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notesSlides/notesSlide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4.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5.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6.xml" ContentType="application/vnd.openxmlformats-officedocument.presentationml.notesSlid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698" r:id="rId2"/>
    <p:sldMasterId id="2147483703" r:id="rId3"/>
    <p:sldMasterId id="2147483673" r:id="rId4"/>
    <p:sldMasterId id="2147483704" r:id="rId5"/>
    <p:sldMasterId id="2147483700" r:id="rId6"/>
    <p:sldMasterId id="2147483706" r:id="rId7"/>
    <p:sldMasterId id="2147483701" r:id="rId8"/>
    <p:sldMasterId id="2147483705" r:id="rId9"/>
    <p:sldMasterId id="2147483697" r:id="rId10"/>
    <p:sldMasterId id="2147483729" r:id="rId11"/>
  </p:sldMasterIdLst>
  <p:notesMasterIdLst>
    <p:notesMasterId r:id="rId96"/>
  </p:notesMasterIdLst>
  <p:handoutMasterIdLst>
    <p:handoutMasterId r:id="rId97"/>
  </p:handoutMasterIdLst>
  <p:sldIdLst>
    <p:sldId id="871" r:id="rId12"/>
    <p:sldId id="724" r:id="rId13"/>
    <p:sldId id="908" r:id="rId14"/>
    <p:sldId id="919" r:id="rId15"/>
    <p:sldId id="906" r:id="rId16"/>
    <p:sldId id="774" r:id="rId17"/>
    <p:sldId id="909" r:id="rId18"/>
    <p:sldId id="910" r:id="rId19"/>
    <p:sldId id="873" r:id="rId20"/>
    <p:sldId id="894" r:id="rId21"/>
    <p:sldId id="891" r:id="rId22"/>
    <p:sldId id="892" r:id="rId23"/>
    <p:sldId id="893" r:id="rId24"/>
    <p:sldId id="877" r:id="rId25"/>
    <p:sldId id="921" r:id="rId26"/>
    <p:sldId id="878" r:id="rId27"/>
    <p:sldId id="879" r:id="rId28"/>
    <p:sldId id="855" r:id="rId29"/>
    <p:sldId id="901" r:id="rId30"/>
    <p:sldId id="817" r:id="rId31"/>
    <p:sldId id="288" r:id="rId32"/>
    <p:sldId id="660" r:id="rId33"/>
    <p:sldId id="264" r:id="rId34"/>
    <p:sldId id="876" r:id="rId35"/>
    <p:sldId id="668" r:id="rId36"/>
    <p:sldId id="834" r:id="rId37"/>
    <p:sldId id="835" r:id="rId38"/>
    <p:sldId id="895" r:id="rId39"/>
    <p:sldId id="807" r:id="rId40"/>
    <p:sldId id="917" r:id="rId41"/>
    <p:sldId id="918" r:id="rId42"/>
    <p:sldId id="837" r:id="rId43"/>
    <p:sldId id="821" r:id="rId44"/>
    <p:sldId id="836" r:id="rId45"/>
    <p:sldId id="905" r:id="rId46"/>
    <p:sldId id="810" r:id="rId47"/>
    <p:sldId id="922" r:id="rId48"/>
    <p:sldId id="271" r:id="rId49"/>
    <p:sldId id="903" r:id="rId50"/>
    <p:sldId id="907" r:id="rId51"/>
    <p:sldId id="833" r:id="rId52"/>
    <p:sldId id="858" r:id="rId53"/>
    <p:sldId id="839" r:id="rId54"/>
    <p:sldId id="840" r:id="rId55"/>
    <p:sldId id="850" r:id="rId56"/>
    <p:sldId id="851" r:id="rId57"/>
    <p:sldId id="845" r:id="rId58"/>
    <p:sldId id="852" r:id="rId59"/>
    <p:sldId id="843" r:id="rId60"/>
    <p:sldId id="923" r:id="rId61"/>
    <p:sldId id="926" r:id="rId62"/>
    <p:sldId id="925" r:id="rId63"/>
    <p:sldId id="924" r:id="rId64"/>
    <p:sldId id="927" r:id="rId65"/>
    <p:sldId id="811" r:id="rId66"/>
    <p:sldId id="899" r:id="rId67"/>
    <p:sldId id="662" r:id="rId68"/>
    <p:sldId id="665" r:id="rId69"/>
    <p:sldId id="829" r:id="rId70"/>
    <p:sldId id="828" r:id="rId71"/>
    <p:sldId id="832" r:id="rId72"/>
    <p:sldId id="809" r:id="rId73"/>
    <p:sldId id="849" r:id="rId74"/>
    <p:sldId id="838" r:id="rId75"/>
    <p:sldId id="319" r:id="rId76"/>
    <p:sldId id="816" r:id="rId77"/>
    <p:sldId id="912" r:id="rId78"/>
    <p:sldId id="815" r:id="rId79"/>
    <p:sldId id="759" r:id="rId80"/>
    <p:sldId id="760" r:id="rId81"/>
    <p:sldId id="761" r:id="rId82"/>
    <p:sldId id="764" r:id="rId83"/>
    <p:sldId id="767" r:id="rId84"/>
    <p:sldId id="769" r:id="rId85"/>
    <p:sldId id="685" r:id="rId86"/>
    <p:sldId id="911" r:id="rId87"/>
    <p:sldId id="605" r:id="rId88"/>
    <p:sldId id="609" r:id="rId89"/>
    <p:sldId id="812" r:id="rId90"/>
    <p:sldId id="708" r:id="rId91"/>
    <p:sldId id="710" r:id="rId92"/>
    <p:sldId id="653" r:id="rId93"/>
    <p:sldId id="654" r:id="rId94"/>
    <p:sldId id="904" r:id="rId95"/>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5" userDrawn="1">
          <p15:clr>
            <a:srgbClr val="A4A3A4"/>
          </p15:clr>
        </p15:guide>
        <p15:guide id="2" pos="33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87B570-B0F1-C281-3578-055996C34DF5}" name="髙橋 美稀" initials="髙橋" userId="S::takahashim@mail.shogakukan.co.jp::7bd18d58-c1b3-4f4b-a344-ea4b6a7c99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91BB"/>
    <a:srgbClr val="FFBBC6"/>
    <a:srgbClr val="FFFFFF"/>
    <a:srgbClr val="E7346C"/>
    <a:srgbClr val="FF6737"/>
    <a:srgbClr val="FFA3A3"/>
    <a:srgbClr val="FF8B8B"/>
    <a:srgbClr val="FC8EAC"/>
    <a:srgbClr val="9DCCD2"/>
    <a:srgbClr val="59A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2ECC0B-21BE-42EA-8890-E082085743C1}" v="126" dt="2026-09-28T06:51:01.326"/>
  </p1510:revLst>
</p1510:revInfo>
</file>

<file path=ppt/tableStyles.xml><?xml version="1.0" encoding="utf-8"?>
<a:tblStyleLst xmlns:a="http://schemas.openxmlformats.org/drawingml/2006/main" def="{5C22544A-7EE6-4342-B048-85BDC9FD1C3A}">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6242" autoAdjust="0"/>
  </p:normalViewPr>
  <p:slideViewPr>
    <p:cSldViewPr snapToGrid="0">
      <p:cViewPr varScale="1">
        <p:scale>
          <a:sx n="81" d="100"/>
          <a:sy n="81" d="100"/>
        </p:scale>
        <p:origin x="777" y="33"/>
      </p:cViewPr>
      <p:guideLst>
        <p:guide orient="horz" pos="845"/>
        <p:guide pos="3324"/>
      </p:guideLst>
    </p:cSldViewPr>
  </p:slideViewPr>
  <p:outlineViewPr>
    <p:cViewPr>
      <p:scale>
        <a:sx n="33" d="100"/>
        <a:sy n="33" d="100"/>
      </p:scale>
      <p:origin x="0" y="-5211"/>
    </p:cViewPr>
  </p:outlineViewPr>
  <p:notesTextViewPr>
    <p:cViewPr>
      <p:scale>
        <a:sx n="150" d="100"/>
        <a:sy n="150" d="100"/>
      </p:scale>
      <p:origin x="0" y="0"/>
    </p:cViewPr>
  </p:notesTextViewPr>
  <p:sorterViewPr>
    <p:cViewPr>
      <p:scale>
        <a:sx n="100" d="100"/>
        <a:sy n="100" d="100"/>
      </p:scale>
      <p:origin x="0" y="-6984"/>
    </p:cViewPr>
  </p:sorterViewPr>
  <p:notesViewPr>
    <p:cSldViewPr snapToGrid="0">
      <p:cViewPr varScale="1">
        <p:scale>
          <a:sx n="62" d="100"/>
          <a:sy n="62" d="100"/>
        </p:scale>
        <p:origin x="2598" y="48"/>
      </p:cViewPr>
      <p:guideLst/>
    </p:cSldViewPr>
  </p:notesViewPr>
  <p:gridSpacing cx="45000" cy="450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microsoft.com/office/2016/11/relationships/changesInfo" Target="changesInfos/changesInfo1.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microsoft.com/office/2015/10/relationships/revisionInfo" Target="revisionInfo.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handoutMaster" Target="handoutMasters/handoutMaster1.xml"/><Relationship Id="rId104"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presProps" Target="presProps.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山崎 亜弥" userId="4317963c-cd34-45eb-ad18-9d67e712bc88" providerId="ADAL" clId="{60CE594E-7A8E-4A89-9258-62D74A21C4FD}"/>
    <pc:docChg chg="undo custSel addSld delSld modSld sldOrd delMainMaster modMainMaster">
      <pc:chgData name="山崎 亜弥" userId="4317963c-cd34-45eb-ad18-9d67e712bc88" providerId="ADAL" clId="{60CE594E-7A8E-4A89-9258-62D74A21C4FD}" dt="2026-09-28T06:55:09.740" v="23322" actId="20577"/>
      <pc:docMkLst>
        <pc:docMk/>
      </pc:docMkLst>
      <pc:sldChg chg="addSp delSp modSp mod">
        <pc:chgData name="山崎 亜弥" userId="4317963c-cd34-45eb-ad18-9d67e712bc88" providerId="ADAL" clId="{60CE594E-7A8E-4A89-9258-62D74A21C4FD}" dt="2026-09-16T07:07:36.152" v="20932" actId="1076"/>
        <pc:sldMkLst>
          <pc:docMk/>
          <pc:sldMk cId="202196650" sldId="271"/>
        </pc:sldMkLst>
        <pc:spChg chg="mod">
          <ac:chgData name="山崎 亜弥" userId="4317963c-cd34-45eb-ad18-9d67e712bc88" providerId="ADAL" clId="{60CE594E-7A8E-4A89-9258-62D74A21C4FD}" dt="2026-09-16T07:07:36.152" v="20932" actId="1076"/>
          <ac:spMkLst>
            <pc:docMk/>
            <pc:sldMk cId="202196650" sldId="271"/>
            <ac:spMk id="7" creationId="{81DCB16B-690A-C31F-0E23-1036015B85AA}"/>
          </ac:spMkLst>
        </pc:spChg>
        <pc:spChg chg="add mod">
          <ac:chgData name="山崎 亜弥" userId="4317963c-cd34-45eb-ad18-9d67e712bc88" providerId="ADAL" clId="{60CE594E-7A8E-4A89-9258-62D74A21C4FD}" dt="2026-09-11T02:27:22.961" v="18866" actId="1037"/>
          <ac:spMkLst>
            <pc:docMk/>
            <pc:sldMk cId="202196650" sldId="271"/>
            <ac:spMk id="8" creationId="{FAD2DBBD-576D-884D-C707-4393D9E9FDEE}"/>
          </ac:spMkLst>
        </pc:spChg>
        <pc:spChg chg="mod">
          <ac:chgData name="山崎 亜弥" userId="4317963c-cd34-45eb-ad18-9d67e712bc88" providerId="ADAL" clId="{60CE594E-7A8E-4A89-9258-62D74A21C4FD}" dt="2026-09-16T07:07:36.152" v="20932" actId="1076"/>
          <ac:spMkLst>
            <pc:docMk/>
            <pc:sldMk cId="202196650" sldId="271"/>
            <ac:spMk id="9" creationId="{092B2824-CAC0-7ECB-050D-5E8CA04F9199}"/>
          </ac:spMkLst>
        </pc:spChg>
        <pc:spChg chg="add mod">
          <ac:chgData name="山崎 亜弥" userId="4317963c-cd34-45eb-ad18-9d67e712bc88" providerId="ADAL" clId="{60CE594E-7A8E-4A89-9258-62D74A21C4FD}" dt="2026-09-11T02:27:22.961" v="18866" actId="1037"/>
          <ac:spMkLst>
            <pc:docMk/>
            <pc:sldMk cId="202196650" sldId="271"/>
            <ac:spMk id="13" creationId="{C3F9D28C-251E-6F85-5350-57E2C0B6D9C7}"/>
          </ac:spMkLst>
        </pc:spChg>
        <pc:spChg chg="add mod">
          <ac:chgData name="山崎 亜弥" userId="4317963c-cd34-45eb-ad18-9d67e712bc88" providerId="ADAL" clId="{60CE594E-7A8E-4A89-9258-62D74A21C4FD}" dt="2026-09-11T02:27:22.961" v="18866" actId="1037"/>
          <ac:spMkLst>
            <pc:docMk/>
            <pc:sldMk cId="202196650" sldId="271"/>
            <ac:spMk id="16" creationId="{7E4C0FD3-E0B7-4BB3-2A6B-0ED2016C846C}"/>
          </ac:spMkLst>
        </pc:spChg>
        <pc:spChg chg="mod">
          <ac:chgData name="山崎 亜弥" userId="4317963c-cd34-45eb-ad18-9d67e712bc88" providerId="ADAL" clId="{60CE594E-7A8E-4A89-9258-62D74A21C4FD}" dt="2026-09-16T07:07:36.152" v="20932" actId="1076"/>
          <ac:spMkLst>
            <pc:docMk/>
            <pc:sldMk cId="202196650" sldId="271"/>
            <ac:spMk id="17" creationId="{CE4CAA00-D771-385A-E03D-CFA007298D20}"/>
          </ac:spMkLst>
        </pc:spChg>
        <pc:spChg chg="mod">
          <ac:chgData name="山崎 亜弥" userId="4317963c-cd34-45eb-ad18-9d67e712bc88" providerId="ADAL" clId="{60CE594E-7A8E-4A89-9258-62D74A21C4FD}" dt="2026-09-16T07:07:36.152" v="20932" actId="1076"/>
          <ac:spMkLst>
            <pc:docMk/>
            <pc:sldMk cId="202196650" sldId="271"/>
            <ac:spMk id="19" creationId="{6F41922E-D201-3E9E-44A1-AEC518800244}"/>
          </ac:spMkLst>
        </pc:spChg>
        <pc:spChg chg="add mod">
          <ac:chgData name="山崎 亜弥" userId="4317963c-cd34-45eb-ad18-9d67e712bc88" providerId="ADAL" clId="{60CE594E-7A8E-4A89-9258-62D74A21C4FD}" dt="2026-09-11T02:27:22.961" v="18866" actId="1037"/>
          <ac:spMkLst>
            <pc:docMk/>
            <pc:sldMk cId="202196650" sldId="271"/>
            <ac:spMk id="20" creationId="{A4D3A91E-FE99-4841-B020-23EF4B7618AF}"/>
          </ac:spMkLst>
        </pc:spChg>
        <pc:spChg chg="add mod">
          <ac:chgData name="山崎 亜弥" userId="4317963c-cd34-45eb-ad18-9d67e712bc88" providerId="ADAL" clId="{60CE594E-7A8E-4A89-9258-62D74A21C4FD}" dt="2026-09-11T02:27:22.961" v="18866" actId="1037"/>
          <ac:spMkLst>
            <pc:docMk/>
            <pc:sldMk cId="202196650" sldId="271"/>
            <ac:spMk id="27" creationId="{93C2DA2C-548D-7ACC-BB86-205DF2F003F0}"/>
          </ac:spMkLst>
        </pc:spChg>
        <pc:spChg chg="add">
          <ac:chgData name="山崎 亜弥" userId="4317963c-cd34-45eb-ad18-9d67e712bc88" providerId="ADAL" clId="{60CE594E-7A8E-4A89-9258-62D74A21C4FD}" dt="2026-09-16T05:01:15.954" v="20067" actId="22"/>
          <ac:spMkLst>
            <pc:docMk/>
            <pc:sldMk cId="202196650" sldId="271"/>
            <ac:spMk id="31" creationId="{1AA188CC-C395-816E-4362-57C2302A52D1}"/>
          </ac:spMkLst>
        </pc:spChg>
        <pc:spChg chg="add">
          <ac:chgData name="山崎 亜弥" userId="4317963c-cd34-45eb-ad18-9d67e712bc88" providerId="ADAL" clId="{60CE594E-7A8E-4A89-9258-62D74A21C4FD}" dt="2026-09-16T05:01:15.954" v="20067" actId="22"/>
          <ac:spMkLst>
            <pc:docMk/>
            <pc:sldMk cId="202196650" sldId="271"/>
            <ac:spMk id="33" creationId="{1F56A691-C0F1-AE50-759B-0D414BB390BB}"/>
          </ac:spMkLst>
        </pc:spChg>
        <pc:spChg chg="add mod">
          <ac:chgData name="山崎 亜弥" userId="4317963c-cd34-45eb-ad18-9d67e712bc88" providerId="ADAL" clId="{60CE594E-7A8E-4A89-9258-62D74A21C4FD}" dt="2026-09-16T07:07:33.137" v="20931" actId="14100"/>
          <ac:spMkLst>
            <pc:docMk/>
            <pc:sldMk cId="202196650" sldId="271"/>
            <ac:spMk id="35" creationId="{AD207B5D-F508-C2A1-92F8-8115DAEB9849}"/>
          </ac:spMkLst>
        </pc:spChg>
        <pc:spChg chg="add">
          <ac:chgData name="山崎 亜弥" userId="4317963c-cd34-45eb-ad18-9d67e712bc88" providerId="ADAL" clId="{60CE594E-7A8E-4A89-9258-62D74A21C4FD}" dt="2026-09-16T05:01:15.954" v="20067" actId="22"/>
          <ac:spMkLst>
            <pc:docMk/>
            <pc:sldMk cId="202196650" sldId="271"/>
            <ac:spMk id="37" creationId="{F17255D9-6907-B4D2-6EF9-0C0D77A34A59}"/>
          </ac:spMkLst>
        </pc:spChg>
        <pc:spChg chg="add mod">
          <ac:chgData name="山崎 亜弥" userId="4317963c-cd34-45eb-ad18-9d67e712bc88" providerId="ADAL" clId="{60CE594E-7A8E-4A89-9258-62D74A21C4FD}" dt="2026-09-11T02:27:22.961" v="18866" actId="1037"/>
          <ac:spMkLst>
            <pc:docMk/>
            <pc:sldMk cId="202196650" sldId="271"/>
            <ac:spMk id="41" creationId="{8AD5C219-2824-B884-1629-3DA59477FF26}"/>
          </ac:spMkLst>
        </pc:spChg>
        <pc:graphicFrameChg chg="modGraphic">
          <ac:chgData name="山崎 亜弥" userId="4317963c-cd34-45eb-ad18-9d67e712bc88" providerId="ADAL" clId="{60CE594E-7A8E-4A89-9258-62D74A21C4FD}" dt="2026-09-11T02:17:43.549" v="18621" actId="20577"/>
          <ac:graphicFrameMkLst>
            <pc:docMk/>
            <pc:sldMk cId="202196650" sldId="271"/>
            <ac:graphicFrameMk id="14" creationId="{331605E3-BDA2-70B3-C642-40C76B51440C}"/>
          </ac:graphicFrameMkLst>
        </pc:graphicFrameChg>
        <pc:picChg chg="add mod">
          <ac:chgData name="山崎 亜弥" userId="4317963c-cd34-45eb-ad18-9d67e712bc88" providerId="ADAL" clId="{60CE594E-7A8E-4A89-9258-62D74A21C4FD}" dt="2026-09-11T02:27:22.961" v="18866" actId="1037"/>
          <ac:picMkLst>
            <pc:docMk/>
            <pc:sldMk cId="202196650" sldId="271"/>
            <ac:picMk id="11" creationId="{3D6CBCB1-C759-721F-A1EF-28061D7D4F4E}"/>
          </ac:picMkLst>
        </pc:picChg>
        <pc:picChg chg="add mod">
          <ac:chgData name="山崎 亜弥" userId="4317963c-cd34-45eb-ad18-9d67e712bc88" providerId="ADAL" clId="{60CE594E-7A8E-4A89-9258-62D74A21C4FD}" dt="2026-09-11T02:27:22.961" v="18866" actId="1037"/>
          <ac:picMkLst>
            <pc:docMk/>
            <pc:sldMk cId="202196650" sldId="271"/>
            <ac:picMk id="43" creationId="{50526C03-029E-268F-6011-0E8F3F855E4A}"/>
          </ac:picMkLst>
        </pc:picChg>
        <pc:picChg chg="add mod">
          <ac:chgData name="山崎 亜弥" userId="4317963c-cd34-45eb-ad18-9d67e712bc88" providerId="ADAL" clId="{60CE594E-7A8E-4A89-9258-62D74A21C4FD}" dt="2026-09-11T02:27:22.961" v="18866" actId="1037"/>
          <ac:picMkLst>
            <pc:docMk/>
            <pc:sldMk cId="202196650" sldId="271"/>
            <ac:picMk id="45" creationId="{68846B5F-61FC-403A-1F57-F2A1FD1ABAD4}"/>
          </ac:picMkLst>
        </pc:picChg>
        <pc:picChg chg="add mod">
          <ac:chgData name="山崎 亜弥" userId="4317963c-cd34-45eb-ad18-9d67e712bc88" providerId="ADAL" clId="{60CE594E-7A8E-4A89-9258-62D74A21C4FD}" dt="2026-09-11T02:27:22.961" v="18866" actId="1037"/>
          <ac:picMkLst>
            <pc:docMk/>
            <pc:sldMk cId="202196650" sldId="271"/>
            <ac:picMk id="47" creationId="{552CC7E2-A841-728F-3AB5-6F634571D8BC}"/>
          </ac:picMkLst>
        </pc:picChg>
      </pc:sldChg>
      <pc:sldChg chg="delSp modSp mod modClrScheme chgLayout">
        <pc:chgData name="山崎 亜弥" userId="4317963c-cd34-45eb-ad18-9d67e712bc88" providerId="ADAL" clId="{60CE594E-7A8E-4A89-9258-62D74A21C4FD}" dt="2026-09-16T04:48:42.307" v="19601"/>
        <pc:sldMkLst>
          <pc:docMk/>
          <pc:sldMk cId="4187812575" sldId="288"/>
        </pc:sldMkLst>
      </pc:sldChg>
      <pc:sldChg chg="modSp mod">
        <pc:chgData name="山崎 亜弥" userId="4317963c-cd34-45eb-ad18-9d67e712bc88" providerId="ADAL" clId="{60CE594E-7A8E-4A89-9258-62D74A21C4FD}" dt="2026-09-16T07:51:55.320" v="21051" actId="20577"/>
        <pc:sldMkLst>
          <pc:docMk/>
          <pc:sldMk cId="3244051157" sldId="662"/>
        </pc:sldMkLst>
        <pc:graphicFrameChg chg="modGraphic">
          <ac:chgData name="山崎 亜弥" userId="4317963c-cd34-45eb-ad18-9d67e712bc88" providerId="ADAL" clId="{60CE594E-7A8E-4A89-9258-62D74A21C4FD}" dt="2026-09-16T07:51:55.320" v="21051" actId="20577"/>
          <ac:graphicFrameMkLst>
            <pc:docMk/>
            <pc:sldMk cId="3244051157" sldId="662"/>
            <ac:graphicFrameMk id="6" creationId="{C1773AB4-A514-18D8-3BE7-F9515ADA63A1}"/>
          </ac:graphicFrameMkLst>
        </pc:graphicFrameChg>
      </pc:sldChg>
      <pc:sldChg chg="addSp delSp modSp mod">
        <pc:chgData name="山崎 亜弥" userId="4317963c-cd34-45eb-ad18-9d67e712bc88" providerId="ADAL" clId="{60CE594E-7A8E-4A89-9258-62D74A21C4FD}" dt="2026-09-16T07:56:17.892" v="21478" actId="20577"/>
        <pc:sldMkLst>
          <pc:docMk/>
          <pc:sldMk cId="1618819146" sldId="665"/>
        </pc:sldMkLst>
        <pc:spChg chg="add mod">
          <ac:chgData name="山崎 亜弥" userId="4317963c-cd34-45eb-ad18-9d67e712bc88" providerId="ADAL" clId="{60CE594E-7A8E-4A89-9258-62D74A21C4FD}" dt="2026-09-16T07:56:17.892" v="21478" actId="20577"/>
          <ac:spMkLst>
            <pc:docMk/>
            <pc:sldMk cId="1618819146" sldId="665"/>
            <ac:spMk id="9" creationId="{1BE57A28-DAA3-73B8-1414-C399F7B0A9A8}"/>
          </ac:spMkLst>
        </pc:spChg>
        <pc:spChg chg="add mod">
          <ac:chgData name="山崎 亜弥" userId="4317963c-cd34-45eb-ad18-9d67e712bc88" providerId="ADAL" clId="{60CE594E-7A8E-4A89-9258-62D74A21C4FD}" dt="2026-09-16T07:54:15.255" v="21120" actId="14100"/>
          <ac:spMkLst>
            <pc:docMk/>
            <pc:sldMk cId="1618819146" sldId="665"/>
            <ac:spMk id="13" creationId="{8F81EE9F-D6A5-A790-8CE7-31994D306E38}"/>
          </ac:spMkLst>
        </pc:spChg>
        <pc:spChg chg="add mod">
          <ac:chgData name="山崎 亜弥" userId="4317963c-cd34-45eb-ad18-9d67e712bc88" providerId="ADAL" clId="{60CE594E-7A8E-4A89-9258-62D74A21C4FD}" dt="2026-09-16T07:54:12.735" v="21119" actId="1076"/>
          <ac:spMkLst>
            <pc:docMk/>
            <pc:sldMk cId="1618819146" sldId="665"/>
            <ac:spMk id="17" creationId="{50C7D299-F82F-72DA-388C-EB5835A7D1C0}"/>
          </ac:spMkLst>
        </pc:spChg>
        <pc:graphicFrameChg chg="modGraphic">
          <ac:chgData name="山崎 亜弥" userId="4317963c-cd34-45eb-ad18-9d67e712bc88" providerId="ADAL" clId="{60CE594E-7A8E-4A89-9258-62D74A21C4FD}" dt="2026-09-16T07:39:29.787" v="21023" actId="20577"/>
          <ac:graphicFrameMkLst>
            <pc:docMk/>
            <pc:sldMk cId="1618819146" sldId="665"/>
            <ac:graphicFrameMk id="3" creationId="{C2E2DB47-D2F3-A498-344E-034A5DE09A2A}"/>
          </ac:graphicFrameMkLst>
        </pc:graphicFrameChg>
        <pc:graphicFrameChg chg="mod modGraphic">
          <ac:chgData name="山崎 亜弥" userId="4317963c-cd34-45eb-ad18-9d67e712bc88" providerId="ADAL" clId="{60CE594E-7A8E-4A89-9258-62D74A21C4FD}" dt="2026-09-16T07:53:32.848" v="21096" actId="20577"/>
          <ac:graphicFrameMkLst>
            <pc:docMk/>
            <pc:sldMk cId="1618819146" sldId="665"/>
            <ac:graphicFrameMk id="5" creationId="{3C5CD24E-E37F-F94E-BA35-A5E464F858DF}"/>
          </ac:graphicFrameMkLst>
        </pc:graphicFrameChg>
      </pc:sldChg>
      <pc:sldChg chg="addSp delSp modSp mod">
        <pc:chgData name="山崎 亜弥" userId="4317963c-cd34-45eb-ad18-9d67e712bc88" providerId="ADAL" clId="{60CE594E-7A8E-4A89-9258-62D74A21C4FD}" dt="2026-09-01T03:52:54.738" v="17639" actId="1076"/>
        <pc:sldMkLst>
          <pc:docMk/>
          <pc:sldMk cId="1680190940" sldId="668"/>
        </pc:sldMkLst>
        <pc:spChg chg="add mod">
          <ac:chgData name="山崎 亜弥" userId="4317963c-cd34-45eb-ad18-9d67e712bc88" providerId="ADAL" clId="{60CE594E-7A8E-4A89-9258-62D74A21C4FD}" dt="2026-09-01T03:52:54.738" v="17639" actId="1076"/>
          <ac:spMkLst>
            <pc:docMk/>
            <pc:sldMk cId="1680190940" sldId="668"/>
            <ac:spMk id="3" creationId="{3487FF72-D95D-C1E5-10C2-27B910A8690F}"/>
          </ac:spMkLst>
        </pc:spChg>
      </pc:sldChg>
      <pc:sldChg chg="addSp delSp modSp add del mod">
        <pc:chgData name="山崎 亜弥" userId="4317963c-cd34-45eb-ad18-9d67e712bc88" providerId="ADAL" clId="{60CE594E-7A8E-4A89-9258-62D74A21C4FD}" dt="2026-08-31T04:52:20.788" v="15854" actId="404"/>
        <pc:sldMkLst>
          <pc:docMk/>
          <pc:sldMk cId="1100293956" sldId="685"/>
        </pc:sldMkLst>
        <pc:spChg chg="add">
          <ac:chgData name="山崎 亜弥" userId="4317963c-cd34-45eb-ad18-9d67e712bc88" providerId="ADAL" clId="{60CE594E-7A8E-4A89-9258-62D74A21C4FD}" dt="2026-08-31T04:52:03.283" v="15829" actId="22"/>
          <ac:spMkLst>
            <pc:docMk/>
            <pc:sldMk cId="1100293956" sldId="685"/>
            <ac:spMk id="23" creationId="{296D1088-2A96-A0BE-F661-849488088524}"/>
          </ac:spMkLst>
        </pc:spChg>
        <pc:spChg chg="add">
          <ac:chgData name="山崎 亜弥" userId="4317963c-cd34-45eb-ad18-9d67e712bc88" providerId="ADAL" clId="{60CE594E-7A8E-4A89-9258-62D74A21C4FD}" dt="2026-08-31T04:52:03.283" v="15829" actId="22"/>
          <ac:spMkLst>
            <pc:docMk/>
            <pc:sldMk cId="1100293956" sldId="685"/>
            <ac:spMk id="28" creationId="{F1CF84D1-9FED-6AED-5CFD-F94C4958CA47}"/>
          </ac:spMkLst>
        </pc:spChg>
        <pc:spChg chg="add">
          <ac:chgData name="山崎 亜弥" userId="4317963c-cd34-45eb-ad18-9d67e712bc88" providerId="ADAL" clId="{60CE594E-7A8E-4A89-9258-62D74A21C4FD}" dt="2026-08-31T04:52:03.283" v="15829" actId="22"/>
          <ac:spMkLst>
            <pc:docMk/>
            <pc:sldMk cId="1100293956" sldId="685"/>
            <ac:spMk id="32" creationId="{D6606924-C2C1-70AF-5895-7AA065002E0D}"/>
          </ac:spMkLst>
        </pc:spChg>
        <pc:spChg chg="add">
          <ac:chgData name="山崎 亜弥" userId="4317963c-cd34-45eb-ad18-9d67e712bc88" providerId="ADAL" clId="{60CE594E-7A8E-4A89-9258-62D74A21C4FD}" dt="2026-08-31T04:52:03.283" v="15829" actId="22"/>
          <ac:spMkLst>
            <pc:docMk/>
            <pc:sldMk cId="1100293956" sldId="685"/>
            <ac:spMk id="36" creationId="{96F449CD-1286-30F2-F705-246E46564324}"/>
          </ac:spMkLst>
        </pc:spChg>
        <pc:spChg chg="add">
          <ac:chgData name="山崎 亜弥" userId="4317963c-cd34-45eb-ad18-9d67e712bc88" providerId="ADAL" clId="{60CE594E-7A8E-4A89-9258-62D74A21C4FD}" dt="2026-08-31T04:52:03.283" v="15829" actId="22"/>
          <ac:spMkLst>
            <pc:docMk/>
            <pc:sldMk cId="1100293956" sldId="685"/>
            <ac:spMk id="44" creationId="{16906ED1-430A-C4C9-4AC0-9C3E73E72EC9}"/>
          </ac:spMkLst>
        </pc:spChg>
        <pc:spChg chg="add">
          <ac:chgData name="山崎 亜弥" userId="4317963c-cd34-45eb-ad18-9d67e712bc88" providerId="ADAL" clId="{60CE594E-7A8E-4A89-9258-62D74A21C4FD}" dt="2026-08-31T04:52:03.283" v="15829" actId="22"/>
          <ac:spMkLst>
            <pc:docMk/>
            <pc:sldMk cId="1100293956" sldId="685"/>
            <ac:spMk id="50" creationId="{7DD7C9E3-1FC7-BBC2-7DA4-433D4B8301E2}"/>
          </ac:spMkLst>
        </pc:spChg>
        <pc:spChg chg="add">
          <ac:chgData name="山崎 亜弥" userId="4317963c-cd34-45eb-ad18-9d67e712bc88" providerId="ADAL" clId="{60CE594E-7A8E-4A89-9258-62D74A21C4FD}" dt="2026-08-31T04:52:03.283" v="15829" actId="22"/>
          <ac:spMkLst>
            <pc:docMk/>
            <pc:sldMk cId="1100293956" sldId="685"/>
            <ac:spMk id="58" creationId="{F349AF2A-1E51-8EC3-E350-8E362817D8A9}"/>
          </ac:spMkLst>
        </pc:spChg>
        <pc:spChg chg="add">
          <ac:chgData name="山崎 亜弥" userId="4317963c-cd34-45eb-ad18-9d67e712bc88" providerId="ADAL" clId="{60CE594E-7A8E-4A89-9258-62D74A21C4FD}" dt="2026-08-31T04:52:03.283" v="15829" actId="22"/>
          <ac:spMkLst>
            <pc:docMk/>
            <pc:sldMk cId="1100293956" sldId="685"/>
            <ac:spMk id="60" creationId="{B778068A-32F7-E44F-41F7-2A3CC57CB350}"/>
          </ac:spMkLst>
        </pc:spChg>
        <pc:spChg chg="add">
          <ac:chgData name="山崎 亜弥" userId="4317963c-cd34-45eb-ad18-9d67e712bc88" providerId="ADAL" clId="{60CE594E-7A8E-4A89-9258-62D74A21C4FD}" dt="2026-08-31T04:52:03.283" v="15829" actId="22"/>
          <ac:spMkLst>
            <pc:docMk/>
            <pc:sldMk cId="1100293956" sldId="685"/>
            <ac:spMk id="62" creationId="{329F5BB4-2583-6CCF-BF2B-9CA7FAE33025}"/>
          </ac:spMkLst>
        </pc:spChg>
        <pc:spChg chg="add">
          <ac:chgData name="山崎 亜弥" userId="4317963c-cd34-45eb-ad18-9d67e712bc88" providerId="ADAL" clId="{60CE594E-7A8E-4A89-9258-62D74A21C4FD}" dt="2026-08-31T04:52:03.283" v="15829" actId="22"/>
          <ac:spMkLst>
            <pc:docMk/>
            <pc:sldMk cId="1100293956" sldId="685"/>
            <ac:spMk id="68" creationId="{E24D52A6-96FC-7387-20F7-2AB17EE671BA}"/>
          </ac:spMkLst>
        </pc:spChg>
        <pc:graphicFrameChg chg="modGraphic">
          <ac:chgData name="山崎 亜弥" userId="4317963c-cd34-45eb-ad18-9d67e712bc88" providerId="ADAL" clId="{60CE594E-7A8E-4A89-9258-62D74A21C4FD}" dt="2026-08-31T04:52:20.788" v="15854" actId="404"/>
          <ac:graphicFrameMkLst>
            <pc:docMk/>
            <pc:sldMk cId="1100293956" sldId="685"/>
            <ac:graphicFrameMk id="66" creationId="{53A4D189-91B3-92EB-C229-EC1809C9CA0F}"/>
          </ac:graphicFrameMkLst>
        </pc:graphicFrameChg>
      </pc:sldChg>
      <pc:sldChg chg="addSp modSp mod">
        <pc:chgData name="山崎 亜弥" userId="4317963c-cd34-45eb-ad18-9d67e712bc88" providerId="ADAL" clId="{60CE594E-7A8E-4A89-9258-62D74A21C4FD}" dt="2026-09-28T06:55:02.407" v="23316" actId="20577"/>
        <pc:sldMkLst>
          <pc:docMk/>
          <pc:sldMk cId="536077404" sldId="724"/>
        </pc:sldMkLst>
        <pc:spChg chg="mod">
          <ac:chgData name="山崎 亜弥" userId="4317963c-cd34-45eb-ad18-9d67e712bc88" providerId="ADAL" clId="{60CE594E-7A8E-4A89-9258-62D74A21C4FD}" dt="2026-09-01T03:34:56.988" v="17526" actId="20577"/>
          <ac:spMkLst>
            <pc:docMk/>
            <pc:sldMk cId="536077404" sldId="724"/>
            <ac:spMk id="3" creationId="{C0B5B99C-FFC1-DDA0-67AD-25B285274EE0}"/>
          </ac:spMkLst>
        </pc:spChg>
        <pc:spChg chg="mod">
          <ac:chgData name="山崎 亜弥" userId="4317963c-cd34-45eb-ad18-9d67e712bc88" providerId="ADAL" clId="{60CE594E-7A8E-4A89-9258-62D74A21C4FD}" dt="2026-09-28T06:45:04.534" v="22897" actId="20577"/>
          <ac:spMkLst>
            <pc:docMk/>
            <pc:sldMk cId="536077404" sldId="724"/>
            <ac:spMk id="4" creationId="{72BAC2E6-DD1E-04DE-AE0A-5E3E2BAE8CC5}"/>
          </ac:spMkLst>
        </pc:spChg>
        <pc:spChg chg="mod">
          <ac:chgData name="山崎 亜弥" userId="4317963c-cd34-45eb-ad18-9d67e712bc88" providerId="ADAL" clId="{60CE594E-7A8E-4A89-9258-62D74A21C4FD}" dt="2026-09-28T06:52:23.570" v="23236" actId="1076"/>
          <ac:spMkLst>
            <pc:docMk/>
            <pc:sldMk cId="536077404" sldId="724"/>
            <ac:spMk id="6" creationId="{C79C6152-9B16-403F-0B7A-53220337D56C}"/>
          </ac:spMkLst>
        </pc:spChg>
        <pc:spChg chg="mod">
          <ac:chgData name="山崎 亜弥" userId="4317963c-cd34-45eb-ad18-9d67e712bc88" providerId="ADAL" clId="{60CE594E-7A8E-4A89-9258-62D74A21C4FD}" dt="2026-09-01T03:33:52.038" v="17482" actId="20577"/>
          <ac:spMkLst>
            <pc:docMk/>
            <pc:sldMk cId="536077404" sldId="724"/>
            <ac:spMk id="7" creationId="{CF9FDBB1-39B9-B380-931A-E9FB5B49A6F9}"/>
          </ac:spMkLst>
        </pc:spChg>
        <pc:spChg chg="mod">
          <ac:chgData name="山崎 亜弥" userId="4317963c-cd34-45eb-ad18-9d67e712bc88" providerId="ADAL" clId="{60CE594E-7A8E-4A89-9258-62D74A21C4FD}" dt="2026-09-28T06:52:43.524" v="23243" actId="1076"/>
          <ac:spMkLst>
            <pc:docMk/>
            <pc:sldMk cId="536077404" sldId="724"/>
            <ac:spMk id="12" creationId="{9CAC5016-BF28-BB4E-CF1D-86FAD7C4A15F}"/>
          </ac:spMkLst>
        </pc:spChg>
        <pc:spChg chg="mod">
          <ac:chgData name="山崎 亜弥" userId="4317963c-cd34-45eb-ad18-9d67e712bc88" providerId="ADAL" clId="{60CE594E-7A8E-4A89-9258-62D74A21C4FD}" dt="2026-09-28T06:52:18.324" v="23234" actId="1076"/>
          <ac:spMkLst>
            <pc:docMk/>
            <pc:sldMk cId="536077404" sldId="724"/>
            <ac:spMk id="13" creationId="{9EB189F3-3D22-FDA6-FB3C-109403FCBF12}"/>
          </ac:spMkLst>
        </pc:spChg>
        <pc:spChg chg="mod">
          <ac:chgData name="山崎 亜弥" userId="4317963c-cd34-45eb-ad18-9d67e712bc88" providerId="ADAL" clId="{60CE594E-7A8E-4A89-9258-62D74A21C4FD}" dt="2026-09-28T06:55:02.407" v="23316" actId="20577"/>
          <ac:spMkLst>
            <pc:docMk/>
            <pc:sldMk cId="536077404" sldId="724"/>
            <ac:spMk id="15" creationId="{872B78B5-990D-4B57-A900-7DF731E942A4}"/>
          </ac:spMkLst>
        </pc:spChg>
        <pc:spChg chg="add mod">
          <ac:chgData name="山崎 亜弥" userId="4317963c-cd34-45eb-ad18-9d67e712bc88" providerId="ADAL" clId="{60CE594E-7A8E-4A89-9258-62D74A21C4FD}" dt="2026-09-28T06:52:40.995" v="23241" actId="1076"/>
          <ac:spMkLst>
            <pc:docMk/>
            <pc:sldMk cId="536077404" sldId="724"/>
            <ac:spMk id="16" creationId="{2D01EF7A-11B3-6D0F-2A20-C3899F96EFAC}"/>
          </ac:spMkLst>
        </pc:spChg>
        <pc:spChg chg="mod">
          <ac:chgData name="山崎 亜弥" userId="4317963c-cd34-45eb-ad18-9d67e712bc88" providerId="ADAL" clId="{60CE594E-7A8E-4A89-9258-62D74A21C4FD}" dt="2026-09-28T06:52:43.524" v="23243" actId="1076"/>
          <ac:spMkLst>
            <pc:docMk/>
            <pc:sldMk cId="536077404" sldId="724"/>
            <ac:spMk id="17" creationId="{A6FB85AC-9ADA-4EA3-23F5-1ACFD4964276}"/>
          </ac:spMkLst>
        </pc:spChg>
        <pc:spChg chg="add mod">
          <ac:chgData name="山崎 亜弥" userId="4317963c-cd34-45eb-ad18-9d67e712bc88" providerId="ADAL" clId="{60CE594E-7A8E-4A89-9258-62D74A21C4FD}" dt="2026-09-28T06:52:40.995" v="23241" actId="1076"/>
          <ac:spMkLst>
            <pc:docMk/>
            <pc:sldMk cId="536077404" sldId="724"/>
            <ac:spMk id="20" creationId="{7A08A765-D656-C4B5-1297-B74115BA77FB}"/>
          </ac:spMkLst>
        </pc:spChg>
        <pc:spChg chg="mod">
          <ac:chgData name="山崎 亜弥" userId="4317963c-cd34-45eb-ad18-9d67e712bc88" providerId="ADAL" clId="{60CE594E-7A8E-4A89-9258-62D74A21C4FD}" dt="2026-09-28T06:52:18.324" v="23234" actId="1076"/>
          <ac:spMkLst>
            <pc:docMk/>
            <pc:sldMk cId="536077404" sldId="724"/>
            <ac:spMk id="22" creationId="{3B2DD838-1019-9F9D-6D55-5FA94D3394B7}"/>
          </ac:spMkLst>
        </pc:spChg>
        <pc:spChg chg="mod">
          <ac:chgData name="山崎 亜弥" userId="4317963c-cd34-45eb-ad18-9d67e712bc88" providerId="ADAL" clId="{60CE594E-7A8E-4A89-9258-62D74A21C4FD}" dt="2026-09-28T06:52:43.524" v="23243" actId="1076"/>
          <ac:spMkLst>
            <pc:docMk/>
            <pc:sldMk cId="536077404" sldId="724"/>
            <ac:spMk id="27" creationId="{5FF70E18-EBCF-2CB6-7594-E4B863840B06}"/>
          </ac:spMkLst>
        </pc:spChg>
        <pc:spChg chg="mod">
          <ac:chgData name="山崎 亜弥" userId="4317963c-cd34-45eb-ad18-9d67e712bc88" providerId="ADAL" clId="{60CE594E-7A8E-4A89-9258-62D74A21C4FD}" dt="2026-09-28T06:52:43.524" v="23243" actId="1076"/>
          <ac:spMkLst>
            <pc:docMk/>
            <pc:sldMk cId="536077404" sldId="724"/>
            <ac:spMk id="31" creationId="{FF98BF46-5254-B48D-8660-4FBBF863E72E}"/>
          </ac:spMkLst>
        </pc:spChg>
        <pc:spChg chg="mod">
          <ac:chgData name="山崎 亜弥" userId="4317963c-cd34-45eb-ad18-9d67e712bc88" providerId="ADAL" clId="{60CE594E-7A8E-4A89-9258-62D74A21C4FD}" dt="2026-09-28T06:52:43.524" v="23243" actId="1076"/>
          <ac:spMkLst>
            <pc:docMk/>
            <pc:sldMk cId="536077404" sldId="724"/>
            <ac:spMk id="39" creationId="{ED0D4570-EF0B-A707-4E7A-571BD0182168}"/>
          </ac:spMkLst>
        </pc:spChg>
      </pc:sldChg>
      <pc:sldChg chg="addSp delSp modSp mod">
        <pc:chgData name="山崎 亜弥" userId="4317963c-cd34-45eb-ad18-9d67e712bc88" providerId="ADAL" clId="{60CE594E-7A8E-4A89-9258-62D74A21C4FD}" dt="2026-08-31T02:44:45.508" v="12652" actId="20577"/>
        <pc:sldMkLst>
          <pc:docMk/>
          <pc:sldMk cId="1652194573" sldId="774"/>
        </pc:sldMkLst>
        <pc:spChg chg="mod">
          <ac:chgData name="山崎 亜弥" userId="4317963c-cd34-45eb-ad18-9d67e712bc88" providerId="ADAL" clId="{60CE594E-7A8E-4A89-9258-62D74A21C4FD}" dt="2026-08-31T02:44:45.508" v="12652" actId="20577"/>
          <ac:spMkLst>
            <pc:docMk/>
            <pc:sldMk cId="1652194573" sldId="774"/>
            <ac:spMk id="3" creationId="{2D403786-D892-25FD-475E-C2EA9744A590}"/>
          </ac:spMkLst>
        </pc:spChg>
      </pc:sldChg>
      <pc:sldChg chg="addSp delSp modSp mod">
        <pc:chgData name="山崎 亜弥" userId="4317963c-cd34-45eb-ad18-9d67e712bc88" providerId="ADAL" clId="{60CE594E-7A8E-4A89-9258-62D74A21C4FD}" dt="2026-09-18T06:34:29.185" v="22377" actId="20577"/>
        <pc:sldMkLst>
          <pc:docMk/>
          <pc:sldMk cId="663860411" sldId="807"/>
        </pc:sldMkLst>
        <pc:spChg chg="mod">
          <ac:chgData name="山崎 亜弥" userId="4317963c-cd34-45eb-ad18-9d67e712bc88" providerId="ADAL" clId="{60CE594E-7A8E-4A89-9258-62D74A21C4FD}" dt="2026-09-18T06:34:29.185" v="22377" actId="20577"/>
          <ac:spMkLst>
            <pc:docMk/>
            <pc:sldMk cId="663860411" sldId="807"/>
            <ac:spMk id="1027" creationId="{C08A0E5D-2AB2-1B0E-78D6-E12178D49885}"/>
          </ac:spMkLst>
        </pc:spChg>
        <pc:graphicFrameChg chg="modGraphic">
          <ac:chgData name="山崎 亜弥" userId="4317963c-cd34-45eb-ad18-9d67e712bc88" providerId="ADAL" clId="{60CE594E-7A8E-4A89-9258-62D74A21C4FD}" dt="2026-09-18T06:34:27.702" v="22375" actId="20577"/>
          <ac:graphicFrameMkLst>
            <pc:docMk/>
            <pc:sldMk cId="663860411" sldId="807"/>
            <ac:graphicFrameMk id="9" creationId="{2DF8B515-7991-938B-3245-965AE6E6C4F9}"/>
          </ac:graphicFrameMkLst>
        </pc:graphicFrameChg>
      </pc:sldChg>
      <pc:sldChg chg="addSp delSp modSp mod">
        <pc:chgData name="山崎 亜弥" userId="4317963c-cd34-45eb-ad18-9d67e712bc88" providerId="ADAL" clId="{60CE594E-7A8E-4A89-9258-62D74A21C4FD}" dt="2026-09-28T06:53:44.847" v="23274" actId="113"/>
        <pc:sldMkLst>
          <pc:docMk/>
          <pc:sldMk cId="2062888014" sldId="810"/>
        </pc:sldMkLst>
        <pc:spChg chg="add del mod">
          <ac:chgData name="山崎 亜弥" userId="4317963c-cd34-45eb-ad18-9d67e712bc88" providerId="ADAL" clId="{60CE594E-7A8E-4A89-9258-62D74A21C4FD}" dt="2026-09-28T06:53:01.730" v="23244" actId="478"/>
          <ac:spMkLst>
            <pc:docMk/>
            <pc:sldMk cId="2062888014" sldId="810"/>
            <ac:spMk id="4" creationId="{5952770B-2BB7-F8D9-A29D-639BD0F86A2E}"/>
          </ac:spMkLst>
        </pc:spChg>
        <pc:spChg chg="add mod">
          <ac:chgData name="山崎 亜弥" userId="4317963c-cd34-45eb-ad18-9d67e712bc88" providerId="ADAL" clId="{60CE594E-7A8E-4A89-9258-62D74A21C4FD}" dt="2026-09-28T06:53:44.847" v="23274" actId="113"/>
          <ac:spMkLst>
            <pc:docMk/>
            <pc:sldMk cId="2062888014" sldId="810"/>
            <ac:spMk id="8" creationId="{C2C40910-8B6B-25C9-1B48-0AE15B33853E}"/>
          </ac:spMkLst>
        </pc:spChg>
      </pc:sldChg>
      <pc:sldChg chg="addSp delSp modSp mod">
        <pc:chgData name="山崎 亜弥" userId="4317963c-cd34-45eb-ad18-9d67e712bc88" providerId="ADAL" clId="{60CE594E-7A8E-4A89-9258-62D74A21C4FD}" dt="2026-09-28T06:54:31.794" v="23296" actId="113"/>
        <pc:sldMkLst>
          <pc:docMk/>
          <pc:sldMk cId="1426950668" sldId="811"/>
        </pc:sldMkLst>
        <pc:spChg chg="add del mod">
          <ac:chgData name="山崎 亜弥" userId="4317963c-cd34-45eb-ad18-9d67e712bc88" providerId="ADAL" clId="{60CE594E-7A8E-4A89-9258-62D74A21C4FD}" dt="2026-09-28T06:54:21.445" v="23285" actId="478"/>
          <ac:spMkLst>
            <pc:docMk/>
            <pc:sldMk cId="1426950668" sldId="811"/>
            <ac:spMk id="4" creationId="{0728534F-ADFA-71E2-3974-8E7E9F14BBF8}"/>
          </ac:spMkLst>
        </pc:spChg>
        <pc:spChg chg="add mod">
          <ac:chgData name="山崎 亜弥" userId="4317963c-cd34-45eb-ad18-9d67e712bc88" providerId="ADAL" clId="{60CE594E-7A8E-4A89-9258-62D74A21C4FD}" dt="2026-09-28T06:54:31.794" v="23296" actId="113"/>
          <ac:spMkLst>
            <pc:docMk/>
            <pc:sldMk cId="1426950668" sldId="811"/>
            <ac:spMk id="8" creationId="{FD36E15D-4FAB-8741-57FD-6315581898D5}"/>
          </ac:spMkLst>
        </pc:spChg>
        <pc:spChg chg="add del">
          <ac:chgData name="山崎 亜弥" userId="4317963c-cd34-45eb-ad18-9d67e712bc88" providerId="ADAL" clId="{60CE594E-7A8E-4A89-9258-62D74A21C4FD}" dt="2026-09-28T06:54:29.733" v="23295" actId="22"/>
          <ac:spMkLst>
            <pc:docMk/>
            <pc:sldMk cId="1426950668" sldId="811"/>
            <ac:spMk id="10" creationId="{706B2B1C-8EEC-E5EA-60E2-F1B2AA18D2DE}"/>
          </ac:spMkLst>
        </pc:spChg>
      </pc:sldChg>
      <pc:sldChg chg="addSp delSp modSp mod">
        <pc:chgData name="山崎 亜弥" userId="4317963c-cd34-45eb-ad18-9d67e712bc88" providerId="ADAL" clId="{60CE594E-7A8E-4A89-9258-62D74A21C4FD}" dt="2026-09-28T06:55:09.740" v="23322" actId="20577"/>
        <pc:sldMkLst>
          <pc:docMk/>
          <pc:sldMk cId="2952810615" sldId="812"/>
        </pc:sldMkLst>
        <pc:spChg chg="mod">
          <ac:chgData name="山崎 亜弥" userId="4317963c-cd34-45eb-ad18-9d67e712bc88" providerId="ADAL" clId="{60CE594E-7A8E-4A89-9258-62D74A21C4FD}" dt="2026-09-28T06:55:09.740" v="23322" actId="20577"/>
          <ac:spMkLst>
            <pc:docMk/>
            <pc:sldMk cId="2952810615" sldId="812"/>
            <ac:spMk id="3" creationId="{7BE7A7B0-D042-D783-1917-ED165551CC00}"/>
          </ac:spMkLst>
        </pc:spChg>
        <pc:spChg chg="add del mod">
          <ac:chgData name="山崎 亜弥" userId="4317963c-cd34-45eb-ad18-9d67e712bc88" providerId="ADAL" clId="{60CE594E-7A8E-4A89-9258-62D74A21C4FD}" dt="2026-09-01T03:54:49.698" v="17679" actId="1076"/>
          <ac:spMkLst>
            <pc:docMk/>
            <pc:sldMk cId="2952810615" sldId="812"/>
            <ac:spMk id="10" creationId="{E349766E-A0F4-FFC8-96C5-922B49104CAA}"/>
          </ac:spMkLst>
        </pc:spChg>
      </pc:sldChg>
      <pc:sldChg chg="addSp delSp modSp mod">
        <pc:chgData name="山崎 亜弥" userId="4317963c-cd34-45eb-ad18-9d67e712bc88" providerId="ADAL" clId="{60CE594E-7A8E-4A89-9258-62D74A21C4FD}" dt="2026-09-28T06:54:54.083" v="23308" actId="14100"/>
        <pc:sldMkLst>
          <pc:docMk/>
          <pc:sldMk cId="3390844581" sldId="816"/>
        </pc:sldMkLst>
        <pc:spChg chg="add del mod">
          <ac:chgData name="山崎 亜弥" userId="4317963c-cd34-45eb-ad18-9d67e712bc88" providerId="ADAL" clId="{60CE594E-7A8E-4A89-9258-62D74A21C4FD}" dt="2026-09-28T06:54:47.461" v="23301" actId="478"/>
          <ac:spMkLst>
            <pc:docMk/>
            <pc:sldMk cId="3390844581" sldId="816"/>
            <ac:spMk id="3" creationId="{E853E371-DDA8-B36D-6CAD-A3FB8A8E554A}"/>
          </ac:spMkLst>
        </pc:spChg>
        <pc:spChg chg="add mod">
          <ac:chgData name="山崎 亜弥" userId="4317963c-cd34-45eb-ad18-9d67e712bc88" providerId="ADAL" clId="{60CE594E-7A8E-4A89-9258-62D74A21C4FD}" dt="2026-09-28T06:54:54.083" v="23308" actId="14100"/>
          <ac:spMkLst>
            <pc:docMk/>
            <pc:sldMk cId="3390844581" sldId="816"/>
            <ac:spMk id="8" creationId="{E6EB8559-9E1C-E001-658C-C733AA30E94D}"/>
          </ac:spMkLst>
        </pc:spChg>
      </pc:sldChg>
      <pc:sldChg chg="delSp modSp mod modClrScheme chgLayout">
        <pc:chgData name="山崎 亜弥" userId="4317963c-cd34-45eb-ad18-9d67e712bc88" providerId="ADAL" clId="{60CE594E-7A8E-4A89-9258-62D74A21C4FD}" dt="2026-09-16T04:48:42.307" v="19601"/>
        <pc:sldMkLst>
          <pc:docMk/>
          <pc:sldMk cId="1043473766" sldId="817"/>
        </pc:sldMkLst>
      </pc:sldChg>
      <pc:sldChg chg="addSp delSp modSp add mod">
        <pc:chgData name="山崎 亜弥" userId="4317963c-cd34-45eb-ad18-9d67e712bc88" providerId="ADAL" clId="{60CE594E-7A8E-4A89-9258-62D74A21C4FD}" dt="2026-09-28T03:12:30.449" v="22707" actId="478"/>
        <pc:sldMkLst>
          <pc:docMk/>
          <pc:sldMk cId="1272775647" sldId="828"/>
        </pc:sldMkLst>
        <pc:spChg chg="mod">
          <ac:chgData name="山崎 亜弥" userId="4317963c-cd34-45eb-ad18-9d67e712bc88" providerId="ADAL" clId="{60CE594E-7A8E-4A89-9258-62D74A21C4FD}" dt="2026-08-31T09:54:01.347" v="16267" actId="1076"/>
          <ac:spMkLst>
            <pc:docMk/>
            <pc:sldMk cId="1272775647" sldId="828"/>
            <ac:spMk id="5" creationId="{AB1B2536-39FA-9A48-F1CF-944BE8371DD4}"/>
          </ac:spMkLst>
        </pc:spChg>
        <pc:spChg chg="mod">
          <ac:chgData name="山崎 亜弥" userId="4317963c-cd34-45eb-ad18-9d67e712bc88" providerId="ADAL" clId="{60CE594E-7A8E-4A89-9258-62D74A21C4FD}" dt="2026-08-31T09:41:00.150" v="16233" actId="14100"/>
          <ac:spMkLst>
            <pc:docMk/>
            <pc:sldMk cId="1272775647" sldId="828"/>
            <ac:spMk id="7" creationId="{DACF3D64-7851-C973-24F1-20AF2F3E4654}"/>
          </ac:spMkLst>
        </pc:spChg>
        <pc:spChg chg="add del">
          <ac:chgData name="山崎 亜弥" userId="4317963c-cd34-45eb-ad18-9d67e712bc88" providerId="ADAL" clId="{60CE594E-7A8E-4A89-9258-62D74A21C4FD}" dt="2026-09-28T03:12:30.449" v="22707" actId="478"/>
          <ac:spMkLst>
            <pc:docMk/>
            <pc:sldMk cId="1272775647" sldId="828"/>
            <ac:spMk id="8" creationId="{63FBD0FA-A4C5-7641-52FD-CBBF82937B76}"/>
          </ac:spMkLst>
        </pc:spChg>
        <pc:spChg chg="mod">
          <ac:chgData name="山崎 亜弥" userId="4317963c-cd34-45eb-ad18-9d67e712bc88" providerId="ADAL" clId="{60CE594E-7A8E-4A89-9258-62D74A21C4FD}" dt="2026-08-31T09:53:49.601" v="16262" actId="1076"/>
          <ac:spMkLst>
            <pc:docMk/>
            <pc:sldMk cId="1272775647" sldId="828"/>
            <ac:spMk id="18" creationId="{7BB3BD4B-7A4C-9D54-5041-EF0830EA8C47}"/>
          </ac:spMkLst>
        </pc:spChg>
        <pc:spChg chg="mod">
          <ac:chgData name="山崎 亜弥" userId="4317963c-cd34-45eb-ad18-9d67e712bc88" providerId="ADAL" clId="{60CE594E-7A8E-4A89-9258-62D74A21C4FD}" dt="2026-08-31T09:40:47.081" v="16229" actId="14100"/>
          <ac:spMkLst>
            <pc:docMk/>
            <pc:sldMk cId="1272775647" sldId="828"/>
            <ac:spMk id="25" creationId="{DACF3D64-7851-C973-24F1-20AF2F3E4654}"/>
          </ac:spMkLst>
        </pc:spChg>
        <pc:spChg chg="mod">
          <ac:chgData name="山崎 亜弥" userId="4317963c-cd34-45eb-ad18-9d67e712bc88" providerId="ADAL" clId="{60CE594E-7A8E-4A89-9258-62D74A21C4FD}" dt="2026-08-31T09:27:44.886" v="15977" actId="20577"/>
          <ac:spMkLst>
            <pc:docMk/>
            <pc:sldMk cId="1272775647" sldId="828"/>
            <ac:spMk id="26" creationId="{BED67E47-6F1B-DD34-0E4F-1DE2CF72690F}"/>
          </ac:spMkLst>
        </pc:spChg>
        <pc:spChg chg="add mod">
          <ac:chgData name="山崎 亜弥" userId="4317963c-cd34-45eb-ad18-9d67e712bc88" providerId="ADAL" clId="{60CE594E-7A8E-4A89-9258-62D74A21C4FD}" dt="2026-08-31T09:41:14.884" v="16243" actId="1076"/>
          <ac:spMkLst>
            <pc:docMk/>
            <pc:sldMk cId="1272775647" sldId="828"/>
            <ac:spMk id="32" creationId="{EA6156D4-F788-F8A8-0985-51A905B2344E}"/>
          </ac:spMkLst>
        </pc:spChg>
        <pc:graphicFrameChg chg="mod modGraphic">
          <ac:chgData name="山崎 亜弥" userId="4317963c-cd34-45eb-ad18-9d67e712bc88" providerId="ADAL" clId="{60CE594E-7A8E-4A89-9258-62D74A21C4FD}" dt="2026-08-31T09:56:52.073" v="16440" actId="404"/>
          <ac:graphicFrameMkLst>
            <pc:docMk/>
            <pc:sldMk cId="1272775647" sldId="828"/>
            <ac:graphicFrameMk id="3" creationId="{43211D45-4F7B-A21D-8E49-E63EC9F1C592}"/>
          </ac:graphicFrameMkLst>
        </pc:graphicFrameChg>
        <pc:graphicFrameChg chg="mod modGraphic">
          <ac:chgData name="山崎 亜弥" userId="4317963c-cd34-45eb-ad18-9d67e712bc88" providerId="ADAL" clId="{60CE594E-7A8E-4A89-9258-62D74A21C4FD}" dt="2026-08-31T09:57:01.959" v="16450" actId="20577"/>
          <ac:graphicFrameMkLst>
            <pc:docMk/>
            <pc:sldMk cId="1272775647" sldId="828"/>
            <ac:graphicFrameMk id="24" creationId="{FE445C9C-38D9-1A4C-52C9-0C8679A97079}"/>
          </ac:graphicFrameMkLst>
        </pc:graphicFrameChg>
        <pc:picChg chg="add mod">
          <ac:chgData name="山崎 亜弥" userId="4317963c-cd34-45eb-ad18-9d67e712bc88" providerId="ADAL" clId="{60CE594E-7A8E-4A89-9258-62D74A21C4FD}" dt="2026-08-31T09:40:29.943" v="16224" actId="14100"/>
          <ac:picMkLst>
            <pc:docMk/>
            <pc:sldMk cId="1272775647" sldId="828"/>
            <ac:picMk id="16" creationId="{AEC3BD0E-103A-689C-4BB9-45547541B037}"/>
          </ac:picMkLst>
        </pc:picChg>
        <pc:picChg chg="add mod">
          <ac:chgData name="山崎 亜弥" userId="4317963c-cd34-45eb-ad18-9d67e712bc88" providerId="ADAL" clId="{60CE594E-7A8E-4A89-9258-62D74A21C4FD}" dt="2026-08-31T09:40:29.943" v="16224" actId="14100"/>
          <ac:picMkLst>
            <pc:docMk/>
            <pc:sldMk cId="1272775647" sldId="828"/>
            <ac:picMk id="28" creationId="{A87F4739-4F28-FE81-78D9-288B301F6A64}"/>
          </ac:picMkLst>
        </pc:picChg>
        <pc:picChg chg="add del mod">
          <ac:chgData name="山崎 亜弥" userId="4317963c-cd34-45eb-ad18-9d67e712bc88" providerId="ADAL" clId="{60CE594E-7A8E-4A89-9258-62D74A21C4FD}" dt="2026-08-31T09:53:32.487" v="16254" actId="21"/>
          <ac:picMkLst>
            <pc:docMk/>
            <pc:sldMk cId="1272775647" sldId="828"/>
            <ac:picMk id="30" creationId="{4EAEBA25-2A57-AFC3-230C-2F918C27CFF2}"/>
          </ac:picMkLst>
        </pc:picChg>
        <pc:picChg chg="add mod">
          <ac:chgData name="山崎 亜弥" userId="4317963c-cd34-45eb-ad18-9d67e712bc88" providerId="ADAL" clId="{60CE594E-7A8E-4A89-9258-62D74A21C4FD}" dt="2026-08-31T09:41:16.875" v="16244" actId="1076"/>
          <ac:picMkLst>
            <pc:docMk/>
            <pc:sldMk cId="1272775647" sldId="828"/>
            <ac:picMk id="34" creationId="{1DDB9DDC-5C97-44AE-BAD7-D372CCDEF831}"/>
          </ac:picMkLst>
        </pc:picChg>
        <pc:picChg chg="add mod modCrop">
          <ac:chgData name="山崎 亜弥" userId="4317963c-cd34-45eb-ad18-9d67e712bc88" providerId="ADAL" clId="{60CE594E-7A8E-4A89-9258-62D74A21C4FD}" dt="2026-08-31T09:53:43.455" v="16259" actId="1076"/>
          <ac:picMkLst>
            <pc:docMk/>
            <pc:sldMk cId="1272775647" sldId="828"/>
            <ac:picMk id="35" creationId="{8CDC3B2E-8FD5-A881-0C08-84FC293F4EA8}"/>
          </ac:picMkLst>
        </pc:picChg>
        <pc:picChg chg="add mod">
          <ac:chgData name="山崎 亜弥" userId="4317963c-cd34-45eb-ad18-9d67e712bc88" providerId="ADAL" clId="{60CE594E-7A8E-4A89-9258-62D74A21C4FD}" dt="2026-08-31T09:55:04.605" v="16285" actId="1076"/>
          <ac:picMkLst>
            <pc:docMk/>
            <pc:sldMk cId="1272775647" sldId="828"/>
            <ac:picMk id="39" creationId="{33C4CA7F-A4B3-FC9F-F4FB-2F83A1743DCA}"/>
          </ac:picMkLst>
        </pc:picChg>
        <pc:picChg chg="add mod">
          <ac:chgData name="山崎 亜弥" userId="4317963c-cd34-45eb-ad18-9d67e712bc88" providerId="ADAL" clId="{60CE594E-7A8E-4A89-9258-62D74A21C4FD}" dt="2026-08-31T09:55:04.605" v="16285" actId="1076"/>
          <ac:picMkLst>
            <pc:docMk/>
            <pc:sldMk cId="1272775647" sldId="828"/>
            <ac:picMk id="41" creationId="{1E180893-3837-E3B4-2427-D3A949504B22}"/>
          </ac:picMkLst>
        </pc:picChg>
      </pc:sldChg>
      <pc:sldChg chg="addSp delSp modSp mod">
        <pc:chgData name="山崎 亜弥" userId="4317963c-cd34-45eb-ad18-9d67e712bc88" providerId="ADAL" clId="{60CE594E-7A8E-4A89-9258-62D74A21C4FD}" dt="2026-09-28T06:14:19.098" v="22789" actId="14100"/>
        <pc:sldMkLst>
          <pc:docMk/>
          <pc:sldMk cId="687551038" sldId="829"/>
        </pc:sldMkLst>
        <pc:spChg chg="mod">
          <ac:chgData name="山崎 亜弥" userId="4317963c-cd34-45eb-ad18-9d67e712bc88" providerId="ADAL" clId="{60CE594E-7A8E-4A89-9258-62D74A21C4FD}" dt="2026-09-16T09:04:14.074" v="22312" actId="1038"/>
          <ac:spMkLst>
            <pc:docMk/>
            <pc:sldMk cId="687551038" sldId="829"/>
            <ac:spMk id="18" creationId="{03D4BD08-2A45-5054-A6C7-0FBFC8803AC0}"/>
          </ac:spMkLst>
        </pc:spChg>
        <pc:spChg chg="mod">
          <ac:chgData name="山崎 亜弥" userId="4317963c-cd34-45eb-ad18-9d67e712bc88" providerId="ADAL" clId="{60CE594E-7A8E-4A89-9258-62D74A21C4FD}" dt="2026-09-16T09:04:14.074" v="22312" actId="1038"/>
          <ac:spMkLst>
            <pc:docMk/>
            <pc:sldMk cId="687551038" sldId="829"/>
            <ac:spMk id="19" creationId="{93C96637-F4AD-98CF-1540-65D8434FF279}"/>
          </ac:spMkLst>
        </pc:spChg>
        <pc:spChg chg="mod">
          <ac:chgData name="山崎 亜弥" userId="4317963c-cd34-45eb-ad18-9d67e712bc88" providerId="ADAL" clId="{60CE594E-7A8E-4A89-9258-62D74A21C4FD}" dt="2026-09-17T04:57:05.383" v="22339" actId="1035"/>
          <ac:spMkLst>
            <pc:docMk/>
            <pc:sldMk cId="687551038" sldId="829"/>
            <ac:spMk id="21" creationId="{07F369FA-0F06-F851-2EA9-2E10F08740F4}"/>
          </ac:spMkLst>
        </pc:spChg>
        <pc:spChg chg="mod">
          <ac:chgData name="山崎 亜弥" userId="4317963c-cd34-45eb-ad18-9d67e712bc88" providerId="ADAL" clId="{60CE594E-7A8E-4A89-9258-62D74A21C4FD}" dt="2026-09-17T04:56:58.601" v="22337" actId="1076"/>
          <ac:spMkLst>
            <pc:docMk/>
            <pc:sldMk cId="687551038" sldId="829"/>
            <ac:spMk id="22" creationId="{EA0A56BB-680D-A2A9-2B15-1577FF28BF77}"/>
          </ac:spMkLst>
        </pc:spChg>
        <pc:spChg chg="mod">
          <ac:chgData name="山崎 亜弥" userId="4317963c-cd34-45eb-ad18-9d67e712bc88" providerId="ADAL" clId="{60CE594E-7A8E-4A89-9258-62D74A21C4FD}" dt="2026-09-17T04:56:58.601" v="22337" actId="1076"/>
          <ac:spMkLst>
            <pc:docMk/>
            <pc:sldMk cId="687551038" sldId="829"/>
            <ac:spMk id="23" creationId="{42AA36CD-C065-780B-9984-FE8AFDCAA397}"/>
          </ac:spMkLst>
        </pc:spChg>
        <pc:spChg chg="mod">
          <ac:chgData name="山崎 亜弥" userId="4317963c-cd34-45eb-ad18-9d67e712bc88" providerId="ADAL" clId="{60CE594E-7A8E-4A89-9258-62D74A21C4FD}" dt="2026-09-16T09:04:14.074" v="22312" actId="1038"/>
          <ac:spMkLst>
            <pc:docMk/>
            <pc:sldMk cId="687551038" sldId="829"/>
            <ac:spMk id="29" creationId="{C64DBAFC-DEAA-9295-36A1-42AA72E892C6}"/>
          </ac:spMkLst>
        </pc:spChg>
        <pc:spChg chg="mod">
          <ac:chgData name="山崎 亜弥" userId="4317963c-cd34-45eb-ad18-9d67e712bc88" providerId="ADAL" clId="{60CE594E-7A8E-4A89-9258-62D74A21C4FD}" dt="2026-09-16T09:04:14.074" v="22312" actId="1038"/>
          <ac:spMkLst>
            <pc:docMk/>
            <pc:sldMk cId="687551038" sldId="829"/>
            <ac:spMk id="34" creationId="{767CEF70-2DE0-A87B-8578-E3CB73CEE6F9}"/>
          </ac:spMkLst>
        </pc:spChg>
        <pc:spChg chg="mod">
          <ac:chgData name="山崎 亜弥" userId="4317963c-cd34-45eb-ad18-9d67e712bc88" providerId="ADAL" clId="{60CE594E-7A8E-4A89-9258-62D74A21C4FD}" dt="2026-09-16T09:04:14.074" v="22312" actId="1038"/>
          <ac:spMkLst>
            <pc:docMk/>
            <pc:sldMk cId="687551038" sldId="829"/>
            <ac:spMk id="35" creationId="{D141834B-423D-A76E-C2A6-442ABE1B7A1C}"/>
          </ac:spMkLst>
        </pc:spChg>
        <pc:spChg chg="mod">
          <ac:chgData name="山崎 亜弥" userId="4317963c-cd34-45eb-ad18-9d67e712bc88" providerId="ADAL" clId="{60CE594E-7A8E-4A89-9258-62D74A21C4FD}" dt="2026-09-16T09:04:14.074" v="22312" actId="1038"/>
          <ac:spMkLst>
            <pc:docMk/>
            <pc:sldMk cId="687551038" sldId="829"/>
            <ac:spMk id="37" creationId="{1193466B-8679-2BA8-BA40-391688621C2E}"/>
          </ac:spMkLst>
        </pc:spChg>
        <pc:spChg chg="mod">
          <ac:chgData name="山崎 亜弥" userId="4317963c-cd34-45eb-ad18-9d67e712bc88" providerId="ADAL" clId="{60CE594E-7A8E-4A89-9258-62D74A21C4FD}" dt="2026-09-16T09:04:14.074" v="22312" actId="1038"/>
          <ac:spMkLst>
            <pc:docMk/>
            <pc:sldMk cId="687551038" sldId="829"/>
            <ac:spMk id="38" creationId="{7D05700D-C424-69F9-A708-0114574859E3}"/>
          </ac:spMkLst>
        </pc:spChg>
        <pc:spChg chg="add mod">
          <ac:chgData name="山崎 亜弥" userId="4317963c-cd34-45eb-ad18-9d67e712bc88" providerId="ADAL" clId="{60CE594E-7A8E-4A89-9258-62D74A21C4FD}" dt="2026-09-16T09:04:14.074" v="22312" actId="1038"/>
          <ac:spMkLst>
            <pc:docMk/>
            <pc:sldMk cId="687551038" sldId="829"/>
            <ac:spMk id="51" creationId="{707EE44B-7F10-DEA1-5EF9-690094ABB8E0}"/>
          </ac:spMkLst>
        </pc:spChg>
        <pc:spChg chg="add mod">
          <ac:chgData name="山崎 亜弥" userId="4317963c-cd34-45eb-ad18-9d67e712bc88" providerId="ADAL" clId="{60CE594E-7A8E-4A89-9258-62D74A21C4FD}" dt="2026-09-28T06:14:19.098" v="22789" actId="14100"/>
          <ac:spMkLst>
            <pc:docMk/>
            <pc:sldMk cId="687551038" sldId="829"/>
            <ac:spMk id="53" creationId="{9DA2D879-DCBE-73D2-82F5-4D01B347EEBE}"/>
          </ac:spMkLst>
        </pc:spChg>
        <pc:spChg chg="add mod">
          <ac:chgData name="山崎 亜弥" userId="4317963c-cd34-45eb-ad18-9d67e712bc88" providerId="ADAL" clId="{60CE594E-7A8E-4A89-9258-62D74A21C4FD}" dt="2026-09-17T04:57:22.784" v="22343" actId="2085"/>
          <ac:spMkLst>
            <pc:docMk/>
            <pc:sldMk cId="687551038" sldId="829"/>
            <ac:spMk id="54" creationId="{BB7B10AC-6AFB-2456-4BD8-C970B79A809A}"/>
          </ac:spMkLst>
        </pc:spChg>
        <pc:grpChg chg="mod">
          <ac:chgData name="山崎 亜弥" userId="4317963c-cd34-45eb-ad18-9d67e712bc88" providerId="ADAL" clId="{60CE594E-7A8E-4A89-9258-62D74A21C4FD}" dt="2026-09-16T09:04:14.074" v="22312" actId="1038"/>
          <ac:grpSpMkLst>
            <pc:docMk/>
            <pc:sldMk cId="687551038" sldId="829"/>
            <ac:grpSpMk id="30" creationId="{496ED9FD-8982-F2E6-C435-320EE39AF6D9}"/>
          </ac:grpSpMkLst>
        </pc:grpChg>
        <pc:graphicFrameChg chg="mod">
          <ac:chgData name="山崎 亜弥" userId="4317963c-cd34-45eb-ad18-9d67e712bc88" providerId="ADAL" clId="{60CE594E-7A8E-4A89-9258-62D74A21C4FD}" dt="2026-09-16T09:03:02.882" v="22212" actId="1076"/>
          <ac:graphicFrameMkLst>
            <pc:docMk/>
            <pc:sldMk cId="687551038" sldId="829"/>
            <ac:graphicFrameMk id="3" creationId="{C9823FFD-447A-E3B2-7A2A-4AA5C5330693}"/>
          </ac:graphicFrameMkLst>
        </pc:graphicFrameChg>
        <pc:graphicFrameChg chg="mod modGraphic">
          <ac:chgData name="山崎 亜弥" userId="4317963c-cd34-45eb-ad18-9d67e712bc88" providerId="ADAL" clId="{60CE594E-7A8E-4A89-9258-62D74A21C4FD}" dt="2026-09-28T06:13:49.454" v="22761"/>
          <ac:graphicFrameMkLst>
            <pc:docMk/>
            <pc:sldMk cId="687551038" sldId="829"/>
            <ac:graphicFrameMk id="7" creationId="{AEE6B7A6-DE76-3A38-0400-34585A30AD51}"/>
          </ac:graphicFrameMkLst>
        </pc:graphicFrameChg>
        <pc:picChg chg="add mod modCrop">
          <ac:chgData name="山崎 亜弥" userId="4317963c-cd34-45eb-ad18-9d67e712bc88" providerId="ADAL" clId="{60CE594E-7A8E-4A89-9258-62D74A21C4FD}" dt="2026-09-17T04:56:47.610" v="22334" actId="14100"/>
          <ac:picMkLst>
            <pc:docMk/>
            <pc:sldMk cId="687551038" sldId="829"/>
            <ac:picMk id="10" creationId="{7067D464-C1E5-522F-D21E-00005027551F}"/>
          </ac:picMkLst>
        </pc:picChg>
        <pc:picChg chg="add mod modCrop">
          <ac:chgData name="山崎 亜弥" userId="4317963c-cd34-45eb-ad18-9d67e712bc88" providerId="ADAL" clId="{60CE594E-7A8E-4A89-9258-62D74A21C4FD}" dt="2026-09-17T04:56:42.726" v="22333" actId="1076"/>
          <ac:picMkLst>
            <pc:docMk/>
            <pc:sldMk cId="687551038" sldId="829"/>
            <ac:picMk id="12" creationId="{4688CF38-F10B-C92E-6976-5B3430219E7A}"/>
          </ac:picMkLst>
        </pc:picChg>
        <pc:picChg chg="add mod modCrop">
          <ac:chgData name="山崎 亜弥" userId="4317963c-cd34-45eb-ad18-9d67e712bc88" providerId="ADAL" clId="{60CE594E-7A8E-4A89-9258-62D74A21C4FD}" dt="2026-09-17T04:56:42.726" v="22333" actId="1076"/>
          <ac:picMkLst>
            <pc:docMk/>
            <pc:sldMk cId="687551038" sldId="829"/>
            <ac:picMk id="13" creationId="{B56027AF-1CA2-A71B-8166-1B459432A067}"/>
          </ac:picMkLst>
        </pc:picChg>
        <pc:picChg chg="add mod modCrop">
          <ac:chgData name="山崎 亜弥" userId="4317963c-cd34-45eb-ad18-9d67e712bc88" providerId="ADAL" clId="{60CE594E-7A8E-4A89-9258-62D74A21C4FD}" dt="2026-09-17T04:56:42.726" v="22333" actId="1076"/>
          <ac:picMkLst>
            <pc:docMk/>
            <pc:sldMk cId="687551038" sldId="829"/>
            <ac:picMk id="14" creationId="{2A1642A3-5D2C-BBCB-B0FD-3483F1C0556B}"/>
          </ac:picMkLst>
        </pc:picChg>
        <pc:picChg chg="add mod modCrop">
          <ac:chgData name="山崎 亜弥" userId="4317963c-cd34-45eb-ad18-9d67e712bc88" providerId="ADAL" clId="{60CE594E-7A8E-4A89-9258-62D74A21C4FD}" dt="2026-09-17T04:56:42.726" v="22333" actId="1076"/>
          <ac:picMkLst>
            <pc:docMk/>
            <pc:sldMk cId="687551038" sldId="829"/>
            <ac:picMk id="17" creationId="{F2FFDB73-A6B5-5882-FD1D-E6EB12009F8E}"/>
          </ac:picMkLst>
        </pc:picChg>
        <pc:picChg chg="mod">
          <ac:chgData name="山崎 亜弥" userId="4317963c-cd34-45eb-ad18-9d67e712bc88" providerId="ADAL" clId="{60CE594E-7A8E-4A89-9258-62D74A21C4FD}" dt="2026-09-16T09:04:14.074" v="22312" actId="1038"/>
          <ac:picMkLst>
            <pc:docMk/>
            <pc:sldMk cId="687551038" sldId="829"/>
            <ac:picMk id="28" creationId="{E100F77F-D3AE-8EB1-C06C-37E8FCB7C6E7}"/>
          </ac:picMkLst>
        </pc:picChg>
        <pc:picChg chg="add mod modCrop">
          <ac:chgData name="山崎 亜弥" userId="4317963c-cd34-45eb-ad18-9d67e712bc88" providerId="ADAL" clId="{60CE594E-7A8E-4A89-9258-62D74A21C4FD}" dt="2026-09-17T04:56:42.726" v="22333" actId="1076"/>
          <ac:picMkLst>
            <pc:docMk/>
            <pc:sldMk cId="687551038" sldId="829"/>
            <ac:picMk id="31" creationId="{CF16863B-98FD-3123-A9C3-0C0C6129B59B}"/>
          </ac:picMkLst>
        </pc:picChg>
        <pc:picChg chg="add mod modCrop">
          <ac:chgData name="山崎 亜弥" userId="4317963c-cd34-45eb-ad18-9d67e712bc88" providerId="ADAL" clId="{60CE594E-7A8E-4A89-9258-62D74A21C4FD}" dt="2026-09-17T04:56:42.726" v="22333" actId="1076"/>
          <ac:picMkLst>
            <pc:docMk/>
            <pc:sldMk cId="687551038" sldId="829"/>
            <ac:picMk id="32" creationId="{C3F34ED4-65CD-4703-6AB5-495B04DE286B}"/>
          </ac:picMkLst>
        </pc:picChg>
        <pc:picChg chg="add mod modCrop">
          <ac:chgData name="山崎 亜弥" userId="4317963c-cd34-45eb-ad18-9d67e712bc88" providerId="ADAL" clId="{60CE594E-7A8E-4A89-9258-62D74A21C4FD}" dt="2026-09-17T04:56:42.726" v="22333" actId="1076"/>
          <ac:picMkLst>
            <pc:docMk/>
            <pc:sldMk cId="687551038" sldId="829"/>
            <ac:picMk id="36" creationId="{10B6AB68-E2E4-F21F-0867-C190BAF36FF1}"/>
          </ac:picMkLst>
        </pc:picChg>
        <pc:picChg chg="add mod modCrop">
          <ac:chgData name="山崎 亜弥" userId="4317963c-cd34-45eb-ad18-9d67e712bc88" providerId="ADAL" clId="{60CE594E-7A8E-4A89-9258-62D74A21C4FD}" dt="2026-09-17T04:56:42.726" v="22333" actId="1076"/>
          <ac:picMkLst>
            <pc:docMk/>
            <pc:sldMk cId="687551038" sldId="829"/>
            <ac:picMk id="39" creationId="{4C4B3DD2-8965-EC8A-E4DD-32C3DDE85F43}"/>
          </ac:picMkLst>
        </pc:picChg>
      </pc:sldChg>
      <pc:sldChg chg="delSp modSp mod ord">
        <pc:chgData name="山崎 亜弥" userId="4317963c-cd34-45eb-ad18-9d67e712bc88" providerId="ADAL" clId="{60CE594E-7A8E-4A89-9258-62D74A21C4FD}" dt="2026-09-11T01:38:30.773" v="17702" actId="20577"/>
        <pc:sldMkLst>
          <pc:docMk/>
          <pc:sldMk cId="1931308668" sldId="836"/>
        </pc:sldMkLst>
        <pc:graphicFrameChg chg="mod modGraphic">
          <ac:chgData name="山崎 亜弥" userId="4317963c-cd34-45eb-ad18-9d67e712bc88" providerId="ADAL" clId="{60CE594E-7A8E-4A89-9258-62D74A21C4FD}" dt="2026-09-11T01:38:30.773" v="17702" actId="20577"/>
          <ac:graphicFrameMkLst>
            <pc:docMk/>
            <pc:sldMk cId="1931308668" sldId="836"/>
            <ac:graphicFrameMk id="3" creationId="{FF1C6A68-436A-E575-16CC-60728116A0C0}"/>
          </ac:graphicFrameMkLst>
        </pc:graphicFrameChg>
      </pc:sldChg>
      <pc:sldChg chg="modSp mod">
        <pc:chgData name="山崎 亜弥" userId="4317963c-cd34-45eb-ad18-9d67e712bc88" providerId="ADAL" clId="{60CE594E-7A8E-4A89-9258-62D74A21C4FD}" dt="2026-09-28T06:54:43.656" v="23300" actId="20577"/>
        <pc:sldMkLst>
          <pc:docMk/>
          <pc:sldMk cId="2102781057" sldId="838"/>
        </pc:sldMkLst>
        <pc:spChg chg="mod">
          <ac:chgData name="山崎 亜弥" userId="4317963c-cd34-45eb-ad18-9d67e712bc88" providerId="ADAL" clId="{60CE594E-7A8E-4A89-9258-62D74A21C4FD}" dt="2026-09-28T06:54:43.656" v="23300" actId="20577"/>
          <ac:spMkLst>
            <pc:docMk/>
            <pc:sldMk cId="2102781057" sldId="838"/>
            <ac:spMk id="3" creationId="{49DEC38F-206A-033A-8957-1DB72D3519CB}"/>
          </ac:spMkLst>
        </pc:spChg>
      </pc:sldChg>
      <pc:sldChg chg="addSp delSp modSp mod">
        <pc:chgData name="山崎 亜弥" userId="4317963c-cd34-45eb-ad18-9d67e712bc88" providerId="ADAL" clId="{60CE594E-7A8E-4A89-9258-62D74A21C4FD}" dt="2026-09-28T06:53:38.718" v="23272" actId="113"/>
        <pc:sldMkLst>
          <pc:docMk/>
          <pc:sldMk cId="52486364" sldId="839"/>
        </pc:sldMkLst>
        <pc:spChg chg="add del mod">
          <ac:chgData name="山崎 亜弥" userId="4317963c-cd34-45eb-ad18-9d67e712bc88" providerId="ADAL" clId="{60CE594E-7A8E-4A89-9258-62D74A21C4FD}" dt="2026-09-28T06:53:29.976" v="23258" actId="478"/>
          <ac:spMkLst>
            <pc:docMk/>
            <pc:sldMk cId="52486364" sldId="839"/>
            <ac:spMk id="3" creationId="{D55631A9-044C-F1CC-70BD-AFF68F152496}"/>
          </ac:spMkLst>
        </pc:spChg>
        <pc:spChg chg="add mod">
          <ac:chgData name="山崎 亜弥" userId="4317963c-cd34-45eb-ad18-9d67e712bc88" providerId="ADAL" clId="{60CE594E-7A8E-4A89-9258-62D74A21C4FD}" dt="2026-09-28T06:53:38.718" v="23272" actId="113"/>
          <ac:spMkLst>
            <pc:docMk/>
            <pc:sldMk cId="52486364" sldId="839"/>
            <ac:spMk id="8" creationId="{26DBCD4B-9479-8C96-DA2E-53F1A3BBB0BA}"/>
          </ac:spMkLst>
        </pc:spChg>
      </pc:sldChg>
      <pc:sldChg chg="addSp delSp modSp mod">
        <pc:chgData name="山崎 亜弥" userId="4317963c-cd34-45eb-ad18-9d67e712bc88" providerId="ADAL" clId="{60CE594E-7A8E-4A89-9258-62D74A21C4FD}" dt="2026-09-16T04:56:45.835" v="20001" actId="1076"/>
        <pc:sldMkLst>
          <pc:docMk/>
          <pc:sldMk cId="3402898581" sldId="843"/>
        </pc:sldMkLst>
        <pc:spChg chg="mod">
          <ac:chgData name="山崎 亜弥" userId="4317963c-cd34-45eb-ad18-9d67e712bc88" providerId="ADAL" clId="{60CE594E-7A8E-4A89-9258-62D74A21C4FD}" dt="2026-09-16T04:56:37.710" v="19996" actId="20577"/>
          <ac:spMkLst>
            <pc:docMk/>
            <pc:sldMk cId="3402898581" sldId="843"/>
            <ac:spMk id="14" creationId="{8B41B0E4-ADFB-3365-B6E4-C9A013CC1A72}"/>
          </ac:spMkLst>
        </pc:spChg>
        <pc:picChg chg="mod">
          <ac:chgData name="山崎 亜弥" userId="4317963c-cd34-45eb-ad18-9d67e712bc88" providerId="ADAL" clId="{60CE594E-7A8E-4A89-9258-62D74A21C4FD}" dt="2026-09-16T04:56:45.835" v="20001" actId="1076"/>
          <ac:picMkLst>
            <pc:docMk/>
            <pc:sldMk cId="3402898581" sldId="843"/>
            <ac:picMk id="21" creationId="{4416F651-DE2D-D19F-EF14-9A39EE72C50B}"/>
          </ac:picMkLst>
        </pc:picChg>
      </pc:sldChg>
      <pc:sldChg chg="modSp mod">
        <pc:chgData name="山崎 亜弥" userId="4317963c-cd34-45eb-ad18-9d67e712bc88" providerId="ADAL" clId="{60CE594E-7A8E-4A89-9258-62D74A21C4FD}" dt="2026-09-16T07:29:11.522" v="20985" actId="14100"/>
        <pc:sldMkLst>
          <pc:docMk/>
          <pc:sldMk cId="707766117" sldId="850"/>
        </pc:sldMkLst>
        <pc:picChg chg="mod">
          <ac:chgData name="山崎 亜弥" userId="4317963c-cd34-45eb-ad18-9d67e712bc88" providerId="ADAL" clId="{60CE594E-7A8E-4A89-9258-62D74A21C4FD}" dt="2026-09-16T07:29:11.522" v="20985" actId="14100"/>
          <ac:picMkLst>
            <pc:docMk/>
            <pc:sldMk cId="707766117" sldId="850"/>
            <ac:picMk id="76" creationId="{0D9E7153-8E9D-6C02-FC7C-CA59A79B8061}"/>
          </ac:picMkLst>
        </pc:picChg>
      </pc:sldChg>
      <pc:sldChg chg="modSp mod">
        <pc:chgData name="山崎 亜弥" userId="4317963c-cd34-45eb-ad18-9d67e712bc88" providerId="ADAL" clId="{60CE594E-7A8E-4A89-9258-62D74A21C4FD}" dt="2026-09-11T02:34:44.076" v="18877" actId="115"/>
        <pc:sldMkLst>
          <pc:docMk/>
          <pc:sldMk cId="1676366343" sldId="852"/>
        </pc:sldMkLst>
        <pc:spChg chg="mod">
          <ac:chgData name="山崎 亜弥" userId="4317963c-cd34-45eb-ad18-9d67e712bc88" providerId="ADAL" clId="{60CE594E-7A8E-4A89-9258-62D74A21C4FD}" dt="2026-09-11T02:34:44.076" v="18877" actId="115"/>
          <ac:spMkLst>
            <pc:docMk/>
            <pc:sldMk cId="1676366343" sldId="852"/>
            <ac:spMk id="6" creationId="{08B1D7B5-4748-D54B-AF8E-9E98673569FC}"/>
          </ac:spMkLst>
        </pc:spChg>
      </pc:sldChg>
      <pc:sldChg chg="addSp delSp modSp mod">
        <pc:chgData name="山崎 亜弥" userId="4317963c-cd34-45eb-ad18-9d67e712bc88" providerId="ADAL" clId="{60CE594E-7A8E-4A89-9258-62D74A21C4FD}" dt="2026-09-16T04:51:28.834" v="19654" actId="1037"/>
        <pc:sldMkLst>
          <pc:docMk/>
          <pc:sldMk cId="132526902" sldId="855"/>
        </pc:sldMkLst>
        <pc:spChg chg="add mod">
          <ac:chgData name="山崎 亜弥" userId="4317963c-cd34-45eb-ad18-9d67e712bc88" providerId="ADAL" clId="{60CE594E-7A8E-4A89-9258-62D74A21C4FD}" dt="2026-09-01T03:15:10.588" v="17319"/>
          <ac:spMkLst>
            <pc:docMk/>
            <pc:sldMk cId="132526902" sldId="855"/>
            <ac:spMk id="2" creationId="{E8AE1883-4886-2493-3B21-C12AB3B6A30B}"/>
          </ac:spMkLst>
        </pc:spChg>
        <pc:spChg chg="add mod">
          <ac:chgData name="山崎 亜弥" userId="4317963c-cd34-45eb-ad18-9d67e712bc88" providerId="ADAL" clId="{60CE594E-7A8E-4A89-9258-62D74A21C4FD}" dt="2026-09-16T04:51:09.937" v="19640" actId="14100"/>
          <ac:spMkLst>
            <pc:docMk/>
            <pc:sldMk cId="132526902" sldId="855"/>
            <ac:spMk id="7" creationId="{8D4CEC8D-F6E8-E622-23AA-BD1100347E3A}"/>
          </ac:spMkLst>
        </pc:spChg>
        <pc:spChg chg="add">
          <ac:chgData name="山崎 亜弥" userId="4317963c-cd34-45eb-ad18-9d67e712bc88" providerId="ADAL" clId="{60CE594E-7A8E-4A89-9258-62D74A21C4FD}" dt="2026-09-16T04:51:13.071" v="19644" actId="22"/>
          <ac:spMkLst>
            <pc:docMk/>
            <pc:sldMk cId="132526902" sldId="855"/>
            <ac:spMk id="14" creationId="{5ED652C9-5C86-89DF-CBE1-9C1ADFACBA7F}"/>
          </ac:spMkLst>
        </pc:spChg>
        <pc:spChg chg="mod">
          <ac:chgData name="山崎 亜弥" userId="4317963c-cd34-45eb-ad18-9d67e712bc88" providerId="ADAL" clId="{60CE594E-7A8E-4A89-9258-62D74A21C4FD}" dt="2026-09-01T03:15:10.588" v="17319"/>
          <ac:spMkLst>
            <pc:docMk/>
            <pc:sldMk cId="132526902" sldId="855"/>
            <ac:spMk id="48" creationId="{EE390C3C-0EA7-BBD0-DC9D-708D8FB501CC}"/>
          </ac:spMkLst>
        </pc:spChg>
        <pc:spChg chg="add mod">
          <ac:chgData name="山崎 亜弥" userId="4317963c-cd34-45eb-ad18-9d67e712bc88" providerId="ADAL" clId="{60CE594E-7A8E-4A89-9258-62D74A21C4FD}" dt="2026-09-01T03:15:10.588" v="17319"/>
          <ac:spMkLst>
            <pc:docMk/>
            <pc:sldMk cId="132526902" sldId="855"/>
            <ac:spMk id="70" creationId="{9F684E1E-DEAD-A7D4-2D17-EE7B478E3EA8}"/>
          </ac:spMkLst>
        </pc:spChg>
        <pc:spChg chg="add mod">
          <ac:chgData name="山崎 亜弥" userId="4317963c-cd34-45eb-ad18-9d67e712bc88" providerId="ADAL" clId="{60CE594E-7A8E-4A89-9258-62D74A21C4FD}" dt="2026-09-01T03:15:10.588" v="17319"/>
          <ac:spMkLst>
            <pc:docMk/>
            <pc:sldMk cId="132526902" sldId="855"/>
            <ac:spMk id="74" creationId="{77702152-0BDA-1FB1-7884-152C6C8EFD12}"/>
          </ac:spMkLst>
        </pc:spChg>
        <pc:spChg chg="mod">
          <ac:chgData name="山崎 亜弥" userId="4317963c-cd34-45eb-ad18-9d67e712bc88" providerId="ADAL" clId="{60CE594E-7A8E-4A89-9258-62D74A21C4FD}" dt="2026-09-01T03:15:10.588" v="17319"/>
          <ac:spMkLst>
            <pc:docMk/>
            <pc:sldMk cId="132526902" sldId="855"/>
            <ac:spMk id="81" creationId="{C4E56D5E-E72B-9DF7-AF2A-F2EA30F307CC}"/>
          </ac:spMkLst>
        </pc:spChg>
        <pc:spChg chg="add mod">
          <ac:chgData name="山崎 亜弥" userId="4317963c-cd34-45eb-ad18-9d67e712bc88" providerId="ADAL" clId="{60CE594E-7A8E-4A89-9258-62D74A21C4FD}" dt="2026-09-01T03:15:10.588" v="17319"/>
          <ac:spMkLst>
            <pc:docMk/>
            <pc:sldMk cId="132526902" sldId="855"/>
            <ac:spMk id="94" creationId="{BE6D77C7-F052-2BC3-CD89-5B3D9EC9FF33}"/>
          </ac:spMkLst>
        </pc:spChg>
        <pc:spChg chg="mod">
          <ac:chgData name="山崎 亜弥" userId="4317963c-cd34-45eb-ad18-9d67e712bc88" providerId="ADAL" clId="{60CE594E-7A8E-4A89-9258-62D74A21C4FD}" dt="2026-09-01T03:15:10.588" v="17319"/>
          <ac:spMkLst>
            <pc:docMk/>
            <pc:sldMk cId="132526902" sldId="855"/>
            <ac:spMk id="110" creationId="{196ACC2B-9C80-EDEF-9BA0-4F62EC6C9BF5}"/>
          </ac:spMkLst>
        </pc:spChg>
        <pc:spChg chg="add mod">
          <ac:chgData name="山崎 亜弥" userId="4317963c-cd34-45eb-ad18-9d67e712bc88" providerId="ADAL" clId="{60CE594E-7A8E-4A89-9258-62D74A21C4FD}" dt="2026-09-01T03:15:10.588" v="17319"/>
          <ac:spMkLst>
            <pc:docMk/>
            <pc:sldMk cId="132526902" sldId="855"/>
            <ac:spMk id="1026" creationId="{B75CC651-2E16-7DD2-6498-10C0FCE52192}"/>
          </ac:spMkLst>
        </pc:spChg>
        <pc:spChg chg="add mod">
          <ac:chgData name="山崎 亜弥" userId="4317963c-cd34-45eb-ad18-9d67e712bc88" providerId="ADAL" clId="{60CE594E-7A8E-4A89-9258-62D74A21C4FD}" dt="2026-09-01T03:15:10.588" v="17319"/>
          <ac:spMkLst>
            <pc:docMk/>
            <pc:sldMk cId="132526902" sldId="855"/>
            <ac:spMk id="1040" creationId="{95E5E7A8-3E38-35E5-8F0A-982DB169BFB1}"/>
          </ac:spMkLst>
        </pc:spChg>
        <pc:picChg chg="add mod">
          <ac:chgData name="山崎 亜弥" userId="4317963c-cd34-45eb-ad18-9d67e712bc88" providerId="ADAL" clId="{60CE594E-7A8E-4A89-9258-62D74A21C4FD}" dt="2026-09-16T04:51:28.834" v="19654" actId="1037"/>
          <ac:picMkLst>
            <pc:docMk/>
            <pc:sldMk cId="132526902" sldId="855"/>
            <ac:picMk id="9" creationId="{F7CA2841-D0C9-BCF8-E558-7AE1AFD54F9A}"/>
          </ac:picMkLst>
        </pc:picChg>
        <pc:picChg chg="add">
          <ac:chgData name="山崎 亜弥" userId="4317963c-cd34-45eb-ad18-9d67e712bc88" providerId="ADAL" clId="{60CE594E-7A8E-4A89-9258-62D74A21C4FD}" dt="2026-09-16T04:51:10.841" v="19642" actId="22"/>
          <ac:picMkLst>
            <pc:docMk/>
            <pc:sldMk cId="132526902" sldId="855"/>
            <ac:picMk id="11" creationId="{17463049-0B2A-CD84-587B-CC148D99B56B}"/>
          </ac:picMkLst>
        </pc:picChg>
      </pc:sldChg>
      <pc:sldChg chg="addSp delSp modSp mod">
        <pc:chgData name="山崎 亜弥" userId="4317963c-cd34-45eb-ad18-9d67e712bc88" providerId="ADAL" clId="{60CE594E-7A8E-4A89-9258-62D74A21C4FD}" dt="2026-09-28T02:56:43.779" v="22393"/>
        <pc:sldMkLst>
          <pc:docMk/>
          <pc:sldMk cId="3501367107" sldId="871"/>
        </pc:sldMkLst>
        <pc:spChg chg="mod">
          <ac:chgData name="山崎 亜弥" userId="4317963c-cd34-45eb-ad18-9d67e712bc88" providerId="ADAL" clId="{60CE594E-7A8E-4A89-9258-62D74A21C4FD}" dt="2026-09-28T02:56:41.484" v="22385"/>
          <ac:spMkLst>
            <pc:docMk/>
            <pc:sldMk cId="3501367107" sldId="871"/>
            <ac:spMk id="6" creationId="{7233F1A9-8957-9F7D-437F-D066C27F061D}"/>
          </ac:spMkLst>
        </pc:spChg>
        <pc:spChg chg="add mod">
          <ac:chgData name="山崎 亜弥" userId="4317963c-cd34-45eb-ad18-9d67e712bc88" providerId="ADAL" clId="{60CE594E-7A8E-4A89-9258-62D74A21C4FD}" dt="2026-09-28T02:56:43.779" v="22393"/>
          <ac:spMkLst>
            <pc:docMk/>
            <pc:sldMk cId="3501367107" sldId="871"/>
            <ac:spMk id="8" creationId="{1F975C4B-0121-393E-0447-91DE86B1EA89}"/>
          </ac:spMkLst>
        </pc:spChg>
      </pc:sldChg>
      <pc:sldChg chg="delSp modSp mod">
        <pc:chgData name="山崎 亜弥" userId="4317963c-cd34-45eb-ad18-9d67e712bc88" providerId="ADAL" clId="{60CE594E-7A8E-4A89-9258-62D74A21C4FD}" dt="2026-08-31T03:23:46.467" v="14221" actId="20577"/>
        <pc:sldMkLst>
          <pc:docMk/>
          <pc:sldMk cId="475346918" sldId="892"/>
        </pc:sldMkLst>
        <pc:spChg chg="mod">
          <ac:chgData name="山崎 亜弥" userId="4317963c-cd34-45eb-ad18-9d67e712bc88" providerId="ADAL" clId="{60CE594E-7A8E-4A89-9258-62D74A21C4FD}" dt="2026-08-31T03:23:46.467" v="14221" actId="20577"/>
          <ac:spMkLst>
            <pc:docMk/>
            <pc:sldMk cId="475346918" sldId="892"/>
            <ac:spMk id="4" creationId="{00000000-0000-0000-0000-000000000000}"/>
          </ac:spMkLst>
        </pc:spChg>
      </pc:sldChg>
      <pc:sldChg chg="modSp mod">
        <pc:chgData name="山崎 亜弥" userId="4317963c-cd34-45eb-ad18-9d67e712bc88" providerId="ADAL" clId="{60CE594E-7A8E-4A89-9258-62D74A21C4FD}" dt="2026-09-18T06:34:15.121" v="22371" actId="20577"/>
        <pc:sldMkLst>
          <pc:docMk/>
          <pc:sldMk cId="2762865377" sldId="894"/>
        </pc:sldMkLst>
        <pc:spChg chg="mod">
          <ac:chgData name="山崎 亜弥" userId="4317963c-cd34-45eb-ad18-9d67e712bc88" providerId="ADAL" clId="{60CE594E-7A8E-4A89-9258-62D74A21C4FD}" dt="2026-09-18T06:34:15.121" v="22371" actId="20577"/>
          <ac:spMkLst>
            <pc:docMk/>
            <pc:sldMk cId="2762865377" sldId="894"/>
            <ac:spMk id="50" creationId="{29659BA4-B703-04CD-92A5-CEB3DAB77939}"/>
          </ac:spMkLst>
        </pc:spChg>
      </pc:sldChg>
      <pc:sldChg chg="delSp mod modClrScheme chgLayout">
        <pc:chgData name="山崎 亜弥" userId="4317963c-cd34-45eb-ad18-9d67e712bc88" providerId="ADAL" clId="{60CE594E-7A8E-4A89-9258-62D74A21C4FD}" dt="2026-09-16T04:48:42.307" v="19601"/>
        <pc:sldMkLst>
          <pc:docMk/>
          <pc:sldMk cId="413985465" sldId="901"/>
        </pc:sldMkLst>
      </pc:sldChg>
      <pc:sldChg chg="addSp delSp modSp mod">
        <pc:chgData name="山崎 亜弥" userId="4317963c-cd34-45eb-ad18-9d67e712bc88" providerId="ADAL" clId="{60CE594E-7A8E-4A89-9258-62D74A21C4FD}" dt="2026-09-16T06:20:15.278" v="20816" actId="20577"/>
        <pc:sldMkLst>
          <pc:docMk/>
          <pc:sldMk cId="3006699802" sldId="903"/>
        </pc:sldMkLst>
        <pc:spChg chg="mod">
          <ac:chgData name="山崎 亜弥" userId="4317963c-cd34-45eb-ad18-9d67e712bc88" providerId="ADAL" clId="{60CE594E-7A8E-4A89-9258-62D74A21C4FD}" dt="2026-09-11T02:25:35.600" v="18849" actId="1035"/>
          <ac:spMkLst>
            <pc:docMk/>
            <pc:sldMk cId="3006699802" sldId="903"/>
            <ac:spMk id="4" creationId="{21CF8D17-692B-B1AC-5F54-58435FB3C200}"/>
          </ac:spMkLst>
        </pc:spChg>
        <pc:spChg chg="add del mod">
          <ac:chgData name="山崎 亜弥" userId="4317963c-cd34-45eb-ad18-9d67e712bc88" providerId="ADAL" clId="{60CE594E-7A8E-4A89-9258-62D74A21C4FD}" dt="2026-09-11T02:27:32.619" v="18876" actId="1036"/>
          <ac:spMkLst>
            <pc:docMk/>
            <pc:sldMk cId="3006699802" sldId="903"/>
            <ac:spMk id="7" creationId="{44C82C5E-E8EB-CD70-ECF8-DB613FF145A1}"/>
          </ac:spMkLst>
        </pc:spChg>
        <pc:spChg chg="add del mod">
          <ac:chgData name="山崎 亜弥" userId="4317963c-cd34-45eb-ad18-9d67e712bc88" providerId="ADAL" clId="{60CE594E-7A8E-4A89-9258-62D74A21C4FD}" dt="2026-09-11T02:27:32.619" v="18876" actId="1036"/>
          <ac:spMkLst>
            <pc:docMk/>
            <pc:sldMk cId="3006699802" sldId="903"/>
            <ac:spMk id="9" creationId="{DF23BFC2-BA2B-DEAC-215D-5F57AFF5C018}"/>
          </ac:spMkLst>
        </pc:spChg>
        <pc:spChg chg="add del mod">
          <ac:chgData name="山崎 亜弥" userId="4317963c-cd34-45eb-ad18-9d67e712bc88" providerId="ADAL" clId="{60CE594E-7A8E-4A89-9258-62D74A21C4FD}" dt="2026-09-11T02:27:32.619" v="18876" actId="1036"/>
          <ac:spMkLst>
            <pc:docMk/>
            <pc:sldMk cId="3006699802" sldId="903"/>
            <ac:spMk id="10" creationId="{3212F43C-53B0-33B8-08EC-2B27BBBB351D}"/>
          </ac:spMkLst>
        </pc:spChg>
        <pc:spChg chg="add del mod">
          <ac:chgData name="山崎 亜弥" userId="4317963c-cd34-45eb-ad18-9d67e712bc88" providerId="ADAL" clId="{60CE594E-7A8E-4A89-9258-62D74A21C4FD}" dt="2026-09-11T02:27:32.619" v="18876" actId="1036"/>
          <ac:spMkLst>
            <pc:docMk/>
            <pc:sldMk cId="3006699802" sldId="903"/>
            <ac:spMk id="11" creationId="{C7CD44BE-8B9E-5DC8-DB83-A0C9DF951946}"/>
          </ac:spMkLst>
        </pc:spChg>
        <pc:spChg chg="add del mod">
          <ac:chgData name="山崎 亜弥" userId="4317963c-cd34-45eb-ad18-9d67e712bc88" providerId="ADAL" clId="{60CE594E-7A8E-4A89-9258-62D74A21C4FD}" dt="2026-09-11T02:27:32.619" v="18876" actId="1036"/>
          <ac:spMkLst>
            <pc:docMk/>
            <pc:sldMk cId="3006699802" sldId="903"/>
            <ac:spMk id="13" creationId="{25E954A0-C669-CAF4-8078-1B147B7C2B41}"/>
          </ac:spMkLst>
        </pc:spChg>
        <pc:spChg chg="add del mod">
          <ac:chgData name="山崎 亜弥" userId="4317963c-cd34-45eb-ad18-9d67e712bc88" providerId="ADAL" clId="{60CE594E-7A8E-4A89-9258-62D74A21C4FD}" dt="2026-09-11T02:27:32.619" v="18876" actId="1036"/>
          <ac:spMkLst>
            <pc:docMk/>
            <pc:sldMk cId="3006699802" sldId="903"/>
            <ac:spMk id="14" creationId="{253EF9EE-9A13-80A9-1BD3-39E5461F0533}"/>
          </ac:spMkLst>
        </pc:spChg>
        <pc:spChg chg="add mod">
          <ac:chgData name="山崎 亜弥" userId="4317963c-cd34-45eb-ad18-9d67e712bc88" providerId="ADAL" clId="{60CE594E-7A8E-4A89-9258-62D74A21C4FD}" dt="2026-09-16T06:19:59.547" v="20794" actId="20577"/>
          <ac:spMkLst>
            <pc:docMk/>
            <pc:sldMk cId="3006699802" sldId="903"/>
            <ac:spMk id="20" creationId="{485B035C-57FE-9D1A-AEB3-C925E86665B5}"/>
          </ac:spMkLst>
        </pc:spChg>
        <pc:spChg chg="add mod">
          <ac:chgData name="山崎 亜弥" userId="4317963c-cd34-45eb-ad18-9d67e712bc88" providerId="ADAL" clId="{60CE594E-7A8E-4A89-9258-62D74A21C4FD}" dt="2026-09-16T05:03:26.746" v="20114" actId="14100"/>
          <ac:spMkLst>
            <pc:docMk/>
            <pc:sldMk cId="3006699802" sldId="903"/>
            <ac:spMk id="26" creationId="{90198DDF-C18D-C427-8AF6-FDC01F325D76}"/>
          </ac:spMkLst>
        </pc:spChg>
        <pc:spChg chg="add mod">
          <ac:chgData name="山崎 亜弥" userId="4317963c-cd34-45eb-ad18-9d67e712bc88" providerId="ADAL" clId="{60CE594E-7A8E-4A89-9258-62D74A21C4FD}" dt="2026-09-11T02:20:58.797" v="18799" actId="1076"/>
          <ac:spMkLst>
            <pc:docMk/>
            <pc:sldMk cId="3006699802" sldId="903"/>
            <ac:spMk id="28" creationId="{77A91B3D-44FB-3FDF-8CCA-90482DC57937}"/>
          </ac:spMkLst>
        </pc:spChg>
        <pc:spChg chg="add mod">
          <ac:chgData name="山崎 亜弥" userId="4317963c-cd34-45eb-ad18-9d67e712bc88" providerId="ADAL" clId="{60CE594E-7A8E-4A89-9258-62D74A21C4FD}" dt="2026-09-16T05:03:17.690" v="20109"/>
          <ac:spMkLst>
            <pc:docMk/>
            <pc:sldMk cId="3006699802" sldId="903"/>
            <ac:spMk id="31" creationId="{A20D4B9B-D9CA-428A-CDAF-4FA72F1EDD5C}"/>
          </ac:spMkLst>
        </pc:spChg>
        <pc:spChg chg="add mod">
          <ac:chgData name="山崎 亜弥" userId="4317963c-cd34-45eb-ad18-9d67e712bc88" providerId="ADAL" clId="{60CE594E-7A8E-4A89-9258-62D74A21C4FD}" dt="2026-09-16T05:15:15.295" v="20214" actId="20577"/>
          <ac:spMkLst>
            <pc:docMk/>
            <pc:sldMk cId="3006699802" sldId="903"/>
            <ac:spMk id="32" creationId="{773AAC2E-8811-2965-AF25-7DD18F7F785B}"/>
          </ac:spMkLst>
        </pc:spChg>
        <pc:spChg chg="add mod">
          <ac:chgData name="山崎 亜弥" userId="4317963c-cd34-45eb-ad18-9d67e712bc88" providerId="ADAL" clId="{60CE594E-7A8E-4A89-9258-62D74A21C4FD}" dt="2026-09-11T02:21:03.223" v="18801" actId="1076"/>
          <ac:spMkLst>
            <pc:docMk/>
            <pc:sldMk cId="3006699802" sldId="903"/>
            <ac:spMk id="34" creationId="{983756E2-E927-0B3D-4727-497C548EFDCF}"/>
          </ac:spMkLst>
        </pc:spChg>
        <pc:spChg chg="add mod">
          <ac:chgData name="山崎 亜弥" userId="4317963c-cd34-45eb-ad18-9d67e712bc88" providerId="ADAL" clId="{60CE594E-7A8E-4A89-9258-62D74A21C4FD}" dt="2026-09-11T02:21:03.223" v="18801" actId="1076"/>
          <ac:spMkLst>
            <pc:docMk/>
            <pc:sldMk cId="3006699802" sldId="903"/>
            <ac:spMk id="46" creationId="{15630509-C9D5-D302-3F8C-AF1E3DC47F22}"/>
          </ac:spMkLst>
        </pc:spChg>
        <pc:spChg chg="add mod">
          <ac:chgData name="山崎 亜弥" userId="4317963c-cd34-45eb-ad18-9d67e712bc88" providerId="ADAL" clId="{60CE594E-7A8E-4A89-9258-62D74A21C4FD}" dt="2026-09-11T02:24:48.778" v="18802" actId="1076"/>
          <ac:spMkLst>
            <pc:docMk/>
            <pc:sldMk cId="3006699802" sldId="903"/>
            <ac:spMk id="47" creationId="{38EC3A76-6DD7-C917-1474-54AF25806D54}"/>
          </ac:spMkLst>
        </pc:spChg>
        <pc:spChg chg="add mod">
          <ac:chgData name="山崎 亜弥" userId="4317963c-cd34-45eb-ad18-9d67e712bc88" providerId="ADAL" clId="{60CE594E-7A8E-4A89-9258-62D74A21C4FD}" dt="2026-09-11T02:21:03.223" v="18801" actId="1076"/>
          <ac:spMkLst>
            <pc:docMk/>
            <pc:sldMk cId="3006699802" sldId="903"/>
            <ac:spMk id="51" creationId="{37E94A81-785A-7D4D-ED1F-1D09A6B4DA7E}"/>
          </ac:spMkLst>
        </pc:spChg>
        <pc:graphicFrameChg chg="mod modGraphic">
          <ac:chgData name="山崎 亜弥" userId="4317963c-cd34-45eb-ad18-9d67e712bc88" providerId="ADAL" clId="{60CE594E-7A8E-4A89-9258-62D74A21C4FD}" dt="2026-09-16T05:15:16.121" v="20216" actId="6549"/>
          <ac:graphicFrameMkLst>
            <pc:docMk/>
            <pc:sldMk cId="3006699802" sldId="903"/>
            <ac:graphicFrameMk id="3" creationId="{5632A8E3-CA95-23F0-E78B-3124AED9D95A}"/>
          </ac:graphicFrameMkLst>
        </pc:graphicFrameChg>
        <pc:graphicFrameChg chg="modGraphic">
          <ac:chgData name="山崎 亜弥" userId="4317963c-cd34-45eb-ad18-9d67e712bc88" providerId="ADAL" clId="{60CE594E-7A8E-4A89-9258-62D74A21C4FD}" dt="2026-09-16T06:20:15.278" v="20816" actId="20577"/>
          <ac:graphicFrameMkLst>
            <pc:docMk/>
            <pc:sldMk cId="3006699802" sldId="903"/>
            <ac:graphicFrameMk id="30" creationId="{D623D62D-BFAC-BB31-87EF-39FBE62463A7}"/>
          </ac:graphicFrameMkLst>
        </pc:graphicFrameChg>
        <pc:picChg chg="add del mod">
          <ac:chgData name="山崎 亜弥" userId="4317963c-cd34-45eb-ad18-9d67e712bc88" providerId="ADAL" clId="{60CE594E-7A8E-4A89-9258-62D74A21C4FD}" dt="2026-09-11T02:27:32.619" v="18876" actId="1036"/>
          <ac:picMkLst>
            <pc:docMk/>
            <pc:sldMk cId="3006699802" sldId="903"/>
            <ac:picMk id="8" creationId="{32C2AF66-2FE9-B71F-F933-8AC486B4E1B8}"/>
          </ac:picMkLst>
        </pc:picChg>
        <pc:picChg chg="add del mod">
          <ac:chgData name="山崎 亜弥" userId="4317963c-cd34-45eb-ad18-9d67e712bc88" providerId="ADAL" clId="{60CE594E-7A8E-4A89-9258-62D74A21C4FD}" dt="2026-09-11T02:27:32.619" v="18876" actId="1036"/>
          <ac:picMkLst>
            <pc:docMk/>
            <pc:sldMk cId="3006699802" sldId="903"/>
            <ac:picMk id="15" creationId="{C9C1A3A1-155C-7756-528E-CDA5B53B7BC5}"/>
          </ac:picMkLst>
        </pc:picChg>
        <pc:picChg chg="add del mod">
          <ac:chgData name="山崎 亜弥" userId="4317963c-cd34-45eb-ad18-9d67e712bc88" providerId="ADAL" clId="{60CE594E-7A8E-4A89-9258-62D74A21C4FD}" dt="2026-09-11T02:27:32.619" v="18876" actId="1036"/>
          <ac:picMkLst>
            <pc:docMk/>
            <pc:sldMk cId="3006699802" sldId="903"/>
            <ac:picMk id="16" creationId="{441E6D70-8071-8F5D-C89A-64659D6E0C80}"/>
          </ac:picMkLst>
        </pc:picChg>
        <pc:picChg chg="add del mod">
          <ac:chgData name="山崎 亜弥" userId="4317963c-cd34-45eb-ad18-9d67e712bc88" providerId="ADAL" clId="{60CE594E-7A8E-4A89-9258-62D74A21C4FD}" dt="2026-09-11T02:27:32.619" v="18876" actId="1036"/>
          <ac:picMkLst>
            <pc:docMk/>
            <pc:sldMk cId="3006699802" sldId="903"/>
            <ac:picMk id="17" creationId="{1ED3F303-74D6-C40E-F40D-353F2D80BC32}"/>
          </ac:picMkLst>
        </pc:picChg>
        <pc:picChg chg="add mod">
          <ac:chgData name="山崎 亜弥" userId="4317963c-cd34-45eb-ad18-9d67e712bc88" providerId="ADAL" clId="{60CE594E-7A8E-4A89-9258-62D74A21C4FD}" dt="2026-09-11T02:21:03.223" v="18801" actId="1076"/>
          <ac:picMkLst>
            <pc:docMk/>
            <pc:sldMk cId="3006699802" sldId="903"/>
            <ac:picMk id="39" creationId="{5138ABC5-40F2-350D-8D8A-DA5DA3ED3864}"/>
          </ac:picMkLst>
        </pc:picChg>
        <pc:picChg chg="mod">
          <ac:chgData name="山崎 亜弥" userId="4317963c-cd34-45eb-ad18-9d67e712bc88" providerId="ADAL" clId="{60CE594E-7A8E-4A89-9258-62D74A21C4FD}" dt="2026-09-11T02:21:03.223" v="18801" actId="1076"/>
          <ac:picMkLst>
            <pc:docMk/>
            <pc:sldMk cId="3006699802" sldId="903"/>
            <ac:picMk id="41" creationId="{C547E902-67EC-7E9D-DA65-410F158B1DB8}"/>
          </ac:picMkLst>
        </pc:picChg>
        <pc:picChg chg="mod">
          <ac:chgData name="山崎 亜弥" userId="4317963c-cd34-45eb-ad18-9d67e712bc88" providerId="ADAL" clId="{60CE594E-7A8E-4A89-9258-62D74A21C4FD}" dt="2026-09-11T02:21:03.223" v="18801" actId="1076"/>
          <ac:picMkLst>
            <pc:docMk/>
            <pc:sldMk cId="3006699802" sldId="903"/>
            <ac:picMk id="42" creationId="{DD580F76-2734-6C21-F57E-DA6736880095}"/>
          </ac:picMkLst>
        </pc:picChg>
        <pc:picChg chg="mod">
          <ac:chgData name="山崎 亜弥" userId="4317963c-cd34-45eb-ad18-9d67e712bc88" providerId="ADAL" clId="{60CE594E-7A8E-4A89-9258-62D74A21C4FD}" dt="2026-09-11T02:21:03.223" v="18801" actId="1076"/>
          <ac:picMkLst>
            <pc:docMk/>
            <pc:sldMk cId="3006699802" sldId="903"/>
            <ac:picMk id="43" creationId="{783CAD5E-CB9A-6394-8FFE-B9C6D8304182}"/>
          </ac:picMkLst>
        </pc:picChg>
        <pc:picChg chg="add mod">
          <ac:chgData name="山崎 亜弥" userId="4317963c-cd34-45eb-ad18-9d67e712bc88" providerId="ADAL" clId="{60CE594E-7A8E-4A89-9258-62D74A21C4FD}" dt="2026-09-11T02:21:03.223" v="18801" actId="1076"/>
          <ac:picMkLst>
            <pc:docMk/>
            <pc:sldMk cId="3006699802" sldId="903"/>
            <ac:picMk id="48" creationId="{8AD1B002-B298-DAD3-5916-E81E7246E0B2}"/>
          </ac:picMkLst>
        </pc:picChg>
      </pc:sldChg>
      <pc:sldChg chg="delSp modSp mod">
        <pc:chgData name="山崎 亜弥" userId="4317963c-cd34-45eb-ad18-9d67e712bc88" providerId="ADAL" clId="{60CE594E-7A8E-4A89-9258-62D74A21C4FD}" dt="2026-09-28T03:13:42.419" v="22742" actId="20577"/>
        <pc:sldMkLst>
          <pc:docMk/>
          <pc:sldMk cId="2560103114" sldId="906"/>
        </pc:sldMkLst>
        <pc:spChg chg="mod">
          <ac:chgData name="山崎 亜弥" userId="4317963c-cd34-45eb-ad18-9d67e712bc88" providerId="ADAL" clId="{60CE594E-7A8E-4A89-9258-62D74A21C4FD}" dt="2026-08-31T02:44:41.244" v="12644" actId="20577"/>
          <ac:spMkLst>
            <pc:docMk/>
            <pc:sldMk cId="2560103114" sldId="906"/>
            <ac:spMk id="3" creationId="{BA76243C-BD07-6532-4680-726F480DF039}"/>
          </ac:spMkLst>
        </pc:spChg>
        <pc:spChg chg="mod">
          <ac:chgData name="山崎 亜弥" userId="4317963c-cd34-45eb-ad18-9d67e712bc88" providerId="ADAL" clId="{60CE594E-7A8E-4A89-9258-62D74A21C4FD}" dt="2026-09-28T03:13:42.419" v="22742" actId="20577"/>
          <ac:spMkLst>
            <pc:docMk/>
            <pc:sldMk cId="2560103114" sldId="906"/>
            <ac:spMk id="8" creationId="{D483C61D-029F-5669-8908-570CE386041C}"/>
          </ac:spMkLst>
        </pc:spChg>
      </pc:sldChg>
      <pc:sldChg chg="addSp delSp modSp mod">
        <pc:chgData name="山崎 亜弥" userId="4317963c-cd34-45eb-ad18-9d67e712bc88" providerId="ADAL" clId="{60CE594E-7A8E-4A89-9258-62D74A21C4FD}" dt="2026-09-16T07:08:11.457" v="20936" actId="1076"/>
        <pc:sldMkLst>
          <pc:docMk/>
          <pc:sldMk cId="1703135167" sldId="907"/>
        </pc:sldMkLst>
        <pc:spChg chg="mod">
          <ac:chgData name="山崎 亜弥" userId="4317963c-cd34-45eb-ad18-9d67e712bc88" providerId="ADAL" clId="{60CE594E-7A8E-4A89-9258-62D74A21C4FD}" dt="2026-09-16T07:08:11.457" v="20936" actId="1076"/>
          <ac:spMkLst>
            <pc:docMk/>
            <pc:sldMk cId="1703135167" sldId="907"/>
            <ac:spMk id="15" creationId="{387E10EE-6EEE-C859-0D00-09DC70C9A467}"/>
          </ac:spMkLst>
        </pc:spChg>
        <pc:spChg chg="mod">
          <ac:chgData name="山崎 亜弥" userId="4317963c-cd34-45eb-ad18-9d67e712bc88" providerId="ADAL" clId="{60CE594E-7A8E-4A89-9258-62D74A21C4FD}" dt="2026-09-16T07:08:11.457" v="20936" actId="1076"/>
          <ac:spMkLst>
            <pc:docMk/>
            <pc:sldMk cId="1703135167" sldId="907"/>
            <ac:spMk id="16" creationId="{50CD4336-9917-1510-8DF5-5CA6875EA7C3}"/>
          </ac:spMkLst>
        </pc:spChg>
        <pc:spChg chg="mod">
          <ac:chgData name="山崎 亜弥" userId="4317963c-cd34-45eb-ad18-9d67e712bc88" providerId="ADAL" clId="{60CE594E-7A8E-4A89-9258-62D74A21C4FD}" dt="2026-09-16T07:08:11.457" v="20936" actId="1076"/>
          <ac:spMkLst>
            <pc:docMk/>
            <pc:sldMk cId="1703135167" sldId="907"/>
            <ac:spMk id="17" creationId="{BADF132B-552A-55F0-FA1C-59C47BB89DFC}"/>
          </ac:spMkLst>
        </pc:spChg>
        <pc:spChg chg="mod">
          <ac:chgData name="山崎 亜弥" userId="4317963c-cd34-45eb-ad18-9d67e712bc88" providerId="ADAL" clId="{60CE594E-7A8E-4A89-9258-62D74A21C4FD}" dt="2026-09-16T07:08:11.457" v="20936" actId="1076"/>
          <ac:spMkLst>
            <pc:docMk/>
            <pc:sldMk cId="1703135167" sldId="907"/>
            <ac:spMk id="18" creationId="{07CBB127-E7B0-519C-EF1E-925519E4AF6E}"/>
          </ac:spMkLst>
        </pc:spChg>
        <pc:spChg chg="mod">
          <ac:chgData name="山崎 亜弥" userId="4317963c-cd34-45eb-ad18-9d67e712bc88" providerId="ADAL" clId="{60CE594E-7A8E-4A89-9258-62D74A21C4FD}" dt="2026-09-16T07:08:11.457" v="20936" actId="1076"/>
          <ac:spMkLst>
            <pc:docMk/>
            <pc:sldMk cId="1703135167" sldId="907"/>
            <ac:spMk id="48" creationId="{FB950CD7-218A-80C5-08E4-FE716F5977F9}"/>
          </ac:spMkLst>
        </pc:spChg>
        <pc:spChg chg="mod">
          <ac:chgData name="山崎 亜弥" userId="4317963c-cd34-45eb-ad18-9d67e712bc88" providerId="ADAL" clId="{60CE594E-7A8E-4A89-9258-62D74A21C4FD}" dt="2026-09-16T07:08:11.457" v="20936" actId="1076"/>
          <ac:spMkLst>
            <pc:docMk/>
            <pc:sldMk cId="1703135167" sldId="907"/>
            <ac:spMk id="49" creationId="{4FE22102-D59A-0A18-5B3E-D8EF5989478C}"/>
          </ac:spMkLst>
        </pc:spChg>
        <pc:picChg chg="mod">
          <ac:chgData name="山崎 亜弥" userId="4317963c-cd34-45eb-ad18-9d67e712bc88" providerId="ADAL" clId="{60CE594E-7A8E-4A89-9258-62D74A21C4FD}" dt="2026-09-16T07:08:11.457" v="20936" actId="1076"/>
          <ac:picMkLst>
            <pc:docMk/>
            <pc:sldMk cId="1703135167" sldId="907"/>
            <ac:picMk id="7" creationId="{5F44A434-2D97-BF1C-EA39-68F31C8CEA30}"/>
          </ac:picMkLst>
        </pc:picChg>
        <pc:picChg chg="mod">
          <ac:chgData name="山崎 亜弥" userId="4317963c-cd34-45eb-ad18-9d67e712bc88" providerId="ADAL" clId="{60CE594E-7A8E-4A89-9258-62D74A21C4FD}" dt="2026-09-16T07:08:11.457" v="20936" actId="1076"/>
          <ac:picMkLst>
            <pc:docMk/>
            <pc:sldMk cId="1703135167" sldId="907"/>
            <ac:picMk id="9" creationId="{129EA627-B851-48F2-B509-C4EF10A0B3EB}"/>
          </ac:picMkLst>
        </pc:picChg>
        <pc:picChg chg="mod">
          <ac:chgData name="山崎 亜弥" userId="4317963c-cd34-45eb-ad18-9d67e712bc88" providerId="ADAL" clId="{60CE594E-7A8E-4A89-9258-62D74A21C4FD}" dt="2026-09-16T07:08:11.457" v="20936" actId="1076"/>
          <ac:picMkLst>
            <pc:docMk/>
            <pc:sldMk cId="1703135167" sldId="907"/>
            <ac:picMk id="13" creationId="{CFA4ADD4-9103-C0C1-0388-1B5B4521CA09}"/>
          </ac:picMkLst>
        </pc:picChg>
        <pc:picChg chg="mod">
          <ac:chgData name="山崎 亜弥" userId="4317963c-cd34-45eb-ad18-9d67e712bc88" providerId="ADAL" clId="{60CE594E-7A8E-4A89-9258-62D74A21C4FD}" dt="2026-09-16T07:08:11.457" v="20936" actId="1076"/>
          <ac:picMkLst>
            <pc:docMk/>
            <pc:sldMk cId="1703135167" sldId="907"/>
            <ac:picMk id="19" creationId="{A05ACDF5-B87E-D625-BCB1-3AD899D04E5A}"/>
          </ac:picMkLst>
        </pc:picChg>
      </pc:sldChg>
      <pc:sldChg chg="addSp delSp modSp mod">
        <pc:chgData name="山崎 亜弥" userId="4317963c-cd34-45eb-ad18-9d67e712bc88" providerId="ADAL" clId="{60CE594E-7A8E-4A89-9258-62D74A21C4FD}" dt="2026-09-16T04:52:00.892" v="19668" actId="22"/>
        <pc:sldMkLst>
          <pc:docMk/>
          <pc:sldMk cId="3692788924" sldId="908"/>
        </pc:sldMkLst>
        <pc:spChg chg="add">
          <ac:chgData name="山崎 亜弥" userId="4317963c-cd34-45eb-ad18-9d67e712bc88" providerId="ADAL" clId="{60CE594E-7A8E-4A89-9258-62D74A21C4FD}" dt="2026-09-16T04:52:00.892" v="19668" actId="22"/>
          <ac:spMkLst>
            <pc:docMk/>
            <pc:sldMk cId="3692788924" sldId="908"/>
            <ac:spMk id="11" creationId="{B8334625-4074-1185-F137-CB141537CA6F}"/>
          </ac:spMkLst>
        </pc:spChg>
        <pc:spChg chg="mod">
          <ac:chgData name="山崎 亜弥" userId="4317963c-cd34-45eb-ad18-9d67e712bc88" providerId="ADAL" clId="{60CE594E-7A8E-4A89-9258-62D74A21C4FD}" dt="2026-08-31T02:38:17.836" v="12521" actId="1076"/>
          <ac:spMkLst>
            <pc:docMk/>
            <pc:sldMk cId="3692788924" sldId="908"/>
            <ac:spMk id="14" creationId="{1EF4CD01-A873-07AA-644C-81A1050053EB}"/>
          </ac:spMkLst>
        </pc:spChg>
        <pc:spChg chg="mod">
          <ac:chgData name="山崎 亜弥" userId="4317963c-cd34-45eb-ad18-9d67e712bc88" providerId="ADAL" clId="{60CE594E-7A8E-4A89-9258-62D74A21C4FD}" dt="2026-08-31T02:38:19.856" v="12522" actId="1076"/>
          <ac:spMkLst>
            <pc:docMk/>
            <pc:sldMk cId="3692788924" sldId="908"/>
            <ac:spMk id="16" creationId="{39799B7C-ACB1-449C-87A1-8BBFAB4A3E65}"/>
          </ac:spMkLst>
        </pc:spChg>
        <pc:spChg chg="mod">
          <ac:chgData name="山崎 亜弥" userId="4317963c-cd34-45eb-ad18-9d67e712bc88" providerId="ADAL" clId="{60CE594E-7A8E-4A89-9258-62D74A21C4FD}" dt="2026-08-31T02:43:42.888" v="12534" actId="1076"/>
          <ac:spMkLst>
            <pc:docMk/>
            <pc:sldMk cId="3692788924" sldId="908"/>
            <ac:spMk id="26" creationId="{62EFCD8A-4814-88B2-ACAC-3E8E598F1E80}"/>
          </ac:spMkLst>
        </pc:spChg>
        <pc:spChg chg="mod">
          <ac:chgData name="山崎 亜弥" userId="4317963c-cd34-45eb-ad18-9d67e712bc88" providerId="ADAL" clId="{60CE594E-7A8E-4A89-9258-62D74A21C4FD}" dt="2026-08-31T02:37:49.173" v="12513" actId="20577"/>
          <ac:spMkLst>
            <pc:docMk/>
            <pc:sldMk cId="3692788924" sldId="908"/>
            <ac:spMk id="28" creationId="{9F43D843-61DB-53FC-EA7F-B83DD6E2284A}"/>
          </ac:spMkLst>
        </pc:spChg>
        <pc:spChg chg="mod">
          <ac:chgData name="山崎 亜弥" userId="4317963c-cd34-45eb-ad18-9d67e712bc88" providerId="ADAL" clId="{60CE594E-7A8E-4A89-9258-62D74A21C4FD}" dt="2026-08-31T02:37:44.426" v="12509" actId="20577"/>
          <ac:spMkLst>
            <pc:docMk/>
            <pc:sldMk cId="3692788924" sldId="908"/>
            <ac:spMk id="33" creationId="{80117DFA-2F1C-B1A8-927D-5BA1280F2894}"/>
          </ac:spMkLst>
        </pc:spChg>
        <pc:picChg chg="add mod">
          <ac:chgData name="山崎 亜弥" userId="4317963c-cd34-45eb-ad18-9d67e712bc88" providerId="ADAL" clId="{60CE594E-7A8E-4A89-9258-62D74A21C4FD}" dt="2026-09-16T04:51:58.803" v="19665" actId="14861"/>
          <ac:picMkLst>
            <pc:docMk/>
            <pc:sldMk cId="3692788924" sldId="908"/>
            <ac:picMk id="9" creationId="{019911A5-DADE-AC2A-64C6-D9C1CB6C6BB7}"/>
          </ac:picMkLst>
        </pc:picChg>
        <pc:picChg chg="mod">
          <ac:chgData name="山崎 亜弥" userId="4317963c-cd34-45eb-ad18-9d67e712bc88" providerId="ADAL" clId="{60CE594E-7A8E-4A89-9258-62D74A21C4FD}" dt="2026-08-31T02:43:11.230" v="12527" actId="1076"/>
          <ac:picMkLst>
            <pc:docMk/>
            <pc:sldMk cId="3692788924" sldId="908"/>
            <ac:picMk id="1026" creationId="{D9C87677-6F6B-1CC4-748A-C6C4275838DD}"/>
          </ac:picMkLst>
        </pc:picChg>
        <pc:picChg chg="mod">
          <ac:chgData name="山崎 亜弥" userId="4317963c-cd34-45eb-ad18-9d67e712bc88" providerId="ADAL" clId="{60CE594E-7A8E-4A89-9258-62D74A21C4FD}" dt="2026-08-31T02:43:09.416" v="12526" actId="1076"/>
          <ac:picMkLst>
            <pc:docMk/>
            <pc:sldMk cId="3692788924" sldId="908"/>
            <ac:picMk id="1028" creationId="{57267EA9-FA85-EE72-5F05-B3D9BC640AAB}"/>
          </ac:picMkLst>
        </pc:picChg>
      </pc:sldChg>
      <pc:sldChg chg="delSp modSp mod">
        <pc:chgData name="山崎 亜弥" userId="4317963c-cd34-45eb-ad18-9d67e712bc88" providerId="ADAL" clId="{60CE594E-7A8E-4A89-9258-62D74A21C4FD}" dt="2026-08-31T02:44:49.424" v="12658" actId="20577"/>
        <pc:sldMkLst>
          <pc:docMk/>
          <pc:sldMk cId="834075863" sldId="909"/>
        </pc:sldMkLst>
        <pc:spChg chg="mod">
          <ac:chgData name="山崎 亜弥" userId="4317963c-cd34-45eb-ad18-9d67e712bc88" providerId="ADAL" clId="{60CE594E-7A8E-4A89-9258-62D74A21C4FD}" dt="2026-08-31T02:44:49.424" v="12658" actId="20577"/>
          <ac:spMkLst>
            <pc:docMk/>
            <pc:sldMk cId="834075863" sldId="909"/>
            <ac:spMk id="3" creationId="{067B8D0A-E417-E1FC-1262-641DD9B7C1B8}"/>
          </ac:spMkLst>
        </pc:spChg>
      </pc:sldChg>
      <pc:sldChg chg="delSp modSp mod">
        <pc:chgData name="山崎 亜弥" userId="4317963c-cd34-45eb-ad18-9d67e712bc88" providerId="ADAL" clId="{60CE594E-7A8E-4A89-9258-62D74A21C4FD}" dt="2026-08-31T02:44:52.694" v="12663" actId="20577"/>
        <pc:sldMkLst>
          <pc:docMk/>
          <pc:sldMk cId="1388697818" sldId="910"/>
        </pc:sldMkLst>
        <pc:spChg chg="mod">
          <ac:chgData name="山崎 亜弥" userId="4317963c-cd34-45eb-ad18-9d67e712bc88" providerId="ADAL" clId="{60CE594E-7A8E-4A89-9258-62D74A21C4FD}" dt="2026-08-31T02:44:52.694" v="12663" actId="20577"/>
          <ac:spMkLst>
            <pc:docMk/>
            <pc:sldMk cId="1388697818" sldId="910"/>
            <ac:spMk id="3" creationId="{3EA2E079-530F-36FD-16D2-454D2062886F}"/>
          </ac:spMkLst>
        </pc:spChg>
      </pc:sldChg>
      <pc:sldChg chg="addSp delSp modSp add mod">
        <pc:chgData name="山崎 亜弥" userId="4317963c-cd34-45eb-ad18-9d67e712bc88" providerId="ADAL" clId="{60CE594E-7A8E-4A89-9258-62D74A21C4FD}" dt="2026-08-31T04:53:06.041" v="15856" actId="1076"/>
        <pc:sldMkLst>
          <pc:docMk/>
          <pc:sldMk cId="3245713435" sldId="919"/>
        </pc:sldMkLst>
        <pc:spChg chg="mod">
          <ac:chgData name="山崎 亜弥" userId="4317963c-cd34-45eb-ad18-9d67e712bc88" providerId="ADAL" clId="{60CE594E-7A8E-4A89-9258-62D74A21C4FD}" dt="2026-08-31T02:44:37.761" v="12638" actId="20577"/>
          <ac:spMkLst>
            <pc:docMk/>
            <pc:sldMk cId="3245713435" sldId="919"/>
            <ac:spMk id="3" creationId="{BD282651-4354-D311-E776-2956018A9D75}"/>
          </ac:spMkLst>
        </pc:spChg>
        <pc:spChg chg="mod">
          <ac:chgData name="山崎 亜弥" userId="4317963c-cd34-45eb-ad18-9d67e712bc88" providerId="ADAL" clId="{60CE594E-7A8E-4A89-9258-62D74A21C4FD}" dt="2026-08-31T03:17:28.387" v="13951" actId="1076"/>
          <ac:spMkLst>
            <pc:docMk/>
            <pc:sldMk cId="3245713435" sldId="919"/>
            <ac:spMk id="14" creationId="{76DB637B-AE54-1103-7649-B989D7FD0DB9}"/>
          </ac:spMkLst>
        </pc:spChg>
        <pc:spChg chg="mod">
          <ac:chgData name="山崎 亜弥" userId="4317963c-cd34-45eb-ad18-9d67e712bc88" providerId="ADAL" clId="{60CE594E-7A8E-4A89-9258-62D74A21C4FD}" dt="2026-08-31T02:44:34.285" v="12632" actId="20577"/>
          <ac:spMkLst>
            <pc:docMk/>
            <pc:sldMk cId="3245713435" sldId="919"/>
            <ac:spMk id="15" creationId="{4CEBAA67-3F24-EB7A-9FEC-3D7DA70F922C}"/>
          </ac:spMkLst>
        </pc:spChg>
        <pc:spChg chg="mod">
          <ac:chgData name="山崎 亜弥" userId="4317963c-cd34-45eb-ad18-9d67e712bc88" providerId="ADAL" clId="{60CE594E-7A8E-4A89-9258-62D74A21C4FD}" dt="2026-08-31T04:53:06.041" v="15856" actId="1076"/>
          <ac:spMkLst>
            <pc:docMk/>
            <pc:sldMk cId="3245713435" sldId="919"/>
            <ac:spMk id="28" creationId="{AE380741-6799-B53D-3FBD-F2A0483482CD}"/>
          </ac:spMkLst>
        </pc:spChg>
        <pc:spChg chg="add del mod">
          <ac:chgData name="山崎 亜弥" userId="4317963c-cd34-45eb-ad18-9d67e712bc88" providerId="ADAL" clId="{60CE594E-7A8E-4A89-9258-62D74A21C4FD}" dt="2026-08-31T04:53:06.041" v="15856" actId="1076"/>
          <ac:spMkLst>
            <pc:docMk/>
            <pc:sldMk cId="3245713435" sldId="919"/>
            <ac:spMk id="33" creationId="{8AE93466-3344-6570-85AB-522B10A0800D}"/>
          </ac:spMkLst>
        </pc:spChg>
        <pc:spChg chg="add mod">
          <ac:chgData name="山崎 亜弥" userId="4317963c-cd34-45eb-ad18-9d67e712bc88" providerId="ADAL" clId="{60CE594E-7A8E-4A89-9258-62D74A21C4FD}" dt="2026-08-31T03:21:15.612" v="14102" actId="1036"/>
          <ac:spMkLst>
            <pc:docMk/>
            <pc:sldMk cId="3245713435" sldId="919"/>
            <ac:spMk id="35" creationId="{C5EFDEF8-2BF4-AFA9-924E-FA17108B9317}"/>
          </ac:spMkLst>
        </pc:spChg>
        <pc:spChg chg="add mod">
          <ac:chgData name="山崎 亜弥" userId="4317963c-cd34-45eb-ad18-9d67e712bc88" providerId="ADAL" clId="{60CE594E-7A8E-4A89-9258-62D74A21C4FD}" dt="2026-08-31T03:21:36.258" v="14109" actId="20577"/>
          <ac:spMkLst>
            <pc:docMk/>
            <pc:sldMk cId="3245713435" sldId="919"/>
            <ac:spMk id="61" creationId="{CEC963A0-85B0-BA4E-1444-D5E270B15CD5}"/>
          </ac:spMkLst>
        </pc:spChg>
        <pc:spChg chg="add mod">
          <ac:chgData name="山崎 亜弥" userId="4317963c-cd34-45eb-ad18-9d67e712bc88" providerId="ADAL" clId="{60CE594E-7A8E-4A89-9258-62D74A21C4FD}" dt="2026-08-31T03:21:22.506" v="14103" actId="1076"/>
          <ac:spMkLst>
            <pc:docMk/>
            <pc:sldMk cId="3245713435" sldId="919"/>
            <ac:spMk id="63" creationId="{8C62B480-B073-2777-FC7F-32758E9D8F7E}"/>
          </ac:spMkLst>
        </pc:spChg>
        <pc:picChg chg="add mod">
          <ac:chgData name="山崎 亜弥" userId="4317963c-cd34-45eb-ad18-9d67e712bc88" providerId="ADAL" clId="{60CE594E-7A8E-4A89-9258-62D74A21C4FD}" dt="2026-08-31T03:16:08.105" v="13815" actId="1076"/>
          <ac:picMkLst>
            <pc:docMk/>
            <pc:sldMk cId="3245713435" sldId="919"/>
            <ac:picMk id="18" creationId="{4BA0A7DD-723D-57CC-07C6-64EE8083589A}"/>
          </ac:picMkLst>
        </pc:picChg>
        <pc:picChg chg="add mod">
          <ac:chgData name="山崎 亜弥" userId="4317963c-cd34-45eb-ad18-9d67e712bc88" providerId="ADAL" clId="{60CE594E-7A8E-4A89-9258-62D74A21C4FD}" dt="2026-08-31T03:15:45.541" v="13809" actId="1076"/>
          <ac:picMkLst>
            <pc:docMk/>
            <pc:sldMk cId="3245713435" sldId="919"/>
            <ac:picMk id="27" creationId="{96B2D252-1C24-87C4-6BFA-2B661EF643F3}"/>
          </ac:picMkLst>
        </pc:picChg>
        <pc:picChg chg="add mod modCrop">
          <ac:chgData name="山崎 亜弥" userId="4317963c-cd34-45eb-ad18-9d67e712bc88" providerId="ADAL" clId="{60CE594E-7A8E-4A89-9258-62D74A21C4FD}" dt="2026-08-31T03:16:23.648" v="13818" actId="1076"/>
          <ac:picMkLst>
            <pc:docMk/>
            <pc:sldMk cId="3245713435" sldId="919"/>
            <ac:picMk id="51" creationId="{DCE1F310-402C-F19E-DABD-57BA65C1AA14}"/>
          </ac:picMkLst>
        </pc:picChg>
        <pc:picChg chg="add mod">
          <ac:chgData name="山崎 亜弥" userId="4317963c-cd34-45eb-ad18-9d67e712bc88" providerId="ADAL" clId="{60CE594E-7A8E-4A89-9258-62D74A21C4FD}" dt="2026-08-31T03:16:16.603" v="13817" actId="1076"/>
          <ac:picMkLst>
            <pc:docMk/>
            <pc:sldMk cId="3245713435" sldId="919"/>
            <ac:picMk id="53" creationId="{59272D39-7EB7-4433-FFE7-BD73123A2C67}"/>
          </ac:picMkLst>
        </pc:picChg>
        <pc:picChg chg="add">
          <ac:chgData name="山崎 亜弥" userId="4317963c-cd34-45eb-ad18-9d67e712bc88" providerId="ADAL" clId="{60CE594E-7A8E-4A89-9258-62D74A21C4FD}" dt="2026-08-31T03:15:36.492" v="13805" actId="22"/>
          <ac:picMkLst>
            <pc:docMk/>
            <pc:sldMk cId="3245713435" sldId="919"/>
            <ac:picMk id="57" creationId="{A5824F25-275F-4C32-96F9-5DAB7D8C403D}"/>
          </ac:picMkLst>
        </pc:picChg>
        <pc:picChg chg="add mod">
          <ac:chgData name="山崎 亜弥" userId="4317963c-cd34-45eb-ad18-9d67e712bc88" providerId="ADAL" clId="{60CE594E-7A8E-4A89-9258-62D74A21C4FD}" dt="2026-08-31T03:15:47.007" v="13810" actId="1076"/>
          <ac:picMkLst>
            <pc:docMk/>
            <pc:sldMk cId="3245713435" sldId="919"/>
            <ac:picMk id="59" creationId="{1F26A42F-D0F6-0E2F-E066-FFCCBDFBD9EF}"/>
          </ac:picMkLst>
        </pc:picChg>
      </pc:sldChg>
      <pc:sldChg chg="addSp delSp modSp add mod">
        <pc:chgData name="山崎 亜弥" userId="4317963c-cd34-45eb-ad18-9d67e712bc88" providerId="ADAL" clId="{60CE594E-7A8E-4A89-9258-62D74A21C4FD}" dt="2026-08-31T04:54:08.215" v="15902" actId="20577"/>
        <pc:sldMkLst>
          <pc:docMk/>
          <pc:sldMk cId="2141470177" sldId="921"/>
        </pc:sldMkLst>
        <pc:spChg chg="add mod">
          <ac:chgData name="山崎 亜弥" userId="4317963c-cd34-45eb-ad18-9d67e712bc88" providerId="ADAL" clId="{60CE594E-7A8E-4A89-9258-62D74A21C4FD}" dt="2026-08-31T03:24:43.926" v="14299" actId="1076"/>
          <ac:spMkLst>
            <pc:docMk/>
            <pc:sldMk cId="2141470177" sldId="921"/>
            <ac:spMk id="6" creationId="{1FCEE146-C966-30F9-9864-2605F758948E}"/>
          </ac:spMkLst>
        </pc:spChg>
        <pc:spChg chg="mod">
          <ac:chgData name="山崎 亜弥" userId="4317963c-cd34-45eb-ad18-9d67e712bc88" providerId="ADAL" clId="{60CE594E-7A8E-4A89-9258-62D74A21C4FD}" dt="2026-08-31T04:16:34.465" v="14396" actId="1076"/>
          <ac:spMkLst>
            <pc:docMk/>
            <pc:sldMk cId="2141470177" sldId="921"/>
            <ac:spMk id="7" creationId="{B5F2724C-6DA4-BAEB-18AB-4A71A7EF29F7}"/>
          </ac:spMkLst>
        </pc:spChg>
        <pc:spChg chg="mod">
          <ac:chgData name="山崎 亜弥" userId="4317963c-cd34-45eb-ad18-9d67e712bc88" providerId="ADAL" clId="{60CE594E-7A8E-4A89-9258-62D74A21C4FD}" dt="2026-08-31T04:16:36.860" v="14397" actId="1076"/>
          <ac:spMkLst>
            <pc:docMk/>
            <pc:sldMk cId="2141470177" sldId="921"/>
            <ac:spMk id="11" creationId="{077AA263-5ADC-5B74-BCEF-D17E33CBBE5E}"/>
          </ac:spMkLst>
        </pc:spChg>
        <pc:spChg chg="mod">
          <ac:chgData name="山崎 亜弥" userId="4317963c-cd34-45eb-ad18-9d67e712bc88" providerId="ADAL" clId="{60CE594E-7A8E-4A89-9258-62D74A21C4FD}" dt="2026-08-31T04:17:58.378" v="14573" actId="14100"/>
          <ac:spMkLst>
            <pc:docMk/>
            <pc:sldMk cId="2141470177" sldId="921"/>
            <ac:spMk id="14" creationId="{0A1D3B17-DDAF-4102-1CB5-4429718B2C34}"/>
          </ac:spMkLst>
        </pc:spChg>
        <pc:spChg chg="mod">
          <ac:chgData name="山崎 亜弥" userId="4317963c-cd34-45eb-ad18-9d67e712bc88" providerId="ADAL" clId="{60CE594E-7A8E-4A89-9258-62D74A21C4FD}" dt="2026-08-31T04:17:52.285" v="14571" actId="14100"/>
          <ac:spMkLst>
            <pc:docMk/>
            <pc:sldMk cId="2141470177" sldId="921"/>
            <ac:spMk id="15" creationId="{F3A89E52-534A-407A-FAF0-C696CABFA361}"/>
          </ac:spMkLst>
        </pc:spChg>
        <pc:spChg chg="mod">
          <ac:chgData name="山崎 亜弥" userId="4317963c-cd34-45eb-ad18-9d67e712bc88" providerId="ADAL" clId="{60CE594E-7A8E-4A89-9258-62D74A21C4FD}" dt="2026-08-31T04:31:54.879" v="15122" actId="207"/>
          <ac:spMkLst>
            <pc:docMk/>
            <pc:sldMk cId="2141470177" sldId="921"/>
            <ac:spMk id="36" creationId="{74B62F74-C873-CEE9-D83D-DCA0D1AC432C}"/>
          </ac:spMkLst>
        </pc:spChg>
        <pc:spChg chg="mod">
          <ac:chgData name="山崎 亜弥" userId="4317963c-cd34-45eb-ad18-9d67e712bc88" providerId="ADAL" clId="{60CE594E-7A8E-4A89-9258-62D74A21C4FD}" dt="2026-08-31T04:54:08.215" v="15902" actId="20577"/>
          <ac:spMkLst>
            <pc:docMk/>
            <pc:sldMk cId="2141470177" sldId="921"/>
            <ac:spMk id="39" creationId="{5683BFBF-1F09-3891-D0D3-93EB5C1F4FE2}"/>
          </ac:spMkLst>
        </pc:spChg>
        <pc:spChg chg="add mod">
          <ac:chgData name="山崎 亜弥" userId="4317963c-cd34-45eb-ad18-9d67e712bc88" providerId="ADAL" clId="{60CE594E-7A8E-4A89-9258-62D74A21C4FD}" dt="2026-08-31T04:22:30.650" v="14705" actId="1036"/>
          <ac:spMkLst>
            <pc:docMk/>
            <pc:sldMk cId="2141470177" sldId="921"/>
            <ac:spMk id="40" creationId="{FFE06D19-EBC9-630D-A1DA-141C187B2ED0}"/>
          </ac:spMkLst>
        </pc:spChg>
        <pc:spChg chg="mod">
          <ac:chgData name="山崎 亜弥" userId="4317963c-cd34-45eb-ad18-9d67e712bc88" providerId="ADAL" clId="{60CE594E-7A8E-4A89-9258-62D74A21C4FD}" dt="2026-08-31T04:18:02.404" v="14574" actId="14100"/>
          <ac:spMkLst>
            <pc:docMk/>
            <pc:sldMk cId="2141470177" sldId="921"/>
            <ac:spMk id="41" creationId="{527ACD20-B63A-8982-C4D0-648D15EFF640}"/>
          </ac:spMkLst>
        </pc:spChg>
        <pc:spChg chg="mod">
          <ac:chgData name="山崎 亜弥" userId="4317963c-cd34-45eb-ad18-9d67e712bc88" providerId="ADAL" clId="{60CE594E-7A8E-4A89-9258-62D74A21C4FD}" dt="2026-08-31T04:37:23.976" v="15593" actId="1076"/>
          <ac:spMkLst>
            <pc:docMk/>
            <pc:sldMk cId="2141470177" sldId="921"/>
            <ac:spMk id="44" creationId="{CABB4546-408B-8CC6-1D40-F245BF530F43}"/>
          </ac:spMkLst>
        </pc:spChg>
        <pc:spChg chg="add mod">
          <ac:chgData name="山崎 亜弥" userId="4317963c-cd34-45eb-ad18-9d67e712bc88" providerId="ADAL" clId="{60CE594E-7A8E-4A89-9258-62D74A21C4FD}" dt="2026-08-31T04:23:35.045" v="14807" actId="6549"/>
          <ac:spMkLst>
            <pc:docMk/>
            <pc:sldMk cId="2141470177" sldId="921"/>
            <ac:spMk id="48" creationId="{EBF159E6-CD62-DA45-236B-28DF4F667395}"/>
          </ac:spMkLst>
        </pc:spChg>
        <pc:spChg chg="add mod">
          <ac:chgData name="山崎 亜弥" userId="4317963c-cd34-45eb-ad18-9d67e712bc88" providerId="ADAL" clId="{60CE594E-7A8E-4A89-9258-62D74A21C4FD}" dt="2026-08-31T04:26:50.064" v="15016" actId="207"/>
          <ac:spMkLst>
            <pc:docMk/>
            <pc:sldMk cId="2141470177" sldId="921"/>
            <ac:spMk id="58" creationId="{C3D1441A-369F-0814-7980-6FB15274C62C}"/>
          </ac:spMkLst>
        </pc:spChg>
        <pc:spChg chg="add mod">
          <ac:chgData name="山崎 亜弥" userId="4317963c-cd34-45eb-ad18-9d67e712bc88" providerId="ADAL" clId="{60CE594E-7A8E-4A89-9258-62D74A21C4FD}" dt="2026-08-31T04:39:38.621" v="15692" actId="14100"/>
          <ac:spMkLst>
            <pc:docMk/>
            <pc:sldMk cId="2141470177" sldId="921"/>
            <ac:spMk id="78" creationId="{CEB337F8-68D6-A977-5D5A-CAF4F5584B2E}"/>
          </ac:spMkLst>
        </pc:spChg>
        <pc:spChg chg="add mod">
          <ac:chgData name="山崎 亜弥" userId="4317963c-cd34-45eb-ad18-9d67e712bc88" providerId="ADAL" clId="{60CE594E-7A8E-4A89-9258-62D74A21C4FD}" dt="2026-08-31T04:40:12.576" v="15754" actId="14100"/>
          <ac:spMkLst>
            <pc:docMk/>
            <pc:sldMk cId="2141470177" sldId="921"/>
            <ac:spMk id="80" creationId="{4EECDDB7-0209-659B-04B0-F0E2A42DB0F1}"/>
          </ac:spMkLst>
        </pc:spChg>
        <pc:spChg chg="add mod">
          <ac:chgData name="山崎 亜弥" userId="4317963c-cd34-45eb-ad18-9d67e712bc88" providerId="ADAL" clId="{60CE594E-7A8E-4A89-9258-62D74A21C4FD}" dt="2026-08-31T04:40:38.025" v="15811" actId="20577"/>
          <ac:spMkLst>
            <pc:docMk/>
            <pc:sldMk cId="2141470177" sldId="921"/>
            <ac:spMk id="82" creationId="{5A986BF9-52DE-2FC5-AC78-FF7EF807644B}"/>
          </ac:spMkLst>
        </pc:spChg>
        <pc:graphicFrameChg chg="add mod">
          <ac:chgData name="山崎 亜弥" userId="4317963c-cd34-45eb-ad18-9d67e712bc88" providerId="ADAL" clId="{60CE594E-7A8E-4A89-9258-62D74A21C4FD}" dt="2026-08-31T04:48:08.542" v="15819" actId="113"/>
          <ac:graphicFrameMkLst>
            <pc:docMk/>
            <pc:sldMk cId="2141470177" sldId="921"/>
            <ac:graphicFrameMk id="32" creationId="{79768DB3-01A7-DC7D-5474-6D37715142A9}"/>
          </ac:graphicFrameMkLst>
        </pc:graphicFrameChg>
        <pc:graphicFrameChg chg="add mod">
          <ac:chgData name="山崎 亜弥" userId="4317963c-cd34-45eb-ad18-9d67e712bc88" providerId="ADAL" clId="{60CE594E-7A8E-4A89-9258-62D74A21C4FD}" dt="2026-08-31T04:48:11.326" v="15820" actId="113"/>
          <ac:graphicFrameMkLst>
            <pc:docMk/>
            <pc:sldMk cId="2141470177" sldId="921"/>
            <ac:graphicFrameMk id="46" creationId="{AC8E1091-7CC7-919E-2028-941EADD41831}"/>
          </ac:graphicFrameMkLst>
        </pc:graphicFrameChg>
        <pc:graphicFrameChg chg="add mod">
          <ac:chgData name="山崎 亜弥" userId="4317963c-cd34-45eb-ad18-9d67e712bc88" providerId="ADAL" clId="{60CE594E-7A8E-4A89-9258-62D74A21C4FD}" dt="2026-08-31T04:48:13.778" v="15821" actId="113"/>
          <ac:graphicFrameMkLst>
            <pc:docMk/>
            <pc:sldMk cId="2141470177" sldId="921"/>
            <ac:graphicFrameMk id="56" creationId="{29C11E3B-BBA8-27AC-B9B4-298C1A48FA60}"/>
          </ac:graphicFrameMkLst>
        </pc:graphicFrameChg>
        <pc:graphicFrameChg chg="add mod">
          <ac:chgData name="山崎 亜弥" userId="4317963c-cd34-45eb-ad18-9d67e712bc88" providerId="ADAL" clId="{60CE594E-7A8E-4A89-9258-62D74A21C4FD}" dt="2026-08-31T04:53:51.984" v="15857" actId="1076"/>
          <ac:graphicFrameMkLst>
            <pc:docMk/>
            <pc:sldMk cId="2141470177" sldId="921"/>
            <ac:graphicFrameMk id="60" creationId="{47EBF5A1-6CEA-9B5E-4BE4-33CE4938F745}"/>
          </ac:graphicFrameMkLst>
        </pc:graphicFrameChg>
        <pc:graphicFrameChg chg="add mod">
          <ac:chgData name="山崎 亜弥" userId="4317963c-cd34-45eb-ad18-9d67e712bc88" providerId="ADAL" clId="{60CE594E-7A8E-4A89-9258-62D74A21C4FD}" dt="2026-08-31T04:49:03.196" v="15823" actId="207"/>
          <ac:graphicFrameMkLst>
            <pc:docMk/>
            <pc:sldMk cId="2141470177" sldId="921"/>
            <ac:graphicFrameMk id="64" creationId="{CCED559A-2A01-6DBE-6D98-CD4156C154D6}"/>
          </ac:graphicFrameMkLst>
        </pc:graphicFrameChg>
        <pc:picChg chg="add mod">
          <ac:chgData name="山崎 亜弥" userId="4317963c-cd34-45eb-ad18-9d67e712bc88" providerId="ADAL" clId="{60CE594E-7A8E-4A89-9258-62D74A21C4FD}" dt="2026-08-31T04:41:10.427" v="15818" actId="1037"/>
          <ac:picMkLst>
            <pc:docMk/>
            <pc:sldMk cId="2141470177" sldId="921"/>
            <ac:picMk id="52" creationId="{5B083241-0ECF-AAA2-2E96-1DABD79BCCD8}"/>
          </ac:picMkLst>
        </pc:picChg>
        <pc:picChg chg="add mod">
          <ac:chgData name="山崎 亜弥" userId="4317963c-cd34-45eb-ad18-9d67e712bc88" providerId="ADAL" clId="{60CE594E-7A8E-4A89-9258-62D74A21C4FD}" dt="2026-08-31T04:36:07.940" v="15425" actId="1076"/>
          <ac:picMkLst>
            <pc:docMk/>
            <pc:sldMk cId="2141470177" sldId="921"/>
            <ac:picMk id="74" creationId="{53D131FB-296E-0157-3C08-DB880291097F}"/>
          </ac:picMkLst>
        </pc:picChg>
        <pc:picChg chg="add mod">
          <ac:chgData name="山崎 亜弥" userId="4317963c-cd34-45eb-ad18-9d67e712bc88" providerId="ADAL" clId="{60CE594E-7A8E-4A89-9258-62D74A21C4FD}" dt="2026-08-31T04:36:11.602" v="15427" actId="1076"/>
          <ac:picMkLst>
            <pc:docMk/>
            <pc:sldMk cId="2141470177" sldId="921"/>
            <ac:picMk id="76" creationId="{73C0C98D-EDC5-86FD-C784-DB2A24F6D89F}"/>
          </ac:picMkLst>
        </pc:picChg>
      </pc:sldChg>
      <pc:sldChg chg="addSp delSp modSp mod">
        <pc:chgData name="山崎 亜弥" userId="4317963c-cd34-45eb-ad18-9d67e712bc88" providerId="ADAL" clId="{60CE594E-7A8E-4A89-9258-62D74A21C4FD}" dt="2026-09-28T03:10:32.662" v="22444" actId="6549"/>
        <pc:sldMkLst>
          <pc:docMk/>
          <pc:sldMk cId="3939682953" sldId="922"/>
        </pc:sldMkLst>
        <pc:spChg chg="mod">
          <ac:chgData name="山崎 亜弥" userId="4317963c-cd34-45eb-ad18-9d67e712bc88" providerId="ADAL" clId="{60CE594E-7A8E-4A89-9258-62D74A21C4FD}" dt="2026-09-16T06:14:19.680" v="20542" actId="1035"/>
          <ac:spMkLst>
            <pc:docMk/>
            <pc:sldMk cId="3939682953" sldId="922"/>
            <ac:spMk id="5" creationId="{627BC0BD-933E-98D5-8442-98BD10780E9E}"/>
          </ac:spMkLst>
        </pc:spChg>
        <pc:spChg chg="add mod">
          <ac:chgData name="山崎 亜弥" userId="4317963c-cd34-45eb-ad18-9d67e712bc88" providerId="ADAL" clId="{60CE594E-7A8E-4A89-9258-62D74A21C4FD}" dt="2026-09-11T02:36:57.352" v="18960" actId="1076"/>
          <ac:spMkLst>
            <pc:docMk/>
            <pc:sldMk cId="3939682953" sldId="922"/>
            <ac:spMk id="16" creationId="{0D2A8260-E288-E72B-9C21-A36C4F2AC3E1}"/>
          </ac:spMkLst>
        </pc:spChg>
        <pc:spChg chg="add mod">
          <ac:chgData name="山崎 亜弥" userId="4317963c-cd34-45eb-ad18-9d67e712bc88" providerId="ADAL" clId="{60CE594E-7A8E-4A89-9258-62D74A21C4FD}" dt="2026-09-16T05:20:05.892" v="20426" actId="1076"/>
          <ac:spMkLst>
            <pc:docMk/>
            <pc:sldMk cId="3939682953" sldId="922"/>
            <ac:spMk id="19" creationId="{06C18745-E447-1D4C-DA01-8FAB44978967}"/>
          </ac:spMkLst>
        </pc:spChg>
        <pc:spChg chg="mod">
          <ac:chgData name="山崎 亜弥" userId="4317963c-cd34-45eb-ad18-9d67e712bc88" providerId="ADAL" clId="{60CE594E-7A8E-4A89-9258-62D74A21C4FD}" dt="2026-09-11T02:03:31.034" v="18085" actId="14100"/>
          <ac:spMkLst>
            <pc:docMk/>
            <pc:sldMk cId="3939682953" sldId="922"/>
            <ac:spMk id="21" creationId="{A71A9AB9-96CC-39CA-BAF2-29C46AC922F6}"/>
          </ac:spMkLst>
        </pc:spChg>
        <pc:spChg chg="add mod">
          <ac:chgData name="山崎 亜弥" userId="4317963c-cd34-45eb-ad18-9d67e712bc88" providerId="ADAL" clId="{60CE594E-7A8E-4A89-9258-62D74A21C4FD}" dt="2026-09-16T05:20:05.892" v="20426" actId="1076"/>
          <ac:spMkLst>
            <pc:docMk/>
            <pc:sldMk cId="3939682953" sldId="922"/>
            <ac:spMk id="22" creationId="{5A2BEE1F-FC1B-6061-9C83-F155A3E900F5}"/>
          </ac:spMkLst>
        </pc:spChg>
        <pc:spChg chg="add mod">
          <ac:chgData name="山崎 亜弥" userId="4317963c-cd34-45eb-ad18-9d67e712bc88" providerId="ADAL" clId="{60CE594E-7A8E-4A89-9258-62D74A21C4FD}" dt="2026-09-16T05:19:59.331" v="20422" actId="14100"/>
          <ac:spMkLst>
            <pc:docMk/>
            <pc:sldMk cId="3939682953" sldId="922"/>
            <ac:spMk id="24" creationId="{FF6C7922-8269-7C3C-8E78-EB54DD0BD20D}"/>
          </ac:spMkLst>
        </pc:spChg>
        <pc:spChg chg="add mod">
          <ac:chgData name="山崎 亜弥" userId="4317963c-cd34-45eb-ad18-9d67e712bc88" providerId="ADAL" clId="{60CE594E-7A8E-4A89-9258-62D74A21C4FD}" dt="2026-09-16T04:54:20.323" v="19734" actId="20577"/>
          <ac:spMkLst>
            <pc:docMk/>
            <pc:sldMk cId="3939682953" sldId="922"/>
            <ac:spMk id="26" creationId="{7213FBF1-2272-AA6E-FB62-B05EF387E310}"/>
          </ac:spMkLst>
        </pc:spChg>
        <pc:spChg chg="mod">
          <ac:chgData name="山崎 亜弥" userId="4317963c-cd34-45eb-ad18-9d67e712bc88" providerId="ADAL" clId="{60CE594E-7A8E-4A89-9258-62D74A21C4FD}" dt="2026-09-11T02:02:11.936" v="18073" actId="1076"/>
          <ac:spMkLst>
            <pc:docMk/>
            <pc:sldMk cId="3939682953" sldId="922"/>
            <ac:spMk id="30" creationId="{64BC65DD-3977-0ED4-6778-F9C79ABCBB2C}"/>
          </ac:spMkLst>
        </pc:spChg>
        <pc:spChg chg="mod">
          <ac:chgData name="山崎 亜弥" userId="4317963c-cd34-45eb-ad18-9d67e712bc88" providerId="ADAL" clId="{60CE594E-7A8E-4A89-9258-62D74A21C4FD}" dt="2026-09-11T02:02:14.976" v="18074" actId="14100"/>
          <ac:spMkLst>
            <pc:docMk/>
            <pc:sldMk cId="3939682953" sldId="922"/>
            <ac:spMk id="33" creationId="{40941469-3594-EC9C-072F-F1F440064B1C}"/>
          </ac:spMkLst>
        </pc:spChg>
        <pc:spChg chg="mod">
          <ac:chgData name="山崎 亜弥" userId="4317963c-cd34-45eb-ad18-9d67e712bc88" providerId="ADAL" clId="{60CE594E-7A8E-4A89-9258-62D74A21C4FD}" dt="2026-09-11T02:02:20.360" v="18080" actId="1036"/>
          <ac:spMkLst>
            <pc:docMk/>
            <pc:sldMk cId="3939682953" sldId="922"/>
            <ac:spMk id="34" creationId="{C33BA6EA-2FDF-1EAB-C13D-A91CE3E2822C}"/>
          </ac:spMkLst>
        </pc:spChg>
        <pc:spChg chg="mod">
          <ac:chgData name="山崎 亜弥" userId="4317963c-cd34-45eb-ad18-9d67e712bc88" providerId="ADAL" clId="{60CE594E-7A8E-4A89-9258-62D74A21C4FD}" dt="2026-09-11T02:01:26.041" v="18063" actId="1035"/>
          <ac:spMkLst>
            <pc:docMk/>
            <pc:sldMk cId="3939682953" sldId="922"/>
            <ac:spMk id="38" creationId="{48938206-338E-B524-875B-0F3E5ACBA1C1}"/>
          </ac:spMkLst>
        </pc:spChg>
        <pc:spChg chg="add mod">
          <ac:chgData name="山崎 亜弥" userId="4317963c-cd34-45eb-ad18-9d67e712bc88" providerId="ADAL" clId="{60CE594E-7A8E-4A89-9258-62D74A21C4FD}" dt="2026-09-16T05:20:02.348" v="20423" actId="1076"/>
          <ac:spMkLst>
            <pc:docMk/>
            <pc:sldMk cId="3939682953" sldId="922"/>
            <ac:spMk id="40" creationId="{98E0DAFB-052E-49B1-5DF0-F16C4590BD49}"/>
          </ac:spMkLst>
        </pc:spChg>
        <pc:spChg chg="add mod">
          <ac:chgData name="山崎 亜弥" userId="4317963c-cd34-45eb-ad18-9d67e712bc88" providerId="ADAL" clId="{60CE594E-7A8E-4A89-9258-62D74A21C4FD}" dt="2026-09-16T07:07:15.232" v="20929" actId="20577"/>
          <ac:spMkLst>
            <pc:docMk/>
            <pc:sldMk cId="3939682953" sldId="922"/>
            <ac:spMk id="44" creationId="{C846D73C-8242-BC58-7E81-77DDDF04E1F9}"/>
          </ac:spMkLst>
        </pc:spChg>
        <pc:spChg chg="add mod">
          <ac:chgData name="山崎 亜弥" userId="4317963c-cd34-45eb-ad18-9d67e712bc88" providerId="ADAL" clId="{60CE594E-7A8E-4A89-9258-62D74A21C4FD}" dt="2026-09-11T04:54:01.281" v="19570" actId="1076"/>
          <ac:spMkLst>
            <pc:docMk/>
            <pc:sldMk cId="3939682953" sldId="922"/>
            <ac:spMk id="49" creationId="{0C9E6EBE-3689-0D2D-77AE-B703E3FBF96F}"/>
          </ac:spMkLst>
        </pc:spChg>
        <pc:spChg chg="add mod">
          <ac:chgData name="山崎 亜弥" userId="4317963c-cd34-45eb-ad18-9d67e712bc88" providerId="ADAL" clId="{60CE594E-7A8E-4A89-9258-62D74A21C4FD}" dt="2026-09-11T04:54:06.283" v="19571" actId="207"/>
          <ac:spMkLst>
            <pc:docMk/>
            <pc:sldMk cId="3939682953" sldId="922"/>
            <ac:spMk id="51" creationId="{7FD9FE6C-5BAD-5827-AA34-F1EBF4D7981E}"/>
          </ac:spMkLst>
        </pc:spChg>
        <pc:spChg chg="add mod">
          <ac:chgData name="山崎 亜弥" userId="4317963c-cd34-45eb-ad18-9d67e712bc88" providerId="ADAL" clId="{60CE594E-7A8E-4A89-9258-62D74A21C4FD}" dt="2026-09-11T04:57:45.517" v="19595" actId="207"/>
          <ac:spMkLst>
            <pc:docMk/>
            <pc:sldMk cId="3939682953" sldId="922"/>
            <ac:spMk id="55" creationId="{AE089E83-7E9A-2D92-879D-0D72C2023485}"/>
          </ac:spMkLst>
        </pc:spChg>
        <pc:spChg chg="mod">
          <ac:chgData name="山崎 亜弥" userId="4317963c-cd34-45eb-ad18-9d67e712bc88" providerId="ADAL" clId="{60CE594E-7A8E-4A89-9258-62D74A21C4FD}" dt="2026-09-28T03:10:32.662" v="22444" actId="6549"/>
          <ac:spMkLst>
            <pc:docMk/>
            <pc:sldMk cId="3939682953" sldId="922"/>
            <ac:spMk id="73" creationId="{F6E82E82-D867-D76C-F76F-89A9525AD7EA}"/>
          </ac:spMkLst>
        </pc:spChg>
        <pc:spChg chg="mod">
          <ac:chgData name="山崎 亜弥" userId="4317963c-cd34-45eb-ad18-9d67e712bc88" providerId="ADAL" clId="{60CE594E-7A8E-4A89-9258-62D74A21C4FD}" dt="2026-09-16T07:08:01.849" v="20935" actId="208"/>
          <ac:spMkLst>
            <pc:docMk/>
            <pc:sldMk cId="3939682953" sldId="922"/>
            <ac:spMk id="74" creationId="{3A4FFF54-492B-520B-2579-03A827C32AD7}"/>
          </ac:spMkLst>
        </pc:spChg>
        <pc:spChg chg="mod">
          <ac:chgData name="山崎 亜弥" userId="4317963c-cd34-45eb-ad18-9d67e712bc88" providerId="ADAL" clId="{60CE594E-7A8E-4A89-9258-62D74A21C4FD}" dt="2026-09-28T03:10:21.095" v="22427"/>
          <ac:spMkLst>
            <pc:docMk/>
            <pc:sldMk cId="3939682953" sldId="922"/>
            <ac:spMk id="75" creationId="{94404025-01D2-FF79-5477-7577B56BC340}"/>
          </ac:spMkLst>
        </pc:spChg>
        <pc:grpChg chg="add mod">
          <ac:chgData name="山崎 亜弥" userId="4317963c-cd34-45eb-ad18-9d67e712bc88" providerId="ADAL" clId="{60CE594E-7A8E-4A89-9258-62D74A21C4FD}" dt="2026-09-11T02:01:18.852" v="18050" actId="1076"/>
          <ac:grpSpMkLst>
            <pc:docMk/>
            <pc:sldMk cId="3939682953" sldId="922"/>
            <ac:grpSpMk id="17" creationId="{7253F0F3-59A7-9BBD-3C8A-C4F7AEDAD66E}"/>
          </ac:grpSpMkLst>
        </pc:grpChg>
        <pc:graphicFrameChg chg="mod modGraphic">
          <ac:chgData name="山崎 亜弥" userId="4317963c-cd34-45eb-ad18-9d67e712bc88" providerId="ADAL" clId="{60CE594E-7A8E-4A89-9258-62D74A21C4FD}" dt="2026-09-11T01:55:15.653" v="17937"/>
          <ac:graphicFrameMkLst>
            <pc:docMk/>
            <pc:sldMk cId="3939682953" sldId="922"/>
            <ac:graphicFrameMk id="3" creationId="{E38DAFC3-335C-37F2-3D94-85638169695E}"/>
          </ac:graphicFrameMkLst>
        </pc:graphicFrameChg>
        <pc:graphicFrameChg chg="mod modGraphic">
          <ac:chgData name="山崎 亜弥" userId="4317963c-cd34-45eb-ad18-9d67e712bc88" providerId="ADAL" clId="{60CE594E-7A8E-4A89-9258-62D74A21C4FD}" dt="2026-09-16T06:23:56.733" v="20914" actId="14100"/>
          <ac:graphicFrameMkLst>
            <pc:docMk/>
            <pc:sldMk cId="3939682953" sldId="922"/>
            <ac:graphicFrameMk id="14" creationId="{8ADF437C-D58E-42AE-6A39-7228B98AF4CA}"/>
          </ac:graphicFrameMkLst>
        </pc:graphicFrameChg>
        <pc:picChg chg="add mod modCrop">
          <ac:chgData name="山崎 亜弥" userId="4317963c-cd34-45eb-ad18-9d67e712bc88" providerId="ADAL" clId="{60CE594E-7A8E-4A89-9258-62D74A21C4FD}" dt="2026-09-11T02:00:19.938" v="18025" actId="732"/>
          <ac:picMkLst>
            <pc:docMk/>
            <pc:sldMk cId="3939682953" sldId="922"/>
            <ac:picMk id="6" creationId="{D72B9AE1-6F76-D4DA-E7A0-C1EE39A11AD2}"/>
          </ac:picMkLst>
        </pc:picChg>
        <pc:picChg chg="add mod modCrop">
          <ac:chgData name="山崎 亜弥" userId="4317963c-cd34-45eb-ad18-9d67e712bc88" providerId="ADAL" clId="{60CE594E-7A8E-4A89-9258-62D74A21C4FD}" dt="2026-09-11T02:00:48.747" v="18029" actId="732"/>
          <ac:picMkLst>
            <pc:docMk/>
            <pc:sldMk cId="3939682953" sldId="922"/>
            <ac:picMk id="7" creationId="{165FAE58-DD41-5187-2DDF-3C6BD02F5475}"/>
          </ac:picMkLst>
        </pc:picChg>
        <pc:picChg chg="add mod modCrop">
          <ac:chgData name="山崎 亜弥" userId="4317963c-cd34-45eb-ad18-9d67e712bc88" providerId="ADAL" clId="{60CE594E-7A8E-4A89-9258-62D74A21C4FD}" dt="2026-09-11T02:00:52.771" v="18030" actId="732"/>
          <ac:picMkLst>
            <pc:docMk/>
            <pc:sldMk cId="3939682953" sldId="922"/>
            <ac:picMk id="8" creationId="{03203453-951A-479B-3A2C-667AA2D9D35F}"/>
          </ac:picMkLst>
        </pc:picChg>
        <pc:picChg chg="add mod modCrop">
          <ac:chgData name="山崎 亜弥" userId="4317963c-cd34-45eb-ad18-9d67e712bc88" providerId="ADAL" clId="{60CE594E-7A8E-4A89-9258-62D74A21C4FD}" dt="2026-09-11T02:00:56.572" v="18031" actId="732"/>
          <ac:picMkLst>
            <pc:docMk/>
            <pc:sldMk cId="3939682953" sldId="922"/>
            <ac:picMk id="9" creationId="{96CD9F79-74EE-FB4D-3477-71B7D95F8047}"/>
          </ac:picMkLst>
        </pc:picChg>
        <pc:picChg chg="add mod modCrop">
          <ac:chgData name="山崎 亜弥" userId="4317963c-cd34-45eb-ad18-9d67e712bc88" providerId="ADAL" clId="{60CE594E-7A8E-4A89-9258-62D74A21C4FD}" dt="2026-09-11T02:01:00.560" v="18032" actId="732"/>
          <ac:picMkLst>
            <pc:docMk/>
            <pc:sldMk cId="3939682953" sldId="922"/>
            <ac:picMk id="10" creationId="{D9286025-5DB7-AEE9-2504-500BF5912840}"/>
          </ac:picMkLst>
        </pc:picChg>
        <pc:picChg chg="add mod modCrop">
          <ac:chgData name="山崎 亜弥" userId="4317963c-cd34-45eb-ad18-9d67e712bc88" providerId="ADAL" clId="{60CE594E-7A8E-4A89-9258-62D74A21C4FD}" dt="2026-09-11T02:01:03.732" v="18034" actId="732"/>
          <ac:picMkLst>
            <pc:docMk/>
            <pc:sldMk cId="3939682953" sldId="922"/>
            <ac:picMk id="11" creationId="{0A58031A-0292-13CA-7BDE-C88750E97F07}"/>
          </ac:picMkLst>
        </pc:picChg>
        <pc:picChg chg="add mod">
          <ac:chgData name="山崎 亜弥" userId="4317963c-cd34-45eb-ad18-9d67e712bc88" providerId="ADAL" clId="{60CE594E-7A8E-4A89-9258-62D74A21C4FD}" dt="2026-09-11T02:01:35.115" v="18066" actId="1076"/>
          <ac:picMkLst>
            <pc:docMk/>
            <pc:sldMk cId="3939682953" sldId="922"/>
            <ac:picMk id="13" creationId="{E332E567-EDC3-814C-2C81-C21BB65F1D7A}"/>
          </ac:picMkLst>
        </pc:picChg>
        <pc:picChg chg="add mod">
          <ac:chgData name="山崎 亜弥" userId="4317963c-cd34-45eb-ad18-9d67e712bc88" providerId="ADAL" clId="{60CE594E-7A8E-4A89-9258-62D74A21C4FD}" dt="2026-09-16T04:53:14.274" v="19675" actId="14861"/>
          <ac:picMkLst>
            <pc:docMk/>
            <pc:sldMk cId="3939682953" sldId="922"/>
            <ac:picMk id="15" creationId="{CFAE236E-B62E-D560-CBAD-45BA6A2920C0}"/>
          </ac:picMkLst>
        </pc:picChg>
        <pc:picChg chg="add mod">
          <ac:chgData name="山崎 亜弥" userId="4317963c-cd34-45eb-ad18-9d67e712bc88" providerId="ADAL" clId="{60CE594E-7A8E-4A89-9258-62D74A21C4FD}" dt="2026-09-11T04:57:38.991" v="19594" actId="1076"/>
          <ac:picMkLst>
            <pc:docMk/>
            <pc:sldMk cId="3939682953" sldId="922"/>
            <ac:picMk id="57" creationId="{C9AE2536-6700-82BF-86B2-A6A52FE21AAF}"/>
          </ac:picMkLst>
        </pc:picChg>
        <pc:picChg chg="add">
          <ac:chgData name="山崎 亜弥" userId="4317963c-cd34-45eb-ad18-9d67e712bc88" providerId="ADAL" clId="{60CE594E-7A8E-4A89-9258-62D74A21C4FD}" dt="2026-09-11T04:57:47.668" v="19597" actId="22"/>
          <ac:picMkLst>
            <pc:docMk/>
            <pc:sldMk cId="3939682953" sldId="922"/>
            <ac:picMk id="59" creationId="{FBCFD9EE-45FA-1422-985A-E2622242DA61}"/>
          </ac:picMkLst>
        </pc:picChg>
      </pc:sldChg>
      <pc:sldChg chg="addSp delSp modSp add mod modClrScheme chgLayout">
        <pc:chgData name="山崎 亜弥" userId="4317963c-cd34-45eb-ad18-9d67e712bc88" providerId="ADAL" clId="{60CE594E-7A8E-4A89-9258-62D74A21C4FD}" dt="2026-09-28T06:54:10.384" v="23284" actId="1076"/>
        <pc:sldMkLst>
          <pc:docMk/>
          <pc:sldMk cId="2287054782" sldId="923"/>
        </pc:sldMkLst>
        <pc:spChg chg="mod">
          <ac:chgData name="山崎 亜弥" userId="4317963c-cd34-45eb-ad18-9d67e712bc88" providerId="ADAL" clId="{60CE594E-7A8E-4A89-9258-62D74A21C4FD}" dt="2026-09-16T07:09:07.036" v="20966" actId="1076"/>
          <ac:spMkLst>
            <pc:docMk/>
            <pc:sldMk cId="2287054782" sldId="923"/>
            <ac:spMk id="3" creationId="{6CC1C419-629A-127C-068F-D602BCF295AA}"/>
          </ac:spMkLst>
        </pc:spChg>
        <pc:spChg chg="del mod">
          <ac:chgData name="山崎 亜弥" userId="4317963c-cd34-45eb-ad18-9d67e712bc88" providerId="ADAL" clId="{60CE594E-7A8E-4A89-9258-62D74A21C4FD}" dt="2026-09-28T06:53:59.702" v="23275" actId="478"/>
          <ac:spMkLst>
            <pc:docMk/>
            <pc:sldMk cId="2287054782" sldId="923"/>
            <ac:spMk id="4" creationId="{9CF7B509-555C-AC45-8016-5148DE27E6D0}"/>
          </ac:spMkLst>
        </pc:spChg>
        <pc:spChg chg="mod">
          <ac:chgData name="山崎 亜弥" userId="4317963c-cd34-45eb-ad18-9d67e712bc88" providerId="ADAL" clId="{60CE594E-7A8E-4A89-9258-62D74A21C4FD}" dt="2026-09-16T07:09:13.951" v="20982" actId="14100"/>
          <ac:spMkLst>
            <pc:docMk/>
            <pc:sldMk cId="2287054782" sldId="923"/>
            <ac:spMk id="6" creationId="{7BF6E625-F6CE-EF29-79D6-CE896BB66383}"/>
          </ac:spMkLst>
        </pc:spChg>
        <pc:spChg chg="mod">
          <ac:chgData name="山崎 亜弥" userId="4317963c-cd34-45eb-ad18-9d67e712bc88" providerId="ADAL" clId="{60CE594E-7A8E-4A89-9258-62D74A21C4FD}" dt="2026-09-11T02:59:48.668" v="18980" actId="207"/>
          <ac:spMkLst>
            <pc:docMk/>
            <pc:sldMk cId="2287054782" sldId="923"/>
            <ac:spMk id="7" creationId="{7E2DC530-78C9-7C85-5529-839805175D79}"/>
          </ac:spMkLst>
        </pc:spChg>
        <pc:spChg chg="add mod">
          <ac:chgData name="山崎 亜弥" userId="4317963c-cd34-45eb-ad18-9d67e712bc88" providerId="ADAL" clId="{60CE594E-7A8E-4A89-9258-62D74A21C4FD}" dt="2026-09-28T06:54:10.384" v="23284" actId="1076"/>
          <ac:spMkLst>
            <pc:docMk/>
            <pc:sldMk cId="2287054782" sldId="923"/>
            <ac:spMk id="8" creationId="{89DD3C36-49FE-BB6F-4816-19CA25CAD311}"/>
          </ac:spMkLst>
        </pc:spChg>
        <pc:grpChg chg="mod">
          <ac:chgData name="山崎 亜弥" userId="4317963c-cd34-45eb-ad18-9d67e712bc88" providerId="ADAL" clId="{60CE594E-7A8E-4A89-9258-62D74A21C4FD}" dt="2026-09-28T06:54:10.384" v="23284" actId="1076"/>
          <ac:grpSpMkLst>
            <pc:docMk/>
            <pc:sldMk cId="2287054782" sldId="923"/>
            <ac:grpSpMk id="5" creationId="{11974CCE-F0AB-5497-CE18-9600AE1A5B1F}"/>
          </ac:grpSpMkLst>
        </pc:grpChg>
      </pc:sldChg>
      <pc:sldChg chg="modSp add mod modClrScheme chgLayout">
        <pc:chgData name="山崎 亜弥" userId="4317963c-cd34-45eb-ad18-9d67e712bc88" providerId="ADAL" clId="{60CE594E-7A8E-4A89-9258-62D74A21C4FD}" dt="2026-09-28T03:12:05.502" v="22694" actId="20577"/>
        <pc:sldMkLst>
          <pc:docMk/>
          <pc:sldMk cId="4139880077" sldId="924"/>
        </pc:sldMkLst>
        <pc:spChg chg="mod">
          <ac:chgData name="山崎 亜弥" userId="4317963c-cd34-45eb-ad18-9d67e712bc88" providerId="ADAL" clId="{60CE594E-7A8E-4A89-9258-62D74A21C4FD}" dt="2026-09-11T03:10:01.590" v="19033" actId="207"/>
          <ac:spMkLst>
            <pc:docMk/>
            <pc:sldMk cId="4139880077" sldId="924"/>
            <ac:spMk id="4" creationId="{BA97DBD8-DC24-6EAF-7B83-D57F7A2AD0F7}"/>
          </ac:spMkLst>
        </pc:spChg>
        <pc:spChg chg="mod ord">
          <ac:chgData name="山崎 亜弥" userId="4317963c-cd34-45eb-ad18-9d67e712bc88" providerId="ADAL" clId="{60CE594E-7A8E-4A89-9258-62D74A21C4FD}" dt="2026-09-28T03:12:05.502" v="22694" actId="20577"/>
          <ac:spMkLst>
            <pc:docMk/>
            <pc:sldMk cId="4139880077" sldId="924"/>
            <ac:spMk id="16" creationId="{BFCD8653-C157-7DC1-9568-B05A20E97D41}"/>
          </ac:spMkLst>
        </pc:spChg>
        <pc:graphicFrameChg chg="mod modGraphic">
          <ac:chgData name="山崎 亜弥" userId="4317963c-cd34-45eb-ad18-9d67e712bc88" providerId="ADAL" clId="{60CE594E-7A8E-4A89-9258-62D74A21C4FD}" dt="2026-09-11T03:11:10.945" v="19111" actId="20577"/>
          <ac:graphicFrameMkLst>
            <pc:docMk/>
            <pc:sldMk cId="4139880077" sldId="924"/>
            <ac:graphicFrameMk id="15" creationId="{4F55AE13-55BE-58A4-0D92-535602B575BE}"/>
          </ac:graphicFrameMkLst>
        </pc:graphicFrameChg>
      </pc:sldChg>
      <pc:sldChg chg="modSp add mod ord modClrScheme chgLayout">
        <pc:chgData name="山崎 亜弥" userId="4317963c-cd34-45eb-ad18-9d67e712bc88" providerId="ADAL" clId="{60CE594E-7A8E-4A89-9258-62D74A21C4FD}" dt="2026-09-16T07:08:49.181" v="20939"/>
        <pc:sldMkLst>
          <pc:docMk/>
          <pc:sldMk cId="828744221" sldId="925"/>
        </pc:sldMkLst>
        <pc:spChg chg="mod ord">
          <ac:chgData name="山崎 亜弥" userId="4317963c-cd34-45eb-ad18-9d67e712bc88" providerId="ADAL" clId="{60CE594E-7A8E-4A89-9258-62D74A21C4FD}" dt="2026-09-11T02:59:36.994" v="18977" actId="700"/>
          <ac:spMkLst>
            <pc:docMk/>
            <pc:sldMk cId="828744221" sldId="925"/>
            <ac:spMk id="2" creationId="{176A3031-6F67-000B-32DB-1E5C4B07670D}"/>
          </ac:spMkLst>
        </pc:spChg>
        <pc:spChg chg="mod">
          <ac:chgData name="山崎 亜弥" userId="4317963c-cd34-45eb-ad18-9d67e712bc88" providerId="ADAL" clId="{60CE594E-7A8E-4A89-9258-62D74A21C4FD}" dt="2026-09-11T03:10:07.615" v="19034" actId="207"/>
          <ac:spMkLst>
            <pc:docMk/>
            <pc:sldMk cId="828744221" sldId="925"/>
            <ac:spMk id="4" creationId="{EDE4E916-A303-4E1E-7DD1-0FEFFDCCFB76}"/>
          </ac:spMkLst>
        </pc:spChg>
        <pc:graphicFrameChg chg="mod modGraphic">
          <ac:chgData name="山崎 亜弥" userId="4317963c-cd34-45eb-ad18-9d67e712bc88" providerId="ADAL" clId="{60CE594E-7A8E-4A89-9258-62D74A21C4FD}" dt="2026-09-11T03:10:11.126" v="19035" actId="207"/>
          <ac:graphicFrameMkLst>
            <pc:docMk/>
            <pc:sldMk cId="828744221" sldId="925"/>
            <ac:graphicFrameMk id="3" creationId="{10B22FD6-C175-044C-8589-A9D2CABAA72A}"/>
          </ac:graphicFrameMkLst>
        </pc:graphicFrameChg>
      </pc:sldChg>
      <pc:sldChg chg="addSp delSp modSp add mod">
        <pc:chgData name="山崎 亜弥" userId="4317963c-cd34-45eb-ad18-9d67e712bc88" providerId="ADAL" clId="{60CE594E-7A8E-4A89-9258-62D74A21C4FD}" dt="2026-09-28T03:11:51.709" v="22678"/>
        <pc:sldMkLst>
          <pc:docMk/>
          <pc:sldMk cId="4132639999" sldId="926"/>
        </pc:sldMkLst>
        <pc:spChg chg="add mod">
          <ac:chgData name="山崎 亜弥" userId="4317963c-cd34-45eb-ad18-9d67e712bc88" providerId="ADAL" clId="{60CE594E-7A8E-4A89-9258-62D74A21C4FD}" dt="2026-09-11T03:43:48.021" v="19390" actId="1076"/>
          <ac:spMkLst>
            <pc:docMk/>
            <pc:sldMk cId="4132639999" sldId="926"/>
            <ac:spMk id="8" creationId="{5494AB93-F103-D78C-D624-822EDC8627EF}"/>
          </ac:spMkLst>
        </pc:spChg>
        <pc:spChg chg="mod">
          <ac:chgData name="山崎 亜弥" userId="4317963c-cd34-45eb-ad18-9d67e712bc88" providerId="ADAL" clId="{60CE594E-7A8E-4A89-9258-62D74A21C4FD}" dt="2026-09-16T07:35:08.798" v="20994" actId="20577"/>
          <ac:spMkLst>
            <pc:docMk/>
            <pc:sldMk cId="4132639999" sldId="926"/>
            <ac:spMk id="16" creationId="{7324E9A3-4413-A0B7-4234-F3882291B6B0}"/>
          </ac:spMkLst>
        </pc:spChg>
        <pc:spChg chg="add mod">
          <ac:chgData name="山崎 亜弥" userId="4317963c-cd34-45eb-ad18-9d67e712bc88" providerId="ADAL" clId="{60CE594E-7A8E-4A89-9258-62D74A21C4FD}" dt="2026-09-11T03:33:21.922" v="19199" actId="1076"/>
          <ac:spMkLst>
            <pc:docMk/>
            <pc:sldMk cId="4132639999" sldId="926"/>
            <ac:spMk id="17" creationId="{16407839-95E6-DFDF-202B-2DD69F4ABFE8}"/>
          </ac:spMkLst>
        </pc:spChg>
        <pc:spChg chg="add mod">
          <ac:chgData name="山崎 亜弥" userId="4317963c-cd34-45eb-ad18-9d67e712bc88" providerId="ADAL" clId="{60CE594E-7A8E-4A89-9258-62D74A21C4FD}" dt="2026-09-11T03:47:54.670" v="19488" actId="1076"/>
          <ac:spMkLst>
            <pc:docMk/>
            <pc:sldMk cId="4132639999" sldId="926"/>
            <ac:spMk id="18" creationId="{17EDACCB-B6E1-266B-9E01-04C4D7E5E7A8}"/>
          </ac:spMkLst>
        </pc:spChg>
        <pc:spChg chg="add mod">
          <ac:chgData name="山崎 亜弥" userId="4317963c-cd34-45eb-ad18-9d67e712bc88" providerId="ADAL" clId="{60CE594E-7A8E-4A89-9258-62D74A21C4FD}" dt="2026-09-11T03:33:21.922" v="19199" actId="1076"/>
          <ac:spMkLst>
            <pc:docMk/>
            <pc:sldMk cId="4132639999" sldId="926"/>
            <ac:spMk id="19" creationId="{11933243-B55F-57BD-C850-92117A25F000}"/>
          </ac:spMkLst>
        </pc:spChg>
        <pc:spChg chg="add mod">
          <ac:chgData name="山崎 亜弥" userId="4317963c-cd34-45eb-ad18-9d67e712bc88" providerId="ADAL" clId="{60CE594E-7A8E-4A89-9258-62D74A21C4FD}" dt="2026-09-11T03:35:13.047" v="19213" actId="207"/>
          <ac:spMkLst>
            <pc:docMk/>
            <pc:sldMk cId="4132639999" sldId="926"/>
            <ac:spMk id="24" creationId="{572F44A6-C8E7-13B7-66C9-B45E4CBB6A67}"/>
          </ac:spMkLst>
        </pc:spChg>
        <pc:spChg chg="add mod">
          <ac:chgData name="山崎 亜弥" userId="4317963c-cd34-45eb-ad18-9d67e712bc88" providerId="ADAL" clId="{60CE594E-7A8E-4A89-9258-62D74A21C4FD}" dt="2026-09-16T06:11:44.585" v="20525" actId="1037"/>
          <ac:spMkLst>
            <pc:docMk/>
            <pc:sldMk cId="4132639999" sldId="926"/>
            <ac:spMk id="31" creationId="{DB58077E-BFFD-BA3C-9310-D5ACE0479B31}"/>
          </ac:spMkLst>
        </pc:spChg>
        <pc:spChg chg="add mod">
          <ac:chgData name="山崎 亜弥" userId="4317963c-cd34-45eb-ad18-9d67e712bc88" providerId="ADAL" clId="{60CE594E-7A8E-4A89-9258-62D74A21C4FD}" dt="2026-09-16T06:11:44.585" v="20525" actId="1037"/>
          <ac:spMkLst>
            <pc:docMk/>
            <pc:sldMk cId="4132639999" sldId="926"/>
            <ac:spMk id="33" creationId="{EC5F8828-6948-8C92-0AF5-67F5032FD6A0}"/>
          </ac:spMkLst>
        </pc:spChg>
        <pc:spChg chg="add mod">
          <ac:chgData name="山崎 亜弥" userId="4317963c-cd34-45eb-ad18-9d67e712bc88" providerId="ADAL" clId="{60CE594E-7A8E-4A89-9258-62D74A21C4FD}" dt="2026-09-16T06:11:44.585" v="20525" actId="1037"/>
          <ac:spMkLst>
            <pc:docMk/>
            <pc:sldMk cId="4132639999" sldId="926"/>
            <ac:spMk id="37" creationId="{E95501FE-2990-DF69-7BE9-8636DD2FADC8}"/>
          </ac:spMkLst>
        </pc:spChg>
        <pc:spChg chg="add mod">
          <ac:chgData name="山崎 亜弥" userId="4317963c-cd34-45eb-ad18-9d67e712bc88" providerId="ADAL" clId="{60CE594E-7A8E-4A89-9258-62D74A21C4FD}" dt="2026-09-16T06:11:44.585" v="20525" actId="1037"/>
          <ac:spMkLst>
            <pc:docMk/>
            <pc:sldMk cId="4132639999" sldId="926"/>
            <ac:spMk id="45" creationId="{5087177F-936A-9C16-CC08-B89B9FD8DD26}"/>
          </ac:spMkLst>
        </pc:spChg>
        <pc:spChg chg="add mod">
          <ac:chgData name="山崎 亜弥" userId="4317963c-cd34-45eb-ad18-9d67e712bc88" providerId="ADAL" clId="{60CE594E-7A8E-4A89-9258-62D74A21C4FD}" dt="2026-09-16T06:11:44.585" v="20525" actId="1037"/>
          <ac:spMkLst>
            <pc:docMk/>
            <pc:sldMk cId="4132639999" sldId="926"/>
            <ac:spMk id="47" creationId="{8310C7EF-7B41-FD58-C8E5-567AF5EE705A}"/>
          </ac:spMkLst>
        </pc:spChg>
        <pc:spChg chg="add mod">
          <ac:chgData name="山崎 亜弥" userId="4317963c-cd34-45eb-ad18-9d67e712bc88" providerId="ADAL" clId="{60CE594E-7A8E-4A89-9258-62D74A21C4FD}" dt="2026-09-11T03:47:09.441" v="19475" actId="207"/>
          <ac:spMkLst>
            <pc:docMk/>
            <pc:sldMk cId="4132639999" sldId="926"/>
            <ac:spMk id="49" creationId="{3AAECAE7-0578-4F8F-30E4-97F4B1AADE11}"/>
          </ac:spMkLst>
        </pc:spChg>
        <pc:spChg chg="add mod">
          <ac:chgData name="山崎 亜弥" userId="4317963c-cd34-45eb-ad18-9d67e712bc88" providerId="ADAL" clId="{60CE594E-7A8E-4A89-9258-62D74A21C4FD}" dt="2026-09-16T06:11:44.585" v="20525" actId="1037"/>
          <ac:spMkLst>
            <pc:docMk/>
            <pc:sldMk cId="4132639999" sldId="926"/>
            <ac:spMk id="52" creationId="{1FD58548-6DE5-5FD9-A17F-88A424675346}"/>
          </ac:spMkLst>
        </pc:spChg>
        <pc:spChg chg="add mod">
          <ac:chgData name="山崎 亜弥" userId="4317963c-cd34-45eb-ad18-9d67e712bc88" providerId="ADAL" clId="{60CE594E-7A8E-4A89-9258-62D74A21C4FD}" dt="2026-09-11T04:53:07.520" v="19556" actId="1037"/>
          <ac:spMkLst>
            <pc:docMk/>
            <pc:sldMk cId="4132639999" sldId="926"/>
            <ac:spMk id="53" creationId="{7A7DE370-867B-3CB6-EFC9-1F078A1D535F}"/>
          </ac:spMkLst>
        </pc:spChg>
        <pc:spChg chg="add mod">
          <ac:chgData name="山崎 亜弥" userId="4317963c-cd34-45eb-ad18-9d67e712bc88" providerId="ADAL" clId="{60CE594E-7A8E-4A89-9258-62D74A21C4FD}" dt="2026-09-11T04:53:32.683" v="19561" actId="1076"/>
          <ac:spMkLst>
            <pc:docMk/>
            <pc:sldMk cId="4132639999" sldId="926"/>
            <ac:spMk id="54" creationId="{7D86C729-F66E-F4EC-D2F8-E17FA2AD4E3B}"/>
          </ac:spMkLst>
        </pc:spChg>
        <pc:spChg chg="add mod">
          <ac:chgData name="山崎 亜弥" userId="4317963c-cd34-45eb-ad18-9d67e712bc88" providerId="ADAL" clId="{60CE594E-7A8E-4A89-9258-62D74A21C4FD}" dt="2026-09-16T06:10:18.107" v="20503" actId="1076"/>
          <ac:spMkLst>
            <pc:docMk/>
            <pc:sldMk cId="4132639999" sldId="926"/>
            <ac:spMk id="58" creationId="{85CBCD5F-E6AC-6EE6-2459-FA7774D2D03A}"/>
          </ac:spMkLst>
        </pc:spChg>
        <pc:spChg chg="add mod">
          <ac:chgData name="山崎 亜弥" userId="4317963c-cd34-45eb-ad18-9d67e712bc88" providerId="ADAL" clId="{60CE594E-7A8E-4A89-9258-62D74A21C4FD}" dt="2026-09-16T06:23:02.870" v="20901" actId="113"/>
          <ac:spMkLst>
            <pc:docMk/>
            <pc:sldMk cId="4132639999" sldId="926"/>
            <ac:spMk id="62" creationId="{A7B52468-CF90-CEE8-F5E3-52BB32891038}"/>
          </ac:spMkLst>
        </pc:spChg>
        <pc:grpChg chg="add mod">
          <ac:chgData name="山崎 亜弥" userId="4317963c-cd34-45eb-ad18-9d67e712bc88" providerId="ADAL" clId="{60CE594E-7A8E-4A89-9258-62D74A21C4FD}" dt="2026-09-11T03:43:59.405" v="19394" actId="1076"/>
          <ac:grpSpMkLst>
            <pc:docMk/>
            <pc:sldMk cId="4132639999" sldId="926"/>
            <ac:grpSpMk id="42" creationId="{40C1F631-CC3E-34E9-BAC8-E263CBD6A159}"/>
          </ac:grpSpMkLst>
        </pc:grpChg>
        <pc:graphicFrameChg chg="add mod modGraphic">
          <ac:chgData name="山崎 亜弥" userId="4317963c-cd34-45eb-ad18-9d67e712bc88" providerId="ADAL" clId="{60CE594E-7A8E-4A89-9258-62D74A21C4FD}" dt="2026-09-16T06:21:11.272" v="20820" actId="21"/>
          <ac:graphicFrameMkLst>
            <pc:docMk/>
            <pc:sldMk cId="4132639999" sldId="926"/>
            <ac:graphicFrameMk id="3" creationId="{39D7AFDF-B69F-D758-2E53-453E0291A768}"/>
          </ac:graphicFrameMkLst>
        </pc:graphicFrameChg>
        <pc:graphicFrameChg chg="mod modGraphic">
          <ac:chgData name="山崎 亜弥" userId="4317963c-cd34-45eb-ad18-9d67e712bc88" providerId="ADAL" clId="{60CE594E-7A8E-4A89-9258-62D74A21C4FD}" dt="2026-09-28T03:11:51.709" v="22678"/>
          <ac:graphicFrameMkLst>
            <pc:docMk/>
            <pc:sldMk cId="4132639999" sldId="926"/>
            <ac:graphicFrameMk id="15" creationId="{B428A2EF-3916-99A3-4756-75260A7FDC40}"/>
          </ac:graphicFrameMkLst>
        </pc:graphicFrameChg>
        <pc:picChg chg="add mod">
          <ac:chgData name="山崎 亜弥" userId="4317963c-cd34-45eb-ad18-9d67e712bc88" providerId="ADAL" clId="{60CE594E-7A8E-4A89-9258-62D74A21C4FD}" dt="2026-09-11T03:43:47.078" v="19388" actId="14100"/>
          <ac:picMkLst>
            <pc:docMk/>
            <pc:sldMk cId="4132639999" sldId="926"/>
            <ac:picMk id="34" creationId="{DFAC56B8-1AE2-2DAF-DF86-2179362D3034}"/>
          </ac:picMkLst>
        </pc:picChg>
        <pc:picChg chg="add mod modCrop">
          <ac:chgData name="山崎 亜弥" userId="4317963c-cd34-45eb-ad18-9d67e712bc88" providerId="ADAL" clId="{60CE594E-7A8E-4A89-9258-62D74A21C4FD}" dt="2026-09-11T03:43:38.564" v="19384" actId="164"/>
          <ac:picMkLst>
            <pc:docMk/>
            <pc:sldMk cId="4132639999" sldId="926"/>
            <ac:picMk id="35" creationId="{37CC77E7-4BAC-8BC1-D220-E624556022C6}"/>
          </ac:picMkLst>
        </pc:picChg>
        <pc:picChg chg="add mod modCrop">
          <ac:chgData name="山崎 亜弥" userId="4317963c-cd34-45eb-ad18-9d67e712bc88" providerId="ADAL" clId="{60CE594E-7A8E-4A89-9258-62D74A21C4FD}" dt="2026-09-11T03:43:38.564" v="19384" actId="164"/>
          <ac:picMkLst>
            <pc:docMk/>
            <pc:sldMk cId="4132639999" sldId="926"/>
            <ac:picMk id="38" creationId="{16D40CB8-4910-3EA3-FA0A-71D8368CBDD9}"/>
          </ac:picMkLst>
        </pc:picChg>
        <pc:picChg chg="add mod modCrop">
          <ac:chgData name="山崎 亜弥" userId="4317963c-cd34-45eb-ad18-9d67e712bc88" providerId="ADAL" clId="{60CE594E-7A8E-4A89-9258-62D74A21C4FD}" dt="2026-09-11T03:43:38.564" v="19384" actId="164"/>
          <ac:picMkLst>
            <pc:docMk/>
            <pc:sldMk cId="4132639999" sldId="926"/>
            <ac:picMk id="39" creationId="{8F76C671-077D-419E-A6E2-4ADBBCC84988}"/>
          </ac:picMkLst>
        </pc:picChg>
        <pc:picChg chg="add mod modCrop">
          <ac:chgData name="山崎 亜弥" userId="4317963c-cd34-45eb-ad18-9d67e712bc88" providerId="ADAL" clId="{60CE594E-7A8E-4A89-9258-62D74A21C4FD}" dt="2026-09-11T03:43:38.564" v="19384" actId="164"/>
          <ac:picMkLst>
            <pc:docMk/>
            <pc:sldMk cId="4132639999" sldId="926"/>
            <ac:picMk id="40" creationId="{11B2311C-F093-F5F1-B18D-BA292004D56A}"/>
          </ac:picMkLst>
        </pc:picChg>
        <pc:picChg chg="add mod modCrop">
          <ac:chgData name="山崎 亜弥" userId="4317963c-cd34-45eb-ad18-9d67e712bc88" providerId="ADAL" clId="{60CE594E-7A8E-4A89-9258-62D74A21C4FD}" dt="2026-09-11T03:43:38.564" v="19384" actId="164"/>
          <ac:picMkLst>
            <pc:docMk/>
            <pc:sldMk cId="4132639999" sldId="926"/>
            <ac:picMk id="41" creationId="{5B7E3967-124F-745F-61B7-B7543A126105}"/>
          </ac:picMkLst>
        </pc:picChg>
        <pc:picChg chg="add">
          <ac:chgData name="山崎 亜弥" userId="4317963c-cd34-45eb-ad18-9d67e712bc88" providerId="ADAL" clId="{60CE594E-7A8E-4A89-9258-62D74A21C4FD}" dt="2026-09-11T03:43:53.581" v="19393" actId="22"/>
          <ac:picMkLst>
            <pc:docMk/>
            <pc:sldMk cId="4132639999" sldId="926"/>
            <ac:picMk id="44" creationId="{C89F57C0-4D2E-478C-5C36-80EBC1A5B726}"/>
          </ac:picMkLst>
        </pc:picChg>
        <pc:picChg chg="add mod">
          <ac:chgData name="山崎 亜弥" userId="4317963c-cd34-45eb-ad18-9d67e712bc88" providerId="ADAL" clId="{60CE594E-7A8E-4A89-9258-62D74A21C4FD}" dt="2026-09-11T03:47:11.729" v="19476" actId="1076"/>
          <ac:picMkLst>
            <pc:docMk/>
            <pc:sldMk cId="4132639999" sldId="926"/>
            <ac:picMk id="48" creationId="{ACEF2A64-1AF9-2803-F56F-C0CE5C97A2A7}"/>
          </ac:picMkLst>
        </pc:picChg>
        <pc:picChg chg="add mod modCrop">
          <ac:chgData name="山崎 亜弥" userId="4317963c-cd34-45eb-ad18-9d67e712bc88" providerId="ADAL" clId="{60CE594E-7A8E-4A89-9258-62D74A21C4FD}" dt="2026-09-11T04:52:57.337" v="19549" actId="732"/>
          <ac:picMkLst>
            <pc:docMk/>
            <pc:sldMk cId="4132639999" sldId="926"/>
            <ac:picMk id="51" creationId="{90D21666-AC2F-B935-7B5E-6DFA13540917}"/>
          </ac:picMkLst>
        </pc:picChg>
        <pc:picChg chg="add mod">
          <ac:chgData name="山崎 亜弥" userId="4317963c-cd34-45eb-ad18-9d67e712bc88" providerId="ADAL" clId="{60CE594E-7A8E-4A89-9258-62D74A21C4FD}" dt="2026-09-16T06:10:06.739" v="20500" actId="1036"/>
          <ac:picMkLst>
            <pc:docMk/>
            <pc:sldMk cId="4132639999" sldId="926"/>
            <ac:picMk id="56" creationId="{836163E4-7605-69E3-9470-23BC54B5C44C}"/>
          </ac:picMkLst>
        </pc:picChg>
        <pc:picChg chg="add mod">
          <ac:chgData name="山崎 亜弥" userId="4317963c-cd34-45eb-ad18-9d67e712bc88" providerId="ADAL" clId="{60CE594E-7A8E-4A89-9258-62D74A21C4FD}" dt="2026-09-16T06:10:34.093" v="20509" actId="1076"/>
          <ac:picMkLst>
            <pc:docMk/>
            <pc:sldMk cId="4132639999" sldId="926"/>
            <ac:picMk id="60" creationId="{F26DAF6B-796C-08D7-E186-BAF880F6AB51}"/>
          </ac:picMkLst>
        </pc:picChg>
      </pc:sldChg>
      <pc:sldChg chg="addSp delSp modSp new mod ord">
        <pc:chgData name="山崎 亜弥" userId="4317963c-cd34-45eb-ad18-9d67e712bc88" providerId="ADAL" clId="{60CE594E-7A8E-4A89-9258-62D74A21C4FD}" dt="2026-09-28T06:48:42.805" v="23141" actId="20578"/>
        <pc:sldMkLst>
          <pc:docMk/>
          <pc:sldMk cId="2904341163" sldId="927"/>
        </pc:sldMkLst>
        <pc:spChg chg="add mod">
          <ac:chgData name="山崎 亜弥" userId="4317963c-cd34-45eb-ad18-9d67e712bc88" providerId="ADAL" clId="{60CE594E-7A8E-4A89-9258-62D74A21C4FD}" dt="2026-09-16T07:36:33.930" v="21012" actId="207"/>
          <ac:spMkLst>
            <pc:docMk/>
            <pc:sldMk cId="2904341163" sldId="927"/>
            <ac:spMk id="6" creationId="{C17B9333-2DD8-462F-F946-3333EF63D1CA}"/>
          </ac:spMkLst>
        </pc:spChg>
        <pc:spChg chg="add mod">
          <ac:chgData name="山崎 亜弥" userId="4317963c-cd34-45eb-ad18-9d67e712bc88" providerId="ADAL" clId="{60CE594E-7A8E-4A89-9258-62D74A21C4FD}" dt="2026-09-16T07:37:33.033" v="21021" actId="1076"/>
          <ac:spMkLst>
            <pc:docMk/>
            <pc:sldMk cId="2904341163" sldId="927"/>
            <ac:spMk id="20" creationId="{058459B7-B547-41CA-266A-A2E01A8E18DD}"/>
          </ac:spMkLst>
        </pc:spChg>
        <pc:spChg chg="add mod">
          <ac:chgData name="山崎 亜弥" userId="4317963c-cd34-45eb-ad18-9d67e712bc88" providerId="ADAL" clId="{60CE594E-7A8E-4A89-9258-62D74A21C4FD}" dt="2026-09-16T07:37:33.033" v="21021" actId="1076"/>
          <ac:spMkLst>
            <pc:docMk/>
            <pc:sldMk cId="2904341163" sldId="927"/>
            <ac:spMk id="22" creationId="{65515C33-C003-BD53-7593-22CF588D5189}"/>
          </ac:spMkLst>
        </pc:spChg>
        <pc:spChg chg="add mod">
          <ac:chgData name="山崎 亜弥" userId="4317963c-cd34-45eb-ad18-9d67e712bc88" providerId="ADAL" clId="{60CE594E-7A8E-4A89-9258-62D74A21C4FD}" dt="2026-09-16T07:37:33.033" v="21021" actId="1076"/>
          <ac:spMkLst>
            <pc:docMk/>
            <pc:sldMk cId="2904341163" sldId="927"/>
            <ac:spMk id="24" creationId="{164D2E6E-A5B8-D385-E50D-8221F2DD2E0E}"/>
          </ac:spMkLst>
        </pc:spChg>
        <pc:spChg chg="add mod">
          <ac:chgData name="山崎 亜弥" userId="4317963c-cd34-45eb-ad18-9d67e712bc88" providerId="ADAL" clId="{60CE594E-7A8E-4A89-9258-62D74A21C4FD}" dt="2026-09-16T07:37:33.033" v="21021" actId="1076"/>
          <ac:spMkLst>
            <pc:docMk/>
            <pc:sldMk cId="2904341163" sldId="927"/>
            <ac:spMk id="26" creationId="{E223D63B-DF45-ABF6-610F-CA103B4E3B99}"/>
          </ac:spMkLst>
        </pc:spChg>
        <pc:spChg chg="add mod">
          <ac:chgData name="山崎 亜弥" userId="4317963c-cd34-45eb-ad18-9d67e712bc88" providerId="ADAL" clId="{60CE594E-7A8E-4A89-9258-62D74A21C4FD}" dt="2026-09-28T03:12:07.893" v="22706"/>
          <ac:spMkLst>
            <pc:docMk/>
            <pc:sldMk cId="2904341163" sldId="927"/>
            <ac:spMk id="27" creationId="{0E7987AF-3850-7BA5-B37D-ED37AC7AE18D}"/>
          </ac:spMkLst>
        </pc:spChg>
        <pc:graphicFrameChg chg="add mod modGraphic">
          <ac:chgData name="山崎 亜弥" userId="4317963c-cd34-45eb-ad18-9d67e712bc88" providerId="ADAL" clId="{60CE594E-7A8E-4A89-9258-62D74A21C4FD}" dt="2026-09-16T07:36:30.474" v="21011" actId="207"/>
          <ac:graphicFrameMkLst>
            <pc:docMk/>
            <pc:sldMk cId="2904341163" sldId="927"/>
            <ac:graphicFrameMk id="4" creationId="{DFD23E0E-51E2-0446-44B3-295EFC825C23}"/>
          </ac:graphicFrameMkLst>
        </pc:graphicFrameChg>
        <pc:graphicFrameChg chg="mod">
          <ac:chgData name="山崎 亜弥" userId="4317963c-cd34-45eb-ad18-9d67e712bc88" providerId="ADAL" clId="{60CE594E-7A8E-4A89-9258-62D74A21C4FD}" dt="2026-09-16T07:37:33.033" v="21021" actId="1076"/>
          <ac:graphicFrameMkLst>
            <pc:docMk/>
            <pc:sldMk cId="2904341163" sldId="927"/>
            <ac:graphicFrameMk id="8" creationId="{ED50B9F6-732A-A470-5399-0DCD4EFC3B25}"/>
          </ac:graphicFrameMkLst>
        </pc:graphicFrameChg>
        <pc:graphicFrameChg chg="mod">
          <ac:chgData name="山崎 亜弥" userId="4317963c-cd34-45eb-ad18-9d67e712bc88" providerId="ADAL" clId="{60CE594E-7A8E-4A89-9258-62D74A21C4FD}" dt="2026-09-16T07:37:33.033" v="21021" actId="1076"/>
          <ac:graphicFrameMkLst>
            <pc:docMk/>
            <pc:sldMk cId="2904341163" sldId="927"/>
            <ac:graphicFrameMk id="12" creationId="{E747735A-FDB9-EE92-AA3A-BCFAC8800575}"/>
          </ac:graphicFrameMkLst>
        </pc:graphicFrameChg>
        <pc:picChg chg="add mod">
          <ac:chgData name="山崎 亜弥" userId="4317963c-cd34-45eb-ad18-9d67e712bc88" providerId="ADAL" clId="{60CE594E-7A8E-4A89-9258-62D74A21C4FD}" dt="2026-09-16T07:37:33.033" v="21021" actId="1076"/>
          <ac:picMkLst>
            <pc:docMk/>
            <pc:sldMk cId="2904341163" sldId="927"/>
            <ac:picMk id="10" creationId="{9284565A-6A50-B5DA-823F-A5EE554238A3}"/>
          </ac:picMkLst>
        </pc:picChg>
        <pc:picChg chg="add mod">
          <ac:chgData name="山崎 亜弥" userId="4317963c-cd34-45eb-ad18-9d67e712bc88" providerId="ADAL" clId="{60CE594E-7A8E-4A89-9258-62D74A21C4FD}" dt="2026-09-16T07:37:33.033" v="21021" actId="1076"/>
          <ac:picMkLst>
            <pc:docMk/>
            <pc:sldMk cId="2904341163" sldId="927"/>
            <ac:picMk id="14" creationId="{C0340350-4B02-A7D3-93AF-CC6F3049614C}"/>
          </ac:picMkLst>
        </pc:picChg>
        <pc:picChg chg="add mod">
          <ac:chgData name="山崎 亜弥" userId="4317963c-cd34-45eb-ad18-9d67e712bc88" providerId="ADAL" clId="{60CE594E-7A8E-4A89-9258-62D74A21C4FD}" dt="2026-09-16T07:37:33.033" v="21021" actId="1076"/>
          <ac:picMkLst>
            <pc:docMk/>
            <pc:sldMk cId="2904341163" sldId="927"/>
            <ac:picMk id="16" creationId="{ECA5772F-6727-11E7-1710-6D86ECCDD944}"/>
          </ac:picMkLst>
        </pc:picChg>
        <pc:picChg chg="add mod">
          <ac:chgData name="山崎 亜弥" userId="4317963c-cd34-45eb-ad18-9d67e712bc88" providerId="ADAL" clId="{60CE594E-7A8E-4A89-9258-62D74A21C4FD}" dt="2026-09-16T07:37:33.033" v="21021" actId="1076"/>
          <ac:picMkLst>
            <pc:docMk/>
            <pc:sldMk cId="2904341163" sldId="927"/>
            <ac:picMk id="18" creationId="{CB394954-97A8-0FE8-1E65-9B2815D50089}"/>
          </ac:picMkLst>
        </pc:picChg>
      </pc:sldChg>
      <pc:sldMasterChg chg="modSldLayout">
        <pc:chgData name="山崎 亜弥" userId="4317963c-cd34-45eb-ad18-9d67e712bc88" providerId="ADAL" clId="{60CE594E-7A8E-4A89-9258-62D74A21C4FD}" dt="2026-09-11T02:54:06.853" v="18963" actId="478"/>
        <pc:sldMasterMkLst>
          <pc:docMk/>
          <pc:sldMasterMk cId="3960402897" sldId="2147483698"/>
        </pc:sldMasterMkLst>
        <pc:sldLayoutChg chg="delSp modSp mod">
          <pc:chgData name="山崎 亜弥" userId="4317963c-cd34-45eb-ad18-9d67e712bc88" providerId="ADAL" clId="{60CE594E-7A8E-4A89-9258-62D74A21C4FD}" dt="2026-09-11T02:54:06.853" v="18963" actId="478"/>
          <pc:sldLayoutMkLst>
            <pc:docMk/>
            <pc:sldMasterMk cId="3960402897" sldId="2147483698"/>
            <pc:sldLayoutMk cId="2038284035" sldId="2147483712"/>
          </pc:sldLayoutMkLst>
        </pc:sldLayoutChg>
      </pc:sldMasterChg>
      <pc:sldMasterChg chg="addSp delSp modSp mod delSldLayout">
        <pc:chgData name="山崎 亜弥" userId="4317963c-cd34-45eb-ad18-9d67e712bc88" providerId="ADAL" clId="{60CE594E-7A8E-4A89-9258-62D74A21C4FD}" dt="2026-09-16T07:08:42.111" v="20937" actId="47"/>
        <pc:sldMasterMkLst>
          <pc:docMk/>
          <pc:sldMasterMk cId="4044858097" sldId="2147483729"/>
        </pc:sldMasterMkLst>
        <pc:spChg chg="mod">
          <ac:chgData name="山崎 亜弥" userId="4317963c-cd34-45eb-ad18-9d67e712bc88" providerId="ADAL" clId="{60CE594E-7A8E-4A89-9258-62D74A21C4FD}" dt="2026-09-11T02:57:45.005" v="18972" actId="208"/>
          <ac:spMkLst>
            <pc:docMk/>
            <pc:sldMasterMk cId="4044858097" sldId="2147483729"/>
            <ac:spMk id="18" creationId="{AA0FC777-63A4-4D96-64C1-510A4FBC3827}"/>
          </ac:spMkLst>
        </pc:spChg>
        <pc:picChg chg="add">
          <ac:chgData name="山崎 亜弥" userId="4317963c-cd34-45eb-ad18-9d67e712bc88" providerId="ADAL" clId="{60CE594E-7A8E-4A89-9258-62D74A21C4FD}" dt="2026-09-11T02:58:17.860" v="18975" actId="22"/>
          <ac:picMkLst>
            <pc:docMk/>
            <pc:sldMasterMk cId="4044858097" sldId="2147483729"/>
            <ac:picMk id="3" creationId="{0D8F2E17-1B64-657B-9C54-FB7F25DD0353}"/>
          </ac:picMkLst>
        </pc:pic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20(1).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ZZ0820\Downloads\&#65315;&#65345;&#65358;&#65315;&#65345;&#65357;&#12362;&#27671;&#12395;&#20837;&#12426;&#12518;&#12540;&#12470;&#12540;&#12487;&#12540;&#12479;.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ZZ0820\Downloads\&#65315;&#65345;&#65358;&#65315;&#65345;&#65357;&#12362;&#27671;&#12395;&#20837;&#12426;&#12518;&#12540;&#12470;&#12540;&#12487;&#12540;&#12479;.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g01p2362\Desktop\&#12472;&#12517;&#12456;&#12522;&#12540;&#12450;&#12531;&#12465;&#12540;&#12488;&#38598;&#35336;.xlsx" TargetMode="External"/><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g01p2362\Desktop\&#12472;&#12517;&#12456;&#12522;&#12540;&#12450;&#12531;&#12465;&#12540;&#12488;&#38598;&#35336;.xlsx" TargetMode="External"/><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g01p2362\Desktop\&#12472;&#12517;&#12456;&#12522;&#12540;&#12450;&#12531;&#12465;&#12540;&#12488;&#38598;&#35336;.xlsx" TargetMode="External"/><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g01p2362\Desktop\&#12472;&#12517;&#12456;&#12522;&#12540;&#12450;&#12531;&#12465;&#12540;&#12488;&#38598;&#35336;.xlsx" TargetMode="External"/><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g01p2362\Desktop\&#12472;&#12517;&#12456;&#12522;&#12540;&#12450;&#12531;&#12465;&#12540;&#12488;&#38598;&#35336;.xlsx" TargetMode="External"/><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g01p2252\Desktop\&#65315;&#65345;&#65358;&#65315;&#65345;&#65357;&#12362;&#27671;&#12395;&#20837;&#12426;&#12518;&#12540;&#12470;&#12540;&#12487;&#12540;&#12479;.xlsx" TargetMode="External"/><Relationship Id="rId2" Type="http://schemas.microsoft.com/office/2011/relationships/chartColorStyle" Target="colors36.xml"/><Relationship Id="rId1" Type="http://schemas.microsoft.com/office/2011/relationships/chartStyle" Target="style3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E7346C"/>
              </a:solidFill>
              <a:ln w="19050">
                <a:solidFill>
                  <a:schemeClr val="lt1"/>
                </a:solidFill>
              </a:ln>
              <a:effectLst/>
            </c:spPr>
            <c:extLst>
              <c:ext xmlns:c16="http://schemas.microsoft.com/office/drawing/2014/chart" uri="{C3380CC4-5D6E-409C-BE32-E72D297353CC}">
                <c16:uniqueId val="{00000001-4AD8-46BD-A83B-86763188BBFC}"/>
              </c:ext>
            </c:extLst>
          </c:dPt>
          <c:dPt>
            <c:idx val="1"/>
            <c:bubble3D val="0"/>
            <c:spPr>
              <a:solidFill>
                <a:srgbClr val="FF6699"/>
              </a:solidFill>
              <a:ln w="19050">
                <a:solidFill>
                  <a:schemeClr val="lt1"/>
                </a:solidFill>
              </a:ln>
              <a:effectLst/>
            </c:spPr>
            <c:extLst>
              <c:ext xmlns:c16="http://schemas.microsoft.com/office/drawing/2014/chart" uri="{C3380CC4-5D6E-409C-BE32-E72D297353CC}">
                <c16:uniqueId val="{00000003-4AD8-46BD-A83B-86763188BBFC}"/>
              </c:ext>
            </c:extLst>
          </c:dPt>
          <c:dPt>
            <c:idx val="2"/>
            <c:bubble3D val="0"/>
            <c:spPr>
              <a:solidFill>
                <a:srgbClr val="FC8EAC"/>
              </a:solidFill>
              <a:ln w="19050">
                <a:solidFill>
                  <a:schemeClr val="lt1"/>
                </a:solidFill>
              </a:ln>
              <a:effectLst/>
            </c:spPr>
            <c:extLst>
              <c:ext xmlns:c16="http://schemas.microsoft.com/office/drawing/2014/chart" uri="{C3380CC4-5D6E-409C-BE32-E72D297353CC}">
                <c16:uniqueId val="{00000005-4AD8-46BD-A83B-86763188BBFC}"/>
              </c:ext>
            </c:extLst>
          </c:dPt>
          <c:dPt>
            <c:idx val="3"/>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7-4AD8-46BD-A83B-86763188BBF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AD8-46BD-A83B-86763188BBFC}"/>
              </c:ext>
            </c:extLst>
          </c:dPt>
          <c:dPt>
            <c:idx val="5"/>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B-4AD8-46BD-A83B-86763188BBF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AD8-46BD-A83B-86763188BBFC}"/>
              </c:ext>
            </c:extLst>
          </c:dPt>
          <c:cat>
            <c:strRef>
              <c:f>Sheet2!$B$21:$B$27</c:f>
              <c:strCache>
                <c:ptCount val="7"/>
                <c:pt idx="0">
                  <c:v>13～17 歳</c:v>
                </c:pt>
                <c:pt idx="1">
                  <c:v>18～24 歳</c:v>
                </c:pt>
                <c:pt idx="2">
                  <c:v>25～34 歳</c:v>
                </c:pt>
                <c:pt idx="3">
                  <c:v>35～44 歳</c:v>
                </c:pt>
                <c:pt idx="4">
                  <c:v>45～54 歳</c:v>
                </c:pt>
                <c:pt idx="5">
                  <c:v>55～64 歳</c:v>
                </c:pt>
                <c:pt idx="6">
                  <c:v>65 歳以上</c:v>
                </c:pt>
              </c:strCache>
            </c:strRef>
          </c:cat>
          <c:val>
            <c:numRef>
              <c:f>Sheet2!$D$21:$D$27</c:f>
              <c:numCache>
                <c:formatCode>0.00</c:formatCode>
                <c:ptCount val="7"/>
                <c:pt idx="0" formatCode="General">
                  <c:v>4.1400000000000006</c:v>
                </c:pt>
                <c:pt idx="1">
                  <c:v>26.28</c:v>
                </c:pt>
                <c:pt idx="2">
                  <c:v>38</c:v>
                </c:pt>
                <c:pt idx="3" formatCode="General">
                  <c:v>10.64</c:v>
                </c:pt>
                <c:pt idx="4" formatCode="General">
                  <c:v>10.74</c:v>
                </c:pt>
                <c:pt idx="5" formatCode="General">
                  <c:v>6.29</c:v>
                </c:pt>
                <c:pt idx="6" formatCode="General">
                  <c:v>3.91</c:v>
                </c:pt>
              </c:numCache>
            </c:numRef>
          </c:val>
          <c:extLst>
            <c:ext xmlns:c16="http://schemas.microsoft.com/office/drawing/2014/chart" uri="{C3380CC4-5D6E-409C-BE32-E72D297353CC}">
              <c16:uniqueId val="{0000000E-4AD8-46BD-A83B-86763188BBF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noFill/>
              <a:ln w="28575">
                <a:solidFill>
                  <a:srgbClr val="E7346C"/>
                </a:solidFill>
                <a:prstDash val="sysDot"/>
              </a:ln>
              <a:effectLst/>
            </c:spPr>
            <c:extLst>
              <c:ext xmlns:c16="http://schemas.microsoft.com/office/drawing/2014/chart" uri="{C3380CC4-5D6E-409C-BE32-E72D297353CC}">
                <c16:uniqueId val="{00000001-73CB-42C9-8F1C-3F1FC39DFF19}"/>
              </c:ext>
            </c:extLst>
          </c:dPt>
          <c:dPt>
            <c:idx val="1"/>
            <c:bubble3D val="0"/>
            <c:explosion val="13"/>
            <c:spPr>
              <a:noFill/>
              <a:ln w="19050">
                <a:noFill/>
              </a:ln>
              <a:effectLst/>
            </c:spPr>
            <c:extLst>
              <c:ext xmlns:c16="http://schemas.microsoft.com/office/drawing/2014/chart" uri="{C3380CC4-5D6E-409C-BE32-E72D297353CC}">
                <c16:uniqueId val="{00000003-73CB-42C9-8F1C-3F1FC39DFF19}"/>
              </c:ext>
            </c:extLst>
          </c:dPt>
          <c:cat>
            <c:strRef>
              <c:f>Sheet2!$B$33:$B$34</c:f>
              <c:strCache>
                <c:ptCount val="2"/>
                <c:pt idx="0">
                  <c:v>34歳以下</c:v>
                </c:pt>
                <c:pt idx="1">
                  <c:v>35歳以上</c:v>
                </c:pt>
              </c:strCache>
            </c:strRef>
          </c:cat>
          <c:val>
            <c:numRef>
              <c:f>Sheet2!$D$33:$D$34</c:f>
              <c:numCache>
                <c:formatCode>General</c:formatCode>
                <c:ptCount val="2"/>
                <c:pt idx="0">
                  <c:v>68.42</c:v>
                </c:pt>
                <c:pt idx="1">
                  <c:v>31.580000000000002</c:v>
                </c:pt>
              </c:numCache>
            </c:numRef>
          </c:val>
          <c:extLst>
            <c:ext xmlns:c16="http://schemas.microsoft.com/office/drawing/2014/chart" uri="{C3380CC4-5D6E-409C-BE32-E72D297353CC}">
              <c16:uniqueId val="{00000004-73CB-42C9-8F1C-3F1FC39DFF1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BBC6"/>
            </a:solidFill>
          </c:spPr>
          <c:dPt>
            <c:idx val="0"/>
            <c:bubble3D val="0"/>
            <c:spPr>
              <a:solidFill>
                <a:srgbClr val="FFBBC6"/>
              </a:solidFill>
              <a:ln w="19050">
                <a:solidFill>
                  <a:schemeClr val="lt1"/>
                </a:solidFill>
              </a:ln>
              <a:effectLst/>
            </c:spPr>
            <c:extLst>
              <c:ext xmlns:c16="http://schemas.microsoft.com/office/drawing/2014/chart" uri="{C3380CC4-5D6E-409C-BE32-E72D297353CC}">
                <c16:uniqueId val="{00000001-9E96-4903-A842-E8DA49EA7E90}"/>
              </c:ext>
            </c:extLst>
          </c:dPt>
          <c:dPt>
            <c:idx val="1"/>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3-9E96-4903-A842-E8DA49EA7E90}"/>
              </c:ext>
            </c:extLst>
          </c:dPt>
          <c:cat>
            <c:strRef>
              <c:f>Sheet2!$C$18:$C$19</c:f>
              <c:strCache>
                <c:ptCount val="2"/>
                <c:pt idx="0">
                  <c:v>女性</c:v>
                </c:pt>
                <c:pt idx="1">
                  <c:v>男性</c:v>
                </c:pt>
              </c:strCache>
            </c:strRef>
          </c:cat>
          <c:val>
            <c:numRef>
              <c:f>Sheet2!$D$18:$D$19</c:f>
              <c:numCache>
                <c:formatCode>General</c:formatCode>
                <c:ptCount val="2"/>
                <c:pt idx="0">
                  <c:v>78.47999999999999</c:v>
                </c:pt>
                <c:pt idx="1">
                  <c:v>21.520000000000003</c:v>
                </c:pt>
              </c:numCache>
            </c:numRef>
          </c:val>
          <c:extLst>
            <c:ext xmlns:c16="http://schemas.microsoft.com/office/drawing/2014/chart" uri="{C3380CC4-5D6E-409C-BE32-E72D297353CC}">
              <c16:uniqueId val="{00000004-9E96-4903-A842-E8DA49EA7E9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spPr>
            <a:noFill/>
            <a:ln>
              <a:noFill/>
            </a:ln>
          </c:spPr>
          <c:dPt>
            <c:idx val="0"/>
            <c:bubble3D val="0"/>
            <c:spPr>
              <a:noFill/>
              <a:ln w="28575">
                <a:solidFill>
                  <a:srgbClr val="E7346C"/>
                </a:solidFill>
                <a:prstDash val="sysDot"/>
              </a:ln>
            </c:spPr>
            <c:extLst>
              <c:ext xmlns:c16="http://schemas.microsoft.com/office/drawing/2014/chart" uri="{C3380CC4-5D6E-409C-BE32-E72D297353CC}">
                <c16:uniqueId val="{00000001-9DCC-4A13-BEEE-C7844C95C3E2}"/>
              </c:ext>
            </c:extLst>
          </c:dPt>
          <c:dPt>
            <c:idx val="1"/>
            <c:bubble3D val="0"/>
            <c:explosion val="14"/>
            <c:extLst>
              <c:ext xmlns:c16="http://schemas.microsoft.com/office/drawing/2014/chart" uri="{C3380CC4-5D6E-409C-BE32-E72D297353CC}">
                <c16:uniqueId val="{00000003-9DCC-4A13-BEEE-C7844C95C3E2}"/>
              </c:ext>
            </c:extLst>
          </c:dPt>
          <c:cat>
            <c:strRef>
              <c:f>Sheet2!$C$18:$C$19</c:f>
              <c:strCache>
                <c:ptCount val="2"/>
                <c:pt idx="0">
                  <c:v>女性</c:v>
                </c:pt>
                <c:pt idx="1">
                  <c:v>男性</c:v>
                </c:pt>
              </c:strCache>
            </c:strRef>
          </c:cat>
          <c:val>
            <c:numRef>
              <c:f>Sheet2!$D$18:$D$19</c:f>
              <c:numCache>
                <c:formatCode>General</c:formatCode>
                <c:ptCount val="2"/>
                <c:pt idx="0">
                  <c:v>78.47999999999999</c:v>
                </c:pt>
                <c:pt idx="1">
                  <c:v>21.520000000000003</c:v>
                </c:pt>
              </c:numCache>
            </c:numRef>
          </c:val>
          <c:extLst>
            <c:ext xmlns:c16="http://schemas.microsoft.com/office/drawing/2014/chart" uri="{C3380CC4-5D6E-409C-BE32-E72D297353CC}">
              <c16:uniqueId val="{00000004-9DCC-4A13-BEEE-C7844C95C3E2}"/>
            </c:ext>
          </c:extLst>
        </c:ser>
        <c:ser>
          <c:idx val="0"/>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6-9DCC-4A13-BEEE-C7844C95C3E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9DCC-4A13-BEEE-C7844C95C3E2}"/>
              </c:ext>
            </c:extLst>
          </c:dPt>
          <c:cat>
            <c:strRef>
              <c:f>Sheet2!$C$18:$C$19</c:f>
              <c:strCache>
                <c:ptCount val="2"/>
                <c:pt idx="0">
                  <c:v>女性</c:v>
                </c:pt>
                <c:pt idx="1">
                  <c:v>男性</c:v>
                </c:pt>
              </c:strCache>
            </c:strRef>
          </c:cat>
          <c:val>
            <c:numRef>
              <c:f>Sheet2!$D$18:$D$19</c:f>
              <c:numCache>
                <c:formatCode>General</c:formatCode>
                <c:ptCount val="2"/>
                <c:pt idx="0">
                  <c:v>78.47999999999999</c:v>
                </c:pt>
                <c:pt idx="1">
                  <c:v>21.520000000000003</c:v>
                </c:pt>
              </c:numCache>
            </c:numRef>
          </c:val>
          <c:extLst>
            <c:ext xmlns:c16="http://schemas.microsoft.com/office/drawing/2014/chart" uri="{C3380CC4-5D6E-409C-BE32-E72D297353CC}">
              <c16:uniqueId val="{00000009-9DCC-4A13-BEEE-C7844C95C3E2}"/>
            </c:ext>
          </c:extLst>
        </c:ser>
        <c:dLbls>
          <c:showLegendKey val="0"/>
          <c:showVal val="0"/>
          <c:showCatName val="0"/>
          <c:showSerName val="0"/>
          <c:showPercent val="0"/>
          <c:showBubbleSize val="0"/>
          <c:showLeaderLines val="1"/>
        </c:dLbls>
        <c:firstSliceAng val="0"/>
      </c:pieChart>
    </c:plotArea>
    <c:plotVisOnly val="1"/>
    <c:dispBlanksAs val="gap"/>
    <c:showDLblsOverMax val="0"/>
    <c:extLst/>
  </c:chart>
  <c:spPr>
    <a:noFill/>
    <a:ln w="9525" cap="flat" cmpd="sng" algn="ctr">
      <a:noFill/>
      <a:round/>
    </a:ln>
    <a:effectLst/>
  </c:spPr>
  <c:txPr>
    <a:bodyPr/>
    <a:lstStyle/>
    <a:p>
      <a:pPr>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6699"/>
            </a:solidFill>
          </c:spPr>
          <c:dPt>
            <c:idx val="0"/>
            <c:bubble3D val="0"/>
            <c:spPr>
              <a:solidFill>
                <a:srgbClr val="FC8EAC"/>
              </a:solidFill>
              <a:ln w="19050">
                <a:solidFill>
                  <a:schemeClr val="lt1"/>
                </a:solidFill>
              </a:ln>
              <a:effectLst/>
            </c:spPr>
            <c:extLst>
              <c:ext xmlns:c16="http://schemas.microsoft.com/office/drawing/2014/chart" uri="{C3380CC4-5D6E-409C-BE32-E72D297353CC}">
                <c16:uniqueId val="{00000001-CBC4-4DA8-B1E2-53E17B1C011B}"/>
              </c:ext>
            </c:extLst>
          </c:dPt>
          <c:dPt>
            <c:idx val="1"/>
            <c:bubble3D val="0"/>
            <c:spPr>
              <a:solidFill>
                <a:srgbClr val="FFC1CC"/>
              </a:solidFill>
              <a:ln w="19050">
                <a:solidFill>
                  <a:schemeClr val="lt1"/>
                </a:solidFill>
              </a:ln>
              <a:effectLst/>
            </c:spPr>
            <c:extLst>
              <c:ext xmlns:c16="http://schemas.microsoft.com/office/drawing/2014/chart" uri="{C3380CC4-5D6E-409C-BE32-E72D297353CC}">
                <c16:uniqueId val="{00000003-CBC4-4DA8-B1E2-53E17B1C011B}"/>
              </c:ext>
            </c:extLst>
          </c:dPt>
          <c:dPt>
            <c:idx val="2"/>
            <c:bubble3D val="0"/>
            <c:spPr>
              <a:solidFill>
                <a:srgbClr val="FAD9DA"/>
              </a:solidFill>
              <a:ln w="19050">
                <a:solidFill>
                  <a:schemeClr val="lt1"/>
                </a:solidFill>
              </a:ln>
              <a:effectLst/>
            </c:spPr>
            <c:extLst>
              <c:ext xmlns:c16="http://schemas.microsoft.com/office/drawing/2014/chart" uri="{C3380CC4-5D6E-409C-BE32-E72D297353CC}">
                <c16:uniqueId val="{00000005-CBC4-4DA8-B1E2-53E17B1C011B}"/>
              </c:ext>
            </c:extLst>
          </c:dPt>
          <c:dPt>
            <c:idx val="3"/>
            <c:bubble3D val="0"/>
            <c:explosion val="1"/>
            <c:spPr>
              <a:solidFill>
                <a:srgbClr val="9DCCD2"/>
              </a:solidFill>
              <a:ln w="19050">
                <a:solidFill>
                  <a:schemeClr val="lt1"/>
                </a:solidFill>
              </a:ln>
              <a:effectLst/>
            </c:spPr>
            <c:extLst>
              <c:ext xmlns:c16="http://schemas.microsoft.com/office/drawing/2014/chart" uri="{C3380CC4-5D6E-409C-BE32-E72D297353CC}">
                <c16:uniqueId val="{00000007-CBC4-4DA8-B1E2-53E17B1C011B}"/>
              </c:ext>
            </c:extLst>
          </c:dPt>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グラフ!$A$2:$A$5</c:f>
              <c:strCache>
                <c:ptCount val="4"/>
                <c:pt idx="0">
                  <c:v>18-24歳</c:v>
                </c:pt>
                <c:pt idx="1">
                  <c:v>25-34歳</c:v>
                </c:pt>
                <c:pt idx="2">
                  <c:v>35-44歳</c:v>
                </c:pt>
                <c:pt idx="3">
                  <c:v>45歳以上</c:v>
                </c:pt>
              </c:strCache>
            </c:strRef>
          </c:cat>
          <c:val>
            <c:numRef>
              <c:f>グラフ!$C$2:$C$5</c:f>
              <c:numCache>
                <c:formatCode>0%</c:formatCode>
                <c:ptCount val="4"/>
                <c:pt idx="0">
                  <c:v>0.18</c:v>
                </c:pt>
                <c:pt idx="1">
                  <c:v>0.24</c:v>
                </c:pt>
                <c:pt idx="2">
                  <c:v>0.26</c:v>
                </c:pt>
                <c:pt idx="3">
                  <c:v>0.33</c:v>
                </c:pt>
              </c:numCache>
            </c:numRef>
          </c:val>
          <c:extLst>
            <c:ext xmlns:c16="http://schemas.microsoft.com/office/drawing/2014/chart" uri="{C3380CC4-5D6E-409C-BE32-E72D297353CC}">
              <c16:uniqueId val="{00000008-CBC4-4DA8-B1E2-53E17B1C011B}"/>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2368801839528953"/>
          <c:y val="0.24804295133565094"/>
          <c:w val="0.18333549002863858"/>
          <c:h val="0.47535083579775872"/>
        </c:manualLayout>
      </c:layout>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FAD9DA"/>
              </a:solidFill>
              <a:ln w="19050">
                <a:solidFill>
                  <a:schemeClr val="lt1"/>
                </a:solidFill>
              </a:ln>
              <a:effectLst/>
            </c:spPr>
            <c:extLst>
              <c:ext xmlns:c16="http://schemas.microsoft.com/office/drawing/2014/chart" uri="{C3380CC4-5D6E-409C-BE32-E72D297353CC}">
                <c16:uniqueId val="{00000001-5DC3-4F95-B189-71ACF99A09D3}"/>
              </c:ext>
            </c:extLst>
          </c:dPt>
          <c:dPt>
            <c:idx val="1"/>
            <c:bubble3D val="0"/>
            <c:spPr>
              <a:solidFill>
                <a:srgbClr val="BED8DF"/>
              </a:solidFill>
              <a:ln w="19050">
                <a:solidFill>
                  <a:schemeClr val="lt1"/>
                </a:solidFill>
              </a:ln>
              <a:effectLst/>
            </c:spPr>
            <c:extLst>
              <c:ext xmlns:c16="http://schemas.microsoft.com/office/drawing/2014/chart" uri="{C3380CC4-5D6E-409C-BE32-E72D297353CC}">
                <c16:uniqueId val="{00000003-5DC3-4F95-B189-71ACF99A09D3}"/>
              </c:ext>
            </c:extLst>
          </c:dPt>
          <c:dPt>
            <c:idx val="2"/>
            <c:bubble3D val="0"/>
            <c:spPr>
              <a:solidFill>
                <a:srgbClr val="FFB7C5"/>
              </a:solidFill>
              <a:ln w="19050">
                <a:solidFill>
                  <a:schemeClr val="lt1"/>
                </a:solidFill>
              </a:ln>
              <a:effectLst/>
            </c:spPr>
            <c:extLst>
              <c:ext xmlns:c16="http://schemas.microsoft.com/office/drawing/2014/chart" uri="{C3380CC4-5D6E-409C-BE32-E72D297353CC}">
                <c16:uniqueId val="{00000005-5DC3-4F95-B189-71ACF99A09D3}"/>
              </c:ext>
            </c:extLst>
          </c:dPt>
          <c:dPt>
            <c:idx val="3"/>
            <c:bubble3D val="0"/>
            <c:spPr>
              <a:solidFill>
                <a:srgbClr val="FC8EAC"/>
              </a:solidFill>
              <a:ln w="19050">
                <a:solidFill>
                  <a:schemeClr val="lt1"/>
                </a:solidFill>
              </a:ln>
              <a:effectLst/>
            </c:spPr>
            <c:extLst>
              <c:ext xmlns:c16="http://schemas.microsoft.com/office/drawing/2014/chart" uri="{C3380CC4-5D6E-409C-BE32-E72D297353CC}">
                <c16:uniqueId val="{00000007-5DC3-4F95-B189-71ACF99A09D3}"/>
              </c:ext>
            </c:extLst>
          </c:dPt>
          <c:dPt>
            <c:idx val="4"/>
            <c:bubble3D val="0"/>
            <c:spPr>
              <a:solidFill>
                <a:srgbClr val="CCECFF"/>
              </a:solidFill>
              <a:ln w="19050">
                <a:solidFill>
                  <a:schemeClr val="lt1"/>
                </a:solidFill>
              </a:ln>
              <a:effectLst/>
            </c:spPr>
            <c:extLst>
              <c:ext xmlns:c16="http://schemas.microsoft.com/office/drawing/2014/chart" uri="{C3380CC4-5D6E-409C-BE32-E72D297353CC}">
                <c16:uniqueId val="{00000009-5DC3-4F95-B189-71ACF99A09D3}"/>
              </c:ext>
            </c:extLst>
          </c:dPt>
          <c:dPt>
            <c:idx val="5"/>
            <c:bubble3D val="0"/>
            <c:spPr>
              <a:solidFill>
                <a:srgbClr val="9DCCD2"/>
              </a:solidFill>
              <a:ln w="19050">
                <a:solidFill>
                  <a:schemeClr val="lt1"/>
                </a:solidFill>
              </a:ln>
              <a:effectLst/>
            </c:spPr>
            <c:extLst>
              <c:ext xmlns:c16="http://schemas.microsoft.com/office/drawing/2014/chart" uri="{C3380CC4-5D6E-409C-BE32-E72D297353CC}">
                <c16:uniqueId val="{0000000B-5DC3-4F95-B189-71ACF99A09D3}"/>
              </c:ext>
            </c:extLst>
          </c:dPt>
          <c:dPt>
            <c:idx val="6"/>
            <c:bubble3D val="0"/>
            <c:spPr>
              <a:solidFill>
                <a:srgbClr val="FFC1CC"/>
              </a:solidFill>
              <a:ln w="19050">
                <a:solidFill>
                  <a:schemeClr val="lt1"/>
                </a:solidFill>
              </a:ln>
              <a:effectLst/>
            </c:spPr>
            <c:extLst>
              <c:ext xmlns:c16="http://schemas.microsoft.com/office/drawing/2014/chart" uri="{C3380CC4-5D6E-409C-BE32-E72D297353CC}">
                <c16:uniqueId val="{0000000D-5DC3-4F95-B189-71ACF99A09D3}"/>
              </c:ext>
            </c:extLst>
          </c:dPt>
          <c:dLbls>
            <c:dLbl>
              <c:idx val="3"/>
              <c:layout>
                <c:manualLayout>
                  <c:x val="9.1916450118097334E-2"/>
                  <c:y val="-0.227382128327414"/>
                </c:manualLayout>
              </c:layout>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DC3-4F95-B189-71ACF99A09D3}"/>
                </c:ext>
              </c:extLst>
            </c:dLbl>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グラフ!$A$10:$G$10</c:f>
              <c:strCache>
                <c:ptCount val="7"/>
                <c:pt idx="0">
                  <c:v>高校生</c:v>
                </c:pt>
                <c:pt idx="1">
                  <c:v>専門学校生</c:v>
                </c:pt>
                <c:pt idx="2">
                  <c:v>大学生・大学院生</c:v>
                </c:pt>
                <c:pt idx="3">
                  <c:v>会社員</c:v>
                </c:pt>
                <c:pt idx="4">
                  <c:v>公務員</c:v>
                </c:pt>
                <c:pt idx="5">
                  <c:v>フリーランス</c:v>
                </c:pt>
                <c:pt idx="6">
                  <c:v>その他</c:v>
                </c:pt>
              </c:strCache>
            </c:strRef>
          </c:cat>
          <c:val>
            <c:numRef>
              <c:f>グラフ!$A$12:$G$12</c:f>
              <c:numCache>
                <c:formatCode>0%</c:formatCode>
                <c:ptCount val="7"/>
                <c:pt idx="0">
                  <c:v>7.0000000000000007E-2</c:v>
                </c:pt>
                <c:pt idx="1">
                  <c:v>0.01</c:v>
                </c:pt>
                <c:pt idx="2">
                  <c:v>0.13</c:v>
                </c:pt>
                <c:pt idx="3">
                  <c:v>0.67</c:v>
                </c:pt>
                <c:pt idx="4">
                  <c:v>0.03</c:v>
                </c:pt>
                <c:pt idx="5">
                  <c:v>0.04</c:v>
                </c:pt>
                <c:pt idx="6">
                  <c:v>0.05</c:v>
                </c:pt>
              </c:numCache>
            </c:numRef>
          </c:val>
          <c:extLst>
            <c:ext xmlns:c16="http://schemas.microsoft.com/office/drawing/2014/chart" uri="{C3380CC4-5D6E-409C-BE32-E72D297353CC}">
              <c16:uniqueId val="{0000000E-5DC3-4F95-B189-71ACF99A09D3}"/>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650215268892587"/>
          <c:y val="0.17018516424969782"/>
          <c:w val="0.24358866240009869"/>
          <c:h val="0.62064936652720226"/>
        </c:manualLayout>
      </c:layout>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73042240304054"/>
          <c:y val="0.10218947430533733"/>
          <c:w val="0.74044958991673637"/>
          <c:h val="0.87510175362680998"/>
        </c:manualLayout>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5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グラフ!$A$46:$M$46</c:f>
              <c:strCache>
                <c:ptCount val="13"/>
                <c:pt idx="0">
                  <c:v>コーディネート</c:v>
                </c:pt>
                <c:pt idx="1">
                  <c:v>トレンド情報</c:v>
                </c:pt>
                <c:pt idx="2">
                  <c:v>美容テク</c:v>
                </c:pt>
                <c:pt idx="3">
                  <c:v>着回し</c:v>
                </c:pt>
                <c:pt idx="4">
                  <c:v>髪型</c:v>
                </c:pt>
                <c:pt idx="5">
                  <c:v>専属モデル</c:v>
                </c:pt>
                <c:pt idx="6">
                  <c:v>働き方</c:v>
                </c:pt>
                <c:pt idx="7">
                  <c:v>グルメ</c:v>
                </c:pt>
                <c:pt idx="8">
                  <c:v>占い</c:v>
                </c:pt>
                <c:pt idx="9">
                  <c:v>恋愛</c:v>
                </c:pt>
                <c:pt idx="10">
                  <c:v>タレント</c:v>
                </c:pt>
                <c:pt idx="11">
                  <c:v>動画</c:v>
                </c:pt>
                <c:pt idx="12">
                  <c:v>その他</c:v>
                </c:pt>
              </c:strCache>
            </c:strRef>
          </c:cat>
          <c:val>
            <c:numRef>
              <c:f>グラフ!$A$48:$M$48</c:f>
              <c:numCache>
                <c:formatCode>0%</c:formatCode>
                <c:ptCount val="13"/>
                <c:pt idx="0">
                  <c:v>0.21</c:v>
                </c:pt>
                <c:pt idx="1">
                  <c:v>0.15</c:v>
                </c:pt>
                <c:pt idx="2">
                  <c:v>0.15</c:v>
                </c:pt>
                <c:pt idx="3">
                  <c:v>0.14000000000000001</c:v>
                </c:pt>
                <c:pt idx="4">
                  <c:v>0.08</c:v>
                </c:pt>
                <c:pt idx="5">
                  <c:v>7.0000000000000007E-2</c:v>
                </c:pt>
                <c:pt idx="6">
                  <c:v>0.05</c:v>
                </c:pt>
                <c:pt idx="7">
                  <c:v>0.05</c:v>
                </c:pt>
                <c:pt idx="8">
                  <c:v>0.05</c:v>
                </c:pt>
                <c:pt idx="9">
                  <c:v>0.03</c:v>
                </c:pt>
                <c:pt idx="10">
                  <c:v>0.02</c:v>
                </c:pt>
                <c:pt idx="11">
                  <c:v>0</c:v>
                </c:pt>
                <c:pt idx="12">
                  <c:v>0.01</c:v>
                </c:pt>
              </c:numCache>
            </c:numRef>
          </c:val>
          <c:extLst>
            <c:ext xmlns:c16="http://schemas.microsoft.com/office/drawing/2014/chart" uri="{C3380CC4-5D6E-409C-BE32-E72D297353CC}">
              <c16:uniqueId val="{00000000-9F88-40EA-8443-B5BBFEDA2C28}"/>
            </c:ext>
          </c:extLst>
        </c:ser>
        <c:dLbls>
          <c:dLblPos val="outEnd"/>
          <c:showLegendKey val="0"/>
          <c:showVal val="1"/>
          <c:showCatName val="0"/>
          <c:showSerName val="0"/>
          <c:showPercent val="0"/>
          <c:showBubbleSize val="0"/>
        </c:dLbls>
        <c:gapWidth val="182"/>
        <c:axId val="1856212656"/>
        <c:axId val="1856240976"/>
      </c:barChart>
      <c:catAx>
        <c:axId val="18562126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856240976"/>
        <c:crosses val="autoZero"/>
        <c:auto val="1"/>
        <c:lblAlgn val="ctr"/>
        <c:lblOffset val="100"/>
        <c:noMultiLvlLbl val="0"/>
      </c:catAx>
      <c:valAx>
        <c:axId val="185624097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12656"/>
        <c:crosses val="autoZero"/>
        <c:crossBetween val="between"/>
      </c:valAx>
      <c:spPr>
        <a:noFill/>
        <a:ln>
          <a:noFill/>
        </a:ln>
        <a:effectLst/>
      </c:spPr>
    </c:plotArea>
    <c:plotVisOnly val="1"/>
    <c:dispBlanksAs val="gap"/>
    <c:showDLblsOverMax val="0"/>
  </c:chart>
  <c:spPr>
    <a:noFill/>
    <a:ln>
      <a:noFill/>
    </a:ln>
    <a:effectLst/>
  </c:spPr>
  <c:txPr>
    <a:bodyPr/>
    <a:lstStyle/>
    <a:p>
      <a:pPr>
        <a:defRPr sz="500" b="1"/>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5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グラフ!$A$28:$J$28</c:f>
              <c:strCache>
                <c:ptCount val="10"/>
                <c:pt idx="0">
                  <c:v>CanCam本誌を購読</c:v>
                </c:pt>
                <c:pt idx="1">
                  <c:v>CanCam.jp（WEBサイト）を閲覧</c:v>
                </c:pt>
                <c:pt idx="2">
                  <c:v>CanCam公式Intagram</c:v>
                </c:pt>
                <c:pt idx="3">
                  <c:v>メールマガジン</c:v>
                </c:pt>
                <c:pt idx="4">
                  <c:v>CanCam公式X</c:v>
                </c:pt>
                <c:pt idx="5">
                  <c:v>CanCam LINE NEWS</c:v>
                </c:pt>
                <c:pt idx="6">
                  <c:v>外部ニュース媒体のCanCam.jp記事（SmartNews</c:v>
                </c:pt>
                <c:pt idx="7">
                  <c:v>CanCam公式YouTube</c:v>
                </c:pt>
                <c:pt idx="8">
                  <c:v>CanCam公式TikTok</c:v>
                </c:pt>
                <c:pt idx="9">
                  <c:v>CanCam公式Facebook</c:v>
                </c:pt>
              </c:strCache>
            </c:strRef>
          </c:cat>
          <c:val>
            <c:numRef>
              <c:f>グラフ!$A$30:$J$30</c:f>
              <c:numCache>
                <c:formatCode>0%</c:formatCode>
                <c:ptCount val="10"/>
                <c:pt idx="0">
                  <c:v>0.22</c:v>
                </c:pt>
                <c:pt idx="1">
                  <c:v>0.2</c:v>
                </c:pt>
                <c:pt idx="2">
                  <c:v>0.18</c:v>
                </c:pt>
                <c:pt idx="3">
                  <c:v>0.13</c:v>
                </c:pt>
                <c:pt idx="4">
                  <c:v>0.08</c:v>
                </c:pt>
                <c:pt idx="5">
                  <c:v>7.0000000000000007E-2</c:v>
                </c:pt>
                <c:pt idx="6">
                  <c:v>0.06</c:v>
                </c:pt>
                <c:pt idx="7">
                  <c:v>0.04</c:v>
                </c:pt>
                <c:pt idx="8">
                  <c:v>0.02</c:v>
                </c:pt>
                <c:pt idx="9">
                  <c:v>0.01</c:v>
                </c:pt>
              </c:numCache>
            </c:numRef>
          </c:val>
          <c:extLst>
            <c:ext xmlns:c16="http://schemas.microsoft.com/office/drawing/2014/chart" uri="{C3380CC4-5D6E-409C-BE32-E72D297353CC}">
              <c16:uniqueId val="{00000000-6450-4ADB-83DE-EC662AD5CB08}"/>
            </c:ext>
          </c:extLst>
        </c:ser>
        <c:dLbls>
          <c:dLblPos val="outEnd"/>
          <c:showLegendKey val="0"/>
          <c:showVal val="1"/>
          <c:showCatName val="0"/>
          <c:showSerName val="0"/>
          <c:showPercent val="0"/>
          <c:showBubbleSize val="0"/>
        </c:dLbls>
        <c:gapWidth val="219"/>
        <c:overlap val="-27"/>
        <c:axId val="1896886656"/>
        <c:axId val="1896867456"/>
      </c:barChart>
      <c:catAx>
        <c:axId val="189688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896867456"/>
        <c:crosses val="autoZero"/>
        <c:auto val="1"/>
        <c:lblAlgn val="ctr"/>
        <c:lblOffset val="100"/>
        <c:noMultiLvlLbl val="0"/>
      </c:catAx>
      <c:valAx>
        <c:axId val="189686745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96886656"/>
        <c:crosses val="autoZero"/>
        <c:crossBetween val="between"/>
      </c:valAx>
      <c:spPr>
        <a:noFill/>
        <a:ln>
          <a:noFill/>
        </a:ln>
        <a:effectLst/>
      </c:spPr>
    </c:plotArea>
    <c:plotVisOnly val="1"/>
    <c:dispBlanksAs val="gap"/>
    <c:showDLblsOverMax val="0"/>
  </c:chart>
  <c:spPr>
    <a:noFill/>
    <a:ln>
      <a:noFill/>
    </a:ln>
    <a:effectLst/>
  </c:spPr>
  <c:txPr>
    <a:bodyPr/>
    <a:lstStyle/>
    <a:p>
      <a:pPr>
        <a:defRPr sz="500" b="1"/>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グラフ!$A$64</c:f>
              <c:strCache>
                <c:ptCount val="1"/>
                <c:pt idx="0">
                  <c:v>とてもある</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グラフ!$A$66</c:f>
              <c:numCache>
                <c:formatCode>0%</c:formatCode>
                <c:ptCount val="1"/>
                <c:pt idx="0">
                  <c:v>0.28999999999999998</c:v>
                </c:pt>
              </c:numCache>
            </c:numRef>
          </c:val>
          <c:extLst>
            <c:ext xmlns:c16="http://schemas.microsoft.com/office/drawing/2014/chart" uri="{C3380CC4-5D6E-409C-BE32-E72D297353CC}">
              <c16:uniqueId val="{00000000-05F7-4BCF-A3DD-6273EF33B6DB}"/>
            </c:ext>
          </c:extLst>
        </c:ser>
        <c:ser>
          <c:idx val="1"/>
          <c:order val="1"/>
          <c:tx>
            <c:strRef>
              <c:f>グラフ!$B$64</c:f>
              <c:strCache>
                <c:ptCount val="1"/>
                <c:pt idx="0">
                  <c:v>ときどきある</c:v>
                </c:pt>
              </c:strCache>
            </c:strRef>
          </c:tx>
          <c:spPr>
            <a:solidFill>
              <a:srgbClr val="FFC1C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グラフ!$B$66</c:f>
              <c:numCache>
                <c:formatCode>0%</c:formatCode>
                <c:ptCount val="1"/>
                <c:pt idx="0">
                  <c:v>0.47</c:v>
                </c:pt>
              </c:numCache>
            </c:numRef>
          </c:val>
          <c:extLst>
            <c:ext xmlns:c16="http://schemas.microsoft.com/office/drawing/2014/chart" uri="{C3380CC4-5D6E-409C-BE32-E72D297353CC}">
              <c16:uniqueId val="{00000001-05F7-4BCF-A3DD-6273EF33B6DB}"/>
            </c:ext>
          </c:extLst>
        </c:ser>
        <c:ser>
          <c:idx val="2"/>
          <c:order val="2"/>
          <c:tx>
            <c:strRef>
              <c:f>グラフ!$C$64</c:f>
              <c:strCache>
                <c:ptCount val="1"/>
                <c:pt idx="0">
                  <c:v>どちらでもない</c:v>
                </c:pt>
              </c:strCache>
            </c:strRef>
          </c:tx>
          <c:spPr>
            <a:solidFill>
              <a:srgbClr val="FAD9DA"/>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グラフ!$C$66</c:f>
              <c:numCache>
                <c:formatCode>0%</c:formatCode>
                <c:ptCount val="1"/>
                <c:pt idx="0">
                  <c:v>0.05</c:v>
                </c:pt>
              </c:numCache>
            </c:numRef>
          </c:val>
          <c:extLst>
            <c:ext xmlns:c16="http://schemas.microsoft.com/office/drawing/2014/chart" uri="{C3380CC4-5D6E-409C-BE32-E72D297353CC}">
              <c16:uniqueId val="{00000002-05F7-4BCF-A3DD-6273EF33B6DB}"/>
            </c:ext>
          </c:extLst>
        </c:ser>
        <c:ser>
          <c:idx val="3"/>
          <c:order val="3"/>
          <c:tx>
            <c:strRef>
              <c:f>グラフ!$D$64</c:f>
              <c:strCache>
                <c:ptCount val="1"/>
                <c:pt idx="0">
                  <c:v>あまりない</c:v>
                </c:pt>
              </c:strCache>
            </c:strRef>
          </c:tx>
          <c:spPr>
            <a:solidFill>
              <a:srgbClr val="BED8DF"/>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グラフ!$D$66</c:f>
              <c:numCache>
                <c:formatCode>0%</c:formatCode>
                <c:ptCount val="1"/>
                <c:pt idx="0">
                  <c:v>0.15</c:v>
                </c:pt>
              </c:numCache>
            </c:numRef>
          </c:val>
          <c:extLst>
            <c:ext xmlns:c16="http://schemas.microsoft.com/office/drawing/2014/chart" uri="{C3380CC4-5D6E-409C-BE32-E72D297353CC}">
              <c16:uniqueId val="{00000003-05F7-4BCF-A3DD-6273EF33B6DB}"/>
            </c:ext>
          </c:extLst>
        </c:ser>
        <c:ser>
          <c:idx val="4"/>
          <c:order val="4"/>
          <c:tx>
            <c:strRef>
              <c:f>グラフ!$E$64</c:f>
              <c:strCache>
                <c:ptCount val="1"/>
                <c:pt idx="0">
                  <c:v>全くない</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グラフ!$E$66</c:f>
              <c:numCache>
                <c:formatCode>0%</c:formatCode>
                <c:ptCount val="1"/>
                <c:pt idx="0">
                  <c:v>0.04</c:v>
                </c:pt>
              </c:numCache>
            </c:numRef>
          </c:val>
          <c:extLst>
            <c:ext xmlns:c16="http://schemas.microsoft.com/office/drawing/2014/chart" uri="{C3380CC4-5D6E-409C-BE32-E72D297353CC}">
              <c16:uniqueId val="{00000004-05F7-4BCF-A3DD-6273EF33B6DB}"/>
            </c:ext>
          </c:extLst>
        </c:ser>
        <c:dLbls>
          <c:dLblPos val="ctr"/>
          <c:showLegendKey val="0"/>
          <c:showVal val="1"/>
          <c:showCatName val="0"/>
          <c:showSerName val="0"/>
          <c:showPercent val="0"/>
          <c:showBubbleSize val="0"/>
        </c:dLbls>
        <c:gapWidth val="150"/>
        <c:overlap val="100"/>
        <c:axId val="1896872736"/>
        <c:axId val="1896890976"/>
      </c:barChart>
      <c:catAx>
        <c:axId val="1896872736"/>
        <c:scaling>
          <c:orientation val="minMax"/>
        </c:scaling>
        <c:delete val="1"/>
        <c:axPos val="l"/>
        <c:numFmt formatCode="General" sourceLinked="1"/>
        <c:majorTickMark val="none"/>
        <c:minorTickMark val="none"/>
        <c:tickLblPos val="nextTo"/>
        <c:crossAx val="1896890976"/>
        <c:crosses val="autoZero"/>
        <c:auto val="1"/>
        <c:lblAlgn val="ctr"/>
        <c:lblOffset val="100"/>
        <c:noMultiLvlLbl val="0"/>
      </c:catAx>
      <c:valAx>
        <c:axId val="18968909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9687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グラフ!$A$96:$H$96</c:f>
              <c:strCache>
                <c:ptCount val="8"/>
                <c:pt idx="0">
                  <c:v>最近の流行を知るため</c:v>
                </c:pt>
                <c:pt idx="1">
                  <c:v>CanCamモデルを見るため</c:v>
                </c:pt>
                <c:pt idx="2">
                  <c:v>好きなタレントを見るため</c:v>
                </c:pt>
                <c:pt idx="3">
                  <c:v>商品購入の参考にするため</c:v>
                </c:pt>
                <c:pt idx="4">
                  <c:v>フォローしているからとりあえず見ている</c:v>
                </c:pt>
                <c:pt idx="5">
                  <c:v>好きな専属モデルの記事を見るためにフォローしている</c:v>
                </c:pt>
                <c:pt idx="6">
                  <c:v>男性芸能人とモデルのデートコーデが好き</c:v>
                </c:pt>
                <c:pt idx="7">
                  <c:v>その他</c:v>
                </c:pt>
              </c:strCache>
            </c:strRef>
          </c:cat>
          <c:val>
            <c:numRef>
              <c:f>グラフ!$A$98:$H$98</c:f>
              <c:numCache>
                <c:formatCode>0%</c:formatCode>
                <c:ptCount val="8"/>
                <c:pt idx="0">
                  <c:v>0.34</c:v>
                </c:pt>
                <c:pt idx="1">
                  <c:v>0.19</c:v>
                </c:pt>
                <c:pt idx="2">
                  <c:v>0.17</c:v>
                </c:pt>
                <c:pt idx="3">
                  <c:v>0.16</c:v>
                </c:pt>
                <c:pt idx="4">
                  <c:v>0.08</c:v>
                </c:pt>
                <c:pt idx="5">
                  <c:v>0.04</c:v>
                </c:pt>
                <c:pt idx="6">
                  <c:v>0.02</c:v>
                </c:pt>
                <c:pt idx="7">
                  <c:v>0.01</c:v>
                </c:pt>
              </c:numCache>
            </c:numRef>
          </c:val>
          <c:extLst>
            <c:ext xmlns:c16="http://schemas.microsoft.com/office/drawing/2014/chart" uri="{C3380CC4-5D6E-409C-BE32-E72D297353CC}">
              <c16:uniqueId val="{00000000-4596-4865-8D51-974FB656C358}"/>
            </c:ext>
          </c:extLst>
        </c:ser>
        <c:dLbls>
          <c:showLegendKey val="0"/>
          <c:showVal val="0"/>
          <c:showCatName val="0"/>
          <c:showSerName val="0"/>
          <c:showPercent val="0"/>
          <c:showBubbleSize val="0"/>
        </c:dLbls>
        <c:gapWidth val="182"/>
        <c:axId val="1896896256"/>
        <c:axId val="1896890496"/>
      </c:barChart>
      <c:catAx>
        <c:axId val="18968962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96890496"/>
        <c:crosses val="autoZero"/>
        <c:auto val="1"/>
        <c:lblAlgn val="ctr"/>
        <c:lblOffset val="100"/>
        <c:noMultiLvlLbl val="0"/>
      </c:catAx>
      <c:valAx>
        <c:axId val="189689049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968962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5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グラフ!$A$79:$H$79</c:f>
              <c:strCache>
                <c:ptCount val="8"/>
                <c:pt idx="0">
                  <c:v>毎日</c:v>
                </c:pt>
                <c:pt idx="1">
                  <c:v>週に2,3回程度</c:v>
                </c:pt>
                <c:pt idx="2">
                  <c:v>週に1回程度</c:v>
                </c:pt>
                <c:pt idx="3">
                  <c:v>月に2,3回</c:v>
                </c:pt>
                <c:pt idx="4">
                  <c:v>月に1回</c:v>
                </c:pt>
                <c:pt idx="5">
                  <c:v>数ヶ月に1回</c:v>
                </c:pt>
                <c:pt idx="6">
                  <c:v>ほとんど見ない</c:v>
                </c:pt>
                <c:pt idx="7">
                  <c:v>全く見ない</c:v>
                </c:pt>
              </c:strCache>
            </c:strRef>
          </c:cat>
          <c:val>
            <c:numRef>
              <c:f>グラフ!$A$81:$H$81</c:f>
              <c:numCache>
                <c:formatCode>0%</c:formatCode>
                <c:ptCount val="8"/>
                <c:pt idx="0">
                  <c:v>0.15</c:v>
                </c:pt>
                <c:pt idx="1">
                  <c:v>0.19</c:v>
                </c:pt>
                <c:pt idx="2">
                  <c:v>0.21</c:v>
                </c:pt>
                <c:pt idx="3">
                  <c:v>0.21</c:v>
                </c:pt>
                <c:pt idx="4">
                  <c:v>0.04</c:v>
                </c:pt>
                <c:pt idx="5">
                  <c:v>7.0000000000000007E-2</c:v>
                </c:pt>
                <c:pt idx="6">
                  <c:v>0.08</c:v>
                </c:pt>
                <c:pt idx="7">
                  <c:v>0.05</c:v>
                </c:pt>
              </c:numCache>
            </c:numRef>
          </c:val>
          <c:extLst>
            <c:ext xmlns:c16="http://schemas.microsoft.com/office/drawing/2014/chart" uri="{C3380CC4-5D6E-409C-BE32-E72D297353CC}">
              <c16:uniqueId val="{00000000-F1A4-458F-AF9F-95399FDFBB14}"/>
            </c:ext>
          </c:extLst>
        </c:ser>
        <c:dLbls>
          <c:showLegendKey val="0"/>
          <c:showVal val="0"/>
          <c:showCatName val="0"/>
          <c:showSerName val="0"/>
          <c:showPercent val="0"/>
          <c:showBubbleSize val="0"/>
        </c:dLbls>
        <c:gapWidth val="182"/>
        <c:axId val="1896916896"/>
        <c:axId val="1896898656"/>
      </c:barChart>
      <c:catAx>
        <c:axId val="189691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896898656"/>
        <c:crosses val="autoZero"/>
        <c:auto val="1"/>
        <c:lblAlgn val="ctr"/>
        <c:lblOffset val="100"/>
        <c:noMultiLvlLbl val="0"/>
      </c:catAx>
      <c:valAx>
        <c:axId val="189689865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96916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b="1"/>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FFCCCC"/>
              </a:solidFill>
              <a:ln w="19050">
                <a:solidFill>
                  <a:schemeClr val="lt1"/>
                </a:solidFill>
              </a:ln>
              <a:effectLst/>
            </c:spPr>
            <c:extLst>
              <c:ext xmlns:c16="http://schemas.microsoft.com/office/drawing/2014/chart" uri="{C3380CC4-5D6E-409C-BE32-E72D297353CC}">
                <c16:uniqueId val="{00000001-D844-4955-B6B4-9EAE34B13D8E}"/>
              </c:ext>
            </c:extLst>
          </c:dPt>
          <c:dPt>
            <c:idx val="1"/>
            <c:bubble3D val="0"/>
            <c:spPr>
              <a:solidFill>
                <a:srgbClr val="FC8EAC"/>
              </a:solidFill>
              <a:ln w="19050">
                <a:solidFill>
                  <a:schemeClr val="lt1"/>
                </a:solidFill>
              </a:ln>
              <a:effectLst/>
            </c:spPr>
            <c:extLst>
              <c:ext xmlns:c16="http://schemas.microsoft.com/office/drawing/2014/chart" uri="{C3380CC4-5D6E-409C-BE32-E72D297353CC}">
                <c16:uniqueId val="{00000003-D844-4955-B6B4-9EAE34B13D8E}"/>
              </c:ext>
            </c:extLst>
          </c:dPt>
          <c:dPt>
            <c:idx val="2"/>
            <c:bubble3D val="0"/>
            <c:spPr>
              <a:solidFill>
                <a:srgbClr val="FFC1CC"/>
              </a:solidFill>
              <a:ln w="19050">
                <a:solidFill>
                  <a:schemeClr val="lt1"/>
                </a:solidFill>
              </a:ln>
              <a:effectLst/>
            </c:spPr>
            <c:extLst>
              <c:ext xmlns:c16="http://schemas.microsoft.com/office/drawing/2014/chart" uri="{C3380CC4-5D6E-409C-BE32-E72D297353CC}">
                <c16:uniqueId val="{00000005-D844-4955-B6B4-9EAE34B13D8E}"/>
              </c:ext>
            </c:extLst>
          </c:dPt>
          <c:dPt>
            <c:idx val="3"/>
            <c:bubble3D val="0"/>
            <c:spPr>
              <a:solidFill>
                <a:srgbClr val="FAD9DA"/>
              </a:solidFill>
              <a:ln w="19050">
                <a:solidFill>
                  <a:schemeClr val="lt1"/>
                </a:solidFill>
              </a:ln>
              <a:effectLst/>
            </c:spPr>
            <c:extLst>
              <c:ext xmlns:c16="http://schemas.microsoft.com/office/drawing/2014/chart" uri="{C3380CC4-5D6E-409C-BE32-E72D297353CC}">
                <c16:uniqueId val="{00000007-D844-4955-B6B4-9EAE34B13D8E}"/>
              </c:ext>
            </c:extLst>
          </c:dPt>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グラフ!$K$2:$K$5</c:f>
              <c:strCache>
                <c:ptCount val="4"/>
                <c:pt idx="0">
                  <c:v>～17歳</c:v>
                </c:pt>
                <c:pt idx="1">
                  <c:v>18-24歳</c:v>
                </c:pt>
                <c:pt idx="2">
                  <c:v>25-34歳</c:v>
                </c:pt>
                <c:pt idx="3">
                  <c:v>35～44歳</c:v>
                </c:pt>
              </c:strCache>
            </c:strRef>
          </c:cat>
          <c:val>
            <c:numRef>
              <c:f>グラフ!$L$2:$L$5</c:f>
              <c:numCache>
                <c:formatCode>0%</c:formatCode>
                <c:ptCount val="4"/>
                <c:pt idx="0">
                  <c:v>0.19</c:v>
                </c:pt>
                <c:pt idx="1">
                  <c:v>0.32100000000000001</c:v>
                </c:pt>
                <c:pt idx="2">
                  <c:v>0.21299999999999999</c:v>
                </c:pt>
                <c:pt idx="3">
                  <c:v>0.104</c:v>
                </c:pt>
              </c:numCache>
            </c:numRef>
          </c:val>
          <c:extLst>
            <c:ext xmlns:c16="http://schemas.microsoft.com/office/drawing/2014/chart" uri="{C3380CC4-5D6E-409C-BE32-E72D297353CC}">
              <c16:uniqueId val="{00000008-D844-4955-B6B4-9EAE34B13D8E}"/>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382373157237783"/>
          <c:y val="0.34066909372913123"/>
          <c:w val="0.25915108541645582"/>
          <c:h val="0.37337842786669828"/>
        </c:manualLayout>
      </c:layout>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Instagram</c:v>
                </c:pt>
                <c:pt idx="1">
                  <c:v>雑誌</c:v>
                </c:pt>
                <c:pt idx="2">
                  <c:v>好きなブランドのサイトやSNS</c:v>
                </c:pt>
                <c:pt idx="3">
                  <c:v>実店舗のディスプレイ</c:v>
                </c:pt>
                <c:pt idx="4">
                  <c:v>YouTube</c:v>
                </c:pt>
                <c:pt idx="5">
                  <c:v>X</c:v>
                </c:pt>
                <c:pt idx="6">
                  <c:v>TikTok</c:v>
                </c:pt>
                <c:pt idx="7">
                  <c:v>インフルエンサー</c:v>
                </c:pt>
                <c:pt idx="8">
                  <c:v>ZOZO</c:v>
                </c:pt>
                <c:pt idx="9">
                  <c:v>ファッションアプリ</c:v>
                </c:pt>
                <c:pt idx="10">
                  <c:v>LINE</c:v>
                </c:pt>
                <c:pt idx="11">
                  <c:v>Yahoo!ショッピング</c:v>
                </c:pt>
                <c:pt idx="12">
                  <c:v>Threads</c:v>
                </c:pt>
                <c:pt idx="13">
                  <c:v>検索して</c:v>
                </c:pt>
                <c:pt idx="14">
                  <c:v>楽天</c:v>
                </c:pt>
                <c:pt idx="15">
                  <c:v>Pinterest</c:v>
                </c:pt>
                <c:pt idx="16">
                  <c:v>その他</c:v>
                </c:pt>
              </c:strCache>
            </c:strRef>
          </c:cat>
          <c:val>
            <c:numRef>
              <c:f>Sheet1!$C$2:$C$18</c:f>
              <c:numCache>
                <c:formatCode>0%</c:formatCode>
                <c:ptCount val="17"/>
                <c:pt idx="0">
                  <c:v>0.2</c:v>
                </c:pt>
                <c:pt idx="1">
                  <c:v>0.18214285714285713</c:v>
                </c:pt>
                <c:pt idx="2">
                  <c:v>0.11428571428571428</c:v>
                </c:pt>
                <c:pt idx="3">
                  <c:v>0.10714285714285714</c:v>
                </c:pt>
                <c:pt idx="4">
                  <c:v>6.7857142857142852E-2</c:v>
                </c:pt>
                <c:pt idx="5">
                  <c:v>6.7857142857142852E-2</c:v>
                </c:pt>
                <c:pt idx="6">
                  <c:v>6.4285714285714279E-2</c:v>
                </c:pt>
                <c:pt idx="7">
                  <c:v>6.4285714285714279E-2</c:v>
                </c:pt>
                <c:pt idx="8">
                  <c:v>3.214285714285714E-2</c:v>
                </c:pt>
                <c:pt idx="9">
                  <c:v>1.7857142857142856E-2</c:v>
                </c:pt>
                <c:pt idx="10">
                  <c:v>1.7857142857142856E-2</c:v>
                </c:pt>
                <c:pt idx="11">
                  <c:v>1.4285714285714285E-2</c:v>
                </c:pt>
                <c:pt idx="12">
                  <c:v>1.0714285714285714E-2</c:v>
                </c:pt>
                <c:pt idx="13">
                  <c:v>1.0714285714285714E-2</c:v>
                </c:pt>
                <c:pt idx="14">
                  <c:v>1.0714285714285714E-2</c:v>
                </c:pt>
                <c:pt idx="15">
                  <c:v>7.1428571428571426E-3</c:v>
                </c:pt>
                <c:pt idx="16">
                  <c:v>7.1428571428571426E-3</c:v>
                </c:pt>
              </c:numCache>
            </c:numRef>
          </c:val>
          <c:extLst>
            <c:ext xmlns:c16="http://schemas.microsoft.com/office/drawing/2014/chart" uri="{C3380CC4-5D6E-409C-BE32-E72D297353CC}">
              <c16:uniqueId val="{00000000-AF9F-42C0-B772-874CCEC4EAE3}"/>
            </c:ext>
          </c:extLst>
        </c:ser>
        <c:dLbls>
          <c:dLblPos val="outEnd"/>
          <c:showLegendKey val="0"/>
          <c:showVal val="1"/>
          <c:showCatName val="0"/>
          <c:showSerName val="0"/>
          <c:showPercent val="0"/>
          <c:showBubbleSize val="0"/>
        </c:dLbls>
        <c:gapWidth val="182"/>
        <c:axId val="878534032"/>
        <c:axId val="878514896"/>
      </c:barChart>
      <c:catAx>
        <c:axId val="878534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878514896"/>
        <c:crosses val="autoZero"/>
        <c:auto val="1"/>
        <c:lblAlgn val="ctr"/>
        <c:lblOffset val="100"/>
        <c:noMultiLvlLbl val="0"/>
      </c:catAx>
      <c:valAx>
        <c:axId val="87851489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78534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グラフ!$A$150:$J$150</c:f>
              <c:strCache>
                <c:ptCount val="10"/>
                <c:pt idx="0">
                  <c:v>女優</c:v>
                </c:pt>
                <c:pt idx="1">
                  <c:v>モデル</c:v>
                </c:pt>
                <c:pt idx="2">
                  <c:v>タレント</c:v>
                </c:pt>
                <c:pt idx="3">
                  <c:v>インフルエンサー（Instagram）</c:v>
                </c:pt>
                <c:pt idx="4">
                  <c:v>YouTuber</c:v>
                </c:pt>
                <c:pt idx="5">
                  <c:v>インフルエンサー（X）</c:v>
                </c:pt>
                <c:pt idx="6">
                  <c:v>インフルエンサー（TikTok）</c:v>
                </c:pt>
                <c:pt idx="7">
                  <c:v>海外セレブ</c:v>
                </c:pt>
                <c:pt idx="8">
                  <c:v>Vtuber</c:v>
                </c:pt>
                <c:pt idx="9">
                  <c:v>その他</c:v>
                </c:pt>
              </c:strCache>
            </c:strRef>
          </c:cat>
          <c:val>
            <c:numRef>
              <c:f>グラフ!$A$152:$J$152</c:f>
              <c:numCache>
                <c:formatCode>0%</c:formatCode>
                <c:ptCount val="10"/>
                <c:pt idx="0">
                  <c:v>0.26</c:v>
                </c:pt>
                <c:pt idx="1">
                  <c:v>0.23</c:v>
                </c:pt>
                <c:pt idx="2">
                  <c:v>0.16</c:v>
                </c:pt>
                <c:pt idx="3">
                  <c:v>0.13</c:v>
                </c:pt>
                <c:pt idx="4">
                  <c:v>7.0000000000000007E-2</c:v>
                </c:pt>
                <c:pt idx="5">
                  <c:v>0.05</c:v>
                </c:pt>
                <c:pt idx="6">
                  <c:v>0.03</c:v>
                </c:pt>
                <c:pt idx="7">
                  <c:v>0.02</c:v>
                </c:pt>
                <c:pt idx="8">
                  <c:v>0.01</c:v>
                </c:pt>
                <c:pt idx="9">
                  <c:v>0.03</c:v>
                </c:pt>
              </c:numCache>
            </c:numRef>
          </c:val>
          <c:extLst>
            <c:ext xmlns:c16="http://schemas.microsoft.com/office/drawing/2014/chart" uri="{C3380CC4-5D6E-409C-BE32-E72D297353CC}">
              <c16:uniqueId val="{00000000-2394-4987-83EB-67E556757FB8}"/>
            </c:ext>
          </c:extLst>
        </c:ser>
        <c:dLbls>
          <c:dLblPos val="outEnd"/>
          <c:showLegendKey val="0"/>
          <c:showVal val="1"/>
          <c:showCatName val="0"/>
          <c:showSerName val="0"/>
          <c:showPercent val="0"/>
          <c:showBubbleSize val="0"/>
        </c:dLbls>
        <c:gapWidth val="182"/>
        <c:axId val="1359298624"/>
        <c:axId val="1359319264"/>
      </c:barChart>
      <c:catAx>
        <c:axId val="13592986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359319264"/>
        <c:crosses val="autoZero"/>
        <c:auto val="1"/>
        <c:lblAlgn val="ctr"/>
        <c:lblOffset val="100"/>
        <c:noMultiLvlLbl val="0"/>
      </c:catAx>
      <c:valAx>
        <c:axId val="1359319264"/>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359298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b="1"/>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Pt>
            <c:idx val="3"/>
            <c:invertIfNegative val="0"/>
            <c:bubble3D val="0"/>
            <c:spPr>
              <a:solidFill>
                <a:srgbClr val="9DCCD2"/>
              </a:solidFill>
              <a:ln>
                <a:noFill/>
              </a:ln>
              <a:effectLst/>
            </c:spPr>
            <c:extLst>
              <c:ext xmlns:c16="http://schemas.microsoft.com/office/drawing/2014/chart" uri="{C3380CC4-5D6E-409C-BE32-E72D297353CC}">
                <c16:uniqueId val="{00000000-F24C-4454-9B36-F91FAD0D5A8F}"/>
              </c:ext>
            </c:extLst>
          </c:dPt>
          <c:dPt>
            <c:idx val="5"/>
            <c:invertIfNegative val="0"/>
            <c:bubble3D val="0"/>
            <c:spPr>
              <a:solidFill>
                <a:srgbClr val="9DCCD2"/>
              </a:solidFill>
              <a:ln>
                <a:noFill/>
              </a:ln>
              <a:effectLst/>
            </c:spPr>
            <c:extLst>
              <c:ext xmlns:c16="http://schemas.microsoft.com/office/drawing/2014/chart" uri="{C3380CC4-5D6E-409C-BE32-E72D297353CC}">
                <c16:uniqueId val="{00000001-F24C-4454-9B36-F91FAD0D5A8F}"/>
              </c:ext>
            </c:extLst>
          </c:dPt>
          <c:dPt>
            <c:idx val="6"/>
            <c:invertIfNegative val="0"/>
            <c:bubble3D val="0"/>
            <c:spPr>
              <a:solidFill>
                <a:srgbClr val="9DCCD2"/>
              </a:solidFill>
              <a:ln>
                <a:noFill/>
              </a:ln>
              <a:effectLst/>
            </c:spPr>
            <c:extLst>
              <c:ext xmlns:c16="http://schemas.microsoft.com/office/drawing/2014/chart" uri="{C3380CC4-5D6E-409C-BE32-E72D297353CC}">
                <c16:uniqueId val="{00000002-F24C-4454-9B36-F91FAD0D5A8F}"/>
              </c:ext>
            </c:extLst>
          </c:dPt>
          <c:dPt>
            <c:idx val="7"/>
            <c:invertIfNegative val="0"/>
            <c:bubble3D val="0"/>
            <c:spPr>
              <a:solidFill>
                <a:srgbClr val="9DCCD2"/>
              </a:solidFill>
              <a:ln>
                <a:noFill/>
              </a:ln>
              <a:effectLst/>
            </c:spPr>
            <c:extLst>
              <c:ext xmlns:c16="http://schemas.microsoft.com/office/drawing/2014/chart" uri="{C3380CC4-5D6E-409C-BE32-E72D297353CC}">
                <c16:uniqueId val="{00000003-F24C-4454-9B36-F91FAD0D5A8F}"/>
              </c:ext>
            </c:extLst>
          </c:dPt>
          <c:dPt>
            <c:idx val="8"/>
            <c:invertIfNegative val="0"/>
            <c:bubble3D val="0"/>
            <c:spPr>
              <a:solidFill>
                <a:srgbClr val="9DCCD2"/>
              </a:solidFill>
              <a:ln>
                <a:noFill/>
              </a:ln>
              <a:effectLst/>
            </c:spPr>
            <c:extLst>
              <c:ext xmlns:c16="http://schemas.microsoft.com/office/drawing/2014/chart" uri="{C3380CC4-5D6E-409C-BE32-E72D297353CC}">
                <c16:uniqueId val="{00000004-F24C-4454-9B36-F91FAD0D5A8F}"/>
              </c:ext>
            </c:extLst>
          </c:dPt>
          <c:dPt>
            <c:idx val="9"/>
            <c:invertIfNegative val="0"/>
            <c:bubble3D val="0"/>
            <c:spPr>
              <a:solidFill>
                <a:srgbClr val="9DCCD2"/>
              </a:solidFill>
              <a:ln>
                <a:noFill/>
              </a:ln>
              <a:effectLst/>
            </c:spPr>
            <c:extLst>
              <c:ext xmlns:c16="http://schemas.microsoft.com/office/drawing/2014/chart" uri="{C3380CC4-5D6E-409C-BE32-E72D297353CC}">
                <c16:uniqueId val="{00000005-F24C-4454-9B36-F91FAD0D5A8F}"/>
              </c:ext>
            </c:extLst>
          </c:dPt>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グラフ!$A$169:$A$179</c:f>
              <c:strCache>
                <c:ptCount val="11"/>
                <c:pt idx="0">
                  <c:v>ショッピングモール</c:v>
                </c:pt>
                <c:pt idx="1">
                  <c:v>ルミネなどの駅ビル</c:v>
                </c:pt>
                <c:pt idx="2">
                  <c:v>デパート・百貨店</c:v>
                </c:pt>
                <c:pt idx="3">
                  <c:v>ZOZOTOWN</c:v>
                </c:pt>
                <c:pt idx="4">
                  <c:v>直営店・路面店</c:v>
                </c:pt>
                <c:pt idx="5">
                  <c:v>楽天</c:v>
                </c:pt>
                <c:pt idx="6">
                  <c:v>公式EC</c:v>
                </c:pt>
                <c:pt idx="7">
                  <c:v>Amazon</c:v>
                </c:pt>
                <c:pt idx="8">
                  <c:v>Yahoo!ショッピング</c:v>
                </c:pt>
                <c:pt idx="9">
                  <c:v>フリマアプリ</c:v>
                </c:pt>
                <c:pt idx="10">
                  <c:v>古着店</c:v>
                </c:pt>
              </c:strCache>
            </c:strRef>
          </c:cat>
          <c:val>
            <c:numRef>
              <c:f>グラフ!$C$169:$C$179</c:f>
              <c:numCache>
                <c:formatCode>0%</c:formatCode>
                <c:ptCount val="11"/>
                <c:pt idx="0">
                  <c:v>0.19</c:v>
                </c:pt>
                <c:pt idx="1">
                  <c:v>0.15</c:v>
                </c:pt>
                <c:pt idx="2">
                  <c:v>0.14000000000000001</c:v>
                </c:pt>
                <c:pt idx="3">
                  <c:v>0.13</c:v>
                </c:pt>
                <c:pt idx="4">
                  <c:v>0.11</c:v>
                </c:pt>
                <c:pt idx="5">
                  <c:v>0.08</c:v>
                </c:pt>
                <c:pt idx="6">
                  <c:v>0.06</c:v>
                </c:pt>
                <c:pt idx="7">
                  <c:v>0.05</c:v>
                </c:pt>
                <c:pt idx="8">
                  <c:v>0.04</c:v>
                </c:pt>
                <c:pt idx="9">
                  <c:v>0.02</c:v>
                </c:pt>
                <c:pt idx="10">
                  <c:v>0.02</c:v>
                </c:pt>
              </c:numCache>
            </c:numRef>
          </c:val>
          <c:extLst>
            <c:ext xmlns:c16="http://schemas.microsoft.com/office/drawing/2014/chart" uri="{C3380CC4-5D6E-409C-BE32-E72D297353CC}">
              <c16:uniqueId val="{00000000-CBF8-4B8C-8AE5-67D190FAE70C}"/>
            </c:ext>
          </c:extLst>
        </c:ser>
        <c:dLbls>
          <c:showLegendKey val="0"/>
          <c:showVal val="0"/>
          <c:showCatName val="0"/>
          <c:showSerName val="0"/>
          <c:showPercent val="0"/>
          <c:showBubbleSize val="0"/>
        </c:dLbls>
        <c:gapWidth val="219"/>
        <c:overlap val="-27"/>
        <c:axId val="1359291904"/>
        <c:axId val="1359292384"/>
      </c:barChart>
      <c:catAx>
        <c:axId val="135929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359292384"/>
        <c:crosses val="autoZero"/>
        <c:auto val="1"/>
        <c:lblAlgn val="ctr"/>
        <c:lblOffset val="100"/>
        <c:noMultiLvlLbl val="0"/>
      </c:catAx>
      <c:valAx>
        <c:axId val="135929238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3592919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グラフ!$I$495</c:f>
              <c:strCache>
                <c:ptCount val="1"/>
                <c:pt idx="0">
                  <c:v>5,000円～1万円未満</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グラフ!$H$496:$H$497</c:f>
              <c:strCache>
                <c:ptCount val="2"/>
                <c:pt idx="0">
                  <c:v>CanCam読者</c:v>
                </c:pt>
                <c:pt idx="1">
                  <c:v>一般女性</c:v>
                </c:pt>
              </c:strCache>
            </c:strRef>
          </c:cat>
          <c:val>
            <c:numRef>
              <c:f>グラフ!$I$496:$I$497</c:f>
              <c:numCache>
                <c:formatCode>0%</c:formatCode>
                <c:ptCount val="2"/>
                <c:pt idx="0">
                  <c:v>0.54666666666666663</c:v>
                </c:pt>
                <c:pt idx="1">
                  <c:v>0.67997580157289772</c:v>
                </c:pt>
              </c:numCache>
            </c:numRef>
          </c:val>
          <c:extLst>
            <c:ext xmlns:c16="http://schemas.microsoft.com/office/drawing/2014/chart" uri="{C3380CC4-5D6E-409C-BE32-E72D297353CC}">
              <c16:uniqueId val="{00000000-8409-415A-BED9-6B8879E36B75}"/>
            </c:ext>
          </c:extLst>
        </c:ser>
        <c:ser>
          <c:idx val="1"/>
          <c:order val="1"/>
          <c:tx>
            <c:strRef>
              <c:f>グラフ!$J$495</c:f>
              <c:strCache>
                <c:ptCount val="1"/>
                <c:pt idx="0">
                  <c:v>1万～3万円未満</c:v>
                </c:pt>
              </c:strCache>
            </c:strRef>
          </c:tx>
          <c:spPr>
            <a:solidFill>
              <a:srgbClr val="FAD9DA"/>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グラフ!$H$496:$H$497</c:f>
              <c:strCache>
                <c:ptCount val="2"/>
                <c:pt idx="0">
                  <c:v>CanCam読者</c:v>
                </c:pt>
                <c:pt idx="1">
                  <c:v>一般女性</c:v>
                </c:pt>
              </c:strCache>
            </c:strRef>
          </c:cat>
          <c:val>
            <c:numRef>
              <c:f>グラフ!$J$496:$J$497</c:f>
              <c:numCache>
                <c:formatCode>0%</c:formatCode>
                <c:ptCount val="2"/>
                <c:pt idx="0">
                  <c:v>0.33333333333333331</c:v>
                </c:pt>
                <c:pt idx="1">
                  <c:v>0.27586206896551724</c:v>
                </c:pt>
              </c:numCache>
            </c:numRef>
          </c:val>
          <c:extLst>
            <c:ext xmlns:c16="http://schemas.microsoft.com/office/drawing/2014/chart" uri="{C3380CC4-5D6E-409C-BE32-E72D297353CC}">
              <c16:uniqueId val="{00000001-8409-415A-BED9-6B8879E36B75}"/>
            </c:ext>
          </c:extLst>
        </c:ser>
        <c:ser>
          <c:idx val="2"/>
          <c:order val="2"/>
          <c:tx>
            <c:strRef>
              <c:f>グラフ!$K$495</c:f>
              <c:strCache>
                <c:ptCount val="1"/>
                <c:pt idx="0">
                  <c:v>3万円～5万円</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グラフ!$H$496:$H$497</c:f>
              <c:strCache>
                <c:ptCount val="2"/>
                <c:pt idx="0">
                  <c:v>CanCam読者</c:v>
                </c:pt>
                <c:pt idx="1">
                  <c:v>一般女性</c:v>
                </c:pt>
              </c:strCache>
            </c:strRef>
          </c:cat>
          <c:val>
            <c:numRef>
              <c:f>グラフ!$K$496:$K$497</c:f>
              <c:numCache>
                <c:formatCode>0%</c:formatCode>
                <c:ptCount val="2"/>
                <c:pt idx="0">
                  <c:v>0.12</c:v>
                </c:pt>
                <c:pt idx="1">
                  <c:v>3.1457955232909861E-2</c:v>
                </c:pt>
              </c:numCache>
            </c:numRef>
          </c:val>
          <c:extLst>
            <c:ext xmlns:c16="http://schemas.microsoft.com/office/drawing/2014/chart" uri="{C3380CC4-5D6E-409C-BE32-E72D297353CC}">
              <c16:uniqueId val="{00000002-8409-415A-BED9-6B8879E36B75}"/>
            </c:ext>
          </c:extLst>
        </c:ser>
        <c:ser>
          <c:idx val="3"/>
          <c:order val="3"/>
          <c:tx>
            <c:strRef>
              <c:f>グラフ!$L$495</c:f>
              <c:strCache>
                <c:ptCount val="1"/>
                <c:pt idx="0">
                  <c:v>5万円～10万円未満</c:v>
                </c:pt>
              </c:strCache>
            </c:strRef>
          </c:tx>
          <c:spPr>
            <a:solidFill>
              <a:srgbClr val="FF6699"/>
            </a:solidFill>
            <a:ln>
              <a:noFill/>
            </a:ln>
            <a:effectLst/>
          </c:spPr>
          <c:invertIfNegative val="0"/>
          <c:dLbls>
            <c:delete val="1"/>
          </c:dLbls>
          <c:cat>
            <c:strRef>
              <c:f>グラフ!$H$496:$H$497</c:f>
              <c:strCache>
                <c:ptCount val="2"/>
                <c:pt idx="0">
                  <c:v>CanCam読者</c:v>
                </c:pt>
                <c:pt idx="1">
                  <c:v>一般女性</c:v>
                </c:pt>
              </c:strCache>
            </c:strRef>
          </c:cat>
          <c:val>
            <c:numRef>
              <c:f>グラフ!$L$496:$L$497</c:f>
              <c:numCache>
                <c:formatCode>0%</c:formatCode>
                <c:ptCount val="2"/>
                <c:pt idx="0">
                  <c:v>0</c:v>
                </c:pt>
                <c:pt idx="1">
                  <c:v>9.9818511796733213E-3</c:v>
                </c:pt>
              </c:numCache>
            </c:numRef>
          </c:val>
          <c:extLst>
            <c:ext xmlns:c16="http://schemas.microsoft.com/office/drawing/2014/chart" uri="{C3380CC4-5D6E-409C-BE32-E72D297353CC}">
              <c16:uniqueId val="{00000003-8409-415A-BED9-6B8879E36B75}"/>
            </c:ext>
          </c:extLst>
        </c:ser>
        <c:dLbls>
          <c:dLblPos val="ctr"/>
          <c:showLegendKey val="0"/>
          <c:showVal val="1"/>
          <c:showCatName val="0"/>
          <c:showSerName val="0"/>
          <c:showPercent val="0"/>
          <c:showBubbleSize val="0"/>
        </c:dLbls>
        <c:gapWidth val="150"/>
        <c:overlap val="100"/>
        <c:axId val="1741808032"/>
        <c:axId val="1741811392"/>
      </c:barChart>
      <c:catAx>
        <c:axId val="17418080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741811392"/>
        <c:crosses val="autoZero"/>
        <c:auto val="1"/>
        <c:lblAlgn val="ctr"/>
        <c:lblOffset val="100"/>
        <c:noMultiLvlLbl val="0"/>
      </c:catAx>
      <c:valAx>
        <c:axId val="1741811392"/>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74180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700" b="1"/>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グラフ!$A$187:$A$204</c:f>
              <c:strCache>
                <c:ptCount val="18"/>
                <c:pt idx="1">
                  <c:v>Instagram</c:v>
                </c:pt>
                <c:pt idx="2">
                  <c:v>雑誌</c:v>
                </c:pt>
                <c:pt idx="3">
                  <c:v>X</c:v>
                </c:pt>
                <c:pt idx="4">
                  <c:v>YouTube</c:v>
                </c:pt>
                <c:pt idx="5">
                  <c:v>店舗のコスメコーナー</c:v>
                </c:pt>
                <c:pt idx="6">
                  <c:v>@コスメ</c:v>
                </c:pt>
                <c:pt idx="7">
                  <c:v>TikTok</c:v>
                </c:pt>
                <c:pt idx="8">
                  <c:v>インフルエンサー</c:v>
                </c:pt>
                <c:pt idx="9">
                  <c:v>美容専門誌</c:v>
                </c:pt>
                <c:pt idx="10">
                  <c:v>ブランドのサイトやSNS</c:v>
                </c:pt>
                <c:pt idx="11">
                  <c:v>検索して</c:v>
                </c:pt>
                <c:pt idx="12">
                  <c:v>美容専門誌のSNS</c:v>
                </c:pt>
                <c:pt idx="13">
                  <c:v>LINE</c:v>
                </c:pt>
                <c:pt idx="14">
                  <c:v>LIPS</c:v>
                </c:pt>
                <c:pt idx="15">
                  <c:v>楽天</c:v>
                </c:pt>
                <c:pt idx="16">
                  <c:v>Lemon8</c:v>
                </c:pt>
                <c:pt idx="17">
                  <c:v>ZOZO</c:v>
                </c:pt>
              </c:strCache>
            </c:strRef>
          </c:cat>
          <c:val>
            <c:numRef>
              <c:f>グラフ!$C$187:$C$204</c:f>
              <c:numCache>
                <c:formatCode>0%</c:formatCode>
                <c:ptCount val="18"/>
                <c:pt idx="1">
                  <c:v>0.19</c:v>
                </c:pt>
                <c:pt idx="2">
                  <c:v>0.15</c:v>
                </c:pt>
                <c:pt idx="3">
                  <c:v>0.1</c:v>
                </c:pt>
                <c:pt idx="4">
                  <c:v>0.08</c:v>
                </c:pt>
                <c:pt idx="5">
                  <c:v>7.0000000000000007E-2</c:v>
                </c:pt>
                <c:pt idx="6">
                  <c:v>7.0000000000000007E-2</c:v>
                </c:pt>
                <c:pt idx="7">
                  <c:v>0.06</c:v>
                </c:pt>
                <c:pt idx="8">
                  <c:v>0.05</c:v>
                </c:pt>
                <c:pt idx="9">
                  <c:v>0.05</c:v>
                </c:pt>
                <c:pt idx="10">
                  <c:v>0.04</c:v>
                </c:pt>
                <c:pt idx="11">
                  <c:v>0.04</c:v>
                </c:pt>
                <c:pt idx="12">
                  <c:v>0.04</c:v>
                </c:pt>
                <c:pt idx="13">
                  <c:v>0.03</c:v>
                </c:pt>
                <c:pt idx="14">
                  <c:v>0.01</c:v>
                </c:pt>
                <c:pt idx="15">
                  <c:v>0.01</c:v>
                </c:pt>
                <c:pt idx="16">
                  <c:v>0.01</c:v>
                </c:pt>
                <c:pt idx="17">
                  <c:v>0.01</c:v>
                </c:pt>
              </c:numCache>
            </c:numRef>
          </c:val>
          <c:extLst>
            <c:ext xmlns:c16="http://schemas.microsoft.com/office/drawing/2014/chart" uri="{C3380CC4-5D6E-409C-BE32-E72D297353CC}">
              <c16:uniqueId val="{00000000-CF80-4BB8-92DA-4B8820F88328}"/>
            </c:ext>
          </c:extLst>
        </c:ser>
        <c:dLbls>
          <c:showLegendKey val="0"/>
          <c:showVal val="0"/>
          <c:showCatName val="0"/>
          <c:showSerName val="0"/>
          <c:showPercent val="0"/>
          <c:showBubbleSize val="0"/>
        </c:dLbls>
        <c:gapWidth val="219"/>
        <c:overlap val="-27"/>
        <c:axId val="1359269344"/>
        <c:axId val="1359268864"/>
      </c:barChart>
      <c:catAx>
        <c:axId val="135926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359268864"/>
        <c:crosses val="autoZero"/>
        <c:auto val="1"/>
        <c:lblAlgn val="ctr"/>
        <c:lblOffset val="100"/>
        <c:noMultiLvlLbl val="0"/>
      </c:catAx>
      <c:valAx>
        <c:axId val="13592688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359269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403877467769694"/>
          <c:y val="6.9531407092701239E-2"/>
          <c:w val="0.59596122532230311"/>
          <c:h val="0.86093718581459755"/>
        </c:manualLayout>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グラフ!$A$207:$A$218</c:f>
              <c:strCache>
                <c:ptCount val="12"/>
                <c:pt idx="0">
                  <c:v>女優</c:v>
                </c:pt>
                <c:pt idx="1">
                  <c:v>モデル</c:v>
                </c:pt>
                <c:pt idx="2">
                  <c:v>インフルエンサー（Instagram）</c:v>
                </c:pt>
                <c:pt idx="3">
                  <c:v>美容家</c:v>
                </c:pt>
                <c:pt idx="4">
                  <c:v>タレント</c:v>
                </c:pt>
                <c:pt idx="5">
                  <c:v>Youtuber</c:v>
                </c:pt>
                <c:pt idx="6">
                  <c:v>ヘアメイク</c:v>
                </c:pt>
                <c:pt idx="7">
                  <c:v>インフルエンサー（X）</c:v>
                </c:pt>
                <c:pt idx="8">
                  <c:v>インフルエンサー（TikTok）</c:v>
                </c:pt>
                <c:pt idx="9">
                  <c:v>医師</c:v>
                </c:pt>
                <c:pt idx="10">
                  <c:v>海外セレブ</c:v>
                </c:pt>
                <c:pt idx="11">
                  <c:v>その他</c:v>
                </c:pt>
              </c:strCache>
            </c:strRef>
          </c:cat>
          <c:val>
            <c:numRef>
              <c:f>グラフ!$C$207:$C$218</c:f>
              <c:numCache>
                <c:formatCode>0%</c:formatCode>
                <c:ptCount val="12"/>
                <c:pt idx="0">
                  <c:v>0.23</c:v>
                </c:pt>
                <c:pt idx="1">
                  <c:v>0.18</c:v>
                </c:pt>
                <c:pt idx="2">
                  <c:v>0.11</c:v>
                </c:pt>
                <c:pt idx="3">
                  <c:v>0.09</c:v>
                </c:pt>
                <c:pt idx="4">
                  <c:v>0.09</c:v>
                </c:pt>
                <c:pt idx="5">
                  <c:v>0.08</c:v>
                </c:pt>
                <c:pt idx="6">
                  <c:v>0.08</c:v>
                </c:pt>
                <c:pt idx="7">
                  <c:v>0.06</c:v>
                </c:pt>
                <c:pt idx="8">
                  <c:v>0.03</c:v>
                </c:pt>
                <c:pt idx="9">
                  <c:v>0.01</c:v>
                </c:pt>
                <c:pt idx="10">
                  <c:v>0.01</c:v>
                </c:pt>
                <c:pt idx="11">
                  <c:v>0.02</c:v>
                </c:pt>
              </c:numCache>
            </c:numRef>
          </c:val>
          <c:extLst>
            <c:ext xmlns:c16="http://schemas.microsoft.com/office/drawing/2014/chart" uri="{C3380CC4-5D6E-409C-BE32-E72D297353CC}">
              <c16:uniqueId val="{00000000-215B-4DB1-A76A-940BFFD1ABC8}"/>
            </c:ext>
          </c:extLst>
        </c:ser>
        <c:dLbls>
          <c:dLblPos val="outEnd"/>
          <c:showLegendKey val="0"/>
          <c:showVal val="1"/>
          <c:showCatName val="0"/>
          <c:showSerName val="0"/>
          <c:showPercent val="0"/>
          <c:showBubbleSize val="0"/>
        </c:dLbls>
        <c:gapWidth val="182"/>
        <c:axId val="1856239056"/>
        <c:axId val="1856240496"/>
      </c:barChart>
      <c:catAx>
        <c:axId val="1856239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856240496"/>
        <c:crosses val="autoZero"/>
        <c:auto val="1"/>
        <c:lblAlgn val="ctr"/>
        <c:lblOffset val="100"/>
        <c:noMultiLvlLbl val="0"/>
      </c:catAx>
      <c:valAx>
        <c:axId val="185624049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39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b="1"/>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Pt>
            <c:idx val="3"/>
            <c:invertIfNegative val="0"/>
            <c:bubble3D val="0"/>
            <c:spPr>
              <a:solidFill>
                <a:srgbClr val="9DCCD2"/>
              </a:solidFill>
              <a:ln>
                <a:noFill/>
              </a:ln>
              <a:effectLst/>
            </c:spPr>
            <c:extLst>
              <c:ext xmlns:c16="http://schemas.microsoft.com/office/drawing/2014/chart" uri="{C3380CC4-5D6E-409C-BE32-E72D297353CC}">
                <c16:uniqueId val="{00000000-52D9-4DBB-B6F6-C0FD7793B873}"/>
              </c:ext>
            </c:extLst>
          </c:dPt>
          <c:dPt>
            <c:idx val="4"/>
            <c:invertIfNegative val="0"/>
            <c:bubble3D val="0"/>
            <c:spPr>
              <a:solidFill>
                <a:srgbClr val="9DCCD2"/>
              </a:solidFill>
              <a:ln>
                <a:noFill/>
              </a:ln>
              <a:effectLst/>
            </c:spPr>
            <c:extLst>
              <c:ext xmlns:c16="http://schemas.microsoft.com/office/drawing/2014/chart" uri="{C3380CC4-5D6E-409C-BE32-E72D297353CC}">
                <c16:uniqueId val="{00000001-52D9-4DBB-B6F6-C0FD7793B873}"/>
              </c:ext>
            </c:extLst>
          </c:dPt>
          <c:dPt>
            <c:idx val="5"/>
            <c:invertIfNegative val="0"/>
            <c:bubble3D val="0"/>
            <c:spPr>
              <a:solidFill>
                <a:srgbClr val="9DCCD2"/>
              </a:solidFill>
              <a:ln>
                <a:noFill/>
              </a:ln>
              <a:effectLst/>
            </c:spPr>
            <c:extLst>
              <c:ext xmlns:c16="http://schemas.microsoft.com/office/drawing/2014/chart" uri="{C3380CC4-5D6E-409C-BE32-E72D297353CC}">
                <c16:uniqueId val="{00000002-52D9-4DBB-B6F6-C0FD7793B873}"/>
              </c:ext>
            </c:extLst>
          </c:dPt>
          <c:dPt>
            <c:idx val="6"/>
            <c:invertIfNegative val="0"/>
            <c:bubble3D val="0"/>
            <c:spPr>
              <a:solidFill>
                <a:srgbClr val="9DCCD2"/>
              </a:solidFill>
              <a:ln>
                <a:noFill/>
              </a:ln>
              <a:effectLst/>
            </c:spPr>
            <c:extLst>
              <c:ext xmlns:c16="http://schemas.microsoft.com/office/drawing/2014/chart" uri="{C3380CC4-5D6E-409C-BE32-E72D297353CC}">
                <c16:uniqueId val="{00000003-52D9-4DBB-B6F6-C0FD7793B873}"/>
              </c:ext>
            </c:extLst>
          </c:dPt>
          <c:dPt>
            <c:idx val="8"/>
            <c:invertIfNegative val="0"/>
            <c:bubble3D val="0"/>
            <c:spPr>
              <a:solidFill>
                <a:srgbClr val="9DCCD2"/>
              </a:solidFill>
              <a:ln>
                <a:noFill/>
              </a:ln>
              <a:effectLst/>
            </c:spPr>
            <c:extLst>
              <c:ext xmlns:c16="http://schemas.microsoft.com/office/drawing/2014/chart" uri="{C3380CC4-5D6E-409C-BE32-E72D297353CC}">
                <c16:uniqueId val="{00000004-52D9-4DBB-B6F6-C0FD7793B873}"/>
              </c:ext>
            </c:extLst>
          </c:dPt>
          <c:dPt>
            <c:idx val="10"/>
            <c:invertIfNegative val="0"/>
            <c:bubble3D val="0"/>
            <c:spPr>
              <a:solidFill>
                <a:srgbClr val="9DCCD2"/>
              </a:solidFill>
              <a:ln>
                <a:noFill/>
              </a:ln>
              <a:effectLst/>
            </c:spPr>
            <c:extLst>
              <c:ext xmlns:c16="http://schemas.microsoft.com/office/drawing/2014/chart" uri="{C3380CC4-5D6E-409C-BE32-E72D297353CC}">
                <c16:uniqueId val="{00000005-52D9-4DBB-B6F6-C0FD7793B873}"/>
              </c:ext>
            </c:extLst>
          </c:dPt>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グラフ!$A$242:$A$254</c:f>
              <c:strCache>
                <c:ptCount val="13"/>
                <c:pt idx="0">
                  <c:v>ドラッグストア</c:v>
                </c:pt>
                <c:pt idx="1">
                  <c:v>デパート・百貨店</c:v>
                </c:pt>
                <c:pt idx="2">
                  <c:v>バラエティショップ</c:v>
                </c:pt>
                <c:pt idx="3">
                  <c:v>公式EC</c:v>
                </c:pt>
                <c:pt idx="4">
                  <c:v>Amazon</c:v>
                </c:pt>
                <c:pt idx="5">
                  <c:v>Qoo10</c:v>
                </c:pt>
                <c:pt idx="6">
                  <c:v>楽天</c:v>
                </c:pt>
                <c:pt idx="7">
                  <c:v>ルミネなどの駅ビル</c:v>
                </c:pt>
                <c:pt idx="8">
                  <c:v>@cosme</c:v>
                </c:pt>
                <c:pt idx="9">
                  <c:v>ショッピングモール</c:v>
                </c:pt>
                <c:pt idx="10">
                  <c:v>Yahoo!ショッピング</c:v>
                </c:pt>
                <c:pt idx="11">
                  <c:v>その他</c:v>
                </c:pt>
                <c:pt idx="12">
                  <c:v>フリマアプリ</c:v>
                </c:pt>
              </c:strCache>
            </c:strRef>
          </c:cat>
          <c:val>
            <c:numRef>
              <c:f>グラフ!$C$242:$C$254</c:f>
              <c:numCache>
                <c:formatCode>0%</c:formatCode>
                <c:ptCount val="13"/>
                <c:pt idx="0">
                  <c:v>0.25</c:v>
                </c:pt>
                <c:pt idx="1">
                  <c:v>0.18</c:v>
                </c:pt>
                <c:pt idx="2">
                  <c:v>0.09</c:v>
                </c:pt>
                <c:pt idx="3">
                  <c:v>0.08</c:v>
                </c:pt>
                <c:pt idx="4">
                  <c:v>7.0000000000000007E-2</c:v>
                </c:pt>
                <c:pt idx="5">
                  <c:v>7.0000000000000007E-2</c:v>
                </c:pt>
                <c:pt idx="6">
                  <c:v>0.06</c:v>
                </c:pt>
                <c:pt idx="7">
                  <c:v>0.06</c:v>
                </c:pt>
                <c:pt idx="8">
                  <c:v>0.05</c:v>
                </c:pt>
                <c:pt idx="9">
                  <c:v>0.04</c:v>
                </c:pt>
                <c:pt idx="10">
                  <c:v>0.03</c:v>
                </c:pt>
                <c:pt idx="11">
                  <c:v>0.01</c:v>
                </c:pt>
                <c:pt idx="12">
                  <c:v>0</c:v>
                </c:pt>
              </c:numCache>
            </c:numRef>
          </c:val>
          <c:extLst>
            <c:ext xmlns:c16="http://schemas.microsoft.com/office/drawing/2014/chart" uri="{C3380CC4-5D6E-409C-BE32-E72D297353CC}">
              <c16:uniqueId val="{00000000-6E3A-4C42-AC59-09F83EBC6247}"/>
            </c:ext>
          </c:extLst>
        </c:ser>
        <c:dLbls>
          <c:showLegendKey val="0"/>
          <c:showVal val="0"/>
          <c:showCatName val="0"/>
          <c:showSerName val="0"/>
          <c:showPercent val="0"/>
          <c:showBubbleSize val="0"/>
        </c:dLbls>
        <c:gapWidth val="219"/>
        <c:overlap val="-27"/>
        <c:axId val="1856239536"/>
        <c:axId val="1856218416"/>
      </c:barChart>
      <c:catAx>
        <c:axId val="185623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56218416"/>
        <c:crosses val="autoZero"/>
        <c:auto val="1"/>
        <c:lblAlgn val="ctr"/>
        <c:lblOffset val="100"/>
        <c:noMultiLvlLbl val="0"/>
      </c:catAx>
      <c:valAx>
        <c:axId val="185621841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39536"/>
        <c:crosses val="autoZero"/>
        <c:crossBetween val="between"/>
      </c:valAx>
      <c:spPr>
        <a:noFill/>
        <a:ln>
          <a:noFill/>
        </a:ln>
        <a:effectLst/>
      </c:spPr>
    </c:plotArea>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グラフ!$E$259</c:f>
              <c:strCache>
                <c:ptCount val="1"/>
                <c:pt idx="0">
                  <c:v>試す</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グラフ!$D$260:$D$261</c:f>
              <c:strCache>
                <c:ptCount val="2"/>
                <c:pt idx="0">
                  <c:v>CanCam読者女性</c:v>
                </c:pt>
                <c:pt idx="1">
                  <c:v>一般女性</c:v>
                </c:pt>
              </c:strCache>
            </c:strRef>
          </c:cat>
          <c:val>
            <c:numRef>
              <c:f>グラフ!$E$260:$E$261</c:f>
              <c:numCache>
                <c:formatCode>0%</c:formatCode>
                <c:ptCount val="2"/>
                <c:pt idx="0">
                  <c:v>0.64</c:v>
                </c:pt>
                <c:pt idx="1">
                  <c:v>0.53</c:v>
                </c:pt>
              </c:numCache>
            </c:numRef>
          </c:val>
          <c:extLst>
            <c:ext xmlns:c16="http://schemas.microsoft.com/office/drawing/2014/chart" uri="{C3380CC4-5D6E-409C-BE32-E72D297353CC}">
              <c16:uniqueId val="{00000000-F6E9-4B21-97E7-366FC13BAA54}"/>
            </c:ext>
          </c:extLst>
        </c:ser>
        <c:ser>
          <c:idx val="1"/>
          <c:order val="1"/>
          <c:tx>
            <c:strRef>
              <c:f>グラフ!$F$259</c:f>
              <c:strCache>
                <c:ptCount val="1"/>
                <c:pt idx="0">
                  <c:v>試さない</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グラフ!$D$260:$D$261</c:f>
              <c:strCache>
                <c:ptCount val="2"/>
                <c:pt idx="0">
                  <c:v>CanCam読者女性</c:v>
                </c:pt>
                <c:pt idx="1">
                  <c:v>一般女性</c:v>
                </c:pt>
              </c:strCache>
            </c:strRef>
          </c:cat>
          <c:val>
            <c:numRef>
              <c:f>グラフ!$F$260:$F$261</c:f>
              <c:numCache>
                <c:formatCode>0%</c:formatCode>
                <c:ptCount val="2"/>
                <c:pt idx="0">
                  <c:v>0.36</c:v>
                </c:pt>
                <c:pt idx="1">
                  <c:v>0.47</c:v>
                </c:pt>
              </c:numCache>
            </c:numRef>
          </c:val>
          <c:extLst>
            <c:ext xmlns:c16="http://schemas.microsoft.com/office/drawing/2014/chart" uri="{C3380CC4-5D6E-409C-BE32-E72D297353CC}">
              <c16:uniqueId val="{00000001-F6E9-4B21-97E7-366FC13BAA54}"/>
            </c:ext>
          </c:extLst>
        </c:ser>
        <c:dLbls>
          <c:dLblPos val="ctr"/>
          <c:showLegendKey val="0"/>
          <c:showVal val="1"/>
          <c:showCatName val="0"/>
          <c:showSerName val="0"/>
          <c:showPercent val="0"/>
          <c:showBubbleSize val="0"/>
        </c:dLbls>
        <c:gapWidth val="150"/>
        <c:overlap val="100"/>
        <c:axId val="1359322144"/>
        <c:axId val="1359322624"/>
      </c:barChart>
      <c:catAx>
        <c:axId val="13593221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359322624"/>
        <c:crosses val="autoZero"/>
        <c:auto val="1"/>
        <c:lblAlgn val="ctr"/>
        <c:lblOffset val="100"/>
        <c:noMultiLvlLbl val="0"/>
      </c:catAx>
      <c:valAx>
        <c:axId val="135932262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3593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700" b="1"/>
      </a:pPr>
      <a:endParaRPr lang="ja-JP"/>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グラフ!$A$285:$A$294</c:f>
              <c:strCache>
                <c:ptCount val="10"/>
                <c:pt idx="0">
                  <c:v>クチコミの評価が高かったから</c:v>
                </c:pt>
                <c:pt idx="1">
                  <c:v>価格</c:v>
                </c:pt>
                <c:pt idx="2">
                  <c:v>テスターの使用感</c:v>
                </c:pt>
                <c:pt idx="3">
                  <c:v>SNSで話題だったから</c:v>
                </c:pt>
                <c:pt idx="4">
                  <c:v>雑誌で取り上げられていたから</c:v>
                </c:pt>
                <c:pt idx="5">
                  <c:v>インフルエンサーが紹介していたから</c:v>
                </c:pt>
                <c:pt idx="6">
                  <c:v>憧れのモデル・女優が使っていたから</c:v>
                </c:pt>
                <c:pt idx="7">
                  <c:v>Qoo10などでセールになっているから</c:v>
                </c:pt>
                <c:pt idx="8">
                  <c:v>雑誌などのメディアが発信する情報</c:v>
                </c:pt>
                <c:pt idx="9">
                  <c:v>その他</c:v>
                </c:pt>
              </c:strCache>
            </c:strRef>
          </c:cat>
          <c:val>
            <c:numRef>
              <c:f>グラフ!$C$285:$C$294</c:f>
              <c:numCache>
                <c:formatCode>0%</c:formatCode>
                <c:ptCount val="10"/>
                <c:pt idx="0">
                  <c:v>0.21</c:v>
                </c:pt>
                <c:pt idx="1">
                  <c:v>0.19</c:v>
                </c:pt>
                <c:pt idx="2">
                  <c:v>0.18</c:v>
                </c:pt>
                <c:pt idx="3">
                  <c:v>0.14000000000000001</c:v>
                </c:pt>
                <c:pt idx="4">
                  <c:v>0.08</c:v>
                </c:pt>
                <c:pt idx="5">
                  <c:v>7.0000000000000007E-2</c:v>
                </c:pt>
                <c:pt idx="6">
                  <c:v>0.06</c:v>
                </c:pt>
                <c:pt idx="7">
                  <c:v>0.03</c:v>
                </c:pt>
                <c:pt idx="8">
                  <c:v>0.03</c:v>
                </c:pt>
                <c:pt idx="9">
                  <c:v>0.01</c:v>
                </c:pt>
              </c:numCache>
            </c:numRef>
          </c:val>
          <c:extLst>
            <c:ext xmlns:c16="http://schemas.microsoft.com/office/drawing/2014/chart" uri="{C3380CC4-5D6E-409C-BE32-E72D297353CC}">
              <c16:uniqueId val="{00000000-B61F-4E57-9C14-0BE869EEC777}"/>
            </c:ext>
          </c:extLst>
        </c:ser>
        <c:dLbls>
          <c:dLblPos val="outEnd"/>
          <c:showLegendKey val="0"/>
          <c:showVal val="1"/>
          <c:showCatName val="0"/>
          <c:showSerName val="0"/>
          <c:showPercent val="0"/>
          <c:showBubbleSize val="0"/>
        </c:dLbls>
        <c:gapWidth val="182"/>
        <c:axId val="1856266416"/>
        <c:axId val="1856273616"/>
      </c:barChart>
      <c:catAx>
        <c:axId val="18562664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856273616"/>
        <c:crosses val="autoZero"/>
        <c:auto val="1"/>
        <c:lblAlgn val="ctr"/>
        <c:lblOffset val="100"/>
        <c:noMultiLvlLbl val="0"/>
      </c:catAx>
      <c:valAx>
        <c:axId val="185627361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66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b="1"/>
      </a:pPr>
      <a:endParaRPr lang="ja-JP"/>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グラフ!$J$471</c:f>
              <c:strCache>
                <c:ptCount val="1"/>
                <c:pt idx="0">
                  <c:v>1,000円未満</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グラフ!$I$472:$I$473</c:f>
              <c:strCache>
                <c:ptCount val="2"/>
                <c:pt idx="0">
                  <c:v>CanCam読者</c:v>
                </c:pt>
                <c:pt idx="1">
                  <c:v>一般女性</c:v>
                </c:pt>
              </c:strCache>
            </c:strRef>
          </c:cat>
          <c:val>
            <c:numRef>
              <c:f>グラフ!$J$472:$J$473</c:f>
              <c:numCache>
                <c:formatCode>0%</c:formatCode>
                <c:ptCount val="2"/>
                <c:pt idx="0">
                  <c:v>0.13333333333333333</c:v>
                </c:pt>
                <c:pt idx="1">
                  <c:v>0.19267997580157289</c:v>
                </c:pt>
              </c:numCache>
            </c:numRef>
          </c:val>
          <c:extLst>
            <c:ext xmlns:c16="http://schemas.microsoft.com/office/drawing/2014/chart" uri="{C3380CC4-5D6E-409C-BE32-E72D297353CC}">
              <c16:uniqueId val="{00000000-7962-4A11-A01F-1CA1CC4B696D}"/>
            </c:ext>
          </c:extLst>
        </c:ser>
        <c:ser>
          <c:idx val="1"/>
          <c:order val="1"/>
          <c:tx>
            <c:strRef>
              <c:f>グラフ!$K$471</c:f>
              <c:strCache>
                <c:ptCount val="1"/>
                <c:pt idx="0">
                  <c:v>1,000～5,000円未満</c:v>
                </c:pt>
              </c:strCache>
            </c:strRef>
          </c:tx>
          <c:spPr>
            <a:solidFill>
              <a:srgbClr val="BED8DF"/>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グラフ!$I$472:$I$473</c:f>
              <c:strCache>
                <c:ptCount val="2"/>
                <c:pt idx="0">
                  <c:v>CanCam読者</c:v>
                </c:pt>
                <c:pt idx="1">
                  <c:v>一般女性</c:v>
                </c:pt>
              </c:strCache>
            </c:strRef>
          </c:cat>
          <c:val>
            <c:numRef>
              <c:f>グラフ!$K$472:$K$473</c:f>
              <c:numCache>
                <c:formatCode>0%</c:formatCode>
                <c:ptCount val="2"/>
                <c:pt idx="0">
                  <c:v>0.30666666666666664</c:v>
                </c:pt>
                <c:pt idx="1">
                  <c:v>0.38898971566848156</c:v>
                </c:pt>
              </c:numCache>
            </c:numRef>
          </c:val>
          <c:extLst>
            <c:ext xmlns:c16="http://schemas.microsoft.com/office/drawing/2014/chart" uri="{C3380CC4-5D6E-409C-BE32-E72D297353CC}">
              <c16:uniqueId val="{00000001-7962-4A11-A01F-1CA1CC4B696D}"/>
            </c:ext>
          </c:extLst>
        </c:ser>
        <c:ser>
          <c:idx val="2"/>
          <c:order val="2"/>
          <c:tx>
            <c:strRef>
              <c:f>グラフ!$L$471</c:f>
              <c:strCache>
                <c:ptCount val="1"/>
                <c:pt idx="0">
                  <c:v>5,000円～1万円未満</c:v>
                </c:pt>
              </c:strCache>
            </c:strRef>
          </c:tx>
          <c:spPr>
            <a:solidFill>
              <a:srgbClr val="FAD9DA"/>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グラフ!$I$472:$I$473</c:f>
              <c:strCache>
                <c:ptCount val="2"/>
                <c:pt idx="0">
                  <c:v>CanCam読者</c:v>
                </c:pt>
                <c:pt idx="1">
                  <c:v>一般女性</c:v>
                </c:pt>
              </c:strCache>
            </c:strRef>
          </c:cat>
          <c:val>
            <c:numRef>
              <c:f>グラフ!$L$472:$L$473</c:f>
              <c:numCache>
                <c:formatCode>0%</c:formatCode>
                <c:ptCount val="2"/>
                <c:pt idx="0">
                  <c:v>0.26666666666666666</c:v>
                </c:pt>
                <c:pt idx="1">
                  <c:v>0.24773139745916514</c:v>
                </c:pt>
              </c:numCache>
            </c:numRef>
          </c:val>
          <c:extLst>
            <c:ext xmlns:c16="http://schemas.microsoft.com/office/drawing/2014/chart" uri="{C3380CC4-5D6E-409C-BE32-E72D297353CC}">
              <c16:uniqueId val="{00000002-7962-4A11-A01F-1CA1CC4B696D}"/>
            </c:ext>
          </c:extLst>
        </c:ser>
        <c:ser>
          <c:idx val="3"/>
          <c:order val="3"/>
          <c:tx>
            <c:strRef>
              <c:f>グラフ!$M$471</c:f>
              <c:strCache>
                <c:ptCount val="1"/>
                <c:pt idx="0">
                  <c:v>1万～3万円未満</c:v>
                </c:pt>
              </c:strCache>
            </c:strRef>
          </c:tx>
          <c:spPr>
            <a:solidFill>
              <a:srgbClr val="FFC1C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グラフ!$I$472:$I$473</c:f>
              <c:strCache>
                <c:ptCount val="2"/>
                <c:pt idx="0">
                  <c:v>CanCam読者</c:v>
                </c:pt>
                <c:pt idx="1">
                  <c:v>一般女性</c:v>
                </c:pt>
              </c:strCache>
            </c:strRef>
          </c:cat>
          <c:val>
            <c:numRef>
              <c:f>グラフ!$M$472:$M$473</c:f>
              <c:numCache>
                <c:formatCode>0%</c:formatCode>
                <c:ptCount val="2"/>
                <c:pt idx="0">
                  <c:v>0.22666666666666666</c:v>
                </c:pt>
                <c:pt idx="1">
                  <c:v>0.14640048396854205</c:v>
                </c:pt>
              </c:numCache>
            </c:numRef>
          </c:val>
          <c:extLst>
            <c:ext xmlns:c16="http://schemas.microsoft.com/office/drawing/2014/chart" uri="{C3380CC4-5D6E-409C-BE32-E72D297353CC}">
              <c16:uniqueId val="{00000003-7962-4A11-A01F-1CA1CC4B696D}"/>
            </c:ext>
          </c:extLst>
        </c:ser>
        <c:ser>
          <c:idx val="4"/>
          <c:order val="4"/>
          <c:tx>
            <c:strRef>
              <c:f>グラフ!$N$471</c:f>
              <c:strCache>
                <c:ptCount val="1"/>
                <c:pt idx="0">
                  <c:v>3万円以上</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グラフ!$I$472:$I$473</c:f>
              <c:strCache>
                <c:ptCount val="2"/>
                <c:pt idx="0">
                  <c:v>CanCam読者</c:v>
                </c:pt>
                <c:pt idx="1">
                  <c:v>一般女性</c:v>
                </c:pt>
              </c:strCache>
            </c:strRef>
          </c:cat>
          <c:val>
            <c:numRef>
              <c:f>グラフ!$N$472:$N$473</c:f>
              <c:numCache>
                <c:formatCode>0%</c:formatCode>
                <c:ptCount val="2"/>
                <c:pt idx="0">
                  <c:v>6.6666666666666666E-2</c:v>
                </c:pt>
                <c:pt idx="1">
                  <c:v>2.4198427102238355E-2</c:v>
                </c:pt>
              </c:numCache>
            </c:numRef>
          </c:val>
          <c:extLst>
            <c:ext xmlns:c16="http://schemas.microsoft.com/office/drawing/2014/chart" uri="{C3380CC4-5D6E-409C-BE32-E72D297353CC}">
              <c16:uniqueId val="{00000004-7962-4A11-A01F-1CA1CC4B696D}"/>
            </c:ext>
          </c:extLst>
        </c:ser>
        <c:dLbls>
          <c:dLblPos val="ctr"/>
          <c:showLegendKey val="0"/>
          <c:showVal val="1"/>
          <c:showCatName val="0"/>
          <c:showSerName val="0"/>
          <c:showPercent val="0"/>
          <c:showBubbleSize val="0"/>
        </c:dLbls>
        <c:gapWidth val="150"/>
        <c:overlap val="100"/>
        <c:axId val="1245228703"/>
        <c:axId val="1245220063"/>
      </c:barChart>
      <c:catAx>
        <c:axId val="124522870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245220063"/>
        <c:crosses val="autoZero"/>
        <c:auto val="1"/>
        <c:lblAlgn val="ctr"/>
        <c:lblOffset val="100"/>
        <c:noMultiLvlLbl val="0"/>
      </c:catAx>
      <c:valAx>
        <c:axId val="1245220063"/>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crossAx val="1245228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700" b="1"/>
      </a:pPr>
      <a:endParaRPr lang="ja-JP"/>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66889519148943"/>
          <c:y val="1.7587997691863821E-2"/>
          <c:w val="0.75699905755965469"/>
          <c:h val="0.84173756491633012"/>
        </c:manualLayout>
      </c:layout>
      <c:barChart>
        <c:barDir val="bar"/>
        <c:grouping val="clustered"/>
        <c:varyColors val="0"/>
        <c:ser>
          <c:idx val="0"/>
          <c:order val="0"/>
          <c:spPr>
            <a:solidFill>
              <a:srgbClr val="FDCDCC"/>
            </a:solidFill>
            <a:ln>
              <a:noFill/>
            </a:ln>
            <a:effectLst/>
          </c:spPr>
          <c:invertIfNegative val="0"/>
          <c:dPt>
            <c:idx val="5"/>
            <c:invertIfNegative val="0"/>
            <c:bubble3D val="0"/>
            <c:spPr>
              <a:solidFill>
                <a:srgbClr val="FF8FC7"/>
              </a:solidFill>
              <a:ln>
                <a:noFill/>
              </a:ln>
              <a:effectLst/>
            </c:spPr>
            <c:extLst>
              <c:ext xmlns:c16="http://schemas.microsoft.com/office/drawing/2014/chart" uri="{C3380CC4-5D6E-409C-BE32-E72D297353CC}">
                <c16:uniqueId val="{00000001-C0EF-4703-9AE6-7B412431C0C3}"/>
              </c:ext>
            </c:extLst>
          </c:dPt>
          <c:dPt>
            <c:idx val="6"/>
            <c:invertIfNegative val="0"/>
            <c:bubble3D val="0"/>
            <c:spPr>
              <a:solidFill>
                <a:srgbClr val="FF8FC7"/>
              </a:solidFill>
              <a:ln>
                <a:noFill/>
              </a:ln>
              <a:effectLst/>
            </c:spPr>
            <c:extLst>
              <c:ext xmlns:c16="http://schemas.microsoft.com/office/drawing/2014/chart" uri="{C3380CC4-5D6E-409C-BE32-E72D297353CC}">
                <c16:uniqueId val="{00000003-C0EF-4703-9AE6-7B412431C0C3}"/>
              </c:ext>
            </c:extLst>
          </c:dPt>
          <c:cat>
            <c:strRef>
              <c:f>ete用!$B$18:$B$25</c:f>
              <c:strCache>
                <c:ptCount val="8"/>
                <c:pt idx="0">
                  <c:v>その他</c:v>
                </c:pt>
                <c:pt idx="1">
                  <c:v>友だちや周りの
人からきく</c:v>
                </c:pt>
                <c:pt idx="2">
                  <c:v>YouTube</c:v>
                </c:pt>
                <c:pt idx="3">
                  <c:v>X</c:v>
                </c:pt>
                <c:pt idx="4">
                  <c:v>webサイト</c:v>
                </c:pt>
                <c:pt idx="5">
                  <c:v>Instagram</c:v>
                </c:pt>
                <c:pt idx="6">
                  <c:v>雑誌</c:v>
                </c:pt>
                <c:pt idx="7">
                  <c:v>実店舗</c:v>
                </c:pt>
              </c:strCache>
            </c:strRef>
          </c:cat>
          <c:val>
            <c:numRef>
              <c:f>ete用!$C$18:$C$25</c:f>
              <c:numCache>
                <c:formatCode>General</c:formatCode>
                <c:ptCount val="8"/>
                <c:pt idx="0">
                  <c:v>14</c:v>
                </c:pt>
                <c:pt idx="1">
                  <c:v>7</c:v>
                </c:pt>
                <c:pt idx="2">
                  <c:v>8</c:v>
                </c:pt>
                <c:pt idx="3">
                  <c:v>16</c:v>
                </c:pt>
                <c:pt idx="4">
                  <c:v>29</c:v>
                </c:pt>
                <c:pt idx="5">
                  <c:v>60</c:v>
                </c:pt>
                <c:pt idx="6">
                  <c:v>81</c:v>
                </c:pt>
                <c:pt idx="7">
                  <c:v>96</c:v>
                </c:pt>
              </c:numCache>
            </c:numRef>
          </c:val>
          <c:extLst>
            <c:ext xmlns:c16="http://schemas.microsoft.com/office/drawing/2014/chart" uri="{C3380CC4-5D6E-409C-BE32-E72D297353CC}">
              <c16:uniqueId val="{00000004-C0EF-4703-9AE6-7B412431C0C3}"/>
            </c:ext>
          </c:extLst>
        </c:ser>
        <c:dLbls>
          <c:showLegendKey val="0"/>
          <c:showVal val="0"/>
          <c:showCatName val="0"/>
          <c:showSerName val="0"/>
          <c:showPercent val="0"/>
          <c:showBubbleSize val="0"/>
        </c:dLbls>
        <c:gapWidth val="182"/>
        <c:axId val="1424800816"/>
        <c:axId val="1424801296"/>
      </c:barChart>
      <c:catAx>
        <c:axId val="1424800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424801296"/>
        <c:crosses val="autoZero"/>
        <c:auto val="1"/>
        <c:lblAlgn val="ctr"/>
        <c:lblOffset val="100"/>
        <c:noMultiLvlLbl val="0"/>
      </c:catAx>
      <c:valAx>
        <c:axId val="1424801296"/>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42480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DCDCC"/>
            </a:solidFill>
            <a:ln>
              <a:noFill/>
            </a:ln>
            <a:effectLst/>
          </c:spPr>
          <c:invertIfNegative val="0"/>
          <c:dPt>
            <c:idx val="3"/>
            <c:invertIfNegative val="0"/>
            <c:bubble3D val="0"/>
            <c:spPr>
              <a:solidFill>
                <a:srgbClr val="FC8EAC"/>
              </a:solidFill>
              <a:ln>
                <a:noFill/>
              </a:ln>
              <a:effectLst/>
            </c:spPr>
            <c:extLst>
              <c:ext xmlns:c16="http://schemas.microsoft.com/office/drawing/2014/chart" uri="{C3380CC4-5D6E-409C-BE32-E72D297353CC}">
                <c16:uniqueId val="{00000001-6DB7-4B88-9E3E-BC3815B29446}"/>
              </c:ext>
            </c:extLst>
          </c:dPt>
          <c:dPt>
            <c:idx val="4"/>
            <c:invertIfNegative val="0"/>
            <c:bubble3D val="0"/>
            <c:spPr>
              <a:solidFill>
                <a:srgbClr val="FC8EAC"/>
              </a:solidFill>
              <a:ln>
                <a:noFill/>
              </a:ln>
              <a:effectLst/>
            </c:spPr>
            <c:extLst>
              <c:ext xmlns:c16="http://schemas.microsoft.com/office/drawing/2014/chart" uri="{C3380CC4-5D6E-409C-BE32-E72D297353CC}">
                <c16:uniqueId val="{00000000-6DB7-4B88-9E3E-BC3815B29446}"/>
              </c:ext>
            </c:extLst>
          </c:dPt>
          <c:cat>
            <c:strRef>
              <c:f>ete用!$E$18:$E$22</c:f>
              <c:strCache>
                <c:ptCount val="5"/>
                <c:pt idx="0">
                  <c:v>その他</c:v>
                </c:pt>
                <c:pt idx="1">
                  <c:v>ルミネ・マルイ・アトレ</c:v>
                </c:pt>
                <c:pt idx="2">
                  <c:v>オンライン・ECサイト</c:v>
                </c:pt>
                <c:pt idx="3">
                  <c:v>百貨店</c:v>
                </c:pt>
                <c:pt idx="4">
                  <c:v>直営店</c:v>
                </c:pt>
              </c:strCache>
            </c:strRef>
          </c:cat>
          <c:val>
            <c:numRef>
              <c:f>ete用!$F$18:$F$22</c:f>
              <c:numCache>
                <c:formatCode>General</c:formatCode>
                <c:ptCount val="5"/>
                <c:pt idx="0">
                  <c:v>13</c:v>
                </c:pt>
                <c:pt idx="1">
                  <c:v>13</c:v>
                </c:pt>
                <c:pt idx="2">
                  <c:v>75</c:v>
                </c:pt>
                <c:pt idx="3">
                  <c:v>84</c:v>
                </c:pt>
                <c:pt idx="4">
                  <c:v>92</c:v>
                </c:pt>
              </c:numCache>
            </c:numRef>
          </c:val>
          <c:extLst>
            <c:ext xmlns:c16="http://schemas.microsoft.com/office/drawing/2014/chart" uri="{C3380CC4-5D6E-409C-BE32-E72D297353CC}">
              <c16:uniqueId val="{00000000-D136-4BCD-9A7C-54D4056156A4}"/>
            </c:ext>
          </c:extLst>
        </c:ser>
        <c:dLbls>
          <c:showLegendKey val="0"/>
          <c:showVal val="0"/>
          <c:showCatName val="0"/>
          <c:showSerName val="0"/>
          <c:showPercent val="0"/>
          <c:showBubbleSize val="0"/>
        </c:dLbls>
        <c:gapWidth val="182"/>
        <c:axId val="1091241839"/>
        <c:axId val="1091242799"/>
      </c:barChart>
      <c:catAx>
        <c:axId val="10912418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091242799"/>
        <c:crosses val="autoZero"/>
        <c:auto val="1"/>
        <c:lblAlgn val="ctr"/>
        <c:lblOffset val="100"/>
        <c:noMultiLvlLbl val="0"/>
      </c:catAx>
      <c:valAx>
        <c:axId val="109124279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912418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75299989742744E-2"/>
          <c:y val="5.7252690507610469E-2"/>
          <c:w val="0.82765278896843653"/>
          <c:h val="0.8178585772481004"/>
        </c:manualLayout>
      </c:layout>
      <c:barChart>
        <c:barDir val="col"/>
        <c:grouping val="clustered"/>
        <c:varyColors val="0"/>
        <c:ser>
          <c:idx val="0"/>
          <c:order val="0"/>
          <c:spPr>
            <a:solidFill>
              <a:srgbClr val="FDCDCC"/>
            </a:solidFill>
            <a:ln>
              <a:noFill/>
            </a:ln>
            <a:effectLst/>
          </c:spPr>
          <c:invertIfNegative val="0"/>
          <c:dPt>
            <c:idx val="9"/>
            <c:invertIfNegative val="0"/>
            <c:bubble3D val="0"/>
            <c:spPr>
              <a:solidFill>
                <a:srgbClr val="FC8EAC"/>
              </a:solidFill>
              <a:ln>
                <a:noFill/>
              </a:ln>
              <a:effectLst/>
            </c:spPr>
            <c:extLst>
              <c:ext xmlns:c16="http://schemas.microsoft.com/office/drawing/2014/chart" uri="{C3380CC4-5D6E-409C-BE32-E72D297353CC}">
                <c16:uniqueId val="{00000000-585F-48ED-A8E0-4CCCEA859D75}"/>
              </c:ext>
            </c:extLst>
          </c:dPt>
          <c:cat>
            <c:strRef>
              <c:f>ete用!$B$29:$B$38</c:f>
              <c:strCache>
                <c:ptCount val="10"/>
                <c:pt idx="0">
                  <c:v>その他</c:v>
                </c:pt>
                <c:pt idx="1">
                  <c:v>オーダーメイド</c:v>
                </c:pt>
                <c:pt idx="2">
                  <c:v>一粒万倍日</c:v>
                </c:pt>
                <c:pt idx="3">
                  <c:v>価格高騰前</c:v>
                </c:pt>
                <c:pt idx="4">
                  <c:v>転職や就職</c:v>
                </c:pt>
                <c:pt idx="5">
                  <c:v>結婚や婚約</c:v>
                </c:pt>
                <c:pt idx="6">
                  <c:v>落ち込むことがあったとき</c:v>
                </c:pt>
                <c:pt idx="7">
                  <c:v>年末やボーナス時期</c:v>
                </c:pt>
                <c:pt idx="8">
                  <c:v>いそがず吟味する派</c:v>
                </c:pt>
                <c:pt idx="9">
                  <c:v>誕生日や記念日</c:v>
                </c:pt>
              </c:strCache>
            </c:strRef>
          </c:cat>
          <c:val>
            <c:numRef>
              <c:f>ete用!$C$29:$C$38</c:f>
              <c:numCache>
                <c:formatCode>General</c:formatCode>
                <c:ptCount val="10"/>
                <c:pt idx="0">
                  <c:v>32</c:v>
                </c:pt>
                <c:pt idx="1">
                  <c:v>1</c:v>
                </c:pt>
                <c:pt idx="2">
                  <c:v>4</c:v>
                </c:pt>
                <c:pt idx="3">
                  <c:v>6</c:v>
                </c:pt>
                <c:pt idx="4">
                  <c:v>7</c:v>
                </c:pt>
                <c:pt idx="5">
                  <c:v>17</c:v>
                </c:pt>
                <c:pt idx="6">
                  <c:v>18</c:v>
                </c:pt>
                <c:pt idx="7">
                  <c:v>38</c:v>
                </c:pt>
                <c:pt idx="8">
                  <c:v>40</c:v>
                </c:pt>
                <c:pt idx="9">
                  <c:v>89</c:v>
                </c:pt>
              </c:numCache>
            </c:numRef>
          </c:val>
          <c:extLst>
            <c:ext xmlns:c16="http://schemas.microsoft.com/office/drawing/2014/chart" uri="{C3380CC4-5D6E-409C-BE32-E72D297353CC}">
              <c16:uniqueId val="{00000000-0397-4DD3-B4D1-C561517383EC}"/>
            </c:ext>
          </c:extLst>
        </c:ser>
        <c:dLbls>
          <c:showLegendKey val="0"/>
          <c:showVal val="0"/>
          <c:showCatName val="0"/>
          <c:showSerName val="0"/>
          <c:showPercent val="0"/>
          <c:showBubbleSize val="0"/>
        </c:dLbls>
        <c:gapWidth val="182"/>
        <c:axId val="1164039967"/>
        <c:axId val="901085583"/>
      </c:barChart>
      <c:catAx>
        <c:axId val="1164039967"/>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901085583"/>
        <c:crosses val="autoZero"/>
        <c:auto val="1"/>
        <c:lblAlgn val="ctr"/>
        <c:lblOffset val="100"/>
        <c:noMultiLvlLbl val="0"/>
      </c:catAx>
      <c:valAx>
        <c:axId val="901085583"/>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1640399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92716535433068"/>
          <c:y val="4.6843110415317656E-2"/>
          <c:w val="0.47536307961504815"/>
          <c:h val="0.89069940903092548"/>
        </c:manualLayout>
      </c:layout>
      <c:pieChart>
        <c:varyColors val="1"/>
        <c:ser>
          <c:idx val="0"/>
          <c:order val="0"/>
          <c:dPt>
            <c:idx val="0"/>
            <c:bubble3D val="0"/>
            <c:spPr>
              <a:solidFill>
                <a:srgbClr val="E7346C"/>
              </a:solidFill>
              <a:ln w="19050">
                <a:solidFill>
                  <a:schemeClr val="lt1"/>
                </a:solidFill>
              </a:ln>
              <a:effectLst/>
            </c:spPr>
            <c:extLst>
              <c:ext xmlns:c16="http://schemas.microsoft.com/office/drawing/2014/chart" uri="{C3380CC4-5D6E-409C-BE32-E72D297353CC}">
                <c16:uniqueId val="{00000001-A4CF-46A7-980E-40034EF022AB}"/>
              </c:ext>
            </c:extLst>
          </c:dPt>
          <c:dPt>
            <c:idx val="1"/>
            <c:bubble3D val="0"/>
            <c:spPr>
              <a:solidFill>
                <a:srgbClr val="FF8FC7"/>
              </a:solidFill>
              <a:ln w="19050">
                <a:solidFill>
                  <a:schemeClr val="lt1"/>
                </a:solidFill>
              </a:ln>
              <a:effectLst/>
            </c:spPr>
            <c:extLst>
              <c:ext xmlns:c16="http://schemas.microsoft.com/office/drawing/2014/chart" uri="{C3380CC4-5D6E-409C-BE32-E72D297353CC}">
                <c16:uniqueId val="{00000003-A4CF-46A7-980E-40034EF022AB}"/>
              </c:ext>
            </c:extLst>
          </c:dPt>
          <c:dPt>
            <c:idx val="2"/>
            <c:bubble3D val="0"/>
            <c:spPr>
              <a:solidFill>
                <a:srgbClr val="FDCDCC"/>
              </a:solidFill>
              <a:ln w="19050">
                <a:solidFill>
                  <a:schemeClr val="lt1"/>
                </a:solidFill>
              </a:ln>
              <a:effectLst/>
            </c:spPr>
            <c:extLst>
              <c:ext xmlns:c16="http://schemas.microsoft.com/office/drawing/2014/chart" uri="{C3380CC4-5D6E-409C-BE32-E72D297353CC}">
                <c16:uniqueId val="{00000005-A4CF-46A7-980E-40034EF022AB}"/>
              </c:ext>
            </c:extLst>
          </c:dPt>
          <c:dPt>
            <c:idx val="3"/>
            <c:bubble3D val="0"/>
            <c:spPr>
              <a:solidFill>
                <a:srgbClr val="FFBBC6"/>
              </a:solidFill>
              <a:ln w="19050">
                <a:solidFill>
                  <a:schemeClr val="lt1"/>
                </a:solidFill>
              </a:ln>
              <a:effectLst/>
            </c:spPr>
            <c:extLst>
              <c:ext xmlns:c16="http://schemas.microsoft.com/office/drawing/2014/chart" uri="{C3380CC4-5D6E-409C-BE32-E72D297353CC}">
                <c16:uniqueId val="{00000007-A4CF-46A7-980E-40034EF022AB}"/>
              </c:ext>
            </c:extLst>
          </c:dPt>
          <c:dPt>
            <c:idx val="4"/>
            <c:bubble3D val="0"/>
            <c:spPr>
              <a:solidFill>
                <a:srgbClr val="DF91BB"/>
              </a:solidFill>
              <a:ln w="19050">
                <a:solidFill>
                  <a:schemeClr val="lt1"/>
                </a:solidFill>
              </a:ln>
              <a:effectLst/>
            </c:spPr>
            <c:extLst>
              <c:ext xmlns:c16="http://schemas.microsoft.com/office/drawing/2014/chart" uri="{C3380CC4-5D6E-409C-BE32-E72D297353CC}">
                <c16:uniqueId val="{00000009-A4CF-46A7-980E-40034EF022AB}"/>
              </c:ext>
            </c:extLst>
          </c:dPt>
          <c:dPt>
            <c:idx val="5"/>
            <c:bubble3D val="0"/>
            <c:spPr>
              <a:solidFill>
                <a:srgbClr val="59A8B3"/>
              </a:solidFill>
              <a:ln w="19050">
                <a:solidFill>
                  <a:schemeClr val="lt1"/>
                </a:solidFill>
              </a:ln>
              <a:effectLst/>
            </c:spPr>
            <c:extLst>
              <c:ext xmlns:c16="http://schemas.microsoft.com/office/drawing/2014/chart" uri="{C3380CC4-5D6E-409C-BE32-E72D297353CC}">
                <c16:uniqueId val="{0000000B-A4CF-46A7-980E-40034EF022AB}"/>
              </c:ext>
            </c:extLst>
          </c:dPt>
          <c:dPt>
            <c:idx val="6"/>
            <c:bubble3D val="0"/>
            <c:spPr>
              <a:solidFill>
                <a:srgbClr val="9DCCD2"/>
              </a:solidFill>
              <a:ln w="19050">
                <a:solidFill>
                  <a:schemeClr val="lt1"/>
                </a:solidFill>
              </a:ln>
              <a:effectLst/>
            </c:spPr>
            <c:extLst>
              <c:ext xmlns:c16="http://schemas.microsoft.com/office/drawing/2014/chart" uri="{C3380CC4-5D6E-409C-BE32-E72D297353CC}">
                <c16:uniqueId val="{0000000D-A4CF-46A7-980E-40034EF022AB}"/>
              </c:ext>
            </c:extLst>
          </c:dPt>
          <c:dLbls>
            <c:dLbl>
              <c:idx val="0"/>
              <c:layout>
                <c:manualLayout>
                  <c:x val="8.4647637795275593E-2"/>
                  <c:y val="1.3011975115366015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4CF-46A7-980E-40034EF022AB}"/>
                </c:ext>
              </c:extLst>
            </c:dLbl>
            <c:dLbl>
              <c:idx val="1"/>
              <c:layout>
                <c:manualLayout>
                  <c:x val="0.14834798775153105"/>
                  <c:y val="9.49874183421719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4CF-46A7-980E-40034EF022AB}"/>
                </c:ext>
              </c:extLst>
            </c:dLbl>
            <c:dLbl>
              <c:idx val="2"/>
              <c:layout>
                <c:manualLayout>
                  <c:x val="-7.0237238801650503E-2"/>
                  <c:y val="0.1114365075996585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4CF-46A7-980E-40034EF022AB}"/>
                </c:ext>
              </c:extLst>
            </c:dLbl>
            <c:dLbl>
              <c:idx val="4"/>
              <c:layout>
                <c:manualLayout>
                  <c:x val="5.490327300548715E-3"/>
                  <c:y val="-0.13128902665673239"/>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4CF-46A7-980E-40034EF022AB}"/>
                </c:ext>
              </c:extLst>
            </c:dLbl>
            <c:dLbl>
              <c:idx val="5"/>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bg1"/>
                      </a:solidFill>
                      <a:latin typeface="+mn-lt"/>
                      <a:ea typeface="+mn-ea"/>
                      <a:cs typeface="+mn-cs"/>
                    </a:defRPr>
                  </a:pPr>
                  <a:endParaRPr lang="ja-JP"/>
                </a:p>
              </c:txPr>
              <c:dLblPos val="bestFit"/>
              <c:showLegendKey val="0"/>
              <c:showVal val="0"/>
              <c:showCatName val="1"/>
              <c:showSerName val="0"/>
              <c:showPercent val="1"/>
              <c:showBubbleSize val="0"/>
              <c:extLst>
                <c:ext xmlns:c16="http://schemas.microsoft.com/office/drawing/2014/chart" uri="{C3380CC4-5D6E-409C-BE32-E72D297353CC}">
                  <c16:uniqueId val="{0000000B-A4CF-46A7-980E-40034EF022AB}"/>
                </c:ext>
              </c:extLst>
            </c:dLbl>
            <c:dLbl>
              <c:idx val="6"/>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bg1"/>
                      </a:solidFill>
                      <a:latin typeface="+mn-lt"/>
                      <a:ea typeface="+mn-ea"/>
                      <a:cs typeface="+mn-cs"/>
                    </a:defRPr>
                  </a:pPr>
                  <a:endParaRPr lang="ja-JP"/>
                </a:p>
              </c:txPr>
              <c:dLblPos val="bestFit"/>
              <c:showLegendKey val="0"/>
              <c:showVal val="0"/>
              <c:showCatName val="1"/>
              <c:showSerName val="0"/>
              <c:showPercent val="1"/>
              <c:showBubbleSize val="0"/>
              <c:extLst>
                <c:ext xmlns:c16="http://schemas.microsoft.com/office/drawing/2014/chart" uri="{C3380CC4-5D6E-409C-BE32-E72D297353CC}">
                  <c16:uniqueId val="{0000000D-A4CF-46A7-980E-40034EF022AB}"/>
                </c:ext>
              </c:extLst>
            </c:dLbl>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ete用!$E$29:$E$35</c:f>
              <c:strCache>
                <c:ptCount val="7"/>
                <c:pt idx="0">
                  <c:v>1か月に1回</c:v>
                </c:pt>
                <c:pt idx="1">
                  <c:v>2か月に1回</c:v>
                </c:pt>
                <c:pt idx="2">
                  <c:v>3か月に1回</c:v>
                </c:pt>
                <c:pt idx="3">
                  <c:v>半年に1回</c:v>
                </c:pt>
                <c:pt idx="4">
                  <c:v>1年に1回</c:v>
                </c:pt>
                <c:pt idx="5">
                  <c:v>2年に1回</c:v>
                </c:pt>
                <c:pt idx="6">
                  <c:v>その他</c:v>
                </c:pt>
              </c:strCache>
            </c:strRef>
          </c:cat>
          <c:val>
            <c:numRef>
              <c:f>ete用!$F$29:$F$35</c:f>
              <c:numCache>
                <c:formatCode>General</c:formatCode>
                <c:ptCount val="7"/>
                <c:pt idx="0">
                  <c:v>7</c:v>
                </c:pt>
                <c:pt idx="1">
                  <c:v>10</c:v>
                </c:pt>
                <c:pt idx="2">
                  <c:v>16</c:v>
                </c:pt>
                <c:pt idx="3">
                  <c:v>38</c:v>
                </c:pt>
                <c:pt idx="4">
                  <c:v>41</c:v>
                </c:pt>
                <c:pt idx="5">
                  <c:v>37</c:v>
                </c:pt>
                <c:pt idx="6">
                  <c:v>33</c:v>
                </c:pt>
              </c:numCache>
            </c:numRef>
          </c:val>
          <c:extLst>
            <c:ext xmlns:c16="http://schemas.microsoft.com/office/drawing/2014/chart" uri="{C3380CC4-5D6E-409C-BE32-E72D297353CC}">
              <c16:uniqueId val="{0000000E-A4CF-46A7-980E-40034EF022A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04753527058597E-2"/>
          <c:y val="3.575268104550388E-2"/>
          <c:w val="0.70420360132192605"/>
          <c:h val="0.72172482737362986"/>
        </c:manualLayout>
      </c:layout>
      <c:pieChart>
        <c:varyColors val="1"/>
        <c:ser>
          <c:idx val="0"/>
          <c:order val="0"/>
          <c:dPt>
            <c:idx val="0"/>
            <c:bubble3D val="0"/>
            <c:spPr>
              <a:solidFill>
                <a:srgbClr val="E7346C"/>
              </a:solidFill>
              <a:ln w="19050">
                <a:solidFill>
                  <a:schemeClr val="lt1"/>
                </a:solidFill>
              </a:ln>
              <a:effectLst/>
            </c:spPr>
            <c:extLst>
              <c:ext xmlns:c16="http://schemas.microsoft.com/office/drawing/2014/chart" uri="{C3380CC4-5D6E-409C-BE32-E72D297353CC}">
                <c16:uniqueId val="{00000001-E40E-43A8-8304-A19750944AD6}"/>
              </c:ext>
            </c:extLst>
          </c:dPt>
          <c:dPt>
            <c:idx val="1"/>
            <c:bubble3D val="0"/>
            <c:spPr>
              <a:solidFill>
                <a:srgbClr val="FC8EAC"/>
              </a:solidFill>
              <a:ln w="19050">
                <a:solidFill>
                  <a:schemeClr val="lt1"/>
                </a:solidFill>
              </a:ln>
              <a:effectLst/>
            </c:spPr>
            <c:extLst>
              <c:ext xmlns:c16="http://schemas.microsoft.com/office/drawing/2014/chart" uri="{C3380CC4-5D6E-409C-BE32-E72D297353CC}">
                <c16:uniqueId val="{00000003-E40E-43A8-8304-A19750944AD6}"/>
              </c:ext>
            </c:extLst>
          </c:dPt>
          <c:dPt>
            <c:idx val="2"/>
            <c:bubble3D val="0"/>
            <c:spPr>
              <a:solidFill>
                <a:srgbClr val="FFBBC6"/>
              </a:solidFill>
              <a:ln w="19050">
                <a:solidFill>
                  <a:schemeClr val="lt1"/>
                </a:solidFill>
              </a:ln>
              <a:effectLst/>
            </c:spPr>
            <c:extLst>
              <c:ext xmlns:c16="http://schemas.microsoft.com/office/drawing/2014/chart" uri="{C3380CC4-5D6E-409C-BE32-E72D297353CC}">
                <c16:uniqueId val="{00000005-E40E-43A8-8304-A19750944AD6}"/>
              </c:ext>
            </c:extLst>
          </c:dPt>
          <c:dPt>
            <c:idx val="3"/>
            <c:bubble3D val="0"/>
            <c:spPr>
              <a:solidFill>
                <a:srgbClr val="59A8B3"/>
              </a:solidFill>
              <a:ln w="19050">
                <a:solidFill>
                  <a:schemeClr val="lt1"/>
                </a:solidFill>
              </a:ln>
              <a:effectLst/>
            </c:spPr>
            <c:extLst>
              <c:ext xmlns:c16="http://schemas.microsoft.com/office/drawing/2014/chart" uri="{C3380CC4-5D6E-409C-BE32-E72D297353CC}">
                <c16:uniqueId val="{00000007-E40E-43A8-8304-A19750944AD6}"/>
              </c:ext>
            </c:extLst>
          </c:dPt>
          <c:dPt>
            <c:idx val="4"/>
            <c:bubble3D val="0"/>
            <c:spPr>
              <a:solidFill>
                <a:srgbClr val="9DCCD2"/>
              </a:solidFill>
              <a:ln w="19050">
                <a:solidFill>
                  <a:schemeClr val="lt1"/>
                </a:solidFill>
              </a:ln>
              <a:effectLst/>
            </c:spPr>
            <c:extLst>
              <c:ext xmlns:c16="http://schemas.microsoft.com/office/drawing/2014/chart" uri="{C3380CC4-5D6E-409C-BE32-E72D297353CC}">
                <c16:uniqueId val="{00000009-E40E-43A8-8304-A19750944AD6}"/>
              </c:ext>
            </c:extLst>
          </c:dPt>
          <c:dPt>
            <c:idx val="5"/>
            <c:bubble3D val="0"/>
            <c:spPr>
              <a:solidFill>
                <a:srgbClr val="DF91BB"/>
              </a:solidFill>
              <a:ln w="19050">
                <a:solidFill>
                  <a:schemeClr val="lt1"/>
                </a:solidFill>
              </a:ln>
              <a:effectLst/>
            </c:spPr>
            <c:extLst>
              <c:ext xmlns:c16="http://schemas.microsoft.com/office/drawing/2014/chart" uri="{C3380CC4-5D6E-409C-BE32-E72D297353CC}">
                <c16:uniqueId val="{0000000B-E40E-43A8-8304-A19750944AD6}"/>
              </c:ext>
            </c:extLst>
          </c:dPt>
          <c:dLbls>
            <c:dLbl>
              <c:idx val="5"/>
              <c:delete val="1"/>
              <c:extLst>
                <c:ext xmlns:c15="http://schemas.microsoft.com/office/drawing/2012/chart" uri="{CE6537A1-D6FC-4f65-9D91-7224C49458BB}"/>
                <c:ext xmlns:c16="http://schemas.microsoft.com/office/drawing/2014/chart" uri="{C3380CC4-5D6E-409C-BE32-E72D297353CC}">
                  <c16:uniqueId val="{0000000B-E40E-43A8-8304-A19750944AD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ja-JP"/>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ete用!$B$3:$B$8</c:f>
              <c:strCache>
                <c:ptCount val="6"/>
                <c:pt idx="0">
                  <c:v>ピアス・イヤリング</c:v>
                </c:pt>
                <c:pt idx="1">
                  <c:v>ネックレス</c:v>
                </c:pt>
                <c:pt idx="2">
                  <c:v>リング</c:v>
                </c:pt>
                <c:pt idx="3">
                  <c:v>ブレスレット・バングル</c:v>
                </c:pt>
                <c:pt idx="4">
                  <c:v>特にない</c:v>
                </c:pt>
                <c:pt idx="5">
                  <c:v>その他</c:v>
                </c:pt>
              </c:strCache>
            </c:strRef>
          </c:cat>
          <c:val>
            <c:numRef>
              <c:f>ete用!$C$3:$C$8</c:f>
              <c:numCache>
                <c:formatCode>General</c:formatCode>
                <c:ptCount val="6"/>
                <c:pt idx="0">
                  <c:v>56</c:v>
                </c:pt>
                <c:pt idx="1">
                  <c:v>41</c:v>
                </c:pt>
                <c:pt idx="2">
                  <c:v>41</c:v>
                </c:pt>
                <c:pt idx="3">
                  <c:v>12</c:v>
                </c:pt>
                <c:pt idx="4">
                  <c:v>33</c:v>
                </c:pt>
                <c:pt idx="5">
                  <c:v>3</c:v>
                </c:pt>
              </c:numCache>
            </c:numRef>
          </c:val>
          <c:extLst>
            <c:ext xmlns:c16="http://schemas.microsoft.com/office/drawing/2014/chart" uri="{C3380CC4-5D6E-409C-BE32-E72D297353CC}">
              <c16:uniqueId val="{0000000C-E40E-43A8-8304-A19750944AD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1.8805768894776819E-2"/>
          <c:y val="0.79235573120340097"/>
          <c:w val="0.8900982950860179"/>
          <c:h val="0.15842350331548583"/>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グラフ!$A$300:$A$316</c:f>
              <c:strCache>
                <c:ptCount val="17"/>
                <c:pt idx="0">
                  <c:v>Instagram</c:v>
                </c:pt>
                <c:pt idx="1">
                  <c:v>Google検索</c:v>
                </c:pt>
                <c:pt idx="2">
                  <c:v>X</c:v>
                </c:pt>
                <c:pt idx="3">
                  <c:v>YouTube</c:v>
                </c:pt>
                <c:pt idx="4">
                  <c:v>Yahoo!検索</c:v>
                </c:pt>
                <c:pt idx="5">
                  <c:v>@コスメ</c:v>
                </c:pt>
                <c:pt idx="6">
                  <c:v>TikTok</c:v>
                </c:pt>
                <c:pt idx="7">
                  <c:v>LINE</c:v>
                </c:pt>
                <c:pt idx="8">
                  <c:v>Amazon</c:v>
                </c:pt>
                <c:pt idx="9">
                  <c:v>楽天</c:v>
                </c:pt>
                <c:pt idx="10">
                  <c:v>SmartNews</c:v>
                </c:pt>
                <c:pt idx="11">
                  <c:v>Pinterest</c:v>
                </c:pt>
                <c:pt idx="12">
                  <c:v>LIPS</c:v>
                </c:pt>
                <c:pt idx="13">
                  <c:v>ZOZO</c:v>
                </c:pt>
                <c:pt idx="14">
                  <c:v>Facebook</c:v>
                </c:pt>
                <c:pt idx="15">
                  <c:v>Lemon8</c:v>
                </c:pt>
                <c:pt idx="16">
                  <c:v>PayPay</c:v>
                </c:pt>
              </c:strCache>
            </c:strRef>
          </c:cat>
          <c:val>
            <c:numRef>
              <c:f>グラフ!$C$300:$C$316</c:f>
              <c:numCache>
                <c:formatCode>0%</c:formatCode>
                <c:ptCount val="17"/>
                <c:pt idx="0">
                  <c:v>0.19</c:v>
                </c:pt>
                <c:pt idx="1">
                  <c:v>0.14000000000000001</c:v>
                </c:pt>
                <c:pt idx="2">
                  <c:v>0.14000000000000001</c:v>
                </c:pt>
                <c:pt idx="3">
                  <c:v>0.12</c:v>
                </c:pt>
                <c:pt idx="4">
                  <c:v>0.09</c:v>
                </c:pt>
                <c:pt idx="5">
                  <c:v>7.0000000000000007E-2</c:v>
                </c:pt>
                <c:pt idx="6">
                  <c:v>0.06</c:v>
                </c:pt>
                <c:pt idx="7">
                  <c:v>0.05</c:v>
                </c:pt>
                <c:pt idx="8">
                  <c:v>0.04</c:v>
                </c:pt>
                <c:pt idx="9">
                  <c:v>0.03</c:v>
                </c:pt>
                <c:pt idx="10">
                  <c:v>0.01</c:v>
                </c:pt>
                <c:pt idx="11">
                  <c:v>0.01</c:v>
                </c:pt>
                <c:pt idx="12">
                  <c:v>0.01</c:v>
                </c:pt>
                <c:pt idx="13">
                  <c:v>0.01</c:v>
                </c:pt>
                <c:pt idx="14">
                  <c:v>0.01</c:v>
                </c:pt>
                <c:pt idx="15">
                  <c:v>0.01</c:v>
                </c:pt>
                <c:pt idx="16">
                  <c:v>0</c:v>
                </c:pt>
              </c:numCache>
            </c:numRef>
          </c:val>
          <c:extLst>
            <c:ext xmlns:c16="http://schemas.microsoft.com/office/drawing/2014/chart" uri="{C3380CC4-5D6E-409C-BE32-E72D297353CC}">
              <c16:uniqueId val="{00000000-91E7-4701-9F18-C0CF4A14BDD6}"/>
            </c:ext>
          </c:extLst>
        </c:ser>
        <c:dLbls>
          <c:showLegendKey val="0"/>
          <c:showVal val="0"/>
          <c:showCatName val="0"/>
          <c:showSerName val="0"/>
          <c:showPercent val="0"/>
          <c:showBubbleSize val="0"/>
        </c:dLbls>
        <c:gapWidth val="219"/>
        <c:overlap val="-27"/>
        <c:axId val="1359281344"/>
        <c:axId val="1359282304"/>
      </c:barChart>
      <c:catAx>
        <c:axId val="135928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359282304"/>
        <c:crosses val="autoZero"/>
        <c:auto val="1"/>
        <c:lblAlgn val="ctr"/>
        <c:lblOffset val="100"/>
        <c:noMultiLvlLbl val="0"/>
      </c:catAx>
      <c:valAx>
        <c:axId val="135928230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359281344"/>
        <c:crosses val="autoZero"/>
        <c:crossBetween val="between"/>
      </c:valAx>
      <c:spPr>
        <a:noFill/>
        <a:ln>
          <a:noFill/>
        </a:ln>
        <a:effectLst/>
      </c:spPr>
    </c:plotArea>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グラフ!$A$320:$A$328</c:f>
              <c:strCache>
                <c:ptCount val="9"/>
                <c:pt idx="0">
                  <c:v>Instagram</c:v>
                </c:pt>
                <c:pt idx="1">
                  <c:v>X</c:v>
                </c:pt>
                <c:pt idx="2">
                  <c:v>YouTube</c:v>
                </c:pt>
                <c:pt idx="3">
                  <c:v>LINE</c:v>
                </c:pt>
                <c:pt idx="4">
                  <c:v>TikTok</c:v>
                </c:pt>
                <c:pt idx="5">
                  <c:v>Facebook</c:v>
                </c:pt>
                <c:pt idx="6">
                  <c:v>Lemon8</c:v>
                </c:pt>
                <c:pt idx="7">
                  <c:v>Pinterest</c:v>
                </c:pt>
                <c:pt idx="8">
                  <c:v>BeReal</c:v>
                </c:pt>
              </c:strCache>
            </c:strRef>
          </c:cat>
          <c:val>
            <c:numRef>
              <c:f>グラフ!$C$320:$C$328</c:f>
              <c:numCache>
                <c:formatCode>0.00%</c:formatCode>
                <c:ptCount val="9"/>
                <c:pt idx="0">
                  <c:v>0.28799999999999998</c:v>
                </c:pt>
                <c:pt idx="1">
                  <c:v>0.217</c:v>
                </c:pt>
                <c:pt idx="2">
                  <c:v>0.20799999999999999</c:v>
                </c:pt>
                <c:pt idx="3">
                  <c:v>0.17</c:v>
                </c:pt>
                <c:pt idx="4">
                  <c:v>9.9000000000000005E-2</c:v>
                </c:pt>
                <c:pt idx="5">
                  <c:v>5.0000000000000001E-3</c:v>
                </c:pt>
                <c:pt idx="6">
                  <c:v>5.0000000000000001E-3</c:v>
                </c:pt>
                <c:pt idx="7">
                  <c:v>5.0000000000000001E-3</c:v>
                </c:pt>
                <c:pt idx="8">
                  <c:v>5.0000000000000001E-3</c:v>
                </c:pt>
              </c:numCache>
            </c:numRef>
          </c:val>
          <c:extLst>
            <c:ext xmlns:c16="http://schemas.microsoft.com/office/drawing/2014/chart" uri="{C3380CC4-5D6E-409C-BE32-E72D297353CC}">
              <c16:uniqueId val="{00000000-38F6-4BCB-89BE-562E084C384B}"/>
            </c:ext>
          </c:extLst>
        </c:ser>
        <c:dLbls>
          <c:showLegendKey val="0"/>
          <c:showVal val="0"/>
          <c:showCatName val="0"/>
          <c:showSerName val="0"/>
          <c:showPercent val="0"/>
          <c:showBubbleSize val="0"/>
        </c:dLbls>
        <c:gapWidth val="182"/>
        <c:axId val="1359289984"/>
        <c:axId val="1359291424"/>
      </c:barChart>
      <c:catAx>
        <c:axId val="13592899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359291424"/>
        <c:crosses val="autoZero"/>
        <c:auto val="1"/>
        <c:lblAlgn val="ctr"/>
        <c:lblOffset val="100"/>
        <c:noMultiLvlLbl val="0"/>
      </c:catAx>
      <c:valAx>
        <c:axId val="1359291424"/>
        <c:scaling>
          <c:orientation val="minMax"/>
        </c:scaling>
        <c:delete val="1"/>
        <c:axPos val="t"/>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359289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グラフ!$A$383:$A$389</c:f>
              <c:strCache>
                <c:ptCount val="7"/>
                <c:pt idx="0">
                  <c:v>Instagram</c:v>
                </c:pt>
                <c:pt idx="1">
                  <c:v>X</c:v>
                </c:pt>
                <c:pt idx="2">
                  <c:v>LINE</c:v>
                </c:pt>
                <c:pt idx="3">
                  <c:v>TikTok</c:v>
                </c:pt>
                <c:pt idx="4">
                  <c:v>YouTube</c:v>
                </c:pt>
                <c:pt idx="5">
                  <c:v>Threads</c:v>
                </c:pt>
                <c:pt idx="6">
                  <c:v>BeReal</c:v>
                </c:pt>
              </c:strCache>
            </c:strRef>
          </c:cat>
          <c:val>
            <c:numRef>
              <c:f>グラフ!$C$383:$C$389</c:f>
              <c:numCache>
                <c:formatCode>0%</c:formatCode>
                <c:ptCount val="7"/>
                <c:pt idx="0">
                  <c:v>0.5</c:v>
                </c:pt>
                <c:pt idx="1">
                  <c:v>0.31</c:v>
                </c:pt>
                <c:pt idx="2">
                  <c:v>0.13</c:v>
                </c:pt>
                <c:pt idx="3">
                  <c:v>0.03</c:v>
                </c:pt>
                <c:pt idx="4">
                  <c:v>0.02</c:v>
                </c:pt>
                <c:pt idx="5">
                  <c:v>0.01</c:v>
                </c:pt>
                <c:pt idx="6">
                  <c:v>0.01</c:v>
                </c:pt>
              </c:numCache>
            </c:numRef>
          </c:val>
          <c:extLst>
            <c:ext xmlns:c16="http://schemas.microsoft.com/office/drawing/2014/chart" uri="{C3380CC4-5D6E-409C-BE32-E72D297353CC}">
              <c16:uniqueId val="{00000000-9122-42DC-8BD7-5D664CA2774A}"/>
            </c:ext>
          </c:extLst>
        </c:ser>
        <c:dLbls>
          <c:dLblPos val="outEnd"/>
          <c:showLegendKey val="0"/>
          <c:showVal val="1"/>
          <c:showCatName val="0"/>
          <c:showSerName val="0"/>
          <c:showPercent val="0"/>
          <c:showBubbleSize val="0"/>
        </c:dLbls>
        <c:gapWidth val="182"/>
        <c:axId val="1856225136"/>
        <c:axId val="1856226576"/>
      </c:barChart>
      <c:catAx>
        <c:axId val="18562251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56226576"/>
        <c:crosses val="autoZero"/>
        <c:auto val="1"/>
        <c:lblAlgn val="ctr"/>
        <c:lblOffset val="100"/>
        <c:noMultiLvlLbl val="0"/>
      </c:catAx>
      <c:valAx>
        <c:axId val="185622657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25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グラフ!$A$366</c:f>
              <c:strCache>
                <c:ptCount val="1"/>
                <c:pt idx="0">
                  <c:v>CanCam読者</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グラフ!$B$365:$H$365</c:f>
              <c:strCache>
                <c:ptCount val="7"/>
                <c:pt idx="0">
                  <c:v>毎日</c:v>
                </c:pt>
                <c:pt idx="1">
                  <c:v>週に2,3回程度</c:v>
                </c:pt>
                <c:pt idx="2">
                  <c:v>週に1回程度</c:v>
                </c:pt>
                <c:pt idx="3">
                  <c:v>月に2,3回</c:v>
                </c:pt>
                <c:pt idx="4">
                  <c:v>月に1回</c:v>
                </c:pt>
                <c:pt idx="5">
                  <c:v>数ヶ月に1回</c:v>
                </c:pt>
                <c:pt idx="6">
                  <c:v>発信しない</c:v>
                </c:pt>
              </c:strCache>
            </c:strRef>
          </c:cat>
          <c:val>
            <c:numRef>
              <c:f>グラフ!$B$366:$H$366</c:f>
              <c:numCache>
                <c:formatCode>0%</c:formatCode>
                <c:ptCount val="7"/>
                <c:pt idx="0">
                  <c:v>0.23</c:v>
                </c:pt>
                <c:pt idx="1">
                  <c:v>0.21</c:v>
                </c:pt>
                <c:pt idx="2">
                  <c:v>0.2</c:v>
                </c:pt>
                <c:pt idx="3">
                  <c:v>0.16</c:v>
                </c:pt>
                <c:pt idx="4">
                  <c:v>0.03</c:v>
                </c:pt>
                <c:pt idx="5">
                  <c:v>0.11</c:v>
                </c:pt>
                <c:pt idx="6">
                  <c:v>7.0000000000000007E-2</c:v>
                </c:pt>
              </c:numCache>
            </c:numRef>
          </c:val>
          <c:extLst>
            <c:ext xmlns:c16="http://schemas.microsoft.com/office/drawing/2014/chart" uri="{C3380CC4-5D6E-409C-BE32-E72D297353CC}">
              <c16:uniqueId val="{00000000-8A7F-4975-93B4-EE7A760F74B7}"/>
            </c:ext>
          </c:extLst>
        </c:ser>
        <c:ser>
          <c:idx val="1"/>
          <c:order val="1"/>
          <c:tx>
            <c:strRef>
              <c:f>グラフ!$A$367</c:f>
              <c:strCache>
                <c:ptCount val="1"/>
                <c:pt idx="0">
                  <c:v>一般女性</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グラフ!$B$365:$H$365</c:f>
              <c:strCache>
                <c:ptCount val="7"/>
                <c:pt idx="0">
                  <c:v>毎日</c:v>
                </c:pt>
                <c:pt idx="1">
                  <c:v>週に2,3回程度</c:v>
                </c:pt>
                <c:pt idx="2">
                  <c:v>週に1回程度</c:v>
                </c:pt>
                <c:pt idx="3">
                  <c:v>月に2,3回</c:v>
                </c:pt>
                <c:pt idx="4">
                  <c:v>月に1回</c:v>
                </c:pt>
                <c:pt idx="5">
                  <c:v>数ヶ月に1回</c:v>
                </c:pt>
                <c:pt idx="6">
                  <c:v>発信しない</c:v>
                </c:pt>
              </c:strCache>
            </c:strRef>
          </c:cat>
          <c:val>
            <c:numRef>
              <c:f>グラフ!$B$367:$H$367</c:f>
              <c:numCache>
                <c:formatCode>0%</c:formatCode>
                <c:ptCount val="7"/>
                <c:pt idx="0">
                  <c:v>0.2</c:v>
                </c:pt>
                <c:pt idx="1">
                  <c:v>0.19</c:v>
                </c:pt>
                <c:pt idx="2">
                  <c:v>0.12</c:v>
                </c:pt>
                <c:pt idx="3">
                  <c:v>0.11</c:v>
                </c:pt>
                <c:pt idx="4">
                  <c:v>7.0000000000000007E-2</c:v>
                </c:pt>
                <c:pt idx="5">
                  <c:v>0.13</c:v>
                </c:pt>
                <c:pt idx="6">
                  <c:v>0.17</c:v>
                </c:pt>
              </c:numCache>
            </c:numRef>
          </c:val>
          <c:extLst>
            <c:ext xmlns:c16="http://schemas.microsoft.com/office/drawing/2014/chart" uri="{C3380CC4-5D6E-409C-BE32-E72D297353CC}">
              <c16:uniqueId val="{00000001-8A7F-4975-93B4-EE7A760F74B7}"/>
            </c:ext>
          </c:extLst>
        </c:ser>
        <c:dLbls>
          <c:dLblPos val="outEnd"/>
          <c:showLegendKey val="0"/>
          <c:showVal val="1"/>
          <c:showCatName val="0"/>
          <c:showSerName val="0"/>
          <c:showPercent val="0"/>
          <c:showBubbleSize val="0"/>
        </c:dLbls>
        <c:gapWidth val="219"/>
        <c:overlap val="-27"/>
        <c:axId val="1896874176"/>
        <c:axId val="1896882336"/>
      </c:barChart>
      <c:catAx>
        <c:axId val="18968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96882336"/>
        <c:crosses val="autoZero"/>
        <c:auto val="1"/>
        <c:lblAlgn val="ctr"/>
        <c:lblOffset val="100"/>
        <c:noMultiLvlLbl val="0"/>
      </c:catAx>
      <c:valAx>
        <c:axId val="189688233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96874176"/>
        <c:crosses val="autoZero"/>
        <c:crossBetween val="between"/>
      </c:valAx>
      <c:spPr>
        <a:noFill/>
        <a:ln>
          <a:noFill/>
        </a:ln>
        <a:effectLst/>
      </c:spPr>
    </c:plotArea>
    <c:legend>
      <c:legendPos val="b"/>
      <c:layout>
        <c:manualLayout>
          <c:xMode val="edge"/>
          <c:yMode val="edge"/>
          <c:x val="0.32019686353160459"/>
          <c:y val="0.8975361219261756"/>
          <c:w val="0.34889019223464146"/>
          <c:h val="0.10246402917037868"/>
        </c:manualLayout>
      </c:layout>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グラフ!$H$336</c:f>
              <c:strCache>
                <c:ptCount val="1"/>
                <c:pt idx="0">
                  <c:v>よく投稿している</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グラフ!$G$337:$G$338</c:f>
              <c:strCache>
                <c:ptCount val="2"/>
                <c:pt idx="0">
                  <c:v>CanCam読者</c:v>
                </c:pt>
                <c:pt idx="1">
                  <c:v>一般女性</c:v>
                </c:pt>
              </c:strCache>
            </c:strRef>
          </c:cat>
          <c:val>
            <c:numRef>
              <c:f>グラフ!$H$337:$H$338</c:f>
              <c:numCache>
                <c:formatCode>0%</c:formatCode>
                <c:ptCount val="2"/>
                <c:pt idx="0">
                  <c:v>0.23</c:v>
                </c:pt>
                <c:pt idx="1">
                  <c:v>0.21</c:v>
                </c:pt>
              </c:numCache>
            </c:numRef>
          </c:val>
          <c:extLst>
            <c:ext xmlns:c16="http://schemas.microsoft.com/office/drawing/2014/chart" uri="{C3380CC4-5D6E-409C-BE32-E72D297353CC}">
              <c16:uniqueId val="{00000000-D88F-46D4-B594-37D946A14EF4}"/>
            </c:ext>
          </c:extLst>
        </c:ser>
        <c:ser>
          <c:idx val="1"/>
          <c:order val="1"/>
          <c:tx>
            <c:strRef>
              <c:f>グラフ!$I$336</c:f>
              <c:strCache>
                <c:ptCount val="1"/>
                <c:pt idx="0">
                  <c:v>ときどき投稿している</c:v>
                </c:pt>
              </c:strCache>
            </c:strRef>
          </c:tx>
          <c:spPr>
            <a:solidFill>
              <a:srgbClr val="FFC1C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グラフ!$G$337:$G$338</c:f>
              <c:strCache>
                <c:ptCount val="2"/>
                <c:pt idx="0">
                  <c:v>CanCam読者</c:v>
                </c:pt>
                <c:pt idx="1">
                  <c:v>一般女性</c:v>
                </c:pt>
              </c:strCache>
            </c:strRef>
          </c:cat>
          <c:val>
            <c:numRef>
              <c:f>グラフ!$I$337:$I$338</c:f>
              <c:numCache>
                <c:formatCode>0%</c:formatCode>
                <c:ptCount val="2"/>
                <c:pt idx="0">
                  <c:v>0.55000000000000004</c:v>
                </c:pt>
                <c:pt idx="1">
                  <c:v>0.36</c:v>
                </c:pt>
              </c:numCache>
            </c:numRef>
          </c:val>
          <c:extLst>
            <c:ext xmlns:c16="http://schemas.microsoft.com/office/drawing/2014/chart" uri="{C3380CC4-5D6E-409C-BE32-E72D297353CC}">
              <c16:uniqueId val="{00000001-D88F-46D4-B594-37D946A14EF4}"/>
            </c:ext>
          </c:extLst>
        </c:ser>
        <c:ser>
          <c:idx val="2"/>
          <c:order val="2"/>
          <c:tx>
            <c:strRef>
              <c:f>グラフ!$J$336</c:f>
              <c:strCache>
                <c:ptCount val="1"/>
                <c:pt idx="0">
                  <c:v>どちらでもない</c:v>
                </c:pt>
              </c:strCache>
            </c:strRef>
          </c:tx>
          <c:spPr>
            <a:solidFill>
              <a:srgbClr val="FAD9DA"/>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グラフ!$G$337:$G$338</c:f>
              <c:strCache>
                <c:ptCount val="2"/>
                <c:pt idx="0">
                  <c:v>CanCam読者</c:v>
                </c:pt>
                <c:pt idx="1">
                  <c:v>一般女性</c:v>
                </c:pt>
              </c:strCache>
            </c:strRef>
          </c:cat>
          <c:val>
            <c:numRef>
              <c:f>グラフ!$J$337:$J$338</c:f>
              <c:numCache>
                <c:formatCode>0%</c:formatCode>
                <c:ptCount val="2"/>
                <c:pt idx="0">
                  <c:v>0.04</c:v>
                </c:pt>
                <c:pt idx="1">
                  <c:v>0.05</c:v>
                </c:pt>
              </c:numCache>
            </c:numRef>
          </c:val>
          <c:extLst>
            <c:ext xmlns:c16="http://schemas.microsoft.com/office/drawing/2014/chart" uri="{C3380CC4-5D6E-409C-BE32-E72D297353CC}">
              <c16:uniqueId val="{00000002-D88F-46D4-B594-37D946A14EF4}"/>
            </c:ext>
          </c:extLst>
        </c:ser>
        <c:ser>
          <c:idx val="3"/>
          <c:order val="3"/>
          <c:tx>
            <c:strRef>
              <c:f>グラフ!$K$336</c:f>
              <c:strCache>
                <c:ptCount val="1"/>
                <c:pt idx="0">
                  <c:v>あまりしない</c:v>
                </c:pt>
              </c:strCache>
            </c:strRef>
          </c:tx>
          <c:spPr>
            <a:solidFill>
              <a:srgbClr val="BED8DF"/>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グラフ!$G$337:$G$338</c:f>
              <c:strCache>
                <c:ptCount val="2"/>
                <c:pt idx="0">
                  <c:v>CanCam読者</c:v>
                </c:pt>
                <c:pt idx="1">
                  <c:v>一般女性</c:v>
                </c:pt>
              </c:strCache>
            </c:strRef>
          </c:cat>
          <c:val>
            <c:numRef>
              <c:f>グラフ!$K$337:$K$338</c:f>
              <c:numCache>
                <c:formatCode>0%</c:formatCode>
                <c:ptCount val="2"/>
                <c:pt idx="0">
                  <c:v>0.12</c:v>
                </c:pt>
                <c:pt idx="1">
                  <c:v>0.22</c:v>
                </c:pt>
              </c:numCache>
            </c:numRef>
          </c:val>
          <c:extLst>
            <c:ext xmlns:c16="http://schemas.microsoft.com/office/drawing/2014/chart" uri="{C3380CC4-5D6E-409C-BE32-E72D297353CC}">
              <c16:uniqueId val="{00000003-D88F-46D4-B594-37D946A14EF4}"/>
            </c:ext>
          </c:extLst>
        </c:ser>
        <c:ser>
          <c:idx val="4"/>
          <c:order val="4"/>
          <c:tx>
            <c:strRef>
              <c:f>グラフ!$L$336</c:f>
              <c:strCache>
                <c:ptCount val="1"/>
                <c:pt idx="0">
                  <c:v>全くない</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グラフ!$G$337:$G$338</c:f>
              <c:strCache>
                <c:ptCount val="2"/>
                <c:pt idx="0">
                  <c:v>CanCam読者</c:v>
                </c:pt>
                <c:pt idx="1">
                  <c:v>一般女性</c:v>
                </c:pt>
              </c:strCache>
            </c:strRef>
          </c:cat>
          <c:val>
            <c:numRef>
              <c:f>グラフ!$L$337:$L$338</c:f>
              <c:numCache>
                <c:formatCode>0%</c:formatCode>
                <c:ptCount val="2"/>
                <c:pt idx="0">
                  <c:v>7.0000000000000007E-2</c:v>
                </c:pt>
                <c:pt idx="1">
                  <c:v>0.16</c:v>
                </c:pt>
              </c:numCache>
            </c:numRef>
          </c:val>
          <c:extLst>
            <c:ext xmlns:c16="http://schemas.microsoft.com/office/drawing/2014/chart" uri="{C3380CC4-5D6E-409C-BE32-E72D297353CC}">
              <c16:uniqueId val="{00000004-D88F-46D4-B594-37D946A14EF4}"/>
            </c:ext>
          </c:extLst>
        </c:ser>
        <c:dLbls>
          <c:dLblPos val="ctr"/>
          <c:showLegendKey val="0"/>
          <c:showVal val="1"/>
          <c:showCatName val="0"/>
          <c:showSerName val="0"/>
          <c:showPercent val="0"/>
          <c:showBubbleSize val="0"/>
        </c:dLbls>
        <c:gapWidth val="150"/>
        <c:overlap val="100"/>
        <c:axId val="1856247696"/>
        <c:axId val="1856259696"/>
      </c:barChart>
      <c:catAx>
        <c:axId val="18562476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56259696"/>
        <c:crosses val="autoZero"/>
        <c:auto val="1"/>
        <c:lblAlgn val="ctr"/>
        <c:lblOffset val="100"/>
        <c:noMultiLvlLbl val="0"/>
      </c:catAx>
      <c:valAx>
        <c:axId val="1856259696"/>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5624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グラフ!$G$409</c:f>
              <c:strCache>
                <c:ptCount val="1"/>
                <c:pt idx="0">
                  <c:v>5,000円～1万円未満</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グラフ!$F$410:$F$411</c:f>
              <c:strCache>
                <c:ptCount val="2"/>
                <c:pt idx="0">
                  <c:v>CanCam読者</c:v>
                </c:pt>
                <c:pt idx="1">
                  <c:v>一般女性</c:v>
                </c:pt>
              </c:strCache>
            </c:strRef>
          </c:cat>
          <c:val>
            <c:numRef>
              <c:f>グラフ!$G$410:$G$411</c:f>
              <c:numCache>
                <c:formatCode>0%</c:formatCode>
                <c:ptCount val="2"/>
                <c:pt idx="0">
                  <c:v>0.2</c:v>
                </c:pt>
                <c:pt idx="1">
                  <c:v>0.27555958862673924</c:v>
                </c:pt>
              </c:numCache>
            </c:numRef>
          </c:val>
          <c:extLst>
            <c:ext xmlns:c16="http://schemas.microsoft.com/office/drawing/2014/chart" uri="{C3380CC4-5D6E-409C-BE32-E72D297353CC}">
              <c16:uniqueId val="{00000000-9220-4A8D-A427-AB4B46369BA2}"/>
            </c:ext>
          </c:extLst>
        </c:ser>
        <c:ser>
          <c:idx val="1"/>
          <c:order val="1"/>
          <c:tx>
            <c:strRef>
              <c:f>グラフ!$H$409</c:f>
              <c:strCache>
                <c:ptCount val="1"/>
                <c:pt idx="0">
                  <c:v>1万～3万円未満</c:v>
                </c:pt>
              </c:strCache>
            </c:strRef>
          </c:tx>
          <c:spPr>
            <a:solidFill>
              <a:srgbClr val="BED8DF"/>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グラフ!$F$410:$F$411</c:f>
              <c:strCache>
                <c:ptCount val="2"/>
                <c:pt idx="0">
                  <c:v>CanCam読者</c:v>
                </c:pt>
                <c:pt idx="1">
                  <c:v>一般女性</c:v>
                </c:pt>
              </c:strCache>
            </c:strRef>
          </c:cat>
          <c:val>
            <c:numRef>
              <c:f>グラフ!$H$410:$H$411</c:f>
              <c:numCache>
                <c:formatCode>0%</c:formatCode>
                <c:ptCount val="2"/>
                <c:pt idx="0">
                  <c:v>0.30666666666666664</c:v>
                </c:pt>
                <c:pt idx="1">
                  <c:v>0.35904416212946161</c:v>
                </c:pt>
              </c:numCache>
            </c:numRef>
          </c:val>
          <c:extLst>
            <c:ext xmlns:c16="http://schemas.microsoft.com/office/drawing/2014/chart" uri="{C3380CC4-5D6E-409C-BE32-E72D297353CC}">
              <c16:uniqueId val="{00000001-9220-4A8D-A427-AB4B46369BA2}"/>
            </c:ext>
          </c:extLst>
        </c:ser>
        <c:ser>
          <c:idx val="2"/>
          <c:order val="2"/>
          <c:tx>
            <c:strRef>
              <c:f>グラフ!$I$409</c:f>
              <c:strCache>
                <c:ptCount val="1"/>
                <c:pt idx="0">
                  <c:v>3万円～5万円</c:v>
                </c:pt>
              </c:strCache>
            </c:strRef>
          </c:tx>
          <c:spPr>
            <a:solidFill>
              <a:srgbClr val="FFC1C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グラフ!$F$410:$F$411</c:f>
              <c:strCache>
                <c:ptCount val="2"/>
                <c:pt idx="0">
                  <c:v>CanCam読者</c:v>
                </c:pt>
                <c:pt idx="1">
                  <c:v>一般女性</c:v>
                </c:pt>
              </c:strCache>
            </c:strRef>
          </c:cat>
          <c:val>
            <c:numRef>
              <c:f>グラフ!$I$410:$I$411</c:f>
              <c:numCache>
                <c:formatCode>0%</c:formatCode>
                <c:ptCount val="2"/>
                <c:pt idx="0">
                  <c:v>0.21333333333333335</c:v>
                </c:pt>
                <c:pt idx="1">
                  <c:v>0.18088324258923169</c:v>
                </c:pt>
              </c:numCache>
            </c:numRef>
          </c:val>
          <c:extLst>
            <c:ext xmlns:c16="http://schemas.microsoft.com/office/drawing/2014/chart" uri="{C3380CC4-5D6E-409C-BE32-E72D297353CC}">
              <c16:uniqueId val="{00000002-9220-4A8D-A427-AB4B46369BA2}"/>
            </c:ext>
          </c:extLst>
        </c:ser>
        <c:ser>
          <c:idx val="3"/>
          <c:order val="3"/>
          <c:tx>
            <c:strRef>
              <c:f>グラフ!$J$409</c:f>
              <c:strCache>
                <c:ptCount val="1"/>
                <c:pt idx="0">
                  <c:v>5万円以上</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グラフ!$F$410:$F$411</c:f>
              <c:strCache>
                <c:ptCount val="2"/>
                <c:pt idx="0">
                  <c:v>CanCam読者</c:v>
                </c:pt>
                <c:pt idx="1">
                  <c:v>一般女性</c:v>
                </c:pt>
              </c:strCache>
            </c:strRef>
          </c:cat>
          <c:val>
            <c:numRef>
              <c:f>グラフ!$J$410:$J$411</c:f>
              <c:numCache>
                <c:formatCode>0%</c:formatCode>
                <c:ptCount val="2"/>
                <c:pt idx="0">
                  <c:v>0.28000000000000003</c:v>
                </c:pt>
                <c:pt idx="1">
                  <c:v>0.18451300665456746</c:v>
                </c:pt>
              </c:numCache>
            </c:numRef>
          </c:val>
          <c:extLst>
            <c:ext xmlns:c16="http://schemas.microsoft.com/office/drawing/2014/chart" uri="{C3380CC4-5D6E-409C-BE32-E72D297353CC}">
              <c16:uniqueId val="{00000003-9220-4A8D-A427-AB4B46369BA2}"/>
            </c:ext>
          </c:extLst>
        </c:ser>
        <c:dLbls>
          <c:dLblPos val="ctr"/>
          <c:showLegendKey val="0"/>
          <c:showVal val="1"/>
          <c:showCatName val="0"/>
          <c:showSerName val="0"/>
          <c:showPercent val="0"/>
          <c:showBubbleSize val="0"/>
        </c:dLbls>
        <c:gapWidth val="150"/>
        <c:overlap val="100"/>
        <c:axId val="1244159872"/>
        <c:axId val="1244168032"/>
      </c:barChart>
      <c:catAx>
        <c:axId val="1244159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244168032"/>
        <c:crosses val="autoZero"/>
        <c:auto val="1"/>
        <c:lblAlgn val="ctr"/>
        <c:lblOffset val="100"/>
        <c:noMultiLvlLbl val="0"/>
      </c:catAx>
      <c:valAx>
        <c:axId val="124416803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24415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グラフ!$K$432</c:f>
              <c:strCache>
                <c:ptCount val="1"/>
                <c:pt idx="0">
                  <c:v>毎日</c:v>
                </c:pt>
              </c:strCache>
            </c:strRef>
          </c:tx>
          <c:spPr>
            <a:solidFill>
              <a:srgbClr val="FF6699"/>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グラフ!$K$433</c:f>
              <c:numCache>
                <c:formatCode>0%</c:formatCode>
                <c:ptCount val="1"/>
                <c:pt idx="0">
                  <c:v>1.3333333333333334E-2</c:v>
                </c:pt>
              </c:numCache>
            </c:numRef>
          </c:val>
          <c:extLst>
            <c:ext xmlns:c16="http://schemas.microsoft.com/office/drawing/2014/chart" uri="{C3380CC4-5D6E-409C-BE32-E72D297353CC}">
              <c16:uniqueId val="{00000000-2A8A-49D8-B5EB-4D1847A78D25}"/>
            </c:ext>
          </c:extLst>
        </c:ser>
        <c:ser>
          <c:idx val="1"/>
          <c:order val="1"/>
          <c:tx>
            <c:strRef>
              <c:f>グラフ!$L$432</c:f>
              <c:strCache>
                <c:ptCount val="1"/>
                <c:pt idx="0">
                  <c:v>週に2,3回程度</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グラフ!$L$433</c:f>
              <c:numCache>
                <c:formatCode>0%</c:formatCode>
                <c:ptCount val="1"/>
                <c:pt idx="0">
                  <c:v>0.10666666666666667</c:v>
                </c:pt>
              </c:numCache>
            </c:numRef>
          </c:val>
          <c:extLst>
            <c:ext xmlns:c16="http://schemas.microsoft.com/office/drawing/2014/chart" uri="{C3380CC4-5D6E-409C-BE32-E72D297353CC}">
              <c16:uniqueId val="{00000001-2A8A-49D8-B5EB-4D1847A78D25}"/>
            </c:ext>
          </c:extLst>
        </c:ser>
        <c:ser>
          <c:idx val="2"/>
          <c:order val="2"/>
          <c:tx>
            <c:strRef>
              <c:f>グラフ!$M$432</c:f>
              <c:strCache>
                <c:ptCount val="1"/>
                <c:pt idx="0">
                  <c:v>週に1回程度</c:v>
                </c:pt>
              </c:strCache>
            </c:strRef>
          </c:tx>
          <c:spPr>
            <a:solidFill>
              <a:srgbClr val="FFC1C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グラフ!$M$433</c:f>
              <c:numCache>
                <c:formatCode>0%</c:formatCode>
                <c:ptCount val="1"/>
                <c:pt idx="0">
                  <c:v>0.16</c:v>
                </c:pt>
              </c:numCache>
            </c:numRef>
          </c:val>
          <c:extLst>
            <c:ext xmlns:c16="http://schemas.microsoft.com/office/drawing/2014/chart" uri="{C3380CC4-5D6E-409C-BE32-E72D297353CC}">
              <c16:uniqueId val="{00000002-2A8A-49D8-B5EB-4D1847A78D25}"/>
            </c:ext>
          </c:extLst>
        </c:ser>
        <c:ser>
          <c:idx val="3"/>
          <c:order val="3"/>
          <c:tx>
            <c:strRef>
              <c:f>グラフ!$N$432</c:f>
              <c:strCache>
                <c:ptCount val="1"/>
                <c:pt idx="0">
                  <c:v>月に2,3回</c:v>
                </c:pt>
              </c:strCache>
            </c:strRef>
          </c:tx>
          <c:spPr>
            <a:solidFill>
              <a:srgbClr val="FAD9DA"/>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グラフ!$N$433</c:f>
              <c:numCache>
                <c:formatCode>0%</c:formatCode>
                <c:ptCount val="1"/>
                <c:pt idx="0">
                  <c:v>0.32</c:v>
                </c:pt>
              </c:numCache>
            </c:numRef>
          </c:val>
          <c:extLst>
            <c:ext xmlns:c16="http://schemas.microsoft.com/office/drawing/2014/chart" uri="{C3380CC4-5D6E-409C-BE32-E72D297353CC}">
              <c16:uniqueId val="{00000003-2A8A-49D8-B5EB-4D1847A78D25}"/>
            </c:ext>
          </c:extLst>
        </c:ser>
        <c:ser>
          <c:idx val="4"/>
          <c:order val="4"/>
          <c:tx>
            <c:strRef>
              <c:f>グラフ!$O$432</c:f>
              <c:strCache>
                <c:ptCount val="1"/>
                <c:pt idx="0">
                  <c:v>月に1回</c:v>
                </c:pt>
              </c:strCache>
            </c:strRef>
          </c:tx>
          <c:spPr>
            <a:solidFill>
              <a:srgbClr val="C9DFE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グラフ!$O$433</c:f>
              <c:numCache>
                <c:formatCode>0%</c:formatCode>
                <c:ptCount val="1"/>
                <c:pt idx="0">
                  <c:v>0.14666666666666667</c:v>
                </c:pt>
              </c:numCache>
            </c:numRef>
          </c:val>
          <c:extLst>
            <c:ext xmlns:c16="http://schemas.microsoft.com/office/drawing/2014/chart" uri="{C3380CC4-5D6E-409C-BE32-E72D297353CC}">
              <c16:uniqueId val="{00000004-2A8A-49D8-B5EB-4D1847A78D25}"/>
            </c:ext>
          </c:extLst>
        </c:ser>
        <c:ser>
          <c:idx val="5"/>
          <c:order val="5"/>
          <c:tx>
            <c:strRef>
              <c:f>グラフ!$P$432</c:f>
              <c:strCache>
                <c:ptCount val="1"/>
                <c:pt idx="0">
                  <c:v>数ヶ月に1回</c:v>
                </c:pt>
              </c:strCache>
            </c:strRef>
          </c:tx>
          <c:spPr>
            <a:solidFill>
              <a:srgbClr val="BED8DF"/>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グラフ!$P$433</c:f>
              <c:numCache>
                <c:formatCode>0%</c:formatCode>
                <c:ptCount val="1"/>
                <c:pt idx="0">
                  <c:v>0.2</c:v>
                </c:pt>
              </c:numCache>
            </c:numRef>
          </c:val>
          <c:extLst>
            <c:ext xmlns:c16="http://schemas.microsoft.com/office/drawing/2014/chart" uri="{C3380CC4-5D6E-409C-BE32-E72D297353CC}">
              <c16:uniqueId val="{00000005-2A8A-49D8-B5EB-4D1847A78D25}"/>
            </c:ext>
          </c:extLst>
        </c:ser>
        <c:ser>
          <c:idx val="6"/>
          <c:order val="6"/>
          <c:tx>
            <c:strRef>
              <c:f>グラフ!$Q$432</c:f>
              <c:strCache>
                <c:ptCount val="1"/>
                <c:pt idx="0">
                  <c:v>ほとんど利用しない</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グラフ!$J$433</c:f>
              <c:strCache>
                <c:ptCount val="1"/>
                <c:pt idx="0">
                  <c:v>CanCam読者</c:v>
                </c:pt>
              </c:strCache>
            </c:strRef>
          </c:cat>
          <c:val>
            <c:numRef>
              <c:f>グラフ!$Q$433</c:f>
              <c:numCache>
                <c:formatCode>0%</c:formatCode>
                <c:ptCount val="1"/>
                <c:pt idx="0">
                  <c:v>0.04</c:v>
                </c:pt>
              </c:numCache>
            </c:numRef>
          </c:val>
          <c:extLst>
            <c:ext xmlns:c16="http://schemas.microsoft.com/office/drawing/2014/chart" uri="{C3380CC4-5D6E-409C-BE32-E72D297353CC}">
              <c16:uniqueId val="{00000006-2A8A-49D8-B5EB-4D1847A78D25}"/>
            </c:ext>
          </c:extLst>
        </c:ser>
        <c:dLbls>
          <c:dLblPos val="ctr"/>
          <c:showLegendKey val="0"/>
          <c:showVal val="1"/>
          <c:showCatName val="0"/>
          <c:showSerName val="0"/>
          <c:showPercent val="0"/>
          <c:showBubbleSize val="0"/>
        </c:dLbls>
        <c:gapWidth val="150"/>
        <c:overlap val="100"/>
        <c:axId val="1741804192"/>
        <c:axId val="1741804672"/>
      </c:barChart>
      <c:catAx>
        <c:axId val="1741804192"/>
        <c:scaling>
          <c:orientation val="maxMin"/>
        </c:scaling>
        <c:delete val="1"/>
        <c:axPos val="l"/>
        <c:numFmt formatCode="General" sourceLinked="1"/>
        <c:majorTickMark val="none"/>
        <c:minorTickMark val="none"/>
        <c:tickLblPos val="nextTo"/>
        <c:crossAx val="1741804672"/>
        <c:crosses val="autoZero"/>
        <c:auto val="1"/>
        <c:lblAlgn val="ctr"/>
        <c:lblOffset val="100"/>
        <c:noMultiLvlLbl val="0"/>
      </c:catAx>
      <c:valAx>
        <c:axId val="174180467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74180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5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グラフ!$A$454:$A$466</c:f>
              <c:strCache>
                <c:ptCount val="13"/>
                <c:pt idx="0">
                  <c:v>食事</c:v>
                </c:pt>
                <c:pt idx="1">
                  <c:v>コスメ</c:v>
                </c:pt>
                <c:pt idx="2">
                  <c:v>ファッション</c:v>
                </c:pt>
                <c:pt idx="3">
                  <c:v>推し活</c:v>
                </c:pt>
                <c:pt idx="4">
                  <c:v>おでかけ・旅行</c:v>
                </c:pt>
                <c:pt idx="5">
                  <c:v>ヘアサロン</c:v>
                </c:pt>
                <c:pt idx="6">
                  <c:v>習い事</c:v>
                </c:pt>
                <c:pt idx="7">
                  <c:v>投資</c:v>
                </c:pt>
                <c:pt idx="8">
                  <c:v>美容医療</c:v>
                </c:pt>
                <c:pt idx="9">
                  <c:v>貯金</c:v>
                </c:pt>
                <c:pt idx="10">
                  <c:v>その他</c:v>
                </c:pt>
                <c:pt idx="11">
                  <c:v>宝くじ</c:v>
                </c:pt>
                <c:pt idx="12">
                  <c:v>学校の学費</c:v>
                </c:pt>
              </c:strCache>
            </c:strRef>
          </c:cat>
          <c:val>
            <c:numRef>
              <c:f>グラフ!$C$454:$C$466</c:f>
              <c:numCache>
                <c:formatCode>0%</c:formatCode>
                <c:ptCount val="13"/>
                <c:pt idx="0">
                  <c:v>0.19444444444444445</c:v>
                </c:pt>
                <c:pt idx="1">
                  <c:v>0.18888888888888888</c:v>
                </c:pt>
                <c:pt idx="2">
                  <c:v>0.15555555555555556</c:v>
                </c:pt>
                <c:pt idx="3">
                  <c:v>0.1388888888888889</c:v>
                </c:pt>
                <c:pt idx="4">
                  <c:v>8.3333333333333329E-2</c:v>
                </c:pt>
                <c:pt idx="5">
                  <c:v>6.1111111111111109E-2</c:v>
                </c:pt>
                <c:pt idx="6">
                  <c:v>4.4444444444444446E-2</c:v>
                </c:pt>
                <c:pt idx="7">
                  <c:v>3.888888888888889E-2</c:v>
                </c:pt>
                <c:pt idx="8">
                  <c:v>3.3333333333333333E-2</c:v>
                </c:pt>
                <c:pt idx="9">
                  <c:v>3.3333333333333333E-2</c:v>
                </c:pt>
                <c:pt idx="10">
                  <c:v>1.6666666666666666E-2</c:v>
                </c:pt>
                <c:pt idx="11">
                  <c:v>5.5555555555555558E-3</c:v>
                </c:pt>
                <c:pt idx="12">
                  <c:v>5.5555555555555558E-3</c:v>
                </c:pt>
              </c:numCache>
            </c:numRef>
          </c:val>
          <c:extLst>
            <c:ext xmlns:c16="http://schemas.microsoft.com/office/drawing/2014/chart" uri="{C3380CC4-5D6E-409C-BE32-E72D297353CC}">
              <c16:uniqueId val="{00000000-2E80-48E4-A96F-AFBB68DD26C0}"/>
            </c:ext>
          </c:extLst>
        </c:ser>
        <c:dLbls>
          <c:showLegendKey val="0"/>
          <c:showVal val="0"/>
          <c:showCatName val="0"/>
          <c:showSerName val="0"/>
          <c:showPercent val="0"/>
          <c:showBubbleSize val="0"/>
        </c:dLbls>
        <c:gapWidth val="219"/>
        <c:overlap val="-27"/>
        <c:axId val="1244165152"/>
        <c:axId val="1244164192"/>
      </c:barChart>
      <c:catAx>
        <c:axId val="124416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1" i="0" u="none" strike="noStrike" kern="1200" baseline="0">
                <a:solidFill>
                  <a:schemeClr val="tx1">
                    <a:lumMod val="65000"/>
                    <a:lumOff val="35000"/>
                  </a:schemeClr>
                </a:solidFill>
                <a:latin typeface="+mn-lt"/>
                <a:ea typeface="+mn-ea"/>
                <a:cs typeface="+mn-cs"/>
              </a:defRPr>
            </a:pPr>
            <a:endParaRPr lang="ja-JP"/>
          </a:p>
        </c:txPr>
        <c:crossAx val="1244164192"/>
        <c:crosses val="autoZero"/>
        <c:auto val="1"/>
        <c:lblAlgn val="ctr"/>
        <c:lblOffset val="100"/>
        <c:noMultiLvlLbl val="0"/>
      </c:catAx>
      <c:valAx>
        <c:axId val="124416419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244165152"/>
        <c:crosses val="autoZero"/>
        <c:crossBetween val="between"/>
      </c:valAx>
      <c:spPr>
        <a:noFill/>
        <a:ln>
          <a:noFill/>
        </a:ln>
        <a:effectLst/>
      </c:spPr>
    </c:plotArea>
    <c:plotVisOnly val="1"/>
    <c:dispBlanksAs val="gap"/>
    <c:showDLblsOverMax val="0"/>
  </c:chart>
  <c:spPr>
    <a:noFill/>
    <a:ln>
      <a:noFill/>
    </a:ln>
    <a:effectLst/>
  </c:spPr>
  <c:txPr>
    <a:bodyPr/>
    <a:lstStyle/>
    <a:p>
      <a:pPr>
        <a:defRPr sz="500" b="1"/>
      </a:pPr>
      <a:endParaRPr lang="ja-JP"/>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グラフ!$F$542</c:f>
              <c:strCache>
                <c:ptCount val="1"/>
                <c:pt idx="0">
                  <c:v>いる</c:v>
                </c:pt>
              </c:strCache>
            </c:strRef>
          </c:tx>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グラフ!$E$543:$E$544</c:f>
              <c:strCache>
                <c:ptCount val="2"/>
                <c:pt idx="0">
                  <c:v>CanCam読者</c:v>
                </c:pt>
                <c:pt idx="1">
                  <c:v>一般女性</c:v>
                </c:pt>
              </c:strCache>
            </c:strRef>
          </c:cat>
          <c:val>
            <c:numRef>
              <c:f>グラフ!$F$543:$F$544</c:f>
              <c:numCache>
                <c:formatCode>0%</c:formatCode>
                <c:ptCount val="2"/>
                <c:pt idx="0">
                  <c:v>0.85333333333333339</c:v>
                </c:pt>
                <c:pt idx="1">
                  <c:v>0.7321428571428571</c:v>
                </c:pt>
              </c:numCache>
            </c:numRef>
          </c:val>
          <c:extLst>
            <c:ext xmlns:c16="http://schemas.microsoft.com/office/drawing/2014/chart" uri="{C3380CC4-5D6E-409C-BE32-E72D297353CC}">
              <c16:uniqueId val="{00000000-4189-402D-8DD1-9B392131D8AA}"/>
            </c:ext>
          </c:extLst>
        </c:ser>
        <c:ser>
          <c:idx val="1"/>
          <c:order val="1"/>
          <c:tx>
            <c:strRef>
              <c:f>グラフ!$G$542</c:f>
              <c:strCache>
                <c:ptCount val="1"/>
                <c:pt idx="0">
                  <c:v>いない</c:v>
                </c:pt>
              </c:strCache>
            </c:strRef>
          </c:tx>
          <c:spPr>
            <a:solidFill>
              <a:srgbClr val="9DCCD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グラフ!$E$543:$E$544</c:f>
              <c:strCache>
                <c:ptCount val="2"/>
                <c:pt idx="0">
                  <c:v>CanCam読者</c:v>
                </c:pt>
                <c:pt idx="1">
                  <c:v>一般女性</c:v>
                </c:pt>
              </c:strCache>
            </c:strRef>
          </c:cat>
          <c:val>
            <c:numRef>
              <c:f>グラフ!$G$543:$G$544</c:f>
              <c:numCache>
                <c:formatCode>0%</c:formatCode>
                <c:ptCount val="2"/>
                <c:pt idx="0">
                  <c:v>0.14666666666666667</c:v>
                </c:pt>
                <c:pt idx="1">
                  <c:v>0.26785714285714285</c:v>
                </c:pt>
              </c:numCache>
            </c:numRef>
          </c:val>
          <c:extLst>
            <c:ext xmlns:c16="http://schemas.microsoft.com/office/drawing/2014/chart" uri="{C3380CC4-5D6E-409C-BE32-E72D297353CC}">
              <c16:uniqueId val="{00000001-4189-402D-8DD1-9B392131D8AA}"/>
            </c:ext>
          </c:extLst>
        </c:ser>
        <c:dLbls>
          <c:dLblPos val="ctr"/>
          <c:showLegendKey val="0"/>
          <c:showVal val="1"/>
          <c:showCatName val="0"/>
          <c:showSerName val="0"/>
          <c:showPercent val="0"/>
          <c:showBubbleSize val="0"/>
        </c:dLbls>
        <c:gapWidth val="150"/>
        <c:overlap val="100"/>
        <c:axId val="1245212863"/>
        <c:axId val="1245216223"/>
      </c:barChart>
      <c:catAx>
        <c:axId val="124521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245216223"/>
        <c:crosses val="autoZero"/>
        <c:auto val="1"/>
        <c:lblAlgn val="ctr"/>
        <c:lblOffset val="100"/>
        <c:noMultiLvlLbl val="0"/>
      </c:catAx>
      <c:valAx>
        <c:axId val="1245216223"/>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245212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sz="600" b="1"/>
      </a:pPr>
      <a:endParaRPr lang="ja-JP"/>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FC8EA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グラフ!$A$564:$A$577</c:f>
              <c:strCache>
                <c:ptCount val="14"/>
                <c:pt idx="0">
                  <c:v>日本のアイドル</c:v>
                </c:pt>
                <c:pt idx="1">
                  <c:v>韓国のアイドル </c:v>
                </c:pt>
                <c:pt idx="2">
                  <c:v>アーティスト（音楽系）</c:v>
                </c:pt>
                <c:pt idx="3">
                  <c:v>アニメ・ゲーム・漫画のキャラクター</c:v>
                </c:pt>
                <c:pt idx="4">
                  <c:v>日本の俳優（男性）</c:v>
                </c:pt>
                <c:pt idx="5">
                  <c:v>日本の俳優（女性）</c:v>
                </c:pt>
                <c:pt idx="6">
                  <c:v>モデル・インフルエンサー </c:v>
                </c:pt>
                <c:pt idx="7">
                  <c:v>キャラクター</c:v>
                </c:pt>
                <c:pt idx="8">
                  <c:v>その他</c:v>
                </c:pt>
                <c:pt idx="9">
                  <c:v>YouTuber・TikToker</c:v>
                </c:pt>
                <c:pt idx="10">
                  <c:v>VTuber・配信者</c:v>
                </c:pt>
                <c:pt idx="11">
                  <c:v>スポーツ選手 </c:v>
                </c:pt>
                <c:pt idx="12">
                  <c:v>ハリウッドセレブ</c:v>
                </c:pt>
                <c:pt idx="13">
                  <c:v>アーティスト（アート系）</c:v>
                </c:pt>
              </c:strCache>
            </c:strRef>
          </c:cat>
          <c:val>
            <c:numRef>
              <c:f>グラフ!$C$564:$C$577</c:f>
              <c:numCache>
                <c:formatCode>0%</c:formatCode>
                <c:ptCount val="14"/>
                <c:pt idx="0">
                  <c:v>0.30827067669172931</c:v>
                </c:pt>
                <c:pt idx="1">
                  <c:v>0.10526315789473684</c:v>
                </c:pt>
                <c:pt idx="2">
                  <c:v>0.10526315789473684</c:v>
                </c:pt>
                <c:pt idx="3">
                  <c:v>9.0225563909774431E-2</c:v>
                </c:pt>
                <c:pt idx="4">
                  <c:v>8.2706766917293228E-2</c:v>
                </c:pt>
                <c:pt idx="5">
                  <c:v>6.7669172932330823E-2</c:v>
                </c:pt>
                <c:pt idx="6">
                  <c:v>6.0150375939849621E-2</c:v>
                </c:pt>
                <c:pt idx="7">
                  <c:v>5.2631578947368418E-2</c:v>
                </c:pt>
                <c:pt idx="8">
                  <c:v>3.7593984962406013E-2</c:v>
                </c:pt>
                <c:pt idx="9">
                  <c:v>3.007518796992481E-2</c:v>
                </c:pt>
                <c:pt idx="10">
                  <c:v>2.2556390977443608E-2</c:v>
                </c:pt>
                <c:pt idx="11">
                  <c:v>2.2556390977443608E-2</c:v>
                </c:pt>
                <c:pt idx="12">
                  <c:v>7.5187969924812026E-3</c:v>
                </c:pt>
                <c:pt idx="13">
                  <c:v>7.5187969924812026E-3</c:v>
                </c:pt>
              </c:numCache>
            </c:numRef>
          </c:val>
          <c:extLst>
            <c:ext xmlns:c16="http://schemas.microsoft.com/office/drawing/2014/chart" uri="{C3380CC4-5D6E-409C-BE32-E72D297353CC}">
              <c16:uniqueId val="{00000000-E42B-48A7-85E0-224A7A7F6278}"/>
            </c:ext>
          </c:extLst>
        </c:ser>
        <c:dLbls>
          <c:dLblPos val="outEnd"/>
          <c:showLegendKey val="0"/>
          <c:showVal val="1"/>
          <c:showCatName val="0"/>
          <c:showSerName val="0"/>
          <c:showPercent val="0"/>
          <c:showBubbleSize val="0"/>
        </c:dLbls>
        <c:gapWidth val="182"/>
        <c:axId val="1856263536"/>
        <c:axId val="1856253456"/>
      </c:barChart>
      <c:catAx>
        <c:axId val="18562635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ja-JP"/>
          </a:p>
        </c:txPr>
        <c:crossAx val="1856253456"/>
        <c:crosses val="autoZero"/>
        <c:auto val="1"/>
        <c:lblAlgn val="ctr"/>
        <c:lblOffset val="100"/>
        <c:noMultiLvlLbl val="0"/>
      </c:catAx>
      <c:valAx>
        <c:axId val="1856253456"/>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856263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b="1"/>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0A4D3F0-5D80-AD60-DE5B-3B33F504A395}"/>
              </a:ext>
            </a:extLst>
          </p:cNvPr>
          <p:cNvSpPr>
            <a:spLocks noGrp="1"/>
          </p:cNvSpPr>
          <p:nvPr>
            <p:ph type="hdr" sz="quarter"/>
          </p:nvPr>
        </p:nvSpPr>
        <p:spPr>
          <a:xfrm>
            <a:off x="1" y="0"/>
            <a:ext cx="2949786" cy="498693"/>
          </a:xfrm>
          <a:prstGeom prst="rect">
            <a:avLst/>
          </a:prstGeom>
        </p:spPr>
        <p:txBody>
          <a:bodyPr vert="horz" lIns="95678" tIns="47839" rIns="95678" bIns="47839"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07B51D28-19AD-C20A-2A40-B7706F8579B0}"/>
              </a:ext>
            </a:extLst>
          </p:cNvPr>
          <p:cNvSpPr>
            <a:spLocks noGrp="1"/>
          </p:cNvSpPr>
          <p:nvPr>
            <p:ph type="dt" sz="quarter" idx="1"/>
          </p:nvPr>
        </p:nvSpPr>
        <p:spPr>
          <a:xfrm>
            <a:off x="3855840" y="0"/>
            <a:ext cx="2949786" cy="498693"/>
          </a:xfrm>
          <a:prstGeom prst="rect">
            <a:avLst/>
          </a:prstGeom>
        </p:spPr>
        <p:txBody>
          <a:bodyPr vert="horz" lIns="95678" tIns="47839" rIns="95678" bIns="47839" rtlCol="0"/>
          <a:lstStyle>
            <a:lvl1pPr algn="r">
              <a:defRPr sz="1200"/>
            </a:lvl1pPr>
          </a:lstStyle>
          <a:p>
            <a:fld id="{3CDF979C-253A-4AAD-8ADA-42AC34DD6EC5}" type="datetimeFigureOut">
              <a:rPr kumimoji="1" lang="ja-JP" altLang="en-US" smtClean="0"/>
              <a:t>2026/10/26</a:t>
            </a:fld>
            <a:endParaRPr kumimoji="1" lang="ja-JP" altLang="en-US"/>
          </a:p>
        </p:txBody>
      </p:sp>
      <p:sp>
        <p:nvSpPr>
          <p:cNvPr id="4" name="フッター プレースホルダー 3">
            <a:extLst>
              <a:ext uri="{FF2B5EF4-FFF2-40B4-BE49-F238E27FC236}">
                <a16:creationId xmlns:a16="http://schemas.microsoft.com/office/drawing/2014/main" id="{7EC17AA5-7FB2-F34B-8B0C-EAFD0A005E72}"/>
              </a:ext>
            </a:extLst>
          </p:cNvPr>
          <p:cNvSpPr>
            <a:spLocks noGrp="1"/>
          </p:cNvSpPr>
          <p:nvPr>
            <p:ph type="ftr" sz="quarter" idx="2"/>
          </p:nvPr>
        </p:nvSpPr>
        <p:spPr>
          <a:xfrm>
            <a:off x="1" y="9440648"/>
            <a:ext cx="2949786" cy="498692"/>
          </a:xfrm>
          <a:prstGeom prst="rect">
            <a:avLst/>
          </a:prstGeom>
        </p:spPr>
        <p:txBody>
          <a:bodyPr vert="horz" lIns="95678" tIns="47839" rIns="95678" bIns="47839"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0657F41-7D7C-20FD-7ECA-6BD19A00915A}"/>
              </a:ext>
            </a:extLst>
          </p:cNvPr>
          <p:cNvSpPr>
            <a:spLocks noGrp="1"/>
          </p:cNvSpPr>
          <p:nvPr>
            <p:ph type="sldNum" sz="quarter" idx="3"/>
          </p:nvPr>
        </p:nvSpPr>
        <p:spPr>
          <a:xfrm>
            <a:off x="3855840" y="9440648"/>
            <a:ext cx="2949786" cy="498692"/>
          </a:xfrm>
          <a:prstGeom prst="rect">
            <a:avLst/>
          </a:prstGeom>
        </p:spPr>
        <p:txBody>
          <a:bodyPr vert="horz" lIns="95678" tIns="47839" rIns="95678" bIns="47839" rtlCol="0" anchor="b"/>
          <a:lstStyle>
            <a:lvl1pPr algn="r">
              <a:defRPr sz="1200"/>
            </a:lvl1pPr>
          </a:lstStyle>
          <a:p>
            <a:fld id="{C2ACA193-DB2B-4B71-8A5C-F88C9EE56D2A}" type="slidenum">
              <a:rPr kumimoji="1" lang="ja-JP" altLang="en-US" smtClean="0"/>
              <a:t>‹#›</a:t>
            </a:fld>
            <a:endParaRPr kumimoji="1" lang="ja-JP" altLang="en-US"/>
          </a:p>
        </p:txBody>
      </p:sp>
    </p:spTree>
    <p:extLst>
      <p:ext uri="{BB962C8B-B14F-4D97-AF65-F5344CB8AC3E}">
        <p14:creationId xmlns:p14="http://schemas.microsoft.com/office/powerpoint/2010/main" val="43274627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6T03:59:21.940"/>
    </inkml:context>
    <inkml:brush xml:id="br0">
      <inkml:brushProperty name="width" value="0.035" units="cm"/>
      <inkml:brushProperty name="height" value="0.03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6" cy="498693"/>
          </a:xfrm>
          <a:prstGeom prst="rect">
            <a:avLst/>
          </a:prstGeom>
        </p:spPr>
        <p:txBody>
          <a:bodyPr vert="horz" lIns="95678" tIns="47839" rIns="95678" bIns="4783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0"/>
            <a:ext cx="2949786" cy="498693"/>
          </a:xfrm>
          <a:prstGeom prst="rect">
            <a:avLst/>
          </a:prstGeom>
        </p:spPr>
        <p:txBody>
          <a:bodyPr vert="horz" lIns="95678" tIns="47839" rIns="95678" bIns="47839" rtlCol="0"/>
          <a:lstStyle>
            <a:lvl1pPr algn="r">
              <a:defRPr sz="1200"/>
            </a:lvl1pPr>
          </a:lstStyle>
          <a:p>
            <a:fld id="{01129B5F-F242-4FC5-9F22-DDDA7F501D80}" type="datetimeFigureOut">
              <a:rPr kumimoji="1" lang="ja-JP" altLang="en-US" smtClean="0"/>
              <a:t>2026/10/26</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45050" cy="3354388"/>
          </a:xfrm>
          <a:prstGeom prst="rect">
            <a:avLst/>
          </a:prstGeom>
          <a:noFill/>
          <a:ln w="12700">
            <a:solidFill>
              <a:prstClr val="black"/>
            </a:solidFill>
          </a:ln>
        </p:spPr>
        <p:txBody>
          <a:bodyPr vert="horz" lIns="95678" tIns="47839" rIns="95678" bIns="47839"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4"/>
          </a:xfrm>
          <a:prstGeom prst="rect">
            <a:avLst/>
          </a:prstGeom>
        </p:spPr>
        <p:txBody>
          <a:bodyPr vert="horz" lIns="95678" tIns="47839" rIns="95678" bIns="4783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8"/>
            <a:ext cx="2949786" cy="498692"/>
          </a:xfrm>
          <a:prstGeom prst="rect">
            <a:avLst/>
          </a:prstGeom>
        </p:spPr>
        <p:txBody>
          <a:bodyPr vert="horz" lIns="95678" tIns="47839" rIns="95678" bIns="4783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48"/>
            <a:ext cx="2949786" cy="498692"/>
          </a:xfrm>
          <a:prstGeom prst="rect">
            <a:avLst/>
          </a:prstGeom>
        </p:spPr>
        <p:txBody>
          <a:bodyPr vert="horz" lIns="95678" tIns="47839" rIns="95678" bIns="47839" rtlCol="0" anchor="b"/>
          <a:lstStyle>
            <a:lvl1pPr algn="r">
              <a:defRPr sz="1200"/>
            </a:lvl1pPr>
          </a:lstStyle>
          <a:p>
            <a:fld id="{F70C06CA-B226-426A-BAE0-29ACF3343208}" type="slidenum">
              <a:rPr kumimoji="1" lang="ja-JP" altLang="en-US" smtClean="0"/>
              <a:t>‹#›</a:t>
            </a:fld>
            <a:endParaRPr kumimoji="1" lang="ja-JP" altLang="en-US"/>
          </a:p>
        </p:txBody>
      </p:sp>
    </p:spTree>
    <p:extLst>
      <p:ext uri="{BB962C8B-B14F-4D97-AF65-F5344CB8AC3E}">
        <p14:creationId xmlns:p14="http://schemas.microsoft.com/office/powerpoint/2010/main" val="10264757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473248">
              <a:defRPr/>
            </a:pPr>
            <a:fld id="{F70C06CA-B226-426A-BAE0-29ACF3343208}" type="slidenum">
              <a:rPr kumimoji="1" lang="ja-JP" altLang="en-US">
                <a:solidFill>
                  <a:prstClr val="black"/>
                </a:solidFill>
                <a:latin typeface="游ゴシック" panose="020F0502020204030204"/>
                <a:ea typeface="游ゴシック" panose="020B0400000000000000" pitchFamily="50" charset="-128"/>
              </a:rPr>
              <a:pPr defTabSz="473248">
                <a:defRPr/>
              </a:pPr>
              <a:t>12</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71785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473248">
              <a:defRPr/>
            </a:pPr>
            <a:fld id="{F70C06CA-B226-426A-BAE0-29ACF3343208}" type="slidenum">
              <a:rPr kumimoji="1" lang="ja-JP" altLang="en-US">
                <a:solidFill>
                  <a:prstClr val="black"/>
                </a:solidFill>
                <a:latin typeface="游ゴシック" panose="020F0502020204030204"/>
                <a:ea typeface="游ゴシック" panose="020B0400000000000000" pitchFamily="50" charset="-128"/>
              </a:rPr>
              <a:pPr defTabSz="473248">
                <a:defRPr/>
              </a:pPr>
              <a:t>13</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749161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F01A6-BA2C-41BC-6DAE-28B1845B5F7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786CE9-472F-CA1F-7BEC-6DCBA028686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F2F3911-D51E-1D9F-1461-255D01BC554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78C8F0B-2EE9-F8C8-37EC-470AABE30A04}"/>
              </a:ext>
            </a:extLst>
          </p:cNvPr>
          <p:cNvSpPr>
            <a:spLocks noGrp="1"/>
          </p:cNvSpPr>
          <p:nvPr>
            <p:ph type="sldNum" sz="quarter" idx="5"/>
          </p:nvPr>
        </p:nvSpPr>
        <p:spPr/>
        <p:txBody>
          <a:bodyPr/>
          <a:lstStyle/>
          <a:p>
            <a:fld id="{F70C06CA-B226-426A-BAE0-29ACF3343208}" type="slidenum">
              <a:rPr kumimoji="1" lang="ja-JP" altLang="en-US" smtClean="0"/>
              <a:t>14</a:t>
            </a:fld>
            <a:endParaRPr kumimoji="1" lang="ja-JP" altLang="en-US"/>
          </a:p>
        </p:txBody>
      </p:sp>
    </p:spTree>
    <p:extLst>
      <p:ext uri="{BB962C8B-B14F-4D97-AF65-F5344CB8AC3E}">
        <p14:creationId xmlns:p14="http://schemas.microsoft.com/office/powerpoint/2010/main" val="64752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BC036-5F05-318D-EC9C-B76B5CA2B28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AF0433-6B58-95FE-538C-19FE34B541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DC10BB-5ED4-5F99-83B4-51E5532FC70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61502EA-7B04-3FF4-AD16-3F773B50D141}"/>
              </a:ext>
            </a:extLst>
          </p:cNvPr>
          <p:cNvSpPr>
            <a:spLocks noGrp="1"/>
          </p:cNvSpPr>
          <p:nvPr>
            <p:ph type="sldNum" sz="quarter" idx="5"/>
          </p:nvPr>
        </p:nvSpPr>
        <p:spPr/>
        <p:txBody>
          <a:bodyPr/>
          <a:lstStyle/>
          <a:p>
            <a:fld id="{F70C06CA-B226-426A-BAE0-29ACF3343208}" type="slidenum">
              <a:rPr kumimoji="1" lang="ja-JP" altLang="en-US" smtClean="0"/>
              <a:t>15</a:t>
            </a:fld>
            <a:endParaRPr kumimoji="1" lang="ja-JP" altLang="en-US"/>
          </a:p>
        </p:txBody>
      </p:sp>
    </p:spTree>
    <p:extLst>
      <p:ext uri="{BB962C8B-B14F-4D97-AF65-F5344CB8AC3E}">
        <p14:creationId xmlns:p14="http://schemas.microsoft.com/office/powerpoint/2010/main" val="827849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9C2AC-E483-C04A-A0B9-176F6BAC40F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74B6172-5F80-91CF-5060-E08B995BB35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63A873B-07A9-5567-55E3-CF53023E7EB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BA75F0D-CEA7-D78A-F381-8D90414D9843}"/>
              </a:ext>
            </a:extLst>
          </p:cNvPr>
          <p:cNvSpPr>
            <a:spLocks noGrp="1"/>
          </p:cNvSpPr>
          <p:nvPr>
            <p:ph type="sldNum" sz="quarter" idx="5"/>
          </p:nvPr>
        </p:nvSpPr>
        <p:spPr/>
        <p:txBody>
          <a:bodyPr/>
          <a:lstStyle/>
          <a:p>
            <a:fld id="{F70C06CA-B226-426A-BAE0-29ACF3343208}" type="slidenum">
              <a:rPr kumimoji="1" lang="ja-JP" altLang="en-US" smtClean="0"/>
              <a:t>16</a:t>
            </a:fld>
            <a:endParaRPr kumimoji="1" lang="ja-JP" altLang="en-US"/>
          </a:p>
        </p:txBody>
      </p:sp>
    </p:spTree>
    <p:extLst>
      <p:ext uri="{BB962C8B-B14F-4D97-AF65-F5344CB8AC3E}">
        <p14:creationId xmlns:p14="http://schemas.microsoft.com/office/powerpoint/2010/main" val="2529136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A858C-2767-C12C-F3DD-1156A0DC991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499110-BA30-D43C-34E4-52232FAA53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3A8323-64B1-8413-820B-5743CBB1196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45E1EB3-24DB-ADB2-689C-47CD50153295}"/>
              </a:ext>
            </a:extLst>
          </p:cNvPr>
          <p:cNvSpPr>
            <a:spLocks noGrp="1"/>
          </p:cNvSpPr>
          <p:nvPr>
            <p:ph type="sldNum" sz="quarter" idx="5"/>
          </p:nvPr>
        </p:nvSpPr>
        <p:spPr/>
        <p:txBody>
          <a:bodyPr/>
          <a:lstStyle/>
          <a:p>
            <a:fld id="{F70C06CA-B226-426A-BAE0-29ACF3343208}" type="slidenum">
              <a:rPr kumimoji="1" lang="ja-JP" altLang="en-US" smtClean="0"/>
              <a:t>17</a:t>
            </a:fld>
            <a:endParaRPr kumimoji="1" lang="ja-JP" altLang="en-US"/>
          </a:p>
        </p:txBody>
      </p:sp>
    </p:spTree>
    <p:extLst>
      <p:ext uri="{BB962C8B-B14F-4D97-AF65-F5344CB8AC3E}">
        <p14:creationId xmlns:p14="http://schemas.microsoft.com/office/powerpoint/2010/main" val="746522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BCB8BE1-6C78-425A-99C8-F5FF55732071}" type="slidenum">
              <a:rPr kumimoji="1" lang="ja-JP" altLang="en-US" smtClean="0"/>
              <a:t>21</a:t>
            </a:fld>
            <a:endParaRPr kumimoji="1" lang="ja-JP" altLang="en-US"/>
          </a:p>
        </p:txBody>
      </p:sp>
    </p:spTree>
    <p:extLst>
      <p:ext uri="{BB962C8B-B14F-4D97-AF65-F5344CB8AC3E}">
        <p14:creationId xmlns:p14="http://schemas.microsoft.com/office/powerpoint/2010/main" val="2475390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70C06CA-B226-426A-BAE0-29ACF3343208}" type="slidenum">
              <a:rPr kumimoji="1" lang="ja-JP" altLang="en-US" smtClean="0"/>
              <a:t>22</a:t>
            </a:fld>
            <a:endParaRPr kumimoji="1" lang="ja-JP" altLang="en-US"/>
          </a:p>
        </p:txBody>
      </p:sp>
    </p:spTree>
    <p:extLst>
      <p:ext uri="{BB962C8B-B14F-4D97-AF65-F5344CB8AC3E}">
        <p14:creationId xmlns:p14="http://schemas.microsoft.com/office/powerpoint/2010/main" val="3868938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3EAF3-5654-D93F-D59A-63A2C04591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CF5BF2-963A-ABD5-6EDF-A477CBE656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A74CC54-7589-5D9F-C38A-8489A1607B3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9705191-74C4-10F3-A8EC-225665A776B6}"/>
              </a:ext>
            </a:extLst>
          </p:cNvPr>
          <p:cNvSpPr>
            <a:spLocks noGrp="1"/>
          </p:cNvSpPr>
          <p:nvPr>
            <p:ph type="sldNum" sz="quarter" idx="5"/>
          </p:nvPr>
        </p:nvSpPr>
        <p:spPr/>
        <p:txBody>
          <a:bodyPr/>
          <a:lstStyle/>
          <a:p>
            <a:fld id="{F70C06CA-B226-426A-BAE0-29ACF3343208}" type="slidenum">
              <a:rPr kumimoji="1" lang="ja-JP" altLang="en-US" smtClean="0"/>
              <a:t>51</a:t>
            </a:fld>
            <a:endParaRPr kumimoji="1" lang="ja-JP" altLang="en-US"/>
          </a:p>
        </p:txBody>
      </p:sp>
    </p:spTree>
    <p:extLst>
      <p:ext uri="{BB962C8B-B14F-4D97-AF65-F5344CB8AC3E}">
        <p14:creationId xmlns:p14="http://schemas.microsoft.com/office/powerpoint/2010/main" val="428221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95DEA-C4FC-FFC6-6AF5-91F1E6A856F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921642-F39D-9269-DF4D-7BE46C3D44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D81517-C343-11DE-1765-905CC7BD787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9300953-9C0F-1A14-9E0D-DC95FC99F229}"/>
              </a:ext>
            </a:extLst>
          </p:cNvPr>
          <p:cNvSpPr>
            <a:spLocks noGrp="1"/>
          </p:cNvSpPr>
          <p:nvPr>
            <p:ph type="sldNum" sz="quarter" idx="5"/>
          </p:nvPr>
        </p:nvSpPr>
        <p:spPr/>
        <p:txBody>
          <a:bodyPr/>
          <a:lstStyle/>
          <a:p>
            <a:fld id="{F70C06CA-B226-426A-BAE0-29ACF3343208}" type="slidenum">
              <a:rPr kumimoji="1" lang="ja-JP" altLang="en-US" smtClean="0"/>
              <a:t>53</a:t>
            </a:fld>
            <a:endParaRPr kumimoji="1" lang="ja-JP" altLang="en-US"/>
          </a:p>
        </p:txBody>
      </p:sp>
    </p:spTree>
    <p:extLst>
      <p:ext uri="{BB962C8B-B14F-4D97-AF65-F5344CB8AC3E}">
        <p14:creationId xmlns:p14="http://schemas.microsoft.com/office/powerpoint/2010/main" val="2646318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70C06CA-B226-426A-BAE0-29ACF3343208}" type="slidenum">
              <a:rPr kumimoji="1" lang="ja-JP" altLang="en-US" smtClean="0"/>
              <a:t>56</a:t>
            </a:fld>
            <a:endParaRPr kumimoji="1" lang="ja-JP" altLang="en-US"/>
          </a:p>
        </p:txBody>
      </p:sp>
    </p:spTree>
    <p:extLst>
      <p:ext uri="{BB962C8B-B14F-4D97-AF65-F5344CB8AC3E}">
        <p14:creationId xmlns:p14="http://schemas.microsoft.com/office/powerpoint/2010/main" val="2324796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3"/>
        <p:cNvGrpSpPr/>
        <p:nvPr/>
      </p:nvGrpSpPr>
      <p:grpSpPr>
        <a:xfrm>
          <a:off x="0" y="0"/>
          <a:ext cx="0" cy="0"/>
          <a:chOff x="0" y="0"/>
          <a:chExt cx="0" cy="0"/>
        </a:xfrm>
      </p:grpSpPr>
      <p:sp>
        <p:nvSpPr>
          <p:cNvPr id="1944" name="Google Shape;1944;p58:notes"/>
          <p:cNvSpPr>
            <a:spLocks noGrp="1" noRot="1" noChangeAspect="1"/>
          </p:cNvSpPr>
          <p:nvPr>
            <p:ph type="sldImg" idx="2"/>
          </p:nvPr>
        </p:nvSpPr>
        <p:spPr>
          <a:xfrm>
            <a:off x="981075" y="1243013"/>
            <a:ext cx="4845050" cy="33543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45" name="Google Shape;1945;p58:notes"/>
          <p:cNvSpPr txBox="1">
            <a:spLocks noGrp="1"/>
          </p:cNvSpPr>
          <p:nvPr>
            <p:ph type="body" idx="1"/>
          </p:nvPr>
        </p:nvSpPr>
        <p:spPr>
          <a:xfrm>
            <a:off x="681038" y="4783138"/>
            <a:ext cx="5445125" cy="39131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6" name="Google Shape;1946;p58:notes"/>
          <p:cNvSpPr txBox="1">
            <a:spLocks noGrp="1"/>
          </p:cNvSpPr>
          <p:nvPr>
            <p:ph type="sldNum" idx="12"/>
          </p:nvPr>
        </p:nvSpPr>
        <p:spPr>
          <a:xfrm>
            <a:off x="3856038" y="9440863"/>
            <a:ext cx="2949575" cy="49847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altLang="ja-JP" sz="1200">
                <a:solidFill>
                  <a:schemeClr val="dk1"/>
                </a:solidFill>
                <a:latin typeface="Calibri"/>
                <a:ea typeface="Calibri"/>
                <a:cs typeface="Calibri"/>
                <a:sym typeface="Calibri"/>
              </a:rPr>
              <a:t>65</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C06CA-B226-426A-BAE0-29ACF3343208}"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80431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C06CA-B226-426A-BAE0-29ACF3343208}"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511919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p64:notes"/>
          <p:cNvSpPr txBox="1">
            <a:spLocks noGrp="1"/>
          </p:cNvSpPr>
          <p:nvPr>
            <p:ph type="body" idx="1"/>
          </p:nvPr>
        </p:nvSpPr>
        <p:spPr>
          <a:xfrm>
            <a:off x="575777" y="4446150"/>
            <a:ext cx="4606205" cy="3637759"/>
          </a:xfrm>
          <a:prstGeom prst="rect">
            <a:avLst/>
          </a:prstGeom>
          <a:noFill/>
          <a:ln>
            <a:noFill/>
          </a:ln>
        </p:spPr>
        <p:txBody>
          <a:bodyPr spcFirstLastPara="1" wrap="square" lIns="81693" tIns="40835" rIns="81693" bIns="40835" anchor="t" anchorCtr="0">
            <a:noAutofit/>
          </a:bodyPr>
          <a:lstStyle/>
          <a:p>
            <a:pPr>
              <a:buSzPts val="1400"/>
            </a:pPr>
            <a:endParaRPr>
              <a:latin typeface="Yu Gothic" panose="020B0400000000000000" pitchFamily="34" charset="-128"/>
              <a:ea typeface="Yu Gothic" panose="020B0400000000000000" pitchFamily="34" charset="-128"/>
            </a:endParaRPr>
          </a:p>
        </p:txBody>
      </p:sp>
      <p:sp>
        <p:nvSpPr>
          <p:cNvPr id="1783" name="Google Shape;1783;p64:notes"/>
          <p:cNvSpPr>
            <a:spLocks noGrp="1" noRot="1" noChangeAspect="1"/>
          </p:cNvSpPr>
          <p:nvPr>
            <p:ph type="sldImg" idx="2"/>
          </p:nvPr>
        </p:nvSpPr>
        <p:spPr>
          <a:xfrm>
            <a:off x="628650" y="1155700"/>
            <a:ext cx="45021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1076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
        <p:cNvGrpSpPr/>
        <p:nvPr/>
      </p:nvGrpSpPr>
      <p:grpSpPr>
        <a:xfrm>
          <a:off x="0" y="0"/>
          <a:ext cx="0" cy="0"/>
          <a:chOff x="0" y="0"/>
          <a:chExt cx="0" cy="0"/>
        </a:xfrm>
      </p:grpSpPr>
      <p:sp>
        <p:nvSpPr>
          <p:cNvPr id="1799" name="Google Shape;1799;p65:notes"/>
          <p:cNvSpPr txBox="1">
            <a:spLocks noGrp="1"/>
          </p:cNvSpPr>
          <p:nvPr>
            <p:ph type="body" idx="1"/>
          </p:nvPr>
        </p:nvSpPr>
        <p:spPr>
          <a:xfrm>
            <a:off x="575777" y="4446150"/>
            <a:ext cx="4606205" cy="3637759"/>
          </a:xfrm>
          <a:prstGeom prst="rect">
            <a:avLst/>
          </a:prstGeom>
          <a:noFill/>
          <a:ln>
            <a:noFill/>
          </a:ln>
        </p:spPr>
        <p:txBody>
          <a:bodyPr spcFirstLastPara="1" wrap="square" lIns="81693" tIns="40835" rIns="81693" bIns="40835" anchor="t" anchorCtr="0">
            <a:noAutofit/>
          </a:bodyPr>
          <a:lstStyle/>
          <a:p>
            <a:pPr>
              <a:buSzPts val="1400"/>
            </a:pPr>
            <a:endParaRPr>
              <a:latin typeface="Yu Gothic" panose="020B0400000000000000" pitchFamily="34" charset="-128"/>
              <a:ea typeface="Yu Gothic" panose="020B0400000000000000" pitchFamily="34" charset="-128"/>
            </a:endParaRPr>
          </a:p>
        </p:txBody>
      </p:sp>
      <p:sp>
        <p:nvSpPr>
          <p:cNvPr id="1800" name="Google Shape;1800;p65:notes"/>
          <p:cNvSpPr>
            <a:spLocks noGrp="1" noRot="1" noChangeAspect="1"/>
          </p:cNvSpPr>
          <p:nvPr>
            <p:ph type="sldImg" idx="2"/>
          </p:nvPr>
        </p:nvSpPr>
        <p:spPr>
          <a:xfrm>
            <a:off x="628650" y="1155700"/>
            <a:ext cx="45021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243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a:prstGeom prst="rect">
            <a:avLst/>
          </a:prstGeo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Tree>
    <p:extLst>
      <p:ext uri="{BB962C8B-B14F-4D97-AF65-F5344CB8AC3E}">
        <p14:creationId xmlns:p14="http://schemas.microsoft.com/office/powerpoint/2010/main" val="226054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媒体情報">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774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モデル">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513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284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本誌">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en-US" altLang="ja-JP" dirty="0"/>
              <a:t>Topics</a:t>
            </a:r>
            <a:endParaRPr lang="en-US" dirty="0"/>
          </a:p>
        </p:txBody>
      </p:sp>
    </p:spTree>
    <p:extLst>
      <p:ext uri="{BB962C8B-B14F-4D97-AF65-F5344CB8AC3E}">
        <p14:creationId xmlns:p14="http://schemas.microsoft.com/office/powerpoint/2010/main" val="374844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ウェブサイト">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a:t>ウェブサイト</a:t>
            </a:r>
            <a:endParaRPr lang="en-US"/>
          </a:p>
        </p:txBody>
      </p:sp>
    </p:spTree>
    <p:extLst>
      <p:ext uri="{BB962C8B-B14F-4D97-AF65-F5344CB8AC3E}">
        <p14:creationId xmlns:p14="http://schemas.microsoft.com/office/powerpoint/2010/main" val="380779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en-US" altLang="ja-JP"/>
              <a:t>SNS</a:t>
            </a:r>
            <a:endParaRPr lang="en-US"/>
          </a:p>
        </p:txBody>
      </p:sp>
    </p:spTree>
    <p:extLst>
      <p:ext uri="{BB962C8B-B14F-4D97-AF65-F5344CB8AC3E}">
        <p14:creationId xmlns:p14="http://schemas.microsoft.com/office/powerpoint/2010/main" val="2123906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ウェブサイト">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a:t>ウェブサイト</a:t>
            </a:r>
            <a:endParaRPr lang="en-US"/>
          </a:p>
        </p:txBody>
      </p:sp>
    </p:spTree>
    <p:extLst>
      <p:ext uri="{BB962C8B-B14F-4D97-AF65-F5344CB8AC3E}">
        <p14:creationId xmlns:p14="http://schemas.microsoft.com/office/powerpoint/2010/main" val="1427327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パッケー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en-US" altLang="ja-JP" dirty="0"/>
              <a:t>it</a:t>
            </a:r>
            <a:r>
              <a:rPr lang="ja-JP" altLang="en-US" dirty="0"/>
              <a:t> </a:t>
            </a:r>
            <a:r>
              <a:rPr lang="en-US" altLang="ja-JP" dirty="0"/>
              <a:t>girl</a:t>
            </a:r>
            <a:endParaRPr lang="en-US" dirty="0"/>
          </a:p>
        </p:txBody>
      </p:sp>
    </p:spTree>
    <p:extLst>
      <p:ext uri="{BB962C8B-B14F-4D97-AF65-F5344CB8AC3E}">
        <p14:creationId xmlns:p14="http://schemas.microsoft.com/office/powerpoint/2010/main" val="2549864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ウェブサイト">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a:t>ウェブサイト</a:t>
            </a:r>
            <a:endParaRPr lang="en-US"/>
          </a:p>
        </p:txBody>
      </p:sp>
    </p:spTree>
    <p:extLst>
      <p:ext uri="{BB962C8B-B14F-4D97-AF65-F5344CB8AC3E}">
        <p14:creationId xmlns:p14="http://schemas.microsoft.com/office/powerpoint/2010/main" val="3369815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_タイトル スライド">
  <p:cSld name="11_タイトル スライド">
    <p:spTree>
      <p:nvGrpSpPr>
        <p:cNvPr id="1" name="Shape 28"/>
        <p:cNvGrpSpPr/>
        <p:nvPr/>
      </p:nvGrpSpPr>
      <p:grpSpPr>
        <a:xfrm>
          <a:off x="0" y="0"/>
          <a:ext cx="0" cy="0"/>
          <a:chOff x="0" y="0"/>
          <a:chExt cx="0" cy="0"/>
        </a:xfrm>
      </p:grpSpPr>
      <p:sp>
        <p:nvSpPr>
          <p:cNvPr id="29" name="Google Shape;29;p9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kumimoji="1" lang="ja-JP" altLang="en-US"/>
          </a:p>
        </p:txBody>
      </p:sp>
      <p:sp>
        <p:nvSpPr>
          <p:cNvPr id="30" name="Google Shape;30;p9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kumimoji="1" lang="ja-JP" altLang="en-US"/>
          </a:p>
        </p:txBody>
      </p:sp>
      <p:sp>
        <p:nvSpPr>
          <p:cNvPr id="31" name="Google Shape;31;p93"/>
          <p:cNvSpPr txBox="1">
            <a:spLocks noGrp="1"/>
          </p:cNvSpPr>
          <p:nvPr>
            <p:ph type="sldNum" idx="12"/>
          </p:nvPr>
        </p:nvSpPr>
        <p:spPr>
          <a:xfrm>
            <a:off x="7677150" y="6473826"/>
            <a:ext cx="222885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28D0AD61-3160-4276-9650-BABAD248E507}" type="slidenum">
              <a:rPr kumimoji="1" lang="ja-JP" altLang="en-US" smtClean="0"/>
              <a:t>‹#›</a:t>
            </a:fld>
            <a:endParaRPr kumimoji="1" lang="ja-JP" altLang="en-US"/>
          </a:p>
        </p:txBody>
      </p:sp>
    </p:spTree>
    <p:extLst>
      <p:ext uri="{BB962C8B-B14F-4D97-AF65-F5344CB8AC3E}">
        <p14:creationId xmlns:p14="http://schemas.microsoft.com/office/powerpoint/2010/main" val="1724227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0900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en-US" altLang="ja-JP"/>
              <a:t>SNS</a:t>
            </a:r>
            <a:endParaRPr lang="en-US"/>
          </a:p>
        </p:txBody>
      </p:sp>
    </p:spTree>
    <p:extLst>
      <p:ext uri="{BB962C8B-B14F-4D97-AF65-F5344CB8AC3E}">
        <p14:creationId xmlns:p14="http://schemas.microsoft.com/office/powerpoint/2010/main" val="696464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366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en-US" altLang="ja-JP"/>
              <a:t>SNS</a:t>
            </a:r>
            <a:endParaRPr lang="en-US"/>
          </a:p>
        </p:txBody>
      </p:sp>
    </p:spTree>
    <p:extLst>
      <p:ext uri="{BB962C8B-B14F-4D97-AF65-F5344CB8AC3E}">
        <p14:creationId xmlns:p14="http://schemas.microsoft.com/office/powerpoint/2010/main" val="2612281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a:t>オプション</a:t>
            </a:r>
            <a:endParaRPr lang="en-US"/>
          </a:p>
        </p:txBody>
      </p:sp>
    </p:spTree>
    <p:extLst>
      <p:ext uri="{BB962C8B-B14F-4D97-AF65-F5344CB8AC3E}">
        <p14:creationId xmlns:p14="http://schemas.microsoft.com/office/powerpoint/2010/main" val="2043501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o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dirty="0"/>
              <a:t>ブースト</a:t>
            </a:r>
            <a:endParaRPr lang="en-US" dirty="0"/>
          </a:p>
        </p:txBody>
      </p:sp>
      <p:cxnSp>
        <p:nvCxnSpPr>
          <p:cNvPr id="9" name="Google Shape;31;p76">
            <a:extLst>
              <a:ext uri="{FF2B5EF4-FFF2-40B4-BE49-F238E27FC236}">
                <a16:creationId xmlns:a16="http://schemas.microsoft.com/office/drawing/2014/main" id="{C291B26F-C1FA-C7F1-8C9F-F7C399DE9779}"/>
              </a:ext>
            </a:extLst>
          </p:cNvPr>
          <p:cNvCxnSpPr>
            <a:cxnSpLocks/>
          </p:cNvCxnSpPr>
          <p:nvPr userDrawn="1"/>
        </p:nvCxnSpPr>
        <p:spPr>
          <a:xfrm>
            <a:off x="189215" y="385342"/>
            <a:ext cx="8968566" cy="0"/>
          </a:xfrm>
          <a:prstGeom prst="straightConnector1">
            <a:avLst/>
          </a:prstGeom>
          <a:noFill/>
          <a:ln w="9525" cap="flat" cmpd="sng">
            <a:solidFill>
              <a:schemeClr val="bg2">
                <a:lumMod val="50000"/>
              </a:schemeClr>
            </a:solidFill>
            <a:prstDash val="solid"/>
            <a:miter lim="800000"/>
            <a:headEnd type="none" w="sm" len="sm"/>
            <a:tailEnd type="none" w="sm" len="sm"/>
          </a:ln>
        </p:spPr>
      </p:cxnSp>
    </p:spTree>
    <p:extLst>
      <p:ext uri="{BB962C8B-B14F-4D97-AF65-F5344CB8AC3E}">
        <p14:creationId xmlns:p14="http://schemas.microsoft.com/office/powerpoint/2010/main" val="2323731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ann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73C663-531A-FE61-0965-CF8E082CA10E}"/>
              </a:ext>
            </a:extLst>
          </p:cNvPr>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dirty="0"/>
              <a:t>バナー</a:t>
            </a:r>
            <a:endParaRPr lang="en-US" dirty="0"/>
          </a:p>
        </p:txBody>
      </p:sp>
    </p:spTree>
    <p:extLst>
      <p:ext uri="{BB962C8B-B14F-4D97-AF65-F5344CB8AC3E}">
        <p14:creationId xmlns:p14="http://schemas.microsoft.com/office/powerpoint/2010/main" val="625531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nn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73C663-531A-FE61-0965-CF8E082CA10E}"/>
              </a:ext>
            </a:extLst>
          </p:cNvPr>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dirty="0"/>
              <a:t>バナー</a:t>
            </a:r>
            <a:endParaRPr lang="en-US" dirty="0"/>
          </a:p>
        </p:txBody>
      </p:sp>
    </p:spTree>
    <p:extLst>
      <p:ext uri="{BB962C8B-B14F-4D97-AF65-F5344CB8AC3E}">
        <p14:creationId xmlns:p14="http://schemas.microsoft.com/office/powerpoint/2010/main" val="41940862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nn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73C663-531A-FE61-0965-CF8E082CA10E}"/>
              </a:ext>
            </a:extLst>
          </p:cNvPr>
          <p:cNvSpPr>
            <a:spLocks noGrp="1"/>
          </p:cNvSpPr>
          <p:nvPr>
            <p:ph type="title" hasCustomPrompt="1"/>
          </p:nvPr>
        </p:nvSpPr>
        <p:spPr>
          <a:xfrm>
            <a:off x="189215" y="130120"/>
            <a:ext cx="8212102" cy="544530"/>
          </a:xfrm>
          <a:prstGeom prst="rect">
            <a:avLst/>
          </a:prstGeom>
        </p:spPr>
        <p:txBody>
          <a:bodyPr>
            <a:normAutofit/>
          </a:bodyPr>
          <a:lstStyle>
            <a:lvl1pPr>
              <a:defRPr sz="1600">
                <a:solidFill>
                  <a:schemeClr val="bg2">
                    <a:lumMod val="50000"/>
                  </a:schemeClr>
                </a:solidFill>
                <a:latin typeface="+mn-ea"/>
                <a:ea typeface="+mn-ea"/>
              </a:defRPr>
            </a:lvl1pPr>
          </a:lstStyle>
          <a:p>
            <a:r>
              <a:rPr lang="ja-JP" altLang="en-US" dirty="0"/>
              <a:t>バナー</a:t>
            </a:r>
            <a:endParaRPr lang="en-US" dirty="0"/>
          </a:p>
        </p:txBody>
      </p:sp>
    </p:spTree>
    <p:extLst>
      <p:ext uri="{BB962C8B-B14F-4D97-AF65-F5344CB8AC3E}">
        <p14:creationId xmlns:p14="http://schemas.microsoft.com/office/powerpoint/2010/main" val="290372230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5.xml"/><Relationship Id="rId4" Type="http://schemas.microsoft.com/office/2007/relationships/hdphoto" Target="../media/hdphoto2.wdp"/></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6.xml"/><Relationship Id="rId4" Type="http://schemas.microsoft.com/office/2007/relationships/hdphoto" Target="../media/hdphoto2.wdp"/></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microsoft.com/office/2007/relationships/hdphoto" Target="../media/hdphoto2.wdp"/><Relationship Id="rId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7.xml"/><Relationship Id="rId1" Type="http://schemas.openxmlformats.org/officeDocument/2006/relationships/slideLayout" Target="../slideLayouts/slideLayout11.xml"/><Relationship Id="rId4" Type="http://schemas.microsoft.com/office/2007/relationships/hdphoto" Target="../media/hdphoto2.wdp"/></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microsoft.com/office/2007/relationships/hdphoto" Target="../media/hdphoto3.wdp"/><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theme" Target="../theme/theme9.xml"/><Relationship Id="rId4" Type="http://schemas.openxmlformats.org/officeDocument/2006/relationships/slideLayout" Target="../slideLayouts/slideLayout18.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0.xml"/><Relationship Id="rId1" Type="http://schemas.openxmlformats.org/officeDocument/2006/relationships/slideLayout" Target="../slideLayouts/slideLayout19.xml"/><Relationship Id="rId4" Type="http://schemas.microsoft.com/office/2007/relationships/hdphoto" Target="../media/hdphoto2.wdp"/></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1.xml"/><Relationship Id="rId1" Type="http://schemas.openxmlformats.org/officeDocument/2006/relationships/slideLayout" Target="../slideLayouts/slideLayout20.xml"/><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810521"/>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AD6A33F5-49E2-743C-163B-992C55525D59}"/>
              </a:ext>
            </a:extLst>
          </p:cNvPr>
          <p:cNvSpPr/>
          <p:nvPr userDrawn="1"/>
        </p:nvSpPr>
        <p:spPr>
          <a:xfrm>
            <a:off x="38151" y="29725"/>
            <a:ext cx="9829696" cy="6781982"/>
          </a:xfrm>
          <a:prstGeom prst="rect">
            <a:avLst/>
          </a:prstGeom>
          <a:noFill/>
          <a:ln w="76200">
            <a:solidFill>
              <a:srgbClr val="FFBB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 name="Footer Placeholder 2">
            <a:extLst>
              <a:ext uri="{FF2B5EF4-FFF2-40B4-BE49-F238E27FC236}">
                <a16:creationId xmlns:a16="http://schemas.microsoft.com/office/drawing/2014/main" id="{B8C31528-2853-E323-2FB6-D35E8E6BF3CA}"/>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FFBBC6"/>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rgbClr val="FFBBC6"/>
              </a:solidFill>
              <a:latin typeface="Calibri" panose="020F0502020204030204" pitchFamily="34" charset="0"/>
              <a:cs typeface="Calibri" panose="020F0502020204030204" pitchFamily="34" charset="0"/>
            </a:endParaRPr>
          </a:p>
        </p:txBody>
      </p:sp>
      <p:pic>
        <p:nvPicPr>
          <p:cNvPr id="2" name="図 1">
            <a:extLst>
              <a:ext uri="{FF2B5EF4-FFF2-40B4-BE49-F238E27FC236}">
                <a16:creationId xmlns:a16="http://schemas.microsoft.com/office/drawing/2014/main" id="{BD577DAF-BD02-1229-3205-FB25392D8437}"/>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98868" y="98496"/>
            <a:ext cx="418190" cy="206277"/>
          </a:xfrm>
          <a:prstGeom prst="rect">
            <a:avLst/>
          </a:prstGeom>
        </p:spPr>
      </p:pic>
      <p:sp>
        <p:nvSpPr>
          <p:cNvPr id="10" name="Slide Number Placeholder 3">
            <a:extLst>
              <a:ext uri="{FF2B5EF4-FFF2-40B4-BE49-F238E27FC236}">
                <a16:creationId xmlns:a16="http://schemas.microsoft.com/office/drawing/2014/main" id="{02633ABB-5C6F-04C5-8427-B9EE97FAAE53}"/>
              </a:ext>
            </a:extLst>
          </p:cNvPr>
          <p:cNvSpPr txBox="1">
            <a:spLocks/>
          </p:cNvSpPr>
          <p:nvPr userDrawn="1"/>
        </p:nvSpPr>
        <p:spPr>
          <a:xfrm>
            <a:off x="9366210" y="6539791"/>
            <a:ext cx="483507" cy="319087"/>
          </a:xfrm>
          <a:prstGeom prst="rect">
            <a:avLst/>
          </a:prstGeom>
          <a:ln>
            <a:noFill/>
          </a:ln>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FFBBC6"/>
                </a:solidFill>
                <a:latin typeface="+mn-ea"/>
                <a:ea typeface="+mn-ea"/>
              </a:rPr>
              <a:pPr/>
              <a:t>‹#›</a:t>
            </a:fld>
            <a:endParaRPr kumimoji="1" lang="ja-JP" altLang="en-US" sz="1000" b="1" dirty="0">
              <a:solidFill>
                <a:srgbClr val="FFBBC6"/>
              </a:solidFill>
              <a:latin typeface="+mn-ea"/>
              <a:ea typeface="+mn-ea"/>
            </a:endParaRPr>
          </a:p>
        </p:txBody>
      </p:sp>
    </p:spTree>
    <p:extLst>
      <p:ext uri="{BB962C8B-B14F-4D97-AF65-F5344CB8AC3E}">
        <p14:creationId xmlns:p14="http://schemas.microsoft.com/office/powerpoint/2010/main" val="3960402897"/>
      </p:ext>
    </p:extLst>
  </p:cSld>
  <p:clrMap bg1="lt1" tx1="dk1" bg2="lt2" tx2="dk2" accent1="accent1" accent2="accent2" accent3="accent3" accent4="accent4" accent5="accent5" accent6="accent6" hlink="hlink" folHlink="folHlink"/>
  <p:sldLayoutIdLst>
    <p:sldLayoutId id="2147483685" r:id="rId1"/>
    <p:sldLayoutId id="2147483671" r:id="rId2"/>
    <p:sldLayoutId id="2147483712"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2" name="Google Shape;19;p75">
            <a:extLst>
              <a:ext uri="{FF2B5EF4-FFF2-40B4-BE49-F238E27FC236}">
                <a16:creationId xmlns:a16="http://schemas.microsoft.com/office/drawing/2014/main" id="{CAD136B2-4D68-56CF-7321-AD82AF318400}"/>
              </a:ext>
            </a:extLst>
          </p:cNvPr>
          <p:cNvPicPr preferRelativeResize="0"/>
          <p:nvPr userDrawn="1"/>
        </p:nvPicPr>
        <p:blipFill>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366210" y="86025"/>
            <a:ext cx="440460" cy="225470"/>
          </a:xfrm>
          <a:prstGeom prst="rect">
            <a:avLst/>
          </a:prstGeom>
          <a:noFill/>
          <a:ln>
            <a:noFill/>
          </a:ln>
        </p:spPr>
      </p:pic>
      <p:sp>
        <p:nvSpPr>
          <p:cNvPr id="23" name="正方形/長方形 22">
            <a:extLst>
              <a:ext uri="{FF2B5EF4-FFF2-40B4-BE49-F238E27FC236}">
                <a16:creationId xmlns:a16="http://schemas.microsoft.com/office/drawing/2014/main" id="{C1B4CF4F-768E-8A33-E90E-B1F6FA5735FA}"/>
              </a:ext>
            </a:extLst>
          </p:cNvPr>
          <p:cNvSpPr/>
          <p:nvPr userDrawn="1"/>
        </p:nvSpPr>
        <p:spPr>
          <a:xfrm>
            <a:off x="38152" y="38009"/>
            <a:ext cx="9829696" cy="6781982"/>
          </a:xfrm>
          <a:prstGeom prst="rect">
            <a:avLst/>
          </a:prstGeom>
          <a:noFill/>
          <a:ln w="76200" cap="flat" cmpd="sng" algn="ctr">
            <a:solidFill>
              <a:srgbClr val="FFE08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5" name="Footer Placeholder 2">
            <a:extLst>
              <a:ext uri="{FF2B5EF4-FFF2-40B4-BE49-F238E27FC236}">
                <a16:creationId xmlns:a16="http://schemas.microsoft.com/office/drawing/2014/main" id="{069C7E3F-FFF7-DE49-A582-9FF372CCDBFC}"/>
              </a:ext>
            </a:extLst>
          </p:cNvPr>
          <p:cNvSpPr txBox="1">
            <a:spLocks/>
          </p:cNvSpPr>
          <p:nvPr userDrawn="1"/>
        </p:nvSpPr>
        <p:spPr>
          <a:xfrm>
            <a:off x="3600683" y="6718704"/>
            <a:ext cx="2704633" cy="147467"/>
          </a:xfrm>
          <a:prstGeom prst="rect">
            <a:avLst/>
          </a:prstGeom>
          <a:solidFill>
            <a:sysClr val="window" lastClr="FFFFFF"/>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srgbClr val="FFC521"/>
                </a:solidFill>
                <a:effectLst/>
                <a:uLnTx/>
                <a:uFillTx/>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b="0" i="0" u="none" strike="noStrike" kern="1200" cap="none" spc="0" normalizeH="0" baseline="0" noProof="0" dirty="0">
              <a:ln>
                <a:noFill/>
              </a:ln>
              <a:solidFill>
                <a:srgbClr val="FFC521"/>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4" name="Slide Number Placeholder 3">
            <a:extLst>
              <a:ext uri="{FF2B5EF4-FFF2-40B4-BE49-F238E27FC236}">
                <a16:creationId xmlns:a16="http://schemas.microsoft.com/office/drawing/2014/main" id="{DBFB690E-C7E8-5894-3721-64BE168300BE}"/>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FFC521"/>
                </a:solidFill>
                <a:latin typeface="+mn-ea"/>
                <a:ea typeface="+mn-ea"/>
              </a:rPr>
              <a:pPr/>
              <a:t>‹#›</a:t>
            </a:fld>
            <a:endParaRPr kumimoji="1" lang="ja-JP" altLang="en-US" sz="1000" b="1" dirty="0">
              <a:solidFill>
                <a:srgbClr val="FFC521"/>
              </a:solidFill>
              <a:latin typeface="+mn-ea"/>
              <a:ea typeface="+mn-ea"/>
            </a:endParaRPr>
          </a:p>
        </p:txBody>
      </p:sp>
    </p:spTree>
    <p:extLst>
      <p:ext uri="{BB962C8B-B14F-4D97-AF65-F5344CB8AC3E}">
        <p14:creationId xmlns:p14="http://schemas.microsoft.com/office/powerpoint/2010/main" val="1997507544"/>
      </p:ext>
    </p:extLst>
  </p:cSld>
  <p:clrMap bg1="lt1" tx1="dk1" bg2="lt2" tx2="dk2" accent1="accent1" accent2="accent2" accent3="accent3" accent4="accent4" accent5="accent5" accent6="accent6" hlink="hlink" folHlink="folHlink"/>
  <p:sldLayoutIdLst>
    <p:sldLayoutId id="2147483702"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Google Shape;19;p75">
            <a:extLst>
              <a:ext uri="{FF2B5EF4-FFF2-40B4-BE49-F238E27FC236}">
                <a16:creationId xmlns:a16="http://schemas.microsoft.com/office/drawing/2014/main" id="{2357B6FB-0BD5-0100-538F-7C3E96A9C05D}"/>
              </a:ext>
            </a:extLst>
          </p:cNvPr>
          <p:cNvPicPr preferRelativeResize="0"/>
          <p:nvPr userDrawn="1"/>
        </p:nvPicPr>
        <p:blipFill>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9366210" y="86025"/>
            <a:ext cx="440461" cy="225470"/>
          </a:xfrm>
          <a:prstGeom prst="rect">
            <a:avLst/>
          </a:prstGeom>
          <a:noFill/>
          <a:ln>
            <a:noFill/>
          </a:ln>
        </p:spPr>
      </p:pic>
      <p:sp>
        <p:nvSpPr>
          <p:cNvPr id="12" name="正方形/長方形 11">
            <a:extLst>
              <a:ext uri="{FF2B5EF4-FFF2-40B4-BE49-F238E27FC236}">
                <a16:creationId xmlns:a16="http://schemas.microsoft.com/office/drawing/2014/main" id="{1B696506-D83F-18EF-BB19-03FBC2D69769}"/>
              </a:ext>
            </a:extLst>
          </p:cNvPr>
          <p:cNvSpPr/>
          <p:nvPr userDrawn="1"/>
        </p:nvSpPr>
        <p:spPr>
          <a:xfrm>
            <a:off x="38152" y="38009"/>
            <a:ext cx="9829696" cy="6781982"/>
          </a:xfrm>
          <a:prstGeom prst="rect">
            <a:avLst/>
          </a:prstGeom>
          <a:noFill/>
          <a:ln w="76200">
            <a:solidFill>
              <a:srgbClr val="FBC4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 name="Footer Placeholder 2">
            <a:extLst>
              <a:ext uri="{FF2B5EF4-FFF2-40B4-BE49-F238E27FC236}">
                <a16:creationId xmlns:a16="http://schemas.microsoft.com/office/drawing/2014/main" id="{A114080B-A931-4DC2-B533-7BAD853BD325}"/>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FBC4BE"/>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rgbClr val="FBC4BE"/>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F9BF37F-3B2D-24B2-62DA-A6588D9CE755}"/>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FBC4BE"/>
                </a:solidFill>
                <a:latin typeface="+mn-ea"/>
                <a:ea typeface="+mn-ea"/>
              </a:rPr>
              <a:pPr/>
              <a:t>‹#›</a:t>
            </a:fld>
            <a:endParaRPr kumimoji="1" lang="ja-JP" altLang="en-US" sz="1000" b="1" dirty="0">
              <a:solidFill>
                <a:srgbClr val="FBC4BE"/>
              </a:solidFill>
              <a:latin typeface="+mn-ea"/>
              <a:ea typeface="+mn-ea"/>
            </a:endParaRPr>
          </a:p>
        </p:txBody>
      </p:sp>
    </p:spTree>
    <p:extLst>
      <p:ext uri="{BB962C8B-B14F-4D97-AF65-F5344CB8AC3E}">
        <p14:creationId xmlns:p14="http://schemas.microsoft.com/office/powerpoint/2010/main" val="2015860316"/>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図 5" descr="黒い背景に白い文字がある&#10;&#10;低い精度で自動的に生成された説明">
            <a:extLst>
              <a:ext uri="{FF2B5EF4-FFF2-40B4-BE49-F238E27FC236}">
                <a16:creationId xmlns:a16="http://schemas.microsoft.com/office/drawing/2014/main" id="{2129C1C0-89C1-D3C3-8063-B7F3550C3218}"/>
              </a:ext>
            </a:extLst>
          </p:cNvPr>
          <p:cNvPicPr>
            <a:picLocks noChangeAspect="1"/>
          </p:cNvPicPr>
          <p:nvPr userDrawn="1"/>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8800"/>
                    </a14:imgEffect>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63279" y="86025"/>
            <a:ext cx="440223" cy="225470"/>
          </a:xfrm>
          <a:prstGeom prst="rect">
            <a:avLst/>
          </a:prstGeom>
        </p:spPr>
      </p:pic>
      <p:sp>
        <p:nvSpPr>
          <p:cNvPr id="8" name="正方形/長方形 7">
            <a:extLst>
              <a:ext uri="{FF2B5EF4-FFF2-40B4-BE49-F238E27FC236}">
                <a16:creationId xmlns:a16="http://schemas.microsoft.com/office/drawing/2014/main" id="{1CFB5CF7-32CE-48E0-C46E-82F27EFFA432}"/>
              </a:ext>
            </a:extLst>
          </p:cNvPr>
          <p:cNvSpPr/>
          <p:nvPr userDrawn="1"/>
        </p:nvSpPr>
        <p:spPr>
          <a:xfrm>
            <a:off x="38152" y="38009"/>
            <a:ext cx="9829696" cy="6781982"/>
          </a:xfrm>
          <a:prstGeom prst="rect">
            <a:avLst/>
          </a:prstGeom>
          <a:noFill/>
          <a:ln w="76200" cap="flat" cmpd="sng" algn="ctr">
            <a:solidFill>
              <a:srgbClr val="FFA33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Footer Placeholder 2">
            <a:extLst>
              <a:ext uri="{FF2B5EF4-FFF2-40B4-BE49-F238E27FC236}">
                <a16:creationId xmlns:a16="http://schemas.microsoft.com/office/drawing/2014/main" id="{58207B0B-2C2B-5826-A773-11B6029BFC4C}"/>
              </a:ext>
            </a:extLst>
          </p:cNvPr>
          <p:cNvSpPr txBox="1">
            <a:spLocks/>
          </p:cNvSpPr>
          <p:nvPr userDrawn="1"/>
        </p:nvSpPr>
        <p:spPr>
          <a:xfrm>
            <a:off x="3600683" y="6718704"/>
            <a:ext cx="2704633" cy="147467"/>
          </a:xfrm>
          <a:prstGeom prst="rect">
            <a:avLst/>
          </a:prstGeom>
          <a:solidFill>
            <a:sysClr val="window" lastClr="FFFFFF"/>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srgbClr val="FFA333"/>
                </a:solidFill>
                <a:effectLst/>
                <a:uLnTx/>
                <a:uFillTx/>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b="0" i="0" u="none" strike="noStrike" kern="1200" cap="none" spc="0" normalizeH="0" baseline="0" noProof="0" dirty="0">
              <a:ln>
                <a:noFill/>
              </a:ln>
              <a:solidFill>
                <a:srgbClr val="FFA333"/>
              </a:solidFill>
              <a:effectLst/>
              <a:uLnTx/>
              <a:uFillTx/>
              <a:latin typeface="Calibri" panose="020F0502020204030204" pitchFamily="34" charset="0"/>
              <a:ea typeface="游ゴシック" panose="020B0400000000000000" pitchFamily="50" charset="-128"/>
              <a:cs typeface="Calibri" panose="020F0502020204030204" pitchFamily="34" charset="0"/>
            </a:endParaRPr>
          </a:p>
        </p:txBody>
      </p:sp>
      <p:sp>
        <p:nvSpPr>
          <p:cNvPr id="3" name="Slide Number Placeholder 3">
            <a:extLst>
              <a:ext uri="{FF2B5EF4-FFF2-40B4-BE49-F238E27FC236}">
                <a16:creationId xmlns:a16="http://schemas.microsoft.com/office/drawing/2014/main" id="{D6A2046A-3CED-7DB5-1140-556B3917D64D}"/>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FF6737"/>
                </a:solidFill>
                <a:latin typeface="+mn-ea"/>
                <a:ea typeface="+mn-ea"/>
              </a:rPr>
              <a:pPr/>
              <a:t>‹#›</a:t>
            </a:fld>
            <a:endParaRPr kumimoji="1" lang="ja-JP" altLang="en-US" sz="1000" b="1" dirty="0">
              <a:solidFill>
                <a:srgbClr val="FF6737"/>
              </a:solidFill>
              <a:latin typeface="+mn-ea"/>
              <a:ea typeface="+mn-ea"/>
            </a:endParaRPr>
          </a:p>
        </p:txBody>
      </p:sp>
    </p:spTree>
    <p:extLst>
      <p:ext uri="{BB962C8B-B14F-4D97-AF65-F5344CB8AC3E}">
        <p14:creationId xmlns:p14="http://schemas.microsoft.com/office/powerpoint/2010/main" val="3934107559"/>
      </p:ext>
    </p:extLst>
  </p:cSld>
  <p:clrMap bg1="lt1" tx1="dk1" bg2="lt2" tx2="dk2" accent1="accent1" accent2="accent2" accent3="accent3" accent4="accent4" accent5="accent5" accent6="accent6" hlink="hlink" folHlink="folHlink"/>
  <p:sldLayoutIdLst>
    <p:sldLayoutId id="2147483686" r:id="rId1"/>
    <p:sldLayoutId id="2147483723" r:id="rId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3399997-A3C6-95AD-34C4-4F829BA2C4A1}"/>
              </a:ext>
            </a:extLst>
          </p:cNvPr>
          <p:cNvSpPr/>
          <p:nvPr userDrawn="1"/>
        </p:nvSpPr>
        <p:spPr>
          <a:xfrm>
            <a:off x="38152" y="38009"/>
            <a:ext cx="9829696" cy="6781982"/>
          </a:xfrm>
          <a:prstGeom prst="rect">
            <a:avLst/>
          </a:prstGeom>
          <a:noFill/>
          <a:ln w="76200">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3" name="Footer Placeholder 2">
            <a:extLst>
              <a:ext uri="{FF2B5EF4-FFF2-40B4-BE49-F238E27FC236}">
                <a16:creationId xmlns:a16="http://schemas.microsoft.com/office/drawing/2014/main" id="{CD84583F-B103-7AE2-502D-AC920D7BF025}"/>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FF6699"/>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rgbClr val="FF6699"/>
              </a:solidFill>
              <a:latin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93D37983-E5F4-31F3-D52F-5E983BD2981E}"/>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E7346C"/>
                </a:solidFill>
                <a:latin typeface="+mn-ea"/>
                <a:ea typeface="+mn-ea"/>
              </a:rPr>
              <a:pPr/>
              <a:t>‹#›</a:t>
            </a:fld>
            <a:endParaRPr kumimoji="1" lang="ja-JP" altLang="en-US" sz="1000" b="1" dirty="0">
              <a:solidFill>
                <a:srgbClr val="E7346C"/>
              </a:solidFill>
              <a:latin typeface="+mn-ea"/>
              <a:ea typeface="+mn-ea"/>
            </a:endParaRPr>
          </a:p>
        </p:txBody>
      </p:sp>
      <p:pic>
        <p:nvPicPr>
          <p:cNvPr id="7" name="Google Shape;19;p75">
            <a:extLst>
              <a:ext uri="{FF2B5EF4-FFF2-40B4-BE49-F238E27FC236}">
                <a16:creationId xmlns:a16="http://schemas.microsoft.com/office/drawing/2014/main" id="{805AC603-D25F-4DDD-0972-541E828AB52A}"/>
              </a:ext>
            </a:extLst>
          </p:cNvPr>
          <p:cNvPicPr preferRelativeResize="0"/>
          <p:nvPr userDrawn="1"/>
        </p:nvPicPr>
        <p:blipFill>
          <a:blip r:embed="rId4" cstate="print">
            <a:extLst>
              <a:ext uri="{BEBA8EAE-BF5A-486C-A8C5-ECC9F3942E4B}">
                <a14:imgProps xmlns:a14="http://schemas.microsoft.com/office/drawing/2010/main">
                  <a14:imgLayer r:embed="rId5">
                    <a14:imgEffect>
                      <a14:colorTemperature colorTemp="11200"/>
                    </a14:imgEffect>
                    <a14:imgEffect>
                      <a14:saturation sat="40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9366210" y="86025"/>
            <a:ext cx="440461" cy="225470"/>
          </a:xfrm>
          <a:prstGeom prst="rect">
            <a:avLst/>
          </a:prstGeom>
          <a:noFill/>
          <a:ln>
            <a:noFill/>
          </a:ln>
        </p:spPr>
      </p:pic>
    </p:spTree>
    <p:extLst>
      <p:ext uri="{BB962C8B-B14F-4D97-AF65-F5344CB8AC3E}">
        <p14:creationId xmlns:p14="http://schemas.microsoft.com/office/powerpoint/2010/main" val="3984042043"/>
      </p:ext>
    </p:extLst>
  </p:cSld>
  <p:clrMap bg1="lt1" tx1="dk1" bg2="lt2" tx2="dk2" accent1="accent1" accent2="accent2" accent3="accent3" accent4="accent4" accent5="accent5" accent6="accent6" hlink="hlink" folHlink="folHlink"/>
  <p:sldLayoutIdLst>
    <p:sldLayoutId id="2147483692" r:id="rId1"/>
    <p:sldLayoutId id="2147483731" r:id="rId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Google Shape;19;p75">
            <a:extLst>
              <a:ext uri="{FF2B5EF4-FFF2-40B4-BE49-F238E27FC236}">
                <a16:creationId xmlns:a16="http://schemas.microsoft.com/office/drawing/2014/main" id="{89D3273D-6DBF-7F2A-B7DD-D77426526287}"/>
              </a:ext>
            </a:extLst>
          </p:cNvPr>
          <p:cNvPicPr preferRelativeResize="0"/>
          <p:nvPr userDrawn="1"/>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Effect>
                      <a14:brightnessContrast contrast="-40000"/>
                    </a14:imgEffect>
                  </a14:imgLayer>
                </a14:imgProps>
              </a:ext>
              <a:ext uri="{28A0092B-C50C-407E-A947-70E740481C1C}">
                <a14:useLocalDpi xmlns:a14="http://schemas.microsoft.com/office/drawing/2010/main"/>
              </a:ext>
            </a:extLst>
          </a:blip>
          <a:srcRect/>
          <a:stretch/>
        </p:blipFill>
        <p:spPr>
          <a:xfrm>
            <a:off x="9366208" y="86025"/>
            <a:ext cx="440461" cy="225470"/>
          </a:xfrm>
          <a:prstGeom prst="rect">
            <a:avLst/>
          </a:prstGeom>
          <a:noFill/>
          <a:ln>
            <a:noFill/>
          </a:ln>
        </p:spPr>
      </p:pic>
      <p:sp>
        <p:nvSpPr>
          <p:cNvPr id="27" name="正方形/長方形 26">
            <a:extLst>
              <a:ext uri="{FF2B5EF4-FFF2-40B4-BE49-F238E27FC236}">
                <a16:creationId xmlns:a16="http://schemas.microsoft.com/office/drawing/2014/main" id="{1E381ABE-934B-87CD-30E2-B6B8D3476821}"/>
              </a:ext>
            </a:extLst>
          </p:cNvPr>
          <p:cNvSpPr/>
          <p:nvPr userDrawn="1"/>
        </p:nvSpPr>
        <p:spPr>
          <a:xfrm>
            <a:off x="38152" y="38009"/>
            <a:ext cx="9829696" cy="6781982"/>
          </a:xfrm>
          <a:prstGeom prst="rect">
            <a:avLst/>
          </a:prstGeom>
          <a:noFill/>
          <a:ln w="76200">
            <a:solidFill>
              <a:srgbClr val="DCF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29" name="Footer Placeholder 2">
            <a:extLst>
              <a:ext uri="{FF2B5EF4-FFF2-40B4-BE49-F238E27FC236}">
                <a16:creationId xmlns:a16="http://schemas.microsoft.com/office/drawing/2014/main" id="{BEF7532C-723C-0900-929B-C1F714DDE4C8}"/>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B6CDA5"/>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rgbClr val="B6CDA5"/>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9ABBD29-F766-56D9-5783-59EE32DA28E6}"/>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DCF492"/>
                </a:solidFill>
                <a:latin typeface="+mn-ea"/>
                <a:ea typeface="+mn-ea"/>
              </a:rPr>
              <a:pPr/>
              <a:t>‹#›</a:t>
            </a:fld>
            <a:endParaRPr kumimoji="1" lang="ja-JP" altLang="en-US" sz="1000" b="1" dirty="0">
              <a:solidFill>
                <a:srgbClr val="DCF492"/>
              </a:solidFill>
              <a:latin typeface="+mn-ea"/>
              <a:ea typeface="+mn-ea"/>
            </a:endParaRPr>
          </a:p>
        </p:txBody>
      </p:sp>
    </p:spTree>
    <p:extLst>
      <p:ext uri="{BB962C8B-B14F-4D97-AF65-F5344CB8AC3E}">
        <p14:creationId xmlns:p14="http://schemas.microsoft.com/office/powerpoint/2010/main" val="2436770525"/>
      </p:ext>
    </p:extLst>
  </p:cSld>
  <p:clrMap bg1="lt1" tx1="dk1" bg2="lt2" tx2="dk2" accent1="accent1" accent2="accent2" accent3="accent3" accent4="accent4" accent5="accent5" accent6="accent6" hlink="hlink" folHlink="folHlink"/>
  <p:sldLayoutIdLst>
    <p:sldLayoutId id="2147483713"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5FDF7C7C-534F-E8D2-E54B-C0F48DAEEA24}"/>
              </a:ext>
            </a:extLst>
          </p:cNvPr>
          <p:cNvSpPr/>
          <p:nvPr userDrawn="1"/>
        </p:nvSpPr>
        <p:spPr>
          <a:xfrm>
            <a:off x="38152" y="38009"/>
            <a:ext cx="9829696" cy="6781982"/>
          </a:xfrm>
          <a:prstGeom prst="rect">
            <a:avLst/>
          </a:prstGeom>
          <a:noFill/>
          <a:ln w="76200">
            <a:solidFill>
              <a:srgbClr val="9DCC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9" name="Footer Placeholder 2">
            <a:extLst>
              <a:ext uri="{FF2B5EF4-FFF2-40B4-BE49-F238E27FC236}">
                <a16:creationId xmlns:a16="http://schemas.microsoft.com/office/drawing/2014/main" id="{81D5FC34-E547-8B00-AF41-4499F1F0B495}"/>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9DCCD2"/>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rgbClr val="9DCCD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9668FF9-EF09-DD91-2231-6826C08240DE}"/>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9DCCD2"/>
                </a:solidFill>
                <a:latin typeface="+mn-ea"/>
                <a:ea typeface="+mn-ea"/>
              </a:rPr>
              <a:pPr/>
              <a:t>‹#›</a:t>
            </a:fld>
            <a:endParaRPr kumimoji="1" lang="ja-JP" altLang="en-US" sz="1000" b="1" dirty="0">
              <a:solidFill>
                <a:srgbClr val="9DCCD2"/>
              </a:solidFill>
              <a:latin typeface="+mn-ea"/>
              <a:ea typeface="+mn-ea"/>
            </a:endParaRPr>
          </a:p>
        </p:txBody>
      </p:sp>
      <p:pic>
        <p:nvPicPr>
          <p:cNvPr id="5" name="Google Shape;19;p75">
            <a:extLst>
              <a:ext uri="{FF2B5EF4-FFF2-40B4-BE49-F238E27FC236}">
                <a16:creationId xmlns:a16="http://schemas.microsoft.com/office/drawing/2014/main" id="{BDD9609E-DEF4-D06A-2BEA-57AA5C74A242}"/>
              </a:ext>
            </a:extLst>
          </p:cNvPr>
          <p:cNvPicPr preferRelativeResize="0"/>
          <p:nvPr userDrawn="1"/>
        </p:nvPicPr>
        <p:blipFill>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colorTemperature colorTemp="11200"/>
                    </a14:imgEffect>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9366208" y="86025"/>
            <a:ext cx="440461" cy="225470"/>
          </a:xfrm>
          <a:prstGeom prst="rect">
            <a:avLst/>
          </a:prstGeom>
          <a:noFill/>
          <a:ln>
            <a:noFill/>
          </a:ln>
        </p:spPr>
      </p:pic>
    </p:spTree>
    <p:extLst>
      <p:ext uri="{BB962C8B-B14F-4D97-AF65-F5344CB8AC3E}">
        <p14:creationId xmlns:p14="http://schemas.microsoft.com/office/powerpoint/2010/main" val="4039919792"/>
      </p:ext>
    </p:extLst>
  </p:cSld>
  <p:clrMap bg1="lt1" tx1="dk1" bg2="lt2" tx2="dk2" accent1="accent1" accent2="accent2" accent3="accent3" accent4="accent4" accent5="accent5" accent6="accent6" hlink="hlink" folHlink="folHlink"/>
  <p:sldLayoutIdLst>
    <p:sldLayoutId id="2147483691" r:id="rId1"/>
    <p:sldLayoutId id="2147483724" r:id="rId2"/>
    <p:sldLayoutId id="2147483728"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5FDF7C7C-534F-E8D2-E54B-C0F48DAEEA24}"/>
              </a:ext>
            </a:extLst>
          </p:cNvPr>
          <p:cNvSpPr/>
          <p:nvPr userDrawn="1"/>
        </p:nvSpPr>
        <p:spPr>
          <a:xfrm>
            <a:off x="38152" y="38009"/>
            <a:ext cx="9829696" cy="6781982"/>
          </a:xfrm>
          <a:prstGeom prst="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29" name="Footer Placeholder 2">
            <a:extLst>
              <a:ext uri="{FF2B5EF4-FFF2-40B4-BE49-F238E27FC236}">
                <a16:creationId xmlns:a16="http://schemas.microsoft.com/office/drawing/2014/main" id="{81D5FC34-E547-8B00-AF41-4499F1F0B495}"/>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chemeClr val="accent4"/>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chemeClr val="accent4"/>
              </a:solidFill>
              <a:latin typeface="Calibri" panose="020F0502020204030204" pitchFamily="34" charset="0"/>
              <a:cs typeface="Calibri" panose="020F0502020204030204" pitchFamily="34" charset="0"/>
            </a:endParaRPr>
          </a:p>
        </p:txBody>
      </p:sp>
      <p:sp>
        <p:nvSpPr>
          <p:cNvPr id="5" name="Slide Number Placeholder 3">
            <a:extLst>
              <a:ext uri="{FF2B5EF4-FFF2-40B4-BE49-F238E27FC236}">
                <a16:creationId xmlns:a16="http://schemas.microsoft.com/office/drawing/2014/main" id="{76B99C05-2482-CA0D-2641-FC4F6EBEB34D}"/>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chemeClr val="accent4"/>
                </a:solidFill>
                <a:latin typeface="+mn-ea"/>
                <a:ea typeface="+mn-ea"/>
              </a:rPr>
              <a:pPr/>
              <a:t>‹#›</a:t>
            </a:fld>
            <a:endParaRPr kumimoji="1" lang="ja-JP" altLang="en-US" sz="1000" b="1" dirty="0">
              <a:solidFill>
                <a:schemeClr val="accent4"/>
              </a:solidFill>
              <a:latin typeface="+mn-ea"/>
              <a:ea typeface="+mn-ea"/>
            </a:endParaRPr>
          </a:p>
        </p:txBody>
      </p:sp>
      <p:pic>
        <p:nvPicPr>
          <p:cNvPr id="2" name="図 1" descr="黒い背景に白い文字がある&#10;&#10;低い精度で自動的に生成された説明">
            <a:extLst>
              <a:ext uri="{FF2B5EF4-FFF2-40B4-BE49-F238E27FC236}">
                <a16:creationId xmlns:a16="http://schemas.microsoft.com/office/drawing/2014/main" id="{FA7E077D-2C23-7637-22F6-80EE001EB059}"/>
              </a:ext>
            </a:extLst>
          </p:cNvPr>
          <p:cNvPicPr>
            <a:picLocks noChangeAspect="1"/>
          </p:cNvPicPr>
          <p:nvPr userDrawn="1"/>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colorTemperature colorTemp="8800"/>
                    </a14:imgEffect>
                    <a14:imgEffect>
                      <a14:saturation sat="400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63279" y="86025"/>
            <a:ext cx="440223" cy="225470"/>
          </a:xfrm>
          <a:prstGeom prst="rect">
            <a:avLst/>
          </a:prstGeom>
        </p:spPr>
      </p:pic>
    </p:spTree>
    <p:extLst>
      <p:ext uri="{BB962C8B-B14F-4D97-AF65-F5344CB8AC3E}">
        <p14:creationId xmlns:p14="http://schemas.microsoft.com/office/powerpoint/2010/main" val="3664158056"/>
      </p:ext>
    </p:extLst>
  </p:cSld>
  <p:clrMap bg1="lt1" tx1="dk1" bg2="lt2" tx2="dk2" accent1="accent1" accent2="accent2" accent3="accent3" accent4="accent4" accent5="accent5" accent6="accent6" hlink="hlink" folHlink="folHlink"/>
  <p:sldLayoutIdLst>
    <p:sldLayoutId id="2147483720" r:id="rId1"/>
    <p:sldLayoutId id="2147483725" r:id="rId2"/>
    <p:sldLayoutId id="2147483726" r:id="rId3"/>
    <p:sldLayoutId id="2147483727" r:id="rId4"/>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Google Shape;19;p75">
            <a:extLst>
              <a:ext uri="{FF2B5EF4-FFF2-40B4-BE49-F238E27FC236}">
                <a16:creationId xmlns:a16="http://schemas.microsoft.com/office/drawing/2014/main" id="{3105C8F8-D58C-F18F-0468-20BE34192022}"/>
              </a:ext>
            </a:extLst>
          </p:cNvPr>
          <p:cNvPicPr preferRelativeResize="0"/>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Effect>
                      <a14:brightnessContrast contrast="-40000"/>
                    </a14:imgEffect>
                  </a14:imgLayer>
                </a14:imgProps>
              </a:ext>
              <a:ext uri="{28A0092B-C50C-407E-A947-70E740481C1C}">
                <a14:useLocalDpi xmlns:a14="http://schemas.microsoft.com/office/drawing/2010/main"/>
              </a:ext>
            </a:extLst>
          </a:blip>
          <a:srcRect/>
          <a:stretch/>
        </p:blipFill>
        <p:spPr>
          <a:xfrm>
            <a:off x="9366208" y="86025"/>
            <a:ext cx="440461" cy="225470"/>
          </a:xfrm>
          <a:prstGeom prst="rect">
            <a:avLst/>
          </a:prstGeom>
          <a:noFill/>
          <a:ln>
            <a:noFill/>
          </a:ln>
        </p:spPr>
      </p:pic>
      <p:sp>
        <p:nvSpPr>
          <p:cNvPr id="18" name="正方形/長方形 17">
            <a:extLst>
              <a:ext uri="{FF2B5EF4-FFF2-40B4-BE49-F238E27FC236}">
                <a16:creationId xmlns:a16="http://schemas.microsoft.com/office/drawing/2014/main" id="{AA0FC777-63A4-4D96-64C1-510A4FBC3827}"/>
              </a:ext>
            </a:extLst>
          </p:cNvPr>
          <p:cNvSpPr/>
          <p:nvPr userDrawn="1"/>
        </p:nvSpPr>
        <p:spPr>
          <a:xfrm>
            <a:off x="38152" y="38009"/>
            <a:ext cx="9829696" cy="6781982"/>
          </a:xfrm>
          <a:prstGeom prst="rect">
            <a:avLst/>
          </a:prstGeom>
          <a:noFill/>
          <a:ln w="762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0" name="Footer Placeholder 2">
            <a:extLst>
              <a:ext uri="{FF2B5EF4-FFF2-40B4-BE49-F238E27FC236}">
                <a16:creationId xmlns:a16="http://schemas.microsoft.com/office/drawing/2014/main" id="{1473B5C7-CCBB-E0F9-FAFE-E1775FB6112C}"/>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chemeClr val="accent5">
                    <a:lumMod val="60000"/>
                    <a:lumOff val="40000"/>
                  </a:schemeClr>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chemeClr val="accent5">
                  <a:lumMod val="60000"/>
                  <a:lumOff val="40000"/>
                </a:schemeClr>
              </a:solidFill>
              <a:latin typeface="Calibri" panose="020F0502020204030204" pitchFamily="34" charset="0"/>
              <a:cs typeface="Calibri" panose="020F0502020204030204" pitchFamily="34" charset="0"/>
            </a:endParaRPr>
          </a:p>
        </p:txBody>
      </p:sp>
      <p:sp>
        <p:nvSpPr>
          <p:cNvPr id="8" name="Slide Number Placeholder 3">
            <a:extLst>
              <a:ext uri="{FF2B5EF4-FFF2-40B4-BE49-F238E27FC236}">
                <a16:creationId xmlns:a16="http://schemas.microsoft.com/office/drawing/2014/main" id="{C2A7E1E1-AF1E-7AC5-4E4E-04045F84D22C}"/>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chemeClr val="accent5">
                    <a:lumMod val="60000"/>
                    <a:lumOff val="40000"/>
                  </a:schemeClr>
                </a:solidFill>
                <a:latin typeface="+mn-ea"/>
                <a:ea typeface="+mn-ea"/>
              </a:rPr>
              <a:pPr/>
              <a:t>‹#›</a:t>
            </a:fld>
            <a:endParaRPr kumimoji="1" lang="ja-JP" altLang="en-US" sz="1000" b="1" dirty="0">
              <a:solidFill>
                <a:schemeClr val="accent5">
                  <a:lumMod val="60000"/>
                  <a:lumOff val="40000"/>
                </a:schemeClr>
              </a:solidFill>
              <a:latin typeface="+mn-ea"/>
              <a:ea typeface="+mn-ea"/>
            </a:endParaRPr>
          </a:p>
        </p:txBody>
      </p:sp>
    </p:spTree>
    <p:extLst>
      <p:ext uri="{BB962C8B-B14F-4D97-AF65-F5344CB8AC3E}">
        <p14:creationId xmlns:p14="http://schemas.microsoft.com/office/powerpoint/2010/main" val="2370195029"/>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AA0FC777-63A4-4D96-64C1-510A4FBC3827}"/>
              </a:ext>
            </a:extLst>
          </p:cNvPr>
          <p:cNvSpPr/>
          <p:nvPr userDrawn="1"/>
        </p:nvSpPr>
        <p:spPr>
          <a:xfrm>
            <a:off x="38152" y="38009"/>
            <a:ext cx="9829696" cy="6781982"/>
          </a:xfrm>
          <a:prstGeom prst="rect">
            <a:avLst/>
          </a:prstGeom>
          <a:noFill/>
          <a:ln w="76200">
            <a:solidFill>
              <a:srgbClr val="DF91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0" name="Footer Placeholder 2">
            <a:extLst>
              <a:ext uri="{FF2B5EF4-FFF2-40B4-BE49-F238E27FC236}">
                <a16:creationId xmlns:a16="http://schemas.microsoft.com/office/drawing/2014/main" id="{1473B5C7-CCBB-E0F9-FAFE-E1775FB6112C}"/>
              </a:ext>
            </a:extLst>
          </p:cNvPr>
          <p:cNvSpPr txBox="1">
            <a:spLocks/>
          </p:cNvSpPr>
          <p:nvPr userDrawn="1"/>
        </p:nvSpPr>
        <p:spPr>
          <a:xfrm>
            <a:off x="3600683" y="6718704"/>
            <a:ext cx="2704633" cy="147467"/>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chemeClr val="accent5">
                    <a:lumMod val="60000"/>
                    <a:lumOff val="40000"/>
                  </a:schemeClr>
                </a:solidFill>
                <a:latin typeface="Calibri" panose="020F0502020204030204" pitchFamily="34" charset="0"/>
                <a:ea typeface="Calibri" panose="020F0502020204030204" pitchFamily="34" charset="0"/>
                <a:cs typeface="Calibri" panose="020F0502020204030204" pitchFamily="34" charset="0"/>
              </a:rPr>
              <a:t>©Copyright 2026 SHOGAKUKAN INC., all rights reserved</a:t>
            </a:r>
            <a:endParaRPr kumimoji="1" lang="ja-JP" altLang="en-US" sz="800" dirty="0">
              <a:solidFill>
                <a:schemeClr val="accent5">
                  <a:lumMod val="60000"/>
                  <a:lumOff val="40000"/>
                </a:schemeClr>
              </a:solidFill>
              <a:latin typeface="Calibri" panose="020F0502020204030204" pitchFamily="34" charset="0"/>
              <a:cs typeface="Calibri" panose="020F0502020204030204" pitchFamily="34" charset="0"/>
            </a:endParaRPr>
          </a:p>
        </p:txBody>
      </p:sp>
      <p:sp>
        <p:nvSpPr>
          <p:cNvPr id="8" name="Slide Number Placeholder 3">
            <a:extLst>
              <a:ext uri="{FF2B5EF4-FFF2-40B4-BE49-F238E27FC236}">
                <a16:creationId xmlns:a16="http://schemas.microsoft.com/office/drawing/2014/main" id="{C2A7E1E1-AF1E-7AC5-4E4E-04045F84D22C}"/>
              </a:ext>
            </a:extLst>
          </p:cNvPr>
          <p:cNvSpPr txBox="1">
            <a:spLocks/>
          </p:cNvSpPr>
          <p:nvPr userDrawn="1"/>
        </p:nvSpPr>
        <p:spPr>
          <a:xfrm>
            <a:off x="9366210" y="6539791"/>
            <a:ext cx="483507" cy="319087"/>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chemeClr val="accent5">
                    <a:lumMod val="60000"/>
                    <a:lumOff val="40000"/>
                  </a:schemeClr>
                </a:solidFill>
                <a:latin typeface="+mn-ea"/>
                <a:ea typeface="+mn-ea"/>
              </a:rPr>
              <a:pPr/>
              <a:t>‹#›</a:t>
            </a:fld>
            <a:endParaRPr kumimoji="1" lang="ja-JP" altLang="en-US" sz="1000" b="1" dirty="0">
              <a:solidFill>
                <a:schemeClr val="accent5">
                  <a:lumMod val="60000"/>
                  <a:lumOff val="40000"/>
                </a:schemeClr>
              </a:solidFill>
              <a:latin typeface="+mn-ea"/>
              <a:ea typeface="+mn-ea"/>
            </a:endParaRPr>
          </a:p>
        </p:txBody>
      </p:sp>
      <p:pic>
        <p:nvPicPr>
          <p:cNvPr id="3" name="図 2">
            <a:extLst>
              <a:ext uri="{FF2B5EF4-FFF2-40B4-BE49-F238E27FC236}">
                <a16:creationId xmlns:a16="http://schemas.microsoft.com/office/drawing/2014/main" id="{0D8F2E17-1B64-657B-9C54-FB7F25DD0353}"/>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98868" y="98496"/>
            <a:ext cx="418190" cy="206277"/>
          </a:xfrm>
          <a:prstGeom prst="rect">
            <a:avLst/>
          </a:prstGeom>
        </p:spPr>
      </p:pic>
    </p:spTree>
    <p:extLst>
      <p:ext uri="{BB962C8B-B14F-4D97-AF65-F5344CB8AC3E}">
        <p14:creationId xmlns:p14="http://schemas.microsoft.com/office/powerpoint/2010/main" val="4044858097"/>
      </p:ext>
    </p:extLst>
  </p:cSld>
  <p:clrMap bg1="lt1" tx1="dk1" bg2="lt2" tx2="dk2" accent1="accent1" accent2="accent2" accent3="accent3" accent4="accent4" accent5="accent5" accent6="accent6" hlink="hlink" folHlink="folHlink"/>
  <p:sldLayoutIdLst>
    <p:sldLayoutId id="2147483730"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6" Type="http://schemas.openxmlformats.org/officeDocument/2006/relationships/slide" Target="slide28.xml"/><Relationship Id="rId21" Type="http://schemas.openxmlformats.org/officeDocument/2006/relationships/slide" Target="slide23.xml"/><Relationship Id="rId34" Type="http://schemas.openxmlformats.org/officeDocument/2006/relationships/slide" Target="slide44.xml"/><Relationship Id="rId42" Type="http://schemas.openxmlformats.org/officeDocument/2006/relationships/slide" Target="slide53.xml"/><Relationship Id="rId47" Type="http://schemas.openxmlformats.org/officeDocument/2006/relationships/slide" Target="slide70.xml"/><Relationship Id="rId50" Type="http://schemas.openxmlformats.org/officeDocument/2006/relationships/slide" Target="slide73.xml"/><Relationship Id="rId55" Type="http://schemas.openxmlformats.org/officeDocument/2006/relationships/slide" Target="slide77.xml"/><Relationship Id="rId63" Type="http://schemas.openxmlformats.org/officeDocument/2006/relationships/slide" Target="slide60.xml"/><Relationship Id="rId7" Type="http://schemas.openxmlformats.org/officeDocument/2006/relationships/slide" Target="slide42.xml"/><Relationship Id="rId2" Type="http://schemas.openxmlformats.org/officeDocument/2006/relationships/slide" Target="slide37.xml"/><Relationship Id="rId16" Type="http://schemas.openxmlformats.org/officeDocument/2006/relationships/slide" Target="slide11.xml"/><Relationship Id="rId29" Type="http://schemas.openxmlformats.org/officeDocument/2006/relationships/slide" Target="slide31.xml"/><Relationship Id="rId11" Type="http://schemas.openxmlformats.org/officeDocument/2006/relationships/slide" Target="slide6.xml"/><Relationship Id="rId24" Type="http://schemas.openxmlformats.org/officeDocument/2006/relationships/slide" Target="slide26.xml"/><Relationship Id="rId32" Type="http://schemas.openxmlformats.org/officeDocument/2006/relationships/slide" Target="slide34.xml"/><Relationship Id="rId37" Type="http://schemas.openxmlformats.org/officeDocument/2006/relationships/slide" Target="slide47.xml"/><Relationship Id="rId40" Type="http://schemas.openxmlformats.org/officeDocument/2006/relationships/slide" Target="slide51.xml"/><Relationship Id="rId45" Type="http://schemas.openxmlformats.org/officeDocument/2006/relationships/slide" Target="slide67.xml"/><Relationship Id="rId53" Type="http://schemas.openxmlformats.org/officeDocument/2006/relationships/slide" Target="slide75.xml"/><Relationship Id="rId58" Type="http://schemas.openxmlformats.org/officeDocument/2006/relationships/slide" Target="slide82.xml"/><Relationship Id="rId66" Type="http://schemas.openxmlformats.org/officeDocument/2006/relationships/slide" Target="slide63.xml"/><Relationship Id="rId5" Type="http://schemas.openxmlformats.org/officeDocument/2006/relationships/slide" Target="slide40.xml"/><Relationship Id="rId61" Type="http://schemas.openxmlformats.org/officeDocument/2006/relationships/slide" Target="slide58.xml"/><Relationship Id="rId19" Type="http://schemas.openxmlformats.org/officeDocument/2006/relationships/slide" Target="slide20.xml"/><Relationship Id="rId14" Type="http://schemas.openxmlformats.org/officeDocument/2006/relationships/slide" Target="slide9.xml"/><Relationship Id="rId22" Type="http://schemas.openxmlformats.org/officeDocument/2006/relationships/slide" Target="slide24.xml"/><Relationship Id="rId27" Type="http://schemas.openxmlformats.org/officeDocument/2006/relationships/slide" Target="slide29.xml"/><Relationship Id="rId30" Type="http://schemas.openxmlformats.org/officeDocument/2006/relationships/slide" Target="slide32.xml"/><Relationship Id="rId35" Type="http://schemas.openxmlformats.org/officeDocument/2006/relationships/slide" Target="slide45.xml"/><Relationship Id="rId43" Type="http://schemas.openxmlformats.org/officeDocument/2006/relationships/slide" Target="slide54.xml"/><Relationship Id="rId48" Type="http://schemas.openxmlformats.org/officeDocument/2006/relationships/slide" Target="slide71.xml"/><Relationship Id="rId56" Type="http://schemas.openxmlformats.org/officeDocument/2006/relationships/slide" Target="slide78.xml"/><Relationship Id="rId64" Type="http://schemas.openxmlformats.org/officeDocument/2006/relationships/slide" Target="slide61.xml"/><Relationship Id="rId8" Type="http://schemas.openxmlformats.org/officeDocument/2006/relationships/slide" Target="slide3.xml"/><Relationship Id="rId51" Type="http://schemas.openxmlformats.org/officeDocument/2006/relationships/slide" Target="slide74.xml"/><Relationship Id="rId3" Type="http://schemas.openxmlformats.org/officeDocument/2006/relationships/slide" Target="slide38.xml"/><Relationship Id="rId12" Type="http://schemas.openxmlformats.org/officeDocument/2006/relationships/slide" Target="slide7.xml"/><Relationship Id="rId17" Type="http://schemas.openxmlformats.org/officeDocument/2006/relationships/slide" Target="slide18.xml"/><Relationship Id="rId25" Type="http://schemas.openxmlformats.org/officeDocument/2006/relationships/slide" Target="slide27.xml"/><Relationship Id="rId33" Type="http://schemas.openxmlformats.org/officeDocument/2006/relationships/slide" Target="slide35.xml"/><Relationship Id="rId38" Type="http://schemas.openxmlformats.org/officeDocument/2006/relationships/slide" Target="slide48.xml"/><Relationship Id="rId46" Type="http://schemas.openxmlformats.org/officeDocument/2006/relationships/slide" Target="slide69.xml"/><Relationship Id="rId59" Type="http://schemas.openxmlformats.org/officeDocument/2006/relationships/slide" Target="slide56.xml"/><Relationship Id="rId20" Type="http://schemas.openxmlformats.org/officeDocument/2006/relationships/slide" Target="slide22.xml"/><Relationship Id="rId41" Type="http://schemas.openxmlformats.org/officeDocument/2006/relationships/slide" Target="slide52.xml"/><Relationship Id="rId54" Type="http://schemas.openxmlformats.org/officeDocument/2006/relationships/slide" Target="slide76.xml"/><Relationship Id="rId62" Type="http://schemas.openxmlformats.org/officeDocument/2006/relationships/slide" Target="slide59.xml"/><Relationship Id="rId1" Type="http://schemas.openxmlformats.org/officeDocument/2006/relationships/slideLayout" Target="../slideLayouts/slideLayout2.xml"/><Relationship Id="rId6" Type="http://schemas.openxmlformats.org/officeDocument/2006/relationships/slide" Target="slide41.xml"/><Relationship Id="rId15" Type="http://schemas.openxmlformats.org/officeDocument/2006/relationships/slide" Target="slide10.xml"/><Relationship Id="rId23" Type="http://schemas.openxmlformats.org/officeDocument/2006/relationships/image" Target="../media/image7.png"/><Relationship Id="rId28" Type="http://schemas.openxmlformats.org/officeDocument/2006/relationships/slide" Target="slide30.xml"/><Relationship Id="rId36" Type="http://schemas.openxmlformats.org/officeDocument/2006/relationships/slide" Target="slide46.xml"/><Relationship Id="rId49" Type="http://schemas.openxmlformats.org/officeDocument/2006/relationships/slide" Target="slide72.xml"/><Relationship Id="rId57" Type="http://schemas.openxmlformats.org/officeDocument/2006/relationships/slide" Target="slide80.xml"/><Relationship Id="rId10" Type="http://schemas.openxmlformats.org/officeDocument/2006/relationships/slide" Target="slide5.xml"/><Relationship Id="rId31" Type="http://schemas.openxmlformats.org/officeDocument/2006/relationships/slide" Target="slide33.xml"/><Relationship Id="rId44" Type="http://schemas.openxmlformats.org/officeDocument/2006/relationships/slide" Target="slide65.xml"/><Relationship Id="rId52" Type="http://schemas.openxmlformats.org/officeDocument/2006/relationships/slide" Target="slide81.xml"/><Relationship Id="rId60" Type="http://schemas.openxmlformats.org/officeDocument/2006/relationships/slide" Target="slide57.xml"/><Relationship Id="rId65" Type="http://schemas.openxmlformats.org/officeDocument/2006/relationships/slide" Target="slide62.xml"/><Relationship Id="rId4" Type="http://schemas.openxmlformats.org/officeDocument/2006/relationships/slide" Target="slide39.xml"/><Relationship Id="rId9" Type="http://schemas.openxmlformats.org/officeDocument/2006/relationships/slide" Target="slide4.xml"/><Relationship Id="rId13" Type="http://schemas.openxmlformats.org/officeDocument/2006/relationships/slide" Target="slide8.xml"/><Relationship Id="rId18" Type="http://schemas.openxmlformats.org/officeDocument/2006/relationships/slide" Target="slide19.xml"/><Relationship Id="rId39" Type="http://schemas.openxmlformats.org/officeDocument/2006/relationships/slide" Target="slide49.xml"/></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4.wdp"/><Relationship Id="rId7"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hdphoto" Target="../media/hdphoto4.wdp"/><Relationship Id="rId7" Type="http://schemas.openxmlformats.org/officeDocument/2006/relationships/chart" Target="../charts/chart4.xml"/><Relationship Id="rId12" Type="http://schemas.openxmlformats.org/officeDocument/2006/relationships/slide" Target="slide30.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chart" Target="../charts/chart3.xml"/><Relationship Id="rId11" Type="http://schemas.openxmlformats.org/officeDocument/2006/relationships/image" Target="../media/image22.png"/><Relationship Id="rId5" Type="http://schemas.openxmlformats.org/officeDocument/2006/relationships/chart" Target="../charts/chart2.xml"/><Relationship Id="rId10" Type="http://schemas.openxmlformats.org/officeDocument/2006/relationships/image" Target="../media/image21.png"/><Relationship Id="rId4" Type="http://schemas.openxmlformats.org/officeDocument/2006/relationships/chart" Target="../charts/chart1.xml"/><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hyperlink" Target="https://adpocket.shogakukan.co.jp/media/cancam/" TargetMode="External"/><Relationship Id="rId13" Type="http://schemas.openxmlformats.org/officeDocument/2006/relationships/image" Target="../media/image31.png"/><Relationship Id="rId3" Type="http://schemas.microsoft.com/office/2007/relationships/hdphoto" Target="../media/hdphoto4.wdp"/><Relationship Id="rId7" Type="http://schemas.openxmlformats.org/officeDocument/2006/relationships/image" Target="../media/image26.png"/><Relationship Id="rId12"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jpg"/><Relationship Id="rId5" Type="http://schemas.openxmlformats.org/officeDocument/2006/relationships/image" Target="../media/image24.jpg"/><Relationship Id="rId15" Type="http://schemas.openxmlformats.org/officeDocument/2006/relationships/hyperlink" Target="https://www.instagram.com/reel/DbE-K5Uh7XG/" TargetMode="External"/><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 Id="rId14" Type="http://schemas.openxmlformats.org/officeDocument/2006/relationships/hyperlink" Target="https://www.instagram.com/reel/DZcXJ_UR6gM/"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4.wdp"/><Relationship Id="rId7"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image" Target="../media/image34.jp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hdphoto" Target="../media/hdphoto4.wdp"/><Relationship Id="rId7" Type="http://schemas.openxmlformats.org/officeDocument/2006/relationships/hyperlink" Target="https://www.youtube.com/watch?v=G-xzZnfOC-o"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cancam.jp/hobousa" TargetMode="External"/><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jpeg"/><Relationship Id="rId2" Type="http://schemas.openxmlformats.org/officeDocument/2006/relationships/image" Target="../media/image40.jpg"/><Relationship Id="rId1" Type="http://schemas.openxmlformats.org/officeDocument/2006/relationships/slideLayout" Target="../slideLayouts/slideLayout1.xml"/><Relationship Id="rId6" Type="http://schemas.openxmlformats.org/officeDocument/2006/relationships/image" Target="../media/image43.jpg"/><Relationship Id="rId5" Type="http://schemas.openxmlformats.org/officeDocument/2006/relationships/image" Target="../media/image7.png"/><Relationship Id="rId4" Type="http://schemas.openxmlformats.org/officeDocument/2006/relationships/image" Target="../media/image42.jpeg"/></Relationships>
</file>

<file path=ppt/slides/_rels/slide10.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49.jpeg"/><Relationship Id="rId12" Type="http://schemas.openxmlformats.org/officeDocument/2006/relationships/image" Target="../media/image51.png"/><Relationship Id="rId17" Type="http://schemas.openxmlformats.org/officeDocument/2006/relationships/image" Target="../media/image56.jpg"/><Relationship Id="rId2" Type="http://schemas.openxmlformats.org/officeDocument/2006/relationships/image" Target="../media/image45.jpeg"/><Relationship Id="rId16"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22.png"/><Relationship Id="rId5" Type="http://schemas.openxmlformats.org/officeDocument/2006/relationships/image" Target="../media/image47.png"/><Relationship Id="rId15" Type="http://schemas.openxmlformats.org/officeDocument/2006/relationships/image" Target="../media/image54.svg"/><Relationship Id="rId10" Type="http://schemas.microsoft.com/office/2007/relationships/hdphoto" Target="../media/hdphoto5.wdp"/><Relationship Id="rId4" Type="http://schemas.openxmlformats.org/officeDocument/2006/relationships/image" Target="../media/image46.png"/><Relationship Id="rId9" Type="http://schemas.openxmlformats.org/officeDocument/2006/relationships/image" Target="../media/image25.png"/><Relationship Id="rId1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6.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5.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4.png"/><Relationship Id="rId5" Type="http://schemas.openxmlformats.org/officeDocument/2006/relationships/image" Target="../media/image60.png"/><Relationship Id="rId10" Type="http://schemas.openxmlformats.org/officeDocument/2006/relationships/image" Target="../media/image63.png"/><Relationship Id="rId4" Type="http://schemas.openxmlformats.org/officeDocument/2006/relationships/image" Target="../media/image59.png"/><Relationship Id="rId9" Type="http://schemas.microsoft.com/office/2007/relationships/hdphoto" Target="../media/hdphoto5.wdp"/></Relationships>
</file>

<file path=ppt/slides/_rels/slide12.xml.rels><?xml version="1.0" encoding="UTF-8" standalone="yes"?>
<Relationships xmlns="http://schemas.openxmlformats.org/package/2006/relationships"><Relationship Id="rId8" Type="http://schemas.openxmlformats.org/officeDocument/2006/relationships/chart" Target="../charts/chart10.xml"/><Relationship Id="rId13" Type="http://schemas.openxmlformats.org/officeDocument/2006/relationships/image" Target="../media/image67.png"/><Relationship Id="rId3" Type="http://schemas.openxmlformats.org/officeDocument/2006/relationships/chart" Target="../charts/chart5.xml"/><Relationship Id="rId7" Type="http://schemas.openxmlformats.org/officeDocument/2006/relationships/chart" Target="../charts/chart9.xml"/><Relationship Id="rId12"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8.xml"/><Relationship Id="rId11" Type="http://schemas.openxmlformats.org/officeDocument/2006/relationships/image" Target="../media/image25.png"/><Relationship Id="rId5" Type="http://schemas.openxmlformats.org/officeDocument/2006/relationships/chart" Target="../charts/chart7.xml"/><Relationship Id="rId10" Type="http://schemas.openxmlformats.org/officeDocument/2006/relationships/image" Target="../media/image7.png"/><Relationship Id="rId4" Type="http://schemas.openxmlformats.org/officeDocument/2006/relationships/chart" Target="../charts/chart6.xml"/><Relationship Id="rId9" Type="http://schemas.openxmlformats.org/officeDocument/2006/relationships/chart" Target="../charts/chart11.xml"/><Relationship Id="rId14" Type="http://schemas.openxmlformats.org/officeDocument/2006/relationships/chart" Target="../charts/chart12.xml"/></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13" Type="http://schemas.microsoft.com/office/2007/relationships/hdphoto" Target="../media/hdphoto6.wdp"/><Relationship Id="rId3" Type="http://schemas.openxmlformats.org/officeDocument/2006/relationships/chart" Target="../charts/chart13.xml"/><Relationship Id="rId7" Type="http://schemas.openxmlformats.org/officeDocument/2006/relationships/chart" Target="../charts/chart16.xml"/><Relationship Id="rId12" Type="http://schemas.openxmlformats.org/officeDocument/2006/relationships/image" Target="../media/image7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15.xml"/><Relationship Id="rId11" Type="http://schemas.openxmlformats.org/officeDocument/2006/relationships/image" Target="../media/image69.png"/><Relationship Id="rId5" Type="http://schemas.openxmlformats.org/officeDocument/2006/relationships/chart" Target="../charts/chart14.xml"/><Relationship Id="rId10" Type="http://schemas.microsoft.com/office/2007/relationships/hdphoto" Target="../media/hdphoto5.wdp"/><Relationship Id="rId4" Type="http://schemas.openxmlformats.org/officeDocument/2006/relationships/image" Target="../media/image7.png"/><Relationship Id="rId9" Type="http://schemas.openxmlformats.org/officeDocument/2006/relationships/image" Target="../media/image25.png"/><Relationship Id="rId1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chart" Target="../charts/chart21.xml"/><Relationship Id="rId13" Type="http://schemas.openxmlformats.org/officeDocument/2006/relationships/image" Target="../media/image72.jpeg"/><Relationship Id="rId3" Type="http://schemas.openxmlformats.org/officeDocument/2006/relationships/chart" Target="../charts/chart17.xml"/><Relationship Id="rId7" Type="http://schemas.openxmlformats.org/officeDocument/2006/relationships/chart" Target="../charts/chart20.xml"/><Relationship Id="rId12" Type="http://schemas.microsoft.com/office/2007/relationships/hdphoto" Target="../media/hdphoto5.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19.xml"/><Relationship Id="rId11" Type="http://schemas.openxmlformats.org/officeDocument/2006/relationships/image" Target="../media/image25.png"/><Relationship Id="rId5" Type="http://schemas.openxmlformats.org/officeDocument/2006/relationships/chart" Target="../charts/chart18.xml"/><Relationship Id="rId10" Type="http://schemas.openxmlformats.org/officeDocument/2006/relationships/image" Target="../media/image71.png"/><Relationship Id="rId4" Type="http://schemas.openxmlformats.org/officeDocument/2006/relationships/image" Target="../media/image7.png"/><Relationship Id="rId9" Type="http://schemas.openxmlformats.org/officeDocument/2006/relationships/chart" Target="../charts/chart22.xml"/><Relationship Id="rId14" Type="http://schemas.openxmlformats.org/officeDocument/2006/relationships/image" Target="../media/image73.png"/></Relationships>
</file>

<file path=ppt/slides/_rels/slide15.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chart" Target="../charts/chart23.xml"/><Relationship Id="rId7" Type="http://schemas.openxmlformats.org/officeDocument/2006/relationships/chart" Target="../charts/chart2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25.xml"/><Relationship Id="rId11" Type="http://schemas.openxmlformats.org/officeDocument/2006/relationships/image" Target="../media/image76.png"/><Relationship Id="rId5" Type="http://schemas.openxmlformats.org/officeDocument/2006/relationships/image" Target="../media/image73.png"/><Relationship Id="rId10" Type="http://schemas.openxmlformats.org/officeDocument/2006/relationships/image" Target="../media/image75.png"/><Relationship Id="rId4" Type="http://schemas.openxmlformats.org/officeDocument/2006/relationships/chart" Target="../charts/chart24.xml"/><Relationship Id="rId9"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chart" Target="../charts/chart29.xml"/><Relationship Id="rId13" Type="http://schemas.microsoft.com/office/2007/relationships/hdphoto" Target="../media/hdphoto5.wdp"/><Relationship Id="rId3" Type="http://schemas.openxmlformats.org/officeDocument/2006/relationships/image" Target="../media/image7.png"/><Relationship Id="rId7" Type="http://schemas.openxmlformats.org/officeDocument/2006/relationships/chart" Target="../charts/chart28.xml"/><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chart" Target="../charts/chart32.xml"/><Relationship Id="rId5" Type="http://schemas.openxmlformats.org/officeDocument/2006/relationships/image" Target="../media/image70.png"/><Relationship Id="rId10" Type="http://schemas.openxmlformats.org/officeDocument/2006/relationships/chart" Target="../charts/chart31.xml"/><Relationship Id="rId4" Type="http://schemas.openxmlformats.org/officeDocument/2006/relationships/image" Target="../media/image77.png"/><Relationship Id="rId9" Type="http://schemas.openxmlformats.org/officeDocument/2006/relationships/chart" Target="../charts/chart30.xml"/><Relationship Id="rId14" Type="http://schemas.openxmlformats.org/officeDocument/2006/relationships/image" Target="../media/image72.jpeg"/></Relationships>
</file>

<file path=ppt/slides/_rels/slide17.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image" Target="../media/image7.png"/><Relationship Id="rId7" Type="http://schemas.openxmlformats.org/officeDocument/2006/relationships/chart" Target="../charts/chart3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35.xml"/><Relationship Id="rId11" Type="http://schemas.openxmlformats.org/officeDocument/2006/relationships/image" Target="../media/image73.png"/><Relationship Id="rId5" Type="http://schemas.openxmlformats.org/officeDocument/2006/relationships/chart" Target="../charts/chart34.xml"/><Relationship Id="rId10" Type="http://schemas.openxmlformats.org/officeDocument/2006/relationships/image" Target="../media/image77.png"/><Relationship Id="rId4" Type="http://schemas.openxmlformats.org/officeDocument/2006/relationships/chart" Target="../charts/chart33.xml"/><Relationship Id="rId9" Type="http://schemas.openxmlformats.org/officeDocument/2006/relationships/image" Target="../media/image78.png"/></Relationships>
</file>

<file path=ppt/slides/_rels/slide18.xml.rels><?xml version="1.0" encoding="UTF-8" standalone="yes"?>
<Relationships xmlns="http://schemas.openxmlformats.org/package/2006/relationships"><Relationship Id="rId13" Type="http://schemas.openxmlformats.org/officeDocument/2006/relationships/image" Target="../media/image84.jpeg"/><Relationship Id="rId18" Type="http://schemas.microsoft.com/office/2007/relationships/hdphoto" Target="../media/hdphoto8.wdp"/><Relationship Id="rId26" Type="http://schemas.openxmlformats.org/officeDocument/2006/relationships/image" Target="../media/image90.jpeg"/><Relationship Id="rId3" Type="http://schemas.openxmlformats.org/officeDocument/2006/relationships/image" Target="../media/image79.png"/><Relationship Id="rId21" Type="http://schemas.openxmlformats.org/officeDocument/2006/relationships/image" Target="../media/image89.png"/><Relationship Id="rId34" Type="http://schemas.openxmlformats.org/officeDocument/2006/relationships/image" Target="../media/image12.jpeg"/><Relationship Id="rId7" Type="http://schemas.openxmlformats.org/officeDocument/2006/relationships/image" Target="../media/image81.jpeg"/><Relationship Id="rId12" Type="http://schemas.openxmlformats.org/officeDocument/2006/relationships/image" Target="../media/image83.jpeg"/><Relationship Id="rId17" Type="http://schemas.openxmlformats.org/officeDocument/2006/relationships/image" Target="../media/image87.png"/><Relationship Id="rId25" Type="http://schemas.openxmlformats.org/officeDocument/2006/relationships/hyperlink" Target="https://www.instagram.com/kotomi_5chan/" TargetMode="External"/><Relationship Id="rId33" Type="http://schemas.openxmlformats.org/officeDocument/2006/relationships/image" Target="../media/image96.jpeg"/><Relationship Id="rId2" Type="http://schemas.openxmlformats.org/officeDocument/2006/relationships/hyperlink" Target="https://www.instagram.com/mizuki.yamashita.official/?hl=ja" TargetMode="External"/><Relationship Id="rId16" Type="http://schemas.microsoft.com/office/2007/relationships/hdphoto" Target="../media/hdphoto7.wdp"/><Relationship Id="rId20" Type="http://schemas.microsoft.com/office/2007/relationships/hdphoto" Target="../media/hdphoto9.wdp"/><Relationship Id="rId29" Type="http://schemas.openxmlformats.org/officeDocument/2006/relationships/image" Target="../media/image93.jpeg"/><Relationship Id="rId1" Type="http://schemas.openxmlformats.org/officeDocument/2006/relationships/slideLayout" Target="../slideLayouts/slideLayout2.xml"/><Relationship Id="rId6" Type="http://schemas.openxmlformats.org/officeDocument/2006/relationships/hyperlink" Target="https://www.instagram.com/s.mizuho_0125/" TargetMode="External"/><Relationship Id="rId11" Type="http://schemas.openxmlformats.org/officeDocument/2006/relationships/hyperlink" Target="https://www.instagram.com/_ohno_manami/" TargetMode="External"/><Relationship Id="rId24" Type="http://schemas.openxmlformats.org/officeDocument/2006/relationships/hyperlink" Target="https://www.instagram.com/sakurakawasaki.official/?hl=ja" TargetMode="External"/><Relationship Id="rId32" Type="http://schemas.microsoft.com/office/2007/relationships/hdphoto" Target="../media/hdphoto11.wdp"/><Relationship Id="rId5" Type="http://schemas.openxmlformats.org/officeDocument/2006/relationships/image" Target="../media/image80.jpeg"/><Relationship Id="rId15" Type="http://schemas.openxmlformats.org/officeDocument/2006/relationships/image" Target="../media/image86.png"/><Relationship Id="rId23" Type="http://schemas.openxmlformats.org/officeDocument/2006/relationships/hyperlink" Target="https://www.instagram.com/meru_nukumi/?hl=ja" TargetMode="External"/><Relationship Id="rId28" Type="http://schemas.openxmlformats.org/officeDocument/2006/relationships/image" Target="../media/image92.jpeg"/><Relationship Id="rId36" Type="http://schemas.microsoft.com/office/2007/relationships/hdphoto" Target="../media/hdphoto12.wdp"/><Relationship Id="rId10" Type="http://schemas.openxmlformats.org/officeDocument/2006/relationships/hyperlink" Target="https://www.instagram.com/ririka_tanabe_official/" TargetMode="External"/><Relationship Id="rId19" Type="http://schemas.openxmlformats.org/officeDocument/2006/relationships/image" Target="../media/image88.png"/><Relationship Id="rId31" Type="http://schemas.openxmlformats.org/officeDocument/2006/relationships/image" Target="../media/image95.png"/><Relationship Id="rId4" Type="http://schemas.openxmlformats.org/officeDocument/2006/relationships/hyperlink" Target="https://www.instagram.com/katoshi.official/" TargetMode="External"/><Relationship Id="rId9" Type="http://schemas.openxmlformats.org/officeDocument/2006/relationships/hyperlink" Target="https://www.instagram.com/ami_komuro/" TargetMode="External"/><Relationship Id="rId14" Type="http://schemas.openxmlformats.org/officeDocument/2006/relationships/image" Target="../media/image85.png"/><Relationship Id="rId22" Type="http://schemas.microsoft.com/office/2007/relationships/hdphoto" Target="../media/hdphoto10.wdp"/><Relationship Id="rId27" Type="http://schemas.openxmlformats.org/officeDocument/2006/relationships/image" Target="../media/image91.jpeg"/><Relationship Id="rId30" Type="http://schemas.openxmlformats.org/officeDocument/2006/relationships/image" Target="../media/image94.jpeg"/><Relationship Id="rId35" Type="http://schemas.openxmlformats.org/officeDocument/2006/relationships/image" Target="../media/image97.png"/><Relationship Id="rId8" Type="http://schemas.openxmlformats.org/officeDocument/2006/relationships/image" Target="../media/image8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250.png"/><Relationship Id="rId5" Type="http://schemas.openxmlformats.org/officeDocument/2006/relationships/customXml" Target="../ink/ink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102.png"/><Relationship Id="rId13" Type="http://schemas.microsoft.com/office/2007/relationships/hdphoto" Target="../media/hdphoto15.wdp"/><Relationship Id="rId18" Type="http://schemas.openxmlformats.org/officeDocument/2006/relationships/image" Target="../media/image111.png"/><Relationship Id="rId3" Type="http://schemas.microsoft.com/office/2007/relationships/hdphoto" Target="../media/hdphoto13.wdp"/><Relationship Id="rId7" Type="http://schemas.openxmlformats.org/officeDocument/2006/relationships/image" Target="../media/image67.png"/><Relationship Id="rId12" Type="http://schemas.openxmlformats.org/officeDocument/2006/relationships/image" Target="../media/image106.png"/><Relationship Id="rId17" Type="http://schemas.openxmlformats.org/officeDocument/2006/relationships/image" Target="../media/image110.png"/><Relationship Id="rId2" Type="http://schemas.openxmlformats.org/officeDocument/2006/relationships/image" Target="../media/image99.png"/><Relationship Id="rId16" Type="http://schemas.openxmlformats.org/officeDocument/2006/relationships/image" Target="../media/image109.jpe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105.jpeg"/><Relationship Id="rId5" Type="http://schemas.microsoft.com/office/2007/relationships/hdphoto" Target="../media/hdphoto14.wdp"/><Relationship Id="rId15" Type="http://schemas.openxmlformats.org/officeDocument/2006/relationships/image" Target="../media/image108.jpeg"/><Relationship Id="rId10" Type="http://schemas.openxmlformats.org/officeDocument/2006/relationships/image" Target="../media/image104.jpeg"/><Relationship Id="rId19" Type="http://schemas.openxmlformats.org/officeDocument/2006/relationships/image" Target="../media/image112.jpeg"/><Relationship Id="rId4" Type="http://schemas.openxmlformats.org/officeDocument/2006/relationships/image" Target="../media/image100.png"/><Relationship Id="rId9" Type="http://schemas.openxmlformats.org/officeDocument/2006/relationships/image" Target="../media/image103.png"/><Relationship Id="rId14" Type="http://schemas.openxmlformats.org/officeDocument/2006/relationships/image" Target="../media/image107.jpeg"/></Relationships>
</file>

<file path=ppt/slides/_rels/slide21.xml.rels><?xml version="1.0" encoding="UTF-8" standalone="yes"?>
<Relationships xmlns="http://schemas.openxmlformats.org/package/2006/relationships"><Relationship Id="rId8" Type="http://schemas.openxmlformats.org/officeDocument/2006/relationships/image" Target="../media/image108.jpeg"/><Relationship Id="rId13" Type="http://schemas.openxmlformats.org/officeDocument/2006/relationships/hyperlink" Target="https://www.instagram.com/riina_lam/" TargetMode="External"/><Relationship Id="rId18" Type="http://schemas.openxmlformats.org/officeDocument/2006/relationships/hyperlink" Target="https://www.instagram.com/mingming_921/?hl=ja" TargetMode="External"/><Relationship Id="rId3" Type="http://schemas.openxmlformats.org/officeDocument/2006/relationships/image" Target="../media/image113.png"/><Relationship Id="rId21" Type="http://schemas.openxmlformats.org/officeDocument/2006/relationships/image" Target="../media/image111.png"/><Relationship Id="rId7" Type="http://schemas.openxmlformats.org/officeDocument/2006/relationships/image" Target="../media/image104.jpeg"/><Relationship Id="rId12" Type="http://schemas.openxmlformats.org/officeDocument/2006/relationships/hyperlink" Target="https://www.instagram.com/kanae_m_825/" TargetMode="External"/><Relationship Id="rId17" Type="http://schemas.openxmlformats.org/officeDocument/2006/relationships/hyperlink" Target="https://www.instagram.com/namiii0115/" TargetMode="External"/><Relationship Id="rId2" Type="http://schemas.openxmlformats.org/officeDocument/2006/relationships/notesSlide" Target="../notesSlides/notesSlide7.xml"/><Relationship Id="rId16" Type="http://schemas.openxmlformats.org/officeDocument/2006/relationships/image" Target="../media/image114.jpeg"/><Relationship Id="rId20"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7.jpeg"/><Relationship Id="rId11" Type="http://schemas.openxmlformats.org/officeDocument/2006/relationships/hyperlink" Target="https://www.instagram.com/rina_pyonpyon/" TargetMode="External"/><Relationship Id="rId5" Type="http://schemas.openxmlformats.org/officeDocument/2006/relationships/image" Target="../media/image112.jpeg"/><Relationship Id="rId15" Type="http://schemas.openxmlformats.org/officeDocument/2006/relationships/image" Target="../media/image105.jpeg"/><Relationship Id="rId10" Type="http://schemas.openxmlformats.org/officeDocument/2006/relationships/hyperlink" Target="https://www.instagram.com/ffffffuseya/" TargetMode="External"/><Relationship Id="rId19" Type="http://schemas.openxmlformats.org/officeDocument/2006/relationships/hyperlink" Target="https://www.instagram.com/922_reina/" TargetMode="External"/><Relationship Id="rId4" Type="http://schemas.microsoft.com/office/2007/relationships/hdphoto" Target="../media/hdphoto16.wdp"/><Relationship Id="rId9" Type="http://schemas.openxmlformats.org/officeDocument/2006/relationships/hyperlink" Target="https://www.instagram.com/asa_kamiya/" TargetMode="External"/><Relationship Id="rId14" Type="http://schemas.openxmlformats.org/officeDocument/2006/relationships/image" Target="../media/image79.png"/></Relationships>
</file>

<file path=ppt/slides/_rels/slide22.xml.rels><?xml version="1.0" encoding="UTF-8" standalone="yes"?>
<Relationships xmlns="http://schemas.openxmlformats.org/package/2006/relationships"><Relationship Id="rId26" Type="http://schemas.openxmlformats.org/officeDocument/2006/relationships/image" Target="../media/image133.jpg"/><Relationship Id="rId21" Type="http://schemas.openxmlformats.org/officeDocument/2006/relationships/image" Target="../media/image128.jpg"/><Relationship Id="rId42" Type="http://schemas.openxmlformats.org/officeDocument/2006/relationships/image" Target="../media/image149.jpg"/><Relationship Id="rId47" Type="http://schemas.openxmlformats.org/officeDocument/2006/relationships/image" Target="../media/image154.jpg"/><Relationship Id="rId63" Type="http://schemas.openxmlformats.org/officeDocument/2006/relationships/image" Target="../media/image168.jpeg"/><Relationship Id="rId68" Type="http://schemas.openxmlformats.org/officeDocument/2006/relationships/hyperlink" Target="https://www.instagram.com/p/DbU2HuOBCI-/" TargetMode="External"/><Relationship Id="rId7" Type="http://schemas.openxmlformats.org/officeDocument/2006/relationships/hyperlink" Target="https://www.instagram.com/nanaka_kukita/" TargetMode="External"/><Relationship Id="rId71" Type="http://schemas.openxmlformats.org/officeDocument/2006/relationships/image" Target="../media/image174.png"/><Relationship Id="rId2" Type="http://schemas.openxmlformats.org/officeDocument/2006/relationships/notesSlide" Target="../notesSlides/notesSlide8.xml"/><Relationship Id="rId16" Type="http://schemas.openxmlformats.org/officeDocument/2006/relationships/image" Target="../media/image123.jpg"/><Relationship Id="rId29" Type="http://schemas.openxmlformats.org/officeDocument/2006/relationships/image" Target="../media/image136.jpg"/><Relationship Id="rId11" Type="http://schemas.openxmlformats.org/officeDocument/2006/relationships/image" Target="../media/image118.jpg"/><Relationship Id="rId24" Type="http://schemas.openxmlformats.org/officeDocument/2006/relationships/image" Target="../media/image131.jpg"/><Relationship Id="rId32" Type="http://schemas.openxmlformats.org/officeDocument/2006/relationships/image" Target="../media/image139.jpg"/><Relationship Id="rId37" Type="http://schemas.openxmlformats.org/officeDocument/2006/relationships/image" Target="../media/image144.jpg"/><Relationship Id="rId40" Type="http://schemas.openxmlformats.org/officeDocument/2006/relationships/image" Target="../media/image147.jpg"/><Relationship Id="rId45" Type="http://schemas.openxmlformats.org/officeDocument/2006/relationships/image" Target="../media/image152.jpg"/><Relationship Id="rId53" Type="http://schemas.openxmlformats.org/officeDocument/2006/relationships/image" Target="../media/image160.jpg"/><Relationship Id="rId58" Type="http://schemas.openxmlformats.org/officeDocument/2006/relationships/image" Target="../media/image164.png"/><Relationship Id="rId66" Type="http://schemas.openxmlformats.org/officeDocument/2006/relationships/image" Target="../media/image170.jpeg"/><Relationship Id="rId5" Type="http://schemas.openxmlformats.org/officeDocument/2006/relationships/hyperlink" Target="https://www.instagram.com/tazaki_sakura/" TargetMode="External"/><Relationship Id="rId61" Type="http://schemas.openxmlformats.org/officeDocument/2006/relationships/image" Target="../media/image166.jpeg"/><Relationship Id="rId19" Type="http://schemas.openxmlformats.org/officeDocument/2006/relationships/image" Target="../media/image126.jpg"/><Relationship Id="rId14" Type="http://schemas.openxmlformats.org/officeDocument/2006/relationships/image" Target="../media/image121.jpg"/><Relationship Id="rId22" Type="http://schemas.openxmlformats.org/officeDocument/2006/relationships/image" Target="../media/image129.jpg"/><Relationship Id="rId27" Type="http://schemas.openxmlformats.org/officeDocument/2006/relationships/image" Target="../media/image134.jpg"/><Relationship Id="rId30" Type="http://schemas.openxmlformats.org/officeDocument/2006/relationships/image" Target="../media/image137.jpg"/><Relationship Id="rId35" Type="http://schemas.openxmlformats.org/officeDocument/2006/relationships/image" Target="../media/image142.jpg"/><Relationship Id="rId43" Type="http://schemas.openxmlformats.org/officeDocument/2006/relationships/image" Target="../media/image150.jpg"/><Relationship Id="rId48" Type="http://schemas.openxmlformats.org/officeDocument/2006/relationships/image" Target="../media/image155.jpg"/><Relationship Id="rId56" Type="http://schemas.openxmlformats.org/officeDocument/2006/relationships/image" Target="../media/image163.png"/><Relationship Id="rId64" Type="http://schemas.openxmlformats.org/officeDocument/2006/relationships/image" Target="../media/image169.jpeg"/><Relationship Id="rId69" Type="http://schemas.openxmlformats.org/officeDocument/2006/relationships/image" Target="../media/image172.jpeg"/><Relationship Id="rId8" Type="http://schemas.openxmlformats.org/officeDocument/2006/relationships/image" Target="../media/image115.jpeg"/><Relationship Id="rId51" Type="http://schemas.openxmlformats.org/officeDocument/2006/relationships/image" Target="../media/image158.jpg"/><Relationship Id="rId3" Type="http://schemas.openxmlformats.org/officeDocument/2006/relationships/hyperlink" Target="https://www.instagram.com/iriyamanana_official/" TargetMode="External"/><Relationship Id="rId12" Type="http://schemas.openxmlformats.org/officeDocument/2006/relationships/image" Target="../media/image119.jpg"/><Relationship Id="rId17" Type="http://schemas.openxmlformats.org/officeDocument/2006/relationships/image" Target="../media/image124.jpg"/><Relationship Id="rId25" Type="http://schemas.openxmlformats.org/officeDocument/2006/relationships/image" Target="../media/image132.jpg"/><Relationship Id="rId33" Type="http://schemas.openxmlformats.org/officeDocument/2006/relationships/image" Target="../media/image140.jpg"/><Relationship Id="rId38" Type="http://schemas.openxmlformats.org/officeDocument/2006/relationships/image" Target="../media/image145.jpg"/><Relationship Id="rId46" Type="http://schemas.openxmlformats.org/officeDocument/2006/relationships/image" Target="../media/image153.jpg"/><Relationship Id="rId59" Type="http://schemas.openxmlformats.org/officeDocument/2006/relationships/hyperlink" Target="https://www.instagram.com/p/DXgOoGBBb-_/" TargetMode="External"/><Relationship Id="rId67" Type="http://schemas.openxmlformats.org/officeDocument/2006/relationships/image" Target="../media/image171.jpeg"/><Relationship Id="rId20" Type="http://schemas.openxmlformats.org/officeDocument/2006/relationships/image" Target="../media/image127.jpg"/><Relationship Id="rId41" Type="http://schemas.openxmlformats.org/officeDocument/2006/relationships/image" Target="../media/image148.jpg"/><Relationship Id="rId54" Type="http://schemas.openxmlformats.org/officeDocument/2006/relationships/image" Target="../media/image161.jpg"/><Relationship Id="rId62" Type="http://schemas.openxmlformats.org/officeDocument/2006/relationships/image" Target="../media/image167.jpeg"/><Relationship Id="rId70" Type="http://schemas.openxmlformats.org/officeDocument/2006/relationships/image" Target="../media/image173.jpeg"/><Relationship Id="rId1" Type="http://schemas.openxmlformats.org/officeDocument/2006/relationships/slideLayout" Target="../slideLayouts/slideLayout2.xml"/><Relationship Id="rId6" Type="http://schemas.openxmlformats.org/officeDocument/2006/relationships/hyperlink" Target="https://www.instagram.com/honoka_kukita/?hl=ja" TargetMode="External"/><Relationship Id="rId15" Type="http://schemas.openxmlformats.org/officeDocument/2006/relationships/image" Target="../media/image122.jpg"/><Relationship Id="rId23" Type="http://schemas.openxmlformats.org/officeDocument/2006/relationships/image" Target="../media/image130.jpg"/><Relationship Id="rId28" Type="http://schemas.openxmlformats.org/officeDocument/2006/relationships/image" Target="../media/image135.jpg"/><Relationship Id="rId36" Type="http://schemas.openxmlformats.org/officeDocument/2006/relationships/image" Target="../media/image143.jpg"/><Relationship Id="rId49" Type="http://schemas.openxmlformats.org/officeDocument/2006/relationships/image" Target="../media/image156.jpg"/><Relationship Id="rId57" Type="http://schemas.openxmlformats.org/officeDocument/2006/relationships/hyperlink" Target="https://www.instagram.com/merumo0714/" TargetMode="External"/><Relationship Id="rId10" Type="http://schemas.openxmlformats.org/officeDocument/2006/relationships/image" Target="../media/image117.jpg"/><Relationship Id="rId31" Type="http://schemas.openxmlformats.org/officeDocument/2006/relationships/image" Target="../media/image138.jpg"/><Relationship Id="rId44" Type="http://schemas.openxmlformats.org/officeDocument/2006/relationships/image" Target="../media/image151.jpg"/><Relationship Id="rId52" Type="http://schemas.openxmlformats.org/officeDocument/2006/relationships/image" Target="../media/image159.jpg"/><Relationship Id="rId60" Type="http://schemas.openxmlformats.org/officeDocument/2006/relationships/image" Target="../media/image165.jpeg"/><Relationship Id="rId65" Type="http://schemas.openxmlformats.org/officeDocument/2006/relationships/hyperlink" Target="https://www.instagram.com/reel/Da4F-u5hZvr/?hl=ja" TargetMode="External"/><Relationship Id="rId4" Type="http://schemas.openxmlformats.org/officeDocument/2006/relationships/image" Target="../media/image79.png"/><Relationship Id="rId9" Type="http://schemas.openxmlformats.org/officeDocument/2006/relationships/image" Target="../media/image116.png"/><Relationship Id="rId13" Type="http://schemas.openxmlformats.org/officeDocument/2006/relationships/image" Target="../media/image120.jpg"/><Relationship Id="rId18" Type="http://schemas.openxmlformats.org/officeDocument/2006/relationships/image" Target="../media/image125.jpg"/><Relationship Id="rId39" Type="http://schemas.openxmlformats.org/officeDocument/2006/relationships/image" Target="../media/image146.jpg"/><Relationship Id="rId34" Type="http://schemas.openxmlformats.org/officeDocument/2006/relationships/image" Target="../media/image141.jpg"/><Relationship Id="rId50" Type="http://schemas.openxmlformats.org/officeDocument/2006/relationships/image" Target="../media/image157.jpg"/><Relationship Id="rId55" Type="http://schemas.openxmlformats.org/officeDocument/2006/relationships/image" Target="../media/image162.jpg"/></Relationships>
</file>

<file path=ppt/slides/_rels/slide23.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2.xml"/><Relationship Id="rId5" Type="http://schemas.openxmlformats.org/officeDocument/2006/relationships/image" Target="../media/image178.jpeg"/><Relationship Id="rId4" Type="http://schemas.openxmlformats.org/officeDocument/2006/relationships/image" Target="../media/image177.jpe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slide" Target="slide27.xml"/><Relationship Id="rId7" Type="http://schemas.openxmlformats.org/officeDocument/2006/relationships/slide" Target="slide31.xml"/><Relationship Id="rId2" Type="http://schemas.openxmlformats.org/officeDocument/2006/relationships/slide" Target="slide26.xml"/><Relationship Id="rId1" Type="http://schemas.openxmlformats.org/officeDocument/2006/relationships/slideLayout" Target="../slideLayouts/slideLayout12.xml"/><Relationship Id="rId6" Type="http://schemas.openxmlformats.org/officeDocument/2006/relationships/slide" Target="slide30.xml"/><Relationship Id="rId11" Type="http://schemas.openxmlformats.org/officeDocument/2006/relationships/slide" Target="slide35.xml"/><Relationship Id="rId5" Type="http://schemas.openxmlformats.org/officeDocument/2006/relationships/slide" Target="slide29.xml"/><Relationship Id="rId10" Type="http://schemas.openxmlformats.org/officeDocument/2006/relationships/slide" Target="slide34.xml"/><Relationship Id="rId4" Type="http://schemas.openxmlformats.org/officeDocument/2006/relationships/slide" Target="slide28.xml"/><Relationship Id="rId9" Type="http://schemas.openxmlformats.org/officeDocument/2006/relationships/slide" Target="slide33.xml"/></Relationships>
</file>

<file path=ppt/slides/_rels/slide26.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80.jpg"/><Relationship Id="rId7" Type="http://schemas.openxmlformats.org/officeDocument/2006/relationships/image" Target="../media/image182.jpeg"/><Relationship Id="rId2" Type="http://schemas.openxmlformats.org/officeDocument/2006/relationships/image" Target="../media/image179.png"/><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181.png"/><Relationship Id="rId10" Type="http://schemas.openxmlformats.org/officeDocument/2006/relationships/image" Target="../media/image185.png"/><Relationship Id="rId4" Type="http://schemas.openxmlformats.org/officeDocument/2006/relationships/image" Target="../media/image50.jpeg"/><Relationship Id="rId9" Type="http://schemas.openxmlformats.org/officeDocument/2006/relationships/image" Target="../media/image184.jpeg"/></Relationships>
</file>

<file path=ppt/slides/_rels/slide27.xml.rels><?xml version="1.0" encoding="UTF-8" standalone="yes"?>
<Relationships xmlns="http://schemas.openxmlformats.org/package/2006/relationships"><Relationship Id="rId8" Type="http://schemas.openxmlformats.org/officeDocument/2006/relationships/image" Target="../media/image188.jpeg"/><Relationship Id="rId13" Type="http://schemas.openxmlformats.org/officeDocument/2006/relationships/image" Target="../media/image192.jpeg"/><Relationship Id="rId3" Type="http://schemas.openxmlformats.org/officeDocument/2006/relationships/image" Target="../media/image25.png"/><Relationship Id="rId7" Type="http://schemas.openxmlformats.org/officeDocument/2006/relationships/image" Target="../media/image187.jpeg"/><Relationship Id="rId12" Type="http://schemas.openxmlformats.org/officeDocument/2006/relationships/image" Target="../media/image191.jpeg"/><Relationship Id="rId17" Type="http://schemas.openxmlformats.org/officeDocument/2006/relationships/image" Target="../media/image196.png"/><Relationship Id="rId2" Type="http://schemas.openxmlformats.org/officeDocument/2006/relationships/image" Target="../media/image186.gif"/><Relationship Id="rId16" Type="http://schemas.openxmlformats.org/officeDocument/2006/relationships/image" Target="../media/image195.jpeg"/><Relationship Id="rId1" Type="http://schemas.openxmlformats.org/officeDocument/2006/relationships/slideLayout" Target="../slideLayouts/slideLayout12.xml"/><Relationship Id="rId6" Type="http://schemas.openxmlformats.org/officeDocument/2006/relationships/image" Target="../media/image52.png"/><Relationship Id="rId11" Type="http://schemas.openxmlformats.org/officeDocument/2006/relationships/image" Target="../media/image190.jpeg"/><Relationship Id="rId5" Type="http://schemas.openxmlformats.org/officeDocument/2006/relationships/image" Target="../media/image179.png"/><Relationship Id="rId15" Type="http://schemas.openxmlformats.org/officeDocument/2006/relationships/image" Target="../media/image194.png"/><Relationship Id="rId10" Type="http://schemas.openxmlformats.org/officeDocument/2006/relationships/image" Target="../media/image189.jpeg"/><Relationship Id="rId4" Type="http://schemas.microsoft.com/office/2007/relationships/hdphoto" Target="../media/hdphoto5.wdp"/><Relationship Id="rId9" Type="http://schemas.openxmlformats.org/officeDocument/2006/relationships/image" Target="../media/image180.jpg"/><Relationship Id="rId14" Type="http://schemas.openxmlformats.org/officeDocument/2006/relationships/image" Target="../media/image193.jpeg"/></Relationships>
</file>

<file path=ppt/slides/_rels/slide28.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25.png"/><Relationship Id="rId7" Type="http://schemas.openxmlformats.org/officeDocument/2006/relationships/image" Target="../media/image199.png"/><Relationship Id="rId2" Type="http://schemas.openxmlformats.org/officeDocument/2006/relationships/image" Target="../media/image52.png"/><Relationship Id="rId1" Type="http://schemas.openxmlformats.org/officeDocument/2006/relationships/slideLayout" Target="../slideLayouts/slideLayout12.xml"/><Relationship Id="rId6" Type="http://schemas.openxmlformats.org/officeDocument/2006/relationships/image" Target="../media/image198.jpeg"/><Relationship Id="rId5" Type="http://schemas.openxmlformats.org/officeDocument/2006/relationships/image" Target="../media/image197.png"/><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07.png"/><Relationship Id="rId3" Type="http://schemas.microsoft.com/office/2007/relationships/hdphoto" Target="../media/hdphoto5.wdp"/><Relationship Id="rId7" Type="http://schemas.openxmlformats.org/officeDocument/2006/relationships/image" Target="../media/image204.jpeg"/><Relationship Id="rId12" Type="http://schemas.openxmlformats.org/officeDocument/2006/relationships/image" Target="../media/image67.pn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203.png"/><Relationship Id="rId11" Type="http://schemas.openxmlformats.org/officeDocument/2006/relationships/image" Target="../media/image206.png"/><Relationship Id="rId5" Type="http://schemas.openxmlformats.org/officeDocument/2006/relationships/image" Target="../media/image202.png"/><Relationship Id="rId15" Type="http://schemas.openxmlformats.org/officeDocument/2006/relationships/image" Target="../media/image77.png"/><Relationship Id="rId10" Type="http://schemas.openxmlformats.org/officeDocument/2006/relationships/image" Target="../media/image26.png"/><Relationship Id="rId4" Type="http://schemas.openxmlformats.org/officeDocument/2006/relationships/image" Target="../media/image201.png"/><Relationship Id="rId9" Type="http://schemas.openxmlformats.org/officeDocument/2006/relationships/image" Target="../media/image180.jpg"/><Relationship Id="rId14" Type="http://schemas.openxmlformats.org/officeDocument/2006/relationships/image" Target="../media/image208.png"/></Relationships>
</file>

<file path=ppt/slides/_rels/slide30.xml.rels><?xml version="1.0" encoding="UTF-8" standalone="yes"?>
<Relationships xmlns="http://schemas.openxmlformats.org/package/2006/relationships"><Relationship Id="rId8" Type="http://schemas.openxmlformats.org/officeDocument/2006/relationships/image" Target="../media/image212.jpeg"/><Relationship Id="rId3" Type="http://schemas.openxmlformats.org/officeDocument/2006/relationships/image" Target="../media/image22.png"/><Relationship Id="rId7" Type="http://schemas.microsoft.com/office/2007/relationships/hdphoto" Target="../media/hdphoto17.wdp"/><Relationship Id="rId2" Type="http://schemas.openxmlformats.org/officeDocument/2006/relationships/image" Target="../media/image20.jpeg"/><Relationship Id="rId1" Type="http://schemas.openxmlformats.org/officeDocument/2006/relationships/slideLayout" Target="../slideLayouts/slideLayout12.xml"/><Relationship Id="rId6" Type="http://schemas.openxmlformats.org/officeDocument/2006/relationships/image" Target="../media/image211.png"/><Relationship Id="rId5" Type="http://schemas.openxmlformats.org/officeDocument/2006/relationships/image" Target="../media/image210.jpeg"/><Relationship Id="rId10" Type="http://schemas.openxmlformats.org/officeDocument/2006/relationships/image" Target="../media/image214.jpeg"/><Relationship Id="rId4" Type="http://schemas.openxmlformats.org/officeDocument/2006/relationships/image" Target="../media/image209.png"/><Relationship Id="rId9" Type="http://schemas.openxmlformats.org/officeDocument/2006/relationships/image" Target="../media/image213.jpeg"/></Relationships>
</file>

<file path=ppt/slides/_rels/slide31.xml.rels><?xml version="1.0" encoding="UTF-8" standalone="yes"?>
<Relationships xmlns="http://schemas.openxmlformats.org/package/2006/relationships"><Relationship Id="rId8" Type="http://schemas.openxmlformats.org/officeDocument/2006/relationships/image" Target="../media/image221.jpg"/><Relationship Id="rId3" Type="http://schemas.openxmlformats.org/officeDocument/2006/relationships/image" Target="../media/image216.jpg"/><Relationship Id="rId7" Type="http://schemas.openxmlformats.org/officeDocument/2006/relationships/image" Target="../media/image220.jpg"/><Relationship Id="rId12" Type="http://schemas.microsoft.com/office/2007/relationships/hdphoto" Target="../media/hdphoto17.wdp"/><Relationship Id="rId2" Type="http://schemas.openxmlformats.org/officeDocument/2006/relationships/image" Target="../media/image215.jpg"/><Relationship Id="rId1" Type="http://schemas.openxmlformats.org/officeDocument/2006/relationships/slideLayout" Target="../slideLayouts/slideLayout12.xml"/><Relationship Id="rId6" Type="http://schemas.openxmlformats.org/officeDocument/2006/relationships/image" Target="../media/image219.jpg"/><Relationship Id="rId11" Type="http://schemas.openxmlformats.org/officeDocument/2006/relationships/image" Target="../media/image211.png"/><Relationship Id="rId5" Type="http://schemas.openxmlformats.org/officeDocument/2006/relationships/image" Target="../media/image218.jpg"/><Relationship Id="rId10" Type="http://schemas.openxmlformats.org/officeDocument/2006/relationships/image" Target="../media/image222.jpg"/><Relationship Id="rId4" Type="http://schemas.openxmlformats.org/officeDocument/2006/relationships/image" Target="../media/image217.jpg"/><Relationship Id="rId9"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23.png"/><Relationship Id="rId1" Type="http://schemas.openxmlformats.org/officeDocument/2006/relationships/slideLayout" Target="../slideLayouts/slideLayout12.xml"/><Relationship Id="rId6" Type="http://schemas.microsoft.com/office/2007/relationships/hdphoto" Target="../media/hdphoto17.wdp"/><Relationship Id="rId5" Type="http://schemas.openxmlformats.org/officeDocument/2006/relationships/image" Target="../media/image211.png"/><Relationship Id="rId4" Type="http://schemas.openxmlformats.org/officeDocument/2006/relationships/image" Target="../media/image224.png"/></Relationships>
</file>

<file path=ppt/slides/_rels/slide33.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21.png"/><Relationship Id="rId7" Type="http://schemas.openxmlformats.org/officeDocument/2006/relationships/image" Target="../media/image229.png"/><Relationship Id="rId12" Type="http://schemas.microsoft.com/office/2007/relationships/hdphoto" Target="../media/hdphoto17.wdp"/><Relationship Id="rId2" Type="http://schemas.openxmlformats.org/officeDocument/2006/relationships/image" Target="../media/image225.png"/><Relationship Id="rId1" Type="http://schemas.openxmlformats.org/officeDocument/2006/relationships/slideLayout" Target="../slideLayouts/slideLayout12.xml"/><Relationship Id="rId6" Type="http://schemas.openxmlformats.org/officeDocument/2006/relationships/image" Target="../media/image228.png"/><Relationship Id="rId11" Type="http://schemas.openxmlformats.org/officeDocument/2006/relationships/image" Target="../media/image211.png"/><Relationship Id="rId5" Type="http://schemas.openxmlformats.org/officeDocument/2006/relationships/image" Target="../media/image227.png"/><Relationship Id="rId10" Type="http://schemas.openxmlformats.org/officeDocument/2006/relationships/image" Target="../media/image231.jpeg"/><Relationship Id="rId4" Type="http://schemas.openxmlformats.org/officeDocument/2006/relationships/image" Target="../media/image226.png"/><Relationship Id="rId9"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12.xml"/><Relationship Id="rId6" Type="http://schemas.openxmlformats.org/officeDocument/2006/relationships/image" Target="../media/image236.jpeg"/><Relationship Id="rId5" Type="http://schemas.openxmlformats.org/officeDocument/2006/relationships/image" Target="../media/image235.png"/><Relationship Id="rId4" Type="http://schemas.openxmlformats.org/officeDocument/2006/relationships/image" Target="../media/image234.png"/></Relationships>
</file>

<file path=ppt/slides/_rels/slide35.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12.xml"/><Relationship Id="rId6" Type="http://schemas.openxmlformats.org/officeDocument/2006/relationships/image" Target="../media/image186.gif"/><Relationship Id="rId5" Type="http://schemas.openxmlformats.org/officeDocument/2006/relationships/hyperlink" Target="https://shogakukan.box.com/s/0wzznwl4o68xy0fk4ypy4qj52xm7j7qx" TargetMode="External"/><Relationship Id="rId4" Type="http://schemas.openxmlformats.org/officeDocument/2006/relationships/hyperlink" Target="https://shogakukan.box.com/s/tt36m2uk6tga4h9g3n2pv02us9h856j2" TargetMode="External"/></Relationships>
</file>

<file path=ppt/slides/_rels/slide36.xml.rels><?xml version="1.0" encoding="UTF-8" standalone="yes"?>
<Relationships xmlns="http://schemas.openxmlformats.org/package/2006/relationships"><Relationship Id="rId3" Type="http://schemas.openxmlformats.org/officeDocument/2006/relationships/slide" Target="slide38.xml"/><Relationship Id="rId7" Type="http://schemas.openxmlformats.org/officeDocument/2006/relationships/slide" Target="slide42.xml"/><Relationship Id="rId2" Type="http://schemas.openxmlformats.org/officeDocument/2006/relationships/slide" Target="slide37.xml"/><Relationship Id="rId1" Type="http://schemas.openxmlformats.org/officeDocument/2006/relationships/slideLayout" Target="../slideLayouts/slideLayout7.xml"/><Relationship Id="rId6" Type="http://schemas.openxmlformats.org/officeDocument/2006/relationships/slide" Target="slide41.xml"/><Relationship Id="rId5" Type="http://schemas.openxmlformats.org/officeDocument/2006/relationships/slide" Target="slide40.xml"/><Relationship Id="rId4" Type="http://schemas.openxmlformats.org/officeDocument/2006/relationships/slide" Target="slide39.xml"/></Relationships>
</file>

<file path=ppt/slides/_rels/slide37.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image" Target="../media/image240.jpeg"/><Relationship Id="rId7" Type="http://schemas.openxmlformats.org/officeDocument/2006/relationships/image" Target="../media/image244.jpeg"/><Relationship Id="rId2" Type="http://schemas.openxmlformats.org/officeDocument/2006/relationships/image" Target="../media/image239.jpeg"/><Relationship Id="rId1" Type="http://schemas.openxmlformats.org/officeDocument/2006/relationships/slideLayout" Target="../slideLayouts/slideLayout7.xml"/><Relationship Id="rId6" Type="http://schemas.openxmlformats.org/officeDocument/2006/relationships/image" Target="../media/image243.jpeg"/><Relationship Id="rId5" Type="http://schemas.openxmlformats.org/officeDocument/2006/relationships/image" Target="../media/image242.jpeg"/><Relationship Id="rId10" Type="http://schemas.openxmlformats.org/officeDocument/2006/relationships/image" Target="../media/image246.png"/><Relationship Id="rId4" Type="http://schemas.openxmlformats.org/officeDocument/2006/relationships/image" Target="../media/image241.jpeg"/><Relationship Id="rId9" Type="http://schemas.microsoft.com/office/2007/relationships/hdphoto" Target="../media/hdphoto18.wdp"/></Relationships>
</file>

<file path=ppt/slides/_rels/slide38.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48.png"/><Relationship Id="rId7" Type="http://schemas.microsoft.com/office/2007/relationships/hdphoto" Target="../media/hdphoto18.wdp"/><Relationship Id="rId2" Type="http://schemas.openxmlformats.org/officeDocument/2006/relationships/image" Target="../media/image247.png"/><Relationship Id="rId1" Type="http://schemas.openxmlformats.org/officeDocument/2006/relationships/slideLayout" Target="../slideLayouts/slideLayout7.xml"/><Relationship Id="rId6" Type="http://schemas.openxmlformats.org/officeDocument/2006/relationships/image" Target="../media/image245.png"/><Relationship Id="rId5" Type="http://schemas.openxmlformats.org/officeDocument/2006/relationships/image" Target="../media/image250.png"/><Relationship Id="rId10" Type="http://schemas.openxmlformats.org/officeDocument/2006/relationships/image" Target="../media/image253.png"/><Relationship Id="rId4" Type="http://schemas.openxmlformats.org/officeDocument/2006/relationships/image" Target="../media/image249.png"/><Relationship Id="rId9" Type="http://schemas.openxmlformats.org/officeDocument/2006/relationships/image" Target="../media/image252.png"/></Relationships>
</file>

<file path=ppt/slides/_rels/slide39.xml.rels><?xml version="1.0" encoding="UTF-8" standalone="yes"?>
<Relationships xmlns="http://schemas.openxmlformats.org/package/2006/relationships"><Relationship Id="rId8" Type="http://schemas.openxmlformats.org/officeDocument/2006/relationships/image" Target="../media/image251.png"/><Relationship Id="rId13" Type="http://schemas.openxmlformats.org/officeDocument/2006/relationships/image" Target="../media/image255.jpeg"/><Relationship Id="rId3" Type="http://schemas.openxmlformats.org/officeDocument/2006/relationships/image" Target="../media/image248.png"/><Relationship Id="rId7" Type="http://schemas.microsoft.com/office/2007/relationships/hdphoto" Target="../media/hdphoto18.wdp"/><Relationship Id="rId12" Type="http://schemas.microsoft.com/office/2007/relationships/hdphoto" Target="../media/hdphoto19.wdp"/><Relationship Id="rId2" Type="http://schemas.openxmlformats.org/officeDocument/2006/relationships/image" Target="../media/image247.png"/><Relationship Id="rId1" Type="http://schemas.openxmlformats.org/officeDocument/2006/relationships/slideLayout" Target="../slideLayouts/slideLayout7.xml"/><Relationship Id="rId6" Type="http://schemas.openxmlformats.org/officeDocument/2006/relationships/image" Target="../media/image245.png"/><Relationship Id="rId11" Type="http://schemas.openxmlformats.org/officeDocument/2006/relationships/image" Target="../media/image254.png"/><Relationship Id="rId5" Type="http://schemas.openxmlformats.org/officeDocument/2006/relationships/image" Target="../media/image250.png"/><Relationship Id="rId15" Type="http://schemas.microsoft.com/office/2007/relationships/hdphoto" Target="../media/hdphoto20.wdp"/><Relationship Id="rId10" Type="http://schemas.openxmlformats.org/officeDocument/2006/relationships/image" Target="../media/image253.png"/><Relationship Id="rId4" Type="http://schemas.openxmlformats.org/officeDocument/2006/relationships/image" Target="../media/image249.png"/><Relationship Id="rId9" Type="http://schemas.openxmlformats.org/officeDocument/2006/relationships/image" Target="../media/image252.png"/><Relationship Id="rId14" Type="http://schemas.openxmlformats.org/officeDocument/2006/relationships/image" Target="../media/image256.png"/></Relationships>
</file>

<file path=ppt/slides/_rels/slide40.xml.rels><?xml version="1.0" encoding="UTF-8" standalone="yes"?>
<Relationships xmlns="http://schemas.openxmlformats.org/package/2006/relationships"><Relationship Id="rId8" Type="http://schemas.openxmlformats.org/officeDocument/2006/relationships/image" Target="../media/image261.png"/><Relationship Id="rId13" Type="http://schemas.openxmlformats.org/officeDocument/2006/relationships/image" Target="../media/image252.png"/><Relationship Id="rId3" Type="http://schemas.microsoft.com/office/2007/relationships/hdphoto" Target="../media/hdphoto5.wdp"/><Relationship Id="rId7" Type="http://schemas.openxmlformats.org/officeDocument/2006/relationships/image" Target="../media/image260.png"/><Relationship Id="rId12" Type="http://schemas.microsoft.com/office/2007/relationships/hdphoto" Target="../media/hdphoto18.wdp"/><Relationship Id="rId2" Type="http://schemas.openxmlformats.org/officeDocument/2006/relationships/image" Target="../media/image25.png"/><Relationship Id="rId16" Type="http://schemas.openxmlformats.org/officeDocument/2006/relationships/image" Target="../media/image253.png"/><Relationship Id="rId1" Type="http://schemas.openxmlformats.org/officeDocument/2006/relationships/slideLayout" Target="../slideLayouts/slideLayout7.xml"/><Relationship Id="rId6" Type="http://schemas.openxmlformats.org/officeDocument/2006/relationships/image" Target="../media/image259.png"/><Relationship Id="rId11" Type="http://schemas.openxmlformats.org/officeDocument/2006/relationships/image" Target="../media/image245.png"/><Relationship Id="rId5" Type="http://schemas.openxmlformats.org/officeDocument/2006/relationships/image" Target="../media/image258.png"/><Relationship Id="rId15" Type="http://schemas.openxmlformats.org/officeDocument/2006/relationships/image" Target="../media/image251.png"/><Relationship Id="rId10" Type="http://schemas.openxmlformats.org/officeDocument/2006/relationships/image" Target="../media/image263.svg"/><Relationship Id="rId4" Type="http://schemas.openxmlformats.org/officeDocument/2006/relationships/image" Target="../media/image257.png"/><Relationship Id="rId9" Type="http://schemas.openxmlformats.org/officeDocument/2006/relationships/image" Target="../media/image262.svg"/><Relationship Id="rId14" Type="http://schemas.openxmlformats.org/officeDocument/2006/relationships/image" Target="../media/image249.png"/></Relationships>
</file>

<file path=ppt/slides/_rels/slide41.xml.rels><?xml version="1.0" encoding="UTF-8" standalone="yes"?>
<Relationships xmlns="http://schemas.openxmlformats.org/package/2006/relationships"><Relationship Id="rId8" Type="http://schemas.openxmlformats.org/officeDocument/2006/relationships/image" Target="../media/image270.jpeg"/><Relationship Id="rId3" Type="http://schemas.openxmlformats.org/officeDocument/2006/relationships/image" Target="../media/image265.png"/><Relationship Id="rId7" Type="http://schemas.openxmlformats.org/officeDocument/2006/relationships/image" Target="../media/image269.jpeg"/><Relationship Id="rId2" Type="http://schemas.openxmlformats.org/officeDocument/2006/relationships/image" Target="../media/image264.png"/><Relationship Id="rId1" Type="http://schemas.openxmlformats.org/officeDocument/2006/relationships/slideLayout" Target="../slideLayouts/slideLayout7.xml"/><Relationship Id="rId6" Type="http://schemas.openxmlformats.org/officeDocument/2006/relationships/image" Target="../media/image268.png"/><Relationship Id="rId5" Type="http://schemas.openxmlformats.org/officeDocument/2006/relationships/image" Target="../media/image267.png"/><Relationship Id="rId4" Type="http://schemas.openxmlformats.org/officeDocument/2006/relationships/image" Target="../media/image266.png"/><Relationship Id="rId9" Type="http://schemas.openxmlformats.org/officeDocument/2006/relationships/image" Target="../media/image50.jpeg"/></Relationships>
</file>

<file path=ppt/slides/_rels/slide42.xml.rels><?xml version="1.0" encoding="UTF-8" standalone="yes"?>
<Relationships xmlns="http://schemas.openxmlformats.org/package/2006/relationships"><Relationship Id="rId8" Type="http://schemas.openxmlformats.org/officeDocument/2006/relationships/image" Target="../media/image275.jpeg"/><Relationship Id="rId13" Type="http://schemas.openxmlformats.org/officeDocument/2006/relationships/image" Target="../media/image278.jpeg"/><Relationship Id="rId3" Type="http://schemas.microsoft.com/office/2007/relationships/hdphoto" Target="../media/hdphoto5.wdp"/><Relationship Id="rId7" Type="http://schemas.openxmlformats.org/officeDocument/2006/relationships/image" Target="../media/image274.jpeg"/><Relationship Id="rId12" Type="http://schemas.openxmlformats.org/officeDocument/2006/relationships/image" Target="../media/image277.pn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73.png"/><Relationship Id="rId11" Type="http://schemas.microsoft.com/office/2007/relationships/hdphoto" Target="../media/hdphoto20.wdp"/><Relationship Id="rId5" Type="http://schemas.openxmlformats.org/officeDocument/2006/relationships/image" Target="../media/image272.jpg"/><Relationship Id="rId10" Type="http://schemas.openxmlformats.org/officeDocument/2006/relationships/image" Target="../media/image256.png"/><Relationship Id="rId4" Type="http://schemas.openxmlformats.org/officeDocument/2006/relationships/image" Target="../media/image271.jpg"/><Relationship Id="rId9" Type="http://schemas.openxmlformats.org/officeDocument/2006/relationships/image" Target="../media/image276.jpeg"/></Relationships>
</file>

<file path=ppt/slides/_rels/slide43.xml.rels><?xml version="1.0" encoding="UTF-8" standalone="yes"?>
<Relationships xmlns="http://schemas.openxmlformats.org/package/2006/relationships"><Relationship Id="rId3" Type="http://schemas.openxmlformats.org/officeDocument/2006/relationships/slide" Target="slide45.xml"/><Relationship Id="rId7"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9.xml"/><Relationship Id="rId6" Type="http://schemas.openxmlformats.org/officeDocument/2006/relationships/slide" Target="slide48.xml"/><Relationship Id="rId5" Type="http://schemas.openxmlformats.org/officeDocument/2006/relationships/slide" Target="slide47.xml"/><Relationship Id="rId4" Type="http://schemas.openxmlformats.org/officeDocument/2006/relationships/slide" Target="slide46.xml"/></Relationships>
</file>

<file path=ppt/slides/_rels/slide44.xml.rels><?xml version="1.0" encoding="UTF-8" standalone="yes"?>
<Relationships xmlns="http://schemas.openxmlformats.org/package/2006/relationships"><Relationship Id="rId8" Type="http://schemas.openxmlformats.org/officeDocument/2006/relationships/image" Target="../media/image282.png"/><Relationship Id="rId3" Type="http://schemas.openxmlformats.org/officeDocument/2006/relationships/image" Target="../media/image25.png"/><Relationship Id="rId7" Type="http://schemas.openxmlformats.org/officeDocument/2006/relationships/image" Target="../media/image281.png"/><Relationship Id="rId2" Type="http://schemas.openxmlformats.org/officeDocument/2006/relationships/image" Target="../media/image279.png"/><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80.png"/><Relationship Id="rId10" Type="http://schemas.openxmlformats.org/officeDocument/2006/relationships/image" Target="../media/image284.jpeg"/><Relationship Id="rId4" Type="http://schemas.microsoft.com/office/2007/relationships/hdphoto" Target="../media/hdphoto5.wdp"/><Relationship Id="rId9" Type="http://schemas.openxmlformats.org/officeDocument/2006/relationships/image" Target="../media/image283.jpeg"/></Relationships>
</file>

<file path=ppt/slides/_rels/slide45.xml.rels><?xml version="1.0" encoding="UTF-8" standalone="yes"?>
<Relationships xmlns="http://schemas.openxmlformats.org/package/2006/relationships"><Relationship Id="rId8" Type="http://schemas.openxmlformats.org/officeDocument/2006/relationships/hyperlink" Target="https://www.instagram.com/ffffffuseya/" TargetMode="External"/><Relationship Id="rId13" Type="http://schemas.openxmlformats.org/officeDocument/2006/relationships/hyperlink" Target="https://www.instagram.com/reel/C4faSGmPVxX/" TargetMode="External"/><Relationship Id="rId3" Type="http://schemas.microsoft.com/office/2007/relationships/hdphoto" Target="../media/hdphoto5.wdp"/><Relationship Id="rId7" Type="http://schemas.openxmlformats.org/officeDocument/2006/relationships/image" Target="../media/image286.jpeg"/><Relationship Id="rId12" Type="http://schemas.openxmlformats.org/officeDocument/2006/relationships/image" Target="../media/image290.png"/><Relationship Id="rId17" Type="http://schemas.openxmlformats.org/officeDocument/2006/relationships/image" Target="../media/image26.png"/><Relationship Id="rId2" Type="http://schemas.openxmlformats.org/officeDocument/2006/relationships/image" Target="../media/image25.png"/><Relationship Id="rId16" Type="http://schemas.openxmlformats.org/officeDocument/2006/relationships/hyperlink" Target="https://www.instagram.com/reel/C13d4S2v8uK" TargetMode="External"/><Relationship Id="rId1" Type="http://schemas.openxmlformats.org/officeDocument/2006/relationships/slideLayout" Target="../slideLayouts/slideLayout9.xml"/><Relationship Id="rId6" Type="http://schemas.openxmlformats.org/officeDocument/2006/relationships/image" Target="../media/image285.jpeg"/><Relationship Id="rId11" Type="http://schemas.openxmlformats.org/officeDocument/2006/relationships/image" Target="../media/image289.png"/><Relationship Id="rId5" Type="http://schemas.openxmlformats.org/officeDocument/2006/relationships/image" Target="../media/image282.png"/><Relationship Id="rId15" Type="http://schemas.openxmlformats.org/officeDocument/2006/relationships/hyperlink" Target="https://www.instagram.com/reel/C395oyYP3_V" TargetMode="External"/><Relationship Id="rId10" Type="http://schemas.openxmlformats.org/officeDocument/2006/relationships/image" Target="../media/image288.png"/><Relationship Id="rId4" Type="http://schemas.openxmlformats.org/officeDocument/2006/relationships/image" Target="../media/image280.png"/><Relationship Id="rId9" Type="http://schemas.openxmlformats.org/officeDocument/2006/relationships/image" Target="../media/image287.jpeg"/><Relationship Id="rId14" Type="http://schemas.openxmlformats.org/officeDocument/2006/relationships/hyperlink" Target="https://www.instagram.com/p/C4INlawPeUW/"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294.jpeg"/><Relationship Id="rId13" Type="http://schemas.openxmlformats.org/officeDocument/2006/relationships/image" Target="../media/image299.png"/><Relationship Id="rId18" Type="http://schemas.openxmlformats.org/officeDocument/2006/relationships/image" Target="../media/image303.png"/><Relationship Id="rId3" Type="http://schemas.microsoft.com/office/2007/relationships/hdphoto" Target="../media/hdphoto5.wdp"/><Relationship Id="rId7" Type="http://schemas.openxmlformats.org/officeDocument/2006/relationships/image" Target="../media/image293.jpeg"/><Relationship Id="rId12" Type="http://schemas.openxmlformats.org/officeDocument/2006/relationships/image" Target="../media/image298.png"/><Relationship Id="rId17" Type="http://schemas.openxmlformats.org/officeDocument/2006/relationships/image" Target="../media/image302.png"/><Relationship Id="rId2" Type="http://schemas.openxmlformats.org/officeDocument/2006/relationships/image" Target="../media/image25.png"/><Relationship Id="rId16" Type="http://schemas.openxmlformats.org/officeDocument/2006/relationships/image" Target="../media/image301.png"/><Relationship Id="rId1" Type="http://schemas.openxmlformats.org/officeDocument/2006/relationships/slideLayout" Target="../slideLayouts/slideLayout9.xml"/><Relationship Id="rId6" Type="http://schemas.openxmlformats.org/officeDocument/2006/relationships/image" Target="../media/image292.jpeg"/><Relationship Id="rId11" Type="http://schemas.openxmlformats.org/officeDocument/2006/relationships/image" Target="../media/image297.png"/><Relationship Id="rId5" Type="http://schemas.openxmlformats.org/officeDocument/2006/relationships/image" Target="../media/image291.jpeg"/><Relationship Id="rId15" Type="http://schemas.openxmlformats.org/officeDocument/2006/relationships/image" Target="../media/image26.png"/><Relationship Id="rId10" Type="http://schemas.openxmlformats.org/officeDocument/2006/relationships/image" Target="../media/image296.jpeg"/><Relationship Id="rId4" Type="http://schemas.openxmlformats.org/officeDocument/2006/relationships/image" Target="../media/image280.png"/><Relationship Id="rId9" Type="http://schemas.openxmlformats.org/officeDocument/2006/relationships/image" Target="../media/image295.jpeg"/><Relationship Id="rId14" Type="http://schemas.openxmlformats.org/officeDocument/2006/relationships/image" Target="../media/image300.png"/></Relationships>
</file>

<file path=ppt/slides/_rels/slide47.xml.rels><?xml version="1.0" encoding="UTF-8" standalone="yes"?>
<Relationships xmlns="http://schemas.openxmlformats.org/package/2006/relationships"><Relationship Id="rId8" Type="http://schemas.openxmlformats.org/officeDocument/2006/relationships/image" Target="../media/image304.jpeg"/><Relationship Id="rId13" Type="http://schemas.openxmlformats.org/officeDocument/2006/relationships/image" Target="../media/image309.png"/><Relationship Id="rId3" Type="http://schemas.microsoft.com/office/2007/relationships/hdphoto" Target="../media/hdphoto5.wdp"/><Relationship Id="rId7" Type="http://schemas.openxmlformats.org/officeDocument/2006/relationships/image" Target="../media/image303.png"/><Relationship Id="rId12" Type="http://schemas.openxmlformats.org/officeDocument/2006/relationships/image" Target="../media/image308.png"/><Relationship Id="rId2" Type="http://schemas.openxmlformats.org/officeDocument/2006/relationships/image" Target="../media/image25.png"/><Relationship Id="rId1" Type="http://schemas.openxmlformats.org/officeDocument/2006/relationships/slideLayout" Target="../slideLayouts/slideLayout9.xml"/><Relationship Id="rId6" Type="http://schemas.openxmlformats.org/officeDocument/2006/relationships/image" Target="../media/image280.png"/><Relationship Id="rId11" Type="http://schemas.openxmlformats.org/officeDocument/2006/relationships/image" Target="../media/image307.jpeg"/><Relationship Id="rId5" Type="http://schemas.openxmlformats.org/officeDocument/2006/relationships/image" Target="../media/image26.png"/><Relationship Id="rId10" Type="http://schemas.openxmlformats.org/officeDocument/2006/relationships/image" Target="../media/image306.jpeg"/><Relationship Id="rId4" Type="http://schemas.openxmlformats.org/officeDocument/2006/relationships/image" Target="../media/image52.png"/><Relationship Id="rId9" Type="http://schemas.openxmlformats.org/officeDocument/2006/relationships/image" Target="../media/image305.png"/></Relationships>
</file>

<file path=ppt/slides/_rels/slide48.xml.rels><?xml version="1.0" encoding="UTF-8" standalone="yes"?>
<Relationships xmlns="http://schemas.openxmlformats.org/package/2006/relationships"><Relationship Id="rId8" Type="http://schemas.openxmlformats.org/officeDocument/2006/relationships/image" Target="../media/image313.jpeg"/><Relationship Id="rId3" Type="http://schemas.openxmlformats.org/officeDocument/2006/relationships/image" Target="../media/image25.png"/><Relationship Id="rId7" Type="http://schemas.openxmlformats.org/officeDocument/2006/relationships/image" Target="../media/image312.jpeg"/><Relationship Id="rId12" Type="http://schemas.openxmlformats.org/officeDocument/2006/relationships/image" Target="../media/image316.png"/><Relationship Id="rId2" Type="http://schemas.openxmlformats.org/officeDocument/2006/relationships/image" Target="../media/image26.png"/><Relationship Id="rId1" Type="http://schemas.openxmlformats.org/officeDocument/2006/relationships/slideLayout" Target="../slideLayouts/slideLayout9.xml"/><Relationship Id="rId6" Type="http://schemas.openxmlformats.org/officeDocument/2006/relationships/image" Target="../media/image311.jpeg"/><Relationship Id="rId11" Type="http://schemas.openxmlformats.org/officeDocument/2006/relationships/image" Target="../media/image315.jpeg"/><Relationship Id="rId5" Type="http://schemas.openxmlformats.org/officeDocument/2006/relationships/image" Target="../media/image310.png"/><Relationship Id="rId10" Type="http://schemas.openxmlformats.org/officeDocument/2006/relationships/image" Target="../media/image314.png"/><Relationship Id="rId4" Type="http://schemas.microsoft.com/office/2007/relationships/hdphoto" Target="../media/hdphoto5.wdp"/><Relationship Id="rId9" Type="http://schemas.openxmlformats.org/officeDocument/2006/relationships/image" Target="../media/image280.png"/></Relationships>
</file>

<file path=ppt/slides/_rels/slide49.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5.wdp"/><Relationship Id="rId7" Type="http://schemas.openxmlformats.org/officeDocument/2006/relationships/image" Target="../media/image205.png"/><Relationship Id="rId2" Type="http://schemas.openxmlformats.org/officeDocument/2006/relationships/image" Target="../media/image25.png"/><Relationship Id="rId1" Type="http://schemas.openxmlformats.org/officeDocument/2006/relationships/slideLayout" Target="../slideLayouts/slideLayout9.xml"/><Relationship Id="rId6" Type="http://schemas.openxmlformats.org/officeDocument/2006/relationships/image" Target="../media/image318.png"/><Relationship Id="rId5" Type="http://schemas.openxmlformats.org/officeDocument/2006/relationships/image" Target="../media/image317.jpeg"/><Relationship Id="rId4" Type="http://schemas.openxmlformats.org/officeDocument/2006/relationships/image" Target="../media/image280.png"/><Relationship Id="rId9" Type="http://schemas.openxmlformats.org/officeDocument/2006/relationships/image" Target="../media/image319.jpeg"/></Relationships>
</file>

<file path=ppt/slides/_rels/slide50.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slide" Target="slide51.xml"/><Relationship Id="rId1" Type="http://schemas.openxmlformats.org/officeDocument/2006/relationships/slideLayout" Target="../slideLayouts/slideLayout20.xml"/><Relationship Id="rId5" Type="http://schemas.openxmlformats.org/officeDocument/2006/relationships/slide" Target="slide54.xml"/><Relationship Id="rId4" Type="http://schemas.openxmlformats.org/officeDocument/2006/relationships/slide" Target="slide53.xml"/></Relationships>
</file>

<file path=ppt/slides/_rels/slide51.xml.rels><?xml version="1.0" encoding="UTF-8" standalone="yes"?>
<Relationships xmlns="http://schemas.openxmlformats.org/package/2006/relationships"><Relationship Id="rId8" Type="http://schemas.openxmlformats.org/officeDocument/2006/relationships/image" Target="../media/image325.jpeg"/><Relationship Id="rId3" Type="http://schemas.openxmlformats.org/officeDocument/2006/relationships/image" Target="../media/image320.png"/><Relationship Id="rId7" Type="http://schemas.openxmlformats.org/officeDocument/2006/relationships/image" Target="../media/image324.jpeg"/><Relationship Id="rId12" Type="http://schemas.openxmlformats.org/officeDocument/2006/relationships/image" Target="../media/image246.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323.jpeg"/><Relationship Id="rId11" Type="http://schemas.openxmlformats.org/officeDocument/2006/relationships/image" Target="../media/image326.png"/><Relationship Id="rId5" Type="http://schemas.openxmlformats.org/officeDocument/2006/relationships/image" Target="../media/image322.jpeg"/><Relationship Id="rId10" Type="http://schemas.microsoft.com/office/2007/relationships/hdphoto" Target="../media/hdphoto18.wdp"/><Relationship Id="rId4" Type="http://schemas.openxmlformats.org/officeDocument/2006/relationships/image" Target="../media/image321.jpeg"/><Relationship Id="rId9" Type="http://schemas.openxmlformats.org/officeDocument/2006/relationships/image" Target="../media/image245.png"/></Relationships>
</file>

<file path=ppt/slides/_rels/slide52.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20.xml"/><Relationship Id="rId6" Type="http://schemas.openxmlformats.org/officeDocument/2006/relationships/image" Target="../media/image330.jpeg"/><Relationship Id="rId5" Type="http://schemas.openxmlformats.org/officeDocument/2006/relationships/image" Target="../media/image50.jpeg"/><Relationship Id="rId4" Type="http://schemas.openxmlformats.org/officeDocument/2006/relationships/image" Target="../media/image329.png"/></Relationships>
</file>

<file path=ppt/slides/_rels/slide53.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332.png"/></Relationships>
</file>

<file path=ppt/slides/_rels/slide54.xml.rels><?xml version="1.0" encoding="UTF-8" standalone="yes"?>
<Relationships xmlns="http://schemas.openxmlformats.org/package/2006/relationships"><Relationship Id="rId3" Type="http://schemas.openxmlformats.org/officeDocument/2006/relationships/image" Target="../media/image334.jpeg"/><Relationship Id="rId2" Type="http://schemas.openxmlformats.org/officeDocument/2006/relationships/image" Target="../media/image333.png"/><Relationship Id="rId1" Type="http://schemas.openxmlformats.org/officeDocument/2006/relationships/slideLayout" Target="../slideLayouts/slideLayout20.xml"/><Relationship Id="rId5" Type="http://schemas.openxmlformats.org/officeDocument/2006/relationships/image" Target="../media/image336.png"/><Relationship Id="rId4" Type="http://schemas.openxmlformats.org/officeDocument/2006/relationships/image" Target="../media/image335.jpeg"/></Relationships>
</file>

<file path=ppt/slides/_rels/slide55.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57.xml"/><Relationship Id="rId7" Type="http://schemas.openxmlformats.org/officeDocument/2006/relationships/slide" Target="slide61.xml"/><Relationship Id="rId2" Type="http://schemas.openxmlformats.org/officeDocument/2006/relationships/slide" Target="slide56.xml"/><Relationship Id="rId1" Type="http://schemas.openxmlformats.org/officeDocument/2006/relationships/slideLayout" Target="../slideLayouts/slideLayout6.xml"/><Relationship Id="rId6" Type="http://schemas.openxmlformats.org/officeDocument/2006/relationships/slide" Target="slide60.xml"/><Relationship Id="rId5" Type="http://schemas.openxmlformats.org/officeDocument/2006/relationships/slide" Target="slide59.xml"/><Relationship Id="rId4" Type="http://schemas.openxmlformats.org/officeDocument/2006/relationships/slide" Target="slide58.xml"/><Relationship Id="rId9" Type="http://schemas.openxmlformats.org/officeDocument/2006/relationships/slide" Target="slide63.xml"/></Relationships>
</file>

<file path=ppt/slides/_rels/slide56.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38.png"/><Relationship Id="rId5" Type="http://schemas.microsoft.com/office/2007/relationships/hdphoto" Target="../media/hdphoto20.wdp"/><Relationship Id="rId4" Type="http://schemas.openxmlformats.org/officeDocument/2006/relationships/image" Target="../media/image256.png"/></Relationships>
</file>

<file path=ppt/slides/_rels/slide57.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3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42.png"/><Relationship Id="rId2" Type="http://schemas.openxmlformats.org/officeDocument/2006/relationships/image" Target="../media/image34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349.png"/><Relationship Id="rId13" Type="http://schemas.openxmlformats.org/officeDocument/2006/relationships/image" Target="../media/image354.jpeg"/><Relationship Id="rId18" Type="http://schemas.openxmlformats.org/officeDocument/2006/relationships/image" Target="../media/image359.jpeg"/><Relationship Id="rId3" Type="http://schemas.openxmlformats.org/officeDocument/2006/relationships/image" Target="../media/image344.png"/><Relationship Id="rId7" Type="http://schemas.openxmlformats.org/officeDocument/2006/relationships/image" Target="../media/image348.png"/><Relationship Id="rId12" Type="http://schemas.openxmlformats.org/officeDocument/2006/relationships/image" Target="../media/image353.jpeg"/><Relationship Id="rId17" Type="http://schemas.openxmlformats.org/officeDocument/2006/relationships/image" Target="../media/image358.jpeg"/><Relationship Id="rId2" Type="http://schemas.openxmlformats.org/officeDocument/2006/relationships/image" Target="../media/image343.png"/><Relationship Id="rId16" Type="http://schemas.openxmlformats.org/officeDocument/2006/relationships/image" Target="../media/image357.jpeg"/><Relationship Id="rId1" Type="http://schemas.openxmlformats.org/officeDocument/2006/relationships/slideLayout" Target="../slideLayouts/slideLayout6.xml"/><Relationship Id="rId6" Type="http://schemas.openxmlformats.org/officeDocument/2006/relationships/image" Target="../media/image347.png"/><Relationship Id="rId11" Type="http://schemas.openxmlformats.org/officeDocument/2006/relationships/image" Target="../media/image352.jpeg"/><Relationship Id="rId5" Type="http://schemas.openxmlformats.org/officeDocument/2006/relationships/image" Target="../media/image346.png"/><Relationship Id="rId15" Type="http://schemas.openxmlformats.org/officeDocument/2006/relationships/image" Target="../media/image356.jpeg"/><Relationship Id="rId10" Type="http://schemas.openxmlformats.org/officeDocument/2006/relationships/image" Target="../media/image351.jpeg"/><Relationship Id="rId4" Type="http://schemas.openxmlformats.org/officeDocument/2006/relationships/image" Target="../media/image345.png"/><Relationship Id="rId9" Type="http://schemas.openxmlformats.org/officeDocument/2006/relationships/image" Target="../media/image350.png"/><Relationship Id="rId14" Type="http://schemas.openxmlformats.org/officeDocument/2006/relationships/image" Target="../media/image355.jpeg"/></Relationships>
</file>

<file path=ppt/slides/_rels/slide6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61.jpeg"/><Relationship Id="rId7" Type="http://schemas.openxmlformats.org/officeDocument/2006/relationships/image" Target="../media/image25.png"/><Relationship Id="rId2" Type="http://schemas.openxmlformats.org/officeDocument/2006/relationships/image" Target="../media/image360.png"/><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363.jpeg"/><Relationship Id="rId4" Type="http://schemas.openxmlformats.org/officeDocument/2006/relationships/image" Target="../media/image362.png"/></Relationships>
</file>

<file path=ppt/slides/_rels/slide61.xml.rels><?xml version="1.0" encoding="UTF-8" standalone="yes"?>
<Relationships xmlns="http://schemas.openxmlformats.org/package/2006/relationships"><Relationship Id="rId3" Type="http://schemas.openxmlformats.org/officeDocument/2006/relationships/image" Target="../media/image365.jpeg"/><Relationship Id="rId2" Type="http://schemas.openxmlformats.org/officeDocument/2006/relationships/image" Target="../media/image364.jpeg"/><Relationship Id="rId1" Type="http://schemas.openxmlformats.org/officeDocument/2006/relationships/slideLayout" Target="../slideLayouts/slideLayout6.xml"/><Relationship Id="rId4" Type="http://schemas.openxmlformats.org/officeDocument/2006/relationships/image" Target="../media/image366.jpeg"/></Relationships>
</file>

<file path=ppt/slides/_rels/slide62.xml.rels><?xml version="1.0" encoding="UTF-8" standalone="yes"?>
<Relationships xmlns="http://schemas.openxmlformats.org/package/2006/relationships"><Relationship Id="rId3" Type="http://schemas.openxmlformats.org/officeDocument/2006/relationships/image" Target="../media/image368.png"/><Relationship Id="rId2" Type="http://schemas.openxmlformats.org/officeDocument/2006/relationships/image" Target="../media/image367.png"/><Relationship Id="rId1" Type="http://schemas.openxmlformats.org/officeDocument/2006/relationships/slideLayout" Target="../slideLayouts/slideLayout6.xml"/><Relationship Id="rId4" Type="http://schemas.openxmlformats.org/officeDocument/2006/relationships/image" Target="../media/image36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slide" Target="slide65.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8" Type="http://schemas.openxmlformats.org/officeDocument/2006/relationships/image" Target="../media/image375.jpeg"/><Relationship Id="rId3" Type="http://schemas.openxmlformats.org/officeDocument/2006/relationships/image" Target="../media/image370.png"/><Relationship Id="rId7" Type="http://schemas.openxmlformats.org/officeDocument/2006/relationships/image" Target="../media/image374.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373.png"/><Relationship Id="rId5" Type="http://schemas.openxmlformats.org/officeDocument/2006/relationships/image" Target="../media/image372.jpeg"/><Relationship Id="rId4" Type="http://schemas.openxmlformats.org/officeDocument/2006/relationships/image" Target="../media/image371.png"/></Relationships>
</file>

<file path=ppt/slides/_rels/slide66.xml.rels><?xml version="1.0" encoding="UTF-8" standalone="yes"?>
<Relationships xmlns="http://schemas.openxmlformats.org/package/2006/relationships"><Relationship Id="rId8" Type="http://schemas.openxmlformats.org/officeDocument/2006/relationships/slide" Target="slide73.xml"/><Relationship Id="rId13" Type="http://schemas.openxmlformats.org/officeDocument/2006/relationships/slide" Target="slide77.xml"/><Relationship Id="rId3" Type="http://schemas.openxmlformats.org/officeDocument/2006/relationships/slide" Target="slide65.xml"/><Relationship Id="rId7" Type="http://schemas.openxmlformats.org/officeDocument/2006/relationships/slide" Target="slide72.xml"/><Relationship Id="rId12" Type="http://schemas.openxmlformats.org/officeDocument/2006/relationships/slide" Target="slide76.xml"/><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slide" Target="slide71.xml"/><Relationship Id="rId11" Type="http://schemas.openxmlformats.org/officeDocument/2006/relationships/slide" Target="slide75.xml"/><Relationship Id="rId5" Type="http://schemas.openxmlformats.org/officeDocument/2006/relationships/slide" Target="slide70.xml"/><Relationship Id="rId10" Type="http://schemas.openxmlformats.org/officeDocument/2006/relationships/slide" Target="slide81.xml"/><Relationship Id="rId4" Type="http://schemas.openxmlformats.org/officeDocument/2006/relationships/slide" Target="slide69.xml"/><Relationship Id="rId9" Type="http://schemas.openxmlformats.org/officeDocument/2006/relationships/slide" Target="slide74.xml"/><Relationship Id="rId14" Type="http://schemas.openxmlformats.org/officeDocument/2006/relationships/slide" Target="slide78.xml"/></Relationships>
</file>

<file path=ppt/slides/_rels/slide67.xml.rels><?xml version="1.0" encoding="UTF-8" standalone="yes"?>
<Relationships xmlns="http://schemas.openxmlformats.org/package/2006/relationships"><Relationship Id="rId8" Type="http://schemas.microsoft.com/office/2007/relationships/hdphoto" Target="../media/hdphoto21.wdp"/><Relationship Id="rId3" Type="http://schemas.microsoft.com/office/2007/relationships/hdphoto" Target="../media/hdphoto5.wdp"/><Relationship Id="rId7" Type="http://schemas.openxmlformats.org/officeDocument/2006/relationships/image" Target="../media/image377.png"/><Relationship Id="rId2" Type="http://schemas.openxmlformats.org/officeDocument/2006/relationships/image" Target="../media/image25.png"/><Relationship Id="rId1" Type="http://schemas.openxmlformats.org/officeDocument/2006/relationships/slideLayout" Target="../slideLayouts/slideLayout16.xml"/><Relationship Id="rId6" Type="http://schemas.microsoft.com/office/2007/relationships/hdphoto" Target="../media/hdphoto20.wdp"/><Relationship Id="rId5" Type="http://schemas.openxmlformats.org/officeDocument/2006/relationships/image" Target="../media/image256.png"/><Relationship Id="rId10" Type="http://schemas.openxmlformats.org/officeDocument/2006/relationships/image" Target="../media/image379.png"/><Relationship Id="rId4" Type="http://schemas.openxmlformats.org/officeDocument/2006/relationships/image" Target="../media/image376.png"/><Relationship Id="rId9" Type="http://schemas.openxmlformats.org/officeDocument/2006/relationships/image" Target="../media/image378.png"/></Relationships>
</file>

<file path=ppt/slides/_rels/slide68.xml.rels><?xml version="1.0" encoding="UTF-8" standalone="yes"?>
<Relationships xmlns="http://schemas.openxmlformats.org/package/2006/relationships"><Relationship Id="rId8" Type="http://schemas.openxmlformats.org/officeDocument/2006/relationships/image" Target="../media/image377.png"/><Relationship Id="rId3" Type="http://schemas.openxmlformats.org/officeDocument/2006/relationships/image" Target="../media/image25.png"/><Relationship Id="rId7" Type="http://schemas.microsoft.com/office/2007/relationships/hdphoto" Target="../media/hdphoto20.wdp"/><Relationship Id="rId12" Type="http://schemas.openxmlformats.org/officeDocument/2006/relationships/image" Target="../media/image379.png"/><Relationship Id="rId2" Type="http://schemas.openxmlformats.org/officeDocument/2006/relationships/image" Target="../media/image380.png"/><Relationship Id="rId1" Type="http://schemas.openxmlformats.org/officeDocument/2006/relationships/slideLayout" Target="../slideLayouts/slideLayout16.xml"/><Relationship Id="rId6" Type="http://schemas.openxmlformats.org/officeDocument/2006/relationships/image" Target="../media/image256.png"/><Relationship Id="rId11" Type="http://schemas.openxmlformats.org/officeDocument/2006/relationships/image" Target="../media/image381.png"/><Relationship Id="rId5" Type="http://schemas.openxmlformats.org/officeDocument/2006/relationships/image" Target="../media/image376.png"/><Relationship Id="rId10" Type="http://schemas.openxmlformats.org/officeDocument/2006/relationships/image" Target="../media/image378.png"/><Relationship Id="rId4" Type="http://schemas.microsoft.com/office/2007/relationships/hdphoto" Target="../media/hdphoto5.wdp"/><Relationship Id="rId9" Type="http://schemas.microsoft.com/office/2007/relationships/hdphoto" Target="../media/hdphoto21.wdp"/></Relationships>
</file>

<file path=ppt/slides/_rels/slide69.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image" Target="../media/image380.png"/><Relationship Id="rId1" Type="http://schemas.openxmlformats.org/officeDocument/2006/relationships/slideLayout" Target="../slideLayouts/slideLayout16.xml"/><Relationship Id="rId6" Type="http://schemas.openxmlformats.org/officeDocument/2006/relationships/image" Target="../media/image378.png"/><Relationship Id="rId5" Type="http://schemas.microsoft.com/office/2007/relationships/hdphoto" Target="../media/hdphoto20.wdp"/><Relationship Id="rId4" Type="http://schemas.openxmlformats.org/officeDocument/2006/relationships/image" Target="../media/image256.png"/></Relationships>
</file>

<file path=ppt/slides/_rels/slide70.xml.rels><?xml version="1.0" encoding="UTF-8" standalone="yes"?>
<Relationships xmlns="http://schemas.openxmlformats.org/package/2006/relationships"><Relationship Id="rId8" Type="http://schemas.openxmlformats.org/officeDocument/2006/relationships/image" Target="../media/image254.png"/><Relationship Id="rId3" Type="http://schemas.microsoft.com/office/2007/relationships/hdphoto" Target="../media/hdphoto5.wdp"/><Relationship Id="rId7" Type="http://schemas.microsoft.com/office/2007/relationships/hdphoto" Target="../media/hdphoto20.wdp"/><Relationship Id="rId2" Type="http://schemas.openxmlformats.org/officeDocument/2006/relationships/image" Target="../media/image25.png"/><Relationship Id="rId1" Type="http://schemas.openxmlformats.org/officeDocument/2006/relationships/slideLayout" Target="../slideLayouts/slideLayout16.xml"/><Relationship Id="rId6" Type="http://schemas.openxmlformats.org/officeDocument/2006/relationships/image" Target="../media/image256.png"/><Relationship Id="rId5" Type="http://schemas.openxmlformats.org/officeDocument/2006/relationships/image" Target="../media/image255.jpeg"/><Relationship Id="rId4" Type="http://schemas.openxmlformats.org/officeDocument/2006/relationships/image" Target="../media/image383.png"/><Relationship Id="rId9" Type="http://schemas.microsoft.com/office/2007/relationships/hdphoto" Target="../media/hdphoto19.wdp"/></Relationships>
</file>

<file path=ppt/slides/_rels/slide71.xml.rels><?xml version="1.0" encoding="UTF-8" standalone="yes"?>
<Relationships xmlns="http://schemas.openxmlformats.org/package/2006/relationships"><Relationship Id="rId8" Type="http://schemas.openxmlformats.org/officeDocument/2006/relationships/image" Target="../media/image254.png"/><Relationship Id="rId3" Type="http://schemas.microsoft.com/office/2007/relationships/hdphoto" Target="../media/hdphoto5.wdp"/><Relationship Id="rId7" Type="http://schemas.microsoft.com/office/2007/relationships/hdphoto" Target="../media/hdphoto20.wdp"/><Relationship Id="rId2" Type="http://schemas.openxmlformats.org/officeDocument/2006/relationships/image" Target="../media/image25.png"/><Relationship Id="rId1" Type="http://schemas.openxmlformats.org/officeDocument/2006/relationships/slideLayout" Target="../slideLayouts/slideLayout16.xml"/><Relationship Id="rId6" Type="http://schemas.openxmlformats.org/officeDocument/2006/relationships/image" Target="../media/image256.png"/><Relationship Id="rId5" Type="http://schemas.openxmlformats.org/officeDocument/2006/relationships/image" Target="../media/image385.png"/><Relationship Id="rId4" Type="http://schemas.openxmlformats.org/officeDocument/2006/relationships/image" Target="../media/image384.png"/><Relationship Id="rId9" Type="http://schemas.microsoft.com/office/2007/relationships/hdphoto" Target="../media/hdphoto19.wdp"/></Relationships>
</file>

<file path=ppt/slides/_rels/slide72.xml.rels><?xml version="1.0" encoding="UTF-8" standalone="yes"?>
<Relationships xmlns="http://schemas.openxmlformats.org/package/2006/relationships"><Relationship Id="rId3" Type="http://schemas.openxmlformats.org/officeDocument/2006/relationships/image" Target="../media/image387.png"/><Relationship Id="rId7" Type="http://schemas.openxmlformats.org/officeDocument/2006/relationships/image" Target="../media/image389.png"/><Relationship Id="rId2" Type="http://schemas.openxmlformats.org/officeDocument/2006/relationships/image" Target="../media/image386.png"/><Relationship Id="rId1" Type="http://schemas.openxmlformats.org/officeDocument/2006/relationships/slideLayout" Target="../slideLayouts/slideLayout16.xml"/><Relationship Id="rId6" Type="http://schemas.microsoft.com/office/2007/relationships/hdphoto" Target="../media/hdphoto20.wdp"/><Relationship Id="rId5" Type="http://schemas.openxmlformats.org/officeDocument/2006/relationships/image" Target="../media/image256.png"/><Relationship Id="rId4" Type="http://schemas.openxmlformats.org/officeDocument/2006/relationships/image" Target="../media/image388.jpeg"/></Relationships>
</file>

<file path=ppt/slides/_rels/slide73.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390.png"/><Relationship Id="rId1" Type="http://schemas.openxmlformats.org/officeDocument/2006/relationships/slideLayout" Target="../slideLayouts/slideLayout16.xml"/><Relationship Id="rId5" Type="http://schemas.openxmlformats.org/officeDocument/2006/relationships/image" Target="../media/image393.png"/><Relationship Id="rId4" Type="http://schemas.openxmlformats.org/officeDocument/2006/relationships/image" Target="../media/image392.png"/></Relationships>
</file>

<file path=ppt/slides/_rels/slide74.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image" Target="../media/image394.jpg"/><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8" Type="http://schemas.openxmlformats.org/officeDocument/2006/relationships/image" Target="../media/image402.png"/><Relationship Id="rId3" Type="http://schemas.openxmlformats.org/officeDocument/2006/relationships/image" Target="../media/image397.png"/><Relationship Id="rId7" Type="http://schemas.openxmlformats.org/officeDocument/2006/relationships/image" Target="../media/image401.png"/><Relationship Id="rId2" Type="http://schemas.openxmlformats.org/officeDocument/2006/relationships/image" Target="../media/image396.png"/><Relationship Id="rId1" Type="http://schemas.openxmlformats.org/officeDocument/2006/relationships/slideLayout" Target="../slideLayouts/slideLayout17.xml"/><Relationship Id="rId6" Type="http://schemas.openxmlformats.org/officeDocument/2006/relationships/image" Target="../media/image400.png"/><Relationship Id="rId5" Type="http://schemas.openxmlformats.org/officeDocument/2006/relationships/image" Target="../media/image399.jpg"/><Relationship Id="rId4" Type="http://schemas.openxmlformats.org/officeDocument/2006/relationships/image" Target="../media/image398.png"/><Relationship Id="rId9" Type="http://schemas.openxmlformats.org/officeDocument/2006/relationships/image" Target="../media/image403.png"/></Relationships>
</file>

<file path=ppt/slides/_rels/slide76.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image" Target="../media/image404.png"/><Relationship Id="rId1" Type="http://schemas.openxmlformats.org/officeDocument/2006/relationships/slideLayout" Target="../slideLayouts/slideLayout16.xml"/><Relationship Id="rId6" Type="http://schemas.openxmlformats.org/officeDocument/2006/relationships/image" Target="../media/image408.jpg"/><Relationship Id="rId5" Type="http://schemas.openxmlformats.org/officeDocument/2006/relationships/image" Target="../media/image407.png"/><Relationship Id="rId4" Type="http://schemas.openxmlformats.org/officeDocument/2006/relationships/image" Target="../media/image406.png"/></Relationships>
</file>

<file path=ppt/slides/_rels/slide77.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25.png"/><Relationship Id="rId7" Type="http://schemas.microsoft.com/office/2007/relationships/hdphoto" Target="../media/hdphoto20.wdp"/><Relationship Id="rId2" Type="http://schemas.openxmlformats.org/officeDocument/2006/relationships/image" Target="../media/image380.png"/><Relationship Id="rId1" Type="http://schemas.openxmlformats.org/officeDocument/2006/relationships/slideLayout" Target="../slideLayouts/slideLayout15.xml"/><Relationship Id="rId6" Type="http://schemas.openxmlformats.org/officeDocument/2006/relationships/image" Target="../media/image256.png"/><Relationship Id="rId5" Type="http://schemas.openxmlformats.org/officeDocument/2006/relationships/image" Target="../media/image409.png"/><Relationship Id="rId10" Type="http://schemas.openxmlformats.org/officeDocument/2006/relationships/image" Target="../media/image410.png"/><Relationship Id="rId4" Type="http://schemas.microsoft.com/office/2007/relationships/hdphoto" Target="../media/hdphoto5.wdp"/><Relationship Id="rId9" Type="http://schemas.microsoft.com/office/2007/relationships/hdphoto" Target="../media/hdphoto19.wdp"/></Relationships>
</file>

<file path=ppt/slides/_rels/slide78.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380.png"/><Relationship Id="rId7" Type="http://schemas.openxmlformats.org/officeDocument/2006/relationships/image" Target="../media/image256.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09.png"/><Relationship Id="rId11" Type="http://schemas.openxmlformats.org/officeDocument/2006/relationships/image" Target="../media/image410.png"/><Relationship Id="rId5" Type="http://schemas.microsoft.com/office/2007/relationships/hdphoto" Target="../media/hdphoto5.wdp"/><Relationship Id="rId10" Type="http://schemas.microsoft.com/office/2007/relationships/hdphoto" Target="../media/hdphoto19.wdp"/><Relationship Id="rId4" Type="http://schemas.openxmlformats.org/officeDocument/2006/relationships/image" Target="../media/image25.png"/><Relationship Id="rId9" Type="http://schemas.openxmlformats.org/officeDocument/2006/relationships/image" Target="../media/image254.png"/></Relationships>
</file>

<file path=ppt/slides/_rels/slide79.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19.xml"/></Relationships>
</file>

<file path=ppt/slides/_rels/slide80.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jpeg"/><Relationship Id="rId1" Type="http://schemas.openxmlformats.org/officeDocument/2006/relationships/slideLayout" Target="../slideLayouts/slideLayout19.xml"/><Relationship Id="rId6" Type="http://schemas.openxmlformats.org/officeDocument/2006/relationships/image" Target="../media/image415.png"/><Relationship Id="rId5" Type="http://schemas.openxmlformats.org/officeDocument/2006/relationships/image" Target="../media/image414.png"/><Relationship Id="rId4" Type="http://schemas.openxmlformats.org/officeDocument/2006/relationships/image" Target="../media/image413.png"/></Relationships>
</file>

<file path=ppt/slides/_rels/slide81.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notesSlide" Target="../notesSlides/notesSlide14.xml"/><Relationship Id="rId1" Type="http://schemas.openxmlformats.org/officeDocument/2006/relationships/slideLayout" Target="../slideLayouts/slideLayout19.xml"/><Relationship Id="rId5" Type="http://schemas.openxmlformats.org/officeDocument/2006/relationships/image" Target="../media/image186.gif"/><Relationship Id="rId4" Type="http://schemas.openxmlformats.org/officeDocument/2006/relationships/image" Target="../media/image417.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2" Type="http://schemas.openxmlformats.org/officeDocument/2006/relationships/image" Target="../media/image419.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284974D0-CB79-24E0-E040-BB95A5DFA208}"/>
              </a:ext>
            </a:extLst>
          </p:cNvPr>
          <p:cNvSpPr/>
          <p:nvPr/>
        </p:nvSpPr>
        <p:spPr>
          <a:xfrm flipV="1">
            <a:off x="5108449" y="1"/>
            <a:ext cx="4797551" cy="6857999"/>
          </a:xfrm>
          <a:prstGeom prst="rect">
            <a:avLst/>
          </a:prstGeom>
          <a:solidFill>
            <a:srgbClr val="D3DAE9"/>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2">
                  <a:lumMod val="20000"/>
                  <a:lumOff val="80000"/>
                </a:schemeClr>
              </a:solidFill>
            </a:endParaRPr>
          </a:p>
        </p:txBody>
      </p:sp>
      <p:sp>
        <p:nvSpPr>
          <p:cNvPr id="6" name="テキスト ボックス 5">
            <a:extLst>
              <a:ext uri="{FF2B5EF4-FFF2-40B4-BE49-F238E27FC236}">
                <a16:creationId xmlns:a16="http://schemas.microsoft.com/office/drawing/2014/main" id="{7233F1A9-8957-9F7D-437F-D066C27F061D}"/>
              </a:ext>
            </a:extLst>
          </p:cNvPr>
          <p:cNvSpPr txBox="1"/>
          <p:nvPr/>
        </p:nvSpPr>
        <p:spPr>
          <a:xfrm>
            <a:off x="6332410" y="4544188"/>
            <a:ext cx="2349628" cy="338554"/>
          </a:xfrm>
          <a:prstGeom prst="rect">
            <a:avLst/>
          </a:prstGeom>
          <a:solidFill>
            <a:schemeClr val="bg1"/>
          </a:solidFill>
        </p:spPr>
        <p:txBody>
          <a:bodyPr wrap="square" rtlCol="0">
            <a:spAutoFit/>
          </a:bodyPr>
          <a:lstStyle/>
          <a:p>
            <a:pPr algn="ctr"/>
            <a:r>
              <a:rPr kumimoji="1" lang="en-US" altLang="ja-JP" sz="1600" b="1" dirty="0">
                <a:solidFill>
                  <a:schemeClr val="bg1">
                    <a:lumMod val="50000"/>
                  </a:schemeClr>
                </a:solidFill>
                <a:latin typeface="游ゴシック Medium" panose="020B0500000000000000" pitchFamily="50" charset="-128"/>
                <a:ea typeface="游ゴシック Medium" panose="020B0500000000000000" pitchFamily="50" charset="-128"/>
              </a:rPr>
              <a:t>2026.10</a:t>
            </a:r>
            <a:r>
              <a:rPr kumimoji="1" lang="ja-JP" altLang="en-US" sz="1600" b="1" dirty="0">
                <a:solidFill>
                  <a:schemeClr val="bg1">
                    <a:lumMod val="50000"/>
                  </a:schemeClr>
                </a:solidFill>
                <a:latin typeface="游ゴシック Medium" panose="020B0500000000000000" pitchFamily="50" charset="-128"/>
                <a:ea typeface="游ゴシック Medium" panose="020B0500000000000000" pitchFamily="50" charset="-128"/>
              </a:rPr>
              <a:t>～</a:t>
            </a:r>
            <a:r>
              <a:rPr kumimoji="1" lang="en-US" altLang="ja-JP" sz="1600" b="1" dirty="0">
                <a:solidFill>
                  <a:schemeClr val="bg1">
                    <a:lumMod val="50000"/>
                  </a:schemeClr>
                </a:solidFill>
                <a:latin typeface="游ゴシック Medium" panose="020B0500000000000000" pitchFamily="50" charset="-128"/>
                <a:ea typeface="游ゴシック Medium" panose="020B0500000000000000" pitchFamily="50" charset="-128"/>
              </a:rPr>
              <a:t>12 Ver.1.0</a:t>
            </a:r>
          </a:p>
        </p:txBody>
      </p:sp>
      <p:sp>
        <p:nvSpPr>
          <p:cNvPr id="7" name="テキスト ボックス 6">
            <a:extLst>
              <a:ext uri="{FF2B5EF4-FFF2-40B4-BE49-F238E27FC236}">
                <a16:creationId xmlns:a16="http://schemas.microsoft.com/office/drawing/2014/main" id="{FDD8581A-1E4F-40A6-8F5B-7B70E938427B}"/>
              </a:ext>
            </a:extLst>
          </p:cNvPr>
          <p:cNvSpPr txBox="1"/>
          <p:nvPr/>
        </p:nvSpPr>
        <p:spPr>
          <a:xfrm>
            <a:off x="6607604" y="4111378"/>
            <a:ext cx="1799240" cy="369332"/>
          </a:xfrm>
          <a:prstGeom prst="rect">
            <a:avLst/>
          </a:prstGeom>
          <a:noFill/>
        </p:spPr>
        <p:txBody>
          <a:bodyPr wrap="square" rtlCol="0">
            <a:spAutoFit/>
          </a:bodyPr>
          <a:lstStyle/>
          <a:p>
            <a:pPr algn="dist"/>
            <a:r>
              <a:rPr kumimoji="1" lang="ja-JP" altLang="en-US" b="1" dirty="0">
                <a:solidFill>
                  <a:schemeClr val="bg1"/>
                </a:solidFill>
                <a:latin typeface="+mn-ea"/>
              </a:rPr>
              <a:t>媒体資料</a:t>
            </a:r>
          </a:p>
        </p:txBody>
      </p:sp>
      <p:sp>
        <p:nvSpPr>
          <p:cNvPr id="8" name="テキスト ボックス 7">
            <a:extLst>
              <a:ext uri="{FF2B5EF4-FFF2-40B4-BE49-F238E27FC236}">
                <a16:creationId xmlns:a16="http://schemas.microsoft.com/office/drawing/2014/main" id="{1F975C4B-0121-393E-0447-91DE86B1EA89}"/>
              </a:ext>
            </a:extLst>
          </p:cNvPr>
          <p:cNvSpPr txBox="1"/>
          <p:nvPr/>
        </p:nvSpPr>
        <p:spPr>
          <a:xfrm>
            <a:off x="6717277" y="4939193"/>
            <a:ext cx="1576072" cy="276999"/>
          </a:xfrm>
          <a:prstGeom prst="rect">
            <a:avLst/>
          </a:prstGeom>
          <a:noFill/>
        </p:spPr>
        <p:txBody>
          <a:bodyPr wrap="none" rtlCol="0">
            <a:spAutoFit/>
          </a:bodyPr>
          <a:lstStyle/>
          <a:p>
            <a:r>
              <a:rPr kumimoji="1" lang="en-US" altLang="ja-JP" sz="1200" dirty="0">
                <a:solidFill>
                  <a:schemeClr val="bg1"/>
                </a:solidFill>
              </a:rPr>
              <a:t>2026/10/26 release</a:t>
            </a:r>
            <a:endParaRPr kumimoji="1" lang="ja-JP" altLang="en-US" sz="1200" dirty="0">
              <a:solidFill>
                <a:schemeClr val="bg1"/>
              </a:solidFill>
            </a:endParaRPr>
          </a:p>
        </p:txBody>
      </p:sp>
      <p:pic>
        <p:nvPicPr>
          <p:cNvPr id="12" name="図 11">
            <a:extLst>
              <a:ext uri="{FF2B5EF4-FFF2-40B4-BE49-F238E27FC236}">
                <a16:creationId xmlns:a16="http://schemas.microsoft.com/office/drawing/2014/main" id="{BB092192-C777-39C5-19BD-911AD36EDFC5}"/>
              </a:ext>
            </a:extLst>
          </p:cNvPr>
          <p:cNvPicPr>
            <a:picLocks noChangeAspect="1"/>
          </p:cNvPicPr>
          <p:nvPr/>
        </p:nvPicPr>
        <p:blipFill>
          <a:blip r:embed="rId2" cstate="print">
            <a:biLevel thresh="50000"/>
            <a:extLst>
              <a:ext uri="{28A0092B-C50C-407E-A947-70E740481C1C}">
                <a14:useLocalDpi xmlns:a14="http://schemas.microsoft.com/office/drawing/2010/main"/>
              </a:ext>
            </a:extLst>
          </a:blip>
          <a:stretch>
            <a:fillRect/>
          </a:stretch>
        </p:blipFill>
        <p:spPr>
          <a:xfrm>
            <a:off x="6221347" y="2660918"/>
            <a:ext cx="2571754" cy="1268546"/>
          </a:xfrm>
          <a:prstGeom prst="rect">
            <a:avLst/>
          </a:prstGeom>
        </p:spPr>
      </p:pic>
      <p:pic>
        <p:nvPicPr>
          <p:cNvPr id="16" name="図 15">
            <a:extLst>
              <a:ext uri="{FF2B5EF4-FFF2-40B4-BE49-F238E27FC236}">
                <a16:creationId xmlns:a16="http://schemas.microsoft.com/office/drawing/2014/main" id="{D921F895-1E08-3DFE-29D8-65CB8D76F292}"/>
              </a:ext>
            </a:extLst>
          </p:cNvPr>
          <p:cNvPicPr>
            <a:picLocks noChangeAspect="1"/>
          </p:cNvPicPr>
          <p:nvPr/>
        </p:nvPicPr>
        <p:blipFill>
          <a:blip r:embed="rId3"/>
          <a:stretch>
            <a:fillRect/>
          </a:stretch>
        </p:blipFill>
        <p:spPr>
          <a:xfrm>
            <a:off x="0" y="-2"/>
            <a:ext cx="5108449" cy="6858000"/>
          </a:xfrm>
          <a:prstGeom prst="rect">
            <a:avLst/>
          </a:prstGeom>
        </p:spPr>
      </p:pic>
      <p:sp>
        <p:nvSpPr>
          <p:cNvPr id="17" name="フッター プレースホルダー 13"/>
          <p:cNvSpPr txBox="1">
            <a:spLocks/>
          </p:cNvSpPr>
          <p:nvPr/>
        </p:nvSpPr>
        <p:spPr>
          <a:xfrm>
            <a:off x="5977507" y="6531429"/>
            <a:ext cx="3240535" cy="1605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800" dirty="0"/>
              <a:t>©Copyright 2026 SHOGAKUKAN INC., all rights reserved</a:t>
            </a:r>
            <a:endParaRPr kumimoji="1" lang="ja-JP" altLang="en-US" sz="800" dirty="0"/>
          </a:p>
        </p:txBody>
      </p:sp>
    </p:spTree>
    <p:extLst>
      <p:ext uri="{BB962C8B-B14F-4D97-AF65-F5344CB8AC3E}">
        <p14:creationId xmlns:p14="http://schemas.microsoft.com/office/powerpoint/2010/main" val="3501367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19;p8">
            <a:extLst>
              <a:ext uri="{FF2B5EF4-FFF2-40B4-BE49-F238E27FC236}">
                <a16:creationId xmlns:a16="http://schemas.microsoft.com/office/drawing/2014/main" id="{72BAC2E6-DD1E-04DE-AE0A-5E3E2BAE8CC5}"/>
              </a:ext>
            </a:extLst>
          </p:cNvPr>
          <p:cNvSpPr txBox="1"/>
          <p:nvPr/>
        </p:nvSpPr>
        <p:spPr>
          <a:xfrm>
            <a:off x="3574170" y="1330556"/>
            <a:ext cx="3249633" cy="1131079"/>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700" b="1" dirty="0">
                <a:solidFill>
                  <a:schemeClr val="bg2">
                    <a:lumMod val="50000"/>
                  </a:schemeClr>
                </a:solidFill>
              </a:rPr>
              <a:t>P.37</a:t>
            </a:r>
            <a:r>
              <a:rPr lang="ja-JP" altLang="en-US" sz="700" b="1" dirty="0">
                <a:solidFill>
                  <a:schemeClr val="bg2">
                    <a:lumMod val="50000"/>
                  </a:schemeClr>
                </a:solidFill>
              </a:rPr>
              <a:t>　</a:t>
            </a:r>
            <a:r>
              <a:rPr kumimoji="1" lang="en-US" altLang="ja-JP" sz="700" b="1" dirty="0">
                <a:solidFill>
                  <a:srgbClr val="FF6737"/>
                </a:solidFill>
                <a:hlinkClick r:id="rId2" action="ppaction://hlinksldjump"/>
              </a:rPr>
              <a:t>Instagram Feed Magazine</a:t>
            </a:r>
            <a:r>
              <a:rPr kumimoji="1" lang="ja-JP" altLang="en-US" sz="700" b="1" dirty="0">
                <a:solidFill>
                  <a:srgbClr val="FF6737"/>
                </a:solidFill>
                <a:hlinkClick r:id="rId2" action="ppaction://hlinksldjump"/>
              </a:rPr>
              <a:t>タイアップ（モデル撮影あり）</a:t>
            </a:r>
            <a:endParaRPr kumimoji="1" lang="en-US" altLang="ja-JP" sz="700" b="1" dirty="0">
              <a:solidFill>
                <a:srgbClr val="FF6737"/>
              </a:solidFill>
            </a:endParaRPr>
          </a:p>
          <a:p>
            <a:pPr>
              <a:lnSpc>
                <a:spcPct val="150000"/>
              </a:lnSpc>
              <a:buClr>
                <a:srgbClr val="505050"/>
              </a:buClr>
              <a:buSzPts val="1300"/>
            </a:pPr>
            <a:r>
              <a:rPr lang="en-US" altLang="ja-JP" sz="700" b="1" dirty="0">
                <a:solidFill>
                  <a:schemeClr val="bg2">
                    <a:lumMod val="50000"/>
                  </a:schemeClr>
                </a:solidFill>
              </a:rPr>
              <a:t>P.38</a:t>
            </a:r>
            <a:r>
              <a:rPr lang="ja-JP" altLang="en-US" sz="700" b="1" dirty="0">
                <a:solidFill>
                  <a:schemeClr val="bg2">
                    <a:lumMod val="50000"/>
                  </a:schemeClr>
                </a:solidFill>
              </a:rPr>
              <a:t>　</a:t>
            </a:r>
            <a:r>
              <a:rPr kumimoji="1" lang="en-US" altLang="ja-JP" sz="700" b="1" dirty="0">
                <a:solidFill>
                  <a:srgbClr val="FF6737"/>
                </a:solidFill>
                <a:hlinkClick r:id="rId3" action="ppaction://hlinksldjump"/>
              </a:rPr>
              <a:t>Instagram Feed Magazine</a:t>
            </a:r>
            <a:r>
              <a:rPr kumimoji="1" lang="ja-JP" altLang="en-US" sz="700" b="1" dirty="0">
                <a:solidFill>
                  <a:srgbClr val="FF6737"/>
                </a:solidFill>
                <a:hlinkClick r:id="rId3" action="ppaction://hlinksldjump"/>
              </a:rPr>
              <a:t>タイアップ（素材入校式）</a:t>
            </a:r>
            <a:endParaRPr kumimoji="1" lang="en-US" altLang="ja-JP" sz="700" b="1" dirty="0">
              <a:solidFill>
                <a:srgbClr val="FF6737"/>
              </a:solidFill>
            </a:endParaRPr>
          </a:p>
          <a:p>
            <a:pPr>
              <a:lnSpc>
                <a:spcPct val="150000"/>
              </a:lnSpc>
              <a:buClr>
                <a:srgbClr val="505050"/>
              </a:buClr>
              <a:buSzPts val="1300"/>
            </a:pPr>
            <a:r>
              <a:rPr lang="en-US" altLang="ja-JP" sz="700" b="1" dirty="0">
                <a:solidFill>
                  <a:schemeClr val="bg2">
                    <a:lumMod val="50000"/>
                  </a:schemeClr>
                </a:solidFill>
              </a:rPr>
              <a:t>P.39</a:t>
            </a:r>
            <a:r>
              <a:rPr lang="ja-JP" altLang="en-US" sz="700" b="1" dirty="0">
                <a:solidFill>
                  <a:schemeClr val="bg2">
                    <a:lumMod val="50000"/>
                  </a:schemeClr>
                </a:solidFill>
              </a:rPr>
              <a:t>　</a:t>
            </a:r>
            <a:r>
              <a:rPr lang="en-US" altLang="ja-JP" sz="700" b="1" dirty="0">
                <a:solidFill>
                  <a:schemeClr val="bg2">
                    <a:lumMod val="50000"/>
                  </a:schemeClr>
                </a:solidFill>
                <a:hlinkClick r:id="rId4" action="ppaction://hlinksldjump"/>
              </a:rPr>
              <a:t>Instagram Feed Magazine</a:t>
            </a:r>
            <a:r>
              <a:rPr lang="ja-JP" altLang="en-US" sz="700" b="1" dirty="0">
                <a:solidFill>
                  <a:schemeClr val="bg2">
                    <a:lumMod val="50000"/>
                  </a:schemeClr>
                </a:solidFill>
                <a:hlinkClick r:id="rId4" action="ppaction://hlinksldjump"/>
              </a:rPr>
              <a:t>タイアップ</a:t>
            </a:r>
            <a:r>
              <a:rPr lang="en-US" altLang="ja-JP" sz="700" b="1" dirty="0">
                <a:solidFill>
                  <a:schemeClr val="bg2">
                    <a:lumMod val="50000"/>
                  </a:schemeClr>
                </a:solidFill>
                <a:hlinkClick r:id="rId4" action="ppaction://hlinksldjump"/>
              </a:rPr>
              <a:t>+IG</a:t>
            </a:r>
            <a:r>
              <a:rPr lang="ja-JP" altLang="en-US" sz="700" b="1" dirty="0">
                <a:solidFill>
                  <a:schemeClr val="bg2">
                    <a:lumMod val="50000"/>
                  </a:schemeClr>
                </a:solidFill>
                <a:hlinkClick r:id="rId4" action="ppaction://hlinksldjump"/>
              </a:rPr>
              <a:t>フィード広告プラン</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P.40</a:t>
            </a:r>
            <a:r>
              <a:rPr lang="ja-JP" altLang="en-US" sz="700" b="1" dirty="0">
                <a:solidFill>
                  <a:schemeClr val="bg2">
                    <a:lumMod val="50000"/>
                  </a:schemeClr>
                </a:solidFill>
              </a:rPr>
              <a:t>　</a:t>
            </a:r>
            <a:r>
              <a:rPr lang="en-US" altLang="ja-JP" sz="700" b="1" dirty="0">
                <a:solidFill>
                  <a:schemeClr val="bg2">
                    <a:lumMod val="50000"/>
                  </a:schemeClr>
                </a:solidFill>
                <a:hlinkClick r:id="rId5" action="ppaction://hlinksldjump"/>
              </a:rPr>
              <a:t>Instagram Feed Magazine</a:t>
            </a:r>
            <a:r>
              <a:rPr lang="ja-JP" altLang="en-US" sz="700" b="1" dirty="0">
                <a:solidFill>
                  <a:schemeClr val="bg2">
                    <a:lumMod val="50000"/>
                  </a:schemeClr>
                </a:solidFill>
                <a:hlinkClick r:id="rId5" action="ppaction://hlinksldjump"/>
              </a:rPr>
              <a:t>タイアップ＋</a:t>
            </a:r>
            <a:r>
              <a:rPr lang="en-US" altLang="ja-JP" sz="700" b="1" dirty="0">
                <a:solidFill>
                  <a:schemeClr val="bg2">
                    <a:lumMod val="50000"/>
                  </a:schemeClr>
                </a:solidFill>
                <a:hlinkClick r:id="rId5" action="ppaction://hlinksldjump"/>
              </a:rPr>
              <a:t>BEAUTINISTA TV</a:t>
            </a:r>
            <a:r>
              <a:rPr lang="ja-JP" altLang="en-US" sz="700" b="1" dirty="0">
                <a:solidFill>
                  <a:schemeClr val="bg2">
                    <a:lumMod val="50000"/>
                  </a:schemeClr>
                </a:solidFill>
                <a:hlinkClick r:id="rId5" action="ppaction://hlinksldjump"/>
              </a:rPr>
              <a:t>放映</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P.41</a:t>
            </a:r>
            <a:r>
              <a:rPr lang="ja-JP" altLang="en-US" sz="700" b="1" dirty="0">
                <a:solidFill>
                  <a:schemeClr val="bg2">
                    <a:lumMod val="50000"/>
                  </a:schemeClr>
                </a:solidFill>
              </a:rPr>
              <a:t>　</a:t>
            </a:r>
            <a:r>
              <a:rPr kumimoji="1" lang="en-US" altLang="ja-JP" sz="700" b="1" dirty="0">
                <a:solidFill>
                  <a:srgbClr val="FF6737"/>
                </a:solidFill>
                <a:hlinkClick r:id="rId6" action="ppaction://hlinksldjump"/>
              </a:rPr>
              <a:t>X</a:t>
            </a:r>
            <a:r>
              <a:rPr kumimoji="1" lang="ja-JP" altLang="en-US" sz="700" b="1" dirty="0">
                <a:solidFill>
                  <a:srgbClr val="FF6737"/>
                </a:solidFill>
                <a:hlinkClick r:id="rId6" action="ppaction://hlinksldjump"/>
              </a:rPr>
              <a:t>プレゼントキャンペーン</a:t>
            </a:r>
            <a:endParaRPr kumimoji="1" lang="en-US" altLang="ja-JP" sz="700" b="1" dirty="0">
              <a:solidFill>
                <a:srgbClr val="FF6737"/>
              </a:solidFill>
            </a:endParaRPr>
          </a:p>
          <a:p>
            <a:pPr>
              <a:lnSpc>
                <a:spcPct val="150000"/>
              </a:lnSpc>
              <a:buClr>
                <a:srgbClr val="505050"/>
              </a:buClr>
              <a:buSzPts val="1300"/>
            </a:pPr>
            <a:r>
              <a:rPr lang="en-US" altLang="ja-JP" sz="700" b="1" dirty="0">
                <a:solidFill>
                  <a:schemeClr val="bg2">
                    <a:lumMod val="50000"/>
                  </a:schemeClr>
                </a:solidFill>
              </a:rPr>
              <a:t>P.42</a:t>
            </a:r>
            <a:r>
              <a:rPr lang="ja-JP" altLang="en-US" sz="700" b="1" dirty="0">
                <a:solidFill>
                  <a:schemeClr val="bg2">
                    <a:lumMod val="50000"/>
                  </a:schemeClr>
                </a:solidFill>
              </a:rPr>
              <a:t>　</a:t>
            </a:r>
            <a:r>
              <a:rPr kumimoji="1" lang="en-US" altLang="ja-JP" sz="700" b="1" dirty="0">
                <a:solidFill>
                  <a:srgbClr val="FF6737"/>
                </a:solidFill>
                <a:hlinkClick r:id="rId7" action="ppaction://hlinksldjump"/>
              </a:rPr>
              <a:t>Instagram Live</a:t>
            </a:r>
            <a:r>
              <a:rPr kumimoji="1" lang="ja-JP" altLang="en-US" sz="700" b="1" dirty="0">
                <a:solidFill>
                  <a:srgbClr val="FF6737"/>
                </a:solidFill>
                <a:hlinkClick r:id="rId7" action="ppaction://hlinksldjump"/>
              </a:rPr>
              <a:t>配信タイアップ</a:t>
            </a:r>
            <a:endParaRPr kumimoji="1" lang="ja-JP" altLang="en-US" sz="700" b="1" dirty="0">
              <a:solidFill>
                <a:srgbClr val="FF6737"/>
              </a:solidFill>
            </a:endParaRPr>
          </a:p>
          <a:p>
            <a:pPr>
              <a:lnSpc>
                <a:spcPct val="150000"/>
              </a:lnSpc>
              <a:buClr>
                <a:srgbClr val="505050"/>
              </a:buClr>
              <a:buSzPts val="1300"/>
            </a:pPr>
            <a:endParaRPr kumimoji="1" lang="ja-JP" altLang="en-US" sz="700" b="1" dirty="0">
              <a:solidFill>
                <a:srgbClr val="FF6737"/>
              </a:solidFill>
            </a:endParaRPr>
          </a:p>
        </p:txBody>
      </p:sp>
      <p:sp>
        <p:nvSpPr>
          <p:cNvPr id="2" name="テキスト ボックス 33">
            <a:extLst>
              <a:ext uri="{FF2B5EF4-FFF2-40B4-BE49-F238E27FC236}">
                <a16:creationId xmlns:a16="http://schemas.microsoft.com/office/drawing/2014/main" id="{3D313C67-FEC8-2112-73D6-179D7762D2F8}"/>
              </a:ext>
            </a:extLst>
          </p:cNvPr>
          <p:cNvSpPr txBox="1">
            <a:spLocks noChangeArrowheads="1"/>
          </p:cNvSpPr>
          <p:nvPr/>
        </p:nvSpPr>
        <p:spPr bwMode="auto">
          <a:xfrm>
            <a:off x="3106233" y="128348"/>
            <a:ext cx="4330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3200" b="1" i="0" u="sng"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rPr>
              <a:t>Index</a:t>
            </a:r>
            <a:r>
              <a:rPr kumimoji="1" lang="ja-JP" altLang="en-US" sz="10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rPr>
              <a:t>クリックすると該当ページにリンクします</a:t>
            </a:r>
          </a:p>
        </p:txBody>
      </p:sp>
      <p:sp>
        <p:nvSpPr>
          <p:cNvPr id="5" name="テキスト ボックス 4">
            <a:extLst>
              <a:ext uri="{FF2B5EF4-FFF2-40B4-BE49-F238E27FC236}">
                <a16:creationId xmlns:a16="http://schemas.microsoft.com/office/drawing/2014/main" id="{02C029DE-7242-4217-C2B1-B49F02964248}"/>
              </a:ext>
            </a:extLst>
          </p:cNvPr>
          <p:cNvSpPr txBox="1"/>
          <p:nvPr/>
        </p:nvSpPr>
        <p:spPr>
          <a:xfrm>
            <a:off x="295151" y="1183779"/>
            <a:ext cx="24081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CanCam</a:t>
            </a:r>
            <a:r>
              <a:rPr kumimoji="1" lang="ja-JP" altLang="en-US"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NEWS&amp;</a:t>
            </a:r>
            <a:r>
              <a:rPr kumimoji="1" lang="ja-JP" altLang="en-US"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媒体情報</a:t>
            </a:r>
            <a:r>
              <a:rPr kumimoji="1" lang="en-US" altLang="ja-JP"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 </a:t>
            </a:r>
          </a:p>
        </p:txBody>
      </p:sp>
      <p:sp>
        <p:nvSpPr>
          <p:cNvPr id="7" name="Google Shape;219;p8">
            <a:extLst>
              <a:ext uri="{FF2B5EF4-FFF2-40B4-BE49-F238E27FC236}">
                <a16:creationId xmlns:a16="http://schemas.microsoft.com/office/drawing/2014/main" id="{CF9FDBB1-39B9-B380-931A-E9FB5B49A6F9}"/>
              </a:ext>
            </a:extLst>
          </p:cNvPr>
          <p:cNvSpPr txBox="1"/>
          <p:nvPr/>
        </p:nvSpPr>
        <p:spPr>
          <a:xfrm>
            <a:off x="623843" y="1412287"/>
            <a:ext cx="1981951" cy="2423740"/>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P.03</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8" action="ppaction://hlinksldjump"/>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8" action="ppaction://hlinksldjump"/>
              </a:rPr>
              <a:t>CanCam.jp</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8" action="ppaction://hlinksldjump"/>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8" action="ppaction://hlinksldjump"/>
              </a:rPr>
              <a:t>News </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8" action="ppaction://hlinksldjump"/>
              </a:rPr>
              <a:t>➊</a:t>
            </a:r>
            <a:endParaRPr kumimoji="1" lang="en-US" altLang="ja-JP" sz="600" b="1" i="0" u="none" strike="noStrike" kern="1200" cap="none" spc="0" normalizeH="0" baseline="0" noProof="0" dirty="0">
              <a:ln>
                <a:noFill/>
              </a:ln>
              <a:solidFill>
                <a:srgbClr val="59A8B3"/>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04</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9" action="ppaction://hlinksldjump"/>
              </a:rPr>
              <a:t>CanCam.jp</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9" action="ppaction://hlinksldjump"/>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9" action="ppaction://hlinksldjump"/>
              </a:rPr>
              <a:t>News </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9" action="ppaction://hlinksldjump"/>
              </a:rPr>
              <a:t>❷</a:t>
            </a:r>
            <a:endPar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endParaRPr>
          </a:p>
          <a:p>
            <a:pPr>
              <a:lnSpc>
                <a:spcPct val="150000"/>
              </a:lnSpc>
              <a:buClr>
                <a:srgbClr val="505050"/>
              </a:buClr>
              <a:buSzPts val="1300"/>
              <a:defRPr/>
            </a:pPr>
            <a:r>
              <a:rPr lang="en-US" altLang="ja-JP" sz="700" b="1" dirty="0">
                <a:solidFill>
                  <a:srgbClr val="E7E6E6">
                    <a:lumMod val="50000"/>
                  </a:srgbClr>
                </a:solidFill>
                <a:latin typeface="游ゴシック" panose="020B0400000000000000" pitchFamily="50" charset="-128"/>
              </a:rPr>
              <a:t>P.05</a:t>
            </a:r>
            <a:r>
              <a:rPr lang="ja-JP" altLang="en-US" sz="700" b="1" dirty="0">
                <a:solidFill>
                  <a:srgbClr val="E7E6E6">
                    <a:lumMod val="50000"/>
                  </a:srgbClr>
                </a:solidFill>
                <a:latin typeface="游ゴシック" panose="020B0400000000000000" pitchFamily="50" charset="-128"/>
              </a:rPr>
              <a:t>　</a:t>
            </a:r>
            <a:r>
              <a:rPr lang="en-US" altLang="ja-JP" sz="700" b="1" dirty="0">
                <a:solidFill>
                  <a:srgbClr val="FF6699"/>
                </a:solidFill>
                <a:latin typeface="游ゴシック" panose="020B0400000000000000" pitchFamily="50" charset="-128"/>
                <a:cs typeface="Brush Script MT" panose="03060802040406070304" pitchFamily="66" charset="0"/>
                <a:hlinkClick r:id="rId10" action="ppaction://hlinksldjump"/>
              </a:rPr>
              <a:t>CanCam.jp</a:t>
            </a:r>
            <a:r>
              <a:rPr lang="ja-JP" altLang="en-US" sz="700" b="1" dirty="0">
                <a:solidFill>
                  <a:srgbClr val="FF6699"/>
                </a:solidFill>
                <a:latin typeface="游ゴシック" panose="020B0400000000000000" pitchFamily="50" charset="-128"/>
                <a:cs typeface="Brush Script MT" panose="03060802040406070304" pitchFamily="66" charset="0"/>
                <a:hlinkClick r:id="rId10" action="ppaction://hlinksldjump"/>
              </a:rPr>
              <a:t> </a:t>
            </a:r>
            <a:r>
              <a:rPr lang="en-US" altLang="ja-JP" sz="700" b="1" dirty="0">
                <a:solidFill>
                  <a:srgbClr val="FF6699"/>
                </a:solidFill>
                <a:latin typeface="游ゴシック" panose="020B0400000000000000" pitchFamily="50" charset="-128"/>
                <a:cs typeface="Brush Script MT" panose="03060802040406070304" pitchFamily="66" charset="0"/>
                <a:hlinkClick r:id="rId10" action="ppaction://hlinksldjump"/>
              </a:rPr>
              <a:t>News </a:t>
            </a:r>
            <a:r>
              <a:rPr lang="ja-JP" altLang="en-US" sz="700" b="1" dirty="0">
                <a:solidFill>
                  <a:srgbClr val="FF6699"/>
                </a:solidFill>
                <a:latin typeface="游ゴシック" panose="020B0400000000000000" pitchFamily="50" charset="-128"/>
                <a:cs typeface="Brush Script MT" panose="03060802040406070304" pitchFamily="66" charset="0"/>
                <a:hlinkClick r:id="rId10" action="ppaction://hlinksldjump"/>
              </a:rPr>
              <a:t>❸</a:t>
            </a:r>
            <a:endParaRPr kumimoji="1" lang="en-US" altLang="ja-JP" sz="700" b="1" i="0" u="none" strike="noStrike" kern="1200" cap="none" spc="0" normalizeH="0" baseline="0" noProof="0" dirty="0">
              <a:ln>
                <a:noFill/>
              </a:ln>
              <a:solidFill>
                <a:srgbClr val="59A8B3"/>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06</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1" action="ppaction://hlinksldjump"/>
              </a:rPr>
              <a:t>CanCam.jp</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1" action="ppaction://hlinksldjump"/>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1" action="ppaction://hlinksldjump"/>
              </a:rPr>
              <a:t>News </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1" action="ppaction://hlinksldjump"/>
              </a:rPr>
              <a:t>❹</a:t>
            </a:r>
            <a:endParaRPr kumimoji="1" lang="en-US" altLang="ja-JP" sz="600" b="1" i="0" u="none" strike="noStrike" kern="1200" cap="none" spc="0" normalizeH="0" baseline="0" noProof="0" dirty="0">
              <a:ln>
                <a:noFill/>
              </a:ln>
              <a:solidFill>
                <a:srgbClr val="59A8B3"/>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07</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2" action="ppaction://hlinksldjump"/>
              </a:rPr>
              <a:t>CanCam.jp</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2" action="ppaction://hlinksldjump"/>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2" action="ppaction://hlinksldjump"/>
              </a:rPr>
              <a:t>News </a:t>
            </a:r>
            <a:r>
              <a:rPr kumimoji="0" lang="ja-JP" altLang="en-US"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2" action="ppaction://hlinksldjump"/>
              </a:rPr>
              <a:t>❺</a:t>
            </a:r>
            <a:endParaRPr kumimoji="1" lang="en-US" altLang="ja-JP" sz="700" b="1" i="0" u="none" strike="noStrike" kern="1200" cap="none" spc="0" normalizeH="0" baseline="0" noProof="0" dirty="0">
              <a:ln>
                <a:noFill/>
              </a:ln>
              <a:solidFill>
                <a:srgbClr val="59A8B3"/>
              </a:solidFill>
              <a:effectLst/>
              <a:uLnTx/>
              <a:uFillTx/>
              <a:latin typeface="游ゴシック" panose="020B0400000000000000" pitchFamily="50" charset="-128"/>
              <a:ea typeface="游ゴシック" panose="020B0400000000000000" pitchFamily="50" charset="-128"/>
              <a:cs typeface="+mn-cs"/>
            </a:endParaRPr>
          </a:p>
          <a:p>
            <a:pPr>
              <a:lnSpc>
                <a:spcPct val="150000"/>
              </a:lnSpc>
              <a:buClr>
                <a:srgbClr val="505050"/>
              </a:buClr>
              <a:buSzPts val="1300"/>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08</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lang="en-US" altLang="ja-JP" sz="700" b="1" dirty="0">
                <a:solidFill>
                  <a:srgbClr val="FF6699"/>
                </a:solidFill>
                <a:latin typeface="游ゴシック" panose="020B0400000000000000" pitchFamily="50" charset="-128"/>
                <a:cs typeface="Brush Script MT" panose="03060802040406070304" pitchFamily="66" charset="0"/>
                <a:hlinkClick r:id="rId13" action="ppaction://hlinksldjump"/>
              </a:rPr>
              <a:t>CanCam.jp</a:t>
            </a:r>
            <a:r>
              <a:rPr lang="ja-JP" altLang="en-US" sz="700" b="1" dirty="0">
                <a:solidFill>
                  <a:srgbClr val="FF6699"/>
                </a:solidFill>
                <a:latin typeface="游ゴシック" panose="020B0400000000000000" pitchFamily="50" charset="-128"/>
                <a:cs typeface="Brush Script MT" panose="03060802040406070304" pitchFamily="66" charset="0"/>
                <a:hlinkClick r:id="rId13" action="ppaction://hlinksldjump"/>
              </a:rPr>
              <a:t> </a:t>
            </a:r>
            <a:r>
              <a:rPr lang="en-US" altLang="ja-JP" sz="700" b="1" dirty="0">
                <a:solidFill>
                  <a:srgbClr val="FF6699"/>
                </a:solidFill>
                <a:latin typeface="游ゴシック" panose="020B0400000000000000" pitchFamily="50" charset="-128"/>
                <a:cs typeface="Brush Script MT" panose="03060802040406070304" pitchFamily="66" charset="0"/>
                <a:hlinkClick r:id="rId13" action="ppaction://hlinksldjump"/>
              </a:rPr>
              <a:t>News </a:t>
            </a:r>
            <a:r>
              <a:rPr lang="ja-JP" altLang="en-US" sz="700" b="1" dirty="0">
                <a:solidFill>
                  <a:srgbClr val="FF6699"/>
                </a:solidFill>
                <a:latin typeface="游ゴシック" panose="020B0400000000000000" pitchFamily="50" charset="-128"/>
                <a:cs typeface="Brush Script MT" panose="03060802040406070304" pitchFamily="66" charset="0"/>
                <a:hlinkClick r:id="rId13" action="ppaction://hlinksldjump"/>
              </a:rPr>
              <a:t>❻</a:t>
            </a:r>
            <a:endParaRPr kumimoji="1" lang="en-US" altLang="ja-JP" sz="700" b="1" dirty="0">
              <a:solidFill>
                <a:srgbClr val="59A8B3"/>
              </a:solidFill>
              <a:latin typeface="游ゴシック" panose="020B0400000000000000" pitchFamily="50" charset="-128"/>
            </a:endParaRPr>
          </a:p>
          <a:p>
            <a:pPr lvl="0">
              <a:lnSpc>
                <a:spcPct val="150000"/>
              </a:lnSpc>
              <a:buClr>
                <a:srgbClr val="505050"/>
              </a:buClr>
              <a:buSzPts val="1300"/>
              <a:defRPr/>
            </a:pPr>
            <a:r>
              <a:rPr lang="en-US" altLang="ja-JP" sz="700" b="1" dirty="0">
                <a:solidFill>
                  <a:srgbClr val="E7E6E6">
                    <a:lumMod val="50000"/>
                  </a:srgbClr>
                </a:solidFill>
                <a:latin typeface="游ゴシック" panose="020B0400000000000000" pitchFamily="50" charset="-128"/>
              </a:rPr>
              <a:t>P.09</a:t>
            </a:r>
            <a:r>
              <a:rPr lang="ja-JP" altLang="en-US" sz="700" b="1" dirty="0">
                <a:solidFill>
                  <a:srgbClr val="E7E6E6">
                    <a:lumMod val="50000"/>
                  </a:srgbClr>
                </a:solidFill>
                <a:latin typeface="游ゴシック" panose="020B0400000000000000" pitchFamily="50" charset="-128"/>
              </a:rPr>
              <a:t>　</a:t>
            </a:r>
            <a:r>
              <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hlinkClick r:id="rId14" action="ppaction://hlinksldjump"/>
              </a:rPr>
              <a:t>Media Concept</a:t>
            </a:r>
            <a:endPar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P.10</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8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5" action="ppaction://hlinksldjump"/>
              </a:rPr>
              <a:t>Media</a:t>
            </a:r>
            <a:r>
              <a:rPr kumimoji="0" lang="ja-JP" altLang="en-US" sz="8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5" action="ppaction://hlinksldjump"/>
              </a:rPr>
              <a:t> </a:t>
            </a:r>
            <a:r>
              <a:rPr kumimoji="0" lang="en-US" altLang="ja-JP" sz="8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hlinkClick r:id="rId15" action="ppaction://hlinksldjump"/>
              </a:rPr>
              <a:t>Data</a:t>
            </a:r>
            <a:endParaRPr kumimoji="0" lang="en-US" altLang="ja-JP" sz="7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11</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a:t>
            </a:r>
            <a:r>
              <a:rPr kumimoji="0" lang="en-US" altLang="ja-JP" sz="700" b="1" i="0" u="none" strike="noStrike" kern="1200" cap="none" spc="0" normalizeH="0" baseline="0" noProof="0" dirty="0" err="1">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16" action="ppaction://hlinksldjump"/>
              </a:rPr>
              <a:t>CanCam</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16" action="ppaction://hlinksldjump"/>
              </a:rPr>
              <a:t> User Data</a:t>
            </a:r>
            <a:b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b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P.1</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8</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17" action="ppaction://hlinksldjump"/>
              </a:rPr>
              <a:t>Regular Models</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P.1</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9</a:t>
            </a:r>
            <a:r>
              <a:rPr lang="ja-JP" altLang="en-US" sz="700" b="1" dirty="0">
                <a:solidFill>
                  <a:srgbClr val="E7E6E6">
                    <a:lumMod val="50000"/>
                  </a:srgbClr>
                </a:solidFill>
                <a:latin typeface="游ゴシック" panose="020B0400000000000000" pitchFamily="50" charset="-128"/>
                <a:ea typeface="游ゴシック" panose="020B0400000000000000" pitchFamily="50" charset="-128"/>
              </a:rPr>
              <a:t>　</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hlinkClick r:id="rId18" action="ppaction://hlinksldjump"/>
              </a:rPr>
              <a:t>CanCam it girl </a:t>
            </a:r>
            <a:r>
              <a:rPr lang="ja-JP" altLang="en-US" sz="700" b="1" dirty="0">
                <a:solidFill>
                  <a:srgbClr val="E7E6E6">
                    <a:lumMod val="50000"/>
                  </a:srgbClr>
                </a:solidFill>
                <a:latin typeface="游ゴシック" panose="020B0400000000000000" pitchFamily="50" charset="-128"/>
                <a:ea typeface="游ゴシック" panose="020B0400000000000000" pitchFamily="50" charset="-128"/>
                <a:hlinkClick r:id="rId18" action="ppaction://hlinksldjump"/>
              </a:rPr>
              <a:t>全員</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P.20</a:t>
            </a:r>
            <a:r>
              <a:rPr lang="ja-JP" altLang="en-US" sz="700" b="1" dirty="0">
                <a:solidFill>
                  <a:srgbClr val="E7E6E6">
                    <a:lumMod val="50000"/>
                  </a:srgbClr>
                </a:solidFill>
                <a:latin typeface="游ゴシック" panose="020B0400000000000000" pitchFamily="50" charset="-128"/>
                <a:ea typeface="游ゴシック" panose="020B0400000000000000" pitchFamily="50" charset="-128"/>
              </a:rPr>
              <a:t>～</a:t>
            </a:r>
            <a:r>
              <a:rPr kumimoji="0" lang="en-US" altLang="ja-JP" sz="700" b="1" i="0" u="none" strike="noStrike" kern="1200" cap="none" spc="0" normalizeH="0" baseline="0" noProof="0" dirty="0" err="1">
                <a:ln>
                  <a:noFill/>
                </a:ln>
                <a:solidFill>
                  <a:srgbClr val="E7E6E6">
                    <a:lumMod val="50000"/>
                  </a:srgbClr>
                </a:solidFill>
                <a:effectLst/>
                <a:uLnTx/>
                <a:uFillTx/>
                <a:latin typeface="游ゴシック" panose="020B0400000000000000" pitchFamily="50" charset="-128"/>
                <a:ea typeface="游ゴシック" panose="020B0400000000000000" pitchFamily="50" charset="-128"/>
                <a:hlinkClick r:id="rId19" action="ppaction://hlinksldjump"/>
              </a:rPr>
              <a:t>CanCam</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hlinkClick r:id="rId19" action="ppaction://hlinksldjump"/>
              </a:rPr>
              <a:t> it girl</a:t>
            </a:r>
            <a:r>
              <a:rPr lang="ja-JP" altLang="en-US" sz="700" b="1" dirty="0">
                <a:solidFill>
                  <a:srgbClr val="E7E6E6">
                    <a:lumMod val="50000"/>
                  </a:srgbClr>
                </a:solidFill>
                <a:latin typeface="游ゴシック" panose="020B0400000000000000" pitchFamily="50" charset="-128"/>
                <a:ea typeface="游ゴシック" panose="020B0400000000000000" pitchFamily="50" charset="-128"/>
                <a:hlinkClick r:id="rId19" action="ppaction://hlinksldjump"/>
              </a:rPr>
              <a:t> </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hlinkClick r:id="rId19" action="ppaction://hlinksldjump"/>
              </a:rPr>
              <a:t>ICONS</a:t>
            </a:r>
            <a:endParaRPr lang="en-US" altLang="ja-JP" sz="700" b="1" dirty="0">
              <a:solidFill>
                <a:srgbClr val="E7E6E6">
                  <a:lumMod val="50000"/>
                </a:srgbClr>
              </a:solidFill>
              <a:latin typeface="游ゴシック" panose="020B0400000000000000" pitchFamily="50" charset="-128"/>
              <a:ea typeface="游ゴシック" panose="020B0400000000000000" pitchFamily="50" charset="-128"/>
            </a:endParaRPr>
          </a:p>
          <a:p>
            <a:pPr>
              <a:lnSpc>
                <a:spcPct val="150000"/>
              </a:lnSpc>
              <a:buClr>
                <a:srgbClr val="505050"/>
              </a:buClr>
              <a:buSzPts val="1300"/>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P.2</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2</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hlinkClick r:id="rId20" action="ppaction://hlinksldjump"/>
              </a:rPr>
              <a:t>CanCam it girl </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endParaRPr>
          </a:p>
          <a:p>
            <a:pPr>
              <a:lnSpc>
                <a:spcPct val="150000"/>
              </a:lnSpc>
              <a:buClr>
                <a:srgbClr val="505050"/>
              </a:buClr>
              <a:buSzPts val="1300"/>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P.2</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3</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21" action="ppaction://hlinksldjump"/>
              </a:rPr>
              <a:t>Stylist</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P.2</a:t>
            </a: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4</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22" action="ppaction://hlinksldjump"/>
              </a:rPr>
              <a:t>ジャーニー別おすすめ広告メニュー</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02C029DE-7242-4217-C2B1-B49F02964248}"/>
              </a:ext>
            </a:extLst>
          </p:cNvPr>
          <p:cNvSpPr txBox="1"/>
          <p:nvPr/>
        </p:nvSpPr>
        <p:spPr>
          <a:xfrm>
            <a:off x="319964" y="4010204"/>
            <a:ext cx="24081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9DCCD2"/>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9DCCD2"/>
                </a:solidFill>
                <a:effectLst/>
                <a:uLnTx/>
                <a:uFillTx/>
                <a:latin typeface="游ゴシック" panose="020B0400000000000000" pitchFamily="50" charset="-128"/>
                <a:ea typeface="游ゴシック" panose="020B0400000000000000" pitchFamily="50" charset="-128"/>
                <a:cs typeface="+mn-cs"/>
              </a:rPr>
              <a:t>Movie MENU</a:t>
            </a:r>
            <a:endParaRPr kumimoji="1" lang="ja-JP" altLang="en-US" sz="1200" b="1" i="0" u="none" strike="noStrike" kern="1200" cap="none" spc="0" normalizeH="0" baseline="0" noProof="0" dirty="0">
              <a:ln>
                <a:noFill/>
              </a:ln>
              <a:solidFill>
                <a:srgbClr val="9DCCD2"/>
              </a:solidFill>
              <a:effectLst/>
              <a:uLnTx/>
              <a:uFillTx/>
              <a:latin typeface="游ゴシック" panose="020B0400000000000000" pitchFamily="50" charset="-128"/>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5FAE2F8A-AECC-5B66-0238-ED13FEEB4048}"/>
              </a:ext>
            </a:extLst>
          </p:cNvPr>
          <p:cNvSpPr txBox="1"/>
          <p:nvPr/>
        </p:nvSpPr>
        <p:spPr>
          <a:xfrm>
            <a:off x="3304215" y="1118682"/>
            <a:ext cx="176703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A333"/>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FFA333"/>
                </a:solidFill>
                <a:effectLst/>
                <a:uLnTx/>
                <a:uFillTx/>
                <a:latin typeface="游ゴシック" panose="020B0400000000000000" pitchFamily="50" charset="-128"/>
                <a:ea typeface="游ゴシック" panose="020B0400000000000000" pitchFamily="50" charset="-128"/>
                <a:cs typeface="+mn-cs"/>
              </a:rPr>
              <a:t>SNS TU</a:t>
            </a:r>
          </a:p>
        </p:txBody>
      </p:sp>
      <p:sp>
        <p:nvSpPr>
          <p:cNvPr id="18" name="テキスト ボックス 17">
            <a:extLst>
              <a:ext uri="{FF2B5EF4-FFF2-40B4-BE49-F238E27FC236}">
                <a16:creationId xmlns:a16="http://schemas.microsoft.com/office/drawing/2014/main" id="{243B30D8-42EA-2F71-6825-A02E8DEE2C24}"/>
              </a:ext>
            </a:extLst>
          </p:cNvPr>
          <p:cNvSpPr txBox="1"/>
          <p:nvPr/>
        </p:nvSpPr>
        <p:spPr>
          <a:xfrm>
            <a:off x="3330167" y="2509943"/>
            <a:ext cx="291875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ICONS/it girl Plan</a:t>
            </a:r>
            <a:endParaRPr kumimoji="1" lang="ja-JP" altLang="en-US" sz="12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endParaRPr>
          </a:p>
        </p:txBody>
      </p:sp>
      <p:sp>
        <p:nvSpPr>
          <p:cNvPr id="22" name="テキスト ボックス 21">
            <a:extLst>
              <a:ext uri="{FF2B5EF4-FFF2-40B4-BE49-F238E27FC236}">
                <a16:creationId xmlns:a16="http://schemas.microsoft.com/office/drawing/2014/main" id="{3B2DD838-1019-9F9D-6D55-5FA94D3394B7}"/>
              </a:ext>
            </a:extLst>
          </p:cNvPr>
          <p:cNvSpPr txBox="1"/>
          <p:nvPr/>
        </p:nvSpPr>
        <p:spPr>
          <a:xfrm>
            <a:off x="3347847" y="4071059"/>
            <a:ext cx="234290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BC4BE"/>
                </a:solidFill>
                <a:effectLst/>
                <a:uLnTx/>
                <a:uFillTx/>
                <a:latin typeface="游ゴシック" panose="020B0400000000000000" pitchFamily="50" charset="-128"/>
                <a:ea typeface="游ゴシック" panose="020B0400000000000000" pitchFamily="50" charset="-128"/>
                <a:cs typeface="+mn-cs"/>
              </a:rPr>
              <a:t>　</a:t>
            </a:r>
            <a:r>
              <a:rPr kumimoji="1" lang="ja-JP" altLang="en-US" sz="1200" b="1" i="0" u="none" strike="noStrike" kern="1200" cap="none" spc="0" normalizeH="0" baseline="0" noProof="0" dirty="0">
                <a:ln>
                  <a:noFill/>
                </a:ln>
                <a:solidFill>
                  <a:srgbClr val="DF91BB"/>
                </a:solidFill>
                <a:effectLst/>
                <a:uLnTx/>
                <a:uFillTx/>
                <a:latin typeface="游ゴシック" panose="020B0400000000000000" pitchFamily="50" charset="-128"/>
                <a:ea typeface="游ゴシック" panose="020B0400000000000000" pitchFamily="50" charset="-128"/>
                <a:cs typeface="+mn-cs"/>
              </a:rPr>
              <a:t>転載・本誌連動</a:t>
            </a:r>
          </a:p>
        </p:txBody>
      </p:sp>
      <p:sp>
        <p:nvSpPr>
          <p:cNvPr id="27" name="テキスト ボックス 26">
            <a:extLst>
              <a:ext uri="{FF2B5EF4-FFF2-40B4-BE49-F238E27FC236}">
                <a16:creationId xmlns:a16="http://schemas.microsoft.com/office/drawing/2014/main" id="{5FF70E18-EBCF-2CB6-7594-E4B863840B06}"/>
              </a:ext>
            </a:extLst>
          </p:cNvPr>
          <p:cNvSpPr txBox="1"/>
          <p:nvPr/>
        </p:nvSpPr>
        <p:spPr>
          <a:xfrm>
            <a:off x="6908664" y="2773264"/>
            <a:ext cx="176703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92D050"/>
                </a:solidFill>
                <a:effectLst/>
                <a:uLnTx/>
                <a:uFillTx/>
                <a:latin typeface="游ゴシック" panose="020B0400000000000000" pitchFamily="50" charset="-128"/>
                <a:ea typeface="游ゴシック" panose="020B0400000000000000" pitchFamily="50" charset="-128"/>
                <a:cs typeface="+mn-cs"/>
              </a:rPr>
              <a:t>Event</a:t>
            </a:r>
          </a:p>
        </p:txBody>
      </p:sp>
      <p:sp>
        <p:nvSpPr>
          <p:cNvPr id="31" name="テキスト ボックス 30">
            <a:extLst>
              <a:ext uri="{FF2B5EF4-FFF2-40B4-BE49-F238E27FC236}">
                <a16:creationId xmlns:a16="http://schemas.microsoft.com/office/drawing/2014/main" id="{FF98BF46-5254-B48D-8660-4FBBF863E72E}"/>
              </a:ext>
            </a:extLst>
          </p:cNvPr>
          <p:cNvSpPr txBox="1"/>
          <p:nvPr/>
        </p:nvSpPr>
        <p:spPr>
          <a:xfrm>
            <a:off x="6908664" y="3240497"/>
            <a:ext cx="176703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1" i="0" strike="noStrike" kern="1200" cap="none" spc="0" normalizeH="0" baseline="0" noProof="0" dirty="0">
                <a:ln>
                  <a:noFill/>
                </a:ln>
                <a:solidFill>
                  <a:srgbClr val="FFC000"/>
                </a:solidFill>
                <a:effectLst/>
                <a:uLnTx/>
                <a:uFillTx/>
                <a:latin typeface="游ゴシック" panose="020B0400000000000000" pitchFamily="50" charset="-128"/>
                <a:ea typeface="游ゴシック" panose="020B0400000000000000" pitchFamily="50" charset="-128"/>
                <a:cs typeface="Brush Script MT" panose="03060802040406070304" pitchFamily="66" charset="0"/>
              </a:rPr>
              <a:t>Boost</a:t>
            </a:r>
            <a:endParaRPr kumimoji="1" lang="en-US" altLang="ja-JP" sz="1200" b="1" i="0" strike="noStrike" kern="1200" cap="none" spc="0" normalizeH="0" baseline="0" noProof="0" dirty="0">
              <a:ln>
                <a:noFill/>
              </a:ln>
              <a:solidFill>
                <a:srgbClr val="FFC000"/>
              </a:solidFill>
              <a:effectLst/>
              <a:uLnTx/>
              <a:uFillTx/>
              <a:latin typeface="游ゴシック" panose="020B0400000000000000" pitchFamily="50" charset="-128"/>
              <a:ea typeface="游ゴシック" panose="020B0400000000000000" pitchFamily="50" charset="-128"/>
              <a:cs typeface="+mn-cs"/>
            </a:endParaRPr>
          </a:p>
        </p:txBody>
      </p:sp>
      <p:sp>
        <p:nvSpPr>
          <p:cNvPr id="39" name="テキスト ボックス 38">
            <a:extLst>
              <a:ext uri="{FF2B5EF4-FFF2-40B4-BE49-F238E27FC236}">
                <a16:creationId xmlns:a16="http://schemas.microsoft.com/office/drawing/2014/main" id="{ED0D4570-EF0B-A707-4E7A-571BD0182168}"/>
              </a:ext>
            </a:extLst>
          </p:cNvPr>
          <p:cNvSpPr txBox="1"/>
          <p:nvPr/>
        </p:nvSpPr>
        <p:spPr>
          <a:xfrm>
            <a:off x="6908664" y="5571194"/>
            <a:ext cx="176703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9DC3E6"/>
                </a:solidFill>
                <a:effectLst/>
                <a:uLnTx/>
                <a:uFillTx/>
                <a:latin typeface="游ゴシック" panose="020B0400000000000000" pitchFamily="50" charset="-128"/>
                <a:ea typeface="游ゴシック" panose="020B0400000000000000" pitchFamily="50" charset="-128"/>
                <a:cs typeface="+mn-cs"/>
              </a:rPr>
              <a:t>Banner</a:t>
            </a:r>
            <a:endParaRPr kumimoji="1" lang="ja-JP" altLang="en-US" sz="1200" b="1" i="0" u="none" strike="noStrike" kern="1200" cap="none" spc="0" normalizeH="0" baseline="0" noProof="0" dirty="0">
              <a:ln>
                <a:noFill/>
              </a:ln>
              <a:solidFill>
                <a:srgbClr val="9DC3E6"/>
              </a:solidFill>
              <a:effectLst/>
              <a:uLnTx/>
              <a:uFillTx/>
              <a:latin typeface="游ゴシック" panose="020B0400000000000000" pitchFamily="50" charset="-128"/>
              <a:ea typeface="游ゴシック" panose="020B0400000000000000" pitchFamily="50" charset="-128"/>
              <a:cs typeface="+mn-cs"/>
            </a:endParaRPr>
          </a:p>
        </p:txBody>
      </p:sp>
      <p:pic>
        <p:nvPicPr>
          <p:cNvPr id="8" name="図 7">
            <a:extLst>
              <a:ext uri="{FF2B5EF4-FFF2-40B4-BE49-F238E27FC236}">
                <a16:creationId xmlns:a16="http://schemas.microsoft.com/office/drawing/2014/main" id="{F67479DF-93DF-1874-5E02-0905094EB433}"/>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cxnSp>
        <p:nvCxnSpPr>
          <p:cNvPr id="10" name="直線コネクタ 9">
            <a:extLst>
              <a:ext uri="{FF2B5EF4-FFF2-40B4-BE49-F238E27FC236}">
                <a16:creationId xmlns:a16="http://schemas.microsoft.com/office/drawing/2014/main" id="{2C0CB98E-ED8A-BDA1-0D9C-8D23E34D4133}"/>
              </a:ext>
            </a:extLst>
          </p:cNvPr>
          <p:cNvCxnSpPr>
            <a:cxnSpLocks/>
          </p:cNvCxnSpPr>
          <p:nvPr/>
        </p:nvCxnSpPr>
        <p:spPr>
          <a:xfrm>
            <a:off x="225557" y="718181"/>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Google Shape;219;p8">
            <a:extLst>
              <a:ext uri="{FF2B5EF4-FFF2-40B4-BE49-F238E27FC236}">
                <a16:creationId xmlns:a16="http://schemas.microsoft.com/office/drawing/2014/main" id="{C0B5B99C-FFC1-DDA0-67AD-25B285274EE0}"/>
              </a:ext>
            </a:extLst>
          </p:cNvPr>
          <p:cNvSpPr txBox="1"/>
          <p:nvPr/>
        </p:nvSpPr>
        <p:spPr>
          <a:xfrm>
            <a:off x="589919" y="4253127"/>
            <a:ext cx="2597781" cy="1615827"/>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700" b="1" dirty="0">
                <a:solidFill>
                  <a:schemeClr val="bg2">
                    <a:lumMod val="50000"/>
                  </a:schemeClr>
                </a:solidFill>
              </a:rPr>
              <a:t>P.26</a:t>
            </a:r>
            <a:r>
              <a:rPr lang="ja-JP" altLang="en-US" sz="700" b="1" dirty="0">
                <a:solidFill>
                  <a:schemeClr val="bg2">
                    <a:lumMod val="50000"/>
                  </a:schemeClr>
                </a:solidFill>
              </a:rPr>
              <a:t>　</a:t>
            </a:r>
            <a:r>
              <a:rPr kumimoji="1" lang="ja-JP" altLang="en-US" sz="700" b="1" dirty="0">
                <a:solidFill>
                  <a:srgbClr val="59A8B3"/>
                </a:solidFill>
                <a:hlinkClick r:id="rId24" action="ppaction://hlinksldjump"/>
              </a:rPr>
              <a:t>再生保証型</a:t>
            </a:r>
            <a:r>
              <a:rPr kumimoji="1" lang="en-US" altLang="ja-JP" sz="700" b="1" dirty="0">
                <a:solidFill>
                  <a:srgbClr val="59A8B3"/>
                </a:solidFill>
                <a:hlinkClick r:id="rId24" action="ppaction://hlinksldjump"/>
              </a:rPr>
              <a:t>TikTok</a:t>
            </a:r>
            <a:r>
              <a:rPr kumimoji="1" lang="ja-JP" altLang="en-US" sz="700" b="1" dirty="0">
                <a:solidFill>
                  <a:srgbClr val="59A8B3"/>
                </a:solidFill>
                <a:hlinkClick r:id="rId24" action="ppaction://hlinksldjump"/>
              </a:rPr>
              <a:t>動画制作タイアップ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P.27</a:t>
            </a:r>
            <a:r>
              <a:rPr lang="ja-JP" altLang="en-US" sz="700" b="1" dirty="0">
                <a:solidFill>
                  <a:schemeClr val="bg2">
                    <a:lumMod val="50000"/>
                  </a:schemeClr>
                </a:solidFill>
              </a:rPr>
              <a:t>　</a:t>
            </a:r>
            <a:r>
              <a:rPr kumimoji="1" lang="en-US" altLang="ja-JP" sz="700" b="1" dirty="0">
                <a:solidFill>
                  <a:srgbClr val="59A8B3"/>
                </a:solidFill>
                <a:hlinkClick r:id="rId25" action="ppaction://hlinksldjump"/>
              </a:rPr>
              <a:t>Instagram</a:t>
            </a:r>
            <a:r>
              <a:rPr kumimoji="1" lang="ja-JP" altLang="en-US" sz="700" b="1" dirty="0">
                <a:solidFill>
                  <a:srgbClr val="59A8B3"/>
                </a:solidFill>
                <a:hlinkClick r:id="rId25" action="ppaction://hlinksldjump"/>
              </a:rPr>
              <a:t>リール動画制作タイアップ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P.28</a:t>
            </a:r>
            <a:r>
              <a:rPr lang="ja-JP" altLang="en-US" sz="700" b="1" dirty="0">
                <a:solidFill>
                  <a:schemeClr val="bg2">
                    <a:lumMod val="50000"/>
                  </a:schemeClr>
                </a:solidFill>
              </a:rPr>
              <a:t>　</a:t>
            </a:r>
            <a:r>
              <a:rPr kumimoji="1" lang="en-US" altLang="ja-JP" sz="700" b="1" dirty="0">
                <a:solidFill>
                  <a:srgbClr val="59A8B3"/>
                </a:solidFill>
                <a:hlinkClick r:id="rId26" action="ppaction://hlinksldjump"/>
              </a:rPr>
              <a:t>Instagram&amp;TikTok</a:t>
            </a:r>
            <a:r>
              <a:rPr kumimoji="1" lang="ja-JP" altLang="en-US" sz="700" b="1" dirty="0">
                <a:solidFill>
                  <a:srgbClr val="59A8B3"/>
                </a:solidFill>
                <a:hlinkClick r:id="rId26" action="ppaction://hlinksldjump"/>
              </a:rPr>
              <a:t>簡易動画制作</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P.29</a:t>
            </a:r>
            <a:r>
              <a:rPr lang="ja-JP" altLang="en-US" sz="700" b="1" dirty="0">
                <a:solidFill>
                  <a:schemeClr val="bg2">
                    <a:lumMod val="50000"/>
                  </a:schemeClr>
                </a:solidFill>
              </a:rPr>
              <a:t>　</a:t>
            </a:r>
            <a:r>
              <a:rPr kumimoji="1" lang="ja-JP" altLang="en-US" sz="700" b="1" dirty="0">
                <a:solidFill>
                  <a:srgbClr val="59A8B3"/>
                </a:solidFill>
                <a:hlinkClick r:id="rId27" action="ppaction://hlinksldjump"/>
              </a:rPr>
              <a:t>先だし！展示会レポート　リール動画プラン</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P.30</a:t>
            </a:r>
            <a:r>
              <a:rPr lang="ja-JP" altLang="en-US" sz="700" b="1" dirty="0">
                <a:solidFill>
                  <a:schemeClr val="bg2">
                    <a:lumMod val="50000"/>
                  </a:schemeClr>
                </a:solidFill>
              </a:rPr>
              <a:t>　</a:t>
            </a:r>
            <a:r>
              <a:rPr kumimoji="1" lang="ja-JP" altLang="en-US" sz="700" b="1" dirty="0">
                <a:solidFill>
                  <a:srgbClr val="59A8B3"/>
                </a:solidFill>
                <a:hlinkClick r:id="rId28" action="ppaction://hlinksldjump"/>
              </a:rPr>
              <a:t>「恋する横顔」</a:t>
            </a:r>
            <a:r>
              <a:rPr kumimoji="1" lang="en-US" altLang="ja-JP" sz="700" b="1" dirty="0">
                <a:solidFill>
                  <a:srgbClr val="59A8B3"/>
                </a:solidFill>
                <a:hlinkClick r:id="rId28" action="ppaction://hlinksldjump"/>
              </a:rPr>
              <a:t>YouTube</a:t>
            </a:r>
            <a:r>
              <a:rPr kumimoji="1" lang="ja-JP" altLang="en-US" sz="700" b="1" dirty="0">
                <a:solidFill>
                  <a:srgbClr val="59A8B3"/>
                </a:solidFill>
                <a:hlinkClick r:id="rId28" action="ppaction://hlinksldjump"/>
              </a:rPr>
              <a:t>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P.31</a:t>
            </a:r>
            <a:r>
              <a:rPr lang="ja-JP" altLang="en-US" sz="700" b="1" dirty="0">
                <a:solidFill>
                  <a:schemeClr val="bg2">
                    <a:lumMod val="50000"/>
                  </a:schemeClr>
                </a:solidFill>
              </a:rPr>
              <a:t>　</a:t>
            </a:r>
            <a:r>
              <a:rPr kumimoji="1" lang="ja-JP" altLang="en-US" sz="700" b="1" dirty="0">
                <a:solidFill>
                  <a:srgbClr val="59A8B3"/>
                </a:solidFill>
                <a:hlinkClick r:id="rId29" action="ppaction://hlinksldjump"/>
              </a:rPr>
              <a:t>「</a:t>
            </a:r>
            <a:r>
              <a:rPr kumimoji="1" lang="en-US" altLang="ja-JP" sz="700" b="1" dirty="0">
                <a:solidFill>
                  <a:srgbClr val="59A8B3"/>
                </a:solidFill>
                <a:hlinkClick r:id="rId29" action="ppaction://hlinksldjump"/>
              </a:rPr>
              <a:t>Get Ready With Mimi</a:t>
            </a:r>
            <a:r>
              <a:rPr kumimoji="1" lang="ja-JP" altLang="en-US" sz="700" b="1" dirty="0">
                <a:solidFill>
                  <a:srgbClr val="59A8B3"/>
                </a:solidFill>
                <a:hlinkClick r:id="rId29" action="ppaction://hlinksldjump"/>
              </a:rPr>
              <a:t>」</a:t>
            </a:r>
            <a:r>
              <a:rPr kumimoji="1" lang="en-US" altLang="ja-JP" sz="700" b="1" dirty="0">
                <a:solidFill>
                  <a:srgbClr val="59A8B3"/>
                </a:solidFill>
                <a:hlinkClick r:id="rId29" action="ppaction://hlinksldjump"/>
              </a:rPr>
              <a:t>YouTube</a:t>
            </a:r>
            <a:r>
              <a:rPr kumimoji="1" lang="ja-JP" altLang="en-US" sz="700" b="1" dirty="0">
                <a:solidFill>
                  <a:srgbClr val="59A8B3"/>
                </a:solidFill>
                <a:hlinkClick r:id="rId29" action="ppaction://hlinksldjump"/>
              </a:rPr>
              <a:t>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P.32</a:t>
            </a:r>
            <a:r>
              <a:rPr lang="ja-JP" altLang="en-US" sz="700" b="1" dirty="0">
                <a:solidFill>
                  <a:schemeClr val="bg2">
                    <a:lumMod val="50000"/>
                  </a:schemeClr>
                </a:solidFill>
              </a:rPr>
              <a:t>　</a:t>
            </a:r>
            <a:r>
              <a:rPr kumimoji="1" lang="ja-JP" altLang="en-US" sz="700" b="1" dirty="0">
                <a:solidFill>
                  <a:srgbClr val="59A8B3"/>
                </a:solidFill>
                <a:hlinkClick r:id="rId30" action="ppaction://hlinksldjump"/>
              </a:rPr>
              <a:t>「ジュエリーコンシェルジュ」</a:t>
            </a:r>
            <a:r>
              <a:rPr kumimoji="1" lang="en-US" altLang="ja-JP" sz="700" b="1" dirty="0">
                <a:solidFill>
                  <a:srgbClr val="59A8B3"/>
                </a:solidFill>
                <a:hlinkClick r:id="rId30" action="ppaction://hlinksldjump"/>
              </a:rPr>
              <a:t>YouTube</a:t>
            </a:r>
            <a:r>
              <a:rPr kumimoji="1" lang="ja-JP" altLang="en-US" sz="700" b="1" dirty="0">
                <a:solidFill>
                  <a:srgbClr val="59A8B3"/>
                </a:solidFill>
                <a:hlinkClick r:id="rId30" action="ppaction://hlinksldjump"/>
              </a:rPr>
              <a:t>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P.33</a:t>
            </a:r>
            <a:r>
              <a:rPr lang="ja-JP" altLang="en-US" sz="700" b="1" dirty="0">
                <a:solidFill>
                  <a:schemeClr val="bg2">
                    <a:lumMod val="50000"/>
                  </a:schemeClr>
                </a:solidFill>
              </a:rPr>
              <a:t>　</a:t>
            </a:r>
            <a:r>
              <a:rPr kumimoji="1" lang="ja-JP" altLang="en-US" sz="700" b="1" dirty="0">
                <a:solidFill>
                  <a:srgbClr val="59A8B3"/>
                </a:solidFill>
                <a:hlinkClick r:id="rId31" action="ppaction://hlinksldjump"/>
              </a:rPr>
              <a:t>「つるみみショップクルーズ」</a:t>
            </a:r>
            <a:r>
              <a:rPr kumimoji="1" lang="en-US" altLang="ja-JP" sz="700" b="1" dirty="0">
                <a:solidFill>
                  <a:srgbClr val="59A8B3"/>
                </a:solidFill>
                <a:hlinkClick r:id="rId31" action="ppaction://hlinksldjump"/>
              </a:rPr>
              <a:t>YouTube</a:t>
            </a:r>
            <a:r>
              <a:rPr kumimoji="1" lang="ja-JP" altLang="en-US" sz="700" b="1" dirty="0">
                <a:solidFill>
                  <a:srgbClr val="59A8B3"/>
                </a:solidFill>
                <a:hlinkClick r:id="rId31" action="ppaction://hlinksldjump"/>
              </a:rPr>
              <a:t>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P.34</a:t>
            </a:r>
            <a:r>
              <a:rPr lang="ja-JP" altLang="en-US" sz="700" b="1" dirty="0">
                <a:solidFill>
                  <a:schemeClr val="bg2">
                    <a:lumMod val="50000"/>
                  </a:schemeClr>
                </a:solidFill>
              </a:rPr>
              <a:t>　</a:t>
            </a:r>
            <a:r>
              <a:rPr kumimoji="1" lang="en-US" altLang="ja-JP" sz="700" b="1" dirty="0">
                <a:solidFill>
                  <a:srgbClr val="59A8B3"/>
                </a:solidFill>
                <a:hlinkClick r:id="rId32" action="ppaction://hlinksldjump"/>
              </a:rPr>
              <a:t>YouTube</a:t>
            </a:r>
            <a:r>
              <a:rPr kumimoji="1" lang="ja-JP" altLang="en-US" sz="700" b="1" dirty="0">
                <a:solidFill>
                  <a:srgbClr val="59A8B3"/>
                </a:solidFill>
                <a:hlinkClick r:id="rId32" action="ppaction://hlinksldjump"/>
              </a:rPr>
              <a:t>動画タイアップ</a:t>
            </a:r>
            <a:endParaRPr kumimoji="1" lang="en-US" altLang="ja-JP" sz="700" b="1" dirty="0">
              <a:solidFill>
                <a:srgbClr val="59A8B3"/>
              </a:solidFill>
            </a:endParaRPr>
          </a:p>
          <a:p>
            <a:pPr>
              <a:lnSpc>
                <a:spcPct val="150000"/>
              </a:lnSpc>
              <a:buClr>
                <a:srgbClr val="505050"/>
              </a:buClr>
              <a:buSzPts val="1300"/>
            </a:pPr>
            <a:r>
              <a:rPr lang="en-US" altLang="ja-JP" sz="700" b="1" dirty="0">
                <a:solidFill>
                  <a:schemeClr val="bg2">
                    <a:lumMod val="50000"/>
                  </a:schemeClr>
                </a:solidFill>
              </a:rPr>
              <a:t>P.35</a:t>
            </a:r>
            <a:r>
              <a:rPr lang="ja-JP" altLang="en-US" sz="700" b="1" dirty="0">
                <a:solidFill>
                  <a:schemeClr val="bg2">
                    <a:lumMod val="50000"/>
                  </a:schemeClr>
                </a:solidFill>
              </a:rPr>
              <a:t>　</a:t>
            </a:r>
            <a:r>
              <a:rPr kumimoji="1" lang="en-US" altLang="ja-JP" sz="700" b="1" dirty="0">
                <a:solidFill>
                  <a:srgbClr val="59A8B3"/>
                </a:solidFill>
                <a:hlinkClick r:id="rId33" action="ppaction://hlinksldjump"/>
              </a:rPr>
              <a:t>YouTube 60</a:t>
            </a:r>
            <a:r>
              <a:rPr kumimoji="1" lang="ja-JP" altLang="en-US" sz="700" b="1" dirty="0">
                <a:solidFill>
                  <a:srgbClr val="59A8B3"/>
                </a:solidFill>
                <a:hlinkClick r:id="rId33" action="ppaction://hlinksldjump"/>
              </a:rPr>
              <a:t>秒プロモーション動画タイアップ</a:t>
            </a:r>
            <a:endParaRPr kumimoji="1" lang="en-US" altLang="ja-JP" sz="700" b="1" dirty="0">
              <a:solidFill>
                <a:srgbClr val="59A8B3"/>
              </a:solidFill>
            </a:endParaRPr>
          </a:p>
        </p:txBody>
      </p:sp>
      <p:sp>
        <p:nvSpPr>
          <p:cNvPr id="6" name="Google Shape;219;p8">
            <a:extLst>
              <a:ext uri="{FF2B5EF4-FFF2-40B4-BE49-F238E27FC236}">
                <a16:creationId xmlns:a16="http://schemas.microsoft.com/office/drawing/2014/main" id="{C79C6152-9B16-403F-0B7A-53220337D56C}"/>
              </a:ext>
            </a:extLst>
          </p:cNvPr>
          <p:cNvSpPr txBox="1"/>
          <p:nvPr/>
        </p:nvSpPr>
        <p:spPr>
          <a:xfrm>
            <a:off x="3580071" y="2773264"/>
            <a:ext cx="3106480" cy="969496"/>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700" b="1" dirty="0">
                <a:solidFill>
                  <a:schemeClr val="bg2">
                    <a:lumMod val="50000"/>
                  </a:schemeClr>
                </a:solidFill>
              </a:rPr>
              <a:t>P.44</a:t>
            </a:r>
            <a:r>
              <a:rPr lang="ja-JP" altLang="en-US" sz="700" b="1" dirty="0">
                <a:solidFill>
                  <a:schemeClr val="bg2">
                    <a:lumMod val="50000"/>
                  </a:schemeClr>
                </a:solidFill>
              </a:rPr>
              <a:t>　</a:t>
            </a:r>
            <a:r>
              <a:rPr kumimoji="1" lang="en-US" altLang="ja-JP" sz="700" b="1" dirty="0">
                <a:solidFill>
                  <a:srgbClr val="E7346C"/>
                </a:solidFill>
                <a:hlinkClick r:id="rId34" action="ppaction://hlinksldjump"/>
              </a:rPr>
              <a:t>ICONS</a:t>
            </a:r>
            <a:r>
              <a:rPr kumimoji="1" lang="ja-JP" altLang="en-US" sz="700" b="1" dirty="0">
                <a:solidFill>
                  <a:srgbClr val="E7346C"/>
                </a:solidFill>
                <a:hlinkClick r:id="rId34" action="ppaction://hlinksldjump"/>
              </a:rPr>
              <a:t>・ベーシックタイアップ</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P.45</a:t>
            </a:r>
            <a:r>
              <a:rPr lang="ja-JP" altLang="en-US" sz="700" b="1" dirty="0">
                <a:solidFill>
                  <a:schemeClr val="bg2">
                    <a:lumMod val="50000"/>
                  </a:schemeClr>
                </a:solidFill>
              </a:rPr>
              <a:t>　</a:t>
            </a:r>
            <a:r>
              <a:rPr kumimoji="1" lang="ja-JP" altLang="en-US" sz="700" b="1" dirty="0">
                <a:solidFill>
                  <a:srgbClr val="E7346C"/>
                </a:solidFill>
                <a:hlinkClick r:id="rId35" action="ppaction://hlinksldjump"/>
              </a:rPr>
              <a:t>りの自作</a:t>
            </a:r>
            <a:r>
              <a:rPr kumimoji="1" lang="en-US" altLang="ja-JP" sz="700" b="1" dirty="0">
                <a:solidFill>
                  <a:srgbClr val="E7346C"/>
                </a:solidFill>
                <a:hlinkClick r:id="rId35" action="ppaction://hlinksldjump"/>
              </a:rPr>
              <a:t>REEL</a:t>
            </a:r>
            <a:r>
              <a:rPr kumimoji="1" lang="ja-JP" altLang="en-US" sz="700" b="1" dirty="0">
                <a:solidFill>
                  <a:srgbClr val="E7346C"/>
                </a:solidFill>
                <a:hlinkClick r:id="rId35" action="ppaction://hlinksldjump"/>
              </a:rPr>
              <a:t>タイアップ</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P.46</a:t>
            </a:r>
            <a:r>
              <a:rPr lang="ja-JP" altLang="en-US" sz="700" b="1" dirty="0">
                <a:solidFill>
                  <a:schemeClr val="bg2">
                    <a:lumMod val="50000"/>
                  </a:schemeClr>
                </a:solidFill>
              </a:rPr>
              <a:t>　</a:t>
            </a:r>
            <a:r>
              <a:rPr kumimoji="1" lang="en-US" altLang="ja-JP" sz="700" b="1" dirty="0">
                <a:solidFill>
                  <a:srgbClr val="E7346C"/>
                </a:solidFill>
                <a:hlinkClick r:id="rId36" action="ppaction://hlinksldjump"/>
              </a:rPr>
              <a:t>ICONS</a:t>
            </a:r>
            <a:r>
              <a:rPr kumimoji="1" lang="ja-JP" altLang="en-US" sz="700" b="1" dirty="0">
                <a:solidFill>
                  <a:srgbClr val="E7346C"/>
                </a:solidFill>
                <a:hlinkClick r:id="rId36" action="ppaction://hlinksldjump"/>
              </a:rPr>
              <a:t>・</a:t>
            </a:r>
            <a:r>
              <a:rPr kumimoji="1" lang="en-US" altLang="ja-JP" sz="700" b="1" dirty="0">
                <a:solidFill>
                  <a:srgbClr val="E7346C"/>
                </a:solidFill>
                <a:hlinkClick r:id="rId36" action="ppaction://hlinksldjump"/>
              </a:rPr>
              <a:t>Instagram</a:t>
            </a:r>
            <a:r>
              <a:rPr kumimoji="1" lang="ja-JP" altLang="en-US" sz="700" b="1" dirty="0">
                <a:solidFill>
                  <a:srgbClr val="E7346C"/>
                </a:solidFill>
                <a:hlinkClick r:id="rId36" action="ppaction://hlinksldjump"/>
              </a:rPr>
              <a:t>フィードマガジンタイアップ</a:t>
            </a:r>
            <a:endParaRPr kumimoji="1" lang="ja-JP" altLang="en-US" sz="700" b="1" dirty="0">
              <a:solidFill>
                <a:srgbClr val="E7346C"/>
              </a:solidFill>
            </a:endParaRPr>
          </a:p>
          <a:p>
            <a:pPr>
              <a:lnSpc>
                <a:spcPct val="150000"/>
              </a:lnSpc>
              <a:buClr>
                <a:srgbClr val="505050"/>
              </a:buClr>
              <a:buSzPts val="1300"/>
            </a:pPr>
            <a:r>
              <a:rPr lang="en-US" altLang="ja-JP" sz="700" b="1" dirty="0">
                <a:solidFill>
                  <a:schemeClr val="bg2">
                    <a:lumMod val="50000"/>
                  </a:schemeClr>
                </a:solidFill>
              </a:rPr>
              <a:t>P.47</a:t>
            </a:r>
            <a:r>
              <a:rPr lang="ja-JP" altLang="en-US" sz="700" b="1" dirty="0">
                <a:solidFill>
                  <a:schemeClr val="bg2">
                    <a:lumMod val="50000"/>
                  </a:schemeClr>
                </a:solidFill>
              </a:rPr>
              <a:t>　</a:t>
            </a:r>
            <a:r>
              <a:rPr kumimoji="1" lang="en-US" altLang="ja-JP" sz="700" b="1" dirty="0">
                <a:solidFill>
                  <a:srgbClr val="E7346C"/>
                </a:solidFill>
                <a:hlinkClick r:id="rId37" action="ppaction://hlinksldjump"/>
              </a:rPr>
              <a:t>ICONS</a:t>
            </a:r>
            <a:r>
              <a:rPr kumimoji="1" lang="ja-JP" altLang="en-US" sz="700" b="1" dirty="0">
                <a:solidFill>
                  <a:srgbClr val="E7346C"/>
                </a:solidFill>
                <a:hlinkClick r:id="rId37" action="ppaction://hlinksldjump"/>
              </a:rPr>
              <a:t>・</a:t>
            </a:r>
            <a:r>
              <a:rPr kumimoji="1" lang="en-US" altLang="ja-JP" sz="700" b="1" u="sng" dirty="0">
                <a:solidFill>
                  <a:srgbClr val="E7346C"/>
                </a:solidFill>
                <a:hlinkClick r:id="rId37" action="ppaction://hlinksldjump"/>
              </a:rPr>
              <a:t>50</a:t>
            </a:r>
            <a:r>
              <a:rPr kumimoji="1" lang="ja-JP" altLang="en-US" sz="700" b="1" u="sng" dirty="0">
                <a:solidFill>
                  <a:srgbClr val="E7346C"/>
                </a:solidFill>
                <a:hlinkClick r:id="rId37" action="ppaction://hlinksldjump"/>
              </a:rPr>
              <a:t>万回再生保証</a:t>
            </a:r>
            <a:r>
              <a:rPr kumimoji="1" lang="ja-JP" altLang="en-US" sz="700" b="1" dirty="0">
                <a:solidFill>
                  <a:srgbClr val="E7346C"/>
                </a:solidFill>
                <a:hlinkClick r:id="rId37" action="ppaction://hlinksldjump"/>
              </a:rPr>
              <a:t>！</a:t>
            </a:r>
            <a:r>
              <a:rPr kumimoji="1" lang="en-US" altLang="ja-JP" sz="700" b="1" dirty="0">
                <a:solidFill>
                  <a:srgbClr val="E7346C"/>
                </a:solidFill>
                <a:hlinkClick r:id="rId37" action="ppaction://hlinksldjump"/>
              </a:rPr>
              <a:t>TikTok</a:t>
            </a:r>
            <a:r>
              <a:rPr kumimoji="1" lang="ja-JP" altLang="en-US" sz="700" b="1" dirty="0">
                <a:solidFill>
                  <a:srgbClr val="E7346C"/>
                </a:solidFill>
                <a:hlinkClick r:id="rId37" action="ppaction://hlinksldjump"/>
              </a:rPr>
              <a:t>動画タイアップ</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P.48</a:t>
            </a:r>
            <a:r>
              <a:rPr lang="ja-JP" altLang="en-US" sz="700" b="1" dirty="0">
                <a:solidFill>
                  <a:schemeClr val="bg2">
                    <a:lumMod val="50000"/>
                  </a:schemeClr>
                </a:solidFill>
              </a:rPr>
              <a:t>　</a:t>
            </a:r>
            <a:r>
              <a:rPr kumimoji="1" lang="en-US" altLang="ja-JP" sz="700" b="1" dirty="0">
                <a:solidFill>
                  <a:srgbClr val="E7346C"/>
                </a:solidFill>
                <a:hlinkClick r:id="rId38" action="ppaction://hlinksldjump"/>
              </a:rPr>
              <a:t>ICONS</a:t>
            </a:r>
            <a:r>
              <a:rPr kumimoji="1" lang="ja-JP" altLang="en-US" sz="700" b="1" dirty="0">
                <a:solidFill>
                  <a:srgbClr val="E7346C"/>
                </a:solidFill>
                <a:hlinkClick r:id="rId38" action="ppaction://hlinksldjump"/>
              </a:rPr>
              <a:t>・商品サンプリング＋</a:t>
            </a:r>
            <a:r>
              <a:rPr kumimoji="1" lang="en-US" altLang="ja-JP" sz="700" b="1" dirty="0">
                <a:solidFill>
                  <a:srgbClr val="E7346C"/>
                </a:solidFill>
                <a:hlinkClick r:id="rId38" action="ppaction://hlinksldjump"/>
              </a:rPr>
              <a:t>IG</a:t>
            </a:r>
            <a:r>
              <a:rPr kumimoji="1" lang="ja-JP" altLang="en-US" sz="700" b="1" dirty="0">
                <a:solidFill>
                  <a:srgbClr val="E7346C"/>
                </a:solidFill>
                <a:hlinkClick r:id="rId38" action="ppaction://hlinksldjump"/>
              </a:rPr>
              <a:t>投稿セットプラン</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P.49</a:t>
            </a:r>
            <a:r>
              <a:rPr lang="ja-JP" altLang="en-US" sz="700" b="1" dirty="0">
                <a:solidFill>
                  <a:schemeClr val="bg2">
                    <a:lumMod val="50000"/>
                  </a:schemeClr>
                </a:solidFill>
              </a:rPr>
              <a:t>　</a:t>
            </a:r>
            <a:r>
              <a:rPr kumimoji="1" lang="en-US" altLang="ja-JP" sz="700" b="1" dirty="0">
                <a:solidFill>
                  <a:srgbClr val="E7346C"/>
                </a:solidFill>
                <a:hlinkClick r:id="rId39" action="ppaction://hlinksldjump"/>
              </a:rPr>
              <a:t>ICONS</a:t>
            </a:r>
            <a:r>
              <a:rPr kumimoji="1" lang="ja-JP" altLang="en-US" sz="700" b="1" dirty="0">
                <a:solidFill>
                  <a:srgbClr val="E7346C"/>
                </a:solidFill>
                <a:hlinkClick r:id="rId39" action="ppaction://hlinksldjump"/>
              </a:rPr>
              <a:t>発表会アサイン＋</a:t>
            </a:r>
            <a:r>
              <a:rPr kumimoji="1" lang="en-US" altLang="ja-JP" sz="700" b="1" dirty="0">
                <a:solidFill>
                  <a:srgbClr val="E7346C"/>
                </a:solidFill>
                <a:hlinkClick r:id="rId39" action="ppaction://hlinksldjump"/>
              </a:rPr>
              <a:t>IG</a:t>
            </a:r>
            <a:r>
              <a:rPr kumimoji="1" lang="ja-JP" altLang="en-US" sz="700" b="1" dirty="0">
                <a:solidFill>
                  <a:srgbClr val="E7346C"/>
                </a:solidFill>
                <a:hlinkClick r:id="rId39" action="ppaction://hlinksldjump"/>
              </a:rPr>
              <a:t>投稿セットプラン</a:t>
            </a:r>
            <a:endParaRPr lang="en-US" altLang="ja-JP" sz="700" b="1" dirty="0">
              <a:solidFill>
                <a:schemeClr val="bg2">
                  <a:lumMod val="50000"/>
                </a:schemeClr>
              </a:solidFill>
            </a:endParaRPr>
          </a:p>
        </p:txBody>
      </p:sp>
      <p:sp>
        <p:nvSpPr>
          <p:cNvPr id="13" name="Google Shape;219;p8">
            <a:extLst>
              <a:ext uri="{FF2B5EF4-FFF2-40B4-BE49-F238E27FC236}">
                <a16:creationId xmlns:a16="http://schemas.microsoft.com/office/drawing/2014/main" id="{9EB189F3-3D22-FDA6-FB3C-109403FCBF12}"/>
              </a:ext>
            </a:extLst>
          </p:cNvPr>
          <p:cNvSpPr txBox="1"/>
          <p:nvPr/>
        </p:nvSpPr>
        <p:spPr>
          <a:xfrm>
            <a:off x="3575175" y="4278982"/>
            <a:ext cx="2787589" cy="807913"/>
          </a:xfrm>
          <a:prstGeom prst="rect">
            <a:avLst/>
          </a:prstGeom>
          <a:noFill/>
          <a:ln>
            <a:noFill/>
          </a:ln>
        </p:spPr>
        <p:txBody>
          <a:bodyPr spcFirstLastPara="1" wrap="square" lIns="0" tIns="0" rIns="0" bIns="0" anchor="t" anchorCtr="0">
            <a:spAutoFit/>
          </a:bodyPr>
          <a:lstStyle/>
          <a:p>
            <a:pPr lvl="0">
              <a:lnSpc>
                <a:spcPct val="150000"/>
              </a:lnSpc>
              <a:buClr>
                <a:srgbClr val="505050"/>
              </a:buClr>
              <a:buSzPts val="1300"/>
            </a:pPr>
            <a:r>
              <a:rPr lang="en-US" altLang="ja-JP" sz="700" b="1" dirty="0">
                <a:solidFill>
                  <a:schemeClr val="bg2">
                    <a:lumMod val="50000"/>
                  </a:schemeClr>
                </a:solidFill>
              </a:rPr>
              <a:t>P.51</a:t>
            </a:r>
            <a:r>
              <a:rPr lang="ja-JP" altLang="en-US" sz="700" b="1" dirty="0">
                <a:solidFill>
                  <a:schemeClr val="bg2">
                    <a:lumMod val="50000"/>
                  </a:schemeClr>
                </a:solidFill>
              </a:rPr>
              <a:t>　</a:t>
            </a:r>
            <a:r>
              <a:rPr lang="ja-JP" altLang="en-US" sz="700" b="1" dirty="0">
                <a:solidFill>
                  <a:srgbClr val="FF7B82"/>
                </a:solidFill>
                <a:hlinkClick r:id="rId40" action="ppaction://hlinksldjump"/>
              </a:rPr>
              <a:t>本誌転載 </a:t>
            </a:r>
            <a:r>
              <a:rPr lang="en-US" altLang="ja-JP" sz="700" b="1" dirty="0">
                <a:solidFill>
                  <a:srgbClr val="FF7B82"/>
                </a:solidFill>
                <a:hlinkClick r:id="rId40" action="ppaction://hlinksldjump"/>
              </a:rPr>
              <a:t>Instagram Feed Magazine</a:t>
            </a:r>
            <a:endParaRPr lang="en-US" altLang="ja-JP" sz="700" b="1" dirty="0">
              <a:solidFill>
                <a:srgbClr val="FF7B82"/>
              </a:solidFill>
            </a:endParaRPr>
          </a:p>
          <a:p>
            <a:pPr lvl="0">
              <a:lnSpc>
                <a:spcPct val="150000"/>
              </a:lnSpc>
              <a:buClr>
                <a:srgbClr val="505050"/>
              </a:buClr>
              <a:buSzPts val="1300"/>
            </a:pPr>
            <a:r>
              <a:rPr lang="en-US" altLang="ja-JP" sz="700" b="1" dirty="0">
                <a:solidFill>
                  <a:schemeClr val="bg2">
                    <a:lumMod val="50000"/>
                  </a:schemeClr>
                </a:solidFill>
              </a:rPr>
              <a:t>P.52</a:t>
            </a:r>
            <a:r>
              <a:rPr lang="ja-JP" altLang="en-US" sz="700" b="1" dirty="0">
                <a:solidFill>
                  <a:schemeClr val="bg2">
                    <a:lumMod val="50000"/>
                  </a:schemeClr>
                </a:solidFill>
              </a:rPr>
              <a:t>　</a:t>
            </a:r>
            <a:r>
              <a:rPr lang="ja-JP" altLang="en-US" sz="700" b="1" dirty="0">
                <a:solidFill>
                  <a:srgbClr val="FF7B82"/>
                </a:solidFill>
                <a:hlinkClick r:id="rId41" action="ppaction://hlinksldjump"/>
              </a:rPr>
              <a:t>本誌＆</a:t>
            </a:r>
            <a:r>
              <a:rPr lang="en-US" altLang="ja-JP" sz="700" b="1" dirty="0">
                <a:solidFill>
                  <a:srgbClr val="FF7B82"/>
                </a:solidFill>
                <a:hlinkClick r:id="rId41" action="ppaction://hlinksldjump"/>
              </a:rPr>
              <a:t>WEB </a:t>
            </a:r>
            <a:r>
              <a:rPr lang="ja-JP" altLang="en-US" sz="700" b="1" dirty="0">
                <a:solidFill>
                  <a:srgbClr val="FF7B82"/>
                </a:solidFill>
                <a:hlinkClick r:id="rId41" action="ppaction://hlinksldjump"/>
              </a:rPr>
              <a:t>リーチ</a:t>
            </a:r>
            <a:r>
              <a:rPr lang="en-US" altLang="ja-JP" sz="700" b="1" dirty="0">
                <a:solidFill>
                  <a:srgbClr val="FF7B82"/>
                </a:solidFill>
                <a:hlinkClick r:id="rId41" action="ppaction://hlinksldjump"/>
              </a:rPr>
              <a:t>MAX</a:t>
            </a:r>
            <a:r>
              <a:rPr lang="ja-JP" altLang="en-US" sz="700" b="1" dirty="0">
                <a:solidFill>
                  <a:srgbClr val="FF7B82"/>
                </a:solidFill>
                <a:hlinkClick r:id="rId41" action="ppaction://hlinksldjump"/>
              </a:rPr>
              <a:t>プラン</a:t>
            </a:r>
            <a:endParaRPr lang="en-US" altLang="ja-JP" sz="700" b="1" dirty="0">
              <a:solidFill>
                <a:srgbClr val="FF7B82"/>
              </a:solidFill>
            </a:endParaRPr>
          </a:p>
          <a:p>
            <a:pPr algn="just">
              <a:lnSpc>
                <a:spcPct val="150000"/>
              </a:lnSpc>
              <a:buClr>
                <a:srgbClr val="505050"/>
              </a:buClr>
              <a:buSzPts val="1300"/>
            </a:pPr>
            <a:r>
              <a:rPr lang="en-US" altLang="ja-JP" sz="700" b="1" dirty="0">
                <a:solidFill>
                  <a:schemeClr val="bg2">
                    <a:lumMod val="50000"/>
                  </a:schemeClr>
                </a:solidFill>
              </a:rPr>
              <a:t>P.53</a:t>
            </a:r>
            <a:r>
              <a:rPr lang="ja-JP" altLang="en-US" sz="700" b="1" dirty="0">
                <a:solidFill>
                  <a:schemeClr val="bg2">
                    <a:lumMod val="50000"/>
                  </a:schemeClr>
                </a:solidFill>
              </a:rPr>
              <a:t>　</a:t>
            </a:r>
            <a:r>
              <a:rPr lang="ja-JP" altLang="en-US" sz="700" b="1" dirty="0">
                <a:solidFill>
                  <a:srgbClr val="FF7B82"/>
                </a:solidFill>
                <a:hlinkClick r:id="rId42" action="ppaction://hlinksldjump"/>
              </a:rPr>
              <a:t>本誌転載タイアップ</a:t>
            </a:r>
            <a:endParaRPr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P.54</a:t>
            </a:r>
            <a:r>
              <a:rPr lang="ja-JP" altLang="en-US" sz="700" b="1" dirty="0">
                <a:solidFill>
                  <a:schemeClr val="bg2">
                    <a:lumMod val="50000"/>
                  </a:schemeClr>
                </a:solidFill>
              </a:rPr>
              <a:t>　</a:t>
            </a:r>
            <a:r>
              <a:rPr lang="ja-JP" altLang="en-US" sz="700" b="1" dirty="0">
                <a:solidFill>
                  <a:schemeClr val="bg2">
                    <a:lumMod val="50000"/>
                  </a:schemeClr>
                </a:solidFill>
                <a:hlinkClick r:id="rId43" action="ppaction://hlinksldjump"/>
              </a:rPr>
              <a:t>レギュラータイアップ＋まねっこ</a:t>
            </a:r>
            <a:r>
              <a:rPr lang="en-US" altLang="ja-JP" sz="700" b="1" dirty="0" err="1">
                <a:solidFill>
                  <a:schemeClr val="bg2">
                    <a:lumMod val="50000"/>
                  </a:schemeClr>
                </a:solidFill>
                <a:hlinkClick r:id="rId43" action="ppaction://hlinksldjump"/>
              </a:rPr>
              <a:t>CanCam</a:t>
            </a:r>
            <a:r>
              <a:rPr lang="ja-JP" altLang="en-US" sz="700" b="1" dirty="0">
                <a:solidFill>
                  <a:schemeClr val="bg2">
                    <a:lumMod val="50000"/>
                  </a:schemeClr>
                </a:solidFill>
                <a:hlinkClick r:id="rId43" action="ppaction://hlinksldjump"/>
              </a:rPr>
              <a:t>投稿</a:t>
            </a:r>
            <a:endParaRPr lang="ja-JP" altLang="en-US" sz="700" b="1" dirty="0">
              <a:solidFill>
                <a:srgbClr val="FF7B82"/>
              </a:solidFill>
            </a:endParaRPr>
          </a:p>
          <a:p>
            <a:pPr lvl="0">
              <a:lnSpc>
                <a:spcPct val="150000"/>
              </a:lnSpc>
              <a:buClr>
                <a:srgbClr val="505050"/>
              </a:buClr>
              <a:buSzPts val="1300"/>
            </a:pPr>
            <a:endParaRPr kumimoji="1" lang="ja-JP" altLang="en-US" sz="700" b="1" dirty="0">
              <a:solidFill>
                <a:srgbClr val="FF7B82"/>
              </a:solidFill>
            </a:endParaRPr>
          </a:p>
        </p:txBody>
      </p:sp>
      <p:sp>
        <p:nvSpPr>
          <p:cNvPr id="17" name="Google Shape;219;p8">
            <a:extLst>
              <a:ext uri="{FF2B5EF4-FFF2-40B4-BE49-F238E27FC236}">
                <a16:creationId xmlns:a16="http://schemas.microsoft.com/office/drawing/2014/main" id="{A6FB85AC-9ADA-4EA3-23F5-1ACFD4964276}"/>
              </a:ext>
            </a:extLst>
          </p:cNvPr>
          <p:cNvSpPr txBox="1"/>
          <p:nvPr/>
        </p:nvSpPr>
        <p:spPr>
          <a:xfrm>
            <a:off x="7038792" y="2969471"/>
            <a:ext cx="2581662" cy="161583"/>
          </a:xfrm>
          <a:prstGeom prst="rect">
            <a:avLst/>
          </a:prstGeom>
          <a:noFill/>
          <a:ln>
            <a:noFill/>
          </a:ln>
        </p:spPr>
        <p:txBody>
          <a:bodyPr spcFirstLastPara="1" wrap="square" lIns="0" tIns="0" rIns="0" bIns="0" anchor="t" anchorCtr="0">
            <a:spAutoFit/>
          </a:bodyPr>
          <a:lstStyle/>
          <a:p>
            <a:pPr lvl="0">
              <a:lnSpc>
                <a:spcPct val="150000"/>
              </a:lnSpc>
              <a:buClr>
                <a:srgbClr val="505050"/>
              </a:buClr>
              <a:buSzPts val="1300"/>
            </a:pPr>
            <a:r>
              <a:rPr lang="en-US" altLang="ja-JP" sz="700" b="1" dirty="0">
                <a:solidFill>
                  <a:schemeClr val="bg2">
                    <a:lumMod val="50000"/>
                  </a:schemeClr>
                </a:solidFill>
                <a:latin typeface="+mn-ea"/>
              </a:rPr>
              <a:t>P.65</a:t>
            </a:r>
            <a:r>
              <a:rPr lang="ja-JP" altLang="en-US" sz="700" b="1" dirty="0">
                <a:solidFill>
                  <a:schemeClr val="bg2">
                    <a:lumMod val="50000"/>
                  </a:schemeClr>
                </a:solidFill>
                <a:latin typeface="+mn-ea"/>
              </a:rPr>
              <a:t>　</a:t>
            </a:r>
            <a:r>
              <a:rPr lang="ja-JP" altLang="en-US" sz="700" b="1" dirty="0">
                <a:solidFill>
                  <a:schemeClr val="bg2">
                    <a:lumMod val="50000"/>
                  </a:schemeClr>
                </a:solidFill>
                <a:latin typeface="+mn-ea"/>
                <a:hlinkClick r:id="rId44" action="ppaction://hlinksldjump"/>
              </a:rPr>
              <a:t>イベントプラン</a:t>
            </a:r>
            <a:endParaRPr lang="en-US" altLang="ja-JP" sz="700" b="1" dirty="0">
              <a:solidFill>
                <a:schemeClr val="bg2">
                  <a:lumMod val="50000"/>
                </a:schemeClr>
              </a:solidFill>
              <a:latin typeface="+mn-ea"/>
            </a:endParaRPr>
          </a:p>
        </p:txBody>
      </p:sp>
      <p:sp>
        <p:nvSpPr>
          <p:cNvPr id="12" name="Google Shape;219;p8">
            <a:extLst>
              <a:ext uri="{FF2B5EF4-FFF2-40B4-BE49-F238E27FC236}">
                <a16:creationId xmlns:a16="http://schemas.microsoft.com/office/drawing/2014/main" id="{9CAC5016-BF28-BB4E-CF1D-86FAD7C4A15F}"/>
              </a:ext>
            </a:extLst>
          </p:cNvPr>
          <p:cNvSpPr txBox="1"/>
          <p:nvPr/>
        </p:nvSpPr>
        <p:spPr>
          <a:xfrm>
            <a:off x="7062407" y="3492695"/>
            <a:ext cx="2787590" cy="1938992"/>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P.6</a:t>
            </a:r>
            <a:r>
              <a:rPr lang="en-US" altLang="ja-JP" sz="700" b="1" dirty="0">
                <a:solidFill>
                  <a:srgbClr val="E7E6E6">
                    <a:lumMod val="50000"/>
                  </a:srgbClr>
                </a:solidFill>
                <a:ea typeface="游ゴシック" panose="020B0400000000000000" pitchFamily="50" charset="-128"/>
              </a:rPr>
              <a:t>7</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5" action="ppaction://hlinksldjump"/>
              </a:rPr>
              <a:t>Facebook/Instagram PO</a:t>
            </a:r>
            <a:r>
              <a:rPr kumimoji="0" lang="ja-JP" altLang="en-US"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5" action="ppaction://hlinksldjump"/>
              </a:rPr>
              <a:t>配信</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a:lnSpc>
                <a:spcPct val="150000"/>
              </a:lnSpc>
              <a:buClr>
                <a:srgbClr val="505050"/>
              </a:buClr>
              <a:buSzPts val="1300"/>
              <a:defRPr/>
            </a:pPr>
            <a:r>
              <a:rPr lang="en-US" altLang="ja-JP" sz="700" b="1" dirty="0">
                <a:solidFill>
                  <a:srgbClr val="E7E6E6">
                    <a:lumMod val="50000"/>
                  </a:srgbClr>
                </a:solidFill>
              </a:rPr>
              <a:t>P.68</a:t>
            </a:r>
            <a:r>
              <a:rPr lang="ja-JP" altLang="en-US" sz="700" b="1" dirty="0">
                <a:solidFill>
                  <a:srgbClr val="E7E6E6">
                    <a:lumMod val="50000"/>
                  </a:srgbClr>
                </a:solidFill>
              </a:rPr>
              <a:t>　</a:t>
            </a:r>
            <a:r>
              <a:rPr lang="en-US" altLang="ja-JP" sz="700" b="1" dirty="0">
                <a:solidFill>
                  <a:srgbClr val="FFC000"/>
                </a:solidFill>
                <a:hlinkClick r:id="rId44" action="ppaction://hlinksldjump"/>
              </a:rPr>
              <a:t>Facebook/Instagram PO</a:t>
            </a:r>
            <a:r>
              <a:rPr lang="ja-JP" altLang="en-US" sz="700" b="1" dirty="0">
                <a:solidFill>
                  <a:srgbClr val="FFC000"/>
                </a:solidFill>
                <a:hlinkClick r:id="rId44" action="ppaction://hlinksldjump"/>
              </a:rPr>
              <a:t>配信</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P,6</a:t>
            </a:r>
            <a:r>
              <a:rPr lang="en-US" altLang="ja-JP" sz="700" b="1" dirty="0">
                <a:solidFill>
                  <a:srgbClr val="E7E6E6">
                    <a:lumMod val="50000"/>
                  </a:srgbClr>
                </a:solidFill>
                <a:ea typeface="游ゴシック" panose="020B0400000000000000" pitchFamily="50" charset="-128"/>
              </a:rPr>
              <a:t>9</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6" action="ppaction://hlinksldjump"/>
              </a:rPr>
              <a:t>Facebook</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a:t>
            </a:r>
            <a:r>
              <a:rPr lang="en-US" altLang="ja-JP" sz="700" b="1" dirty="0">
                <a:solidFill>
                  <a:srgbClr val="E7E6E6">
                    <a:lumMod val="50000"/>
                  </a:srgbClr>
                </a:solidFill>
                <a:ea typeface="游ゴシック" panose="020B0400000000000000" pitchFamily="50" charset="-128"/>
              </a:rPr>
              <a:t>70</a:t>
            </a:r>
            <a:r>
              <a:rPr kumimoji="0" lang="en-US" altLang="ja-JP"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7" action="ppaction://hlinksldjump"/>
              </a:rPr>
              <a:t>Instagram </a:t>
            </a:r>
            <a:r>
              <a:rPr kumimoji="0" lang="ja-JP" altLang="en-US"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7" action="ppaction://hlinksldjump"/>
              </a:rPr>
              <a:t>フィード</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P.71</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8" action="ppaction://hlinksldjump"/>
              </a:rPr>
              <a:t>Instagram </a:t>
            </a:r>
            <a:r>
              <a:rPr kumimoji="0" lang="ja-JP" altLang="en-US"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8" action="ppaction://hlinksldjump"/>
              </a:rPr>
              <a:t>ストーリーズ</a:t>
            </a:r>
            <a:endParaRPr kumimoji="0" lang="ja-JP" altLang="en-US"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P.72</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9" action="ppaction://hlinksldjump"/>
              </a:rPr>
              <a:t>TikTok</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P.73</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1"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0" action="ppaction://hlinksldjump"/>
              </a:rPr>
              <a:t>GunosyAds/</a:t>
            </a:r>
            <a:r>
              <a:rPr kumimoji="1" lang="en-US" altLang="ja-JP" sz="700" b="1" i="0" u="none" strike="noStrike" kern="1200" cap="none" spc="0" normalizeH="0" baseline="0" noProof="0" dirty="0" err="1">
                <a:ln>
                  <a:noFill/>
                </a:ln>
                <a:solidFill>
                  <a:srgbClr val="FFC000"/>
                </a:solidFill>
                <a:effectLst/>
                <a:uLnTx/>
                <a:uFillTx/>
                <a:ea typeface="游ゴシック" panose="020B0400000000000000" pitchFamily="50" charset="-128"/>
                <a:cs typeface="+mn-cs"/>
                <a:hlinkClick r:id="rId50" action="ppaction://hlinksldjump"/>
              </a:rPr>
              <a:t>SmartNews</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P.74</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1"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1" action="ppaction://hlinksldjump"/>
              </a:rPr>
              <a:t>Outbrain/craft</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2" action="ppaction://hlinksldjump">
                <a:extLst>
                  <a:ext uri="{A12FA001-AC4F-418D-AE19-62706E023703}">
                    <ahyp:hlinkClr xmlns:ahyp="http://schemas.microsoft.com/office/drawing/2018/hyperlinkcolor" val="tx"/>
                  </a:ext>
                </a:extLst>
              </a:hlinkClick>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P.75</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3" action="ppaction://hlinksldjump"/>
              </a:rPr>
              <a:t>BEAUTINISTA TV</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ea typeface="游ゴシック" panose="020B0400000000000000" pitchFamily="50" charset="-128"/>
              </a:rPr>
              <a:t>P.76</a:t>
            </a:r>
            <a:r>
              <a:rPr kumimoji="0" lang="ja-JP" altLang="en-US"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4" action="ppaction://hlinksldjump"/>
              </a:rPr>
              <a:t>YouTube</a:t>
            </a:r>
            <a:r>
              <a:rPr kumimoji="0" lang="ja-JP" altLang="en-US" sz="700" b="1"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4" action="ppaction://hlinksldjump"/>
              </a:rPr>
              <a:t>広告</a:t>
            </a:r>
            <a:endParaRPr kumimoji="0" lang="en-US" altLang="ja-JP" sz="700" b="1"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lvl="0">
              <a:lnSpc>
                <a:spcPct val="150000"/>
              </a:lnSpc>
              <a:buClr>
                <a:srgbClr val="505050"/>
              </a:buClr>
              <a:buSzPts val="1300"/>
              <a:defRPr/>
            </a:pPr>
            <a:r>
              <a:rPr lang="en-US" altLang="ja-JP" sz="700" b="1" dirty="0">
                <a:solidFill>
                  <a:srgbClr val="E7E6E6">
                    <a:lumMod val="50000"/>
                  </a:srgbClr>
                </a:solidFill>
              </a:rPr>
              <a:t>P.77</a:t>
            </a:r>
            <a:r>
              <a:rPr lang="ja-JP" altLang="en-US" sz="700" b="1" dirty="0">
                <a:solidFill>
                  <a:srgbClr val="E7E6E6">
                    <a:lumMod val="50000"/>
                  </a:srgbClr>
                </a:solidFill>
              </a:rPr>
              <a:t>　</a:t>
            </a:r>
            <a:r>
              <a:rPr lang="en-US" altLang="ja-JP" sz="700" b="1" dirty="0">
                <a:solidFill>
                  <a:srgbClr val="FFC000"/>
                </a:solidFill>
                <a:hlinkClick r:id="rId55" action="ppaction://hlinksldjump"/>
              </a:rPr>
              <a:t>Meta</a:t>
            </a:r>
            <a:r>
              <a:rPr lang="ja-JP" altLang="en-US" sz="700" b="1" dirty="0">
                <a:solidFill>
                  <a:srgbClr val="FFC000"/>
                </a:solidFill>
                <a:hlinkClick r:id="rId55" action="ppaction://hlinksldjump"/>
              </a:rPr>
              <a:t>社スポンサードポスト静止画（</a:t>
            </a:r>
            <a:r>
              <a:rPr lang="en-US" altLang="ja-JP" sz="700" b="1" dirty="0">
                <a:solidFill>
                  <a:srgbClr val="FFC000"/>
                </a:solidFill>
                <a:hlinkClick r:id="rId55" action="ppaction://hlinksldjump"/>
              </a:rPr>
              <a:t>PO</a:t>
            </a:r>
            <a:r>
              <a:rPr lang="ja-JP" altLang="en-US" sz="700" b="1" dirty="0">
                <a:solidFill>
                  <a:srgbClr val="FFC000"/>
                </a:solidFill>
                <a:hlinkClick r:id="rId55" action="ppaction://hlinksldjump"/>
              </a:rPr>
              <a:t>配信）</a:t>
            </a:r>
            <a:endParaRPr lang="en-US" altLang="ja-JP" sz="700" b="1" dirty="0">
              <a:solidFill>
                <a:srgbClr val="FFC000"/>
              </a:solidFill>
            </a:endParaRPr>
          </a:p>
          <a:p>
            <a:pPr lvl="0">
              <a:lnSpc>
                <a:spcPct val="150000"/>
              </a:lnSpc>
              <a:buClr>
                <a:srgbClr val="505050"/>
              </a:buClr>
              <a:buSzPts val="1300"/>
              <a:defRPr/>
            </a:pPr>
            <a:r>
              <a:rPr lang="en-US" altLang="ja-JP" sz="700" b="1" dirty="0">
                <a:solidFill>
                  <a:srgbClr val="E7E6E6">
                    <a:lumMod val="50000"/>
                  </a:srgbClr>
                </a:solidFill>
              </a:rPr>
              <a:t>P.78</a:t>
            </a:r>
            <a:r>
              <a:rPr lang="ja-JP" altLang="en-US" sz="700" b="1" dirty="0">
                <a:solidFill>
                  <a:srgbClr val="E7E6E6">
                    <a:lumMod val="50000"/>
                  </a:srgbClr>
                </a:solidFill>
              </a:rPr>
              <a:t>　</a:t>
            </a:r>
            <a:r>
              <a:rPr lang="en-US" altLang="ja-JP" sz="700" b="1" dirty="0">
                <a:solidFill>
                  <a:srgbClr val="FFC000"/>
                </a:solidFill>
                <a:hlinkClick r:id="rId56" action="ppaction://hlinksldjump"/>
              </a:rPr>
              <a:t>Meta</a:t>
            </a:r>
            <a:r>
              <a:rPr lang="ja-JP" altLang="en-US" sz="700" b="1" dirty="0">
                <a:solidFill>
                  <a:srgbClr val="FFC000"/>
                </a:solidFill>
                <a:hlinkClick r:id="rId56" action="ppaction://hlinksldjump"/>
              </a:rPr>
              <a:t>社スポンサードポスト動画（</a:t>
            </a:r>
            <a:r>
              <a:rPr lang="en-US" altLang="ja-JP" sz="700" b="1" dirty="0">
                <a:solidFill>
                  <a:srgbClr val="FFC000"/>
                </a:solidFill>
                <a:hlinkClick r:id="rId56" action="ppaction://hlinksldjump"/>
              </a:rPr>
              <a:t>PO</a:t>
            </a:r>
            <a:r>
              <a:rPr lang="ja-JP" altLang="en-US" sz="700" b="1" dirty="0">
                <a:solidFill>
                  <a:srgbClr val="FFC000"/>
                </a:solidFill>
                <a:hlinkClick r:id="rId56" action="ppaction://hlinksldjump"/>
              </a:rPr>
              <a:t>配信）</a:t>
            </a:r>
            <a:endParaRPr kumimoji="0" lang="en-US" altLang="ja-JP" sz="700" b="1"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endParaRPr>
          </a:p>
        </p:txBody>
      </p:sp>
      <p:sp>
        <p:nvSpPr>
          <p:cNvPr id="15" name="Google Shape;219;p8">
            <a:extLst>
              <a:ext uri="{FF2B5EF4-FFF2-40B4-BE49-F238E27FC236}">
                <a16:creationId xmlns:a16="http://schemas.microsoft.com/office/drawing/2014/main" id="{872B78B5-990D-4B57-A900-7DF731E942A4}"/>
              </a:ext>
            </a:extLst>
          </p:cNvPr>
          <p:cNvSpPr txBox="1"/>
          <p:nvPr/>
        </p:nvSpPr>
        <p:spPr>
          <a:xfrm>
            <a:off x="7062407" y="5782821"/>
            <a:ext cx="2581662" cy="323165"/>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700" b="1" dirty="0">
                <a:solidFill>
                  <a:srgbClr val="E7E6E6">
                    <a:lumMod val="50000"/>
                  </a:srgbClr>
                </a:solidFill>
                <a:latin typeface="游ゴシック" panose="020B0400000000000000" pitchFamily="50" charset="-128"/>
                <a:ea typeface="游ゴシック" panose="020B0400000000000000" pitchFamily="50" charset="-128"/>
              </a:rPr>
              <a:t>P.80</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57" action="ppaction://hlinksldjump"/>
              </a:rPr>
              <a:t>SP</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57" action="ppaction://hlinksldjump"/>
              </a:rPr>
              <a:t>オールジャック</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P.82</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a:t>
            </a:r>
            <a:r>
              <a:rPr kumimoji="0" lang="ja-JP" altLang="en-US"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58" action="ppaction://hlinksldjump"/>
              </a:rPr>
              <a:t>注意事項</a:t>
            </a:r>
            <a:endParaRPr kumimoji="0" lang="en-US" altLang="ja-JP" sz="7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2D01EF7A-11B3-6D0F-2A20-C3899F96EFAC}"/>
              </a:ext>
            </a:extLst>
          </p:cNvPr>
          <p:cNvSpPr txBox="1"/>
          <p:nvPr/>
        </p:nvSpPr>
        <p:spPr>
          <a:xfrm>
            <a:off x="6745373" y="1045279"/>
            <a:ext cx="234290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FBC4BE"/>
                </a:solidFill>
                <a:effectLst/>
                <a:uLnTx/>
                <a:uFillTx/>
                <a:latin typeface="游ゴシック" panose="020B0400000000000000" pitchFamily="50" charset="-128"/>
                <a:ea typeface="游ゴシック" panose="020B0400000000000000" pitchFamily="50" charset="-128"/>
                <a:cs typeface="+mn-cs"/>
              </a:rPr>
              <a:t>　</a:t>
            </a:r>
            <a:r>
              <a:rPr kumimoji="1" lang="en-US" altLang="ja-JP" sz="1200" b="1" i="0" u="none" strike="noStrike" kern="1200" cap="none" spc="0" normalizeH="0" baseline="0" noProof="0" dirty="0">
                <a:ln>
                  <a:noFill/>
                </a:ln>
                <a:solidFill>
                  <a:srgbClr val="FBC4BE"/>
                </a:solidFill>
                <a:effectLst/>
                <a:uLnTx/>
                <a:uFillTx/>
                <a:latin typeface="游ゴシック" panose="020B0400000000000000" pitchFamily="50" charset="-128"/>
                <a:ea typeface="游ゴシック" panose="020B0400000000000000" pitchFamily="50" charset="-128"/>
                <a:cs typeface="+mn-cs"/>
              </a:rPr>
              <a:t>WEB TU</a:t>
            </a:r>
            <a:endParaRPr kumimoji="1" lang="ja-JP" altLang="en-US" sz="1200" b="1" i="0" u="none" strike="noStrike" kern="1200" cap="none" spc="0" normalizeH="0" baseline="0" noProof="0" dirty="0">
              <a:ln>
                <a:noFill/>
              </a:ln>
              <a:solidFill>
                <a:srgbClr val="FBC4BE"/>
              </a:solidFill>
              <a:effectLst/>
              <a:uLnTx/>
              <a:uFillTx/>
              <a:latin typeface="游ゴシック" panose="020B0400000000000000" pitchFamily="50" charset="-128"/>
              <a:ea typeface="游ゴシック" panose="020B0400000000000000" pitchFamily="50" charset="-128"/>
              <a:cs typeface="+mn-cs"/>
            </a:endParaRPr>
          </a:p>
        </p:txBody>
      </p:sp>
      <p:sp>
        <p:nvSpPr>
          <p:cNvPr id="20" name="Google Shape;219;p8">
            <a:extLst>
              <a:ext uri="{FF2B5EF4-FFF2-40B4-BE49-F238E27FC236}">
                <a16:creationId xmlns:a16="http://schemas.microsoft.com/office/drawing/2014/main" id="{7A08A765-D656-C4B5-1297-B74115BA77FB}"/>
              </a:ext>
            </a:extLst>
          </p:cNvPr>
          <p:cNvSpPr txBox="1"/>
          <p:nvPr/>
        </p:nvSpPr>
        <p:spPr>
          <a:xfrm>
            <a:off x="6972701" y="1253202"/>
            <a:ext cx="2787589" cy="1454244"/>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700" b="1" dirty="0">
                <a:solidFill>
                  <a:schemeClr val="bg2">
                    <a:lumMod val="50000"/>
                  </a:schemeClr>
                </a:solidFill>
              </a:rPr>
              <a:t>P.56</a:t>
            </a:r>
            <a:r>
              <a:rPr lang="ja-JP" altLang="en-US" sz="700" b="1" dirty="0">
                <a:solidFill>
                  <a:schemeClr val="bg2">
                    <a:lumMod val="50000"/>
                  </a:schemeClr>
                </a:solidFill>
              </a:rPr>
              <a:t>　</a:t>
            </a:r>
            <a:r>
              <a:rPr kumimoji="1" lang="ja-JP" altLang="en-US" sz="700" b="1" dirty="0">
                <a:solidFill>
                  <a:srgbClr val="FF7B82"/>
                </a:solidFill>
                <a:hlinkClick r:id="rId59" action="ppaction://hlinksldjump"/>
              </a:rPr>
              <a:t>スタンダードタイアップ</a:t>
            </a:r>
            <a:endParaRPr kumimoji="1"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P.57</a:t>
            </a:r>
            <a:r>
              <a:rPr lang="ja-JP" altLang="en-US" sz="700" b="1" dirty="0">
                <a:solidFill>
                  <a:schemeClr val="bg2">
                    <a:lumMod val="50000"/>
                  </a:schemeClr>
                </a:solidFill>
              </a:rPr>
              <a:t>　</a:t>
            </a:r>
            <a:r>
              <a:rPr kumimoji="1" lang="ja-JP" altLang="en-US" sz="700" b="1" dirty="0">
                <a:solidFill>
                  <a:srgbClr val="FF7B82"/>
                </a:solidFill>
                <a:hlinkClick r:id="rId60" action="ppaction://hlinksldjump"/>
              </a:rPr>
              <a:t>プレミアムタイアップ</a:t>
            </a:r>
            <a:endParaRPr kumimoji="1"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P.58</a:t>
            </a:r>
            <a:r>
              <a:rPr lang="ja-JP" altLang="en-US" sz="700" b="1" dirty="0">
                <a:solidFill>
                  <a:schemeClr val="bg2">
                    <a:lumMod val="50000"/>
                  </a:schemeClr>
                </a:solidFill>
              </a:rPr>
              <a:t>　</a:t>
            </a:r>
            <a:r>
              <a:rPr kumimoji="1" lang="en-US" altLang="ja-JP" sz="700" b="1" dirty="0">
                <a:solidFill>
                  <a:srgbClr val="FF7B82"/>
                </a:solidFill>
                <a:hlinkClick r:id="rId61" action="ppaction://hlinksldjump"/>
              </a:rPr>
              <a:t>PR</a:t>
            </a:r>
            <a:r>
              <a:rPr kumimoji="1" lang="ja-JP" altLang="en-US" sz="700" b="1" dirty="0">
                <a:solidFill>
                  <a:srgbClr val="FF7B82"/>
                </a:solidFill>
                <a:hlinkClick r:id="rId61" action="ppaction://hlinksldjump"/>
              </a:rPr>
              <a:t>タイアップ</a:t>
            </a:r>
            <a:endParaRPr kumimoji="1"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P.59</a:t>
            </a:r>
            <a:r>
              <a:rPr lang="ja-JP" altLang="en-US" sz="700" b="1" dirty="0">
                <a:solidFill>
                  <a:schemeClr val="bg2">
                    <a:lumMod val="50000"/>
                  </a:schemeClr>
                </a:solidFill>
              </a:rPr>
              <a:t>　</a:t>
            </a:r>
            <a:r>
              <a:rPr kumimoji="1" lang="en-US" altLang="ja-JP" sz="700" b="1" dirty="0">
                <a:solidFill>
                  <a:srgbClr val="FF7B82"/>
                </a:solidFill>
                <a:hlinkClick r:id="rId62" action="ppaction://hlinksldjump"/>
              </a:rPr>
              <a:t>1week </a:t>
            </a:r>
            <a:r>
              <a:rPr kumimoji="1" lang="ja-JP" altLang="en-US" sz="700" b="1" dirty="0">
                <a:solidFill>
                  <a:srgbClr val="FF7B82"/>
                </a:solidFill>
                <a:hlinkClick r:id="rId62" action="ppaction://hlinksldjump"/>
              </a:rPr>
              <a:t>コーディネートタイアップ</a:t>
            </a:r>
            <a:endParaRPr kumimoji="1" lang="en-US" altLang="ja-JP"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P.60</a:t>
            </a:r>
            <a:r>
              <a:rPr lang="ja-JP" altLang="en-US" sz="700" b="1" dirty="0">
                <a:solidFill>
                  <a:schemeClr val="bg2">
                    <a:lumMod val="50000"/>
                  </a:schemeClr>
                </a:solidFill>
              </a:rPr>
              <a:t>　</a:t>
            </a:r>
            <a:r>
              <a:rPr lang="en-US" altLang="ja-JP" sz="700" b="1" dirty="0">
                <a:solidFill>
                  <a:schemeClr val="bg2">
                    <a:lumMod val="50000"/>
                  </a:schemeClr>
                </a:solidFill>
                <a:hlinkClick r:id="rId63" action="ppaction://hlinksldjump"/>
              </a:rPr>
              <a:t>CanCam</a:t>
            </a:r>
            <a:r>
              <a:rPr lang="ja-JP" altLang="en-US" sz="700" b="1" dirty="0">
                <a:solidFill>
                  <a:schemeClr val="bg2">
                    <a:lumMod val="50000"/>
                  </a:schemeClr>
                </a:solidFill>
                <a:hlinkClick r:id="rId63" action="ppaction://hlinksldjump"/>
              </a:rPr>
              <a:t>彼氏</a:t>
            </a:r>
            <a:endParaRPr lang="en-US" altLang="ja-JP" sz="700" b="1" dirty="0">
              <a:solidFill>
                <a:schemeClr val="bg2">
                  <a:lumMod val="50000"/>
                </a:schemeClr>
              </a:solidFill>
            </a:endParaRPr>
          </a:p>
          <a:p>
            <a:pPr>
              <a:lnSpc>
                <a:spcPct val="150000"/>
              </a:lnSpc>
              <a:buClr>
                <a:srgbClr val="505050"/>
              </a:buClr>
              <a:buSzPts val="1300"/>
            </a:pPr>
            <a:r>
              <a:rPr lang="en-US" altLang="ja-JP" sz="700" b="1" dirty="0">
                <a:solidFill>
                  <a:schemeClr val="bg2">
                    <a:lumMod val="50000"/>
                  </a:schemeClr>
                </a:solidFill>
              </a:rPr>
              <a:t>P.61</a:t>
            </a:r>
            <a:r>
              <a:rPr lang="ja-JP" altLang="en-US" sz="700" b="1" dirty="0">
                <a:solidFill>
                  <a:schemeClr val="bg2">
                    <a:lumMod val="50000"/>
                  </a:schemeClr>
                </a:solidFill>
              </a:rPr>
              <a:t>　</a:t>
            </a:r>
            <a:r>
              <a:rPr kumimoji="1" lang="en-US" altLang="ja-JP" sz="700" b="1" dirty="0">
                <a:solidFill>
                  <a:srgbClr val="FF7B82"/>
                </a:solidFill>
                <a:hlinkClick r:id="rId64" action="ppaction://hlinksldjump"/>
              </a:rPr>
              <a:t>Instagram </a:t>
            </a:r>
            <a:r>
              <a:rPr kumimoji="1" lang="ja-JP" altLang="en-US" sz="700" b="1" dirty="0">
                <a:solidFill>
                  <a:srgbClr val="FF7B82"/>
                </a:solidFill>
                <a:hlinkClick r:id="rId64" action="ppaction://hlinksldjump"/>
              </a:rPr>
              <a:t>フィード</a:t>
            </a:r>
            <a:r>
              <a:rPr kumimoji="1" lang="en-US" altLang="ja-JP" sz="700" b="1" dirty="0">
                <a:solidFill>
                  <a:srgbClr val="FF7B82"/>
                </a:solidFill>
                <a:hlinkClick r:id="rId64" action="ppaction://hlinksldjump"/>
              </a:rPr>
              <a:t>/</a:t>
            </a:r>
            <a:r>
              <a:rPr kumimoji="1" lang="ja-JP" altLang="en-US" sz="700" b="1" dirty="0">
                <a:solidFill>
                  <a:srgbClr val="FF7B82"/>
                </a:solidFill>
                <a:hlinkClick r:id="rId64" action="ppaction://hlinksldjump"/>
              </a:rPr>
              <a:t>ストーリーズ投稿</a:t>
            </a:r>
            <a:endParaRPr kumimoji="1"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P.62</a:t>
            </a:r>
            <a:r>
              <a:rPr lang="ja-JP" altLang="en-US" sz="700" b="1" dirty="0">
                <a:solidFill>
                  <a:schemeClr val="bg2">
                    <a:lumMod val="50000"/>
                  </a:schemeClr>
                </a:solidFill>
              </a:rPr>
              <a:t>　</a:t>
            </a:r>
            <a:r>
              <a:rPr lang="ja-JP" altLang="en-US" sz="700" b="1" dirty="0">
                <a:solidFill>
                  <a:srgbClr val="FF7B82"/>
                </a:solidFill>
                <a:hlinkClick r:id="rId65" action="ppaction://hlinksldjump"/>
              </a:rPr>
              <a:t>リッチレポート・アンケート・接触状況別態度変容調査</a:t>
            </a:r>
            <a:endParaRPr lang="ja-JP" altLang="en-US" sz="700" b="1" dirty="0">
              <a:solidFill>
                <a:srgbClr val="FF7B82"/>
              </a:solidFill>
            </a:endParaRPr>
          </a:p>
          <a:p>
            <a:pPr>
              <a:lnSpc>
                <a:spcPct val="150000"/>
              </a:lnSpc>
              <a:buClr>
                <a:srgbClr val="505050"/>
              </a:buClr>
              <a:buSzPts val="1300"/>
            </a:pPr>
            <a:r>
              <a:rPr lang="en-US" altLang="ja-JP" sz="700" b="1" dirty="0">
                <a:solidFill>
                  <a:schemeClr val="bg2">
                    <a:lumMod val="50000"/>
                  </a:schemeClr>
                </a:solidFill>
              </a:rPr>
              <a:t>P.63</a:t>
            </a:r>
            <a:r>
              <a:rPr lang="ja-JP" altLang="en-US" sz="700" b="1" dirty="0">
                <a:solidFill>
                  <a:schemeClr val="bg2">
                    <a:lumMod val="50000"/>
                  </a:schemeClr>
                </a:solidFill>
              </a:rPr>
              <a:t>　</a:t>
            </a:r>
            <a:r>
              <a:rPr lang="ja-JP" altLang="en-US" sz="700" b="1" dirty="0">
                <a:solidFill>
                  <a:srgbClr val="FF7B82"/>
                </a:solidFill>
                <a:hlinkClick r:id="rId66" action="ppaction://hlinksldjump"/>
              </a:rPr>
              <a:t>進行スケジュール</a:t>
            </a:r>
            <a:endParaRPr lang="en-US" altLang="ja-JP" sz="700" b="1" dirty="0">
              <a:solidFill>
                <a:srgbClr val="FF7B82"/>
              </a:solidFill>
            </a:endParaRPr>
          </a:p>
          <a:p>
            <a:pPr>
              <a:lnSpc>
                <a:spcPct val="150000"/>
              </a:lnSpc>
              <a:buClr>
                <a:srgbClr val="505050"/>
              </a:buClr>
              <a:buSzPts val="1300"/>
            </a:pPr>
            <a:endParaRPr kumimoji="1" lang="ja-JP" altLang="en-US" sz="700" b="1" dirty="0">
              <a:solidFill>
                <a:srgbClr val="FF7B82"/>
              </a:solidFill>
            </a:endParaRPr>
          </a:p>
        </p:txBody>
      </p:sp>
    </p:spTree>
    <p:extLst>
      <p:ext uri="{BB962C8B-B14F-4D97-AF65-F5344CB8AC3E}">
        <p14:creationId xmlns:p14="http://schemas.microsoft.com/office/powerpoint/2010/main" val="536077404"/>
      </p:ext>
    </p:extLst>
  </p:cSld>
  <p:clrMapOvr>
    <a:masterClrMapping/>
  </p:clrMapOvr>
  <mc:AlternateContent xmlns:mc="http://schemas.openxmlformats.org/markup-compatibility/2006" xmlns:p14="http://schemas.microsoft.com/office/powerpoint/2010/main">
    <mc:Choice Requires="p14">
      <p:transition spd="slow" p14:dur="2000" advTm="881"/>
    </mc:Choice>
    <mc:Fallback xmlns="">
      <p:transition spd="slow" advTm="88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7BBD9268-C203-E7E5-D360-214873B1F4CF}"/>
              </a:ext>
            </a:extLst>
          </p:cNvPr>
          <p:cNvSpPr/>
          <p:nvPr/>
        </p:nvSpPr>
        <p:spPr>
          <a:xfrm>
            <a:off x="4785676" y="1269465"/>
            <a:ext cx="4745215" cy="5113925"/>
          </a:xfrm>
          <a:prstGeom prst="rect">
            <a:avLst/>
          </a:prstGeom>
          <a:solidFill>
            <a:srgbClr val="FFBBC6">
              <a:alpha val="20000"/>
            </a:srgbClr>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14" name="正方形/長方形 13">
            <a:extLst>
              <a:ext uri="{FF2B5EF4-FFF2-40B4-BE49-F238E27FC236}">
                <a16:creationId xmlns:a16="http://schemas.microsoft.com/office/drawing/2014/main" id="{1EF4CD01-A873-07AA-644C-81A1050053EB}"/>
              </a:ext>
            </a:extLst>
          </p:cNvPr>
          <p:cNvSpPr/>
          <p:nvPr/>
        </p:nvSpPr>
        <p:spPr>
          <a:xfrm>
            <a:off x="4844765" y="1331231"/>
            <a:ext cx="4745215" cy="5113925"/>
          </a:xfrm>
          <a:prstGeom prst="rect">
            <a:avLst/>
          </a:prstGeom>
          <a:solidFill>
            <a:srgbClr val="FFBBC6">
              <a:alpha val="20000"/>
            </a:srgbClr>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33" name="テキスト ボックス 32">
            <a:extLst>
              <a:ext uri="{FF2B5EF4-FFF2-40B4-BE49-F238E27FC236}">
                <a16:creationId xmlns:a16="http://schemas.microsoft.com/office/drawing/2014/main" id="{80117DFA-2F1C-B1A8-927D-5BA1280F2894}"/>
              </a:ext>
            </a:extLst>
          </p:cNvPr>
          <p:cNvSpPr txBox="1"/>
          <p:nvPr/>
        </p:nvSpPr>
        <p:spPr>
          <a:xfrm>
            <a:off x="-83835" y="1451040"/>
            <a:ext cx="4810422" cy="1624612"/>
          </a:xfrm>
          <a:prstGeom prst="rect">
            <a:avLst/>
          </a:prstGeom>
          <a:noFill/>
        </p:spPr>
        <p:txBody>
          <a:bodyPr wrap="square">
            <a:spAutoFit/>
          </a:bodyPr>
          <a:lstStyle/>
          <a:p>
            <a:pPr algn="ctr">
              <a:lnSpc>
                <a:spcPct val="150000"/>
              </a:lnSpc>
            </a:pPr>
            <a:r>
              <a:rPr kumimoji="1" lang="en-US" altLang="ja-JP" sz="1700" b="1" dirty="0">
                <a:solidFill>
                  <a:srgbClr val="E7346C"/>
                </a:solidFill>
                <a:highlight>
                  <a:srgbClr val="FFBBC6"/>
                </a:highlight>
                <a:latin typeface="+mn-ea"/>
              </a:rPr>
              <a:t>2026</a:t>
            </a:r>
            <a:r>
              <a:rPr kumimoji="1" lang="ja-JP" altLang="en-US" sz="1700" b="1" dirty="0">
                <a:solidFill>
                  <a:srgbClr val="E7346C"/>
                </a:solidFill>
                <a:highlight>
                  <a:srgbClr val="FFBBC6"/>
                </a:highlight>
                <a:latin typeface="+mn-ea"/>
              </a:rPr>
              <a:t>年</a:t>
            </a:r>
            <a:r>
              <a:rPr kumimoji="1" lang="en-US" altLang="ja-JP" sz="1700" b="1" dirty="0">
                <a:solidFill>
                  <a:srgbClr val="E7346C"/>
                </a:solidFill>
                <a:highlight>
                  <a:srgbClr val="FFBBC6"/>
                </a:highlight>
                <a:latin typeface="+mn-ea"/>
              </a:rPr>
              <a:t>3</a:t>
            </a:r>
            <a:r>
              <a:rPr kumimoji="1" lang="ja-JP" altLang="en-US" sz="1700" b="1" dirty="0">
                <a:solidFill>
                  <a:srgbClr val="E7346C"/>
                </a:solidFill>
                <a:highlight>
                  <a:srgbClr val="FFBBC6"/>
                </a:highlight>
                <a:latin typeface="+mn-ea"/>
              </a:rPr>
              <a:t>月 日向坂</a:t>
            </a:r>
            <a:r>
              <a:rPr kumimoji="1" lang="en-US" altLang="ja-JP" sz="1700" b="1" dirty="0">
                <a:solidFill>
                  <a:srgbClr val="E7346C"/>
                </a:solidFill>
                <a:highlight>
                  <a:srgbClr val="FFBBC6"/>
                </a:highlight>
                <a:latin typeface="+mn-ea"/>
              </a:rPr>
              <a:t>46 </a:t>
            </a:r>
            <a:r>
              <a:rPr kumimoji="1" lang="ja-JP" altLang="en-US" sz="1700" b="1" dirty="0">
                <a:solidFill>
                  <a:srgbClr val="E7346C"/>
                </a:solidFill>
                <a:highlight>
                  <a:srgbClr val="FFBBC6"/>
                </a:highlight>
                <a:latin typeface="+mn-ea"/>
              </a:rPr>
              <a:t>大野愛実・</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a:solidFill>
                  <a:srgbClr val="E7346C"/>
                </a:solidFill>
                <a:highlight>
                  <a:srgbClr val="FFBBC6"/>
                </a:highlight>
                <a:latin typeface="+mn-ea"/>
              </a:rPr>
              <a:t>2026</a:t>
            </a:r>
            <a:r>
              <a:rPr kumimoji="1" lang="ja-JP" altLang="en-US" sz="1700" b="1" dirty="0">
                <a:solidFill>
                  <a:srgbClr val="E7346C"/>
                </a:solidFill>
                <a:highlight>
                  <a:srgbClr val="FFBBC6"/>
                </a:highlight>
                <a:latin typeface="+mn-ea"/>
              </a:rPr>
              <a:t>年</a:t>
            </a:r>
            <a:r>
              <a:rPr kumimoji="1" lang="en-US" altLang="ja-JP" sz="1700" b="1" dirty="0">
                <a:solidFill>
                  <a:srgbClr val="E7346C"/>
                </a:solidFill>
                <a:highlight>
                  <a:srgbClr val="FFBBC6"/>
                </a:highlight>
                <a:latin typeface="+mn-ea"/>
              </a:rPr>
              <a:t>6</a:t>
            </a:r>
            <a:r>
              <a:rPr kumimoji="1" lang="ja-JP" altLang="en-US" sz="1700" b="1" dirty="0">
                <a:solidFill>
                  <a:srgbClr val="E7346C"/>
                </a:solidFill>
                <a:highlight>
                  <a:srgbClr val="FFBBC6"/>
                </a:highlight>
                <a:latin typeface="+mn-ea"/>
              </a:rPr>
              <a:t>月 </a:t>
            </a:r>
            <a:r>
              <a:rPr kumimoji="1" lang="en-US" altLang="ja-JP" sz="1700" b="1" dirty="0">
                <a:solidFill>
                  <a:srgbClr val="E7346C"/>
                </a:solidFill>
                <a:highlight>
                  <a:srgbClr val="FFBBC6"/>
                </a:highlight>
                <a:latin typeface="+mn-ea"/>
              </a:rPr>
              <a:t>CANDY TUNE </a:t>
            </a:r>
            <a:r>
              <a:rPr kumimoji="1" lang="ja-JP" altLang="en-US" sz="1700" b="1" dirty="0">
                <a:solidFill>
                  <a:srgbClr val="E7346C"/>
                </a:solidFill>
                <a:highlight>
                  <a:srgbClr val="FFBBC6"/>
                </a:highlight>
                <a:latin typeface="+mn-ea"/>
              </a:rPr>
              <a:t>立花琴未</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a:solidFill>
                  <a:srgbClr val="E7346C"/>
                </a:solidFill>
                <a:highlight>
                  <a:srgbClr val="FFBBC6"/>
                </a:highlight>
                <a:latin typeface="+mn-ea"/>
              </a:rPr>
              <a:t>2026</a:t>
            </a:r>
            <a:r>
              <a:rPr kumimoji="1" lang="ja-JP" altLang="en-US" sz="1700" b="1" dirty="0">
                <a:solidFill>
                  <a:srgbClr val="E7346C"/>
                </a:solidFill>
                <a:highlight>
                  <a:srgbClr val="FFBBC6"/>
                </a:highlight>
                <a:latin typeface="+mn-ea"/>
              </a:rPr>
              <a:t>年</a:t>
            </a:r>
            <a:r>
              <a:rPr kumimoji="1" lang="en-US" altLang="ja-JP" sz="1700" b="1" dirty="0">
                <a:solidFill>
                  <a:srgbClr val="E7346C"/>
                </a:solidFill>
                <a:highlight>
                  <a:srgbClr val="FFBBC6"/>
                </a:highlight>
                <a:latin typeface="+mn-ea"/>
              </a:rPr>
              <a:t>9</a:t>
            </a:r>
            <a:r>
              <a:rPr kumimoji="1" lang="ja-JP" altLang="en-US" sz="1700" b="1" dirty="0">
                <a:solidFill>
                  <a:srgbClr val="E7346C"/>
                </a:solidFill>
                <a:highlight>
                  <a:srgbClr val="FFBBC6"/>
                </a:highlight>
                <a:latin typeface="+mn-ea"/>
              </a:rPr>
              <a:t>月 乃木坂</a:t>
            </a:r>
            <a:r>
              <a:rPr kumimoji="1" lang="en-US" altLang="ja-JP" sz="1700" b="1" dirty="0">
                <a:solidFill>
                  <a:srgbClr val="E7346C"/>
                </a:solidFill>
                <a:highlight>
                  <a:srgbClr val="FFBBC6"/>
                </a:highlight>
                <a:latin typeface="+mn-ea"/>
              </a:rPr>
              <a:t>46</a:t>
            </a:r>
            <a:r>
              <a:rPr kumimoji="1" lang="ja-JP" altLang="en-US" sz="1700" b="1" dirty="0">
                <a:solidFill>
                  <a:srgbClr val="E7346C"/>
                </a:solidFill>
                <a:highlight>
                  <a:srgbClr val="FFBBC6"/>
                </a:highlight>
                <a:latin typeface="+mn-ea"/>
              </a:rPr>
              <a:t> 川崎桜が</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err="1">
                <a:solidFill>
                  <a:srgbClr val="E7346C"/>
                </a:solidFill>
                <a:highlight>
                  <a:srgbClr val="FFBBC6"/>
                </a:highlight>
                <a:latin typeface="+mn-ea"/>
              </a:rPr>
              <a:t>CanCam</a:t>
            </a:r>
            <a:r>
              <a:rPr kumimoji="1" lang="ja-JP" altLang="en-US" sz="1700" b="1" dirty="0">
                <a:solidFill>
                  <a:srgbClr val="E7346C"/>
                </a:solidFill>
                <a:highlight>
                  <a:srgbClr val="FFBBC6"/>
                </a:highlight>
                <a:latin typeface="+mn-ea"/>
              </a:rPr>
              <a:t>専属モデルに！</a:t>
            </a:r>
          </a:p>
        </p:txBody>
      </p:sp>
      <p:sp>
        <p:nvSpPr>
          <p:cNvPr id="3" name="テキスト ボックス 33">
            <a:extLst>
              <a:ext uri="{FF2B5EF4-FFF2-40B4-BE49-F238E27FC236}">
                <a16:creationId xmlns:a16="http://schemas.microsoft.com/office/drawing/2014/main" id="{AA46EC86-745D-B1C1-7E20-1CDB7D22B948}"/>
              </a:ext>
            </a:extLst>
          </p:cNvPr>
          <p:cNvSpPr txBox="1">
            <a:spLocks noChangeArrowheads="1"/>
          </p:cNvSpPr>
          <p:nvPr/>
        </p:nvSpPr>
        <p:spPr bwMode="auto">
          <a:xfrm>
            <a:off x="59635" y="126572"/>
            <a:ext cx="32549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 </a:t>
            </a:r>
            <a:r>
              <a:rPr lang="ja-JP" altLang="en-US" sz="2400" b="1" dirty="0">
                <a:solidFill>
                  <a:srgbClr val="E7346C"/>
                </a:solidFill>
                <a:latin typeface="+mn-ea"/>
                <a:ea typeface="+mn-ea"/>
                <a:cs typeface="Brush Script MT" panose="03060802040406070304" pitchFamily="66" charset="0"/>
              </a:rPr>
              <a:t>➊</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A14644A7-1FDD-47E3-2DAF-8AE4F41E2F50}"/>
              </a:ext>
            </a:extLst>
          </p:cNvPr>
          <p:cNvCxnSpPr>
            <a:cxnSpLocks/>
          </p:cNvCxnSpPr>
          <p:nvPr/>
        </p:nvCxnSpPr>
        <p:spPr>
          <a:xfrm>
            <a:off x="303990" y="46445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A03205C3-0FFD-F962-475A-7BBFB9C7B9FB}"/>
              </a:ext>
            </a:extLst>
          </p:cNvPr>
          <p:cNvSpPr txBox="1"/>
          <p:nvPr/>
        </p:nvSpPr>
        <p:spPr>
          <a:xfrm rot="21308620">
            <a:off x="104046" y="686259"/>
            <a:ext cx="6479143" cy="468270"/>
          </a:xfrm>
          <a:prstGeom prst="rect">
            <a:avLst/>
          </a:prstGeom>
          <a:noFill/>
        </p:spPr>
        <p:txBody>
          <a:bodyPr wrap="square">
            <a:spAutoFit/>
          </a:bodyPr>
          <a:lstStyle/>
          <a:p>
            <a:pPr>
              <a:lnSpc>
                <a:spcPct val="150000"/>
              </a:lnSpc>
            </a:pPr>
            <a:r>
              <a:rPr lang="ja-JP" altLang="en-US" b="1" dirty="0">
                <a:solidFill>
                  <a:schemeClr val="bg1"/>
                </a:solidFill>
                <a:highlight>
                  <a:srgbClr val="E7346C"/>
                </a:highlight>
                <a:latin typeface="+mn-ea"/>
              </a:rPr>
              <a:t>新・専属モデルが続々加入！</a:t>
            </a:r>
            <a:r>
              <a:rPr lang="en-US" altLang="ja-JP" b="1" dirty="0">
                <a:solidFill>
                  <a:schemeClr val="bg1"/>
                </a:solidFill>
                <a:highlight>
                  <a:srgbClr val="E7346C"/>
                </a:highlight>
                <a:latin typeface="+mn-ea"/>
              </a:rPr>
              <a:t>SNS</a:t>
            </a:r>
            <a:r>
              <a:rPr lang="ja-JP" altLang="en-US" b="1" dirty="0">
                <a:solidFill>
                  <a:schemeClr val="bg1"/>
                </a:solidFill>
                <a:highlight>
                  <a:srgbClr val="E7346C"/>
                </a:highlight>
                <a:latin typeface="+mn-ea"/>
              </a:rPr>
              <a:t>でも話題沸騰です♪</a:t>
            </a:r>
            <a:endParaRPr lang="en-US" altLang="ja-JP" b="1" i="0" dirty="0">
              <a:solidFill>
                <a:schemeClr val="bg1"/>
              </a:solidFill>
              <a:effectLst/>
              <a:highlight>
                <a:srgbClr val="E7346C"/>
              </a:highlight>
              <a:latin typeface="+mn-ea"/>
            </a:endParaRPr>
          </a:p>
        </p:txBody>
      </p:sp>
      <p:sp>
        <p:nvSpPr>
          <p:cNvPr id="28" name="テキスト ボックス 27">
            <a:extLst>
              <a:ext uri="{FF2B5EF4-FFF2-40B4-BE49-F238E27FC236}">
                <a16:creationId xmlns:a16="http://schemas.microsoft.com/office/drawing/2014/main" id="{9F43D843-61DB-53FC-EA7F-B83DD6E2284A}"/>
              </a:ext>
            </a:extLst>
          </p:cNvPr>
          <p:cNvSpPr txBox="1"/>
          <p:nvPr/>
        </p:nvSpPr>
        <p:spPr>
          <a:xfrm>
            <a:off x="326799" y="3130893"/>
            <a:ext cx="3795529" cy="3108543"/>
          </a:xfrm>
          <a:prstGeom prst="rect">
            <a:avLst/>
          </a:prstGeom>
          <a:noFill/>
        </p:spPr>
        <p:txBody>
          <a:bodyPr wrap="square">
            <a:spAutoFit/>
          </a:bodyPr>
          <a:lstStyle/>
          <a:p>
            <a:pPr algn="ctr">
              <a:lnSpc>
                <a:spcPct val="150000"/>
              </a:lnSpc>
            </a:pPr>
            <a:r>
              <a:rPr lang="ja-JP" altLang="en-US" sz="1400" b="1" dirty="0">
                <a:solidFill>
                  <a:srgbClr val="FF9999"/>
                </a:solidFill>
                <a:latin typeface="+mn-ea"/>
              </a:rPr>
              <a:t>大人気グループのエースが</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続々 </a:t>
            </a:r>
            <a:r>
              <a:rPr lang="en-US" altLang="ja-JP" sz="1400" b="1" dirty="0" err="1">
                <a:solidFill>
                  <a:srgbClr val="FF9999"/>
                </a:solidFill>
                <a:latin typeface="+mn-ea"/>
              </a:rPr>
              <a:t>CanCam</a:t>
            </a:r>
            <a:r>
              <a:rPr lang="ja-JP" altLang="en-US" sz="1400" b="1" dirty="0">
                <a:solidFill>
                  <a:srgbClr val="FF9999"/>
                </a:solidFill>
                <a:latin typeface="+mn-ea"/>
              </a:rPr>
              <a:t>専属モデルに♡</a:t>
            </a:r>
            <a:endParaRPr lang="en-US" altLang="ja-JP" sz="1400" b="1" dirty="0">
              <a:solidFill>
                <a:srgbClr val="FF9999"/>
              </a:solidFill>
              <a:latin typeface="+mn-ea"/>
            </a:endParaRPr>
          </a:p>
          <a:p>
            <a:pPr algn="ctr">
              <a:lnSpc>
                <a:spcPct val="150000"/>
              </a:lnSpc>
            </a:pPr>
            <a:endParaRPr lang="en-US" altLang="ja-JP" sz="1000" b="1" dirty="0">
              <a:solidFill>
                <a:srgbClr val="FF9999"/>
              </a:solidFill>
              <a:latin typeface="+mn-ea"/>
            </a:endParaRPr>
          </a:p>
          <a:p>
            <a:pPr algn="ctr">
              <a:lnSpc>
                <a:spcPct val="150000"/>
              </a:lnSpc>
            </a:pPr>
            <a:r>
              <a:rPr lang="ja-JP" altLang="en-US" sz="1400" b="1" dirty="0">
                <a:solidFill>
                  <a:srgbClr val="FF9999"/>
                </a:solidFill>
                <a:latin typeface="+mn-ea"/>
              </a:rPr>
              <a:t>専属モデルが加入するたび</a:t>
            </a:r>
            <a:endParaRPr lang="en-US" altLang="ja-JP" sz="1400" b="1" dirty="0">
              <a:solidFill>
                <a:srgbClr val="FF9999"/>
              </a:solidFill>
              <a:latin typeface="+mn-ea"/>
            </a:endParaRPr>
          </a:p>
          <a:p>
            <a:pPr algn="ctr">
              <a:lnSpc>
                <a:spcPct val="150000"/>
              </a:lnSpc>
            </a:pPr>
            <a:r>
              <a:rPr lang="en-US" altLang="ja-JP" sz="1400" b="1" dirty="0">
                <a:solidFill>
                  <a:srgbClr val="FF9999"/>
                </a:solidFill>
                <a:latin typeface="+mn-ea"/>
              </a:rPr>
              <a:t>SNS</a:t>
            </a:r>
            <a:r>
              <a:rPr lang="ja-JP" altLang="en-US" sz="1400" b="1" dirty="0">
                <a:solidFill>
                  <a:srgbClr val="FF9999"/>
                </a:solidFill>
                <a:latin typeface="+mn-ea"/>
              </a:rPr>
              <a:t>の検索ランキング上位に！</a:t>
            </a:r>
            <a:endParaRPr lang="en-US" altLang="ja-JP" sz="1400" b="1" dirty="0">
              <a:solidFill>
                <a:srgbClr val="FF9999"/>
              </a:solidFill>
              <a:latin typeface="+mn-ea"/>
            </a:endParaRPr>
          </a:p>
          <a:p>
            <a:pPr algn="ctr">
              <a:lnSpc>
                <a:spcPct val="150000"/>
              </a:lnSpc>
            </a:pPr>
            <a:endParaRPr lang="en-US" altLang="ja-JP" sz="1000" b="1" dirty="0">
              <a:solidFill>
                <a:srgbClr val="FF9999"/>
              </a:solidFill>
              <a:latin typeface="+mn-ea"/>
            </a:endParaRPr>
          </a:p>
          <a:p>
            <a:pPr algn="ctr">
              <a:lnSpc>
                <a:spcPct val="150000"/>
              </a:lnSpc>
            </a:pPr>
            <a:r>
              <a:rPr lang="ja-JP" altLang="en-US" sz="1400" b="1" dirty="0">
                <a:solidFill>
                  <a:srgbClr val="FF9999"/>
                </a:solidFill>
                <a:latin typeface="+mn-ea"/>
              </a:rPr>
              <a:t>アイドル活動のファッションや</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メイクとは少しちがう</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「きれいなお姉さん」な一面を</a:t>
            </a:r>
            <a:endParaRPr lang="en-US" altLang="ja-JP" sz="1400" b="1" dirty="0">
              <a:solidFill>
                <a:srgbClr val="FF9999"/>
              </a:solidFill>
              <a:latin typeface="+mn-ea"/>
            </a:endParaRPr>
          </a:p>
          <a:p>
            <a:pPr algn="ctr">
              <a:lnSpc>
                <a:spcPct val="150000"/>
              </a:lnSpc>
            </a:pPr>
            <a:r>
              <a:rPr lang="en-US" altLang="ja-JP" sz="1400" b="1" i="0" dirty="0" err="1">
                <a:solidFill>
                  <a:srgbClr val="FF9999"/>
                </a:solidFill>
                <a:effectLst/>
                <a:latin typeface="+mn-ea"/>
              </a:rPr>
              <a:t>CanCam</a:t>
            </a:r>
            <a:r>
              <a:rPr lang="ja-JP" altLang="en-US" sz="1400" b="1" i="0" dirty="0">
                <a:solidFill>
                  <a:srgbClr val="FF9999"/>
                </a:solidFill>
                <a:effectLst/>
                <a:latin typeface="+mn-ea"/>
              </a:rPr>
              <a:t>編集部が魅力的にお届けします。</a:t>
            </a:r>
            <a:endParaRPr lang="en-US" altLang="ja-JP" sz="1400" b="1" i="0" dirty="0">
              <a:solidFill>
                <a:srgbClr val="FF9999"/>
              </a:solidFill>
              <a:effectLst/>
              <a:latin typeface="+mn-ea"/>
            </a:endParaRPr>
          </a:p>
        </p:txBody>
      </p:sp>
      <p:pic>
        <p:nvPicPr>
          <p:cNvPr id="2" name="図 1">
            <a:extLst>
              <a:ext uri="{FF2B5EF4-FFF2-40B4-BE49-F238E27FC236}">
                <a16:creationId xmlns:a16="http://schemas.microsoft.com/office/drawing/2014/main" id="{F8F67E9A-1C9B-2E9A-2CAE-2669EE93E04B}"/>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312479" y="2331898"/>
            <a:ext cx="785586" cy="785586"/>
          </a:xfrm>
          <a:prstGeom prst="rect">
            <a:avLst/>
          </a:prstGeom>
        </p:spPr>
      </p:pic>
      <p:pic>
        <p:nvPicPr>
          <p:cNvPr id="5" name="図 4">
            <a:extLst>
              <a:ext uri="{FF2B5EF4-FFF2-40B4-BE49-F238E27FC236}">
                <a16:creationId xmlns:a16="http://schemas.microsoft.com/office/drawing/2014/main" id="{390717F2-20DE-E947-C0F5-C15947678136}"/>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729536" y="5167741"/>
            <a:ext cx="785586" cy="785586"/>
          </a:xfrm>
          <a:prstGeom prst="rect">
            <a:avLst/>
          </a:prstGeom>
        </p:spPr>
      </p:pic>
      <p:pic>
        <p:nvPicPr>
          <p:cNvPr id="1026" name="Picture 2">
            <a:extLst>
              <a:ext uri="{FF2B5EF4-FFF2-40B4-BE49-F238E27FC236}">
                <a16:creationId xmlns:a16="http://schemas.microsoft.com/office/drawing/2014/main" id="{D9C87677-6F6B-1CC4-748A-C6C4275838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1924" y="2475712"/>
            <a:ext cx="1917145" cy="24084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7267EA9-FA85-EE72-5F05-B3D9BC640A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391"/>
          <a:stretch>
            <a:fillRect/>
          </a:stretch>
        </p:blipFill>
        <p:spPr bwMode="auto">
          <a:xfrm>
            <a:off x="4734538" y="1117701"/>
            <a:ext cx="1806309" cy="264469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テキスト ボックス 15">
            <a:extLst>
              <a:ext uri="{FF2B5EF4-FFF2-40B4-BE49-F238E27FC236}">
                <a16:creationId xmlns:a16="http://schemas.microsoft.com/office/drawing/2014/main" id="{39799B7C-ACB1-449C-87A1-8BBFAB4A3E65}"/>
              </a:ext>
            </a:extLst>
          </p:cNvPr>
          <p:cNvSpPr txBox="1"/>
          <p:nvPr/>
        </p:nvSpPr>
        <p:spPr>
          <a:xfrm>
            <a:off x="6393256" y="1427943"/>
            <a:ext cx="2677336" cy="769441"/>
          </a:xfrm>
          <a:prstGeom prst="rect">
            <a:avLst/>
          </a:prstGeom>
          <a:noFill/>
        </p:spPr>
        <p:txBody>
          <a:bodyPr wrap="none" rtlCol="0">
            <a:spAutoFit/>
          </a:bodyPr>
          <a:lstStyle/>
          <a:p>
            <a:r>
              <a:rPr kumimoji="1" lang="en-US" altLang="ja-JP" sz="4400" dirty="0">
                <a:effectLst>
                  <a:outerShdw blurRad="38100" dist="38100" dir="2700000" algn="tl">
                    <a:srgbClr val="000000">
                      <a:alpha val="43137"/>
                    </a:srgbClr>
                  </a:outerShdw>
                </a:effectLst>
                <a:latin typeface="Edwardian Script ITC" panose="030303020407070D0804" pitchFamily="66" charset="0"/>
              </a:rPr>
              <a:t>Manami Ono</a:t>
            </a:r>
            <a:endParaRPr kumimoji="1" lang="ja-JP" altLang="en-US" sz="4400" dirty="0">
              <a:effectLst>
                <a:outerShdw blurRad="38100" dist="38100" dir="2700000" algn="tl">
                  <a:srgbClr val="000000">
                    <a:alpha val="43137"/>
                  </a:srgbClr>
                </a:outerShdw>
              </a:effectLst>
              <a:latin typeface="Edwardian Script ITC" panose="030303020407070D0804" pitchFamily="66" charset="0"/>
            </a:endParaRPr>
          </a:p>
        </p:txBody>
      </p:sp>
      <p:sp>
        <p:nvSpPr>
          <p:cNvPr id="26" name="テキスト ボックス 25">
            <a:extLst>
              <a:ext uri="{FF2B5EF4-FFF2-40B4-BE49-F238E27FC236}">
                <a16:creationId xmlns:a16="http://schemas.microsoft.com/office/drawing/2014/main" id="{62EFCD8A-4814-88B2-ACAC-3E8E598F1E80}"/>
              </a:ext>
            </a:extLst>
          </p:cNvPr>
          <p:cNvSpPr txBox="1"/>
          <p:nvPr/>
        </p:nvSpPr>
        <p:spPr>
          <a:xfrm>
            <a:off x="5743217" y="3736206"/>
            <a:ext cx="3292889" cy="769441"/>
          </a:xfrm>
          <a:prstGeom prst="rect">
            <a:avLst/>
          </a:prstGeom>
          <a:noFill/>
        </p:spPr>
        <p:txBody>
          <a:bodyPr wrap="none" rtlCol="0">
            <a:spAutoFit/>
          </a:bodyPr>
          <a:lstStyle/>
          <a:p>
            <a:r>
              <a:rPr kumimoji="1" lang="en-US" altLang="ja-JP" sz="4400" dirty="0">
                <a:effectLst>
                  <a:outerShdw blurRad="38100" dist="38100" dir="2700000" algn="tl">
                    <a:srgbClr val="000000">
                      <a:alpha val="43137"/>
                    </a:srgbClr>
                  </a:outerShdw>
                </a:effectLst>
                <a:latin typeface="Edwardian Script ITC" panose="030303020407070D0804" pitchFamily="66" charset="0"/>
              </a:rPr>
              <a:t>Kotomi Tachibana</a:t>
            </a:r>
            <a:endParaRPr kumimoji="1" lang="ja-JP" altLang="en-US" sz="4400" dirty="0">
              <a:effectLst>
                <a:outerShdw blurRad="38100" dist="38100" dir="2700000" algn="tl">
                  <a:srgbClr val="000000">
                    <a:alpha val="43137"/>
                  </a:srgbClr>
                </a:outerShdw>
              </a:effectLst>
              <a:latin typeface="Edwardian Script ITC" panose="030303020407070D0804" pitchFamily="66" charset="0"/>
            </a:endParaRPr>
          </a:p>
        </p:txBody>
      </p:sp>
      <p:pic>
        <p:nvPicPr>
          <p:cNvPr id="9" name="図 8">
            <a:extLst>
              <a:ext uri="{FF2B5EF4-FFF2-40B4-BE49-F238E27FC236}">
                <a16:creationId xmlns:a16="http://schemas.microsoft.com/office/drawing/2014/main" id="{019911A5-DADE-AC2A-64C6-D9C1CB6C6BB7}"/>
              </a:ext>
            </a:extLst>
          </p:cNvPr>
          <p:cNvPicPr>
            <a:picLocks noChangeAspect="1"/>
          </p:cNvPicPr>
          <p:nvPr/>
        </p:nvPicPr>
        <p:blipFill>
          <a:blip r:embed="rId6"/>
          <a:stretch>
            <a:fillRect/>
          </a:stretch>
        </p:blipFill>
        <p:spPr>
          <a:xfrm>
            <a:off x="4734538" y="4378898"/>
            <a:ext cx="1767958" cy="2255528"/>
          </a:xfrm>
          <a:prstGeom prst="rect">
            <a:avLst/>
          </a:prstGeom>
          <a:effectLst>
            <a:outerShdw blurRad="50800" dist="38100" dir="2700000" algn="tl" rotWithShape="0">
              <a:prstClr val="black">
                <a:alpha val="40000"/>
              </a:prstClr>
            </a:outerShdw>
          </a:effectLst>
        </p:spPr>
      </p:pic>
      <p:sp>
        <p:nvSpPr>
          <p:cNvPr id="11" name="テキスト ボックス 10">
            <a:extLst>
              <a:ext uri="{FF2B5EF4-FFF2-40B4-BE49-F238E27FC236}">
                <a16:creationId xmlns:a16="http://schemas.microsoft.com/office/drawing/2014/main" id="{B8334625-4074-1185-F137-CB141537CA6F}"/>
              </a:ext>
            </a:extLst>
          </p:cNvPr>
          <p:cNvSpPr txBox="1"/>
          <p:nvPr/>
        </p:nvSpPr>
        <p:spPr>
          <a:xfrm>
            <a:off x="5637692" y="5613949"/>
            <a:ext cx="3267241" cy="769441"/>
          </a:xfrm>
          <a:prstGeom prst="rect">
            <a:avLst/>
          </a:prstGeom>
          <a:noFill/>
        </p:spPr>
        <p:txBody>
          <a:bodyPr wrap="none" rtlCol="0">
            <a:spAutoFit/>
          </a:bodyPr>
          <a:lstStyle/>
          <a:p>
            <a:r>
              <a:rPr kumimoji="1" lang="en-US" altLang="ja-JP" sz="4400" dirty="0">
                <a:effectLst>
                  <a:outerShdw blurRad="38100" dist="38100" dir="2700000" algn="tl">
                    <a:srgbClr val="000000">
                      <a:alpha val="43137"/>
                    </a:srgbClr>
                  </a:outerShdw>
                </a:effectLst>
                <a:latin typeface="Edwardian Script ITC" panose="030303020407070D0804" pitchFamily="66" charset="0"/>
              </a:rPr>
              <a:t>Sakura Kawasaki</a:t>
            </a:r>
            <a:endParaRPr kumimoji="1" lang="ja-JP" altLang="en-US" sz="4400" dirty="0">
              <a:effectLst>
                <a:outerShdw blurRad="38100" dist="38100" dir="2700000" algn="tl">
                  <a:srgbClr val="000000">
                    <a:alpha val="43137"/>
                  </a:srgbClr>
                </a:outerShdw>
              </a:effectLst>
              <a:latin typeface="Edwardian Script ITC" panose="030303020407070D0804" pitchFamily="66" charset="0"/>
            </a:endParaRPr>
          </a:p>
        </p:txBody>
      </p:sp>
    </p:spTree>
    <p:extLst>
      <p:ext uri="{BB962C8B-B14F-4D97-AF65-F5344CB8AC3E}">
        <p14:creationId xmlns:p14="http://schemas.microsoft.com/office/powerpoint/2010/main" val="3692788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8F042-3BFE-F7DE-7EA4-82EE324CBF15}"/>
            </a:ext>
          </a:extLst>
        </p:cNvPr>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C927BFFF-CA76-17D0-4F79-7F0709955885}"/>
              </a:ext>
            </a:extLst>
          </p:cNvPr>
          <p:cNvSpPr/>
          <p:nvPr/>
        </p:nvSpPr>
        <p:spPr>
          <a:xfrm>
            <a:off x="4785676" y="1269465"/>
            <a:ext cx="4745215" cy="5113925"/>
          </a:xfrm>
          <a:prstGeom prst="rect">
            <a:avLst/>
          </a:prstGeom>
          <a:solidFill>
            <a:srgbClr val="FFBBC6">
              <a:alpha val="20000"/>
            </a:srgbClr>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14" name="正方形/長方形 13">
            <a:extLst>
              <a:ext uri="{FF2B5EF4-FFF2-40B4-BE49-F238E27FC236}">
                <a16:creationId xmlns:a16="http://schemas.microsoft.com/office/drawing/2014/main" id="{76DB637B-AE54-1103-7649-B989D7FD0DB9}"/>
              </a:ext>
            </a:extLst>
          </p:cNvPr>
          <p:cNvSpPr/>
          <p:nvPr/>
        </p:nvSpPr>
        <p:spPr>
          <a:xfrm>
            <a:off x="4844765" y="1331231"/>
            <a:ext cx="4745215" cy="5113925"/>
          </a:xfrm>
          <a:prstGeom prst="rect">
            <a:avLst/>
          </a:prstGeom>
          <a:solidFill>
            <a:srgbClr val="FFBBC6">
              <a:alpha val="20000"/>
            </a:srgbClr>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33" name="テキスト ボックス 32">
            <a:extLst>
              <a:ext uri="{FF2B5EF4-FFF2-40B4-BE49-F238E27FC236}">
                <a16:creationId xmlns:a16="http://schemas.microsoft.com/office/drawing/2014/main" id="{8AE93466-3344-6570-85AB-522B10A0800D}"/>
              </a:ext>
            </a:extLst>
          </p:cNvPr>
          <p:cNvSpPr txBox="1"/>
          <p:nvPr/>
        </p:nvSpPr>
        <p:spPr>
          <a:xfrm>
            <a:off x="-62595" y="1645064"/>
            <a:ext cx="4810422" cy="839782"/>
          </a:xfrm>
          <a:prstGeom prst="rect">
            <a:avLst/>
          </a:prstGeom>
          <a:noFill/>
        </p:spPr>
        <p:txBody>
          <a:bodyPr wrap="square">
            <a:spAutoFit/>
          </a:bodyPr>
          <a:lstStyle/>
          <a:p>
            <a:pPr algn="ctr">
              <a:lnSpc>
                <a:spcPct val="150000"/>
              </a:lnSpc>
            </a:pPr>
            <a:r>
              <a:rPr kumimoji="1" lang="ja-JP" altLang="en-US" sz="1700" b="1" dirty="0">
                <a:solidFill>
                  <a:srgbClr val="E7346C"/>
                </a:solidFill>
                <a:highlight>
                  <a:srgbClr val="FFBBC6"/>
                </a:highlight>
                <a:latin typeface="+mn-ea"/>
              </a:rPr>
              <a:t>令和のモテアイコン・美海さんが</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err="1">
                <a:solidFill>
                  <a:srgbClr val="E7346C"/>
                </a:solidFill>
                <a:highlight>
                  <a:srgbClr val="FFBBC6"/>
                </a:highlight>
                <a:latin typeface="+mn-ea"/>
              </a:rPr>
              <a:t>CanCam</a:t>
            </a:r>
            <a:r>
              <a:rPr kumimoji="1" lang="ja-JP" altLang="en-US" sz="1700" b="1" dirty="0">
                <a:solidFill>
                  <a:srgbClr val="E7346C"/>
                </a:solidFill>
                <a:highlight>
                  <a:srgbClr val="FFBBC6"/>
                </a:highlight>
                <a:latin typeface="+mn-ea"/>
              </a:rPr>
              <a:t>専属アンバサダー就任！</a:t>
            </a:r>
          </a:p>
        </p:txBody>
      </p:sp>
      <p:sp>
        <p:nvSpPr>
          <p:cNvPr id="3" name="テキスト ボックス 33">
            <a:extLst>
              <a:ext uri="{FF2B5EF4-FFF2-40B4-BE49-F238E27FC236}">
                <a16:creationId xmlns:a16="http://schemas.microsoft.com/office/drawing/2014/main" id="{BD282651-4354-D311-E776-2956018A9D75}"/>
              </a:ext>
            </a:extLst>
          </p:cNvPr>
          <p:cNvSpPr txBox="1">
            <a:spLocks noChangeArrowheads="1"/>
          </p:cNvSpPr>
          <p:nvPr/>
        </p:nvSpPr>
        <p:spPr bwMode="auto">
          <a:xfrm>
            <a:off x="59635" y="126572"/>
            <a:ext cx="32549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 </a:t>
            </a:r>
            <a:r>
              <a:rPr lang="ja-JP" altLang="en-US" sz="2400" b="1" dirty="0">
                <a:solidFill>
                  <a:srgbClr val="E7346C"/>
                </a:solidFill>
                <a:latin typeface="+mn-ea"/>
                <a:ea typeface="+mn-ea"/>
                <a:cs typeface="Brush Script MT" panose="03060802040406070304" pitchFamily="66" charset="0"/>
              </a:rPr>
              <a:t>❷</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CA149F01-D74F-F2C8-935B-86685B35DDFC}"/>
              </a:ext>
            </a:extLst>
          </p:cNvPr>
          <p:cNvCxnSpPr>
            <a:cxnSpLocks/>
          </p:cNvCxnSpPr>
          <p:nvPr/>
        </p:nvCxnSpPr>
        <p:spPr>
          <a:xfrm>
            <a:off x="303990" y="46445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4CEBAA67-3F24-EB7A-9FEC-3D7DA70F922C}"/>
              </a:ext>
            </a:extLst>
          </p:cNvPr>
          <p:cNvSpPr txBox="1"/>
          <p:nvPr/>
        </p:nvSpPr>
        <p:spPr>
          <a:xfrm rot="21308620">
            <a:off x="104046" y="686259"/>
            <a:ext cx="6479143" cy="468270"/>
          </a:xfrm>
          <a:prstGeom prst="rect">
            <a:avLst/>
          </a:prstGeom>
          <a:noFill/>
        </p:spPr>
        <p:txBody>
          <a:bodyPr wrap="square">
            <a:spAutoFit/>
          </a:bodyPr>
          <a:lstStyle/>
          <a:p>
            <a:pPr>
              <a:lnSpc>
                <a:spcPct val="150000"/>
              </a:lnSpc>
            </a:pPr>
            <a:r>
              <a:rPr lang="en-US" altLang="ja-JP" b="1" dirty="0" err="1">
                <a:solidFill>
                  <a:schemeClr val="bg1"/>
                </a:solidFill>
                <a:highlight>
                  <a:srgbClr val="E7346C"/>
                </a:highlight>
                <a:latin typeface="+mn-ea"/>
              </a:rPr>
              <a:t>CanCam</a:t>
            </a:r>
            <a:r>
              <a:rPr lang="ja-JP" altLang="en-US" b="1" dirty="0">
                <a:solidFill>
                  <a:schemeClr val="bg1"/>
                </a:solidFill>
                <a:highlight>
                  <a:srgbClr val="E7346C"/>
                </a:highlight>
                <a:latin typeface="+mn-ea"/>
              </a:rPr>
              <a:t>初の専属アンバサダーに美海さんが就任</a:t>
            </a:r>
            <a:endParaRPr lang="en-US" altLang="ja-JP" b="1" i="0" dirty="0">
              <a:solidFill>
                <a:schemeClr val="bg1"/>
              </a:solidFill>
              <a:effectLst/>
              <a:highlight>
                <a:srgbClr val="E7346C"/>
              </a:highlight>
              <a:latin typeface="+mn-ea"/>
            </a:endParaRPr>
          </a:p>
        </p:txBody>
      </p:sp>
      <p:sp>
        <p:nvSpPr>
          <p:cNvPr id="28" name="テキスト ボックス 27">
            <a:extLst>
              <a:ext uri="{FF2B5EF4-FFF2-40B4-BE49-F238E27FC236}">
                <a16:creationId xmlns:a16="http://schemas.microsoft.com/office/drawing/2014/main" id="{AE380741-6799-B53D-3FBD-F2A0483482CD}"/>
              </a:ext>
            </a:extLst>
          </p:cNvPr>
          <p:cNvSpPr txBox="1"/>
          <p:nvPr/>
        </p:nvSpPr>
        <p:spPr>
          <a:xfrm>
            <a:off x="348039" y="2737788"/>
            <a:ext cx="3795529" cy="3524042"/>
          </a:xfrm>
          <a:prstGeom prst="rect">
            <a:avLst/>
          </a:prstGeom>
          <a:noFill/>
        </p:spPr>
        <p:txBody>
          <a:bodyPr wrap="square">
            <a:spAutoFit/>
          </a:bodyPr>
          <a:lstStyle/>
          <a:p>
            <a:pPr algn="ctr">
              <a:lnSpc>
                <a:spcPct val="150000"/>
              </a:lnSpc>
            </a:pPr>
            <a:r>
              <a:rPr lang="ja-JP" altLang="en-US" sz="1400" b="1" dirty="0">
                <a:solidFill>
                  <a:srgbClr val="FF9999"/>
                </a:solidFill>
                <a:latin typeface="+mn-ea"/>
              </a:rPr>
              <a:t>恋愛リアリティ番組で大ブレイク♡</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誌面や</a:t>
            </a:r>
            <a:r>
              <a:rPr lang="en-US" altLang="ja-JP" sz="1400" b="1" dirty="0">
                <a:solidFill>
                  <a:srgbClr val="FF9999"/>
                </a:solidFill>
                <a:latin typeface="+mn-ea"/>
              </a:rPr>
              <a:t>YouTube</a:t>
            </a:r>
            <a:r>
              <a:rPr lang="ja-JP" altLang="en-US" sz="1400" b="1" dirty="0">
                <a:solidFill>
                  <a:srgbClr val="FF9999"/>
                </a:solidFill>
                <a:latin typeface="+mn-ea"/>
              </a:rPr>
              <a:t>に出演のたびに大反響の</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美海さんが、</a:t>
            </a:r>
            <a:r>
              <a:rPr lang="en-US" altLang="ja-JP" sz="1400" b="1" dirty="0" err="1">
                <a:solidFill>
                  <a:srgbClr val="FF9999"/>
                </a:solidFill>
                <a:latin typeface="+mn-ea"/>
              </a:rPr>
              <a:t>CanCam</a:t>
            </a:r>
            <a:r>
              <a:rPr lang="ja-JP" altLang="en-US" sz="1400" b="1" dirty="0">
                <a:solidFill>
                  <a:srgbClr val="FF9999"/>
                </a:solidFill>
                <a:latin typeface="+mn-ea"/>
              </a:rPr>
              <a:t>初の</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専属アンバサダーに就任しました！</a:t>
            </a:r>
            <a:endParaRPr lang="en-US" altLang="ja-JP" sz="1400" b="1" dirty="0">
              <a:solidFill>
                <a:srgbClr val="FF9999"/>
              </a:solidFill>
              <a:latin typeface="+mn-ea"/>
            </a:endParaRPr>
          </a:p>
          <a:p>
            <a:pPr algn="ctr">
              <a:lnSpc>
                <a:spcPct val="150000"/>
              </a:lnSpc>
            </a:pPr>
            <a:endParaRPr lang="en-US" altLang="ja-JP" sz="1000" b="1" dirty="0">
              <a:solidFill>
                <a:srgbClr val="FF9999"/>
              </a:solidFill>
              <a:latin typeface="+mn-ea"/>
            </a:endParaRPr>
          </a:p>
          <a:p>
            <a:pPr algn="ctr">
              <a:lnSpc>
                <a:spcPct val="150000"/>
              </a:lnSpc>
            </a:pPr>
            <a:r>
              <a:rPr lang="ja-JP" altLang="en-US" sz="1400" b="1" i="0" dirty="0">
                <a:solidFill>
                  <a:srgbClr val="FF9999"/>
                </a:solidFill>
                <a:effectLst/>
                <a:latin typeface="+mn-ea"/>
              </a:rPr>
              <a:t>着回し企画や読者からのお悩み相談、</a:t>
            </a:r>
            <a:endParaRPr lang="en-US" altLang="ja-JP" sz="1400" b="1" i="0" dirty="0">
              <a:solidFill>
                <a:srgbClr val="FF9999"/>
              </a:solidFill>
              <a:effectLst/>
              <a:latin typeface="+mn-ea"/>
            </a:endParaRPr>
          </a:p>
          <a:p>
            <a:pPr algn="ctr">
              <a:lnSpc>
                <a:spcPct val="150000"/>
              </a:lnSpc>
            </a:pPr>
            <a:r>
              <a:rPr lang="ja-JP" altLang="en-US" sz="1400" b="1" i="0" dirty="0">
                <a:solidFill>
                  <a:srgbClr val="FF9999"/>
                </a:solidFill>
                <a:effectLst/>
                <a:latin typeface="+mn-ea"/>
              </a:rPr>
              <a:t>美</a:t>
            </a:r>
            <a:r>
              <a:rPr lang="en-US" altLang="ja-JP" sz="1400" b="1" i="0" dirty="0">
                <a:solidFill>
                  <a:srgbClr val="FF9999"/>
                </a:solidFill>
                <a:effectLst/>
                <a:latin typeface="+mn-ea"/>
              </a:rPr>
              <a:t>BODY </a:t>
            </a:r>
            <a:r>
              <a:rPr lang="ja-JP" altLang="en-US" sz="1400" b="1" i="0" dirty="0">
                <a:solidFill>
                  <a:srgbClr val="FF9999"/>
                </a:solidFill>
                <a:effectLst/>
                <a:latin typeface="+mn-ea"/>
              </a:rPr>
              <a:t>メイクの発信など、</a:t>
            </a:r>
            <a:endParaRPr lang="en-US" altLang="ja-JP" sz="1400" b="1" i="0" dirty="0">
              <a:solidFill>
                <a:srgbClr val="FF9999"/>
              </a:solidFill>
              <a:effectLst/>
              <a:latin typeface="+mn-ea"/>
            </a:endParaRPr>
          </a:p>
          <a:p>
            <a:pPr algn="ctr">
              <a:lnSpc>
                <a:spcPct val="150000"/>
              </a:lnSpc>
            </a:pPr>
            <a:r>
              <a:rPr lang="ja-JP" altLang="en-US" sz="1400" b="1" dirty="0">
                <a:solidFill>
                  <a:srgbClr val="FF9999"/>
                </a:solidFill>
                <a:latin typeface="+mn-ea"/>
              </a:rPr>
              <a:t>やりたいことが盛りだくさんの美海さん。</a:t>
            </a:r>
            <a:endParaRPr lang="en-US" altLang="ja-JP" sz="1400" b="1" dirty="0">
              <a:solidFill>
                <a:srgbClr val="FF9999"/>
              </a:solidFill>
              <a:latin typeface="+mn-ea"/>
            </a:endParaRPr>
          </a:p>
          <a:p>
            <a:pPr algn="ctr">
              <a:lnSpc>
                <a:spcPct val="150000"/>
              </a:lnSpc>
            </a:pPr>
            <a:endParaRPr lang="en-US" altLang="ja-JP" sz="1400" b="1" dirty="0">
              <a:solidFill>
                <a:srgbClr val="FF9999"/>
              </a:solidFill>
              <a:latin typeface="+mn-ea"/>
            </a:endParaRPr>
          </a:p>
          <a:p>
            <a:pPr algn="ctr">
              <a:lnSpc>
                <a:spcPct val="150000"/>
              </a:lnSpc>
            </a:pPr>
            <a:r>
              <a:rPr lang="ja-JP" altLang="en-US" sz="1400" b="1" i="0" dirty="0">
                <a:solidFill>
                  <a:srgbClr val="FF9999"/>
                </a:solidFill>
                <a:effectLst/>
                <a:latin typeface="+mn-ea"/>
              </a:rPr>
              <a:t>本誌で・</a:t>
            </a:r>
            <a:r>
              <a:rPr lang="en-US" altLang="ja-JP" sz="1400" b="1" i="0" dirty="0">
                <a:solidFill>
                  <a:srgbClr val="FF9999"/>
                </a:solidFill>
                <a:effectLst/>
                <a:latin typeface="+mn-ea"/>
              </a:rPr>
              <a:t>SNS</a:t>
            </a:r>
            <a:r>
              <a:rPr lang="ja-JP" altLang="en-US" sz="1400" b="1" i="0" dirty="0">
                <a:solidFill>
                  <a:srgbClr val="FF9999"/>
                </a:solidFill>
                <a:effectLst/>
                <a:latin typeface="+mn-ea"/>
              </a:rPr>
              <a:t>で・</a:t>
            </a:r>
            <a:r>
              <a:rPr lang="en-US" altLang="ja-JP" sz="1400" b="1" i="0" dirty="0">
                <a:solidFill>
                  <a:srgbClr val="FF9999"/>
                </a:solidFill>
                <a:effectLst/>
                <a:latin typeface="+mn-ea"/>
              </a:rPr>
              <a:t>YouTube</a:t>
            </a:r>
            <a:r>
              <a:rPr lang="ja-JP" altLang="en-US" sz="1400" b="1" i="0" dirty="0">
                <a:solidFill>
                  <a:srgbClr val="FF9999"/>
                </a:solidFill>
                <a:effectLst/>
                <a:latin typeface="+mn-ea"/>
              </a:rPr>
              <a:t>で！</a:t>
            </a:r>
            <a:endParaRPr lang="en-US" altLang="ja-JP" sz="1400" b="1" i="0" dirty="0">
              <a:solidFill>
                <a:srgbClr val="FF9999"/>
              </a:solidFill>
              <a:effectLst/>
              <a:latin typeface="+mn-ea"/>
            </a:endParaRPr>
          </a:p>
          <a:p>
            <a:pPr algn="ctr">
              <a:lnSpc>
                <a:spcPct val="150000"/>
              </a:lnSpc>
            </a:pPr>
            <a:r>
              <a:rPr lang="ja-JP" altLang="en-US" sz="1400" b="1" i="0" dirty="0">
                <a:solidFill>
                  <a:srgbClr val="FF9999"/>
                </a:solidFill>
                <a:effectLst/>
                <a:latin typeface="+mn-ea"/>
              </a:rPr>
              <a:t>これからの活躍にご注目ください♪</a:t>
            </a:r>
            <a:endParaRPr lang="en-US" altLang="ja-JP" sz="1400" b="1" i="0" dirty="0">
              <a:solidFill>
                <a:srgbClr val="FF9999"/>
              </a:solidFill>
              <a:effectLst/>
              <a:latin typeface="+mn-ea"/>
            </a:endParaRPr>
          </a:p>
        </p:txBody>
      </p:sp>
      <p:pic>
        <p:nvPicPr>
          <p:cNvPr id="2" name="図 1">
            <a:extLst>
              <a:ext uri="{FF2B5EF4-FFF2-40B4-BE49-F238E27FC236}">
                <a16:creationId xmlns:a16="http://schemas.microsoft.com/office/drawing/2014/main" id="{C74FBAE8-B958-7C67-7001-FEAF44482BD1}"/>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312479" y="2331898"/>
            <a:ext cx="785586" cy="785586"/>
          </a:xfrm>
          <a:prstGeom prst="rect">
            <a:avLst/>
          </a:prstGeom>
        </p:spPr>
      </p:pic>
      <p:pic>
        <p:nvPicPr>
          <p:cNvPr id="5" name="図 4">
            <a:extLst>
              <a:ext uri="{FF2B5EF4-FFF2-40B4-BE49-F238E27FC236}">
                <a16:creationId xmlns:a16="http://schemas.microsoft.com/office/drawing/2014/main" id="{12276C54-C5FD-6B5E-E186-520D64711F00}"/>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729536" y="5167741"/>
            <a:ext cx="785586" cy="785586"/>
          </a:xfrm>
          <a:prstGeom prst="rect">
            <a:avLst/>
          </a:prstGeom>
        </p:spPr>
      </p:pic>
      <p:pic>
        <p:nvPicPr>
          <p:cNvPr id="18" name="図 17">
            <a:extLst>
              <a:ext uri="{FF2B5EF4-FFF2-40B4-BE49-F238E27FC236}">
                <a16:creationId xmlns:a16="http://schemas.microsoft.com/office/drawing/2014/main" id="{4BA0A7DD-723D-57CC-07C6-64EE8083589A}"/>
              </a:ext>
            </a:extLst>
          </p:cNvPr>
          <p:cNvPicPr>
            <a:picLocks noChangeAspect="1"/>
          </p:cNvPicPr>
          <p:nvPr/>
        </p:nvPicPr>
        <p:blipFill>
          <a:blip r:embed="rId4"/>
          <a:stretch>
            <a:fillRect/>
          </a:stretch>
        </p:blipFill>
        <p:spPr>
          <a:xfrm>
            <a:off x="4411746" y="1155247"/>
            <a:ext cx="2786672" cy="3572602"/>
          </a:xfrm>
          <a:prstGeom prst="rect">
            <a:avLst/>
          </a:prstGeom>
          <a:effectLst>
            <a:outerShdw blurRad="50800" dist="38100" dir="2700000" algn="tl" rotWithShape="0">
              <a:prstClr val="black">
                <a:alpha val="40000"/>
              </a:prstClr>
            </a:outerShdw>
          </a:effectLst>
        </p:spPr>
      </p:pic>
      <p:pic>
        <p:nvPicPr>
          <p:cNvPr id="27" name="図 26">
            <a:extLst>
              <a:ext uri="{FF2B5EF4-FFF2-40B4-BE49-F238E27FC236}">
                <a16:creationId xmlns:a16="http://schemas.microsoft.com/office/drawing/2014/main" id="{96B2D252-1C24-87C4-6BFA-2B661EF643F3}"/>
              </a:ext>
            </a:extLst>
          </p:cNvPr>
          <p:cNvPicPr>
            <a:picLocks noChangeAspect="1"/>
          </p:cNvPicPr>
          <p:nvPr/>
        </p:nvPicPr>
        <p:blipFill>
          <a:blip r:embed="rId5"/>
          <a:stretch>
            <a:fillRect/>
          </a:stretch>
        </p:blipFill>
        <p:spPr>
          <a:xfrm>
            <a:off x="7955534" y="5444581"/>
            <a:ext cx="1743953" cy="1295665"/>
          </a:xfrm>
          <a:prstGeom prst="rect">
            <a:avLst/>
          </a:prstGeom>
          <a:effectLst>
            <a:outerShdw blurRad="50800" dist="38100" dir="2700000" algn="tl" rotWithShape="0">
              <a:prstClr val="black">
                <a:alpha val="40000"/>
              </a:prstClr>
            </a:outerShdw>
          </a:effectLst>
        </p:spPr>
      </p:pic>
      <p:sp>
        <p:nvSpPr>
          <p:cNvPr id="35" name="テキスト ボックス 34">
            <a:extLst>
              <a:ext uri="{FF2B5EF4-FFF2-40B4-BE49-F238E27FC236}">
                <a16:creationId xmlns:a16="http://schemas.microsoft.com/office/drawing/2014/main" id="{C5EFDEF8-2BF4-AFA9-924E-FA17108B9317}"/>
              </a:ext>
            </a:extLst>
          </p:cNvPr>
          <p:cNvSpPr txBox="1"/>
          <p:nvPr/>
        </p:nvSpPr>
        <p:spPr>
          <a:xfrm>
            <a:off x="7217372" y="1398785"/>
            <a:ext cx="2090624" cy="861774"/>
          </a:xfrm>
          <a:prstGeom prst="rect">
            <a:avLst/>
          </a:prstGeom>
          <a:noFill/>
        </p:spPr>
        <p:txBody>
          <a:bodyPr wrap="square">
            <a:spAutoFit/>
          </a:bodyPr>
          <a:lstStyle/>
          <a:p>
            <a:r>
              <a:rPr lang="ja-JP" altLang="ja-JP" sz="1400" b="1" i="0" u="sng" dirty="0">
                <a:solidFill>
                  <a:srgbClr val="E7346C"/>
                </a:solidFill>
                <a:effectLst/>
                <a:latin typeface="Meiryo UI" panose="020B0604030504040204" pitchFamily="50" charset="-128"/>
                <a:ea typeface="Meiryo UI" panose="020B0604030504040204" pitchFamily="50" charset="-128"/>
              </a:rPr>
              <a:t>美海（みみ）</a:t>
            </a:r>
            <a:endParaRPr lang="en-US" altLang="ja-JP" sz="1400" b="1" i="0" u="sng" dirty="0">
              <a:solidFill>
                <a:srgbClr val="E7346C"/>
              </a:solidFill>
              <a:effectLst/>
              <a:latin typeface="Meiryo UI" panose="020B0604030504040204" pitchFamily="50" charset="-128"/>
              <a:ea typeface="Meiryo UI" panose="020B0604030504040204" pitchFamily="50" charset="-128"/>
            </a:endParaRPr>
          </a:p>
          <a:p>
            <a:r>
              <a:rPr lang="ja-JP" altLang="ja-JP" sz="900" b="0" i="0" dirty="0">
                <a:solidFill>
                  <a:srgbClr val="000000"/>
                </a:solidFill>
                <a:effectLst/>
                <a:latin typeface="Meiryo UI" panose="020B0604030504040204" pitchFamily="50" charset="-128"/>
                <a:ea typeface="Meiryo UI" panose="020B0604030504040204" pitchFamily="50" charset="-128"/>
              </a:rPr>
              <a:t>モデル/タレント</a:t>
            </a:r>
            <a:br>
              <a:rPr lang="ja-JP" altLang="ja-JP" dirty="0">
                <a:latin typeface="Meiryo UI" panose="020B0604030504040204" pitchFamily="50" charset="-128"/>
                <a:ea typeface="Meiryo UI" panose="020B0604030504040204" pitchFamily="50" charset="-128"/>
              </a:rPr>
            </a:br>
            <a:r>
              <a:rPr lang="ja-JP" altLang="ja-JP" sz="900" b="0" i="0" dirty="0">
                <a:solidFill>
                  <a:srgbClr val="000000"/>
                </a:solidFill>
                <a:effectLst/>
                <a:latin typeface="Meiryo UI" panose="020B0604030504040204" pitchFamily="50" charset="-128"/>
                <a:ea typeface="Meiryo UI" panose="020B0604030504040204" pitchFamily="50" charset="-128"/>
              </a:rPr>
              <a:t>2003年12月31日生まれ</a:t>
            </a:r>
            <a:endParaRPr lang="en-US" altLang="ja-JP" sz="900" b="0" i="0" dirty="0">
              <a:solidFill>
                <a:srgbClr val="000000"/>
              </a:solidFill>
              <a:effectLst/>
              <a:latin typeface="Meiryo UI" panose="020B0604030504040204" pitchFamily="50" charset="-128"/>
              <a:ea typeface="Meiryo UI" panose="020B0604030504040204" pitchFamily="50" charset="-128"/>
            </a:endParaRPr>
          </a:p>
          <a:p>
            <a:r>
              <a:rPr lang="ja-JP" altLang="ja-JP" sz="900" b="0" i="0" dirty="0">
                <a:solidFill>
                  <a:srgbClr val="000000"/>
                </a:solidFill>
                <a:effectLst/>
                <a:latin typeface="Meiryo UI" panose="020B0604030504040204" pitchFamily="50" charset="-128"/>
                <a:ea typeface="Meiryo UI" panose="020B0604030504040204" pitchFamily="50" charset="-128"/>
              </a:rPr>
              <a:t>愛知県出身</a:t>
            </a:r>
            <a:endParaRPr lang="en-US" altLang="ja-JP" sz="900" b="0" i="0" dirty="0">
              <a:solidFill>
                <a:srgbClr val="000000"/>
              </a:solidFill>
              <a:effectLst/>
              <a:latin typeface="Meiryo UI" panose="020B0604030504040204" pitchFamily="50" charset="-128"/>
              <a:ea typeface="Meiryo UI" panose="020B0604030504040204" pitchFamily="50" charset="-128"/>
            </a:endParaRPr>
          </a:p>
          <a:p>
            <a:r>
              <a:rPr lang="ja-JP" altLang="ja-JP" sz="900" b="0" i="0" dirty="0">
                <a:solidFill>
                  <a:srgbClr val="000000"/>
                </a:solidFill>
                <a:effectLst/>
                <a:latin typeface="Meiryo UI" panose="020B0604030504040204" pitchFamily="50" charset="-128"/>
                <a:ea typeface="Meiryo UI" panose="020B0604030504040204" pitchFamily="50" charset="-128"/>
              </a:rPr>
              <a:t>チャームポイントは笑顔と眉間のホクロ♡</a:t>
            </a:r>
            <a:endParaRPr lang="ja-JP" altLang="en-US" sz="2400" dirty="0">
              <a:latin typeface="Meiryo UI" panose="020B0604030504040204" pitchFamily="50" charset="-128"/>
              <a:ea typeface="Meiryo UI" panose="020B0604030504040204" pitchFamily="50" charset="-128"/>
            </a:endParaRPr>
          </a:p>
        </p:txBody>
      </p:sp>
      <p:pic>
        <p:nvPicPr>
          <p:cNvPr id="51" name="図 50">
            <a:extLst>
              <a:ext uri="{FF2B5EF4-FFF2-40B4-BE49-F238E27FC236}">
                <a16:creationId xmlns:a16="http://schemas.microsoft.com/office/drawing/2014/main" id="{DCE1F310-402C-F19E-DABD-57BA65C1AA14}"/>
              </a:ext>
              <a:ext uri="{C183D7F6-B498-43B3-948B-1728B52AA6E4}">
                <adec:decorative xmlns:adec="http://schemas.microsoft.com/office/drawing/2017/decorative" val="1"/>
              </a:ext>
            </a:extLst>
          </p:cNvPr>
          <p:cNvPicPr>
            <a:picLocks noChangeAspect="1"/>
          </p:cNvPicPr>
          <p:nvPr/>
        </p:nvPicPr>
        <p:blipFill>
          <a:blip r:embed="rId6"/>
          <a:srcRect b="10122"/>
          <a:stretch>
            <a:fillRect/>
          </a:stretch>
        </p:blipFill>
        <p:spPr>
          <a:xfrm>
            <a:off x="8193393" y="2916823"/>
            <a:ext cx="928168" cy="1808532"/>
          </a:xfrm>
          <a:prstGeom prst="rect">
            <a:avLst/>
          </a:prstGeom>
          <a:effectLst>
            <a:outerShdw blurRad="50800" dist="38100" dir="2700000" algn="tl" rotWithShape="0">
              <a:prstClr val="black">
                <a:alpha val="40000"/>
              </a:prstClr>
            </a:outerShdw>
          </a:effectLst>
        </p:spPr>
      </p:pic>
      <p:pic>
        <p:nvPicPr>
          <p:cNvPr id="53" name="図 52">
            <a:extLst>
              <a:ext uri="{FF2B5EF4-FFF2-40B4-BE49-F238E27FC236}">
                <a16:creationId xmlns:a16="http://schemas.microsoft.com/office/drawing/2014/main" id="{59272D39-7EB7-4433-FFE7-BD73123A2C67}"/>
              </a:ext>
              <a:ext uri="{C183D7F6-B498-43B3-948B-1728B52AA6E4}">
                <adec:decorative xmlns:adec="http://schemas.microsoft.com/office/drawing/2017/decorative" val="1"/>
              </a:ext>
            </a:extLst>
          </p:cNvPr>
          <p:cNvPicPr>
            <a:picLocks noChangeAspect="1"/>
          </p:cNvPicPr>
          <p:nvPr/>
        </p:nvPicPr>
        <p:blipFill>
          <a:blip r:embed="rId7"/>
          <a:srcRect b="9838"/>
          <a:stretch>
            <a:fillRect/>
          </a:stretch>
        </p:blipFill>
        <p:spPr>
          <a:xfrm>
            <a:off x="7275432" y="2535201"/>
            <a:ext cx="1045002" cy="2042605"/>
          </a:xfrm>
          <a:prstGeom prst="rect">
            <a:avLst/>
          </a:prstGeom>
          <a:effectLst>
            <a:outerShdw blurRad="50800" dist="38100" dir="2700000" algn="tl" rotWithShape="0">
              <a:prstClr val="black">
                <a:alpha val="40000"/>
              </a:prstClr>
            </a:outerShdw>
          </a:effectLst>
        </p:spPr>
      </p:pic>
      <p:pic>
        <p:nvPicPr>
          <p:cNvPr id="57" name="図 56">
            <a:extLst>
              <a:ext uri="{FF2B5EF4-FFF2-40B4-BE49-F238E27FC236}">
                <a16:creationId xmlns:a16="http://schemas.microsoft.com/office/drawing/2014/main" id="{A5824F25-275F-4C32-96F9-5DAB7D8C403D}"/>
              </a:ext>
            </a:extLst>
          </p:cNvPr>
          <p:cNvPicPr>
            <a:picLocks noChangeAspect="1"/>
          </p:cNvPicPr>
          <p:nvPr/>
        </p:nvPicPr>
        <p:blipFill>
          <a:blip r:embed="rId8"/>
          <a:stretch>
            <a:fillRect/>
          </a:stretch>
        </p:blipFill>
        <p:spPr>
          <a:xfrm>
            <a:off x="6265648" y="5287478"/>
            <a:ext cx="1734781" cy="1295665"/>
          </a:xfrm>
          <a:prstGeom prst="rect">
            <a:avLst/>
          </a:prstGeom>
          <a:effectLst>
            <a:outerShdw blurRad="50800" dist="38100" dir="2700000" algn="tl" rotWithShape="0">
              <a:prstClr val="black">
                <a:alpha val="40000"/>
              </a:prstClr>
            </a:outerShdw>
          </a:effectLst>
        </p:spPr>
      </p:pic>
      <p:pic>
        <p:nvPicPr>
          <p:cNvPr id="59" name="図 58">
            <a:extLst>
              <a:ext uri="{FF2B5EF4-FFF2-40B4-BE49-F238E27FC236}">
                <a16:creationId xmlns:a16="http://schemas.microsoft.com/office/drawing/2014/main" id="{1F26A42F-D0F6-0E2F-E066-FFCCBDFBD9EF}"/>
              </a:ext>
            </a:extLst>
          </p:cNvPr>
          <p:cNvPicPr>
            <a:picLocks noChangeAspect="1"/>
          </p:cNvPicPr>
          <p:nvPr/>
        </p:nvPicPr>
        <p:blipFill>
          <a:blip r:embed="rId9"/>
          <a:stretch>
            <a:fillRect/>
          </a:stretch>
        </p:blipFill>
        <p:spPr>
          <a:xfrm>
            <a:off x="4655248" y="5156718"/>
            <a:ext cx="1769824" cy="1295665"/>
          </a:xfrm>
          <a:prstGeom prst="rect">
            <a:avLst/>
          </a:prstGeom>
          <a:effectLst>
            <a:outerShdw blurRad="50800" dist="38100" dir="2700000" algn="tl" rotWithShape="0">
              <a:prstClr val="black">
                <a:alpha val="40000"/>
              </a:prstClr>
            </a:outerShdw>
          </a:effectLst>
        </p:spPr>
      </p:pic>
      <p:sp>
        <p:nvSpPr>
          <p:cNvPr id="61" name="テキスト ボックス 60">
            <a:extLst>
              <a:ext uri="{FF2B5EF4-FFF2-40B4-BE49-F238E27FC236}">
                <a16:creationId xmlns:a16="http://schemas.microsoft.com/office/drawing/2014/main" id="{CEC963A0-85B0-BA4E-1444-D5E270B15CD5}"/>
              </a:ext>
            </a:extLst>
          </p:cNvPr>
          <p:cNvSpPr txBox="1"/>
          <p:nvPr/>
        </p:nvSpPr>
        <p:spPr>
          <a:xfrm rot="21260050">
            <a:off x="4420484" y="4916829"/>
            <a:ext cx="2931267" cy="322076"/>
          </a:xfrm>
          <a:prstGeom prst="rect">
            <a:avLst/>
          </a:prstGeom>
          <a:noFill/>
        </p:spPr>
        <p:txBody>
          <a:bodyPr wrap="square">
            <a:spAutoFit/>
          </a:bodyPr>
          <a:lstStyle/>
          <a:p>
            <a:pPr>
              <a:lnSpc>
                <a:spcPct val="150000"/>
              </a:lnSpc>
            </a:pPr>
            <a:r>
              <a:rPr lang="ja-JP" altLang="en-US" sz="1100" b="1" dirty="0">
                <a:solidFill>
                  <a:schemeClr val="bg1"/>
                </a:solidFill>
                <a:highlight>
                  <a:srgbClr val="E7346C"/>
                </a:highlight>
                <a:latin typeface="+mn-ea"/>
              </a:rPr>
              <a:t>美海さん</a:t>
            </a:r>
            <a:r>
              <a:rPr lang="en-US" altLang="ja-JP" sz="1100" b="1" dirty="0">
                <a:solidFill>
                  <a:schemeClr val="bg1"/>
                </a:solidFill>
                <a:highlight>
                  <a:srgbClr val="E7346C"/>
                </a:highlight>
                <a:latin typeface="+mn-ea"/>
              </a:rPr>
              <a:t>×</a:t>
            </a:r>
            <a:r>
              <a:rPr lang="ja-JP" altLang="en-US" sz="1100" b="1" dirty="0">
                <a:solidFill>
                  <a:schemeClr val="bg1"/>
                </a:solidFill>
                <a:highlight>
                  <a:srgbClr val="E7346C"/>
                </a:highlight>
                <a:latin typeface="+mn-ea"/>
              </a:rPr>
              <a:t>美容の</a:t>
            </a:r>
            <a:r>
              <a:rPr lang="en-US" altLang="ja-JP" sz="1100" b="1" dirty="0">
                <a:solidFill>
                  <a:schemeClr val="bg1"/>
                </a:solidFill>
                <a:highlight>
                  <a:srgbClr val="E7346C"/>
                </a:highlight>
                <a:latin typeface="+mn-ea"/>
              </a:rPr>
              <a:t>YouTube</a:t>
            </a:r>
            <a:r>
              <a:rPr lang="ja-JP" altLang="en-US" sz="1100" b="1" dirty="0">
                <a:solidFill>
                  <a:schemeClr val="bg1"/>
                </a:solidFill>
                <a:highlight>
                  <a:srgbClr val="E7346C"/>
                </a:highlight>
                <a:latin typeface="+mn-ea"/>
              </a:rPr>
              <a:t>動画が大人気！</a:t>
            </a:r>
            <a:endParaRPr lang="en-US" altLang="ja-JP" sz="1100" b="1" dirty="0">
              <a:solidFill>
                <a:schemeClr val="bg1"/>
              </a:solidFill>
              <a:highlight>
                <a:srgbClr val="E7346C"/>
              </a:highlight>
              <a:latin typeface="+mn-ea"/>
            </a:endParaRPr>
          </a:p>
        </p:txBody>
      </p:sp>
      <p:sp>
        <p:nvSpPr>
          <p:cNvPr id="63" name="テキスト ボックス 62">
            <a:extLst>
              <a:ext uri="{FF2B5EF4-FFF2-40B4-BE49-F238E27FC236}">
                <a16:creationId xmlns:a16="http://schemas.microsoft.com/office/drawing/2014/main" id="{8C62B480-B073-2777-FC7F-32758E9D8F7E}"/>
              </a:ext>
            </a:extLst>
          </p:cNvPr>
          <p:cNvSpPr txBox="1"/>
          <p:nvPr/>
        </p:nvSpPr>
        <p:spPr>
          <a:xfrm rot="921703">
            <a:off x="7513648" y="2545069"/>
            <a:ext cx="2191397" cy="322076"/>
          </a:xfrm>
          <a:prstGeom prst="rect">
            <a:avLst/>
          </a:prstGeom>
          <a:noFill/>
        </p:spPr>
        <p:txBody>
          <a:bodyPr wrap="square">
            <a:spAutoFit/>
          </a:bodyPr>
          <a:lstStyle/>
          <a:p>
            <a:pPr>
              <a:lnSpc>
                <a:spcPct val="150000"/>
              </a:lnSpc>
            </a:pPr>
            <a:r>
              <a:rPr lang="en-US" altLang="ja-JP" sz="1100" b="1" i="0" dirty="0">
                <a:solidFill>
                  <a:schemeClr val="bg1"/>
                </a:solidFill>
                <a:effectLst/>
                <a:highlight>
                  <a:srgbClr val="E7346C"/>
                </a:highlight>
                <a:latin typeface="+mn-ea"/>
              </a:rPr>
              <a:t>IG</a:t>
            </a:r>
            <a:r>
              <a:rPr lang="ja-JP" altLang="en-US" sz="1100" b="1" i="0" dirty="0">
                <a:solidFill>
                  <a:schemeClr val="bg1"/>
                </a:solidFill>
                <a:effectLst/>
                <a:highlight>
                  <a:srgbClr val="E7346C"/>
                </a:highlight>
                <a:latin typeface="+mn-ea"/>
              </a:rPr>
              <a:t>リールは毎回</a:t>
            </a:r>
            <a:r>
              <a:rPr lang="en-US" altLang="ja-JP" sz="1100" b="1" i="0" dirty="0">
                <a:solidFill>
                  <a:schemeClr val="bg1"/>
                </a:solidFill>
                <a:effectLst/>
                <a:highlight>
                  <a:srgbClr val="E7346C"/>
                </a:highlight>
                <a:latin typeface="+mn-ea"/>
              </a:rPr>
              <a:t>10</a:t>
            </a:r>
            <a:r>
              <a:rPr lang="ja-JP" altLang="en-US" sz="1100" b="1" i="0" dirty="0">
                <a:solidFill>
                  <a:schemeClr val="bg1"/>
                </a:solidFill>
                <a:effectLst/>
                <a:highlight>
                  <a:srgbClr val="E7346C"/>
                </a:highlight>
                <a:latin typeface="+mn-ea"/>
              </a:rPr>
              <a:t>万再生超！</a:t>
            </a:r>
            <a:endParaRPr lang="en-US" altLang="ja-JP" sz="1100" b="1" i="0" dirty="0">
              <a:solidFill>
                <a:schemeClr val="bg1"/>
              </a:solidFill>
              <a:effectLst/>
              <a:highlight>
                <a:srgbClr val="E7346C"/>
              </a:highlight>
              <a:latin typeface="+mn-ea"/>
            </a:endParaRPr>
          </a:p>
        </p:txBody>
      </p:sp>
    </p:spTree>
    <p:extLst>
      <p:ext uri="{BB962C8B-B14F-4D97-AF65-F5344CB8AC3E}">
        <p14:creationId xmlns:p14="http://schemas.microsoft.com/office/powerpoint/2010/main" val="324571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631C0-DF4E-4ABD-A445-FF9AD13B5EFC}"/>
            </a:ext>
          </a:extLst>
        </p:cNvPr>
        <p:cNvGrpSpPr/>
        <p:nvPr/>
      </p:nvGrpSpPr>
      <p:grpSpPr>
        <a:xfrm>
          <a:off x="0" y="0"/>
          <a:ext cx="0" cy="0"/>
          <a:chOff x="0" y="0"/>
          <a:chExt cx="0" cy="0"/>
        </a:xfrm>
      </p:grpSpPr>
      <p:sp>
        <p:nvSpPr>
          <p:cNvPr id="33" name="テキスト ボックス 32">
            <a:extLst>
              <a:ext uri="{FF2B5EF4-FFF2-40B4-BE49-F238E27FC236}">
                <a16:creationId xmlns:a16="http://schemas.microsoft.com/office/drawing/2014/main" id="{155F097B-0CE6-FA2C-921F-B050B6CCA52B}"/>
              </a:ext>
            </a:extLst>
          </p:cNvPr>
          <p:cNvSpPr txBox="1"/>
          <p:nvPr/>
        </p:nvSpPr>
        <p:spPr>
          <a:xfrm>
            <a:off x="398130" y="1567343"/>
            <a:ext cx="4627542" cy="839782"/>
          </a:xfrm>
          <a:prstGeom prst="rect">
            <a:avLst/>
          </a:prstGeom>
          <a:noFill/>
        </p:spPr>
        <p:txBody>
          <a:bodyPr wrap="square">
            <a:spAutoFit/>
          </a:bodyPr>
          <a:lstStyle/>
          <a:p>
            <a:pPr algn="ctr">
              <a:lnSpc>
                <a:spcPct val="150000"/>
              </a:lnSpc>
            </a:pPr>
            <a:r>
              <a:rPr kumimoji="1" lang="en-US" altLang="ja-JP" sz="1700" b="1" dirty="0" err="1">
                <a:solidFill>
                  <a:srgbClr val="E7346C"/>
                </a:solidFill>
                <a:highlight>
                  <a:srgbClr val="FFBBC6"/>
                </a:highlight>
                <a:latin typeface="+mn-ea"/>
              </a:rPr>
              <a:t>CanCam</a:t>
            </a:r>
            <a:r>
              <a:rPr kumimoji="1" lang="ja-JP" altLang="en-US" sz="1700" b="1" dirty="0">
                <a:solidFill>
                  <a:srgbClr val="E7346C"/>
                </a:solidFill>
                <a:highlight>
                  <a:srgbClr val="FFBBC6"/>
                </a:highlight>
                <a:latin typeface="+mn-ea"/>
              </a:rPr>
              <a:t> </a:t>
            </a:r>
            <a:r>
              <a:rPr kumimoji="1" lang="en-US" altLang="ja-JP" sz="1700" b="1" dirty="0">
                <a:solidFill>
                  <a:srgbClr val="E7346C"/>
                </a:solidFill>
                <a:highlight>
                  <a:srgbClr val="FFBBC6"/>
                </a:highlight>
                <a:latin typeface="+mn-ea"/>
              </a:rPr>
              <a:t>YouTube</a:t>
            </a:r>
            <a:r>
              <a:rPr kumimoji="1" lang="ja-JP" altLang="en-US" sz="1700" b="1" dirty="0">
                <a:solidFill>
                  <a:srgbClr val="E7346C"/>
                </a:solidFill>
                <a:highlight>
                  <a:srgbClr val="FFBBC6"/>
                </a:highlight>
                <a:latin typeface="+mn-ea"/>
              </a:rPr>
              <a:t>チャンネルは急成長中</a:t>
            </a:r>
            <a:endParaRPr kumimoji="1" lang="en-US" altLang="ja-JP" sz="1700" b="1" dirty="0">
              <a:solidFill>
                <a:srgbClr val="E7346C"/>
              </a:solidFill>
              <a:highlight>
                <a:srgbClr val="FFBBC6"/>
              </a:highlight>
              <a:latin typeface="+mn-ea"/>
            </a:endParaRPr>
          </a:p>
          <a:p>
            <a:pPr algn="ctr">
              <a:lnSpc>
                <a:spcPct val="150000"/>
              </a:lnSpc>
            </a:pPr>
            <a:r>
              <a:rPr kumimoji="1" lang="ja-JP" altLang="en-US" sz="1700" b="1" dirty="0">
                <a:solidFill>
                  <a:srgbClr val="E7346C"/>
                </a:solidFill>
                <a:highlight>
                  <a:srgbClr val="FFBBC6"/>
                </a:highlight>
                <a:latin typeface="+mn-ea"/>
              </a:rPr>
              <a:t>タイアップメニューも続々リリース予定！</a:t>
            </a:r>
          </a:p>
        </p:txBody>
      </p:sp>
      <p:sp>
        <p:nvSpPr>
          <p:cNvPr id="3" name="テキスト ボックス 33">
            <a:extLst>
              <a:ext uri="{FF2B5EF4-FFF2-40B4-BE49-F238E27FC236}">
                <a16:creationId xmlns:a16="http://schemas.microsoft.com/office/drawing/2014/main" id="{BA76243C-BD07-6532-4680-726F480DF039}"/>
              </a:ext>
            </a:extLst>
          </p:cNvPr>
          <p:cNvSpPr txBox="1">
            <a:spLocks noChangeArrowheads="1"/>
          </p:cNvSpPr>
          <p:nvPr/>
        </p:nvSpPr>
        <p:spPr bwMode="auto">
          <a:xfrm>
            <a:off x="91440" y="142650"/>
            <a:ext cx="3145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 </a:t>
            </a:r>
            <a:r>
              <a:rPr lang="ja-JP" altLang="en-US" sz="2400" b="1" dirty="0">
                <a:solidFill>
                  <a:srgbClr val="E7346C"/>
                </a:solidFill>
                <a:latin typeface="+mn-ea"/>
                <a:ea typeface="+mn-ea"/>
                <a:cs typeface="Brush Script MT" panose="03060802040406070304" pitchFamily="66" charset="0"/>
              </a:rPr>
              <a:t>❸</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622C21F4-E061-654D-B7D1-B0CC5464C2CF}"/>
              </a:ext>
            </a:extLst>
          </p:cNvPr>
          <p:cNvCxnSpPr>
            <a:cxnSpLocks/>
          </p:cNvCxnSpPr>
          <p:nvPr/>
        </p:nvCxnSpPr>
        <p:spPr>
          <a:xfrm>
            <a:off x="234357" y="556104"/>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D8C78D5B-6668-6DD8-1CF7-AFB06D711C2E}"/>
              </a:ext>
            </a:extLst>
          </p:cNvPr>
          <p:cNvSpPr txBox="1"/>
          <p:nvPr/>
        </p:nvSpPr>
        <p:spPr>
          <a:xfrm rot="21308620">
            <a:off x="120861" y="666175"/>
            <a:ext cx="6383896" cy="468270"/>
          </a:xfrm>
          <a:prstGeom prst="rect">
            <a:avLst/>
          </a:prstGeom>
          <a:noFill/>
        </p:spPr>
        <p:txBody>
          <a:bodyPr wrap="square">
            <a:spAutoFit/>
          </a:bodyPr>
          <a:lstStyle/>
          <a:p>
            <a:pPr>
              <a:lnSpc>
                <a:spcPct val="150000"/>
              </a:lnSpc>
            </a:pPr>
            <a:r>
              <a:rPr lang="ja-JP" altLang="en-US" b="1" dirty="0">
                <a:solidFill>
                  <a:schemeClr val="bg1"/>
                </a:solidFill>
                <a:highlight>
                  <a:srgbClr val="E7346C"/>
                </a:highlight>
                <a:latin typeface="+mn-ea"/>
              </a:rPr>
              <a:t>チャンネル登録者数</a:t>
            </a:r>
            <a:r>
              <a:rPr lang="en-US" altLang="ja-JP" b="1" dirty="0">
                <a:solidFill>
                  <a:schemeClr val="bg1"/>
                </a:solidFill>
                <a:highlight>
                  <a:srgbClr val="E7346C"/>
                </a:highlight>
                <a:latin typeface="+mn-ea"/>
              </a:rPr>
              <a:t>10</a:t>
            </a:r>
            <a:r>
              <a:rPr lang="ja-JP" altLang="en-US" b="1" dirty="0">
                <a:solidFill>
                  <a:schemeClr val="bg1"/>
                </a:solidFill>
                <a:highlight>
                  <a:srgbClr val="E7346C"/>
                </a:highlight>
                <a:latin typeface="+mn-ea"/>
              </a:rPr>
              <a:t>万人突破！連載コンテンツも拡充♡</a:t>
            </a:r>
            <a:endParaRPr lang="en-US" altLang="ja-JP" b="1" i="0" dirty="0">
              <a:solidFill>
                <a:schemeClr val="bg1"/>
              </a:solidFill>
              <a:effectLst/>
              <a:highlight>
                <a:srgbClr val="E7346C"/>
              </a:highlight>
              <a:latin typeface="+mn-ea"/>
            </a:endParaRPr>
          </a:p>
        </p:txBody>
      </p:sp>
      <p:sp>
        <p:nvSpPr>
          <p:cNvPr id="28" name="テキスト ボックス 27">
            <a:extLst>
              <a:ext uri="{FF2B5EF4-FFF2-40B4-BE49-F238E27FC236}">
                <a16:creationId xmlns:a16="http://schemas.microsoft.com/office/drawing/2014/main" id="{41F2E43E-746B-BA7D-CD2B-247A47D842F3}"/>
              </a:ext>
            </a:extLst>
          </p:cNvPr>
          <p:cNvSpPr txBox="1"/>
          <p:nvPr/>
        </p:nvSpPr>
        <p:spPr>
          <a:xfrm>
            <a:off x="134920" y="2870532"/>
            <a:ext cx="5096580" cy="3341556"/>
          </a:xfrm>
          <a:prstGeom prst="rect">
            <a:avLst/>
          </a:prstGeom>
          <a:noFill/>
        </p:spPr>
        <p:txBody>
          <a:bodyPr wrap="square">
            <a:spAutoFit/>
          </a:bodyPr>
          <a:lstStyle/>
          <a:p>
            <a:pPr algn="ctr">
              <a:lnSpc>
                <a:spcPct val="150000"/>
              </a:lnSpc>
            </a:pPr>
            <a:r>
              <a:rPr lang="en-US" altLang="ja-JP" sz="1300" b="1" dirty="0" err="1">
                <a:solidFill>
                  <a:srgbClr val="FF9999"/>
                </a:solidFill>
                <a:latin typeface="+mn-ea"/>
              </a:rPr>
              <a:t>CanCam</a:t>
            </a:r>
            <a:r>
              <a:rPr lang="ja-JP" altLang="en-US" sz="1300" b="1" dirty="0">
                <a:solidFill>
                  <a:srgbClr val="FF9999"/>
                </a:solidFill>
                <a:latin typeface="+mn-ea"/>
              </a:rPr>
              <a:t>読者である</a:t>
            </a:r>
            <a:r>
              <a:rPr lang="en-US" altLang="ja-JP" sz="1300" b="1" dirty="0">
                <a:solidFill>
                  <a:srgbClr val="FF9999"/>
                </a:solidFill>
                <a:latin typeface="+mn-ea"/>
              </a:rPr>
              <a:t>20</a:t>
            </a:r>
            <a:r>
              <a:rPr lang="ja-JP" altLang="en-US" sz="1300" b="1" dirty="0">
                <a:solidFill>
                  <a:srgbClr val="FF9999"/>
                </a:solidFill>
                <a:latin typeface="+mn-ea"/>
              </a:rPr>
              <a:t>代女性の情報接触は</a:t>
            </a:r>
            <a:endParaRPr lang="en-US" altLang="ja-JP" sz="1300" b="1" dirty="0">
              <a:solidFill>
                <a:srgbClr val="FF9999"/>
              </a:solidFill>
              <a:latin typeface="+mn-ea"/>
            </a:endParaRPr>
          </a:p>
          <a:p>
            <a:pPr algn="ctr">
              <a:lnSpc>
                <a:spcPct val="150000"/>
              </a:lnSpc>
            </a:pPr>
            <a:r>
              <a:rPr lang="en-US" altLang="ja-JP" sz="1300" b="1" dirty="0">
                <a:solidFill>
                  <a:srgbClr val="FF9999"/>
                </a:solidFill>
                <a:latin typeface="+mn-ea"/>
              </a:rPr>
              <a:t>SNS</a:t>
            </a:r>
            <a:r>
              <a:rPr lang="ja-JP" altLang="en-US" sz="1300" b="1" dirty="0">
                <a:solidFill>
                  <a:srgbClr val="FF9999"/>
                </a:solidFill>
                <a:latin typeface="+mn-ea"/>
              </a:rPr>
              <a:t>で“知る”から</a:t>
            </a:r>
            <a:r>
              <a:rPr lang="en-US" altLang="ja-JP" sz="1300" b="1" dirty="0">
                <a:solidFill>
                  <a:srgbClr val="FF9999"/>
                </a:solidFill>
                <a:latin typeface="+mn-ea"/>
              </a:rPr>
              <a:t>YouTube</a:t>
            </a:r>
            <a:r>
              <a:rPr lang="ja-JP" altLang="en-US" sz="1300" b="1" dirty="0">
                <a:solidFill>
                  <a:srgbClr val="FF9999"/>
                </a:solidFill>
                <a:latin typeface="+mn-ea"/>
              </a:rPr>
              <a:t>で“理解する”へ広がっています。</a:t>
            </a:r>
            <a:endParaRPr lang="en-US" altLang="ja-JP" sz="400" b="1" dirty="0">
              <a:solidFill>
                <a:srgbClr val="FF9999"/>
              </a:solidFill>
              <a:latin typeface="+mn-ea"/>
            </a:endParaRPr>
          </a:p>
          <a:p>
            <a:pPr algn="ctr">
              <a:lnSpc>
                <a:spcPct val="150000"/>
              </a:lnSpc>
            </a:pPr>
            <a:endParaRPr lang="en-US" altLang="ja-JP" sz="400" b="1" dirty="0">
              <a:solidFill>
                <a:srgbClr val="FF9999"/>
              </a:solidFill>
              <a:latin typeface="+mn-ea"/>
            </a:endParaRPr>
          </a:p>
          <a:p>
            <a:pPr algn="ctr">
              <a:lnSpc>
                <a:spcPct val="150000"/>
              </a:lnSpc>
            </a:pPr>
            <a:r>
              <a:rPr lang="ja-JP" altLang="en-US" sz="1300" b="1" dirty="0">
                <a:solidFill>
                  <a:srgbClr val="FF9999"/>
                </a:solidFill>
                <a:latin typeface="+mn-ea"/>
              </a:rPr>
              <a:t>特にファッション・美容・ライフスタイル領域では</a:t>
            </a:r>
            <a:endParaRPr lang="en-US" altLang="ja-JP" sz="1300" b="1" dirty="0">
              <a:solidFill>
                <a:srgbClr val="FF9999"/>
              </a:solidFill>
              <a:latin typeface="+mn-ea"/>
            </a:endParaRPr>
          </a:p>
          <a:p>
            <a:pPr algn="ctr">
              <a:lnSpc>
                <a:spcPct val="150000"/>
              </a:lnSpc>
            </a:pPr>
            <a:r>
              <a:rPr lang="ja-JP" altLang="en-US" sz="1300" b="1" dirty="0">
                <a:solidFill>
                  <a:srgbClr val="FF9999"/>
                </a:solidFill>
                <a:latin typeface="+mn-ea"/>
              </a:rPr>
              <a:t>長尺動画だからこそ伝えられる</a:t>
            </a:r>
            <a:endParaRPr lang="en-US" altLang="ja-JP" sz="1300" b="1" dirty="0">
              <a:solidFill>
                <a:srgbClr val="FF9999"/>
              </a:solidFill>
              <a:latin typeface="+mn-ea"/>
            </a:endParaRPr>
          </a:p>
          <a:p>
            <a:pPr algn="ctr">
              <a:lnSpc>
                <a:spcPct val="150000"/>
              </a:lnSpc>
            </a:pPr>
            <a:r>
              <a:rPr lang="ja-JP" altLang="en-US" sz="1300" b="1" dirty="0">
                <a:solidFill>
                  <a:srgbClr val="FF9999"/>
                </a:solidFill>
                <a:latin typeface="+mn-ea"/>
              </a:rPr>
              <a:t>ニュアンスやリアルな使用感・空気感も魅力になります。</a:t>
            </a:r>
            <a:endParaRPr lang="en-US" altLang="ja-JP" sz="1300" b="1" dirty="0">
              <a:solidFill>
                <a:srgbClr val="FF9999"/>
              </a:solidFill>
              <a:latin typeface="+mn-ea"/>
            </a:endParaRPr>
          </a:p>
          <a:p>
            <a:pPr algn="ctr">
              <a:lnSpc>
                <a:spcPct val="150000"/>
              </a:lnSpc>
            </a:pPr>
            <a:endParaRPr lang="en-US" altLang="ja-JP" sz="400" b="1" dirty="0">
              <a:solidFill>
                <a:srgbClr val="FF9999"/>
              </a:solidFill>
              <a:latin typeface="+mn-ea"/>
            </a:endParaRPr>
          </a:p>
          <a:p>
            <a:pPr algn="ctr">
              <a:lnSpc>
                <a:spcPct val="150000"/>
              </a:lnSpc>
            </a:pPr>
            <a:endParaRPr lang="en-US" altLang="ja-JP" sz="400" b="1" dirty="0">
              <a:solidFill>
                <a:srgbClr val="FF9999"/>
              </a:solidFill>
              <a:latin typeface="+mn-ea"/>
            </a:endParaRPr>
          </a:p>
          <a:p>
            <a:pPr algn="ctr">
              <a:lnSpc>
                <a:spcPct val="150000"/>
              </a:lnSpc>
            </a:pPr>
            <a:r>
              <a:rPr lang="en-US" altLang="ja-JP" sz="1300" b="1" dirty="0" err="1">
                <a:solidFill>
                  <a:srgbClr val="FF9999"/>
                </a:solidFill>
                <a:latin typeface="+mn-ea"/>
              </a:rPr>
              <a:t>CanCam</a:t>
            </a:r>
            <a:r>
              <a:rPr lang="ja-JP" altLang="en-US" sz="1300" b="1" dirty="0">
                <a:solidFill>
                  <a:srgbClr val="FF9999"/>
                </a:solidFill>
                <a:latin typeface="+mn-ea"/>
              </a:rPr>
              <a:t>の</a:t>
            </a:r>
            <a:r>
              <a:rPr lang="en-US" altLang="ja-JP" sz="1300" b="1" dirty="0">
                <a:solidFill>
                  <a:srgbClr val="FF9999"/>
                </a:solidFill>
                <a:latin typeface="+mn-ea"/>
              </a:rPr>
              <a:t>YouTube</a:t>
            </a:r>
            <a:r>
              <a:rPr lang="ja-JP" altLang="en-US" sz="1300" b="1" dirty="0">
                <a:solidFill>
                  <a:srgbClr val="FF9999"/>
                </a:solidFill>
                <a:latin typeface="+mn-ea"/>
              </a:rPr>
              <a:t>チャンネルでは、</a:t>
            </a:r>
            <a:endParaRPr lang="en-US" altLang="ja-JP" sz="1300" b="1" dirty="0">
              <a:solidFill>
                <a:srgbClr val="FF9999"/>
              </a:solidFill>
              <a:latin typeface="+mn-ea"/>
            </a:endParaRPr>
          </a:p>
          <a:p>
            <a:pPr algn="ctr">
              <a:lnSpc>
                <a:spcPct val="150000"/>
              </a:lnSpc>
            </a:pPr>
            <a:r>
              <a:rPr lang="ja-JP" altLang="en-US" sz="1300" b="1" dirty="0">
                <a:solidFill>
                  <a:srgbClr val="FF9999"/>
                </a:solidFill>
                <a:latin typeface="+mn-ea"/>
              </a:rPr>
              <a:t>雑誌で培ってきた編集力と信頼を</a:t>
            </a:r>
            <a:endParaRPr lang="en-US" altLang="ja-JP" sz="1300" b="1" dirty="0">
              <a:solidFill>
                <a:srgbClr val="FF9999"/>
              </a:solidFill>
              <a:latin typeface="+mn-ea"/>
            </a:endParaRPr>
          </a:p>
          <a:p>
            <a:pPr algn="ctr">
              <a:lnSpc>
                <a:spcPct val="150000"/>
              </a:lnSpc>
            </a:pPr>
            <a:r>
              <a:rPr lang="ja-JP" altLang="en-US" sz="1300" b="1" dirty="0">
                <a:solidFill>
                  <a:srgbClr val="FF9999"/>
                </a:solidFill>
                <a:latin typeface="+mn-ea"/>
              </a:rPr>
              <a:t>動画というフォーマットに落とし込んで</a:t>
            </a:r>
            <a:endParaRPr lang="en-US" altLang="ja-JP" sz="1300" b="1" dirty="0">
              <a:solidFill>
                <a:srgbClr val="FF9999"/>
              </a:solidFill>
              <a:latin typeface="+mn-ea"/>
            </a:endParaRPr>
          </a:p>
          <a:p>
            <a:pPr algn="ctr">
              <a:lnSpc>
                <a:spcPct val="150000"/>
              </a:lnSpc>
            </a:pPr>
            <a:r>
              <a:rPr lang="en-US" altLang="ja-JP" sz="1300" b="1" dirty="0" err="1">
                <a:solidFill>
                  <a:srgbClr val="FF9999"/>
                </a:solidFill>
                <a:latin typeface="+mn-ea"/>
              </a:rPr>
              <a:t>CanCam</a:t>
            </a:r>
            <a:r>
              <a:rPr lang="ja-JP" altLang="en-US" sz="1300" b="1" dirty="0">
                <a:solidFill>
                  <a:srgbClr val="FF9999"/>
                </a:solidFill>
                <a:latin typeface="+mn-ea"/>
              </a:rPr>
              <a:t>ならではの価値をより立体的にとどけていきます。</a:t>
            </a:r>
            <a:endParaRPr lang="en-US" altLang="ja-JP" sz="1300" b="1" dirty="0">
              <a:solidFill>
                <a:srgbClr val="FF9999"/>
              </a:solidFill>
              <a:latin typeface="+mn-ea"/>
            </a:endParaRPr>
          </a:p>
          <a:p>
            <a:pPr algn="ctr">
              <a:lnSpc>
                <a:spcPct val="150000"/>
              </a:lnSpc>
            </a:pPr>
            <a:endParaRPr lang="en-US" altLang="ja-JP" sz="1300" b="1" i="0" dirty="0">
              <a:solidFill>
                <a:srgbClr val="FF9999"/>
              </a:solidFill>
              <a:effectLst/>
              <a:latin typeface="+mn-ea"/>
            </a:endParaRPr>
          </a:p>
        </p:txBody>
      </p:sp>
      <p:pic>
        <p:nvPicPr>
          <p:cNvPr id="2" name="図 1">
            <a:extLst>
              <a:ext uri="{FF2B5EF4-FFF2-40B4-BE49-F238E27FC236}">
                <a16:creationId xmlns:a16="http://schemas.microsoft.com/office/drawing/2014/main" id="{20924A93-B440-3BA2-6904-C5715BF45F75}"/>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5337" y="2251357"/>
            <a:ext cx="785586" cy="785586"/>
          </a:xfrm>
          <a:prstGeom prst="rect">
            <a:avLst/>
          </a:prstGeom>
        </p:spPr>
      </p:pic>
      <p:pic>
        <p:nvPicPr>
          <p:cNvPr id="5" name="図 4">
            <a:extLst>
              <a:ext uri="{FF2B5EF4-FFF2-40B4-BE49-F238E27FC236}">
                <a16:creationId xmlns:a16="http://schemas.microsoft.com/office/drawing/2014/main" id="{332D903F-7772-2B25-4EB7-479CEACABF36}"/>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729618" y="5418823"/>
            <a:ext cx="785586" cy="785586"/>
          </a:xfrm>
          <a:prstGeom prst="rect">
            <a:avLst/>
          </a:prstGeom>
        </p:spPr>
      </p:pic>
      <p:grpSp>
        <p:nvGrpSpPr>
          <p:cNvPr id="14" name="グループ化 13">
            <a:extLst>
              <a:ext uri="{FF2B5EF4-FFF2-40B4-BE49-F238E27FC236}">
                <a16:creationId xmlns:a16="http://schemas.microsoft.com/office/drawing/2014/main" id="{954AA6D0-E321-BFFA-F76B-EED9CF0827BF}"/>
              </a:ext>
            </a:extLst>
          </p:cNvPr>
          <p:cNvGrpSpPr/>
          <p:nvPr/>
        </p:nvGrpSpPr>
        <p:grpSpPr>
          <a:xfrm>
            <a:off x="7201479" y="3361437"/>
            <a:ext cx="2614872" cy="2392638"/>
            <a:chOff x="7193524" y="2656746"/>
            <a:chExt cx="2857222" cy="2614391"/>
          </a:xfrm>
        </p:grpSpPr>
        <p:graphicFrame>
          <p:nvGraphicFramePr>
            <p:cNvPr id="9" name="グラフ 8">
              <a:extLst>
                <a:ext uri="{FF2B5EF4-FFF2-40B4-BE49-F238E27FC236}">
                  <a16:creationId xmlns:a16="http://schemas.microsoft.com/office/drawing/2014/main" id="{1E90DC2E-04C6-ADB1-E6A1-89978F32DA28}"/>
                </a:ext>
              </a:extLst>
            </p:cNvPr>
            <p:cNvGraphicFramePr>
              <a:graphicFrameLocks/>
            </p:cNvGraphicFramePr>
            <p:nvPr>
              <p:extLst>
                <p:ext uri="{D42A27DB-BD31-4B8C-83A1-F6EECF244321}">
                  <p14:modId xmlns:p14="http://schemas.microsoft.com/office/powerpoint/2010/main" val="1318705566"/>
                </p:ext>
              </p:extLst>
            </p:nvPr>
          </p:nvGraphicFramePr>
          <p:xfrm>
            <a:off x="7193524" y="2725692"/>
            <a:ext cx="2835505" cy="24765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グラフ 10">
              <a:extLst>
                <a:ext uri="{FF2B5EF4-FFF2-40B4-BE49-F238E27FC236}">
                  <a16:creationId xmlns:a16="http://schemas.microsoft.com/office/drawing/2014/main" id="{5DFE677A-D5DF-89AA-584B-AB703872F089}"/>
                </a:ext>
              </a:extLst>
            </p:cNvPr>
            <p:cNvGraphicFramePr>
              <a:graphicFrameLocks/>
            </p:cNvGraphicFramePr>
            <p:nvPr>
              <p:extLst>
                <p:ext uri="{D42A27DB-BD31-4B8C-83A1-F6EECF244321}">
                  <p14:modId xmlns:p14="http://schemas.microsoft.com/office/powerpoint/2010/main" val="30696922"/>
                </p:ext>
              </p:extLst>
            </p:nvPr>
          </p:nvGraphicFramePr>
          <p:xfrm>
            <a:off x="7193524" y="2656746"/>
            <a:ext cx="2857222" cy="2614391"/>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13" name="グループ化 12">
            <a:extLst>
              <a:ext uri="{FF2B5EF4-FFF2-40B4-BE49-F238E27FC236}">
                <a16:creationId xmlns:a16="http://schemas.microsoft.com/office/drawing/2014/main" id="{05A5F496-9F45-6B8B-E31B-2E2F7D192C87}"/>
              </a:ext>
            </a:extLst>
          </p:cNvPr>
          <p:cNvGrpSpPr/>
          <p:nvPr/>
        </p:nvGrpSpPr>
        <p:grpSpPr>
          <a:xfrm>
            <a:off x="5256974" y="4148267"/>
            <a:ext cx="2408097" cy="2510522"/>
            <a:chOff x="5408505" y="4047222"/>
            <a:chExt cx="2631282" cy="2743200"/>
          </a:xfrm>
        </p:grpSpPr>
        <p:graphicFrame>
          <p:nvGraphicFramePr>
            <p:cNvPr id="6" name="グラフ 5">
              <a:extLst>
                <a:ext uri="{FF2B5EF4-FFF2-40B4-BE49-F238E27FC236}">
                  <a16:creationId xmlns:a16="http://schemas.microsoft.com/office/drawing/2014/main" id="{9B0317F6-737A-61C5-7967-BDCC28544AEE}"/>
                </a:ext>
              </a:extLst>
            </p:cNvPr>
            <p:cNvGraphicFramePr>
              <a:graphicFrameLocks/>
            </p:cNvGraphicFramePr>
            <p:nvPr>
              <p:extLst>
                <p:ext uri="{D42A27DB-BD31-4B8C-83A1-F6EECF244321}">
                  <p14:modId xmlns:p14="http://schemas.microsoft.com/office/powerpoint/2010/main" val="3840401514"/>
                </p:ext>
              </p:extLst>
            </p:nvPr>
          </p:nvGraphicFramePr>
          <p:xfrm>
            <a:off x="5488703" y="4130831"/>
            <a:ext cx="2470887" cy="257598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グラフ 11">
              <a:extLst>
                <a:ext uri="{FF2B5EF4-FFF2-40B4-BE49-F238E27FC236}">
                  <a16:creationId xmlns:a16="http://schemas.microsoft.com/office/drawing/2014/main" id="{31794879-7D96-48B2-8982-61EAF5320CCB}"/>
                </a:ext>
              </a:extLst>
            </p:cNvPr>
            <p:cNvGraphicFramePr>
              <a:graphicFrameLocks/>
            </p:cNvGraphicFramePr>
            <p:nvPr>
              <p:extLst>
                <p:ext uri="{D42A27DB-BD31-4B8C-83A1-F6EECF244321}">
                  <p14:modId xmlns:p14="http://schemas.microsoft.com/office/powerpoint/2010/main" val="3048851535"/>
                </p:ext>
              </p:extLst>
            </p:nvPr>
          </p:nvGraphicFramePr>
          <p:xfrm>
            <a:off x="5408505" y="4047222"/>
            <a:ext cx="2631282" cy="2743200"/>
          </p:xfrm>
          <a:graphic>
            <a:graphicData uri="http://schemas.openxmlformats.org/drawingml/2006/chart">
              <c:chart xmlns:c="http://schemas.openxmlformats.org/drawingml/2006/chart" xmlns:r="http://schemas.openxmlformats.org/officeDocument/2006/relationships" r:id="rId7"/>
            </a:graphicData>
          </a:graphic>
        </p:graphicFrame>
      </p:grpSp>
      <p:sp>
        <p:nvSpPr>
          <p:cNvPr id="16" name="テキスト ボックス 15">
            <a:extLst>
              <a:ext uri="{FF2B5EF4-FFF2-40B4-BE49-F238E27FC236}">
                <a16:creationId xmlns:a16="http://schemas.microsoft.com/office/drawing/2014/main" id="{366BE77E-C21F-DAAC-3797-BD6C38EE1A22}"/>
              </a:ext>
            </a:extLst>
          </p:cNvPr>
          <p:cNvSpPr txBox="1"/>
          <p:nvPr/>
        </p:nvSpPr>
        <p:spPr>
          <a:xfrm>
            <a:off x="6018050" y="5472791"/>
            <a:ext cx="1692581" cy="53860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游ゴシック" panose="020F0502020204030204"/>
                <a:ea typeface="游ゴシック" panose="020B0400000000000000" pitchFamily="50" charset="-128"/>
                <a:cs typeface="+mn-cs"/>
              </a:rPr>
              <a:t>女性</a:t>
            </a:r>
            <a:endParaRPr kumimoji="1" lang="en-US" altLang="ja-JP" sz="1100" b="1" i="0" u="none" strike="noStrike" kern="1200" cap="none" spc="0" normalizeH="0" baseline="0" noProof="0" dirty="0">
              <a:ln>
                <a:noFill/>
              </a:ln>
              <a:solidFill>
                <a:schemeClr val="bg1"/>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b="1" dirty="0">
                <a:solidFill>
                  <a:schemeClr val="bg1"/>
                </a:solidFill>
                <a:latin typeface="游ゴシック" panose="020F0502020204030204"/>
                <a:ea typeface="游ゴシック" panose="020B0400000000000000" pitchFamily="50" charset="-128"/>
              </a:rPr>
              <a:t>78%</a:t>
            </a:r>
            <a:endParaRPr kumimoji="1" lang="en-US" altLang="ja-JP" b="1" i="0" u="none" strike="noStrike" kern="1200" cap="none" spc="0" normalizeH="0" baseline="0" noProof="0" dirty="0">
              <a:ln>
                <a:noFill/>
              </a:ln>
              <a:solidFill>
                <a:schemeClr val="bg1"/>
              </a:solidFill>
              <a:effectLst/>
              <a:uLnTx/>
              <a:uFillTx/>
              <a:latin typeface="游ゴシック" panose="020F0502020204030204"/>
              <a:ea typeface="游ゴシック" panose="020B0400000000000000" pitchFamily="50" charset="-128"/>
              <a:cs typeface="+mn-cs"/>
            </a:endParaRPr>
          </a:p>
        </p:txBody>
      </p:sp>
      <p:sp>
        <p:nvSpPr>
          <p:cNvPr id="17" name="テキスト ボックス 16">
            <a:extLst>
              <a:ext uri="{FF2B5EF4-FFF2-40B4-BE49-F238E27FC236}">
                <a16:creationId xmlns:a16="http://schemas.microsoft.com/office/drawing/2014/main" id="{F3440492-9FD7-7C84-FC52-709F39B2514E}"/>
              </a:ext>
            </a:extLst>
          </p:cNvPr>
          <p:cNvSpPr txBox="1"/>
          <p:nvPr/>
        </p:nvSpPr>
        <p:spPr>
          <a:xfrm>
            <a:off x="8452329" y="4134188"/>
            <a:ext cx="1179535" cy="53860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1"/>
                </a:solidFill>
                <a:latin typeface="游ゴシック" panose="020F0502020204030204"/>
                <a:ea typeface="游ゴシック" panose="020B0400000000000000" pitchFamily="50" charset="-128"/>
              </a:rPr>
              <a:t>34</a:t>
            </a:r>
            <a:r>
              <a:rPr kumimoji="1" lang="ja-JP" altLang="en-US" sz="1100" b="1" dirty="0">
                <a:solidFill>
                  <a:schemeClr val="bg1"/>
                </a:solidFill>
                <a:latin typeface="游ゴシック" panose="020F0502020204030204"/>
                <a:ea typeface="游ゴシック" panose="020B0400000000000000" pitchFamily="50" charset="-128"/>
              </a:rPr>
              <a:t>歳以下</a:t>
            </a:r>
            <a:endParaRPr kumimoji="1" lang="en-US" altLang="ja-JP" sz="1100" b="1" i="0" u="none" strike="noStrike" kern="1200" cap="none" spc="0" normalizeH="0" baseline="0" noProof="0" dirty="0">
              <a:ln>
                <a:noFill/>
              </a:ln>
              <a:solidFill>
                <a:schemeClr val="bg1"/>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b="1" dirty="0">
                <a:solidFill>
                  <a:schemeClr val="bg1"/>
                </a:solidFill>
                <a:latin typeface="游ゴシック" panose="020F0502020204030204"/>
                <a:ea typeface="游ゴシック" panose="020B0400000000000000" pitchFamily="50" charset="-128"/>
              </a:rPr>
              <a:t>68%</a:t>
            </a:r>
            <a:endParaRPr kumimoji="1" lang="en-US" altLang="ja-JP" b="1" i="0" u="none" strike="noStrike" kern="1200" cap="none" spc="0" normalizeH="0" baseline="0" noProof="0" dirty="0">
              <a:ln>
                <a:noFill/>
              </a:ln>
              <a:solidFill>
                <a:schemeClr val="bg1"/>
              </a:solidFill>
              <a:effectLst/>
              <a:uLnTx/>
              <a:uFillTx/>
              <a:latin typeface="游ゴシック" panose="020F0502020204030204"/>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9CE44814-13D2-803C-C494-119DE0A2650C}"/>
              </a:ext>
            </a:extLst>
          </p:cNvPr>
          <p:cNvSpPr txBox="1"/>
          <p:nvPr/>
        </p:nvSpPr>
        <p:spPr>
          <a:xfrm>
            <a:off x="7306823" y="6224412"/>
            <a:ext cx="2522977" cy="338554"/>
          </a:xfrm>
          <a:prstGeom prst="rect">
            <a:avLst/>
          </a:prstGeom>
          <a:noFill/>
        </p:spPr>
        <p:txBody>
          <a:bodyPr wrap="square">
            <a:spAutoFit/>
          </a:bodyPr>
          <a:lstStyle/>
          <a:p>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a:t>
            </a:r>
            <a:r>
              <a:rPr kumimoji="1" lang="en-US" altLang="ja-JP" sz="800" dirty="0" err="1">
                <a:solidFill>
                  <a:schemeClr val="bg2">
                    <a:lumMod val="50000"/>
                  </a:schemeClr>
                </a:solidFill>
                <a:latin typeface="Yu Gothic" panose="020B0400000000000000" pitchFamily="34" charset="-128"/>
                <a:ea typeface="Yu Gothic" panose="020B0400000000000000" pitchFamily="34" charset="-128"/>
                <a:sym typeface="Arial"/>
              </a:rPr>
              <a:t>YouTubeAnalytucs</a:t>
            </a:r>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　</a:t>
            </a:r>
            <a:r>
              <a:rPr kumimoji="1" lang="en-US" altLang="ja-JP" sz="800" dirty="0">
                <a:solidFill>
                  <a:schemeClr val="bg2">
                    <a:lumMod val="50000"/>
                  </a:schemeClr>
                </a:solidFill>
                <a:latin typeface="Yu Gothic" panose="020B0400000000000000" pitchFamily="34" charset="-128"/>
                <a:ea typeface="Yu Gothic" panose="020B0400000000000000" pitchFamily="34" charset="-128"/>
                <a:sym typeface="Arial"/>
              </a:rPr>
              <a:t>2025</a:t>
            </a:r>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年</a:t>
            </a:r>
            <a:r>
              <a:rPr kumimoji="1" lang="en-US" altLang="ja-JP" sz="800" dirty="0">
                <a:solidFill>
                  <a:schemeClr val="bg2">
                    <a:lumMod val="50000"/>
                  </a:schemeClr>
                </a:solidFill>
                <a:latin typeface="Yu Gothic" panose="020B0400000000000000" pitchFamily="34" charset="-128"/>
                <a:ea typeface="Yu Gothic" panose="020B0400000000000000" pitchFamily="34" charset="-128"/>
                <a:sym typeface="Arial"/>
              </a:rPr>
              <a:t>1</a:t>
            </a:r>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月～</a:t>
            </a:r>
            <a:r>
              <a:rPr kumimoji="1" lang="en-US" altLang="ja-JP" sz="800" dirty="0">
                <a:solidFill>
                  <a:schemeClr val="bg2">
                    <a:lumMod val="50000"/>
                  </a:schemeClr>
                </a:solidFill>
                <a:latin typeface="Yu Gothic" panose="020B0400000000000000" pitchFamily="34" charset="-128"/>
                <a:ea typeface="Yu Gothic" panose="020B0400000000000000" pitchFamily="34" charset="-128"/>
                <a:sym typeface="Arial"/>
              </a:rPr>
              <a:t>2025</a:t>
            </a:r>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年</a:t>
            </a:r>
            <a:r>
              <a:rPr kumimoji="1" lang="en-US" altLang="ja-JP" sz="800" dirty="0">
                <a:solidFill>
                  <a:schemeClr val="bg2">
                    <a:lumMod val="50000"/>
                  </a:schemeClr>
                </a:solidFill>
                <a:latin typeface="Yu Gothic" panose="020B0400000000000000" pitchFamily="34" charset="-128"/>
                <a:ea typeface="Yu Gothic" panose="020B0400000000000000" pitchFamily="34" charset="-128"/>
                <a:sym typeface="Arial"/>
              </a:rPr>
              <a:t>12</a:t>
            </a:r>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月</a:t>
            </a:r>
            <a:endParaRPr kumimoji="1" lang="en-US" altLang="ja-JP" sz="800" dirty="0">
              <a:solidFill>
                <a:schemeClr val="bg2">
                  <a:lumMod val="50000"/>
                </a:schemeClr>
              </a:solidFill>
              <a:latin typeface="Yu Gothic" panose="020B0400000000000000" pitchFamily="34" charset="-128"/>
              <a:ea typeface="Yu Gothic" panose="020B0400000000000000" pitchFamily="34" charset="-128"/>
              <a:sym typeface="Arial"/>
            </a:endParaRPr>
          </a:p>
          <a:p>
            <a:r>
              <a:rPr kumimoji="1" lang="ja-JP" altLang="en-US" sz="800" dirty="0">
                <a:solidFill>
                  <a:schemeClr val="bg2">
                    <a:lumMod val="50000"/>
                  </a:schemeClr>
                </a:solidFill>
                <a:latin typeface="Yu Gothic" panose="020B0400000000000000" pitchFamily="34" charset="-128"/>
                <a:ea typeface="Yu Gothic" panose="020B0400000000000000" pitchFamily="34" charset="-128"/>
                <a:sym typeface="Arial"/>
              </a:rPr>
              <a:t>　総視聴時間 デモグラ構成比</a:t>
            </a:r>
            <a:endParaRPr lang="ja-JP" altLang="en-US" sz="800" dirty="0">
              <a:solidFill>
                <a:srgbClr val="505050"/>
              </a:solidFill>
              <a:latin typeface="Yu Gothic" panose="020B0400000000000000" pitchFamily="34" charset="-128"/>
              <a:ea typeface="Yu Gothic" panose="020B0400000000000000" pitchFamily="34" charset="-128"/>
              <a:sym typeface="Arial"/>
            </a:endParaRPr>
          </a:p>
        </p:txBody>
      </p:sp>
      <p:grpSp>
        <p:nvGrpSpPr>
          <p:cNvPr id="21" name="グループ化 20">
            <a:extLst>
              <a:ext uri="{FF2B5EF4-FFF2-40B4-BE49-F238E27FC236}">
                <a16:creationId xmlns:a16="http://schemas.microsoft.com/office/drawing/2014/main" id="{D03FF556-B5D2-9FA1-3A0B-B6A21D5042F3}"/>
              </a:ext>
            </a:extLst>
          </p:cNvPr>
          <p:cNvGrpSpPr/>
          <p:nvPr/>
        </p:nvGrpSpPr>
        <p:grpSpPr>
          <a:xfrm>
            <a:off x="5219699" y="1195325"/>
            <a:ext cx="4531217" cy="5431915"/>
            <a:chOff x="4691852" y="1269465"/>
            <a:chExt cx="4888188" cy="5199068"/>
          </a:xfrm>
        </p:grpSpPr>
        <p:sp>
          <p:nvSpPr>
            <p:cNvPr id="19" name="正方形/長方形 18">
              <a:extLst>
                <a:ext uri="{FF2B5EF4-FFF2-40B4-BE49-F238E27FC236}">
                  <a16:creationId xmlns:a16="http://schemas.microsoft.com/office/drawing/2014/main" id="{EE34C24D-352B-45CE-501A-7D07FCEB2F31}"/>
                </a:ext>
              </a:extLst>
            </p:cNvPr>
            <p:cNvSpPr/>
            <p:nvPr/>
          </p:nvSpPr>
          <p:spPr>
            <a:xfrm>
              <a:off x="4691852" y="1269465"/>
              <a:ext cx="4839039" cy="5113925"/>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20" name="正方形/長方形 19">
              <a:extLst>
                <a:ext uri="{FF2B5EF4-FFF2-40B4-BE49-F238E27FC236}">
                  <a16:creationId xmlns:a16="http://schemas.microsoft.com/office/drawing/2014/main" id="{9A07409B-E55E-43F8-B698-B300F8E4C7DE}"/>
                </a:ext>
              </a:extLst>
            </p:cNvPr>
            <p:cNvSpPr/>
            <p:nvPr/>
          </p:nvSpPr>
          <p:spPr>
            <a:xfrm>
              <a:off x="4741001" y="1319046"/>
              <a:ext cx="4839039" cy="5149487"/>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grpSp>
      <p:grpSp>
        <p:nvGrpSpPr>
          <p:cNvPr id="29" name="グループ化 28">
            <a:extLst>
              <a:ext uri="{FF2B5EF4-FFF2-40B4-BE49-F238E27FC236}">
                <a16:creationId xmlns:a16="http://schemas.microsoft.com/office/drawing/2014/main" id="{4D9D41C4-BA66-0808-8A82-A356E9E7690B}"/>
              </a:ext>
            </a:extLst>
          </p:cNvPr>
          <p:cNvGrpSpPr/>
          <p:nvPr/>
        </p:nvGrpSpPr>
        <p:grpSpPr>
          <a:xfrm>
            <a:off x="5330370" y="1349034"/>
            <a:ext cx="4267429" cy="2479623"/>
            <a:chOff x="4986977" y="1328030"/>
            <a:chExt cx="4548645" cy="2643025"/>
          </a:xfrm>
        </p:grpSpPr>
        <p:pic>
          <p:nvPicPr>
            <p:cNvPr id="22" name="Picture 2">
              <a:extLst>
                <a:ext uri="{FF2B5EF4-FFF2-40B4-BE49-F238E27FC236}">
                  <a16:creationId xmlns:a16="http://schemas.microsoft.com/office/drawing/2014/main" id="{D85BB7C4-4D8F-0B35-F25D-ED1B9017E2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6049" y="2767178"/>
              <a:ext cx="2140225" cy="120387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A18188E-2510-8C8B-AE27-15FC895B787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2749" y="2013272"/>
              <a:ext cx="2342873" cy="13178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図 25">
              <a:extLst>
                <a:ext uri="{FF2B5EF4-FFF2-40B4-BE49-F238E27FC236}">
                  <a16:creationId xmlns:a16="http://schemas.microsoft.com/office/drawing/2014/main" id="{15D69F48-6909-F61E-949B-4803625F8A17}"/>
                </a:ext>
              </a:extLst>
            </p:cNvPr>
            <p:cNvPicPr>
              <a:picLocks noChangeAspect="1"/>
            </p:cNvPicPr>
            <p:nvPr/>
          </p:nvPicPr>
          <p:blipFill>
            <a:blip r:embed="rId10">
              <a:extLst>
                <a:ext uri="{28A0092B-C50C-407E-A947-70E740481C1C}">
                  <a14:useLocalDpi xmlns:a14="http://schemas.microsoft.com/office/drawing/2010/main" val="0"/>
                </a:ext>
              </a:extLst>
            </a:blip>
            <a:srcRect l="10638" r="8826"/>
            <a:stretch>
              <a:fillRect/>
            </a:stretch>
          </p:blipFill>
          <p:spPr>
            <a:xfrm>
              <a:off x="4986977" y="1328030"/>
              <a:ext cx="2300930" cy="1317868"/>
            </a:xfrm>
            <a:prstGeom prst="rect">
              <a:avLst/>
            </a:prstGeom>
            <a:effectLst>
              <a:outerShdw blurRad="50800" dist="38100" dir="2700000" algn="tl" rotWithShape="0">
                <a:prstClr val="black">
                  <a:alpha val="40000"/>
                </a:prstClr>
              </a:outerShdw>
            </a:effectLst>
          </p:spPr>
        </p:pic>
      </p:grpSp>
      <p:pic>
        <p:nvPicPr>
          <p:cNvPr id="30" name="図 29">
            <a:extLst>
              <a:ext uri="{FF2B5EF4-FFF2-40B4-BE49-F238E27FC236}">
                <a16:creationId xmlns:a16="http://schemas.microsoft.com/office/drawing/2014/main" id="{EF1C3347-B25A-E2CC-A4D9-4FDE32A9B5AA}"/>
              </a:ext>
            </a:extLst>
          </p:cNvPr>
          <p:cNvPicPr>
            <a:picLocks noChangeAspect="1"/>
          </p:cNvPicPr>
          <p:nvPr/>
        </p:nvPicPr>
        <p:blipFill>
          <a:blip r:embed="rId11"/>
          <a:srcRect l="4363" t="4836" r="4751" b="5461"/>
          <a:stretch>
            <a:fillRect/>
          </a:stretch>
        </p:blipFill>
        <p:spPr>
          <a:xfrm>
            <a:off x="8949772" y="1074820"/>
            <a:ext cx="833861" cy="823007"/>
          </a:xfrm>
          <a:prstGeom prst="roundRect">
            <a:avLst/>
          </a:prstGeom>
          <a:effectLst>
            <a:outerShdw blurRad="50800" dist="38100" dir="2700000" algn="tl" rotWithShape="0">
              <a:prstClr val="black">
                <a:alpha val="40000"/>
              </a:prstClr>
            </a:outerShdw>
          </a:effectLst>
        </p:spPr>
      </p:pic>
      <p:sp>
        <p:nvSpPr>
          <p:cNvPr id="8" name="テキスト ボックス 7">
            <a:extLst>
              <a:ext uri="{FF2B5EF4-FFF2-40B4-BE49-F238E27FC236}">
                <a16:creationId xmlns:a16="http://schemas.microsoft.com/office/drawing/2014/main" id="{D483C61D-029F-5669-8908-570CE386041C}"/>
              </a:ext>
            </a:extLst>
          </p:cNvPr>
          <p:cNvSpPr txBox="1"/>
          <p:nvPr/>
        </p:nvSpPr>
        <p:spPr>
          <a:xfrm>
            <a:off x="573671" y="6127284"/>
            <a:ext cx="3827621" cy="307777"/>
          </a:xfrm>
          <a:prstGeom prst="rect">
            <a:avLst/>
          </a:prstGeom>
          <a:noFill/>
        </p:spPr>
        <p:txBody>
          <a:bodyPr wrap="square" rtlCol="0">
            <a:spAutoFit/>
          </a:bodyPr>
          <a:lstStyle/>
          <a:p>
            <a:pPr algn="ctr"/>
            <a:r>
              <a:rPr kumimoji="1" lang="ja-JP" altLang="en-US" sz="1400" b="1" u="sng" dirty="0">
                <a:solidFill>
                  <a:srgbClr val="E7346C"/>
                </a:solidFill>
                <a:latin typeface="+mn-ea"/>
              </a:rPr>
              <a:t>広告メニューは</a:t>
            </a:r>
            <a:r>
              <a:rPr kumimoji="1" lang="en-US" altLang="ja-JP" sz="1400" b="1" u="sng">
                <a:solidFill>
                  <a:srgbClr val="E7346C"/>
                </a:solidFill>
                <a:latin typeface="+mn-ea"/>
                <a:hlinkClick r:id="rId12" action="ppaction://hlinksldjump"/>
              </a:rPr>
              <a:t>P.30</a:t>
            </a:r>
            <a:r>
              <a:rPr kumimoji="1" lang="ja-JP" altLang="en-US" sz="1400" b="1" u="sng" dirty="0">
                <a:solidFill>
                  <a:srgbClr val="E7346C"/>
                </a:solidFill>
                <a:latin typeface="+mn-ea"/>
              </a:rPr>
              <a:t>～へ！</a:t>
            </a:r>
          </a:p>
        </p:txBody>
      </p:sp>
    </p:spTree>
    <p:extLst>
      <p:ext uri="{BB962C8B-B14F-4D97-AF65-F5344CB8AC3E}">
        <p14:creationId xmlns:p14="http://schemas.microsoft.com/office/powerpoint/2010/main" val="2560103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2D403786-D892-25FD-475E-C2EA9744A590}"/>
              </a:ext>
            </a:extLst>
          </p:cNvPr>
          <p:cNvSpPr txBox="1">
            <a:spLocks noChangeArrowheads="1"/>
          </p:cNvSpPr>
          <p:nvPr/>
        </p:nvSpPr>
        <p:spPr bwMode="auto">
          <a:xfrm>
            <a:off x="124238" y="126572"/>
            <a:ext cx="35672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a:t>
            </a:r>
            <a:r>
              <a:rPr lang="ja-JP" altLang="en-US" sz="2400" b="1" dirty="0">
                <a:solidFill>
                  <a:srgbClr val="E7346C"/>
                </a:solidFill>
                <a:latin typeface="+mn-ea"/>
                <a:ea typeface="+mn-ea"/>
                <a:cs typeface="Brush Script MT" panose="03060802040406070304" pitchFamily="66" charset="0"/>
              </a:rPr>
              <a:t> ❹ </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D8E70BDF-0C8F-C2FC-4061-76A9080165A0}"/>
              </a:ext>
            </a:extLst>
          </p:cNvPr>
          <p:cNvCxnSpPr>
            <a:cxnSpLocks/>
          </p:cNvCxnSpPr>
          <p:nvPr/>
        </p:nvCxnSpPr>
        <p:spPr>
          <a:xfrm>
            <a:off x="231659" y="561649"/>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A03205C3-0FFD-F962-475A-7BBFB9C7B9FB}"/>
              </a:ext>
            </a:extLst>
          </p:cNvPr>
          <p:cNvSpPr txBox="1"/>
          <p:nvPr/>
        </p:nvSpPr>
        <p:spPr>
          <a:xfrm rot="21308620">
            <a:off x="111197" y="619737"/>
            <a:ext cx="7543360" cy="468270"/>
          </a:xfrm>
          <a:prstGeom prst="rect">
            <a:avLst/>
          </a:prstGeom>
          <a:noFill/>
        </p:spPr>
        <p:txBody>
          <a:bodyPr wrap="square">
            <a:spAutoFit/>
          </a:bodyPr>
          <a:lstStyle/>
          <a:p>
            <a:pPr>
              <a:lnSpc>
                <a:spcPct val="150000"/>
              </a:lnSpc>
            </a:pPr>
            <a:r>
              <a:rPr lang="en-US" altLang="ja-JP" b="1" dirty="0">
                <a:solidFill>
                  <a:schemeClr val="bg1"/>
                </a:solidFill>
                <a:highlight>
                  <a:srgbClr val="E7346C"/>
                </a:highlight>
                <a:latin typeface="+mn-ea"/>
              </a:rPr>
              <a:t>『</a:t>
            </a:r>
            <a:r>
              <a:rPr lang="en-US" altLang="ja-JP" b="1" dirty="0" err="1">
                <a:solidFill>
                  <a:schemeClr val="bg1"/>
                </a:solidFill>
                <a:highlight>
                  <a:srgbClr val="E7346C"/>
                </a:highlight>
                <a:latin typeface="+mn-ea"/>
              </a:rPr>
              <a:t>CanCam</a:t>
            </a:r>
            <a:r>
              <a:rPr lang="en-US" altLang="ja-JP" b="1" dirty="0">
                <a:solidFill>
                  <a:schemeClr val="bg1"/>
                </a:solidFill>
                <a:highlight>
                  <a:srgbClr val="E7346C"/>
                </a:highlight>
                <a:latin typeface="+mn-ea"/>
              </a:rPr>
              <a:t> Buzz Award』</a:t>
            </a:r>
            <a:r>
              <a:rPr lang="ja-JP" altLang="en-US" b="1" dirty="0">
                <a:solidFill>
                  <a:schemeClr val="bg1"/>
                </a:solidFill>
                <a:highlight>
                  <a:srgbClr val="E7346C"/>
                </a:highlight>
                <a:latin typeface="+mn-ea"/>
              </a:rPr>
              <a:t>が、</a:t>
            </a:r>
            <a:r>
              <a:rPr lang="en-US" altLang="ja-JP" b="1" dirty="0">
                <a:solidFill>
                  <a:schemeClr val="bg1"/>
                </a:solidFill>
                <a:highlight>
                  <a:srgbClr val="E7346C"/>
                </a:highlight>
                <a:latin typeface="+mn-ea"/>
              </a:rPr>
              <a:t>2026</a:t>
            </a:r>
            <a:r>
              <a:rPr lang="ja-JP" altLang="en-US" b="1" dirty="0">
                <a:solidFill>
                  <a:schemeClr val="bg1"/>
                </a:solidFill>
                <a:highlight>
                  <a:srgbClr val="E7346C"/>
                </a:highlight>
                <a:latin typeface="+mn-ea"/>
              </a:rPr>
              <a:t>年秋 パワーアップ予定！</a:t>
            </a:r>
          </a:p>
        </p:txBody>
      </p:sp>
      <p:sp>
        <p:nvSpPr>
          <p:cNvPr id="35" name="テキスト ボックス 34">
            <a:extLst>
              <a:ext uri="{FF2B5EF4-FFF2-40B4-BE49-F238E27FC236}">
                <a16:creationId xmlns:a16="http://schemas.microsoft.com/office/drawing/2014/main" id="{80117DFA-2F1C-B1A8-927D-5BA1280F2894}"/>
              </a:ext>
            </a:extLst>
          </p:cNvPr>
          <p:cNvSpPr txBox="1"/>
          <p:nvPr/>
        </p:nvSpPr>
        <p:spPr>
          <a:xfrm>
            <a:off x="19356" y="1804811"/>
            <a:ext cx="4441506" cy="839782"/>
          </a:xfrm>
          <a:prstGeom prst="rect">
            <a:avLst/>
          </a:prstGeom>
          <a:noFill/>
        </p:spPr>
        <p:txBody>
          <a:bodyPr wrap="square">
            <a:spAutoFit/>
          </a:bodyPr>
          <a:lstStyle/>
          <a:p>
            <a:pPr algn="ctr">
              <a:lnSpc>
                <a:spcPct val="150000"/>
              </a:lnSpc>
            </a:pPr>
            <a:r>
              <a:rPr kumimoji="1" lang="en-US" altLang="ja-JP" sz="1700" b="1" dirty="0">
                <a:solidFill>
                  <a:srgbClr val="E7346C"/>
                </a:solidFill>
                <a:highlight>
                  <a:srgbClr val="FFBBC6"/>
                </a:highlight>
                <a:latin typeface="+mn-ea"/>
              </a:rPr>
              <a:t>2026</a:t>
            </a:r>
            <a:r>
              <a:rPr kumimoji="1" lang="ja-JP" altLang="en-US" sz="1700" b="1" dirty="0">
                <a:solidFill>
                  <a:srgbClr val="E7346C"/>
                </a:solidFill>
                <a:highlight>
                  <a:srgbClr val="FFBBC6"/>
                </a:highlight>
                <a:latin typeface="+mn-ea"/>
              </a:rPr>
              <a:t>年</a:t>
            </a:r>
            <a:r>
              <a:rPr kumimoji="1" lang="en-US" altLang="ja-JP" sz="1700" b="1" dirty="0">
                <a:solidFill>
                  <a:srgbClr val="E7346C"/>
                </a:solidFill>
                <a:highlight>
                  <a:srgbClr val="FFBBC6"/>
                </a:highlight>
                <a:latin typeface="+mn-ea"/>
              </a:rPr>
              <a:t>11</a:t>
            </a:r>
            <a:r>
              <a:rPr kumimoji="1" lang="ja-JP" altLang="en-US" sz="1700" b="1" dirty="0">
                <a:solidFill>
                  <a:srgbClr val="E7346C"/>
                </a:solidFill>
                <a:highlight>
                  <a:srgbClr val="FFBBC6"/>
                </a:highlight>
                <a:latin typeface="+mn-ea"/>
              </a:rPr>
              <a:t>月売・</a:t>
            </a:r>
            <a:r>
              <a:rPr kumimoji="1" lang="en-US" altLang="ja-JP" sz="1700" b="1" dirty="0">
                <a:solidFill>
                  <a:srgbClr val="E7346C"/>
                </a:solidFill>
                <a:highlight>
                  <a:srgbClr val="FFBBC6"/>
                </a:highlight>
                <a:latin typeface="+mn-ea"/>
              </a:rPr>
              <a:t>CanCam45</a:t>
            </a:r>
            <a:r>
              <a:rPr kumimoji="1" lang="ja-JP" altLang="en-US" sz="1700" b="1" dirty="0">
                <a:solidFill>
                  <a:srgbClr val="E7346C"/>
                </a:solidFill>
                <a:highlight>
                  <a:srgbClr val="FFBBC6"/>
                </a:highlight>
                <a:latin typeface="+mn-ea"/>
              </a:rPr>
              <a:t>周年号で </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a:solidFill>
                  <a:srgbClr val="E7346C"/>
                </a:solidFill>
                <a:highlight>
                  <a:srgbClr val="FFBBC6"/>
                </a:highlight>
                <a:latin typeface="+mn-ea"/>
              </a:rPr>
              <a:t>『</a:t>
            </a:r>
            <a:r>
              <a:rPr kumimoji="1" lang="en-US" altLang="ja-JP" sz="1700" b="1" dirty="0" err="1">
                <a:solidFill>
                  <a:srgbClr val="E7346C"/>
                </a:solidFill>
                <a:highlight>
                  <a:srgbClr val="FFBBC6"/>
                </a:highlight>
                <a:latin typeface="+mn-ea"/>
              </a:rPr>
              <a:t>CanCam</a:t>
            </a:r>
            <a:r>
              <a:rPr kumimoji="1" lang="en-US" altLang="ja-JP" sz="1700" b="1" dirty="0">
                <a:solidFill>
                  <a:srgbClr val="E7346C"/>
                </a:solidFill>
                <a:highlight>
                  <a:srgbClr val="FFBBC6"/>
                </a:highlight>
                <a:latin typeface="+mn-ea"/>
              </a:rPr>
              <a:t> Buzz Award』</a:t>
            </a:r>
            <a:r>
              <a:rPr kumimoji="1" lang="ja-JP" altLang="en-US" sz="1700" b="1" dirty="0">
                <a:solidFill>
                  <a:srgbClr val="E7346C"/>
                </a:solidFill>
                <a:highlight>
                  <a:srgbClr val="FFBBC6"/>
                </a:highlight>
                <a:latin typeface="+mn-ea"/>
              </a:rPr>
              <a:t>が本格始動！</a:t>
            </a:r>
          </a:p>
        </p:txBody>
      </p:sp>
      <p:sp>
        <p:nvSpPr>
          <p:cNvPr id="52" name="正方形/長方形 51"/>
          <p:cNvSpPr/>
          <p:nvPr/>
        </p:nvSpPr>
        <p:spPr>
          <a:xfrm>
            <a:off x="4681974" y="1193868"/>
            <a:ext cx="4839039" cy="5113925"/>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53" name="正方形/長方形 52"/>
          <p:cNvSpPr/>
          <p:nvPr/>
        </p:nvSpPr>
        <p:spPr>
          <a:xfrm>
            <a:off x="4741001" y="1310579"/>
            <a:ext cx="4839039" cy="5149487"/>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pic>
        <p:nvPicPr>
          <p:cNvPr id="2" name="図 1">
            <a:extLst>
              <a:ext uri="{FF2B5EF4-FFF2-40B4-BE49-F238E27FC236}">
                <a16:creationId xmlns:a16="http://schemas.microsoft.com/office/drawing/2014/main" id="{F9A5452F-BC78-D0AE-6B24-EEDDFB432A59}"/>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81420" y="2755306"/>
            <a:ext cx="922171" cy="922171"/>
          </a:xfrm>
          <a:prstGeom prst="rect">
            <a:avLst/>
          </a:prstGeom>
        </p:spPr>
      </p:pic>
      <p:pic>
        <p:nvPicPr>
          <p:cNvPr id="21" name="図 20">
            <a:extLst>
              <a:ext uri="{FF2B5EF4-FFF2-40B4-BE49-F238E27FC236}">
                <a16:creationId xmlns:a16="http://schemas.microsoft.com/office/drawing/2014/main" id="{E35DD1AD-1C35-B6A6-0FC3-08FFFDA490E7}"/>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648716" y="5245363"/>
            <a:ext cx="785586" cy="785586"/>
          </a:xfrm>
          <a:prstGeom prst="rect">
            <a:avLst/>
          </a:prstGeom>
        </p:spPr>
      </p:pic>
      <p:sp>
        <p:nvSpPr>
          <p:cNvPr id="36" name="テキスト ボックス 35">
            <a:extLst>
              <a:ext uri="{FF2B5EF4-FFF2-40B4-BE49-F238E27FC236}">
                <a16:creationId xmlns:a16="http://schemas.microsoft.com/office/drawing/2014/main" id="{9F43D843-61DB-53FC-EA7F-B83DD6E2284A}"/>
              </a:ext>
            </a:extLst>
          </p:cNvPr>
          <p:cNvSpPr txBox="1"/>
          <p:nvPr/>
        </p:nvSpPr>
        <p:spPr>
          <a:xfrm>
            <a:off x="230318" y="2936886"/>
            <a:ext cx="4304554" cy="3016210"/>
          </a:xfrm>
          <a:prstGeom prst="rect">
            <a:avLst/>
          </a:prstGeom>
          <a:noFill/>
        </p:spPr>
        <p:txBody>
          <a:bodyPr wrap="square">
            <a:spAutoFit/>
          </a:bodyPr>
          <a:lstStyle/>
          <a:p>
            <a:pPr algn="ctr">
              <a:lnSpc>
                <a:spcPct val="150000"/>
              </a:lnSpc>
            </a:pPr>
            <a:r>
              <a:rPr lang="en-US" altLang="ja-JP" sz="1400" b="1" dirty="0">
                <a:solidFill>
                  <a:srgbClr val="FF9999"/>
                </a:solidFill>
                <a:latin typeface="+mn-ea"/>
              </a:rPr>
              <a:t>20</a:t>
            </a:r>
            <a:r>
              <a:rPr lang="ja-JP" altLang="en-US" sz="1400" b="1" dirty="0">
                <a:solidFill>
                  <a:srgbClr val="FF9999"/>
                </a:solidFill>
                <a:latin typeface="+mn-ea"/>
              </a:rPr>
              <a:t>代の女性に流行ったり、深く浸透している</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アイテムをランキング形式で紹介する</a:t>
            </a:r>
            <a:endParaRPr lang="en-US" altLang="ja-JP" sz="1400" b="1" dirty="0">
              <a:solidFill>
                <a:srgbClr val="FF9999"/>
              </a:solidFill>
              <a:latin typeface="+mn-ea"/>
            </a:endParaRPr>
          </a:p>
          <a:p>
            <a:pPr algn="ctr">
              <a:lnSpc>
                <a:spcPct val="150000"/>
              </a:lnSpc>
            </a:pPr>
            <a:r>
              <a:rPr lang="en-US" altLang="ja-JP" sz="1400" b="1" dirty="0">
                <a:solidFill>
                  <a:srgbClr val="FF9999"/>
                </a:solidFill>
                <a:latin typeface="+mn-ea"/>
              </a:rPr>
              <a:t>『</a:t>
            </a:r>
            <a:r>
              <a:rPr lang="en-US" altLang="ja-JP" sz="1400" b="1" dirty="0" err="1">
                <a:solidFill>
                  <a:srgbClr val="FF9999"/>
                </a:solidFill>
                <a:latin typeface="+mn-ea"/>
              </a:rPr>
              <a:t>CanCam</a:t>
            </a:r>
            <a:r>
              <a:rPr lang="en-US" altLang="ja-JP" sz="1400" b="1" dirty="0">
                <a:solidFill>
                  <a:srgbClr val="FF9999"/>
                </a:solidFill>
                <a:latin typeface="+mn-ea"/>
              </a:rPr>
              <a:t> Buzz Award』</a:t>
            </a:r>
            <a:r>
              <a:rPr lang="ja-JP" altLang="en-US" sz="1400" b="1" dirty="0">
                <a:solidFill>
                  <a:srgbClr val="FF9999"/>
                </a:solidFill>
                <a:latin typeface="+mn-ea"/>
              </a:rPr>
              <a:t>。</a:t>
            </a:r>
            <a:endParaRPr lang="en-US" altLang="ja-JP" sz="1400" b="1" dirty="0">
              <a:solidFill>
                <a:srgbClr val="FF9999"/>
              </a:solidFill>
              <a:latin typeface="+mn-ea"/>
            </a:endParaRPr>
          </a:p>
          <a:p>
            <a:pPr algn="ctr">
              <a:lnSpc>
                <a:spcPct val="150000"/>
              </a:lnSpc>
            </a:pPr>
            <a:endParaRPr lang="en-US" altLang="ja-JP" sz="800" b="1" dirty="0">
              <a:solidFill>
                <a:srgbClr val="FF9999"/>
              </a:solidFill>
              <a:latin typeface="+mn-ea"/>
            </a:endParaRPr>
          </a:p>
          <a:p>
            <a:pPr algn="ctr">
              <a:lnSpc>
                <a:spcPct val="150000"/>
              </a:lnSpc>
            </a:pPr>
            <a:r>
              <a:rPr lang="ja-JP" altLang="en-US" sz="1400" b="1" dirty="0">
                <a:solidFill>
                  <a:srgbClr val="FF9999"/>
                </a:solidFill>
                <a:latin typeface="+mn-ea"/>
              </a:rPr>
              <a:t>ビューティ商材だけでなく、ファッションや</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ライフスタイル、アプリやフードなど</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ジャンルを広げてパワーアップ♪</a:t>
            </a:r>
            <a:endParaRPr lang="en-US" altLang="ja-JP" sz="1400" b="1" dirty="0">
              <a:solidFill>
                <a:srgbClr val="FF9999"/>
              </a:solidFill>
              <a:latin typeface="+mn-ea"/>
            </a:endParaRPr>
          </a:p>
          <a:p>
            <a:pPr algn="ctr">
              <a:lnSpc>
                <a:spcPct val="150000"/>
              </a:lnSpc>
            </a:pPr>
            <a:endParaRPr lang="en-US" altLang="ja-JP" sz="800" b="1" dirty="0">
              <a:solidFill>
                <a:srgbClr val="FF9999"/>
              </a:solidFill>
              <a:latin typeface="+mn-ea"/>
            </a:endParaRPr>
          </a:p>
          <a:p>
            <a:pPr algn="ctr">
              <a:lnSpc>
                <a:spcPct val="150000"/>
              </a:lnSpc>
            </a:pPr>
            <a:r>
              <a:rPr lang="ja-JP" altLang="en-US" sz="1400" b="1" dirty="0">
                <a:solidFill>
                  <a:srgbClr val="FF9999"/>
                </a:solidFill>
                <a:latin typeface="+mn-ea"/>
              </a:rPr>
              <a:t>気になるトレンドを見つけて取材に行く</a:t>
            </a:r>
            <a:endParaRPr lang="en-US" altLang="ja-JP" sz="1400" b="1" dirty="0">
              <a:solidFill>
                <a:srgbClr val="FF9999"/>
              </a:solidFill>
              <a:latin typeface="+mn-ea"/>
            </a:endParaRPr>
          </a:p>
          <a:p>
            <a:pPr algn="ctr">
              <a:lnSpc>
                <a:spcPct val="150000"/>
              </a:lnSpc>
            </a:pPr>
            <a:r>
              <a:rPr lang="en-US" altLang="ja-JP" sz="1400" b="1" dirty="0">
                <a:solidFill>
                  <a:srgbClr val="FF9999"/>
                </a:solidFill>
                <a:latin typeface="+mn-ea"/>
              </a:rPr>
              <a:t>『it girl </a:t>
            </a:r>
            <a:r>
              <a:rPr lang="ja-JP" altLang="en-US" sz="1400" b="1" dirty="0">
                <a:solidFill>
                  <a:srgbClr val="FF9999"/>
                </a:solidFill>
                <a:latin typeface="+mn-ea"/>
              </a:rPr>
              <a:t>広報部</a:t>
            </a:r>
            <a:r>
              <a:rPr lang="en-US" altLang="ja-JP" sz="1400" b="1" dirty="0">
                <a:solidFill>
                  <a:srgbClr val="FF9999"/>
                </a:solidFill>
                <a:latin typeface="+mn-ea"/>
              </a:rPr>
              <a:t>』</a:t>
            </a:r>
            <a:r>
              <a:rPr lang="ja-JP" altLang="en-US" sz="1400" b="1" dirty="0">
                <a:solidFill>
                  <a:srgbClr val="FF9999"/>
                </a:solidFill>
                <a:latin typeface="+mn-ea"/>
              </a:rPr>
              <a:t>が事前取材中です！</a:t>
            </a:r>
          </a:p>
        </p:txBody>
      </p:sp>
      <p:grpSp>
        <p:nvGrpSpPr>
          <p:cNvPr id="61" name="Google Shape;140;g3e55f5ab782_0_0">
            <a:extLst>
              <a:ext uri="{FF2B5EF4-FFF2-40B4-BE49-F238E27FC236}">
                <a16:creationId xmlns:a16="http://schemas.microsoft.com/office/drawing/2014/main" id="{0B237899-AB2F-BB84-45AC-3CBA818D87B2}"/>
              </a:ext>
            </a:extLst>
          </p:cNvPr>
          <p:cNvGrpSpPr/>
          <p:nvPr/>
        </p:nvGrpSpPr>
        <p:grpSpPr>
          <a:xfrm>
            <a:off x="8403511" y="4044494"/>
            <a:ext cx="1245846" cy="2223346"/>
            <a:chOff x="4107222" y="2652797"/>
            <a:chExt cx="1380617" cy="2463860"/>
          </a:xfrm>
        </p:grpSpPr>
        <p:pic>
          <p:nvPicPr>
            <p:cNvPr id="62" name="Google Shape;141;g3e55f5ab782_0_0">
              <a:extLst>
                <a:ext uri="{FF2B5EF4-FFF2-40B4-BE49-F238E27FC236}">
                  <a16:creationId xmlns:a16="http://schemas.microsoft.com/office/drawing/2014/main" id="{016D26BB-1C23-7F0C-0D8A-A0CF3B8C3B83}"/>
                </a:ext>
              </a:extLst>
            </p:cNvPr>
            <p:cNvPicPr preferRelativeResize="0"/>
            <p:nvPr/>
          </p:nvPicPr>
          <p:blipFill rotWithShape="1">
            <a:blip r:embed="rId4">
              <a:alphaModFix/>
            </a:blip>
            <a:srcRect/>
            <a:stretch/>
          </p:blipFill>
          <p:spPr>
            <a:xfrm>
              <a:off x="4107222" y="2737975"/>
              <a:ext cx="1189341" cy="2378682"/>
            </a:xfrm>
            <a:prstGeom prst="rect">
              <a:avLst/>
            </a:prstGeom>
            <a:noFill/>
            <a:ln>
              <a:noFill/>
            </a:ln>
            <a:effectLst>
              <a:outerShdw blurRad="57150" dist="19050" dir="5400000" algn="bl" rotWithShape="0">
                <a:srgbClr val="000000">
                  <a:alpha val="50000"/>
                </a:srgbClr>
              </a:outerShdw>
            </a:effectLst>
          </p:spPr>
        </p:pic>
        <p:pic>
          <p:nvPicPr>
            <p:cNvPr id="63" name="Google Shape;142;g3e55f5ab782_0_0">
              <a:extLst>
                <a:ext uri="{FF2B5EF4-FFF2-40B4-BE49-F238E27FC236}">
                  <a16:creationId xmlns:a16="http://schemas.microsoft.com/office/drawing/2014/main" id="{544123E4-F03F-C141-D669-83C017956ADE}"/>
                </a:ext>
              </a:extLst>
            </p:cNvPr>
            <p:cNvPicPr preferRelativeResize="0"/>
            <p:nvPr/>
          </p:nvPicPr>
          <p:blipFill rotWithShape="1">
            <a:blip r:embed="rId5">
              <a:alphaModFix/>
            </a:blip>
            <a:srcRect t="7195" b="10575"/>
            <a:stretch/>
          </p:blipFill>
          <p:spPr>
            <a:xfrm>
              <a:off x="4169011" y="2931723"/>
              <a:ext cx="1057561" cy="1884944"/>
            </a:xfrm>
            <a:prstGeom prst="rect">
              <a:avLst/>
            </a:prstGeom>
            <a:noFill/>
            <a:ln>
              <a:noFill/>
            </a:ln>
            <a:effectLst>
              <a:outerShdw blurRad="57150" dist="19050" dir="5400000" algn="bl" rotWithShape="0">
                <a:srgbClr val="000000">
                  <a:alpha val="50000"/>
                </a:srgbClr>
              </a:outerShdw>
            </a:effectLst>
          </p:spPr>
        </p:pic>
        <p:pic>
          <p:nvPicPr>
            <p:cNvPr id="64" name="Google Shape;143;g3e55f5ab782_0_0" descr="現在のインスタグラムのアイコン">
              <a:extLst>
                <a:ext uri="{FF2B5EF4-FFF2-40B4-BE49-F238E27FC236}">
                  <a16:creationId xmlns:a16="http://schemas.microsoft.com/office/drawing/2014/main" id="{0066BB24-100B-0783-CED3-B1F2F533FAF3}"/>
                </a:ext>
              </a:extLst>
            </p:cNvPr>
            <p:cNvPicPr preferRelativeResize="0"/>
            <p:nvPr/>
          </p:nvPicPr>
          <p:blipFill rotWithShape="1">
            <a:blip r:embed="rId6">
              <a:alphaModFix/>
            </a:blip>
            <a:srcRect/>
            <a:stretch/>
          </p:blipFill>
          <p:spPr>
            <a:xfrm>
              <a:off x="5139138" y="2652797"/>
              <a:ext cx="348700" cy="344892"/>
            </a:xfrm>
            <a:prstGeom prst="rect">
              <a:avLst/>
            </a:prstGeom>
            <a:noFill/>
            <a:ln>
              <a:noFill/>
            </a:ln>
            <a:effectLst>
              <a:outerShdw blurRad="57150" dist="19050" dir="5400000" algn="bl" rotWithShape="0">
                <a:srgbClr val="000000">
                  <a:alpha val="50000"/>
                </a:srgbClr>
              </a:outerShdw>
            </a:effectLst>
          </p:spPr>
        </p:pic>
        <p:pic>
          <p:nvPicPr>
            <p:cNvPr id="65" name="Google Shape;144;g3e55f5ab782_0_0">
              <a:extLst>
                <a:ext uri="{FF2B5EF4-FFF2-40B4-BE49-F238E27FC236}">
                  <a16:creationId xmlns:a16="http://schemas.microsoft.com/office/drawing/2014/main" id="{44D56FA1-B358-6102-28E6-4E43E8FD089E}"/>
                </a:ext>
              </a:extLst>
            </p:cNvPr>
            <p:cNvPicPr preferRelativeResize="0"/>
            <p:nvPr/>
          </p:nvPicPr>
          <p:blipFill rotWithShape="1">
            <a:blip r:embed="rId7">
              <a:alphaModFix/>
            </a:blip>
            <a:srcRect l="22885" t="17438" r="65858" b="62337"/>
            <a:stretch/>
          </p:blipFill>
          <p:spPr>
            <a:xfrm>
              <a:off x="4946069" y="2825373"/>
              <a:ext cx="305100" cy="308400"/>
            </a:xfrm>
            <a:prstGeom prst="ellipse">
              <a:avLst/>
            </a:prstGeom>
            <a:noFill/>
            <a:ln>
              <a:noFill/>
            </a:ln>
            <a:effectLst>
              <a:outerShdw blurRad="57150" dist="19050" dir="5400000" algn="bl" rotWithShape="0">
                <a:srgbClr val="000000">
                  <a:alpha val="50000"/>
                </a:srgbClr>
              </a:outerShdw>
            </a:effectLst>
          </p:spPr>
        </p:pic>
      </p:grpSp>
      <p:sp>
        <p:nvSpPr>
          <p:cNvPr id="66" name="テキスト ボックス 65">
            <a:extLst>
              <a:ext uri="{FF2B5EF4-FFF2-40B4-BE49-F238E27FC236}">
                <a16:creationId xmlns:a16="http://schemas.microsoft.com/office/drawing/2014/main" id="{17172ED2-8ACA-9B17-AF9D-BCC866DF9DC9}"/>
              </a:ext>
            </a:extLst>
          </p:cNvPr>
          <p:cNvSpPr txBox="1"/>
          <p:nvPr/>
        </p:nvSpPr>
        <p:spPr>
          <a:xfrm>
            <a:off x="573671" y="6127284"/>
            <a:ext cx="3827621" cy="307777"/>
          </a:xfrm>
          <a:prstGeom prst="rect">
            <a:avLst/>
          </a:prstGeom>
          <a:noFill/>
        </p:spPr>
        <p:txBody>
          <a:bodyPr wrap="square" rtlCol="0">
            <a:spAutoFit/>
          </a:bodyPr>
          <a:lstStyle/>
          <a:p>
            <a:pPr algn="ctr"/>
            <a:r>
              <a:rPr kumimoji="1" lang="ja-JP" altLang="en-US" sz="1400" b="1" u="sng" dirty="0">
                <a:solidFill>
                  <a:srgbClr val="E7346C"/>
                </a:solidFill>
                <a:latin typeface="+mn-ea"/>
                <a:hlinkClick r:id="rId8"/>
              </a:rPr>
              <a:t>詳細はこちら！</a:t>
            </a:r>
            <a:endParaRPr kumimoji="1" lang="ja-JP" altLang="en-US" sz="1400" b="1" u="sng" dirty="0">
              <a:solidFill>
                <a:srgbClr val="E7346C"/>
              </a:solidFill>
              <a:latin typeface="+mn-ea"/>
            </a:endParaRPr>
          </a:p>
        </p:txBody>
      </p:sp>
      <p:pic>
        <p:nvPicPr>
          <p:cNvPr id="69" name="図 68" descr="テキスト, ロゴ, カレンダー&#10;&#10;AI 生成コンテンツは誤りを含む可能性があります。">
            <a:extLst>
              <a:ext uri="{FF2B5EF4-FFF2-40B4-BE49-F238E27FC236}">
                <a16:creationId xmlns:a16="http://schemas.microsoft.com/office/drawing/2014/main" id="{A428624E-D0BA-3E49-A6B8-EF7E70429CB6}"/>
              </a:ext>
            </a:extLst>
          </p:cNvPr>
          <p:cNvPicPr>
            <a:picLocks noChangeAspect="1"/>
          </p:cNvPicPr>
          <p:nvPr/>
        </p:nvPicPr>
        <p:blipFill>
          <a:blip r:embed="rId9">
            <a:alphaModFix amt="20000"/>
            <a:extLst>
              <a:ext uri="{28A0092B-C50C-407E-A947-70E740481C1C}">
                <a14:useLocalDpi xmlns:a14="http://schemas.microsoft.com/office/drawing/2010/main" val="0"/>
              </a:ext>
            </a:extLst>
          </a:blip>
          <a:stretch>
            <a:fillRect/>
          </a:stretch>
        </p:blipFill>
        <p:spPr>
          <a:xfrm>
            <a:off x="7935590" y="1367680"/>
            <a:ext cx="1984159" cy="2642332"/>
          </a:xfrm>
          <a:prstGeom prst="rect">
            <a:avLst/>
          </a:prstGeom>
        </p:spPr>
      </p:pic>
      <p:pic>
        <p:nvPicPr>
          <p:cNvPr id="70" name="Google Shape;131;g3e55f5ab782_0_0">
            <a:extLst>
              <a:ext uri="{FF2B5EF4-FFF2-40B4-BE49-F238E27FC236}">
                <a16:creationId xmlns:a16="http://schemas.microsoft.com/office/drawing/2014/main" id="{3DD9A25B-AE09-9C0B-1C4E-414C89C8D64B}"/>
              </a:ext>
            </a:extLst>
          </p:cNvPr>
          <p:cNvPicPr preferRelativeResize="0"/>
          <p:nvPr/>
        </p:nvPicPr>
        <p:blipFill>
          <a:blip r:embed="rId10">
            <a:alphaModFix/>
          </a:blip>
          <a:stretch>
            <a:fillRect/>
          </a:stretch>
        </p:blipFill>
        <p:spPr>
          <a:xfrm>
            <a:off x="4849090" y="1688825"/>
            <a:ext cx="3659268" cy="2278806"/>
          </a:xfrm>
          <a:prstGeom prst="rect">
            <a:avLst/>
          </a:prstGeom>
          <a:noFill/>
          <a:ln>
            <a:noFill/>
          </a:ln>
          <a:effectLst>
            <a:outerShdw blurRad="58650" dist="19550" dir="5400000" algn="bl" rotWithShape="0">
              <a:srgbClr val="000000">
                <a:alpha val="50000"/>
              </a:srgbClr>
            </a:outerShdw>
          </a:effectLst>
        </p:spPr>
      </p:pic>
      <p:pic>
        <p:nvPicPr>
          <p:cNvPr id="71" name="Google Shape;154;g3e55f5ab782_0_0" title="048601202601.jpg">
            <a:extLst>
              <a:ext uri="{FF2B5EF4-FFF2-40B4-BE49-F238E27FC236}">
                <a16:creationId xmlns:a16="http://schemas.microsoft.com/office/drawing/2014/main" id="{347CD02E-D83A-F3EE-4AA6-0BD722A32B17}"/>
              </a:ext>
            </a:extLst>
          </p:cNvPr>
          <p:cNvPicPr preferRelativeResize="0"/>
          <p:nvPr/>
        </p:nvPicPr>
        <p:blipFill>
          <a:blip r:embed="rId11">
            <a:alphaModFix/>
          </a:blip>
          <a:stretch>
            <a:fillRect/>
          </a:stretch>
        </p:blipFill>
        <p:spPr>
          <a:xfrm rot="-1197099">
            <a:off x="4678819" y="2710150"/>
            <a:ext cx="1298062" cy="1661486"/>
          </a:xfrm>
          <a:prstGeom prst="rect">
            <a:avLst/>
          </a:prstGeom>
          <a:noFill/>
          <a:ln>
            <a:noFill/>
          </a:ln>
          <a:effectLst>
            <a:outerShdw blurRad="57150" dist="19050" dir="5400000" algn="bl" rotWithShape="0">
              <a:srgbClr val="000000">
                <a:alpha val="50000"/>
              </a:srgbClr>
            </a:outerShdw>
          </a:effectLst>
        </p:spPr>
      </p:pic>
      <p:sp>
        <p:nvSpPr>
          <p:cNvPr id="72" name="テキスト ボックス 71">
            <a:extLst>
              <a:ext uri="{FF2B5EF4-FFF2-40B4-BE49-F238E27FC236}">
                <a16:creationId xmlns:a16="http://schemas.microsoft.com/office/drawing/2014/main" id="{EED4A223-2141-B442-2510-F2217811D474}"/>
              </a:ext>
            </a:extLst>
          </p:cNvPr>
          <p:cNvSpPr txBox="1"/>
          <p:nvPr/>
        </p:nvSpPr>
        <p:spPr>
          <a:xfrm>
            <a:off x="4768825" y="1443636"/>
            <a:ext cx="2716069" cy="261610"/>
          </a:xfrm>
          <a:prstGeom prst="rect">
            <a:avLst/>
          </a:prstGeom>
          <a:noFill/>
        </p:spPr>
        <p:txBody>
          <a:bodyPr wrap="square" rtlCol="0">
            <a:spAutoFit/>
          </a:bodyPr>
          <a:lstStyle/>
          <a:p>
            <a:r>
              <a:rPr kumimoji="1" lang="en-US" altLang="ja-JP" sz="1100" b="1" dirty="0" err="1">
                <a:solidFill>
                  <a:srgbClr val="E7346C"/>
                </a:solidFill>
                <a:latin typeface="Meiryo UI" panose="020B0604030504040204" pitchFamily="50" charset="-128"/>
                <a:ea typeface="Meiryo UI" panose="020B0604030504040204" pitchFamily="50" charset="-128"/>
              </a:rPr>
              <a:t>CanCam</a:t>
            </a:r>
            <a:r>
              <a:rPr kumimoji="1" lang="en-US" altLang="ja-JP" sz="1100" b="1" dirty="0">
                <a:solidFill>
                  <a:srgbClr val="E7346C"/>
                </a:solidFill>
                <a:latin typeface="Meiryo UI" panose="020B0604030504040204" pitchFamily="50" charset="-128"/>
                <a:ea typeface="Meiryo UI" panose="020B0604030504040204" pitchFamily="50" charset="-128"/>
              </a:rPr>
              <a:t> Beauty Buzz Award 2025</a:t>
            </a:r>
          </a:p>
        </p:txBody>
      </p:sp>
      <p:grpSp>
        <p:nvGrpSpPr>
          <p:cNvPr id="15" name="グループ化 14">
            <a:extLst>
              <a:ext uri="{FF2B5EF4-FFF2-40B4-BE49-F238E27FC236}">
                <a16:creationId xmlns:a16="http://schemas.microsoft.com/office/drawing/2014/main" id="{F44B2783-2863-3375-36A7-FFAA0E62C3FD}"/>
              </a:ext>
            </a:extLst>
          </p:cNvPr>
          <p:cNvGrpSpPr/>
          <p:nvPr/>
        </p:nvGrpSpPr>
        <p:grpSpPr>
          <a:xfrm>
            <a:off x="7537264" y="3750830"/>
            <a:ext cx="1245845" cy="2223344"/>
            <a:chOff x="6938185" y="3635440"/>
            <a:chExt cx="1431483" cy="2554638"/>
          </a:xfrm>
        </p:grpSpPr>
        <p:pic>
          <p:nvPicPr>
            <p:cNvPr id="8" name="Google Shape;141;g3e55f5ab782_0_0">
              <a:extLst>
                <a:ext uri="{FF2B5EF4-FFF2-40B4-BE49-F238E27FC236}">
                  <a16:creationId xmlns:a16="http://schemas.microsoft.com/office/drawing/2014/main" id="{0478655F-4114-9184-07D1-8C38FB8BAC95}"/>
                </a:ext>
              </a:extLst>
            </p:cNvPr>
            <p:cNvPicPr preferRelativeResize="0"/>
            <p:nvPr/>
          </p:nvPicPr>
          <p:blipFill rotWithShape="1">
            <a:blip r:embed="rId4">
              <a:alphaModFix/>
            </a:blip>
            <a:srcRect/>
            <a:stretch/>
          </p:blipFill>
          <p:spPr>
            <a:xfrm>
              <a:off x="6938185" y="3723756"/>
              <a:ext cx="1233161" cy="2466322"/>
            </a:xfrm>
            <a:prstGeom prst="rect">
              <a:avLst/>
            </a:prstGeom>
            <a:noFill/>
            <a:ln>
              <a:noFill/>
            </a:ln>
            <a:effectLst>
              <a:outerShdw blurRad="57150" dist="19050" dir="5400000" algn="bl" rotWithShape="0">
                <a:srgbClr val="000000">
                  <a:alpha val="50000"/>
                </a:srgbClr>
              </a:outerShdw>
            </a:effectLst>
          </p:spPr>
        </p:pic>
        <p:pic>
          <p:nvPicPr>
            <p:cNvPr id="10" name="Google Shape;143;g3e55f5ab782_0_0" descr="現在のインスタグラムのアイコン">
              <a:extLst>
                <a:ext uri="{FF2B5EF4-FFF2-40B4-BE49-F238E27FC236}">
                  <a16:creationId xmlns:a16="http://schemas.microsoft.com/office/drawing/2014/main" id="{F49CB9DE-F3CF-BC56-9D23-4D5A178F38AA}"/>
                </a:ext>
              </a:extLst>
            </p:cNvPr>
            <p:cNvPicPr preferRelativeResize="0"/>
            <p:nvPr/>
          </p:nvPicPr>
          <p:blipFill rotWithShape="1">
            <a:blip r:embed="rId6">
              <a:alphaModFix/>
            </a:blip>
            <a:srcRect/>
            <a:stretch/>
          </p:blipFill>
          <p:spPr>
            <a:xfrm>
              <a:off x="8008121" y="3635440"/>
              <a:ext cx="361547" cy="357599"/>
            </a:xfrm>
            <a:prstGeom prst="rect">
              <a:avLst/>
            </a:prstGeom>
            <a:noFill/>
            <a:ln>
              <a:noFill/>
            </a:ln>
            <a:effectLst>
              <a:outerShdw blurRad="57150" dist="19050" dir="5400000" algn="bl" rotWithShape="0">
                <a:srgbClr val="000000">
                  <a:alpha val="50000"/>
                </a:srgbClr>
              </a:outerShdw>
            </a:effectLst>
          </p:spPr>
        </p:pic>
        <p:pic>
          <p:nvPicPr>
            <p:cNvPr id="6" name="図 5">
              <a:extLst>
                <a:ext uri="{FF2B5EF4-FFF2-40B4-BE49-F238E27FC236}">
                  <a16:creationId xmlns:a16="http://schemas.microsoft.com/office/drawing/2014/main" id="{FB586091-6FB0-6016-9E17-717E0FC905D5}"/>
                </a:ext>
              </a:extLst>
            </p:cNvPr>
            <p:cNvPicPr>
              <a:picLocks noChangeAspect="1"/>
            </p:cNvPicPr>
            <p:nvPr/>
          </p:nvPicPr>
          <p:blipFill>
            <a:blip r:embed="rId12"/>
            <a:stretch>
              <a:fillRect/>
            </a:stretch>
          </p:blipFill>
          <p:spPr>
            <a:xfrm>
              <a:off x="7001216" y="3925250"/>
              <a:ext cx="1110103" cy="1988996"/>
            </a:xfrm>
            <a:prstGeom prst="rect">
              <a:avLst/>
            </a:prstGeom>
          </p:spPr>
        </p:pic>
        <p:pic>
          <p:nvPicPr>
            <p:cNvPr id="12" name="Google Shape;144;g3e55f5ab782_0_0">
              <a:extLst>
                <a:ext uri="{FF2B5EF4-FFF2-40B4-BE49-F238E27FC236}">
                  <a16:creationId xmlns:a16="http://schemas.microsoft.com/office/drawing/2014/main" id="{6BB7FF4D-B41A-1A65-A14A-A159716473D2}"/>
                </a:ext>
              </a:extLst>
            </p:cNvPr>
            <p:cNvPicPr preferRelativeResize="0"/>
            <p:nvPr/>
          </p:nvPicPr>
          <p:blipFill rotWithShape="1">
            <a:blip r:embed="rId7">
              <a:alphaModFix/>
            </a:blip>
            <a:srcRect l="22885" t="17438" r="65858" b="62337"/>
            <a:stretch/>
          </p:blipFill>
          <p:spPr>
            <a:xfrm>
              <a:off x="7807938" y="3814374"/>
              <a:ext cx="316341" cy="319763"/>
            </a:xfrm>
            <a:prstGeom prst="ellipse">
              <a:avLst/>
            </a:prstGeom>
            <a:noFill/>
            <a:ln>
              <a:noFill/>
            </a:ln>
            <a:effectLst>
              <a:outerShdw blurRad="57150" dist="19050" dir="5400000" algn="bl" rotWithShape="0">
                <a:srgbClr val="000000">
                  <a:alpha val="50000"/>
                </a:srgbClr>
              </a:outerShdw>
            </a:effectLst>
          </p:spPr>
        </p:pic>
      </p:grpSp>
      <p:sp>
        <p:nvSpPr>
          <p:cNvPr id="46" name="テキスト ボックス 45">
            <a:extLst>
              <a:ext uri="{FF2B5EF4-FFF2-40B4-BE49-F238E27FC236}">
                <a16:creationId xmlns:a16="http://schemas.microsoft.com/office/drawing/2014/main" id="{6251C9E1-0235-5DBB-FE9B-0DC3A8412DEC}"/>
              </a:ext>
            </a:extLst>
          </p:cNvPr>
          <p:cNvSpPr txBox="1"/>
          <p:nvPr/>
        </p:nvSpPr>
        <p:spPr>
          <a:xfrm>
            <a:off x="4234708" y="5041734"/>
            <a:ext cx="2730168" cy="769441"/>
          </a:xfrm>
          <a:prstGeom prst="rect">
            <a:avLst/>
          </a:prstGeom>
          <a:noFill/>
        </p:spPr>
        <p:txBody>
          <a:bodyPr wrap="square" rtlCol="0">
            <a:spAutoFit/>
          </a:bodyPr>
          <a:lstStyle/>
          <a:p>
            <a:pPr algn="ctr"/>
            <a:r>
              <a:rPr kumimoji="1" lang="en-US" altLang="ja-JP" sz="1100" b="1" dirty="0">
                <a:solidFill>
                  <a:srgbClr val="E7346C"/>
                </a:solidFill>
                <a:latin typeface="Meiryo UI" panose="020B0604030504040204" pitchFamily="50" charset="-128"/>
                <a:ea typeface="Meiryo UI" panose="020B0604030504040204" pitchFamily="50" charset="-128"/>
              </a:rPr>
              <a:t>2026</a:t>
            </a:r>
            <a:r>
              <a:rPr kumimoji="1" lang="ja-JP" altLang="en-US" sz="1100" b="1" dirty="0">
                <a:solidFill>
                  <a:srgbClr val="E7346C"/>
                </a:solidFill>
                <a:latin typeface="Meiryo UI" panose="020B0604030504040204" pitchFamily="50" charset="-128"/>
                <a:ea typeface="Meiryo UI" panose="020B0604030504040204" pitchFamily="50" charset="-128"/>
              </a:rPr>
              <a:t>年</a:t>
            </a:r>
            <a:r>
              <a:rPr kumimoji="1" lang="en-US" altLang="ja-JP" sz="1100" b="1" dirty="0">
                <a:solidFill>
                  <a:srgbClr val="E7346C"/>
                </a:solidFill>
                <a:latin typeface="Meiryo UI" panose="020B0604030504040204" pitchFamily="50" charset="-128"/>
                <a:ea typeface="Meiryo UI" panose="020B0604030504040204" pitchFamily="50" charset="-128"/>
              </a:rPr>
              <a:t>4</a:t>
            </a:r>
            <a:r>
              <a:rPr kumimoji="1" lang="ja-JP" altLang="en-US" sz="1100" b="1" dirty="0">
                <a:solidFill>
                  <a:srgbClr val="E7346C"/>
                </a:solidFill>
                <a:latin typeface="Meiryo UI" panose="020B0604030504040204" pitchFamily="50" charset="-128"/>
                <a:ea typeface="Meiryo UI" panose="020B0604030504040204" pitchFamily="50" charset="-128"/>
              </a:rPr>
              <a:t>月デビューの</a:t>
            </a:r>
            <a:endParaRPr kumimoji="1" lang="en-US" altLang="ja-JP" sz="1100" b="1" dirty="0">
              <a:solidFill>
                <a:srgbClr val="E7346C"/>
              </a:solidFill>
              <a:latin typeface="Meiryo UI" panose="020B0604030504040204" pitchFamily="50" charset="-128"/>
              <a:ea typeface="Meiryo UI" panose="020B0604030504040204" pitchFamily="50" charset="-128"/>
            </a:endParaRPr>
          </a:p>
          <a:p>
            <a:pPr algn="ctr"/>
            <a:r>
              <a:rPr kumimoji="1" lang="ja-JP" altLang="en-US" sz="1100" b="1" dirty="0">
                <a:solidFill>
                  <a:srgbClr val="E7346C"/>
                </a:solidFill>
                <a:latin typeface="Meiryo UI" panose="020B0604030504040204" pitchFamily="50" charset="-128"/>
                <a:ea typeface="Meiryo UI" panose="020B0604030504040204" pitchFamily="50" charset="-128"/>
              </a:rPr>
              <a:t> </a:t>
            </a:r>
            <a:r>
              <a:rPr kumimoji="1" lang="en-US" altLang="ja-JP" sz="1100" b="1" dirty="0">
                <a:solidFill>
                  <a:srgbClr val="E7346C"/>
                </a:solidFill>
                <a:latin typeface="Meiryo UI" panose="020B0604030504040204" pitchFamily="50" charset="-128"/>
                <a:ea typeface="Meiryo UI" panose="020B0604030504040204" pitchFamily="50" charset="-128"/>
              </a:rPr>
              <a:t>『it girl </a:t>
            </a:r>
            <a:r>
              <a:rPr kumimoji="1" lang="ja-JP" altLang="en-US" sz="1100" b="1" dirty="0">
                <a:solidFill>
                  <a:srgbClr val="E7346C"/>
                </a:solidFill>
                <a:latin typeface="Meiryo UI" panose="020B0604030504040204" pitchFamily="50" charset="-128"/>
                <a:ea typeface="Meiryo UI" panose="020B0604030504040204" pitchFamily="50" charset="-128"/>
              </a:rPr>
              <a:t>広報部</a:t>
            </a:r>
            <a:r>
              <a:rPr kumimoji="1" lang="en-US" altLang="ja-JP" sz="1100" b="1" dirty="0">
                <a:solidFill>
                  <a:srgbClr val="E7346C"/>
                </a:solidFill>
                <a:latin typeface="Meiryo UI" panose="020B0604030504040204" pitchFamily="50" charset="-128"/>
                <a:ea typeface="Meiryo UI" panose="020B0604030504040204" pitchFamily="50" charset="-128"/>
              </a:rPr>
              <a:t>』</a:t>
            </a:r>
            <a:r>
              <a:rPr kumimoji="1" lang="ja-JP" altLang="en-US" sz="1100" b="1" dirty="0">
                <a:solidFill>
                  <a:srgbClr val="E7346C"/>
                </a:solidFill>
                <a:latin typeface="Meiryo UI" panose="020B0604030504040204" pitchFamily="50" charset="-128"/>
                <a:ea typeface="Meiryo UI" panose="020B0604030504040204" pitchFamily="50" charset="-128"/>
              </a:rPr>
              <a:t>が</a:t>
            </a:r>
            <a:endParaRPr kumimoji="1" lang="en-US" altLang="ja-JP" sz="1100" b="1" dirty="0">
              <a:solidFill>
                <a:srgbClr val="E7346C"/>
              </a:solidFill>
              <a:latin typeface="Meiryo UI" panose="020B0604030504040204" pitchFamily="50" charset="-128"/>
              <a:ea typeface="Meiryo UI" panose="020B0604030504040204" pitchFamily="50" charset="-128"/>
            </a:endParaRPr>
          </a:p>
          <a:p>
            <a:pPr algn="ctr"/>
            <a:r>
              <a:rPr kumimoji="1" lang="ja-JP" altLang="en-US" sz="1100" b="1" dirty="0">
                <a:solidFill>
                  <a:srgbClr val="E7346C"/>
                </a:solidFill>
                <a:latin typeface="Meiryo UI" panose="020B0604030504040204" pitchFamily="50" charset="-128"/>
                <a:ea typeface="Meiryo UI" panose="020B0604030504040204" pitchFamily="50" charset="-128"/>
              </a:rPr>
              <a:t>新商品や企業のウラ側を</a:t>
            </a:r>
            <a:endParaRPr kumimoji="1" lang="en-US" altLang="ja-JP" sz="1100" b="1" dirty="0">
              <a:solidFill>
                <a:srgbClr val="E7346C"/>
              </a:solidFill>
              <a:latin typeface="Meiryo UI" panose="020B0604030504040204" pitchFamily="50" charset="-128"/>
              <a:ea typeface="Meiryo UI" panose="020B0604030504040204" pitchFamily="50" charset="-128"/>
            </a:endParaRPr>
          </a:p>
          <a:p>
            <a:pPr algn="ctr"/>
            <a:r>
              <a:rPr kumimoji="1" lang="ja-JP" altLang="en-US" sz="1100" b="1" dirty="0">
                <a:solidFill>
                  <a:srgbClr val="E7346C"/>
                </a:solidFill>
                <a:latin typeface="Meiryo UI" panose="020B0604030504040204" pitchFamily="50" charset="-128"/>
                <a:ea typeface="Meiryo UI" panose="020B0604030504040204" pitchFamily="50" charset="-128"/>
              </a:rPr>
              <a:t>徹底取材♪</a:t>
            </a:r>
            <a:endParaRPr kumimoji="1" lang="en-US" altLang="ja-JP" sz="1100" b="1" dirty="0">
              <a:solidFill>
                <a:srgbClr val="E7346C"/>
              </a:solidFill>
              <a:latin typeface="Meiryo UI" panose="020B0604030504040204" pitchFamily="50" charset="-128"/>
              <a:ea typeface="Meiryo UI" panose="020B0604030504040204" pitchFamily="50" charset="-128"/>
            </a:endParaRPr>
          </a:p>
        </p:txBody>
      </p:sp>
      <p:grpSp>
        <p:nvGrpSpPr>
          <p:cNvPr id="23" name="グループ化 22">
            <a:extLst>
              <a:ext uri="{FF2B5EF4-FFF2-40B4-BE49-F238E27FC236}">
                <a16:creationId xmlns:a16="http://schemas.microsoft.com/office/drawing/2014/main" id="{42A4330F-27A5-CF0B-A37B-E82912C19415}"/>
              </a:ext>
            </a:extLst>
          </p:cNvPr>
          <p:cNvGrpSpPr/>
          <p:nvPr/>
        </p:nvGrpSpPr>
        <p:grpSpPr>
          <a:xfrm>
            <a:off x="6580034" y="4162688"/>
            <a:ext cx="1223524" cy="2221968"/>
            <a:chOff x="6020702" y="4213290"/>
            <a:chExt cx="1223524" cy="2221968"/>
          </a:xfrm>
        </p:grpSpPr>
        <p:pic>
          <p:nvPicPr>
            <p:cNvPr id="17" name="Google Shape;141;g3e55f5ab782_0_0">
              <a:extLst>
                <a:ext uri="{FF2B5EF4-FFF2-40B4-BE49-F238E27FC236}">
                  <a16:creationId xmlns:a16="http://schemas.microsoft.com/office/drawing/2014/main" id="{A592836A-12D2-48FB-7644-CE4E81BCB2FB}"/>
                </a:ext>
              </a:extLst>
            </p:cNvPr>
            <p:cNvPicPr preferRelativeResize="0"/>
            <p:nvPr/>
          </p:nvPicPr>
          <p:blipFill rotWithShape="1">
            <a:blip r:embed="rId4">
              <a:alphaModFix/>
            </a:blip>
            <a:srcRect/>
            <a:stretch/>
          </p:blipFill>
          <p:spPr>
            <a:xfrm>
              <a:off x="6020702" y="4288776"/>
              <a:ext cx="1073242" cy="2146482"/>
            </a:xfrm>
            <a:prstGeom prst="rect">
              <a:avLst/>
            </a:prstGeom>
            <a:noFill/>
            <a:ln>
              <a:noFill/>
            </a:ln>
            <a:effectLst>
              <a:outerShdw blurRad="57150" dist="19050" dir="5400000" algn="bl" rotWithShape="0">
                <a:srgbClr val="000000">
                  <a:alpha val="50000"/>
                </a:srgbClr>
              </a:outerShdw>
            </a:effectLst>
          </p:spPr>
        </p:pic>
        <p:pic>
          <p:nvPicPr>
            <p:cNvPr id="19" name="Google Shape;143;g3e55f5ab782_0_0" descr="現在のインスタグラムのアイコン">
              <a:extLst>
                <a:ext uri="{FF2B5EF4-FFF2-40B4-BE49-F238E27FC236}">
                  <a16:creationId xmlns:a16="http://schemas.microsoft.com/office/drawing/2014/main" id="{C42476C3-7BB4-55D5-FD1F-ED285ABA2F64}"/>
                </a:ext>
              </a:extLst>
            </p:cNvPr>
            <p:cNvPicPr preferRelativeResize="0"/>
            <p:nvPr/>
          </p:nvPicPr>
          <p:blipFill rotWithShape="1">
            <a:blip r:embed="rId6">
              <a:alphaModFix/>
            </a:blip>
            <a:srcRect/>
            <a:stretch/>
          </p:blipFill>
          <p:spPr>
            <a:xfrm>
              <a:off x="6935203" y="4213290"/>
              <a:ext cx="309023" cy="305648"/>
            </a:xfrm>
            <a:prstGeom prst="rect">
              <a:avLst/>
            </a:prstGeom>
            <a:noFill/>
            <a:ln>
              <a:noFill/>
            </a:ln>
            <a:effectLst>
              <a:outerShdw blurRad="57150" dist="19050" dir="5400000" algn="bl" rotWithShape="0">
                <a:srgbClr val="000000">
                  <a:alpha val="50000"/>
                </a:srgbClr>
              </a:outerShdw>
            </a:effectLst>
          </p:spPr>
        </p:pic>
        <p:pic>
          <p:nvPicPr>
            <p:cNvPr id="14" name="図 13">
              <a:extLst>
                <a:ext uri="{FF2B5EF4-FFF2-40B4-BE49-F238E27FC236}">
                  <a16:creationId xmlns:a16="http://schemas.microsoft.com/office/drawing/2014/main" id="{35726A37-18CE-B628-E549-4A51654BDEB4}"/>
                </a:ext>
              </a:extLst>
            </p:cNvPr>
            <p:cNvPicPr>
              <a:picLocks noChangeAspect="1"/>
            </p:cNvPicPr>
            <p:nvPr/>
          </p:nvPicPr>
          <p:blipFill>
            <a:blip r:embed="rId13"/>
            <a:stretch>
              <a:fillRect/>
            </a:stretch>
          </p:blipFill>
          <p:spPr>
            <a:xfrm>
              <a:off x="6084869" y="4460561"/>
              <a:ext cx="957874" cy="1716095"/>
            </a:xfrm>
            <a:prstGeom prst="rect">
              <a:avLst/>
            </a:prstGeom>
          </p:spPr>
        </p:pic>
        <p:pic>
          <p:nvPicPr>
            <p:cNvPr id="22" name="Google Shape;144;g3e55f5ab782_0_0">
              <a:extLst>
                <a:ext uri="{FF2B5EF4-FFF2-40B4-BE49-F238E27FC236}">
                  <a16:creationId xmlns:a16="http://schemas.microsoft.com/office/drawing/2014/main" id="{649D2BA3-3A10-72C6-3236-3E97ADA28540}"/>
                </a:ext>
              </a:extLst>
            </p:cNvPr>
            <p:cNvPicPr preferRelativeResize="0"/>
            <p:nvPr/>
          </p:nvPicPr>
          <p:blipFill rotWithShape="1">
            <a:blip r:embed="rId7">
              <a:alphaModFix/>
            </a:blip>
            <a:srcRect l="22885" t="17438" r="65858" b="62337"/>
            <a:stretch/>
          </p:blipFill>
          <p:spPr>
            <a:xfrm>
              <a:off x="6764101" y="4366229"/>
              <a:ext cx="270384" cy="273309"/>
            </a:xfrm>
            <a:prstGeom prst="ellipse">
              <a:avLst/>
            </a:prstGeom>
            <a:noFill/>
            <a:ln>
              <a:noFill/>
            </a:ln>
            <a:effectLst>
              <a:outerShdw blurRad="57150" dist="19050" dir="5400000" algn="bl" rotWithShape="0">
                <a:srgbClr val="000000">
                  <a:alpha val="50000"/>
                </a:srgbClr>
              </a:outerShdw>
            </a:effectLst>
          </p:spPr>
        </p:pic>
      </p:grpSp>
      <p:sp>
        <p:nvSpPr>
          <p:cNvPr id="25" name="テキスト ボックス 24">
            <a:extLst>
              <a:ext uri="{FF2B5EF4-FFF2-40B4-BE49-F238E27FC236}">
                <a16:creationId xmlns:a16="http://schemas.microsoft.com/office/drawing/2014/main" id="{4C27BA5B-AB8A-14CF-B65A-50B47AC6CC9D}"/>
              </a:ext>
            </a:extLst>
          </p:cNvPr>
          <p:cNvSpPr txBox="1"/>
          <p:nvPr/>
        </p:nvSpPr>
        <p:spPr>
          <a:xfrm>
            <a:off x="6438484" y="6090885"/>
            <a:ext cx="1356341" cy="153888"/>
          </a:xfrm>
          <a:prstGeom prst="rect">
            <a:avLst/>
          </a:prstGeom>
          <a:noFill/>
        </p:spPr>
        <p:txBody>
          <a:bodyPr wrap="square">
            <a:spAutoFit/>
          </a:bodyPr>
          <a:lstStyle/>
          <a:p>
            <a:r>
              <a:rPr lang="ja-JP" altLang="en-US" sz="400" dirty="0">
                <a:hlinkClick r:id="rId14"/>
              </a:rPr>
              <a:t>https://www.instagram.com/reel/DZcXJ_UR6gM/</a:t>
            </a:r>
            <a:endParaRPr lang="en-US" altLang="ja-JP" sz="400" dirty="0"/>
          </a:p>
        </p:txBody>
      </p:sp>
      <p:sp>
        <p:nvSpPr>
          <p:cNvPr id="27" name="テキスト ボックス 26">
            <a:extLst>
              <a:ext uri="{FF2B5EF4-FFF2-40B4-BE49-F238E27FC236}">
                <a16:creationId xmlns:a16="http://schemas.microsoft.com/office/drawing/2014/main" id="{45D4E0A9-D8E8-FA93-699F-DE18D700EED6}"/>
              </a:ext>
            </a:extLst>
          </p:cNvPr>
          <p:cNvSpPr txBox="1"/>
          <p:nvPr/>
        </p:nvSpPr>
        <p:spPr>
          <a:xfrm>
            <a:off x="7427277" y="5691562"/>
            <a:ext cx="1453686" cy="153888"/>
          </a:xfrm>
          <a:prstGeom prst="rect">
            <a:avLst/>
          </a:prstGeom>
          <a:noFill/>
        </p:spPr>
        <p:txBody>
          <a:bodyPr wrap="square">
            <a:spAutoFit/>
          </a:bodyPr>
          <a:lstStyle/>
          <a:p>
            <a:r>
              <a:rPr lang="ja-JP" altLang="en-US" sz="400" dirty="0">
                <a:hlinkClick r:id="rId15"/>
              </a:rPr>
              <a:t>https://www.instagram.com/reel/DbE-K5Uh7XG/</a:t>
            </a:r>
            <a:endParaRPr lang="en-US" altLang="ja-JP" sz="400" dirty="0"/>
          </a:p>
        </p:txBody>
      </p:sp>
    </p:spTree>
    <p:extLst>
      <p:ext uri="{BB962C8B-B14F-4D97-AF65-F5344CB8AC3E}">
        <p14:creationId xmlns:p14="http://schemas.microsoft.com/office/powerpoint/2010/main" val="165219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AA1A9-BD62-9D76-41BC-A6D4EEB75C98}"/>
            </a:ext>
          </a:extLst>
        </p:cNvPr>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067B8D0A-E417-E1FC-1262-641DD9B7C1B8}"/>
              </a:ext>
            </a:extLst>
          </p:cNvPr>
          <p:cNvSpPr txBox="1">
            <a:spLocks noChangeArrowheads="1"/>
          </p:cNvSpPr>
          <p:nvPr/>
        </p:nvSpPr>
        <p:spPr bwMode="auto">
          <a:xfrm>
            <a:off x="124238" y="126572"/>
            <a:ext cx="35672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a:t>
            </a:r>
            <a:r>
              <a:rPr lang="ja-JP" altLang="en-US" sz="2400" b="1" dirty="0">
                <a:solidFill>
                  <a:srgbClr val="E7346C"/>
                </a:solidFill>
                <a:latin typeface="+mn-ea"/>
                <a:ea typeface="+mn-ea"/>
                <a:cs typeface="Brush Script MT" panose="03060802040406070304" pitchFamily="66" charset="0"/>
              </a:rPr>
              <a:t> ❺ </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02F01127-7451-01B2-409B-42CD0B9A3A5A}"/>
              </a:ext>
            </a:extLst>
          </p:cNvPr>
          <p:cNvCxnSpPr>
            <a:cxnSpLocks/>
          </p:cNvCxnSpPr>
          <p:nvPr/>
        </p:nvCxnSpPr>
        <p:spPr>
          <a:xfrm>
            <a:off x="231659" y="561649"/>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5B265186-5803-F3F7-9D6B-C2F88E6CBCF7}"/>
              </a:ext>
            </a:extLst>
          </p:cNvPr>
          <p:cNvSpPr txBox="1"/>
          <p:nvPr/>
        </p:nvSpPr>
        <p:spPr>
          <a:xfrm>
            <a:off x="116632" y="2095242"/>
            <a:ext cx="4441506" cy="839782"/>
          </a:xfrm>
          <a:prstGeom prst="rect">
            <a:avLst/>
          </a:prstGeom>
          <a:noFill/>
        </p:spPr>
        <p:txBody>
          <a:bodyPr wrap="square">
            <a:spAutoFit/>
          </a:bodyPr>
          <a:lstStyle/>
          <a:p>
            <a:pPr algn="ctr">
              <a:lnSpc>
                <a:spcPct val="150000"/>
              </a:lnSpc>
            </a:pPr>
            <a:r>
              <a:rPr kumimoji="1" lang="en-US" altLang="ja-JP" sz="1700" b="1" dirty="0">
                <a:solidFill>
                  <a:srgbClr val="E7346C"/>
                </a:solidFill>
                <a:highlight>
                  <a:srgbClr val="FFBBC6"/>
                </a:highlight>
                <a:latin typeface="+mn-ea"/>
              </a:rPr>
              <a:t>『</a:t>
            </a:r>
            <a:r>
              <a:rPr kumimoji="1" lang="ja-JP" altLang="en-US" sz="1700" b="1" dirty="0">
                <a:solidFill>
                  <a:srgbClr val="E7346C"/>
                </a:solidFill>
                <a:highlight>
                  <a:srgbClr val="FFBBC6"/>
                </a:highlight>
                <a:latin typeface="+mn-ea"/>
              </a:rPr>
              <a:t>恋する横顔</a:t>
            </a:r>
            <a:r>
              <a:rPr kumimoji="1" lang="en-US" altLang="ja-JP" sz="1700" b="1" dirty="0">
                <a:solidFill>
                  <a:srgbClr val="E7346C"/>
                </a:solidFill>
                <a:highlight>
                  <a:srgbClr val="FFBBC6"/>
                </a:highlight>
                <a:latin typeface="+mn-ea"/>
              </a:rPr>
              <a:t>』</a:t>
            </a:r>
            <a:r>
              <a:rPr kumimoji="1" lang="ja-JP" altLang="en-US" sz="1700" b="1" dirty="0">
                <a:solidFill>
                  <a:srgbClr val="E7346C"/>
                </a:solidFill>
                <a:highlight>
                  <a:srgbClr val="FFBBC6"/>
                </a:highlight>
                <a:latin typeface="+mn-ea"/>
              </a:rPr>
              <a:t>や</a:t>
            </a:r>
            <a:r>
              <a:rPr kumimoji="1" lang="en-US" altLang="ja-JP" sz="1700" b="1" dirty="0">
                <a:solidFill>
                  <a:srgbClr val="E7346C"/>
                </a:solidFill>
                <a:highlight>
                  <a:srgbClr val="FFBBC6"/>
                </a:highlight>
                <a:latin typeface="+mn-ea"/>
              </a:rPr>
              <a:t>『</a:t>
            </a:r>
            <a:r>
              <a:rPr kumimoji="1" lang="ja-JP" altLang="en-US" sz="1700" b="1" dirty="0">
                <a:solidFill>
                  <a:srgbClr val="E7346C"/>
                </a:solidFill>
                <a:highlight>
                  <a:srgbClr val="FFBBC6"/>
                </a:highlight>
                <a:latin typeface="+mn-ea"/>
              </a:rPr>
              <a:t>もぐもぐ記念日</a:t>
            </a:r>
            <a:r>
              <a:rPr kumimoji="1" lang="en-US" altLang="ja-JP" sz="1700" b="1" dirty="0">
                <a:solidFill>
                  <a:srgbClr val="E7346C"/>
                </a:solidFill>
                <a:highlight>
                  <a:srgbClr val="FFBBC6"/>
                </a:highlight>
                <a:latin typeface="+mn-ea"/>
              </a:rPr>
              <a:t>』</a:t>
            </a:r>
            <a:r>
              <a:rPr kumimoji="1" lang="ja-JP" altLang="en-US" sz="1700" b="1" dirty="0">
                <a:solidFill>
                  <a:srgbClr val="E7346C"/>
                </a:solidFill>
                <a:highlight>
                  <a:srgbClr val="FFBBC6"/>
                </a:highlight>
                <a:latin typeface="+mn-ea"/>
              </a:rPr>
              <a:t>など</a:t>
            </a:r>
            <a:endParaRPr kumimoji="1" lang="en-US" altLang="ja-JP" sz="1700" b="1" dirty="0">
              <a:solidFill>
                <a:srgbClr val="E7346C"/>
              </a:solidFill>
              <a:highlight>
                <a:srgbClr val="FFBBC6"/>
              </a:highlight>
              <a:latin typeface="+mn-ea"/>
            </a:endParaRPr>
          </a:p>
          <a:p>
            <a:pPr algn="ctr">
              <a:lnSpc>
                <a:spcPct val="150000"/>
              </a:lnSpc>
            </a:pPr>
            <a:r>
              <a:rPr kumimoji="1" lang="en-US" altLang="ja-JP" sz="1700" b="1" dirty="0">
                <a:solidFill>
                  <a:srgbClr val="E7346C"/>
                </a:solidFill>
                <a:highlight>
                  <a:srgbClr val="FFBBC6"/>
                </a:highlight>
                <a:latin typeface="+mn-ea"/>
              </a:rPr>
              <a:t>CanCam</a:t>
            </a:r>
            <a:r>
              <a:rPr kumimoji="1" lang="ja-JP" altLang="en-US" sz="1700" b="1" dirty="0">
                <a:solidFill>
                  <a:srgbClr val="E7346C"/>
                </a:solidFill>
                <a:highlight>
                  <a:srgbClr val="FFBBC6"/>
                </a:highlight>
                <a:latin typeface="+mn-ea"/>
              </a:rPr>
              <a:t>が引き出す素顔に大反響！</a:t>
            </a:r>
          </a:p>
        </p:txBody>
      </p:sp>
      <p:sp>
        <p:nvSpPr>
          <p:cNvPr id="52" name="正方形/長方形 51">
            <a:extLst>
              <a:ext uri="{FF2B5EF4-FFF2-40B4-BE49-F238E27FC236}">
                <a16:creationId xmlns:a16="http://schemas.microsoft.com/office/drawing/2014/main" id="{4F0968CE-4409-A5BF-EC15-12CDC1604636}"/>
              </a:ext>
            </a:extLst>
          </p:cNvPr>
          <p:cNvSpPr/>
          <p:nvPr/>
        </p:nvSpPr>
        <p:spPr>
          <a:xfrm>
            <a:off x="4681974" y="1193868"/>
            <a:ext cx="4839039" cy="5113925"/>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53" name="正方形/長方形 52">
            <a:extLst>
              <a:ext uri="{FF2B5EF4-FFF2-40B4-BE49-F238E27FC236}">
                <a16:creationId xmlns:a16="http://schemas.microsoft.com/office/drawing/2014/main" id="{AE89FF96-D58C-32D7-A7EC-43FA49B8816C}"/>
              </a:ext>
            </a:extLst>
          </p:cNvPr>
          <p:cNvSpPr/>
          <p:nvPr/>
        </p:nvSpPr>
        <p:spPr>
          <a:xfrm>
            <a:off x="4741001" y="1310579"/>
            <a:ext cx="4839039" cy="5149487"/>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pic>
        <p:nvPicPr>
          <p:cNvPr id="2" name="図 1">
            <a:extLst>
              <a:ext uri="{FF2B5EF4-FFF2-40B4-BE49-F238E27FC236}">
                <a16:creationId xmlns:a16="http://schemas.microsoft.com/office/drawing/2014/main" id="{752D5FB7-756B-27A4-F28B-E997718C238C}"/>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81420" y="2755306"/>
            <a:ext cx="922171" cy="922171"/>
          </a:xfrm>
          <a:prstGeom prst="rect">
            <a:avLst/>
          </a:prstGeom>
        </p:spPr>
      </p:pic>
      <p:pic>
        <p:nvPicPr>
          <p:cNvPr id="21" name="図 20">
            <a:extLst>
              <a:ext uri="{FF2B5EF4-FFF2-40B4-BE49-F238E27FC236}">
                <a16:creationId xmlns:a16="http://schemas.microsoft.com/office/drawing/2014/main" id="{994018CF-9337-FE11-C739-7F41BA6F0488}"/>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648716" y="5245363"/>
            <a:ext cx="785586" cy="785586"/>
          </a:xfrm>
          <a:prstGeom prst="rect">
            <a:avLst/>
          </a:prstGeom>
        </p:spPr>
      </p:pic>
      <p:pic>
        <p:nvPicPr>
          <p:cNvPr id="31" name="図 30">
            <a:extLst>
              <a:ext uri="{FF2B5EF4-FFF2-40B4-BE49-F238E27FC236}">
                <a16:creationId xmlns:a16="http://schemas.microsoft.com/office/drawing/2014/main" id="{3DA7E3C5-071A-CEFD-6216-48A5135992DD}"/>
              </a:ext>
            </a:extLst>
          </p:cNvPr>
          <p:cNvPicPr>
            <a:picLocks noChangeAspect="1"/>
          </p:cNvPicPr>
          <p:nvPr/>
        </p:nvPicPr>
        <p:blipFill>
          <a:blip r:embed="rId4"/>
          <a:stretch>
            <a:fillRect/>
          </a:stretch>
        </p:blipFill>
        <p:spPr>
          <a:xfrm>
            <a:off x="5646722" y="1613104"/>
            <a:ext cx="3598813" cy="2303973"/>
          </a:xfrm>
          <a:prstGeom prst="rect">
            <a:avLst/>
          </a:prstGeom>
        </p:spPr>
      </p:pic>
      <p:grpSp>
        <p:nvGrpSpPr>
          <p:cNvPr id="28" name="グループ化 27">
            <a:extLst>
              <a:ext uri="{FF2B5EF4-FFF2-40B4-BE49-F238E27FC236}">
                <a16:creationId xmlns:a16="http://schemas.microsoft.com/office/drawing/2014/main" id="{0AD8A131-0F40-4373-9565-DE487BE4910F}"/>
              </a:ext>
            </a:extLst>
          </p:cNvPr>
          <p:cNvGrpSpPr/>
          <p:nvPr/>
        </p:nvGrpSpPr>
        <p:grpSpPr>
          <a:xfrm>
            <a:off x="4836563" y="1059318"/>
            <a:ext cx="1439556" cy="2569042"/>
            <a:chOff x="6653275" y="548471"/>
            <a:chExt cx="1431483" cy="2554638"/>
          </a:xfrm>
        </p:grpSpPr>
        <p:pic>
          <p:nvPicPr>
            <p:cNvPr id="16" name="Google Shape;141;g3e55f5ab782_0_0">
              <a:extLst>
                <a:ext uri="{FF2B5EF4-FFF2-40B4-BE49-F238E27FC236}">
                  <a16:creationId xmlns:a16="http://schemas.microsoft.com/office/drawing/2014/main" id="{E4CCCCD7-F0AD-1BCB-1BC4-8365051754B1}"/>
                </a:ext>
              </a:extLst>
            </p:cNvPr>
            <p:cNvPicPr preferRelativeResize="0"/>
            <p:nvPr/>
          </p:nvPicPr>
          <p:blipFill rotWithShape="1">
            <a:blip r:embed="rId5">
              <a:alphaModFix/>
            </a:blip>
            <a:srcRect/>
            <a:stretch/>
          </p:blipFill>
          <p:spPr>
            <a:xfrm>
              <a:off x="6653275" y="636787"/>
              <a:ext cx="1233161" cy="2466322"/>
            </a:xfrm>
            <a:prstGeom prst="rect">
              <a:avLst/>
            </a:prstGeom>
            <a:noFill/>
            <a:ln>
              <a:noFill/>
            </a:ln>
            <a:effectLst>
              <a:outerShdw blurRad="57150" dist="19050" dir="5400000" algn="bl" rotWithShape="0">
                <a:srgbClr val="000000">
                  <a:alpha val="50000"/>
                </a:srgbClr>
              </a:outerShdw>
            </a:effectLst>
          </p:spPr>
        </p:pic>
        <p:pic>
          <p:nvPicPr>
            <p:cNvPr id="18" name="Google Shape;143;g3e55f5ab782_0_0" descr="現在のインスタグラムのアイコン">
              <a:extLst>
                <a:ext uri="{FF2B5EF4-FFF2-40B4-BE49-F238E27FC236}">
                  <a16:creationId xmlns:a16="http://schemas.microsoft.com/office/drawing/2014/main" id="{F5D2846F-2075-A979-1A38-C32C13CA677E}"/>
                </a:ext>
              </a:extLst>
            </p:cNvPr>
            <p:cNvPicPr preferRelativeResize="0"/>
            <p:nvPr/>
          </p:nvPicPr>
          <p:blipFill rotWithShape="1">
            <a:blip r:embed="rId6">
              <a:alphaModFix/>
            </a:blip>
            <a:srcRect/>
            <a:stretch/>
          </p:blipFill>
          <p:spPr>
            <a:xfrm>
              <a:off x="7723211" y="548471"/>
              <a:ext cx="361547" cy="357599"/>
            </a:xfrm>
            <a:prstGeom prst="rect">
              <a:avLst/>
            </a:prstGeom>
            <a:noFill/>
            <a:ln>
              <a:noFill/>
            </a:ln>
            <a:effectLst>
              <a:outerShdw blurRad="57150" dist="19050" dir="5400000" algn="bl" rotWithShape="0">
                <a:srgbClr val="000000">
                  <a:alpha val="50000"/>
                </a:srgbClr>
              </a:outerShdw>
            </a:effectLst>
          </p:spPr>
        </p:pic>
        <p:pic>
          <p:nvPicPr>
            <p:cNvPr id="27" name="図 26">
              <a:extLst>
                <a:ext uri="{FF2B5EF4-FFF2-40B4-BE49-F238E27FC236}">
                  <a16:creationId xmlns:a16="http://schemas.microsoft.com/office/drawing/2014/main" id="{E63C3485-FCB4-BB8C-A629-5CD99E41FD56}"/>
                </a:ext>
              </a:extLst>
            </p:cNvPr>
            <p:cNvPicPr>
              <a:picLocks noChangeAspect="1"/>
            </p:cNvPicPr>
            <p:nvPr/>
          </p:nvPicPr>
          <p:blipFill>
            <a:blip r:embed="rId7"/>
            <a:stretch>
              <a:fillRect/>
            </a:stretch>
          </p:blipFill>
          <p:spPr>
            <a:xfrm>
              <a:off x="6732315" y="860950"/>
              <a:ext cx="1097726" cy="1951665"/>
            </a:xfrm>
            <a:prstGeom prst="rect">
              <a:avLst/>
            </a:prstGeom>
          </p:spPr>
        </p:pic>
        <p:pic>
          <p:nvPicPr>
            <p:cNvPr id="20" name="Google Shape;144;g3e55f5ab782_0_0">
              <a:extLst>
                <a:ext uri="{FF2B5EF4-FFF2-40B4-BE49-F238E27FC236}">
                  <a16:creationId xmlns:a16="http://schemas.microsoft.com/office/drawing/2014/main" id="{DCA53DE4-C8AF-1DBF-2EAC-FD0D05487441}"/>
                </a:ext>
              </a:extLst>
            </p:cNvPr>
            <p:cNvPicPr preferRelativeResize="0"/>
            <p:nvPr/>
          </p:nvPicPr>
          <p:blipFill rotWithShape="1">
            <a:blip r:embed="rId8">
              <a:alphaModFix/>
            </a:blip>
            <a:srcRect l="22885" t="17438" r="65858" b="62337"/>
            <a:stretch/>
          </p:blipFill>
          <p:spPr>
            <a:xfrm>
              <a:off x="7523028" y="727405"/>
              <a:ext cx="316341" cy="319763"/>
            </a:xfrm>
            <a:prstGeom prst="ellipse">
              <a:avLst/>
            </a:prstGeom>
            <a:noFill/>
            <a:ln>
              <a:noFill/>
            </a:ln>
            <a:effectLst>
              <a:outerShdw blurRad="57150" dist="19050" dir="5400000" algn="bl" rotWithShape="0">
                <a:srgbClr val="000000">
                  <a:alpha val="50000"/>
                </a:srgbClr>
              </a:outerShdw>
            </a:effectLst>
          </p:spPr>
        </p:pic>
      </p:grpSp>
      <p:pic>
        <p:nvPicPr>
          <p:cNvPr id="44" name="図 43">
            <a:extLst>
              <a:ext uri="{FF2B5EF4-FFF2-40B4-BE49-F238E27FC236}">
                <a16:creationId xmlns:a16="http://schemas.microsoft.com/office/drawing/2014/main" id="{F2544ACC-B476-2953-EF04-F8E224E295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0025" y="3846098"/>
            <a:ext cx="3588295" cy="2297033"/>
          </a:xfrm>
          <a:prstGeom prst="rect">
            <a:avLst/>
          </a:prstGeom>
        </p:spPr>
      </p:pic>
      <p:grpSp>
        <p:nvGrpSpPr>
          <p:cNvPr id="42" name="グループ化 41">
            <a:extLst>
              <a:ext uri="{FF2B5EF4-FFF2-40B4-BE49-F238E27FC236}">
                <a16:creationId xmlns:a16="http://schemas.microsoft.com/office/drawing/2014/main" id="{4C828BDC-AB95-8FC6-6199-06522DF23D7C}"/>
              </a:ext>
            </a:extLst>
          </p:cNvPr>
          <p:cNvGrpSpPr/>
          <p:nvPr/>
        </p:nvGrpSpPr>
        <p:grpSpPr>
          <a:xfrm>
            <a:off x="8232477" y="4010760"/>
            <a:ext cx="1439556" cy="2569042"/>
            <a:chOff x="7147251" y="4772861"/>
            <a:chExt cx="1049616" cy="1873152"/>
          </a:xfrm>
        </p:grpSpPr>
        <p:pic>
          <p:nvPicPr>
            <p:cNvPr id="38" name="Google Shape;141;g3e55f5ab782_0_0">
              <a:extLst>
                <a:ext uri="{FF2B5EF4-FFF2-40B4-BE49-F238E27FC236}">
                  <a16:creationId xmlns:a16="http://schemas.microsoft.com/office/drawing/2014/main" id="{385D1EED-FDF0-6396-27D8-9C173B222464}"/>
                </a:ext>
              </a:extLst>
            </p:cNvPr>
            <p:cNvPicPr preferRelativeResize="0"/>
            <p:nvPr/>
          </p:nvPicPr>
          <p:blipFill rotWithShape="1">
            <a:blip r:embed="rId5">
              <a:alphaModFix/>
            </a:blip>
            <a:srcRect/>
            <a:stretch/>
          </p:blipFill>
          <p:spPr>
            <a:xfrm>
              <a:off x="7147251" y="4837617"/>
              <a:ext cx="904199" cy="1808396"/>
            </a:xfrm>
            <a:prstGeom prst="rect">
              <a:avLst/>
            </a:prstGeom>
            <a:noFill/>
            <a:ln>
              <a:noFill/>
            </a:ln>
            <a:effectLst>
              <a:outerShdw blurRad="57150" dist="19050" dir="5400000" algn="bl" rotWithShape="0">
                <a:srgbClr val="000000">
                  <a:alpha val="50000"/>
                </a:srgbClr>
              </a:outerShdw>
            </a:effectLst>
          </p:spPr>
        </p:pic>
        <p:pic>
          <p:nvPicPr>
            <p:cNvPr id="39" name="Google Shape;143;g3e55f5ab782_0_0" descr="現在のインスタグラムのアイコン">
              <a:extLst>
                <a:ext uri="{FF2B5EF4-FFF2-40B4-BE49-F238E27FC236}">
                  <a16:creationId xmlns:a16="http://schemas.microsoft.com/office/drawing/2014/main" id="{231EF545-817A-465C-C11C-5112DF01EE38}"/>
                </a:ext>
              </a:extLst>
            </p:cNvPr>
            <p:cNvPicPr preferRelativeResize="0"/>
            <p:nvPr/>
          </p:nvPicPr>
          <p:blipFill rotWithShape="1">
            <a:blip r:embed="rId6">
              <a:alphaModFix/>
            </a:blip>
            <a:srcRect/>
            <a:stretch/>
          </p:blipFill>
          <p:spPr>
            <a:xfrm>
              <a:off x="7931767" y="4772861"/>
              <a:ext cx="265100" cy="262204"/>
            </a:xfrm>
            <a:prstGeom prst="rect">
              <a:avLst/>
            </a:prstGeom>
            <a:noFill/>
            <a:ln>
              <a:noFill/>
            </a:ln>
            <a:effectLst>
              <a:outerShdw blurRad="57150" dist="19050" dir="5400000" algn="bl" rotWithShape="0">
                <a:srgbClr val="000000">
                  <a:alpha val="50000"/>
                </a:srgbClr>
              </a:outerShdw>
            </a:effectLst>
          </p:spPr>
        </p:pic>
        <p:pic>
          <p:nvPicPr>
            <p:cNvPr id="34" name="図 33">
              <a:extLst>
                <a:ext uri="{FF2B5EF4-FFF2-40B4-BE49-F238E27FC236}">
                  <a16:creationId xmlns:a16="http://schemas.microsoft.com/office/drawing/2014/main" id="{5574F99E-11D4-F476-10F6-A813D9B2CD93}"/>
                </a:ext>
              </a:extLst>
            </p:cNvPr>
            <p:cNvPicPr>
              <a:picLocks noChangeAspect="1"/>
            </p:cNvPicPr>
            <p:nvPr/>
          </p:nvPicPr>
          <p:blipFill>
            <a:blip r:embed="rId10"/>
            <a:stretch>
              <a:fillRect/>
            </a:stretch>
          </p:blipFill>
          <p:spPr>
            <a:xfrm>
              <a:off x="7197831" y="5007129"/>
              <a:ext cx="814853" cy="1461421"/>
            </a:xfrm>
            <a:prstGeom prst="rect">
              <a:avLst/>
            </a:prstGeom>
          </p:spPr>
        </p:pic>
        <p:pic>
          <p:nvPicPr>
            <p:cNvPr id="41" name="Google Shape;144;g3e55f5ab782_0_0">
              <a:extLst>
                <a:ext uri="{FF2B5EF4-FFF2-40B4-BE49-F238E27FC236}">
                  <a16:creationId xmlns:a16="http://schemas.microsoft.com/office/drawing/2014/main" id="{FA56254D-2E89-7AB0-4095-84AE5F3658F0}"/>
                </a:ext>
              </a:extLst>
            </p:cNvPr>
            <p:cNvPicPr preferRelativeResize="0"/>
            <p:nvPr/>
          </p:nvPicPr>
          <p:blipFill rotWithShape="1">
            <a:blip r:embed="rId8">
              <a:alphaModFix/>
            </a:blip>
            <a:srcRect l="22885" t="17438" r="65858" b="62337"/>
            <a:stretch/>
          </p:blipFill>
          <p:spPr>
            <a:xfrm>
              <a:off x="7784986" y="4904062"/>
              <a:ext cx="231953" cy="234462"/>
            </a:xfrm>
            <a:prstGeom prst="ellipse">
              <a:avLst/>
            </a:prstGeom>
            <a:noFill/>
            <a:ln>
              <a:noFill/>
            </a:ln>
            <a:effectLst>
              <a:outerShdw blurRad="57150" dist="19050" dir="5400000" algn="bl" rotWithShape="0">
                <a:srgbClr val="000000">
                  <a:alpha val="50000"/>
                </a:srgbClr>
              </a:outerShdw>
            </a:effectLst>
          </p:spPr>
        </p:pic>
      </p:grpSp>
      <p:sp>
        <p:nvSpPr>
          <p:cNvPr id="33" name="テキスト ボックス 32">
            <a:extLst>
              <a:ext uri="{FF2B5EF4-FFF2-40B4-BE49-F238E27FC236}">
                <a16:creationId xmlns:a16="http://schemas.microsoft.com/office/drawing/2014/main" id="{20B8E8E8-D806-D860-8FE4-3B2E619F3291}"/>
              </a:ext>
            </a:extLst>
          </p:cNvPr>
          <p:cNvSpPr txBox="1"/>
          <p:nvPr/>
        </p:nvSpPr>
        <p:spPr>
          <a:xfrm rot="21308620">
            <a:off x="109852" y="795799"/>
            <a:ext cx="8291969" cy="468270"/>
          </a:xfrm>
          <a:prstGeom prst="rect">
            <a:avLst/>
          </a:prstGeom>
          <a:noFill/>
        </p:spPr>
        <p:txBody>
          <a:bodyPr wrap="square">
            <a:spAutoFit/>
          </a:bodyPr>
          <a:lstStyle/>
          <a:p>
            <a:pPr>
              <a:lnSpc>
                <a:spcPct val="150000"/>
              </a:lnSpc>
            </a:pPr>
            <a:r>
              <a:rPr lang="ja-JP" altLang="en-US" b="1" dirty="0">
                <a:solidFill>
                  <a:schemeClr val="bg1"/>
                </a:solidFill>
                <a:highlight>
                  <a:srgbClr val="E7346C"/>
                </a:highlight>
                <a:latin typeface="+mn-ea"/>
              </a:rPr>
              <a:t>大反響のイケメン企画を多数展開。本誌・</a:t>
            </a:r>
            <a:r>
              <a:rPr lang="en-US" altLang="ja-JP" b="1" dirty="0">
                <a:solidFill>
                  <a:schemeClr val="bg1"/>
                </a:solidFill>
                <a:highlight>
                  <a:srgbClr val="E7346C"/>
                </a:highlight>
                <a:latin typeface="+mn-ea"/>
              </a:rPr>
              <a:t>SNS</a:t>
            </a:r>
            <a:r>
              <a:rPr lang="ja-JP" altLang="en-US" b="1" dirty="0">
                <a:solidFill>
                  <a:schemeClr val="bg1"/>
                </a:solidFill>
                <a:highlight>
                  <a:srgbClr val="E7346C"/>
                </a:highlight>
                <a:latin typeface="+mn-ea"/>
              </a:rPr>
              <a:t>で高いエンゲージメントを獲得。</a:t>
            </a:r>
          </a:p>
        </p:txBody>
      </p:sp>
      <p:sp>
        <p:nvSpPr>
          <p:cNvPr id="46" name="テキスト ボックス 45">
            <a:extLst>
              <a:ext uri="{FF2B5EF4-FFF2-40B4-BE49-F238E27FC236}">
                <a16:creationId xmlns:a16="http://schemas.microsoft.com/office/drawing/2014/main" id="{9D719B70-6C65-8279-3970-F685005E48C2}"/>
              </a:ext>
            </a:extLst>
          </p:cNvPr>
          <p:cNvSpPr txBox="1"/>
          <p:nvPr/>
        </p:nvSpPr>
        <p:spPr>
          <a:xfrm>
            <a:off x="259716" y="3350412"/>
            <a:ext cx="4304554" cy="2646878"/>
          </a:xfrm>
          <a:prstGeom prst="rect">
            <a:avLst/>
          </a:prstGeom>
          <a:noFill/>
        </p:spPr>
        <p:txBody>
          <a:bodyPr wrap="square">
            <a:spAutoFit/>
          </a:bodyPr>
          <a:lstStyle/>
          <a:p>
            <a:pPr algn="ctr">
              <a:lnSpc>
                <a:spcPct val="150000"/>
              </a:lnSpc>
            </a:pPr>
            <a:r>
              <a:rPr lang="en-US" altLang="ja-JP" sz="1400" b="1" dirty="0">
                <a:solidFill>
                  <a:srgbClr val="FF9999"/>
                </a:solidFill>
                <a:latin typeface="+mn-ea"/>
              </a:rPr>
              <a:t>"</a:t>
            </a:r>
            <a:r>
              <a:rPr lang="ja-JP" altLang="en-US" sz="1400" b="1" dirty="0">
                <a:solidFill>
                  <a:srgbClr val="FF9999"/>
                </a:solidFill>
                <a:latin typeface="+mn-ea"/>
              </a:rPr>
              <a:t>食べる姿</a:t>
            </a:r>
            <a:r>
              <a:rPr lang="en-US" altLang="ja-JP" sz="1400" b="1" dirty="0">
                <a:solidFill>
                  <a:srgbClr val="FF9999"/>
                </a:solidFill>
                <a:latin typeface="+mn-ea"/>
              </a:rPr>
              <a:t>"</a:t>
            </a:r>
            <a:r>
              <a:rPr lang="ja-JP" altLang="en-US" sz="1400" b="1" dirty="0">
                <a:solidFill>
                  <a:srgbClr val="FF9999"/>
                </a:solidFill>
                <a:latin typeface="+mn-ea"/>
              </a:rPr>
              <a:t>や</a:t>
            </a:r>
            <a:r>
              <a:rPr lang="en-US" altLang="ja-JP" sz="1400" b="1" dirty="0">
                <a:solidFill>
                  <a:srgbClr val="FF9999"/>
                </a:solidFill>
                <a:latin typeface="+mn-ea"/>
              </a:rPr>
              <a:t>"</a:t>
            </a:r>
            <a:r>
              <a:rPr lang="ja-JP" altLang="en-US" sz="1400" b="1" dirty="0">
                <a:solidFill>
                  <a:srgbClr val="FF9999"/>
                </a:solidFill>
                <a:latin typeface="+mn-ea"/>
              </a:rPr>
              <a:t>横顔</a:t>
            </a:r>
            <a:r>
              <a:rPr lang="en-US" altLang="ja-JP" sz="1400" b="1" dirty="0">
                <a:solidFill>
                  <a:srgbClr val="FF9999"/>
                </a:solidFill>
                <a:latin typeface="+mn-ea"/>
              </a:rPr>
              <a:t>"</a:t>
            </a:r>
            <a:r>
              <a:rPr lang="ja-JP" altLang="en-US" sz="1400" b="1" dirty="0">
                <a:solidFill>
                  <a:srgbClr val="FF9999"/>
                </a:solidFill>
                <a:latin typeface="+mn-ea"/>
              </a:rPr>
              <a:t>など、一つの切り口から</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タレントの新たな魅力を引き出す人気連載を展開。</a:t>
            </a:r>
            <a:endParaRPr lang="en-US" altLang="ja-JP" sz="1400" b="1" dirty="0">
              <a:solidFill>
                <a:srgbClr val="FF9999"/>
              </a:solidFill>
              <a:latin typeface="+mn-ea"/>
            </a:endParaRPr>
          </a:p>
          <a:p>
            <a:pPr algn="ctr">
              <a:lnSpc>
                <a:spcPct val="150000"/>
              </a:lnSpc>
            </a:pP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読者が思わず惹き込まれる世界観づくりを得意とし、</a:t>
            </a:r>
            <a:endParaRPr lang="en-US" altLang="ja-JP" sz="1400" b="1" dirty="0">
              <a:solidFill>
                <a:srgbClr val="FF9999"/>
              </a:solidFill>
              <a:latin typeface="+mn-ea"/>
            </a:endParaRPr>
          </a:p>
          <a:p>
            <a:pPr algn="ctr">
              <a:lnSpc>
                <a:spcPct val="150000"/>
              </a:lnSpc>
            </a:pPr>
            <a:r>
              <a:rPr lang="en-US" altLang="ja-JP" sz="1400" b="1" dirty="0">
                <a:solidFill>
                  <a:srgbClr val="FF9999"/>
                </a:solidFill>
                <a:latin typeface="+mn-ea"/>
              </a:rPr>
              <a:t>CanCam</a:t>
            </a:r>
            <a:r>
              <a:rPr lang="ja-JP" altLang="en-US" sz="1400" b="1" dirty="0">
                <a:solidFill>
                  <a:srgbClr val="FF9999"/>
                </a:solidFill>
                <a:latin typeface="+mn-ea"/>
              </a:rPr>
              <a:t>はメンズタレントの魅力を</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最大限に引き出す企画力・クリエイティブ力に</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定評があります。</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タイアップ企画にキャスティングも可能です！</a:t>
            </a:r>
          </a:p>
        </p:txBody>
      </p:sp>
    </p:spTree>
    <p:extLst>
      <p:ext uri="{BB962C8B-B14F-4D97-AF65-F5344CB8AC3E}">
        <p14:creationId xmlns:p14="http://schemas.microsoft.com/office/powerpoint/2010/main" val="834075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A932F9-0658-EA11-96BF-967F13242F80}"/>
            </a:ext>
          </a:extLst>
        </p:cNvPr>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3EA2E079-530F-36FD-16D2-454D2062886F}"/>
              </a:ext>
            </a:extLst>
          </p:cNvPr>
          <p:cNvSpPr txBox="1">
            <a:spLocks noChangeArrowheads="1"/>
          </p:cNvSpPr>
          <p:nvPr/>
        </p:nvSpPr>
        <p:spPr bwMode="auto">
          <a:xfrm>
            <a:off x="124238" y="126572"/>
            <a:ext cx="35672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r>
              <a:rPr lang="en-US" altLang="ja-JP" sz="2400" b="1" dirty="0">
                <a:solidFill>
                  <a:srgbClr val="E7346C"/>
                </a:solidFill>
                <a:latin typeface="+mn-ea"/>
                <a:ea typeface="+mn-ea"/>
                <a:cs typeface="Brush Script MT" panose="03060802040406070304" pitchFamily="66" charset="0"/>
              </a:rPr>
              <a:t>CanCam.jp</a:t>
            </a:r>
            <a:r>
              <a:rPr lang="ja-JP" altLang="en-US" sz="2400" b="1" dirty="0">
                <a:solidFill>
                  <a:srgbClr val="E7346C"/>
                </a:solidFill>
                <a:latin typeface="+mn-ea"/>
                <a:ea typeface="+mn-ea"/>
                <a:cs typeface="Brush Script MT" panose="03060802040406070304" pitchFamily="66" charset="0"/>
              </a:rPr>
              <a:t> </a:t>
            </a:r>
            <a:r>
              <a:rPr lang="en-US" altLang="ja-JP" sz="2400" b="1" dirty="0">
                <a:solidFill>
                  <a:srgbClr val="E7346C"/>
                </a:solidFill>
                <a:latin typeface="+mn-ea"/>
                <a:ea typeface="+mn-ea"/>
                <a:cs typeface="Brush Script MT" panose="03060802040406070304" pitchFamily="66" charset="0"/>
              </a:rPr>
              <a:t>News</a:t>
            </a:r>
            <a:r>
              <a:rPr lang="ja-JP" altLang="en-US" sz="2400" b="1" dirty="0">
                <a:solidFill>
                  <a:srgbClr val="E7346C"/>
                </a:solidFill>
                <a:latin typeface="+mn-ea"/>
                <a:ea typeface="+mn-ea"/>
                <a:cs typeface="Brush Script MT" panose="03060802040406070304" pitchFamily="66" charset="0"/>
              </a:rPr>
              <a:t> ❻ </a:t>
            </a:r>
            <a:endParaRPr lang="en-US" altLang="ja-JP" sz="2400" b="1" dirty="0">
              <a:solidFill>
                <a:srgbClr val="E7346C"/>
              </a:solidFill>
              <a:latin typeface="+mn-ea"/>
              <a:ea typeface="+mn-ea"/>
              <a:cs typeface="Brush Script MT" panose="03060802040406070304" pitchFamily="66" charset="0"/>
            </a:endParaRPr>
          </a:p>
        </p:txBody>
      </p:sp>
      <p:cxnSp>
        <p:nvCxnSpPr>
          <p:cNvPr id="4" name="直線コネクタ 3">
            <a:extLst>
              <a:ext uri="{FF2B5EF4-FFF2-40B4-BE49-F238E27FC236}">
                <a16:creationId xmlns:a16="http://schemas.microsoft.com/office/drawing/2014/main" id="{5822AA88-B9CD-3FE2-9EC6-0603998724FD}"/>
              </a:ext>
            </a:extLst>
          </p:cNvPr>
          <p:cNvCxnSpPr>
            <a:cxnSpLocks/>
          </p:cNvCxnSpPr>
          <p:nvPr/>
        </p:nvCxnSpPr>
        <p:spPr>
          <a:xfrm>
            <a:off x="231659" y="561649"/>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C831401C-8E52-21DF-2729-27C49F779270}"/>
              </a:ext>
            </a:extLst>
          </p:cNvPr>
          <p:cNvSpPr txBox="1"/>
          <p:nvPr/>
        </p:nvSpPr>
        <p:spPr>
          <a:xfrm rot="21308620">
            <a:off x="114407" y="695420"/>
            <a:ext cx="5755380" cy="468270"/>
          </a:xfrm>
          <a:prstGeom prst="rect">
            <a:avLst/>
          </a:prstGeom>
          <a:noFill/>
        </p:spPr>
        <p:txBody>
          <a:bodyPr wrap="square">
            <a:spAutoFit/>
          </a:bodyPr>
          <a:lstStyle/>
          <a:p>
            <a:pPr>
              <a:lnSpc>
                <a:spcPct val="150000"/>
              </a:lnSpc>
            </a:pPr>
            <a:r>
              <a:rPr lang="en-US" altLang="ja-JP" b="1" dirty="0" err="1">
                <a:solidFill>
                  <a:schemeClr val="bg1"/>
                </a:solidFill>
                <a:highlight>
                  <a:srgbClr val="E7346C"/>
                </a:highlight>
                <a:latin typeface="+mn-ea"/>
              </a:rPr>
              <a:t>CanCam</a:t>
            </a:r>
            <a:r>
              <a:rPr lang="ja-JP" altLang="en-US" b="1" dirty="0">
                <a:solidFill>
                  <a:schemeClr val="bg1"/>
                </a:solidFill>
                <a:highlight>
                  <a:srgbClr val="E7346C"/>
                </a:highlight>
                <a:latin typeface="+mn-ea"/>
              </a:rPr>
              <a:t>公式 新キャラクターが取材活動中！</a:t>
            </a:r>
          </a:p>
        </p:txBody>
      </p:sp>
      <p:pic>
        <p:nvPicPr>
          <p:cNvPr id="2" name="図 1">
            <a:extLst>
              <a:ext uri="{FF2B5EF4-FFF2-40B4-BE49-F238E27FC236}">
                <a16:creationId xmlns:a16="http://schemas.microsoft.com/office/drawing/2014/main" id="{9990079F-C1B4-6ACB-FC18-C1EEA9A8399F}"/>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81420" y="2755306"/>
            <a:ext cx="922171" cy="922171"/>
          </a:xfrm>
          <a:prstGeom prst="rect">
            <a:avLst/>
          </a:prstGeom>
        </p:spPr>
      </p:pic>
      <p:sp>
        <p:nvSpPr>
          <p:cNvPr id="36" name="テキスト ボックス 35">
            <a:extLst>
              <a:ext uri="{FF2B5EF4-FFF2-40B4-BE49-F238E27FC236}">
                <a16:creationId xmlns:a16="http://schemas.microsoft.com/office/drawing/2014/main" id="{2597F424-1A41-8FD5-0BEA-7949085DCCDE}"/>
              </a:ext>
            </a:extLst>
          </p:cNvPr>
          <p:cNvSpPr txBox="1"/>
          <p:nvPr/>
        </p:nvSpPr>
        <p:spPr>
          <a:xfrm>
            <a:off x="430941" y="2934709"/>
            <a:ext cx="4304554" cy="2831544"/>
          </a:xfrm>
          <a:prstGeom prst="rect">
            <a:avLst/>
          </a:prstGeom>
          <a:noFill/>
        </p:spPr>
        <p:txBody>
          <a:bodyPr wrap="square">
            <a:spAutoFit/>
          </a:bodyPr>
          <a:lstStyle/>
          <a:p>
            <a:pPr algn="ctr">
              <a:lnSpc>
                <a:spcPct val="150000"/>
              </a:lnSpc>
            </a:pPr>
            <a:r>
              <a:rPr lang="en-US" altLang="ja-JP" sz="1400" b="1" dirty="0" err="1">
                <a:solidFill>
                  <a:srgbClr val="FF9999"/>
                </a:solidFill>
                <a:latin typeface="+mn-ea"/>
              </a:rPr>
              <a:t>CanCam</a:t>
            </a:r>
            <a:r>
              <a:rPr lang="ja-JP" altLang="en-US" sz="1400" b="1" dirty="0">
                <a:solidFill>
                  <a:srgbClr val="FF9999"/>
                </a:solidFill>
                <a:latin typeface="+mn-ea"/>
              </a:rPr>
              <a:t>公式新キャラクターとして</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かわいいい研究員</a:t>
            </a:r>
            <a:r>
              <a:rPr lang="en-US" altLang="ja-JP" sz="1400" b="1" dirty="0">
                <a:solidFill>
                  <a:srgbClr val="FF9999"/>
                </a:solidFill>
                <a:latin typeface="+mn-ea"/>
              </a:rPr>
              <a:t>『</a:t>
            </a:r>
            <a:r>
              <a:rPr lang="ja-JP" altLang="en-US" sz="1400" b="1" dirty="0">
                <a:solidFill>
                  <a:srgbClr val="FF9999"/>
                </a:solidFill>
                <a:latin typeface="+mn-ea"/>
              </a:rPr>
              <a:t>ほぼウサ</a:t>
            </a:r>
            <a:r>
              <a:rPr lang="en-US" altLang="ja-JP" sz="1400" b="1" dirty="0">
                <a:solidFill>
                  <a:srgbClr val="FF9999"/>
                </a:solidFill>
                <a:latin typeface="+mn-ea"/>
              </a:rPr>
              <a:t>』</a:t>
            </a:r>
            <a:r>
              <a:rPr lang="ja-JP" altLang="en-US" sz="1400" b="1" dirty="0">
                <a:solidFill>
                  <a:srgbClr val="FF9999"/>
                </a:solidFill>
                <a:latin typeface="+mn-ea"/>
              </a:rPr>
              <a:t>がデビュー！</a:t>
            </a:r>
            <a:endParaRPr lang="en-US" altLang="ja-JP" sz="1400" b="1" dirty="0">
              <a:solidFill>
                <a:srgbClr val="FF9999"/>
              </a:solidFill>
              <a:latin typeface="+mn-ea"/>
            </a:endParaRPr>
          </a:p>
          <a:p>
            <a:pPr algn="ctr">
              <a:lnSpc>
                <a:spcPct val="150000"/>
              </a:lnSpc>
            </a:pPr>
            <a:endParaRPr lang="en-US" altLang="ja-JP" sz="800" b="1" dirty="0">
              <a:solidFill>
                <a:srgbClr val="FF9999"/>
              </a:solidFill>
              <a:latin typeface="+mn-ea"/>
            </a:endParaRPr>
          </a:p>
          <a:p>
            <a:pPr algn="ctr">
              <a:lnSpc>
                <a:spcPct val="150000"/>
              </a:lnSpc>
            </a:pPr>
            <a:r>
              <a:rPr lang="ja-JP" altLang="en-US" sz="1400" b="1" dirty="0">
                <a:solidFill>
                  <a:srgbClr val="FF9999"/>
                </a:solidFill>
                <a:latin typeface="+mn-ea"/>
              </a:rPr>
              <a:t>動くパペット人形が、</a:t>
            </a:r>
            <a:endParaRPr lang="en-US" altLang="ja-JP" sz="1400" b="1" dirty="0">
              <a:solidFill>
                <a:srgbClr val="FF9999"/>
              </a:solidFill>
              <a:latin typeface="+mn-ea"/>
            </a:endParaRPr>
          </a:p>
          <a:p>
            <a:pPr algn="ctr">
              <a:lnSpc>
                <a:spcPct val="150000"/>
              </a:lnSpc>
            </a:pPr>
            <a:r>
              <a:rPr lang="en-US" altLang="ja-JP" sz="1400" b="1" dirty="0">
                <a:solidFill>
                  <a:srgbClr val="FF9999"/>
                </a:solidFill>
                <a:latin typeface="+mn-ea"/>
              </a:rPr>
              <a:t>YouTube</a:t>
            </a:r>
            <a:r>
              <a:rPr lang="ja-JP" altLang="en-US" sz="1400" b="1" dirty="0">
                <a:solidFill>
                  <a:srgbClr val="FF9999"/>
                </a:solidFill>
                <a:latin typeface="+mn-ea"/>
              </a:rPr>
              <a:t>や</a:t>
            </a:r>
            <a:r>
              <a:rPr lang="en-US" altLang="ja-JP" sz="1400" b="1" dirty="0">
                <a:solidFill>
                  <a:srgbClr val="FF9999"/>
                </a:solidFill>
                <a:latin typeface="+mn-ea"/>
              </a:rPr>
              <a:t>Instagram</a:t>
            </a:r>
            <a:r>
              <a:rPr lang="ja-JP" altLang="en-US" sz="1400" b="1" dirty="0">
                <a:solidFill>
                  <a:srgbClr val="FF9999"/>
                </a:solidFill>
                <a:latin typeface="+mn-ea"/>
              </a:rPr>
              <a:t>で活躍中♪</a:t>
            </a:r>
            <a:endParaRPr lang="en-US" altLang="ja-JP" sz="1400" b="1" dirty="0">
              <a:solidFill>
                <a:srgbClr val="FF9999"/>
              </a:solidFill>
              <a:latin typeface="+mn-ea"/>
            </a:endParaRPr>
          </a:p>
          <a:p>
            <a:pPr algn="ctr">
              <a:lnSpc>
                <a:spcPct val="150000"/>
              </a:lnSpc>
            </a:pP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もちろんタイアップ出演も</a:t>
            </a:r>
            <a:r>
              <a:rPr lang="en-US" altLang="ja-JP" sz="1400" b="1" dirty="0">
                <a:solidFill>
                  <a:srgbClr val="FF9999"/>
                </a:solidFill>
                <a:latin typeface="+mn-ea"/>
              </a:rPr>
              <a:t>OK</a:t>
            </a:r>
            <a:r>
              <a:rPr lang="ja-JP" altLang="en-US" sz="1400" b="1" dirty="0">
                <a:solidFill>
                  <a:srgbClr val="FF9999"/>
                </a:solidFill>
                <a:latin typeface="+mn-ea"/>
              </a:rPr>
              <a:t>！</a:t>
            </a:r>
            <a:endParaRPr lang="en-US" altLang="ja-JP" sz="1400" b="1" dirty="0">
              <a:solidFill>
                <a:srgbClr val="FF9999"/>
              </a:solidFill>
              <a:latin typeface="+mn-ea"/>
            </a:endParaRPr>
          </a:p>
          <a:p>
            <a:pPr algn="ctr">
              <a:lnSpc>
                <a:spcPct val="150000"/>
              </a:lnSpc>
            </a:pPr>
            <a:r>
              <a:rPr lang="ja-JP" altLang="en-US" sz="1400" b="1" dirty="0">
                <a:solidFill>
                  <a:srgbClr val="FF9999"/>
                </a:solidFill>
                <a:latin typeface="+mn-ea"/>
              </a:rPr>
              <a:t>ほぼウサ、なんでもやります！お仕事募集中です♡</a:t>
            </a:r>
            <a:endParaRPr lang="en-US" altLang="ja-JP" sz="1400" b="1" dirty="0">
              <a:solidFill>
                <a:srgbClr val="FF9999"/>
              </a:solidFill>
              <a:latin typeface="+mn-ea"/>
            </a:endParaRPr>
          </a:p>
          <a:p>
            <a:pPr algn="ctr">
              <a:lnSpc>
                <a:spcPct val="150000"/>
              </a:lnSpc>
            </a:pPr>
            <a:endParaRPr lang="ja-JP" altLang="en-US" sz="1400" b="1" dirty="0">
              <a:solidFill>
                <a:srgbClr val="FF9999"/>
              </a:solidFill>
              <a:latin typeface="+mn-ea"/>
            </a:endParaRPr>
          </a:p>
        </p:txBody>
      </p:sp>
      <p:pic>
        <p:nvPicPr>
          <p:cNvPr id="2050" name="Picture 2">
            <a:extLst>
              <a:ext uri="{FF2B5EF4-FFF2-40B4-BE49-F238E27FC236}">
                <a16:creationId xmlns:a16="http://schemas.microsoft.com/office/drawing/2014/main" id="{019186C5-D474-FE63-7934-29676FE45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20" y="1550909"/>
            <a:ext cx="4035673" cy="1204397"/>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8D5A2BC7-6543-B23C-CAD4-DF2375A58110}"/>
              </a:ext>
            </a:extLst>
          </p:cNvPr>
          <p:cNvPicPr>
            <a:picLocks noChangeAspect="1"/>
          </p:cNvPicPr>
          <p:nvPr/>
        </p:nvPicPr>
        <p:blipFill>
          <a:blip r:embed="rId5"/>
          <a:stretch>
            <a:fillRect/>
          </a:stretch>
        </p:blipFill>
        <p:spPr>
          <a:xfrm>
            <a:off x="5128179" y="1310579"/>
            <a:ext cx="4425197" cy="5190738"/>
          </a:xfrm>
          <a:prstGeom prst="rect">
            <a:avLst/>
          </a:prstGeom>
        </p:spPr>
      </p:pic>
      <p:sp>
        <p:nvSpPr>
          <p:cNvPr id="7" name="正方形/長方形 6">
            <a:extLst>
              <a:ext uri="{FF2B5EF4-FFF2-40B4-BE49-F238E27FC236}">
                <a16:creationId xmlns:a16="http://schemas.microsoft.com/office/drawing/2014/main" id="{0B188969-84C2-BFE2-0903-E156D454354C}"/>
              </a:ext>
            </a:extLst>
          </p:cNvPr>
          <p:cNvSpPr/>
          <p:nvPr/>
        </p:nvSpPr>
        <p:spPr>
          <a:xfrm>
            <a:off x="5036687" y="1193868"/>
            <a:ext cx="4526854" cy="5311942"/>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8" name="正方形/長方形 7">
            <a:extLst>
              <a:ext uri="{FF2B5EF4-FFF2-40B4-BE49-F238E27FC236}">
                <a16:creationId xmlns:a16="http://schemas.microsoft.com/office/drawing/2014/main" id="{8A5C03D6-1A91-E788-4024-090AE852B091}"/>
              </a:ext>
            </a:extLst>
          </p:cNvPr>
          <p:cNvSpPr/>
          <p:nvPr/>
        </p:nvSpPr>
        <p:spPr>
          <a:xfrm>
            <a:off x="5125534" y="1310579"/>
            <a:ext cx="4526854" cy="5292055"/>
          </a:xfrm>
          <a:prstGeom prst="rect">
            <a:avLst/>
          </a:prstGeom>
          <a:no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n-ea"/>
            </a:endParaRPr>
          </a:p>
        </p:txBody>
      </p:sp>
      <p:sp>
        <p:nvSpPr>
          <p:cNvPr id="10" name="テキスト ボックス 9">
            <a:extLst>
              <a:ext uri="{FF2B5EF4-FFF2-40B4-BE49-F238E27FC236}">
                <a16:creationId xmlns:a16="http://schemas.microsoft.com/office/drawing/2014/main" id="{CBA11DA2-FDFD-962D-5220-F7FD679BC584}"/>
              </a:ext>
            </a:extLst>
          </p:cNvPr>
          <p:cNvSpPr txBox="1"/>
          <p:nvPr/>
        </p:nvSpPr>
        <p:spPr>
          <a:xfrm>
            <a:off x="726441" y="5908517"/>
            <a:ext cx="3490652" cy="230832"/>
          </a:xfrm>
          <a:prstGeom prst="rect">
            <a:avLst/>
          </a:prstGeom>
          <a:noFill/>
        </p:spPr>
        <p:txBody>
          <a:bodyPr wrap="square">
            <a:spAutoFit/>
          </a:bodyPr>
          <a:lstStyle/>
          <a:p>
            <a:pPr algn="ctr"/>
            <a:r>
              <a:rPr lang="ja-JP" altLang="en-US" sz="900" dirty="0">
                <a:solidFill>
                  <a:srgbClr val="E7346C"/>
                </a:solidFill>
                <a:hlinkClick r:id="rId6"/>
              </a:rPr>
              <a:t>https://cancam.jp/hobousa</a:t>
            </a:r>
            <a:endParaRPr lang="en-US" altLang="ja-JP" sz="900" dirty="0">
              <a:solidFill>
                <a:srgbClr val="E7346C"/>
              </a:solidFill>
            </a:endParaRPr>
          </a:p>
        </p:txBody>
      </p:sp>
      <p:sp>
        <p:nvSpPr>
          <p:cNvPr id="12" name="テキスト ボックス 11">
            <a:extLst>
              <a:ext uri="{FF2B5EF4-FFF2-40B4-BE49-F238E27FC236}">
                <a16:creationId xmlns:a16="http://schemas.microsoft.com/office/drawing/2014/main" id="{3663A0CA-C5D8-4B2E-469F-05588A3C8810}"/>
              </a:ext>
            </a:extLst>
          </p:cNvPr>
          <p:cNvSpPr txBox="1"/>
          <p:nvPr/>
        </p:nvSpPr>
        <p:spPr>
          <a:xfrm>
            <a:off x="710594" y="6064030"/>
            <a:ext cx="3490652" cy="230832"/>
          </a:xfrm>
          <a:prstGeom prst="rect">
            <a:avLst/>
          </a:prstGeom>
          <a:noFill/>
        </p:spPr>
        <p:txBody>
          <a:bodyPr wrap="square">
            <a:spAutoFit/>
          </a:bodyPr>
          <a:lstStyle/>
          <a:p>
            <a:pPr algn="ctr"/>
            <a:r>
              <a:rPr lang="ja-JP" altLang="en-US" sz="900" dirty="0">
                <a:solidFill>
                  <a:srgbClr val="E7346C"/>
                </a:solidFill>
                <a:hlinkClick r:id="rId7"/>
              </a:rPr>
              <a:t>https://www.youtube.com/watch?v=G-xzZnfOC-o</a:t>
            </a:r>
            <a:endParaRPr lang="en-US" altLang="ja-JP" sz="900" dirty="0">
              <a:solidFill>
                <a:srgbClr val="E7346C"/>
              </a:solidFill>
            </a:endParaRPr>
          </a:p>
        </p:txBody>
      </p:sp>
      <p:pic>
        <p:nvPicPr>
          <p:cNvPr id="19" name="図 18">
            <a:extLst>
              <a:ext uri="{FF2B5EF4-FFF2-40B4-BE49-F238E27FC236}">
                <a16:creationId xmlns:a16="http://schemas.microsoft.com/office/drawing/2014/main" id="{7E6B6B5A-C99F-2C72-7462-14F2B06FD01C}"/>
              </a:ext>
            </a:extLst>
          </p:cNvPr>
          <p:cNvPicPr>
            <a:picLocks noChangeAspect="1"/>
          </p:cNvPicPr>
          <p:nvPr/>
        </p:nvPicPr>
        <p:blipFill>
          <a:blip r:embed="rId8"/>
          <a:stretch>
            <a:fillRect/>
          </a:stretch>
        </p:blipFill>
        <p:spPr>
          <a:xfrm>
            <a:off x="151171" y="5718360"/>
            <a:ext cx="901020" cy="922171"/>
          </a:xfrm>
          <a:prstGeom prst="rect">
            <a:avLst/>
          </a:prstGeom>
        </p:spPr>
      </p:pic>
      <p:pic>
        <p:nvPicPr>
          <p:cNvPr id="22" name="図 21">
            <a:extLst>
              <a:ext uri="{FF2B5EF4-FFF2-40B4-BE49-F238E27FC236}">
                <a16:creationId xmlns:a16="http://schemas.microsoft.com/office/drawing/2014/main" id="{0A16CD22-637F-9BA0-0070-6D829E2E8754}"/>
              </a:ext>
            </a:extLst>
          </p:cNvPr>
          <p:cNvPicPr>
            <a:picLocks noChangeAspect="1"/>
          </p:cNvPicPr>
          <p:nvPr/>
        </p:nvPicPr>
        <p:blipFill>
          <a:blip r:embed="rId9"/>
          <a:stretch>
            <a:fillRect/>
          </a:stretch>
        </p:blipFill>
        <p:spPr>
          <a:xfrm>
            <a:off x="3961489" y="5759706"/>
            <a:ext cx="774006" cy="953826"/>
          </a:xfrm>
          <a:prstGeom prst="rect">
            <a:avLst/>
          </a:prstGeom>
        </p:spPr>
      </p:pic>
      <p:pic>
        <p:nvPicPr>
          <p:cNvPr id="23" name="図 22">
            <a:extLst>
              <a:ext uri="{FF2B5EF4-FFF2-40B4-BE49-F238E27FC236}">
                <a16:creationId xmlns:a16="http://schemas.microsoft.com/office/drawing/2014/main" id="{3655C356-B913-D418-88D9-C3E75514CDAF}"/>
              </a:ext>
            </a:extLst>
          </p:cNvPr>
          <p:cNvPicPr>
            <a:picLocks noChangeAspect="1"/>
          </p:cNvPicPr>
          <p:nvPr/>
        </p:nvPicPr>
        <p:blipFill>
          <a:blip r:embed="rId2">
            <a:duotone>
              <a:prstClr val="black"/>
              <a:srgbClr val="FFBBC6">
                <a:tint val="45000"/>
                <a:satMod val="400000"/>
              </a:srgbClr>
            </a:duotone>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rot="10800000">
            <a:off x="3648716" y="5245363"/>
            <a:ext cx="785586" cy="785586"/>
          </a:xfrm>
          <a:prstGeom prst="rect">
            <a:avLst/>
          </a:prstGeom>
        </p:spPr>
      </p:pic>
    </p:spTree>
    <p:extLst>
      <p:ext uri="{BB962C8B-B14F-4D97-AF65-F5344CB8AC3E}">
        <p14:creationId xmlns:p14="http://schemas.microsoft.com/office/powerpoint/2010/main" val="1388697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13E6F439-FE34-832D-00C6-A78A0395C615}"/>
              </a:ext>
            </a:extLst>
          </p:cNvPr>
          <p:cNvPicPr>
            <a:picLocks noChangeAspect="1"/>
          </p:cNvPicPr>
          <p:nvPr/>
        </p:nvPicPr>
        <p:blipFill>
          <a:blip r:embed="rId2">
            <a:extLst>
              <a:ext uri="{28A0092B-C50C-407E-A947-70E740481C1C}">
                <a14:useLocalDpi xmlns:a14="http://schemas.microsoft.com/office/drawing/2010/main" val="0"/>
              </a:ext>
            </a:extLst>
          </a:blip>
          <a:srcRect b="22020"/>
          <a:stretch>
            <a:fillRect/>
          </a:stretch>
        </p:blipFill>
        <p:spPr>
          <a:xfrm>
            <a:off x="6476893" y="4754075"/>
            <a:ext cx="1533872" cy="1793402"/>
          </a:xfrm>
          <a:prstGeom prst="rect">
            <a:avLst/>
          </a:prstGeom>
        </p:spPr>
      </p:pic>
      <p:pic>
        <p:nvPicPr>
          <p:cNvPr id="30" name="図 29">
            <a:extLst>
              <a:ext uri="{FF2B5EF4-FFF2-40B4-BE49-F238E27FC236}">
                <a16:creationId xmlns:a16="http://schemas.microsoft.com/office/drawing/2014/main" id="{32CF1A54-FA07-DB1F-F612-73CAC3FEB1F2}"/>
              </a:ext>
            </a:extLst>
          </p:cNvPr>
          <p:cNvPicPr>
            <a:picLocks noChangeAspect="1"/>
          </p:cNvPicPr>
          <p:nvPr/>
        </p:nvPicPr>
        <p:blipFill>
          <a:blip r:embed="rId3">
            <a:extLst>
              <a:ext uri="{28A0092B-C50C-407E-A947-70E740481C1C}">
                <a14:useLocalDpi xmlns:a14="http://schemas.microsoft.com/office/drawing/2010/main" val="0"/>
              </a:ext>
            </a:extLst>
          </a:blip>
          <a:srcRect l="41237" t="41496" r="27235" b="23024"/>
          <a:stretch>
            <a:fillRect/>
          </a:stretch>
        </p:blipFill>
        <p:spPr>
          <a:xfrm>
            <a:off x="8107220" y="3360790"/>
            <a:ext cx="1588390" cy="2338395"/>
          </a:xfrm>
          <a:prstGeom prst="rect">
            <a:avLst/>
          </a:prstGeom>
        </p:spPr>
      </p:pic>
      <p:pic>
        <p:nvPicPr>
          <p:cNvPr id="20" name="図 19">
            <a:extLst>
              <a:ext uri="{FF2B5EF4-FFF2-40B4-BE49-F238E27FC236}">
                <a16:creationId xmlns:a16="http://schemas.microsoft.com/office/drawing/2014/main" id="{0B9A63D1-6998-75BF-6690-E363DB799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6893" y="2380309"/>
            <a:ext cx="1533872" cy="2300808"/>
          </a:xfrm>
          <a:prstGeom prst="rect">
            <a:avLst/>
          </a:prstGeom>
        </p:spPr>
      </p:pic>
      <p:sp>
        <p:nvSpPr>
          <p:cNvPr id="4" name="正方形/長方形 3">
            <a:extLst>
              <a:ext uri="{FF2B5EF4-FFF2-40B4-BE49-F238E27FC236}">
                <a16:creationId xmlns:a16="http://schemas.microsoft.com/office/drawing/2014/main" id="{0226B097-15AC-2AFA-93E2-9771C935F9AD}"/>
              </a:ext>
            </a:extLst>
          </p:cNvPr>
          <p:cNvSpPr/>
          <p:nvPr/>
        </p:nvSpPr>
        <p:spPr>
          <a:xfrm>
            <a:off x="1197664" y="1397290"/>
            <a:ext cx="3980623" cy="108488"/>
          </a:xfrm>
          <a:prstGeom prst="rect">
            <a:avLst/>
          </a:prstGeom>
          <a:solidFill>
            <a:srgbClr val="FBDD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BDDE6"/>
              </a:solidFill>
            </a:endParaRPr>
          </a:p>
        </p:txBody>
      </p:sp>
      <p:sp>
        <p:nvSpPr>
          <p:cNvPr id="5" name="テキスト ボックス 33">
            <a:extLst>
              <a:ext uri="{FF2B5EF4-FFF2-40B4-BE49-F238E27FC236}">
                <a16:creationId xmlns:a16="http://schemas.microsoft.com/office/drawing/2014/main" id="{9D9B3AC8-C354-02B3-6957-C67A53C951BA}"/>
              </a:ext>
            </a:extLst>
          </p:cNvPr>
          <p:cNvSpPr txBox="1">
            <a:spLocks noChangeArrowheads="1"/>
          </p:cNvSpPr>
          <p:nvPr/>
        </p:nvSpPr>
        <p:spPr bwMode="auto">
          <a:xfrm>
            <a:off x="395220" y="78274"/>
            <a:ext cx="5524500"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Media</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Concept</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CanCam.jp</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とは</a:t>
            </a:r>
          </a:p>
        </p:txBody>
      </p:sp>
      <p:pic>
        <p:nvPicPr>
          <p:cNvPr id="9" name="図 8">
            <a:extLst>
              <a:ext uri="{FF2B5EF4-FFF2-40B4-BE49-F238E27FC236}">
                <a16:creationId xmlns:a16="http://schemas.microsoft.com/office/drawing/2014/main" id="{CF2E1CA1-4869-095E-6FD0-A22FEF22C94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cxnSp>
        <p:nvCxnSpPr>
          <p:cNvPr id="10" name="直線コネクタ 9">
            <a:extLst>
              <a:ext uri="{FF2B5EF4-FFF2-40B4-BE49-F238E27FC236}">
                <a16:creationId xmlns:a16="http://schemas.microsoft.com/office/drawing/2014/main" id="{8CC0A489-639F-5BD9-72F6-8B89F2C549D2}"/>
              </a:ext>
            </a:extLst>
          </p:cNvPr>
          <p:cNvCxnSpPr>
            <a:cxnSpLocks/>
          </p:cNvCxnSpPr>
          <p:nvPr/>
        </p:nvCxnSpPr>
        <p:spPr>
          <a:xfrm>
            <a:off x="295454" y="824632"/>
            <a:ext cx="57937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Google Shape;219;p8">
            <a:extLst>
              <a:ext uri="{FF2B5EF4-FFF2-40B4-BE49-F238E27FC236}">
                <a16:creationId xmlns:a16="http://schemas.microsoft.com/office/drawing/2014/main" id="{286765FF-B56F-BCB4-64BC-9820F99CC6AF}"/>
              </a:ext>
            </a:extLst>
          </p:cNvPr>
          <p:cNvSpPr txBox="1"/>
          <p:nvPr/>
        </p:nvSpPr>
        <p:spPr>
          <a:xfrm>
            <a:off x="549910" y="2111194"/>
            <a:ext cx="5312426" cy="2361390"/>
          </a:xfrm>
          <a:prstGeom prst="rect">
            <a:avLst/>
          </a:prstGeom>
          <a:noFill/>
          <a:ln>
            <a:noFill/>
          </a:ln>
        </p:spPr>
        <p:txBody>
          <a:bodyPr spcFirstLastPara="1" wrap="square" lIns="0" tIns="0" rIns="0" bIns="0" anchor="t" anchorCtr="0">
            <a:noAutofit/>
          </a:bodyPr>
          <a:lstStyle/>
          <a:p>
            <a:pPr lvl="0" algn="ctr">
              <a:lnSpc>
                <a:spcPct val="150000"/>
              </a:lnSpc>
              <a:buClr>
                <a:srgbClr val="505050"/>
              </a:buClr>
              <a:buSzPts val="1300"/>
            </a:pPr>
            <a:r>
              <a:rPr lang="en-US" altLang="ja-JP" sz="1600" b="1" u="sng" dirty="0">
                <a:solidFill>
                  <a:srgbClr val="E7346C"/>
                </a:solidFill>
                <a:latin typeface="+mn-ea"/>
              </a:rPr>
              <a:t>CanCam</a:t>
            </a:r>
            <a:r>
              <a:rPr lang="ja-JP" altLang="en-US" sz="1600" b="1" u="sng" dirty="0">
                <a:solidFill>
                  <a:srgbClr val="E7346C"/>
                </a:solidFill>
                <a:latin typeface="+mn-ea"/>
              </a:rPr>
              <a:t>を読めば、</a:t>
            </a:r>
            <a:endParaRPr lang="en-US" altLang="ja-JP" sz="1600" b="1" u="sng" dirty="0">
              <a:solidFill>
                <a:srgbClr val="E7346C"/>
              </a:solidFill>
              <a:latin typeface="+mn-ea"/>
            </a:endParaRPr>
          </a:p>
          <a:p>
            <a:pPr lvl="0" algn="ctr">
              <a:lnSpc>
                <a:spcPct val="150000"/>
              </a:lnSpc>
              <a:buClr>
                <a:srgbClr val="505050"/>
              </a:buClr>
              <a:buSzPts val="1300"/>
            </a:pPr>
            <a:r>
              <a:rPr lang="ja-JP" altLang="en-US" sz="1600" b="1" u="sng" dirty="0">
                <a:solidFill>
                  <a:srgbClr val="E7346C"/>
                </a:solidFill>
                <a:latin typeface="+mn-ea"/>
              </a:rPr>
              <a:t>きれい</a:t>
            </a:r>
            <a:r>
              <a:rPr lang="ja-JP" altLang="en-US" sz="1600" b="1" u="sng" dirty="0" err="1">
                <a:solidFill>
                  <a:srgbClr val="E7346C"/>
                </a:solidFill>
                <a:latin typeface="+mn-ea"/>
              </a:rPr>
              <a:t>めな</a:t>
            </a:r>
            <a:r>
              <a:rPr lang="ja-JP" altLang="en-US" sz="1600" b="1" u="sng" dirty="0">
                <a:solidFill>
                  <a:srgbClr val="E7346C"/>
                </a:solidFill>
                <a:latin typeface="+mn-ea"/>
              </a:rPr>
              <a:t>女性への道が開ける。</a:t>
            </a:r>
            <a:endParaRPr lang="en-US" altLang="ja-JP" sz="1600" b="1" u="sng" dirty="0">
              <a:solidFill>
                <a:srgbClr val="E7346C"/>
              </a:solidFill>
              <a:latin typeface="+mn-ea"/>
            </a:endParaRPr>
          </a:p>
          <a:p>
            <a:pPr lvl="0" algn="ctr">
              <a:lnSpc>
                <a:spcPct val="150000"/>
              </a:lnSpc>
              <a:buClr>
                <a:srgbClr val="505050"/>
              </a:buClr>
              <a:buSzPts val="1300"/>
            </a:pPr>
            <a:endParaRPr lang="en-US" altLang="ja-JP" sz="500" dirty="0">
              <a:solidFill>
                <a:schemeClr val="tx1">
                  <a:lumMod val="65000"/>
                  <a:lumOff val="35000"/>
                </a:schemeClr>
              </a:solidFill>
              <a:latin typeface="+mn-ea"/>
            </a:endParaRPr>
          </a:p>
          <a:p>
            <a:pPr lvl="0" algn="ctr">
              <a:lnSpc>
                <a:spcPct val="150000"/>
              </a:lnSpc>
              <a:buClr>
                <a:srgbClr val="505050"/>
              </a:buClr>
              <a:buSzPts val="1300"/>
            </a:pPr>
            <a:r>
              <a:rPr lang="ja-JP" altLang="en-US" sz="1300" dirty="0">
                <a:solidFill>
                  <a:schemeClr val="tx1">
                    <a:lumMod val="65000"/>
                    <a:lumOff val="35000"/>
                  </a:schemeClr>
                </a:solidFill>
                <a:latin typeface="+mn-ea"/>
              </a:rPr>
              <a:t>未来が見えつつもまだ定まりきっていない揺らぎのある</a:t>
            </a:r>
            <a:r>
              <a:rPr lang="en-US" altLang="ja-JP" sz="1300" dirty="0">
                <a:solidFill>
                  <a:schemeClr val="tx1">
                    <a:lumMod val="65000"/>
                    <a:lumOff val="35000"/>
                  </a:schemeClr>
                </a:solidFill>
                <a:latin typeface="+mn-ea"/>
              </a:rPr>
              <a:t>20</a:t>
            </a:r>
            <a:r>
              <a:rPr lang="ja-JP" altLang="en-US" sz="1300" dirty="0">
                <a:solidFill>
                  <a:schemeClr val="tx1">
                    <a:lumMod val="65000"/>
                    <a:lumOff val="35000"/>
                  </a:schemeClr>
                </a:solidFill>
                <a:latin typeface="+mn-ea"/>
              </a:rPr>
              <a:t>代女性に、</a:t>
            </a:r>
            <a:endParaRPr lang="en-US" altLang="ja-JP" sz="1300" dirty="0">
              <a:solidFill>
                <a:schemeClr val="tx1">
                  <a:lumMod val="65000"/>
                  <a:lumOff val="35000"/>
                </a:schemeClr>
              </a:solidFill>
              <a:latin typeface="+mn-ea"/>
            </a:endParaRPr>
          </a:p>
          <a:p>
            <a:pPr lvl="0" algn="ctr">
              <a:lnSpc>
                <a:spcPct val="150000"/>
              </a:lnSpc>
              <a:buClr>
                <a:srgbClr val="505050"/>
              </a:buClr>
              <a:buSzPts val="1300"/>
            </a:pPr>
            <a:r>
              <a:rPr lang="ja-JP" altLang="en-US" sz="1300" i="1" dirty="0">
                <a:solidFill>
                  <a:schemeClr val="tx1">
                    <a:lumMod val="65000"/>
                    <a:lumOff val="35000"/>
                  </a:schemeClr>
                </a:solidFill>
                <a:latin typeface="+mn-ea"/>
              </a:rPr>
              <a:t>”綺麗なお姉さん”</a:t>
            </a:r>
            <a:r>
              <a:rPr lang="ja-JP" altLang="en-US" sz="1300" dirty="0">
                <a:solidFill>
                  <a:schemeClr val="tx1">
                    <a:lumMod val="65000"/>
                    <a:lumOff val="35000"/>
                  </a:schemeClr>
                </a:solidFill>
                <a:latin typeface="+mn-ea"/>
              </a:rPr>
              <a:t>として生きていく</a:t>
            </a:r>
          </a:p>
          <a:p>
            <a:pPr lvl="0" algn="ctr">
              <a:lnSpc>
                <a:spcPct val="150000"/>
              </a:lnSpc>
              <a:buClr>
                <a:srgbClr val="505050"/>
              </a:buClr>
              <a:buSzPts val="1300"/>
            </a:pPr>
            <a:r>
              <a:rPr lang="ja-JP" altLang="en-US" sz="1300" dirty="0">
                <a:solidFill>
                  <a:schemeClr val="tx1">
                    <a:lumMod val="65000"/>
                    <a:lumOff val="35000"/>
                  </a:schemeClr>
                </a:solidFill>
                <a:latin typeface="+mn-ea"/>
              </a:rPr>
              <a:t>ファッション＆美容の深い情報や、旬の著名人の最新動向を、</a:t>
            </a:r>
          </a:p>
          <a:p>
            <a:pPr lvl="0" algn="ctr">
              <a:lnSpc>
                <a:spcPct val="150000"/>
              </a:lnSpc>
              <a:buClr>
                <a:srgbClr val="505050"/>
              </a:buClr>
              <a:buSzPts val="1300"/>
            </a:pPr>
            <a:r>
              <a:rPr lang="en-US" altLang="ja-JP" sz="1300" dirty="0">
                <a:solidFill>
                  <a:schemeClr val="tx1">
                    <a:lumMod val="65000"/>
                    <a:lumOff val="35000"/>
                  </a:schemeClr>
                </a:solidFill>
                <a:latin typeface="+mn-ea"/>
              </a:rPr>
              <a:t>CanCam</a:t>
            </a:r>
            <a:r>
              <a:rPr lang="ja-JP" altLang="en-US" sz="1300" dirty="0">
                <a:solidFill>
                  <a:schemeClr val="tx1">
                    <a:lumMod val="65000"/>
                    <a:lumOff val="35000"/>
                  </a:schemeClr>
                </a:solidFill>
                <a:latin typeface="+mn-ea"/>
              </a:rPr>
              <a:t>は雑誌、</a:t>
            </a:r>
            <a:r>
              <a:rPr lang="en-US" altLang="ja-JP" sz="1300" dirty="0">
                <a:solidFill>
                  <a:schemeClr val="tx1">
                    <a:lumMod val="65000"/>
                    <a:lumOff val="35000"/>
                  </a:schemeClr>
                </a:solidFill>
                <a:latin typeface="+mn-ea"/>
              </a:rPr>
              <a:t>SNS</a:t>
            </a:r>
            <a:r>
              <a:rPr lang="ja-JP" altLang="en-US" sz="1300" dirty="0" err="1">
                <a:solidFill>
                  <a:schemeClr val="tx1">
                    <a:lumMod val="65000"/>
                    <a:lumOff val="35000"/>
                  </a:schemeClr>
                </a:solidFill>
                <a:latin typeface="+mn-ea"/>
              </a:rPr>
              <a:t>、</a:t>
            </a:r>
            <a:r>
              <a:rPr lang="en-US" altLang="ja-JP" sz="1300" dirty="0">
                <a:solidFill>
                  <a:schemeClr val="tx1">
                    <a:lumMod val="65000"/>
                    <a:lumOff val="35000"/>
                  </a:schemeClr>
                </a:solidFill>
                <a:latin typeface="+mn-ea"/>
              </a:rPr>
              <a:t>Web</a:t>
            </a:r>
            <a:r>
              <a:rPr lang="ja-JP" altLang="en-US" sz="1300" dirty="0">
                <a:solidFill>
                  <a:schemeClr val="tx1">
                    <a:lumMod val="65000"/>
                    <a:lumOff val="35000"/>
                  </a:schemeClr>
                </a:solidFill>
                <a:latin typeface="+mn-ea"/>
              </a:rPr>
              <a:t>メディアが</a:t>
            </a:r>
            <a:endParaRPr lang="en-US" altLang="ja-JP" sz="1300" dirty="0">
              <a:solidFill>
                <a:schemeClr val="tx1">
                  <a:lumMod val="65000"/>
                  <a:lumOff val="35000"/>
                </a:schemeClr>
              </a:solidFill>
              <a:latin typeface="+mn-ea"/>
            </a:endParaRPr>
          </a:p>
          <a:p>
            <a:pPr lvl="0" algn="ctr">
              <a:lnSpc>
                <a:spcPct val="150000"/>
              </a:lnSpc>
              <a:buClr>
                <a:srgbClr val="505050"/>
              </a:buClr>
              <a:buSzPts val="1300"/>
            </a:pPr>
            <a:r>
              <a:rPr lang="ja-JP" altLang="en-US" sz="1300" dirty="0">
                <a:solidFill>
                  <a:schemeClr val="tx1">
                    <a:lumMod val="65000"/>
                    <a:lumOff val="35000"/>
                  </a:schemeClr>
                </a:solidFill>
                <a:latin typeface="+mn-ea"/>
              </a:rPr>
              <a:t>一体となって提供し続けていきます。</a:t>
            </a:r>
          </a:p>
          <a:p>
            <a:pPr lvl="0" algn="ctr">
              <a:lnSpc>
                <a:spcPct val="150000"/>
              </a:lnSpc>
              <a:buClr>
                <a:srgbClr val="505050"/>
              </a:buClr>
              <a:buSzPts val="1300"/>
            </a:pPr>
            <a:endParaRPr lang="ja-JP" altLang="en-US" sz="1300" dirty="0">
              <a:solidFill>
                <a:schemeClr val="tx1">
                  <a:lumMod val="65000"/>
                  <a:lumOff val="35000"/>
                </a:schemeClr>
              </a:solidFill>
              <a:latin typeface="+mn-ea"/>
            </a:endParaRPr>
          </a:p>
        </p:txBody>
      </p:sp>
      <p:sp>
        <p:nvSpPr>
          <p:cNvPr id="12" name="Google Shape;219;p8">
            <a:extLst>
              <a:ext uri="{FF2B5EF4-FFF2-40B4-BE49-F238E27FC236}">
                <a16:creationId xmlns:a16="http://schemas.microsoft.com/office/drawing/2014/main" id="{FF252B44-5A3E-BF63-04D7-129792FB02DD}"/>
              </a:ext>
            </a:extLst>
          </p:cNvPr>
          <p:cNvSpPr txBox="1"/>
          <p:nvPr/>
        </p:nvSpPr>
        <p:spPr>
          <a:xfrm>
            <a:off x="478248" y="4725228"/>
            <a:ext cx="5455750" cy="779151"/>
          </a:xfrm>
          <a:prstGeom prst="rect">
            <a:avLst/>
          </a:prstGeom>
          <a:noFill/>
          <a:ln>
            <a:noFill/>
          </a:ln>
        </p:spPr>
        <p:txBody>
          <a:bodyPr spcFirstLastPara="1" wrap="square" lIns="0" tIns="0" rIns="0" bIns="0" anchor="t" anchorCtr="0">
            <a:noAutofit/>
          </a:bodyPr>
          <a:lstStyle/>
          <a:p>
            <a:pPr lvl="0" algn="ctr">
              <a:lnSpc>
                <a:spcPct val="150000"/>
              </a:lnSpc>
              <a:buClr>
                <a:srgbClr val="505050"/>
              </a:buClr>
              <a:buSzPts val="1300"/>
            </a:pPr>
            <a:r>
              <a:rPr lang="ja-JP" altLang="en-US" sz="1300" dirty="0">
                <a:solidFill>
                  <a:schemeClr val="bg2">
                    <a:lumMod val="50000"/>
                  </a:schemeClr>
                </a:solidFill>
                <a:latin typeface="+mn-ea"/>
              </a:rPr>
              <a:t>アクティブで消費意欲も旺盛な</a:t>
            </a:r>
            <a:r>
              <a:rPr lang="en-US" altLang="ja-JP" sz="1300" dirty="0">
                <a:solidFill>
                  <a:schemeClr val="bg2">
                    <a:lumMod val="50000"/>
                  </a:schemeClr>
                </a:solidFill>
                <a:latin typeface="+mn-ea"/>
              </a:rPr>
              <a:t>Z</a:t>
            </a:r>
            <a:r>
              <a:rPr lang="ja-JP" altLang="en-US" sz="1300" dirty="0">
                <a:solidFill>
                  <a:schemeClr val="bg2">
                    <a:lumMod val="50000"/>
                  </a:schemeClr>
                </a:solidFill>
                <a:latin typeface="+mn-ea"/>
              </a:rPr>
              <a:t>世代や、来る</a:t>
            </a:r>
            <a:r>
              <a:rPr lang="en-US" altLang="ja-JP" sz="1300" dirty="0">
                <a:solidFill>
                  <a:schemeClr val="bg2">
                    <a:lumMod val="50000"/>
                  </a:schemeClr>
                </a:solidFill>
                <a:latin typeface="+mn-ea"/>
              </a:rPr>
              <a:t>α</a:t>
            </a:r>
            <a:r>
              <a:rPr lang="ja-JP" altLang="en-US" sz="1300" dirty="0">
                <a:solidFill>
                  <a:schemeClr val="bg2">
                    <a:lumMod val="50000"/>
                  </a:schemeClr>
                </a:solidFill>
                <a:latin typeface="+mn-ea"/>
              </a:rPr>
              <a:t>世代に対し</a:t>
            </a:r>
            <a:r>
              <a:rPr lang="en-US" altLang="ja-JP" sz="1300" dirty="0">
                <a:solidFill>
                  <a:schemeClr val="bg2">
                    <a:lumMod val="50000"/>
                  </a:schemeClr>
                </a:solidFill>
                <a:latin typeface="+mn-ea"/>
              </a:rPr>
              <a:t>YouTube</a:t>
            </a:r>
            <a:r>
              <a:rPr lang="ja-JP" altLang="en-US" sz="1300" dirty="0">
                <a:solidFill>
                  <a:schemeClr val="bg2">
                    <a:lumMod val="50000"/>
                  </a:schemeClr>
                </a:solidFill>
                <a:latin typeface="+mn-ea"/>
              </a:rPr>
              <a:t>や</a:t>
            </a:r>
            <a:r>
              <a:rPr lang="en-US" altLang="ja-JP" sz="1300" dirty="0">
                <a:solidFill>
                  <a:schemeClr val="bg2">
                    <a:lumMod val="50000"/>
                  </a:schemeClr>
                </a:solidFill>
                <a:latin typeface="+mn-ea"/>
              </a:rPr>
              <a:t>Instagram</a:t>
            </a:r>
            <a:r>
              <a:rPr lang="ja-JP" altLang="en-US" sz="1300" dirty="0">
                <a:solidFill>
                  <a:schemeClr val="bg2">
                    <a:lumMod val="50000"/>
                  </a:schemeClr>
                </a:solidFill>
                <a:latin typeface="+mn-ea"/>
              </a:rPr>
              <a:t>などの動画やイベントなどを</a:t>
            </a:r>
            <a:endParaRPr lang="en-US" altLang="ja-JP" sz="1300" dirty="0">
              <a:solidFill>
                <a:schemeClr val="bg2">
                  <a:lumMod val="50000"/>
                </a:schemeClr>
              </a:solidFill>
              <a:latin typeface="+mn-ea"/>
            </a:endParaRPr>
          </a:p>
          <a:p>
            <a:pPr lvl="0" algn="ctr">
              <a:lnSpc>
                <a:spcPct val="150000"/>
              </a:lnSpc>
              <a:buClr>
                <a:srgbClr val="505050"/>
              </a:buClr>
              <a:buSzPts val="1300"/>
            </a:pPr>
            <a:r>
              <a:rPr lang="ja-JP" altLang="en-US" sz="1300" dirty="0">
                <a:solidFill>
                  <a:schemeClr val="bg2">
                    <a:lumMod val="50000"/>
                  </a:schemeClr>
                </a:solidFill>
                <a:latin typeface="+mn-ea"/>
              </a:rPr>
              <a:t>複合的に組み合わせ、より身近に</a:t>
            </a:r>
            <a:r>
              <a:rPr lang="ja-JP" altLang="en-US" sz="1300" b="1" dirty="0">
                <a:solidFill>
                  <a:srgbClr val="E7346C"/>
                </a:solidFill>
                <a:latin typeface="+mn-ea"/>
              </a:rPr>
              <a:t>”体感”</a:t>
            </a:r>
            <a:r>
              <a:rPr lang="ja-JP" altLang="en-US" sz="1300" dirty="0">
                <a:solidFill>
                  <a:schemeClr val="bg2">
                    <a:lumMod val="50000"/>
                  </a:schemeClr>
                </a:solidFill>
                <a:latin typeface="+mn-ea"/>
              </a:rPr>
              <a:t>してもらうことで、</a:t>
            </a:r>
            <a:endParaRPr lang="en-US" altLang="ja-JP" sz="1300" dirty="0">
              <a:solidFill>
                <a:schemeClr val="bg2">
                  <a:lumMod val="50000"/>
                </a:schemeClr>
              </a:solidFill>
              <a:latin typeface="+mn-ea"/>
            </a:endParaRPr>
          </a:p>
          <a:p>
            <a:pPr lvl="0" algn="ctr">
              <a:lnSpc>
                <a:spcPct val="150000"/>
              </a:lnSpc>
              <a:buClr>
                <a:srgbClr val="505050"/>
              </a:buClr>
              <a:buSzPts val="1300"/>
            </a:pPr>
            <a:r>
              <a:rPr lang="ja-JP" altLang="en-US" sz="1300" dirty="0">
                <a:solidFill>
                  <a:schemeClr val="bg2">
                    <a:lumMod val="50000"/>
                  </a:schemeClr>
                </a:solidFill>
                <a:latin typeface="+mn-ea"/>
              </a:rPr>
              <a:t>信頼性の高い</a:t>
            </a:r>
            <a:r>
              <a:rPr lang="ja-JP" altLang="en-US" sz="1300" b="1" dirty="0">
                <a:solidFill>
                  <a:srgbClr val="E7346C"/>
                </a:solidFill>
                <a:latin typeface="+mn-ea"/>
              </a:rPr>
              <a:t>「ブランド理解の入口コンテンツ」</a:t>
            </a:r>
            <a:r>
              <a:rPr lang="ja-JP" altLang="en-US" sz="1300" dirty="0">
                <a:solidFill>
                  <a:schemeClr val="bg2">
                    <a:lumMod val="50000"/>
                  </a:schemeClr>
                </a:solidFill>
                <a:latin typeface="+mn-ea"/>
              </a:rPr>
              <a:t>作成を得意としています。</a:t>
            </a:r>
          </a:p>
        </p:txBody>
      </p:sp>
      <p:sp>
        <p:nvSpPr>
          <p:cNvPr id="15" name="正方形/長方形 14">
            <a:extLst>
              <a:ext uri="{FF2B5EF4-FFF2-40B4-BE49-F238E27FC236}">
                <a16:creationId xmlns:a16="http://schemas.microsoft.com/office/drawing/2014/main" id="{41426EAD-17AA-1D32-1826-9A0019FEBCB8}"/>
              </a:ext>
            </a:extLst>
          </p:cNvPr>
          <p:cNvSpPr/>
          <p:nvPr/>
        </p:nvSpPr>
        <p:spPr>
          <a:xfrm>
            <a:off x="1100114" y="1718450"/>
            <a:ext cx="4416103" cy="98636"/>
          </a:xfrm>
          <a:prstGeom prst="rect">
            <a:avLst/>
          </a:prstGeom>
          <a:solidFill>
            <a:srgbClr val="FBDD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BDDE6"/>
              </a:solidFill>
            </a:endParaRPr>
          </a:p>
        </p:txBody>
      </p:sp>
      <p:sp>
        <p:nvSpPr>
          <p:cNvPr id="16" name="Google Shape;219;p8">
            <a:extLst>
              <a:ext uri="{FF2B5EF4-FFF2-40B4-BE49-F238E27FC236}">
                <a16:creationId xmlns:a16="http://schemas.microsoft.com/office/drawing/2014/main" id="{FC460116-1A16-5E89-6984-9ECCD60B97B6}"/>
              </a:ext>
            </a:extLst>
          </p:cNvPr>
          <p:cNvSpPr txBox="1"/>
          <p:nvPr/>
        </p:nvSpPr>
        <p:spPr>
          <a:xfrm>
            <a:off x="395220" y="1145792"/>
            <a:ext cx="5759284" cy="876576"/>
          </a:xfrm>
          <a:prstGeom prst="rect">
            <a:avLst/>
          </a:prstGeom>
          <a:noFill/>
          <a:ln>
            <a:noFill/>
          </a:ln>
        </p:spPr>
        <p:txBody>
          <a:bodyPr spcFirstLastPara="1" wrap="square" lIns="0" tIns="0" rIns="0" bIns="0" anchor="t" anchorCtr="0">
            <a:noAutofit/>
          </a:bodyPr>
          <a:lstStyle/>
          <a:p>
            <a:pPr lvl="0" algn="ctr">
              <a:lnSpc>
                <a:spcPct val="150000"/>
              </a:lnSpc>
              <a:buClr>
                <a:srgbClr val="505050"/>
              </a:buClr>
              <a:buSzPts val="1300"/>
            </a:pPr>
            <a:r>
              <a:rPr lang="ja-JP" altLang="en-US" sz="1600" b="1" dirty="0">
                <a:solidFill>
                  <a:schemeClr val="tx1">
                    <a:lumMod val="65000"/>
                    <a:lumOff val="35000"/>
                  </a:schemeClr>
                </a:solidFill>
                <a:latin typeface="+mn-ea"/>
              </a:rPr>
              <a:t>かわいくて！一生懸命で！キラキラしてる！</a:t>
            </a:r>
          </a:p>
          <a:p>
            <a:pPr lvl="0" algn="ctr">
              <a:lnSpc>
                <a:spcPct val="150000"/>
              </a:lnSpc>
              <a:buClr>
                <a:srgbClr val="505050"/>
              </a:buClr>
              <a:buSzPts val="1300"/>
            </a:pPr>
            <a:r>
              <a:rPr lang="ja-JP" altLang="en-US" sz="1600" b="1" dirty="0">
                <a:solidFill>
                  <a:schemeClr val="tx1">
                    <a:lumMod val="65000"/>
                    <a:lumOff val="35000"/>
                  </a:schemeClr>
                </a:solidFill>
                <a:latin typeface="+mn-ea"/>
              </a:rPr>
              <a:t>それが、</a:t>
            </a:r>
            <a:r>
              <a:rPr lang="en-US" altLang="ja-JP" sz="1600" b="1" dirty="0">
                <a:solidFill>
                  <a:schemeClr val="tx1">
                    <a:lumMod val="65000"/>
                    <a:lumOff val="35000"/>
                  </a:schemeClr>
                </a:solidFill>
                <a:latin typeface="+mn-ea"/>
              </a:rPr>
              <a:t>CanCam</a:t>
            </a:r>
            <a:r>
              <a:rPr lang="ja-JP" altLang="en-US" sz="1600" b="1" dirty="0">
                <a:solidFill>
                  <a:schemeClr val="tx1">
                    <a:lumMod val="65000"/>
                    <a:lumOff val="35000"/>
                  </a:schemeClr>
                </a:solidFill>
                <a:latin typeface="+mn-ea"/>
              </a:rPr>
              <a:t>が一緒に歩む女の子の姿です</a:t>
            </a:r>
          </a:p>
        </p:txBody>
      </p:sp>
      <p:sp>
        <p:nvSpPr>
          <p:cNvPr id="18" name="テキスト ボックス 17">
            <a:extLst>
              <a:ext uri="{FF2B5EF4-FFF2-40B4-BE49-F238E27FC236}">
                <a16:creationId xmlns:a16="http://schemas.microsoft.com/office/drawing/2014/main" id="{837A763F-C0BC-2E01-5076-18F8AC986251}"/>
              </a:ext>
            </a:extLst>
          </p:cNvPr>
          <p:cNvSpPr txBox="1"/>
          <p:nvPr/>
        </p:nvSpPr>
        <p:spPr>
          <a:xfrm>
            <a:off x="2834002" y="6173661"/>
            <a:ext cx="3212232" cy="430887"/>
          </a:xfrm>
          <a:prstGeom prst="rect">
            <a:avLst/>
          </a:prstGeom>
          <a:noFill/>
        </p:spPr>
        <p:txBody>
          <a:bodyPr wrap="square">
            <a:spAutoFit/>
          </a:bodyPr>
          <a:lstStyle/>
          <a:p>
            <a:pPr algn="r"/>
            <a:r>
              <a:rPr lang="ja-JP" altLang="en-US" sz="1050" dirty="0">
                <a:solidFill>
                  <a:schemeClr val="tx1">
                    <a:lumMod val="65000"/>
                    <a:lumOff val="35000"/>
                  </a:schemeClr>
                </a:solidFill>
              </a:rPr>
              <a:t>CanCamブランド室 室長/CanCam.jp編集長</a:t>
            </a:r>
          </a:p>
          <a:p>
            <a:pPr algn="r"/>
            <a:r>
              <a:rPr lang="ja-JP" altLang="en-US" sz="1050" dirty="0">
                <a:solidFill>
                  <a:schemeClr val="tx1">
                    <a:lumMod val="65000"/>
                    <a:lumOff val="35000"/>
                  </a:schemeClr>
                </a:solidFill>
              </a:rPr>
              <a:t>渡邉 恒一郎</a:t>
            </a:r>
          </a:p>
        </p:txBody>
      </p:sp>
      <p:sp>
        <p:nvSpPr>
          <p:cNvPr id="22" name="正方形/長方形 21">
            <a:extLst>
              <a:ext uri="{FF2B5EF4-FFF2-40B4-BE49-F238E27FC236}">
                <a16:creationId xmlns:a16="http://schemas.microsoft.com/office/drawing/2014/main" id="{FF7E6EE8-1CE1-0A6F-1C92-072AFC020146}"/>
              </a:ext>
            </a:extLst>
          </p:cNvPr>
          <p:cNvSpPr/>
          <p:nvPr/>
        </p:nvSpPr>
        <p:spPr>
          <a:xfrm>
            <a:off x="38151" y="29725"/>
            <a:ext cx="9829696" cy="6781982"/>
          </a:xfrm>
          <a:prstGeom prst="rect">
            <a:avLst/>
          </a:prstGeom>
          <a:noFill/>
          <a:ln w="76200">
            <a:solidFill>
              <a:srgbClr val="FFBB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23" name="Footer Placeholder 2">
            <a:extLst>
              <a:ext uri="{FF2B5EF4-FFF2-40B4-BE49-F238E27FC236}">
                <a16:creationId xmlns:a16="http://schemas.microsoft.com/office/drawing/2014/main" id="{5E9D46AA-FCB6-DFFD-8DA5-BA8EE7219258}"/>
              </a:ext>
            </a:extLst>
          </p:cNvPr>
          <p:cNvSpPr txBox="1">
            <a:spLocks/>
          </p:cNvSpPr>
          <p:nvPr/>
        </p:nvSpPr>
        <p:spPr>
          <a:xfrm>
            <a:off x="3600684" y="6702115"/>
            <a:ext cx="2528784" cy="155886"/>
          </a:xfrm>
          <a:prstGeom prst="rect">
            <a:avLst/>
          </a:prstGeom>
          <a:solidFill>
            <a:schemeClr val="bg1"/>
          </a:solidFill>
        </p:spPr>
        <p:txBody>
          <a:bodyPr vert="horz" lIns="91440" tIns="45720" rIns="91440" bIns="45720" rtlCol="0" anchor="ctr"/>
          <a:lstStyle>
            <a:defPPr>
              <a:defRPr lang="en-US"/>
            </a:defPPr>
            <a:lvl1pPr marL="0" algn="ctr" defTabSz="457200" rtl="0" eaLnBrk="1" latinLnBrk="0" hangingPunct="1">
              <a:defRPr sz="8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ja-JP" sz="800" dirty="0">
                <a:solidFill>
                  <a:srgbClr val="FFBBC6"/>
                </a:solidFill>
                <a:latin typeface="Calibri" panose="020F0502020204030204" pitchFamily="34" charset="0"/>
                <a:ea typeface="Calibri" panose="020F0502020204030204" pitchFamily="34" charset="0"/>
                <a:cs typeface="Calibri" panose="020F0502020204030204" pitchFamily="34" charset="0"/>
              </a:rPr>
              <a:t>©Copyright 2024 SHOGAKUKAN INC., all rights reserved</a:t>
            </a:r>
            <a:endParaRPr kumimoji="1" lang="ja-JP" altLang="en-US" sz="800" dirty="0">
              <a:solidFill>
                <a:srgbClr val="FFBBC6"/>
              </a:solidFill>
              <a:latin typeface="Calibri" panose="020F0502020204030204" pitchFamily="34" charset="0"/>
              <a:cs typeface="Calibri" panose="020F0502020204030204" pitchFamily="34" charset="0"/>
            </a:endParaRPr>
          </a:p>
        </p:txBody>
      </p:sp>
      <p:pic>
        <p:nvPicPr>
          <p:cNvPr id="24" name="図 23">
            <a:extLst>
              <a:ext uri="{FF2B5EF4-FFF2-40B4-BE49-F238E27FC236}">
                <a16:creationId xmlns:a16="http://schemas.microsoft.com/office/drawing/2014/main" id="{42762671-A1DC-B292-EC35-8C86C4CEB0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7220" y="1115980"/>
            <a:ext cx="1583351" cy="2111932"/>
          </a:xfrm>
          <a:prstGeom prst="rect">
            <a:avLst/>
          </a:prstGeom>
        </p:spPr>
      </p:pic>
      <p:pic>
        <p:nvPicPr>
          <p:cNvPr id="32" name="図 31">
            <a:extLst>
              <a:ext uri="{FF2B5EF4-FFF2-40B4-BE49-F238E27FC236}">
                <a16:creationId xmlns:a16="http://schemas.microsoft.com/office/drawing/2014/main" id="{4E7F8ADC-A2A4-732C-D5ED-2501BF62C8DE}"/>
              </a:ext>
            </a:extLst>
          </p:cNvPr>
          <p:cNvPicPr>
            <a:picLocks noChangeAspect="1"/>
          </p:cNvPicPr>
          <p:nvPr/>
        </p:nvPicPr>
        <p:blipFill>
          <a:blip r:embed="rId7">
            <a:extLst>
              <a:ext uri="{28A0092B-C50C-407E-A947-70E740481C1C}">
                <a14:useLocalDpi xmlns:a14="http://schemas.microsoft.com/office/drawing/2010/main" val="0"/>
              </a:ext>
            </a:extLst>
          </a:blip>
          <a:srcRect b="13343"/>
          <a:stretch>
            <a:fillRect/>
          </a:stretch>
        </p:blipFill>
        <p:spPr>
          <a:xfrm>
            <a:off x="6476892" y="301073"/>
            <a:ext cx="1533871" cy="1993807"/>
          </a:xfrm>
          <a:prstGeom prst="rect">
            <a:avLst/>
          </a:prstGeom>
        </p:spPr>
      </p:pic>
    </p:spTree>
    <p:extLst>
      <p:ext uri="{BB962C8B-B14F-4D97-AF65-F5344CB8AC3E}">
        <p14:creationId xmlns:p14="http://schemas.microsoft.com/office/powerpoint/2010/main" val="258232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33">
            <a:extLst>
              <a:ext uri="{FF2B5EF4-FFF2-40B4-BE49-F238E27FC236}">
                <a16:creationId xmlns:a16="http://schemas.microsoft.com/office/drawing/2014/main" id="{2D46452E-E67F-7CEB-E630-0A0544672A8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Media</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Data</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メディアについて</a:t>
            </a:r>
          </a:p>
        </p:txBody>
      </p:sp>
      <p:cxnSp>
        <p:nvCxnSpPr>
          <p:cNvPr id="4" name="直線コネクタ 3">
            <a:extLst>
              <a:ext uri="{FF2B5EF4-FFF2-40B4-BE49-F238E27FC236}">
                <a16:creationId xmlns:a16="http://schemas.microsoft.com/office/drawing/2014/main" id="{94C57C8A-5674-10BC-CA58-4A81BC5F555F}"/>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Google Shape;196;p7">
            <a:extLst>
              <a:ext uri="{FF2B5EF4-FFF2-40B4-BE49-F238E27FC236}">
                <a16:creationId xmlns:a16="http://schemas.microsoft.com/office/drawing/2014/main" id="{D6878E21-665E-75A2-62E3-12A1C540B944}"/>
              </a:ext>
            </a:extLst>
          </p:cNvPr>
          <p:cNvSpPr txBox="1"/>
          <p:nvPr/>
        </p:nvSpPr>
        <p:spPr>
          <a:xfrm>
            <a:off x="250709" y="6589269"/>
            <a:ext cx="2325589" cy="119165"/>
          </a:xfrm>
          <a:prstGeom prst="rect">
            <a:avLst/>
          </a:prstGeom>
          <a:solidFill>
            <a:schemeClr val="lt1"/>
          </a:solidFill>
          <a:ln>
            <a:noFill/>
          </a:ln>
        </p:spPr>
        <p:txBody>
          <a:bodyPr spcFirstLastPara="1" wrap="square" lIns="0" tIns="0" rIns="0" bIns="0" anchor="t" anchorCtr="0">
            <a:noAutofit/>
          </a:bodyPr>
          <a:lstStyle/>
          <a:p>
            <a:pPr algn="r">
              <a:buClr>
                <a:srgbClr val="000000"/>
              </a:buClr>
              <a:buSzPts val="800"/>
            </a:pPr>
            <a:endParaRPr sz="1270" dirty="0">
              <a:solidFill>
                <a:srgbClr val="000000"/>
              </a:solidFill>
              <a:latin typeface="Yu Gothic" panose="020B0400000000000000" pitchFamily="34" charset="-128"/>
              <a:ea typeface="Yu Gothic" panose="020B0400000000000000" pitchFamily="34" charset="-128"/>
              <a:sym typeface="Arial"/>
            </a:endParaRPr>
          </a:p>
        </p:txBody>
      </p:sp>
      <p:sp>
        <p:nvSpPr>
          <p:cNvPr id="41" name="テキスト ボックス 40">
            <a:extLst>
              <a:ext uri="{FF2B5EF4-FFF2-40B4-BE49-F238E27FC236}">
                <a16:creationId xmlns:a16="http://schemas.microsoft.com/office/drawing/2014/main" id="{31EF86F5-017A-6F3E-D50B-41412AA366F2}"/>
              </a:ext>
            </a:extLst>
          </p:cNvPr>
          <p:cNvSpPr txBox="1"/>
          <p:nvPr/>
        </p:nvSpPr>
        <p:spPr>
          <a:xfrm>
            <a:off x="250709" y="6378050"/>
            <a:ext cx="3163382" cy="338554"/>
          </a:xfrm>
          <a:prstGeom prst="rect">
            <a:avLst/>
          </a:prstGeom>
          <a:noFill/>
        </p:spPr>
        <p:txBody>
          <a:bodyPr wrap="square">
            <a:spAutoFit/>
          </a:bodyPr>
          <a:lstStyle/>
          <a:p>
            <a:r>
              <a:rPr kumimoji="1" lang="en-US" altLang="ja-JP" sz="800" dirty="0">
                <a:solidFill>
                  <a:schemeClr val="bg2">
                    <a:lumMod val="50000"/>
                  </a:schemeClr>
                </a:solidFill>
              </a:rPr>
              <a:t>※</a:t>
            </a:r>
            <a:r>
              <a:rPr kumimoji="1" lang="ja-JP" altLang="en-US" sz="800" dirty="0">
                <a:solidFill>
                  <a:schemeClr val="bg2">
                    <a:lumMod val="50000"/>
                  </a:schemeClr>
                </a:solidFill>
              </a:rPr>
              <a:t>発行部数：</a:t>
            </a:r>
            <a:r>
              <a:rPr lang="ja-JP" altLang="en-US" sz="800" dirty="0"/>
              <a:t>日本雑誌協会 印刷証明付き発行部数データより</a:t>
            </a:r>
            <a:endParaRPr kumimoji="1" lang="en-US" altLang="ja-JP" sz="800" dirty="0">
              <a:solidFill>
                <a:schemeClr val="bg2">
                  <a:lumMod val="50000"/>
                </a:schemeClr>
              </a:solidFill>
            </a:endParaRPr>
          </a:p>
          <a:p>
            <a:r>
              <a:rPr kumimoji="1" lang="en-US" altLang="ja-JP" sz="800" dirty="0">
                <a:solidFill>
                  <a:schemeClr val="bg2">
                    <a:lumMod val="50000"/>
                  </a:schemeClr>
                </a:solidFill>
              </a:rPr>
              <a:t>※</a:t>
            </a:r>
            <a:r>
              <a:rPr kumimoji="1" lang="ja-JP" altLang="en-US" sz="800" dirty="0">
                <a:solidFill>
                  <a:schemeClr val="bg2">
                    <a:lumMod val="50000"/>
                  </a:schemeClr>
                </a:solidFill>
              </a:rPr>
              <a:t>日本</a:t>
            </a:r>
            <a:r>
              <a:rPr kumimoji="1" lang="en-US" altLang="ja-JP" sz="800" dirty="0">
                <a:solidFill>
                  <a:schemeClr val="bg2">
                    <a:lumMod val="50000"/>
                  </a:schemeClr>
                </a:solidFill>
              </a:rPr>
              <a:t>ABC</a:t>
            </a:r>
            <a:r>
              <a:rPr kumimoji="1" lang="ja-JP" altLang="en-US" sz="800" dirty="0">
                <a:solidFill>
                  <a:schemeClr val="bg2">
                    <a:lumMod val="50000"/>
                  </a:schemeClr>
                </a:solidFill>
              </a:rPr>
              <a:t>協会</a:t>
            </a:r>
            <a:r>
              <a:rPr kumimoji="1" lang="en-US" altLang="ja-JP" sz="800" dirty="0">
                <a:solidFill>
                  <a:schemeClr val="bg2">
                    <a:lumMod val="50000"/>
                  </a:schemeClr>
                </a:solidFill>
              </a:rPr>
              <a:t>2025</a:t>
            </a:r>
            <a:r>
              <a:rPr kumimoji="1" lang="ja-JP" altLang="en-US" sz="800" dirty="0">
                <a:solidFill>
                  <a:schemeClr val="bg2">
                    <a:lumMod val="50000"/>
                  </a:schemeClr>
                </a:solidFill>
              </a:rPr>
              <a:t>年上半期「雑誌販売部数」より</a:t>
            </a:r>
            <a:endParaRPr lang="ja-JP" altLang="en-US" sz="800" dirty="0">
              <a:solidFill>
                <a:srgbClr val="505050"/>
              </a:solidFill>
              <a:latin typeface="Yu Gothic" panose="020B0400000000000000" pitchFamily="34" charset="-128"/>
              <a:ea typeface="Yu Gothic" panose="020B0400000000000000" pitchFamily="34" charset="-128"/>
              <a:sym typeface="Arial"/>
            </a:endParaRPr>
          </a:p>
        </p:txBody>
      </p:sp>
      <p:pic>
        <p:nvPicPr>
          <p:cNvPr id="14" name="Picture 10">
            <a:extLst>
              <a:ext uri="{FF2B5EF4-FFF2-40B4-BE49-F238E27FC236}">
                <a16:creationId xmlns:a16="http://schemas.microsoft.com/office/drawing/2014/main" id="{EB2241E1-FD5F-9A57-6D4A-697FD9372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9508" y="3858795"/>
            <a:ext cx="579047" cy="740961"/>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a:extLst>
              <a:ext uri="{FF2B5EF4-FFF2-40B4-BE49-F238E27FC236}">
                <a16:creationId xmlns:a16="http://schemas.microsoft.com/office/drawing/2014/main" id="{9B3D74A6-5F0A-7599-56B0-EDF0A95503B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55718" y="1652771"/>
            <a:ext cx="1253331" cy="587597"/>
          </a:xfrm>
          <a:prstGeom prst="rect">
            <a:avLst/>
          </a:prstGeom>
        </p:spPr>
      </p:pic>
      <p:pic>
        <p:nvPicPr>
          <p:cNvPr id="25" name="図 24">
            <a:extLst>
              <a:ext uri="{FF2B5EF4-FFF2-40B4-BE49-F238E27FC236}">
                <a16:creationId xmlns:a16="http://schemas.microsoft.com/office/drawing/2014/main" id="{DED29171-88BA-1FBC-F289-B9D069F70F75}"/>
              </a:ext>
            </a:extLst>
          </p:cNvPr>
          <p:cNvPicPr>
            <a:picLocks noChangeAspect="1"/>
          </p:cNvPicPr>
          <p:nvPr/>
        </p:nvPicPr>
        <p:blipFill>
          <a:blip r:embed="rId4"/>
          <a:stretch>
            <a:fillRect/>
          </a:stretch>
        </p:blipFill>
        <p:spPr>
          <a:xfrm>
            <a:off x="3506085" y="2545860"/>
            <a:ext cx="2697360" cy="1745038"/>
          </a:xfrm>
          <a:prstGeom prst="rect">
            <a:avLst/>
          </a:prstGeom>
        </p:spPr>
      </p:pic>
      <p:sp>
        <p:nvSpPr>
          <p:cNvPr id="29" name="テキスト ボックス 28">
            <a:extLst>
              <a:ext uri="{FF2B5EF4-FFF2-40B4-BE49-F238E27FC236}">
                <a16:creationId xmlns:a16="http://schemas.microsoft.com/office/drawing/2014/main" id="{D2201B61-3D66-0E3C-DB5C-24407596DFE6}"/>
              </a:ext>
            </a:extLst>
          </p:cNvPr>
          <p:cNvSpPr txBox="1"/>
          <p:nvPr/>
        </p:nvSpPr>
        <p:spPr>
          <a:xfrm rot="21308620">
            <a:off x="3102284" y="4258867"/>
            <a:ext cx="3428127" cy="384721"/>
          </a:xfrm>
          <a:prstGeom prst="rect">
            <a:avLst/>
          </a:prstGeom>
          <a:noFill/>
        </p:spPr>
        <p:txBody>
          <a:bodyPr wrap="square">
            <a:spAutoFit/>
          </a:bodyPr>
          <a:lstStyle/>
          <a:p>
            <a:pPr algn="ctr">
              <a:lnSpc>
                <a:spcPct val="150000"/>
              </a:lnSpc>
            </a:pPr>
            <a:r>
              <a:rPr lang="ja-JP" altLang="en-US" sz="1400" b="1" dirty="0">
                <a:solidFill>
                  <a:schemeClr val="bg1"/>
                </a:solidFill>
                <a:highlight>
                  <a:srgbClr val="C84146"/>
                </a:highlight>
                <a:latin typeface="ヒラギノフォント"/>
              </a:rPr>
              <a:t>トレンド情報を毎日発信！</a:t>
            </a:r>
          </a:p>
        </p:txBody>
      </p:sp>
      <p:sp>
        <p:nvSpPr>
          <p:cNvPr id="31" name="Google Shape;199;p7">
            <a:extLst>
              <a:ext uri="{FF2B5EF4-FFF2-40B4-BE49-F238E27FC236}">
                <a16:creationId xmlns:a16="http://schemas.microsoft.com/office/drawing/2014/main" id="{93906120-ED30-66FF-4E6C-5508C55C54C8}"/>
              </a:ext>
            </a:extLst>
          </p:cNvPr>
          <p:cNvSpPr txBox="1"/>
          <p:nvPr/>
        </p:nvSpPr>
        <p:spPr>
          <a:xfrm>
            <a:off x="6753656" y="1708222"/>
            <a:ext cx="1850531" cy="462867"/>
          </a:xfrm>
          <a:prstGeom prst="rect">
            <a:avLst/>
          </a:prstGeom>
          <a:noFill/>
          <a:ln>
            <a:noFill/>
          </a:ln>
        </p:spPr>
        <p:txBody>
          <a:bodyPr spcFirstLastPara="1" wrap="square" lIns="0" tIns="0" rIns="0" bIns="0" anchor="t" anchorCtr="0">
            <a:noAutofit/>
          </a:bodyPr>
          <a:lstStyle/>
          <a:p>
            <a:pPr algn="ctr">
              <a:lnSpc>
                <a:spcPct val="90000"/>
              </a:lnSpc>
              <a:buClr>
                <a:srgbClr val="FF78A0"/>
              </a:buClr>
              <a:buSzPts val="3300"/>
            </a:pPr>
            <a:r>
              <a:rPr lang="en-US" altLang="ja-JP" sz="3800" b="1" dirty="0">
                <a:solidFill>
                  <a:srgbClr val="FF78A0"/>
                </a:solidFill>
                <a:latin typeface="Yu Gothic" panose="020B0400000000000000" pitchFamily="34" charset="-128"/>
                <a:ea typeface="Yu Gothic" panose="020B0400000000000000" pitchFamily="34" charset="-128"/>
                <a:sym typeface="Arial"/>
              </a:rPr>
              <a:t>SNS</a:t>
            </a:r>
            <a:endParaRPr sz="3800" b="1" dirty="0">
              <a:solidFill>
                <a:srgbClr val="000000"/>
              </a:solidFill>
              <a:latin typeface="Yu Gothic" panose="020B0400000000000000" pitchFamily="34" charset="-128"/>
              <a:ea typeface="Yu Gothic" panose="020B0400000000000000" pitchFamily="34" charset="-128"/>
              <a:sym typeface="Arial"/>
            </a:endParaRPr>
          </a:p>
        </p:txBody>
      </p:sp>
      <p:sp>
        <p:nvSpPr>
          <p:cNvPr id="33" name="テキスト ボックス 32">
            <a:extLst>
              <a:ext uri="{FF2B5EF4-FFF2-40B4-BE49-F238E27FC236}">
                <a16:creationId xmlns:a16="http://schemas.microsoft.com/office/drawing/2014/main" id="{690C6BC8-B28F-1209-08C1-463C0170BD0B}"/>
              </a:ext>
            </a:extLst>
          </p:cNvPr>
          <p:cNvSpPr txBox="1"/>
          <p:nvPr/>
        </p:nvSpPr>
        <p:spPr>
          <a:xfrm>
            <a:off x="6280897" y="5666251"/>
            <a:ext cx="1324843" cy="429297"/>
          </a:xfrm>
          <a:prstGeom prst="rect">
            <a:avLst/>
          </a:prstGeom>
          <a:noFill/>
        </p:spPr>
        <p:txBody>
          <a:bodyPr wrap="none" rtlCol="0">
            <a:prstTxWarp prst="textArchUp">
              <a:avLst/>
            </a:prstTxWarp>
            <a:spAutoFit/>
          </a:bodyPr>
          <a:lstStyle/>
          <a:p>
            <a:pPr algn="ctr"/>
            <a:r>
              <a:rPr kumimoji="1" lang="en-US" altLang="ja-JP"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other</a:t>
            </a:r>
            <a:endParaRPr kumimoji="1" lang="ja-JP" altLang="en-US"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
        <p:nvSpPr>
          <p:cNvPr id="35" name="テキスト ボックス 34">
            <a:extLst>
              <a:ext uri="{FF2B5EF4-FFF2-40B4-BE49-F238E27FC236}">
                <a16:creationId xmlns:a16="http://schemas.microsoft.com/office/drawing/2014/main" id="{159763BF-86E7-154B-E712-117A00C0E919}"/>
              </a:ext>
            </a:extLst>
          </p:cNvPr>
          <p:cNvSpPr txBox="1"/>
          <p:nvPr/>
        </p:nvSpPr>
        <p:spPr>
          <a:xfrm rot="21308620">
            <a:off x="6160652" y="4468185"/>
            <a:ext cx="3325927" cy="707310"/>
          </a:xfrm>
          <a:prstGeom prst="rect">
            <a:avLst/>
          </a:prstGeom>
          <a:noFill/>
        </p:spPr>
        <p:txBody>
          <a:bodyPr wrap="square">
            <a:spAutoFit/>
          </a:bodyPr>
          <a:lstStyle/>
          <a:p>
            <a:pPr algn="ctr">
              <a:lnSpc>
                <a:spcPct val="150000"/>
              </a:lnSpc>
            </a:pPr>
            <a:r>
              <a:rPr lang="ja-JP" altLang="en-US" sz="1400" b="1" dirty="0">
                <a:solidFill>
                  <a:schemeClr val="bg1"/>
                </a:solidFill>
                <a:highlight>
                  <a:srgbClr val="C84146"/>
                </a:highlight>
                <a:latin typeface="ヒラギノフォント"/>
              </a:rPr>
              <a:t>総フォロワー数</a:t>
            </a:r>
            <a:r>
              <a:rPr lang="en-US" altLang="ja-JP" sz="1400" b="1" dirty="0">
                <a:solidFill>
                  <a:schemeClr val="bg1"/>
                </a:solidFill>
                <a:highlight>
                  <a:srgbClr val="C84146"/>
                </a:highlight>
                <a:latin typeface="ヒラギノフォント"/>
              </a:rPr>
              <a:t>245</a:t>
            </a:r>
            <a:r>
              <a:rPr lang="ja-JP" altLang="en-US" sz="1400" b="1" dirty="0">
                <a:solidFill>
                  <a:schemeClr val="bg1"/>
                </a:solidFill>
                <a:highlight>
                  <a:srgbClr val="C84146"/>
                </a:highlight>
                <a:latin typeface="ヒラギノフォント"/>
              </a:rPr>
              <a:t>万！</a:t>
            </a:r>
            <a:endParaRPr lang="en-US" altLang="ja-JP" sz="1400" b="1" dirty="0">
              <a:solidFill>
                <a:schemeClr val="bg1"/>
              </a:solidFill>
              <a:highlight>
                <a:srgbClr val="C84146"/>
              </a:highlight>
              <a:latin typeface="ヒラギノフォント"/>
            </a:endParaRPr>
          </a:p>
          <a:p>
            <a:pPr algn="ctr">
              <a:lnSpc>
                <a:spcPct val="150000"/>
              </a:lnSpc>
            </a:pPr>
            <a:r>
              <a:rPr lang="ja-JP" altLang="en-US" sz="1400" b="1" dirty="0">
                <a:solidFill>
                  <a:schemeClr val="bg1"/>
                </a:solidFill>
                <a:highlight>
                  <a:srgbClr val="C84146"/>
                </a:highlight>
                <a:latin typeface="ヒラギノフォント"/>
              </a:rPr>
              <a:t>良質なユーザーを獲得！</a:t>
            </a:r>
          </a:p>
        </p:txBody>
      </p:sp>
      <p:pic>
        <p:nvPicPr>
          <p:cNvPr id="39" name="図 38" descr="図形&#10;&#10;低い精度で自動的に生成された説明">
            <a:extLst>
              <a:ext uri="{FF2B5EF4-FFF2-40B4-BE49-F238E27FC236}">
                <a16:creationId xmlns:a16="http://schemas.microsoft.com/office/drawing/2014/main" id="{30033B9F-F370-D05F-1DA5-A52B55F22E6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40523" y="5784276"/>
            <a:ext cx="605589" cy="427914"/>
          </a:xfrm>
          <a:prstGeom prst="rect">
            <a:avLst/>
          </a:prstGeom>
        </p:spPr>
      </p:pic>
      <p:pic>
        <p:nvPicPr>
          <p:cNvPr id="42" name="Picture 4">
            <a:extLst>
              <a:ext uri="{FF2B5EF4-FFF2-40B4-BE49-F238E27FC236}">
                <a16:creationId xmlns:a16="http://schemas.microsoft.com/office/drawing/2014/main" id="{D04B6C23-7A6B-EEAB-AE4A-3A99089C9C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5942" y="2361332"/>
            <a:ext cx="551979" cy="70632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a:extLst>
              <a:ext uri="{FF2B5EF4-FFF2-40B4-BE49-F238E27FC236}">
                <a16:creationId xmlns:a16="http://schemas.microsoft.com/office/drawing/2014/main" id="{5AFF7AE1-78F3-00CB-4360-0D6E6622C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2497" y="3108893"/>
            <a:ext cx="560416" cy="717758"/>
          </a:xfrm>
          <a:prstGeom prst="rect">
            <a:avLst/>
          </a:prstGeom>
          <a:noFill/>
          <a:extLst>
            <a:ext uri="{909E8E84-426E-40DD-AFC4-6F175D3DCCD1}">
              <a14:hiddenFill xmlns:a14="http://schemas.microsoft.com/office/drawing/2010/main">
                <a:solidFill>
                  <a:srgbClr val="FFFFFF"/>
                </a:solidFill>
              </a14:hiddenFill>
            </a:ext>
          </a:extLst>
        </p:spPr>
      </p:pic>
      <p:sp>
        <p:nvSpPr>
          <p:cNvPr id="46" name="正方形/長方形 45">
            <a:extLst>
              <a:ext uri="{FF2B5EF4-FFF2-40B4-BE49-F238E27FC236}">
                <a16:creationId xmlns:a16="http://schemas.microsoft.com/office/drawing/2014/main" id="{C5DDD924-51C2-D8BC-FB29-A16F8EB47333}"/>
              </a:ext>
            </a:extLst>
          </p:cNvPr>
          <p:cNvSpPr/>
          <p:nvPr/>
        </p:nvSpPr>
        <p:spPr>
          <a:xfrm>
            <a:off x="6890074" y="2307609"/>
            <a:ext cx="1057596"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10.6</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Times New Roman" panose="02020603050405020304" pitchFamily="18" charset="0"/>
              </a:rPr>
              <a:t>subscribers</a:t>
            </a:r>
            <a:endParaRPr lang="ja-JP" altLang="ja-JP" sz="1200" kern="100" dirty="0">
              <a:solidFill>
                <a:schemeClr val="tx1">
                  <a:lumMod val="85000"/>
                  <a:lumOff val="15000"/>
                </a:schemeClr>
              </a:solidFill>
              <a:latin typeface="+mn-ea"/>
              <a:cs typeface="Times New Roman" panose="02020603050405020304" pitchFamily="18" charset="0"/>
            </a:endParaRPr>
          </a:p>
        </p:txBody>
      </p:sp>
      <p:sp>
        <p:nvSpPr>
          <p:cNvPr id="48" name="正方形/長方形 47">
            <a:extLst>
              <a:ext uri="{FF2B5EF4-FFF2-40B4-BE49-F238E27FC236}">
                <a16:creationId xmlns:a16="http://schemas.microsoft.com/office/drawing/2014/main" id="{19123E15-2171-0D63-C77B-2CF18F2ED783}"/>
              </a:ext>
            </a:extLst>
          </p:cNvPr>
          <p:cNvSpPr/>
          <p:nvPr/>
        </p:nvSpPr>
        <p:spPr>
          <a:xfrm>
            <a:off x="6890074" y="2869755"/>
            <a:ext cx="824601"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17.7</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Meiryo UI" panose="020B0604030504040204" pitchFamily="50" charset="-128"/>
              </a:rPr>
              <a:t>followers</a:t>
            </a:r>
            <a:endParaRPr lang="ja-JP" altLang="ja-JP" sz="1200" kern="100" dirty="0">
              <a:solidFill>
                <a:schemeClr val="tx1">
                  <a:lumMod val="85000"/>
                  <a:lumOff val="15000"/>
                </a:schemeClr>
              </a:solidFill>
              <a:latin typeface="+mn-ea"/>
              <a:cs typeface="Times New Roman" panose="02020603050405020304" pitchFamily="18" charset="0"/>
            </a:endParaRPr>
          </a:p>
        </p:txBody>
      </p:sp>
      <p:sp>
        <p:nvSpPr>
          <p:cNvPr id="50" name="正方形/長方形 49">
            <a:extLst>
              <a:ext uri="{FF2B5EF4-FFF2-40B4-BE49-F238E27FC236}">
                <a16:creationId xmlns:a16="http://schemas.microsoft.com/office/drawing/2014/main" id="{29659BA4-B703-04CD-92A5-CEB3DAB77939}"/>
              </a:ext>
            </a:extLst>
          </p:cNvPr>
          <p:cNvSpPr/>
          <p:nvPr/>
        </p:nvSpPr>
        <p:spPr>
          <a:xfrm>
            <a:off x="6929715" y="3995875"/>
            <a:ext cx="2140981" cy="369332"/>
          </a:xfrm>
          <a:prstGeom prst="rect">
            <a:avLst/>
          </a:prstGeom>
        </p:spPr>
        <p:txBody>
          <a:bodyPr wrap="square">
            <a:spAutoFit/>
          </a:bodyPr>
          <a:lstStyle/>
          <a:p>
            <a:r>
              <a:rPr lang="en-US" altLang="ja-JP" b="1" u="sng" kern="100" dirty="0">
                <a:solidFill>
                  <a:schemeClr val="bg2">
                    <a:lumMod val="50000"/>
                  </a:schemeClr>
                </a:solidFill>
                <a:latin typeface="+mn-ea"/>
                <a:cs typeface="Meiryo UI" panose="020B0604030504040204" pitchFamily="50" charset="-128"/>
              </a:rPr>
              <a:t>29.4</a:t>
            </a:r>
            <a:r>
              <a:rPr lang="ja-JP" altLang="en-US" b="1" u="sng" kern="100" dirty="0">
                <a:solidFill>
                  <a:schemeClr val="bg2">
                    <a:lumMod val="50000"/>
                  </a:schemeClr>
                </a:solidFill>
                <a:latin typeface="+mn-ea"/>
                <a:cs typeface="Meiryo UI" panose="020B0604030504040204" pitchFamily="50" charset="-128"/>
              </a:rPr>
              <a:t>万</a:t>
            </a:r>
            <a:r>
              <a:rPr lang="en-US" altLang="ja-JP" b="1" u="sng" kern="100" dirty="0">
                <a:solidFill>
                  <a:schemeClr val="bg2">
                    <a:lumMod val="50000"/>
                  </a:schemeClr>
                </a:solidFill>
                <a:latin typeface="+mn-ea"/>
                <a:cs typeface="Meiryo UI" panose="020B0604030504040204" pitchFamily="50" charset="-128"/>
              </a:rPr>
              <a:t>followers</a:t>
            </a:r>
            <a:endParaRPr lang="ja-JP" altLang="ja-JP" b="1" u="sng" kern="100" dirty="0">
              <a:solidFill>
                <a:schemeClr val="bg2">
                  <a:lumMod val="50000"/>
                </a:schemeClr>
              </a:solidFill>
              <a:latin typeface="+mn-ea"/>
              <a:cs typeface="Times New Roman" panose="02020603050405020304" pitchFamily="18" charset="0"/>
            </a:endParaRPr>
          </a:p>
        </p:txBody>
      </p:sp>
      <p:sp>
        <p:nvSpPr>
          <p:cNvPr id="52" name="正方形/長方形 51">
            <a:extLst>
              <a:ext uri="{FF2B5EF4-FFF2-40B4-BE49-F238E27FC236}">
                <a16:creationId xmlns:a16="http://schemas.microsoft.com/office/drawing/2014/main" id="{E71B7C59-F7D2-D6B5-BD49-FF41BF4398D6}"/>
              </a:ext>
            </a:extLst>
          </p:cNvPr>
          <p:cNvSpPr/>
          <p:nvPr/>
        </p:nvSpPr>
        <p:spPr>
          <a:xfrm>
            <a:off x="8305986" y="2935028"/>
            <a:ext cx="824601"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174.1</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Meiryo UI" panose="020B0604030504040204" pitchFamily="50" charset="-128"/>
              </a:rPr>
              <a:t>followers</a:t>
            </a:r>
            <a:endParaRPr lang="ja-JP" altLang="ja-JP" sz="1200" kern="100" dirty="0">
              <a:solidFill>
                <a:schemeClr val="tx1">
                  <a:lumMod val="85000"/>
                  <a:lumOff val="15000"/>
                </a:schemeClr>
              </a:solidFill>
              <a:latin typeface="+mn-ea"/>
              <a:cs typeface="Times New Roman" panose="02020603050405020304" pitchFamily="18" charset="0"/>
            </a:endParaRPr>
          </a:p>
        </p:txBody>
      </p:sp>
      <p:sp>
        <p:nvSpPr>
          <p:cNvPr id="54" name="正方形/長方形 53">
            <a:extLst>
              <a:ext uri="{FF2B5EF4-FFF2-40B4-BE49-F238E27FC236}">
                <a16:creationId xmlns:a16="http://schemas.microsoft.com/office/drawing/2014/main" id="{562AA68D-3452-D845-9AC8-541D665C57E4}"/>
              </a:ext>
            </a:extLst>
          </p:cNvPr>
          <p:cNvSpPr/>
          <p:nvPr/>
        </p:nvSpPr>
        <p:spPr>
          <a:xfrm>
            <a:off x="8305986" y="2374769"/>
            <a:ext cx="824601"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7.5</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Meiryo UI" panose="020B0604030504040204" pitchFamily="50" charset="-128"/>
              </a:rPr>
              <a:t>followers</a:t>
            </a:r>
            <a:endParaRPr lang="ja-JP" altLang="ja-JP" sz="1200" kern="100" dirty="0">
              <a:solidFill>
                <a:schemeClr val="tx1">
                  <a:lumMod val="85000"/>
                  <a:lumOff val="15000"/>
                </a:schemeClr>
              </a:solidFill>
              <a:latin typeface="+mn-ea"/>
              <a:cs typeface="Times New Roman" panose="02020603050405020304" pitchFamily="18" charset="0"/>
            </a:endParaRPr>
          </a:p>
        </p:txBody>
      </p:sp>
      <p:sp>
        <p:nvSpPr>
          <p:cNvPr id="56" name="正方形/長方形 55">
            <a:extLst>
              <a:ext uri="{FF2B5EF4-FFF2-40B4-BE49-F238E27FC236}">
                <a16:creationId xmlns:a16="http://schemas.microsoft.com/office/drawing/2014/main" id="{FB29F3BF-D22E-1B38-687E-DB84FA3F0F48}"/>
              </a:ext>
            </a:extLst>
          </p:cNvPr>
          <p:cNvSpPr/>
          <p:nvPr/>
        </p:nvSpPr>
        <p:spPr>
          <a:xfrm>
            <a:off x="6865975" y="3428517"/>
            <a:ext cx="824601"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1.5 </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Meiryo UI" panose="020B0604030504040204" pitchFamily="50" charset="-128"/>
              </a:rPr>
              <a:t>followers</a:t>
            </a:r>
            <a:endParaRPr lang="ja-JP" altLang="ja-JP" sz="1200" kern="100" dirty="0">
              <a:solidFill>
                <a:schemeClr val="tx1">
                  <a:lumMod val="85000"/>
                  <a:lumOff val="15000"/>
                </a:schemeClr>
              </a:solidFill>
              <a:latin typeface="+mn-ea"/>
              <a:cs typeface="Times New Roman" panose="02020603050405020304" pitchFamily="18" charset="0"/>
            </a:endParaRPr>
          </a:p>
        </p:txBody>
      </p:sp>
      <p:sp>
        <p:nvSpPr>
          <p:cNvPr id="59" name="正方形/長方形 58">
            <a:extLst>
              <a:ext uri="{FF2B5EF4-FFF2-40B4-BE49-F238E27FC236}">
                <a16:creationId xmlns:a16="http://schemas.microsoft.com/office/drawing/2014/main" id="{DA94B204-729B-AECF-C689-4B6FFC2915B3}"/>
              </a:ext>
            </a:extLst>
          </p:cNvPr>
          <p:cNvSpPr/>
          <p:nvPr/>
        </p:nvSpPr>
        <p:spPr>
          <a:xfrm>
            <a:off x="8305986" y="3466877"/>
            <a:ext cx="824601" cy="461665"/>
          </a:xfrm>
          <a:prstGeom prst="rect">
            <a:avLst/>
          </a:prstGeom>
        </p:spPr>
        <p:txBody>
          <a:bodyPr wrap="square">
            <a:spAutoFit/>
          </a:bodyPr>
          <a:lstStyle/>
          <a:p>
            <a:r>
              <a:rPr lang="en-US" altLang="ja-JP" sz="1200" kern="100" dirty="0">
                <a:solidFill>
                  <a:schemeClr val="tx1">
                    <a:lumMod val="85000"/>
                    <a:lumOff val="15000"/>
                  </a:schemeClr>
                </a:solidFill>
                <a:latin typeface="+mn-ea"/>
                <a:cs typeface="Meiryo UI" panose="020B0604030504040204" pitchFamily="50" charset="-128"/>
              </a:rPr>
              <a:t>4.0</a:t>
            </a:r>
            <a:r>
              <a:rPr lang="ja-JP" altLang="en-US" sz="1200" kern="100" dirty="0">
                <a:solidFill>
                  <a:schemeClr val="tx1">
                    <a:lumMod val="85000"/>
                    <a:lumOff val="15000"/>
                  </a:schemeClr>
                </a:solidFill>
                <a:latin typeface="+mn-ea"/>
                <a:cs typeface="Meiryo UI" panose="020B0604030504040204" pitchFamily="50" charset="-128"/>
              </a:rPr>
              <a:t>万</a:t>
            </a:r>
            <a:endParaRPr lang="en-US" altLang="ja-JP" sz="1200" kern="100" dirty="0">
              <a:solidFill>
                <a:schemeClr val="tx1">
                  <a:lumMod val="85000"/>
                  <a:lumOff val="15000"/>
                </a:schemeClr>
              </a:solidFill>
              <a:latin typeface="+mn-ea"/>
              <a:cs typeface="Meiryo UI" panose="020B0604030504040204" pitchFamily="50" charset="-128"/>
            </a:endParaRPr>
          </a:p>
          <a:p>
            <a:r>
              <a:rPr lang="en-US" altLang="ja-JP" sz="1200" kern="100" dirty="0">
                <a:solidFill>
                  <a:schemeClr val="tx1">
                    <a:lumMod val="85000"/>
                    <a:lumOff val="15000"/>
                  </a:schemeClr>
                </a:solidFill>
                <a:latin typeface="+mn-ea"/>
                <a:cs typeface="Meiryo UI" panose="020B0604030504040204" pitchFamily="50" charset="-128"/>
              </a:rPr>
              <a:t>followers</a:t>
            </a:r>
            <a:endParaRPr lang="ja-JP" altLang="ja-JP" sz="1200" kern="100" dirty="0">
              <a:solidFill>
                <a:schemeClr val="tx1">
                  <a:lumMod val="85000"/>
                  <a:lumOff val="15000"/>
                </a:schemeClr>
              </a:solidFill>
              <a:latin typeface="+mn-ea"/>
              <a:cs typeface="Times New Roman" panose="02020603050405020304" pitchFamily="18" charset="0"/>
            </a:endParaRPr>
          </a:p>
        </p:txBody>
      </p:sp>
      <p:pic>
        <p:nvPicPr>
          <p:cNvPr id="64" name="Picture 2" descr="Xのアイコン｜こんとん">
            <a:extLst>
              <a:ext uri="{FF2B5EF4-FFF2-40B4-BE49-F238E27FC236}">
                <a16:creationId xmlns:a16="http://schemas.microsoft.com/office/drawing/2014/main" id="{3EFAC429-1F93-E1CB-F3AF-C0F5F6AD2EA6}"/>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6437252" y="2848662"/>
            <a:ext cx="481990" cy="46719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現在のインスタグラムのアイコン">
            <a:extLst>
              <a:ext uri="{FF2B5EF4-FFF2-40B4-BE49-F238E27FC236}">
                <a16:creationId xmlns:a16="http://schemas.microsoft.com/office/drawing/2014/main" id="{D1CC7930-6AA1-0B14-704A-3998AF31C965}"/>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6430398" y="3885243"/>
            <a:ext cx="502329" cy="496842"/>
          </a:xfrm>
          <a:prstGeom prst="rect">
            <a:avLst/>
          </a:prstGeom>
          <a:noFill/>
          <a:extLst>
            <a:ext uri="{909E8E84-426E-40DD-AFC4-6F175D3DCCD1}">
              <a14:hiddenFill xmlns:a14="http://schemas.microsoft.com/office/drawing/2010/main">
                <a:solidFill>
                  <a:srgbClr val="FFFFFF"/>
                </a:solidFill>
              </a14:hiddenFill>
            </a:ext>
          </a:extLst>
        </p:spPr>
      </p:pic>
      <p:pic>
        <p:nvPicPr>
          <p:cNvPr id="74" name="図 73">
            <a:extLst>
              <a:ext uri="{FF2B5EF4-FFF2-40B4-BE49-F238E27FC236}">
                <a16:creationId xmlns:a16="http://schemas.microsoft.com/office/drawing/2014/main" id="{F04A0268-E5BF-8D6D-7418-07656FECD5E4}"/>
              </a:ext>
            </a:extLst>
          </p:cNvPr>
          <p:cNvPicPr>
            <a:picLocks noChangeAspect="1"/>
          </p:cNvPicPr>
          <p:nvPr/>
        </p:nvPicPr>
        <p:blipFill>
          <a:blip r:embed="rId11"/>
          <a:stretch>
            <a:fillRect/>
          </a:stretch>
        </p:blipFill>
        <p:spPr>
          <a:xfrm>
            <a:off x="6437252" y="2307609"/>
            <a:ext cx="495475" cy="495475"/>
          </a:xfrm>
          <a:prstGeom prst="rect">
            <a:avLst/>
          </a:prstGeom>
        </p:spPr>
      </p:pic>
      <p:pic>
        <p:nvPicPr>
          <p:cNvPr id="76" name="図 75" descr="アイコン&#10;&#10;自動的に生成された説明">
            <a:extLst>
              <a:ext uri="{FF2B5EF4-FFF2-40B4-BE49-F238E27FC236}">
                <a16:creationId xmlns:a16="http://schemas.microsoft.com/office/drawing/2014/main" id="{3076A218-A58A-9C1B-C68D-AABDB9F88894}"/>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865063" y="2876582"/>
            <a:ext cx="447063" cy="447063"/>
          </a:xfrm>
          <a:prstGeom prst="rect">
            <a:avLst/>
          </a:prstGeom>
        </p:spPr>
      </p:pic>
      <p:pic>
        <p:nvPicPr>
          <p:cNvPr id="78" name="Picture 2" descr="Tiktok, Tiktokロゴ, Tiktokボタン, 社会的なメディア">
            <a:extLst>
              <a:ext uri="{FF2B5EF4-FFF2-40B4-BE49-F238E27FC236}">
                <a16:creationId xmlns:a16="http://schemas.microsoft.com/office/drawing/2014/main" id="{72C1599E-9D31-9663-A7BA-84267B76DE9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7865063" y="2377192"/>
            <a:ext cx="425892" cy="425892"/>
          </a:xfrm>
          <a:prstGeom prst="rect">
            <a:avLst/>
          </a:prstGeom>
          <a:noFill/>
          <a:extLst>
            <a:ext uri="{909E8E84-426E-40DD-AFC4-6F175D3DCCD1}">
              <a14:hiddenFill xmlns:a14="http://schemas.microsoft.com/office/drawing/2010/main">
                <a:solidFill>
                  <a:srgbClr val="FFFFFF"/>
                </a:solidFill>
              </a14:hiddenFill>
            </a:ext>
          </a:extLst>
        </p:spPr>
      </p:pic>
      <p:pic>
        <p:nvPicPr>
          <p:cNvPr id="88" name="図 87">
            <a:extLst>
              <a:ext uri="{FF2B5EF4-FFF2-40B4-BE49-F238E27FC236}">
                <a16:creationId xmlns:a16="http://schemas.microsoft.com/office/drawing/2014/main" id="{87DCF3B6-ABCB-E314-BAE6-3C5562342EE1}"/>
              </a:ext>
            </a:extLst>
          </p:cNvPr>
          <p:cNvPicPr>
            <a:picLocks noChangeAspect="1"/>
          </p:cNvPicPr>
          <p:nvPr/>
        </p:nvPicPr>
        <p:blipFill>
          <a:blip r:embed="rId14"/>
          <a:stretch>
            <a:fillRect/>
          </a:stretch>
        </p:blipFill>
        <p:spPr>
          <a:xfrm>
            <a:off x="7865063" y="3388375"/>
            <a:ext cx="440923" cy="440923"/>
          </a:xfrm>
          <a:prstGeom prst="rect">
            <a:avLst/>
          </a:prstGeom>
        </p:spPr>
      </p:pic>
      <p:sp>
        <p:nvSpPr>
          <p:cNvPr id="90" name="正方形/長方形 89">
            <a:extLst>
              <a:ext uri="{FF2B5EF4-FFF2-40B4-BE49-F238E27FC236}">
                <a16:creationId xmlns:a16="http://schemas.microsoft.com/office/drawing/2014/main" id="{83E137BD-F936-1C99-0FD7-D5102984D1F0}"/>
              </a:ext>
            </a:extLst>
          </p:cNvPr>
          <p:cNvSpPr/>
          <p:nvPr/>
        </p:nvSpPr>
        <p:spPr>
          <a:xfrm>
            <a:off x="3860821" y="4719273"/>
            <a:ext cx="1908857" cy="677108"/>
          </a:xfrm>
          <a:prstGeom prst="rect">
            <a:avLst/>
          </a:prstGeom>
        </p:spPr>
        <p:txBody>
          <a:bodyPr wrap="square">
            <a:spAutoFit/>
          </a:bodyPr>
          <a:lstStyle/>
          <a:p>
            <a:pPr algn="ctr"/>
            <a:r>
              <a:rPr lang="en-US" altLang="ja-JP" b="1" kern="100" dirty="0">
                <a:solidFill>
                  <a:schemeClr val="tx1">
                    <a:lumMod val="85000"/>
                    <a:lumOff val="15000"/>
                  </a:schemeClr>
                </a:solidFill>
                <a:latin typeface="+mn-ea"/>
                <a:cs typeface="Meiryo UI" panose="020B0604030504040204" pitchFamily="50" charset="-128"/>
              </a:rPr>
              <a:t>UU</a:t>
            </a:r>
            <a:r>
              <a:rPr lang="ja-JP" altLang="en-US" b="1" kern="100" dirty="0">
                <a:solidFill>
                  <a:schemeClr val="tx1">
                    <a:lumMod val="85000"/>
                    <a:lumOff val="15000"/>
                  </a:schemeClr>
                </a:solidFill>
                <a:latin typeface="+mn-ea"/>
                <a:cs typeface="Meiryo UI" panose="020B0604030504040204" pitchFamily="50" charset="-128"/>
              </a:rPr>
              <a:t>数</a:t>
            </a:r>
            <a:r>
              <a:rPr lang="en-US" altLang="ja-JP" b="1" kern="100" dirty="0">
                <a:solidFill>
                  <a:schemeClr val="tx1">
                    <a:lumMod val="85000"/>
                    <a:lumOff val="15000"/>
                  </a:schemeClr>
                </a:solidFill>
                <a:latin typeface="+mn-ea"/>
                <a:cs typeface="Meiryo UI" panose="020B0604030504040204" pitchFamily="50" charset="-128"/>
              </a:rPr>
              <a:t> 1,658,124</a:t>
            </a:r>
            <a:endParaRPr lang="en-US" altLang="ja-JP" sz="2000" b="1" dirty="0"/>
          </a:p>
          <a:p>
            <a:pPr algn="ctr"/>
            <a:r>
              <a:rPr lang="en-US" altLang="ja-JP" sz="1200" kern="100" dirty="0">
                <a:solidFill>
                  <a:schemeClr val="tx1">
                    <a:lumMod val="85000"/>
                    <a:lumOff val="15000"/>
                  </a:schemeClr>
                </a:solidFill>
                <a:latin typeface="+mn-ea"/>
                <a:cs typeface="Meiryo UI" panose="020B0604030504040204" pitchFamily="50" charset="-128"/>
              </a:rPr>
              <a:t>PV</a:t>
            </a:r>
            <a:r>
              <a:rPr lang="ja-JP" altLang="en-US" sz="1200" kern="100" dirty="0">
                <a:solidFill>
                  <a:schemeClr val="tx1">
                    <a:lumMod val="85000"/>
                    <a:lumOff val="15000"/>
                  </a:schemeClr>
                </a:solidFill>
                <a:latin typeface="+mn-ea"/>
                <a:cs typeface="Meiryo UI" panose="020B0604030504040204" pitchFamily="50" charset="-128"/>
              </a:rPr>
              <a:t>数：</a:t>
            </a:r>
            <a:r>
              <a:rPr lang="en-US" altLang="ja-JP" sz="1200" kern="100" dirty="0">
                <a:solidFill>
                  <a:schemeClr val="tx1">
                    <a:lumMod val="85000"/>
                    <a:lumOff val="15000"/>
                  </a:schemeClr>
                </a:solidFill>
                <a:latin typeface="+mn-ea"/>
                <a:cs typeface="Meiryo UI" panose="020B0604030504040204" pitchFamily="50" charset="-128"/>
              </a:rPr>
              <a:t>3,739,136</a:t>
            </a:r>
          </a:p>
          <a:p>
            <a:pPr algn="ctr"/>
            <a:r>
              <a:rPr kumimoji="0" lang="en-US" altLang="ja-JP" sz="800" b="0" i="0" u="none" strike="noStrike" kern="1200" cap="none" spc="0" normalizeH="0" baseline="0" noProof="0" dirty="0">
                <a:ln>
                  <a:noFill/>
                </a:ln>
                <a:solidFill>
                  <a:schemeClr val="tx1">
                    <a:lumMod val="85000"/>
                    <a:lumOff val="15000"/>
                  </a:schemeClr>
                </a:solidFill>
                <a:effectLst/>
                <a:uLnTx/>
                <a:uFillTx/>
                <a:latin typeface="游ゴシック" panose="020B0400000000000000" pitchFamily="50" charset="-128"/>
                <a:ea typeface="游ゴシック" panose="020B0400000000000000" pitchFamily="50" charset="-128"/>
                <a:cs typeface="+mn-cs"/>
              </a:rPr>
              <a:t>※2026</a:t>
            </a:r>
            <a:r>
              <a:rPr kumimoji="0" lang="ja-JP" altLang="en-US" sz="800" b="0" i="0" u="none" strike="noStrike" kern="1200" cap="none" spc="0" normalizeH="0" baseline="0" noProof="0" dirty="0">
                <a:ln>
                  <a:noFill/>
                </a:ln>
                <a:solidFill>
                  <a:schemeClr val="tx1">
                    <a:lumMod val="85000"/>
                    <a:lumOff val="15000"/>
                  </a:schemeClr>
                </a:solidFill>
                <a:effectLst/>
                <a:uLnTx/>
                <a:uFillTx/>
                <a:latin typeface="游ゴシック" panose="020B0400000000000000" pitchFamily="50" charset="-128"/>
                <a:ea typeface="游ゴシック" panose="020B0400000000000000" pitchFamily="50" charset="-128"/>
                <a:cs typeface="+mn-cs"/>
              </a:rPr>
              <a:t>年</a:t>
            </a:r>
            <a:r>
              <a:rPr lang="en-US" altLang="ja-JP" sz="800" noProof="0" dirty="0">
                <a:solidFill>
                  <a:schemeClr val="tx1">
                    <a:lumMod val="85000"/>
                    <a:lumOff val="15000"/>
                  </a:schemeClr>
                </a:solidFill>
                <a:latin typeface="游ゴシック" panose="020B0400000000000000" pitchFamily="50" charset="-128"/>
                <a:ea typeface="游ゴシック" panose="020B0400000000000000" pitchFamily="50" charset="-128"/>
              </a:rPr>
              <a:t>1-3</a:t>
            </a:r>
            <a:r>
              <a:rPr kumimoji="0" lang="ja-JP" altLang="en-US" sz="800" b="0" i="0" u="none" strike="noStrike" kern="1200" cap="none" spc="0" normalizeH="0" baseline="0" noProof="0" dirty="0">
                <a:ln>
                  <a:noFill/>
                </a:ln>
                <a:solidFill>
                  <a:schemeClr val="tx1">
                    <a:lumMod val="85000"/>
                    <a:lumOff val="15000"/>
                  </a:schemeClr>
                </a:solidFill>
                <a:effectLst/>
                <a:uLnTx/>
                <a:uFillTx/>
                <a:latin typeface="游ゴシック" panose="020B0400000000000000" pitchFamily="50" charset="-128"/>
                <a:ea typeface="游ゴシック" panose="020B0400000000000000" pitchFamily="50" charset="-128"/>
                <a:cs typeface="+mn-cs"/>
              </a:rPr>
              <a:t>月期</a:t>
            </a:r>
            <a:endParaRPr kumimoji="0" lang="en-US" altLang="ja-JP" sz="800" b="0" i="0" u="none" strike="noStrike" kern="1200" cap="none" spc="0" normalizeH="0" baseline="0" noProof="0" dirty="0">
              <a:ln>
                <a:noFill/>
              </a:ln>
              <a:solidFill>
                <a:schemeClr val="tx1">
                  <a:lumMod val="85000"/>
                  <a:lumOff val="15000"/>
                </a:schemeClr>
              </a:solidFill>
              <a:effectLst/>
              <a:uLnTx/>
              <a:uFillTx/>
              <a:latin typeface="游ゴシック" panose="020B0400000000000000" pitchFamily="50" charset="-128"/>
              <a:ea typeface="游ゴシック" panose="020B0400000000000000" pitchFamily="50" charset="-128"/>
              <a:cs typeface="+mn-cs"/>
            </a:endParaRPr>
          </a:p>
        </p:txBody>
      </p:sp>
      <p:sp>
        <p:nvSpPr>
          <p:cNvPr id="92" name="テキスト ボックス 91">
            <a:extLst>
              <a:ext uri="{FF2B5EF4-FFF2-40B4-BE49-F238E27FC236}">
                <a16:creationId xmlns:a16="http://schemas.microsoft.com/office/drawing/2014/main" id="{BC424810-A353-31FC-2F20-5E1ED320404F}"/>
              </a:ext>
            </a:extLst>
          </p:cNvPr>
          <p:cNvSpPr txBox="1"/>
          <p:nvPr/>
        </p:nvSpPr>
        <p:spPr>
          <a:xfrm>
            <a:off x="756493" y="5216381"/>
            <a:ext cx="2844328" cy="938719"/>
          </a:xfrm>
          <a:prstGeom prst="rect">
            <a:avLst/>
          </a:prstGeom>
          <a:noFill/>
        </p:spPr>
        <p:txBody>
          <a:bodyPr wrap="square" rtlCol="0">
            <a:spAutoFit/>
          </a:bodyPr>
          <a:lstStyle/>
          <a:p>
            <a:r>
              <a:rPr lang="ja-JP" altLang="en-US" sz="1100" dirty="0">
                <a:solidFill>
                  <a:schemeClr val="tx1">
                    <a:lumMod val="85000"/>
                    <a:lumOff val="15000"/>
                  </a:schemeClr>
                </a:solidFill>
                <a:latin typeface="+mn-ea"/>
              </a:rPr>
              <a:t>創　刊　：</a:t>
            </a:r>
            <a:r>
              <a:rPr lang="en-US" altLang="ja-JP" sz="1100" dirty="0">
                <a:solidFill>
                  <a:schemeClr val="tx1">
                    <a:lumMod val="85000"/>
                    <a:lumOff val="15000"/>
                  </a:schemeClr>
                </a:solidFill>
                <a:latin typeface="+mn-ea"/>
              </a:rPr>
              <a:t>1981</a:t>
            </a:r>
            <a:r>
              <a:rPr lang="ja-JP" altLang="en-US" sz="1100" dirty="0">
                <a:solidFill>
                  <a:schemeClr val="tx1">
                    <a:lumMod val="85000"/>
                    <a:lumOff val="15000"/>
                  </a:schemeClr>
                </a:solidFill>
                <a:latin typeface="+mn-ea"/>
              </a:rPr>
              <a:t>年</a:t>
            </a:r>
            <a:r>
              <a:rPr lang="en-US" altLang="ja-JP" sz="1100" dirty="0">
                <a:solidFill>
                  <a:schemeClr val="tx1">
                    <a:lumMod val="85000"/>
                    <a:lumOff val="15000"/>
                  </a:schemeClr>
                </a:solidFill>
                <a:latin typeface="+mn-ea"/>
              </a:rPr>
              <a:t>11</a:t>
            </a:r>
            <a:r>
              <a:rPr lang="ja-JP" altLang="en-US" sz="1100" dirty="0">
                <a:solidFill>
                  <a:schemeClr val="tx1">
                    <a:lumMod val="85000"/>
                    <a:lumOff val="15000"/>
                  </a:schemeClr>
                </a:solidFill>
                <a:latin typeface="+mn-ea"/>
              </a:rPr>
              <a:t>月</a:t>
            </a:r>
            <a:endParaRPr lang="en-US" altLang="ja-JP" sz="1100" dirty="0">
              <a:solidFill>
                <a:schemeClr val="tx1">
                  <a:lumMod val="85000"/>
                  <a:lumOff val="15000"/>
                </a:schemeClr>
              </a:solidFill>
              <a:latin typeface="+mn-ea"/>
            </a:endParaRPr>
          </a:p>
          <a:p>
            <a:r>
              <a:rPr lang="ja-JP" altLang="en-US" sz="1100" dirty="0">
                <a:solidFill>
                  <a:schemeClr val="tx1">
                    <a:lumMod val="85000"/>
                    <a:lumOff val="15000"/>
                  </a:schemeClr>
                </a:solidFill>
                <a:latin typeface="+mn-ea"/>
              </a:rPr>
              <a:t>発売日　：毎月</a:t>
            </a:r>
            <a:r>
              <a:rPr lang="en-US" altLang="ja-JP" sz="1100" dirty="0">
                <a:solidFill>
                  <a:schemeClr val="tx1">
                    <a:lumMod val="85000"/>
                    <a:lumOff val="15000"/>
                  </a:schemeClr>
                </a:solidFill>
                <a:latin typeface="+mn-ea"/>
              </a:rPr>
              <a:t>23</a:t>
            </a:r>
            <a:r>
              <a:rPr lang="ja-JP" altLang="en-US" sz="1100" dirty="0">
                <a:solidFill>
                  <a:schemeClr val="tx1">
                    <a:lumMod val="85000"/>
                    <a:lumOff val="15000"/>
                  </a:schemeClr>
                </a:solidFill>
                <a:latin typeface="+mn-ea"/>
              </a:rPr>
              <a:t>日</a:t>
            </a:r>
            <a:endParaRPr lang="en-US" altLang="ja-JP" sz="1100" dirty="0">
              <a:solidFill>
                <a:schemeClr val="tx1">
                  <a:lumMod val="85000"/>
                  <a:lumOff val="15000"/>
                </a:schemeClr>
              </a:solidFill>
              <a:latin typeface="+mn-ea"/>
            </a:endParaRPr>
          </a:p>
          <a:p>
            <a:r>
              <a:rPr lang="ja-JP" altLang="en-US" sz="1100" dirty="0">
                <a:solidFill>
                  <a:schemeClr val="tx1">
                    <a:lumMod val="85000"/>
                    <a:lumOff val="15000"/>
                  </a:schemeClr>
                </a:solidFill>
                <a:latin typeface="+mn-ea"/>
              </a:rPr>
              <a:t>判　型　：Ａ</a:t>
            </a:r>
            <a:r>
              <a:rPr lang="en-US" altLang="ja-JP" sz="1100" dirty="0">
                <a:solidFill>
                  <a:schemeClr val="tx1">
                    <a:lumMod val="85000"/>
                    <a:lumOff val="15000"/>
                  </a:schemeClr>
                </a:solidFill>
                <a:latin typeface="+mn-ea"/>
              </a:rPr>
              <a:t>4</a:t>
            </a:r>
            <a:r>
              <a:rPr lang="ja-JP" altLang="en-US" sz="1100" dirty="0">
                <a:solidFill>
                  <a:schemeClr val="tx1">
                    <a:lumMod val="85000"/>
                    <a:lumOff val="15000"/>
                  </a:schemeClr>
                </a:solidFill>
                <a:latin typeface="+mn-ea"/>
              </a:rPr>
              <a:t>変型無線とじ</a:t>
            </a:r>
            <a:br>
              <a:rPr lang="ja-JP" altLang="en-US" sz="1100" dirty="0">
                <a:solidFill>
                  <a:schemeClr val="tx1">
                    <a:lumMod val="85000"/>
                    <a:lumOff val="15000"/>
                  </a:schemeClr>
                </a:solidFill>
                <a:latin typeface="+mn-ea"/>
              </a:rPr>
            </a:br>
            <a:r>
              <a:rPr lang="ja-JP" altLang="en-US" sz="1100" b="1" dirty="0">
                <a:solidFill>
                  <a:schemeClr val="tx1">
                    <a:lumMod val="85000"/>
                    <a:lumOff val="15000"/>
                  </a:schemeClr>
                </a:solidFill>
                <a:latin typeface="+mn-ea"/>
              </a:rPr>
              <a:t>発行部数：平均</a:t>
            </a:r>
            <a:r>
              <a:rPr lang="en-US" altLang="ja-JP" sz="1100" b="1" dirty="0">
                <a:solidFill>
                  <a:schemeClr val="tx1">
                    <a:lumMod val="85000"/>
                    <a:lumOff val="15000"/>
                  </a:schemeClr>
                </a:solidFill>
                <a:latin typeface="+mn-ea"/>
              </a:rPr>
              <a:t>56,333</a:t>
            </a:r>
            <a:r>
              <a:rPr lang="ja-JP" altLang="en-US" sz="1100" b="1" dirty="0">
                <a:solidFill>
                  <a:schemeClr val="tx1">
                    <a:lumMod val="85000"/>
                    <a:lumOff val="15000"/>
                  </a:schemeClr>
                </a:solidFill>
                <a:latin typeface="+mn-ea"/>
              </a:rPr>
              <a:t>部</a:t>
            </a:r>
            <a:r>
              <a:rPr lang="en-US" altLang="ja-JP" sz="1100" b="1" dirty="0">
                <a:solidFill>
                  <a:schemeClr val="tx1">
                    <a:lumMod val="85000"/>
                    <a:lumOff val="15000"/>
                  </a:schemeClr>
                </a:solidFill>
                <a:latin typeface="+mn-ea"/>
              </a:rPr>
              <a:t>*</a:t>
            </a:r>
            <a:r>
              <a:rPr lang="ja-JP" altLang="en-US" sz="700" b="1" dirty="0">
                <a:solidFill>
                  <a:schemeClr val="tx1">
                    <a:lumMod val="85000"/>
                    <a:lumOff val="15000"/>
                  </a:schemeClr>
                </a:solidFill>
                <a:latin typeface="+mn-ea"/>
              </a:rPr>
              <a:t>（</a:t>
            </a:r>
            <a:r>
              <a:rPr lang="en-US" altLang="ja-JP" sz="700" b="1" dirty="0">
                <a:solidFill>
                  <a:schemeClr val="tx1">
                    <a:lumMod val="85000"/>
                    <a:lumOff val="15000"/>
                  </a:schemeClr>
                </a:solidFill>
                <a:latin typeface="+mn-ea"/>
              </a:rPr>
              <a:t>2026</a:t>
            </a:r>
            <a:r>
              <a:rPr lang="ja-JP" altLang="en-US" sz="700" b="1" dirty="0">
                <a:solidFill>
                  <a:schemeClr val="tx1">
                    <a:lumMod val="85000"/>
                    <a:lumOff val="15000"/>
                  </a:schemeClr>
                </a:solidFill>
                <a:latin typeface="+mn-ea"/>
              </a:rPr>
              <a:t>年</a:t>
            </a:r>
            <a:r>
              <a:rPr lang="en-US" altLang="ja-JP" sz="700" b="1" dirty="0">
                <a:solidFill>
                  <a:schemeClr val="tx1">
                    <a:lumMod val="85000"/>
                    <a:lumOff val="15000"/>
                  </a:schemeClr>
                </a:solidFill>
                <a:latin typeface="+mn-ea"/>
              </a:rPr>
              <a:t>1</a:t>
            </a:r>
            <a:r>
              <a:rPr lang="ja-JP" altLang="en-US" sz="700" b="1" dirty="0">
                <a:solidFill>
                  <a:schemeClr val="tx1">
                    <a:lumMod val="85000"/>
                    <a:lumOff val="15000"/>
                  </a:schemeClr>
                </a:solidFill>
                <a:latin typeface="+mn-ea"/>
              </a:rPr>
              <a:t>月～</a:t>
            </a:r>
            <a:r>
              <a:rPr lang="en-US" altLang="ja-JP" sz="700" b="1" dirty="0">
                <a:solidFill>
                  <a:schemeClr val="tx1">
                    <a:lumMod val="85000"/>
                    <a:lumOff val="15000"/>
                  </a:schemeClr>
                </a:solidFill>
                <a:latin typeface="+mn-ea"/>
              </a:rPr>
              <a:t>3</a:t>
            </a:r>
            <a:r>
              <a:rPr lang="ja-JP" altLang="en-US" sz="700" b="1" dirty="0">
                <a:solidFill>
                  <a:schemeClr val="tx1">
                    <a:lumMod val="85000"/>
                    <a:lumOff val="15000"/>
                  </a:schemeClr>
                </a:solidFill>
                <a:latin typeface="+mn-ea"/>
              </a:rPr>
              <a:t>月）</a:t>
            </a:r>
            <a:endParaRPr lang="en-US" altLang="ja-JP" sz="700" b="1" dirty="0">
              <a:solidFill>
                <a:schemeClr val="tx1">
                  <a:lumMod val="85000"/>
                  <a:lumOff val="15000"/>
                </a:schemeClr>
              </a:solidFill>
              <a:latin typeface="+mn-ea"/>
            </a:endParaRPr>
          </a:p>
          <a:p>
            <a:r>
              <a:rPr lang="en-US" altLang="ja-JP" sz="1100" spc="-150" dirty="0">
                <a:solidFill>
                  <a:schemeClr val="tx1">
                    <a:lumMod val="85000"/>
                    <a:lumOff val="15000"/>
                  </a:schemeClr>
                </a:solidFill>
                <a:latin typeface="+mn-ea"/>
              </a:rPr>
              <a:t>d</a:t>
            </a:r>
            <a:r>
              <a:rPr lang="ja-JP" altLang="en-US" sz="1100" spc="-150" dirty="0">
                <a:solidFill>
                  <a:schemeClr val="tx1">
                    <a:lumMod val="85000"/>
                    <a:lumOff val="15000"/>
                  </a:schemeClr>
                </a:solidFill>
                <a:latin typeface="+mn-ea"/>
              </a:rPr>
              <a:t>マガジン</a:t>
            </a:r>
            <a:r>
              <a:rPr lang="ja-JP" altLang="en-US" sz="1100" dirty="0">
                <a:solidFill>
                  <a:schemeClr val="tx1">
                    <a:lumMod val="85000"/>
                    <a:lumOff val="15000"/>
                  </a:schemeClr>
                </a:solidFill>
                <a:latin typeface="+mn-ea"/>
              </a:rPr>
              <a:t>：平均</a:t>
            </a:r>
            <a:r>
              <a:rPr lang="en-US" altLang="ja-JP" sz="1100" dirty="0">
                <a:solidFill>
                  <a:schemeClr val="tx1">
                    <a:lumMod val="85000"/>
                    <a:lumOff val="15000"/>
                  </a:schemeClr>
                </a:solidFill>
                <a:latin typeface="+mn-ea"/>
              </a:rPr>
              <a:t>25,079UU </a:t>
            </a:r>
            <a:r>
              <a:rPr lang="ja-JP" altLang="en-US" sz="700" dirty="0">
                <a:solidFill>
                  <a:schemeClr val="tx1">
                    <a:lumMod val="85000"/>
                    <a:lumOff val="15000"/>
                  </a:schemeClr>
                </a:solidFill>
                <a:latin typeface="+mn-ea"/>
              </a:rPr>
              <a:t>（</a:t>
            </a:r>
            <a:r>
              <a:rPr lang="en-US" altLang="ja-JP" sz="700" dirty="0">
                <a:solidFill>
                  <a:schemeClr val="tx1">
                    <a:lumMod val="85000"/>
                    <a:lumOff val="15000"/>
                  </a:schemeClr>
                </a:solidFill>
                <a:latin typeface="+mn-ea"/>
              </a:rPr>
              <a:t>2025</a:t>
            </a:r>
            <a:r>
              <a:rPr lang="ja-JP" altLang="en-US" sz="700" dirty="0">
                <a:solidFill>
                  <a:schemeClr val="tx1">
                    <a:lumMod val="85000"/>
                    <a:lumOff val="15000"/>
                  </a:schemeClr>
                </a:solidFill>
                <a:latin typeface="+mn-ea"/>
              </a:rPr>
              <a:t>年</a:t>
            </a:r>
            <a:r>
              <a:rPr lang="en-US" altLang="ja-JP" sz="700" dirty="0">
                <a:solidFill>
                  <a:schemeClr val="tx1">
                    <a:lumMod val="85000"/>
                    <a:lumOff val="15000"/>
                  </a:schemeClr>
                </a:solidFill>
                <a:latin typeface="+mn-ea"/>
              </a:rPr>
              <a:t>7</a:t>
            </a:r>
            <a:r>
              <a:rPr lang="ja-JP" altLang="en-US" sz="700" dirty="0">
                <a:solidFill>
                  <a:schemeClr val="tx1">
                    <a:lumMod val="85000"/>
                    <a:lumOff val="15000"/>
                  </a:schemeClr>
                </a:solidFill>
                <a:latin typeface="+mn-ea"/>
              </a:rPr>
              <a:t>月～</a:t>
            </a:r>
            <a:r>
              <a:rPr lang="en-US" altLang="ja-JP" sz="700" dirty="0">
                <a:solidFill>
                  <a:schemeClr val="tx1">
                    <a:lumMod val="85000"/>
                    <a:lumOff val="15000"/>
                  </a:schemeClr>
                </a:solidFill>
                <a:latin typeface="+mn-ea"/>
              </a:rPr>
              <a:t>12</a:t>
            </a:r>
            <a:r>
              <a:rPr lang="ja-JP" altLang="en-US" sz="700" dirty="0">
                <a:solidFill>
                  <a:schemeClr val="tx1">
                    <a:lumMod val="85000"/>
                    <a:lumOff val="15000"/>
                  </a:schemeClr>
                </a:solidFill>
                <a:latin typeface="+mn-ea"/>
              </a:rPr>
              <a:t>月）</a:t>
            </a:r>
            <a:endParaRPr lang="en-US" altLang="ja-JP" sz="700" dirty="0">
              <a:solidFill>
                <a:schemeClr val="tx1">
                  <a:lumMod val="85000"/>
                  <a:lumOff val="15000"/>
                </a:schemeClr>
              </a:solidFill>
              <a:latin typeface="+mn-ea"/>
            </a:endParaRPr>
          </a:p>
        </p:txBody>
      </p:sp>
      <p:sp>
        <p:nvSpPr>
          <p:cNvPr id="96" name="正方形/長方形 95">
            <a:extLst>
              <a:ext uri="{FF2B5EF4-FFF2-40B4-BE49-F238E27FC236}">
                <a16:creationId xmlns:a16="http://schemas.microsoft.com/office/drawing/2014/main" id="{D095F285-455F-75F5-83A7-DB0B47523008}"/>
              </a:ext>
            </a:extLst>
          </p:cNvPr>
          <p:cNvSpPr/>
          <p:nvPr/>
        </p:nvSpPr>
        <p:spPr>
          <a:xfrm>
            <a:off x="724155" y="858656"/>
            <a:ext cx="8379881" cy="6458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lumMod val="75000"/>
                    <a:lumOff val="25000"/>
                  </a:schemeClr>
                </a:solidFill>
              </a:rPr>
              <a:t>CanCam</a:t>
            </a:r>
            <a:r>
              <a:rPr kumimoji="1" lang="ja-JP" altLang="en-US" b="1" dirty="0">
                <a:solidFill>
                  <a:schemeClr val="tx1">
                    <a:lumMod val="75000"/>
                    <a:lumOff val="25000"/>
                  </a:schemeClr>
                </a:solidFill>
              </a:rPr>
              <a:t>のコンテンツはアクティブで消費活動も旺盛な</a:t>
            </a:r>
            <a:endParaRPr kumimoji="1" lang="en-US" altLang="ja-JP" b="1" dirty="0">
              <a:solidFill>
                <a:schemeClr val="tx1">
                  <a:lumMod val="75000"/>
                  <a:lumOff val="25000"/>
                </a:schemeClr>
              </a:solidFill>
            </a:endParaRPr>
          </a:p>
          <a:p>
            <a:pPr algn="ctr"/>
            <a:r>
              <a:rPr kumimoji="1" lang="en-US" altLang="ja-JP" b="1" dirty="0">
                <a:solidFill>
                  <a:schemeClr val="tx1">
                    <a:lumMod val="75000"/>
                    <a:lumOff val="25000"/>
                  </a:schemeClr>
                </a:solidFill>
              </a:rPr>
              <a:t>Z</a:t>
            </a:r>
            <a:r>
              <a:rPr kumimoji="1" lang="ja-JP" altLang="en-US" b="1" dirty="0">
                <a:solidFill>
                  <a:schemeClr val="tx1">
                    <a:lumMod val="75000"/>
                    <a:lumOff val="25000"/>
                  </a:schemeClr>
                </a:solidFill>
              </a:rPr>
              <a:t>世代女性に幅広くリーチ！</a:t>
            </a:r>
            <a:endParaRPr kumimoji="1" lang="ja-JP" altLang="en-US" sz="2000" b="1" dirty="0">
              <a:solidFill>
                <a:schemeClr val="tx1">
                  <a:lumMod val="75000"/>
                  <a:lumOff val="25000"/>
                </a:schemeClr>
              </a:solidFill>
            </a:endParaRPr>
          </a:p>
        </p:txBody>
      </p:sp>
      <p:pic>
        <p:nvPicPr>
          <p:cNvPr id="98" name="グラフィックス 97">
            <a:extLst>
              <a:ext uri="{FF2B5EF4-FFF2-40B4-BE49-F238E27FC236}">
                <a16:creationId xmlns:a16="http://schemas.microsoft.com/office/drawing/2014/main" id="{66946EAE-873A-32E5-FB27-B24AF607C21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479729" y="1638478"/>
            <a:ext cx="897135" cy="588917"/>
          </a:xfrm>
          <a:prstGeom prst="rect">
            <a:avLst/>
          </a:prstGeom>
        </p:spPr>
      </p:pic>
      <p:sp>
        <p:nvSpPr>
          <p:cNvPr id="103" name="正方形/長方形 102">
            <a:extLst>
              <a:ext uri="{FF2B5EF4-FFF2-40B4-BE49-F238E27FC236}">
                <a16:creationId xmlns:a16="http://schemas.microsoft.com/office/drawing/2014/main" id="{19C2460B-D032-1860-84FB-C6221E373CB5}"/>
              </a:ext>
            </a:extLst>
          </p:cNvPr>
          <p:cNvSpPr/>
          <p:nvPr/>
        </p:nvSpPr>
        <p:spPr>
          <a:xfrm>
            <a:off x="7302375" y="5630341"/>
            <a:ext cx="2603625" cy="646331"/>
          </a:xfrm>
          <a:prstGeom prst="rect">
            <a:avLst/>
          </a:prstGeom>
        </p:spPr>
        <p:txBody>
          <a:bodyPr wrap="square">
            <a:spAutoFit/>
          </a:bodyPr>
          <a:lstStyle/>
          <a:p>
            <a:r>
              <a:rPr lang="en-US" altLang="ja-JP" sz="900" b="1" u="sng" kern="100" dirty="0">
                <a:solidFill>
                  <a:srgbClr val="E7346C"/>
                </a:solidFill>
                <a:latin typeface="+mn-ea"/>
                <a:cs typeface="Meiryo UI" panose="020B0604030504040204" pitchFamily="50" charset="-128"/>
              </a:rPr>
              <a:t>CanCam</a:t>
            </a:r>
            <a:r>
              <a:rPr lang="ja-JP" altLang="ja-JP" sz="900" b="1" u="sng" kern="100" dirty="0">
                <a:solidFill>
                  <a:srgbClr val="E7346C"/>
                </a:solidFill>
                <a:latin typeface="+mn-ea"/>
                <a:cs typeface="Meiryo UI" panose="020B0604030504040204" pitchFamily="50" charset="-128"/>
              </a:rPr>
              <a:t>メルマガ会員</a:t>
            </a:r>
            <a:r>
              <a:rPr lang="ja-JP" altLang="en-US" sz="900" b="1" u="sng" kern="100" dirty="0">
                <a:solidFill>
                  <a:srgbClr val="E7346C"/>
                </a:solidFill>
                <a:latin typeface="+mn-ea"/>
                <a:cs typeface="Meiryo UI" panose="020B0604030504040204" pitchFamily="50" charset="-128"/>
              </a:rPr>
              <a:t>（約</a:t>
            </a:r>
            <a:r>
              <a:rPr lang="en-US" altLang="ja-JP" sz="900" b="1" u="sng" kern="100" dirty="0">
                <a:solidFill>
                  <a:srgbClr val="E7346C"/>
                </a:solidFill>
                <a:latin typeface="+mn-ea"/>
                <a:cs typeface="Meiryo UI" panose="020B0604030504040204" pitchFamily="50" charset="-128"/>
              </a:rPr>
              <a:t>15,000</a:t>
            </a:r>
            <a:r>
              <a:rPr lang="ja-JP" altLang="en-US" sz="900" b="1" u="sng" kern="100" dirty="0">
                <a:solidFill>
                  <a:srgbClr val="E7346C"/>
                </a:solidFill>
                <a:latin typeface="+mn-ea"/>
                <a:cs typeface="Meiryo UI" panose="020B0604030504040204" pitchFamily="50" charset="-128"/>
              </a:rPr>
              <a:t>名</a:t>
            </a:r>
            <a:r>
              <a:rPr lang="ja-JP" altLang="en-US" sz="900" b="1" kern="100" dirty="0">
                <a:solidFill>
                  <a:srgbClr val="E7346C"/>
                </a:solidFill>
                <a:latin typeface="+mn-ea"/>
                <a:cs typeface="Meiryo UI" panose="020B0604030504040204" pitchFamily="50" charset="-128"/>
              </a:rPr>
              <a:t>）</a:t>
            </a:r>
            <a:endParaRPr lang="en-US" altLang="ja-JP" sz="900" b="1" kern="100" dirty="0">
              <a:solidFill>
                <a:srgbClr val="E7346C"/>
              </a:solidFill>
              <a:latin typeface="+mn-ea"/>
              <a:cs typeface="Meiryo UI" panose="020B0604030504040204" pitchFamily="50" charset="-128"/>
            </a:endParaRPr>
          </a:p>
          <a:p>
            <a:r>
              <a:rPr lang="en-US" altLang="ja-JP" sz="900" kern="100" dirty="0">
                <a:solidFill>
                  <a:schemeClr val="tx1">
                    <a:lumMod val="85000"/>
                    <a:lumOff val="15000"/>
                  </a:schemeClr>
                </a:solidFill>
                <a:latin typeface="+mn-ea"/>
                <a:cs typeface="Meiryo UI" panose="020B0604030504040204" pitchFamily="50" charset="-128"/>
              </a:rPr>
              <a:t>CanCam</a:t>
            </a:r>
            <a:r>
              <a:rPr lang="ja-JP" altLang="ja-JP" sz="900" kern="100" dirty="0">
                <a:solidFill>
                  <a:schemeClr val="tx1">
                    <a:lumMod val="85000"/>
                    <a:lumOff val="15000"/>
                  </a:schemeClr>
                </a:solidFill>
                <a:latin typeface="+mn-ea"/>
                <a:cs typeface="Meiryo UI" panose="020B0604030504040204" pitchFamily="50" charset="-128"/>
              </a:rPr>
              <a:t>にロイヤリティの</a:t>
            </a:r>
            <a:endParaRPr lang="en-US" altLang="ja-JP" sz="900" kern="100" dirty="0">
              <a:solidFill>
                <a:schemeClr val="tx1">
                  <a:lumMod val="85000"/>
                  <a:lumOff val="15000"/>
                </a:schemeClr>
              </a:solidFill>
              <a:latin typeface="+mn-ea"/>
              <a:cs typeface="Meiryo UI" panose="020B0604030504040204" pitchFamily="50" charset="-128"/>
            </a:endParaRPr>
          </a:p>
          <a:p>
            <a:r>
              <a:rPr lang="ja-JP" altLang="ja-JP" sz="900" kern="100" dirty="0">
                <a:solidFill>
                  <a:schemeClr val="tx1">
                    <a:lumMod val="85000"/>
                    <a:lumOff val="15000"/>
                  </a:schemeClr>
                </a:solidFill>
                <a:latin typeface="+mn-ea"/>
                <a:cs typeface="Meiryo UI" panose="020B0604030504040204" pitchFamily="50" charset="-128"/>
              </a:rPr>
              <a:t>高い読者組織</a:t>
            </a:r>
            <a:r>
              <a:rPr lang="ja-JP" altLang="en-US" sz="900" kern="100" dirty="0">
                <a:solidFill>
                  <a:schemeClr val="tx1">
                    <a:lumMod val="85000"/>
                    <a:lumOff val="15000"/>
                  </a:schemeClr>
                </a:solidFill>
                <a:latin typeface="+mn-ea"/>
                <a:cs typeface="Meiryo UI" panose="020B0604030504040204" pitchFamily="50" charset="-128"/>
              </a:rPr>
              <a:t>で、</a:t>
            </a:r>
            <a:r>
              <a:rPr lang="ja-JP" altLang="ja-JP" sz="900" kern="100" dirty="0">
                <a:solidFill>
                  <a:schemeClr val="tx1">
                    <a:lumMod val="85000"/>
                    <a:lumOff val="15000"/>
                  </a:schemeClr>
                </a:solidFill>
                <a:latin typeface="+mn-ea"/>
                <a:cs typeface="Meiryo UI" panose="020B0604030504040204" pitchFamily="50" charset="-128"/>
              </a:rPr>
              <a:t>アンケートや</a:t>
            </a:r>
            <a:endParaRPr lang="en-US" altLang="ja-JP" sz="900" kern="100" dirty="0">
              <a:solidFill>
                <a:schemeClr val="tx1">
                  <a:lumMod val="85000"/>
                  <a:lumOff val="15000"/>
                </a:schemeClr>
              </a:solidFill>
              <a:latin typeface="+mn-ea"/>
              <a:cs typeface="Meiryo UI" panose="020B0604030504040204" pitchFamily="50" charset="-128"/>
            </a:endParaRPr>
          </a:p>
          <a:p>
            <a:r>
              <a:rPr lang="ja-JP" altLang="ja-JP" sz="900" kern="100" dirty="0">
                <a:solidFill>
                  <a:schemeClr val="tx1">
                    <a:lumMod val="85000"/>
                    <a:lumOff val="15000"/>
                  </a:schemeClr>
                </a:solidFill>
                <a:latin typeface="+mn-ea"/>
                <a:cs typeface="Meiryo UI" panose="020B0604030504040204" pitchFamily="50" charset="-128"/>
              </a:rPr>
              <a:t>サンプリング依頼</a:t>
            </a:r>
            <a:r>
              <a:rPr lang="ja-JP" altLang="en-US" sz="900" kern="100" dirty="0">
                <a:solidFill>
                  <a:schemeClr val="tx1">
                    <a:lumMod val="85000"/>
                    <a:lumOff val="15000"/>
                  </a:schemeClr>
                </a:solidFill>
                <a:latin typeface="+mn-ea"/>
                <a:cs typeface="Meiryo UI" panose="020B0604030504040204" pitchFamily="50" charset="-128"/>
              </a:rPr>
              <a:t>にご活用頂けます</a:t>
            </a:r>
            <a:r>
              <a:rPr lang="ja-JP" altLang="en-US" sz="900" kern="100" dirty="0">
                <a:solidFill>
                  <a:schemeClr val="bg2">
                    <a:lumMod val="50000"/>
                  </a:schemeClr>
                </a:solidFill>
                <a:latin typeface="+mn-ea"/>
                <a:cs typeface="Meiryo UI" panose="020B0604030504040204" pitchFamily="50" charset="-128"/>
              </a:rPr>
              <a:t>。</a:t>
            </a:r>
            <a:endParaRPr lang="en-US" altLang="ja-JP" sz="900" kern="100" dirty="0">
              <a:solidFill>
                <a:schemeClr val="bg2">
                  <a:lumMod val="50000"/>
                </a:schemeClr>
              </a:solidFill>
              <a:latin typeface="+mn-ea"/>
              <a:cs typeface="Meiryo UI" panose="020B0604030504040204" pitchFamily="50" charset="-128"/>
            </a:endParaRPr>
          </a:p>
        </p:txBody>
      </p:sp>
      <p:pic>
        <p:nvPicPr>
          <p:cNvPr id="3" name="図 2">
            <a:extLst>
              <a:ext uri="{FF2B5EF4-FFF2-40B4-BE49-F238E27FC236}">
                <a16:creationId xmlns:a16="http://schemas.microsoft.com/office/drawing/2014/main" id="{581D897A-54AB-BD97-8F68-93830309D18D}"/>
              </a:ext>
            </a:extLst>
          </p:cNvPr>
          <p:cNvPicPr>
            <a:picLocks noChangeAspect="1"/>
          </p:cNvPicPr>
          <p:nvPr/>
        </p:nvPicPr>
        <p:blipFill>
          <a:blip r:embed="rId16"/>
          <a:stretch>
            <a:fillRect/>
          </a:stretch>
        </p:blipFill>
        <p:spPr>
          <a:xfrm>
            <a:off x="635001" y="2307609"/>
            <a:ext cx="1788736" cy="2289023"/>
          </a:xfrm>
          <a:prstGeom prst="rect">
            <a:avLst/>
          </a:prstGeom>
        </p:spPr>
      </p:pic>
      <p:sp>
        <p:nvSpPr>
          <p:cNvPr id="8" name="テキスト ボックス 7">
            <a:extLst>
              <a:ext uri="{FF2B5EF4-FFF2-40B4-BE49-F238E27FC236}">
                <a16:creationId xmlns:a16="http://schemas.microsoft.com/office/drawing/2014/main" id="{6B530733-790A-A45F-5D0A-C89EE737FF49}"/>
              </a:ext>
            </a:extLst>
          </p:cNvPr>
          <p:cNvSpPr txBox="1"/>
          <p:nvPr/>
        </p:nvSpPr>
        <p:spPr>
          <a:xfrm rot="21308620">
            <a:off x="330904" y="4432479"/>
            <a:ext cx="3236434" cy="707310"/>
          </a:xfrm>
          <a:prstGeom prst="rect">
            <a:avLst/>
          </a:prstGeom>
          <a:noFill/>
        </p:spPr>
        <p:txBody>
          <a:bodyPr wrap="square">
            <a:spAutoFit/>
          </a:bodyPr>
          <a:lstStyle/>
          <a:p>
            <a:pPr algn="ctr">
              <a:lnSpc>
                <a:spcPct val="150000"/>
              </a:lnSpc>
            </a:pPr>
            <a:r>
              <a:rPr lang="ja-JP" altLang="en-US" sz="1400" b="1" dirty="0">
                <a:solidFill>
                  <a:schemeClr val="bg1"/>
                </a:solidFill>
                <a:highlight>
                  <a:srgbClr val="C84146"/>
                </a:highlight>
                <a:latin typeface="ヒラギノフォント"/>
              </a:rPr>
              <a:t>女性ヤング誌唯一の毎月刊行！</a:t>
            </a:r>
          </a:p>
          <a:p>
            <a:pPr algn="ctr">
              <a:lnSpc>
                <a:spcPct val="150000"/>
              </a:lnSpc>
            </a:pPr>
            <a:r>
              <a:rPr lang="en-US" altLang="ja-JP" sz="1400" b="1" dirty="0">
                <a:solidFill>
                  <a:schemeClr val="bg1"/>
                </a:solidFill>
                <a:highlight>
                  <a:srgbClr val="C84146"/>
                </a:highlight>
                <a:latin typeface="ヒラギノフォント"/>
              </a:rPr>
              <a:t>Z</a:t>
            </a:r>
            <a:r>
              <a:rPr lang="ja-JP" altLang="en-US" sz="1400" b="1" dirty="0">
                <a:solidFill>
                  <a:schemeClr val="bg1"/>
                </a:solidFill>
                <a:highlight>
                  <a:srgbClr val="C84146"/>
                </a:highlight>
                <a:latin typeface="ヒラギノフォント"/>
              </a:rPr>
              <a:t>世代にバズる企画で大好評♡</a:t>
            </a:r>
          </a:p>
        </p:txBody>
      </p:sp>
      <p:pic>
        <p:nvPicPr>
          <p:cNvPr id="6" name="図 5">
            <a:extLst>
              <a:ext uri="{FF2B5EF4-FFF2-40B4-BE49-F238E27FC236}">
                <a16:creationId xmlns:a16="http://schemas.microsoft.com/office/drawing/2014/main" id="{58A96391-092D-AADE-C8C4-A2D2910FF68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50513" y="3380087"/>
            <a:ext cx="440923" cy="440923"/>
          </a:xfrm>
          <a:prstGeom prst="roundRect">
            <a:avLst/>
          </a:prstGeom>
        </p:spPr>
      </p:pic>
    </p:spTree>
    <p:extLst>
      <p:ext uri="{BB962C8B-B14F-4D97-AF65-F5344CB8AC3E}">
        <p14:creationId xmlns:p14="http://schemas.microsoft.com/office/powerpoint/2010/main" val="276286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a:extLst>
              <a:ext uri="{FF2B5EF4-FFF2-40B4-BE49-F238E27FC236}">
                <a16:creationId xmlns:a16="http://schemas.microsoft.com/office/drawing/2014/main" id="{D7AA9365-9736-1B36-61EC-81DADC72C5D5}"/>
              </a:ext>
            </a:extLst>
          </p:cNvPr>
          <p:cNvSpPr/>
          <p:nvPr/>
        </p:nvSpPr>
        <p:spPr>
          <a:xfrm>
            <a:off x="357809" y="901374"/>
            <a:ext cx="6864487" cy="113339"/>
          </a:xfrm>
          <a:prstGeom prst="rect">
            <a:avLst/>
          </a:prstGeom>
          <a:solidFill>
            <a:srgbClr val="FAD9DA">
              <a:alpha val="2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フローチャート: 結合子 30">
            <a:extLst>
              <a:ext uri="{FF2B5EF4-FFF2-40B4-BE49-F238E27FC236}">
                <a16:creationId xmlns:a16="http://schemas.microsoft.com/office/drawing/2014/main" id="{F6921FD5-E3B5-C215-EB43-60CD7DE36E0C}"/>
              </a:ext>
            </a:extLst>
          </p:cNvPr>
          <p:cNvSpPr/>
          <p:nvPr/>
        </p:nvSpPr>
        <p:spPr>
          <a:xfrm>
            <a:off x="7287827" y="3099819"/>
            <a:ext cx="2209135" cy="2166409"/>
          </a:xfrm>
          <a:prstGeom prst="flowChartConnector">
            <a:avLst/>
          </a:prstGeom>
          <a:solidFill>
            <a:srgbClr val="FAD9DA">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フローチャート: 結合子 29">
            <a:extLst>
              <a:ext uri="{FF2B5EF4-FFF2-40B4-BE49-F238E27FC236}">
                <a16:creationId xmlns:a16="http://schemas.microsoft.com/office/drawing/2014/main" id="{7D55B3A1-DA3A-E5DA-BF13-D38EE05F7420}"/>
              </a:ext>
            </a:extLst>
          </p:cNvPr>
          <p:cNvSpPr/>
          <p:nvPr/>
        </p:nvSpPr>
        <p:spPr>
          <a:xfrm>
            <a:off x="5013161" y="3099819"/>
            <a:ext cx="2209135" cy="2166409"/>
          </a:xfrm>
          <a:prstGeom prst="flowChartConnector">
            <a:avLst/>
          </a:prstGeom>
          <a:solidFill>
            <a:srgbClr val="FAD9DA">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フローチャート: 結合子 28">
            <a:extLst>
              <a:ext uri="{FF2B5EF4-FFF2-40B4-BE49-F238E27FC236}">
                <a16:creationId xmlns:a16="http://schemas.microsoft.com/office/drawing/2014/main" id="{06B12602-A042-7512-E992-693BF31CF942}"/>
              </a:ext>
            </a:extLst>
          </p:cNvPr>
          <p:cNvSpPr/>
          <p:nvPr/>
        </p:nvSpPr>
        <p:spPr>
          <a:xfrm>
            <a:off x="2738494" y="3099819"/>
            <a:ext cx="2209135" cy="2166409"/>
          </a:xfrm>
          <a:prstGeom prst="flowChartConnector">
            <a:avLst/>
          </a:prstGeom>
          <a:solidFill>
            <a:srgbClr val="FAD9DA">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フローチャート: 結合子 27">
            <a:extLst>
              <a:ext uri="{FF2B5EF4-FFF2-40B4-BE49-F238E27FC236}">
                <a16:creationId xmlns:a16="http://schemas.microsoft.com/office/drawing/2014/main" id="{9B3930D3-C543-1AF7-275E-2DCF7D6D1AD7}"/>
              </a:ext>
            </a:extLst>
          </p:cNvPr>
          <p:cNvSpPr/>
          <p:nvPr/>
        </p:nvSpPr>
        <p:spPr>
          <a:xfrm>
            <a:off x="463827" y="3099819"/>
            <a:ext cx="2209135" cy="2166409"/>
          </a:xfrm>
          <a:prstGeom prst="flowChartConnector">
            <a:avLst/>
          </a:prstGeom>
          <a:solidFill>
            <a:srgbClr val="FAD9DA">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 name="図 1">
            <a:extLst>
              <a:ext uri="{FF2B5EF4-FFF2-40B4-BE49-F238E27FC236}">
                <a16:creationId xmlns:a16="http://schemas.microsoft.com/office/drawing/2014/main" id="{12FDDDF8-3C92-38B5-7A92-C0D99EFA35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6472" y="3437124"/>
            <a:ext cx="1746433" cy="1309825"/>
          </a:xfrm>
          <a:prstGeom prst="rect">
            <a:avLst/>
          </a:prstGeom>
        </p:spPr>
      </p:pic>
      <p:pic>
        <p:nvPicPr>
          <p:cNvPr id="3" name="図 2">
            <a:extLst>
              <a:ext uri="{FF2B5EF4-FFF2-40B4-BE49-F238E27FC236}">
                <a16:creationId xmlns:a16="http://schemas.microsoft.com/office/drawing/2014/main" id="{20A3598B-6472-CEF9-29E3-6B2AF6540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873264" y="3261718"/>
            <a:ext cx="1651172" cy="1520981"/>
          </a:xfrm>
          <a:prstGeom prst="rect">
            <a:avLst/>
          </a:prstGeom>
        </p:spPr>
      </p:pic>
      <p:pic>
        <p:nvPicPr>
          <p:cNvPr id="4" name="図 3">
            <a:extLst>
              <a:ext uri="{FF2B5EF4-FFF2-40B4-BE49-F238E27FC236}">
                <a16:creationId xmlns:a16="http://schemas.microsoft.com/office/drawing/2014/main" id="{A71A6756-3D9E-32A4-C9DD-E1A06F2441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94674" y="3311786"/>
            <a:ext cx="1943963" cy="1742474"/>
          </a:xfrm>
          <a:prstGeom prst="rect">
            <a:avLst/>
          </a:prstGeom>
        </p:spPr>
      </p:pic>
      <p:pic>
        <p:nvPicPr>
          <p:cNvPr id="14" name="図 13">
            <a:extLst>
              <a:ext uri="{FF2B5EF4-FFF2-40B4-BE49-F238E27FC236}">
                <a16:creationId xmlns:a16="http://schemas.microsoft.com/office/drawing/2014/main" id="{D3F6796A-B8C4-0A95-BC59-9C6D825FCD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62544">
            <a:off x="784394" y="3266330"/>
            <a:ext cx="1521044" cy="1727670"/>
          </a:xfrm>
          <a:prstGeom prst="rect">
            <a:avLst/>
          </a:prstGeom>
        </p:spPr>
      </p:pic>
      <p:pic>
        <p:nvPicPr>
          <p:cNvPr id="21" name="図 20">
            <a:extLst>
              <a:ext uri="{FF2B5EF4-FFF2-40B4-BE49-F238E27FC236}">
                <a16:creationId xmlns:a16="http://schemas.microsoft.com/office/drawing/2014/main" id="{77D65CE0-1B6D-817D-0AF4-3A2DE17E70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40725" y="3581356"/>
            <a:ext cx="2363214" cy="1772410"/>
          </a:xfrm>
          <a:prstGeom prst="rect">
            <a:avLst/>
          </a:prstGeom>
        </p:spPr>
      </p:pic>
      <p:pic>
        <p:nvPicPr>
          <p:cNvPr id="22" name="図 21">
            <a:extLst>
              <a:ext uri="{FF2B5EF4-FFF2-40B4-BE49-F238E27FC236}">
                <a16:creationId xmlns:a16="http://schemas.microsoft.com/office/drawing/2014/main" id="{D2B210F9-D3C6-D168-D7A4-D6C28AB97B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71358" y="3500581"/>
            <a:ext cx="1439439" cy="1663548"/>
          </a:xfrm>
          <a:prstGeom prst="rect">
            <a:avLst/>
          </a:prstGeom>
        </p:spPr>
      </p:pic>
      <p:pic>
        <p:nvPicPr>
          <p:cNvPr id="24" name="Picture 4" descr="現在のインスタグラムのアイコン">
            <a:extLst>
              <a:ext uri="{FF2B5EF4-FFF2-40B4-BE49-F238E27FC236}">
                <a16:creationId xmlns:a16="http://schemas.microsoft.com/office/drawing/2014/main" id="{D7019219-BA11-75F3-8CAD-E5BB3FE94CC4}"/>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1994612" y="4482341"/>
            <a:ext cx="344239" cy="340479"/>
          </a:xfrm>
          <a:prstGeom prst="rect">
            <a:avLst/>
          </a:prstGeom>
          <a:noFill/>
          <a:extLst>
            <a:ext uri="{909E8E84-426E-40DD-AFC4-6F175D3DCCD1}">
              <a14:hiddenFill xmlns:a14="http://schemas.microsoft.com/office/drawing/2010/main">
                <a:solidFill>
                  <a:srgbClr val="FFFFFF"/>
                </a:solidFill>
              </a14:hiddenFill>
            </a:ext>
          </a:extLst>
        </p:spPr>
      </p:pic>
      <p:pic>
        <p:nvPicPr>
          <p:cNvPr id="25" name="図 24">
            <a:extLst>
              <a:ext uri="{FF2B5EF4-FFF2-40B4-BE49-F238E27FC236}">
                <a16:creationId xmlns:a16="http://schemas.microsoft.com/office/drawing/2014/main" id="{5D8EEA54-B30C-EA5C-D3EC-01BD15EB135D}"/>
              </a:ext>
            </a:extLst>
          </p:cNvPr>
          <p:cNvPicPr>
            <a:picLocks noChangeAspect="1"/>
          </p:cNvPicPr>
          <p:nvPr/>
        </p:nvPicPr>
        <p:blipFill>
          <a:blip r:embed="rId10"/>
          <a:stretch>
            <a:fillRect/>
          </a:stretch>
        </p:blipFill>
        <p:spPr>
          <a:xfrm>
            <a:off x="1952178" y="3616704"/>
            <a:ext cx="473341" cy="362393"/>
          </a:xfrm>
          <a:prstGeom prst="rect">
            <a:avLst/>
          </a:prstGeom>
        </p:spPr>
      </p:pic>
      <p:pic>
        <p:nvPicPr>
          <p:cNvPr id="26" name="図 25">
            <a:extLst>
              <a:ext uri="{FF2B5EF4-FFF2-40B4-BE49-F238E27FC236}">
                <a16:creationId xmlns:a16="http://schemas.microsoft.com/office/drawing/2014/main" id="{66F51302-7FC5-8B3A-8FC9-AF458287FAC6}"/>
              </a:ext>
            </a:extLst>
          </p:cNvPr>
          <p:cNvPicPr>
            <a:picLocks noChangeAspect="1"/>
          </p:cNvPicPr>
          <p:nvPr/>
        </p:nvPicPr>
        <p:blipFill>
          <a:blip r:embed="rId11"/>
          <a:stretch>
            <a:fillRect/>
          </a:stretch>
        </p:blipFill>
        <p:spPr>
          <a:xfrm>
            <a:off x="562223" y="4181344"/>
            <a:ext cx="437744" cy="286217"/>
          </a:xfrm>
          <a:prstGeom prst="rect">
            <a:avLst/>
          </a:prstGeom>
        </p:spPr>
      </p:pic>
      <p:pic>
        <p:nvPicPr>
          <p:cNvPr id="27" name="図 26">
            <a:extLst>
              <a:ext uri="{FF2B5EF4-FFF2-40B4-BE49-F238E27FC236}">
                <a16:creationId xmlns:a16="http://schemas.microsoft.com/office/drawing/2014/main" id="{C322E380-CB76-D2F5-B0EF-2909A15271EC}"/>
              </a:ext>
            </a:extLst>
          </p:cNvPr>
          <p:cNvPicPr>
            <a:picLocks noChangeAspect="1"/>
          </p:cNvPicPr>
          <p:nvPr/>
        </p:nvPicPr>
        <p:blipFill>
          <a:blip r:embed="rId12"/>
          <a:stretch>
            <a:fillRect/>
          </a:stretch>
        </p:blipFill>
        <p:spPr>
          <a:xfrm>
            <a:off x="2835079" y="4054866"/>
            <a:ext cx="381272" cy="376001"/>
          </a:xfrm>
          <a:prstGeom prst="rect">
            <a:avLst/>
          </a:prstGeom>
        </p:spPr>
      </p:pic>
      <p:sp>
        <p:nvSpPr>
          <p:cNvPr id="34" name="正方形/長方形 33">
            <a:extLst>
              <a:ext uri="{FF2B5EF4-FFF2-40B4-BE49-F238E27FC236}">
                <a16:creationId xmlns:a16="http://schemas.microsoft.com/office/drawing/2014/main" id="{54969606-669E-7BD6-3824-E734B452A4F7}"/>
              </a:ext>
            </a:extLst>
          </p:cNvPr>
          <p:cNvSpPr/>
          <p:nvPr/>
        </p:nvSpPr>
        <p:spPr>
          <a:xfrm>
            <a:off x="2527806" y="2524577"/>
            <a:ext cx="2638147" cy="941619"/>
          </a:xfrm>
          <a:prstGeom prst="rect">
            <a:avLst/>
          </a:prstGeom>
          <a:noFill/>
          <a:ln>
            <a:noFill/>
          </a:ln>
          <a:effectLst>
            <a:glow rad="127000">
              <a:srgbClr val="F9ADC3"/>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300" b="1" dirty="0">
                <a:solidFill>
                  <a:srgbClr val="F5779B"/>
                </a:solidFill>
                <a:effectLst>
                  <a:glow rad="127000">
                    <a:schemeClr val="bg1"/>
                  </a:glow>
                </a:effectLst>
              </a:rPr>
              <a:t>消費意欲が旺盛♪</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お気に入りの</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店舗でも</a:t>
            </a:r>
            <a:r>
              <a:rPr kumimoji="1" lang="en-US" altLang="ja-JP" sz="1300" b="1" dirty="0">
                <a:solidFill>
                  <a:srgbClr val="F5779B"/>
                </a:solidFill>
                <a:effectLst>
                  <a:glow rad="127000">
                    <a:schemeClr val="bg1"/>
                  </a:glow>
                </a:effectLst>
              </a:rPr>
              <a:t>EC</a:t>
            </a:r>
            <a:r>
              <a:rPr kumimoji="1" lang="ja-JP" altLang="en-US" sz="1300" b="1" dirty="0">
                <a:solidFill>
                  <a:srgbClr val="F5779B"/>
                </a:solidFill>
                <a:effectLst>
                  <a:glow rad="127000">
                    <a:schemeClr val="bg1"/>
                  </a:glow>
                </a:effectLst>
              </a:rPr>
              <a:t>でも購入！</a:t>
            </a:r>
            <a:endParaRPr kumimoji="1" lang="en-US" altLang="ja-JP" sz="1300" b="1" dirty="0">
              <a:solidFill>
                <a:srgbClr val="F5779B"/>
              </a:solidFill>
              <a:effectLst>
                <a:glow rad="127000">
                  <a:schemeClr val="bg1"/>
                </a:glow>
              </a:effectLst>
            </a:endParaRPr>
          </a:p>
        </p:txBody>
      </p:sp>
      <p:sp>
        <p:nvSpPr>
          <p:cNvPr id="35" name="正方形/長方形 34">
            <a:extLst>
              <a:ext uri="{FF2B5EF4-FFF2-40B4-BE49-F238E27FC236}">
                <a16:creationId xmlns:a16="http://schemas.microsoft.com/office/drawing/2014/main" id="{3474677F-7CD5-64BE-39A0-18446A6475DF}"/>
              </a:ext>
            </a:extLst>
          </p:cNvPr>
          <p:cNvSpPr/>
          <p:nvPr/>
        </p:nvSpPr>
        <p:spPr>
          <a:xfrm>
            <a:off x="617587" y="2524577"/>
            <a:ext cx="1901614" cy="941619"/>
          </a:xfrm>
          <a:prstGeom prst="rect">
            <a:avLst/>
          </a:prstGeom>
          <a:noFill/>
          <a:ln>
            <a:noFill/>
          </a:ln>
          <a:effectLst>
            <a:glow rad="127000">
              <a:srgbClr val="F9ADC3"/>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b="1" dirty="0">
                <a:solidFill>
                  <a:srgbClr val="F5779B"/>
                </a:solidFill>
                <a:effectLst>
                  <a:glow rad="127000">
                    <a:schemeClr val="bg1"/>
                  </a:glow>
                </a:effectLst>
              </a:rPr>
              <a:t>CanCam</a:t>
            </a:r>
            <a:r>
              <a:rPr kumimoji="1" lang="ja-JP" altLang="en-US" sz="1300" b="1" dirty="0">
                <a:solidFill>
                  <a:srgbClr val="F5779B"/>
                </a:solidFill>
                <a:effectLst>
                  <a:glow rad="127000">
                    <a:schemeClr val="bg1"/>
                  </a:glow>
                </a:effectLst>
              </a:rPr>
              <a:t>は</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雑誌・</a:t>
            </a:r>
            <a:r>
              <a:rPr kumimoji="1" lang="en-US" altLang="ja-JP" sz="1300" b="1" dirty="0">
                <a:solidFill>
                  <a:srgbClr val="F5779B"/>
                </a:solidFill>
                <a:effectLst>
                  <a:glow rad="127000">
                    <a:schemeClr val="bg1"/>
                  </a:glow>
                </a:effectLst>
              </a:rPr>
              <a:t>WEB</a:t>
            </a:r>
            <a:r>
              <a:rPr kumimoji="1" lang="ja-JP" altLang="en-US" sz="1300" b="1" dirty="0">
                <a:solidFill>
                  <a:srgbClr val="F5779B"/>
                </a:solidFill>
                <a:effectLst>
                  <a:glow rad="127000">
                    <a:schemeClr val="bg1"/>
                  </a:glow>
                </a:effectLst>
              </a:rPr>
              <a:t>・</a:t>
            </a:r>
            <a:r>
              <a:rPr kumimoji="1" lang="en-US" altLang="ja-JP" sz="1300" b="1" dirty="0">
                <a:solidFill>
                  <a:srgbClr val="F5779B"/>
                </a:solidFill>
                <a:effectLst>
                  <a:glow rad="127000">
                    <a:schemeClr val="bg1"/>
                  </a:glow>
                </a:effectLst>
              </a:rPr>
              <a:t>SNS</a:t>
            </a:r>
            <a:r>
              <a:rPr kumimoji="1" lang="ja-JP" altLang="en-US" sz="1300" b="1" dirty="0">
                <a:solidFill>
                  <a:srgbClr val="F5779B"/>
                </a:solidFill>
                <a:effectLst>
                  <a:glow rad="127000">
                    <a:schemeClr val="bg1"/>
                  </a:glow>
                </a:effectLst>
              </a:rPr>
              <a:t>で</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全部見してます♪</a:t>
            </a:r>
          </a:p>
        </p:txBody>
      </p:sp>
      <p:sp>
        <p:nvSpPr>
          <p:cNvPr id="37" name="テキスト ボックス 36">
            <a:extLst>
              <a:ext uri="{FF2B5EF4-FFF2-40B4-BE49-F238E27FC236}">
                <a16:creationId xmlns:a16="http://schemas.microsoft.com/office/drawing/2014/main" id="{21CA2F3F-DB44-F452-FEE2-ED2E0A4890CE}"/>
              </a:ext>
            </a:extLst>
          </p:cNvPr>
          <p:cNvSpPr txBox="1"/>
          <p:nvPr/>
        </p:nvSpPr>
        <p:spPr>
          <a:xfrm>
            <a:off x="2165150" y="5287472"/>
            <a:ext cx="3297487"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ファッション代は</a:t>
            </a:r>
            <a:r>
              <a:rPr kumimoji="1" lang="ja-JP" altLang="en-US"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月に</a:t>
            </a:r>
            <a:r>
              <a:rPr kumimoji="1" lang="en-US" altLang="ja-JP"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1</a:t>
            </a:r>
            <a:r>
              <a:rPr kumimoji="1" lang="ja-JP" altLang="en-US"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万円以上</a:t>
            </a:r>
            <a:r>
              <a:rPr kumimoji="1" lang="en-US" altLang="ja-JP"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ほかにもコスメ・ファッション</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推し活・お出かけとアグレッシブ！</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p:txBody>
      </p:sp>
      <p:sp>
        <p:nvSpPr>
          <p:cNvPr id="41" name="正方形/長方形 40">
            <a:extLst>
              <a:ext uri="{FF2B5EF4-FFF2-40B4-BE49-F238E27FC236}">
                <a16:creationId xmlns:a16="http://schemas.microsoft.com/office/drawing/2014/main" id="{81348E51-BEB0-B56E-5C06-D0079A5F3D29}"/>
              </a:ext>
            </a:extLst>
          </p:cNvPr>
          <p:cNvSpPr/>
          <p:nvPr/>
        </p:nvSpPr>
        <p:spPr>
          <a:xfrm>
            <a:off x="4953000" y="2604494"/>
            <a:ext cx="2425999" cy="941619"/>
          </a:xfrm>
          <a:prstGeom prst="rect">
            <a:avLst/>
          </a:prstGeom>
          <a:noFill/>
          <a:ln>
            <a:noFill/>
          </a:ln>
          <a:effectLst>
            <a:glow rad="127000">
              <a:srgbClr val="F9ADC3"/>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300" b="1" dirty="0">
                <a:solidFill>
                  <a:srgbClr val="F5779B"/>
                </a:solidFill>
                <a:effectLst>
                  <a:glow rad="127000">
                    <a:schemeClr val="bg1"/>
                  </a:glow>
                </a:effectLst>
              </a:rPr>
              <a:t>気に入ったコスメは</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一途に使い続けるし</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周囲にもオススメしたい♡</a:t>
            </a:r>
            <a:endParaRPr kumimoji="1" lang="en-US" altLang="ja-JP" sz="1300" b="1" dirty="0">
              <a:solidFill>
                <a:srgbClr val="F5779B"/>
              </a:solidFill>
              <a:effectLst>
                <a:glow rad="127000">
                  <a:schemeClr val="bg1"/>
                </a:glow>
              </a:effectLst>
            </a:endParaRPr>
          </a:p>
        </p:txBody>
      </p:sp>
      <p:sp>
        <p:nvSpPr>
          <p:cNvPr id="42" name="テキスト ボックス 41">
            <a:extLst>
              <a:ext uri="{FF2B5EF4-FFF2-40B4-BE49-F238E27FC236}">
                <a16:creationId xmlns:a16="http://schemas.microsoft.com/office/drawing/2014/main" id="{18B54234-7E8E-7A39-B54F-FF4A1CAD0FD4}"/>
              </a:ext>
            </a:extLst>
          </p:cNvPr>
          <p:cNvSpPr txBox="1"/>
          <p:nvPr/>
        </p:nvSpPr>
        <p:spPr>
          <a:xfrm>
            <a:off x="4534501" y="5287472"/>
            <a:ext cx="3297487"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クチコミや使用感を重視！</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テスターを試す派が</a:t>
            </a:r>
            <a:r>
              <a:rPr kumimoji="1" lang="en-US" altLang="ja-JP"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64</a:t>
            </a:r>
            <a:r>
              <a:rPr kumimoji="1" lang="ja-JP" altLang="en-US"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a:t>
            </a:r>
            <a:endParaRPr kumimoji="1" lang="en-US" altLang="ja-JP"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事前調査はしっかり派多数</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p:txBody>
      </p:sp>
      <p:sp>
        <p:nvSpPr>
          <p:cNvPr id="43" name="正方形/長方形 42">
            <a:extLst>
              <a:ext uri="{FF2B5EF4-FFF2-40B4-BE49-F238E27FC236}">
                <a16:creationId xmlns:a16="http://schemas.microsoft.com/office/drawing/2014/main" id="{DA12E277-D058-1182-9478-F8EEAB7030C2}"/>
              </a:ext>
            </a:extLst>
          </p:cNvPr>
          <p:cNvSpPr/>
          <p:nvPr/>
        </p:nvSpPr>
        <p:spPr>
          <a:xfrm>
            <a:off x="7506152" y="2610971"/>
            <a:ext cx="1901614" cy="941619"/>
          </a:xfrm>
          <a:prstGeom prst="rect">
            <a:avLst/>
          </a:prstGeom>
          <a:noFill/>
          <a:ln>
            <a:noFill/>
          </a:ln>
          <a:effectLst>
            <a:glow rad="127000">
              <a:srgbClr val="F9ADC3"/>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300" b="1" dirty="0">
                <a:solidFill>
                  <a:srgbClr val="F5779B"/>
                </a:solidFill>
                <a:effectLst>
                  <a:glow rad="127000">
                    <a:schemeClr val="bg1"/>
                  </a:glow>
                </a:effectLst>
              </a:rPr>
              <a:t>SNS</a:t>
            </a:r>
            <a:r>
              <a:rPr kumimoji="1" lang="ja-JP" altLang="en-US" sz="1300" b="1" dirty="0">
                <a:solidFill>
                  <a:srgbClr val="F5779B"/>
                </a:solidFill>
                <a:effectLst>
                  <a:glow rad="127000">
                    <a:schemeClr val="bg1"/>
                  </a:glow>
                </a:effectLst>
              </a:rPr>
              <a:t>はいつも見て</a:t>
            </a:r>
            <a:endParaRPr kumimoji="1" lang="en-US" altLang="ja-JP" sz="1300" b="1" dirty="0">
              <a:solidFill>
                <a:srgbClr val="F5779B"/>
              </a:solidFill>
              <a:effectLst>
                <a:glow rad="127000">
                  <a:schemeClr val="bg1"/>
                </a:glow>
              </a:effectLst>
            </a:endParaRPr>
          </a:p>
          <a:p>
            <a:pPr algn="ctr"/>
            <a:r>
              <a:rPr kumimoji="1" lang="ja-JP" altLang="en-US" sz="1300" b="1" dirty="0">
                <a:solidFill>
                  <a:srgbClr val="F5779B"/>
                </a:solidFill>
                <a:effectLst>
                  <a:glow rad="127000">
                    <a:schemeClr val="bg1"/>
                  </a:glow>
                </a:effectLst>
              </a:rPr>
              <a:t>自分も頻繁に発信！</a:t>
            </a:r>
            <a:endParaRPr kumimoji="1" lang="en-US" altLang="ja-JP" sz="1300" b="1" dirty="0">
              <a:solidFill>
                <a:srgbClr val="F5779B"/>
              </a:solidFill>
              <a:effectLst>
                <a:glow rad="127000">
                  <a:schemeClr val="bg1"/>
                </a:glow>
              </a:effectLst>
            </a:endParaRPr>
          </a:p>
        </p:txBody>
      </p:sp>
      <p:sp>
        <p:nvSpPr>
          <p:cNvPr id="46" name="正方形/長方形 45">
            <a:extLst>
              <a:ext uri="{FF2B5EF4-FFF2-40B4-BE49-F238E27FC236}">
                <a16:creationId xmlns:a16="http://schemas.microsoft.com/office/drawing/2014/main" id="{01B51188-3695-6B60-01E7-6566230DD271}"/>
              </a:ext>
            </a:extLst>
          </p:cNvPr>
          <p:cNvSpPr/>
          <p:nvPr/>
        </p:nvSpPr>
        <p:spPr>
          <a:xfrm>
            <a:off x="173831" y="386087"/>
            <a:ext cx="7320843" cy="941619"/>
          </a:xfrm>
          <a:prstGeom prst="rect">
            <a:avLst/>
          </a:prstGeom>
          <a:noFill/>
          <a:ln>
            <a:noFill/>
          </a:ln>
          <a:effectLst>
            <a:glow rad="127000">
              <a:srgbClr val="F9ADC3"/>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solidFill>
                  <a:srgbClr val="F5779B"/>
                </a:solidFill>
                <a:effectLst>
                  <a:glow rad="127000">
                    <a:schemeClr val="bg1"/>
                  </a:glow>
                </a:effectLst>
              </a:rPr>
              <a:t>CanCam</a:t>
            </a:r>
            <a:r>
              <a:rPr kumimoji="1" lang="ja-JP" altLang="en-US" sz="2400" b="1" dirty="0">
                <a:solidFill>
                  <a:srgbClr val="F5779B"/>
                </a:solidFill>
                <a:effectLst>
                  <a:glow rad="127000">
                    <a:schemeClr val="bg1"/>
                  </a:glow>
                </a:effectLst>
              </a:rPr>
              <a:t>読者・ユーザーってこんな人たち！</a:t>
            </a:r>
          </a:p>
        </p:txBody>
      </p:sp>
      <p:sp>
        <p:nvSpPr>
          <p:cNvPr id="47" name="テキスト ボックス 46">
            <a:extLst>
              <a:ext uri="{FF2B5EF4-FFF2-40B4-BE49-F238E27FC236}">
                <a16:creationId xmlns:a16="http://schemas.microsoft.com/office/drawing/2014/main" id="{14F14D34-B958-DE19-094D-BF61319D1E70}"/>
              </a:ext>
            </a:extLst>
          </p:cNvPr>
          <p:cNvSpPr txBox="1"/>
          <p:nvPr/>
        </p:nvSpPr>
        <p:spPr>
          <a:xfrm>
            <a:off x="43501" y="1368171"/>
            <a:ext cx="955004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dirty="0">
                <a:solidFill>
                  <a:schemeClr val="tx1">
                    <a:lumMod val="65000"/>
                    <a:lumOff val="35000"/>
                  </a:schemeClr>
                </a:solidFill>
                <a:latin typeface="游ゴシック" panose="020B0400000000000000" pitchFamily="50" charset="-128"/>
                <a:ea typeface="游ゴシック" panose="020B0400000000000000" pitchFamily="50" charset="-128"/>
              </a:rPr>
              <a:t>消費行動がアクティブで、トレンドへの関心も</a:t>
            </a:r>
            <a:r>
              <a:rPr kumimoji="1" lang="en-US" altLang="ja-JP" b="1" dirty="0">
                <a:solidFill>
                  <a:schemeClr val="tx1">
                    <a:lumMod val="65000"/>
                    <a:lumOff val="35000"/>
                  </a:schemeClr>
                </a:solidFill>
                <a:latin typeface="游ゴシック" panose="020B0400000000000000" pitchFamily="50" charset="-128"/>
                <a:ea typeface="游ゴシック" panose="020B0400000000000000" pitchFamily="50" charset="-128"/>
              </a:rPr>
              <a:t>SNS</a:t>
            </a:r>
            <a:r>
              <a:rPr kumimoji="1" lang="ja-JP" altLang="en-US" b="1" dirty="0">
                <a:solidFill>
                  <a:schemeClr val="tx1">
                    <a:lumMod val="65000"/>
                    <a:lumOff val="35000"/>
                  </a:schemeClr>
                </a:solidFill>
                <a:latin typeface="游ゴシック" panose="020B0400000000000000" pitchFamily="50" charset="-128"/>
                <a:ea typeface="游ゴシック" panose="020B0400000000000000" pitchFamily="50" charset="-128"/>
              </a:rPr>
              <a:t>感度も高く、</a:t>
            </a:r>
            <a:endParaRPr kumimoji="1" lang="en-US" altLang="ja-JP"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b="1" dirty="0">
                <a:solidFill>
                  <a:schemeClr val="tx1">
                    <a:lumMod val="65000"/>
                    <a:lumOff val="35000"/>
                  </a:schemeClr>
                </a:solidFill>
                <a:latin typeface="游ゴシック" panose="020B0400000000000000" pitchFamily="50" charset="-128"/>
                <a:ea typeface="游ゴシック" panose="020B0400000000000000" pitchFamily="50" charset="-128"/>
              </a:rPr>
              <a:t>CanCam</a:t>
            </a:r>
            <a:r>
              <a:rPr kumimoji="1" lang="ja-JP" altLang="en-US" b="1" dirty="0">
                <a:solidFill>
                  <a:schemeClr val="tx1">
                    <a:lumMod val="65000"/>
                    <a:lumOff val="35000"/>
                  </a:schemeClr>
                </a:solidFill>
                <a:latin typeface="游ゴシック" panose="020B0400000000000000" pitchFamily="50" charset="-128"/>
                <a:ea typeface="游ゴシック" panose="020B0400000000000000" pitchFamily="50" charset="-128"/>
              </a:rPr>
              <a:t>発の情報で商品購入する人が</a:t>
            </a:r>
            <a:r>
              <a:rPr kumimoji="1" lang="en-US" altLang="ja-JP" b="1" dirty="0">
                <a:solidFill>
                  <a:schemeClr val="tx1">
                    <a:lumMod val="65000"/>
                    <a:lumOff val="35000"/>
                  </a:schemeClr>
                </a:solidFill>
                <a:latin typeface="游ゴシック" panose="020B0400000000000000" pitchFamily="50" charset="-128"/>
                <a:ea typeface="游ゴシック" panose="020B0400000000000000" pitchFamily="50" charset="-128"/>
              </a:rPr>
              <a:t>76</a:t>
            </a:r>
            <a:r>
              <a:rPr kumimoji="1" lang="ja-JP" altLang="en-US" b="1" dirty="0">
                <a:solidFill>
                  <a:schemeClr val="tx1">
                    <a:lumMod val="65000"/>
                    <a:lumOff val="35000"/>
                  </a:schemeClr>
                </a:solidFill>
                <a:latin typeface="游ゴシック" panose="020B0400000000000000" pitchFamily="50" charset="-128"/>
                <a:ea typeface="游ゴシック" panose="020B0400000000000000" pitchFamily="50" charset="-128"/>
              </a:rPr>
              <a:t>％以上！</a:t>
            </a:r>
            <a:endParaRPr kumimoji="1" lang="en-US" altLang="ja-JP" b="1" dirty="0">
              <a:solidFill>
                <a:schemeClr val="tx1">
                  <a:lumMod val="65000"/>
                  <a:lumOff val="35000"/>
                </a:schemeClr>
              </a:solidFill>
              <a:latin typeface="游ゴシック" panose="020B0400000000000000" pitchFamily="50" charset="-128"/>
              <a:ea typeface="游ゴシック" panose="020B0400000000000000" pitchFamily="50" charset="-128"/>
            </a:endParaRPr>
          </a:p>
        </p:txBody>
      </p:sp>
      <p:sp>
        <p:nvSpPr>
          <p:cNvPr id="48" name="テキスト ボックス 47">
            <a:extLst>
              <a:ext uri="{FF2B5EF4-FFF2-40B4-BE49-F238E27FC236}">
                <a16:creationId xmlns:a16="http://schemas.microsoft.com/office/drawing/2014/main" id="{FAFA6C49-D70A-792D-33EE-E8C4223C397D}"/>
              </a:ext>
            </a:extLst>
          </p:cNvPr>
          <p:cNvSpPr txBox="1"/>
          <p:nvPr/>
        </p:nvSpPr>
        <p:spPr>
          <a:xfrm>
            <a:off x="6903853" y="5287472"/>
            <a:ext cx="3297487"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CanCam</a:t>
            </a: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読者の</a:t>
            </a:r>
            <a:r>
              <a:rPr kumimoji="1" lang="en-US" altLang="ja-JP"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78</a:t>
            </a:r>
            <a:r>
              <a:rPr kumimoji="1" lang="ja-JP" altLang="en-US" sz="1000" b="1" i="0" u="none"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a:t>
            </a: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が</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積極的に情報発信！</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algn="ctr">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週に</a:t>
            </a:r>
            <a:r>
              <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1</a:t>
            </a: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回以上発信する人が</a:t>
            </a:r>
            <a:r>
              <a:rPr kumimoji="1" lang="en-US" altLang="ja-JP" sz="10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64</a:t>
            </a:r>
            <a:r>
              <a:rPr kumimoji="1" lang="ja-JP" altLang="en-US" sz="1000" b="1" i="0" u="none" strike="noStrike" kern="1200" cap="none" spc="0" normalizeH="0" baseline="0" noProof="0" dirty="0">
                <a:ln>
                  <a:noFill/>
                </a:ln>
                <a:solidFill>
                  <a:srgbClr val="FF6699"/>
                </a:solidFill>
                <a:effectLst/>
                <a:uLnTx/>
                <a:uFillTx/>
                <a:latin typeface="游ゴシック" panose="020B0400000000000000" pitchFamily="50" charset="-128"/>
                <a:ea typeface="游ゴシック" panose="020B0400000000000000" pitchFamily="50" charset="-128"/>
                <a:cs typeface="+mn-cs"/>
              </a:rPr>
              <a:t>％！</a:t>
            </a:r>
            <a:endParaRPr kumimoji="1" lang="en-US" altLang="ja-JP" sz="1000" b="1" dirty="0">
              <a:solidFill>
                <a:srgbClr val="FF6699"/>
              </a:solidFill>
              <a:latin typeface="游ゴシック" panose="020F0502020204030204"/>
              <a:ea typeface="游ゴシック" panose="020B0400000000000000" pitchFamily="50" charset="-128"/>
            </a:endParaRPr>
          </a:p>
        </p:txBody>
      </p:sp>
      <p:sp>
        <p:nvSpPr>
          <p:cNvPr id="51" name="テキスト ボックス 50">
            <a:extLst>
              <a:ext uri="{FF2B5EF4-FFF2-40B4-BE49-F238E27FC236}">
                <a16:creationId xmlns:a16="http://schemas.microsoft.com/office/drawing/2014/main" id="{53520721-1DF5-0D98-2BCE-CD610725D921}"/>
              </a:ext>
            </a:extLst>
          </p:cNvPr>
          <p:cNvSpPr txBox="1"/>
          <p:nvPr/>
        </p:nvSpPr>
        <p:spPr>
          <a:xfrm>
            <a:off x="7358671" y="5858539"/>
            <a:ext cx="2387850" cy="21544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情報発信に</a:t>
            </a:r>
            <a:r>
              <a:rPr kumimoji="1" lang="en-US" altLang="ja-JP"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Instagram</a:t>
            </a:r>
            <a:r>
              <a:rPr kumimoji="1" lang="ja-JP" altLang="en-US"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を活用する人が</a:t>
            </a:r>
            <a:r>
              <a:rPr kumimoji="1" lang="en-US" altLang="ja-JP"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50</a:t>
            </a:r>
            <a:r>
              <a:rPr kumimoji="1" lang="ja-JP" altLang="en-US"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rPr>
              <a:t>％</a:t>
            </a:r>
            <a:endParaRPr kumimoji="1" lang="en-US" altLang="ja-JP" sz="800" b="1" i="0" u="none" strike="noStrike" kern="1200" cap="none" spc="0" normalizeH="0" baseline="0" noProof="0" dirty="0">
              <a:ln>
                <a:noFill/>
              </a:ln>
              <a:solidFill>
                <a:schemeClr val="tx1">
                  <a:lumMod val="65000"/>
                  <a:lumOff val="35000"/>
                </a:schemeClr>
              </a:solidFill>
              <a:effectLst/>
              <a:uLnTx/>
              <a:uFillTx/>
              <a:latin typeface="游ゴシック" panose="020B0400000000000000" pitchFamily="50" charset="-128"/>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E0B16E40-B43A-1997-A7F8-B9F8E0CDB66C}"/>
              </a:ext>
            </a:extLst>
          </p:cNvPr>
          <p:cNvCxnSpPr>
            <a:cxnSpLocks/>
          </p:cNvCxnSpPr>
          <p:nvPr/>
        </p:nvCxnSpPr>
        <p:spPr>
          <a:xfrm>
            <a:off x="357809" y="992834"/>
            <a:ext cx="6778487" cy="0"/>
          </a:xfrm>
          <a:prstGeom prst="line">
            <a:avLst/>
          </a:prstGeom>
          <a:ln>
            <a:solidFill>
              <a:srgbClr val="FC8EAC"/>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F50CEF36-DA34-5AB6-03E4-FC5EBF47FE5F}"/>
              </a:ext>
            </a:extLst>
          </p:cNvPr>
          <p:cNvCxnSpPr>
            <a:cxnSpLocks/>
          </p:cNvCxnSpPr>
          <p:nvPr/>
        </p:nvCxnSpPr>
        <p:spPr>
          <a:xfrm>
            <a:off x="357809" y="1014713"/>
            <a:ext cx="6778487" cy="0"/>
          </a:xfrm>
          <a:prstGeom prst="line">
            <a:avLst/>
          </a:prstGeom>
          <a:ln>
            <a:solidFill>
              <a:srgbClr val="FC8EAC"/>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347E6E22-8AE3-4DE6-2A7F-C15AB6ED0BEF}"/>
              </a:ext>
            </a:extLst>
          </p:cNvPr>
          <p:cNvSpPr txBox="1"/>
          <p:nvPr/>
        </p:nvSpPr>
        <p:spPr>
          <a:xfrm>
            <a:off x="43501" y="5287472"/>
            <a:ext cx="3049785"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1" i="0" u="sng"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76</a:t>
            </a:r>
            <a:r>
              <a:rPr kumimoji="1" lang="ja-JP" altLang="en-US" sz="1000" b="1" i="0" u="sng" strike="noStrike" kern="1200" cap="none" spc="0" normalizeH="0" baseline="0" noProof="0" dirty="0">
                <a:ln>
                  <a:noFill/>
                </a:ln>
                <a:solidFill>
                  <a:srgbClr val="FF6699"/>
                </a:solidFill>
                <a:effectLst/>
                <a:uLnTx/>
                <a:uFillTx/>
                <a:latin typeface="游ゴシック" panose="020F0502020204030204"/>
                <a:ea typeface="游ゴシック" panose="020B0400000000000000" pitchFamily="50" charset="-128"/>
                <a:cs typeface="+mn-cs"/>
              </a:rPr>
              <a:t>％の人</a:t>
            </a: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が</a:t>
            </a:r>
            <a:r>
              <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CanCam</a:t>
            </a: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の</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情報がきっかけで何かしらの</a:t>
            </a:r>
            <a:endParaRPr kumimoji="1" lang="en-US" altLang="ja-JP"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lumMod val="65000"/>
                    <a:lumOff val="35000"/>
                  </a:schemeClr>
                </a:solidFill>
                <a:effectLst/>
                <a:uLnTx/>
                <a:uFillTx/>
                <a:latin typeface="游ゴシック" panose="020F0502020204030204"/>
                <a:ea typeface="游ゴシック" panose="020B0400000000000000" pitchFamily="50" charset="-128"/>
                <a:cs typeface="+mn-cs"/>
              </a:rPr>
              <a:t>アイテムを購入・実践経験アリ！</a:t>
            </a:r>
          </a:p>
        </p:txBody>
      </p:sp>
      <p:pic>
        <p:nvPicPr>
          <p:cNvPr id="58" name="図 57">
            <a:extLst>
              <a:ext uri="{FF2B5EF4-FFF2-40B4-BE49-F238E27FC236}">
                <a16:creationId xmlns:a16="http://schemas.microsoft.com/office/drawing/2014/main" id="{E22E7346-8534-8427-25DD-DF456235CA4E}"/>
              </a:ext>
            </a:extLst>
          </p:cNvPr>
          <p:cNvPicPr>
            <a:picLocks noChangeAspect="1"/>
          </p:cNvPicPr>
          <p:nvPr/>
        </p:nvPicPr>
        <p:blipFill>
          <a:blip r:embed="rId13"/>
          <a:stretch>
            <a:fillRect/>
          </a:stretch>
        </p:blipFill>
        <p:spPr>
          <a:xfrm>
            <a:off x="2043678" y="4057875"/>
            <a:ext cx="287876" cy="368166"/>
          </a:xfrm>
          <a:prstGeom prst="rect">
            <a:avLst/>
          </a:prstGeom>
        </p:spPr>
      </p:pic>
    </p:spTree>
    <p:extLst>
      <p:ext uri="{BB962C8B-B14F-4D97-AF65-F5344CB8AC3E}">
        <p14:creationId xmlns:p14="http://schemas.microsoft.com/office/powerpoint/2010/main" val="3593020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33">
            <a:extLst>
              <a:ext uri="{FF2B5EF4-FFF2-40B4-BE49-F238E27FC236}">
                <a16:creationId xmlns:a16="http://schemas.microsoft.com/office/drawing/2014/main" id="{8F9F19AB-41FE-7D0E-7C1F-BD4668C55BB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kumimoji="1" lang="ja-JP" altLang="en-US"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 </a:t>
            </a:r>
            <a:r>
              <a:rPr kumimoji="1" lang="en-US" altLang="ja-JP"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Data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E7346C"/>
                </a:solidFill>
                <a:effectLst/>
                <a:uLnTx/>
                <a:uFillTx/>
                <a:latin typeface="メイリオ" panose="020B0604030504040204" pitchFamily="50" charset="-128"/>
                <a:ea typeface="メイリオ" panose="020B0604030504040204" pitchFamily="50" charset="-128"/>
                <a:cs typeface="Brush Script MT" panose="03060802040406070304" pitchFamily="66" charset="0"/>
              </a:rPr>
              <a:t>CanCam</a:t>
            </a:r>
            <a:r>
              <a:rPr kumimoji="1" lang="ja-JP" altLang="en-US" sz="1000" b="0" i="0" u="none" strike="noStrike" kern="1200" cap="none" spc="0" normalizeH="0" baseline="0" noProof="0" dirty="0">
                <a:ln>
                  <a:noFill/>
                </a:ln>
                <a:solidFill>
                  <a:srgbClr val="E7346C"/>
                </a:solidFill>
                <a:effectLst/>
                <a:uLnTx/>
                <a:uFillTx/>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cxnSp>
        <p:nvCxnSpPr>
          <p:cNvPr id="8" name="直線コネクタ 7">
            <a:extLst>
              <a:ext uri="{FF2B5EF4-FFF2-40B4-BE49-F238E27FC236}">
                <a16:creationId xmlns:a16="http://schemas.microsoft.com/office/drawing/2014/main" id="{A6816039-7865-FF70-6265-81AAD857ED64}"/>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四角形: 角を丸くする 11">
            <a:extLst>
              <a:ext uri="{FF2B5EF4-FFF2-40B4-BE49-F238E27FC236}">
                <a16:creationId xmlns:a16="http://schemas.microsoft.com/office/drawing/2014/main" id="{7D73FA78-2E1A-2C95-0FC2-55DBEF0C9B07}"/>
              </a:ext>
            </a:extLst>
          </p:cNvPr>
          <p:cNvSpPr/>
          <p:nvPr/>
        </p:nvSpPr>
        <p:spPr>
          <a:xfrm>
            <a:off x="581440" y="980394"/>
            <a:ext cx="2087554" cy="23355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年齢</a:t>
            </a:r>
          </a:p>
        </p:txBody>
      </p:sp>
      <p:sp>
        <p:nvSpPr>
          <p:cNvPr id="14" name="テキスト ボックス 13">
            <a:extLst>
              <a:ext uri="{FF2B5EF4-FFF2-40B4-BE49-F238E27FC236}">
                <a16:creationId xmlns:a16="http://schemas.microsoft.com/office/drawing/2014/main" id="{10BCE240-1BDB-ADF3-B9C0-A99148A7CA4D}"/>
              </a:ext>
            </a:extLst>
          </p:cNvPr>
          <p:cNvSpPr txBox="1"/>
          <p:nvPr/>
        </p:nvSpPr>
        <p:spPr>
          <a:xfrm>
            <a:off x="294097" y="1249038"/>
            <a:ext cx="277448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18</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34</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歳まで</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がボリュームゾーン</a:t>
            </a:r>
            <a:r>
              <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Instagram</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では</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10</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代～</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34</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歳までが</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72</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a:t>
            </a:r>
            <a:endPar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endParaRPr>
          </a:p>
        </p:txBody>
      </p:sp>
      <p:graphicFrame>
        <p:nvGraphicFramePr>
          <p:cNvPr id="15" name="グラフ 14">
            <a:extLst>
              <a:ext uri="{FF2B5EF4-FFF2-40B4-BE49-F238E27FC236}">
                <a16:creationId xmlns:a16="http://schemas.microsoft.com/office/drawing/2014/main" id="{647A7A33-E5A7-7C09-CF29-2D862F58F56A}"/>
              </a:ext>
            </a:extLst>
          </p:cNvPr>
          <p:cNvGraphicFramePr>
            <a:graphicFrameLocks/>
          </p:cNvGraphicFramePr>
          <p:nvPr/>
        </p:nvGraphicFramePr>
        <p:xfrm>
          <a:off x="86095" y="1506425"/>
          <a:ext cx="2235191" cy="1238420"/>
        </p:xfrm>
        <a:graphic>
          <a:graphicData uri="http://schemas.openxmlformats.org/drawingml/2006/chart">
            <c:chart xmlns:c="http://schemas.openxmlformats.org/drawingml/2006/chart" xmlns:r="http://schemas.openxmlformats.org/officeDocument/2006/relationships" r:id="rId3"/>
          </a:graphicData>
        </a:graphic>
      </p:graphicFrame>
      <p:sp>
        <p:nvSpPr>
          <p:cNvPr id="16" name="四角形: 角を丸くする 15">
            <a:extLst>
              <a:ext uri="{FF2B5EF4-FFF2-40B4-BE49-F238E27FC236}">
                <a16:creationId xmlns:a16="http://schemas.microsoft.com/office/drawing/2014/main" id="{150B2549-C82D-452B-D32E-10959E641A97}"/>
              </a:ext>
            </a:extLst>
          </p:cNvPr>
          <p:cNvSpPr/>
          <p:nvPr/>
        </p:nvSpPr>
        <p:spPr>
          <a:xfrm>
            <a:off x="3436795" y="980394"/>
            <a:ext cx="2501722" cy="23355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職業</a:t>
            </a:r>
          </a:p>
        </p:txBody>
      </p:sp>
      <p:graphicFrame>
        <p:nvGraphicFramePr>
          <p:cNvPr id="17" name="グラフ 16">
            <a:extLst>
              <a:ext uri="{FF2B5EF4-FFF2-40B4-BE49-F238E27FC236}">
                <a16:creationId xmlns:a16="http://schemas.microsoft.com/office/drawing/2014/main" id="{81D4FFC4-5EE9-3F6A-4D44-241340617DA0}"/>
              </a:ext>
            </a:extLst>
          </p:cNvPr>
          <p:cNvGraphicFramePr>
            <a:graphicFrameLocks/>
          </p:cNvGraphicFramePr>
          <p:nvPr/>
        </p:nvGraphicFramePr>
        <p:xfrm>
          <a:off x="3309210" y="1667955"/>
          <a:ext cx="3177886" cy="19548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グラフ 17">
            <a:extLst>
              <a:ext uri="{FF2B5EF4-FFF2-40B4-BE49-F238E27FC236}">
                <a16:creationId xmlns:a16="http://schemas.microsoft.com/office/drawing/2014/main" id="{C658EF05-723B-5480-BA95-846F1E7900AD}"/>
              </a:ext>
            </a:extLst>
          </p:cNvPr>
          <p:cNvGraphicFramePr>
            <a:graphicFrameLocks/>
          </p:cNvGraphicFramePr>
          <p:nvPr/>
        </p:nvGraphicFramePr>
        <p:xfrm>
          <a:off x="180581" y="4473343"/>
          <a:ext cx="2806869" cy="2237021"/>
        </p:xfrm>
        <a:graphic>
          <a:graphicData uri="http://schemas.openxmlformats.org/drawingml/2006/chart">
            <c:chart xmlns:c="http://schemas.openxmlformats.org/drawingml/2006/chart" xmlns:r="http://schemas.openxmlformats.org/officeDocument/2006/relationships" r:id="rId5"/>
          </a:graphicData>
        </a:graphic>
      </p:graphicFrame>
      <p:sp>
        <p:nvSpPr>
          <p:cNvPr id="19" name="四角形: 角を丸くする 18">
            <a:extLst>
              <a:ext uri="{FF2B5EF4-FFF2-40B4-BE49-F238E27FC236}">
                <a16:creationId xmlns:a16="http://schemas.microsoft.com/office/drawing/2014/main" id="{134B3192-9CF5-11D6-96CB-EB182AE01830}"/>
              </a:ext>
            </a:extLst>
          </p:cNvPr>
          <p:cNvSpPr/>
          <p:nvPr/>
        </p:nvSpPr>
        <p:spPr>
          <a:xfrm>
            <a:off x="2987450" y="3571065"/>
            <a:ext cx="3352758" cy="26207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1" i="0" u="none" strike="noStrike" kern="1200" cap="none" spc="0" normalizeH="0" baseline="0" noProof="0" dirty="0" err="1">
                <a:ln>
                  <a:noFill/>
                </a:ln>
                <a:solidFill>
                  <a:prstClr val="white"/>
                </a:solidFill>
                <a:effectLst/>
                <a:uLnTx/>
                <a:uFillTx/>
                <a:latin typeface="游ゴシック" panose="020F0502020204030204"/>
                <a:ea typeface="游ゴシック" panose="020B0400000000000000" pitchFamily="50" charset="-128"/>
                <a:cs typeface="+mn-cs"/>
              </a:rPr>
              <a:t>CanCam</a:t>
            </a:r>
            <a:r>
              <a:rPr kumimoji="1" lang="ja-JP" altLang="en-US" sz="1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の</a:t>
            </a:r>
            <a:r>
              <a:rPr kumimoji="1" lang="en-US" altLang="ja-JP" sz="1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SNS</a:t>
            </a:r>
            <a:r>
              <a:rPr kumimoji="1" lang="ja-JP" altLang="en-US" sz="10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アカウントを見る頻度はどのくらい？</a:t>
            </a:r>
          </a:p>
        </p:txBody>
      </p:sp>
      <p:graphicFrame>
        <p:nvGraphicFramePr>
          <p:cNvPr id="20" name="グラフ 19">
            <a:extLst>
              <a:ext uri="{FF2B5EF4-FFF2-40B4-BE49-F238E27FC236}">
                <a16:creationId xmlns:a16="http://schemas.microsoft.com/office/drawing/2014/main" id="{4E0A7C2D-3D96-9D63-F3A4-B996D4F3BAF0}"/>
              </a:ext>
            </a:extLst>
          </p:cNvPr>
          <p:cNvGraphicFramePr>
            <a:graphicFrameLocks/>
          </p:cNvGraphicFramePr>
          <p:nvPr>
            <p:extLst>
              <p:ext uri="{D42A27DB-BD31-4B8C-83A1-F6EECF244321}">
                <p14:modId xmlns:p14="http://schemas.microsoft.com/office/powerpoint/2010/main" val="2440225429"/>
              </p:ext>
            </p:extLst>
          </p:nvPr>
        </p:nvGraphicFramePr>
        <p:xfrm>
          <a:off x="6524039" y="1715896"/>
          <a:ext cx="3534133" cy="1987797"/>
        </p:xfrm>
        <a:graphic>
          <a:graphicData uri="http://schemas.openxmlformats.org/drawingml/2006/chart">
            <c:chart xmlns:c="http://schemas.openxmlformats.org/drawingml/2006/chart" xmlns:r="http://schemas.openxmlformats.org/officeDocument/2006/relationships" r:id="rId6"/>
          </a:graphicData>
        </a:graphic>
      </p:graphicFrame>
      <p:sp>
        <p:nvSpPr>
          <p:cNvPr id="21" name="四角形: 角を丸くする 20">
            <a:extLst>
              <a:ext uri="{FF2B5EF4-FFF2-40B4-BE49-F238E27FC236}">
                <a16:creationId xmlns:a16="http://schemas.microsoft.com/office/drawing/2014/main" id="{18BBF30E-A0ED-95C5-559D-FB45013E3010}"/>
              </a:ext>
            </a:extLst>
          </p:cNvPr>
          <p:cNvSpPr/>
          <p:nvPr/>
        </p:nvSpPr>
        <p:spPr>
          <a:xfrm>
            <a:off x="6706318" y="980394"/>
            <a:ext cx="2519681" cy="23355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err="1">
                <a:ln>
                  <a:noFill/>
                </a:ln>
                <a:solidFill>
                  <a:prstClr val="white"/>
                </a:solidFill>
                <a:effectLst/>
                <a:uLnTx/>
                <a:uFillTx/>
                <a:latin typeface="游ゴシック" panose="020F0502020204030204"/>
                <a:ea typeface="游ゴシック" panose="020B0400000000000000" pitchFamily="50" charset="-128"/>
                <a:cs typeface="+mn-cs"/>
              </a:rPr>
              <a:t>CanCam</a:t>
            </a: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を何で見ている？</a:t>
            </a:r>
          </a:p>
        </p:txBody>
      </p:sp>
      <p:graphicFrame>
        <p:nvGraphicFramePr>
          <p:cNvPr id="22" name="グラフ 21">
            <a:extLst>
              <a:ext uri="{FF2B5EF4-FFF2-40B4-BE49-F238E27FC236}">
                <a16:creationId xmlns:a16="http://schemas.microsoft.com/office/drawing/2014/main" id="{5AE689DB-1F92-7078-F913-B206BF9866F9}"/>
              </a:ext>
            </a:extLst>
          </p:cNvPr>
          <p:cNvGraphicFramePr>
            <a:graphicFrameLocks/>
          </p:cNvGraphicFramePr>
          <p:nvPr/>
        </p:nvGraphicFramePr>
        <p:xfrm>
          <a:off x="6633420" y="4503868"/>
          <a:ext cx="3085019" cy="145517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5" name="グラフ 24">
            <a:extLst>
              <a:ext uri="{FF2B5EF4-FFF2-40B4-BE49-F238E27FC236}">
                <a16:creationId xmlns:a16="http://schemas.microsoft.com/office/drawing/2014/main" id="{384E8980-BF76-D8E7-DA87-C4F68B446400}"/>
              </a:ext>
            </a:extLst>
          </p:cNvPr>
          <p:cNvGraphicFramePr>
            <a:graphicFrameLocks/>
          </p:cNvGraphicFramePr>
          <p:nvPr/>
        </p:nvGraphicFramePr>
        <p:xfrm>
          <a:off x="2955067" y="5622258"/>
          <a:ext cx="3396803" cy="1188255"/>
        </p:xfrm>
        <a:graphic>
          <a:graphicData uri="http://schemas.openxmlformats.org/drawingml/2006/chart">
            <c:chart xmlns:c="http://schemas.openxmlformats.org/drawingml/2006/chart" xmlns:r="http://schemas.openxmlformats.org/officeDocument/2006/relationships" r:id="rId8"/>
          </a:graphicData>
        </a:graphic>
      </p:graphicFrame>
      <p:sp>
        <p:nvSpPr>
          <p:cNvPr id="26" name="四角形: 角を丸くする 25">
            <a:extLst>
              <a:ext uri="{FF2B5EF4-FFF2-40B4-BE49-F238E27FC236}">
                <a16:creationId xmlns:a16="http://schemas.microsoft.com/office/drawing/2014/main" id="{38F104F6-BAD1-B2A6-D059-9AB8DCD7574C}"/>
              </a:ext>
            </a:extLst>
          </p:cNvPr>
          <p:cNvSpPr/>
          <p:nvPr/>
        </p:nvSpPr>
        <p:spPr>
          <a:xfrm>
            <a:off x="6660606" y="3571065"/>
            <a:ext cx="2799912" cy="318013"/>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err="1">
                <a:ln>
                  <a:noFill/>
                </a:ln>
                <a:solidFill>
                  <a:prstClr val="white"/>
                </a:solidFill>
                <a:effectLst/>
                <a:uLnTx/>
                <a:uFillTx/>
                <a:latin typeface="游ゴシック" panose="020F0502020204030204"/>
                <a:ea typeface="游ゴシック" panose="020B0400000000000000" pitchFamily="50" charset="-128"/>
                <a:cs typeface="+mn-cs"/>
              </a:rPr>
              <a:t>CanCam</a:t>
            </a:r>
            <a:r>
              <a:rPr kumimoji="1" lang="ja-JP" altLang="en-US" sz="105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を見て何かを実践したり</a:t>
            </a:r>
            <a:endParaRPr kumimoji="1" lang="en-US" altLang="ja-JP" sz="105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購入したことはある？</a:t>
            </a:r>
            <a:endParaRPr kumimoji="1" lang="en-US" altLang="ja-JP" sz="105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28" name="グラフ 27">
            <a:extLst>
              <a:ext uri="{FF2B5EF4-FFF2-40B4-BE49-F238E27FC236}">
                <a16:creationId xmlns:a16="http://schemas.microsoft.com/office/drawing/2014/main" id="{32A7E6F1-234D-63BD-C4B3-0D243DBCFBAF}"/>
              </a:ext>
            </a:extLst>
          </p:cNvPr>
          <p:cNvGraphicFramePr>
            <a:graphicFrameLocks/>
          </p:cNvGraphicFramePr>
          <p:nvPr/>
        </p:nvGraphicFramePr>
        <p:xfrm>
          <a:off x="3098713" y="4190824"/>
          <a:ext cx="3241495" cy="1499915"/>
        </p:xfrm>
        <a:graphic>
          <a:graphicData uri="http://schemas.openxmlformats.org/drawingml/2006/chart">
            <c:chart xmlns:c="http://schemas.openxmlformats.org/drawingml/2006/chart" xmlns:r="http://schemas.openxmlformats.org/officeDocument/2006/relationships" r:id="rId9"/>
          </a:graphicData>
        </a:graphic>
      </p:graphicFrame>
      <p:sp>
        <p:nvSpPr>
          <p:cNvPr id="29" name="四角形: 角を丸くする 28">
            <a:extLst>
              <a:ext uri="{FF2B5EF4-FFF2-40B4-BE49-F238E27FC236}">
                <a16:creationId xmlns:a16="http://schemas.microsoft.com/office/drawing/2014/main" id="{EFE23135-FCF4-3F5C-4511-E07ABA9A54FB}"/>
              </a:ext>
            </a:extLst>
          </p:cNvPr>
          <p:cNvSpPr/>
          <p:nvPr/>
        </p:nvSpPr>
        <p:spPr>
          <a:xfrm>
            <a:off x="231659" y="3571065"/>
            <a:ext cx="2602981" cy="25883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err="1">
                <a:ln>
                  <a:noFill/>
                </a:ln>
                <a:solidFill>
                  <a:prstClr val="white"/>
                </a:solidFill>
                <a:effectLst/>
                <a:uLnTx/>
                <a:uFillTx/>
                <a:latin typeface="游ゴシック" panose="020F0502020204030204"/>
                <a:ea typeface="游ゴシック" panose="020B0400000000000000" pitchFamily="50" charset="-128"/>
                <a:cs typeface="+mn-cs"/>
              </a:rPr>
              <a:t>CanCam</a:t>
            </a: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の情報は、何が参考になる？</a:t>
            </a:r>
          </a:p>
        </p:txBody>
      </p:sp>
      <p:pic>
        <p:nvPicPr>
          <p:cNvPr id="30" name="図 29">
            <a:extLst>
              <a:ext uri="{FF2B5EF4-FFF2-40B4-BE49-F238E27FC236}">
                <a16:creationId xmlns:a16="http://schemas.microsoft.com/office/drawing/2014/main" id="{2F4EBA68-CAFE-27D8-2426-E9C310EFE78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sp>
        <p:nvSpPr>
          <p:cNvPr id="34" name="テキスト ボックス 33">
            <a:extLst>
              <a:ext uri="{FF2B5EF4-FFF2-40B4-BE49-F238E27FC236}">
                <a16:creationId xmlns:a16="http://schemas.microsoft.com/office/drawing/2014/main" id="{2A80BE4F-1D6E-8D14-DB27-B04ED6BDA51B}"/>
              </a:ext>
            </a:extLst>
          </p:cNvPr>
          <p:cNvSpPr txBox="1"/>
          <p:nvPr/>
        </p:nvSpPr>
        <p:spPr>
          <a:xfrm>
            <a:off x="7479197" y="422777"/>
            <a:ext cx="1515272" cy="260741"/>
          </a:xfrm>
          <a:prstGeom prst="rect">
            <a:avLst/>
          </a:prstGeom>
          <a:solidFill>
            <a:srgbClr val="E7346C"/>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CanCam</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について</a:t>
            </a:r>
          </a:p>
        </p:txBody>
      </p:sp>
      <p:sp>
        <p:nvSpPr>
          <p:cNvPr id="35" name="正方形/長方形 34">
            <a:extLst>
              <a:ext uri="{FF2B5EF4-FFF2-40B4-BE49-F238E27FC236}">
                <a16:creationId xmlns:a16="http://schemas.microsoft.com/office/drawing/2014/main" id="{0F671E0D-2501-D928-EE3B-7BC5319F917E}"/>
              </a:ext>
            </a:extLst>
          </p:cNvPr>
          <p:cNvSpPr/>
          <p:nvPr/>
        </p:nvSpPr>
        <p:spPr>
          <a:xfrm>
            <a:off x="7444410" y="393391"/>
            <a:ext cx="1576694"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3" name="テキスト ボックス 22">
            <a:extLst>
              <a:ext uri="{FF2B5EF4-FFF2-40B4-BE49-F238E27FC236}">
                <a16:creationId xmlns:a16="http://schemas.microsoft.com/office/drawing/2014/main" id="{6EE55CF2-3878-A445-8B1A-A81900E14F66}"/>
              </a:ext>
            </a:extLst>
          </p:cNvPr>
          <p:cNvSpPr txBox="1"/>
          <p:nvPr/>
        </p:nvSpPr>
        <p:spPr>
          <a:xfrm>
            <a:off x="513196" y="2577541"/>
            <a:ext cx="1283876"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※2024</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年</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12</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月期</a:t>
            </a:r>
            <a:endPar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Google</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 </a:t>
            </a:r>
            <a:r>
              <a:rPr kumimoji="0" lang="en-US" altLang="ja-JP" sz="600"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Analytics</a:t>
            </a:r>
            <a:r>
              <a:rPr kumimoji="0" lang="ja-JP" altLang="en-US" sz="600"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数値</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　</a:t>
            </a:r>
            <a:endPar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endParaRPr>
          </a:p>
        </p:txBody>
      </p:sp>
      <p:sp>
        <p:nvSpPr>
          <p:cNvPr id="27" name="テキスト ボックス 26">
            <a:extLst>
              <a:ext uri="{FF2B5EF4-FFF2-40B4-BE49-F238E27FC236}">
                <a16:creationId xmlns:a16="http://schemas.microsoft.com/office/drawing/2014/main" id="{10BCE240-1BDB-ADF3-B9C0-A99148A7CA4D}"/>
              </a:ext>
            </a:extLst>
          </p:cNvPr>
          <p:cNvSpPr txBox="1"/>
          <p:nvPr/>
        </p:nvSpPr>
        <p:spPr>
          <a:xfrm>
            <a:off x="3276585" y="1282512"/>
            <a:ext cx="2774486"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社会人</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8</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割！学生</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2</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割！</a:t>
            </a:r>
            <a:endPar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自分のためにお金が使える人が中心</a:t>
            </a:r>
          </a:p>
        </p:txBody>
      </p:sp>
      <p:sp>
        <p:nvSpPr>
          <p:cNvPr id="2" name="正方形/長方形 1"/>
          <p:cNvSpPr/>
          <p:nvPr/>
        </p:nvSpPr>
        <p:spPr>
          <a:xfrm>
            <a:off x="6660606" y="1770331"/>
            <a:ext cx="829622" cy="1005465"/>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1" name="正方形/長方形 46">
            <a:extLst>
              <a:ext uri="{FF2B5EF4-FFF2-40B4-BE49-F238E27FC236}">
                <a16:creationId xmlns:a16="http://schemas.microsoft.com/office/drawing/2014/main" id="{904BB09A-769D-BEF8-C776-089559ACA91F}"/>
              </a:ext>
            </a:extLst>
          </p:cNvPr>
          <p:cNvSpPr/>
          <p:nvPr/>
        </p:nvSpPr>
        <p:spPr>
          <a:xfrm>
            <a:off x="6716391" y="2121201"/>
            <a:ext cx="198332" cy="140523"/>
          </a:xfrm>
          <a:custGeom>
            <a:avLst/>
            <a:gdLst>
              <a:gd name="connsiteX0" fmla="*/ 0 w 2411075"/>
              <a:gd name="connsiteY0" fmla="*/ 0 h 561650"/>
              <a:gd name="connsiteX1" fmla="*/ 2411075 w 2411075"/>
              <a:gd name="connsiteY1" fmla="*/ 0 h 561650"/>
              <a:gd name="connsiteX2" fmla="*/ 2411075 w 2411075"/>
              <a:gd name="connsiteY2" fmla="*/ 561650 h 561650"/>
              <a:gd name="connsiteX3" fmla="*/ 0 w 2411075"/>
              <a:gd name="connsiteY3" fmla="*/ 561650 h 561650"/>
              <a:gd name="connsiteX4" fmla="*/ 0 w 2411075"/>
              <a:gd name="connsiteY4" fmla="*/ 0 h 561650"/>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0 w 2411075"/>
              <a:gd name="connsiteY4" fmla="*/ 564745 h 564745"/>
              <a:gd name="connsiteX5" fmla="*/ 0 w 2411075"/>
              <a:gd name="connsiteY5" fmla="*/ 3095 h 564745"/>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1196431 w 2411075"/>
              <a:gd name="connsiteY4" fmla="*/ 561665 h 564745"/>
              <a:gd name="connsiteX5" fmla="*/ 0 w 2411075"/>
              <a:gd name="connsiteY5" fmla="*/ 564745 h 564745"/>
              <a:gd name="connsiteX6" fmla="*/ 0 w 2411075"/>
              <a:gd name="connsiteY6" fmla="*/ 3095 h 564745"/>
              <a:gd name="connsiteX0" fmla="*/ 0 w 2411075"/>
              <a:gd name="connsiteY0" fmla="*/ 42650 h 604300"/>
              <a:gd name="connsiteX1" fmla="*/ 1196431 w 2411075"/>
              <a:gd name="connsiteY1" fmla="*/ 39555 h 604300"/>
              <a:gd name="connsiteX2" fmla="*/ 2411075 w 2411075"/>
              <a:gd name="connsiteY2" fmla="*/ 42650 h 604300"/>
              <a:gd name="connsiteX3" fmla="*/ 2411075 w 2411075"/>
              <a:gd name="connsiteY3" fmla="*/ 604300 h 604300"/>
              <a:gd name="connsiteX4" fmla="*/ 1196431 w 2411075"/>
              <a:gd name="connsiteY4" fmla="*/ 601220 h 604300"/>
              <a:gd name="connsiteX5" fmla="*/ 0 w 2411075"/>
              <a:gd name="connsiteY5" fmla="*/ 604300 h 604300"/>
              <a:gd name="connsiteX6" fmla="*/ 0 w 2411075"/>
              <a:gd name="connsiteY6" fmla="*/ 42650 h 604300"/>
              <a:gd name="connsiteX0" fmla="*/ 0 w 2411075"/>
              <a:gd name="connsiteY0" fmla="*/ 59329 h 620979"/>
              <a:gd name="connsiteX1" fmla="*/ 1196431 w 2411075"/>
              <a:gd name="connsiteY1" fmla="*/ 56234 h 620979"/>
              <a:gd name="connsiteX2" fmla="*/ 2411075 w 2411075"/>
              <a:gd name="connsiteY2" fmla="*/ 59329 h 620979"/>
              <a:gd name="connsiteX3" fmla="*/ 2411075 w 2411075"/>
              <a:gd name="connsiteY3" fmla="*/ 620979 h 620979"/>
              <a:gd name="connsiteX4" fmla="*/ 1196431 w 2411075"/>
              <a:gd name="connsiteY4" fmla="*/ 617899 h 620979"/>
              <a:gd name="connsiteX5" fmla="*/ 0 w 2411075"/>
              <a:gd name="connsiteY5" fmla="*/ 620979 h 620979"/>
              <a:gd name="connsiteX6" fmla="*/ 0 w 2411075"/>
              <a:gd name="connsiteY6" fmla="*/ 59329 h 620979"/>
              <a:gd name="connsiteX0" fmla="*/ 0 w 2411075"/>
              <a:gd name="connsiteY0" fmla="*/ 63842 h 625492"/>
              <a:gd name="connsiteX1" fmla="*/ 1196431 w 2411075"/>
              <a:gd name="connsiteY1" fmla="*/ 60747 h 625492"/>
              <a:gd name="connsiteX2" fmla="*/ 2411075 w 2411075"/>
              <a:gd name="connsiteY2" fmla="*/ 63842 h 625492"/>
              <a:gd name="connsiteX3" fmla="*/ 2411075 w 2411075"/>
              <a:gd name="connsiteY3" fmla="*/ 625492 h 625492"/>
              <a:gd name="connsiteX4" fmla="*/ 1196431 w 2411075"/>
              <a:gd name="connsiteY4" fmla="*/ 622412 h 625492"/>
              <a:gd name="connsiteX5" fmla="*/ 0 w 2411075"/>
              <a:gd name="connsiteY5" fmla="*/ 625492 h 625492"/>
              <a:gd name="connsiteX6" fmla="*/ 0 w 2411075"/>
              <a:gd name="connsiteY6" fmla="*/ 63842 h 625492"/>
              <a:gd name="connsiteX0" fmla="*/ 0 w 2411075"/>
              <a:gd name="connsiteY0" fmla="*/ 69550 h 631200"/>
              <a:gd name="connsiteX1" fmla="*/ 1196431 w 2411075"/>
              <a:gd name="connsiteY1" fmla="*/ 66455 h 631200"/>
              <a:gd name="connsiteX2" fmla="*/ 2411075 w 2411075"/>
              <a:gd name="connsiteY2" fmla="*/ 69550 h 631200"/>
              <a:gd name="connsiteX3" fmla="*/ 2411075 w 2411075"/>
              <a:gd name="connsiteY3" fmla="*/ 631200 h 631200"/>
              <a:gd name="connsiteX4" fmla="*/ 1196431 w 2411075"/>
              <a:gd name="connsiteY4" fmla="*/ 628120 h 631200"/>
              <a:gd name="connsiteX5" fmla="*/ 0 w 2411075"/>
              <a:gd name="connsiteY5" fmla="*/ 631200 h 631200"/>
              <a:gd name="connsiteX6" fmla="*/ 0 w 2411075"/>
              <a:gd name="connsiteY6" fmla="*/ 69550 h 631200"/>
              <a:gd name="connsiteX0" fmla="*/ 0 w 2411075"/>
              <a:gd name="connsiteY0" fmla="*/ 63381 h 625031"/>
              <a:gd name="connsiteX1" fmla="*/ 1196431 w 2411075"/>
              <a:gd name="connsiteY1" fmla="*/ 60286 h 625031"/>
              <a:gd name="connsiteX2" fmla="*/ 2411075 w 2411075"/>
              <a:gd name="connsiteY2" fmla="*/ 63381 h 625031"/>
              <a:gd name="connsiteX3" fmla="*/ 2411075 w 2411075"/>
              <a:gd name="connsiteY3" fmla="*/ 625031 h 625031"/>
              <a:gd name="connsiteX4" fmla="*/ 1196431 w 2411075"/>
              <a:gd name="connsiteY4" fmla="*/ 621951 h 625031"/>
              <a:gd name="connsiteX5" fmla="*/ 0 w 2411075"/>
              <a:gd name="connsiteY5" fmla="*/ 625031 h 625031"/>
              <a:gd name="connsiteX6" fmla="*/ 0 w 2411075"/>
              <a:gd name="connsiteY6" fmla="*/ 6338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355031 w 2411075"/>
              <a:gd name="connsiteY6" fmla="*/ 109492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3986 w 2411075"/>
              <a:gd name="connsiteY6" fmla="*/ 6393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8182 w 2411075"/>
              <a:gd name="connsiteY6" fmla="*/ 62629 h 62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075" h="625031">
                <a:moveTo>
                  <a:pt x="1196431" y="60286"/>
                </a:moveTo>
                <a:cubicBezTo>
                  <a:pt x="1367509" y="-10007"/>
                  <a:pt x="2208634" y="-30743"/>
                  <a:pt x="2411075" y="63381"/>
                </a:cubicBezTo>
                <a:lnTo>
                  <a:pt x="2411075" y="625031"/>
                </a:lnTo>
                <a:cubicBezTo>
                  <a:pt x="2090110" y="570633"/>
                  <a:pt x="1601313" y="547477"/>
                  <a:pt x="1196431" y="621951"/>
                </a:cubicBezTo>
                <a:cubicBezTo>
                  <a:pt x="726292" y="542270"/>
                  <a:pt x="222587" y="584952"/>
                  <a:pt x="0" y="625031"/>
                </a:cubicBezTo>
                <a:lnTo>
                  <a:pt x="0" y="63381"/>
                </a:lnTo>
                <a:cubicBezTo>
                  <a:pt x="199405" y="-30743"/>
                  <a:pt x="1134444" y="3008"/>
                  <a:pt x="1208182" y="62629"/>
                </a:cubicBezTo>
              </a:path>
            </a:pathLst>
          </a:cu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3" name="テキスト ボックス 32">
            <a:extLst>
              <a:ext uri="{FF2B5EF4-FFF2-40B4-BE49-F238E27FC236}">
                <a16:creationId xmlns:a16="http://schemas.microsoft.com/office/drawing/2014/main" id="{10BCE240-1BDB-ADF3-B9C0-A99148A7CA4D}"/>
              </a:ext>
            </a:extLst>
          </p:cNvPr>
          <p:cNvSpPr txBox="1"/>
          <p:nvPr/>
        </p:nvSpPr>
        <p:spPr>
          <a:xfrm>
            <a:off x="6605034" y="1325955"/>
            <a:ext cx="3006869" cy="3847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雑誌・サイト・公式</a:t>
            </a:r>
            <a:r>
              <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Instagram</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がメイン！</a:t>
            </a:r>
            <a:endParaRPr kumimoji="1" lang="en-US" altLang="ja-JP"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sng"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雑誌・サイト・インスタの複数面での出稿が効果的</a:t>
            </a:r>
            <a:r>
              <a:rPr kumimoji="1" lang="en-US" altLang="ja-JP" sz="900" b="1" i="0" u="sng"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a:t>
            </a:r>
          </a:p>
        </p:txBody>
      </p:sp>
      <p:sp>
        <p:nvSpPr>
          <p:cNvPr id="3" name="角丸四角形吹き出し 2"/>
          <p:cNvSpPr/>
          <p:nvPr/>
        </p:nvSpPr>
        <p:spPr>
          <a:xfrm>
            <a:off x="7796268" y="1770331"/>
            <a:ext cx="1583253" cy="372862"/>
          </a:xfrm>
          <a:prstGeom prst="wedgeRoundRectCallout">
            <a:avLst>
              <a:gd name="adj1" fmla="val -63448"/>
              <a:gd name="adj2" fmla="val 17262"/>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雑誌・サイトとインスタがほぼ同じ比率！</a:t>
            </a:r>
          </a:p>
        </p:txBody>
      </p:sp>
      <p:sp>
        <p:nvSpPr>
          <p:cNvPr id="36" name="テキスト ボックス 35">
            <a:extLst>
              <a:ext uri="{FF2B5EF4-FFF2-40B4-BE49-F238E27FC236}">
                <a16:creationId xmlns:a16="http://schemas.microsoft.com/office/drawing/2014/main" id="{10BCE240-1BDB-ADF3-B9C0-A99148A7CA4D}"/>
              </a:ext>
            </a:extLst>
          </p:cNvPr>
          <p:cNvSpPr txBox="1"/>
          <p:nvPr/>
        </p:nvSpPr>
        <p:spPr>
          <a:xfrm>
            <a:off x="131599" y="3874955"/>
            <a:ext cx="2774486"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やっぱり</a:t>
            </a: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ファッション</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と</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美容情報</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を参考にしている人が多数！</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髪型・ヘアアレンジも人気</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p:txBody>
      </p:sp>
      <p:sp>
        <p:nvSpPr>
          <p:cNvPr id="37" name="角丸四角形吹き出し 36"/>
          <p:cNvSpPr/>
          <p:nvPr/>
        </p:nvSpPr>
        <p:spPr>
          <a:xfrm>
            <a:off x="3269000" y="5561437"/>
            <a:ext cx="1702495" cy="199100"/>
          </a:xfrm>
          <a:prstGeom prst="wedgeRoundRectCallout">
            <a:avLst>
              <a:gd name="adj1" fmla="val -19433"/>
              <a:gd name="adj2" fmla="val 51271"/>
              <a:gd name="adj3" fmla="val 16667"/>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1" lang="ja-JP" altLang="en-US" sz="8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の</a:t>
            </a:r>
            <a:r>
              <a:rPr kumimoji="1" lang="en-US" altLang="ja-JP" sz="8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SNS</a:t>
            </a:r>
            <a:r>
              <a:rPr kumimoji="1" lang="ja-JP" altLang="en-US" sz="8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を見る目的は？</a:t>
            </a:r>
          </a:p>
        </p:txBody>
      </p:sp>
      <p:sp>
        <p:nvSpPr>
          <p:cNvPr id="38" name="テキスト ボックス 37">
            <a:extLst>
              <a:ext uri="{FF2B5EF4-FFF2-40B4-BE49-F238E27FC236}">
                <a16:creationId xmlns:a16="http://schemas.microsoft.com/office/drawing/2014/main" id="{10BCE240-1BDB-ADF3-B9C0-A99148A7CA4D}"/>
              </a:ext>
            </a:extLst>
          </p:cNvPr>
          <p:cNvSpPr txBox="1"/>
          <p:nvPr/>
        </p:nvSpPr>
        <p:spPr>
          <a:xfrm>
            <a:off x="3138936" y="3874955"/>
            <a:ext cx="3049785"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週に</a:t>
            </a:r>
            <a:r>
              <a:rPr kumimoji="1" lang="en-US" altLang="ja-JP"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1</a:t>
            </a:r>
            <a:r>
              <a:rPr kumimoji="1" lang="ja-JP" altLang="en-US"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回以上見る人が過半数！</a:t>
            </a:r>
            <a:endParaRPr kumimoji="1" lang="en-US" altLang="ja-JP"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発信頻度の高さとビジュアルの強さに定評アリ</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p:txBody>
      </p:sp>
      <p:sp>
        <p:nvSpPr>
          <p:cNvPr id="39" name="正方形/長方形 38"/>
          <p:cNvSpPr/>
          <p:nvPr/>
        </p:nvSpPr>
        <p:spPr>
          <a:xfrm>
            <a:off x="3238943" y="4260622"/>
            <a:ext cx="1141034" cy="925699"/>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40"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7277337" y="2159243"/>
            <a:ext cx="149317" cy="147686"/>
          </a:xfrm>
          <a:prstGeom prst="rect">
            <a:avLst/>
          </a:prstGeom>
          <a:noFill/>
          <a:extLst>
            <a:ext uri="{909E8E84-426E-40DD-AFC4-6F175D3DCCD1}">
              <a14:hiddenFill xmlns:a14="http://schemas.microsoft.com/office/drawing/2010/main">
                <a:solidFill>
                  <a:srgbClr val="FFFFFF"/>
                </a:solidFill>
              </a14:hiddenFill>
            </a:ext>
          </a:extLst>
        </p:spPr>
      </p:pic>
      <p:pic>
        <p:nvPicPr>
          <p:cNvPr id="41" name="図 40">
            <a:extLst>
              <a:ext uri="{FF2B5EF4-FFF2-40B4-BE49-F238E27FC236}">
                <a16:creationId xmlns:a16="http://schemas.microsoft.com/office/drawing/2014/main" id="{2F4EBA68-CAFE-27D8-2426-E9C310EFE78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952667" y="2164088"/>
            <a:ext cx="279762" cy="137996"/>
          </a:xfrm>
          <a:prstGeom prst="rect">
            <a:avLst/>
          </a:prstGeom>
          <a:solidFill>
            <a:schemeClr val="bg1"/>
          </a:solidFill>
        </p:spPr>
      </p:pic>
      <p:sp>
        <p:nvSpPr>
          <p:cNvPr id="42" name="正方形/長方形 41"/>
          <p:cNvSpPr/>
          <p:nvPr/>
        </p:nvSpPr>
        <p:spPr>
          <a:xfrm>
            <a:off x="6827219" y="4903171"/>
            <a:ext cx="2008847" cy="326087"/>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3" name="テキスト ボックス 42">
            <a:extLst>
              <a:ext uri="{FF2B5EF4-FFF2-40B4-BE49-F238E27FC236}">
                <a16:creationId xmlns:a16="http://schemas.microsoft.com/office/drawing/2014/main" id="{10BCE240-1BDB-ADF3-B9C0-A99148A7CA4D}"/>
              </a:ext>
            </a:extLst>
          </p:cNvPr>
          <p:cNvSpPr txBox="1"/>
          <p:nvPr/>
        </p:nvSpPr>
        <p:spPr>
          <a:xfrm>
            <a:off x="6535669" y="3983623"/>
            <a:ext cx="3049785" cy="4924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sng"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76</a:t>
            </a:r>
            <a:r>
              <a:rPr kumimoji="1" lang="ja-JP" altLang="en-US" sz="1400" b="1" i="0" u="sng"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％の人</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が</a:t>
            </a:r>
            <a:r>
              <a:rPr kumimoji="1" lang="en-US" altLang="ja-JP" sz="1000" b="1" i="0" u="none" strike="noStrike" kern="1200" cap="none" spc="0" normalizeH="0" baseline="0" noProof="0" dirty="0" err="1">
                <a:ln>
                  <a:noFill/>
                </a:ln>
                <a:solidFill>
                  <a:srgbClr val="E7E6E6">
                    <a:lumMod val="25000"/>
                  </a:srgbClr>
                </a:solidFill>
                <a:effectLst/>
                <a:uLnTx/>
                <a:uFillTx/>
                <a:latin typeface="游ゴシック" panose="020F0502020204030204"/>
                <a:ea typeface="游ゴシック" panose="020B0400000000000000" pitchFamily="50" charset="-128"/>
                <a:cs typeface="+mn-cs"/>
              </a:rPr>
              <a:t>CanCam</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の情報がきっかけで</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何かしらのアイテムを</a:t>
            </a:r>
            <a:r>
              <a:rPr kumimoji="1" lang="ja-JP" altLang="en-US"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購入・実践経験アリ</a:t>
            </a:r>
            <a:r>
              <a:rPr kumimoji="1" lang="ja-JP" altLang="en-US" sz="105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a:t>
            </a:r>
          </a:p>
        </p:txBody>
      </p:sp>
      <p:sp>
        <p:nvSpPr>
          <p:cNvPr id="4" name="正方形/長方形 3"/>
          <p:cNvSpPr/>
          <p:nvPr/>
        </p:nvSpPr>
        <p:spPr>
          <a:xfrm>
            <a:off x="6612744" y="5989014"/>
            <a:ext cx="2999159" cy="738664"/>
          </a:xfrm>
          <a:prstGeom prst="rect">
            <a:avLst/>
          </a:prstGeom>
          <a:ln>
            <a:solidFill>
              <a:schemeClr val="bg1">
                <a:lumMod val="85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＜調査概要＞ </a:t>
            </a:r>
            <a:r>
              <a:rPr lang="ja-JP" altLang="en-US" sz="600" dirty="0">
                <a:solidFill>
                  <a:prstClr val="black">
                    <a:lumMod val="65000"/>
                    <a:lumOff val="35000"/>
                  </a:prstClr>
                </a:solidFill>
                <a:latin typeface="游ゴシック" panose="020F0502020204030204"/>
                <a:ea typeface="游ゴシック" panose="020B0400000000000000" pitchFamily="50" charset="-128"/>
              </a:rPr>
              <a:t>＊ジュエリー編を除く</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・調査方法：小学館</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ID</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を活用したインターネット調査</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・調査期間：202</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4</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年</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12</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月</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  </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対象者①</a:t>
            </a:r>
            <a:r>
              <a:rPr kumimoji="0" lang="en-US" altLang="ja-JP" sz="600" b="0"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読者：</a:t>
            </a:r>
            <a:r>
              <a:rPr kumimoji="0" lang="en-US" altLang="ja-JP" sz="600" b="0"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メールマガジンでのアンケート回答者（n=</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7</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5）</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  対象者②一般女性：小学館ID登録者のうち</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a:t>
            </a:r>
            <a:r>
              <a:rPr kumimoji="0" lang="en-US" altLang="ja-JP" sz="600" b="0"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をお気に入り登録をしていない」アンケート回答者（n=</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3,306</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＊①②共通セグメント：</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34</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歳までの女性＊①②それぞれ重み付き平均を行い算出</a:t>
            </a:r>
          </a:p>
        </p:txBody>
      </p:sp>
      <p:pic>
        <p:nvPicPr>
          <p:cNvPr id="44" name="図 43">
            <a:extLst>
              <a:ext uri="{FF2B5EF4-FFF2-40B4-BE49-F238E27FC236}">
                <a16:creationId xmlns:a16="http://schemas.microsoft.com/office/drawing/2014/main" id="{9E5E2654-0CA8-0E65-4999-20263CCF5134}"/>
              </a:ext>
            </a:extLst>
          </p:cNvPr>
          <p:cNvPicPr>
            <a:picLocks noChangeAspect="1"/>
          </p:cNvPicPr>
          <p:nvPr/>
        </p:nvPicPr>
        <p:blipFill>
          <a:blip r:embed="rId13"/>
          <a:srcRect l="9497" t="2898"/>
          <a:stretch/>
        </p:blipFill>
        <p:spPr>
          <a:xfrm flipH="1">
            <a:off x="180581" y="4260622"/>
            <a:ext cx="326827" cy="263188"/>
          </a:xfrm>
          <a:prstGeom prst="rect">
            <a:avLst/>
          </a:prstGeom>
        </p:spPr>
      </p:pic>
      <p:sp>
        <p:nvSpPr>
          <p:cNvPr id="45" name="角丸四角形吹き出し 44"/>
          <p:cNvSpPr/>
          <p:nvPr/>
        </p:nvSpPr>
        <p:spPr>
          <a:xfrm>
            <a:off x="6882364" y="4503869"/>
            <a:ext cx="1098661" cy="250914"/>
          </a:xfrm>
          <a:prstGeom prst="wedgeRoundRectCallout">
            <a:avLst>
              <a:gd name="adj1" fmla="val -25330"/>
              <a:gd name="adj2" fmla="val 83710"/>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ココディールのワンピを</a:t>
            </a:r>
            <a:endParaRPr kumimoji="1" lang="en-US" altLang="ja-JP"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買いました！</a:t>
            </a:r>
          </a:p>
        </p:txBody>
      </p:sp>
      <p:sp>
        <p:nvSpPr>
          <p:cNvPr id="46" name="角丸四角形吹き出し 45"/>
          <p:cNvSpPr/>
          <p:nvPr/>
        </p:nvSpPr>
        <p:spPr>
          <a:xfrm>
            <a:off x="7741774" y="5261067"/>
            <a:ext cx="1098661" cy="250914"/>
          </a:xfrm>
          <a:prstGeom prst="wedgeRoundRectCallout">
            <a:avLst>
              <a:gd name="adj1" fmla="val -36643"/>
              <a:gd name="adj2" fmla="val -82582"/>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サンローランのコスメを</a:t>
            </a:r>
            <a:endParaRPr kumimoji="1" lang="en-US" altLang="ja-JP"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購入しました！</a:t>
            </a:r>
            <a:endParaRPr kumimoji="1" lang="en-US" altLang="ja-JP" sz="6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p:cNvSpPr txBox="1"/>
          <p:nvPr/>
        </p:nvSpPr>
        <p:spPr>
          <a:xfrm>
            <a:off x="4172031" y="2773248"/>
            <a:ext cx="648070"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会社員</a:t>
            </a:r>
          </a:p>
        </p:txBody>
      </p:sp>
      <p:graphicFrame>
        <p:nvGraphicFramePr>
          <p:cNvPr id="10" name="グラフ 9">
            <a:extLst>
              <a:ext uri="{FF2B5EF4-FFF2-40B4-BE49-F238E27FC236}">
                <a16:creationId xmlns:a16="http://schemas.microsoft.com/office/drawing/2014/main" id="{39BCDAB1-BA1B-5E1F-F6F0-8E003B7BEDCA}"/>
              </a:ext>
            </a:extLst>
          </p:cNvPr>
          <p:cNvGraphicFramePr>
            <a:graphicFrameLocks/>
          </p:cNvGraphicFramePr>
          <p:nvPr/>
        </p:nvGraphicFramePr>
        <p:xfrm>
          <a:off x="1441220" y="1868976"/>
          <a:ext cx="1897152" cy="1856840"/>
        </p:xfrm>
        <a:graphic>
          <a:graphicData uri="http://schemas.openxmlformats.org/drawingml/2006/chart">
            <c:chart xmlns:c="http://schemas.openxmlformats.org/drawingml/2006/chart" xmlns:r="http://schemas.openxmlformats.org/officeDocument/2006/relationships" r:id="rId14"/>
          </a:graphicData>
        </a:graphic>
      </p:graphicFrame>
      <p:pic>
        <p:nvPicPr>
          <p:cNvPr id="11" name="Picture 4" descr="現在のインスタグラムのアイコン">
            <a:extLst>
              <a:ext uri="{FF2B5EF4-FFF2-40B4-BE49-F238E27FC236}">
                <a16:creationId xmlns:a16="http://schemas.microsoft.com/office/drawing/2014/main" id="{053D725D-A55C-17DC-0995-85BB0045DD55}"/>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397117" y="2095636"/>
            <a:ext cx="281172" cy="278101"/>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21207EEA-6F2A-8665-BF81-2E615D6C9673}"/>
              </a:ext>
            </a:extLst>
          </p:cNvPr>
          <p:cNvSpPr txBox="1"/>
          <p:nvPr/>
        </p:nvSpPr>
        <p:spPr>
          <a:xfrm>
            <a:off x="1665602" y="3308183"/>
            <a:ext cx="1169745"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※2025</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年</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1</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月</a:t>
            </a:r>
            <a:endPar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Instagram</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rPr>
              <a:t>インサイト　</a:t>
            </a:r>
            <a:endParaRPr kumimoji="1" lang="en-US" altLang="ja-JP" sz="700" b="0" i="0" u="none" strike="noStrike" kern="1200" cap="none" spc="0" normalizeH="0" baseline="0" noProof="0" dirty="0">
              <a:ln>
                <a:noFill/>
              </a:ln>
              <a:solidFill>
                <a:srgbClr val="E7E6E6">
                  <a:lumMod val="50000"/>
                </a:srgbClr>
              </a:solidFill>
              <a:effectLst/>
              <a:uLnTx/>
              <a:uFillTx/>
              <a:latin typeface="游ゴシック"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492DEA55-3BE3-24A3-1B4F-4AD078A15D79}"/>
              </a:ext>
            </a:extLst>
          </p:cNvPr>
          <p:cNvSpPr txBox="1"/>
          <p:nvPr/>
        </p:nvSpPr>
        <p:spPr>
          <a:xfrm>
            <a:off x="8532744" y="1164287"/>
            <a:ext cx="1316097" cy="215444"/>
          </a:xfrm>
          <a:prstGeom prst="rect">
            <a:avLst/>
          </a:prstGeom>
          <a:noFill/>
        </p:spPr>
        <p:txBody>
          <a:bodyPr wrap="square" rtlCol="0">
            <a:spAutoFit/>
          </a:bodyPr>
          <a:lstStyle/>
          <a:p>
            <a:r>
              <a:rPr kumimoji="1" lang="en-US" altLang="ja-JP" sz="800" dirty="0"/>
              <a:t>※</a:t>
            </a:r>
            <a:r>
              <a:rPr kumimoji="1" lang="ja-JP" altLang="en-US" sz="800" dirty="0"/>
              <a:t>複数選択可</a:t>
            </a:r>
          </a:p>
        </p:txBody>
      </p:sp>
    </p:spTree>
    <p:extLst>
      <p:ext uri="{BB962C8B-B14F-4D97-AF65-F5344CB8AC3E}">
        <p14:creationId xmlns:p14="http://schemas.microsoft.com/office/powerpoint/2010/main" val="475346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グラフ 28"/>
          <p:cNvGraphicFramePr>
            <a:graphicFrameLocks/>
          </p:cNvGraphicFramePr>
          <p:nvPr/>
        </p:nvGraphicFramePr>
        <p:xfrm>
          <a:off x="199630" y="1727310"/>
          <a:ext cx="4372023" cy="231203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直線コネクタ 2">
            <a:extLst>
              <a:ext uri="{FF2B5EF4-FFF2-40B4-BE49-F238E27FC236}">
                <a16:creationId xmlns:a16="http://schemas.microsoft.com/office/drawing/2014/main" id="{726E510A-1C53-7B42-861C-4A528E125435}"/>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E152AA6F-E5A4-5AC7-84F0-F2D916FC47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sp>
        <p:nvSpPr>
          <p:cNvPr id="5" name="四角形: 角を丸くする 4">
            <a:extLst>
              <a:ext uri="{FF2B5EF4-FFF2-40B4-BE49-F238E27FC236}">
                <a16:creationId xmlns:a16="http://schemas.microsoft.com/office/drawing/2014/main" id="{DA99A51F-9EF7-CFD5-CDFF-3B8DDAAEB4BC}"/>
              </a:ext>
            </a:extLst>
          </p:cNvPr>
          <p:cNvSpPr/>
          <p:nvPr/>
        </p:nvSpPr>
        <p:spPr>
          <a:xfrm>
            <a:off x="841384" y="1051351"/>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ファッションは何から情報を得ている？</a:t>
            </a:r>
          </a:p>
        </p:txBody>
      </p:sp>
      <p:graphicFrame>
        <p:nvGraphicFramePr>
          <p:cNvPr id="7" name="グラフ 6">
            <a:extLst>
              <a:ext uri="{FF2B5EF4-FFF2-40B4-BE49-F238E27FC236}">
                <a16:creationId xmlns:a16="http://schemas.microsoft.com/office/drawing/2014/main" id="{442DD85E-9561-AD46-C22D-EF4859C6592C}"/>
              </a:ext>
            </a:extLst>
          </p:cNvPr>
          <p:cNvGraphicFramePr>
            <a:graphicFrameLocks/>
          </p:cNvGraphicFramePr>
          <p:nvPr/>
        </p:nvGraphicFramePr>
        <p:xfrm>
          <a:off x="4922160" y="1739806"/>
          <a:ext cx="4524534" cy="2169322"/>
        </p:xfrm>
        <a:graphic>
          <a:graphicData uri="http://schemas.openxmlformats.org/drawingml/2006/chart">
            <c:chart xmlns:c="http://schemas.openxmlformats.org/drawingml/2006/chart" xmlns:r="http://schemas.openxmlformats.org/officeDocument/2006/relationships" r:id="rId5"/>
          </a:graphicData>
        </a:graphic>
      </p:graphicFrame>
      <p:sp>
        <p:nvSpPr>
          <p:cNvPr id="8" name="四角形: 角を丸くする 7">
            <a:extLst>
              <a:ext uri="{FF2B5EF4-FFF2-40B4-BE49-F238E27FC236}">
                <a16:creationId xmlns:a16="http://schemas.microsoft.com/office/drawing/2014/main" id="{DF62CE03-4658-2C67-F94E-DDB83DCFFA4B}"/>
              </a:ext>
            </a:extLst>
          </p:cNvPr>
          <p:cNvSpPr/>
          <p:nvPr/>
        </p:nvSpPr>
        <p:spPr>
          <a:xfrm>
            <a:off x="5494098" y="1051351"/>
            <a:ext cx="3413022" cy="22794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ファッションを特に参考にしている人は？</a:t>
            </a:r>
          </a:p>
        </p:txBody>
      </p:sp>
      <p:graphicFrame>
        <p:nvGraphicFramePr>
          <p:cNvPr id="9" name="グラフ 8">
            <a:extLst>
              <a:ext uri="{FF2B5EF4-FFF2-40B4-BE49-F238E27FC236}">
                <a16:creationId xmlns:a16="http://schemas.microsoft.com/office/drawing/2014/main" id="{86600B95-49FE-D291-F977-FB718C21E68B}"/>
              </a:ext>
            </a:extLst>
          </p:cNvPr>
          <p:cNvGraphicFramePr>
            <a:graphicFrameLocks/>
          </p:cNvGraphicFramePr>
          <p:nvPr/>
        </p:nvGraphicFramePr>
        <p:xfrm>
          <a:off x="367918" y="4666399"/>
          <a:ext cx="4221837" cy="208063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グラフ 9">
            <a:extLst>
              <a:ext uri="{FF2B5EF4-FFF2-40B4-BE49-F238E27FC236}">
                <a16:creationId xmlns:a16="http://schemas.microsoft.com/office/drawing/2014/main" id="{5A636C12-11A0-38A7-1E00-3F09B9B44EAB}"/>
              </a:ext>
            </a:extLst>
          </p:cNvPr>
          <p:cNvGraphicFramePr>
            <a:graphicFrameLocks/>
          </p:cNvGraphicFramePr>
          <p:nvPr/>
        </p:nvGraphicFramePr>
        <p:xfrm>
          <a:off x="4984458" y="4758448"/>
          <a:ext cx="4432301" cy="1855729"/>
        </p:xfrm>
        <a:graphic>
          <a:graphicData uri="http://schemas.openxmlformats.org/drawingml/2006/chart">
            <c:chart xmlns:c="http://schemas.openxmlformats.org/drawingml/2006/chart" xmlns:r="http://schemas.openxmlformats.org/officeDocument/2006/relationships" r:id="rId7"/>
          </a:graphicData>
        </a:graphic>
      </p:graphicFrame>
      <p:sp>
        <p:nvSpPr>
          <p:cNvPr id="11" name="四角形: 角を丸くする 10">
            <a:extLst>
              <a:ext uri="{FF2B5EF4-FFF2-40B4-BE49-F238E27FC236}">
                <a16:creationId xmlns:a16="http://schemas.microsoft.com/office/drawing/2014/main" id="{6D8818DF-D2A3-31CC-A405-DC226A23699D}"/>
              </a:ext>
            </a:extLst>
          </p:cNvPr>
          <p:cNvSpPr/>
          <p:nvPr/>
        </p:nvSpPr>
        <p:spPr>
          <a:xfrm>
            <a:off x="928723" y="3956524"/>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服や小物をどこで買う？</a:t>
            </a:r>
          </a:p>
        </p:txBody>
      </p:sp>
      <p:sp>
        <p:nvSpPr>
          <p:cNvPr id="12" name="四角形: 角を丸くする 11">
            <a:extLst>
              <a:ext uri="{FF2B5EF4-FFF2-40B4-BE49-F238E27FC236}">
                <a16:creationId xmlns:a16="http://schemas.microsoft.com/office/drawing/2014/main" id="{65AD48B9-AFF4-6002-7E30-EB2EFEA9C5E1}"/>
              </a:ext>
            </a:extLst>
          </p:cNvPr>
          <p:cNvSpPr/>
          <p:nvPr/>
        </p:nvSpPr>
        <p:spPr>
          <a:xfrm>
            <a:off x="5681285" y="3956524"/>
            <a:ext cx="3338428" cy="22498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1</a:t>
            </a:r>
            <a:r>
              <a:rPr kumimoji="1" lang="ja-JP" altLang="en-US"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か月にかけるファッション代はどのくらい</a:t>
            </a:r>
            <a:r>
              <a:rPr kumimoji="1" lang="en-US" altLang="ja-JP" sz="11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a:t>
            </a:r>
          </a:p>
        </p:txBody>
      </p:sp>
      <p:sp>
        <p:nvSpPr>
          <p:cNvPr id="16" name="テキスト ボックス 15">
            <a:extLst>
              <a:ext uri="{FF2B5EF4-FFF2-40B4-BE49-F238E27FC236}">
                <a16:creationId xmlns:a16="http://schemas.microsoft.com/office/drawing/2014/main" id="{7FAEB582-D35A-252C-915C-BCAD078FCC94}"/>
              </a:ext>
            </a:extLst>
          </p:cNvPr>
          <p:cNvSpPr txBox="1"/>
          <p:nvPr/>
        </p:nvSpPr>
        <p:spPr>
          <a:xfrm>
            <a:off x="7072237" y="394620"/>
            <a:ext cx="1515272" cy="261610"/>
          </a:xfrm>
          <a:prstGeom prst="rect">
            <a:avLst/>
          </a:prstGeom>
          <a:solidFill>
            <a:srgbClr val="E7346C"/>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ファッション編</a:t>
            </a:r>
          </a:p>
        </p:txBody>
      </p:sp>
      <p:sp>
        <p:nvSpPr>
          <p:cNvPr id="17" name="正方形/長方形 16">
            <a:extLst>
              <a:ext uri="{FF2B5EF4-FFF2-40B4-BE49-F238E27FC236}">
                <a16:creationId xmlns:a16="http://schemas.microsoft.com/office/drawing/2014/main" id="{0A65D472-9EF2-D934-64D7-1C28C4235952}"/>
              </a:ext>
            </a:extLst>
          </p:cNvPr>
          <p:cNvSpPr/>
          <p:nvPr/>
        </p:nvSpPr>
        <p:spPr>
          <a:xfrm>
            <a:off x="7037450" y="365234"/>
            <a:ext cx="1576694"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5" name="テキスト ボックス 33">
            <a:extLst>
              <a:ext uri="{FF2B5EF4-FFF2-40B4-BE49-F238E27FC236}">
                <a16:creationId xmlns:a16="http://schemas.microsoft.com/office/drawing/2014/main" id="{8F9F19AB-41FE-7D0E-7C1F-BD4668C55BB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kumimoji="1" lang="ja-JP" altLang="en-US"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 </a:t>
            </a:r>
            <a:r>
              <a:rPr kumimoji="1" lang="en-US" altLang="ja-JP" sz="3200" b="1" i="0" u="sng" strike="noStrike" kern="1200" cap="none" spc="0" normalizeH="0" baseline="0" noProof="0" dirty="0">
                <a:ln>
                  <a:noFill/>
                </a:ln>
                <a:solidFill>
                  <a:srgbClr val="E7346C"/>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Data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E7346C"/>
                </a:solidFill>
                <a:effectLst/>
                <a:uLnTx/>
                <a:uFillTx/>
                <a:latin typeface="メイリオ" panose="020B0604030504040204" pitchFamily="50" charset="-128"/>
                <a:ea typeface="メイリオ" panose="020B0604030504040204" pitchFamily="50" charset="-128"/>
                <a:cs typeface="Brush Script MT" panose="03060802040406070304" pitchFamily="66" charset="0"/>
              </a:rPr>
              <a:t>CanCam</a:t>
            </a:r>
            <a:r>
              <a:rPr kumimoji="1" lang="ja-JP" altLang="en-US" sz="1000" b="0" i="0" u="none" strike="noStrike" kern="1200" cap="none" spc="0" normalizeH="0" baseline="0" noProof="0" dirty="0">
                <a:ln>
                  <a:noFill/>
                </a:ln>
                <a:solidFill>
                  <a:srgbClr val="E7346C"/>
                </a:solidFill>
                <a:effectLst/>
                <a:uLnTx/>
                <a:uFillTx/>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pic>
        <p:nvPicPr>
          <p:cNvPr id="13" name="図 12"/>
          <p:cNvPicPr>
            <a:picLocks noChangeAspect="1"/>
          </p:cNvPicPr>
          <p:nvPr/>
        </p:nvPicPr>
        <p:blipFill>
          <a:blip r:embed="rId8"/>
          <a:stretch>
            <a:fillRect/>
          </a:stretch>
        </p:blipFill>
        <p:spPr>
          <a:xfrm rot="604269">
            <a:off x="8853702" y="258749"/>
            <a:ext cx="524730" cy="484579"/>
          </a:xfrm>
          <a:prstGeom prst="rect">
            <a:avLst/>
          </a:prstGeom>
        </p:spPr>
      </p:pic>
      <p:sp>
        <p:nvSpPr>
          <p:cNvPr id="18" name="テキスト ボックス 17">
            <a:extLst>
              <a:ext uri="{FF2B5EF4-FFF2-40B4-BE49-F238E27FC236}">
                <a16:creationId xmlns:a16="http://schemas.microsoft.com/office/drawing/2014/main" id="{10BCE240-1BDB-ADF3-B9C0-A99148A7CA4D}"/>
              </a:ext>
            </a:extLst>
          </p:cNvPr>
          <p:cNvSpPr txBox="1"/>
          <p:nvPr/>
        </p:nvSpPr>
        <p:spPr>
          <a:xfrm>
            <a:off x="229016" y="1351569"/>
            <a:ext cx="4028157" cy="40780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最も多いのは</a:t>
            </a:r>
            <a:r>
              <a:rPr kumimoji="1" lang="en-US" altLang="ja-JP" sz="105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Instagram</a:t>
            </a:r>
            <a:r>
              <a:rPr kumimoji="1" lang="ja-JP" altLang="en-US" sz="105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次いで雑誌</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店舗のディスプレイ、好みのブランドのアプリで情報を取得！</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p:txBody>
      </p:sp>
      <p:sp>
        <p:nvSpPr>
          <p:cNvPr id="20" name="正方形/長方形 46">
            <a:extLst>
              <a:ext uri="{FF2B5EF4-FFF2-40B4-BE49-F238E27FC236}">
                <a16:creationId xmlns:a16="http://schemas.microsoft.com/office/drawing/2014/main" id="{904BB09A-769D-BEF8-C776-089559ACA91F}"/>
              </a:ext>
            </a:extLst>
          </p:cNvPr>
          <p:cNvSpPr/>
          <p:nvPr/>
        </p:nvSpPr>
        <p:spPr>
          <a:xfrm>
            <a:off x="3300239" y="1967721"/>
            <a:ext cx="198332" cy="140523"/>
          </a:xfrm>
          <a:custGeom>
            <a:avLst/>
            <a:gdLst>
              <a:gd name="connsiteX0" fmla="*/ 0 w 2411075"/>
              <a:gd name="connsiteY0" fmla="*/ 0 h 561650"/>
              <a:gd name="connsiteX1" fmla="*/ 2411075 w 2411075"/>
              <a:gd name="connsiteY1" fmla="*/ 0 h 561650"/>
              <a:gd name="connsiteX2" fmla="*/ 2411075 w 2411075"/>
              <a:gd name="connsiteY2" fmla="*/ 561650 h 561650"/>
              <a:gd name="connsiteX3" fmla="*/ 0 w 2411075"/>
              <a:gd name="connsiteY3" fmla="*/ 561650 h 561650"/>
              <a:gd name="connsiteX4" fmla="*/ 0 w 2411075"/>
              <a:gd name="connsiteY4" fmla="*/ 0 h 561650"/>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0 w 2411075"/>
              <a:gd name="connsiteY4" fmla="*/ 564745 h 564745"/>
              <a:gd name="connsiteX5" fmla="*/ 0 w 2411075"/>
              <a:gd name="connsiteY5" fmla="*/ 3095 h 564745"/>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1196431 w 2411075"/>
              <a:gd name="connsiteY4" fmla="*/ 561665 h 564745"/>
              <a:gd name="connsiteX5" fmla="*/ 0 w 2411075"/>
              <a:gd name="connsiteY5" fmla="*/ 564745 h 564745"/>
              <a:gd name="connsiteX6" fmla="*/ 0 w 2411075"/>
              <a:gd name="connsiteY6" fmla="*/ 3095 h 564745"/>
              <a:gd name="connsiteX0" fmla="*/ 0 w 2411075"/>
              <a:gd name="connsiteY0" fmla="*/ 42650 h 604300"/>
              <a:gd name="connsiteX1" fmla="*/ 1196431 w 2411075"/>
              <a:gd name="connsiteY1" fmla="*/ 39555 h 604300"/>
              <a:gd name="connsiteX2" fmla="*/ 2411075 w 2411075"/>
              <a:gd name="connsiteY2" fmla="*/ 42650 h 604300"/>
              <a:gd name="connsiteX3" fmla="*/ 2411075 w 2411075"/>
              <a:gd name="connsiteY3" fmla="*/ 604300 h 604300"/>
              <a:gd name="connsiteX4" fmla="*/ 1196431 w 2411075"/>
              <a:gd name="connsiteY4" fmla="*/ 601220 h 604300"/>
              <a:gd name="connsiteX5" fmla="*/ 0 w 2411075"/>
              <a:gd name="connsiteY5" fmla="*/ 604300 h 604300"/>
              <a:gd name="connsiteX6" fmla="*/ 0 w 2411075"/>
              <a:gd name="connsiteY6" fmla="*/ 42650 h 604300"/>
              <a:gd name="connsiteX0" fmla="*/ 0 w 2411075"/>
              <a:gd name="connsiteY0" fmla="*/ 59329 h 620979"/>
              <a:gd name="connsiteX1" fmla="*/ 1196431 w 2411075"/>
              <a:gd name="connsiteY1" fmla="*/ 56234 h 620979"/>
              <a:gd name="connsiteX2" fmla="*/ 2411075 w 2411075"/>
              <a:gd name="connsiteY2" fmla="*/ 59329 h 620979"/>
              <a:gd name="connsiteX3" fmla="*/ 2411075 w 2411075"/>
              <a:gd name="connsiteY3" fmla="*/ 620979 h 620979"/>
              <a:gd name="connsiteX4" fmla="*/ 1196431 w 2411075"/>
              <a:gd name="connsiteY4" fmla="*/ 617899 h 620979"/>
              <a:gd name="connsiteX5" fmla="*/ 0 w 2411075"/>
              <a:gd name="connsiteY5" fmla="*/ 620979 h 620979"/>
              <a:gd name="connsiteX6" fmla="*/ 0 w 2411075"/>
              <a:gd name="connsiteY6" fmla="*/ 59329 h 620979"/>
              <a:gd name="connsiteX0" fmla="*/ 0 w 2411075"/>
              <a:gd name="connsiteY0" fmla="*/ 63842 h 625492"/>
              <a:gd name="connsiteX1" fmla="*/ 1196431 w 2411075"/>
              <a:gd name="connsiteY1" fmla="*/ 60747 h 625492"/>
              <a:gd name="connsiteX2" fmla="*/ 2411075 w 2411075"/>
              <a:gd name="connsiteY2" fmla="*/ 63842 h 625492"/>
              <a:gd name="connsiteX3" fmla="*/ 2411075 w 2411075"/>
              <a:gd name="connsiteY3" fmla="*/ 625492 h 625492"/>
              <a:gd name="connsiteX4" fmla="*/ 1196431 w 2411075"/>
              <a:gd name="connsiteY4" fmla="*/ 622412 h 625492"/>
              <a:gd name="connsiteX5" fmla="*/ 0 w 2411075"/>
              <a:gd name="connsiteY5" fmla="*/ 625492 h 625492"/>
              <a:gd name="connsiteX6" fmla="*/ 0 w 2411075"/>
              <a:gd name="connsiteY6" fmla="*/ 63842 h 625492"/>
              <a:gd name="connsiteX0" fmla="*/ 0 w 2411075"/>
              <a:gd name="connsiteY0" fmla="*/ 69550 h 631200"/>
              <a:gd name="connsiteX1" fmla="*/ 1196431 w 2411075"/>
              <a:gd name="connsiteY1" fmla="*/ 66455 h 631200"/>
              <a:gd name="connsiteX2" fmla="*/ 2411075 w 2411075"/>
              <a:gd name="connsiteY2" fmla="*/ 69550 h 631200"/>
              <a:gd name="connsiteX3" fmla="*/ 2411075 w 2411075"/>
              <a:gd name="connsiteY3" fmla="*/ 631200 h 631200"/>
              <a:gd name="connsiteX4" fmla="*/ 1196431 w 2411075"/>
              <a:gd name="connsiteY4" fmla="*/ 628120 h 631200"/>
              <a:gd name="connsiteX5" fmla="*/ 0 w 2411075"/>
              <a:gd name="connsiteY5" fmla="*/ 631200 h 631200"/>
              <a:gd name="connsiteX6" fmla="*/ 0 w 2411075"/>
              <a:gd name="connsiteY6" fmla="*/ 69550 h 631200"/>
              <a:gd name="connsiteX0" fmla="*/ 0 w 2411075"/>
              <a:gd name="connsiteY0" fmla="*/ 63381 h 625031"/>
              <a:gd name="connsiteX1" fmla="*/ 1196431 w 2411075"/>
              <a:gd name="connsiteY1" fmla="*/ 60286 h 625031"/>
              <a:gd name="connsiteX2" fmla="*/ 2411075 w 2411075"/>
              <a:gd name="connsiteY2" fmla="*/ 63381 h 625031"/>
              <a:gd name="connsiteX3" fmla="*/ 2411075 w 2411075"/>
              <a:gd name="connsiteY3" fmla="*/ 625031 h 625031"/>
              <a:gd name="connsiteX4" fmla="*/ 1196431 w 2411075"/>
              <a:gd name="connsiteY4" fmla="*/ 621951 h 625031"/>
              <a:gd name="connsiteX5" fmla="*/ 0 w 2411075"/>
              <a:gd name="connsiteY5" fmla="*/ 625031 h 625031"/>
              <a:gd name="connsiteX6" fmla="*/ 0 w 2411075"/>
              <a:gd name="connsiteY6" fmla="*/ 6338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355031 w 2411075"/>
              <a:gd name="connsiteY6" fmla="*/ 109492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3986 w 2411075"/>
              <a:gd name="connsiteY6" fmla="*/ 6393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8182 w 2411075"/>
              <a:gd name="connsiteY6" fmla="*/ 62629 h 62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075" h="625031">
                <a:moveTo>
                  <a:pt x="1196431" y="60286"/>
                </a:moveTo>
                <a:cubicBezTo>
                  <a:pt x="1367509" y="-10007"/>
                  <a:pt x="2208634" y="-30743"/>
                  <a:pt x="2411075" y="63381"/>
                </a:cubicBezTo>
                <a:lnTo>
                  <a:pt x="2411075" y="625031"/>
                </a:lnTo>
                <a:cubicBezTo>
                  <a:pt x="2090110" y="570633"/>
                  <a:pt x="1601313" y="547477"/>
                  <a:pt x="1196431" y="621951"/>
                </a:cubicBezTo>
                <a:cubicBezTo>
                  <a:pt x="726292" y="542270"/>
                  <a:pt x="222587" y="584952"/>
                  <a:pt x="0" y="625031"/>
                </a:cubicBezTo>
                <a:lnTo>
                  <a:pt x="0" y="63381"/>
                </a:lnTo>
                <a:cubicBezTo>
                  <a:pt x="199405" y="-30743"/>
                  <a:pt x="1134444" y="3008"/>
                  <a:pt x="1208182" y="62629"/>
                </a:cubicBezTo>
              </a:path>
            </a:pathLst>
          </a:cu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1"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556958" y="1801601"/>
            <a:ext cx="201539" cy="199338"/>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p:cNvPicPr>
            <a:picLocks noChangeAspect="1"/>
          </p:cNvPicPr>
          <p:nvPr/>
        </p:nvPicPr>
        <p:blipFill rotWithShape="1">
          <a:blip r:embed="rId11">
            <a:duotone>
              <a:schemeClr val="bg2">
                <a:shade val="45000"/>
                <a:satMod val="135000"/>
              </a:schemeClr>
              <a:prstClr val="white"/>
            </a:duotone>
          </a:blip>
          <a:srcRect l="9236" t="18309" r="13811" b="18442"/>
          <a:stretch/>
        </p:blipFill>
        <p:spPr>
          <a:xfrm>
            <a:off x="2367865" y="2162652"/>
            <a:ext cx="221942" cy="182418"/>
          </a:xfrm>
          <a:prstGeom prst="rect">
            <a:avLst/>
          </a:prstGeom>
        </p:spPr>
      </p:pic>
      <p:pic>
        <p:nvPicPr>
          <p:cNvPr id="22" name="図 21">
            <a:extLst>
              <a:ext uri="{FF2B5EF4-FFF2-40B4-BE49-F238E27FC236}">
                <a16:creationId xmlns:a16="http://schemas.microsoft.com/office/drawing/2014/main" id="{DA2D456A-172D-E80F-2D03-1A27259E7138}"/>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contrast="-40000"/>
                    </a14:imgEffect>
                  </a14:imgLayer>
                </a14:imgProps>
              </a:ext>
            </a:extLst>
          </a:blip>
          <a:stretch>
            <a:fillRect/>
          </a:stretch>
        </p:blipFill>
        <p:spPr>
          <a:xfrm>
            <a:off x="2572133" y="2011086"/>
            <a:ext cx="263543" cy="280562"/>
          </a:xfrm>
          <a:prstGeom prst="rect">
            <a:avLst/>
          </a:prstGeom>
        </p:spPr>
      </p:pic>
      <p:sp>
        <p:nvSpPr>
          <p:cNvPr id="23" name="角丸四角形吹き出し 22"/>
          <p:cNvSpPr/>
          <p:nvPr/>
        </p:nvSpPr>
        <p:spPr>
          <a:xfrm>
            <a:off x="3101730" y="2434261"/>
            <a:ext cx="1155443" cy="372862"/>
          </a:xfrm>
          <a:prstGeom prst="wedgeRoundRectCallout">
            <a:avLst>
              <a:gd name="adj1" fmla="val 6082"/>
              <a:gd name="adj2" fmla="val -87500"/>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沢山調べて、</a:t>
            </a:r>
            <a:endParaRPr kumimoji="1" lang="en-US" altLang="ja-JP" sz="9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吟味して検討！</a:t>
            </a:r>
          </a:p>
        </p:txBody>
      </p:sp>
      <p:sp>
        <p:nvSpPr>
          <p:cNvPr id="24" name="テキスト ボックス 23">
            <a:extLst>
              <a:ext uri="{FF2B5EF4-FFF2-40B4-BE49-F238E27FC236}">
                <a16:creationId xmlns:a16="http://schemas.microsoft.com/office/drawing/2014/main" id="{10BCE240-1BDB-ADF3-B9C0-A99148A7CA4D}"/>
              </a:ext>
            </a:extLst>
          </p:cNvPr>
          <p:cNvSpPr txBox="1"/>
          <p:nvPr/>
        </p:nvSpPr>
        <p:spPr>
          <a:xfrm>
            <a:off x="5461746" y="1350994"/>
            <a:ext cx="4028157"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憧れの女優・モデル・タレント</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を</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参考にしている人多数！</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p:txBody>
      </p:sp>
      <p:pic>
        <p:nvPicPr>
          <p:cNvPr id="25" name="図 24">
            <a:extLst>
              <a:ext uri="{FF2B5EF4-FFF2-40B4-BE49-F238E27FC236}">
                <a16:creationId xmlns:a16="http://schemas.microsoft.com/office/drawing/2014/main" id="{9E5E2654-0CA8-0E65-4999-20263CCF5134}"/>
              </a:ext>
            </a:extLst>
          </p:cNvPr>
          <p:cNvPicPr>
            <a:picLocks noChangeAspect="1"/>
          </p:cNvPicPr>
          <p:nvPr/>
        </p:nvPicPr>
        <p:blipFill>
          <a:blip r:embed="rId14"/>
          <a:srcRect l="9497" t="2898"/>
          <a:stretch/>
        </p:blipFill>
        <p:spPr>
          <a:xfrm>
            <a:off x="8958392" y="1392529"/>
            <a:ext cx="502126" cy="404353"/>
          </a:xfrm>
          <a:prstGeom prst="rect">
            <a:avLst/>
          </a:prstGeom>
        </p:spPr>
      </p:pic>
      <p:sp>
        <p:nvSpPr>
          <p:cNvPr id="26" name="角丸四角形吹き出し 25"/>
          <p:cNvSpPr/>
          <p:nvPr/>
        </p:nvSpPr>
        <p:spPr>
          <a:xfrm>
            <a:off x="7975478" y="2505753"/>
            <a:ext cx="1703946" cy="626730"/>
          </a:xfrm>
          <a:prstGeom prst="wedgeRoundRectCallout">
            <a:avLst>
              <a:gd name="adj1" fmla="val 7203"/>
              <a:gd name="adj2" fmla="val -93089"/>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dirty="0" err="1">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rPr>
              <a:t>CanCam</a:t>
            </a:r>
            <a:r>
              <a:rPr kumimoji="1" lang="ja-JP" altLang="en-US"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rPr>
              <a:t>の専属モデルは女優として、元アイドルとして、</a:t>
            </a:r>
            <a:endParaRPr kumimoji="1" lang="en-US" altLang="ja-JP"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rPr>
              <a:t>タレントなど多方面で</a:t>
            </a:r>
            <a:endParaRPr kumimoji="1" lang="en-US" altLang="ja-JP"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rPr>
              <a:t>活躍しています！</a:t>
            </a:r>
            <a:endParaRPr kumimoji="1" lang="en-US" altLang="ja-JP" sz="800" b="1" i="0" u="none" strike="noStrike" kern="1200" cap="none" spc="0" normalizeH="0" baseline="0" noProof="0" dirty="0">
              <a:ln>
                <a:noFill/>
              </a:ln>
              <a:solidFill>
                <a:srgbClr val="E7E6E6">
                  <a:lumMod val="25000"/>
                </a:srgbClr>
              </a:solidFill>
              <a:effectLst/>
              <a:uLnTx/>
              <a:uFillTx/>
              <a:latin typeface="游ゴシック" panose="020B0400000000000000" pitchFamily="50" charset="-128"/>
              <a:ea typeface="游ゴシック" panose="020B0400000000000000" pitchFamily="50" charset="-128"/>
              <a:cs typeface="+mn-cs"/>
            </a:endParaRPr>
          </a:p>
        </p:txBody>
      </p:sp>
      <p:sp>
        <p:nvSpPr>
          <p:cNvPr id="28" name="テキスト ボックス 27">
            <a:extLst>
              <a:ext uri="{FF2B5EF4-FFF2-40B4-BE49-F238E27FC236}">
                <a16:creationId xmlns:a16="http://schemas.microsoft.com/office/drawing/2014/main" id="{10BCE240-1BDB-ADF3-B9C0-A99148A7CA4D}"/>
              </a:ext>
            </a:extLst>
          </p:cNvPr>
          <p:cNvSpPr txBox="1"/>
          <p:nvPr/>
        </p:nvSpPr>
        <p:spPr>
          <a:xfrm>
            <a:off x="299547" y="4220238"/>
            <a:ext cx="4407201" cy="5693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通勤・通学帰りや休日に遊びに行ける、</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モール・駅ビル・デパートが安定的な購入場所なのは変わらず。</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sng" strike="noStrike" kern="1200" cap="none" spc="0" normalizeH="0" baseline="0" noProof="0" dirty="0">
                <a:ln>
                  <a:noFill/>
                </a:ln>
                <a:solidFill>
                  <a:srgbClr val="9DCCD2"/>
                </a:solidFill>
                <a:effectLst/>
                <a:uLnTx/>
                <a:uFillTx/>
                <a:latin typeface="游ゴシック" panose="020F0502020204030204"/>
                <a:ea typeface="游ゴシック" panose="020B0400000000000000" pitchFamily="50" charset="-128"/>
                <a:cs typeface="+mn-cs"/>
              </a:rPr>
              <a:t>通販サイト・アプリ経由での購入も約</a:t>
            </a:r>
            <a:r>
              <a:rPr kumimoji="1" lang="en-US" altLang="ja-JP" sz="1100" b="1" i="0" u="sng" strike="noStrike" kern="1200" cap="none" spc="0" normalizeH="0" baseline="0" noProof="0" dirty="0">
                <a:ln>
                  <a:noFill/>
                </a:ln>
                <a:solidFill>
                  <a:srgbClr val="9DCCD2"/>
                </a:solidFill>
                <a:effectLst/>
                <a:uLnTx/>
                <a:uFillTx/>
                <a:latin typeface="游ゴシック" panose="020F0502020204030204"/>
                <a:ea typeface="游ゴシック" panose="020B0400000000000000" pitchFamily="50" charset="-128"/>
                <a:cs typeface="+mn-cs"/>
              </a:rPr>
              <a:t>40</a:t>
            </a:r>
            <a:r>
              <a:rPr kumimoji="1" lang="ja-JP" altLang="en-US" sz="1100" b="1" i="0" u="sng" strike="noStrike" kern="1200" cap="none" spc="0" normalizeH="0" baseline="0" noProof="0" dirty="0">
                <a:ln>
                  <a:noFill/>
                </a:ln>
                <a:solidFill>
                  <a:srgbClr val="9DCCD2"/>
                </a:solidFill>
                <a:effectLst/>
                <a:uLnTx/>
                <a:uFillTx/>
                <a:latin typeface="游ゴシック" panose="020F0502020204030204"/>
                <a:ea typeface="游ゴシック" panose="020B0400000000000000" pitchFamily="50" charset="-128"/>
                <a:cs typeface="+mn-cs"/>
              </a:rPr>
              <a:t>％！</a:t>
            </a:r>
            <a:endParaRPr kumimoji="1" lang="en-US" altLang="ja-JP" sz="1100" b="1" i="0" u="sng" strike="noStrike" kern="1200" cap="none" spc="0" normalizeH="0" baseline="0" noProof="0" dirty="0">
              <a:ln>
                <a:noFill/>
              </a:ln>
              <a:solidFill>
                <a:srgbClr val="9DCCD2"/>
              </a:solidFill>
              <a:effectLst/>
              <a:uLnTx/>
              <a:uFillTx/>
              <a:latin typeface="游ゴシック" panose="020F0502020204030204"/>
              <a:ea typeface="游ゴシック" panose="020B0400000000000000" pitchFamily="50" charset="-128"/>
              <a:cs typeface="+mn-cs"/>
            </a:endParaRPr>
          </a:p>
        </p:txBody>
      </p:sp>
      <p:sp>
        <p:nvSpPr>
          <p:cNvPr id="30" name="正方形/長方形 29"/>
          <p:cNvSpPr/>
          <p:nvPr/>
        </p:nvSpPr>
        <p:spPr>
          <a:xfrm>
            <a:off x="7648107" y="5107354"/>
            <a:ext cx="1629060" cy="254755"/>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1" name="テキスト ボックス 30">
            <a:extLst>
              <a:ext uri="{FF2B5EF4-FFF2-40B4-BE49-F238E27FC236}">
                <a16:creationId xmlns:a16="http://schemas.microsoft.com/office/drawing/2014/main" id="{10BCE240-1BDB-ADF3-B9C0-A99148A7CA4D}"/>
              </a:ext>
            </a:extLst>
          </p:cNvPr>
          <p:cNvSpPr txBox="1"/>
          <p:nvPr/>
        </p:nvSpPr>
        <p:spPr>
          <a:xfrm>
            <a:off x="5272223" y="4273376"/>
            <a:ext cx="4407201"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月に</a:t>
            </a:r>
            <a:r>
              <a:rPr kumimoji="1" lang="en-US" altLang="ja-JP" sz="11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1</a:t>
            </a:r>
            <a:r>
              <a:rPr kumimoji="1" lang="ja-JP" altLang="en-US" sz="11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万円以上</a:t>
            </a:r>
            <a:r>
              <a:rPr kumimoji="1" lang="ja-JP" altLang="en-US"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ファッション代にかける人が</a:t>
            </a:r>
            <a:r>
              <a:rPr kumimoji="1" lang="en-US" altLang="ja-JP"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46</a:t>
            </a:r>
            <a:r>
              <a:rPr kumimoji="1" lang="ja-JP" altLang="en-US" sz="12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rPr>
              <a:t>％！</a:t>
            </a:r>
            <a:endParaRPr kumimoji="1" lang="en-US" altLang="ja-JP" sz="1400" b="1" i="0" u="none" strike="noStrike" kern="1200" cap="none" spc="0" normalizeH="0" baseline="0" noProof="0" dirty="0">
              <a:ln>
                <a:noFill/>
              </a:ln>
              <a:solidFill>
                <a:srgbClr val="E7346C"/>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err="1">
                <a:ln>
                  <a:noFill/>
                </a:ln>
                <a:solidFill>
                  <a:srgbClr val="E7E6E6">
                    <a:lumMod val="25000"/>
                  </a:srgbClr>
                </a:solidFill>
                <a:effectLst/>
                <a:uLnTx/>
                <a:uFillTx/>
                <a:latin typeface="游ゴシック" panose="020F0502020204030204"/>
                <a:ea typeface="游ゴシック" panose="020B0400000000000000" pitchFamily="50" charset="-128"/>
                <a:cs typeface="+mn-cs"/>
              </a:rPr>
              <a:t>CanCam</a:t>
            </a:r>
            <a:r>
              <a:rPr kumimoji="1" lang="ja-JP" altLang="en-US" sz="9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rPr>
              <a:t>読者は一般女性よりもお洋服にお金を使います♪</a:t>
            </a:r>
            <a:endParaRPr kumimoji="1" lang="en-US" altLang="ja-JP" sz="1000" b="1" i="0" u="none" strike="noStrike" kern="1200" cap="none" spc="0" normalizeH="0" baseline="0" noProof="0" dirty="0">
              <a:ln>
                <a:noFill/>
              </a:ln>
              <a:solidFill>
                <a:srgbClr val="E7E6E6">
                  <a:lumMod val="25000"/>
                </a:srgb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08441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B6C6-D63B-7334-0583-531FB05B09B2}"/>
            </a:ext>
          </a:extLst>
        </p:cNvPr>
        <p:cNvGrpSpPr/>
        <p:nvPr/>
      </p:nvGrpSpPr>
      <p:grpSpPr>
        <a:xfrm>
          <a:off x="0" y="0"/>
          <a:ext cx="0" cy="0"/>
          <a:chOff x="0" y="0"/>
          <a:chExt cx="0" cy="0"/>
        </a:xfrm>
      </p:grpSpPr>
      <p:graphicFrame>
        <p:nvGraphicFramePr>
          <p:cNvPr id="42" name="グラフ 41">
            <a:extLst>
              <a:ext uri="{FF2B5EF4-FFF2-40B4-BE49-F238E27FC236}">
                <a16:creationId xmlns:a16="http://schemas.microsoft.com/office/drawing/2014/main" id="{4C055F5F-3951-1B4F-E877-22785728CE42}"/>
              </a:ext>
            </a:extLst>
          </p:cNvPr>
          <p:cNvGraphicFramePr>
            <a:graphicFrameLocks/>
          </p:cNvGraphicFramePr>
          <p:nvPr>
            <p:extLst>
              <p:ext uri="{D42A27DB-BD31-4B8C-83A1-F6EECF244321}">
                <p14:modId xmlns:p14="http://schemas.microsoft.com/office/powerpoint/2010/main" val="2341180685"/>
              </p:ext>
            </p:extLst>
          </p:nvPr>
        </p:nvGraphicFramePr>
        <p:xfrm>
          <a:off x="26526" y="1537793"/>
          <a:ext cx="3569513" cy="2275892"/>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直線コネクタ 2">
            <a:extLst>
              <a:ext uri="{FF2B5EF4-FFF2-40B4-BE49-F238E27FC236}">
                <a16:creationId xmlns:a16="http://schemas.microsoft.com/office/drawing/2014/main" id="{59C86289-ADA7-2C92-D670-6E98B6B54F27}"/>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3E66B90F-6C31-39E5-13B8-39565A44FD6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sp>
        <p:nvSpPr>
          <p:cNvPr id="5" name="四角形: 角を丸くする 4">
            <a:extLst>
              <a:ext uri="{FF2B5EF4-FFF2-40B4-BE49-F238E27FC236}">
                <a16:creationId xmlns:a16="http://schemas.microsoft.com/office/drawing/2014/main" id="{88003310-EB74-8DD3-E42B-E3D58E309D9B}"/>
              </a:ext>
            </a:extLst>
          </p:cNvPr>
          <p:cNvSpPr/>
          <p:nvPr/>
        </p:nvSpPr>
        <p:spPr>
          <a:xfrm>
            <a:off x="313065" y="1026981"/>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何から美容情報をキャッチしている？</a:t>
            </a:r>
          </a:p>
        </p:txBody>
      </p:sp>
      <p:sp>
        <p:nvSpPr>
          <p:cNvPr id="7" name="四角形: 角を丸くする 6">
            <a:extLst>
              <a:ext uri="{FF2B5EF4-FFF2-40B4-BE49-F238E27FC236}">
                <a16:creationId xmlns:a16="http://schemas.microsoft.com/office/drawing/2014/main" id="{64F8413A-AFA3-03BE-3A7C-F161799B846C}"/>
              </a:ext>
            </a:extLst>
          </p:cNvPr>
          <p:cNvSpPr/>
          <p:nvPr/>
        </p:nvSpPr>
        <p:spPr>
          <a:xfrm>
            <a:off x="6768602" y="1019490"/>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美容情報を特に参考にしている人は？</a:t>
            </a:r>
          </a:p>
        </p:txBody>
      </p:sp>
      <p:graphicFrame>
        <p:nvGraphicFramePr>
          <p:cNvPr id="9" name="グラフ 8">
            <a:extLst>
              <a:ext uri="{FF2B5EF4-FFF2-40B4-BE49-F238E27FC236}">
                <a16:creationId xmlns:a16="http://schemas.microsoft.com/office/drawing/2014/main" id="{4A85AF41-AEB5-B9B2-F161-8148A6BD6725}"/>
              </a:ext>
            </a:extLst>
          </p:cNvPr>
          <p:cNvGraphicFramePr>
            <a:graphicFrameLocks/>
          </p:cNvGraphicFramePr>
          <p:nvPr>
            <p:extLst>
              <p:ext uri="{D42A27DB-BD31-4B8C-83A1-F6EECF244321}">
                <p14:modId xmlns:p14="http://schemas.microsoft.com/office/powerpoint/2010/main" val="3826919990"/>
              </p:ext>
            </p:extLst>
          </p:nvPr>
        </p:nvGraphicFramePr>
        <p:xfrm>
          <a:off x="6121074" y="1671157"/>
          <a:ext cx="3539836" cy="20091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グラフ 9">
            <a:extLst>
              <a:ext uri="{FF2B5EF4-FFF2-40B4-BE49-F238E27FC236}">
                <a16:creationId xmlns:a16="http://schemas.microsoft.com/office/drawing/2014/main" id="{7568D58E-472B-2206-D2BE-A84C2B91B801}"/>
              </a:ext>
            </a:extLst>
          </p:cNvPr>
          <p:cNvGraphicFramePr>
            <a:graphicFrameLocks/>
          </p:cNvGraphicFramePr>
          <p:nvPr>
            <p:extLst>
              <p:ext uri="{D42A27DB-BD31-4B8C-83A1-F6EECF244321}">
                <p14:modId xmlns:p14="http://schemas.microsoft.com/office/powerpoint/2010/main" val="4175487407"/>
              </p:ext>
            </p:extLst>
          </p:nvPr>
        </p:nvGraphicFramePr>
        <p:xfrm>
          <a:off x="3366041" y="1504822"/>
          <a:ext cx="3299894" cy="2160924"/>
        </p:xfrm>
        <a:graphic>
          <a:graphicData uri="http://schemas.openxmlformats.org/drawingml/2006/chart">
            <c:chart xmlns:c="http://schemas.openxmlformats.org/drawingml/2006/chart" xmlns:r="http://schemas.openxmlformats.org/officeDocument/2006/relationships" r:id="rId6"/>
          </a:graphicData>
        </a:graphic>
      </p:graphicFrame>
      <p:sp>
        <p:nvSpPr>
          <p:cNvPr id="11" name="四角形: 角を丸くする 10">
            <a:extLst>
              <a:ext uri="{FF2B5EF4-FFF2-40B4-BE49-F238E27FC236}">
                <a16:creationId xmlns:a16="http://schemas.microsoft.com/office/drawing/2014/main" id="{F5A444C8-2E30-D075-AD92-C2DC9DB09B89}"/>
              </a:ext>
            </a:extLst>
          </p:cNvPr>
          <p:cNvSpPr/>
          <p:nvPr/>
        </p:nvSpPr>
        <p:spPr>
          <a:xfrm>
            <a:off x="3474044" y="1008072"/>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美容アイテムはどこで購入する？</a:t>
            </a:r>
          </a:p>
        </p:txBody>
      </p:sp>
      <p:graphicFrame>
        <p:nvGraphicFramePr>
          <p:cNvPr id="13" name="グラフ 12">
            <a:extLst>
              <a:ext uri="{FF2B5EF4-FFF2-40B4-BE49-F238E27FC236}">
                <a16:creationId xmlns:a16="http://schemas.microsoft.com/office/drawing/2014/main" id="{D2D8EDF2-421A-5E0B-583C-7B9EF560D572}"/>
              </a:ext>
            </a:extLst>
          </p:cNvPr>
          <p:cNvGraphicFramePr>
            <a:graphicFrameLocks/>
          </p:cNvGraphicFramePr>
          <p:nvPr>
            <p:extLst>
              <p:ext uri="{D42A27DB-BD31-4B8C-83A1-F6EECF244321}">
                <p14:modId xmlns:p14="http://schemas.microsoft.com/office/powerpoint/2010/main" val="2756934550"/>
              </p:ext>
            </p:extLst>
          </p:nvPr>
        </p:nvGraphicFramePr>
        <p:xfrm>
          <a:off x="3350529" y="4692378"/>
          <a:ext cx="3257680" cy="1819107"/>
        </p:xfrm>
        <a:graphic>
          <a:graphicData uri="http://schemas.openxmlformats.org/drawingml/2006/chart">
            <c:chart xmlns:c="http://schemas.openxmlformats.org/drawingml/2006/chart" xmlns:r="http://schemas.openxmlformats.org/officeDocument/2006/relationships" r:id="rId7"/>
          </a:graphicData>
        </a:graphic>
      </p:graphicFrame>
      <p:sp>
        <p:nvSpPr>
          <p:cNvPr id="14" name="四角形: 角を丸くする 13">
            <a:extLst>
              <a:ext uri="{FF2B5EF4-FFF2-40B4-BE49-F238E27FC236}">
                <a16:creationId xmlns:a16="http://schemas.microsoft.com/office/drawing/2014/main" id="{2DBC15D0-0C8E-B06E-B460-217BCDE270FA}"/>
              </a:ext>
            </a:extLst>
          </p:cNvPr>
          <p:cNvSpPr/>
          <p:nvPr/>
        </p:nvSpPr>
        <p:spPr>
          <a:xfrm>
            <a:off x="3426135" y="3767938"/>
            <a:ext cx="3299894" cy="25171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美容アイテムを購入する前に、テスターを試す？</a:t>
            </a:r>
            <a:endParaRPr kumimoji="1" lang="en-US" altLang="ja-JP" sz="1100" b="1" dirty="0"/>
          </a:p>
        </p:txBody>
      </p:sp>
      <p:sp>
        <p:nvSpPr>
          <p:cNvPr id="15" name="四角形: 角を丸くする 14">
            <a:extLst>
              <a:ext uri="{FF2B5EF4-FFF2-40B4-BE49-F238E27FC236}">
                <a16:creationId xmlns:a16="http://schemas.microsoft.com/office/drawing/2014/main" id="{668DFB7E-44D2-E1E5-A9F8-D2CA348DD0F6}"/>
              </a:ext>
            </a:extLst>
          </p:cNvPr>
          <p:cNvSpPr/>
          <p:nvPr/>
        </p:nvSpPr>
        <p:spPr>
          <a:xfrm>
            <a:off x="313065" y="3767938"/>
            <a:ext cx="2855809" cy="25171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コスメを購入する際の決め手は？</a:t>
            </a:r>
            <a:endParaRPr kumimoji="1" lang="en-US" altLang="ja-JP" sz="1100" b="1" dirty="0"/>
          </a:p>
        </p:txBody>
      </p:sp>
      <p:graphicFrame>
        <p:nvGraphicFramePr>
          <p:cNvPr id="16" name="グラフ 15">
            <a:extLst>
              <a:ext uri="{FF2B5EF4-FFF2-40B4-BE49-F238E27FC236}">
                <a16:creationId xmlns:a16="http://schemas.microsoft.com/office/drawing/2014/main" id="{A607B128-6330-6000-F56D-52C364BDC050}"/>
              </a:ext>
            </a:extLst>
          </p:cNvPr>
          <p:cNvGraphicFramePr>
            <a:graphicFrameLocks/>
          </p:cNvGraphicFramePr>
          <p:nvPr>
            <p:extLst>
              <p:ext uri="{D42A27DB-BD31-4B8C-83A1-F6EECF244321}">
                <p14:modId xmlns:p14="http://schemas.microsoft.com/office/powerpoint/2010/main" val="2238148579"/>
              </p:ext>
            </p:extLst>
          </p:nvPr>
        </p:nvGraphicFramePr>
        <p:xfrm>
          <a:off x="-3800" y="4559626"/>
          <a:ext cx="3395982" cy="221769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7" name="グラフ 16">
            <a:extLst>
              <a:ext uri="{FF2B5EF4-FFF2-40B4-BE49-F238E27FC236}">
                <a16:creationId xmlns:a16="http://schemas.microsoft.com/office/drawing/2014/main" id="{695559B8-B53E-BE9C-69DA-CB1F59550681}"/>
              </a:ext>
            </a:extLst>
          </p:cNvPr>
          <p:cNvGraphicFramePr>
            <a:graphicFrameLocks/>
          </p:cNvGraphicFramePr>
          <p:nvPr>
            <p:extLst>
              <p:ext uri="{D42A27DB-BD31-4B8C-83A1-F6EECF244321}">
                <p14:modId xmlns:p14="http://schemas.microsoft.com/office/powerpoint/2010/main" val="1819892665"/>
              </p:ext>
            </p:extLst>
          </p:nvPr>
        </p:nvGraphicFramePr>
        <p:xfrm>
          <a:off x="6566556" y="4806444"/>
          <a:ext cx="3218193" cy="1573288"/>
        </p:xfrm>
        <a:graphic>
          <a:graphicData uri="http://schemas.openxmlformats.org/drawingml/2006/chart">
            <c:chart xmlns:c="http://schemas.openxmlformats.org/drawingml/2006/chart" xmlns:r="http://schemas.openxmlformats.org/officeDocument/2006/relationships" r:id="rId9"/>
          </a:graphicData>
        </a:graphic>
      </p:graphicFrame>
      <p:pic>
        <p:nvPicPr>
          <p:cNvPr id="20" name="Google Shape;19;p9">
            <a:extLst>
              <a:ext uri="{FF2B5EF4-FFF2-40B4-BE49-F238E27FC236}">
                <a16:creationId xmlns:a16="http://schemas.microsoft.com/office/drawing/2014/main" id="{613969A2-5400-F30B-EC24-4F24B3B7563A}"/>
              </a:ext>
            </a:extLst>
          </p:cNvPr>
          <p:cNvPicPr preferRelativeResize="0"/>
          <p:nvPr/>
        </p:nvPicPr>
        <p:blipFill rotWithShape="1">
          <a:blip r:embed="rId10">
            <a:alphaModFix/>
          </a:blip>
          <a:srcRect/>
          <a:stretch/>
        </p:blipFill>
        <p:spPr>
          <a:xfrm>
            <a:off x="8941620" y="231724"/>
            <a:ext cx="443643" cy="536549"/>
          </a:xfrm>
          <a:prstGeom prst="rect">
            <a:avLst/>
          </a:prstGeom>
          <a:noFill/>
          <a:ln>
            <a:noFill/>
          </a:ln>
        </p:spPr>
      </p:pic>
      <p:sp>
        <p:nvSpPr>
          <p:cNvPr id="21" name="テキスト ボックス 20">
            <a:extLst>
              <a:ext uri="{FF2B5EF4-FFF2-40B4-BE49-F238E27FC236}">
                <a16:creationId xmlns:a16="http://schemas.microsoft.com/office/drawing/2014/main" id="{9BDF0A81-52D5-FA6A-7275-FE06027D3234}"/>
              </a:ext>
            </a:extLst>
          </p:cNvPr>
          <p:cNvSpPr txBox="1"/>
          <p:nvPr/>
        </p:nvSpPr>
        <p:spPr>
          <a:xfrm>
            <a:off x="7275444" y="336794"/>
            <a:ext cx="1515272" cy="260741"/>
          </a:xfrm>
          <a:prstGeom prst="rect">
            <a:avLst/>
          </a:prstGeom>
          <a:solidFill>
            <a:srgbClr val="E7346C"/>
          </a:solidFill>
        </p:spPr>
        <p:txBody>
          <a:bodyPr wrap="square" rtlCol="0">
            <a:spAutoFit/>
          </a:bodyPr>
          <a:lstStyle/>
          <a:p>
            <a:pPr algn="ctr"/>
            <a:r>
              <a:rPr kumimoji="1" lang="ja-JP" altLang="en-US" sz="1100" b="1" dirty="0">
                <a:solidFill>
                  <a:schemeClr val="bg1"/>
                </a:solidFill>
                <a:latin typeface="+mn-ea"/>
              </a:rPr>
              <a:t>ビューティー編</a:t>
            </a:r>
          </a:p>
        </p:txBody>
      </p:sp>
      <p:sp>
        <p:nvSpPr>
          <p:cNvPr id="22" name="正方形/長方形 21">
            <a:extLst>
              <a:ext uri="{FF2B5EF4-FFF2-40B4-BE49-F238E27FC236}">
                <a16:creationId xmlns:a16="http://schemas.microsoft.com/office/drawing/2014/main" id="{7606DC0B-FDA2-8F70-6324-BC743BD7B4B7}"/>
              </a:ext>
            </a:extLst>
          </p:cNvPr>
          <p:cNvSpPr/>
          <p:nvPr/>
        </p:nvSpPr>
        <p:spPr>
          <a:xfrm>
            <a:off x="7240657" y="307408"/>
            <a:ext cx="1576694"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テキスト ボックス 33">
            <a:extLst>
              <a:ext uri="{FF2B5EF4-FFF2-40B4-BE49-F238E27FC236}">
                <a16:creationId xmlns:a16="http://schemas.microsoft.com/office/drawing/2014/main" id="{8F9F19AB-41FE-7D0E-7C1F-BD4668C55BB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Data	</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pic>
        <p:nvPicPr>
          <p:cNvPr id="24"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62424" y="1866068"/>
            <a:ext cx="190411" cy="188332"/>
          </a:xfrm>
          <a:prstGeom prst="rect">
            <a:avLst/>
          </a:prstGeom>
          <a:noFill/>
          <a:extLst>
            <a:ext uri="{909E8E84-426E-40DD-AFC4-6F175D3DCCD1}">
              <a14:hiddenFill xmlns:a14="http://schemas.microsoft.com/office/drawing/2010/main">
                <a:solidFill>
                  <a:srgbClr val="FFFFFF"/>
                </a:solidFill>
              </a14:hiddenFill>
            </a:ext>
          </a:extLst>
        </p:spPr>
      </p:pic>
      <p:sp>
        <p:nvSpPr>
          <p:cNvPr id="25" name="正方形/長方形 46">
            <a:extLst>
              <a:ext uri="{FF2B5EF4-FFF2-40B4-BE49-F238E27FC236}">
                <a16:creationId xmlns:a16="http://schemas.microsoft.com/office/drawing/2014/main" id="{904BB09A-769D-BEF8-C776-089559ACA91F}"/>
              </a:ext>
            </a:extLst>
          </p:cNvPr>
          <p:cNvSpPr/>
          <p:nvPr/>
        </p:nvSpPr>
        <p:spPr>
          <a:xfrm>
            <a:off x="535079" y="2112540"/>
            <a:ext cx="198332" cy="140523"/>
          </a:xfrm>
          <a:custGeom>
            <a:avLst/>
            <a:gdLst>
              <a:gd name="connsiteX0" fmla="*/ 0 w 2411075"/>
              <a:gd name="connsiteY0" fmla="*/ 0 h 561650"/>
              <a:gd name="connsiteX1" fmla="*/ 2411075 w 2411075"/>
              <a:gd name="connsiteY1" fmla="*/ 0 h 561650"/>
              <a:gd name="connsiteX2" fmla="*/ 2411075 w 2411075"/>
              <a:gd name="connsiteY2" fmla="*/ 561650 h 561650"/>
              <a:gd name="connsiteX3" fmla="*/ 0 w 2411075"/>
              <a:gd name="connsiteY3" fmla="*/ 561650 h 561650"/>
              <a:gd name="connsiteX4" fmla="*/ 0 w 2411075"/>
              <a:gd name="connsiteY4" fmla="*/ 0 h 561650"/>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0 w 2411075"/>
              <a:gd name="connsiteY4" fmla="*/ 564745 h 564745"/>
              <a:gd name="connsiteX5" fmla="*/ 0 w 2411075"/>
              <a:gd name="connsiteY5" fmla="*/ 3095 h 564745"/>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1196431 w 2411075"/>
              <a:gd name="connsiteY4" fmla="*/ 561665 h 564745"/>
              <a:gd name="connsiteX5" fmla="*/ 0 w 2411075"/>
              <a:gd name="connsiteY5" fmla="*/ 564745 h 564745"/>
              <a:gd name="connsiteX6" fmla="*/ 0 w 2411075"/>
              <a:gd name="connsiteY6" fmla="*/ 3095 h 564745"/>
              <a:gd name="connsiteX0" fmla="*/ 0 w 2411075"/>
              <a:gd name="connsiteY0" fmla="*/ 42650 h 604300"/>
              <a:gd name="connsiteX1" fmla="*/ 1196431 w 2411075"/>
              <a:gd name="connsiteY1" fmla="*/ 39555 h 604300"/>
              <a:gd name="connsiteX2" fmla="*/ 2411075 w 2411075"/>
              <a:gd name="connsiteY2" fmla="*/ 42650 h 604300"/>
              <a:gd name="connsiteX3" fmla="*/ 2411075 w 2411075"/>
              <a:gd name="connsiteY3" fmla="*/ 604300 h 604300"/>
              <a:gd name="connsiteX4" fmla="*/ 1196431 w 2411075"/>
              <a:gd name="connsiteY4" fmla="*/ 601220 h 604300"/>
              <a:gd name="connsiteX5" fmla="*/ 0 w 2411075"/>
              <a:gd name="connsiteY5" fmla="*/ 604300 h 604300"/>
              <a:gd name="connsiteX6" fmla="*/ 0 w 2411075"/>
              <a:gd name="connsiteY6" fmla="*/ 42650 h 604300"/>
              <a:gd name="connsiteX0" fmla="*/ 0 w 2411075"/>
              <a:gd name="connsiteY0" fmla="*/ 59329 h 620979"/>
              <a:gd name="connsiteX1" fmla="*/ 1196431 w 2411075"/>
              <a:gd name="connsiteY1" fmla="*/ 56234 h 620979"/>
              <a:gd name="connsiteX2" fmla="*/ 2411075 w 2411075"/>
              <a:gd name="connsiteY2" fmla="*/ 59329 h 620979"/>
              <a:gd name="connsiteX3" fmla="*/ 2411075 w 2411075"/>
              <a:gd name="connsiteY3" fmla="*/ 620979 h 620979"/>
              <a:gd name="connsiteX4" fmla="*/ 1196431 w 2411075"/>
              <a:gd name="connsiteY4" fmla="*/ 617899 h 620979"/>
              <a:gd name="connsiteX5" fmla="*/ 0 w 2411075"/>
              <a:gd name="connsiteY5" fmla="*/ 620979 h 620979"/>
              <a:gd name="connsiteX6" fmla="*/ 0 w 2411075"/>
              <a:gd name="connsiteY6" fmla="*/ 59329 h 620979"/>
              <a:gd name="connsiteX0" fmla="*/ 0 w 2411075"/>
              <a:gd name="connsiteY0" fmla="*/ 63842 h 625492"/>
              <a:gd name="connsiteX1" fmla="*/ 1196431 w 2411075"/>
              <a:gd name="connsiteY1" fmla="*/ 60747 h 625492"/>
              <a:gd name="connsiteX2" fmla="*/ 2411075 w 2411075"/>
              <a:gd name="connsiteY2" fmla="*/ 63842 h 625492"/>
              <a:gd name="connsiteX3" fmla="*/ 2411075 w 2411075"/>
              <a:gd name="connsiteY3" fmla="*/ 625492 h 625492"/>
              <a:gd name="connsiteX4" fmla="*/ 1196431 w 2411075"/>
              <a:gd name="connsiteY4" fmla="*/ 622412 h 625492"/>
              <a:gd name="connsiteX5" fmla="*/ 0 w 2411075"/>
              <a:gd name="connsiteY5" fmla="*/ 625492 h 625492"/>
              <a:gd name="connsiteX6" fmla="*/ 0 w 2411075"/>
              <a:gd name="connsiteY6" fmla="*/ 63842 h 625492"/>
              <a:gd name="connsiteX0" fmla="*/ 0 w 2411075"/>
              <a:gd name="connsiteY0" fmla="*/ 69550 h 631200"/>
              <a:gd name="connsiteX1" fmla="*/ 1196431 w 2411075"/>
              <a:gd name="connsiteY1" fmla="*/ 66455 h 631200"/>
              <a:gd name="connsiteX2" fmla="*/ 2411075 w 2411075"/>
              <a:gd name="connsiteY2" fmla="*/ 69550 h 631200"/>
              <a:gd name="connsiteX3" fmla="*/ 2411075 w 2411075"/>
              <a:gd name="connsiteY3" fmla="*/ 631200 h 631200"/>
              <a:gd name="connsiteX4" fmla="*/ 1196431 w 2411075"/>
              <a:gd name="connsiteY4" fmla="*/ 628120 h 631200"/>
              <a:gd name="connsiteX5" fmla="*/ 0 w 2411075"/>
              <a:gd name="connsiteY5" fmla="*/ 631200 h 631200"/>
              <a:gd name="connsiteX6" fmla="*/ 0 w 2411075"/>
              <a:gd name="connsiteY6" fmla="*/ 69550 h 631200"/>
              <a:gd name="connsiteX0" fmla="*/ 0 w 2411075"/>
              <a:gd name="connsiteY0" fmla="*/ 63381 h 625031"/>
              <a:gd name="connsiteX1" fmla="*/ 1196431 w 2411075"/>
              <a:gd name="connsiteY1" fmla="*/ 60286 h 625031"/>
              <a:gd name="connsiteX2" fmla="*/ 2411075 w 2411075"/>
              <a:gd name="connsiteY2" fmla="*/ 63381 h 625031"/>
              <a:gd name="connsiteX3" fmla="*/ 2411075 w 2411075"/>
              <a:gd name="connsiteY3" fmla="*/ 625031 h 625031"/>
              <a:gd name="connsiteX4" fmla="*/ 1196431 w 2411075"/>
              <a:gd name="connsiteY4" fmla="*/ 621951 h 625031"/>
              <a:gd name="connsiteX5" fmla="*/ 0 w 2411075"/>
              <a:gd name="connsiteY5" fmla="*/ 625031 h 625031"/>
              <a:gd name="connsiteX6" fmla="*/ 0 w 2411075"/>
              <a:gd name="connsiteY6" fmla="*/ 6338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355031 w 2411075"/>
              <a:gd name="connsiteY6" fmla="*/ 109492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3986 w 2411075"/>
              <a:gd name="connsiteY6" fmla="*/ 6393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8182 w 2411075"/>
              <a:gd name="connsiteY6" fmla="*/ 62629 h 62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075" h="625031">
                <a:moveTo>
                  <a:pt x="1196431" y="60286"/>
                </a:moveTo>
                <a:cubicBezTo>
                  <a:pt x="1367509" y="-10007"/>
                  <a:pt x="2208634" y="-30743"/>
                  <a:pt x="2411075" y="63381"/>
                </a:cubicBezTo>
                <a:lnTo>
                  <a:pt x="2411075" y="625031"/>
                </a:lnTo>
                <a:cubicBezTo>
                  <a:pt x="2090110" y="570633"/>
                  <a:pt x="1601313" y="547477"/>
                  <a:pt x="1196431" y="621951"/>
                </a:cubicBezTo>
                <a:cubicBezTo>
                  <a:pt x="726292" y="542270"/>
                  <a:pt x="222587" y="584952"/>
                  <a:pt x="0" y="625031"/>
                </a:cubicBezTo>
                <a:lnTo>
                  <a:pt x="0" y="63381"/>
                </a:lnTo>
                <a:cubicBezTo>
                  <a:pt x="199405" y="-30743"/>
                  <a:pt x="1134444" y="3008"/>
                  <a:pt x="1208182" y="62629"/>
                </a:cubicBezTo>
              </a:path>
            </a:pathLst>
          </a:cu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pic>
        <p:nvPicPr>
          <p:cNvPr id="26" name="Picture 2" descr="Xのアイコン｜こんとん">
            <a:extLst>
              <a:ext uri="{FF2B5EF4-FFF2-40B4-BE49-F238E27FC236}">
                <a16:creationId xmlns:a16="http://schemas.microsoft.com/office/drawing/2014/main" id="{E4A2AC35-5769-7744-DF67-299FA0A008DE}"/>
              </a:ext>
            </a:extLst>
          </p:cNvPr>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700868" y="2318344"/>
            <a:ext cx="196904" cy="190858"/>
          </a:xfrm>
          <a:prstGeom prst="rect">
            <a:avLst/>
          </a:prstGeom>
          <a:noFill/>
          <a:extLst>
            <a:ext uri="{909E8E84-426E-40DD-AFC4-6F175D3DCCD1}">
              <a14:hiddenFill xmlns:a14="http://schemas.microsoft.com/office/drawing/2010/main">
                <a:solidFill>
                  <a:srgbClr val="FFFFFF"/>
                </a:solidFill>
              </a14:hiddenFill>
            </a:ext>
          </a:extLst>
        </p:spPr>
      </p:pic>
      <p:pic>
        <p:nvPicPr>
          <p:cNvPr id="28" name="図 27"/>
          <p:cNvPicPr>
            <a:picLocks noChangeAspect="1"/>
          </p:cNvPicPr>
          <p:nvPr/>
        </p:nvPicPr>
        <p:blipFill>
          <a:blip r:embed="rId14"/>
          <a:stretch>
            <a:fillRect/>
          </a:stretch>
        </p:blipFill>
        <p:spPr>
          <a:xfrm>
            <a:off x="3474044" y="1811028"/>
            <a:ext cx="269185" cy="269185"/>
          </a:xfrm>
          <a:prstGeom prst="rect">
            <a:avLst/>
          </a:prstGeom>
        </p:spPr>
      </p:pic>
      <p:sp>
        <p:nvSpPr>
          <p:cNvPr id="29" name="テキスト ボックス 28">
            <a:extLst>
              <a:ext uri="{FF2B5EF4-FFF2-40B4-BE49-F238E27FC236}">
                <a16:creationId xmlns:a16="http://schemas.microsoft.com/office/drawing/2014/main" id="{10BCE240-1BDB-ADF3-B9C0-A99148A7CA4D}"/>
              </a:ext>
            </a:extLst>
          </p:cNvPr>
          <p:cNvSpPr txBox="1"/>
          <p:nvPr/>
        </p:nvSpPr>
        <p:spPr>
          <a:xfrm>
            <a:off x="40517" y="1317955"/>
            <a:ext cx="3297487" cy="246221"/>
          </a:xfrm>
          <a:prstGeom prst="rect">
            <a:avLst/>
          </a:prstGeom>
          <a:noFill/>
        </p:spPr>
        <p:txBody>
          <a:bodyPr wrap="square" rtlCol="0">
            <a:spAutoFit/>
          </a:bodyPr>
          <a:lstStyle/>
          <a:p>
            <a:pPr algn="ctr"/>
            <a:r>
              <a:rPr kumimoji="1" lang="ja-JP" altLang="en-US" sz="1000" b="1" dirty="0">
                <a:solidFill>
                  <a:schemeClr val="bg2">
                    <a:lumMod val="25000"/>
                  </a:schemeClr>
                </a:solidFill>
              </a:rPr>
              <a:t>一番は</a:t>
            </a:r>
            <a:r>
              <a:rPr kumimoji="1" lang="en-US" altLang="ja-JP" sz="1000" b="1" dirty="0">
                <a:solidFill>
                  <a:srgbClr val="E7346C"/>
                </a:solidFill>
              </a:rPr>
              <a:t>Instagram</a:t>
            </a:r>
            <a:r>
              <a:rPr kumimoji="1" lang="ja-JP" altLang="en-US" sz="1000" b="1" dirty="0" err="1">
                <a:solidFill>
                  <a:schemeClr val="bg2">
                    <a:lumMod val="25000"/>
                  </a:schemeClr>
                </a:solidFill>
              </a:rPr>
              <a:t>、</a:t>
            </a:r>
            <a:r>
              <a:rPr kumimoji="1" lang="ja-JP" altLang="en-US" sz="1000" b="1" dirty="0">
                <a:solidFill>
                  <a:schemeClr val="bg2">
                    <a:lumMod val="25000"/>
                  </a:schemeClr>
                </a:solidFill>
              </a:rPr>
              <a:t>次いで雑誌、</a:t>
            </a:r>
            <a:r>
              <a:rPr kumimoji="1" lang="en-US" altLang="ja-JP" sz="1000" b="1" dirty="0">
                <a:solidFill>
                  <a:schemeClr val="bg2">
                    <a:lumMod val="25000"/>
                  </a:schemeClr>
                </a:solidFill>
              </a:rPr>
              <a:t>X</a:t>
            </a:r>
            <a:r>
              <a:rPr kumimoji="1" lang="ja-JP" altLang="en-US" sz="1000" b="1" dirty="0">
                <a:solidFill>
                  <a:schemeClr val="bg2">
                    <a:lumMod val="25000"/>
                  </a:schemeClr>
                </a:solidFill>
              </a:rPr>
              <a:t>という結果に！</a:t>
            </a:r>
            <a:endParaRPr kumimoji="1" lang="en-US" altLang="ja-JP" sz="1000" b="1" dirty="0">
              <a:solidFill>
                <a:schemeClr val="bg2">
                  <a:lumMod val="25000"/>
                </a:schemeClr>
              </a:solidFill>
            </a:endParaRPr>
          </a:p>
        </p:txBody>
      </p:sp>
      <p:sp>
        <p:nvSpPr>
          <p:cNvPr id="30" name="角丸四角形吹き出し 29"/>
          <p:cNvSpPr/>
          <p:nvPr/>
        </p:nvSpPr>
        <p:spPr>
          <a:xfrm>
            <a:off x="988196" y="1783712"/>
            <a:ext cx="1642984" cy="372862"/>
          </a:xfrm>
          <a:prstGeom prst="wedgeRoundRectCallout">
            <a:avLst>
              <a:gd name="adj1" fmla="val -54381"/>
              <a:gd name="adj2" fmla="val -6548"/>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chemeClr val="tx1">
                    <a:lumMod val="65000"/>
                    <a:lumOff val="35000"/>
                  </a:schemeClr>
                </a:solidFill>
              </a:rPr>
              <a:t>X</a:t>
            </a:r>
            <a:r>
              <a:rPr kumimoji="1" lang="ja-JP" altLang="en-US" sz="800" b="1" dirty="0">
                <a:solidFill>
                  <a:schemeClr val="tx1">
                    <a:lumMod val="65000"/>
                    <a:lumOff val="35000"/>
                  </a:schemeClr>
                </a:solidFill>
              </a:rPr>
              <a:t>特有の個人のリアルな使用感の感想が人気？</a:t>
            </a:r>
          </a:p>
        </p:txBody>
      </p:sp>
      <p:sp>
        <p:nvSpPr>
          <p:cNvPr id="31" name="テキスト ボックス 30">
            <a:extLst>
              <a:ext uri="{FF2B5EF4-FFF2-40B4-BE49-F238E27FC236}">
                <a16:creationId xmlns:a16="http://schemas.microsoft.com/office/drawing/2014/main" id="{10BCE240-1BDB-ADF3-B9C0-A99148A7CA4D}"/>
              </a:ext>
            </a:extLst>
          </p:cNvPr>
          <p:cNvSpPr txBox="1"/>
          <p:nvPr/>
        </p:nvSpPr>
        <p:spPr>
          <a:xfrm>
            <a:off x="3322075" y="1315607"/>
            <a:ext cx="3297487" cy="407804"/>
          </a:xfrm>
          <a:prstGeom prst="rect">
            <a:avLst/>
          </a:prstGeom>
          <a:noFill/>
        </p:spPr>
        <p:txBody>
          <a:bodyPr wrap="square" rtlCol="0">
            <a:spAutoFit/>
          </a:bodyPr>
          <a:lstStyle/>
          <a:p>
            <a:pPr algn="ctr"/>
            <a:r>
              <a:rPr kumimoji="1" lang="ja-JP" altLang="en-US" sz="1000" b="1" dirty="0">
                <a:solidFill>
                  <a:schemeClr val="bg2">
                    <a:lumMod val="25000"/>
                  </a:schemeClr>
                </a:solidFill>
              </a:rPr>
              <a:t>デパート・百貨店が</a:t>
            </a:r>
            <a:r>
              <a:rPr kumimoji="1" lang="en-US" altLang="ja-JP" sz="1000" b="1" dirty="0">
                <a:solidFill>
                  <a:schemeClr val="bg2">
                    <a:lumMod val="25000"/>
                  </a:schemeClr>
                </a:solidFill>
              </a:rPr>
              <a:t>2</a:t>
            </a:r>
            <a:r>
              <a:rPr kumimoji="1" lang="ja-JP" altLang="en-US" sz="1000" b="1" dirty="0">
                <a:solidFill>
                  <a:schemeClr val="bg2">
                    <a:lumMod val="25000"/>
                  </a:schemeClr>
                </a:solidFill>
              </a:rPr>
              <a:t>割！</a:t>
            </a:r>
            <a:endParaRPr kumimoji="1" lang="en-US" altLang="ja-JP" sz="1000" b="1" dirty="0">
              <a:solidFill>
                <a:schemeClr val="bg2">
                  <a:lumMod val="25000"/>
                </a:schemeClr>
              </a:solidFill>
            </a:endParaRPr>
          </a:p>
          <a:p>
            <a:pPr algn="ctr"/>
            <a:r>
              <a:rPr kumimoji="1" lang="en-US" altLang="ja-JP" sz="1050" b="1" dirty="0">
                <a:solidFill>
                  <a:srgbClr val="9DCCD2"/>
                </a:solidFill>
              </a:rPr>
              <a:t>EC</a:t>
            </a:r>
            <a:r>
              <a:rPr kumimoji="1" lang="ja-JP" altLang="en-US" sz="1050" b="1" dirty="0">
                <a:solidFill>
                  <a:srgbClr val="9DCCD2"/>
                </a:solidFill>
              </a:rPr>
              <a:t>や通販サイト・アプリからの購入も合計</a:t>
            </a:r>
            <a:r>
              <a:rPr kumimoji="1" lang="en-US" altLang="ja-JP" sz="1050" b="1" dirty="0">
                <a:solidFill>
                  <a:srgbClr val="9DCCD2"/>
                </a:solidFill>
              </a:rPr>
              <a:t>36</a:t>
            </a:r>
            <a:r>
              <a:rPr kumimoji="1" lang="ja-JP" altLang="en-US" sz="1050" b="1" dirty="0">
                <a:solidFill>
                  <a:srgbClr val="9DCCD2"/>
                </a:solidFill>
              </a:rPr>
              <a:t>％！</a:t>
            </a:r>
            <a:endParaRPr kumimoji="1" lang="en-US" altLang="ja-JP" sz="1050" b="1" dirty="0">
              <a:solidFill>
                <a:srgbClr val="9DCCD2"/>
              </a:solidFill>
            </a:endParaRPr>
          </a:p>
        </p:txBody>
      </p:sp>
      <p:sp>
        <p:nvSpPr>
          <p:cNvPr id="33" name="テキスト ボックス 32">
            <a:extLst>
              <a:ext uri="{FF2B5EF4-FFF2-40B4-BE49-F238E27FC236}">
                <a16:creationId xmlns:a16="http://schemas.microsoft.com/office/drawing/2014/main" id="{10BCE240-1BDB-ADF3-B9C0-A99148A7CA4D}"/>
              </a:ext>
            </a:extLst>
          </p:cNvPr>
          <p:cNvSpPr txBox="1"/>
          <p:nvPr/>
        </p:nvSpPr>
        <p:spPr>
          <a:xfrm>
            <a:off x="6284361" y="1305924"/>
            <a:ext cx="4028157" cy="400110"/>
          </a:xfrm>
          <a:prstGeom prst="rect">
            <a:avLst/>
          </a:prstGeom>
          <a:noFill/>
        </p:spPr>
        <p:txBody>
          <a:bodyPr wrap="square" rtlCol="0">
            <a:spAutoFit/>
          </a:bodyPr>
          <a:lstStyle/>
          <a:p>
            <a:pPr algn="ctr"/>
            <a:r>
              <a:rPr kumimoji="1" lang="ja-JP" altLang="en-US" sz="1000" b="1" dirty="0">
                <a:solidFill>
                  <a:schemeClr val="tx1">
                    <a:lumMod val="75000"/>
                    <a:lumOff val="25000"/>
                  </a:schemeClr>
                </a:solidFill>
              </a:rPr>
              <a:t>美容家やヘアメイクなどプロを</a:t>
            </a:r>
            <a:endParaRPr kumimoji="1" lang="en-US" altLang="ja-JP" sz="1000" b="1" dirty="0">
              <a:solidFill>
                <a:schemeClr val="tx1">
                  <a:lumMod val="75000"/>
                  <a:lumOff val="25000"/>
                </a:schemeClr>
              </a:solidFill>
            </a:endParaRPr>
          </a:p>
          <a:p>
            <a:pPr algn="ctr"/>
            <a:r>
              <a:rPr kumimoji="1" lang="ja-JP" altLang="en-US" sz="1000" b="1" dirty="0">
                <a:solidFill>
                  <a:schemeClr val="tx1">
                    <a:lumMod val="75000"/>
                    <a:lumOff val="25000"/>
                  </a:schemeClr>
                </a:solidFill>
              </a:rPr>
              <a:t>参考にしている人も！</a:t>
            </a:r>
            <a:endParaRPr kumimoji="1" lang="en-US" altLang="ja-JP" sz="1000" b="1" dirty="0">
              <a:solidFill>
                <a:schemeClr val="tx1">
                  <a:lumMod val="75000"/>
                  <a:lumOff val="25000"/>
                </a:schemeClr>
              </a:solidFill>
            </a:endParaRPr>
          </a:p>
        </p:txBody>
      </p:sp>
      <p:sp>
        <p:nvSpPr>
          <p:cNvPr id="35" name="角丸四角形吹き出し 34"/>
          <p:cNvSpPr/>
          <p:nvPr/>
        </p:nvSpPr>
        <p:spPr>
          <a:xfrm>
            <a:off x="8602462" y="2293769"/>
            <a:ext cx="1121961" cy="291515"/>
          </a:xfrm>
          <a:prstGeom prst="wedgeRoundRectCallout">
            <a:avLst>
              <a:gd name="adj1" fmla="val -42342"/>
              <a:gd name="adj2" fmla="val -73437"/>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ファッションと比べて</a:t>
            </a:r>
            <a:endParaRPr kumimoji="1" lang="en-US" altLang="ja-JP" sz="600" b="1" dirty="0">
              <a:solidFill>
                <a:schemeClr val="tx1">
                  <a:lumMod val="65000"/>
                  <a:lumOff val="35000"/>
                </a:schemeClr>
              </a:solidFill>
            </a:endParaRPr>
          </a:p>
          <a:p>
            <a:pPr algn="ctr"/>
            <a:r>
              <a:rPr kumimoji="1" lang="en-US" altLang="ja-JP" sz="600" b="1" dirty="0">
                <a:solidFill>
                  <a:schemeClr val="tx1">
                    <a:lumMod val="65000"/>
                    <a:lumOff val="35000"/>
                  </a:schemeClr>
                </a:solidFill>
              </a:rPr>
              <a:t>IG</a:t>
            </a:r>
            <a:r>
              <a:rPr kumimoji="1" lang="ja-JP" altLang="en-US" sz="600" b="1" dirty="0">
                <a:solidFill>
                  <a:schemeClr val="tx1">
                    <a:lumMod val="65000"/>
                    <a:lumOff val="35000"/>
                  </a:schemeClr>
                </a:solidFill>
              </a:rPr>
              <a:t>インフルエンサーの</a:t>
            </a:r>
            <a:endParaRPr kumimoji="1" lang="en-US" altLang="ja-JP" sz="600" b="1" dirty="0">
              <a:solidFill>
                <a:schemeClr val="tx1">
                  <a:lumMod val="65000"/>
                  <a:lumOff val="35000"/>
                </a:schemeClr>
              </a:solidFill>
            </a:endParaRPr>
          </a:p>
          <a:p>
            <a:pPr algn="ctr"/>
            <a:r>
              <a:rPr kumimoji="1" lang="ja-JP" altLang="en-US" sz="600" b="1" dirty="0">
                <a:solidFill>
                  <a:schemeClr val="tx1">
                    <a:lumMod val="65000"/>
                    <a:lumOff val="35000"/>
                  </a:schemeClr>
                </a:solidFill>
              </a:rPr>
              <a:t>順位が高い！</a:t>
            </a:r>
            <a:endParaRPr kumimoji="1" lang="en-US" altLang="ja-JP" sz="600" b="1" dirty="0">
              <a:solidFill>
                <a:schemeClr val="tx1">
                  <a:lumMod val="65000"/>
                  <a:lumOff val="35000"/>
                </a:schemeClr>
              </a:solidFill>
            </a:endParaRPr>
          </a:p>
        </p:txBody>
      </p:sp>
      <p:sp>
        <p:nvSpPr>
          <p:cNvPr id="36" name="テキスト ボックス 35">
            <a:extLst>
              <a:ext uri="{FF2B5EF4-FFF2-40B4-BE49-F238E27FC236}">
                <a16:creationId xmlns:a16="http://schemas.microsoft.com/office/drawing/2014/main" id="{10BCE240-1BDB-ADF3-B9C0-A99148A7CA4D}"/>
              </a:ext>
            </a:extLst>
          </p:cNvPr>
          <p:cNvSpPr txBox="1"/>
          <p:nvPr/>
        </p:nvSpPr>
        <p:spPr>
          <a:xfrm>
            <a:off x="69341" y="4158703"/>
            <a:ext cx="3297487" cy="415498"/>
          </a:xfrm>
          <a:prstGeom prst="rect">
            <a:avLst/>
          </a:prstGeom>
          <a:noFill/>
        </p:spPr>
        <p:txBody>
          <a:bodyPr wrap="square" rtlCol="0">
            <a:spAutoFit/>
          </a:bodyPr>
          <a:lstStyle/>
          <a:p>
            <a:pPr algn="ctr"/>
            <a:r>
              <a:rPr kumimoji="1" lang="ja-JP" altLang="en-US" sz="1100" b="1" dirty="0">
                <a:solidFill>
                  <a:srgbClr val="E7346C"/>
                </a:solidFill>
              </a:rPr>
              <a:t>口コミや使用感</a:t>
            </a:r>
            <a:r>
              <a:rPr kumimoji="1" lang="ja-JP" altLang="en-US" sz="1000" b="1" dirty="0">
                <a:solidFill>
                  <a:schemeClr val="bg2">
                    <a:lumMod val="25000"/>
                  </a:schemeClr>
                </a:solidFill>
              </a:rPr>
              <a:t>をしっかり確認！</a:t>
            </a:r>
            <a:endParaRPr kumimoji="1" lang="en-US" altLang="ja-JP" sz="1000" b="1" dirty="0">
              <a:solidFill>
                <a:schemeClr val="bg2">
                  <a:lumMod val="25000"/>
                </a:schemeClr>
              </a:solidFill>
            </a:endParaRPr>
          </a:p>
          <a:p>
            <a:pPr algn="ctr"/>
            <a:r>
              <a:rPr kumimoji="1" lang="ja-JP" altLang="en-US" sz="1000" b="1" dirty="0">
                <a:solidFill>
                  <a:schemeClr val="bg2">
                    <a:lumMod val="25000"/>
                  </a:schemeClr>
                </a:solidFill>
              </a:rPr>
              <a:t>きちんと調べて＆試してから購入！</a:t>
            </a:r>
            <a:endParaRPr kumimoji="1" lang="en-US" altLang="ja-JP" sz="1000" b="1" dirty="0">
              <a:solidFill>
                <a:schemeClr val="bg2">
                  <a:lumMod val="25000"/>
                </a:schemeClr>
              </a:solidFill>
            </a:endParaRPr>
          </a:p>
        </p:txBody>
      </p:sp>
      <p:sp>
        <p:nvSpPr>
          <p:cNvPr id="37" name="角丸四角形吹き出し 36"/>
          <p:cNvSpPr/>
          <p:nvPr/>
        </p:nvSpPr>
        <p:spPr>
          <a:xfrm>
            <a:off x="2272884" y="5756652"/>
            <a:ext cx="1335752" cy="291515"/>
          </a:xfrm>
          <a:prstGeom prst="wedgeRoundRectCallout">
            <a:avLst>
              <a:gd name="adj1" fmla="val -28891"/>
              <a:gd name="adj2" fmla="val -128253"/>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話題のコスメアイテムか</a:t>
            </a:r>
            <a:endParaRPr kumimoji="1" lang="en-US" altLang="ja-JP" sz="600" b="1" dirty="0">
              <a:solidFill>
                <a:schemeClr val="tx1">
                  <a:lumMod val="65000"/>
                  <a:lumOff val="35000"/>
                </a:schemeClr>
              </a:solidFill>
            </a:endParaRPr>
          </a:p>
          <a:p>
            <a:pPr algn="ctr"/>
            <a:r>
              <a:rPr kumimoji="1" lang="ja-JP" altLang="en-US" sz="600" b="1" dirty="0">
                <a:solidFill>
                  <a:schemeClr val="tx1">
                    <a:lumMod val="65000"/>
                    <a:lumOff val="35000"/>
                  </a:schemeClr>
                </a:solidFill>
              </a:rPr>
              <a:t>どうかも気になるポイント！</a:t>
            </a:r>
            <a:endParaRPr kumimoji="1" lang="en-US" altLang="ja-JP" sz="600" b="1" dirty="0">
              <a:solidFill>
                <a:schemeClr val="tx1">
                  <a:lumMod val="65000"/>
                  <a:lumOff val="35000"/>
                </a:schemeClr>
              </a:solidFill>
            </a:endParaRPr>
          </a:p>
        </p:txBody>
      </p:sp>
      <p:sp>
        <p:nvSpPr>
          <p:cNvPr id="38" name="正方形/長方形 37"/>
          <p:cNvSpPr/>
          <p:nvPr/>
        </p:nvSpPr>
        <p:spPr>
          <a:xfrm>
            <a:off x="4253131" y="5123008"/>
            <a:ext cx="1317461" cy="214837"/>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テキスト ボックス 38">
            <a:extLst>
              <a:ext uri="{FF2B5EF4-FFF2-40B4-BE49-F238E27FC236}">
                <a16:creationId xmlns:a16="http://schemas.microsoft.com/office/drawing/2014/main" id="{10BCE240-1BDB-ADF3-B9C0-A99148A7CA4D}"/>
              </a:ext>
            </a:extLst>
          </p:cNvPr>
          <p:cNvSpPr txBox="1"/>
          <p:nvPr/>
        </p:nvSpPr>
        <p:spPr>
          <a:xfrm>
            <a:off x="3296721" y="4158703"/>
            <a:ext cx="3494927" cy="415498"/>
          </a:xfrm>
          <a:prstGeom prst="rect">
            <a:avLst/>
          </a:prstGeom>
          <a:noFill/>
        </p:spPr>
        <p:txBody>
          <a:bodyPr wrap="square" rtlCol="0">
            <a:spAutoFit/>
          </a:bodyPr>
          <a:lstStyle/>
          <a:p>
            <a:pPr algn="ctr"/>
            <a:r>
              <a:rPr kumimoji="1" lang="en-US" altLang="ja-JP" sz="1000" b="1" dirty="0" err="1">
                <a:solidFill>
                  <a:schemeClr val="bg2">
                    <a:lumMod val="25000"/>
                  </a:schemeClr>
                </a:solidFill>
                <a:latin typeface="+mn-ea"/>
              </a:rPr>
              <a:t>CanCam</a:t>
            </a:r>
            <a:r>
              <a:rPr kumimoji="1" lang="ja-JP" altLang="en-US" sz="1000" b="1" dirty="0">
                <a:solidFill>
                  <a:schemeClr val="bg2">
                    <a:lumMod val="25000"/>
                  </a:schemeClr>
                </a:solidFill>
                <a:latin typeface="+mn-ea"/>
              </a:rPr>
              <a:t>読者はしっかり</a:t>
            </a:r>
            <a:r>
              <a:rPr kumimoji="1" lang="ja-JP" altLang="en-US" sz="1100" b="1" u="sng" dirty="0">
                <a:solidFill>
                  <a:srgbClr val="E7346C"/>
                </a:solidFill>
                <a:latin typeface="+mn-ea"/>
              </a:rPr>
              <a:t>テスターを試す派が</a:t>
            </a:r>
            <a:r>
              <a:rPr kumimoji="1" lang="en-US" altLang="ja-JP" sz="1100" b="1" u="sng" dirty="0">
                <a:solidFill>
                  <a:srgbClr val="E7346C"/>
                </a:solidFill>
                <a:latin typeface="+mn-ea"/>
              </a:rPr>
              <a:t>64</a:t>
            </a:r>
            <a:r>
              <a:rPr kumimoji="1" lang="ja-JP" altLang="en-US" sz="1100" b="1" u="sng" dirty="0">
                <a:solidFill>
                  <a:srgbClr val="E7346C"/>
                </a:solidFill>
                <a:latin typeface="+mn-ea"/>
              </a:rPr>
              <a:t>％</a:t>
            </a:r>
            <a:endParaRPr kumimoji="1" lang="en-US" altLang="ja-JP" sz="1100" b="1" u="sng" dirty="0">
              <a:solidFill>
                <a:srgbClr val="E7346C"/>
              </a:solidFill>
              <a:latin typeface="+mn-ea"/>
            </a:endParaRPr>
          </a:p>
          <a:p>
            <a:pPr algn="ctr"/>
            <a:r>
              <a:rPr kumimoji="1" lang="ja-JP" altLang="en-US" sz="900" b="1" dirty="0">
                <a:solidFill>
                  <a:schemeClr val="tx1">
                    <a:lumMod val="75000"/>
                    <a:lumOff val="25000"/>
                  </a:schemeClr>
                </a:solidFill>
                <a:latin typeface="+mn-ea"/>
              </a:rPr>
              <a:t>一般女性より多い結果に。付録やサンプリング系</a:t>
            </a:r>
            <a:r>
              <a:rPr kumimoji="1" lang="en-US" altLang="ja-JP" sz="900" b="1" dirty="0">
                <a:solidFill>
                  <a:schemeClr val="tx1">
                    <a:lumMod val="75000"/>
                    <a:lumOff val="25000"/>
                  </a:schemeClr>
                </a:solidFill>
                <a:latin typeface="+mn-ea"/>
              </a:rPr>
              <a:t>TU</a:t>
            </a:r>
            <a:r>
              <a:rPr kumimoji="1" lang="ja-JP" altLang="en-US" sz="900" b="1" dirty="0">
                <a:solidFill>
                  <a:schemeClr val="tx1">
                    <a:lumMod val="75000"/>
                    <a:lumOff val="25000"/>
                  </a:schemeClr>
                </a:solidFill>
                <a:latin typeface="+mn-ea"/>
              </a:rPr>
              <a:t>が有効</a:t>
            </a:r>
            <a:r>
              <a:rPr kumimoji="1" lang="en-US" altLang="ja-JP" sz="900" b="1" dirty="0">
                <a:solidFill>
                  <a:schemeClr val="tx1">
                    <a:lumMod val="75000"/>
                    <a:lumOff val="25000"/>
                  </a:schemeClr>
                </a:solidFill>
                <a:latin typeface="+mn-ea"/>
              </a:rPr>
              <a:t>!?</a:t>
            </a:r>
          </a:p>
        </p:txBody>
      </p:sp>
      <p:sp>
        <p:nvSpPr>
          <p:cNvPr id="41" name="四角形: 角を丸くする 11">
            <a:extLst>
              <a:ext uri="{FF2B5EF4-FFF2-40B4-BE49-F238E27FC236}">
                <a16:creationId xmlns:a16="http://schemas.microsoft.com/office/drawing/2014/main" id="{65AD48B9-AFF4-6002-7E30-EB2EFEA9C5E1}"/>
              </a:ext>
            </a:extLst>
          </p:cNvPr>
          <p:cNvSpPr/>
          <p:nvPr/>
        </p:nvSpPr>
        <p:spPr>
          <a:xfrm>
            <a:off x="6998550" y="3767938"/>
            <a:ext cx="2725873" cy="25171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t>1</a:t>
            </a:r>
            <a:r>
              <a:rPr kumimoji="1" lang="ja-JP" altLang="en-US" sz="1100" b="1" dirty="0"/>
              <a:t>か月にかける美容代はどのくらい</a:t>
            </a:r>
            <a:r>
              <a:rPr kumimoji="1" lang="en-US" altLang="ja-JP" sz="1100" b="1" dirty="0"/>
              <a:t>?</a:t>
            </a:r>
          </a:p>
        </p:txBody>
      </p:sp>
      <p:sp>
        <p:nvSpPr>
          <p:cNvPr id="43" name="正方形/長方形 42"/>
          <p:cNvSpPr/>
          <p:nvPr/>
        </p:nvSpPr>
        <p:spPr>
          <a:xfrm>
            <a:off x="8283126" y="5175922"/>
            <a:ext cx="1260966" cy="150553"/>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テキスト ボックス 43">
            <a:extLst>
              <a:ext uri="{FF2B5EF4-FFF2-40B4-BE49-F238E27FC236}">
                <a16:creationId xmlns:a16="http://schemas.microsoft.com/office/drawing/2014/main" id="{10BCE240-1BDB-ADF3-B9C0-A99148A7CA4D}"/>
              </a:ext>
            </a:extLst>
          </p:cNvPr>
          <p:cNvSpPr txBox="1"/>
          <p:nvPr/>
        </p:nvSpPr>
        <p:spPr>
          <a:xfrm>
            <a:off x="6079525" y="4158703"/>
            <a:ext cx="4407201" cy="415498"/>
          </a:xfrm>
          <a:prstGeom prst="rect">
            <a:avLst/>
          </a:prstGeom>
          <a:noFill/>
        </p:spPr>
        <p:txBody>
          <a:bodyPr wrap="square" rtlCol="0">
            <a:spAutoFit/>
          </a:bodyPr>
          <a:lstStyle/>
          <a:p>
            <a:pPr algn="ctr"/>
            <a:r>
              <a:rPr kumimoji="1" lang="ja-JP" altLang="en-US" sz="1100" b="1" dirty="0">
                <a:solidFill>
                  <a:srgbClr val="E7346C"/>
                </a:solidFill>
              </a:rPr>
              <a:t>月に</a:t>
            </a:r>
            <a:r>
              <a:rPr kumimoji="1" lang="en-US" altLang="ja-JP" sz="1100" b="1" dirty="0">
                <a:solidFill>
                  <a:srgbClr val="E7346C"/>
                </a:solidFill>
              </a:rPr>
              <a:t>5</a:t>
            </a:r>
            <a:r>
              <a:rPr kumimoji="1" lang="ja-JP" altLang="en-US" sz="1100" b="1" dirty="0">
                <a:solidFill>
                  <a:srgbClr val="E7346C"/>
                </a:solidFill>
              </a:rPr>
              <a:t>千円以上</a:t>
            </a:r>
            <a:r>
              <a:rPr kumimoji="1" lang="ja-JP" altLang="en-US" sz="1000" b="1" dirty="0">
                <a:solidFill>
                  <a:schemeClr val="bg2">
                    <a:lumMod val="25000"/>
                  </a:schemeClr>
                </a:solidFill>
              </a:rPr>
              <a:t>美容代にかける人が</a:t>
            </a:r>
            <a:r>
              <a:rPr kumimoji="1" lang="en-US" altLang="ja-JP" sz="1200" b="1" dirty="0">
                <a:solidFill>
                  <a:srgbClr val="E7346C"/>
                </a:solidFill>
              </a:rPr>
              <a:t>57</a:t>
            </a:r>
            <a:r>
              <a:rPr kumimoji="1" lang="ja-JP" altLang="en-US" sz="1200" b="1" dirty="0">
                <a:solidFill>
                  <a:srgbClr val="E7346C"/>
                </a:solidFill>
              </a:rPr>
              <a:t>％！</a:t>
            </a:r>
            <a:endParaRPr kumimoji="1" lang="en-US" altLang="ja-JP" sz="1400" b="1" dirty="0">
              <a:solidFill>
                <a:srgbClr val="E7346C"/>
              </a:solidFill>
            </a:endParaRPr>
          </a:p>
          <a:p>
            <a:pPr algn="ctr"/>
            <a:r>
              <a:rPr kumimoji="1" lang="en-US" altLang="ja-JP" sz="900" b="1" dirty="0" err="1">
                <a:solidFill>
                  <a:schemeClr val="bg2">
                    <a:lumMod val="25000"/>
                  </a:schemeClr>
                </a:solidFill>
              </a:rPr>
              <a:t>CanCam</a:t>
            </a:r>
            <a:r>
              <a:rPr kumimoji="1" lang="ja-JP" altLang="en-US" sz="900" b="1" dirty="0">
                <a:solidFill>
                  <a:schemeClr val="bg2">
                    <a:lumMod val="25000"/>
                  </a:schemeClr>
                </a:solidFill>
              </a:rPr>
              <a:t>読者は一般女性よりも美容感度が高く美容に投資！</a:t>
            </a:r>
            <a:endParaRPr kumimoji="1" lang="en-US" altLang="ja-JP" sz="1000" b="1" dirty="0">
              <a:solidFill>
                <a:schemeClr val="bg2">
                  <a:lumMod val="25000"/>
                </a:schemeClr>
              </a:solidFill>
            </a:endParaRPr>
          </a:p>
        </p:txBody>
      </p:sp>
    </p:spTree>
    <p:extLst>
      <p:ext uri="{BB962C8B-B14F-4D97-AF65-F5344CB8AC3E}">
        <p14:creationId xmlns:p14="http://schemas.microsoft.com/office/powerpoint/2010/main" val="4129038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23BE8-D7FE-6469-F459-40D4CEDBB521}"/>
            </a:ext>
          </a:extLst>
        </p:cNvPr>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5809D084-7715-5E6C-9BCB-845DC80A4A71}"/>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四角形: 角を丸くする 6">
            <a:extLst>
              <a:ext uri="{FF2B5EF4-FFF2-40B4-BE49-F238E27FC236}">
                <a16:creationId xmlns:a16="http://schemas.microsoft.com/office/drawing/2014/main" id="{B5F2724C-6DA4-BAEB-18AB-4A71A7EF29F7}"/>
              </a:ext>
            </a:extLst>
          </p:cNvPr>
          <p:cNvSpPr/>
          <p:nvPr/>
        </p:nvSpPr>
        <p:spPr>
          <a:xfrm>
            <a:off x="6604654" y="1019490"/>
            <a:ext cx="3117235" cy="22073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どんなタイミングでジュエリーを購入する？</a:t>
            </a:r>
          </a:p>
        </p:txBody>
      </p:sp>
      <p:sp>
        <p:nvSpPr>
          <p:cNvPr id="11" name="四角形: 角を丸くする 10">
            <a:extLst>
              <a:ext uri="{FF2B5EF4-FFF2-40B4-BE49-F238E27FC236}">
                <a16:creationId xmlns:a16="http://schemas.microsoft.com/office/drawing/2014/main" id="{077AA263-5ADC-5B74-BCEF-D17E33CBBE5E}"/>
              </a:ext>
            </a:extLst>
          </p:cNvPr>
          <p:cNvSpPr/>
          <p:nvPr/>
        </p:nvSpPr>
        <p:spPr>
          <a:xfrm>
            <a:off x="3570602" y="1008072"/>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ジュエリーはどこで購入する？</a:t>
            </a:r>
          </a:p>
        </p:txBody>
      </p:sp>
      <p:sp>
        <p:nvSpPr>
          <p:cNvPr id="14" name="四角形: 角を丸くする 13">
            <a:extLst>
              <a:ext uri="{FF2B5EF4-FFF2-40B4-BE49-F238E27FC236}">
                <a16:creationId xmlns:a16="http://schemas.microsoft.com/office/drawing/2014/main" id="{0A1D3B17-DDAF-4102-1CB5-4429718B2C34}"/>
              </a:ext>
            </a:extLst>
          </p:cNvPr>
          <p:cNvSpPr/>
          <p:nvPr/>
        </p:nvSpPr>
        <p:spPr>
          <a:xfrm>
            <a:off x="3570601" y="3767938"/>
            <a:ext cx="2803421" cy="23153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よく購入するジュエリーは？</a:t>
            </a:r>
            <a:endParaRPr kumimoji="1" lang="en-US" altLang="ja-JP" sz="1100" b="1" dirty="0"/>
          </a:p>
        </p:txBody>
      </p:sp>
      <p:sp>
        <p:nvSpPr>
          <p:cNvPr id="15" name="四角形: 角を丸くする 14">
            <a:extLst>
              <a:ext uri="{FF2B5EF4-FFF2-40B4-BE49-F238E27FC236}">
                <a16:creationId xmlns:a16="http://schemas.microsoft.com/office/drawing/2014/main" id="{F3A89E52-534A-407A-FAF0-C696CABFA361}"/>
              </a:ext>
            </a:extLst>
          </p:cNvPr>
          <p:cNvSpPr/>
          <p:nvPr/>
        </p:nvSpPr>
        <p:spPr>
          <a:xfrm>
            <a:off x="313065" y="3767938"/>
            <a:ext cx="2983656" cy="23153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どのくらいの頻度で購入する？</a:t>
            </a:r>
            <a:endParaRPr kumimoji="1" lang="en-US" altLang="ja-JP" sz="1100" b="1" dirty="0"/>
          </a:p>
        </p:txBody>
      </p:sp>
      <p:sp>
        <p:nvSpPr>
          <p:cNvPr id="23" name="テキスト ボックス 33">
            <a:extLst>
              <a:ext uri="{FF2B5EF4-FFF2-40B4-BE49-F238E27FC236}">
                <a16:creationId xmlns:a16="http://schemas.microsoft.com/office/drawing/2014/main" id="{640D3250-2BEA-157E-6863-9EF755A18045}"/>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Data	</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sp>
        <p:nvSpPr>
          <p:cNvPr id="36" name="テキスト ボックス 35">
            <a:extLst>
              <a:ext uri="{FF2B5EF4-FFF2-40B4-BE49-F238E27FC236}">
                <a16:creationId xmlns:a16="http://schemas.microsoft.com/office/drawing/2014/main" id="{74B62F74-C873-CEE9-D83D-DCA0D1AC432C}"/>
              </a:ext>
            </a:extLst>
          </p:cNvPr>
          <p:cNvSpPr txBox="1"/>
          <p:nvPr/>
        </p:nvSpPr>
        <p:spPr>
          <a:xfrm>
            <a:off x="69341" y="4039968"/>
            <a:ext cx="3297487" cy="246221"/>
          </a:xfrm>
          <a:prstGeom prst="rect">
            <a:avLst/>
          </a:prstGeom>
          <a:noFill/>
        </p:spPr>
        <p:txBody>
          <a:bodyPr wrap="square" rtlCol="0">
            <a:spAutoFit/>
          </a:bodyPr>
          <a:lstStyle/>
          <a:p>
            <a:pPr algn="ctr"/>
            <a:r>
              <a:rPr kumimoji="1" lang="en-US" altLang="ja-JP" sz="1000" b="1" dirty="0">
                <a:solidFill>
                  <a:srgbClr val="E7346C"/>
                </a:solidFill>
              </a:rPr>
              <a:t>1</a:t>
            </a:r>
            <a:r>
              <a:rPr kumimoji="1" lang="ja-JP" altLang="en-US" sz="1000" b="1" dirty="0">
                <a:solidFill>
                  <a:srgbClr val="E7346C"/>
                </a:solidFill>
              </a:rPr>
              <a:t>年に</a:t>
            </a:r>
            <a:r>
              <a:rPr kumimoji="1" lang="en-US" altLang="ja-JP" sz="1000" b="1" dirty="0">
                <a:solidFill>
                  <a:srgbClr val="E7346C"/>
                </a:solidFill>
              </a:rPr>
              <a:t>1</a:t>
            </a:r>
            <a:r>
              <a:rPr kumimoji="1" lang="ja-JP" altLang="en-US" sz="1000" b="1" dirty="0">
                <a:solidFill>
                  <a:srgbClr val="E7346C"/>
                </a:solidFill>
              </a:rPr>
              <a:t>回以上</a:t>
            </a:r>
            <a:r>
              <a:rPr kumimoji="1" lang="ja-JP" altLang="en-US" sz="1000" b="1" dirty="0">
                <a:solidFill>
                  <a:schemeClr val="bg2">
                    <a:lumMod val="25000"/>
                  </a:schemeClr>
                </a:solidFill>
              </a:rPr>
              <a:t>の読者が半数以上！</a:t>
            </a:r>
            <a:endParaRPr kumimoji="1" lang="en-US" altLang="ja-JP" sz="1000" b="1" dirty="0">
              <a:solidFill>
                <a:schemeClr val="bg2">
                  <a:lumMod val="25000"/>
                </a:schemeClr>
              </a:solidFill>
            </a:endParaRPr>
          </a:p>
        </p:txBody>
      </p:sp>
      <p:sp>
        <p:nvSpPr>
          <p:cNvPr id="39" name="テキスト ボックス 38">
            <a:extLst>
              <a:ext uri="{FF2B5EF4-FFF2-40B4-BE49-F238E27FC236}">
                <a16:creationId xmlns:a16="http://schemas.microsoft.com/office/drawing/2014/main" id="{5683BFBF-1F09-3891-D0D3-93EB5C1F4FE2}"/>
              </a:ext>
            </a:extLst>
          </p:cNvPr>
          <p:cNvSpPr txBox="1"/>
          <p:nvPr/>
        </p:nvSpPr>
        <p:spPr>
          <a:xfrm>
            <a:off x="3296721" y="4039968"/>
            <a:ext cx="3494927" cy="384721"/>
          </a:xfrm>
          <a:prstGeom prst="rect">
            <a:avLst/>
          </a:prstGeom>
          <a:noFill/>
        </p:spPr>
        <p:txBody>
          <a:bodyPr wrap="square" rtlCol="0">
            <a:spAutoFit/>
          </a:bodyPr>
          <a:lstStyle/>
          <a:p>
            <a:pPr algn="ctr"/>
            <a:r>
              <a:rPr kumimoji="1" lang="ja-JP" altLang="en-US" sz="1000" b="1" dirty="0">
                <a:solidFill>
                  <a:schemeClr val="bg2">
                    <a:lumMod val="25000"/>
                  </a:schemeClr>
                </a:solidFill>
                <a:latin typeface="+mn-ea"/>
              </a:rPr>
              <a:t>購入しやすいのは</a:t>
            </a:r>
            <a:r>
              <a:rPr kumimoji="1" lang="ja-JP" altLang="en-US" sz="1000" b="1" dirty="0">
                <a:solidFill>
                  <a:srgbClr val="E7346C"/>
                </a:solidFill>
                <a:latin typeface="+mn-ea"/>
              </a:rPr>
              <a:t>ピアス・イヤリング</a:t>
            </a:r>
            <a:r>
              <a:rPr kumimoji="1" lang="ja-JP" altLang="en-US" sz="1000" b="1" dirty="0">
                <a:solidFill>
                  <a:schemeClr val="bg2">
                    <a:lumMod val="25000"/>
                  </a:schemeClr>
                </a:solidFill>
                <a:latin typeface="+mn-ea"/>
              </a:rPr>
              <a:t>。</a:t>
            </a:r>
            <a:endParaRPr kumimoji="1" lang="en-US" altLang="ja-JP" sz="1000" b="1" dirty="0">
              <a:solidFill>
                <a:schemeClr val="bg2">
                  <a:lumMod val="25000"/>
                </a:schemeClr>
              </a:solidFill>
              <a:latin typeface="+mn-ea"/>
            </a:endParaRPr>
          </a:p>
          <a:p>
            <a:pPr algn="ctr"/>
            <a:r>
              <a:rPr kumimoji="1" lang="ja-JP" altLang="en-US" sz="900" b="1" dirty="0">
                <a:solidFill>
                  <a:schemeClr val="tx1">
                    <a:lumMod val="75000"/>
                    <a:lumOff val="25000"/>
                  </a:schemeClr>
                </a:solidFill>
                <a:latin typeface="+mn-ea"/>
              </a:rPr>
              <a:t>ブレス・バングルは、おしゃれに差がつくねらい目！</a:t>
            </a:r>
            <a:endParaRPr kumimoji="1" lang="en-US" altLang="ja-JP" sz="900" b="1" dirty="0">
              <a:solidFill>
                <a:schemeClr val="tx1">
                  <a:lumMod val="75000"/>
                  <a:lumOff val="25000"/>
                </a:schemeClr>
              </a:solidFill>
              <a:latin typeface="+mn-ea"/>
            </a:endParaRPr>
          </a:p>
        </p:txBody>
      </p:sp>
      <p:sp>
        <p:nvSpPr>
          <p:cNvPr id="41" name="四角形: 角を丸くする 11">
            <a:extLst>
              <a:ext uri="{FF2B5EF4-FFF2-40B4-BE49-F238E27FC236}">
                <a16:creationId xmlns:a16="http://schemas.microsoft.com/office/drawing/2014/main" id="{527ACD20-B63A-8982-C4D0-648D15EFF640}"/>
              </a:ext>
            </a:extLst>
          </p:cNvPr>
          <p:cNvSpPr/>
          <p:nvPr/>
        </p:nvSpPr>
        <p:spPr>
          <a:xfrm>
            <a:off x="6604654" y="3767938"/>
            <a:ext cx="3119769" cy="23153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ジュエリーを購入するときの予算は？</a:t>
            </a:r>
            <a:endParaRPr kumimoji="1" lang="en-US" altLang="ja-JP" sz="1100" b="1" dirty="0"/>
          </a:p>
        </p:txBody>
      </p:sp>
      <p:sp>
        <p:nvSpPr>
          <p:cNvPr id="44" name="テキスト ボックス 43">
            <a:extLst>
              <a:ext uri="{FF2B5EF4-FFF2-40B4-BE49-F238E27FC236}">
                <a16:creationId xmlns:a16="http://schemas.microsoft.com/office/drawing/2014/main" id="{CABB4546-408B-8CC6-1D40-F245BF530F43}"/>
              </a:ext>
            </a:extLst>
          </p:cNvPr>
          <p:cNvSpPr txBox="1"/>
          <p:nvPr/>
        </p:nvSpPr>
        <p:spPr>
          <a:xfrm>
            <a:off x="6476139" y="4039968"/>
            <a:ext cx="3245750" cy="415498"/>
          </a:xfrm>
          <a:prstGeom prst="rect">
            <a:avLst/>
          </a:prstGeom>
          <a:noFill/>
        </p:spPr>
        <p:txBody>
          <a:bodyPr wrap="square" rtlCol="0">
            <a:spAutoFit/>
          </a:bodyPr>
          <a:lstStyle/>
          <a:p>
            <a:pPr algn="ctr"/>
            <a:r>
              <a:rPr kumimoji="1" lang="ja-JP" altLang="en-US" sz="1100" b="1" dirty="0">
                <a:solidFill>
                  <a:srgbClr val="E7346C"/>
                </a:solidFill>
              </a:rPr>
              <a:t>購入のボリュームゾーンは</a:t>
            </a:r>
            <a:r>
              <a:rPr kumimoji="1" lang="en-US" altLang="ja-JP" sz="1100" b="1" dirty="0">
                <a:solidFill>
                  <a:srgbClr val="E7346C"/>
                </a:solidFill>
              </a:rPr>
              <a:t>5</a:t>
            </a:r>
            <a:r>
              <a:rPr kumimoji="1" lang="ja-JP" altLang="en-US" sz="1100" b="1" dirty="0">
                <a:solidFill>
                  <a:srgbClr val="E7346C"/>
                </a:solidFill>
              </a:rPr>
              <a:t>万円以下</a:t>
            </a:r>
            <a:endParaRPr kumimoji="1" lang="en-US" altLang="ja-JP" sz="1400" b="1" dirty="0">
              <a:solidFill>
                <a:srgbClr val="E7346C"/>
              </a:solidFill>
            </a:endParaRPr>
          </a:p>
          <a:p>
            <a:pPr algn="ctr"/>
            <a:r>
              <a:rPr kumimoji="1" lang="en-US" altLang="ja-JP" sz="900" b="1" dirty="0">
                <a:solidFill>
                  <a:schemeClr val="bg2">
                    <a:lumMod val="25000"/>
                  </a:schemeClr>
                </a:solidFill>
              </a:rPr>
              <a:t>10</a:t>
            </a:r>
            <a:r>
              <a:rPr kumimoji="1" lang="ja-JP" altLang="en-US" sz="900" b="1" dirty="0">
                <a:solidFill>
                  <a:schemeClr val="bg2">
                    <a:lumMod val="25000"/>
                  </a:schemeClr>
                </a:solidFill>
              </a:rPr>
              <a:t>万円以上のアイテムを購入する読者も全体の</a:t>
            </a:r>
            <a:r>
              <a:rPr kumimoji="1" lang="en-US" altLang="ja-JP" sz="900" b="1" dirty="0">
                <a:solidFill>
                  <a:schemeClr val="bg2">
                    <a:lumMod val="25000"/>
                  </a:schemeClr>
                </a:solidFill>
              </a:rPr>
              <a:t>1/4</a:t>
            </a:r>
            <a:r>
              <a:rPr kumimoji="1" lang="ja-JP" altLang="en-US" sz="900" b="1" dirty="0">
                <a:solidFill>
                  <a:schemeClr val="bg2">
                    <a:lumMod val="25000"/>
                  </a:schemeClr>
                </a:solidFill>
              </a:rPr>
              <a:t>程度</a:t>
            </a:r>
            <a:endParaRPr kumimoji="1" lang="en-US" altLang="ja-JP" sz="1000" b="1" dirty="0">
              <a:solidFill>
                <a:schemeClr val="bg2">
                  <a:lumMod val="25000"/>
                </a:schemeClr>
              </a:solidFill>
            </a:endParaRPr>
          </a:p>
        </p:txBody>
      </p:sp>
      <p:sp>
        <p:nvSpPr>
          <p:cNvPr id="6" name="正方形/長方形 5">
            <a:extLst>
              <a:ext uri="{FF2B5EF4-FFF2-40B4-BE49-F238E27FC236}">
                <a16:creationId xmlns:a16="http://schemas.microsoft.com/office/drawing/2014/main" id="{1FCEE146-C966-30F9-9864-2605F758948E}"/>
              </a:ext>
            </a:extLst>
          </p:cNvPr>
          <p:cNvSpPr/>
          <p:nvPr/>
        </p:nvSpPr>
        <p:spPr>
          <a:xfrm>
            <a:off x="6572988" y="6277793"/>
            <a:ext cx="3111679" cy="461665"/>
          </a:xfrm>
          <a:prstGeom prst="rect">
            <a:avLst/>
          </a:prstGeom>
          <a:ln>
            <a:solidFill>
              <a:schemeClr val="bg1">
                <a:lumMod val="85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＜調査概要＞</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・調査方法：小学館</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ID</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を活用したインターネット調査</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・調査期間：202</a:t>
            </a:r>
            <a:r>
              <a:rPr lang="en-US" altLang="ja-JP" sz="600" dirty="0">
                <a:solidFill>
                  <a:prstClr val="black">
                    <a:lumMod val="65000"/>
                    <a:lumOff val="35000"/>
                  </a:prstClr>
                </a:solidFill>
                <a:latin typeface="游ゴシック" panose="020F0502020204030204"/>
                <a:ea typeface="游ゴシック" panose="020B0400000000000000" pitchFamily="50" charset="-128"/>
              </a:rPr>
              <a:t>6</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年</a:t>
            </a:r>
            <a:r>
              <a:rPr lang="en-US" altLang="ja-JP" sz="600" dirty="0">
                <a:solidFill>
                  <a:prstClr val="black">
                    <a:lumMod val="65000"/>
                    <a:lumOff val="35000"/>
                  </a:prstClr>
                </a:solidFill>
                <a:latin typeface="游ゴシック" panose="020F0502020204030204"/>
                <a:ea typeface="游ゴシック" panose="020B0400000000000000" pitchFamily="50" charset="-128"/>
              </a:rPr>
              <a:t>4</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月</a:t>
            </a:r>
            <a:endPar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  </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対象者</a:t>
            </a:r>
            <a:r>
              <a:rPr kumimoji="0" lang="en-US" altLang="ja-JP" sz="600" b="0"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読者：</a:t>
            </a:r>
            <a:r>
              <a:rPr kumimoji="0" lang="en-US" altLang="ja-JP" sz="600" b="0" i="0" u="none" strike="noStrike" kern="1200" cap="none" spc="0" normalizeH="0" baseline="0" noProof="0" dirty="0" err="1">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CanCam</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メールマガジン・</a:t>
            </a:r>
            <a:r>
              <a:rPr kumimoji="0" lang="en-US" altLang="ja-JP"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SNS</a:t>
            </a:r>
            <a:r>
              <a:rPr kumimoji="0" lang="ja-JP" altLang="en-US" sz="600" b="0" i="0" u="none" strike="noStrike" kern="1200" cap="none" spc="0" normalizeH="0" baseline="0" noProof="0" dirty="0">
                <a:ln>
                  <a:noFill/>
                </a:ln>
                <a:solidFill>
                  <a:prstClr val="black">
                    <a:lumMod val="65000"/>
                    <a:lumOff val="35000"/>
                  </a:prstClr>
                </a:solidFill>
                <a:effectLst/>
                <a:uLnTx/>
                <a:uFillTx/>
                <a:latin typeface="游ゴシック" panose="020F0502020204030204"/>
                <a:ea typeface="游ゴシック" panose="020B0400000000000000" pitchFamily="50" charset="-128"/>
                <a:cs typeface="+mn-cs"/>
              </a:rPr>
              <a:t>で募集したアンケート回答者</a:t>
            </a:r>
            <a:endParaRPr lang="en-US" altLang="ja-JP" sz="600" dirty="0">
              <a:solidFill>
                <a:prstClr val="black">
                  <a:lumMod val="65000"/>
                  <a:lumOff val="35000"/>
                </a:prstClr>
              </a:solidFill>
              <a:latin typeface="游ゴシック" panose="020F0502020204030204"/>
              <a:ea typeface="游ゴシック" panose="020B0400000000000000" pitchFamily="50" charset="-128"/>
            </a:endParaRPr>
          </a:p>
        </p:txBody>
      </p:sp>
      <p:graphicFrame>
        <p:nvGraphicFramePr>
          <p:cNvPr id="32" name="グラフ 31">
            <a:extLst>
              <a:ext uri="{FF2B5EF4-FFF2-40B4-BE49-F238E27FC236}">
                <a16:creationId xmlns:a16="http://schemas.microsoft.com/office/drawing/2014/main" id="{79768DB3-01A7-DC7D-5474-6D37715142A9}"/>
              </a:ext>
            </a:extLst>
          </p:cNvPr>
          <p:cNvGraphicFramePr>
            <a:graphicFrameLocks/>
          </p:cNvGraphicFramePr>
          <p:nvPr>
            <p:extLst>
              <p:ext uri="{D42A27DB-BD31-4B8C-83A1-F6EECF244321}">
                <p14:modId xmlns:p14="http://schemas.microsoft.com/office/powerpoint/2010/main" val="1263264763"/>
              </p:ext>
            </p:extLst>
          </p:nvPr>
        </p:nvGraphicFramePr>
        <p:xfrm>
          <a:off x="83909" y="1520687"/>
          <a:ext cx="3390135" cy="2166250"/>
        </p:xfrm>
        <a:graphic>
          <a:graphicData uri="http://schemas.openxmlformats.org/drawingml/2006/chart">
            <c:chart xmlns:c="http://schemas.openxmlformats.org/drawingml/2006/chart" xmlns:r="http://schemas.openxmlformats.org/officeDocument/2006/relationships" r:id="rId3"/>
          </a:graphicData>
        </a:graphic>
      </p:graphicFrame>
      <p:sp>
        <p:nvSpPr>
          <p:cNvPr id="40" name="正方形/長方形 39">
            <a:extLst>
              <a:ext uri="{FF2B5EF4-FFF2-40B4-BE49-F238E27FC236}">
                <a16:creationId xmlns:a16="http://schemas.microsoft.com/office/drawing/2014/main" id="{FFE06D19-EBC9-630D-A1DA-141C187B2ED0}"/>
              </a:ext>
            </a:extLst>
          </p:cNvPr>
          <p:cNvSpPr/>
          <p:nvPr/>
        </p:nvSpPr>
        <p:spPr>
          <a:xfrm>
            <a:off x="649996" y="1823748"/>
            <a:ext cx="2610039" cy="372564"/>
          </a:xfrm>
          <a:prstGeom prst="rect">
            <a:avLst/>
          </a:prstGeom>
          <a:noFill/>
          <a:ln>
            <a:solidFill>
              <a:srgbClr val="E23F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6" name="グラフ 45">
            <a:extLst>
              <a:ext uri="{FF2B5EF4-FFF2-40B4-BE49-F238E27FC236}">
                <a16:creationId xmlns:a16="http://schemas.microsoft.com/office/drawing/2014/main" id="{AC8E1091-7CC7-919E-2028-941EADD41831}"/>
              </a:ext>
            </a:extLst>
          </p:cNvPr>
          <p:cNvGraphicFramePr>
            <a:graphicFrameLocks/>
          </p:cNvGraphicFramePr>
          <p:nvPr>
            <p:extLst>
              <p:ext uri="{D42A27DB-BD31-4B8C-83A1-F6EECF244321}">
                <p14:modId xmlns:p14="http://schemas.microsoft.com/office/powerpoint/2010/main" val="3660790687"/>
              </p:ext>
            </p:extLst>
          </p:nvPr>
        </p:nvGraphicFramePr>
        <p:xfrm>
          <a:off x="3260035" y="1480930"/>
          <a:ext cx="3359527" cy="2246508"/>
        </p:xfrm>
        <a:graphic>
          <a:graphicData uri="http://schemas.openxmlformats.org/drawingml/2006/chart">
            <c:chart xmlns:c="http://schemas.openxmlformats.org/drawingml/2006/chart" xmlns:r="http://schemas.openxmlformats.org/officeDocument/2006/relationships" r:id="rId4"/>
          </a:graphicData>
        </a:graphic>
      </p:graphicFrame>
      <p:sp>
        <p:nvSpPr>
          <p:cNvPr id="48" name="テキスト ボックス 47">
            <a:extLst>
              <a:ext uri="{FF2B5EF4-FFF2-40B4-BE49-F238E27FC236}">
                <a16:creationId xmlns:a16="http://schemas.microsoft.com/office/drawing/2014/main" id="{EBF159E6-CD62-DA45-236B-28DF4F667395}"/>
              </a:ext>
            </a:extLst>
          </p:cNvPr>
          <p:cNvSpPr txBox="1"/>
          <p:nvPr/>
        </p:nvSpPr>
        <p:spPr>
          <a:xfrm>
            <a:off x="3322075" y="1315607"/>
            <a:ext cx="3297487" cy="246221"/>
          </a:xfrm>
          <a:prstGeom prst="rect">
            <a:avLst/>
          </a:prstGeom>
          <a:noFill/>
        </p:spPr>
        <p:txBody>
          <a:bodyPr wrap="square" rtlCol="0">
            <a:spAutoFit/>
          </a:bodyPr>
          <a:lstStyle/>
          <a:p>
            <a:pPr algn="ctr"/>
            <a:r>
              <a:rPr kumimoji="1" lang="ja-JP" altLang="en-US" sz="1000" b="1" dirty="0">
                <a:solidFill>
                  <a:schemeClr val="bg2">
                    <a:lumMod val="25000"/>
                  </a:schemeClr>
                </a:solidFill>
              </a:rPr>
              <a:t>直営店・百貨店が中心、店舗誘導がカギに！</a:t>
            </a:r>
            <a:endParaRPr kumimoji="1" lang="en-US" altLang="ja-JP" sz="1050" b="1" dirty="0">
              <a:solidFill>
                <a:srgbClr val="9DCCD2"/>
              </a:solidFill>
            </a:endParaRPr>
          </a:p>
        </p:txBody>
      </p:sp>
      <p:pic>
        <p:nvPicPr>
          <p:cNvPr id="52" name="図 51">
            <a:extLst>
              <a:ext uri="{FF2B5EF4-FFF2-40B4-BE49-F238E27FC236}">
                <a16:creationId xmlns:a16="http://schemas.microsoft.com/office/drawing/2014/main" id="{5B083241-0ECF-AAA2-2E96-1DABD79BCCD8}"/>
              </a:ext>
            </a:extLst>
          </p:cNvPr>
          <p:cNvPicPr>
            <a:picLocks noChangeAspect="1"/>
          </p:cNvPicPr>
          <p:nvPr/>
        </p:nvPicPr>
        <p:blipFill>
          <a:blip r:embed="rId5"/>
          <a:stretch>
            <a:fillRect/>
          </a:stretch>
        </p:blipFill>
        <p:spPr>
          <a:xfrm>
            <a:off x="6870079" y="1369233"/>
            <a:ext cx="269185" cy="269185"/>
          </a:xfrm>
          <a:prstGeom prst="rect">
            <a:avLst/>
          </a:prstGeom>
        </p:spPr>
      </p:pic>
      <p:graphicFrame>
        <p:nvGraphicFramePr>
          <p:cNvPr id="56" name="グラフ 55">
            <a:extLst>
              <a:ext uri="{FF2B5EF4-FFF2-40B4-BE49-F238E27FC236}">
                <a16:creationId xmlns:a16="http://schemas.microsoft.com/office/drawing/2014/main" id="{29C11E3B-BBA8-27AC-B9B4-298C1A48FA60}"/>
              </a:ext>
            </a:extLst>
          </p:cNvPr>
          <p:cNvGraphicFramePr>
            <a:graphicFrameLocks/>
          </p:cNvGraphicFramePr>
          <p:nvPr>
            <p:extLst>
              <p:ext uri="{D42A27DB-BD31-4B8C-83A1-F6EECF244321}">
                <p14:modId xmlns:p14="http://schemas.microsoft.com/office/powerpoint/2010/main" val="3453559958"/>
              </p:ext>
            </p:extLst>
          </p:nvPr>
        </p:nvGraphicFramePr>
        <p:xfrm>
          <a:off x="6222321" y="1321751"/>
          <a:ext cx="3616759" cy="2445444"/>
        </p:xfrm>
        <a:graphic>
          <a:graphicData uri="http://schemas.openxmlformats.org/drawingml/2006/chart">
            <c:chart xmlns:c="http://schemas.openxmlformats.org/drawingml/2006/chart" xmlns:r="http://schemas.openxmlformats.org/officeDocument/2006/relationships" r:id="rId6"/>
          </a:graphicData>
        </a:graphic>
      </p:graphicFrame>
      <p:sp>
        <p:nvSpPr>
          <p:cNvPr id="58" name="テキスト ボックス 57">
            <a:extLst>
              <a:ext uri="{FF2B5EF4-FFF2-40B4-BE49-F238E27FC236}">
                <a16:creationId xmlns:a16="http://schemas.microsoft.com/office/drawing/2014/main" id="{C3D1441A-369F-0814-7980-6FB15274C62C}"/>
              </a:ext>
            </a:extLst>
          </p:cNvPr>
          <p:cNvSpPr txBox="1"/>
          <p:nvPr/>
        </p:nvSpPr>
        <p:spPr>
          <a:xfrm>
            <a:off x="7275444" y="1315607"/>
            <a:ext cx="1728796" cy="246221"/>
          </a:xfrm>
          <a:prstGeom prst="rect">
            <a:avLst/>
          </a:prstGeom>
          <a:solidFill>
            <a:schemeClr val="bg1"/>
          </a:solidFill>
        </p:spPr>
        <p:txBody>
          <a:bodyPr wrap="square" rtlCol="0">
            <a:spAutoFit/>
          </a:bodyPr>
          <a:lstStyle/>
          <a:p>
            <a:pPr algn="ctr"/>
            <a:r>
              <a:rPr kumimoji="1" lang="ja-JP" altLang="en-US" sz="1000" b="1" dirty="0">
                <a:solidFill>
                  <a:schemeClr val="tx1">
                    <a:lumMod val="75000"/>
                    <a:lumOff val="25000"/>
                  </a:schemeClr>
                </a:solidFill>
              </a:rPr>
              <a:t>誕生日・記念日が圧倒的！</a:t>
            </a:r>
            <a:endParaRPr kumimoji="1" lang="en-US" altLang="ja-JP" sz="1000" b="1" dirty="0">
              <a:solidFill>
                <a:schemeClr val="tx1">
                  <a:lumMod val="75000"/>
                  <a:lumOff val="25000"/>
                </a:schemeClr>
              </a:solidFill>
            </a:endParaRPr>
          </a:p>
        </p:txBody>
      </p:sp>
      <p:graphicFrame>
        <p:nvGraphicFramePr>
          <p:cNvPr id="60" name="グラフ 59">
            <a:extLst>
              <a:ext uri="{FF2B5EF4-FFF2-40B4-BE49-F238E27FC236}">
                <a16:creationId xmlns:a16="http://schemas.microsoft.com/office/drawing/2014/main" id="{47EBF5A1-6CEA-9B5E-4BE4-33CE4938F745}"/>
              </a:ext>
            </a:extLst>
          </p:cNvPr>
          <p:cNvGraphicFramePr>
            <a:graphicFrameLocks/>
          </p:cNvGraphicFramePr>
          <p:nvPr>
            <p:extLst>
              <p:ext uri="{D42A27DB-BD31-4B8C-83A1-F6EECF244321}">
                <p14:modId xmlns:p14="http://schemas.microsoft.com/office/powerpoint/2010/main" val="1060668054"/>
              </p:ext>
            </p:extLst>
          </p:nvPr>
        </p:nvGraphicFramePr>
        <p:xfrm>
          <a:off x="-69432" y="4373775"/>
          <a:ext cx="4111722" cy="233253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4" name="グラフ 63">
            <a:extLst>
              <a:ext uri="{FF2B5EF4-FFF2-40B4-BE49-F238E27FC236}">
                <a16:creationId xmlns:a16="http://schemas.microsoft.com/office/drawing/2014/main" id="{CCED559A-2A01-6DBE-6D98-CD4156C154D6}"/>
              </a:ext>
            </a:extLst>
          </p:cNvPr>
          <p:cNvGraphicFramePr>
            <a:graphicFrameLocks/>
          </p:cNvGraphicFramePr>
          <p:nvPr>
            <p:extLst>
              <p:ext uri="{D42A27DB-BD31-4B8C-83A1-F6EECF244321}">
                <p14:modId xmlns:p14="http://schemas.microsoft.com/office/powerpoint/2010/main" val="3090115791"/>
              </p:ext>
            </p:extLst>
          </p:nvPr>
        </p:nvGraphicFramePr>
        <p:xfrm>
          <a:off x="3600119" y="4416489"/>
          <a:ext cx="3004535" cy="2332539"/>
        </p:xfrm>
        <a:graphic>
          <a:graphicData uri="http://schemas.openxmlformats.org/drawingml/2006/chart">
            <c:chart xmlns:c="http://schemas.openxmlformats.org/drawingml/2006/chart" xmlns:r="http://schemas.openxmlformats.org/officeDocument/2006/relationships" r:id="rId8"/>
          </a:graphicData>
        </a:graphic>
      </p:graphicFrame>
      <p:pic>
        <p:nvPicPr>
          <p:cNvPr id="74" name="図 73">
            <a:extLst>
              <a:ext uri="{FF2B5EF4-FFF2-40B4-BE49-F238E27FC236}">
                <a16:creationId xmlns:a16="http://schemas.microsoft.com/office/drawing/2014/main" id="{53D131FB-296E-0157-3C08-DB880291097F}"/>
              </a:ext>
            </a:extLst>
          </p:cNvPr>
          <p:cNvPicPr>
            <a:picLocks noChangeAspect="1"/>
          </p:cNvPicPr>
          <p:nvPr/>
        </p:nvPicPr>
        <p:blipFill>
          <a:blip r:embed="rId9"/>
          <a:srcRect t="82331"/>
          <a:stretch>
            <a:fillRect/>
          </a:stretch>
        </p:blipFill>
        <p:spPr>
          <a:xfrm>
            <a:off x="6948654" y="5926123"/>
            <a:ext cx="2382375" cy="328385"/>
          </a:xfrm>
          <a:prstGeom prst="rect">
            <a:avLst/>
          </a:prstGeom>
        </p:spPr>
      </p:pic>
      <p:pic>
        <p:nvPicPr>
          <p:cNvPr id="76" name="図 75">
            <a:extLst>
              <a:ext uri="{FF2B5EF4-FFF2-40B4-BE49-F238E27FC236}">
                <a16:creationId xmlns:a16="http://schemas.microsoft.com/office/drawing/2014/main" id="{73C0C98D-EDC5-86FD-C784-DB2A24F6D89F}"/>
              </a:ext>
            </a:extLst>
          </p:cNvPr>
          <p:cNvPicPr>
            <a:picLocks noChangeAspect="1"/>
          </p:cNvPicPr>
          <p:nvPr/>
        </p:nvPicPr>
        <p:blipFill>
          <a:blip r:embed="rId10"/>
          <a:stretch>
            <a:fillRect/>
          </a:stretch>
        </p:blipFill>
        <p:spPr>
          <a:xfrm>
            <a:off x="6174142" y="4373775"/>
            <a:ext cx="3844886" cy="1787981"/>
          </a:xfrm>
          <a:prstGeom prst="rect">
            <a:avLst/>
          </a:prstGeom>
        </p:spPr>
      </p:pic>
      <p:sp>
        <p:nvSpPr>
          <p:cNvPr id="78" name="角丸四角形吹き出し 29">
            <a:extLst>
              <a:ext uri="{FF2B5EF4-FFF2-40B4-BE49-F238E27FC236}">
                <a16:creationId xmlns:a16="http://schemas.microsoft.com/office/drawing/2014/main" id="{CEB337F8-68D6-A977-5D5A-CAF4F5584B2E}"/>
              </a:ext>
            </a:extLst>
          </p:cNvPr>
          <p:cNvSpPr/>
          <p:nvPr/>
        </p:nvSpPr>
        <p:spPr>
          <a:xfrm>
            <a:off x="4788974" y="2648416"/>
            <a:ext cx="1642984" cy="318414"/>
          </a:xfrm>
          <a:prstGeom prst="wedgeRoundRectCallout">
            <a:avLst>
              <a:gd name="adj1" fmla="val 20632"/>
              <a:gd name="adj2" fmla="val -134498"/>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b="1" dirty="0">
                <a:solidFill>
                  <a:schemeClr val="tx1">
                    <a:lumMod val="65000"/>
                    <a:lumOff val="35000"/>
                  </a:schemeClr>
                </a:solidFill>
              </a:rPr>
              <a:t>ショップクルーズ訴求で</a:t>
            </a:r>
            <a:endParaRPr kumimoji="1" lang="en-US" altLang="ja-JP" sz="800" b="1" dirty="0">
              <a:solidFill>
                <a:schemeClr val="tx1">
                  <a:lumMod val="65000"/>
                  <a:lumOff val="35000"/>
                </a:schemeClr>
              </a:solidFill>
            </a:endParaRPr>
          </a:p>
          <a:p>
            <a:pPr algn="ctr"/>
            <a:r>
              <a:rPr kumimoji="1" lang="ja-JP" altLang="en-US" sz="800" b="1" dirty="0">
                <a:solidFill>
                  <a:schemeClr val="tx1">
                    <a:lumMod val="65000"/>
                    <a:lumOff val="35000"/>
                  </a:schemeClr>
                </a:solidFill>
              </a:rPr>
              <a:t>店頭誘導がオススメ♡</a:t>
            </a:r>
          </a:p>
        </p:txBody>
      </p:sp>
      <p:sp>
        <p:nvSpPr>
          <p:cNvPr id="80" name="角丸四角形吹き出し 29">
            <a:extLst>
              <a:ext uri="{FF2B5EF4-FFF2-40B4-BE49-F238E27FC236}">
                <a16:creationId xmlns:a16="http://schemas.microsoft.com/office/drawing/2014/main" id="{4EECDDB7-0209-659B-04B0-F0E2A42DB0F1}"/>
              </a:ext>
            </a:extLst>
          </p:cNvPr>
          <p:cNvSpPr/>
          <p:nvPr/>
        </p:nvSpPr>
        <p:spPr>
          <a:xfrm>
            <a:off x="7586617" y="1916630"/>
            <a:ext cx="1642984" cy="246221"/>
          </a:xfrm>
          <a:prstGeom prst="wedgeRoundRectCallout">
            <a:avLst>
              <a:gd name="adj1" fmla="val -67690"/>
              <a:gd name="adj2" fmla="val 139896"/>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b="1" dirty="0">
                <a:solidFill>
                  <a:schemeClr val="tx1">
                    <a:lumMod val="65000"/>
                    <a:lumOff val="35000"/>
                  </a:schemeClr>
                </a:solidFill>
              </a:rPr>
              <a:t>じっくり吟味する読者も多数</a:t>
            </a:r>
          </a:p>
        </p:txBody>
      </p:sp>
      <p:sp>
        <p:nvSpPr>
          <p:cNvPr id="82" name="角丸四角形吹き出し 29">
            <a:extLst>
              <a:ext uri="{FF2B5EF4-FFF2-40B4-BE49-F238E27FC236}">
                <a16:creationId xmlns:a16="http://schemas.microsoft.com/office/drawing/2014/main" id="{5A986BF9-52DE-2FC5-AC78-FF7EF807644B}"/>
              </a:ext>
            </a:extLst>
          </p:cNvPr>
          <p:cNvSpPr/>
          <p:nvPr/>
        </p:nvSpPr>
        <p:spPr>
          <a:xfrm>
            <a:off x="1553294" y="2332773"/>
            <a:ext cx="1642984" cy="246221"/>
          </a:xfrm>
          <a:prstGeom prst="wedgeRoundRectCallout">
            <a:avLst>
              <a:gd name="adj1" fmla="val 19724"/>
              <a:gd name="adj2" fmla="val -98268"/>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b="1" dirty="0">
                <a:solidFill>
                  <a:schemeClr val="tx1">
                    <a:lumMod val="65000"/>
                    <a:lumOff val="35000"/>
                  </a:schemeClr>
                </a:solidFill>
              </a:rPr>
              <a:t>事前情報収集は</a:t>
            </a:r>
            <a:r>
              <a:rPr kumimoji="1" lang="en-US" altLang="ja-JP" sz="800" b="1" dirty="0" err="1">
                <a:solidFill>
                  <a:schemeClr val="tx1">
                    <a:lumMod val="65000"/>
                    <a:lumOff val="35000"/>
                  </a:schemeClr>
                </a:solidFill>
              </a:rPr>
              <a:t>CanCam</a:t>
            </a:r>
            <a:r>
              <a:rPr kumimoji="1" lang="ja-JP" altLang="en-US" sz="800" b="1" dirty="0">
                <a:solidFill>
                  <a:schemeClr val="tx1">
                    <a:lumMod val="65000"/>
                    <a:lumOff val="35000"/>
                  </a:schemeClr>
                </a:solidFill>
              </a:rPr>
              <a:t>で♪</a:t>
            </a:r>
          </a:p>
        </p:txBody>
      </p:sp>
      <p:sp>
        <p:nvSpPr>
          <p:cNvPr id="16" name="四角形: 角を丸くする 15">
            <a:extLst>
              <a:ext uri="{FF2B5EF4-FFF2-40B4-BE49-F238E27FC236}">
                <a16:creationId xmlns:a16="http://schemas.microsoft.com/office/drawing/2014/main" id="{677C271F-35B3-903C-6420-D8268AD7FBAA}"/>
              </a:ext>
            </a:extLst>
          </p:cNvPr>
          <p:cNvSpPr/>
          <p:nvPr/>
        </p:nvSpPr>
        <p:spPr>
          <a:xfrm>
            <a:off x="313065" y="1026981"/>
            <a:ext cx="2983656" cy="224664"/>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何からジュエリー情報をキャッチしてる？</a:t>
            </a:r>
          </a:p>
        </p:txBody>
      </p:sp>
      <p:sp>
        <p:nvSpPr>
          <p:cNvPr id="18" name="テキスト ボックス 17">
            <a:extLst>
              <a:ext uri="{FF2B5EF4-FFF2-40B4-BE49-F238E27FC236}">
                <a16:creationId xmlns:a16="http://schemas.microsoft.com/office/drawing/2014/main" id="{F411F57B-FD83-43B0-B121-C93616408F15}"/>
              </a:ext>
            </a:extLst>
          </p:cNvPr>
          <p:cNvSpPr txBox="1"/>
          <p:nvPr/>
        </p:nvSpPr>
        <p:spPr>
          <a:xfrm>
            <a:off x="40517" y="1317955"/>
            <a:ext cx="3297487" cy="246221"/>
          </a:xfrm>
          <a:prstGeom prst="rect">
            <a:avLst/>
          </a:prstGeom>
          <a:noFill/>
        </p:spPr>
        <p:txBody>
          <a:bodyPr wrap="square" rtlCol="0">
            <a:spAutoFit/>
          </a:bodyPr>
          <a:lstStyle/>
          <a:p>
            <a:pPr algn="ctr"/>
            <a:r>
              <a:rPr kumimoji="1" lang="ja-JP" altLang="en-US" sz="1000" b="1" dirty="0">
                <a:solidFill>
                  <a:schemeClr val="bg2">
                    <a:lumMod val="25000"/>
                  </a:schemeClr>
                </a:solidFill>
              </a:rPr>
              <a:t>店舗に行く前は</a:t>
            </a:r>
            <a:r>
              <a:rPr kumimoji="1" lang="ja-JP" altLang="en-US" sz="1000" b="1" dirty="0">
                <a:solidFill>
                  <a:srgbClr val="E7346C"/>
                </a:solidFill>
              </a:rPr>
              <a:t>雑誌・</a:t>
            </a:r>
            <a:r>
              <a:rPr kumimoji="1" lang="en-US" altLang="ja-JP" sz="1000" b="1" dirty="0">
                <a:solidFill>
                  <a:srgbClr val="E7346C"/>
                </a:solidFill>
              </a:rPr>
              <a:t>Instagram</a:t>
            </a:r>
            <a:r>
              <a:rPr kumimoji="1" lang="ja-JP" altLang="en-US" sz="1000" b="1" dirty="0">
                <a:solidFill>
                  <a:schemeClr val="bg2">
                    <a:lumMod val="25000"/>
                  </a:schemeClr>
                </a:solidFill>
              </a:rPr>
              <a:t>が情報源！</a:t>
            </a:r>
            <a:endParaRPr kumimoji="1" lang="en-US" altLang="ja-JP" sz="1000" b="1" dirty="0">
              <a:solidFill>
                <a:schemeClr val="bg2">
                  <a:lumMod val="25000"/>
                </a:schemeClr>
              </a:solidFill>
            </a:endParaRPr>
          </a:p>
        </p:txBody>
      </p:sp>
      <p:pic>
        <p:nvPicPr>
          <p:cNvPr id="28" name="図 27">
            <a:extLst>
              <a:ext uri="{FF2B5EF4-FFF2-40B4-BE49-F238E27FC236}">
                <a16:creationId xmlns:a16="http://schemas.microsoft.com/office/drawing/2014/main" id="{C01D4BB6-5177-D074-B900-772B873FD09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98200" y="110151"/>
            <a:ext cx="551141" cy="551141"/>
          </a:xfrm>
          <a:prstGeom prst="rect">
            <a:avLst/>
          </a:prstGeom>
        </p:spPr>
      </p:pic>
      <p:sp>
        <p:nvSpPr>
          <p:cNvPr id="34" name="テキスト ボックス 33">
            <a:extLst>
              <a:ext uri="{FF2B5EF4-FFF2-40B4-BE49-F238E27FC236}">
                <a16:creationId xmlns:a16="http://schemas.microsoft.com/office/drawing/2014/main" id="{2CA76296-74FC-D00B-3BEB-4124A2DE2DCE}"/>
              </a:ext>
            </a:extLst>
          </p:cNvPr>
          <p:cNvSpPr txBox="1">
            <a:spLocks noChangeArrowheads="1"/>
          </p:cNvSpPr>
          <p:nvPr/>
        </p:nvSpPr>
        <p:spPr bwMode="auto">
          <a:xfrm rot="20738213">
            <a:off x="-114014" y="264766"/>
            <a:ext cx="24053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2000" b="1" dirty="0">
                <a:solidFill>
                  <a:srgbClr val="E7346C"/>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_</a:t>
            </a:r>
            <a:r>
              <a:rPr lang="en-US" altLang="ja-JP" sz="2000" b="1" dirty="0">
                <a:solidFill>
                  <a:schemeClr val="bg1"/>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2026</a:t>
            </a:r>
            <a:r>
              <a:rPr lang="ja-JP" altLang="en-US" sz="2000" b="1" dirty="0">
                <a:solidFill>
                  <a:schemeClr val="bg1"/>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2000" b="1" dirty="0">
                <a:solidFill>
                  <a:schemeClr val="bg1"/>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New</a:t>
            </a:r>
            <a:r>
              <a:rPr lang="ja-JP" altLang="en-US" sz="2000" b="1" dirty="0">
                <a:solidFill>
                  <a:schemeClr val="bg1"/>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2000" b="1" dirty="0">
                <a:solidFill>
                  <a:schemeClr val="bg1"/>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Data!</a:t>
            </a:r>
            <a:r>
              <a:rPr lang="en-US" altLang="ja-JP" sz="2000" b="1" dirty="0">
                <a:solidFill>
                  <a:srgbClr val="E7346C"/>
                </a:solidFill>
                <a:highlight>
                  <a:srgbClr val="E7346C"/>
                </a:highlight>
                <a:latin typeface="游明朝 Demibold" panose="02020600000000000000" pitchFamily="18" charset="-128"/>
                <a:ea typeface="游明朝 Demibold" panose="02020600000000000000" pitchFamily="18" charset="-128"/>
                <a:cs typeface="Brush Script MT" panose="03060802040406070304" pitchFamily="66" charset="0"/>
              </a:rPr>
              <a:t>_</a:t>
            </a:r>
          </a:p>
        </p:txBody>
      </p:sp>
      <p:sp>
        <p:nvSpPr>
          <p:cNvPr id="37" name="テキスト ボックス 36">
            <a:extLst>
              <a:ext uri="{FF2B5EF4-FFF2-40B4-BE49-F238E27FC236}">
                <a16:creationId xmlns:a16="http://schemas.microsoft.com/office/drawing/2014/main" id="{2555B143-E3B2-D18B-5834-94E68D33B2E7}"/>
              </a:ext>
            </a:extLst>
          </p:cNvPr>
          <p:cNvSpPr txBox="1"/>
          <p:nvPr/>
        </p:nvSpPr>
        <p:spPr>
          <a:xfrm>
            <a:off x="7275444" y="336794"/>
            <a:ext cx="1515272" cy="260741"/>
          </a:xfrm>
          <a:prstGeom prst="rect">
            <a:avLst/>
          </a:prstGeom>
          <a:solidFill>
            <a:srgbClr val="E7346C"/>
          </a:solidFill>
        </p:spPr>
        <p:txBody>
          <a:bodyPr wrap="square" rtlCol="0">
            <a:spAutoFit/>
          </a:bodyPr>
          <a:lstStyle/>
          <a:p>
            <a:pPr algn="ctr"/>
            <a:r>
              <a:rPr kumimoji="1" lang="ja-JP" altLang="en-US" sz="1100" b="1" dirty="0">
                <a:solidFill>
                  <a:schemeClr val="bg1"/>
                </a:solidFill>
                <a:latin typeface="+mn-ea"/>
              </a:rPr>
              <a:t>ジュエリー編</a:t>
            </a:r>
          </a:p>
        </p:txBody>
      </p:sp>
      <p:sp>
        <p:nvSpPr>
          <p:cNvPr id="42" name="正方形/長方形 41">
            <a:extLst>
              <a:ext uri="{FF2B5EF4-FFF2-40B4-BE49-F238E27FC236}">
                <a16:creationId xmlns:a16="http://schemas.microsoft.com/office/drawing/2014/main" id="{C159B59E-F97F-2BE7-99D5-5B76B7F8E3B8}"/>
              </a:ext>
            </a:extLst>
          </p:cNvPr>
          <p:cNvSpPr/>
          <p:nvPr/>
        </p:nvSpPr>
        <p:spPr>
          <a:xfrm>
            <a:off x="7240657" y="307408"/>
            <a:ext cx="1576694"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141470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64832-84AD-CF74-D8D4-4B3D74332581}"/>
            </a:ext>
          </a:extLst>
        </p:cNvPr>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A7EB548A-1E40-F2AB-BCC5-784A8E53BF90}"/>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1B5C4EFD-BC00-8C3F-AA5C-44FB23B44DD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pic>
        <p:nvPicPr>
          <p:cNvPr id="6" name="Google Shape;26;p1">
            <a:extLst>
              <a:ext uri="{FF2B5EF4-FFF2-40B4-BE49-F238E27FC236}">
                <a16:creationId xmlns:a16="http://schemas.microsoft.com/office/drawing/2014/main" id="{D903F8AF-A14E-27D4-BD11-301D822CF162}"/>
              </a:ext>
            </a:extLst>
          </p:cNvPr>
          <p:cNvPicPr preferRelativeResize="0"/>
          <p:nvPr/>
        </p:nvPicPr>
        <p:blipFill rotWithShape="1">
          <a:blip r:embed="rId4">
            <a:alphaModFix/>
          </a:blip>
          <a:srcRect/>
          <a:stretch/>
        </p:blipFill>
        <p:spPr>
          <a:xfrm rot="1259839">
            <a:off x="9303702" y="335161"/>
            <a:ext cx="244042" cy="207078"/>
          </a:xfrm>
          <a:prstGeom prst="rect">
            <a:avLst/>
          </a:prstGeom>
          <a:noFill/>
          <a:ln>
            <a:noFill/>
          </a:ln>
        </p:spPr>
      </p:pic>
      <p:pic>
        <p:nvPicPr>
          <p:cNvPr id="10" name="図 9">
            <a:extLst>
              <a:ext uri="{FF2B5EF4-FFF2-40B4-BE49-F238E27FC236}">
                <a16:creationId xmlns:a16="http://schemas.microsoft.com/office/drawing/2014/main" id="{DA2D456A-172D-E80F-2D03-1A27259E713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8892035" y="184794"/>
            <a:ext cx="661485" cy="704203"/>
          </a:xfrm>
          <a:prstGeom prst="rect">
            <a:avLst/>
          </a:prstGeom>
        </p:spPr>
      </p:pic>
      <p:sp>
        <p:nvSpPr>
          <p:cNvPr id="15" name="四角形: 角を丸くする 14">
            <a:extLst>
              <a:ext uri="{FF2B5EF4-FFF2-40B4-BE49-F238E27FC236}">
                <a16:creationId xmlns:a16="http://schemas.microsoft.com/office/drawing/2014/main" id="{4B2C60D7-3F22-C6CF-07B6-CA18E64F66B2}"/>
              </a:ext>
            </a:extLst>
          </p:cNvPr>
          <p:cNvSpPr/>
          <p:nvPr/>
        </p:nvSpPr>
        <p:spPr>
          <a:xfrm>
            <a:off x="250709" y="1021533"/>
            <a:ext cx="2850059" cy="253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ネットで検索する時に使うツールは？</a:t>
            </a:r>
            <a:endParaRPr kumimoji="1" lang="en-US" altLang="ja-JP" sz="1100" b="1" dirty="0"/>
          </a:p>
        </p:txBody>
      </p:sp>
      <p:sp>
        <p:nvSpPr>
          <p:cNvPr id="16" name="四角形: 角を丸くする 15">
            <a:extLst>
              <a:ext uri="{FF2B5EF4-FFF2-40B4-BE49-F238E27FC236}">
                <a16:creationId xmlns:a16="http://schemas.microsoft.com/office/drawing/2014/main" id="{A57F36DF-6041-B1D1-0EF2-24D12ACCB6C3}"/>
              </a:ext>
            </a:extLst>
          </p:cNvPr>
          <p:cNvSpPr/>
          <p:nvPr/>
        </p:nvSpPr>
        <p:spPr>
          <a:xfrm>
            <a:off x="3524121" y="1021532"/>
            <a:ext cx="2627790" cy="21751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よく見る</a:t>
            </a:r>
            <a:r>
              <a:rPr kumimoji="1" lang="en-US" altLang="ja-JP" sz="1100" b="1" dirty="0"/>
              <a:t>SNS</a:t>
            </a:r>
            <a:r>
              <a:rPr kumimoji="1" lang="ja-JP" altLang="en-US" sz="1100" b="1" dirty="0"/>
              <a:t>は</a:t>
            </a:r>
            <a:r>
              <a:rPr kumimoji="1" lang="en-US" altLang="ja-JP" sz="1100" b="1" dirty="0"/>
              <a:t>?</a:t>
            </a:r>
          </a:p>
        </p:txBody>
      </p:sp>
      <p:sp>
        <p:nvSpPr>
          <p:cNvPr id="17" name="四角形: 角を丸くする 16">
            <a:extLst>
              <a:ext uri="{FF2B5EF4-FFF2-40B4-BE49-F238E27FC236}">
                <a16:creationId xmlns:a16="http://schemas.microsoft.com/office/drawing/2014/main" id="{27021970-D09E-99B9-15D8-96284E5EF9CB}"/>
              </a:ext>
            </a:extLst>
          </p:cNvPr>
          <p:cNvSpPr/>
          <p:nvPr/>
        </p:nvSpPr>
        <p:spPr>
          <a:xfrm>
            <a:off x="6575263" y="1030772"/>
            <a:ext cx="2699441" cy="20827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発信するときに使用する</a:t>
            </a:r>
            <a:r>
              <a:rPr kumimoji="1" lang="en-US" altLang="ja-JP" sz="1100" b="1" dirty="0"/>
              <a:t>SNS</a:t>
            </a:r>
            <a:r>
              <a:rPr kumimoji="1" lang="ja-JP" altLang="en-US" sz="1100" b="1" dirty="0"/>
              <a:t>は何？</a:t>
            </a:r>
          </a:p>
        </p:txBody>
      </p:sp>
      <p:graphicFrame>
        <p:nvGraphicFramePr>
          <p:cNvPr id="18" name="グラフ 17">
            <a:extLst>
              <a:ext uri="{FF2B5EF4-FFF2-40B4-BE49-F238E27FC236}">
                <a16:creationId xmlns:a16="http://schemas.microsoft.com/office/drawing/2014/main" id="{9EE4266A-FA25-1825-E0B5-854159CA76A2}"/>
              </a:ext>
            </a:extLst>
          </p:cNvPr>
          <p:cNvGraphicFramePr>
            <a:graphicFrameLocks/>
          </p:cNvGraphicFramePr>
          <p:nvPr>
            <p:extLst>
              <p:ext uri="{D42A27DB-BD31-4B8C-83A1-F6EECF244321}">
                <p14:modId xmlns:p14="http://schemas.microsoft.com/office/powerpoint/2010/main" val="3253853233"/>
              </p:ext>
            </p:extLst>
          </p:nvPr>
        </p:nvGraphicFramePr>
        <p:xfrm>
          <a:off x="1" y="1673638"/>
          <a:ext cx="3158766" cy="212595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グラフ 18">
            <a:extLst>
              <a:ext uri="{FF2B5EF4-FFF2-40B4-BE49-F238E27FC236}">
                <a16:creationId xmlns:a16="http://schemas.microsoft.com/office/drawing/2014/main" id="{014FB00C-22D7-40AE-CF44-B6BD37E5B3D1}"/>
              </a:ext>
            </a:extLst>
          </p:cNvPr>
          <p:cNvGraphicFramePr>
            <a:graphicFrameLocks/>
          </p:cNvGraphicFramePr>
          <p:nvPr/>
        </p:nvGraphicFramePr>
        <p:xfrm>
          <a:off x="3100768" y="1730037"/>
          <a:ext cx="3261691" cy="201859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グラフ 19">
            <a:extLst>
              <a:ext uri="{FF2B5EF4-FFF2-40B4-BE49-F238E27FC236}">
                <a16:creationId xmlns:a16="http://schemas.microsoft.com/office/drawing/2014/main" id="{EDB7A29B-13D0-C157-2C73-C42DC5D89B30}"/>
              </a:ext>
            </a:extLst>
          </p:cNvPr>
          <p:cNvGraphicFramePr>
            <a:graphicFrameLocks/>
          </p:cNvGraphicFramePr>
          <p:nvPr/>
        </p:nvGraphicFramePr>
        <p:xfrm>
          <a:off x="6340409" y="1876905"/>
          <a:ext cx="3341594" cy="1872898"/>
        </p:xfrm>
        <a:graphic>
          <a:graphicData uri="http://schemas.openxmlformats.org/drawingml/2006/chart">
            <c:chart xmlns:c="http://schemas.openxmlformats.org/drawingml/2006/chart" xmlns:r="http://schemas.openxmlformats.org/officeDocument/2006/relationships" r:id="rId9"/>
          </a:graphicData>
        </a:graphic>
      </p:graphicFrame>
      <p:sp>
        <p:nvSpPr>
          <p:cNvPr id="21" name="四角形: 角を丸くする 20">
            <a:extLst>
              <a:ext uri="{FF2B5EF4-FFF2-40B4-BE49-F238E27FC236}">
                <a16:creationId xmlns:a16="http://schemas.microsoft.com/office/drawing/2014/main" id="{E46B57F1-7C6A-1764-327B-6C3E19C701DB}"/>
              </a:ext>
            </a:extLst>
          </p:cNvPr>
          <p:cNvSpPr/>
          <p:nvPr/>
        </p:nvSpPr>
        <p:spPr>
          <a:xfrm>
            <a:off x="5290426" y="3862592"/>
            <a:ext cx="3984278" cy="230014"/>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t>SNS</a:t>
            </a:r>
            <a:r>
              <a:rPr kumimoji="1" lang="ja-JP" altLang="en-US" sz="1100" b="1" dirty="0"/>
              <a:t>の発信頻度はどのくらい？</a:t>
            </a:r>
            <a:endParaRPr kumimoji="1" lang="en-US" altLang="ja-JP" sz="1100" b="1" dirty="0"/>
          </a:p>
        </p:txBody>
      </p:sp>
      <p:graphicFrame>
        <p:nvGraphicFramePr>
          <p:cNvPr id="23" name="グラフ 22">
            <a:extLst>
              <a:ext uri="{FF2B5EF4-FFF2-40B4-BE49-F238E27FC236}">
                <a16:creationId xmlns:a16="http://schemas.microsoft.com/office/drawing/2014/main" id="{B33CA776-2F69-2875-DC0C-A710CB14BE56}"/>
              </a:ext>
            </a:extLst>
          </p:cNvPr>
          <p:cNvGraphicFramePr>
            <a:graphicFrameLocks/>
          </p:cNvGraphicFramePr>
          <p:nvPr>
            <p:extLst>
              <p:ext uri="{D42A27DB-BD31-4B8C-83A1-F6EECF244321}">
                <p14:modId xmlns:p14="http://schemas.microsoft.com/office/powerpoint/2010/main" val="1388572859"/>
              </p:ext>
            </p:extLst>
          </p:nvPr>
        </p:nvGraphicFramePr>
        <p:xfrm>
          <a:off x="4835996" y="4592230"/>
          <a:ext cx="4740746" cy="228282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4" name="グラフ 23">
            <a:extLst>
              <a:ext uri="{FF2B5EF4-FFF2-40B4-BE49-F238E27FC236}">
                <a16:creationId xmlns:a16="http://schemas.microsoft.com/office/drawing/2014/main" id="{3330D03C-9E9F-B785-E91D-6D9F67183645}"/>
              </a:ext>
            </a:extLst>
          </p:cNvPr>
          <p:cNvGraphicFramePr>
            <a:graphicFrameLocks/>
          </p:cNvGraphicFramePr>
          <p:nvPr>
            <p:extLst>
              <p:ext uri="{D42A27DB-BD31-4B8C-83A1-F6EECF244321}">
                <p14:modId xmlns:p14="http://schemas.microsoft.com/office/powerpoint/2010/main" val="1213439822"/>
              </p:ext>
            </p:extLst>
          </p:nvPr>
        </p:nvGraphicFramePr>
        <p:xfrm>
          <a:off x="231659" y="4766222"/>
          <a:ext cx="4132434" cy="1705599"/>
        </p:xfrm>
        <a:graphic>
          <a:graphicData uri="http://schemas.openxmlformats.org/drawingml/2006/chart">
            <c:chart xmlns:c="http://schemas.openxmlformats.org/drawingml/2006/chart" xmlns:r="http://schemas.openxmlformats.org/officeDocument/2006/relationships" r:id="rId11"/>
          </a:graphicData>
        </a:graphic>
      </p:graphicFrame>
      <p:sp>
        <p:nvSpPr>
          <p:cNvPr id="25" name="四角形: 角を丸くする 24">
            <a:extLst>
              <a:ext uri="{FF2B5EF4-FFF2-40B4-BE49-F238E27FC236}">
                <a16:creationId xmlns:a16="http://schemas.microsoft.com/office/drawing/2014/main" id="{10B05B22-444D-9CB4-8F69-20B5A44E8461}"/>
              </a:ext>
            </a:extLst>
          </p:cNvPr>
          <p:cNvSpPr/>
          <p:nvPr/>
        </p:nvSpPr>
        <p:spPr>
          <a:xfrm>
            <a:off x="434632" y="3833269"/>
            <a:ext cx="3929461" cy="19403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t>SNS</a:t>
            </a:r>
            <a:r>
              <a:rPr kumimoji="1" lang="ja-JP" altLang="en-US" sz="1100" b="1" dirty="0"/>
              <a:t>で積極的に投稿・発信している？</a:t>
            </a:r>
            <a:endParaRPr kumimoji="1" lang="en-US" altLang="ja-JP" sz="1100" b="1" dirty="0"/>
          </a:p>
        </p:txBody>
      </p:sp>
      <p:sp>
        <p:nvSpPr>
          <p:cNvPr id="22" name="テキスト ボックス 33">
            <a:extLst>
              <a:ext uri="{FF2B5EF4-FFF2-40B4-BE49-F238E27FC236}">
                <a16:creationId xmlns:a16="http://schemas.microsoft.com/office/drawing/2014/main" id="{8F9F19AB-41FE-7D0E-7C1F-BD4668C55BB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Data	</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sp>
        <p:nvSpPr>
          <p:cNvPr id="26" name="テキスト ボックス 25">
            <a:extLst>
              <a:ext uri="{FF2B5EF4-FFF2-40B4-BE49-F238E27FC236}">
                <a16:creationId xmlns:a16="http://schemas.microsoft.com/office/drawing/2014/main" id="{10BCE240-1BDB-ADF3-B9C0-A99148A7CA4D}"/>
              </a:ext>
            </a:extLst>
          </p:cNvPr>
          <p:cNvSpPr txBox="1"/>
          <p:nvPr/>
        </p:nvSpPr>
        <p:spPr>
          <a:xfrm>
            <a:off x="355952" y="1298081"/>
            <a:ext cx="9550048" cy="477054"/>
          </a:xfrm>
          <a:prstGeom prst="rect">
            <a:avLst/>
          </a:prstGeom>
          <a:noFill/>
        </p:spPr>
        <p:txBody>
          <a:bodyPr wrap="square" rtlCol="0">
            <a:spAutoFit/>
          </a:bodyPr>
          <a:lstStyle/>
          <a:p>
            <a:pPr algn="ctr"/>
            <a:r>
              <a:rPr kumimoji="1" lang="ja-JP" altLang="en-US" sz="1100" b="1" dirty="0">
                <a:solidFill>
                  <a:schemeClr val="bg2">
                    <a:lumMod val="25000"/>
                  </a:schemeClr>
                </a:solidFill>
                <a:latin typeface="+mn-ea"/>
              </a:rPr>
              <a:t>全てにおいて</a:t>
            </a:r>
            <a:r>
              <a:rPr kumimoji="1" lang="en-US" altLang="ja-JP" sz="1400" b="1" dirty="0">
                <a:solidFill>
                  <a:srgbClr val="E7346C"/>
                </a:solidFill>
                <a:latin typeface="+mn-ea"/>
              </a:rPr>
              <a:t>Instagram</a:t>
            </a:r>
            <a:r>
              <a:rPr kumimoji="1" lang="ja-JP" altLang="en-US" sz="1400" b="1" dirty="0">
                <a:solidFill>
                  <a:srgbClr val="E7346C"/>
                </a:solidFill>
                <a:latin typeface="+mn-ea"/>
              </a:rPr>
              <a:t>が一番！</a:t>
            </a:r>
            <a:r>
              <a:rPr kumimoji="1" lang="ja-JP" altLang="en-US" sz="1400" b="1" dirty="0">
                <a:solidFill>
                  <a:schemeClr val="bg2">
                    <a:lumMod val="25000"/>
                  </a:schemeClr>
                </a:solidFill>
                <a:latin typeface="+mn-ea"/>
              </a:rPr>
              <a:t>ついで</a:t>
            </a:r>
            <a:r>
              <a:rPr kumimoji="1" lang="en-US" altLang="ja-JP" sz="1400" b="1" dirty="0">
                <a:solidFill>
                  <a:srgbClr val="E7346C"/>
                </a:solidFill>
                <a:latin typeface="+mn-ea"/>
              </a:rPr>
              <a:t>X</a:t>
            </a:r>
            <a:r>
              <a:rPr kumimoji="1" lang="ja-JP" altLang="en-US" sz="1400" b="1" dirty="0">
                <a:solidFill>
                  <a:schemeClr val="bg2">
                    <a:lumMod val="25000"/>
                  </a:schemeClr>
                </a:solidFill>
                <a:latin typeface="+mn-ea"/>
              </a:rPr>
              <a:t>という結果に。</a:t>
            </a:r>
            <a:endParaRPr kumimoji="1" lang="en-US" altLang="ja-JP" sz="1400" b="1" dirty="0">
              <a:solidFill>
                <a:schemeClr val="bg2">
                  <a:lumMod val="25000"/>
                </a:schemeClr>
              </a:solidFill>
              <a:latin typeface="+mn-ea"/>
            </a:endParaRPr>
          </a:p>
          <a:p>
            <a:pPr algn="ctr"/>
            <a:r>
              <a:rPr kumimoji="1" lang="en-US" altLang="ja-JP" sz="1100" b="1" dirty="0">
                <a:solidFill>
                  <a:schemeClr val="bg2">
                    <a:lumMod val="25000"/>
                  </a:schemeClr>
                </a:solidFill>
                <a:latin typeface="+mn-ea"/>
              </a:rPr>
              <a:t>SNS</a:t>
            </a:r>
            <a:r>
              <a:rPr kumimoji="1" lang="ja-JP" altLang="en-US" sz="1100" b="1" dirty="0">
                <a:solidFill>
                  <a:schemeClr val="bg2">
                    <a:lumMod val="25000"/>
                  </a:schemeClr>
                </a:solidFill>
                <a:latin typeface="+mn-ea"/>
              </a:rPr>
              <a:t>ネイティブ世代の</a:t>
            </a:r>
            <a:r>
              <a:rPr kumimoji="1" lang="en-US" altLang="ja-JP" sz="1100" b="1" dirty="0" err="1">
                <a:solidFill>
                  <a:schemeClr val="bg2">
                    <a:lumMod val="25000"/>
                  </a:schemeClr>
                </a:solidFill>
                <a:latin typeface="+mn-ea"/>
              </a:rPr>
              <a:t>CanCam</a:t>
            </a:r>
            <a:r>
              <a:rPr kumimoji="1" lang="ja-JP" altLang="en-US" sz="1100" b="1" dirty="0">
                <a:solidFill>
                  <a:schemeClr val="bg2">
                    <a:lumMod val="25000"/>
                  </a:schemeClr>
                </a:solidFill>
                <a:latin typeface="+mn-ea"/>
              </a:rPr>
              <a:t>読者は</a:t>
            </a:r>
            <a:r>
              <a:rPr kumimoji="1" lang="ja-JP" altLang="en-US" sz="1100" b="1" u="sng" dirty="0">
                <a:solidFill>
                  <a:schemeClr val="tx1">
                    <a:lumMod val="75000"/>
                    <a:lumOff val="25000"/>
                  </a:schemeClr>
                </a:solidFill>
                <a:latin typeface="+mn-ea"/>
              </a:rPr>
              <a:t>視聴も検索も拡散も効率的にできる</a:t>
            </a:r>
            <a:r>
              <a:rPr kumimoji="1" lang="en-US" altLang="ja-JP" sz="1100" b="1" dirty="0">
                <a:solidFill>
                  <a:schemeClr val="bg2">
                    <a:lumMod val="25000"/>
                  </a:schemeClr>
                </a:solidFill>
                <a:latin typeface="+mn-ea"/>
              </a:rPr>
              <a:t>Instagram</a:t>
            </a:r>
            <a:r>
              <a:rPr kumimoji="1" lang="ja-JP" altLang="en-US" sz="1100" b="1" dirty="0">
                <a:solidFill>
                  <a:schemeClr val="bg2">
                    <a:lumMod val="25000"/>
                  </a:schemeClr>
                </a:solidFill>
                <a:latin typeface="+mn-ea"/>
              </a:rPr>
              <a:t>と</a:t>
            </a:r>
            <a:r>
              <a:rPr kumimoji="1" lang="en-US" altLang="ja-JP" sz="1100" b="1" dirty="0">
                <a:solidFill>
                  <a:schemeClr val="bg2">
                    <a:lumMod val="25000"/>
                  </a:schemeClr>
                </a:solidFill>
                <a:latin typeface="+mn-ea"/>
              </a:rPr>
              <a:t>X</a:t>
            </a:r>
            <a:r>
              <a:rPr kumimoji="1" lang="ja-JP" altLang="en-US" sz="1100" b="1" dirty="0">
                <a:solidFill>
                  <a:schemeClr val="bg2">
                    <a:lumMod val="25000"/>
                  </a:schemeClr>
                </a:solidFill>
                <a:latin typeface="+mn-ea"/>
              </a:rPr>
              <a:t>を好む傾向アリ！</a:t>
            </a:r>
            <a:endParaRPr kumimoji="1" lang="en-US" altLang="ja-JP" sz="1100" b="1" dirty="0">
              <a:solidFill>
                <a:schemeClr val="bg2">
                  <a:lumMod val="25000"/>
                </a:schemeClr>
              </a:solidFill>
              <a:latin typeface="+mn-ea"/>
            </a:endParaRPr>
          </a:p>
        </p:txBody>
      </p:sp>
      <p:pic>
        <p:nvPicPr>
          <p:cNvPr id="27"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98350" y="1901351"/>
            <a:ext cx="201539" cy="19933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538731" y="1850628"/>
            <a:ext cx="201539" cy="19933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現在のインスタグラムのアイコン">
            <a:extLst>
              <a:ext uri="{FF2B5EF4-FFF2-40B4-BE49-F238E27FC236}">
                <a16:creationId xmlns:a16="http://schemas.microsoft.com/office/drawing/2014/main" id="{A611D683-5F84-46E7-01A6-7E054C968DEA}"/>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8742423" y="2017462"/>
            <a:ext cx="201539" cy="19933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Xのアイコン｜こんとん">
            <a:extLst>
              <a:ext uri="{FF2B5EF4-FFF2-40B4-BE49-F238E27FC236}">
                <a16:creationId xmlns:a16="http://schemas.microsoft.com/office/drawing/2014/main" id="{E4A2AC35-5769-7744-DF67-299FA0A008DE}"/>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4818090" y="2049966"/>
            <a:ext cx="196904" cy="1908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Xのアイコン｜こんとん">
            <a:extLst>
              <a:ext uri="{FF2B5EF4-FFF2-40B4-BE49-F238E27FC236}">
                <a16:creationId xmlns:a16="http://schemas.microsoft.com/office/drawing/2014/main" id="{E4A2AC35-5769-7744-DF67-299FA0A008DE}"/>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622352" y="2476707"/>
            <a:ext cx="196904" cy="1908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Xのアイコン｜こんとん">
            <a:extLst>
              <a:ext uri="{FF2B5EF4-FFF2-40B4-BE49-F238E27FC236}">
                <a16:creationId xmlns:a16="http://schemas.microsoft.com/office/drawing/2014/main" id="{E4A2AC35-5769-7744-DF67-299FA0A008DE}"/>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7799136" y="2249539"/>
            <a:ext cx="196904" cy="190858"/>
          </a:xfrm>
          <a:prstGeom prst="rect">
            <a:avLst/>
          </a:prstGeom>
          <a:noFill/>
          <a:extLst>
            <a:ext uri="{909E8E84-426E-40DD-AFC4-6F175D3DCCD1}">
              <a14:hiddenFill xmlns:a14="http://schemas.microsoft.com/office/drawing/2010/main">
                <a:solidFill>
                  <a:srgbClr val="FFFFFF"/>
                </a:solidFill>
              </a14:hiddenFill>
            </a:ext>
          </a:extLst>
        </p:spPr>
      </p:pic>
      <p:sp>
        <p:nvSpPr>
          <p:cNvPr id="33" name="テキスト ボックス 32">
            <a:extLst>
              <a:ext uri="{FF2B5EF4-FFF2-40B4-BE49-F238E27FC236}">
                <a16:creationId xmlns:a16="http://schemas.microsoft.com/office/drawing/2014/main" id="{10BCE240-1BDB-ADF3-B9C0-A99148A7CA4D}"/>
              </a:ext>
            </a:extLst>
          </p:cNvPr>
          <p:cNvSpPr txBox="1"/>
          <p:nvPr/>
        </p:nvSpPr>
        <p:spPr>
          <a:xfrm>
            <a:off x="434632" y="4166270"/>
            <a:ext cx="3813683" cy="400110"/>
          </a:xfrm>
          <a:prstGeom prst="rect">
            <a:avLst/>
          </a:prstGeom>
          <a:noFill/>
        </p:spPr>
        <p:txBody>
          <a:bodyPr wrap="square" rtlCol="0">
            <a:spAutoFit/>
          </a:bodyPr>
          <a:lstStyle/>
          <a:p>
            <a:pPr algn="ctr"/>
            <a:r>
              <a:rPr kumimoji="1" lang="en-US" altLang="ja-JP" sz="1000" b="1" dirty="0" err="1">
                <a:solidFill>
                  <a:schemeClr val="tx1">
                    <a:lumMod val="75000"/>
                    <a:lumOff val="25000"/>
                  </a:schemeClr>
                </a:solidFill>
                <a:latin typeface="+mn-ea"/>
              </a:rPr>
              <a:t>CanCam</a:t>
            </a:r>
            <a:r>
              <a:rPr kumimoji="1" lang="ja-JP" altLang="en-US" sz="1000" b="1" dirty="0">
                <a:solidFill>
                  <a:schemeClr val="tx1">
                    <a:lumMod val="75000"/>
                    <a:lumOff val="25000"/>
                  </a:schemeClr>
                </a:solidFill>
                <a:latin typeface="+mn-ea"/>
              </a:rPr>
              <a:t>読者の</a:t>
            </a:r>
            <a:r>
              <a:rPr kumimoji="1" lang="en-US" altLang="ja-JP" sz="1200" b="1" dirty="0">
                <a:solidFill>
                  <a:srgbClr val="E7346C"/>
                </a:solidFill>
                <a:latin typeface="+mn-ea"/>
              </a:rPr>
              <a:t>78</a:t>
            </a:r>
            <a:r>
              <a:rPr kumimoji="1" lang="ja-JP" altLang="en-US" sz="1200" b="1" dirty="0">
                <a:solidFill>
                  <a:srgbClr val="E7346C"/>
                </a:solidFill>
                <a:latin typeface="+mn-ea"/>
              </a:rPr>
              <a:t>％</a:t>
            </a:r>
            <a:r>
              <a:rPr kumimoji="1" lang="ja-JP" altLang="en-US" sz="1000" b="1" dirty="0">
                <a:solidFill>
                  <a:schemeClr val="tx1">
                    <a:lumMod val="75000"/>
                    <a:lumOff val="25000"/>
                  </a:schemeClr>
                </a:solidFill>
                <a:latin typeface="+mn-ea"/>
              </a:rPr>
              <a:t>が積極的に情報発信！</a:t>
            </a:r>
            <a:endParaRPr kumimoji="1" lang="en-US" altLang="ja-JP" sz="1000" b="1" dirty="0">
              <a:solidFill>
                <a:schemeClr val="tx1">
                  <a:lumMod val="75000"/>
                  <a:lumOff val="25000"/>
                </a:schemeClr>
              </a:solidFill>
              <a:latin typeface="+mn-ea"/>
            </a:endParaRPr>
          </a:p>
          <a:p>
            <a:pPr algn="ctr"/>
            <a:r>
              <a:rPr kumimoji="1" lang="ja-JP" altLang="en-US" sz="800" b="1" dirty="0">
                <a:solidFill>
                  <a:schemeClr val="tx1">
                    <a:lumMod val="75000"/>
                    <a:lumOff val="25000"/>
                  </a:schemeClr>
                </a:solidFill>
                <a:latin typeface="+mn-ea"/>
              </a:rPr>
              <a:t>情報発信に</a:t>
            </a:r>
            <a:r>
              <a:rPr kumimoji="1" lang="en-US" altLang="ja-JP" sz="800" b="1" dirty="0">
                <a:solidFill>
                  <a:schemeClr val="tx1">
                    <a:lumMod val="75000"/>
                    <a:lumOff val="25000"/>
                  </a:schemeClr>
                </a:solidFill>
                <a:latin typeface="+mn-ea"/>
              </a:rPr>
              <a:t>Instagram</a:t>
            </a:r>
            <a:r>
              <a:rPr kumimoji="1" lang="ja-JP" altLang="en-US" sz="800" b="1" dirty="0">
                <a:solidFill>
                  <a:schemeClr val="tx1">
                    <a:lumMod val="75000"/>
                    <a:lumOff val="25000"/>
                  </a:schemeClr>
                </a:solidFill>
                <a:latin typeface="+mn-ea"/>
              </a:rPr>
              <a:t>を活用する人が</a:t>
            </a:r>
            <a:r>
              <a:rPr kumimoji="1" lang="en-US" altLang="ja-JP" sz="800" b="1" dirty="0">
                <a:solidFill>
                  <a:schemeClr val="tx1">
                    <a:lumMod val="75000"/>
                    <a:lumOff val="25000"/>
                  </a:schemeClr>
                </a:solidFill>
                <a:latin typeface="+mn-ea"/>
              </a:rPr>
              <a:t>50</a:t>
            </a:r>
            <a:r>
              <a:rPr kumimoji="1" lang="ja-JP" altLang="en-US" sz="800" b="1" dirty="0">
                <a:solidFill>
                  <a:schemeClr val="tx1">
                    <a:lumMod val="75000"/>
                    <a:lumOff val="25000"/>
                  </a:schemeClr>
                </a:solidFill>
                <a:latin typeface="+mn-ea"/>
              </a:rPr>
              <a:t>％</a:t>
            </a:r>
            <a:endParaRPr kumimoji="1" lang="en-US" altLang="ja-JP" sz="800" b="1" dirty="0">
              <a:solidFill>
                <a:schemeClr val="tx1">
                  <a:lumMod val="75000"/>
                  <a:lumOff val="25000"/>
                </a:schemeClr>
              </a:solidFill>
              <a:latin typeface="+mn-ea"/>
            </a:endParaRPr>
          </a:p>
        </p:txBody>
      </p:sp>
      <p:sp>
        <p:nvSpPr>
          <p:cNvPr id="34" name="正方形/長方形 33"/>
          <p:cNvSpPr/>
          <p:nvPr/>
        </p:nvSpPr>
        <p:spPr>
          <a:xfrm>
            <a:off x="873289" y="5166805"/>
            <a:ext cx="2491347" cy="213063"/>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10BCE240-1BDB-ADF3-B9C0-A99148A7CA4D}"/>
              </a:ext>
            </a:extLst>
          </p:cNvPr>
          <p:cNvSpPr txBox="1"/>
          <p:nvPr/>
        </p:nvSpPr>
        <p:spPr>
          <a:xfrm>
            <a:off x="5538731" y="4166270"/>
            <a:ext cx="3813683" cy="400110"/>
          </a:xfrm>
          <a:prstGeom prst="rect">
            <a:avLst/>
          </a:prstGeom>
          <a:noFill/>
        </p:spPr>
        <p:txBody>
          <a:bodyPr wrap="square" rtlCol="0">
            <a:spAutoFit/>
          </a:bodyPr>
          <a:lstStyle/>
          <a:p>
            <a:pPr algn="ctr"/>
            <a:r>
              <a:rPr kumimoji="1" lang="ja-JP" altLang="en-US" sz="1100" b="1" dirty="0">
                <a:solidFill>
                  <a:srgbClr val="E7346C"/>
                </a:solidFill>
                <a:latin typeface="+mn-ea"/>
              </a:rPr>
              <a:t>週に</a:t>
            </a:r>
            <a:r>
              <a:rPr kumimoji="1" lang="en-US" altLang="ja-JP" sz="1100" b="1" dirty="0">
                <a:solidFill>
                  <a:srgbClr val="E7346C"/>
                </a:solidFill>
                <a:latin typeface="+mn-ea"/>
              </a:rPr>
              <a:t>1</a:t>
            </a:r>
            <a:r>
              <a:rPr kumimoji="1" lang="ja-JP" altLang="en-US" sz="1100" b="1" dirty="0">
                <a:solidFill>
                  <a:srgbClr val="E7346C"/>
                </a:solidFill>
                <a:latin typeface="+mn-ea"/>
              </a:rPr>
              <a:t>回以上発信</a:t>
            </a:r>
            <a:r>
              <a:rPr kumimoji="1" lang="ja-JP" altLang="en-US" sz="1000" b="1" dirty="0">
                <a:solidFill>
                  <a:schemeClr val="tx1">
                    <a:lumMod val="75000"/>
                    <a:lumOff val="25000"/>
                  </a:schemeClr>
                </a:solidFill>
                <a:latin typeface="+mn-ea"/>
              </a:rPr>
              <a:t>する</a:t>
            </a:r>
            <a:r>
              <a:rPr kumimoji="1" lang="en-US" altLang="ja-JP" sz="1000" b="1" dirty="0" err="1">
                <a:solidFill>
                  <a:schemeClr val="tx1">
                    <a:lumMod val="75000"/>
                    <a:lumOff val="25000"/>
                  </a:schemeClr>
                </a:solidFill>
                <a:latin typeface="+mn-ea"/>
              </a:rPr>
              <a:t>CanCam</a:t>
            </a:r>
            <a:r>
              <a:rPr kumimoji="1" lang="ja-JP" altLang="en-US" sz="1000" b="1" dirty="0">
                <a:solidFill>
                  <a:schemeClr val="tx1">
                    <a:lumMod val="75000"/>
                    <a:lumOff val="25000"/>
                  </a:schemeClr>
                </a:solidFill>
                <a:latin typeface="+mn-ea"/>
              </a:rPr>
              <a:t>読者が</a:t>
            </a:r>
            <a:r>
              <a:rPr kumimoji="1" lang="en-US" altLang="ja-JP" sz="1200" b="1" dirty="0">
                <a:solidFill>
                  <a:srgbClr val="E7346C"/>
                </a:solidFill>
                <a:latin typeface="+mn-ea"/>
              </a:rPr>
              <a:t>64</a:t>
            </a:r>
            <a:r>
              <a:rPr kumimoji="1" lang="ja-JP" altLang="en-US" sz="1200" b="1" dirty="0">
                <a:solidFill>
                  <a:srgbClr val="E7346C"/>
                </a:solidFill>
                <a:latin typeface="+mn-ea"/>
              </a:rPr>
              <a:t>％！</a:t>
            </a:r>
            <a:endParaRPr kumimoji="1" lang="en-US" altLang="ja-JP" sz="1200" b="1" dirty="0">
              <a:solidFill>
                <a:srgbClr val="E7346C"/>
              </a:solidFill>
              <a:latin typeface="+mn-ea"/>
            </a:endParaRPr>
          </a:p>
          <a:p>
            <a:pPr algn="ctr"/>
            <a:r>
              <a:rPr kumimoji="1" lang="en-US" altLang="ja-JP" sz="800" b="1" dirty="0" err="1">
                <a:solidFill>
                  <a:schemeClr val="tx1">
                    <a:lumMod val="75000"/>
                    <a:lumOff val="25000"/>
                  </a:schemeClr>
                </a:solidFill>
                <a:latin typeface="+mn-ea"/>
              </a:rPr>
              <a:t>CanCam</a:t>
            </a:r>
            <a:r>
              <a:rPr kumimoji="1" lang="ja-JP" altLang="en-US" sz="800" b="1" dirty="0">
                <a:solidFill>
                  <a:schemeClr val="tx1">
                    <a:lumMod val="75000"/>
                    <a:lumOff val="25000"/>
                  </a:schemeClr>
                </a:solidFill>
                <a:latin typeface="+mn-ea"/>
              </a:rPr>
              <a:t>ユーザーたちの発信力にも期待！</a:t>
            </a:r>
            <a:endParaRPr kumimoji="1" lang="en-US" altLang="ja-JP" sz="800" b="1" dirty="0">
              <a:solidFill>
                <a:srgbClr val="E7346C"/>
              </a:solidFill>
              <a:latin typeface="+mn-ea"/>
            </a:endParaRPr>
          </a:p>
        </p:txBody>
      </p:sp>
      <p:sp>
        <p:nvSpPr>
          <p:cNvPr id="37" name="テキスト ボックス 36">
            <a:extLst>
              <a:ext uri="{FF2B5EF4-FFF2-40B4-BE49-F238E27FC236}">
                <a16:creationId xmlns:a16="http://schemas.microsoft.com/office/drawing/2014/main" id="{9BDF0A81-52D5-FA6A-7275-FE06027D3234}"/>
              </a:ext>
            </a:extLst>
          </p:cNvPr>
          <p:cNvSpPr txBox="1"/>
          <p:nvPr/>
        </p:nvSpPr>
        <p:spPr>
          <a:xfrm>
            <a:off x="7275444" y="336794"/>
            <a:ext cx="1515272" cy="261610"/>
          </a:xfrm>
          <a:prstGeom prst="rect">
            <a:avLst/>
          </a:prstGeom>
          <a:solidFill>
            <a:srgbClr val="E7346C"/>
          </a:solidFill>
        </p:spPr>
        <p:txBody>
          <a:bodyPr wrap="square" rtlCol="0">
            <a:spAutoFit/>
          </a:bodyPr>
          <a:lstStyle/>
          <a:p>
            <a:pPr algn="ctr"/>
            <a:r>
              <a:rPr kumimoji="1" lang="ja-JP" altLang="en-US" sz="1100" b="1" dirty="0">
                <a:solidFill>
                  <a:schemeClr val="bg1"/>
                </a:solidFill>
                <a:latin typeface="+mn-ea"/>
              </a:rPr>
              <a:t>情報収集・発信編</a:t>
            </a:r>
          </a:p>
        </p:txBody>
      </p:sp>
      <p:sp>
        <p:nvSpPr>
          <p:cNvPr id="38" name="正方形/長方形 37">
            <a:extLst>
              <a:ext uri="{FF2B5EF4-FFF2-40B4-BE49-F238E27FC236}">
                <a16:creationId xmlns:a16="http://schemas.microsoft.com/office/drawing/2014/main" id="{7606DC0B-FDA2-8F70-6324-BC743BD7B4B7}"/>
              </a:ext>
            </a:extLst>
          </p:cNvPr>
          <p:cNvSpPr/>
          <p:nvPr/>
        </p:nvSpPr>
        <p:spPr>
          <a:xfrm>
            <a:off x="7240657" y="307408"/>
            <a:ext cx="1576694"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正方形/長方形 38"/>
          <p:cNvSpPr/>
          <p:nvPr/>
        </p:nvSpPr>
        <p:spPr>
          <a:xfrm>
            <a:off x="5046459" y="4681000"/>
            <a:ext cx="1870061" cy="1692377"/>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447100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C7850-AC7B-FE23-2B0A-B00922CAA298}"/>
            </a:ext>
          </a:extLst>
        </p:cNvPr>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DA4F2F2E-2F97-65F4-349A-9423856E4FA0}"/>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EA5D64B9-C0E9-286B-746C-FCB7CFC05F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1659" y="123106"/>
            <a:ext cx="1060197" cy="522955"/>
          </a:xfrm>
          <a:prstGeom prst="rect">
            <a:avLst/>
          </a:prstGeom>
        </p:spPr>
      </p:pic>
      <p:sp>
        <p:nvSpPr>
          <p:cNvPr id="5" name="テキスト ボックス 4">
            <a:extLst>
              <a:ext uri="{FF2B5EF4-FFF2-40B4-BE49-F238E27FC236}">
                <a16:creationId xmlns:a16="http://schemas.microsoft.com/office/drawing/2014/main" id="{F5DDBFAC-2CDF-6D16-476E-B25CE01DF812}"/>
              </a:ext>
            </a:extLst>
          </p:cNvPr>
          <p:cNvSpPr txBox="1"/>
          <p:nvPr/>
        </p:nvSpPr>
        <p:spPr>
          <a:xfrm>
            <a:off x="7065875" y="386188"/>
            <a:ext cx="1895843" cy="261610"/>
          </a:xfrm>
          <a:prstGeom prst="rect">
            <a:avLst/>
          </a:prstGeom>
          <a:solidFill>
            <a:srgbClr val="E7346C"/>
          </a:solidFill>
        </p:spPr>
        <p:txBody>
          <a:bodyPr wrap="square" rtlCol="0">
            <a:spAutoFit/>
          </a:bodyPr>
          <a:lstStyle/>
          <a:p>
            <a:pPr algn="ctr"/>
            <a:r>
              <a:rPr kumimoji="1" lang="ja-JP" altLang="en-US" sz="1100" b="1" dirty="0">
                <a:solidFill>
                  <a:schemeClr val="bg1"/>
                </a:solidFill>
                <a:latin typeface="+mn-ea"/>
              </a:rPr>
              <a:t>お財布事情＆推し編</a:t>
            </a:r>
          </a:p>
        </p:txBody>
      </p:sp>
      <p:sp>
        <p:nvSpPr>
          <p:cNvPr id="6" name="正方形/長方形 5">
            <a:extLst>
              <a:ext uri="{FF2B5EF4-FFF2-40B4-BE49-F238E27FC236}">
                <a16:creationId xmlns:a16="http://schemas.microsoft.com/office/drawing/2014/main" id="{07733320-F152-CD5D-00A4-BB9A68A54956}"/>
              </a:ext>
            </a:extLst>
          </p:cNvPr>
          <p:cNvSpPr/>
          <p:nvPr/>
        </p:nvSpPr>
        <p:spPr>
          <a:xfrm>
            <a:off x="7048119" y="356802"/>
            <a:ext cx="1922479" cy="314827"/>
          </a:xfrm>
          <a:prstGeom prst="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四角形: 角を丸くする 6">
            <a:extLst>
              <a:ext uri="{FF2B5EF4-FFF2-40B4-BE49-F238E27FC236}">
                <a16:creationId xmlns:a16="http://schemas.microsoft.com/office/drawing/2014/main" id="{AA743A5D-168F-5D77-F6AA-75D23F8F0B48}"/>
              </a:ext>
            </a:extLst>
          </p:cNvPr>
          <p:cNvSpPr/>
          <p:nvPr/>
        </p:nvSpPr>
        <p:spPr>
          <a:xfrm>
            <a:off x="313065" y="962796"/>
            <a:ext cx="2803420"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t>1</a:t>
            </a:r>
            <a:r>
              <a:rPr kumimoji="1" lang="ja-JP" altLang="en-US" sz="1100" b="1" dirty="0"/>
              <a:t>か月に自由に使える金額はどのくらい？</a:t>
            </a:r>
          </a:p>
        </p:txBody>
      </p:sp>
      <p:sp>
        <p:nvSpPr>
          <p:cNvPr id="8" name="四角形: 角を丸くする 7">
            <a:extLst>
              <a:ext uri="{FF2B5EF4-FFF2-40B4-BE49-F238E27FC236}">
                <a16:creationId xmlns:a16="http://schemas.microsoft.com/office/drawing/2014/main" id="{0F89B976-DCA3-8DDF-8011-F2101CB49EA1}"/>
              </a:ext>
            </a:extLst>
          </p:cNvPr>
          <p:cNvSpPr/>
          <p:nvPr/>
        </p:nvSpPr>
        <p:spPr>
          <a:xfrm>
            <a:off x="3400271" y="962796"/>
            <a:ext cx="2548298" cy="23215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t>1</a:t>
            </a:r>
            <a:r>
              <a:rPr kumimoji="1" lang="ja-JP" altLang="en-US" sz="1100" b="1" dirty="0"/>
              <a:t>か月にお金をかけている分野は？</a:t>
            </a:r>
          </a:p>
        </p:txBody>
      </p:sp>
      <p:sp>
        <p:nvSpPr>
          <p:cNvPr id="9" name="四角形: 角を丸くする 8">
            <a:extLst>
              <a:ext uri="{FF2B5EF4-FFF2-40B4-BE49-F238E27FC236}">
                <a16:creationId xmlns:a16="http://schemas.microsoft.com/office/drawing/2014/main" id="{ACE2E4F4-3DED-9B40-39D9-B3704BDCD115}"/>
              </a:ext>
            </a:extLst>
          </p:cNvPr>
          <p:cNvSpPr/>
          <p:nvPr/>
        </p:nvSpPr>
        <p:spPr>
          <a:xfrm>
            <a:off x="6419461" y="962796"/>
            <a:ext cx="3041057" cy="2265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どれぐらいネットショッピングを利用する？</a:t>
            </a:r>
            <a:endParaRPr kumimoji="1" lang="en-US" altLang="ja-JP" sz="1100" b="1" dirty="0"/>
          </a:p>
        </p:txBody>
      </p:sp>
      <p:graphicFrame>
        <p:nvGraphicFramePr>
          <p:cNvPr id="10" name="グラフ 9">
            <a:extLst>
              <a:ext uri="{FF2B5EF4-FFF2-40B4-BE49-F238E27FC236}">
                <a16:creationId xmlns:a16="http://schemas.microsoft.com/office/drawing/2014/main" id="{C3A701FB-ADBE-22F4-C4B1-41D83557830E}"/>
              </a:ext>
            </a:extLst>
          </p:cNvPr>
          <p:cNvGraphicFramePr>
            <a:graphicFrameLocks/>
          </p:cNvGraphicFramePr>
          <p:nvPr/>
        </p:nvGraphicFramePr>
        <p:xfrm>
          <a:off x="163996" y="1862923"/>
          <a:ext cx="2952489" cy="186855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グラフ 11">
            <a:extLst>
              <a:ext uri="{FF2B5EF4-FFF2-40B4-BE49-F238E27FC236}">
                <a16:creationId xmlns:a16="http://schemas.microsoft.com/office/drawing/2014/main" id="{B54DCA35-3A65-75A2-F9A4-29EDEDB246B2}"/>
              </a:ext>
            </a:extLst>
          </p:cNvPr>
          <p:cNvGraphicFramePr>
            <a:graphicFrameLocks/>
          </p:cNvGraphicFramePr>
          <p:nvPr>
            <p:extLst>
              <p:ext uri="{D42A27DB-BD31-4B8C-83A1-F6EECF244321}">
                <p14:modId xmlns:p14="http://schemas.microsoft.com/office/powerpoint/2010/main" val="637274709"/>
              </p:ext>
            </p:extLst>
          </p:nvPr>
        </p:nvGraphicFramePr>
        <p:xfrm>
          <a:off x="6267820" y="1884582"/>
          <a:ext cx="3328418" cy="18304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グラフ 12">
            <a:extLst>
              <a:ext uri="{FF2B5EF4-FFF2-40B4-BE49-F238E27FC236}">
                <a16:creationId xmlns:a16="http://schemas.microsoft.com/office/drawing/2014/main" id="{879EE313-6F12-43B3-6B92-0CA1DBE4395E}"/>
              </a:ext>
            </a:extLst>
          </p:cNvPr>
          <p:cNvGraphicFramePr>
            <a:graphicFrameLocks/>
          </p:cNvGraphicFramePr>
          <p:nvPr/>
        </p:nvGraphicFramePr>
        <p:xfrm>
          <a:off x="3116485" y="1701316"/>
          <a:ext cx="3224698" cy="2288542"/>
        </p:xfrm>
        <a:graphic>
          <a:graphicData uri="http://schemas.openxmlformats.org/drawingml/2006/chart">
            <c:chart xmlns:c="http://schemas.openxmlformats.org/drawingml/2006/chart" xmlns:r="http://schemas.openxmlformats.org/officeDocument/2006/relationships" r:id="rId6"/>
          </a:graphicData>
        </a:graphic>
      </p:graphicFrame>
      <p:sp>
        <p:nvSpPr>
          <p:cNvPr id="19" name="四角形: 角を丸くする 18">
            <a:extLst>
              <a:ext uri="{FF2B5EF4-FFF2-40B4-BE49-F238E27FC236}">
                <a16:creationId xmlns:a16="http://schemas.microsoft.com/office/drawing/2014/main" id="{B6B87271-66DA-65AE-4400-568188069D84}"/>
              </a:ext>
            </a:extLst>
          </p:cNvPr>
          <p:cNvSpPr/>
          <p:nvPr/>
        </p:nvSpPr>
        <p:spPr>
          <a:xfrm>
            <a:off x="673236" y="3995886"/>
            <a:ext cx="2317495" cy="26197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推しはいる？</a:t>
            </a:r>
          </a:p>
        </p:txBody>
      </p:sp>
      <p:sp>
        <p:nvSpPr>
          <p:cNvPr id="20" name="四角形: 角を丸くする 19">
            <a:extLst>
              <a:ext uri="{FF2B5EF4-FFF2-40B4-BE49-F238E27FC236}">
                <a16:creationId xmlns:a16="http://schemas.microsoft.com/office/drawing/2014/main" id="{E8D679D3-48C5-8F35-5EAB-47E394B99304}"/>
              </a:ext>
            </a:extLst>
          </p:cNvPr>
          <p:cNvSpPr/>
          <p:nvPr/>
        </p:nvSpPr>
        <p:spPr>
          <a:xfrm>
            <a:off x="3897297" y="4009377"/>
            <a:ext cx="4048218" cy="248486"/>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推しはどんなジャンルですか？？</a:t>
            </a:r>
            <a:endParaRPr kumimoji="1" lang="en-US" altLang="ja-JP" sz="1100" b="1" dirty="0"/>
          </a:p>
        </p:txBody>
      </p:sp>
      <p:cxnSp>
        <p:nvCxnSpPr>
          <p:cNvPr id="21" name="直線コネクタ 20">
            <a:extLst>
              <a:ext uri="{FF2B5EF4-FFF2-40B4-BE49-F238E27FC236}">
                <a16:creationId xmlns:a16="http://schemas.microsoft.com/office/drawing/2014/main" id="{53E5B188-AFA7-3E71-9ED7-4F65CD08AEEE}"/>
              </a:ext>
            </a:extLst>
          </p:cNvPr>
          <p:cNvCxnSpPr>
            <a:cxnSpLocks/>
          </p:cNvCxnSpPr>
          <p:nvPr/>
        </p:nvCxnSpPr>
        <p:spPr>
          <a:xfrm>
            <a:off x="313065" y="3890450"/>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2" name="グラフ 21">
            <a:extLst>
              <a:ext uri="{FF2B5EF4-FFF2-40B4-BE49-F238E27FC236}">
                <a16:creationId xmlns:a16="http://schemas.microsoft.com/office/drawing/2014/main" id="{1046A0ED-5F16-9D29-97FC-A5AF74E5C42E}"/>
              </a:ext>
            </a:extLst>
          </p:cNvPr>
          <p:cNvGraphicFramePr>
            <a:graphicFrameLocks/>
          </p:cNvGraphicFramePr>
          <p:nvPr>
            <p:extLst>
              <p:ext uri="{D42A27DB-BD31-4B8C-83A1-F6EECF244321}">
                <p14:modId xmlns:p14="http://schemas.microsoft.com/office/powerpoint/2010/main" val="1806148371"/>
              </p:ext>
            </p:extLst>
          </p:nvPr>
        </p:nvGraphicFramePr>
        <p:xfrm>
          <a:off x="163996" y="4994840"/>
          <a:ext cx="3335976" cy="161078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3" name="グラフ 22">
            <a:extLst>
              <a:ext uri="{FF2B5EF4-FFF2-40B4-BE49-F238E27FC236}">
                <a16:creationId xmlns:a16="http://schemas.microsoft.com/office/drawing/2014/main" id="{5F8388E1-2132-3C60-9345-ED6B02247221}"/>
              </a:ext>
            </a:extLst>
          </p:cNvPr>
          <p:cNvGraphicFramePr>
            <a:graphicFrameLocks/>
          </p:cNvGraphicFramePr>
          <p:nvPr>
            <p:extLst>
              <p:ext uri="{D42A27DB-BD31-4B8C-83A1-F6EECF244321}">
                <p14:modId xmlns:p14="http://schemas.microsoft.com/office/powerpoint/2010/main" val="216093937"/>
              </p:ext>
            </p:extLst>
          </p:nvPr>
        </p:nvGraphicFramePr>
        <p:xfrm>
          <a:off x="3649773" y="4653789"/>
          <a:ext cx="5902809" cy="2037191"/>
        </p:xfrm>
        <a:graphic>
          <a:graphicData uri="http://schemas.openxmlformats.org/drawingml/2006/chart">
            <c:chart xmlns:c="http://schemas.openxmlformats.org/drawingml/2006/chart" xmlns:r="http://schemas.openxmlformats.org/officeDocument/2006/relationships" r:id="rId8"/>
          </a:graphicData>
        </a:graphic>
      </p:graphicFrame>
      <p:pic>
        <p:nvPicPr>
          <p:cNvPr id="15" name="図 14"/>
          <p:cNvPicPr>
            <a:picLocks noChangeAspect="1"/>
          </p:cNvPicPr>
          <p:nvPr/>
        </p:nvPicPr>
        <p:blipFill rotWithShape="1">
          <a:blip r:embed="rId9"/>
          <a:srcRect l="4193" t="14193" r="4409" b="16013"/>
          <a:stretch/>
        </p:blipFill>
        <p:spPr>
          <a:xfrm>
            <a:off x="9010060" y="379723"/>
            <a:ext cx="542522" cy="414288"/>
          </a:xfrm>
          <a:prstGeom prst="rect">
            <a:avLst/>
          </a:prstGeom>
        </p:spPr>
      </p:pic>
      <p:sp>
        <p:nvSpPr>
          <p:cNvPr id="25" name="テキスト ボックス 33">
            <a:extLst>
              <a:ext uri="{FF2B5EF4-FFF2-40B4-BE49-F238E27FC236}">
                <a16:creationId xmlns:a16="http://schemas.microsoft.com/office/drawing/2014/main" id="{8F9F19AB-41FE-7D0E-7C1F-BD4668C55BBB}"/>
              </a:ext>
            </a:extLst>
          </p:cNvPr>
          <p:cNvSpPr txBox="1">
            <a:spLocks noChangeArrowheads="1"/>
          </p:cNvSpPr>
          <p:nvPr/>
        </p:nvSpPr>
        <p:spPr bwMode="auto">
          <a:xfrm>
            <a:off x="2190750" y="118542"/>
            <a:ext cx="5524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 User</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Data	</a:t>
            </a:r>
          </a:p>
          <a:p>
            <a:pPr algn="ct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CanCam</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読者・ユーザーに一斉アンケートを実施！</a:t>
            </a:r>
          </a:p>
        </p:txBody>
      </p:sp>
      <p:pic>
        <p:nvPicPr>
          <p:cNvPr id="26" name="Google Shape;26;p1">
            <a:extLst>
              <a:ext uri="{FF2B5EF4-FFF2-40B4-BE49-F238E27FC236}">
                <a16:creationId xmlns:a16="http://schemas.microsoft.com/office/drawing/2014/main" id="{0DD3AF02-E7CB-3FF8-A003-9BC4F760FC0E}"/>
              </a:ext>
            </a:extLst>
          </p:cNvPr>
          <p:cNvPicPr preferRelativeResize="0"/>
          <p:nvPr/>
        </p:nvPicPr>
        <p:blipFill rotWithShape="1">
          <a:blip r:embed="rId10">
            <a:alphaModFix/>
          </a:blip>
          <a:srcRect/>
          <a:stretch/>
        </p:blipFill>
        <p:spPr>
          <a:xfrm rot="1580785">
            <a:off x="9461194" y="477462"/>
            <a:ext cx="247690" cy="233705"/>
          </a:xfrm>
          <a:prstGeom prst="rect">
            <a:avLst/>
          </a:prstGeom>
          <a:noFill/>
          <a:ln>
            <a:noFill/>
          </a:ln>
        </p:spPr>
      </p:pic>
      <p:sp>
        <p:nvSpPr>
          <p:cNvPr id="27" name="テキスト ボックス 33">
            <a:extLst>
              <a:ext uri="{FF2B5EF4-FFF2-40B4-BE49-F238E27FC236}">
                <a16:creationId xmlns:a16="http://schemas.microsoft.com/office/drawing/2014/main" id="{4F884E45-FBD0-E2E6-D0A0-38EB1D352F42}"/>
              </a:ext>
            </a:extLst>
          </p:cNvPr>
          <p:cNvSpPr txBox="1">
            <a:spLocks noChangeArrowheads="1"/>
          </p:cNvSpPr>
          <p:nvPr/>
        </p:nvSpPr>
        <p:spPr bwMode="auto">
          <a:xfrm rot="20328485">
            <a:off x="156314" y="3942162"/>
            <a:ext cx="782335" cy="261610"/>
          </a:xfrm>
          <a:prstGeom prst="rect">
            <a:avLst/>
          </a:prstGeom>
          <a:solidFill>
            <a:schemeClr val="accent4">
              <a:alpha val="28000"/>
            </a:schemeClr>
          </a:solidFill>
          <a:ln>
            <a:solidFill>
              <a:srgbClr val="FFC000"/>
            </a:solidFill>
          </a:ln>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ja-JP" altLang="en-US" sz="1050" b="1" u="sng" dirty="0">
                <a:solidFill>
                  <a:schemeClr val="tx1">
                    <a:lumMod val="75000"/>
                    <a:lumOff val="25000"/>
                  </a:schemeClr>
                </a:solidFill>
                <a:latin typeface="+mn-ea"/>
                <a:ea typeface="+mn-ea"/>
                <a:cs typeface="Brush Script MT" panose="03060802040406070304" pitchFamily="66" charset="0"/>
              </a:rPr>
              <a:t>番外編</a:t>
            </a:r>
            <a:endParaRPr lang="en-US" altLang="ja-JP" sz="1050" b="1" u="sng" dirty="0">
              <a:solidFill>
                <a:schemeClr val="tx1">
                  <a:lumMod val="75000"/>
                  <a:lumOff val="25000"/>
                </a:schemeClr>
              </a:solidFill>
              <a:latin typeface="+mn-ea"/>
              <a:ea typeface="+mn-ea"/>
              <a:cs typeface="Brush Script MT" panose="03060802040406070304" pitchFamily="66" charset="0"/>
            </a:endParaRPr>
          </a:p>
        </p:txBody>
      </p:sp>
      <p:sp>
        <p:nvSpPr>
          <p:cNvPr id="28" name="テキスト ボックス 27">
            <a:extLst>
              <a:ext uri="{FF2B5EF4-FFF2-40B4-BE49-F238E27FC236}">
                <a16:creationId xmlns:a16="http://schemas.microsoft.com/office/drawing/2014/main" id="{10BCE240-1BDB-ADF3-B9C0-A99148A7CA4D}"/>
              </a:ext>
            </a:extLst>
          </p:cNvPr>
          <p:cNvSpPr txBox="1"/>
          <p:nvPr/>
        </p:nvSpPr>
        <p:spPr>
          <a:xfrm>
            <a:off x="-74859" y="4357271"/>
            <a:ext cx="3813683" cy="400110"/>
          </a:xfrm>
          <a:prstGeom prst="rect">
            <a:avLst/>
          </a:prstGeom>
          <a:noFill/>
        </p:spPr>
        <p:txBody>
          <a:bodyPr wrap="square" rtlCol="0">
            <a:spAutoFit/>
          </a:bodyPr>
          <a:lstStyle/>
          <a:p>
            <a:pPr algn="ctr"/>
            <a:r>
              <a:rPr kumimoji="1" lang="en-US" altLang="ja-JP" sz="1000" b="1" dirty="0" err="1">
                <a:solidFill>
                  <a:schemeClr val="tx1">
                    <a:lumMod val="75000"/>
                    <a:lumOff val="25000"/>
                  </a:schemeClr>
                </a:solidFill>
                <a:latin typeface="+mn-ea"/>
              </a:rPr>
              <a:t>CanCam</a:t>
            </a:r>
            <a:r>
              <a:rPr kumimoji="1" lang="ja-JP" altLang="en-US" sz="1000" b="1" dirty="0">
                <a:solidFill>
                  <a:schemeClr val="tx1">
                    <a:lumMod val="75000"/>
                    <a:lumOff val="25000"/>
                  </a:schemeClr>
                </a:solidFill>
                <a:latin typeface="+mn-ea"/>
              </a:rPr>
              <a:t>読者の</a:t>
            </a:r>
            <a:r>
              <a:rPr kumimoji="1" lang="en-US" altLang="ja-JP" sz="1200" b="1" dirty="0">
                <a:solidFill>
                  <a:srgbClr val="E7346C"/>
                </a:solidFill>
                <a:latin typeface="+mn-ea"/>
              </a:rPr>
              <a:t>85</a:t>
            </a:r>
            <a:r>
              <a:rPr kumimoji="1" lang="ja-JP" altLang="en-US" sz="1200" b="1" dirty="0">
                <a:solidFill>
                  <a:srgbClr val="E7346C"/>
                </a:solidFill>
                <a:latin typeface="+mn-ea"/>
              </a:rPr>
              <a:t>％</a:t>
            </a:r>
            <a:r>
              <a:rPr kumimoji="1" lang="ja-JP" altLang="en-US" sz="1000" b="1" dirty="0">
                <a:solidFill>
                  <a:schemeClr val="tx1">
                    <a:lumMod val="75000"/>
                    <a:lumOff val="25000"/>
                  </a:schemeClr>
                </a:solidFill>
                <a:latin typeface="+mn-ea"/>
              </a:rPr>
              <a:t>が、誰かを推している状況！</a:t>
            </a:r>
            <a:endParaRPr kumimoji="1" lang="en-US" altLang="ja-JP" sz="1000" b="1" dirty="0">
              <a:solidFill>
                <a:schemeClr val="tx1">
                  <a:lumMod val="75000"/>
                  <a:lumOff val="25000"/>
                </a:schemeClr>
              </a:solidFill>
              <a:latin typeface="+mn-ea"/>
            </a:endParaRPr>
          </a:p>
          <a:p>
            <a:pPr algn="ctr"/>
            <a:r>
              <a:rPr kumimoji="1" lang="ja-JP" altLang="en-US" sz="800" b="1" dirty="0">
                <a:solidFill>
                  <a:schemeClr val="tx1">
                    <a:lumMod val="75000"/>
                    <a:lumOff val="25000"/>
                  </a:schemeClr>
                </a:solidFill>
                <a:latin typeface="+mn-ea"/>
              </a:rPr>
              <a:t>推しに会うためにメイクし、おしゃれしている模様</a:t>
            </a:r>
            <a:endParaRPr kumimoji="1" lang="en-US" altLang="ja-JP" sz="800" b="1" dirty="0">
              <a:solidFill>
                <a:schemeClr val="tx1">
                  <a:lumMod val="75000"/>
                  <a:lumOff val="25000"/>
                </a:schemeClr>
              </a:solidFill>
              <a:latin typeface="+mn-ea"/>
            </a:endParaRPr>
          </a:p>
        </p:txBody>
      </p:sp>
      <p:sp>
        <p:nvSpPr>
          <p:cNvPr id="29" name="正方形/長方形 28"/>
          <p:cNvSpPr/>
          <p:nvPr/>
        </p:nvSpPr>
        <p:spPr>
          <a:xfrm>
            <a:off x="1831982" y="2288991"/>
            <a:ext cx="1035505" cy="250023"/>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正方形/長方形 29"/>
          <p:cNvSpPr/>
          <p:nvPr/>
        </p:nvSpPr>
        <p:spPr>
          <a:xfrm>
            <a:off x="808361" y="5372469"/>
            <a:ext cx="2076882" cy="211585"/>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2" name="図 31"/>
          <p:cNvPicPr>
            <a:picLocks noChangeAspect="1"/>
          </p:cNvPicPr>
          <p:nvPr/>
        </p:nvPicPr>
        <p:blipFill>
          <a:blip r:embed="rId11"/>
          <a:stretch>
            <a:fillRect/>
          </a:stretch>
        </p:blipFill>
        <p:spPr>
          <a:xfrm>
            <a:off x="8543193" y="4689912"/>
            <a:ext cx="269185" cy="269185"/>
          </a:xfrm>
          <a:prstGeom prst="rect">
            <a:avLst/>
          </a:prstGeom>
        </p:spPr>
      </p:pic>
      <p:sp>
        <p:nvSpPr>
          <p:cNvPr id="34" name="テキスト ボックス 33">
            <a:extLst>
              <a:ext uri="{FF2B5EF4-FFF2-40B4-BE49-F238E27FC236}">
                <a16:creationId xmlns:a16="http://schemas.microsoft.com/office/drawing/2014/main" id="{10BCE240-1BDB-ADF3-B9C0-A99148A7CA4D}"/>
              </a:ext>
            </a:extLst>
          </p:cNvPr>
          <p:cNvSpPr txBox="1"/>
          <p:nvPr/>
        </p:nvSpPr>
        <p:spPr>
          <a:xfrm>
            <a:off x="4123" y="1325312"/>
            <a:ext cx="3297487" cy="569387"/>
          </a:xfrm>
          <a:prstGeom prst="rect">
            <a:avLst/>
          </a:prstGeom>
          <a:noFill/>
        </p:spPr>
        <p:txBody>
          <a:bodyPr wrap="square" rtlCol="0">
            <a:spAutoFit/>
          </a:bodyPr>
          <a:lstStyle/>
          <a:p>
            <a:pPr algn="ctr"/>
            <a:r>
              <a:rPr kumimoji="1" lang="ja-JP" altLang="en-US" sz="1000" b="1" dirty="0">
                <a:solidFill>
                  <a:schemeClr val="bg2">
                    <a:lumMod val="25000"/>
                  </a:schemeClr>
                </a:solidFill>
              </a:rPr>
              <a:t>一般女性と比べ、</a:t>
            </a:r>
            <a:r>
              <a:rPr kumimoji="1" lang="en-US" altLang="ja-JP" sz="1000" b="1" dirty="0" err="1">
                <a:solidFill>
                  <a:schemeClr val="bg2">
                    <a:lumMod val="25000"/>
                  </a:schemeClr>
                </a:solidFill>
              </a:rPr>
              <a:t>CanCam</a:t>
            </a:r>
            <a:r>
              <a:rPr kumimoji="1" lang="ja-JP" altLang="en-US" sz="1000" b="1" dirty="0">
                <a:solidFill>
                  <a:schemeClr val="bg2">
                    <a:lumMod val="25000"/>
                  </a:schemeClr>
                </a:solidFill>
              </a:rPr>
              <a:t>読者の方が</a:t>
            </a:r>
            <a:endParaRPr kumimoji="1" lang="en-US" altLang="ja-JP" sz="1000" b="1" dirty="0">
              <a:solidFill>
                <a:schemeClr val="bg2">
                  <a:lumMod val="25000"/>
                </a:schemeClr>
              </a:solidFill>
            </a:endParaRPr>
          </a:p>
          <a:p>
            <a:pPr algn="ctr"/>
            <a:r>
              <a:rPr kumimoji="1" lang="ja-JP" altLang="en-US" sz="1100" b="1" dirty="0">
                <a:solidFill>
                  <a:srgbClr val="E7346C"/>
                </a:solidFill>
              </a:rPr>
              <a:t>月</a:t>
            </a:r>
            <a:r>
              <a:rPr kumimoji="1" lang="en-US" altLang="ja-JP" sz="1100" b="1" dirty="0">
                <a:solidFill>
                  <a:srgbClr val="E7346C"/>
                </a:solidFill>
              </a:rPr>
              <a:t>3</a:t>
            </a:r>
            <a:r>
              <a:rPr kumimoji="1" lang="ja-JP" altLang="en-US" sz="1100" b="1" dirty="0">
                <a:solidFill>
                  <a:srgbClr val="E7346C"/>
                </a:solidFill>
              </a:rPr>
              <a:t>万円以上</a:t>
            </a:r>
            <a:r>
              <a:rPr kumimoji="1" lang="ja-JP" altLang="en-US" sz="1000" b="1" dirty="0">
                <a:solidFill>
                  <a:schemeClr val="bg2">
                    <a:lumMod val="25000"/>
                  </a:schemeClr>
                </a:solidFill>
              </a:rPr>
              <a:t>使う人が多い</a:t>
            </a:r>
            <a:endParaRPr kumimoji="1" lang="en-US" altLang="ja-JP" sz="1000" b="1" dirty="0">
              <a:solidFill>
                <a:schemeClr val="bg2">
                  <a:lumMod val="25000"/>
                </a:schemeClr>
              </a:solidFill>
            </a:endParaRPr>
          </a:p>
          <a:p>
            <a:pPr algn="ctr"/>
            <a:r>
              <a:rPr kumimoji="1" lang="ja-JP" altLang="en-US" sz="1000" b="1" dirty="0">
                <a:solidFill>
                  <a:schemeClr val="bg2">
                    <a:lumMod val="25000"/>
                  </a:schemeClr>
                </a:solidFill>
              </a:rPr>
              <a:t>消費活動が活発！</a:t>
            </a:r>
            <a:endParaRPr kumimoji="1" lang="en-US" altLang="ja-JP" sz="1000" b="1" dirty="0">
              <a:solidFill>
                <a:schemeClr val="bg2">
                  <a:lumMod val="25000"/>
                </a:schemeClr>
              </a:solidFill>
            </a:endParaRPr>
          </a:p>
        </p:txBody>
      </p:sp>
      <p:sp>
        <p:nvSpPr>
          <p:cNvPr id="35" name="テキスト ボックス 34">
            <a:extLst>
              <a:ext uri="{FF2B5EF4-FFF2-40B4-BE49-F238E27FC236}">
                <a16:creationId xmlns:a16="http://schemas.microsoft.com/office/drawing/2014/main" id="{10BCE240-1BDB-ADF3-B9C0-A99148A7CA4D}"/>
              </a:ext>
            </a:extLst>
          </p:cNvPr>
          <p:cNvSpPr txBox="1"/>
          <p:nvPr/>
        </p:nvSpPr>
        <p:spPr>
          <a:xfrm>
            <a:off x="3941685" y="4357271"/>
            <a:ext cx="5415379" cy="276999"/>
          </a:xfrm>
          <a:prstGeom prst="rect">
            <a:avLst/>
          </a:prstGeom>
          <a:noFill/>
        </p:spPr>
        <p:txBody>
          <a:bodyPr wrap="square" rtlCol="0">
            <a:spAutoFit/>
          </a:bodyPr>
          <a:lstStyle/>
          <a:p>
            <a:pPr algn="ctr"/>
            <a:r>
              <a:rPr kumimoji="1" lang="ja-JP" altLang="en-US" sz="1200" b="1" dirty="0">
                <a:solidFill>
                  <a:srgbClr val="E7346C"/>
                </a:solidFill>
              </a:rPr>
              <a:t>日本のアイドル</a:t>
            </a:r>
            <a:r>
              <a:rPr kumimoji="1" lang="ja-JP" altLang="en-US" sz="1000" b="1" dirty="0">
                <a:solidFill>
                  <a:schemeClr val="bg2">
                    <a:lumMod val="25000"/>
                  </a:schemeClr>
                </a:solidFill>
              </a:rPr>
              <a:t>が圧倒的に推され中！韓国アイドル、アーティストも強い支持</a:t>
            </a:r>
            <a:endParaRPr kumimoji="1" lang="en-US" altLang="ja-JP" sz="1000" b="1" dirty="0">
              <a:solidFill>
                <a:schemeClr val="bg2">
                  <a:lumMod val="25000"/>
                </a:schemeClr>
              </a:solidFill>
            </a:endParaRPr>
          </a:p>
        </p:txBody>
      </p:sp>
      <p:sp>
        <p:nvSpPr>
          <p:cNvPr id="36" name="角丸四角形吹き出し 35"/>
          <p:cNvSpPr/>
          <p:nvPr/>
        </p:nvSpPr>
        <p:spPr>
          <a:xfrm>
            <a:off x="6766627" y="5182195"/>
            <a:ext cx="2390400" cy="592131"/>
          </a:xfrm>
          <a:prstGeom prst="wedgeRoundRectCallout">
            <a:avLst>
              <a:gd name="adj1" fmla="val -24534"/>
              <a:gd name="adj2" fmla="val -69945"/>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chemeClr val="tx1">
                    <a:lumMod val="65000"/>
                    <a:lumOff val="35000"/>
                  </a:schemeClr>
                </a:solidFill>
              </a:rPr>
              <a:t>Ca</a:t>
            </a:r>
            <a:r>
              <a:rPr kumimoji="1" lang="ja-JP" altLang="en-US" sz="800" b="1" dirty="0">
                <a:solidFill>
                  <a:schemeClr val="tx1">
                    <a:lumMod val="65000"/>
                    <a:lumOff val="35000"/>
                  </a:schemeClr>
                </a:solidFill>
              </a:rPr>
              <a:t>ｎ</a:t>
            </a:r>
            <a:r>
              <a:rPr kumimoji="1" lang="en-US" altLang="ja-JP" sz="800" b="1" dirty="0">
                <a:solidFill>
                  <a:schemeClr val="tx1">
                    <a:lumMod val="65000"/>
                    <a:lumOff val="35000"/>
                  </a:schemeClr>
                </a:solidFill>
              </a:rPr>
              <a:t>Cam</a:t>
            </a:r>
            <a:r>
              <a:rPr kumimoji="1" lang="ja-JP" altLang="en-US" sz="800" b="1" dirty="0">
                <a:solidFill>
                  <a:schemeClr val="tx1">
                    <a:lumMod val="65000"/>
                    <a:lumOff val="35000"/>
                  </a:schemeClr>
                </a:solidFill>
              </a:rPr>
              <a:t>では本誌だけでなく、</a:t>
            </a:r>
            <a:endParaRPr kumimoji="1" lang="en-US" altLang="ja-JP" sz="800" b="1" dirty="0">
              <a:solidFill>
                <a:schemeClr val="tx1">
                  <a:lumMod val="65000"/>
                  <a:lumOff val="35000"/>
                </a:schemeClr>
              </a:solidFill>
            </a:endParaRPr>
          </a:p>
          <a:p>
            <a:pPr algn="ctr"/>
            <a:r>
              <a:rPr kumimoji="1" lang="en-US" altLang="ja-JP" sz="800" b="1" dirty="0">
                <a:solidFill>
                  <a:schemeClr val="tx1">
                    <a:lumMod val="65000"/>
                    <a:lumOff val="35000"/>
                  </a:schemeClr>
                </a:solidFill>
              </a:rPr>
              <a:t>Instagram</a:t>
            </a:r>
            <a:r>
              <a:rPr kumimoji="1" lang="ja-JP" altLang="en-US" sz="800" b="1" dirty="0">
                <a:solidFill>
                  <a:schemeClr val="tx1">
                    <a:lumMod val="65000"/>
                    <a:lumOff val="35000"/>
                  </a:schemeClr>
                </a:solidFill>
              </a:rPr>
              <a:t>リールなどの各種</a:t>
            </a:r>
            <a:r>
              <a:rPr kumimoji="1" lang="en-US" altLang="ja-JP" sz="800" b="1" dirty="0">
                <a:solidFill>
                  <a:schemeClr val="tx1">
                    <a:lumMod val="65000"/>
                    <a:lumOff val="35000"/>
                  </a:schemeClr>
                </a:solidFill>
              </a:rPr>
              <a:t>SNS</a:t>
            </a:r>
            <a:r>
              <a:rPr kumimoji="1" lang="ja-JP" altLang="en-US" sz="800" b="1" dirty="0">
                <a:solidFill>
                  <a:schemeClr val="tx1">
                    <a:lumMod val="65000"/>
                    <a:lumOff val="35000"/>
                  </a:schemeClr>
                </a:solidFill>
              </a:rPr>
              <a:t>で</a:t>
            </a:r>
            <a:endParaRPr kumimoji="1" lang="en-US" altLang="ja-JP" sz="800" b="1" dirty="0">
              <a:solidFill>
                <a:schemeClr val="tx1">
                  <a:lumMod val="65000"/>
                  <a:lumOff val="35000"/>
                </a:schemeClr>
              </a:solidFill>
            </a:endParaRPr>
          </a:p>
          <a:p>
            <a:pPr algn="ctr"/>
            <a:r>
              <a:rPr kumimoji="1" lang="ja-JP" altLang="en-US" sz="800" b="1" dirty="0">
                <a:solidFill>
                  <a:schemeClr val="tx1">
                    <a:lumMod val="65000"/>
                    <a:lumOff val="35000"/>
                  </a:schemeClr>
                </a:solidFill>
              </a:rPr>
              <a:t>日本のアイドルを起用した動画を配信中です♪</a:t>
            </a:r>
            <a:endParaRPr kumimoji="1" lang="en-US" altLang="ja-JP" sz="800" b="1" dirty="0">
              <a:solidFill>
                <a:schemeClr val="tx1">
                  <a:lumMod val="65000"/>
                  <a:lumOff val="35000"/>
                </a:schemeClr>
              </a:solidFill>
            </a:endParaRPr>
          </a:p>
        </p:txBody>
      </p:sp>
      <p:sp>
        <p:nvSpPr>
          <p:cNvPr id="37" name="角丸四角形吹き出し 36"/>
          <p:cNvSpPr/>
          <p:nvPr/>
        </p:nvSpPr>
        <p:spPr>
          <a:xfrm>
            <a:off x="2147012" y="4788261"/>
            <a:ext cx="1191778" cy="215806"/>
          </a:xfrm>
          <a:prstGeom prst="wedgeRoundRectCallout">
            <a:avLst>
              <a:gd name="adj1" fmla="val -21216"/>
              <a:gd name="adj2" fmla="val 107741"/>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推しが世界を救う！</a:t>
            </a:r>
            <a:endParaRPr kumimoji="1" lang="en-US" altLang="ja-JP" sz="600" b="1" dirty="0">
              <a:solidFill>
                <a:schemeClr val="tx1">
                  <a:lumMod val="65000"/>
                  <a:lumOff val="35000"/>
                </a:schemeClr>
              </a:solidFill>
            </a:endParaRPr>
          </a:p>
        </p:txBody>
      </p:sp>
      <p:sp>
        <p:nvSpPr>
          <p:cNvPr id="38" name="テキスト ボックス 37">
            <a:extLst>
              <a:ext uri="{FF2B5EF4-FFF2-40B4-BE49-F238E27FC236}">
                <a16:creationId xmlns:a16="http://schemas.microsoft.com/office/drawing/2014/main" id="{10BCE240-1BDB-ADF3-B9C0-A99148A7CA4D}"/>
              </a:ext>
            </a:extLst>
          </p:cNvPr>
          <p:cNvSpPr txBox="1"/>
          <p:nvPr/>
        </p:nvSpPr>
        <p:spPr>
          <a:xfrm>
            <a:off x="3043696" y="1325312"/>
            <a:ext cx="3297487" cy="400110"/>
          </a:xfrm>
          <a:prstGeom prst="rect">
            <a:avLst/>
          </a:prstGeom>
          <a:noFill/>
        </p:spPr>
        <p:txBody>
          <a:bodyPr wrap="square" rtlCol="0">
            <a:spAutoFit/>
          </a:bodyPr>
          <a:lstStyle/>
          <a:p>
            <a:pPr algn="ctr"/>
            <a:r>
              <a:rPr kumimoji="1" lang="ja-JP" altLang="en-US" sz="1000" b="1" dirty="0">
                <a:solidFill>
                  <a:schemeClr val="bg2">
                    <a:lumMod val="25000"/>
                  </a:schemeClr>
                </a:solidFill>
              </a:rPr>
              <a:t>コスメ・ファッション・推し活・お出かけと</a:t>
            </a:r>
            <a:endParaRPr kumimoji="1" lang="en-US" altLang="ja-JP" sz="1000" b="1" dirty="0">
              <a:solidFill>
                <a:schemeClr val="bg2">
                  <a:lumMod val="25000"/>
                </a:schemeClr>
              </a:solidFill>
            </a:endParaRPr>
          </a:p>
          <a:p>
            <a:pPr algn="ctr"/>
            <a:r>
              <a:rPr kumimoji="1" lang="ja-JP" altLang="en-US" sz="1000" b="1" dirty="0">
                <a:solidFill>
                  <a:schemeClr val="bg2">
                    <a:lumMod val="25000"/>
                  </a:schemeClr>
                </a:solidFill>
              </a:rPr>
              <a:t>アグレッシブで消費意欲も旺盛！</a:t>
            </a:r>
            <a:endParaRPr kumimoji="1" lang="en-US" altLang="ja-JP" sz="1000" b="1" dirty="0">
              <a:solidFill>
                <a:schemeClr val="bg2">
                  <a:lumMod val="25000"/>
                </a:schemeClr>
              </a:solidFill>
            </a:endParaRPr>
          </a:p>
        </p:txBody>
      </p:sp>
      <p:sp>
        <p:nvSpPr>
          <p:cNvPr id="39" name="テキスト ボックス 38">
            <a:extLst>
              <a:ext uri="{FF2B5EF4-FFF2-40B4-BE49-F238E27FC236}">
                <a16:creationId xmlns:a16="http://schemas.microsoft.com/office/drawing/2014/main" id="{10BCE240-1BDB-ADF3-B9C0-A99148A7CA4D}"/>
              </a:ext>
            </a:extLst>
          </p:cNvPr>
          <p:cNvSpPr txBox="1"/>
          <p:nvPr/>
        </p:nvSpPr>
        <p:spPr>
          <a:xfrm>
            <a:off x="6238052" y="1325312"/>
            <a:ext cx="3618448" cy="461665"/>
          </a:xfrm>
          <a:prstGeom prst="rect">
            <a:avLst/>
          </a:prstGeom>
          <a:noFill/>
        </p:spPr>
        <p:txBody>
          <a:bodyPr wrap="square" rtlCol="0">
            <a:spAutoFit/>
          </a:bodyPr>
          <a:lstStyle/>
          <a:p>
            <a:pPr algn="ctr"/>
            <a:r>
              <a:rPr kumimoji="1" lang="ja-JP" altLang="en-US" sz="1200" b="1" dirty="0">
                <a:solidFill>
                  <a:srgbClr val="E7346C"/>
                </a:solidFill>
              </a:rPr>
              <a:t>週に</a:t>
            </a:r>
            <a:r>
              <a:rPr kumimoji="1" lang="en-US" altLang="ja-JP" sz="1200" b="1" dirty="0">
                <a:solidFill>
                  <a:srgbClr val="E7346C"/>
                </a:solidFill>
              </a:rPr>
              <a:t>2.3</a:t>
            </a:r>
            <a:r>
              <a:rPr kumimoji="1" lang="ja-JP" altLang="en-US" sz="1200" b="1" dirty="0">
                <a:solidFill>
                  <a:srgbClr val="E7346C"/>
                </a:solidFill>
              </a:rPr>
              <a:t>回以上</a:t>
            </a:r>
            <a:r>
              <a:rPr kumimoji="1" lang="ja-JP" altLang="en-US" sz="1000" b="1" dirty="0">
                <a:solidFill>
                  <a:schemeClr val="bg2">
                    <a:lumMod val="25000"/>
                  </a:schemeClr>
                </a:solidFill>
              </a:rPr>
              <a:t>利用する人は</a:t>
            </a:r>
            <a:r>
              <a:rPr kumimoji="1" lang="en-US" altLang="ja-JP" sz="1200" b="1" dirty="0">
                <a:solidFill>
                  <a:srgbClr val="E7346C"/>
                </a:solidFill>
              </a:rPr>
              <a:t>12%</a:t>
            </a:r>
            <a:r>
              <a:rPr kumimoji="1" lang="ja-JP" altLang="en-US" sz="1200" b="1" dirty="0">
                <a:solidFill>
                  <a:srgbClr val="E7346C"/>
                </a:solidFill>
              </a:rPr>
              <a:t>！</a:t>
            </a:r>
            <a:endParaRPr kumimoji="1" lang="en-US" altLang="ja-JP" sz="1200" b="1" dirty="0">
              <a:solidFill>
                <a:srgbClr val="E7346C"/>
              </a:solidFill>
            </a:endParaRPr>
          </a:p>
          <a:p>
            <a:pPr algn="ctr"/>
            <a:r>
              <a:rPr kumimoji="1" lang="ja-JP" altLang="en-US" sz="1200" b="1" dirty="0">
                <a:solidFill>
                  <a:srgbClr val="E7346C"/>
                </a:solidFill>
              </a:rPr>
              <a:t>週に</a:t>
            </a:r>
            <a:r>
              <a:rPr kumimoji="1" lang="en-US" altLang="ja-JP" sz="1200" b="1" dirty="0">
                <a:solidFill>
                  <a:srgbClr val="E7346C"/>
                </a:solidFill>
              </a:rPr>
              <a:t>1</a:t>
            </a:r>
            <a:r>
              <a:rPr kumimoji="1" lang="ja-JP" altLang="en-US" sz="1200" b="1" dirty="0">
                <a:solidFill>
                  <a:srgbClr val="E7346C"/>
                </a:solidFill>
              </a:rPr>
              <a:t>回以上</a:t>
            </a:r>
            <a:r>
              <a:rPr kumimoji="1" lang="ja-JP" altLang="en-US" sz="1000" b="1" dirty="0">
                <a:solidFill>
                  <a:schemeClr val="bg2">
                    <a:lumMod val="25000"/>
                  </a:schemeClr>
                </a:solidFill>
              </a:rPr>
              <a:t>利用する人が</a:t>
            </a:r>
            <a:r>
              <a:rPr kumimoji="1" lang="en-US" altLang="ja-JP" sz="1200" b="1" dirty="0">
                <a:solidFill>
                  <a:srgbClr val="E7346C"/>
                </a:solidFill>
              </a:rPr>
              <a:t>60</a:t>
            </a:r>
            <a:r>
              <a:rPr kumimoji="1" lang="ja-JP" altLang="en-US" sz="1200" b="1" dirty="0">
                <a:solidFill>
                  <a:srgbClr val="E7346C"/>
                </a:solidFill>
              </a:rPr>
              <a:t>％！</a:t>
            </a:r>
            <a:endParaRPr kumimoji="1" lang="en-US" altLang="ja-JP" sz="1000" b="1" dirty="0">
              <a:solidFill>
                <a:srgbClr val="E7346C"/>
              </a:solidFill>
            </a:endParaRPr>
          </a:p>
        </p:txBody>
      </p:sp>
      <p:sp>
        <p:nvSpPr>
          <p:cNvPr id="40" name="正方形/長方形 39"/>
          <p:cNvSpPr/>
          <p:nvPr/>
        </p:nvSpPr>
        <p:spPr>
          <a:xfrm>
            <a:off x="6449536" y="2394248"/>
            <a:ext cx="1766657" cy="326222"/>
          </a:xfrm>
          <a:prstGeom prst="rect">
            <a:avLst/>
          </a:prstGeom>
          <a:noFill/>
          <a:ln w="19050">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角丸四角形吹き出し 40"/>
          <p:cNvSpPr/>
          <p:nvPr/>
        </p:nvSpPr>
        <p:spPr>
          <a:xfrm>
            <a:off x="6297203" y="5878996"/>
            <a:ext cx="2859824" cy="478729"/>
          </a:xfrm>
          <a:prstGeom prst="wedgeRoundRectCallout">
            <a:avLst>
              <a:gd name="adj1" fmla="val -55106"/>
              <a:gd name="adj2" fmla="val -37616"/>
              <a:gd name="adj3" fmla="val 16667"/>
            </a:avLst>
          </a:prstGeom>
          <a:solidFill>
            <a:schemeClr val="bg1"/>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err="1">
                <a:solidFill>
                  <a:schemeClr val="tx1">
                    <a:lumMod val="65000"/>
                    <a:lumOff val="35000"/>
                  </a:schemeClr>
                </a:solidFill>
              </a:rPr>
              <a:t>CanCam</a:t>
            </a:r>
            <a:r>
              <a:rPr kumimoji="1" lang="ja-JP" altLang="en-US" sz="800" b="1" dirty="0">
                <a:solidFill>
                  <a:schemeClr val="tx1">
                    <a:lumMod val="65000"/>
                    <a:lumOff val="35000"/>
                  </a:schemeClr>
                </a:solidFill>
              </a:rPr>
              <a:t>誌面のフィルターを通すと</a:t>
            </a:r>
            <a:endParaRPr kumimoji="1" lang="en-US" altLang="ja-JP" sz="800" b="1" dirty="0">
              <a:solidFill>
                <a:schemeClr val="tx1">
                  <a:lumMod val="65000"/>
                  <a:lumOff val="35000"/>
                </a:schemeClr>
              </a:solidFill>
            </a:endParaRPr>
          </a:p>
          <a:p>
            <a:pPr algn="ctr"/>
            <a:r>
              <a:rPr kumimoji="1" lang="ja-JP" altLang="en-US" sz="800" b="1" dirty="0">
                <a:solidFill>
                  <a:schemeClr val="tx1">
                    <a:lumMod val="65000"/>
                    <a:lumOff val="35000"/>
                  </a:schemeClr>
                </a:solidFill>
              </a:rPr>
              <a:t>「推しがいつもより魅力的に見える！」と好評の声も♪</a:t>
            </a:r>
            <a:endParaRPr kumimoji="1" lang="en-US" altLang="ja-JP" sz="800" b="1" dirty="0">
              <a:solidFill>
                <a:schemeClr val="tx1">
                  <a:lumMod val="65000"/>
                  <a:lumOff val="35000"/>
                </a:schemeClr>
              </a:solidFill>
            </a:endParaRPr>
          </a:p>
        </p:txBody>
      </p:sp>
    </p:spTree>
    <p:extLst>
      <p:ext uri="{BB962C8B-B14F-4D97-AF65-F5344CB8AC3E}">
        <p14:creationId xmlns:p14="http://schemas.microsoft.com/office/powerpoint/2010/main" val="3799276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 name="正方形/長方形 1039">
            <a:extLst>
              <a:ext uri="{FF2B5EF4-FFF2-40B4-BE49-F238E27FC236}">
                <a16:creationId xmlns:a16="http://schemas.microsoft.com/office/drawing/2014/main" id="{95E5E7A8-3E38-35E5-8F0A-982DB169BFB1}"/>
              </a:ext>
            </a:extLst>
          </p:cNvPr>
          <p:cNvSpPr/>
          <p:nvPr/>
        </p:nvSpPr>
        <p:spPr>
          <a:xfrm>
            <a:off x="7709542" y="4112522"/>
            <a:ext cx="1504548" cy="830997"/>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元乃木坂</a:t>
            </a:r>
            <a:r>
              <a:rPr lang="en-US" altLang="ja-JP" sz="800" b="1" dirty="0">
                <a:solidFill>
                  <a:schemeClr val="bg2">
                    <a:lumMod val="50000"/>
                  </a:schemeClr>
                </a:solidFill>
                <a:latin typeface="游ゴシック" panose="020B0400000000000000" pitchFamily="50" charset="-128"/>
              </a:rPr>
              <a:t>46</a:t>
            </a:r>
            <a:r>
              <a:rPr lang="ja-JP" altLang="en-US" sz="800" b="1" dirty="0">
                <a:solidFill>
                  <a:schemeClr val="bg2">
                    <a:lumMod val="50000"/>
                  </a:schemeClr>
                </a:solidFill>
                <a:latin typeface="游ゴシック" panose="020B0400000000000000" pitchFamily="50" charset="-128"/>
              </a:rPr>
              <a:t>のメンバー。現在、女優としてドラマや映画、</a:t>
            </a:r>
            <a:r>
              <a:rPr lang="en-US" altLang="ja-JP" sz="800" b="1" dirty="0">
                <a:solidFill>
                  <a:schemeClr val="bg2">
                    <a:lumMod val="50000"/>
                  </a:schemeClr>
                </a:solidFill>
                <a:latin typeface="游ゴシック" panose="020B0400000000000000" pitchFamily="50" charset="-128"/>
              </a:rPr>
              <a:t>CM</a:t>
            </a:r>
            <a:r>
              <a:rPr lang="ja-JP" altLang="en-US" sz="800" b="1" dirty="0">
                <a:solidFill>
                  <a:schemeClr val="bg2">
                    <a:lumMod val="50000"/>
                  </a:schemeClr>
                </a:solidFill>
                <a:latin typeface="游ゴシック" panose="020B0400000000000000" pitchFamily="50" charset="-128"/>
              </a:rPr>
              <a:t>に引っぱりだこな人気者。</a:t>
            </a:r>
            <a:r>
              <a:rPr lang="en-US" altLang="ja-JP" sz="800" b="1" dirty="0" err="1">
                <a:solidFill>
                  <a:schemeClr val="bg2">
                    <a:lumMod val="50000"/>
                  </a:schemeClr>
                </a:solidFill>
                <a:latin typeface="游ゴシック" panose="020B0400000000000000" pitchFamily="50" charset="-128"/>
              </a:rPr>
              <a:t>CanCam</a:t>
            </a:r>
            <a:r>
              <a:rPr lang="ja-JP" altLang="en-US" sz="800" b="1" dirty="0">
                <a:solidFill>
                  <a:schemeClr val="bg2">
                    <a:lumMod val="50000"/>
                  </a:schemeClr>
                </a:solidFill>
                <a:latin typeface="游ゴシック" panose="020B0400000000000000" pitchFamily="50" charset="-128"/>
              </a:rPr>
              <a:t>プロデュースの写真集も</a:t>
            </a:r>
            <a:r>
              <a:rPr lang="en-US" altLang="ja-JP" sz="800" b="1" dirty="0">
                <a:solidFill>
                  <a:schemeClr val="bg2">
                    <a:lumMod val="50000"/>
                  </a:schemeClr>
                </a:solidFill>
                <a:latin typeface="游ゴシック" panose="020B0400000000000000" pitchFamily="50" charset="-128"/>
              </a:rPr>
              <a:t>2</a:t>
            </a:r>
            <a:r>
              <a:rPr lang="ja-JP" altLang="en-US" sz="800" b="1" dirty="0">
                <a:solidFill>
                  <a:schemeClr val="bg2">
                    <a:lumMod val="50000"/>
                  </a:schemeClr>
                </a:solidFill>
                <a:latin typeface="游ゴシック" panose="020B0400000000000000" pitchFamily="50" charset="-128"/>
              </a:rPr>
              <a:t>冊合計</a:t>
            </a:r>
            <a:r>
              <a:rPr lang="en-US" altLang="ja-JP" sz="800" b="1" dirty="0">
                <a:solidFill>
                  <a:schemeClr val="bg2">
                    <a:lumMod val="50000"/>
                  </a:schemeClr>
                </a:solidFill>
                <a:latin typeface="游ゴシック" panose="020B0400000000000000" pitchFamily="50" charset="-128"/>
              </a:rPr>
              <a:t>27</a:t>
            </a:r>
            <a:r>
              <a:rPr lang="ja-JP" altLang="en-US" sz="800" b="1" dirty="0">
                <a:solidFill>
                  <a:schemeClr val="bg2">
                    <a:lumMod val="50000"/>
                  </a:schemeClr>
                </a:solidFill>
                <a:latin typeface="游ゴシック" panose="020B0400000000000000" pitchFamily="50" charset="-128"/>
              </a:rPr>
              <a:t>万部を超える大ヒット！</a:t>
            </a:r>
          </a:p>
        </p:txBody>
      </p:sp>
      <p:grpSp>
        <p:nvGrpSpPr>
          <p:cNvPr id="1037" name="グループ化 1036">
            <a:extLst>
              <a:ext uri="{FF2B5EF4-FFF2-40B4-BE49-F238E27FC236}">
                <a16:creationId xmlns:a16="http://schemas.microsoft.com/office/drawing/2014/main" id="{69E9A6E3-775B-6738-0BB1-170ED49DDF62}"/>
              </a:ext>
            </a:extLst>
          </p:cNvPr>
          <p:cNvGrpSpPr/>
          <p:nvPr/>
        </p:nvGrpSpPr>
        <p:grpSpPr>
          <a:xfrm>
            <a:off x="6869997" y="4945367"/>
            <a:ext cx="2344093" cy="206804"/>
            <a:chOff x="3340499" y="2775452"/>
            <a:chExt cx="2310544" cy="206804"/>
          </a:xfrm>
        </p:grpSpPr>
        <p:sp>
          <p:nvSpPr>
            <p:cNvPr id="1038" name="正方形/長方形 1037">
              <a:extLst>
                <a:ext uri="{FF2B5EF4-FFF2-40B4-BE49-F238E27FC236}">
                  <a16:creationId xmlns:a16="http://schemas.microsoft.com/office/drawing/2014/main" id="{0692F9FB-25F2-1643-0540-B5314D43C1ED}"/>
                </a:ext>
              </a:extLst>
            </p:cNvPr>
            <p:cNvSpPr/>
            <p:nvPr/>
          </p:nvSpPr>
          <p:spPr>
            <a:xfrm>
              <a:off x="3435372" y="2782201"/>
              <a:ext cx="2215671"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ea typeface="游ゴシック" panose="020B0400000000000000" pitchFamily="50" charset="-128"/>
                  <a:hlinkClick r:id="rId2">
                    <a:extLst>
                      <a:ext uri="{A12FA001-AC4F-418D-AE19-62706E023703}">
                        <ahyp:hlinkClr xmlns:ahyp="http://schemas.microsoft.com/office/drawing/2018/hyperlinkcolor" val="tx"/>
                      </a:ext>
                    </a:extLst>
                  </a:hlinkClick>
                </a:rPr>
                <a:t>@mizuki.yamashita.official</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hlinkClick r:id="rId2">
                    <a:extLst>
                      <a:ext uri="{A12FA001-AC4F-418D-AE19-62706E023703}">
                        <ahyp:hlinkClr xmlns:ahyp="http://schemas.microsoft.com/office/drawing/2018/hyperlinkcolor" val="tx"/>
                      </a:ext>
                    </a:extLst>
                  </a:hlinkClick>
                </a:rPr>
                <a:t>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127.3</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039" name="図 1038">
              <a:extLst>
                <a:ext uri="{FF2B5EF4-FFF2-40B4-BE49-F238E27FC236}">
                  <a16:creationId xmlns:a16="http://schemas.microsoft.com/office/drawing/2014/main" id="{57CD1329-017A-9CBB-1506-628B26942D4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40499" y="2775452"/>
              <a:ext cx="188191" cy="170820"/>
            </a:xfrm>
            <a:prstGeom prst="rect">
              <a:avLst/>
            </a:prstGeom>
          </p:spPr>
        </p:pic>
      </p:grpSp>
      <p:sp>
        <p:nvSpPr>
          <p:cNvPr id="1036" name="テキスト ボックス 1035">
            <a:extLst>
              <a:ext uri="{FF2B5EF4-FFF2-40B4-BE49-F238E27FC236}">
                <a16:creationId xmlns:a16="http://schemas.microsoft.com/office/drawing/2014/main" id="{5EEA614B-7513-88FB-21B3-C0442CBF2646}"/>
              </a:ext>
            </a:extLst>
          </p:cNvPr>
          <p:cNvSpPr txBox="1"/>
          <p:nvPr/>
        </p:nvSpPr>
        <p:spPr>
          <a:xfrm>
            <a:off x="7891160" y="3864413"/>
            <a:ext cx="1244428" cy="307777"/>
          </a:xfrm>
          <a:prstGeom prst="rect">
            <a:avLst/>
          </a:prstGeom>
          <a:noFill/>
        </p:spPr>
        <p:txBody>
          <a:bodyPr wrap="none" rtlCol="0">
            <a:spAutoFit/>
          </a:bodyPr>
          <a:lstStyle/>
          <a:p>
            <a:r>
              <a:rPr lang="ja-JP" altLang="en-US" sz="1400" b="1" u="sng" dirty="0">
                <a:solidFill>
                  <a:srgbClr val="FF6699"/>
                </a:solidFill>
                <a:latin typeface="+mn-ea"/>
              </a:rPr>
              <a:t>山下美月</a:t>
            </a:r>
            <a:r>
              <a:rPr lang="ja-JP" altLang="en-US" sz="800" b="1" u="sng" dirty="0">
                <a:solidFill>
                  <a:srgbClr val="FF6699"/>
                </a:solidFill>
                <a:latin typeface="+mn-ea"/>
              </a:rPr>
              <a:t>（</a:t>
            </a:r>
            <a:r>
              <a:rPr lang="en-US" altLang="ja-JP" sz="800" b="1" u="sng" dirty="0">
                <a:solidFill>
                  <a:srgbClr val="FF6699"/>
                </a:solidFill>
                <a:latin typeface="+mn-ea"/>
              </a:rPr>
              <a:t>26</a:t>
            </a:r>
            <a:r>
              <a:rPr lang="ja-JP" altLang="en-US" sz="800" b="1" u="sng" dirty="0">
                <a:solidFill>
                  <a:srgbClr val="FF6699"/>
                </a:solidFill>
                <a:latin typeface="+mn-ea"/>
              </a:rPr>
              <a:t>）</a:t>
            </a:r>
          </a:p>
        </p:txBody>
      </p:sp>
      <p:sp>
        <p:nvSpPr>
          <p:cNvPr id="51" name="テキスト ボックス 33">
            <a:extLst>
              <a:ext uri="{FF2B5EF4-FFF2-40B4-BE49-F238E27FC236}">
                <a16:creationId xmlns:a16="http://schemas.microsoft.com/office/drawing/2014/main" id="{E901017F-02FF-840D-96C6-EDC02E319999}"/>
              </a:ext>
            </a:extLst>
          </p:cNvPr>
          <p:cNvSpPr txBox="1">
            <a:spLocks noChangeArrowheads="1"/>
          </p:cNvSpPr>
          <p:nvPr/>
        </p:nvSpPr>
        <p:spPr bwMode="auto">
          <a:xfrm>
            <a:off x="2155328" y="80272"/>
            <a:ext cx="552450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Regular Models</a:t>
            </a:r>
          </a:p>
          <a:p>
            <a:pPr algn="ctr"/>
            <a:r>
              <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専属モデル</a:t>
            </a:r>
          </a:p>
        </p:txBody>
      </p:sp>
      <p:sp>
        <p:nvSpPr>
          <p:cNvPr id="2" name="角丸四角形 123">
            <a:extLst>
              <a:ext uri="{FF2B5EF4-FFF2-40B4-BE49-F238E27FC236}">
                <a16:creationId xmlns:a16="http://schemas.microsoft.com/office/drawing/2014/main" id="{E8AE1883-4886-2493-3B21-C12AB3B6A30B}"/>
              </a:ext>
            </a:extLst>
          </p:cNvPr>
          <p:cNvSpPr/>
          <p:nvPr/>
        </p:nvSpPr>
        <p:spPr>
          <a:xfrm>
            <a:off x="6545465" y="3798455"/>
            <a:ext cx="2951843" cy="135318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sp>
        <p:nvSpPr>
          <p:cNvPr id="12" name="角丸四角形 71">
            <a:extLst>
              <a:ext uri="{FF2B5EF4-FFF2-40B4-BE49-F238E27FC236}">
                <a16:creationId xmlns:a16="http://schemas.microsoft.com/office/drawing/2014/main" id="{79A0BC0B-32C4-C9C2-17CC-345E1D0701F7}"/>
              </a:ext>
            </a:extLst>
          </p:cNvPr>
          <p:cNvSpPr/>
          <p:nvPr/>
        </p:nvSpPr>
        <p:spPr>
          <a:xfrm>
            <a:off x="331541" y="3823041"/>
            <a:ext cx="2936361" cy="135318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sp>
        <p:nvSpPr>
          <p:cNvPr id="23" name="テキスト ボックス 22">
            <a:extLst>
              <a:ext uri="{FF2B5EF4-FFF2-40B4-BE49-F238E27FC236}">
                <a16:creationId xmlns:a16="http://schemas.microsoft.com/office/drawing/2014/main" id="{F09A6AC5-D697-09AE-2B34-B76ACD027A63}"/>
              </a:ext>
            </a:extLst>
          </p:cNvPr>
          <p:cNvSpPr txBox="1"/>
          <p:nvPr/>
        </p:nvSpPr>
        <p:spPr>
          <a:xfrm>
            <a:off x="1537769" y="3869529"/>
            <a:ext cx="1226618" cy="307777"/>
          </a:xfrm>
          <a:prstGeom prst="rect">
            <a:avLst/>
          </a:prstGeom>
          <a:noFill/>
        </p:spPr>
        <p:txBody>
          <a:bodyPr wrap="none" rtlCol="0">
            <a:spAutoFit/>
          </a:bodyPr>
          <a:lstStyle/>
          <a:p>
            <a:r>
              <a:rPr lang="ja-JP" altLang="en-US" sz="1400" b="1" u="sng" dirty="0">
                <a:solidFill>
                  <a:srgbClr val="FF6699"/>
                </a:solidFill>
                <a:latin typeface="+mn-ea"/>
              </a:rPr>
              <a:t>加藤史帆</a:t>
            </a:r>
            <a:r>
              <a:rPr lang="ja-JP" altLang="en-US" sz="800" b="1" u="sng" dirty="0">
                <a:solidFill>
                  <a:srgbClr val="FF6699"/>
                </a:solidFill>
                <a:latin typeface="+mn-ea"/>
              </a:rPr>
              <a:t>（</a:t>
            </a:r>
            <a:r>
              <a:rPr lang="en-US" altLang="ja-JP" sz="800" b="1" u="sng" dirty="0">
                <a:solidFill>
                  <a:srgbClr val="FF6699"/>
                </a:solidFill>
                <a:latin typeface="+mn-ea"/>
              </a:rPr>
              <a:t>27</a:t>
            </a:r>
            <a:r>
              <a:rPr lang="ja-JP" altLang="en-US" sz="800" b="1" u="sng" dirty="0">
                <a:solidFill>
                  <a:srgbClr val="FF6699"/>
                </a:solidFill>
                <a:latin typeface="+mn-ea"/>
              </a:rPr>
              <a:t>）</a:t>
            </a:r>
          </a:p>
        </p:txBody>
      </p:sp>
      <p:grpSp>
        <p:nvGrpSpPr>
          <p:cNvPr id="37" name="グループ化 36">
            <a:extLst>
              <a:ext uri="{FF2B5EF4-FFF2-40B4-BE49-F238E27FC236}">
                <a16:creationId xmlns:a16="http://schemas.microsoft.com/office/drawing/2014/main" id="{581A704E-52D0-CDC4-885E-F7FD011757B4}"/>
              </a:ext>
            </a:extLst>
          </p:cNvPr>
          <p:cNvGrpSpPr/>
          <p:nvPr/>
        </p:nvGrpSpPr>
        <p:grpSpPr>
          <a:xfrm>
            <a:off x="901954" y="4956689"/>
            <a:ext cx="1866119" cy="215655"/>
            <a:chOff x="6286209" y="2787063"/>
            <a:chExt cx="1866119" cy="215655"/>
          </a:xfrm>
        </p:grpSpPr>
        <p:sp>
          <p:nvSpPr>
            <p:cNvPr id="38" name="正方形/長方形 37">
              <a:extLst>
                <a:ext uri="{FF2B5EF4-FFF2-40B4-BE49-F238E27FC236}">
                  <a16:creationId xmlns:a16="http://schemas.microsoft.com/office/drawing/2014/main" id="{BFA06990-0E23-07E0-8E39-81796954A031}"/>
                </a:ext>
              </a:extLst>
            </p:cNvPr>
            <p:cNvSpPr/>
            <p:nvPr/>
          </p:nvSpPr>
          <p:spPr>
            <a:xfrm>
              <a:off x="6403131" y="2802663"/>
              <a:ext cx="1749197"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hlinkClick r:id="rId4">
                    <a:extLst>
                      <a:ext uri="{A12FA001-AC4F-418D-AE19-62706E023703}">
                        <ahyp:hlinkClr xmlns:ahyp="http://schemas.microsoft.com/office/drawing/2018/hyperlinkcolor" val="tx"/>
                      </a:ext>
                    </a:extLst>
                  </a:hlinkClick>
                </a:rPr>
                <a:t>@katoshi.official</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hlinkClick r:id="rId4">
                    <a:extLst>
                      <a:ext uri="{A12FA001-AC4F-418D-AE19-62706E023703}">
                        <ahyp:hlinkClr xmlns:ahyp="http://schemas.microsoft.com/office/drawing/2018/hyperlinkcolor" val="tx"/>
                      </a:ext>
                    </a:extLst>
                  </a:hlinkClick>
                </a:rPr>
                <a:t>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35.4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40" name="図 39">
              <a:extLst>
                <a:ext uri="{FF2B5EF4-FFF2-40B4-BE49-F238E27FC236}">
                  <a16:creationId xmlns:a16="http://schemas.microsoft.com/office/drawing/2014/main" id="{CFAABE59-4264-10D2-7A78-767E575ADD0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86209" y="2787063"/>
              <a:ext cx="188191" cy="170820"/>
            </a:xfrm>
            <a:prstGeom prst="rect">
              <a:avLst/>
            </a:prstGeom>
          </p:spPr>
        </p:pic>
      </p:grpSp>
      <p:sp>
        <p:nvSpPr>
          <p:cNvPr id="42" name="正方形/長方形 41">
            <a:extLst>
              <a:ext uri="{FF2B5EF4-FFF2-40B4-BE49-F238E27FC236}">
                <a16:creationId xmlns:a16="http://schemas.microsoft.com/office/drawing/2014/main" id="{CD39A115-806C-4B81-3236-96A782582DC0}"/>
              </a:ext>
            </a:extLst>
          </p:cNvPr>
          <p:cNvSpPr/>
          <p:nvPr/>
        </p:nvSpPr>
        <p:spPr>
          <a:xfrm>
            <a:off x="1472919" y="4132744"/>
            <a:ext cx="1347114" cy="830997"/>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日向坂</a:t>
            </a:r>
            <a:r>
              <a:rPr lang="en-US" altLang="ja-JP" sz="800" b="1" dirty="0">
                <a:solidFill>
                  <a:schemeClr val="bg2">
                    <a:lumMod val="50000"/>
                  </a:schemeClr>
                </a:solidFill>
                <a:latin typeface="游ゴシック" panose="020B0400000000000000" pitchFamily="50" charset="-128"/>
              </a:rPr>
              <a:t>46</a:t>
            </a:r>
            <a:r>
              <a:rPr lang="ja-JP" altLang="en-US" sz="800" b="1" dirty="0">
                <a:solidFill>
                  <a:schemeClr val="bg2">
                    <a:lumMod val="50000"/>
                  </a:schemeClr>
                </a:solidFill>
                <a:latin typeface="游ゴシック" panose="020B0400000000000000" pitchFamily="50" charset="-128"/>
              </a:rPr>
              <a:t>の元メンバー。ふんわりトークの裏腹、美容の知識がスゴい！</a:t>
            </a:r>
            <a:endParaRPr lang="en-US" altLang="ja-JP" sz="800" b="1" dirty="0">
              <a:solidFill>
                <a:schemeClr val="bg2">
                  <a:lumMod val="50000"/>
                </a:schemeClr>
              </a:solidFill>
              <a:latin typeface="游ゴシック" panose="020B0400000000000000" pitchFamily="50" charset="-128"/>
            </a:endParaRPr>
          </a:p>
          <a:p>
            <a:pPr algn="just"/>
            <a:r>
              <a:rPr lang="ja-JP" altLang="en-US" sz="800" b="1" dirty="0">
                <a:solidFill>
                  <a:schemeClr val="bg2">
                    <a:lumMod val="50000"/>
                  </a:schemeClr>
                </a:solidFill>
                <a:latin typeface="游ゴシック" panose="020B0400000000000000" pitchFamily="50" charset="-128"/>
              </a:rPr>
              <a:t>女優としても活躍中。意外にも短距離走やソフトテニスなどスポーツ万能。</a:t>
            </a:r>
          </a:p>
        </p:txBody>
      </p:sp>
      <p:pic>
        <p:nvPicPr>
          <p:cNvPr id="59" name="図 58">
            <a:extLst>
              <a:ext uri="{FF2B5EF4-FFF2-40B4-BE49-F238E27FC236}">
                <a16:creationId xmlns:a16="http://schemas.microsoft.com/office/drawing/2014/main" id="{27EA657B-9D2D-CBB8-B7AB-C0A6F4F91305}"/>
              </a:ext>
            </a:extLst>
          </p:cNvPr>
          <p:cNvPicPr>
            <a:picLocks noChangeAspect="1"/>
          </p:cNvPicPr>
          <p:nvPr/>
        </p:nvPicPr>
        <p:blipFill>
          <a:blip r:embed="rId5" cstate="print">
            <a:extLst>
              <a:ext uri="{28A0092B-C50C-407E-A947-70E740481C1C}">
                <a14:useLocalDpi xmlns:a14="http://schemas.microsoft.com/office/drawing/2010/main"/>
              </a:ext>
            </a:extLst>
          </a:blip>
          <a:srcRect l="6193" t="9872" r="11285" b="7606"/>
          <a:stretch>
            <a:fillRect/>
          </a:stretch>
        </p:blipFill>
        <p:spPr>
          <a:xfrm>
            <a:off x="470502" y="3895437"/>
            <a:ext cx="1016084" cy="1016082"/>
          </a:xfrm>
          <a:prstGeom prst="ellipse">
            <a:avLst/>
          </a:prstGeom>
          <a:ln w="6350" cap="rnd">
            <a:solidFill>
              <a:schemeClr val="bg2">
                <a:lumMod val="75000"/>
              </a:schemeClr>
            </a:solidFill>
          </a:ln>
          <a:effectLst/>
        </p:spPr>
      </p:pic>
      <p:sp>
        <p:nvSpPr>
          <p:cNvPr id="61" name="テキスト ボックス 60">
            <a:extLst>
              <a:ext uri="{FF2B5EF4-FFF2-40B4-BE49-F238E27FC236}">
                <a16:creationId xmlns:a16="http://schemas.microsoft.com/office/drawing/2014/main" id="{D60DEC11-F94D-2AC6-4B74-696927E6D13A}"/>
              </a:ext>
            </a:extLst>
          </p:cNvPr>
          <p:cNvSpPr txBox="1"/>
          <p:nvPr/>
        </p:nvSpPr>
        <p:spPr>
          <a:xfrm>
            <a:off x="1481633" y="5304721"/>
            <a:ext cx="1406154" cy="307777"/>
          </a:xfrm>
          <a:prstGeom prst="rect">
            <a:avLst/>
          </a:prstGeom>
          <a:noFill/>
        </p:spPr>
        <p:txBody>
          <a:bodyPr wrap="none" rtlCol="0">
            <a:spAutoFit/>
          </a:bodyPr>
          <a:lstStyle/>
          <a:p>
            <a:r>
              <a:rPr lang="ja-JP" altLang="en-US" sz="1400" b="1" u="sng" dirty="0">
                <a:solidFill>
                  <a:srgbClr val="FF6699"/>
                </a:solidFill>
                <a:latin typeface="+mn-ea"/>
              </a:rPr>
              <a:t>白宮みずほ</a:t>
            </a:r>
            <a:r>
              <a:rPr lang="ja-JP" altLang="en-US" sz="800" b="1" u="sng" dirty="0">
                <a:solidFill>
                  <a:srgbClr val="FF6699"/>
                </a:solidFill>
                <a:latin typeface="+mn-ea"/>
              </a:rPr>
              <a:t>（</a:t>
            </a:r>
            <a:r>
              <a:rPr lang="en-US" altLang="ja-JP" sz="800" b="1" u="sng" dirty="0">
                <a:solidFill>
                  <a:srgbClr val="FF6699"/>
                </a:solidFill>
                <a:latin typeface="+mn-ea"/>
              </a:rPr>
              <a:t>21</a:t>
            </a:r>
            <a:r>
              <a:rPr lang="ja-JP" altLang="en-US" sz="800" b="1" u="sng" dirty="0">
                <a:solidFill>
                  <a:srgbClr val="FF6699"/>
                </a:solidFill>
                <a:latin typeface="+mn-ea"/>
              </a:rPr>
              <a:t>）</a:t>
            </a:r>
            <a:endParaRPr lang="ja-JP" altLang="en-US" sz="1200" b="1" u="sng" dirty="0">
              <a:solidFill>
                <a:srgbClr val="FF6699"/>
              </a:solidFill>
              <a:latin typeface="+mn-ea"/>
            </a:endParaRPr>
          </a:p>
        </p:txBody>
      </p:sp>
      <p:grpSp>
        <p:nvGrpSpPr>
          <p:cNvPr id="64" name="グループ化 63">
            <a:extLst>
              <a:ext uri="{FF2B5EF4-FFF2-40B4-BE49-F238E27FC236}">
                <a16:creationId xmlns:a16="http://schemas.microsoft.com/office/drawing/2014/main" id="{D6B5C381-D561-15A1-6DDC-57E012A44B39}"/>
              </a:ext>
            </a:extLst>
          </p:cNvPr>
          <p:cNvGrpSpPr/>
          <p:nvPr/>
        </p:nvGrpSpPr>
        <p:grpSpPr>
          <a:xfrm>
            <a:off x="993519" y="6393765"/>
            <a:ext cx="1760714" cy="206804"/>
            <a:chOff x="3447434" y="6349654"/>
            <a:chExt cx="1760714" cy="206804"/>
          </a:xfrm>
        </p:grpSpPr>
        <p:sp>
          <p:nvSpPr>
            <p:cNvPr id="65" name="正方形/長方形 64">
              <a:extLst>
                <a:ext uri="{FF2B5EF4-FFF2-40B4-BE49-F238E27FC236}">
                  <a16:creationId xmlns:a16="http://schemas.microsoft.com/office/drawing/2014/main" id="{45834E52-8C2F-2D3C-61AD-BBE69A74D0BF}"/>
                </a:ext>
              </a:extLst>
            </p:cNvPr>
            <p:cNvSpPr/>
            <p:nvPr/>
          </p:nvSpPr>
          <p:spPr>
            <a:xfrm>
              <a:off x="3542307" y="6356403"/>
              <a:ext cx="1665841"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hlinkClick r:id="rId6">
                    <a:extLst>
                      <a:ext uri="{A12FA001-AC4F-418D-AE19-62706E023703}">
                        <ahyp:hlinkClr xmlns:ahyp="http://schemas.microsoft.com/office/drawing/2018/hyperlinkcolor" val="tx"/>
                      </a:ext>
                    </a:extLst>
                  </a:hlinkClick>
                </a:rPr>
                <a:t>@s.mizuho_0125</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9.7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69" name="図 68">
              <a:extLst>
                <a:ext uri="{FF2B5EF4-FFF2-40B4-BE49-F238E27FC236}">
                  <a16:creationId xmlns:a16="http://schemas.microsoft.com/office/drawing/2014/main" id="{AC83FFA0-ACC8-E45D-C3C5-76DF4775CEF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47434" y="6349654"/>
              <a:ext cx="188191" cy="170820"/>
            </a:xfrm>
            <a:prstGeom prst="rect">
              <a:avLst/>
            </a:prstGeom>
          </p:spPr>
        </p:pic>
      </p:grpSp>
      <p:sp>
        <p:nvSpPr>
          <p:cNvPr id="70" name="正方形/長方形 69">
            <a:extLst>
              <a:ext uri="{FF2B5EF4-FFF2-40B4-BE49-F238E27FC236}">
                <a16:creationId xmlns:a16="http://schemas.microsoft.com/office/drawing/2014/main" id="{9F684E1E-DEAD-A7D4-2D17-EE7B478E3EA8}"/>
              </a:ext>
            </a:extLst>
          </p:cNvPr>
          <p:cNvSpPr/>
          <p:nvPr/>
        </p:nvSpPr>
        <p:spPr>
          <a:xfrm>
            <a:off x="1498624" y="5592319"/>
            <a:ext cx="1394856" cy="707886"/>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透明感溢れる真っ白お肌ときらきらな笑顔♥ 映画やドラマにも引っ張りだこな注目の若手女優。特技は</a:t>
            </a:r>
            <a:r>
              <a:rPr lang="en-US" altLang="ja-JP" sz="800" b="1" dirty="0">
                <a:solidFill>
                  <a:schemeClr val="bg2">
                    <a:lumMod val="50000"/>
                  </a:schemeClr>
                </a:solidFill>
                <a:latin typeface="游ゴシック" panose="020B0400000000000000" pitchFamily="50" charset="-128"/>
              </a:rPr>
              <a:t>12</a:t>
            </a:r>
            <a:r>
              <a:rPr lang="ja-JP" altLang="en-US" sz="800" b="1" dirty="0">
                <a:solidFill>
                  <a:schemeClr val="bg2">
                    <a:lumMod val="50000"/>
                  </a:schemeClr>
                </a:solidFill>
                <a:latin typeface="游ゴシック" panose="020B0400000000000000" pitchFamily="50" charset="-128"/>
              </a:rPr>
              <a:t>年続けたピアノ♪</a:t>
            </a:r>
            <a:endParaRPr lang="en-US" altLang="ja-JP" sz="800" b="1" dirty="0">
              <a:solidFill>
                <a:schemeClr val="bg2">
                  <a:lumMod val="50000"/>
                </a:schemeClr>
              </a:solidFill>
              <a:latin typeface="游ゴシック" panose="020B0400000000000000" pitchFamily="50" charset="-128"/>
            </a:endParaRPr>
          </a:p>
        </p:txBody>
      </p:sp>
      <p:pic>
        <p:nvPicPr>
          <p:cNvPr id="71" name="Picture 2">
            <a:extLst>
              <a:ext uri="{FF2B5EF4-FFF2-40B4-BE49-F238E27FC236}">
                <a16:creationId xmlns:a16="http://schemas.microsoft.com/office/drawing/2014/main" id="{36261337-977B-2B4E-9A6E-0DA4732D03F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542" t="10320" r="6853" b="14074"/>
          <a:stretch>
            <a:fillRect/>
          </a:stretch>
        </p:blipFill>
        <p:spPr bwMode="auto">
          <a:xfrm>
            <a:off x="470502" y="5330326"/>
            <a:ext cx="1016084" cy="1042832"/>
          </a:xfrm>
          <a:prstGeom prst="flowChartConnector">
            <a:avLst/>
          </a:prstGeom>
          <a:noFill/>
          <a:ln>
            <a:solidFill>
              <a:schemeClr val="bg2">
                <a:lumMod val="90000"/>
              </a:schemeClr>
            </a:solidFill>
          </a:ln>
          <a:extLst>
            <a:ext uri="{909E8E84-426E-40DD-AFC4-6F175D3DCCD1}">
              <a14:hiddenFill xmlns:a14="http://schemas.microsoft.com/office/drawing/2010/main">
                <a:solidFill>
                  <a:srgbClr val="FFFFFF"/>
                </a:solidFill>
              </a14:hiddenFill>
            </a:ext>
          </a:extLst>
        </p:spPr>
      </p:pic>
      <p:sp>
        <p:nvSpPr>
          <p:cNvPr id="72" name="角丸四角形 118">
            <a:extLst>
              <a:ext uri="{FF2B5EF4-FFF2-40B4-BE49-F238E27FC236}">
                <a16:creationId xmlns:a16="http://schemas.microsoft.com/office/drawing/2014/main" id="{80CD5032-7BB5-CE69-FDEE-03FF90A96C9A}"/>
              </a:ext>
            </a:extLst>
          </p:cNvPr>
          <p:cNvSpPr/>
          <p:nvPr/>
        </p:nvSpPr>
        <p:spPr>
          <a:xfrm>
            <a:off x="3443864" y="3824822"/>
            <a:ext cx="2936361" cy="136607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pic>
        <p:nvPicPr>
          <p:cNvPr id="73" name="図 72">
            <a:extLst>
              <a:ext uri="{FF2B5EF4-FFF2-40B4-BE49-F238E27FC236}">
                <a16:creationId xmlns:a16="http://schemas.microsoft.com/office/drawing/2014/main" id="{41C7E260-2AF6-2A8C-609E-B55848F6A286}"/>
              </a:ext>
            </a:extLst>
          </p:cNvPr>
          <p:cNvPicPr>
            <a:picLocks noChangeAspect="1"/>
          </p:cNvPicPr>
          <p:nvPr/>
        </p:nvPicPr>
        <p:blipFill>
          <a:blip r:embed="rId8" cstate="print">
            <a:extLst>
              <a:ext uri="{28A0092B-C50C-407E-A947-70E740481C1C}">
                <a14:useLocalDpi xmlns:a14="http://schemas.microsoft.com/office/drawing/2010/main"/>
              </a:ext>
            </a:extLst>
          </a:blip>
          <a:srcRect t="7657" r="7657"/>
          <a:stretch>
            <a:fillRect/>
          </a:stretch>
        </p:blipFill>
        <p:spPr>
          <a:xfrm>
            <a:off x="3542000" y="3895437"/>
            <a:ext cx="1016084" cy="1016082"/>
          </a:xfrm>
          <a:prstGeom prst="ellipse">
            <a:avLst/>
          </a:prstGeom>
          <a:ln w="6350" cap="rnd">
            <a:solidFill>
              <a:schemeClr val="bg2">
                <a:lumMod val="75000"/>
              </a:schemeClr>
            </a:solidFill>
          </a:ln>
          <a:effectLst/>
        </p:spPr>
      </p:pic>
      <p:sp>
        <p:nvSpPr>
          <p:cNvPr id="74" name="テキスト ボックス 73">
            <a:extLst>
              <a:ext uri="{FF2B5EF4-FFF2-40B4-BE49-F238E27FC236}">
                <a16:creationId xmlns:a16="http://schemas.microsoft.com/office/drawing/2014/main" id="{77702152-0BDA-1FB1-7884-152C6C8EFD12}"/>
              </a:ext>
            </a:extLst>
          </p:cNvPr>
          <p:cNvSpPr txBox="1"/>
          <p:nvPr/>
        </p:nvSpPr>
        <p:spPr>
          <a:xfrm>
            <a:off x="4609470" y="3856629"/>
            <a:ext cx="1226618" cy="307777"/>
          </a:xfrm>
          <a:prstGeom prst="rect">
            <a:avLst/>
          </a:prstGeom>
          <a:noFill/>
        </p:spPr>
        <p:txBody>
          <a:bodyPr wrap="none" rtlCol="0">
            <a:spAutoFit/>
          </a:bodyPr>
          <a:lstStyle/>
          <a:p>
            <a:r>
              <a:rPr lang="ja-JP" altLang="en-US" sz="1400" b="1" u="sng" dirty="0">
                <a:solidFill>
                  <a:srgbClr val="FF6699"/>
                </a:solidFill>
                <a:latin typeface="+mn-ea"/>
              </a:rPr>
              <a:t>小室安未</a:t>
            </a:r>
            <a:r>
              <a:rPr lang="ja-JP" altLang="en-US" sz="800" b="1" u="sng" dirty="0">
                <a:solidFill>
                  <a:srgbClr val="FF6699"/>
                </a:solidFill>
                <a:latin typeface="+mn-ea"/>
              </a:rPr>
              <a:t>（</a:t>
            </a:r>
            <a:r>
              <a:rPr lang="en-US" altLang="ja-JP" sz="800" b="1" u="sng" dirty="0">
                <a:solidFill>
                  <a:srgbClr val="FF6699"/>
                </a:solidFill>
                <a:latin typeface="+mn-ea"/>
              </a:rPr>
              <a:t>29</a:t>
            </a:r>
            <a:r>
              <a:rPr lang="ja-JP" altLang="en-US" sz="800" b="1" u="sng" dirty="0">
                <a:solidFill>
                  <a:srgbClr val="FF6699"/>
                </a:solidFill>
                <a:latin typeface="+mn-ea"/>
              </a:rPr>
              <a:t>）</a:t>
            </a:r>
          </a:p>
        </p:txBody>
      </p:sp>
      <p:sp>
        <p:nvSpPr>
          <p:cNvPr id="75" name="正方形/長方形 74">
            <a:extLst>
              <a:ext uri="{FF2B5EF4-FFF2-40B4-BE49-F238E27FC236}">
                <a16:creationId xmlns:a16="http://schemas.microsoft.com/office/drawing/2014/main" id="{67087EAD-207D-FB7D-C573-E376389AB0E6}"/>
              </a:ext>
            </a:extLst>
          </p:cNvPr>
          <p:cNvSpPr/>
          <p:nvPr/>
        </p:nvSpPr>
        <p:spPr>
          <a:xfrm>
            <a:off x="4539458" y="4160961"/>
            <a:ext cx="1409481" cy="707886"/>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「テラスハウス」に出演歴があり、最近では女優業やレポーターとしても活動中。おしゃれで着こなし力が高く、スタッフからの信頼◎。</a:t>
            </a:r>
          </a:p>
        </p:txBody>
      </p:sp>
      <p:grpSp>
        <p:nvGrpSpPr>
          <p:cNvPr id="76" name="グループ化 75">
            <a:extLst>
              <a:ext uri="{FF2B5EF4-FFF2-40B4-BE49-F238E27FC236}">
                <a16:creationId xmlns:a16="http://schemas.microsoft.com/office/drawing/2014/main" id="{87C1EC0C-4735-3271-203D-CD54B0BBFF41}"/>
              </a:ext>
            </a:extLst>
          </p:cNvPr>
          <p:cNvGrpSpPr/>
          <p:nvPr/>
        </p:nvGrpSpPr>
        <p:grpSpPr>
          <a:xfrm>
            <a:off x="4103929" y="4978311"/>
            <a:ext cx="1707815" cy="206804"/>
            <a:chOff x="3610728" y="5099933"/>
            <a:chExt cx="1707815" cy="206804"/>
          </a:xfrm>
        </p:grpSpPr>
        <p:sp>
          <p:nvSpPr>
            <p:cNvPr id="77" name="正方形/長方形 76">
              <a:extLst>
                <a:ext uri="{FF2B5EF4-FFF2-40B4-BE49-F238E27FC236}">
                  <a16:creationId xmlns:a16="http://schemas.microsoft.com/office/drawing/2014/main" id="{377D18C5-318C-2452-BB25-4BAE3C928DB9}"/>
                </a:ext>
              </a:extLst>
            </p:cNvPr>
            <p:cNvSpPr/>
            <p:nvPr/>
          </p:nvSpPr>
          <p:spPr>
            <a:xfrm>
              <a:off x="3705601" y="5106682"/>
              <a:ext cx="1612942"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ea typeface="游ゴシック" panose="020B0400000000000000" pitchFamily="50" charset="-128"/>
                  <a:hlinkClick r:id="rId9">
                    <a:extLst>
                      <a:ext uri="{A12FA001-AC4F-418D-AE19-62706E023703}">
                        <ahyp:hlinkClr xmlns:ahyp="http://schemas.microsoft.com/office/drawing/2018/hyperlinkcolor" val="tx"/>
                      </a:ext>
                    </a:extLst>
                  </a:hlinkClick>
                </a:rPr>
                <a:t>@ami_komuro</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hlinkClick r:id="rId9">
                    <a:extLst>
                      <a:ext uri="{A12FA001-AC4F-418D-AE19-62706E023703}">
                        <ahyp:hlinkClr xmlns:ahyp="http://schemas.microsoft.com/office/drawing/2018/hyperlinkcolor" val="tx"/>
                      </a:ext>
                    </a:extLst>
                  </a:hlinkClick>
                </a:rPr>
                <a:t>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27.8</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78" name="図 77">
              <a:extLst>
                <a:ext uri="{FF2B5EF4-FFF2-40B4-BE49-F238E27FC236}">
                  <a16:creationId xmlns:a16="http://schemas.microsoft.com/office/drawing/2014/main" id="{792FF56B-8EF8-9239-1843-A72B1989401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10728" y="5099933"/>
              <a:ext cx="188191" cy="170820"/>
            </a:xfrm>
            <a:prstGeom prst="rect">
              <a:avLst/>
            </a:prstGeom>
          </p:spPr>
        </p:pic>
      </p:grpSp>
      <p:sp>
        <p:nvSpPr>
          <p:cNvPr id="79" name="テキスト ボックス 78">
            <a:extLst>
              <a:ext uri="{FF2B5EF4-FFF2-40B4-BE49-F238E27FC236}">
                <a16:creationId xmlns:a16="http://schemas.microsoft.com/office/drawing/2014/main" id="{FD0063C3-8E14-7997-3953-287ED4A6D01A}"/>
              </a:ext>
            </a:extLst>
          </p:cNvPr>
          <p:cNvSpPr txBox="1"/>
          <p:nvPr/>
        </p:nvSpPr>
        <p:spPr>
          <a:xfrm>
            <a:off x="7833740" y="5282031"/>
            <a:ext cx="1226618" cy="307777"/>
          </a:xfrm>
          <a:prstGeom prst="rect">
            <a:avLst/>
          </a:prstGeom>
          <a:noFill/>
        </p:spPr>
        <p:txBody>
          <a:bodyPr wrap="none" rtlCol="0">
            <a:spAutoFit/>
          </a:bodyPr>
          <a:lstStyle/>
          <a:p>
            <a:r>
              <a:rPr lang="ja-JP" altLang="en-US" sz="1400" b="1" u="sng" dirty="0">
                <a:solidFill>
                  <a:srgbClr val="FF6699"/>
                </a:solidFill>
                <a:latin typeface="+mn-ea"/>
              </a:rPr>
              <a:t>大野愛実</a:t>
            </a:r>
            <a:r>
              <a:rPr lang="ja-JP" altLang="en-US" sz="800" b="1" u="sng" dirty="0">
                <a:solidFill>
                  <a:srgbClr val="FF6699"/>
                </a:solidFill>
                <a:latin typeface="+mn-ea"/>
              </a:rPr>
              <a:t>（</a:t>
            </a:r>
            <a:r>
              <a:rPr lang="en-US" altLang="ja-JP" sz="800" b="1" u="sng" dirty="0">
                <a:solidFill>
                  <a:srgbClr val="FF6699"/>
                </a:solidFill>
                <a:latin typeface="+mn-ea"/>
              </a:rPr>
              <a:t>19</a:t>
            </a:r>
            <a:r>
              <a:rPr lang="ja-JP" altLang="en-US" sz="800" b="1" u="sng" dirty="0">
                <a:solidFill>
                  <a:srgbClr val="FF6699"/>
                </a:solidFill>
                <a:latin typeface="+mn-ea"/>
              </a:rPr>
              <a:t>）</a:t>
            </a:r>
            <a:endParaRPr lang="ja-JP" altLang="en-US" sz="1200" b="1" u="sng" dirty="0">
              <a:solidFill>
                <a:srgbClr val="FF6699"/>
              </a:solidFill>
              <a:latin typeface="+mn-ea"/>
            </a:endParaRPr>
          </a:p>
        </p:txBody>
      </p:sp>
      <p:grpSp>
        <p:nvGrpSpPr>
          <p:cNvPr id="80" name="グループ化 79">
            <a:extLst>
              <a:ext uri="{FF2B5EF4-FFF2-40B4-BE49-F238E27FC236}">
                <a16:creationId xmlns:a16="http://schemas.microsoft.com/office/drawing/2014/main" id="{5CB16703-1F5E-8C4B-54A3-C5BCD6B21B57}"/>
              </a:ext>
            </a:extLst>
          </p:cNvPr>
          <p:cNvGrpSpPr/>
          <p:nvPr/>
        </p:nvGrpSpPr>
        <p:grpSpPr>
          <a:xfrm>
            <a:off x="4066102" y="6420081"/>
            <a:ext cx="2090932" cy="206804"/>
            <a:chOff x="3447434" y="6349654"/>
            <a:chExt cx="2090932" cy="206804"/>
          </a:xfrm>
        </p:grpSpPr>
        <p:sp>
          <p:nvSpPr>
            <p:cNvPr id="81" name="正方形/長方形 80">
              <a:extLst>
                <a:ext uri="{FF2B5EF4-FFF2-40B4-BE49-F238E27FC236}">
                  <a16:creationId xmlns:a16="http://schemas.microsoft.com/office/drawing/2014/main" id="{C4E56D5E-E72B-9DF7-AF2A-F2EA30F307CC}"/>
                </a:ext>
              </a:extLst>
            </p:cNvPr>
            <p:cNvSpPr/>
            <p:nvPr/>
          </p:nvSpPr>
          <p:spPr>
            <a:xfrm>
              <a:off x="3542307" y="6356403"/>
              <a:ext cx="1996059"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hlinkClick r:id="rId10">
                    <a:extLst>
                      <a:ext uri="{A12FA001-AC4F-418D-AE19-62706E023703}">
                        <ahyp:hlinkClr xmlns:ahyp="http://schemas.microsoft.com/office/drawing/2018/hyperlinkcolor" val="tx"/>
                      </a:ext>
                    </a:extLst>
                  </a:hlinkClick>
                </a:rPr>
                <a:t>@ririka_tanabe_official</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10.1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82" name="図 81">
              <a:extLst>
                <a:ext uri="{FF2B5EF4-FFF2-40B4-BE49-F238E27FC236}">
                  <a16:creationId xmlns:a16="http://schemas.microsoft.com/office/drawing/2014/main" id="{D99DFBBD-940F-7780-8C13-E9014D774F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47434" y="6349654"/>
              <a:ext cx="188191" cy="170820"/>
            </a:xfrm>
            <a:prstGeom prst="rect">
              <a:avLst/>
            </a:prstGeom>
          </p:spPr>
        </p:pic>
      </p:grpSp>
      <p:sp>
        <p:nvSpPr>
          <p:cNvPr id="83" name="正方形/長方形 82">
            <a:extLst>
              <a:ext uri="{FF2B5EF4-FFF2-40B4-BE49-F238E27FC236}">
                <a16:creationId xmlns:a16="http://schemas.microsoft.com/office/drawing/2014/main" id="{A72CDD1A-868A-3190-20FC-0C19A44F65AD}"/>
              </a:ext>
            </a:extLst>
          </p:cNvPr>
          <p:cNvSpPr/>
          <p:nvPr/>
        </p:nvSpPr>
        <p:spPr>
          <a:xfrm>
            <a:off x="4658256" y="5618694"/>
            <a:ext cx="1340517" cy="830997"/>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すらりと伸びた長い脚できゅっと小顔。</a:t>
            </a:r>
            <a:r>
              <a:rPr lang="en-US" altLang="ja-JP" sz="800" b="1" dirty="0">
                <a:solidFill>
                  <a:schemeClr val="bg2">
                    <a:lumMod val="50000"/>
                  </a:schemeClr>
                </a:solidFill>
                <a:latin typeface="游ゴシック" panose="020B0400000000000000" pitchFamily="50" charset="-128"/>
              </a:rPr>
              <a:t>THE</a:t>
            </a:r>
            <a:r>
              <a:rPr lang="ja-JP" altLang="en-US" sz="800" b="1" dirty="0">
                <a:solidFill>
                  <a:schemeClr val="bg2">
                    <a:lumMod val="50000"/>
                  </a:schemeClr>
                </a:solidFill>
                <a:latin typeface="游ゴシック" panose="020B0400000000000000" pitchFamily="50" charset="-128"/>
              </a:rPr>
              <a:t>モデルなスタイルです♡ランニング好きでスポーティな一面も。</a:t>
            </a:r>
            <a:endParaRPr lang="en-US" altLang="ja-JP" sz="800" b="1" dirty="0">
              <a:solidFill>
                <a:schemeClr val="bg2">
                  <a:lumMod val="50000"/>
                </a:schemeClr>
              </a:solidFill>
              <a:latin typeface="游ゴシック" panose="020B0400000000000000" pitchFamily="50" charset="-128"/>
            </a:endParaRPr>
          </a:p>
          <a:p>
            <a:pPr algn="just"/>
            <a:endParaRPr lang="en-US" altLang="ja-JP" sz="800" b="1" dirty="0">
              <a:solidFill>
                <a:schemeClr val="bg2">
                  <a:lumMod val="50000"/>
                </a:schemeClr>
              </a:solidFill>
              <a:latin typeface="游ゴシック" panose="020B0400000000000000" pitchFamily="50" charset="-128"/>
            </a:endParaRPr>
          </a:p>
        </p:txBody>
      </p:sp>
      <p:grpSp>
        <p:nvGrpSpPr>
          <p:cNvPr id="84" name="グループ化 83">
            <a:extLst>
              <a:ext uri="{FF2B5EF4-FFF2-40B4-BE49-F238E27FC236}">
                <a16:creationId xmlns:a16="http://schemas.microsoft.com/office/drawing/2014/main" id="{E91FA4BA-6DB7-2AEA-AB1A-1B53EA4B90BD}"/>
              </a:ext>
            </a:extLst>
          </p:cNvPr>
          <p:cNvGrpSpPr/>
          <p:nvPr/>
        </p:nvGrpSpPr>
        <p:grpSpPr>
          <a:xfrm>
            <a:off x="7179536" y="6400990"/>
            <a:ext cx="1703006" cy="206804"/>
            <a:chOff x="3447434" y="6349654"/>
            <a:chExt cx="1703006" cy="206804"/>
          </a:xfrm>
        </p:grpSpPr>
        <p:sp>
          <p:nvSpPr>
            <p:cNvPr id="85" name="正方形/長方形 84">
              <a:extLst>
                <a:ext uri="{FF2B5EF4-FFF2-40B4-BE49-F238E27FC236}">
                  <a16:creationId xmlns:a16="http://schemas.microsoft.com/office/drawing/2014/main" id="{166A52B8-4477-74D0-F4D8-63F7A7A85CD9}"/>
                </a:ext>
              </a:extLst>
            </p:cNvPr>
            <p:cNvSpPr/>
            <p:nvPr/>
          </p:nvSpPr>
          <p:spPr>
            <a:xfrm>
              <a:off x="3542307" y="6356403"/>
              <a:ext cx="1608133"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hlinkClick r:id="rId11"/>
                </a:rPr>
                <a:t>@_ohno_manami</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3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86" name="図 85">
              <a:extLst>
                <a:ext uri="{FF2B5EF4-FFF2-40B4-BE49-F238E27FC236}">
                  <a16:creationId xmlns:a16="http://schemas.microsoft.com/office/drawing/2014/main" id="{963ECBAD-A93C-01EA-6770-34B1DC0510B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47434" y="6349654"/>
              <a:ext cx="188191" cy="170820"/>
            </a:xfrm>
            <a:prstGeom prst="rect">
              <a:avLst/>
            </a:prstGeom>
          </p:spPr>
        </p:pic>
      </p:grpSp>
      <p:sp>
        <p:nvSpPr>
          <p:cNvPr id="87" name="正方形/長方形 86">
            <a:extLst>
              <a:ext uri="{FF2B5EF4-FFF2-40B4-BE49-F238E27FC236}">
                <a16:creationId xmlns:a16="http://schemas.microsoft.com/office/drawing/2014/main" id="{E10830D1-0D81-873B-C367-3B6887916120}"/>
              </a:ext>
            </a:extLst>
          </p:cNvPr>
          <p:cNvSpPr/>
          <p:nvPr/>
        </p:nvSpPr>
        <p:spPr>
          <a:xfrm>
            <a:off x="7748537" y="5584268"/>
            <a:ext cx="1465553" cy="830997"/>
          </a:xfrm>
          <a:prstGeom prst="rect">
            <a:avLst/>
          </a:prstGeom>
        </p:spPr>
        <p:txBody>
          <a:bodyPr wrap="square">
            <a:spAutoFit/>
          </a:bodyPr>
          <a:lstStyle/>
          <a:p>
            <a:r>
              <a:rPr lang="ja-JP" altLang="en-US" sz="800" b="1" dirty="0">
                <a:solidFill>
                  <a:schemeClr val="bg2">
                    <a:lumMod val="50000"/>
                  </a:schemeClr>
                </a:solidFill>
                <a:latin typeface="游ゴシック" panose="020B0400000000000000" pitchFamily="50" charset="-128"/>
              </a:rPr>
              <a:t>日向坂</a:t>
            </a:r>
            <a:r>
              <a:rPr lang="en-US" altLang="ja-JP" sz="800" b="1" dirty="0">
                <a:solidFill>
                  <a:schemeClr val="bg2">
                    <a:lumMod val="50000"/>
                  </a:schemeClr>
                </a:solidFill>
                <a:latin typeface="游ゴシック" panose="020B0400000000000000" pitchFamily="50" charset="-128"/>
              </a:rPr>
              <a:t>46</a:t>
            </a:r>
            <a:r>
              <a:rPr lang="ja-JP" altLang="en-US" sz="800" b="1" dirty="0">
                <a:solidFill>
                  <a:schemeClr val="bg2">
                    <a:lumMod val="50000"/>
                  </a:schemeClr>
                </a:solidFill>
                <a:latin typeface="游ゴシック" panose="020B0400000000000000" pitchFamily="50" charset="-128"/>
              </a:rPr>
              <a:t>の新センター！とにかく人を惹きつけるオーラがあり、「顔がかわいい！」「静止画でも強い！」と早速大バズりな期待のルーキーです♡</a:t>
            </a:r>
            <a:endParaRPr lang="en-US" altLang="ja-JP" sz="800" b="1" dirty="0">
              <a:solidFill>
                <a:schemeClr val="bg2">
                  <a:lumMod val="50000"/>
                </a:schemeClr>
              </a:solidFill>
              <a:latin typeface="游ゴシック" panose="020B0400000000000000" pitchFamily="50" charset="-128"/>
            </a:endParaRPr>
          </a:p>
        </p:txBody>
      </p:sp>
      <p:pic>
        <p:nvPicPr>
          <p:cNvPr id="88" name="図 87">
            <a:extLst>
              <a:ext uri="{FF2B5EF4-FFF2-40B4-BE49-F238E27FC236}">
                <a16:creationId xmlns:a16="http://schemas.microsoft.com/office/drawing/2014/main" id="{9E87EEDE-442C-6E9F-22A5-8B0E8459FC5F}"/>
              </a:ext>
            </a:extLst>
          </p:cNvPr>
          <p:cNvPicPr>
            <a:picLocks noChangeAspect="1"/>
          </p:cNvPicPr>
          <p:nvPr/>
        </p:nvPicPr>
        <p:blipFill>
          <a:blip r:embed="rId12">
            <a:extLst>
              <a:ext uri="{28A0092B-C50C-407E-A947-70E740481C1C}">
                <a14:useLocalDpi xmlns:a14="http://schemas.microsoft.com/office/drawing/2010/main" val="0"/>
              </a:ext>
            </a:extLst>
          </a:blip>
          <a:srcRect l="633" t="1383" r="359" b="32971"/>
          <a:stretch>
            <a:fillRect/>
          </a:stretch>
        </p:blipFill>
        <p:spPr>
          <a:xfrm>
            <a:off x="6670658" y="5329140"/>
            <a:ext cx="1001820" cy="996098"/>
          </a:xfrm>
          <a:prstGeom prst="ellipse">
            <a:avLst/>
          </a:prstGeom>
          <a:ln>
            <a:solidFill>
              <a:schemeClr val="bg1">
                <a:lumMod val="75000"/>
              </a:schemeClr>
            </a:solidFill>
          </a:ln>
          <a:effectLst/>
        </p:spPr>
      </p:pic>
      <p:sp>
        <p:nvSpPr>
          <p:cNvPr id="89" name="テキスト ボックス 88">
            <a:extLst>
              <a:ext uri="{FF2B5EF4-FFF2-40B4-BE49-F238E27FC236}">
                <a16:creationId xmlns:a16="http://schemas.microsoft.com/office/drawing/2014/main" id="{F25E23BD-CA43-ACF6-CA11-1F5D3F9AB4CD}"/>
              </a:ext>
            </a:extLst>
          </p:cNvPr>
          <p:cNvSpPr txBox="1"/>
          <p:nvPr/>
        </p:nvSpPr>
        <p:spPr>
          <a:xfrm>
            <a:off x="4633293" y="5295432"/>
            <a:ext cx="1406154" cy="307777"/>
          </a:xfrm>
          <a:prstGeom prst="rect">
            <a:avLst/>
          </a:prstGeom>
          <a:noFill/>
        </p:spPr>
        <p:txBody>
          <a:bodyPr wrap="none" rtlCol="0">
            <a:spAutoFit/>
          </a:bodyPr>
          <a:lstStyle/>
          <a:p>
            <a:r>
              <a:rPr lang="ja-JP" altLang="en-US" sz="1400" b="1" u="sng" dirty="0">
                <a:solidFill>
                  <a:srgbClr val="FF6699"/>
                </a:solidFill>
                <a:latin typeface="+mn-ea"/>
              </a:rPr>
              <a:t>田鍋梨々花</a:t>
            </a:r>
            <a:r>
              <a:rPr lang="ja-JP" altLang="en-US" sz="800" b="1" u="sng" dirty="0">
                <a:solidFill>
                  <a:srgbClr val="FF6699"/>
                </a:solidFill>
                <a:latin typeface="+mn-ea"/>
              </a:rPr>
              <a:t>（</a:t>
            </a:r>
            <a:r>
              <a:rPr lang="en-US" altLang="ja-JP" sz="800" b="1" u="sng" dirty="0">
                <a:solidFill>
                  <a:srgbClr val="FF6699"/>
                </a:solidFill>
                <a:latin typeface="+mn-ea"/>
              </a:rPr>
              <a:t>22</a:t>
            </a:r>
            <a:r>
              <a:rPr lang="ja-JP" altLang="en-US" sz="800" b="1" u="sng" dirty="0">
                <a:solidFill>
                  <a:srgbClr val="FF6699"/>
                </a:solidFill>
                <a:latin typeface="+mn-ea"/>
              </a:rPr>
              <a:t>）</a:t>
            </a:r>
            <a:endParaRPr lang="ja-JP" altLang="en-US" sz="1200" b="1" u="sng" dirty="0">
              <a:solidFill>
                <a:srgbClr val="FF6699"/>
              </a:solidFill>
              <a:latin typeface="+mn-ea"/>
            </a:endParaRPr>
          </a:p>
        </p:txBody>
      </p:sp>
      <p:pic>
        <p:nvPicPr>
          <p:cNvPr id="90" name="図 89">
            <a:extLst>
              <a:ext uri="{FF2B5EF4-FFF2-40B4-BE49-F238E27FC236}">
                <a16:creationId xmlns:a16="http://schemas.microsoft.com/office/drawing/2014/main" id="{D20D9091-D352-6DFF-72BD-B46F41D914A8}"/>
              </a:ext>
            </a:extLst>
          </p:cNvPr>
          <p:cNvPicPr>
            <a:picLocks noChangeAspect="1"/>
          </p:cNvPicPr>
          <p:nvPr/>
        </p:nvPicPr>
        <p:blipFill>
          <a:blip r:embed="rId13">
            <a:extLst>
              <a:ext uri="{28A0092B-C50C-407E-A947-70E740481C1C}">
                <a14:useLocalDpi xmlns:a14="http://schemas.microsoft.com/office/drawing/2010/main" val="0"/>
              </a:ext>
            </a:extLst>
          </a:blip>
          <a:srcRect l="484" t="15396" r="1401" b="18157"/>
          <a:stretch>
            <a:fillRect/>
          </a:stretch>
        </p:blipFill>
        <p:spPr>
          <a:xfrm>
            <a:off x="3537594" y="5346611"/>
            <a:ext cx="1020408" cy="1037198"/>
          </a:xfrm>
          <a:prstGeom prst="ellipse">
            <a:avLst/>
          </a:prstGeom>
          <a:ln>
            <a:solidFill>
              <a:schemeClr val="bg1">
                <a:lumMod val="75000"/>
              </a:schemeClr>
            </a:solidFill>
          </a:ln>
          <a:effectLst/>
        </p:spPr>
      </p:pic>
      <p:sp>
        <p:nvSpPr>
          <p:cNvPr id="91" name="角丸四角形 71">
            <a:extLst>
              <a:ext uri="{FF2B5EF4-FFF2-40B4-BE49-F238E27FC236}">
                <a16:creationId xmlns:a16="http://schemas.microsoft.com/office/drawing/2014/main" id="{BCCF4B39-142B-466B-0910-6933A099AC1A}"/>
              </a:ext>
            </a:extLst>
          </p:cNvPr>
          <p:cNvSpPr/>
          <p:nvPr/>
        </p:nvSpPr>
        <p:spPr>
          <a:xfrm>
            <a:off x="331541" y="5250106"/>
            <a:ext cx="2936361" cy="135318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pic>
        <p:nvPicPr>
          <p:cNvPr id="92" name="図 91" descr="人, 立つ, 持つ, 衣類 が含まれている画像&#10;&#10;自動的に生成された説明">
            <a:extLst>
              <a:ext uri="{FF2B5EF4-FFF2-40B4-BE49-F238E27FC236}">
                <a16:creationId xmlns:a16="http://schemas.microsoft.com/office/drawing/2014/main" id="{171205A9-DD5D-034F-35D6-32A203898C0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2887306" y="5259559"/>
            <a:ext cx="538668" cy="1396448"/>
          </a:xfrm>
          <a:prstGeom prst="rect">
            <a:avLst/>
          </a:prstGeom>
        </p:spPr>
      </p:pic>
      <p:sp>
        <p:nvSpPr>
          <p:cNvPr id="93" name="角丸四角形 118">
            <a:extLst>
              <a:ext uri="{FF2B5EF4-FFF2-40B4-BE49-F238E27FC236}">
                <a16:creationId xmlns:a16="http://schemas.microsoft.com/office/drawing/2014/main" id="{0496C0F0-2C59-F92D-EF2F-A9349FFE6A3D}"/>
              </a:ext>
            </a:extLst>
          </p:cNvPr>
          <p:cNvSpPr/>
          <p:nvPr/>
        </p:nvSpPr>
        <p:spPr>
          <a:xfrm>
            <a:off x="3443864" y="5248454"/>
            <a:ext cx="2936361" cy="136607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sp>
        <p:nvSpPr>
          <p:cNvPr id="94" name="角丸四角形 123">
            <a:extLst>
              <a:ext uri="{FF2B5EF4-FFF2-40B4-BE49-F238E27FC236}">
                <a16:creationId xmlns:a16="http://schemas.microsoft.com/office/drawing/2014/main" id="{BE6D77C7-F052-2BC3-CD89-5B3D9EC9FF33}"/>
              </a:ext>
            </a:extLst>
          </p:cNvPr>
          <p:cNvSpPr/>
          <p:nvPr/>
        </p:nvSpPr>
        <p:spPr>
          <a:xfrm>
            <a:off x="6545465" y="5249346"/>
            <a:ext cx="2951843" cy="135318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pic>
        <p:nvPicPr>
          <p:cNvPr id="101" name="図 100">
            <a:extLst>
              <a:ext uri="{FF2B5EF4-FFF2-40B4-BE49-F238E27FC236}">
                <a16:creationId xmlns:a16="http://schemas.microsoft.com/office/drawing/2014/main" id="{BD9862C2-10DB-1919-ED35-0CC23E671AD6}"/>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5664" b="98047" l="7805" r="88293">
                        <a14:foregroundMark x1="7805" y1="54297" x2="54146" y2="10742"/>
                        <a14:foregroundMark x1="54146" y1="10742" x2="59512" y2="41992"/>
                        <a14:foregroundMark x1="59512" y1="41992" x2="54634" y2="54883"/>
                        <a14:foregroundMark x1="54634" y1="54883" x2="30732" y2="35156"/>
                        <a14:foregroundMark x1="30732" y1="35156" x2="40488" y2="81836"/>
                        <a14:foregroundMark x1="46829" y1="87305" x2="36098" y2="87500"/>
                        <a14:foregroundMark x1="57073" y1="84766" x2="52195" y2="98047"/>
                        <a14:foregroundMark x1="52195" y1="98047" x2="70801" y2="83530"/>
                        <a14:foregroundMark x1="51220" y1="76758" x2="72195" y2="68359"/>
                        <a14:foregroundMark x1="72195" y1="68359" x2="72195" y2="66797"/>
                        <a14:foregroundMark x1="71220" y1="62305" x2="74306" y2="74784"/>
                        <a14:foregroundMark x1="60488" y1="70313" x2="63415" y2="87305"/>
                        <a14:foregroundMark x1="63415" y1="87305" x2="61463" y2="89844"/>
                        <a14:foregroundMark x1="60488" y1="37305" x2="83902" y2="36719"/>
                        <a14:foregroundMark x1="74634" y1="25391" x2="62927" y2="15625"/>
                        <a14:foregroundMark x1="62927" y1="15625" x2="43906" y2="16521"/>
                        <a14:foregroundMark x1="39784" y1="19922" x2="40976" y2="22070"/>
                        <a14:foregroundMark x1="42145" y1="12695" x2="41951" y2="12109"/>
                        <a14:foregroundMark x1="46341" y1="25391" x2="43906" y2="18024"/>
                        <a14:foregroundMark x1="41951" y1="12109" x2="66829" y2="9570"/>
                        <a14:foregroundMark x1="66829" y1="9570" x2="69756" y2="22266"/>
                        <a14:foregroundMark x1="67805" y1="20703" x2="67317" y2="8594"/>
                        <a14:foregroundMark x1="67317" y1="8594" x2="43906" y2="13951"/>
                        <a14:foregroundMark x1="43906" y1="14604" x2="45366" y2="16211"/>
                        <a14:foregroundMark x1="43906" y1="13963" x2="60488" y2="5664"/>
                        <a14:foregroundMark x1="60488" y1="5664" x2="68780" y2="18945"/>
                        <a14:foregroundMark x1="65854" y1="21484" x2="62439" y2="8594"/>
                        <a14:foregroundMark x1="62439" y1="8594" x2="43906" y2="15171"/>
                        <a14:foregroundMark x1="46341" y1="18945" x2="46829" y2="7227"/>
                        <a14:foregroundMark x1="46829" y1="7227" x2="69756" y2="9961"/>
                        <a14:foregroundMark x1="39268" y1="12695" x2="40000" y2="10156"/>
                        <a14:foregroundMark x1="35610" y1="25391" x2="37186" y2="19922"/>
                        <a14:foregroundMark x1="40000" y1="10156" x2="64390" y2="8398"/>
                        <a14:foregroundMark x1="64390" y1="8398" x2="65366" y2="9180"/>
                        <a14:foregroundMark x1="45854" y1="17383" x2="51707" y2="6250"/>
                        <a14:foregroundMark x1="51707" y1="6250" x2="67317" y2="11133"/>
                        <a14:foregroundMark x1="54146" y1="8594" x2="68293" y2="20898"/>
                        <a14:foregroundMark x1="68293" y1="20898" x2="67317" y2="22070"/>
                        <a14:backgroundMark x1="35610" y1="12695" x2="35610" y2="19922"/>
                        <a14:backgroundMark x1="87317" y1="63281" x2="72683" y2="99805"/>
                      </a14:backgroundRemoval>
                    </a14:imgEffect>
                  </a14:imgLayer>
                </a14:imgProps>
              </a:ext>
            </a:extLst>
          </a:blip>
          <a:stretch>
            <a:fillRect/>
          </a:stretch>
        </p:blipFill>
        <p:spPr>
          <a:xfrm>
            <a:off x="9090502" y="5216230"/>
            <a:ext cx="593823" cy="1483107"/>
          </a:xfrm>
          <a:prstGeom prst="rect">
            <a:avLst/>
          </a:prstGeom>
        </p:spPr>
      </p:pic>
      <p:pic>
        <p:nvPicPr>
          <p:cNvPr id="102" name="図 101">
            <a:extLst>
              <a:ext uri="{FF2B5EF4-FFF2-40B4-BE49-F238E27FC236}">
                <a16:creationId xmlns:a16="http://schemas.microsoft.com/office/drawing/2014/main" id="{110B39FC-6D1F-30BF-9838-135A357E91D2}"/>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2916" b="98799" l="9942" r="89474">
                        <a14:foregroundMark x1="49415" y1="12178" x2="49123" y2="2916"/>
                        <a14:foregroundMark x1="49123" y1="2916" x2="59649" y2="46998"/>
                        <a14:foregroundMark x1="59649" y1="46998" x2="53216" y2="55232"/>
                        <a14:foregroundMark x1="53216" y1="55232" x2="42982" y2="50772"/>
                        <a14:foregroundMark x1="53801" y1="37736" x2="60234" y2="51458"/>
                        <a14:foregroundMark x1="60234" y1="51458" x2="63743" y2="43396"/>
                        <a14:foregroundMark x1="57310" y1="85763" x2="57018" y2="98799"/>
                        <a14:foregroundMark x1="51462" y1="92624" x2="51462" y2="98799"/>
                        <a14:backgroundMark x1="52339" y1="59005" x2="52339" y2="84220"/>
                      </a14:backgroundRemoval>
                    </a14:imgEffect>
                  </a14:imgLayer>
                </a14:imgProps>
              </a:ext>
            </a:extLst>
          </a:blip>
          <a:stretch>
            <a:fillRect/>
          </a:stretch>
        </p:blipFill>
        <p:spPr>
          <a:xfrm>
            <a:off x="5770078" y="5228945"/>
            <a:ext cx="848200" cy="1445908"/>
          </a:xfrm>
          <a:prstGeom prst="rect">
            <a:avLst/>
          </a:prstGeom>
        </p:spPr>
      </p:pic>
      <p:pic>
        <p:nvPicPr>
          <p:cNvPr id="105" name="図 104">
            <a:extLst>
              <a:ext uri="{FF2B5EF4-FFF2-40B4-BE49-F238E27FC236}">
                <a16:creationId xmlns:a16="http://schemas.microsoft.com/office/drawing/2014/main" id="{6F7891B0-0FA1-D917-A787-DB386CB851CE}"/>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a:ext>
            </a:extLst>
          </a:blip>
          <a:srcRect l="18429" t="15696" r="34912" b="19477"/>
          <a:stretch/>
        </p:blipFill>
        <p:spPr>
          <a:xfrm>
            <a:off x="2782994" y="3785728"/>
            <a:ext cx="694193" cy="1446523"/>
          </a:xfrm>
          <a:prstGeom prst="rect">
            <a:avLst/>
          </a:prstGeom>
        </p:spPr>
      </p:pic>
      <p:pic>
        <p:nvPicPr>
          <p:cNvPr id="106" name="図 105">
            <a:extLst>
              <a:ext uri="{FF2B5EF4-FFF2-40B4-BE49-F238E27FC236}">
                <a16:creationId xmlns:a16="http://schemas.microsoft.com/office/drawing/2014/main" id="{A0A97FB6-F84B-25C7-D485-CA4C94EAE79C}"/>
              </a:ext>
            </a:extLst>
          </p:cNvPr>
          <p:cNvPicPr>
            <a:picLocks noChangeAspect="1"/>
          </p:cNvPicPr>
          <p:nvPr/>
        </p:nvPicPr>
        <p:blipFill rotWithShape="1">
          <a:blip r:embed="rId21" cstate="print">
            <a:extLst>
              <a:ext uri="{BEBA8EAE-BF5A-486C-A8C5-ECC9F3942E4B}">
                <a14:imgProps xmlns:a14="http://schemas.microsoft.com/office/drawing/2010/main">
                  <a14:imgLayer r:embed="rId22">
                    <a14:imgEffect>
                      <a14:backgroundRemoval t="9940" b="94277" l="9940" r="89910">
                        <a14:foregroundMark x1="42771" y1="21687" x2="49699" y2="21888"/>
                        <a14:foregroundMark x1="42319" y1="21285" x2="46988" y2="20181"/>
                      </a14:backgroundRemoval>
                    </a14:imgEffect>
                  </a14:imgLayer>
                </a14:imgProps>
              </a:ext>
              <a:ext uri="{28A0092B-C50C-407E-A947-70E740481C1C}">
                <a14:useLocalDpi xmlns:a14="http://schemas.microsoft.com/office/drawing/2010/main"/>
              </a:ext>
            </a:extLst>
          </a:blip>
          <a:srcRect l="13247" t="15219" r="16465" b="6237"/>
          <a:stretch/>
        </p:blipFill>
        <p:spPr>
          <a:xfrm flipH="1">
            <a:off x="5803055" y="3778157"/>
            <a:ext cx="872206" cy="1447577"/>
          </a:xfrm>
          <a:prstGeom prst="rect">
            <a:avLst/>
          </a:prstGeom>
        </p:spPr>
      </p:pic>
      <p:sp>
        <p:nvSpPr>
          <p:cNvPr id="107" name="テキスト ボックス 106">
            <a:extLst>
              <a:ext uri="{FF2B5EF4-FFF2-40B4-BE49-F238E27FC236}">
                <a16:creationId xmlns:a16="http://schemas.microsoft.com/office/drawing/2014/main" id="{CFEC760F-F057-F1EF-221B-827AF9B05BAA}"/>
              </a:ext>
            </a:extLst>
          </p:cNvPr>
          <p:cNvSpPr txBox="1"/>
          <p:nvPr/>
        </p:nvSpPr>
        <p:spPr>
          <a:xfrm>
            <a:off x="2010295" y="991874"/>
            <a:ext cx="1244428" cy="307777"/>
          </a:xfrm>
          <a:prstGeom prst="rect">
            <a:avLst/>
          </a:prstGeom>
          <a:noFill/>
        </p:spPr>
        <p:txBody>
          <a:bodyPr wrap="none" rtlCol="0">
            <a:spAutoFit/>
          </a:bodyPr>
          <a:lstStyle/>
          <a:p>
            <a:r>
              <a:rPr lang="ja-JP" altLang="en-US" sz="1400" b="1" u="sng" dirty="0">
                <a:solidFill>
                  <a:srgbClr val="FF6699"/>
                </a:solidFill>
                <a:latin typeface="+mn-ea"/>
              </a:rPr>
              <a:t>生見愛瑠</a:t>
            </a:r>
            <a:r>
              <a:rPr lang="ja-JP" altLang="en-US" sz="800" b="1" u="sng" dirty="0">
                <a:solidFill>
                  <a:srgbClr val="FF6699"/>
                </a:solidFill>
                <a:latin typeface="+mn-ea"/>
              </a:rPr>
              <a:t>（</a:t>
            </a:r>
            <a:r>
              <a:rPr lang="en-US" altLang="ja-JP" sz="800" b="1" u="sng" dirty="0">
                <a:solidFill>
                  <a:srgbClr val="FF6699"/>
                </a:solidFill>
                <a:latin typeface="+mn-ea"/>
              </a:rPr>
              <a:t>23</a:t>
            </a:r>
            <a:r>
              <a:rPr lang="ja-JP" altLang="en-US" sz="800" b="1" u="sng" dirty="0">
                <a:solidFill>
                  <a:srgbClr val="FF6699"/>
                </a:solidFill>
                <a:latin typeface="+mn-ea"/>
              </a:rPr>
              <a:t>）</a:t>
            </a:r>
          </a:p>
        </p:txBody>
      </p:sp>
      <p:grpSp>
        <p:nvGrpSpPr>
          <p:cNvPr id="108" name="グループ化 107">
            <a:extLst>
              <a:ext uri="{FF2B5EF4-FFF2-40B4-BE49-F238E27FC236}">
                <a16:creationId xmlns:a16="http://schemas.microsoft.com/office/drawing/2014/main" id="{D4AF561C-586E-FB5E-95AB-C452501B1C96}"/>
              </a:ext>
            </a:extLst>
          </p:cNvPr>
          <p:cNvGrpSpPr/>
          <p:nvPr/>
        </p:nvGrpSpPr>
        <p:grpSpPr>
          <a:xfrm>
            <a:off x="1697560" y="3497510"/>
            <a:ext cx="1876142" cy="200055"/>
            <a:chOff x="706228" y="6381050"/>
            <a:chExt cx="1849291" cy="200055"/>
          </a:xfrm>
        </p:grpSpPr>
        <p:sp>
          <p:nvSpPr>
            <p:cNvPr id="110" name="正方形/長方形 109">
              <a:extLst>
                <a:ext uri="{FF2B5EF4-FFF2-40B4-BE49-F238E27FC236}">
                  <a16:creationId xmlns:a16="http://schemas.microsoft.com/office/drawing/2014/main" id="{196ACC2B-9C80-EDEF-9BA0-4F62EC6C9BF5}"/>
                </a:ext>
              </a:extLst>
            </p:cNvPr>
            <p:cNvSpPr/>
            <p:nvPr/>
          </p:nvSpPr>
          <p:spPr>
            <a:xfrm>
              <a:off x="828764" y="6381050"/>
              <a:ext cx="1726755"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ea typeface="游ゴシック" panose="020B0400000000000000" pitchFamily="50" charset="-128"/>
                  <a:hlinkClick r:id="rId23">
                    <a:extLst>
                      <a:ext uri="{A12FA001-AC4F-418D-AE19-62706E023703}">
                        <ahyp:hlinkClr xmlns:ahyp="http://schemas.microsoft.com/office/drawing/2018/hyperlinkcolor" val="tx"/>
                      </a:ext>
                    </a:extLst>
                  </a:hlinkClick>
                </a:rPr>
                <a:t>@meru_nukumi</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hlinkClick r:id="rId23">
                    <a:extLst>
                      <a:ext uri="{A12FA001-AC4F-418D-AE19-62706E023703}">
                        <ahyp:hlinkClr xmlns:ahyp="http://schemas.microsoft.com/office/drawing/2018/hyperlinkcolor" val="tx"/>
                      </a:ext>
                    </a:extLst>
                  </a:hlinkClick>
                </a:rPr>
                <a:t>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218.3</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11" name="図 110">
              <a:extLst>
                <a:ext uri="{FF2B5EF4-FFF2-40B4-BE49-F238E27FC236}">
                  <a16:creationId xmlns:a16="http://schemas.microsoft.com/office/drawing/2014/main" id="{3AEA9A50-2677-6098-EC8E-D2F8A9D3B8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6228" y="6390123"/>
              <a:ext cx="188191" cy="170820"/>
            </a:xfrm>
            <a:prstGeom prst="rect">
              <a:avLst/>
            </a:prstGeom>
          </p:spPr>
        </p:pic>
      </p:grpSp>
      <p:sp>
        <p:nvSpPr>
          <p:cNvPr id="112" name="正方形/長方形 111">
            <a:extLst>
              <a:ext uri="{FF2B5EF4-FFF2-40B4-BE49-F238E27FC236}">
                <a16:creationId xmlns:a16="http://schemas.microsoft.com/office/drawing/2014/main" id="{2E46D0DE-E802-3A6C-1DB1-4B7F500EBE05}"/>
              </a:ext>
            </a:extLst>
          </p:cNvPr>
          <p:cNvSpPr/>
          <p:nvPr/>
        </p:nvSpPr>
        <p:spPr>
          <a:xfrm>
            <a:off x="1499539" y="2844292"/>
            <a:ext cx="2191685" cy="584775"/>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女優としても大活躍なめるるは、</a:t>
            </a:r>
            <a:r>
              <a:rPr lang="en-US" altLang="ja-JP" sz="800" b="1" dirty="0">
                <a:solidFill>
                  <a:schemeClr val="bg2">
                    <a:lumMod val="50000"/>
                  </a:schemeClr>
                </a:solidFill>
                <a:latin typeface="游ゴシック" panose="020B0400000000000000" pitchFamily="50" charset="-128"/>
              </a:rPr>
              <a:t>Z</a:t>
            </a:r>
            <a:r>
              <a:rPr lang="ja-JP" altLang="en-US" sz="800" b="1" dirty="0">
                <a:solidFill>
                  <a:schemeClr val="bg2">
                    <a:lumMod val="50000"/>
                  </a:schemeClr>
                </a:solidFill>
                <a:latin typeface="游ゴシック" panose="020B0400000000000000" pitchFamily="50" charset="-128"/>
              </a:rPr>
              <a:t>世代から絶大な人気を誇るファッションアイコン。服も美容も大好きなこだわりガール♡　</a:t>
            </a:r>
            <a:endParaRPr lang="en-US" altLang="ja-JP" sz="800" b="1" dirty="0">
              <a:solidFill>
                <a:schemeClr val="bg2">
                  <a:lumMod val="50000"/>
                </a:schemeClr>
              </a:solidFill>
              <a:latin typeface="游ゴシック" panose="020B0400000000000000" pitchFamily="50" charset="-128"/>
            </a:endParaRPr>
          </a:p>
          <a:p>
            <a:pPr algn="just"/>
            <a:r>
              <a:rPr lang="ja-JP" altLang="en-US" sz="800" b="1" dirty="0">
                <a:solidFill>
                  <a:schemeClr val="bg2">
                    <a:lumMod val="50000"/>
                  </a:schemeClr>
                </a:solidFill>
                <a:latin typeface="游ゴシック" panose="020B0400000000000000" pitchFamily="50" charset="-128"/>
              </a:rPr>
              <a:t>特技はまつげに爪楊枝を</a:t>
            </a:r>
            <a:r>
              <a:rPr lang="en-US" altLang="ja-JP" sz="800" b="1" dirty="0">
                <a:solidFill>
                  <a:schemeClr val="bg2">
                    <a:lumMod val="50000"/>
                  </a:schemeClr>
                </a:solidFill>
                <a:latin typeface="游ゴシック" panose="020B0400000000000000" pitchFamily="50" charset="-128"/>
              </a:rPr>
              <a:t>7</a:t>
            </a:r>
            <a:r>
              <a:rPr lang="ja-JP" altLang="en-US" sz="800" b="1" dirty="0">
                <a:solidFill>
                  <a:schemeClr val="bg2">
                    <a:lumMod val="50000"/>
                  </a:schemeClr>
                </a:solidFill>
                <a:latin typeface="游ゴシック" panose="020B0400000000000000" pitchFamily="50" charset="-128"/>
              </a:rPr>
              <a:t>本乗せること</a:t>
            </a:r>
            <a:r>
              <a:rPr lang="en-US" altLang="ja-JP" sz="800" b="1" dirty="0">
                <a:solidFill>
                  <a:schemeClr val="bg2">
                    <a:lumMod val="50000"/>
                  </a:schemeClr>
                </a:solidFill>
                <a:latin typeface="游ゴシック" panose="020B0400000000000000" pitchFamily="50" charset="-128"/>
              </a:rPr>
              <a:t>!</a:t>
            </a:r>
            <a:r>
              <a:rPr lang="ja-JP" altLang="en-US" sz="800" b="1" dirty="0">
                <a:solidFill>
                  <a:schemeClr val="bg2">
                    <a:lumMod val="50000"/>
                  </a:schemeClr>
                </a:solidFill>
                <a:latin typeface="游ゴシック" panose="020B0400000000000000" pitchFamily="50" charset="-128"/>
              </a:rPr>
              <a:t>？</a:t>
            </a:r>
          </a:p>
        </p:txBody>
      </p:sp>
      <p:sp>
        <p:nvSpPr>
          <p:cNvPr id="114" name="テキスト ボックス 113">
            <a:extLst>
              <a:ext uri="{FF2B5EF4-FFF2-40B4-BE49-F238E27FC236}">
                <a16:creationId xmlns:a16="http://schemas.microsoft.com/office/drawing/2014/main" id="{BDADCC05-95A0-3CAB-F714-0F37FB7D2A57}"/>
              </a:ext>
            </a:extLst>
          </p:cNvPr>
          <p:cNvSpPr txBox="1"/>
          <p:nvPr/>
        </p:nvSpPr>
        <p:spPr>
          <a:xfrm>
            <a:off x="6693422" y="991875"/>
            <a:ext cx="1047082" cy="307777"/>
          </a:xfrm>
          <a:prstGeom prst="rect">
            <a:avLst/>
          </a:prstGeom>
          <a:noFill/>
        </p:spPr>
        <p:txBody>
          <a:bodyPr wrap="none" rtlCol="0">
            <a:spAutoFit/>
          </a:bodyPr>
          <a:lstStyle/>
          <a:p>
            <a:r>
              <a:rPr lang="ja-JP" altLang="en-US" sz="1400" b="1" u="sng" dirty="0">
                <a:solidFill>
                  <a:srgbClr val="FF6699"/>
                </a:solidFill>
                <a:latin typeface="+mn-ea"/>
              </a:rPr>
              <a:t>川崎桜</a:t>
            </a:r>
            <a:r>
              <a:rPr lang="ja-JP" altLang="en-US" sz="800" b="1" u="sng" dirty="0">
                <a:solidFill>
                  <a:srgbClr val="FF6699"/>
                </a:solidFill>
                <a:latin typeface="+mn-ea"/>
              </a:rPr>
              <a:t>（</a:t>
            </a:r>
            <a:r>
              <a:rPr lang="en-US" altLang="ja-JP" sz="800" b="1" u="sng" dirty="0">
                <a:solidFill>
                  <a:srgbClr val="FF6699"/>
                </a:solidFill>
                <a:latin typeface="+mn-ea"/>
              </a:rPr>
              <a:t>23</a:t>
            </a:r>
            <a:r>
              <a:rPr lang="ja-JP" altLang="en-US" sz="800" b="1" u="sng" dirty="0">
                <a:solidFill>
                  <a:srgbClr val="FF6699"/>
                </a:solidFill>
                <a:latin typeface="+mn-ea"/>
              </a:rPr>
              <a:t>）</a:t>
            </a:r>
          </a:p>
        </p:txBody>
      </p:sp>
      <p:grpSp>
        <p:nvGrpSpPr>
          <p:cNvPr id="115" name="グループ化 114">
            <a:extLst>
              <a:ext uri="{FF2B5EF4-FFF2-40B4-BE49-F238E27FC236}">
                <a16:creationId xmlns:a16="http://schemas.microsoft.com/office/drawing/2014/main" id="{8B25BF0B-1F97-E8E7-6725-438BA89BB2CD}"/>
              </a:ext>
            </a:extLst>
          </p:cNvPr>
          <p:cNvGrpSpPr/>
          <p:nvPr/>
        </p:nvGrpSpPr>
        <p:grpSpPr>
          <a:xfrm>
            <a:off x="6169265" y="3476196"/>
            <a:ext cx="2206123" cy="206804"/>
            <a:chOff x="3340499" y="2775452"/>
            <a:chExt cx="2174546" cy="206804"/>
          </a:xfrm>
        </p:grpSpPr>
        <p:sp>
          <p:nvSpPr>
            <p:cNvPr id="121" name="正方形/長方形 120">
              <a:extLst>
                <a:ext uri="{FF2B5EF4-FFF2-40B4-BE49-F238E27FC236}">
                  <a16:creationId xmlns:a16="http://schemas.microsoft.com/office/drawing/2014/main" id="{C91E06BF-BF8F-5DB8-9549-85F32F36CB79}"/>
                </a:ext>
              </a:extLst>
            </p:cNvPr>
            <p:cNvSpPr/>
            <p:nvPr/>
          </p:nvSpPr>
          <p:spPr>
            <a:xfrm>
              <a:off x="3435372" y="2782201"/>
              <a:ext cx="2079673"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ea typeface="游ゴシック" panose="020B0400000000000000" pitchFamily="50" charset="-128"/>
                  <a:hlinkClick r:id="rId24">
                    <a:extLst>
                      <a:ext uri="{A12FA001-AC4F-418D-AE19-62706E023703}">
                        <ahyp:hlinkClr xmlns:ahyp="http://schemas.microsoft.com/office/drawing/2018/hyperlinkcolor" val="tx"/>
                      </a:ext>
                    </a:extLst>
                  </a:hlinkClick>
                </a:rPr>
                <a:t>@sakurakawasaki.official</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hlinkClick r:id="rId24">
                    <a:extLst>
                      <a:ext uri="{A12FA001-AC4F-418D-AE19-62706E023703}">
                        <ahyp:hlinkClr xmlns:ahyp="http://schemas.microsoft.com/office/drawing/2018/hyperlinkcolor" val="tx"/>
                      </a:ext>
                    </a:extLst>
                  </a:hlinkClick>
                </a:rPr>
                <a:t> </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36.9</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27" name="図 126">
              <a:extLst>
                <a:ext uri="{FF2B5EF4-FFF2-40B4-BE49-F238E27FC236}">
                  <a16:creationId xmlns:a16="http://schemas.microsoft.com/office/drawing/2014/main" id="{B9FA0CF5-0FF3-3AF5-8E8A-5A22EE1CCD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40499" y="2775452"/>
              <a:ext cx="188191" cy="170820"/>
            </a:xfrm>
            <a:prstGeom prst="rect">
              <a:avLst/>
            </a:prstGeom>
          </p:spPr>
        </p:pic>
      </p:grpSp>
      <p:sp>
        <p:nvSpPr>
          <p:cNvPr id="1026" name="正方形/長方形 1025">
            <a:extLst>
              <a:ext uri="{FF2B5EF4-FFF2-40B4-BE49-F238E27FC236}">
                <a16:creationId xmlns:a16="http://schemas.microsoft.com/office/drawing/2014/main" id="{B75CC651-2E16-7DD2-6498-10C0FCE52192}"/>
              </a:ext>
            </a:extLst>
          </p:cNvPr>
          <p:cNvSpPr/>
          <p:nvPr/>
        </p:nvSpPr>
        <p:spPr>
          <a:xfrm>
            <a:off x="6095801" y="2826426"/>
            <a:ext cx="2212496" cy="707886"/>
          </a:xfrm>
          <a:prstGeom prst="rect">
            <a:avLst/>
          </a:prstGeom>
        </p:spPr>
        <p:txBody>
          <a:bodyPr wrap="square">
            <a:spAutoFit/>
          </a:bodyPr>
          <a:lstStyle/>
          <a:p>
            <a:pPr algn="just"/>
            <a:r>
              <a:rPr lang="ja-JP" altLang="en-US" sz="800" b="1" dirty="0">
                <a:solidFill>
                  <a:schemeClr val="bg2">
                    <a:lumMod val="50000"/>
                  </a:schemeClr>
                </a:solidFill>
                <a:latin typeface="游ゴシック" panose="020B0400000000000000" pitchFamily="50" charset="-128"/>
              </a:rPr>
              <a:t>乃木坂</a:t>
            </a:r>
            <a:r>
              <a:rPr lang="en-US" altLang="ja-JP" sz="800" b="1" dirty="0">
                <a:solidFill>
                  <a:schemeClr val="bg2">
                    <a:lumMod val="50000"/>
                  </a:schemeClr>
                </a:solidFill>
                <a:latin typeface="游ゴシック" panose="020B0400000000000000" pitchFamily="50" charset="-128"/>
              </a:rPr>
              <a:t>46</a:t>
            </a:r>
            <a:r>
              <a:rPr lang="ja-JP" altLang="en-US" sz="800" b="1" dirty="0">
                <a:solidFill>
                  <a:schemeClr val="bg2">
                    <a:lumMod val="50000"/>
                  </a:schemeClr>
                </a:solidFill>
                <a:latin typeface="游ゴシック" panose="020B0400000000000000" pitchFamily="50" charset="-128"/>
              </a:rPr>
              <a:t>の現役メンバー。「さくたん」の愛称で親しまれる。特技はフィギュアスケート。</a:t>
            </a:r>
            <a:r>
              <a:rPr lang="en-US" altLang="ja-JP" sz="800" b="1" dirty="0">
                <a:solidFill>
                  <a:schemeClr val="bg2">
                    <a:lumMod val="50000"/>
                  </a:schemeClr>
                </a:solidFill>
                <a:latin typeface="游ゴシック" panose="020B0400000000000000" pitchFamily="50" charset="-128"/>
              </a:rPr>
              <a:t>TGC</a:t>
            </a:r>
            <a:r>
              <a:rPr lang="ja-JP" altLang="en-US" sz="800" b="1" dirty="0">
                <a:solidFill>
                  <a:schemeClr val="bg2">
                    <a:lumMod val="50000"/>
                  </a:schemeClr>
                </a:solidFill>
                <a:latin typeface="游ゴシック" panose="020B0400000000000000" pitchFamily="50" charset="-128"/>
              </a:rPr>
              <a:t>など国内の各種ランウェイにも出演。</a:t>
            </a:r>
            <a:r>
              <a:rPr lang="en-US" altLang="ja-JP" sz="800" b="1" dirty="0">
                <a:solidFill>
                  <a:schemeClr val="bg2">
                    <a:lumMod val="50000"/>
                  </a:schemeClr>
                </a:solidFill>
                <a:latin typeface="游ゴシック" panose="020B0400000000000000" pitchFamily="50" charset="-128"/>
              </a:rPr>
              <a:t>2026</a:t>
            </a:r>
            <a:r>
              <a:rPr lang="ja-JP" altLang="en-US" sz="800" b="1" dirty="0">
                <a:solidFill>
                  <a:schemeClr val="bg2">
                    <a:lumMod val="50000"/>
                  </a:schemeClr>
                </a:solidFill>
                <a:latin typeface="游ゴシック" panose="020B0400000000000000" pitchFamily="50" charset="-128"/>
              </a:rPr>
              <a:t>年</a:t>
            </a:r>
            <a:r>
              <a:rPr lang="en-US" altLang="ja-JP" sz="800" b="1" dirty="0">
                <a:solidFill>
                  <a:schemeClr val="bg2">
                    <a:lumMod val="50000"/>
                  </a:schemeClr>
                </a:solidFill>
                <a:latin typeface="游ゴシック" panose="020B0400000000000000" pitchFamily="50" charset="-128"/>
              </a:rPr>
              <a:t>11</a:t>
            </a:r>
            <a:r>
              <a:rPr lang="ja-JP" altLang="en-US" sz="800" b="1" dirty="0">
                <a:solidFill>
                  <a:schemeClr val="bg2">
                    <a:lumMod val="50000"/>
                  </a:schemeClr>
                </a:solidFill>
                <a:latin typeface="游ゴシック" panose="020B0400000000000000" pitchFamily="50" charset="-128"/>
              </a:rPr>
              <a:t>月号から</a:t>
            </a:r>
            <a:r>
              <a:rPr lang="en-US" altLang="ja-JP" sz="800" b="1" dirty="0" err="1">
                <a:solidFill>
                  <a:schemeClr val="bg2">
                    <a:lumMod val="50000"/>
                  </a:schemeClr>
                </a:solidFill>
                <a:latin typeface="游ゴシック" panose="020B0400000000000000" pitchFamily="50" charset="-128"/>
              </a:rPr>
              <a:t>CanCam</a:t>
            </a:r>
            <a:r>
              <a:rPr lang="ja-JP" altLang="en-US" sz="800" b="1" dirty="0">
                <a:solidFill>
                  <a:schemeClr val="bg2">
                    <a:lumMod val="50000"/>
                  </a:schemeClr>
                </a:solidFill>
                <a:latin typeface="游ゴシック" panose="020B0400000000000000" pitchFamily="50" charset="-128"/>
              </a:rPr>
              <a:t>専属モデルに！</a:t>
            </a:r>
          </a:p>
        </p:txBody>
      </p:sp>
      <p:sp>
        <p:nvSpPr>
          <p:cNvPr id="1027" name="テキスト ボックス 1026">
            <a:extLst>
              <a:ext uri="{FF2B5EF4-FFF2-40B4-BE49-F238E27FC236}">
                <a16:creationId xmlns:a16="http://schemas.microsoft.com/office/drawing/2014/main" id="{E23D8C7A-317D-0D11-A26B-941B560493D8}"/>
              </a:ext>
            </a:extLst>
          </p:cNvPr>
          <p:cNvSpPr txBox="1"/>
          <p:nvPr/>
        </p:nvSpPr>
        <p:spPr>
          <a:xfrm>
            <a:off x="4331322" y="991875"/>
            <a:ext cx="1288338" cy="307777"/>
          </a:xfrm>
          <a:prstGeom prst="rect">
            <a:avLst/>
          </a:prstGeom>
          <a:noFill/>
        </p:spPr>
        <p:txBody>
          <a:bodyPr wrap="none" rtlCol="0">
            <a:spAutoFit/>
          </a:bodyPr>
          <a:lstStyle/>
          <a:p>
            <a:r>
              <a:rPr lang="ja-JP" altLang="en-US" sz="1400" b="1" u="sng" dirty="0">
                <a:solidFill>
                  <a:srgbClr val="FF6699"/>
                </a:solidFill>
                <a:latin typeface="+mn-ea"/>
              </a:rPr>
              <a:t>立花琴未</a:t>
            </a:r>
            <a:r>
              <a:rPr lang="ja-JP" altLang="en-US" sz="800" b="1" u="sng" dirty="0">
                <a:solidFill>
                  <a:srgbClr val="FF6699"/>
                </a:solidFill>
                <a:latin typeface="+mn-ea"/>
              </a:rPr>
              <a:t>（</a:t>
            </a:r>
            <a:r>
              <a:rPr lang="en-US" altLang="ja-JP" sz="800" b="1" u="sng" dirty="0">
                <a:solidFill>
                  <a:srgbClr val="FF6699"/>
                </a:solidFill>
                <a:latin typeface="+mn-ea"/>
              </a:rPr>
              <a:t>24</a:t>
            </a:r>
            <a:r>
              <a:rPr lang="ja-JP" altLang="en-US" sz="800" b="1" u="sng" dirty="0">
                <a:solidFill>
                  <a:srgbClr val="FF6699"/>
                </a:solidFill>
                <a:latin typeface="+mn-ea"/>
              </a:rPr>
              <a:t>）</a:t>
            </a:r>
          </a:p>
        </p:txBody>
      </p:sp>
      <p:sp>
        <p:nvSpPr>
          <p:cNvPr id="1031" name="正方形/長方形 1030">
            <a:extLst>
              <a:ext uri="{FF2B5EF4-FFF2-40B4-BE49-F238E27FC236}">
                <a16:creationId xmlns:a16="http://schemas.microsoft.com/office/drawing/2014/main" id="{215641F1-E559-1B65-1D0B-29671E02DA1E}"/>
              </a:ext>
            </a:extLst>
          </p:cNvPr>
          <p:cNvSpPr/>
          <p:nvPr/>
        </p:nvSpPr>
        <p:spPr>
          <a:xfrm>
            <a:off x="3765024" y="2826426"/>
            <a:ext cx="2109929" cy="707886"/>
          </a:xfrm>
          <a:prstGeom prst="rect">
            <a:avLst/>
          </a:prstGeom>
        </p:spPr>
        <p:txBody>
          <a:bodyPr wrap="square">
            <a:spAutoFit/>
          </a:bodyPr>
          <a:lstStyle/>
          <a:p>
            <a:pPr algn="just"/>
            <a:r>
              <a:rPr lang="en-US" altLang="ja-JP" sz="800" b="1" dirty="0">
                <a:solidFill>
                  <a:schemeClr val="bg2">
                    <a:lumMod val="50000"/>
                  </a:schemeClr>
                </a:solidFill>
                <a:latin typeface="游ゴシック" panose="020B0400000000000000" pitchFamily="50" charset="-128"/>
              </a:rPr>
              <a:t>CANDY TUNE</a:t>
            </a:r>
            <a:r>
              <a:rPr lang="ja-JP" altLang="en-US" sz="800" b="1" dirty="0">
                <a:solidFill>
                  <a:schemeClr val="bg2">
                    <a:lumMod val="50000"/>
                  </a:schemeClr>
                </a:solidFill>
                <a:latin typeface="游ゴシック" panose="020B0400000000000000" pitchFamily="50" charset="-128"/>
              </a:rPr>
              <a:t>の人気メンバー。高身長と抜群の表現力を武器に、モデルとしても注目を集める。初登場の</a:t>
            </a:r>
            <a:r>
              <a:rPr lang="en-US" altLang="ja-JP" sz="800" b="1" dirty="0">
                <a:solidFill>
                  <a:schemeClr val="bg2">
                    <a:lumMod val="50000"/>
                  </a:schemeClr>
                </a:solidFill>
                <a:latin typeface="游ゴシック" panose="020B0400000000000000" pitchFamily="50" charset="-128"/>
              </a:rPr>
              <a:t>6</a:t>
            </a:r>
            <a:r>
              <a:rPr lang="ja-JP" altLang="en-US" sz="800" b="1" dirty="0">
                <a:solidFill>
                  <a:schemeClr val="bg2">
                    <a:lumMod val="50000"/>
                  </a:schemeClr>
                </a:solidFill>
                <a:latin typeface="游ゴシック" panose="020B0400000000000000" pitchFamily="50" charset="-128"/>
              </a:rPr>
              <a:t>月号「きれいめ変身企画」での反響は絶大、</a:t>
            </a:r>
            <a:r>
              <a:rPr lang="en-US" altLang="ja-JP" sz="800" b="1" dirty="0">
                <a:solidFill>
                  <a:schemeClr val="bg2">
                    <a:lumMod val="50000"/>
                  </a:schemeClr>
                </a:solidFill>
                <a:latin typeface="游ゴシック" panose="020B0400000000000000" pitchFamily="50" charset="-128"/>
              </a:rPr>
              <a:t>2026</a:t>
            </a:r>
            <a:r>
              <a:rPr lang="ja-JP" altLang="en-US" sz="800" b="1" dirty="0">
                <a:solidFill>
                  <a:schemeClr val="bg2">
                    <a:lumMod val="50000"/>
                  </a:schemeClr>
                </a:solidFill>
                <a:latin typeface="游ゴシック" panose="020B0400000000000000" pitchFamily="50" charset="-128"/>
              </a:rPr>
              <a:t>年</a:t>
            </a:r>
            <a:r>
              <a:rPr lang="en-US" altLang="ja-JP" sz="800" b="1" dirty="0">
                <a:solidFill>
                  <a:schemeClr val="bg2">
                    <a:lumMod val="50000"/>
                  </a:schemeClr>
                </a:solidFill>
                <a:latin typeface="游ゴシック" panose="020B0400000000000000" pitchFamily="50" charset="-128"/>
              </a:rPr>
              <a:t>8</a:t>
            </a:r>
            <a:r>
              <a:rPr lang="ja-JP" altLang="en-US" sz="800" b="1" dirty="0">
                <a:solidFill>
                  <a:schemeClr val="bg2">
                    <a:lumMod val="50000"/>
                  </a:schemeClr>
                </a:solidFill>
                <a:latin typeface="游ゴシック" panose="020B0400000000000000" pitchFamily="50" charset="-128"/>
              </a:rPr>
              <a:t>月号からついに専属モデルにデビュー！</a:t>
            </a:r>
          </a:p>
        </p:txBody>
      </p:sp>
      <p:grpSp>
        <p:nvGrpSpPr>
          <p:cNvPr id="1033" name="グループ化 1032">
            <a:extLst>
              <a:ext uri="{FF2B5EF4-FFF2-40B4-BE49-F238E27FC236}">
                <a16:creationId xmlns:a16="http://schemas.microsoft.com/office/drawing/2014/main" id="{E1FB49F3-C85A-7DF2-56A8-16E9BDC69E8D}"/>
              </a:ext>
            </a:extLst>
          </p:cNvPr>
          <p:cNvGrpSpPr/>
          <p:nvPr/>
        </p:nvGrpSpPr>
        <p:grpSpPr>
          <a:xfrm>
            <a:off x="4093552" y="3527592"/>
            <a:ext cx="1781400" cy="206804"/>
            <a:chOff x="3340499" y="2775452"/>
            <a:chExt cx="1755905" cy="206804"/>
          </a:xfrm>
        </p:grpSpPr>
        <p:sp>
          <p:nvSpPr>
            <p:cNvPr id="1034" name="正方形/長方形 1033">
              <a:extLst>
                <a:ext uri="{FF2B5EF4-FFF2-40B4-BE49-F238E27FC236}">
                  <a16:creationId xmlns:a16="http://schemas.microsoft.com/office/drawing/2014/main" id="{E3FB57F8-E62A-ED29-456A-9F2EECB9335A}"/>
                </a:ext>
              </a:extLst>
            </p:cNvPr>
            <p:cNvSpPr/>
            <p:nvPr/>
          </p:nvSpPr>
          <p:spPr>
            <a:xfrm>
              <a:off x="3435372" y="2782201"/>
              <a:ext cx="1661032" cy="200055"/>
            </a:xfrm>
            <a:prstGeom prst="rect">
              <a:avLst/>
            </a:prstGeom>
          </p:spPr>
          <p:txBody>
            <a:bodyPr wrap="none">
              <a:spAutoFit/>
            </a:bodyPr>
            <a:lstStyle/>
            <a:p>
              <a:r>
                <a:rPr lang="en-US" altLang="ja-JP" sz="700" b="1" dirty="0">
                  <a:solidFill>
                    <a:schemeClr val="bg2">
                      <a:lumMod val="50000"/>
                    </a:schemeClr>
                  </a:solidFill>
                  <a:latin typeface="游ゴシック" panose="020B0400000000000000" pitchFamily="50" charset="-128"/>
                  <a:ea typeface="游ゴシック" panose="020B0400000000000000" pitchFamily="50" charset="-128"/>
                  <a:hlinkClick r:id="rId25">
                    <a:extLst>
                      <a:ext uri="{A12FA001-AC4F-418D-AE19-62706E023703}">
                        <ahyp:hlinkClr xmlns:ahyp="http://schemas.microsoft.com/office/drawing/2018/hyperlinkcolor" val="tx"/>
                      </a:ext>
                    </a:extLst>
                  </a:hlinkClick>
                </a:rPr>
                <a:t>@kotomi_5chan</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56.</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b="1"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b="1"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035" name="図 1034">
              <a:extLst>
                <a:ext uri="{FF2B5EF4-FFF2-40B4-BE49-F238E27FC236}">
                  <a16:creationId xmlns:a16="http://schemas.microsoft.com/office/drawing/2014/main" id="{FF84ACF7-012F-FACE-3FB1-F7BD96E3FD6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340499" y="2775452"/>
              <a:ext cx="188191" cy="170820"/>
            </a:xfrm>
            <a:prstGeom prst="rect">
              <a:avLst/>
            </a:prstGeom>
          </p:spPr>
        </p:pic>
      </p:grpSp>
      <p:pic>
        <p:nvPicPr>
          <p:cNvPr id="1042" name="図 1041">
            <a:extLst>
              <a:ext uri="{FF2B5EF4-FFF2-40B4-BE49-F238E27FC236}">
                <a16:creationId xmlns:a16="http://schemas.microsoft.com/office/drawing/2014/main" id="{D91DE339-A09B-13F0-D77D-414CA36AF782}"/>
              </a:ext>
            </a:extLst>
          </p:cNvPr>
          <p:cNvPicPr>
            <a:picLocks noChangeAspect="1"/>
          </p:cNvPicPr>
          <p:nvPr/>
        </p:nvPicPr>
        <p:blipFill rotWithShape="1">
          <a:blip r:embed="rId26">
            <a:extLst>
              <a:ext uri="{28A0092B-C50C-407E-A947-70E740481C1C}">
                <a14:useLocalDpi xmlns:a14="http://schemas.microsoft.com/office/drawing/2010/main" val="0"/>
              </a:ext>
            </a:extLst>
          </a:blip>
          <a:srcRect l="697" t="22078" r="61549" b="18838"/>
          <a:stretch>
            <a:fillRect/>
          </a:stretch>
        </p:blipFill>
        <p:spPr>
          <a:xfrm>
            <a:off x="6657278" y="3899850"/>
            <a:ext cx="1015200" cy="1015200"/>
          </a:xfrm>
          <a:prstGeom prst="ellipse">
            <a:avLst/>
          </a:prstGeom>
          <a:ln>
            <a:solidFill>
              <a:schemeClr val="bg1">
                <a:lumMod val="75000"/>
              </a:schemeClr>
            </a:solidFill>
          </a:ln>
        </p:spPr>
      </p:pic>
      <p:grpSp>
        <p:nvGrpSpPr>
          <p:cNvPr id="1044" name="グループ化 1043">
            <a:extLst>
              <a:ext uri="{FF2B5EF4-FFF2-40B4-BE49-F238E27FC236}">
                <a16:creationId xmlns:a16="http://schemas.microsoft.com/office/drawing/2014/main" id="{1DC9A0E3-CED8-3736-B784-7B9A0C288C5E}"/>
              </a:ext>
            </a:extLst>
          </p:cNvPr>
          <p:cNvGrpSpPr/>
          <p:nvPr/>
        </p:nvGrpSpPr>
        <p:grpSpPr>
          <a:xfrm>
            <a:off x="1506213" y="1440281"/>
            <a:ext cx="2219034" cy="1250394"/>
            <a:chOff x="290384" y="922889"/>
            <a:chExt cx="2860012" cy="1643537"/>
          </a:xfrm>
        </p:grpSpPr>
        <p:pic>
          <p:nvPicPr>
            <p:cNvPr id="1045" name="図 1044">
              <a:extLst>
                <a:ext uri="{FF2B5EF4-FFF2-40B4-BE49-F238E27FC236}">
                  <a16:creationId xmlns:a16="http://schemas.microsoft.com/office/drawing/2014/main" id="{8F032ACD-0318-297E-034E-F1B4B2605779}"/>
                </a:ext>
              </a:extLst>
            </p:cNvPr>
            <p:cNvPicPr>
              <a:picLocks noChangeAspect="1"/>
            </p:cNvPicPr>
            <p:nvPr/>
          </p:nvPicPr>
          <p:blipFill>
            <a:blip r:embed="rId27">
              <a:extLst>
                <a:ext uri="{28A0092B-C50C-407E-A947-70E740481C1C}">
                  <a14:useLocalDpi xmlns:a14="http://schemas.microsoft.com/office/drawing/2010/main" val="0"/>
                </a:ext>
              </a:extLst>
            </a:blip>
            <a:srcRect b="6233"/>
            <a:stretch>
              <a:fillRect/>
            </a:stretch>
          </p:blipFill>
          <p:spPr>
            <a:xfrm>
              <a:off x="1989386" y="922889"/>
              <a:ext cx="1161010" cy="1632329"/>
            </a:xfrm>
            <a:prstGeom prst="rect">
              <a:avLst/>
            </a:prstGeom>
          </p:spPr>
        </p:pic>
        <p:pic>
          <p:nvPicPr>
            <p:cNvPr id="1046" name="Picture 12" descr="生見愛瑠 - CanCam.jp（キャンキャン）">
              <a:extLst>
                <a:ext uri="{FF2B5EF4-FFF2-40B4-BE49-F238E27FC236}">
                  <a16:creationId xmlns:a16="http://schemas.microsoft.com/office/drawing/2014/main" id="{D0093A29-83E9-F499-884F-3A122A9E7276}"/>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l="12458" b="46341"/>
            <a:stretch>
              <a:fillRect/>
            </a:stretch>
          </p:blipFill>
          <p:spPr bwMode="auto">
            <a:xfrm>
              <a:off x="290384" y="934097"/>
              <a:ext cx="1801129" cy="16323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47" name="グループ化 1046">
            <a:extLst>
              <a:ext uri="{FF2B5EF4-FFF2-40B4-BE49-F238E27FC236}">
                <a16:creationId xmlns:a16="http://schemas.microsoft.com/office/drawing/2014/main" id="{A28B89A3-5D51-12FA-191C-0D327EB284E9}"/>
              </a:ext>
            </a:extLst>
          </p:cNvPr>
          <p:cNvGrpSpPr/>
          <p:nvPr/>
        </p:nvGrpSpPr>
        <p:grpSpPr>
          <a:xfrm>
            <a:off x="3815962" y="1443978"/>
            <a:ext cx="2206112" cy="1238170"/>
            <a:chOff x="3092221" y="930364"/>
            <a:chExt cx="2911222" cy="1633909"/>
          </a:xfrm>
        </p:grpSpPr>
        <p:pic>
          <p:nvPicPr>
            <p:cNvPr id="1048" name="図 1047">
              <a:extLst>
                <a:ext uri="{FF2B5EF4-FFF2-40B4-BE49-F238E27FC236}">
                  <a16:creationId xmlns:a16="http://schemas.microsoft.com/office/drawing/2014/main" id="{C0CD9270-E7A6-372C-A1E3-A93943A7D8AD}"/>
                </a:ext>
              </a:extLst>
            </p:cNvPr>
            <p:cNvPicPr>
              <a:picLocks noChangeAspect="1"/>
            </p:cNvPicPr>
            <p:nvPr/>
          </p:nvPicPr>
          <p:blipFill>
            <a:blip r:embed="rId29">
              <a:extLst>
                <a:ext uri="{28A0092B-C50C-407E-A947-70E740481C1C}">
                  <a14:useLocalDpi xmlns:a14="http://schemas.microsoft.com/office/drawing/2010/main" val="0"/>
                </a:ext>
              </a:extLst>
            </a:blip>
            <a:srcRect t="25241" b="3498"/>
            <a:stretch>
              <a:fillRect/>
            </a:stretch>
          </p:blipFill>
          <p:spPr>
            <a:xfrm>
              <a:off x="4488993" y="945741"/>
              <a:ext cx="1514450" cy="1618532"/>
            </a:xfrm>
            <a:prstGeom prst="rect">
              <a:avLst/>
            </a:prstGeom>
          </p:spPr>
        </p:pic>
        <p:pic>
          <p:nvPicPr>
            <p:cNvPr id="1049" name="図 1048">
              <a:extLst>
                <a:ext uri="{FF2B5EF4-FFF2-40B4-BE49-F238E27FC236}">
                  <a16:creationId xmlns:a16="http://schemas.microsoft.com/office/drawing/2014/main" id="{56E3E322-68A3-A804-8C8F-88B5AAEEA6E2}"/>
                </a:ext>
              </a:extLst>
            </p:cNvPr>
            <p:cNvPicPr>
              <a:picLocks noChangeAspect="1"/>
            </p:cNvPicPr>
            <p:nvPr/>
          </p:nvPicPr>
          <p:blipFill>
            <a:blip r:embed="rId30">
              <a:extLst>
                <a:ext uri="{28A0092B-C50C-407E-A947-70E740481C1C}">
                  <a14:useLocalDpi xmlns:a14="http://schemas.microsoft.com/office/drawing/2010/main" val="0"/>
                </a:ext>
              </a:extLst>
            </a:blip>
            <a:srcRect l="25344" t="14157" r="11561" b="37160"/>
            <a:stretch>
              <a:fillRect/>
            </a:stretch>
          </p:blipFill>
          <p:spPr>
            <a:xfrm>
              <a:off x="3092221" y="930364"/>
              <a:ext cx="1426121" cy="1626945"/>
            </a:xfrm>
            <a:prstGeom prst="rect">
              <a:avLst/>
            </a:prstGeom>
          </p:spPr>
        </p:pic>
      </p:grpSp>
      <p:sp>
        <p:nvSpPr>
          <p:cNvPr id="1050" name="角丸四角形 55">
            <a:extLst>
              <a:ext uri="{FF2B5EF4-FFF2-40B4-BE49-F238E27FC236}">
                <a16:creationId xmlns:a16="http://schemas.microsoft.com/office/drawing/2014/main" id="{438B3225-B127-1659-7097-F594D1452664}"/>
              </a:ext>
            </a:extLst>
          </p:cNvPr>
          <p:cNvSpPr/>
          <p:nvPr/>
        </p:nvSpPr>
        <p:spPr>
          <a:xfrm>
            <a:off x="1499541" y="921240"/>
            <a:ext cx="2232276" cy="279780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sp>
        <p:nvSpPr>
          <p:cNvPr id="1051" name="角丸四角形 55">
            <a:extLst>
              <a:ext uri="{FF2B5EF4-FFF2-40B4-BE49-F238E27FC236}">
                <a16:creationId xmlns:a16="http://schemas.microsoft.com/office/drawing/2014/main" id="{784E4474-67A5-F91F-8FE0-891BC42936A7}"/>
              </a:ext>
            </a:extLst>
          </p:cNvPr>
          <p:cNvSpPr/>
          <p:nvPr/>
        </p:nvSpPr>
        <p:spPr>
          <a:xfrm>
            <a:off x="3811199" y="921240"/>
            <a:ext cx="2215587" cy="279780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pic>
        <p:nvPicPr>
          <p:cNvPr id="1052" name="Picture 2" descr="New Icon Label Logo Template Stock Vector (Royalty Free) 1381485239 |  Shutterstock">
            <a:extLst>
              <a:ext uri="{FF2B5EF4-FFF2-40B4-BE49-F238E27FC236}">
                <a16:creationId xmlns:a16="http://schemas.microsoft.com/office/drawing/2014/main" id="{7D330016-D44A-29ED-707C-7D7A5CFFD78C}"/>
              </a:ext>
            </a:extLst>
          </p:cNvPr>
          <p:cNvPicPr>
            <a:picLocks noChangeAspect="1" noChangeArrowheads="1"/>
          </p:cNvPicPr>
          <p:nvPr/>
        </p:nvPicPr>
        <p:blipFill rotWithShape="1">
          <a:blip r:embed="rId31">
            <a:extLst>
              <a:ext uri="{BEBA8EAE-BF5A-486C-A8C5-ECC9F3942E4B}">
                <a14:imgProps xmlns:a14="http://schemas.microsoft.com/office/drawing/2010/main">
                  <a14:imgLayer r:embed="rId32">
                    <a14:imgEffect>
                      <a14:backgroundRemoval t="10000" b="90000" l="10000" r="90000"/>
                    </a14:imgEffect>
                  </a14:imgLayer>
                </a14:imgProps>
              </a:ext>
              <a:ext uri="{28A0092B-C50C-407E-A947-70E740481C1C}">
                <a14:useLocalDpi xmlns:a14="http://schemas.microsoft.com/office/drawing/2010/main" val="0"/>
              </a:ext>
            </a:extLst>
          </a:blip>
          <a:srcRect l="20061" t="15717" r="21171" b="25516"/>
          <a:stretch>
            <a:fillRect/>
          </a:stretch>
        </p:blipFill>
        <p:spPr bwMode="auto">
          <a:xfrm>
            <a:off x="3670689" y="783826"/>
            <a:ext cx="658747" cy="635697"/>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8D4CEC8D-F6E8-E622-23AA-BD1100347E3A}"/>
              </a:ext>
            </a:extLst>
          </p:cNvPr>
          <p:cNvSpPr/>
          <p:nvPr/>
        </p:nvSpPr>
        <p:spPr>
          <a:xfrm>
            <a:off x="7161984" y="1428909"/>
            <a:ext cx="1194650" cy="12573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F7CA2841-D0C9-BCF8-E558-7AE1AFD54F9A}"/>
              </a:ext>
            </a:extLst>
          </p:cNvPr>
          <p:cNvPicPr>
            <a:picLocks noChangeAspect="1"/>
          </p:cNvPicPr>
          <p:nvPr/>
        </p:nvPicPr>
        <p:blipFill>
          <a:blip r:embed="rId33"/>
          <a:stretch>
            <a:fillRect/>
          </a:stretch>
        </p:blipFill>
        <p:spPr>
          <a:xfrm>
            <a:off x="7345035" y="1429341"/>
            <a:ext cx="876280" cy="1252807"/>
          </a:xfrm>
          <a:prstGeom prst="rect">
            <a:avLst/>
          </a:prstGeom>
        </p:spPr>
      </p:pic>
      <p:pic>
        <p:nvPicPr>
          <p:cNvPr id="11" name="図 10">
            <a:extLst>
              <a:ext uri="{FF2B5EF4-FFF2-40B4-BE49-F238E27FC236}">
                <a16:creationId xmlns:a16="http://schemas.microsoft.com/office/drawing/2014/main" id="{17463049-0B2A-CD84-587B-CC148D99B56B}"/>
              </a:ext>
            </a:extLst>
          </p:cNvPr>
          <p:cNvPicPr>
            <a:picLocks noChangeAspect="1"/>
          </p:cNvPicPr>
          <p:nvPr/>
        </p:nvPicPr>
        <p:blipFill>
          <a:blip r:embed="rId34"/>
          <a:srcRect t="10756"/>
          <a:stretch>
            <a:fillRect/>
          </a:stretch>
        </p:blipFill>
        <p:spPr>
          <a:xfrm>
            <a:off x="6107232" y="1433935"/>
            <a:ext cx="1096309" cy="1248214"/>
          </a:xfrm>
          <a:prstGeom prst="rect">
            <a:avLst/>
          </a:prstGeom>
        </p:spPr>
      </p:pic>
      <p:sp>
        <p:nvSpPr>
          <p:cNvPr id="14" name="角丸四角形 55">
            <a:extLst>
              <a:ext uri="{FF2B5EF4-FFF2-40B4-BE49-F238E27FC236}">
                <a16:creationId xmlns:a16="http://schemas.microsoft.com/office/drawing/2014/main" id="{5ED652C9-5C86-89DF-CBE1-9C1ADFACBA7F}"/>
              </a:ext>
            </a:extLst>
          </p:cNvPr>
          <p:cNvSpPr/>
          <p:nvPr/>
        </p:nvSpPr>
        <p:spPr>
          <a:xfrm>
            <a:off x="6095802" y="921240"/>
            <a:ext cx="2270587" cy="2797805"/>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b="1"/>
          </a:p>
        </p:txBody>
      </p:sp>
      <p:pic>
        <p:nvPicPr>
          <p:cNvPr id="1043" name="図 1042">
            <a:extLst>
              <a:ext uri="{FF2B5EF4-FFF2-40B4-BE49-F238E27FC236}">
                <a16:creationId xmlns:a16="http://schemas.microsoft.com/office/drawing/2014/main" id="{02DBD0DF-A06C-53EC-C636-8DC3F4F316CA}"/>
              </a:ext>
            </a:extLst>
          </p:cNvPr>
          <p:cNvPicPr>
            <a:picLocks noChangeAspect="1"/>
          </p:cNvPicPr>
          <p:nvPr/>
        </p:nvPicPr>
        <p:blipFill>
          <a:blip r:embed="rId35">
            <a:extLst>
              <a:ext uri="{BEBA8EAE-BF5A-486C-A8C5-ECC9F3942E4B}">
                <a14:imgProps xmlns:a14="http://schemas.microsoft.com/office/drawing/2010/main">
                  <a14:imgLayer r:embed="rId36">
                    <a14:imgEffect>
                      <a14:backgroundRemoval t="15030" b="90061" l="12631" r="90163">
                        <a14:foregroundMark x1="23166" y1="90101" x2="26950" y2="84000"/>
                        <a14:foregroundMark x1="44761" y1="20687" x2="55821" y2="20566"/>
                        <a14:foregroundMark x1="45809" y1="27879" x2="39581" y2="36283"/>
                        <a14:foregroundMark x1="38533" y1="33859" x2="43015" y2="27394"/>
                        <a14:foregroundMark x1="54598" y1="18263" x2="43888" y2="19838"/>
                        <a14:foregroundMark x1="51339" y1="15758" x2="47148" y2="15030"/>
                        <a14:backgroundMark x1="44936" y1="78343" x2="52503" y2="71879"/>
                        <a14:backgroundMark x1="84633" y1="75475" x2="82945" y2="63475"/>
                        <a14:backgroundMark x1="61350" y1="68404" x2="60477" y2="64081"/>
                        <a14:backgroundMark x1="53551" y1="69495" x2="46624" y2="71273"/>
                      </a14:backgroundRemoval>
                    </a14:imgEffect>
                  </a14:imgLayer>
                </a14:imgProps>
              </a:ext>
              <a:ext uri="{28A0092B-C50C-407E-A947-70E740481C1C}">
                <a14:useLocalDpi xmlns:a14="http://schemas.microsoft.com/office/drawing/2010/main" val="0"/>
              </a:ext>
            </a:extLst>
          </a:blip>
          <a:srcRect l="2947" t="11740" b="6287"/>
          <a:stretch>
            <a:fillRect/>
          </a:stretch>
        </p:blipFill>
        <p:spPr>
          <a:xfrm>
            <a:off x="8868585" y="3778157"/>
            <a:ext cx="1221361" cy="1486034"/>
          </a:xfrm>
          <a:prstGeom prst="rect">
            <a:avLst/>
          </a:prstGeom>
        </p:spPr>
      </p:pic>
      <p:pic>
        <p:nvPicPr>
          <p:cNvPr id="3" name="Picture 2" descr="New Icon Label Logo Template Stock Vector (Royalty Free) 1381485239 |  Shutterstock">
            <a:extLst>
              <a:ext uri="{FF2B5EF4-FFF2-40B4-BE49-F238E27FC236}">
                <a16:creationId xmlns:a16="http://schemas.microsoft.com/office/drawing/2014/main" id="{E080D21B-BE41-A52C-2F26-899313F69BCF}"/>
              </a:ext>
            </a:extLst>
          </p:cNvPr>
          <p:cNvPicPr>
            <a:picLocks noChangeAspect="1" noChangeArrowheads="1"/>
          </p:cNvPicPr>
          <p:nvPr/>
        </p:nvPicPr>
        <p:blipFill rotWithShape="1">
          <a:blip r:embed="rId31">
            <a:extLst>
              <a:ext uri="{BEBA8EAE-BF5A-486C-A8C5-ECC9F3942E4B}">
                <a14:imgProps xmlns:a14="http://schemas.microsoft.com/office/drawing/2010/main">
                  <a14:imgLayer r:embed="rId32">
                    <a14:imgEffect>
                      <a14:backgroundRemoval t="10000" b="90000" l="10000" r="90000"/>
                    </a14:imgEffect>
                  </a14:imgLayer>
                </a14:imgProps>
              </a:ext>
              <a:ext uri="{28A0092B-C50C-407E-A947-70E740481C1C}">
                <a14:useLocalDpi xmlns:a14="http://schemas.microsoft.com/office/drawing/2010/main" val="0"/>
              </a:ext>
            </a:extLst>
          </a:blip>
          <a:srcRect l="20061" t="15717" r="21171" b="25516"/>
          <a:stretch>
            <a:fillRect/>
          </a:stretch>
        </p:blipFill>
        <p:spPr bwMode="auto">
          <a:xfrm>
            <a:off x="6055354" y="783826"/>
            <a:ext cx="658747" cy="635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26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54D9983-162B-A003-B85C-127F82059659}"/>
              </a:ext>
            </a:extLst>
          </p:cNvPr>
          <p:cNvPicPr>
            <a:picLocks noChangeAspect="1"/>
          </p:cNvPicPr>
          <p:nvPr/>
        </p:nvPicPr>
        <p:blipFill>
          <a:blip r:embed="rId2"/>
          <a:srcRect t="2179" r="3121"/>
          <a:stretch/>
        </p:blipFill>
        <p:spPr>
          <a:xfrm>
            <a:off x="56283" y="69111"/>
            <a:ext cx="9754968" cy="6687876"/>
          </a:xfrm>
          <a:prstGeom prst="rect">
            <a:avLst/>
          </a:prstGeom>
        </p:spPr>
      </p:pic>
      <p:sp>
        <p:nvSpPr>
          <p:cNvPr id="5" name="テキスト ボックス 33">
            <a:extLst>
              <a:ext uri="{FF2B5EF4-FFF2-40B4-BE49-F238E27FC236}">
                <a16:creationId xmlns:a16="http://schemas.microsoft.com/office/drawing/2014/main" id="{4DDCB34F-92C1-54DC-5EE2-B9267FF524FF}"/>
              </a:ext>
            </a:extLst>
          </p:cNvPr>
          <p:cNvSpPr txBox="1">
            <a:spLocks noChangeArrowheads="1"/>
          </p:cNvSpPr>
          <p:nvPr/>
        </p:nvSpPr>
        <p:spPr bwMode="auto">
          <a:xfrm>
            <a:off x="2522473" y="45057"/>
            <a:ext cx="4677327"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a:t>
            </a:r>
            <a:r>
              <a:rPr lang="ja-JP" altLang="en-US"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it girl</a:t>
            </a:r>
          </a:p>
          <a:p>
            <a:pPr algn="ctr"/>
            <a:r>
              <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読者組織・公式インフルエンサ</a:t>
            </a:r>
            <a:r>
              <a:rPr lang="en-US" altLang="ja-JP"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a:t>
            </a:r>
            <a:endPar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endParaRPr>
          </a:p>
        </p:txBody>
      </p:sp>
      <p:cxnSp>
        <p:nvCxnSpPr>
          <p:cNvPr id="6" name="直線コネクタ 5">
            <a:extLst>
              <a:ext uri="{FF2B5EF4-FFF2-40B4-BE49-F238E27FC236}">
                <a16:creationId xmlns:a16="http://schemas.microsoft.com/office/drawing/2014/main" id="{A9A33B41-0E0E-4890-A10B-BFB7D3034E58}"/>
              </a:ext>
            </a:extLst>
          </p:cNvPr>
          <p:cNvCxnSpPr>
            <a:cxnSpLocks/>
          </p:cNvCxnSpPr>
          <p:nvPr/>
        </p:nvCxnSpPr>
        <p:spPr>
          <a:xfrm>
            <a:off x="262368" y="843974"/>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正方形/長方形 1">
            <a:extLst>
              <a:ext uri="{FF2B5EF4-FFF2-40B4-BE49-F238E27FC236}">
                <a16:creationId xmlns:a16="http://schemas.microsoft.com/office/drawing/2014/main" id="{2DF9A782-4805-19D8-3EA8-FF3AAC05884C}"/>
              </a:ext>
            </a:extLst>
          </p:cNvPr>
          <p:cNvSpPr/>
          <p:nvPr/>
        </p:nvSpPr>
        <p:spPr>
          <a:xfrm>
            <a:off x="75514" y="5518299"/>
            <a:ext cx="9741544" cy="1238688"/>
          </a:xfrm>
          <a:prstGeom prst="rect">
            <a:avLst/>
          </a:prstGeom>
          <a:solidFill>
            <a:schemeClr val="bg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テキスト ボックス 20">
            <a:extLst>
              <a:ext uri="{FF2B5EF4-FFF2-40B4-BE49-F238E27FC236}">
                <a16:creationId xmlns:a16="http://schemas.microsoft.com/office/drawing/2014/main" id="{2A7E3DF5-387A-9439-5E36-8E5631367EDF}"/>
              </a:ext>
            </a:extLst>
          </p:cNvPr>
          <p:cNvSpPr txBox="1"/>
          <p:nvPr/>
        </p:nvSpPr>
        <p:spPr>
          <a:xfrm>
            <a:off x="327117" y="5753959"/>
            <a:ext cx="9496654" cy="900246"/>
          </a:xfrm>
          <a:prstGeom prst="rect">
            <a:avLst/>
          </a:prstGeom>
          <a:noFill/>
        </p:spPr>
        <p:txBody>
          <a:bodyPr wrap="square">
            <a:spAutoFit/>
          </a:bodyPr>
          <a:lstStyle/>
          <a:p>
            <a:pPr algn="ctr">
              <a:lnSpc>
                <a:spcPct val="150000"/>
              </a:lnSpc>
            </a:pPr>
            <a:r>
              <a:rPr lang="en-US" altLang="ja-JP" sz="1200" b="1" u="sng" dirty="0">
                <a:solidFill>
                  <a:schemeClr val="bg2">
                    <a:lumMod val="50000"/>
                  </a:schemeClr>
                </a:solidFill>
                <a:effectLst/>
                <a:latin typeface="游ゴシック 本文"/>
                <a:ea typeface="AR P丸ゴシック体E" panose="020F0900000000000000" pitchFamily="50" charset="-128"/>
              </a:rPr>
              <a:t>CanCam</a:t>
            </a:r>
            <a:r>
              <a:rPr lang="ja-JP" altLang="en-US" sz="1200" u="sng" dirty="0">
                <a:solidFill>
                  <a:schemeClr val="bg2">
                    <a:lumMod val="50000"/>
                  </a:schemeClr>
                </a:solidFill>
                <a:effectLst/>
                <a:latin typeface="游ゴシック 本文"/>
                <a:ea typeface="AR P丸ゴシック体E" panose="020F0900000000000000" pitchFamily="50" charset="-128"/>
              </a:rPr>
              <a:t>の読者モデル組織「</a:t>
            </a:r>
            <a:r>
              <a:rPr lang="en-US" altLang="ja-JP" sz="1200" b="1" u="sng" dirty="0">
                <a:solidFill>
                  <a:srgbClr val="FF6699"/>
                </a:solidFill>
                <a:effectLst/>
                <a:latin typeface="游ゴシック 本文"/>
                <a:ea typeface="AR P丸ゴシック体E" panose="020F0900000000000000" pitchFamily="50" charset="-128"/>
              </a:rPr>
              <a:t>CanCam it girl</a:t>
            </a:r>
            <a:r>
              <a:rPr lang="ja-JP" altLang="en-US" sz="1200" u="sng" dirty="0">
                <a:solidFill>
                  <a:schemeClr val="bg2">
                    <a:lumMod val="50000"/>
                  </a:schemeClr>
                </a:solidFill>
                <a:effectLst/>
                <a:latin typeface="游ゴシック 本文"/>
                <a:ea typeface="AR P丸ゴシック体E" panose="020F0900000000000000" pitchFamily="50" charset="-128"/>
              </a:rPr>
              <a:t>」は現在</a:t>
            </a:r>
            <a:r>
              <a:rPr lang="en-US" altLang="ja-JP" sz="1200" u="sng" dirty="0">
                <a:solidFill>
                  <a:schemeClr val="bg2">
                    <a:lumMod val="50000"/>
                  </a:schemeClr>
                </a:solidFill>
                <a:effectLst/>
                <a:latin typeface="游ゴシック 本文"/>
                <a:ea typeface="AR P丸ゴシック体E" panose="020F0900000000000000" pitchFamily="50" charset="-128"/>
              </a:rPr>
              <a:t>58</a:t>
            </a:r>
            <a:r>
              <a:rPr lang="ja-JP" altLang="en-US" sz="1200" u="sng" dirty="0">
                <a:solidFill>
                  <a:schemeClr val="bg2">
                    <a:lumMod val="50000"/>
                  </a:schemeClr>
                </a:solidFill>
                <a:effectLst/>
                <a:latin typeface="游ゴシック 本文"/>
                <a:ea typeface="AR P丸ゴシック体E" panose="020F0900000000000000" pitchFamily="50" charset="-128"/>
              </a:rPr>
              <a:t>名在籍中♡</a:t>
            </a:r>
          </a:p>
          <a:p>
            <a:pPr algn="ctr">
              <a:lnSpc>
                <a:spcPct val="150000"/>
              </a:lnSpc>
            </a:pPr>
            <a:r>
              <a:rPr lang="ja-JP" altLang="en-US" sz="1200" u="sng" dirty="0">
                <a:solidFill>
                  <a:schemeClr val="bg2">
                    <a:lumMod val="50000"/>
                  </a:schemeClr>
                </a:solidFill>
                <a:effectLst/>
                <a:latin typeface="游ゴシック 本文"/>
                <a:ea typeface="AR P丸ゴシック体E" panose="020F0900000000000000" pitchFamily="50" charset="-128"/>
              </a:rPr>
              <a:t>会社員やアナウンサー、アイドル、大学生、インフルエンサー、起業家など様々なキャリアを持つ彼女たち！</a:t>
            </a:r>
            <a:endParaRPr lang="en-US" altLang="ja-JP" sz="1200" u="sng" dirty="0">
              <a:solidFill>
                <a:schemeClr val="bg2">
                  <a:lumMod val="50000"/>
                </a:schemeClr>
              </a:solidFill>
              <a:effectLst/>
              <a:latin typeface="游ゴシック 本文"/>
              <a:ea typeface="AR P丸ゴシック体E" panose="020F0900000000000000" pitchFamily="50" charset="-128"/>
            </a:endParaRPr>
          </a:p>
          <a:p>
            <a:pPr algn="ctr">
              <a:lnSpc>
                <a:spcPct val="150000"/>
              </a:lnSpc>
            </a:pPr>
            <a:r>
              <a:rPr lang="ja-JP" altLang="en-US" sz="1200" u="sng" dirty="0">
                <a:solidFill>
                  <a:schemeClr val="bg2">
                    <a:lumMod val="50000"/>
                  </a:schemeClr>
                </a:solidFill>
                <a:effectLst/>
                <a:latin typeface="游ゴシック 本文"/>
                <a:ea typeface="AR P丸ゴシック体E" panose="020F0900000000000000" pitchFamily="50" charset="-128"/>
              </a:rPr>
              <a:t>いつもＳＮＳや誌面を盛り上げてくれています♡タイアップやＳＮＳ投稿などの起用もＯＫ！ご相談ください</a:t>
            </a:r>
          </a:p>
        </p:txBody>
      </p:sp>
      <p:pic>
        <p:nvPicPr>
          <p:cNvPr id="8" name="図 7">
            <a:extLst>
              <a:ext uri="{FF2B5EF4-FFF2-40B4-BE49-F238E27FC236}">
                <a16:creationId xmlns:a16="http://schemas.microsoft.com/office/drawing/2014/main" id="{E9B3077C-AE49-FD6D-994D-5B08A66FE41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398868" y="98496"/>
            <a:ext cx="418190" cy="206277"/>
          </a:xfrm>
          <a:prstGeom prst="rect">
            <a:avLst/>
          </a:prstGeom>
        </p:spPr>
      </p:pic>
      <p:sp>
        <p:nvSpPr>
          <p:cNvPr id="9" name="Slide Number Placeholder 3">
            <a:extLst>
              <a:ext uri="{FF2B5EF4-FFF2-40B4-BE49-F238E27FC236}">
                <a16:creationId xmlns:a16="http://schemas.microsoft.com/office/drawing/2014/main" id="{2FE1DD44-EF45-0258-1AA5-69739B6DC3FB}"/>
              </a:ext>
            </a:extLst>
          </p:cNvPr>
          <p:cNvSpPr txBox="1">
            <a:spLocks/>
          </p:cNvSpPr>
          <p:nvPr/>
        </p:nvSpPr>
        <p:spPr>
          <a:xfrm>
            <a:off x="9366210" y="6539791"/>
            <a:ext cx="483507" cy="319087"/>
          </a:xfrm>
          <a:prstGeom prst="rect">
            <a:avLst/>
          </a:prstGeom>
          <a:ln>
            <a:noFill/>
          </a:ln>
        </p:spPr>
        <p:txBody>
          <a:bodyPr vert="horz" lIns="91440" tIns="45720" rIns="91440" bIns="45720" rtlCol="0" anchor="ctr"/>
          <a:lstStyle>
            <a:defPPr>
              <a:defRPr lang="en-US"/>
            </a:defPPr>
            <a:lvl1pPr marL="0" algn="r" defTabSz="457200" rtl="0" eaLnBrk="1" latinLnBrk="0" hangingPunct="1">
              <a:defRPr sz="1200" kern="1200">
                <a:solidFill>
                  <a:srgbClr val="C84D4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549ED8-7F73-44F2-B456-4B2B75610EBB}" type="slidenum">
              <a:rPr kumimoji="1" lang="ja-JP" altLang="en-US" sz="1000" b="1" smtClean="0">
                <a:solidFill>
                  <a:srgbClr val="FFBBC6"/>
                </a:solidFill>
                <a:latin typeface="+mn-ea"/>
                <a:ea typeface="+mn-ea"/>
              </a:rPr>
              <a:pPr/>
              <a:t>19</a:t>
            </a:fld>
            <a:endParaRPr kumimoji="1" lang="ja-JP" altLang="en-US" sz="1000" b="1" dirty="0">
              <a:solidFill>
                <a:srgbClr val="FFBBC6"/>
              </a:solidFill>
              <a:latin typeface="+mn-ea"/>
              <a:ea typeface="+mn-ea"/>
            </a:endParaRPr>
          </a:p>
        </p:txBody>
      </p:sp>
      <p:sp>
        <p:nvSpPr>
          <p:cNvPr id="14" name="テキスト ボックス 13">
            <a:extLst>
              <a:ext uri="{FF2B5EF4-FFF2-40B4-BE49-F238E27FC236}">
                <a16:creationId xmlns:a16="http://schemas.microsoft.com/office/drawing/2014/main" id="{74CB0099-83F9-13F0-BD82-B035D83847CE}"/>
              </a:ext>
            </a:extLst>
          </p:cNvPr>
          <p:cNvSpPr txBox="1"/>
          <p:nvPr/>
        </p:nvSpPr>
        <p:spPr>
          <a:xfrm>
            <a:off x="2635720" y="4735194"/>
            <a:ext cx="4932923" cy="307777"/>
          </a:xfrm>
          <a:prstGeom prst="rect">
            <a:avLst/>
          </a:prstGeom>
          <a:solidFill>
            <a:schemeClr val="bg1"/>
          </a:solidFill>
        </p:spPr>
        <p:txBody>
          <a:bodyPr wrap="square" rtlCol="0">
            <a:spAutoFit/>
          </a:bodyPr>
          <a:lstStyle/>
          <a:p>
            <a:pPr algn="ctr"/>
            <a:r>
              <a:rPr kumimoji="1" lang="ja-JP" altLang="en-US" sz="1400" b="1" dirty="0">
                <a:solidFill>
                  <a:schemeClr val="bg2">
                    <a:lumMod val="50000"/>
                  </a:schemeClr>
                </a:solidFill>
              </a:rPr>
              <a:t>＼ </a:t>
            </a:r>
            <a:r>
              <a:rPr kumimoji="1" lang="ja-JP" altLang="en-US" sz="1400" b="1" dirty="0">
                <a:solidFill>
                  <a:srgbClr val="FF0000"/>
                </a:solidFill>
              </a:rPr>
              <a:t>♥</a:t>
            </a:r>
            <a:r>
              <a:rPr kumimoji="1" lang="ja-JP" altLang="en-US" sz="1400" b="1" dirty="0">
                <a:solidFill>
                  <a:schemeClr val="bg2">
                    <a:lumMod val="50000"/>
                  </a:schemeClr>
                </a:solidFill>
              </a:rPr>
              <a:t>職種も年齢も異なる個性豊かな読者モデル組織</a:t>
            </a:r>
            <a:r>
              <a:rPr kumimoji="1" lang="ja-JP" altLang="en-US" sz="1400" b="1" dirty="0">
                <a:solidFill>
                  <a:srgbClr val="FF0000"/>
                </a:solidFill>
              </a:rPr>
              <a:t>♥ </a:t>
            </a:r>
            <a:r>
              <a:rPr kumimoji="1" lang="ja-JP" altLang="en-US" sz="1400" b="1" dirty="0">
                <a:solidFill>
                  <a:schemeClr val="bg2">
                    <a:lumMod val="50000"/>
                  </a:schemeClr>
                </a:solidFill>
              </a:rPr>
              <a:t>／</a:t>
            </a:r>
          </a:p>
        </p:txBody>
      </p:sp>
      <mc:AlternateContent xmlns:mc="http://schemas.openxmlformats.org/markup-compatibility/2006" xmlns:p14="http://schemas.microsoft.com/office/powerpoint/2010/main">
        <mc:Choice Requires="p14">
          <p:contentPart p14:bwMode="auto" r:id="rId5">
            <p14:nvContentPartPr>
              <p14:cNvPr id="37" name="インク 36">
                <a:extLst>
                  <a:ext uri="{FF2B5EF4-FFF2-40B4-BE49-F238E27FC236}">
                    <a16:creationId xmlns:a16="http://schemas.microsoft.com/office/drawing/2014/main" id="{169D5B77-9E55-F64B-B2B7-CA7407A9C50A}"/>
                  </a:ext>
                </a:extLst>
              </p14:cNvPr>
              <p14:cNvContentPartPr/>
              <p14:nvPr/>
            </p14:nvContentPartPr>
            <p14:xfrm>
              <a:off x="-436044" y="3338238"/>
              <a:ext cx="360" cy="360"/>
            </p14:xfrm>
          </p:contentPart>
        </mc:Choice>
        <mc:Fallback xmlns="">
          <p:pic>
            <p:nvPicPr>
              <p:cNvPr id="37" name="インク 36">
                <a:extLst>
                  <a:ext uri="{FF2B5EF4-FFF2-40B4-BE49-F238E27FC236}">
                    <a16:creationId xmlns:a16="http://schemas.microsoft.com/office/drawing/2014/main" id="{169D5B77-9E55-F64B-B2B7-CA7407A9C50A}"/>
                  </a:ext>
                </a:extLst>
              </p:cNvPr>
              <p:cNvPicPr/>
              <p:nvPr/>
            </p:nvPicPr>
            <p:blipFill>
              <a:blip r:embed="rId6"/>
              <a:stretch>
                <a:fillRect/>
              </a:stretch>
            </p:blipFill>
            <p:spPr>
              <a:xfrm>
                <a:off x="-442164" y="3332118"/>
                <a:ext cx="12600" cy="12600"/>
              </a:xfrm>
              <a:prstGeom prst="rect">
                <a:avLst/>
              </a:prstGeom>
            </p:spPr>
          </p:pic>
        </mc:Fallback>
      </mc:AlternateContent>
      <p:sp>
        <p:nvSpPr>
          <p:cNvPr id="39" name="フリーフォーム: 図形 38">
            <a:extLst>
              <a:ext uri="{FF2B5EF4-FFF2-40B4-BE49-F238E27FC236}">
                <a16:creationId xmlns:a16="http://schemas.microsoft.com/office/drawing/2014/main" id="{47D70915-2632-47F8-A2C8-A5574BF9B836}"/>
              </a:ext>
            </a:extLst>
          </p:cNvPr>
          <p:cNvSpPr/>
          <p:nvPr/>
        </p:nvSpPr>
        <p:spPr>
          <a:xfrm rot="1037311">
            <a:off x="2470876" y="4818820"/>
            <a:ext cx="5454502" cy="1727791"/>
          </a:xfrm>
          <a:custGeom>
            <a:avLst/>
            <a:gdLst>
              <a:gd name="connsiteX0" fmla="*/ 6023344 w 6023344"/>
              <a:gd name="connsiteY0" fmla="*/ 154181 h 1935670"/>
              <a:gd name="connsiteX1" fmla="*/ 1063256 w 6023344"/>
              <a:gd name="connsiteY1" fmla="*/ 1935135 h 1935670"/>
              <a:gd name="connsiteX2" fmla="*/ 4534786 w 6023344"/>
              <a:gd name="connsiteY2" fmla="*/ 9 h 1935670"/>
              <a:gd name="connsiteX3" fmla="*/ 0 w 6023344"/>
              <a:gd name="connsiteY3" fmla="*/ 1908553 h 1935670"/>
              <a:gd name="connsiteX0" fmla="*/ 6023344 w 6023344"/>
              <a:gd name="connsiteY0" fmla="*/ 0 h 1787652"/>
              <a:gd name="connsiteX1" fmla="*/ 1063256 w 6023344"/>
              <a:gd name="connsiteY1" fmla="*/ 1780954 h 1787652"/>
              <a:gd name="connsiteX2" fmla="*/ 3189767 w 6023344"/>
              <a:gd name="connsiteY2" fmla="*/ 648587 h 1787652"/>
              <a:gd name="connsiteX3" fmla="*/ 0 w 6023344"/>
              <a:gd name="connsiteY3" fmla="*/ 1754372 h 1787652"/>
              <a:gd name="connsiteX0" fmla="*/ 6023344 w 6023344"/>
              <a:gd name="connsiteY0" fmla="*/ 0 h 1754372"/>
              <a:gd name="connsiteX1" fmla="*/ 1711843 w 6023344"/>
              <a:gd name="connsiteY1" fmla="*/ 1504508 h 1754372"/>
              <a:gd name="connsiteX2" fmla="*/ 3189767 w 6023344"/>
              <a:gd name="connsiteY2" fmla="*/ 648587 h 1754372"/>
              <a:gd name="connsiteX3" fmla="*/ 0 w 6023344"/>
              <a:gd name="connsiteY3" fmla="*/ 1754372 h 1754372"/>
              <a:gd name="connsiteX0" fmla="*/ 6023344 w 6023344"/>
              <a:gd name="connsiteY0" fmla="*/ 0 h 1754372"/>
              <a:gd name="connsiteX1" fmla="*/ 2163727 w 6023344"/>
              <a:gd name="connsiteY1" fmla="*/ 1360969 h 1754372"/>
              <a:gd name="connsiteX2" fmla="*/ 3189767 w 6023344"/>
              <a:gd name="connsiteY2" fmla="*/ 648587 h 1754372"/>
              <a:gd name="connsiteX3" fmla="*/ 0 w 6023344"/>
              <a:gd name="connsiteY3" fmla="*/ 1754372 h 1754372"/>
              <a:gd name="connsiteX0" fmla="*/ 5204637 w 5204637"/>
              <a:gd name="connsiteY0" fmla="*/ 0 h 1658679"/>
              <a:gd name="connsiteX1" fmla="*/ 2163727 w 5204637"/>
              <a:gd name="connsiteY1" fmla="*/ 1265276 h 1658679"/>
              <a:gd name="connsiteX2" fmla="*/ 3189767 w 5204637"/>
              <a:gd name="connsiteY2" fmla="*/ 552894 h 1658679"/>
              <a:gd name="connsiteX3" fmla="*/ 0 w 5204637"/>
              <a:gd name="connsiteY3" fmla="*/ 1658679 h 1658679"/>
              <a:gd name="connsiteX0" fmla="*/ 5528930 w 5528930"/>
              <a:gd name="connsiteY0" fmla="*/ 0 h 1727791"/>
              <a:gd name="connsiteX1" fmla="*/ 2163727 w 5528930"/>
              <a:gd name="connsiteY1" fmla="*/ 1334388 h 1727791"/>
              <a:gd name="connsiteX2" fmla="*/ 3189767 w 5528930"/>
              <a:gd name="connsiteY2" fmla="*/ 622006 h 1727791"/>
              <a:gd name="connsiteX3" fmla="*/ 0 w 5528930"/>
              <a:gd name="connsiteY3" fmla="*/ 1727791 h 1727791"/>
              <a:gd name="connsiteX0" fmla="*/ 5528930 w 5528930"/>
              <a:gd name="connsiteY0" fmla="*/ 0 h 1727791"/>
              <a:gd name="connsiteX1" fmla="*/ 2163727 w 5528930"/>
              <a:gd name="connsiteY1" fmla="*/ 1334388 h 1727791"/>
              <a:gd name="connsiteX2" fmla="*/ 3572539 w 5528930"/>
              <a:gd name="connsiteY2" fmla="*/ 526313 h 1727791"/>
              <a:gd name="connsiteX3" fmla="*/ 0 w 5528930"/>
              <a:gd name="connsiteY3" fmla="*/ 1727791 h 1727791"/>
              <a:gd name="connsiteX0" fmla="*/ 5528930 w 5528930"/>
              <a:gd name="connsiteY0" fmla="*/ 0 h 1727791"/>
              <a:gd name="connsiteX1" fmla="*/ 2105248 w 5528930"/>
              <a:gd name="connsiteY1" fmla="*/ 1164267 h 1727791"/>
              <a:gd name="connsiteX2" fmla="*/ 3572539 w 5528930"/>
              <a:gd name="connsiteY2" fmla="*/ 526313 h 1727791"/>
              <a:gd name="connsiteX3" fmla="*/ 0 w 5528930"/>
              <a:gd name="connsiteY3" fmla="*/ 1727791 h 1727791"/>
              <a:gd name="connsiteX0" fmla="*/ 5528930 w 5528930"/>
              <a:gd name="connsiteY0" fmla="*/ 0 h 1727791"/>
              <a:gd name="connsiteX1" fmla="*/ 1862733 w 5528930"/>
              <a:gd name="connsiteY1" fmla="*/ 1272139 h 1727791"/>
              <a:gd name="connsiteX2" fmla="*/ 3572539 w 5528930"/>
              <a:gd name="connsiteY2" fmla="*/ 526313 h 1727791"/>
              <a:gd name="connsiteX3" fmla="*/ 0 w 5528930"/>
              <a:gd name="connsiteY3" fmla="*/ 1727791 h 1727791"/>
              <a:gd name="connsiteX0" fmla="*/ 5528930 w 5528930"/>
              <a:gd name="connsiteY0" fmla="*/ 0 h 1727791"/>
              <a:gd name="connsiteX1" fmla="*/ 1862733 w 5528930"/>
              <a:gd name="connsiteY1" fmla="*/ 1272139 h 1727791"/>
              <a:gd name="connsiteX2" fmla="*/ 3572539 w 5528930"/>
              <a:gd name="connsiteY2" fmla="*/ 526313 h 1727791"/>
              <a:gd name="connsiteX3" fmla="*/ 0 w 5528930"/>
              <a:gd name="connsiteY3" fmla="*/ 1727791 h 1727791"/>
            </a:gdLst>
            <a:ahLst/>
            <a:cxnLst>
              <a:cxn ang="0">
                <a:pos x="connsiteX0" y="connsiteY0"/>
              </a:cxn>
              <a:cxn ang="0">
                <a:pos x="connsiteX1" y="connsiteY1"/>
              </a:cxn>
              <a:cxn ang="0">
                <a:pos x="connsiteX2" y="connsiteY2"/>
              </a:cxn>
              <a:cxn ang="0">
                <a:pos x="connsiteX3" y="connsiteY3"/>
              </a:cxn>
            </a:cxnLst>
            <a:rect l="l" t="t" r="r" b="b"/>
            <a:pathLst>
              <a:path w="5528930" h="1727791">
                <a:moveTo>
                  <a:pt x="5528930" y="0"/>
                </a:moveTo>
                <a:cubicBezTo>
                  <a:pt x="3172932" y="903324"/>
                  <a:pt x="2167979" y="1118430"/>
                  <a:pt x="1862733" y="1272139"/>
                </a:cubicBezTo>
                <a:cubicBezTo>
                  <a:pt x="1557487" y="1425848"/>
                  <a:pt x="3749748" y="530743"/>
                  <a:pt x="3572539" y="526313"/>
                </a:cubicBezTo>
                <a:cubicBezTo>
                  <a:pt x="3395330" y="521883"/>
                  <a:pt x="751367" y="1420333"/>
                  <a:pt x="0" y="1727791"/>
                </a:cubicBezTo>
              </a:path>
            </a:pathLst>
          </a:custGeom>
          <a:noFill/>
          <a:ln w="38100">
            <a:solidFill>
              <a:srgbClr val="FFBB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10D893B1-5217-7209-5731-0FEABECE4EBD}"/>
              </a:ext>
            </a:extLst>
          </p:cNvPr>
          <p:cNvSpPr txBox="1"/>
          <p:nvPr/>
        </p:nvSpPr>
        <p:spPr>
          <a:xfrm>
            <a:off x="1912558" y="4957213"/>
            <a:ext cx="6527749" cy="830997"/>
          </a:xfrm>
          <a:prstGeom prst="rect">
            <a:avLst/>
          </a:prstGeom>
          <a:noFill/>
        </p:spPr>
        <p:txBody>
          <a:bodyPr wrap="none" rtlCol="0">
            <a:spAutoFit/>
          </a:bodyPr>
          <a:lstStyle/>
          <a:p>
            <a:r>
              <a:rPr kumimoji="1" lang="en-US" altLang="ja-JP"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CanCa</a:t>
            </a:r>
            <a:r>
              <a:rPr kumimoji="1" lang="ja-JP" altLang="en-US"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ｍ </a:t>
            </a:r>
            <a:r>
              <a:rPr kumimoji="1" lang="en-US" altLang="ja-JP"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it girl </a:t>
            </a:r>
            <a:r>
              <a:rPr kumimoji="1" lang="ja-JP" altLang="en-US"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総勢</a:t>
            </a:r>
            <a:r>
              <a:rPr kumimoji="1" lang="en-US" altLang="ja-JP"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58</a:t>
            </a:r>
            <a:r>
              <a:rPr kumimoji="1" lang="ja-JP" altLang="en-US"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rPr>
              <a:t>名</a:t>
            </a:r>
            <a:endParaRPr kumimoji="1" lang="en-US" altLang="ja-JP" sz="4800" b="1" spc="-300" dirty="0">
              <a:ln w="22225">
                <a:solidFill>
                  <a:schemeClr val="bg1"/>
                </a:solidFill>
                <a:prstDash val="solid"/>
              </a:ln>
              <a:solidFill>
                <a:srgbClr val="FC8EAC"/>
              </a:solidFill>
              <a:effectLst>
                <a:outerShdw blurRad="50800" dist="50800" dir="5400000" algn="ctr" rotWithShape="0">
                  <a:schemeClr val="bg1"/>
                </a:outerShdw>
              </a:effectLst>
              <a:latin typeface="AR P丸ゴシック体E" panose="020F0900000000000000" pitchFamily="50" charset="-128"/>
              <a:ea typeface="AR P丸ゴシック体E" panose="020F0900000000000000" pitchFamily="50" charset="-128"/>
              <a:cs typeface="Times New Roman" panose="02020603050405020304" pitchFamily="18" charset="0"/>
            </a:endParaRPr>
          </a:p>
        </p:txBody>
      </p:sp>
    </p:spTree>
    <p:extLst>
      <p:ext uri="{BB962C8B-B14F-4D97-AF65-F5344CB8AC3E}">
        <p14:creationId xmlns:p14="http://schemas.microsoft.com/office/powerpoint/2010/main" val="413985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77775D6A-466F-A914-FC62-CDBB9131411C}"/>
              </a:ext>
            </a:extLst>
          </p:cNvPr>
          <p:cNvCxnSpPr>
            <a:cxnSpLocks/>
          </p:cNvCxnSpPr>
          <p:nvPr/>
        </p:nvCxnSpPr>
        <p:spPr>
          <a:xfrm>
            <a:off x="231659" y="842193"/>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1" name="グループ化 10">
            <a:extLst>
              <a:ext uri="{FF2B5EF4-FFF2-40B4-BE49-F238E27FC236}">
                <a16:creationId xmlns:a16="http://schemas.microsoft.com/office/drawing/2014/main" id="{0134CCBA-6BD5-5B59-2699-F9B635502CA6}"/>
              </a:ext>
            </a:extLst>
          </p:cNvPr>
          <p:cNvGrpSpPr/>
          <p:nvPr/>
        </p:nvGrpSpPr>
        <p:grpSpPr>
          <a:xfrm>
            <a:off x="119230" y="134262"/>
            <a:ext cx="1587154" cy="1538522"/>
            <a:chOff x="387275" y="1484555"/>
            <a:chExt cx="3888000" cy="3888000"/>
          </a:xfrm>
        </p:grpSpPr>
        <p:sp>
          <p:nvSpPr>
            <p:cNvPr id="12" name="楕円 11">
              <a:extLst>
                <a:ext uri="{FF2B5EF4-FFF2-40B4-BE49-F238E27FC236}">
                  <a16:creationId xmlns:a16="http://schemas.microsoft.com/office/drawing/2014/main" id="{F6149846-1E49-00ED-EFFA-4EED0C9BD8DE}"/>
                </a:ext>
              </a:extLst>
            </p:cNvPr>
            <p:cNvSpPr/>
            <p:nvPr/>
          </p:nvSpPr>
          <p:spPr>
            <a:xfrm>
              <a:off x="387275" y="1484555"/>
              <a:ext cx="3888000" cy="3888000"/>
            </a:xfrm>
            <a:prstGeom prst="ellipse">
              <a:avLst/>
            </a:pr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E7346C"/>
                </a:solidFill>
              </a:endParaRPr>
            </a:p>
          </p:txBody>
        </p:sp>
        <p:pic>
          <p:nvPicPr>
            <p:cNvPr id="13" name="図 12" descr="文字が書かれている&#10;&#10;自動的に生成された説明">
              <a:extLst>
                <a:ext uri="{FF2B5EF4-FFF2-40B4-BE49-F238E27FC236}">
                  <a16:creationId xmlns:a16="http://schemas.microsoft.com/office/drawing/2014/main" id="{1CFF1D32-C253-4AB9-D2AC-2E2CA0C774FC}"/>
                </a:ext>
              </a:extLst>
            </p:cNvPr>
            <p:cNvPicPr>
              <a:picLocks noChangeAspect="1"/>
            </p:cNvPicPr>
            <p:nvPr/>
          </p:nvPicPr>
          <p:blipFill>
            <a:blip r:embed="rId2" cstate="hqprint">
              <a:biLevel thresh="25000"/>
              <a:extLst>
                <a:ext uri="{BEBA8EAE-BF5A-486C-A8C5-ECC9F3942E4B}">
                  <a14:imgProps xmlns:a14="http://schemas.microsoft.com/office/drawing/2010/main">
                    <a14:imgLayer r:embed="rId3">
                      <a14:imgEffect>
                        <a14:backgroundRemoval t="9905" b="98667" l="4898" r="95918">
                          <a14:foregroundMark x1="5442" y1="19238" x2="5442" y2="19238"/>
                          <a14:foregroundMark x1="12381" y1="82857" x2="12381" y2="82857"/>
                          <a14:foregroundMark x1="20000" y1="82286" x2="20000" y2="82286"/>
                          <a14:foregroundMark x1="37687" y1="84762" x2="37687" y2="84762"/>
                          <a14:foregroundMark x1="64082" y1="81524" x2="64082" y2="81524"/>
                          <a14:foregroundMark x1="88571" y1="86667" x2="88571" y2="86667"/>
                          <a14:foregroundMark x1="72109" y1="94857" x2="72109" y2="94857"/>
                          <a14:foregroundMark x1="59864" y1="96000" x2="59864" y2="96000"/>
                          <a14:foregroundMark x1="90068" y1="71048" x2="90068" y2="71048"/>
                          <a14:foregroundMark x1="72517" y1="96381" x2="72517" y2="96381"/>
                          <a14:foregroundMark x1="56463" y1="53714" x2="56463" y2="53714"/>
                          <a14:foregroundMark x1="51293" y1="52381" x2="51293" y2="52381"/>
                          <a14:foregroundMark x1="34286" y1="51429" x2="34286" y2="51429"/>
                          <a14:foregroundMark x1="27075" y1="54476" x2="27075" y2="54476"/>
                          <a14:foregroundMark x1="59592" y1="38667" x2="59592" y2="38667"/>
                          <a14:foregroundMark x1="30748" y1="38857" x2="30748" y2="38857"/>
                          <a14:foregroundMark x1="65442" y1="48381" x2="65442" y2="48381"/>
                          <a14:foregroundMark x1="74150" y1="48571" x2="74150" y2="48571"/>
                          <a14:foregroundMark x1="29660" y1="21714" x2="29660" y2="21714"/>
                          <a14:foregroundMark x1="37823" y1="20952" x2="37823" y2="20952"/>
                          <a14:foregroundMark x1="50476" y1="18476" x2="50476" y2="18476"/>
                          <a14:foregroundMark x1="74694" y1="19810" x2="74694" y2="19810"/>
                          <a14:foregroundMark x1="81224" y1="24190" x2="81224" y2="24190"/>
                          <a14:foregroundMark x1="96054" y1="19619" x2="96054" y2="19619"/>
                          <a14:foregroundMark x1="54014" y1="79238" x2="54014" y2="79238"/>
                          <a14:foregroundMark x1="78639" y1="95238" x2="78639" y2="95238"/>
                          <a14:foregroundMark x1="43673" y1="97524" x2="48571" y2="98667"/>
                          <a14:foregroundMark x1="87211" y1="68762" x2="82993" y2="68571"/>
                        </a14:backgroundRemoval>
                      </a14:imgEffect>
                    </a14:imgLayer>
                  </a14:imgProps>
                </a:ext>
                <a:ext uri="{28A0092B-C50C-407E-A947-70E740481C1C}">
                  <a14:useLocalDpi xmlns:a14="http://schemas.microsoft.com/office/drawing/2010/main" val="0"/>
                </a:ext>
              </a:extLst>
            </a:blip>
            <a:stretch>
              <a:fillRect/>
            </a:stretch>
          </p:blipFill>
          <p:spPr>
            <a:xfrm>
              <a:off x="650053" y="2205316"/>
              <a:ext cx="3383241" cy="2416601"/>
            </a:xfrm>
            <a:prstGeom prst="rect">
              <a:avLst/>
            </a:prstGeom>
          </p:spPr>
        </p:pic>
      </p:grpSp>
      <p:sp>
        <p:nvSpPr>
          <p:cNvPr id="16" name="テキスト ボックス 33">
            <a:extLst>
              <a:ext uri="{FF2B5EF4-FFF2-40B4-BE49-F238E27FC236}">
                <a16:creationId xmlns:a16="http://schemas.microsoft.com/office/drawing/2014/main" id="{091BA955-0073-765F-AFE7-CF679436E42E}"/>
              </a:ext>
            </a:extLst>
          </p:cNvPr>
          <p:cNvSpPr txBox="1">
            <a:spLocks noChangeArrowheads="1"/>
          </p:cNvSpPr>
          <p:nvPr/>
        </p:nvSpPr>
        <p:spPr bwMode="auto">
          <a:xfrm>
            <a:off x="1593954" y="119116"/>
            <a:ext cx="647069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it</a:t>
            </a:r>
            <a:r>
              <a:rPr lang="ja-JP" altLang="en-US"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girl ICONS</a:t>
            </a:r>
          </a:p>
          <a:p>
            <a:pPr algn="ct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選抜！読者インフルエンサー組織</a:t>
            </a:r>
          </a:p>
        </p:txBody>
      </p:sp>
      <p:sp>
        <p:nvSpPr>
          <p:cNvPr id="17" name="テキスト ボックス 16">
            <a:extLst>
              <a:ext uri="{FF2B5EF4-FFF2-40B4-BE49-F238E27FC236}">
                <a16:creationId xmlns:a16="http://schemas.microsoft.com/office/drawing/2014/main" id="{17612D74-E924-83EC-DEC8-E7C7DE538ADA}"/>
              </a:ext>
            </a:extLst>
          </p:cNvPr>
          <p:cNvSpPr txBox="1"/>
          <p:nvPr/>
        </p:nvSpPr>
        <p:spPr>
          <a:xfrm>
            <a:off x="247827" y="857781"/>
            <a:ext cx="9496654" cy="1188787"/>
          </a:xfrm>
          <a:prstGeom prst="rect">
            <a:avLst/>
          </a:prstGeom>
          <a:noFill/>
        </p:spPr>
        <p:txBody>
          <a:bodyPr wrap="square">
            <a:spAutoFit/>
          </a:bodyPr>
          <a:lstStyle/>
          <a:p>
            <a:pPr algn="ctr">
              <a:lnSpc>
                <a:spcPct val="150000"/>
              </a:lnSpc>
            </a:pPr>
            <a:r>
              <a:rPr lang="en-US" altLang="ja-JP" sz="950" b="1" i="0" dirty="0">
                <a:solidFill>
                  <a:schemeClr val="tx1">
                    <a:lumMod val="65000"/>
                    <a:lumOff val="35000"/>
                  </a:schemeClr>
                </a:solidFill>
                <a:effectLst/>
                <a:ea typeface="メイリオ" panose="020B0604030504040204" pitchFamily="50" charset="-128"/>
              </a:rPr>
              <a:t>CanCam</a:t>
            </a:r>
            <a:r>
              <a:rPr lang="ja-JP" altLang="en-US" sz="950" b="1" i="0" dirty="0">
                <a:solidFill>
                  <a:schemeClr val="tx1">
                    <a:lumMod val="65000"/>
                    <a:lumOff val="35000"/>
                  </a:schemeClr>
                </a:solidFill>
                <a:effectLst/>
                <a:ea typeface="メイリオ" panose="020B0604030504040204" pitchFamily="50" charset="-128"/>
              </a:rPr>
              <a:t>の読者モデル組織「</a:t>
            </a:r>
            <a:r>
              <a:rPr lang="en-US" altLang="ja-JP" sz="950" b="1" i="0" dirty="0">
                <a:solidFill>
                  <a:schemeClr val="tx1">
                    <a:lumMod val="65000"/>
                    <a:lumOff val="35000"/>
                  </a:schemeClr>
                </a:solidFill>
                <a:effectLst/>
                <a:ea typeface="メイリオ" panose="020B0604030504040204" pitchFamily="50" charset="-128"/>
              </a:rPr>
              <a:t>CanCam it girl</a:t>
            </a:r>
            <a:r>
              <a:rPr lang="ja-JP" altLang="en-US" sz="950" b="1" i="0" dirty="0">
                <a:solidFill>
                  <a:schemeClr val="tx1">
                    <a:lumMod val="65000"/>
                    <a:lumOff val="35000"/>
                  </a:schemeClr>
                </a:solidFill>
                <a:effectLst/>
                <a:ea typeface="メイリオ" panose="020B0604030504040204" pitchFamily="50" charset="-128"/>
              </a:rPr>
              <a:t>」は、読者にとっては</a:t>
            </a:r>
            <a:r>
              <a:rPr lang="ja-JP" altLang="en-US" sz="950" b="1" i="0" u="sng" dirty="0">
                <a:solidFill>
                  <a:srgbClr val="E7346C"/>
                </a:solidFill>
                <a:effectLst/>
                <a:ea typeface="メイリオ" panose="020B0604030504040204" pitchFamily="50" charset="-128"/>
              </a:rPr>
              <a:t>専属モデルよりも近い憧れの存在。</a:t>
            </a:r>
            <a:endParaRPr lang="en-US" altLang="ja-JP" sz="950" b="1" i="0" u="sng" dirty="0">
              <a:solidFill>
                <a:srgbClr val="E7346C"/>
              </a:solidFill>
              <a:effectLst/>
              <a:ea typeface="メイリオ" panose="020B0604030504040204" pitchFamily="50" charset="-128"/>
            </a:endParaRPr>
          </a:p>
          <a:p>
            <a:pPr algn="ctr">
              <a:lnSpc>
                <a:spcPct val="150000"/>
              </a:lnSpc>
            </a:pPr>
            <a:r>
              <a:rPr lang="ja-JP" altLang="en-US" sz="950" b="1" i="0" dirty="0">
                <a:solidFill>
                  <a:schemeClr val="tx1">
                    <a:lumMod val="65000"/>
                    <a:lumOff val="35000"/>
                  </a:schemeClr>
                </a:solidFill>
                <a:effectLst/>
                <a:ea typeface="メイリオ" panose="020B0604030504040204" pitchFamily="50" charset="-128"/>
              </a:rPr>
              <a:t>その中から</a:t>
            </a:r>
            <a:r>
              <a:rPr lang="ja-JP" altLang="en-US" sz="950" b="1" i="0" u="sng" dirty="0">
                <a:solidFill>
                  <a:srgbClr val="E7346C"/>
                </a:solidFill>
                <a:effectLst/>
                <a:ea typeface="メイリオ" panose="020B0604030504040204" pitchFamily="50" charset="-128"/>
              </a:rPr>
              <a:t>特に強い発信力を持つ</a:t>
            </a:r>
            <a:r>
              <a:rPr lang="en-US" altLang="ja-JP" sz="950" b="1" i="0" u="sng" dirty="0">
                <a:solidFill>
                  <a:srgbClr val="E7346C"/>
                </a:solidFill>
                <a:effectLst/>
                <a:ea typeface="メイリオ" panose="020B0604030504040204" pitchFamily="50" charset="-128"/>
              </a:rPr>
              <a:t>8</a:t>
            </a:r>
            <a:r>
              <a:rPr lang="ja-JP" altLang="en-US" sz="950" b="1" i="0" u="sng" dirty="0">
                <a:solidFill>
                  <a:srgbClr val="E7346C"/>
                </a:solidFill>
                <a:effectLst/>
                <a:ea typeface="メイリオ" panose="020B0604030504040204" pitchFamily="50" charset="-128"/>
              </a:rPr>
              <a:t>人</a:t>
            </a:r>
            <a:r>
              <a:rPr lang="ja-JP" altLang="en-US" sz="950" b="1" i="0" dirty="0">
                <a:solidFill>
                  <a:schemeClr val="tx1">
                    <a:lumMod val="65000"/>
                    <a:lumOff val="35000"/>
                  </a:schemeClr>
                </a:solidFill>
                <a:effectLst/>
                <a:ea typeface="メイリオ" panose="020B0604030504040204" pitchFamily="50" charset="-128"/>
              </a:rPr>
              <a:t>を「</a:t>
            </a:r>
            <a:r>
              <a:rPr lang="en-US" altLang="ja-JP" sz="950" b="1" i="0" dirty="0">
                <a:solidFill>
                  <a:schemeClr val="tx1">
                    <a:lumMod val="65000"/>
                    <a:lumOff val="35000"/>
                  </a:schemeClr>
                </a:solidFill>
                <a:effectLst/>
                <a:ea typeface="メイリオ" panose="020B0604030504040204" pitchFamily="50" charset="-128"/>
              </a:rPr>
              <a:t>CanCam it girl ICONS</a:t>
            </a:r>
            <a:r>
              <a:rPr lang="ja-JP" altLang="en-US" sz="950" b="1" i="0" dirty="0">
                <a:solidFill>
                  <a:schemeClr val="tx1">
                    <a:lumMod val="65000"/>
                    <a:lumOff val="35000"/>
                  </a:schemeClr>
                </a:solidFill>
                <a:effectLst/>
                <a:ea typeface="メイリオ" panose="020B0604030504040204" pitchFamily="50" charset="-128"/>
              </a:rPr>
              <a:t>」に任命！</a:t>
            </a:r>
            <a:endParaRPr lang="en-US" altLang="ja-JP" sz="950" b="1" i="0" dirty="0">
              <a:solidFill>
                <a:schemeClr val="tx1">
                  <a:lumMod val="65000"/>
                  <a:lumOff val="35000"/>
                </a:schemeClr>
              </a:solidFill>
              <a:effectLst/>
              <a:ea typeface="メイリオ" panose="020B0604030504040204" pitchFamily="50" charset="-128"/>
            </a:endParaRPr>
          </a:p>
          <a:p>
            <a:pPr algn="ctr">
              <a:lnSpc>
                <a:spcPct val="150000"/>
              </a:lnSpc>
            </a:pPr>
            <a:r>
              <a:rPr lang="ja-JP" altLang="en-US" sz="950" b="1" i="0" dirty="0">
                <a:solidFill>
                  <a:schemeClr val="tx1">
                    <a:lumMod val="65000"/>
                    <a:lumOff val="35000"/>
                  </a:schemeClr>
                </a:solidFill>
                <a:effectLst/>
                <a:ea typeface="メイリオ" panose="020B0604030504040204" pitchFamily="50" charset="-128"/>
              </a:rPr>
              <a:t>選抜メンバーはさまざまなバックグラウンドを持ち、多方面で活躍している個性派ぞろいですが、</a:t>
            </a:r>
            <a:endParaRPr lang="en-US" altLang="ja-JP" sz="950" b="1" i="0" dirty="0">
              <a:solidFill>
                <a:schemeClr val="tx1">
                  <a:lumMod val="65000"/>
                  <a:lumOff val="35000"/>
                </a:schemeClr>
              </a:solidFill>
              <a:effectLst/>
              <a:ea typeface="メイリオ" panose="020B0604030504040204" pitchFamily="50" charset="-128"/>
            </a:endParaRPr>
          </a:p>
          <a:p>
            <a:pPr algn="ctr">
              <a:lnSpc>
                <a:spcPct val="150000"/>
              </a:lnSpc>
            </a:pPr>
            <a:r>
              <a:rPr lang="en-US" altLang="ja-JP" sz="950" b="1" i="0" dirty="0">
                <a:solidFill>
                  <a:schemeClr val="tx1">
                    <a:lumMod val="75000"/>
                    <a:lumOff val="25000"/>
                  </a:schemeClr>
                </a:solidFill>
                <a:effectLst/>
                <a:ea typeface="メイリオ" panose="020B0604030504040204" pitchFamily="50" charset="-128"/>
              </a:rPr>
              <a:t>CanCam</a:t>
            </a:r>
            <a:r>
              <a:rPr lang="ja-JP" altLang="en-US" sz="950" b="1" i="0" dirty="0">
                <a:solidFill>
                  <a:schemeClr val="tx1">
                    <a:lumMod val="75000"/>
                    <a:lumOff val="25000"/>
                  </a:schemeClr>
                </a:solidFill>
                <a:effectLst/>
                <a:ea typeface="メイリオ" panose="020B0604030504040204" pitchFamily="50" charset="-128"/>
              </a:rPr>
              <a:t>が提唱する</a:t>
            </a:r>
            <a:r>
              <a:rPr lang="ja-JP" altLang="en-US" sz="950" b="1" i="0" dirty="0">
                <a:solidFill>
                  <a:schemeClr val="tx1">
                    <a:lumMod val="75000"/>
                    <a:lumOff val="25000"/>
                  </a:schemeClr>
                </a:solidFill>
                <a:effectLst/>
                <a:highlight>
                  <a:srgbClr val="FBDDE6"/>
                </a:highlight>
                <a:ea typeface="メイリオ" panose="020B0604030504040204" pitchFamily="50" charset="-128"/>
              </a:rPr>
              <a:t>”オトナきれい”</a:t>
            </a:r>
            <a:r>
              <a:rPr lang="ja-JP" altLang="en-US" sz="950" b="1" i="0" dirty="0">
                <a:solidFill>
                  <a:schemeClr val="tx1">
                    <a:lumMod val="75000"/>
                    <a:lumOff val="25000"/>
                  </a:schemeClr>
                </a:solidFill>
                <a:effectLst/>
                <a:highlight>
                  <a:srgbClr val="FFFFFF"/>
                </a:highlight>
                <a:ea typeface="メイリオ" panose="020B0604030504040204" pitchFamily="50" charset="-128"/>
              </a:rPr>
              <a:t>　</a:t>
            </a:r>
            <a:r>
              <a:rPr lang="ja-JP" altLang="en-US" sz="950" b="1" i="0" dirty="0">
                <a:solidFill>
                  <a:schemeClr val="tx1">
                    <a:lumMod val="75000"/>
                    <a:lumOff val="25000"/>
                  </a:schemeClr>
                </a:solidFill>
                <a:effectLst/>
                <a:highlight>
                  <a:srgbClr val="FBDDE6"/>
                </a:highlight>
                <a:ea typeface="メイリオ" panose="020B0604030504040204" pitchFamily="50" charset="-128"/>
              </a:rPr>
              <a:t>”芯があって自立している”</a:t>
            </a:r>
            <a:r>
              <a:rPr lang="ja-JP" altLang="en-US" sz="950" b="1" i="0" dirty="0">
                <a:solidFill>
                  <a:schemeClr val="tx1">
                    <a:lumMod val="75000"/>
                    <a:lumOff val="25000"/>
                  </a:schemeClr>
                </a:solidFill>
                <a:effectLst/>
                <a:highlight>
                  <a:srgbClr val="FFFFFF"/>
                </a:highlight>
                <a:ea typeface="メイリオ" panose="020B0604030504040204" pitchFamily="50" charset="-128"/>
              </a:rPr>
              <a:t>　</a:t>
            </a:r>
            <a:r>
              <a:rPr lang="ja-JP" altLang="en-US" sz="950" b="1" i="0" dirty="0">
                <a:solidFill>
                  <a:schemeClr val="tx1">
                    <a:lumMod val="75000"/>
                    <a:lumOff val="25000"/>
                  </a:schemeClr>
                </a:solidFill>
                <a:effectLst/>
                <a:highlight>
                  <a:srgbClr val="FBDDE6"/>
                </a:highlight>
                <a:ea typeface="メイリオ" panose="020B0604030504040204" pitchFamily="50" charset="-128"/>
              </a:rPr>
              <a:t>”自分の夢に向かって頑張っている”</a:t>
            </a:r>
            <a:r>
              <a:rPr lang="ja-JP" altLang="en-US" sz="950" b="1" i="0" dirty="0">
                <a:solidFill>
                  <a:schemeClr val="tx1">
                    <a:lumMod val="75000"/>
                    <a:lumOff val="25000"/>
                  </a:schemeClr>
                </a:solidFill>
                <a:effectLst/>
                <a:ea typeface="メイリオ" panose="020B0604030504040204" pitchFamily="50" charset="-128"/>
              </a:rPr>
              <a:t>など</a:t>
            </a:r>
            <a:r>
              <a:rPr lang="ja-JP" altLang="en-US" sz="950" b="1" i="0" u="sng" dirty="0">
                <a:solidFill>
                  <a:srgbClr val="E7346C"/>
                </a:solidFill>
                <a:effectLst/>
                <a:ea typeface="メイリオ" panose="020B0604030504040204" pitchFamily="50" charset="-128"/>
              </a:rPr>
              <a:t>「</a:t>
            </a:r>
            <a:r>
              <a:rPr lang="en-US" altLang="ja-JP" sz="950" b="1" i="0" u="sng" dirty="0">
                <a:solidFill>
                  <a:srgbClr val="E7346C"/>
                </a:solidFill>
                <a:effectLst/>
                <a:ea typeface="メイリオ" panose="020B0604030504040204" pitchFamily="50" charset="-128"/>
              </a:rPr>
              <a:t>CanCam</a:t>
            </a:r>
            <a:r>
              <a:rPr lang="ja-JP" altLang="en-US" sz="950" b="1" i="0" u="sng" dirty="0">
                <a:solidFill>
                  <a:srgbClr val="E7346C"/>
                </a:solidFill>
                <a:effectLst/>
                <a:ea typeface="メイリオ" panose="020B0604030504040204" pitchFamily="50" charset="-128"/>
              </a:rPr>
              <a:t>の顔」的存在</a:t>
            </a:r>
            <a:r>
              <a:rPr lang="ja-JP" altLang="en-US" sz="950" b="1" i="0" dirty="0">
                <a:solidFill>
                  <a:srgbClr val="E7346C"/>
                </a:solidFill>
                <a:effectLst/>
                <a:ea typeface="メイリオ" panose="020B0604030504040204" pitchFamily="50" charset="-128"/>
              </a:rPr>
              <a:t>。</a:t>
            </a:r>
            <a:r>
              <a:rPr lang="ja-JP" altLang="en-US" sz="950" b="1" i="0" dirty="0">
                <a:solidFill>
                  <a:srgbClr val="000000"/>
                </a:solidFill>
                <a:effectLst/>
                <a:ea typeface="メイリオ" panose="020B0604030504040204" pitchFamily="50" charset="-128"/>
              </a:rPr>
              <a:t> </a:t>
            </a:r>
            <a:endParaRPr lang="en-US" altLang="ja-JP" sz="950" b="1" i="0" dirty="0">
              <a:solidFill>
                <a:srgbClr val="000000"/>
              </a:solidFill>
              <a:effectLst/>
              <a:ea typeface="メイリオ" panose="020B0604030504040204" pitchFamily="50" charset="-128"/>
            </a:endParaRPr>
          </a:p>
          <a:p>
            <a:pPr algn="ctr">
              <a:lnSpc>
                <a:spcPct val="150000"/>
              </a:lnSpc>
            </a:pPr>
            <a:r>
              <a:rPr lang="ja-JP" altLang="en-US" sz="950" b="1" i="0" dirty="0">
                <a:solidFill>
                  <a:schemeClr val="tx1">
                    <a:lumMod val="65000"/>
                    <a:lumOff val="35000"/>
                  </a:schemeClr>
                </a:solidFill>
                <a:effectLst/>
                <a:ea typeface="メイリオ" panose="020B0604030504040204" pitchFamily="50" charset="-128"/>
              </a:rPr>
              <a:t>誌面企画に多く登場するだけでなく、</a:t>
            </a:r>
            <a:r>
              <a:rPr lang="en-US" altLang="ja-JP" sz="950" b="1" i="0" dirty="0">
                <a:solidFill>
                  <a:schemeClr val="tx1">
                    <a:lumMod val="65000"/>
                    <a:lumOff val="35000"/>
                  </a:schemeClr>
                </a:solidFill>
                <a:effectLst/>
                <a:ea typeface="メイリオ" panose="020B0604030504040204" pitchFamily="50" charset="-128"/>
              </a:rPr>
              <a:t>Instagram</a:t>
            </a:r>
            <a:r>
              <a:rPr lang="ja-JP" altLang="en-US" sz="950" b="1" i="0" dirty="0">
                <a:solidFill>
                  <a:schemeClr val="tx1">
                    <a:lumMod val="65000"/>
                    <a:lumOff val="35000"/>
                  </a:schemeClr>
                </a:solidFill>
                <a:effectLst/>
                <a:ea typeface="メイリオ" panose="020B0604030504040204" pitchFamily="50" charset="-128"/>
              </a:rPr>
              <a:t>の美容動画連載も好評！</a:t>
            </a:r>
            <a:r>
              <a:rPr lang="ja-JP" altLang="en-US" sz="950" b="1" i="0" dirty="0">
                <a:solidFill>
                  <a:srgbClr val="E7346C"/>
                </a:solidFill>
                <a:effectLst/>
                <a:ea typeface="メイリオ" panose="020B0604030504040204" pitchFamily="50" charset="-128"/>
              </a:rPr>
              <a:t>そんな</a:t>
            </a:r>
            <a:r>
              <a:rPr lang="en-US" altLang="ja-JP" sz="950" b="1" i="0" dirty="0">
                <a:solidFill>
                  <a:srgbClr val="E7346C"/>
                </a:solidFill>
                <a:effectLst/>
                <a:ea typeface="メイリオ" panose="020B0604030504040204" pitchFamily="50" charset="-128"/>
              </a:rPr>
              <a:t>ICONS</a:t>
            </a:r>
            <a:r>
              <a:rPr lang="ja-JP" altLang="en-US" sz="950" b="1" i="0" dirty="0">
                <a:solidFill>
                  <a:srgbClr val="E7346C"/>
                </a:solidFill>
                <a:effectLst/>
                <a:ea typeface="メイリオ" panose="020B0604030504040204" pitchFamily="50" charset="-128"/>
              </a:rPr>
              <a:t>を広告に起用できるプランをご用意しました♡</a:t>
            </a:r>
          </a:p>
        </p:txBody>
      </p:sp>
      <p:sp>
        <p:nvSpPr>
          <p:cNvPr id="18" name="Google Shape;50;p2">
            <a:extLst>
              <a:ext uri="{FF2B5EF4-FFF2-40B4-BE49-F238E27FC236}">
                <a16:creationId xmlns:a16="http://schemas.microsoft.com/office/drawing/2014/main" id="{87A72A75-0E09-53E2-7E01-AF0C23404F10}"/>
              </a:ext>
            </a:extLst>
          </p:cNvPr>
          <p:cNvSpPr/>
          <p:nvPr/>
        </p:nvSpPr>
        <p:spPr>
          <a:xfrm>
            <a:off x="513193" y="2757941"/>
            <a:ext cx="3509757" cy="412008"/>
          </a:xfrm>
          <a:prstGeom prst="roundRect">
            <a:avLst>
              <a:gd name="adj" fmla="val 16667"/>
            </a:avLst>
          </a:prstGeom>
          <a:solidFill>
            <a:srgbClr val="E7346C">
              <a:alpha val="83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400" b="1" dirty="0">
                <a:solidFill>
                  <a:schemeClr val="lt1"/>
                </a:solidFill>
                <a:latin typeface="Meiryo"/>
                <a:ea typeface="Meiryo"/>
                <a:cs typeface="Meiryo"/>
                <a:sym typeface="Meiryo"/>
              </a:rPr>
              <a:t>企業広告に比べて情報の浸透性が高い！</a:t>
            </a:r>
          </a:p>
        </p:txBody>
      </p:sp>
      <p:sp>
        <p:nvSpPr>
          <p:cNvPr id="21" name="Google Shape;53;p2">
            <a:extLst>
              <a:ext uri="{FF2B5EF4-FFF2-40B4-BE49-F238E27FC236}">
                <a16:creationId xmlns:a16="http://schemas.microsoft.com/office/drawing/2014/main" id="{1866B620-522E-C67C-414C-CA056713D34D}"/>
              </a:ext>
            </a:extLst>
          </p:cNvPr>
          <p:cNvSpPr/>
          <p:nvPr/>
        </p:nvSpPr>
        <p:spPr>
          <a:xfrm>
            <a:off x="513193" y="3889327"/>
            <a:ext cx="3509757" cy="412008"/>
          </a:xfrm>
          <a:prstGeom prst="roundRect">
            <a:avLst>
              <a:gd name="adj" fmla="val 16667"/>
            </a:avLst>
          </a:prstGeom>
          <a:solidFill>
            <a:srgbClr val="E7346C">
              <a:alpha val="83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400" b="1" dirty="0">
                <a:solidFill>
                  <a:schemeClr val="lt1"/>
                </a:solidFill>
                <a:latin typeface="Meiryo"/>
                <a:ea typeface="Meiryo"/>
                <a:cs typeface="Meiryo"/>
                <a:sym typeface="Meiryo"/>
              </a:rPr>
              <a:t>推しの言葉だからこそ説得力がある！</a:t>
            </a:r>
          </a:p>
        </p:txBody>
      </p:sp>
      <p:sp>
        <p:nvSpPr>
          <p:cNvPr id="24" name="Google Shape;56;p2">
            <a:extLst>
              <a:ext uri="{FF2B5EF4-FFF2-40B4-BE49-F238E27FC236}">
                <a16:creationId xmlns:a16="http://schemas.microsoft.com/office/drawing/2014/main" id="{46D5960B-914D-9E3C-0A9A-218F901C921F}"/>
              </a:ext>
            </a:extLst>
          </p:cNvPr>
          <p:cNvSpPr/>
          <p:nvPr/>
        </p:nvSpPr>
        <p:spPr>
          <a:xfrm>
            <a:off x="513193" y="5202834"/>
            <a:ext cx="3509757" cy="412007"/>
          </a:xfrm>
          <a:prstGeom prst="roundRect">
            <a:avLst>
              <a:gd name="adj" fmla="val 16667"/>
            </a:avLst>
          </a:prstGeom>
          <a:solidFill>
            <a:srgbClr val="E7346C">
              <a:alpha val="83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400" b="1" dirty="0">
                <a:solidFill>
                  <a:schemeClr val="lt1"/>
                </a:solidFill>
                <a:latin typeface="Meiryo"/>
                <a:ea typeface="Meiryo"/>
                <a:cs typeface="Meiryo"/>
                <a:sym typeface="Meiryo"/>
              </a:rPr>
              <a:t>ターゲット層に確実にアプローチ！</a:t>
            </a:r>
          </a:p>
        </p:txBody>
      </p:sp>
      <p:sp>
        <p:nvSpPr>
          <p:cNvPr id="26" name="Google Shape;58;p2">
            <a:extLst>
              <a:ext uri="{FF2B5EF4-FFF2-40B4-BE49-F238E27FC236}">
                <a16:creationId xmlns:a16="http://schemas.microsoft.com/office/drawing/2014/main" id="{E28DF688-731A-D55E-8937-42414117882B}"/>
              </a:ext>
            </a:extLst>
          </p:cNvPr>
          <p:cNvSpPr txBox="1"/>
          <p:nvPr/>
        </p:nvSpPr>
        <p:spPr>
          <a:xfrm>
            <a:off x="240677" y="4324438"/>
            <a:ext cx="4929141" cy="553957"/>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流行に敏感な世代のため、新しいものやトレンドの中心にいるインフルエンサーが</a:t>
            </a:r>
            <a:endParaRPr lang="en-US" altLang="ja-JP"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endParaRPr>
          </a:p>
          <a:p>
            <a:pPr marL="0" marR="0" lvl="0" indent="0"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発信するコンテンツへの関心が高く、またインフルエンサーは自身の体験をもとに</a:t>
            </a:r>
            <a:endParaRPr lang="en-US" altLang="ja-JP"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endParaRPr>
          </a:p>
          <a:p>
            <a:pPr marL="0" marR="0" lvl="0" indent="0"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商品を紹介するため説得力があり、商品に対する信頼度が高まります。</a:t>
            </a:r>
          </a:p>
        </p:txBody>
      </p:sp>
      <p:sp>
        <p:nvSpPr>
          <p:cNvPr id="27" name="Google Shape;59;p2">
            <a:extLst>
              <a:ext uri="{FF2B5EF4-FFF2-40B4-BE49-F238E27FC236}">
                <a16:creationId xmlns:a16="http://schemas.microsoft.com/office/drawing/2014/main" id="{F471C0CA-055F-D935-E9E6-B09D39B252C5}"/>
              </a:ext>
            </a:extLst>
          </p:cNvPr>
          <p:cNvSpPr txBox="1"/>
          <p:nvPr/>
        </p:nvSpPr>
        <p:spPr>
          <a:xfrm>
            <a:off x="91384" y="5701056"/>
            <a:ext cx="5566328"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インフルエンサーとそのフォロワーは、属性が合致することが多いため様々な広告の中でも</a:t>
            </a:r>
            <a:endParaRPr lang="en-US" altLang="ja-JP"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endParaRPr>
          </a:p>
          <a:p>
            <a:pPr marL="0" marR="0" lvl="0" indent="0" algn="l"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希望のターゲット層にリーチし易く、セグメントに近い効果があるため、有効なマーケティングが可能です。</a:t>
            </a:r>
          </a:p>
        </p:txBody>
      </p:sp>
      <p:pic>
        <p:nvPicPr>
          <p:cNvPr id="32" name="Google Shape;45;p2">
            <a:extLst>
              <a:ext uri="{FF2B5EF4-FFF2-40B4-BE49-F238E27FC236}">
                <a16:creationId xmlns:a16="http://schemas.microsoft.com/office/drawing/2014/main" id="{C391C97A-8475-E387-4446-905A8A86477D}"/>
              </a:ext>
            </a:extLst>
          </p:cNvPr>
          <p:cNvPicPr preferRelativeResize="0"/>
          <p:nvPr/>
        </p:nvPicPr>
        <p:blipFill rotWithShape="1">
          <a:blip r:embed="rId4">
            <a:alphaModFix/>
            <a:duotone>
              <a:prstClr val="black"/>
              <a:schemeClr val="accent4">
                <a:tint val="45000"/>
                <a:satMod val="400000"/>
              </a:schemeClr>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Lst>
          </a:blip>
          <a:srcRect b="57042"/>
          <a:stretch/>
        </p:blipFill>
        <p:spPr>
          <a:xfrm rot="20297373">
            <a:off x="30487" y="2117962"/>
            <a:ext cx="1107549" cy="377220"/>
          </a:xfrm>
          <a:prstGeom prst="rect">
            <a:avLst/>
          </a:prstGeom>
          <a:noFill/>
          <a:ln>
            <a:noFill/>
          </a:ln>
        </p:spPr>
      </p:pic>
      <p:sp>
        <p:nvSpPr>
          <p:cNvPr id="33" name="テキスト ボックス 32">
            <a:extLst>
              <a:ext uri="{FF2B5EF4-FFF2-40B4-BE49-F238E27FC236}">
                <a16:creationId xmlns:a16="http://schemas.microsoft.com/office/drawing/2014/main" id="{7FE7913B-1B44-7C9C-C490-18159A0F7A18}"/>
              </a:ext>
            </a:extLst>
          </p:cNvPr>
          <p:cNvSpPr txBox="1"/>
          <p:nvPr/>
        </p:nvSpPr>
        <p:spPr>
          <a:xfrm rot="21268397">
            <a:off x="259768" y="2184816"/>
            <a:ext cx="3152365" cy="400110"/>
          </a:xfrm>
          <a:prstGeom prst="rect">
            <a:avLst/>
          </a:prstGeom>
          <a:noFill/>
        </p:spPr>
        <p:txBody>
          <a:bodyPr wrap="square" rtlCol="0">
            <a:spAutoFit/>
          </a:bodyPr>
          <a:lstStyle/>
          <a:p>
            <a:r>
              <a:rPr kumimoji="1" lang="ja-JP" altLang="en-US" sz="2000" b="1" u="sng" dirty="0">
                <a:solidFill>
                  <a:srgbClr val="FFC000"/>
                </a:solidFill>
              </a:rPr>
              <a:t>広告活用のメリット！</a:t>
            </a:r>
          </a:p>
        </p:txBody>
      </p:sp>
      <p:pic>
        <p:nvPicPr>
          <p:cNvPr id="38" name="図 37">
            <a:extLst>
              <a:ext uri="{FF2B5EF4-FFF2-40B4-BE49-F238E27FC236}">
                <a16:creationId xmlns:a16="http://schemas.microsoft.com/office/drawing/2014/main" id="{71398C1E-F5DF-3696-C76C-0DF70594FC1A}"/>
              </a:ext>
            </a:extLst>
          </p:cNvPr>
          <p:cNvPicPr>
            <a:picLocks noChangeAspect="1"/>
          </p:cNvPicPr>
          <p:nvPr/>
        </p:nvPicPr>
        <p:blipFill>
          <a:blip r:embed="rId6"/>
          <a:stretch>
            <a:fillRect/>
          </a:stretch>
        </p:blipFill>
        <p:spPr>
          <a:xfrm rot="919223">
            <a:off x="8445481" y="725028"/>
            <a:ext cx="1256747" cy="986064"/>
          </a:xfrm>
          <a:prstGeom prst="rect">
            <a:avLst/>
          </a:prstGeom>
        </p:spPr>
      </p:pic>
      <p:sp>
        <p:nvSpPr>
          <p:cNvPr id="40" name="テキスト ボックス 39">
            <a:extLst>
              <a:ext uri="{FF2B5EF4-FFF2-40B4-BE49-F238E27FC236}">
                <a16:creationId xmlns:a16="http://schemas.microsoft.com/office/drawing/2014/main" id="{2A2FAE3B-C770-3542-F4AC-68CA6A0518AF}"/>
              </a:ext>
            </a:extLst>
          </p:cNvPr>
          <p:cNvSpPr txBox="1"/>
          <p:nvPr/>
        </p:nvSpPr>
        <p:spPr>
          <a:xfrm>
            <a:off x="1158011" y="6283613"/>
            <a:ext cx="2390275" cy="307777"/>
          </a:xfrm>
          <a:prstGeom prst="rect">
            <a:avLst/>
          </a:prstGeom>
          <a:noFill/>
        </p:spPr>
        <p:txBody>
          <a:bodyPr wrap="square" rtlCol="0">
            <a:spAutoFit/>
          </a:bodyPr>
          <a:lstStyle/>
          <a:p>
            <a:r>
              <a:rPr kumimoji="1" lang="ja-JP" altLang="en-US" sz="1400" b="1" dirty="0">
                <a:solidFill>
                  <a:srgbClr val="E7346C"/>
                </a:solidFill>
                <a:latin typeface="メイリオ" panose="020B0604030504040204" pitchFamily="50" charset="-128"/>
                <a:ea typeface="メイリオ" panose="020B0604030504040204" pitchFamily="50" charset="-128"/>
              </a:rPr>
              <a:t>広告メニューは</a:t>
            </a:r>
            <a:r>
              <a:rPr kumimoji="1" lang="en-US" altLang="ja-JP" sz="1400" b="1" dirty="0">
                <a:solidFill>
                  <a:srgbClr val="E7346C"/>
                </a:solidFill>
                <a:latin typeface="メイリオ" panose="020B0604030504040204" pitchFamily="50" charset="-128"/>
                <a:ea typeface="メイリオ" panose="020B0604030504040204" pitchFamily="50" charset="-128"/>
              </a:rPr>
              <a:t>P.42</a:t>
            </a:r>
            <a:r>
              <a:rPr kumimoji="1" lang="ja-JP" altLang="en-US" sz="1400" b="1" dirty="0">
                <a:solidFill>
                  <a:srgbClr val="E7346C"/>
                </a:solidFill>
                <a:latin typeface="メイリオ" panose="020B0604030504040204" pitchFamily="50" charset="-128"/>
                <a:ea typeface="メイリオ" panose="020B0604030504040204" pitchFamily="50" charset="-128"/>
              </a:rPr>
              <a:t>へ！</a:t>
            </a:r>
          </a:p>
        </p:txBody>
      </p:sp>
      <p:pic>
        <p:nvPicPr>
          <p:cNvPr id="59" name="図 58">
            <a:extLst>
              <a:ext uri="{FF2B5EF4-FFF2-40B4-BE49-F238E27FC236}">
                <a16:creationId xmlns:a16="http://schemas.microsoft.com/office/drawing/2014/main" id="{9E5E2654-0CA8-0E65-4999-20263CCF5134}"/>
              </a:ext>
            </a:extLst>
          </p:cNvPr>
          <p:cNvPicPr>
            <a:picLocks noChangeAspect="1"/>
          </p:cNvPicPr>
          <p:nvPr/>
        </p:nvPicPr>
        <p:blipFill>
          <a:blip r:embed="rId7"/>
          <a:srcRect l="9497" t="2898"/>
          <a:stretch/>
        </p:blipFill>
        <p:spPr>
          <a:xfrm>
            <a:off x="4031337" y="2757347"/>
            <a:ext cx="496806" cy="400069"/>
          </a:xfrm>
          <a:prstGeom prst="rect">
            <a:avLst/>
          </a:prstGeom>
        </p:spPr>
      </p:pic>
      <p:pic>
        <p:nvPicPr>
          <p:cNvPr id="61" name="図 60">
            <a:extLst>
              <a:ext uri="{FF2B5EF4-FFF2-40B4-BE49-F238E27FC236}">
                <a16:creationId xmlns:a16="http://schemas.microsoft.com/office/drawing/2014/main" id="{309C6540-4BC5-2E65-8836-915038A1A3EA}"/>
              </a:ext>
            </a:extLst>
          </p:cNvPr>
          <p:cNvPicPr>
            <a:picLocks noChangeAspect="1"/>
          </p:cNvPicPr>
          <p:nvPr/>
        </p:nvPicPr>
        <p:blipFill>
          <a:blip r:embed="rId8"/>
          <a:srcRect l="13846" t="14010" r="11717" b="18981"/>
          <a:stretch/>
        </p:blipFill>
        <p:spPr>
          <a:xfrm>
            <a:off x="4046922" y="3880206"/>
            <a:ext cx="467803" cy="421129"/>
          </a:xfrm>
          <a:prstGeom prst="rect">
            <a:avLst/>
          </a:prstGeom>
        </p:spPr>
      </p:pic>
      <p:pic>
        <p:nvPicPr>
          <p:cNvPr id="63" name="図 62">
            <a:extLst>
              <a:ext uri="{FF2B5EF4-FFF2-40B4-BE49-F238E27FC236}">
                <a16:creationId xmlns:a16="http://schemas.microsoft.com/office/drawing/2014/main" id="{E7CA6C64-698D-822B-7F8B-353D211C936D}"/>
              </a:ext>
            </a:extLst>
          </p:cNvPr>
          <p:cNvPicPr>
            <a:picLocks noChangeAspect="1"/>
          </p:cNvPicPr>
          <p:nvPr/>
        </p:nvPicPr>
        <p:blipFill>
          <a:blip r:embed="rId9">
            <a:duotone>
              <a:schemeClr val="accent3">
                <a:shade val="45000"/>
                <a:satMod val="135000"/>
              </a:schemeClr>
              <a:prstClr val="white"/>
            </a:duotone>
          </a:blip>
          <a:srcRect l="15209" t="14380" r="19103" b="13393"/>
          <a:stretch/>
        </p:blipFill>
        <p:spPr>
          <a:xfrm>
            <a:off x="4027931" y="5146159"/>
            <a:ext cx="463059" cy="509154"/>
          </a:xfrm>
          <a:prstGeom prst="rect">
            <a:avLst/>
          </a:prstGeom>
        </p:spPr>
      </p:pic>
      <p:sp>
        <p:nvSpPr>
          <p:cNvPr id="14" name="Google Shape;40;p2">
            <a:extLst>
              <a:ext uri="{FF2B5EF4-FFF2-40B4-BE49-F238E27FC236}">
                <a16:creationId xmlns:a16="http://schemas.microsoft.com/office/drawing/2014/main" id="{531D0E8E-A4BE-103F-A649-F968F6F1AFE2}"/>
              </a:ext>
            </a:extLst>
          </p:cNvPr>
          <p:cNvSpPr txBox="1"/>
          <p:nvPr/>
        </p:nvSpPr>
        <p:spPr>
          <a:xfrm>
            <a:off x="240677" y="3264990"/>
            <a:ext cx="5476010" cy="400069"/>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インフルエンサーが紹介する商品やサービスは、友達から勧められた様な感覚に近いため、</a:t>
            </a:r>
            <a:endParaRPr lang="en-US" altLang="ja-JP"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endParaRPr>
          </a:p>
          <a:p>
            <a:pPr marL="0" marR="0" lvl="0" indent="0" rtl="0">
              <a:spcBef>
                <a:spcPts val="0"/>
              </a:spcBef>
              <a:spcAft>
                <a:spcPts val="0"/>
              </a:spcAft>
              <a:buNone/>
            </a:pPr>
            <a:r>
              <a:rPr lang="ja-JP" altLang="en-US" sz="1000" b="1" dirty="0">
                <a:solidFill>
                  <a:schemeClr val="tx1">
                    <a:lumMod val="65000"/>
                    <a:lumOff val="35000"/>
                  </a:schemeClr>
                </a:solidFill>
                <a:latin typeface="Meiryo UI" panose="020B0604030504040204" pitchFamily="50" charset="-128"/>
                <a:ea typeface="Meiryo UI" panose="020B0604030504040204" pitchFamily="50" charset="-128"/>
                <a:cs typeface="Comic Sans MS"/>
                <a:sym typeface="Comic Sans MS"/>
              </a:rPr>
              <a:t>一般的な企業広告と比較すると情報が受け入れられやすい傾向があり、商品に対する</a:t>
            </a:r>
            <a:r>
              <a:rPr lang="ja-JP" altLang="en-US" sz="1000" b="1" dirty="0">
                <a:solidFill>
                  <a:schemeClr val="tx1">
                    <a:lumMod val="75000"/>
                    <a:lumOff val="25000"/>
                  </a:schemeClr>
                </a:solidFill>
                <a:latin typeface="Meiryo UI" panose="020B0604030504040204" pitchFamily="50" charset="-128"/>
                <a:ea typeface="Meiryo UI" panose="020B0604030504040204" pitchFamily="50" charset="-128"/>
                <a:cs typeface="Comic Sans MS"/>
                <a:sym typeface="Comic Sans MS"/>
              </a:rPr>
              <a:t>理解が深まります。</a:t>
            </a:r>
          </a:p>
        </p:txBody>
      </p:sp>
      <p:grpSp>
        <p:nvGrpSpPr>
          <p:cNvPr id="36" name="グループ化 35">
            <a:extLst>
              <a:ext uri="{FF2B5EF4-FFF2-40B4-BE49-F238E27FC236}">
                <a16:creationId xmlns:a16="http://schemas.microsoft.com/office/drawing/2014/main" id="{1517D8E9-562C-98BE-2B08-1393857EB4E1}"/>
              </a:ext>
            </a:extLst>
          </p:cNvPr>
          <p:cNvGrpSpPr/>
          <p:nvPr/>
        </p:nvGrpSpPr>
        <p:grpSpPr>
          <a:xfrm>
            <a:off x="5615711" y="2192270"/>
            <a:ext cx="4128770" cy="4264336"/>
            <a:chOff x="5312698" y="2038529"/>
            <a:chExt cx="4551543" cy="4700991"/>
          </a:xfrm>
        </p:grpSpPr>
        <p:pic>
          <p:nvPicPr>
            <p:cNvPr id="20" name="図 19" descr="白いドレスを着た女性&#10;&#10;自動的に生成された説明">
              <a:extLst>
                <a:ext uri="{FF2B5EF4-FFF2-40B4-BE49-F238E27FC236}">
                  <a16:creationId xmlns:a16="http://schemas.microsoft.com/office/drawing/2014/main" id="{93B2A7A0-B408-98E9-6B6E-5A1F40806E34}"/>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l="11243" t="7" b="40833"/>
            <a:stretch/>
          </p:blipFill>
          <p:spPr>
            <a:xfrm>
              <a:off x="8140513" y="4893186"/>
              <a:ext cx="1387954" cy="1387952"/>
            </a:xfrm>
            <a:prstGeom prst="ellipse">
              <a:avLst/>
            </a:prstGeom>
            <a:ln>
              <a:noFill/>
            </a:ln>
          </p:spPr>
        </p:pic>
        <p:pic>
          <p:nvPicPr>
            <p:cNvPr id="25" name="図 24" descr="セーターを着た茶色の髪の女性&#10;&#10;自動的に生成された説明">
              <a:extLst>
                <a:ext uri="{FF2B5EF4-FFF2-40B4-BE49-F238E27FC236}">
                  <a16:creationId xmlns:a16="http://schemas.microsoft.com/office/drawing/2014/main" id="{0BCECED1-87F7-EEF9-74FB-7F194E8952C3}"/>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t="16650" b="16650"/>
            <a:stretch/>
          </p:blipFill>
          <p:spPr>
            <a:xfrm>
              <a:off x="6932420" y="5351568"/>
              <a:ext cx="1387954" cy="1387952"/>
            </a:xfrm>
            <a:prstGeom prst="ellipse">
              <a:avLst/>
            </a:prstGeom>
            <a:ln>
              <a:noFill/>
            </a:ln>
          </p:spPr>
        </p:pic>
        <p:pic>
          <p:nvPicPr>
            <p:cNvPr id="22" name="図 21" descr="文字が書かれている&#10;&#10;自動的に生成された説明">
              <a:extLst>
                <a:ext uri="{FF2B5EF4-FFF2-40B4-BE49-F238E27FC236}">
                  <a16:creationId xmlns:a16="http://schemas.microsoft.com/office/drawing/2014/main" id="{28B61849-F45B-617C-0464-EAE31B3703BB}"/>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05" b="98667" l="4898" r="95918">
                          <a14:foregroundMark x1="5442" y1="19238" x2="5442" y2="19238"/>
                          <a14:foregroundMark x1="12381" y1="82857" x2="12381" y2="82857"/>
                          <a14:foregroundMark x1="20000" y1="82286" x2="20000" y2="82286"/>
                          <a14:foregroundMark x1="37687" y1="84762" x2="37687" y2="84762"/>
                          <a14:foregroundMark x1="64082" y1="81524" x2="64082" y2="81524"/>
                          <a14:foregroundMark x1="88571" y1="86667" x2="88571" y2="86667"/>
                          <a14:foregroundMark x1="72109" y1="94857" x2="72109" y2="94857"/>
                          <a14:foregroundMark x1="59864" y1="96000" x2="59864" y2="96000"/>
                          <a14:foregroundMark x1="90068" y1="71048" x2="90068" y2="71048"/>
                          <a14:foregroundMark x1="72517" y1="96381" x2="72517" y2="96381"/>
                          <a14:foregroundMark x1="56463" y1="53714" x2="56463" y2="53714"/>
                          <a14:foregroundMark x1="51293" y1="52381" x2="51293" y2="52381"/>
                          <a14:foregroundMark x1="34286" y1="51429" x2="34286" y2="51429"/>
                          <a14:foregroundMark x1="27075" y1="54476" x2="27075" y2="54476"/>
                          <a14:foregroundMark x1="59592" y1="38667" x2="59592" y2="38667"/>
                          <a14:foregroundMark x1="30748" y1="38857" x2="30748" y2="38857"/>
                          <a14:foregroundMark x1="65442" y1="48381" x2="65442" y2="48381"/>
                          <a14:foregroundMark x1="74150" y1="48571" x2="74150" y2="48571"/>
                          <a14:foregroundMark x1="29660" y1="21714" x2="29660" y2="21714"/>
                          <a14:foregroundMark x1="37823" y1="20952" x2="37823" y2="20952"/>
                          <a14:foregroundMark x1="50476" y1="18476" x2="50476" y2="18476"/>
                          <a14:foregroundMark x1="74694" y1="19810" x2="74694" y2="19810"/>
                          <a14:foregroundMark x1="81224" y1="24190" x2="81224" y2="24190"/>
                          <a14:foregroundMark x1="96054" y1="19619" x2="96054" y2="19619"/>
                          <a14:foregroundMark x1="54014" y1="79238" x2="54014" y2="79238"/>
                          <a14:foregroundMark x1="78639" y1="95238" x2="78639" y2="95238"/>
                          <a14:foregroundMark x1="43673" y1="97524" x2="48571" y2="98667"/>
                          <a14:foregroundMark x1="87211" y1="68762" x2="82993" y2="68571"/>
                          <a14:foregroundMark x1="41361" y1="84000" x2="50884" y2="84381"/>
                          <a14:foregroundMark x1="51293" y1="83810" x2="49660" y2="84762"/>
                          <a14:foregroundMark x1="50748" y1="83429" x2="51565" y2="82857"/>
                          <a14:foregroundMark x1="51156" y1="83810" x2="47211" y2="82667"/>
                          <a14:foregroundMark x1="51156" y1="85143" x2="47211" y2="84762"/>
                          <a14:foregroundMark x1="47483" y1="84952" x2="40680" y2="84762"/>
                          <a14:foregroundMark x1="48299" y1="82857" x2="41497" y2="83238"/>
                        </a14:backgroundRemoval>
                      </a14:imgEffect>
                    </a14:imgLayer>
                  </a14:imgProps>
                </a:ext>
                <a:ext uri="{28A0092B-C50C-407E-A947-70E740481C1C}">
                  <a14:useLocalDpi xmlns:a14="http://schemas.microsoft.com/office/drawing/2010/main" val="0"/>
                </a:ext>
              </a:extLst>
            </a:blip>
            <a:stretch>
              <a:fillRect/>
            </a:stretch>
          </p:blipFill>
          <p:spPr>
            <a:xfrm>
              <a:off x="7061845" y="3962931"/>
              <a:ext cx="1240951" cy="852214"/>
            </a:xfrm>
            <a:prstGeom prst="rect">
              <a:avLst/>
            </a:prstGeom>
          </p:spPr>
        </p:pic>
        <p:pic>
          <p:nvPicPr>
            <p:cNvPr id="19" name="図 18" descr="白いドレスを着た女性&#10;&#10;自動的に生成された説明">
              <a:extLst>
                <a:ext uri="{FF2B5EF4-FFF2-40B4-BE49-F238E27FC236}">
                  <a16:creationId xmlns:a16="http://schemas.microsoft.com/office/drawing/2014/main" id="{715A2769-D97A-6E3F-4248-8C0D37F48A1E}"/>
                </a:ext>
              </a:extLst>
            </p:cNvPr>
            <p:cNvPicPr>
              <a:picLocks noChangeAspect="1"/>
            </p:cNvPicPr>
            <p:nvPr/>
          </p:nvPicPr>
          <p:blipFill rotWithShape="1">
            <a:blip r:embed="rId14" cstate="hqprint">
              <a:extLst>
                <a:ext uri="{28A0092B-C50C-407E-A947-70E740481C1C}">
                  <a14:useLocalDpi xmlns:a14="http://schemas.microsoft.com/office/drawing/2010/main" val="0"/>
                </a:ext>
              </a:extLst>
            </a:blip>
            <a:srcRect l="11672" t="13049" r="-624" b="27640"/>
            <a:stretch/>
          </p:blipFill>
          <p:spPr>
            <a:xfrm>
              <a:off x="5724473" y="4859645"/>
              <a:ext cx="1387954" cy="1387952"/>
            </a:xfrm>
            <a:prstGeom prst="ellipse">
              <a:avLst/>
            </a:prstGeom>
            <a:ln>
              <a:noFill/>
            </a:ln>
          </p:spPr>
        </p:pic>
        <p:pic>
          <p:nvPicPr>
            <p:cNvPr id="23" name="図 22" descr="衣料, 人, 衣類, 座る が含まれている画像&#10;&#10;自動的に生成された説明">
              <a:extLst>
                <a:ext uri="{FF2B5EF4-FFF2-40B4-BE49-F238E27FC236}">
                  <a16:creationId xmlns:a16="http://schemas.microsoft.com/office/drawing/2014/main" id="{834C3E1F-EFF8-74A0-F89F-399D248809D0}"/>
                </a:ext>
              </a:extLst>
            </p:cNvPr>
            <p:cNvPicPr>
              <a:picLocks noChangeAspect="1"/>
            </p:cNvPicPr>
            <p:nvPr/>
          </p:nvPicPr>
          <p:blipFill rotWithShape="1">
            <a:blip r:embed="rId15" cstate="hqprint">
              <a:extLst>
                <a:ext uri="{28A0092B-C50C-407E-A947-70E740481C1C}">
                  <a14:useLocalDpi xmlns:a14="http://schemas.microsoft.com/office/drawing/2010/main" val="0"/>
                </a:ext>
              </a:extLst>
            </a:blip>
            <a:srcRect l="-208" t="1811" r="208" b="31533"/>
            <a:stretch/>
          </p:blipFill>
          <p:spPr>
            <a:xfrm>
              <a:off x="5312698" y="3695064"/>
              <a:ext cx="1387954" cy="1387952"/>
            </a:xfrm>
            <a:prstGeom prst="ellipse">
              <a:avLst/>
            </a:prstGeom>
            <a:ln>
              <a:noFill/>
            </a:ln>
          </p:spPr>
        </p:pic>
        <p:pic>
          <p:nvPicPr>
            <p:cNvPr id="28" name="図 27" descr="髪の長い女性&#10;&#10;AI 生成コンテンツは誤りを含む可能性があります。">
              <a:extLst>
                <a:ext uri="{FF2B5EF4-FFF2-40B4-BE49-F238E27FC236}">
                  <a16:creationId xmlns:a16="http://schemas.microsoft.com/office/drawing/2014/main" id="{E5320F72-73CA-D00E-98FD-1998C1CB8E52}"/>
                </a:ext>
              </a:extLst>
            </p:cNvPr>
            <p:cNvPicPr>
              <a:picLocks noChangeAspect="1"/>
            </p:cNvPicPr>
            <p:nvPr/>
          </p:nvPicPr>
          <p:blipFill rotWithShape="1">
            <a:blip r:embed="rId16">
              <a:extLst>
                <a:ext uri="{28A0092B-C50C-407E-A947-70E740481C1C}">
                  <a14:useLocalDpi xmlns:a14="http://schemas.microsoft.com/office/drawing/2010/main" val="0"/>
                </a:ext>
              </a:extLst>
            </a:blip>
            <a:srcRect l="-1890" t="1570" r="1890" b="31696"/>
            <a:stretch>
              <a:fillRect/>
            </a:stretch>
          </p:blipFill>
          <p:spPr>
            <a:xfrm>
              <a:off x="5754801" y="2551020"/>
              <a:ext cx="1388156" cy="1388156"/>
            </a:xfrm>
            <a:prstGeom prst="flowChartConnector">
              <a:avLst/>
            </a:prstGeom>
            <a:ln>
              <a:noFill/>
            </a:ln>
          </p:spPr>
        </p:pic>
        <p:pic>
          <p:nvPicPr>
            <p:cNvPr id="29" name="図 28" descr="髪の長い女性の顔&#10;&#10;AI 生成コンテンツは誤りを含む可能性があります。">
              <a:extLst>
                <a:ext uri="{FF2B5EF4-FFF2-40B4-BE49-F238E27FC236}">
                  <a16:creationId xmlns:a16="http://schemas.microsoft.com/office/drawing/2014/main" id="{BF36B2BE-1D46-287E-B3AD-C7D2FE2D1D7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932392" y="2038529"/>
              <a:ext cx="1388156" cy="1388156"/>
            </a:xfrm>
            <a:prstGeom prst="ellipse">
              <a:avLst/>
            </a:prstGeom>
            <a:ln>
              <a:noFill/>
            </a:ln>
          </p:spPr>
        </p:pic>
        <p:pic>
          <p:nvPicPr>
            <p:cNvPr id="30" name="図 29" descr="髪の長い女性&#10;&#10;AI 生成コンテンツは誤りを含む可能性があります。">
              <a:extLst>
                <a:ext uri="{FF2B5EF4-FFF2-40B4-BE49-F238E27FC236}">
                  <a16:creationId xmlns:a16="http://schemas.microsoft.com/office/drawing/2014/main" id="{CC509A0C-4801-1706-A444-0411FD70AC1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109983" y="2582675"/>
              <a:ext cx="1388156" cy="1388156"/>
            </a:xfrm>
            <a:prstGeom prst="ellipse">
              <a:avLst/>
            </a:prstGeom>
            <a:ln>
              <a:noFill/>
            </a:ln>
          </p:spPr>
        </p:pic>
        <p:pic>
          <p:nvPicPr>
            <p:cNvPr id="35" name="図 34" descr="髪の長い女性&#10;&#10;自動的に生成された説明">
              <a:extLst>
                <a:ext uri="{FF2B5EF4-FFF2-40B4-BE49-F238E27FC236}">
                  <a16:creationId xmlns:a16="http://schemas.microsoft.com/office/drawing/2014/main" id="{E7D9362F-50F6-21AB-718B-ED2CB4ECF2F7}"/>
                </a:ext>
              </a:extLst>
            </p:cNvPr>
            <p:cNvPicPr>
              <a:picLocks noChangeAspect="1"/>
            </p:cNvPicPr>
            <p:nvPr/>
          </p:nvPicPr>
          <p:blipFill rotWithShape="1">
            <a:blip r:embed="rId19" cstate="hqprint">
              <a:extLst>
                <a:ext uri="{28A0092B-C50C-407E-A947-70E740481C1C}">
                  <a14:useLocalDpi xmlns:a14="http://schemas.microsoft.com/office/drawing/2010/main" val="0"/>
                </a:ext>
              </a:extLst>
            </a:blip>
            <a:srcRect t="673" b="32673"/>
            <a:stretch/>
          </p:blipFill>
          <p:spPr>
            <a:xfrm>
              <a:off x="8476288" y="3695064"/>
              <a:ext cx="1387953" cy="1387952"/>
            </a:xfrm>
            <a:prstGeom prst="ellipse">
              <a:avLst/>
            </a:prstGeom>
            <a:ln>
              <a:noFill/>
            </a:ln>
          </p:spPr>
        </p:pic>
      </p:grpSp>
    </p:spTree>
    <p:extLst>
      <p:ext uri="{BB962C8B-B14F-4D97-AF65-F5344CB8AC3E}">
        <p14:creationId xmlns:p14="http://schemas.microsoft.com/office/powerpoint/2010/main" val="1043473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a:extLst>
              <a:ext uri="{FF2B5EF4-FFF2-40B4-BE49-F238E27FC236}">
                <a16:creationId xmlns:a16="http://schemas.microsoft.com/office/drawing/2014/main" id="{6762A675-751F-9F99-7064-5220353EFE9E}"/>
              </a:ext>
            </a:extLst>
          </p:cNvPr>
          <p:cNvCxnSpPr/>
          <p:nvPr/>
        </p:nvCxnSpPr>
        <p:spPr>
          <a:xfrm>
            <a:off x="-1" y="740811"/>
            <a:ext cx="9906000" cy="0"/>
          </a:xfrm>
          <a:prstGeom prst="line">
            <a:avLst/>
          </a:prstGeom>
          <a:ln>
            <a:solidFill>
              <a:srgbClr val="E7346C"/>
            </a:solidFill>
          </a:ln>
        </p:spPr>
        <p:style>
          <a:lnRef idx="1">
            <a:schemeClr val="accent1"/>
          </a:lnRef>
          <a:fillRef idx="0">
            <a:schemeClr val="accent1"/>
          </a:fillRef>
          <a:effectRef idx="0">
            <a:schemeClr val="accent1"/>
          </a:effectRef>
          <a:fontRef idx="minor">
            <a:schemeClr val="tx1"/>
          </a:fontRef>
        </p:style>
      </p:cxnSp>
      <p:sp>
        <p:nvSpPr>
          <p:cNvPr id="90" name="正方形/長方形 89">
            <a:extLst>
              <a:ext uri="{FF2B5EF4-FFF2-40B4-BE49-F238E27FC236}">
                <a16:creationId xmlns:a16="http://schemas.microsoft.com/office/drawing/2014/main" id="{7F258B82-B61A-0BB2-003A-82783DFD53FC}"/>
              </a:ext>
            </a:extLst>
          </p:cNvPr>
          <p:cNvSpPr/>
          <p:nvPr/>
        </p:nvSpPr>
        <p:spPr>
          <a:xfrm>
            <a:off x="66991" y="1894625"/>
            <a:ext cx="9766316" cy="4732675"/>
          </a:xfrm>
          <a:prstGeom prst="rect">
            <a:avLst/>
          </a:prstGeom>
          <a:pattFill prst="lgGrid">
            <a:fgClr>
              <a:schemeClr val="bg1"/>
            </a:fgClr>
            <a:bgClr>
              <a:srgbClr val="FBDDE6"/>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11AFE1A-4509-A52B-91F0-51CED9A414B0}"/>
              </a:ext>
            </a:extLst>
          </p:cNvPr>
          <p:cNvGrpSpPr/>
          <p:nvPr/>
        </p:nvGrpSpPr>
        <p:grpSpPr>
          <a:xfrm>
            <a:off x="8472165" y="298103"/>
            <a:ext cx="1036472" cy="1035304"/>
            <a:chOff x="387275" y="1484555"/>
            <a:chExt cx="3888000" cy="3888000"/>
          </a:xfrm>
        </p:grpSpPr>
        <p:sp>
          <p:nvSpPr>
            <p:cNvPr id="4" name="楕円 3">
              <a:extLst>
                <a:ext uri="{FF2B5EF4-FFF2-40B4-BE49-F238E27FC236}">
                  <a16:creationId xmlns:a16="http://schemas.microsoft.com/office/drawing/2014/main" id="{B64D99E1-AF12-862F-64ED-B2B8B3C8321C}"/>
                </a:ext>
              </a:extLst>
            </p:cNvPr>
            <p:cNvSpPr/>
            <p:nvPr/>
          </p:nvSpPr>
          <p:spPr>
            <a:xfrm>
              <a:off x="387275" y="1484555"/>
              <a:ext cx="3888000" cy="3888000"/>
            </a:xfrm>
            <a:prstGeom prst="ellipse">
              <a:avLst/>
            </a:pr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文字が書かれている&#10;&#10;自動的に生成された説明">
              <a:extLst>
                <a:ext uri="{FF2B5EF4-FFF2-40B4-BE49-F238E27FC236}">
                  <a16:creationId xmlns:a16="http://schemas.microsoft.com/office/drawing/2014/main" id="{89721CF6-7C3D-1E08-1ACA-E2F4B20459C4}"/>
                </a:ext>
              </a:extLst>
            </p:cNvPr>
            <p:cNvPicPr>
              <a:picLocks noChangeAspect="1"/>
            </p:cNvPicPr>
            <p:nvPr/>
          </p:nvPicPr>
          <p:blipFill>
            <a:blip r:embed="rId3" cstate="hqprint">
              <a:biLevel thresh="25000"/>
              <a:extLst>
                <a:ext uri="{BEBA8EAE-BF5A-486C-A8C5-ECC9F3942E4B}">
                  <a14:imgProps xmlns:a14="http://schemas.microsoft.com/office/drawing/2010/main">
                    <a14:imgLayer r:embed="rId4">
                      <a14:imgEffect>
                        <a14:backgroundRemoval t="9905" b="98667" l="4898" r="95918">
                          <a14:foregroundMark x1="5442" y1="19238" x2="5442" y2="19238"/>
                          <a14:foregroundMark x1="12381" y1="82857" x2="12381" y2="82857"/>
                          <a14:foregroundMark x1="20000" y1="82286" x2="20000" y2="82286"/>
                          <a14:foregroundMark x1="37687" y1="84762" x2="37687" y2="84762"/>
                          <a14:foregroundMark x1="64082" y1="81524" x2="64082" y2="81524"/>
                          <a14:foregroundMark x1="88571" y1="86667" x2="88571" y2="86667"/>
                          <a14:foregroundMark x1="72109" y1="94857" x2="72109" y2="94857"/>
                          <a14:foregroundMark x1="59864" y1="96000" x2="59864" y2="96000"/>
                          <a14:foregroundMark x1="90068" y1="71048" x2="90068" y2="71048"/>
                          <a14:foregroundMark x1="72517" y1="96381" x2="72517" y2="96381"/>
                          <a14:foregroundMark x1="56463" y1="53714" x2="56463" y2="53714"/>
                          <a14:foregroundMark x1="51293" y1="52381" x2="51293" y2="52381"/>
                          <a14:foregroundMark x1="34286" y1="51429" x2="34286" y2="51429"/>
                          <a14:foregroundMark x1="27075" y1="54476" x2="27075" y2="54476"/>
                          <a14:foregroundMark x1="59592" y1="38667" x2="59592" y2="38667"/>
                          <a14:foregroundMark x1="30748" y1="38857" x2="30748" y2="38857"/>
                          <a14:foregroundMark x1="65442" y1="48381" x2="65442" y2="48381"/>
                          <a14:foregroundMark x1="74150" y1="48571" x2="74150" y2="48571"/>
                          <a14:foregroundMark x1="29660" y1="21714" x2="29660" y2="21714"/>
                          <a14:foregroundMark x1="37823" y1="20952" x2="37823" y2="20952"/>
                          <a14:foregroundMark x1="50476" y1="18476" x2="50476" y2="18476"/>
                          <a14:foregroundMark x1="74694" y1="19810" x2="74694" y2="19810"/>
                          <a14:foregroundMark x1="81224" y1="24190" x2="81224" y2="24190"/>
                          <a14:foregroundMark x1="96054" y1="19619" x2="96054" y2="19619"/>
                          <a14:foregroundMark x1="54014" y1="79238" x2="54014" y2="79238"/>
                          <a14:foregroundMark x1="78639" y1="95238" x2="78639" y2="95238"/>
                          <a14:foregroundMark x1="43673" y1="97524" x2="48571" y2="98667"/>
                          <a14:foregroundMark x1="87211" y1="68762" x2="82993" y2="68571"/>
                        </a14:backgroundRemoval>
                      </a14:imgEffect>
                    </a14:imgLayer>
                  </a14:imgProps>
                </a:ext>
                <a:ext uri="{28A0092B-C50C-407E-A947-70E740481C1C}">
                  <a14:useLocalDpi xmlns:a14="http://schemas.microsoft.com/office/drawing/2010/main" val="0"/>
                </a:ext>
              </a:extLst>
            </a:blip>
            <a:stretch>
              <a:fillRect/>
            </a:stretch>
          </p:blipFill>
          <p:spPr>
            <a:xfrm>
              <a:off x="650053" y="2205316"/>
              <a:ext cx="3383241" cy="2416601"/>
            </a:xfrm>
            <a:prstGeom prst="rect">
              <a:avLst/>
            </a:prstGeom>
          </p:spPr>
        </p:pic>
      </p:grpSp>
      <p:sp>
        <p:nvSpPr>
          <p:cNvPr id="55" name="テキスト ボックス 54">
            <a:extLst>
              <a:ext uri="{FF2B5EF4-FFF2-40B4-BE49-F238E27FC236}">
                <a16:creationId xmlns:a16="http://schemas.microsoft.com/office/drawing/2014/main" id="{27E4BB1B-D31D-AAF4-1343-186CE64FDD81}"/>
              </a:ext>
            </a:extLst>
          </p:cNvPr>
          <p:cNvSpPr txBox="1"/>
          <p:nvPr/>
        </p:nvSpPr>
        <p:spPr>
          <a:xfrm>
            <a:off x="181988" y="878962"/>
            <a:ext cx="9577754" cy="1015663"/>
          </a:xfrm>
          <a:prstGeom prst="rect">
            <a:avLst/>
          </a:prstGeom>
          <a:noFill/>
        </p:spPr>
        <p:txBody>
          <a:bodyPr wrap="square" rtlCol="0">
            <a:spAutoFit/>
          </a:bodyPr>
          <a:lstStyle/>
          <a:p>
            <a:pPr algn="ctr"/>
            <a:r>
              <a:rPr kumimoji="1" lang="en-US" altLang="ja-JP" sz="1400" b="1" spc="300" dirty="0">
                <a:solidFill>
                  <a:schemeClr val="tx1">
                    <a:lumMod val="75000"/>
                    <a:lumOff val="25000"/>
                  </a:schemeClr>
                </a:solidFill>
                <a:latin typeface="メイリオ" panose="020B0604030504040204" pitchFamily="50" charset="-128"/>
                <a:ea typeface="メイリオ" panose="020B0604030504040204" pitchFamily="50" charset="-128"/>
              </a:rPr>
              <a:t>CanCam</a:t>
            </a: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のキーワードである</a:t>
            </a:r>
            <a:r>
              <a:rPr kumimoji="1" lang="ja-JP" altLang="en-US" sz="1600" b="1" u="sng" spc="300">
                <a:solidFill>
                  <a:srgbClr val="E7346C"/>
                </a:solidFill>
                <a:latin typeface="メイリオ" panose="020B0604030504040204" pitchFamily="50" charset="-128"/>
                <a:ea typeface="メイリオ" panose="020B0604030504040204" pitchFamily="50" charset="-128"/>
              </a:rPr>
              <a:t>“オトナきれい“</a:t>
            </a:r>
            <a:r>
              <a:rPr kumimoji="1" lang="ja-JP" altLang="en-US" sz="1400" b="1" spc="300">
                <a:solidFill>
                  <a:schemeClr val="tx1">
                    <a:lumMod val="75000"/>
                    <a:lumOff val="25000"/>
                  </a:schemeClr>
                </a:solidFill>
                <a:latin typeface="メイリオ" panose="020B0604030504040204" pitchFamily="50" charset="-128"/>
                <a:ea typeface="メイリオ" panose="020B0604030504040204" pitchFamily="50" charset="-128"/>
              </a:rPr>
              <a:t>を体現する、</a:t>
            </a:r>
            <a:endParaRPr kumimoji="1" lang="en-US" altLang="ja-JP" sz="1400" b="1" spc="300"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拡散力のあるメンバー</a:t>
            </a:r>
            <a:r>
              <a:rPr kumimoji="1" lang="ja-JP" altLang="en-US" sz="1400" b="1" spc="300">
                <a:solidFill>
                  <a:schemeClr val="tx1">
                    <a:lumMod val="75000"/>
                    <a:lumOff val="25000"/>
                  </a:schemeClr>
                </a:solidFill>
                <a:latin typeface="メイリオ" panose="020B0604030504040204" pitchFamily="50" charset="-128"/>
                <a:ea typeface="メイリオ" panose="020B0604030504040204" pitchFamily="50" charset="-128"/>
              </a:rPr>
              <a:t>が勢揃い</a:t>
            </a: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en-US" altLang="ja-JP" sz="1400" b="1" spc="300"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通常タイアップへの起用もオススメ</a:t>
            </a:r>
            <a:r>
              <a:rPr kumimoji="1" lang="ja-JP" altLang="en-US" sz="1400" b="1" spc="300">
                <a:solidFill>
                  <a:schemeClr val="tx1">
                    <a:lumMod val="75000"/>
                    <a:lumOff val="25000"/>
                  </a:schemeClr>
                </a:solidFill>
                <a:latin typeface="メイリオ" panose="020B0604030504040204" pitchFamily="50" charset="-128"/>
                <a:ea typeface="メイリオ" panose="020B0604030504040204" pitchFamily="50" charset="-128"/>
              </a:rPr>
              <a:t>ですが</a:t>
            </a: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a:t>
            </a:r>
            <a:endParaRPr kumimoji="1" lang="en-US" altLang="ja-JP" sz="1400" b="1" spc="300"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ja-JP" altLang="en-US" sz="1400" b="1" spc="300" dirty="0">
                <a:solidFill>
                  <a:schemeClr val="tx1">
                    <a:lumMod val="75000"/>
                    <a:lumOff val="25000"/>
                  </a:schemeClr>
                </a:solidFill>
                <a:latin typeface="メイリオ" panose="020B0604030504040204" pitchFamily="50" charset="-128"/>
                <a:ea typeface="メイリオ" panose="020B0604030504040204" pitchFamily="50" charset="-128"/>
              </a:rPr>
              <a:t>彼女達の言葉で広告感なく伝えられる</a:t>
            </a:r>
            <a:r>
              <a:rPr kumimoji="1" lang="ja-JP" altLang="en-US" sz="1600" b="1" u="sng" spc="300">
                <a:solidFill>
                  <a:srgbClr val="E7346C"/>
                </a:solidFill>
                <a:latin typeface="メイリオ" panose="020B0604030504040204" pitchFamily="50" charset="-128"/>
                <a:ea typeface="メイリオ" panose="020B0604030504040204" pitchFamily="50" charset="-128"/>
              </a:rPr>
              <a:t>本人</a:t>
            </a:r>
            <a:r>
              <a:rPr kumimoji="1" lang="en-US" altLang="ja-JP" sz="1600" b="1" u="sng" spc="300">
                <a:solidFill>
                  <a:srgbClr val="E7346C"/>
                </a:solidFill>
                <a:latin typeface="メイリオ" panose="020B0604030504040204" pitchFamily="50" charset="-128"/>
                <a:ea typeface="メイリオ" panose="020B0604030504040204" pitchFamily="50" charset="-128"/>
              </a:rPr>
              <a:t>Instagram</a:t>
            </a:r>
            <a:r>
              <a:rPr kumimoji="1" lang="ja-JP" altLang="en-US" sz="1600" b="1" u="sng" spc="300" dirty="0">
                <a:solidFill>
                  <a:srgbClr val="E7346C"/>
                </a:solidFill>
                <a:latin typeface="メイリオ" panose="020B0604030504040204" pitchFamily="50" charset="-128"/>
                <a:ea typeface="メイリオ" panose="020B0604030504040204" pitchFamily="50" charset="-128"/>
              </a:rPr>
              <a:t>投稿プランが特に</a:t>
            </a:r>
            <a:r>
              <a:rPr kumimoji="1" lang="ja-JP" altLang="en-US" sz="1600" b="1" u="sng" spc="300">
                <a:solidFill>
                  <a:srgbClr val="E7346C"/>
                </a:solidFill>
                <a:latin typeface="メイリオ" panose="020B0604030504040204" pitchFamily="50" charset="-128"/>
                <a:ea typeface="メイリオ" panose="020B0604030504040204" pitchFamily="50" charset="-128"/>
              </a:rPr>
              <a:t>オススメです！</a:t>
            </a:r>
            <a:endParaRPr kumimoji="1" lang="ja-JP" altLang="en-US" sz="1600" b="1" u="sng" spc="300" dirty="0">
              <a:solidFill>
                <a:srgbClr val="E7346C"/>
              </a:solidFill>
              <a:latin typeface="メイリオ" panose="020B0604030504040204" pitchFamily="50" charset="-128"/>
              <a:ea typeface="メイリオ" panose="020B0604030504040204" pitchFamily="50" charset="-128"/>
            </a:endParaRPr>
          </a:p>
        </p:txBody>
      </p:sp>
      <p:sp>
        <p:nvSpPr>
          <p:cNvPr id="7" name="角丸四角形 87">
            <a:extLst>
              <a:ext uri="{FF2B5EF4-FFF2-40B4-BE49-F238E27FC236}">
                <a16:creationId xmlns:a16="http://schemas.microsoft.com/office/drawing/2014/main" id="{C4C9DA29-9E8C-B6EF-9ADA-0D251914DCC3}"/>
              </a:ext>
            </a:extLst>
          </p:cNvPr>
          <p:cNvSpPr/>
          <p:nvPr/>
        </p:nvSpPr>
        <p:spPr>
          <a:xfrm>
            <a:off x="3761561"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角丸四角形 87">
            <a:extLst>
              <a:ext uri="{FF2B5EF4-FFF2-40B4-BE49-F238E27FC236}">
                <a16:creationId xmlns:a16="http://schemas.microsoft.com/office/drawing/2014/main" id="{4B6E179F-9D3A-91BC-7073-2712C9BA3F4C}"/>
              </a:ext>
            </a:extLst>
          </p:cNvPr>
          <p:cNvSpPr/>
          <p:nvPr/>
        </p:nvSpPr>
        <p:spPr>
          <a:xfrm>
            <a:off x="6194685"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 87">
            <a:extLst>
              <a:ext uri="{FF2B5EF4-FFF2-40B4-BE49-F238E27FC236}">
                <a16:creationId xmlns:a16="http://schemas.microsoft.com/office/drawing/2014/main" id="{6F20471D-1D91-B7CE-267A-B2035EF27E4F}"/>
              </a:ext>
            </a:extLst>
          </p:cNvPr>
          <p:cNvSpPr/>
          <p:nvPr/>
        </p:nvSpPr>
        <p:spPr>
          <a:xfrm>
            <a:off x="4977549"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87">
            <a:extLst>
              <a:ext uri="{FF2B5EF4-FFF2-40B4-BE49-F238E27FC236}">
                <a16:creationId xmlns:a16="http://schemas.microsoft.com/office/drawing/2014/main" id="{7A19CCB3-9BA9-F362-2DDB-22B7434E0980}"/>
              </a:ext>
            </a:extLst>
          </p:cNvPr>
          <p:cNvSpPr/>
          <p:nvPr/>
        </p:nvSpPr>
        <p:spPr>
          <a:xfrm>
            <a:off x="1324867"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87">
            <a:extLst>
              <a:ext uri="{FF2B5EF4-FFF2-40B4-BE49-F238E27FC236}">
                <a16:creationId xmlns:a16="http://schemas.microsoft.com/office/drawing/2014/main" id="{5BB3BB3F-CD1A-8ED7-7FAA-14426BD2AF67}"/>
              </a:ext>
            </a:extLst>
          </p:cNvPr>
          <p:cNvSpPr/>
          <p:nvPr/>
        </p:nvSpPr>
        <p:spPr>
          <a:xfrm>
            <a:off x="7411074"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角丸四角形 87">
            <a:extLst>
              <a:ext uri="{FF2B5EF4-FFF2-40B4-BE49-F238E27FC236}">
                <a16:creationId xmlns:a16="http://schemas.microsoft.com/office/drawing/2014/main" id="{DFB44933-5698-30A9-9EDA-FE7361C8ADC8}"/>
              </a:ext>
            </a:extLst>
          </p:cNvPr>
          <p:cNvSpPr/>
          <p:nvPr/>
        </p:nvSpPr>
        <p:spPr>
          <a:xfrm>
            <a:off x="8631408"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descr="髪の長い女性&#10;&#10;自動的に生成された説明">
            <a:extLst>
              <a:ext uri="{FF2B5EF4-FFF2-40B4-BE49-F238E27FC236}">
                <a16:creationId xmlns:a16="http://schemas.microsoft.com/office/drawing/2014/main" id="{4723B5F8-51B7-F688-A856-F79CE0A4D557}"/>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673" b="32673"/>
          <a:stretch/>
        </p:blipFill>
        <p:spPr>
          <a:xfrm>
            <a:off x="5007323" y="3000830"/>
            <a:ext cx="1090640" cy="1090640"/>
          </a:xfrm>
          <a:prstGeom prst="ellipse">
            <a:avLst/>
          </a:prstGeom>
          <a:ln>
            <a:solidFill>
              <a:schemeClr val="bg1">
                <a:lumMod val="75000"/>
              </a:schemeClr>
            </a:solidFill>
          </a:ln>
        </p:spPr>
      </p:pic>
      <p:pic>
        <p:nvPicPr>
          <p:cNvPr id="42" name="図 41" descr="白いドレスを着た女性&#10;&#10;自動的に生成された説明">
            <a:extLst>
              <a:ext uri="{FF2B5EF4-FFF2-40B4-BE49-F238E27FC236}">
                <a16:creationId xmlns:a16="http://schemas.microsoft.com/office/drawing/2014/main" id="{B26E0B32-A907-F4F4-2746-DDB52A16ABEC}"/>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11672" t="13049" r="-624" b="27640"/>
          <a:stretch/>
        </p:blipFill>
        <p:spPr>
          <a:xfrm>
            <a:off x="6218909" y="3000830"/>
            <a:ext cx="1090640" cy="1090640"/>
          </a:xfrm>
          <a:prstGeom prst="ellipse">
            <a:avLst/>
          </a:prstGeom>
          <a:ln>
            <a:solidFill>
              <a:schemeClr val="bg1">
                <a:lumMod val="75000"/>
              </a:schemeClr>
            </a:solidFill>
          </a:ln>
        </p:spPr>
      </p:pic>
      <p:pic>
        <p:nvPicPr>
          <p:cNvPr id="43" name="図 42" descr="白いドレスを着た女性&#10;&#10;自動的に生成された説明">
            <a:extLst>
              <a:ext uri="{FF2B5EF4-FFF2-40B4-BE49-F238E27FC236}">
                <a16:creationId xmlns:a16="http://schemas.microsoft.com/office/drawing/2014/main" id="{95D5A8D0-2847-E618-7877-DE98613ECF44}"/>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11243" t="7" b="40833"/>
          <a:stretch/>
        </p:blipFill>
        <p:spPr>
          <a:xfrm>
            <a:off x="7437468" y="3000830"/>
            <a:ext cx="1090640" cy="1090640"/>
          </a:xfrm>
          <a:prstGeom prst="ellipse">
            <a:avLst/>
          </a:prstGeom>
          <a:ln>
            <a:solidFill>
              <a:schemeClr val="bg1">
                <a:lumMod val="75000"/>
              </a:schemeClr>
            </a:solidFill>
          </a:ln>
        </p:spPr>
      </p:pic>
      <p:pic>
        <p:nvPicPr>
          <p:cNvPr id="45" name="図 44" descr="衣料, 人, 衣類, 座る が含まれている画像&#10;&#10;自動的に生成された説明">
            <a:extLst>
              <a:ext uri="{FF2B5EF4-FFF2-40B4-BE49-F238E27FC236}">
                <a16:creationId xmlns:a16="http://schemas.microsoft.com/office/drawing/2014/main" id="{4FF50333-5548-0B73-75C5-4CB7E6478BF4}"/>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208" t="1811" r="208" b="31533"/>
          <a:stretch/>
        </p:blipFill>
        <p:spPr>
          <a:xfrm>
            <a:off x="3791966" y="3000830"/>
            <a:ext cx="1090640" cy="1090640"/>
          </a:xfrm>
          <a:prstGeom prst="ellipse">
            <a:avLst/>
          </a:prstGeom>
          <a:ln>
            <a:solidFill>
              <a:schemeClr val="bg1">
                <a:lumMod val="75000"/>
              </a:schemeClr>
            </a:solidFill>
          </a:ln>
        </p:spPr>
      </p:pic>
      <p:grpSp>
        <p:nvGrpSpPr>
          <p:cNvPr id="54" name="グループ化 53">
            <a:extLst>
              <a:ext uri="{FF2B5EF4-FFF2-40B4-BE49-F238E27FC236}">
                <a16:creationId xmlns:a16="http://schemas.microsoft.com/office/drawing/2014/main" id="{F1FB4A9B-562F-8B17-3A30-EA117B8ED35B}"/>
              </a:ext>
            </a:extLst>
          </p:cNvPr>
          <p:cNvGrpSpPr/>
          <p:nvPr/>
        </p:nvGrpSpPr>
        <p:grpSpPr>
          <a:xfrm>
            <a:off x="3792779" y="2079791"/>
            <a:ext cx="1119752" cy="473192"/>
            <a:chOff x="1680905" y="1832039"/>
            <a:chExt cx="1188703" cy="473192"/>
          </a:xfrm>
        </p:grpSpPr>
        <p:sp>
          <p:nvSpPr>
            <p:cNvPr id="66" name="吹き出し: 角を丸めた四角形 49">
              <a:extLst>
                <a:ext uri="{FF2B5EF4-FFF2-40B4-BE49-F238E27FC236}">
                  <a16:creationId xmlns:a16="http://schemas.microsoft.com/office/drawing/2014/main" id="{4B5B072E-BB27-795C-16DD-6287989BB14D}"/>
                </a:ext>
              </a:extLst>
            </p:cNvPr>
            <p:cNvSpPr/>
            <p:nvPr/>
          </p:nvSpPr>
          <p:spPr>
            <a:xfrm>
              <a:off x="1680905" y="1832039"/>
              <a:ext cx="1188703"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a:t>　　</a:t>
              </a:r>
              <a:r>
                <a:rPr kumimoji="1" lang="ja-JP" altLang="en-US" sz="800" b="1" dirty="0"/>
                <a:t>俳優としても</a:t>
              </a:r>
              <a:endParaRPr kumimoji="1" lang="en-US" altLang="ja-JP" sz="800" b="1" dirty="0"/>
            </a:p>
            <a:p>
              <a:pPr algn="ctr"/>
              <a:r>
                <a:rPr kumimoji="1" lang="ja-JP" altLang="en-US" sz="800" b="1"/>
                <a:t>活躍中！</a:t>
              </a:r>
              <a:endParaRPr kumimoji="1" lang="ja-JP" altLang="en-US" sz="800" b="1" dirty="0"/>
            </a:p>
          </p:txBody>
        </p:sp>
        <p:sp>
          <p:nvSpPr>
            <p:cNvPr id="67" name="ハート 66">
              <a:extLst>
                <a:ext uri="{FF2B5EF4-FFF2-40B4-BE49-F238E27FC236}">
                  <a16:creationId xmlns:a16="http://schemas.microsoft.com/office/drawing/2014/main" id="{8A20C0DF-3573-F03F-BA0D-EAB44A70BEEE}"/>
                </a:ext>
              </a:extLst>
            </p:cNvPr>
            <p:cNvSpPr/>
            <p:nvPr/>
          </p:nvSpPr>
          <p:spPr>
            <a:xfrm>
              <a:off x="1773263" y="1930558"/>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1" name="吹き出し: 角を丸めた四角形 49">
            <a:extLst>
              <a:ext uri="{FF2B5EF4-FFF2-40B4-BE49-F238E27FC236}">
                <a16:creationId xmlns:a16="http://schemas.microsoft.com/office/drawing/2014/main" id="{DAF14B7A-49D9-0338-280D-397770F24A3C}"/>
              </a:ext>
            </a:extLst>
          </p:cNvPr>
          <p:cNvSpPr/>
          <p:nvPr/>
        </p:nvSpPr>
        <p:spPr>
          <a:xfrm>
            <a:off x="1361369" y="2079791"/>
            <a:ext cx="1119752"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dirty="0"/>
              <a:t>　　仕事もプライ</a:t>
            </a:r>
            <a:endParaRPr kumimoji="1" lang="en-US" altLang="ja-JP" sz="800" b="1" dirty="0"/>
          </a:p>
          <a:p>
            <a:pPr algn="ctr"/>
            <a:r>
              <a:rPr kumimoji="1" lang="ja-JP" altLang="en-US" sz="800" b="1" dirty="0"/>
              <a:t>　　ベートも全力！</a:t>
            </a:r>
            <a:endParaRPr kumimoji="1" lang="en-US" altLang="ja-JP" sz="800" b="1" dirty="0"/>
          </a:p>
        </p:txBody>
      </p:sp>
      <p:sp>
        <p:nvSpPr>
          <p:cNvPr id="80" name="ハート 79">
            <a:extLst>
              <a:ext uri="{FF2B5EF4-FFF2-40B4-BE49-F238E27FC236}">
                <a16:creationId xmlns:a16="http://schemas.microsoft.com/office/drawing/2014/main" id="{A99369C2-2E02-8347-BA12-48D53D438D33}"/>
              </a:ext>
            </a:extLst>
          </p:cNvPr>
          <p:cNvSpPr/>
          <p:nvPr/>
        </p:nvSpPr>
        <p:spPr>
          <a:xfrm>
            <a:off x="1439016" y="2178310"/>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テキスト ボックス 85">
            <a:extLst>
              <a:ext uri="{FF2B5EF4-FFF2-40B4-BE49-F238E27FC236}">
                <a16:creationId xmlns:a16="http://schemas.microsoft.com/office/drawing/2014/main" id="{1A8EC58C-56E2-E013-0B23-CBBE763F199E}"/>
              </a:ext>
            </a:extLst>
          </p:cNvPr>
          <p:cNvSpPr txBox="1"/>
          <p:nvPr/>
        </p:nvSpPr>
        <p:spPr>
          <a:xfrm>
            <a:off x="3724986" y="263396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斉藤里奈</a:t>
            </a:r>
            <a:r>
              <a:rPr kumimoji="1" lang="en-US" altLang="ja-JP" sz="600" b="1" spc="300" dirty="0">
                <a:solidFill>
                  <a:srgbClr val="E7E6E6">
                    <a:lumMod val="50000"/>
                  </a:srgbClr>
                </a:solidFill>
                <a:latin typeface="游ゴシック" panose="020B0400000000000000" pitchFamily="50" charset="-128"/>
              </a:rPr>
              <a:t>(25)</a:t>
            </a:r>
            <a:endParaRPr lang="ja-JP" altLang="en-US" sz="600" spc="300" dirty="0"/>
          </a:p>
        </p:txBody>
      </p:sp>
      <p:sp>
        <p:nvSpPr>
          <p:cNvPr id="91" name="テキスト ボックス 90">
            <a:extLst>
              <a:ext uri="{FF2B5EF4-FFF2-40B4-BE49-F238E27FC236}">
                <a16:creationId xmlns:a16="http://schemas.microsoft.com/office/drawing/2014/main" id="{4116BB07-5928-F5CA-7CE5-3A484B5459A5}"/>
              </a:ext>
            </a:extLst>
          </p:cNvPr>
          <p:cNvSpPr txBox="1"/>
          <p:nvPr/>
        </p:nvSpPr>
        <p:spPr>
          <a:xfrm>
            <a:off x="4935691" y="263396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神谷明采</a:t>
            </a:r>
            <a:r>
              <a:rPr kumimoji="1" lang="en-US" altLang="ja-JP" sz="600" b="1" spc="300" dirty="0">
                <a:solidFill>
                  <a:srgbClr val="E7E6E6">
                    <a:lumMod val="50000"/>
                  </a:srgbClr>
                </a:solidFill>
                <a:latin typeface="游ゴシック" panose="020B0400000000000000" pitchFamily="50" charset="-128"/>
              </a:rPr>
              <a:t>(26)</a:t>
            </a:r>
            <a:endParaRPr lang="ja-JP" altLang="en-US" sz="600" spc="300" dirty="0"/>
          </a:p>
        </p:txBody>
      </p:sp>
      <p:sp>
        <p:nvSpPr>
          <p:cNvPr id="93" name="テキスト ボックス 92">
            <a:extLst>
              <a:ext uri="{FF2B5EF4-FFF2-40B4-BE49-F238E27FC236}">
                <a16:creationId xmlns:a16="http://schemas.microsoft.com/office/drawing/2014/main" id="{0183FBF0-A9B8-5D87-641F-04044FC77D64}"/>
              </a:ext>
            </a:extLst>
          </p:cNvPr>
          <p:cNvSpPr txBox="1"/>
          <p:nvPr/>
        </p:nvSpPr>
        <p:spPr>
          <a:xfrm>
            <a:off x="6124174" y="263396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伏屋璃乃</a:t>
            </a:r>
            <a:r>
              <a:rPr kumimoji="1" lang="en-US" altLang="ja-JP" sz="600" b="1" spc="300" dirty="0">
                <a:solidFill>
                  <a:srgbClr val="E7E6E6">
                    <a:lumMod val="50000"/>
                  </a:srgbClr>
                </a:solidFill>
                <a:latin typeface="游ゴシック" panose="020B0400000000000000" pitchFamily="50" charset="-128"/>
              </a:rPr>
              <a:t>(28)</a:t>
            </a:r>
            <a:endParaRPr lang="ja-JP" altLang="en-US" sz="600" spc="300" dirty="0"/>
          </a:p>
        </p:txBody>
      </p:sp>
      <p:sp>
        <p:nvSpPr>
          <p:cNvPr id="107" name="テキスト ボックス 106">
            <a:extLst>
              <a:ext uri="{FF2B5EF4-FFF2-40B4-BE49-F238E27FC236}">
                <a16:creationId xmlns:a16="http://schemas.microsoft.com/office/drawing/2014/main" id="{35D94AB4-2AEA-C187-42E3-3D49481A6D50}"/>
              </a:ext>
            </a:extLst>
          </p:cNvPr>
          <p:cNvSpPr txBox="1"/>
          <p:nvPr/>
        </p:nvSpPr>
        <p:spPr>
          <a:xfrm>
            <a:off x="8554550" y="263396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芹咲りいな</a:t>
            </a:r>
            <a:r>
              <a:rPr kumimoji="1" lang="en-US" altLang="ja-JP" sz="600" b="1" spc="300" dirty="0">
                <a:solidFill>
                  <a:srgbClr val="E7E6E6">
                    <a:lumMod val="50000"/>
                  </a:srgbClr>
                </a:solidFill>
                <a:latin typeface="游ゴシック" panose="020B0400000000000000" pitchFamily="50" charset="-128"/>
              </a:rPr>
              <a:t>(27)</a:t>
            </a:r>
            <a:endParaRPr lang="ja-JP" altLang="en-US" sz="600" spc="300" dirty="0"/>
          </a:p>
        </p:txBody>
      </p:sp>
      <p:sp>
        <p:nvSpPr>
          <p:cNvPr id="120" name="テキスト ボックス 119">
            <a:extLst>
              <a:ext uri="{FF2B5EF4-FFF2-40B4-BE49-F238E27FC236}">
                <a16:creationId xmlns:a16="http://schemas.microsoft.com/office/drawing/2014/main" id="{D107C5EB-A23F-CA64-5BAA-8F717A4AC149}"/>
              </a:ext>
            </a:extLst>
          </p:cNvPr>
          <p:cNvSpPr txBox="1"/>
          <p:nvPr/>
        </p:nvSpPr>
        <p:spPr>
          <a:xfrm>
            <a:off x="7358027" y="263396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南香菜絵</a:t>
            </a:r>
            <a:r>
              <a:rPr kumimoji="1" lang="en-US" altLang="ja-JP" sz="600" b="1" spc="300" dirty="0">
                <a:solidFill>
                  <a:srgbClr val="E7E6E6">
                    <a:lumMod val="50000"/>
                  </a:srgbClr>
                </a:solidFill>
                <a:latin typeface="游ゴシック" panose="020B0400000000000000" pitchFamily="50" charset="-128"/>
              </a:rPr>
              <a:t>(27)</a:t>
            </a:r>
            <a:endParaRPr lang="ja-JP" altLang="en-US" sz="600" spc="300" dirty="0"/>
          </a:p>
        </p:txBody>
      </p:sp>
      <p:grpSp>
        <p:nvGrpSpPr>
          <p:cNvPr id="122" name="グループ化 121">
            <a:extLst>
              <a:ext uri="{FF2B5EF4-FFF2-40B4-BE49-F238E27FC236}">
                <a16:creationId xmlns:a16="http://schemas.microsoft.com/office/drawing/2014/main" id="{86DA06CC-5822-5905-3C17-928D1450131F}"/>
              </a:ext>
            </a:extLst>
          </p:cNvPr>
          <p:cNvGrpSpPr/>
          <p:nvPr/>
        </p:nvGrpSpPr>
        <p:grpSpPr>
          <a:xfrm>
            <a:off x="5013533" y="2079791"/>
            <a:ext cx="1119752" cy="473192"/>
            <a:chOff x="1680905" y="1832039"/>
            <a:chExt cx="1188703" cy="473192"/>
          </a:xfrm>
        </p:grpSpPr>
        <p:sp>
          <p:nvSpPr>
            <p:cNvPr id="123" name="吹き出し: 角を丸めた四角形 49">
              <a:extLst>
                <a:ext uri="{FF2B5EF4-FFF2-40B4-BE49-F238E27FC236}">
                  <a16:creationId xmlns:a16="http://schemas.microsoft.com/office/drawing/2014/main" id="{35235572-4D86-A30D-DFE8-A53F2844E509}"/>
                </a:ext>
              </a:extLst>
            </p:cNvPr>
            <p:cNvSpPr/>
            <p:nvPr/>
          </p:nvSpPr>
          <p:spPr>
            <a:xfrm>
              <a:off x="1680905" y="1832039"/>
              <a:ext cx="1188703"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a:t>　　</a:t>
              </a:r>
              <a:r>
                <a:rPr kumimoji="1" lang="ja-JP" altLang="en-US" sz="800" b="1" dirty="0"/>
                <a:t>現役東</a:t>
              </a:r>
              <a:r>
                <a:rPr kumimoji="1" lang="ja-JP" altLang="en-US" sz="800" b="1"/>
                <a:t>大院生の</a:t>
              </a:r>
              <a:endParaRPr kumimoji="1" lang="ja-JP" altLang="en-US" sz="800" b="1" dirty="0"/>
            </a:p>
            <a:p>
              <a:pPr algn="ctr"/>
              <a:r>
                <a:rPr kumimoji="1" lang="ja-JP" altLang="en-US" sz="800" b="1"/>
                <a:t>才色兼備！</a:t>
              </a:r>
              <a:endParaRPr kumimoji="1" lang="ja-JP" altLang="en-US" sz="800" b="1" dirty="0"/>
            </a:p>
          </p:txBody>
        </p:sp>
        <p:sp>
          <p:nvSpPr>
            <p:cNvPr id="124" name="ハート 123">
              <a:extLst>
                <a:ext uri="{FF2B5EF4-FFF2-40B4-BE49-F238E27FC236}">
                  <a16:creationId xmlns:a16="http://schemas.microsoft.com/office/drawing/2014/main" id="{9D30C44D-789F-F7BA-B4CD-4EFC4D86606F}"/>
                </a:ext>
              </a:extLst>
            </p:cNvPr>
            <p:cNvSpPr/>
            <p:nvPr/>
          </p:nvSpPr>
          <p:spPr>
            <a:xfrm>
              <a:off x="1773263" y="1930558"/>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5" name="グループ化 124">
            <a:extLst>
              <a:ext uri="{FF2B5EF4-FFF2-40B4-BE49-F238E27FC236}">
                <a16:creationId xmlns:a16="http://schemas.microsoft.com/office/drawing/2014/main" id="{32CA2E15-6BD2-E87A-66E8-DD9A2B9EA688}"/>
              </a:ext>
            </a:extLst>
          </p:cNvPr>
          <p:cNvGrpSpPr/>
          <p:nvPr/>
        </p:nvGrpSpPr>
        <p:grpSpPr>
          <a:xfrm>
            <a:off x="6224765" y="2079791"/>
            <a:ext cx="1119752" cy="473192"/>
            <a:chOff x="1680905" y="1832039"/>
            <a:chExt cx="1188703" cy="473192"/>
          </a:xfrm>
        </p:grpSpPr>
        <p:sp>
          <p:nvSpPr>
            <p:cNvPr id="126" name="吹き出し: 角を丸めた四角形 49">
              <a:extLst>
                <a:ext uri="{FF2B5EF4-FFF2-40B4-BE49-F238E27FC236}">
                  <a16:creationId xmlns:a16="http://schemas.microsoft.com/office/drawing/2014/main" id="{95CC648A-1AB1-9CED-659D-030D0A482F0E}"/>
                </a:ext>
              </a:extLst>
            </p:cNvPr>
            <p:cNvSpPr/>
            <p:nvPr/>
          </p:nvSpPr>
          <p:spPr>
            <a:xfrm>
              <a:off x="1680905" y="1832039"/>
              <a:ext cx="1188703"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a:t>　　</a:t>
              </a:r>
              <a:r>
                <a:rPr kumimoji="1" lang="ja-JP" altLang="en-US" sz="800" b="1" dirty="0"/>
                <a:t>制作</a:t>
              </a:r>
              <a:r>
                <a:rPr kumimoji="1" lang="ja-JP" altLang="en-US" sz="800" b="1"/>
                <a:t>やバラエティ</a:t>
              </a:r>
              <a:endParaRPr kumimoji="1" lang="ja-JP" altLang="en-US" sz="800" b="1" dirty="0"/>
            </a:p>
            <a:p>
              <a:pPr algn="ctr"/>
              <a:r>
                <a:rPr kumimoji="1" lang="ja-JP" altLang="en-US" sz="800" b="1"/>
                <a:t>　トークも抜群！</a:t>
              </a:r>
              <a:endParaRPr kumimoji="1" lang="ja-JP" altLang="en-US" sz="800" b="1" dirty="0"/>
            </a:p>
          </p:txBody>
        </p:sp>
        <p:sp>
          <p:nvSpPr>
            <p:cNvPr id="127" name="ハート 126">
              <a:extLst>
                <a:ext uri="{FF2B5EF4-FFF2-40B4-BE49-F238E27FC236}">
                  <a16:creationId xmlns:a16="http://schemas.microsoft.com/office/drawing/2014/main" id="{00D0F933-F535-762A-CB93-8CF2E8261F79}"/>
                </a:ext>
              </a:extLst>
            </p:cNvPr>
            <p:cNvSpPr/>
            <p:nvPr/>
          </p:nvSpPr>
          <p:spPr>
            <a:xfrm>
              <a:off x="1773263" y="1930558"/>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28" name="グループ化 127">
            <a:extLst>
              <a:ext uri="{FF2B5EF4-FFF2-40B4-BE49-F238E27FC236}">
                <a16:creationId xmlns:a16="http://schemas.microsoft.com/office/drawing/2014/main" id="{56FCFFBB-FD68-19FA-0961-5E600F2ACF8B}"/>
              </a:ext>
            </a:extLst>
          </p:cNvPr>
          <p:cNvGrpSpPr/>
          <p:nvPr/>
        </p:nvGrpSpPr>
        <p:grpSpPr>
          <a:xfrm>
            <a:off x="7445919" y="2079791"/>
            <a:ext cx="1119752" cy="473192"/>
            <a:chOff x="1680905" y="1832039"/>
            <a:chExt cx="1188703" cy="473192"/>
          </a:xfrm>
        </p:grpSpPr>
        <p:sp>
          <p:nvSpPr>
            <p:cNvPr id="129" name="吹き出し: 角を丸めた四角形 49">
              <a:extLst>
                <a:ext uri="{FF2B5EF4-FFF2-40B4-BE49-F238E27FC236}">
                  <a16:creationId xmlns:a16="http://schemas.microsoft.com/office/drawing/2014/main" id="{3507D8DF-8B8D-7166-2C05-82A3E52E07EB}"/>
                </a:ext>
              </a:extLst>
            </p:cNvPr>
            <p:cNvSpPr/>
            <p:nvPr/>
          </p:nvSpPr>
          <p:spPr>
            <a:xfrm>
              <a:off x="1680905" y="1832039"/>
              <a:ext cx="1188703"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a:t>　　</a:t>
              </a:r>
              <a:r>
                <a:rPr kumimoji="1" lang="ja-JP" altLang="en-US" sz="800" b="1" dirty="0"/>
                <a:t>ゴルフ</a:t>
              </a:r>
              <a:r>
                <a:rPr kumimoji="1" lang="ja-JP" altLang="en-US" sz="800" b="1"/>
                <a:t>もたしなむ</a:t>
              </a:r>
              <a:endParaRPr kumimoji="1" lang="ja-JP" altLang="en-US" sz="800" b="1" dirty="0"/>
            </a:p>
            <a:p>
              <a:pPr algn="ctr"/>
              <a:r>
                <a:rPr kumimoji="1" lang="ja-JP" altLang="en-US" sz="800" b="1"/>
                <a:t>　　アクティブガール</a:t>
              </a:r>
              <a:endParaRPr kumimoji="1" lang="ja-JP" altLang="en-US" sz="800" b="1" dirty="0"/>
            </a:p>
          </p:txBody>
        </p:sp>
        <p:sp>
          <p:nvSpPr>
            <p:cNvPr id="130" name="ハート 129">
              <a:extLst>
                <a:ext uri="{FF2B5EF4-FFF2-40B4-BE49-F238E27FC236}">
                  <a16:creationId xmlns:a16="http://schemas.microsoft.com/office/drawing/2014/main" id="{5824BA10-03E1-1EC7-FC02-BE077A328B08}"/>
                </a:ext>
              </a:extLst>
            </p:cNvPr>
            <p:cNvSpPr/>
            <p:nvPr/>
          </p:nvSpPr>
          <p:spPr>
            <a:xfrm>
              <a:off x="1773263" y="1930558"/>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a:extLst>
              <a:ext uri="{FF2B5EF4-FFF2-40B4-BE49-F238E27FC236}">
                <a16:creationId xmlns:a16="http://schemas.microsoft.com/office/drawing/2014/main" id="{2BD57EC3-25A2-B82C-E7D9-712DFA927183}"/>
              </a:ext>
            </a:extLst>
          </p:cNvPr>
          <p:cNvGrpSpPr/>
          <p:nvPr/>
        </p:nvGrpSpPr>
        <p:grpSpPr>
          <a:xfrm>
            <a:off x="8650922" y="2079791"/>
            <a:ext cx="1119752" cy="473192"/>
            <a:chOff x="1680905" y="1832039"/>
            <a:chExt cx="1188703" cy="473192"/>
          </a:xfrm>
        </p:grpSpPr>
        <p:sp>
          <p:nvSpPr>
            <p:cNvPr id="132" name="吹き出し: 角を丸めた四角形 49">
              <a:extLst>
                <a:ext uri="{FF2B5EF4-FFF2-40B4-BE49-F238E27FC236}">
                  <a16:creationId xmlns:a16="http://schemas.microsoft.com/office/drawing/2014/main" id="{88EA5333-F76D-CF3C-3C0B-0FB83400B4DE}"/>
                </a:ext>
              </a:extLst>
            </p:cNvPr>
            <p:cNvSpPr/>
            <p:nvPr/>
          </p:nvSpPr>
          <p:spPr>
            <a:xfrm>
              <a:off x="1680905" y="1832039"/>
              <a:ext cx="1188703"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dirty="0"/>
                <a:t>　　ものまねメイクが</a:t>
              </a:r>
              <a:endParaRPr kumimoji="1" lang="en-US" altLang="ja-JP" sz="800" b="1" dirty="0"/>
            </a:p>
            <a:p>
              <a:pPr algn="ctr"/>
              <a:r>
                <a:rPr kumimoji="1" lang="ja-JP" altLang="en-US" sz="800" b="1" dirty="0"/>
                <a:t>　　プロ級です</a:t>
              </a:r>
            </a:p>
          </p:txBody>
        </p:sp>
        <p:sp>
          <p:nvSpPr>
            <p:cNvPr id="133" name="ハート 132">
              <a:extLst>
                <a:ext uri="{FF2B5EF4-FFF2-40B4-BE49-F238E27FC236}">
                  <a16:creationId xmlns:a16="http://schemas.microsoft.com/office/drawing/2014/main" id="{B7040A48-532C-75AD-1A20-8E7E04795BBF}"/>
                </a:ext>
              </a:extLst>
            </p:cNvPr>
            <p:cNvSpPr/>
            <p:nvPr/>
          </p:nvSpPr>
          <p:spPr>
            <a:xfrm>
              <a:off x="1773263" y="1930558"/>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7" name="フローチャート: 論理積ゲート 6">
            <a:extLst>
              <a:ext uri="{FF2B5EF4-FFF2-40B4-BE49-F238E27FC236}">
                <a16:creationId xmlns:a16="http://schemas.microsoft.com/office/drawing/2014/main" id="{CC353142-92BF-5A37-1E17-8078A5B206D6}"/>
              </a:ext>
            </a:extLst>
          </p:cNvPr>
          <p:cNvSpPr/>
          <p:nvPr/>
        </p:nvSpPr>
        <p:spPr>
          <a:xfrm>
            <a:off x="1339086"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フローチャート: 論理積ゲート 6">
            <a:extLst>
              <a:ext uri="{FF2B5EF4-FFF2-40B4-BE49-F238E27FC236}">
                <a16:creationId xmlns:a16="http://schemas.microsoft.com/office/drawing/2014/main" id="{DC449584-DC81-0C55-C700-140A0B7323C3}"/>
              </a:ext>
            </a:extLst>
          </p:cNvPr>
          <p:cNvSpPr/>
          <p:nvPr/>
        </p:nvSpPr>
        <p:spPr>
          <a:xfrm>
            <a:off x="3770496"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テキスト ボックス 139">
            <a:extLst>
              <a:ext uri="{FF2B5EF4-FFF2-40B4-BE49-F238E27FC236}">
                <a16:creationId xmlns:a16="http://schemas.microsoft.com/office/drawing/2014/main" id="{3A668A12-FB03-F4F4-9C07-1684D5CD434C}"/>
              </a:ext>
            </a:extLst>
          </p:cNvPr>
          <p:cNvSpPr txBox="1"/>
          <p:nvPr/>
        </p:nvSpPr>
        <p:spPr>
          <a:xfrm>
            <a:off x="3716940" y="4456411"/>
            <a:ext cx="1315305" cy="923330"/>
          </a:xfrm>
          <a:prstGeom prst="rect">
            <a:avLst/>
          </a:prstGeom>
          <a:noFill/>
        </p:spPr>
        <p:txBody>
          <a:bodyPr wrap="square" rtlCol="0">
            <a:spAutoFit/>
          </a:bodyPr>
          <a:lstStyle/>
          <a:p>
            <a:r>
              <a:rPr kumimoji="1" lang="ja-JP" altLang="en-US" sz="900" b="1" dirty="0">
                <a:solidFill>
                  <a:schemeClr val="bg2">
                    <a:lumMod val="50000"/>
                  </a:schemeClr>
                </a:solidFill>
              </a:rPr>
              <a:t>映画</a:t>
            </a:r>
            <a:r>
              <a:rPr kumimoji="1" lang="en-US" altLang="ja-JP" sz="900" b="1" dirty="0">
                <a:solidFill>
                  <a:schemeClr val="bg2">
                    <a:lumMod val="50000"/>
                  </a:schemeClr>
                </a:solidFill>
              </a:rPr>
              <a:t>『</a:t>
            </a:r>
            <a:r>
              <a:rPr kumimoji="1" lang="ja-JP" altLang="en-US" sz="900" b="1" dirty="0">
                <a:solidFill>
                  <a:schemeClr val="bg2">
                    <a:lumMod val="50000"/>
                  </a:schemeClr>
                </a:solidFill>
              </a:rPr>
              <a:t>恋わずらいのエリー</a:t>
            </a:r>
            <a:r>
              <a:rPr kumimoji="1" lang="en-US" altLang="ja-JP" sz="900" b="1" dirty="0">
                <a:solidFill>
                  <a:schemeClr val="bg2">
                    <a:lumMod val="50000"/>
                  </a:schemeClr>
                </a:solidFill>
              </a:rPr>
              <a:t>』</a:t>
            </a:r>
            <a:r>
              <a:rPr kumimoji="1" lang="ja-JP" altLang="en-US" sz="900" b="1" dirty="0">
                <a:solidFill>
                  <a:schemeClr val="bg2">
                    <a:lumMod val="50000"/>
                  </a:schemeClr>
                </a:solidFill>
              </a:rPr>
              <a:t>、</a:t>
            </a:r>
            <a:r>
              <a:rPr kumimoji="1" lang="en-US" altLang="ja-JP" sz="900" b="1" dirty="0">
                <a:solidFill>
                  <a:schemeClr val="bg2">
                    <a:lumMod val="50000"/>
                  </a:schemeClr>
                </a:solidFill>
              </a:rPr>
              <a:t>2026</a:t>
            </a:r>
            <a:r>
              <a:rPr kumimoji="1" lang="ja-JP" altLang="en-US" sz="900" b="1" dirty="0">
                <a:solidFill>
                  <a:schemeClr val="bg2">
                    <a:lumMod val="50000"/>
                  </a:schemeClr>
                </a:solidFill>
              </a:rPr>
              <a:t>年</a:t>
            </a:r>
            <a:r>
              <a:rPr kumimoji="1" lang="en-US" altLang="ja-JP" sz="900" b="1" dirty="0">
                <a:solidFill>
                  <a:schemeClr val="bg2">
                    <a:lumMod val="50000"/>
                  </a:schemeClr>
                </a:solidFill>
              </a:rPr>
              <a:t>1</a:t>
            </a:r>
            <a:r>
              <a:rPr kumimoji="1" lang="ja-JP" altLang="en-US" sz="900" b="1" dirty="0">
                <a:solidFill>
                  <a:schemeClr val="bg2">
                    <a:lumMod val="50000"/>
                  </a:schemeClr>
                </a:solidFill>
              </a:rPr>
              <a:t>月期ドラマ</a:t>
            </a:r>
            <a:r>
              <a:rPr kumimoji="1" lang="en-US" altLang="ja-JP" sz="900" b="1" dirty="0">
                <a:solidFill>
                  <a:schemeClr val="bg2">
                    <a:lumMod val="50000"/>
                  </a:schemeClr>
                </a:solidFill>
              </a:rPr>
              <a:t>『</a:t>
            </a:r>
            <a:r>
              <a:rPr kumimoji="1" lang="ja-JP" altLang="en-US" sz="900" b="1">
                <a:solidFill>
                  <a:schemeClr val="bg2">
                    <a:lumMod val="50000"/>
                  </a:schemeClr>
                </a:solidFill>
              </a:rPr>
              <a:t>おコメの女</a:t>
            </a:r>
            <a:r>
              <a:rPr kumimoji="1" lang="en-US" altLang="ja-JP" sz="900" b="1">
                <a:solidFill>
                  <a:schemeClr val="bg2">
                    <a:lumMod val="50000"/>
                  </a:schemeClr>
                </a:solidFill>
              </a:rPr>
              <a:t>』</a:t>
            </a:r>
            <a:r>
              <a:rPr kumimoji="1" lang="ja-JP" altLang="en-US" sz="900" b="1" dirty="0">
                <a:solidFill>
                  <a:schemeClr val="bg2">
                    <a:lumMod val="50000"/>
                  </a:schemeClr>
                </a:solidFill>
              </a:rPr>
              <a:t>に出演するなど俳優活動が目覚ましい！</a:t>
            </a:r>
          </a:p>
        </p:txBody>
      </p:sp>
      <p:sp>
        <p:nvSpPr>
          <p:cNvPr id="141" name="フローチャート: 論理積ゲート 6">
            <a:extLst>
              <a:ext uri="{FF2B5EF4-FFF2-40B4-BE49-F238E27FC236}">
                <a16:creationId xmlns:a16="http://schemas.microsoft.com/office/drawing/2014/main" id="{50DE37CA-9C71-D939-5621-6E9D887014CC}"/>
              </a:ext>
            </a:extLst>
          </p:cNvPr>
          <p:cNvSpPr/>
          <p:nvPr/>
        </p:nvSpPr>
        <p:spPr>
          <a:xfrm>
            <a:off x="4991250"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テキスト ボックス 141">
            <a:extLst>
              <a:ext uri="{FF2B5EF4-FFF2-40B4-BE49-F238E27FC236}">
                <a16:creationId xmlns:a16="http://schemas.microsoft.com/office/drawing/2014/main" id="{1E239BA4-754C-C9CF-E5A9-044807614055}"/>
              </a:ext>
            </a:extLst>
          </p:cNvPr>
          <p:cNvSpPr txBox="1"/>
          <p:nvPr/>
        </p:nvSpPr>
        <p:spPr>
          <a:xfrm>
            <a:off x="4940390" y="4456411"/>
            <a:ext cx="1315305" cy="646331"/>
          </a:xfrm>
          <a:prstGeom prst="rect">
            <a:avLst/>
          </a:prstGeom>
          <a:noFill/>
        </p:spPr>
        <p:txBody>
          <a:bodyPr wrap="square" rtlCol="0">
            <a:spAutoFit/>
          </a:bodyPr>
          <a:lstStyle/>
          <a:p>
            <a:r>
              <a:rPr kumimoji="1" lang="en-US" altLang="ja-JP" sz="900" b="1" dirty="0">
                <a:solidFill>
                  <a:schemeClr val="bg2">
                    <a:lumMod val="50000"/>
                  </a:schemeClr>
                </a:solidFill>
              </a:rPr>
              <a:t>2020</a:t>
            </a:r>
            <a:r>
              <a:rPr kumimoji="1" lang="ja-JP" altLang="en-US" sz="900" b="1" dirty="0">
                <a:solidFill>
                  <a:schemeClr val="bg2">
                    <a:lumMod val="50000"/>
                  </a:schemeClr>
                </a:solidFill>
              </a:rPr>
              <a:t>年度ミス東大</a:t>
            </a:r>
            <a:r>
              <a:rPr kumimoji="1" lang="en-US" altLang="ja-JP" sz="900" b="1" dirty="0">
                <a:solidFill>
                  <a:schemeClr val="bg2">
                    <a:lumMod val="50000"/>
                  </a:schemeClr>
                </a:solidFill>
              </a:rPr>
              <a:t>GP</a:t>
            </a:r>
            <a:r>
              <a:rPr kumimoji="1" lang="ja-JP" altLang="en-US" sz="900" b="1" dirty="0">
                <a:solidFill>
                  <a:schemeClr val="bg2">
                    <a:lumMod val="50000"/>
                  </a:schemeClr>
                </a:solidFill>
              </a:rPr>
              <a:t>。唯一の学生で、芯がある努力家の勉強オタク！</a:t>
            </a:r>
          </a:p>
        </p:txBody>
      </p:sp>
      <p:sp>
        <p:nvSpPr>
          <p:cNvPr id="143" name="フローチャート: 論理積ゲート 6">
            <a:extLst>
              <a:ext uri="{FF2B5EF4-FFF2-40B4-BE49-F238E27FC236}">
                <a16:creationId xmlns:a16="http://schemas.microsoft.com/office/drawing/2014/main" id="{988E81F7-BA56-427E-E4C9-44F6FAFD072F}"/>
              </a:ext>
            </a:extLst>
          </p:cNvPr>
          <p:cNvSpPr/>
          <p:nvPr/>
        </p:nvSpPr>
        <p:spPr>
          <a:xfrm>
            <a:off x="6202482"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テキスト ボックス 143">
            <a:extLst>
              <a:ext uri="{FF2B5EF4-FFF2-40B4-BE49-F238E27FC236}">
                <a16:creationId xmlns:a16="http://schemas.microsoft.com/office/drawing/2014/main" id="{30C10154-1E95-8A42-8EDB-D4167E20B839}"/>
              </a:ext>
            </a:extLst>
          </p:cNvPr>
          <p:cNvSpPr txBox="1"/>
          <p:nvPr/>
        </p:nvSpPr>
        <p:spPr>
          <a:xfrm>
            <a:off x="6177446" y="4456411"/>
            <a:ext cx="1315305" cy="646331"/>
          </a:xfrm>
          <a:prstGeom prst="rect">
            <a:avLst/>
          </a:prstGeom>
          <a:noFill/>
        </p:spPr>
        <p:txBody>
          <a:bodyPr wrap="square" rtlCol="0">
            <a:spAutoFit/>
          </a:bodyPr>
          <a:lstStyle/>
          <a:p>
            <a:r>
              <a:rPr kumimoji="1" lang="ja-JP" altLang="en-US" sz="900" b="1" dirty="0">
                <a:solidFill>
                  <a:schemeClr val="bg2">
                    <a:lumMod val="50000"/>
                  </a:schemeClr>
                </a:solidFill>
              </a:rPr>
              <a:t>天真爛漫で様々な雑誌に引っ張りだこ！クセになる“ふせや語”にも注目♪</a:t>
            </a:r>
          </a:p>
        </p:txBody>
      </p:sp>
      <p:sp>
        <p:nvSpPr>
          <p:cNvPr id="145" name="フローチャート: 論理積ゲート 6">
            <a:extLst>
              <a:ext uri="{FF2B5EF4-FFF2-40B4-BE49-F238E27FC236}">
                <a16:creationId xmlns:a16="http://schemas.microsoft.com/office/drawing/2014/main" id="{704CFE83-C051-0A08-9E26-E8310FBEA765}"/>
              </a:ext>
            </a:extLst>
          </p:cNvPr>
          <p:cNvSpPr/>
          <p:nvPr/>
        </p:nvSpPr>
        <p:spPr>
          <a:xfrm>
            <a:off x="7423635"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テキスト ボックス 145">
            <a:extLst>
              <a:ext uri="{FF2B5EF4-FFF2-40B4-BE49-F238E27FC236}">
                <a16:creationId xmlns:a16="http://schemas.microsoft.com/office/drawing/2014/main" id="{BA06E47A-E05F-FDEC-2AD7-B18C3F024347}"/>
              </a:ext>
            </a:extLst>
          </p:cNvPr>
          <p:cNvSpPr txBox="1"/>
          <p:nvPr/>
        </p:nvSpPr>
        <p:spPr>
          <a:xfrm>
            <a:off x="7406753" y="4456411"/>
            <a:ext cx="1315305" cy="646331"/>
          </a:xfrm>
          <a:prstGeom prst="rect">
            <a:avLst/>
          </a:prstGeom>
          <a:noFill/>
        </p:spPr>
        <p:txBody>
          <a:bodyPr wrap="square" rtlCol="0">
            <a:spAutoFit/>
          </a:bodyPr>
          <a:lstStyle/>
          <a:p>
            <a:r>
              <a:rPr kumimoji="1" lang="ja-JP" altLang="en-US" sz="900" b="1" dirty="0">
                <a:solidFill>
                  <a:schemeClr val="bg2">
                    <a:lumMod val="50000"/>
                  </a:schemeClr>
                </a:solidFill>
              </a:rPr>
              <a:t>筋トレやゴルフ、ボクシングもできちゃう運動派アクティブガール！</a:t>
            </a:r>
          </a:p>
        </p:txBody>
      </p:sp>
      <p:sp>
        <p:nvSpPr>
          <p:cNvPr id="147" name="フローチャート: 論理積ゲート 6">
            <a:extLst>
              <a:ext uri="{FF2B5EF4-FFF2-40B4-BE49-F238E27FC236}">
                <a16:creationId xmlns:a16="http://schemas.microsoft.com/office/drawing/2014/main" id="{46D67AE6-55FB-04EE-0034-5CFDF9EBE810}"/>
              </a:ext>
            </a:extLst>
          </p:cNvPr>
          <p:cNvSpPr/>
          <p:nvPr/>
        </p:nvSpPr>
        <p:spPr>
          <a:xfrm>
            <a:off x="8638687"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テキスト ボックス 147">
            <a:extLst>
              <a:ext uri="{FF2B5EF4-FFF2-40B4-BE49-F238E27FC236}">
                <a16:creationId xmlns:a16="http://schemas.microsoft.com/office/drawing/2014/main" id="{DB838B9C-B155-F09F-A87E-BB86F4960A1E}"/>
              </a:ext>
            </a:extLst>
          </p:cNvPr>
          <p:cNvSpPr txBox="1"/>
          <p:nvPr/>
        </p:nvSpPr>
        <p:spPr>
          <a:xfrm>
            <a:off x="8596006" y="4456411"/>
            <a:ext cx="1232181" cy="646331"/>
          </a:xfrm>
          <a:prstGeom prst="rect">
            <a:avLst/>
          </a:prstGeom>
          <a:noFill/>
        </p:spPr>
        <p:txBody>
          <a:bodyPr wrap="square" rtlCol="0">
            <a:spAutoFit/>
          </a:bodyPr>
          <a:lstStyle/>
          <a:p>
            <a:r>
              <a:rPr kumimoji="1" lang="en-US" altLang="ja-JP" sz="900" b="1" dirty="0">
                <a:solidFill>
                  <a:schemeClr val="bg2">
                    <a:lumMod val="50000"/>
                  </a:schemeClr>
                </a:solidFill>
              </a:rPr>
              <a:t>TikTok</a:t>
            </a:r>
            <a:r>
              <a:rPr kumimoji="1" lang="ja-JP" altLang="en-US" sz="900" b="1" dirty="0">
                <a:solidFill>
                  <a:schemeClr val="bg2">
                    <a:lumMod val="50000"/>
                  </a:schemeClr>
                </a:solidFill>
              </a:rPr>
              <a:t>で大反響！モノマネメイクが大好評で変幻自在なメイク力は唯一無二！</a:t>
            </a:r>
          </a:p>
        </p:txBody>
      </p:sp>
      <p:sp>
        <p:nvSpPr>
          <p:cNvPr id="9" name="object 81">
            <a:extLst>
              <a:ext uri="{FF2B5EF4-FFF2-40B4-BE49-F238E27FC236}">
                <a16:creationId xmlns:a16="http://schemas.microsoft.com/office/drawing/2014/main" id="{390160C1-5DD8-71A2-4F0E-628D06EEEA65}"/>
              </a:ext>
            </a:extLst>
          </p:cNvPr>
          <p:cNvSpPr txBox="1"/>
          <p:nvPr/>
        </p:nvSpPr>
        <p:spPr>
          <a:xfrm>
            <a:off x="5016268" y="5380241"/>
            <a:ext cx="1119916" cy="654025"/>
          </a:xfrm>
          <a:prstGeom prst="rect">
            <a:avLst/>
          </a:prstGeom>
        </p:spPr>
        <p:txBody>
          <a:bodyPr vert="horz" wrap="square" lIns="0" tIns="12700" rIns="0" bIns="0" rtlCol="0">
            <a:spAutoFit/>
          </a:bodyPr>
          <a:lstStyle/>
          <a:p>
            <a:pPr marL="12700" marR="5080">
              <a:lnSpc>
                <a:spcPct val="100000"/>
              </a:lnSpc>
              <a:spcBef>
                <a:spcPts val="100"/>
              </a:spcBef>
            </a:pPr>
            <a:r>
              <a:rPr sz="1000" spc="-10" dirty="0">
                <a:solidFill>
                  <a:srgbClr val="5B9AD5"/>
                </a:solidFill>
                <a:latin typeface="+mn-ea"/>
                <a:cs typeface="Calibri"/>
              </a:rPr>
              <a:t>#</a:t>
            </a:r>
            <a:r>
              <a:rPr sz="1000" spc="-10">
                <a:solidFill>
                  <a:srgbClr val="5B9AD5"/>
                </a:solidFill>
                <a:latin typeface="+mn-ea"/>
                <a:cs typeface="Yu Gothic"/>
              </a:rPr>
              <a:t>取材・対談</a:t>
            </a:r>
            <a:r>
              <a:rPr sz="1000" spc="-50">
                <a:solidFill>
                  <a:srgbClr val="5B9AD5"/>
                </a:solidFill>
                <a:latin typeface="+mn-ea"/>
                <a:cs typeface="Yu Gothic"/>
              </a:rPr>
              <a:t> </a:t>
            </a:r>
            <a:endParaRPr lang="en-US" sz="1000" spc="-50" dirty="0">
              <a:solidFill>
                <a:srgbClr val="5B9AD5"/>
              </a:solidFill>
              <a:latin typeface="+mn-ea"/>
              <a:cs typeface="Yu Gothic"/>
            </a:endParaRPr>
          </a:p>
          <a:p>
            <a:pPr marL="12700" marR="5080">
              <a:lnSpc>
                <a:spcPct val="100000"/>
              </a:lnSpc>
              <a:spcBef>
                <a:spcPts val="100"/>
              </a:spcBef>
            </a:pPr>
            <a:r>
              <a:rPr sz="1000" spc="65" dirty="0">
                <a:solidFill>
                  <a:srgbClr val="5B9AD5"/>
                </a:solidFill>
                <a:latin typeface="+mn-ea"/>
                <a:cs typeface="Calibri"/>
              </a:rPr>
              <a:t>#</a:t>
            </a:r>
            <a:r>
              <a:rPr lang="ja-JP" altLang="en-US" sz="1000" spc="65">
                <a:solidFill>
                  <a:srgbClr val="5B9AD5"/>
                </a:solidFill>
                <a:latin typeface="+mn-ea"/>
                <a:cs typeface="Calibri"/>
              </a:rPr>
              <a:t>ファッション</a:t>
            </a:r>
            <a:endParaRPr lang="en-US" altLang="ja-JP" sz="1000" spc="65" dirty="0">
              <a:solidFill>
                <a:srgbClr val="5B9AD5"/>
              </a:solidFill>
              <a:latin typeface="+mn-ea"/>
              <a:cs typeface="Calibri"/>
            </a:endParaRPr>
          </a:p>
          <a:p>
            <a:pPr marL="12700" marR="5080">
              <a:lnSpc>
                <a:spcPct val="100000"/>
              </a:lnSpc>
              <a:spcBef>
                <a:spcPts val="100"/>
              </a:spcBef>
            </a:pPr>
            <a:r>
              <a:rPr sz="1000" spc="-10" dirty="0">
                <a:solidFill>
                  <a:srgbClr val="5B9AD5"/>
                </a:solidFill>
                <a:latin typeface="+mn-ea"/>
                <a:cs typeface="Calibri"/>
              </a:rPr>
              <a:t>#</a:t>
            </a:r>
            <a:r>
              <a:rPr sz="1000" spc="-25">
                <a:solidFill>
                  <a:srgbClr val="5B9AD5"/>
                </a:solidFill>
                <a:latin typeface="+mn-ea"/>
                <a:cs typeface="Yu Gothic"/>
              </a:rPr>
              <a:t>美容</a:t>
            </a:r>
            <a:endParaRPr sz="1000" dirty="0">
              <a:latin typeface="+mn-ea"/>
              <a:cs typeface="Yu Gothic"/>
            </a:endParaRPr>
          </a:p>
          <a:p>
            <a:pPr marL="12700" marR="157480">
              <a:lnSpc>
                <a:spcPct val="100000"/>
              </a:lnSpc>
            </a:pPr>
            <a:r>
              <a:rPr sz="1000" spc="-10">
                <a:solidFill>
                  <a:srgbClr val="5B9AD5"/>
                </a:solidFill>
                <a:latin typeface="+mn-ea"/>
                <a:cs typeface="Calibri"/>
              </a:rPr>
              <a:t>#</a:t>
            </a:r>
            <a:r>
              <a:rPr lang="ja-JP" altLang="en-US" sz="1000" spc="-10">
                <a:solidFill>
                  <a:srgbClr val="5B9AD5"/>
                </a:solidFill>
                <a:latin typeface="+mn-ea"/>
                <a:cs typeface="Calibri"/>
              </a:rPr>
              <a:t>勉強</a:t>
            </a:r>
            <a:endParaRPr sz="1000" dirty="0">
              <a:latin typeface="+mn-ea"/>
              <a:cs typeface="Yu Gothic"/>
            </a:endParaRPr>
          </a:p>
        </p:txBody>
      </p:sp>
      <p:sp>
        <p:nvSpPr>
          <p:cNvPr id="10" name="object 82">
            <a:extLst>
              <a:ext uri="{FF2B5EF4-FFF2-40B4-BE49-F238E27FC236}">
                <a16:creationId xmlns:a16="http://schemas.microsoft.com/office/drawing/2014/main" id="{89251489-3D0F-83D8-2FE7-24B798E007C9}"/>
              </a:ext>
            </a:extLst>
          </p:cNvPr>
          <p:cNvSpPr txBox="1"/>
          <p:nvPr/>
        </p:nvSpPr>
        <p:spPr>
          <a:xfrm>
            <a:off x="6241016" y="5380241"/>
            <a:ext cx="1120616"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メイク</a:t>
            </a:r>
            <a:endParaRPr sz="1000" dirty="0">
              <a:latin typeface="+mn-ea"/>
              <a:cs typeface="Yu Gothic"/>
            </a:endParaRPr>
          </a:p>
          <a:p>
            <a:pPr marL="12700" marR="5080">
              <a:lnSpc>
                <a:spcPct val="100000"/>
              </a:lnSpc>
            </a:pPr>
            <a:r>
              <a:rPr sz="1000" spc="-35">
                <a:solidFill>
                  <a:srgbClr val="5B9AD5"/>
                </a:solidFill>
                <a:latin typeface="+mn-ea"/>
                <a:cs typeface="Calibri"/>
              </a:rPr>
              <a:t>#HowTo</a:t>
            </a:r>
            <a:r>
              <a:rPr sz="1000" spc="-25">
                <a:solidFill>
                  <a:srgbClr val="5B9AD5"/>
                </a:solidFill>
                <a:latin typeface="+mn-ea"/>
                <a:cs typeface="Yu Gothic"/>
              </a:rPr>
              <a:t>動画</a:t>
            </a:r>
            <a:r>
              <a:rPr sz="1000" spc="-50">
                <a:solidFill>
                  <a:srgbClr val="5B9AD5"/>
                </a:solidFill>
                <a:latin typeface="+mn-ea"/>
                <a:cs typeface="Yu Gothic"/>
              </a:rPr>
              <a:t> </a:t>
            </a:r>
            <a:endParaRPr sz="1000" dirty="0">
              <a:latin typeface="+mn-ea"/>
              <a:cs typeface="Yu Gothic"/>
            </a:endParaRPr>
          </a:p>
          <a:p>
            <a:pPr marL="12700">
              <a:lnSpc>
                <a:spcPct val="100000"/>
              </a:lnSpc>
            </a:pPr>
            <a:r>
              <a:rPr sz="1000">
                <a:solidFill>
                  <a:srgbClr val="5B9AD5"/>
                </a:solidFill>
                <a:latin typeface="+mn-ea"/>
                <a:cs typeface="Calibri"/>
              </a:rPr>
              <a:t>#</a:t>
            </a:r>
            <a:r>
              <a:rPr lang="ja-JP" altLang="en-US" sz="1000">
                <a:solidFill>
                  <a:srgbClr val="5B9AD5"/>
                </a:solidFill>
                <a:latin typeface="+mn-ea"/>
                <a:cs typeface="Calibri"/>
              </a:rPr>
              <a:t>サウナ</a:t>
            </a:r>
            <a:endParaRPr lang="en-US" altLang="ja-JP" sz="1000" dirty="0">
              <a:solidFill>
                <a:srgbClr val="5B9AD5"/>
              </a:solidFill>
              <a:latin typeface="+mn-ea"/>
              <a:cs typeface="Calibri"/>
            </a:endParaRPr>
          </a:p>
          <a:p>
            <a:pPr marL="12700"/>
            <a:r>
              <a:rPr lang="en-US" altLang="ja-JP" sz="1000" dirty="0">
                <a:solidFill>
                  <a:srgbClr val="5B9AD5"/>
                </a:solidFill>
                <a:latin typeface="+mn-ea"/>
                <a:cs typeface="Calibri"/>
              </a:rPr>
              <a:t>#</a:t>
            </a:r>
            <a:r>
              <a:rPr lang="ja-JP" altLang="en-US" sz="1000">
                <a:solidFill>
                  <a:srgbClr val="5B9AD5"/>
                </a:solidFill>
                <a:latin typeface="+mn-ea"/>
                <a:cs typeface="Calibri"/>
              </a:rPr>
              <a:t>ゴルフ</a:t>
            </a:r>
            <a:endParaRPr lang="ja-JP" altLang="en-US" sz="1000" dirty="0">
              <a:solidFill>
                <a:srgbClr val="5B9AD5"/>
              </a:solidFill>
              <a:latin typeface="+mn-ea"/>
              <a:cs typeface="Calibri"/>
            </a:endParaRPr>
          </a:p>
        </p:txBody>
      </p:sp>
      <p:sp>
        <p:nvSpPr>
          <p:cNvPr id="12" name="object 87">
            <a:extLst>
              <a:ext uri="{FF2B5EF4-FFF2-40B4-BE49-F238E27FC236}">
                <a16:creationId xmlns:a16="http://schemas.microsoft.com/office/drawing/2014/main" id="{8D7D463D-D713-CD7D-FCB8-2EFFB6F22CB1}"/>
              </a:ext>
            </a:extLst>
          </p:cNvPr>
          <p:cNvSpPr txBox="1"/>
          <p:nvPr/>
        </p:nvSpPr>
        <p:spPr>
          <a:xfrm>
            <a:off x="5204369" y="6263856"/>
            <a:ext cx="1101556"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9"/>
              </a:rPr>
              <a:t>@asa_kamiya</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endParaRPr lang="en-US" altLang="ja-JP" sz="650" b="1" dirty="0">
              <a:solidFill>
                <a:schemeClr val="bg2">
                  <a:lumMod val="50000"/>
                </a:schemeClr>
              </a:solidFill>
              <a:latin typeface="游ゴシック" panose="020B0400000000000000" pitchFamily="50" charset="-128"/>
              <a:ea typeface="游ゴシック" panose="020B0400000000000000" pitchFamily="50" charset="-128"/>
            </a:endParaRPr>
          </a:p>
          <a:p>
            <a:pPr marL="12700">
              <a:lnSpc>
                <a:spcPct val="100000"/>
              </a:lnSpc>
              <a:spcBef>
                <a:spcPts val="95"/>
              </a:spcBef>
            </a:pP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16.6</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sp>
        <p:nvSpPr>
          <p:cNvPr id="13" name="object 88">
            <a:extLst>
              <a:ext uri="{FF2B5EF4-FFF2-40B4-BE49-F238E27FC236}">
                <a16:creationId xmlns:a16="http://schemas.microsoft.com/office/drawing/2014/main" id="{84CBE0D0-B6DE-ADB2-0A71-92AB2759AA6E}"/>
              </a:ext>
            </a:extLst>
          </p:cNvPr>
          <p:cNvSpPr txBox="1"/>
          <p:nvPr/>
        </p:nvSpPr>
        <p:spPr>
          <a:xfrm>
            <a:off x="6465405" y="6261959"/>
            <a:ext cx="855315" cy="225062"/>
          </a:xfrm>
          <a:prstGeom prst="rect">
            <a:avLst/>
          </a:prstGeom>
        </p:spPr>
        <p:txBody>
          <a:bodyPr vert="horz" wrap="square" lIns="0" tIns="12065" rIns="0" bIns="0" rtlCol="0">
            <a:spAutoFit/>
          </a:bodyPr>
          <a:lstStyle/>
          <a:p>
            <a:pPr marL="12700">
              <a:lnSpc>
                <a:spcPct val="100000"/>
              </a:lnSpc>
              <a:spcBef>
                <a:spcPts val="95"/>
              </a:spcBef>
            </a:pPr>
            <a:r>
              <a:rPr lang="en-US" sz="650" b="1" u="sng" spc="-10" dirty="0">
                <a:solidFill>
                  <a:srgbClr val="0462C1"/>
                </a:solidFill>
                <a:uFill>
                  <a:solidFill>
                    <a:srgbClr val="0462C1"/>
                  </a:solidFill>
                </a:uFill>
                <a:latin typeface="Calibri"/>
                <a:cs typeface="Calibri"/>
                <a:hlinkClick r:id="rId10"/>
              </a:rPr>
              <a:t>@ffffffuseya</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6.4</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lang="en-US" sz="650" b="1" dirty="0">
              <a:latin typeface="Calibri"/>
              <a:cs typeface="Calibri"/>
            </a:endParaRPr>
          </a:p>
        </p:txBody>
      </p:sp>
      <p:sp>
        <p:nvSpPr>
          <p:cNvPr id="14" name="object 89">
            <a:extLst>
              <a:ext uri="{FF2B5EF4-FFF2-40B4-BE49-F238E27FC236}">
                <a16:creationId xmlns:a16="http://schemas.microsoft.com/office/drawing/2014/main" id="{169DC66A-40A6-5DEF-8BEF-9579DF208A83}"/>
              </a:ext>
            </a:extLst>
          </p:cNvPr>
          <p:cNvSpPr txBox="1"/>
          <p:nvPr/>
        </p:nvSpPr>
        <p:spPr>
          <a:xfrm>
            <a:off x="3966134" y="6263764"/>
            <a:ext cx="1116326"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11"/>
              </a:rPr>
              <a:t>@rina_pyonpyon</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13.5</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sp>
        <p:nvSpPr>
          <p:cNvPr id="15" name="object 90">
            <a:extLst>
              <a:ext uri="{FF2B5EF4-FFF2-40B4-BE49-F238E27FC236}">
                <a16:creationId xmlns:a16="http://schemas.microsoft.com/office/drawing/2014/main" id="{DB048A2A-BE3F-C512-4116-87756D3CDA40}"/>
              </a:ext>
            </a:extLst>
          </p:cNvPr>
          <p:cNvSpPr txBox="1"/>
          <p:nvPr/>
        </p:nvSpPr>
        <p:spPr>
          <a:xfrm>
            <a:off x="7619016" y="6259588"/>
            <a:ext cx="1017270"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12"/>
              </a:rPr>
              <a:t>@kanae_m_825</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2.2</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sp>
        <p:nvSpPr>
          <p:cNvPr id="17" name="object 82">
            <a:extLst>
              <a:ext uri="{FF2B5EF4-FFF2-40B4-BE49-F238E27FC236}">
                <a16:creationId xmlns:a16="http://schemas.microsoft.com/office/drawing/2014/main" id="{C0E75D4C-B30A-4BCE-2008-DED7059F51C6}"/>
              </a:ext>
            </a:extLst>
          </p:cNvPr>
          <p:cNvSpPr txBox="1"/>
          <p:nvPr/>
        </p:nvSpPr>
        <p:spPr>
          <a:xfrm>
            <a:off x="3814259" y="5380241"/>
            <a:ext cx="1120616"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グラビア</a:t>
            </a:r>
            <a:endParaRPr sz="1000" dirty="0">
              <a:latin typeface="+mn-ea"/>
              <a:cs typeface="Yu Gothic"/>
            </a:endParaRPr>
          </a:p>
          <a:p>
            <a:pPr marL="12700" marR="5080">
              <a:lnSpc>
                <a:spcPct val="100000"/>
              </a:lnSpc>
            </a:pPr>
            <a:r>
              <a:rPr sz="1000" spc="-35" dirty="0">
                <a:solidFill>
                  <a:srgbClr val="5B9AD5"/>
                </a:solidFill>
                <a:latin typeface="+mn-ea"/>
                <a:cs typeface="Calibri"/>
              </a:rPr>
              <a:t>#</a:t>
            </a:r>
            <a:r>
              <a:rPr lang="ja-JP" altLang="en-US" sz="1000" spc="-35" dirty="0">
                <a:solidFill>
                  <a:srgbClr val="5B9AD5"/>
                </a:solidFill>
                <a:latin typeface="+mn-ea"/>
                <a:cs typeface="Calibri"/>
              </a:rPr>
              <a:t>ファッション</a:t>
            </a:r>
            <a:r>
              <a:rPr sz="1000" spc="-50" dirty="0">
                <a:solidFill>
                  <a:srgbClr val="5B9AD5"/>
                </a:solidFill>
                <a:latin typeface="+mn-ea"/>
                <a:cs typeface="Yu Gothic"/>
              </a:rPr>
              <a:t> </a:t>
            </a:r>
            <a:endParaRPr sz="1000" dirty="0">
              <a:latin typeface="+mn-ea"/>
              <a:cs typeface="Yu Gothic"/>
            </a:endParaRPr>
          </a:p>
          <a:p>
            <a:pPr marL="12700">
              <a:lnSpc>
                <a:spcPct val="100000"/>
              </a:lnSpc>
            </a:pPr>
            <a:r>
              <a:rPr sz="1000" dirty="0">
                <a:solidFill>
                  <a:srgbClr val="5B9AD5"/>
                </a:solidFill>
                <a:latin typeface="+mn-ea"/>
                <a:cs typeface="Calibri"/>
              </a:rPr>
              <a:t>#</a:t>
            </a:r>
            <a:r>
              <a:rPr lang="ja-JP" altLang="en-US" sz="1000" dirty="0">
                <a:solidFill>
                  <a:srgbClr val="5B9AD5"/>
                </a:solidFill>
                <a:latin typeface="+mn-ea"/>
                <a:cs typeface="Calibri"/>
              </a:rPr>
              <a:t>演技</a:t>
            </a:r>
            <a:endParaRPr lang="en-US" altLang="ja-JP" sz="1000" dirty="0">
              <a:solidFill>
                <a:srgbClr val="5B9AD5"/>
              </a:solidFill>
              <a:latin typeface="+mn-ea"/>
              <a:cs typeface="Calibri"/>
            </a:endParaRPr>
          </a:p>
          <a:p>
            <a:pPr marL="12700"/>
            <a:r>
              <a:rPr lang="en-US" altLang="ja-JP" sz="1000" dirty="0">
                <a:solidFill>
                  <a:srgbClr val="5B9AD5"/>
                </a:solidFill>
                <a:latin typeface="+mn-ea"/>
                <a:cs typeface="Calibri"/>
              </a:rPr>
              <a:t>#</a:t>
            </a:r>
            <a:r>
              <a:rPr lang="ja-JP" altLang="en-US" sz="1000" dirty="0">
                <a:solidFill>
                  <a:srgbClr val="5B9AD5"/>
                </a:solidFill>
                <a:latin typeface="+mn-ea"/>
                <a:cs typeface="Calibri"/>
              </a:rPr>
              <a:t>美容</a:t>
            </a:r>
          </a:p>
        </p:txBody>
      </p:sp>
      <p:sp>
        <p:nvSpPr>
          <p:cNvPr id="18" name="object 82">
            <a:extLst>
              <a:ext uri="{FF2B5EF4-FFF2-40B4-BE49-F238E27FC236}">
                <a16:creationId xmlns:a16="http://schemas.microsoft.com/office/drawing/2014/main" id="{9CCCF1C7-B386-B8F9-ACDA-5E726B1F753A}"/>
              </a:ext>
            </a:extLst>
          </p:cNvPr>
          <p:cNvSpPr txBox="1"/>
          <p:nvPr/>
        </p:nvSpPr>
        <p:spPr>
          <a:xfrm>
            <a:off x="7444979" y="5380241"/>
            <a:ext cx="1120616"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ゴルフ</a:t>
            </a:r>
            <a:endParaRPr sz="1000" dirty="0">
              <a:latin typeface="+mn-ea"/>
              <a:cs typeface="Yu Gothic"/>
            </a:endParaRPr>
          </a:p>
          <a:p>
            <a:pPr marL="12700" marR="5080">
              <a:lnSpc>
                <a:spcPct val="100000"/>
              </a:lnSpc>
            </a:pPr>
            <a:r>
              <a:rPr sz="1000" spc="-35">
                <a:solidFill>
                  <a:srgbClr val="5B9AD5"/>
                </a:solidFill>
                <a:latin typeface="+mn-ea"/>
                <a:cs typeface="Calibri"/>
              </a:rPr>
              <a:t>#</a:t>
            </a:r>
            <a:r>
              <a:rPr lang="ja-JP" altLang="en-US" sz="1000" spc="-35">
                <a:solidFill>
                  <a:srgbClr val="5B9AD5"/>
                </a:solidFill>
                <a:latin typeface="+mn-ea"/>
                <a:cs typeface="Calibri"/>
              </a:rPr>
              <a:t>スポーツ</a:t>
            </a:r>
            <a:r>
              <a:rPr sz="1000" spc="-50">
                <a:solidFill>
                  <a:srgbClr val="5B9AD5"/>
                </a:solidFill>
                <a:latin typeface="+mn-ea"/>
                <a:cs typeface="Yu Gothic"/>
              </a:rPr>
              <a:t> </a:t>
            </a:r>
            <a:endParaRPr sz="1000" dirty="0">
              <a:latin typeface="+mn-ea"/>
              <a:cs typeface="Yu Gothic"/>
            </a:endParaRPr>
          </a:p>
          <a:p>
            <a:pPr marL="12700">
              <a:lnSpc>
                <a:spcPct val="100000"/>
              </a:lnSpc>
            </a:pPr>
            <a:r>
              <a:rPr sz="1000">
                <a:solidFill>
                  <a:srgbClr val="5B9AD5"/>
                </a:solidFill>
                <a:latin typeface="+mn-ea"/>
                <a:cs typeface="Calibri"/>
              </a:rPr>
              <a:t>#</a:t>
            </a:r>
            <a:r>
              <a:rPr lang="ja-JP" altLang="en-US" sz="1000">
                <a:solidFill>
                  <a:srgbClr val="5B9AD5"/>
                </a:solidFill>
                <a:latin typeface="+mn-ea"/>
                <a:cs typeface="Calibri"/>
              </a:rPr>
              <a:t>ファッション</a:t>
            </a:r>
            <a:endParaRPr lang="en-US" altLang="ja-JP" sz="1000" dirty="0">
              <a:solidFill>
                <a:srgbClr val="5B9AD5"/>
              </a:solidFill>
              <a:latin typeface="+mn-ea"/>
              <a:cs typeface="Calibri"/>
            </a:endParaRPr>
          </a:p>
          <a:p>
            <a:pPr marL="12700">
              <a:lnSpc>
                <a:spcPct val="100000"/>
              </a:lnSpc>
            </a:pPr>
            <a:r>
              <a:rPr lang="en-US" altLang="ja-JP" sz="1000" dirty="0">
                <a:solidFill>
                  <a:srgbClr val="5B9AD5"/>
                </a:solidFill>
                <a:latin typeface="+mn-ea"/>
                <a:cs typeface="Calibri"/>
              </a:rPr>
              <a:t>#</a:t>
            </a:r>
            <a:r>
              <a:rPr lang="ja-JP" altLang="en-US" sz="1000">
                <a:solidFill>
                  <a:srgbClr val="5B9AD5"/>
                </a:solidFill>
                <a:latin typeface="+mn-ea"/>
                <a:cs typeface="Calibri"/>
              </a:rPr>
              <a:t>美容</a:t>
            </a:r>
            <a:endParaRPr lang="ja-JP" altLang="en-US" sz="1000" dirty="0">
              <a:solidFill>
                <a:srgbClr val="5B9AD5"/>
              </a:solidFill>
              <a:latin typeface="+mn-ea"/>
              <a:cs typeface="Calibri"/>
            </a:endParaRPr>
          </a:p>
        </p:txBody>
      </p:sp>
      <p:sp>
        <p:nvSpPr>
          <p:cNvPr id="24" name="object 82">
            <a:extLst>
              <a:ext uri="{FF2B5EF4-FFF2-40B4-BE49-F238E27FC236}">
                <a16:creationId xmlns:a16="http://schemas.microsoft.com/office/drawing/2014/main" id="{D10F93DC-0F43-D9B1-DB8A-DA7B29C0CE13}"/>
              </a:ext>
            </a:extLst>
          </p:cNvPr>
          <p:cNvSpPr txBox="1"/>
          <p:nvPr/>
        </p:nvSpPr>
        <p:spPr>
          <a:xfrm>
            <a:off x="8685583" y="5380241"/>
            <a:ext cx="1268914"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モノマネメイク</a:t>
            </a:r>
            <a:endParaRPr sz="1000" dirty="0">
              <a:latin typeface="+mn-ea"/>
              <a:cs typeface="Yu Gothic"/>
            </a:endParaRPr>
          </a:p>
          <a:p>
            <a:pPr marL="12700" marR="5080">
              <a:lnSpc>
                <a:spcPct val="100000"/>
              </a:lnSpc>
            </a:pPr>
            <a:r>
              <a:rPr sz="1000" spc="-35" dirty="0">
                <a:solidFill>
                  <a:srgbClr val="5B9AD5"/>
                </a:solidFill>
                <a:latin typeface="+mn-ea"/>
                <a:cs typeface="Calibri"/>
              </a:rPr>
              <a:t>#</a:t>
            </a:r>
            <a:r>
              <a:rPr lang="ja-JP" altLang="en-US" sz="1000" spc="-35" dirty="0">
                <a:solidFill>
                  <a:srgbClr val="5B9AD5"/>
                </a:solidFill>
                <a:latin typeface="+mn-ea"/>
                <a:cs typeface="Calibri"/>
              </a:rPr>
              <a:t>美容</a:t>
            </a:r>
            <a:endParaRPr sz="1000" dirty="0">
              <a:latin typeface="+mn-ea"/>
              <a:cs typeface="Yu Gothic"/>
            </a:endParaRPr>
          </a:p>
          <a:p>
            <a:pPr marL="12700">
              <a:lnSpc>
                <a:spcPct val="100000"/>
              </a:lnSpc>
            </a:pPr>
            <a:r>
              <a:rPr sz="1000" dirty="0">
                <a:solidFill>
                  <a:srgbClr val="5B9AD5"/>
                </a:solidFill>
                <a:latin typeface="+mn-ea"/>
                <a:cs typeface="Calibri"/>
              </a:rPr>
              <a:t>#</a:t>
            </a:r>
            <a:r>
              <a:rPr lang="en-US" altLang="ja-JP" sz="1000" dirty="0">
                <a:solidFill>
                  <a:srgbClr val="5B9AD5"/>
                </a:solidFill>
                <a:latin typeface="+mn-ea"/>
                <a:cs typeface="Calibri"/>
              </a:rPr>
              <a:t>TikTok</a:t>
            </a:r>
          </a:p>
          <a:p>
            <a:pPr marL="12700"/>
            <a:r>
              <a:rPr lang="en-US" altLang="ja-JP" sz="1000" dirty="0">
                <a:solidFill>
                  <a:srgbClr val="5B9AD5"/>
                </a:solidFill>
                <a:latin typeface="+mn-ea"/>
                <a:cs typeface="Calibri"/>
              </a:rPr>
              <a:t>#</a:t>
            </a:r>
            <a:r>
              <a:rPr lang="ja-JP" altLang="en-US" sz="1000" dirty="0">
                <a:solidFill>
                  <a:srgbClr val="5B9AD5"/>
                </a:solidFill>
                <a:latin typeface="+mn-ea"/>
                <a:cs typeface="Calibri"/>
              </a:rPr>
              <a:t>ファッション</a:t>
            </a:r>
          </a:p>
        </p:txBody>
      </p:sp>
      <p:sp>
        <p:nvSpPr>
          <p:cNvPr id="25" name="object 91">
            <a:extLst>
              <a:ext uri="{FF2B5EF4-FFF2-40B4-BE49-F238E27FC236}">
                <a16:creationId xmlns:a16="http://schemas.microsoft.com/office/drawing/2014/main" id="{1355E5A1-4C45-F68A-BAB6-794E36C043D6}"/>
              </a:ext>
            </a:extLst>
          </p:cNvPr>
          <p:cNvSpPr txBox="1"/>
          <p:nvPr/>
        </p:nvSpPr>
        <p:spPr>
          <a:xfrm>
            <a:off x="8908049" y="6261538"/>
            <a:ext cx="853440"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13"/>
              </a:rPr>
              <a:t>@</a:t>
            </a:r>
            <a:r>
              <a:rPr lang="en-US" sz="650" b="1" u="sng" spc="-10" dirty="0">
                <a:solidFill>
                  <a:srgbClr val="0462C1"/>
                </a:solidFill>
                <a:uFill>
                  <a:solidFill>
                    <a:srgbClr val="0462C1"/>
                  </a:solidFill>
                </a:uFill>
                <a:latin typeface="Calibri"/>
                <a:cs typeface="Calibri"/>
                <a:hlinkClick r:id="rId13"/>
              </a:rPr>
              <a:t>riina_lam</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4.6</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pic>
        <p:nvPicPr>
          <p:cNvPr id="152" name="図 151">
            <a:extLst>
              <a:ext uri="{FF2B5EF4-FFF2-40B4-BE49-F238E27FC236}">
                <a16:creationId xmlns:a16="http://schemas.microsoft.com/office/drawing/2014/main" id="{93D1A6B8-76AD-2C2C-259C-A2AEFFD3E635}"/>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3787414" y="6221420"/>
            <a:ext cx="188191" cy="170820"/>
          </a:xfrm>
          <a:prstGeom prst="rect">
            <a:avLst/>
          </a:prstGeom>
        </p:spPr>
      </p:pic>
      <p:pic>
        <p:nvPicPr>
          <p:cNvPr id="153" name="図 152">
            <a:extLst>
              <a:ext uri="{FF2B5EF4-FFF2-40B4-BE49-F238E27FC236}">
                <a16:creationId xmlns:a16="http://schemas.microsoft.com/office/drawing/2014/main" id="{0E6889A5-99FD-B1F5-3404-76A93AADB97D}"/>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5007330" y="6221420"/>
            <a:ext cx="188191" cy="170820"/>
          </a:xfrm>
          <a:prstGeom prst="rect">
            <a:avLst/>
          </a:prstGeom>
        </p:spPr>
      </p:pic>
      <p:pic>
        <p:nvPicPr>
          <p:cNvPr id="154" name="図 153">
            <a:extLst>
              <a:ext uri="{FF2B5EF4-FFF2-40B4-BE49-F238E27FC236}">
                <a16:creationId xmlns:a16="http://schemas.microsoft.com/office/drawing/2014/main" id="{09BA76CA-0104-893E-8673-FF97D43A7F84}"/>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6222581" y="6221420"/>
            <a:ext cx="188191" cy="170820"/>
          </a:xfrm>
          <a:prstGeom prst="rect">
            <a:avLst/>
          </a:prstGeom>
        </p:spPr>
      </p:pic>
      <p:pic>
        <p:nvPicPr>
          <p:cNvPr id="155" name="図 154">
            <a:extLst>
              <a:ext uri="{FF2B5EF4-FFF2-40B4-BE49-F238E27FC236}">
                <a16:creationId xmlns:a16="http://schemas.microsoft.com/office/drawing/2014/main" id="{7F1E2EC3-70B8-2E8B-F198-3F0F60D7D99A}"/>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7439087" y="6221420"/>
            <a:ext cx="188191" cy="170820"/>
          </a:xfrm>
          <a:prstGeom prst="rect">
            <a:avLst/>
          </a:prstGeom>
        </p:spPr>
      </p:pic>
      <p:pic>
        <p:nvPicPr>
          <p:cNvPr id="156" name="図 155">
            <a:extLst>
              <a:ext uri="{FF2B5EF4-FFF2-40B4-BE49-F238E27FC236}">
                <a16:creationId xmlns:a16="http://schemas.microsoft.com/office/drawing/2014/main" id="{2EF6E609-41A0-0B6A-332F-6C721D9AA91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8674780" y="6221420"/>
            <a:ext cx="188191" cy="170820"/>
          </a:xfrm>
          <a:prstGeom prst="rect">
            <a:avLst/>
          </a:prstGeom>
        </p:spPr>
      </p:pic>
      <p:pic>
        <p:nvPicPr>
          <p:cNvPr id="22" name="図 21" descr="セーターを着た茶色の髪の女性&#10;&#10;自動的に生成された説明">
            <a:extLst>
              <a:ext uri="{FF2B5EF4-FFF2-40B4-BE49-F238E27FC236}">
                <a16:creationId xmlns:a16="http://schemas.microsoft.com/office/drawing/2014/main" id="{3FBDA21C-BAA4-CD51-7D84-C75F03C5B229}"/>
              </a:ext>
            </a:extLst>
          </p:cNvPr>
          <p:cNvPicPr>
            <a:picLocks noChangeAspect="1"/>
          </p:cNvPicPr>
          <p:nvPr/>
        </p:nvPicPr>
        <p:blipFill rotWithShape="1">
          <a:blip r:embed="rId15" cstate="hqprint">
            <a:extLst>
              <a:ext uri="{28A0092B-C50C-407E-A947-70E740481C1C}">
                <a14:useLocalDpi xmlns:a14="http://schemas.microsoft.com/office/drawing/2010/main" val="0"/>
              </a:ext>
            </a:extLst>
          </a:blip>
          <a:srcRect t="16650" b="16650"/>
          <a:stretch/>
        </p:blipFill>
        <p:spPr>
          <a:xfrm>
            <a:off x="8669102" y="3000830"/>
            <a:ext cx="1090640" cy="1090640"/>
          </a:xfrm>
          <a:prstGeom prst="ellipse">
            <a:avLst/>
          </a:prstGeom>
          <a:ln>
            <a:solidFill>
              <a:schemeClr val="bg1">
                <a:lumMod val="75000"/>
              </a:schemeClr>
            </a:solidFill>
          </a:ln>
        </p:spPr>
      </p:pic>
      <p:sp>
        <p:nvSpPr>
          <p:cNvPr id="85" name="テキスト ボックス 33">
            <a:extLst>
              <a:ext uri="{FF2B5EF4-FFF2-40B4-BE49-F238E27FC236}">
                <a16:creationId xmlns:a16="http://schemas.microsoft.com/office/drawing/2014/main" id="{091BA955-0073-765F-AFE7-CF679436E42E}"/>
              </a:ext>
            </a:extLst>
          </p:cNvPr>
          <p:cNvSpPr txBox="1">
            <a:spLocks noChangeArrowheads="1"/>
          </p:cNvSpPr>
          <p:nvPr/>
        </p:nvSpPr>
        <p:spPr bwMode="auto">
          <a:xfrm>
            <a:off x="1570309" y="40690"/>
            <a:ext cx="647069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Member Profile</a:t>
            </a:r>
          </a:p>
          <a:p>
            <a:pPr algn="ctr"/>
            <a:r>
              <a:rPr lang="en-US" altLang="ja-JP" sz="10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it</a:t>
            </a:r>
            <a:r>
              <a:rPr lang="en-US" altLang="ja-JP"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 girl</a:t>
            </a:r>
            <a:r>
              <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　</a:t>
            </a:r>
            <a:r>
              <a:rPr lang="en-US" altLang="ja-JP" sz="100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ICONS</a:t>
            </a:r>
            <a:r>
              <a:rPr lang="ja-JP" altLang="en-US" sz="100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のご紹介！</a:t>
            </a:r>
            <a:endParaRPr lang="ja-JP" altLang="en-US" sz="100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endParaRPr>
          </a:p>
        </p:txBody>
      </p:sp>
      <p:sp>
        <p:nvSpPr>
          <p:cNvPr id="19" name="角丸四角形 87">
            <a:extLst>
              <a:ext uri="{FF2B5EF4-FFF2-40B4-BE49-F238E27FC236}">
                <a16:creationId xmlns:a16="http://schemas.microsoft.com/office/drawing/2014/main" id="{091846A8-397A-ABF7-F9D9-FA3D861FA8A6}"/>
              </a:ext>
            </a:extLst>
          </p:cNvPr>
          <p:cNvSpPr/>
          <p:nvPr/>
        </p:nvSpPr>
        <p:spPr>
          <a:xfrm>
            <a:off x="98727"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吹き出し: 角を丸めた四角形 49">
            <a:extLst>
              <a:ext uri="{FF2B5EF4-FFF2-40B4-BE49-F238E27FC236}">
                <a16:creationId xmlns:a16="http://schemas.microsoft.com/office/drawing/2014/main" id="{FBBC06D9-63CE-DBFA-B12C-7B0180197F4A}"/>
              </a:ext>
            </a:extLst>
          </p:cNvPr>
          <p:cNvSpPr/>
          <p:nvPr/>
        </p:nvSpPr>
        <p:spPr>
          <a:xfrm>
            <a:off x="135229" y="2079791"/>
            <a:ext cx="1119752"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dirty="0"/>
              <a:t>　</a:t>
            </a:r>
            <a:r>
              <a:rPr kumimoji="1" lang="en-US" altLang="ja-JP" sz="800" b="1" dirty="0"/>
              <a:t>X</a:t>
            </a:r>
            <a:r>
              <a:rPr kumimoji="1" lang="ja-JP" altLang="en-US" sz="800" b="1" dirty="0"/>
              <a:t>でバズる</a:t>
            </a:r>
            <a:endParaRPr kumimoji="1" lang="en-US" altLang="ja-JP" sz="800" b="1" dirty="0"/>
          </a:p>
          <a:p>
            <a:pPr algn="ctr"/>
            <a:r>
              <a:rPr kumimoji="1" lang="ja-JP" altLang="en-US" sz="800" b="1" dirty="0"/>
              <a:t>　レースクイーン</a:t>
            </a:r>
            <a:endParaRPr kumimoji="1" lang="en-US" altLang="ja-JP" sz="800" b="1" dirty="0"/>
          </a:p>
        </p:txBody>
      </p:sp>
      <p:sp>
        <p:nvSpPr>
          <p:cNvPr id="26" name="ハート 25">
            <a:extLst>
              <a:ext uri="{FF2B5EF4-FFF2-40B4-BE49-F238E27FC236}">
                <a16:creationId xmlns:a16="http://schemas.microsoft.com/office/drawing/2014/main" id="{2D4D6A5A-0558-AD3F-DA1F-2D52724ACA39}"/>
              </a:ext>
            </a:extLst>
          </p:cNvPr>
          <p:cNvSpPr/>
          <p:nvPr/>
        </p:nvSpPr>
        <p:spPr>
          <a:xfrm>
            <a:off x="212876" y="2178310"/>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ローチャート: 論理積ゲート 6">
            <a:extLst>
              <a:ext uri="{FF2B5EF4-FFF2-40B4-BE49-F238E27FC236}">
                <a16:creationId xmlns:a16="http://schemas.microsoft.com/office/drawing/2014/main" id="{3F1F9088-3CD4-1E2E-184A-53F10C54368F}"/>
              </a:ext>
            </a:extLst>
          </p:cNvPr>
          <p:cNvSpPr/>
          <p:nvPr/>
        </p:nvSpPr>
        <p:spPr>
          <a:xfrm>
            <a:off x="112946"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A995CADB-C93D-F64E-F13F-7B84DD39A4D4}"/>
              </a:ext>
            </a:extLst>
          </p:cNvPr>
          <p:cNvSpPr txBox="1"/>
          <p:nvPr/>
        </p:nvSpPr>
        <p:spPr>
          <a:xfrm>
            <a:off x="1300855" y="4190661"/>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2" name="テキスト ボックス 31">
            <a:extLst>
              <a:ext uri="{FF2B5EF4-FFF2-40B4-BE49-F238E27FC236}">
                <a16:creationId xmlns:a16="http://schemas.microsoft.com/office/drawing/2014/main" id="{D1EA2B12-7933-2858-4C3B-7286988D18DB}"/>
              </a:ext>
            </a:extLst>
          </p:cNvPr>
          <p:cNvSpPr txBox="1"/>
          <p:nvPr/>
        </p:nvSpPr>
        <p:spPr>
          <a:xfrm>
            <a:off x="62962" y="4190661"/>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3" name="テキスト ボックス 32">
            <a:extLst>
              <a:ext uri="{FF2B5EF4-FFF2-40B4-BE49-F238E27FC236}">
                <a16:creationId xmlns:a16="http://schemas.microsoft.com/office/drawing/2014/main" id="{A359C2A3-8A8B-4C9F-30E4-1A5A8FB1A94C}"/>
              </a:ext>
            </a:extLst>
          </p:cNvPr>
          <p:cNvSpPr txBox="1"/>
          <p:nvPr/>
        </p:nvSpPr>
        <p:spPr>
          <a:xfrm>
            <a:off x="8579226" y="4200689"/>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4" name="テキスト ボックス 33">
            <a:extLst>
              <a:ext uri="{FF2B5EF4-FFF2-40B4-BE49-F238E27FC236}">
                <a16:creationId xmlns:a16="http://schemas.microsoft.com/office/drawing/2014/main" id="{D65C6E0A-0372-1DCF-1DFA-0BFF536E2627}"/>
              </a:ext>
            </a:extLst>
          </p:cNvPr>
          <p:cNvSpPr txBox="1"/>
          <p:nvPr/>
        </p:nvSpPr>
        <p:spPr>
          <a:xfrm>
            <a:off x="7377779" y="4195661"/>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5" name="テキスト ボックス 34">
            <a:extLst>
              <a:ext uri="{FF2B5EF4-FFF2-40B4-BE49-F238E27FC236}">
                <a16:creationId xmlns:a16="http://schemas.microsoft.com/office/drawing/2014/main" id="{2D73A4E9-E56E-B235-AFED-08225EF15464}"/>
              </a:ext>
            </a:extLst>
          </p:cNvPr>
          <p:cNvSpPr txBox="1"/>
          <p:nvPr/>
        </p:nvSpPr>
        <p:spPr>
          <a:xfrm>
            <a:off x="6161299" y="4200689"/>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6" name="テキスト ボックス 35">
            <a:extLst>
              <a:ext uri="{FF2B5EF4-FFF2-40B4-BE49-F238E27FC236}">
                <a16:creationId xmlns:a16="http://schemas.microsoft.com/office/drawing/2014/main" id="{497E3BE6-E413-C684-6E60-50DFF0969B71}"/>
              </a:ext>
            </a:extLst>
          </p:cNvPr>
          <p:cNvSpPr txBox="1"/>
          <p:nvPr/>
        </p:nvSpPr>
        <p:spPr>
          <a:xfrm>
            <a:off x="4924334" y="4191118"/>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37" name="テキスト ボックス 36">
            <a:extLst>
              <a:ext uri="{FF2B5EF4-FFF2-40B4-BE49-F238E27FC236}">
                <a16:creationId xmlns:a16="http://schemas.microsoft.com/office/drawing/2014/main" id="{FA2D9B88-B1D8-73F1-526B-2110CC546022}"/>
              </a:ext>
            </a:extLst>
          </p:cNvPr>
          <p:cNvSpPr txBox="1"/>
          <p:nvPr/>
        </p:nvSpPr>
        <p:spPr>
          <a:xfrm>
            <a:off x="3738577" y="4186090"/>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sp>
        <p:nvSpPr>
          <p:cNvPr id="46" name="角丸四角形 87">
            <a:extLst>
              <a:ext uri="{FF2B5EF4-FFF2-40B4-BE49-F238E27FC236}">
                <a16:creationId xmlns:a16="http://schemas.microsoft.com/office/drawing/2014/main" id="{65C69AA3-4783-2990-92A3-DF68B1DAC90A}"/>
              </a:ext>
            </a:extLst>
          </p:cNvPr>
          <p:cNvSpPr/>
          <p:nvPr/>
        </p:nvSpPr>
        <p:spPr>
          <a:xfrm>
            <a:off x="2539070" y="2498582"/>
            <a:ext cx="1172160" cy="4102835"/>
          </a:xfrm>
          <a:prstGeom prst="roundRect">
            <a:avLst>
              <a:gd name="adj" fmla="val 7895"/>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0" name="フローチャート: 論理積ゲート 6">
            <a:extLst>
              <a:ext uri="{FF2B5EF4-FFF2-40B4-BE49-F238E27FC236}">
                <a16:creationId xmlns:a16="http://schemas.microsoft.com/office/drawing/2014/main" id="{8CCC52A3-0505-5896-9BF5-811B5C8A0C46}"/>
              </a:ext>
            </a:extLst>
          </p:cNvPr>
          <p:cNvSpPr/>
          <p:nvPr/>
        </p:nvSpPr>
        <p:spPr>
          <a:xfrm>
            <a:off x="2550493" y="4189161"/>
            <a:ext cx="7276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6AA20474-F4F4-C96E-F595-504971A37EE8}"/>
              </a:ext>
            </a:extLst>
          </p:cNvPr>
          <p:cNvSpPr txBox="1"/>
          <p:nvPr/>
        </p:nvSpPr>
        <p:spPr>
          <a:xfrm>
            <a:off x="2500635" y="4190661"/>
            <a:ext cx="1315305" cy="261610"/>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200" b="1" dirty="0">
              <a:solidFill>
                <a:schemeClr val="bg2">
                  <a:lumMod val="50000"/>
                </a:schemeClr>
              </a:solidFill>
            </a:endParaRPr>
          </a:p>
        </p:txBody>
      </p:sp>
      <p:pic>
        <p:nvPicPr>
          <p:cNvPr id="52" name="図 51">
            <a:extLst>
              <a:ext uri="{FF2B5EF4-FFF2-40B4-BE49-F238E27FC236}">
                <a16:creationId xmlns:a16="http://schemas.microsoft.com/office/drawing/2014/main" id="{64CDACDE-3CC1-32C9-25EB-0CAE358C652C}"/>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344333" y="6221420"/>
            <a:ext cx="188191" cy="170820"/>
          </a:xfrm>
          <a:prstGeom prst="rect">
            <a:avLst/>
          </a:prstGeom>
        </p:spPr>
      </p:pic>
      <p:pic>
        <p:nvPicPr>
          <p:cNvPr id="2" name="図 1" descr="髪の長い女性&#10;&#10;AI 生成コンテンツは誤りを含む可能性があります。">
            <a:extLst>
              <a:ext uri="{FF2B5EF4-FFF2-40B4-BE49-F238E27FC236}">
                <a16:creationId xmlns:a16="http://schemas.microsoft.com/office/drawing/2014/main" id="{5813F02C-4FEE-3B2C-1123-3EAF46E27403}"/>
              </a:ext>
            </a:extLst>
          </p:cNvPr>
          <p:cNvPicPr>
            <a:picLocks noChangeAspect="1"/>
          </p:cNvPicPr>
          <p:nvPr/>
        </p:nvPicPr>
        <p:blipFill rotWithShape="1">
          <a:blip r:embed="rId16">
            <a:extLst>
              <a:ext uri="{28A0092B-C50C-407E-A947-70E740481C1C}">
                <a14:useLocalDpi xmlns:a14="http://schemas.microsoft.com/office/drawing/2010/main" val="0"/>
              </a:ext>
            </a:extLst>
          </a:blip>
          <a:srcRect l="-1890" t="1570" r="1890" b="31696"/>
          <a:stretch>
            <a:fillRect/>
          </a:stretch>
        </p:blipFill>
        <p:spPr>
          <a:xfrm>
            <a:off x="132765" y="3000830"/>
            <a:ext cx="1090800" cy="1090800"/>
          </a:xfrm>
          <a:prstGeom prst="flowChartConnector">
            <a:avLst/>
          </a:prstGeom>
          <a:ln>
            <a:solidFill>
              <a:schemeClr val="bg1">
                <a:lumMod val="75000"/>
              </a:schemeClr>
            </a:solidFill>
          </a:ln>
        </p:spPr>
      </p:pic>
      <p:sp>
        <p:nvSpPr>
          <p:cNvPr id="11" name="テキスト ボックス 10">
            <a:extLst>
              <a:ext uri="{FF2B5EF4-FFF2-40B4-BE49-F238E27FC236}">
                <a16:creationId xmlns:a16="http://schemas.microsoft.com/office/drawing/2014/main" id="{54334EF0-7E41-33FD-1A77-E52291147AB2}"/>
              </a:ext>
            </a:extLst>
          </p:cNvPr>
          <p:cNvSpPr txBox="1"/>
          <p:nvPr/>
        </p:nvSpPr>
        <p:spPr>
          <a:xfrm>
            <a:off x="37035" y="2642234"/>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鈴木南美</a:t>
            </a:r>
            <a:r>
              <a:rPr kumimoji="1" lang="en-US" altLang="ja-JP" sz="600" b="1" spc="300" dirty="0">
                <a:solidFill>
                  <a:srgbClr val="E7E6E6">
                    <a:lumMod val="50000"/>
                  </a:srgbClr>
                </a:solidFill>
                <a:latin typeface="游ゴシック" panose="020B0400000000000000" pitchFamily="50" charset="-128"/>
              </a:rPr>
              <a:t>(27)</a:t>
            </a:r>
            <a:endParaRPr lang="ja-JP" altLang="en-US" sz="600" spc="300" dirty="0"/>
          </a:p>
        </p:txBody>
      </p:sp>
      <p:sp>
        <p:nvSpPr>
          <p:cNvPr id="16" name="テキスト ボックス 15">
            <a:extLst>
              <a:ext uri="{FF2B5EF4-FFF2-40B4-BE49-F238E27FC236}">
                <a16:creationId xmlns:a16="http://schemas.microsoft.com/office/drawing/2014/main" id="{C32401DC-FA43-4C7C-5B75-7F9394622138}"/>
              </a:ext>
            </a:extLst>
          </p:cNvPr>
          <p:cNvSpPr txBox="1"/>
          <p:nvPr/>
        </p:nvSpPr>
        <p:spPr>
          <a:xfrm>
            <a:off x="78637" y="4456411"/>
            <a:ext cx="1315305" cy="646331"/>
          </a:xfrm>
          <a:prstGeom prst="rect">
            <a:avLst/>
          </a:prstGeom>
          <a:noFill/>
        </p:spPr>
        <p:txBody>
          <a:bodyPr wrap="square" rtlCol="0">
            <a:spAutoFit/>
          </a:bodyPr>
          <a:lstStyle/>
          <a:p>
            <a:r>
              <a:rPr kumimoji="1" lang="ja-JP" altLang="en-US" sz="900" b="1" dirty="0">
                <a:solidFill>
                  <a:schemeClr val="bg2">
                    <a:lumMod val="50000"/>
                  </a:schemeClr>
                </a:solidFill>
              </a:rPr>
              <a:t>ふくしま県産。透明すぎるその美貌でレースクイーンなどマルチに活躍♪</a:t>
            </a:r>
          </a:p>
        </p:txBody>
      </p:sp>
      <p:sp>
        <p:nvSpPr>
          <p:cNvPr id="20" name="object 82">
            <a:extLst>
              <a:ext uri="{FF2B5EF4-FFF2-40B4-BE49-F238E27FC236}">
                <a16:creationId xmlns:a16="http://schemas.microsoft.com/office/drawing/2014/main" id="{A1E45FA6-5E87-055F-8CFC-F1437463AEC5}"/>
              </a:ext>
            </a:extLst>
          </p:cNvPr>
          <p:cNvSpPr txBox="1"/>
          <p:nvPr/>
        </p:nvSpPr>
        <p:spPr>
          <a:xfrm>
            <a:off x="132765" y="5380241"/>
            <a:ext cx="1184690"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モータースポーツ</a:t>
            </a:r>
            <a:endParaRPr sz="1000" dirty="0">
              <a:latin typeface="+mn-ea"/>
              <a:cs typeface="Yu Gothic"/>
            </a:endParaRPr>
          </a:p>
          <a:p>
            <a:pPr marL="12700" marR="5080">
              <a:lnSpc>
                <a:spcPct val="100000"/>
              </a:lnSpc>
            </a:pPr>
            <a:r>
              <a:rPr sz="1000" spc="-35" dirty="0">
                <a:solidFill>
                  <a:srgbClr val="5B9AD5"/>
                </a:solidFill>
                <a:latin typeface="+mn-ea"/>
                <a:cs typeface="Calibri"/>
              </a:rPr>
              <a:t>#</a:t>
            </a:r>
            <a:r>
              <a:rPr lang="ja-JP" altLang="en-US" sz="1000" spc="-35" dirty="0">
                <a:solidFill>
                  <a:srgbClr val="5B9AD5"/>
                </a:solidFill>
                <a:latin typeface="+mn-ea"/>
                <a:cs typeface="Calibri"/>
              </a:rPr>
              <a:t>サウナ</a:t>
            </a:r>
            <a:endParaRPr sz="1000" dirty="0">
              <a:latin typeface="+mn-ea"/>
              <a:cs typeface="Yu Gothic"/>
            </a:endParaRPr>
          </a:p>
          <a:p>
            <a:pPr marL="12700">
              <a:lnSpc>
                <a:spcPct val="100000"/>
              </a:lnSpc>
            </a:pPr>
            <a:r>
              <a:rPr sz="1000" dirty="0">
                <a:solidFill>
                  <a:srgbClr val="5B9AD5"/>
                </a:solidFill>
                <a:latin typeface="+mn-ea"/>
                <a:cs typeface="Calibri"/>
              </a:rPr>
              <a:t>#</a:t>
            </a:r>
            <a:r>
              <a:rPr lang="ja-JP" altLang="en-US" sz="1000" dirty="0">
                <a:solidFill>
                  <a:srgbClr val="5B9AD5"/>
                </a:solidFill>
                <a:latin typeface="+mn-ea"/>
                <a:cs typeface="Calibri"/>
              </a:rPr>
              <a:t>グルメ</a:t>
            </a:r>
            <a:endParaRPr lang="en-US" altLang="ja-JP" sz="1000" dirty="0">
              <a:solidFill>
                <a:srgbClr val="5B9AD5"/>
              </a:solidFill>
              <a:latin typeface="+mn-ea"/>
              <a:cs typeface="Calibri"/>
            </a:endParaRPr>
          </a:p>
          <a:p>
            <a:pPr marL="12700"/>
            <a:r>
              <a:rPr lang="en-US" altLang="ja-JP" sz="1000" dirty="0">
                <a:solidFill>
                  <a:srgbClr val="5B9AD5"/>
                </a:solidFill>
                <a:latin typeface="+mn-ea"/>
                <a:cs typeface="Calibri"/>
              </a:rPr>
              <a:t>#</a:t>
            </a:r>
            <a:r>
              <a:rPr lang="ja-JP" altLang="en-US" sz="1000" dirty="0">
                <a:solidFill>
                  <a:srgbClr val="5B9AD5"/>
                </a:solidFill>
                <a:latin typeface="+mn-ea"/>
                <a:cs typeface="Calibri"/>
              </a:rPr>
              <a:t>美容</a:t>
            </a:r>
          </a:p>
        </p:txBody>
      </p:sp>
      <p:sp>
        <p:nvSpPr>
          <p:cNvPr id="23" name="object 89">
            <a:extLst>
              <a:ext uri="{FF2B5EF4-FFF2-40B4-BE49-F238E27FC236}">
                <a16:creationId xmlns:a16="http://schemas.microsoft.com/office/drawing/2014/main" id="{280612AF-DB45-A0C1-114D-1EEAED2E5736}"/>
              </a:ext>
            </a:extLst>
          </p:cNvPr>
          <p:cNvSpPr txBox="1"/>
          <p:nvPr/>
        </p:nvSpPr>
        <p:spPr>
          <a:xfrm>
            <a:off x="318857" y="6258836"/>
            <a:ext cx="1116326"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17"/>
              </a:rPr>
              <a:t>@</a:t>
            </a:r>
            <a:r>
              <a:rPr lang="en-US" altLang="ja-JP" sz="650" b="1" u="sng" spc="-10" dirty="0">
                <a:solidFill>
                  <a:srgbClr val="0462C1"/>
                </a:solidFill>
                <a:uFill>
                  <a:solidFill>
                    <a:srgbClr val="0462C1"/>
                  </a:solidFill>
                </a:uFill>
                <a:latin typeface="Calibri"/>
                <a:cs typeface="Calibri"/>
                <a:hlinkClick r:id="rId17"/>
              </a:rPr>
              <a:t>namiii0115</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5.8</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pic>
        <p:nvPicPr>
          <p:cNvPr id="40" name="図 39">
            <a:extLst>
              <a:ext uri="{FF2B5EF4-FFF2-40B4-BE49-F238E27FC236}">
                <a16:creationId xmlns:a16="http://schemas.microsoft.com/office/drawing/2014/main" id="{217600A6-AFBA-0A0D-E2EA-584532C07F9E}"/>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49663" y="6216492"/>
            <a:ext cx="188191" cy="170820"/>
          </a:xfrm>
          <a:prstGeom prst="rect">
            <a:avLst/>
          </a:prstGeom>
        </p:spPr>
      </p:pic>
      <p:sp>
        <p:nvSpPr>
          <p:cNvPr id="44" name="テキスト ボックス 43">
            <a:extLst>
              <a:ext uri="{FF2B5EF4-FFF2-40B4-BE49-F238E27FC236}">
                <a16:creationId xmlns:a16="http://schemas.microsoft.com/office/drawing/2014/main" id="{9662338F-195C-F179-BF58-4CA7C1DCF711}"/>
              </a:ext>
            </a:extLst>
          </p:cNvPr>
          <p:cNvSpPr txBox="1"/>
          <p:nvPr/>
        </p:nvSpPr>
        <p:spPr>
          <a:xfrm>
            <a:off x="1203947" y="2628116"/>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登坂明子</a:t>
            </a:r>
            <a:r>
              <a:rPr kumimoji="1" lang="en-US" altLang="ja-JP" sz="600" b="1" spc="300" dirty="0">
                <a:solidFill>
                  <a:srgbClr val="E7E6E6">
                    <a:lumMod val="50000"/>
                  </a:srgbClr>
                </a:solidFill>
                <a:latin typeface="游ゴシック" panose="020B0400000000000000" pitchFamily="50" charset="-128"/>
              </a:rPr>
              <a:t>(27)</a:t>
            </a:r>
            <a:endParaRPr lang="ja-JP" altLang="en-US" sz="600" spc="300" dirty="0"/>
          </a:p>
        </p:txBody>
      </p:sp>
      <p:sp>
        <p:nvSpPr>
          <p:cNvPr id="56" name="テキスト ボックス 55">
            <a:extLst>
              <a:ext uri="{FF2B5EF4-FFF2-40B4-BE49-F238E27FC236}">
                <a16:creationId xmlns:a16="http://schemas.microsoft.com/office/drawing/2014/main" id="{4B09208C-B6F4-ED95-22B9-022F9E6094AD}"/>
              </a:ext>
            </a:extLst>
          </p:cNvPr>
          <p:cNvSpPr txBox="1"/>
          <p:nvPr/>
        </p:nvSpPr>
        <p:spPr>
          <a:xfrm>
            <a:off x="1272030" y="4456411"/>
            <a:ext cx="1315305" cy="646331"/>
          </a:xfrm>
          <a:prstGeom prst="rect">
            <a:avLst/>
          </a:prstGeom>
          <a:noFill/>
        </p:spPr>
        <p:txBody>
          <a:bodyPr wrap="square" rtlCol="0">
            <a:spAutoFit/>
          </a:bodyPr>
          <a:lstStyle/>
          <a:p>
            <a:r>
              <a:rPr kumimoji="1" lang="ja-JP" altLang="en-US" sz="900" b="1" dirty="0">
                <a:solidFill>
                  <a:schemeClr val="bg2">
                    <a:lumMod val="50000"/>
                  </a:schemeClr>
                </a:solidFill>
              </a:rPr>
              <a:t>ベンチャー企業人事！知性と美が光る次世代のキャリア女子♡</a:t>
            </a:r>
          </a:p>
        </p:txBody>
      </p:sp>
      <p:sp>
        <p:nvSpPr>
          <p:cNvPr id="57" name="object 82">
            <a:extLst>
              <a:ext uri="{FF2B5EF4-FFF2-40B4-BE49-F238E27FC236}">
                <a16:creationId xmlns:a16="http://schemas.microsoft.com/office/drawing/2014/main" id="{7A10D83B-4396-EE1D-6213-F9E1383AC2E4}"/>
              </a:ext>
            </a:extLst>
          </p:cNvPr>
          <p:cNvSpPr txBox="1"/>
          <p:nvPr/>
        </p:nvSpPr>
        <p:spPr>
          <a:xfrm>
            <a:off x="1358531" y="5380241"/>
            <a:ext cx="1184690"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バリキャリ</a:t>
            </a:r>
            <a:r>
              <a:rPr lang="en-US" altLang="ja-JP" sz="1000" spc="-35" dirty="0">
                <a:solidFill>
                  <a:srgbClr val="5B9AD5"/>
                </a:solidFill>
                <a:latin typeface="+mn-ea"/>
                <a:cs typeface="Calibri"/>
              </a:rPr>
              <a:t>OL</a:t>
            </a:r>
            <a:endParaRPr sz="1000" dirty="0">
              <a:latin typeface="+mn-ea"/>
              <a:cs typeface="Yu Gothic"/>
            </a:endParaRPr>
          </a:p>
          <a:p>
            <a:pPr marL="12700" marR="5080">
              <a:lnSpc>
                <a:spcPct val="100000"/>
              </a:lnSpc>
            </a:pPr>
            <a:r>
              <a:rPr sz="1000" spc="-35" dirty="0">
                <a:solidFill>
                  <a:srgbClr val="5B9AD5"/>
                </a:solidFill>
                <a:latin typeface="+mn-ea"/>
                <a:cs typeface="Calibri"/>
              </a:rPr>
              <a:t>#</a:t>
            </a:r>
            <a:r>
              <a:rPr lang="ja-JP" altLang="en-US" sz="1000" spc="-35" dirty="0">
                <a:solidFill>
                  <a:srgbClr val="5B9AD5"/>
                </a:solidFill>
                <a:latin typeface="+mn-ea"/>
                <a:cs typeface="Calibri"/>
              </a:rPr>
              <a:t>ホカンス</a:t>
            </a:r>
            <a:endParaRPr sz="1000" dirty="0">
              <a:latin typeface="+mn-ea"/>
              <a:cs typeface="Yu Gothic"/>
            </a:endParaRPr>
          </a:p>
          <a:p>
            <a:pPr marL="12700">
              <a:lnSpc>
                <a:spcPct val="100000"/>
              </a:lnSpc>
            </a:pPr>
            <a:r>
              <a:rPr sz="1000" dirty="0">
                <a:solidFill>
                  <a:srgbClr val="5B9AD5"/>
                </a:solidFill>
                <a:latin typeface="+mn-ea"/>
                <a:cs typeface="Calibri"/>
              </a:rPr>
              <a:t>#</a:t>
            </a:r>
            <a:r>
              <a:rPr lang="ja-JP" altLang="en-US" sz="1000" dirty="0">
                <a:solidFill>
                  <a:srgbClr val="5B9AD5"/>
                </a:solidFill>
                <a:latin typeface="+mn-ea"/>
                <a:cs typeface="Calibri"/>
              </a:rPr>
              <a:t>カフェ巡り</a:t>
            </a:r>
            <a:endParaRPr lang="en-US" altLang="ja-JP" sz="1000" dirty="0">
              <a:solidFill>
                <a:srgbClr val="5B9AD5"/>
              </a:solidFill>
              <a:latin typeface="+mn-ea"/>
              <a:cs typeface="Calibri"/>
            </a:endParaRPr>
          </a:p>
          <a:p>
            <a:pPr marL="12700"/>
            <a:r>
              <a:rPr lang="en-US" altLang="ja-JP" sz="1000" dirty="0">
                <a:solidFill>
                  <a:srgbClr val="5B9AD5"/>
                </a:solidFill>
                <a:latin typeface="+mn-ea"/>
                <a:cs typeface="Calibri"/>
              </a:rPr>
              <a:t>#</a:t>
            </a:r>
            <a:r>
              <a:rPr lang="ja-JP" altLang="en-US" sz="1000" dirty="0">
                <a:solidFill>
                  <a:srgbClr val="5B9AD5"/>
                </a:solidFill>
                <a:latin typeface="+mn-ea"/>
                <a:cs typeface="Calibri"/>
              </a:rPr>
              <a:t>美容</a:t>
            </a:r>
          </a:p>
        </p:txBody>
      </p:sp>
      <p:sp>
        <p:nvSpPr>
          <p:cNvPr id="58" name="object 89">
            <a:extLst>
              <a:ext uri="{FF2B5EF4-FFF2-40B4-BE49-F238E27FC236}">
                <a16:creationId xmlns:a16="http://schemas.microsoft.com/office/drawing/2014/main" id="{F83BA20E-CC8A-7817-172E-9CF3EA144C1F}"/>
              </a:ext>
            </a:extLst>
          </p:cNvPr>
          <p:cNvSpPr txBox="1"/>
          <p:nvPr/>
        </p:nvSpPr>
        <p:spPr>
          <a:xfrm>
            <a:off x="1551570" y="6258836"/>
            <a:ext cx="1116326" cy="225062"/>
          </a:xfrm>
          <a:prstGeom prst="rect">
            <a:avLst/>
          </a:prstGeom>
        </p:spPr>
        <p:txBody>
          <a:bodyPr vert="horz" wrap="square" lIns="0" tIns="12065" rIns="0" bIns="0" rtlCol="0">
            <a:spAutoFit/>
          </a:bodyPr>
          <a:lstStyle/>
          <a:p>
            <a:pPr marL="12700">
              <a:lnSpc>
                <a:spcPct val="100000"/>
              </a:lnSpc>
              <a:spcBef>
                <a:spcPts val="95"/>
              </a:spcBef>
            </a:pPr>
            <a:r>
              <a:rPr sz="650" b="1" u="sng" spc="-10" dirty="0">
                <a:solidFill>
                  <a:srgbClr val="0462C1"/>
                </a:solidFill>
                <a:uFill>
                  <a:solidFill>
                    <a:srgbClr val="0462C1"/>
                  </a:solidFill>
                </a:uFill>
                <a:latin typeface="Calibri"/>
                <a:cs typeface="Calibri"/>
                <a:hlinkClick r:id="rId18"/>
              </a:rPr>
              <a:t>@</a:t>
            </a:r>
            <a:r>
              <a:rPr lang="en-US" altLang="ja-JP" sz="650" b="1" u="sng" spc="-10" dirty="0">
                <a:solidFill>
                  <a:srgbClr val="0462C1"/>
                </a:solidFill>
                <a:uFill>
                  <a:solidFill>
                    <a:srgbClr val="0462C1"/>
                  </a:solidFill>
                </a:uFill>
                <a:latin typeface="Calibri"/>
                <a:cs typeface="Calibri"/>
                <a:hlinkClick r:id="rId18"/>
              </a:rPr>
              <a:t>mingming_921</a:t>
            </a:r>
            <a:endParaRPr lang="en-US" sz="650" b="1" u="sng" spc="-10" dirty="0">
              <a:solidFill>
                <a:srgbClr val="0462C1"/>
              </a:solidFill>
              <a:uFill>
                <a:solidFill>
                  <a:srgbClr val="0462C1"/>
                </a:solidFill>
              </a:uFill>
              <a:latin typeface="Calibri"/>
              <a:cs typeface="Calibri"/>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1.1</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sp>
        <p:nvSpPr>
          <p:cNvPr id="59" name="テキスト ボックス 58">
            <a:extLst>
              <a:ext uri="{FF2B5EF4-FFF2-40B4-BE49-F238E27FC236}">
                <a16:creationId xmlns:a16="http://schemas.microsoft.com/office/drawing/2014/main" id="{44E6DD0D-6C7A-B3FC-22AB-AB1274BDC864}"/>
              </a:ext>
            </a:extLst>
          </p:cNvPr>
          <p:cNvSpPr txBox="1"/>
          <p:nvPr/>
        </p:nvSpPr>
        <p:spPr>
          <a:xfrm>
            <a:off x="2457589" y="2653999"/>
            <a:ext cx="1401393" cy="261610"/>
          </a:xfrm>
          <a:prstGeom prst="rect">
            <a:avLst/>
          </a:prstGeom>
          <a:noFill/>
        </p:spPr>
        <p:txBody>
          <a:bodyPr wrap="square" rtlCol="0">
            <a:spAutoFit/>
          </a:bodyPr>
          <a:lstStyle/>
          <a:p>
            <a:pPr algn="ctr"/>
            <a:r>
              <a:rPr kumimoji="1" lang="ja-JP" altLang="en-US" sz="1100" b="1" spc="300" dirty="0">
                <a:solidFill>
                  <a:schemeClr val="bg2">
                    <a:lumMod val="50000"/>
                  </a:schemeClr>
                </a:solidFill>
                <a:latin typeface="+mn-ea"/>
              </a:rPr>
              <a:t>れいな</a:t>
            </a:r>
            <a:r>
              <a:rPr kumimoji="1" lang="en-US" altLang="ja-JP" sz="600" b="1" spc="300" dirty="0">
                <a:solidFill>
                  <a:srgbClr val="E7E6E6">
                    <a:lumMod val="50000"/>
                  </a:srgbClr>
                </a:solidFill>
                <a:latin typeface="游ゴシック" panose="020B0400000000000000" pitchFamily="50" charset="-128"/>
              </a:rPr>
              <a:t>(26)</a:t>
            </a:r>
            <a:endParaRPr lang="ja-JP" altLang="en-US" sz="600" spc="300" dirty="0"/>
          </a:p>
        </p:txBody>
      </p:sp>
      <p:pic>
        <p:nvPicPr>
          <p:cNvPr id="61" name="図 60">
            <a:extLst>
              <a:ext uri="{FF2B5EF4-FFF2-40B4-BE49-F238E27FC236}">
                <a16:creationId xmlns:a16="http://schemas.microsoft.com/office/drawing/2014/main" id="{2D046C80-7284-F032-363D-8AA034C049E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2582102" y="6246194"/>
            <a:ext cx="188191" cy="170820"/>
          </a:xfrm>
          <a:prstGeom prst="rect">
            <a:avLst/>
          </a:prstGeom>
        </p:spPr>
      </p:pic>
      <p:sp>
        <p:nvSpPr>
          <p:cNvPr id="62" name="テキスト ボックス 61">
            <a:extLst>
              <a:ext uri="{FF2B5EF4-FFF2-40B4-BE49-F238E27FC236}">
                <a16:creationId xmlns:a16="http://schemas.microsoft.com/office/drawing/2014/main" id="{80396C51-F94D-6FE5-E489-008D07908E33}"/>
              </a:ext>
            </a:extLst>
          </p:cNvPr>
          <p:cNvSpPr txBox="1"/>
          <p:nvPr/>
        </p:nvSpPr>
        <p:spPr>
          <a:xfrm>
            <a:off x="2509799" y="4481185"/>
            <a:ext cx="1315305" cy="784830"/>
          </a:xfrm>
          <a:prstGeom prst="rect">
            <a:avLst/>
          </a:prstGeom>
          <a:noFill/>
        </p:spPr>
        <p:txBody>
          <a:bodyPr wrap="square" rtlCol="0">
            <a:spAutoFit/>
          </a:bodyPr>
          <a:lstStyle/>
          <a:p>
            <a:r>
              <a:rPr kumimoji="1" lang="ja-JP" altLang="en-US" sz="900" b="1" dirty="0">
                <a:solidFill>
                  <a:schemeClr val="bg2">
                    <a:lumMod val="50000"/>
                  </a:schemeClr>
                </a:solidFill>
              </a:rPr>
              <a:t>雑誌愛の強い美容大好きインフルエンサー。なにわ発のハッピームードメーカー</a:t>
            </a:r>
            <a:endParaRPr kumimoji="1" lang="en-US" altLang="ja-JP" sz="900" b="1" dirty="0">
              <a:solidFill>
                <a:schemeClr val="bg2">
                  <a:lumMod val="50000"/>
                </a:schemeClr>
              </a:solidFill>
            </a:endParaRPr>
          </a:p>
        </p:txBody>
      </p:sp>
      <p:sp>
        <p:nvSpPr>
          <p:cNvPr id="63" name="object 82">
            <a:extLst>
              <a:ext uri="{FF2B5EF4-FFF2-40B4-BE49-F238E27FC236}">
                <a16:creationId xmlns:a16="http://schemas.microsoft.com/office/drawing/2014/main" id="{203FC030-9858-F18E-6BAD-2E716F29022F}"/>
              </a:ext>
            </a:extLst>
          </p:cNvPr>
          <p:cNvSpPr txBox="1"/>
          <p:nvPr/>
        </p:nvSpPr>
        <p:spPr>
          <a:xfrm>
            <a:off x="2596300" y="5405015"/>
            <a:ext cx="1184690" cy="628377"/>
          </a:xfrm>
          <a:prstGeom prst="rect">
            <a:avLst/>
          </a:prstGeom>
        </p:spPr>
        <p:txBody>
          <a:bodyPr vert="horz" wrap="square" lIns="0" tIns="12700" rIns="0" bIns="0" rtlCol="0">
            <a:spAutoFit/>
          </a:bodyPr>
          <a:lstStyle/>
          <a:p>
            <a:pPr marL="12700">
              <a:lnSpc>
                <a:spcPct val="100000"/>
              </a:lnSpc>
              <a:spcBef>
                <a:spcPts val="100"/>
              </a:spcBef>
            </a:pPr>
            <a:r>
              <a:rPr lang="en-US" altLang="ja-JP" sz="1000" spc="-35" dirty="0">
                <a:solidFill>
                  <a:srgbClr val="5B9AD5"/>
                </a:solidFill>
                <a:latin typeface="+mn-ea"/>
                <a:cs typeface="Calibri"/>
              </a:rPr>
              <a:t>#</a:t>
            </a:r>
            <a:r>
              <a:rPr lang="ja-JP" altLang="en-US" sz="1000" spc="-35" dirty="0">
                <a:solidFill>
                  <a:srgbClr val="5B9AD5"/>
                </a:solidFill>
                <a:latin typeface="+mn-ea"/>
                <a:cs typeface="Calibri"/>
              </a:rPr>
              <a:t>動画クリエイター</a:t>
            </a:r>
            <a:endParaRPr sz="1000" dirty="0">
              <a:latin typeface="+mn-ea"/>
              <a:cs typeface="Yu Gothic"/>
            </a:endParaRPr>
          </a:p>
          <a:p>
            <a:pPr marL="12700" marR="5080">
              <a:lnSpc>
                <a:spcPct val="100000"/>
              </a:lnSpc>
            </a:pPr>
            <a:r>
              <a:rPr sz="1000" spc="-35" dirty="0">
                <a:solidFill>
                  <a:srgbClr val="5B9AD5"/>
                </a:solidFill>
                <a:latin typeface="+mn-ea"/>
                <a:cs typeface="Calibri"/>
              </a:rPr>
              <a:t>#</a:t>
            </a:r>
            <a:r>
              <a:rPr lang="ja-JP" altLang="en-US" sz="1000" spc="-35" dirty="0">
                <a:solidFill>
                  <a:srgbClr val="5B9AD5"/>
                </a:solidFill>
                <a:latin typeface="+mn-ea"/>
                <a:cs typeface="Calibri"/>
              </a:rPr>
              <a:t>旅行</a:t>
            </a:r>
            <a:endParaRPr sz="1000" dirty="0">
              <a:latin typeface="+mn-ea"/>
              <a:cs typeface="Yu Gothic"/>
            </a:endParaRPr>
          </a:p>
          <a:p>
            <a:pPr marL="12700">
              <a:lnSpc>
                <a:spcPct val="100000"/>
              </a:lnSpc>
            </a:pPr>
            <a:r>
              <a:rPr sz="1000" dirty="0">
                <a:solidFill>
                  <a:srgbClr val="5B9AD5"/>
                </a:solidFill>
                <a:latin typeface="+mn-ea"/>
                <a:cs typeface="Calibri"/>
              </a:rPr>
              <a:t>#</a:t>
            </a:r>
            <a:r>
              <a:rPr lang="ja-JP" altLang="en-US" sz="1000" dirty="0">
                <a:solidFill>
                  <a:srgbClr val="5B9AD5"/>
                </a:solidFill>
                <a:latin typeface="+mn-ea"/>
                <a:cs typeface="Calibri"/>
              </a:rPr>
              <a:t>料理</a:t>
            </a:r>
            <a:endParaRPr lang="en-US" altLang="ja-JP" sz="1000" dirty="0">
              <a:solidFill>
                <a:srgbClr val="5B9AD5"/>
              </a:solidFill>
              <a:latin typeface="+mn-ea"/>
              <a:cs typeface="Calibri"/>
            </a:endParaRPr>
          </a:p>
          <a:p>
            <a:pPr marL="12700"/>
            <a:r>
              <a:rPr lang="en-US" altLang="ja-JP" sz="1000" dirty="0">
                <a:solidFill>
                  <a:srgbClr val="5B9AD5"/>
                </a:solidFill>
                <a:latin typeface="+mn-ea"/>
                <a:cs typeface="Calibri"/>
              </a:rPr>
              <a:t>#</a:t>
            </a:r>
            <a:r>
              <a:rPr lang="ja-JP" altLang="en-US" sz="1000" dirty="0">
                <a:solidFill>
                  <a:srgbClr val="5B9AD5"/>
                </a:solidFill>
                <a:latin typeface="+mn-ea"/>
                <a:cs typeface="Calibri"/>
              </a:rPr>
              <a:t>メイク動画</a:t>
            </a:r>
          </a:p>
        </p:txBody>
      </p:sp>
      <p:sp>
        <p:nvSpPr>
          <p:cNvPr id="64" name="object 89">
            <a:extLst>
              <a:ext uri="{FF2B5EF4-FFF2-40B4-BE49-F238E27FC236}">
                <a16:creationId xmlns:a16="http://schemas.microsoft.com/office/drawing/2014/main" id="{E0781B09-0575-5092-BA83-38A83AE391CB}"/>
              </a:ext>
            </a:extLst>
          </p:cNvPr>
          <p:cNvSpPr txBox="1"/>
          <p:nvPr/>
        </p:nvSpPr>
        <p:spPr>
          <a:xfrm>
            <a:off x="2789339" y="6283610"/>
            <a:ext cx="1116326" cy="225062"/>
          </a:xfrm>
          <a:prstGeom prst="rect">
            <a:avLst/>
          </a:prstGeom>
        </p:spPr>
        <p:txBody>
          <a:bodyPr vert="horz" wrap="square" lIns="0" tIns="12065" rIns="0" bIns="0" rtlCol="0">
            <a:spAutoFit/>
          </a:bodyPr>
          <a:lstStyle/>
          <a:p>
            <a:pPr marL="12700">
              <a:lnSpc>
                <a:spcPct val="100000"/>
              </a:lnSpc>
              <a:spcBef>
                <a:spcPts val="95"/>
              </a:spcBef>
            </a:pPr>
            <a:r>
              <a:rPr lang="en-US" altLang="ja-JP" sz="650" b="1" dirty="0">
                <a:solidFill>
                  <a:schemeClr val="bg2">
                    <a:lumMod val="50000"/>
                  </a:schemeClr>
                </a:solidFill>
                <a:latin typeface="游ゴシック" panose="020B0400000000000000" pitchFamily="50" charset="-128"/>
                <a:ea typeface="游ゴシック" panose="020B0400000000000000" pitchFamily="50" charset="-128"/>
                <a:hlinkClick r:id="rId19"/>
              </a:rPr>
              <a:t>@922_reina</a:t>
            </a:r>
            <a:endParaRPr lang="en-US" altLang="ja-JP" sz="650" b="1" dirty="0">
              <a:solidFill>
                <a:schemeClr val="bg2">
                  <a:lumMod val="50000"/>
                </a:schemeClr>
              </a:solidFill>
              <a:latin typeface="游ゴシック" panose="020B0400000000000000" pitchFamily="50" charset="-128"/>
              <a:ea typeface="游ゴシック" panose="020B0400000000000000" pitchFamily="50" charset="-128"/>
            </a:endParaRPr>
          </a:p>
          <a:p>
            <a:pPr marL="12700">
              <a:lnSpc>
                <a:spcPct val="100000"/>
              </a:lnSpc>
              <a:spcBef>
                <a:spcPts val="95"/>
              </a:spcBef>
            </a:pP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9.9</a:t>
            </a:r>
            <a:r>
              <a:rPr lang="ja-JP" altLang="en-US" sz="650" b="1"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650" b="1" dirty="0">
                <a:solidFill>
                  <a:schemeClr val="bg2">
                    <a:lumMod val="50000"/>
                  </a:schemeClr>
                </a:solidFill>
                <a:latin typeface="游ゴシック" panose="020B0400000000000000" pitchFamily="50" charset="-128"/>
                <a:ea typeface="游ゴシック" panose="020B0400000000000000" pitchFamily="50" charset="-128"/>
              </a:rPr>
              <a:t>FW</a:t>
            </a:r>
            <a:endParaRPr sz="650" b="1" dirty="0">
              <a:latin typeface="Calibri"/>
              <a:cs typeface="Calibri"/>
            </a:endParaRPr>
          </a:p>
        </p:txBody>
      </p:sp>
      <p:pic>
        <p:nvPicPr>
          <p:cNvPr id="70" name="図 69" descr="髪の長い女性の顔&#10;&#10;AI 生成コンテンツは誤りを含む可能性があります。">
            <a:extLst>
              <a:ext uri="{FF2B5EF4-FFF2-40B4-BE49-F238E27FC236}">
                <a16:creationId xmlns:a16="http://schemas.microsoft.com/office/drawing/2014/main" id="{FE06D009-6866-7C1C-E154-7CFFEBDE700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366789" y="3000830"/>
            <a:ext cx="1090800" cy="1090800"/>
          </a:xfrm>
          <a:prstGeom prst="ellipse">
            <a:avLst/>
          </a:prstGeom>
          <a:ln>
            <a:solidFill>
              <a:schemeClr val="bg1">
                <a:lumMod val="75000"/>
              </a:schemeClr>
            </a:solidFill>
          </a:ln>
        </p:spPr>
      </p:pic>
      <p:pic>
        <p:nvPicPr>
          <p:cNvPr id="73" name="図 72" descr="髪の長い女性&#10;&#10;AI 生成コンテンツは誤りを含む可能性があります。">
            <a:extLst>
              <a:ext uri="{FF2B5EF4-FFF2-40B4-BE49-F238E27FC236}">
                <a16:creationId xmlns:a16="http://schemas.microsoft.com/office/drawing/2014/main" id="{A0E538B0-73B1-BD2B-E860-099D1700B4B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592594" y="3000830"/>
            <a:ext cx="1090800" cy="1090800"/>
          </a:xfrm>
          <a:prstGeom prst="ellipse">
            <a:avLst/>
          </a:prstGeom>
          <a:ln>
            <a:solidFill>
              <a:schemeClr val="bg1">
                <a:lumMod val="75000"/>
              </a:schemeClr>
            </a:solidFill>
          </a:ln>
        </p:spPr>
      </p:pic>
      <p:sp>
        <p:nvSpPr>
          <p:cNvPr id="75" name="吹き出し: 角を丸めた四角形 49">
            <a:extLst>
              <a:ext uri="{FF2B5EF4-FFF2-40B4-BE49-F238E27FC236}">
                <a16:creationId xmlns:a16="http://schemas.microsoft.com/office/drawing/2014/main" id="{2CC2B8F1-9D55-C5A4-D8EC-6058358C8D96}"/>
              </a:ext>
            </a:extLst>
          </p:cNvPr>
          <p:cNvSpPr/>
          <p:nvPr/>
        </p:nvSpPr>
        <p:spPr>
          <a:xfrm>
            <a:off x="2600205" y="2079791"/>
            <a:ext cx="1119752" cy="473192"/>
          </a:xfrm>
          <a:custGeom>
            <a:avLst/>
            <a:gdLst>
              <a:gd name="connsiteX0" fmla="*/ 0 w 1559170"/>
              <a:gd name="connsiteY0" fmla="*/ 41031 h 246184"/>
              <a:gd name="connsiteX1" fmla="*/ 41031 w 1559170"/>
              <a:gd name="connsiteY1" fmla="*/ 0 h 246184"/>
              <a:gd name="connsiteX2" fmla="*/ 259862 w 1559170"/>
              <a:gd name="connsiteY2" fmla="*/ 0 h 246184"/>
              <a:gd name="connsiteX3" fmla="*/ 259862 w 1559170"/>
              <a:gd name="connsiteY3" fmla="*/ 0 h 246184"/>
              <a:gd name="connsiteX4" fmla="*/ 649654 w 1559170"/>
              <a:gd name="connsiteY4" fmla="*/ 0 h 246184"/>
              <a:gd name="connsiteX5" fmla="*/ 1518139 w 1559170"/>
              <a:gd name="connsiteY5" fmla="*/ 0 h 246184"/>
              <a:gd name="connsiteX6" fmla="*/ 1559170 w 1559170"/>
              <a:gd name="connsiteY6" fmla="*/ 41031 h 246184"/>
              <a:gd name="connsiteX7" fmla="*/ 1559170 w 1559170"/>
              <a:gd name="connsiteY7" fmla="*/ 143607 h 246184"/>
              <a:gd name="connsiteX8" fmla="*/ 1559170 w 1559170"/>
              <a:gd name="connsiteY8" fmla="*/ 143607 h 246184"/>
              <a:gd name="connsiteX9" fmla="*/ 1559170 w 1559170"/>
              <a:gd name="connsiteY9" fmla="*/ 205153 h 246184"/>
              <a:gd name="connsiteX10" fmla="*/ 1559170 w 1559170"/>
              <a:gd name="connsiteY10" fmla="*/ 205153 h 246184"/>
              <a:gd name="connsiteX11" fmla="*/ 1518139 w 1559170"/>
              <a:gd name="connsiteY11" fmla="*/ 246184 h 246184"/>
              <a:gd name="connsiteX12" fmla="*/ 649654 w 1559170"/>
              <a:gd name="connsiteY12" fmla="*/ 246184 h 246184"/>
              <a:gd name="connsiteX13" fmla="*/ 443038 w 1559170"/>
              <a:gd name="connsiteY13" fmla="*/ 476250 h 246184"/>
              <a:gd name="connsiteX14" fmla="*/ 259862 w 1559170"/>
              <a:gd name="connsiteY14" fmla="*/ 246184 h 246184"/>
              <a:gd name="connsiteX15" fmla="*/ 41031 w 1559170"/>
              <a:gd name="connsiteY15" fmla="*/ 246184 h 246184"/>
              <a:gd name="connsiteX16" fmla="*/ 0 w 1559170"/>
              <a:gd name="connsiteY16" fmla="*/ 205153 h 246184"/>
              <a:gd name="connsiteX17" fmla="*/ 0 w 1559170"/>
              <a:gd name="connsiteY17" fmla="*/ 205153 h 246184"/>
              <a:gd name="connsiteX18" fmla="*/ 0 w 1559170"/>
              <a:gd name="connsiteY18" fmla="*/ 143607 h 246184"/>
              <a:gd name="connsiteX19" fmla="*/ 0 w 1559170"/>
              <a:gd name="connsiteY19" fmla="*/ 143607 h 246184"/>
              <a:gd name="connsiteX20" fmla="*/ 0 w 1559170"/>
              <a:gd name="connsiteY20" fmla="*/ 41031 h 246184"/>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649654 w 1559170"/>
              <a:gd name="connsiteY12" fmla="*/ 246184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476250"/>
              <a:gd name="connsiteX1" fmla="*/ 41031 w 1559170"/>
              <a:gd name="connsiteY1" fmla="*/ 0 h 476250"/>
              <a:gd name="connsiteX2" fmla="*/ 259862 w 1559170"/>
              <a:gd name="connsiteY2" fmla="*/ 0 h 476250"/>
              <a:gd name="connsiteX3" fmla="*/ 259862 w 1559170"/>
              <a:gd name="connsiteY3" fmla="*/ 0 h 476250"/>
              <a:gd name="connsiteX4" fmla="*/ 649654 w 1559170"/>
              <a:gd name="connsiteY4" fmla="*/ 0 h 476250"/>
              <a:gd name="connsiteX5" fmla="*/ 1518139 w 1559170"/>
              <a:gd name="connsiteY5" fmla="*/ 0 h 476250"/>
              <a:gd name="connsiteX6" fmla="*/ 1559170 w 1559170"/>
              <a:gd name="connsiteY6" fmla="*/ 41031 h 476250"/>
              <a:gd name="connsiteX7" fmla="*/ 1559170 w 1559170"/>
              <a:gd name="connsiteY7" fmla="*/ 143607 h 476250"/>
              <a:gd name="connsiteX8" fmla="*/ 1559170 w 1559170"/>
              <a:gd name="connsiteY8" fmla="*/ 143607 h 476250"/>
              <a:gd name="connsiteX9" fmla="*/ 1559170 w 1559170"/>
              <a:gd name="connsiteY9" fmla="*/ 205153 h 476250"/>
              <a:gd name="connsiteX10" fmla="*/ 1559170 w 1559170"/>
              <a:gd name="connsiteY10" fmla="*/ 205153 h 476250"/>
              <a:gd name="connsiteX11" fmla="*/ 1518139 w 1559170"/>
              <a:gd name="connsiteY11" fmla="*/ 246184 h 476250"/>
              <a:gd name="connsiteX12" fmla="*/ 516165 w 1559170"/>
              <a:gd name="connsiteY12" fmla="*/ 249521 h 476250"/>
              <a:gd name="connsiteX13" fmla="*/ 443038 w 1559170"/>
              <a:gd name="connsiteY13" fmla="*/ 476250 h 476250"/>
              <a:gd name="connsiteX14" fmla="*/ 383339 w 1559170"/>
              <a:gd name="connsiteY14" fmla="*/ 246184 h 476250"/>
              <a:gd name="connsiteX15" fmla="*/ 41031 w 1559170"/>
              <a:gd name="connsiteY15" fmla="*/ 246184 h 476250"/>
              <a:gd name="connsiteX16" fmla="*/ 0 w 1559170"/>
              <a:gd name="connsiteY16" fmla="*/ 205153 h 476250"/>
              <a:gd name="connsiteX17" fmla="*/ 0 w 1559170"/>
              <a:gd name="connsiteY17" fmla="*/ 205153 h 476250"/>
              <a:gd name="connsiteX18" fmla="*/ 0 w 1559170"/>
              <a:gd name="connsiteY18" fmla="*/ 143607 h 476250"/>
              <a:gd name="connsiteX19" fmla="*/ 0 w 1559170"/>
              <a:gd name="connsiteY19" fmla="*/ 143607 h 476250"/>
              <a:gd name="connsiteX20" fmla="*/ 0 w 1559170"/>
              <a:gd name="connsiteY20" fmla="*/ 41031 h 476250"/>
              <a:gd name="connsiteX0" fmla="*/ 0 w 1559170"/>
              <a:gd name="connsiteY0" fmla="*/ 41031 h 365829"/>
              <a:gd name="connsiteX1" fmla="*/ 41031 w 1559170"/>
              <a:gd name="connsiteY1" fmla="*/ 0 h 365829"/>
              <a:gd name="connsiteX2" fmla="*/ 259862 w 1559170"/>
              <a:gd name="connsiteY2" fmla="*/ 0 h 365829"/>
              <a:gd name="connsiteX3" fmla="*/ 259862 w 1559170"/>
              <a:gd name="connsiteY3" fmla="*/ 0 h 365829"/>
              <a:gd name="connsiteX4" fmla="*/ 649654 w 1559170"/>
              <a:gd name="connsiteY4" fmla="*/ 0 h 365829"/>
              <a:gd name="connsiteX5" fmla="*/ 1518139 w 1559170"/>
              <a:gd name="connsiteY5" fmla="*/ 0 h 365829"/>
              <a:gd name="connsiteX6" fmla="*/ 1559170 w 1559170"/>
              <a:gd name="connsiteY6" fmla="*/ 41031 h 365829"/>
              <a:gd name="connsiteX7" fmla="*/ 1559170 w 1559170"/>
              <a:gd name="connsiteY7" fmla="*/ 143607 h 365829"/>
              <a:gd name="connsiteX8" fmla="*/ 1559170 w 1559170"/>
              <a:gd name="connsiteY8" fmla="*/ 143607 h 365829"/>
              <a:gd name="connsiteX9" fmla="*/ 1559170 w 1559170"/>
              <a:gd name="connsiteY9" fmla="*/ 205153 h 365829"/>
              <a:gd name="connsiteX10" fmla="*/ 1559170 w 1559170"/>
              <a:gd name="connsiteY10" fmla="*/ 205153 h 365829"/>
              <a:gd name="connsiteX11" fmla="*/ 1518139 w 1559170"/>
              <a:gd name="connsiteY11" fmla="*/ 246184 h 365829"/>
              <a:gd name="connsiteX12" fmla="*/ 516165 w 1559170"/>
              <a:gd name="connsiteY12" fmla="*/ 249521 h 365829"/>
              <a:gd name="connsiteX13" fmla="*/ 516786 w 1559170"/>
              <a:gd name="connsiteY13" fmla="*/ 365829 h 365829"/>
              <a:gd name="connsiteX14" fmla="*/ 383339 w 1559170"/>
              <a:gd name="connsiteY14" fmla="*/ 246184 h 365829"/>
              <a:gd name="connsiteX15" fmla="*/ 41031 w 1559170"/>
              <a:gd name="connsiteY15" fmla="*/ 246184 h 365829"/>
              <a:gd name="connsiteX16" fmla="*/ 0 w 1559170"/>
              <a:gd name="connsiteY16" fmla="*/ 205153 h 365829"/>
              <a:gd name="connsiteX17" fmla="*/ 0 w 1559170"/>
              <a:gd name="connsiteY17" fmla="*/ 205153 h 365829"/>
              <a:gd name="connsiteX18" fmla="*/ 0 w 1559170"/>
              <a:gd name="connsiteY18" fmla="*/ 143607 h 365829"/>
              <a:gd name="connsiteX19" fmla="*/ 0 w 1559170"/>
              <a:gd name="connsiteY19" fmla="*/ 143607 h 365829"/>
              <a:gd name="connsiteX20" fmla="*/ 0 w 1559170"/>
              <a:gd name="connsiteY20" fmla="*/ 41031 h 365829"/>
              <a:gd name="connsiteX0" fmla="*/ 0 w 1559170"/>
              <a:gd name="connsiteY0" fmla="*/ 41031 h 326977"/>
              <a:gd name="connsiteX1" fmla="*/ 41031 w 1559170"/>
              <a:gd name="connsiteY1" fmla="*/ 0 h 326977"/>
              <a:gd name="connsiteX2" fmla="*/ 259862 w 1559170"/>
              <a:gd name="connsiteY2" fmla="*/ 0 h 326977"/>
              <a:gd name="connsiteX3" fmla="*/ 259862 w 1559170"/>
              <a:gd name="connsiteY3" fmla="*/ 0 h 326977"/>
              <a:gd name="connsiteX4" fmla="*/ 649654 w 1559170"/>
              <a:gd name="connsiteY4" fmla="*/ 0 h 326977"/>
              <a:gd name="connsiteX5" fmla="*/ 1518139 w 1559170"/>
              <a:gd name="connsiteY5" fmla="*/ 0 h 326977"/>
              <a:gd name="connsiteX6" fmla="*/ 1559170 w 1559170"/>
              <a:gd name="connsiteY6" fmla="*/ 41031 h 326977"/>
              <a:gd name="connsiteX7" fmla="*/ 1559170 w 1559170"/>
              <a:gd name="connsiteY7" fmla="*/ 143607 h 326977"/>
              <a:gd name="connsiteX8" fmla="*/ 1559170 w 1559170"/>
              <a:gd name="connsiteY8" fmla="*/ 143607 h 326977"/>
              <a:gd name="connsiteX9" fmla="*/ 1559170 w 1559170"/>
              <a:gd name="connsiteY9" fmla="*/ 205153 h 326977"/>
              <a:gd name="connsiteX10" fmla="*/ 1559170 w 1559170"/>
              <a:gd name="connsiteY10" fmla="*/ 205153 h 326977"/>
              <a:gd name="connsiteX11" fmla="*/ 1518139 w 1559170"/>
              <a:gd name="connsiteY11" fmla="*/ 246184 h 326977"/>
              <a:gd name="connsiteX12" fmla="*/ 516165 w 1559170"/>
              <a:gd name="connsiteY12" fmla="*/ 249521 h 326977"/>
              <a:gd name="connsiteX13" fmla="*/ 493498 w 1559170"/>
              <a:gd name="connsiteY13" fmla="*/ 326977 h 326977"/>
              <a:gd name="connsiteX14" fmla="*/ 383339 w 1559170"/>
              <a:gd name="connsiteY14" fmla="*/ 246184 h 326977"/>
              <a:gd name="connsiteX15" fmla="*/ 41031 w 1559170"/>
              <a:gd name="connsiteY15" fmla="*/ 246184 h 326977"/>
              <a:gd name="connsiteX16" fmla="*/ 0 w 1559170"/>
              <a:gd name="connsiteY16" fmla="*/ 205153 h 326977"/>
              <a:gd name="connsiteX17" fmla="*/ 0 w 1559170"/>
              <a:gd name="connsiteY17" fmla="*/ 205153 h 326977"/>
              <a:gd name="connsiteX18" fmla="*/ 0 w 1559170"/>
              <a:gd name="connsiteY18" fmla="*/ 143607 h 326977"/>
              <a:gd name="connsiteX19" fmla="*/ 0 w 1559170"/>
              <a:gd name="connsiteY19" fmla="*/ 143607 h 326977"/>
              <a:gd name="connsiteX20" fmla="*/ 0 w 1559170"/>
              <a:gd name="connsiteY20" fmla="*/ 41031 h 32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59170" h="326977">
                <a:moveTo>
                  <a:pt x="0" y="41031"/>
                </a:moveTo>
                <a:cubicBezTo>
                  <a:pt x="0" y="18370"/>
                  <a:pt x="18370" y="0"/>
                  <a:pt x="41031" y="0"/>
                </a:cubicBezTo>
                <a:lnTo>
                  <a:pt x="259862" y="0"/>
                </a:lnTo>
                <a:lnTo>
                  <a:pt x="259862" y="0"/>
                </a:lnTo>
                <a:lnTo>
                  <a:pt x="649654" y="0"/>
                </a:lnTo>
                <a:lnTo>
                  <a:pt x="1518139" y="0"/>
                </a:lnTo>
                <a:cubicBezTo>
                  <a:pt x="1540800" y="0"/>
                  <a:pt x="1559170" y="18370"/>
                  <a:pt x="1559170" y="41031"/>
                </a:cubicBezTo>
                <a:lnTo>
                  <a:pt x="1559170" y="143607"/>
                </a:lnTo>
                <a:lnTo>
                  <a:pt x="1559170" y="143607"/>
                </a:lnTo>
                <a:lnTo>
                  <a:pt x="1559170" y="205153"/>
                </a:lnTo>
                <a:lnTo>
                  <a:pt x="1559170" y="205153"/>
                </a:lnTo>
                <a:cubicBezTo>
                  <a:pt x="1559170" y="227814"/>
                  <a:pt x="1540800" y="246184"/>
                  <a:pt x="1518139" y="246184"/>
                </a:cubicBezTo>
                <a:lnTo>
                  <a:pt x="516165" y="249521"/>
                </a:lnTo>
                <a:lnTo>
                  <a:pt x="493498" y="326977"/>
                </a:lnTo>
                <a:lnTo>
                  <a:pt x="383339" y="246184"/>
                </a:lnTo>
                <a:lnTo>
                  <a:pt x="41031" y="246184"/>
                </a:lnTo>
                <a:cubicBezTo>
                  <a:pt x="18370" y="246184"/>
                  <a:pt x="0" y="227814"/>
                  <a:pt x="0" y="205153"/>
                </a:cubicBezTo>
                <a:lnTo>
                  <a:pt x="0" y="205153"/>
                </a:lnTo>
                <a:lnTo>
                  <a:pt x="0" y="143607"/>
                </a:lnTo>
                <a:lnTo>
                  <a:pt x="0" y="143607"/>
                </a:lnTo>
                <a:lnTo>
                  <a:pt x="0" y="41031"/>
                </a:lnTo>
                <a:close/>
              </a:path>
            </a:pathLst>
          </a:cu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rtlCol="0" anchor="t"/>
          <a:lstStyle/>
          <a:p>
            <a:pPr algn="ctr"/>
            <a:r>
              <a:rPr kumimoji="1" lang="ja-JP" altLang="en-US" sz="800" b="1" dirty="0"/>
              <a:t>人気　　</a:t>
            </a:r>
            <a:endParaRPr kumimoji="1" lang="en-US" altLang="ja-JP" sz="800" b="1" dirty="0"/>
          </a:p>
          <a:p>
            <a:pPr algn="ctr"/>
            <a:r>
              <a:rPr kumimoji="1" lang="ja-JP" altLang="en-US" sz="800" b="1" dirty="0"/>
              <a:t>　</a:t>
            </a:r>
            <a:r>
              <a:rPr kumimoji="1" lang="en-US" altLang="ja-JP" sz="800" b="1" dirty="0"/>
              <a:t>YouTuber </a:t>
            </a:r>
            <a:r>
              <a:rPr kumimoji="1" lang="ja-JP" altLang="en-US" sz="800" b="1" dirty="0"/>
              <a:t>♥</a:t>
            </a:r>
            <a:endParaRPr kumimoji="1" lang="en-US" altLang="ja-JP" sz="800" b="1" dirty="0"/>
          </a:p>
        </p:txBody>
      </p:sp>
      <p:sp>
        <p:nvSpPr>
          <p:cNvPr id="76" name="ハート 75">
            <a:extLst>
              <a:ext uri="{FF2B5EF4-FFF2-40B4-BE49-F238E27FC236}">
                <a16:creationId xmlns:a16="http://schemas.microsoft.com/office/drawing/2014/main" id="{5BB637A8-CDEE-0B0E-F46F-7024C84AF2F0}"/>
              </a:ext>
            </a:extLst>
          </p:cNvPr>
          <p:cNvSpPr/>
          <p:nvPr/>
        </p:nvSpPr>
        <p:spPr>
          <a:xfrm>
            <a:off x="2677852" y="2178310"/>
            <a:ext cx="173230" cy="157238"/>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87812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楕円 104">
            <a:extLst>
              <a:ext uri="{FF2B5EF4-FFF2-40B4-BE49-F238E27FC236}">
                <a16:creationId xmlns:a16="http://schemas.microsoft.com/office/drawing/2014/main" id="{4A300BBD-E0CD-B2FC-B3D2-D45281E7A591}"/>
              </a:ext>
            </a:extLst>
          </p:cNvPr>
          <p:cNvSpPr/>
          <p:nvPr/>
        </p:nvSpPr>
        <p:spPr>
          <a:xfrm>
            <a:off x="4946703" y="3898227"/>
            <a:ext cx="1072827" cy="108404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8" name="楕円 107">
            <a:extLst>
              <a:ext uri="{FF2B5EF4-FFF2-40B4-BE49-F238E27FC236}">
                <a16:creationId xmlns:a16="http://schemas.microsoft.com/office/drawing/2014/main" id="{05819E46-92CD-0D85-9E1C-0B05F076A06E}"/>
              </a:ext>
            </a:extLst>
          </p:cNvPr>
          <p:cNvSpPr/>
          <p:nvPr/>
        </p:nvSpPr>
        <p:spPr>
          <a:xfrm>
            <a:off x="818810" y="3898013"/>
            <a:ext cx="1072827" cy="1084468"/>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楕円 108">
            <a:extLst>
              <a:ext uri="{FF2B5EF4-FFF2-40B4-BE49-F238E27FC236}">
                <a16:creationId xmlns:a16="http://schemas.microsoft.com/office/drawing/2014/main" id="{1B4B080C-D087-FF3A-A5D5-C86A5DC8010F}"/>
              </a:ext>
            </a:extLst>
          </p:cNvPr>
          <p:cNvSpPr/>
          <p:nvPr/>
        </p:nvSpPr>
        <p:spPr>
          <a:xfrm>
            <a:off x="7076462" y="3898013"/>
            <a:ext cx="1072827" cy="1084468"/>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dirty="0"/>
          </a:p>
        </p:txBody>
      </p:sp>
      <p:sp>
        <p:nvSpPr>
          <p:cNvPr id="15" name="角丸四角形 90">
            <a:extLst>
              <a:ext uri="{FF2B5EF4-FFF2-40B4-BE49-F238E27FC236}">
                <a16:creationId xmlns:a16="http://schemas.microsoft.com/office/drawing/2014/main" id="{61FB0DBC-F55E-B260-2822-4F5273FDD7E4}"/>
              </a:ext>
            </a:extLst>
          </p:cNvPr>
          <p:cNvSpPr/>
          <p:nvPr/>
        </p:nvSpPr>
        <p:spPr>
          <a:xfrm>
            <a:off x="7019126" y="2581875"/>
            <a:ext cx="1971278" cy="4086127"/>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角丸四角形 84">
            <a:extLst>
              <a:ext uri="{FF2B5EF4-FFF2-40B4-BE49-F238E27FC236}">
                <a16:creationId xmlns:a16="http://schemas.microsoft.com/office/drawing/2014/main" id="{16B8FF57-87A4-8F5C-52FB-B22CA5DC1B2E}"/>
              </a:ext>
            </a:extLst>
          </p:cNvPr>
          <p:cNvSpPr/>
          <p:nvPr/>
        </p:nvSpPr>
        <p:spPr>
          <a:xfrm>
            <a:off x="4924626" y="2581875"/>
            <a:ext cx="1971278" cy="4090434"/>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楕円 2">
            <a:extLst>
              <a:ext uri="{FF2B5EF4-FFF2-40B4-BE49-F238E27FC236}">
                <a16:creationId xmlns:a16="http://schemas.microsoft.com/office/drawing/2014/main" id="{E8F39AAA-883F-329D-6A9D-92CDAFDFE064}"/>
              </a:ext>
            </a:extLst>
          </p:cNvPr>
          <p:cNvSpPr/>
          <p:nvPr/>
        </p:nvSpPr>
        <p:spPr>
          <a:xfrm>
            <a:off x="2869825" y="3898227"/>
            <a:ext cx="1072827" cy="108404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6A58A02-F676-ED4C-B215-A071BDB73E42}"/>
              </a:ext>
            </a:extLst>
          </p:cNvPr>
          <p:cNvSpPr/>
          <p:nvPr/>
        </p:nvSpPr>
        <p:spPr>
          <a:xfrm>
            <a:off x="387269" y="873576"/>
            <a:ext cx="8969955" cy="276999"/>
          </a:xfrm>
          <a:prstGeom prst="rect">
            <a:avLst/>
          </a:prstGeom>
        </p:spPr>
        <p:txBody>
          <a:bodyPr wrap="square">
            <a:spAutoFit/>
          </a:bodyPr>
          <a:lstStyle/>
          <a:p>
            <a:pPr algn="ctr"/>
            <a:r>
              <a:rPr lang="ja-JP" altLang="en-US" sz="1200" b="1" kern="100" dirty="0">
                <a:solidFill>
                  <a:schemeClr val="bg2">
                    <a:lumMod val="25000"/>
                  </a:schemeClr>
                </a:solidFill>
                <a:latin typeface="+mn-ea"/>
                <a:cs typeface="Meiryo UI" panose="020B0604030504040204" pitchFamily="50" charset="-128"/>
              </a:rPr>
              <a:t>現在、</a:t>
            </a:r>
            <a:r>
              <a:rPr lang="en-US" altLang="ja-JP" sz="1200" b="1" kern="100" dirty="0">
                <a:solidFill>
                  <a:schemeClr val="bg2">
                    <a:lumMod val="25000"/>
                  </a:schemeClr>
                </a:solidFill>
                <a:latin typeface="+mn-ea"/>
                <a:cs typeface="Meiryo UI" panose="020B0604030504040204" pitchFamily="50" charset="-128"/>
              </a:rPr>
              <a:t>58</a:t>
            </a:r>
            <a:r>
              <a:rPr lang="ja-JP" altLang="ja-JP" sz="1200" b="1" kern="100" dirty="0">
                <a:solidFill>
                  <a:schemeClr val="bg2">
                    <a:lumMod val="25000"/>
                  </a:schemeClr>
                </a:solidFill>
                <a:latin typeface="+mn-ea"/>
                <a:cs typeface="Meiryo UI" panose="020B0604030504040204" pitchFamily="50" charset="-128"/>
              </a:rPr>
              <a:t>名</a:t>
            </a:r>
            <a:r>
              <a:rPr lang="ja-JP" altLang="en-US" sz="1200" b="1" kern="100" dirty="0">
                <a:solidFill>
                  <a:schemeClr val="bg2">
                    <a:lumMod val="25000"/>
                  </a:schemeClr>
                </a:solidFill>
                <a:latin typeface="+mn-ea"/>
                <a:cs typeface="Meiryo UI" panose="020B0604030504040204" pitchFamily="50" charset="-128"/>
              </a:rPr>
              <a:t>の</a:t>
            </a:r>
            <a:r>
              <a:rPr lang="en-US" altLang="ja-JP" sz="1200" b="1" kern="100" dirty="0">
                <a:solidFill>
                  <a:schemeClr val="bg2">
                    <a:lumMod val="25000"/>
                  </a:schemeClr>
                </a:solidFill>
                <a:latin typeface="+mn-ea"/>
                <a:cs typeface="Meiryo UI" panose="020B0604030504040204" pitchFamily="50" charset="-128"/>
              </a:rPr>
              <a:t>it girl</a:t>
            </a:r>
            <a:r>
              <a:rPr lang="ja-JP" altLang="en-US" sz="1200" b="1" kern="100" dirty="0">
                <a:solidFill>
                  <a:schemeClr val="bg2">
                    <a:lumMod val="25000"/>
                  </a:schemeClr>
                </a:solidFill>
                <a:latin typeface="+mn-ea"/>
                <a:cs typeface="Meiryo UI" panose="020B0604030504040204" pitchFamily="50" charset="-128"/>
              </a:rPr>
              <a:t>が</a:t>
            </a:r>
            <a:r>
              <a:rPr lang="en-US" altLang="ja-JP" sz="1200" b="1" kern="100" dirty="0">
                <a:solidFill>
                  <a:schemeClr val="bg2">
                    <a:lumMod val="25000"/>
                  </a:schemeClr>
                </a:solidFill>
                <a:latin typeface="+mn-ea"/>
                <a:cs typeface="Meiryo UI" panose="020B0604030504040204" pitchFamily="50" charset="-128"/>
              </a:rPr>
              <a:t>SNS</a:t>
            </a:r>
            <a:r>
              <a:rPr lang="ja-JP" altLang="en-US" sz="1200" b="1" kern="100" dirty="0">
                <a:solidFill>
                  <a:schemeClr val="bg2">
                    <a:lumMod val="25000"/>
                  </a:schemeClr>
                </a:solidFill>
                <a:latin typeface="+mn-ea"/>
                <a:cs typeface="Meiryo UI" panose="020B0604030504040204" pitchFamily="50" charset="-128"/>
              </a:rPr>
              <a:t>や誌面で</a:t>
            </a:r>
            <a:r>
              <a:rPr lang="ja-JP" altLang="ja-JP" sz="1200" b="1" kern="100" dirty="0">
                <a:solidFill>
                  <a:schemeClr val="bg2">
                    <a:lumMod val="25000"/>
                  </a:schemeClr>
                </a:solidFill>
                <a:latin typeface="+mn-ea"/>
                <a:cs typeface="Meiryo UI" panose="020B0604030504040204" pitchFamily="50" charset="-128"/>
              </a:rPr>
              <a:t>活躍中。</a:t>
            </a:r>
            <a:r>
              <a:rPr lang="ja-JP" altLang="en-US" sz="1200" b="1" kern="100" dirty="0">
                <a:solidFill>
                  <a:schemeClr val="bg2">
                    <a:lumMod val="25000"/>
                  </a:schemeClr>
                </a:solidFill>
                <a:latin typeface="+mn-ea"/>
                <a:cs typeface="Times New Roman" panose="02020603050405020304" pitchFamily="18" charset="0"/>
              </a:rPr>
              <a:t>その中で編集部おすすめ</a:t>
            </a:r>
            <a:r>
              <a:rPr lang="en-US" altLang="ja-JP" sz="1200" b="1" kern="100" dirty="0">
                <a:solidFill>
                  <a:schemeClr val="bg2">
                    <a:lumMod val="25000"/>
                  </a:schemeClr>
                </a:solidFill>
                <a:latin typeface="+mn-ea"/>
                <a:cs typeface="Times New Roman" panose="02020603050405020304" pitchFamily="18" charset="0"/>
              </a:rPr>
              <a:t>5</a:t>
            </a:r>
            <a:r>
              <a:rPr lang="ja-JP" altLang="en-US" sz="1200" b="1" kern="100" dirty="0">
                <a:solidFill>
                  <a:schemeClr val="bg2">
                    <a:lumMod val="25000"/>
                  </a:schemeClr>
                </a:solidFill>
                <a:latin typeface="+mn-ea"/>
                <a:cs typeface="Times New Roman" panose="02020603050405020304" pitchFamily="18" charset="0"/>
              </a:rPr>
              <a:t>名のプロフィールをご紹介します！</a:t>
            </a:r>
            <a:endParaRPr lang="ja-JP" altLang="ja-JP" sz="1200" b="1" kern="100" dirty="0">
              <a:solidFill>
                <a:schemeClr val="bg2">
                  <a:lumMod val="25000"/>
                </a:schemeClr>
              </a:solidFill>
              <a:latin typeface="+mn-ea"/>
              <a:cs typeface="Times New Roman" panose="02020603050405020304" pitchFamily="18" charset="0"/>
            </a:endParaRPr>
          </a:p>
        </p:txBody>
      </p:sp>
      <p:sp>
        <p:nvSpPr>
          <p:cNvPr id="10" name="テキスト ボックス 33">
            <a:extLst>
              <a:ext uri="{FF2B5EF4-FFF2-40B4-BE49-F238E27FC236}">
                <a16:creationId xmlns:a16="http://schemas.microsoft.com/office/drawing/2014/main" id="{E5F80426-10DE-0D5F-793C-4223CFA474A9}"/>
              </a:ext>
            </a:extLst>
          </p:cNvPr>
          <p:cNvSpPr txBox="1">
            <a:spLocks noChangeArrowheads="1"/>
          </p:cNvSpPr>
          <p:nvPr/>
        </p:nvSpPr>
        <p:spPr bwMode="auto">
          <a:xfrm>
            <a:off x="2522473" y="45057"/>
            <a:ext cx="4677327"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CanCam</a:t>
            </a:r>
            <a:r>
              <a:rPr lang="ja-JP" altLang="en-US"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 </a:t>
            </a: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it girl</a:t>
            </a:r>
          </a:p>
          <a:p>
            <a:pPr algn="ctr"/>
            <a:r>
              <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読者組織・公式インフルエンサ</a:t>
            </a:r>
            <a:r>
              <a:rPr lang="en-US" altLang="ja-JP"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a:t>
            </a:r>
            <a:endPar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endParaRPr>
          </a:p>
        </p:txBody>
      </p:sp>
      <p:sp>
        <p:nvSpPr>
          <p:cNvPr id="12" name="テキスト ボックス 11">
            <a:extLst>
              <a:ext uri="{FF2B5EF4-FFF2-40B4-BE49-F238E27FC236}">
                <a16:creationId xmlns:a16="http://schemas.microsoft.com/office/drawing/2014/main" id="{E9982FAE-2A76-BD9E-189D-E1865FEC65EB}"/>
              </a:ext>
            </a:extLst>
          </p:cNvPr>
          <p:cNvSpPr txBox="1"/>
          <p:nvPr/>
        </p:nvSpPr>
        <p:spPr>
          <a:xfrm>
            <a:off x="4902775" y="2622064"/>
            <a:ext cx="2185246" cy="584775"/>
          </a:xfrm>
          <a:prstGeom prst="rect">
            <a:avLst/>
          </a:prstGeom>
          <a:noFill/>
        </p:spPr>
        <p:txBody>
          <a:bodyPr wrap="square" rtlCol="0">
            <a:spAutoFit/>
          </a:bodyPr>
          <a:lstStyle/>
          <a:p>
            <a:pPr algn="ctr"/>
            <a:r>
              <a:rPr kumimoji="1" lang="ja-JP" altLang="en-US" sz="1600" b="1" spc="300" dirty="0">
                <a:solidFill>
                  <a:srgbClr val="FF6699"/>
                </a:solidFill>
                <a:latin typeface="+mn-ea"/>
              </a:rPr>
              <a:t>久木田菜々夏</a:t>
            </a:r>
            <a:r>
              <a:rPr kumimoji="1" lang="en-US" altLang="ja-JP" sz="1100" b="1" spc="300" dirty="0">
                <a:solidFill>
                  <a:srgbClr val="FF6699"/>
                </a:solidFill>
                <a:latin typeface="游ゴシック" panose="020B0400000000000000" pitchFamily="50" charset="-128"/>
              </a:rPr>
              <a:t>(27)</a:t>
            </a:r>
            <a:r>
              <a:rPr kumimoji="1" lang="ja-JP" altLang="en-US" sz="1100" b="1" spc="300" dirty="0">
                <a:solidFill>
                  <a:srgbClr val="FF6699"/>
                </a:solidFill>
                <a:latin typeface="游ゴシック" panose="020B0400000000000000" pitchFamily="50" charset="-128"/>
              </a:rPr>
              <a:t>　　　</a:t>
            </a:r>
            <a:endParaRPr kumimoji="1" lang="en-US" altLang="ja-JP" sz="1100" b="1" spc="300" dirty="0">
              <a:solidFill>
                <a:srgbClr val="FF6699"/>
              </a:solidFill>
              <a:latin typeface="游ゴシック" panose="020B0400000000000000" pitchFamily="50" charset="-128"/>
            </a:endParaRPr>
          </a:p>
          <a:p>
            <a:pPr algn="ctr"/>
            <a:r>
              <a:rPr kumimoji="1" lang="ja-JP" altLang="en-US" sz="1100" b="1" spc="300" dirty="0">
                <a:solidFill>
                  <a:srgbClr val="FF6699"/>
                </a:solidFill>
                <a:latin typeface="游ゴシック" panose="020B0400000000000000" pitchFamily="50" charset="-128"/>
              </a:rPr>
              <a:t>　　　＆</a:t>
            </a:r>
            <a:r>
              <a:rPr kumimoji="1" lang="ja-JP" altLang="en-US" sz="1600" b="1" spc="300" dirty="0">
                <a:solidFill>
                  <a:srgbClr val="FF6699"/>
                </a:solidFill>
                <a:latin typeface="游ゴシック" panose="020B0400000000000000" pitchFamily="50" charset="-128"/>
              </a:rPr>
              <a:t>帆乃夏</a:t>
            </a:r>
            <a:r>
              <a:rPr kumimoji="1" lang="en-US" altLang="ja-JP" sz="1100" b="1" spc="300" dirty="0">
                <a:solidFill>
                  <a:srgbClr val="FF6699"/>
                </a:solidFill>
                <a:latin typeface="游ゴシック" panose="020B0400000000000000" pitchFamily="50" charset="-128"/>
              </a:rPr>
              <a:t>(24)</a:t>
            </a:r>
            <a:endParaRPr lang="ja-JP" altLang="en-US" sz="1100" spc="300" dirty="0">
              <a:solidFill>
                <a:srgbClr val="FF6699"/>
              </a:solidFill>
            </a:endParaRPr>
          </a:p>
        </p:txBody>
      </p:sp>
      <p:sp>
        <p:nvSpPr>
          <p:cNvPr id="13" name="角丸四角形 87">
            <a:extLst>
              <a:ext uri="{FF2B5EF4-FFF2-40B4-BE49-F238E27FC236}">
                <a16:creationId xmlns:a16="http://schemas.microsoft.com/office/drawing/2014/main" id="{B51EC0C1-D7C2-BAFC-3911-3378BA8064B7}"/>
              </a:ext>
            </a:extLst>
          </p:cNvPr>
          <p:cNvSpPr/>
          <p:nvPr/>
        </p:nvSpPr>
        <p:spPr>
          <a:xfrm>
            <a:off x="762471" y="2581875"/>
            <a:ext cx="1971278" cy="4086127"/>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3A35AF70-D11F-234C-7D14-0AD99DB36172}"/>
              </a:ext>
            </a:extLst>
          </p:cNvPr>
          <p:cNvSpPr txBox="1"/>
          <p:nvPr/>
        </p:nvSpPr>
        <p:spPr>
          <a:xfrm>
            <a:off x="891306" y="2618931"/>
            <a:ext cx="1905898" cy="338554"/>
          </a:xfrm>
          <a:prstGeom prst="rect">
            <a:avLst/>
          </a:prstGeom>
          <a:noFill/>
        </p:spPr>
        <p:txBody>
          <a:bodyPr wrap="square" rtlCol="0">
            <a:spAutoFit/>
          </a:bodyPr>
          <a:lstStyle/>
          <a:p>
            <a:pPr algn="ctr"/>
            <a:r>
              <a:rPr kumimoji="1" lang="ja-JP" altLang="en-US" sz="1600" b="1" spc="300" dirty="0">
                <a:solidFill>
                  <a:srgbClr val="FF6699"/>
                </a:solidFill>
                <a:latin typeface="+mn-ea"/>
              </a:rPr>
              <a:t>田崎さくら</a:t>
            </a:r>
            <a:r>
              <a:rPr kumimoji="1" lang="en-US" altLang="ja-JP" sz="1100" b="1" spc="300" dirty="0">
                <a:solidFill>
                  <a:srgbClr val="FF6699"/>
                </a:solidFill>
                <a:latin typeface="游ゴシック" panose="020B0400000000000000" pitchFamily="50" charset="-128"/>
              </a:rPr>
              <a:t>(27)</a:t>
            </a:r>
            <a:endParaRPr lang="ja-JP" altLang="en-US" sz="1100" spc="300" dirty="0">
              <a:solidFill>
                <a:srgbClr val="FF6699"/>
              </a:solidFill>
            </a:endParaRPr>
          </a:p>
        </p:txBody>
      </p:sp>
      <p:sp>
        <p:nvSpPr>
          <p:cNvPr id="17" name="角丸四角形 92">
            <a:extLst>
              <a:ext uri="{FF2B5EF4-FFF2-40B4-BE49-F238E27FC236}">
                <a16:creationId xmlns:a16="http://schemas.microsoft.com/office/drawing/2014/main" id="{21A3E43B-74F4-F362-B472-812B6147150E}"/>
              </a:ext>
            </a:extLst>
          </p:cNvPr>
          <p:cNvSpPr/>
          <p:nvPr/>
        </p:nvSpPr>
        <p:spPr>
          <a:xfrm>
            <a:off x="2843086" y="2563768"/>
            <a:ext cx="1971278" cy="4086128"/>
          </a:xfrm>
          <a:prstGeom prst="roundRect">
            <a:avLst>
              <a:gd name="adj" fmla="val 7895"/>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テキスト ボックス 17">
            <a:extLst>
              <a:ext uri="{FF2B5EF4-FFF2-40B4-BE49-F238E27FC236}">
                <a16:creationId xmlns:a16="http://schemas.microsoft.com/office/drawing/2014/main" id="{86377068-FD39-FF37-EFE3-5216A076D5F6}"/>
              </a:ext>
            </a:extLst>
          </p:cNvPr>
          <p:cNvSpPr txBox="1"/>
          <p:nvPr/>
        </p:nvSpPr>
        <p:spPr>
          <a:xfrm>
            <a:off x="3094378" y="2614428"/>
            <a:ext cx="1626795" cy="338554"/>
          </a:xfrm>
          <a:prstGeom prst="rect">
            <a:avLst/>
          </a:prstGeom>
          <a:noFill/>
        </p:spPr>
        <p:txBody>
          <a:bodyPr wrap="square" rtlCol="0">
            <a:spAutoFit/>
          </a:bodyPr>
          <a:lstStyle/>
          <a:p>
            <a:pPr algn="ctr"/>
            <a:r>
              <a:rPr kumimoji="1" lang="ja-JP" altLang="en-US" sz="1600" b="1" spc="300" dirty="0">
                <a:solidFill>
                  <a:srgbClr val="FF6699"/>
                </a:solidFill>
                <a:latin typeface="+mn-ea"/>
              </a:rPr>
              <a:t>入山七菜</a:t>
            </a:r>
            <a:r>
              <a:rPr kumimoji="1" lang="en-US" altLang="ja-JP" sz="1100" b="1" spc="300" dirty="0">
                <a:solidFill>
                  <a:srgbClr val="FF6699"/>
                </a:solidFill>
                <a:latin typeface="游ゴシック" panose="020B0400000000000000" pitchFamily="50" charset="-128"/>
              </a:rPr>
              <a:t>(23)</a:t>
            </a:r>
            <a:endParaRPr lang="ja-JP" altLang="en-US" sz="1100" spc="300" dirty="0">
              <a:solidFill>
                <a:srgbClr val="FF6699"/>
              </a:solidFill>
            </a:endParaRPr>
          </a:p>
        </p:txBody>
      </p:sp>
      <p:sp>
        <p:nvSpPr>
          <p:cNvPr id="19" name="正方形/長方形 18">
            <a:extLst>
              <a:ext uri="{FF2B5EF4-FFF2-40B4-BE49-F238E27FC236}">
                <a16:creationId xmlns:a16="http://schemas.microsoft.com/office/drawing/2014/main" id="{15B33EF7-1939-5B71-F309-ADA6B04CC3A3}"/>
              </a:ext>
            </a:extLst>
          </p:cNvPr>
          <p:cNvSpPr/>
          <p:nvPr/>
        </p:nvSpPr>
        <p:spPr>
          <a:xfrm>
            <a:off x="2993783" y="6372461"/>
            <a:ext cx="1841363" cy="200055"/>
          </a:xfrm>
          <a:prstGeom prst="rect">
            <a:avLst/>
          </a:prstGeom>
        </p:spPr>
        <p:txBody>
          <a:bodyPr wrap="square">
            <a:spAutoFit/>
          </a:bodyPr>
          <a:lstStyle/>
          <a:p>
            <a:pPr algn="ctr"/>
            <a:r>
              <a:rPr lang="en-US" altLang="ja-JP" sz="700" dirty="0">
                <a:solidFill>
                  <a:schemeClr val="bg2">
                    <a:lumMod val="50000"/>
                  </a:schemeClr>
                </a:solidFill>
                <a:latin typeface="游ゴシック" panose="020B0400000000000000" pitchFamily="50" charset="-128"/>
                <a:hlinkClick r:id="rId3"/>
              </a:rPr>
              <a:t>@Iriyamanana_official</a:t>
            </a:r>
            <a:r>
              <a:rPr lang="ja-JP" altLang="en-US" sz="700" dirty="0">
                <a:solidFill>
                  <a:schemeClr val="bg2">
                    <a:lumMod val="50000"/>
                  </a:schemeClr>
                </a:solidFill>
                <a:latin typeface="游ゴシック" panose="020B0400000000000000" pitchFamily="50" charset="-128"/>
              </a:rPr>
              <a:t>／ </a:t>
            </a:r>
            <a:r>
              <a:rPr lang="en-US" altLang="ja-JP" sz="700" dirty="0">
                <a:solidFill>
                  <a:schemeClr val="bg2">
                    <a:lumMod val="50000"/>
                  </a:schemeClr>
                </a:solidFill>
                <a:latin typeface="游ゴシック" panose="020B0400000000000000" pitchFamily="50" charset="-128"/>
              </a:rPr>
              <a:t>4.7</a:t>
            </a:r>
            <a:r>
              <a:rPr lang="ja-JP" altLang="en-US" sz="700" dirty="0">
                <a:solidFill>
                  <a:schemeClr val="bg2">
                    <a:lumMod val="50000"/>
                  </a:schemeClr>
                </a:solidFill>
                <a:latin typeface="游ゴシック" panose="020B0400000000000000" pitchFamily="50" charset="-128"/>
              </a:rPr>
              <a:t>万</a:t>
            </a:r>
            <a:r>
              <a:rPr lang="en-US" altLang="ja-JP" sz="700" dirty="0">
                <a:solidFill>
                  <a:schemeClr val="bg2">
                    <a:lumMod val="50000"/>
                  </a:schemeClr>
                </a:solidFill>
                <a:latin typeface="游ゴシック" panose="020B0400000000000000" pitchFamily="50" charset="-128"/>
              </a:rPr>
              <a:t>followers</a:t>
            </a:r>
            <a:endParaRPr lang="ja-JP" altLang="en-US" sz="700" dirty="0">
              <a:solidFill>
                <a:schemeClr val="bg2">
                  <a:lumMod val="50000"/>
                </a:schemeClr>
              </a:solidFill>
              <a:latin typeface="游ゴシック" panose="020B0400000000000000" pitchFamily="50" charset="-128"/>
            </a:endParaRPr>
          </a:p>
        </p:txBody>
      </p:sp>
      <p:pic>
        <p:nvPicPr>
          <p:cNvPr id="20" name="図 19">
            <a:extLst>
              <a:ext uri="{FF2B5EF4-FFF2-40B4-BE49-F238E27FC236}">
                <a16:creationId xmlns:a16="http://schemas.microsoft.com/office/drawing/2014/main" id="{D55B699E-E027-F7DA-C0B1-D486598E80E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926602" y="6380834"/>
            <a:ext cx="188191" cy="170820"/>
          </a:xfrm>
          <a:prstGeom prst="rect">
            <a:avLst/>
          </a:prstGeom>
        </p:spPr>
      </p:pic>
      <p:sp>
        <p:nvSpPr>
          <p:cNvPr id="21" name="正方形/長方形 20">
            <a:extLst>
              <a:ext uri="{FF2B5EF4-FFF2-40B4-BE49-F238E27FC236}">
                <a16:creationId xmlns:a16="http://schemas.microsoft.com/office/drawing/2014/main" id="{77AEFA33-0933-3334-238E-8D77D8B3ECD1}"/>
              </a:ext>
            </a:extLst>
          </p:cNvPr>
          <p:cNvSpPr/>
          <p:nvPr/>
        </p:nvSpPr>
        <p:spPr>
          <a:xfrm>
            <a:off x="985031" y="6358522"/>
            <a:ext cx="1718447" cy="215444"/>
          </a:xfrm>
          <a:prstGeom prst="rect">
            <a:avLst/>
          </a:prstGeom>
        </p:spPr>
        <p:txBody>
          <a:bodyPr wrap="square">
            <a:spAutoFit/>
          </a:bodyPr>
          <a:lstStyle/>
          <a:p>
            <a:pPr algn="ctr"/>
            <a:r>
              <a:rPr lang="en-US" altLang="ja-JP" sz="700" dirty="0">
                <a:solidFill>
                  <a:schemeClr val="bg2">
                    <a:lumMod val="50000"/>
                  </a:schemeClr>
                </a:solidFill>
                <a:latin typeface="游ゴシック" panose="020B0400000000000000" pitchFamily="50" charset="-128"/>
                <a:hlinkClick r:id="rId5"/>
              </a:rPr>
              <a:t>@</a:t>
            </a:r>
            <a:r>
              <a:rPr lang="en-US" altLang="ja-JP" sz="800" dirty="0">
                <a:solidFill>
                  <a:srgbClr val="385898"/>
                </a:solidFill>
                <a:highlight>
                  <a:srgbClr val="FFFFFF"/>
                </a:highlight>
                <a:latin typeface="var(--font-family-system)"/>
                <a:hlinkClick r:id="rId5"/>
              </a:rPr>
              <a:t>tazaki_sakura</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14.7</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22" name="図 21">
            <a:extLst>
              <a:ext uri="{FF2B5EF4-FFF2-40B4-BE49-F238E27FC236}">
                <a16:creationId xmlns:a16="http://schemas.microsoft.com/office/drawing/2014/main" id="{6F1CFE2F-FDF0-910B-ACFC-3547160A5CD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41884" y="6380834"/>
            <a:ext cx="188191" cy="170820"/>
          </a:xfrm>
          <a:prstGeom prst="rect">
            <a:avLst/>
          </a:prstGeom>
        </p:spPr>
      </p:pic>
      <p:sp>
        <p:nvSpPr>
          <p:cNvPr id="23" name="正方形/長方形 22">
            <a:extLst>
              <a:ext uri="{FF2B5EF4-FFF2-40B4-BE49-F238E27FC236}">
                <a16:creationId xmlns:a16="http://schemas.microsoft.com/office/drawing/2014/main" id="{7E758090-DE83-1BE9-40C3-841ED21A64BB}"/>
              </a:ext>
            </a:extLst>
          </p:cNvPr>
          <p:cNvSpPr/>
          <p:nvPr/>
        </p:nvSpPr>
        <p:spPr>
          <a:xfrm>
            <a:off x="5087290" y="6497183"/>
            <a:ext cx="1611340" cy="200055"/>
          </a:xfrm>
          <a:prstGeom prst="rect">
            <a:avLst/>
          </a:prstGeom>
        </p:spPr>
        <p:txBody>
          <a:bodyPr wrap="none">
            <a:spAutoFit/>
          </a:bodyPr>
          <a:lstStyle/>
          <a:p>
            <a:pPr algn="ctr"/>
            <a:r>
              <a:rPr lang="en-US" altLang="ja-JP" sz="700" dirty="0">
                <a:solidFill>
                  <a:schemeClr val="accent1"/>
                </a:solidFill>
                <a:latin typeface="游ゴシック" panose="020B0400000000000000" pitchFamily="50" charset="-128"/>
                <a:hlinkClick r:id="rId6">
                  <a:extLst>
                    <a:ext uri="{A12FA001-AC4F-418D-AE19-62706E023703}">
                      <ahyp:hlinkClr xmlns:ahyp="http://schemas.microsoft.com/office/drawing/2018/hyperlinkcolor" val="tx"/>
                    </a:ext>
                  </a:extLst>
                </a:hlinkClick>
              </a:rPr>
              <a:t>@honoka_kukita</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28.1</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24" name="図 23">
            <a:extLst>
              <a:ext uri="{FF2B5EF4-FFF2-40B4-BE49-F238E27FC236}">
                <a16:creationId xmlns:a16="http://schemas.microsoft.com/office/drawing/2014/main" id="{F17F5388-92F5-B5A8-1B32-2D66E2B2DA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19673" y="6497182"/>
            <a:ext cx="188191" cy="170820"/>
          </a:xfrm>
          <a:prstGeom prst="rect">
            <a:avLst/>
          </a:prstGeom>
        </p:spPr>
      </p:pic>
      <p:sp>
        <p:nvSpPr>
          <p:cNvPr id="25" name="フローチャート: 論理積ゲート 6">
            <a:extLst>
              <a:ext uri="{FF2B5EF4-FFF2-40B4-BE49-F238E27FC236}">
                <a16:creationId xmlns:a16="http://schemas.microsoft.com/office/drawing/2014/main" id="{D27C9D8E-19CD-625D-C974-735FDD5F2BC5}"/>
              </a:ext>
            </a:extLst>
          </p:cNvPr>
          <p:cNvSpPr/>
          <p:nvPr/>
        </p:nvSpPr>
        <p:spPr>
          <a:xfrm>
            <a:off x="2842644" y="5033131"/>
            <a:ext cx="6823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ローチャート: 論理積ゲート 6">
            <a:extLst>
              <a:ext uri="{FF2B5EF4-FFF2-40B4-BE49-F238E27FC236}">
                <a16:creationId xmlns:a16="http://schemas.microsoft.com/office/drawing/2014/main" id="{CCAFFB79-DC46-52C1-93BB-AD54B54F09CE}"/>
              </a:ext>
            </a:extLst>
          </p:cNvPr>
          <p:cNvSpPr/>
          <p:nvPr/>
        </p:nvSpPr>
        <p:spPr>
          <a:xfrm>
            <a:off x="2851239" y="5420663"/>
            <a:ext cx="329536"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ローチャート: 論理積ゲート 6">
            <a:extLst>
              <a:ext uri="{FF2B5EF4-FFF2-40B4-BE49-F238E27FC236}">
                <a16:creationId xmlns:a16="http://schemas.microsoft.com/office/drawing/2014/main" id="{A9BDAF90-DE34-3527-D64D-3FC4184FA70C}"/>
              </a:ext>
            </a:extLst>
          </p:cNvPr>
          <p:cNvSpPr/>
          <p:nvPr/>
        </p:nvSpPr>
        <p:spPr>
          <a:xfrm>
            <a:off x="2839366" y="5799209"/>
            <a:ext cx="329537"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E7EA5B37-FBA9-C0A0-E8B1-BA867DE8FA78}"/>
              </a:ext>
            </a:extLst>
          </p:cNvPr>
          <p:cNvSpPr txBox="1"/>
          <p:nvPr/>
        </p:nvSpPr>
        <p:spPr>
          <a:xfrm>
            <a:off x="2811247" y="5042537"/>
            <a:ext cx="2317724" cy="1154162"/>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女優・タレント</a:t>
            </a:r>
            <a:endParaRPr kumimoji="1" lang="en-US" altLang="ja-JP" sz="900" dirty="0">
              <a:solidFill>
                <a:schemeClr val="bg2">
                  <a:lumMod val="50000"/>
                </a:schemeClr>
              </a:solidFill>
            </a:endParaRPr>
          </a:p>
          <a:p>
            <a:endParaRPr kumimoji="1" lang="en-US" altLang="ja-JP" sz="300" b="1" dirty="0">
              <a:solidFill>
                <a:schemeClr val="bg2">
                  <a:lumMod val="50000"/>
                </a:schemeClr>
              </a:solidFill>
            </a:endParaRPr>
          </a:p>
          <a:p>
            <a:r>
              <a:rPr kumimoji="1" lang="ja-JP" altLang="en-US" sz="900" b="1" dirty="0">
                <a:solidFill>
                  <a:schemeClr val="bg1"/>
                </a:solidFill>
              </a:rPr>
              <a:t>趣味</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お笑い鑑賞／居酒屋</a:t>
            </a:r>
            <a:endParaRPr kumimoji="1" lang="en-US" altLang="ja-JP" sz="500" dirty="0">
              <a:solidFill>
                <a:schemeClr val="bg2">
                  <a:lumMod val="50000"/>
                </a:schemeClr>
              </a:solidFill>
            </a:endParaRPr>
          </a:p>
          <a:p>
            <a:endParaRPr kumimoji="1" lang="en-US" altLang="ja-JP" sz="300" b="1" dirty="0">
              <a:solidFill>
                <a:schemeClr val="bg2">
                  <a:lumMod val="50000"/>
                </a:schemeClr>
              </a:solidFill>
            </a:endParaRPr>
          </a:p>
          <a:p>
            <a:r>
              <a:rPr kumimoji="1" lang="ja-JP" altLang="en-US" sz="900" b="1" dirty="0">
                <a:solidFill>
                  <a:schemeClr val="bg1"/>
                </a:solidFill>
              </a:rPr>
              <a:t>特技</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お米ソムリエ／書道四段</a:t>
            </a:r>
          </a:p>
        </p:txBody>
      </p:sp>
      <p:sp>
        <p:nvSpPr>
          <p:cNvPr id="29" name="フローチャート: 論理積ゲート 6">
            <a:extLst>
              <a:ext uri="{FF2B5EF4-FFF2-40B4-BE49-F238E27FC236}">
                <a16:creationId xmlns:a16="http://schemas.microsoft.com/office/drawing/2014/main" id="{F62A31E7-8961-DA88-AAEB-726F0323265A}"/>
              </a:ext>
            </a:extLst>
          </p:cNvPr>
          <p:cNvSpPr/>
          <p:nvPr/>
        </p:nvSpPr>
        <p:spPr>
          <a:xfrm>
            <a:off x="4931206" y="5052120"/>
            <a:ext cx="6823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ローチャート: 論理積ゲート 6">
            <a:extLst>
              <a:ext uri="{FF2B5EF4-FFF2-40B4-BE49-F238E27FC236}">
                <a16:creationId xmlns:a16="http://schemas.microsoft.com/office/drawing/2014/main" id="{61805A75-84E4-05A7-BF66-D301430CC06E}"/>
              </a:ext>
            </a:extLst>
          </p:cNvPr>
          <p:cNvSpPr/>
          <p:nvPr/>
        </p:nvSpPr>
        <p:spPr>
          <a:xfrm>
            <a:off x="4931207" y="5449241"/>
            <a:ext cx="329536"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ローチャート: 論理積ゲート 6">
            <a:extLst>
              <a:ext uri="{FF2B5EF4-FFF2-40B4-BE49-F238E27FC236}">
                <a16:creationId xmlns:a16="http://schemas.microsoft.com/office/drawing/2014/main" id="{30FC7BAB-7203-B987-8431-9CE42FF48DB9}"/>
              </a:ext>
            </a:extLst>
          </p:cNvPr>
          <p:cNvSpPr/>
          <p:nvPr/>
        </p:nvSpPr>
        <p:spPr>
          <a:xfrm>
            <a:off x="4931206" y="5982098"/>
            <a:ext cx="329537" cy="198167"/>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F3E9E244-6CD3-1A62-7A66-0EF824088DBF}"/>
              </a:ext>
            </a:extLst>
          </p:cNvPr>
          <p:cNvSpPr txBox="1"/>
          <p:nvPr/>
        </p:nvSpPr>
        <p:spPr>
          <a:xfrm>
            <a:off x="4872247" y="5053540"/>
            <a:ext cx="1991210" cy="1338828"/>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アイドル</a:t>
            </a:r>
            <a:endParaRPr kumimoji="1" lang="en-US" altLang="ja-JP" sz="900" dirty="0">
              <a:solidFill>
                <a:schemeClr val="bg2">
                  <a:lumMod val="50000"/>
                </a:schemeClr>
              </a:solidFill>
            </a:endParaRPr>
          </a:p>
          <a:p>
            <a:endParaRPr kumimoji="1" lang="en-US" altLang="ja-JP" sz="300" b="1" dirty="0">
              <a:solidFill>
                <a:schemeClr val="bg2">
                  <a:lumMod val="50000"/>
                </a:schemeClr>
              </a:solidFill>
            </a:endParaRPr>
          </a:p>
          <a:p>
            <a:r>
              <a:rPr kumimoji="1" lang="ja-JP" altLang="en-US" sz="900" b="1" dirty="0">
                <a:solidFill>
                  <a:schemeClr val="bg1"/>
                </a:solidFill>
              </a:rPr>
              <a:t>趣味</a:t>
            </a:r>
            <a:endParaRPr kumimoji="1" lang="en-US" altLang="ja-JP" sz="300"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カフェ巡り／</a:t>
            </a:r>
            <a:endParaRPr kumimoji="1" lang="en-US" altLang="ja-JP" sz="900" dirty="0">
              <a:solidFill>
                <a:schemeClr val="bg2">
                  <a:lumMod val="50000"/>
                </a:schemeClr>
              </a:solidFill>
            </a:endParaRPr>
          </a:p>
          <a:p>
            <a:r>
              <a:rPr kumimoji="1" lang="en-US" altLang="ja-JP" sz="900" dirty="0">
                <a:solidFill>
                  <a:schemeClr val="bg2">
                    <a:lumMod val="50000"/>
                  </a:schemeClr>
                </a:solidFill>
              </a:rPr>
              <a:t>YouTube</a:t>
            </a:r>
            <a:r>
              <a:rPr kumimoji="1" lang="ja-JP" altLang="en-US" sz="900" dirty="0">
                <a:solidFill>
                  <a:schemeClr val="bg2">
                    <a:lumMod val="50000"/>
                  </a:schemeClr>
                </a:solidFill>
              </a:rPr>
              <a:t>鑑賞</a:t>
            </a:r>
            <a:endParaRPr kumimoji="1" lang="ja-JP" altLang="en-US" sz="500" dirty="0">
              <a:solidFill>
                <a:schemeClr val="bg2">
                  <a:lumMod val="50000"/>
                </a:schemeClr>
              </a:solidFill>
            </a:endParaRPr>
          </a:p>
          <a:p>
            <a:endParaRPr kumimoji="1" lang="en-US" altLang="ja-JP" sz="300" b="1" dirty="0">
              <a:solidFill>
                <a:schemeClr val="bg2">
                  <a:lumMod val="50000"/>
                </a:schemeClr>
              </a:solidFill>
            </a:endParaRPr>
          </a:p>
          <a:p>
            <a:endParaRPr kumimoji="1" lang="en-US" altLang="ja-JP" sz="300" b="1" dirty="0">
              <a:solidFill>
                <a:schemeClr val="bg2">
                  <a:lumMod val="50000"/>
                </a:schemeClr>
              </a:solidFill>
            </a:endParaRPr>
          </a:p>
          <a:p>
            <a:r>
              <a:rPr kumimoji="1" lang="ja-JP" altLang="en-US" sz="900" b="1" dirty="0">
                <a:solidFill>
                  <a:schemeClr val="bg1"/>
                </a:solidFill>
              </a:rPr>
              <a:t>特技</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ダンス</a:t>
            </a:r>
            <a:endParaRPr kumimoji="1" lang="en-US" altLang="ja-JP" sz="900" dirty="0">
              <a:solidFill>
                <a:schemeClr val="bg2">
                  <a:lumMod val="50000"/>
                </a:schemeClr>
              </a:solidFill>
            </a:endParaRPr>
          </a:p>
        </p:txBody>
      </p:sp>
      <p:sp>
        <p:nvSpPr>
          <p:cNvPr id="33" name="フローチャート: 論理積ゲート 6">
            <a:extLst>
              <a:ext uri="{FF2B5EF4-FFF2-40B4-BE49-F238E27FC236}">
                <a16:creationId xmlns:a16="http://schemas.microsoft.com/office/drawing/2014/main" id="{95C744DC-F0FF-7EF0-B5E0-0CF5FACB5BB7}"/>
              </a:ext>
            </a:extLst>
          </p:cNvPr>
          <p:cNvSpPr/>
          <p:nvPr/>
        </p:nvSpPr>
        <p:spPr>
          <a:xfrm>
            <a:off x="765995" y="5052589"/>
            <a:ext cx="6823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ローチャート: 論理積ゲート 6">
            <a:extLst>
              <a:ext uri="{FF2B5EF4-FFF2-40B4-BE49-F238E27FC236}">
                <a16:creationId xmlns:a16="http://schemas.microsoft.com/office/drawing/2014/main" id="{443BB60C-9653-F8C9-E81E-8840E4EF8538}"/>
              </a:ext>
            </a:extLst>
          </p:cNvPr>
          <p:cNvSpPr/>
          <p:nvPr/>
        </p:nvSpPr>
        <p:spPr>
          <a:xfrm>
            <a:off x="776564" y="5438751"/>
            <a:ext cx="329536"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ローチャート: 論理積ゲート 6">
            <a:extLst>
              <a:ext uri="{FF2B5EF4-FFF2-40B4-BE49-F238E27FC236}">
                <a16:creationId xmlns:a16="http://schemas.microsoft.com/office/drawing/2014/main" id="{0D047BC1-99CD-A809-9C1B-5DCBBBAC39B2}"/>
              </a:ext>
            </a:extLst>
          </p:cNvPr>
          <p:cNvSpPr/>
          <p:nvPr/>
        </p:nvSpPr>
        <p:spPr>
          <a:xfrm>
            <a:off x="765997" y="5819974"/>
            <a:ext cx="329537" cy="192327"/>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042F8B5F-4B8A-7BD8-FF56-AA5C417B1AE2}"/>
              </a:ext>
            </a:extLst>
          </p:cNvPr>
          <p:cNvSpPr txBox="1"/>
          <p:nvPr/>
        </p:nvSpPr>
        <p:spPr>
          <a:xfrm>
            <a:off x="716137" y="5054089"/>
            <a:ext cx="1991210" cy="1292662"/>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アナウンサー</a:t>
            </a:r>
            <a:endParaRPr kumimoji="1" lang="en-US" altLang="ja-JP" sz="900" dirty="0">
              <a:solidFill>
                <a:schemeClr val="bg2">
                  <a:lumMod val="50000"/>
                </a:schemeClr>
              </a:solidFill>
            </a:endParaRPr>
          </a:p>
          <a:p>
            <a:endParaRPr kumimoji="1" lang="en-US" altLang="ja-JP" sz="300" dirty="0">
              <a:solidFill>
                <a:schemeClr val="bg2">
                  <a:lumMod val="50000"/>
                </a:schemeClr>
              </a:solidFill>
            </a:endParaRPr>
          </a:p>
          <a:p>
            <a:r>
              <a:rPr kumimoji="1" lang="ja-JP" altLang="en-US" sz="900" b="1" dirty="0">
                <a:solidFill>
                  <a:schemeClr val="bg1"/>
                </a:solidFill>
              </a:rPr>
              <a:t>趣味</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en-US" altLang="ja-JP" sz="900" dirty="0">
                <a:solidFill>
                  <a:schemeClr val="bg2">
                    <a:lumMod val="50000"/>
                  </a:schemeClr>
                </a:solidFill>
              </a:rPr>
              <a:t>TV</a:t>
            </a:r>
            <a:r>
              <a:rPr kumimoji="1" lang="ja-JP" altLang="en-US" sz="900" dirty="0">
                <a:solidFill>
                  <a:schemeClr val="bg2">
                    <a:lumMod val="50000"/>
                  </a:schemeClr>
                </a:solidFill>
              </a:rPr>
              <a:t>ドラマ鑑賞／ショッピング</a:t>
            </a:r>
            <a:endParaRPr kumimoji="1" lang="en-US" altLang="ja-JP" sz="900" dirty="0">
              <a:solidFill>
                <a:schemeClr val="bg2">
                  <a:lumMod val="50000"/>
                </a:schemeClr>
              </a:solidFill>
            </a:endParaRPr>
          </a:p>
          <a:p>
            <a:endParaRPr kumimoji="1" lang="ja-JP" altLang="en-US" sz="300" dirty="0">
              <a:solidFill>
                <a:schemeClr val="bg2">
                  <a:lumMod val="50000"/>
                </a:schemeClr>
              </a:solidFill>
            </a:endParaRPr>
          </a:p>
          <a:p>
            <a:r>
              <a:rPr kumimoji="1" lang="ja-JP" altLang="en-US" sz="900" b="1" dirty="0">
                <a:solidFill>
                  <a:schemeClr val="bg1"/>
                </a:solidFill>
              </a:rPr>
              <a:t>特技</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ダンス／バドミントン／肩をはずすこと</a:t>
            </a:r>
          </a:p>
        </p:txBody>
      </p:sp>
      <p:sp>
        <p:nvSpPr>
          <p:cNvPr id="37" name="フローチャート: 論理積ゲート 6">
            <a:extLst>
              <a:ext uri="{FF2B5EF4-FFF2-40B4-BE49-F238E27FC236}">
                <a16:creationId xmlns:a16="http://schemas.microsoft.com/office/drawing/2014/main" id="{00C162CE-E357-0111-C36B-7A70C4146025}"/>
              </a:ext>
            </a:extLst>
          </p:cNvPr>
          <p:cNvSpPr/>
          <p:nvPr/>
        </p:nvSpPr>
        <p:spPr>
          <a:xfrm>
            <a:off x="5903341" y="5053708"/>
            <a:ext cx="6823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論理積ゲート 6">
            <a:extLst>
              <a:ext uri="{FF2B5EF4-FFF2-40B4-BE49-F238E27FC236}">
                <a16:creationId xmlns:a16="http://schemas.microsoft.com/office/drawing/2014/main" id="{3F41B3C9-6F45-E43E-B921-AA4DB4472E93}"/>
              </a:ext>
            </a:extLst>
          </p:cNvPr>
          <p:cNvSpPr/>
          <p:nvPr/>
        </p:nvSpPr>
        <p:spPr>
          <a:xfrm>
            <a:off x="5912953" y="5437678"/>
            <a:ext cx="329536"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ローチャート: 論理積ゲート 6">
            <a:extLst>
              <a:ext uri="{FF2B5EF4-FFF2-40B4-BE49-F238E27FC236}">
                <a16:creationId xmlns:a16="http://schemas.microsoft.com/office/drawing/2014/main" id="{85A99D33-8A37-6D4D-824A-D35896350736}"/>
              </a:ext>
            </a:extLst>
          </p:cNvPr>
          <p:cNvSpPr/>
          <p:nvPr/>
        </p:nvSpPr>
        <p:spPr>
          <a:xfrm>
            <a:off x="5912952" y="5835858"/>
            <a:ext cx="329537"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4CBABB01-02FB-F767-27D9-8A648596EFEA}"/>
              </a:ext>
            </a:extLst>
          </p:cNvPr>
          <p:cNvSpPr txBox="1"/>
          <p:nvPr/>
        </p:nvSpPr>
        <p:spPr>
          <a:xfrm>
            <a:off x="5852389" y="5051575"/>
            <a:ext cx="2022136" cy="1200329"/>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タレント</a:t>
            </a:r>
            <a:endParaRPr kumimoji="1" lang="en-US" altLang="ja-JP" sz="900" dirty="0">
              <a:solidFill>
                <a:schemeClr val="bg2">
                  <a:lumMod val="50000"/>
                </a:schemeClr>
              </a:solidFill>
            </a:endParaRPr>
          </a:p>
          <a:p>
            <a:endParaRPr kumimoji="1" lang="en-US" altLang="ja-JP" sz="300" dirty="0">
              <a:solidFill>
                <a:schemeClr val="bg2">
                  <a:lumMod val="50000"/>
                </a:schemeClr>
              </a:solidFill>
            </a:endParaRPr>
          </a:p>
          <a:p>
            <a:r>
              <a:rPr kumimoji="1" lang="ja-JP" altLang="en-US" sz="900" b="1" dirty="0">
                <a:solidFill>
                  <a:schemeClr val="bg1"/>
                </a:solidFill>
              </a:rPr>
              <a:t>趣味</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カフェ巡り</a:t>
            </a:r>
            <a:endParaRPr kumimoji="1" lang="en-US" altLang="ja-JP" sz="900" dirty="0">
              <a:solidFill>
                <a:schemeClr val="bg2">
                  <a:lumMod val="50000"/>
                </a:schemeClr>
              </a:solidFill>
            </a:endParaRPr>
          </a:p>
          <a:p>
            <a:endParaRPr kumimoji="1" lang="en-US" altLang="ja-JP" sz="300" dirty="0">
              <a:solidFill>
                <a:schemeClr val="bg2">
                  <a:lumMod val="50000"/>
                </a:schemeClr>
              </a:solidFill>
            </a:endParaRPr>
          </a:p>
          <a:p>
            <a:endParaRPr kumimoji="1" lang="ja-JP" altLang="en-US" sz="300" dirty="0">
              <a:solidFill>
                <a:schemeClr val="bg2">
                  <a:lumMod val="50000"/>
                </a:schemeClr>
              </a:solidFill>
            </a:endParaRPr>
          </a:p>
          <a:p>
            <a:r>
              <a:rPr kumimoji="1" lang="ja-JP" altLang="en-US" sz="900" b="1" dirty="0">
                <a:solidFill>
                  <a:schemeClr val="bg1"/>
                </a:solidFill>
              </a:rPr>
              <a:t>特技</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ピアノ</a:t>
            </a:r>
          </a:p>
        </p:txBody>
      </p:sp>
      <p:sp>
        <p:nvSpPr>
          <p:cNvPr id="41" name="テキスト ボックス 40">
            <a:extLst>
              <a:ext uri="{FF2B5EF4-FFF2-40B4-BE49-F238E27FC236}">
                <a16:creationId xmlns:a16="http://schemas.microsoft.com/office/drawing/2014/main" id="{F4C68431-41DE-4BF5-1EC3-ED3C11379411}"/>
              </a:ext>
            </a:extLst>
          </p:cNvPr>
          <p:cNvSpPr txBox="1"/>
          <p:nvPr/>
        </p:nvSpPr>
        <p:spPr>
          <a:xfrm>
            <a:off x="2945477" y="4222111"/>
            <a:ext cx="748923" cy="507831"/>
          </a:xfrm>
          <a:prstGeom prst="rect">
            <a:avLst/>
          </a:prstGeom>
          <a:noFill/>
        </p:spPr>
        <p:txBody>
          <a:bodyPr wrap="none" rtlCol="0">
            <a:spAutoFit/>
          </a:bodyPr>
          <a:lstStyle/>
          <a:p>
            <a:r>
              <a:rPr kumimoji="1" lang="ja-JP" altLang="en-US" sz="800" b="1" u="sng" spc="300" dirty="0">
                <a:solidFill>
                  <a:schemeClr val="bg1"/>
                </a:solidFill>
              </a:rPr>
              <a:t>起用事例</a:t>
            </a:r>
            <a:endParaRPr kumimoji="1" lang="en-US" altLang="ja-JP" sz="800" b="1" u="sng" spc="300" dirty="0">
              <a:solidFill>
                <a:schemeClr val="bg1"/>
              </a:solidFill>
            </a:endParaRPr>
          </a:p>
          <a:p>
            <a:endParaRPr kumimoji="1" lang="en-US" altLang="ja-JP" sz="300" b="1" u="sng" spc="300" dirty="0">
              <a:solidFill>
                <a:schemeClr val="bg1"/>
              </a:solidFill>
            </a:endParaRPr>
          </a:p>
          <a:p>
            <a:r>
              <a:rPr kumimoji="1" lang="en-US" altLang="ja-JP" sz="800" b="1" spc="160" dirty="0" err="1">
                <a:solidFill>
                  <a:schemeClr val="bg1"/>
                </a:solidFill>
              </a:rPr>
              <a:t>CanCam</a:t>
            </a:r>
            <a:endParaRPr kumimoji="1" lang="en-US" altLang="ja-JP" sz="800" b="1" spc="160" dirty="0">
              <a:solidFill>
                <a:schemeClr val="bg1"/>
              </a:solidFill>
            </a:endParaRPr>
          </a:p>
          <a:p>
            <a:r>
              <a:rPr kumimoji="1" lang="ja-JP" altLang="en-US" sz="800" b="1" spc="160" dirty="0">
                <a:solidFill>
                  <a:schemeClr val="bg1"/>
                </a:solidFill>
              </a:rPr>
              <a:t>自動車部</a:t>
            </a:r>
          </a:p>
        </p:txBody>
      </p:sp>
      <p:sp>
        <p:nvSpPr>
          <p:cNvPr id="42" name="テキスト ボックス 41">
            <a:extLst>
              <a:ext uri="{FF2B5EF4-FFF2-40B4-BE49-F238E27FC236}">
                <a16:creationId xmlns:a16="http://schemas.microsoft.com/office/drawing/2014/main" id="{C52D3602-A628-F416-98EA-E5E41CA94B94}"/>
              </a:ext>
            </a:extLst>
          </p:cNvPr>
          <p:cNvSpPr txBox="1"/>
          <p:nvPr/>
        </p:nvSpPr>
        <p:spPr>
          <a:xfrm>
            <a:off x="793661" y="4164687"/>
            <a:ext cx="1199403" cy="630942"/>
          </a:xfrm>
          <a:prstGeom prst="rect">
            <a:avLst/>
          </a:prstGeom>
          <a:noFill/>
        </p:spPr>
        <p:txBody>
          <a:bodyPr wrap="square" rtlCol="0">
            <a:spAutoFit/>
          </a:bodyPr>
          <a:lstStyle/>
          <a:p>
            <a:r>
              <a:rPr kumimoji="1" lang="ja-JP" altLang="en-US" sz="800" b="1" u="sng" spc="300" dirty="0">
                <a:solidFill>
                  <a:schemeClr val="bg1"/>
                </a:solidFill>
              </a:rPr>
              <a:t>起用事例</a:t>
            </a:r>
            <a:endParaRPr kumimoji="1" lang="en-US" altLang="ja-JP" sz="800" b="1" u="sng" spc="300" dirty="0">
              <a:solidFill>
                <a:schemeClr val="bg1"/>
              </a:solidFill>
            </a:endParaRPr>
          </a:p>
          <a:p>
            <a:endParaRPr kumimoji="1" lang="en-US" altLang="ja-JP" sz="300" b="1" u="sng" spc="300" dirty="0">
              <a:solidFill>
                <a:schemeClr val="bg1"/>
              </a:solidFill>
            </a:endParaRPr>
          </a:p>
          <a:p>
            <a:r>
              <a:rPr kumimoji="1" lang="en-US" altLang="ja-JP" sz="800" b="1" spc="300" dirty="0">
                <a:solidFill>
                  <a:schemeClr val="bg1"/>
                </a:solidFill>
              </a:rPr>
              <a:t>26</a:t>
            </a:r>
            <a:r>
              <a:rPr kumimoji="1" lang="ja-JP" altLang="en-US" sz="800" b="1" spc="300" dirty="0">
                <a:solidFill>
                  <a:schemeClr val="bg1"/>
                </a:solidFill>
              </a:rPr>
              <a:t>年</a:t>
            </a:r>
            <a:r>
              <a:rPr kumimoji="1" lang="en-US" altLang="ja-JP" sz="800" b="1" spc="300" dirty="0">
                <a:solidFill>
                  <a:schemeClr val="bg1"/>
                </a:solidFill>
              </a:rPr>
              <a:t>1</a:t>
            </a:r>
            <a:r>
              <a:rPr kumimoji="1" lang="ja-JP" altLang="en-US" sz="800" b="1" spc="300" dirty="0">
                <a:solidFill>
                  <a:schemeClr val="bg1"/>
                </a:solidFill>
              </a:rPr>
              <a:t>月公開</a:t>
            </a:r>
            <a:endParaRPr kumimoji="1" lang="en-US" altLang="ja-JP" sz="800" b="1" spc="300" dirty="0">
              <a:solidFill>
                <a:schemeClr val="bg1"/>
              </a:solidFill>
            </a:endParaRPr>
          </a:p>
          <a:p>
            <a:r>
              <a:rPr kumimoji="1" lang="en-US" altLang="ja-JP" sz="800" b="1" spc="300" dirty="0">
                <a:solidFill>
                  <a:schemeClr val="bg1"/>
                </a:solidFill>
              </a:rPr>
              <a:t>SNS</a:t>
            </a:r>
            <a:r>
              <a:rPr kumimoji="1" lang="ja-JP" altLang="en-US" sz="800" b="1" spc="300" dirty="0">
                <a:solidFill>
                  <a:schemeClr val="bg1"/>
                </a:solidFill>
              </a:rPr>
              <a:t>動画</a:t>
            </a:r>
            <a:endParaRPr kumimoji="1" lang="en-US" altLang="ja-JP" sz="800" b="1" spc="300" dirty="0">
              <a:solidFill>
                <a:schemeClr val="bg1"/>
              </a:solidFill>
            </a:endParaRPr>
          </a:p>
          <a:p>
            <a:r>
              <a:rPr kumimoji="1" lang="en-US" altLang="ja-JP" sz="800" b="1" spc="300" dirty="0">
                <a:solidFill>
                  <a:schemeClr val="bg1"/>
                </a:solidFill>
              </a:rPr>
              <a:t>CANMAKE</a:t>
            </a:r>
            <a:endParaRPr kumimoji="1" lang="ja-JP" altLang="en-US" sz="800" b="1" spc="300" dirty="0">
              <a:solidFill>
                <a:schemeClr val="bg1"/>
              </a:solidFill>
            </a:endParaRPr>
          </a:p>
        </p:txBody>
      </p:sp>
      <p:sp>
        <p:nvSpPr>
          <p:cNvPr id="44" name="テキスト ボックス 43">
            <a:extLst>
              <a:ext uri="{FF2B5EF4-FFF2-40B4-BE49-F238E27FC236}">
                <a16:creationId xmlns:a16="http://schemas.microsoft.com/office/drawing/2014/main" id="{1B6D87F4-02BF-8230-6BE7-ECABD96B2310}"/>
              </a:ext>
            </a:extLst>
          </p:cNvPr>
          <p:cNvSpPr txBox="1"/>
          <p:nvPr/>
        </p:nvSpPr>
        <p:spPr>
          <a:xfrm>
            <a:off x="4931206" y="4132490"/>
            <a:ext cx="857244" cy="215444"/>
          </a:xfrm>
          <a:prstGeom prst="rect">
            <a:avLst/>
          </a:prstGeom>
          <a:noFill/>
        </p:spPr>
        <p:txBody>
          <a:bodyPr wrap="square" rtlCol="0">
            <a:spAutoFit/>
          </a:bodyPr>
          <a:lstStyle/>
          <a:p>
            <a:r>
              <a:rPr kumimoji="1" lang="ja-JP" altLang="en-US" sz="800" b="1" u="sng" spc="300" dirty="0">
                <a:solidFill>
                  <a:schemeClr val="bg1"/>
                </a:solidFill>
              </a:rPr>
              <a:t>起用事例</a:t>
            </a:r>
            <a:endParaRPr kumimoji="1" lang="en-US" altLang="ja-JP" sz="800" b="1" u="sng" spc="300" dirty="0">
              <a:solidFill>
                <a:schemeClr val="bg1"/>
              </a:solidFill>
            </a:endParaRPr>
          </a:p>
        </p:txBody>
      </p:sp>
      <p:sp>
        <p:nvSpPr>
          <p:cNvPr id="45" name="正方形/長方形 44">
            <a:extLst>
              <a:ext uri="{FF2B5EF4-FFF2-40B4-BE49-F238E27FC236}">
                <a16:creationId xmlns:a16="http://schemas.microsoft.com/office/drawing/2014/main" id="{2D8C3A04-FD85-B234-C185-3E7403A4C83E}"/>
              </a:ext>
            </a:extLst>
          </p:cNvPr>
          <p:cNvSpPr/>
          <p:nvPr/>
        </p:nvSpPr>
        <p:spPr>
          <a:xfrm>
            <a:off x="5129876" y="6302981"/>
            <a:ext cx="1611340" cy="200055"/>
          </a:xfrm>
          <a:prstGeom prst="rect">
            <a:avLst/>
          </a:prstGeom>
        </p:spPr>
        <p:txBody>
          <a:bodyPr wrap="none">
            <a:spAutoFit/>
          </a:bodyPr>
          <a:lstStyle/>
          <a:p>
            <a:pPr algn="ctr"/>
            <a:r>
              <a:rPr lang="en-US" altLang="ja-JP" sz="700" dirty="0">
                <a:solidFill>
                  <a:schemeClr val="accent1"/>
                </a:solidFill>
                <a:latin typeface="游ゴシック" panose="020B0400000000000000" pitchFamily="50" charset="-128"/>
                <a:hlinkClick r:id="rId7">
                  <a:extLst>
                    <a:ext uri="{A12FA001-AC4F-418D-AE19-62706E023703}">
                      <ahyp:hlinkClr xmlns:ahyp="http://schemas.microsoft.com/office/drawing/2018/hyperlinkcolor" val="tx"/>
                    </a:ext>
                  </a:extLst>
                </a:hlinkClick>
              </a:rPr>
              <a:t>@nanaka_kukita</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 </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11.2</a:t>
            </a:r>
            <a:r>
              <a:rPr lang="ja-JP" altLang="en-US" sz="700" dirty="0">
                <a:solidFill>
                  <a:schemeClr val="bg2">
                    <a:lumMod val="50000"/>
                  </a:schemeClr>
                </a:solidFill>
                <a:latin typeface="游ゴシック" panose="020B0400000000000000" pitchFamily="50" charset="-128"/>
                <a:ea typeface="游ゴシック" panose="020B0400000000000000" pitchFamily="50" charset="-128"/>
              </a:rPr>
              <a:t>万</a:t>
            </a:r>
            <a:r>
              <a:rPr lang="en-US" altLang="ja-JP" sz="700" dirty="0">
                <a:solidFill>
                  <a:schemeClr val="bg2">
                    <a:lumMod val="50000"/>
                  </a:schemeClr>
                </a:solidFill>
                <a:latin typeface="游ゴシック" panose="020B0400000000000000" pitchFamily="50" charset="-128"/>
                <a:ea typeface="游ゴシック" panose="020B0400000000000000" pitchFamily="50" charset="-128"/>
              </a:rPr>
              <a:t>followers</a:t>
            </a:r>
            <a:endParaRPr lang="ja-JP" altLang="en-US" sz="70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47" name="図 46">
            <a:extLst>
              <a:ext uri="{FF2B5EF4-FFF2-40B4-BE49-F238E27FC236}">
                <a16:creationId xmlns:a16="http://schemas.microsoft.com/office/drawing/2014/main" id="{5E44EAA1-CCA6-E752-DBFA-DCFD8107D34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19673" y="6308581"/>
            <a:ext cx="188191" cy="170820"/>
          </a:xfrm>
          <a:prstGeom prst="rect">
            <a:avLst/>
          </a:prstGeom>
        </p:spPr>
      </p:pic>
      <p:pic>
        <p:nvPicPr>
          <p:cNvPr id="97" name="Picture 2" descr="伏屋璃乃">
            <a:extLst>
              <a:ext uri="{FF2B5EF4-FFF2-40B4-BE49-F238E27FC236}">
                <a16:creationId xmlns:a16="http://schemas.microsoft.com/office/drawing/2014/main" id="{17824FD0-BE9E-428A-BCA8-905D0B1DE48C}"/>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1128127" y="2953381"/>
            <a:ext cx="1236948" cy="1242640"/>
          </a:xfrm>
          <a:prstGeom prst="ellipse">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11" name="図 110">
            <a:extLst>
              <a:ext uri="{FF2B5EF4-FFF2-40B4-BE49-F238E27FC236}">
                <a16:creationId xmlns:a16="http://schemas.microsoft.com/office/drawing/2014/main" id="{10E2449A-1412-9A38-818F-14817D6CD9B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108456" y="2942104"/>
            <a:ext cx="1296000" cy="1346901"/>
          </a:xfrm>
          <a:prstGeom prst="ellipse">
            <a:avLst/>
          </a:prstGeom>
          <a:ln>
            <a:solidFill>
              <a:schemeClr val="bg2">
                <a:lumMod val="90000"/>
              </a:schemeClr>
            </a:solidFill>
          </a:ln>
        </p:spPr>
      </p:pic>
      <p:cxnSp>
        <p:nvCxnSpPr>
          <p:cNvPr id="6" name="直線コネクタ 5">
            <a:extLst>
              <a:ext uri="{FF2B5EF4-FFF2-40B4-BE49-F238E27FC236}">
                <a16:creationId xmlns:a16="http://schemas.microsoft.com/office/drawing/2014/main" id="{B016F7E6-185E-2CB1-5C23-787D4113710A}"/>
              </a:ext>
            </a:extLst>
          </p:cNvPr>
          <p:cNvCxnSpPr>
            <a:cxnSpLocks/>
          </p:cNvCxnSpPr>
          <p:nvPr/>
        </p:nvCxnSpPr>
        <p:spPr>
          <a:xfrm>
            <a:off x="262368" y="843973"/>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6" name="角丸四角形吹き出し 105"/>
          <p:cNvSpPr/>
          <p:nvPr/>
        </p:nvSpPr>
        <p:spPr>
          <a:xfrm>
            <a:off x="4924626" y="2956348"/>
            <a:ext cx="525167" cy="190166"/>
          </a:xfrm>
          <a:prstGeom prst="wedgeRoundRectCallout">
            <a:avLst>
              <a:gd name="adj1" fmla="val -6003"/>
              <a:gd name="adj2" fmla="val -83662"/>
              <a:gd name="adj3" fmla="val 16667"/>
            </a:avLst>
          </a:prstGeom>
          <a:solidFill>
            <a:schemeClr val="bg1"/>
          </a:solidFill>
          <a:ln w="19050">
            <a:solidFill>
              <a:srgbClr val="FC8E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rgbClr val="FC8EAC"/>
                </a:solidFill>
              </a:rPr>
              <a:t>姉妹で！</a:t>
            </a:r>
            <a:endParaRPr kumimoji="1" lang="en-US" altLang="ja-JP" sz="600" b="1" dirty="0">
              <a:solidFill>
                <a:srgbClr val="FC8EAC"/>
              </a:solidFill>
            </a:endParaRPr>
          </a:p>
        </p:txBody>
      </p:sp>
      <p:sp>
        <p:nvSpPr>
          <p:cNvPr id="110" name="テキスト ボックス 109">
            <a:extLst>
              <a:ext uri="{FF2B5EF4-FFF2-40B4-BE49-F238E27FC236}">
                <a16:creationId xmlns:a16="http://schemas.microsoft.com/office/drawing/2014/main" id="{C52D3602-A628-F416-98EA-E5E41CA94B94}"/>
              </a:ext>
            </a:extLst>
          </p:cNvPr>
          <p:cNvSpPr txBox="1"/>
          <p:nvPr/>
        </p:nvSpPr>
        <p:spPr>
          <a:xfrm>
            <a:off x="4970650" y="4322734"/>
            <a:ext cx="1199403" cy="461665"/>
          </a:xfrm>
          <a:prstGeom prst="rect">
            <a:avLst/>
          </a:prstGeom>
          <a:noFill/>
        </p:spPr>
        <p:txBody>
          <a:bodyPr wrap="square" rtlCol="0">
            <a:spAutoFit/>
          </a:bodyPr>
          <a:lstStyle/>
          <a:p>
            <a:r>
              <a:rPr kumimoji="1" lang="en-US" altLang="ja-JP" sz="800" b="1" spc="300" dirty="0">
                <a:solidFill>
                  <a:schemeClr val="bg1"/>
                </a:solidFill>
              </a:rPr>
              <a:t>2026</a:t>
            </a:r>
            <a:r>
              <a:rPr kumimoji="1" lang="ja-JP" altLang="en-US" sz="800" b="1" spc="300" dirty="0">
                <a:solidFill>
                  <a:schemeClr val="bg1"/>
                </a:solidFill>
              </a:rPr>
              <a:t>年</a:t>
            </a:r>
            <a:r>
              <a:rPr kumimoji="1" lang="en-US" altLang="ja-JP" sz="800" b="1" spc="300" dirty="0">
                <a:solidFill>
                  <a:schemeClr val="bg1"/>
                </a:solidFill>
              </a:rPr>
              <a:t>7</a:t>
            </a:r>
            <a:r>
              <a:rPr kumimoji="1" lang="ja-JP" altLang="en-US" sz="800" b="1" spc="300" dirty="0">
                <a:solidFill>
                  <a:schemeClr val="bg1"/>
                </a:solidFill>
              </a:rPr>
              <a:t>月</a:t>
            </a:r>
            <a:endParaRPr kumimoji="1" lang="en-US" altLang="ja-JP" sz="800" b="1" spc="300" dirty="0">
              <a:solidFill>
                <a:schemeClr val="bg1"/>
              </a:solidFill>
            </a:endParaRPr>
          </a:p>
          <a:p>
            <a:r>
              <a:rPr kumimoji="1" lang="en-US" altLang="ja-JP" sz="800" b="1" spc="300" dirty="0">
                <a:solidFill>
                  <a:schemeClr val="bg1"/>
                </a:solidFill>
              </a:rPr>
              <a:t>SNS</a:t>
            </a:r>
            <a:r>
              <a:rPr kumimoji="1" lang="ja-JP" altLang="en-US" sz="800" b="1" spc="300" dirty="0">
                <a:solidFill>
                  <a:schemeClr val="bg1"/>
                </a:solidFill>
              </a:rPr>
              <a:t>動画</a:t>
            </a:r>
            <a:endParaRPr kumimoji="1" lang="en-US" altLang="ja-JP" sz="800" b="1" spc="300" dirty="0">
              <a:solidFill>
                <a:schemeClr val="bg1"/>
              </a:solidFill>
            </a:endParaRPr>
          </a:p>
          <a:p>
            <a:r>
              <a:rPr kumimoji="1" lang="ja-JP" altLang="en-US" sz="800" b="1" spc="300" dirty="0">
                <a:solidFill>
                  <a:schemeClr val="bg1"/>
                </a:solidFill>
              </a:rPr>
              <a:t>チームラボ</a:t>
            </a:r>
            <a:endParaRPr kumimoji="1" lang="en-US" altLang="ja-JP" sz="800" b="1" spc="300" dirty="0">
              <a:solidFill>
                <a:schemeClr val="bg1"/>
              </a:solidFill>
            </a:endParaRPr>
          </a:p>
        </p:txBody>
      </p:sp>
      <p:pic>
        <p:nvPicPr>
          <p:cNvPr id="114" name="図 113">
            <a:extLst>
              <a:ext uri="{FF2B5EF4-FFF2-40B4-BE49-F238E27FC236}">
                <a16:creationId xmlns:a16="http://schemas.microsoft.com/office/drawing/2014/main" id="{D55B699E-E027-F7DA-C0B1-D486598E80E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43225" y="6374543"/>
            <a:ext cx="188191" cy="170820"/>
          </a:xfrm>
          <a:prstGeom prst="rect">
            <a:avLst/>
          </a:prstGeom>
        </p:spPr>
      </p:pic>
      <p:sp>
        <p:nvSpPr>
          <p:cNvPr id="115" name="フローチャート: 論理積ゲート 6">
            <a:extLst>
              <a:ext uri="{FF2B5EF4-FFF2-40B4-BE49-F238E27FC236}">
                <a16:creationId xmlns:a16="http://schemas.microsoft.com/office/drawing/2014/main" id="{95C744DC-F0FF-7EF0-B5E0-0CF5FACB5BB7}"/>
              </a:ext>
            </a:extLst>
          </p:cNvPr>
          <p:cNvSpPr/>
          <p:nvPr/>
        </p:nvSpPr>
        <p:spPr>
          <a:xfrm>
            <a:off x="7027136" y="5062763"/>
            <a:ext cx="682346" cy="218253"/>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フローチャート: 論理積ゲート 6">
            <a:extLst>
              <a:ext uri="{FF2B5EF4-FFF2-40B4-BE49-F238E27FC236}">
                <a16:creationId xmlns:a16="http://schemas.microsoft.com/office/drawing/2014/main" id="{443BB60C-9653-F8C9-E81E-8840E4EF8538}"/>
              </a:ext>
            </a:extLst>
          </p:cNvPr>
          <p:cNvSpPr/>
          <p:nvPr/>
        </p:nvSpPr>
        <p:spPr>
          <a:xfrm>
            <a:off x="7037705" y="5448925"/>
            <a:ext cx="329536" cy="170701"/>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フローチャート: 論理積ゲート 6">
            <a:extLst>
              <a:ext uri="{FF2B5EF4-FFF2-40B4-BE49-F238E27FC236}">
                <a16:creationId xmlns:a16="http://schemas.microsoft.com/office/drawing/2014/main" id="{0D047BC1-99CD-A809-9C1B-5DCBBBAC39B2}"/>
              </a:ext>
            </a:extLst>
          </p:cNvPr>
          <p:cNvSpPr/>
          <p:nvPr/>
        </p:nvSpPr>
        <p:spPr>
          <a:xfrm>
            <a:off x="7027138" y="5830148"/>
            <a:ext cx="329537" cy="192327"/>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テキスト ボックス 117">
            <a:extLst>
              <a:ext uri="{FF2B5EF4-FFF2-40B4-BE49-F238E27FC236}">
                <a16:creationId xmlns:a16="http://schemas.microsoft.com/office/drawing/2014/main" id="{042F8B5F-4B8A-7BD8-FF56-AA5C417B1AE2}"/>
              </a:ext>
            </a:extLst>
          </p:cNvPr>
          <p:cNvSpPr txBox="1"/>
          <p:nvPr/>
        </p:nvSpPr>
        <p:spPr>
          <a:xfrm>
            <a:off x="6977278" y="5064263"/>
            <a:ext cx="1991210" cy="1154162"/>
          </a:xfrm>
          <a:prstGeom prst="rect">
            <a:avLst/>
          </a:prstGeom>
          <a:noFill/>
        </p:spPr>
        <p:txBody>
          <a:bodyPr wrap="square" rtlCol="0">
            <a:spAutoFit/>
          </a:bodyPr>
          <a:lstStyle/>
          <a:p>
            <a:r>
              <a:rPr kumimoji="1" lang="ja-JP" altLang="en-US" sz="900" b="1" dirty="0">
                <a:solidFill>
                  <a:schemeClr val="bg1"/>
                </a:solidFill>
              </a:rPr>
              <a:t>基本データ</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en-US" altLang="ja-JP" sz="900" dirty="0">
                <a:solidFill>
                  <a:schemeClr val="bg2">
                    <a:lumMod val="50000"/>
                  </a:schemeClr>
                </a:solidFill>
              </a:rPr>
              <a:t>OL</a:t>
            </a:r>
            <a:r>
              <a:rPr kumimoji="1" lang="ja-JP" altLang="en-US" sz="900" dirty="0">
                <a:solidFill>
                  <a:schemeClr val="bg2">
                    <a:lumMod val="50000"/>
                  </a:schemeClr>
                </a:solidFill>
              </a:rPr>
              <a:t>・モデル</a:t>
            </a:r>
            <a:endParaRPr kumimoji="1" lang="en-US" altLang="ja-JP" sz="900" dirty="0">
              <a:solidFill>
                <a:schemeClr val="bg2">
                  <a:lumMod val="50000"/>
                </a:schemeClr>
              </a:solidFill>
            </a:endParaRPr>
          </a:p>
          <a:p>
            <a:endParaRPr kumimoji="1" lang="en-US" altLang="ja-JP" sz="300" dirty="0">
              <a:solidFill>
                <a:schemeClr val="bg2">
                  <a:lumMod val="50000"/>
                </a:schemeClr>
              </a:solidFill>
            </a:endParaRPr>
          </a:p>
          <a:p>
            <a:r>
              <a:rPr kumimoji="1" lang="ja-JP" altLang="en-US" sz="900" b="1" dirty="0">
                <a:solidFill>
                  <a:schemeClr val="bg1"/>
                </a:solidFill>
              </a:rPr>
              <a:t>趣味</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料理／グルメ巡り／野球観戦</a:t>
            </a:r>
            <a:endParaRPr kumimoji="1" lang="en-US" altLang="ja-JP" sz="900" dirty="0">
              <a:solidFill>
                <a:schemeClr val="bg2">
                  <a:lumMod val="50000"/>
                </a:schemeClr>
              </a:solidFill>
            </a:endParaRPr>
          </a:p>
          <a:p>
            <a:endParaRPr kumimoji="1" lang="ja-JP" altLang="en-US" sz="300" dirty="0">
              <a:solidFill>
                <a:schemeClr val="bg2">
                  <a:lumMod val="50000"/>
                </a:schemeClr>
              </a:solidFill>
            </a:endParaRPr>
          </a:p>
          <a:p>
            <a:r>
              <a:rPr kumimoji="1" lang="ja-JP" altLang="en-US" sz="900" b="1" dirty="0">
                <a:solidFill>
                  <a:schemeClr val="bg1"/>
                </a:solidFill>
              </a:rPr>
              <a:t>特技</a:t>
            </a:r>
            <a:endParaRPr kumimoji="1" lang="en-US" altLang="ja-JP" sz="900" b="1" dirty="0">
              <a:solidFill>
                <a:schemeClr val="bg1"/>
              </a:solidFill>
            </a:endParaRPr>
          </a:p>
          <a:p>
            <a:endParaRPr kumimoji="1" lang="en-US" altLang="ja-JP" sz="300" dirty="0">
              <a:solidFill>
                <a:schemeClr val="bg2">
                  <a:lumMod val="50000"/>
                </a:schemeClr>
              </a:solidFill>
            </a:endParaRPr>
          </a:p>
          <a:p>
            <a:r>
              <a:rPr kumimoji="1" lang="ja-JP" altLang="en-US" sz="900" dirty="0">
                <a:solidFill>
                  <a:schemeClr val="bg2">
                    <a:lumMod val="50000"/>
                  </a:schemeClr>
                </a:solidFill>
              </a:rPr>
              <a:t>美容に詳しい！化粧品検定</a:t>
            </a:r>
            <a:r>
              <a:rPr kumimoji="1" lang="en-US" altLang="ja-JP" sz="900" dirty="0">
                <a:solidFill>
                  <a:schemeClr val="bg2">
                    <a:lumMod val="50000"/>
                  </a:schemeClr>
                </a:solidFill>
              </a:rPr>
              <a:t>1</a:t>
            </a:r>
            <a:r>
              <a:rPr kumimoji="1" lang="ja-JP" altLang="en-US" sz="900" dirty="0">
                <a:solidFill>
                  <a:schemeClr val="bg2">
                    <a:lumMod val="50000"/>
                  </a:schemeClr>
                </a:solidFill>
              </a:rPr>
              <a:t>級</a:t>
            </a:r>
          </a:p>
        </p:txBody>
      </p:sp>
      <p:pic>
        <p:nvPicPr>
          <p:cNvPr id="51" name="図 50" descr="白いシャツを着ている女性&#10;&#10;AI によって生成されたコンテンツは間違っている可能性があります。">
            <a:extLst>
              <a:ext uri="{FF2B5EF4-FFF2-40B4-BE49-F238E27FC236}">
                <a16:creationId xmlns:a16="http://schemas.microsoft.com/office/drawing/2014/main" id="{BEFDBB78-D3EE-5728-18EF-DFEADFE36D4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16219" y="1159757"/>
            <a:ext cx="386209" cy="386209"/>
          </a:xfrm>
          <a:prstGeom prst="rect">
            <a:avLst/>
          </a:prstGeom>
        </p:spPr>
      </p:pic>
      <p:pic>
        <p:nvPicPr>
          <p:cNvPr id="53" name="図 52" descr="白いシャツを着ている女性&#10;&#10;AI によって生成されたコンテンツは間違っている可能性があります。">
            <a:extLst>
              <a:ext uri="{FF2B5EF4-FFF2-40B4-BE49-F238E27FC236}">
                <a16:creationId xmlns:a16="http://schemas.microsoft.com/office/drawing/2014/main" id="{241C0F14-3052-EF90-EDCB-F060B7165F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51423" y="1159757"/>
            <a:ext cx="394792" cy="394792"/>
          </a:xfrm>
          <a:prstGeom prst="rect">
            <a:avLst/>
          </a:prstGeom>
        </p:spPr>
      </p:pic>
      <p:pic>
        <p:nvPicPr>
          <p:cNvPr id="55" name="図 54" descr="白いシャツを着ている女性&#10;&#10;AI によって生成されたコンテンツは間違っている可能性があります。">
            <a:extLst>
              <a:ext uri="{FF2B5EF4-FFF2-40B4-BE49-F238E27FC236}">
                <a16:creationId xmlns:a16="http://schemas.microsoft.com/office/drawing/2014/main" id="{298DE24C-9512-4D0F-0768-5AF7276D23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8745" y="1159757"/>
            <a:ext cx="376803" cy="376803"/>
          </a:xfrm>
          <a:prstGeom prst="rect">
            <a:avLst/>
          </a:prstGeom>
        </p:spPr>
      </p:pic>
      <p:pic>
        <p:nvPicPr>
          <p:cNvPr id="57" name="図 56" descr="白いシャツを着ている女性&#10;&#10;AI によって生成されたコンテンツは間違っている可能性があります。">
            <a:extLst>
              <a:ext uri="{FF2B5EF4-FFF2-40B4-BE49-F238E27FC236}">
                <a16:creationId xmlns:a16="http://schemas.microsoft.com/office/drawing/2014/main" id="{5AA944D9-37DA-054A-717F-2DBB68F4A70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2432" y="1159757"/>
            <a:ext cx="400096" cy="400096"/>
          </a:xfrm>
          <a:prstGeom prst="rect">
            <a:avLst/>
          </a:prstGeom>
        </p:spPr>
      </p:pic>
      <p:pic>
        <p:nvPicPr>
          <p:cNvPr id="59" name="図 58" descr="ポーズをとる女性&#10;&#10;AI によって生成されたコンテンツは間違っている可能性があります。">
            <a:extLst>
              <a:ext uri="{FF2B5EF4-FFF2-40B4-BE49-F238E27FC236}">
                <a16:creationId xmlns:a16="http://schemas.microsoft.com/office/drawing/2014/main" id="{446235E3-E1FB-8F14-6D74-575AD9D9C6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42532" y="1159757"/>
            <a:ext cx="386209" cy="386209"/>
          </a:xfrm>
          <a:prstGeom prst="rect">
            <a:avLst/>
          </a:prstGeom>
        </p:spPr>
      </p:pic>
      <p:pic>
        <p:nvPicPr>
          <p:cNvPr id="61" name="図 60" descr="髪の長い女性&#10;&#10;AI によって生成されたコンテンツは間違っている可能性があります。">
            <a:extLst>
              <a:ext uri="{FF2B5EF4-FFF2-40B4-BE49-F238E27FC236}">
                <a16:creationId xmlns:a16="http://schemas.microsoft.com/office/drawing/2014/main" id="{EEFC5A09-DA18-BFCC-DFDE-BC70D82F8C6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241965" y="1159757"/>
            <a:ext cx="397996" cy="397996"/>
          </a:xfrm>
          <a:prstGeom prst="rect">
            <a:avLst/>
          </a:prstGeom>
        </p:spPr>
      </p:pic>
      <p:pic>
        <p:nvPicPr>
          <p:cNvPr id="63" name="図 62" descr="白いドレスを着た女性&#10;&#10;AI によって生成されたコンテンツは間違っている可能性があります。">
            <a:extLst>
              <a:ext uri="{FF2B5EF4-FFF2-40B4-BE49-F238E27FC236}">
                <a16:creationId xmlns:a16="http://schemas.microsoft.com/office/drawing/2014/main" id="{1408211D-DE3A-96E8-C93F-D2FD756DAD1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71865" y="1159757"/>
            <a:ext cx="400096" cy="400096"/>
          </a:xfrm>
          <a:prstGeom prst="rect">
            <a:avLst/>
          </a:prstGeom>
        </p:spPr>
      </p:pic>
      <p:pic>
        <p:nvPicPr>
          <p:cNvPr id="65" name="図 64" descr="白いシャツを着ている女性&#10;&#10;AI によって生成されたコンテンツは間違っている可能性があります。">
            <a:extLst>
              <a:ext uri="{FF2B5EF4-FFF2-40B4-BE49-F238E27FC236}">
                <a16:creationId xmlns:a16="http://schemas.microsoft.com/office/drawing/2014/main" id="{624732A0-02D5-C6DF-F1A5-C5051C6EF528}"/>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301765" y="1159757"/>
            <a:ext cx="400096" cy="400096"/>
          </a:xfrm>
          <a:prstGeom prst="rect">
            <a:avLst/>
          </a:prstGeom>
        </p:spPr>
      </p:pic>
      <p:pic>
        <p:nvPicPr>
          <p:cNvPr id="67" name="図 66" descr="白いシャツを着ている女性&#10;&#10;AI によって生成されたコンテンツは間違っている可能性があります。">
            <a:extLst>
              <a:ext uri="{FF2B5EF4-FFF2-40B4-BE49-F238E27FC236}">
                <a16:creationId xmlns:a16="http://schemas.microsoft.com/office/drawing/2014/main" id="{7E9BDE14-8C36-DF7F-DA93-C20A62E8F04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845552" y="1159757"/>
            <a:ext cx="386209" cy="386209"/>
          </a:xfrm>
          <a:prstGeom prst="rect">
            <a:avLst/>
          </a:prstGeom>
        </p:spPr>
      </p:pic>
      <p:pic>
        <p:nvPicPr>
          <p:cNvPr id="73" name="図 72" descr="ドレスを着た女性&#10;&#10;AI によって生成されたコンテンツは間違っている可能性があります。">
            <a:extLst>
              <a:ext uri="{FF2B5EF4-FFF2-40B4-BE49-F238E27FC236}">
                <a16:creationId xmlns:a16="http://schemas.microsoft.com/office/drawing/2014/main" id="{96C78ABB-D41F-A596-1B9B-5F436921F43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68104" y="2132392"/>
            <a:ext cx="394791" cy="394791"/>
          </a:xfrm>
          <a:prstGeom prst="rect">
            <a:avLst/>
          </a:prstGeom>
        </p:spPr>
      </p:pic>
      <p:pic>
        <p:nvPicPr>
          <p:cNvPr id="75" name="図 74" descr="セーターを着ている人はスマイルしている&#10;&#10;AI によって生成されたコンテンツは間違っている可能性があります。">
            <a:extLst>
              <a:ext uri="{FF2B5EF4-FFF2-40B4-BE49-F238E27FC236}">
                <a16:creationId xmlns:a16="http://schemas.microsoft.com/office/drawing/2014/main" id="{754E67D8-BCDA-5BDC-F4BA-EBBE0B19939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27066" y="1631863"/>
            <a:ext cx="415268" cy="415268"/>
          </a:xfrm>
          <a:prstGeom prst="rect">
            <a:avLst/>
          </a:prstGeom>
        </p:spPr>
      </p:pic>
      <p:pic>
        <p:nvPicPr>
          <p:cNvPr id="77" name="図 76" descr="白いシャツを着ている女性&#10;&#10;AI によって生成されたコンテンツは間違っている可能性があります。">
            <a:extLst>
              <a:ext uri="{FF2B5EF4-FFF2-40B4-BE49-F238E27FC236}">
                <a16:creationId xmlns:a16="http://schemas.microsoft.com/office/drawing/2014/main" id="{5E880A29-7FD8-9477-A701-8B563B0D709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09795" y="1631863"/>
            <a:ext cx="415268" cy="415268"/>
          </a:xfrm>
          <a:prstGeom prst="rect">
            <a:avLst/>
          </a:prstGeom>
        </p:spPr>
      </p:pic>
      <p:pic>
        <p:nvPicPr>
          <p:cNvPr id="79" name="図 78" descr="白いシャツを着ている女性&#10;&#10;AI によって生成されたコンテンツは間違っている可能性があります。">
            <a:extLst>
              <a:ext uri="{FF2B5EF4-FFF2-40B4-BE49-F238E27FC236}">
                <a16:creationId xmlns:a16="http://schemas.microsoft.com/office/drawing/2014/main" id="{6367AC64-BE45-8225-C542-3B3D6020C96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177961" y="1159757"/>
            <a:ext cx="399856" cy="399856"/>
          </a:xfrm>
          <a:prstGeom prst="rect">
            <a:avLst/>
          </a:prstGeom>
        </p:spPr>
      </p:pic>
      <p:pic>
        <p:nvPicPr>
          <p:cNvPr id="81" name="図 80" descr="白いシャツを着ている女性&#10;&#10;AI によって生成されたコンテンツは間違っている可能性があります。">
            <a:extLst>
              <a:ext uri="{FF2B5EF4-FFF2-40B4-BE49-F238E27FC236}">
                <a16:creationId xmlns:a16="http://schemas.microsoft.com/office/drawing/2014/main" id="{D1CD63B7-0689-1058-556A-E9BB9302356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709965" y="1159757"/>
            <a:ext cx="397996" cy="397996"/>
          </a:xfrm>
          <a:prstGeom prst="rect">
            <a:avLst/>
          </a:prstGeom>
        </p:spPr>
      </p:pic>
      <p:pic>
        <p:nvPicPr>
          <p:cNvPr id="121" name="図 120" descr="白いシャツを着ている女性&#10;&#10;AI によって生成されたコンテンツは間違っている可能性があります。">
            <a:extLst>
              <a:ext uri="{FF2B5EF4-FFF2-40B4-BE49-F238E27FC236}">
                <a16:creationId xmlns:a16="http://schemas.microsoft.com/office/drawing/2014/main" id="{4239A21F-5F62-2703-E335-C81A1D5425F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481869" y="2096319"/>
            <a:ext cx="430864" cy="430864"/>
          </a:xfrm>
          <a:prstGeom prst="rect">
            <a:avLst/>
          </a:prstGeom>
        </p:spPr>
      </p:pic>
      <p:pic>
        <p:nvPicPr>
          <p:cNvPr id="123" name="図 122" descr="白いドレスを着た女性&#10;&#10;AI によって生成されたコンテンツは間違っている可能性があります。">
            <a:extLst>
              <a:ext uri="{FF2B5EF4-FFF2-40B4-BE49-F238E27FC236}">
                <a16:creationId xmlns:a16="http://schemas.microsoft.com/office/drawing/2014/main" id="{1C79EB90-A741-E019-F6A4-088A8D8746D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092524" y="1638915"/>
            <a:ext cx="408216" cy="408216"/>
          </a:xfrm>
          <a:prstGeom prst="rect">
            <a:avLst/>
          </a:prstGeom>
        </p:spPr>
      </p:pic>
      <p:pic>
        <p:nvPicPr>
          <p:cNvPr id="125" name="図 124" descr="白いドレスを着た女性&#10;&#10;AI によって生成されたコンテンツは間違っている可能性があります。">
            <a:extLst>
              <a:ext uri="{FF2B5EF4-FFF2-40B4-BE49-F238E27FC236}">
                <a16:creationId xmlns:a16="http://schemas.microsoft.com/office/drawing/2014/main" id="{1A2FD354-0D70-2357-F365-45D7428481FF}"/>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037332" y="1649135"/>
            <a:ext cx="408025" cy="397996"/>
          </a:xfrm>
          <a:prstGeom prst="rect">
            <a:avLst/>
          </a:prstGeom>
        </p:spPr>
      </p:pic>
      <p:pic>
        <p:nvPicPr>
          <p:cNvPr id="127" name="図 126" descr="ピンクのドレスを着た女性&#10;&#10;AI によって生成されたコンテンツは間違っている可能性があります。">
            <a:extLst>
              <a:ext uri="{FF2B5EF4-FFF2-40B4-BE49-F238E27FC236}">
                <a16:creationId xmlns:a16="http://schemas.microsoft.com/office/drawing/2014/main" id="{43665388-5813-867B-854A-18BE8EA025CA}"/>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568201" y="1645461"/>
            <a:ext cx="401670" cy="401670"/>
          </a:xfrm>
          <a:prstGeom prst="rect">
            <a:avLst/>
          </a:prstGeom>
        </p:spPr>
      </p:pic>
      <p:pic>
        <p:nvPicPr>
          <p:cNvPr id="129" name="図 128" descr="白いドレスを着た女性&#10;&#10;AI によって生成されたコンテンツは間違っている可能性があります。">
            <a:extLst>
              <a:ext uri="{FF2B5EF4-FFF2-40B4-BE49-F238E27FC236}">
                <a16:creationId xmlns:a16="http://schemas.microsoft.com/office/drawing/2014/main" id="{3FA150D9-BE5B-76BE-75C6-F7A88FAC7049}"/>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512818" y="1662587"/>
            <a:ext cx="384544" cy="384544"/>
          </a:xfrm>
          <a:prstGeom prst="rect">
            <a:avLst/>
          </a:prstGeom>
        </p:spPr>
      </p:pic>
      <p:pic>
        <p:nvPicPr>
          <p:cNvPr id="131" name="図 130" descr="ドレスを着た女性&#10;&#10;AI によって生成されたコンテンツは間違っている可能性があります。">
            <a:extLst>
              <a:ext uri="{FF2B5EF4-FFF2-40B4-BE49-F238E27FC236}">
                <a16:creationId xmlns:a16="http://schemas.microsoft.com/office/drawing/2014/main" id="{1EB7E960-FD72-6843-EDB8-7958ED25C6DA}"/>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964823" y="1650425"/>
            <a:ext cx="396706" cy="396706"/>
          </a:xfrm>
          <a:prstGeom prst="rect">
            <a:avLst/>
          </a:prstGeom>
        </p:spPr>
      </p:pic>
      <p:pic>
        <p:nvPicPr>
          <p:cNvPr id="135" name="図 134" descr="白いシャツを着ている女性&#10;&#10;AI によって生成されたコンテンツは間違っている可能性があります。">
            <a:extLst>
              <a:ext uri="{FF2B5EF4-FFF2-40B4-BE49-F238E27FC236}">
                <a16:creationId xmlns:a16="http://schemas.microsoft.com/office/drawing/2014/main" id="{7D07A6AF-3EAE-8CE3-CEC7-555AEB78FBD1}"/>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428990" y="1648116"/>
            <a:ext cx="399015" cy="399015"/>
          </a:xfrm>
          <a:prstGeom prst="rect">
            <a:avLst/>
          </a:prstGeom>
        </p:spPr>
      </p:pic>
      <p:pic>
        <p:nvPicPr>
          <p:cNvPr id="137" name="図 136" descr="ドレスを着た女性&#10;&#10;AI によって生成されたコンテンツは間違っている可能性があります。">
            <a:extLst>
              <a:ext uri="{FF2B5EF4-FFF2-40B4-BE49-F238E27FC236}">
                <a16:creationId xmlns:a16="http://schemas.microsoft.com/office/drawing/2014/main" id="{B04A80C9-E75A-945A-DD8D-525A0FB60185}"/>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895466" y="1660922"/>
            <a:ext cx="386209" cy="386209"/>
          </a:xfrm>
          <a:prstGeom prst="rect">
            <a:avLst/>
          </a:prstGeom>
        </p:spPr>
      </p:pic>
      <p:pic>
        <p:nvPicPr>
          <p:cNvPr id="139" name="図 138" descr="白いシャツを着ている女性&#10;&#10;AI によって生成されたコンテンツは間違っている可能性があります。">
            <a:extLst>
              <a:ext uri="{FF2B5EF4-FFF2-40B4-BE49-F238E27FC236}">
                <a16:creationId xmlns:a16="http://schemas.microsoft.com/office/drawing/2014/main" id="{0EBCC31F-59C3-096C-B8A9-3E46555C38ED}"/>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5349136" y="1658055"/>
            <a:ext cx="389076" cy="389076"/>
          </a:xfrm>
          <a:prstGeom prst="rect">
            <a:avLst/>
          </a:prstGeom>
        </p:spPr>
      </p:pic>
      <p:pic>
        <p:nvPicPr>
          <p:cNvPr id="141" name="図 140" descr="髪の長い女性&#10;&#10;AI によって生成されたコンテンツは間違っている可能性があります。">
            <a:extLst>
              <a:ext uri="{FF2B5EF4-FFF2-40B4-BE49-F238E27FC236}">
                <a16:creationId xmlns:a16="http://schemas.microsoft.com/office/drawing/2014/main" id="{35BAF532-2C99-A309-0DE6-13169A0824BF}"/>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805673" y="1647035"/>
            <a:ext cx="400096" cy="400096"/>
          </a:xfrm>
          <a:prstGeom prst="rect">
            <a:avLst/>
          </a:prstGeom>
        </p:spPr>
      </p:pic>
      <p:pic>
        <p:nvPicPr>
          <p:cNvPr id="143" name="図 142" descr="白いシャツを着ている女性&#10;&#10;AI によって生成されたコンテンツは間違っている可能性があります。">
            <a:extLst>
              <a:ext uri="{FF2B5EF4-FFF2-40B4-BE49-F238E27FC236}">
                <a16:creationId xmlns:a16="http://schemas.microsoft.com/office/drawing/2014/main" id="{0CCD50BA-6137-7C96-D61B-39761F2F3D9F}"/>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273230" y="1632055"/>
            <a:ext cx="415076" cy="415076"/>
          </a:xfrm>
          <a:prstGeom prst="rect">
            <a:avLst/>
          </a:prstGeom>
        </p:spPr>
      </p:pic>
      <p:pic>
        <p:nvPicPr>
          <p:cNvPr id="145" name="図 144" descr="ピンクのドレスを着た女性&#10;&#10;AI によって生成されたコンテンツは間違っている可能性があります。">
            <a:extLst>
              <a:ext uri="{FF2B5EF4-FFF2-40B4-BE49-F238E27FC236}">
                <a16:creationId xmlns:a16="http://schemas.microsoft.com/office/drawing/2014/main" id="{D2C0A9EE-EA92-10BB-9C2C-D45852CC5BD4}"/>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6755767" y="1638915"/>
            <a:ext cx="408216" cy="408216"/>
          </a:xfrm>
          <a:prstGeom prst="rect">
            <a:avLst/>
          </a:prstGeom>
        </p:spPr>
      </p:pic>
      <p:pic>
        <p:nvPicPr>
          <p:cNvPr id="149" name="図 148" descr="ポーズをとっている女&#10;&#10;AI によって生成されたコンテンツは間違っている可能性があります。">
            <a:extLst>
              <a:ext uri="{FF2B5EF4-FFF2-40B4-BE49-F238E27FC236}">
                <a16:creationId xmlns:a16="http://schemas.microsoft.com/office/drawing/2014/main" id="{1FC1093E-5A69-2C9F-7F00-951665A7F2BE}"/>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169601" y="2118967"/>
            <a:ext cx="408216" cy="408216"/>
          </a:xfrm>
          <a:prstGeom prst="rect">
            <a:avLst/>
          </a:prstGeom>
        </p:spPr>
      </p:pic>
      <p:pic>
        <p:nvPicPr>
          <p:cNvPr id="151" name="図 150" descr="白いシャツを着ている女性&#10;&#10;AI によって生成されたコンテンツは間違っている可能性があります。">
            <a:extLst>
              <a:ext uri="{FF2B5EF4-FFF2-40B4-BE49-F238E27FC236}">
                <a16:creationId xmlns:a16="http://schemas.microsoft.com/office/drawing/2014/main" id="{704FC0A4-930F-913A-0DF3-E0FACDECD357}"/>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7698962" y="2111915"/>
            <a:ext cx="415268" cy="415268"/>
          </a:xfrm>
          <a:prstGeom prst="rect">
            <a:avLst/>
          </a:prstGeom>
        </p:spPr>
      </p:pic>
      <p:pic>
        <p:nvPicPr>
          <p:cNvPr id="153" name="図 152" descr="青いシャツを着ている女性&#10;&#10;AI によって生成されたコンテンツは間違っている可能性があります。">
            <a:extLst>
              <a:ext uri="{FF2B5EF4-FFF2-40B4-BE49-F238E27FC236}">
                <a16:creationId xmlns:a16="http://schemas.microsoft.com/office/drawing/2014/main" id="{CD4C1F11-0581-7827-57E7-096385D6E2A4}"/>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7702289" y="1638915"/>
            <a:ext cx="408216" cy="408216"/>
          </a:xfrm>
          <a:prstGeom prst="rect">
            <a:avLst/>
          </a:prstGeom>
        </p:spPr>
      </p:pic>
      <p:pic>
        <p:nvPicPr>
          <p:cNvPr id="157" name="図 156" descr="白いシャツを着ている女性&#10;&#10;AI によって生成されたコンテンツは間違っている可能性があります。">
            <a:extLst>
              <a:ext uri="{FF2B5EF4-FFF2-40B4-BE49-F238E27FC236}">
                <a16:creationId xmlns:a16="http://schemas.microsoft.com/office/drawing/2014/main" id="{0EBBB990-4350-8EAC-C604-B6D4DF79E750}"/>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4418266" y="2120921"/>
            <a:ext cx="406262" cy="406262"/>
          </a:xfrm>
          <a:prstGeom prst="rect">
            <a:avLst/>
          </a:prstGeom>
        </p:spPr>
      </p:pic>
      <p:pic>
        <p:nvPicPr>
          <p:cNvPr id="159" name="図 158" descr="白いシャツを着ている女性&#10;&#10;AI によって生成されたコンテンツは間違っている可能性があります。">
            <a:extLst>
              <a:ext uri="{FF2B5EF4-FFF2-40B4-BE49-F238E27FC236}">
                <a16:creationId xmlns:a16="http://schemas.microsoft.com/office/drawing/2014/main" id="{4BDD87C5-1878-2BFB-0D27-54F269ED86F3}"/>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879899" y="2123710"/>
            <a:ext cx="403473" cy="403473"/>
          </a:xfrm>
          <a:prstGeom prst="rect">
            <a:avLst/>
          </a:prstGeom>
        </p:spPr>
      </p:pic>
      <p:pic>
        <p:nvPicPr>
          <p:cNvPr id="161" name="図 160" descr="白いシャツを着ている女性&#10;&#10;AI によって生成されたコンテンツは間違っている可能性があります。">
            <a:extLst>
              <a:ext uri="{FF2B5EF4-FFF2-40B4-BE49-F238E27FC236}">
                <a16:creationId xmlns:a16="http://schemas.microsoft.com/office/drawing/2014/main" id="{E26E0847-EC8E-1910-17EB-19769A743931}"/>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8177961" y="1610753"/>
            <a:ext cx="399856" cy="436378"/>
          </a:xfrm>
          <a:prstGeom prst="rect">
            <a:avLst/>
          </a:prstGeom>
        </p:spPr>
      </p:pic>
      <p:pic>
        <p:nvPicPr>
          <p:cNvPr id="163" name="図 162" descr="白い壁の前にいる女性&#10;&#10;AI によって生成されたコンテンツは間違っている可能性があります。">
            <a:extLst>
              <a:ext uri="{FF2B5EF4-FFF2-40B4-BE49-F238E27FC236}">
                <a16:creationId xmlns:a16="http://schemas.microsoft.com/office/drawing/2014/main" id="{8109993E-E61A-237F-C0D0-0E824D30AB30}"/>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110579" y="2100074"/>
            <a:ext cx="427109" cy="427109"/>
          </a:xfrm>
          <a:prstGeom prst="rect">
            <a:avLst/>
          </a:prstGeom>
        </p:spPr>
      </p:pic>
      <p:pic>
        <p:nvPicPr>
          <p:cNvPr id="165" name="図 164" descr="髪の長い女性&#10;&#10;AI によって生成されたコンテンツは間違っている可能性があります。">
            <a:extLst>
              <a:ext uri="{FF2B5EF4-FFF2-40B4-BE49-F238E27FC236}">
                <a16:creationId xmlns:a16="http://schemas.microsoft.com/office/drawing/2014/main" id="{D2910E42-09BB-199A-E8BE-C8E6F3FE7A80}"/>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1593059" y="2114568"/>
            <a:ext cx="412615" cy="412615"/>
          </a:xfrm>
          <a:prstGeom prst="rect">
            <a:avLst/>
          </a:prstGeom>
        </p:spPr>
      </p:pic>
      <p:pic>
        <p:nvPicPr>
          <p:cNvPr id="167" name="図 166" descr="白いバックグラウンドの前に立っている女の子&#10;&#10;AI によって生成されたコンテンツは間違っている可能性があります。">
            <a:extLst>
              <a:ext uri="{FF2B5EF4-FFF2-40B4-BE49-F238E27FC236}">
                <a16:creationId xmlns:a16="http://schemas.microsoft.com/office/drawing/2014/main" id="{2DC7727F-6A07-8FD6-B428-CCE4ED66D99A}"/>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2061045" y="2109239"/>
            <a:ext cx="417944" cy="417944"/>
          </a:xfrm>
          <a:prstGeom prst="rect">
            <a:avLst/>
          </a:prstGeom>
        </p:spPr>
      </p:pic>
      <p:pic>
        <p:nvPicPr>
          <p:cNvPr id="169" name="図 168" descr="白いドレスを着た女性&#10;&#10;AI によって生成されたコンテンツは間違っている可能性があります。">
            <a:extLst>
              <a:ext uri="{FF2B5EF4-FFF2-40B4-BE49-F238E27FC236}">
                <a16:creationId xmlns:a16="http://schemas.microsoft.com/office/drawing/2014/main" id="{4FCE37D2-BCE0-F06C-62C9-C153499C82F9}"/>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2534360" y="2111373"/>
            <a:ext cx="415810" cy="415810"/>
          </a:xfrm>
          <a:prstGeom prst="rect">
            <a:avLst/>
          </a:prstGeom>
        </p:spPr>
      </p:pic>
      <p:pic>
        <p:nvPicPr>
          <p:cNvPr id="173" name="図 172" descr="女の子を抱いている女性&#10;&#10;AI によって生成されたコンテンツは間違っている可能性があります。">
            <a:extLst>
              <a:ext uri="{FF2B5EF4-FFF2-40B4-BE49-F238E27FC236}">
                <a16:creationId xmlns:a16="http://schemas.microsoft.com/office/drawing/2014/main" id="{391144E9-506B-3E93-BB0B-80D0688CD419}"/>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3005541" y="2106226"/>
            <a:ext cx="420957" cy="420957"/>
          </a:xfrm>
          <a:prstGeom prst="rect">
            <a:avLst/>
          </a:prstGeom>
        </p:spPr>
      </p:pic>
      <p:pic>
        <p:nvPicPr>
          <p:cNvPr id="175" name="図 174" descr="白いシャツを着ている女性&#10;&#10;AI によって生成されたコンテンツは間違っている可能性があります。">
            <a:extLst>
              <a:ext uri="{FF2B5EF4-FFF2-40B4-BE49-F238E27FC236}">
                <a16:creationId xmlns:a16="http://schemas.microsoft.com/office/drawing/2014/main" id="{8828477E-1329-9449-E358-8CFC82E3500F}"/>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5338743" y="2111915"/>
            <a:ext cx="415268" cy="415268"/>
          </a:xfrm>
          <a:prstGeom prst="rect">
            <a:avLst/>
          </a:prstGeom>
        </p:spPr>
      </p:pic>
      <p:pic>
        <p:nvPicPr>
          <p:cNvPr id="177" name="図 176" descr="白いシャツを着ている女性&#10;&#10;AI によって生成されたコンテンツは間違っている可能性があります。">
            <a:extLst>
              <a:ext uri="{FF2B5EF4-FFF2-40B4-BE49-F238E27FC236}">
                <a16:creationId xmlns:a16="http://schemas.microsoft.com/office/drawing/2014/main" id="{55457694-915A-E2B1-247A-586852F4A186}"/>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5809382" y="2122471"/>
            <a:ext cx="404712" cy="404712"/>
          </a:xfrm>
          <a:prstGeom prst="rect">
            <a:avLst/>
          </a:prstGeom>
        </p:spPr>
      </p:pic>
      <p:pic>
        <p:nvPicPr>
          <p:cNvPr id="179" name="図 178" descr="白いドレスを着た女性&#10;&#10;AI によって生成されたコンテンツは間違っている可能性があります。">
            <a:extLst>
              <a:ext uri="{FF2B5EF4-FFF2-40B4-BE49-F238E27FC236}">
                <a16:creationId xmlns:a16="http://schemas.microsoft.com/office/drawing/2014/main" id="{93C26730-5B25-2348-098A-D2064445DCA9}"/>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6269465" y="2109331"/>
            <a:ext cx="417852" cy="417852"/>
          </a:xfrm>
          <a:prstGeom prst="rect">
            <a:avLst/>
          </a:prstGeom>
        </p:spPr>
      </p:pic>
      <p:pic>
        <p:nvPicPr>
          <p:cNvPr id="181" name="図 180" descr="白いシャツを着ている女性&#10;&#10;AI によって生成されたコンテンツは間違っている可能性があります。">
            <a:extLst>
              <a:ext uri="{FF2B5EF4-FFF2-40B4-BE49-F238E27FC236}">
                <a16:creationId xmlns:a16="http://schemas.microsoft.com/office/drawing/2014/main" id="{5FB7D68D-6D0B-5BA1-98B4-3600079B7533}"/>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6742688" y="2089352"/>
            <a:ext cx="437831" cy="437831"/>
          </a:xfrm>
          <a:prstGeom prst="rect">
            <a:avLst/>
          </a:prstGeom>
        </p:spPr>
      </p:pic>
      <p:pic>
        <p:nvPicPr>
          <p:cNvPr id="50" name="図 49" descr="ポーズをとっている女&#10;&#10;AI によって生成されたコンテンツは間違っている可能性があります。">
            <a:extLst>
              <a:ext uri="{FF2B5EF4-FFF2-40B4-BE49-F238E27FC236}">
                <a16:creationId xmlns:a16="http://schemas.microsoft.com/office/drawing/2014/main" id="{9E86C219-95F7-455D-5D3B-B945EBFAA39B}"/>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1119758" y="1159757"/>
            <a:ext cx="429884" cy="429884"/>
          </a:xfrm>
          <a:prstGeom prst="rect">
            <a:avLst/>
          </a:prstGeom>
        </p:spPr>
      </p:pic>
      <p:pic>
        <p:nvPicPr>
          <p:cNvPr id="54" name="図 53" descr="ポーズをとる女性&#10;&#10;AI によって生成されたコンテンツは間違っている可能性があります。">
            <a:extLst>
              <a:ext uri="{FF2B5EF4-FFF2-40B4-BE49-F238E27FC236}">
                <a16:creationId xmlns:a16="http://schemas.microsoft.com/office/drawing/2014/main" id="{679A2A45-50D5-F978-9A84-3F081A2D80C0}"/>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1619646" y="1159757"/>
            <a:ext cx="404191" cy="404191"/>
          </a:xfrm>
          <a:prstGeom prst="rect">
            <a:avLst/>
          </a:prstGeom>
        </p:spPr>
      </p:pic>
      <p:pic>
        <p:nvPicPr>
          <p:cNvPr id="58" name="図 57" descr="白いシャツを着ている女性&#10;&#10;AI によって生成されたコンテンツは間違っている可能性があります。">
            <a:extLst>
              <a:ext uri="{FF2B5EF4-FFF2-40B4-BE49-F238E27FC236}">
                <a16:creationId xmlns:a16="http://schemas.microsoft.com/office/drawing/2014/main" id="{54A2F8CD-5DD7-6572-5BBE-233BDB4103B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2093841" y="1159757"/>
            <a:ext cx="423403" cy="423403"/>
          </a:xfrm>
          <a:prstGeom prst="rect">
            <a:avLst/>
          </a:prstGeom>
        </p:spPr>
      </p:pic>
      <p:pic>
        <p:nvPicPr>
          <p:cNvPr id="62" name="図 61" descr="白いドレスを着た女性&#10;&#10;AI によって生成されたコンテンツは間違っている可能性があります。">
            <a:extLst>
              <a:ext uri="{FF2B5EF4-FFF2-40B4-BE49-F238E27FC236}">
                <a16:creationId xmlns:a16="http://schemas.microsoft.com/office/drawing/2014/main" id="{C3A743BD-56A9-0F88-D538-1564E2A1C040}"/>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2587248" y="1159757"/>
            <a:ext cx="424070" cy="424070"/>
          </a:xfrm>
          <a:prstGeom prst="rect">
            <a:avLst/>
          </a:prstGeom>
        </p:spPr>
      </p:pic>
      <p:pic>
        <p:nvPicPr>
          <p:cNvPr id="66" name="図 65" descr="白いシャツを着ている女性&#10;&#10;AI によって生成されたコンテンツは間違っている可能性があります。">
            <a:extLst>
              <a:ext uri="{FF2B5EF4-FFF2-40B4-BE49-F238E27FC236}">
                <a16:creationId xmlns:a16="http://schemas.microsoft.com/office/drawing/2014/main" id="{5866CCB3-27BC-8894-0FDF-72BB69CED660}"/>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3081322" y="1159757"/>
            <a:ext cx="400097" cy="400097"/>
          </a:xfrm>
          <a:prstGeom prst="rect">
            <a:avLst/>
          </a:prstGeom>
        </p:spPr>
      </p:pic>
      <p:sp>
        <p:nvSpPr>
          <p:cNvPr id="4" name="テキスト ボックス 3">
            <a:extLst>
              <a:ext uri="{FF2B5EF4-FFF2-40B4-BE49-F238E27FC236}">
                <a16:creationId xmlns:a16="http://schemas.microsoft.com/office/drawing/2014/main" id="{05C44585-D241-8C35-7887-9580B38DBF92}"/>
              </a:ext>
            </a:extLst>
          </p:cNvPr>
          <p:cNvSpPr txBox="1"/>
          <p:nvPr/>
        </p:nvSpPr>
        <p:spPr>
          <a:xfrm>
            <a:off x="7111391" y="2691726"/>
            <a:ext cx="1879014" cy="338554"/>
          </a:xfrm>
          <a:prstGeom prst="rect">
            <a:avLst/>
          </a:prstGeom>
          <a:noFill/>
        </p:spPr>
        <p:txBody>
          <a:bodyPr wrap="square" rtlCol="0">
            <a:spAutoFit/>
          </a:bodyPr>
          <a:lstStyle/>
          <a:p>
            <a:pPr algn="ctr"/>
            <a:r>
              <a:rPr kumimoji="1" lang="en-US" altLang="ja-JP" sz="1600" b="1" spc="300" dirty="0">
                <a:solidFill>
                  <a:srgbClr val="FF6699"/>
                </a:solidFill>
                <a:latin typeface="+mn-ea"/>
              </a:rPr>
              <a:t>MERUMO</a:t>
            </a:r>
            <a:r>
              <a:rPr kumimoji="1" lang="en-US" altLang="ja-JP" sz="1100" b="1" spc="300" dirty="0">
                <a:solidFill>
                  <a:srgbClr val="FF6699"/>
                </a:solidFill>
                <a:latin typeface="游ゴシック" panose="020B0400000000000000" pitchFamily="50" charset="-128"/>
              </a:rPr>
              <a:t>(27)</a:t>
            </a:r>
            <a:endParaRPr lang="ja-JP" altLang="en-US" sz="1100" spc="300" dirty="0">
              <a:solidFill>
                <a:srgbClr val="FF6699"/>
              </a:solidFill>
            </a:endParaRPr>
          </a:p>
        </p:txBody>
      </p:sp>
      <p:pic>
        <p:nvPicPr>
          <p:cNvPr id="56" name="図 55" descr="白いドレスを着た髪の長い女性&#10;&#10;AI 生成コンテンツは誤りを含む可能性があります。">
            <a:extLst>
              <a:ext uri="{FF2B5EF4-FFF2-40B4-BE49-F238E27FC236}">
                <a16:creationId xmlns:a16="http://schemas.microsoft.com/office/drawing/2014/main" id="{DF38E108-D309-AED0-2E92-D4E02EE53B27}"/>
              </a:ext>
            </a:extLst>
          </p:cNvPr>
          <p:cNvPicPr>
            <a:picLocks noChangeAspect="1"/>
          </p:cNvPicPr>
          <p:nvPr/>
        </p:nvPicPr>
        <p:blipFill rotWithShape="1">
          <a:blip r:embed="rId56">
            <a:extLst>
              <a:ext uri="{28A0092B-C50C-407E-A947-70E740481C1C}">
                <a14:useLocalDpi xmlns:a14="http://schemas.microsoft.com/office/drawing/2010/main" val="0"/>
              </a:ext>
            </a:extLst>
          </a:blip>
          <a:srcRect l="-155" t="-84" r="155" b="21602"/>
          <a:stretch>
            <a:fillRect/>
          </a:stretch>
        </p:blipFill>
        <p:spPr>
          <a:xfrm>
            <a:off x="7592931" y="3030961"/>
            <a:ext cx="1346400" cy="1346400"/>
          </a:xfrm>
          <a:prstGeom prst="ellipse">
            <a:avLst/>
          </a:prstGeom>
          <a:ln>
            <a:solidFill>
              <a:schemeClr val="bg1">
                <a:lumMod val="75000"/>
              </a:schemeClr>
            </a:solidFill>
          </a:ln>
        </p:spPr>
      </p:pic>
      <p:sp>
        <p:nvSpPr>
          <p:cNvPr id="60" name="テキスト ボックス 59">
            <a:extLst>
              <a:ext uri="{FF2B5EF4-FFF2-40B4-BE49-F238E27FC236}">
                <a16:creationId xmlns:a16="http://schemas.microsoft.com/office/drawing/2014/main" id="{AEAD6E5E-D7FE-37F2-9E9C-DFC95FF088A7}"/>
              </a:ext>
            </a:extLst>
          </p:cNvPr>
          <p:cNvSpPr txBox="1"/>
          <p:nvPr/>
        </p:nvSpPr>
        <p:spPr>
          <a:xfrm>
            <a:off x="7088021" y="4132490"/>
            <a:ext cx="857244" cy="215444"/>
          </a:xfrm>
          <a:prstGeom prst="rect">
            <a:avLst/>
          </a:prstGeom>
          <a:noFill/>
        </p:spPr>
        <p:txBody>
          <a:bodyPr wrap="square" rtlCol="0">
            <a:spAutoFit/>
          </a:bodyPr>
          <a:lstStyle/>
          <a:p>
            <a:r>
              <a:rPr kumimoji="1" lang="ja-JP" altLang="en-US" sz="800" b="1" u="sng" spc="300" dirty="0">
                <a:solidFill>
                  <a:schemeClr val="bg1"/>
                </a:solidFill>
              </a:rPr>
              <a:t>起用事例</a:t>
            </a:r>
            <a:endParaRPr kumimoji="1" lang="en-US" altLang="ja-JP" sz="800" b="1" u="sng" spc="300" dirty="0">
              <a:solidFill>
                <a:schemeClr val="bg1"/>
              </a:solidFill>
            </a:endParaRPr>
          </a:p>
        </p:txBody>
      </p:sp>
      <p:sp>
        <p:nvSpPr>
          <p:cNvPr id="64" name="テキスト ボックス 63">
            <a:extLst>
              <a:ext uri="{FF2B5EF4-FFF2-40B4-BE49-F238E27FC236}">
                <a16:creationId xmlns:a16="http://schemas.microsoft.com/office/drawing/2014/main" id="{6DDAB93C-6F1A-D925-61C7-9257053EA06E}"/>
              </a:ext>
            </a:extLst>
          </p:cNvPr>
          <p:cNvSpPr txBox="1"/>
          <p:nvPr/>
        </p:nvSpPr>
        <p:spPr>
          <a:xfrm>
            <a:off x="7127465" y="4322734"/>
            <a:ext cx="1199403" cy="461665"/>
          </a:xfrm>
          <a:prstGeom prst="rect">
            <a:avLst/>
          </a:prstGeom>
          <a:noFill/>
        </p:spPr>
        <p:txBody>
          <a:bodyPr wrap="square" rtlCol="0">
            <a:spAutoFit/>
          </a:bodyPr>
          <a:lstStyle/>
          <a:p>
            <a:r>
              <a:rPr kumimoji="1" lang="en-US" altLang="ja-JP" sz="800" b="1" spc="300" dirty="0">
                <a:solidFill>
                  <a:schemeClr val="bg1"/>
                </a:solidFill>
              </a:rPr>
              <a:t>25</a:t>
            </a:r>
            <a:r>
              <a:rPr kumimoji="1" lang="ja-JP" altLang="en-US" sz="800" b="1" spc="300" dirty="0">
                <a:solidFill>
                  <a:schemeClr val="bg1"/>
                </a:solidFill>
              </a:rPr>
              <a:t>年</a:t>
            </a:r>
            <a:r>
              <a:rPr kumimoji="1" lang="en-US" altLang="ja-JP" sz="800" b="1" spc="300" dirty="0">
                <a:solidFill>
                  <a:schemeClr val="bg1"/>
                </a:solidFill>
              </a:rPr>
              <a:t>12</a:t>
            </a:r>
            <a:r>
              <a:rPr kumimoji="1" lang="ja-JP" altLang="en-US" sz="800" b="1" spc="300" dirty="0">
                <a:solidFill>
                  <a:schemeClr val="bg1"/>
                </a:solidFill>
              </a:rPr>
              <a:t>月</a:t>
            </a:r>
            <a:endParaRPr kumimoji="1" lang="en-US" altLang="ja-JP" sz="800" b="1" spc="300" dirty="0">
              <a:solidFill>
                <a:schemeClr val="bg1"/>
              </a:solidFill>
            </a:endParaRPr>
          </a:p>
          <a:p>
            <a:r>
              <a:rPr kumimoji="1" lang="en-US" altLang="ja-JP" sz="800" b="1" spc="300" dirty="0">
                <a:solidFill>
                  <a:schemeClr val="bg1"/>
                </a:solidFill>
              </a:rPr>
              <a:t>SNS</a:t>
            </a:r>
            <a:r>
              <a:rPr kumimoji="1" lang="ja-JP" altLang="en-US" sz="800" b="1" spc="300" dirty="0">
                <a:solidFill>
                  <a:schemeClr val="bg1"/>
                </a:solidFill>
              </a:rPr>
              <a:t>投稿</a:t>
            </a:r>
            <a:endParaRPr kumimoji="1" lang="en-US" altLang="ja-JP" sz="800" b="1" spc="300" dirty="0">
              <a:solidFill>
                <a:schemeClr val="bg1"/>
              </a:solidFill>
            </a:endParaRPr>
          </a:p>
          <a:p>
            <a:r>
              <a:rPr kumimoji="1" lang="en-US" altLang="ja-JP" sz="800" b="1" spc="300" dirty="0">
                <a:solidFill>
                  <a:schemeClr val="bg1"/>
                </a:solidFill>
              </a:rPr>
              <a:t>PANDORA</a:t>
            </a:r>
            <a:endParaRPr kumimoji="1" lang="ja-JP" altLang="en-US" sz="800" b="1" spc="300" dirty="0">
              <a:solidFill>
                <a:schemeClr val="bg1"/>
              </a:solidFill>
            </a:endParaRPr>
          </a:p>
        </p:txBody>
      </p:sp>
      <p:sp>
        <p:nvSpPr>
          <p:cNvPr id="69" name="正方形/長方形 68">
            <a:extLst>
              <a:ext uri="{FF2B5EF4-FFF2-40B4-BE49-F238E27FC236}">
                <a16:creationId xmlns:a16="http://schemas.microsoft.com/office/drawing/2014/main" id="{9B87B05A-F849-6521-C906-B5460391C1CE}"/>
              </a:ext>
            </a:extLst>
          </p:cNvPr>
          <p:cNvSpPr/>
          <p:nvPr/>
        </p:nvSpPr>
        <p:spPr>
          <a:xfrm>
            <a:off x="7167905" y="6372684"/>
            <a:ext cx="1703497" cy="200055"/>
          </a:xfrm>
          <a:prstGeom prst="rect">
            <a:avLst/>
          </a:prstGeom>
        </p:spPr>
        <p:txBody>
          <a:bodyPr wrap="square">
            <a:spAutoFit/>
          </a:bodyPr>
          <a:lstStyle/>
          <a:p>
            <a:pPr algn="ctr"/>
            <a:r>
              <a:rPr lang="ja-JP" altLang="en-US" sz="700" dirty="0">
                <a:hlinkClick r:id="rId57"/>
              </a:rPr>
              <a:t>＠</a:t>
            </a:r>
            <a:r>
              <a:rPr lang="en-US" altLang="ja-JP" sz="700" dirty="0">
                <a:hlinkClick r:id="rId57"/>
              </a:rPr>
              <a:t>merumo0714</a:t>
            </a:r>
            <a:r>
              <a:rPr lang="ja-JP" altLang="en-US" sz="700" dirty="0">
                <a:solidFill>
                  <a:schemeClr val="bg2">
                    <a:lumMod val="50000"/>
                  </a:schemeClr>
                </a:solidFill>
                <a:latin typeface="游ゴシック" panose="020B0400000000000000" pitchFamily="50" charset="-128"/>
              </a:rPr>
              <a:t>／ </a:t>
            </a:r>
            <a:r>
              <a:rPr lang="en-US" altLang="ja-JP" sz="700" dirty="0">
                <a:solidFill>
                  <a:schemeClr val="bg2">
                    <a:lumMod val="50000"/>
                  </a:schemeClr>
                </a:solidFill>
                <a:latin typeface="游ゴシック" panose="020B0400000000000000" pitchFamily="50" charset="-128"/>
              </a:rPr>
              <a:t>1.9</a:t>
            </a:r>
            <a:r>
              <a:rPr lang="ja-JP" altLang="en-US" sz="700" dirty="0">
                <a:solidFill>
                  <a:schemeClr val="bg2">
                    <a:lumMod val="50000"/>
                  </a:schemeClr>
                </a:solidFill>
                <a:latin typeface="游ゴシック" panose="020B0400000000000000" pitchFamily="50" charset="-128"/>
              </a:rPr>
              <a:t>万</a:t>
            </a:r>
            <a:r>
              <a:rPr lang="en-US" altLang="ja-JP" sz="700" dirty="0">
                <a:solidFill>
                  <a:schemeClr val="bg2">
                    <a:lumMod val="50000"/>
                  </a:schemeClr>
                </a:solidFill>
                <a:latin typeface="游ゴシック" panose="020B0400000000000000" pitchFamily="50" charset="-128"/>
              </a:rPr>
              <a:t>followers</a:t>
            </a:r>
            <a:endParaRPr lang="ja-JP" altLang="en-US" sz="700" dirty="0">
              <a:solidFill>
                <a:schemeClr val="bg2">
                  <a:lumMod val="50000"/>
                </a:schemeClr>
              </a:solidFill>
              <a:latin typeface="游ゴシック" panose="020B0400000000000000" pitchFamily="50" charset="-128"/>
            </a:endParaRPr>
          </a:p>
        </p:txBody>
      </p:sp>
      <p:pic>
        <p:nvPicPr>
          <p:cNvPr id="71" name="図 70">
            <a:extLst>
              <a:ext uri="{FF2B5EF4-FFF2-40B4-BE49-F238E27FC236}">
                <a16:creationId xmlns:a16="http://schemas.microsoft.com/office/drawing/2014/main" id="{FB6FC4AB-CACD-F35B-A860-87258ABA558B}"/>
              </a:ext>
            </a:extLst>
          </p:cNvPr>
          <p:cNvPicPr>
            <a:picLocks noChangeAspect="1"/>
          </p:cNvPicPr>
          <p:nvPr/>
        </p:nvPicPr>
        <p:blipFill>
          <a:blip r:embed="rId58"/>
          <a:stretch>
            <a:fillRect/>
          </a:stretch>
        </p:blipFill>
        <p:spPr>
          <a:xfrm>
            <a:off x="8051290" y="4466557"/>
            <a:ext cx="882915" cy="675700"/>
          </a:xfrm>
          <a:prstGeom prst="rect">
            <a:avLst/>
          </a:prstGeom>
        </p:spPr>
      </p:pic>
      <p:pic>
        <p:nvPicPr>
          <p:cNvPr id="8" name="図 7">
            <a:hlinkClick r:id="rId59"/>
            <a:extLst>
              <a:ext uri="{FF2B5EF4-FFF2-40B4-BE49-F238E27FC236}">
                <a16:creationId xmlns:a16="http://schemas.microsoft.com/office/drawing/2014/main" id="{96691F2B-6B74-151C-276B-A4909EA89242}"/>
              </a:ext>
              <a:ext uri="{C183D7F6-B498-43B3-948B-1728B52AA6E4}">
                <adec:decorative xmlns:adec="http://schemas.microsoft.com/office/drawing/2017/decorative" val="1"/>
              </a:ext>
            </a:extLst>
          </p:cNvPr>
          <p:cNvPicPr>
            <a:picLocks noChangeAspect="1"/>
          </p:cNvPicPr>
          <p:nvPr/>
        </p:nvPicPr>
        <p:blipFill>
          <a:blip r:embed="rId60"/>
          <a:srcRect b="9698"/>
          <a:stretch>
            <a:fillRect/>
          </a:stretch>
        </p:blipFill>
        <p:spPr>
          <a:xfrm>
            <a:off x="1845504" y="4202617"/>
            <a:ext cx="676969" cy="1325295"/>
          </a:xfrm>
          <a:prstGeom prst="rect">
            <a:avLst/>
          </a:prstGeom>
        </p:spPr>
      </p:pic>
      <p:pic>
        <p:nvPicPr>
          <p:cNvPr id="16" name="図 15">
            <a:extLst>
              <a:ext uri="{FF2B5EF4-FFF2-40B4-BE49-F238E27FC236}">
                <a16:creationId xmlns:a16="http://schemas.microsoft.com/office/drawing/2014/main" id="{10EFDE71-F8A1-2B1C-9DE7-27C34453CE57}"/>
              </a:ext>
            </a:extLst>
          </p:cNvPr>
          <p:cNvPicPr>
            <a:picLocks noChangeAspect="1"/>
          </p:cNvPicPr>
          <p:nvPr/>
        </p:nvPicPr>
        <p:blipFill>
          <a:blip r:embed="rId61"/>
          <a:srcRect l="-1" r="1719" b="34009"/>
          <a:stretch>
            <a:fillRect/>
          </a:stretch>
        </p:blipFill>
        <p:spPr>
          <a:xfrm>
            <a:off x="3410089" y="2923475"/>
            <a:ext cx="1326581" cy="1335395"/>
          </a:xfrm>
          <a:prstGeom prst="ellipse">
            <a:avLst/>
          </a:prstGeom>
          <a:ln>
            <a:solidFill>
              <a:schemeClr val="bg2">
                <a:lumMod val="90000"/>
              </a:schemeClr>
            </a:solidFill>
          </a:ln>
        </p:spPr>
      </p:pic>
      <p:pic>
        <p:nvPicPr>
          <p:cNvPr id="195" name="図 194">
            <a:extLst>
              <a:ext uri="{FF2B5EF4-FFF2-40B4-BE49-F238E27FC236}">
                <a16:creationId xmlns:a16="http://schemas.microsoft.com/office/drawing/2014/main" id="{8F71C225-5D5D-CEB5-F63C-2DA4E8945A14}"/>
              </a:ext>
            </a:extLst>
          </p:cNvPr>
          <p:cNvPicPr>
            <a:picLocks noChangeAspect="1"/>
          </p:cNvPicPr>
          <p:nvPr/>
        </p:nvPicPr>
        <p:blipFill>
          <a:blip r:embed="rId62"/>
          <a:stretch>
            <a:fillRect/>
          </a:stretch>
        </p:blipFill>
        <p:spPr>
          <a:xfrm>
            <a:off x="7214482" y="2067594"/>
            <a:ext cx="452962" cy="452962"/>
          </a:xfrm>
          <a:prstGeom prst="rect">
            <a:avLst/>
          </a:prstGeom>
        </p:spPr>
      </p:pic>
      <p:pic>
        <p:nvPicPr>
          <p:cNvPr id="196" name="図 195">
            <a:extLst>
              <a:ext uri="{FF2B5EF4-FFF2-40B4-BE49-F238E27FC236}">
                <a16:creationId xmlns:a16="http://schemas.microsoft.com/office/drawing/2014/main" id="{79E0D7BF-4707-F426-DF9B-F52A077DBA1B}"/>
              </a:ext>
            </a:extLst>
          </p:cNvPr>
          <p:cNvPicPr>
            <a:picLocks noChangeAspect="1"/>
          </p:cNvPicPr>
          <p:nvPr/>
        </p:nvPicPr>
        <p:blipFill>
          <a:blip r:embed="rId63"/>
          <a:srcRect b="35957"/>
          <a:stretch>
            <a:fillRect/>
          </a:stretch>
        </p:blipFill>
        <p:spPr>
          <a:xfrm>
            <a:off x="7224821" y="1631862"/>
            <a:ext cx="432284" cy="415269"/>
          </a:xfrm>
          <a:prstGeom prst="rect">
            <a:avLst/>
          </a:prstGeom>
        </p:spPr>
      </p:pic>
      <p:pic>
        <p:nvPicPr>
          <p:cNvPr id="197" name="図 196">
            <a:extLst>
              <a:ext uri="{FF2B5EF4-FFF2-40B4-BE49-F238E27FC236}">
                <a16:creationId xmlns:a16="http://schemas.microsoft.com/office/drawing/2014/main" id="{6F151898-FFBA-6A05-3247-82B96B3E90F3}"/>
              </a:ext>
              <a:ext uri="{C183D7F6-B498-43B3-948B-1728B52AA6E4}">
                <adec:decorative xmlns:adec="http://schemas.microsoft.com/office/drawing/2017/decorative" val="1"/>
              </a:ext>
            </a:extLst>
          </p:cNvPr>
          <p:cNvPicPr>
            <a:picLocks noChangeAspect="1"/>
          </p:cNvPicPr>
          <p:nvPr/>
        </p:nvPicPr>
        <p:blipFill>
          <a:blip r:embed="rId64"/>
          <a:srcRect b="12957"/>
          <a:stretch>
            <a:fillRect/>
          </a:stretch>
        </p:blipFill>
        <p:spPr>
          <a:xfrm>
            <a:off x="3768212" y="4591266"/>
            <a:ext cx="463551" cy="874767"/>
          </a:xfrm>
          <a:prstGeom prst="rect">
            <a:avLst/>
          </a:prstGeom>
          <a:ln>
            <a:solidFill>
              <a:schemeClr val="bg1"/>
            </a:solidFill>
          </a:ln>
        </p:spPr>
      </p:pic>
      <p:pic>
        <p:nvPicPr>
          <p:cNvPr id="198" name="図 197">
            <a:hlinkClick r:id="rId65"/>
            <a:extLst>
              <a:ext uri="{FF2B5EF4-FFF2-40B4-BE49-F238E27FC236}">
                <a16:creationId xmlns:a16="http://schemas.microsoft.com/office/drawing/2014/main" id="{C6136241-548D-1AB8-4C88-F14DCDE5768D}"/>
              </a:ext>
              <a:ext uri="{C183D7F6-B498-43B3-948B-1728B52AA6E4}">
                <adec:decorative xmlns:adec="http://schemas.microsoft.com/office/drawing/2017/decorative" val="1"/>
              </a:ext>
            </a:extLst>
          </p:cNvPr>
          <p:cNvPicPr>
            <a:picLocks noChangeAspect="1"/>
          </p:cNvPicPr>
          <p:nvPr/>
        </p:nvPicPr>
        <p:blipFill>
          <a:blip r:embed="rId66"/>
          <a:srcRect b="12875"/>
          <a:stretch>
            <a:fillRect/>
          </a:stretch>
        </p:blipFill>
        <p:spPr>
          <a:xfrm>
            <a:off x="4174082" y="4315706"/>
            <a:ext cx="562428" cy="1062323"/>
          </a:xfrm>
          <a:prstGeom prst="rect">
            <a:avLst/>
          </a:prstGeom>
          <a:ln>
            <a:solidFill>
              <a:schemeClr val="bg1"/>
            </a:solidFill>
          </a:ln>
        </p:spPr>
      </p:pic>
      <p:pic>
        <p:nvPicPr>
          <p:cNvPr id="199" name="図 198">
            <a:extLst>
              <a:ext uri="{FF2B5EF4-FFF2-40B4-BE49-F238E27FC236}">
                <a16:creationId xmlns:a16="http://schemas.microsoft.com/office/drawing/2014/main" id="{AC40D012-C5B5-FA1A-BABF-F3F6B3A1054A}"/>
              </a:ext>
              <a:ext uri="{C183D7F6-B498-43B3-948B-1728B52AA6E4}">
                <adec:decorative xmlns:adec="http://schemas.microsoft.com/office/drawing/2017/decorative" val="1"/>
              </a:ext>
            </a:extLst>
          </p:cNvPr>
          <p:cNvPicPr>
            <a:picLocks noChangeAspect="1"/>
          </p:cNvPicPr>
          <p:nvPr/>
        </p:nvPicPr>
        <p:blipFill>
          <a:blip r:embed="rId67"/>
          <a:srcRect b="9952"/>
          <a:stretch>
            <a:fillRect/>
          </a:stretch>
        </p:blipFill>
        <p:spPr>
          <a:xfrm>
            <a:off x="5891764" y="4190501"/>
            <a:ext cx="418464" cy="816917"/>
          </a:xfrm>
          <a:prstGeom prst="rect">
            <a:avLst/>
          </a:prstGeom>
        </p:spPr>
      </p:pic>
      <p:pic>
        <p:nvPicPr>
          <p:cNvPr id="200" name="図 199">
            <a:hlinkClick r:id="rId68"/>
            <a:extLst>
              <a:ext uri="{FF2B5EF4-FFF2-40B4-BE49-F238E27FC236}">
                <a16:creationId xmlns:a16="http://schemas.microsoft.com/office/drawing/2014/main" id="{23479586-58D4-49A4-F037-E0A07A320A2A}"/>
              </a:ext>
              <a:ext uri="{C183D7F6-B498-43B3-948B-1728B52AA6E4}">
                <adec:decorative xmlns:adec="http://schemas.microsoft.com/office/drawing/2017/decorative" val="1"/>
              </a:ext>
            </a:extLst>
          </p:cNvPr>
          <p:cNvPicPr>
            <a:picLocks noChangeAspect="1"/>
          </p:cNvPicPr>
          <p:nvPr/>
        </p:nvPicPr>
        <p:blipFill>
          <a:blip r:embed="rId69"/>
          <a:srcRect b="9636"/>
          <a:stretch>
            <a:fillRect/>
          </a:stretch>
        </p:blipFill>
        <p:spPr>
          <a:xfrm>
            <a:off x="6329819" y="4016623"/>
            <a:ext cx="502223" cy="983875"/>
          </a:xfrm>
          <a:prstGeom prst="rect">
            <a:avLst/>
          </a:prstGeom>
        </p:spPr>
      </p:pic>
      <p:pic>
        <p:nvPicPr>
          <p:cNvPr id="208" name="Picture 2">
            <a:extLst>
              <a:ext uri="{FF2B5EF4-FFF2-40B4-BE49-F238E27FC236}">
                <a16:creationId xmlns:a16="http://schemas.microsoft.com/office/drawing/2014/main" id="{26513BA1-5E0D-AE3D-A43D-63A90A2BED94}"/>
              </a:ext>
            </a:extLst>
          </p:cNvPr>
          <p:cNvPicPr>
            <a:picLocks noChangeAspect="1" noChangeArrowheads="1"/>
          </p:cNvPicPr>
          <p:nvPr/>
        </p:nvPicPr>
        <p:blipFill rotWithShape="1">
          <a:blip r:embed="rId70" cstate="hqprint">
            <a:extLst>
              <a:ext uri="{28A0092B-C50C-407E-A947-70E740481C1C}">
                <a14:useLocalDpi xmlns:a14="http://schemas.microsoft.com/office/drawing/2010/main" val="0"/>
              </a:ext>
            </a:extLst>
          </a:blip>
          <a:srcRect l="-216" t="182" r="216" b="20328"/>
          <a:stretch/>
        </p:blipFill>
        <p:spPr bwMode="auto">
          <a:xfrm>
            <a:off x="5830174" y="3145912"/>
            <a:ext cx="1002175" cy="1002175"/>
          </a:xfrm>
          <a:prstGeom prst="ellipse">
            <a:avLst/>
          </a:prstGeom>
          <a:noFill/>
          <a:ln>
            <a:solidFill>
              <a:schemeClr val="accent3">
                <a:lumMod val="75000"/>
              </a:schemeClr>
            </a:solidFill>
          </a:ln>
          <a:extLst>
            <a:ext uri="{909E8E84-426E-40DD-AFC4-6F175D3DCCD1}">
              <a14:hiddenFill xmlns:a14="http://schemas.microsoft.com/office/drawing/2010/main">
                <a:solidFill>
                  <a:srgbClr val="FFFFFF"/>
                </a:solidFill>
              </a14:hiddenFill>
            </a:ext>
          </a:extLst>
        </p:spPr>
      </p:pic>
      <p:pic>
        <p:nvPicPr>
          <p:cNvPr id="210" name="図 209">
            <a:extLst>
              <a:ext uri="{FF2B5EF4-FFF2-40B4-BE49-F238E27FC236}">
                <a16:creationId xmlns:a16="http://schemas.microsoft.com/office/drawing/2014/main" id="{2129EC6A-0C99-3BBC-2330-849293452F7B}"/>
              </a:ext>
            </a:extLst>
          </p:cNvPr>
          <p:cNvPicPr>
            <a:picLocks noChangeAspect="1"/>
          </p:cNvPicPr>
          <p:nvPr/>
        </p:nvPicPr>
        <p:blipFill rotWithShape="1">
          <a:blip r:embed="rId71"/>
          <a:srcRect l="21" t="-2468" r="-21" b="18298"/>
          <a:stretch/>
        </p:blipFill>
        <p:spPr>
          <a:xfrm>
            <a:off x="4922711" y="3094933"/>
            <a:ext cx="1025860" cy="1025860"/>
          </a:xfrm>
          <a:prstGeom prst="ellipse">
            <a:avLst/>
          </a:prstGeom>
          <a:ln>
            <a:solidFill>
              <a:schemeClr val="bg2">
                <a:lumMod val="75000"/>
              </a:schemeClr>
            </a:solidFill>
          </a:ln>
        </p:spPr>
      </p:pic>
      <p:sp>
        <p:nvSpPr>
          <p:cNvPr id="212" name="テキスト ボックス 211">
            <a:extLst>
              <a:ext uri="{FF2B5EF4-FFF2-40B4-BE49-F238E27FC236}">
                <a16:creationId xmlns:a16="http://schemas.microsoft.com/office/drawing/2014/main" id="{7A3B0337-8E64-3A80-D4BE-9E10F53B12BF}"/>
              </a:ext>
            </a:extLst>
          </p:cNvPr>
          <p:cNvSpPr txBox="1"/>
          <p:nvPr/>
        </p:nvSpPr>
        <p:spPr>
          <a:xfrm rot="1385540">
            <a:off x="4460051" y="4298537"/>
            <a:ext cx="362445" cy="179271"/>
          </a:xfrm>
          <a:prstGeom prst="rect">
            <a:avLst/>
          </a:prstGeom>
          <a:noFill/>
        </p:spPr>
        <p:txBody>
          <a:bodyPr wrap="none" rtlCol="0">
            <a:prstTxWarp prst="textArchUp">
              <a:avLst/>
            </a:prstTxWarp>
            <a:spAutoFit/>
          </a:bodyPr>
          <a:lstStyle/>
          <a:p>
            <a:pPr algn="ctr"/>
            <a:r>
              <a:rPr kumimoji="1" lang="en-US" altLang="ja-JP"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rPr>
              <a:t>Click!</a:t>
            </a:r>
          </a:p>
        </p:txBody>
      </p:sp>
      <p:sp>
        <p:nvSpPr>
          <p:cNvPr id="214" name="テキスト ボックス 213">
            <a:extLst>
              <a:ext uri="{FF2B5EF4-FFF2-40B4-BE49-F238E27FC236}">
                <a16:creationId xmlns:a16="http://schemas.microsoft.com/office/drawing/2014/main" id="{9A8CE055-ABAE-79EC-7E10-8D8A41F1D047}"/>
              </a:ext>
            </a:extLst>
          </p:cNvPr>
          <p:cNvSpPr txBox="1"/>
          <p:nvPr/>
        </p:nvSpPr>
        <p:spPr>
          <a:xfrm rot="1385540">
            <a:off x="2283015" y="4158282"/>
            <a:ext cx="362445" cy="179271"/>
          </a:xfrm>
          <a:prstGeom prst="rect">
            <a:avLst/>
          </a:prstGeom>
          <a:noFill/>
        </p:spPr>
        <p:txBody>
          <a:bodyPr wrap="none" rtlCol="0">
            <a:prstTxWarp prst="textArchUp">
              <a:avLst/>
            </a:prstTxWarp>
            <a:spAutoFit/>
          </a:bodyPr>
          <a:lstStyle/>
          <a:p>
            <a:pPr algn="ctr"/>
            <a:r>
              <a:rPr kumimoji="1" lang="en-US" altLang="ja-JP"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rPr>
              <a:t>Click!</a:t>
            </a:r>
          </a:p>
        </p:txBody>
      </p:sp>
      <p:sp>
        <p:nvSpPr>
          <p:cNvPr id="216" name="テキスト ボックス 215">
            <a:extLst>
              <a:ext uri="{FF2B5EF4-FFF2-40B4-BE49-F238E27FC236}">
                <a16:creationId xmlns:a16="http://schemas.microsoft.com/office/drawing/2014/main" id="{2FF96539-30A4-E535-A713-BC439A710E36}"/>
              </a:ext>
            </a:extLst>
          </p:cNvPr>
          <p:cNvSpPr txBox="1"/>
          <p:nvPr/>
        </p:nvSpPr>
        <p:spPr>
          <a:xfrm rot="1385540">
            <a:off x="6636045" y="4008988"/>
            <a:ext cx="362445" cy="179271"/>
          </a:xfrm>
          <a:prstGeom prst="rect">
            <a:avLst/>
          </a:prstGeom>
          <a:noFill/>
        </p:spPr>
        <p:txBody>
          <a:bodyPr wrap="none" rtlCol="0">
            <a:prstTxWarp prst="textArchUp">
              <a:avLst/>
            </a:prstTxWarp>
            <a:spAutoFit/>
          </a:bodyPr>
          <a:lstStyle/>
          <a:p>
            <a:pPr algn="ctr"/>
            <a:r>
              <a:rPr kumimoji="1" lang="en-US" altLang="ja-JP"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rPr>
              <a:t>Click!</a:t>
            </a:r>
          </a:p>
        </p:txBody>
      </p:sp>
    </p:spTree>
    <p:extLst>
      <p:ext uri="{BB962C8B-B14F-4D97-AF65-F5344CB8AC3E}">
        <p14:creationId xmlns:p14="http://schemas.microsoft.com/office/powerpoint/2010/main" val="45107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フローチャート: 論理積ゲート 6">
            <a:extLst>
              <a:ext uri="{FF2B5EF4-FFF2-40B4-BE49-F238E27FC236}">
                <a16:creationId xmlns:a16="http://schemas.microsoft.com/office/drawing/2014/main" id="{9CE12B44-DFE2-2540-0BB8-7FC8680B7724}"/>
              </a:ext>
            </a:extLst>
          </p:cNvPr>
          <p:cNvSpPr/>
          <p:nvPr/>
        </p:nvSpPr>
        <p:spPr>
          <a:xfrm>
            <a:off x="7125351" y="4852272"/>
            <a:ext cx="936146" cy="350262"/>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ローチャート: 論理積ゲート 6">
            <a:extLst>
              <a:ext uri="{FF2B5EF4-FFF2-40B4-BE49-F238E27FC236}">
                <a16:creationId xmlns:a16="http://schemas.microsoft.com/office/drawing/2014/main" id="{5A88E464-7DE4-A91D-5F57-5DF3FA922E4C}"/>
              </a:ext>
            </a:extLst>
          </p:cNvPr>
          <p:cNvSpPr/>
          <p:nvPr/>
        </p:nvSpPr>
        <p:spPr>
          <a:xfrm>
            <a:off x="5036523" y="4852272"/>
            <a:ext cx="936146" cy="350262"/>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論理積ゲート 6"/>
          <p:cNvSpPr/>
          <p:nvPr/>
        </p:nvSpPr>
        <p:spPr>
          <a:xfrm>
            <a:off x="927873" y="4852272"/>
            <a:ext cx="936146" cy="350262"/>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848218" y="4911939"/>
            <a:ext cx="2116636" cy="1338828"/>
          </a:xfrm>
          <a:prstGeom prst="rect">
            <a:avLst/>
          </a:prstGeom>
          <a:noFill/>
        </p:spPr>
        <p:txBody>
          <a:bodyPr wrap="square" rtlCol="0">
            <a:spAutoFit/>
          </a:bodyPr>
          <a:lstStyle/>
          <a:p>
            <a:r>
              <a:rPr kumimoji="1" lang="ja-JP" altLang="en-US" sz="1100" b="1" dirty="0">
                <a:solidFill>
                  <a:schemeClr val="bg1"/>
                </a:solidFill>
                <a:latin typeface="+mn-ea"/>
              </a:rPr>
              <a:t> たなべさおり</a:t>
            </a:r>
            <a:endParaRPr kumimoji="1" lang="en-US" altLang="ja-JP" sz="1100" b="1" dirty="0">
              <a:latin typeface="+mn-ea"/>
            </a:endParaRPr>
          </a:p>
          <a:p>
            <a:endParaRPr kumimoji="1" lang="en-US" altLang="ja-JP" sz="500" b="1" dirty="0">
              <a:latin typeface="+mn-ea"/>
            </a:endParaRPr>
          </a:p>
          <a:p>
            <a:endParaRPr kumimoji="1" lang="en-US" altLang="ja-JP" sz="500" b="1" dirty="0">
              <a:latin typeface="+mn-ea"/>
            </a:endParaRPr>
          </a:p>
          <a:p>
            <a:r>
              <a:rPr kumimoji="1" lang="ja-JP" altLang="en-US" sz="1200" b="1" dirty="0">
                <a:solidFill>
                  <a:schemeClr val="bg2">
                    <a:lumMod val="50000"/>
                  </a:schemeClr>
                </a:solidFill>
                <a:latin typeface="+mn-ea"/>
              </a:rPr>
              <a:t>上品なコーデやトレンドコーデならお任せ！</a:t>
            </a:r>
            <a:endParaRPr kumimoji="1" lang="en-US" altLang="ja-JP" sz="1200" b="1" dirty="0">
              <a:solidFill>
                <a:schemeClr val="bg2">
                  <a:lumMod val="50000"/>
                </a:schemeClr>
              </a:solidFill>
              <a:latin typeface="+mn-ea"/>
            </a:endParaRPr>
          </a:p>
          <a:p>
            <a:r>
              <a:rPr kumimoji="1" lang="ja-JP" altLang="en-US" sz="1200" b="1" dirty="0">
                <a:solidFill>
                  <a:schemeClr val="bg2">
                    <a:lumMod val="50000"/>
                  </a:schemeClr>
                </a:solidFill>
                <a:latin typeface="+mn-ea"/>
              </a:rPr>
              <a:t>提案力が高く、</a:t>
            </a:r>
            <a:r>
              <a:rPr kumimoji="1" lang="en-US" altLang="ja-JP" sz="1200" b="1" dirty="0" err="1">
                <a:solidFill>
                  <a:schemeClr val="bg2">
                    <a:lumMod val="50000"/>
                  </a:schemeClr>
                </a:solidFill>
                <a:latin typeface="+mn-ea"/>
              </a:rPr>
              <a:t>Youtube</a:t>
            </a:r>
            <a:endParaRPr kumimoji="1" lang="en-US" altLang="ja-JP" sz="1200" b="1" dirty="0">
              <a:solidFill>
                <a:schemeClr val="bg2">
                  <a:lumMod val="50000"/>
                </a:schemeClr>
              </a:solidFill>
              <a:latin typeface="+mn-ea"/>
            </a:endParaRPr>
          </a:p>
          <a:p>
            <a:r>
              <a:rPr kumimoji="1" lang="ja-JP" altLang="en-US" sz="1200" b="1" dirty="0">
                <a:solidFill>
                  <a:schemeClr val="bg2">
                    <a:lumMod val="50000"/>
                  </a:schemeClr>
                </a:solidFill>
                <a:latin typeface="+mn-ea"/>
              </a:rPr>
              <a:t>「たなべのコーデルーム」も視聴者↑。</a:t>
            </a:r>
            <a:endParaRPr kumimoji="1" lang="en-US" altLang="ja-JP" sz="1200" b="1" dirty="0">
              <a:solidFill>
                <a:schemeClr val="bg2">
                  <a:lumMod val="50000"/>
                </a:schemeClr>
              </a:solidFill>
              <a:latin typeface="+mn-ea"/>
            </a:endParaRPr>
          </a:p>
        </p:txBody>
      </p:sp>
      <p:sp>
        <p:nvSpPr>
          <p:cNvPr id="24" name="テキスト ボックス 23"/>
          <p:cNvSpPr txBox="1"/>
          <p:nvPr/>
        </p:nvSpPr>
        <p:spPr>
          <a:xfrm>
            <a:off x="4971395" y="4897461"/>
            <a:ext cx="1816965" cy="1154162"/>
          </a:xfrm>
          <a:prstGeom prst="rect">
            <a:avLst/>
          </a:prstGeom>
          <a:noFill/>
        </p:spPr>
        <p:txBody>
          <a:bodyPr wrap="square" rtlCol="0">
            <a:spAutoFit/>
          </a:bodyPr>
          <a:lstStyle/>
          <a:p>
            <a:r>
              <a:rPr lang="ja-JP" altLang="en-US" sz="1100" b="1" dirty="0">
                <a:solidFill>
                  <a:schemeClr val="bg1"/>
                </a:solidFill>
                <a:latin typeface="+mn-ea"/>
              </a:rPr>
              <a:t>  奥富思誉里</a:t>
            </a:r>
            <a:endParaRPr lang="en-US" altLang="ja-JP" sz="1100" b="1" dirty="0">
              <a:solidFill>
                <a:schemeClr val="bg1"/>
              </a:solidFill>
              <a:latin typeface="+mn-ea"/>
            </a:endParaRPr>
          </a:p>
          <a:p>
            <a:endParaRPr lang="en-US" altLang="ja-JP" sz="500" b="1" dirty="0">
              <a:latin typeface="+mn-ea"/>
            </a:endParaRPr>
          </a:p>
          <a:p>
            <a:endParaRPr lang="en-US" altLang="ja-JP" sz="500" b="1" dirty="0">
              <a:latin typeface="+mn-ea"/>
            </a:endParaRPr>
          </a:p>
          <a:p>
            <a:r>
              <a:rPr lang="ja-JP" altLang="en-US" sz="1200" b="1" dirty="0">
                <a:solidFill>
                  <a:schemeClr val="bg2">
                    <a:lumMod val="50000"/>
                  </a:schemeClr>
                </a:solidFill>
                <a:latin typeface="+mn-ea"/>
              </a:rPr>
              <a:t>カジュアル</a:t>
            </a:r>
            <a:r>
              <a:rPr lang="en-US" altLang="ja-JP" sz="1200" b="1" dirty="0">
                <a:solidFill>
                  <a:schemeClr val="bg2">
                    <a:lumMod val="50000"/>
                  </a:schemeClr>
                </a:solidFill>
                <a:latin typeface="+mn-ea"/>
              </a:rPr>
              <a:t>×</a:t>
            </a:r>
            <a:r>
              <a:rPr lang="ja-JP" altLang="en-US" sz="1200" b="1" dirty="0">
                <a:solidFill>
                  <a:schemeClr val="bg2">
                    <a:lumMod val="50000"/>
                  </a:schemeClr>
                </a:solidFill>
                <a:latin typeface="+mn-ea"/>
              </a:rPr>
              <a:t>女</a:t>
            </a:r>
            <a:r>
              <a:rPr lang="ja-JP" altLang="en-US" sz="1200" b="1" dirty="0" err="1">
                <a:solidFill>
                  <a:schemeClr val="bg2">
                    <a:lumMod val="50000"/>
                  </a:schemeClr>
                </a:solidFill>
                <a:latin typeface="+mn-ea"/>
              </a:rPr>
              <a:t>っぽ</a:t>
            </a:r>
            <a:r>
              <a:rPr lang="en-US" altLang="ja-JP" sz="1200" b="1" dirty="0">
                <a:solidFill>
                  <a:schemeClr val="bg2">
                    <a:lumMod val="50000"/>
                  </a:schemeClr>
                </a:solidFill>
                <a:latin typeface="+mn-ea"/>
              </a:rPr>
              <a:t>MIX</a:t>
            </a:r>
            <a:r>
              <a:rPr lang="ja-JP" altLang="en-US" sz="1200" b="1" dirty="0">
                <a:solidFill>
                  <a:schemeClr val="bg2">
                    <a:lumMod val="50000"/>
                  </a:schemeClr>
                </a:solidFill>
                <a:latin typeface="+mn-ea"/>
              </a:rPr>
              <a:t>のスタイル。パンチの効いた今っぽい映えコーデが得意。</a:t>
            </a:r>
            <a:endParaRPr lang="en-US" altLang="ja-JP" sz="1200" b="1" dirty="0">
              <a:solidFill>
                <a:schemeClr val="bg2">
                  <a:lumMod val="50000"/>
                </a:schemeClr>
              </a:solidFill>
              <a:latin typeface="+mn-ea"/>
            </a:endParaRPr>
          </a:p>
        </p:txBody>
      </p:sp>
      <p:sp>
        <p:nvSpPr>
          <p:cNvPr id="25" name="テキスト ボックス 24"/>
          <p:cNvSpPr txBox="1"/>
          <p:nvPr/>
        </p:nvSpPr>
        <p:spPr>
          <a:xfrm>
            <a:off x="7087848" y="4887646"/>
            <a:ext cx="1643705" cy="1523494"/>
          </a:xfrm>
          <a:prstGeom prst="rect">
            <a:avLst/>
          </a:prstGeom>
          <a:noFill/>
        </p:spPr>
        <p:txBody>
          <a:bodyPr wrap="square" rtlCol="0">
            <a:spAutoFit/>
          </a:bodyPr>
          <a:lstStyle/>
          <a:p>
            <a:r>
              <a:rPr lang="ja-JP" altLang="en-US" sz="1100" b="1" dirty="0">
                <a:solidFill>
                  <a:schemeClr val="bg1"/>
                </a:solidFill>
                <a:latin typeface="+mn-ea"/>
              </a:rPr>
              <a:t> 川瀬英里奈</a:t>
            </a:r>
            <a:endParaRPr lang="en-US" altLang="ja-JP" sz="1100" b="1" dirty="0">
              <a:solidFill>
                <a:schemeClr val="bg1"/>
              </a:solidFill>
              <a:latin typeface="+mn-ea"/>
            </a:endParaRPr>
          </a:p>
          <a:p>
            <a:endParaRPr lang="en-US" altLang="ja-JP" sz="500" b="1" dirty="0">
              <a:latin typeface="+mn-ea"/>
            </a:endParaRPr>
          </a:p>
          <a:p>
            <a:endParaRPr lang="en-US" altLang="ja-JP" sz="500" b="1" dirty="0">
              <a:latin typeface="+mn-ea"/>
            </a:endParaRPr>
          </a:p>
          <a:p>
            <a:r>
              <a:rPr lang="ja-JP" altLang="en-US" sz="1200" b="1" dirty="0">
                <a:solidFill>
                  <a:schemeClr val="bg2">
                    <a:lumMod val="50000"/>
                  </a:schemeClr>
                </a:solidFill>
                <a:latin typeface="+mn-ea"/>
              </a:rPr>
              <a:t>ほんのりモードなスタイリングが得意！トレンドのキャッチが上手く、プチプラを使ったハイ</a:t>
            </a:r>
            <a:r>
              <a:rPr lang="en-US" altLang="ja-JP" sz="1200" b="1" dirty="0">
                <a:solidFill>
                  <a:schemeClr val="bg2">
                    <a:lumMod val="50000"/>
                  </a:schemeClr>
                </a:solidFill>
                <a:latin typeface="+mn-ea"/>
              </a:rPr>
              <a:t>&amp;</a:t>
            </a:r>
            <a:r>
              <a:rPr lang="ja-JP" altLang="en-US" sz="1200" b="1" dirty="0">
                <a:solidFill>
                  <a:schemeClr val="bg2">
                    <a:lumMod val="50000"/>
                  </a:schemeClr>
                </a:solidFill>
                <a:latin typeface="+mn-ea"/>
              </a:rPr>
              <a:t>ロー</a:t>
            </a:r>
            <a:r>
              <a:rPr lang="en-US" altLang="ja-JP" sz="1200" b="1" dirty="0">
                <a:solidFill>
                  <a:schemeClr val="bg2">
                    <a:lumMod val="50000"/>
                  </a:schemeClr>
                </a:solidFill>
                <a:latin typeface="+mn-ea"/>
              </a:rPr>
              <a:t>MIX</a:t>
            </a:r>
            <a:r>
              <a:rPr lang="ja-JP" altLang="en-US" sz="1200" b="1" dirty="0">
                <a:solidFill>
                  <a:schemeClr val="bg2">
                    <a:lumMod val="50000"/>
                  </a:schemeClr>
                </a:solidFill>
                <a:latin typeface="+mn-ea"/>
              </a:rPr>
              <a:t>のコーデが得意。</a:t>
            </a:r>
            <a:endParaRPr lang="en-US" altLang="ja-JP" sz="1200" b="1" dirty="0">
              <a:solidFill>
                <a:schemeClr val="bg2">
                  <a:lumMod val="50000"/>
                </a:schemeClr>
              </a:solidFill>
              <a:latin typeface="+mn-ea"/>
            </a:endParaRPr>
          </a:p>
        </p:txBody>
      </p:sp>
      <p:sp>
        <p:nvSpPr>
          <p:cNvPr id="7" name="テキスト ボックス 6"/>
          <p:cNvSpPr txBox="1"/>
          <p:nvPr/>
        </p:nvSpPr>
        <p:spPr>
          <a:xfrm>
            <a:off x="927873" y="1582186"/>
            <a:ext cx="1681927" cy="707886"/>
          </a:xfrm>
          <a:prstGeom prst="rect">
            <a:avLst/>
          </a:prstGeom>
          <a:noFill/>
          <a:ln>
            <a:noFill/>
          </a:ln>
        </p:spPr>
        <p:txBody>
          <a:bodyPr wrap="square" rtlCol="0">
            <a:spAutoFit/>
          </a:bodyPr>
          <a:lstStyle/>
          <a:p>
            <a:r>
              <a:rPr kumimoji="1" lang="en-US" altLang="ja-JP" sz="2000" b="1" spc="220" dirty="0">
                <a:solidFill>
                  <a:schemeClr val="tx2">
                    <a:lumMod val="40000"/>
                    <a:lumOff val="60000"/>
                  </a:schemeClr>
                </a:solidFill>
                <a:latin typeface="ARゴシック体S" panose="020B0A09000000000000" pitchFamily="49" charset="-128"/>
                <a:ea typeface="ARゴシック体S" panose="020B0A09000000000000" pitchFamily="49" charset="-128"/>
              </a:rPr>
              <a:t>Tanabe</a:t>
            </a:r>
          </a:p>
          <a:p>
            <a:pPr lvl="0" algn="r"/>
            <a:r>
              <a:rPr kumimoji="1" lang="en-US" altLang="ja-JP" sz="2000" b="1" spc="220" dirty="0" err="1">
                <a:ln>
                  <a:solidFill>
                    <a:schemeClr val="tx2">
                      <a:lumMod val="40000"/>
                      <a:lumOff val="60000"/>
                    </a:schemeClr>
                  </a:solidFill>
                </a:ln>
                <a:noFill/>
                <a:latin typeface="ARゴシック体S" panose="020B0A09000000000000" pitchFamily="49" charset="-128"/>
                <a:ea typeface="ARゴシック体S" panose="020B0A09000000000000" pitchFamily="49" charset="-128"/>
              </a:rPr>
              <a:t>Saori</a:t>
            </a:r>
            <a:endParaRPr kumimoji="1" lang="en-US" altLang="ja-JP" sz="2000" b="1" spc="220" dirty="0">
              <a:ln>
                <a:solidFill>
                  <a:schemeClr val="tx2">
                    <a:lumMod val="40000"/>
                    <a:lumOff val="60000"/>
                  </a:schemeClr>
                </a:solidFill>
              </a:ln>
              <a:noFill/>
              <a:latin typeface="ARゴシック体S" panose="020B0A09000000000000" pitchFamily="49" charset="-128"/>
              <a:ea typeface="ARゴシック体S" panose="020B0A09000000000000" pitchFamily="49" charset="-128"/>
            </a:endParaRPr>
          </a:p>
        </p:txBody>
      </p:sp>
      <p:sp>
        <p:nvSpPr>
          <p:cNvPr id="28" name="テキスト ボックス 27"/>
          <p:cNvSpPr txBox="1"/>
          <p:nvPr/>
        </p:nvSpPr>
        <p:spPr>
          <a:xfrm>
            <a:off x="2955689" y="1595322"/>
            <a:ext cx="1674111" cy="707886"/>
          </a:xfrm>
          <a:prstGeom prst="rect">
            <a:avLst/>
          </a:prstGeom>
          <a:noFill/>
        </p:spPr>
        <p:txBody>
          <a:bodyPr wrap="square" rtlCol="0">
            <a:spAutoFit/>
          </a:bodyPr>
          <a:lstStyle/>
          <a:p>
            <a:r>
              <a:rPr kumimoji="1" lang="en-US" altLang="ja-JP" sz="2000" b="1" spc="220" dirty="0">
                <a:solidFill>
                  <a:schemeClr val="tx2">
                    <a:lumMod val="40000"/>
                    <a:lumOff val="60000"/>
                  </a:schemeClr>
                </a:solidFill>
                <a:latin typeface="ARゴシック体S" panose="020B0A09000000000000" pitchFamily="49" charset="-128"/>
                <a:ea typeface="ARゴシック体S" panose="020B0A09000000000000" pitchFamily="49" charset="-128"/>
              </a:rPr>
              <a:t>Ito</a:t>
            </a:r>
          </a:p>
          <a:p>
            <a:pPr algn="r"/>
            <a:r>
              <a:rPr kumimoji="1" lang="en-US" altLang="ja-JP" sz="2000" b="1" spc="220" dirty="0">
                <a:ln>
                  <a:solidFill>
                    <a:schemeClr val="tx2">
                      <a:lumMod val="40000"/>
                      <a:lumOff val="60000"/>
                    </a:schemeClr>
                  </a:solidFill>
                </a:ln>
                <a:noFill/>
                <a:latin typeface="ARゴシック体S" panose="020B0A09000000000000" pitchFamily="49" charset="-128"/>
                <a:ea typeface="ARゴシック体S" panose="020B0A09000000000000" pitchFamily="49" charset="-128"/>
              </a:rPr>
              <a:t>Maiko</a:t>
            </a:r>
            <a:endParaRPr kumimoji="1" lang="ja-JP" altLang="en-US" sz="2000" b="1" spc="220" dirty="0">
              <a:ln>
                <a:solidFill>
                  <a:schemeClr val="tx2">
                    <a:lumMod val="40000"/>
                    <a:lumOff val="60000"/>
                  </a:schemeClr>
                </a:solidFill>
              </a:ln>
              <a:noFill/>
              <a:latin typeface="ARゴシック体S" panose="020B0A09000000000000" pitchFamily="49" charset="-128"/>
              <a:ea typeface="ARゴシック体S" panose="020B0A09000000000000" pitchFamily="49" charset="-128"/>
            </a:endParaRPr>
          </a:p>
        </p:txBody>
      </p:sp>
      <p:sp>
        <p:nvSpPr>
          <p:cNvPr id="30" name="テキスト ボックス 29"/>
          <p:cNvSpPr txBox="1"/>
          <p:nvPr/>
        </p:nvSpPr>
        <p:spPr>
          <a:xfrm>
            <a:off x="5007200" y="1582186"/>
            <a:ext cx="1727773" cy="707886"/>
          </a:xfrm>
          <a:prstGeom prst="rect">
            <a:avLst/>
          </a:prstGeom>
          <a:noFill/>
        </p:spPr>
        <p:txBody>
          <a:bodyPr wrap="square" rtlCol="0">
            <a:spAutoFit/>
          </a:bodyPr>
          <a:lstStyle/>
          <a:p>
            <a:r>
              <a:rPr kumimoji="1" lang="en-US" altLang="ja-JP" sz="2000" b="1" spc="220" dirty="0" err="1">
                <a:solidFill>
                  <a:schemeClr val="tx2">
                    <a:lumMod val="40000"/>
                    <a:lumOff val="60000"/>
                  </a:schemeClr>
                </a:solidFill>
                <a:latin typeface="ARゴシック体S" panose="020B0A09000000000000" pitchFamily="49" charset="-128"/>
                <a:ea typeface="ARゴシック体S" panose="020B0A09000000000000" pitchFamily="49" charset="-128"/>
              </a:rPr>
              <a:t>Okutomi</a:t>
            </a:r>
            <a:endParaRPr kumimoji="1" lang="en-US" altLang="ja-JP" sz="2000" b="1" spc="220" dirty="0">
              <a:solidFill>
                <a:schemeClr val="tx2">
                  <a:lumMod val="40000"/>
                  <a:lumOff val="60000"/>
                </a:schemeClr>
              </a:solidFill>
              <a:latin typeface="ARゴシック体S" panose="020B0A09000000000000" pitchFamily="49" charset="-128"/>
              <a:ea typeface="ARゴシック体S" panose="020B0A09000000000000" pitchFamily="49" charset="-128"/>
            </a:endParaRPr>
          </a:p>
          <a:p>
            <a:pPr lvl="0" algn="r"/>
            <a:r>
              <a:rPr kumimoji="1" lang="ja-JP" altLang="en-US" sz="2000" b="1" spc="220" dirty="0">
                <a:ln>
                  <a:solidFill>
                    <a:srgbClr val="5F3D37"/>
                  </a:solidFill>
                </a:ln>
                <a:noFill/>
                <a:latin typeface="ARゴシック体S" panose="020B0A09000000000000" pitchFamily="49" charset="-128"/>
                <a:ea typeface="ARゴシック体S" panose="020B0A09000000000000" pitchFamily="49" charset="-128"/>
              </a:rPr>
              <a:t>　</a:t>
            </a:r>
            <a:r>
              <a:rPr kumimoji="1" lang="en-US" altLang="ja-JP" sz="2000" b="1" spc="220" dirty="0" err="1">
                <a:ln>
                  <a:solidFill>
                    <a:schemeClr val="tx2">
                      <a:lumMod val="40000"/>
                      <a:lumOff val="60000"/>
                    </a:schemeClr>
                  </a:solidFill>
                </a:ln>
                <a:noFill/>
                <a:latin typeface="ARゴシック体S" panose="020B0A09000000000000" pitchFamily="49" charset="-128"/>
                <a:ea typeface="ARゴシック体S" panose="020B0A09000000000000" pitchFamily="49" charset="-128"/>
              </a:rPr>
              <a:t>Shiyori</a:t>
            </a:r>
            <a:endParaRPr kumimoji="1" lang="ja-JP" altLang="en-US" sz="2000" b="1" spc="220" dirty="0">
              <a:ln>
                <a:solidFill>
                  <a:schemeClr val="tx2">
                    <a:lumMod val="40000"/>
                    <a:lumOff val="60000"/>
                  </a:schemeClr>
                </a:solidFill>
              </a:ln>
              <a:noFill/>
              <a:latin typeface="ARゴシック体S" panose="020B0A09000000000000" pitchFamily="49" charset="-128"/>
              <a:ea typeface="ARゴシック体S" panose="020B0A09000000000000" pitchFamily="49" charset="-128"/>
            </a:endParaRPr>
          </a:p>
        </p:txBody>
      </p:sp>
      <p:sp>
        <p:nvSpPr>
          <p:cNvPr id="38" name="テキスト ボックス 37"/>
          <p:cNvSpPr txBox="1"/>
          <p:nvPr/>
        </p:nvSpPr>
        <p:spPr>
          <a:xfrm>
            <a:off x="7138460" y="1582186"/>
            <a:ext cx="1688834" cy="707886"/>
          </a:xfrm>
          <a:prstGeom prst="rect">
            <a:avLst/>
          </a:prstGeom>
          <a:noFill/>
        </p:spPr>
        <p:txBody>
          <a:bodyPr wrap="square" rtlCol="0">
            <a:spAutoFit/>
          </a:bodyPr>
          <a:lstStyle/>
          <a:p>
            <a:r>
              <a:rPr kumimoji="1" lang="en-US" altLang="ja-JP" sz="2000" b="1" spc="220" dirty="0" err="1">
                <a:solidFill>
                  <a:schemeClr val="tx2">
                    <a:lumMod val="40000"/>
                    <a:lumOff val="60000"/>
                  </a:schemeClr>
                </a:solidFill>
                <a:latin typeface="ARゴシック体S" panose="020B0A09000000000000" pitchFamily="49" charset="-128"/>
                <a:ea typeface="ARゴシック体S" panose="020B0A09000000000000" pitchFamily="49" charset="-128"/>
              </a:rPr>
              <a:t>Kawase</a:t>
            </a:r>
            <a:endParaRPr kumimoji="1" lang="en-US" altLang="ja-JP" sz="2000" b="1" spc="220" dirty="0">
              <a:solidFill>
                <a:schemeClr val="tx2">
                  <a:lumMod val="40000"/>
                  <a:lumOff val="60000"/>
                </a:schemeClr>
              </a:solidFill>
              <a:latin typeface="ARゴシック体S" panose="020B0A09000000000000" pitchFamily="49" charset="-128"/>
              <a:ea typeface="ARゴシック体S" panose="020B0A09000000000000" pitchFamily="49" charset="-128"/>
            </a:endParaRPr>
          </a:p>
          <a:p>
            <a:pPr lvl="0" algn="r"/>
            <a:r>
              <a:rPr kumimoji="1" lang="ja-JP" altLang="en-US" sz="2000" b="1" spc="220" dirty="0">
                <a:ln>
                  <a:solidFill>
                    <a:schemeClr val="tx2">
                      <a:lumMod val="60000"/>
                      <a:lumOff val="40000"/>
                    </a:schemeClr>
                  </a:solidFill>
                </a:ln>
                <a:noFill/>
                <a:latin typeface="ARゴシック体S" panose="020B0A09000000000000" pitchFamily="49" charset="-128"/>
                <a:ea typeface="ARゴシック体S" panose="020B0A09000000000000" pitchFamily="49" charset="-128"/>
              </a:rPr>
              <a:t>　</a:t>
            </a:r>
            <a:r>
              <a:rPr kumimoji="1" lang="en-US" altLang="ja-JP" sz="2000" b="1" spc="220" dirty="0" err="1">
                <a:ln>
                  <a:solidFill>
                    <a:schemeClr val="tx2">
                      <a:lumMod val="40000"/>
                      <a:lumOff val="60000"/>
                    </a:schemeClr>
                  </a:solidFill>
                </a:ln>
                <a:noFill/>
                <a:latin typeface="ARゴシック体S" panose="020B0A09000000000000" pitchFamily="49" charset="-128"/>
                <a:ea typeface="ARゴシック体S" panose="020B0A09000000000000" pitchFamily="49" charset="-128"/>
              </a:rPr>
              <a:t>Erina</a:t>
            </a:r>
            <a:endParaRPr kumimoji="1" lang="ja-JP" altLang="en-US" sz="2000" b="1" spc="220" dirty="0">
              <a:ln>
                <a:solidFill>
                  <a:schemeClr val="tx2">
                    <a:lumMod val="40000"/>
                    <a:lumOff val="60000"/>
                  </a:schemeClr>
                </a:solidFill>
              </a:ln>
              <a:noFill/>
              <a:latin typeface="ARゴシック体S" panose="020B0A09000000000000" pitchFamily="49" charset="-128"/>
              <a:ea typeface="ARゴシック体S" panose="020B0A09000000000000" pitchFamily="49" charset="-128"/>
            </a:endParaRPr>
          </a:p>
        </p:txBody>
      </p:sp>
      <p:pic>
        <p:nvPicPr>
          <p:cNvPr id="44" name="図 4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27874" y="2275618"/>
            <a:ext cx="1688833" cy="2530998"/>
          </a:xfrm>
          <a:prstGeom prst="rect">
            <a:avLst/>
          </a:prstGeom>
        </p:spPr>
      </p:pic>
      <p:pic>
        <p:nvPicPr>
          <p:cNvPr id="45" name="図 4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58553" y="2275966"/>
            <a:ext cx="1688833" cy="2530650"/>
          </a:xfrm>
          <a:prstGeom prst="rect">
            <a:avLst/>
          </a:prstGeom>
        </p:spPr>
      </p:pic>
      <p:pic>
        <p:nvPicPr>
          <p:cNvPr id="46" name="図 4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35462" y="2276032"/>
            <a:ext cx="1688833" cy="2530650"/>
          </a:xfrm>
          <a:prstGeom prst="rect">
            <a:avLst/>
          </a:prstGeom>
        </p:spPr>
      </p:pic>
      <p:pic>
        <p:nvPicPr>
          <p:cNvPr id="47" name="図 4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27783" y="2275966"/>
            <a:ext cx="1688833" cy="2530650"/>
          </a:xfrm>
          <a:prstGeom prst="rect">
            <a:avLst/>
          </a:prstGeom>
        </p:spPr>
      </p:pic>
      <p:sp>
        <p:nvSpPr>
          <p:cNvPr id="3" name="フローチャート: 論理積ゲート 6">
            <a:extLst>
              <a:ext uri="{FF2B5EF4-FFF2-40B4-BE49-F238E27FC236}">
                <a16:creationId xmlns:a16="http://schemas.microsoft.com/office/drawing/2014/main" id="{33C81CB0-C490-99CD-93BA-DE9D6C939C9C}"/>
              </a:ext>
            </a:extLst>
          </p:cNvPr>
          <p:cNvSpPr/>
          <p:nvPr/>
        </p:nvSpPr>
        <p:spPr>
          <a:xfrm>
            <a:off x="2964854" y="4852272"/>
            <a:ext cx="771372" cy="350262"/>
          </a:xfrm>
          <a:custGeom>
            <a:avLst/>
            <a:gdLst>
              <a:gd name="connsiteX0" fmla="*/ 0 w 9666514"/>
              <a:gd name="connsiteY0" fmla="*/ 0 h 4321630"/>
              <a:gd name="connsiteX1" fmla="*/ 4833257 w 9666514"/>
              <a:gd name="connsiteY1" fmla="*/ 0 h 4321630"/>
              <a:gd name="connsiteX2" fmla="*/ 9666514 w 9666514"/>
              <a:gd name="connsiteY2" fmla="*/ 2160815 h 4321630"/>
              <a:gd name="connsiteX3" fmla="*/ 4833257 w 9666514"/>
              <a:gd name="connsiteY3" fmla="*/ 4321630 h 4321630"/>
              <a:gd name="connsiteX4" fmla="*/ 0 w 9666514"/>
              <a:gd name="connsiteY4" fmla="*/ 4321630 h 4321630"/>
              <a:gd name="connsiteX5" fmla="*/ 0 w 9666514"/>
              <a:gd name="connsiteY5" fmla="*/ 0 h 4321630"/>
              <a:gd name="connsiteX0" fmla="*/ 0 w 9871869"/>
              <a:gd name="connsiteY0" fmla="*/ 10886 h 4332516"/>
              <a:gd name="connsiteX1" fmla="*/ 7402285 w 9871869"/>
              <a:gd name="connsiteY1" fmla="*/ 0 h 4332516"/>
              <a:gd name="connsiteX2" fmla="*/ 9666514 w 9871869"/>
              <a:gd name="connsiteY2" fmla="*/ 2171701 h 4332516"/>
              <a:gd name="connsiteX3" fmla="*/ 4833257 w 9871869"/>
              <a:gd name="connsiteY3" fmla="*/ 4332516 h 4332516"/>
              <a:gd name="connsiteX4" fmla="*/ 0 w 9871869"/>
              <a:gd name="connsiteY4" fmla="*/ 4332516 h 4332516"/>
              <a:gd name="connsiteX5" fmla="*/ 0 w 9871869"/>
              <a:gd name="connsiteY5" fmla="*/ 10886 h 4332516"/>
              <a:gd name="connsiteX0" fmla="*/ 0 w 9694464"/>
              <a:gd name="connsiteY0" fmla="*/ 10886 h 4343402"/>
              <a:gd name="connsiteX1" fmla="*/ 7402285 w 9694464"/>
              <a:gd name="connsiteY1" fmla="*/ 0 h 4343402"/>
              <a:gd name="connsiteX2" fmla="*/ 9666514 w 9694464"/>
              <a:gd name="connsiteY2" fmla="*/ 2171701 h 4343402"/>
              <a:gd name="connsiteX3" fmla="*/ 7315200 w 9694464"/>
              <a:gd name="connsiteY3" fmla="*/ 4343402 h 4343402"/>
              <a:gd name="connsiteX4" fmla="*/ 0 w 9694464"/>
              <a:gd name="connsiteY4" fmla="*/ 4332516 h 4343402"/>
              <a:gd name="connsiteX5" fmla="*/ 0 w 9694464"/>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79659"/>
              <a:gd name="connsiteY0" fmla="*/ 10886 h 4343402"/>
              <a:gd name="connsiteX1" fmla="*/ 7293428 w 9679659"/>
              <a:gd name="connsiteY1" fmla="*/ 0 h 4343402"/>
              <a:gd name="connsiteX2" fmla="*/ 9666514 w 9679659"/>
              <a:gd name="connsiteY2" fmla="*/ 2171701 h 4343402"/>
              <a:gd name="connsiteX3" fmla="*/ 7315200 w 9679659"/>
              <a:gd name="connsiteY3" fmla="*/ 4343402 h 4343402"/>
              <a:gd name="connsiteX4" fmla="*/ 0 w 9679659"/>
              <a:gd name="connsiteY4" fmla="*/ 4332516 h 4343402"/>
              <a:gd name="connsiteX5" fmla="*/ 0 w 9679659"/>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6521"/>
              <a:gd name="connsiteY0" fmla="*/ 10886 h 4343402"/>
              <a:gd name="connsiteX1" fmla="*/ 7293428 w 9666521"/>
              <a:gd name="connsiteY1" fmla="*/ 0 h 4343402"/>
              <a:gd name="connsiteX2" fmla="*/ 9666514 w 9666521"/>
              <a:gd name="connsiteY2" fmla="*/ 2171701 h 4343402"/>
              <a:gd name="connsiteX3" fmla="*/ 7315200 w 9666521"/>
              <a:gd name="connsiteY3" fmla="*/ 4343402 h 4343402"/>
              <a:gd name="connsiteX4" fmla="*/ 0 w 9666521"/>
              <a:gd name="connsiteY4" fmla="*/ 4332516 h 4343402"/>
              <a:gd name="connsiteX5" fmla="*/ 0 w 9666521"/>
              <a:gd name="connsiteY5" fmla="*/ 10886 h 4343402"/>
              <a:gd name="connsiteX0" fmla="*/ 0 w 9667396"/>
              <a:gd name="connsiteY0" fmla="*/ 10886 h 4343402"/>
              <a:gd name="connsiteX1" fmla="*/ 7293428 w 9667396"/>
              <a:gd name="connsiteY1" fmla="*/ 0 h 4343402"/>
              <a:gd name="connsiteX2" fmla="*/ 9666514 w 9667396"/>
              <a:gd name="connsiteY2" fmla="*/ 2171701 h 4343402"/>
              <a:gd name="connsiteX3" fmla="*/ 7315200 w 9667396"/>
              <a:gd name="connsiteY3" fmla="*/ 4343402 h 4343402"/>
              <a:gd name="connsiteX4" fmla="*/ 0 w 9667396"/>
              <a:gd name="connsiteY4" fmla="*/ 4332516 h 4343402"/>
              <a:gd name="connsiteX5" fmla="*/ 0 w 9667396"/>
              <a:gd name="connsiteY5" fmla="*/ 10886 h 4343402"/>
              <a:gd name="connsiteX0" fmla="*/ 0 w 9666630"/>
              <a:gd name="connsiteY0" fmla="*/ 10886 h 4343402"/>
              <a:gd name="connsiteX1" fmla="*/ 7293428 w 9666630"/>
              <a:gd name="connsiteY1" fmla="*/ 0 h 4343402"/>
              <a:gd name="connsiteX2" fmla="*/ 9666514 w 9666630"/>
              <a:gd name="connsiteY2" fmla="*/ 2171701 h 4343402"/>
              <a:gd name="connsiteX3" fmla="*/ 7315200 w 9666630"/>
              <a:gd name="connsiteY3" fmla="*/ 4343402 h 4343402"/>
              <a:gd name="connsiteX4" fmla="*/ 0 w 9666630"/>
              <a:gd name="connsiteY4" fmla="*/ 4332516 h 4343402"/>
              <a:gd name="connsiteX5" fmla="*/ 0 w 9666630"/>
              <a:gd name="connsiteY5" fmla="*/ 10886 h 4343402"/>
              <a:gd name="connsiteX0" fmla="*/ 0 w 9666544"/>
              <a:gd name="connsiteY0" fmla="*/ 10886 h 4343402"/>
              <a:gd name="connsiteX1" fmla="*/ 7293428 w 9666544"/>
              <a:gd name="connsiteY1" fmla="*/ 0 h 4343402"/>
              <a:gd name="connsiteX2" fmla="*/ 9666514 w 9666544"/>
              <a:gd name="connsiteY2" fmla="*/ 2171701 h 4343402"/>
              <a:gd name="connsiteX3" fmla="*/ 7315200 w 9666544"/>
              <a:gd name="connsiteY3" fmla="*/ 4343402 h 4343402"/>
              <a:gd name="connsiteX4" fmla="*/ 0 w 9666544"/>
              <a:gd name="connsiteY4" fmla="*/ 4332516 h 4343402"/>
              <a:gd name="connsiteX5" fmla="*/ 0 w 9666544"/>
              <a:gd name="connsiteY5" fmla="*/ 10886 h 434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6544" h="4343402">
                <a:moveTo>
                  <a:pt x="0" y="10886"/>
                </a:moveTo>
                <a:lnTo>
                  <a:pt x="7293428" y="0"/>
                </a:lnTo>
                <a:cubicBezTo>
                  <a:pt x="8384333" y="10886"/>
                  <a:pt x="9673770" y="555172"/>
                  <a:pt x="9666514" y="2171701"/>
                </a:cubicBezTo>
                <a:cubicBezTo>
                  <a:pt x="9659258" y="3788230"/>
                  <a:pt x="8340791" y="4332516"/>
                  <a:pt x="7315200" y="4343402"/>
                </a:cubicBezTo>
                <a:lnTo>
                  <a:pt x="0" y="4332516"/>
                </a:lnTo>
                <a:lnTo>
                  <a:pt x="0" y="1088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899923" y="4897461"/>
            <a:ext cx="1643705" cy="969496"/>
          </a:xfrm>
          <a:prstGeom prst="rect">
            <a:avLst/>
          </a:prstGeom>
          <a:noFill/>
        </p:spPr>
        <p:txBody>
          <a:bodyPr wrap="square" rtlCol="0">
            <a:spAutoFit/>
          </a:bodyPr>
          <a:lstStyle/>
          <a:p>
            <a:r>
              <a:rPr kumimoji="1" lang="ja-JP" altLang="en-US" sz="1100" b="1" dirty="0">
                <a:solidFill>
                  <a:schemeClr val="bg1"/>
                </a:solidFill>
                <a:latin typeface="+mn-ea"/>
              </a:rPr>
              <a:t> 伊藤舞子</a:t>
            </a:r>
            <a:endParaRPr kumimoji="1" lang="en-US" altLang="ja-JP" sz="1100" b="1" dirty="0">
              <a:solidFill>
                <a:schemeClr val="bg1"/>
              </a:solidFill>
              <a:latin typeface="+mn-ea"/>
            </a:endParaRPr>
          </a:p>
          <a:p>
            <a:endParaRPr kumimoji="1" lang="en-US" altLang="ja-JP" sz="500" b="1" dirty="0">
              <a:latin typeface="+mn-ea"/>
            </a:endParaRPr>
          </a:p>
          <a:p>
            <a:endParaRPr kumimoji="1" lang="en-US" altLang="ja-JP" sz="500" b="1" dirty="0">
              <a:latin typeface="+mn-ea"/>
            </a:endParaRPr>
          </a:p>
          <a:p>
            <a:r>
              <a:rPr kumimoji="1" lang="ja-JP" altLang="en-US" sz="1200" b="1" dirty="0">
                <a:solidFill>
                  <a:schemeClr val="bg2">
                    <a:lumMod val="50000"/>
                  </a:schemeClr>
                </a:solidFill>
                <a:latin typeface="+mn-ea"/>
              </a:rPr>
              <a:t>元</a:t>
            </a:r>
            <a:r>
              <a:rPr kumimoji="1" lang="en-US" altLang="ja-JP" sz="1200" b="1" dirty="0">
                <a:solidFill>
                  <a:schemeClr val="bg2">
                    <a:lumMod val="50000"/>
                  </a:schemeClr>
                </a:solidFill>
                <a:latin typeface="+mn-ea"/>
              </a:rPr>
              <a:t>OL</a:t>
            </a:r>
            <a:r>
              <a:rPr kumimoji="1" lang="ja-JP" altLang="en-US" sz="1200" b="1" dirty="0">
                <a:solidFill>
                  <a:schemeClr val="bg2">
                    <a:lumMod val="50000"/>
                  </a:schemeClr>
                </a:solidFill>
                <a:latin typeface="+mn-ea"/>
              </a:rPr>
              <a:t>の経験を活かし、シンプルベースな大人ガーリーの名手！</a:t>
            </a:r>
            <a:endParaRPr kumimoji="1" lang="en-US" altLang="ja-JP" sz="1200" b="1" dirty="0">
              <a:solidFill>
                <a:schemeClr val="bg2">
                  <a:lumMod val="50000"/>
                </a:schemeClr>
              </a:solidFill>
              <a:latin typeface="+mn-ea"/>
            </a:endParaRPr>
          </a:p>
        </p:txBody>
      </p:sp>
      <p:sp>
        <p:nvSpPr>
          <p:cNvPr id="2" name="テキスト ボックス 33">
            <a:extLst>
              <a:ext uri="{FF2B5EF4-FFF2-40B4-BE49-F238E27FC236}">
                <a16:creationId xmlns:a16="http://schemas.microsoft.com/office/drawing/2014/main" id="{5CCD8EA4-4918-7BDF-D6F5-AE4E786DF07D}"/>
              </a:ext>
            </a:extLst>
          </p:cNvPr>
          <p:cNvSpPr txBox="1">
            <a:spLocks noChangeArrowheads="1"/>
          </p:cNvSpPr>
          <p:nvPr/>
        </p:nvSpPr>
        <p:spPr bwMode="auto">
          <a:xfrm>
            <a:off x="2190750" y="82572"/>
            <a:ext cx="552450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Stylist</a:t>
            </a:r>
          </a:p>
          <a:p>
            <a:pPr algn="ctr"/>
            <a:r>
              <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スタイリスト</a:t>
            </a:r>
          </a:p>
        </p:txBody>
      </p:sp>
      <p:cxnSp>
        <p:nvCxnSpPr>
          <p:cNvPr id="5" name="直線コネクタ 4">
            <a:extLst>
              <a:ext uri="{FF2B5EF4-FFF2-40B4-BE49-F238E27FC236}">
                <a16:creationId xmlns:a16="http://schemas.microsoft.com/office/drawing/2014/main" id="{CAA58C2D-2640-40A5-FD4D-607A7B70FFFD}"/>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B8D611E6-60CD-C595-089C-D5A763B742C8}"/>
              </a:ext>
            </a:extLst>
          </p:cNvPr>
          <p:cNvSpPr/>
          <p:nvPr/>
        </p:nvSpPr>
        <p:spPr>
          <a:xfrm>
            <a:off x="1039091" y="962442"/>
            <a:ext cx="7692461" cy="276999"/>
          </a:xfrm>
          <a:prstGeom prst="rect">
            <a:avLst/>
          </a:prstGeom>
        </p:spPr>
        <p:txBody>
          <a:bodyPr wrap="square">
            <a:spAutoFit/>
          </a:bodyPr>
          <a:lstStyle/>
          <a:p>
            <a:r>
              <a:rPr lang="en-US" altLang="ja-JP" sz="1200" b="1" kern="100" dirty="0">
                <a:solidFill>
                  <a:schemeClr val="bg2">
                    <a:lumMod val="25000"/>
                  </a:schemeClr>
                </a:solidFill>
                <a:latin typeface="+mn-ea"/>
                <a:cs typeface="Times New Roman" panose="02020603050405020304" pitchFamily="18" charset="0"/>
              </a:rPr>
              <a:t>CanCam</a:t>
            </a:r>
            <a:r>
              <a:rPr lang="ja-JP" altLang="en-US" sz="1200" b="1" kern="100" dirty="0">
                <a:solidFill>
                  <a:schemeClr val="bg2">
                    <a:lumMod val="25000"/>
                  </a:schemeClr>
                </a:solidFill>
                <a:latin typeface="+mn-ea"/>
                <a:cs typeface="Times New Roman" panose="02020603050405020304" pitchFamily="18" charset="0"/>
              </a:rPr>
              <a:t>のファッションの要とも言える頼もしいスタイリストたち。それぞれの得意なスタイリングに注目！</a:t>
            </a:r>
            <a:endParaRPr lang="ja-JP" altLang="ja-JP" sz="1200" b="1" kern="100" dirty="0">
              <a:solidFill>
                <a:schemeClr val="bg2">
                  <a:lumMod val="25000"/>
                </a:schemeClr>
              </a:solidFill>
              <a:latin typeface="+mn-ea"/>
              <a:cs typeface="Times New Roman" panose="02020603050405020304" pitchFamily="18" charset="0"/>
            </a:endParaRPr>
          </a:p>
        </p:txBody>
      </p:sp>
    </p:spTree>
    <p:extLst>
      <p:ext uri="{BB962C8B-B14F-4D97-AF65-F5344CB8AC3E}">
        <p14:creationId xmlns:p14="http://schemas.microsoft.com/office/powerpoint/2010/main" val="2393590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33">
            <a:extLst>
              <a:ext uri="{FF2B5EF4-FFF2-40B4-BE49-F238E27FC236}">
                <a16:creationId xmlns:a16="http://schemas.microsoft.com/office/drawing/2014/main" id="{1ACC2169-7036-73FD-1232-B3FB74BAA2C0}"/>
              </a:ext>
            </a:extLst>
          </p:cNvPr>
          <p:cNvSpPr txBox="1">
            <a:spLocks noChangeArrowheads="1"/>
          </p:cNvSpPr>
          <p:nvPr/>
        </p:nvSpPr>
        <p:spPr bwMode="auto">
          <a:xfrm>
            <a:off x="2190750" y="82572"/>
            <a:ext cx="5524500"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E7346C"/>
                </a:solidFill>
                <a:latin typeface="游明朝 Demibold" panose="02020600000000000000" pitchFamily="18" charset="-128"/>
                <a:ea typeface="游明朝 Demibold" panose="02020600000000000000" pitchFamily="18" charset="-128"/>
                <a:cs typeface="Brush Script MT" panose="03060802040406070304" pitchFamily="66" charset="0"/>
              </a:rPr>
              <a:t>Solution</a:t>
            </a:r>
          </a:p>
          <a:p>
            <a:pPr algn="ctr"/>
            <a:r>
              <a:rPr lang="ja-JP" altLang="en-US" sz="1050" dirty="0">
                <a:solidFill>
                  <a:srgbClr val="E7346C"/>
                </a:solidFill>
                <a:latin typeface="メイリオ" panose="020B0604030504040204" pitchFamily="50" charset="-128"/>
                <a:ea typeface="メイリオ" panose="020B0604030504040204" pitchFamily="50" charset="-128"/>
                <a:cs typeface="Brush Script MT" panose="03060802040406070304" pitchFamily="66" charset="0"/>
              </a:rPr>
              <a:t>ジャーニー別おすすめ広告企画プラン表</a:t>
            </a:r>
          </a:p>
          <a:p>
            <a:pPr algn="ctr"/>
            <a:endParaRPr lang="ja-JP" altLang="en-US" sz="1050" dirty="0">
              <a:solidFill>
                <a:srgbClr val="E7346C"/>
              </a:solidFill>
              <a:latin typeface="Arial Black" panose="020B0A04020102020204" pitchFamily="34" charset="0"/>
              <a:ea typeface="AR P浪漫明朝体U" panose="02020A00000000000000" pitchFamily="18" charset="-128"/>
              <a:cs typeface="Brush Script MT" panose="03060802040406070304" pitchFamily="66" charset="0"/>
            </a:endParaRPr>
          </a:p>
        </p:txBody>
      </p:sp>
      <p:cxnSp>
        <p:nvCxnSpPr>
          <p:cNvPr id="3" name="直線コネクタ 2">
            <a:extLst>
              <a:ext uri="{FF2B5EF4-FFF2-40B4-BE49-F238E27FC236}">
                <a16:creationId xmlns:a16="http://schemas.microsoft.com/office/drawing/2014/main" id="{A49A3D2E-F49D-F1FF-595C-A6BB75948E35}"/>
              </a:ext>
            </a:extLst>
          </p:cNvPr>
          <p:cNvCxnSpPr>
            <a:cxnSpLocks/>
          </p:cNvCxnSpPr>
          <p:nvPr/>
        </p:nvCxnSpPr>
        <p:spPr>
          <a:xfrm>
            <a:off x="250709" y="890485"/>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BA636B2C-F637-EFF6-F691-B796EBD9CB2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0709" y="183619"/>
            <a:ext cx="1268321" cy="594625"/>
          </a:xfrm>
          <a:prstGeom prst="rect">
            <a:avLst/>
          </a:prstGeom>
        </p:spPr>
      </p:pic>
      <p:sp>
        <p:nvSpPr>
          <p:cNvPr id="5" name="正方形/長方形 4">
            <a:extLst>
              <a:ext uri="{FF2B5EF4-FFF2-40B4-BE49-F238E27FC236}">
                <a16:creationId xmlns:a16="http://schemas.microsoft.com/office/drawing/2014/main" id="{B8D611E6-60CD-C595-089C-D5A763B742C8}"/>
              </a:ext>
            </a:extLst>
          </p:cNvPr>
          <p:cNvSpPr/>
          <p:nvPr/>
        </p:nvSpPr>
        <p:spPr>
          <a:xfrm>
            <a:off x="1039091" y="962442"/>
            <a:ext cx="7692461" cy="276999"/>
          </a:xfrm>
          <a:prstGeom prst="rect">
            <a:avLst/>
          </a:prstGeom>
        </p:spPr>
        <p:txBody>
          <a:bodyPr wrap="square">
            <a:spAutoFit/>
          </a:bodyPr>
          <a:lstStyle/>
          <a:p>
            <a:pPr algn="ctr"/>
            <a:r>
              <a:rPr lang="ja-JP" altLang="en-US" sz="1200" b="1" kern="100" dirty="0">
                <a:solidFill>
                  <a:schemeClr val="bg2">
                    <a:lumMod val="50000"/>
                  </a:schemeClr>
                </a:solidFill>
                <a:latin typeface="+mn-ea"/>
                <a:cs typeface="Times New Roman" panose="02020603050405020304" pitchFamily="18" charset="0"/>
              </a:rPr>
              <a:t>広告展開の目的に合わせ、それぞれのフェーズで</a:t>
            </a:r>
            <a:r>
              <a:rPr lang="en-US" altLang="ja-JP" sz="1200" b="1" kern="100" dirty="0" err="1">
                <a:solidFill>
                  <a:schemeClr val="bg2">
                    <a:lumMod val="50000"/>
                  </a:schemeClr>
                </a:solidFill>
                <a:latin typeface="+mn-ea"/>
                <a:cs typeface="Times New Roman" panose="02020603050405020304" pitchFamily="18" charset="0"/>
              </a:rPr>
              <a:t>CanCam</a:t>
            </a:r>
            <a:r>
              <a:rPr lang="ja-JP" altLang="en-US" sz="1200" b="1" kern="100" dirty="0">
                <a:solidFill>
                  <a:schemeClr val="bg2">
                    <a:lumMod val="50000"/>
                  </a:schemeClr>
                </a:solidFill>
                <a:latin typeface="+mn-ea"/>
                <a:cs typeface="Times New Roman" panose="02020603050405020304" pitchFamily="18" charset="0"/>
              </a:rPr>
              <a:t>ブランドで出来ることはこちら！</a:t>
            </a:r>
            <a:endParaRPr lang="ja-JP" altLang="ja-JP" sz="1200" b="1" kern="100" dirty="0">
              <a:solidFill>
                <a:schemeClr val="bg2">
                  <a:lumMod val="50000"/>
                </a:schemeClr>
              </a:solidFill>
              <a:latin typeface="+mn-ea"/>
              <a:cs typeface="Times New Roman" panose="02020603050405020304" pitchFamily="18" charset="0"/>
            </a:endParaRPr>
          </a:p>
        </p:txBody>
      </p:sp>
      <p:sp>
        <p:nvSpPr>
          <p:cNvPr id="85" name="Google Shape;404;p9">
            <a:extLst>
              <a:ext uri="{FF2B5EF4-FFF2-40B4-BE49-F238E27FC236}">
                <a16:creationId xmlns:a16="http://schemas.microsoft.com/office/drawing/2014/main" id="{FAF5F950-8380-DD02-CDC6-BB561073CA01}"/>
              </a:ext>
            </a:extLst>
          </p:cNvPr>
          <p:cNvSpPr/>
          <p:nvPr/>
        </p:nvSpPr>
        <p:spPr>
          <a:xfrm>
            <a:off x="3512472" y="1239441"/>
            <a:ext cx="2829031" cy="243677"/>
          </a:xfrm>
          <a:prstGeom prst="roundRect">
            <a:avLst>
              <a:gd name="adj" fmla="val 50000"/>
            </a:avLst>
          </a:prstGeom>
          <a:solidFill>
            <a:srgbClr val="E7346C"/>
          </a:solidFill>
          <a:ln>
            <a:solidFill>
              <a:srgbClr val="E7346C"/>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ja-JP" altLang="en-US" sz="1100" b="1" dirty="0">
                <a:solidFill>
                  <a:schemeClr val="lt1"/>
                </a:solidFill>
                <a:latin typeface="Meiryo"/>
                <a:ea typeface="Meiryo"/>
                <a:cs typeface="Meiryo"/>
                <a:sym typeface="Meiryo"/>
              </a:rPr>
              <a:t>＞＞比較・検討＞＞</a:t>
            </a:r>
            <a:endParaRPr lang="ja-JP" altLang="en-US" sz="1400" b="0" i="0" u="none" strike="noStrike" cap="none" dirty="0">
              <a:solidFill>
                <a:srgbClr val="000000"/>
              </a:solidFill>
              <a:latin typeface="Meiryo"/>
              <a:ea typeface="Meiryo"/>
              <a:cs typeface="Meiryo"/>
              <a:sym typeface="Meiryo"/>
            </a:endParaRPr>
          </a:p>
        </p:txBody>
      </p:sp>
      <p:sp>
        <p:nvSpPr>
          <p:cNvPr id="86" name="Google Shape;404;p9">
            <a:extLst>
              <a:ext uri="{FF2B5EF4-FFF2-40B4-BE49-F238E27FC236}">
                <a16:creationId xmlns:a16="http://schemas.microsoft.com/office/drawing/2014/main" id="{8AEC0E77-77C8-51B0-E444-1DB0E8CA06E6}"/>
              </a:ext>
            </a:extLst>
          </p:cNvPr>
          <p:cNvSpPr/>
          <p:nvPr/>
        </p:nvSpPr>
        <p:spPr>
          <a:xfrm>
            <a:off x="599152" y="1239441"/>
            <a:ext cx="2829031" cy="243677"/>
          </a:xfrm>
          <a:prstGeom prst="roundRect">
            <a:avLst>
              <a:gd name="adj" fmla="val 50000"/>
            </a:avLst>
          </a:prstGeom>
          <a:solidFill>
            <a:srgbClr val="E7346C"/>
          </a:solidFill>
          <a:ln>
            <a:solidFill>
              <a:srgbClr val="E7346C"/>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ja-JP" altLang="en-US" sz="1100" b="1" dirty="0">
                <a:solidFill>
                  <a:schemeClr val="lt1"/>
                </a:solidFill>
                <a:latin typeface="Meiryo"/>
                <a:ea typeface="Meiryo"/>
                <a:cs typeface="Meiryo"/>
                <a:sym typeface="Meiryo"/>
              </a:rPr>
              <a:t>　 ＞＞認知・情報収集＞＞</a:t>
            </a:r>
            <a:endParaRPr lang="ja-JP" altLang="en-US" sz="1400" b="0" i="0" u="none" strike="noStrike" cap="none" dirty="0">
              <a:solidFill>
                <a:srgbClr val="000000"/>
              </a:solidFill>
              <a:latin typeface="Meiryo"/>
              <a:ea typeface="Meiryo"/>
              <a:cs typeface="Meiryo"/>
              <a:sym typeface="Meiryo"/>
            </a:endParaRPr>
          </a:p>
        </p:txBody>
      </p:sp>
      <p:sp>
        <p:nvSpPr>
          <p:cNvPr id="87" name="Google Shape;404;p9">
            <a:extLst>
              <a:ext uri="{FF2B5EF4-FFF2-40B4-BE49-F238E27FC236}">
                <a16:creationId xmlns:a16="http://schemas.microsoft.com/office/drawing/2014/main" id="{D3D1F664-B3E0-8FC8-5B6E-501E417A9BAD}"/>
              </a:ext>
            </a:extLst>
          </p:cNvPr>
          <p:cNvSpPr/>
          <p:nvPr/>
        </p:nvSpPr>
        <p:spPr>
          <a:xfrm>
            <a:off x="6438697" y="1229670"/>
            <a:ext cx="2829031" cy="243677"/>
          </a:xfrm>
          <a:prstGeom prst="roundRect">
            <a:avLst>
              <a:gd name="adj" fmla="val 50000"/>
            </a:avLst>
          </a:prstGeom>
          <a:solidFill>
            <a:srgbClr val="E7346C"/>
          </a:solidFill>
          <a:ln>
            <a:solidFill>
              <a:srgbClr val="E7346C"/>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ja-JP" altLang="en-US" sz="1100" b="1" dirty="0">
                <a:solidFill>
                  <a:schemeClr val="lt1"/>
                </a:solidFill>
                <a:latin typeface="Meiryo"/>
                <a:ea typeface="Meiryo"/>
                <a:cs typeface="Meiryo"/>
                <a:sym typeface="Meiryo"/>
              </a:rPr>
              <a:t>＞＞購入あとおし＞＞</a:t>
            </a:r>
            <a:endParaRPr lang="ja-JP" altLang="en-US" sz="1400" b="0" i="0" u="none" strike="noStrike" cap="none" dirty="0">
              <a:solidFill>
                <a:srgbClr val="000000"/>
              </a:solidFill>
              <a:latin typeface="Meiryo"/>
              <a:ea typeface="Meiryo"/>
              <a:cs typeface="Meiryo"/>
              <a:sym typeface="Meiryo"/>
            </a:endParaRPr>
          </a:p>
        </p:txBody>
      </p:sp>
      <p:sp>
        <p:nvSpPr>
          <p:cNvPr id="88" name="吹き出し: 角を丸めた四角形 12">
            <a:extLst>
              <a:ext uri="{FF2B5EF4-FFF2-40B4-BE49-F238E27FC236}">
                <a16:creationId xmlns:a16="http://schemas.microsoft.com/office/drawing/2014/main" id="{C4D88E8C-EC7E-342F-86EA-6D438DF54474}"/>
              </a:ext>
            </a:extLst>
          </p:cNvPr>
          <p:cNvSpPr/>
          <p:nvPr/>
        </p:nvSpPr>
        <p:spPr>
          <a:xfrm>
            <a:off x="599152" y="1533267"/>
            <a:ext cx="2831104" cy="1043609"/>
          </a:xfrm>
          <a:prstGeom prst="wedgeRoundRectCallout">
            <a:avLst>
              <a:gd name="adj1" fmla="val -2800"/>
              <a:gd name="adj2" fmla="val 49664"/>
              <a:gd name="adj3" fmla="val 16667"/>
            </a:avLst>
          </a:prstGeom>
          <a:noFill/>
          <a:ln>
            <a:solidFill>
              <a:srgbClr val="FC8E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err="1">
                <a:solidFill>
                  <a:schemeClr val="tx1">
                    <a:lumMod val="50000"/>
                    <a:lumOff val="50000"/>
                  </a:schemeClr>
                </a:solidFill>
                <a:latin typeface="Meiryo UI" panose="020B0604030504040204" pitchFamily="50" charset="-128"/>
                <a:ea typeface="Meiryo UI" panose="020B0604030504040204" pitchFamily="50" charset="-128"/>
              </a:rPr>
              <a:t>CanCam</a:t>
            </a: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を中心に</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トレンド情報を収集！</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rPr>
              <a:t>SNS</a:t>
            </a: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は</a:t>
            </a:r>
            <a:r>
              <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rPr>
              <a:t>Instagram</a:t>
            </a: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を</a:t>
            </a:r>
            <a:r>
              <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rPr>
              <a:t>Check</a:t>
            </a: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a:t>
            </a:r>
          </a:p>
        </p:txBody>
      </p:sp>
      <p:sp>
        <p:nvSpPr>
          <p:cNvPr id="90" name="吹き出し: 角を丸めた四角形 13">
            <a:extLst>
              <a:ext uri="{FF2B5EF4-FFF2-40B4-BE49-F238E27FC236}">
                <a16:creationId xmlns:a16="http://schemas.microsoft.com/office/drawing/2014/main" id="{943F42E6-277A-80B7-83E6-82CA2E3B4608}"/>
              </a:ext>
            </a:extLst>
          </p:cNvPr>
          <p:cNvSpPr/>
          <p:nvPr/>
        </p:nvSpPr>
        <p:spPr>
          <a:xfrm>
            <a:off x="3512471" y="1533267"/>
            <a:ext cx="2831104" cy="1043609"/>
          </a:xfrm>
          <a:prstGeom prst="wedgeRoundRectCallout">
            <a:avLst>
              <a:gd name="adj1" fmla="val -18729"/>
              <a:gd name="adj2" fmla="val 48981"/>
              <a:gd name="adj3" fmla="val 16667"/>
            </a:avLst>
          </a:prstGeom>
          <a:noFill/>
          <a:ln>
            <a:solidFill>
              <a:srgbClr val="FC8E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新作のコートやコスメが気になる！</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実際の丈感やカラーはどうなのかな？</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いろんな人の口コミを見てから</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お店にいって買いたいな</a:t>
            </a:r>
          </a:p>
        </p:txBody>
      </p:sp>
      <p:sp>
        <p:nvSpPr>
          <p:cNvPr id="91" name="吹き出し: 角を丸めた四角形 14">
            <a:extLst>
              <a:ext uri="{FF2B5EF4-FFF2-40B4-BE49-F238E27FC236}">
                <a16:creationId xmlns:a16="http://schemas.microsoft.com/office/drawing/2014/main" id="{B028ABAE-4E1A-988F-F24A-2CE0DAF48013}"/>
              </a:ext>
            </a:extLst>
          </p:cNvPr>
          <p:cNvSpPr/>
          <p:nvPr/>
        </p:nvSpPr>
        <p:spPr>
          <a:xfrm>
            <a:off x="6438697" y="1533267"/>
            <a:ext cx="2831102" cy="1043609"/>
          </a:xfrm>
          <a:prstGeom prst="wedgeRoundRectCallout">
            <a:avLst>
              <a:gd name="adj1" fmla="val -23538"/>
              <a:gd name="adj2" fmla="val 46180"/>
              <a:gd name="adj3" fmla="val 16667"/>
            </a:avLst>
          </a:prstGeom>
          <a:noFill/>
          <a:ln>
            <a:solidFill>
              <a:srgbClr val="FC8E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調べて気になっていたものが広告に！</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試してみたらとっても良かったし</a:t>
            </a:r>
            <a:endParaRPr kumimoji="1" lang="en-US" altLang="ja-JP" sz="12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lumMod val="50000"/>
                    <a:lumOff val="50000"/>
                  </a:schemeClr>
                </a:solidFill>
                <a:latin typeface="Meiryo UI" panose="020B0604030504040204" pitchFamily="50" charset="-128"/>
                <a:ea typeface="Meiryo UI" panose="020B0604030504040204" pitchFamily="50" charset="-128"/>
              </a:rPr>
              <a:t>買ってみよう～♪</a:t>
            </a:r>
          </a:p>
        </p:txBody>
      </p:sp>
      <p:sp>
        <p:nvSpPr>
          <p:cNvPr id="92" name="二等辺三角形 91">
            <a:extLst>
              <a:ext uri="{FF2B5EF4-FFF2-40B4-BE49-F238E27FC236}">
                <a16:creationId xmlns:a16="http://schemas.microsoft.com/office/drawing/2014/main" id="{51238C2F-E113-E0CB-E5AF-614133F4F807}"/>
              </a:ext>
            </a:extLst>
          </p:cNvPr>
          <p:cNvSpPr/>
          <p:nvPr/>
        </p:nvSpPr>
        <p:spPr>
          <a:xfrm rot="10800000">
            <a:off x="1595230" y="2647800"/>
            <a:ext cx="763352" cy="235579"/>
          </a:xfrm>
          <a:prstGeom prst="triangle">
            <a:avLst/>
          </a:prstGeom>
          <a:solidFill>
            <a:srgbClr val="FFBB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吹き出し: 四角形 19">
            <a:extLst>
              <a:ext uri="{FF2B5EF4-FFF2-40B4-BE49-F238E27FC236}">
                <a16:creationId xmlns:a16="http://schemas.microsoft.com/office/drawing/2014/main" id="{19088498-F266-94D9-C9CA-BB642CA04832}"/>
              </a:ext>
            </a:extLst>
          </p:cNvPr>
          <p:cNvSpPr/>
          <p:nvPr/>
        </p:nvSpPr>
        <p:spPr>
          <a:xfrm>
            <a:off x="814726" y="2950415"/>
            <a:ext cx="2456334" cy="1043609"/>
          </a:xfrm>
          <a:prstGeom prst="wedgeRectCallout">
            <a:avLst>
              <a:gd name="adj1" fmla="val -22769"/>
              <a:gd name="adj2" fmla="val -46610"/>
            </a:avLst>
          </a:prstGeom>
          <a:solidFill>
            <a:srgbClr val="FF9999">
              <a:alpha val="20000"/>
            </a:srgbClr>
          </a:solidFill>
          <a:ln>
            <a:solidFill>
              <a:srgbClr val="FBC4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err="1">
                <a:solidFill>
                  <a:schemeClr val="tx1">
                    <a:lumMod val="50000"/>
                    <a:lumOff val="50000"/>
                  </a:schemeClr>
                </a:solidFill>
                <a:latin typeface="メイリオ" panose="020B0604030504040204" pitchFamily="50" charset="-128"/>
                <a:ea typeface="メイリオ" panose="020B0604030504040204" pitchFamily="50" charset="-128"/>
              </a:rPr>
              <a:t>CanCam</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本誌</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＋本誌</a:t>
            </a:r>
            <a:r>
              <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rPr>
              <a:t>WEB</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転載タイアップ</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Instagram</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ブーストでさらに効果</a:t>
            </a: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UP</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a:t>
            </a:r>
          </a:p>
        </p:txBody>
      </p:sp>
      <p:sp>
        <p:nvSpPr>
          <p:cNvPr id="95" name="吹き出し: 四角形 22">
            <a:extLst>
              <a:ext uri="{FF2B5EF4-FFF2-40B4-BE49-F238E27FC236}">
                <a16:creationId xmlns:a16="http://schemas.microsoft.com/office/drawing/2014/main" id="{B2B4CD78-BC28-DE38-D075-342F207411E6}"/>
              </a:ext>
            </a:extLst>
          </p:cNvPr>
          <p:cNvSpPr/>
          <p:nvPr/>
        </p:nvSpPr>
        <p:spPr>
          <a:xfrm>
            <a:off x="814726" y="4211028"/>
            <a:ext cx="2456334" cy="1043609"/>
          </a:xfrm>
          <a:prstGeom prst="wedgeRectCallout">
            <a:avLst>
              <a:gd name="adj1" fmla="val -22769"/>
              <a:gd name="adj2" fmla="val -46610"/>
            </a:avLst>
          </a:prstGeom>
          <a:solidFill>
            <a:schemeClr val="bg1">
              <a:lumMod val="95000"/>
              <a:alpha val="20000"/>
            </a:schemeClr>
          </a:solidFill>
          <a:ln>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rPr>
              <a:t>Instagram Feed Magazine</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タイアップ</a:t>
            </a:r>
            <a:endParaRPr kumimoji="1" lang="en-US" altLang="ja-JP" sz="6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7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Instagram</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内で情報完結</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広く情報を集めてるフェーズの人へ！</a:t>
            </a:r>
          </a:p>
        </p:txBody>
      </p:sp>
      <p:sp>
        <p:nvSpPr>
          <p:cNvPr id="99" name="吹き出し: 四角形 48">
            <a:extLst>
              <a:ext uri="{FF2B5EF4-FFF2-40B4-BE49-F238E27FC236}">
                <a16:creationId xmlns:a16="http://schemas.microsoft.com/office/drawing/2014/main" id="{AB49D1D4-E0A4-F0BE-DE97-9420177CA571}"/>
              </a:ext>
            </a:extLst>
          </p:cNvPr>
          <p:cNvSpPr/>
          <p:nvPr/>
        </p:nvSpPr>
        <p:spPr>
          <a:xfrm>
            <a:off x="3731502" y="2940475"/>
            <a:ext cx="2456334" cy="1043609"/>
          </a:xfrm>
          <a:prstGeom prst="wedgeRectCallout">
            <a:avLst>
              <a:gd name="adj1" fmla="val -22769"/>
              <a:gd name="adj2" fmla="val -46610"/>
            </a:avLst>
          </a:prstGeom>
          <a:solidFill>
            <a:srgbClr val="FF9999">
              <a:alpha val="20000"/>
            </a:srgbClr>
          </a:solidFill>
          <a:ln>
            <a:solidFill>
              <a:srgbClr val="FBC4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1100" b="1" dirty="0">
                <a:solidFill>
                  <a:schemeClr val="tx1">
                    <a:lumMod val="50000"/>
                    <a:lumOff val="50000"/>
                  </a:schemeClr>
                </a:solidFill>
                <a:latin typeface="メイリオ" panose="020B0604030504040204" pitchFamily="50" charset="-128"/>
                <a:ea typeface="メイリオ" panose="020B0604030504040204" pitchFamily="50" charset="-128"/>
              </a:rPr>
              <a:t>TikTok</a:t>
            </a:r>
            <a:r>
              <a:rPr kumimoji="1" lang="ja-JP" altLang="en-US" sz="1100" b="1" dirty="0">
                <a:solidFill>
                  <a:schemeClr val="tx1">
                    <a:lumMod val="50000"/>
                    <a:lumOff val="50000"/>
                  </a:schemeClr>
                </a:solidFill>
                <a:latin typeface="メイリオ" panose="020B0604030504040204" pitchFamily="50" charset="-128"/>
                <a:ea typeface="メイリオ" panose="020B0604030504040204" pitchFamily="50" charset="-128"/>
              </a:rPr>
              <a:t>動画タイアップ</a:t>
            </a:r>
            <a:r>
              <a:rPr kumimoji="1" lang="en-US" altLang="ja-JP" sz="1100" b="1" dirty="0">
                <a:solidFill>
                  <a:schemeClr val="tx1">
                    <a:lumMod val="50000"/>
                    <a:lumOff val="50000"/>
                  </a:schemeClr>
                </a:solidFill>
                <a:latin typeface="メイリオ" panose="020B0604030504040204" pitchFamily="50" charset="-128"/>
                <a:ea typeface="メイリオ" panose="020B0604030504040204" pitchFamily="50" charset="-128"/>
              </a:rPr>
              <a:t>/Instagram</a:t>
            </a:r>
            <a:r>
              <a:rPr kumimoji="1" lang="ja-JP" altLang="en-US" sz="1100" b="1" dirty="0">
                <a:solidFill>
                  <a:schemeClr val="tx1">
                    <a:lumMod val="50000"/>
                    <a:lumOff val="50000"/>
                  </a:schemeClr>
                </a:solidFill>
                <a:latin typeface="メイリオ" panose="020B0604030504040204" pitchFamily="50" charset="-128"/>
                <a:ea typeface="メイリオ" panose="020B0604030504040204" pitchFamily="50" charset="-128"/>
              </a:rPr>
              <a:t>リール動画タイアップ</a:t>
            </a:r>
            <a:endParaRPr kumimoji="1" lang="en-US" altLang="ja-JP" sz="11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専属モデルを起用して着回しを展開</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「コスメの使って見た」の紹介も！</a:t>
            </a:r>
          </a:p>
        </p:txBody>
      </p:sp>
      <p:sp>
        <p:nvSpPr>
          <p:cNvPr id="100" name="吹き出し: 四角形 49">
            <a:extLst>
              <a:ext uri="{FF2B5EF4-FFF2-40B4-BE49-F238E27FC236}">
                <a16:creationId xmlns:a16="http://schemas.microsoft.com/office/drawing/2014/main" id="{D5593B2F-7CDE-8FB9-F248-512362C9C318}"/>
              </a:ext>
            </a:extLst>
          </p:cNvPr>
          <p:cNvSpPr/>
          <p:nvPr/>
        </p:nvSpPr>
        <p:spPr>
          <a:xfrm>
            <a:off x="3728046" y="4230908"/>
            <a:ext cx="2456334" cy="1043609"/>
          </a:xfrm>
          <a:prstGeom prst="wedgeRectCallout">
            <a:avLst>
              <a:gd name="adj1" fmla="val -22769"/>
              <a:gd name="adj2" fmla="val -46610"/>
            </a:avLst>
          </a:prstGeom>
          <a:solidFill>
            <a:schemeClr val="bg1">
              <a:lumMod val="95000"/>
              <a:alpha val="20000"/>
            </a:schemeClr>
          </a:solidFill>
          <a:ln>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rPr>
              <a:t>YouTube</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動画タイアップ</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ja-JP" altLang="en-US" sz="5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長尺でじっくり解説、</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実際の使用シーンを想起させて</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検討フェーズへ！</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b="1"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101" name="吹き出し: 四角形 50">
            <a:extLst>
              <a:ext uri="{FF2B5EF4-FFF2-40B4-BE49-F238E27FC236}">
                <a16:creationId xmlns:a16="http://schemas.microsoft.com/office/drawing/2014/main" id="{036D4E8D-6440-5BEE-8528-0074834750ED}"/>
              </a:ext>
            </a:extLst>
          </p:cNvPr>
          <p:cNvSpPr/>
          <p:nvPr/>
        </p:nvSpPr>
        <p:spPr>
          <a:xfrm>
            <a:off x="3728046" y="5483287"/>
            <a:ext cx="2456334" cy="1043609"/>
          </a:xfrm>
          <a:prstGeom prst="wedgeRectCallout">
            <a:avLst>
              <a:gd name="adj1" fmla="val -22769"/>
              <a:gd name="adj2" fmla="val -46610"/>
            </a:avLst>
          </a:prstGeom>
          <a:solidFill>
            <a:srgbClr val="FF9999">
              <a:alpha val="20000"/>
            </a:srgbClr>
          </a:solidFill>
          <a:ln>
            <a:solidFill>
              <a:srgbClr val="FBC4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9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rPr>
              <a:t>it girl ICON</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起用プラン</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ICONS</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が商品を実際に体験♪</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使用感をユーザーにお届けします。</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サンプリングプランもご用意！</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102" name="吹き出し: 四角形 51">
            <a:extLst>
              <a:ext uri="{FF2B5EF4-FFF2-40B4-BE49-F238E27FC236}">
                <a16:creationId xmlns:a16="http://schemas.microsoft.com/office/drawing/2014/main" id="{F7B0849D-AD9A-DC59-6923-C820C46B3A08}"/>
              </a:ext>
            </a:extLst>
          </p:cNvPr>
          <p:cNvSpPr/>
          <p:nvPr/>
        </p:nvSpPr>
        <p:spPr>
          <a:xfrm>
            <a:off x="6648278" y="2950415"/>
            <a:ext cx="2456334" cy="1043609"/>
          </a:xfrm>
          <a:prstGeom prst="wedgeRectCallout">
            <a:avLst>
              <a:gd name="adj1" fmla="val -22769"/>
              <a:gd name="adj2" fmla="val -46610"/>
            </a:avLst>
          </a:prstGeom>
          <a:solidFill>
            <a:srgbClr val="FF9999">
              <a:alpha val="20000"/>
            </a:srgbClr>
          </a:solidFill>
          <a:ln>
            <a:solidFill>
              <a:srgbClr val="FBC4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Instagram Feed Magazine</a:t>
            </a:r>
            <a:r>
              <a:rPr kumimoji="1" lang="ja-JP" altLang="en-US" sz="1200" b="1" dirty="0">
                <a:solidFill>
                  <a:schemeClr val="tx1">
                    <a:lumMod val="50000"/>
                    <a:lumOff val="50000"/>
                  </a:schemeClr>
                </a:solidFill>
                <a:latin typeface="メイリオ" panose="020B0604030504040204" pitchFamily="50" charset="-128"/>
                <a:ea typeface="メイリオ" panose="020B0604030504040204" pitchFamily="50" charset="-128"/>
              </a:rPr>
              <a:t>＋</a:t>
            </a:r>
            <a:r>
              <a:rPr kumimoji="1"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IG</a:t>
            </a:r>
            <a:r>
              <a:rPr kumimoji="1" lang="ja-JP" altLang="en-US" sz="1200" b="1" dirty="0">
                <a:solidFill>
                  <a:schemeClr val="tx1">
                    <a:lumMod val="50000"/>
                    <a:lumOff val="50000"/>
                  </a:schemeClr>
                </a:solidFill>
                <a:latin typeface="メイリオ" panose="020B0604030504040204" pitchFamily="50" charset="-128"/>
                <a:ea typeface="メイリオ" panose="020B0604030504040204" pitchFamily="50" charset="-128"/>
              </a:rPr>
              <a:t>フィード広告</a:t>
            </a:r>
            <a:endParaRPr kumimoji="1" lang="en-US" altLang="ja-JP" sz="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err="1">
                <a:solidFill>
                  <a:schemeClr val="tx1">
                    <a:lumMod val="50000"/>
                    <a:lumOff val="50000"/>
                  </a:schemeClr>
                </a:solidFill>
                <a:latin typeface="メイリオ" panose="020B0604030504040204" pitchFamily="50" charset="-128"/>
                <a:ea typeface="メイリオ" panose="020B0604030504040204" pitchFamily="50" charset="-128"/>
              </a:rPr>
              <a:t>CanCam</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編集部作のフィードマガジンで</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情報を得てからサイトへ送客！</a:t>
            </a:r>
          </a:p>
        </p:txBody>
      </p:sp>
      <p:sp>
        <p:nvSpPr>
          <p:cNvPr id="103" name="吹き出し: 四角形 52">
            <a:extLst>
              <a:ext uri="{FF2B5EF4-FFF2-40B4-BE49-F238E27FC236}">
                <a16:creationId xmlns:a16="http://schemas.microsoft.com/office/drawing/2014/main" id="{4067FF1A-95EB-3631-6900-C14D06027C77}"/>
              </a:ext>
            </a:extLst>
          </p:cNvPr>
          <p:cNvSpPr/>
          <p:nvPr/>
        </p:nvSpPr>
        <p:spPr>
          <a:xfrm>
            <a:off x="6648278" y="4211028"/>
            <a:ext cx="2456334" cy="1043609"/>
          </a:xfrm>
          <a:prstGeom prst="wedgeRectCallout">
            <a:avLst>
              <a:gd name="adj1" fmla="val -22769"/>
              <a:gd name="adj2" fmla="val -46610"/>
            </a:avLst>
          </a:prstGeom>
          <a:solidFill>
            <a:schemeClr val="bg1">
              <a:lumMod val="95000"/>
              <a:alpha val="20000"/>
            </a:schemeClr>
          </a:solidFill>
          <a:ln>
            <a:solidFill>
              <a:schemeClr val="bg1">
                <a:lumMod val="8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7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1200" b="1" dirty="0" err="1">
                <a:solidFill>
                  <a:schemeClr val="tx1">
                    <a:lumMod val="50000"/>
                    <a:lumOff val="50000"/>
                  </a:schemeClr>
                </a:solidFill>
                <a:latin typeface="メイリオ" panose="020B0604030504040204" pitchFamily="50" charset="-128"/>
                <a:ea typeface="メイリオ" panose="020B0604030504040204" pitchFamily="50" charset="-128"/>
              </a:rPr>
              <a:t>Sponsord</a:t>
            </a:r>
            <a:r>
              <a:rPr kumimoji="1"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rPr>
              <a:t> </a:t>
            </a:r>
            <a:r>
              <a:rPr kumimoji="1" lang="ja-JP" altLang="en-US" sz="1200" b="1" dirty="0">
                <a:solidFill>
                  <a:schemeClr val="tx1">
                    <a:lumMod val="50000"/>
                    <a:lumOff val="50000"/>
                  </a:schemeClr>
                </a:solidFill>
                <a:latin typeface="メイリオ" panose="020B0604030504040204" pitchFamily="50" charset="-128"/>
                <a:ea typeface="メイリオ" panose="020B0604030504040204" pitchFamily="50" charset="-128"/>
              </a:rPr>
              <a:t>ポスト</a:t>
            </a:r>
            <a:endParaRPr kumimoji="1" lang="en-US" altLang="ja-JP" sz="12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SNS</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広告から直接広告主サイトへ！</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03CB8FAC-27AC-EF40-FFA4-3507DC52EA93}"/>
              </a:ext>
            </a:extLst>
          </p:cNvPr>
          <p:cNvSpPr txBox="1"/>
          <p:nvPr/>
        </p:nvSpPr>
        <p:spPr>
          <a:xfrm>
            <a:off x="2621330" y="3829331"/>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P.50</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05" name="テキスト ボックス 104">
            <a:extLst>
              <a:ext uri="{FF2B5EF4-FFF2-40B4-BE49-F238E27FC236}">
                <a16:creationId xmlns:a16="http://schemas.microsoft.com/office/drawing/2014/main" id="{BA0A800B-2E44-1FE7-EFAE-3D8BA49F9B2B}"/>
              </a:ext>
            </a:extLst>
          </p:cNvPr>
          <p:cNvSpPr txBox="1"/>
          <p:nvPr/>
        </p:nvSpPr>
        <p:spPr>
          <a:xfrm>
            <a:off x="2699169" y="5091245"/>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P.37</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08" name="テキスト ボックス 107">
            <a:extLst>
              <a:ext uri="{FF2B5EF4-FFF2-40B4-BE49-F238E27FC236}">
                <a16:creationId xmlns:a16="http://schemas.microsoft.com/office/drawing/2014/main" id="{7C762A2B-ACFA-A270-114F-DB4C7499BE1C}"/>
              </a:ext>
            </a:extLst>
          </p:cNvPr>
          <p:cNvSpPr txBox="1"/>
          <p:nvPr/>
        </p:nvSpPr>
        <p:spPr>
          <a:xfrm>
            <a:off x="8476209" y="3809841"/>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P.38</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12" name="テキスト ボックス 111">
            <a:extLst>
              <a:ext uri="{FF2B5EF4-FFF2-40B4-BE49-F238E27FC236}">
                <a16:creationId xmlns:a16="http://schemas.microsoft.com/office/drawing/2014/main" id="{0C2E0EBA-F872-7765-4656-758A84B5AE49}"/>
              </a:ext>
            </a:extLst>
          </p:cNvPr>
          <p:cNvSpPr txBox="1"/>
          <p:nvPr/>
        </p:nvSpPr>
        <p:spPr>
          <a:xfrm>
            <a:off x="5550401" y="6359815"/>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P.42</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13" name="テキスト ボックス 112">
            <a:extLst>
              <a:ext uri="{FF2B5EF4-FFF2-40B4-BE49-F238E27FC236}">
                <a16:creationId xmlns:a16="http://schemas.microsoft.com/office/drawing/2014/main" id="{C1411B1F-C2FF-3D54-067A-92B527E3A42D}"/>
              </a:ext>
            </a:extLst>
          </p:cNvPr>
          <p:cNvSpPr txBox="1"/>
          <p:nvPr/>
        </p:nvSpPr>
        <p:spPr>
          <a:xfrm>
            <a:off x="5704599" y="5091053"/>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P.34</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17" name="テキスト ボックス 116">
            <a:extLst>
              <a:ext uri="{FF2B5EF4-FFF2-40B4-BE49-F238E27FC236}">
                <a16:creationId xmlns:a16="http://schemas.microsoft.com/office/drawing/2014/main" id="{E2F84F79-B15A-14F6-54C2-CE90798DE7DE}"/>
              </a:ext>
            </a:extLst>
          </p:cNvPr>
          <p:cNvSpPr txBox="1"/>
          <p:nvPr/>
        </p:nvSpPr>
        <p:spPr>
          <a:xfrm>
            <a:off x="5578476" y="3826494"/>
            <a:ext cx="716863"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P.26-27</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122" name="テキスト ボックス 121">
            <a:extLst>
              <a:ext uri="{FF2B5EF4-FFF2-40B4-BE49-F238E27FC236}">
                <a16:creationId xmlns:a16="http://schemas.microsoft.com/office/drawing/2014/main" id="{E9489BFE-B166-A1DB-762D-55BBB70835D0}"/>
              </a:ext>
            </a:extLst>
          </p:cNvPr>
          <p:cNvSpPr txBox="1"/>
          <p:nvPr/>
        </p:nvSpPr>
        <p:spPr>
          <a:xfrm>
            <a:off x="8444991" y="5091245"/>
            <a:ext cx="716863"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P.74-75</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6" name="吹き出し: 角を丸めた四角形 13">
            <a:extLst>
              <a:ext uri="{FF2B5EF4-FFF2-40B4-BE49-F238E27FC236}">
                <a16:creationId xmlns:a16="http://schemas.microsoft.com/office/drawing/2014/main" id="{E26C3E5F-93CB-128D-D31F-56F46899AB2D}"/>
              </a:ext>
            </a:extLst>
          </p:cNvPr>
          <p:cNvSpPr/>
          <p:nvPr/>
        </p:nvSpPr>
        <p:spPr>
          <a:xfrm>
            <a:off x="6889340" y="5603887"/>
            <a:ext cx="2215272" cy="851578"/>
          </a:xfrm>
          <a:prstGeom prst="wedgeRoundRectCallout">
            <a:avLst>
              <a:gd name="adj1" fmla="val -70034"/>
              <a:gd name="adj2" fmla="val -50814"/>
              <a:gd name="adj3" fmla="val 16667"/>
            </a:avLst>
          </a:prstGeom>
          <a:noFill/>
          <a:ln>
            <a:solidFill>
              <a:srgbClr val="FC8E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solidFill>
                  <a:schemeClr val="tx1">
                    <a:lumMod val="50000"/>
                    <a:lumOff val="50000"/>
                  </a:schemeClr>
                </a:solidFill>
                <a:latin typeface="Meiryo UI" panose="020B0604030504040204" pitchFamily="50" charset="-128"/>
                <a:ea typeface="Meiryo UI" panose="020B0604030504040204" pitchFamily="50" charset="-128"/>
              </a:rPr>
              <a:t>その他イベントやブースト運用などご相談可能です！</a:t>
            </a:r>
            <a:endParaRPr kumimoji="1" lang="en-US" altLang="ja-JP" sz="1100" b="1"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kumimoji="1" lang="ja-JP" altLang="en-US" sz="1100" b="1" dirty="0">
                <a:solidFill>
                  <a:schemeClr val="tx1">
                    <a:lumMod val="50000"/>
                    <a:lumOff val="50000"/>
                  </a:schemeClr>
                </a:solidFill>
                <a:latin typeface="Meiryo UI" panose="020B0604030504040204" pitchFamily="50" charset="-128"/>
                <a:ea typeface="Meiryo UI" panose="020B0604030504040204" pitchFamily="50" charset="-128"/>
              </a:rPr>
              <a:t>お気軽にお問い合わせください♪</a:t>
            </a:r>
            <a:endParaRPr kumimoji="1" lang="en-US" altLang="ja-JP" sz="1100" b="1"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7" name="二等辺三角形 6">
            <a:extLst>
              <a:ext uri="{FF2B5EF4-FFF2-40B4-BE49-F238E27FC236}">
                <a16:creationId xmlns:a16="http://schemas.microsoft.com/office/drawing/2014/main" id="{6A0ADD6E-A4EA-265C-4BEB-593E8885DB67}"/>
              </a:ext>
            </a:extLst>
          </p:cNvPr>
          <p:cNvSpPr/>
          <p:nvPr/>
        </p:nvSpPr>
        <p:spPr>
          <a:xfrm rot="10800000">
            <a:off x="4551293" y="2647800"/>
            <a:ext cx="763352" cy="235579"/>
          </a:xfrm>
          <a:prstGeom prst="triangle">
            <a:avLst/>
          </a:prstGeom>
          <a:solidFill>
            <a:srgbClr val="FFBB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二等辺三角形 7">
            <a:extLst>
              <a:ext uri="{FF2B5EF4-FFF2-40B4-BE49-F238E27FC236}">
                <a16:creationId xmlns:a16="http://schemas.microsoft.com/office/drawing/2014/main" id="{7A911357-F872-96A5-3563-F784CC529130}"/>
              </a:ext>
            </a:extLst>
          </p:cNvPr>
          <p:cNvSpPr/>
          <p:nvPr/>
        </p:nvSpPr>
        <p:spPr>
          <a:xfrm rot="10800000">
            <a:off x="7507356" y="2647800"/>
            <a:ext cx="763352" cy="235579"/>
          </a:xfrm>
          <a:prstGeom prst="triangle">
            <a:avLst/>
          </a:prstGeom>
          <a:solidFill>
            <a:srgbClr val="FFBB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吹き出し 45">
            <a:extLst>
              <a:ext uri="{FF2B5EF4-FFF2-40B4-BE49-F238E27FC236}">
                <a16:creationId xmlns:a16="http://schemas.microsoft.com/office/drawing/2014/main" id="{BD7CE4B7-EEB8-DC3F-A6AC-5CBC2D4A7B50}"/>
              </a:ext>
            </a:extLst>
          </p:cNvPr>
          <p:cNvSpPr/>
          <p:nvPr/>
        </p:nvSpPr>
        <p:spPr>
          <a:xfrm>
            <a:off x="737188" y="2826732"/>
            <a:ext cx="1098661" cy="250914"/>
          </a:xfrm>
          <a:prstGeom prst="wedgeRoundRectCallout">
            <a:avLst>
              <a:gd name="adj1" fmla="val -12217"/>
              <a:gd name="adj2" fmla="val 77845"/>
              <a:gd name="adj3" fmla="val 16667"/>
            </a:avLst>
          </a:prstGeom>
          <a:solidFill>
            <a:schemeClr val="bg1"/>
          </a:solid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 b="1" dirty="0" err="1">
                <a:solidFill>
                  <a:schemeClr val="tx1">
                    <a:lumMod val="65000"/>
                    <a:lumOff val="35000"/>
                  </a:schemeClr>
                </a:solidFill>
              </a:rPr>
              <a:t>CanCam</a:t>
            </a:r>
            <a:r>
              <a:rPr kumimoji="1" lang="ja-JP" altLang="en-US" sz="600" b="1" dirty="0">
                <a:solidFill>
                  <a:schemeClr val="tx1">
                    <a:lumMod val="65000"/>
                    <a:lumOff val="35000"/>
                  </a:schemeClr>
                </a:solidFill>
              </a:rPr>
              <a:t>で複数面での</a:t>
            </a:r>
            <a:endParaRPr kumimoji="1" lang="en-US" altLang="ja-JP" sz="600" b="1" dirty="0">
              <a:solidFill>
                <a:schemeClr val="tx1">
                  <a:lumMod val="65000"/>
                  <a:lumOff val="35000"/>
                </a:schemeClr>
              </a:solidFill>
            </a:endParaRPr>
          </a:p>
          <a:p>
            <a:pPr algn="ctr"/>
            <a:r>
              <a:rPr kumimoji="1" lang="ja-JP" altLang="en-US" sz="600" b="1" dirty="0">
                <a:solidFill>
                  <a:schemeClr val="tx1">
                    <a:lumMod val="65000"/>
                    <a:lumOff val="35000"/>
                  </a:schemeClr>
                </a:solidFill>
              </a:rPr>
              <a:t>露出可能！</a:t>
            </a:r>
            <a:endParaRPr kumimoji="1" lang="en-US" altLang="ja-JP" sz="600" b="1" dirty="0">
              <a:solidFill>
                <a:schemeClr val="tx1">
                  <a:lumMod val="65000"/>
                  <a:lumOff val="35000"/>
                </a:schemeClr>
              </a:solidFill>
            </a:endParaRPr>
          </a:p>
        </p:txBody>
      </p:sp>
      <p:sp>
        <p:nvSpPr>
          <p:cNvPr id="12" name="角丸四角形吹き出し 45">
            <a:extLst>
              <a:ext uri="{FF2B5EF4-FFF2-40B4-BE49-F238E27FC236}">
                <a16:creationId xmlns:a16="http://schemas.microsoft.com/office/drawing/2014/main" id="{09E53B95-4918-A41E-71E8-412839023C2C}"/>
              </a:ext>
            </a:extLst>
          </p:cNvPr>
          <p:cNvSpPr/>
          <p:nvPr/>
        </p:nvSpPr>
        <p:spPr>
          <a:xfrm>
            <a:off x="700743" y="4030904"/>
            <a:ext cx="1204242" cy="250914"/>
          </a:xfrm>
          <a:prstGeom prst="wedgeRoundRectCallout">
            <a:avLst>
              <a:gd name="adj1" fmla="val -12217"/>
              <a:gd name="adj2" fmla="val 77845"/>
              <a:gd name="adj3" fmla="val 16667"/>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600" b="1" dirty="0">
                <a:solidFill>
                  <a:schemeClr val="tx1">
                    <a:lumMod val="65000"/>
                    <a:lumOff val="35000"/>
                  </a:schemeClr>
                </a:solidFill>
              </a:rPr>
              <a:t>26.5</a:t>
            </a:r>
            <a:r>
              <a:rPr kumimoji="1" lang="ja-JP" altLang="en-US" sz="600" b="1" dirty="0">
                <a:solidFill>
                  <a:schemeClr val="tx1">
                    <a:lumMod val="65000"/>
                    <a:lumOff val="35000"/>
                  </a:schemeClr>
                </a:solidFill>
              </a:rPr>
              <a:t>万フォロワーにリーチ！</a:t>
            </a:r>
            <a:endParaRPr kumimoji="1" lang="en-US" altLang="ja-JP" sz="600" b="1" dirty="0">
              <a:solidFill>
                <a:schemeClr val="tx1">
                  <a:lumMod val="65000"/>
                  <a:lumOff val="35000"/>
                </a:schemeClr>
              </a:solidFill>
            </a:endParaRPr>
          </a:p>
        </p:txBody>
      </p:sp>
      <p:sp>
        <p:nvSpPr>
          <p:cNvPr id="13" name="角丸四角形吹き出し 45">
            <a:extLst>
              <a:ext uri="{FF2B5EF4-FFF2-40B4-BE49-F238E27FC236}">
                <a16:creationId xmlns:a16="http://schemas.microsoft.com/office/drawing/2014/main" id="{FF43D981-8254-7D1F-78BB-FB08B4C1C210}"/>
              </a:ext>
            </a:extLst>
          </p:cNvPr>
          <p:cNvSpPr/>
          <p:nvPr/>
        </p:nvSpPr>
        <p:spPr>
          <a:xfrm>
            <a:off x="3452632" y="2757922"/>
            <a:ext cx="1098661" cy="250914"/>
          </a:xfrm>
          <a:prstGeom prst="wedgeRoundRectCallout">
            <a:avLst>
              <a:gd name="adj1" fmla="val -12217"/>
              <a:gd name="adj2" fmla="val 77845"/>
              <a:gd name="adj3" fmla="val 16667"/>
            </a:avLst>
          </a:prstGeom>
          <a:solidFill>
            <a:schemeClr val="bg1"/>
          </a:solid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動画再生保証！</a:t>
            </a:r>
            <a:endParaRPr kumimoji="1" lang="en-US" altLang="ja-JP" sz="600" b="1" dirty="0">
              <a:solidFill>
                <a:schemeClr val="tx1">
                  <a:lumMod val="65000"/>
                  <a:lumOff val="35000"/>
                </a:schemeClr>
              </a:solidFill>
            </a:endParaRPr>
          </a:p>
        </p:txBody>
      </p:sp>
      <p:sp>
        <p:nvSpPr>
          <p:cNvPr id="14" name="角丸四角形吹き出し 45">
            <a:extLst>
              <a:ext uri="{FF2B5EF4-FFF2-40B4-BE49-F238E27FC236}">
                <a16:creationId xmlns:a16="http://schemas.microsoft.com/office/drawing/2014/main" id="{C711E82C-D46F-122C-274B-AEF8703CA769}"/>
              </a:ext>
            </a:extLst>
          </p:cNvPr>
          <p:cNvSpPr/>
          <p:nvPr/>
        </p:nvSpPr>
        <p:spPr>
          <a:xfrm>
            <a:off x="3583106" y="5316362"/>
            <a:ext cx="1098661" cy="250914"/>
          </a:xfrm>
          <a:prstGeom prst="wedgeRoundRectCallout">
            <a:avLst>
              <a:gd name="adj1" fmla="val -12217"/>
              <a:gd name="adj2" fmla="val 77845"/>
              <a:gd name="adj3" fmla="val 16667"/>
            </a:avLst>
          </a:prstGeom>
          <a:solidFill>
            <a:schemeClr val="bg1"/>
          </a:solid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影響力のある</a:t>
            </a:r>
            <a:r>
              <a:rPr kumimoji="1" lang="en-US" altLang="ja-JP" sz="600" b="1" dirty="0">
                <a:solidFill>
                  <a:schemeClr val="tx1">
                    <a:lumMod val="65000"/>
                    <a:lumOff val="35000"/>
                  </a:schemeClr>
                </a:solidFill>
              </a:rPr>
              <a:t>ICONS</a:t>
            </a:r>
            <a:r>
              <a:rPr kumimoji="1" lang="ja-JP" altLang="en-US" sz="600" b="1" dirty="0">
                <a:solidFill>
                  <a:schemeClr val="tx1">
                    <a:lumMod val="65000"/>
                    <a:lumOff val="35000"/>
                  </a:schemeClr>
                </a:solidFill>
              </a:rPr>
              <a:t>達！</a:t>
            </a:r>
            <a:endParaRPr kumimoji="1" lang="en-US" altLang="ja-JP" sz="600" b="1" dirty="0">
              <a:solidFill>
                <a:schemeClr val="tx1">
                  <a:lumMod val="65000"/>
                  <a:lumOff val="35000"/>
                </a:schemeClr>
              </a:solidFill>
            </a:endParaRPr>
          </a:p>
        </p:txBody>
      </p:sp>
      <p:sp>
        <p:nvSpPr>
          <p:cNvPr id="15" name="角丸四角形吹き出し 45">
            <a:extLst>
              <a:ext uri="{FF2B5EF4-FFF2-40B4-BE49-F238E27FC236}">
                <a16:creationId xmlns:a16="http://schemas.microsoft.com/office/drawing/2014/main" id="{BBF34B2F-F148-45FA-DE16-8B0C6CE360AE}"/>
              </a:ext>
            </a:extLst>
          </p:cNvPr>
          <p:cNvSpPr/>
          <p:nvPr/>
        </p:nvSpPr>
        <p:spPr>
          <a:xfrm>
            <a:off x="3512471" y="4002613"/>
            <a:ext cx="1204242" cy="243843"/>
          </a:xfrm>
          <a:prstGeom prst="wedgeRoundRectCallout">
            <a:avLst>
              <a:gd name="adj1" fmla="val -12217"/>
              <a:gd name="adj2" fmla="val 77845"/>
              <a:gd name="adj3" fmla="val 16667"/>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長尺動画でじっくり！</a:t>
            </a:r>
            <a:endParaRPr kumimoji="1" lang="en-US" altLang="ja-JP" sz="600" b="1" dirty="0">
              <a:solidFill>
                <a:schemeClr val="tx1">
                  <a:lumMod val="65000"/>
                  <a:lumOff val="35000"/>
                </a:schemeClr>
              </a:solidFill>
            </a:endParaRPr>
          </a:p>
        </p:txBody>
      </p:sp>
      <p:sp>
        <p:nvSpPr>
          <p:cNvPr id="16" name="角丸四角形吹き出し 45">
            <a:extLst>
              <a:ext uri="{FF2B5EF4-FFF2-40B4-BE49-F238E27FC236}">
                <a16:creationId xmlns:a16="http://schemas.microsoft.com/office/drawing/2014/main" id="{9D19A5DD-7A3B-830D-776E-4E908636143D}"/>
              </a:ext>
            </a:extLst>
          </p:cNvPr>
          <p:cNvSpPr/>
          <p:nvPr/>
        </p:nvSpPr>
        <p:spPr>
          <a:xfrm>
            <a:off x="6527898" y="2757922"/>
            <a:ext cx="1098661" cy="250914"/>
          </a:xfrm>
          <a:prstGeom prst="wedgeRoundRectCallout">
            <a:avLst>
              <a:gd name="adj1" fmla="val -12217"/>
              <a:gd name="adj2" fmla="val 77845"/>
              <a:gd name="adj3" fmla="val 16667"/>
            </a:avLst>
          </a:prstGeom>
          <a:solidFill>
            <a:schemeClr val="bg1"/>
          </a:solid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情報をみてからサイトへ</a:t>
            </a:r>
            <a:endParaRPr kumimoji="1" lang="en-US" altLang="ja-JP" sz="600" b="1" dirty="0">
              <a:solidFill>
                <a:schemeClr val="tx1">
                  <a:lumMod val="65000"/>
                  <a:lumOff val="35000"/>
                </a:schemeClr>
              </a:solidFill>
            </a:endParaRPr>
          </a:p>
        </p:txBody>
      </p:sp>
      <p:sp>
        <p:nvSpPr>
          <p:cNvPr id="17" name="角丸四角形吹き出し 45">
            <a:extLst>
              <a:ext uri="{FF2B5EF4-FFF2-40B4-BE49-F238E27FC236}">
                <a16:creationId xmlns:a16="http://schemas.microsoft.com/office/drawing/2014/main" id="{7E37DA75-02BB-7692-933E-08CCC1B9BB79}"/>
              </a:ext>
            </a:extLst>
          </p:cNvPr>
          <p:cNvSpPr/>
          <p:nvPr/>
        </p:nvSpPr>
        <p:spPr>
          <a:xfrm>
            <a:off x="6621928" y="4041938"/>
            <a:ext cx="1204242" cy="250914"/>
          </a:xfrm>
          <a:prstGeom prst="wedgeRoundRectCallout">
            <a:avLst>
              <a:gd name="adj1" fmla="val -12217"/>
              <a:gd name="adj2" fmla="val 77845"/>
              <a:gd name="adj3" fmla="val 16667"/>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ターゲットに対し</a:t>
            </a:r>
            <a:endParaRPr kumimoji="1" lang="en-US" altLang="ja-JP" sz="600" b="1" dirty="0">
              <a:solidFill>
                <a:schemeClr val="tx1">
                  <a:lumMod val="65000"/>
                  <a:lumOff val="35000"/>
                </a:schemeClr>
              </a:solidFill>
            </a:endParaRPr>
          </a:p>
          <a:p>
            <a:pPr algn="ctr"/>
            <a:r>
              <a:rPr kumimoji="1" lang="ja-JP" altLang="en-US" sz="600" b="1" dirty="0">
                <a:solidFill>
                  <a:schemeClr val="tx1">
                    <a:lumMod val="65000"/>
                    <a:lumOff val="35000"/>
                  </a:schemeClr>
                </a:solidFill>
              </a:rPr>
              <a:t>ダイレクトに誘導が可能！</a:t>
            </a:r>
            <a:endParaRPr kumimoji="1" lang="en-US" altLang="ja-JP" sz="600" b="1" dirty="0">
              <a:solidFill>
                <a:schemeClr val="tx1">
                  <a:lumMod val="65000"/>
                  <a:lumOff val="35000"/>
                </a:schemeClr>
              </a:solidFill>
            </a:endParaRPr>
          </a:p>
        </p:txBody>
      </p:sp>
      <p:sp>
        <p:nvSpPr>
          <p:cNvPr id="26" name="吹き出し: 四角形 50">
            <a:extLst>
              <a:ext uri="{FF2B5EF4-FFF2-40B4-BE49-F238E27FC236}">
                <a16:creationId xmlns:a16="http://schemas.microsoft.com/office/drawing/2014/main" id="{8142B421-76FD-A81D-B1F3-7753C51F1EA6}"/>
              </a:ext>
            </a:extLst>
          </p:cNvPr>
          <p:cNvSpPr/>
          <p:nvPr/>
        </p:nvSpPr>
        <p:spPr>
          <a:xfrm>
            <a:off x="845683" y="5483287"/>
            <a:ext cx="2456334" cy="1043609"/>
          </a:xfrm>
          <a:prstGeom prst="wedgeRectCallout">
            <a:avLst>
              <a:gd name="adj1" fmla="val -22769"/>
              <a:gd name="adj2" fmla="val -46610"/>
            </a:avLst>
          </a:prstGeom>
          <a:solidFill>
            <a:srgbClr val="FF9999">
              <a:alpha val="20000"/>
            </a:srgbClr>
          </a:solidFill>
          <a:ln>
            <a:solidFill>
              <a:srgbClr val="FBC4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9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rPr>
              <a:t>1week</a:t>
            </a: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コーディネート</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1400" b="1" dirty="0">
                <a:solidFill>
                  <a:schemeClr val="tx1">
                    <a:lumMod val="50000"/>
                    <a:lumOff val="50000"/>
                  </a:schemeClr>
                </a:solidFill>
                <a:latin typeface="メイリオ" panose="020B0604030504040204" pitchFamily="50" charset="-128"/>
                <a:ea typeface="メイリオ" panose="020B0604030504040204" pitchFamily="50" charset="-128"/>
              </a:rPr>
              <a:t>タイアップ</a:t>
            </a:r>
            <a:endParaRPr kumimoji="1" lang="en-US" altLang="ja-JP" sz="14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500" b="1"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rPr>
              <a:t>7</a:t>
            </a: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日分のコーデを提案！</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r>
              <a:rPr kumimoji="1" lang="ja-JP" altLang="en-US" sz="900" dirty="0">
                <a:solidFill>
                  <a:schemeClr val="tx1">
                    <a:lumMod val="50000"/>
                    <a:lumOff val="50000"/>
                  </a:schemeClr>
                </a:solidFill>
                <a:latin typeface="メイリオ" panose="020B0604030504040204" pitchFamily="50" charset="-128"/>
                <a:ea typeface="メイリオ" panose="020B0604030504040204" pitchFamily="50" charset="-128"/>
              </a:rPr>
              <a:t>お気に入りのコーデがきっと見つかる♪</a:t>
            </a: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a:p>
            <a:pPr algn="ctr"/>
            <a:endParaRPr kumimoji="1" lang="en-US" altLang="ja-JP" sz="900" dirty="0">
              <a:solidFill>
                <a:schemeClr val="tx1">
                  <a:lumMod val="50000"/>
                  <a:lumOff val="50000"/>
                </a:schemeClr>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ACC2E35-6656-E7CE-1EF0-3B25B6271BB4}"/>
              </a:ext>
            </a:extLst>
          </p:cNvPr>
          <p:cNvSpPr txBox="1"/>
          <p:nvPr/>
        </p:nvSpPr>
        <p:spPr>
          <a:xfrm>
            <a:off x="2668038" y="6359815"/>
            <a:ext cx="530915" cy="215444"/>
          </a:xfrm>
          <a:prstGeom prst="rect">
            <a:avLst/>
          </a:prstGeom>
          <a:noFill/>
        </p:spPr>
        <p:txBody>
          <a:bodyPr wrap="none" rtlCol="0">
            <a:spAutoFit/>
          </a:bodyPr>
          <a:lstStyle/>
          <a:p>
            <a:r>
              <a:rPr kumimoji="1" lang="en-US" altLang="ja-JP" sz="800" b="1" dirty="0">
                <a:solidFill>
                  <a:srgbClr val="FF0066"/>
                </a:solidFill>
                <a:latin typeface="メイリオ" panose="020B0604030504040204" pitchFamily="50" charset="-128"/>
                <a:ea typeface="メイリオ" panose="020B0604030504040204" pitchFamily="50" charset="-128"/>
              </a:rPr>
              <a:t>P.56</a:t>
            </a:r>
            <a:r>
              <a:rPr kumimoji="1" lang="ja-JP" altLang="en-US" sz="800" b="1" dirty="0">
                <a:solidFill>
                  <a:srgbClr val="FF0066"/>
                </a:solidFill>
                <a:latin typeface="メイリオ" panose="020B0604030504040204" pitchFamily="50" charset="-128"/>
                <a:ea typeface="メイリオ" panose="020B0604030504040204" pitchFamily="50" charset="-128"/>
              </a:rPr>
              <a:t>へ</a:t>
            </a:r>
          </a:p>
        </p:txBody>
      </p:sp>
      <p:sp>
        <p:nvSpPr>
          <p:cNvPr id="30" name="角丸四角形吹き出し 45">
            <a:extLst>
              <a:ext uri="{FF2B5EF4-FFF2-40B4-BE49-F238E27FC236}">
                <a16:creationId xmlns:a16="http://schemas.microsoft.com/office/drawing/2014/main" id="{F06EF6B6-4D3D-D36E-05FA-AFC67939EF8D}"/>
              </a:ext>
            </a:extLst>
          </p:cNvPr>
          <p:cNvSpPr/>
          <p:nvPr/>
        </p:nvSpPr>
        <p:spPr>
          <a:xfrm>
            <a:off x="700743" y="5316362"/>
            <a:ext cx="1098661" cy="250914"/>
          </a:xfrm>
          <a:prstGeom prst="wedgeRoundRectCallout">
            <a:avLst>
              <a:gd name="adj1" fmla="val -12217"/>
              <a:gd name="adj2" fmla="val 77845"/>
              <a:gd name="adj3" fmla="val 16667"/>
            </a:avLst>
          </a:prstGeom>
          <a:solidFill>
            <a:schemeClr val="bg1"/>
          </a:solid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chemeClr val="tx1">
                    <a:lumMod val="65000"/>
                    <a:lumOff val="35000"/>
                  </a:schemeClr>
                </a:solidFill>
              </a:rPr>
              <a:t>全</a:t>
            </a:r>
            <a:r>
              <a:rPr kumimoji="1" lang="en-US" altLang="ja-JP" sz="600" b="1" dirty="0">
                <a:solidFill>
                  <a:schemeClr val="tx1">
                    <a:lumMod val="65000"/>
                    <a:lumOff val="35000"/>
                  </a:schemeClr>
                </a:solidFill>
              </a:rPr>
              <a:t>7</a:t>
            </a:r>
            <a:r>
              <a:rPr kumimoji="1" lang="ja-JP" altLang="en-US" sz="600" b="1" dirty="0">
                <a:solidFill>
                  <a:schemeClr val="tx1">
                    <a:lumMod val="65000"/>
                    <a:lumOff val="35000"/>
                  </a:schemeClr>
                </a:solidFill>
              </a:rPr>
              <a:t>コーデ！</a:t>
            </a:r>
            <a:endParaRPr kumimoji="1" lang="en-US" altLang="ja-JP" sz="600" b="1" dirty="0">
              <a:solidFill>
                <a:schemeClr val="tx1">
                  <a:lumMod val="65000"/>
                  <a:lumOff val="35000"/>
                </a:schemeClr>
              </a:solidFill>
            </a:endParaRPr>
          </a:p>
        </p:txBody>
      </p:sp>
    </p:spTree>
    <p:extLst>
      <p:ext uri="{BB962C8B-B14F-4D97-AF65-F5344CB8AC3E}">
        <p14:creationId xmlns:p14="http://schemas.microsoft.com/office/powerpoint/2010/main" val="4038375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33">
            <a:extLst>
              <a:ext uri="{FF2B5EF4-FFF2-40B4-BE49-F238E27FC236}">
                <a16:creationId xmlns:a16="http://schemas.microsoft.com/office/drawing/2014/main" id="{4F884E45-FBD0-E2E6-D0A0-38EB1D352F42}"/>
              </a:ext>
            </a:extLst>
          </p:cNvPr>
          <p:cNvSpPr txBox="1">
            <a:spLocks noChangeArrowheads="1"/>
          </p:cNvSpPr>
          <p:nvPr/>
        </p:nvSpPr>
        <p:spPr bwMode="auto">
          <a:xfrm>
            <a:off x="1286739" y="2935432"/>
            <a:ext cx="3061855"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ja-JP" altLang="en-US" sz="3200" b="1" u="sng" dirty="0">
                <a:solidFill>
                  <a:srgbClr val="59A8B3"/>
                </a:solidFill>
                <a:latin typeface="游ゴシック Medium" panose="020B0500000000000000" pitchFamily="50" charset="-128"/>
                <a:ea typeface="游ゴシック Medium" panose="020B0500000000000000" pitchFamily="50" charset="-128"/>
                <a:cs typeface="Brush Script MT" panose="03060802040406070304" pitchFamily="66" charset="0"/>
              </a:rPr>
              <a:t>動画 </a:t>
            </a:r>
            <a:r>
              <a:rPr lang="en-US" altLang="ja-JP" sz="3200" b="1" u="sng" dirty="0">
                <a:solidFill>
                  <a:srgbClr val="59A8B3"/>
                </a:solidFill>
                <a:latin typeface="游ゴシック Medium" panose="020B0500000000000000" pitchFamily="50" charset="-128"/>
                <a:ea typeface="游ゴシック Medium" panose="020B0500000000000000" pitchFamily="50" charset="-128"/>
                <a:cs typeface="Brush Script MT" panose="03060802040406070304" pitchFamily="66" charset="0"/>
              </a:rPr>
              <a:t>MENU</a:t>
            </a:r>
          </a:p>
          <a:p>
            <a:pPr algn="ctr"/>
            <a:r>
              <a:rPr lang="ja-JP" altLang="en-US" sz="1000" dirty="0">
                <a:solidFill>
                  <a:srgbClr val="59A8B3"/>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grpSp>
        <p:nvGrpSpPr>
          <p:cNvPr id="18" name="グループ化 17">
            <a:extLst>
              <a:ext uri="{FF2B5EF4-FFF2-40B4-BE49-F238E27FC236}">
                <a16:creationId xmlns:a16="http://schemas.microsoft.com/office/drawing/2014/main" id="{0DEAE263-6B9F-F41B-3775-B0E2B45C15EE}"/>
              </a:ext>
            </a:extLst>
          </p:cNvPr>
          <p:cNvGrpSpPr/>
          <p:nvPr/>
        </p:nvGrpSpPr>
        <p:grpSpPr>
          <a:xfrm>
            <a:off x="4924803" y="2363495"/>
            <a:ext cx="2408151" cy="400110"/>
            <a:chOff x="233218" y="1212550"/>
            <a:chExt cx="2408151" cy="400110"/>
          </a:xfrm>
        </p:grpSpPr>
        <p:sp>
          <p:nvSpPr>
            <p:cNvPr id="20" name="テキスト ボックス 19">
              <a:extLst>
                <a:ext uri="{FF2B5EF4-FFF2-40B4-BE49-F238E27FC236}">
                  <a16:creationId xmlns:a16="http://schemas.microsoft.com/office/drawing/2014/main" id="{02C029DE-7242-4217-C2B1-B49F02964248}"/>
                </a:ext>
              </a:extLst>
            </p:cNvPr>
            <p:cNvSpPr txBox="1"/>
            <p:nvPr/>
          </p:nvSpPr>
          <p:spPr>
            <a:xfrm>
              <a:off x="233218" y="1212550"/>
              <a:ext cx="2408151" cy="400110"/>
            </a:xfrm>
            <a:prstGeom prst="rect">
              <a:avLst/>
            </a:prstGeom>
            <a:noFill/>
          </p:spPr>
          <p:txBody>
            <a:bodyPr wrap="square" rtlCol="0">
              <a:spAutoFit/>
            </a:bodyPr>
            <a:lstStyle/>
            <a:p>
              <a:r>
                <a:rPr kumimoji="1" lang="ja-JP" altLang="en-US" sz="2000" b="1" dirty="0">
                  <a:solidFill>
                    <a:srgbClr val="9DCCD2"/>
                  </a:solidFill>
                </a:rPr>
                <a:t>　</a:t>
              </a:r>
              <a:r>
                <a:rPr kumimoji="1" lang="en-US" altLang="ja-JP" sz="2000" b="1" dirty="0">
                  <a:solidFill>
                    <a:srgbClr val="9DCCD2"/>
                  </a:solidFill>
                </a:rPr>
                <a:t>Movie MENU</a:t>
              </a:r>
              <a:endParaRPr kumimoji="1" lang="ja-JP" altLang="en-US" sz="2000" b="1" dirty="0">
                <a:solidFill>
                  <a:srgbClr val="9DCCD2"/>
                </a:solidFill>
              </a:endParaRPr>
            </a:p>
          </p:txBody>
        </p:sp>
        <p:sp>
          <p:nvSpPr>
            <p:cNvPr id="22" name="四角形: 角を丸くする 21">
              <a:extLst>
                <a:ext uri="{FF2B5EF4-FFF2-40B4-BE49-F238E27FC236}">
                  <a16:creationId xmlns:a16="http://schemas.microsoft.com/office/drawing/2014/main" id="{2D962D28-7F7E-C004-1966-D5F415A979F2}"/>
                </a:ext>
              </a:extLst>
            </p:cNvPr>
            <p:cNvSpPr/>
            <p:nvPr/>
          </p:nvSpPr>
          <p:spPr>
            <a:xfrm>
              <a:off x="279036" y="1224805"/>
              <a:ext cx="101060" cy="294275"/>
            </a:xfrm>
            <a:prstGeom prst="roundRect">
              <a:avLst>
                <a:gd name="adj" fmla="val 40130"/>
              </a:avLst>
            </a:prstGeom>
            <a:solidFill>
              <a:srgbClr val="9DCC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pSp>
      <p:sp>
        <p:nvSpPr>
          <p:cNvPr id="3" name="Google Shape;219;p8">
            <a:extLst>
              <a:ext uri="{FF2B5EF4-FFF2-40B4-BE49-F238E27FC236}">
                <a16:creationId xmlns:a16="http://schemas.microsoft.com/office/drawing/2014/main" id="{3487FF72-D95D-C1E5-10C2-27B910A8690F}"/>
              </a:ext>
            </a:extLst>
          </p:cNvPr>
          <p:cNvSpPr txBox="1"/>
          <p:nvPr/>
        </p:nvSpPr>
        <p:spPr>
          <a:xfrm>
            <a:off x="4970621" y="2843019"/>
            <a:ext cx="4163651" cy="2308324"/>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1000" dirty="0">
                <a:solidFill>
                  <a:schemeClr val="bg2">
                    <a:lumMod val="50000"/>
                  </a:schemeClr>
                </a:solidFill>
              </a:rPr>
              <a:t>P.26</a:t>
            </a:r>
            <a:r>
              <a:rPr lang="ja-JP" altLang="en-US" sz="1000" dirty="0">
                <a:solidFill>
                  <a:schemeClr val="bg2">
                    <a:lumMod val="50000"/>
                  </a:schemeClr>
                </a:solidFill>
              </a:rPr>
              <a:t>　</a:t>
            </a:r>
            <a:r>
              <a:rPr kumimoji="1" lang="ja-JP" altLang="en-US" sz="1000" dirty="0">
                <a:solidFill>
                  <a:srgbClr val="59A8B3"/>
                </a:solidFill>
                <a:hlinkClick r:id="rId2" action="ppaction://hlinksldjump"/>
              </a:rPr>
              <a:t>再生保証型</a:t>
            </a:r>
            <a:r>
              <a:rPr kumimoji="1" lang="en-US" altLang="ja-JP" sz="1000" dirty="0">
                <a:solidFill>
                  <a:srgbClr val="59A8B3"/>
                </a:solidFill>
                <a:hlinkClick r:id="rId2" action="ppaction://hlinksldjump"/>
              </a:rPr>
              <a:t>TikTok</a:t>
            </a:r>
            <a:r>
              <a:rPr kumimoji="1" lang="ja-JP" altLang="en-US" sz="1000" dirty="0">
                <a:solidFill>
                  <a:srgbClr val="59A8B3"/>
                </a:solidFill>
                <a:hlinkClick r:id="rId2" action="ppaction://hlinksldjump"/>
              </a:rPr>
              <a:t>動画制作タイアップ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P.27</a:t>
            </a:r>
            <a:r>
              <a:rPr lang="ja-JP" altLang="en-US" sz="1000" dirty="0">
                <a:solidFill>
                  <a:schemeClr val="bg2">
                    <a:lumMod val="50000"/>
                  </a:schemeClr>
                </a:solidFill>
              </a:rPr>
              <a:t>　</a:t>
            </a:r>
            <a:r>
              <a:rPr kumimoji="1" lang="en-US" altLang="ja-JP" sz="1000" dirty="0">
                <a:solidFill>
                  <a:srgbClr val="59A8B3"/>
                </a:solidFill>
                <a:hlinkClick r:id="rId3" action="ppaction://hlinksldjump"/>
              </a:rPr>
              <a:t>Instagram</a:t>
            </a:r>
            <a:r>
              <a:rPr kumimoji="1" lang="ja-JP" altLang="en-US" sz="1000" dirty="0">
                <a:solidFill>
                  <a:srgbClr val="59A8B3"/>
                </a:solidFill>
                <a:hlinkClick r:id="rId3" action="ppaction://hlinksldjump"/>
              </a:rPr>
              <a:t>リール動画制作タイアップ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P.28</a:t>
            </a:r>
            <a:r>
              <a:rPr lang="ja-JP" altLang="en-US" sz="1000" dirty="0">
                <a:solidFill>
                  <a:schemeClr val="bg2">
                    <a:lumMod val="50000"/>
                  </a:schemeClr>
                </a:solidFill>
              </a:rPr>
              <a:t>　</a:t>
            </a:r>
            <a:r>
              <a:rPr kumimoji="1" lang="en-US" altLang="ja-JP" sz="1000" dirty="0">
                <a:solidFill>
                  <a:srgbClr val="59A8B3"/>
                </a:solidFill>
                <a:hlinkClick r:id="rId4" action="ppaction://hlinksldjump"/>
              </a:rPr>
              <a:t>Instagram&amp;TikTok</a:t>
            </a:r>
            <a:r>
              <a:rPr kumimoji="1" lang="ja-JP" altLang="en-US" sz="1000" dirty="0">
                <a:solidFill>
                  <a:srgbClr val="59A8B3"/>
                </a:solidFill>
                <a:hlinkClick r:id="rId4" action="ppaction://hlinksldjump"/>
              </a:rPr>
              <a:t>簡易動画制作</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P.29</a:t>
            </a:r>
            <a:r>
              <a:rPr lang="ja-JP" altLang="en-US" sz="1000" dirty="0">
                <a:solidFill>
                  <a:schemeClr val="bg2">
                    <a:lumMod val="50000"/>
                  </a:schemeClr>
                </a:solidFill>
              </a:rPr>
              <a:t>　</a:t>
            </a:r>
            <a:r>
              <a:rPr kumimoji="1" lang="ja-JP" altLang="en-US" sz="1000" dirty="0">
                <a:solidFill>
                  <a:srgbClr val="59A8B3"/>
                </a:solidFill>
                <a:hlinkClick r:id="rId5" action="ppaction://hlinksldjump"/>
              </a:rPr>
              <a:t>先だし！展示会レポート　リール動画プラン</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P.30</a:t>
            </a:r>
            <a:r>
              <a:rPr lang="ja-JP" altLang="en-US" sz="1000" dirty="0">
                <a:solidFill>
                  <a:schemeClr val="bg2">
                    <a:lumMod val="50000"/>
                  </a:schemeClr>
                </a:solidFill>
              </a:rPr>
              <a:t>　</a:t>
            </a:r>
            <a:r>
              <a:rPr kumimoji="1" lang="ja-JP" altLang="en-US" sz="1000" dirty="0">
                <a:solidFill>
                  <a:srgbClr val="59A8B3"/>
                </a:solidFill>
                <a:hlinkClick r:id="rId6" action="ppaction://hlinksldjump"/>
              </a:rPr>
              <a:t>「恋する横顔」</a:t>
            </a:r>
            <a:r>
              <a:rPr kumimoji="1" lang="en-US" altLang="ja-JP" sz="1000" dirty="0">
                <a:solidFill>
                  <a:srgbClr val="59A8B3"/>
                </a:solidFill>
                <a:hlinkClick r:id="rId6" action="ppaction://hlinksldjump"/>
              </a:rPr>
              <a:t>YouTube</a:t>
            </a:r>
            <a:r>
              <a:rPr kumimoji="1" lang="ja-JP" altLang="en-US" sz="1000" dirty="0">
                <a:solidFill>
                  <a:srgbClr val="59A8B3"/>
                </a:solidFill>
                <a:hlinkClick r:id="rId6" action="ppaction://hlinksldjump"/>
              </a:rPr>
              <a:t>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P.31</a:t>
            </a:r>
            <a:r>
              <a:rPr lang="ja-JP" altLang="en-US" sz="1000" dirty="0">
                <a:solidFill>
                  <a:schemeClr val="bg2">
                    <a:lumMod val="50000"/>
                  </a:schemeClr>
                </a:solidFill>
              </a:rPr>
              <a:t>　</a:t>
            </a:r>
            <a:r>
              <a:rPr kumimoji="1" lang="ja-JP" altLang="en-US" sz="1000" dirty="0">
                <a:solidFill>
                  <a:srgbClr val="59A8B3"/>
                </a:solidFill>
                <a:hlinkClick r:id="rId7" action="ppaction://hlinksldjump"/>
              </a:rPr>
              <a:t>「</a:t>
            </a:r>
            <a:r>
              <a:rPr kumimoji="1" lang="en-US" altLang="ja-JP" sz="1000" dirty="0">
                <a:solidFill>
                  <a:srgbClr val="59A8B3"/>
                </a:solidFill>
                <a:hlinkClick r:id="rId7" action="ppaction://hlinksldjump"/>
              </a:rPr>
              <a:t>Get Ready With Mimi</a:t>
            </a:r>
            <a:r>
              <a:rPr kumimoji="1" lang="ja-JP" altLang="en-US" sz="1000" dirty="0">
                <a:solidFill>
                  <a:srgbClr val="59A8B3"/>
                </a:solidFill>
                <a:hlinkClick r:id="rId7" action="ppaction://hlinksldjump"/>
              </a:rPr>
              <a:t>」</a:t>
            </a:r>
            <a:r>
              <a:rPr kumimoji="1" lang="en-US" altLang="ja-JP" sz="1000" dirty="0">
                <a:solidFill>
                  <a:srgbClr val="59A8B3"/>
                </a:solidFill>
                <a:hlinkClick r:id="rId7" action="ppaction://hlinksldjump"/>
              </a:rPr>
              <a:t>YouTube</a:t>
            </a:r>
            <a:r>
              <a:rPr kumimoji="1" lang="ja-JP" altLang="en-US" sz="1000" dirty="0">
                <a:solidFill>
                  <a:srgbClr val="59A8B3"/>
                </a:solidFill>
                <a:hlinkClick r:id="rId7" action="ppaction://hlinksldjump"/>
              </a:rPr>
              <a:t>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P.32</a:t>
            </a:r>
            <a:r>
              <a:rPr lang="ja-JP" altLang="en-US" sz="1000" dirty="0">
                <a:solidFill>
                  <a:schemeClr val="bg2">
                    <a:lumMod val="50000"/>
                  </a:schemeClr>
                </a:solidFill>
              </a:rPr>
              <a:t>　</a:t>
            </a:r>
            <a:r>
              <a:rPr kumimoji="1" lang="ja-JP" altLang="en-US" sz="1000" dirty="0">
                <a:solidFill>
                  <a:srgbClr val="59A8B3"/>
                </a:solidFill>
                <a:hlinkClick r:id="rId8" action="ppaction://hlinksldjump"/>
              </a:rPr>
              <a:t>「ジュエリーコンシェルジュ」</a:t>
            </a:r>
            <a:r>
              <a:rPr kumimoji="1" lang="en-US" altLang="ja-JP" sz="1000" dirty="0">
                <a:solidFill>
                  <a:srgbClr val="59A8B3"/>
                </a:solidFill>
                <a:hlinkClick r:id="rId8" action="ppaction://hlinksldjump"/>
              </a:rPr>
              <a:t>YouTube</a:t>
            </a:r>
            <a:r>
              <a:rPr kumimoji="1" lang="ja-JP" altLang="en-US" sz="1000" dirty="0">
                <a:solidFill>
                  <a:srgbClr val="59A8B3"/>
                </a:solidFill>
                <a:hlinkClick r:id="rId8" action="ppaction://hlinksldjump"/>
              </a:rPr>
              <a:t>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P.33</a:t>
            </a:r>
            <a:r>
              <a:rPr lang="ja-JP" altLang="en-US" sz="1000" dirty="0">
                <a:solidFill>
                  <a:schemeClr val="bg2">
                    <a:lumMod val="50000"/>
                  </a:schemeClr>
                </a:solidFill>
              </a:rPr>
              <a:t>　</a:t>
            </a:r>
            <a:r>
              <a:rPr kumimoji="1" lang="ja-JP" altLang="en-US" sz="1000" dirty="0">
                <a:solidFill>
                  <a:srgbClr val="59A8B3"/>
                </a:solidFill>
                <a:hlinkClick r:id="rId9" action="ppaction://hlinksldjump"/>
              </a:rPr>
              <a:t>「つるみみショップクルーズ」</a:t>
            </a:r>
            <a:r>
              <a:rPr kumimoji="1" lang="en-US" altLang="ja-JP" sz="1000" dirty="0">
                <a:solidFill>
                  <a:srgbClr val="59A8B3"/>
                </a:solidFill>
                <a:hlinkClick r:id="rId9" action="ppaction://hlinksldjump"/>
              </a:rPr>
              <a:t>YouTube</a:t>
            </a:r>
            <a:r>
              <a:rPr kumimoji="1" lang="ja-JP" altLang="en-US" sz="1000" dirty="0">
                <a:solidFill>
                  <a:srgbClr val="59A8B3"/>
                </a:solidFill>
                <a:hlinkClick r:id="rId9" action="ppaction://hlinksldjump"/>
              </a:rPr>
              <a:t>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P.34</a:t>
            </a:r>
            <a:r>
              <a:rPr lang="ja-JP" altLang="en-US" sz="1000" dirty="0">
                <a:solidFill>
                  <a:schemeClr val="bg2">
                    <a:lumMod val="50000"/>
                  </a:schemeClr>
                </a:solidFill>
              </a:rPr>
              <a:t>　</a:t>
            </a:r>
            <a:r>
              <a:rPr kumimoji="1" lang="en-US" altLang="ja-JP" sz="1000" dirty="0">
                <a:solidFill>
                  <a:srgbClr val="59A8B3"/>
                </a:solidFill>
                <a:hlinkClick r:id="rId10" action="ppaction://hlinksldjump"/>
              </a:rPr>
              <a:t>YouTube</a:t>
            </a:r>
            <a:r>
              <a:rPr kumimoji="1" lang="ja-JP" altLang="en-US" sz="1000" dirty="0">
                <a:solidFill>
                  <a:srgbClr val="59A8B3"/>
                </a:solidFill>
                <a:hlinkClick r:id="rId10" action="ppaction://hlinksldjump"/>
              </a:rPr>
              <a:t>動画タイアップ</a:t>
            </a:r>
            <a:endParaRPr kumimoji="1" lang="en-US" altLang="ja-JP" sz="1000" dirty="0">
              <a:solidFill>
                <a:srgbClr val="59A8B3"/>
              </a:solidFill>
            </a:endParaRPr>
          </a:p>
          <a:p>
            <a:pPr>
              <a:lnSpc>
                <a:spcPct val="150000"/>
              </a:lnSpc>
              <a:buClr>
                <a:srgbClr val="505050"/>
              </a:buClr>
              <a:buSzPts val="1300"/>
            </a:pPr>
            <a:r>
              <a:rPr lang="en-US" altLang="ja-JP" sz="1000" dirty="0">
                <a:solidFill>
                  <a:schemeClr val="bg2">
                    <a:lumMod val="50000"/>
                  </a:schemeClr>
                </a:solidFill>
              </a:rPr>
              <a:t>P.35</a:t>
            </a:r>
            <a:r>
              <a:rPr lang="ja-JP" altLang="en-US" sz="1000" dirty="0">
                <a:solidFill>
                  <a:schemeClr val="bg2">
                    <a:lumMod val="50000"/>
                  </a:schemeClr>
                </a:solidFill>
              </a:rPr>
              <a:t>　</a:t>
            </a:r>
            <a:r>
              <a:rPr kumimoji="1" lang="en-US" altLang="ja-JP" sz="1000" dirty="0">
                <a:solidFill>
                  <a:srgbClr val="59A8B3"/>
                </a:solidFill>
                <a:hlinkClick r:id="rId11" action="ppaction://hlinksldjump"/>
              </a:rPr>
              <a:t>YouTube 60</a:t>
            </a:r>
            <a:r>
              <a:rPr kumimoji="1" lang="ja-JP" altLang="en-US" sz="1000" dirty="0">
                <a:solidFill>
                  <a:srgbClr val="59A8B3"/>
                </a:solidFill>
                <a:hlinkClick r:id="rId11" action="ppaction://hlinksldjump"/>
              </a:rPr>
              <a:t>秒プロモーション動画タイアップ</a:t>
            </a:r>
            <a:endParaRPr kumimoji="1" lang="en-US" altLang="ja-JP" sz="1000" dirty="0">
              <a:solidFill>
                <a:srgbClr val="59A8B3"/>
              </a:solidFill>
            </a:endParaRPr>
          </a:p>
        </p:txBody>
      </p:sp>
    </p:spTree>
    <p:extLst>
      <p:ext uri="{BB962C8B-B14F-4D97-AF65-F5344CB8AC3E}">
        <p14:creationId xmlns:p14="http://schemas.microsoft.com/office/powerpoint/2010/main" val="1680190940"/>
      </p:ext>
    </p:extLst>
  </p:cSld>
  <p:clrMapOvr>
    <a:masterClrMapping/>
  </p:clrMapOvr>
  <mc:AlternateContent xmlns:mc="http://schemas.openxmlformats.org/markup-compatibility/2006" xmlns:p14="http://schemas.microsoft.com/office/powerpoint/2010/main">
    <mc:Choice Requires="p14">
      <p:transition spd="slow" p14:dur="2000" advTm="93"/>
    </mc:Choice>
    <mc:Fallback xmlns="">
      <p:transition spd="slow" advTm="93"/>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9A5D1-4D26-B3C2-2A90-DA42E5DCEB31}"/>
            </a:ext>
          </a:extLst>
        </p:cNvPr>
        <p:cNvGrpSpPr/>
        <p:nvPr/>
      </p:nvGrpSpPr>
      <p:grpSpPr>
        <a:xfrm>
          <a:off x="0" y="0"/>
          <a:ext cx="0" cy="0"/>
          <a:chOff x="0" y="0"/>
          <a:chExt cx="0" cy="0"/>
        </a:xfrm>
      </p:grpSpPr>
      <p:sp>
        <p:nvSpPr>
          <p:cNvPr id="36" name="四角形: 角を丸くする 184">
            <a:extLst>
              <a:ext uri="{FF2B5EF4-FFF2-40B4-BE49-F238E27FC236}">
                <a16:creationId xmlns:a16="http://schemas.microsoft.com/office/drawing/2014/main" id="{6647B773-FB75-4B98-3C43-E3B452AFD102}"/>
              </a:ext>
            </a:extLst>
          </p:cNvPr>
          <p:cNvSpPr/>
          <p:nvPr/>
        </p:nvSpPr>
        <p:spPr>
          <a:xfrm>
            <a:off x="3189659" y="2114821"/>
            <a:ext cx="1362580" cy="4121610"/>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59A8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3" name="表 2">
            <a:extLst>
              <a:ext uri="{FF2B5EF4-FFF2-40B4-BE49-F238E27FC236}">
                <a16:creationId xmlns:a16="http://schemas.microsoft.com/office/drawing/2014/main" id="{381E1A2C-B0F0-80ED-7EAA-E6ED67EF3D6C}"/>
              </a:ext>
            </a:extLst>
          </p:cNvPr>
          <p:cNvGraphicFramePr>
            <a:graphicFrameLocks noGrp="1"/>
          </p:cNvGraphicFramePr>
          <p:nvPr>
            <p:extLst>
              <p:ext uri="{D42A27DB-BD31-4B8C-83A1-F6EECF244321}">
                <p14:modId xmlns:p14="http://schemas.microsoft.com/office/powerpoint/2010/main" val="1826930137"/>
              </p:ext>
            </p:extLst>
          </p:nvPr>
        </p:nvGraphicFramePr>
        <p:xfrm>
          <a:off x="217372" y="525712"/>
          <a:ext cx="9455059" cy="1117329"/>
        </p:xfrm>
        <a:graphic>
          <a:graphicData uri="http://schemas.openxmlformats.org/drawingml/2006/table">
            <a:tbl>
              <a:tblPr firstRow="1" bandRow="1">
                <a:tableStyleId>{5C22544A-7EE6-4342-B048-85BDC9FD1C3A}</a:tableStyleId>
              </a:tblPr>
              <a:tblGrid>
                <a:gridCol w="7523278">
                  <a:extLst>
                    <a:ext uri="{9D8B030D-6E8A-4147-A177-3AD203B41FA5}">
                      <a16:colId xmlns:a16="http://schemas.microsoft.com/office/drawing/2014/main" val="1221764777"/>
                    </a:ext>
                  </a:extLst>
                </a:gridCol>
                <a:gridCol w="1931781">
                  <a:extLst>
                    <a:ext uri="{9D8B030D-6E8A-4147-A177-3AD203B41FA5}">
                      <a16:colId xmlns:a16="http://schemas.microsoft.com/office/drawing/2014/main" val="130390782"/>
                    </a:ext>
                  </a:extLst>
                </a:gridCol>
              </a:tblGrid>
              <a:tr h="522969">
                <a:tc>
                  <a:txBody>
                    <a:bodyPr/>
                    <a:lstStyle/>
                    <a:p>
                      <a:r>
                        <a:rPr kumimoji="1" lang="ja-JP" altLang="en-US" baseline="0" dirty="0">
                          <a:solidFill>
                            <a:srgbClr val="59A8B3"/>
                          </a:solidFill>
                        </a:rPr>
                        <a:t>再生保証型</a:t>
                      </a:r>
                      <a:r>
                        <a:rPr kumimoji="1" lang="en-US" altLang="ja-JP" baseline="0" dirty="0">
                          <a:solidFill>
                            <a:srgbClr val="59A8B3"/>
                          </a:solidFill>
                        </a:rPr>
                        <a:t>TikTok</a:t>
                      </a:r>
                      <a:r>
                        <a:rPr kumimoji="1" lang="ja-JP" altLang="en-US" baseline="0" dirty="0">
                          <a:solidFill>
                            <a:srgbClr val="59A8B3"/>
                          </a:solidFill>
                        </a:rPr>
                        <a:t>動画制作タイアップ（</a:t>
                      </a:r>
                      <a:r>
                        <a:rPr kumimoji="1" lang="en-US" altLang="ja-JP" baseline="0" dirty="0">
                          <a:solidFill>
                            <a:srgbClr val="59A8B3"/>
                          </a:solidFill>
                        </a:rPr>
                        <a:t>30</a:t>
                      </a:r>
                      <a:r>
                        <a:rPr kumimoji="1" lang="ja-JP" altLang="en-US" baseline="0" dirty="0">
                          <a:solidFill>
                            <a:srgbClr val="59A8B3"/>
                          </a:solidFill>
                        </a:rPr>
                        <a:t>秒程度）</a:t>
                      </a:r>
                      <a:endParaRPr kumimoji="1" lang="en-US" altLang="ja-JP" baseline="0" dirty="0">
                        <a:solidFill>
                          <a:srgbClr val="59A8B3"/>
                        </a:solidFill>
                      </a:endParaRP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G200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bg2">
                              <a:lumMod val="50000"/>
                            </a:schemeClr>
                          </a:solidFill>
                          <a:latin typeface="+mn-ea"/>
                          <a:ea typeface="+mn-ea"/>
                        </a:rPr>
                        <a:t>（モデル起用費別途・税別</a:t>
                      </a:r>
                      <a:r>
                        <a:rPr kumimoji="1" lang="en-US" altLang="ja-JP" sz="11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にてオリジナル動画を制作し投稿、広告配信もついたプランをご用意！専属モデル</a:t>
                      </a:r>
                      <a:r>
                        <a:rPr kumimoji="1" lang="en-US" altLang="ja-JP" sz="1100" b="1" dirty="0">
                          <a:solidFill>
                            <a:schemeClr val="bg2">
                              <a:lumMod val="50000"/>
                            </a:schemeClr>
                          </a:solidFill>
                          <a:latin typeface="+mn-ea"/>
                          <a:ea typeface="+mn-ea"/>
                        </a:rPr>
                        <a:t>1</a:t>
                      </a:r>
                      <a:r>
                        <a:rPr kumimoji="1" lang="ja-JP" altLang="en-US" sz="1100" b="1" dirty="0">
                          <a:solidFill>
                            <a:schemeClr val="bg2">
                              <a:lumMod val="50000"/>
                            </a:schemeClr>
                          </a:solidFill>
                          <a:latin typeface="+mn-ea"/>
                          <a:ea typeface="+mn-ea"/>
                        </a:rPr>
                        <a:t>名を起用し、商品の魅力を動画を通して読者に伝えていきます。「再生数」を重視し広告配信に重点を置いた、今までにない動画制作・拡散プランになります。</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だからこそ伝えられる</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ライクな動画メニューです！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69051451-74A1-8FC3-C482-69846D764FC8}"/>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7" name="Google Shape;700;p22">
            <a:extLst>
              <a:ext uri="{FF2B5EF4-FFF2-40B4-BE49-F238E27FC236}">
                <a16:creationId xmlns:a16="http://schemas.microsoft.com/office/drawing/2014/main" id="{BF317E81-BB95-C52A-44E6-BFBC66C11FFF}"/>
              </a:ext>
            </a:extLst>
          </p:cNvPr>
          <p:cNvSpPr txBox="1"/>
          <p:nvPr/>
        </p:nvSpPr>
        <p:spPr>
          <a:xfrm>
            <a:off x="217372" y="1972471"/>
            <a:ext cx="2465214" cy="24700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▼投稿イメージ（全て同じ動画）</a:t>
            </a:r>
            <a:endParaRPr sz="105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8" name="Google Shape;700;p22">
            <a:extLst>
              <a:ext uri="{FF2B5EF4-FFF2-40B4-BE49-F238E27FC236}">
                <a16:creationId xmlns:a16="http://schemas.microsoft.com/office/drawing/2014/main" id="{F65CA3CA-B33A-C4D8-2668-3D9347700EED}"/>
              </a:ext>
            </a:extLst>
          </p:cNvPr>
          <p:cNvSpPr txBox="1"/>
          <p:nvPr/>
        </p:nvSpPr>
        <p:spPr>
          <a:xfrm>
            <a:off x="3263212" y="2499290"/>
            <a:ext cx="561653" cy="17343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IG</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リール</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2" name="Google Shape;700;p22">
            <a:extLst>
              <a:ext uri="{FF2B5EF4-FFF2-40B4-BE49-F238E27FC236}">
                <a16:creationId xmlns:a16="http://schemas.microsoft.com/office/drawing/2014/main" id="{CDAFA022-4210-C5A6-81A5-8ACBDB8460FF}"/>
              </a:ext>
            </a:extLst>
          </p:cNvPr>
          <p:cNvSpPr txBox="1"/>
          <p:nvPr/>
        </p:nvSpPr>
        <p:spPr>
          <a:xfrm>
            <a:off x="3596191" y="4042350"/>
            <a:ext cx="1193912" cy="17343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sym typeface="Arial"/>
              </a:rPr>
              <a:t> </a:t>
            </a:r>
            <a:endParaRPr lang="en-US" altLang="ja-JP" sz="800" b="1" dirty="0">
              <a:solidFill>
                <a:schemeClr val="bg2">
                  <a:lumMod val="50000"/>
                </a:schemeClr>
              </a:solidFill>
              <a:latin typeface="Yu Gothic" panose="020B0400000000000000" pitchFamily="34" charset="-128"/>
              <a:ea typeface="Yu Gothic" panose="020B0400000000000000" pitchFamily="34" charset="-128"/>
              <a:sym typeface="Arial"/>
            </a:endParaRPr>
          </a:p>
          <a:p>
            <a:pPr marL="0" marR="0" lvl="0" indent="0" algn="ctr" rtl="0">
              <a:lnSpc>
                <a:spcPct val="100000"/>
              </a:lnSpc>
              <a:spcBef>
                <a:spcPts val="0"/>
              </a:spcBef>
              <a:spcAft>
                <a:spcPts val="0"/>
              </a:spcAft>
              <a:buClr>
                <a:srgbClr val="000000"/>
              </a:buClr>
              <a:buSzPts val="1200"/>
              <a:buFont typeface="Arial"/>
              <a:buNone/>
            </a:pPr>
            <a:r>
              <a:rPr lang="en-US" altLang="ja-JP" sz="800" b="1" dirty="0">
                <a:solidFill>
                  <a:schemeClr val="bg2">
                    <a:lumMod val="50000"/>
                  </a:schemeClr>
                </a:solidFill>
                <a:latin typeface="Yu Gothic" panose="020B0400000000000000" pitchFamily="34" charset="-128"/>
                <a:ea typeface="Yu Gothic" panose="020B0400000000000000" pitchFamily="34" charset="-128"/>
                <a:sym typeface="Arial"/>
              </a:rPr>
              <a:t>Shorts</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5" name="タイトル 1">
            <a:extLst>
              <a:ext uri="{FF2B5EF4-FFF2-40B4-BE49-F238E27FC236}">
                <a16:creationId xmlns:a16="http://schemas.microsoft.com/office/drawing/2014/main" id="{D49E2245-7CFF-70EA-4D7C-1B76EF7ECDC6}"/>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graphicFrame>
        <p:nvGraphicFramePr>
          <p:cNvPr id="6" name="Google Shape;498;p17">
            <a:extLst>
              <a:ext uri="{FF2B5EF4-FFF2-40B4-BE49-F238E27FC236}">
                <a16:creationId xmlns:a16="http://schemas.microsoft.com/office/drawing/2014/main" id="{8264D01B-B847-5A09-25DE-1ABCB2C47F63}"/>
              </a:ext>
            </a:extLst>
          </p:cNvPr>
          <p:cNvGraphicFramePr/>
          <p:nvPr>
            <p:extLst>
              <p:ext uri="{D42A27DB-BD31-4B8C-83A1-F6EECF244321}">
                <p14:modId xmlns:p14="http://schemas.microsoft.com/office/powerpoint/2010/main" val="3065332241"/>
              </p:ext>
            </p:extLst>
          </p:nvPr>
        </p:nvGraphicFramePr>
        <p:xfrm>
          <a:off x="4631697" y="1949403"/>
          <a:ext cx="5080391" cy="4158864"/>
        </p:xfrm>
        <a:graphic>
          <a:graphicData uri="http://schemas.openxmlformats.org/drawingml/2006/table">
            <a:tbl>
              <a:tblPr firstRow="1" bandRow="1">
                <a:noFill/>
              </a:tblPr>
              <a:tblGrid>
                <a:gridCol w="892803">
                  <a:extLst>
                    <a:ext uri="{9D8B030D-6E8A-4147-A177-3AD203B41FA5}">
                      <a16:colId xmlns:a16="http://schemas.microsoft.com/office/drawing/2014/main" val="20000"/>
                    </a:ext>
                  </a:extLst>
                </a:gridCol>
                <a:gridCol w="4187588">
                  <a:extLst>
                    <a:ext uri="{9D8B030D-6E8A-4147-A177-3AD203B41FA5}">
                      <a16:colId xmlns:a16="http://schemas.microsoft.com/office/drawing/2014/main" val="20001"/>
                    </a:ext>
                  </a:extLst>
                </a:gridCol>
              </a:tblGrid>
              <a:tr h="4453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プラン</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noFill/>
                      <a:prstDash val="solid"/>
                      <a:round/>
                      <a:headEnd type="none" w="sm" len="sm"/>
                      <a:tailEnd type="none" w="sm" len="sm"/>
                    </a:lnR>
                    <a:lnT w="9525" cap="flat" cmpd="sng" algn="ctr">
                      <a:no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rPr>
                        <a:t>500,000</a:t>
                      </a:r>
                      <a:r>
                        <a:rPr lang="ja-JP" altLang="en-US"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rPr>
                        <a:t>回再生保証</a:t>
                      </a:r>
                      <a:endParaRPr lang="en-US" altLang="ja-JP"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（オーガニック再生＋</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AD</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配信再生合計）</a:t>
                      </a:r>
                      <a:endPar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noFill/>
                      <a:prstDash val="solid"/>
                      <a:round/>
                      <a:headEnd type="none" w="sm" len="sm"/>
                      <a:tailEnd type="none" w="sm" len="sm"/>
                    </a:lnL>
                    <a:lnR w="12700" cap="flat" cmpd="sng" algn="ctr">
                      <a:noFill/>
                      <a:prstDash val="solid"/>
                      <a:round/>
                      <a:headEnd type="none" w="med" len="med"/>
                      <a:tailEnd type="none" w="med" len="med"/>
                    </a:lnR>
                    <a:lnT w="9525" cap="flat" cmpd="sng" algn="ctr">
                      <a:noFill/>
                      <a:prstDash val="dot"/>
                      <a:round/>
                      <a:headEnd type="none" w="sm" len="sm"/>
                      <a:tailEnd type="none" w="sm" len="sm"/>
                    </a:lnT>
                    <a:lnB w="635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solidFill>
                      <a:schemeClr val="bg1">
                        <a:alpha val="47000"/>
                      </a:schemeClr>
                    </a:solidFill>
                  </a:tcPr>
                </a:tc>
                <a:extLst>
                  <a:ext uri="{0D108BD9-81ED-4DB2-BD59-A6C34878D82A}">
                    <a16:rowId xmlns:a16="http://schemas.microsoft.com/office/drawing/2014/main" val="3845925908"/>
                  </a:ext>
                </a:extLst>
              </a:tr>
              <a:tr h="23683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TikTok</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動画制作＆投稿</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+TikTok</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広告配信</a:t>
                      </a: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尺：</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30</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秒程度　本数：</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a:t>
                      </a:r>
                      <a:endPar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・同動画を</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リール（フィードシェア込）、</a:t>
                      </a:r>
                      <a:endPar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9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YouTubeShorts</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にサービス投稿</a:t>
                      </a:r>
                      <a:endPar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6350" cap="flat" cmpd="sng" algn="ctr">
                      <a:solidFill>
                        <a:schemeClr val="tx1"/>
                      </a:solidFill>
                      <a:prstDash val="dot"/>
                      <a:round/>
                      <a:headEnd type="none" w="med" len="med"/>
                      <a:tailEnd type="none" w="med" len="med"/>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763752461"/>
                  </a:ext>
                </a:extLst>
              </a:tr>
              <a:tr h="23683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4週間</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以内</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3683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投稿日</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06770">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TikTok</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動画：合計再生数（オーガニック投稿と</a:t>
                      </a:r>
                      <a:r>
                        <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AD</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配信の合計再生数）、　　　　</a:t>
                      </a:r>
                      <a:endPar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altLang="en-US" sz="900" b="1" u="none" strike="noStrike" cap="none" baseline="0"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日別再生数、</a:t>
                      </a:r>
                      <a:r>
                        <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、いいね数、クリック数、投稿キャプチャ</a:t>
                      </a:r>
                    </a:p>
                    <a:p>
                      <a:pPr marL="0" marR="0" lvl="0" indent="0" algn="l" rtl="0">
                        <a:lnSpc>
                          <a:spcPct val="100000"/>
                        </a:lnSpc>
                        <a:spcBef>
                          <a:spcPts val="0"/>
                        </a:spcBef>
                        <a:spcAft>
                          <a:spcPts val="0"/>
                        </a:spcAft>
                        <a:buClr>
                          <a:srgbClr val="505050"/>
                        </a:buClr>
                        <a:buSzPts val="1000"/>
                        <a:buFont typeface="Arial"/>
                        <a:buNone/>
                      </a:pPr>
                      <a:r>
                        <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SNS</a:t>
                      </a:r>
                      <a:r>
                        <a:rPr lang="ja-JP" altLang="en-US"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サービス投稿：投稿キャプチャ、いいね数</a:t>
                      </a:r>
                      <a:endParaRPr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36837">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ja-JP" sz="9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2週間以内</a:t>
                      </a:r>
                      <a:endParaRPr sz="9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36837">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掲載開始より45営業日前</a:t>
                      </a:r>
                      <a:endParaRPr sz="9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443884">
                <a:tc gridSpan="2">
                  <a:txBody>
                    <a:bodyPr/>
                    <a:lstStyle/>
                    <a:p>
                      <a:pPr marL="0" marR="0" lvl="0" indent="0" algn="l" rtl="0">
                        <a:lnSpc>
                          <a:spcPct val="100000"/>
                        </a:lnSpc>
                        <a:spcBef>
                          <a:spcPts val="0"/>
                        </a:spcBef>
                        <a:spcAft>
                          <a:spcPts val="0"/>
                        </a:spcAft>
                        <a:buClr>
                          <a:srgbClr val="000000"/>
                        </a:buClr>
                        <a:buSzPts val="800"/>
                        <a:buFont typeface="Arial"/>
                        <a:buNone/>
                      </a:pPr>
                      <a:r>
                        <a:rPr lang="ja-JP"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注意事項</a:t>
                      </a:r>
                      <a:endParaRPr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r>
                        <a:rPr lang="ja-JP" altLang="en-US" sz="800" b="1" dirty="0">
                          <a:solidFill>
                            <a:schemeClr val="bg2">
                              <a:lumMod val="50000"/>
                            </a:schemeClr>
                          </a:solidFill>
                          <a:latin typeface="游ゴシック" panose="020B0400000000000000" pitchFamily="50" charset="-128"/>
                          <a:ea typeface="游ゴシック" panose="020B0400000000000000" pitchFamily="50" charset="-128"/>
                        </a:rPr>
                        <a:t>・制作フローは、発注→オリエン→構成案提出→撮影→初校→再校→</a:t>
                      </a:r>
                      <a:r>
                        <a:rPr lang="ja-JP" altLang="en-US" sz="800" b="1" dirty="0">
                          <a:solidFill>
                            <a:schemeClr val="bg2">
                              <a:lumMod val="50000"/>
                            </a:schemeClr>
                          </a:solidFill>
                          <a:latin typeface="游ゴシック" panose="020B0400000000000000" pitchFamily="50" charset="-128"/>
                          <a:ea typeface="+mn-ea"/>
                        </a:rPr>
                        <a:t>校了</a:t>
                      </a:r>
                      <a:r>
                        <a:rPr lang="ja-JP" altLang="en-US" sz="800" b="1" dirty="0">
                          <a:solidFill>
                            <a:schemeClr val="bg2">
                              <a:lumMod val="50000"/>
                            </a:schemeClr>
                          </a:solidFill>
                          <a:latin typeface="游ゴシック" panose="020B0400000000000000" pitchFamily="50" charset="-128"/>
                          <a:ea typeface="游ゴシック" panose="020B0400000000000000" pitchFamily="50" charset="-128"/>
                        </a:rPr>
                        <a:t>となります</a:t>
                      </a:r>
                      <a:endParaRPr lang="en-US" altLang="ja-JP"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・⾊補正の修正費⽤は含まれておりません。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・配信⽇の３⽇前校了をマストとさせていただきます。</a:t>
                      </a:r>
                      <a:endParaRPr lang="en-US" altLang="ja-JP" sz="8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800" b="1" dirty="0">
                          <a:solidFill>
                            <a:schemeClr val="bg2">
                              <a:lumMod val="50000"/>
                            </a:schemeClr>
                          </a:solidFill>
                          <a:latin typeface="游ゴシック" panose="020B0400000000000000" pitchFamily="50" charset="-128"/>
                          <a:ea typeface="游ゴシック" panose="020B0400000000000000" pitchFamily="50" charset="-128"/>
                        </a:rPr>
                        <a:t>TikTok</a:t>
                      </a:r>
                      <a:r>
                        <a:rPr lang="ja-JP" altLang="en-US" sz="800" b="1" dirty="0">
                          <a:solidFill>
                            <a:schemeClr val="bg2">
                              <a:lumMod val="50000"/>
                            </a:schemeClr>
                          </a:solidFill>
                          <a:latin typeface="游ゴシック" panose="020B0400000000000000" pitchFamily="50" charset="-128"/>
                          <a:ea typeface="游ゴシック" panose="020B0400000000000000" pitchFamily="50" charset="-128"/>
                        </a:rPr>
                        <a:t>以外の上記</a:t>
                      </a:r>
                      <a:r>
                        <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CanCam</a:t>
                      </a:r>
                      <a:r>
                        <a:rPr lang="ja-JP" altLang="en-US"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公式</a:t>
                      </a:r>
                      <a:r>
                        <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SNS</a:t>
                      </a:r>
                      <a:r>
                        <a:rPr lang="ja-JP" altLang="en-US"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サービス投稿のテキストは編集部お任せとなります。</a:t>
                      </a:r>
                      <a:endPar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　</a:t>
                      </a:r>
                      <a:r>
                        <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IG</a:t>
                      </a:r>
                      <a:r>
                        <a:rPr lang="ja-JP" altLang="en-US"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フィードシェアのテキストは編集部お任せとなります。またテキストには</a:t>
                      </a:r>
                      <a:r>
                        <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#PR</a:t>
                      </a:r>
                      <a:r>
                        <a:rPr lang="ja-JP" altLang="en-US"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が入ります。</a:t>
                      </a:r>
                      <a:endPar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游ゴシック" panose="020B0400000000000000" pitchFamily="50" charset="-128"/>
                          <a:ea typeface="+mn-ea"/>
                          <a:cs typeface="Arial"/>
                          <a:sym typeface="Arial"/>
                        </a:rPr>
                        <a:t>・</a:t>
                      </a:r>
                      <a:r>
                        <a:rPr lang="ja-JP" altLang="ja-JP" sz="800" b="1" u="none" strike="noStrike" cap="none" dirty="0">
                          <a:solidFill>
                            <a:schemeClr val="bg2">
                              <a:lumMod val="50000"/>
                            </a:schemeClr>
                          </a:solidFill>
                          <a:latin typeface="游ゴシック" panose="020B0400000000000000" pitchFamily="50" charset="-128"/>
                          <a:ea typeface="+mn-ea"/>
                          <a:cs typeface="Arial"/>
                          <a:sym typeface="Arial"/>
                        </a:rPr>
                        <a:t>掲載期間中の競合調整は行いません</a:t>
                      </a:r>
                      <a:endParaRPr lang="en-US" altLang="ja-JP" sz="8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i="0" u="none" strike="noStrike" cap="none" dirty="0">
                          <a:solidFill>
                            <a:srgbClr val="E7346C"/>
                          </a:solidFill>
                          <a:latin typeface="游ゴシック" panose="020B0400000000000000" pitchFamily="50" charset="-128"/>
                          <a:ea typeface="+mn-ea"/>
                          <a:cs typeface="Arial"/>
                          <a:sym typeface="Arial"/>
                        </a:rPr>
                        <a:t>・</a:t>
                      </a:r>
                      <a:r>
                        <a:rPr lang="en-US" altLang="ja-JP" sz="800" b="1" i="0" u="none" strike="noStrike" cap="none" dirty="0">
                          <a:solidFill>
                            <a:srgbClr val="E7346C"/>
                          </a:solidFill>
                          <a:latin typeface="游ゴシック" panose="020B0400000000000000" pitchFamily="50" charset="-128"/>
                          <a:ea typeface="+mn-ea"/>
                          <a:cs typeface="Arial"/>
                          <a:sym typeface="Arial"/>
                        </a:rPr>
                        <a:t>TikTok</a:t>
                      </a:r>
                      <a:r>
                        <a:rPr lang="ja-JP" altLang="en-US" sz="800" b="1" i="0" u="none" strike="noStrike" cap="none" dirty="0">
                          <a:solidFill>
                            <a:srgbClr val="E7346C"/>
                          </a:solidFill>
                          <a:latin typeface="游ゴシック" panose="020B0400000000000000" pitchFamily="50" charset="-128"/>
                          <a:ea typeface="+mn-ea"/>
                          <a:cs typeface="Arial"/>
                          <a:sym typeface="Arial"/>
                        </a:rPr>
                        <a:t>動画広告の目的は「動画の再生」となります。また広告表示時点で再生数</a:t>
                      </a:r>
                      <a:r>
                        <a:rPr lang="en-US" altLang="ja-JP" sz="800" b="1" i="0" u="none" strike="noStrike" cap="none" dirty="0">
                          <a:solidFill>
                            <a:srgbClr val="E7346C"/>
                          </a:solidFill>
                          <a:latin typeface="游ゴシック" panose="020B0400000000000000" pitchFamily="50" charset="-128"/>
                          <a:ea typeface="+mn-ea"/>
                          <a:cs typeface="Arial"/>
                          <a:sym typeface="Arial"/>
                        </a:rPr>
                        <a:t>1</a:t>
                      </a:r>
                      <a:r>
                        <a:rPr lang="ja-JP" altLang="en-US" sz="800" b="1" i="0" u="none" strike="noStrike" cap="none" dirty="0">
                          <a:solidFill>
                            <a:srgbClr val="E7346C"/>
                          </a:solidFill>
                          <a:latin typeface="游ゴシック" panose="020B0400000000000000" pitchFamily="50" charset="-128"/>
                          <a:ea typeface="+mn-ea"/>
                          <a:cs typeface="Arial"/>
                          <a:sym typeface="Arial"/>
                        </a:rPr>
                        <a:t>カウントとなります。</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a:t>
                      </a:r>
                      <a:r>
                        <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rPr>
                        <a:t>TikTok</a:t>
                      </a: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動画広告のリンク先はクライアントサイトへの遷移が可能です（</a:t>
                      </a:r>
                      <a:r>
                        <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rPr>
                        <a:t>EC</a:t>
                      </a: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カートページ不可）。</a:t>
                      </a:r>
                      <a:endPar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　ご希望の場合はご相談ください。</a:t>
                      </a:r>
                      <a:endPar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・掲載期間終了後も投稿は基本的には残りますが条件によっては掲載終了後は削除となる可能性が</a:t>
                      </a:r>
                      <a:endPar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游ゴシック" panose="020B0400000000000000" pitchFamily="50" charset="-128"/>
                        </a:rPr>
                        <a:t>　ありますので予めご了承ください。</a:t>
                      </a:r>
                      <a:endParaRPr lang="en-US" altLang="ja-JP" sz="800" b="1" dirty="0">
                        <a:solidFill>
                          <a:schemeClr val="tx1">
                            <a:lumMod val="65000"/>
                            <a:lumOff val="35000"/>
                          </a:schemeClr>
                        </a:solidFill>
                        <a:latin typeface="游ゴシック" panose="020B0400000000000000" pitchFamily="50" charset="-128"/>
                        <a:ea typeface="游ゴシック" panose="020B0400000000000000" pitchFamily="50"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6350" cap="flat" cmpd="sng" algn="ctr">
                      <a:solidFill>
                        <a:schemeClr val="tx1"/>
                      </a:solidFill>
                      <a:prstDash val="dot"/>
                      <a:round/>
                      <a:headEnd type="none" w="med" len="med"/>
                      <a:tailEnd type="none" w="med" len="med"/>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7" name="テキスト ボックス 6">
            <a:extLst>
              <a:ext uri="{FF2B5EF4-FFF2-40B4-BE49-F238E27FC236}">
                <a16:creationId xmlns:a16="http://schemas.microsoft.com/office/drawing/2014/main" id="{70D91AAC-799E-32EC-D658-C282CF3D2100}"/>
              </a:ext>
            </a:extLst>
          </p:cNvPr>
          <p:cNvSpPr txBox="1"/>
          <p:nvPr/>
        </p:nvSpPr>
        <p:spPr>
          <a:xfrm>
            <a:off x="59206" y="2205001"/>
            <a:ext cx="2039904" cy="588303"/>
          </a:xfrm>
          <a:prstGeom prst="rect">
            <a:avLst/>
          </a:prstGeom>
          <a:noFill/>
        </p:spPr>
        <p:txBody>
          <a:bodyPr wrap="square" rtlCol="0">
            <a:spAutoFit/>
          </a:bodyPr>
          <a:lstStyle/>
          <a:p>
            <a:pPr algn="ctr" defTabSz="422041"/>
            <a:r>
              <a:rPr kumimoji="1" lang="en-US" altLang="ja-JP" sz="923" b="1" dirty="0">
                <a:solidFill>
                  <a:prstClr val="black"/>
                </a:solidFill>
                <a:latin typeface="メイリオ" panose="020B0604030504040204" pitchFamily="50" charset="-128"/>
                <a:ea typeface="メイリオ" panose="020B0604030504040204" pitchFamily="50" charset="-128"/>
              </a:rPr>
              <a:t>CanCam</a:t>
            </a:r>
            <a:r>
              <a:rPr kumimoji="1" lang="ja-JP" altLang="en-US" sz="923" b="1" dirty="0">
                <a:solidFill>
                  <a:prstClr val="black"/>
                </a:solidFill>
                <a:latin typeface="メイリオ" panose="020B0604030504040204" pitchFamily="50" charset="-128"/>
                <a:ea typeface="メイリオ" panose="020B0604030504040204" pitchFamily="50" charset="-128"/>
              </a:rPr>
              <a:t>公式</a:t>
            </a:r>
            <a:r>
              <a:rPr kumimoji="1" lang="en-US" altLang="ja-JP" sz="923" b="1" dirty="0">
                <a:solidFill>
                  <a:prstClr val="black"/>
                </a:solidFill>
                <a:latin typeface="メイリオ" panose="020B0604030504040204" pitchFamily="50" charset="-128"/>
                <a:ea typeface="メイリオ" panose="020B0604030504040204" pitchFamily="50" charset="-128"/>
              </a:rPr>
              <a:t>TikTok</a:t>
            </a:r>
            <a:r>
              <a:rPr kumimoji="1" lang="ja-JP" altLang="en-US" sz="923" b="1" dirty="0">
                <a:solidFill>
                  <a:prstClr val="black"/>
                </a:solidFill>
                <a:latin typeface="メイリオ" panose="020B0604030504040204" pitchFamily="50" charset="-128"/>
                <a:ea typeface="メイリオ" panose="020B0604030504040204" pitchFamily="50" charset="-128"/>
              </a:rPr>
              <a:t>にて</a:t>
            </a:r>
            <a:endParaRPr kumimoji="1" lang="en-US" altLang="ja-JP" sz="923" b="1" dirty="0">
              <a:solidFill>
                <a:prstClr val="black"/>
              </a:solidFill>
              <a:latin typeface="メイリオ" panose="020B0604030504040204" pitchFamily="50" charset="-128"/>
              <a:ea typeface="メイリオ" panose="020B0604030504040204" pitchFamily="50" charset="-128"/>
            </a:endParaRPr>
          </a:p>
          <a:p>
            <a:pPr algn="ctr" defTabSz="422041"/>
            <a:r>
              <a:rPr kumimoji="1" lang="ja-JP" altLang="en-US" sz="1100" b="1" u="sng" dirty="0">
                <a:solidFill>
                  <a:srgbClr val="E7346C"/>
                </a:solidFill>
                <a:latin typeface="メイリオ" panose="020B0604030504040204" pitchFamily="50" charset="-128"/>
                <a:ea typeface="メイリオ" panose="020B0604030504040204" pitchFamily="50" charset="-128"/>
              </a:rPr>
              <a:t>オリジナル動画</a:t>
            </a:r>
            <a:endParaRPr kumimoji="1" lang="en-US" altLang="ja-JP" sz="1100" b="1" u="sng" dirty="0">
              <a:solidFill>
                <a:srgbClr val="E7346C"/>
              </a:solidFill>
              <a:latin typeface="メイリオ" panose="020B0604030504040204" pitchFamily="50" charset="-128"/>
              <a:ea typeface="メイリオ" panose="020B0604030504040204" pitchFamily="50" charset="-128"/>
            </a:endParaRPr>
          </a:p>
          <a:p>
            <a:pPr algn="ctr" defTabSz="422041"/>
            <a:r>
              <a:rPr kumimoji="1" lang="ja-JP" altLang="en-US" sz="831" b="1" dirty="0">
                <a:solidFill>
                  <a:prstClr val="black"/>
                </a:solidFill>
                <a:latin typeface="メイリオ" panose="020B0604030504040204" pitchFamily="50" charset="-128"/>
                <a:ea typeface="メイリオ" panose="020B0604030504040204" pitchFamily="50" charset="-128"/>
              </a:rPr>
              <a:t>を制作・投稿</a:t>
            </a:r>
            <a:endParaRPr kumimoji="1" lang="en-US" altLang="ja-JP" sz="831" b="1" dirty="0">
              <a:solidFill>
                <a:prstClr val="black"/>
              </a:solidFill>
              <a:latin typeface="メイリオ" panose="020B0604030504040204" pitchFamily="50" charset="-128"/>
              <a:ea typeface="メイリオ" panose="020B0604030504040204" pitchFamily="50" charset="-128"/>
            </a:endParaRPr>
          </a:p>
          <a:p>
            <a:pPr algn="ctr" defTabSz="422041"/>
            <a:endParaRPr kumimoji="1" lang="en-US" altLang="ja-JP" sz="369" b="1" dirty="0">
              <a:solidFill>
                <a:prstClr val="black"/>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B2457D9C-B577-E7D6-24B2-DA69A4661464}"/>
              </a:ext>
            </a:extLst>
          </p:cNvPr>
          <p:cNvSpPr txBox="1"/>
          <p:nvPr/>
        </p:nvSpPr>
        <p:spPr>
          <a:xfrm>
            <a:off x="1607913" y="2846050"/>
            <a:ext cx="1556773" cy="561051"/>
          </a:xfrm>
          <a:prstGeom prst="rect">
            <a:avLst/>
          </a:prstGeom>
          <a:noFill/>
        </p:spPr>
        <p:txBody>
          <a:bodyPr wrap="square" rtlCol="0">
            <a:spAutoFit/>
          </a:bodyPr>
          <a:lstStyle/>
          <a:p>
            <a:pPr algn="ctr" defTabSz="422041"/>
            <a:r>
              <a:rPr kumimoji="1" lang="en-US" altLang="ja-JP" sz="831" b="1" dirty="0">
                <a:solidFill>
                  <a:prstClr val="black"/>
                </a:solidFill>
                <a:latin typeface="メイリオ" panose="020B0604030504040204" pitchFamily="50" charset="-128"/>
                <a:ea typeface="メイリオ" panose="020B0604030504040204" pitchFamily="50" charset="-128"/>
              </a:rPr>
              <a:t>TikTok Infeed</a:t>
            </a:r>
            <a:r>
              <a:rPr kumimoji="1" lang="ja-JP" altLang="en-US" sz="831" b="1" dirty="0">
                <a:solidFill>
                  <a:prstClr val="black"/>
                </a:solidFill>
                <a:latin typeface="メイリオ" panose="020B0604030504040204" pitchFamily="50" charset="-128"/>
                <a:ea typeface="メイリオ" panose="020B0604030504040204" pitchFamily="50" charset="-128"/>
              </a:rPr>
              <a:t>広告にて</a:t>
            </a:r>
            <a:endParaRPr kumimoji="1" lang="en-US" altLang="ja-JP" sz="831" b="1" dirty="0">
              <a:solidFill>
                <a:prstClr val="black"/>
              </a:solidFill>
              <a:latin typeface="メイリオ" panose="020B0604030504040204" pitchFamily="50" charset="-128"/>
              <a:ea typeface="メイリオ" panose="020B0604030504040204" pitchFamily="50" charset="-128"/>
            </a:endParaRPr>
          </a:p>
          <a:p>
            <a:pPr algn="ctr" defTabSz="422041"/>
            <a:r>
              <a:rPr kumimoji="1" lang="ja-JP" altLang="en-US" sz="1200" b="1" u="sng" dirty="0">
                <a:solidFill>
                  <a:srgbClr val="E7346C"/>
                </a:solidFill>
                <a:latin typeface="メイリオ" panose="020B0604030504040204" pitchFamily="50" charset="-128"/>
                <a:ea typeface="メイリオ" panose="020B0604030504040204" pitchFamily="50" charset="-128"/>
              </a:rPr>
              <a:t>動画広告配信</a:t>
            </a:r>
            <a:r>
              <a:rPr kumimoji="1" lang="ja-JP" altLang="en-US" sz="831" b="1" dirty="0">
                <a:solidFill>
                  <a:prstClr val="black"/>
                </a:solidFill>
                <a:latin typeface="メイリオ" panose="020B0604030504040204" pitchFamily="50" charset="-128"/>
                <a:ea typeface="メイリオ" panose="020B0604030504040204" pitchFamily="50" charset="-128"/>
              </a:rPr>
              <a:t>を実施</a:t>
            </a:r>
            <a:endParaRPr kumimoji="1" lang="en-US" altLang="ja-JP" sz="831" b="1" dirty="0">
              <a:solidFill>
                <a:prstClr val="black"/>
              </a:solidFill>
              <a:latin typeface="メイリオ" panose="020B0604030504040204" pitchFamily="50" charset="-128"/>
              <a:ea typeface="メイリオ" panose="020B0604030504040204" pitchFamily="50" charset="-128"/>
            </a:endParaRPr>
          </a:p>
          <a:p>
            <a:pPr algn="ctr" defTabSz="422041"/>
            <a:endParaRPr kumimoji="1" lang="en-US" altLang="ja-JP" sz="923" b="1" dirty="0">
              <a:solidFill>
                <a:prstClr val="black"/>
              </a:solidFill>
              <a:latin typeface="メイリオ" panose="020B0604030504040204" pitchFamily="50" charset="-128"/>
              <a:ea typeface="メイリオ" panose="020B0604030504040204" pitchFamily="50" charset="-128"/>
            </a:endParaRPr>
          </a:p>
        </p:txBody>
      </p:sp>
      <p:pic>
        <p:nvPicPr>
          <p:cNvPr id="15" name="図 14" descr="アイコン&#10;&#10;自動的に生成された説明">
            <a:extLst>
              <a:ext uri="{FF2B5EF4-FFF2-40B4-BE49-F238E27FC236}">
                <a16:creationId xmlns:a16="http://schemas.microsoft.com/office/drawing/2014/main" id="{A86A8CF5-C6E5-EDEF-1539-0F5006AA4484}"/>
              </a:ext>
            </a:extLst>
          </p:cNvPr>
          <p:cNvPicPr>
            <a:picLocks noChangeAspect="1"/>
          </p:cNvPicPr>
          <p:nvPr/>
        </p:nvPicPr>
        <p:blipFill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rot="19259718">
            <a:off x="2374265" y="2097165"/>
            <a:ext cx="357666" cy="889059"/>
          </a:xfrm>
          <a:prstGeom prst="rect">
            <a:avLst/>
          </a:prstGeom>
        </p:spPr>
      </p:pic>
      <p:pic>
        <p:nvPicPr>
          <p:cNvPr id="35" name="図 34" descr="アイコン&#10;&#10;自動的に生成された説明">
            <a:extLst>
              <a:ext uri="{FF2B5EF4-FFF2-40B4-BE49-F238E27FC236}">
                <a16:creationId xmlns:a16="http://schemas.microsoft.com/office/drawing/2014/main" id="{BF779A17-AE89-0B0F-5296-2A9F23A87895}"/>
              </a:ext>
            </a:extLst>
          </p:cNvPr>
          <p:cNvPicPr>
            <a:picLocks noChangeAspect="1"/>
          </p:cNvPicPr>
          <p:nvPr/>
        </p:nvPicPr>
        <p:blipFill rotWithShape="1">
          <a:blip r:embed="rId2"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rot="7566820">
            <a:off x="574004" y="5388688"/>
            <a:ext cx="357666" cy="889059"/>
          </a:xfrm>
          <a:prstGeom prst="rect">
            <a:avLst/>
          </a:prstGeom>
        </p:spPr>
      </p:pic>
      <p:sp>
        <p:nvSpPr>
          <p:cNvPr id="42" name="正方形/長方形 41">
            <a:extLst>
              <a:ext uri="{FF2B5EF4-FFF2-40B4-BE49-F238E27FC236}">
                <a16:creationId xmlns:a16="http://schemas.microsoft.com/office/drawing/2014/main" id="{E9B8E979-4C3A-F725-DDF9-77382A7A7411}"/>
              </a:ext>
            </a:extLst>
          </p:cNvPr>
          <p:cNvSpPr/>
          <p:nvPr/>
        </p:nvSpPr>
        <p:spPr>
          <a:xfrm>
            <a:off x="3120799" y="1962376"/>
            <a:ext cx="1454633" cy="300994"/>
          </a:xfrm>
          <a:prstGeom prst="rect">
            <a:avLst/>
          </a:prstGeom>
          <a:solidFill>
            <a:srgbClr val="59A8B3">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chemeClr val="bg1"/>
                </a:solidFill>
              </a:rPr>
              <a:t>CanCam</a:t>
            </a:r>
            <a:r>
              <a:rPr kumimoji="1" lang="ja-JP" altLang="en-US" sz="800" b="1" dirty="0">
                <a:solidFill>
                  <a:schemeClr val="bg1"/>
                </a:solidFill>
              </a:rPr>
              <a:t>公式</a:t>
            </a:r>
            <a:r>
              <a:rPr kumimoji="1" lang="en-US" altLang="ja-JP" sz="800" b="1" dirty="0">
                <a:solidFill>
                  <a:schemeClr val="bg1"/>
                </a:solidFill>
              </a:rPr>
              <a:t>SNS</a:t>
            </a:r>
            <a:r>
              <a:rPr kumimoji="1" lang="ja-JP" altLang="en-US" sz="800" b="1" dirty="0" err="1">
                <a:solidFill>
                  <a:schemeClr val="bg1"/>
                </a:solidFill>
              </a:rPr>
              <a:t>での</a:t>
            </a:r>
            <a:endParaRPr kumimoji="1" lang="en-US" altLang="ja-JP" sz="800" b="1" dirty="0">
              <a:solidFill>
                <a:schemeClr val="bg1"/>
              </a:solidFill>
            </a:endParaRPr>
          </a:p>
          <a:p>
            <a:pPr algn="ctr"/>
            <a:r>
              <a:rPr kumimoji="1" lang="ja-JP" altLang="en-US" sz="800" b="1" dirty="0">
                <a:solidFill>
                  <a:schemeClr val="bg1"/>
                </a:solidFill>
              </a:rPr>
              <a:t>サービス投稿付き</a:t>
            </a:r>
            <a:r>
              <a:rPr kumimoji="1" lang="en-US" altLang="ja-JP" sz="800" b="1" dirty="0">
                <a:solidFill>
                  <a:schemeClr val="bg1"/>
                </a:solidFill>
              </a:rPr>
              <a:t>(</a:t>
            </a:r>
            <a:r>
              <a:rPr kumimoji="1" lang="ja-JP" altLang="en-US" sz="800" b="1" dirty="0">
                <a:solidFill>
                  <a:schemeClr val="bg1"/>
                </a:solidFill>
              </a:rPr>
              <a:t>同動画</a:t>
            </a:r>
            <a:r>
              <a:rPr kumimoji="1" lang="en-US" altLang="ja-JP" sz="900" b="1" dirty="0">
                <a:solidFill>
                  <a:schemeClr val="bg1"/>
                </a:solidFill>
              </a:rPr>
              <a:t>)</a:t>
            </a:r>
            <a:endParaRPr kumimoji="1" lang="ja-JP" altLang="en-US" sz="900" b="1" dirty="0">
              <a:solidFill>
                <a:schemeClr val="bg1"/>
              </a:solidFill>
            </a:endParaRPr>
          </a:p>
        </p:txBody>
      </p:sp>
      <p:pic>
        <p:nvPicPr>
          <p:cNvPr id="48" name="Google Shape;1384;p126" descr="リールinstagramロゴ。新機能ソーシャルメディアアプリの3dレンダリング | プレミアム写真">
            <a:extLst>
              <a:ext uri="{FF2B5EF4-FFF2-40B4-BE49-F238E27FC236}">
                <a16:creationId xmlns:a16="http://schemas.microsoft.com/office/drawing/2014/main" id="{E3DB4B6A-21B7-AC2E-E1BF-C1F81BB30C43}"/>
              </a:ext>
            </a:extLst>
          </p:cNvPr>
          <p:cNvPicPr preferRelativeResize="0"/>
          <p:nvPr/>
        </p:nvPicPr>
        <p:blipFill rotWithShape="1">
          <a:blip r:embed="rId3">
            <a:alphaModFix/>
          </a:blip>
          <a:srcRect/>
          <a:stretch/>
        </p:blipFill>
        <p:spPr>
          <a:xfrm>
            <a:off x="3256651" y="2666966"/>
            <a:ext cx="446680" cy="389020"/>
          </a:xfrm>
          <a:prstGeom prst="rect">
            <a:avLst/>
          </a:prstGeom>
          <a:noFill/>
          <a:ln>
            <a:noFill/>
          </a:ln>
        </p:spPr>
      </p:pic>
      <p:pic>
        <p:nvPicPr>
          <p:cNvPr id="51" name="Picture 2" descr="Xのアイコン｜こんとん">
            <a:extLst>
              <a:ext uri="{FF2B5EF4-FFF2-40B4-BE49-F238E27FC236}">
                <a16:creationId xmlns:a16="http://schemas.microsoft.com/office/drawing/2014/main" id="{646B9829-BE7A-10E6-0514-296A63D67F6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341872" y="5171624"/>
            <a:ext cx="404335" cy="391921"/>
          </a:xfrm>
          <a:prstGeom prst="rect">
            <a:avLst/>
          </a:prstGeom>
          <a:noFill/>
          <a:extLst>
            <a:ext uri="{909E8E84-426E-40DD-AFC4-6F175D3DCCD1}">
              <a14:hiddenFill xmlns:a14="http://schemas.microsoft.com/office/drawing/2010/main">
                <a:solidFill>
                  <a:srgbClr val="FFFFFF"/>
                </a:solidFill>
              </a14:hiddenFill>
            </a:ext>
          </a:extLst>
        </p:spPr>
      </p:pic>
      <p:sp>
        <p:nvSpPr>
          <p:cNvPr id="54" name="Google Shape;700;p22">
            <a:extLst>
              <a:ext uri="{FF2B5EF4-FFF2-40B4-BE49-F238E27FC236}">
                <a16:creationId xmlns:a16="http://schemas.microsoft.com/office/drawing/2014/main" id="{D7E0207D-559B-9EB3-345C-8603F9C476A0}"/>
              </a:ext>
            </a:extLst>
          </p:cNvPr>
          <p:cNvSpPr txBox="1"/>
          <p:nvPr/>
        </p:nvSpPr>
        <p:spPr>
          <a:xfrm>
            <a:off x="2951134" y="4941957"/>
            <a:ext cx="1193912" cy="17343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X</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pic>
        <p:nvPicPr>
          <p:cNvPr id="8" name="図 7"/>
          <p:cNvPicPr>
            <a:picLocks noChangeAspect="1"/>
          </p:cNvPicPr>
          <p:nvPr/>
        </p:nvPicPr>
        <p:blipFill>
          <a:blip r:embed="rId5"/>
          <a:stretch>
            <a:fillRect/>
          </a:stretch>
        </p:blipFill>
        <p:spPr>
          <a:xfrm>
            <a:off x="3926189" y="4300757"/>
            <a:ext cx="584588" cy="301999"/>
          </a:xfrm>
          <a:prstGeom prst="rect">
            <a:avLst/>
          </a:prstGeom>
        </p:spPr>
      </p:pic>
      <p:pic>
        <p:nvPicPr>
          <p:cNvPr id="2" name="Picture 2" descr="Tiktok, Tiktokロゴ, Tiktokボタン, 社会的なメディア">
            <a:extLst>
              <a:ext uri="{FF2B5EF4-FFF2-40B4-BE49-F238E27FC236}">
                <a16:creationId xmlns:a16="http://schemas.microsoft.com/office/drawing/2014/main" id="{43344DD5-2D02-CE4A-E921-627FD09A5B3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479911" y="598881"/>
            <a:ext cx="382169" cy="382169"/>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AF212206-DAA9-B986-868E-5EB2D811D6DD}"/>
              </a:ext>
            </a:extLst>
          </p:cNvPr>
          <p:cNvSpPr/>
          <p:nvPr/>
        </p:nvSpPr>
        <p:spPr>
          <a:xfrm>
            <a:off x="4313583" y="6323768"/>
            <a:ext cx="5398505" cy="343664"/>
          </a:xfrm>
          <a:prstGeom prst="rect">
            <a:avLst/>
          </a:prstGeom>
          <a:solidFill>
            <a:srgbClr val="59A8B3">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　　　＋</a:t>
            </a:r>
            <a:r>
              <a:rPr kumimoji="1" lang="en-US" altLang="ja-JP" sz="1600" b="1" dirty="0">
                <a:solidFill>
                  <a:schemeClr val="bg1"/>
                </a:solidFill>
              </a:rPr>
              <a:t>G50</a:t>
            </a:r>
            <a:r>
              <a:rPr kumimoji="1" lang="ja-JP" altLang="en-US" sz="1600" b="1" dirty="0">
                <a:solidFill>
                  <a:schemeClr val="bg1"/>
                </a:solidFill>
              </a:rPr>
              <a:t>万円：再生保証数</a:t>
            </a:r>
            <a:r>
              <a:rPr kumimoji="1" lang="en-US" altLang="ja-JP" sz="1600" b="1" dirty="0">
                <a:solidFill>
                  <a:schemeClr val="bg1"/>
                </a:solidFill>
              </a:rPr>
              <a:t>50</a:t>
            </a:r>
            <a:r>
              <a:rPr kumimoji="1" lang="ja-JP" altLang="en-US" sz="1600" b="1" dirty="0">
                <a:solidFill>
                  <a:schemeClr val="bg1"/>
                </a:solidFill>
              </a:rPr>
              <a:t>万回追加</a:t>
            </a:r>
            <a:r>
              <a:rPr kumimoji="1" lang="ja-JP" altLang="en-US" sz="800" b="1" dirty="0">
                <a:solidFill>
                  <a:schemeClr val="bg1"/>
                </a:solidFill>
              </a:rPr>
              <a:t>（合計</a:t>
            </a:r>
            <a:r>
              <a:rPr kumimoji="1" lang="en-US" altLang="ja-JP" sz="800" b="1" dirty="0">
                <a:solidFill>
                  <a:schemeClr val="bg1"/>
                </a:solidFill>
              </a:rPr>
              <a:t>100</a:t>
            </a:r>
            <a:r>
              <a:rPr kumimoji="1" lang="ja-JP" altLang="en-US" sz="800" b="1" dirty="0">
                <a:solidFill>
                  <a:schemeClr val="bg1"/>
                </a:solidFill>
              </a:rPr>
              <a:t>万回再生保証）</a:t>
            </a:r>
            <a:endParaRPr kumimoji="1" lang="en-US" altLang="ja-JP" sz="1600" b="1" dirty="0">
              <a:solidFill>
                <a:schemeClr val="bg1"/>
              </a:solidFill>
            </a:endParaRPr>
          </a:p>
        </p:txBody>
      </p:sp>
      <p:sp>
        <p:nvSpPr>
          <p:cNvPr id="16" name="Google Shape;912;p26">
            <a:extLst>
              <a:ext uri="{FF2B5EF4-FFF2-40B4-BE49-F238E27FC236}">
                <a16:creationId xmlns:a16="http://schemas.microsoft.com/office/drawing/2014/main" id="{973CA296-761E-795F-5653-3AF9A80594C6}"/>
              </a:ext>
            </a:extLst>
          </p:cNvPr>
          <p:cNvSpPr txBox="1"/>
          <p:nvPr/>
        </p:nvSpPr>
        <p:spPr>
          <a:xfrm>
            <a:off x="4381560" y="6390192"/>
            <a:ext cx="571439" cy="200014"/>
          </a:xfrm>
          <a:prstGeom prst="rect">
            <a:avLst/>
          </a:prstGeom>
          <a:solidFill>
            <a:srgbClr val="6DB3BC"/>
          </a:solidFill>
          <a:ln>
            <a:solidFill>
              <a:schemeClr val="bg1"/>
            </a:solidFill>
          </a:ln>
        </p:spPr>
        <p:txBody>
          <a:bodyPr spcFirstLastPara="1" wrap="square" lIns="91425" tIns="45700" rIns="91425" bIns="45700" anchor="ctr" anchorCtr="0">
            <a:spAutoFit/>
          </a:bodyPr>
          <a:lstStyle/>
          <a:p>
            <a:pPr algn="ctr">
              <a:buSzPts val="1000"/>
            </a:pPr>
            <a:r>
              <a:rPr lang="en-US" altLang="ja-JP" sz="700" b="1" dirty="0">
                <a:solidFill>
                  <a:schemeClr val="lt1"/>
                </a:solidFill>
                <a:latin typeface="+mn-ea"/>
                <a:cs typeface="Calibri"/>
                <a:sym typeface="Calibri"/>
              </a:rPr>
              <a:t>OPTION</a:t>
            </a:r>
            <a:endParaRPr lang="ja-JP" altLang="en-US" sz="700" b="1" dirty="0">
              <a:solidFill>
                <a:schemeClr val="lt1"/>
              </a:solidFill>
              <a:latin typeface="+mn-ea"/>
              <a:cs typeface="Calibri"/>
              <a:sym typeface="Calibri"/>
            </a:endParaRPr>
          </a:p>
        </p:txBody>
      </p:sp>
      <p:pic>
        <p:nvPicPr>
          <p:cNvPr id="3074" name="Picture 2">
            <a:extLst>
              <a:ext uri="{FF2B5EF4-FFF2-40B4-BE49-F238E27FC236}">
                <a16:creationId xmlns:a16="http://schemas.microsoft.com/office/drawing/2014/main" id="{2B05BC2D-D87E-EF69-9A8B-BC8C42CD28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859" y="2808157"/>
            <a:ext cx="1299588" cy="28169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Tiktok, Tiktokロゴ, Tiktokボタン, 社会的なメディア">
            <a:extLst>
              <a:ext uri="{FF2B5EF4-FFF2-40B4-BE49-F238E27FC236}">
                <a16:creationId xmlns:a16="http://schemas.microsoft.com/office/drawing/2014/main" id="{6374EFB7-07CE-726D-4BE4-A7AB83E4872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93911" y="2647203"/>
            <a:ext cx="344482" cy="344482"/>
          </a:xfrm>
          <a:prstGeom prst="rect">
            <a:avLst/>
          </a:prstGeom>
          <a:noFill/>
          <a:extLst>
            <a:ext uri="{909E8E84-426E-40DD-AFC4-6F175D3DCCD1}">
              <a14:hiddenFill xmlns:a14="http://schemas.microsoft.com/office/drawing/2010/main">
                <a:solidFill>
                  <a:srgbClr val="FFFFFF"/>
                </a:solidFill>
              </a14:hiddenFill>
            </a:ext>
          </a:extLst>
        </p:spPr>
      </p:pic>
      <p:pic>
        <p:nvPicPr>
          <p:cNvPr id="30" name="図 29" descr="人, 持つ, 女性, モニター が含まれている画像&#10;&#10;AI 生成コンテンツは誤りを含む可能性があります。">
            <a:extLst>
              <a:ext uri="{FF2B5EF4-FFF2-40B4-BE49-F238E27FC236}">
                <a16:creationId xmlns:a16="http://schemas.microsoft.com/office/drawing/2014/main" id="{8800BD17-FF62-6BBF-5A2A-5F14AF0503CA}"/>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1839931" y="3385338"/>
            <a:ext cx="1108685" cy="2313160"/>
          </a:xfrm>
          <a:prstGeom prst="rect">
            <a:avLst/>
          </a:prstGeom>
        </p:spPr>
      </p:pic>
      <p:sp>
        <p:nvSpPr>
          <p:cNvPr id="31" name="二等辺三角形 30">
            <a:extLst>
              <a:ext uri="{FF2B5EF4-FFF2-40B4-BE49-F238E27FC236}">
                <a16:creationId xmlns:a16="http://schemas.microsoft.com/office/drawing/2014/main" id="{0D68743F-9204-DAC5-A14A-36A4F5097744}"/>
              </a:ext>
            </a:extLst>
          </p:cNvPr>
          <p:cNvSpPr/>
          <p:nvPr/>
        </p:nvSpPr>
        <p:spPr>
          <a:xfrm rot="5400000">
            <a:off x="1684399" y="4044321"/>
            <a:ext cx="253917" cy="169493"/>
          </a:xfrm>
          <a:prstGeom prst="triangl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3" name="Picture 2" descr="Tiktok, Tiktokロゴ, Tiktokボタン, 社会的なメディア">
            <a:extLst>
              <a:ext uri="{FF2B5EF4-FFF2-40B4-BE49-F238E27FC236}">
                <a16:creationId xmlns:a16="http://schemas.microsoft.com/office/drawing/2014/main" id="{E454F793-4EC1-DC78-1765-7318278F8FD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776317" y="3209325"/>
            <a:ext cx="344482" cy="344482"/>
          </a:xfrm>
          <a:prstGeom prst="rect">
            <a:avLst/>
          </a:prstGeom>
          <a:noFill/>
          <a:extLst>
            <a:ext uri="{909E8E84-426E-40DD-AFC4-6F175D3DCCD1}">
              <a14:hiddenFill xmlns:a14="http://schemas.microsoft.com/office/drawing/2010/main">
                <a:solidFill>
                  <a:srgbClr val="FFFFFF"/>
                </a:solidFill>
              </a14:hiddenFill>
            </a:ext>
          </a:extLst>
        </p:spPr>
      </p:pic>
      <p:sp>
        <p:nvSpPr>
          <p:cNvPr id="37" name="正方形/長方形 36">
            <a:extLst>
              <a:ext uri="{FF2B5EF4-FFF2-40B4-BE49-F238E27FC236}">
                <a16:creationId xmlns:a16="http://schemas.microsoft.com/office/drawing/2014/main" id="{3983BE05-71B9-99C3-6B5D-FE10427E1D01}"/>
              </a:ext>
            </a:extLst>
          </p:cNvPr>
          <p:cNvSpPr/>
          <p:nvPr/>
        </p:nvSpPr>
        <p:spPr>
          <a:xfrm>
            <a:off x="1217353" y="5564834"/>
            <a:ext cx="1863401" cy="557614"/>
          </a:xfrm>
          <a:prstGeom prst="rect">
            <a:avLst/>
          </a:prstGeom>
          <a:solidFill>
            <a:srgbClr val="E7346C">
              <a:alpha val="88000"/>
            </a:srgbClr>
          </a:solid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b="1" dirty="0">
                <a:solidFill>
                  <a:schemeClr val="bg1"/>
                </a:solidFill>
              </a:rPr>
              <a:t>【</a:t>
            </a:r>
            <a:r>
              <a:rPr kumimoji="1" lang="ja-JP" altLang="en-US" sz="1050" b="1" dirty="0">
                <a:solidFill>
                  <a:schemeClr val="bg1"/>
                </a:solidFill>
              </a:rPr>
              <a:t>動画広告配信の遷移先</a:t>
            </a:r>
            <a:r>
              <a:rPr kumimoji="1" lang="en-US" altLang="ja-JP" sz="1050" b="1" dirty="0">
                <a:solidFill>
                  <a:schemeClr val="bg1"/>
                </a:solidFill>
              </a:rPr>
              <a:t>】</a:t>
            </a:r>
          </a:p>
          <a:p>
            <a:pPr algn="ctr"/>
            <a:r>
              <a:rPr kumimoji="1" lang="ja-JP" altLang="en-US" sz="1050" b="1" dirty="0">
                <a:solidFill>
                  <a:schemeClr val="bg1"/>
                </a:solidFill>
              </a:rPr>
              <a:t>クライアント様</a:t>
            </a:r>
            <a:endParaRPr kumimoji="1" lang="en-US" altLang="ja-JP" sz="1050" b="1" dirty="0">
              <a:solidFill>
                <a:schemeClr val="bg1"/>
              </a:solidFill>
            </a:endParaRPr>
          </a:p>
          <a:p>
            <a:pPr algn="ctr"/>
            <a:r>
              <a:rPr kumimoji="1" lang="ja-JP" altLang="en-US" sz="1050" b="1" dirty="0">
                <a:solidFill>
                  <a:schemeClr val="bg1"/>
                </a:solidFill>
              </a:rPr>
              <a:t>サイト直リンク</a:t>
            </a:r>
            <a:r>
              <a:rPr kumimoji="1" lang="en-US" altLang="ja-JP" sz="1050" b="1" dirty="0">
                <a:solidFill>
                  <a:schemeClr val="bg1"/>
                </a:solidFill>
              </a:rPr>
              <a:t>OK</a:t>
            </a:r>
            <a:r>
              <a:rPr kumimoji="1" lang="ja-JP" altLang="en-US" sz="1050" b="1" dirty="0">
                <a:solidFill>
                  <a:schemeClr val="bg1"/>
                </a:solidFill>
              </a:rPr>
              <a:t>！</a:t>
            </a:r>
          </a:p>
        </p:txBody>
      </p:sp>
      <p:pic>
        <p:nvPicPr>
          <p:cNvPr id="3076" name="Picture 4">
            <a:extLst>
              <a:ext uri="{FF2B5EF4-FFF2-40B4-BE49-F238E27FC236}">
                <a16:creationId xmlns:a16="http://schemas.microsoft.com/office/drawing/2014/main" id="{0F7DFC33-AEFF-E17B-AB43-47875ACAAFC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9980"/>
          <a:stretch>
            <a:fillRect/>
          </a:stretch>
        </p:blipFill>
        <p:spPr bwMode="auto">
          <a:xfrm>
            <a:off x="3776884" y="2629405"/>
            <a:ext cx="676751" cy="132052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2F4DB269-BE0F-3A5C-A2A0-414A2D7847D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1798"/>
          <a:stretch>
            <a:fillRect/>
          </a:stretch>
        </p:blipFill>
        <p:spPr bwMode="auto">
          <a:xfrm>
            <a:off x="3291411" y="3879266"/>
            <a:ext cx="559566" cy="94852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94ACD1A6-24D1-9ACB-32E1-BB39A7CBEC7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1798"/>
          <a:stretch>
            <a:fillRect/>
          </a:stretch>
        </p:blipFill>
        <p:spPr bwMode="auto">
          <a:xfrm>
            <a:off x="3871128" y="4893320"/>
            <a:ext cx="559566" cy="948527"/>
          </a:xfrm>
          <a:prstGeom prst="rect">
            <a:avLst/>
          </a:prstGeom>
          <a:noFill/>
          <a:extLst>
            <a:ext uri="{909E8E84-426E-40DD-AFC4-6F175D3DCCD1}">
              <a14:hiddenFill xmlns:a14="http://schemas.microsoft.com/office/drawing/2010/main">
                <a:solidFill>
                  <a:srgbClr val="FFFFFF"/>
                </a:solidFill>
              </a14:hiddenFill>
            </a:ext>
          </a:extLst>
        </p:spPr>
      </p:pic>
      <p:pic>
        <p:nvPicPr>
          <p:cNvPr id="41" name="図 40" descr="QR コード&#10;&#10;AI 生成コンテンツは誤りを含む可能性があります。">
            <a:extLst>
              <a:ext uri="{FF2B5EF4-FFF2-40B4-BE49-F238E27FC236}">
                <a16:creationId xmlns:a16="http://schemas.microsoft.com/office/drawing/2014/main" id="{338461F8-E5DB-B01B-C759-09C0CE9CD9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1514" y="6194670"/>
            <a:ext cx="525711" cy="525711"/>
          </a:xfrm>
          <a:prstGeom prst="rect">
            <a:avLst/>
          </a:prstGeom>
        </p:spPr>
      </p:pic>
      <p:sp>
        <p:nvSpPr>
          <p:cNvPr id="44" name="Google Shape;700;p22">
            <a:extLst>
              <a:ext uri="{FF2B5EF4-FFF2-40B4-BE49-F238E27FC236}">
                <a16:creationId xmlns:a16="http://schemas.microsoft.com/office/drawing/2014/main" id="{DC2986AA-971E-9FEE-79D4-1EC7D4797B06}"/>
              </a:ext>
            </a:extLst>
          </p:cNvPr>
          <p:cNvSpPr txBox="1"/>
          <p:nvPr/>
        </p:nvSpPr>
        <p:spPr>
          <a:xfrm>
            <a:off x="319729" y="6096476"/>
            <a:ext cx="950033" cy="23448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dirty="0">
                <a:solidFill>
                  <a:schemeClr val="bg1"/>
                </a:solidFill>
                <a:highlight>
                  <a:srgbClr val="E7346C"/>
                </a:highlight>
                <a:latin typeface="Yu Gothic" panose="020B0400000000000000" pitchFamily="34" charset="-128"/>
                <a:ea typeface="Yu Gothic" panose="020B0400000000000000" pitchFamily="34" charset="-128"/>
                <a:sym typeface="Arial"/>
              </a:rPr>
              <a:t>事例はこちら</a:t>
            </a:r>
            <a:endParaRPr sz="800" b="1" i="0" u="none" strike="noStrike" cap="none" dirty="0">
              <a:solidFill>
                <a:schemeClr val="bg1"/>
              </a:solidFill>
              <a:highlight>
                <a:srgbClr val="E7346C"/>
              </a:highlight>
              <a:latin typeface="Yu Gothic" panose="020B0400000000000000" pitchFamily="34" charset="-128"/>
              <a:ea typeface="Yu Gothic" panose="020B0400000000000000" pitchFamily="34" charset="-128"/>
              <a:sym typeface="Arial"/>
            </a:endParaRPr>
          </a:p>
        </p:txBody>
      </p:sp>
    </p:spTree>
    <p:extLst>
      <p:ext uri="{BB962C8B-B14F-4D97-AF65-F5344CB8AC3E}">
        <p14:creationId xmlns:p14="http://schemas.microsoft.com/office/powerpoint/2010/main" val="3232015705"/>
      </p:ext>
    </p:extLst>
  </p:cSld>
  <p:clrMapOvr>
    <a:masterClrMapping/>
  </p:clrMapOvr>
  <mc:AlternateContent xmlns:mc="http://schemas.openxmlformats.org/markup-compatibility/2006" xmlns:p14="http://schemas.microsoft.com/office/powerpoint/2010/main">
    <mc:Choice Requires="p14">
      <p:transition spd="slow" p14:dur="2000" advTm="93"/>
    </mc:Choice>
    <mc:Fallback xmlns="">
      <p:transition spd="slow" advTm="9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9E6D9-7BBA-9AAE-CA94-F7F375349190}"/>
            </a:ext>
          </a:extLst>
        </p:cNvPr>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C009361C-B4C6-9B8F-854F-57BC1FA51171}"/>
              </a:ext>
            </a:extLst>
          </p:cNvPr>
          <p:cNvGraphicFramePr>
            <a:graphicFrameLocks noGrp="1"/>
          </p:cNvGraphicFramePr>
          <p:nvPr>
            <p:extLst>
              <p:ext uri="{D42A27DB-BD31-4B8C-83A1-F6EECF244321}">
                <p14:modId xmlns:p14="http://schemas.microsoft.com/office/powerpoint/2010/main" val="3524718369"/>
              </p:ext>
            </p:extLst>
          </p:nvPr>
        </p:nvGraphicFramePr>
        <p:xfrm>
          <a:off x="199613" y="525622"/>
          <a:ext cx="9517474" cy="1094469"/>
        </p:xfrm>
        <a:graphic>
          <a:graphicData uri="http://schemas.openxmlformats.org/drawingml/2006/table">
            <a:tbl>
              <a:tblPr firstRow="1" bandRow="1">
                <a:tableStyleId>{5C22544A-7EE6-4342-B048-85BDC9FD1C3A}</a:tableStyleId>
              </a:tblPr>
              <a:tblGrid>
                <a:gridCol w="7354390">
                  <a:extLst>
                    <a:ext uri="{9D8B030D-6E8A-4147-A177-3AD203B41FA5}">
                      <a16:colId xmlns:a16="http://schemas.microsoft.com/office/drawing/2014/main" val="1221764777"/>
                    </a:ext>
                  </a:extLst>
                </a:gridCol>
                <a:gridCol w="2163084">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59A8B3"/>
                          </a:solidFill>
                        </a:rPr>
                        <a:t>Instagram</a:t>
                      </a:r>
                      <a:r>
                        <a:rPr kumimoji="1" lang="ja-JP" altLang="en-US" baseline="0" dirty="0">
                          <a:solidFill>
                            <a:srgbClr val="59A8B3"/>
                          </a:solidFill>
                        </a:rPr>
                        <a:t>リール動画制作タイアップ（</a:t>
                      </a:r>
                      <a:r>
                        <a:rPr kumimoji="1" lang="en-US" altLang="ja-JP" baseline="0" dirty="0">
                          <a:solidFill>
                            <a:srgbClr val="59A8B3"/>
                          </a:solidFill>
                        </a:rPr>
                        <a:t>30</a:t>
                      </a:r>
                      <a:r>
                        <a:rPr kumimoji="1" lang="ja-JP" altLang="en-US" baseline="0" dirty="0">
                          <a:solidFill>
                            <a:srgbClr val="59A8B3"/>
                          </a:solidFill>
                        </a:rPr>
                        <a:t>秒程度）</a:t>
                      </a: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rPr>
                        <a:t>G250</a:t>
                      </a:r>
                      <a:r>
                        <a:rPr kumimoji="1" lang="ja-JP" altLang="en-US" sz="2000" dirty="0">
                          <a:solidFill>
                            <a:schemeClr val="bg2">
                              <a:lumMod val="50000"/>
                            </a:schemeClr>
                          </a:solidFill>
                        </a:rPr>
                        <a:t>万円</a:t>
                      </a:r>
                      <a:r>
                        <a:rPr kumimoji="1" lang="ja-JP" altLang="en-US" sz="1600" dirty="0">
                          <a:solidFill>
                            <a:schemeClr val="bg2">
                              <a:lumMod val="50000"/>
                            </a:schemeClr>
                          </a:solidFill>
                        </a:rPr>
                        <a:t> </a:t>
                      </a:r>
                      <a:endParaRPr kumimoji="1" lang="en-US" altLang="ja-JP" sz="1600" dirty="0">
                        <a:solidFill>
                          <a:schemeClr val="bg2">
                            <a:lumMod val="50000"/>
                          </a:schemeClr>
                        </a:solidFill>
                      </a:endParaRPr>
                    </a:p>
                    <a:p>
                      <a:pPr algn="ctr"/>
                      <a:r>
                        <a:rPr kumimoji="1" lang="en-US" altLang="ja-JP" sz="1000" dirty="0">
                          <a:solidFill>
                            <a:schemeClr val="bg2">
                              <a:lumMod val="50000"/>
                            </a:schemeClr>
                          </a:solidFill>
                        </a:rPr>
                        <a:t>(</a:t>
                      </a:r>
                      <a:r>
                        <a:rPr kumimoji="1" lang="ja-JP" altLang="en-US" sz="1000" dirty="0">
                          <a:solidFill>
                            <a:schemeClr val="bg2">
                              <a:lumMod val="50000"/>
                            </a:schemeClr>
                          </a:solidFill>
                        </a:rPr>
                        <a:t>モデル起用費別途・税別</a:t>
                      </a:r>
                      <a:r>
                        <a:rPr kumimoji="1" lang="en-US" altLang="ja-JP" sz="1000" dirty="0">
                          <a:solidFill>
                            <a:schemeClr val="bg2">
                              <a:lumMod val="50000"/>
                            </a:schemeClr>
                          </a:solidFill>
                        </a:rPr>
                        <a:t>)</a:t>
                      </a: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bg2">
                              <a:lumMod val="50000"/>
                            </a:schemeClr>
                          </a:solidFill>
                          <a:latin typeface="+mn-ea"/>
                          <a:ea typeface="+mn-ea"/>
                        </a:rPr>
                        <a:t>貴社の商品やサービスについて撮影用カメラで動画を制作し、</a:t>
                      </a:r>
                      <a:r>
                        <a:rPr kumimoji="1" lang="en-US" altLang="ja-JP" sz="1050" b="1" dirty="0">
                          <a:solidFill>
                            <a:schemeClr val="bg2">
                              <a:lumMod val="50000"/>
                            </a:schemeClr>
                          </a:solidFill>
                          <a:latin typeface="+mn-ea"/>
                          <a:ea typeface="+mn-ea"/>
                        </a:rPr>
                        <a:t>CanCam</a:t>
                      </a:r>
                      <a:r>
                        <a:rPr kumimoji="1" lang="ja-JP" altLang="en-US" sz="1050" b="1" dirty="0">
                          <a:solidFill>
                            <a:schemeClr val="bg2">
                              <a:lumMod val="50000"/>
                            </a:schemeClr>
                          </a:solidFill>
                          <a:latin typeface="+mn-ea"/>
                          <a:ea typeface="+mn-ea"/>
                        </a:rPr>
                        <a:t>公式</a:t>
                      </a:r>
                      <a:r>
                        <a:rPr kumimoji="1" lang="en-US" altLang="ja-JP" sz="1050" b="1" dirty="0">
                          <a:solidFill>
                            <a:schemeClr val="bg2">
                              <a:lumMod val="50000"/>
                            </a:schemeClr>
                          </a:solidFill>
                          <a:latin typeface="+mn-ea"/>
                          <a:ea typeface="+mn-ea"/>
                        </a:rPr>
                        <a:t>Instagram</a:t>
                      </a:r>
                      <a:r>
                        <a:rPr kumimoji="1" lang="ja-JP" altLang="en-US" sz="1050" b="1" dirty="0">
                          <a:solidFill>
                            <a:schemeClr val="bg2">
                              <a:lumMod val="50000"/>
                            </a:schemeClr>
                          </a:solidFill>
                          <a:latin typeface="+mn-ea"/>
                          <a:ea typeface="+mn-ea"/>
                        </a:rPr>
                        <a:t>リールに投稿するプランです。</a:t>
                      </a:r>
                      <a:r>
                        <a:rPr kumimoji="1" lang="en-US" altLang="ja-JP" sz="1050" b="1" dirty="0">
                          <a:solidFill>
                            <a:schemeClr val="bg2">
                              <a:lumMod val="50000"/>
                            </a:schemeClr>
                          </a:solidFill>
                          <a:latin typeface="+mn-ea"/>
                          <a:ea typeface="+mn-ea"/>
                        </a:rPr>
                        <a:t>Instagram</a:t>
                      </a:r>
                      <a:r>
                        <a:rPr kumimoji="1" lang="ja-JP" altLang="en-US" sz="1050" b="1" dirty="0">
                          <a:solidFill>
                            <a:schemeClr val="bg2">
                              <a:lumMod val="50000"/>
                            </a:schemeClr>
                          </a:solidFill>
                          <a:latin typeface="+mn-ea"/>
                          <a:ea typeface="+mn-ea"/>
                        </a:rPr>
                        <a:t>内でブースト広告配信も行い、拡散を狙います。サービスで同動画を各種</a:t>
                      </a:r>
                      <a:r>
                        <a:rPr kumimoji="1" lang="en-US" altLang="ja-JP" sz="1050" b="1" dirty="0">
                          <a:solidFill>
                            <a:schemeClr val="bg2">
                              <a:lumMod val="50000"/>
                            </a:schemeClr>
                          </a:solidFill>
                          <a:latin typeface="+mn-ea"/>
                          <a:ea typeface="+mn-ea"/>
                        </a:rPr>
                        <a:t>CanCam</a:t>
                      </a:r>
                      <a:r>
                        <a:rPr kumimoji="1" lang="ja-JP" altLang="en-US" sz="1050" b="1" dirty="0">
                          <a:solidFill>
                            <a:schemeClr val="bg2">
                              <a:lumMod val="50000"/>
                            </a:schemeClr>
                          </a:solidFill>
                          <a:latin typeface="+mn-ea"/>
                          <a:ea typeface="+mn-ea"/>
                        </a:rPr>
                        <a:t>公式</a:t>
                      </a:r>
                      <a:r>
                        <a:rPr kumimoji="1" lang="en-US" altLang="ja-JP" sz="1050" b="1" dirty="0">
                          <a:solidFill>
                            <a:schemeClr val="bg2">
                              <a:lumMod val="50000"/>
                            </a:schemeClr>
                          </a:solidFill>
                          <a:latin typeface="+mn-ea"/>
                          <a:ea typeface="+mn-ea"/>
                        </a:rPr>
                        <a:t>SNS</a:t>
                      </a:r>
                      <a:r>
                        <a:rPr kumimoji="1" lang="ja-JP" altLang="en-US" sz="1050" b="1" dirty="0">
                          <a:solidFill>
                            <a:schemeClr val="bg2">
                              <a:lumMod val="50000"/>
                            </a:schemeClr>
                          </a:solidFill>
                          <a:latin typeface="+mn-ea"/>
                          <a:ea typeface="+mn-ea"/>
                        </a:rPr>
                        <a:t>でも投稿！</a:t>
                      </a:r>
                      <a:r>
                        <a:rPr kumimoji="1" lang="en-US" altLang="ja-JP" sz="1050" b="1" dirty="0" err="1">
                          <a:solidFill>
                            <a:schemeClr val="bg2">
                              <a:lumMod val="50000"/>
                            </a:schemeClr>
                          </a:solidFill>
                          <a:latin typeface="+mn-ea"/>
                          <a:ea typeface="+mn-ea"/>
                        </a:rPr>
                        <a:t>CanCam</a:t>
                      </a:r>
                      <a:r>
                        <a:rPr kumimoji="1" lang="ja-JP" altLang="en-US" sz="1050" b="1" dirty="0">
                          <a:solidFill>
                            <a:schemeClr val="bg2">
                              <a:lumMod val="50000"/>
                            </a:schemeClr>
                          </a:solidFill>
                          <a:latin typeface="+mn-ea"/>
                          <a:ea typeface="+mn-ea"/>
                        </a:rPr>
                        <a:t>オリジナルの世界観で動画を制作し、満足できる内容で多くの方にお届けします。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473C6F5C-C1D7-811B-E327-815C464DDB5E}"/>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9" name="Google Shape;498;p17">
            <a:extLst>
              <a:ext uri="{FF2B5EF4-FFF2-40B4-BE49-F238E27FC236}">
                <a16:creationId xmlns:a16="http://schemas.microsoft.com/office/drawing/2014/main" id="{B53AF6DC-B8E1-B1CA-3EBA-58617F3AAAAE}"/>
              </a:ext>
            </a:extLst>
          </p:cNvPr>
          <p:cNvGraphicFramePr/>
          <p:nvPr>
            <p:extLst>
              <p:ext uri="{D42A27DB-BD31-4B8C-83A1-F6EECF244321}">
                <p14:modId xmlns:p14="http://schemas.microsoft.com/office/powerpoint/2010/main" val="782443394"/>
              </p:ext>
            </p:extLst>
          </p:nvPr>
        </p:nvGraphicFramePr>
        <p:xfrm>
          <a:off x="4728868" y="1729228"/>
          <a:ext cx="5029724" cy="4527087"/>
        </p:xfrm>
        <a:graphic>
          <a:graphicData uri="http://schemas.openxmlformats.org/drawingml/2006/table">
            <a:tbl>
              <a:tblPr firstRow="1" bandRow="1">
                <a:noFill/>
              </a:tblPr>
              <a:tblGrid>
                <a:gridCol w="994984">
                  <a:extLst>
                    <a:ext uri="{9D8B030D-6E8A-4147-A177-3AD203B41FA5}">
                      <a16:colId xmlns:a16="http://schemas.microsoft.com/office/drawing/2014/main" val="20000"/>
                    </a:ext>
                  </a:extLst>
                </a:gridCol>
                <a:gridCol w="4034740">
                  <a:extLst>
                    <a:ext uri="{9D8B030D-6E8A-4147-A177-3AD203B41FA5}">
                      <a16:colId xmlns:a16="http://schemas.microsoft.com/office/drawing/2014/main" val="20001"/>
                    </a:ext>
                  </a:extLst>
                </a:gridCol>
              </a:tblGrid>
              <a:tr h="55889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プラン</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noFill/>
                      <a:prstDash val="solid"/>
                      <a:round/>
                      <a:headEnd type="none" w="sm" len="sm"/>
                      <a:tailEnd type="none" w="sm" len="sm"/>
                    </a:lnR>
                    <a:lnT w="9525" cap="flat" cmpd="sng" algn="ctr">
                      <a:no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rPr>
                        <a:t>100,000</a:t>
                      </a:r>
                      <a:r>
                        <a:rPr lang="ja-JP" altLang="en-US"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rPr>
                        <a:t>回再生保証</a:t>
                      </a:r>
                      <a:endParaRPr lang="en-US" altLang="ja-JP" sz="1600" b="1" i="0" u="none" strike="noStrike" cap="none" dirty="0">
                        <a:solidFill>
                          <a:srgbClr val="E7346C"/>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（オーガニック再生＋</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AD</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配信再生合計）</a:t>
                      </a:r>
                      <a:endPar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noFill/>
                      <a:prstDash val="solid"/>
                      <a:round/>
                      <a:headEnd type="none" w="sm" len="sm"/>
                      <a:tailEnd type="none" w="sm" len="sm"/>
                    </a:lnL>
                    <a:lnR w="12700" cap="flat" cmpd="sng" algn="ctr">
                      <a:noFill/>
                      <a:prstDash val="solid"/>
                      <a:round/>
                      <a:headEnd type="none" w="med" len="med"/>
                      <a:tailEnd type="none" w="med" len="med"/>
                    </a:lnR>
                    <a:lnT w="9525" cap="flat" cmpd="sng" algn="ctr">
                      <a:noFill/>
                      <a:prstDash val="dot"/>
                      <a:round/>
                      <a:headEnd type="none" w="sm" len="sm"/>
                      <a:tailEnd type="none" w="sm" len="sm"/>
                    </a:lnT>
                    <a:lnB w="12700" cap="flat" cmpd="sng" algn="ctr">
                      <a:solidFill>
                        <a:schemeClr val="bg1">
                          <a:lumMod val="65000"/>
                        </a:schemeClr>
                      </a:solidFill>
                      <a:prstDash val="dot"/>
                      <a:round/>
                      <a:headEnd type="none" w="med" len="med"/>
                      <a:tailEnd type="none" w="med" len="med"/>
                    </a:lnB>
                    <a:lnTlToBr w="12700" cmpd="sng">
                      <a:noFill/>
                      <a:prstDash val="solid"/>
                    </a:lnTlToBr>
                    <a:lnBlToTr w="12700" cmpd="sng">
                      <a:noFill/>
                      <a:prstDash val="solid"/>
                    </a:lnBlToTr>
                    <a:solidFill>
                      <a:schemeClr val="bg1">
                        <a:alpha val="47000"/>
                      </a:schemeClr>
                    </a:solidFill>
                  </a:tcPr>
                </a:tc>
                <a:extLst>
                  <a:ext uri="{0D108BD9-81ED-4DB2-BD59-A6C34878D82A}">
                    <a16:rowId xmlns:a16="http://schemas.microsoft.com/office/drawing/2014/main" val="3845925908"/>
                  </a:ext>
                </a:extLst>
              </a:tr>
              <a:tr h="66411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30</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秒程度のリール動画制作＆</a:t>
                      </a:r>
                      <a:r>
                        <a:rPr lang="en-US" altLang="ja-JP" sz="10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リール投稿</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（フィードシェア込）、ストリーズシェア</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リール面・ストーリーズ面でのブースト</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AD</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配信</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bg1">
                          <a:lumMod val="65000"/>
                        </a:schemeClr>
                      </a:solidFill>
                      <a:prstDash val="dot"/>
                      <a:round/>
                      <a:headEnd type="none" w="med" len="med"/>
                      <a:tailEnd type="none" w="med" len="med"/>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763752461"/>
                  </a:ext>
                </a:extLst>
              </a:tr>
              <a:tr h="29721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4週間</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9721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投稿日</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303198">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、クリック数、再生数（合計）、投稿キャプチャ</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97218">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2週間以内</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97218">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掲載開始より45営業日前</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811999">
                <a:tc gridSpan="2">
                  <a:txBody>
                    <a:bodyPr/>
                    <a:lstStyle/>
                    <a:p>
                      <a:pPr marL="0" marR="0" lvl="0" indent="0" algn="l" rtl="0">
                        <a:lnSpc>
                          <a:spcPct val="100000"/>
                        </a:lnSpc>
                        <a:spcBef>
                          <a:spcPts val="0"/>
                        </a:spcBef>
                        <a:spcAft>
                          <a:spcPts val="0"/>
                        </a:spcAft>
                        <a:buClr>
                          <a:srgbClr val="000000"/>
                        </a:buClr>
                        <a:buSzPts val="800"/>
                        <a:buFont typeface="Arial"/>
                        <a:buNone/>
                      </a:pPr>
                      <a:r>
                        <a:rPr lang="ja-JP"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注意事項</a:t>
                      </a:r>
                      <a:endParaRPr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・制作フローは、発注→オリエン→構成案提出→撮影→初校→再校→</a:t>
                      </a:r>
                      <a:r>
                        <a:rPr lang="ja-JP" altLang="en-US" sz="700" b="1" dirty="0">
                          <a:solidFill>
                            <a:schemeClr val="bg2">
                              <a:lumMod val="50000"/>
                            </a:schemeClr>
                          </a:solidFill>
                          <a:latin typeface="游ゴシック" panose="020B0400000000000000" pitchFamily="50" charset="-128"/>
                          <a:ea typeface="+mn-ea"/>
                        </a:rPr>
                        <a:t>校了</a:t>
                      </a: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となります</a:t>
                      </a:r>
                      <a:endParaRPr lang="en-US" altLang="ja-JP"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・⾊補正の修正費⽤は含まれておりません。</a:t>
                      </a:r>
                      <a:endParaRPr lang="en-US" altLang="ja-JP"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・配信⽇の３⽇前校了をマストとさせていただきます。</a:t>
                      </a:r>
                      <a:endParaRPr lang="en-US" altLang="ja-JP" sz="70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游ゴシック" panose="020B0400000000000000" pitchFamily="50" charset="-128"/>
                          <a:ea typeface="游ゴシック" panose="020B0400000000000000" pitchFamily="50" charset="-128"/>
                        </a:rPr>
                        <a:t>・</a:t>
                      </a:r>
                      <a:r>
                        <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CanCam</a:t>
                      </a:r>
                      <a:r>
                        <a:rPr lang="ja-JP" altLang="en-US"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公式</a:t>
                      </a:r>
                      <a:r>
                        <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Instagram</a:t>
                      </a:r>
                      <a:r>
                        <a:rPr lang="ja-JP" altLang="en-US"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リールを</a:t>
                      </a:r>
                      <a:r>
                        <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IG</a:t>
                      </a:r>
                      <a:r>
                        <a:rPr lang="ja-JP" altLang="en-US"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フィードにもシェアします。</a:t>
                      </a:r>
                      <a:endPar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　フィードシェアのテキストは編集部お任せとなります。またテキストには</a:t>
                      </a:r>
                      <a:r>
                        <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#PR</a:t>
                      </a:r>
                      <a:r>
                        <a:rPr lang="ja-JP" altLang="en-US"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が入ります。</a:t>
                      </a:r>
                      <a:endPar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1" u="none" strike="noStrike" cap="none" dirty="0">
                          <a:solidFill>
                            <a:schemeClr val="bg2">
                              <a:lumMod val="50000"/>
                            </a:schemeClr>
                          </a:solidFill>
                          <a:latin typeface="游ゴシック" panose="020B0400000000000000" pitchFamily="50" charset="-128"/>
                          <a:ea typeface="+mn-ea"/>
                          <a:cs typeface="Arial"/>
                          <a:sym typeface="Arial"/>
                        </a:rPr>
                        <a:t>・</a:t>
                      </a:r>
                      <a:r>
                        <a:rPr lang="ja-JP" altLang="ja-JP" sz="700" b="1" u="none" strike="noStrike" cap="none" dirty="0">
                          <a:solidFill>
                            <a:schemeClr val="bg2">
                              <a:lumMod val="50000"/>
                            </a:schemeClr>
                          </a:solidFill>
                          <a:latin typeface="游ゴシック" panose="020B0400000000000000" pitchFamily="50" charset="-128"/>
                          <a:ea typeface="+mn-ea"/>
                          <a:cs typeface="Arial"/>
                          <a:sym typeface="Arial"/>
                        </a:rPr>
                        <a:t>掲載期間中の競合調整は行いません</a:t>
                      </a:r>
                      <a:endParaRPr lang="en-US" altLang="ja-JP" sz="70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i="0" u="none" strike="noStrike" cap="none" dirty="0">
                          <a:solidFill>
                            <a:srgbClr val="E7346C"/>
                          </a:solidFill>
                          <a:latin typeface="游ゴシック" panose="020B0400000000000000" pitchFamily="50" charset="-128"/>
                          <a:ea typeface="游ゴシック" panose="020B0400000000000000" pitchFamily="50" charset="-128"/>
                          <a:cs typeface="Arial"/>
                          <a:sym typeface="Arial"/>
                        </a:rPr>
                        <a:t>・</a:t>
                      </a:r>
                      <a:r>
                        <a:rPr lang="en-US" altLang="ja-JP" sz="700" b="1" i="0" u="none" strike="noStrike" cap="none" dirty="0">
                          <a:solidFill>
                            <a:srgbClr val="E7346C"/>
                          </a:solidFill>
                          <a:latin typeface="游ゴシック" panose="020B0400000000000000" pitchFamily="50" charset="-128"/>
                          <a:ea typeface="游ゴシック" panose="020B0400000000000000" pitchFamily="50" charset="-128"/>
                          <a:cs typeface="Arial"/>
                          <a:sym typeface="Arial"/>
                        </a:rPr>
                        <a:t>IG</a:t>
                      </a:r>
                      <a:r>
                        <a:rPr lang="ja-JP" altLang="en-US" sz="700" b="1" i="0" u="none" strike="noStrike" cap="none" dirty="0">
                          <a:solidFill>
                            <a:srgbClr val="E7346C"/>
                          </a:solidFill>
                          <a:latin typeface="游ゴシック" panose="020B0400000000000000" pitchFamily="50" charset="-128"/>
                          <a:ea typeface="+mn-ea"/>
                          <a:cs typeface="Arial"/>
                          <a:sym typeface="Arial"/>
                        </a:rPr>
                        <a:t>リールおよび</a:t>
                      </a:r>
                      <a:r>
                        <a:rPr lang="en-US" altLang="ja-JP" sz="700" b="1" i="0" u="none" strike="noStrike" cap="none" dirty="0">
                          <a:solidFill>
                            <a:srgbClr val="E7346C"/>
                          </a:solidFill>
                          <a:latin typeface="游ゴシック" panose="020B0400000000000000" pitchFamily="50" charset="-128"/>
                          <a:ea typeface="+mn-ea"/>
                          <a:cs typeface="Arial"/>
                          <a:sym typeface="Arial"/>
                        </a:rPr>
                        <a:t>IGS</a:t>
                      </a:r>
                      <a:r>
                        <a:rPr lang="ja-JP" altLang="en-US" sz="700" b="1" i="0" u="none" strike="noStrike" cap="none" dirty="0">
                          <a:solidFill>
                            <a:srgbClr val="E7346C"/>
                          </a:solidFill>
                          <a:latin typeface="游ゴシック" panose="020B0400000000000000" pitchFamily="50" charset="-128"/>
                          <a:ea typeface="+mn-ea"/>
                          <a:cs typeface="Arial"/>
                          <a:sym typeface="Arial"/>
                        </a:rPr>
                        <a:t>の動画広告の目的は「動画の再生」となります。</a:t>
                      </a:r>
                      <a:r>
                        <a:rPr lang="en-US" altLang="ja-JP" sz="700" b="1" i="0" u="none" strike="noStrike" cap="none" dirty="0">
                          <a:solidFill>
                            <a:srgbClr val="E7346C"/>
                          </a:solidFill>
                          <a:latin typeface="游ゴシック" panose="020B0400000000000000" pitchFamily="50" charset="-128"/>
                          <a:ea typeface="+mn-ea"/>
                          <a:cs typeface="Arial"/>
                          <a:sym typeface="Arial"/>
                        </a:rPr>
                        <a:t>3</a:t>
                      </a:r>
                      <a:r>
                        <a:rPr lang="ja-JP" altLang="en-US" sz="700" b="1" i="0" u="none" strike="noStrike" cap="none" dirty="0">
                          <a:solidFill>
                            <a:srgbClr val="E7346C"/>
                          </a:solidFill>
                          <a:latin typeface="游ゴシック" panose="020B0400000000000000" pitchFamily="50" charset="-128"/>
                          <a:ea typeface="+mn-ea"/>
                          <a:cs typeface="Arial"/>
                          <a:sym typeface="Arial"/>
                        </a:rPr>
                        <a:t>秒以上の広告再生で再生数</a:t>
                      </a:r>
                      <a:r>
                        <a:rPr lang="en-US" altLang="ja-JP" sz="700" b="1" i="0" u="none" strike="noStrike" cap="none" dirty="0">
                          <a:solidFill>
                            <a:srgbClr val="E7346C"/>
                          </a:solidFill>
                          <a:latin typeface="游ゴシック" panose="020B0400000000000000" pitchFamily="50" charset="-128"/>
                          <a:ea typeface="+mn-ea"/>
                          <a:cs typeface="Arial"/>
                          <a:sym typeface="Arial"/>
                        </a:rPr>
                        <a:t>1</a:t>
                      </a:r>
                      <a:r>
                        <a:rPr lang="ja-JP" altLang="en-US" sz="700" b="1" i="0" u="none" strike="noStrike" cap="none" dirty="0">
                          <a:solidFill>
                            <a:srgbClr val="E7346C"/>
                          </a:solidFill>
                          <a:latin typeface="游ゴシック" panose="020B0400000000000000" pitchFamily="50" charset="-128"/>
                          <a:ea typeface="+mn-ea"/>
                          <a:cs typeface="Arial"/>
                          <a:sym typeface="Arial"/>
                        </a:rPr>
                        <a:t>カウントとなります。</a:t>
                      </a:r>
                      <a:endParaRPr lang="en-US" altLang="ja-JP" sz="700" b="1" i="0" u="none" strike="noStrike" cap="none" dirty="0">
                        <a:solidFill>
                          <a:srgbClr val="E7346C"/>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rgbClr val="E7346C"/>
                          </a:solidFill>
                          <a:latin typeface="游ゴシック" panose="020B0400000000000000" pitchFamily="50" charset="-128"/>
                          <a:ea typeface="+mn-ea"/>
                        </a:rPr>
                        <a:t>・リールのオーガニック投稿画面ではブースト配信経由の再生回数が反映されない場合がございます</a:t>
                      </a:r>
                      <a:r>
                        <a:rPr lang="ja-JP" altLang="en-US" sz="700" b="0" dirty="0">
                          <a:solidFill>
                            <a:srgbClr val="E7346C"/>
                          </a:solidFill>
                          <a:latin typeface="游ゴシック" panose="020B0400000000000000" pitchFamily="50" charset="-128"/>
                          <a:ea typeface="+mn-ea"/>
                        </a:rPr>
                        <a:t>。</a:t>
                      </a:r>
                      <a:endParaRPr lang="en-US" altLang="ja-JP" sz="700" b="0" dirty="0">
                        <a:solidFill>
                          <a:srgbClr val="E7346C"/>
                        </a:solidFill>
                        <a:latin typeface="游ゴシック" panose="020B0400000000000000" pitchFamily="50" charset="-128"/>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tx1">
                              <a:lumMod val="65000"/>
                              <a:lumOff val="35000"/>
                            </a:schemeClr>
                          </a:solidFill>
                          <a:latin typeface="游ゴシック" panose="020B0400000000000000" pitchFamily="50" charset="-128"/>
                          <a:ea typeface="+mn-ea"/>
                        </a:rPr>
                        <a:t>・</a:t>
                      </a:r>
                      <a:r>
                        <a:rPr lang="en-US" altLang="ja-JP" sz="700" b="1" dirty="0">
                          <a:solidFill>
                            <a:schemeClr val="tx1">
                              <a:lumMod val="65000"/>
                              <a:lumOff val="35000"/>
                            </a:schemeClr>
                          </a:solidFill>
                          <a:latin typeface="游ゴシック" panose="020B0400000000000000" pitchFamily="50" charset="-128"/>
                          <a:ea typeface="+mn-ea"/>
                        </a:rPr>
                        <a:t>Instagram</a:t>
                      </a:r>
                      <a:r>
                        <a:rPr lang="ja-JP" altLang="en-US" sz="700" b="1" dirty="0">
                          <a:solidFill>
                            <a:schemeClr val="tx1">
                              <a:lumMod val="65000"/>
                              <a:lumOff val="35000"/>
                            </a:schemeClr>
                          </a:solidFill>
                          <a:latin typeface="游ゴシック" panose="020B0400000000000000" pitchFamily="50" charset="-128"/>
                          <a:ea typeface="+mn-ea"/>
                        </a:rPr>
                        <a:t>動画広告のリンク先はクライアントサイトへの遷移が可能です（</a:t>
                      </a:r>
                      <a:r>
                        <a:rPr lang="en-US" altLang="ja-JP" sz="700" b="1" dirty="0">
                          <a:solidFill>
                            <a:schemeClr val="tx1">
                              <a:lumMod val="65000"/>
                              <a:lumOff val="35000"/>
                            </a:schemeClr>
                          </a:solidFill>
                          <a:latin typeface="游ゴシック" panose="020B0400000000000000" pitchFamily="50" charset="-128"/>
                          <a:ea typeface="+mn-ea"/>
                        </a:rPr>
                        <a:t>EC</a:t>
                      </a:r>
                      <a:r>
                        <a:rPr lang="ja-JP" altLang="en-US" sz="700" b="1" dirty="0">
                          <a:solidFill>
                            <a:schemeClr val="tx1">
                              <a:lumMod val="65000"/>
                              <a:lumOff val="35000"/>
                            </a:schemeClr>
                          </a:solidFill>
                          <a:latin typeface="游ゴシック" panose="020B0400000000000000" pitchFamily="50" charset="-128"/>
                          <a:ea typeface="+mn-ea"/>
                        </a:rPr>
                        <a:t>カートページ不可）。</a:t>
                      </a:r>
                      <a:endParaRPr lang="en-US" altLang="ja-JP" sz="700" b="1" dirty="0">
                        <a:solidFill>
                          <a:schemeClr val="tx1">
                            <a:lumMod val="65000"/>
                            <a:lumOff val="35000"/>
                          </a:schemeClr>
                        </a:solidFill>
                        <a:latin typeface="游ゴシック" panose="020B0400000000000000" pitchFamily="50" charset="-128"/>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tx1">
                              <a:lumMod val="65000"/>
                              <a:lumOff val="35000"/>
                            </a:schemeClr>
                          </a:solidFill>
                          <a:latin typeface="游ゴシック" panose="020B0400000000000000" pitchFamily="50" charset="-128"/>
                          <a:ea typeface="+mn-ea"/>
                        </a:rPr>
                        <a:t>　ご希望の場合はご相談ください。</a:t>
                      </a:r>
                      <a:endParaRPr lang="en-US" altLang="ja-JP" sz="700" b="0" dirty="0">
                        <a:solidFill>
                          <a:srgbClr val="E7346C"/>
                        </a:solidFill>
                        <a:latin typeface="游ゴシック" panose="020B0400000000000000" pitchFamily="50" charset="-128"/>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tx1">
                              <a:lumMod val="65000"/>
                              <a:lumOff val="35000"/>
                            </a:schemeClr>
                          </a:solidFill>
                          <a:latin typeface="游ゴシック" panose="020B0400000000000000" pitchFamily="50" charset="-128"/>
                          <a:ea typeface="+mn-ea"/>
                        </a:rPr>
                        <a:t>・掲載期間終了後も投稿は基本的には残りますが条件によっては掲載終了後は削除となる可能性が</a:t>
                      </a:r>
                      <a:endParaRPr lang="en-US" altLang="ja-JP" sz="700" b="1" dirty="0">
                        <a:solidFill>
                          <a:schemeClr val="tx1">
                            <a:lumMod val="65000"/>
                            <a:lumOff val="35000"/>
                          </a:schemeClr>
                        </a:solidFill>
                        <a:latin typeface="游ゴシック" panose="020B0400000000000000" pitchFamily="50" charset="-128"/>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tx1">
                              <a:lumMod val="65000"/>
                              <a:lumOff val="35000"/>
                            </a:schemeClr>
                          </a:solidFill>
                          <a:latin typeface="游ゴシック" panose="020B0400000000000000" pitchFamily="50" charset="-128"/>
                          <a:ea typeface="+mn-ea"/>
                        </a:rPr>
                        <a:t>　ありますので予めご了承ください</a:t>
                      </a:r>
                      <a:endParaRPr lang="ja-JP" altLang="en-US" sz="700" b="0" dirty="0">
                        <a:solidFill>
                          <a:srgbClr val="E7346C"/>
                        </a:solidFill>
                        <a:latin typeface="游ゴシック" panose="020B0400000000000000" pitchFamily="50" charset="-128"/>
                        <a:ea typeface="+mn-ea"/>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12" name="Picture 8" descr="https://pics.prcm.jp/420f0692fd3c7/46394337/gif/46394337.gif">
            <a:extLst>
              <a:ext uri="{FF2B5EF4-FFF2-40B4-BE49-F238E27FC236}">
                <a16:creationId xmlns:a16="http://schemas.microsoft.com/office/drawing/2014/main" id="{0DB37EC3-7C34-686A-6BD5-19D5214FB73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301248" y="3980659"/>
            <a:ext cx="407440" cy="404073"/>
          </a:xfrm>
          <a:prstGeom prst="rect">
            <a:avLst/>
          </a:prstGeom>
          <a:noFill/>
          <a:extLst>
            <a:ext uri="{909E8E84-426E-40DD-AFC4-6F175D3DCCD1}">
              <a14:hiddenFill xmlns:a14="http://schemas.microsoft.com/office/drawing/2010/main">
                <a:solidFill>
                  <a:srgbClr val="FFFFFF"/>
                </a:solidFill>
              </a14:hiddenFill>
            </a:ext>
          </a:extLst>
        </p:spPr>
      </p:pic>
      <p:sp>
        <p:nvSpPr>
          <p:cNvPr id="38" name="Google Shape;700;p22">
            <a:extLst>
              <a:ext uri="{FF2B5EF4-FFF2-40B4-BE49-F238E27FC236}">
                <a16:creationId xmlns:a16="http://schemas.microsoft.com/office/drawing/2014/main" id="{C18D2703-9C7D-6708-9EBB-E3BCA2B9547E}"/>
              </a:ext>
            </a:extLst>
          </p:cNvPr>
          <p:cNvSpPr txBox="1"/>
          <p:nvPr/>
        </p:nvSpPr>
        <p:spPr>
          <a:xfrm>
            <a:off x="281866" y="1930262"/>
            <a:ext cx="1193912" cy="17343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・リール動画制作＆投稿</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 name="タイトル 1">
            <a:extLst>
              <a:ext uri="{FF2B5EF4-FFF2-40B4-BE49-F238E27FC236}">
                <a16:creationId xmlns:a16="http://schemas.microsoft.com/office/drawing/2014/main" id="{5609227F-6B04-424F-78C4-942437AD91AE}"/>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pic>
        <p:nvPicPr>
          <p:cNvPr id="27" name="Picture 4" descr="現在のインスタグラムのアイコン">
            <a:extLst>
              <a:ext uri="{FF2B5EF4-FFF2-40B4-BE49-F238E27FC236}">
                <a16:creationId xmlns:a16="http://schemas.microsoft.com/office/drawing/2014/main" id="{9F545EB9-EC22-329D-3B90-C36699E9593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872804" y="583620"/>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39" name="Google Shape;912;p26">
            <a:extLst>
              <a:ext uri="{FF2B5EF4-FFF2-40B4-BE49-F238E27FC236}">
                <a16:creationId xmlns:a16="http://schemas.microsoft.com/office/drawing/2014/main" id="{8A89CA8A-809D-0471-8C64-C5925EA2CA22}"/>
              </a:ext>
            </a:extLst>
          </p:cNvPr>
          <p:cNvSpPr txBox="1"/>
          <p:nvPr/>
        </p:nvSpPr>
        <p:spPr>
          <a:xfrm>
            <a:off x="318402" y="6132408"/>
            <a:ext cx="2180082"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ja-JP" altLang="en-US" sz="900" b="1" dirty="0">
                <a:solidFill>
                  <a:schemeClr val="lt1"/>
                </a:solidFill>
                <a:latin typeface="+mn-ea"/>
                <a:cs typeface="Calibri"/>
                <a:sym typeface="Calibri"/>
              </a:rPr>
              <a:t>オプションで動画本数追加可能です！</a:t>
            </a:r>
          </a:p>
        </p:txBody>
      </p:sp>
      <p:pic>
        <p:nvPicPr>
          <p:cNvPr id="42" name="図 41" descr="アイコン&#10;&#10;自動的に生成された説明">
            <a:extLst>
              <a:ext uri="{FF2B5EF4-FFF2-40B4-BE49-F238E27FC236}">
                <a16:creationId xmlns:a16="http://schemas.microsoft.com/office/drawing/2014/main" id="{A86A8CF5-C6E5-EDEF-1539-0F5006AA4484}"/>
              </a:ext>
            </a:extLst>
          </p:cNvPr>
          <p:cNvPicPr>
            <a:picLocks noChangeAspect="1"/>
          </p:cNvPicPr>
          <p:nvPr/>
        </p:nvPicPr>
        <p:blipFill rotWithShape="1">
          <a:blip r:embed="rId5"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rot="19259718">
            <a:off x="4549037" y="3841483"/>
            <a:ext cx="154487" cy="384013"/>
          </a:xfrm>
          <a:prstGeom prst="rect">
            <a:avLst/>
          </a:prstGeom>
        </p:spPr>
      </p:pic>
      <p:pic>
        <p:nvPicPr>
          <p:cNvPr id="43" name="図 42" descr="アイコン&#10;&#10;自動的に生成された説明">
            <a:extLst>
              <a:ext uri="{FF2B5EF4-FFF2-40B4-BE49-F238E27FC236}">
                <a16:creationId xmlns:a16="http://schemas.microsoft.com/office/drawing/2014/main" id="{BF779A17-AE89-0B0F-5296-2A9F23A87895}"/>
              </a:ext>
            </a:extLst>
          </p:cNvPr>
          <p:cNvPicPr>
            <a:picLocks noChangeAspect="1"/>
          </p:cNvPicPr>
          <p:nvPr/>
        </p:nvPicPr>
        <p:blipFill rotWithShape="1">
          <a:blip r:embed="rId5" cstate="screen">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rot="7566820">
            <a:off x="2859503" y="4701835"/>
            <a:ext cx="195064" cy="484875"/>
          </a:xfrm>
          <a:prstGeom prst="rect">
            <a:avLst/>
          </a:prstGeom>
        </p:spPr>
      </p:pic>
      <p:sp>
        <p:nvSpPr>
          <p:cNvPr id="44" name="四角形: 角を丸くする 184">
            <a:extLst>
              <a:ext uri="{FF2B5EF4-FFF2-40B4-BE49-F238E27FC236}">
                <a16:creationId xmlns:a16="http://schemas.microsoft.com/office/drawing/2014/main" id="{6647B773-FB75-4B98-3C43-E3B452AFD102}"/>
              </a:ext>
            </a:extLst>
          </p:cNvPr>
          <p:cNvSpPr/>
          <p:nvPr/>
        </p:nvSpPr>
        <p:spPr>
          <a:xfrm>
            <a:off x="2630617" y="5594066"/>
            <a:ext cx="2001914" cy="1039232"/>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59A8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5" name="Picture 2" descr="Tiktok, Tiktokロゴ, Tiktokボタン, 社会的なメディア">
            <a:extLst>
              <a:ext uri="{FF2B5EF4-FFF2-40B4-BE49-F238E27FC236}">
                <a16:creationId xmlns:a16="http://schemas.microsoft.com/office/drawing/2014/main" id="{6374EFB7-07CE-726D-4BE4-A7AB83E4872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756823" y="6334543"/>
            <a:ext cx="221046" cy="221046"/>
          </a:xfrm>
          <a:prstGeom prst="rect">
            <a:avLst/>
          </a:prstGeom>
          <a:noFill/>
          <a:extLst>
            <a:ext uri="{909E8E84-426E-40DD-AFC4-6F175D3DCCD1}">
              <a14:hiddenFill xmlns:a14="http://schemas.microsoft.com/office/drawing/2010/main">
                <a:solidFill>
                  <a:srgbClr val="FFFFFF"/>
                </a:solidFill>
              </a14:hiddenFill>
            </a:ext>
          </a:extLst>
        </p:spPr>
      </p:pic>
      <p:sp>
        <p:nvSpPr>
          <p:cNvPr id="46" name="正方形/長方形 45">
            <a:extLst>
              <a:ext uri="{FF2B5EF4-FFF2-40B4-BE49-F238E27FC236}">
                <a16:creationId xmlns:a16="http://schemas.microsoft.com/office/drawing/2014/main" id="{E9B8E979-4C3A-F725-DDF9-77382A7A7411}"/>
              </a:ext>
            </a:extLst>
          </p:cNvPr>
          <p:cNvSpPr/>
          <p:nvPr/>
        </p:nvSpPr>
        <p:spPr>
          <a:xfrm>
            <a:off x="2629883" y="5493072"/>
            <a:ext cx="2001914" cy="288767"/>
          </a:xfrm>
          <a:prstGeom prst="rect">
            <a:avLst/>
          </a:prstGeom>
          <a:solidFill>
            <a:srgbClr val="6DB3BC"/>
          </a:solidFill>
          <a:ln>
            <a:solidFill>
              <a:srgbClr val="6DB3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bg1"/>
                </a:solidFill>
              </a:rPr>
              <a:t>CanCam</a:t>
            </a:r>
            <a:r>
              <a:rPr kumimoji="1" lang="ja-JP" altLang="en-US" sz="900" b="1" dirty="0">
                <a:solidFill>
                  <a:schemeClr val="bg1"/>
                </a:solidFill>
              </a:rPr>
              <a:t>公式</a:t>
            </a:r>
            <a:r>
              <a:rPr kumimoji="1" lang="en-US" altLang="ja-JP" sz="900" b="1" dirty="0">
                <a:solidFill>
                  <a:schemeClr val="bg1"/>
                </a:solidFill>
              </a:rPr>
              <a:t>SNS</a:t>
            </a:r>
          </a:p>
          <a:p>
            <a:pPr algn="ctr"/>
            <a:r>
              <a:rPr kumimoji="1" lang="ja-JP" altLang="en-US" sz="900" b="1" dirty="0">
                <a:solidFill>
                  <a:schemeClr val="bg1"/>
                </a:solidFill>
              </a:rPr>
              <a:t>サービス投稿付き（同動画）</a:t>
            </a:r>
          </a:p>
        </p:txBody>
      </p:sp>
      <p:pic>
        <p:nvPicPr>
          <p:cNvPr id="49" name="Picture 4" descr="企業がPRに使いたいショート動画！YoutubeShortsやTikTok、リール、ブームの違いを徹底比較"/>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3005141" y="6313170"/>
            <a:ext cx="469258" cy="242419"/>
          </a:xfrm>
          <a:prstGeom prst="rect">
            <a:avLst/>
          </a:prstGeom>
          <a:noFill/>
          <a:extLst>
            <a:ext uri="{909E8E84-426E-40DD-AFC4-6F175D3DCCD1}">
              <a14:hiddenFill xmlns:a14="http://schemas.microsoft.com/office/drawing/2010/main">
                <a:solidFill>
                  <a:srgbClr val="FFFFFF"/>
                </a:solidFill>
              </a14:hiddenFill>
            </a:ext>
          </a:extLst>
        </p:spPr>
      </p:pic>
      <p:sp>
        <p:nvSpPr>
          <p:cNvPr id="51" name="テキスト ボックス 50"/>
          <p:cNvSpPr txBox="1"/>
          <p:nvPr/>
        </p:nvSpPr>
        <p:spPr>
          <a:xfrm>
            <a:off x="2703634" y="5881711"/>
            <a:ext cx="1647383" cy="400110"/>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TikTok</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X</a:t>
            </a:r>
            <a:r>
              <a:rPr kumimoji="1" lang="ja-JP" altLang="en-US" sz="1000" dirty="0">
                <a:latin typeface="メイリオ" panose="020B0604030504040204" pitchFamily="50" charset="-128"/>
                <a:ea typeface="メイリオ" panose="020B0604030504040204" pitchFamily="50" charset="-128"/>
              </a:rPr>
              <a:t>・</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err="1">
                <a:latin typeface="メイリオ" panose="020B0604030504040204" pitchFamily="50" charset="-128"/>
                <a:ea typeface="メイリオ" panose="020B0604030504040204" pitchFamily="50" charset="-128"/>
              </a:rPr>
              <a:t>Youtube</a:t>
            </a:r>
            <a:r>
              <a:rPr kumimoji="1" lang="en-US" altLang="ja-JP" sz="1000" dirty="0">
                <a:latin typeface="メイリオ" panose="020B0604030504040204" pitchFamily="50" charset="-128"/>
                <a:ea typeface="メイリオ" panose="020B0604030504040204" pitchFamily="50" charset="-128"/>
              </a:rPr>
              <a:t> Shorts</a:t>
            </a:r>
          </a:p>
        </p:txBody>
      </p:sp>
      <p:sp>
        <p:nvSpPr>
          <p:cNvPr id="58" name="テキスト ボックス 57">
            <a:extLst>
              <a:ext uri="{FF2B5EF4-FFF2-40B4-BE49-F238E27FC236}">
                <a16:creationId xmlns:a16="http://schemas.microsoft.com/office/drawing/2014/main" id="{2DB25C30-F1F5-2621-C842-91F2D3752D34}"/>
              </a:ext>
            </a:extLst>
          </p:cNvPr>
          <p:cNvSpPr txBox="1"/>
          <p:nvPr/>
        </p:nvSpPr>
        <p:spPr>
          <a:xfrm>
            <a:off x="238571" y="6359570"/>
            <a:ext cx="2318142" cy="307777"/>
          </a:xfrm>
          <a:prstGeom prst="rect">
            <a:avLst/>
          </a:prstGeom>
          <a:noFill/>
        </p:spPr>
        <p:txBody>
          <a:bodyPr wrap="square" rtlCol="0">
            <a:spAutoFit/>
          </a:bodyPr>
          <a:lstStyle/>
          <a:p>
            <a:pPr algn="ctr"/>
            <a:r>
              <a:rPr kumimoji="1" lang="ja-JP" altLang="en-US" sz="700" b="1" dirty="0">
                <a:solidFill>
                  <a:srgbClr val="E7346C"/>
                </a:solidFill>
              </a:rPr>
              <a:t>動画本数を増やし連載風に見せる等ご相談可能です</a:t>
            </a:r>
            <a:endParaRPr kumimoji="1" lang="en-US" altLang="ja-JP" sz="700" b="1" dirty="0">
              <a:solidFill>
                <a:srgbClr val="E7346C"/>
              </a:solidFill>
            </a:endParaRPr>
          </a:p>
          <a:p>
            <a:pPr algn="ctr"/>
            <a:r>
              <a:rPr kumimoji="1" lang="ja-JP" altLang="en-US" sz="700" b="1" dirty="0">
                <a:solidFill>
                  <a:srgbClr val="E7346C"/>
                </a:solidFill>
              </a:rPr>
              <a:t>詳細はお問合せください！</a:t>
            </a:r>
            <a:endParaRPr kumimoji="1" lang="en-US" altLang="ja-JP" sz="700" b="1" dirty="0">
              <a:solidFill>
                <a:srgbClr val="E7346C"/>
              </a:solidFill>
            </a:endParaRPr>
          </a:p>
        </p:txBody>
      </p:sp>
      <p:pic>
        <p:nvPicPr>
          <p:cNvPr id="6" name="Picture 22">
            <a:extLst>
              <a:ext uri="{FF2B5EF4-FFF2-40B4-BE49-F238E27FC236}">
                <a16:creationId xmlns:a16="http://schemas.microsoft.com/office/drawing/2014/main" id="{3BED9059-F4E8-7692-5842-E3D78D275343}"/>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a:fillRect/>
          </a:stretch>
        </p:blipFill>
        <p:spPr bwMode="auto">
          <a:xfrm>
            <a:off x="282936" y="2073639"/>
            <a:ext cx="2175904" cy="39500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Google Shape;1384;p126" descr="リールinstagramロゴ。新機能ソーシャルメディアアプリの3dレンダリング | プレミアム写真">
            <a:extLst>
              <a:ext uri="{FF2B5EF4-FFF2-40B4-BE49-F238E27FC236}">
                <a16:creationId xmlns:a16="http://schemas.microsoft.com/office/drawing/2014/main" id="{A23A8B35-5C8C-7C0E-EEE7-BB69D1626CBD}"/>
              </a:ext>
            </a:extLst>
          </p:cNvPr>
          <p:cNvPicPr preferRelativeResize="0"/>
          <p:nvPr/>
        </p:nvPicPr>
        <p:blipFill rotWithShape="1">
          <a:blip r:embed="rId9">
            <a:alphaModFix/>
          </a:blip>
          <a:srcRect/>
          <a:stretch/>
        </p:blipFill>
        <p:spPr>
          <a:xfrm>
            <a:off x="2301447" y="2031821"/>
            <a:ext cx="367297" cy="303082"/>
          </a:xfrm>
          <a:prstGeom prst="rect">
            <a:avLst/>
          </a:prstGeom>
          <a:noFill/>
          <a:ln>
            <a:noFill/>
          </a:ln>
        </p:spPr>
      </p:pic>
      <p:pic>
        <p:nvPicPr>
          <p:cNvPr id="8" name="Picture 12">
            <a:extLst>
              <a:ext uri="{FF2B5EF4-FFF2-40B4-BE49-F238E27FC236}">
                <a16:creationId xmlns:a16="http://schemas.microsoft.com/office/drawing/2014/main" id="{FFA91182-BFF1-19B7-A481-7C271182CB39}"/>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a:fillRect/>
          </a:stretch>
        </p:blipFill>
        <p:spPr bwMode="auto">
          <a:xfrm>
            <a:off x="3775830" y="3912392"/>
            <a:ext cx="653655" cy="12807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FBD53F0B-154A-CA62-84FF-99765CC92496}"/>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a:fillRect/>
          </a:stretch>
        </p:blipFill>
        <p:spPr bwMode="auto">
          <a:xfrm>
            <a:off x="3206207" y="3634587"/>
            <a:ext cx="653655" cy="1280754"/>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700;p22">
            <a:extLst>
              <a:ext uri="{FF2B5EF4-FFF2-40B4-BE49-F238E27FC236}">
                <a16:creationId xmlns:a16="http://schemas.microsoft.com/office/drawing/2014/main" id="{30D2E687-E184-6DE8-874B-F998EEFFE422}"/>
              </a:ext>
            </a:extLst>
          </p:cNvPr>
          <p:cNvSpPr txBox="1"/>
          <p:nvPr/>
        </p:nvSpPr>
        <p:spPr>
          <a:xfrm>
            <a:off x="2700228" y="4504488"/>
            <a:ext cx="1857597" cy="283790"/>
          </a:xfrm>
          <a:prstGeom prst="rect">
            <a:avLst/>
          </a:prstGeom>
          <a:solidFill>
            <a:srgbClr val="FBDDE6"/>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altLang="ja-JP" sz="1050" b="1" dirty="0">
                <a:solidFill>
                  <a:srgbClr val="E7346C"/>
                </a:solidFill>
                <a:latin typeface="Yu Gothic" panose="020B0400000000000000" pitchFamily="34" charset="-128"/>
                <a:ea typeface="Yu Gothic" panose="020B0400000000000000" pitchFamily="34" charset="-128"/>
                <a:sym typeface="Arial"/>
              </a:rPr>
              <a:t>IG</a:t>
            </a:r>
            <a:r>
              <a:rPr lang="ja-JP" altLang="en-US" sz="1050" b="1" dirty="0">
                <a:solidFill>
                  <a:srgbClr val="E7346C"/>
                </a:solidFill>
                <a:latin typeface="Yu Gothic" panose="020B0400000000000000" pitchFamily="34" charset="-128"/>
                <a:ea typeface="Yu Gothic" panose="020B0400000000000000" pitchFamily="34" charset="-128"/>
                <a:sym typeface="Arial"/>
              </a:rPr>
              <a:t>ブースト配信</a:t>
            </a:r>
            <a:endParaRPr lang="en-US" altLang="ja-JP" sz="1050" b="1" dirty="0">
              <a:solidFill>
                <a:srgbClr val="E7346C"/>
              </a:solidFill>
              <a:latin typeface="Yu Gothic" panose="020B0400000000000000" pitchFamily="34" charset="-128"/>
              <a:ea typeface="Yu Gothic" panose="020B0400000000000000" pitchFamily="34" charset="-128"/>
              <a:sym typeface="Arial"/>
            </a:endParaRPr>
          </a:p>
          <a:p>
            <a:pPr marL="0" marR="0" lvl="0" indent="0" algn="ctr" rtl="0">
              <a:lnSpc>
                <a:spcPct val="100000"/>
              </a:lnSpc>
              <a:spcBef>
                <a:spcPts val="0"/>
              </a:spcBef>
              <a:spcAft>
                <a:spcPts val="0"/>
              </a:spcAft>
              <a:buClr>
                <a:srgbClr val="000000"/>
              </a:buClr>
              <a:buSzPts val="1200"/>
              <a:buFont typeface="Arial"/>
              <a:buNone/>
            </a:pPr>
            <a:r>
              <a:rPr lang="ja-JP" altLang="en-US" sz="800" b="1" dirty="0">
                <a:solidFill>
                  <a:srgbClr val="E7346C"/>
                </a:solidFill>
                <a:latin typeface="Yu Gothic" panose="020B0400000000000000" pitchFamily="34" charset="-128"/>
                <a:ea typeface="Yu Gothic" panose="020B0400000000000000" pitchFamily="34" charset="-128"/>
                <a:sym typeface="Arial"/>
              </a:rPr>
              <a:t>（配信面</a:t>
            </a:r>
            <a:r>
              <a:rPr lang="en-US" altLang="ja-JP" sz="800" b="1" dirty="0">
                <a:solidFill>
                  <a:srgbClr val="E7346C"/>
                </a:solidFill>
                <a:latin typeface="Yu Gothic" panose="020B0400000000000000" pitchFamily="34" charset="-128"/>
                <a:ea typeface="Yu Gothic" panose="020B0400000000000000" pitchFamily="34" charset="-128"/>
                <a:sym typeface="Arial"/>
              </a:rPr>
              <a:t>IG</a:t>
            </a:r>
            <a:r>
              <a:rPr lang="ja-JP" altLang="en-US" sz="800" b="1" dirty="0">
                <a:solidFill>
                  <a:srgbClr val="E7346C"/>
                </a:solidFill>
                <a:latin typeface="Yu Gothic" panose="020B0400000000000000" pitchFamily="34" charset="-128"/>
                <a:ea typeface="Yu Gothic" panose="020B0400000000000000" pitchFamily="34" charset="-128"/>
                <a:sym typeface="Arial"/>
              </a:rPr>
              <a:t>リール＆ストーリズ</a:t>
            </a:r>
            <a:r>
              <a:rPr lang="ja-JP" altLang="en-US" sz="900" b="1" dirty="0">
                <a:solidFill>
                  <a:srgbClr val="E7346C"/>
                </a:solidFill>
                <a:latin typeface="Yu Gothic" panose="020B0400000000000000" pitchFamily="34" charset="-128"/>
                <a:ea typeface="Yu Gothic" panose="020B0400000000000000" pitchFamily="34" charset="-128"/>
                <a:sym typeface="Arial"/>
              </a:rPr>
              <a:t>）</a:t>
            </a:r>
            <a:endParaRPr lang="en-US" altLang="ja-JP" sz="900" b="1" dirty="0">
              <a:solidFill>
                <a:srgbClr val="E7346C"/>
              </a:solidFill>
              <a:latin typeface="Yu Gothic" panose="020B0400000000000000" pitchFamily="34" charset="-128"/>
              <a:ea typeface="Yu Gothic" panose="020B0400000000000000" pitchFamily="34" charset="-128"/>
              <a:sym typeface="Arial"/>
            </a:endParaRPr>
          </a:p>
        </p:txBody>
      </p:sp>
      <p:grpSp>
        <p:nvGrpSpPr>
          <p:cNvPr id="34" name="グループ化 33">
            <a:extLst>
              <a:ext uri="{FF2B5EF4-FFF2-40B4-BE49-F238E27FC236}">
                <a16:creationId xmlns:a16="http://schemas.microsoft.com/office/drawing/2014/main" id="{5224F8B0-99F5-9F39-0648-9E5B2DE057CA}"/>
              </a:ext>
            </a:extLst>
          </p:cNvPr>
          <p:cNvGrpSpPr/>
          <p:nvPr/>
        </p:nvGrpSpPr>
        <p:grpSpPr>
          <a:xfrm>
            <a:off x="3826095" y="5818973"/>
            <a:ext cx="581592" cy="784351"/>
            <a:chOff x="7424521" y="4567942"/>
            <a:chExt cx="1574791" cy="2123806"/>
          </a:xfrm>
        </p:grpSpPr>
        <p:pic>
          <p:nvPicPr>
            <p:cNvPr id="21" name="Picture 4">
              <a:extLst>
                <a:ext uri="{FF2B5EF4-FFF2-40B4-BE49-F238E27FC236}">
                  <a16:creationId xmlns:a16="http://schemas.microsoft.com/office/drawing/2014/main" id="{EBD37B27-7B55-41E0-FFA3-180C3C9B74BE}"/>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a:fillRect/>
            </a:stretch>
          </p:blipFill>
          <p:spPr bwMode="auto">
            <a:xfrm>
              <a:off x="7424521" y="4567942"/>
              <a:ext cx="1002346" cy="1956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693A5DAD-F20A-8066-EA82-2B552D01B244}"/>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a:fillRect/>
            </a:stretch>
          </p:blipFill>
          <p:spPr bwMode="auto">
            <a:xfrm>
              <a:off x="7996966" y="4728947"/>
              <a:ext cx="1002346" cy="1962801"/>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a:extLst>
              <a:ext uri="{FF2B5EF4-FFF2-40B4-BE49-F238E27FC236}">
                <a16:creationId xmlns:a16="http://schemas.microsoft.com/office/drawing/2014/main" id="{0BCBA450-FE78-BF74-D007-E34938A2B652}"/>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6304"/>
          <a:stretch>
            <a:fillRect/>
          </a:stretch>
        </p:blipFill>
        <p:spPr bwMode="auto">
          <a:xfrm>
            <a:off x="3083457" y="1776923"/>
            <a:ext cx="617308" cy="1253712"/>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直線矢印コネクタ 39">
            <a:extLst>
              <a:ext uri="{FF2B5EF4-FFF2-40B4-BE49-F238E27FC236}">
                <a16:creationId xmlns:a16="http://schemas.microsoft.com/office/drawing/2014/main" id="{05D50936-A944-96DB-2C00-3E07136B7ADB}"/>
              </a:ext>
            </a:extLst>
          </p:cNvPr>
          <p:cNvCxnSpPr>
            <a:cxnSpLocks/>
            <a:stCxn id="6" idx="3"/>
            <a:endCxn id="1026" idx="1"/>
          </p:cNvCxnSpPr>
          <p:nvPr/>
        </p:nvCxnSpPr>
        <p:spPr>
          <a:xfrm flipV="1">
            <a:off x="2458840" y="2403779"/>
            <a:ext cx="624617" cy="1644898"/>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321671C6-85AF-451C-7CF8-7989F6B6CA44}"/>
              </a:ext>
            </a:extLst>
          </p:cNvPr>
          <p:cNvCxnSpPr>
            <a:cxnSpLocks/>
          </p:cNvCxnSpPr>
          <p:nvPr/>
        </p:nvCxnSpPr>
        <p:spPr>
          <a:xfrm>
            <a:off x="2458840" y="4048677"/>
            <a:ext cx="747367" cy="226287"/>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48" name="Google Shape;700;p22">
            <a:extLst>
              <a:ext uri="{FF2B5EF4-FFF2-40B4-BE49-F238E27FC236}">
                <a16:creationId xmlns:a16="http://schemas.microsoft.com/office/drawing/2014/main" id="{CBA3FEFF-1111-B1FA-F577-35E83F9CCF31}"/>
              </a:ext>
            </a:extLst>
          </p:cNvPr>
          <p:cNvSpPr txBox="1"/>
          <p:nvPr/>
        </p:nvSpPr>
        <p:spPr>
          <a:xfrm rot="17523678">
            <a:off x="2258619" y="3083643"/>
            <a:ext cx="1008896" cy="186949"/>
          </a:xfrm>
          <a:prstGeom prst="rect">
            <a:avLst/>
          </a:prstGeom>
          <a:solidFill>
            <a:srgbClr val="FBDD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altLang="ja-JP" sz="900" b="1" i="0" u="none" strike="noStrike" cap="none" dirty="0">
                <a:solidFill>
                  <a:srgbClr val="E7346C"/>
                </a:solidFill>
                <a:latin typeface="Yu Gothic" panose="020B0400000000000000" pitchFamily="34" charset="-128"/>
                <a:ea typeface="Yu Gothic" panose="020B0400000000000000" pitchFamily="34" charset="-128"/>
                <a:sym typeface="Arial"/>
              </a:rPr>
              <a:t>IG</a:t>
            </a:r>
            <a:r>
              <a:rPr lang="ja-JP" altLang="en-US" sz="900" b="1" i="0" u="none" strike="noStrike" cap="none" dirty="0">
                <a:solidFill>
                  <a:srgbClr val="E7346C"/>
                </a:solidFill>
                <a:latin typeface="Yu Gothic" panose="020B0400000000000000" pitchFamily="34" charset="-128"/>
                <a:ea typeface="Yu Gothic" panose="020B0400000000000000" pitchFamily="34" charset="-128"/>
                <a:sym typeface="Arial"/>
              </a:rPr>
              <a:t>フィードシェア</a:t>
            </a:r>
            <a:endParaRPr sz="900" b="1" i="0" u="none" strike="noStrike" cap="none" dirty="0">
              <a:solidFill>
                <a:srgbClr val="E7346C"/>
              </a:solidFill>
              <a:latin typeface="Yu Gothic" panose="020B0400000000000000" pitchFamily="34" charset="-128"/>
              <a:ea typeface="Yu Gothic" panose="020B0400000000000000" pitchFamily="34" charset="-128"/>
              <a:sym typeface="Arial"/>
            </a:endParaRPr>
          </a:p>
        </p:txBody>
      </p:sp>
      <p:pic>
        <p:nvPicPr>
          <p:cNvPr id="1024" name="図 1023" descr="人, モニター, 画面, 座る が含まれている画像&#10;&#10;AI 生成コンテンツは誤りを含む可能性があります。">
            <a:extLst>
              <a:ext uri="{FF2B5EF4-FFF2-40B4-BE49-F238E27FC236}">
                <a16:creationId xmlns:a16="http://schemas.microsoft.com/office/drawing/2014/main" id="{C8CB0C04-DF83-6884-2DF7-23F8A7BFA8C8}"/>
              </a:ext>
            </a:extLst>
          </p:cNvPr>
          <p:cNvPicPr>
            <a:picLocks noChangeAspect="1"/>
          </p:cNvPicPr>
          <p:nvPr/>
        </p:nvPicPr>
        <p:blipFill>
          <a:blip r:embed="rId15"/>
          <a:srcRect t="5815" b="12482"/>
          <a:stretch>
            <a:fillRect/>
          </a:stretch>
        </p:blipFill>
        <p:spPr>
          <a:xfrm>
            <a:off x="3694474" y="2380761"/>
            <a:ext cx="608332" cy="1075603"/>
          </a:xfrm>
          <a:prstGeom prst="rect">
            <a:avLst/>
          </a:prstGeom>
        </p:spPr>
      </p:pic>
      <p:cxnSp>
        <p:nvCxnSpPr>
          <p:cNvPr id="1029" name="直線矢印コネクタ 1028">
            <a:extLst>
              <a:ext uri="{FF2B5EF4-FFF2-40B4-BE49-F238E27FC236}">
                <a16:creationId xmlns:a16="http://schemas.microsoft.com/office/drawing/2014/main" id="{A84DE03E-5B6A-33B5-0ED1-1831F0E90056}"/>
              </a:ext>
            </a:extLst>
          </p:cNvPr>
          <p:cNvCxnSpPr>
            <a:cxnSpLocks/>
            <a:stCxn id="6" idx="3"/>
            <a:endCxn id="1024" idx="1"/>
          </p:cNvCxnSpPr>
          <p:nvPr/>
        </p:nvCxnSpPr>
        <p:spPr>
          <a:xfrm flipV="1">
            <a:off x="2458840" y="2918563"/>
            <a:ext cx="1235634" cy="1130114"/>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1032" name="Google Shape;700;p22">
            <a:extLst>
              <a:ext uri="{FF2B5EF4-FFF2-40B4-BE49-F238E27FC236}">
                <a16:creationId xmlns:a16="http://schemas.microsoft.com/office/drawing/2014/main" id="{446BB2D3-8EB9-E104-EBCB-E214CBE806EE}"/>
              </a:ext>
            </a:extLst>
          </p:cNvPr>
          <p:cNvSpPr txBox="1"/>
          <p:nvPr/>
        </p:nvSpPr>
        <p:spPr>
          <a:xfrm rot="19021096">
            <a:off x="2488509" y="3406546"/>
            <a:ext cx="1196100" cy="175579"/>
          </a:xfrm>
          <a:prstGeom prst="rect">
            <a:avLst/>
          </a:prstGeom>
          <a:solidFill>
            <a:srgbClr val="FBDD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altLang="ja-JP" sz="900" b="1" i="0" u="none" strike="noStrike" cap="none" dirty="0">
                <a:solidFill>
                  <a:srgbClr val="E7346C"/>
                </a:solidFill>
                <a:latin typeface="Yu Gothic" panose="020B0400000000000000" pitchFamily="34" charset="-128"/>
                <a:ea typeface="Yu Gothic" panose="020B0400000000000000" pitchFamily="34" charset="-128"/>
                <a:sym typeface="Arial"/>
              </a:rPr>
              <a:t>IG</a:t>
            </a:r>
            <a:r>
              <a:rPr lang="ja-JP" altLang="en-US" sz="900" b="1" i="0" u="none" strike="noStrike" cap="none" dirty="0">
                <a:solidFill>
                  <a:srgbClr val="E7346C"/>
                </a:solidFill>
                <a:latin typeface="Yu Gothic" panose="020B0400000000000000" pitchFamily="34" charset="-128"/>
                <a:ea typeface="Yu Gothic" panose="020B0400000000000000" pitchFamily="34" charset="-128"/>
                <a:sym typeface="Arial"/>
              </a:rPr>
              <a:t>ストーリーズシェア</a:t>
            </a:r>
            <a:endParaRPr sz="900" b="1" i="0" u="none" strike="noStrike" cap="none" dirty="0">
              <a:solidFill>
                <a:srgbClr val="E7346C"/>
              </a:solidFill>
              <a:latin typeface="Yu Gothic" panose="020B0400000000000000" pitchFamily="34" charset="-128"/>
              <a:ea typeface="Yu Gothic" panose="020B0400000000000000" pitchFamily="34" charset="-128"/>
              <a:sym typeface="Arial"/>
            </a:endParaRPr>
          </a:p>
        </p:txBody>
      </p:sp>
      <p:pic>
        <p:nvPicPr>
          <p:cNvPr id="1035" name="Picture 4" descr="現在のインスタグラムのアイコン">
            <a:extLst>
              <a:ext uri="{FF2B5EF4-FFF2-40B4-BE49-F238E27FC236}">
                <a16:creationId xmlns:a16="http://schemas.microsoft.com/office/drawing/2014/main" id="{9F545EB9-EC22-329D-3B90-C36699E9593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547173" y="1708770"/>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2" descr="X」今度はアイコン“ひび割れ” ユーザー驚き「痛んでない ...">
            <a:extLst>
              <a:ext uri="{FF2B5EF4-FFF2-40B4-BE49-F238E27FC236}">
                <a16:creationId xmlns:a16="http://schemas.microsoft.com/office/drawing/2014/main" id="{2C8DB80C-06DA-BD71-55E2-A101BF028132}"/>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8820" t="10440" r="11035" b="9414"/>
          <a:stretch>
            <a:fillRect/>
          </a:stretch>
        </p:blipFill>
        <p:spPr bwMode="auto">
          <a:xfrm>
            <a:off x="3527326" y="6341659"/>
            <a:ext cx="211659" cy="211659"/>
          </a:xfrm>
          <a:prstGeom prst="roundRect">
            <a:avLst>
              <a:gd name="adj" fmla="val 20235"/>
            </a:avLst>
          </a:prstGeom>
          <a:noFill/>
          <a:extLst>
            <a:ext uri="{909E8E84-426E-40DD-AFC4-6F175D3DCCD1}">
              <a14:hiddenFill xmlns:a14="http://schemas.microsoft.com/office/drawing/2010/main">
                <a:solidFill>
                  <a:srgbClr val="FFFFFF"/>
                </a:solidFill>
              </a14:hiddenFill>
            </a:ext>
          </a:extLst>
        </p:spPr>
      </p:pic>
      <p:sp>
        <p:nvSpPr>
          <p:cNvPr id="1041" name="Google Shape;700;p22">
            <a:extLst>
              <a:ext uri="{FF2B5EF4-FFF2-40B4-BE49-F238E27FC236}">
                <a16:creationId xmlns:a16="http://schemas.microsoft.com/office/drawing/2014/main" id="{B99BBB2A-0D45-82E3-3BF0-75725C1A9F24}"/>
              </a:ext>
            </a:extLst>
          </p:cNvPr>
          <p:cNvSpPr txBox="1"/>
          <p:nvPr/>
        </p:nvSpPr>
        <p:spPr>
          <a:xfrm>
            <a:off x="194375" y="1772283"/>
            <a:ext cx="2465214" cy="24700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▼投稿イメージ（全て同じ動画）</a:t>
            </a:r>
            <a:endParaRPr sz="105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5" name="正方形/長方形 4">
            <a:extLst>
              <a:ext uri="{FF2B5EF4-FFF2-40B4-BE49-F238E27FC236}">
                <a16:creationId xmlns:a16="http://schemas.microsoft.com/office/drawing/2014/main" id="{D0615A66-2442-ED57-5FED-8CB480E726FC}"/>
              </a:ext>
            </a:extLst>
          </p:cNvPr>
          <p:cNvSpPr/>
          <p:nvPr/>
        </p:nvSpPr>
        <p:spPr>
          <a:xfrm>
            <a:off x="4676247" y="6333542"/>
            <a:ext cx="5126795" cy="343664"/>
          </a:xfrm>
          <a:prstGeom prst="rect">
            <a:avLst/>
          </a:prstGeom>
          <a:solidFill>
            <a:srgbClr val="59A8B3">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   　  ＋</a:t>
            </a:r>
            <a:r>
              <a:rPr kumimoji="1" lang="en-US" altLang="ja-JP" sz="1600" b="1" dirty="0">
                <a:solidFill>
                  <a:schemeClr val="bg1"/>
                </a:solidFill>
              </a:rPr>
              <a:t>G50</a:t>
            </a:r>
            <a:r>
              <a:rPr kumimoji="1" lang="ja-JP" altLang="en-US" sz="1600" b="1" dirty="0">
                <a:solidFill>
                  <a:schemeClr val="bg1"/>
                </a:solidFill>
              </a:rPr>
              <a:t>万円：再生保証数</a:t>
            </a:r>
            <a:r>
              <a:rPr kumimoji="1" lang="en-US" altLang="ja-JP" sz="1600" b="1" dirty="0">
                <a:solidFill>
                  <a:schemeClr val="bg1"/>
                </a:solidFill>
              </a:rPr>
              <a:t>10</a:t>
            </a:r>
            <a:r>
              <a:rPr kumimoji="1" lang="ja-JP" altLang="en-US" sz="1600" b="1" dirty="0">
                <a:solidFill>
                  <a:schemeClr val="bg1"/>
                </a:solidFill>
              </a:rPr>
              <a:t>万回追加</a:t>
            </a:r>
            <a:r>
              <a:rPr kumimoji="1" lang="ja-JP" altLang="en-US" sz="800" b="1" dirty="0">
                <a:solidFill>
                  <a:schemeClr val="bg1"/>
                </a:solidFill>
              </a:rPr>
              <a:t>（合計</a:t>
            </a:r>
            <a:r>
              <a:rPr kumimoji="1" lang="en-US" altLang="ja-JP" sz="800" b="1" dirty="0">
                <a:solidFill>
                  <a:schemeClr val="bg1"/>
                </a:solidFill>
              </a:rPr>
              <a:t>20</a:t>
            </a:r>
            <a:r>
              <a:rPr kumimoji="1" lang="ja-JP" altLang="en-US" sz="800" b="1" dirty="0">
                <a:solidFill>
                  <a:schemeClr val="bg1"/>
                </a:solidFill>
              </a:rPr>
              <a:t>万回再生保証）</a:t>
            </a:r>
            <a:endParaRPr kumimoji="1" lang="en-US" altLang="ja-JP" sz="1600" b="1" dirty="0">
              <a:solidFill>
                <a:schemeClr val="bg1"/>
              </a:solidFill>
            </a:endParaRPr>
          </a:p>
        </p:txBody>
      </p:sp>
      <p:sp>
        <p:nvSpPr>
          <p:cNvPr id="11" name="Google Shape;912;p26">
            <a:extLst>
              <a:ext uri="{FF2B5EF4-FFF2-40B4-BE49-F238E27FC236}">
                <a16:creationId xmlns:a16="http://schemas.microsoft.com/office/drawing/2014/main" id="{697A46AE-09E2-1AA3-2B29-653873ABAC60}"/>
              </a:ext>
            </a:extLst>
          </p:cNvPr>
          <p:cNvSpPr txBox="1"/>
          <p:nvPr/>
        </p:nvSpPr>
        <p:spPr>
          <a:xfrm>
            <a:off x="4748779" y="6399966"/>
            <a:ext cx="541071" cy="200014"/>
          </a:xfrm>
          <a:prstGeom prst="rect">
            <a:avLst/>
          </a:prstGeom>
          <a:solidFill>
            <a:srgbClr val="6DB3BC"/>
          </a:solidFill>
          <a:ln>
            <a:solidFill>
              <a:schemeClr val="bg1"/>
            </a:solidFill>
          </a:ln>
        </p:spPr>
        <p:txBody>
          <a:bodyPr spcFirstLastPara="1" wrap="square" lIns="91425" tIns="45700" rIns="91425" bIns="45700" anchor="ctr" anchorCtr="0">
            <a:spAutoFit/>
          </a:bodyPr>
          <a:lstStyle/>
          <a:p>
            <a:pPr algn="ctr">
              <a:buSzPts val="1000"/>
            </a:pPr>
            <a:r>
              <a:rPr lang="en-US" altLang="ja-JP" sz="700" b="1" dirty="0">
                <a:solidFill>
                  <a:schemeClr val="lt1"/>
                </a:solidFill>
                <a:latin typeface="+mn-ea"/>
                <a:cs typeface="Calibri"/>
                <a:sym typeface="Calibri"/>
              </a:rPr>
              <a:t>OPTION</a:t>
            </a:r>
            <a:endParaRPr lang="ja-JP" altLang="en-US" sz="700" b="1" dirty="0">
              <a:solidFill>
                <a:schemeClr val="lt1"/>
              </a:solidFill>
              <a:latin typeface="+mn-ea"/>
              <a:cs typeface="Calibri"/>
              <a:sym typeface="Calibri"/>
            </a:endParaRPr>
          </a:p>
        </p:txBody>
      </p:sp>
      <p:pic>
        <p:nvPicPr>
          <p:cNvPr id="16" name="図 15" descr="QR コード&#10;&#10;AI 生成コンテンツは誤りを含む可能性があります。">
            <a:extLst>
              <a:ext uri="{FF2B5EF4-FFF2-40B4-BE49-F238E27FC236}">
                <a16:creationId xmlns:a16="http://schemas.microsoft.com/office/drawing/2014/main" id="{9E738B5C-B4E2-82F2-E64B-0ED058EBCAE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80602" y="5274947"/>
            <a:ext cx="436250" cy="436250"/>
          </a:xfrm>
          <a:prstGeom prst="rect">
            <a:avLst/>
          </a:prstGeom>
        </p:spPr>
      </p:pic>
      <p:sp>
        <p:nvSpPr>
          <p:cNvPr id="18" name="Google Shape;700;p22">
            <a:extLst>
              <a:ext uri="{FF2B5EF4-FFF2-40B4-BE49-F238E27FC236}">
                <a16:creationId xmlns:a16="http://schemas.microsoft.com/office/drawing/2014/main" id="{C4E16C4A-C1E4-ACDA-822B-AFF58148AEA9}"/>
              </a:ext>
            </a:extLst>
          </p:cNvPr>
          <p:cNvSpPr txBox="1"/>
          <p:nvPr/>
        </p:nvSpPr>
        <p:spPr>
          <a:xfrm>
            <a:off x="1882490" y="5148584"/>
            <a:ext cx="950033" cy="23448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dirty="0">
                <a:solidFill>
                  <a:schemeClr val="bg1"/>
                </a:solidFill>
                <a:highlight>
                  <a:srgbClr val="E7346C"/>
                </a:highlight>
                <a:latin typeface="Yu Gothic" panose="020B0400000000000000" pitchFamily="34" charset="-128"/>
                <a:ea typeface="Yu Gothic" panose="020B0400000000000000" pitchFamily="34" charset="-128"/>
                <a:sym typeface="Arial"/>
              </a:rPr>
              <a:t>事例はこちら</a:t>
            </a:r>
            <a:endParaRPr sz="800" b="1" i="0" u="none" strike="noStrike" cap="none" dirty="0">
              <a:solidFill>
                <a:schemeClr val="bg1"/>
              </a:solidFill>
              <a:highlight>
                <a:srgbClr val="E7346C"/>
              </a:highlight>
              <a:latin typeface="Yu Gothic" panose="020B0400000000000000" pitchFamily="34" charset="-128"/>
              <a:ea typeface="Yu Gothic" panose="020B0400000000000000" pitchFamily="34" charset="-128"/>
              <a:sym typeface="Arial"/>
            </a:endParaRPr>
          </a:p>
        </p:txBody>
      </p:sp>
    </p:spTree>
    <p:extLst>
      <p:ext uri="{BB962C8B-B14F-4D97-AF65-F5344CB8AC3E}">
        <p14:creationId xmlns:p14="http://schemas.microsoft.com/office/powerpoint/2010/main" val="2345114731"/>
      </p:ext>
    </p:extLst>
  </p:cSld>
  <p:clrMapOvr>
    <a:masterClrMapping/>
  </p:clrMapOvr>
  <mc:AlternateContent xmlns:mc="http://schemas.openxmlformats.org/markup-compatibility/2006" xmlns:p14="http://schemas.microsoft.com/office/powerpoint/2010/main">
    <mc:Choice Requires="p14">
      <p:transition spd="slow" p14:dur="2000" advTm="93"/>
    </mc:Choice>
    <mc:Fallback xmlns="">
      <p:transition spd="slow" advTm="9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61BDBEC7-037D-BC96-F008-BBDA5F100C69}"/>
              </a:ext>
            </a:extLst>
          </p:cNvPr>
          <p:cNvGraphicFramePr>
            <a:graphicFrameLocks noGrp="1"/>
          </p:cNvGraphicFramePr>
          <p:nvPr>
            <p:extLst>
              <p:ext uri="{D42A27DB-BD31-4B8C-83A1-F6EECF244321}">
                <p14:modId xmlns:p14="http://schemas.microsoft.com/office/powerpoint/2010/main" val="2611125357"/>
              </p:ext>
            </p:extLst>
          </p:nvPr>
        </p:nvGraphicFramePr>
        <p:xfrm>
          <a:off x="189214" y="502322"/>
          <a:ext cx="9475486" cy="1149626"/>
        </p:xfrm>
        <a:graphic>
          <a:graphicData uri="http://schemas.openxmlformats.org/drawingml/2006/table">
            <a:tbl>
              <a:tblPr firstRow="1" bandRow="1">
                <a:tableStyleId>{5C22544A-7EE6-4342-B048-85BDC9FD1C3A}</a:tableStyleId>
              </a:tblPr>
              <a:tblGrid>
                <a:gridCol w="7646686">
                  <a:extLst>
                    <a:ext uri="{9D8B030D-6E8A-4147-A177-3AD203B41FA5}">
                      <a16:colId xmlns:a16="http://schemas.microsoft.com/office/drawing/2014/main" val="1221764777"/>
                    </a:ext>
                  </a:extLst>
                </a:gridCol>
                <a:gridCol w="1828800">
                  <a:extLst>
                    <a:ext uri="{9D8B030D-6E8A-4147-A177-3AD203B41FA5}">
                      <a16:colId xmlns:a16="http://schemas.microsoft.com/office/drawing/2014/main" val="130390782"/>
                    </a:ext>
                  </a:extLst>
                </a:gridCol>
              </a:tblGrid>
              <a:tr h="538086">
                <a:tc>
                  <a:txBody>
                    <a:bodyPr/>
                    <a:lstStyle/>
                    <a:p>
                      <a:r>
                        <a:rPr kumimoji="1" lang="en-US" altLang="ja-JP" baseline="0" dirty="0" err="1">
                          <a:solidFill>
                            <a:srgbClr val="59A8B3"/>
                          </a:solidFill>
                        </a:rPr>
                        <a:t>Instagram&amp;TikTok</a:t>
                      </a:r>
                      <a:r>
                        <a:rPr kumimoji="1" lang="ja-JP" altLang="en-US" baseline="0" dirty="0">
                          <a:solidFill>
                            <a:srgbClr val="59A8B3"/>
                          </a:solidFill>
                        </a:rPr>
                        <a:t>簡易動画制作</a:t>
                      </a: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編集部のスマートフォン撮影で簡易動画を制作するプランです。美容商材なら編集部がスウォッチしている動画、ファッションならアイテム紹介やコーデ紹介動画などの構成がオススメです。動画は</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リールと</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アカウントに投稿します。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375059D0-4D2F-98EB-0E4B-408F9DFF6A9A}"/>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24" name="Google Shape;498;p17">
            <a:extLst>
              <a:ext uri="{FF2B5EF4-FFF2-40B4-BE49-F238E27FC236}">
                <a16:creationId xmlns:a16="http://schemas.microsoft.com/office/drawing/2014/main" id="{8ACBD52F-0046-CDB8-08D3-01746FA823DA}"/>
              </a:ext>
            </a:extLst>
          </p:cNvPr>
          <p:cNvGraphicFramePr/>
          <p:nvPr>
            <p:extLst>
              <p:ext uri="{D42A27DB-BD31-4B8C-83A1-F6EECF244321}">
                <p14:modId xmlns:p14="http://schemas.microsoft.com/office/powerpoint/2010/main" val="86912025"/>
              </p:ext>
            </p:extLst>
          </p:nvPr>
        </p:nvGraphicFramePr>
        <p:xfrm>
          <a:off x="4265647" y="1720789"/>
          <a:ext cx="5224828" cy="5004000"/>
        </p:xfrm>
        <a:graphic>
          <a:graphicData uri="http://schemas.openxmlformats.org/drawingml/2006/table">
            <a:tbl>
              <a:tblPr firstRow="1" bandRow="1">
                <a:noFill/>
              </a:tblPr>
              <a:tblGrid>
                <a:gridCol w="1139710">
                  <a:extLst>
                    <a:ext uri="{9D8B030D-6E8A-4147-A177-3AD203B41FA5}">
                      <a16:colId xmlns:a16="http://schemas.microsoft.com/office/drawing/2014/main" val="20000"/>
                    </a:ext>
                  </a:extLst>
                </a:gridCol>
                <a:gridCol w="4085118">
                  <a:extLst>
                    <a:ext uri="{9D8B030D-6E8A-4147-A177-3AD203B41FA5}">
                      <a16:colId xmlns:a16="http://schemas.microsoft.com/office/drawing/2014/main" val="20001"/>
                    </a:ext>
                  </a:extLst>
                </a:gridCol>
              </a:tblGrid>
              <a:tr h="3461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再生保証数</a:t>
                      </a:r>
                      <a:endParaRPr lang="ja-JP" altLang="en-US" sz="18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なし</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461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a:t>
                      </a:r>
                      <a:r>
                        <a:rPr lang="zh-TW"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期間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944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公式</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Instagram</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リール（</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&amp;</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フィードシェア）</a:t>
                      </a:r>
                      <a:endPar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公式</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TikTok</a:t>
                      </a:r>
                      <a:endParaRPr lang="ja-JP" altLang="en-US" sz="1800" b="1" dirty="0">
                        <a:solidFill>
                          <a:schemeClr val="tx1">
                            <a:lumMod val="65000"/>
                            <a:lumOff val="35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461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投稿日</a:t>
                      </a:r>
                      <a:endPar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平日任意</a:t>
                      </a:r>
                      <a:endParaRPr lang="ja-JP" altLang="en-US" sz="1800" b="1"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121748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進行</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1100" b="1" i="0" u="sng" strike="noStrike" cap="none" dirty="0">
                          <a:solidFill>
                            <a:srgbClr val="FF0000"/>
                          </a:solidFill>
                          <a:latin typeface="Yu Gothic" panose="020B0400000000000000" pitchFamily="34" charset="-128"/>
                          <a:ea typeface="Yu Gothic" panose="020B0400000000000000" pitchFamily="34" charset="-128"/>
                          <a:cs typeface="Arial"/>
                          <a:sym typeface="Arial"/>
                        </a:rPr>
                        <a:t>編集部のスマートフォンで</a:t>
                      </a:r>
                      <a:r>
                        <a:rPr lang="en-US" altLang="ja-JP" sz="1100" b="1" i="0" u="sng" strike="noStrike" cap="none" dirty="0">
                          <a:solidFill>
                            <a:srgbClr val="FF0000"/>
                          </a:solidFill>
                          <a:latin typeface="Yu Gothic" panose="020B0400000000000000" pitchFamily="34" charset="-128"/>
                          <a:ea typeface="Yu Gothic" panose="020B0400000000000000" pitchFamily="34" charset="-128"/>
                          <a:cs typeface="Arial"/>
                          <a:sym typeface="Arial"/>
                        </a:rPr>
                        <a:t>30</a:t>
                      </a:r>
                      <a:r>
                        <a:rPr lang="ja-JP" altLang="en-US" sz="1100" b="1" i="0" u="sng" strike="noStrike" cap="none" dirty="0">
                          <a:solidFill>
                            <a:srgbClr val="FF0000"/>
                          </a:solidFill>
                          <a:latin typeface="Yu Gothic" panose="020B0400000000000000" pitchFamily="34" charset="-128"/>
                          <a:ea typeface="Yu Gothic" panose="020B0400000000000000" pitchFamily="34" charset="-128"/>
                          <a:cs typeface="Arial"/>
                          <a:sym typeface="Arial"/>
                        </a:rPr>
                        <a:t>秒程度の動画を簡易撮影</a:t>
                      </a: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レタッチ修正無・校正確認</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回（テキスト確認）</a:t>
                      </a: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・商品の使用感や使用している様子の内容となります。</a:t>
                      </a: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Ex.</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手元でスォッチしている様子等）</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594415">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週間後数値</a:t>
                      </a: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p>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Instagram</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リール：再生数、いい</a:t>
                      </a:r>
                      <a:r>
                        <a:rPr lang="ja-JP" altLang="en-US" sz="11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ね</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a:t>
                      </a:r>
                      <a:endPar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TikTok</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：再生数、いい</a:t>
                      </a:r>
                      <a:r>
                        <a:rPr lang="ja-JP" altLang="en-US" sz="11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ね</a:t>
                      </a: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a:t>
                      </a:r>
                      <a:endParaRPr lang="en-US" alt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298823370"/>
                  </a:ext>
                </a:extLst>
              </a:tr>
              <a:tr h="34610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レポート提出</a:t>
                      </a:r>
                      <a:endParaRPr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公開終了後</a:t>
                      </a:r>
                      <a:r>
                        <a:rPr lang="en-US" altLang="zh-TW"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a:t>
                      </a:r>
                      <a:r>
                        <a:rPr lang="zh-TW" altLang="en-US" sz="11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週間以内</a:t>
                      </a:r>
                      <a:endParaRPr lang="zh-TW" altLang="en-US" sz="1100" b="1"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3461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お申込み期限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掲載開始より</a:t>
                      </a:r>
                      <a:r>
                        <a:rPr lang="en-US" altLang="ja-JP" sz="12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20</a:t>
                      </a:r>
                      <a:r>
                        <a:rPr lang="ja-JP" altLang="en-US" sz="12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営業日前</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867169">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rgbClr val="FF0000"/>
                        </a:solidFill>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・色補整の修正はお請けいたしかねます。</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mn-ea"/>
                        </a:rPr>
                        <a:t>・掲載期間終了後も投稿は基本的には残りますが条件によっては掲載終了後は削除となる可能性が</a:t>
                      </a:r>
                      <a:endParaRPr lang="en-US" altLang="ja-JP" sz="800" b="1" dirty="0">
                        <a:solidFill>
                          <a:schemeClr val="tx1">
                            <a:lumMod val="65000"/>
                            <a:lumOff val="35000"/>
                          </a:schemeClr>
                        </a:solidFill>
                        <a:latin typeface="游ゴシック" panose="020B0400000000000000" pitchFamily="50" charset="-128"/>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tx1">
                              <a:lumMod val="65000"/>
                              <a:lumOff val="35000"/>
                            </a:schemeClr>
                          </a:solidFill>
                          <a:latin typeface="游ゴシック" panose="020B0400000000000000" pitchFamily="50" charset="-128"/>
                          <a:ea typeface="+mn-ea"/>
                        </a:rPr>
                        <a:t>　ありますので予めご了承ください</a:t>
                      </a:r>
                      <a:endPar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2" name="Google Shape;490;p17">
            <a:extLst>
              <a:ext uri="{FF2B5EF4-FFF2-40B4-BE49-F238E27FC236}">
                <a16:creationId xmlns:a16="http://schemas.microsoft.com/office/drawing/2014/main" id="{42A68AFC-D591-4304-3060-DAF16D15F03A}"/>
              </a:ext>
            </a:extLst>
          </p:cNvPr>
          <p:cNvSpPr txBox="1"/>
          <p:nvPr/>
        </p:nvSpPr>
        <p:spPr>
          <a:xfrm>
            <a:off x="562521" y="6276760"/>
            <a:ext cx="1935449" cy="205023"/>
          </a:xfrm>
          <a:prstGeom prst="rect">
            <a:avLst/>
          </a:prstGeom>
          <a:noFill/>
          <a:ln>
            <a:noFill/>
          </a:ln>
        </p:spPr>
        <p:txBody>
          <a:bodyPr spcFirstLastPara="1" wrap="square" lIns="0" tIns="0" rIns="0" bIns="0" anchor="t" anchorCtr="0">
            <a:noAutofit/>
          </a:bodyPr>
          <a:lstStyle/>
          <a:p>
            <a:pPr marL="0" marR="0" lvl="0" indent="0" rtl="0">
              <a:lnSpc>
                <a:spcPct val="90000"/>
              </a:lnSpc>
              <a:spcBef>
                <a:spcPts val="0"/>
              </a:spcBef>
              <a:spcAft>
                <a:spcPts val="0"/>
              </a:spcAft>
              <a:buClr>
                <a:srgbClr val="505050"/>
              </a:buClr>
              <a:buSzPts val="2000"/>
              <a:buFont typeface="Arial"/>
              <a:buNone/>
            </a:pPr>
            <a:r>
              <a:rPr lang="en-US" altLang="ja-JP" sz="1400" b="1" i="0" strike="noStrike" cap="none" dirty="0">
                <a:solidFill>
                  <a:schemeClr val="bg2">
                    <a:lumMod val="50000"/>
                  </a:schemeClr>
                </a:solidFill>
                <a:latin typeface="Yu Gothic" panose="020B0400000000000000" pitchFamily="34" charset="-128"/>
                <a:ea typeface="Yu Gothic" panose="020B0400000000000000" pitchFamily="34" charset="-128"/>
                <a:sym typeface="Arial"/>
              </a:rPr>
              <a:t>It girl1</a:t>
            </a:r>
            <a:r>
              <a:rPr lang="ja-JP" altLang="en-US" sz="1400" b="1" i="0" strike="noStrike" cap="none" dirty="0">
                <a:solidFill>
                  <a:schemeClr val="bg2">
                    <a:lumMod val="50000"/>
                  </a:schemeClr>
                </a:solidFill>
                <a:latin typeface="Yu Gothic" panose="020B0400000000000000" pitchFamily="34" charset="-128"/>
                <a:ea typeface="Yu Gothic" panose="020B0400000000000000" pitchFamily="34" charset="-128"/>
                <a:sym typeface="Arial"/>
              </a:rPr>
              <a:t>名起用</a:t>
            </a:r>
            <a:r>
              <a:rPr lang="en-US" altLang="ja-JP" sz="1400" b="1" i="0" strike="noStrike" cap="none" dirty="0">
                <a:solidFill>
                  <a:schemeClr val="bg2">
                    <a:lumMod val="50000"/>
                  </a:schemeClr>
                </a:solidFill>
                <a:latin typeface="Yu Gothic" panose="020B0400000000000000" pitchFamily="34" charset="-128"/>
                <a:ea typeface="Yu Gothic" panose="020B0400000000000000" pitchFamily="34" charset="-128"/>
                <a:sym typeface="Arial"/>
              </a:rPr>
              <a:t>+G2</a:t>
            </a:r>
            <a:r>
              <a:rPr lang="ja-JP" sz="1400" b="1" i="0" strike="noStrike" cap="none" dirty="0">
                <a:solidFill>
                  <a:schemeClr val="bg2">
                    <a:lumMod val="50000"/>
                  </a:schemeClr>
                </a:solidFill>
                <a:latin typeface="Yu Gothic" panose="020B0400000000000000" pitchFamily="34" charset="-128"/>
                <a:ea typeface="Yu Gothic" panose="020B0400000000000000" pitchFamily="34" charset="-128"/>
                <a:sym typeface="Arial"/>
              </a:rPr>
              <a:t>0万円</a:t>
            </a:r>
            <a:endParaRPr kumimoji="1" lang="en-US" altLang="ja-JP" sz="600" dirty="0">
              <a:solidFill>
                <a:schemeClr val="bg2">
                  <a:lumMod val="50000"/>
                </a:schemeClr>
              </a:solidFill>
              <a:latin typeface="+mn-ea"/>
            </a:endParaRPr>
          </a:p>
        </p:txBody>
      </p:sp>
      <p:sp>
        <p:nvSpPr>
          <p:cNvPr id="11" name="Google Shape;879;p26">
            <a:extLst>
              <a:ext uri="{FF2B5EF4-FFF2-40B4-BE49-F238E27FC236}">
                <a16:creationId xmlns:a16="http://schemas.microsoft.com/office/drawing/2014/main" id="{15FC8F3F-D353-1638-629E-D3C3CC858961}"/>
              </a:ext>
            </a:extLst>
          </p:cNvPr>
          <p:cNvSpPr/>
          <p:nvPr/>
        </p:nvSpPr>
        <p:spPr>
          <a:xfrm>
            <a:off x="363356" y="6072539"/>
            <a:ext cx="3715764" cy="437820"/>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12" name="Google Shape;912;p26">
            <a:extLst>
              <a:ext uri="{FF2B5EF4-FFF2-40B4-BE49-F238E27FC236}">
                <a16:creationId xmlns:a16="http://schemas.microsoft.com/office/drawing/2014/main" id="{8A89CA8A-809D-0471-8C64-C5925EA2CA22}"/>
              </a:ext>
            </a:extLst>
          </p:cNvPr>
          <p:cNvSpPr txBox="1"/>
          <p:nvPr/>
        </p:nvSpPr>
        <p:spPr>
          <a:xfrm>
            <a:off x="363356" y="5968196"/>
            <a:ext cx="138185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：モデル起用</a:t>
            </a:r>
          </a:p>
        </p:txBody>
      </p:sp>
      <p:pic>
        <p:nvPicPr>
          <p:cNvPr id="25" name="Picture 2" descr="Tiktok, Tiktokロゴ, Tiktokボタン, 社会的なメディア">
            <a:extLst>
              <a:ext uri="{FF2B5EF4-FFF2-40B4-BE49-F238E27FC236}">
                <a16:creationId xmlns:a16="http://schemas.microsoft.com/office/drawing/2014/main" id="{17E49288-0832-FEA4-E2FD-6400C4A5B587}"/>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201917" y="571163"/>
            <a:ext cx="378252" cy="37825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現在のインスタグラムのアイコン">
            <a:extLst>
              <a:ext uri="{FF2B5EF4-FFF2-40B4-BE49-F238E27FC236}">
                <a16:creationId xmlns:a16="http://schemas.microsoft.com/office/drawing/2014/main" id="{9F545EB9-EC22-329D-3B90-C36699E9593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19729" y="1985995"/>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Tiktok, Tiktokロゴ, Tiktokボタン, 社会的なメディア">
            <a:extLst>
              <a:ext uri="{FF2B5EF4-FFF2-40B4-BE49-F238E27FC236}">
                <a16:creationId xmlns:a16="http://schemas.microsoft.com/office/drawing/2014/main" id="{07E9CFA3-6376-7378-E682-E8506971460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14357" y="2002416"/>
            <a:ext cx="362065" cy="362065"/>
          </a:xfrm>
          <a:prstGeom prst="rect">
            <a:avLst/>
          </a:prstGeom>
          <a:noFill/>
          <a:extLst>
            <a:ext uri="{909E8E84-426E-40DD-AFC4-6F175D3DCCD1}">
              <a14:hiddenFill xmlns:a14="http://schemas.microsoft.com/office/drawing/2010/main">
                <a:solidFill>
                  <a:srgbClr val="FFFFFF"/>
                </a:solidFill>
              </a14:hiddenFill>
            </a:ext>
          </a:extLst>
        </p:spPr>
      </p:pic>
      <p:sp>
        <p:nvSpPr>
          <p:cNvPr id="16" name="Google Shape;500;p17">
            <a:extLst>
              <a:ext uri="{FF2B5EF4-FFF2-40B4-BE49-F238E27FC236}">
                <a16:creationId xmlns:a16="http://schemas.microsoft.com/office/drawing/2014/main" id="{54466AB2-1AE2-54D6-140A-20F588642D23}"/>
              </a:ext>
            </a:extLst>
          </p:cNvPr>
          <p:cNvSpPr txBox="1"/>
          <p:nvPr/>
        </p:nvSpPr>
        <p:spPr>
          <a:xfrm>
            <a:off x="415526" y="1775038"/>
            <a:ext cx="2937883" cy="2488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9" name="Google Shape;490;p17">
            <a:extLst>
              <a:ext uri="{FF2B5EF4-FFF2-40B4-BE49-F238E27FC236}">
                <a16:creationId xmlns:a16="http://schemas.microsoft.com/office/drawing/2014/main" id="{059BFD95-C132-0CFC-F2F1-65A05F6EFD92}"/>
              </a:ext>
            </a:extLst>
          </p:cNvPr>
          <p:cNvSpPr txBox="1"/>
          <p:nvPr/>
        </p:nvSpPr>
        <p:spPr>
          <a:xfrm>
            <a:off x="2581822" y="6238661"/>
            <a:ext cx="1468724" cy="185972"/>
          </a:xfrm>
          <a:prstGeom prst="rect">
            <a:avLst/>
          </a:prstGeom>
          <a:noFill/>
          <a:ln>
            <a:noFill/>
          </a:ln>
        </p:spPr>
        <p:txBody>
          <a:bodyPr spcFirstLastPara="1" wrap="square" lIns="0" tIns="0" rIns="0" bIns="0" anchor="t" anchorCtr="0">
            <a:noAutofit/>
          </a:bodyPr>
          <a:lstStyle/>
          <a:p>
            <a:r>
              <a:rPr kumimoji="1" lang="en-US" altLang="ja-JP" sz="600" dirty="0">
                <a:solidFill>
                  <a:schemeClr val="bg2">
                    <a:lumMod val="50000"/>
                  </a:schemeClr>
                </a:solidFill>
                <a:latin typeface="+mn-ea"/>
              </a:rPr>
              <a:t>※</a:t>
            </a:r>
            <a:r>
              <a:rPr kumimoji="1" lang="ja-JP" altLang="en-US" sz="600" dirty="0">
                <a:solidFill>
                  <a:schemeClr val="bg2">
                    <a:lumMod val="50000"/>
                  </a:schemeClr>
                </a:solidFill>
                <a:latin typeface="+mn-ea"/>
              </a:rPr>
              <a:t>起用者の選定は編集部お任せとなります</a:t>
            </a:r>
          </a:p>
          <a:p>
            <a:r>
              <a:rPr kumimoji="1" lang="en-US" altLang="ja-JP" sz="600" dirty="0">
                <a:solidFill>
                  <a:schemeClr val="bg2">
                    <a:lumMod val="50000"/>
                  </a:schemeClr>
                </a:solidFill>
                <a:latin typeface="+mn-ea"/>
              </a:rPr>
              <a:t>※</a:t>
            </a:r>
            <a:r>
              <a:rPr kumimoji="1" lang="ja-JP" altLang="en-US" sz="600" dirty="0">
                <a:solidFill>
                  <a:schemeClr val="bg2">
                    <a:lumMod val="50000"/>
                  </a:schemeClr>
                </a:solidFill>
                <a:latin typeface="+mn-ea"/>
              </a:rPr>
              <a:t>本人の</a:t>
            </a:r>
            <a:r>
              <a:rPr kumimoji="1" lang="en-US" altLang="ja-JP" sz="600" dirty="0">
                <a:solidFill>
                  <a:schemeClr val="bg2">
                    <a:lumMod val="50000"/>
                  </a:schemeClr>
                </a:solidFill>
                <a:latin typeface="+mn-ea"/>
              </a:rPr>
              <a:t>IG</a:t>
            </a:r>
            <a:r>
              <a:rPr kumimoji="1" lang="ja-JP" altLang="en-US" sz="600" dirty="0">
                <a:solidFill>
                  <a:schemeClr val="bg2">
                    <a:lumMod val="50000"/>
                  </a:schemeClr>
                </a:solidFill>
                <a:latin typeface="+mn-ea"/>
              </a:rPr>
              <a:t>投稿はございません。</a:t>
            </a:r>
          </a:p>
        </p:txBody>
      </p:sp>
      <p:sp>
        <p:nvSpPr>
          <p:cNvPr id="6" name="タイトル 1">
            <a:extLst>
              <a:ext uri="{FF2B5EF4-FFF2-40B4-BE49-F238E27FC236}">
                <a16:creationId xmlns:a16="http://schemas.microsoft.com/office/drawing/2014/main" id="{EAF83290-1B2F-7152-867F-A0B2A4E57722}"/>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pic>
        <p:nvPicPr>
          <p:cNvPr id="20" name="Picture 4" descr="現在のインスタグラムのアイコン">
            <a:extLst>
              <a:ext uri="{FF2B5EF4-FFF2-40B4-BE49-F238E27FC236}">
                <a16:creationId xmlns:a16="http://schemas.microsoft.com/office/drawing/2014/main" id="{9F545EB9-EC22-329D-3B90-C36699E9593F}"/>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4638031" y="571163"/>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p:cNvPicPr>
            <a:picLocks noChangeAspect="1"/>
          </p:cNvPicPr>
          <p:nvPr/>
        </p:nvPicPr>
        <p:blipFill>
          <a:blip r:embed="rId5"/>
          <a:stretch>
            <a:fillRect/>
          </a:stretch>
        </p:blipFill>
        <p:spPr>
          <a:xfrm>
            <a:off x="2591127" y="2955228"/>
            <a:ext cx="1391285" cy="3010882"/>
          </a:xfrm>
          <a:prstGeom prst="rect">
            <a:avLst/>
          </a:prstGeom>
        </p:spPr>
      </p:pic>
      <p:pic>
        <p:nvPicPr>
          <p:cNvPr id="15" name="図 14" descr="グラフィカル ユーザー インターフェイス&#10;&#10;自動的に生成された説明">
            <a:extLst>
              <a:ext uri="{FF2B5EF4-FFF2-40B4-BE49-F238E27FC236}">
                <a16:creationId xmlns:a16="http://schemas.microsoft.com/office/drawing/2014/main" id="{8BA828EF-9037-F45D-FD81-65957C48AA9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226125" y="1989741"/>
            <a:ext cx="1465589" cy="2407467"/>
          </a:xfrm>
          <a:prstGeom prst="rect">
            <a:avLst/>
          </a:prstGeom>
          <a:ln>
            <a:solidFill>
              <a:schemeClr val="bg1">
                <a:lumMod val="75000"/>
              </a:schemeClr>
            </a:solidFill>
          </a:ln>
        </p:spPr>
      </p:pic>
      <p:pic>
        <p:nvPicPr>
          <p:cNvPr id="10" name="図 9" descr="ダイアグラム が含まれている画像&#10;&#10;AI によって生成されたコンテンツは間違っている可能性があります。">
            <a:extLst>
              <a:ext uri="{FF2B5EF4-FFF2-40B4-BE49-F238E27FC236}">
                <a16:creationId xmlns:a16="http://schemas.microsoft.com/office/drawing/2014/main" id="{FB0D376D-FAA6-DA59-0506-B43FB1AD2F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202" y="2475152"/>
            <a:ext cx="1813421" cy="3225471"/>
          </a:xfrm>
          <a:prstGeom prst="rect">
            <a:avLst/>
          </a:prstGeom>
          <a:ln>
            <a:solidFill>
              <a:schemeClr val="bg1">
                <a:lumMod val="75000"/>
              </a:schemeClr>
            </a:solidFill>
          </a:ln>
        </p:spPr>
      </p:pic>
      <p:pic>
        <p:nvPicPr>
          <p:cNvPr id="26" name="図 25">
            <a:extLst>
              <a:ext uri="{FF2B5EF4-FFF2-40B4-BE49-F238E27FC236}">
                <a16:creationId xmlns:a16="http://schemas.microsoft.com/office/drawing/2014/main" id="{A299B149-97AB-A39F-EFC8-EC96604BA826}"/>
              </a:ext>
            </a:extLst>
          </p:cNvPr>
          <p:cNvPicPr>
            <a:picLocks noChangeAspect="1"/>
          </p:cNvPicPr>
          <p:nvPr/>
        </p:nvPicPr>
        <p:blipFill>
          <a:blip r:embed="rId8"/>
          <a:stretch>
            <a:fillRect/>
          </a:stretch>
        </p:blipFill>
        <p:spPr>
          <a:xfrm>
            <a:off x="2219872" y="1961165"/>
            <a:ext cx="1465590" cy="2400674"/>
          </a:xfrm>
          <a:prstGeom prst="rect">
            <a:avLst/>
          </a:prstGeom>
        </p:spPr>
      </p:pic>
      <p:sp>
        <p:nvSpPr>
          <p:cNvPr id="22" name="正方形/長方形 21">
            <a:extLst>
              <a:ext uri="{FF2B5EF4-FFF2-40B4-BE49-F238E27FC236}">
                <a16:creationId xmlns:a16="http://schemas.microsoft.com/office/drawing/2014/main" id="{3983BE05-71B9-99C3-6B5D-FE10427E1D01}"/>
              </a:ext>
            </a:extLst>
          </p:cNvPr>
          <p:cNvSpPr/>
          <p:nvPr/>
        </p:nvSpPr>
        <p:spPr>
          <a:xfrm>
            <a:off x="2116798" y="3879469"/>
            <a:ext cx="1933748" cy="399568"/>
          </a:xfrm>
          <a:prstGeom prst="rect">
            <a:avLst/>
          </a:prstGeom>
          <a:solidFill>
            <a:srgbClr val="E7346C">
              <a:alpha val="88000"/>
            </a:srgbClr>
          </a:solid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bg1"/>
                </a:solidFill>
              </a:rPr>
              <a:t>CanCam</a:t>
            </a:r>
          </a:p>
          <a:p>
            <a:pPr algn="ctr"/>
            <a:r>
              <a:rPr kumimoji="1" lang="ja-JP" altLang="en-US" sz="900" b="1" dirty="0">
                <a:solidFill>
                  <a:schemeClr val="bg1"/>
                </a:solidFill>
              </a:rPr>
              <a:t>公式</a:t>
            </a:r>
            <a:r>
              <a:rPr kumimoji="1" lang="en-US" altLang="ja-JP" sz="900" b="1" dirty="0">
                <a:solidFill>
                  <a:schemeClr val="bg1"/>
                </a:solidFill>
              </a:rPr>
              <a:t>Instagram</a:t>
            </a:r>
            <a:r>
              <a:rPr kumimoji="1" lang="ja-JP" altLang="en-US" sz="900" b="1" dirty="0">
                <a:solidFill>
                  <a:schemeClr val="bg1"/>
                </a:solidFill>
              </a:rPr>
              <a:t>と</a:t>
            </a:r>
            <a:r>
              <a:rPr kumimoji="1" lang="en-US" altLang="ja-JP" sz="900" b="1" dirty="0">
                <a:solidFill>
                  <a:schemeClr val="bg1"/>
                </a:solidFill>
              </a:rPr>
              <a:t>TikTok</a:t>
            </a:r>
            <a:r>
              <a:rPr kumimoji="1" lang="ja-JP" altLang="en-US" sz="900" b="1" dirty="0">
                <a:solidFill>
                  <a:schemeClr val="bg1"/>
                </a:solidFill>
              </a:rPr>
              <a:t>で投稿！</a:t>
            </a:r>
            <a:endParaRPr kumimoji="1" lang="en-US" altLang="ja-JP" sz="900" b="1" dirty="0">
              <a:solidFill>
                <a:schemeClr val="bg1"/>
              </a:solidFill>
            </a:endParaRPr>
          </a:p>
        </p:txBody>
      </p:sp>
    </p:spTree>
    <p:extLst>
      <p:ext uri="{BB962C8B-B14F-4D97-AF65-F5344CB8AC3E}">
        <p14:creationId xmlns:p14="http://schemas.microsoft.com/office/powerpoint/2010/main" val="3214681302"/>
      </p:ext>
    </p:extLst>
  </p:cSld>
  <p:clrMapOvr>
    <a:masterClrMapping/>
  </p:clrMapOvr>
  <mc:AlternateContent xmlns:mc="http://schemas.openxmlformats.org/markup-compatibility/2006" xmlns:p14="http://schemas.microsoft.com/office/powerpoint/2010/main">
    <mc:Choice Requires="p14">
      <p:transition spd="slow" p14:dur="2000" advTm="106"/>
    </mc:Choice>
    <mc:Fallback xmlns="">
      <p:transition spd="slow" advTm="10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CC8AAA7C-DD23-EC20-B21D-665946CDA27B}"/>
              </a:ext>
            </a:extLst>
          </p:cNvPr>
          <p:cNvSpPr>
            <a:spLocks noGrp="1"/>
          </p:cNvSpPr>
          <p:nvPr>
            <p:ph type="title"/>
          </p:nvPr>
        </p:nvSpPr>
        <p:spPr>
          <a:xfrm>
            <a:off x="189215" y="130120"/>
            <a:ext cx="8212102" cy="544530"/>
          </a:xfrm>
        </p:spPr>
        <p:txBody>
          <a:bodyPr/>
          <a:lstStyle/>
          <a:p>
            <a:r>
              <a:rPr kumimoji="1" lang="ja-JP" altLang="en-US" dirty="0"/>
              <a:t>動画メニュー</a:t>
            </a:r>
          </a:p>
        </p:txBody>
      </p:sp>
      <p:pic>
        <p:nvPicPr>
          <p:cNvPr id="7" name="Picture 4" descr="現在のインスタグラムのアイコン">
            <a:extLst>
              <a:ext uri="{FF2B5EF4-FFF2-40B4-BE49-F238E27FC236}">
                <a16:creationId xmlns:a16="http://schemas.microsoft.com/office/drawing/2014/main" id="{39CD5E16-DF41-54DB-C53B-EEFCEC9DBEA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088082" y="605390"/>
            <a:ext cx="382431" cy="37825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Google Shape;881;p31">
            <a:extLst>
              <a:ext uri="{FF2B5EF4-FFF2-40B4-BE49-F238E27FC236}">
                <a16:creationId xmlns:a16="http://schemas.microsoft.com/office/drawing/2014/main" id="{2DF8B515-7991-938B-3245-965AE6E6C4F9}"/>
              </a:ext>
            </a:extLst>
          </p:cNvPr>
          <p:cNvGraphicFramePr/>
          <p:nvPr>
            <p:extLst>
              <p:ext uri="{D42A27DB-BD31-4B8C-83A1-F6EECF244321}">
                <p14:modId xmlns:p14="http://schemas.microsoft.com/office/powerpoint/2010/main" val="1111050455"/>
              </p:ext>
            </p:extLst>
          </p:nvPr>
        </p:nvGraphicFramePr>
        <p:xfrm>
          <a:off x="5136025" y="1783096"/>
          <a:ext cx="4496247" cy="4373283"/>
        </p:xfrm>
        <a:graphic>
          <a:graphicData uri="http://schemas.openxmlformats.org/drawingml/2006/table">
            <a:tbl>
              <a:tblPr firstRow="1" bandRow="1">
                <a:noFill/>
              </a:tblPr>
              <a:tblGrid>
                <a:gridCol w="869917">
                  <a:extLst>
                    <a:ext uri="{9D8B030D-6E8A-4147-A177-3AD203B41FA5}">
                      <a16:colId xmlns:a16="http://schemas.microsoft.com/office/drawing/2014/main" val="20000"/>
                    </a:ext>
                  </a:extLst>
                </a:gridCol>
                <a:gridCol w="3626330">
                  <a:extLst>
                    <a:ext uri="{9D8B030D-6E8A-4147-A177-3AD203B41FA5}">
                      <a16:colId xmlns:a16="http://schemas.microsoft.com/office/drawing/2014/main" val="20001"/>
                    </a:ext>
                  </a:extLst>
                </a:gridCol>
              </a:tblGrid>
              <a:tr h="59687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rPr>
                        <a:t>内容</a:t>
                      </a:r>
                      <a:endParaRPr lang="zh-TW" altLang="en-US" sz="1100" b="1" i="0"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noFill/>
                      <a:prstDash val="solid"/>
                      <a:round/>
                      <a:headEnd type="none" w="med" len="med"/>
                      <a:tailEnd type="none" w="med" len="med"/>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・リール動画１本制作（</a:t>
                      </a:r>
                      <a:r>
                        <a:rPr lang="en-US" altLang="ja-JP" sz="1050" b="1" u="none" strike="noStrike" cap="none" dirty="0">
                          <a:solidFill>
                            <a:schemeClr val="tx1">
                              <a:lumMod val="65000"/>
                              <a:lumOff val="35000"/>
                            </a:schemeClr>
                          </a:solidFill>
                          <a:latin typeface="游ゴシック" panose="020B0400000000000000" pitchFamily="50" charset="-128"/>
                          <a:ea typeface="+mn-ea"/>
                          <a:cs typeface="Arial"/>
                          <a:sym typeface="Arial"/>
                        </a:rPr>
                        <a:t>30</a:t>
                      </a: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秒程度）</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a:t>
                      </a:r>
                      <a:r>
                        <a:rPr lang="en-US" altLang="ja-JP" sz="105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CanCamIG</a:t>
                      </a: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リールにて投稿（フィードシェア込）</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a:t>
                      </a:r>
                      <a:r>
                        <a:rPr lang="en-US" altLang="ja-JP" sz="105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CanCamIG</a:t>
                      </a:r>
                      <a:r>
                        <a:rPr lang="ja-JP" altLang="en-US" sz="1050" b="1" u="none" strike="noStrike" cap="none" dirty="0">
                          <a:solidFill>
                            <a:schemeClr val="tx1">
                              <a:lumMod val="65000"/>
                              <a:lumOff val="35000"/>
                            </a:schemeClr>
                          </a:solidFill>
                          <a:latin typeface="游ゴシック" panose="020B0400000000000000" pitchFamily="50" charset="-128"/>
                          <a:ea typeface="+mn-ea"/>
                          <a:cs typeface="Arial"/>
                          <a:sym typeface="Arial"/>
                        </a:rPr>
                        <a:t>ストーリーズ 投稿</a:t>
                      </a:r>
                      <a:r>
                        <a:rPr lang="ja-JP" altLang="en-US" sz="800" b="1" u="none" strike="noStrike" cap="none" dirty="0">
                          <a:solidFill>
                            <a:schemeClr val="tx1">
                              <a:lumMod val="65000"/>
                              <a:lumOff val="35000"/>
                            </a:schemeClr>
                          </a:solidFill>
                          <a:latin typeface="游ゴシック" panose="020B0400000000000000" pitchFamily="50" charset="-128"/>
                          <a:ea typeface="+mn-ea"/>
                          <a:cs typeface="Arial"/>
                          <a:sym typeface="Arial"/>
                        </a:rPr>
                        <a:t>＊遷移先クライアント様サイト</a:t>
                      </a:r>
                      <a:r>
                        <a:rPr lang="en-US" altLang="ja-JP" sz="800" b="1" u="none" strike="noStrike" cap="none" dirty="0">
                          <a:solidFill>
                            <a:schemeClr val="tx1">
                              <a:lumMod val="65000"/>
                              <a:lumOff val="35000"/>
                            </a:schemeClr>
                          </a:solidFill>
                          <a:latin typeface="游ゴシック" panose="020B0400000000000000" pitchFamily="50" charset="-128"/>
                          <a:ea typeface="+mn-ea"/>
                          <a:cs typeface="Arial"/>
                          <a:sym typeface="Arial"/>
                        </a:rPr>
                        <a:t>OK</a:t>
                      </a:r>
                      <a:endPar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noFill/>
                      <a:prstDash val="solid"/>
                      <a:round/>
                      <a:headEnd type="none" w="med" len="med"/>
                      <a:tailEnd type="none" w="med" len="med"/>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9957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rPr>
                        <a:t>想定数</a:t>
                      </a: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5</a:t>
                      </a: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万回再生想定</a:t>
                      </a: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728151233"/>
                  </a:ext>
                </a:extLst>
              </a:tr>
              <a:tr h="41563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rPr>
                        <a:t>公開・投稿日</a:t>
                      </a: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平日任意</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16923">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期間</a:t>
                      </a: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3F3F3F"/>
                        </a:buClr>
                        <a:buSzPts val="1000"/>
                        <a:buFont typeface="Arial"/>
                        <a:buNone/>
                      </a:pPr>
                      <a:r>
                        <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4</a:t>
                      </a: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週間</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3169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進行</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1050" b="1" i="0" u="sng" strike="noStrike" cap="none" dirty="0">
                          <a:solidFill>
                            <a:srgbClr val="FF0000"/>
                          </a:solidFill>
                          <a:latin typeface="Yu Gothic" panose="020B0400000000000000" pitchFamily="34" charset="-128"/>
                          <a:ea typeface="Yu Gothic" panose="020B0400000000000000" pitchFamily="34" charset="-128"/>
                          <a:cs typeface="Arial"/>
                          <a:sym typeface="Arial"/>
                        </a:rPr>
                        <a:t>編集部のスマートフォンで</a:t>
                      </a:r>
                      <a:r>
                        <a:rPr lang="en-US" altLang="ja-JP" sz="1050" b="1" i="0" u="sng" strike="noStrike" cap="none" dirty="0">
                          <a:solidFill>
                            <a:srgbClr val="FF0000"/>
                          </a:solidFill>
                          <a:latin typeface="Yu Gothic" panose="020B0400000000000000" pitchFamily="34" charset="-128"/>
                          <a:ea typeface="Yu Gothic" panose="020B0400000000000000" pitchFamily="34" charset="-128"/>
                          <a:cs typeface="Arial"/>
                          <a:sym typeface="Arial"/>
                        </a:rPr>
                        <a:t>30</a:t>
                      </a:r>
                      <a:r>
                        <a:rPr lang="ja-JP" altLang="en-US" sz="1050" b="1" i="0" u="sng" strike="noStrike" cap="none" dirty="0">
                          <a:solidFill>
                            <a:srgbClr val="FF0000"/>
                          </a:solidFill>
                          <a:latin typeface="Yu Gothic" panose="020B0400000000000000" pitchFamily="34" charset="-128"/>
                          <a:ea typeface="Yu Gothic" panose="020B0400000000000000" pitchFamily="34" charset="-128"/>
                          <a:cs typeface="Arial"/>
                          <a:sym typeface="Arial"/>
                        </a:rPr>
                        <a:t>秒程度の動画を簡易撮影</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レタッチ修正無・校正確認</a:t>
                      </a:r>
                      <a:r>
                        <a:rPr lang="en-US" altLang="ja-JP" sz="105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105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回（テキスト確認）</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475297874"/>
                  </a:ext>
                </a:extLst>
              </a:tr>
              <a:tr h="367000">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掲載レポート</a:t>
                      </a:r>
                      <a:endPar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a:t>
                      </a:r>
                      <a:r>
                        <a:rPr lang="en-US" altLang="ja-JP" sz="1050" b="1" u="none" strike="noStrike" cap="none" dirty="0">
                          <a:solidFill>
                            <a:schemeClr val="tx1">
                              <a:lumMod val="65000"/>
                              <a:lumOff val="35000"/>
                            </a:schemeClr>
                          </a:solidFill>
                          <a:latin typeface="游ゴシック" panose="020B0400000000000000" pitchFamily="50" charset="-128"/>
                          <a:ea typeface="+mn-ea"/>
                        </a:rPr>
                        <a:t>IG</a:t>
                      </a:r>
                      <a:r>
                        <a:rPr lang="ja-JP" altLang="en-US" sz="1050" b="1" u="none" strike="noStrike" cap="none" dirty="0">
                          <a:solidFill>
                            <a:schemeClr val="tx1">
                              <a:lumMod val="65000"/>
                              <a:lumOff val="35000"/>
                            </a:schemeClr>
                          </a:solidFill>
                          <a:latin typeface="游ゴシック" panose="020B0400000000000000" pitchFamily="50" charset="-128"/>
                          <a:ea typeface="+mn-ea"/>
                        </a:rPr>
                        <a:t>リール再生回数・</a:t>
                      </a:r>
                      <a:r>
                        <a:rPr lang="en-US" altLang="ja-JP" sz="1050" b="1" u="none" strike="noStrike" cap="none" dirty="0">
                          <a:solidFill>
                            <a:schemeClr val="tx1">
                              <a:lumMod val="65000"/>
                              <a:lumOff val="35000"/>
                            </a:schemeClr>
                          </a:solidFill>
                          <a:latin typeface="游ゴシック" panose="020B0400000000000000" pitchFamily="50" charset="-128"/>
                          <a:ea typeface="+mn-ea"/>
                        </a:rPr>
                        <a:t>imp</a:t>
                      </a:r>
                      <a:r>
                        <a:rPr lang="ja-JP" altLang="en-US" sz="1050" b="1" u="none" strike="noStrike" cap="none" dirty="0">
                          <a:solidFill>
                            <a:schemeClr val="tx1">
                              <a:lumMod val="65000"/>
                              <a:lumOff val="35000"/>
                            </a:schemeClr>
                          </a:solidFill>
                          <a:latin typeface="游ゴシック" panose="020B0400000000000000" pitchFamily="50" charset="-128"/>
                          <a:ea typeface="+mn-ea"/>
                        </a:rPr>
                        <a:t>数 　</a:t>
                      </a:r>
                      <a:r>
                        <a:rPr lang="en-US" altLang="ja-JP" sz="1050" b="1" u="none" strike="noStrike" cap="none" dirty="0">
                          <a:solidFill>
                            <a:schemeClr val="tx1">
                              <a:lumMod val="65000"/>
                              <a:lumOff val="35000"/>
                            </a:schemeClr>
                          </a:solidFill>
                          <a:latin typeface="游ゴシック" panose="020B0400000000000000" pitchFamily="50" charset="-128"/>
                          <a:ea typeface="+mn-ea"/>
                        </a:rPr>
                        <a:t>※</a:t>
                      </a:r>
                      <a:r>
                        <a:rPr lang="ja-JP" altLang="en-US" sz="1050" b="1" u="none" strike="noStrike" cap="none" dirty="0">
                          <a:solidFill>
                            <a:schemeClr val="tx1">
                              <a:lumMod val="65000"/>
                              <a:lumOff val="35000"/>
                            </a:schemeClr>
                          </a:solidFill>
                          <a:latin typeface="游ゴシック" panose="020B0400000000000000" pitchFamily="50" charset="-128"/>
                          <a:ea typeface="+mn-ea"/>
                        </a:rPr>
                        <a:t>投稿後</a:t>
                      </a:r>
                      <a:r>
                        <a:rPr lang="en-US" altLang="ja-JP" sz="1050" b="1" u="none" strike="noStrike" cap="none" dirty="0">
                          <a:solidFill>
                            <a:schemeClr val="tx1">
                              <a:lumMod val="65000"/>
                              <a:lumOff val="35000"/>
                            </a:schemeClr>
                          </a:solidFill>
                          <a:latin typeface="游ゴシック" panose="020B0400000000000000" pitchFamily="50" charset="-128"/>
                          <a:ea typeface="+mn-ea"/>
                        </a:rPr>
                        <a:t>4</a:t>
                      </a:r>
                      <a:r>
                        <a:rPr lang="ja-JP" altLang="en-US" sz="1050" b="1" u="none" strike="noStrike" cap="none" dirty="0">
                          <a:solidFill>
                            <a:schemeClr val="tx1">
                              <a:lumMod val="65000"/>
                              <a:lumOff val="35000"/>
                            </a:schemeClr>
                          </a:solidFill>
                          <a:latin typeface="游ゴシック" panose="020B0400000000000000" pitchFamily="50" charset="-128"/>
                          <a:ea typeface="+mn-ea"/>
                        </a:rPr>
                        <a:t>週間の数値</a:t>
                      </a:r>
                      <a:endParaRPr lang="en-US" altLang="ja-JP" sz="1050" b="1" u="none" strike="noStrike" cap="none" dirty="0">
                        <a:solidFill>
                          <a:schemeClr val="tx1">
                            <a:lumMod val="65000"/>
                            <a:lumOff val="35000"/>
                          </a:schemeClr>
                        </a:solidFill>
                        <a:latin typeface="游ゴシック" panose="020B0400000000000000" pitchFamily="50" charset="-128"/>
                        <a:ea typeface="+mn-ea"/>
                      </a:endParaRPr>
                    </a:p>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a:t>
                      </a:r>
                      <a:r>
                        <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IG</a:t>
                      </a: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ストーリーズ キャプチャ</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419080">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10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cs typeface="Arial"/>
                          <a:sym typeface="Arial"/>
                        </a:rPr>
                        <a:t>お申込期限</a:t>
                      </a: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・タイアップお申込時</a:t>
                      </a:r>
                      <a:endPar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　</a:t>
                      </a:r>
                      <a:r>
                        <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or</a:t>
                      </a: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単発発注の場合、掲載希望日から</a:t>
                      </a:r>
                      <a:r>
                        <a:rPr lang="en-US" altLang="ja-JP"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20</a:t>
                      </a:r>
                      <a:r>
                        <a:rPr lang="ja-JP" altLang="en-US" sz="1050" b="1" u="none" strike="noStrike" cap="none" dirty="0">
                          <a:solidFill>
                            <a:schemeClr val="tx1">
                              <a:lumMod val="65000"/>
                              <a:lumOff val="35000"/>
                            </a:schemeClr>
                          </a:solidFill>
                          <a:latin typeface="游ゴシック" panose="020B0400000000000000" pitchFamily="50" charset="-128"/>
                          <a:ea typeface="游ゴシック" panose="020B0400000000000000" pitchFamily="50" charset="-128"/>
                        </a:rPr>
                        <a:t>営業日前</a:t>
                      </a: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1192793">
                <a:tc gridSpan="2">
                  <a:txBody>
                    <a:bodyPr/>
                    <a:lstStyle/>
                    <a:p>
                      <a:pPr>
                        <a:buClr>
                          <a:srgbClr val="3F3F3F"/>
                        </a:buClr>
                        <a:buSzPts val="800"/>
                      </a:pPr>
                      <a:endParaRPr lang="en-US" altLang="ja-JP" sz="7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専属モデルの起用はございません。</a:t>
                      </a: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編集部のスマートフォンで撮影の３０秒程度の動画を想定しています。</a:t>
                      </a:r>
                      <a:endParaRPr lang="en-US" altLang="ja-JP" sz="8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dirty="0">
                          <a:solidFill>
                            <a:schemeClr val="bg2">
                              <a:lumMod val="50000"/>
                            </a:schemeClr>
                          </a:solidFill>
                          <a:latin typeface="游ゴシック" panose="020B0400000000000000" pitchFamily="50" charset="-128"/>
                          <a:ea typeface="+mn-ea"/>
                          <a:sym typeface="Arial"/>
                        </a:rPr>
                        <a:t>　動画内の音楽も編集部任意のものとなります。</a:t>
                      </a: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掲載期間中の競合排除は行いません。</a:t>
                      </a: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構成に関しては、編集部任意となります。動画の内容につきましては編集部にお任 せください。</a:t>
                      </a: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オリエンなし・オリエンシートを共有いただき、その内容を基に制作致します。</a:t>
                      </a:r>
                      <a:endParaRPr lang="en-US" altLang="ja-JP" sz="8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dirty="0">
                          <a:solidFill>
                            <a:schemeClr val="bg2">
                              <a:lumMod val="50000"/>
                            </a:schemeClr>
                          </a:solidFill>
                          <a:latin typeface="游ゴシック" panose="020B0400000000000000" pitchFamily="50" charset="-128"/>
                          <a:ea typeface="+mn-ea"/>
                          <a:sym typeface="Arial"/>
                        </a:rPr>
                        <a:t>　事前確認１回となります。</a:t>
                      </a:r>
                      <a:endParaRPr lang="en-US" altLang="ja-JP" sz="8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dirty="0">
                          <a:solidFill>
                            <a:schemeClr val="bg2">
                              <a:lumMod val="50000"/>
                            </a:schemeClr>
                          </a:solidFill>
                          <a:latin typeface="游ゴシック" panose="020B0400000000000000" pitchFamily="50" charset="-128"/>
                          <a:ea typeface="+mn-ea"/>
                          <a:sym typeface="Arial"/>
                        </a:rPr>
                        <a:t>　</a:t>
                      </a:r>
                      <a:r>
                        <a:rPr lang="en-US" altLang="ja-JP" sz="800" dirty="0">
                          <a:solidFill>
                            <a:schemeClr val="bg2">
                              <a:lumMod val="50000"/>
                            </a:schemeClr>
                          </a:solidFill>
                          <a:latin typeface="游ゴシック" panose="020B0400000000000000" pitchFamily="50" charset="-128"/>
                          <a:ea typeface="+mn-ea"/>
                          <a:sym typeface="Arial"/>
                        </a:rPr>
                        <a:t>IG</a:t>
                      </a:r>
                      <a:r>
                        <a:rPr lang="ja-JP" altLang="en-US" sz="800" dirty="0">
                          <a:solidFill>
                            <a:schemeClr val="bg2">
                              <a:lumMod val="50000"/>
                            </a:schemeClr>
                          </a:solidFill>
                          <a:latin typeface="游ゴシック" panose="020B0400000000000000" pitchFamily="50" charset="-128"/>
                          <a:ea typeface="+mn-ea"/>
                          <a:sym typeface="Arial"/>
                        </a:rPr>
                        <a:t>ストーリーズの遷移先</a:t>
                      </a:r>
                      <a:r>
                        <a:rPr lang="en-US" altLang="ja-JP" sz="800" dirty="0">
                          <a:solidFill>
                            <a:schemeClr val="bg2">
                              <a:lumMod val="50000"/>
                            </a:schemeClr>
                          </a:solidFill>
                          <a:latin typeface="游ゴシック" panose="020B0400000000000000" pitchFamily="50" charset="-128"/>
                          <a:ea typeface="+mn-ea"/>
                          <a:sym typeface="Arial"/>
                        </a:rPr>
                        <a:t>URL</a:t>
                      </a:r>
                      <a:r>
                        <a:rPr lang="ja-JP" altLang="en-US" sz="800" dirty="0">
                          <a:solidFill>
                            <a:schemeClr val="bg2">
                              <a:lumMod val="50000"/>
                            </a:schemeClr>
                          </a:solidFill>
                          <a:latin typeface="游ゴシック" panose="020B0400000000000000" pitchFamily="50" charset="-128"/>
                          <a:ea typeface="+mn-ea"/>
                          <a:sym typeface="Arial"/>
                        </a:rPr>
                        <a:t>はクライアント様</a:t>
                      </a:r>
                      <a:r>
                        <a:rPr lang="en-US" altLang="ja-JP" sz="800" dirty="0">
                          <a:solidFill>
                            <a:schemeClr val="bg2">
                              <a:lumMod val="50000"/>
                            </a:schemeClr>
                          </a:solidFill>
                          <a:latin typeface="游ゴシック" panose="020B0400000000000000" pitchFamily="50" charset="-128"/>
                          <a:ea typeface="+mn-ea"/>
                          <a:sym typeface="Arial"/>
                        </a:rPr>
                        <a:t>LP</a:t>
                      </a:r>
                      <a:r>
                        <a:rPr lang="ja-JP" altLang="en-US" sz="800" dirty="0">
                          <a:solidFill>
                            <a:schemeClr val="bg2">
                              <a:lumMod val="50000"/>
                            </a:schemeClr>
                          </a:solidFill>
                          <a:latin typeface="游ゴシック" panose="020B0400000000000000" pitchFamily="50" charset="-128"/>
                          <a:ea typeface="+mn-ea"/>
                          <a:sym typeface="Arial"/>
                        </a:rPr>
                        <a:t>とすることが可能です（カートページ不可）</a:t>
                      </a:r>
                    </a:p>
                    <a:p>
                      <a:pPr>
                        <a:buClr>
                          <a:srgbClr val="3F3F3F"/>
                        </a:buClr>
                        <a:buSzPts val="800"/>
                      </a:pPr>
                      <a:r>
                        <a:rPr lang="ja-JP" altLang="en-US" sz="800" dirty="0">
                          <a:solidFill>
                            <a:schemeClr val="bg2">
                              <a:lumMod val="50000"/>
                            </a:schemeClr>
                          </a:solidFill>
                          <a:latin typeface="游ゴシック" panose="020B0400000000000000" pitchFamily="50" charset="-128"/>
                          <a:ea typeface="+mn-ea"/>
                          <a:sym typeface="Arial"/>
                        </a:rPr>
                        <a:t>　同時に記事タイアップをご発注の場合は遷移先をタイアップ記事にすることも可能です。</a:t>
                      </a:r>
                    </a:p>
                    <a:p>
                      <a:pPr>
                        <a:buClr>
                          <a:srgbClr val="3F3F3F"/>
                        </a:buClr>
                        <a:buSzPts val="800"/>
                      </a:pPr>
                      <a:r>
                        <a:rPr lang="en-US" altLang="ja-JP" sz="800" dirty="0">
                          <a:solidFill>
                            <a:schemeClr val="bg2">
                              <a:lumMod val="50000"/>
                            </a:schemeClr>
                          </a:solidFill>
                          <a:latin typeface="游ゴシック" panose="020B0400000000000000" pitchFamily="50" charset="-128"/>
                          <a:ea typeface="+mn-ea"/>
                          <a:sym typeface="Arial"/>
                        </a:rPr>
                        <a:t>※</a:t>
                      </a:r>
                      <a:r>
                        <a:rPr lang="ja-JP" altLang="en-US" sz="800" dirty="0">
                          <a:solidFill>
                            <a:schemeClr val="bg2">
                              <a:lumMod val="50000"/>
                            </a:schemeClr>
                          </a:solidFill>
                          <a:latin typeface="游ゴシック" panose="020B0400000000000000" pitchFamily="50" charset="-128"/>
                          <a:ea typeface="+mn-ea"/>
                          <a:sym typeface="Arial"/>
                        </a:rPr>
                        <a:t>投稿</a:t>
                      </a:r>
                      <a:r>
                        <a:rPr lang="en-US" altLang="ja-JP" sz="800" dirty="0">
                          <a:solidFill>
                            <a:schemeClr val="bg2">
                              <a:lumMod val="50000"/>
                            </a:schemeClr>
                          </a:solidFill>
                          <a:latin typeface="游ゴシック" panose="020B0400000000000000" pitchFamily="50" charset="-128"/>
                          <a:ea typeface="+mn-ea"/>
                          <a:sym typeface="Arial"/>
                        </a:rPr>
                        <a:t>4</a:t>
                      </a:r>
                      <a:r>
                        <a:rPr lang="ja-JP" altLang="en-US" sz="800" dirty="0">
                          <a:solidFill>
                            <a:schemeClr val="bg2">
                              <a:lumMod val="50000"/>
                            </a:schemeClr>
                          </a:solidFill>
                          <a:latin typeface="游ゴシック" panose="020B0400000000000000" pitchFamily="50" charset="-128"/>
                          <a:ea typeface="+mn-ea"/>
                          <a:sym typeface="Arial"/>
                        </a:rPr>
                        <a:t>週間後も基本的には投稿は残り続けますが、一部条件次第では非表示となることも</a:t>
                      </a:r>
                      <a:endParaRPr lang="en-US" altLang="ja-JP" sz="8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dirty="0">
                          <a:solidFill>
                            <a:schemeClr val="bg2">
                              <a:lumMod val="50000"/>
                            </a:schemeClr>
                          </a:solidFill>
                          <a:latin typeface="游ゴシック" panose="020B0400000000000000" pitchFamily="50" charset="-128"/>
                          <a:ea typeface="+mn-ea"/>
                          <a:sym typeface="Arial"/>
                        </a:rPr>
                        <a:t>　ありますのでご了承ください。</a:t>
                      </a:r>
                      <a:endParaRPr lang="ja-JP" altLang="en-US" sz="700" dirty="0">
                        <a:solidFill>
                          <a:schemeClr val="bg2">
                            <a:lumMod val="50000"/>
                          </a:schemeClr>
                        </a:solidFill>
                        <a:latin typeface="游ゴシック" panose="020B0400000000000000" pitchFamily="50" charset="-128"/>
                        <a:ea typeface="+mn-ea"/>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12700" cap="flat" cmpd="sng" algn="ctr">
                      <a:noFill/>
                      <a:prstDash val="solid"/>
                      <a:round/>
                      <a:headEnd type="none" w="med" len="med"/>
                      <a:tailEnd type="none" w="med" len="med"/>
                    </a:lnB>
                    <a:solidFill>
                      <a:schemeClr val="bg1"/>
                    </a:solidFill>
                  </a:tcPr>
                </a:tc>
                <a:tc hMerge="1">
                  <a:txBody>
                    <a:bodyPr/>
                    <a:lstStyle/>
                    <a:p>
                      <a:pPr marL="0" marR="0" lvl="0" indent="0" algn="l" rtl="0">
                        <a:lnSpc>
                          <a:spcPct val="100000"/>
                        </a:lnSpc>
                        <a:spcBef>
                          <a:spcPts val="0"/>
                        </a:spcBef>
                        <a:spcAft>
                          <a:spcPts val="0"/>
                        </a:spcAft>
                        <a:buClr>
                          <a:srgbClr val="000000"/>
                        </a:buClr>
                        <a:buSzPts val="1000"/>
                        <a:buFont typeface="Arial"/>
                        <a:buNone/>
                      </a:pPr>
                      <a:endParaRPr lang="ja-JP" altLang="en-US" sz="1200" b="0"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117553725"/>
                  </a:ext>
                </a:extLst>
              </a:tr>
            </a:tbl>
          </a:graphicData>
        </a:graphic>
      </p:graphicFrame>
      <p:pic>
        <p:nvPicPr>
          <p:cNvPr id="13" name="図 12">
            <a:extLst>
              <a:ext uri="{FF2B5EF4-FFF2-40B4-BE49-F238E27FC236}">
                <a16:creationId xmlns:a16="http://schemas.microsoft.com/office/drawing/2014/main" id="{B17F5A9D-3E59-744E-DCC0-7EC66970D785}"/>
              </a:ext>
            </a:extLst>
          </p:cNvPr>
          <p:cNvPicPr>
            <a:picLocks noChangeAspect="1"/>
          </p:cNvPicPr>
          <p:nvPr/>
        </p:nvPicPr>
        <p:blipFill>
          <a:blip r:embed="rId4"/>
          <a:stretch>
            <a:fillRect/>
          </a:stretch>
        </p:blipFill>
        <p:spPr>
          <a:xfrm rot="20921248">
            <a:off x="2468240" y="2803842"/>
            <a:ext cx="914594" cy="1611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図 20">
            <a:extLst>
              <a:ext uri="{FF2B5EF4-FFF2-40B4-BE49-F238E27FC236}">
                <a16:creationId xmlns:a16="http://schemas.microsoft.com/office/drawing/2014/main" id="{69D96882-9A07-66CC-FB25-538C668AFF89}"/>
              </a:ext>
            </a:extLst>
          </p:cNvPr>
          <p:cNvPicPr>
            <a:picLocks noChangeAspect="1"/>
          </p:cNvPicPr>
          <p:nvPr/>
        </p:nvPicPr>
        <p:blipFill>
          <a:blip r:embed="rId5"/>
          <a:stretch>
            <a:fillRect/>
          </a:stretch>
        </p:blipFill>
        <p:spPr>
          <a:xfrm rot="719225">
            <a:off x="4031827" y="3042577"/>
            <a:ext cx="846391" cy="14750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9" name="グループ化 38">
            <a:extLst>
              <a:ext uri="{FF2B5EF4-FFF2-40B4-BE49-F238E27FC236}">
                <a16:creationId xmlns:a16="http://schemas.microsoft.com/office/drawing/2014/main" id="{328F4C23-260F-8909-3CCB-46AB8B9818BE}"/>
              </a:ext>
            </a:extLst>
          </p:cNvPr>
          <p:cNvGrpSpPr/>
          <p:nvPr/>
        </p:nvGrpSpPr>
        <p:grpSpPr>
          <a:xfrm>
            <a:off x="245012" y="2476624"/>
            <a:ext cx="1950556" cy="3749064"/>
            <a:chOff x="-1502498" y="1712215"/>
            <a:chExt cx="1502498" cy="2605654"/>
          </a:xfrm>
        </p:grpSpPr>
        <p:pic>
          <p:nvPicPr>
            <p:cNvPr id="27" name="Google Shape;38;p2">
              <a:extLst>
                <a:ext uri="{FF2B5EF4-FFF2-40B4-BE49-F238E27FC236}">
                  <a16:creationId xmlns:a16="http://schemas.microsoft.com/office/drawing/2014/main" id="{05AFC555-2D8E-281B-D884-6A51C3B2A877}"/>
                </a:ext>
              </a:extLst>
            </p:cNvPr>
            <p:cNvPicPr preferRelativeResize="0"/>
            <p:nvPr/>
          </p:nvPicPr>
          <p:blipFill rotWithShape="1">
            <a:blip r:embed="rId6">
              <a:alphaModFix/>
            </a:blip>
            <a:srcRect/>
            <a:stretch/>
          </p:blipFill>
          <p:spPr>
            <a:xfrm>
              <a:off x="-1502498" y="1712215"/>
              <a:ext cx="1502498" cy="2605654"/>
            </a:xfrm>
            <a:prstGeom prst="rect">
              <a:avLst/>
            </a:prstGeom>
            <a:noFill/>
            <a:ln>
              <a:noFill/>
            </a:ln>
          </p:spPr>
        </p:pic>
        <p:pic>
          <p:nvPicPr>
            <p:cNvPr id="38" name="図 37" descr="カレンダー が含まれている画像&#10;&#10;自動的に生成された説明">
              <a:extLst>
                <a:ext uri="{FF2B5EF4-FFF2-40B4-BE49-F238E27FC236}">
                  <a16:creationId xmlns:a16="http://schemas.microsoft.com/office/drawing/2014/main" id="{BD02B9AF-DDC7-DE1E-F0F8-485C0894D81D}"/>
                </a:ext>
              </a:extLst>
            </p:cNvPr>
            <p:cNvPicPr>
              <a:picLocks noChangeAspect="1"/>
            </p:cNvPicPr>
            <p:nvPr/>
          </p:nvPicPr>
          <p:blipFill>
            <a:blip r:embed="rId7" cstate="hqprint">
              <a:extLst>
                <a:ext uri="{28A0092B-C50C-407E-A947-70E740481C1C}">
                  <a14:useLocalDpi xmlns:a14="http://schemas.microsoft.com/office/drawing/2010/main" val="0"/>
                </a:ext>
              </a:extLst>
            </a:blip>
            <a:srcRect b="15240"/>
            <a:stretch/>
          </p:blipFill>
          <p:spPr>
            <a:xfrm>
              <a:off x="-1340426" y="1949583"/>
              <a:ext cx="1191741" cy="2185997"/>
            </a:xfrm>
            <a:prstGeom prst="rect">
              <a:avLst/>
            </a:prstGeom>
          </p:spPr>
        </p:pic>
      </p:grpSp>
      <p:pic>
        <p:nvPicPr>
          <p:cNvPr id="41" name="Google Shape;45;p2">
            <a:extLst>
              <a:ext uri="{FF2B5EF4-FFF2-40B4-BE49-F238E27FC236}">
                <a16:creationId xmlns:a16="http://schemas.microsoft.com/office/drawing/2014/main" id="{CB33BF6F-F09E-2BED-F2CE-87BC9263EB70}"/>
              </a:ext>
            </a:extLst>
          </p:cNvPr>
          <p:cNvPicPr preferRelativeResize="0"/>
          <p:nvPr/>
        </p:nvPicPr>
        <p:blipFill rotWithShape="1">
          <a:blip r:embed="rId8">
            <a:alphaModFix/>
          </a:blip>
          <a:srcRect b="57042"/>
          <a:stretch/>
        </p:blipFill>
        <p:spPr>
          <a:xfrm rot="20115691">
            <a:off x="2440436" y="1936499"/>
            <a:ext cx="676331" cy="305300"/>
          </a:xfrm>
          <a:prstGeom prst="rect">
            <a:avLst/>
          </a:prstGeom>
          <a:noFill/>
          <a:ln>
            <a:noFill/>
          </a:ln>
        </p:spPr>
      </p:pic>
      <p:pic>
        <p:nvPicPr>
          <p:cNvPr id="44" name="Google Shape;1384;p126" descr="リールinstagramロゴ。新機能ソーシャルメディアアプリの3dレンダリング | プレミアム写真">
            <a:extLst>
              <a:ext uri="{FF2B5EF4-FFF2-40B4-BE49-F238E27FC236}">
                <a16:creationId xmlns:a16="http://schemas.microsoft.com/office/drawing/2014/main" id="{0F0CA337-C6B0-BEB3-72A9-C7797F82516B}"/>
              </a:ext>
            </a:extLst>
          </p:cNvPr>
          <p:cNvPicPr preferRelativeResize="0"/>
          <p:nvPr/>
        </p:nvPicPr>
        <p:blipFill rotWithShape="1">
          <a:blip r:embed="rId9">
            <a:alphaModFix/>
          </a:blip>
          <a:srcRect/>
          <a:stretch/>
        </p:blipFill>
        <p:spPr>
          <a:xfrm>
            <a:off x="1551294" y="2829121"/>
            <a:ext cx="461420" cy="361179"/>
          </a:xfrm>
          <a:prstGeom prst="rect">
            <a:avLst/>
          </a:prstGeom>
          <a:noFill/>
          <a:ln>
            <a:noFill/>
          </a:ln>
        </p:spPr>
      </p:pic>
      <p:pic>
        <p:nvPicPr>
          <p:cNvPr id="45" name="図 44">
            <a:extLst>
              <a:ext uri="{FF2B5EF4-FFF2-40B4-BE49-F238E27FC236}">
                <a16:creationId xmlns:a16="http://schemas.microsoft.com/office/drawing/2014/main" id="{B539D50B-B6C4-857E-BF02-F546605C7A96}"/>
              </a:ext>
            </a:extLst>
          </p:cNvPr>
          <p:cNvPicPr>
            <a:picLocks noChangeAspect="1"/>
          </p:cNvPicPr>
          <p:nvPr/>
        </p:nvPicPr>
        <p:blipFill rotWithShape="1">
          <a:blip r:embed="rId10"/>
          <a:srcRect l="22885" t="17439" r="65858" b="61215"/>
          <a:stretch/>
        </p:blipFill>
        <p:spPr>
          <a:xfrm>
            <a:off x="432972" y="2774139"/>
            <a:ext cx="338606" cy="361179"/>
          </a:xfrm>
          <a:prstGeom prst="ellipse">
            <a:avLst/>
          </a:prstGeom>
        </p:spPr>
      </p:pic>
      <p:pic>
        <p:nvPicPr>
          <p:cNvPr id="17" name="図 16">
            <a:extLst>
              <a:ext uri="{FF2B5EF4-FFF2-40B4-BE49-F238E27FC236}">
                <a16:creationId xmlns:a16="http://schemas.microsoft.com/office/drawing/2014/main" id="{40266612-C180-E8E5-A6B8-38EB1CA817D5}"/>
              </a:ext>
            </a:extLst>
          </p:cNvPr>
          <p:cNvPicPr>
            <a:picLocks noChangeAspect="1"/>
          </p:cNvPicPr>
          <p:nvPr/>
        </p:nvPicPr>
        <p:blipFill>
          <a:blip r:embed="rId11"/>
          <a:stretch>
            <a:fillRect/>
          </a:stretch>
        </p:blipFill>
        <p:spPr>
          <a:xfrm>
            <a:off x="3277609" y="2611292"/>
            <a:ext cx="864647" cy="15210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8" name="図 47">
            <a:extLst>
              <a:ext uri="{FF2B5EF4-FFF2-40B4-BE49-F238E27FC236}">
                <a16:creationId xmlns:a16="http://schemas.microsoft.com/office/drawing/2014/main" id="{A863DAFE-0DA9-08B0-1D3B-A9CE241718D7}"/>
              </a:ext>
            </a:extLst>
          </p:cNvPr>
          <p:cNvPicPr>
            <a:picLocks noChangeAspect="1"/>
          </p:cNvPicPr>
          <p:nvPr/>
        </p:nvPicPr>
        <p:blipFill>
          <a:blip r:embed="rId12"/>
          <a:srcRect l="9497" t="2898"/>
          <a:stretch/>
        </p:blipFill>
        <p:spPr>
          <a:xfrm>
            <a:off x="4333909" y="2507799"/>
            <a:ext cx="479420" cy="386069"/>
          </a:xfrm>
          <a:prstGeom prst="rect">
            <a:avLst/>
          </a:prstGeom>
        </p:spPr>
      </p:pic>
      <p:grpSp>
        <p:nvGrpSpPr>
          <p:cNvPr id="56" name="グループ化 55">
            <a:extLst>
              <a:ext uri="{FF2B5EF4-FFF2-40B4-BE49-F238E27FC236}">
                <a16:creationId xmlns:a16="http://schemas.microsoft.com/office/drawing/2014/main" id="{F9120ED5-9B01-28D9-2E6B-50833973371E}"/>
              </a:ext>
            </a:extLst>
          </p:cNvPr>
          <p:cNvGrpSpPr/>
          <p:nvPr/>
        </p:nvGrpSpPr>
        <p:grpSpPr>
          <a:xfrm>
            <a:off x="2817100" y="4577724"/>
            <a:ext cx="869957" cy="1777994"/>
            <a:chOff x="-1932869" y="2245180"/>
            <a:chExt cx="1950556" cy="3749064"/>
          </a:xfrm>
        </p:grpSpPr>
        <p:pic>
          <p:nvPicPr>
            <p:cNvPr id="54" name="Google Shape;38;p2">
              <a:extLst>
                <a:ext uri="{FF2B5EF4-FFF2-40B4-BE49-F238E27FC236}">
                  <a16:creationId xmlns:a16="http://schemas.microsoft.com/office/drawing/2014/main" id="{C478B731-BFA9-2474-3B64-2207473B0834}"/>
                </a:ext>
              </a:extLst>
            </p:cNvPr>
            <p:cNvPicPr preferRelativeResize="0"/>
            <p:nvPr/>
          </p:nvPicPr>
          <p:blipFill rotWithShape="1">
            <a:blip r:embed="rId6">
              <a:alphaModFix/>
            </a:blip>
            <a:srcRect/>
            <a:stretch/>
          </p:blipFill>
          <p:spPr>
            <a:xfrm>
              <a:off x="-1932869" y="2245180"/>
              <a:ext cx="1950556" cy="3749064"/>
            </a:xfrm>
            <a:prstGeom prst="rect">
              <a:avLst/>
            </a:prstGeom>
            <a:noFill/>
            <a:ln>
              <a:noFill/>
            </a:ln>
          </p:spPr>
        </p:pic>
        <p:pic>
          <p:nvPicPr>
            <p:cNvPr id="52" name="図 51">
              <a:extLst>
                <a:ext uri="{FF2B5EF4-FFF2-40B4-BE49-F238E27FC236}">
                  <a16:creationId xmlns:a16="http://schemas.microsoft.com/office/drawing/2014/main" id="{02BF9749-0947-2FE4-C1C9-091A0E23D427}"/>
                </a:ext>
              </a:extLst>
            </p:cNvPr>
            <p:cNvPicPr>
              <a:picLocks noChangeAspect="1"/>
            </p:cNvPicPr>
            <p:nvPr/>
          </p:nvPicPr>
          <p:blipFill>
            <a:blip r:embed="rId13"/>
            <a:stretch>
              <a:fillRect/>
            </a:stretch>
          </p:blipFill>
          <p:spPr>
            <a:xfrm>
              <a:off x="-1788797" y="2782511"/>
              <a:ext cx="1662412" cy="2669094"/>
            </a:xfrm>
            <a:prstGeom prst="rect">
              <a:avLst/>
            </a:prstGeom>
          </p:spPr>
        </p:pic>
      </p:grpSp>
      <p:sp>
        <p:nvSpPr>
          <p:cNvPr id="57" name="テキスト ボックス 56">
            <a:extLst>
              <a:ext uri="{FF2B5EF4-FFF2-40B4-BE49-F238E27FC236}">
                <a16:creationId xmlns:a16="http://schemas.microsoft.com/office/drawing/2014/main" id="{2CD72FDE-4841-0F41-8BB0-C25C7D8CE8DA}"/>
              </a:ext>
            </a:extLst>
          </p:cNvPr>
          <p:cNvSpPr txBox="1"/>
          <p:nvPr/>
        </p:nvSpPr>
        <p:spPr>
          <a:xfrm>
            <a:off x="2234863" y="5440188"/>
            <a:ext cx="543739" cy="523220"/>
          </a:xfrm>
          <a:prstGeom prst="rect">
            <a:avLst/>
          </a:prstGeom>
          <a:noFill/>
        </p:spPr>
        <p:txBody>
          <a:bodyPr wrap="none" rtlCol="0">
            <a:spAutoFit/>
          </a:bodyPr>
          <a:lstStyle/>
          <a:p>
            <a:r>
              <a:rPr kumimoji="1" lang="ja-JP" altLang="en-US" sz="2800" dirty="0">
                <a:solidFill>
                  <a:schemeClr val="bg1">
                    <a:lumMod val="75000"/>
                  </a:schemeClr>
                </a:solidFill>
                <a:latin typeface="メイリオ" panose="020B0604030504040204" pitchFamily="50" charset="-128"/>
                <a:ea typeface="メイリオ" panose="020B0604030504040204" pitchFamily="50" charset="-128"/>
              </a:rPr>
              <a:t>＋</a:t>
            </a:r>
          </a:p>
        </p:txBody>
      </p:sp>
      <p:pic>
        <p:nvPicPr>
          <p:cNvPr id="59" name="Picture 4" descr="現在のインスタグラムのアイコン">
            <a:extLst>
              <a:ext uri="{FF2B5EF4-FFF2-40B4-BE49-F238E27FC236}">
                <a16:creationId xmlns:a16="http://schemas.microsoft.com/office/drawing/2014/main" id="{92A7E944-94BF-16FE-DD31-58D2240584B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437033" y="4678608"/>
            <a:ext cx="290118" cy="286948"/>
          </a:xfrm>
          <a:prstGeom prst="rect">
            <a:avLst/>
          </a:prstGeom>
          <a:noFill/>
          <a:extLst>
            <a:ext uri="{909E8E84-426E-40DD-AFC4-6F175D3DCCD1}">
              <a14:hiddenFill xmlns:a14="http://schemas.microsoft.com/office/drawing/2010/main">
                <a:solidFill>
                  <a:srgbClr val="FFFFFF"/>
                </a:solidFill>
              </a14:hiddenFill>
            </a:ext>
          </a:extLst>
        </p:spPr>
      </p:pic>
      <p:sp>
        <p:nvSpPr>
          <p:cNvPr id="62" name="Google Shape;500;p17">
            <a:extLst>
              <a:ext uri="{FF2B5EF4-FFF2-40B4-BE49-F238E27FC236}">
                <a16:creationId xmlns:a16="http://schemas.microsoft.com/office/drawing/2014/main" id="{14AD6814-C35B-81D3-77F2-97E667333919}"/>
              </a:ext>
            </a:extLst>
          </p:cNvPr>
          <p:cNvSpPr txBox="1"/>
          <p:nvPr/>
        </p:nvSpPr>
        <p:spPr>
          <a:xfrm>
            <a:off x="245012" y="1863773"/>
            <a:ext cx="2866291" cy="22569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pic>
        <p:nvPicPr>
          <p:cNvPr id="1025" name="Google Shape;45;p2">
            <a:extLst>
              <a:ext uri="{FF2B5EF4-FFF2-40B4-BE49-F238E27FC236}">
                <a16:creationId xmlns:a16="http://schemas.microsoft.com/office/drawing/2014/main" id="{5F1D3258-AA8C-EAEE-F3C6-4CA4601F08EE}"/>
              </a:ext>
            </a:extLst>
          </p:cNvPr>
          <p:cNvPicPr preferRelativeResize="0"/>
          <p:nvPr/>
        </p:nvPicPr>
        <p:blipFill rotWithShape="1">
          <a:blip r:embed="rId8">
            <a:alphaModFix/>
          </a:blip>
          <a:srcRect b="57042"/>
          <a:stretch/>
        </p:blipFill>
        <p:spPr>
          <a:xfrm rot="1908912">
            <a:off x="4266244" y="4943580"/>
            <a:ext cx="676331" cy="305300"/>
          </a:xfrm>
          <a:prstGeom prst="rect">
            <a:avLst/>
          </a:prstGeom>
          <a:noFill/>
          <a:ln>
            <a:noFill/>
          </a:ln>
        </p:spPr>
      </p:pic>
      <p:sp>
        <p:nvSpPr>
          <p:cNvPr id="1027" name="正方形/長方形 1026">
            <a:extLst>
              <a:ext uri="{FF2B5EF4-FFF2-40B4-BE49-F238E27FC236}">
                <a16:creationId xmlns:a16="http://schemas.microsoft.com/office/drawing/2014/main" id="{C08A0E5D-2AB2-1B0E-78D6-E12178D49885}"/>
              </a:ext>
            </a:extLst>
          </p:cNvPr>
          <p:cNvSpPr/>
          <p:nvPr/>
        </p:nvSpPr>
        <p:spPr>
          <a:xfrm>
            <a:off x="204642" y="2121518"/>
            <a:ext cx="2055026" cy="620898"/>
          </a:xfrm>
          <a:prstGeom prst="rect">
            <a:avLst/>
          </a:prstGeom>
          <a:solidFill>
            <a:srgbClr val="FCE7D8">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solidFill>
                  <a:srgbClr val="FF6737"/>
                </a:solidFill>
                <a:latin typeface="メイリオ" panose="020B0604030504040204" pitchFamily="50" charset="-128"/>
                <a:ea typeface="メイリオ" panose="020B0604030504040204" pitchFamily="50" charset="-128"/>
              </a:rPr>
              <a:t>CanCam</a:t>
            </a:r>
            <a:r>
              <a:rPr kumimoji="1" lang="ja-JP" altLang="en-US" sz="1100" b="1" dirty="0">
                <a:solidFill>
                  <a:srgbClr val="FF6737"/>
                </a:solidFill>
                <a:latin typeface="メイリオ" panose="020B0604030504040204" pitchFamily="50" charset="-128"/>
                <a:ea typeface="メイリオ" panose="020B0604030504040204" pitchFamily="50" charset="-128"/>
              </a:rPr>
              <a:t>公式</a:t>
            </a:r>
            <a:r>
              <a:rPr kumimoji="1" lang="en-US" altLang="ja-JP" sz="1100" b="1" dirty="0">
                <a:solidFill>
                  <a:srgbClr val="FF6737"/>
                </a:solidFill>
                <a:latin typeface="メイリオ" panose="020B0604030504040204" pitchFamily="50" charset="-128"/>
                <a:ea typeface="メイリオ" panose="020B0604030504040204" pitchFamily="50" charset="-128"/>
              </a:rPr>
              <a:t>IG</a:t>
            </a:r>
          </a:p>
          <a:p>
            <a:pPr algn="ctr"/>
            <a:r>
              <a:rPr kumimoji="1" lang="en-US" altLang="ja-JP" sz="1050" b="1" dirty="0">
                <a:solidFill>
                  <a:srgbClr val="FF6737"/>
                </a:solidFill>
                <a:latin typeface="メイリオ" panose="020B0604030504040204" pitchFamily="50" charset="-128"/>
                <a:ea typeface="メイリオ" panose="020B0604030504040204" pitchFamily="50" charset="-128"/>
              </a:rPr>
              <a:t>29.4</a:t>
            </a:r>
            <a:r>
              <a:rPr kumimoji="1" lang="ja-JP" altLang="en-US" sz="1050" b="1" dirty="0">
                <a:solidFill>
                  <a:srgbClr val="FF6737"/>
                </a:solidFill>
                <a:latin typeface="メイリオ" panose="020B0604030504040204" pitchFamily="50" charset="-128"/>
                <a:ea typeface="メイリオ" panose="020B0604030504040204" pitchFamily="50" charset="-128"/>
              </a:rPr>
              <a:t>万</a:t>
            </a:r>
            <a:r>
              <a:rPr kumimoji="1" lang="en-US" altLang="ja-JP" sz="1050" b="1" dirty="0">
                <a:solidFill>
                  <a:srgbClr val="FF6737"/>
                </a:solidFill>
                <a:latin typeface="メイリオ" panose="020B0604030504040204" pitchFamily="50" charset="-128"/>
                <a:ea typeface="メイリオ" panose="020B0604030504040204" pitchFamily="50" charset="-128"/>
              </a:rPr>
              <a:t>Follows♡</a:t>
            </a:r>
            <a:endParaRPr kumimoji="1" lang="en-US" altLang="ja-JP" sz="1100" b="1" dirty="0">
              <a:solidFill>
                <a:srgbClr val="FF6737"/>
              </a:solidFill>
              <a:latin typeface="メイリオ" panose="020B0604030504040204" pitchFamily="50" charset="-128"/>
              <a:ea typeface="メイリオ" panose="020B0604030504040204" pitchFamily="50" charset="-128"/>
            </a:endParaRPr>
          </a:p>
          <a:p>
            <a:pPr algn="ctr"/>
            <a:r>
              <a:rPr kumimoji="1" lang="en-US" altLang="ja-JP" sz="1600" b="1" dirty="0">
                <a:solidFill>
                  <a:srgbClr val="FF6737"/>
                </a:solidFill>
                <a:latin typeface="メイリオ" panose="020B0604030504040204" pitchFamily="50" charset="-128"/>
                <a:ea typeface="メイリオ" panose="020B0604030504040204" pitchFamily="50" charset="-128"/>
              </a:rPr>
              <a:t>5</a:t>
            </a:r>
            <a:r>
              <a:rPr kumimoji="1" lang="ja-JP" altLang="en-US" sz="1600" b="1" dirty="0">
                <a:solidFill>
                  <a:srgbClr val="FF6737"/>
                </a:solidFill>
                <a:latin typeface="メイリオ" panose="020B0604030504040204" pitchFamily="50" charset="-128"/>
                <a:ea typeface="メイリオ" panose="020B0604030504040204" pitchFamily="50" charset="-128"/>
              </a:rPr>
              <a:t>万回再生想定！</a:t>
            </a:r>
          </a:p>
        </p:txBody>
      </p:sp>
      <p:pic>
        <p:nvPicPr>
          <p:cNvPr id="1028" name="Google Shape;1384;p126" descr="リールinstagramロゴ。新機能ソーシャルメディアアプリの3dレンダリング | プレミアム写真">
            <a:extLst>
              <a:ext uri="{FF2B5EF4-FFF2-40B4-BE49-F238E27FC236}">
                <a16:creationId xmlns:a16="http://schemas.microsoft.com/office/drawing/2014/main" id="{A23A8B35-5C8C-7C0E-EEE7-BB69D1626CBD}"/>
              </a:ext>
            </a:extLst>
          </p:cNvPr>
          <p:cNvPicPr preferRelativeResize="0"/>
          <p:nvPr/>
        </p:nvPicPr>
        <p:blipFill rotWithShape="1">
          <a:blip r:embed="rId9">
            <a:alphaModFix/>
          </a:blip>
          <a:srcRect/>
          <a:stretch/>
        </p:blipFill>
        <p:spPr>
          <a:xfrm>
            <a:off x="3905201" y="2121518"/>
            <a:ext cx="367297" cy="303082"/>
          </a:xfrm>
          <a:prstGeom prst="rect">
            <a:avLst/>
          </a:prstGeom>
          <a:noFill/>
          <a:ln>
            <a:noFill/>
          </a:ln>
        </p:spPr>
      </p:pic>
      <p:pic>
        <p:nvPicPr>
          <p:cNvPr id="1030" name="図 1029">
            <a:extLst>
              <a:ext uri="{FF2B5EF4-FFF2-40B4-BE49-F238E27FC236}">
                <a16:creationId xmlns:a16="http://schemas.microsoft.com/office/drawing/2014/main" id="{A8244475-004D-8AA5-FE62-BEE80B518204}"/>
              </a:ext>
            </a:extLst>
          </p:cNvPr>
          <p:cNvPicPr>
            <a:picLocks noChangeAspect="1"/>
          </p:cNvPicPr>
          <p:nvPr/>
        </p:nvPicPr>
        <p:blipFill rotWithShape="1">
          <a:blip r:embed="rId10"/>
          <a:srcRect l="22885" t="17439" r="65858" b="61215"/>
          <a:stretch/>
        </p:blipFill>
        <p:spPr>
          <a:xfrm>
            <a:off x="2728097" y="4626945"/>
            <a:ext cx="338606" cy="361179"/>
          </a:xfrm>
          <a:prstGeom prst="ellipse">
            <a:avLst/>
          </a:prstGeom>
        </p:spPr>
      </p:pic>
      <p:sp>
        <p:nvSpPr>
          <p:cNvPr id="1033" name="Google Shape;891;p26">
            <a:extLst>
              <a:ext uri="{FF2B5EF4-FFF2-40B4-BE49-F238E27FC236}">
                <a16:creationId xmlns:a16="http://schemas.microsoft.com/office/drawing/2014/main" id="{BB10AADD-B98F-5C32-FE24-3A2F78836F8B}"/>
              </a:ext>
            </a:extLst>
          </p:cNvPr>
          <p:cNvSpPr/>
          <p:nvPr/>
        </p:nvSpPr>
        <p:spPr>
          <a:xfrm>
            <a:off x="2212947" y="3924064"/>
            <a:ext cx="313103" cy="273419"/>
          </a:xfrm>
          <a:prstGeom prst="rightArrow">
            <a:avLst>
              <a:gd name="adj1" fmla="val 50000"/>
              <a:gd name="adj2" fmla="val 50000"/>
            </a:avLst>
          </a:prstGeom>
          <a:solidFill>
            <a:schemeClr val="bg1">
              <a:lumMod val="75000"/>
            </a:schemeClr>
          </a:solidFill>
          <a:ln>
            <a:noFill/>
          </a:ln>
        </p:spPr>
        <p:txBody>
          <a:bodyPr spcFirstLastPara="1" wrap="square" lIns="91425" tIns="45700" rIns="91425" bIns="45700" anchor="ctr" anchorCtr="0">
            <a:noAutofit/>
          </a:bodyPr>
          <a:lstStyle/>
          <a:p>
            <a:pPr algn="ctr">
              <a:buSzPts val="1800"/>
            </a:pPr>
            <a:endParaRPr sz="1600" dirty="0">
              <a:solidFill>
                <a:schemeClr val="bg2">
                  <a:lumMod val="50000"/>
                </a:schemeClr>
              </a:solidFill>
              <a:latin typeface="+mn-ea"/>
              <a:cs typeface="Meiryo"/>
              <a:sym typeface="Meiryo"/>
            </a:endParaRPr>
          </a:p>
        </p:txBody>
      </p:sp>
      <p:sp>
        <p:nvSpPr>
          <p:cNvPr id="1035" name="Google Shape;65;p3">
            <a:extLst>
              <a:ext uri="{FF2B5EF4-FFF2-40B4-BE49-F238E27FC236}">
                <a16:creationId xmlns:a16="http://schemas.microsoft.com/office/drawing/2014/main" id="{7B9C3F5B-702B-67B0-E86C-FE1883E86559}"/>
              </a:ext>
            </a:extLst>
          </p:cNvPr>
          <p:cNvSpPr/>
          <p:nvPr/>
        </p:nvSpPr>
        <p:spPr>
          <a:xfrm>
            <a:off x="3742920" y="5666489"/>
            <a:ext cx="1104692" cy="515587"/>
          </a:xfrm>
          <a:prstGeom prst="rect">
            <a:avLst/>
          </a:prstGeom>
          <a:blipFill rotWithShape="1">
            <a:blip r:embed="rId1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037" name="Google Shape;26;p1">
            <a:extLst>
              <a:ext uri="{FF2B5EF4-FFF2-40B4-BE49-F238E27FC236}">
                <a16:creationId xmlns:a16="http://schemas.microsoft.com/office/drawing/2014/main" id="{0DD3AF02-E7CB-3FF8-A003-9BC4F760FC0E}"/>
              </a:ext>
            </a:extLst>
          </p:cNvPr>
          <p:cNvPicPr preferRelativeResize="0"/>
          <p:nvPr/>
        </p:nvPicPr>
        <p:blipFill rotWithShape="1">
          <a:blip r:embed="rId15">
            <a:alphaModFix/>
          </a:blip>
          <a:srcRect/>
          <a:stretch/>
        </p:blipFill>
        <p:spPr>
          <a:xfrm rot="21416209">
            <a:off x="4658623" y="5968368"/>
            <a:ext cx="138059" cy="125994"/>
          </a:xfrm>
          <a:prstGeom prst="rect">
            <a:avLst/>
          </a:prstGeom>
          <a:noFill/>
          <a:ln>
            <a:noFill/>
          </a:ln>
        </p:spPr>
      </p:pic>
      <p:pic>
        <p:nvPicPr>
          <p:cNvPr id="1040" name="Google Shape;26;p1">
            <a:extLst>
              <a:ext uri="{FF2B5EF4-FFF2-40B4-BE49-F238E27FC236}">
                <a16:creationId xmlns:a16="http://schemas.microsoft.com/office/drawing/2014/main" id="{4BFC7D6B-57B5-C149-8D4C-4453F3B8565F}"/>
              </a:ext>
            </a:extLst>
          </p:cNvPr>
          <p:cNvPicPr preferRelativeResize="0"/>
          <p:nvPr/>
        </p:nvPicPr>
        <p:blipFill rotWithShape="1">
          <a:blip r:embed="rId15">
            <a:alphaModFix/>
          </a:blip>
          <a:srcRect/>
          <a:stretch/>
        </p:blipFill>
        <p:spPr>
          <a:xfrm rot="21416209">
            <a:off x="4291506" y="6087457"/>
            <a:ext cx="138059" cy="125994"/>
          </a:xfrm>
          <a:prstGeom prst="rect">
            <a:avLst/>
          </a:prstGeom>
          <a:noFill/>
          <a:ln>
            <a:noFill/>
          </a:ln>
        </p:spPr>
      </p:pic>
      <p:pic>
        <p:nvPicPr>
          <p:cNvPr id="1041" name="Google Shape;26;p1">
            <a:extLst>
              <a:ext uri="{FF2B5EF4-FFF2-40B4-BE49-F238E27FC236}">
                <a16:creationId xmlns:a16="http://schemas.microsoft.com/office/drawing/2014/main" id="{B6CE3766-0873-B7C5-03D4-9211F6029B73}"/>
              </a:ext>
            </a:extLst>
          </p:cNvPr>
          <p:cNvPicPr preferRelativeResize="0"/>
          <p:nvPr/>
        </p:nvPicPr>
        <p:blipFill rotWithShape="1">
          <a:blip r:embed="rId15">
            <a:alphaModFix/>
          </a:blip>
          <a:srcRect/>
          <a:stretch/>
        </p:blipFill>
        <p:spPr>
          <a:xfrm rot="21416209">
            <a:off x="4261250" y="5670087"/>
            <a:ext cx="138059" cy="125994"/>
          </a:xfrm>
          <a:prstGeom prst="rect">
            <a:avLst/>
          </a:prstGeom>
          <a:noFill/>
          <a:ln>
            <a:noFill/>
          </a:ln>
        </p:spPr>
      </p:pic>
      <p:pic>
        <p:nvPicPr>
          <p:cNvPr id="1042" name="Google Shape;26;p1">
            <a:extLst>
              <a:ext uri="{FF2B5EF4-FFF2-40B4-BE49-F238E27FC236}">
                <a16:creationId xmlns:a16="http://schemas.microsoft.com/office/drawing/2014/main" id="{F0DB6F0A-8FFE-9492-5314-468947441798}"/>
              </a:ext>
            </a:extLst>
          </p:cNvPr>
          <p:cNvPicPr preferRelativeResize="0"/>
          <p:nvPr/>
        </p:nvPicPr>
        <p:blipFill rotWithShape="1">
          <a:blip r:embed="rId15">
            <a:alphaModFix/>
          </a:blip>
          <a:srcRect/>
          <a:stretch/>
        </p:blipFill>
        <p:spPr>
          <a:xfrm rot="21416209">
            <a:off x="3858497" y="6052483"/>
            <a:ext cx="138059" cy="125994"/>
          </a:xfrm>
          <a:prstGeom prst="rect">
            <a:avLst/>
          </a:prstGeom>
          <a:noFill/>
          <a:ln>
            <a:noFill/>
          </a:ln>
        </p:spPr>
      </p:pic>
      <p:pic>
        <p:nvPicPr>
          <p:cNvPr id="1043" name="Google Shape;26;p1">
            <a:extLst>
              <a:ext uri="{FF2B5EF4-FFF2-40B4-BE49-F238E27FC236}">
                <a16:creationId xmlns:a16="http://schemas.microsoft.com/office/drawing/2014/main" id="{7D6F047D-B241-B5F5-5624-D8CB5755BFF2}"/>
              </a:ext>
            </a:extLst>
          </p:cNvPr>
          <p:cNvPicPr preferRelativeResize="0"/>
          <p:nvPr/>
        </p:nvPicPr>
        <p:blipFill rotWithShape="1">
          <a:blip r:embed="rId15">
            <a:alphaModFix/>
          </a:blip>
          <a:srcRect/>
          <a:stretch/>
        </p:blipFill>
        <p:spPr>
          <a:xfrm rot="21416209">
            <a:off x="3906982" y="5713073"/>
            <a:ext cx="138059" cy="125994"/>
          </a:xfrm>
          <a:prstGeom prst="rect">
            <a:avLst/>
          </a:prstGeom>
          <a:noFill/>
          <a:ln>
            <a:noFill/>
          </a:ln>
        </p:spPr>
      </p:pic>
      <p:sp>
        <p:nvSpPr>
          <p:cNvPr id="40" name="Google Shape;119;p4">
            <a:extLst>
              <a:ext uri="{FF2B5EF4-FFF2-40B4-BE49-F238E27FC236}">
                <a16:creationId xmlns:a16="http://schemas.microsoft.com/office/drawing/2014/main" id="{AB408D29-EA01-A232-809A-8DC92C8A6AFB}"/>
              </a:ext>
            </a:extLst>
          </p:cNvPr>
          <p:cNvSpPr txBox="1"/>
          <p:nvPr/>
        </p:nvSpPr>
        <p:spPr>
          <a:xfrm rot="20886151">
            <a:off x="2111783" y="2066560"/>
            <a:ext cx="1702749"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en-US" altLang="ja-JP" sz="900" b="1" dirty="0">
              <a:solidFill>
                <a:srgbClr val="3F3F3F"/>
              </a:solidFill>
              <a:ea typeface="Meiryo"/>
              <a:cs typeface="Meiryo"/>
              <a:sym typeface="Meiryo"/>
            </a:endParaRPr>
          </a:p>
          <a:p>
            <a:pPr marL="0" marR="0" lvl="0" indent="0" algn="ctr" rtl="0">
              <a:spcBef>
                <a:spcPts val="0"/>
              </a:spcBef>
              <a:spcAft>
                <a:spcPts val="0"/>
              </a:spcAft>
              <a:buNone/>
            </a:pPr>
            <a:r>
              <a:rPr lang="ja-JP" altLang="en-US" sz="900" b="1" dirty="0">
                <a:solidFill>
                  <a:srgbClr val="3F3F3F"/>
                </a:solidFill>
                <a:ea typeface="Meiryo"/>
                <a:cs typeface="Meiryo"/>
                <a:sym typeface="Meiryo"/>
              </a:rPr>
              <a:t>最新の新作商品紹介や</a:t>
            </a:r>
            <a:endParaRPr lang="en-US" altLang="ja-JP" sz="900" b="1" dirty="0">
              <a:solidFill>
                <a:srgbClr val="3F3F3F"/>
              </a:solidFill>
              <a:ea typeface="Meiryo"/>
              <a:cs typeface="Meiryo"/>
              <a:sym typeface="Meiryo"/>
            </a:endParaRPr>
          </a:p>
          <a:p>
            <a:pPr marL="0" marR="0" lvl="0" indent="0" algn="ctr" rtl="0">
              <a:spcBef>
                <a:spcPts val="0"/>
              </a:spcBef>
              <a:spcAft>
                <a:spcPts val="0"/>
              </a:spcAft>
              <a:buNone/>
            </a:pPr>
            <a:r>
              <a:rPr lang="ja-JP" altLang="en-US" sz="900" b="1" dirty="0">
                <a:solidFill>
                  <a:srgbClr val="3F3F3F"/>
                </a:solidFill>
                <a:ea typeface="Meiryo"/>
                <a:cs typeface="Meiryo"/>
                <a:sym typeface="Meiryo"/>
              </a:rPr>
              <a:t>カラバリ・豊富なデザインを動画で見せることが可能</a:t>
            </a:r>
            <a:r>
              <a:rPr lang="ja-JP" sz="900" b="1" dirty="0">
                <a:solidFill>
                  <a:srgbClr val="3F3F3F"/>
                </a:solidFill>
                <a:ea typeface="Meiryo"/>
                <a:cs typeface="Meiryo"/>
                <a:sym typeface="Meiryo"/>
              </a:rPr>
              <a:t>！　　　　　　　　　　　　　　　　　　　　　　　　　　　　　　　　　　　　　　　　　　　　　</a:t>
            </a:r>
            <a:endParaRPr sz="900" b="1" dirty="0">
              <a:solidFill>
                <a:srgbClr val="3F3F3F"/>
              </a:solidFill>
              <a:ea typeface="Meiryo"/>
              <a:cs typeface="Meiryo"/>
              <a:sym typeface="Meiryo"/>
            </a:endParaRPr>
          </a:p>
        </p:txBody>
      </p:sp>
      <p:sp>
        <p:nvSpPr>
          <p:cNvPr id="43" name="Google Shape;119;p4">
            <a:extLst>
              <a:ext uri="{FF2B5EF4-FFF2-40B4-BE49-F238E27FC236}">
                <a16:creationId xmlns:a16="http://schemas.microsoft.com/office/drawing/2014/main" id="{B984064B-5D04-FF7C-57CB-C2D8802579FD}"/>
              </a:ext>
            </a:extLst>
          </p:cNvPr>
          <p:cNvSpPr txBox="1"/>
          <p:nvPr/>
        </p:nvSpPr>
        <p:spPr>
          <a:xfrm rot="835009">
            <a:off x="3615036" y="5192922"/>
            <a:ext cx="160516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altLang="en-US" sz="900" b="1" dirty="0">
                <a:solidFill>
                  <a:srgbClr val="3F3F3F"/>
                </a:solidFill>
                <a:ea typeface="Meiryo"/>
                <a:cs typeface="Meiryo"/>
                <a:sym typeface="Meiryo"/>
              </a:rPr>
              <a:t>ストーリーズでも</a:t>
            </a:r>
            <a:endParaRPr lang="en-US" altLang="ja-JP" sz="900" b="1" dirty="0">
              <a:solidFill>
                <a:srgbClr val="3F3F3F"/>
              </a:solidFill>
              <a:ea typeface="Meiryo"/>
              <a:cs typeface="Meiryo"/>
              <a:sym typeface="Meiryo"/>
            </a:endParaRPr>
          </a:p>
          <a:p>
            <a:pPr marL="0" marR="0" lvl="0" indent="0" algn="ctr" rtl="0">
              <a:spcBef>
                <a:spcPts val="0"/>
              </a:spcBef>
              <a:spcAft>
                <a:spcPts val="0"/>
              </a:spcAft>
              <a:buNone/>
            </a:pPr>
            <a:r>
              <a:rPr lang="ja-JP" altLang="en-US" sz="900" b="1" dirty="0">
                <a:solidFill>
                  <a:srgbClr val="3F3F3F"/>
                </a:solidFill>
                <a:ea typeface="Meiryo"/>
                <a:cs typeface="Meiryo"/>
                <a:sym typeface="Meiryo"/>
              </a:rPr>
              <a:t>展示会の様子を紹介！</a:t>
            </a:r>
            <a:r>
              <a:rPr lang="ja-JP" sz="900" b="1" dirty="0">
                <a:solidFill>
                  <a:srgbClr val="3F3F3F"/>
                </a:solidFill>
                <a:ea typeface="Meiryo"/>
                <a:cs typeface="Meiryo"/>
                <a:sym typeface="Meiryo"/>
              </a:rPr>
              <a:t>　　　　　　　　　　　　　　　　　　　　　　　　　　　　　　　　　　　　　　　　</a:t>
            </a:r>
            <a:endParaRPr sz="900" b="1" dirty="0">
              <a:solidFill>
                <a:srgbClr val="3F3F3F"/>
              </a:solidFill>
              <a:ea typeface="Meiryo"/>
              <a:cs typeface="Meiryo"/>
              <a:sym typeface="Meiryo"/>
            </a:endParaRPr>
          </a:p>
        </p:txBody>
      </p:sp>
      <p:sp>
        <p:nvSpPr>
          <p:cNvPr id="2" name="正方形/長方形 1">
            <a:extLst>
              <a:ext uri="{FF2B5EF4-FFF2-40B4-BE49-F238E27FC236}">
                <a16:creationId xmlns:a16="http://schemas.microsoft.com/office/drawing/2014/main" id="{6FE7CE1D-5C8D-1DA6-FB4A-528CA9D8B5F0}"/>
              </a:ext>
            </a:extLst>
          </p:cNvPr>
          <p:cNvSpPr/>
          <p:nvPr/>
        </p:nvSpPr>
        <p:spPr>
          <a:xfrm>
            <a:off x="5088082" y="6253215"/>
            <a:ext cx="4672144" cy="343664"/>
          </a:xfrm>
          <a:prstGeom prst="rect">
            <a:avLst/>
          </a:prstGeom>
          <a:solidFill>
            <a:srgbClr val="9DCC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rPr>
              <a:t>　　＋</a:t>
            </a:r>
            <a:r>
              <a:rPr kumimoji="1" lang="en-US" altLang="ja-JP" sz="2000" b="1" dirty="0">
                <a:solidFill>
                  <a:schemeClr val="bg1"/>
                </a:solidFill>
              </a:rPr>
              <a:t>G20</a:t>
            </a:r>
            <a:r>
              <a:rPr kumimoji="1" lang="ja-JP" altLang="en-US" sz="2000" b="1" dirty="0">
                <a:solidFill>
                  <a:schemeClr val="bg1"/>
                </a:solidFill>
              </a:rPr>
              <a:t>万円：</a:t>
            </a:r>
            <a:r>
              <a:rPr kumimoji="1" lang="en-US" altLang="ja-JP" sz="2000" b="1" dirty="0">
                <a:solidFill>
                  <a:schemeClr val="bg1"/>
                </a:solidFill>
              </a:rPr>
              <a:t>it girl1</a:t>
            </a:r>
            <a:r>
              <a:rPr kumimoji="1" lang="ja-JP" altLang="en-US" sz="2000" b="1" dirty="0">
                <a:solidFill>
                  <a:schemeClr val="bg1"/>
                </a:solidFill>
              </a:rPr>
              <a:t>名起用</a:t>
            </a:r>
          </a:p>
        </p:txBody>
      </p:sp>
      <p:sp>
        <p:nvSpPr>
          <p:cNvPr id="3" name="Google Shape;912;p26">
            <a:extLst>
              <a:ext uri="{FF2B5EF4-FFF2-40B4-BE49-F238E27FC236}">
                <a16:creationId xmlns:a16="http://schemas.microsoft.com/office/drawing/2014/main" id="{D761FAFA-7793-1BA3-51D6-3C2E8986FB5E}"/>
              </a:ext>
            </a:extLst>
          </p:cNvPr>
          <p:cNvSpPr txBox="1"/>
          <p:nvPr/>
        </p:nvSpPr>
        <p:spPr>
          <a:xfrm>
            <a:off x="5234700" y="6316165"/>
            <a:ext cx="571439" cy="200014"/>
          </a:xfrm>
          <a:prstGeom prst="rect">
            <a:avLst/>
          </a:prstGeom>
          <a:solidFill>
            <a:srgbClr val="9DCCD2"/>
          </a:solidFill>
          <a:ln>
            <a:solidFill>
              <a:schemeClr val="bg1"/>
            </a:solidFill>
          </a:ln>
        </p:spPr>
        <p:txBody>
          <a:bodyPr spcFirstLastPara="1" wrap="square" lIns="91425" tIns="45700" rIns="91425" bIns="45700" anchor="ctr" anchorCtr="0">
            <a:spAutoFit/>
          </a:bodyPr>
          <a:lstStyle/>
          <a:p>
            <a:pPr algn="ctr">
              <a:buSzPts val="1000"/>
            </a:pPr>
            <a:r>
              <a:rPr lang="en-US" altLang="ja-JP" sz="700" b="1" dirty="0">
                <a:solidFill>
                  <a:schemeClr val="lt1"/>
                </a:solidFill>
                <a:latin typeface="+mn-ea"/>
                <a:cs typeface="Calibri"/>
                <a:sym typeface="Calibri"/>
              </a:rPr>
              <a:t>OPTION</a:t>
            </a:r>
            <a:endParaRPr lang="ja-JP" altLang="en-US" sz="700" b="1" dirty="0">
              <a:solidFill>
                <a:schemeClr val="lt1"/>
              </a:solidFill>
              <a:latin typeface="+mn-ea"/>
              <a:cs typeface="Calibri"/>
              <a:sym typeface="Calibri"/>
            </a:endParaRPr>
          </a:p>
        </p:txBody>
      </p:sp>
      <p:graphicFrame>
        <p:nvGraphicFramePr>
          <p:cNvPr id="12" name="表 11">
            <a:extLst>
              <a:ext uri="{FF2B5EF4-FFF2-40B4-BE49-F238E27FC236}">
                <a16:creationId xmlns:a16="http://schemas.microsoft.com/office/drawing/2014/main" id="{6DD8C4BF-A61E-4C0D-F429-824CFA8302D9}"/>
              </a:ext>
            </a:extLst>
          </p:cNvPr>
          <p:cNvGraphicFramePr>
            <a:graphicFrameLocks noGrp="1"/>
          </p:cNvGraphicFramePr>
          <p:nvPr>
            <p:extLst>
              <p:ext uri="{D42A27DB-BD31-4B8C-83A1-F6EECF244321}">
                <p14:modId xmlns:p14="http://schemas.microsoft.com/office/powerpoint/2010/main" val="533767958"/>
              </p:ext>
            </p:extLst>
          </p:nvPr>
        </p:nvGraphicFramePr>
        <p:xfrm>
          <a:off x="189214" y="502322"/>
          <a:ext cx="9475486" cy="1149626"/>
        </p:xfrm>
        <a:graphic>
          <a:graphicData uri="http://schemas.openxmlformats.org/drawingml/2006/table">
            <a:tbl>
              <a:tblPr firstRow="1" bandRow="1">
                <a:tableStyleId>{5C22544A-7EE6-4342-B048-85BDC9FD1C3A}</a:tableStyleId>
              </a:tblPr>
              <a:tblGrid>
                <a:gridCol w="7646686">
                  <a:extLst>
                    <a:ext uri="{9D8B030D-6E8A-4147-A177-3AD203B41FA5}">
                      <a16:colId xmlns:a16="http://schemas.microsoft.com/office/drawing/2014/main" val="1221764777"/>
                    </a:ext>
                  </a:extLst>
                </a:gridCol>
                <a:gridCol w="1828800">
                  <a:extLst>
                    <a:ext uri="{9D8B030D-6E8A-4147-A177-3AD203B41FA5}">
                      <a16:colId xmlns:a16="http://schemas.microsoft.com/office/drawing/2014/main" val="130390782"/>
                    </a:ext>
                  </a:extLst>
                </a:gridCol>
              </a:tblGrid>
              <a:tr h="538086">
                <a:tc>
                  <a:txBody>
                    <a:bodyPr/>
                    <a:lstStyle/>
                    <a:p>
                      <a:r>
                        <a:rPr kumimoji="1" lang="ja-JP" altLang="en-US" baseline="0" dirty="0">
                          <a:solidFill>
                            <a:srgbClr val="59A8B3"/>
                          </a:solidFill>
                        </a:rPr>
                        <a:t>先だし！展示会レポート リール動画プラン</a:t>
                      </a: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展示会の様子を編集部スマートフォンで撮影し、リール動画で投稿します！編集部視点で新作商品や商品のポイント、売れ筋予測など商品を丁寧に紹介します。</a:t>
                      </a:r>
                      <a:r>
                        <a:rPr kumimoji="1" lang="en-US" altLang="ja-JP" sz="1100" b="1" u="none" dirty="0" err="1">
                          <a:solidFill>
                            <a:schemeClr val="tx1">
                              <a:lumMod val="50000"/>
                              <a:lumOff val="50000"/>
                            </a:schemeClr>
                          </a:solidFill>
                          <a:latin typeface="+mn-ea"/>
                          <a:ea typeface="+mn-ea"/>
                        </a:rPr>
                        <a:t>CanCam</a:t>
                      </a:r>
                      <a:r>
                        <a:rPr kumimoji="1" lang="ja-JP" altLang="en-US" sz="1100" b="1" u="none" dirty="0">
                          <a:solidFill>
                            <a:schemeClr val="tx1">
                              <a:lumMod val="50000"/>
                              <a:lumOff val="50000"/>
                            </a:schemeClr>
                          </a:solidFill>
                          <a:latin typeface="+mn-ea"/>
                          <a:ea typeface="+mn-ea"/>
                        </a:rPr>
                        <a:t>公式</a:t>
                      </a:r>
                      <a:r>
                        <a:rPr kumimoji="1" lang="en-US" altLang="ja-JP" sz="1100" b="1" u="none" dirty="0">
                          <a:solidFill>
                            <a:schemeClr val="tx1">
                              <a:lumMod val="50000"/>
                              <a:lumOff val="50000"/>
                            </a:schemeClr>
                          </a:solidFill>
                          <a:latin typeface="+mn-ea"/>
                          <a:ea typeface="+mn-ea"/>
                        </a:rPr>
                        <a:t>Instagram</a:t>
                      </a:r>
                      <a:r>
                        <a:rPr kumimoji="1" lang="ja-JP" altLang="en-US" sz="1100" b="1" u="none" dirty="0">
                          <a:solidFill>
                            <a:schemeClr val="tx1">
                              <a:lumMod val="50000"/>
                              <a:lumOff val="50000"/>
                            </a:schemeClr>
                          </a:solidFill>
                          <a:latin typeface="+mn-ea"/>
                          <a:ea typeface="+mn-ea"/>
                        </a:rPr>
                        <a:t>のフォロワーに、貴社商品の新作情報をいち早くスピーディーにお届けすることができるプランです。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4" name="楕円 13">
            <a:extLst>
              <a:ext uri="{FF2B5EF4-FFF2-40B4-BE49-F238E27FC236}">
                <a16:creationId xmlns:a16="http://schemas.microsoft.com/office/drawing/2014/main" id="{8724E557-E1CE-563F-CBA0-E9A840CC4412}"/>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4" name="テキスト ボックス 3">
            <a:extLst>
              <a:ext uri="{FF2B5EF4-FFF2-40B4-BE49-F238E27FC236}">
                <a16:creationId xmlns:a16="http://schemas.microsoft.com/office/drawing/2014/main" id="{74B6B809-056D-D288-54F3-D83701BA9ADB}"/>
              </a:ext>
            </a:extLst>
          </p:cNvPr>
          <p:cNvSpPr txBox="1"/>
          <p:nvPr/>
        </p:nvSpPr>
        <p:spPr>
          <a:xfrm>
            <a:off x="5081732" y="6577829"/>
            <a:ext cx="4773470" cy="215444"/>
          </a:xfrm>
          <a:prstGeom prst="rect">
            <a:avLst/>
          </a:prstGeom>
          <a:noFill/>
        </p:spPr>
        <p:txBody>
          <a:bodyPr wrap="square" rtlCol="0">
            <a:spAutoFit/>
          </a:bodyPr>
          <a:lstStyle/>
          <a:p>
            <a:r>
              <a:rPr kumimoji="1" lang="en-US" altLang="ja-JP" sz="800" dirty="0">
                <a:solidFill>
                  <a:schemeClr val="bg2">
                    <a:lumMod val="25000"/>
                  </a:schemeClr>
                </a:solidFill>
                <a:latin typeface="+mn-ea"/>
              </a:rPr>
              <a:t>※</a:t>
            </a:r>
            <a:r>
              <a:rPr kumimoji="1" lang="ja-JP" altLang="en-US" sz="800" dirty="0">
                <a:solidFill>
                  <a:schemeClr val="bg2">
                    <a:lumMod val="25000"/>
                  </a:schemeClr>
                </a:solidFill>
                <a:latin typeface="+mn-ea"/>
              </a:rPr>
              <a:t>起用する</a:t>
            </a:r>
            <a:r>
              <a:rPr kumimoji="1" lang="en-US" altLang="ja-JP" sz="800" dirty="0">
                <a:solidFill>
                  <a:schemeClr val="bg2">
                    <a:lumMod val="25000"/>
                  </a:schemeClr>
                </a:solidFill>
                <a:latin typeface="+mn-ea"/>
              </a:rPr>
              <a:t>it girl</a:t>
            </a:r>
            <a:r>
              <a:rPr kumimoji="1" lang="ja-JP" altLang="en-US" sz="800" dirty="0">
                <a:solidFill>
                  <a:schemeClr val="bg2">
                    <a:lumMod val="25000"/>
                  </a:schemeClr>
                </a:solidFill>
                <a:latin typeface="+mn-ea"/>
              </a:rPr>
              <a:t>の選定は編集部お任せとなります。・本人アカウントでの</a:t>
            </a:r>
            <a:r>
              <a:rPr kumimoji="1" lang="en-US" altLang="ja-JP" sz="800" dirty="0">
                <a:solidFill>
                  <a:schemeClr val="bg2">
                    <a:lumMod val="25000"/>
                  </a:schemeClr>
                </a:solidFill>
                <a:latin typeface="+mn-ea"/>
              </a:rPr>
              <a:t>IG</a:t>
            </a:r>
            <a:r>
              <a:rPr kumimoji="1" lang="ja-JP" altLang="en-US" sz="800">
                <a:solidFill>
                  <a:schemeClr val="bg2">
                    <a:lumMod val="25000"/>
                  </a:schemeClr>
                </a:solidFill>
                <a:latin typeface="+mn-ea"/>
              </a:rPr>
              <a:t>投稿はございません。</a:t>
            </a:r>
            <a:endParaRPr kumimoji="1" lang="ja-JP" altLang="en-US" sz="800" dirty="0">
              <a:solidFill>
                <a:schemeClr val="bg2">
                  <a:lumMod val="25000"/>
                </a:schemeClr>
              </a:solidFill>
              <a:latin typeface="+mn-ea"/>
            </a:endParaRPr>
          </a:p>
        </p:txBody>
      </p:sp>
    </p:spTree>
    <p:extLst>
      <p:ext uri="{BB962C8B-B14F-4D97-AF65-F5344CB8AC3E}">
        <p14:creationId xmlns:p14="http://schemas.microsoft.com/office/powerpoint/2010/main" val="663860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C06E4-E513-5069-D295-4B846FDBE218}"/>
            </a:ext>
          </a:extLst>
        </p:cNvPr>
        <p:cNvGrpSpPr/>
        <p:nvPr/>
      </p:nvGrpSpPr>
      <p:grpSpPr>
        <a:xfrm>
          <a:off x="0" y="0"/>
          <a:ext cx="0" cy="0"/>
          <a:chOff x="0" y="0"/>
          <a:chExt cx="0" cy="0"/>
        </a:xfrm>
      </p:grpSpPr>
      <p:sp>
        <p:nvSpPr>
          <p:cNvPr id="77" name="正方形/長方形 76">
            <a:extLst>
              <a:ext uri="{FF2B5EF4-FFF2-40B4-BE49-F238E27FC236}">
                <a16:creationId xmlns:a16="http://schemas.microsoft.com/office/drawing/2014/main" id="{8456D01E-D68F-D110-7A86-50DC204FABBA}"/>
              </a:ext>
            </a:extLst>
          </p:cNvPr>
          <p:cNvSpPr/>
          <p:nvPr/>
        </p:nvSpPr>
        <p:spPr>
          <a:xfrm>
            <a:off x="208312" y="4229366"/>
            <a:ext cx="5033468" cy="249846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0" name="表 9">
            <a:extLst>
              <a:ext uri="{FF2B5EF4-FFF2-40B4-BE49-F238E27FC236}">
                <a16:creationId xmlns:a16="http://schemas.microsoft.com/office/drawing/2014/main" id="{1C482A5D-2E55-F9B9-5B1D-E4FE0481FF53}"/>
              </a:ext>
            </a:extLst>
          </p:cNvPr>
          <p:cNvGraphicFramePr>
            <a:graphicFrameLocks noGrp="1"/>
          </p:cNvGraphicFramePr>
          <p:nvPr>
            <p:extLst>
              <p:ext uri="{D42A27DB-BD31-4B8C-83A1-F6EECF244321}">
                <p14:modId xmlns:p14="http://schemas.microsoft.com/office/powerpoint/2010/main" val="2729837855"/>
              </p:ext>
            </p:extLst>
          </p:nvPr>
        </p:nvGraphicFramePr>
        <p:xfrm>
          <a:off x="189214" y="502322"/>
          <a:ext cx="9475486" cy="1300086"/>
        </p:xfrm>
        <a:graphic>
          <a:graphicData uri="http://schemas.openxmlformats.org/drawingml/2006/table">
            <a:tbl>
              <a:tblPr firstRow="1" bandRow="1">
                <a:tableStyleId>{5C22544A-7EE6-4342-B048-85BDC9FD1C3A}</a:tableStyleId>
              </a:tblPr>
              <a:tblGrid>
                <a:gridCol w="7646686">
                  <a:extLst>
                    <a:ext uri="{9D8B030D-6E8A-4147-A177-3AD203B41FA5}">
                      <a16:colId xmlns:a16="http://schemas.microsoft.com/office/drawing/2014/main" val="1221764777"/>
                    </a:ext>
                  </a:extLst>
                </a:gridCol>
                <a:gridCol w="1828800">
                  <a:extLst>
                    <a:ext uri="{9D8B030D-6E8A-4147-A177-3AD203B41FA5}">
                      <a16:colId xmlns:a16="http://schemas.microsoft.com/office/drawing/2014/main" val="130390782"/>
                    </a:ext>
                  </a:extLst>
                </a:gridCol>
              </a:tblGrid>
              <a:tr h="538086">
                <a:tc>
                  <a:txBody>
                    <a:bodyPr/>
                    <a:lstStyle/>
                    <a:p>
                      <a:r>
                        <a:rPr kumimoji="1" lang="ja-JP" altLang="en-US" baseline="0" dirty="0">
                          <a:solidFill>
                            <a:srgbClr val="59A8B3"/>
                          </a:solidFill>
                        </a:rPr>
                        <a:t>恋する横顔 （</a:t>
                      </a:r>
                      <a:r>
                        <a:rPr kumimoji="1" lang="en-US" altLang="ja-JP" baseline="0" dirty="0">
                          <a:solidFill>
                            <a:srgbClr val="59A8B3"/>
                          </a:solidFill>
                        </a:rPr>
                        <a:t>YouTube</a:t>
                      </a:r>
                      <a:r>
                        <a:rPr kumimoji="1" lang="ja-JP" altLang="en-US" baseline="0" dirty="0">
                          <a:solidFill>
                            <a:srgbClr val="59A8B3"/>
                          </a:solidFill>
                        </a:rPr>
                        <a:t>動画タイアップ）</a:t>
                      </a:r>
                      <a:r>
                        <a:rPr kumimoji="1" lang="en-US" altLang="ja-JP" baseline="0" dirty="0">
                          <a:solidFill>
                            <a:srgbClr val="59A8B3"/>
                          </a:solidFill>
                        </a:rPr>
                        <a:t>【</a:t>
                      </a:r>
                      <a:r>
                        <a:rPr kumimoji="1" lang="ja-JP" altLang="en-US" baseline="0" dirty="0">
                          <a:solidFill>
                            <a:srgbClr val="59A8B3"/>
                          </a:solidFill>
                        </a:rPr>
                        <a:t>ジャンル限定</a:t>
                      </a:r>
                      <a:r>
                        <a:rPr kumimoji="1" lang="en-US" altLang="ja-JP" baseline="0" dirty="0">
                          <a:solidFill>
                            <a:srgbClr val="59A8B3"/>
                          </a:solidFill>
                        </a:rPr>
                        <a:t>】</a:t>
                      </a:r>
                      <a:endParaRPr kumimoji="1" lang="ja-JP" altLang="en-US" baseline="0" dirty="0">
                        <a:solidFill>
                          <a:srgbClr val="59A8B3"/>
                        </a:solidFill>
                      </a:endParaRPr>
                    </a:p>
                  </a:txBody>
                  <a:tcPr marL="468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350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9DCCD2"/>
                      </a:solidFill>
                      <a:prstDash val="dot"/>
                      <a:round/>
                      <a:headEnd type="none" w="med" len="med"/>
                      <a:tailEnd type="none" w="med" len="med"/>
                    </a:lnL>
                    <a:lnR w="12700" cap="flat" cmpd="sng" algn="ctr">
                      <a:solidFill>
                        <a:srgbClr val="9DCCD2"/>
                      </a:solidFill>
                      <a:prstDash val="solid"/>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rtl="0">
                        <a:lnSpc>
                          <a:spcPct val="100000"/>
                        </a:lnSpc>
                        <a:spcBef>
                          <a:spcPts val="0"/>
                        </a:spcBef>
                        <a:spcAft>
                          <a:spcPts val="0"/>
                        </a:spcAft>
                        <a:buClr>
                          <a:srgbClr val="757070"/>
                        </a:buClr>
                        <a:buSzPts val="1067"/>
                        <a:buFont typeface="Arial"/>
                        <a:buNone/>
                      </a:pPr>
                      <a:r>
                        <a:rPr lang="en-US" altLang="ja-JP" sz="1100" b="1" dirty="0" err="1">
                          <a:solidFill>
                            <a:srgbClr val="757070"/>
                          </a:solidFill>
                          <a:latin typeface="Arial"/>
                          <a:ea typeface="Arial"/>
                          <a:cs typeface="Arial"/>
                          <a:sym typeface="Arial"/>
                        </a:rPr>
                        <a:t>CanCamSNS</a:t>
                      </a:r>
                      <a:r>
                        <a:rPr lang="ja-JP" altLang="en-US" sz="1100" b="1" dirty="0">
                          <a:solidFill>
                            <a:srgbClr val="757070"/>
                          </a:solidFill>
                          <a:latin typeface="Arial"/>
                          <a:ea typeface="Arial"/>
                          <a:cs typeface="Arial"/>
                          <a:sym typeface="Arial"/>
                        </a:rPr>
                        <a:t>での大バズ企画</a:t>
                      </a:r>
                      <a:r>
                        <a:rPr lang="en-US" altLang="ja-JP" sz="1100" b="1" dirty="0">
                          <a:solidFill>
                            <a:srgbClr val="757070"/>
                          </a:solidFill>
                          <a:latin typeface="Arial"/>
                          <a:ea typeface="Arial"/>
                          <a:cs typeface="Arial"/>
                          <a:sym typeface="Arial"/>
                        </a:rPr>
                        <a:t>『</a:t>
                      </a:r>
                      <a:r>
                        <a:rPr lang="ja-JP" altLang="en-US" sz="1100" b="1" dirty="0">
                          <a:solidFill>
                            <a:srgbClr val="757070"/>
                          </a:solidFill>
                          <a:latin typeface="Arial"/>
                          <a:ea typeface="Arial"/>
                          <a:cs typeface="Arial"/>
                          <a:sym typeface="Arial"/>
                        </a:rPr>
                        <a:t>恋する横顔</a:t>
                      </a:r>
                      <a:r>
                        <a:rPr lang="en-US" altLang="ja-JP" sz="1100" b="1" dirty="0">
                          <a:solidFill>
                            <a:srgbClr val="757070"/>
                          </a:solidFill>
                          <a:latin typeface="Arial"/>
                          <a:ea typeface="Arial"/>
                          <a:cs typeface="Arial"/>
                          <a:sym typeface="Arial"/>
                        </a:rPr>
                        <a:t>』</a:t>
                      </a:r>
                      <a:r>
                        <a:rPr lang="ja-JP" altLang="en-US" sz="1100" b="1" dirty="0">
                          <a:solidFill>
                            <a:srgbClr val="757070"/>
                          </a:solidFill>
                          <a:latin typeface="Arial"/>
                          <a:ea typeface="Arial"/>
                          <a:cs typeface="Arial"/>
                          <a:sym typeface="Arial"/>
                        </a:rPr>
                        <a:t>が、</a:t>
                      </a:r>
                      <a:r>
                        <a:rPr lang="en-US" altLang="ja-JP" sz="1100" b="1" dirty="0">
                          <a:solidFill>
                            <a:srgbClr val="757070"/>
                          </a:solidFill>
                          <a:latin typeface="Arial"/>
                          <a:ea typeface="Arial"/>
                          <a:cs typeface="Arial"/>
                          <a:sym typeface="Arial"/>
                        </a:rPr>
                        <a:t>YouTube</a:t>
                      </a:r>
                      <a:r>
                        <a:rPr lang="ja-JP" altLang="en-US" sz="1100" b="1" dirty="0">
                          <a:solidFill>
                            <a:srgbClr val="757070"/>
                          </a:solidFill>
                          <a:latin typeface="Arial"/>
                          <a:ea typeface="Arial"/>
                          <a:cs typeface="Arial"/>
                          <a:sym typeface="Arial"/>
                        </a:rPr>
                        <a:t>動画に登場！編集部が今 注目している俳優・タレントを起用し、まるでデートのような動画に仕上げます。ショップでのお買い物や商業施設でのデート、工場見学、文房具や道具を使っての制作シーン等で、商品を自然に使って感想を述べたり、商品の作られる裏側や現場を織り交ぜるなど、商品の良さが引き立つシチュエーションをご提案いたします。</a:t>
                      </a:r>
                    </a:p>
                  </a:txBody>
                  <a:tcPr marL="144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dot"/>
                      <a:round/>
                      <a:headEnd type="none" w="med" len="med"/>
                      <a:tailEnd type="none" w="med" len="med"/>
                    </a:lnT>
                    <a:lnB w="12700" cap="flat" cmpd="sng" algn="ctr">
                      <a:solidFill>
                        <a:srgbClr val="9DCCD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1" name="楕円 10">
            <a:extLst>
              <a:ext uri="{FF2B5EF4-FFF2-40B4-BE49-F238E27FC236}">
                <a16:creationId xmlns:a16="http://schemas.microsoft.com/office/drawing/2014/main" id="{C043B0EB-9BCA-8F62-20C3-5D2C1A572EB8}"/>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3" name="タイトル 1">
            <a:extLst>
              <a:ext uri="{FF2B5EF4-FFF2-40B4-BE49-F238E27FC236}">
                <a16:creationId xmlns:a16="http://schemas.microsoft.com/office/drawing/2014/main" id="{0FFD9973-251B-77BF-E19F-E891AED2F5E0}"/>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dirty="0"/>
              <a:t>動画メニュー　</a:t>
            </a:r>
            <a:endParaRPr lang="en-US" altLang="ja-JP" dirty="0">
              <a:highlight>
                <a:srgbClr val="FFFF00"/>
              </a:highlight>
            </a:endParaRPr>
          </a:p>
        </p:txBody>
      </p:sp>
      <p:sp>
        <p:nvSpPr>
          <p:cNvPr id="76" name="テキスト ボックス 75">
            <a:extLst>
              <a:ext uri="{FF2B5EF4-FFF2-40B4-BE49-F238E27FC236}">
                <a16:creationId xmlns:a16="http://schemas.microsoft.com/office/drawing/2014/main" id="{A17BFDCF-3FCC-CF04-F20B-EAA4BAFCEA11}"/>
              </a:ext>
            </a:extLst>
          </p:cNvPr>
          <p:cNvSpPr txBox="1"/>
          <p:nvPr/>
        </p:nvSpPr>
        <p:spPr>
          <a:xfrm>
            <a:off x="164457" y="4214993"/>
            <a:ext cx="2876678" cy="246221"/>
          </a:xfrm>
          <a:prstGeom prst="rect">
            <a:avLst/>
          </a:prstGeom>
          <a:noFill/>
        </p:spPr>
        <p:txBody>
          <a:bodyPr wrap="square" rtlCol="0">
            <a:spAutoFit/>
          </a:bodyPr>
          <a:lstStyle/>
          <a:p>
            <a:r>
              <a:rPr kumimoji="1" lang="ja-JP" altLang="en-US" sz="1000" b="1" dirty="0">
                <a:solidFill>
                  <a:srgbClr val="FC8EAC"/>
                </a:solidFill>
              </a:rPr>
              <a:t>＼こんな企画におススメ／</a:t>
            </a:r>
          </a:p>
        </p:txBody>
      </p:sp>
      <p:pic>
        <p:nvPicPr>
          <p:cNvPr id="8" name="Picture 2">
            <a:extLst>
              <a:ext uri="{FF2B5EF4-FFF2-40B4-BE49-F238E27FC236}">
                <a16:creationId xmlns:a16="http://schemas.microsoft.com/office/drawing/2014/main" id="{F71CA484-23C4-5F0B-654D-473E83291D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1" y="2118190"/>
            <a:ext cx="3492500" cy="1964531"/>
          </a:xfrm>
          <a:prstGeom prst="roundRect">
            <a:avLst>
              <a:gd name="adj" fmla="val 10849"/>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図 8">
            <a:extLst>
              <a:ext uri="{FF2B5EF4-FFF2-40B4-BE49-F238E27FC236}">
                <a16:creationId xmlns:a16="http://schemas.microsoft.com/office/drawing/2014/main" id="{6F11501A-6917-52E8-530A-9620431C3C12}"/>
              </a:ext>
            </a:extLst>
          </p:cNvPr>
          <p:cNvPicPr>
            <a:picLocks noChangeAspect="1"/>
          </p:cNvPicPr>
          <p:nvPr/>
        </p:nvPicPr>
        <p:blipFill>
          <a:blip r:embed="rId3"/>
          <a:srcRect l="4363" t="4836" r="4751" b="5461"/>
          <a:stretch>
            <a:fillRect/>
          </a:stretch>
        </p:blipFill>
        <p:spPr>
          <a:xfrm>
            <a:off x="192981" y="1937199"/>
            <a:ext cx="650369" cy="641904"/>
          </a:xfrm>
          <a:prstGeom prst="roundRect">
            <a:avLst/>
          </a:prstGeom>
        </p:spPr>
      </p:pic>
      <p:graphicFrame>
        <p:nvGraphicFramePr>
          <p:cNvPr id="5" name="Google Shape;498;p17">
            <a:extLst>
              <a:ext uri="{FF2B5EF4-FFF2-40B4-BE49-F238E27FC236}">
                <a16:creationId xmlns:a16="http://schemas.microsoft.com/office/drawing/2014/main" id="{B1222D07-F816-90B0-43EA-789479F01784}"/>
              </a:ext>
            </a:extLst>
          </p:cNvPr>
          <p:cNvGraphicFramePr/>
          <p:nvPr>
            <p:extLst>
              <p:ext uri="{D42A27DB-BD31-4B8C-83A1-F6EECF244321}">
                <p14:modId xmlns:p14="http://schemas.microsoft.com/office/powerpoint/2010/main" val="1836488043"/>
              </p:ext>
            </p:extLst>
          </p:nvPr>
        </p:nvGraphicFramePr>
        <p:xfrm>
          <a:off x="5543413" y="2024094"/>
          <a:ext cx="4143225" cy="4492226"/>
        </p:xfrm>
        <a:graphic>
          <a:graphicData uri="http://schemas.openxmlformats.org/drawingml/2006/table">
            <a:tbl>
              <a:tblPr firstRow="1" bandRow="1">
                <a:noFill/>
              </a:tblPr>
              <a:tblGrid>
                <a:gridCol w="900805">
                  <a:extLst>
                    <a:ext uri="{9D8B030D-6E8A-4147-A177-3AD203B41FA5}">
                      <a16:colId xmlns:a16="http://schemas.microsoft.com/office/drawing/2014/main" val="20000"/>
                    </a:ext>
                  </a:extLst>
                </a:gridCol>
                <a:gridCol w="3242420">
                  <a:extLst>
                    <a:ext uri="{9D8B030D-6E8A-4147-A177-3AD203B41FA5}">
                      <a16:colId xmlns:a16="http://schemas.microsoft.com/office/drawing/2014/main" val="20001"/>
                    </a:ext>
                  </a:extLst>
                </a:gridCol>
              </a:tblGrid>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再生保証数</a:t>
                      </a:r>
                      <a:endPar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回再生　</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動画本編＋</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a:t>
                      </a:r>
                      <a:endParaRPr lang="ja-JP" altLang="en-US"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lang="zh-TW"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1037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チャンネル（長尺）</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・メルマガ</a:t>
                      </a:r>
                      <a:endParaRPr lang="ja-JP" altLang="en-US" sz="14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動画再生数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40720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申込期限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45</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38635">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・色補整の修正費用は含まれておりません。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・動画再生数はオーガニック再生数と</a:t>
                      </a:r>
                      <a:r>
                        <a:rPr lang="en-US" altLang="ja-JP" sz="800" b="1" dirty="0">
                          <a:solidFill>
                            <a:schemeClr val="bg2">
                              <a:lumMod val="50000"/>
                            </a:schemeClr>
                          </a:solidFill>
                          <a:latin typeface="Yu Gothic" panose="020B0400000000000000" pitchFamily="34" charset="-128"/>
                          <a:ea typeface="Yu Gothic" panose="020B0400000000000000" pitchFamily="34" charset="-128"/>
                        </a:rPr>
                        <a:t>AD</a:t>
                      </a:r>
                      <a:r>
                        <a:rPr lang="ja-JP" altLang="en-US" sz="800" b="1" dirty="0">
                          <a:solidFill>
                            <a:schemeClr val="bg2">
                              <a:lumMod val="50000"/>
                            </a:schemeClr>
                          </a:solidFill>
                          <a:latin typeface="Yu Gothic" panose="020B0400000000000000" pitchFamily="34" charset="-128"/>
                          <a:ea typeface="Yu Gothic" panose="020B0400000000000000" pitchFamily="34" charset="-128"/>
                        </a:rPr>
                        <a:t>による再生数の合算になります。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のサムネイル、タイトル、説明は編集部で制作させていただきます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・ご希望の出演者によっては別途起用費がかかる場合がございます。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rgbClr val="FF0000"/>
                          </a:solidFill>
                          <a:latin typeface="Yu Gothic" panose="020B0400000000000000" pitchFamily="34" charset="-128"/>
                          <a:ea typeface="Yu Gothic" panose="020B0400000000000000" pitchFamily="34" charset="-128"/>
                        </a:rPr>
                        <a:t>＊商材ジャンルによっては掲載不可となる場合がございます。事前にお問合せください。</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20" name="図 19">
            <a:extLst>
              <a:ext uri="{FF2B5EF4-FFF2-40B4-BE49-F238E27FC236}">
                <a16:creationId xmlns:a16="http://schemas.microsoft.com/office/drawing/2014/main" id="{9888CD28-4185-9BC4-8958-3BD4CD6DF53F}"/>
              </a:ext>
            </a:extLst>
          </p:cNvPr>
          <p:cNvPicPr>
            <a:picLocks noChangeAspect="1"/>
          </p:cNvPicPr>
          <p:nvPr/>
        </p:nvPicPr>
        <p:blipFill>
          <a:blip r:embed="rId4"/>
          <a:stretch>
            <a:fillRect/>
          </a:stretch>
        </p:blipFill>
        <p:spPr>
          <a:xfrm>
            <a:off x="4472613" y="4229366"/>
            <a:ext cx="743924" cy="1152673"/>
          </a:xfrm>
          <a:prstGeom prst="rect">
            <a:avLst/>
          </a:prstGeom>
          <a:ln w="57150">
            <a:solidFill>
              <a:schemeClr val="bg1"/>
            </a:solidFill>
          </a:ln>
          <a:effectLst>
            <a:outerShdw blurRad="50800" dist="38100" dir="2700000" algn="tl" rotWithShape="0">
              <a:prstClr val="black">
                <a:alpha val="40000"/>
              </a:prstClr>
            </a:outerShdw>
          </a:effectLst>
        </p:spPr>
      </p:pic>
      <p:cxnSp>
        <p:nvCxnSpPr>
          <p:cNvPr id="24" name="直線コネクタ 23">
            <a:extLst>
              <a:ext uri="{FF2B5EF4-FFF2-40B4-BE49-F238E27FC236}">
                <a16:creationId xmlns:a16="http://schemas.microsoft.com/office/drawing/2014/main" id="{94EC113A-45A0-E13A-EB6F-DBAB14B95D9D}"/>
              </a:ext>
            </a:extLst>
          </p:cNvPr>
          <p:cNvCxnSpPr/>
          <p:nvPr/>
        </p:nvCxnSpPr>
        <p:spPr>
          <a:xfrm>
            <a:off x="319729" y="5416826"/>
            <a:ext cx="4003793"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465EBB76-4DEA-9BF8-6D1B-03634F807A75}"/>
              </a:ext>
            </a:extLst>
          </p:cNvPr>
          <p:cNvCxnSpPr>
            <a:cxnSpLocks/>
          </p:cNvCxnSpPr>
          <p:nvPr/>
        </p:nvCxnSpPr>
        <p:spPr>
          <a:xfrm>
            <a:off x="2638898" y="4338104"/>
            <a:ext cx="0" cy="2331417"/>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3D5B05E8-BF17-8756-A00F-15D4F9EA24CC}"/>
              </a:ext>
            </a:extLst>
          </p:cNvPr>
          <p:cNvSpPr txBox="1"/>
          <p:nvPr/>
        </p:nvSpPr>
        <p:spPr>
          <a:xfrm>
            <a:off x="1242362" y="5794162"/>
            <a:ext cx="1338828" cy="707886"/>
          </a:xfrm>
          <a:prstGeom prst="rect">
            <a:avLst/>
          </a:prstGeom>
          <a:noFill/>
        </p:spPr>
        <p:txBody>
          <a:bodyPr wrap="none" rtlCol="0">
            <a:spAutoFit/>
          </a:bodyPr>
          <a:lstStyle/>
          <a:p>
            <a:r>
              <a:rPr kumimoji="1" lang="ja-JP" altLang="en-US" sz="1000" b="1" dirty="0">
                <a:latin typeface="+mn-ea"/>
              </a:rPr>
              <a:t>食品・飲料</a:t>
            </a:r>
            <a:endParaRPr kumimoji="1" lang="en-US" altLang="ja-JP" sz="1000" b="1" dirty="0">
              <a:latin typeface="+mn-ea"/>
            </a:endParaRPr>
          </a:p>
          <a:p>
            <a:r>
              <a:rPr kumimoji="1" lang="ja-JP" altLang="en-US" sz="1000" dirty="0">
                <a:latin typeface="+mn-ea"/>
              </a:rPr>
              <a:t>おうちでお鍋したり</a:t>
            </a:r>
            <a:endParaRPr kumimoji="1" lang="en-US" altLang="ja-JP" sz="1000" dirty="0">
              <a:latin typeface="+mn-ea"/>
            </a:endParaRPr>
          </a:p>
          <a:p>
            <a:r>
              <a:rPr kumimoji="1" lang="ja-JP" altLang="en-US" sz="1000" dirty="0">
                <a:latin typeface="+mn-ea"/>
              </a:rPr>
              <a:t>一緒に料理したり</a:t>
            </a:r>
            <a:endParaRPr kumimoji="1" lang="en-US" altLang="ja-JP" sz="1000" dirty="0">
              <a:latin typeface="+mn-ea"/>
            </a:endParaRPr>
          </a:p>
          <a:p>
            <a:r>
              <a:rPr kumimoji="1" lang="ja-JP" altLang="en-US" sz="1000" dirty="0">
                <a:latin typeface="+mn-ea"/>
              </a:rPr>
              <a:t>のんびり晩酌したり</a:t>
            </a:r>
            <a:endParaRPr kumimoji="1" lang="en-US" altLang="ja-JP" sz="1000" dirty="0">
              <a:latin typeface="+mn-ea"/>
            </a:endParaRPr>
          </a:p>
        </p:txBody>
      </p:sp>
      <p:sp>
        <p:nvSpPr>
          <p:cNvPr id="28" name="テキスト ボックス 27">
            <a:extLst>
              <a:ext uri="{FF2B5EF4-FFF2-40B4-BE49-F238E27FC236}">
                <a16:creationId xmlns:a16="http://schemas.microsoft.com/office/drawing/2014/main" id="{ACCD9695-AE0B-3233-CC7A-985794BF5291}"/>
              </a:ext>
            </a:extLst>
          </p:cNvPr>
          <p:cNvSpPr txBox="1"/>
          <p:nvPr/>
        </p:nvSpPr>
        <p:spPr>
          <a:xfrm>
            <a:off x="2832516" y="4389253"/>
            <a:ext cx="1595309" cy="861774"/>
          </a:xfrm>
          <a:prstGeom prst="rect">
            <a:avLst/>
          </a:prstGeom>
          <a:noFill/>
        </p:spPr>
        <p:txBody>
          <a:bodyPr wrap="none" rtlCol="0">
            <a:spAutoFit/>
          </a:bodyPr>
          <a:lstStyle/>
          <a:p>
            <a:pPr algn="r"/>
            <a:r>
              <a:rPr kumimoji="1" lang="ja-JP" altLang="en-US" sz="1000" b="1" dirty="0">
                <a:latin typeface="+mn-ea"/>
              </a:rPr>
              <a:t>クルマ・カメラ</a:t>
            </a:r>
            <a:endParaRPr kumimoji="1" lang="en-US" altLang="ja-JP" sz="1000" b="1" dirty="0">
              <a:latin typeface="+mn-ea"/>
            </a:endParaRPr>
          </a:p>
          <a:p>
            <a:pPr algn="r"/>
            <a:r>
              <a:rPr kumimoji="1" lang="ja-JP" altLang="en-US" sz="1000" b="1" dirty="0">
                <a:latin typeface="+mn-ea"/>
              </a:rPr>
              <a:t>商業施設・工場見学等</a:t>
            </a:r>
            <a:endParaRPr kumimoji="1" lang="en-US" altLang="ja-JP" sz="1000" b="1" dirty="0">
              <a:latin typeface="+mn-ea"/>
            </a:endParaRPr>
          </a:p>
          <a:p>
            <a:pPr algn="r"/>
            <a:r>
              <a:rPr kumimoji="1" lang="ja-JP" altLang="en-US" sz="1000" dirty="0">
                <a:latin typeface="+mn-ea"/>
              </a:rPr>
              <a:t>行きたい・撮りたい！</a:t>
            </a:r>
            <a:endParaRPr kumimoji="1" lang="en-US" altLang="ja-JP" sz="1000" dirty="0">
              <a:latin typeface="+mn-ea"/>
            </a:endParaRPr>
          </a:p>
          <a:p>
            <a:pPr algn="r"/>
            <a:r>
              <a:rPr kumimoji="1" lang="ja-JP" altLang="en-US" sz="1000" dirty="0">
                <a:latin typeface="+mn-ea"/>
              </a:rPr>
              <a:t>ドライブデートや</a:t>
            </a:r>
            <a:endParaRPr kumimoji="1" lang="en-US" altLang="ja-JP" sz="1000" dirty="0">
              <a:latin typeface="+mn-ea"/>
            </a:endParaRPr>
          </a:p>
          <a:p>
            <a:pPr algn="r"/>
            <a:r>
              <a:rPr kumimoji="1" lang="ja-JP" altLang="en-US" sz="1000" dirty="0">
                <a:latin typeface="+mn-ea"/>
              </a:rPr>
              <a:t>デートスポット紹介など</a:t>
            </a:r>
            <a:endParaRPr kumimoji="1" lang="en-US" altLang="ja-JP" sz="1000" dirty="0">
              <a:latin typeface="+mn-ea"/>
            </a:endParaRPr>
          </a:p>
        </p:txBody>
      </p:sp>
      <p:sp>
        <p:nvSpPr>
          <p:cNvPr id="30" name="テキスト ボックス 29">
            <a:extLst>
              <a:ext uri="{FF2B5EF4-FFF2-40B4-BE49-F238E27FC236}">
                <a16:creationId xmlns:a16="http://schemas.microsoft.com/office/drawing/2014/main" id="{04896C08-3DBA-3D7F-C193-87AA6D31ACB0}"/>
              </a:ext>
            </a:extLst>
          </p:cNvPr>
          <p:cNvSpPr txBox="1"/>
          <p:nvPr/>
        </p:nvSpPr>
        <p:spPr>
          <a:xfrm>
            <a:off x="3687765" y="5771930"/>
            <a:ext cx="1328395" cy="861774"/>
          </a:xfrm>
          <a:prstGeom prst="rect">
            <a:avLst/>
          </a:prstGeom>
          <a:noFill/>
        </p:spPr>
        <p:txBody>
          <a:bodyPr wrap="square" rtlCol="0">
            <a:spAutoFit/>
          </a:bodyPr>
          <a:lstStyle/>
          <a:p>
            <a:r>
              <a:rPr kumimoji="1" lang="ja-JP" altLang="en-US" sz="1000" b="1" dirty="0">
                <a:latin typeface="+mn-ea"/>
              </a:rPr>
              <a:t>加工アプリ・</a:t>
            </a:r>
            <a:endParaRPr kumimoji="1" lang="en-US" altLang="ja-JP" sz="1000" b="1" dirty="0">
              <a:latin typeface="+mn-ea"/>
            </a:endParaRPr>
          </a:p>
          <a:p>
            <a:r>
              <a:rPr kumimoji="1" lang="ja-JP" altLang="en-US" sz="1000" b="1" dirty="0">
                <a:latin typeface="+mn-ea"/>
              </a:rPr>
              <a:t>パソコン・スマホ</a:t>
            </a:r>
            <a:endParaRPr kumimoji="1" lang="en-US" altLang="ja-JP" sz="1000" b="1" dirty="0">
              <a:latin typeface="+mn-ea"/>
            </a:endParaRPr>
          </a:p>
          <a:p>
            <a:r>
              <a:rPr kumimoji="1" lang="ja-JP" altLang="en-US" sz="1000" b="1" dirty="0">
                <a:latin typeface="+mn-ea"/>
              </a:rPr>
              <a:t>文房具・雑貨</a:t>
            </a:r>
            <a:endParaRPr kumimoji="1" lang="en-US" altLang="ja-JP" sz="1000" b="1" dirty="0">
              <a:latin typeface="+mn-ea"/>
            </a:endParaRPr>
          </a:p>
          <a:p>
            <a:r>
              <a:rPr kumimoji="1" lang="ja-JP" altLang="en-US" sz="1000" dirty="0">
                <a:latin typeface="+mn-ea"/>
              </a:rPr>
              <a:t>真剣な横顔から</a:t>
            </a:r>
            <a:endParaRPr kumimoji="1" lang="en-US" altLang="ja-JP" sz="1000" dirty="0">
              <a:latin typeface="+mn-ea"/>
            </a:endParaRPr>
          </a:p>
          <a:p>
            <a:r>
              <a:rPr kumimoji="1" lang="ja-JP" altLang="en-US" sz="1000" dirty="0">
                <a:latin typeface="+mn-ea"/>
              </a:rPr>
              <a:t>目がはなせない！</a:t>
            </a:r>
            <a:endParaRPr kumimoji="1" lang="en-US" altLang="ja-JP" sz="1000" dirty="0">
              <a:latin typeface="+mn-ea"/>
            </a:endParaRPr>
          </a:p>
        </p:txBody>
      </p:sp>
      <p:sp>
        <p:nvSpPr>
          <p:cNvPr id="31" name="テキスト ボックス 30">
            <a:extLst>
              <a:ext uri="{FF2B5EF4-FFF2-40B4-BE49-F238E27FC236}">
                <a16:creationId xmlns:a16="http://schemas.microsoft.com/office/drawing/2014/main" id="{75FE6A84-FF9E-D3C5-151F-88530B5CC191}"/>
              </a:ext>
            </a:extLst>
          </p:cNvPr>
          <p:cNvSpPr txBox="1"/>
          <p:nvPr/>
        </p:nvSpPr>
        <p:spPr>
          <a:xfrm>
            <a:off x="487429" y="4502079"/>
            <a:ext cx="1338828" cy="861774"/>
          </a:xfrm>
          <a:prstGeom prst="rect">
            <a:avLst/>
          </a:prstGeom>
          <a:noFill/>
        </p:spPr>
        <p:txBody>
          <a:bodyPr wrap="none" rtlCol="0">
            <a:spAutoFit/>
          </a:bodyPr>
          <a:lstStyle/>
          <a:p>
            <a:pPr algn="r"/>
            <a:r>
              <a:rPr kumimoji="1" lang="ja-JP" altLang="en-US" sz="1000" b="1" dirty="0">
                <a:latin typeface="+mn-ea"/>
              </a:rPr>
              <a:t>美容・スキンケア</a:t>
            </a:r>
            <a:endParaRPr kumimoji="1" lang="en-US" altLang="ja-JP" sz="1000" b="1" dirty="0">
              <a:latin typeface="+mn-ea"/>
            </a:endParaRPr>
          </a:p>
          <a:p>
            <a:pPr algn="r"/>
            <a:r>
              <a:rPr kumimoji="1" lang="ja-JP" altLang="en-US" sz="1000" b="1" dirty="0">
                <a:latin typeface="+mn-ea"/>
              </a:rPr>
              <a:t>ファッション</a:t>
            </a:r>
            <a:endParaRPr kumimoji="1" lang="en-US" altLang="ja-JP" sz="1000" b="1" dirty="0">
              <a:latin typeface="+mn-ea"/>
            </a:endParaRPr>
          </a:p>
          <a:p>
            <a:pPr algn="r"/>
            <a:r>
              <a:rPr kumimoji="1" lang="ja-JP" altLang="en-US" sz="1000" dirty="0">
                <a:latin typeface="+mn-ea"/>
              </a:rPr>
              <a:t>ふたりで使いたい♡</a:t>
            </a:r>
            <a:endParaRPr kumimoji="1" lang="en-US" altLang="ja-JP" sz="1000" dirty="0">
              <a:latin typeface="+mn-ea"/>
            </a:endParaRPr>
          </a:p>
          <a:p>
            <a:pPr algn="r"/>
            <a:r>
              <a:rPr kumimoji="1" lang="ja-JP" altLang="en-US" sz="1000" dirty="0">
                <a:latin typeface="+mn-ea"/>
              </a:rPr>
              <a:t>服やジュエリー</a:t>
            </a:r>
            <a:endParaRPr kumimoji="1" lang="en-US" altLang="ja-JP" sz="1000" dirty="0">
              <a:latin typeface="+mn-ea"/>
            </a:endParaRPr>
          </a:p>
          <a:p>
            <a:pPr algn="r"/>
            <a:r>
              <a:rPr kumimoji="1" lang="ja-JP" altLang="en-US" sz="1000" dirty="0">
                <a:latin typeface="+mn-ea"/>
              </a:rPr>
              <a:t>シェアコスメなど</a:t>
            </a:r>
            <a:endParaRPr kumimoji="1" lang="en-US" altLang="ja-JP" sz="1000" dirty="0">
              <a:latin typeface="+mn-ea"/>
            </a:endParaRPr>
          </a:p>
        </p:txBody>
      </p:sp>
      <p:pic>
        <p:nvPicPr>
          <p:cNvPr id="1026" name="Picture 2">
            <a:extLst>
              <a:ext uri="{FF2B5EF4-FFF2-40B4-BE49-F238E27FC236}">
                <a16:creationId xmlns:a16="http://schemas.microsoft.com/office/drawing/2014/main" id="{39C91891-25B7-3055-4618-E3AD51D9E4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247"/>
          <a:stretch>
            <a:fillRect/>
          </a:stretch>
        </p:blipFill>
        <p:spPr bwMode="auto">
          <a:xfrm>
            <a:off x="4080162" y="2111096"/>
            <a:ext cx="982991" cy="19123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79414CF0-29FD-F7D3-54E1-64B70D8C1F2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548" b="90476" l="2772" r="28160">
                        <a14:foregroundMark x1="22284" y1="6548" x2="22284" y2="6548"/>
                        <a14:foregroundMark x1="28160" y1="22917" x2="28160" y2="22917"/>
                        <a14:foregroundMark x1="10643" y1="90476" x2="10643" y2="90476"/>
                        <a14:foregroundMark x1="15965" y1="46429" x2="15965" y2="46429"/>
                        <a14:foregroundMark x1="12860" y1="36310" x2="14745" y2="59821"/>
                        <a14:foregroundMark x1="14745" y1="59821" x2="13636" y2="35119"/>
                        <a14:foregroundMark x1="13636" y1="35119" x2="12306" y2="36012"/>
                      </a14:backgroundRemoval>
                    </a14:imgEffect>
                  </a14:imgLayer>
                </a14:imgProps>
              </a:ext>
            </a:extLst>
          </a:blip>
          <a:srcRect r="69777"/>
          <a:stretch>
            <a:fillRect/>
          </a:stretch>
        </p:blipFill>
        <p:spPr>
          <a:xfrm>
            <a:off x="3689588" y="1827039"/>
            <a:ext cx="650369" cy="801596"/>
          </a:xfrm>
          <a:prstGeom prst="rect">
            <a:avLst/>
          </a:prstGeom>
        </p:spPr>
      </p:pic>
      <p:sp>
        <p:nvSpPr>
          <p:cNvPr id="3" name="テキスト ボックス 2">
            <a:extLst>
              <a:ext uri="{FF2B5EF4-FFF2-40B4-BE49-F238E27FC236}">
                <a16:creationId xmlns:a16="http://schemas.microsoft.com/office/drawing/2014/main" id="{5266CA68-8716-B4F1-C72A-1B0DD1AF1AA1}"/>
              </a:ext>
            </a:extLst>
          </p:cNvPr>
          <p:cNvSpPr txBox="1"/>
          <p:nvPr/>
        </p:nvSpPr>
        <p:spPr>
          <a:xfrm>
            <a:off x="4239234" y="1799791"/>
            <a:ext cx="1553852" cy="338554"/>
          </a:xfrm>
          <a:prstGeom prst="rect">
            <a:avLst/>
          </a:prstGeom>
          <a:noFill/>
        </p:spPr>
        <p:txBody>
          <a:bodyPr wrap="square" rtlCol="0">
            <a:spAutoFit/>
          </a:bodyPr>
          <a:lstStyle/>
          <a:p>
            <a:r>
              <a:rPr kumimoji="1" lang="en-US" altLang="ja-JP" sz="800" b="1" dirty="0">
                <a:solidFill>
                  <a:srgbClr val="FC8EAC"/>
                </a:solidFill>
              </a:rPr>
              <a:t>15</a:t>
            </a:r>
            <a:r>
              <a:rPr kumimoji="1" lang="ja-JP" altLang="en-US" sz="800" b="1" dirty="0">
                <a:solidFill>
                  <a:srgbClr val="FC8EAC"/>
                </a:solidFill>
              </a:rPr>
              <a:t>秒程度の切出し動画</a:t>
            </a:r>
            <a:endParaRPr kumimoji="1" lang="en-US" altLang="ja-JP" sz="800" b="1" dirty="0">
              <a:solidFill>
                <a:srgbClr val="FC8EAC"/>
              </a:solidFill>
            </a:endParaRPr>
          </a:p>
          <a:p>
            <a:r>
              <a:rPr kumimoji="1" lang="ja-JP" altLang="en-US" sz="800" b="1" dirty="0">
                <a:solidFill>
                  <a:srgbClr val="FC8EAC"/>
                </a:solidFill>
              </a:rPr>
              <a:t>　 ＼サービス投稿／</a:t>
            </a:r>
          </a:p>
        </p:txBody>
      </p:sp>
      <p:pic>
        <p:nvPicPr>
          <p:cNvPr id="1030" name="Picture 6">
            <a:extLst>
              <a:ext uri="{FF2B5EF4-FFF2-40B4-BE49-F238E27FC236}">
                <a16:creationId xmlns:a16="http://schemas.microsoft.com/office/drawing/2014/main" id="{E839F6DF-1428-7ED7-A2A6-B4DD7F3AFF4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7617" t="28105" r="23909" b="32778"/>
          <a:stretch>
            <a:fillRect/>
          </a:stretch>
        </p:blipFill>
        <p:spPr bwMode="auto">
          <a:xfrm>
            <a:off x="2787572" y="5495778"/>
            <a:ext cx="816045" cy="1183296"/>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09EDEEFE-325C-3366-5C08-A3BA40E46BF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093" t="23406" r="28404" b="36744"/>
          <a:stretch>
            <a:fillRect/>
          </a:stretch>
        </p:blipFill>
        <p:spPr bwMode="auto">
          <a:xfrm>
            <a:off x="1838957" y="4221184"/>
            <a:ext cx="841500" cy="1181850"/>
          </a:xfrm>
          <a:prstGeom prst="rect">
            <a:avLst/>
          </a:prstGeom>
          <a:noFill/>
          <a:ln w="5715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759B7F0-320D-35C0-DF85-F29B3CC48FD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4445" b="34352"/>
          <a:stretch>
            <a:fillRect/>
          </a:stretch>
        </p:blipFill>
        <p:spPr bwMode="auto">
          <a:xfrm>
            <a:off x="196284" y="5439968"/>
            <a:ext cx="938091" cy="1244512"/>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0119E0CA-1853-103D-C6FE-0104FC2E070A}"/>
              </a:ext>
            </a:extLst>
          </p:cNvPr>
          <p:cNvSpPr txBox="1"/>
          <p:nvPr/>
        </p:nvSpPr>
        <p:spPr>
          <a:xfrm>
            <a:off x="8093260" y="648969"/>
            <a:ext cx="1261884" cy="253916"/>
          </a:xfrm>
          <a:prstGeom prst="rect">
            <a:avLst/>
          </a:prstGeom>
          <a:noFill/>
        </p:spPr>
        <p:txBody>
          <a:bodyPr wrap="none" rtlCol="0">
            <a:spAutoFit/>
          </a:bodyPr>
          <a:lstStyle/>
          <a:p>
            <a:r>
              <a:rPr kumimoji="1" lang="ja-JP" altLang="en-US" sz="1050" b="1" dirty="0">
                <a:solidFill>
                  <a:srgbClr val="FF0000"/>
                </a:solidFill>
              </a:rPr>
              <a:t>事前商材可否必須</a:t>
            </a:r>
          </a:p>
        </p:txBody>
      </p:sp>
      <p:sp>
        <p:nvSpPr>
          <p:cNvPr id="15" name="テキスト ボックス 14">
            <a:extLst>
              <a:ext uri="{FF2B5EF4-FFF2-40B4-BE49-F238E27FC236}">
                <a16:creationId xmlns:a16="http://schemas.microsoft.com/office/drawing/2014/main" id="{0C919517-7609-9031-D30F-A888EFEF6716}"/>
              </a:ext>
            </a:extLst>
          </p:cNvPr>
          <p:cNvSpPr txBox="1"/>
          <p:nvPr/>
        </p:nvSpPr>
        <p:spPr>
          <a:xfrm rot="1385540">
            <a:off x="8596596" y="575240"/>
            <a:ext cx="1324843" cy="655288"/>
          </a:xfrm>
          <a:prstGeom prst="rect">
            <a:avLst/>
          </a:prstGeom>
          <a:noFill/>
        </p:spPr>
        <p:txBody>
          <a:bodyPr wrap="none" rtlCol="0">
            <a:prstTxWarp prst="textArchUp">
              <a:avLst/>
            </a:prstTxWarp>
            <a:spAutoFit/>
          </a:bodyPr>
          <a:lstStyle/>
          <a:p>
            <a:pPr algn="ctr"/>
            <a:r>
              <a:rPr kumimoji="1" lang="en-US" altLang="ja-JP"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New</a:t>
            </a:r>
            <a:endParaRPr kumimoji="1" lang="ja-JP" altLang="en-US"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Tree>
    <p:extLst>
      <p:ext uri="{BB962C8B-B14F-4D97-AF65-F5344CB8AC3E}">
        <p14:creationId xmlns:p14="http://schemas.microsoft.com/office/powerpoint/2010/main" val="3337624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0BA7A-D02C-3BDD-0B33-AD37ED55494A}"/>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53D94CB5-B99B-DF4A-1718-37F479DAD2E6}"/>
              </a:ext>
            </a:extLst>
          </p:cNvPr>
          <p:cNvGraphicFramePr>
            <a:graphicFrameLocks noGrp="1"/>
          </p:cNvGraphicFramePr>
          <p:nvPr>
            <p:extLst>
              <p:ext uri="{D42A27DB-BD31-4B8C-83A1-F6EECF244321}">
                <p14:modId xmlns:p14="http://schemas.microsoft.com/office/powerpoint/2010/main" val="3870392132"/>
              </p:ext>
            </p:extLst>
          </p:nvPr>
        </p:nvGraphicFramePr>
        <p:xfrm>
          <a:off x="188913" y="500851"/>
          <a:ext cx="9475486" cy="1149626"/>
        </p:xfrm>
        <a:graphic>
          <a:graphicData uri="http://schemas.openxmlformats.org/drawingml/2006/table">
            <a:tbl>
              <a:tblPr firstRow="1" bandRow="1">
                <a:tableStyleId>{5C22544A-7EE6-4342-B048-85BDC9FD1C3A}</a:tableStyleId>
              </a:tblPr>
              <a:tblGrid>
                <a:gridCol w="7793037">
                  <a:extLst>
                    <a:ext uri="{9D8B030D-6E8A-4147-A177-3AD203B41FA5}">
                      <a16:colId xmlns:a16="http://schemas.microsoft.com/office/drawing/2014/main" val="1221764777"/>
                    </a:ext>
                  </a:extLst>
                </a:gridCol>
                <a:gridCol w="1682449">
                  <a:extLst>
                    <a:ext uri="{9D8B030D-6E8A-4147-A177-3AD203B41FA5}">
                      <a16:colId xmlns:a16="http://schemas.microsoft.com/office/drawing/2014/main" val="130390782"/>
                    </a:ext>
                  </a:extLst>
                </a:gridCol>
              </a:tblGrid>
              <a:tr h="538086">
                <a:tc>
                  <a:txBody>
                    <a:bodyPr/>
                    <a:lstStyle/>
                    <a:p>
                      <a:r>
                        <a:rPr kumimoji="1" lang="en-US" altLang="ja-JP" baseline="0" dirty="0">
                          <a:solidFill>
                            <a:srgbClr val="59A8B3"/>
                          </a:solidFill>
                        </a:rPr>
                        <a:t>Get</a:t>
                      </a:r>
                      <a:r>
                        <a:rPr kumimoji="1" lang="ja-JP" altLang="en-US" baseline="0" dirty="0">
                          <a:solidFill>
                            <a:srgbClr val="59A8B3"/>
                          </a:solidFill>
                        </a:rPr>
                        <a:t> </a:t>
                      </a:r>
                      <a:r>
                        <a:rPr kumimoji="1" lang="en-US" altLang="ja-JP" baseline="0" dirty="0">
                          <a:solidFill>
                            <a:srgbClr val="59A8B3"/>
                          </a:solidFill>
                        </a:rPr>
                        <a:t>Ready</a:t>
                      </a:r>
                      <a:r>
                        <a:rPr kumimoji="1" lang="ja-JP" altLang="en-US" baseline="0" dirty="0">
                          <a:solidFill>
                            <a:srgbClr val="59A8B3"/>
                          </a:solidFill>
                        </a:rPr>
                        <a:t> </a:t>
                      </a:r>
                      <a:r>
                        <a:rPr kumimoji="1" lang="en-US" altLang="ja-JP" baseline="0" dirty="0">
                          <a:solidFill>
                            <a:srgbClr val="59A8B3"/>
                          </a:solidFill>
                        </a:rPr>
                        <a:t>With Mimi</a:t>
                      </a:r>
                      <a:r>
                        <a:rPr kumimoji="1" lang="ja-JP" altLang="en-US" baseline="0" dirty="0">
                          <a:solidFill>
                            <a:srgbClr val="59A8B3"/>
                          </a:solidFill>
                        </a:rPr>
                        <a:t>（</a:t>
                      </a:r>
                      <a:r>
                        <a:rPr kumimoji="1" lang="en-US" altLang="ja-JP" baseline="0" dirty="0">
                          <a:solidFill>
                            <a:srgbClr val="59A8B3"/>
                          </a:solidFill>
                        </a:rPr>
                        <a:t>YouTube</a:t>
                      </a:r>
                      <a:r>
                        <a:rPr kumimoji="1" lang="ja-JP" altLang="en-US" baseline="0" dirty="0">
                          <a:solidFill>
                            <a:srgbClr val="59A8B3"/>
                          </a:solidFill>
                        </a:rPr>
                        <a:t>動画タイアップ）</a:t>
                      </a:r>
                    </a:p>
                  </a:txBody>
                  <a:tcPr marL="468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300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p>
                  </a:txBody>
                  <a:tcPr marL="90000" anchor="ctr">
                    <a:lnL w="12700" cap="flat" cmpd="sng" algn="ctr">
                      <a:solidFill>
                        <a:srgbClr val="9DCCD2"/>
                      </a:solidFill>
                      <a:prstDash val="dot"/>
                      <a:round/>
                      <a:headEnd type="none" w="med" len="med"/>
                      <a:tailEnd type="none" w="med" len="med"/>
                    </a:lnL>
                    <a:lnR w="12700" cap="flat" cmpd="sng" algn="ctr">
                      <a:solidFill>
                        <a:srgbClr val="9DCCD2"/>
                      </a:solidFill>
                      <a:prstDash val="solid"/>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恋愛リアリティ番組で人気の美海さんを起用した、美肌・メイクのポイントを紹介する</a:t>
                      </a:r>
                      <a:r>
                        <a:rPr kumimoji="1" lang="en-US" altLang="ja-JP" sz="1100" b="1" dirty="0">
                          <a:solidFill>
                            <a:schemeClr val="bg2">
                              <a:lumMod val="50000"/>
                            </a:schemeClr>
                          </a:solidFill>
                          <a:latin typeface="+mn-ea"/>
                          <a:ea typeface="+mn-ea"/>
                        </a:rPr>
                        <a:t>GRWM</a:t>
                      </a:r>
                      <a:r>
                        <a:rPr kumimoji="1" lang="ja-JP" altLang="en-US" sz="1100" b="1" dirty="0">
                          <a:solidFill>
                            <a:schemeClr val="bg2">
                              <a:lumMod val="50000"/>
                            </a:schemeClr>
                          </a:solidFill>
                          <a:latin typeface="+mn-ea"/>
                          <a:ea typeface="+mn-ea"/>
                        </a:rPr>
                        <a:t>やナイトルーティン、</a:t>
                      </a:r>
                      <a:endParaRPr kumimoji="1" lang="en-US" altLang="ja-JP" sz="11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GRW Mimi</a:t>
                      </a:r>
                      <a:r>
                        <a:rPr kumimoji="1" lang="ja-JP" altLang="en-US" sz="1100" b="1" dirty="0">
                          <a:solidFill>
                            <a:schemeClr val="bg2">
                              <a:lumMod val="50000"/>
                            </a:schemeClr>
                          </a:solidFill>
                          <a:latin typeface="+mn-ea"/>
                          <a:ea typeface="+mn-ea"/>
                        </a:rPr>
                        <a:t>など「美海っぽくなれるかも？」がつまった動画タイアップです。紹介アイテムは５点以上ご用意ください。</a:t>
                      </a:r>
                      <a:endParaRPr kumimoji="1" lang="en-US" altLang="ja-JP" sz="1100" b="1" dirty="0">
                        <a:solidFill>
                          <a:schemeClr val="bg2">
                            <a:lumMod val="50000"/>
                          </a:schemeClr>
                        </a:solidFill>
                        <a:latin typeface="+mn-ea"/>
                        <a:ea typeface="+mn-ea"/>
                      </a:endParaRPr>
                    </a:p>
                  </a:txBody>
                  <a:tcPr marL="144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dot"/>
                      <a:round/>
                      <a:headEnd type="none" w="med" len="med"/>
                      <a:tailEnd type="none" w="med" len="med"/>
                    </a:lnT>
                    <a:lnB w="12700" cap="flat" cmpd="sng" algn="ctr">
                      <a:solidFill>
                        <a:srgbClr val="9DCCD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1" name="楕円 10">
            <a:extLst>
              <a:ext uri="{FF2B5EF4-FFF2-40B4-BE49-F238E27FC236}">
                <a16:creationId xmlns:a16="http://schemas.microsoft.com/office/drawing/2014/main" id="{40A0831B-4526-83B8-49E0-E90954A89649}"/>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3" name="タイトル 1">
            <a:extLst>
              <a:ext uri="{FF2B5EF4-FFF2-40B4-BE49-F238E27FC236}">
                <a16:creationId xmlns:a16="http://schemas.microsoft.com/office/drawing/2014/main" id="{AA5B54AA-400E-8EA9-1F1C-8F5B833212BC}"/>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graphicFrame>
        <p:nvGraphicFramePr>
          <p:cNvPr id="5" name="Google Shape;498;p17">
            <a:extLst>
              <a:ext uri="{FF2B5EF4-FFF2-40B4-BE49-F238E27FC236}">
                <a16:creationId xmlns:a16="http://schemas.microsoft.com/office/drawing/2014/main" id="{3F38C105-0732-3557-955C-DDD5F4D822B6}"/>
              </a:ext>
            </a:extLst>
          </p:cNvPr>
          <p:cNvGraphicFramePr/>
          <p:nvPr>
            <p:extLst>
              <p:ext uri="{D42A27DB-BD31-4B8C-83A1-F6EECF244321}">
                <p14:modId xmlns:p14="http://schemas.microsoft.com/office/powerpoint/2010/main" val="1679024776"/>
              </p:ext>
            </p:extLst>
          </p:nvPr>
        </p:nvGraphicFramePr>
        <p:xfrm>
          <a:off x="5543413" y="2024094"/>
          <a:ext cx="4143225" cy="4654980"/>
        </p:xfrm>
        <a:graphic>
          <a:graphicData uri="http://schemas.openxmlformats.org/drawingml/2006/table">
            <a:tbl>
              <a:tblPr firstRow="1" bandRow="1">
                <a:noFill/>
              </a:tblPr>
              <a:tblGrid>
                <a:gridCol w="900805">
                  <a:extLst>
                    <a:ext uri="{9D8B030D-6E8A-4147-A177-3AD203B41FA5}">
                      <a16:colId xmlns:a16="http://schemas.microsoft.com/office/drawing/2014/main" val="20000"/>
                    </a:ext>
                  </a:extLst>
                </a:gridCol>
                <a:gridCol w="3242420">
                  <a:extLst>
                    <a:ext uri="{9D8B030D-6E8A-4147-A177-3AD203B41FA5}">
                      <a16:colId xmlns:a16="http://schemas.microsoft.com/office/drawing/2014/main" val="20001"/>
                    </a:ext>
                  </a:extLst>
                </a:gridCol>
              </a:tblGrid>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再生保証数</a:t>
                      </a:r>
                      <a:endPar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回再生想定　</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動画本編＋</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a:t>
                      </a:r>
                      <a:endParaRPr lang="ja-JP" altLang="en-US"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lang="zh-TW"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2886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チャンネル（長尺）</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・メルマガ</a:t>
                      </a:r>
                      <a:endParaRPr lang="ja-JP" altLang="en-US" sz="14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動画再生数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申込期限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45</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94380">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・色補整の修正費用は含まれておりません。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・動画再生数はオーガニック再生数と</a:t>
                      </a:r>
                      <a:r>
                        <a:rPr lang="en-US" altLang="ja-JP" sz="800" b="1" dirty="0">
                          <a:solidFill>
                            <a:schemeClr val="bg2">
                              <a:lumMod val="50000"/>
                            </a:schemeClr>
                          </a:solidFill>
                          <a:latin typeface="Yu Gothic" panose="020B0400000000000000" pitchFamily="34" charset="-128"/>
                          <a:ea typeface="Yu Gothic" panose="020B0400000000000000" pitchFamily="34" charset="-128"/>
                        </a:rPr>
                        <a:t>AD</a:t>
                      </a:r>
                      <a:r>
                        <a:rPr lang="ja-JP" altLang="en-US" sz="800" b="1" dirty="0">
                          <a:solidFill>
                            <a:schemeClr val="bg2">
                              <a:lumMod val="50000"/>
                            </a:schemeClr>
                          </a:solidFill>
                          <a:latin typeface="Yu Gothic" panose="020B0400000000000000" pitchFamily="34" charset="-128"/>
                          <a:ea typeface="Yu Gothic" panose="020B0400000000000000" pitchFamily="34" charset="-128"/>
                        </a:rPr>
                        <a:t>による再生数の合算になります。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のサムネイル、タイトル、説明は編集部で制作させていただきます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＊ご本人の意見を尊重して制作いたします。率直な感想がはいる場合がございますこと</a:t>
                      </a:r>
                      <a:endParaRPr kumimoji="1" lang="en-US" altLang="ja-JP" sz="800" b="1" dirty="0">
                        <a:solidFill>
                          <a:srgbClr val="FF0000"/>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　ご了承ください</a:t>
                      </a:r>
                      <a:endParaRPr kumimoji="1" lang="en-US" altLang="ja-JP" sz="800" b="1" dirty="0">
                        <a:solidFill>
                          <a:srgbClr val="FF0000"/>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＊ルーティン内で複数アイテムを紹介する形式を想定しています。</a:t>
                      </a:r>
                      <a:endParaRPr kumimoji="1" lang="en-US" altLang="ja-JP" sz="800" b="1" dirty="0">
                        <a:solidFill>
                          <a:srgbClr val="FF0000"/>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　同一ブランドで最低５アイテムのご用意をお願いいたします。</a:t>
                      </a:r>
                      <a:endParaRPr kumimoji="1" lang="en-US" altLang="ja-JP" sz="800" b="1" dirty="0">
                        <a:solidFill>
                          <a:srgbClr val="FF0000"/>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＊競合他社以外を除く他ブランドの商品露出をご相談する場合がございます。</a:t>
                      </a:r>
                      <a:endParaRPr lang="ja-JP" altLang="en-US" sz="8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4" name="正方形/長方形 3">
            <a:extLst>
              <a:ext uri="{FF2B5EF4-FFF2-40B4-BE49-F238E27FC236}">
                <a16:creationId xmlns:a16="http://schemas.microsoft.com/office/drawing/2014/main" id="{0CB81546-193E-F1FF-777A-B7B0079C77B9}"/>
              </a:ext>
            </a:extLst>
          </p:cNvPr>
          <p:cNvSpPr/>
          <p:nvPr/>
        </p:nvSpPr>
        <p:spPr>
          <a:xfrm>
            <a:off x="219362" y="4223213"/>
            <a:ext cx="5033468" cy="25046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EEF9E0F5-3F0B-C224-E0FA-414CDF91C0BC}"/>
              </a:ext>
            </a:extLst>
          </p:cNvPr>
          <p:cNvSpPr/>
          <p:nvPr/>
        </p:nvSpPr>
        <p:spPr>
          <a:xfrm>
            <a:off x="326015" y="4281004"/>
            <a:ext cx="4751886" cy="553444"/>
          </a:xfrm>
          <a:prstGeom prst="rightArrow">
            <a:avLst/>
          </a:prstGeom>
          <a:solidFill>
            <a:srgbClr val="DAE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矢印: 右 17">
            <a:extLst>
              <a:ext uri="{FF2B5EF4-FFF2-40B4-BE49-F238E27FC236}">
                <a16:creationId xmlns:a16="http://schemas.microsoft.com/office/drawing/2014/main" id="{E8CC1320-3DFD-5A09-8D73-56E96AA8B8D4}"/>
              </a:ext>
            </a:extLst>
          </p:cNvPr>
          <p:cNvSpPr/>
          <p:nvPr/>
        </p:nvSpPr>
        <p:spPr>
          <a:xfrm>
            <a:off x="316167" y="5491377"/>
            <a:ext cx="4751886" cy="553444"/>
          </a:xfrm>
          <a:prstGeom prst="rightArrow">
            <a:avLst/>
          </a:prstGeom>
          <a:solidFill>
            <a:srgbClr val="DAE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CBE03AE6-AD85-CCF8-846A-C6D9D80E4FDF}"/>
              </a:ext>
            </a:extLst>
          </p:cNvPr>
          <p:cNvSpPr txBox="1"/>
          <p:nvPr/>
        </p:nvSpPr>
        <p:spPr>
          <a:xfrm>
            <a:off x="275778" y="4395175"/>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オープニング</a:t>
            </a:r>
          </a:p>
        </p:txBody>
      </p:sp>
      <p:sp>
        <p:nvSpPr>
          <p:cNvPr id="23" name="テキスト ボックス 22">
            <a:extLst>
              <a:ext uri="{FF2B5EF4-FFF2-40B4-BE49-F238E27FC236}">
                <a16:creationId xmlns:a16="http://schemas.microsoft.com/office/drawing/2014/main" id="{5196E16C-1230-820F-343B-F65CF5EADA74}"/>
              </a:ext>
            </a:extLst>
          </p:cNvPr>
          <p:cNvSpPr txBox="1"/>
          <p:nvPr/>
        </p:nvSpPr>
        <p:spPr>
          <a:xfrm>
            <a:off x="3471662" y="4395993"/>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ベースメイクから～</a:t>
            </a:r>
          </a:p>
        </p:txBody>
      </p:sp>
      <p:sp>
        <p:nvSpPr>
          <p:cNvPr id="26" name="テキスト ボックス 25">
            <a:extLst>
              <a:ext uri="{FF2B5EF4-FFF2-40B4-BE49-F238E27FC236}">
                <a16:creationId xmlns:a16="http://schemas.microsoft.com/office/drawing/2014/main" id="{510C4F20-6AED-3F97-F8E4-B4E7274D21DC}"/>
              </a:ext>
            </a:extLst>
          </p:cNvPr>
          <p:cNvSpPr txBox="1"/>
          <p:nvPr/>
        </p:nvSpPr>
        <p:spPr>
          <a:xfrm>
            <a:off x="1875500" y="4402024"/>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肌づくりのこだわりポインイト</a:t>
            </a:r>
          </a:p>
        </p:txBody>
      </p:sp>
      <p:sp>
        <p:nvSpPr>
          <p:cNvPr id="29" name="テキスト ボックス 28">
            <a:extLst>
              <a:ext uri="{FF2B5EF4-FFF2-40B4-BE49-F238E27FC236}">
                <a16:creationId xmlns:a16="http://schemas.microsoft.com/office/drawing/2014/main" id="{CB0470AD-6D7F-FF19-2795-A2E6107ECEF4}"/>
              </a:ext>
            </a:extLst>
          </p:cNvPr>
          <p:cNvSpPr txBox="1"/>
          <p:nvPr/>
        </p:nvSpPr>
        <p:spPr>
          <a:xfrm>
            <a:off x="277905" y="5594032"/>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アイテム紹介</a:t>
            </a:r>
          </a:p>
        </p:txBody>
      </p:sp>
      <p:sp>
        <p:nvSpPr>
          <p:cNvPr id="32" name="テキスト ボックス 31">
            <a:extLst>
              <a:ext uri="{FF2B5EF4-FFF2-40B4-BE49-F238E27FC236}">
                <a16:creationId xmlns:a16="http://schemas.microsoft.com/office/drawing/2014/main" id="{D85F6063-848C-87A6-BAA5-D29793F3B0B2}"/>
              </a:ext>
            </a:extLst>
          </p:cNvPr>
          <p:cNvSpPr txBox="1"/>
          <p:nvPr/>
        </p:nvSpPr>
        <p:spPr>
          <a:xfrm>
            <a:off x="1847806" y="5600881"/>
            <a:ext cx="2184891"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モデル視点の</a:t>
            </a:r>
            <a:r>
              <a:rPr kumimoji="1" lang="en-US" altLang="ja-JP" sz="800" b="1" dirty="0">
                <a:solidFill>
                  <a:srgbClr val="002060"/>
                </a:solidFill>
                <a:latin typeface="Yu Gothic UI" panose="020B0500000000000000" pitchFamily="50" charset="-128"/>
                <a:ea typeface="Yu Gothic UI" panose="020B0500000000000000" pitchFamily="50" charset="-128"/>
              </a:rPr>
              <a:t>Tips</a:t>
            </a:r>
            <a:r>
              <a:rPr kumimoji="1" lang="ja-JP" altLang="en-US" sz="800" b="1" dirty="0">
                <a:solidFill>
                  <a:srgbClr val="002060"/>
                </a:solidFill>
                <a:latin typeface="Yu Gothic UI" panose="020B0500000000000000" pitchFamily="50" charset="-128"/>
                <a:ea typeface="Yu Gothic UI" panose="020B0500000000000000" pitchFamily="50" charset="-128"/>
              </a:rPr>
              <a:t>やおすすめ</a:t>
            </a:r>
          </a:p>
        </p:txBody>
      </p:sp>
      <p:sp>
        <p:nvSpPr>
          <p:cNvPr id="34" name="テキスト ボックス 33">
            <a:extLst>
              <a:ext uri="{FF2B5EF4-FFF2-40B4-BE49-F238E27FC236}">
                <a16:creationId xmlns:a16="http://schemas.microsoft.com/office/drawing/2014/main" id="{3C2C947D-7D58-0EB7-0CA7-1917DEC1E004}"/>
              </a:ext>
            </a:extLst>
          </p:cNvPr>
          <p:cNvSpPr txBox="1"/>
          <p:nvPr/>
        </p:nvSpPr>
        <p:spPr>
          <a:xfrm>
            <a:off x="219362" y="4212483"/>
            <a:ext cx="3252300" cy="246221"/>
          </a:xfrm>
          <a:prstGeom prst="rect">
            <a:avLst/>
          </a:prstGeom>
          <a:noFill/>
        </p:spPr>
        <p:txBody>
          <a:bodyPr wrap="square" rtlCol="0">
            <a:spAutoFit/>
          </a:bodyPr>
          <a:lstStyle/>
          <a:p>
            <a:r>
              <a:rPr kumimoji="1" lang="ja-JP" altLang="en-US" sz="1000" b="1" dirty="0">
                <a:solidFill>
                  <a:srgbClr val="FC8EAC"/>
                </a:solidFill>
              </a:rPr>
              <a:t>＼複数商品をラインナップでご紹介します♪／</a:t>
            </a:r>
          </a:p>
        </p:txBody>
      </p:sp>
      <p:pic>
        <p:nvPicPr>
          <p:cNvPr id="51" name="図 50">
            <a:extLst>
              <a:ext uri="{FF2B5EF4-FFF2-40B4-BE49-F238E27FC236}">
                <a16:creationId xmlns:a16="http://schemas.microsoft.com/office/drawing/2014/main" id="{5A1CA246-103F-D1F2-937B-0DE4796B94FB}"/>
              </a:ext>
            </a:extLst>
          </p:cNvPr>
          <p:cNvPicPr>
            <a:picLocks noChangeAspect="1"/>
          </p:cNvPicPr>
          <p:nvPr/>
        </p:nvPicPr>
        <p:blipFill>
          <a:blip r:embed="rId2">
            <a:extLst>
              <a:ext uri="{28A0092B-C50C-407E-A947-70E740481C1C}">
                <a14:useLocalDpi xmlns:a14="http://schemas.microsoft.com/office/drawing/2010/main" val="0"/>
              </a:ext>
            </a:extLst>
          </a:blip>
          <a:srcRect t="6904" b="67309"/>
          <a:stretch>
            <a:fillRect/>
          </a:stretch>
        </p:blipFill>
        <p:spPr>
          <a:xfrm>
            <a:off x="319729" y="4597004"/>
            <a:ext cx="1507968" cy="843045"/>
          </a:xfrm>
          <a:prstGeom prst="rect">
            <a:avLst/>
          </a:prstGeom>
        </p:spPr>
      </p:pic>
      <p:pic>
        <p:nvPicPr>
          <p:cNvPr id="52" name="図 51">
            <a:extLst>
              <a:ext uri="{FF2B5EF4-FFF2-40B4-BE49-F238E27FC236}">
                <a16:creationId xmlns:a16="http://schemas.microsoft.com/office/drawing/2014/main" id="{0EDBF036-BA08-EBB0-F7D5-D9589B79D3FF}"/>
              </a:ext>
            </a:extLst>
          </p:cNvPr>
          <p:cNvPicPr>
            <a:picLocks noChangeAspect="1"/>
          </p:cNvPicPr>
          <p:nvPr/>
        </p:nvPicPr>
        <p:blipFill>
          <a:blip r:embed="rId3">
            <a:extLst>
              <a:ext uri="{28A0092B-C50C-407E-A947-70E740481C1C}">
                <a14:useLocalDpi xmlns:a14="http://schemas.microsoft.com/office/drawing/2010/main" val="0"/>
              </a:ext>
            </a:extLst>
          </a:blip>
          <a:srcRect t="6904" b="67309"/>
          <a:stretch>
            <a:fillRect/>
          </a:stretch>
        </p:blipFill>
        <p:spPr>
          <a:xfrm>
            <a:off x="1901883" y="5816259"/>
            <a:ext cx="1507968" cy="843045"/>
          </a:xfrm>
          <a:prstGeom prst="rect">
            <a:avLst/>
          </a:prstGeom>
        </p:spPr>
      </p:pic>
      <p:pic>
        <p:nvPicPr>
          <p:cNvPr id="53" name="図 52">
            <a:extLst>
              <a:ext uri="{FF2B5EF4-FFF2-40B4-BE49-F238E27FC236}">
                <a16:creationId xmlns:a16="http://schemas.microsoft.com/office/drawing/2014/main" id="{A6BE8AEC-A0D0-C8EA-B632-50052382E6B2}"/>
              </a:ext>
            </a:extLst>
          </p:cNvPr>
          <p:cNvPicPr>
            <a:picLocks noChangeAspect="1"/>
          </p:cNvPicPr>
          <p:nvPr/>
        </p:nvPicPr>
        <p:blipFill>
          <a:blip r:embed="rId4">
            <a:extLst>
              <a:ext uri="{28A0092B-C50C-407E-A947-70E740481C1C}">
                <a14:useLocalDpi xmlns:a14="http://schemas.microsoft.com/office/drawing/2010/main" val="0"/>
              </a:ext>
            </a:extLst>
          </a:blip>
          <a:srcRect t="6904" b="67309"/>
          <a:stretch>
            <a:fillRect/>
          </a:stretch>
        </p:blipFill>
        <p:spPr>
          <a:xfrm>
            <a:off x="3471662" y="4597003"/>
            <a:ext cx="1507968" cy="843045"/>
          </a:xfrm>
          <a:prstGeom prst="rect">
            <a:avLst/>
          </a:prstGeom>
        </p:spPr>
      </p:pic>
      <p:pic>
        <p:nvPicPr>
          <p:cNvPr id="54" name="図 53">
            <a:extLst>
              <a:ext uri="{FF2B5EF4-FFF2-40B4-BE49-F238E27FC236}">
                <a16:creationId xmlns:a16="http://schemas.microsoft.com/office/drawing/2014/main" id="{7BDD96B0-10A5-B26B-09B6-18282507CB1D}"/>
              </a:ext>
            </a:extLst>
          </p:cNvPr>
          <p:cNvPicPr>
            <a:picLocks noChangeAspect="1"/>
          </p:cNvPicPr>
          <p:nvPr/>
        </p:nvPicPr>
        <p:blipFill>
          <a:blip r:embed="rId5">
            <a:extLst>
              <a:ext uri="{28A0092B-C50C-407E-A947-70E740481C1C}">
                <a14:useLocalDpi xmlns:a14="http://schemas.microsoft.com/office/drawing/2010/main" val="0"/>
              </a:ext>
            </a:extLst>
          </a:blip>
          <a:srcRect t="6904" b="67309"/>
          <a:stretch>
            <a:fillRect/>
          </a:stretch>
        </p:blipFill>
        <p:spPr>
          <a:xfrm>
            <a:off x="246398" y="1934538"/>
            <a:ext cx="3441995" cy="1924282"/>
          </a:xfrm>
          <a:prstGeom prst="roundRect">
            <a:avLst>
              <a:gd name="adj" fmla="val 12832"/>
            </a:avLst>
          </a:prstGeom>
          <a:effectLst>
            <a:outerShdw blurRad="50800" dist="38100" dir="2700000" algn="tl" rotWithShape="0">
              <a:prstClr val="black">
                <a:alpha val="40000"/>
              </a:prstClr>
            </a:outerShdw>
          </a:effectLst>
        </p:spPr>
      </p:pic>
      <p:pic>
        <p:nvPicPr>
          <p:cNvPr id="56" name="図 55">
            <a:extLst>
              <a:ext uri="{FF2B5EF4-FFF2-40B4-BE49-F238E27FC236}">
                <a16:creationId xmlns:a16="http://schemas.microsoft.com/office/drawing/2014/main" id="{F698CDA1-733A-6ED1-9E57-3EBEF5CB85DF}"/>
              </a:ext>
            </a:extLst>
          </p:cNvPr>
          <p:cNvPicPr>
            <a:picLocks noChangeAspect="1"/>
          </p:cNvPicPr>
          <p:nvPr/>
        </p:nvPicPr>
        <p:blipFill>
          <a:blip r:embed="rId6">
            <a:extLst>
              <a:ext uri="{28A0092B-C50C-407E-A947-70E740481C1C}">
                <a14:useLocalDpi xmlns:a14="http://schemas.microsoft.com/office/drawing/2010/main" val="0"/>
              </a:ext>
            </a:extLst>
          </a:blip>
          <a:srcRect t="6904" b="67309"/>
          <a:stretch>
            <a:fillRect/>
          </a:stretch>
        </p:blipFill>
        <p:spPr>
          <a:xfrm>
            <a:off x="3471662" y="5816257"/>
            <a:ext cx="1507968" cy="843045"/>
          </a:xfrm>
          <a:prstGeom prst="rect">
            <a:avLst/>
          </a:prstGeom>
        </p:spPr>
      </p:pic>
      <p:pic>
        <p:nvPicPr>
          <p:cNvPr id="57" name="図 56">
            <a:extLst>
              <a:ext uri="{FF2B5EF4-FFF2-40B4-BE49-F238E27FC236}">
                <a16:creationId xmlns:a16="http://schemas.microsoft.com/office/drawing/2014/main" id="{1558F135-D870-F0F4-720A-98C3F3118063}"/>
              </a:ext>
            </a:extLst>
          </p:cNvPr>
          <p:cNvPicPr>
            <a:picLocks noChangeAspect="1"/>
          </p:cNvPicPr>
          <p:nvPr/>
        </p:nvPicPr>
        <p:blipFill>
          <a:blip r:embed="rId7">
            <a:extLst>
              <a:ext uri="{28A0092B-C50C-407E-A947-70E740481C1C}">
                <a14:useLocalDpi xmlns:a14="http://schemas.microsoft.com/office/drawing/2010/main" val="0"/>
              </a:ext>
            </a:extLst>
          </a:blip>
          <a:srcRect t="6904" b="67309"/>
          <a:stretch>
            <a:fillRect/>
          </a:stretch>
        </p:blipFill>
        <p:spPr>
          <a:xfrm>
            <a:off x="316167" y="5816258"/>
            <a:ext cx="1507968" cy="843045"/>
          </a:xfrm>
          <a:prstGeom prst="rect">
            <a:avLst/>
          </a:prstGeom>
        </p:spPr>
      </p:pic>
      <p:pic>
        <p:nvPicPr>
          <p:cNvPr id="58" name="図 57">
            <a:extLst>
              <a:ext uri="{FF2B5EF4-FFF2-40B4-BE49-F238E27FC236}">
                <a16:creationId xmlns:a16="http://schemas.microsoft.com/office/drawing/2014/main" id="{B9D35D3A-9768-243E-016D-79E634165A5B}"/>
              </a:ext>
            </a:extLst>
          </p:cNvPr>
          <p:cNvPicPr>
            <a:picLocks noChangeAspect="1"/>
          </p:cNvPicPr>
          <p:nvPr/>
        </p:nvPicPr>
        <p:blipFill>
          <a:blip r:embed="rId8">
            <a:extLst>
              <a:ext uri="{28A0092B-C50C-407E-A947-70E740481C1C}">
                <a14:useLocalDpi xmlns:a14="http://schemas.microsoft.com/office/drawing/2010/main" val="0"/>
              </a:ext>
            </a:extLst>
          </a:blip>
          <a:srcRect t="6904" b="67309"/>
          <a:stretch>
            <a:fillRect/>
          </a:stretch>
        </p:blipFill>
        <p:spPr>
          <a:xfrm>
            <a:off x="1901883" y="4597003"/>
            <a:ext cx="1507968" cy="843045"/>
          </a:xfrm>
          <a:prstGeom prst="rect">
            <a:avLst/>
          </a:prstGeom>
        </p:spPr>
      </p:pic>
      <p:pic>
        <p:nvPicPr>
          <p:cNvPr id="59" name="図 58">
            <a:extLst>
              <a:ext uri="{FF2B5EF4-FFF2-40B4-BE49-F238E27FC236}">
                <a16:creationId xmlns:a16="http://schemas.microsoft.com/office/drawing/2014/main" id="{715430FB-470E-E1A3-CCF9-EF927459B4F5}"/>
              </a:ext>
            </a:extLst>
          </p:cNvPr>
          <p:cNvPicPr>
            <a:picLocks noChangeAspect="1"/>
          </p:cNvPicPr>
          <p:nvPr/>
        </p:nvPicPr>
        <p:blipFill>
          <a:blip r:embed="rId9"/>
          <a:srcRect l="4363" t="4836" r="4751" b="5461"/>
          <a:stretch>
            <a:fillRect/>
          </a:stretch>
        </p:blipFill>
        <p:spPr>
          <a:xfrm>
            <a:off x="192981" y="1753545"/>
            <a:ext cx="691692" cy="682689"/>
          </a:xfrm>
          <a:prstGeom prst="roundRect">
            <a:avLst/>
          </a:prstGeom>
        </p:spPr>
      </p:pic>
      <p:pic>
        <p:nvPicPr>
          <p:cNvPr id="61" name="図 60">
            <a:extLst>
              <a:ext uri="{FF2B5EF4-FFF2-40B4-BE49-F238E27FC236}">
                <a16:creationId xmlns:a16="http://schemas.microsoft.com/office/drawing/2014/main" id="{21F7BA54-E469-5CDB-ED63-982F34E555E5}"/>
              </a:ext>
            </a:extLst>
          </p:cNvPr>
          <p:cNvPicPr>
            <a:picLocks noChangeAspect="1"/>
          </p:cNvPicPr>
          <p:nvPr/>
        </p:nvPicPr>
        <p:blipFill>
          <a:blip r:embed="rId10">
            <a:extLst>
              <a:ext uri="{28A0092B-C50C-407E-A947-70E740481C1C}">
                <a14:useLocalDpi xmlns:a14="http://schemas.microsoft.com/office/drawing/2010/main" val="0"/>
              </a:ext>
            </a:extLst>
          </a:blip>
          <a:srcRect b="9630"/>
          <a:stretch>
            <a:fillRect/>
          </a:stretch>
        </p:blipFill>
        <p:spPr>
          <a:xfrm>
            <a:off x="4141716" y="1934537"/>
            <a:ext cx="1108451" cy="2171719"/>
          </a:xfrm>
          <a:prstGeom prst="rect">
            <a:avLst/>
          </a:prstGeom>
        </p:spPr>
      </p:pic>
      <p:pic>
        <p:nvPicPr>
          <p:cNvPr id="62" name="図 61">
            <a:extLst>
              <a:ext uri="{FF2B5EF4-FFF2-40B4-BE49-F238E27FC236}">
                <a16:creationId xmlns:a16="http://schemas.microsoft.com/office/drawing/2014/main" id="{B7730D8F-BFB0-2F58-72B2-2F05A12C38C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548" b="90476" l="2772" r="28160">
                        <a14:foregroundMark x1="22284" y1="6548" x2="22284" y2="6548"/>
                        <a14:foregroundMark x1="28160" y1="22917" x2="28160" y2="22917"/>
                        <a14:foregroundMark x1="10643" y1="90476" x2="10643" y2="90476"/>
                        <a14:foregroundMark x1="15965" y1="46429" x2="15965" y2="46429"/>
                        <a14:foregroundMark x1="12860" y1="36310" x2="14745" y2="59821"/>
                        <a14:foregroundMark x1="14745" y1="59821" x2="13636" y2="35119"/>
                        <a14:foregroundMark x1="13636" y1="35119" x2="12306" y2="36012"/>
                      </a14:backgroundRemoval>
                    </a14:imgEffect>
                  </a14:imgLayer>
                </a14:imgProps>
              </a:ext>
            </a:extLst>
          </a:blip>
          <a:srcRect r="69777"/>
          <a:stretch>
            <a:fillRect/>
          </a:stretch>
        </p:blipFill>
        <p:spPr>
          <a:xfrm>
            <a:off x="3689588" y="1643385"/>
            <a:ext cx="691692" cy="852527"/>
          </a:xfrm>
          <a:prstGeom prst="rect">
            <a:avLst/>
          </a:prstGeom>
        </p:spPr>
      </p:pic>
      <p:sp>
        <p:nvSpPr>
          <p:cNvPr id="64" name="テキスト ボックス 63">
            <a:extLst>
              <a:ext uri="{FF2B5EF4-FFF2-40B4-BE49-F238E27FC236}">
                <a16:creationId xmlns:a16="http://schemas.microsoft.com/office/drawing/2014/main" id="{7D9CB72E-C0B5-FAD9-4101-53C758199AF6}"/>
              </a:ext>
            </a:extLst>
          </p:cNvPr>
          <p:cNvSpPr txBox="1"/>
          <p:nvPr/>
        </p:nvSpPr>
        <p:spPr>
          <a:xfrm>
            <a:off x="3423765" y="5607163"/>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質問コーナーでファンと交流</a:t>
            </a:r>
          </a:p>
        </p:txBody>
      </p:sp>
      <p:sp>
        <p:nvSpPr>
          <p:cNvPr id="6" name="テキスト ボックス 5">
            <a:extLst>
              <a:ext uri="{FF2B5EF4-FFF2-40B4-BE49-F238E27FC236}">
                <a16:creationId xmlns:a16="http://schemas.microsoft.com/office/drawing/2014/main" id="{6C5D15AA-8709-A27A-81D2-3A37471626D9}"/>
              </a:ext>
            </a:extLst>
          </p:cNvPr>
          <p:cNvSpPr txBox="1"/>
          <p:nvPr/>
        </p:nvSpPr>
        <p:spPr>
          <a:xfrm>
            <a:off x="4249594" y="1631806"/>
            <a:ext cx="1553852" cy="338554"/>
          </a:xfrm>
          <a:prstGeom prst="rect">
            <a:avLst/>
          </a:prstGeom>
          <a:noFill/>
        </p:spPr>
        <p:txBody>
          <a:bodyPr wrap="square" rtlCol="0">
            <a:spAutoFit/>
          </a:bodyPr>
          <a:lstStyle/>
          <a:p>
            <a:r>
              <a:rPr kumimoji="1" lang="en-US" altLang="ja-JP" sz="800" b="1" dirty="0">
                <a:solidFill>
                  <a:srgbClr val="FC8EAC"/>
                </a:solidFill>
              </a:rPr>
              <a:t>15</a:t>
            </a:r>
            <a:r>
              <a:rPr kumimoji="1" lang="ja-JP" altLang="en-US" sz="800" b="1" dirty="0">
                <a:solidFill>
                  <a:srgbClr val="FC8EAC"/>
                </a:solidFill>
              </a:rPr>
              <a:t>秒程度の切出し動画</a:t>
            </a:r>
            <a:endParaRPr kumimoji="1" lang="en-US" altLang="ja-JP" sz="800" b="1" dirty="0">
              <a:solidFill>
                <a:srgbClr val="FC8EAC"/>
              </a:solidFill>
            </a:endParaRPr>
          </a:p>
          <a:p>
            <a:r>
              <a:rPr kumimoji="1" lang="ja-JP" altLang="en-US" sz="800" b="1" dirty="0">
                <a:solidFill>
                  <a:srgbClr val="FC8EAC"/>
                </a:solidFill>
              </a:rPr>
              <a:t>　 ＼サービス投稿／</a:t>
            </a:r>
          </a:p>
        </p:txBody>
      </p:sp>
      <p:sp>
        <p:nvSpPr>
          <p:cNvPr id="9" name="テキスト ボックス 8">
            <a:extLst>
              <a:ext uri="{FF2B5EF4-FFF2-40B4-BE49-F238E27FC236}">
                <a16:creationId xmlns:a16="http://schemas.microsoft.com/office/drawing/2014/main" id="{3EB07BDC-FF53-A1F6-17BE-559EBDEB35EF}"/>
              </a:ext>
            </a:extLst>
          </p:cNvPr>
          <p:cNvSpPr txBox="1"/>
          <p:nvPr/>
        </p:nvSpPr>
        <p:spPr>
          <a:xfrm rot="1385540">
            <a:off x="8596596" y="575240"/>
            <a:ext cx="1324843" cy="655288"/>
          </a:xfrm>
          <a:prstGeom prst="rect">
            <a:avLst/>
          </a:prstGeom>
          <a:noFill/>
        </p:spPr>
        <p:txBody>
          <a:bodyPr wrap="none" rtlCol="0">
            <a:prstTxWarp prst="textArchUp">
              <a:avLst/>
            </a:prstTxWarp>
            <a:spAutoFit/>
          </a:bodyPr>
          <a:lstStyle/>
          <a:p>
            <a:pPr algn="ctr"/>
            <a:r>
              <a:rPr kumimoji="1" lang="en-US" altLang="ja-JP"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New</a:t>
            </a:r>
            <a:endParaRPr kumimoji="1" lang="ja-JP" altLang="en-US"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
        <p:nvSpPr>
          <p:cNvPr id="15" name="テキスト ボックス 14">
            <a:extLst>
              <a:ext uri="{FF2B5EF4-FFF2-40B4-BE49-F238E27FC236}">
                <a16:creationId xmlns:a16="http://schemas.microsoft.com/office/drawing/2014/main" id="{83CC987A-FC6C-FB59-F5B1-F9D5CFE98048}"/>
              </a:ext>
            </a:extLst>
          </p:cNvPr>
          <p:cNvSpPr txBox="1"/>
          <p:nvPr/>
        </p:nvSpPr>
        <p:spPr>
          <a:xfrm>
            <a:off x="8093260" y="639029"/>
            <a:ext cx="1261884" cy="253916"/>
          </a:xfrm>
          <a:prstGeom prst="rect">
            <a:avLst/>
          </a:prstGeom>
          <a:noFill/>
        </p:spPr>
        <p:txBody>
          <a:bodyPr wrap="none" rtlCol="0">
            <a:spAutoFit/>
          </a:bodyPr>
          <a:lstStyle/>
          <a:p>
            <a:r>
              <a:rPr kumimoji="1" lang="ja-JP" altLang="en-US" sz="1050" b="1" dirty="0">
                <a:solidFill>
                  <a:srgbClr val="FF0000"/>
                </a:solidFill>
              </a:rPr>
              <a:t>事前商材可否必須</a:t>
            </a:r>
          </a:p>
        </p:txBody>
      </p:sp>
    </p:spTree>
    <p:extLst>
      <p:ext uri="{BB962C8B-B14F-4D97-AF65-F5344CB8AC3E}">
        <p14:creationId xmlns:p14="http://schemas.microsoft.com/office/powerpoint/2010/main" val="1302869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A4A7B-D120-5EAE-0792-2DF3447A9719}"/>
            </a:ext>
          </a:extLst>
        </p:cNvPr>
        <p:cNvGrpSpPr/>
        <p:nvPr/>
      </p:nvGrpSpPr>
      <p:grpSpPr>
        <a:xfrm>
          <a:off x="0" y="0"/>
          <a:ext cx="0" cy="0"/>
          <a:chOff x="0" y="0"/>
          <a:chExt cx="0" cy="0"/>
        </a:xfrm>
      </p:grpSpPr>
      <p:sp>
        <p:nvSpPr>
          <p:cNvPr id="17" name="ハート 16">
            <a:extLst>
              <a:ext uri="{FF2B5EF4-FFF2-40B4-BE49-F238E27FC236}">
                <a16:creationId xmlns:a16="http://schemas.microsoft.com/office/drawing/2014/main" id="{657A0853-C56B-DC99-94DB-A79F4BB84071}"/>
              </a:ext>
            </a:extLst>
          </p:cNvPr>
          <p:cNvSpPr/>
          <p:nvPr/>
        </p:nvSpPr>
        <p:spPr>
          <a:xfrm>
            <a:off x="219362" y="4524699"/>
            <a:ext cx="2442641" cy="807912"/>
          </a:xfrm>
          <a:prstGeom prst="hear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ハート 17">
            <a:extLst>
              <a:ext uri="{FF2B5EF4-FFF2-40B4-BE49-F238E27FC236}">
                <a16:creationId xmlns:a16="http://schemas.microsoft.com/office/drawing/2014/main" id="{C1610929-0805-A6C4-3A1C-D6F3C48F5409}"/>
              </a:ext>
            </a:extLst>
          </p:cNvPr>
          <p:cNvSpPr/>
          <p:nvPr/>
        </p:nvSpPr>
        <p:spPr>
          <a:xfrm>
            <a:off x="2835573" y="4497558"/>
            <a:ext cx="2442641" cy="807912"/>
          </a:xfrm>
          <a:prstGeom prst="hear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ハート 19">
            <a:extLst>
              <a:ext uri="{FF2B5EF4-FFF2-40B4-BE49-F238E27FC236}">
                <a16:creationId xmlns:a16="http://schemas.microsoft.com/office/drawing/2014/main" id="{37E5E97D-AFCA-A96B-51F7-F13166B36344}"/>
              </a:ext>
            </a:extLst>
          </p:cNvPr>
          <p:cNvSpPr/>
          <p:nvPr/>
        </p:nvSpPr>
        <p:spPr>
          <a:xfrm>
            <a:off x="196257" y="5626699"/>
            <a:ext cx="2442641" cy="807912"/>
          </a:xfrm>
          <a:prstGeom prst="hear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ハート 21">
            <a:extLst>
              <a:ext uri="{FF2B5EF4-FFF2-40B4-BE49-F238E27FC236}">
                <a16:creationId xmlns:a16="http://schemas.microsoft.com/office/drawing/2014/main" id="{897F8687-A171-28F0-2C56-FF77C3BD0B06}"/>
              </a:ext>
            </a:extLst>
          </p:cNvPr>
          <p:cNvSpPr/>
          <p:nvPr/>
        </p:nvSpPr>
        <p:spPr>
          <a:xfrm>
            <a:off x="2759970" y="5626699"/>
            <a:ext cx="2442641" cy="807912"/>
          </a:xfrm>
          <a:prstGeom prst="hear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0" name="表 9">
            <a:extLst>
              <a:ext uri="{FF2B5EF4-FFF2-40B4-BE49-F238E27FC236}">
                <a16:creationId xmlns:a16="http://schemas.microsoft.com/office/drawing/2014/main" id="{2C2249E1-2606-F8D3-0405-10DA48798378}"/>
              </a:ext>
            </a:extLst>
          </p:cNvPr>
          <p:cNvGraphicFramePr>
            <a:graphicFrameLocks noGrp="1"/>
          </p:cNvGraphicFramePr>
          <p:nvPr>
            <p:extLst>
              <p:ext uri="{D42A27DB-BD31-4B8C-83A1-F6EECF244321}">
                <p14:modId xmlns:p14="http://schemas.microsoft.com/office/powerpoint/2010/main" val="3547727994"/>
              </p:ext>
            </p:extLst>
          </p:nvPr>
        </p:nvGraphicFramePr>
        <p:xfrm>
          <a:off x="188913" y="500851"/>
          <a:ext cx="9475486" cy="1149626"/>
        </p:xfrm>
        <a:graphic>
          <a:graphicData uri="http://schemas.openxmlformats.org/drawingml/2006/table">
            <a:tbl>
              <a:tblPr firstRow="1" bandRow="1">
                <a:tableStyleId>{5C22544A-7EE6-4342-B048-85BDC9FD1C3A}</a:tableStyleId>
              </a:tblPr>
              <a:tblGrid>
                <a:gridCol w="7646686">
                  <a:extLst>
                    <a:ext uri="{9D8B030D-6E8A-4147-A177-3AD203B41FA5}">
                      <a16:colId xmlns:a16="http://schemas.microsoft.com/office/drawing/2014/main" val="1221764777"/>
                    </a:ext>
                  </a:extLst>
                </a:gridCol>
                <a:gridCol w="1828800">
                  <a:extLst>
                    <a:ext uri="{9D8B030D-6E8A-4147-A177-3AD203B41FA5}">
                      <a16:colId xmlns:a16="http://schemas.microsoft.com/office/drawing/2014/main" val="130390782"/>
                    </a:ext>
                  </a:extLst>
                </a:gridCol>
              </a:tblGrid>
              <a:tr h="538086">
                <a:tc>
                  <a:txBody>
                    <a:bodyPr/>
                    <a:lstStyle/>
                    <a:p>
                      <a:r>
                        <a:rPr kumimoji="1" lang="ja-JP" altLang="en-US" baseline="0" dirty="0">
                          <a:solidFill>
                            <a:srgbClr val="59A8B3"/>
                          </a:solidFill>
                        </a:rPr>
                        <a:t>ジュエリーコンシェルジュ（</a:t>
                      </a:r>
                      <a:r>
                        <a:rPr kumimoji="1" lang="en-US" altLang="ja-JP" baseline="0" dirty="0">
                          <a:solidFill>
                            <a:srgbClr val="59A8B3"/>
                          </a:solidFill>
                        </a:rPr>
                        <a:t>YouTube</a:t>
                      </a:r>
                      <a:r>
                        <a:rPr kumimoji="1" lang="ja-JP" altLang="en-US" baseline="0" dirty="0">
                          <a:solidFill>
                            <a:srgbClr val="59A8B3"/>
                          </a:solidFill>
                        </a:rPr>
                        <a:t>動画タイアップ）</a:t>
                      </a:r>
                    </a:p>
                  </a:txBody>
                  <a:tcPr marL="468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300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9DCCD2"/>
                      </a:solidFill>
                      <a:prstDash val="dot"/>
                      <a:round/>
                      <a:headEnd type="none" w="med" len="med"/>
                      <a:tailEnd type="none" w="med" len="med"/>
                    </a:lnL>
                    <a:lnR w="12700" cap="flat" cmpd="sng" algn="ctr">
                      <a:solidFill>
                        <a:srgbClr val="9DCCD2"/>
                      </a:solidFill>
                      <a:prstDash val="solid"/>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ジュエリーのタイアップはもちろん、肌とジュエリー・メイクとジュエリーなど美容アイテムもご紹介します。</a:t>
                      </a:r>
                      <a:endParaRPr kumimoji="1" lang="en-US" altLang="ja-JP" sz="11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ジュエリーコンシェルジュが、ジュエリー単体にとどまらずジュエリーを通した美の追求をご案内します。</a:t>
                      </a:r>
                      <a:endParaRPr kumimoji="1" lang="en-US" altLang="ja-JP" sz="1100" b="1" dirty="0">
                        <a:solidFill>
                          <a:schemeClr val="bg2">
                            <a:lumMod val="50000"/>
                          </a:schemeClr>
                        </a:solidFill>
                        <a:latin typeface="+mn-ea"/>
                        <a:ea typeface="+mn-ea"/>
                      </a:endParaRPr>
                    </a:p>
                  </a:txBody>
                  <a:tcPr marL="144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dot"/>
                      <a:round/>
                      <a:headEnd type="none" w="med" len="med"/>
                      <a:tailEnd type="none" w="med" len="med"/>
                    </a:lnT>
                    <a:lnB w="12700" cap="flat" cmpd="sng" algn="ctr">
                      <a:solidFill>
                        <a:srgbClr val="9DCCD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1" name="楕円 10">
            <a:extLst>
              <a:ext uri="{FF2B5EF4-FFF2-40B4-BE49-F238E27FC236}">
                <a16:creationId xmlns:a16="http://schemas.microsoft.com/office/drawing/2014/main" id="{650BF8F2-11AF-9A58-D105-E3E060AA54CF}"/>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3" name="タイトル 1">
            <a:extLst>
              <a:ext uri="{FF2B5EF4-FFF2-40B4-BE49-F238E27FC236}">
                <a16:creationId xmlns:a16="http://schemas.microsoft.com/office/drawing/2014/main" id="{D4647420-BF70-731F-3A36-BE862B662B20}"/>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graphicFrame>
        <p:nvGraphicFramePr>
          <p:cNvPr id="5" name="Google Shape;498;p17">
            <a:extLst>
              <a:ext uri="{FF2B5EF4-FFF2-40B4-BE49-F238E27FC236}">
                <a16:creationId xmlns:a16="http://schemas.microsoft.com/office/drawing/2014/main" id="{2BED026A-5D64-5E01-23A6-1D63A7642734}"/>
              </a:ext>
            </a:extLst>
          </p:cNvPr>
          <p:cNvGraphicFramePr/>
          <p:nvPr>
            <p:extLst>
              <p:ext uri="{D42A27DB-BD31-4B8C-83A1-F6EECF244321}">
                <p14:modId xmlns:p14="http://schemas.microsoft.com/office/powerpoint/2010/main" val="1975861656"/>
              </p:ext>
            </p:extLst>
          </p:nvPr>
        </p:nvGraphicFramePr>
        <p:xfrm>
          <a:off x="5543413" y="2024094"/>
          <a:ext cx="4143225" cy="4654980"/>
        </p:xfrm>
        <a:graphic>
          <a:graphicData uri="http://schemas.openxmlformats.org/drawingml/2006/table">
            <a:tbl>
              <a:tblPr firstRow="1" bandRow="1">
                <a:noFill/>
              </a:tblPr>
              <a:tblGrid>
                <a:gridCol w="900805">
                  <a:extLst>
                    <a:ext uri="{9D8B030D-6E8A-4147-A177-3AD203B41FA5}">
                      <a16:colId xmlns:a16="http://schemas.microsoft.com/office/drawing/2014/main" val="20000"/>
                    </a:ext>
                  </a:extLst>
                </a:gridCol>
                <a:gridCol w="3242420">
                  <a:extLst>
                    <a:ext uri="{9D8B030D-6E8A-4147-A177-3AD203B41FA5}">
                      <a16:colId xmlns:a16="http://schemas.microsoft.com/office/drawing/2014/main" val="20001"/>
                    </a:ext>
                  </a:extLst>
                </a:gridCol>
              </a:tblGrid>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再生保証数</a:t>
                      </a:r>
                      <a:endPar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回再生想定　</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動画本編＋</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a:t>
                      </a:r>
                      <a:endParaRPr lang="ja-JP" altLang="en-US"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lang="zh-TW"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2886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チャンネル（長尺）</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・メルマガ</a:t>
                      </a:r>
                      <a:endParaRPr lang="ja-JP" altLang="en-US" sz="14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動画再生数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申込期限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05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45</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94380">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・色補整の修正費用は含まれておりません。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・動画再生数はオーガニック再生数と</a:t>
                      </a:r>
                      <a:r>
                        <a:rPr lang="en-US" altLang="ja-JP" sz="800" b="1" dirty="0">
                          <a:solidFill>
                            <a:schemeClr val="bg2">
                              <a:lumMod val="50000"/>
                            </a:schemeClr>
                          </a:solidFill>
                          <a:latin typeface="Yu Gothic" panose="020B0400000000000000" pitchFamily="34" charset="-128"/>
                          <a:ea typeface="Yu Gothic" panose="020B0400000000000000" pitchFamily="34" charset="-128"/>
                        </a:rPr>
                        <a:t>AD</a:t>
                      </a:r>
                      <a:r>
                        <a:rPr lang="ja-JP" altLang="en-US" sz="800" b="1" dirty="0">
                          <a:solidFill>
                            <a:schemeClr val="bg2">
                              <a:lumMod val="50000"/>
                            </a:schemeClr>
                          </a:solidFill>
                          <a:latin typeface="Yu Gothic" panose="020B0400000000000000" pitchFamily="34" charset="-128"/>
                          <a:ea typeface="Yu Gothic" panose="020B0400000000000000" pitchFamily="34" charset="-128"/>
                        </a:rPr>
                        <a:t>による再生数の合算になります。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のサムネイル、タイトル、説明は編集部で制作させていただきます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・ご希望の出演者によっては別途起用費がかかる場合がございます。</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3" name="テキスト ボックス 2">
            <a:extLst>
              <a:ext uri="{FF2B5EF4-FFF2-40B4-BE49-F238E27FC236}">
                <a16:creationId xmlns:a16="http://schemas.microsoft.com/office/drawing/2014/main" id="{92F1D821-19AD-CC44-0220-A8FF5FF56C06}"/>
              </a:ext>
            </a:extLst>
          </p:cNvPr>
          <p:cNvSpPr txBox="1"/>
          <p:nvPr/>
        </p:nvSpPr>
        <p:spPr>
          <a:xfrm>
            <a:off x="208312" y="4045713"/>
            <a:ext cx="2876678" cy="246221"/>
          </a:xfrm>
          <a:prstGeom prst="rect">
            <a:avLst/>
          </a:prstGeom>
          <a:noFill/>
        </p:spPr>
        <p:txBody>
          <a:bodyPr wrap="square" rtlCol="0">
            <a:spAutoFit/>
          </a:bodyPr>
          <a:lstStyle/>
          <a:p>
            <a:r>
              <a:rPr kumimoji="1" lang="ja-JP" altLang="en-US" sz="1000" b="1" dirty="0">
                <a:solidFill>
                  <a:srgbClr val="FC8EAC"/>
                </a:solidFill>
              </a:rPr>
              <a:t>＼こんな企画におススメ／</a:t>
            </a:r>
          </a:p>
        </p:txBody>
      </p:sp>
      <p:cxnSp>
        <p:nvCxnSpPr>
          <p:cNvPr id="7" name="直線コネクタ 6">
            <a:extLst>
              <a:ext uri="{FF2B5EF4-FFF2-40B4-BE49-F238E27FC236}">
                <a16:creationId xmlns:a16="http://schemas.microsoft.com/office/drawing/2014/main" id="{DDB34865-B1B7-C23C-C57A-44B7227BF9FA}"/>
              </a:ext>
            </a:extLst>
          </p:cNvPr>
          <p:cNvCxnSpPr/>
          <p:nvPr/>
        </p:nvCxnSpPr>
        <p:spPr>
          <a:xfrm>
            <a:off x="319729" y="5416826"/>
            <a:ext cx="4003793"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C613EE57-72D7-F094-F91F-CD4C6D4E01C3}"/>
              </a:ext>
            </a:extLst>
          </p:cNvPr>
          <p:cNvCxnSpPr>
            <a:cxnSpLocks/>
          </p:cNvCxnSpPr>
          <p:nvPr/>
        </p:nvCxnSpPr>
        <p:spPr>
          <a:xfrm>
            <a:off x="2638898" y="4338104"/>
            <a:ext cx="0" cy="2331417"/>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0B1006BA-ED42-6924-DB1D-FA1A6BBF9551}"/>
              </a:ext>
            </a:extLst>
          </p:cNvPr>
          <p:cNvSpPr txBox="1"/>
          <p:nvPr/>
        </p:nvSpPr>
        <p:spPr>
          <a:xfrm>
            <a:off x="267841" y="4542758"/>
            <a:ext cx="2336796" cy="669414"/>
          </a:xfrm>
          <a:prstGeom prst="rect">
            <a:avLst/>
          </a:prstGeom>
          <a:noFill/>
        </p:spPr>
        <p:txBody>
          <a:bodyPr wrap="square" rtlCol="0">
            <a:spAutoFit/>
          </a:bodyPr>
          <a:lstStyle/>
          <a:p>
            <a:pPr algn="ctr"/>
            <a:r>
              <a:rPr kumimoji="1" lang="ja-JP" altLang="en-US" sz="1050" b="1" u="sng" dirty="0">
                <a:latin typeface="+mn-ea"/>
              </a:rPr>
              <a:t>肌とジュエリー</a:t>
            </a:r>
            <a:endParaRPr kumimoji="1" lang="en-US" altLang="ja-JP" sz="1050" b="1" u="sng" dirty="0">
              <a:latin typeface="+mn-ea"/>
            </a:endParaRPr>
          </a:p>
          <a:p>
            <a:pPr algn="ctr"/>
            <a:r>
              <a:rPr kumimoji="1" lang="ja-JP" altLang="en-US" sz="900" dirty="0">
                <a:latin typeface="+mn-ea"/>
              </a:rPr>
              <a:t>肌がきれいに見えるのもジュエリーの魅力。スキンケアやメイクとジュエリーの組み合わせも。</a:t>
            </a:r>
            <a:endParaRPr kumimoji="1" lang="en-US" altLang="ja-JP" sz="1050" dirty="0">
              <a:latin typeface="+mn-ea"/>
            </a:endParaRPr>
          </a:p>
        </p:txBody>
      </p:sp>
      <p:sp>
        <p:nvSpPr>
          <p:cNvPr id="15" name="テキスト ボックス 14">
            <a:extLst>
              <a:ext uri="{FF2B5EF4-FFF2-40B4-BE49-F238E27FC236}">
                <a16:creationId xmlns:a16="http://schemas.microsoft.com/office/drawing/2014/main" id="{5758654C-EB4D-8396-C8AF-F358ADB854C7}"/>
              </a:ext>
            </a:extLst>
          </p:cNvPr>
          <p:cNvSpPr txBox="1"/>
          <p:nvPr/>
        </p:nvSpPr>
        <p:spPr>
          <a:xfrm>
            <a:off x="2708749" y="5638311"/>
            <a:ext cx="2463180" cy="807913"/>
          </a:xfrm>
          <a:prstGeom prst="rect">
            <a:avLst/>
          </a:prstGeom>
          <a:noFill/>
        </p:spPr>
        <p:txBody>
          <a:bodyPr wrap="square" rtlCol="0">
            <a:spAutoFit/>
          </a:bodyPr>
          <a:lstStyle/>
          <a:p>
            <a:pPr algn="ctr"/>
            <a:r>
              <a:rPr kumimoji="1" lang="ja-JP" altLang="en-US" sz="1050" b="1" u="sng" dirty="0">
                <a:latin typeface="+mn-ea"/>
              </a:rPr>
              <a:t>ジュエリーのつけこなし</a:t>
            </a:r>
            <a:endParaRPr kumimoji="1" lang="en-US" altLang="ja-JP" sz="1050" b="1" u="sng" dirty="0">
              <a:latin typeface="+mn-ea"/>
            </a:endParaRPr>
          </a:p>
          <a:p>
            <a:pPr algn="ctr"/>
            <a:r>
              <a:rPr kumimoji="1" lang="ja-JP" altLang="en-US" sz="900" dirty="0">
                <a:latin typeface="+mn-ea"/>
              </a:rPr>
              <a:t>顔タイプにあわせたジュエリーの選び方、ファッションとのスタイリング、アレンジの仕方など、ジュエリーをより一層すてきにつけこなす</a:t>
            </a:r>
            <a:r>
              <a:rPr kumimoji="1" lang="en-US" altLang="ja-JP" sz="900" dirty="0">
                <a:latin typeface="+mn-ea"/>
              </a:rPr>
              <a:t>Tips</a:t>
            </a:r>
            <a:r>
              <a:rPr kumimoji="1" lang="ja-JP" altLang="en-US" sz="900" dirty="0">
                <a:latin typeface="+mn-ea"/>
              </a:rPr>
              <a:t>とあわせて紹介します</a:t>
            </a:r>
            <a:endParaRPr kumimoji="1" lang="en-US" altLang="ja-JP" sz="900" dirty="0">
              <a:latin typeface="+mn-ea"/>
            </a:endParaRPr>
          </a:p>
        </p:txBody>
      </p:sp>
      <p:sp>
        <p:nvSpPr>
          <p:cNvPr id="16" name="テキスト ボックス 15">
            <a:extLst>
              <a:ext uri="{FF2B5EF4-FFF2-40B4-BE49-F238E27FC236}">
                <a16:creationId xmlns:a16="http://schemas.microsoft.com/office/drawing/2014/main" id="{7DC40283-F7BC-542C-17B2-0C3247B275BB}"/>
              </a:ext>
            </a:extLst>
          </p:cNvPr>
          <p:cNvSpPr txBox="1"/>
          <p:nvPr/>
        </p:nvSpPr>
        <p:spPr>
          <a:xfrm>
            <a:off x="2759971" y="4524699"/>
            <a:ext cx="2360736" cy="669414"/>
          </a:xfrm>
          <a:prstGeom prst="rect">
            <a:avLst/>
          </a:prstGeom>
          <a:noFill/>
        </p:spPr>
        <p:txBody>
          <a:bodyPr wrap="square" rtlCol="0">
            <a:spAutoFit/>
          </a:bodyPr>
          <a:lstStyle/>
          <a:p>
            <a:pPr algn="ctr"/>
            <a:r>
              <a:rPr kumimoji="1" lang="ja-JP" altLang="en-US" sz="1050" b="1" u="sng" dirty="0">
                <a:latin typeface="+mn-ea"/>
              </a:rPr>
              <a:t>ジュエリー ライン</a:t>
            </a:r>
            <a:endParaRPr kumimoji="1" lang="en-US" altLang="ja-JP" sz="1050" b="1" u="sng" dirty="0">
              <a:latin typeface="+mn-ea"/>
            </a:endParaRPr>
          </a:p>
          <a:p>
            <a:pPr algn="ctr"/>
            <a:r>
              <a:rPr kumimoji="1" lang="ja-JP" altLang="en-US" sz="900" dirty="0">
                <a:latin typeface="+mn-ea"/>
              </a:rPr>
              <a:t>シーズンごとの新作を長尺動画の中であますことなく紹介。シーンやファッションにあわせたスタイリング提案も</a:t>
            </a:r>
            <a:endParaRPr kumimoji="1" lang="en-US" altLang="ja-JP" sz="900" dirty="0">
              <a:latin typeface="+mn-ea"/>
            </a:endParaRPr>
          </a:p>
        </p:txBody>
      </p:sp>
      <p:pic>
        <p:nvPicPr>
          <p:cNvPr id="4" name="図 3">
            <a:extLst>
              <a:ext uri="{FF2B5EF4-FFF2-40B4-BE49-F238E27FC236}">
                <a16:creationId xmlns:a16="http://schemas.microsoft.com/office/drawing/2014/main" id="{BF24A41F-ADAB-8439-3F31-0FE30DD1FD1B}"/>
              </a:ext>
            </a:extLst>
          </p:cNvPr>
          <p:cNvPicPr>
            <a:picLocks noChangeAspect="1"/>
          </p:cNvPicPr>
          <p:nvPr/>
        </p:nvPicPr>
        <p:blipFill>
          <a:blip r:embed="rId2"/>
          <a:stretch>
            <a:fillRect/>
          </a:stretch>
        </p:blipFill>
        <p:spPr>
          <a:xfrm>
            <a:off x="302103" y="2094889"/>
            <a:ext cx="3251836" cy="1830590"/>
          </a:xfrm>
          <a:prstGeom prst="rect">
            <a:avLst/>
          </a:prstGeom>
          <a:effectLst>
            <a:outerShdw blurRad="50800" dist="38100" dir="2700000" algn="tl" rotWithShape="0">
              <a:prstClr val="black">
                <a:alpha val="40000"/>
              </a:prstClr>
            </a:outerShdw>
          </a:effectLst>
        </p:spPr>
      </p:pic>
      <p:pic>
        <p:nvPicPr>
          <p:cNvPr id="12" name="図 11">
            <a:extLst>
              <a:ext uri="{FF2B5EF4-FFF2-40B4-BE49-F238E27FC236}">
                <a16:creationId xmlns:a16="http://schemas.microsoft.com/office/drawing/2014/main" id="{31908D7F-11CF-A2AD-F5E6-05CFD0C2AFE9}"/>
              </a:ext>
            </a:extLst>
          </p:cNvPr>
          <p:cNvPicPr>
            <a:picLocks noChangeAspect="1"/>
          </p:cNvPicPr>
          <p:nvPr/>
        </p:nvPicPr>
        <p:blipFill>
          <a:blip r:embed="rId3"/>
          <a:srcRect l="4363" t="4836" r="4751" b="5461"/>
          <a:stretch>
            <a:fillRect/>
          </a:stretch>
        </p:blipFill>
        <p:spPr>
          <a:xfrm>
            <a:off x="192981" y="1753545"/>
            <a:ext cx="691692" cy="682689"/>
          </a:xfrm>
          <a:prstGeom prst="roundRect">
            <a:avLst/>
          </a:prstGeom>
        </p:spPr>
      </p:pic>
      <p:pic>
        <p:nvPicPr>
          <p:cNvPr id="19" name="図 18">
            <a:extLst>
              <a:ext uri="{FF2B5EF4-FFF2-40B4-BE49-F238E27FC236}">
                <a16:creationId xmlns:a16="http://schemas.microsoft.com/office/drawing/2014/main" id="{4A54E803-1004-E1F0-38E3-C05C497CB5A2}"/>
              </a:ext>
            </a:extLst>
          </p:cNvPr>
          <p:cNvPicPr>
            <a:picLocks noChangeAspect="1"/>
          </p:cNvPicPr>
          <p:nvPr/>
        </p:nvPicPr>
        <p:blipFill>
          <a:blip r:embed="rId4"/>
          <a:stretch>
            <a:fillRect/>
          </a:stretch>
        </p:blipFill>
        <p:spPr>
          <a:xfrm>
            <a:off x="3952382" y="1991971"/>
            <a:ext cx="1274233" cy="2077250"/>
          </a:xfrm>
          <a:prstGeom prst="rect">
            <a:avLst/>
          </a:prstGeom>
          <a:effectLst>
            <a:outerShdw blurRad="50800" dist="38100" dir="2700000" algn="tl" rotWithShape="0">
              <a:prstClr val="black">
                <a:alpha val="40000"/>
              </a:prstClr>
            </a:outerShdw>
          </a:effectLst>
        </p:spPr>
      </p:pic>
      <p:pic>
        <p:nvPicPr>
          <p:cNvPr id="21" name="図 20">
            <a:extLst>
              <a:ext uri="{FF2B5EF4-FFF2-40B4-BE49-F238E27FC236}">
                <a16:creationId xmlns:a16="http://schemas.microsoft.com/office/drawing/2014/main" id="{9F0BEF6D-88EA-5F61-DA5B-6B4DD1ED203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548" b="90476" l="2772" r="28160">
                        <a14:foregroundMark x1="22284" y1="6548" x2="22284" y2="6548"/>
                        <a14:foregroundMark x1="28160" y1="22917" x2="28160" y2="22917"/>
                        <a14:foregroundMark x1="10643" y1="90476" x2="10643" y2="90476"/>
                        <a14:foregroundMark x1="15965" y1="46429" x2="15965" y2="46429"/>
                        <a14:foregroundMark x1="12860" y1="36310" x2="14745" y2="59821"/>
                        <a14:foregroundMark x1="14745" y1="59821" x2="13636" y2="35119"/>
                        <a14:foregroundMark x1="13636" y1="35119" x2="12306" y2="36012"/>
                      </a14:backgroundRemoval>
                    </a14:imgEffect>
                  </a14:imgLayer>
                </a14:imgProps>
              </a:ext>
            </a:extLst>
          </a:blip>
          <a:srcRect r="69777"/>
          <a:stretch>
            <a:fillRect/>
          </a:stretch>
        </p:blipFill>
        <p:spPr>
          <a:xfrm>
            <a:off x="3553939" y="1661131"/>
            <a:ext cx="691692" cy="852527"/>
          </a:xfrm>
          <a:prstGeom prst="rect">
            <a:avLst/>
          </a:prstGeom>
        </p:spPr>
      </p:pic>
      <p:sp>
        <p:nvSpPr>
          <p:cNvPr id="6" name="テキスト ボックス 5">
            <a:extLst>
              <a:ext uri="{FF2B5EF4-FFF2-40B4-BE49-F238E27FC236}">
                <a16:creationId xmlns:a16="http://schemas.microsoft.com/office/drawing/2014/main" id="{19AEC6C3-29AE-AC95-294D-FDC5A3D4D857}"/>
              </a:ext>
            </a:extLst>
          </p:cNvPr>
          <p:cNvSpPr txBox="1"/>
          <p:nvPr/>
        </p:nvSpPr>
        <p:spPr>
          <a:xfrm>
            <a:off x="317329" y="5626699"/>
            <a:ext cx="2233021" cy="807913"/>
          </a:xfrm>
          <a:prstGeom prst="rect">
            <a:avLst/>
          </a:prstGeom>
          <a:noFill/>
        </p:spPr>
        <p:txBody>
          <a:bodyPr wrap="square" rtlCol="0">
            <a:spAutoFit/>
          </a:bodyPr>
          <a:lstStyle/>
          <a:p>
            <a:pPr algn="ctr"/>
            <a:r>
              <a:rPr kumimoji="1" lang="ja-JP" altLang="en-US" sz="1050" b="1" u="sng" dirty="0">
                <a:latin typeface="+mn-ea"/>
              </a:rPr>
              <a:t>ジュエリーショップクルーズ</a:t>
            </a:r>
            <a:endParaRPr kumimoji="1" lang="en-US" altLang="ja-JP" sz="1050" b="1" u="sng" dirty="0">
              <a:latin typeface="+mn-ea"/>
            </a:endParaRPr>
          </a:p>
          <a:p>
            <a:pPr algn="ctr"/>
            <a:r>
              <a:rPr kumimoji="1" lang="ja-JP" altLang="en-US" sz="900" dirty="0">
                <a:latin typeface="+mn-ea"/>
              </a:rPr>
              <a:t>ブランドの世界観にみちた店頭でアイテムを紹介します。ブランドヒストリーや、ラインに込められたコンセプトなどを踏まえながら</a:t>
            </a:r>
            <a:endParaRPr kumimoji="1" lang="en-US" altLang="ja-JP" sz="1050" dirty="0">
              <a:latin typeface="+mn-ea"/>
            </a:endParaRPr>
          </a:p>
        </p:txBody>
      </p:sp>
      <p:sp>
        <p:nvSpPr>
          <p:cNvPr id="9" name="テキスト ボックス 8">
            <a:extLst>
              <a:ext uri="{FF2B5EF4-FFF2-40B4-BE49-F238E27FC236}">
                <a16:creationId xmlns:a16="http://schemas.microsoft.com/office/drawing/2014/main" id="{F65A00E0-120A-8527-51E4-9EA672A4AE91}"/>
              </a:ext>
            </a:extLst>
          </p:cNvPr>
          <p:cNvSpPr txBox="1"/>
          <p:nvPr/>
        </p:nvSpPr>
        <p:spPr>
          <a:xfrm>
            <a:off x="4176074" y="1679734"/>
            <a:ext cx="1553852" cy="338554"/>
          </a:xfrm>
          <a:prstGeom prst="rect">
            <a:avLst/>
          </a:prstGeom>
          <a:noFill/>
        </p:spPr>
        <p:txBody>
          <a:bodyPr wrap="square" rtlCol="0">
            <a:spAutoFit/>
          </a:bodyPr>
          <a:lstStyle/>
          <a:p>
            <a:r>
              <a:rPr kumimoji="1" lang="en-US" altLang="ja-JP" sz="800" b="1" dirty="0">
                <a:solidFill>
                  <a:srgbClr val="FC8EAC"/>
                </a:solidFill>
              </a:rPr>
              <a:t>15</a:t>
            </a:r>
            <a:r>
              <a:rPr kumimoji="1" lang="ja-JP" altLang="en-US" sz="800" b="1" dirty="0">
                <a:solidFill>
                  <a:srgbClr val="FC8EAC"/>
                </a:solidFill>
              </a:rPr>
              <a:t>秒程度の切出し動画</a:t>
            </a:r>
            <a:endParaRPr kumimoji="1" lang="en-US" altLang="ja-JP" sz="800" b="1" dirty="0">
              <a:solidFill>
                <a:srgbClr val="FC8EAC"/>
              </a:solidFill>
            </a:endParaRPr>
          </a:p>
          <a:p>
            <a:r>
              <a:rPr kumimoji="1" lang="ja-JP" altLang="en-US" sz="800" b="1" dirty="0">
                <a:solidFill>
                  <a:srgbClr val="FC8EAC"/>
                </a:solidFill>
              </a:rPr>
              <a:t>　 ＼サービス投稿／</a:t>
            </a:r>
          </a:p>
        </p:txBody>
      </p:sp>
      <p:sp>
        <p:nvSpPr>
          <p:cNvPr id="26" name="テキスト ボックス 25">
            <a:extLst>
              <a:ext uri="{FF2B5EF4-FFF2-40B4-BE49-F238E27FC236}">
                <a16:creationId xmlns:a16="http://schemas.microsoft.com/office/drawing/2014/main" id="{64B7D936-650F-E22D-C7C8-62C6601CCB93}"/>
              </a:ext>
            </a:extLst>
          </p:cNvPr>
          <p:cNvSpPr txBox="1"/>
          <p:nvPr/>
        </p:nvSpPr>
        <p:spPr>
          <a:xfrm>
            <a:off x="8093260" y="639029"/>
            <a:ext cx="1261884" cy="253916"/>
          </a:xfrm>
          <a:prstGeom prst="rect">
            <a:avLst/>
          </a:prstGeom>
          <a:noFill/>
        </p:spPr>
        <p:txBody>
          <a:bodyPr wrap="none" rtlCol="0">
            <a:spAutoFit/>
          </a:bodyPr>
          <a:lstStyle/>
          <a:p>
            <a:r>
              <a:rPr kumimoji="1" lang="ja-JP" altLang="en-US" sz="1050" b="1" dirty="0">
                <a:solidFill>
                  <a:srgbClr val="FF0000"/>
                </a:solidFill>
              </a:rPr>
              <a:t>事前商材可否必須</a:t>
            </a:r>
          </a:p>
        </p:txBody>
      </p:sp>
      <p:sp>
        <p:nvSpPr>
          <p:cNvPr id="25" name="テキスト ボックス 24">
            <a:extLst>
              <a:ext uri="{FF2B5EF4-FFF2-40B4-BE49-F238E27FC236}">
                <a16:creationId xmlns:a16="http://schemas.microsoft.com/office/drawing/2014/main" id="{98C9672D-3B74-E4B7-B3A5-29E69FF6034B}"/>
              </a:ext>
            </a:extLst>
          </p:cNvPr>
          <p:cNvSpPr txBox="1"/>
          <p:nvPr/>
        </p:nvSpPr>
        <p:spPr>
          <a:xfrm rot="1385540">
            <a:off x="8596596" y="575240"/>
            <a:ext cx="1324843" cy="655288"/>
          </a:xfrm>
          <a:prstGeom prst="rect">
            <a:avLst/>
          </a:prstGeom>
          <a:noFill/>
        </p:spPr>
        <p:txBody>
          <a:bodyPr wrap="none" rtlCol="0">
            <a:prstTxWarp prst="textArchUp">
              <a:avLst/>
            </a:prstTxWarp>
            <a:spAutoFit/>
          </a:bodyPr>
          <a:lstStyle/>
          <a:p>
            <a:pPr algn="ctr"/>
            <a:r>
              <a:rPr kumimoji="1" lang="en-US" altLang="ja-JP"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New</a:t>
            </a:r>
            <a:endParaRPr kumimoji="1" lang="ja-JP" altLang="en-US"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Tree>
    <p:extLst>
      <p:ext uri="{BB962C8B-B14F-4D97-AF65-F5344CB8AC3E}">
        <p14:creationId xmlns:p14="http://schemas.microsoft.com/office/powerpoint/2010/main" val="914401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正方形/長方形 76">
            <a:extLst>
              <a:ext uri="{FF2B5EF4-FFF2-40B4-BE49-F238E27FC236}">
                <a16:creationId xmlns:a16="http://schemas.microsoft.com/office/drawing/2014/main" id="{89A14B5F-1474-349C-46F3-8FBF0BEB076B}"/>
              </a:ext>
            </a:extLst>
          </p:cNvPr>
          <p:cNvSpPr/>
          <p:nvPr/>
        </p:nvSpPr>
        <p:spPr>
          <a:xfrm>
            <a:off x="219362" y="4223213"/>
            <a:ext cx="5033468" cy="25046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86EDC972-76C2-2149-9A60-255F284A5B03}"/>
              </a:ext>
            </a:extLst>
          </p:cNvPr>
          <p:cNvPicPr>
            <a:picLocks noChangeAspect="1"/>
          </p:cNvPicPr>
          <p:nvPr/>
        </p:nvPicPr>
        <p:blipFill>
          <a:blip r:embed="rId2"/>
          <a:srcRect l="1149" t="932" r="1108" b="26169"/>
          <a:stretch>
            <a:fillRect/>
          </a:stretch>
        </p:blipFill>
        <p:spPr>
          <a:xfrm>
            <a:off x="219362" y="2158463"/>
            <a:ext cx="3435856" cy="1928569"/>
          </a:xfrm>
          <a:prstGeom prst="roundRect">
            <a:avLst>
              <a:gd name="adj" fmla="val 8468"/>
            </a:avLst>
          </a:prstGeom>
          <a:effectLst>
            <a:outerShdw blurRad="50800" dist="38100" dir="2700000" algn="tl" rotWithShape="0">
              <a:prstClr val="black">
                <a:alpha val="40000"/>
              </a:prstClr>
            </a:outerShdw>
          </a:effectLst>
        </p:spPr>
      </p:pic>
      <p:graphicFrame>
        <p:nvGraphicFramePr>
          <p:cNvPr id="10" name="表 9">
            <a:extLst>
              <a:ext uri="{FF2B5EF4-FFF2-40B4-BE49-F238E27FC236}">
                <a16:creationId xmlns:a16="http://schemas.microsoft.com/office/drawing/2014/main" id="{14DF374A-272D-4B80-8DE2-43A15DD06772}"/>
              </a:ext>
            </a:extLst>
          </p:cNvPr>
          <p:cNvGraphicFramePr>
            <a:graphicFrameLocks noGrp="1"/>
          </p:cNvGraphicFramePr>
          <p:nvPr>
            <p:extLst>
              <p:ext uri="{D42A27DB-BD31-4B8C-83A1-F6EECF244321}">
                <p14:modId xmlns:p14="http://schemas.microsoft.com/office/powerpoint/2010/main" val="2191393117"/>
              </p:ext>
            </p:extLst>
          </p:nvPr>
        </p:nvGraphicFramePr>
        <p:xfrm>
          <a:off x="189214" y="502322"/>
          <a:ext cx="9475486" cy="1300086"/>
        </p:xfrm>
        <a:graphic>
          <a:graphicData uri="http://schemas.openxmlformats.org/drawingml/2006/table">
            <a:tbl>
              <a:tblPr firstRow="1" bandRow="1">
                <a:tableStyleId>{5C22544A-7EE6-4342-B048-85BDC9FD1C3A}</a:tableStyleId>
              </a:tblPr>
              <a:tblGrid>
                <a:gridCol w="7646686">
                  <a:extLst>
                    <a:ext uri="{9D8B030D-6E8A-4147-A177-3AD203B41FA5}">
                      <a16:colId xmlns:a16="http://schemas.microsoft.com/office/drawing/2014/main" val="1221764777"/>
                    </a:ext>
                  </a:extLst>
                </a:gridCol>
                <a:gridCol w="1828800">
                  <a:extLst>
                    <a:ext uri="{9D8B030D-6E8A-4147-A177-3AD203B41FA5}">
                      <a16:colId xmlns:a16="http://schemas.microsoft.com/office/drawing/2014/main" val="130390782"/>
                    </a:ext>
                  </a:extLst>
                </a:gridCol>
              </a:tblGrid>
              <a:tr h="538086">
                <a:tc>
                  <a:txBody>
                    <a:bodyPr/>
                    <a:lstStyle/>
                    <a:p>
                      <a:r>
                        <a:rPr kumimoji="1" lang="ja-JP" altLang="en-US" baseline="0" dirty="0">
                          <a:solidFill>
                            <a:srgbClr val="59A8B3"/>
                          </a:solidFill>
                        </a:rPr>
                        <a:t>つるみみショップクルーズ （</a:t>
                      </a:r>
                      <a:r>
                        <a:rPr kumimoji="1" lang="en-US" altLang="ja-JP" baseline="0" dirty="0">
                          <a:solidFill>
                            <a:srgbClr val="59A8B3"/>
                          </a:solidFill>
                        </a:rPr>
                        <a:t>YouTube</a:t>
                      </a:r>
                      <a:r>
                        <a:rPr kumimoji="1" lang="ja-JP" altLang="en-US" baseline="0" dirty="0">
                          <a:solidFill>
                            <a:srgbClr val="59A8B3"/>
                          </a:solidFill>
                        </a:rPr>
                        <a:t>動画タイアップ）</a:t>
                      </a:r>
                    </a:p>
                  </a:txBody>
                  <a:tcPr marL="468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300</a:t>
                      </a:r>
                      <a:r>
                        <a:rPr kumimoji="1" lang="ja-JP" altLang="en-US" sz="2000" dirty="0">
                          <a:solidFill>
                            <a:schemeClr val="bg2">
                              <a:lumMod val="50000"/>
                            </a:schemeClr>
                          </a:solidFill>
                          <a:latin typeface="+mn-ea"/>
                          <a:ea typeface="+mn-ea"/>
                        </a:rPr>
                        <a:t>万円</a:t>
                      </a:r>
                      <a:endParaRPr kumimoji="1" lang="en-US" altLang="ja-JP" sz="5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9DCCD2"/>
                      </a:solidFill>
                      <a:prstDash val="dot"/>
                      <a:round/>
                      <a:headEnd type="none" w="med" len="med"/>
                      <a:tailEnd type="none" w="med" len="med"/>
                    </a:lnL>
                    <a:lnR w="12700" cap="flat" cmpd="sng" algn="ctr">
                      <a:solidFill>
                        <a:srgbClr val="9DCCD2"/>
                      </a:solidFill>
                      <a:prstDash val="solid"/>
                      <a:round/>
                      <a:headEnd type="none" w="med" len="med"/>
                      <a:tailEnd type="none" w="med" len="med"/>
                    </a:lnR>
                    <a:lnT w="12700" cap="flat" cmpd="sng" algn="ctr">
                      <a:solidFill>
                        <a:srgbClr val="9DCCD2"/>
                      </a:solidFill>
                      <a:prstDash val="solid"/>
                      <a:round/>
                      <a:headEnd type="none" w="med" len="med"/>
                      <a:tailEnd type="none" w="med" len="med"/>
                    </a:lnT>
                    <a:lnB w="12700" cap="flat" cmpd="sng" algn="ctr">
                      <a:solidFill>
                        <a:srgbClr val="9DCCD2"/>
                      </a:solidFill>
                      <a:prstDash val="solid"/>
                      <a:round/>
                      <a:headEnd type="none" w="med" len="med"/>
                      <a:tailEnd type="none" w="med" len="med"/>
                    </a:lnB>
                    <a:noFill/>
                  </a:tcPr>
                </a:tc>
                <a:extLst>
                  <a:ext uri="{0D108BD9-81ED-4DB2-BD59-A6C34878D82A}">
                    <a16:rowId xmlns:a16="http://schemas.microsoft.com/office/drawing/2014/main" val="4110057667"/>
                  </a:ext>
                </a:extLst>
              </a:tr>
              <a:tr h="611540">
                <a:tc>
                  <a:txBody>
                    <a:bodyPr/>
                    <a:lstStyle/>
                    <a:p>
                      <a:pPr marL="0" marR="0" lvl="0" indent="0" algn="l" rtl="0">
                        <a:lnSpc>
                          <a:spcPct val="100000"/>
                        </a:lnSpc>
                        <a:spcBef>
                          <a:spcPts val="0"/>
                        </a:spcBef>
                        <a:spcAft>
                          <a:spcPts val="0"/>
                        </a:spcAft>
                        <a:buClr>
                          <a:srgbClr val="757070"/>
                        </a:buClr>
                        <a:buSzPts val="1067"/>
                        <a:buFont typeface="Arial"/>
                        <a:buNone/>
                      </a:pPr>
                      <a:r>
                        <a:rPr lang="ja-JP" altLang="en-US" sz="1100" b="1" dirty="0">
                          <a:solidFill>
                            <a:srgbClr val="757070"/>
                          </a:solidFill>
                          <a:latin typeface="Arial"/>
                          <a:ea typeface="Arial"/>
                          <a:cs typeface="Arial"/>
                          <a:sym typeface="Arial"/>
                        </a:rPr>
                        <a:t>おしゃれユニット・つるみみがブティックやストアを訪問し、ユーザーにおすすめしたい商品を編集部＆モデル視点で解説します。親近感のあるふたりのトークは、商品の良さを自然に視聴者に伝え、自分の生活への取り入れ方を想起しやすくします。またブランドの世界観や、ショップの空気感を伝えることで視聴者の初訪問へのハードルを下げ、来店への動機を生み出します。</a:t>
                      </a:r>
                    </a:p>
                  </a:txBody>
                  <a:tcPr marL="144000" anchor="ctr">
                    <a:lnL w="12700" cap="flat" cmpd="sng" algn="ctr">
                      <a:solidFill>
                        <a:srgbClr val="9DCCD2"/>
                      </a:solidFill>
                      <a:prstDash val="solid"/>
                      <a:round/>
                      <a:headEnd type="none" w="med" len="med"/>
                      <a:tailEnd type="none" w="med" len="med"/>
                    </a:lnL>
                    <a:lnR w="12700" cap="flat" cmpd="sng" algn="ctr">
                      <a:solidFill>
                        <a:srgbClr val="9DCCD2"/>
                      </a:solidFill>
                      <a:prstDash val="dot"/>
                      <a:round/>
                      <a:headEnd type="none" w="med" len="med"/>
                      <a:tailEnd type="none" w="med" len="med"/>
                    </a:lnR>
                    <a:lnT w="12700" cap="flat" cmpd="sng" algn="ctr">
                      <a:solidFill>
                        <a:srgbClr val="9DCCD2"/>
                      </a:solidFill>
                      <a:prstDash val="dot"/>
                      <a:round/>
                      <a:headEnd type="none" w="med" len="med"/>
                      <a:tailEnd type="none" w="med" len="med"/>
                    </a:lnT>
                    <a:lnB w="12700" cap="flat" cmpd="sng" algn="ctr">
                      <a:solidFill>
                        <a:srgbClr val="9DCCD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1" name="楕円 10">
            <a:extLst>
              <a:ext uri="{FF2B5EF4-FFF2-40B4-BE49-F238E27FC236}">
                <a16:creationId xmlns:a16="http://schemas.microsoft.com/office/drawing/2014/main" id="{F03B2788-D6DD-A61B-04AA-808A67957685}"/>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3" name="タイトル 1">
            <a:extLst>
              <a:ext uri="{FF2B5EF4-FFF2-40B4-BE49-F238E27FC236}">
                <a16:creationId xmlns:a16="http://schemas.microsoft.com/office/drawing/2014/main" id="{F39BD7E8-16FF-D212-650F-A535DA1C60AB}"/>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graphicFrame>
        <p:nvGraphicFramePr>
          <p:cNvPr id="17" name="Google Shape;498;p17">
            <a:extLst>
              <a:ext uri="{FF2B5EF4-FFF2-40B4-BE49-F238E27FC236}">
                <a16:creationId xmlns:a16="http://schemas.microsoft.com/office/drawing/2014/main" id="{CF5D9862-1D0D-3C19-F0D3-BCF083794BB6}"/>
              </a:ext>
            </a:extLst>
          </p:cNvPr>
          <p:cNvGraphicFramePr/>
          <p:nvPr>
            <p:extLst>
              <p:ext uri="{D42A27DB-BD31-4B8C-83A1-F6EECF244321}">
                <p14:modId xmlns:p14="http://schemas.microsoft.com/office/powerpoint/2010/main" val="3469395583"/>
              </p:ext>
            </p:extLst>
          </p:nvPr>
        </p:nvGraphicFramePr>
        <p:xfrm>
          <a:off x="5543413" y="2024094"/>
          <a:ext cx="4143225" cy="4654980"/>
        </p:xfrm>
        <a:graphic>
          <a:graphicData uri="http://schemas.openxmlformats.org/drawingml/2006/table">
            <a:tbl>
              <a:tblPr firstRow="1" bandRow="1">
                <a:noFill/>
              </a:tblPr>
              <a:tblGrid>
                <a:gridCol w="900805">
                  <a:extLst>
                    <a:ext uri="{9D8B030D-6E8A-4147-A177-3AD203B41FA5}">
                      <a16:colId xmlns:a16="http://schemas.microsoft.com/office/drawing/2014/main" val="20000"/>
                    </a:ext>
                  </a:extLst>
                </a:gridCol>
                <a:gridCol w="3242420">
                  <a:extLst>
                    <a:ext uri="{9D8B030D-6E8A-4147-A177-3AD203B41FA5}">
                      <a16:colId xmlns:a16="http://schemas.microsoft.com/office/drawing/2014/main" val="20001"/>
                    </a:ext>
                  </a:extLst>
                </a:gridCol>
              </a:tblGrid>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再生保証数</a:t>
                      </a:r>
                      <a:endPar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回再生　</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動画本編＋</a:t>
                      </a: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7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a:t>
                      </a:r>
                      <a:endParaRPr lang="ja-JP" altLang="en-US"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lang="zh-TW"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2886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チャンネル（長尺）</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・メルマガ</a:t>
                      </a:r>
                      <a:endParaRPr lang="ja-JP" altLang="en-US" sz="14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動画再生数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42195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申込期限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45</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94380">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・色補整の修正費用は含まれておりません。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・再生数の進捗により一部</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広告を利用する場合がございます。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のサムネイル、タイトル、説明は編集部で制作させていただきます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・ご希望の出演者によっては別途起用費がかかる場合がございます。</a:t>
                      </a:r>
                      <a:endParaRPr lang="en-US" altLang="ja-JP" sz="800" b="1" dirty="0">
                        <a:solidFill>
                          <a:srgbClr val="FF0000"/>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800" b="1" dirty="0">
                          <a:solidFill>
                            <a:srgbClr val="FF0000"/>
                          </a:solidFill>
                          <a:latin typeface="+mn-ea"/>
                          <a:ea typeface="+mn-ea"/>
                        </a:rPr>
                        <a:t>＊商材によってキャスティングの変更をご提案する場合がございます。</a:t>
                      </a:r>
                      <a:endParaRPr lang="ja-JP" altLang="en-US" sz="800" b="1" dirty="0">
                        <a:solidFill>
                          <a:srgbClr val="FF0000"/>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grpSp>
        <p:nvGrpSpPr>
          <p:cNvPr id="65" name="グループ化 64">
            <a:extLst>
              <a:ext uri="{FF2B5EF4-FFF2-40B4-BE49-F238E27FC236}">
                <a16:creationId xmlns:a16="http://schemas.microsoft.com/office/drawing/2014/main" id="{B7CADA13-C123-A306-BC5F-604A2291C217}"/>
              </a:ext>
            </a:extLst>
          </p:cNvPr>
          <p:cNvGrpSpPr/>
          <p:nvPr/>
        </p:nvGrpSpPr>
        <p:grpSpPr>
          <a:xfrm>
            <a:off x="326015" y="4281004"/>
            <a:ext cx="4751886" cy="1180652"/>
            <a:chOff x="229210" y="4137476"/>
            <a:chExt cx="4751886" cy="1180652"/>
          </a:xfrm>
        </p:grpSpPr>
        <p:sp>
          <p:nvSpPr>
            <p:cNvPr id="57" name="矢印: 右 56">
              <a:extLst>
                <a:ext uri="{FF2B5EF4-FFF2-40B4-BE49-F238E27FC236}">
                  <a16:creationId xmlns:a16="http://schemas.microsoft.com/office/drawing/2014/main" id="{8E70C660-DB73-4045-C114-3123AF283038}"/>
                </a:ext>
              </a:extLst>
            </p:cNvPr>
            <p:cNvSpPr/>
            <p:nvPr/>
          </p:nvSpPr>
          <p:spPr>
            <a:xfrm>
              <a:off x="229210" y="4137476"/>
              <a:ext cx="4751886" cy="553444"/>
            </a:xfrm>
            <a:prstGeom prst="rightArrow">
              <a:avLst/>
            </a:prstGeom>
            <a:solidFill>
              <a:srgbClr val="DAE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8" name="図 57">
              <a:extLst>
                <a:ext uri="{FF2B5EF4-FFF2-40B4-BE49-F238E27FC236}">
                  <a16:creationId xmlns:a16="http://schemas.microsoft.com/office/drawing/2014/main" id="{C362CB96-7F7B-FA0C-C636-F9167D842A19}"/>
                </a:ext>
              </a:extLst>
            </p:cNvPr>
            <p:cNvPicPr>
              <a:picLocks noChangeAspect="1"/>
            </p:cNvPicPr>
            <p:nvPr/>
          </p:nvPicPr>
          <p:blipFill>
            <a:blip r:embed="rId3">
              <a:extLst>
                <a:ext uri="{28A0092B-C50C-407E-A947-70E740481C1C}">
                  <a14:useLocalDpi xmlns:a14="http://schemas.microsoft.com/office/drawing/2010/main" val="0"/>
                </a:ext>
              </a:extLst>
            </a:blip>
            <a:srcRect l="10638" r="8826"/>
            <a:stretch>
              <a:fillRect/>
            </a:stretch>
          </p:blipFill>
          <p:spPr>
            <a:xfrm>
              <a:off x="229210" y="4427000"/>
              <a:ext cx="1555865" cy="891128"/>
            </a:xfrm>
            <a:prstGeom prst="rect">
              <a:avLst/>
            </a:prstGeom>
          </p:spPr>
        </p:pic>
        <p:pic>
          <p:nvPicPr>
            <p:cNvPr id="59" name="図 58">
              <a:extLst>
                <a:ext uri="{FF2B5EF4-FFF2-40B4-BE49-F238E27FC236}">
                  <a16:creationId xmlns:a16="http://schemas.microsoft.com/office/drawing/2014/main" id="{E3D23CC8-1206-385F-0411-E1B22AFBFFC4}"/>
                </a:ext>
              </a:extLst>
            </p:cNvPr>
            <p:cNvPicPr>
              <a:picLocks noChangeAspect="1"/>
            </p:cNvPicPr>
            <p:nvPr/>
          </p:nvPicPr>
          <p:blipFill>
            <a:blip r:embed="rId4">
              <a:extLst>
                <a:ext uri="{28A0092B-C50C-407E-A947-70E740481C1C}">
                  <a14:useLocalDpi xmlns:a14="http://schemas.microsoft.com/office/drawing/2010/main" val="0"/>
                </a:ext>
              </a:extLst>
            </a:blip>
            <a:srcRect l="9144" r="10321"/>
            <a:stretch>
              <a:fillRect/>
            </a:stretch>
          </p:blipFill>
          <p:spPr>
            <a:xfrm>
              <a:off x="3410901" y="4425271"/>
              <a:ext cx="1555866" cy="891128"/>
            </a:xfrm>
            <a:prstGeom prst="rect">
              <a:avLst/>
            </a:prstGeom>
          </p:spPr>
        </p:pic>
        <p:pic>
          <p:nvPicPr>
            <p:cNvPr id="60" name="図 59">
              <a:extLst>
                <a:ext uri="{FF2B5EF4-FFF2-40B4-BE49-F238E27FC236}">
                  <a16:creationId xmlns:a16="http://schemas.microsoft.com/office/drawing/2014/main" id="{1C28896C-9573-0FCC-9C93-C033510B431D}"/>
                </a:ext>
              </a:extLst>
            </p:cNvPr>
            <p:cNvPicPr>
              <a:picLocks noChangeAspect="1"/>
            </p:cNvPicPr>
            <p:nvPr/>
          </p:nvPicPr>
          <p:blipFill>
            <a:blip r:embed="rId5">
              <a:extLst>
                <a:ext uri="{28A0092B-C50C-407E-A947-70E740481C1C}">
                  <a14:useLocalDpi xmlns:a14="http://schemas.microsoft.com/office/drawing/2010/main" val="0"/>
                </a:ext>
              </a:extLst>
            </a:blip>
            <a:srcRect l="9466" r="9999"/>
            <a:stretch>
              <a:fillRect/>
            </a:stretch>
          </p:blipFill>
          <p:spPr>
            <a:xfrm>
              <a:off x="1821118" y="4425271"/>
              <a:ext cx="1555866" cy="891128"/>
            </a:xfrm>
            <a:prstGeom prst="rect">
              <a:avLst/>
            </a:prstGeom>
          </p:spPr>
        </p:pic>
      </p:grpSp>
      <p:grpSp>
        <p:nvGrpSpPr>
          <p:cNvPr id="66" name="グループ化 65">
            <a:extLst>
              <a:ext uri="{FF2B5EF4-FFF2-40B4-BE49-F238E27FC236}">
                <a16:creationId xmlns:a16="http://schemas.microsoft.com/office/drawing/2014/main" id="{36E58EC1-33DC-FF3E-A281-F3607C7B5B86}"/>
              </a:ext>
            </a:extLst>
          </p:cNvPr>
          <p:cNvGrpSpPr/>
          <p:nvPr/>
        </p:nvGrpSpPr>
        <p:grpSpPr>
          <a:xfrm>
            <a:off x="316167" y="5491377"/>
            <a:ext cx="4751886" cy="1169579"/>
            <a:chOff x="219362" y="5491377"/>
            <a:chExt cx="4751886" cy="1169579"/>
          </a:xfrm>
        </p:grpSpPr>
        <p:sp>
          <p:nvSpPr>
            <p:cNvPr id="61" name="矢印: 右 60">
              <a:extLst>
                <a:ext uri="{FF2B5EF4-FFF2-40B4-BE49-F238E27FC236}">
                  <a16:creationId xmlns:a16="http://schemas.microsoft.com/office/drawing/2014/main" id="{5F62965B-BFB3-5A6D-2F7A-F45932AE1027}"/>
                </a:ext>
              </a:extLst>
            </p:cNvPr>
            <p:cNvSpPr/>
            <p:nvPr/>
          </p:nvSpPr>
          <p:spPr>
            <a:xfrm>
              <a:off x="219362" y="5491377"/>
              <a:ext cx="4751886" cy="553444"/>
            </a:xfrm>
            <a:prstGeom prst="rightArrow">
              <a:avLst/>
            </a:prstGeom>
            <a:solidFill>
              <a:srgbClr val="DAE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図 62">
              <a:extLst>
                <a:ext uri="{FF2B5EF4-FFF2-40B4-BE49-F238E27FC236}">
                  <a16:creationId xmlns:a16="http://schemas.microsoft.com/office/drawing/2014/main" id="{BEB43DAC-3880-78EE-11EC-70C779AFCE78}"/>
                </a:ext>
              </a:extLst>
            </p:cNvPr>
            <p:cNvPicPr>
              <a:picLocks noChangeAspect="1"/>
            </p:cNvPicPr>
            <p:nvPr/>
          </p:nvPicPr>
          <p:blipFill>
            <a:blip r:embed="rId6">
              <a:extLst>
                <a:ext uri="{28A0092B-C50C-407E-A947-70E740481C1C}">
                  <a14:useLocalDpi xmlns:a14="http://schemas.microsoft.com/office/drawing/2010/main" val="0"/>
                </a:ext>
              </a:extLst>
            </a:blip>
            <a:srcRect l="9144" r="10321"/>
            <a:stretch>
              <a:fillRect/>
            </a:stretch>
          </p:blipFill>
          <p:spPr>
            <a:xfrm>
              <a:off x="229210" y="5769828"/>
              <a:ext cx="1555865" cy="891128"/>
            </a:xfrm>
            <a:prstGeom prst="rect">
              <a:avLst/>
            </a:prstGeom>
          </p:spPr>
        </p:pic>
        <p:pic>
          <p:nvPicPr>
            <p:cNvPr id="64" name="図 63">
              <a:extLst>
                <a:ext uri="{FF2B5EF4-FFF2-40B4-BE49-F238E27FC236}">
                  <a16:creationId xmlns:a16="http://schemas.microsoft.com/office/drawing/2014/main" id="{EDE80C3F-9000-7DDB-59AD-1B930202229D}"/>
                </a:ext>
              </a:extLst>
            </p:cNvPr>
            <p:cNvPicPr>
              <a:picLocks noChangeAspect="1"/>
            </p:cNvPicPr>
            <p:nvPr/>
          </p:nvPicPr>
          <p:blipFill>
            <a:blip r:embed="rId7">
              <a:extLst>
                <a:ext uri="{28A0092B-C50C-407E-A947-70E740481C1C}">
                  <a14:useLocalDpi xmlns:a14="http://schemas.microsoft.com/office/drawing/2010/main" val="0"/>
                </a:ext>
              </a:extLst>
            </a:blip>
            <a:srcRect l="9466" r="9999"/>
            <a:stretch>
              <a:fillRect/>
            </a:stretch>
          </p:blipFill>
          <p:spPr>
            <a:xfrm>
              <a:off x="1813172" y="5769828"/>
              <a:ext cx="1555865" cy="891128"/>
            </a:xfrm>
            <a:prstGeom prst="rect">
              <a:avLst/>
            </a:prstGeom>
          </p:spPr>
        </p:pic>
      </p:grpSp>
      <p:sp>
        <p:nvSpPr>
          <p:cNvPr id="67" name="テキスト ボックス 66">
            <a:extLst>
              <a:ext uri="{FF2B5EF4-FFF2-40B4-BE49-F238E27FC236}">
                <a16:creationId xmlns:a16="http://schemas.microsoft.com/office/drawing/2014/main" id="{768EFC35-A2DB-8DF2-1E30-62159A90FCA0}"/>
              </a:ext>
            </a:extLst>
          </p:cNvPr>
          <p:cNvSpPr txBox="1"/>
          <p:nvPr/>
        </p:nvSpPr>
        <p:spPr>
          <a:xfrm>
            <a:off x="275778" y="4395175"/>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オープニングトーーーーク</a:t>
            </a:r>
          </a:p>
        </p:txBody>
      </p:sp>
      <p:sp>
        <p:nvSpPr>
          <p:cNvPr id="68" name="テキスト ボックス 67">
            <a:extLst>
              <a:ext uri="{FF2B5EF4-FFF2-40B4-BE49-F238E27FC236}">
                <a16:creationId xmlns:a16="http://schemas.microsoft.com/office/drawing/2014/main" id="{0F2A1CC9-A135-CFEC-5AE9-6BE5F90741D1}"/>
              </a:ext>
            </a:extLst>
          </p:cNvPr>
          <p:cNvSpPr txBox="1"/>
          <p:nvPr/>
        </p:nvSpPr>
        <p:spPr>
          <a:xfrm>
            <a:off x="3471662" y="4395993"/>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アジェンダで視聴維持率</a:t>
            </a:r>
            <a:r>
              <a:rPr kumimoji="1" lang="en-US" altLang="ja-JP" sz="800" b="1" dirty="0">
                <a:solidFill>
                  <a:srgbClr val="002060"/>
                </a:solidFill>
                <a:latin typeface="Yu Gothic UI" panose="020B0500000000000000" pitchFamily="50" charset="-128"/>
                <a:ea typeface="Yu Gothic UI" panose="020B0500000000000000" pitchFamily="50" charset="-128"/>
              </a:rPr>
              <a:t>UP</a:t>
            </a:r>
            <a:r>
              <a:rPr kumimoji="1" lang="ja-JP" altLang="en-US" sz="800" b="1" dirty="0">
                <a:solidFill>
                  <a:srgbClr val="002060"/>
                </a:solidFill>
                <a:latin typeface="Yu Gothic UI" panose="020B0500000000000000" pitchFamily="50" charset="-128"/>
                <a:ea typeface="Yu Gothic UI" panose="020B0500000000000000" pitchFamily="50" charset="-128"/>
              </a:rPr>
              <a:t>！</a:t>
            </a:r>
          </a:p>
        </p:txBody>
      </p:sp>
      <p:sp>
        <p:nvSpPr>
          <p:cNvPr id="69" name="テキスト ボックス 68">
            <a:extLst>
              <a:ext uri="{FF2B5EF4-FFF2-40B4-BE49-F238E27FC236}">
                <a16:creationId xmlns:a16="http://schemas.microsoft.com/office/drawing/2014/main" id="{E2EEC700-9D14-A396-D189-2A373FF4BAD2}"/>
              </a:ext>
            </a:extLst>
          </p:cNvPr>
          <p:cNvSpPr txBox="1"/>
          <p:nvPr/>
        </p:nvSpPr>
        <p:spPr>
          <a:xfrm>
            <a:off x="1875500" y="4402024"/>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見どころハイライト</a:t>
            </a:r>
          </a:p>
        </p:txBody>
      </p:sp>
      <p:sp>
        <p:nvSpPr>
          <p:cNvPr id="70" name="テキスト ボックス 69">
            <a:extLst>
              <a:ext uri="{FF2B5EF4-FFF2-40B4-BE49-F238E27FC236}">
                <a16:creationId xmlns:a16="http://schemas.microsoft.com/office/drawing/2014/main" id="{688008E1-F6A7-7E21-3618-AEF4B8B924C1}"/>
              </a:ext>
            </a:extLst>
          </p:cNvPr>
          <p:cNvSpPr txBox="1"/>
          <p:nvPr/>
        </p:nvSpPr>
        <p:spPr>
          <a:xfrm>
            <a:off x="277905" y="5594032"/>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ショップに到着～！</a:t>
            </a:r>
          </a:p>
        </p:txBody>
      </p:sp>
      <p:sp>
        <p:nvSpPr>
          <p:cNvPr id="72" name="テキスト ボックス 71">
            <a:extLst>
              <a:ext uri="{FF2B5EF4-FFF2-40B4-BE49-F238E27FC236}">
                <a16:creationId xmlns:a16="http://schemas.microsoft.com/office/drawing/2014/main" id="{35B13DA6-E6D3-6898-04D9-E32DBDC101FE}"/>
              </a:ext>
            </a:extLst>
          </p:cNvPr>
          <p:cNvSpPr txBox="1"/>
          <p:nvPr/>
        </p:nvSpPr>
        <p:spPr>
          <a:xfrm>
            <a:off x="1847806" y="5600881"/>
            <a:ext cx="2184891"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編集部</a:t>
            </a:r>
            <a:r>
              <a:rPr kumimoji="1" lang="en-US" altLang="ja-JP" sz="800" b="1" dirty="0">
                <a:solidFill>
                  <a:srgbClr val="002060"/>
                </a:solidFill>
                <a:latin typeface="Yu Gothic UI" panose="020B0500000000000000" pitchFamily="50" charset="-128"/>
                <a:ea typeface="Yu Gothic UI" panose="020B0500000000000000" pitchFamily="50" charset="-128"/>
              </a:rPr>
              <a:t>&amp;</a:t>
            </a:r>
            <a:r>
              <a:rPr kumimoji="1" lang="ja-JP" altLang="en-US" sz="800" b="1" dirty="0">
                <a:solidFill>
                  <a:srgbClr val="002060"/>
                </a:solidFill>
                <a:latin typeface="Yu Gothic UI" panose="020B0500000000000000" pitchFamily="50" charset="-128"/>
                <a:ea typeface="Yu Gothic UI" panose="020B0500000000000000" pitchFamily="50" charset="-128"/>
              </a:rPr>
              <a:t>モデル視点でアイテムおすすめ</a:t>
            </a:r>
          </a:p>
        </p:txBody>
      </p:sp>
      <p:pic>
        <p:nvPicPr>
          <p:cNvPr id="74" name="図 73">
            <a:extLst>
              <a:ext uri="{FF2B5EF4-FFF2-40B4-BE49-F238E27FC236}">
                <a16:creationId xmlns:a16="http://schemas.microsoft.com/office/drawing/2014/main" id="{C7EA47B4-8E8E-78CF-980F-59AECA51A4FB}"/>
              </a:ext>
            </a:extLst>
          </p:cNvPr>
          <p:cNvPicPr>
            <a:picLocks noChangeAspect="1"/>
          </p:cNvPicPr>
          <p:nvPr/>
        </p:nvPicPr>
        <p:blipFill>
          <a:blip r:embed="rId8">
            <a:extLst>
              <a:ext uri="{28A0092B-C50C-407E-A947-70E740481C1C}">
                <a14:useLocalDpi xmlns:a14="http://schemas.microsoft.com/office/drawing/2010/main" val="0"/>
              </a:ext>
            </a:extLst>
          </a:blip>
          <a:srcRect l="8879" r="9248"/>
          <a:stretch>
            <a:fillRect/>
          </a:stretch>
        </p:blipFill>
        <p:spPr>
          <a:xfrm>
            <a:off x="3492796" y="5778426"/>
            <a:ext cx="1598609" cy="900648"/>
          </a:xfrm>
          <a:prstGeom prst="rect">
            <a:avLst/>
          </a:prstGeom>
        </p:spPr>
      </p:pic>
      <p:sp>
        <p:nvSpPr>
          <p:cNvPr id="75" name="テキスト ボックス 74">
            <a:extLst>
              <a:ext uri="{FF2B5EF4-FFF2-40B4-BE49-F238E27FC236}">
                <a16:creationId xmlns:a16="http://schemas.microsoft.com/office/drawing/2014/main" id="{89BF6681-66F0-BC20-8A2B-F3554E1B331C}"/>
              </a:ext>
            </a:extLst>
          </p:cNvPr>
          <p:cNvSpPr txBox="1"/>
          <p:nvPr/>
        </p:nvSpPr>
        <p:spPr>
          <a:xfrm>
            <a:off x="4008682" y="5617509"/>
            <a:ext cx="1555865" cy="215444"/>
          </a:xfrm>
          <a:prstGeom prst="rect">
            <a:avLst/>
          </a:prstGeom>
          <a:noFill/>
        </p:spPr>
        <p:txBody>
          <a:bodyPr wrap="square" rtlCol="0">
            <a:spAutoFit/>
          </a:bodyPr>
          <a:lstStyle/>
          <a:p>
            <a:r>
              <a:rPr kumimoji="1" lang="ja-JP" altLang="en-US" sz="800" b="1" dirty="0">
                <a:solidFill>
                  <a:srgbClr val="002060"/>
                </a:solidFill>
                <a:latin typeface="Yu Gothic UI" panose="020B0500000000000000" pitchFamily="50" charset="-128"/>
                <a:ea typeface="Yu Gothic UI" panose="020B0500000000000000" pitchFamily="50" charset="-128"/>
              </a:rPr>
              <a:t>コーデで〆</a:t>
            </a:r>
          </a:p>
        </p:txBody>
      </p:sp>
      <p:sp>
        <p:nvSpPr>
          <p:cNvPr id="76" name="テキスト ボックス 75">
            <a:extLst>
              <a:ext uri="{FF2B5EF4-FFF2-40B4-BE49-F238E27FC236}">
                <a16:creationId xmlns:a16="http://schemas.microsoft.com/office/drawing/2014/main" id="{A967C002-C74D-1B69-4F21-45EC8D338A1B}"/>
              </a:ext>
            </a:extLst>
          </p:cNvPr>
          <p:cNvSpPr txBox="1"/>
          <p:nvPr/>
        </p:nvSpPr>
        <p:spPr>
          <a:xfrm>
            <a:off x="219362" y="4228217"/>
            <a:ext cx="1872825" cy="246221"/>
          </a:xfrm>
          <a:prstGeom prst="rect">
            <a:avLst/>
          </a:prstGeom>
          <a:noFill/>
        </p:spPr>
        <p:txBody>
          <a:bodyPr wrap="square" rtlCol="0">
            <a:spAutoFit/>
          </a:bodyPr>
          <a:lstStyle/>
          <a:p>
            <a:r>
              <a:rPr kumimoji="1" lang="ja-JP" altLang="en-US" sz="1000" b="1" dirty="0">
                <a:solidFill>
                  <a:srgbClr val="FC8EAC"/>
                </a:solidFill>
              </a:rPr>
              <a:t>＼ゆるっとトークが大人気／</a:t>
            </a:r>
          </a:p>
        </p:txBody>
      </p:sp>
      <p:pic>
        <p:nvPicPr>
          <p:cNvPr id="78" name="図 77">
            <a:extLst>
              <a:ext uri="{FF2B5EF4-FFF2-40B4-BE49-F238E27FC236}">
                <a16:creationId xmlns:a16="http://schemas.microsoft.com/office/drawing/2014/main" id="{6E6150DB-E228-A907-AFC4-C02FD38642CA}"/>
              </a:ext>
            </a:extLst>
          </p:cNvPr>
          <p:cNvPicPr>
            <a:picLocks noChangeAspect="1"/>
          </p:cNvPicPr>
          <p:nvPr/>
        </p:nvPicPr>
        <p:blipFill>
          <a:blip r:embed="rId9"/>
          <a:srcRect l="4363" t="4836" r="4751" b="5461"/>
          <a:stretch>
            <a:fillRect/>
          </a:stretch>
        </p:blipFill>
        <p:spPr>
          <a:xfrm>
            <a:off x="192981" y="1887913"/>
            <a:ext cx="691692" cy="682689"/>
          </a:xfrm>
          <a:prstGeom prst="roundRect">
            <a:avLst/>
          </a:prstGeom>
        </p:spPr>
      </p:pic>
      <p:pic>
        <p:nvPicPr>
          <p:cNvPr id="2050" name="Picture 2">
            <a:extLst>
              <a:ext uri="{FF2B5EF4-FFF2-40B4-BE49-F238E27FC236}">
                <a16:creationId xmlns:a16="http://schemas.microsoft.com/office/drawing/2014/main" id="{39B2CC41-2C5E-E7D1-5216-AFC844163B8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10370"/>
          <a:stretch>
            <a:fillRect/>
          </a:stretch>
        </p:blipFill>
        <p:spPr bwMode="auto">
          <a:xfrm>
            <a:off x="4152677" y="2111072"/>
            <a:ext cx="1038371" cy="201734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図 2">
            <a:extLst>
              <a:ext uri="{FF2B5EF4-FFF2-40B4-BE49-F238E27FC236}">
                <a16:creationId xmlns:a16="http://schemas.microsoft.com/office/drawing/2014/main" id="{1B2C501B-30E5-B2DC-CDE0-6542E2A5CD1D}"/>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548" b="90476" l="2772" r="28160">
                        <a14:foregroundMark x1="22284" y1="6548" x2="22284" y2="6548"/>
                        <a14:foregroundMark x1="28160" y1="22917" x2="28160" y2="22917"/>
                        <a14:foregroundMark x1="10643" y1="90476" x2="10643" y2="90476"/>
                        <a14:foregroundMark x1="15965" y1="46429" x2="15965" y2="46429"/>
                        <a14:foregroundMark x1="12860" y1="36310" x2="14745" y2="59821"/>
                        <a14:foregroundMark x1="14745" y1="59821" x2="13636" y2="35119"/>
                        <a14:foregroundMark x1="13636" y1="35119" x2="12306" y2="36012"/>
                      </a14:backgroundRemoval>
                    </a14:imgEffect>
                  </a14:imgLayer>
                </a14:imgProps>
              </a:ext>
            </a:extLst>
          </a:blip>
          <a:srcRect r="69777"/>
          <a:stretch>
            <a:fillRect/>
          </a:stretch>
        </p:blipFill>
        <p:spPr>
          <a:xfrm>
            <a:off x="3661737" y="1767675"/>
            <a:ext cx="691692" cy="852527"/>
          </a:xfrm>
          <a:prstGeom prst="rect">
            <a:avLst/>
          </a:prstGeom>
        </p:spPr>
      </p:pic>
      <p:sp>
        <p:nvSpPr>
          <p:cNvPr id="7" name="テキスト ボックス 6">
            <a:extLst>
              <a:ext uri="{FF2B5EF4-FFF2-40B4-BE49-F238E27FC236}">
                <a16:creationId xmlns:a16="http://schemas.microsoft.com/office/drawing/2014/main" id="{76153B46-324B-C042-546A-EE94581D9BB7}"/>
              </a:ext>
            </a:extLst>
          </p:cNvPr>
          <p:cNvSpPr txBox="1"/>
          <p:nvPr/>
        </p:nvSpPr>
        <p:spPr>
          <a:xfrm>
            <a:off x="4239234" y="1799791"/>
            <a:ext cx="1553852" cy="338554"/>
          </a:xfrm>
          <a:prstGeom prst="rect">
            <a:avLst/>
          </a:prstGeom>
          <a:noFill/>
        </p:spPr>
        <p:txBody>
          <a:bodyPr wrap="square" rtlCol="0">
            <a:spAutoFit/>
          </a:bodyPr>
          <a:lstStyle/>
          <a:p>
            <a:r>
              <a:rPr kumimoji="1" lang="en-US" altLang="ja-JP" sz="800" b="1" dirty="0">
                <a:solidFill>
                  <a:srgbClr val="FC8EAC"/>
                </a:solidFill>
              </a:rPr>
              <a:t>15</a:t>
            </a:r>
            <a:r>
              <a:rPr kumimoji="1" lang="ja-JP" altLang="en-US" sz="800" b="1" dirty="0">
                <a:solidFill>
                  <a:srgbClr val="FC8EAC"/>
                </a:solidFill>
              </a:rPr>
              <a:t>秒程度の切出し動画</a:t>
            </a:r>
            <a:endParaRPr kumimoji="1" lang="en-US" altLang="ja-JP" sz="800" b="1" dirty="0">
              <a:solidFill>
                <a:srgbClr val="FC8EAC"/>
              </a:solidFill>
            </a:endParaRPr>
          </a:p>
          <a:p>
            <a:r>
              <a:rPr kumimoji="1" lang="ja-JP" altLang="en-US" sz="800" b="1" dirty="0">
                <a:solidFill>
                  <a:srgbClr val="FC8EAC"/>
                </a:solidFill>
              </a:rPr>
              <a:t>　 ＼サービス投稿／</a:t>
            </a:r>
          </a:p>
        </p:txBody>
      </p:sp>
      <p:sp>
        <p:nvSpPr>
          <p:cNvPr id="9" name="テキスト ボックス 8">
            <a:extLst>
              <a:ext uri="{FF2B5EF4-FFF2-40B4-BE49-F238E27FC236}">
                <a16:creationId xmlns:a16="http://schemas.microsoft.com/office/drawing/2014/main" id="{7AC3A930-AC87-EBF4-16A8-9D6FD0EF833A}"/>
              </a:ext>
            </a:extLst>
          </p:cNvPr>
          <p:cNvSpPr txBox="1"/>
          <p:nvPr/>
        </p:nvSpPr>
        <p:spPr>
          <a:xfrm rot="1385540">
            <a:off x="8596596" y="575240"/>
            <a:ext cx="1324843" cy="655288"/>
          </a:xfrm>
          <a:prstGeom prst="rect">
            <a:avLst/>
          </a:prstGeom>
          <a:noFill/>
        </p:spPr>
        <p:txBody>
          <a:bodyPr wrap="none" rtlCol="0">
            <a:prstTxWarp prst="textArchUp">
              <a:avLst/>
            </a:prstTxWarp>
            <a:spAutoFit/>
          </a:bodyPr>
          <a:lstStyle/>
          <a:p>
            <a:pPr algn="ctr"/>
            <a:r>
              <a:rPr kumimoji="1" lang="en-US" altLang="ja-JP"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New</a:t>
            </a:r>
            <a:endParaRPr kumimoji="1" lang="ja-JP" altLang="en-US" sz="2800" dirty="0">
              <a:ln w="9525" cmpd="sng">
                <a:noFill/>
              </a:ln>
              <a:solidFill>
                <a:srgbClr val="59A8B3"/>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
        <p:nvSpPr>
          <p:cNvPr id="14" name="テキスト ボックス 13">
            <a:extLst>
              <a:ext uri="{FF2B5EF4-FFF2-40B4-BE49-F238E27FC236}">
                <a16:creationId xmlns:a16="http://schemas.microsoft.com/office/drawing/2014/main" id="{36E8E7B4-A407-92E8-4F09-133B33D9E77F}"/>
              </a:ext>
            </a:extLst>
          </p:cNvPr>
          <p:cNvSpPr txBox="1"/>
          <p:nvPr/>
        </p:nvSpPr>
        <p:spPr>
          <a:xfrm>
            <a:off x="8093260" y="639029"/>
            <a:ext cx="1261884" cy="253916"/>
          </a:xfrm>
          <a:prstGeom prst="rect">
            <a:avLst/>
          </a:prstGeom>
          <a:noFill/>
        </p:spPr>
        <p:txBody>
          <a:bodyPr wrap="none" rtlCol="0">
            <a:spAutoFit/>
          </a:bodyPr>
          <a:lstStyle/>
          <a:p>
            <a:r>
              <a:rPr kumimoji="1" lang="ja-JP" altLang="en-US" sz="1050" b="1" dirty="0">
                <a:solidFill>
                  <a:srgbClr val="FF0000"/>
                </a:solidFill>
              </a:rPr>
              <a:t>事前商材可否必須</a:t>
            </a:r>
          </a:p>
        </p:txBody>
      </p:sp>
    </p:spTree>
    <p:extLst>
      <p:ext uri="{BB962C8B-B14F-4D97-AF65-F5344CB8AC3E}">
        <p14:creationId xmlns:p14="http://schemas.microsoft.com/office/powerpoint/2010/main" val="3527763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6AD8-3406-4D60-3E55-125D3E60DE99}"/>
            </a:ext>
          </a:extLst>
        </p:cNvPr>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FF1C6A68-436A-E575-16CC-60728116A0C0}"/>
              </a:ext>
            </a:extLst>
          </p:cNvPr>
          <p:cNvGraphicFramePr>
            <a:graphicFrameLocks noGrp="1"/>
          </p:cNvGraphicFramePr>
          <p:nvPr>
            <p:extLst>
              <p:ext uri="{D42A27DB-BD31-4B8C-83A1-F6EECF244321}">
                <p14:modId xmlns:p14="http://schemas.microsoft.com/office/powerpoint/2010/main" val="3580449429"/>
              </p:ext>
            </p:extLst>
          </p:nvPr>
        </p:nvGraphicFramePr>
        <p:xfrm>
          <a:off x="199613" y="525622"/>
          <a:ext cx="9386657" cy="1045938"/>
        </p:xfrm>
        <a:graphic>
          <a:graphicData uri="http://schemas.openxmlformats.org/drawingml/2006/table">
            <a:tbl>
              <a:tblPr firstRow="1" bandRow="1">
                <a:tableStyleId>{5C22544A-7EE6-4342-B048-85BDC9FD1C3A}</a:tableStyleId>
              </a:tblPr>
              <a:tblGrid>
                <a:gridCol w="7253304">
                  <a:extLst>
                    <a:ext uri="{9D8B030D-6E8A-4147-A177-3AD203B41FA5}">
                      <a16:colId xmlns:a16="http://schemas.microsoft.com/office/drawing/2014/main" val="1221764777"/>
                    </a:ext>
                  </a:extLst>
                </a:gridCol>
                <a:gridCol w="2133353">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59A8B3"/>
                          </a:solidFill>
                        </a:rPr>
                        <a:t>YouTube</a:t>
                      </a:r>
                      <a:r>
                        <a:rPr kumimoji="1" lang="ja-JP" altLang="en-US" baseline="0" dirty="0">
                          <a:solidFill>
                            <a:srgbClr val="59A8B3"/>
                          </a:solidFill>
                        </a:rPr>
                        <a:t>動画タイアップ（</a:t>
                      </a:r>
                      <a:r>
                        <a:rPr kumimoji="1" lang="en-US" altLang="ja-JP" baseline="0" dirty="0">
                          <a:solidFill>
                            <a:srgbClr val="59A8B3"/>
                          </a:solidFill>
                        </a:rPr>
                        <a:t>10</a:t>
                      </a:r>
                      <a:r>
                        <a:rPr kumimoji="1" lang="ja-JP" altLang="en-US" baseline="0" dirty="0">
                          <a:solidFill>
                            <a:srgbClr val="59A8B3"/>
                          </a:solidFill>
                        </a:rPr>
                        <a:t>分程度）</a:t>
                      </a: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モデル起用費込・税別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endParaRP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貴社の商品やサービスについて、動画を制作し</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YouTube</a:t>
                      </a:r>
                      <a:r>
                        <a:rPr kumimoji="1" lang="ja-JP" altLang="en-US" sz="1100" b="1" dirty="0">
                          <a:solidFill>
                            <a:schemeClr val="bg2">
                              <a:lumMod val="50000"/>
                            </a:schemeClr>
                          </a:solidFill>
                          <a:latin typeface="+mn-ea"/>
                          <a:ea typeface="+mn-ea"/>
                        </a:rPr>
                        <a:t>チャンネルに掲載。</a:t>
                      </a:r>
                      <a:endParaRPr kumimoji="1" lang="en-US" altLang="ja-JP" sz="11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オリジナルの個性豊かな出演者が、内容の濃い確かな情報を発信します。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90D73CE8-C992-AB0C-911A-27D485002CA0}"/>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pic>
        <p:nvPicPr>
          <p:cNvPr id="2" name="図 1">
            <a:extLst>
              <a:ext uri="{FF2B5EF4-FFF2-40B4-BE49-F238E27FC236}">
                <a16:creationId xmlns:a16="http://schemas.microsoft.com/office/drawing/2014/main" id="{971FDEEE-D8EE-CE5C-C545-89DBFD8D2C11}"/>
              </a:ext>
            </a:extLst>
          </p:cNvPr>
          <p:cNvPicPr>
            <a:picLocks noChangeAspect="1"/>
          </p:cNvPicPr>
          <p:nvPr/>
        </p:nvPicPr>
        <p:blipFill>
          <a:blip r:embed="rId2"/>
          <a:stretch>
            <a:fillRect/>
          </a:stretch>
        </p:blipFill>
        <p:spPr>
          <a:xfrm>
            <a:off x="450808" y="1981446"/>
            <a:ext cx="1950125" cy="1111771"/>
          </a:xfrm>
          <a:prstGeom prst="rect">
            <a:avLst/>
          </a:prstGeom>
        </p:spPr>
      </p:pic>
      <p:pic>
        <p:nvPicPr>
          <p:cNvPr id="5" name="図 4">
            <a:extLst>
              <a:ext uri="{FF2B5EF4-FFF2-40B4-BE49-F238E27FC236}">
                <a16:creationId xmlns:a16="http://schemas.microsoft.com/office/drawing/2014/main" id="{F9EFA3A6-85E6-DDBD-EC91-295F43556BE3}"/>
              </a:ext>
            </a:extLst>
          </p:cNvPr>
          <p:cNvPicPr>
            <a:picLocks noChangeAspect="1"/>
          </p:cNvPicPr>
          <p:nvPr/>
        </p:nvPicPr>
        <p:blipFill>
          <a:blip r:embed="rId3"/>
          <a:stretch>
            <a:fillRect/>
          </a:stretch>
        </p:blipFill>
        <p:spPr>
          <a:xfrm>
            <a:off x="427031" y="3093217"/>
            <a:ext cx="1950125" cy="2473504"/>
          </a:xfrm>
          <a:prstGeom prst="rect">
            <a:avLst/>
          </a:prstGeom>
        </p:spPr>
      </p:pic>
      <p:pic>
        <p:nvPicPr>
          <p:cNvPr id="6" name="Picture 2">
            <a:extLst>
              <a:ext uri="{FF2B5EF4-FFF2-40B4-BE49-F238E27FC236}">
                <a16:creationId xmlns:a16="http://schemas.microsoft.com/office/drawing/2014/main" id="{98DEEC08-8BF7-8121-7392-81A0F7E30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7729" y="1952863"/>
            <a:ext cx="1932068" cy="11117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oogle Shape;498;p17">
            <a:extLst>
              <a:ext uri="{FF2B5EF4-FFF2-40B4-BE49-F238E27FC236}">
                <a16:creationId xmlns:a16="http://schemas.microsoft.com/office/drawing/2014/main" id="{9A7F4ACC-14F8-40AF-637B-0A996A133FD8}"/>
              </a:ext>
            </a:extLst>
          </p:cNvPr>
          <p:cNvGraphicFramePr/>
          <p:nvPr>
            <p:extLst>
              <p:ext uri="{D42A27DB-BD31-4B8C-83A1-F6EECF244321}">
                <p14:modId xmlns:p14="http://schemas.microsoft.com/office/powerpoint/2010/main" val="3195191000"/>
              </p:ext>
            </p:extLst>
          </p:nvPr>
        </p:nvGraphicFramePr>
        <p:xfrm>
          <a:off x="4832350" y="1679250"/>
          <a:ext cx="4823515" cy="4130999"/>
        </p:xfrm>
        <a:graphic>
          <a:graphicData uri="http://schemas.openxmlformats.org/drawingml/2006/table">
            <a:tbl>
              <a:tblPr firstRow="1" bandRow="1">
                <a:noFill/>
              </a:tblPr>
              <a:tblGrid>
                <a:gridCol w="1324941">
                  <a:extLst>
                    <a:ext uri="{9D8B030D-6E8A-4147-A177-3AD203B41FA5}">
                      <a16:colId xmlns:a16="http://schemas.microsoft.com/office/drawing/2014/main" val="20000"/>
                    </a:ext>
                  </a:extLst>
                </a:gridCol>
                <a:gridCol w="3498574">
                  <a:extLst>
                    <a:ext uri="{9D8B030D-6E8A-4147-A177-3AD203B41FA5}">
                      <a16:colId xmlns:a16="http://schemas.microsoft.com/office/drawing/2014/main" val="20001"/>
                    </a:ext>
                  </a:extLst>
                </a:gridCol>
              </a:tblGrid>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再生保証数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回再生保証</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動画本編＋</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a:t>
                      </a:r>
                      <a:endParaRPr lang="ja-JP" altLang="en-US"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46933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チャンネル（長尺）</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YT</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・メルマガ</a:t>
                      </a:r>
                      <a:endParaRPr lang="ja-JP" altLang="en-US" sz="16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再生数</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zh-TW"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37445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45</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lang="ja-JP" altLang="en-US" sz="16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414911">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・色補整の修正費用は含まれておりません。</a:t>
                      </a: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・動画再生数はオーガニック再生数と</a:t>
                      </a:r>
                      <a:r>
                        <a:rPr lang="en-US" altLang="ja-JP" sz="800" b="1" dirty="0">
                          <a:solidFill>
                            <a:schemeClr val="bg2">
                              <a:lumMod val="50000"/>
                            </a:schemeClr>
                          </a:solidFill>
                          <a:latin typeface="Yu Gothic" panose="020B0400000000000000" pitchFamily="34" charset="-128"/>
                          <a:ea typeface="Yu Gothic" panose="020B0400000000000000" pitchFamily="34" charset="-128"/>
                        </a:rPr>
                        <a:t>AD</a:t>
                      </a:r>
                      <a:r>
                        <a:rPr lang="ja-JP" altLang="en-US" sz="800" b="1" dirty="0">
                          <a:solidFill>
                            <a:schemeClr val="bg2">
                              <a:lumMod val="50000"/>
                            </a:schemeClr>
                          </a:solidFill>
                          <a:latin typeface="Yu Gothic" panose="020B0400000000000000" pitchFamily="34" charset="-128"/>
                          <a:ea typeface="Yu Gothic" panose="020B0400000000000000" pitchFamily="34" charset="-128"/>
                        </a:rPr>
                        <a:t>による再生数の合算になります。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rtl="0">
                        <a:lnSpc>
                          <a:spcPct val="100000"/>
                        </a:lnSpc>
                        <a:spcBef>
                          <a:spcPts val="100"/>
                        </a:spcBef>
                        <a:spcAft>
                          <a:spcPts val="0"/>
                        </a:spcAft>
                        <a:buClr>
                          <a:srgbClr val="000000"/>
                        </a:buClr>
                        <a:buSzPts val="800"/>
                        <a:buFont typeface="Arial"/>
                        <a:buNone/>
                      </a:pPr>
                      <a:r>
                        <a:rPr lang="ja-JP" altLang="en-US" sz="800" b="1" dirty="0">
                          <a:solidFill>
                            <a:schemeClr val="bg2">
                              <a:lumMod val="50000"/>
                            </a:schemeClr>
                          </a:solidFill>
                          <a:latin typeface="Yu Gothic" panose="020B0400000000000000" pitchFamily="34" charset="-128"/>
                          <a:ea typeface="Yu Gothic" panose="020B0400000000000000" pitchFamily="34" charset="-128"/>
                        </a:rPr>
                        <a:t>・</a:t>
                      </a:r>
                      <a:r>
                        <a:rPr lang="en-US" altLang="ja-JP" sz="800" b="1" dirty="0">
                          <a:solidFill>
                            <a:schemeClr val="bg2">
                              <a:lumMod val="50000"/>
                            </a:schemeClr>
                          </a:solidFill>
                          <a:latin typeface="Yu Gothic" panose="020B0400000000000000" pitchFamily="34" charset="-128"/>
                          <a:ea typeface="Yu Gothic" panose="020B0400000000000000" pitchFamily="34" charset="-128"/>
                        </a:rPr>
                        <a:t>YouTube</a:t>
                      </a:r>
                      <a:r>
                        <a:rPr lang="ja-JP" altLang="en-US" sz="800" b="1" dirty="0">
                          <a:solidFill>
                            <a:schemeClr val="bg2">
                              <a:lumMod val="50000"/>
                            </a:schemeClr>
                          </a:solidFill>
                          <a:latin typeface="Yu Gothic" panose="020B0400000000000000" pitchFamily="34" charset="-128"/>
                          <a:ea typeface="Yu Gothic" panose="020B0400000000000000" pitchFamily="34" charset="-128"/>
                        </a:rPr>
                        <a:t>のサムネイル、タイトル、説明は編集部で制作させていただきます</a:t>
                      </a:r>
                      <a:endParaRPr lang="en-US" altLang="ja-JP" sz="800" b="1" dirty="0">
                        <a:solidFill>
                          <a:schemeClr val="bg2">
                            <a:lumMod val="50000"/>
                          </a:schemeClr>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dirty="0">
                          <a:solidFill>
                            <a:schemeClr val="bg2">
                              <a:lumMod val="50000"/>
                            </a:schemeClr>
                          </a:solidFill>
                          <a:latin typeface="Yu Gothic" panose="020B0400000000000000" pitchFamily="34" charset="-128"/>
                          <a:ea typeface="Yu Gothic" panose="020B0400000000000000" pitchFamily="34" charset="-128"/>
                        </a:rPr>
                        <a:t>・ご希望の出演者によっては別途起用費がかかる場合がございます。</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8" name="Google Shape;700;p22">
            <a:extLst>
              <a:ext uri="{FF2B5EF4-FFF2-40B4-BE49-F238E27FC236}">
                <a16:creationId xmlns:a16="http://schemas.microsoft.com/office/drawing/2014/main" id="{0722B23C-378B-EEFF-8145-7024865CEE17}"/>
              </a:ext>
            </a:extLst>
          </p:cNvPr>
          <p:cNvSpPr txBox="1"/>
          <p:nvPr/>
        </p:nvSpPr>
        <p:spPr>
          <a:xfrm>
            <a:off x="361403" y="1616546"/>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9" name="Google Shape;700;p22">
            <a:extLst>
              <a:ext uri="{FF2B5EF4-FFF2-40B4-BE49-F238E27FC236}">
                <a16:creationId xmlns:a16="http://schemas.microsoft.com/office/drawing/2014/main" id="{AC2F8A8C-B2F2-2E2D-9157-7E470944B169}"/>
              </a:ext>
            </a:extLst>
          </p:cNvPr>
          <p:cNvSpPr txBox="1"/>
          <p:nvPr/>
        </p:nvSpPr>
        <p:spPr>
          <a:xfrm>
            <a:off x="2512478" y="3085081"/>
            <a:ext cx="1902570" cy="16166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IG</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ストーリーズ投稿（公開告知）</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0" name="Google Shape;700;p22">
            <a:extLst>
              <a:ext uri="{FF2B5EF4-FFF2-40B4-BE49-F238E27FC236}">
                <a16:creationId xmlns:a16="http://schemas.microsoft.com/office/drawing/2014/main" id="{B475CD9B-0CFA-8D59-4752-4F7D5BB1D62C}"/>
              </a:ext>
            </a:extLst>
          </p:cNvPr>
          <p:cNvSpPr txBox="1"/>
          <p:nvPr/>
        </p:nvSpPr>
        <p:spPr>
          <a:xfrm>
            <a:off x="361403" y="1832546"/>
            <a:ext cx="1040691"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YouTube</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投稿画面</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1" name="Google Shape;700;p22">
            <a:extLst>
              <a:ext uri="{FF2B5EF4-FFF2-40B4-BE49-F238E27FC236}">
                <a16:creationId xmlns:a16="http://schemas.microsoft.com/office/drawing/2014/main" id="{90560826-8CC4-1717-7AD1-F59D1C558F92}"/>
              </a:ext>
            </a:extLst>
          </p:cNvPr>
          <p:cNvSpPr txBox="1"/>
          <p:nvPr/>
        </p:nvSpPr>
        <p:spPr>
          <a:xfrm>
            <a:off x="2512478" y="1815297"/>
            <a:ext cx="1902570" cy="16166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YouTube</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サムネイル</a:t>
            </a:r>
            <a:endParaRPr sz="8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pic>
        <p:nvPicPr>
          <p:cNvPr id="12" name="Picture 6" descr="グラフィカル ユーザー インターフェイス, アプリケーション&#10;&#10;自動的に生成された説明">
            <a:extLst>
              <a:ext uri="{FF2B5EF4-FFF2-40B4-BE49-F238E27FC236}">
                <a16:creationId xmlns:a16="http://schemas.microsoft.com/office/drawing/2014/main" id="{60B01ED1-B61B-CEC8-3178-1ADF26AC837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512478" y="3228332"/>
            <a:ext cx="1902570" cy="3383739"/>
          </a:xfrm>
          <a:prstGeom prst="rect">
            <a:avLst/>
          </a:prstGeom>
          <a:noFill/>
          <a:extLst>
            <a:ext uri="{909E8E84-426E-40DD-AFC4-6F175D3DCCD1}">
              <a14:hiddenFill xmlns:a14="http://schemas.microsoft.com/office/drawing/2010/main">
                <a:solidFill>
                  <a:srgbClr val="FFFFFF"/>
                </a:solidFill>
              </a14:hiddenFill>
            </a:ext>
          </a:extLst>
        </p:spPr>
      </p:pic>
      <p:sp>
        <p:nvSpPr>
          <p:cNvPr id="15" name="タイトル 1">
            <a:extLst>
              <a:ext uri="{FF2B5EF4-FFF2-40B4-BE49-F238E27FC236}">
                <a16:creationId xmlns:a16="http://schemas.microsoft.com/office/drawing/2014/main" id="{861A8A50-91B5-7C6F-9A20-DE5780207479}"/>
              </a:ext>
            </a:extLst>
          </p:cNvPr>
          <p:cNvSpPr txBox="1">
            <a:spLocks/>
          </p:cNvSpPr>
          <p:nvPr/>
        </p:nvSpPr>
        <p:spPr>
          <a:xfrm>
            <a:off x="188913" y="130175"/>
            <a:ext cx="8212137" cy="544513"/>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a:t>動画メニュー</a:t>
            </a:r>
            <a:endParaRPr lang="en-US" altLang="ja-JP" dirty="0"/>
          </a:p>
        </p:txBody>
      </p:sp>
      <p:sp>
        <p:nvSpPr>
          <p:cNvPr id="18" name="正方形/長方形 17">
            <a:extLst>
              <a:ext uri="{FF2B5EF4-FFF2-40B4-BE49-F238E27FC236}">
                <a16:creationId xmlns:a16="http://schemas.microsoft.com/office/drawing/2014/main" id="{3983BE05-71B9-99C3-6B5D-FE10427E1D01}"/>
              </a:ext>
            </a:extLst>
          </p:cNvPr>
          <p:cNvSpPr/>
          <p:nvPr/>
        </p:nvSpPr>
        <p:spPr>
          <a:xfrm>
            <a:off x="427031" y="5674657"/>
            <a:ext cx="1950125" cy="768582"/>
          </a:xfrm>
          <a:prstGeom prst="rect">
            <a:avLst/>
          </a:prstGeom>
          <a:solidFill>
            <a:srgbClr val="E7346C">
              <a:alpha val="88000"/>
            </a:srgbClr>
          </a:solid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長尺だからこそ</a:t>
            </a:r>
            <a:endParaRPr kumimoji="1" lang="en-US" altLang="ja-JP" sz="1200" b="1" dirty="0">
              <a:solidFill>
                <a:schemeClr val="bg1"/>
              </a:solidFill>
            </a:endParaRPr>
          </a:p>
          <a:p>
            <a:pPr algn="ctr"/>
            <a:r>
              <a:rPr kumimoji="1" lang="ja-JP" altLang="en-US" sz="1200" b="1" dirty="0">
                <a:solidFill>
                  <a:schemeClr val="bg1"/>
                </a:solidFill>
              </a:rPr>
              <a:t>詳しい商品紹介や</a:t>
            </a:r>
            <a:endParaRPr kumimoji="1" lang="en-US" altLang="ja-JP" sz="1200" b="1" dirty="0">
              <a:solidFill>
                <a:schemeClr val="bg1"/>
              </a:solidFill>
            </a:endParaRPr>
          </a:p>
          <a:p>
            <a:pPr algn="ctr"/>
            <a:r>
              <a:rPr kumimoji="1" lang="ja-JP" altLang="en-US" sz="1200" b="1" dirty="0">
                <a:solidFill>
                  <a:schemeClr val="bg1"/>
                </a:solidFill>
              </a:rPr>
              <a:t>使い方の提案が可能！</a:t>
            </a:r>
            <a:endParaRPr kumimoji="1" lang="ja-JP" altLang="en-US" sz="2000" b="1" dirty="0">
              <a:solidFill>
                <a:schemeClr val="bg1"/>
              </a:solidFill>
            </a:endParaRPr>
          </a:p>
        </p:txBody>
      </p:sp>
      <p:pic>
        <p:nvPicPr>
          <p:cNvPr id="1026" name="Picture 2" descr="YouTube ブランド関連情報とガイドライン - YouTube のしくみ"/>
          <p:cNvPicPr>
            <a:picLocks noChangeAspect="1" noChangeArrowheads="1"/>
          </p:cNvPicPr>
          <p:nvPr/>
        </p:nvPicPr>
        <p:blipFill rotWithShape="1">
          <a:blip r:embed="rId6">
            <a:extLst>
              <a:ext uri="{28A0092B-C50C-407E-A947-70E740481C1C}">
                <a14:useLocalDpi xmlns:a14="http://schemas.microsoft.com/office/drawing/2010/main" val="0"/>
              </a:ext>
            </a:extLst>
          </a:blip>
          <a:srcRect t="23975" b="26411"/>
          <a:stretch/>
        </p:blipFill>
        <p:spPr bwMode="auto">
          <a:xfrm>
            <a:off x="4554245" y="540441"/>
            <a:ext cx="1704358" cy="444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308668"/>
      </p:ext>
    </p:extLst>
  </p:cSld>
  <p:clrMapOvr>
    <a:masterClrMapping/>
  </p:clrMapOvr>
  <mc:AlternateContent xmlns:mc="http://schemas.openxmlformats.org/markup-compatibility/2006" xmlns:p14="http://schemas.microsoft.com/office/powerpoint/2010/main">
    <mc:Choice Requires="p14">
      <p:transition spd="slow" p14:dur="2000" advTm="93"/>
    </mc:Choice>
    <mc:Fallback xmlns="">
      <p:transition spd="slow" advTm="93"/>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01C81-22C1-883E-4F18-A7F3DEBDF529}"/>
            </a:ext>
          </a:extLst>
        </p:cNvPr>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BA5F0108-2902-9C4C-6D5A-FFD89435FBA7}"/>
              </a:ext>
            </a:extLst>
          </p:cNvPr>
          <p:cNvGraphicFramePr>
            <a:graphicFrameLocks noGrp="1"/>
          </p:cNvGraphicFramePr>
          <p:nvPr>
            <p:extLst>
              <p:ext uri="{D42A27DB-BD31-4B8C-83A1-F6EECF244321}">
                <p14:modId xmlns:p14="http://schemas.microsoft.com/office/powerpoint/2010/main" val="3564778809"/>
              </p:ext>
            </p:extLst>
          </p:nvPr>
        </p:nvGraphicFramePr>
        <p:xfrm>
          <a:off x="189215" y="513352"/>
          <a:ext cx="8968566" cy="1188720"/>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59A8B3"/>
                          </a:solidFill>
                        </a:rPr>
                        <a:t>YouTube 60</a:t>
                      </a:r>
                      <a:r>
                        <a:rPr kumimoji="1" lang="ja-JP" altLang="en-US" baseline="0" dirty="0">
                          <a:solidFill>
                            <a:srgbClr val="59A8B3"/>
                          </a:solidFill>
                        </a:rPr>
                        <a:t>秒プロモーション動画タイアップ</a:t>
                      </a:r>
                      <a:endParaRPr kumimoji="1" lang="en-US" altLang="ja-JP" baseline="0" dirty="0">
                        <a:solidFill>
                          <a:srgbClr val="59A8B3"/>
                        </a:solidFill>
                      </a:endParaRPr>
                    </a:p>
                  </a:txBody>
                  <a:tcPr marL="468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A</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G250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en-US" altLang="ja-JP" sz="1200" dirty="0">
                          <a:solidFill>
                            <a:schemeClr val="bg2">
                              <a:lumMod val="50000"/>
                            </a:schemeClr>
                          </a:solidFill>
                          <a:latin typeface="+mn-ea"/>
                          <a:ea typeface="+mn-ea"/>
                        </a:rPr>
                        <a:t>B</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G350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en-US" altLang="ja-JP" sz="1200" dirty="0">
                          <a:solidFill>
                            <a:schemeClr val="bg2">
                              <a:lumMod val="50000"/>
                            </a:schemeClr>
                          </a:solidFill>
                          <a:latin typeface="+mn-ea"/>
                          <a:ea typeface="+mn-ea"/>
                        </a:rPr>
                        <a:t>C</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p>
                    <a:p>
                      <a:pPr algn="ct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税別</a:t>
                      </a:r>
                      <a:r>
                        <a:rPr kumimoji="1" lang="en-US" altLang="ja-JP" sz="1200" dirty="0">
                          <a:solidFill>
                            <a:schemeClr val="bg2">
                              <a:lumMod val="50000"/>
                            </a:schemeClr>
                          </a:solidFill>
                          <a:latin typeface="+mn-ea"/>
                          <a:ea typeface="+mn-ea"/>
                        </a:rPr>
                        <a:t>)</a:t>
                      </a:r>
                    </a:p>
                  </a:txBody>
                  <a:tcPr marL="90000" anchor="ctr">
                    <a:lnL w="12700" cap="flat" cmpd="sng" algn="ctr">
                      <a:solidFill>
                        <a:srgbClr val="59A8B3"/>
                      </a:solidFill>
                      <a:prstDash val="dot"/>
                      <a:round/>
                      <a:headEnd type="none" w="med" len="med"/>
                      <a:tailEnd type="none" w="med" len="med"/>
                    </a:lnL>
                    <a:lnR w="12700" cap="flat" cmpd="sng" algn="ctr">
                      <a:solidFill>
                        <a:srgbClr val="59A8B3"/>
                      </a:solidFill>
                      <a:prstDash val="solid"/>
                      <a:round/>
                      <a:headEnd type="none" w="med" len="med"/>
                      <a:tailEnd type="none" w="med" len="med"/>
                    </a:lnR>
                    <a:lnT w="12700" cap="flat" cmpd="sng" algn="ctr">
                      <a:solidFill>
                        <a:srgbClr val="59A8B3"/>
                      </a:solidFill>
                      <a:prstDash val="solid"/>
                      <a:round/>
                      <a:headEnd type="none" w="med" len="med"/>
                      <a:tailEnd type="none" w="med" len="med"/>
                    </a:lnT>
                    <a:lnB w="12700" cap="flat" cmpd="sng" algn="ctr">
                      <a:solidFill>
                        <a:srgbClr val="59A8B3"/>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rPr>
                        <a:t>「ブランディング｜イメージ」「</a:t>
                      </a:r>
                      <a:r>
                        <a:rPr kumimoji="1" lang="en-US" altLang="ja-JP" sz="1100" b="1" dirty="0">
                          <a:solidFill>
                            <a:schemeClr val="bg2">
                              <a:lumMod val="50000"/>
                            </a:schemeClr>
                          </a:solidFill>
                          <a:latin typeface="+mn-ea"/>
                        </a:rPr>
                        <a:t>How to</a:t>
                      </a:r>
                      <a:r>
                        <a:rPr kumimoji="1" lang="ja-JP" altLang="en-US" sz="1100" b="1" dirty="0">
                          <a:solidFill>
                            <a:schemeClr val="bg2">
                              <a:lumMod val="50000"/>
                            </a:schemeClr>
                          </a:solidFill>
                          <a:latin typeface="+mn-ea"/>
                        </a:rPr>
                        <a:t>」「イベント取材」など</a:t>
                      </a:r>
                      <a:r>
                        <a:rPr kumimoji="1" lang="en-US" altLang="ja-JP" sz="1100" b="1" dirty="0">
                          <a:solidFill>
                            <a:schemeClr val="bg2">
                              <a:lumMod val="50000"/>
                            </a:schemeClr>
                          </a:solidFill>
                          <a:latin typeface="+mn-ea"/>
                        </a:rPr>
                        <a:t>CM</a:t>
                      </a:r>
                      <a:r>
                        <a:rPr kumimoji="1" lang="ja-JP" altLang="en-US" sz="1100" b="1" dirty="0">
                          <a:solidFill>
                            <a:schemeClr val="bg2">
                              <a:lumMod val="50000"/>
                            </a:schemeClr>
                          </a:solidFill>
                          <a:latin typeface="+mn-ea"/>
                        </a:rPr>
                        <a:t>風横型動画を制作し、</a:t>
                      </a:r>
                      <a:r>
                        <a:rPr kumimoji="1" lang="en-US" altLang="ja-JP" sz="1100" b="1" dirty="0" err="1">
                          <a:solidFill>
                            <a:schemeClr val="bg2">
                              <a:lumMod val="50000"/>
                            </a:schemeClr>
                          </a:solidFill>
                          <a:latin typeface="+mn-ea"/>
                        </a:rPr>
                        <a:t>CanCam</a:t>
                      </a:r>
                      <a:r>
                        <a:rPr kumimoji="1" lang="ja-JP" altLang="en-US" sz="1100" b="1" dirty="0">
                          <a:solidFill>
                            <a:schemeClr val="bg2">
                              <a:lumMod val="50000"/>
                            </a:schemeClr>
                          </a:solidFill>
                          <a:latin typeface="+mn-ea"/>
                        </a:rPr>
                        <a:t>公式</a:t>
                      </a:r>
                      <a:r>
                        <a:rPr kumimoji="1" lang="en-US" altLang="ja-JP" sz="1100" b="1" dirty="0">
                          <a:solidFill>
                            <a:schemeClr val="bg2">
                              <a:lumMod val="50000"/>
                            </a:schemeClr>
                          </a:solidFill>
                          <a:latin typeface="+mn-ea"/>
                        </a:rPr>
                        <a:t>YouTube</a:t>
                      </a:r>
                      <a:r>
                        <a:rPr kumimoji="1" lang="ja-JP" altLang="en-US" sz="1100" b="1" dirty="0">
                          <a:solidFill>
                            <a:schemeClr val="bg2">
                              <a:lumMod val="50000"/>
                            </a:schemeClr>
                          </a:solidFill>
                          <a:latin typeface="+mn-ea"/>
                        </a:rPr>
                        <a:t>で公開します。通常の動画制作メニューに比べて、カット割りが多く複雑な構成が可能なプランになります。</a:t>
                      </a:r>
                    </a:p>
                  </a:txBody>
                  <a:tcPr marL="144000" anchor="ctr">
                    <a:lnL w="12700" cap="flat" cmpd="sng" algn="ctr">
                      <a:solidFill>
                        <a:srgbClr val="59A8B3"/>
                      </a:solidFill>
                      <a:prstDash val="solid"/>
                      <a:round/>
                      <a:headEnd type="none" w="med" len="med"/>
                      <a:tailEnd type="none" w="med" len="med"/>
                    </a:lnL>
                    <a:lnR w="12700" cap="flat" cmpd="sng" algn="ctr">
                      <a:solidFill>
                        <a:srgbClr val="59A8B3"/>
                      </a:solidFill>
                      <a:prstDash val="dot"/>
                      <a:round/>
                      <a:headEnd type="none" w="med" len="med"/>
                      <a:tailEnd type="none" w="med" len="med"/>
                    </a:lnR>
                    <a:lnT w="12700" cap="flat" cmpd="sng" algn="ctr">
                      <a:solidFill>
                        <a:srgbClr val="59A8B3"/>
                      </a:solidFill>
                      <a:prstDash val="dot"/>
                      <a:round/>
                      <a:headEnd type="none" w="med" len="med"/>
                      <a:tailEnd type="none" w="med" len="med"/>
                    </a:lnT>
                    <a:lnB w="12700" cap="flat" cmpd="sng" algn="ctr">
                      <a:solidFill>
                        <a:srgbClr val="59A8B3"/>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2" name="楕円 11">
            <a:extLst>
              <a:ext uri="{FF2B5EF4-FFF2-40B4-BE49-F238E27FC236}">
                <a16:creationId xmlns:a16="http://schemas.microsoft.com/office/drawing/2014/main" id="{B3C76561-E4F4-1A54-26FC-5F6190DDD3CF}"/>
              </a:ext>
            </a:extLst>
          </p:cNvPr>
          <p:cNvSpPr/>
          <p:nvPr/>
        </p:nvSpPr>
        <p:spPr>
          <a:xfrm>
            <a:off x="319729" y="642608"/>
            <a:ext cx="264466" cy="260277"/>
          </a:xfrm>
          <a:prstGeom prst="ellipse">
            <a:avLst/>
          </a:prstGeom>
          <a:solidFill>
            <a:srgbClr val="59A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15" name="タイトル 1">
            <a:extLst>
              <a:ext uri="{FF2B5EF4-FFF2-40B4-BE49-F238E27FC236}">
                <a16:creationId xmlns:a16="http://schemas.microsoft.com/office/drawing/2014/main" id="{2A7DCD96-6810-2D36-0B2B-2398170AC1D3}"/>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dirty="0"/>
              <a:t>動画メニュー</a:t>
            </a:r>
            <a:endParaRPr lang="en-US" altLang="ja-JP" dirty="0"/>
          </a:p>
        </p:txBody>
      </p:sp>
      <p:graphicFrame>
        <p:nvGraphicFramePr>
          <p:cNvPr id="16" name="Google Shape;930;p33">
            <a:extLst>
              <a:ext uri="{FF2B5EF4-FFF2-40B4-BE49-F238E27FC236}">
                <a16:creationId xmlns:a16="http://schemas.microsoft.com/office/drawing/2014/main" id="{56AB4A3A-194B-5610-E24A-814053D111FD}"/>
              </a:ext>
            </a:extLst>
          </p:cNvPr>
          <p:cNvGraphicFramePr/>
          <p:nvPr>
            <p:extLst>
              <p:ext uri="{D42A27DB-BD31-4B8C-83A1-F6EECF244321}">
                <p14:modId xmlns:p14="http://schemas.microsoft.com/office/powerpoint/2010/main" val="4124347085"/>
              </p:ext>
            </p:extLst>
          </p:nvPr>
        </p:nvGraphicFramePr>
        <p:xfrm>
          <a:off x="4301088" y="1811858"/>
          <a:ext cx="4831903" cy="4850687"/>
        </p:xfrm>
        <a:graphic>
          <a:graphicData uri="http://schemas.openxmlformats.org/drawingml/2006/table">
            <a:tbl>
              <a:tblPr firstRow="1" bandRow="1">
                <a:noFill/>
              </a:tblPr>
              <a:tblGrid>
                <a:gridCol w="1003745">
                  <a:extLst>
                    <a:ext uri="{9D8B030D-6E8A-4147-A177-3AD203B41FA5}">
                      <a16:colId xmlns:a16="http://schemas.microsoft.com/office/drawing/2014/main" val="20000"/>
                    </a:ext>
                  </a:extLst>
                </a:gridCol>
                <a:gridCol w="3828158">
                  <a:extLst>
                    <a:ext uri="{9D8B030D-6E8A-4147-A177-3AD203B41FA5}">
                      <a16:colId xmlns:a16="http://schemas.microsoft.com/office/drawing/2014/main" val="20001"/>
                    </a:ext>
                  </a:extLst>
                </a:gridCol>
              </a:tblGrid>
              <a:tr h="45419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動画尺</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60秒以内</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横型）</a:t>
                      </a:r>
                      <a:endParaRPr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774225">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再生数</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A：</a:t>
                      </a:r>
                      <a:r>
                        <a:rPr lang="en-US" alt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5</a:t>
                      </a:r>
                      <a:r>
                        <a:rPr lang="ja-JP" altLang="en-US"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万回再生保証　</a:t>
                      </a:r>
                      <a:endParaRPr lang="en-US" alt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B</a:t>
                      </a:r>
                      <a:r>
                        <a:rPr lang="ja-JP" altLang="en-US"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a:t>
                      </a:r>
                      <a:r>
                        <a:rPr 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10万再生保証</a:t>
                      </a:r>
                      <a:r>
                        <a:rPr lang="ja-JP" altLang="en-US"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　</a:t>
                      </a:r>
                      <a:endParaRPr lang="en-US" alt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C</a:t>
                      </a:r>
                      <a:r>
                        <a:rPr lang="ja-JP" sz="1200" b="1" i="0" u="none" strike="noStrike" cap="none" dirty="0">
                          <a:solidFill>
                            <a:srgbClr val="FF0000"/>
                          </a:solidFill>
                          <a:latin typeface="Yu Gothic" panose="020B0400000000000000" pitchFamily="34" charset="-128"/>
                          <a:ea typeface="Yu Gothic" panose="020B0400000000000000" pitchFamily="34" charset="-128"/>
                          <a:cs typeface="Arial"/>
                          <a:sym typeface="Arial"/>
                        </a:rPr>
                        <a:t>：30万再生保証</a:t>
                      </a:r>
                      <a:endParaRPr sz="2000" b="1"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4309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ヶ月（YouTube公式チャンネル）</a:t>
                      </a:r>
                      <a:endParaRPr sz="2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800"/>
                        <a:buFont typeface="Arial"/>
                        <a:buNone/>
                      </a:pPr>
                      <a:r>
                        <a:rPr 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※専属モデル、著名人出演の場合は別途ご相談</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5419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45419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CanCam.jpタイアップお申込み時</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45419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お申込み条件</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プレミアムタイアップ・スタンダードタイアップ</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54309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a:t>
                      </a:r>
                      <a:endParaRPr sz="1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YouTube</a:t>
                      </a: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合算再生回数</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142817">
                <a:tc gridSpan="2">
                  <a:txBody>
                    <a:bodyPr/>
                    <a:lstStyle/>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endPar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endPar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注意事項</a:t>
                      </a: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・専属モデル、著名人出演の場合は別途料金が発生する場合がございます</a:t>
                      </a: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・関東近郊以外での取材の場合、旅費・宿泊費など別途実費が発生します</a:t>
                      </a: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・追加コンテンツ作成が生じる場合は別途料金が発生します</a:t>
                      </a:r>
                      <a:endParaRPr kumimoji="0" lang="ja-JP" altLang="en-US" sz="40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・掲載期間中の競合調整は行いません</a:t>
                      </a:r>
                      <a:endPar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・色補整の費用は含まれておりません。</a:t>
                      </a:r>
                      <a:endPar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91"/>
                        </a:spcBef>
                        <a:spcAft>
                          <a:spcPts val="0"/>
                        </a:spcAft>
                        <a:buClr>
                          <a:srgbClr val="000000"/>
                        </a:buClr>
                        <a:buSzPts val="800"/>
                        <a:buFontTx/>
                        <a:buNone/>
                        <a:tabLst/>
                        <a:defRPr/>
                      </a:pP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YouTube</a:t>
                      </a: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の再生数には</a:t>
                      </a:r>
                      <a:r>
                        <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YouTube</a:t>
                      </a:r>
                      <a:r>
                        <a:rPr kumimoji="0" lang="ja-JP" altLang="en-US"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広告経由の再生を含みます。</a:t>
                      </a:r>
                      <a:endParaRPr kumimoji="0"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noFill/>
                      <a:prstDash val="dot"/>
                      <a:round/>
                      <a:headEnd type="none" w="sm" len="sm"/>
                      <a:tailEnd type="none" w="sm" len="sm"/>
                    </a:lnB>
                    <a:solidFill>
                      <a:schemeClr val="bg1"/>
                    </a:solidFill>
                  </a:tcPr>
                </a:tc>
                <a:tc h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1978" marB="31978"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82475817"/>
                  </a:ext>
                </a:extLst>
              </a:tr>
            </a:tbl>
          </a:graphicData>
        </a:graphic>
      </p:graphicFrame>
      <p:sp>
        <p:nvSpPr>
          <p:cNvPr id="19" name="Google Shape;928;p33">
            <a:extLst>
              <a:ext uri="{FF2B5EF4-FFF2-40B4-BE49-F238E27FC236}">
                <a16:creationId xmlns:a16="http://schemas.microsoft.com/office/drawing/2014/main" id="{98750318-E7A9-02EF-3FC2-88A7608FEFB8}"/>
              </a:ext>
            </a:extLst>
          </p:cNvPr>
          <p:cNvSpPr txBox="1">
            <a:spLocks/>
          </p:cNvSpPr>
          <p:nvPr/>
        </p:nvSpPr>
        <p:spPr>
          <a:xfrm>
            <a:off x="9534363" y="6168473"/>
            <a:ext cx="264176" cy="176175"/>
          </a:xfrm>
          <a:prstGeom prst="rect">
            <a:avLst/>
          </a:prstGeom>
          <a:noFill/>
          <a:ln>
            <a:noFill/>
          </a:ln>
        </p:spPr>
        <p:txBody>
          <a:bodyPr spcFirstLastPara="1" wrap="square" lIns="0" tIns="0" rIns="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SzPts val="800"/>
            </a:pPr>
            <a:endParaRPr lang="en-US" dirty="0">
              <a:latin typeface="Yu Gothic" panose="020B0400000000000000" pitchFamily="34" charset="-128"/>
              <a:ea typeface="Yu Gothic" panose="020B0400000000000000" pitchFamily="34" charset="-128"/>
              <a:sym typeface="Arial"/>
            </a:endParaRPr>
          </a:p>
        </p:txBody>
      </p:sp>
      <p:sp>
        <p:nvSpPr>
          <p:cNvPr id="20" name="Google Shape;932;p33">
            <a:extLst>
              <a:ext uri="{FF2B5EF4-FFF2-40B4-BE49-F238E27FC236}">
                <a16:creationId xmlns:a16="http://schemas.microsoft.com/office/drawing/2014/main" id="{EBDE9B29-7645-9B91-A5F7-690FB4ED14F6}"/>
              </a:ext>
            </a:extLst>
          </p:cNvPr>
          <p:cNvSpPr txBox="1"/>
          <p:nvPr/>
        </p:nvSpPr>
        <p:spPr>
          <a:xfrm>
            <a:off x="319729" y="1725382"/>
            <a:ext cx="2634183" cy="236434"/>
          </a:xfrm>
          <a:prstGeom prst="rect">
            <a:avLst/>
          </a:prstGeom>
          <a:noFill/>
          <a:ln>
            <a:noFill/>
          </a:ln>
        </p:spPr>
        <p:txBody>
          <a:bodyPr spcFirstLastPara="1" wrap="square" lIns="0" tIns="0" rIns="0" bIns="0" anchor="t" anchorCtr="0">
            <a:noAutofit/>
          </a:bodyPr>
          <a:lstStyle/>
          <a:p>
            <a:pPr>
              <a:buClr>
                <a:srgbClr val="000000"/>
              </a:buClr>
              <a:buSzPts val="1200"/>
            </a:pPr>
            <a:r>
              <a:rPr lang="ja-JP" altLang="en-US" sz="1200" b="1"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600"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3" name="Google Shape;935;p33">
            <a:extLst>
              <a:ext uri="{FF2B5EF4-FFF2-40B4-BE49-F238E27FC236}">
                <a16:creationId xmlns:a16="http://schemas.microsoft.com/office/drawing/2014/main" id="{6246F9CC-C008-8469-546E-981375A40AC8}"/>
              </a:ext>
            </a:extLst>
          </p:cNvPr>
          <p:cNvSpPr txBox="1"/>
          <p:nvPr/>
        </p:nvSpPr>
        <p:spPr>
          <a:xfrm>
            <a:off x="319729" y="4133783"/>
            <a:ext cx="2506745" cy="176175"/>
          </a:xfrm>
          <a:prstGeom prst="rect">
            <a:avLst/>
          </a:prstGeom>
          <a:noFill/>
          <a:ln>
            <a:noFill/>
          </a:ln>
        </p:spPr>
        <p:txBody>
          <a:bodyPr spcFirstLastPara="1" wrap="square" lIns="0" tIns="0" rIns="0" bIns="0" anchor="t" anchorCtr="0">
            <a:noAutofit/>
          </a:bodyPr>
          <a:lstStyle/>
          <a:p>
            <a:pPr>
              <a:buClr>
                <a:srgbClr val="000000"/>
              </a:buClr>
              <a:buSzPts val="1200"/>
            </a:pPr>
            <a:r>
              <a:rPr lang="ja-JP" altLang="en-US" sz="1200" b="1"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600" dirty="0">
              <a:solidFill>
                <a:schemeClr val="bg2">
                  <a:lumMod val="50000"/>
                </a:schemeClr>
              </a:solidFill>
              <a:latin typeface="Yu Gothic" panose="020B0400000000000000" pitchFamily="34" charset="-128"/>
              <a:ea typeface="Yu Gothic" panose="020B0400000000000000" pitchFamily="34" charset="-128"/>
              <a:sym typeface="Arial"/>
            </a:endParaRPr>
          </a:p>
        </p:txBody>
      </p:sp>
      <p:pic>
        <p:nvPicPr>
          <p:cNvPr id="5" name="図 4" descr="鏡に映る女性&#10;&#10;低い精度で自動的に生成された説明">
            <a:extLst>
              <a:ext uri="{FF2B5EF4-FFF2-40B4-BE49-F238E27FC236}">
                <a16:creationId xmlns:a16="http://schemas.microsoft.com/office/drawing/2014/main" id="{8CFFAFB8-18D5-30CC-946E-1BC1CE62E9A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44520" y="4458419"/>
            <a:ext cx="3716418" cy="2086112"/>
          </a:xfrm>
          <a:prstGeom prst="rect">
            <a:avLst/>
          </a:prstGeom>
          <a:ln>
            <a:solidFill>
              <a:schemeClr val="bg1">
                <a:lumMod val="75000"/>
              </a:schemeClr>
            </a:solidFill>
          </a:ln>
        </p:spPr>
      </p:pic>
      <p:pic>
        <p:nvPicPr>
          <p:cNvPr id="7" name="図 6" descr="テキスト が含まれている画像&#10;&#10;自動的に生成された説明">
            <a:extLst>
              <a:ext uri="{FF2B5EF4-FFF2-40B4-BE49-F238E27FC236}">
                <a16:creationId xmlns:a16="http://schemas.microsoft.com/office/drawing/2014/main" id="{CE8665FB-D349-6BB0-9BE2-F3B7F2ADD13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738" t="1426" r="260" b="355"/>
          <a:stretch/>
        </p:blipFill>
        <p:spPr>
          <a:xfrm>
            <a:off x="344520" y="2033361"/>
            <a:ext cx="2028855" cy="2050170"/>
          </a:xfrm>
          <a:prstGeom prst="rect">
            <a:avLst/>
          </a:prstGeom>
          <a:ln>
            <a:solidFill>
              <a:schemeClr val="bg1">
                <a:lumMod val="75000"/>
              </a:schemeClr>
            </a:solidFill>
          </a:ln>
        </p:spPr>
      </p:pic>
      <p:sp>
        <p:nvSpPr>
          <p:cNvPr id="11" name="テキスト ボックス 10">
            <a:extLst>
              <a:ext uri="{FF2B5EF4-FFF2-40B4-BE49-F238E27FC236}">
                <a16:creationId xmlns:a16="http://schemas.microsoft.com/office/drawing/2014/main" id="{60B36BDF-D146-8E55-2546-8D767C6FB678}"/>
              </a:ext>
            </a:extLst>
          </p:cNvPr>
          <p:cNvSpPr txBox="1"/>
          <p:nvPr/>
        </p:nvSpPr>
        <p:spPr>
          <a:xfrm>
            <a:off x="319729" y="1859957"/>
            <a:ext cx="3675993" cy="215444"/>
          </a:xfrm>
          <a:prstGeom prst="rect">
            <a:avLst/>
          </a:prstGeom>
          <a:noFill/>
        </p:spPr>
        <p:txBody>
          <a:bodyPr wrap="square">
            <a:spAutoFit/>
          </a:bodyPr>
          <a:lstStyle/>
          <a:p>
            <a:r>
              <a:rPr lang="ja-JP" altLang="en-US" sz="800" b="1" dirty="0">
                <a:solidFill>
                  <a:schemeClr val="bg2">
                    <a:lumMod val="50000"/>
                  </a:schemeClr>
                </a:solidFill>
                <a:latin typeface="+mn-ea"/>
                <a:hlinkClick r:id="rId4"/>
              </a:rPr>
              <a:t>https://shogakukan.box.com/s/tt36m2uk6tga4h9g3n2pv02us9h856j2</a:t>
            </a:r>
            <a:endParaRPr lang="en-US" altLang="ja-JP" sz="800" b="1" dirty="0">
              <a:solidFill>
                <a:schemeClr val="bg2">
                  <a:lumMod val="50000"/>
                </a:schemeClr>
              </a:solidFill>
              <a:latin typeface="+mn-ea"/>
            </a:endParaRPr>
          </a:p>
        </p:txBody>
      </p:sp>
      <p:sp>
        <p:nvSpPr>
          <p:cNvPr id="18" name="テキスト ボックス 17">
            <a:extLst>
              <a:ext uri="{FF2B5EF4-FFF2-40B4-BE49-F238E27FC236}">
                <a16:creationId xmlns:a16="http://schemas.microsoft.com/office/drawing/2014/main" id="{8A7ED756-0AFF-0354-ACDF-C8163F4E293F}"/>
              </a:ext>
            </a:extLst>
          </p:cNvPr>
          <p:cNvSpPr txBox="1"/>
          <p:nvPr/>
        </p:nvSpPr>
        <p:spPr>
          <a:xfrm>
            <a:off x="257486" y="4276467"/>
            <a:ext cx="4955626" cy="215444"/>
          </a:xfrm>
          <a:prstGeom prst="rect">
            <a:avLst/>
          </a:prstGeom>
          <a:noFill/>
        </p:spPr>
        <p:txBody>
          <a:bodyPr wrap="square">
            <a:spAutoFit/>
          </a:bodyPr>
          <a:lstStyle/>
          <a:p>
            <a:r>
              <a:rPr lang="ja-JP" altLang="en-US" sz="800" b="1" dirty="0">
                <a:solidFill>
                  <a:schemeClr val="bg2">
                    <a:lumMod val="50000"/>
                  </a:schemeClr>
                </a:solidFill>
                <a:hlinkClick r:id="rId5"/>
              </a:rPr>
              <a:t>https://shogakukan.box.com/s/0wzznwl4o68xy0fk4ypy4qj52xm7j7qx</a:t>
            </a:r>
            <a:endParaRPr lang="en-US" altLang="ja-JP" sz="800" b="1" dirty="0">
              <a:solidFill>
                <a:schemeClr val="bg2">
                  <a:lumMod val="50000"/>
                </a:schemeClr>
              </a:solidFill>
            </a:endParaRPr>
          </a:p>
        </p:txBody>
      </p:sp>
      <p:pic>
        <p:nvPicPr>
          <p:cNvPr id="21" name="Picture 8" descr="https://pics.prcm.jp/420f0692fd3c7/46394337/gif/46394337.gif">
            <a:extLst>
              <a:ext uri="{FF2B5EF4-FFF2-40B4-BE49-F238E27FC236}">
                <a16:creationId xmlns:a16="http://schemas.microsoft.com/office/drawing/2014/main" id="{C41BDD46-3D18-09CE-45E6-490CF5D8D144}"/>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26440" y="2808947"/>
            <a:ext cx="446661" cy="4429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https://pics.prcm.jp/420f0692fd3c7/46394337/gif/46394337.gif">
            <a:extLst>
              <a:ext uri="{FF2B5EF4-FFF2-40B4-BE49-F238E27FC236}">
                <a16:creationId xmlns:a16="http://schemas.microsoft.com/office/drawing/2014/main" id="{AFC9A774-0A12-CABB-00E9-1664C68723E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905397" y="5267670"/>
            <a:ext cx="446661" cy="442970"/>
          </a:xfrm>
          <a:prstGeom prst="rect">
            <a:avLst/>
          </a:prstGeom>
          <a:noFill/>
          <a:extLst>
            <a:ext uri="{909E8E84-426E-40DD-AFC4-6F175D3DCCD1}">
              <a14:hiddenFill xmlns:a14="http://schemas.microsoft.com/office/drawing/2010/main">
                <a:solidFill>
                  <a:srgbClr val="FFFFFF"/>
                </a:solidFill>
              </a14:hiddenFill>
            </a:ext>
          </a:extLst>
        </p:spPr>
      </p:pic>
      <p:sp>
        <p:nvSpPr>
          <p:cNvPr id="2" name="楕円 1">
            <a:extLst>
              <a:ext uri="{FF2B5EF4-FFF2-40B4-BE49-F238E27FC236}">
                <a16:creationId xmlns:a16="http://schemas.microsoft.com/office/drawing/2014/main" id="{2DF503CD-1351-2273-DE51-B67F165C5F8A}"/>
              </a:ext>
            </a:extLst>
          </p:cNvPr>
          <p:cNvSpPr/>
          <p:nvPr/>
        </p:nvSpPr>
        <p:spPr>
          <a:xfrm rot="891974">
            <a:off x="8926206" y="346128"/>
            <a:ext cx="812800" cy="788288"/>
          </a:xfrm>
          <a:prstGeom prst="ellipse">
            <a:avLst/>
          </a:prstGeom>
          <a:noFill/>
          <a:ln w="28575">
            <a:solidFill>
              <a:srgbClr val="9DC3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9DC3E6"/>
              </a:solidFill>
            </a:endParaRPr>
          </a:p>
        </p:txBody>
      </p:sp>
      <p:sp>
        <p:nvSpPr>
          <p:cNvPr id="4" name="テキスト ボックス 3">
            <a:extLst>
              <a:ext uri="{FF2B5EF4-FFF2-40B4-BE49-F238E27FC236}">
                <a16:creationId xmlns:a16="http://schemas.microsoft.com/office/drawing/2014/main" id="{33F85A24-A6A6-6A2A-5794-5F735BEEAF2E}"/>
              </a:ext>
            </a:extLst>
          </p:cNvPr>
          <p:cNvSpPr txBox="1"/>
          <p:nvPr/>
        </p:nvSpPr>
        <p:spPr>
          <a:xfrm rot="891974">
            <a:off x="8875576" y="417192"/>
            <a:ext cx="963640" cy="646331"/>
          </a:xfrm>
          <a:prstGeom prst="rect">
            <a:avLst/>
          </a:prstGeom>
          <a:noFill/>
          <a:ln>
            <a:noFill/>
          </a:ln>
        </p:spPr>
        <p:txBody>
          <a:bodyPr wrap="square" rtlCol="0">
            <a:spAutoFit/>
          </a:bodyPr>
          <a:lstStyle/>
          <a:p>
            <a:pPr algn="ctr"/>
            <a:r>
              <a:rPr kumimoji="1" lang="ja-JP" altLang="en-US" sz="1200" spc="300" dirty="0">
                <a:solidFill>
                  <a:srgbClr val="9DC3E6"/>
                </a:solidFill>
                <a:latin typeface="AR Pゴシック体S" panose="020B0A00000000000000" pitchFamily="50" charset="-128"/>
                <a:ea typeface="AR Pゴシック体S" panose="020B0A00000000000000" pitchFamily="50" charset="-128"/>
              </a:rPr>
              <a:t>単体</a:t>
            </a:r>
            <a:endParaRPr kumimoji="1" lang="en-US" altLang="ja-JP" sz="1200" spc="300" dirty="0">
              <a:solidFill>
                <a:srgbClr val="9DC3E6"/>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9DC3E6"/>
                </a:solidFill>
                <a:latin typeface="AR Pゴシック体S" panose="020B0A00000000000000" pitchFamily="50" charset="-128"/>
                <a:ea typeface="AR Pゴシック体S" panose="020B0A00000000000000" pitchFamily="50" charset="-128"/>
              </a:rPr>
              <a:t>申し込み</a:t>
            </a:r>
            <a:endParaRPr kumimoji="1" lang="en-US" altLang="ja-JP" sz="1200" spc="300" dirty="0">
              <a:solidFill>
                <a:srgbClr val="9DC3E6"/>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9DC3E6"/>
                </a:solidFill>
                <a:latin typeface="AR Pゴシック体S" panose="020B0A00000000000000" pitchFamily="50" charset="-128"/>
                <a:ea typeface="AR Pゴシック体S" panose="020B0A00000000000000" pitchFamily="50" charset="-128"/>
              </a:rPr>
              <a:t>不可</a:t>
            </a:r>
          </a:p>
        </p:txBody>
      </p:sp>
    </p:spTree>
    <p:extLst>
      <p:ext uri="{BB962C8B-B14F-4D97-AF65-F5344CB8AC3E}">
        <p14:creationId xmlns:p14="http://schemas.microsoft.com/office/powerpoint/2010/main" val="290219574"/>
      </p:ext>
    </p:extLst>
  </p:cSld>
  <p:clrMapOvr>
    <a:masterClrMapping/>
  </p:clrMapOvr>
  <mc:AlternateContent xmlns:mc="http://schemas.openxmlformats.org/markup-compatibility/2006" xmlns:p14="http://schemas.microsoft.com/office/powerpoint/2010/main">
    <mc:Choice Requires="p14">
      <p:transition spd="slow" p14:dur="2000" advTm="115"/>
    </mc:Choice>
    <mc:Fallback xmlns="">
      <p:transition spd="slow" advTm="11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A37E885D-459F-F6DD-53F9-7C0B352B7420}"/>
              </a:ext>
            </a:extLst>
          </p:cNvPr>
          <p:cNvSpPr txBox="1">
            <a:spLocks noChangeArrowheads="1"/>
          </p:cNvSpPr>
          <p:nvPr/>
        </p:nvSpPr>
        <p:spPr bwMode="auto">
          <a:xfrm>
            <a:off x="552127" y="3002289"/>
            <a:ext cx="306185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FFA333"/>
                </a:solidFill>
                <a:latin typeface="游ゴシック Medium" panose="020B0500000000000000" pitchFamily="50" charset="-128"/>
                <a:ea typeface="游ゴシック Medium" panose="020B0500000000000000" pitchFamily="50" charset="-128"/>
                <a:cs typeface="Brush Script MT" panose="03060802040406070304" pitchFamily="66" charset="0"/>
              </a:rPr>
              <a:t>SNS TIE-UP</a:t>
            </a:r>
          </a:p>
          <a:p>
            <a:pPr algn="ctr"/>
            <a:r>
              <a:rPr lang="ja-JP" altLang="en-US" sz="1050" dirty="0">
                <a:solidFill>
                  <a:srgbClr val="FFA333"/>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grpSp>
        <p:nvGrpSpPr>
          <p:cNvPr id="5" name="グループ化 4">
            <a:extLst>
              <a:ext uri="{FF2B5EF4-FFF2-40B4-BE49-F238E27FC236}">
                <a16:creationId xmlns:a16="http://schemas.microsoft.com/office/drawing/2014/main" id="{80B129E3-97AB-42E6-FF5A-183748BA63D9}"/>
              </a:ext>
            </a:extLst>
          </p:cNvPr>
          <p:cNvGrpSpPr/>
          <p:nvPr/>
        </p:nvGrpSpPr>
        <p:grpSpPr>
          <a:xfrm>
            <a:off x="3729038" y="2695759"/>
            <a:ext cx="1767030" cy="338554"/>
            <a:chOff x="46846" y="1212550"/>
            <a:chExt cx="1767030" cy="338554"/>
          </a:xfrm>
        </p:grpSpPr>
        <p:sp>
          <p:nvSpPr>
            <p:cNvPr id="6" name="テキスト ボックス 5">
              <a:extLst>
                <a:ext uri="{FF2B5EF4-FFF2-40B4-BE49-F238E27FC236}">
                  <a16:creationId xmlns:a16="http://schemas.microsoft.com/office/drawing/2014/main" id="{5FAE2F8A-AECC-5B66-0238-ED13FEEB4048}"/>
                </a:ext>
              </a:extLst>
            </p:cNvPr>
            <p:cNvSpPr txBox="1"/>
            <p:nvPr/>
          </p:nvSpPr>
          <p:spPr>
            <a:xfrm>
              <a:off x="46846" y="1212550"/>
              <a:ext cx="1767030" cy="338554"/>
            </a:xfrm>
            <a:prstGeom prst="rect">
              <a:avLst/>
            </a:prstGeom>
            <a:noFill/>
          </p:spPr>
          <p:txBody>
            <a:bodyPr wrap="square" rtlCol="0">
              <a:spAutoFit/>
            </a:bodyPr>
            <a:lstStyle/>
            <a:p>
              <a:r>
                <a:rPr kumimoji="1" lang="ja-JP" altLang="en-US" sz="1600" b="1" dirty="0">
                  <a:solidFill>
                    <a:srgbClr val="FFA333"/>
                  </a:solidFill>
                </a:rPr>
                <a:t>　</a:t>
              </a:r>
              <a:r>
                <a:rPr kumimoji="1" lang="en-US" altLang="ja-JP" sz="1600" b="1" dirty="0">
                  <a:solidFill>
                    <a:srgbClr val="FFA333"/>
                  </a:solidFill>
                </a:rPr>
                <a:t>SNS TU</a:t>
              </a:r>
            </a:p>
          </p:txBody>
        </p:sp>
        <p:sp>
          <p:nvSpPr>
            <p:cNvPr id="7" name="四角形: 角を丸くする 6">
              <a:extLst>
                <a:ext uri="{FF2B5EF4-FFF2-40B4-BE49-F238E27FC236}">
                  <a16:creationId xmlns:a16="http://schemas.microsoft.com/office/drawing/2014/main" id="{443A95C9-CB84-2AB1-0297-89E5B2455B6F}"/>
                </a:ext>
              </a:extLst>
            </p:cNvPr>
            <p:cNvSpPr/>
            <p:nvPr/>
          </p:nvSpPr>
          <p:spPr>
            <a:xfrm>
              <a:off x="86838" y="1224805"/>
              <a:ext cx="101060" cy="294275"/>
            </a:xfrm>
            <a:prstGeom prst="roundRect">
              <a:avLst>
                <a:gd name="adj" fmla="val 40130"/>
              </a:avLst>
            </a:prstGeom>
            <a:solidFill>
              <a:srgbClr val="FFA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rgbClr val="FFA333"/>
                </a:solidFill>
              </a:endParaRPr>
            </a:p>
          </p:txBody>
        </p:sp>
      </p:grpSp>
      <p:sp>
        <p:nvSpPr>
          <p:cNvPr id="8" name="Google Shape;219;p8">
            <a:extLst>
              <a:ext uri="{FF2B5EF4-FFF2-40B4-BE49-F238E27FC236}">
                <a16:creationId xmlns:a16="http://schemas.microsoft.com/office/drawing/2014/main" id="{C2C40910-8B6B-25C9-1B48-0AE15B33853E}"/>
              </a:ext>
            </a:extLst>
          </p:cNvPr>
          <p:cNvSpPr txBox="1"/>
          <p:nvPr/>
        </p:nvSpPr>
        <p:spPr>
          <a:xfrm>
            <a:off x="3769030" y="3134508"/>
            <a:ext cx="4460570" cy="1615827"/>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1000" dirty="0">
                <a:solidFill>
                  <a:schemeClr val="bg2">
                    <a:lumMod val="50000"/>
                  </a:schemeClr>
                </a:solidFill>
              </a:rPr>
              <a:t>P.37</a:t>
            </a:r>
            <a:r>
              <a:rPr lang="ja-JP" altLang="en-US" sz="1000" dirty="0">
                <a:solidFill>
                  <a:schemeClr val="bg2">
                    <a:lumMod val="50000"/>
                  </a:schemeClr>
                </a:solidFill>
              </a:rPr>
              <a:t>　</a:t>
            </a:r>
            <a:r>
              <a:rPr kumimoji="1" lang="en-US" altLang="ja-JP" sz="1000" dirty="0">
                <a:solidFill>
                  <a:srgbClr val="FF6737"/>
                </a:solidFill>
                <a:hlinkClick r:id="rId2" action="ppaction://hlinksldjump"/>
              </a:rPr>
              <a:t>Instagram Feed Magazine</a:t>
            </a:r>
            <a:r>
              <a:rPr kumimoji="1" lang="ja-JP" altLang="en-US" sz="1000" dirty="0">
                <a:solidFill>
                  <a:srgbClr val="FF6737"/>
                </a:solidFill>
                <a:hlinkClick r:id="rId2" action="ppaction://hlinksldjump"/>
              </a:rPr>
              <a:t>タイアップ（モデル撮影あり）</a:t>
            </a:r>
            <a:endParaRPr kumimoji="1" lang="en-US" altLang="ja-JP" sz="1000" dirty="0">
              <a:solidFill>
                <a:srgbClr val="FF6737"/>
              </a:solidFill>
            </a:endParaRPr>
          </a:p>
          <a:p>
            <a:pPr>
              <a:lnSpc>
                <a:spcPct val="150000"/>
              </a:lnSpc>
              <a:buClr>
                <a:srgbClr val="505050"/>
              </a:buClr>
              <a:buSzPts val="1300"/>
            </a:pPr>
            <a:r>
              <a:rPr lang="en-US" altLang="ja-JP" sz="1000" dirty="0">
                <a:solidFill>
                  <a:schemeClr val="bg2">
                    <a:lumMod val="50000"/>
                  </a:schemeClr>
                </a:solidFill>
              </a:rPr>
              <a:t>P.38</a:t>
            </a:r>
            <a:r>
              <a:rPr lang="ja-JP" altLang="en-US" sz="1000" dirty="0">
                <a:solidFill>
                  <a:schemeClr val="bg2">
                    <a:lumMod val="50000"/>
                  </a:schemeClr>
                </a:solidFill>
              </a:rPr>
              <a:t>　</a:t>
            </a:r>
            <a:r>
              <a:rPr kumimoji="1" lang="en-US" altLang="ja-JP" sz="1000" dirty="0">
                <a:solidFill>
                  <a:srgbClr val="FF6737"/>
                </a:solidFill>
                <a:hlinkClick r:id="rId3" action="ppaction://hlinksldjump"/>
              </a:rPr>
              <a:t>Instagram Feed Magazine</a:t>
            </a:r>
            <a:r>
              <a:rPr kumimoji="1" lang="ja-JP" altLang="en-US" sz="1000" dirty="0">
                <a:solidFill>
                  <a:srgbClr val="FF6737"/>
                </a:solidFill>
                <a:hlinkClick r:id="rId3" action="ppaction://hlinksldjump"/>
              </a:rPr>
              <a:t>タイアップ（素材入校式）</a:t>
            </a:r>
            <a:endParaRPr kumimoji="1" lang="en-US" altLang="ja-JP" sz="1000" dirty="0">
              <a:solidFill>
                <a:srgbClr val="FF6737"/>
              </a:solidFill>
            </a:endParaRPr>
          </a:p>
          <a:p>
            <a:pPr>
              <a:lnSpc>
                <a:spcPct val="150000"/>
              </a:lnSpc>
              <a:buClr>
                <a:srgbClr val="505050"/>
              </a:buClr>
              <a:buSzPts val="1300"/>
            </a:pPr>
            <a:r>
              <a:rPr lang="en-US" altLang="ja-JP" sz="1000" dirty="0">
                <a:solidFill>
                  <a:schemeClr val="bg2">
                    <a:lumMod val="50000"/>
                  </a:schemeClr>
                </a:solidFill>
              </a:rPr>
              <a:t>P.39</a:t>
            </a:r>
            <a:r>
              <a:rPr lang="ja-JP" altLang="en-US" sz="1000" dirty="0">
                <a:solidFill>
                  <a:schemeClr val="bg2">
                    <a:lumMod val="50000"/>
                  </a:schemeClr>
                </a:solidFill>
              </a:rPr>
              <a:t>　</a:t>
            </a:r>
            <a:r>
              <a:rPr lang="en-US" altLang="ja-JP" sz="1000" dirty="0">
                <a:solidFill>
                  <a:schemeClr val="bg2">
                    <a:lumMod val="50000"/>
                  </a:schemeClr>
                </a:solidFill>
                <a:hlinkClick r:id="rId4" action="ppaction://hlinksldjump"/>
              </a:rPr>
              <a:t>Instagram Feed Magazine</a:t>
            </a:r>
            <a:r>
              <a:rPr lang="ja-JP" altLang="en-US" sz="1000" dirty="0">
                <a:solidFill>
                  <a:schemeClr val="bg2">
                    <a:lumMod val="50000"/>
                  </a:schemeClr>
                </a:solidFill>
                <a:hlinkClick r:id="rId4" action="ppaction://hlinksldjump"/>
              </a:rPr>
              <a:t>タイアップ</a:t>
            </a:r>
            <a:r>
              <a:rPr lang="en-US" altLang="ja-JP" sz="1000" dirty="0">
                <a:solidFill>
                  <a:schemeClr val="bg2">
                    <a:lumMod val="50000"/>
                  </a:schemeClr>
                </a:solidFill>
                <a:hlinkClick r:id="rId4" action="ppaction://hlinksldjump"/>
              </a:rPr>
              <a:t>+IG</a:t>
            </a:r>
            <a:r>
              <a:rPr lang="ja-JP" altLang="en-US" sz="1000" dirty="0">
                <a:solidFill>
                  <a:schemeClr val="bg2">
                    <a:lumMod val="50000"/>
                  </a:schemeClr>
                </a:solidFill>
                <a:hlinkClick r:id="rId4" action="ppaction://hlinksldjump"/>
              </a:rPr>
              <a:t>フィード広告プラン</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P.40</a:t>
            </a:r>
            <a:r>
              <a:rPr lang="ja-JP" altLang="en-US" sz="1000" dirty="0">
                <a:solidFill>
                  <a:schemeClr val="bg2">
                    <a:lumMod val="50000"/>
                  </a:schemeClr>
                </a:solidFill>
              </a:rPr>
              <a:t>　</a:t>
            </a:r>
            <a:r>
              <a:rPr lang="en-US" altLang="ja-JP" sz="1000" dirty="0">
                <a:solidFill>
                  <a:schemeClr val="bg2">
                    <a:lumMod val="50000"/>
                  </a:schemeClr>
                </a:solidFill>
                <a:hlinkClick r:id="rId5" action="ppaction://hlinksldjump"/>
              </a:rPr>
              <a:t>Instagram Feed Magazine</a:t>
            </a:r>
            <a:r>
              <a:rPr lang="ja-JP" altLang="en-US" sz="1000" dirty="0">
                <a:solidFill>
                  <a:schemeClr val="bg2">
                    <a:lumMod val="50000"/>
                  </a:schemeClr>
                </a:solidFill>
                <a:hlinkClick r:id="rId5" action="ppaction://hlinksldjump"/>
              </a:rPr>
              <a:t>タイアップ＋</a:t>
            </a:r>
            <a:r>
              <a:rPr lang="en-US" altLang="ja-JP" sz="1000" dirty="0">
                <a:solidFill>
                  <a:schemeClr val="bg2">
                    <a:lumMod val="50000"/>
                  </a:schemeClr>
                </a:solidFill>
                <a:hlinkClick r:id="rId5" action="ppaction://hlinksldjump"/>
              </a:rPr>
              <a:t>BEAUTINISTA TV</a:t>
            </a:r>
            <a:r>
              <a:rPr lang="ja-JP" altLang="en-US" sz="1000" dirty="0">
                <a:solidFill>
                  <a:schemeClr val="bg2">
                    <a:lumMod val="50000"/>
                  </a:schemeClr>
                </a:solidFill>
                <a:hlinkClick r:id="rId5" action="ppaction://hlinksldjump"/>
              </a:rPr>
              <a:t>放映</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P.41</a:t>
            </a:r>
            <a:r>
              <a:rPr lang="ja-JP" altLang="en-US" sz="1000" dirty="0">
                <a:solidFill>
                  <a:schemeClr val="bg2">
                    <a:lumMod val="50000"/>
                  </a:schemeClr>
                </a:solidFill>
              </a:rPr>
              <a:t>　</a:t>
            </a:r>
            <a:r>
              <a:rPr kumimoji="1" lang="en-US" altLang="ja-JP" sz="1000" dirty="0">
                <a:solidFill>
                  <a:srgbClr val="FF6737"/>
                </a:solidFill>
                <a:hlinkClick r:id="rId6" action="ppaction://hlinksldjump"/>
              </a:rPr>
              <a:t>X</a:t>
            </a:r>
            <a:r>
              <a:rPr kumimoji="1" lang="ja-JP" altLang="en-US" sz="1000" dirty="0">
                <a:solidFill>
                  <a:srgbClr val="FF6737"/>
                </a:solidFill>
                <a:hlinkClick r:id="rId6" action="ppaction://hlinksldjump"/>
              </a:rPr>
              <a:t>プレゼントキャンペーン</a:t>
            </a:r>
            <a:endParaRPr kumimoji="1" lang="en-US" altLang="ja-JP" sz="1000" dirty="0">
              <a:solidFill>
                <a:srgbClr val="FF6737"/>
              </a:solidFill>
            </a:endParaRPr>
          </a:p>
          <a:p>
            <a:pPr>
              <a:lnSpc>
                <a:spcPct val="150000"/>
              </a:lnSpc>
              <a:buClr>
                <a:srgbClr val="505050"/>
              </a:buClr>
              <a:buSzPts val="1300"/>
            </a:pPr>
            <a:r>
              <a:rPr lang="en-US" altLang="ja-JP" sz="1000" dirty="0">
                <a:solidFill>
                  <a:schemeClr val="bg2">
                    <a:lumMod val="50000"/>
                  </a:schemeClr>
                </a:solidFill>
              </a:rPr>
              <a:t>P.42</a:t>
            </a:r>
            <a:r>
              <a:rPr lang="ja-JP" altLang="en-US" sz="1000" dirty="0">
                <a:solidFill>
                  <a:schemeClr val="bg2">
                    <a:lumMod val="50000"/>
                  </a:schemeClr>
                </a:solidFill>
              </a:rPr>
              <a:t>　</a:t>
            </a:r>
            <a:r>
              <a:rPr kumimoji="1" lang="en-US" altLang="ja-JP" sz="1000" dirty="0">
                <a:solidFill>
                  <a:srgbClr val="FF6737"/>
                </a:solidFill>
                <a:hlinkClick r:id="rId7" action="ppaction://hlinksldjump"/>
              </a:rPr>
              <a:t>Instagram Live</a:t>
            </a:r>
            <a:r>
              <a:rPr kumimoji="1" lang="ja-JP" altLang="en-US" sz="1000" dirty="0">
                <a:solidFill>
                  <a:srgbClr val="FF6737"/>
                </a:solidFill>
                <a:hlinkClick r:id="rId7" action="ppaction://hlinksldjump"/>
              </a:rPr>
              <a:t>配信タイアップ</a:t>
            </a:r>
            <a:endParaRPr kumimoji="1" lang="ja-JP" altLang="en-US" sz="1000" dirty="0">
              <a:solidFill>
                <a:srgbClr val="FF6737"/>
              </a:solidFill>
            </a:endParaRPr>
          </a:p>
          <a:p>
            <a:pPr>
              <a:lnSpc>
                <a:spcPct val="150000"/>
              </a:lnSpc>
              <a:buClr>
                <a:srgbClr val="505050"/>
              </a:buClr>
              <a:buSzPts val="1300"/>
            </a:pPr>
            <a:endParaRPr kumimoji="1" lang="ja-JP" altLang="en-US" sz="1000" dirty="0">
              <a:solidFill>
                <a:srgbClr val="FF6737"/>
              </a:solidFill>
            </a:endParaRPr>
          </a:p>
        </p:txBody>
      </p:sp>
    </p:spTree>
    <p:extLst>
      <p:ext uri="{BB962C8B-B14F-4D97-AF65-F5344CB8AC3E}">
        <p14:creationId xmlns:p14="http://schemas.microsoft.com/office/powerpoint/2010/main" val="2062888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B332E-AF33-F19E-3F00-9244017F9D1B}"/>
            </a:ext>
          </a:extLst>
        </p:cNvPr>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A71A9AB9-96CC-39CA-BAF2-29C46AC922F6}"/>
              </a:ext>
            </a:extLst>
          </p:cNvPr>
          <p:cNvSpPr/>
          <p:nvPr/>
        </p:nvSpPr>
        <p:spPr>
          <a:xfrm>
            <a:off x="189215" y="1746620"/>
            <a:ext cx="9215265" cy="1882832"/>
          </a:xfrm>
          <a:prstGeom prst="rect">
            <a:avLst/>
          </a:prstGeom>
          <a:solidFill>
            <a:srgbClr val="FC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a:p>
        </p:txBody>
      </p:sp>
      <p:sp>
        <p:nvSpPr>
          <p:cNvPr id="33" name="Google Shape;879;p26">
            <a:extLst>
              <a:ext uri="{FF2B5EF4-FFF2-40B4-BE49-F238E27FC236}">
                <a16:creationId xmlns:a16="http://schemas.microsoft.com/office/drawing/2014/main" id="{40941469-3594-EC9C-072F-F1F440064B1C}"/>
              </a:ext>
            </a:extLst>
          </p:cNvPr>
          <p:cNvSpPr/>
          <p:nvPr/>
        </p:nvSpPr>
        <p:spPr>
          <a:xfrm>
            <a:off x="7465991" y="1855312"/>
            <a:ext cx="1847784" cy="1720141"/>
          </a:xfrm>
          <a:prstGeom prst="rect">
            <a:avLst/>
          </a:prstGeom>
          <a:solidFill>
            <a:schemeClr val="bg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mn-lt"/>
              <a:ea typeface="+mn-ea"/>
              <a:cs typeface="Calibri"/>
              <a:sym typeface="Calibri"/>
            </a:endParaRPr>
          </a:p>
        </p:txBody>
      </p:sp>
      <p:sp>
        <p:nvSpPr>
          <p:cNvPr id="2" name="タイトル 1">
            <a:extLst>
              <a:ext uri="{FF2B5EF4-FFF2-40B4-BE49-F238E27FC236}">
                <a16:creationId xmlns:a16="http://schemas.microsoft.com/office/drawing/2014/main" id="{11277C93-3C31-521C-2B67-1E3CD7DEFA80}"/>
              </a:ext>
            </a:extLst>
          </p:cNvPr>
          <p:cNvSpPr>
            <a:spLocks noGrp="1"/>
          </p:cNvSpPr>
          <p:nvPr>
            <p:ph type="title"/>
          </p:nvPr>
        </p:nvSpPr>
        <p:spPr/>
        <p:txBody>
          <a:bodyPr/>
          <a:lstStyle/>
          <a:p>
            <a:r>
              <a:rPr lang="en-US" altLang="ja-JP" dirty="0"/>
              <a:t>SNS</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E38DAFC3-335C-37F2-3D94-85638169695E}"/>
              </a:ext>
            </a:extLst>
          </p:cNvPr>
          <p:cNvGraphicFramePr>
            <a:graphicFrameLocks noGrp="1"/>
          </p:cNvGraphicFramePr>
          <p:nvPr>
            <p:extLst>
              <p:ext uri="{D42A27DB-BD31-4B8C-83A1-F6EECF244321}">
                <p14:modId xmlns:p14="http://schemas.microsoft.com/office/powerpoint/2010/main" val="1312452318"/>
              </p:ext>
            </p:extLst>
          </p:nvPr>
        </p:nvGraphicFramePr>
        <p:xfrm>
          <a:off x="189215" y="512851"/>
          <a:ext cx="9215265" cy="1198826"/>
        </p:xfrm>
        <a:graphic>
          <a:graphicData uri="http://schemas.openxmlformats.org/drawingml/2006/table">
            <a:tbl>
              <a:tblPr firstRow="1" bandRow="1">
                <a:tableStyleId>{5C22544A-7EE6-4342-B048-85BDC9FD1C3A}</a:tableStyleId>
              </a:tblPr>
              <a:tblGrid>
                <a:gridCol w="7535323">
                  <a:extLst>
                    <a:ext uri="{9D8B030D-6E8A-4147-A177-3AD203B41FA5}">
                      <a16:colId xmlns:a16="http://schemas.microsoft.com/office/drawing/2014/main" val="1221764777"/>
                    </a:ext>
                  </a:extLst>
                </a:gridCol>
                <a:gridCol w="1679942">
                  <a:extLst>
                    <a:ext uri="{9D8B030D-6E8A-4147-A177-3AD203B41FA5}">
                      <a16:colId xmlns:a16="http://schemas.microsoft.com/office/drawing/2014/main" val="130390782"/>
                    </a:ext>
                  </a:extLst>
                </a:gridCol>
              </a:tblGrid>
              <a:tr h="487909">
                <a:tc>
                  <a:txBody>
                    <a:bodyPr/>
                    <a:lstStyle/>
                    <a:p>
                      <a:r>
                        <a:rPr kumimoji="1" lang="en-US" altLang="ja-JP" baseline="0" dirty="0">
                          <a:solidFill>
                            <a:srgbClr val="FF6737"/>
                          </a:solidFill>
                        </a:rPr>
                        <a:t>Instagram Feed Magazine</a:t>
                      </a:r>
                      <a:r>
                        <a:rPr kumimoji="1" lang="ja-JP" altLang="en-US" baseline="0" dirty="0">
                          <a:solidFill>
                            <a:srgbClr val="FF6737"/>
                          </a:solidFill>
                        </a:rPr>
                        <a:t>タイアップ（モデル撮影あり）</a:t>
                      </a:r>
                    </a:p>
                  </a:txBody>
                  <a:tcPr marL="468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G250</a:t>
                      </a:r>
                      <a:r>
                        <a:rPr kumimoji="1" lang="ja-JP" altLang="en-US" sz="2000" dirty="0">
                          <a:solidFill>
                            <a:schemeClr val="bg2">
                              <a:lumMod val="50000"/>
                            </a:schemeClr>
                          </a:solidFill>
                          <a:latin typeface="+mn-ea"/>
                          <a:ea typeface="+mn-ea"/>
                        </a:rPr>
                        <a:t>万円</a:t>
                      </a:r>
                      <a:endParaRPr kumimoji="1" lang="en-US" altLang="ja-JP" sz="2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dirty="0">
                          <a:solidFill>
                            <a:schemeClr val="bg2">
                              <a:lumMod val="50000"/>
                            </a:schemeClr>
                          </a:solidFill>
                          <a:latin typeface="+mn-ea"/>
                          <a:ea typeface="+mn-ea"/>
                        </a:rPr>
                        <a:t>(</a:t>
                      </a:r>
                      <a:r>
                        <a:rPr kumimoji="1" lang="ja-JP" altLang="en-US" sz="1000" dirty="0">
                          <a:solidFill>
                            <a:schemeClr val="bg2">
                              <a:lumMod val="50000"/>
                            </a:schemeClr>
                          </a:solidFill>
                          <a:latin typeface="+mn-ea"/>
                          <a:ea typeface="+mn-ea"/>
                        </a:rPr>
                        <a:t>モデル起用費込・税別</a:t>
                      </a:r>
                      <a:r>
                        <a:rPr kumimoji="1" lang="en-US" altLang="ja-JP" sz="1000" dirty="0">
                          <a:solidFill>
                            <a:schemeClr val="bg2">
                              <a:lumMod val="50000"/>
                            </a:schemeClr>
                          </a:solidFill>
                          <a:latin typeface="+mn-ea"/>
                          <a:ea typeface="+mn-ea"/>
                        </a:rPr>
                        <a:t>)</a:t>
                      </a:r>
                      <a:endParaRPr kumimoji="1" lang="en-US" altLang="ja-JP" sz="1050" dirty="0">
                        <a:solidFill>
                          <a:schemeClr val="bg2">
                            <a:lumMod val="50000"/>
                          </a:schemeClr>
                        </a:solidFill>
                        <a:latin typeface="+mn-ea"/>
                        <a:ea typeface="+mn-ea"/>
                      </a:endParaRPr>
                    </a:p>
                  </a:txBody>
                  <a:tcPr marL="90000" anchor="ctr">
                    <a:lnL w="12700" cap="flat" cmpd="sng" algn="ctr">
                      <a:solidFill>
                        <a:srgbClr val="FF6737"/>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710917">
                <a:tc>
                  <a:txBody>
                    <a:bodyPr/>
                    <a:lstStyle/>
                    <a:p>
                      <a:r>
                        <a:rPr kumimoji="1" lang="ja-JP" altLang="en-US" sz="1100" b="1" dirty="0">
                          <a:solidFill>
                            <a:schemeClr val="bg2">
                              <a:lumMod val="50000"/>
                            </a:schemeClr>
                          </a:solidFill>
                          <a:latin typeface="+mn-ea"/>
                          <a:ea typeface="+mn-ea"/>
                        </a:rPr>
                        <a:t>モデルを起用して雑誌風クリエイティブを</a:t>
                      </a:r>
                      <a:r>
                        <a:rPr kumimoji="1" lang="en-US" altLang="ja-JP" sz="1100" b="1" dirty="0">
                          <a:solidFill>
                            <a:schemeClr val="bg2">
                              <a:lumMod val="50000"/>
                            </a:schemeClr>
                          </a:solidFill>
                          <a:latin typeface="+mn-ea"/>
                          <a:ea typeface="+mn-ea"/>
                        </a:rPr>
                        <a:t>5</a:t>
                      </a:r>
                      <a:r>
                        <a:rPr kumimoji="1" lang="ja-JP" altLang="en-US" sz="1100" b="1" dirty="0">
                          <a:solidFill>
                            <a:schemeClr val="bg2">
                              <a:lumMod val="50000"/>
                            </a:schemeClr>
                          </a:solidFill>
                          <a:latin typeface="+mn-ea"/>
                          <a:ea typeface="+mn-ea"/>
                        </a:rPr>
                        <a:t>枚程度枚作成！思わず目がとまる質の高いクリエイティブで</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フィードへ投稿するプランです。</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ストーリズへのシェアも実施。カルーセルすることで雑誌のように見られるので、</a:t>
                      </a:r>
                      <a:r>
                        <a:rPr kumimoji="1" lang="ja-JP" altLang="en-US" sz="1100" b="1" u="sng" dirty="0">
                          <a:solidFill>
                            <a:srgbClr val="FF0000"/>
                          </a:solidFill>
                          <a:latin typeface="+mn-ea"/>
                          <a:ea typeface="+mn-ea"/>
                        </a:rPr>
                        <a:t>通常のフィード投稿に比べて保存数が多く、エンゲージメント・リーチともに大満足のプランです。</a:t>
                      </a:r>
                    </a:p>
                  </a:txBody>
                  <a:tcPr marL="144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79350DC5-3785-A289-D777-BDBC235612B7}"/>
              </a:ext>
            </a:extLst>
          </p:cNvPr>
          <p:cNvSpPr/>
          <p:nvPr/>
        </p:nvSpPr>
        <p:spPr>
          <a:xfrm>
            <a:off x="319729" y="68705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14" name="Google Shape;498;p17">
            <a:extLst>
              <a:ext uri="{FF2B5EF4-FFF2-40B4-BE49-F238E27FC236}">
                <a16:creationId xmlns:a16="http://schemas.microsoft.com/office/drawing/2014/main" id="{8ADF437C-D58E-42AE-6A39-7228B98AF4CA}"/>
              </a:ext>
            </a:extLst>
          </p:cNvPr>
          <p:cNvGraphicFramePr/>
          <p:nvPr>
            <p:extLst>
              <p:ext uri="{D42A27DB-BD31-4B8C-83A1-F6EECF244321}">
                <p14:modId xmlns:p14="http://schemas.microsoft.com/office/powerpoint/2010/main" val="3900676607"/>
              </p:ext>
            </p:extLst>
          </p:nvPr>
        </p:nvGraphicFramePr>
        <p:xfrm>
          <a:off x="189215" y="3709757"/>
          <a:ext cx="5610268" cy="3140367"/>
        </p:xfrm>
        <a:graphic>
          <a:graphicData uri="http://schemas.openxmlformats.org/drawingml/2006/table">
            <a:tbl>
              <a:tblPr firstRow="1" bandRow="1">
                <a:noFill/>
              </a:tblPr>
              <a:tblGrid>
                <a:gridCol w="1005621">
                  <a:extLst>
                    <a:ext uri="{9D8B030D-6E8A-4147-A177-3AD203B41FA5}">
                      <a16:colId xmlns:a16="http://schemas.microsoft.com/office/drawing/2014/main" val="20000"/>
                    </a:ext>
                  </a:extLst>
                </a:gridCol>
                <a:gridCol w="4604647">
                  <a:extLst>
                    <a:ext uri="{9D8B030D-6E8A-4147-A177-3AD203B41FA5}">
                      <a16:colId xmlns:a16="http://schemas.microsoft.com/office/drawing/2014/main" val="20001"/>
                    </a:ext>
                  </a:extLst>
                </a:gridCol>
              </a:tblGrid>
              <a:tr h="2347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保証数</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3</a:t>
                      </a:r>
                      <a:r>
                        <a:rPr lang="ja-JP" sz="1050" b="1" i="0" u="none" strike="noStrike" cap="none" dirty="0">
                          <a:solidFill>
                            <a:schemeClr val="bg2">
                              <a:lumMod val="50000"/>
                            </a:schemeClr>
                          </a:solidFill>
                          <a:latin typeface="+mn-ea"/>
                          <a:ea typeface="+mn-ea"/>
                          <a:cs typeface="Arial"/>
                          <a:sym typeface="Arial"/>
                        </a:rPr>
                        <a:t>0,000</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想定（</a:t>
                      </a:r>
                      <a:r>
                        <a:rPr lang="en-US" altLang="ja-JP" sz="1050" b="1" i="0" u="none" strike="noStrike" cap="none" dirty="0">
                          <a:solidFill>
                            <a:schemeClr val="bg2">
                              <a:lumMod val="50000"/>
                            </a:schemeClr>
                          </a:solidFill>
                          <a:latin typeface="+mn-ea"/>
                          <a:ea typeface="+mn-ea"/>
                          <a:cs typeface="Arial"/>
                          <a:sym typeface="Arial"/>
                        </a:rPr>
                        <a:t>IG</a:t>
                      </a:r>
                      <a:r>
                        <a:rPr lang="ja-JP" altLang="en-US" sz="1050" b="1" i="0" u="none" strike="noStrike" cap="none" dirty="0">
                          <a:solidFill>
                            <a:schemeClr val="bg2">
                              <a:lumMod val="50000"/>
                            </a:schemeClr>
                          </a:solidFill>
                          <a:latin typeface="+mn-ea"/>
                          <a:ea typeface="+mn-ea"/>
                          <a:cs typeface="Arial"/>
                          <a:sym typeface="Arial"/>
                        </a:rPr>
                        <a:t>フィード</a:t>
                      </a:r>
                      <a:r>
                        <a:rPr lang="en-US" altLang="ja-JP" sz="1050" b="1" i="0" u="none" strike="noStrike" cap="none" dirty="0">
                          <a:solidFill>
                            <a:schemeClr val="bg2">
                              <a:lumMod val="50000"/>
                            </a:schemeClr>
                          </a:solidFill>
                          <a:latin typeface="+mn-ea"/>
                          <a:ea typeface="+mn-ea"/>
                          <a:cs typeface="Arial"/>
                          <a:sym typeface="Arial"/>
                        </a:rPr>
                        <a:t>&amp;IG</a:t>
                      </a:r>
                      <a:r>
                        <a:rPr lang="ja-JP" altLang="en-US" sz="1050" b="1" i="0" u="none" strike="noStrike" cap="none" dirty="0">
                          <a:solidFill>
                            <a:schemeClr val="bg2">
                              <a:lumMod val="50000"/>
                            </a:schemeClr>
                          </a:solidFill>
                          <a:latin typeface="+mn-ea"/>
                          <a:ea typeface="+mn-ea"/>
                          <a:cs typeface="Arial"/>
                          <a:sym typeface="Arial"/>
                        </a:rPr>
                        <a:t>ストーリーズ合計）</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mn-ea"/>
                          <a:ea typeface="+mn-ea"/>
                          <a:cs typeface="Arial"/>
                          <a:sym typeface="Arial"/>
                        </a:rPr>
                        <a:t>掲載期間</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4週間</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mn-ea"/>
                          <a:ea typeface="+mn-ea"/>
                          <a:cs typeface="Arial"/>
                          <a:sym typeface="Arial"/>
                        </a:rPr>
                        <a:t>掲載場所</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CanCam</a:t>
                      </a:r>
                      <a:r>
                        <a:rPr lang="ja-JP" altLang="en-US" sz="1050" b="1" i="0" u="none" strike="noStrike" cap="none" dirty="0">
                          <a:solidFill>
                            <a:schemeClr val="bg2">
                              <a:lumMod val="50000"/>
                            </a:schemeClr>
                          </a:solidFill>
                          <a:latin typeface="+mn-ea"/>
                          <a:ea typeface="+mn-ea"/>
                          <a:cs typeface="Arial"/>
                          <a:sym typeface="Arial"/>
                        </a:rPr>
                        <a:t>公式</a:t>
                      </a:r>
                      <a:r>
                        <a:rPr lang="en-US" altLang="ja-JP" sz="1050" b="1" i="0" u="none" strike="noStrike" cap="none" dirty="0">
                          <a:solidFill>
                            <a:schemeClr val="bg2">
                              <a:lumMod val="50000"/>
                            </a:schemeClr>
                          </a:solidFill>
                          <a:latin typeface="+mn-ea"/>
                          <a:ea typeface="+mn-ea"/>
                          <a:cs typeface="Arial"/>
                          <a:sym typeface="Arial"/>
                        </a:rPr>
                        <a:t>Instagram</a:t>
                      </a:r>
                      <a:endParaRPr sz="1050" b="1"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投稿日</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平日任意</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60647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実施内容</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➀ </a:t>
                      </a:r>
                      <a:r>
                        <a:rPr lang="en-US" altLang="ja-JP" sz="1050" b="1" i="0" u="none" strike="noStrike" cap="none" dirty="0">
                          <a:solidFill>
                            <a:schemeClr val="bg2">
                              <a:lumMod val="50000"/>
                            </a:schemeClr>
                          </a:solidFill>
                          <a:latin typeface="+mn-ea"/>
                          <a:ea typeface="+mn-ea"/>
                          <a:cs typeface="Arial"/>
                          <a:sym typeface="Arial"/>
                        </a:rPr>
                        <a:t>Instagram</a:t>
                      </a:r>
                      <a:r>
                        <a:rPr lang="ja-JP" altLang="en-US" sz="1050" b="1" i="0" u="none" strike="noStrike" cap="none" dirty="0">
                          <a:solidFill>
                            <a:schemeClr val="bg2">
                              <a:lumMod val="50000"/>
                            </a:schemeClr>
                          </a:solidFill>
                          <a:latin typeface="+mn-ea"/>
                          <a:ea typeface="+mn-ea"/>
                          <a:cs typeface="Arial"/>
                          <a:sym typeface="Arial"/>
                        </a:rPr>
                        <a:t>フィードマガジン投稿　</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② </a:t>
                      </a:r>
                      <a:r>
                        <a:rPr lang="en-US" altLang="ja-JP" sz="1050" b="1" i="0" u="none" strike="noStrike" cap="none" dirty="0">
                          <a:solidFill>
                            <a:schemeClr val="bg2">
                              <a:lumMod val="50000"/>
                            </a:schemeClr>
                          </a:solidFill>
                          <a:latin typeface="+mn-ea"/>
                          <a:ea typeface="+mn-ea"/>
                          <a:cs typeface="Arial"/>
                          <a:sym typeface="Arial"/>
                        </a:rPr>
                        <a:t>Instagram</a:t>
                      </a:r>
                      <a:r>
                        <a:rPr lang="ja-JP" altLang="en-US" sz="1050" b="1" i="0" u="none" strike="noStrike" cap="none" dirty="0">
                          <a:solidFill>
                            <a:schemeClr val="bg2">
                              <a:lumMod val="50000"/>
                            </a:schemeClr>
                          </a:solidFill>
                          <a:latin typeface="+mn-ea"/>
                          <a:ea typeface="+mn-ea"/>
                          <a:cs typeface="Arial"/>
                          <a:sym typeface="Arial"/>
                        </a:rPr>
                        <a:t>ストーリーズ投稿（➀を引用投稿）</a:t>
                      </a:r>
                      <a:endParaRPr lang="en-US" altLang="ja-JP" sz="9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700" b="0" i="0" u="none" strike="noStrike" cap="none" dirty="0">
                          <a:solidFill>
                            <a:schemeClr val="bg2">
                              <a:lumMod val="50000"/>
                            </a:schemeClr>
                          </a:solidFill>
                          <a:latin typeface="+mn-ea"/>
                          <a:ea typeface="+mn-ea"/>
                          <a:cs typeface="Arial"/>
                          <a:sym typeface="Arial"/>
                        </a:rPr>
                        <a:t>メンション　：クライアント様 </a:t>
                      </a:r>
                      <a:r>
                        <a:rPr lang="en-US" altLang="ja-JP" sz="700" b="0" i="0" u="none" strike="noStrike" cap="none" dirty="0">
                          <a:solidFill>
                            <a:schemeClr val="bg2">
                              <a:lumMod val="50000"/>
                            </a:schemeClr>
                          </a:solidFill>
                          <a:latin typeface="+mn-ea"/>
                          <a:ea typeface="+mn-ea"/>
                          <a:cs typeface="Arial"/>
                          <a:sym typeface="Arial"/>
                        </a:rPr>
                        <a:t>1</a:t>
                      </a:r>
                      <a:r>
                        <a:rPr lang="ja-JP" altLang="en-US" sz="700" b="0" i="0" u="none" strike="noStrike" cap="none" dirty="0">
                          <a:solidFill>
                            <a:schemeClr val="bg2">
                              <a:lumMod val="50000"/>
                            </a:schemeClr>
                          </a:solidFill>
                          <a:latin typeface="+mn-ea"/>
                          <a:ea typeface="+mn-ea"/>
                          <a:cs typeface="Arial"/>
                          <a:sym typeface="Arial"/>
                        </a:rPr>
                        <a:t>つ可能（ご希望の場合は事前にお知らせください）</a:t>
                      </a:r>
                      <a:endParaRPr lang="en-US" altLang="ja-JP" sz="700" b="0"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700" b="0" i="0" u="none" strike="noStrike" cap="none" dirty="0">
                          <a:solidFill>
                            <a:schemeClr val="bg2">
                              <a:lumMod val="50000"/>
                            </a:schemeClr>
                          </a:solidFill>
                          <a:latin typeface="+mn-ea"/>
                          <a:ea typeface="+mn-ea"/>
                          <a:cs typeface="Arial"/>
                          <a:sym typeface="Arial"/>
                        </a:rPr>
                        <a:t>ハッシュタグ：指定タグ</a:t>
                      </a:r>
                      <a:r>
                        <a:rPr lang="en-US" altLang="ja-JP" sz="700" b="0" i="0" u="none" strike="noStrike" cap="none" dirty="0">
                          <a:solidFill>
                            <a:schemeClr val="bg2">
                              <a:lumMod val="50000"/>
                            </a:schemeClr>
                          </a:solidFill>
                          <a:latin typeface="+mn-ea"/>
                          <a:ea typeface="+mn-ea"/>
                          <a:cs typeface="Arial"/>
                          <a:sym typeface="Arial"/>
                        </a:rPr>
                        <a:t>1</a:t>
                      </a:r>
                      <a:r>
                        <a:rPr lang="ja-JP" altLang="en-US" sz="700" b="0" i="0" u="none" strike="noStrike" cap="none" dirty="0">
                          <a:solidFill>
                            <a:schemeClr val="bg2">
                              <a:lumMod val="50000"/>
                            </a:schemeClr>
                          </a:solidFill>
                          <a:latin typeface="+mn-ea"/>
                          <a:ea typeface="+mn-ea"/>
                          <a:cs typeface="Arial"/>
                          <a:sym typeface="Arial"/>
                        </a:rPr>
                        <a:t>つ可能。その他 </a:t>
                      </a:r>
                      <a:r>
                        <a:rPr lang="en-US" altLang="ja-JP" sz="700" b="0" i="0" u="none" strike="noStrike" cap="none" dirty="0">
                          <a:solidFill>
                            <a:schemeClr val="bg2">
                              <a:lumMod val="50000"/>
                            </a:schemeClr>
                          </a:solidFill>
                          <a:latin typeface="+mn-ea"/>
                          <a:ea typeface="+mn-ea"/>
                          <a:cs typeface="Arial"/>
                          <a:sym typeface="Arial"/>
                        </a:rPr>
                        <a:t>#PR</a:t>
                      </a:r>
                      <a:r>
                        <a:rPr lang="ja-JP" altLang="en-US" sz="700" b="0" i="0" u="none" strike="noStrike" cap="none" dirty="0">
                          <a:solidFill>
                            <a:schemeClr val="bg2">
                              <a:lumMod val="50000"/>
                            </a:schemeClr>
                          </a:solidFill>
                          <a:latin typeface="+mn-ea"/>
                          <a:ea typeface="+mn-ea"/>
                          <a:cs typeface="Arial"/>
                          <a:sym typeface="Arial"/>
                        </a:rPr>
                        <a:t>と編集部任意</a:t>
                      </a:r>
                      <a:endParaRPr lang="en-US" altLang="ja-JP" sz="700" b="0"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レポート項目</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投稿キャプチャ、</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数、いいね数、保存数</a:t>
                      </a:r>
                      <a:endParaRPr lang="en-US" altLang="ja-JP"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レポート提出</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公開終了後</a:t>
                      </a:r>
                      <a:r>
                        <a:rPr lang="en-US" altLang="ja-JP" sz="1050" b="1" i="0" u="none" strike="noStrike" cap="none" dirty="0">
                          <a:solidFill>
                            <a:schemeClr val="bg2">
                              <a:lumMod val="50000"/>
                            </a:schemeClr>
                          </a:solidFill>
                          <a:latin typeface="+mn-ea"/>
                          <a:ea typeface="+mn-ea"/>
                          <a:cs typeface="Arial"/>
                          <a:sym typeface="Arial"/>
                        </a:rPr>
                        <a:t>2</a:t>
                      </a:r>
                      <a:r>
                        <a:rPr lang="ja-JP" sz="1050" b="1" i="0" u="none" strike="noStrike" cap="none" dirty="0">
                          <a:solidFill>
                            <a:schemeClr val="bg2">
                              <a:lumMod val="50000"/>
                            </a:schemeClr>
                          </a:solidFill>
                          <a:latin typeface="+mn-ea"/>
                          <a:ea typeface="+mn-ea"/>
                          <a:cs typeface="Arial"/>
                          <a:sym typeface="Arial"/>
                        </a:rPr>
                        <a:t>週間以内</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3472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お申込み期限</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掲載開始より</a:t>
                      </a:r>
                      <a:r>
                        <a:rPr lang="en-US" altLang="ja-JP" sz="1050" b="1" i="0" u="none" strike="noStrike" cap="none" dirty="0">
                          <a:solidFill>
                            <a:schemeClr val="bg2">
                              <a:lumMod val="50000"/>
                            </a:schemeClr>
                          </a:solidFill>
                          <a:latin typeface="+mn-ea"/>
                          <a:ea typeface="+mn-ea"/>
                          <a:cs typeface="Arial"/>
                          <a:sym typeface="Arial"/>
                        </a:rPr>
                        <a:t>30</a:t>
                      </a:r>
                      <a:r>
                        <a:rPr lang="ja-JP" sz="1050" b="1" i="0" u="none" strike="noStrike" cap="none" dirty="0">
                          <a:solidFill>
                            <a:schemeClr val="bg2">
                              <a:lumMod val="50000"/>
                            </a:schemeClr>
                          </a:solidFill>
                          <a:latin typeface="+mn-ea"/>
                          <a:ea typeface="+mn-ea"/>
                          <a:cs typeface="Arial"/>
                          <a:sym typeface="Arial"/>
                        </a:rPr>
                        <a:t>営業日前</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840236">
                <a:tc gridSpan="2">
                  <a:txBody>
                    <a:bodyPr/>
                    <a:lstStyle/>
                    <a:p>
                      <a:pPr marL="0" marR="0" lvl="0" indent="0" algn="l" rtl="0">
                        <a:lnSpc>
                          <a:spcPct val="100000"/>
                        </a:lnSpc>
                        <a:spcBef>
                          <a:spcPts val="100"/>
                        </a:spcBef>
                        <a:spcAft>
                          <a:spcPts val="0"/>
                        </a:spcAft>
                        <a:buClr>
                          <a:srgbClr val="000000"/>
                        </a:buClr>
                        <a:buSzPts val="800"/>
                        <a:buFont typeface="Arial"/>
                        <a:buNone/>
                      </a:pPr>
                      <a:r>
                        <a:rPr lang="ja-JP" sz="700" b="1" u="none" strike="noStrike" cap="none" dirty="0">
                          <a:solidFill>
                            <a:schemeClr val="bg2">
                              <a:lumMod val="50000"/>
                            </a:schemeClr>
                          </a:solidFill>
                          <a:latin typeface="+mn-ea"/>
                          <a:ea typeface="+mn-ea"/>
                          <a:cs typeface="Arial"/>
                          <a:sym typeface="Arial"/>
                        </a:rPr>
                        <a:t>・</a:t>
                      </a:r>
                      <a:r>
                        <a:rPr lang="ja-JP" altLang="en-US" sz="700" b="1" u="none" strike="noStrike" cap="none" dirty="0">
                          <a:solidFill>
                            <a:schemeClr val="bg2">
                              <a:lumMod val="50000"/>
                            </a:schemeClr>
                          </a:solidFill>
                          <a:latin typeface="+mn-ea"/>
                          <a:ea typeface="+mn-ea"/>
                          <a:cs typeface="Arial"/>
                          <a:sym typeface="Arial"/>
                        </a:rPr>
                        <a:t>投稿</a:t>
                      </a:r>
                      <a:r>
                        <a:rPr lang="ja-JP" sz="700" b="1" u="none" strike="noStrike" cap="none" dirty="0">
                          <a:solidFill>
                            <a:schemeClr val="bg2">
                              <a:lumMod val="50000"/>
                            </a:schemeClr>
                          </a:solidFill>
                          <a:latin typeface="+mn-ea"/>
                          <a:ea typeface="+mn-ea"/>
                          <a:cs typeface="Arial"/>
                          <a:sym typeface="Arial"/>
                        </a:rPr>
                        <a:t>期間中の競合調整は行いません</a:t>
                      </a:r>
                      <a:r>
                        <a:rPr lang="ja-JP" altLang="en-US" sz="700" b="1" u="none" strike="noStrike" cap="none" dirty="0">
                          <a:solidFill>
                            <a:schemeClr val="bg2">
                              <a:lumMod val="50000"/>
                            </a:schemeClr>
                          </a:solidFill>
                          <a:latin typeface="+mn-ea"/>
                          <a:ea typeface="+mn-ea"/>
                          <a:cs typeface="Arial"/>
                          <a:sym typeface="Arial"/>
                        </a:rPr>
                        <a:t>。</a:t>
                      </a:r>
                      <a:endParaRPr lang="en-US" altLang="ja-JP" sz="700" b="1"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mn-ea"/>
                          <a:ea typeface="+mn-ea"/>
                        </a:rPr>
                        <a:t>・投稿後</a:t>
                      </a:r>
                      <a:r>
                        <a:rPr lang="en-US" altLang="ja-JP" sz="700" b="1" dirty="0">
                          <a:solidFill>
                            <a:schemeClr val="bg2">
                              <a:lumMod val="50000"/>
                            </a:schemeClr>
                          </a:solidFill>
                          <a:latin typeface="+mn-ea"/>
                          <a:ea typeface="+mn-ea"/>
                        </a:rPr>
                        <a:t>4</a:t>
                      </a:r>
                      <a:r>
                        <a:rPr lang="ja-JP" altLang="en-US" sz="700" b="1" dirty="0">
                          <a:solidFill>
                            <a:schemeClr val="bg2">
                              <a:lumMod val="50000"/>
                            </a:schemeClr>
                          </a:solidFill>
                          <a:latin typeface="+mn-ea"/>
                          <a:ea typeface="+mn-ea"/>
                        </a:rPr>
                        <a:t>週間後もアーカイブを予定していますが、起用者によっては取り下げの場合があります。</a:t>
                      </a:r>
                      <a:endParaRPr lang="en-US" altLang="ja-JP" sz="700" b="1" dirty="0">
                        <a:solidFill>
                          <a:schemeClr val="bg2">
                            <a:lumMod val="50000"/>
                          </a:schemeClr>
                        </a:solidFill>
                        <a:latin typeface="+mn-ea"/>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mn-ea"/>
                          <a:ea typeface="+mn-ea"/>
                        </a:rPr>
                        <a:t>・</a:t>
                      </a:r>
                      <a:r>
                        <a:rPr lang="en-US" altLang="ja-JP" sz="700" b="1" dirty="0">
                          <a:solidFill>
                            <a:schemeClr val="bg2">
                              <a:lumMod val="50000"/>
                            </a:schemeClr>
                          </a:solidFill>
                          <a:latin typeface="+mn-ea"/>
                          <a:ea typeface="+mn-ea"/>
                        </a:rPr>
                        <a:t>IGFM</a:t>
                      </a:r>
                      <a:r>
                        <a:rPr lang="ja-JP" altLang="en-US" sz="700" b="1" dirty="0">
                          <a:solidFill>
                            <a:schemeClr val="bg2">
                              <a:lumMod val="50000"/>
                            </a:schemeClr>
                          </a:solidFill>
                          <a:latin typeface="+mn-ea"/>
                          <a:ea typeface="+mn-ea"/>
                        </a:rPr>
                        <a:t>の画像は</a:t>
                      </a:r>
                      <a:r>
                        <a:rPr lang="en-US" altLang="ja-JP" sz="700" b="1" dirty="0">
                          <a:solidFill>
                            <a:schemeClr val="bg2">
                              <a:lumMod val="50000"/>
                            </a:schemeClr>
                          </a:solidFill>
                          <a:latin typeface="+mn-ea"/>
                          <a:ea typeface="+mn-ea"/>
                        </a:rPr>
                        <a:t>5</a:t>
                      </a:r>
                      <a:r>
                        <a:rPr lang="ja-JP" altLang="en-US" sz="700" b="1" dirty="0">
                          <a:solidFill>
                            <a:schemeClr val="bg2">
                              <a:lumMod val="50000"/>
                            </a:schemeClr>
                          </a:solidFill>
                          <a:latin typeface="+mn-ea"/>
                          <a:ea typeface="+mn-ea"/>
                        </a:rPr>
                        <a:t>枚を想定していますが商材によって最適な枚数に調整致します。予めご了承ください。</a:t>
                      </a:r>
                      <a:endParaRPr lang="en-US" altLang="ja-JP" sz="700" b="1" dirty="0">
                        <a:solidFill>
                          <a:schemeClr val="bg2">
                            <a:lumMod val="50000"/>
                          </a:schemeClr>
                        </a:solidFill>
                        <a:latin typeface="+mn-ea"/>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mn-ea"/>
                          <a:ea typeface="+mn-ea"/>
                        </a:rPr>
                        <a:t>・専属モデル</a:t>
                      </a:r>
                      <a:r>
                        <a:rPr lang="en-US" altLang="ja-JP" sz="700" b="1" dirty="0">
                          <a:solidFill>
                            <a:schemeClr val="bg2">
                              <a:lumMod val="50000"/>
                            </a:schemeClr>
                          </a:solidFill>
                          <a:latin typeface="+mn-ea"/>
                          <a:ea typeface="+mn-ea"/>
                        </a:rPr>
                        <a:t>1</a:t>
                      </a:r>
                      <a:r>
                        <a:rPr lang="ja-JP" altLang="en-US" sz="700" b="1" dirty="0">
                          <a:solidFill>
                            <a:schemeClr val="bg2">
                              <a:lumMod val="50000"/>
                            </a:schemeClr>
                          </a:solidFill>
                          <a:latin typeface="+mn-ea"/>
                          <a:ea typeface="+mn-ea"/>
                        </a:rPr>
                        <a:t>名起用想定の金額です。他起用者によっては別途起用費がかかる場合がございます。</a:t>
                      </a:r>
                      <a:endParaRPr lang="en-US" altLang="ja-JP" sz="700" b="1" dirty="0">
                        <a:solidFill>
                          <a:srgbClr val="FF0000"/>
                        </a:solidFill>
                        <a:latin typeface="+mn-ea"/>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rgbClr val="FF0000"/>
                          </a:solidFill>
                          <a:latin typeface="+mn-ea"/>
                          <a:ea typeface="+mn-ea"/>
                        </a:rPr>
                        <a:t>・起用者によってはブーストオプション不可となる場合や、起用費が追加になる場合がございます。事前にご相談ください。</a:t>
                      </a:r>
                      <a:endParaRPr lang="en-US" altLang="ja-JP" sz="700" b="1" dirty="0">
                        <a:solidFill>
                          <a:srgbClr val="FF0000"/>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1" dirty="0">
                          <a:solidFill>
                            <a:schemeClr val="tx1">
                              <a:lumMod val="50000"/>
                              <a:lumOff val="50000"/>
                            </a:schemeClr>
                          </a:solidFill>
                          <a:latin typeface="游ゴシック" panose="020B0400000000000000" pitchFamily="50" charset="-128"/>
                          <a:ea typeface="+mn-ea"/>
                          <a:sym typeface="Meiryo"/>
                        </a:rPr>
                        <a:t>・リンク先に設定希望のページは事前に審査がございます。</a:t>
                      </a:r>
                      <a:r>
                        <a:rPr lang="en-US" altLang="ja-JP" sz="700" b="1" dirty="0">
                          <a:solidFill>
                            <a:schemeClr val="tx1">
                              <a:lumMod val="50000"/>
                              <a:lumOff val="50000"/>
                            </a:schemeClr>
                          </a:solidFill>
                          <a:latin typeface="游ゴシック" panose="020B0400000000000000" pitchFamily="50" charset="-128"/>
                          <a:ea typeface="+mn-ea"/>
                          <a:sym typeface="Meiryo"/>
                        </a:rPr>
                        <a:t>EC</a:t>
                      </a:r>
                      <a:r>
                        <a:rPr lang="ja-JP" altLang="en-US" sz="700" b="1" dirty="0">
                          <a:solidFill>
                            <a:schemeClr val="tx1">
                              <a:lumMod val="50000"/>
                              <a:lumOff val="50000"/>
                            </a:schemeClr>
                          </a:solidFill>
                          <a:latin typeface="游ゴシック" panose="020B0400000000000000" pitchFamily="50" charset="-128"/>
                          <a:ea typeface="+mn-ea"/>
                          <a:sym typeface="Meiryo"/>
                        </a:rPr>
                        <a:t>カートページは不可になる場合がございます。</a:t>
                      </a:r>
                      <a:endParaRPr lang="en-US" altLang="ja-JP" sz="700" b="1" dirty="0">
                        <a:solidFill>
                          <a:schemeClr val="tx1">
                            <a:lumMod val="50000"/>
                            <a:lumOff val="50000"/>
                          </a:schemeClr>
                        </a:solidFill>
                        <a:latin typeface="游ゴシック" panose="020B0400000000000000" pitchFamily="50" charset="-128"/>
                        <a:ea typeface="+mn-ea"/>
                        <a:sym typeface="Meiryo"/>
                      </a:endParaRPr>
                    </a:p>
                    <a:p>
                      <a:pPr marL="0" marR="0" lvl="0" indent="0" algn="l" rtl="0">
                        <a:lnSpc>
                          <a:spcPct val="100000"/>
                        </a:lnSpc>
                        <a:spcBef>
                          <a:spcPts val="100"/>
                        </a:spcBef>
                        <a:spcAft>
                          <a:spcPts val="0"/>
                        </a:spcAft>
                        <a:buClr>
                          <a:srgbClr val="000000"/>
                        </a:buClr>
                        <a:buSzPts val="800"/>
                        <a:buFont typeface="Arial"/>
                        <a:buNone/>
                      </a:pPr>
                      <a:endParaRPr lang="en-US" altLang="ja-JP" sz="700" b="1" dirty="0">
                        <a:solidFill>
                          <a:srgbClr val="FF0000"/>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73" name="Google Shape;490;p17">
            <a:extLst>
              <a:ext uri="{FF2B5EF4-FFF2-40B4-BE49-F238E27FC236}">
                <a16:creationId xmlns:a16="http://schemas.microsoft.com/office/drawing/2014/main" id="{F6E82E82-D867-D76C-F76F-89A9525AD7EA}"/>
              </a:ext>
            </a:extLst>
          </p:cNvPr>
          <p:cNvSpPr txBox="1"/>
          <p:nvPr/>
        </p:nvSpPr>
        <p:spPr>
          <a:xfrm>
            <a:off x="6192707" y="6211626"/>
            <a:ext cx="3266096" cy="242832"/>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ja-JP" altLang="en-US" b="1" u="sng" dirty="0">
                <a:solidFill>
                  <a:schemeClr val="bg2">
                    <a:lumMod val="50000"/>
                  </a:schemeClr>
                </a:solidFill>
                <a:latin typeface="Yu Gothic" panose="020B0400000000000000" pitchFamily="34" charset="-128"/>
                <a:ea typeface="Yu Gothic" panose="020B0400000000000000" pitchFamily="34" charset="-128"/>
                <a:sym typeface="Arial"/>
              </a:rPr>
              <a:t>転載</a:t>
            </a:r>
            <a:r>
              <a:rPr lang="en-US" altLang="ja-JP" b="1" u="sng"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G10</a:t>
            </a:r>
            <a:r>
              <a:rPr lang="ja-JP"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0万円</a:t>
            </a:r>
            <a:endParaRPr lang="en-US" altLang="ja-JP" sz="1600" b="1" u="sng"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74" name="Google Shape;879;p26">
            <a:extLst>
              <a:ext uri="{FF2B5EF4-FFF2-40B4-BE49-F238E27FC236}">
                <a16:creationId xmlns:a16="http://schemas.microsoft.com/office/drawing/2014/main" id="{3A4FFF54-492B-520B-2579-03A827C32AD7}"/>
              </a:ext>
            </a:extLst>
          </p:cNvPr>
          <p:cNvSpPr/>
          <p:nvPr/>
        </p:nvSpPr>
        <p:spPr>
          <a:xfrm>
            <a:off x="6102532" y="5664437"/>
            <a:ext cx="3301634" cy="967919"/>
          </a:xfrm>
          <a:prstGeom prst="rect">
            <a:avLst/>
          </a:prstGeom>
          <a:noFill/>
          <a:ln w="12700" cap="flat" cmpd="sng">
            <a:solidFill>
              <a:srgbClr val="DF91BB"/>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75" name="Google Shape;912;p26">
            <a:extLst>
              <a:ext uri="{FF2B5EF4-FFF2-40B4-BE49-F238E27FC236}">
                <a16:creationId xmlns:a16="http://schemas.microsoft.com/office/drawing/2014/main" id="{94404025-01D2-FF79-5477-7577B56BC340}"/>
              </a:ext>
            </a:extLst>
          </p:cNvPr>
          <p:cNvSpPr txBox="1"/>
          <p:nvPr/>
        </p:nvSpPr>
        <p:spPr>
          <a:xfrm>
            <a:off x="6102532" y="5664437"/>
            <a:ext cx="3301631" cy="369291"/>
          </a:xfrm>
          <a:prstGeom prst="rect">
            <a:avLst/>
          </a:prstGeom>
          <a:solidFill>
            <a:srgbClr val="DF91BB"/>
          </a:solidFill>
          <a:ln>
            <a:solidFill>
              <a:srgbClr val="DF91BB"/>
            </a:solid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：本誌</a:t>
            </a:r>
            <a:r>
              <a:rPr lang="en-US" altLang="ja-JP" sz="900" b="1" dirty="0" err="1">
                <a:solidFill>
                  <a:schemeClr val="lt1"/>
                </a:solidFill>
                <a:latin typeface="+mn-ea"/>
                <a:cs typeface="Calibri"/>
                <a:sym typeface="Calibri"/>
              </a:rPr>
              <a:t>orWEB</a:t>
            </a:r>
            <a:r>
              <a:rPr lang="ja-JP" altLang="en-US" sz="900" b="1" dirty="0">
                <a:solidFill>
                  <a:schemeClr val="lt1"/>
                </a:solidFill>
                <a:latin typeface="+mn-ea"/>
                <a:cs typeface="Calibri"/>
                <a:sym typeface="Calibri"/>
              </a:rPr>
              <a:t> </a:t>
            </a:r>
            <a:r>
              <a:rPr lang="en-US" altLang="ja-JP" sz="900" b="1" dirty="0">
                <a:solidFill>
                  <a:schemeClr val="lt1"/>
                </a:solidFill>
                <a:latin typeface="+mn-ea"/>
                <a:cs typeface="Calibri"/>
                <a:sym typeface="Calibri"/>
              </a:rPr>
              <a:t>TU</a:t>
            </a:r>
            <a:r>
              <a:rPr lang="ja-JP" altLang="en-US" sz="900" b="1" dirty="0">
                <a:solidFill>
                  <a:schemeClr val="lt1"/>
                </a:solidFill>
                <a:latin typeface="+mn-ea"/>
                <a:cs typeface="Calibri"/>
                <a:sym typeface="Calibri"/>
              </a:rPr>
              <a:t>の転載オプションで発注可能！</a:t>
            </a:r>
            <a:endParaRPr lang="en-US" altLang="ja-JP" sz="900" b="1" dirty="0">
              <a:solidFill>
                <a:schemeClr val="lt1"/>
              </a:solidFill>
              <a:latin typeface="+mn-ea"/>
              <a:cs typeface="Calibri"/>
              <a:sym typeface="Calibri"/>
            </a:endParaRPr>
          </a:p>
          <a:p>
            <a:pPr algn="ctr">
              <a:buSzPts val="1000"/>
            </a:pPr>
            <a:r>
              <a:rPr lang="ja-JP" altLang="en-US" sz="900" b="1" dirty="0">
                <a:solidFill>
                  <a:schemeClr val="lt1"/>
                </a:solidFill>
                <a:latin typeface="+mn-ea"/>
                <a:cs typeface="Calibri"/>
                <a:sym typeface="Calibri"/>
              </a:rPr>
              <a:t>詳細は</a:t>
            </a:r>
            <a:r>
              <a:rPr lang="en-US" altLang="ja-JP" sz="900" b="1" dirty="0">
                <a:solidFill>
                  <a:schemeClr val="lt1"/>
                </a:solidFill>
                <a:latin typeface="+mn-ea"/>
                <a:cs typeface="Calibri"/>
                <a:sym typeface="Calibri"/>
              </a:rPr>
              <a:t>P51</a:t>
            </a:r>
            <a:r>
              <a:rPr lang="ja-JP" altLang="en-US" sz="900" b="1" dirty="0">
                <a:solidFill>
                  <a:schemeClr val="lt1"/>
                </a:solidFill>
                <a:latin typeface="+mn-ea"/>
                <a:cs typeface="Calibri"/>
                <a:sym typeface="Calibri"/>
              </a:rPr>
              <a:t>へ</a:t>
            </a:r>
            <a:endParaRPr lang="en-US" altLang="ja-JP" sz="900" b="1" dirty="0">
              <a:solidFill>
                <a:schemeClr val="lt1"/>
              </a:solidFill>
              <a:latin typeface="+mn-ea"/>
              <a:cs typeface="Calibri"/>
              <a:sym typeface="Calibri"/>
            </a:endParaRPr>
          </a:p>
        </p:txBody>
      </p:sp>
      <p:sp>
        <p:nvSpPr>
          <p:cNvPr id="30" name="テキスト ボックス 29">
            <a:extLst>
              <a:ext uri="{FF2B5EF4-FFF2-40B4-BE49-F238E27FC236}">
                <a16:creationId xmlns:a16="http://schemas.microsoft.com/office/drawing/2014/main" id="{64BC65DD-3977-0ED4-6778-F9C79ABCBB2C}"/>
              </a:ext>
            </a:extLst>
          </p:cNvPr>
          <p:cNvSpPr txBox="1"/>
          <p:nvPr/>
        </p:nvSpPr>
        <p:spPr>
          <a:xfrm>
            <a:off x="8360752" y="2153316"/>
            <a:ext cx="1011264" cy="2308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投稿へ</a:t>
            </a:r>
          </a:p>
        </p:txBody>
      </p:sp>
      <p:sp>
        <p:nvSpPr>
          <p:cNvPr id="34" name="正方形/長方形 33">
            <a:extLst>
              <a:ext uri="{FF2B5EF4-FFF2-40B4-BE49-F238E27FC236}">
                <a16:creationId xmlns:a16="http://schemas.microsoft.com/office/drawing/2014/main" id="{C33BA6EA-2FDF-1EAB-C13D-A91CE3E2822C}"/>
              </a:ext>
            </a:extLst>
          </p:cNvPr>
          <p:cNvSpPr/>
          <p:nvPr/>
        </p:nvSpPr>
        <p:spPr>
          <a:xfrm>
            <a:off x="7461590" y="1850190"/>
            <a:ext cx="1847783" cy="230832"/>
          </a:xfrm>
          <a:prstGeom prst="rect">
            <a:avLst/>
          </a:prstGeom>
          <a:solidFill>
            <a:srgbClr val="FF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IGS</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投稿 つき！</a:t>
            </a:r>
          </a:p>
        </p:txBody>
      </p:sp>
      <p:sp>
        <p:nvSpPr>
          <p:cNvPr id="38" name="ホームベース 8">
            <a:extLst>
              <a:ext uri="{FF2B5EF4-FFF2-40B4-BE49-F238E27FC236}">
                <a16:creationId xmlns:a16="http://schemas.microsoft.com/office/drawing/2014/main" id="{48938206-338E-B524-875B-0F3E5ACBA1C1}"/>
              </a:ext>
            </a:extLst>
          </p:cNvPr>
          <p:cNvSpPr/>
          <p:nvPr/>
        </p:nvSpPr>
        <p:spPr>
          <a:xfrm>
            <a:off x="545635" y="3370874"/>
            <a:ext cx="5415236" cy="204579"/>
          </a:xfrm>
          <a:prstGeom prst="homePlate">
            <a:avLst/>
          </a:prstGeom>
          <a:solidFill>
            <a:schemeClr val="bg1"/>
          </a:solidFill>
          <a:ln w="19050">
            <a:solidFill>
              <a:srgbClr val="FF6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spc="300" dirty="0">
                <a:solidFill>
                  <a:srgbClr val="FF6737"/>
                </a:solidFill>
                <a:latin typeface="+mn-ea"/>
              </a:rPr>
              <a:t>カルーセル方式で</a:t>
            </a:r>
            <a:r>
              <a:rPr kumimoji="1" lang="en-US" altLang="ja-JP" sz="800" b="1" spc="300" dirty="0">
                <a:solidFill>
                  <a:srgbClr val="FF6737"/>
                </a:solidFill>
                <a:latin typeface="+mn-ea"/>
              </a:rPr>
              <a:t>5</a:t>
            </a:r>
            <a:r>
              <a:rPr kumimoji="1" lang="ja-JP" altLang="en-US" sz="800" b="1" spc="300" dirty="0">
                <a:solidFill>
                  <a:srgbClr val="FF6737"/>
                </a:solidFill>
                <a:latin typeface="+mn-ea"/>
              </a:rPr>
              <a:t>枚程度の画像を投稿！スワイプしながら雑誌感覚で見られる！</a:t>
            </a:r>
          </a:p>
        </p:txBody>
      </p:sp>
      <p:sp>
        <p:nvSpPr>
          <p:cNvPr id="5" name="テキスト ボックス 4">
            <a:extLst>
              <a:ext uri="{FF2B5EF4-FFF2-40B4-BE49-F238E27FC236}">
                <a16:creationId xmlns:a16="http://schemas.microsoft.com/office/drawing/2014/main" id="{627BC0BD-933E-98D5-8442-98BD10780E9E}"/>
              </a:ext>
            </a:extLst>
          </p:cNvPr>
          <p:cNvSpPr txBox="1"/>
          <p:nvPr/>
        </p:nvSpPr>
        <p:spPr>
          <a:xfrm>
            <a:off x="6846412" y="6432595"/>
            <a:ext cx="2069797" cy="200055"/>
          </a:xfrm>
          <a:prstGeom prst="rect">
            <a:avLst/>
          </a:prstGeom>
          <a:noFill/>
        </p:spPr>
        <p:txBody>
          <a:bodyPr wrap="none" rtlCol="0">
            <a:spAutoFit/>
          </a:bodyPr>
          <a:lstStyle/>
          <a:p>
            <a:r>
              <a:rPr kumimoji="1" lang="en-US" altLang="ja-JP" sz="700" dirty="0">
                <a:solidFill>
                  <a:srgbClr val="FF0000"/>
                </a:solidFill>
              </a:rPr>
              <a:t>※</a:t>
            </a:r>
            <a:r>
              <a:rPr kumimoji="1" lang="ja-JP" altLang="en-US" sz="700" dirty="0">
                <a:solidFill>
                  <a:srgbClr val="FF0000"/>
                </a:solidFill>
              </a:rPr>
              <a:t>タイアップ発注時、同時にお申込ください。</a:t>
            </a:r>
          </a:p>
        </p:txBody>
      </p:sp>
      <p:grpSp>
        <p:nvGrpSpPr>
          <p:cNvPr id="17" name="グループ化 16">
            <a:extLst>
              <a:ext uri="{FF2B5EF4-FFF2-40B4-BE49-F238E27FC236}">
                <a16:creationId xmlns:a16="http://schemas.microsoft.com/office/drawing/2014/main" id="{7253F0F3-59A7-9BBD-3C8A-C4F7AEDAD66E}"/>
              </a:ext>
            </a:extLst>
          </p:cNvPr>
          <p:cNvGrpSpPr/>
          <p:nvPr/>
        </p:nvGrpSpPr>
        <p:grpSpPr>
          <a:xfrm>
            <a:off x="545634" y="1820370"/>
            <a:ext cx="6822301" cy="1508945"/>
            <a:chOff x="309584" y="1870070"/>
            <a:chExt cx="5746688" cy="1271043"/>
          </a:xfrm>
        </p:grpSpPr>
        <p:pic>
          <p:nvPicPr>
            <p:cNvPr id="6" name="図 5">
              <a:extLst>
                <a:ext uri="{FF2B5EF4-FFF2-40B4-BE49-F238E27FC236}">
                  <a16:creationId xmlns:a16="http://schemas.microsoft.com/office/drawing/2014/main" id="{D72B9AE1-6F76-D4DA-E7A0-C1EE39A11AD2}"/>
                </a:ext>
                <a:ext uri="{C183D7F6-B498-43B3-948B-1728B52AA6E4}">
                  <adec:decorative xmlns:adec="http://schemas.microsoft.com/office/drawing/2017/decorative" val="1"/>
                </a:ext>
              </a:extLst>
            </p:cNvPr>
            <p:cNvPicPr>
              <a:picLocks noChangeAspect="1"/>
            </p:cNvPicPr>
            <p:nvPr/>
          </p:nvPicPr>
          <p:blipFill>
            <a:blip r:embed="rId2"/>
            <a:srcRect t="13248" b="22856"/>
            <a:stretch>
              <a:fillRect/>
            </a:stretch>
          </p:blipFill>
          <p:spPr>
            <a:xfrm>
              <a:off x="309584" y="1870070"/>
              <a:ext cx="917537" cy="1271042"/>
            </a:xfrm>
            <a:prstGeom prst="rect">
              <a:avLst/>
            </a:prstGeom>
          </p:spPr>
        </p:pic>
        <p:pic>
          <p:nvPicPr>
            <p:cNvPr id="7" name="図 6">
              <a:extLst>
                <a:ext uri="{FF2B5EF4-FFF2-40B4-BE49-F238E27FC236}">
                  <a16:creationId xmlns:a16="http://schemas.microsoft.com/office/drawing/2014/main" id="{165FAE58-DD41-5187-2DDF-3C6BD02F5475}"/>
                </a:ext>
                <a:ext uri="{C183D7F6-B498-43B3-948B-1728B52AA6E4}">
                  <adec:decorative xmlns:adec="http://schemas.microsoft.com/office/drawing/2017/decorative" val="1"/>
                </a:ext>
              </a:extLst>
            </p:cNvPr>
            <p:cNvPicPr>
              <a:picLocks noChangeAspect="1"/>
            </p:cNvPicPr>
            <p:nvPr/>
          </p:nvPicPr>
          <p:blipFill>
            <a:blip r:embed="rId3"/>
            <a:srcRect t="14317" b="21787"/>
            <a:stretch>
              <a:fillRect/>
            </a:stretch>
          </p:blipFill>
          <p:spPr>
            <a:xfrm>
              <a:off x="1275386" y="1870071"/>
              <a:ext cx="917572" cy="1271042"/>
            </a:xfrm>
            <a:prstGeom prst="rect">
              <a:avLst/>
            </a:prstGeom>
          </p:spPr>
        </p:pic>
        <p:pic>
          <p:nvPicPr>
            <p:cNvPr id="8" name="図 7">
              <a:extLst>
                <a:ext uri="{FF2B5EF4-FFF2-40B4-BE49-F238E27FC236}">
                  <a16:creationId xmlns:a16="http://schemas.microsoft.com/office/drawing/2014/main" id="{03203453-951A-479B-3A2C-667AA2D9D35F}"/>
                </a:ext>
                <a:ext uri="{C183D7F6-B498-43B3-948B-1728B52AA6E4}">
                  <adec:decorative xmlns:adec="http://schemas.microsoft.com/office/drawing/2017/decorative" val="1"/>
                </a:ext>
              </a:extLst>
            </p:cNvPr>
            <p:cNvPicPr>
              <a:picLocks noChangeAspect="1"/>
            </p:cNvPicPr>
            <p:nvPr/>
          </p:nvPicPr>
          <p:blipFill>
            <a:blip r:embed="rId4"/>
            <a:srcRect t="13616" b="22488"/>
            <a:stretch>
              <a:fillRect/>
            </a:stretch>
          </p:blipFill>
          <p:spPr>
            <a:xfrm>
              <a:off x="2241223" y="1870070"/>
              <a:ext cx="917572" cy="1271042"/>
            </a:xfrm>
            <a:prstGeom prst="rect">
              <a:avLst/>
            </a:prstGeom>
          </p:spPr>
        </p:pic>
        <p:pic>
          <p:nvPicPr>
            <p:cNvPr id="9" name="図 8">
              <a:extLst>
                <a:ext uri="{FF2B5EF4-FFF2-40B4-BE49-F238E27FC236}">
                  <a16:creationId xmlns:a16="http://schemas.microsoft.com/office/drawing/2014/main" id="{96CD9F79-74EE-FB4D-3477-71B7D95F8047}"/>
                </a:ext>
                <a:ext uri="{C183D7F6-B498-43B3-948B-1728B52AA6E4}">
                  <adec:decorative xmlns:adec="http://schemas.microsoft.com/office/drawing/2017/decorative" val="1"/>
                </a:ext>
              </a:extLst>
            </p:cNvPr>
            <p:cNvPicPr>
              <a:picLocks noChangeAspect="1"/>
            </p:cNvPicPr>
            <p:nvPr/>
          </p:nvPicPr>
          <p:blipFill>
            <a:blip r:embed="rId5"/>
            <a:srcRect t="13432" b="22672"/>
            <a:stretch>
              <a:fillRect/>
            </a:stretch>
          </p:blipFill>
          <p:spPr>
            <a:xfrm>
              <a:off x="3207060" y="1870070"/>
              <a:ext cx="917572" cy="1271042"/>
            </a:xfrm>
            <a:prstGeom prst="rect">
              <a:avLst/>
            </a:prstGeom>
          </p:spPr>
        </p:pic>
        <p:pic>
          <p:nvPicPr>
            <p:cNvPr id="10" name="図 9">
              <a:extLst>
                <a:ext uri="{FF2B5EF4-FFF2-40B4-BE49-F238E27FC236}">
                  <a16:creationId xmlns:a16="http://schemas.microsoft.com/office/drawing/2014/main" id="{D9286025-5DB7-AEE9-2504-500BF5912840}"/>
                </a:ext>
                <a:ext uri="{C183D7F6-B498-43B3-948B-1728B52AA6E4}">
                  <adec:decorative xmlns:adec="http://schemas.microsoft.com/office/drawing/2017/decorative" val="1"/>
                </a:ext>
              </a:extLst>
            </p:cNvPr>
            <p:cNvPicPr>
              <a:picLocks noChangeAspect="1"/>
            </p:cNvPicPr>
            <p:nvPr/>
          </p:nvPicPr>
          <p:blipFill>
            <a:blip r:embed="rId6"/>
            <a:srcRect t="13341" b="22764"/>
            <a:stretch>
              <a:fillRect/>
            </a:stretch>
          </p:blipFill>
          <p:spPr>
            <a:xfrm>
              <a:off x="4172897" y="1870070"/>
              <a:ext cx="917572" cy="1271042"/>
            </a:xfrm>
            <a:prstGeom prst="rect">
              <a:avLst/>
            </a:prstGeom>
          </p:spPr>
        </p:pic>
        <p:pic>
          <p:nvPicPr>
            <p:cNvPr id="11" name="図 10">
              <a:extLst>
                <a:ext uri="{FF2B5EF4-FFF2-40B4-BE49-F238E27FC236}">
                  <a16:creationId xmlns:a16="http://schemas.microsoft.com/office/drawing/2014/main" id="{0A58031A-0292-13CA-7BDE-C88750E97F07}"/>
                </a:ext>
                <a:ext uri="{C183D7F6-B498-43B3-948B-1728B52AA6E4}">
                  <adec:decorative xmlns:adec="http://schemas.microsoft.com/office/drawing/2017/decorative" val="1"/>
                </a:ext>
              </a:extLst>
            </p:cNvPr>
            <p:cNvPicPr>
              <a:picLocks noChangeAspect="1"/>
            </p:cNvPicPr>
            <p:nvPr/>
          </p:nvPicPr>
          <p:blipFill>
            <a:blip r:embed="rId7"/>
            <a:srcRect t="13158" b="22948"/>
            <a:stretch>
              <a:fillRect/>
            </a:stretch>
          </p:blipFill>
          <p:spPr>
            <a:xfrm>
              <a:off x="5138700" y="1870070"/>
              <a:ext cx="917572" cy="1271042"/>
            </a:xfrm>
            <a:prstGeom prst="rect">
              <a:avLst/>
            </a:prstGeom>
          </p:spPr>
        </p:pic>
      </p:grpSp>
      <p:pic>
        <p:nvPicPr>
          <p:cNvPr id="13" name="図 12">
            <a:extLst>
              <a:ext uri="{FF2B5EF4-FFF2-40B4-BE49-F238E27FC236}">
                <a16:creationId xmlns:a16="http://schemas.microsoft.com/office/drawing/2014/main" id="{E332E567-EDC3-814C-2C81-C21BB65F1D7A}"/>
              </a:ext>
            </a:extLst>
          </p:cNvPr>
          <p:cNvPicPr>
            <a:picLocks noChangeAspect="1"/>
          </p:cNvPicPr>
          <p:nvPr/>
        </p:nvPicPr>
        <p:blipFill>
          <a:blip r:embed="rId8" cstate="print">
            <a:duotone>
              <a:schemeClr val="accent3">
                <a:shade val="45000"/>
                <a:satMod val="135000"/>
              </a:schemeClr>
              <a:prstClr val="white"/>
            </a:duotone>
            <a:extLst>
              <a:ext uri="{BEBA8EAE-BF5A-486C-A8C5-ECC9F3942E4B}">
                <a14:imgProps xmlns:a14="http://schemas.microsoft.com/office/drawing/2010/main">
                  <a14:imgLayer r:embed="rId9">
                    <a14:imgEffect>
                      <a14:colorTemperature colorTemp="7200"/>
                    </a14:imgEffect>
                  </a14:imgLayer>
                </a14:imgProps>
              </a:ext>
              <a:ext uri="{28A0092B-C50C-407E-A947-70E740481C1C}">
                <a14:useLocalDpi xmlns:a14="http://schemas.microsoft.com/office/drawing/2010/main"/>
              </a:ext>
            </a:extLst>
          </a:blip>
          <a:stretch>
            <a:fillRect/>
          </a:stretch>
        </p:blipFill>
        <p:spPr>
          <a:xfrm>
            <a:off x="5832710" y="3094465"/>
            <a:ext cx="615292" cy="615292"/>
          </a:xfrm>
          <a:prstGeom prst="rect">
            <a:avLst/>
          </a:prstGeom>
        </p:spPr>
      </p:pic>
      <p:sp>
        <p:nvSpPr>
          <p:cNvPr id="16" name="テキスト ボックス 15">
            <a:extLst>
              <a:ext uri="{FF2B5EF4-FFF2-40B4-BE49-F238E27FC236}">
                <a16:creationId xmlns:a16="http://schemas.microsoft.com/office/drawing/2014/main" id="{0D2A8260-E288-E72B-9C21-A36C4F2AC3E1}"/>
              </a:ext>
            </a:extLst>
          </p:cNvPr>
          <p:cNvSpPr txBox="1"/>
          <p:nvPr/>
        </p:nvSpPr>
        <p:spPr>
          <a:xfrm rot="1385540">
            <a:off x="8316514" y="587198"/>
            <a:ext cx="1324843" cy="655288"/>
          </a:xfrm>
          <a:prstGeom prst="rect">
            <a:avLst/>
          </a:prstGeom>
          <a:noFill/>
        </p:spPr>
        <p:txBody>
          <a:bodyPr wrap="none" rtlCol="0">
            <a:prstTxWarp prst="textArchUp">
              <a:avLst/>
            </a:prstTxWarp>
            <a:spAutoFit/>
          </a:bodyPr>
          <a:lstStyle/>
          <a:p>
            <a:pPr algn="ctr"/>
            <a:r>
              <a:rPr kumimoji="1" lang="en-US" altLang="ja-JP" sz="2800" dirty="0">
                <a:ln w="9525" cmpd="sng">
                  <a:noFill/>
                </a:ln>
                <a:solidFill>
                  <a:srgbClr val="FF6737"/>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rPr>
              <a:t>New</a:t>
            </a:r>
            <a:endParaRPr kumimoji="1" lang="ja-JP" altLang="en-US" sz="2800" dirty="0">
              <a:ln w="9525" cmpd="sng">
                <a:noFill/>
              </a:ln>
              <a:solidFill>
                <a:srgbClr val="FF6737"/>
              </a:solidFill>
              <a:effectLst>
                <a:outerShdw blurRad="50800" dist="50800" dir="5400000" algn="ctr" rotWithShape="0">
                  <a:srgbClr val="000000">
                    <a:alpha val="0"/>
                  </a:srgbClr>
                </a:outerShdw>
                <a:reflection stA="0" endPos="65000" dist="38100" dir="5400000" sy="-100000" algn="bl" rotWithShape="0"/>
              </a:effectLst>
              <a:latin typeface="72 Black" panose="020B0A04030603020204" pitchFamily="34" charset="0"/>
              <a:cs typeface="72 Black" panose="020B0A04030603020204" pitchFamily="34" charset="0"/>
            </a:endParaRPr>
          </a:p>
        </p:txBody>
      </p:sp>
      <p:sp>
        <p:nvSpPr>
          <p:cNvPr id="49" name="テキスト ボックス 48">
            <a:extLst>
              <a:ext uri="{FF2B5EF4-FFF2-40B4-BE49-F238E27FC236}">
                <a16:creationId xmlns:a16="http://schemas.microsoft.com/office/drawing/2014/main" id="{0C9E6EBE-3689-0D2D-77AE-B703E3FBF96F}"/>
              </a:ext>
            </a:extLst>
          </p:cNvPr>
          <p:cNvSpPr txBox="1"/>
          <p:nvPr/>
        </p:nvSpPr>
        <p:spPr>
          <a:xfrm>
            <a:off x="7415994" y="2103363"/>
            <a:ext cx="101126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700"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を</a:t>
            </a:r>
            <a:r>
              <a:rPr kumimoji="1" lang="en-US" altLang="ja-JP" sz="700" dirty="0">
                <a:solidFill>
                  <a:prstClr val="black">
                    <a:lumMod val="65000"/>
                    <a:lumOff val="35000"/>
                  </a:prstClr>
                </a:solidFill>
                <a:latin typeface="メイリオ" panose="020B0604030504040204" pitchFamily="50" charset="-128"/>
                <a:ea typeface="メイリオ" panose="020B0604030504040204" pitchFamily="50" charset="-128"/>
              </a:rPr>
              <a:t>IGS</a:t>
            </a: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で</a:t>
            </a:r>
            <a:endParaRPr kumimoji="1" lang="en-US" altLang="ja-JP" sz="700" dirty="0">
              <a:solidFill>
                <a:prstClr val="black">
                  <a:lumMod val="65000"/>
                  <a:lumOff val="35000"/>
                </a:prstClr>
              </a:solidFill>
              <a:latin typeface="メイリオ" panose="020B0604030504040204" pitchFamily="50" charset="-128"/>
              <a:ea typeface="メイリオ"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引用投稿！</a:t>
            </a:r>
            <a:endParaRPr kumimoji="1" lang="ja-JP" altLang="en-US" sz="700"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endParaRPr>
          </a:p>
        </p:txBody>
      </p:sp>
      <p:sp>
        <p:nvSpPr>
          <p:cNvPr id="51" name="二等辺三角形 50">
            <a:extLst>
              <a:ext uri="{FF2B5EF4-FFF2-40B4-BE49-F238E27FC236}">
                <a16:creationId xmlns:a16="http://schemas.microsoft.com/office/drawing/2014/main" id="{7FD9FE6C-5BAD-5827-AA34-F1EBF4D7981E}"/>
              </a:ext>
            </a:extLst>
          </p:cNvPr>
          <p:cNvSpPr/>
          <p:nvPr/>
        </p:nvSpPr>
        <p:spPr>
          <a:xfrm rot="5400000">
            <a:off x="7995906" y="2846029"/>
            <a:ext cx="730250" cy="196850"/>
          </a:xfrm>
          <a:prstGeom prst="triangle">
            <a:avLst/>
          </a:prstGeom>
          <a:solidFill>
            <a:srgbClr val="FF6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AE089E83-7E9A-2D92-879D-0D72C2023485}"/>
              </a:ext>
            </a:extLst>
          </p:cNvPr>
          <p:cNvSpPr/>
          <p:nvPr/>
        </p:nvSpPr>
        <p:spPr>
          <a:xfrm>
            <a:off x="7611709" y="2509686"/>
            <a:ext cx="560192" cy="799893"/>
          </a:xfrm>
          <a:prstGeom prst="rec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 name="図 56">
            <a:extLst>
              <a:ext uri="{FF2B5EF4-FFF2-40B4-BE49-F238E27FC236}">
                <a16:creationId xmlns:a16="http://schemas.microsoft.com/office/drawing/2014/main" id="{C9AE2536-6700-82BF-86B2-A6A52FE21AAF}"/>
              </a:ext>
              <a:ext uri="{C183D7F6-B498-43B3-948B-1728B52AA6E4}">
                <adec:decorative xmlns:adec="http://schemas.microsoft.com/office/drawing/2017/decorative" val="1"/>
              </a:ext>
            </a:extLst>
          </p:cNvPr>
          <p:cNvPicPr>
            <a:picLocks noChangeAspect="1"/>
          </p:cNvPicPr>
          <p:nvPr/>
        </p:nvPicPr>
        <p:blipFill>
          <a:blip r:embed="rId2"/>
          <a:srcRect t="13248" b="22856"/>
          <a:stretch>
            <a:fillRect/>
          </a:stretch>
        </p:blipFill>
        <p:spPr>
          <a:xfrm>
            <a:off x="7685080" y="2645093"/>
            <a:ext cx="413450" cy="572742"/>
          </a:xfrm>
          <a:prstGeom prst="rect">
            <a:avLst/>
          </a:prstGeom>
        </p:spPr>
      </p:pic>
      <p:pic>
        <p:nvPicPr>
          <p:cNvPr id="59" name="図 58">
            <a:extLst>
              <a:ext uri="{FF2B5EF4-FFF2-40B4-BE49-F238E27FC236}">
                <a16:creationId xmlns:a16="http://schemas.microsoft.com/office/drawing/2014/main" id="{FBCFD9EE-45FA-1422-985A-E2622242DA61}"/>
              </a:ext>
            </a:extLst>
          </p:cNvPr>
          <p:cNvPicPr>
            <a:picLocks noChangeAspect="1"/>
          </p:cNvPicPr>
          <p:nvPr/>
        </p:nvPicPr>
        <p:blipFill>
          <a:blip r:embed="rId10">
            <a:extLst>
              <a:ext uri="{28A0092B-C50C-407E-A947-70E740481C1C}">
                <a14:useLocalDpi xmlns:a14="http://schemas.microsoft.com/office/drawing/2010/main" val="0"/>
              </a:ext>
            </a:extLst>
          </a:blip>
          <a:srcRect l="11778" r="11778"/>
          <a:stretch>
            <a:fillRect/>
          </a:stretch>
        </p:blipFill>
        <p:spPr>
          <a:xfrm>
            <a:off x="7473805" y="2377668"/>
            <a:ext cx="846678" cy="1107592"/>
          </a:xfrm>
          <a:prstGeom prst="rect">
            <a:avLst/>
          </a:prstGeom>
        </p:spPr>
      </p:pic>
      <p:pic>
        <p:nvPicPr>
          <p:cNvPr id="15" name="図 14">
            <a:extLst>
              <a:ext uri="{FF2B5EF4-FFF2-40B4-BE49-F238E27FC236}">
                <a16:creationId xmlns:a16="http://schemas.microsoft.com/office/drawing/2014/main" id="{CFAE236E-B62E-D560-CBAD-45BA6A2920C0}"/>
              </a:ext>
              <a:ext uri="{C183D7F6-B498-43B3-948B-1728B52AA6E4}">
                <adec:decorative xmlns:adec="http://schemas.microsoft.com/office/drawing/2017/decorative" val="1"/>
              </a:ext>
            </a:extLst>
          </p:cNvPr>
          <p:cNvPicPr>
            <a:picLocks noChangeAspect="1"/>
          </p:cNvPicPr>
          <p:nvPr/>
        </p:nvPicPr>
        <p:blipFill>
          <a:blip r:embed="rId2"/>
          <a:srcRect t="13248" b="22856"/>
          <a:stretch>
            <a:fillRect/>
          </a:stretch>
        </p:blipFill>
        <p:spPr>
          <a:xfrm>
            <a:off x="8520690" y="2451154"/>
            <a:ext cx="669200" cy="927027"/>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9" name="Google Shape;490;p17">
            <a:extLst>
              <a:ext uri="{FF2B5EF4-FFF2-40B4-BE49-F238E27FC236}">
                <a16:creationId xmlns:a16="http://schemas.microsoft.com/office/drawing/2014/main" id="{06C18745-E447-1D4C-DA01-8FAB44978967}"/>
              </a:ext>
            </a:extLst>
          </p:cNvPr>
          <p:cNvSpPr txBox="1"/>
          <p:nvPr/>
        </p:nvSpPr>
        <p:spPr>
          <a:xfrm>
            <a:off x="6174939" y="4434635"/>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165</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imp</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+G100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2" name="テキスト ボックス 21">
            <a:extLst>
              <a:ext uri="{FF2B5EF4-FFF2-40B4-BE49-F238E27FC236}">
                <a16:creationId xmlns:a16="http://schemas.microsoft.com/office/drawing/2014/main" id="{5A2BEE1F-FC1B-6061-9C83-F155A3E900F5}"/>
              </a:ext>
            </a:extLst>
          </p:cNvPr>
          <p:cNvSpPr txBox="1"/>
          <p:nvPr/>
        </p:nvSpPr>
        <p:spPr>
          <a:xfrm>
            <a:off x="6278620" y="4109387"/>
            <a:ext cx="3030753" cy="307777"/>
          </a:xfrm>
          <a:prstGeom prst="rect">
            <a:avLst/>
          </a:prstGeom>
          <a:noFill/>
        </p:spPr>
        <p:txBody>
          <a:bodyPr wrap="square" rtlCol="0">
            <a:spAutoFit/>
          </a:bodyPr>
          <a:lstStyle/>
          <a:p>
            <a:r>
              <a:rPr kumimoji="1" lang="en-US" altLang="ja-JP" sz="700" b="1" dirty="0">
                <a:solidFill>
                  <a:schemeClr val="bg2">
                    <a:lumMod val="25000"/>
                  </a:schemeClr>
                </a:solidFill>
                <a:latin typeface="+mn-ea"/>
              </a:rPr>
              <a:t>【imp</a:t>
            </a:r>
            <a:r>
              <a:rPr kumimoji="1" lang="ja-JP" altLang="en-US" sz="700" b="1" dirty="0">
                <a:solidFill>
                  <a:schemeClr val="bg2">
                    <a:lumMod val="25000"/>
                  </a:schemeClr>
                </a:solidFill>
                <a:latin typeface="+mn-ea"/>
              </a:rPr>
              <a:t>目的配信</a:t>
            </a:r>
            <a:r>
              <a:rPr kumimoji="1" lang="en-US" altLang="ja-JP" sz="700" b="1" dirty="0">
                <a:solidFill>
                  <a:schemeClr val="bg2">
                    <a:lumMod val="25000"/>
                  </a:schemeClr>
                </a:solidFill>
                <a:latin typeface="+mn-ea"/>
              </a:rPr>
              <a:t>】</a:t>
            </a:r>
          </a:p>
          <a:p>
            <a:r>
              <a:rPr kumimoji="1" lang="ja-JP" altLang="en-US" sz="700" dirty="0">
                <a:solidFill>
                  <a:schemeClr val="bg2">
                    <a:lumMod val="25000"/>
                  </a:schemeClr>
                </a:solidFill>
                <a:latin typeface="+mn-ea"/>
              </a:rPr>
              <a:t>＊リンク先は</a:t>
            </a:r>
            <a:r>
              <a:rPr kumimoji="1" lang="en-US" altLang="ja-JP" sz="700" dirty="0" err="1">
                <a:solidFill>
                  <a:schemeClr val="bg2">
                    <a:lumMod val="25000"/>
                  </a:schemeClr>
                </a:solidFill>
                <a:latin typeface="+mn-ea"/>
              </a:rPr>
              <a:t>CanCam</a:t>
            </a:r>
            <a:r>
              <a:rPr kumimoji="1" lang="ja-JP" altLang="en-US" sz="700" dirty="0">
                <a:solidFill>
                  <a:schemeClr val="bg2">
                    <a:lumMod val="25000"/>
                  </a:schemeClr>
                </a:solidFill>
                <a:latin typeface="+mn-ea"/>
              </a:rPr>
              <a:t>公式</a:t>
            </a:r>
            <a:r>
              <a:rPr kumimoji="1" lang="en-US" altLang="ja-JP" sz="700" dirty="0">
                <a:solidFill>
                  <a:schemeClr val="bg2">
                    <a:lumMod val="25000"/>
                  </a:schemeClr>
                </a:solidFill>
                <a:latin typeface="+mn-ea"/>
              </a:rPr>
              <a:t>IG</a:t>
            </a:r>
            <a:r>
              <a:rPr kumimoji="1" lang="ja-JP" altLang="en-US" sz="700" dirty="0">
                <a:solidFill>
                  <a:schemeClr val="bg2">
                    <a:lumMod val="25000"/>
                  </a:schemeClr>
                </a:solidFill>
                <a:latin typeface="+mn-ea"/>
              </a:rPr>
              <a:t>トップになります。</a:t>
            </a:r>
          </a:p>
        </p:txBody>
      </p:sp>
      <p:sp>
        <p:nvSpPr>
          <p:cNvPr id="24" name="Google Shape;879;p26">
            <a:extLst>
              <a:ext uri="{FF2B5EF4-FFF2-40B4-BE49-F238E27FC236}">
                <a16:creationId xmlns:a16="http://schemas.microsoft.com/office/drawing/2014/main" id="{FF6C7922-8269-7C3C-8E78-EB54DD0BD20D}"/>
              </a:ext>
            </a:extLst>
          </p:cNvPr>
          <p:cNvSpPr/>
          <p:nvPr/>
        </p:nvSpPr>
        <p:spPr>
          <a:xfrm>
            <a:off x="6102848" y="3755875"/>
            <a:ext cx="3301631" cy="1821036"/>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26" name="Google Shape;912;p26">
            <a:extLst>
              <a:ext uri="{FF2B5EF4-FFF2-40B4-BE49-F238E27FC236}">
                <a16:creationId xmlns:a16="http://schemas.microsoft.com/office/drawing/2014/main" id="{7213FBF1-2272-AA6E-FB62-B05EF387E310}"/>
              </a:ext>
            </a:extLst>
          </p:cNvPr>
          <p:cNvSpPr txBox="1"/>
          <p:nvPr/>
        </p:nvSpPr>
        <p:spPr>
          <a:xfrm>
            <a:off x="6102848" y="3759395"/>
            <a:ext cx="330163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：ブースト広告</a:t>
            </a:r>
          </a:p>
        </p:txBody>
      </p:sp>
      <p:sp>
        <p:nvSpPr>
          <p:cNvPr id="40" name="Google Shape;490;p17">
            <a:extLst>
              <a:ext uri="{FF2B5EF4-FFF2-40B4-BE49-F238E27FC236}">
                <a16:creationId xmlns:a16="http://schemas.microsoft.com/office/drawing/2014/main" id="{98E0DAFB-052E-49B1-5DF0-F16C4590BD49}"/>
              </a:ext>
            </a:extLst>
          </p:cNvPr>
          <p:cNvSpPr txBox="1"/>
          <p:nvPr/>
        </p:nvSpPr>
        <p:spPr>
          <a:xfrm>
            <a:off x="6174939" y="5212975"/>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7,200</a:t>
            </a:r>
            <a:r>
              <a:rPr lang="en-US" altLang="ja-JP" b="1" u="sng" dirty="0">
                <a:solidFill>
                  <a:schemeClr val="bg2">
                    <a:lumMod val="50000"/>
                  </a:schemeClr>
                </a:solidFill>
                <a:latin typeface="Yu Gothic" panose="020B0400000000000000" pitchFamily="34" charset="-128"/>
                <a:ea typeface="Yu Gothic" panose="020B0400000000000000" pitchFamily="34" charset="-128"/>
                <a:sym typeface="Arial"/>
              </a:rPr>
              <a:t>click</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+G200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44" name="テキスト ボックス 43">
            <a:extLst>
              <a:ext uri="{FF2B5EF4-FFF2-40B4-BE49-F238E27FC236}">
                <a16:creationId xmlns:a16="http://schemas.microsoft.com/office/drawing/2014/main" id="{C846D73C-8242-BC58-7E81-77DDDF04E1F9}"/>
              </a:ext>
            </a:extLst>
          </p:cNvPr>
          <p:cNvSpPr txBox="1"/>
          <p:nvPr/>
        </p:nvSpPr>
        <p:spPr>
          <a:xfrm>
            <a:off x="6238286" y="4931446"/>
            <a:ext cx="3030753" cy="307777"/>
          </a:xfrm>
          <a:prstGeom prst="rect">
            <a:avLst/>
          </a:prstGeom>
          <a:noFill/>
        </p:spPr>
        <p:txBody>
          <a:bodyPr wrap="square" rtlCol="0">
            <a:spAutoFit/>
          </a:bodyPr>
          <a:lstStyle/>
          <a:p>
            <a:r>
              <a:rPr kumimoji="1" lang="en-US" altLang="ja-JP" sz="700" b="1" dirty="0">
                <a:solidFill>
                  <a:schemeClr val="bg2">
                    <a:lumMod val="25000"/>
                  </a:schemeClr>
                </a:solidFill>
                <a:latin typeface="+mn-ea"/>
              </a:rPr>
              <a:t>【</a:t>
            </a:r>
            <a:r>
              <a:rPr kumimoji="1" lang="ja-JP" altLang="en-US" sz="700" b="1" dirty="0">
                <a:solidFill>
                  <a:schemeClr val="bg2">
                    <a:lumMod val="25000"/>
                  </a:schemeClr>
                </a:solidFill>
                <a:latin typeface="+mn-ea"/>
              </a:rPr>
              <a:t>クリック目的配信</a:t>
            </a:r>
            <a:r>
              <a:rPr kumimoji="1" lang="en-US" altLang="ja-JP" sz="700" b="1" dirty="0">
                <a:solidFill>
                  <a:schemeClr val="bg2">
                    <a:lumMod val="25000"/>
                  </a:schemeClr>
                </a:solidFill>
                <a:latin typeface="+mn-ea"/>
              </a:rPr>
              <a:t>】</a:t>
            </a:r>
          </a:p>
          <a:p>
            <a:r>
              <a:rPr kumimoji="1" lang="ja-JP" altLang="en-US" sz="700" dirty="0">
                <a:solidFill>
                  <a:schemeClr val="bg2">
                    <a:lumMod val="25000"/>
                  </a:schemeClr>
                </a:solidFill>
                <a:latin typeface="+mn-ea"/>
              </a:rPr>
              <a:t>＊リンク先はブランドサイト（</a:t>
            </a:r>
            <a:r>
              <a:rPr kumimoji="1" lang="en-US" altLang="ja-JP" sz="700" dirty="0">
                <a:solidFill>
                  <a:schemeClr val="bg2">
                    <a:lumMod val="25000"/>
                  </a:schemeClr>
                </a:solidFill>
                <a:latin typeface="+mn-ea"/>
              </a:rPr>
              <a:t>EC </a:t>
            </a:r>
            <a:r>
              <a:rPr kumimoji="1" lang="ja-JP" altLang="en-US" sz="700" dirty="0">
                <a:solidFill>
                  <a:schemeClr val="bg2">
                    <a:lumMod val="25000"/>
                  </a:schemeClr>
                </a:solidFill>
                <a:latin typeface="+mn-ea"/>
              </a:rPr>
              <a:t>カートページ不可）</a:t>
            </a:r>
          </a:p>
        </p:txBody>
      </p:sp>
    </p:spTree>
    <p:extLst>
      <p:ext uri="{BB962C8B-B14F-4D97-AF65-F5344CB8AC3E}">
        <p14:creationId xmlns:p14="http://schemas.microsoft.com/office/powerpoint/2010/main" val="3939682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4D866962-043F-7E58-DD85-B5A2D3F7B00D}"/>
              </a:ext>
            </a:extLst>
          </p:cNvPr>
          <p:cNvSpPr/>
          <p:nvPr/>
        </p:nvSpPr>
        <p:spPr>
          <a:xfrm>
            <a:off x="227190" y="1792988"/>
            <a:ext cx="9177290" cy="1836463"/>
          </a:xfrm>
          <a:prstGeom prst="rect">
            <a:avLst/>
          </a:prstGeom>
          <a:solidFill>
            <a:srgbClr val="FC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a:p>
        </p:txBody>
      </p:sp>
      <p:sp>
        <p:nvSpPr>
          <p:cNvPr id="2" name="タイトル 1">
            <a:extLst>
              <a:ext uri="{FF2B5EF4-FFF2-40B4-BE49-F238E27FC236}">
                <a16:creationId xmlns:a16="http://schemas.microsoft.com/office/drawing/2014/main" id="{6B1CBD92-5453-BE17-6BFE-5F1F53785938}"/>
              </a:ext>
            </a:extLst>
          </p:cNvPr>
          <p:cNvSpPr>
            <a:spLocks noGrp="1"/>
          </p:cNvSpPr>
          <p:nvPr>
            <p:ph type="title"/>
          </p:nvPr>
        </p:nvSpPr>
        <p:spPr/>
        <p:txBody>
          <a:bodyPr/>
          <a:lstStyle/>
          <a:p>
            <a:r>
              <a:rPr lang="en-US" altLang="ja-JP" dirty="0"/>
              <a:t>SNS</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AAAE0349-D0F8-B951-11DB-4FCF2677A0A7}"/>
              </a:ext>
            </a:extLst>
          </p:cNvPr>
          <p:cNvGraphicFramePr>
            <a:graphicFrameLocks noGrp="1"/>
          </p:cNvGraphicFramePr>
          <p:nvPr>
            <p:extLst>
              <p:ext uri="{D42A27DB-BD31-4B8C-83A1-F6EECF244321}">
                <p14:modId xmlns:p14="http://schemas.microsoft.com/office/powerpoint/2010/main" val="1659558070"/>
              </p:ext>
            </p:extLst>
          </p:nvPr>
        </p:nvGraphicFramePr>
        <p:xfrm>
          <a:off x="189215" y="512851"/>
          <a:ext cx="9215265" cy="1198826"/>
        </p:xfrm>
        <a:graphic>
          <a:graphicData uri="http://schemas.openxmlformats.org/drawingml/2006/table">
            <a:tbl>
              <a:tblPr firstRow="1" bandRow="1">
                <a:tableStyleId>{5C22544A-7EE6-4342-B048-85BDC9FD1C3A}</a:tableStyleId>
              </a:tblPr>
              <a:tblGrid>
                <a:gridCol w="7535323">
                  <a:extLst>
                    <a:ext uri="{9D8B030D-6E8A-4147-A177-3AD203B41FA5}">
                      <a16:colId xmlns:a16="http://schemas.microsoft.com/office/drawing/2014/main" val="1221764777"/>
                    </a:ext>
                  </a:extLst>
                </a:gridCol>
                <a:gridCol w="1679942">
                  <a:extLst>
                    <a:ext uri="{9D8B030D-6E8A-4147-A177-3AD203B41FA5}">
                      <a16:colId xmlns:a16="http://schemas.microsoft.com/office/drawing/2014/main" val="130390782"/>
                    </a:ext>
                  </a:extLst>
                </a:gridCol>
              </a:tblGrid>
              <a:tr h="487909">
                <a:tc>
                  <a:txBody>
                    <a:bodyPr/>
                    <a:lstStyle/>
                    <a:p>
                      <a:r>
                        <a:rPr kumimoji="1" lang="en-US" altLang="ja-JP" baseline="0" dirty="0">
                          <a:solidFill>
                            <a:srgbClr val="FF6737"/>
                          </a:solidFill>
                        </a:rPr>
                        <a:t>Instagram Feed Magazine</a:t>
                      </a:r>
                      <a:r>
                        <a:rPr kumimoji="1" lang="ja-JP" altLang="en-US" baseline="0" dirty="0">
                          <a:solidFill>
                            <a:srgbClr val="FF6737"/>
                          </a:solidFill>
                        </a:rPr>
                        <a:t>タイアップ（素材入稿式）</a:t>
                      </a:r>
                    </a:p>
                  </a:txBody>
                  <a:tcPr marL="468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G120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撮影なし・税別</a:t>
                      </a:r>
                      <a:r>
                        <a:rPr kumimoji="1" lang="en-US" altLang="ja-JP" sz="1200" dirty="0">
                          <a:solidFill>
                            <a:schemeClr val="bg2">
                              <a:lumMod val="50000"/>
                            </a:schemeClr>
                          </a:solidFill>
                          <a:latin typeface="+mn-ea"/>
                          <a:ea typeface="+mn-ea"/>
                        </a:rPr>
                        <a:t>)</a:t>
                      </a:r>
                    </a:p>
                  </a:txBody>
                  <a:tcPr marL="90000" anchor="ctr">
                    <a:lnL w="12700" cap="flat" cmpd="sng" algn="ctr">
                      <a:solidFill>
                        <a:srgbClr val="FF6737"/>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710917">
                <a:tc>
                  <a:txBody>
                    <a:bodyPr/>
                    <a:lstStyle/>
                    <a:p>
                      <a:r>
                        <a:rPr kumimoji="1" lang="ja-JP" altLang="en-US" sz="1100" b="1" dirty="0">
                          <a:solidFill>
                            <a:schemeClr val="bg2">
                              <a:lumMod val="50000"/>
                            </a:schemeClr>
                          </a:solidFill>
                          <a:latin typeface="+mn-ea"/>
                          <a:ea typeface="+mn-ea"/>
                        </a:rPr>
                        <a:t>クライアント様ご提供素材やリリースをもとに、雑誌風クリエイティブを</a:t>
                      </a:r>
                      <a:r>
                        <a:rPr kumimoji="1" lang="en-US" altLang="ja-JP" sz="1100" b="1" dirty="0">
                          <a:solidFill>
                            <a:schemeClr val="bg2">
                              <a:lumMod val="50000"/>
                            </a:schemeClr>
                          </a:solidFill>
                          <a:latin typeface="+mn-ea"/>
                          <a:ea typeface="+mn-ea"/>
                        </a:rPr>
                        <a:t>5</a:t>
                      </a:r>
                      <a:r>
                        <a:rPr kumimoji="1" lang="ja-JP" altLang="en-US" sz="1100" b="1" dirty="0">
                          <a:solidFill>
                            <a:schemeClr val="bg2">
                              <a:lumMod val="50000"/>
                            </a:schemeClr>
                          </a:solidFill>
                          <a:latin typeface="+mn-ea"/>
                          <a:ea typeface="+mn-ea"/>
                        </a:rPr>
                        <a:t>枚程度枚作成して</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フィードへ投稿するプランです。さらに</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ストーリズへのシェアも</a:t>
                      </a:r>
                      <a:r>
                        <a:rPr kumimoji="1" lang="en-US" altLang="ja-JP" sz="1100" b="1" dirty="0">
                          <a:solidFill>
                            <a:schemeClr val="bg2">
                              <a:lumMod val="50000"/>
                            </a:schemeClr>
                          </a:solidFill>
                          <a:latin typeface="+mn-ea"/>
                          <a:ea typeface="+mn-ea"/>
                        </a:rPr>
                        <a:t>2</a:t>
                      </a:r>
                      <a:r>
                        <a:rPr kumimoji="1" lang="ja-JP" altLang="en-US" sz="1100" b="1" dirty="0">
                          <a:solidFill>
                            <a:schemeClr val="bg2">
                              <a:lumMod val="50000"/>
                            </a:schemeClr>
                          </a:solidFill>
                          <a:latin typeface="+mn-ea"/>
                          <a:ea typeface="+mn-ea"/>
                        </a:rPr>
                        <a:t>回実施。カルーセルすることで雑誌のように見られるので、</a:t>
                      </a:r>
                      <a:r>
                        <a:rPr kumimoji="1" lang="ja-JP" altLang="en-US" sz="1100" b="1" u="sng" dirty="0">
                          <a:solidFill>
                            <a:srgbClr val="FF0000"/>
                          </a:solidFill>
                          <a:latin typeface="+mn-ea"/>
                          <a:ea typeface="+mn-ea"/>
                        </a:rPr>
                        <a:t>通常のフィード投稿に比べて保存数が多く、エンゲージメント・リーチともに満足できる成果を導きます。</a:t>
                      </a:r>
                    </a:p>
                  </a:txBody>
                  <a:tcPr marL="144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A2A72AA8-30F8-AD62-0857-D064963D9930}"/>
              </a:ext>
            </a:extLst>
          </p:cNvPr>
          <p:cNvSpPr/>
          <p:nvPr/>
        </p:nvSpPr>
        <p:spPr>
          <a:xfrm>
            <a:off x="319729" y="68705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14" name="Google Shape;498;p17">
            <a:extLst>
              <a:ext uri="{FF2B5EF4-FFF2-40B4-BE49-F238E27FC236}">
                <a16:creationId xmlns:a16="http://schemas.microsoft.com/office/drawing/2014/main" id="{331605E3-BDA2-70B3-C642-40C76B51440C}"/>
              </a:ext>
            </a:extLst>
          </p:cNvPr>
          <p:cNvGraphicFramePr/>
          <p:nvPr>
            <p:extLst>
              <p:ext uri="{D42A27DB-BD31-4B8C-83A1-F6EECF244321}">
                <p14:modId xmlns:p14="http://schemas.microsoft.com/office/powerpoint/2010/main" val="4142294213"/>
              </p:ext>
            </p:extLst>
          </p:nvPr>
        </p:nvGraphicFramePr>
        <p:xfrm>
          <a:off x="189215" y="3709757"/>
          <a:ext cx="5408557" cy="3062572"/>
        </p:xfrm>
        <a:graphic>
          <a:graphicData uri="http://schemas.openxmlformats.org/drawingml/2006/table">
            <a:tbl>
              <a:tblPr firstRow="1" bandRow="1">
                <a:noFill/>
              </a:tblPr>
              <a:tblGrid>
                <a:gridCol w="1005621">
                  <a:extLst>
                    <a:ext uri="{9D8B030D-6E8A-4147-A177-3AD203B41FA5}">
                      <a16:colId xmlns:a16="http://schemas.microsoft.com/office/drawing/2014/main" val="20000"/>
                    </a:ext>
                  </a:extLst>
                </a:gridCol>
                <a:gridCol w="4402936">
                  <a:extLst>
                    <a:ext uri="{9D8B030D-6E8A-4147-A177-3AD203B41FA5}">
                      <a16:colId xmlns:a16="http://schemas.microsoft.com/office/drawing/2014/main" val="20001"/>
                    </a:ext>
                  </a:extLst>
                </a:gridCol>
              </a:tblGrid>
              <a:tr h="2394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保証数</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3</a:t>
                      </a:r>
                      <a:r>
                        <a:rPr lang="ja-JP" sz="1050" b="1" i="0" u="none" strike="noStrike" cap="none" dirty="0">
                          <a:solidFill>
                            <a:schemeClr val="bg2">
                              <a:lumMod val="50000"/>
                            </a:schemeClr>
                          </a:solidFill>
                          <a:latin typeface="+mn-ea"/>
                          <a:ea typeface="+mn-ea"/>
                          <a:cs typeface="Arial"/>
                          <a:sym typeface="Arial"/>
                        </a:rPr>
                        <a:t>0,000</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想定（</a:t>
                      </a:r>
                      <a:r>
                        <a:rPr lang="en-US" altLang="ja-JP" sz="1050" b="1" i="0" u="none" strike="noStrike" cap="none" dirty="0">
                          <a:solidFill>
                            <a:schemeClr val="bg2">
                              <a:lumMod val="50000"/>
                            </a:schemeClr>
                          </a:solidFill>
                          <a:latin typeface="+mn-ea"/>
                          <a:ea typeface="+mn-ea"/>
                          <a:cs typeface="Arial"/>
                          <a:sym typeface="Arial"/>
                        </a:rPr>
                        <a:t>IG</a:t>
                      </a:r>
                      <a:r>
                        <a:rPr lang="ja-JP" altLang="en-US" sz="1050" b="1" i="0" u="none" strike="noStrike" cap="none" dirty="0">
                          <a:solidFill>
                            <a:schemeClr val="bg2">
                              <a:lumMod val="50000"/>
                            </a:schemeClr>
                          </a:solidFill>
                          <a:latin typeface="+mn-ea"/>
                          <a:ea typeface="+mn-ea"/>
                          <a:cs typeface="Arial"/>
                          <a:sym typeface="Arial"/>
                        </a:rPr>
                        <a:t>フィード</a:t>
                      </a:r>
                      <a:r>
                        <a:rPr lang="en-US" altLang="ja-JP" sz="1050" b="1" i="0" u="none" strike="noStrike" cap="none" dirty="0">
                          <a:solidFill>
                            <a:schemeClr val="bg2">
                              <a:lumMod val="50000"/>
                            </a:schemeClr>
                          </a:solidFill>
                          <a:latin typeface="+mn-ea"/>
                          <a:ea typeface="+mn-ea"/>
                          <a:cs typeface="Arial"/>
                          <a:sym typeface="Arial"/>
                        </a:rPr>
                        <a:t>&amp;IG</a:t>
                      </a:r>
                      <a:r>
                        <a:rPr lang="ja-JP" altLang="en-US" sz="1050" b="1" i="0" u="none" strike="noStrike" cap="none" dirty="0">
                          <a:solidFill>
                            <a:schemeClr val="bg2">
                              <a:lumMod val="50000"/>
                            </a:schemeClr>
                          </a:solidFill>
                          <a:latin typeface="+mn-ea"/>
                          <a:ea typeface="+mn-ea"/>
                          <a:cs typeface="Arial"/>
                          <a:sym typeface="Arial"/>
                        </a:rPr>
                        <a:t>ストーリーズ合計）</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mn-ea"/>
                          <a:ea typeface="+mn-ea"/>
                          <a:cs typeface="Arial"/>
                          <a:sym typeface="Arial"/>
                        </a:rPr>
                        <a:t>掲載期間</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4週間</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mn-ea"/>
                          <a:ea typeface="+mn-ea"/>
                          <a:cs typeface="Arial"/>
                          <a:sym typeface="Arial"/>
                        </a:rPr>
                        <a:t>掲載場所</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CanCam</a:t>
                      </a:r>
                      <a:r>
                        <a:rPr lang="ja-JP" altLang="en-US" sz="1050" b="1" i="0" u="none" strike="noStrike" cap="none" dirty="0">
                          <a:solidFill>
                            <a:schemeClr val="bg2">
                              <a:lumMod val="50000"/>
                            </a:schemeClr>
                          </a:solidFill>
                          <a:latin typeface="+mn-ea"/>
                          <a:ea typeface="+mn-ea"/>
                          <a:cs typeface="Arial"/>
                          <a:sym typeface="Arial"/>
                        </a:rPr>
                        <a:t>公式</a:t>
                      </a:r>
                      <a:r>
                        <a:rPr lang="en-US" altLang="ja-JP" sz="1050" b="1" i="0" u="none" strike="noStrike" cap="none" dirty="0">
                          <a:solidFill>
                            <a:schemeClr val="bg2">
                              <a:lumMod val="50000"/>
                            </a:schemeClr>
                          </a:solidFill>
                          <a:latin typeface="+mn-ea"/>
                          <a:ea typeface="+mn-ea"/>
                          <a:cs typeface="Arial"/>
                          <a:sym typeface="Arial"/>
                        </a:rPr>
                        <a:t>Instagram</a:t>
                      </a:r>
                      <a:endParaRPr sz="1050" b="1"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投稿日</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平日任意</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4335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入稿物</a:t>
                      </a:r>
                      <a:endParaRPr sz="105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オリエンシート、プレスリリース、</a:t>
                      </a: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ご提供</a:t>
                      </a: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画像素材</a:t>
                      </a: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、商品現品</a:t>
                      </a:r>
                      <a:endParaRPr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367152204"/>
                  </a:ext>
                </a:extLst>
              </a:tr>
              <a:tr h="58863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実施内容</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メンション　：画像・テキストにクライアント様</a:t>
                      </a:r>
                      <a:r>
                        <a:rPr lang="en-US" altLang="ja-JP" sz="1050" b="1" i="0" u="none" strike="noStrike" cap="none" dirty="0">
                          <a:solidFill>
                            <a:schemeClr val="bg2">
                              <a:lumMod val="50000"/>
                            </a:schemeClr>
                          </a:solidFill>
                          <a:latin typeface="+mn-ea"/>
                          <a:ea typeface="+mn-ea"/>
                          <a:cs typeface="Arial"/>
                          <a:sym typeface="Arial"/>
                        </a:rPr>
                        <a:t>1</a:t>
                      </a:r>
                      <a:r>
                        <a:rPr lang="ja-JP" altLang="en-US" sz="1050" b="1" i="0" u="none" strike="noStrike" cap="none" dirty="0">
                          <a:solidFill>
                            <a:schemeClr val="bg2">
                              <a:lumMod val="50000"/>
                            </a:schemeClr>
                          </a:solidFill>
                          <a:latin typeface="+mn-ea"/>
                          <a:ea typeface="+mn-ea"/>
                          <a:cs typeface="Arial"/>
                          <a:sym typeface="Arial"/>
                        </a:rPr>
                        <a:t>つ可能</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ハッシュタグ：指定タグ</a:t>
                      </a:r>
                      <a:r>
                        <a:rPr lang="en-US" altLang="ja-JP" sz="1050" b="1" i="0" u="none" strike="noStrike" cap="none" dirty="0">
                          <a:solidFill>
                            <a:schemeClr val="bg2">
                              <a:lumMod val="50000"/>
                            </a:schemeClr>
                          </a:solidFill>
                          <a:latin typeface="+mn-ea"/>
                          <a:ea typeface="+mn-ea"/>
                          <a:cs typeface="Arial"/>
                          <a:sym typeface="Arial"/>
                        </a:rPr>
                        <a:t>1</a:t>
                      </a:r>
                      <a:r>
                        <a:rPr lang="ja-JP" altLang="en-US" sz="1050" b="1" i="0" u="none" strike="noStrike" cap="none" dirty="0">
                          <a:solidFill>
                            <a:schemeClr val="bg2">
                              <a:lumMod val="50000"/>
                            </a:schemeClr>
                          </a:solidFill>
                          <a:latin typeface="+mn-ea"/>
                          <a:ea typeface="+mn-ea"/>
                          <a:cs typeface="Arial"/>
                          <a:sym typeface="Arial"/>
                        </a:rPr>
                        <a:t>つ可能。その他 </a:t>
                      </a:r>
                      <a:r>
                        <a:rPr lang="en-US" altLang="ja-JP" sz="1050" b="1" i="0" u="none" strike="noStrike" cap="none" dirty="0">
                          <a:solidFill>
                            <a:schemeClr val="bg2">
                              <a:lumMod val="50000"/>
                            </a:schemeClr>
                          </a:solidFill>
                          <a:latin typeface="+mn-ea"/>
                          <a:ea typeface="+mn-ea"/>
                          <a:cs typeface="Arial"/>
                          <a:sym typeface="Arial"/>
                        </a:rPr>
                        <a:t>#PR</a:t>
                      </a:r>
                      <a:r>
                        <a:rPr lang="ja-JP" altLang="en-US" sz="1050" b="1" i="0" u="none" strike="noStrike" cap="none" dirty="0">
                          <a:solidFill>
                            <a:schemeClr val="bg2">
                              <a:lumMod val="50000"/>
                            </a:schemeClr>
                          </a:solidFill>
                          <a:latin typeface="+mn-ea"/>
                          <a:ea typeface="+mn-ea"/>
                          <a:cs typeface="Arial"/>
                          <a:sym typeface="Arial"/>
                        </a:rPr>
                        <a:t>と編集部任意</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IGS</a:t>
                      </a:r>
                      <a:r>
                        <a:rPr lang="ja-JP" altLang="en-US" sz="1050" b="1" i="0" u="none" strike="noStrike" cap="none" dirty="0">
                          <a:solidFill>
                            <a:schemeClr val="bg2">
                              <a:lumMod val="50000"/>
                            </a:schemeClr>
                          </a:solidFill>
                          <a:latin typeface="+mn-ea"/>
                          <a:ea typeface="+mn-ea"/>
                          <a:cs typeface="Arial"/>
                          <a:sym typeface="Arial"/>
                        </a:rPr>
                        <a:t>遷移先　 ：</a:t>
                      </a:r>
                      <a:r>
                        <a:rPr lang="en-US" altLang="ja-JP" sz="1050" b="1" i="0" u="none" strike="noStrike" cap="none" dirty="0">
                          <a:solidFill>
                            <a:schemeClr val="bg2">
                              <a:lumMod val="50000"/>
                            </a:schemeClr>
                          </a:solidFill>
                          <a:latin typeface="+mn-ea"/>
                          <a:ea typeface="+mn-ea"/>
                          <a:cs typeface="Arial"/>
                          <a:sym typeface="Arial"/>
                        </a:rPr>
                        <a:t>1</a:t>
                      </a:r>
                      <a:r>
                        <a:rPr lang="ja-JP" altLang="en-US" sz="1050" b="1" i="0" u="none" strike="noStrike" cap="none" dirty="0">
                          <a:solidFill>
                            <a:schemeClr val="bg2">
                              <a:lumMod val="50000"/>
                            </a:schemeClr>
                          </a:solidFill>
                          <a:latin typeface="+mn-ea"/>
                          <a:ea typeface="+mn-ea"/>
                          <a:cs typeface="Arial"/>
                          <a:sym typeface="Arial"/>
                        </a:rPr>
                        <a:t>回目は本</a:t>
                      </a:r>
                      <a:r>
                        <a:rPr lang="en-US" altLang="ja-JP" sz="1050" b="1" i="0" u="none" strike="noStrike" cap="none" dirty="0">
                          <a:solidFill>
                            <a:schemeClr val="bg2">
                              <a:lumMod val="50000"/>
                            </a:schemeClr>
                          </a:solidFill>
                          <a:latin typeface="+mn-ea"/>
                          <a:ea typeface="+mn-ea"/>
                          <a:cs typeface="Arial"/>
                          <a:sym typeface="Arial"/>
                        </a:rPr>
                        <a:t>IGFM</a:t>
                      </a:r>
                      <a:r>
                        <a:rPr lang="ja-JP" altLang="en-US" sz="1050" b="1" i="0" u="none" strike="noStrike" cap="none" dirty="0">
                          <a:solidFill>
                            <a:schemeClr val="bg2">
                              <a:lumMod val="50000"/>
                            </a:schemeClr>
                          </a:solidFill>
                          <a:latin typeface="+mn-ea"/>
                          <a:ea typeface="+mn-ea"/>
                          <a:cs typeface="Arial"/>
                          <a:sym typeface="Arial"/>
                        </a:rPr>
                        <a:t>・</a:t>
                      </a:r>
                      <a:r>
                        <a:rPr lang="en-US" altLang="ja-JP" sz="1050" b="1" i="0" u="none" strike="noStrike" cap="none" dirty="0">
                          <a:solidFill>
                            <a:schemeClr val="bg2">
                              <a:lumMod val="50000"/>
                            </a:schemeClr>
                          </a:solidFill>
                          <a:latin typeface="+mn-ea"/>
                          <a:ea typeface="+mn-ea"/>
                          <a:cs typeface="Arial"/>
                          <a:sym typeface="Arial"/>
                        </a:rPr>
                        <a:t>2</a:t>
                      </a:r>
                      <a:r>
                        <a:rPr lang="ja-JP" altLang="en-US" sz="1050" b="1" i="0" u="none" strike="noStrike" cap="none" dirty="0">
                          <a:solidFill>
                            <a:schemeClr val="bg2">
                              <a:lumMod val="50000"/>
                            </a:schemeClr>
                          </a:solidFill>
                          <a:latin typeface="+mn-ea"/>
                          <a:ea typeface="+mn-ea"/>
                          <a:cs typeface="Arial"/>
                          <a:sym typeface="Arial"/>
                        </a:rPr>
                        <a:t>回目はクライアント様サイト</a:t>
                      </a:r>
                      <a:endParaRPr lang="en-US" altLang="ja-JP"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レポート項目</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投稿キャプチャ、</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数、いいね数、保存数</a:t>
                      </a:r>
                      <a:endParaRPr lang="en-US" altLang="ja-JP"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レポート提出</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公開終了後</a:t>
                      </a:r>
                      <a:r>
                        <a:rPr lang="en-US" altLang="ja-JP" sz="1050" b="1" i="0" u="none" strike="noStrike" cap="none" dirty="0">
                          <a:solidFill>
                            <a:schemeClr val="bg2">
                              <a:lumMod val="50000"/>
                            </a:schemeClr>
                          </a:solidFill>
                          <a:latin typeface="+mn-ea"/>
                          <a:ea typeface="+mn-ea"/>
                          <a:cs typeface="Arial"/>
                          <a:sym typeface="Arial"/>
                        </a:rPr>
                        <a:t>1</a:t>
                      </a:r>
                      <a:r>
                        <a:rPr lang="ja-JP" sz="1050" b="1" i="0" u="none" strike="noStrike" cap="none" dirty="0">
                          <a:solidFill>
                            <a:schemeClr val="bg2">
                              <a:lumMod val="50000"/>
                            </a:schemeClr>
                          </a:solidFill>
                          <a:latin typeface="+mn-ea"/>
                          <a:ea typeface="+mn-ea"/>
                          <a:cs typeface="Arial"/>
                          <a:sym typeface="Arial"/>
                        </a:rPr>
                        <a:t>週間以内</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39415">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お申込み期限</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掲載開始より</a:t>
                      </a:r>
                      <a:r>
                        <a:rPr lang="en-US" altLang="ja-JP" sz="1050" b="1" i="0" u="none" strike="noStrike" cap="none" dirty="0">
                          <a:solidFill>
                            <a:schemeClr val="bg2">
                              <a:lumMod val="50000"/>
                            </a:schemeClr>
                          </a:solidFill>
                          <a:latin typeface="+mn-ea"/>
                          <a:ea typeface="+mn-ea"/>
                          <a:cs typeface="Arial"/>
                          <a:sym typeface="Arial"/>
                        </a:rPr>
                        <a:t>30</a:t>
                      </a:r>
                      <a:r>
                        <a:rPr lang="ja-JP" sz="1050" b="1" i="0" u="none" strike="noStrike" cap="none" dirty="0">
                          <a:solidFill>
                            <a:schemeClr val="bg2">
                              <a:lumMod val="50000"/>
                            </a:schemeClr>
                          </a:solidFill>
                          <a:latin typeface="+mn-ea"/>
                          <a:ea typeface="+mn-ea"/>
                          <a:cs typeface="Arial"/>
                          <a:sym typeface="Arial"/>
                        </a:rPr>
                        <a:t>営業日前</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554681">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700" b="1" u="none" strike="noStrike" cap="none" dirty="0">
                          <a:solidFill>
                            <a:schemeClr val="bg2">
                              <a:lumMod val="50000"/>
                            </a:schemeClr>
                          </a:solidFill>
                          <a:latin typeface="+mn-ea"/>
                          <a:ea typeface="+mn-ea"/>
                          <a:cs typeface="Arial"/>
                          <a:sym typeface="Arial"/>
                        </a:rPr>
                        <a:t>注意事項</a:t>
                      </a:r>
                      <a:endParaRPr lang="en-US" altLang="ja-JP" sz="700" b="1"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1" u="none" strike="noStrike" cap="none" dirty="0">
                          <a:solidFill>
                            <a:schemeClr val="bg2">
                              <a:lumMod val="50000"/>
                            </a:schemeClr>
                          </a:solidFill>
                          <a:latin typeface="+mn-ea"/>
                          <a:ea typeface="+mn-ea"/>
                          <a:cs typeface="Arial"/>
                          <a:sym typeface="Arial"/>
                        </a:rPr>
                        <a:t>・</a:t>
                      </a:r>
                      <a:r>
                        <a:rPr lang="ja-JP" altLang="en-US" sz="700" b="1" u="none" strike="noStrike" cap="none" dirty="0">
                          <a:solidFill>
                            <a:schemeClr val="bg2">
                              <a:lumMod val="50000"/>
                            </a:schemeClr>
                          </a:solidFill>
                          <a:latin typeface="+mn-ea"/>
                          <a:ea typeface="+mn-ea"/>
                          <a:cs typeface="Arial"/>
                          <a:sym typeface="Arial"/>
                        </a:rPr>
                        <a:t>投稿</a:t>
                      </a:r>
                      <a:r>
                        <a:rPr lang="ja-JP" sz="700" b="1" u="none" strike="noStrike" cap="none" dirty="0">
                          <a:solidFill>
                            <a:schemeClr val="bg2">
                              <a:lumMod val="50000"/>
                            </a:schemeClr>
                          </a:solidFill>
                          <a:latin typeface="+mn-ea"/>
                          <a:ea typeface="+mn-ea"/>
                          <a:cs typeface="Arial"/>
                          <a:sym typeface="Arial"/>
                        </a:rPr>
                        <a:t>期間中の競合調整は行いません</a:t>
                      </a:r>
                      <a:r>
                        <a:rPr lang="ja-JP" altLang="en-US" sz="700" b="1" u="none" strike="noStrike" cap="none" dirty="0">
                          <a:solidFill>
                            <a:schemeClr val="bg2">
                              <a:lumMod val="50000"/>
                            </a:schemeClr>
                          </a:solidFill>
                          <a:latin typeface="+mn-ea"/>
                          <a:ea typeface="+mn-ea"/>
                          <a:cs typeface="Arial"/>
                          <a:sym typeface="Arial"/>
                        </a:rPr>
                        <a:t>。</a:t>
                      </a:r>
                      <a:r>
                        <a:rPr lang="ja-JP" altLang="en-US" sz="700" b="1" dirty="0">
                          <a:solidFill>
                            <a:schemeClr val="bg2">
                              <a:lumMod val="50000"/>
                            </a:schemeClr>
                          </a:solidFill>
                          <a:latin typeface="+mn-ea"/>
                          <a:ea typeface="+mn-ea"/>
                        </a:rPr>
                        <a:t>投稿後</a:t>
                      </a:r>
                      <a:r>
                        <a:rPr lang="en-US" altLang="ja-JP" sz="700" b="1" dirty="0">
                          <a:solidFill>
                            <a:schemeClr val="bg2">
                              <a:lumMod val="50000"/>
                            </a:schemeClr>
                          </a:solidFill>
                          <a:latin typeface="+mn-ea"/>
                          <a:ea typeface="+mn-ea"/>
                        </a:rPr>
                        <a:t>4</a:t>
                      </a:r>
                      <a:r>
                        <a:rPr lang="ja-JP" altLang="en-US" sz="700" b="1" dirty="0">
                          <a:solidFill>
                            <a:schemeClr val="bg2">
                              <a:lumMod val="50000"/>
                            </a:schemeClr>
                          </a:solidFill>
                          <a:latin typeface="+mn-ea"/>
                          <a:ea typeface="+mn-ea"/>
                        </a:rPr>
                        <a:t>週間後も半永久的にアーカイブ致します。</a:t>
                      </a:r>
                      <a:endParaRPr lang="en-US" altLang="ja-JP" sz="700" b="1" dirty="0">
                        <a:solidFill>
                          <a:schemeClr val="bg2">
                            <a:lumMod val="50000"/>
                          </a:schemeClr>
                        </a:solidFill>
                        <a:latin typeface="+mn-ea"/>
                        <a:ea typeface="+mn-ea"/>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mn-ea"/>
                          <a:ea typeface="+mn-ea"/>
                        </a:rPr>
                        <a:t>・</a:t>
                      </a:r>
                      <a:r>
                        <a:rPr lang="en-US" altLang="ja-JP" sz="700" b="1" dirty="0">
                          <a:solidFill>
                            <a:schemeClr val="bg2">
                              <a:lumMod val="50000"/>
                            </a:schemeClr>
                          </a:solidFill>
                          <a:latin typeface="+mn-ea"/>
                          <a:ea typeface="+mn-ea"/>
                        </a:rPr>
                        <a:t>IGFM</a:t>
                      </a:r>
                      <a:r>
                        <a:rPr lang="ja-JP" altLang="en-US" sz="700" b="1" dirty="0">
                          <a:solidFill>
                            <a:schemeClr val="bg2">
                              <a:lumMod val="50000"/>
                            </a:schemeClr>
                          </a:solidFill>
                          <a:latin typeface="+mn-ea"/>
                          <a:ea typeface="+mn-ea"/>
                        </a:rPr>
                        <a:t>の画像は</a:t>
                      </a:r>
                      <a:r>
                        <a:rPr lang="en-US" altLang="ja-JP" sz="700" b="1" dirty="0">
                          <a:solidFill>
                            <a:schemeClr val="bg2">
                              <a:lumMod val="50000"/>
                            </a:schemeClr>
                          </a:solidFill>
                          <a:latin typeface="+mn-ea"/>
                          <a:ea typeface="+mn-ea"/>
                        </a:rPr>
                        <a:t>5</a:t>
                      </a:r>
                      <a:r>
                        <a:rPr lang="ja-JP" altLang="en-US" sz="700" b="1" dirty="0">
                          <a:solidFill>
                            <a:schemeClr val="bg2">
                              <a:lumMod val="50000"/>
                            </a:schemeClr>
                          </a:solidFill>
                          <a:latin typeface="+mn-ea"/>
                          <a:ea typeface="+mn-ea"/>
                        </a:rPr>
                        <a:t>枚を想定していますが商材によって最適な枚数に調整致します。予めご了承くださいませ。</a:t>
                      </a:r>
                      <a:endParaRPr lang="en-US" altLang="ja-JP" sz="7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 sz="700" b="1" dirty="0">
                          <a:solidFill>
                            <a:schemeClr val="bg2">
                              <a:lumMod val="50000"/>
                            </a:schemeClr>
                          </a:solidFill>
                          <a:latin typeface="+mn-ea"/>
                          <a:ea typeface="+mn-ea"/>
                        </a:rPr>
                        <a:t>・</a:t>
                      </a:r>
                      <a:r>
                        <a:rPr lang="en-US" altLang="ja-JP" sz="700" b="1" dirty="0">
                          <a:solidFill>
                            <a:schemeClr val="bg2">
                              <a:lumMod val="50000"/>
                            </a:schemeClr>
                          </a:solidFill>
                          <a:latin typeface="+mn-ea"/>
                          <a:ea typeface="+mn-ea"/>
                        </a:rPr>
                        <a:t>IGF</a:t>
                      </a:r>
                      <a:r>
                        <a:rPr lang="ja-JP" altLang="en-US" sz="700" b="1" dirty="0">
                          <a:solidFill>
                            <a:schemeClr val="bg2">
                              <a:lumMod val="50000"/>
                            </a:schemeClr>
                          </a:solidFill>
                          <a:latin typeface="+mn-ea"/>
                          <a:ea typeface="+mn-ea"/>
                        </a:rPr>
                        <a:t>画像・投稿テキスト、</a:t>
                      </a:r>
                      <a:r>
                        <a:rPr lang="en-US" altLang="ja-JP" sz="700" b="1" dirty="0">
                          <a:solidFill>
                            <a:schemeClr val="bg2">
                              <a:lumMod val="50000"/>
                            </a:schemeClr>
                          </a:solidFill>
                          <a:latin typeface="+mn-ea"/>
                          <a:ea typeface="+mn-ea"/>
                        </a:rPr>
                        <a:t>IGS</a:t>
                      </a:r>
                      <a:r>
                        <a:rPr lang="ja-JP" altLang="en-US" sz="700" b="1" dirty="0">
                          <a:solidFill>
                            <a:schemeClr val="bg2">
                              <a:lumMod val="50000"/>
                            </a:schemeClr>
                          </a:solidFill>
                          <a:latin typeface="+mn-ea"/>
                          <a:ea typeface="+mn-ea"/>
                        </a:rPr>
                        <a:t>クリエイティブの校正確認は</a:t>
                      </a:r>
                      <a:r>
                        <a:rPr lang="en-US" altLang="ja-JP" sz="700" b="1" dirty="0">
                          <a:solidFill>
                            <a:schemeClr val="bg2">
                              <a:lumMod val="50000"/>
                            </a:schemeClr>
                          </a:solidFill>
                          <a:latin typeface="+mn-ea"/>
                          <a:ea typeface="+mn-ea"/>
                        </a:rPr>
                        <a:t>1</a:t>
                      </a:r>
                      <a:r>
                        <a:rPr lang="ja-JP" altLang="en-US" sz="700" b="1" dirty="0">
                          <a:solidFill>
                            <a:schemeClr val="bg2">
                              <a:lumMod val="50000"/>
                            </a:schemeClr>
                          </a:solidFill>
                          <a:latin typeface="+mn-ea"/>
                          <a:ea typeface="+mn-ea"/>
                        </a:rPr>
                        <a:t>回となります。</a:t>
                      </a:r>
                      <a:endParaRPr lang="en-US" altLang="ja-JP" sz="700" b="1"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17" name="Google Shape;490;p17">
            <a:extLst>
              <a:ext uri="{FF2B5EF4-FFF2-40B4-BE49-F238E27FC236}">
                <a16:creationId xmlns:a16="http://schemas.microsoft.com/office/drawing/2014/main" id="{CE4CAA00-D771-385A-E03D-CFA007298D20}"/>
              </a:ext>
            </a:extLst>
          </p:cNvPr>
          <p:cNvSpPr txBox="1"/>
          <p:nvPr/>
        </p:nvSpPr>
        <p:spPr>
          <a:xfrm>
            <a:off x="6247031" y="5821951"/>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it girl 1</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名</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+G2</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0万円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9" name="テキスト ボックス 18">
            <a:extLst>
              <a:ext uri="{FF2B5EF4-FFF2-40B4-BE49-F238E27FC236}">
                <a16:creationId xmlns:a16="http://schemas.microsoft.com/office/drawing/2014/main" id="{6F41922E-D201-3E9E-44A1-AEC518800244}"/>
              </a:ext>
            </a:extLst>
          </p:cNvPr>
          <p:cNvSpPr txBox="1"/>
          <p:nvPr/>
        </p:nvSpPr>
        <p:spPr>
          <a:xfrm>
            <a:off x="6036539" y="5305623"/>
            <a:ext cx="3407342" cy="415498"/>
          </a:xfrm>
          <a:prstGeom prst="rect">
            <a:avLst/>
          </a:prstGeom>
          <a:noFill/>
        </p:spPr>
        <p:txBody>
          <a:bodyPr wrap="square" rtlCol="0">
            <a:spAutoFit/>
          </a:bodyPr>
          <a:lstStyle/>
          <a:p>
            <a:pPr algn="ctr"/>
            <a:r>
              <a:rPr kumimoji="1" lang="ja-JP" altLang="en-US" sz="700" dirty="0">
                <a:solidFill>
                  <a:schemeClr val="bg2">
                    <a:lumMod val="25000"/>
                  </a:schemeClr>
                </a:solidFill>
                <a:latin typeface="+mn-ea"/>
              </a:rPr>
              <a:t>・起用する</a:t>
            </a:r>
            <a:r>
              <a:rPr kumimoji="1" lang="en-US" altLang="ja-JP" sz="700" dirty="0">
                <a:solidFill>
                  <a:schemeClr val="bg2">
                    <a:lumMod val="25000"/>
                  </a:schemeClr>
                </a:solidFill>
                <a:latin typeface="+mn-ea"/>
              </a:rPr>
              <a:t>it girl</a:t>
            </a:r>
            <a:r>
              <a:rPr kumimoji="1" lang="ja-JP" altLang="en-US" sz="700" dirty="0">
                <a:solidFill>
                  <a:schemeClr val="bg2">
                    <a:lumMod val="25000"/>
                  </a:schemeClr>
                </a:solidFill>
                <a:latin typeface="+mn-ea"/>
              </a:rPr>
              <a:t>の選定は編集部お任せとなります</a:t>
            </a:r>
          </a:p>
          <a:p>
            <a:pPr algn="ctr"/>
            <a:r>
              <a:rPr kumimoji="1" lang="ja-JP" altLang="en-US" sz="700" dirty="0">
                <a:solidFill>
                  <a:schemeClr val="bg2">
                    <a:lumMod val="25000"/>
                  </a:schemeClr>
                </a:solidFill>
                <a:latin typeface="+mn-ea"/>
              </a:rPr>
              <a:t>・本人の携帯で撮影した写真を使用します。編集部による撮影は致しません。</a:t>
            </a:r>
          </a:p>
          <a:p>
            <a:pPr algn="ctr"/>
            <a:r>
              <a:rPr kumimoji="1" lang="ja-JP" altLang="en-US" sz="700" dirty="0">
                <a:solidFill>
                  <a:schemeClr val="bg2">
                    <a:lumMod val="25000"/>
                  </a:schemeClr>
                </a:solidFill>
                <a:latin typeface="+mn-ea"/>
              </a:rPr>
              <a:t>・本人アカウントでの</a:t>
            </a:r>
            <a:r>
              <a:rPr kumimoji="1" lang="en-US" altLang="ja-JP" sz="700" dirty="0">
                <a:solidFill>
                  <a:schemeClr val="bg2">
                    <a:lumMod val="25000"/>
                  </a:schemeClr>
                </a:solidFill>
                <a:latin typeface="+mn-ea"/>
              </a:rPr>
              <a:t>IG</a:t>
            </a:r>
            <a:r>
              <a:rPr kumimoji="1" lang="ja-JP" altLang="en-US" sz="700" dirty="0">
                <a:solidFill>
                  <a:schemeClr val="bg2">
                    <a:lumMod val="25000"/>
                  </a:schemeClr>
                </a:solidFill>
                <a:latin typeface="+mn-ea"/>
              </a:rPr>
              <a:t>投稿はございません。</a:t>
            </a:r>
          </a:p>
        </p:txBody>
      </p:sp>
      <p:sp>
        <p:nvSpPr>
          <p:cNvPr id="7" name="Google Shape;879;p26">
            <a:extLst>
              <a:ext uri="{FF2B5EF4-FFF2-40B4-BE49-F238E27FC236}">
                <a16:creationId xmlns:a16="http://schemas.microsoft.com/office/drawing/2014/main" id="{81DCB16B-690A-C31F-0E23-1036015B85AA}"/>
              </a:ext>
            </a:extLst>
          </p:cNvPr>
          <p:cNvSpPr/>
          <p:nvPr/>
        </p:nvSpPr>
        <p:spPr>
          <a:xfrm>
            <a:off x="6102848" y="5019597"/>
            <a:ext cx="3301631" cy="1199130"/>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9" name="Google Shape;912;p26">
            <a:extLst>
              <a:ext uri="{FF2B5EF4-FFF2-40B4-BE49-F238E27FC236}">
                <a16:creationId xmlns:a16="http://schemas.microsoft.com/office/drawing/2014/main" id="{092B2824-CAC0-7ECB-050D-5E8CA04F9199}"/>
              </a:ext>
            </a:extLst>
          </p:cNvPr>
          <p:cNvSpPr txBox="1"/>
          <p:nvPr/>
        </p:nvSpPr>
        <p:spPr>
          <a:xfrm>
            <a:off x="6102848" y="5023116"/>
            <a:ext cx="330163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a:t>
            </a:r>
            <a:r>
              <a:rPr lang="en-US" altLang="ja-JP" sz="900" b="1" dirty="0">
                <a:solidFill>
                  <a:schemeClr val="lt1"/>
                </a:solidFill>
                <a:latin typeface="+mn-ea"/>
                <a:cs typeface="Calibri"/>
                <a:sym typeface="Calibri"/>
              </a:rPr>
              <a:t>it girl</a:t>
            </a:r>
            <a:r>
              <a:rPr lang="ja-JP" altLang="en-US" sz="900" b="1" dirty="0">
                <a:solidFill>
                  <a:schemeClr val="lt1"/>
                </a:solidFill>
                <a:latin typeface="+mn-ea"/>
                <a:cs typeface="Calibri"/>
                <a:sym typeface="Calibri"/>
              </a:rPr>
              <a:t>本人撮影カット</a:t>
            </a:r>
          </a:p>
        </p:txBody>
      </p:sp>
      <p:pic>
        <p:nvPicPr>
          <p:cNvPr id="22" name="図 21">
            <a:extLst>
              <a:ext uri="{FF2B5EF4-FFF2-40B4-BE49-F238E27FC236}">
                <a16:creationId xmlns:a16="http://schemas.microsoft.com/office/drawing/2014/main" id="{44AEA31F-6C01-A5A3-9EC3-A4C339ED71AA}"/>
              </a:ext>
            </a:extLst>
          </p:cNvPr>
          <p:cNvPicPr>
            <a:picLocks noChangeAspect="1"/>
          </p:cNvPicPr>
          <p:nvPr/>
        </p:nvPicPr>
        <p:blipFill>
          <a:blip r:embed="rId2"/>
          <a:srcRect t="23564" b="20280"/>
          <a:stretch/>
        </p:blipFill>
        <p:spPr>
          <a:xfrm>
            <a:off x="1668044" y="1867915"/>
            <a:ext cx="1264106" cy="1534882"/>
          </a:xfrm>
          <a:prstGeom prst="rect">
            <a:avLst/>
          </a:prstGeom>
          <a:ln>
            <a:solidFill>
              <a:schemeClr val="tx2">
                <a:lumMod val="90000"/>
              </a:schemeClr>
            </a:solidFill>
          </a:ln>
        </p:spPr>
      </p:pic>
      <p:pic>
        <p:nvPicPr>
          <p:cNvPr id="23" name="図 22">
            <a:extLst>
              <a:ext uri="{FF2B5EF4-FFF2-40B4-BE49-F238E27FC236}">
                <a16:creationId xmlns:a16="http://schemas.microsoft.com/office/drawing/2014/main" id="{607AEE9D-1A2E-7127-5386-B456350DD742}"/>
              </a:ext>
            </a:extLst>
          </p:cNvPr>
          <p:cNvPicPr>
            <a:picLocks noChangeAspect="1"/>
          </p:cNvPicPr>
          <p:nvPr/>
        </p:nvPicPr>
        <p:blipFill>
          <a:blip r:embed="rId3"/>
          <a:srcRect t="23596" b="19619"/>
          <a:stretch/>
        </p:blipFill>
        <p:spPr>
          <a:xfrm>
            <a:off x="4414180" y="1873276"/>
            <a:ext cx="1227913" cy="1508945"/>
          </a:xfrm>
          <a:prstGeom prst="rect">
            <a:avLst/>
          </a:prstGeom>
          <a:ln>
            <a:solidFill>
              <a:schemeClr val="tx2">
                <a:lumMod val="90000"/>
              </a:schemeClr>
            </a:solidFill>
          </a:ln>
        </p:spPr>
      </p:pic>
      <p:pic>
        <p:nvPicPr>
          <p:cNvPr id="25" name="図 24">
            <a:extLst>
              <a:ext uri="{FF2B5EF4-FFF2-40B4-BE49-F238E27FC236}">
                <a16:creationId xmlns:a16="http://schemas.microsoft.com/office/drawing/2014/main" id="{5FBDDC76-2A4A-7E67-59C2-C54E82D36B34}"/>
              </a:ext>
            </a:extLst>
          </p:cNvPr>
          <p:cNvPicPr>
            <a:picLocks noChangeAspect="1"/>
          </p:cNvPicPr>
          <p:nvPr/>
        </p:nvPicPr>
        <p:blipFill>
          <a:blip r:embed="rId4"/>
          <a:srcRect t="24277" b="18736"/>
          <a:stretch/>
        </p:blipFill>
        <p:spPr>
          <a:xfrm>
            <a:off x="301571" y="1865530"/>
            <a:ext cx="1235930" cy="1524223"/>
          </a:xfrm>
          <a:prstGeom prst="rect">
            <a:avLst/>
          </a:prstGeom>
          <a:ln>
            <a:solidFill>
              <a:schemeClr val="tx2">
                <a:lumMod val="90000"/>
              </a:schemeClr>
            </a:solidFill>
          </a:ln>
        </p:spPr>
      </p:pic>
      <p:pic>
        <p:nvPicPr>
          <p:cNvPr id="26" name="図 25">
            <a:extLst>
              <a:ext uri="{FF2B5EF4-FFF2-40B4-BE49-F238E27FC236}">
                <a16:creationId xmlns:a16="http://schemas.microsoft.com/office/drawing/2014/main" id="{C6BDCE30-EAC6-0307-9150-DEB54FBCC51A}"/>
              </a:ext>
            </a:extLst>
          </p:cNvPr>
          <p:cNvPicPr>
            <a:picLocks noChangeAspect="1"/>
          </p:cNvPicPr>
          <p:nvPr/>
        </p:nvPicPr>
        <p:blipFill>
          <a:blip r:embed="rId5"/>
          <a:srcRect t="23923" b="18579"/>
          <a:stretch/>
        </p:blipFill>
        <p:spPr>
          <a:xfrm>
            <a:off x="3058917" y="1870289"/>
            <a:ext cx="1218274" cy="1514548"/>
          </a:xfrm>
          <a:prstGeom prst="rect">
            <a:avLst/>
          </a:prstGeom>
          <a:ln>
            <a:solidFill>
              <a:schemeClr val="tx2">
                <a:lumMod val="90000"/>
              </a:schemeClr>
            </a:solidFill>
          </a:ln>
        </p:spPr>
      </p:pic>
      <p:sp>
        <p:nvSpPr>
          <p:cNvPr id="38" name="ホームベース 8">
            <a:extLst>
              <a:ext uri="{FF2B5EF4-FFF2-40B4-BE49-F238E27FC236}">
                <a16:creationId xmlns:a16="http://schemas.microsoft.com/office/drawing/2014/main" id="{85372116-73DB-D1CD-C43E-EDF93DE21F50}"/>
              </a:ext>
            </a:extLst>
          </p:cNvPr>
          <p:cNvSpPr/>
          <p:nvPr/>
        </p:nvSpPr>
        <p:spPr>
          <a:xfrm>
            <a:off x="295295" y="3336086"/>
            <a:ext cx="5415236" cy="204579"/>
          </a:xfrm>
          <a:prstGeom prst="homePlate">
            <a:avLst/>
          </a:prstGeom>
          <a:solidFill>
            <a:schemeClr val="bg1"/>
          </a:solidFill>
          <a:ln w="19050">
            <a:solidFill>
              <a:srgbClr val="FF6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spc="300" dirty="0">
                <a:solidFill>
                  <a:srgbClr val="FF6737"/>
                </a:solidFill>
                <a:latin typeface="+mn-ea"/>
              </a:rPr>
              <a:t>カルーセル方式で</a:t>
            </a:r>
            <a:r>
              <a:rPr kumimoji="1" lang="en-US" altLang="ja-JP" sz="800" b="1" spc="300" dirty="0">
                <a:solidFill>
                  <a:srgbClr val="FF6737"/>
                </a:solidFill>
                <a:latin typeface="+mn-ea"/>
              </a:rPr>
              <a:t>5</a:t>
            </a:r>
            <a:r>
              <a:rPr kumimoji="1" lang="ja-JP" altLang="en-US" sz="800" b="1" spc="300" dirty="0">
                <a:solidFill>
                  <a:srgbClr val="FF6737"/>
                </a:solidFill>
                <a:latin typeface="+mn-ea"/>
              </a:rPr>
              <a:t>枚程度の画像を投稿！スワイプしながら雑誌感覚で見られる！</a:t>
            </a:r>
          </a:p>
        </p:txBody>
      </p:sp>
      <p:pic>
        <p:nvPicPr>
          <p:cNvPr id="39" name="図 38">
            <a:extLst>
              <a:ext uri="{FF2B5EF4-FFF2-40B4-BE49-F238E27FC236}">
                <a16:creationId xmlns:a16="http://schemas.microsoft.com/office/drawing/2014/main" id="{9DF55389-3D75-2FF4-3673-7449F94D1624}"/>
              </a:ext>
            </a:extLst>
          </p:cNvPr>
          <p:cNvPicPr>
            <a:picLocks noChangeAspect="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a:ext>
            </a:extLst>
          </a:blip>
          <a:stretch>
            <a:fillRect/>
          </a:stretch>
        </p:blipFill>
        <p:spPr>
          <a:xfrm>
            <a:off x="5369624" y="3072045"/>
            <a:ext cx="431332" cy="431332"/>
          </a:xfrm>
          <a:prstGeom prst="rect">
            <a:avLst/>
          </a:prstGeom>
        </p:spPr>
      </p:pic>
      <p:sp>
        <p:nvSpPr>
          <p:cNvPr id="8" name="Google Shape;879;p26">
            <a:extLst>
              <a:ext uri="{FF2B5EF4-FFF2-40B4-BE49-F238E27FC236}">
                <a16:creationId xmlns:a16="http://schemas.microsoft.com/office/drawing/2014/main" id="{FAD2DBBD-576D-884D-C707-4393D9E9FDEE}"/>
              </a:ext>
            </a:extLst>
          </p:cNvPr>
          <p:cNvSpPr/>
          <p:nvPr/>
        </p:nvSpPr>
        <p:spPr>
          <a:xfrm>
            <a:off x="5894778" y="1988052"/>
            <a:ext cx="3420000" cy="1508945"/>
          </a:xfrm>
          <a:prstGeom prst="rect">
            <a:avLst/>
          </a:prstGeom>
          <a:solidFill>
            <a:schemeClr val="bg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dirty="0">
              <a:ln>
                <a:noFill/>
              </a:ln>
              <a:solidFill>
                <a:srgbClr val="3F3F3F"/>
              </a:solidFill>
              <a:effectLst/>
              <a:uLnTx/>
              <a:uFillTx/>
              <a:latin typeface="+mn-lt"/>
              <a:ea typeface="+mn-ea"/>
              <a:cs typeface="Calibri"/>
              <a:sym typeface="Calibri"/>
            </a:endParaRPr>
          </a:p>
        </p:txBody>
      </p:sp>
      <p:pic>
        <p:nvPicPr>
          <p:cNvPr id="11" name="図 10">
            <a:extLst>
              <a:ext uri="{FF2B5EF4-FFF2-40B4-BE49-F238E27FC236}">
                <a16:creationId xmlns:a16="http://schemas.microsoft.com/office/drawing/2014/main" id="{3D6CBCB1-C759-721F-A1EF-28061D7D4F4E}"/>
              </a:ext>
            </a:extLst>
          </p:cNvPr>
          <p:cNvPicPr>
            <a:picLocks noChangeAspect="1"/>
          </p:cNvPicPr>
          <p:nvPr/>
        </p:nvPicPr>
        <p:blipFill>
          <a:blip r:embed="rId8"/>
          <a:stretch>
            <a:fillRect/>
          </a:stretch>
        </p:blipFill>
        <p:spPr>
          <a:xfrm>
            <a:off x="8474603" y="2585732"/>
            <a:ext cx="785508" cy="553314"/>
          </a:xfrm>
          <a:prstGeom prst="rect">
            <a:avLst/>
          </a:prstGeom>
        </p:spPr>
      </p:pic>
      <p:sp>
        <p:nvSpPr>
          <p:cNvPr id="13" name="二等辺三角形 12">
            <a:extLst>
              <a:ext uri="{FF2B5EF4-FFF2-40B4-BE49-F238E27FC236}">
                <a16:creationId xmlns:a16="http://schemas.microsoft.com/office/drawing/2014/main" id="{C3F9D28C-251E-6F85-5350-57E2C0B6D9C7}"/>
              </a:ext>
            </a:extLst>
          </p:cNvPr>
          <p:cNvSpPr/>
          <p:nvPr/>
        </p:nvSpPr>
        <p:spPr>
          <a:xfrm rot="5400000">
            <a:off x="6503045" y="2649139"/>
            <a:ext cx="350981" cy="195727"/>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7E4C0FD3-E0B7-4BB3-2A6B-0ED2016C846C}"/>
              </a:ext>
            </a:extLst>
          </p:cNvPr>
          <p:cNvSpPr txBox="1"/>
          <p:nvPr/>
        </p:nvSpPr>
        <p:spPr>
          <a:xfrm>
            <a:off x="6499915" y="2197115"/>
            <a:ext cx="1011264" cy="2308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①</a:t>
            </a:r>
            <a:r>
              <a:rPr kumimoji="1" lang="en-US" altLang="ja-JP"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投稿へ</a:t>
            </a:r>
          </a:p>
        </p:txBody>
      </p:sp>
      <p:sp>
        <p:nvSpPr>
          <p:cNvPr id="20" name="テキスト ボックス 19">
            <a:extLst>
              <a:ext uri="{FF2B5EF4-FFF2-40B4-BE49-F238E27FC236}">
                <a16:creationId xmlns:a16="http://schemas.microsoft.com/office/drawing/2014/main" id="{A4D3A91E-FE99-4841-B020-23EF4B7618AF}"/>
              </a:ext>
            </a:extLst>
          </p:cNvPr>
          <p:cNvSpPr txBox="1"/>
          <p:nvPr/>
        </p:nvSpPr>
        <p:spPr>
          <a:xfrm>
            <a:off x="8220438" y="2197115"/>
            <a:ext cx="101126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②クライアント様</a:t>
            </a:r>
            <a:r>
              <a:rPr kumimoji="1" lang="en-US" altLang="ja-JP"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LP</a:t>
            </a: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へ！</a:t>
            </a:r>
          </a:p>
        </p:txBody>
      </p:sp>
      <p:sp>
        <p:nvSpPr>
          <p:cNvPr id="27" name="二等辺三角形 26">
            <a:extLst>
              <a:ext uri="{FF2B5EF4-FFF2-40B4-BE49-F238E27FC236}">
                <a16:creationId xmlns:a16="http://schemas.microsoft.com/office/drawing/2014/main" id="{93C2DA2C-548D-7ACC-BB86-205DF2F003F0}"/>
              </a:ext>
            </a:extLst>
          </p:cNvPr>
          <p:cNvSpPr/>
          <p:nvPr/>
        </p:nvSpPr>
        <p:spPr>
          <a:xfrm rot="5400000">
            <a:off x="8247811" y="2649139"/>
            <a:ext cx="350981" cy="195727"/>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1" name="正方形/長方形 40">
            <a:extLst>
              <a:ext uri="{FF2B5EF4-FFF2-40B4-BE49-F238E27FC236}">
                <a16:creationId xmlns:a16="http://schemas.microsoft.com/office/drawing/2014/main" id="{8AD5C219-2824-B884-1629-3DA59477FF26}"/>
              </a:ext>
            </a:extLst>
          </p:cNvPr>
          <p:cNvSpPr/>
          <p:nvPr/>
        </p:nvSpPr>
        <p:spPr>
          <a:xfrm>
            <a:off x="5891309" y="1903494"/>
            <a:ext cx="3421039" cy="199001"/>
          </a:xfrm>
          <a:prstGeom prst="rect">
            <a:avLst/>
          </a:prstGeom>
          <a:solidFill>
            <a:srgbClr val="FF6600"/>
          </a:solidFill>
          <a:ln>
            <a:solidFill>
              <a:srgbClr val="FF6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IGS</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投稿も</a:t>
            </a: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回実施！</a:t>
            </a:r>
          </a:p>
        </p:txBody>
      </p:sp>
      <p:pic>
        <p:nvPicPr>
          <p:cNvPr id="43" name="図 42">
            <a:extLst>
              <a:ext uri="{FF2B5EF4-FFF2-40B4-BE49-F238E27FC236}">
                <a16:creationId xmlns:a16="http://schemas.microsoft.com/office/drawing/2014/main" id="{50526C03-029E-268F-6011-0E8F3F855E4A}"/>
              </a:ext>
            </a:extLst>
          </p:cNvPr>
          <p:cNvPicPr>
            <a:picLocks noChangeAspect="1"/>
          </p:cNvPicPr>
          <p:nvPr/>
        </p:nvPicPr>
        <p:blipFill>
          <a:blip r:embed="rId9"/>
          <a:stretch>
            <a:fillRect/>
          </a:stretch>
        </p:blipFill>
        <p:spPr>
          <a:xfrm>
            <a:off x="5999581" y="2222392"/>
            <a:ext cx="563545" cy="1073418"/>
          </a:xfrm>
          <a:prstGeom prst="rect">
            <a:avLst/>
          </a:prstGeom>
        </p:spPr>
      </p:pic>
      <p:pic>
        <p:nvPicPr>
          <p:cNvPr id="45" name="図 44">
            <a:extLst>
              <a:ext uri="{FF2B5EF4-FFF2-40B4-BE49-F238E27FC236}">
                <a16:creationId xmlns:a16="http://schemas.microsoft.com/office/drawing/2014/main" id="{68846B5F-61FC-403A-1F57-F2A1FD1ABAD4}"/>
              </a:ext>
            </a:extLst>
          </p:cNvPr>
          <p:cNvPicPr>
            <a:picLocks noChangeAspect="1"/>
          </p:cNvPicPr>
          <p:nvPr/>
        </p:nvPicPr>
        <p:blipFill>
          <a:blip r:embed="rId4"/>
          <a:srcRect t="24277" b="18736"/>
          <a:stretch/>
        </p:blipFill>
        <p:spPr>
          <a:xfrm>
            <a:off x="6814805" y="2491192"/>
            <a:ext cx="563545" cy="694998"/>
          </a:xfrm>
          <a:prstGeom prst="rect">
            <a:avLst/>
          </a:prstGeom>
          <a:ln>
            <a:solidFill>
              <a:schemeClr val="tx2">
                <a:lumMod val="90000"/>
              </a:schemeClr>
            </a:solidFill>
          </a:ln>
        </p:spPr>
      </p:pic>
      <p:pic>
        <p:nvPicPr>
          <p:cNvPr id="47" name="図 46">
            <a:extLst>
              <a:ext uri="{FF2B5EF4-FFF2-40B4-BE49-F238E27FC236}">
                <a16:creationId xmlns:a16="http://schemas.microsoft.com/office/drawing/2014/main" id="{552CC7E2-A841-728F-3AB5-6F634571D8BC}"/>
              </a:ext>
            </a:extLst>
          </p:cNvPr>
          <p:cNvPicPr>
            <a:picLocks noChangeAspect="1"/>
          </p:cNvPicPr>
          <p:nvPr/>
        </p:nvPicPr>
        <p:blipFill>
          <a:blip r:embed="rId10"/>
          <a:stretch>
            <a:fillRect/>
          </a:stretch>
        </p:blipFill>
        <p:spPr>
          <a:xfrm>
            <a:off x="7708878" y="2238020"/>
            <a:ext cx="589396" cy="1057790"/>
          </a:xfrm>
          <a:prstGeom prst="rect">
            <a:avLst/>
          </a:prstGeom>
        </p:spPr>
      </p:pic>
      <p:sp>
        <p:nvSpPr>
          <p:cNvPr id="31" name="Google Shape;490;p17">
            <a:extLst>
              <a:ext uri="{FF2B5EF4-FFF2-40B4-BE49-F238E27FC236}">
                <a16:creationId xmlns:a16="http://schemas.microsoft.com/office/drawing/2014/main" id="{1AA188CC-C395-816E-4362-57C2302A52D1}"/>
              </a:ext>
            </a:extLst>
          </p:cNvPr>
          <p:cNvSpPr txBox="1"/>
          <p:nvPr/>
        </p:nvSpPr>
        <p:spPr>
          <a:xfrm>
            <a:off x="6174939" y="4567990"/>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165</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imp</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+G100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33" name="テキスト ボックス 32">
            <a:extLst>
              <a:ext uri="{FF2B5EF4-FFF2-40B4-BE49-F238E27FC236}">
                <a16:creationId xmlns:a16="http://schemas.microsoft.com/office/drawing/2014/main" id="{1F56A691-C0F1-AE50-759B-0D414BB390BB}"/>
              </a:ext>
            </a:extLst>
          </p:cNvPr>
          <p:cNvSpPr txBox="1"/>
          <p:nvPr/>
        </p:nvSpPr>
        <p:spPr>
          <a:xfrm>
            <a:off x="6026265" y="4112325"/>
            <a:ext cx="3407342" cy="307777"/>
          </a:xfrm>
          <a:prstGeom prst="rect">
            <a:avLst/>
          </a:prstGeom>
          <a:noFill/>
        </p:spPr>
        <p:txBody>
          <a:bodyPr wrap="square" rtlCol="0">
            <a:spAutoFit/>
          </a:bodyPr>
          <a:lstStyle/>
          <a:p>
            <a:pPr algn="ctr"/>
            <a:r>
              <a:rPr kumimoji="1" lang="ja-JP" altLang="en-US" sz="700" dirty="0">
                <a:solidFill>
                  <a:schemeClr val="bg2">
                    <a:lumMod val="25000"/>
                  </a:schemeClr>
                </a:solidFill>
                <a:latin typeface="+mn-ea"/>
              </a:rPr>
              <a:t>・</a:t>
            </a:r>
            <a:r>
              <a:rPr kumimoji="1" lang="en-US" altLang="ja-JP" sz="700" dirty="0">
                <a:solidFill>
                  <a:schemeClr val="bg2">
                    <a:lumMod val="25000"/>
                  </a:schemeClr>
                </a:solidFill>
                <a:latin typeface="+mn-ea"/>
              </a:rPr>
              <a:t>imp</a:t>
            </a:r>
            <a:r>
              <a:rPr kumimoji="1" lang="ja-JP" altLang="en-US" sz="700" dirty="0">
                <a:solidFill>
                  <a:schemeClr val="bg2">
                    <a:lumMod val="25000"/>
                  </a:schemeClr>
                </a:solidFill>
                <a:latin typeface="+mn-ea"/>
              </a:rPr>
              <a:t>目的の配信になります。</a:t>
            </a:r>
            <a:endParaRPr kumimoji="1" lang="en-US" altLang="ja-JP" sz="700" dirty="0">
              <a:solidFill>
                <a:schemeClr val="bg2">
                  <a:lumMod val="25000"/>
                </a:schemeClr>
              </a:solidFill>
              <a:latin typeface="+mn-ea"/>
            </a:endParaRPr>
          </a:p>
          <a:p>
            <a:pPr algn="ctr"/>
            <a:r>
              <a:rPr kumimoji="1" lang="ja-JP" altLang="en-US" sz="700" dirty="0">
                <a:solidFill>
                  <a:schemeClr val="bg2">
                    <a:lumMod val="25000"/>
                  </a:schemeClr>
                </a:solidFill>
                <a:latin typeface="+mn-ea"/>
              </a:rPr>
              <a:t>・リンク先は</a:t>
            </a:r>
            <a:r>
              <a:rPr kumimoji="1" lang="en-US" altLang="ja-JP" sz="700" dirty="0" err="1">
                <a:solidFill>
                  <a:schemeClr val="bg2">
                    <a:lumMod val="25000"/>
                  </a:schemeClr>
                </a:solidFill>
                <a:latin typeface="+mn-ea"/>
              </a:rPr>
              <a:t>CanCam</a:t>
            </a:r>
            <a:r>
              <a:rPr kumimoji="1" lang="ja-JP" altLang="en-US" sz="700" dirty="0">
                <a:solidFill>
                  <a:schemeClr val="bg2">
                    <a:lumMod val="25000"/>
                  </a:schemeClr>
                </a:solidFill>
                <a:latin typeface="+mn-ea"/>
              </a:rPr>
              <a:t>公式</a:t>
            </a:r>
            <a:r>
              <a:rPr kumimoji="1" lang="en-US" altLang="ja-JP" sz="700" dirty="0">
                <a:solidFill>
                  <a:schemeClr val="bg2">
                    <a:lumMod val="25000"/>
                  </a:schemeClr>
                </a:solidFill>
                <a:latin typeface="+mn-ea"/>
              </a:rPr>
              <a:t>IG</a:t>
            </a:r>
            <a:r>
              <a:rPr kumimoji="1" lang="ja-JP" altLang="en-US" sz="700" dirty="0">
                <a:solidFill>
                  <a:schemeClr val="bg2">
                    <a:lumMod val="25000"/>
                  </a:schemeClr>
                </a:solidFill>
                <a:latin typeface="+mn-ea"/>
              </a:rPr>
              <a:t>トップになります。</a:t>
            </a:r>
          </a:p>
        </p:txBody>
      </p:sp>
      <p:sp>
        <p:nvSpPr>
          <p:cNvPr id="35" name="Google Shape;879;p26">
            <a:extLst>
              <a:ext uri="{FF2B5EF4-FFF2-40B4-BE49-F238E27FC236}">
                <a16:creationId xmlns:a16="http://schemas.microsoft.com/office/drawing/2014/main" id="{AD207B5D-F508-C2A1-92F8-8115DAEB9849}"/>
              </a:ext>
            </a:extLst>
          </p:cNvPr>
          <p:cNvSpPr/>
          <p:nvPr/>
        </p:nvSpPr>
        <p:spPr>
          <a:xfrm>
            <a:off x="6102848" y="3755876"/>
            <a:ext cx="3301631" cy="1199130"/>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37" name="Google Shape;912;p26">
            <a:extLst>
              <a:ext uri="{FF2B5EF4-FFF2-40B4-BE49-F238E27FC236}">
                <a16:creationId xmlns:a16="http://schemas.microsoft.com/office/drawing/2014/main" id="{F17255D9-6907-B4D2-6EF9-0C0D77A34A59}"/>
              </a:ext>
            </a:extLst>
          </p:cNvPr>
          <p:cNvSpPr txBox="1"/>
          <p:nvPr/>
        </p:nvSpPr>
        <p:spPr>
          <a:xfrm>
            <a:off x="6102848" y="3759395"/>
            <a:ext cx="330163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：ブースト広告</a:t>
            </a:r>
          </a:p>
        </p:txBody>
      </p:sp>
    </p:spTree>
    <p:extLst>
      <p:ext uri="{BB962C8B-B14F-4D97-AF65-F5344CB8AC3E}">
        <p14:creationId xmlns:p14="http://schemas.microsoft.com/office/powerpoint/2010/main" val="202196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58CB0-A647-C8DB-D91E-9BB76ECF6440}"/>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BC8929C8-00F9-E95E-2EA2-2B3ECAA23112}"/>
              </a:ext>
            </a:extLst>
          </p:cNvPr>
          <p:cNvSpPr/>
          <p:nvPr/>
        </p:nvSpPr>
        <p:spPr>
          <a:xfrm>
            <a:off x="227189" y="1609839"/>
            <a:ext cx="9377240" cy="1836463"/>
          </a:xfrm>
          <a:prstGeom prst="rect">
            <a:avLst/>
          </a:prstGeom>
          <a:solidFill>
            <a:srgbClr val="FC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dirty="0"/>
          </a:p>
        </p:txBody>
      </p:sp>
      <p:sp>
        <p:nvSpPr>
          <p:cNvPr id="2" name="タイトル 1">
            <a:extLst>
              <a:ext uri="{FF2B5EF4-FFF2-40B4-BE49-F238E27FC236}">
                <a16:creationId xmlns:a16="http://schemas.microsoft.com/office/drawing/2014/main" id="{F781B32C-4C0B-6697-4A2B-FC22027EF16C}"/>
              </a:ext>
            </a:extLst>
          </p:cNvPr>
          <p:cNvSpPr>
            <a:spLocks noGrp="1"/>
          </p:cNvSpPr>
          <p:nvPr>
            <p:ph type="title"/>
          </p:nvPr>
        </p:nvSpPr>
        <p:spPr/>
        <p:txBody>
          <a:bodyPr/>
          <a:lstStyle/>
          <a:p>
            <a:r>
              <a:rPr lang="en-US" altLang="ja-JP" dirty="0"/>
              <a:t>SNS</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5632A8E3-CA95-23F0-E78B-3124AED9D95A}"/>
              </a:ext>
            </a:extLst>
          </p:cNvPr>
          <p:cNvGraphicFramePr>
            <a:graphicFrameLocks noGrp="1"/>
          </p:cNvGraphicFramePr>
          <p:nvPr>
            <p:extLst>
              <p:ext uri="{D42A27DB-BD31-4B8C-83A1-F6EECF244321}">
                <p14:modId xmlns:p14="http://schemas.microsoft.com/office/powerpoint/2010/main" val="235530097"/>
              </p:ext>
            </p:extLst>
          </p:nvPr>
        </p:nvGraphicFramePr>
        <p:xfrm>
          <a:off x="207974" y="484719"/>
          <a:ext cx="9390466" cy="1051203"/>
        </p:xfrm>
        <a:graphic>
          <a:graphicData uri="http://schemas.openxmlformats.org/drawingml/2006/table">
            <a:tbl>
              <a:tblPr firstRow="1" bandRow="1">
                <a:tableStyleId>{5C22544A-7EE6-4342-B048-85BDC9FD1C3A}</a:tableStyleId>
              </a:tblPr>
              <a:tblGrid>
                <a:gridCol w="7837476">
                  <a:extLst>
                    <a:ext uri="{9D8B030D-6E8A-4147-A177-3AD203B41FA5}">
                      <a16:colId xmlns:a16="http://schemas.microsoft.com/office/drawing/2014/main" val="1221764777"/>
                    </a:ext>
                  </a:extLst>
                </a:gridCol>
                <a:gridCol w="1552990">
                  <a:extLst>
                    <a:ext uri="{9D8B030D-6E8A-4147-A177-3AD203B41FA5}">
                      <a16:colId xmlns:a16="http://schemas.microsoft.com/office/drawing/2014/main" val="130390782"/>
                    </a:ext>
                  </a:extLst>
                </a:gridCol>
              </a:tblGrid>
              <a:tr h="427828">
                <a:tc>
                  <a:txBody>
                    <a:bodyPr/>
                    <a:lstStyle/>
                    <a:p>
                      <a:r>
                        <a:rPr kumimoji="1" lang="en-US" altLang="ja-JP" sz="1600" baseline="0" dirty="0">
                          <a:solidFill>
                            <a:srgbClr val="FF6737"/>
                          </a:solidFill>
                        </a:rPr>
                        <a:t>Instagram Feed Magazine</a:t>
                      </a:r>
                      <a:r>
                        <a:rPr kumimoji="1" lang="ja-JP" altLang="en-US" sz="1600" baseline="0" dirty="0">
                          <a:solidFill>
                            <a:srgbClr val="FF6737"/>
                          </a:solidFill>
                        </a:rPr>
                        <a:t>タイアップ（素材入稿型）</a:t>
                      </a:r>
                      <a:r>
                        <a:rPr kumimoji="1" lang="en-US" altLang="ja-JP" sz="1600" baseline="0" dirty="0">
                          <a:solidFill>
                            <a:srgbClr val="FF6737"/>
                          </a:solidFill>
                        </a:rPr>
                        <a:t>+IG</a:t>
                      </a:r>
                      <a:r>
                        <a:rPr kumimoji="1" lang="ja-JP" altLang="en-US" sz="1600" baseline="0" dirty="0">
                          <a:solidFill>
                            <a:srgbClr val="FF6737"/>
                          </a:solidFill>
                        </a:rPr>
                        <a:t>フィード広告プラン</a:t>
                      </a:r>
                    </a:p>
                  </a:txBody>
                  <a:tcPr marL="468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dot"/>
                      <a:round/>
                      <a:headEnd type="none" w="med" len="med"/>
                      <a:tailEnd type="none" w="med" len="med"/>
                    </a:lnB>
                    <a:noFill/>
                  </a:tcPr>
                </a:tc>
                <a:tc rowSpan="2">
                  <a:txBody>
                    <a:bodyPr/>
                    <a:lstStyle/>
                    <a:p>
                      <a:pPr algn="ctr"/>
                      <a:r>
                        <a:rPr kumimoji="1" lang="en-US" altLang="ja-JP" sz="2000" dirty="0">
                          <a:solidFill>
                            <a:schemeClr val="tx1">
                              <a:lumMod val="50000"/>
                              <a:lumOff val="50000"/>
                            </a:schemeClr>
                          </a:solidFill>
                          <a:latin typeface="+mn-ea"/>
                          <a:ea typeface="+mn-ea"/>
                        </a:rPr>
                        <a:t>G240</a:t>
                      </a:r>
                      <a:r>
                        <a:rPr kumimoji="1" lang="ja-JP" altLang="en-US" sz="2000" dirty="0">
                          <a:solidFill>
                            <a:schemeClr val="tx1">
                              <a:lumMod val="50000"/>
                              <a:lumOff val="50000"/>
                            </a:schemeClr>
                          </a:solidFill>
                          <a:latin typeface="+mn-ea"/>
                          <a:ea typeface="+mn-ea"/>
                        </a:rPr>
                        <a:t>万円</a:t>
                      </a:r>
                      <a:endParaRPr kumimoji="1" lang="en-US" altLang="ja-JP" sz="400" dirty="0">
                        <a:solidFill>
                          <a:schemeClr val="tx1">
                            <a:lumMod val="50000"/>
                            <a:lumOff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lumMod val="50000"/>
                              <a:lumOff val="50000"/>
                            </a:schemeClr>
                          </a:solidFill>
                          <a:latin typeface="+mn-ea"/>
                          <a:ea typeface="+mn-ea"/>
                        </a:rPr>
                        <a:t>(</a:t>
                      </a:r>
                      <a:r>
                        <a:rPr kumimoji="1" lang="ja-JP" altLang="en-US" sz="1200" dirty="0">
                          <a:solidFill>
                            <a:schemeClr val="tx1">
                              <a:lumMod val="50000"/>
                              <a:lumOff val="50000"/>
                            </a:schemeClr>
                          </a:solidFill>
                          <a:latin typeface="+mn-ea"/>
                          <a:ea typeface="+mn-ea"/>
                        </a:rPr>
                        <a:t>撮影なし・税別</a:t>
                      </a:r>
                      <a:r>
                        <a:rPr kumimoji="1" lang="en-US" altLang="ja-JP" sz="1200" dirty="0">
                          <a:solidFill>
                            <a:schemeClr val="tx1">
                              <a:lumMod val="50000"/>
                              <a:lumOff val="50000"/>
                            </a:schemeClr>
                          </a:solidFill>
                          <a:latin typeface="+mn-ea"/>
                          <a:ea typeface="+mn-ea"/>
                        </a:rPr>
                        <a:t>)</a:t>
                      </a:r>
                    </a:p>
                  </a:txBody>
                  <a:tcPr marL="90000" anchor="ctr">
                    <a:lnL w="12700" cap="flat" cmpd="sng" algn="ctr">
                      <a:solidFill>
                        <a:srgbClr val="FF6737"/>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623375">
                <a:tc>
                  <a:txBody>
                    <a:bodyPr/>
                    <a:lstStyle/>
                    <a:p>
                      <a:r>
                        <a:rPr kumimoji="1" lang="ja-JP" altLang="en-US" sz="1100" b="1" dirty="0">
                          <a:solidFill>
                            <a:schemeClr val="bg2">
                              <a:lumMod val="50000"/>
                            </a:schemeClr>
                          </a:solidFill>
                          <a:latin typeface="+mn-ea"/>
                          <a:ea typeface="+mn-ea"/>
                        </a:rPr>
                        <a:t>提供素材で作成した</a:t>
                      </a:r>
                      <a:r>
                        <a:rPr kumimoji="1" lang="en-US" altLang="ja-JP" sz="1100" b="1" dirty="0">
                          <a:solidFill>
                            <a:schemeClr val="bg2">
                              <a:lumMod val="50000"/>
                            </a:schemeClr>
                          </a:solidFill>
                          <a:latin typeface="+mn-ea"/>
                          <a:ea typeface="+mn-ea"/>
                        </a:rPr>
                        <a:t>IG</a:t>
                      </a:r>
                      <a:r>
                        <a:rPr kumimoji="1" lang="ja-JP" altLang="en-US" sz="1100" b="1" dirty="0">
                          <a:solidFill>
                            <a:schemeClr val="bg2">
                              <a:lumMod val="50000"/>
                            </a:schemeClr>
                          </a:solidFill>
                          <a:latin typeface="+mn-ea"/>
                          <a:ea typeface="+mn-ea"/>
                        </a:rPr>
                        <a:t>フィードマガジンを</a:t>
                      </a:r>
                      <a:r>
                        <a:rPr kumimoji="1" lang="en-US" altLang="ja-JP" sz="1100" b="1" dirty="0">
                          <a:solidFill>
                            <a:schemeClr val="bg2">
                              <a:lumMod val="50000"/>
                            </a:schemeClr>
                          </a:solidFill>
                          <a:latin typeface="+mn-ea"/>
                          <a:ea typeface="+mn-ea"/>
                        </a:rPr>
                        <a:t>IG</a:t>
                      </a:r>
                      <a:r>
                        <a:rPr kumimoji="1" lang="ja-JP" altLang="en-US" sz="1100" b="1" dirty="0">
                          <a:solidFill>
                            <a:schemeClr val="bg2">
                              <a:lumMod val="50000"/>
                            </a:schemeClr>
                          </a:solidFill>
                          <a:latin typeface="+mn-ea"/>
                          <a:ea typeface="+mn-ea"/>
                        </a:rPr>
                        <a:t>フィード広告でも配信するプランです。広告のリンク先はクライアントさまご希望のリンクに設定することが可能です。</a:t>
                      </a:r>
                      <a:r>
                        <a:rPr kumimoji="1" lang="en-US" altLang="ja-JP" sz="1100" b="1" dirty="0">
                          <a:solidFill>
                            <a:schemeClr val="bg2">
                              <a:lumMod val="50000"/>
                            </a:schemeClr>
                          </a:solidFill>
                          <a:latin typeface="+mn-ea"/>
                          <a:ea typeface="+mn-ea"/>
                        </a:rPr>
                        <a:t>IG</a:t>
                      </a:r>
                      <a:r>
                        <a:rPr kumimoji="1" lang="ja-JP" altLang="en-US" sz="1100" b="1" dirty="0">
                          <a:solidFill>
                            <a:schemeClr val="bg2">
                              <a:lumMod val="50000"/>
                            </a:schemeClr>
                          </a:solidFill>
                          <a:latin typeface="+mn-ea"/>
                          <a:ea typeface="+mn-ea"/>
                        </a:rPr>
                        <a:t>フィードマガジンで高いエンゲージメント・リーチ数を獲得しつつ、クライアント</a:t>
                      </a:r>
                      <a:r>
                        <a:rPr kumimoji="1" lang="en-US" altLang="ja-JP" sz="1100" b="1" dirty="0">
                          <a:solidFill>
                            <a:schemeClr val="bg2">
                              <a:lumMod val="50000"/>
                            </a:schemeClr>
                          </a:solidFill>
                          <a:latin typeface="+mn-ea"/>
                          <a:ea typeface="+mn-ea"/>
                        </a:rPr>
                        <a:t>LP</a:t>
                      </a:r>
                      <a:r>
                        <a:rPr kumimoji="1" lang="ja-JP" altLang="en-US" sz="1100" b="1" dirty="0">
                          <a:solidFill>
                            <a:schemeClr val="bg2">
                              <a:lumMod val="50000"/>
                            </a:schemeClr>
                          </a:solidFill>
                          <a:latin typeface="+mn-ea"/>
                          <a:ea typeface="+mn-ea"/>
                        </a:rPr>
                        <a:t>にもしっかり誘導できるプランとなります。</a:t>
                      </a:r>
                      <a:endParaRPr kumimoji="1" lang="en-US" altLang="ja-JP" sz="1100" b="1" dirty="0">
                        <a:solidFill>
                          <a:schemeClr val="bg2">
                            <a:lumMod val="50000"/>
                          </a:schemeClr>
                        </a:solidFill>
                        <a:latin typeface="+mn-ea"/>
                        <a:ea typeface="+mn-ea"/>
                      </a:endParaRPr>
                    </a:p>
                  </a:txBody>
                  <a:tcPr marL="144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21CF8D17-692B-B1AC-5F54-58435FB3C200}"/>
              </a:ext>
            </a:extLst>
          </p:cNvPr>
          <p:cNvSpPr/>
          <p:nvPr/>
        </p:nvSpPr>
        <p:spPr>
          <a:xfrm>
            <a:off x="319729" y="56640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30" name="表 29">
            <a:extLst>
              <a:ext uri="{FF2B5EF4-FFF2-40B4-BE49-F238E27FC236}">
                <a16:creationId xmlns:a16="http://schemas.microsoft.com/office/drawing/2014/main" id="{D623D62D-BFAC-BB31-87EF-39FBE62463A7}"/>
              </a:ext>
            </a:extLst>
          </p:cNvPr>
          <p:cNvGraphicFramePr>
            <a:graphicFrameLocks noGrp="1"/>
          </p:cNvGraphicFramePr>
          <p:nvPr>
            <p:extLst>
              <p:ext uri="{D42A27DB-BD31-4B8C-83A1-F6EECF244321}">
                <p14:modId xmlns:p14="http://schemas.microsoft.com/office/powerpoint/2010/main" val="3262918561"/>
              </p:ext>
            </p:extLst>
          </p:nvPr>
        </p:nvGraphicFramePr>
        <p:xfrm>
          <a:off x="224725" y="3496685"/>
          <a:ext cx="6165865" cy="3187379"/>
        </p:xfrm>
        <a:graphic>
          <a:graphicData uri="http://schemas.openxmlformats.org/drawingml/2006/table">
            <a:tbl>
              <a:tblPr>
                <a:noFill/>
              </a:tblPr>
              <a:tblGrid>
                <a:gridCol w="857665">
                  <a:extLst>
                    <a:ext uri="{9D8B030D-6E8A-4147-A177-3AD203B41FA5}">
                      <a16:colId xmlns:a16="http://schemas.microsoft.com/office/drawing/2014/main" val="3962842134"/>
                    </a:ext>
                  </a:extLst>
                </a:gridCol>
                <a:gridCol w="5308200">
                  <a:extLst>
                    <a:ext uri="{9D8B030D-6E8A-4147-A177-3AD203B41FA5}">
                      <a16:colId xmlns:a16="http://schemas.microsoft.com/office/drawing/2014/main" val="2587372802"/>
                    </a:ext>
                  </a:extLst>
                </a:gridCol>
              </a:tblGrid>
              <a:tr h="18825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プラン</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r>
                        <a:rPr kumimoji="1" lang="en-US" altLang="ja-JP" sz="800" b="1" baseline="0" dirty="0">
                          <a:solidFill>
                            <a:schemeClr val="tx1">
                              <a:lumMod val="50000"/>
                              <a:lumOff val="50000"/>
                            </a:schemeClr>
                          </a:solidFill>
                          <a:latin typeface="游ゴシック" panose="020B0400000000000000" pitchFamily="50" charset="-128"/>
                          <a:ea typeface="游ゴシック" panose="020B0400000000000000" pitchFamily="50" charset="-128"/>
                        </a:rPr>
                        <a:t>Instagram Feed Magazine</a:t>
                      </a:r>
                      <a:r>
                        <a:rPr kumimoji="1" lang="ja-JP" altLang="en-US" sz="800" b="1" baseline="0" dirty="0">
                          <a:solidFill>
                            <a:schemeClr val="tx1">
                              <a:lumMod val="50000"/>
                              <a:lumOff val="50000"/>
                            </a:schemeClr>
                          </a:solidFill>
                          <a:latin typeface="游ゴシック" panose="020B0400000000000000" pitchFamily="50" charset="-128"/>
                          <a:ea typeface="游ゴシック" panose="020B0400000000000000" pitchFamily="50" charset="-128"/>
                        </a:rPr>
                        <a:t>タイアップ（素材入稿式）</a:t>
                      </a:r>
                      <a:r>
                        <a:rPr kumimoji="1" lang="en-US" altLang="ja-JP" sz="800" b="1" baseline="0" dirty="0">
                          <a:solidFill>
                            <a:schemeClr val="tx1">
                              <a:lumMod val="50000"/>
                              <a:lumOff val="50000"/>
                            </a:schemeClr>
                          </a:solidFill>
                          <a:latin typeface="游ゴシック" panose="020B0400000000000000" pitchFamily="50" charset="-128"/>
                          <a:ea typeface="游ゴシック" panose="020B0400000000000000" pitchFamily="50" charset="-128"/>
                        </a:rPr>
                        <a:t>+IG</a:t>
                      </a:r>
                      <a:r>
                        <a:rPr kumimoji="1" lang="ja-JP" altLang="en-US" sz="800" b="1" baseline="0" dirty="0">
                          <a:solidFill>
                            <a:schemeClr val="tx1">
                              <a:lumMod val="50000"/>
                              <a:lumOff val="50000"/>
                            </a:schemeClr>
                          </a:solidFill>
                          <a:latin typeface="游ゴシック" panose="020B0400000000000000" pitchFamily="50" charset="-128"/>
                          <a:ea typeface="游ゴシック" panose="020B0400000000000000" pitchFamily="50" charset="-128"/>
                        </a:rPr>
                        <a:t>フィード広告プラン</a:t>
                      </a: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2245400"/>
                  </a:ext>
                </a:extLst>
              </a:tr>
              <a:tr h="313314">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保証数</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Instagram</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フィードマガジン：</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30,000imp</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保証（</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IG</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フィード</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&amp;IG</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ストーリーズ合計）</a:t>
                      </a:r>
                      <a:endPar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altLang="ja-JP"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Instagram</a:t>
                      </a:r>
                      <a:r>
                        <a:rPr lang="ja-JP" altLang="en-US"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フィード広告　　：</a:t>
                      </a:r>
                      <a:r>
                        <a:rPr lang="en-US" altLang="ja-JP"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4,000CL</a:t>
                      </a:r>
                      <a:r>
                        <a:rPr lang="ja-JP" altLang="en-US"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保証</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6001923"/>
                  </a:ext>
                </a:extLst>
              </a:tr>
              <a:tr h="18825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掲載期間</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4</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週間（</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IG</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広告・ブーストは</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2</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週間～保証数到達まで）</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615175"/>
                  </a:ext>
                </a:extLst>
              </a:tr>
              <a:tr h="188251">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掲載場所</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800" b="1" i="0" u="none" strike="noStrike" cap="none" dirty="0" err="1">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CanCam</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公式</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Instagram</a:t>
                      </a:r>
                      <a:endParaRPr lang="en-US" altLang="ja-JP" sz="800" b="1" dirty="0">
                        <a:solidFill>
                          <a:schemeClr val="tx1">
                            <a:lumMod val="50000"/>
                            <a:lumOff val="50000"/>
                          </a:schemeClr>
                        </a:solidFill>
                        <a:latin typeface="游ゴシック" panose="020B0400000000000000" pitchFamily="50" charset="-128"/>
                        <a:ea typeface="游ゴシック" panose="020B0400000000000000" pitchFamily="50" charset="-128"/>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7446735"/>
                  </a:ext>
                </a:extLst>
              </a:tr>
              <a:tr h="18825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投稿日</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平日任意（希望日は先着順。ブースト広告はオーガニック投稿後、数営業日後に開始）</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6043639"/>
                  </a:ext>
                </a:extLst>
              </a:tr>
              <a:tr h="198919">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入稿物</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txBody>
                  <a:tcPr marL="0" marR="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オリエンシート、プレスリリース、</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ご提供</a:t>
                      </a: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画像素材</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、商品現品</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txBody>
                  <a:tcPr marL="0" marR="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0915337"/>
                  </a:ext>
                </a:extLst>
              </a:tr>
              <a:tr h="688503">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実施内容</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オーガニック投稿（フィード</a:t>
                      </a:r>
                      <a:r>
                        <a:rPr lang="en-US" altLang="ja-JP"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1</a:t>
                      </a:r>
                      <a:r>
                        <a:rPr lang="ja-JP" altLang="en-US"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回・ストーリーズ</a:t>
                      </a:r>
                      <a:r>
                        <a:rPr lang="en-US" altLang="ja-JP"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2</a:t>
                      </a:r>
                      <a:r>
                        <a:rPr lang="ja-JP" altLang="en-US"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回）</a:t>
                      </a:r>
                      <a:endParaRPr lang="en-US" altLang="ja-JP" sz="800" b="1"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メンション　：画像・テキストにクライアント様</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1</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つ可能</a:t>
                      </a:r>
                      <a:endPar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ハッシュタグ：指定タグ</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1</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つ可能。その他は</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#PR</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と編集部任意</a:t>
                      </a:r>
                      <a:endPar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IGS</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遷移先　 ：</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1</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回目は本</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IGFM</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2</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回目はクライアント様サイト</a:t>
                      </a:r>
                      <a:endPar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dirty="0">
                          <a:solidFill>
                            <a:schemeClr val="accent2"/>
                          </a:solidFill>
                          <a:effectLst/>
                          <a:latin typeface="游ゴシック" panose="020B0400000000000000" pitchFamily="50" charset="-128"/>
                          <a:ea typeface="游ゴシック" panose="020B0400000000000000" pitchFamily="50" charset="-128"/>
                        </a:rPr>
                        <a:t>Instagram</a:t>
                      </a:r>
                      <a:r>
                        <a:rPr lang="ja-JP" altLang="en-US" sz="800" b="1" i="0" u="none" strike="noStrike" dirty="0">
                          <a:solidFill>
                            <a:schemeClr val="accent2"/>
                          </a:solidFill>
                          <a:effectLst/>
                          <a:latin typeface="游ゴシック" panose="020B0400000000000000" pitchFamily="50" charset="-128"/>
                          <a:ea typeface="游ゴシック" panose="020B0400000000000000" pitchFamily="50" charset="-128"/>
                        </a:rPr>
                        <a:t>広告（フィード</a:t>
                      </a:r>
                      <a:r>
                        <a:rPr lang="en-US" altLang="ja-JP" sz="800" b="1" i="0" u="none" strike="noStrike" dirty="0">
                          <a:solidFill>
                            <a:schemeClr val="accent2"/>
                          </a:solidFill>
                          <a:effectLst/>
                          <a:latin typeface="游ゴシック" panose="020B0400000000000000" pitchFamily="50" charset="-128"/>
                          <a:ea typeface="游ゴシック" panose="020B0400000000000000" pitchFamily="50" charset="-128"/>
                        </a:rPr>
                        <a:t>)</a:t>
                      </a:r>
                      <a:r>
                        <a:rPr lang="ja-JP" altLang="en-US" sz="800" b="1" i="0" u="none" strike="noStrike" dirty="0">
                          <a:solidFill>
                            <a:schemeClr val="accent2"/>
                          </a:solidFill>
                          <a:effectLst/>
                          <a:latin typeface="游ゴシック" panose="020B0400000000000000" pitchFamily="50" charset="-128"/>
                          <a:ea typeface="游ゴシック" panose="020B0400000000000000" pitchFamily="50" charset="-128"/>
                        </a:rPr>
                        <a:t>リンク先はクライアントサイト</a:t>
                      </a:r>
                      <a:r>
                        <a:rPr lang="en-US" altLang="ja-JP" sz="800" b="1" i="0" u="none" strike="noStrike" dirty="0">
                          <a:solidFill>
                            <a:schemeClr val="accent2"/>
                          </a:solidFill>
                          <a:effectLst/>
                          <a:latin typeface="游ゴシック" panose="020B0400000000000000" pitchFamily="50" charset="-128"/>
                          <a:ea typeface="游ゴシック" panose="020B0400000000000000" pitchFamily="50" charset="-128"/>
                        </a:rPr>
                        <a:t>OK</a:t>
                      </a:r>
                      <a:r>
                        <a:rPr lang="ja-JP" altLang="en-US" sz="500" b="1" i="0" u="none" strike="noStrike" dirty="0">
                          <a:solidFill>
                            <a:schemeClr val="accent2"/>
                          </a:solidFill>
                          <a:effectLst/>
                          <a:latin typeface="游ゴシック" panose="020B0400000000000000" pitchFamily="50" charset="-128"/>
                          <a:ea typeface="游ゴシック" panose="020B0400000000000000" pitchFamily="50" charset="-128"/>
                        </a:rPr>
                        <a:t>（記事タイアップを同時に実施の場合はタイアップページも可）　</a:t>
                      </a:r>
                      <a:r>
                        <a:rPr lang="ja-JP" altLang="en-US" sz="500" b="1" i="0" u="none" strike="noStrike" dirty="0">
                          <a:solidFill>
                            <a:schemeClr val="tx1">
                              <a:lumMod val="50000"/>
                              <a:lumOff val="50000"/>
                            </a:schemeClr>
                          </a:solidFill>
                          <a:effectLst/>
                          <a:latin typeface="游ゴシック" panose="020B0400000000000000" pitchFamily="50" charset="-128"/>
                          <a:ea typeface="游ゴシック" panose="020B0400000000000000" pitchFamily="50" charset="-128"/>
                        </a:rPr>
                        <a:t>　</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821569"/>
                  </a:ext>
                </a:extLst>
              </a:tr>
              <a:tr h="188251">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レポート項目</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投稿キャプチャimp数・いいね数・保存数</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、ブースト広告レポート</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4234128"/>
                  </a:ext>
                </a:extLst>
              </a:tr>
              <a:tr h="194689">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レポート提出</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txBody>
                  <a:tcPr marL="0" marR="0" marT="33938" marB="3393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公開終了後</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1</a:t>
                      </a: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週間以内</a:t>
                      </a:r>
                      <a:endParaRPr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txBody>
                  <a:tcPr marL="0" marR="0" marT="33938" marB="3393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4665487"/>
                  </a:ext>
                </a:extLst>
              </a:tr>
              <a:tr h="188251">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お申込み期限</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掲載開始より</a:t>
                      </a:r>
                      <a:r>
                        <a:rPr lang="en-US" altLang="ja-JP"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30</a:t>
                      </a: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営業日前</a:t>
                      </a:r>
                      <a:endParaRPr lang="ja-JP" altLang="en-US" sz="8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8247301"/>
                  </a:ext>
                </a:extLst>
              </a:tr>
              <a:tr h="66244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rPr>
                        <a:t>備考</a:t>
                      </a:r>
                      <a:endParaRPr sz="800" b="1" i="0"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Meiryo"/>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rtl="0">
                        <a:lnSpc>
                          <a:spcPct val="100000"/>
                        </a:lnSpc>
                        <a:spcBef>
                          <a:spcPts val="100"/>
                        </a:spcBef>
                        <a:spcAft>
                          <a:spcPts val="0"/>
                        </a:spcAft>
                        <a:buClr>
                          <a:srgbClr val="000000"/>
                        </a:buClr>
                        <a:buSzPts val="800"/>
                        <a:buFont typeface="Arial"/>
                        <a:buNone/>
                      </a:pPr>
                      <a:r>
                        <a:rPr lang="ja-JP" altLang="ja-JP" sz="7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a:t>
                      </a:r>
                      <a:r>
                        <a:rPr lang="ja-JP" altLang="en-US" sz="7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投稿</a:t>
                      </a:r>
                      <a:r>
                        <a:rPr lang="ja-JP" altLang="ja-JP" sz="7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期間中の競合調整は行いません</a:t>
                      </a:r>
                      <a:r>
                        <a:rPr lang="ja-JP" altLang="en-US" sz="700" b="1" u="none" strike="noStrike" cap="none" dirty="0">
                          <a:solidFill>
                            <a:schemeClr val="tx1">
                              <a:lumMod val="50000"/>
                              <a:lumOff val="50000"/>
                            </a:schemeClr>
                          </a:solidFill>
                          <a:latin typeface="游ゴシック" panose="020B0400000000000000" pitchFamily="50" charset="-128"/>
                          <a:ea typeface="游ゴシック" panose="020B0400000000000000" pitchFamily="50" charset="-128"/>
                          <a:cs typeface="Arial"/>
                          <a:sym typeface="Arial"/>
                        </a:rPr>
                        <a:t>。</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rPr>
                        <a:t>投稿後</a:t>
                      </a:r>
                      <a:r>
                        <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rPr>
                        <a:t>4</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rPr>
                        <a:t>週間後も半永久的にアーカイブ致します。</a:t>
                      </a:r>
                      <a:endPar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tx1">
                              <a:lumMod val="50000"/>
                              <a:lumOff val="50000"/>
                            </a:schemeClr>
                          </a:solidFill>
                          <a:latin typeface="游ゴシック" panose="020B0400000000000000" pitchFamily="50" charset="-128"/>
                          <a:ea typeface="+mn-ea"/>
                        </a:rPr>
                        <a:t>・</a:t>
                      </a:r>
                      <a:r>
                        <a:rPr lang="en-US" altLang="ja-JP" sz="700" b="1" dirty="0">
                          <a:solidFill>
                            <a:schemeClr val="tx1">
                              <a:lumMod val="50000"/>
                              <a:lumOff val="50000"/>
                            </a:schemeClr>
                          </a:solidFill>
                          <a:latin typeface="游ゴシック" panose="020B0400000000000000" pitchFamily="50" charset="-128"/>
                          <a:ea typeface="+mn-ea"/>
                        </a:rPr>
                        <a:t>IGFM</a:t>
                      </a:r>
                      <a:r>
                        <a:rPr lang="ja-JP" altLang="en-US" sz="700" b="1" dirty="0">
                          <a:solidFill>
                            <a:schemeClr val="tx1">
                              <a:lumMod val="50000"/>
                              <a:lumOff val="50000"/>
                            </a:schemeClr>
                          </a:solidFill>
                          <a:latin typeface="游ゴシック" panose="020B0400000000000000" pitchFamily="50" charset="-128"/>
                          <a:ea typeface="+mn-ea"/>
                        </a:rPr>
                        <a:t>の画像は</a:t>
                      </a:r>
                      <a:r>
                        <a:rPr lang="en-US" altLang="ja-JP" sz="700" b="1" dirty="0">
                          <a:solidFill>
                            <a:schemeClr val="tx1">
                              <a:lumMod val="50000"/>
                              <a:lumOff val="50000"/>
                            </a:schemeClr>
                          </a:solidFill>
                          <a:latin typeface="游ゴシック" panose="020B0400000000000000" pitchFamily="50" charset="-128"/>
                          <a:ea typeface="+mn-ea"/>
                        </a:rPr>
                        <a:t>5</a:t>
                      </a:r>
                      <a:r>
                        <a:rPr lang="ja-JP" altLang="en-US" sz="700" b="1" dirty="0">
                          <a:solidFill>
                            <a:schemeClr val="tx1">
                              <a:lumMod val="50000"/>
                              <a:lumOff val="50000"/>
                            </a:schemeClr>
                          </a:solidFill>
                          <a:latin typeface="游ゴシック" panose="020B0400000000000000" pitchFamily="50" charset="-128"/>
                          <a:ea typeface="+mn-ea"/>
                        </a:rPr>
                        <a:t>枚を想定していますが商材によって最適な枚数に調整致します。予めご了承くださいませ。</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 sz="700" b="1" dirty="0">
                          <a:solidFill>
                            <a:schemeClr val="tx1">
                              <a:lumMod val="50000"/>
                              <a:lumOff val="50000"/>
                            </a:schemeClr>
                          </a:solidFill>
                          <a:latin typeface="游ゴシック" panose="020B0400000000000000" pitchFamily="50" charset="-128"/>
                          <a:ea typeface="游ゴシック" panose="020B0400000000000000" pitchFamily="50" charset="-128"/>
                        </a:rPr>
                        <a:t>・</a:t>
                      </a:r>
                      <a:r>
                        <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rPr>
                        <a:t>IGF</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rPr>
                        <a:t>画像・投稿テキスト、</a:t>
                      </a:r>
                      <a:r>
                        <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rPr>
                        <a:t>IGS</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rPr>
                        <a:t>クリエイティブの校正確認は</a:t>
                      </a:r>
                      <a:r>
                        <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rPr>
                        <a:t>1</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rPr>
                        <a:t>回となります。</a:t>
                      </a:r>
                      <a:endPar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・リンク先に設定希望のページは事前に審査がございます。</a:t>
                      </a:r>
                      <a:r>
                        <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EC</a:t>
                      </a:r>
                      <a:r>
                        <a:rPr lang="ja-JP" altLang="en-US" sz="700" b="1" dirty="0">
                          <a:solidFill>
                            <a:schemeClr val="tx1">
                              <a:lumMod val="50000"/>
                              <a:lumOff val="50000"/>
                            </a:schemeClr>
                          </a:solidFill>
                          <a:latin typeface="游ゴシック" panose="020B0400000000000000" pitchFamily="50" charset="-128"/>
                          <a:ea typeface="游ゴシック" panose="020B0400000000000000" pitchFamily="50" charset="-128"/>
                          <a:sym typeface="Meiryo"/>
                        </a:rPr>
                        <a:t>カートページは不可になる場合がございます。</a:t>
                      </a:r>
                      <a:endParaRPr lang="en-US" altLang="ja-JP" sz="700" b="1" dirty="0">
                        <a:solidFill>
                          <a:schemeClr val="tx1">
                            <a:lumMod val="50000"/>
                            <a:lumOff val="50000"/>
                          </a:schemeClr>
                        </a:solidFill>
                        <a:latin typeface="游ゴシック" panose="020B0400000000000000" pitchFamily="50" charset="-128"/>
                        <a:ea typeface="游ゴシック" panose="020B0400000000000000" pitchFamily="50" charset="-128"/>
                        <a:sym typeface="Meiryo"/>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700" b="1" i="0" u="none" strike="noStrike" kern="0" cap="none" spc="0" normalizeH="0" baseline="0" noProof="0" dirty="0">
                          <a:ln>
                            <a:noFill/>
                          </a:ln>
                          <a:solidFill>
                            <a:schemeClr val="tx1">
                              <a:lumMod val="50000"/>
                              <a:lumOff val="50000"/>
                            </a:schemeClr>
                          </a:solidFill>
                          <a:effectLst/>
                          <a:uLnTx/>
                          <a:uFillTx/>
                          <a:latin typeface="游ゴシック" panose="020B0400000000000000" pitchFamily="50" charset="-128"/>
                          <a:ea typeface="游ゴシック" panose="020B0400000000000000" pitchFamily="50" charset="-128"/>
                          <a:cs typeface="Arial"/>
                          <a:sym typeface="Meiryo"/>
                        </a:rPr>
                        <a:t>・</a:t>
                      </a:r>
                      <a:r>
                        <a:rPr kumimoji="0" lang="en-US" altLang="ja-JP" sz="700" b="1" i="0" u="none" strike="noStrike" kern="0" cap="none" spc="0" normalizeH="0" baseline="0" noProof="0" dirty="0">
                          <a:ln>
                            <a:noFill/>
                          </a:ln>
                          <a:solidFill>
                            <a:srgbClr val="FFA333"/>
                          </a:solidFill>
                          <a:effectLst/>
                          <a:uLnTx/>
                          <a:uFillTx/>
                          <a:latin typeface="游ゴシック" panose="020B0400000000000000" pitchFamily="50" charset="-128"/>
                          <a:ea typeface="游ゴシック" panose="020B0400000000000000" pitchFamily="50" charset="-128"/>
                          <a:cs typeface="Arial"/>
                          <a:sym typeface="Meiryo"/>
                        </a:rPr>
                        <a:t>it girl</a:t>
                      </a:r>
                      <a:r>
                        <a:rPr kumimoji="0" lang="ja-JP" altLang="en-US" sz="700" b="1" i="0" u="none" strike="noStrike" kern="0" cap="none" spc="0" normalizeH="0" baseline="0" noProof="0" dirty="0">
                          <a:ln>
                            <a:noFill/>
                          </a:ln>
                          <a:solidFill>
                            <a:srgbClr val="FFA333"/>
                          </a:solidFill>
                          <a:effectLst/>
                          <a:uLnTx/>
                          <a:uFillTx/>
                          <a:latin typeface="游ゴシック" panose="020B0400000000000000" pitchFamily="50" charset="-128"/>
                          <a:ea typeface="游ゴシック" panose="020B0400000000000000" pitchFamily="50" charset="-128"/>
                          <a:cs typeface="Arial"/>
                          <a:sym typeface="Meiryo"/>
                        </a:rPr>
                        <a:t> 起用者によっては追加起用費が発生する場合がございます。事前にご相談ください。</a:t>
                      </a:r>
                      <a:endParaRPr kumimoji="0" lang="en-US" altLang="ja-JP" sz="700" b="1" i="0" u="none" strike="noStrike" kern="0" cap="none" spc="0" normalizeH="0" baseline="0" noProof="0" dirty="0">
                        <a:ln>
                          <a:noFill/>
                        </a:ln>
                        <a:solidFill>
                          <a:srgbClr val="FFA333"/>
                        </a:solidFill>
                        <a:effectLst/>
                        <a:uLnTx/>
                        <a:uFillTx/>
                        <a:latin typeface="游ゴシック" panose="020B0400000000000000" pitchFamily="50" charset="-128"/>
                        <a:ea typeface="游ゴシック" panose="020B0400000000000000" pitchFamily="50" charset="-128"/>
                        <a:cs typeface="Arial"/>
                        <a:sym typeface="Meiryo"/>
                      </a:endParaRPr>
                    </a:p>
                  </a:txBody>
                  <a:tcPr marL="0" marR="0" marT="30800" marB="3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320894"/>
                  </a:ext>
                </a:extLst>
              </a:tr>
            </a:tbl>
          </a:graphicData>
        </a:graphic>
      </p:graphicFrame>
      <p:pic>
        <p:nvPicPr>
          <p:cNvPr id="35" name="図 34">
            <a:extLst>
              <a:ext uri="{FF2B5EF4-FFF2-40B4-BE49-F238E27FC236}">
                <a16:creationId xmlns:a16="http://schemas.microsoft.com/office/drawing/2014/main" id="{FC45E8D5-D120-8D03-9C5A-90A60387531B}"/>
              </a:ext>
            </a:extLst>
          </p:cNvPr>
          <p:cNvPicPr>
            <a:picLocks noChangeAspect="1"/>
          </p:cNvPicPr>
          <p:nvPr/>
        </p:nvPicPr>
        <p:blipFill>
          <a:blip r:embed="rId2"/>
          <a:srcRect t="23564" b="20280"/>
          <a:stretch/>
        </p:blipFill>
        <p:spPr>
          <a:xfrm>
            <a:off x="1668044" y="1684766"/>
            <a:ext cx="1264106" cy="1534882"/>
          </a:xfrm>
          <a:prstGeom prst="rect">
            <a:avLst/>
          </a:prstGeom>
          <a:ln>
            <a:solidFill>
              <a:schemeClr val="tx2">
                <a:lumMod val="90000"/>
              </a:schemeClr>
            </a:solidFill>
          </a:ln>
        </p:spPr>
      </p:pic>
      <p:pic>
        <p:nvPicPr>
          <p:cNvPr id="36" name="図 35">
            <a:extLst>
              <a:ext uri="{FF2B5EF4-FFF2-40B4-BE49-F238E27FC236}">
                <a16:creationId xmlns:a16="http://schemas.microsoft.com/office/drawing/2014/main" id="{A579B64C-B04E-5F2D-8F42-279910E6ABD0}"/>
              </a:ext>
            </a:extLst>
          </p:cNvPr>
          <p:cNvPicPr>
            <a:picLocks noChangeAspect="1"/>
          </p:cNvPicPr>
          <p:nvPr/>
        </p:nvPicPr>
        <p:blipFill>
          <a:blip r:embed="rId3"/>
          <a:srcRect t="23596" b="19619"/>
          <a:stretch/>
        </p:blipFill>
        <p:spPr>
          <a:xfrm>
            <a:off x="4414180" y="1690127"/>
            <a:ext cx="1227913" cy="1508945"/>
          </a:xfrm>
          <a:prstGeom prst="rect">
            <a:avLst/>
          </a:prstGeom>
          <a:ln>
            <a:solidFill>
              <a:schemeClr val="tx2">
                <a:lumMod val="90000"/>
              </a:schemeClr>
            </a:solidFill>
          </a:ln>
        </p:spPr>
      </p:pic>
      <p:pic>
        <p:nvPicPr>
          <p:cNvPr id="37" name="図 36">
            <a:extLst>
              <a:ext uri="{FF2B5EF4-FFF2-40B4-BE49-F238E27FC236}">
                <a16:creationId xmlns:a16="http://schemas.microsoft.com/office/drawing/2014/main" id="{BD656FE3-4846-0C5B-BC0F-AABE2C900035}"/>
              </a:ext>
            </a:extLst>
          </p:cNvPr>
          <p:cNvPicPr>
            <a:picLocks noChangeAspect="1"/>
          </p:cNvPicPr>
          <p:nvPr/>
        </p:nvPicPr>
        <p:blipFill>
          <a:blip r:embed="rId4"/>
          <a:srcRect t="24277" b="18736"/>
          <a:stretch/>
        </p:blipFill>
        <p:spPr>
          <a:xfrm>
            <a:off x="301571" y="1682381"/>
            <a:ext cx="1235930" cy="1524223"/>
          </a:xfrm>
          <a:prstGeom prst="rect">
            <a:avLst/>
          </a:prstGeom>
          <a:ln>
            <a:solidFill>
              <a:schemeClr val="tx2">
                <a:lumMod val="90000"/>
              </a:schemeClr>
            </a:solidFill>
          </a:ln>
        </p:spPr>
      </p:pic>
      <p:pic>
        <p:nvPicPr>
          <p:cNvPr id="38" name="図 37">
            <a:extLst>
              <a:ext uri="{FF2B5EF4-FFF2-40B4-BE49-F238E27FC236}">
                <a16:creationId xmlns:a16="http://schemas.microsoft.com/office/drawing/2014/main" id="{FB3CF4BF-FF3B-82AD-7D8D-987B64583DCF}"/>
              </a:ext>
            </a:extLst>
          </p:cNvPr>
          <p:cNvPicPr>
            <a:picLocks noChangeAspect="1"/>
          </p:cNvPicPr>
          <p:nvPr/>
        </p:nvPicPr>
        <p:blipFill>
          <a:blip r:embed="rId5"/>
          <a:srcRect t="23923" b="18579"/>
          <a:stretch/>
        </p:blipFill>
        <p:spPr>
          <a:xfrm>
            <a:off x="3058917" y="1687140"/>
            <a:ext cx="1218274" cy="1514548"/>
          </a:xfrm>
          <a:prstGeom prst="rect">
            <a:avLst/>
          </a:prstGeom>
          <a:ln>
            <a:solidFill>
              <a:schemeClr val="tx2">
                <a:lumMod val="90000"/>
              </a:schemeClr>
            </a:solidFill>
          </a:ln>
        </p:spPr>
      </p:pic>
      <p:sp>
        <p:nvSpPr>
          <p:cNvPr id="33" name="ホームベース 8">
            <a:extLst>
              <a:ext uri="{FF2B5EF4-FFF2-40B4-BE49-F238E27FC236}">
                <a16:creationId xmlns:a16="http://schemas.microsoft.com/office/drawing/2014/main" id="{7845BE99-5FE0-CC5C-74D6-9B1A36D548C3}"/>
              </a:ext>
            </a:extLst>
          </p:cNvPr>
          <p:cNvSpPr/>
          <p:nvPr/>
        </p:nvSpPr>
        <p:spPr>
          <a:xfrm>
            <a:off x="295295" y="3152937"/>
            <a:ext cx="5415236" cy="204579"/>
          </a:xfrm>
          <a:prstGeom prst="homePlate">
            <a:avLst/>
          </a:prstGeom>
          <a:solidFill>
            <a:schemeClr val="bg1"/>
          </a:solidFill>
          <a:ln w="19050">
            <a:solidFill>
              <a:srgbClr val="FF6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spc="300" dirty="0">
                <a:solidFill>
                  <a:srgbClr val="FF6737"/>
                </a:solidFill>
                <a:latin typeface="+mn-ea"/>
              </a:rPr>
              <a:t>カルーセル方式で</a:t>
            </a:r>
            <a:r>
              <a:rPr kumimoji="1" lang="en-US" altLang="ja-JP" sz="800" b="1" spc="300" dirty="0">
                <a:solidFill>
                  <a:srgbClr val="FF6737"/>
                </a:solidFill>
                <a:latin typeface="+mn-ea"/>
              </a:rPr>
              <a:t>5</a:t>
            </a:r>
            <a:r>
              <a:rPr kumimoji="1" lang="ja-JP" altLang="en-US" sz="800" b="1" spc="300" dirty="0">
                <a:solidFill>
                  <a:srgbClr val="FF6737"/>
                </a:solidFill>
                <a:latin typeface="+mn-ea"/>
              </a:rPr>
              <a:t>枚程度の画像を投稿！スワイプしながら雑誌感覚で見られる！</a:t>
            </a:r>
          </a:p>
        </p:txBody>
      </p:sp>
      <p:pic>
        <p:nvPicPr>
          <p:cNvPr id="6" name="図 5">
            <a:extLst>
              <a:ext uri="{FF2B5EF4-FFF2-40B4-BE49-F238E27FC236}">
                <a16:creationId xmlns:a16="http://schemas.microsoft.com/office/drawing/2014/main" id="{770D28F6-6B11-B6A0-B8E0-FBF543E28F08}"/>
              </a:ext>
            </a:extLst>
          </p:cNvPr>
          <p:cNvPicPr>
            <a:picLocks noChangeAspect="1"/>
          </p:cNvPicPr>
          <p:nvPr/>
        </p:nvPicPr>
        <p:blipFill>
          <a:blip r:embed="rId6" cstate="print">
            <a:duotone>
              <a:schemeClr val="accent3">
                <a:shade val="45000"/>
                <a:satMod val="135000"/>
              </a:schemeClr>
              <a:prstClr val="white"/>
            </a:duotone>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a:ext>
            </a:extLst>
          </a:blip>
          <a:stretch>
            <a:fillRect/>
          </a:stretch>
        </p:blipFill>
        <p:spPr>
          <a:xfrm>
            <a:off x="5369624" y="3027595"/>
            <a:ext cx="431332" cy="431332"/>
          </a:xfrm>
          <a:prstGeom prst="rect">
            <a:avLst/>
          </a:prstGeom>
        </p:spPr>
      </p:pic>
      <p:sp>
        <p:nvSpPr>
          <p:cNvPr id="7" name="Google Shape;879;p26">
            <a:extLst>
              <a:ext uri="{FF2B5EF4-FFF2-40B4-BE49-F238E27FC236}">
                <a16:creationId xmlns:a16="http://schemas.microsoft.com/office/drawing/2014/main" id="{44C82C5E-E8EB-CD70-ECF8-DB613FF145A1}"/>
              </a:ext>
            </a:extLst>
          </p:cNvPr>
          <p:cNvSpPr/>
          <p:nvPr/>
        </p:nvSpPr>
        <p:spPr>
          <a:xfrm>
            <a:off x="5907478" y="1796076"/>
            <a:ext cx="3420000" cy="1508945"/>
          </a:xfrm>
          <a:prstGeom prst="rect">
            <a:avLst/>
          </a:prstGeom>
          <a:solidFill>
            <a:schemeClr val="bg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dirty="0">
              <a:ln>
                <a:noFill/>
              </a:ln>
              <a:solidFill>
                <a:srgbClr val="3F3F3F"/>
              </a:solidFill>
              <a:effectLst/>
              <a:uLnTx/>
              <a:uFillTx/>
              <a:latin typeface="+mn-lt"/>
              <a:ea typeface="+mn-ea"/>
              <a:cs typeface="Calibri"/>
              <a:sym typeface="Calibri"/>
            </a:endParaRPr>
          </a:p>
        </p:txBody>
      </p:sp>
      <p:pic>
        <p:nvPicPr>
          <p:cNvPr id="8" name="図 7">
            <a:extLst>
              <a:ext uri="{FF2B5EF4-FFF2-40B4-BE49-F238E27FC236}">
                <a16:creationId xmlns:a16="http://schemas.microsoft.com/office/drawing/2014/main" id="{32C2AF66-2FE9-B71F-F933-8AC486B4E1B8}"/>
              </a:ext>
            </a:extLst>
          </p:cNvPr>
          <p:cNvPicPr>
            <a:picLocks noChangeAspect="1"/>
          </p:cNvPicPr>
          <p:nvPr/>
        </p:nvPicPr>
        <p:blipFill>
          <a:blip r:embed="rId8"/>
          <a:stretch>
            <a:fillRect/>
          </a:stretch>
        </p:blipFill>
        <p:spPr>
          <a:xfrm>
            <a:off x="8487303" y="2393756"/>
            <a:ext cx="785508" cy="553314"/>
          </a:xfrm>
          <a:prstGeom prst="rect">
            <a:avLst/>
          </a:prstGeom>
        </p:spPr>
      </p:pic>
      <p:sp>
        <p:nvSpPr>
          <p:cNvPr id="9" name="二等辺三角形 8">
            <a:extLst>
              <a:ext uri="{FF2B5EF4-FFF2-40B4-BE49-F238E27FC236}">
                <a16:creationId xmlns:a16="http://schemas.microsoft.com/office/drawing/2014/main" id="{DF23BFC2-BA2B-DEAC-215D-5F57AFF5C018}"/>
              </a:ext>
            </a:extLst>
          </p:cNvPr>
          <p:cNvSpPr/>
          <p:nvPr/>
        </p:nvSpPr>
        <p:spPr>
          <a:xfrm rot="5400000">
            <a:off x="6515745" y="2457163"/>
            <a:ext cx="350981" cy="195727"/>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3212F43C-53B0-33B8-08EC-2B27BBBB351D}"/>
              </a:ext>
            </a:extLst>
          </p:cNvPr>
          <p:cNvSpPr txBox="1"/>
          <p:nvPr/>
        </p:nvSpPr>
        <p:spPr>
          <a:xfrm>
            <a:off x="6512615" y="2005139"/>
            <a:ext cx="1011264" cy="2308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①</a:t>
            </a:r>
            <a:r>
              <a:rPr kumimoji="1" lang="en-US" altLang="ja-JP"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投稿へ</a:t>
            </a:r>
          </a:p>
        </p:txBody>
      </p:sp>
      <p:sp>
        <p:nvSpPr>
          <p:cNvPr id="11" name="テキスト ボックス 10">
            <a:extLst>
              <a:ext uri="{FF2B5EF4-FFF2-40B4-BE49-F238E27FC236}">
                <a16:creationId xmlns:a16="http://schemas.microsoft.com/office/drawing/2014/main" id="{C7CD44BE-8B9E-5DC8-DB83-A0C9DF951946}"/>
              </a:ext>
            </a:extLst>
          </p:cNvPr>
          <p:cNvSpPr txBox="1"/>
          <p:nvPr/>
        </p:nvSpPr>
        <p:spPr>
          <a:xfrm>
            <a:off x="8233138" y="2005139"/>
            <a:ext cx="101126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②クライアント様</a:t>
            </a:r>
            <a:r>
              <a:rPr kumimoji="1" lang="en-US" altLang="ja-JP"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LP</a:t>
            </a: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へ！</a:t>
            </a:r>
          </a:p>
        </p:txBody>
      </p:sp>
      <p:sp>
        <p:nvSpPr>
          <p:cNvPr id="13" name="二等辺三角形 12">
            <a:extLst>
              <a:ext uri="{FF2B5EF4-FFF2-40B4-BE49-F238E27FC236}">
                <a16:creationId xmlns:a16="http://schemas.microsoft.com/office/drawing/2014/main" id="{25E954A0-C669-CAF4-8078-1B147B7C2B41}"/>
              </a:ext>
            </a:extLst>
          </p:cNvPr>
          <p:cNvSpPr/>
          <p:nvPr/>
        </p:nvSpPr>
        <p:spPr>
          <a:xfrm rot="5400000">
            <a:off x="8260511" y="2457163"/>
            <a:ext cx="350981" cy="195727"/>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4" name="正方形/長方形 13">
            <a:extLst>
              <a:ext uri="{FF2B5EF4-FFF2-40B4-BE49-F238E27FC236}">
                <a16:creationId xmlns:a16="http://schemas.microsoft.com/office/drawing/2014/main" id="{253EF9EE-9A13-80A9-1BD3-39E5461F0533}"/>
              </a:ext>
            </a:extLst>
          </p:cNvPr>
          <p:cNvSpPr/>
          <p:nvPr/>
        </p:nvSpPr>
        <p:spPr>
          <a:xfrm>
            <a:off x="5904009" y="1711518"/>
            <a:ext cx="3421039" cy="199001"/>
          </a:xfrm>
          <a:prstGeom prst="rect">
            <a:avLst/>
          </a:prstGeom>
          <a:solidFill>
            <a:srgbClr val="FF6600"/>
          </a:solidFill>
          <a:ln>
            <a:solidFill>
              <a:srgbClr val="FF6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IGS</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投稿も</a:t>
            </a: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回実施！</a:t>
            </a:r>
          </a:p>
        </p:txBody>
      </p:sp>
      <p:pic>
        <p:nvPicPr>
          <p:cNvPr id="15" name="図 14">
            <a:extLst>
              <a:ext uri="{FF2B5EF4-FFF2-40B4-BE49-F238E27FC236}">
                <a16:creationId xmlns:a16="http://schemas.microsoft.com/office/drawing/2014/main" id="{C9C1A3A1-155C-7756-528E-CDA5B53B7BC5}"/>
              </a:ext>
            </a:extLst>
          </p:cNvPr>
          <p:cNvPicPr>
            <a:picLocks noChangeAspect="1"/>
          </p:cNvPicPr>
          <p:nvPr/>
        </p:nvPicPr>
        <p:blipFill>
          <a:blip r:embed="rId9"/>
          <a:stretch>
            <a:fillRect/>
          </a:stretch>
        </p:blipFill>
        <p:spPr>
          <a:xfrm>
            <a:off x="6012281" y="2030416"/>
            <a:ext cx="563545" cy="1073418"/>
          </a:xfrm>
          <a:prstGeom prst="rect">
            <a:avLst/>
          </a:prstGeom>
        </p:spPr>
      </p:pic>
      <p:pic>
        <p:nvPicPr>
          <p:cNvPr id="16" name="図 15">
            <a:extLst>
              <a:ext uri="{FF2B5EF4-FFF2-40B4-BE49-F238E27FC236}">
                <a16:creationId xmlns:a16="http://schemas.microsoft.com/office/drawing/2014/main" id="{441E6D70-8071-8F5D-C89A-64659D6E0C80}"/>
              </a:ext>
            </a:extLst>
          </p:cNvPr>
          <p:cNvPicPr>
            <a:picLocks noChangeAspect="1"/>
          </p:cNvPicPr>
          <p:nvPr/>
        </p:nvPicPr>
        <p:blipFill>
          <a:blip r:embed="rId4"/>
          <a:srcRect t="24277" b="18736"/>
          <a:stretch/>
        </p:blipFill>
        <p:spPr>
          <a:xfrm>
            <a:off x="6827505" y="2299216"/>
            <a:ext cx="563545" cy="694998"/>
          </a:xfrm>
          <a:prstGeom prst="rect">
            <a:avLst/>
          </a:prstGeom>
          <a:ln>
            <a:solidFill>
              <a:schemeClr val="tx2">
                <a:lumMod val="90000"/>
              </a:schemeClr>
            </a:solidFill>
          </a:ln>
        </p:spPr>
      </p:pic>
      <p:pic>
        <p:nvPicPr>
          <p:cNvPr id="17" name="図 16">
            <a:extLst>
              <a:ext uri="{FF2B5EF4-FFF2-40B4-BE49-F238E27FC236}">
                <a16:creationId xmlns:a16="http://schemas.microsoft.com/office/drawing/2014/main" id="{1ED3F303-74D6-C40E-F40D-353F2D80BC32}"/>
              </a:ext>
            </a:extLst>
          </p:cNvPr>
          <p:cNvPicPr>
            <a:picLocks noChangeAspect="1"/>
          </p:cNvPicPr>
          <p:nvPr/>
        </p:nvPicPr>
        <p:blipFill>
          <a:blip r:embed="rId10"/>
          <a:stretch>
            <a:fillRect/>
          </a:stretch>
        </p:blipFill>
        <p:spPr>
          <a:xfrm>
            <a:off x="7721578" y="2046044"/>
            <a:ext cx="589396" cy="1057790"/>
          </a:xfrm>
          <a:prstGeom prst="rect">
            <a:avLst/>
          </a:prstGeom>
        </p:spPr>
      </p:pic>
      <p:sp>
        <p:nvSpPr>
          <p:cNvPr id="20" name="Google Shape;490;p17">
            <a:extLst>
              <a:ext uri="{FF2B5EF4-FFF2-40B4-BE49-F238E27FC236}">
                <a16:creationId xmlns:a16="http://schemas.microsoft.com/office/drawing/2014/main" id="{485B035C-57FE-9D1A-AEB3-C925E86665B5}"/>
              </a:ext>
            </a:extLst>
          </p:cNvPr>
          <p:cNvSpPr txBox="1"/>
          <p:nvPr/>
        </p:nvSpPr>
        <p:spPr>
          <a:xfrm>
            <a:off x="6433740" y="6425811"/>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it girl 1</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名</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+G2</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0万円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6" name="テキスト ボックス 25">
            <a:extLst>
              <a:ext uri="{FF2B5EF4-FFF2-40B4-BE49-F238E27FC236}">
                <a16:creationId xmlns:a16="http://schemas.microsoft.com/office/drawing/2014/main" id="{90198DDF-C18D-C427-8AF6-FDC01F325D76}"/>
              </a:ext>
            </a:extLst>
          </p:cNvPr>
          <p:cNvSpPr txBox="1"/>
          <p:nvPr/>
        </p:nvSpPr>
        <p:spPr>
          <a:xfrm>
            <a:off x="6361458" y="5964035"/>
            <a:ext cx="3275106" cy="415498"/>
          </a:xfrm>
          <a:prstGeom prst="rect">
            <a:avLst/>
          </a:prstGeom>
          <a:noFill/>
        </p:spPr>
        <p:txBody>
          <a:bodyPr wrap="square" rtlCol="0">
            <a:spAutoFit/>
          </a:bodyPr>
          <a:lstStyle/>
          <a:p>
            <a:pPr algn="ctr"/>
            <a:r>
              <a:rPr kumimoji="1" lang="ja-JP" altLang="en-US" sz="700" dirty="0">
                <a:solidFill>
                  <a:schemeClr val="bg2">
                    <a:lumMod val="25000"/>
                  </a:schemeClr>
                </a:solidFill>
                <a:latin typeface="+mn-ea"/>
              </a:rPr>
              <a:t>・起用する</a:t>
            </a:r>
            <a:r>
              <a:rPr kumimoji="1" lang="en-US" altLang="ja-JP" sz="700" dirty="0">
                <a:solidFill>
                  <a:schemeClr val="bg2">
                    <a:lumMod val="25000"/>
                  </a:schemeClr>
                </a:solidFill>
                <a:latin typeface="+mn-ea"/>
              </a:rPr>
              <a:t>it girl</a:t>
            </a:r>
            <a:r>
              <a:rPr kumimoji="1" lang="ja-JP" altLang="en-US" sz="700" dirty="0">
                <a:solidFill>
                  <a:schemeClr val="bg2">
                    <a:lumMod val="25000"/>
                  </a:schemeClr>
                </a:solidFill>
                <a:latin typeface="+mn-ea"/>
              </a:rPr>
              <a:t>の選定は編集部お任せとなります</a:t>
            </a:r>
          </a:p>
          <a:p>
            <a:pPr algn="ctr"/>
            <a:r>
              <a:rPr kumimoji="1" lang="ja-JP" altLang="en-US" sz="700" dirty="0">
                <a:solidFill>
                  <a:schemeClr val="bg2">
                    <a:lumMod val="25000"/>
                  </a:schemeClr>
                </a:solidFill>
                <a:latin typeface="+mn-ea"/>
              </a:rPr>
              <a:t>・本人の携帯で撮影した写真を使用します。編集部による撮影は致しません。</a:t>
            </a:r>
          </a:p>
          <a:p>
            <a:pPr algn="ctr"/>
            <a:r>
              <a:rPr kumimoji="1" lang="ja-JP" altLang="en-US" sz="700" dirty="0">
                <a:solidFill>
                  <a:schemeClr val="bg2">
                    <a:lumMod val="25000"/>
                  </a:schemeClr>
                </a:solidFill>
                <a:latin typeface="+mn-ea"/>
              </a:rPr>
              <a:t>・本人アカウントでの</a:t>
            </a:r>
            <a:r>
              <a:rPr kumimoji="1" lang="en-US" altLang="ja-JP" sz="700" dirty="0">
                <a:solidFill>
                  <a:schemeClr val="bg2">
                    <a:lumMod val="25000"/>
                  </a:schemeClr>
                </a:solidFill>
                <a:latin typeface="+mn-ea"/>
              </a:rPr>
              <a:t>IG</a:t>
            </a:r>
            <a:r>
              <a:rPr kumimoji="1" lang="ja-JP" altLang="en-US" sz="700" dirty="0">
                <a:solidFill>
                  <a:schemeClr val="bg2">
                    <a:lumMod val="25000"/>
                  </a:schemeClr>
                </a:solidFill>
                <a:latin typeface="+mn-ea"/>
              </a:rPr>
              <a:t>投稿はございません。</a:t>
            </a:r>
          </a:p>
        </p:txBody>
      </p:sp>
      <p:sp>
        <p:nvSpPr>
          <p:cNvPr id="28" name="Google Shape;879;p26">
            <a:extLst>
              <a:ext uri="{FF2B5EF4-FFF2-40B4-BE49-F238E27FC236}">
                <a16:creationId xmlns:a16="http://schemas.microsoft.com/office/drawing/2014/main" id="{77A91B3D-44FB-3FDF-8CCA-90482DC57937}"/>
              </a:ext>
            </a:extLst>
          </p:cNvPr>
          <p:cNvSpPr/>
          <p:nvPr/>
        </p:nvSpPr>
        <p:spPr>
          <a:xfrm>
            <a:off x="6456900" y="5697059"/>
            <a:ext cx="3156504" cy="1073418"/>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31" name="Google Shape;912;p26">
            <a:extLst>
              <a:ext uri="{FF2B5EF4-FFF2-40B4-BE49-F238E27FC236}">
                <a16:creationId xmlns:a16="http://schemas.microsoft.com/office/drawing/2014/main" id="{A20D4B9B-D9CA-428A-CDAF-4FA72F1EDD5C}"/>
              </a:ext>
            </a:extLst>
          </p:cNvPr>
          <p:cNvSpPr txBox="1"/>
          <p:nvPr/>
        </p:nvSpPr>
        <p:spPr>
          <a:xfrm>
            <a:off x="6456900" y="5700578"/>
            <a:ext cx="3156504"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a:t>
            </a:r>
            <a:r>
              <a:rPr lang="en-US" altLang="ja-JP" sz="900" b="1" dirty="0">
                <a:solidFill>
                  <a:schemeClr val="lt1"/>
                </a:solidFill>
                <a:latin typeface="+mn-ea"/>
                <a:cs typeface="Calibri"/>
                <a:sym typeface="Calibri"/>
              </a:rPr>
              <a:t>it girl</a:t>
            </a:r>
            <a:r>
              <a:rPr lang="ja-JP" altLang="en-US" sz="900" b="1" dirty="0">
                <a:solidFill>
                  <a:schemeClr val="lt1"/>
                </a:solidFill>
                <a:latin typeface="+mn-ea"/>
                <a:cs typeface="Calibri"/>
                <a:sym typeface="Calibri"/>
              </a:rPr>
              <a:t>本人撮影カット</a:t>
            </a:r>
          </a:p>
        </p:txBody>
      </p:sp>
      <p:sp>
        <p:nvSpPr>
          <p:cNvPr id="32" name="正方形/長方形 31">
            <a:extLst>
              <a:ext uri="{FF2B5EF4-FFF2-40B4-BE49-F238E27FC236}">
                <a16:creationId xmlns:a16="http://schemas.microsoft.com/office/drawing/2014/main" id="{773AAC2E-8811-2965-AF25-7DD18F7F785B}"/>
              </a:ext>
            </a:extLst>
          </p:cNvPr>
          <p:cNvSpPr/>
          <p:nvPr/>
        </p:nvSpPr>
        <p:spPr>
          <a:xfrm>
            <a:off x="6456900" y="3500615"/>
            <a:ext cx="3156504" cy="230767"/>
          </a:xfrm>
          <a:prstGeom prst="rect">
            <a:avLst/>
          </a:prstGeom>
          <a:solidFill>
            <a:srgbClr val="FF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a:t>
            </a: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IG</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フィード広告　</a:t>
            </a: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4,000CL</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保証</a:t>
            </a:r>
          </a:p>
        </p:txBody>
      </p:sp>
      <p:sp>
        <p:nvSpPr>
          <p:cNvPr id="34" name="Google Shape;879;p26">
            <a:extLst>
              <a:ext uri="{FF2B5EF4-FFF2-40B4-BE49-F238E27FC236}">
                <a16:creationId xmlns:a16="http://schemas.microsoft.com/office/drawing/2014/main" id="{983756E2-E927-0B3D-4727-497C548EFDCF}"/>
              </a:ext>
            </a:extLst>
          </p:cNvPr>
          <p:cNvSpPr/>
          <p:nvPr/>
        </p:nvSpPr>
        <p:spPr>
          <a:xfrm>
            <a:off x="6459030" y="3515418"/>
            <a:ext cx="3156505" cy="2125046"/>
          </a:xfrm>
          <a:prstGeom prst="rect">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mn-lt"/>
              <a:ea typeface="+mn-ea"/>
              <a:cs typeface="Calibri"/>
              <a:sym typeface="Calibri"/>
            </a:endParaRPr>
          </a:p>
        </p:txBody>
      </p:sp>
      <p:pic>
        <p:nvPicPr>
          <p:cNvPr id="39" name="Picture 4" descr="現在のインスタグラムのアイコン">
            <a:extLst>
              <a:ext uri="{FF2B5EF4-FFF2-40B4-BE49-F238E27FC236}">
                <a16:creationId xmlns:a16="http://schemas.microsoft.com/office/drawing/2014/main" id="{5138ABC5-40F2-350D-8D8A-DA5DA3ED3864}"/>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6441026" y="3441259"/>
            <a:ext cx="365168" cy="361178"/>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グループ化 39">
            <a:extLst>
              <a:ext uri="{FF2B5EF4-FFF2-40B4-BE49-F238E27FC236}">
                <a16:creationId xmlns:a16="http://schemas.microsoft.com/office/drawing/2014/main" id="{5D524D9D-24D0-7532-FCCB-7232AACC248B}"/>
              </a:ext>
            </a:extLst>
          </p:cNvPr>
          <p:cNvGrpSpPr/>
          <p:nvPr/>
        </p:nvGrpSpPr>
        <p:grpSpPr>
          <a:xfrm>
            <a:off x="6916029" y="3764514"/>
            <a:ext cx="996790" cy="1824103"/>
            <a:chOff x="6642369" y="3896876"/>
            <a:chExt cx="1256048" cy="2284499"/>
          </a:xfrm>
        </p:grpSpPr>
        <p:pic>
          <p:nvPicPr>
            <p:cNvPr id="41" name="図 40" descr="人, 屋内, テーブル, 女性 が含まれている画像&#10;&#10;自動的に生成された説明">
              <a:extLst>
                <a:ext uri="{FF2B5EF4-FFF2-40B4-BE49-F238E27FC236}">
                  <a16:creationId xmlns:a16="http://schemas.microsoft.com/office/drawing/2014/main" id="{C547E902-67EC-7E9D-DA65-410F158B1DB8}"/>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b="86472"/>
            <a:stretch/>
          </p:blipFill>
          <p:spPr>
            <a:xfrm>
              <a:off x="6694568" y="4176010"/>
              <a:ext cx="1114206" cy="248178"/>
            </a:xfrm>
            <a:prstGeom prst="roundRect">
              <a:avLst>
                <a:gd name="adj" fmla="val 7648"/>
              </a:avLst>
            </a:prstGeom>
          </p:spPr>
        </p:pic>
        <p:pic>
          <p:nvPicPr>
            <p:cNvPr id="42" name="図 41" descr="図形, 四角形, 正方形&#10;&#10;自動的に生成された説明">
              <a:extLst>
                <a:ext uri="{FF2B5EF4-FFF2-40B4-BE49-F238E27FC236}">
                  <a16:creationId xmlns:a16="http://schemas.microsoft.com/office/drawing/2014/main" id="{DD580F76-2734-6C21-F57E-DA6736880095}"/>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19459"/>
            <a:stretch/>
          </p:blipFill>
          <p:spPr>
            <a:xfrm>
              <a:off x="6642369" y="3896876"/>
              <a:ext cx="1256048" cy="2131335"/>
            </a:xfrm>
            <a:prstGeom prst="rect">
              <a:avLst/>
            </a:prstGeom>
          </p:spPr>
        </p:pic>
        <p:pic>
          <p:nvPicPr>
            <p:cNvPr id="43" name="図 42">
              <a:extLst>
                <a:ext uri="{FF2B5EF4-FFF2-40B4-BE49-F238E27FC236}">
                  <a16:creationId xmlns:a16="http://schemas.microsoft.com/office/drawing/2014/main" id="{783CAD5E-CB9A-6394-8FFE-B9C6D8304182}"/>
                </a:ext>
              </a:extLst>
            </p:cNvPr>
            <p:cNvPicPr>
              <a:picLocks noChangeAspect="1"/>
            </p:cNvPicPr>
            <p:nvPr/>
          </p:nvPicPr>
          <p:blipFill>
            <a:blip r:embed="rId4"/>
            <a:srcRect t="24277" b="18736"/>
            <a:stretch/>
          </p:blipFill>
          <p:spPr>
            <a:xfrm>
              <a:off x="6716991" y="4411324"/>
              <a:ext cx="1046735" cy="1290896"/>
            </a:xfrm>
            <a:prstGeom prst="rect">
              <a:avLst/>
            </a:prstGeom>
            <a:ln>
              <a:solidFill>
                <a:schemeClr val="tx2">
                  <a:lumMod val="90000"/>
                </a:schemeClr>
              </a:solidFill>
            </a:ln>
          </p:spPr>
        </p:pic>
        <p:pic>
          <p:nvPicPr>
            <p:cNvPr id="44" name="図 43" descr="人, 屋内, テーブル, 女性 が含まれている画像&#10;&#10;自動的に生成された説明">
              <a:extLst>
                <a:ext uri="{FF2B5EF4-FFF2-40B4-BE49-F238E27FC236}">
                  <a16:creationId xmlns:a16="http://schemas.microsoft.com/office/drawing/2014/main" id="{93EAFBDD-944D-AA09-E29E-6E0A3159A177}"/>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t="79774"/>
            <a:stretch/>
          </p:blipFill>
          <p:spPr>
            <a:xfrm>
              <a:off x="6716991" y="5698968"/>
              <a:ext cx="1046734" cy="348589"/>
            </a:xfrm>
            <a:prstGeom prst="roundRect">
              <a:avLst>
                <a:gd name="adj" fmla="val 7648"/>
              </a:avLst>
            </a:prstGeom>
          </p:spPr>
        </p:pic>
        <p:pic>
          <p:nvPicPr>
            <p:cNvPr id="45" name="図 44" descr="図形, 四角形, 正方形&#10;&#10;自動的に生成された説明">
              <a:extLst>
                <a:ext uri="{FF2B5EF4-FFF2-40B4-BE49-F238E27FC236}">
                  <a16:creationId xmlns:a16="http://schemas.microsoft.com/office/drawing/2014/main" id="{B610C4AB-5C0E-D4E1-4E0F-65E2B5531894}"/>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88314" r="9369" b="3943"/>
            <a:stretch/>
          </p:blipFill>
          <p:spPr>
            <a:xfrm>
              <a:off x="6642369" y="5967501"/>
              <a:ext cx="1256048" cy="213874"/>
            </a:xfrm>
            <a:prstGeom prst="rect">
              <a:avLst/>
            </a:prstGeom>
          </p:spPr>
        </p:pic>
      </p:grpSp>
      <p:sp>
        <p:nvSpPr>
          <p:cNvPr id="46" name="二等辺三角形 45">
            <a:extLst>
              <a:ext uri="{FF2B5EF4-FFF2-40B4-BE49-F238E27FC236}">
                <a16:creationId xmlns:a16="http://schemas.microsoft.com/office/drawing/2014/main" id="{15630509-C9D5-D302-3F8C-AF1E3DC47F22}"/>
              </a:ext>
            </a:extLst>
          </p:cNvPr>
          <p:cNvSpPr/>
          <p:nvPr/>
        </p:nvSpPr>
        <p:spPr>
          <a:xfrm rot="5400000">
            <a:off x="7800903" y="4672070"/>
            <a:ext cx="350981" cy="195727"/>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7" name="テキスト ボックス 46">
            <a:extLst>
              <a:ext uri="{FF2B5EF4-FFF2-40B4-BE49-F238E27FC236}">
                <a16:creationId xmlns:a16="http://schemas.microsoft.com/office/drawing/2014/main" id="{38EC3A76-6DD7-C917-1474-54AF25806D54}"/>
              </a:ext>
            </a:extLst>
          </p:cNvPr>
          <p:cNvSpPr txBox="1"/>
          <p:nvPr/>
        </p:nvSpPr>
        <p:spPr>
          <a:xfrm>
            <a:off x="7883104" y="4031725"/>
            <a:ext cx="1642827"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クライアント様</a:t>
            </a:r>
            <a:endParaRPr kumimoji="1" lang="en-US" altLang="ja-JP"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LP</a:t>
            </a:r>
            <a:r>
              <a:rPr kumimoji="1" lang="ja-JP" altLang="en-US"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へ直接遷移</a:t>
            </a:r>
            <a:r>
              <a:rPr kumimoji="1" lang="en-US" altLang="ja-JP"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OK</a:t>
            </a:r>
            <a:r>
              <a:rPr kumimoji="1" lang="ja-JP" altLang="en-US"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a:t>
            </a:r>
            <a:endParaRPr kumimoji="1" lang="en-US" altLang="ja-JP" sz="105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endParaRPr>
          </a:p>
        </p:txBody>
      </p:sp>
      <p:pic>
        <p:nvPicPr>
          <p:cNvPr id="48" name="図 47">
            <a:extLst>
              <a:ext uri="{FF2B5EF4-FFF2-40B4-BE49-F238E27FC236}">
                <a16:creationId xmlns:a16="http://schemas.microsoft.com/office/drawing/2014/main" id="{8AD1B002-B298-DAD3-5916-E81E7246E0B2}"/>
              </a:ext>
            </a:extLst>
          </p:cNvPr>
          <p:cNvPicPr>
            <a:picLocks noChangeAspect="1"/>
          </p:cNvPicPr>
          <p:nvPr/>
        </p:nvPicPr>
        <p:blipFill>
          <a:blip r:embed="rId8"/>
          <a:stretch>
            <a:fillRect/>
          </a:stretch>
        </p:blipFill>
        <p:spPr>
          <a:xfrm>
            <a:off x="8062406" y="4463002"/>
            <a:ext cx="1158229" cy="815860"/>
          </a:xfrm>
          <a:prstGeom prst="rect">
            <a:avLst/>
          </a:prstGeom>
        </p:spPr>
      </p:pic>
      <p:sp>
        <p:nvSpPr>
          <p:cNvPr id="51" name="四角形: 角を丸くする 50">
            <a:extLst>
              <a:ext uri="{FF2B5EF4-FFF2-40B4-BE49-F238E27FC236}">
                <a16:creationId xmlns:a16="http://schemas.microsoft.com/office/drawing/2014/main" id="{37E94A81-785A-7D4D-ED1F-1D09A6B4DA7E}"/>
              </a:ext>
            </a:extLst>
          </p:cNvPr>
          <p:cNvSpPr/>
          <p:nvPr/>
        </p:nvSpPr>
        <p:spPr>
          <a:xfrm>
            <a:off x="6836203" y="5162484"/>
            <a:ext cx="1146519" cy="159049"/>
          </a:xfrm>
          <a:prstGeom prst="roundRect">
            <a:avLst/>
          </a:prstGeom>
          <a:noFill/>
          <a:ln w="38100">
            <a:solidFill>
              <a:srgbClr val="FFA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06699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AF6A5-B1DC-329B-0A62-C8C6A14741E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63C4BB2-D613-47B9-0F86-A33BA8005BB5}"/>
              </a:ext>
            </a:extLst>
          </p:cNvPr>
          <p:cNvSpPr>
            <a:spLocks noGrp="1"/>
          </p:cNvSpPr>
          <p:nvPr>
            <p:ph type="title"/>
          </p:nvPr>
        </p:nvSpPr>
        <p:spPr/>
        <p:txBody>
          <a:bodyPr/>
          <a:lstStyle/>
          <a:p>
            <a:r>
              <a:rPr lang="en-US" altLang="ja-JP" dirty="0"/>
              <a:t>SNS</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12D6C263-CBF0-07BB-6421-32C2F3BD7A4D}"/>
              </a:ext>
            </a:extLst>
          </p:cNvPr>
          <p:cNvGraphicFramePr>
            <a:graphicFrameLocks noGrp="1"/>
          </p:cNvGraphicFramePr>
          <p:nvPr/>
        </p:nvGraphicFramePr>
        <p:xfrm>
          <a:off x="189215" y="468401"/>
          <a:ext cx="9287747" cy="1350997"/>
        </p:xfrm>
        <a:graphic>
          <a:graphicData uri="http://schemas.openxmlformats.org/drawingml/2006/table">
            <a:tbl>
              <a:tblPr firstRow="1" bandRow="1">
                <a:tableStyleId>{5C22544A-7EE6-4342-B048-85BDC9FD1C3A}</a:tableStyleId>
              </a:tblPr>
              <a:tblGrid>
                <a:gridCol w="7594592">
                  <a:extLst>
                    <a:ext uri="{9D8B030D-6E8A-4147-A177-3AD203B41FA5}">
                      <a16:colId xmlns:a16="http://schemas.microsoft.com/office/drawing/2014/main" val="1221764777"/>
                    </a:ext>
                  </a:extLst>
                </a:gridCol>
                <a:gridCol w="1693155">
                  <a:extLst>
                    <a:ext uri="{9D8B030D-6E8A-4147-A177-3AD203B41FA5}">
                      <a16:colId xmlns:a16="http://schemas.microsoft.com/office/drawing/2014/main" val="130390782"/>
                    </a:ext>
                  </a:extLst>
                </a:gridCol>
              </a:tblGrid>
              <a:tr h="487909">
                <a:tc>
                  <a:txBody>
                    <a:bodyPr/>
                    <a:lstStyle/>
                    <a:p>
                      <a:r>
                        <a:rPr kumimoji="1" lang="en-US" altLang="ja-JP" baseline="0" dirty="0">
                          <a:solidFill>
                            <a:srgbClr val="FF6737"/>
                          </a:solidFill>
                        </a:rPr>
                        <a:t>Instagram Feed Magazine</a:t>
                      </a:r>
                      <a:r>
                        <a:rPr kumimoji="1" lang="ja-JP" altLang="en-US" baseline="0" dirty="0">
                          <a:solidFill>
                            <a:srgbClr val="FF6737"/>
                          </a:solidFill>
                        </a:rPr>
                        <a:t>タイアップ（素材入稿式）</a:t>
                      </a:r>
                      <a:endParaRPr kumimoji="1" lang="en-US" altLang="ja-JP" baseline="0" dirty="0">
                        <a:solidFill>
                          <a:srgbClr val="FF6737"/>
                        </a:solidFill>
                      </a:endParaRPr>
                    </a:p>
                    <a:p>
                      <a:r>
                        <a:rPr kumimoji="1" lang="ja-JP" altLang="en-US" baseline="0" dirty="0">
                          <a:solidFill>
                            <a:srgbClr val="FF6737"/>
                          </a:solidFill>
                        </a:rPr>
                        <a:t>＋</a:t>
                      </a:r>
                      <a:r>
                        <a:rPr kumimoji="1" lang="en-US" altLang="ja-JP" baseline="0" dirty="0">
                          <a:solidFill>
                            <a:srgbClr val="FF6737"/>
                          </a:solidFill>
                        </a:rPr>
                        <a:t>BEAUTINISTA TV</a:t>
                      </a:r>
                      <a:r>
                        <a:rPr kumimoji="1" lang="ja-JP" altLang="en-US" baseline="0" dirty="0">
                          <a:solidFill>
                            <a:srgbClr val="FF6737"/>
                          </a:solidFill>
                        </a:rPr>
                        <a:t>放映</a:t>
                      </a:r>
                    </a:p>
                  </a:txBody>
                  <a:tcPr marL="468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G340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撮影なし・税別</a:t>
                      </a:r>
                      <a:r>
                        <a:rPr kumimoji="1" lang="en-US" altLang="ja-JP" sz="1200" dirty="0">
                          <a:solidFill>
                            <a:schemeClr val="bg2">
                              <a:lumMod val="50000"/>
                            </a:schemeClr>
                          </a:solidFill>
                          <a:latin typeface="+mn-ea"/>
                          <a:ea typeface="+mn-ea"/>
                        </a:rPr>
                        <a:t>)</a:t>
                      </a:r>
                    </a:p>
                  </a:txBody>
                  <a:tcPr marL="90000" anchor="ctr">
                    <a:lnL w="12700" cap="flat" cmpd="sng" algn="ctr">
                      <a:solidFill>
                        <a:srgbClr val="FF6737"/>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710917">
                <a:tc>
                  <a:txBody>
                    <a:bodyPr/>
                    <a:lstStyle/>
                    <a:p>
                      <a:r>
                        <a:rPr kumimoji="1" lang="en-US" altLang="ja-JP" sz="1100" b="1" dirty="0">
                          <a:solidFill>
                            <a:schemeClr val="bg2">
                              <a:lumMod val="50000"/>
                            </a:schemeClr>
                          </a:solidFill>
                          <a:latin typeface="+mn-ea"/>
                          <a:ea typeface="+mn-ea"/>
                        </a:rPr>
                        <a:t>Instagram Feed Magazine</a:t>
                      </a:r>
                      <a:r>
                        <a:rPr kumimoji="1" lang="ja-JP" altLang="en-US" sz="1100" b="1" dirty="0">
                          <a:solidFill>
                            <a:schemeClr val="bg2">
                              <a:lumMod val="50000"/>
                            </a:schemeClr>
                          </a:solidFill>
                          <a:latin typeface="+mn-ea"/>
                          <a:ea typeface="+mn-ea"/>
                        </a:rPr>
                        <a:t>画像を用いてスライドショー形式の動画を制作。</a:t>
                      </a:r>
                    </a:p>
                    <a:p>
                      <a:r>
                        <a:rPr kumimoji="1" lang="ja-JP" altLang="en-US" sz="1100" b="1" u="sng" dirty="0">
                          <a:solidFill>
                            <a:srgbClr val="FF0000"/>
                          </a:solidFill>
                          <a:latin typeface="+mn-ea"/>
                          <a:ea typeface="+mn-ea"/>
                        </a:rPr>
                        <a:t>美容室専門デジタルサイネージメディア</a:t>
                      </a:r>
                      <a:r>
                        <a:rPr kumimoji="1" lang="en-US" altLang="ja-JP" sz="1100" b="1" u="sng" dirty="0">
                          <a:solidFill>
                            <a:srgbClr val="FF0000"/>
                          </a:solidFill>
                          <a:latin typeface="+mn-ea"/>
                          <a:ea typeface="+mn-ea"/>
                        </a:rPr>
                        <a:t>『 BEAUTINISTA TV 』</a:t>
                      </a:r>
                      <a:r>
                        <a:rPr kumimoji="1" lang="ja-JP" altLang="en-US" sz="1100" b="1" u="sng" dirty="0">
                          <a:solidFill>
                            <a:srgbClr val="FF0000"/>
                          </a:solidFill>
                          <a:latin typeface="+mn-ea"/>
                          <a:ea typeface="+mn-ea"/>
                        </a:rPr>
                        <a:t>への配信を行います。</a:t>
                      </a:r>
                    </a:p>
                    <a:p>
                      <a:r>
                        <a:rPr kumimoji="1" lang="ja-JP" altLang="en-US" sz="1100" b="1" dirty="0">
                          <a:solidFill>
                            <a:schemeClr val="bg2">
                              <a:lumMod val="50000"/>
                            </a:schemeClr>
                          </a:solidFill>
                          <a:latin typeface="+mn-ea"/>
                          <a:ea typeface="+mn-ea"/>
                        </a:rPr>
                        <a:t>さらに</a:t>
                      </a:r>
                      <a:r>
                        <a:rPr kumimoji="1" lang="en-US" altLang="ja-JP" sz="1100" b="1" dirty="0">
                          <a:solidFill>
                            <a:schemeClr val="bg2">
                              <a:lumMod val="50000"/>
                            </a:schemeClr>
                          </a:solidFill>
                          <a:latin typeface="+mn-ea"/>
                          <a:ea typeface="+mn-ea"/>
                        </a:rPr>
                        <a:t>『 BEAUTINISTA TV 』</a:t>
                      </a:r>
                      <a:r>
                        <a:rPr kumimoji="1" lang="ja-JP" altLang="en-US" sz="1100" b="1" dirty="0">
                          <a:solidFill>
                            <a:schemeClr val="bg2">
                              <a:lumMod val="50000"/>
                            </a:schemeClr>
                          </a:solidFill>
                          <a:latin typeface="+mn-ea"/>
                          <a:ea typeface="+mn-ea"/>
                        </a:rPr>
                        <a:t>設置店舗での店頭サンプリングを行うことができ、より深い訴求が可能です。</a:t>
                      </a:r>
                      <a:endParaRPr kumimoji="1" lang="ja-JP" altLang="en-US" sz="1100" b="1" u="sng" dirty="0">
                        <a:solidFill>
                          <a:srgbClr val="FF0000"/>
                        </a:solidFill>
                        <a:latin typeface="+mn-ea"/>
                        <a:ea typeface="+mn-ea"/>
                      </a:endParaRPr>
                    </a:p>
                  </a:txBody>
                  <a:tcPr marL="144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D47B7060-0153-9220-422E-4A1477166F1A}"/>
              </a:ext>
            </a:extLst>
          </p:cNvPr>
          <p:cNvSpPr/>
          <p:nvPr/>
        </p:nvSpPr>
        <p:spPr>
          <a:xfrm>
            <a:off x="319729" y="64260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5" name="正方形/長方形 4">
            <a:extLst>
              <a:ext uri="{FF2B5EF4-FFF2-40B4-BE49-F238E27FC236}">
                <a16:creationId xmlns:a16="http://schemas.microsoft.com/office/drawing/2014/main" id="{857E6660-A5E6-6A9C-A262-BA8BBF79C1A0}"/>
              </a:ext>
            </a:extLst>
          </p:cNvPr>
          <p:cNvSpPr/>
          <p:nvPr/>
        </p:nvSpPr>
        <p:spPr>
          <a:xfrm>
            <a:off x="189215" y="1850962"/>
            <a:ext cx="9287747" cy="1641392"/>
          </a:xfrm>
          <a:prstGeom prst="rect">
            <a:avLst/>
          </a:prstGeom>
          <a:solidFill>
            <a:srgbClr val="FCE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a:p>
        </p:txBody>
      </p:sp>
      <p:graphicFrame>
        <p:nvGraphicFramePr>
          <p:cNvPr id="14" name="Google Shape;498;p17">
            <a:extLst>
              <a:ext uri="{FF2B5EF4-FFF2-40B4-BE49-F238E27FC236}">
                <a16:creationId xmlns:a16="http://schemas.microsoft.com/office/drawing/2014/main" id="{9346AE5D-9545-456F-073A-654CE4F46C14}"/>
              </a:ext>
            </a:extLst>
          </p:cNvPr>
          <p:cNvGraphicFramePr/>
          <p:nvPr/>
        </p:nvGraphicFramePr>
        <p:xfrm>
          <a:off x="212297" y="3503168"/>
          <a:ext cx="5408557" cy="3132396"/>
        </p:xfrm>
        <a:graphic>
          <a:graphicData uri="http://schemas.openxmlformats.org/drawingml/2006/table">
            <a:tbl>
              <a:tblPr firstRow="1" bandRow="1">
                <a:noFill/>
              </a:tblPr>
              <a:tblGrid>
                <a:gridCol w="1005621">
                  <a:extLst>
                    <a:ext uri="{9D8B030D-6E8A-4147-A177-3AD203B41FA5}">
                      <a16:colId xmlns:a16="http://schemas.microsoft.com/office/drawing/2014/main" val="20000"/>
                    </a:ext>
                  </a:extLst>
                </a:gridCol>
                <a:gridCol w="4402936">
                  <a:extLst>
                    <a:ext uri="{9D8B030D-6E8A-4147-A177-3AD203B41FA5}">
                      <a16:colId xmlns:a16="http://schemas.microsoft.com/office/drawing/2014/main" val="20001"/>
                    </a:ext>
                  </a:extLst>
                </a:gridCol>
              </a:tblGrid>
              <a:tr h="28278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bg2">
                              <a:lumMod val="50000"/>
                            </a:schemeClr>
                          </a:solidFill>
                          <a:latin typeface="+mn-ea"/>
                          <a:ea typeface="+mn-ea"/>
                          <a:cs typeface="Arial"/>
                          <a:sym typeface="Arial"/>
                        </a:rPr>
                        <a:t>掲載料金</a:t>
                      </a:r>
                      <a:endParaRPr sz="9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800" b="1" u="none" strike="noStrike" cap="none" dirty="0">
                          <a:solidFill>
                            <a:srgbClr val="FF6737"/>
                          </a:solidFill>
                          <a:latin typeface="+mn-ea"/>
                          <a:ea typeface="+mn-ea"/>
                          <a:cs typeface="Arial"/>
                          <a:sym typeface="Arial"/>
                        </a:rPr>
                        <a:t>IGFM</a:t>
                      </a:r>
                      <a:r>
                        <a:rPr lang="ja-JP" altLang="en-US" sz="800" b="1" u="none" strike="noStrike" cap="none" dirty="0">
                          <a:solidFill>
                            <a:srgbClr val="FF6737"/>
                          </a:solidFill>
                          <a:latin typeface="+mn-ea"/>
                          <a:ea typeface="+mn-ea"/>
                          <a:cs typeface="Arial"/>
                          <a:sym typeface="Arial"/>
                        </a:rPr>
                        <a:t>投稿</a:t>
                      </a:r>
                      <a:r>
                        <a:rPr lang="en-US" altLang="ja-JP" sz="800" b="1" u="none" strike="noStrike" cap="none" dirty="0">
                          <a:solidFill>
                            <a:srgbClr val="FF6737"/>
                          </a:solidFill>
                          <a:latin typeface="+mn-ea"/>
                          <a:ea typeface="+mn-ea"/>
                          <a:cs typeface="Arial"/>
                          <a:sym typeface="Arial"/>
                        </a:rPr>
                        <a:t>1</a:t>
                      </a:r>
                      <a:r>
                        <a:rPr lang="ja-JP" altLang="en-US" sz="800" b="1" u="none" strike="noStrike" cap="none" dirty="0">
                          <a:solidFill>
                            <a:srgbClr val="FF6737"/>
                          </a:solidFill>
                          <a:latin typeface="+mn-ea"/>
                          <a:ea typeface="+mn-ea"/>
                          <a:cs typeface="Arial"/>
                          <a:sym typeface="Arial"/>
                        </a:rPr>
                        <a:t>回</a:t>
                      </a:r>
                      <a:r>
                        <a:rPr lang="en-US" altLang="ja-JP" sz="800" b="1" u="none" strike="noStrike" cap="none" dirty="0">
                          <a:solidFill>
                            <a:srgbClr val="FF6737"/>
                          </a:solidFill>
                          <a:latin typeface="+mn-ea"/>
                          <a:ea typeface="+mn-ea"/>
                          <a:cs typeface="Arial"/>
                          <a:sym typeface="Arial"/>
                        </a:rPr>
                        <a:t>&amp;BEAUTINISTA TV</a:t>
                      </a:r>
                      <a:r>
                        <a:rPr lang="ja-JP" altLang="en-US" sz="800" b="1" u="none" strike="noStrike" cap="none" dirty="0">
                          <a:solidFill>
                            <a:srgbClr val="FF6737"/>
                          </a:solidFill>
                          <a:latin typeface="+mn-ea"/>
                          <a:ea typeface="+mn-ea"/>
                          <a:cs typeface="Arial"/>
                          <a:sym typeface="Arial"/>
                        </a:rPr>
                        <a:t>放映動画尺</a:t>
                      </a:r>
                      <a:r>
                        <a:rPr lang="en-US" altLang="ja-JP" sz="800" b="1" u="none" strike="noStrike" cap="none" dirty="0">
                          <a:solidFill>
                            <a:srgbClr val="FF6737"/>
                          </a:solidFill>
                          <a:latin typeface="+mn-ea"/>
                          <a:ea typeface="+mn-ea"/>
                          <a:cs typeface="Arial"/>
                          <a:sym typeface="Arial"/>
                        </a:rPr>
                        <a:t>60</a:t>
                      </a:r>
                      <a:r>
                        <a:rPr lang="ja-JP" altLang="en-US" sz="800" b="1" u="none" strike="noStrike" cap="none" dirty="0">
                          <a:solidFill>
                            <a:srgbClr val="FF6737"/>
                          </a:solidFill>
                          <a:latin typeface="+mn-ea"/>
                          <a:ea typeface="+mn-ea"/>
                          <a:cs typeface="Arial"/>
                          <a:sym typeface="Arial"/>
                        </a:rPr>
                        <a:t>秒：</a:t>
                      </a:r>
                      <a:r>
                        <a:rPr lang="en-US" altLang="ja-JP" sz="800" b="1" u="none" strike="noStrike" cap="none" dirty="0">
                          <a:solidFill>
                            <a:srgbClr val="FF6737"/>
                          </a:solidFill>
                          <a:latin typeface="+mn-ea"/>
                          <a:ea typeface="+mn-ea"/>
                          <a:cs typeface="Arial"/>
                          <a:sym typeface="Arial"/>
                        </a:rPr>
                        <a:t>340</a:t>
                      </a:r>
                      <a:r>
                        <a:rPr lang="ja-JP" altLang="en-US" sz="800" b="1" u="none" strike="noStrike" cap="none" dirty="0">
                          <a:solidFill>
                            <a:srgbClr val="FF6737"/>
                          </a:solidFill>
                          <a:latin typeface="+mn-ea"/>
                          <a:ea typeface="+mn-ea"/>
                          <a:cs typeface="Arial"/>
                          <a:sym typeface="Arial"/>
                        </a:rPr>
                        <a:t>万円</a:t>
                      </a:r>
                      <a:endParaRPr sz="800" b="1" u="none" strike="noStrike" cap="none" dirty="0">
                        <a:solidFill>
                          <a:srgbClr val="FF6737"/>
                        </a:solidFill>
                        <a:latin typeface="+mn-ea"/>
                        <a:ea typeface="+mn-ea"/>
                        <a:cs typeface="Arial"/>
                        <a:sym typeface="Arial"/>
                      </a:endParaRPr>
                    </a:p>
                  </a:txBody>
                  <a:tcPr marL="0" marR="0" marT="33938" marB="33938"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190988793"/>
                  </a:ext>
                </a:extLst>
              </a:tr>
              <a:tr h="28278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mn-ea"/>
                          <a:ea typeface="+mn-ea"/>
                          <a:cs typeface="Arial"/>
                          <a:sym typeface="Arial"/>
                        </a:rPr>
                        <a:t>保証数</a:t>
                      </a:r>
                      <a:endParaRPr sz="9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4</a:t>
                      </a:r>
                      <a:r>
                        <a:rPr lang="ja-JP" sz="800" b="1" i="0" u="none" strike="noStrike" cap="none" dirty="0">
                          <a:solidFill>
                            <a:schemeClr val="bg2">
                              <a:lumMod val="50000"/>
                            </a:schemeClr>
                          </a:solidFill>
                          <a:latin typeface="+mn-ea"/>
                          <a:ea typeface="+mn-ea"/>
                          <a:cs typeface="Arial"/>
                          <a:sym typeface="Arial"/>
                        </a:rPr>
                        <a:t>0,000</a:t>
                      </a:r>
                      <a:r>
                        <a:rPr lang="en-US" altLang="ja-JP" sz="800" b="1" i="0" u="none" strike="noStrike" cap="none" dirty="0">
                          <a:solidFill>
                            <a:schemeClr val="bg2">
                              <a:lumMod val="50000"/>
                            </a:schemeClr>
                          </a:solidFill>
                          <a:latin typeface="+mn-ea"/>
                          <a:ea typeface="+mn-ea"/>
                          <a:cs typeface="Arial"/>
                          <a:sym typeface="Arial"/>
                        </a:rPr>
                        <a:t>imp</a:t>
                      </a:r>
                      <a:r>
                        <a:rPr lang="ja-JP" sz="800" b="1" i="0" u="none" strike="noStrike" cap="none" dirty="0">
                          <a:solidFill>
                            <a:schemeClr val="bg2">
                              <a:lumMod val="50000"/>
                            </a:schemeClr>
                          </a:solidFill>
                          <a:latin typeface="+mn-ea"/>
                          <a:ea typeface="+mn-ea"/>
                          <a:cs typeface="Arial"/>
                          <a:sym typeface="Arial"/>
                        </a:rPr>
                        <a:t>保証</a:t>
                      </a:r>
                      <a:r>
                        <a:rPr lang="ja-JP" altLang="en-US" sz="800" b="1" i="0" u="none" strike="noStrike" cap="none" dirty="0">
                          <a:solidFill>
                            <a:schemeClr val="bg2">
                              <a:lumMod val="50000"/>
                            </a:schemeClr>
                          </a:solidFill>
                          <a:latin typeface="+mn-ea"/>
                          <a:ea typeface="+mn-ea"/>
                          <a:cs typeface="Arial"/>
                          <a:sym typeface="Arial"/>
                        </a:rPr>
                        <a:t>（</a:t>
                      </a:r>
                      <a:r>
                        <a:rPr lang="en-US" altLang="ja-JP" sz="800" b="1" i="0" u="none" strike="noStrike" cap="none" dirty="0">
                          <a:solidFill>
                            <a:schemeClr val="bg2">
                              <a:lumMod val="50000"/>
                            </a:schemeClr>
                          </a:solidFill>
                          <a:latin typeface="+mn-ea"/>
                          <a:ea typeface="+mn-ea"/>
                          <a:cs typeface="Arial"/>
                          <a:sym typeface="Arial"/>
                        </a:rPr>
                        <a:t>IG</a:t>
                      </a:r>
                      <a:r>
                        <a:rPr lang="ja-JP" altLang="en-US" sz="800" b="1" i="0" u="none" strike="noStrike" cap="none" dirty="0">
                          <a:solidFill>
                            <a:schemeClr val="bg2">
                              <a:lumMod val="50000"/>
                            </a:schemeClr>
                          </a:solidFill>
                          <a:latin typeface="+mn-ea"/>
                          <a:ea typeface="+mn-ea"/>
                          <a:cs typeface="Arial"/>
                          <a:sym typeface="Arial"/>
                        </a:rPr>
                        <a:t>フィード</a:t>
                      </a:r>
                      <a:r>
                        <a:rPr lang="en-US" altLang="ja-JP" sz="800" b="1" i="0" u="none" strike="noStrike" cap="none" dirty="0">
                          <a:solidFill>
                            <a:schemeClr val="bg2">
                              <a:lumMod val="50000"/>
                            </a:schemeClr>
                          </a:solidFill>
                          <a:latin typeface="+mn-ea"/>
                          <a:ea typeface="+mn-ea"/>
                          <a:cs typeface="Arial"/>
                          <a:sym typeface="Arial"/>
                        </a:rPr>
                        <a:t>&amp;IG</a:t>
                      </a:r>
                      <a:r>
                        <a:rPr lang="ja-JP" altLang="en-US" sz="800" b="1" i="0" u="none" strike="noStrike" cap="none" dirty="0">
                          <a:solidFill>
                            <a:schemeClr val="bg2">
                              <a:lumMod val="50000"/>
                            </a:schemeClr>
                          </a:solidFill>
                          <a:latin typeface="+mn-ea"/>
                          <a:ea typeface="+mn-ea"/>
                          <a:cs typeface="Arial"/>
                          <a:sym typeface="Arial"/>
                        </a:rPr>
                        <a:t>ストーリーズ合計）</a:t>
                      </a:r>
                      <a:endParaRPr lang="en-US" altLang="ja-JP" sz="8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160</a:t>
                      </a:r>
                      <a:r>
                        <a:rPr lang="ja-JP" altLang="en-US" sz="800" b="1" i="0" u="none" strike="noStrike" cap="none" dirty="0">
                          <a:solidFill>
                            <a:schemeClr val="bg2">
                              <a:lumMod val="50000"/>
                            </a:schemeClr>
                          </a:solidFill>
                          <a:latin typeface="+mn-ea"/>
                          <a:ea typeface="+mn-ea"/>
                          <a:cs typeface="Arial"/>
                          <a:sym typeface="Arial"/>
                        </a:rPr>
                        <a:t>万回再生想定（</a:t>
                      </a:r>
                      <a:r>
                        <a:rPr lang="en-US" altLang="ja-JP" sz="800" b="1" i="0" u="none" strike="noStrike" cap="none" dirty="0">
                          <a:solidFill>
                            <a:schemeClr val="bg2">
                              <a:lumMod val="50000"/>
                            </a:schemeClr>
                          </a:solidFill>
                          <a:latin typeface="+mn-ea"/>
                          <a:ea typeface="+mn-ea"/>
                          <a:cs typeface="Arial"/>
                          <a:sym typeface="Arial"/>
                        </a:rPr>
                        <a:t>BEAUTINISTA TV </a:t>
                      </a:r>
                      <a:r>
                        <a:rPr lang="ja-JP" altLang="en-US" sz="800" b="1" i="0" u="none" strike="noStrike" cap="none" dirty="0">
                          <a:solidFill>
                            <a:schemeClr val="bg2">
                              <a:lumMod val="50000"/>
                            </a:schemeClr>
                          </a:solidFill>
                          <a:latin typeface="+mn-ea"/>
                          <a:ea typeface="+mn-ea"/>
                          <a:cs typeface="Arial"/>
                          <a:sym typeface="Arial"/>
                        </a:rPr>
                        <a:t>放映</a:t>
                      </a:r>
                      <a:r>
                        <a:rPr lang="en-US" altLang="ja-JP" sz="800" b="1" i="0" u="none" strike="noStrike" cap="none" dirty="0">
                          <a:solidFill>
                            <a:schemeClr val="bg2">
                              <a:lumMod val="50000"/>
                            </a:schemeClr>
                          </a:solidFill>
                          <a:latin typeface="+mn-ea"/>
                          <a:ea typeface="+mn-ea"/>
                          <a:cs typeface="Arial"/>
                          <a:sym typeface="Arial"/>
                        </a:rPr>
                        <a:t>4</a:t>
                      </a:r>
                      <a:r>
                        <a:rPr lang="ja-JP" altLang="en-US" sz="800" b="1" i="0" u="none" strike="noStrike" cap="none" dirty="0">
                          <a:solidFill>
                            <a:schemeClr val="bg2">
                              <a:lumMod val="50000"/>
                            </a:schemeClr>
                          </a:solidFill>
                          <a:latin typeface="+mn-ea"/>
                          <a:ea typeface="+mn-ea"/>
                          <a:cs typeface="Arial"/>
                          <a:sym typeface="Arial"/>
                        </a:rPr>
                        <a:t>週間）</a:t>
                      </a:r>
                      <a:endParaRPr sz="8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18831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mn-ea"/>
                          <a:ea typeface="+mn-ea"/>
                          <a:cs typeface="Arial"/>
                          <a:sym typeface="Arial"/>
                        </a:rPr>
                        <a:t>掲載期間</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bg2">
                              <a:lumMod val="50000"/>
                            </a:schemeClr>
                          </a:solidFill>
                          <a:latin typeface="+mn-ea"/>
                          <a:ea typeface="+mn-ea"/>
                          <a:cs typeface="Arial"/>
                          <a:sym typeface="Arial"/>
                        </a:rPr>
                        <a:t>4週間</a:t>
                      </a:r>
                      <a:endParaRPr sz="8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18831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mn-ea"/>
                          <a:ea typeface="+mn-ea"/>
                          <a:cs typeface="Arial"/>
                          <a:sym typeface="Arial"/>
                        </a:rPr>
                        <a:t>掲載場所</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CanCam</a:t>
                      </a:r>
                      <a:r>
                        <a:rPr lang="ja-JP" altLang="en-US" sz="800" b="1" i="0" u="none" strike="noStrike" cap="none" dirty="0">
                          <a:solidFill>
                            <a:schemeClr val="bg2">
                              <a:lumMod val="50000"/>
                            </a:schemeClr>
                          </a:solidFill>
                          <a:latin typeface="+mn-ea"/>
                          <a:ea typeface="+mn-ea"/>
                          <a:cs typeface="Arial"/>
                          <a:sym typeface="Arial"/>
                        </a:rPr>
                        <a:t>公式</a:t>
                      </a:r>
                      <a:r>
                        <a:rPr lang="en-US" altLang="ja-JP" sz="800" b="1" i="0" u="none" strike="noStrike" cap="none" dirty="0">
                          <a:solidFill>
                            <a:schemeClr val="bg2">
                              <a:lumMod val="50000"/>
                            </a:schemeClr>
                          </a:solidFill>
                          <a:latin typeface="+mn-ea"/>
                          <a:ea typeface="+mn-ea"/>
                          <a:cs typeface="Arial"/>
                          <a:sym typeface="Arial"/>
                        </a:rPr>
                        <a:t>Instagram/BEAUTINISTA TV </a:t>
                      </a:r>
                      <a:endParaRPr sz="800" b="1"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18831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mn-ea"/>
                          <a:ea typeface="+mn-ea"/>
                          <a:cs typeface="Arial"/>
                          <a:sym typeface="Arial"/>
                        </a:rPr>
                        <a:t>投稿日</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bg2">
                              <a:lumMod val="50000"/>
                            </a:schemeClr>
                          </a:solidFill>
                          <a:latin typeface="+mn-ea"/>
                          <a:ea typeface="+mn-ea"/>
                          <a:cs typeface="Arial"/>
                          <a:sym typeface="Arial"/>
                        </a:rPr>
                        <a:t>平日任意</a:t>
                      </a:r>
                      <a:endParaRPr sz="8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191408">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入稿物</a:t>
                      </a:r>
                      <a:endParaRPr sz="9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オリエンシート、プレスリリース、</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ご提供</a:t>
                      </a:r>
                      <a:r>
                        <a:rPr 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画像素材</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、商品現品</a:t>
                      </a:r>
                      <a:endParaRPr sz="8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367152204"/>
                  </a:ext>
                </a:extLst>
              </a:tr>
              <a:tr h="50399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mn-ea"/>
                          <a:ea typeface="+mn-ea"/>
                          <a:cs typeface="Arial"/>
                          <a:sym typeface="Arial"/>
                        </a:rPr>
                        <a:t>実施内容</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mn-ea"/>
                          <a:ea typeface="+mn-ea"/>
                          <a:cs typeface="Arial"/>
                          <a:sym typeface="Arial"/>
                        </a:rPr>
                        <a:t>メンション　：画像・テキストにクライアント様</a:t>
                      </a:r>
                      <a:r>
                        <a:rPr lang="en-US" altLang="ja-JP" sz="800" b="1" i="0" u="none" strike="noStrike" cap="none" dirty="0">
                          <a:solidFill>
                            <a:schemeClr val="bg2">
                              <a:lumMod val="50000"/>
                            </a:schemeClr>
                          </a:solidFill>
                          <a:latin typeface="+mn-ea"/>
                          <a:ea typeface="+mn-ea"/>
                          <a:cs typeface="Arial"/>
                          <a:sym typeface="Arial"/>
                        </a:rPr>
                        <a:t>1</a:t>
                      </a:r>
                      <a:r>
                        <a:rPr lang="ja-JP" altLang="en-US" sz="800" b="1" i="0" u="none" strike="noStrike" cap="none" dirty="0">
                          <a:solidFill>
                            <a:schemeClr val="bg2">
                              <a:lumMod val="50000"/>
                            </a:schemeClr>
                          </a:solidFill>
                          <a:latin typeface="+mn-ea"/>
                          <a:ea typeface="+mn-ea"/>
                          <a:cs typeface="Arial"/>
                          <a:sym typeface="Arial"/>
                        </a:rPr>
                        <a:t>つ可能</a:t>
                      </a:r>
                      <a:endParaRPr lang="en-US" altLang="ja-JP" sz="8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mn-ea"/>
                          <a:ea typeface="+mn-ea"/>
                          <a:cs typeface="Arial"/>
                          <a:sym typeface="Arial"/>
                        </a:rPr>
                        <a:t>ハッシュタグ：指定タグ</a:t>
                      </a:r>
                      <a:r>
                        <a:rPr lang="en-US" altLang="ja-JP" sz="800" b="1" i="0" u="none" strike="noStrike" cap="none" dirty="0">
                          <a:solidFill>
                            <a:schemeClr val="bg2">
                              <a:lumMod val="50000"/>
                            </a:schemeClr>
                          </a:solidFill>
                          <a:latin typeface="+mn-ea"/>
                          <a:ea typeface="+mn-ea"/>
                          <a:cs typeface="Arial"/>
                          <a:sym typeface="Arial"/>
                        </a:rPr>
                        <a:t>1</a:t>
                      </a:r>
                      <a:r>
                        <a:rPr lang="ja-JP" altLang="en-US" sz="800" b="1" i="0" u="none" strike="noStrike" cap="none" dirty="0">
                          <a:solidFill>
                            <a:schemeClr val="bg2">
                              <a:lumMod val="50000"/>
                            </a:schemeClr>
                          </a:solidFill>
                          <a:latin typeface="+mn-ea"/>
                          <a:ea typeface="+mn-ea"/>
                          <a:cs typeface="Arial"/>
                          <a:sym typeface="Arial"/>
                        </a:rPr>
                        <a:t>つ可能。その他は</a:t>
                      </a:r>
                      <a:r>
                        <a:rPr lang="en-US" altLang="ja-JP" sz="800" b="1" i="0" u="none" strike="noStrike" cap="none" dirty="0">
                          <a:solidFill>
                            <a:schemeClr val="bg2">
                              <a:lumMod val="50000"/>
                            </a:schemeClr>
                          </a:solidFill>
                          <a:latin typeface="+mn-ea"/>
                          <a:ea typeface="+mn-ea"/>
                          <a:cs typeface="Arial"/>
                          <a:sym typeface="Arial"/>
                        </a:rPr>
                        <a:t>#PR</a:t>
                      </a:r>
                      <a:r>
                        <a:rPr lang="ja-JP" altLang="en-US" sz="800" b="1" i="0" u="none" strike="noStrike" cap="none" dirty="0">
                          <a:solidFill>
                            <a:schemeClr val="bg2">
                              <a:lumMod val="50000"/>
                            </a:schemeClr>
                          </a:solidFill>
                          <a:latin typeface="+mn-ea"/>
                          <a:ea typeface="+mn-ea"/>
                          <a:cs typeface="Arial"/>
                          <a:sym typeface="Arial"/>
                        </a:rPr>
                        <a:t>と編集部任意</a:t>
                      </a:r>
                      <a:endParaRPr lang="en-US" altLang="ja-JP" sz="8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IGS</a:t>
                      </a:r>
                      <a:r>
                        <a:rPr lang="ja-JP" altLang="en-US" sz="800" b="1" i="0" u="none" strike="noStrike" cap="none" dirty="0">
                          <a:solidFill>
                            <a:schemeClr val="bg2">
                              <a:lumMod val="50000"/>
                            </a:schemeClr>
                          </a:solidFill>
                          <a:latin typeface="+mn-ea"/>
                          <a:ea typeface="+mn-ea"/>
                          <a:cs typeface="Arial"/>
                          <a:sym typeface="Arial"/>
                        </a:rPr>
                        <a:t>遷移先　 ：</a:t>
                      </a:r>
                      <a:r>
                        <a:rPr lang="en-US" altLang="ja-JP" sz="800" b="1" i="0" u="none" strike="noStrike" cap="none" dirty="0">
                          <a:solidFill>
                            <a:schemeClr val="bg2">
                              <a:lumMod val="50000"/>
                            </a:schemeClr>
                          </a:solidFill>
                          <a:latin typeface="+mn-ea"/>
                          <a:ea typeface="+mn-ea"/>
                          <a:cs typeface="Arial"/>
                          <a:sym typeface="Arial"/>
                        </a:rPr>
                        <a:t>1</a:t>
                      </a:r>
                      <a:r>
                        <a:rPr lang="ja-JP" altLang="en-US" sz="800" b="1" i="0" u="none" strike="noStrike" cap="none" dirty="0">
                          <a:solidFill>
                            <a:schemeClr val="bg2">
                              <a:lumMod val="50000"/>
                            </a:schemeClr>
                          </a:solidFill>
                          <a:latin typeface="+mn-ea"/>
                          <a:ea typeface="+mn-ea"/>
                          <a:cs typeface="Arial"/>
                          <a:sym typeface="Arial"/>
                        </a:rPr>
                        <a:t>回目は本</a:t>
                      </a:r>
                      <a:r>
                        <a:rPr lang="en-US" altLang="ja-JP" sz="800" b="1" i="0" u="none" strike="noStrike" cap="none" dirty="0">
                          <a:solidFill>
                            <a:schemeClr val="bg2">
                              <a:lumMod val="50000"/>
                            </a:schemeClr>
                          </a:solidFill>
                          <a:latin typeface="+mn-ea"/>
                          <a:ea typeface="+mn-ea"/>
                          <a:cs typeface="Arial"/>
                          <a:sym typeface="Arial"/>
                        </a:rPr>
                        <a:t>IGFM</a:t>
                      </a:r>
                      <a:r>
                        <a:rPr lang="ja-JP" altLang="en-US" sz="800" b="1" i="0" u="none" strike="noStrike" cap="none" dirty="0">
                          <a:solidFill>
                            <a:schemeClr val="bg2">
                              <a:lumMod val="50000"/>
                            </a:schemeClr>
                          </a:solidFill>
                          <a:latin typeface="+mn-ea"/>
                          <a:ea typeface="+mn-ea"/>
                          <a:cs typeface="Arial"/>
                          <a:sym typeface="Arial"/>
                        </a:rPr>
                        <a:t>・</a:t>
                      </a:r>
                      <a:r>
                        <a:rPr lang="en-US" altLang="ja-JP" sz="800" b="1" i="0" u="none" strike="noStrike" cap="none" dirty="0">
                          <a:solidFill>
                            <a:schemeClr val="bg2">
                              <a:lumMod val="50000"/>
                            </a:schemeClr>
                          </a:solidFill>
                          <a:latin typeface="+mn-ea"/>
                          <a:ea typeface="+mn-ea"/>
                          <a:cs typeface="Arial"/>
                          <a:sym typeface="Arial"/>
                        </a:rPr>
                        <a:t>2</a:t>
                      </a:r>
                      <a:r>
                        <a:rPr lang="ja-JP" altLang="en-US" sz="800" b="1" i="0" u="none" strike="noStrike" cap="none" dirty="0">
                          <a:solidFill>
                            <a:schemeClr val="bg2">
                              <a:lumMod val="50000"/>
                            </a:schemeClr>
                          </a:solidFill>
                          <a:latin typeface="+mn-ea"/>
                          <a:ea typeface="+mn-ea"/>
                          <a:cs typeface="Arial"/>
                          <a:sym typeface="Arial"/>
                        </a:rPr>
                        <a:t>回目はクライアント様サイト</a:t>
                      </a:r>
                      <a:endParaRPr lang="en-US" altLang="ja-JP" sz="8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BEAUTINISTA TV </a:t>
                      </a:r>
                      <a:r>
                        <a:rPr lang="ja-JP" altLang="en-US" sz="800" b="1" i="0" u="none" strike="noStrike" cap="none" dirty="0">
                          <a:solidFill>
                            <a:schemeClr val="bg2">
                              <a:lumMod val="50000"/>
                            </a:schemeClr>
                          </a:solidFill>
                          <a:latin typeface="+mn-ea"/>
                          <a:ea typeface="+mn-ea"/>
                          <a:cs typeface="Arial"/>
                          <a:sym typeface="Arial"/>
                        </a:rPr>
                        <a:t>：動画ブースト配信</a:t>
                      </a:r>
                      <a:endParaRPr lang="en-US" altLang="ja-JP" sz="8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282786">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mn-ea"/>
                          <a:ea typeface="+mn-ea"/>
                          <a:cs typeface="Arial"/>
                          <a:sym typeface="Arial"/>
                        </a:rPr>
                        <a:t>レポート項目</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IG</a:t>
                      </a:r>
                      <a:r>
                        <a:rPr lang="ja-JP" altLang="en-US" sz="800" b="1" i="0" u="none" strike="noStrike" cap="none" dirty="0">
                          <a:solidFill>
                            <a:schemeClr val="bg2">
                              <a:lumMod val="50000"/>
                            </a:schemeClr>
                          </a:solidFill>
                          <a:latin typeface="+mn-ea"/>
                          <a:ea typeface="+mn-ea"/>
                          <a:cs typeface="Arial"/>
                          <a:sym typeface="Arial"/>
                        </a:rPr>
                        <a:t>フィード：投稿キャプチャ、</a:t>
                      </a:r>
                      <a:r>
                        <a:rPr lang="en-US" altLang="ja-JP" sz="800" b="1" i="0" u="none" strike="noStrike" cap="none" dirty="0">
                          <a:solidFill>
                            <a:schemeClr val="bg2">
                              <a:lumMod val="50000"/>
                            </a:schemeClr>
                          </a:solidFill>
                          <a:latin typeface="+mn-ea"/>
                          <a:ea typeface="+mn-ea"/>
                          <a:cs typeface="Arial"/>
                          <a:sym typeface="Arial"/>
                        </a:rPr>
                        <a:t>imp</a:t>
                      </a:r>
                      <a:r>
                        <a:rPr lang="ja-JP" altLang="en-US" sz="800" b="1" i="0" u="none" strike="noStrike" cap="none" dirty="0">
                          <a:solidFill>
                            <a:schemeClr val="bg2">
                              <a:lumMod val="50000"/>
                            </a:schemeClr>
                          </a:solidFill>
                          <a:latin typeface="+mn-ea"/>
                          <a:ea typeface="+mn-ea"/>
                          <a:cs typeface="Arial"/>
                          <a:sym typeface="Arial"/>
                        </a:rPr>
                        <a:t>数、いいね数、保存数</a:t>
                      </a:r>
                      <a:endParaRPr lang="en-US" altLang="ja-JP" sz="8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mn-ea"/>
                          <a:ea typeface="+mn-ea"/>
                          <a:cs typeface="Arial"/>
                          <a:sym typeface="Arial"/>
                        </a:rPr>
                        <a:t>BEAUTINISTA TV</a:t>
                      </a:r>
                      <a:r>
                        <a:rPr lang="ja-JP" altLang="en-US" sz="800" b="1" i="0" u="none" strike="noStrike" cap="none" dirty="0">
                          <a:solidFill>
                            <a:schemeClr val="bg2">
                              <a:lumMod val="50000"/>
                            </a:schemeClr>
                          </a:solidFill>
                          <a:latin typeface="+mn-ea"/>
                          <a:ea typeface="+mn-ea"/>
                          <a:cs typeface="Arial"/>
                          <a:sym typeface="Arial"/>
                        </a:rPr>
                        <a:t>：総再生数、有効再生回数、有効再生率、</a:t>
                      </a:r>
                      <a:r>
                        <a:rPr lang="en-US" altLang="ja-JP" sz="800" b="1" i="0" u="none" strike="noStrike" cap="none" dirty="0">
                          <a:solidFill>
                            <a:schemeClr val="bg2">
                              <a:lumMod val="50000"/>
                            </a:schemeClr>
                          </a:solidFill>
                          <a:latin typeface="+mn-ea"/>
                          <a:ea typeface="+mn-ea"/>
                          <a:cs typeface="Arial"/>
                          <a:sym typeface="Arial"/>
                        </a:rPr>
                        <a:t>imp </a:t>
                      </a:r>
                      <a:r>
                        <a:rPr lang="ja-JP" altLang="en-US" sz="800" b="1" i="0" u="none" strike="noStrike" cap="none" dirty="0">
                          <a:solidFill>
                            <a:schemeClr val="bg2">
                              <a:lumMod val="50000"/>
                            </a:schemeClr>
                          </a:solidFill>
                          <a:latin typeface="+mn-ea"/>
                          <a:ea typeface="+mn-ea"/>
                          <a:cs typeface="Arial"/>
                          <a:sym typeface="Arial"/>
                        </a:rPr>
                        <a:t>単価、有効再生単価　</a:t>
                      </a:r>
                      <a:endParaRPr lang="en-US" altLang="ja-JP" sz="8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188310">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mn-ea"/>
                          <a:ea typeface="+mn-ea"/>
                          <a:cs typeface="Arial"/>
                          <a:sym typeface="Arial"/>
                        </a:rPr>
                        <a:t>レポート提出</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mn-ea"/>
                          <a:ea typeface="+mn-ea"/>
                          <a:cs typeface="Arial"/>
                          <a:sym typeface="Arial"/>
                        </a:rPr>
                        <a:t>公開終了後</a:t>
                      </a:r>
                      <a:r>
                        <a:rPr lang="en-US" altLang="ja-JP" sz="800" b="1" i="0" u="none" strike="noStrike" cap="none" dirty="0">
                          <a:solidFill>
                            <a:schemeClr val="bg2">
                              <a:lumMod val="50000"/>
                            </a:schemeClr>
                          </a:solidFill>
                          <a:latin typeface="+mn-ea"/>
                          <a:ea typeface="+mn-ea"/>
                          <a:cs typeface="Arial"/>
                          <a:sym typeface="Arial"/>
                        </a:rPr>
                        <a:t>1</a:t>
                      </a:r>
                      <a:r>
                        <a:rPr lang="ja-JP" sz="800" b="1" i="0" u="none" strike="noStrike" cap="none" dirty="0">
                          <a:solidFill>
                            <a:schemeClr val="bg2">
                              <a:lumMod val="50000"/>
                            </a:schemeClr>
                          </a:solidFill>
                          <a:latin typeface="+mn-ea"/>
                          <a:ea typeface="+mn-ea"/>
                          <a:cs typeface="Arial"/>
                          <a:sym typeface="Arial"/>
                        </a:rPr>
                        <a:t>週間以内</a:t>
                      </a:r>
                      <a:endParaRPr sz="8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88310">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bg2">
                              <a:lumMod val="50000"/>
                            </a:schemeClr>
                          </a:solidFill>
                          <a:latin typeface="+mn-ea"/>
                          <a:ea typeface="+mn-ea"/>
                          <a:cs typeface="Arial"/>
                          <a:sym typeface="Arial"/>
                        </a:rPr>
                        <a:t>お申込み期限</a:t>
                      </a:r>
                      <a:endParaRPr sz="90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800" b="1" i="0" u="none" strike="noStrike" cap="none" dirty="0">
                          <a:solidFill>
                            <a:schemeClr val="bg2">
                              <a:lumMod val="50000"/>
                            </a:schemeClr>
                          </a:solidFill>
                          <a:latin typeface="+mn-ea"/>
                          <a:ea typeface="+mn-ea"/>
                          <a:cs typeface="Arial"/>
                          <a:sym typeface="Arial"/>
                        </a:rPr>
                        <a:t>掲載開始より</a:t>
                      </a:r>
                      <a:r>
                        <a:rPr lang="en-US" altLang="ja-JP" sz="800" b="1" i="0" u="none" strike="noStrike" cap="none" dirty="0">
                          <a:solidFill>
                            <a:schemeClr val="bg2">
                              <a:lumMod val="50000"/>
                            </a:schemeClr>
                          </a:solidFill>
                          <a:latin typeface="+mn-ea"/>
                          <a:ea typeface="+mn-ea"/>
                          <a:cs typeface="Arial"/>
                          <a:sym typeface="Arial"/>
                        </a:rPr>
                        <a:t>55</a:t>
                      </a:r>
                      <a:r>
                        <a:rPr lang="ja-JP" sz="800" b="1" i="0" u="none" strike="noStrike" cap="none" dirty="0">
                          <a:solidFill>
                            <a:schemeClr val="bg2">
                              <a:lumMod val="50000"/>
                            </a:schemeClr>
                          </a:solidFill>
                          <a:latin typeface="+mn-ea"/>
                          <a:ea typeface="+mn-ea"/>
                          <a:cs typeface="Arial"/>
                          <a:sym typeface="Arial"/>
                        </a:rPr>
                        <a:t>営業日前</a:t>
                      </a:r>
                      <a:endParaRPr sz="80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436282">
                <a:tc gridSpan="2">
                  <a:txBody>
                    <a:bodyPr/>
                    <a:lstStyle/>
                    <a:p>
                      <a:pPr marL="0" marR="0" lvl="0" indent="0" algn="l" rtl="0">
                        <a:lnSpc>
                          <a:spcPct val="100000"/>
                        </a:lnSpc>
                        <a:spcBef>
                          <a:spcPts val="0"/>
                        </a:spcBef>
                        <a:spcAft>
                          <a:spcPts val="0"/>
                        </a:spcAft>
                        <a:buClr>
                          <a:srgbClr val="000000"/>
                        </a:buClr>
                        <a:buSzPts val="800"/>
                        <a:buFont typeface="Arial"/>
                        <a:buNone/>
                      </a:pPr>
                      <a:endParaRPr lang="en-US" altLang="ja-JP" sz="700" b="0"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20" name="Picture 4" descr="現在のインスタグラムのアイコン">
            <a:extLst>
              <a:ext uri="{FF2B5EF4-FFF2-40B4-BE49-F238E27FC236}">
                <a16:creationId xmlns:a16="http://schemas.microsoft.com/office/drawing/2014/main" id="{5C709D9E-9405-FE13-AC06-1DFDD61FEE64}"/>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6280366" y="499599"/>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6" name="ホームベース 8">
            <a:extLst>
              <a:ext uri="{FF2B5EF4-FFF2-40B4-BE49-F238E27FC236}">
                <a16:creationId xmlns:a16="http://schemas.microsoft.com/office/drawing/2014/main" id="{9731587E-B3B1-2746-73DC-960486BD11E7}"/>
              </a:ext>
            </a:extLst>
          </p:cNvPr>
          <p:cNvSpPr/>
          <p:nvPr/>
        </p:nvSpPr>
        <p:spPr>
          <a:xfrm>
            <a:off x="520340" y="3115185"/>
            <a:ext cx="3983994" cy="298802"/>
          </a:xfrm>
          <a:prstGeom prst="homePlate">
            <a:avLst/>
          </a:prstGeom>
          <a:solidFill>
            <a:schemeClr val="bg1"/>
          </a:solidFill>
          <a:ln w="19050">
            <a:solidFill>
              <a:srgbClr val="FF6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spc="300" dirty="0">
                <a:solidFill>
                  <a:srgbClr val="FF6737"/>
                </a:solidFill>
                <a:latin typeface="+mn-ea"/>
              </a:rPr>
              <a:t>　　カルーセル方式で</a:t>
            </a:r>
            <a:r>
              <a:rPr kumimoji="1" lang="en-US" altLang="ja-JP" sz="900" b="1" spc="300" dirty="0">
                <a:solidFill>
                  <a:srgbClr val="FF6737"/>
                </a:solidFill>
                <a:latin typeface="+mn-ea"/>
              </a:rPr>
              <a:t>5</a:t>
            </a:r>
            <a:r>
              <a:rPr kumimoji="1" lang="ja-JP" altLang="en-US" sz="900" b="1" spc="300" dirty="0">
                <a:solidFill>
                  <a:srgbClr val="FF6737"/>
                </a:solidFill>
                <a:latin typeface="+mn-ea"/>
              </a:rPr>
              <a:t>枚程度の画像を投稿！</a:t>
            </a:r>
            <a:endParaRPr kumimoji="1" lang="en-US" altLang="ja-JP" sz="900" b="1" spc="300" dirty="0">
              <a:solidFill>
                <a:srgbClr val="FF6737"/>
              </a:solidFill>
              <a:latin typeface="+mn-ea"/>
            </a:endParaRPr>
          </a:p>
          <a:p>
            <a:pPr algn="ctr"/>
            <a:r>
              <a:rPr kumimoji="1" lang="ja-JP" altLang="en-US" sz="900" b="1" spc="300" dirty="0">
                <a:solidFill>
                  <a:srgbClr val="FF6737"/>
                </a:solidFill>
                <a:latin typeface="+mn-ea"/>
              </a:rPr>
              <a:t>スワイプしながら雑誌感覚で見られる！</a:t>
            </a:r>
          </a:p>
        </p:txBody>
      </p:sp>
      <p:pic>
        <p:nvPicPr>
          <p:cNvPr id="21" name="図 20" descr="テキスト, ホワイトボード&#10;&#10;AI によって生成されたコンテンツは間違っている可能性があります。">
            <a:extLst>
              <a:ext uri="{FF2B5EF4-FFF2-40B4-BE49-F238E27FC236}">
                <a16:creationId xmlns:a16="http://schemas.microsoft.com/office/drawing/2014/main" id="{F6479216-5461-E59B-474E-F11344244A89}"/>
              </a:ext>
            </a:extLst>
          </p:cNvPr>
          <p:cNvPicPr>
            <a:picLocks noChangeAspect="1"/>
          </p:cNvPicPr>
          <p:nvPr/>
        </p:nvPicPr>
        <p:blipFill>
          <a:blip r:embed="rId4">
            <a:extLst>
              <a:ext uri="{28A0092B-C50C-407E-A947-70E740481C1C}">
                <a14:useLocalDpi xmlns:a14="http://schemas.microsoft.com/office/drawing/2010/main" val="0"/>
              </a:ext>
            </a:extLst>
          </a:blip>
          <a:srcRect t="16555" b="12565"/>
          <a:stretch/>
        </p:blipFill>
        <p:spPr>
          <a:xfrm>
            <a:off x="482442" y="1885662"/>
            <a:ext cx="911157" cy="1148713"/>
          </a:xfrm>
          <a:prstGeom prst="rect">
            <a:avLst/>
          </a:prstGeom>
        </p:spPr>
      </p:pic>
      <p:pic>
        <p:nvPicPr>
          <p:cNvPr id="23" name="図 22" descr="テキスト が含まれている画像&#10;&#10;AI によって生成されたコンテンツは間違っている可能性があります。">
            <a:extLst>
              <a:ext uri="{FF2B5EF4-FFF2-40B4-BE49-F238E27FC236}">
                <a16:creationId xmlns:a16="http://schemas.microsoft.com/office/drawing/2014/main" id="{EFF3219D-8E53-94B9-B646-CFFFA7AC58D3}"/>
              </a:ext>
            </a:extLst>
          </p:cNvPr>
          <p:cNvPicPr>
            <a:picLocks noChangeAspect="1"/>
          </p:cNvPicPr>
          <p:nvPr/>
        </p:nvPicPr>
        <p:blipFill>
          <a:blip r:embed="rId5">
            <a:extLst>
              <a:ext uri="{28A0092B-C50C-407E-A947-70E740481C1C}">
                <a14:useLocalDpi xmlns:a14="http://schemas.microsoft.com/office/drawing/2010/main" val="0"/>
              </a:ext>
            </a:extLst>
          </a:blip>
          <a:srcRect t="17289" b="11832"/>
          <a:stretch/>
        </p:blipFill>
        <p:spPr>
          <a:xfrm>
            <a:off x="1457165" y="1911240"/>
            <a:ext cx="911157" cy="1148713"/>
          </a:xfrm>
          <a:prstGeom prst="rect">
            <a:avLst/>
          </a:prstGeom>
        </p:spPr>
      </p:pic>
      <p:pic>
        <p:nvPicPr>
          <p:cNvPr id="25" name="図 24" descr="ダイアグラム, テキスト&#10;&#10;AI によって生成されたコンテンツは間違っている可能性があります。">
            <a:extLst>
              <a:ext uri="{FF2B5EF4-FFF2-40B4-BE49-F238E27FC236}">
                <a16:creationId xmlns:a16="http://schemas.microsoft.com/office/drawing/2014/main" id="{2C7AE9B3-D0DF-C705-3B6A-A3204DE6B7ED}"/>
              </a:ext>
            </a:extLst>
          </p:cNvPr>
          <p:cNvPicPr>
            <a:picLocks noChangeAspect="1"/>
          </p:cNvPicPr>
          <p:nvPr/>
        </p:nvPicPr>
        <p:blipFill>
          <a:blip r:embed="rId6">
            <a:extLst>
              <a:ext uri="{28A0092B-C50C-407E-A947-70E740481C1C}">
                <a14:useLocalDpi xmlns:a14="http://schemas.microsoft.com/office/drawing/2010/main" val="0"/>
              </a:ext>
            </a:extLst>
          </a:blip>
          <a:srcRect t="16616" b="12504"/>
          <a:stretch/>
        </p:blipFill>
        <p:spPr>
          <a:xfrm>
            <a:off x="2431558" y="1911240"/>
            <a:ext cx="911157" cy="1148713"/>
          </a:xfrm>
          <a:prstGeom prst="rect">
            <a:avLst/>
          </a:prstGeom>
        </p:spPr>
      </p:pic>
      <p:pic>
        <p:nvPicPr>
          <p:cNvPr id="27" name="図 26" descr="テキスト, 手紙&#10;&#10;AI によって生成されたコンテンツは間違っている可能性があります。">
            <a:extLst>
              <a:ext uri="{FF2B5EF4-FFF2-40B4-BE49-F238E27FC236}">
                <a16:creationId xmlns:a16="http://schemas.microsoft.com/office/drawing/2014/main" id="{BE3AFB7C-9719-7B6C-4F1F-1D624C00A733}"/>
              </a:ext>
            </a:extLst>
          </p:cNvPr>
          <p:cNvPicPr>
            <a:picLocks noChangeAspect="1"/>
          </p:cNvPicPr>
          <p:nvPr/>
        </p:nvPicPr>
        <p:blipFill>
          <a:blip r:embed="rId7">
            <a:extLst>
              <a:ext uri="{28A0092B-C50C-407E-A947-70E740481C1C}">
                <a14:useLocalDpi xmlns:a14="http://schemas.microsoft.com/office/drawing/2010/main" val="0"/>
              </a:ext>
            </a:extLst>
          </a:blip>
          <a:srcRect t="17406" b="11714"/>
          <a:stretch/>
        </p:blipFill>
        <p:spPr>
          <a:xfrm>
            <a:off x="3414203" y="1897370"/>
            <a:ext cx="911157" cy="1148713"/>
          </a:xfrm>
          <a:prstGeom prst="rect">
            <a:avLst/>
          </a:prstGeom>
        </p:spPr>
      </p:pic>
      <p:sp>
        <p:nvSpPr>
          <p:cNvPr id="29" name="正方形/長方形 28">
            <a:extLst>
              <a:ext uri="{FF2B5EF4-FFF2-40B4-BE49-F238E27FC236}">
                <a16:creationId xmlns:a16="http://schemas.microsoft.com/office/drawing/2014/main" id="{911227B6-8E19-9F80-DF76-88575F51ED35}"/>
              </a:ext>
            </a:extLst>
          </p:cNvPr>
          <p:cNvSpPr/>
          <p:nvPr/>
        </p:nvSpPr>
        <p:spPr>
          <a:xfrm>
            <a:off x="4925131" y="1883417"/>
            <a:ext cx="2261348" cy="15186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正方形/長方形 30">
            <a:extLst>
              <a:ext uri="{FF2B5EF4-FFF2-40B4-BE49-F238E27FC236}">
                <a16:creationId xmlns:a16="http://schemas.microsoft.com/office/drawing/2014/main" id="{98BD525B-63EE-C48B-1B3A-EE0049501A03}"/>
              </a:ext>
            </a:extLst>
          </p:cNvPr>
          <p:cNvSpPr/>
          <p:nvPr/>
        </p:nvSpPr>
        <p:spPr>
          <a:xfrm>
            <a:off x="7579660" y="1864993"/>
            <a:ext cx="1699376" cy="1537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3" name="Google Shape;2323;p155" descr="パソコンの画面&#10;&#10;自動的に生成された説明">
            <a:extLst>
              <a:ext uri="{FF2B5EF4-FFF2-40B4-BE49-F238E27FC236}">
                <a16:creationId xmlns:a16="http://schemas.microsoft.com/office/drawing/2014/main" id="{2090C235-BB87-07D6-E946-3A47D94787C6}"/>
              </a:ext>
            </a:extLst>
          </p:cNvPr>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5578967" y="2546033"/>
            <a:ext cx="935233" cy="623436"/>
          </a:xfrm>
          <a:prstGeom prst="rect">
            <a:avLst/>
          </a:prstGeom>
          <a:noFill/>
          <a:ln>
            <a:noFill/>
          </a:ln>
        </p:spPr>
      </p:pic>
      <p:sp>
        <p:nvSpPr>
          <p:cNvPr id="35" name="Google Shape;2328;p155">
            <a:extLst>
              <a:ext uri="{FF2B5EF4-FFF2-40B4-BE49-F238E27FC236}">
                <a16:creationId xmlns:a16="http://schemas.microsoft.com/office/drawing/2014/main" id="{1544C019-A2E4-05ED-570C-4F6DDD3E5C08}"/>
              </a:ext>
            </a:extLst>
          </p:cNvPr>
          <p:cNvSpPr txBox="1"/>
          <p:nvPr/>
        </p:nvSpPr>
        <p:spPr>
          <a:xfrm>
            <a:off x="5000891" y="1950330"/>
            <a:ext cx="2189093" cy="369332"/>
          </a:xfrm>
          <a:prstGeom prst="rect">
            <a:avLst/>
          </a:prstGeom>
          <a:noFill/>
          <a:ln>
            <a:noFill/>
          </a:ln>
        </p:spPr>
        <p:txBody>
          <a:bodyPr spcFirstLastPara="1" wrap="square" lIns="91425" tIns="45700" rIns="91425" bIns="45700" anchor="ctr" anchorCtr="0">
            <a:noAutofit/>
          </a:bodyPr>
          <a:lstStyle/>
          <a:p>
            <a:pPr algn="ctr">
              <a:buClr>
                <a:srgbClr val="000000"/>
              </a:buClr>
              <a:buSzPts val="1800"/>
            </a:pPr>
            <a:r>
              <a:rPr kumimoji="1" lang="en-US" altLang="ja-JP" sz="1000" b="1" dirty="0">
                <a:solidFill>
                  <a:schemeClr val="bg1">
                    <a:lumMod val="50000"/>
                  </a:schemeClr>
                </a:solidFill>
                <a:latin typeface="Meiryo UI" panose="020B0604030504040204" pitchFamily="50" charset="-128"/>
                <a:ea typeface="Meiryo UI" panose="020B0604030504040204" pitchFamily="50" charset="-128"/>
                <a:sym typeface="Meiryo"/>
              </a:rPr>
              <a:t>IG</a:t>
            </a:r>
            <a:r>
              <a:rPr kumimoji="1" lang="ja-JP" altLang="en-US" sz="1000" b="1" dirty="0">
                <a:solidFill>
                  <a:schemeClr val="bg1">
                    <a:lumMod val="50000"/>
                  </a:schemeClr>
                </a:solidFill>
                <a:latin typeface="Meiryo UI" panose="020B0604030504040204" pitchFamily="50" charset="-128"/>
                <a:ea typeface="Meiryo UI" panose="020B0604030504040204" pitchFamily="50" charset="-128"/>
                <a:sym typeface="Meiryo"/>
              </a:rPr>
              <a:t>フィード素材で動画作成</a:t>
            </a:r>
            <a:r>
              <a:rPr kumimoji="1" lang="en-US" altLang="ja-JP" sz="1000" b="1" dirty="0">
                <a:solidFill>
                  <a:schemeClr val="bg1">
                    <a:lumMod val="50000"/>
                  </a:schemeClr>
                </a:solidFill>
                <a:latin typeface="Meiryo UI" panose="020B0604030504040204" pitchFamily="50" charset="-128"/>
                <a:ea typeface="Meiryo UI" panose="020B0604030504040204" pitchFamily="50" charset="-128"/>
                <a:sym typeface="Meiryo"/>
              </a:rPr>
              <a:t>BEAUTINISTA TV</a:t>
            </a:r>
            <a:r>
              <a:rPr kumimoji="1" lang="ja-JP" altLang="en-US" sz="1000" b="1" dirty="0">
                <a:solidFill>
                  <a:schemeClr val="bg1">
                    <a:lumMod val="50000"/>
                  </a:schemeClr>
                </a:solidFill>
                <a:latin typeface="Meiryo UI" panose="020B0604030504040204" pitchFamily="50" charset="-128"/>
                <a:ea typeface="Meiryo UI" panose="020B0604030504040204" pitchFamily="50" charset="-128"/>
                <a:sym typeface="Meiryo"/>
              </a:rPr>
              <a:t>動画ブースト</a:t>
            </a:r>
            <a:endParaRPr kumimoji="1" lang="en-US" altLang="ja-JP" sz="1000" b="1" dirty="0">
              <a:solidFill>
                <a:schemeClr val="bg1">
                  <a:lumMod val="50000"/>
                </a:schemeClr>
              </a:solidFill>
              <a:latin typeface="Meiryo UI" panose="020B0604030504040204" pitchFamily="50" charset="-128"/>
              <a:ea typeface="Meiryo UI" panose="020B0604030504040204" pitchFamily="50" charset="-128"/>
              <a:sym typeface="Meiryo"/>
            </a:endParaRPr>
          </a:p>
          <a:p>
            <a:pPr algn="ctr">
              <a:buClr>
                <a:srgbClr val="000000"/>
              </a:buClr>
              <a:buSzPts val="1800"/>
            </a:pPr>
            <a:r>
              <a:rPr kumimoji="1" lang="en-US" sz="1000" b="1" dirty="0">
                <a:solidFill>
                  <a:schemeClr val="bg1">
                    <a:lumMod val="50000"/>
                  </a:schemeClr>
                </a:solidFill>
                <a:latin typeface="Meiryo UI" panose="020B0604030504040204" pitchFamily="50" charset="-128"/>
                <a:ea typeface="Meiryo UI" panose="020B0604030504040204" pitchFamily="50" charset="-128"/>
                <a:sym typeface="Meiryo"/>
              </a:rPr>
              <a:t>(</a:t>
            </a:r>
            <a:r>
              <a:rPr kumimoji="1" lang="en-US" altLang="ja-JP" sz="1000" b="1" dirty="0">
                <a:solidFill>
                  <a:schemeClr val="bg1">
                    <a:lumMod val="50000"/>
                  </a:schemeClr>
                </a:solidFill>
                <a:latin typeface="Meiryo UI" panose="020B0604030504040204" pitchFamily="50" charset="-128"/>
                <a:ea typeface="Meiryo UI" panose="020B0604030504040204" pitchFamily="50" charset="-128"/>
                <a:sym typeface="Meiryo"/>
              </a:rPr>
              <a:t>60</a:t>
            </a:r>
            <a:r>
              <a:rPr kumimoji="1" lang="ja-JP" altLang="en-US" sz="1000" b="1" dirty="0">
                <a:solidFill>
                  <a:schemeClr val="bg1">
                    <a:lumMod val="50000"/>
                  </a:schemeClr>
                </a:solidFill>
                <a:latin typeface="Meiryo UI" panose="020B0604030504040204" pitchFamily="50" charset="-128"/>
                <a:ea typeface="Meiryo UI" panose="020B0604030504040204" pitchFamily="50" charset="-128"/>
                <a:sym typeface="Meiryo"/>
              </a:rPr>
              <a:t>秒</a:t>
            </a:r>
            <a:r>
              <a:rPr kumimoji="1" lang="en-US" sz="1000" b="1" dirty="0">
                <a:solidFill>
                  <a:schemeClr val="bg1">
                    <a:lumMod val="50000"/>
                  </a:schemeClr>
                </a:solidFill>
                <a:latin typeface="Meiryo UI" panose="020B0604030504040204" pitchFamily="50" charset="-128"/>
                <a:ea typeface="Meiryo UI" panose="020B0604030504040204" pitchFamily="50" charset="-128"/>
                <a:sym typeface="Meiryo"/>
              </a:rPr>
              <a:t>)</a:t>
            </a:r>
            <a:endParaRPr kumimoji="1" sz="1000" b="1" dirty="0">
              <a:solidFill>
                <a:schemeClr val="bg1">
                  <a:lumMod val="50000"/>
                </a:schemeClr>
              </a:solidFill>
              <a:latin typeface="Meiryo UI" panose="020B0604030504040204" pitchFamily="50" charset="-128"/>
              <a:ea typeface="Meiryo UI" panose="020B0604030504040204" pitchFamily="50" charset="-128"/>
            </a:endParaRPr>
          </a:p>
        </p:txBody>
      </p:sp>
      <p:sp>
        <p:nvSpPr>
          <p:cNvPr id="37" name="Google Shape;2329;p155">
            <a:extLst>
              <a:ext uri="{FF2B5EF4-FFF2-40B4-BE49-F238E27FC236}">
                <a16:creationId xmlns:a16="http://schemas.microsoft.com/office/drawing/2014/main" id="{3D04A8F6-7197-C1F9-D3C5-C250B5DA8E22}"/>
              </a:ext>
            </a:extLst>
          </p:cNvPr>
          <p:cNvSpPr txBox="1"/>
          <p:nvPr/>
        </p:nvSpPr>
        <p:spPr>
          <a:xfrm>
            <a:off x="5269087" y="2313791"/>
            <a:ext cx="1665910" cy="369332"/>
          </a:xfrm>
          <a:prstGeom prst="rect">
            <a:avLst/>
          </a:prstGeom>
          <a:noFill/>
          <a:ln>
            <a:noFill/>
          </a:ln>
        </p:spPr>
        <p:txBody>
          <a:bodyPr spcFirstLastPara="1" wrap="square" lIns="91425" tIns="45700" rIns="91425" bIns="45700" anchor="ctr" anchorCtr="0">
            <a:noAutofit/>
          </a:bodyPr>
          <a:lstStyle/>
          <a:p>
            <a:pPr algn="ctr">
              <a:buClr>
                <a:srgbClr val="000000"/>
              </a:buClr>
              <a:buSzPts val="1800"/>
            </a:pPr>
            <a:r>
              <a:rPr lang="en-US" altLang="ja-JP" sz="1400" b="1" dirty="0">
                <a:solidFill>
                  <a:srgbClr val="FF6737"/>
                </a:solidFill>
                <a:latin typeface="Meiryo"/>
                <a:ea typeface="Meiryo"/>
                <a:cs typeface="Meiryo"/>
                <a:sym typeface="Meiryo"/>
              </a:rPr>
              <a:t>160</a:t>
            </a:r>
            <a:r>
              <a:rPr lang="ja-JP" altLang="en-US" sz="1100" b="1" dirty="0">
                <a:solidFill>
                  <a:srgbClr val="FF6737"/>
                </a:solidFill>
                <a:latin typeface="Meiryo"/>
                <a:ea typeface="Meiryo"/>
                <a:cs typeface="Meiryo"/>
                <a:sym typeface="Meiryo"/>
              </a:rPr>
              <a:t>万回再生！</a:t>
            </a:r>
            <a:endParaRPr sz="1600" dirty="0">
              <a:solidFill>
                <a:srgbClr val="FF6737"/>
              </a:solidFill>
            </a:endParaRPr>
          </a:p>
        </p:txBody>
      </p:sp>
      <p:sp>
        <p:nvSpPr>
          <p:cNvPr id="39" name="Google Shape;2328;p155">
            <a:extLst>
              <a:ext uri="{FF2B5EF4-FFF2-40B4-BE49-F238E27FC236}">
                <a16:creationId xmlns:a16="http://schemas.microsoft.com/office/drawing/2014/main" id="{0C630116-5DA8-3DA0-4137-C122989984F8}"/>
              </a:ext>
            </a:extLst>
          </p:cNvPr>
          <p:cNvSpPr txBox="1"/>
          <p:nvPr/>
        </p:nvSpPr>
        <p:spPr>
          <a:xfrm>
            <a:off x="7620134" y="1950330"/>
            <a:ext cx="1665910" cy="36933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indent="0" algn="ctr">
              <a:buSzPts val="1800"/>
              <a:buNone/>
              <a:defRPr kumimoji="1" sz="1200" b="1">
                <a:solidFill>
                  <a:schemeClr val="bg1">
                    <a:lumMod val="50000"/>
                  </a:schemeClr>
                </a:solidFill>
                <a:latin typeface="Meiryo UI" panose="020B0604030504040204" pitchFamily="50" charset="-128"/>
                <a:ea typeface="Meiryo UI" panose="020B0604030504040204" pitchFamily="50" charset="-128"/>
                <a:cs typeface="+mn-cs"/>
              </a:defRPr>
            </a:lvl1pPr>
          </a:lstStyle>
          <a:p>
            <a:r>
              <a:rPr lang="ja-JP" altLang="ja-JP" sz="1000" dirty="0">
                <a:sym typeface="Meiryo"/>
              </a:rPr>
              <a:t>美容</a:t>
            </a:r>
            <a:r>
              <a:rPr lang="ja-JP" altLang="en-US" sz="1000" dirty="0">
                <a:sym typeface="Meiryo"/>
              </a:rPr>
              <a:t>室での</a:t>
            </a:r>
            <a:endParaRPr lang="en-US" altLang="ja-JP" sz="1000" dirty="0">
              <a:sym typeface="Meiryo"/>
            </a:endParaRPr>
          </a:p>
          <a:p>
            <a:r>
              <a:rPr lang="ja-JP" altLang="en-US" sz="1000" dirty="0">
                <a:sym typeface="Meiryo"/>
              </a:rPr>
              <a:t>店頭サンプリング</a:t>
            </a:r>
            <a:endParaRPr sz="1000" dirty="0"/>
          </a:p>
        </p:txBody>
      </p:sp>
      <p:sp>
        <p:nvSpPr>
          <p:cNvPr id="40" name="Google Shape;2329;p155">
            <a:extLst>
              <a:ext uri="{FF2B5EF4-FFF2-40B4-BE49-F238E27FC236}">
                <a16:creationId xmlns:a16="http://schemas.microsoft.com/office/drawing/2014/main" id="{DC9BA20D-A837-02DD-4415-C1E10C344AF5}"/>
              </a:ext>
            </a:extLst>
          </p:cNvPr>
          <p:cNvSpPr txBox="1"/>
          <p:nvPr/>
        </p:nvSpPr>
        <p:spPr>
          <a:xfrm>
            <a:off x="7628356" y="2313791"/>
            <a:ext cx="1665910" cy="369332"/>
          </a:xfrm>
          <a:prstGeom prst="rect">
            <a:avLst/>
          </a:prstGeom>
          <a:noFill/>
          <a:ln>
            <a:noFill/>
          </a:ln>
        </p:spPr>
        <p:txBody>
          <a:bodyPr spcFirstLastPara="1" wrap="square" lIns="91425" tIns="45700" rIns="91425" bIns="45700" anchor="ctr" anchorCtr="0">
            <a:noAutofit/>
          </a:bodyPr>
          <a:lstStyle/>
          <a:p>
            <a:pPr algn="ctr">
              <a:buClr>
                <a:srgbClr val="000000"/>
              </a:buClr>
              <a:buSzPts val="1800"/>
            </a:pPr>
            <a:r>
              <a:rPr lang="en-US" altLang="ja-JP" sz="1400" b="1" dirty="0">
                <a:solidFill>
                  <a:srgbClr val="FF6737"/>
                </a:solidFill>
                <a:latin typeface="Meiryo"/>
                <a:ea typeface="Meiryo"/>
                <a:cs typeface="Meiryo"/>
                <a:sym typeface="Meiryo"/>
              </a:rPr>
              <a:t>1,000</a:t>
            </a:r>
            <a:r>
              <a:rPr lang="ja-JP" altLang="en-US" sz="1100" b="1" dirty="0">
                <a:solidFill>
                  <a:srgbClr val="FF6737"/>
                </a:solidFill>
                <a:latin typeface="Meiryo"/>
                <a:ea typeface="Meiryo"/>
                <a:cs typeface="Meiryo"/>
                <a:sym typeface="Meiryo"/>
              </a:rPr>
              <a:t>個配布！</a:t>
            </a:r>
            <a:endParaRPr sz="1600" dirty="0">
              <a:solidFill>
                <a:srgbClr val="FF6737"/>
              </a:solidFill>
            </a:endParaRPr>
          </a:p>
        </p:txBody>
      </p:sp>
      <p:pic>
        <p:nvPicPr>
          <p:cNvPr id="41" name="グラフィックス 40" descr="女性のプロフィール 単色塗りつぶし">
            <a:extLst>
              <a:ext uri="{FF2B5EF4-FFF2-40B4-BE49-F238E27FC236}">
                <a16:creationId xmlns:a16="http://schemas.microsoft.com/office/drawing/2014/main" id="{CC84F837-94D0-5CEA-D116-399D8A0EA34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77128" y="2649167"/>
            <a:ext cx="672315" cy="672315"/>
          </a:xfrm>
          <a:prstGeom prst="rect">
            <a:avLst/>
          </a:prstGeom>
        </p:spPr>
      </p:pic>
      <p:pic>
        <p:nvPicPr>
          <p:cNvPr id="42" name="グラフィックス 41" descr="化粧品 単色塗りつぶし">
            <a:extLst>
              <a:ext uri="{FF2B5EF4-FFF2-40B4-BE49-F238E27FC236}">
                <a16:creationId xmlns:a16="http://schemas.microsoft.com/office/drawing/2014/main" id="{85B02496-7982-4AD7-99D0-E11BF6DDD67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968174">
            <a:off x="7852407" y="2741598"/>
            <a:ext cx="521829" cy="521829"/>
          </a:xfrm>
          <a:prstGeom prst="rect">
            <a:avLst/>
          </a:prstGeom>
        </p:spPr>
      </p:pic>
      <p:sp>
        <p:nvSpPr>
          <p:cNvPr id="43" name="Google Shape;231;p6">
            <a:extLst>
              <a:ext uri="{FF2B5EF4-FFF2-40B4-BE49-F238E27FC236}">
                <a16:creationId xmlns:a16="http://schemas.microsoft.com/office/drawing/2014/main" id="{3F7FA0CE-EB02-4767-C56C-F34EEF298A55}"/>
              </a:ext>
            </a:extLst>
          </p:cNvPr>
          <p:cNvSpPr/>
          <p:nvPr/>
        </p:nvSpPr>
        <p:spPr>
          <a:xfrm>
            <a:off x="5119584" y="3103281"/>
            <a:ext cx="1945957" cy="271417"/>
          </a:xfrm>
          <a:prstGeom prst="wedgeRoundRectCallout">
            <a:avLst>
              <a:gd name="adj1" fmla="val -20616"/>
              <a:gd name="adj2" fmla="val -44926"/>
              <a:gd name="adj3" fmla="val 16667"/>
            </a:avLst>
          </a:prstGeom>
          <a:solidFill>
            <a:schemeClr val="accent2">
              <a:lumMod val="20000"/>
              <a:lumOff val="80000"/>
              <a:alpha val="69411"/>
            </a:schemeClr>
          </a:solidFill>
          <a:ln>
            <a:noFill/>
          </a:ln>
        </p:spPr>
        <p:txBody>
          <a:bodyPr spcFirstLastPara="1" wrap="square" lIns="91425" tIns="45700" rIns="91425" bIns="45700" anchor="ctr" anchorCtr="0">
            <a:noAutofit/>
          </a:bodyPr>
          <a:lstStyle/>
          <a:p>
            <a:pPr algn="ctr">
              <a:buSzPts val="900"/>
            </a:pPr>
            <a:r>
              <a:rPr lang="ja-JP" altLang="en-US" sz="900" b="1" u="sng" dirty="0">
                <a:solidFill>
                  <a:srgbClr val="595959"/>
                </a:solidFill>
                <a:latin typeface="Meiryo"/>
                <a:ea typeface="Meiryo"/>
                <a:sym typeface="Meiryo"/>
                <a:hlinkClick r:id="" action="ppaction://noaction"/>
              </a:rPr>
              <a:t>動画ブースト詳細は</a:t>
            </a:r>
            <a:r>
              <a:rPr lang="en-US" altLang="ja-JP" sz="900" b="1" u="sng" dirty="0">
                <a:solidFill>
                  <a:srgbClr val="595959"/>
                </a:solidFill>
                <a:latin typeface="Meiryo"/>
                <a:ea typeface="Meiryo"/>
                <a:sym typeface="Meiryo"/>
                <a:hlinkClick r:id="" action="ppaction://noaction"/>
              </a:rPr>
              <a:t>P77</a:t>
            </a:r>
            <a:r>
              <a:rPr lang="ja-JP" altLang="en-US" sz="900" b="1" u="sng" dirty="0">
                <a:solidFill>
                  <a:srgbClr val="595959"/>
                </a:solidFill>
                <a:latin typeface="Meiryo"/>
                <a:ea typeface="Meiryo"/>
                <a:sym typeface="Meiryo"/>
                <a:hlinkClick r:id="" action="ppaction://noaction"/>
              </a:rPr>
              <a:t>へ！</a:t>
            </a:r>
            <a:endParaRPr sz="900" b="1" u="sng" dirty="0">
              <a:solidFill>
                <a:srgbClr val="595959"/>
              </a:solidFill>
              <a:latin typeface="Meiryo"/>
              <a:ea typeface="Meiryo"/>
              <a:sym typeface="Meiryo"/>
            </a:endParaRPr>
          </a:p>
        </p:txBody>
      </p:sp>
      <p:sp>
        <p:nvSpPr>
          <p:cNvPr id="44" name="Google Shape;2324;p155">
            <a:extLst>
              <a:ext uri="{FF2B5EF4-FFF2-40B4-BE49-F238E27FC236}">
                <a16:creationId xmlns:a16="http://schemas.microsoft.com/office/drawing/2014/main" id="{BF17D5C5-ED87-D502-1367-B7A674E8CF42}"/>
              </a:ext>
            </a:extLst>
          </p:cNvPr>
          <p:cNvSpPr/>
          <p:nvPr/>
        </p:nvSpPr>
        <p:spPr>
          <a:xfrm>
            <a:off x="4509088" y="2453327"/>
            <a:ext cx="371664" cy="314476"/>
          </a:xfrm>
          <a:prstGeom prst="mathPlus">
            <a:avLst>
              <a:gd name="adj1" fmla="val 2352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800"/>
            </a:pPr>
            <a:endParaRPr dirty="0">
              <a:solidFill>
                <a:schemeClr val="lt1"/>
              </a:solidFill>
              <a:latin typeface="Meiryo"/>
              <a:ea typeface="Meiryo"/>
              <a:cs typeface="Meiryo"/>
              <a:sym typeface="Meiryo"/>
            </a:endParaRPr>
          </a:p>
        </p:txBody>
      </p:sp>
      <p:pic>
        <p:nvPicPr>
          <p:cNvPr id="8" name="図 7">
            <a:extLst>
              <a:ext uri="{FF2B5EF4-FFF2-40B4-BE49-F238E27FC236}">
                <a16:creationId xmlns:a16="http://schemas.microsoft.com/office/drawing/2014/main" id="{78784582-3C81-BBE5-C697-19E55F3DA2B3}"/>
              </a:ext>
            </a:extLst>
          </p:cNvPr>
          <p:cNvPicPr>
            <a:picLocks noChangeAspect="1"/>
          </p:cNvPicPr>
          <p:nvPr/>
        </p:nvPicPr>
        <p:blipFill>
          <a:blip r:embed="rId11" cstate="print">
            <a:duotone>
              <a:schemeClr val="accent3">
                <a:shade val="45000"/>
                <a:satMod val="135000"/>
              </a:schemeClr>
              <a:prstClr val="white"/>
            </a:duotone>
            <a:extLst>
              <a:ext uri="{BEBA8EAE-BF5A-486C-A8C5-ECC9F3942E4B}">
                <a14:imgProps xmlns:a14="http://schemas.microsoft.com/office/drawing/2010/main">
                  <a14:imgLayer r:embed="rId12">
                    <a14:imgEffect>
                      <a14:colorTemperature colorTemp="7200"/>
                    </a14:imgEffect>
                  </a14:imgLayer>
                </a14:imgProps>
              </a:ext>
              <a:ext uri="{28A0092B-C50C-407E-A947-70E740481C1C}">
                <a14:useLocalDpi xmlns:a14="http://schemas.microsoft.com/office/drawing/2010/main"/>
              </a:ext>
            </a:extLst>
          </a:blip>
          <a:stretch>
            <a:fillRect/>
          </a:stretch>
        </p:blipFill>
        <p:spPr>
          <a:xfrm>
            <a:off x="998717" y="2650062"/>
            <a:ext cx="575148" cy="575148"/>
          </a:xfrm>
          <a:prstGeom prst="rect">
            <a:avLst/>
          </a:prstGeom>
        </p:spPr>
      </p:pic>
      <p:sp>
        <p:nvSpPr>
          <p:cNvPr id="10" name="Google Shape;2324;p155">
            <a:extLst>
              <a:ext uri="{FF2B5EF4-FFF2-40B4-BE49-F238E27FC236}">
                <a16:creationId xmlns:a16="http://schemas.microsoft.com/office/drawing/2014/main" id="{0EA2F436-CC31-B3AC-D49A-B736CD7B8915}"/>
              </a:ext>
            </a:extLst>
          </p:cNvPr>
          <p:cNvSpPr/>
          <p:nvPr/>
        </p:nvSpPr>
        <p:spPr>
          <a:xfrm>
            <a:off x="7205588" y="2471726"/>
            <a:ext cx="371664" cy="314476"/>
          </a:xfrm>
          <a:prstGeom prst="mathPlus">
            <a:avLst>
              <a:gd name="adj1" fmla="val 2352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800"/>
            </a:pPr>
            <a:endParaRPr dirty="0">
              <a:solidFill>
                <a:schemeClr val="lt1"/>
              </a:solidFill>
              <a:latin typeface="Meiryo"/>
              <a:ea typeface="Meiryo"/>
              <a:cs typeface="Meiryo"/>
              <a:sym typeface="Meiryo"/>
            </a:endParaRPr>
          </a:p>
        </p:txBody>
      </p:sp>
      <p:sp>
        <p:nvSpPr>
          <p:cNvPr id="48" name="正方形/長方形 47">
            <a:extLst>
              <a:ext uri="{FF2B5EF4-FFF2-40B4-BE49-F238E27FC236}">
                <a16:creationId xmlns:a16="http://schemas.microsoft.com/office/drawing/2014/main" id="{FB950CD7-218A-80C5-08E4-FE716F5977F9}"/>
              </a:ext>
            </a:extLst>
          </p:cNvPr>
          <p:cNvSpPr/>
          <p:nvPr/>
        </p:nvSpPr>
        <p:spPr>
          <a:xfrm>
            <a:off x="5690697" y="3571956"/>
            <a:ext cx="3832701" cy="241442"/>
          </a:xfrm>
          <a:prstGeom prst="rect">
            <a:avLst/>
          </a:prstGeom>
          <a:solidFill>
            <a:srgbClr val="FF6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dirty="0">
                <a:latin typeface="メイリオ" panose="020B0604030504040204" pitchFamily="50" charset="-128"/>
                <a:ea typeface="メイリオ" panose="020B0604030504040204" pitchFamily="50" charset="-128"/>
              </a:rPr>
              <a:t>IGS</a:t>
            </a:r>
            <a:r>
              <a:rPr kumimoji="1" lang="ja-JP" altLang="en-US" sz="1100" b="1" dirty="0">
                <a:latin typeface="メイリオ" panose="020B0604030504040204" pitchFamily="50" charset="-128"/>
                <a:ea typeface="メイリオ" panose="020B0604030504040204" pitchFamily="50" charset="-128"/>
              </a:rPr>
              <a:t>投稿も</a:t>
            </a:r>
            <a:r>
              <a:rPr kumimoji="1" lang="en-US" altLang="ja-JP" sz="1100" b="1" dirty="0">
                <a:latin typeface="メイリオ" panose="020B0604030504040204" pitchFamily="50" charset="-128"/>
                <a:ea typeface="メイリオ" panose="020B0604030504040204" pitchFamily="50" charset="-128"/>
              </a:rPr>
              <a:t>2</a:t>
            </a:r>
            <a:r>
              <a:rPr kumimoji="1" lang="ja-JP" altLang="en-US" sz="1100" b="1" dirty="0">
                <a:latin typeface="メイリオ" panose="020B0604030504040204" pitchFamily="50" charset="-128"/>
                <a:ea typeface="メイリオ" panose="020B0604030504040204" pitchFamily="50" charset="-128"/>
              </a:rPr>
              <a:t>回実施！</a:t>
            </a:r>
          </a:p>
        </p:txBody>
      </p:sp>
      <p:sp>
        <p:nvSpPr>
          <p:cNvPr id="49" name="Google Shape;879;p26">
            <a:extLst>
              <a:ext uri="{FF2B5EF4-FFF2-40B4-BE49-F238E27FC236}">
                <a16:creationId xmlns:a16="http://schemas.microsoft.com/office/drawing/2014/main" id="{4FE22102-D59A-0A18-5B3E-D8EF5989478C}"/>
              </a:ext>
            </a:extLst>
          </p:cNvPr>
          <p:cNvSpPr/>
          <p:nvPr/>
        </p:nvSpPr>
        <p:spPr>
          <a:xfrm>
            <a:off x="5691847" y="3584542"/>
            <a:ext cx="3832701" cy="1780103"/>
          </a:xfrm>
          <a:prstGeom prst="rect">
            <a:avLst/>
          </a:prstGeom>
          <a:noFill/>
          <a:ln w="12700" cap="flat" cmpd="sng">
            <a:solidFill>
              <a:srgbClr val="FF7D31"/>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pic>
        <p:nvPicPr>
          <p:cNvPr id="7" name="図 6">
            <a:extLst>
              <a:ext uri="{FF2B5EF4-FFF2-40B4-BE49-F238E27FC236}">
                <a16:creationId xmlns:a16="http://schemas.microsoft.com/office/drawing/2014/main" id="{5F44A434-2D97-BF1C-EA39-68F31C8CEA30}"/>
              </a:ext>
            </a:extLst>
          </p:cNvPr>
          <p:cNvPicPr>
            <a:picLocks noChangeAspect="1"/>
          </p:cNvPicPr>
          <p:nvPr/>
        </p:nvPicPr>
        <p:blipFill>
          <a:blip r:embed="rId13"/>
          <a:stretch>
            <a:fillRect/>
          </a:stretch>
        </p:blipFill>
        <p:spPr>
          <a:xfrm>
            <a:off x="5845990" y="4027959"/>
            <a:ext cx="600956" cy="1144677"/>
          </a:xfrm>
          <a:prstGeom prst="rect">
            <a:avLst/>
          </a:prstGeom>
        </p:spPr>
      </p:pic>
      <p:pic>
        <p:nvPicPr>
          <p:cNvPr id="9" name="図 8">
            <a:extLst>
              <a:ext uri="{FF2B5EF4-FFF2-40B4-BE49-F238E27FC236}">
                <a16:creationId xmlns:a16="http://schemas.microsoft.com/office/drawing/2014/main" id="{129EA627-B851-48F2-B509-C4EF10A0B3EB}"/>
              </a:ext>
            </a:extLst>
          </p:cNvPr>
          <p:cNvPicPr>
            <a:picLocks noChangeAspect="1"/>
          </p:cNvPicPr>
          <p:nvPr/>
        </p:nvPicPr>
        <p:blipFill>
          <a:blip r:embed="rId14"/>
          <a:srcRect t="24277" b="18736"/>
          <a:stretch/>
        </p:blipFill>
        <p:spPr>
          <a:xfrm>
            <a:off x="6868537" y="4273141"/>
            <a:ext cx="600956" cy="741135"/>
          </a:xfrm>
          <a:prstGeom prst="rect">
            <a:avLst/>
          </a:prstGeom>
          <a:ln>
            <a:solidFill>
              <a:schemeClr val="tx2">
                <a:lumMod val="90000"/>
              </a:schemeClr>
            </a:solidFill>
          </a:ln>
        </p:spPr>
      </p:pic>
      <p:pic>
        <p:nvPicPr>
          <p:cNvPr id="13" name="図 12">
            <a:extLst>
              <a:ext uri="{FF2B5EF4-FFF2-40B4-BE49-F238E27FC236}">
                <a16:creationId xmlns:a16="http://schemas.microsoft.com/office/drawing/2014/main" id="{CFA4ADD4-9103-C0C1-0388-1B5B4521CA09}"/>
              </a:ext>
            </a:extLst>
          </p:cNvPr>
          <p:cNvPicPr>
            <a:picLocks noChangeAspect="1"/>
          </p:cNvPicPr>
          <p:nvPr/>
        </p:nvPicPr>
        <p:blipFill>
          <a:blip r:embed="rId15"/>
          <a:stretch>
            <a:fillRect/>
          </a:stretch>
        </p:blipFill>
        <p:spPr>
          <a:xfrm>
            <a:off x="8657874" y="4331024"/>
            <a:ext cx="866674" cy="610487"/>
          </a:xfrm>
          <a:prstGeom prst="rect">
            <a:avLst/>
          </a:prstGeom>
        </p:spPr>
      </p:pic>
      <p:sp>
        <p:nvSpPr>
          <p:cNvPr id="15" name="二等辺三角形 14">
            <a:extLst>
              <a:ext uri="{FF2B5EF4-FFF2-40B4-BE49-F238E27FC236}">
                <a16:creationId xmlns:a16="http://schemas.microsoft.com/office/drawing/2014/main" id="{387E10EE-6EEE-C859-0D00-09DC70C9A467}"/>
              </a:ext>
            </a:extLst>
          </p:cNvPr>
          <p:cNvSpPr/>
          <p:nvPr/>
        </p:nvSpPr>
        <p:spPr>
          <a:xfrm rot="5400000">
            <a:off x="6441153" y="4529708"/>
            <a:ext cx="420742" cy="208720"/>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50CD4336-9917-1510-8DF5-5CA6875EA7C3}"/>
              </a:ext>
            </a:extLst>
          </p:cNvPr>
          <p:cNvSpPr txBox="1"/>
          <p:nvPr/>
        </p:nvSpPr>
        <p:spPr>
          <a:xfrm>
            <a:off x="6599241" y="4032435"/>
            <a:ext cx="1078396" cy="2308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①</a:t>
            </a:r>
            <a:r>
              <a:rPr kumimoji="1" lang="en-US" altLang="ja-JP"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投稿へ</a:t>
            </a:r>
          </a:p>
        </p:txBody>
      </p:sp>
      <p:sp>
        <p:nvSpPr>
          <p:cNvPr id="17" name="テキスト ボックス 16">
            <a:extLst>
              <a:ext uri="{FF2B5EF4-FFF2-40B4-BE49-F238E27FC236}">
                <a16:creationId xmlns:a16="http://schemas.microsoft.com/office/drawing/2014/main" id="{BADF132B-552A-55F0-FA1C-59C47BB89DFC}"/>
              </a:ext>
            </a:extLst>
          </p:cNvPr>
          <p:cNvSpPr txBox="1"/>
          <p:nvPr/>
        </p:nvSpPr>
        <p:spPr>
          <a:xfrm>
            <a:off x="8471188" y="3995090"/>
            <a:ext cx="1078396"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②クライアント様</a:t>
            </a:r>
            <a:r>
              <a:rPr kumimoji="1" lang="en-US" altLang="ja-JP"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LP</a:t>
            </a:r>
            <a:r>
              <a:rPr kumimoji="1" lang="ja-JP" altLang="en-US" sz="900" b="1" i="0" u="none" strike="noStrike" kern="1200" cap="none" spc="0" normalizeH="0" baseline="0" noProof="0" dirty="0">
                <a:ln>
                  <a:noFill/>
                </a:ln>
                <a:solidFill>
                  <a:srgbClr val="FF6600"/>
                </a:solidFill>
                <a:effectLst/>
                <a:uLnTx/>
                <a:uFillTx/>
                <a:latin typeface="メイリオ" panose="020B0604030504040204" pitchFamily="50" charset="-128"/>
                <a:ea typeface="メイリオ" panose="020B0604030504040204" pitchFamily="50" charset="-128"/>
              </a:rPr>
              <a:t>へ！</a:t>
            </a:r>
          </a:p>
        </p:txBody>
      </p:sp>
      <p:sp>
        <p:nvSpPr>
          <p:cNvPr id="18" name="二等辺三角形 17">
            <a:extLst>
              <a:ext uri="{FF2B5EF4-FFF2-40B4-BE49-F238E27FC236}">
                <a16:creationId xmlns:a16="http://schemas.microsoft.com/office/drawing/2014/main" id="{07CBB127-E7B0-519C-EF1E-925519E4AF6E}"/>
              </a:ext>
            </a:extLst>
          </p:cNvPr>
          <p:cNvSpPr/>
          <p:nvPr/>
        </p:nvSpPr>
        <p:spPr>
          <a:xfrm rot="5400000">
            <a:off x="8321771" y="4437035"/>
            <a:ext cx="420742" cy="208720"/>
          </a:xfrm>
          <a:prstGeom prst="triangle">
            <a:avLst/>
          </a:prstGeom>
          <a:solidFill>
            <a:srgbClr val="FF6600">
              <a:alpha val="6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pic>
        <p:nvPicPr>
          <p:cNvPr id="19" name="図 18">
            <a:extLst>
              <a:ext uri="{FF2B5EF4-FFF2-40B4-BE49-F238E27FC236}">
                <a16:creationId xmlns:a16="http://schemas.microsoft.com/office/drawing/2014/main" id="{A05ACDF5-B87E-D625-BCB1-3AD899D04E5A}"/>
              </a:ext>
            </a:extLst>
          </p:cNvPr>
          <p:cNvPicPr>
            <a:picLocks noChangeAspect="1"/>
          </p:cNvPicPr>
          <p:nvPr/>
        </p:nvPicPr>
        <p:blipFill>
          <a:blip r:embed="rId16"/>
          <a:stretch>
            <a:fillRect/>
          </a:stretch>
        </p:blipFill>
        <p:spPr>
          <a:xfrm>
            <a:off x="7711116" y="3985615"/>
            <a:ext cx="616448" cy="1061022"/>
          </a:xfrm>
          <a:prstGeom prst="rect">
            <a:avLst/>
          </a:prstGeom>
        </p:spPr>
      </p:pic>
      <p:sp>
        <p:nvSpPr>
          <p:cNvPr id="24" name="テキスト ボックス 23">
            <a:extLst>
              <a:ext uri="{FF2B5EF4-FFF2-40B4-BE49-F238E27FC236}">
                <a16:creationId xmlns:a16="http://schemas.microsoft.com/office/drawing/2014/main" id="{7C29D94B-D3DD-E2BD-1829-BD04D66DFEE2}"/>
              </a:ext>
            </a:extLst>
          </p:cNvPr>
          <p:cNvSpPr txBox="1"/>
          <p:nvPr/>
        </p:nvSpPr>
        <p:spPr>
          <a:xfrm>
            <a:off x="147424" y="6204548"/>
            <a:ext cx="6181724" cy="605294"/>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800"/>
              <a:buFont typeface="Arial"/>
              <a:buNone/>
            </a:pPr>
            <a:r>
              <a:rPr lang="ja-JP" altLang="en-US" sz="500" b="1" u="none" strike="noStrike" cap="none" dirty="0">
                <a:solidFill>
                  <a:schemeClr val="bg2">
                    <a:lumMod val="50000"/>
                  </a:schemeClr>
                </a:solidFill>
                <a:latin typeface="+mn-ea"/>
                <a:ea typeface="+mn-ea"/>
                <a:cs typeface="Arial"/>
                <a:sym typeface="Arial"/>
              </a:rPr>
              <a:t>注意事項</a:t>
            </a:r>
            <a:endParaRPr lang="en-US" altLang="ja-JP" sz="500" b="1"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500" b="1" u="none" strike="noStrike" cap="none" dirty="0">
                <a:solidFill>
                  <a:schemeClr val="bg2">
                    <a:lumMod val="50000"/>
                  </a:schemeClr>
                </a:solidFill>
                <a:latin typeface="+mn-ea"/>
                <a:ea typeface="+mn-ea"/>
                <a:cs typeface="Arial"/>
                <a:sym typeface="Arial"/>
              </a:rPr>
              <a:t>・代理店手数料は一律</a:t>
            </a:r>
            <a:r>
              <a:rPr lang="en-US" altLang="ja-JP" sz="500" b="1" u="none" strike="noStrike" cap="none" dirty="0">
                <a:solidFill>
                  <a:schemeClr val="bg2">
                    <a:lumMod val="50000"/>
                  </a:schemeClr>
                </a:solidFill>
                <a:latin typeface="+mn-ea"/>
                <a:ea typeface="+mn-ea"/>
                <a:cs typeface="Arial"/>
                <a:sym typeface="Arial"/>
              </a:rPr>
              <a:t>20</a:t>
            </a:r>
            <a:r>
              <a:rPr lang="ja-JP" altLang="en-US" sz="500" b="1" u="none" strike="noStrike" cap="none" dirty="0">
                <a:solidFill>
                  <a:schemeClr val="bg2">
                    <a:lumMod val="50000"/>
                  </a:schemeClr>
                </a:solidFill>
                <a:latin typeface="+mn-ea"/>
                <a:ea typeface="+mn-ea"/>
                <a:cs typeface="Arial"/>
                <a:sym typeface="Arial"/>
              </a:rPr>
              <a:t>％となります。</a:t>
            </a:r>
            <a:endParaRPr lang="en-US" altLang="ja-JP" sz="500" b="1"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ja-JP" sz="500" b="1" u="none" strike="noStrike" cap="none" dirty="0">
                <a:solidFill>
                  <a:schemeClr val="bg2">
                    <a:lumMod val="50000"/>
                  </a:schemeClr>
                </a:solidFill>
                <a:latin typeface="+mn-ea"/>
                <a:ea typeface="+mn-ea"/>
                <a:cs typeface="Arial"/>
                <a:sym typeface="Arial"/>
              </a:rPr>
              <a:t>・</a:t>
            </a:r>
            <a:r>
              <a:rPr lang="ja-JP" altLang="en-US" sz="500" b="1" u="none" strike="noStrike" cap="none" dirty="0">
                <a:solidFill>
                  <a:schemeClr val="bg2">
                    <a:lumMod val="50000"/>
                  </a:schemeClr>
                </a:solidFill>
                <a:latin typeface="+mn-ea"/>
                <a:ea typeface="+mn-ea"/>
                <a:cs typeface="Arial"/>
                <a:sym typeface="Arial"/>
              </a:rPr>
              <a:t>投稿</a:t>
            </a:r>
            <a:r>
              <a:rPr lang="ja-JP" altLang="ja-JP" sz="500" b="1" u="none" strike="noStrike" cap="none" dirty="0">
                <a:solidFill>
                  <a:schemeClr val="bg2">
                    <a:lumMod val="50000"/>
                  </a:schemeClr>
                </a:solidFill>
                <a:latin typeface="+mn-ea"/>
                <a:ea typeface="+mn-ea"/>
                <a:cs typeface="Arial"/>
                <a:sym typeface="Arial"/>
              </a:rPr>
              <a:t>期間中の競合調整は行いません</a:t>
            </a:r>
            <a:r>
              <a:rPr lang="ja-JP" altLang="en-US" sz="500" b="1" u="none" strike="noStrike" cap="none" dirty="0">
                <a:solidFill>
                  <a:schemeClr val="bg2">
                    <a:lumMod val="50000"/>
                  </a:schemeClr>
                </a:solidFill>
                <a:latin typeface="+mn-ea"/>
                <a:ea typeface="+mn-ea"/>
                <a:cs typeface="Arial"/>
                <a:sym typeface="Arial"/>
              </a:rPr>
              <a:t>。</a:t>
            </a:r>
            <a:r>
              <a:rPr lang="ja-JP" altLang="en-US" sz="500" b="1" dirty="0">
                <a:solidFill>
                  <a:schemeClr val="bg2">
                    <a:lumMod val="50000"/>
                  </a:schemeClr>
                </a:solidFill>
                <a:latin typeface="+mn-ea"/>
                <a:ea typeface="+mn-ea"/>
              </a:rPr>
              <a:t>投稿後</a:t>
            </a:r>
            <a:r>
              <a:rPr lang="en-US" altLang="ja-JP" sz="500" b="1" dirty="0">
                <a:solidFill>
                  <a:schemeClr val="bg2">
                    <a:lumMod val="50000"/>
                  </a:schemeClr>
                </a:solidFill>
                <a:latin typeface="+mn-ea"/>
                <a:ea typeface="+mn-ea"/>
              </a:rPr>
              <a:t>4</a:t>
            </a:r>
            <a:r>
              <a:rPr lang="ja-JP" altLang="en-US" sz="500" b="1" dirty="0">
                <a:solidFill>
                  <a:schemeClr val="bg2">
                    <a:lumMod val="50000"/>
                  </a:schemeClr>
                </a:solidFill>
                <a:latin typeface="+mn-ea"/>
                <a:ea typeface="+mn-ea"/>
              </a:rPr>
              <a:t>週間後も半永久的にアーカイブ致します。</a:t>
            </a:r>
            <a:endParaRPr lang="en-US" altLang="ja-JP" sz="5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 sz="500" b="1" dirty="0">
                <a:solidFill>
                  <a:schemeClr val="bg2">
                    <a:lumMod val="50000"/>
                  </a:schemeClr>
                </a:solidFill>
                <a:latin typeface="+mn-ea"/>
                <a:ea typeface="+mn-ea"/>
              </a:rPr>
              <a:t>・</a:t>
            </a:r>
            <a:r>
              <a:rPr lang="en-US" altLang="ja-JP" sz="500" b="1" dirty="0">
                <a:solidFill>
                  <a:schemeClr val="bg2">
                    <a:lumMod val="50000"/>
                  </a:schemeClr>
                </a:solidFill>
                <a:latin typeface="+mn-ea"/>
                <a:ea typeface="+mn-ea"/>
              </a:rPr>
              <a:t>IGF</a:t>
            </a:r>
            <a:r>
              <a:rPr lang="ja-JP" altLang="en-US" sz="500" b="1" dirty="0">
                <a:solidFill>
                  <a:schemeClr val="bg2">
                    <a:lumMod val="50000"/>
                  </a:schemeClr>
                </a:solidFill>
                <a:latin typeface="+mn-ea"/>
                <a:ea typeface="+mn-ea"/>
              </a:rPr>
              <a:t>画像・投稿テキスト、</a:t>
            </a:r>
            <a:r>
              <a:rPr lang="en-US" altLang="ja-JP" sz="500" b="1" dirty="0">
                <a:solidFill>
                  <a:schemeClr val="bg2">
                    <a:lumMod val="50000"/>
                  </a:schemeClr>
                </a:solidFill>
                <a:latin typeface="+mn-ea"/>
                <a:ea typeface="+mn-ea"/>
              </a:rPr>
              <a:t>IGS</a:t>
            </a:r>
            <a:r>
              <a:rPr lang="ja-JP" altLang="en-US" sz="500" b="1" dirty="0">
                <a:solidFill>
                  <a:schemeClr val="bg2">
                    <a:lumMod val="50000"/>
                  </a:schemeClr>
                </a:solidFill>
                <a:latin typeface="+mn-ea"/>
                <a:ea typeface="+mn-ea"/>
              </a:rPr>
              <a:t>クリエイティブの校正確認は</a:t>
            </a:r>
            <a:r>
              <a:rPr lang="en-US" altLang="ja-JP" sz="500" b="1" dirty="0">
                <a:solidFill>
                  <a:schemeClr val="bg2">
                    <a:lumMod val="50000"/>
                  </a:schemeClr>
                </a:solidFill>
                <a:latin typeface="+mn-ea"/>
                <a:ea typeface="+mn-ea"/>
              </a:rPr>
              <a:t>1</a:t>
            </a:r>
            <a:r>
              <a:rPr lang="ja-JP" altLang="en-US" sz="500" b="1" dirty="0">
                <a:solidFill>
                  <a:schemeClr val="bg2">
                    <a:lumMod val="50000"/>
                  </a:schemeClr>
                </a:solidFill>
                <a:latin typeface="+mn-ea"/>
                <a:ea typeface="+mn-ea"/>
              </a:rPr>
              <a:t>回となります。</a:t>
            </a:r>
            <a:endParaRPr lang="en-US" altLang="ja-JP" sz="5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500" b="1" dirty="0">
                <a:solidFill>
                  <a:schemeClr val="bg2">
                    <a:lumMod val="50000"/>
                  </a:schemeClr>
                </a:solidFill>
                <a:latin typeface="+mn-ea"/>
                <a:ea typeface="+mn-ea"/>
              </a:rPr>
              <a:t>・</a:t>
            </a:r>
            <a:r>
              <a:rPr lang="en-US" altLang="ja-JP" sz="500" b="1" dirty="0">
                <a:solidFill>
                  <a:schemeClr val="bg2">
                    <a:lumMod val="50000"/>
                  </a:schemeClr>
                </a:solidFill>
                <a:latin typeface="+mn-ea"/>
                <a:ea typeface="+mn-ea"/>
              </a:rPr>
              <a:t>IGFM</a:t>
            </a:r>
            <a:r>
              <a:rPr lang="ja-JP" altLang="en-US" sz="500" b="1" dirty="0">
                <a:solidFill>
                  <a:schemeClr val="bg2">
                    <a:lumMod val="50000"/>
                  </a:schemeClr>
                </a:solidFill>
                <a:latin typeface="+mn-ea"/>
                <a:ea typeface="+mn-ea"/>
              </a:rPr>
              <a:t>の画像は</a:t>
            </a:r>
            <a:r>
              <a:rPr lang="en-US" altLang="ja-JP" sz="500" b="1" dirty="0">
                <a:solidFill>
                  <a:schemeClr val="bg2">
                    <a:lumMod val="50000"/>
                  </a:schemeClr>
                </a:solidFill>
                <a:latin typeface="+mn-ea"/>
                <a:ea typeface="+mn-ea"/>
              </a:rPr>
              <a:t>5</a:t>
            </a:r>
            <a:r>
              <a:rPr lang="ja-JP" altLang="en-US" sz="500" b="1" dirty="0">
                <a:solidFill>
                  <a:schemeClr val="bg2">
                    <a:lumMod val="50000"/>
                  </a:schemeClr>
                </a:solidFill>
                <a:latin typeface="+mn-ea"/>
                <a:ea typeface="+mn-ea"/>
              </a:rPr>
              <a:t>枚を想定していますが商材によって最適な枚数に調整致します。予めご了承くださいませ。</a:t>
            </a:r>
            <a:endParaRPr lang="en-US" altLang="ja-JP" sz="5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500" b="1" dirty="0">
                <a:solidFill>
                  <a:schemeClr val="bg2">
                    <a:lumMod val="50000"/>
                  </a:schemeClr>
                </a:solidFill>
                <a:latin typeface="+mn-ea"/>
              </a:rPr>
              <a:t>・</a:t>
            </a:r>
            <a:r>
              <a:rPr lang="en-US" altLang="ja-JP" sz="500" b="1" dirty="0">
                <a:solidFill>
                  <a:schemeClr val="bg2">
                    <a:lumMod val="50000"/>
                  </a:schemeClr>
                </a:solidFill>
                <a:latin typeface="+mn-ea"/>
              </a:rPr>
              <a:t>IGFM</a:t>
            </a:r>
            <a:r>
              <a:rPr lang="ja-JP" altLang="en-US" sz="500" b="1" dirty="0">
                <a:solidFill>
                  <a:schemeClr val="bg2">
                    <a:lumMod val="50000"/>
                  </a:schemeClr>
                </a:solidFill>
                <a:latin typeface="+mn-ea"/>
              </a:rPr>
              <a:t>の文字数はなるべく少なめで構成いたしますが、万が一文字数が多い場合、動画化する際には文字数を調整し制作いたします。</a:t>
            </a:r>
            <a:endParaRPr lang="en-US" altLang="ja-JP" sz="500" b="1" dirty="0">
              <a:solidFill>
                <a:schemeClr val="bg2">
                  <a:lumMod val="50000"/>
                </a:schemeClr>
              </a:solidFill>
              <a:latin typeface="+mn-ea"/>
              <a:ea typeface="+mn-ea"/>
            </a:endParaRPr>
          </a:p>
        </p:txBody>
      </p:sp>
    </p:spTree>
    <p:extLst>
      <p:ext uri="{BB962C8B-B14F-4D97-AF65-F5344CB8AC3E}">
        <p14:creationId xmlns:p14="http://schemas.microsoft.com/office/powerpoint/2010/main" val="1703135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41284-20E7-8D9E-4FC2-13F908D96323}"/>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4E7E72B5-CD3D-4179-7886-B75B8807BF5B}"/>
              </a:ext>
            </a:extLst>
          </p:cNvPr>
          <p:cNvGraphicFramePr>
            <a:graphicFrameLocks noGrp="1"/>
          </p:cNvGraphicFramePr>
          <p:nvPr>
            <p:extLst>
              <p:ext uri="{D42A27DB-BD31-4B8C-83A1-F6EECF244321}">
                <p14:modId xmlns:p14="http://schemas.microsoft.com/office/powerpoint/2010/main" val="3274971231"/>
              </p:ext>
            </p:extLst>
          </p:nvPr>
        </p:nvGraphicFramePr>
        <p:xfrm>
          <a:off x="189215" y="519305"/>
          <a:ext cx="9438862" cy="1284969"/>
        </p:xfrm>
        <a:graphic>
          <a:graphicData uri="http://schemas.openxmlformats.org/drawingml/2006/table">
            <a:tbl>
              <a:tblPr firstRow="1" bandRow="1">
                <a:tableStyleId>{5C22544A-7EE6-4342-B048-85BDC9FD1C3A}</a:tableStyleId>
              </a:tblPr>
              <a:tblGrid>
                <a:gridCol w="7311491">
                  <a:extLst>
                    <a:ext uri="{9D8B030D-6E8A-4147-A177-3AD203B41FA5}">
                      <a16:colId xmlns:a16="http://schemas.microsoft.com/office/drawing/2014/main" val="1221764777"/>
                    </a:ext>
                  </a:extLst>
                </a:gridCol>
                <a:gridCol w="2127371">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6737"/>
                          </a:solidFill>
                        </a:rPr>
                        <a:t>X</a:t>
                      </a:r>
                      <a:r>
                        <a:rPr kumimoji="1" lang="ja-JP" altLang="en-US" baseline="0" dirty="0">
                          <a:solidFill>
                            <a:srgbClr val="FF6737"/>
                          </a:solidFill>
                        </a:rPr>
                        <a:t>プレゼントキャンペーン</a:t>
                      </a:r>
                    </a:p>
                  </a:txBody>
                  <a:tcPr marL="468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G80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FF6737"/>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X</a:t>
                      </a:r>
                      <a:r>
                        <a:rPr kumimoji="1" lang="ja-JP" altLang="en-US" sz="1100" b="1" dirty="0">
                          <a:solidFill>
                            <a:schemeClr val="bg2">
                              <a:lumMod val="50000"/>
                            </a:schemeClr>
                          </a:solidFill>
                          <a:latin typeface="+mn-ea"/>
                          <a:ea typeface="+mn-ea"/>
                        </a:rPr>
                        <a:t>でプレゼントキャンペーンを行うことができます。プレゼント告知の投稿をリポストした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ユーザーへ抽選で商品をプレゼントする企画となります。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・抽選・プレゼント送付まで編集部が行います・投稿には必ず「</a:t>
                      </a:r>
                      <a:r>
                        <a:rPr kumimoji="1" lang="en-US" altLang="ja-JP" sz="1100" b="1" dirty="0">
                          <a:solidFill>
                            <a:schemeClr val="bg2">
                              <a:lumMod val="50000"/>
                            </a:schemeClr>
                          </a:solidFill>
                          <a:latin typeface="+mn-ea"/>
                          <a:ea typeface="+mn-ea"/>
                        </a:rPr>
                        <a:t>#PR</a:t>
                      </a:r>
                      <a:r>
                        <a:rPr kumimoji="1" lang="ja-JP" altLang="en-US" sz="1100" b="1" dirty="0">
                          <a:solidFill>
                            <a:schemeClr val="bg2">
                              <a:lumMod val="50000"/>
                            </a:schemeClr>
                          </a:solidFill>
                          <a:latin typeface="+mn-ea"/>
                          <a:ea typeface="+mn-ea"/>
                        </a:rPr>
                        <a:t>」を付記いたします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accent2"/>
                          </a:solidFill>
                          <a:latin typeface="+mn-ea"/>
                          <a:ea typeface="+mn-ea"/>
                        </a:rPr>
                        <a:t>・プレゼント数は上限</a:t>
                      </a:r>
                      <a:r>
                        <a:rPr kumimoji="1" lang="en-US" altLang="ja-JP" sz="1100" b="1" dirty="0">
                          <a:solidFill>
                            <a:schemeClr val="accent2"/>
                          </a:solidFill>
                          <a:latin typeface="+mn-ea"/>
                          <a:ea typeface="+mn-ea"/>
                        </a:rPr>
                        <a:t>10</a:t>
                      </a:r>
                      <a:r>
                        <a:rPr kumimoji="1" lang="ja-JP" altLang="en-US" sz="1100" b="1" dirty="0">
                          <a:solidFill>
                            <a:schemeClr val="accent2"/>
                          </a:solidFill>
                          <a:latin typeface="+mn-ea"/>
                          <a:ea typeface="+mn-ea"/>
                        </a:rPr>
                        <a:t>名までとさせていただきます</a:t>
                      </a:r>
                    </a:p>
                  </a:txBody>
                  <a:tcPr marL="144000" anchor="ctr">
                    <a:lnL w="12700" cap="flat" cmpd="sng" algn="ctr">
                      <a:solidFill>
                        <a:srgbClr val="FF6737"/>
                      </a:solidFill>
                      <a:prstDash val="solid"/>
                      <a:round/>
                      <a:headEnd type="none" w="med" len="med"/>
                      <a:tailEnd type="none" w="med" len="med"/>
                    </a:lnL>
                    <a:lnR w="12700" cap="flat" cmpd="sng" algn="ctr">
                      <a:solidFill>
                        <a:srgbClr val="FF6737"/>
                      </a:solidFill>
                      <a:prstDash val="dot"/>
                      <a:round/>
                      <a:headEnd type="none" w="med" len="med"/>
                      <a:tailEnd type="none" w="med" len="med"/>
                    </a:lnR>
                    <a:lnT w="12700" cap="flat" cmpd="sng" algn="ctr">
                      <a:solidFill>
                        <a:srgbClr val="FF6737"/>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タイトル 1">
            <a:extLst>
              <a:ext uri="{FF2B5EF4-FFF2-40B4-BE49-F238E27FC236}">
                <a16:creationId xmlns:a16="http://schemas.microsoft.com/office/drawing/2014/main" id="{842BE5DC-1DB2-AFB7-D88F-599BF5E2A8A2}"/>
              </a:ext>
            </a:extLst>
          </p:cNvPr>
          <p:cNvSpPr>
            <a:spLocks noGrp="1"/>
          </p:cNvSpPr>
          <p:nvPr>
            <p:ph type="title"/>
          </p:nvPr>
        </p:nvSpPr>
        <p:spPr>
          <a:xfrm>
            <a:off x="189215" y="130120"/>
            <a:ext cx="8212102" cy="544530"/>
          </a:xfrm>
        </p:spPr>
        <p:txBody>
          <a:bodyPr/>
          <a:lstStyle/>
          <a:p>
            <a:r>
              <a:rPr lang="en-US" altLang="ja-JP" dirty="0"/>
              <a:t>SNS</a:t>
            </a:r>
            <a:r>
              <a:rPr lang="ja-JP" altLang="en-US" dirty="0"/>
              <a:t>タイアップ</a:t>
            </a:r>
            <a:endParaRPr kumimoji="1" lang="ja-JP" altLang="en-US" dirty="0"/>
          </a:p>
        </p:txBody>
      </p:sp>
      <p:sp>
        <p:nvSpPr>
          <p:cNvPr id="8" name="楕円 7">
            <a:extLst>
              <a:ext uri="{FF2B5EF4-FFF2-40B4-BE49-F238E27FC236}">
                <a16:creationId xmlns:a16="http://schemas.microsoft.com/office/drawing/2014/main" id="{82F01538-F607-BD2C-7568-7DB37A2A3B1F}"/>
              </a:ext>
            </a:extLst>
          </p:cNvPr>
          <p:cNvSpPr/>
          <p:nvPr/>
        </p:nvSpPr>
        <p:spPr>
          <a:xfrm>
            <a:off x="319729" y="64260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2" name="Google Shape;881;p31">
            <a:extLst>
              <a:ext uri="{FF2B5EF4-FFF2-40B4-BE49-F238E27FC236}">
                <a16:creationId xmlns:a16="http://schemas.microsoft.com/office/drawing/2014/main" id="{FA2C6285-6FB4-8598-1C76-EC5C4E119D79}"/>
              </a:ext>
            </a:extLst>
          </p:cNvPr>
          <p:cNvGraphicFramePr/>
          <p:nvPr>
            <p:extLst>
              <p:ext uri="{D42A27DB-BD31-4B8C-83A1-F6EECF244321}">
                <p14:modId xmlns:p14="http://schemas.microsoft.com/office/powerpoint/2010/main" val="4125772753"/>
              </p:ext>
            </p:extLst>
          </p:nvPr>
        </p:nvGraphicFramePr>
        <p:xfrm>
          <a:off x="4587827" y="2018179"/>
          <a:ext cx="4865057" cy="4673012"/>
        </p:xfrm>
        <a:graphic>
          <a:graphicData uri="http://schemas.openxmlformats.org/drawingml/2006/table">
            <a:tbl>
              <a:tblPr firstRow="1" bandRow="1">
                <a:noFill/>
              </a:tblPr>
              <a:tblGrid>
                <a:gridCol w="1282739">
                  <a:extLst>
                    <a:ext uri="{9D8B030D-6E8A-4147-A177-3AD203B41FA5}">
                      <a16:colId xmlns:a16="http://schemas.microsoft.com/office/drawing/2014/main" val="20000"/>
                    </a:ext>
                  </a:extLst>
                </a:gridCol>
                <a:gridCol w="3582318">
                  <a:extLst>
                    <a:ext uri="{9D8B030D-6E8A-4147-A177-3AD203B41FA5}">
                      <a16:colId xmlns:a16="http://schemas.microsoft.com/office/drawing/2014/main" val="20001"/>
                    </a:ext>
                  </a:extLst>
                </a:gridCol>
              </a:tblGrid>
              <a:tr h="596870">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1050" b="1" i="0"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掲載期間詳細</a:t>
                      </a: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noFill/>
                      <a:prstDash val="solid"/>
                      <a:round/>
                      <a:headEnd type="none" w="med" len="med"/>
                      <a:tailEnd type="none" w="med" len="med"/>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基本的に投稿はアーカイブされます。</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投稿には必ず「</a:t>
                      </a:r>
                      <a:r>
                        <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#PR</a:t>
                      </a: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」を付記いたします。</a:t>
                      </a: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noFill/>
                      <a:prstDash val="solid"/>
                      <a:round/>
                      <a:headEnd type="none" w="med" len="med"/>
                      <a:tailEnd type="none" w="med" len="med"/>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9687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rPr>
                        <a:t>掲載開始日</a:t>
                      </a: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応募期間：投稿から</a:t>
                      </a:r>
                      <a:r>
                        <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2</a:t>
                      </a: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週間</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19080">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掲載ボリューム</a:t>
                      </a: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3F3F3F"/>
                        </a:buClr>
                        <a:buSzPts val="1000"/>
                        <a:buFont typeface="Arial"/>
                        <a:buNone/>
                      </a:pPr>
                      <a:r>
                        <a:rPr lang="en-US" altLang="ja-JP" sz="1050" b="1" u="none" strike="noStrike" cap="none" dirty="0" err="1">
                          <a:solidFill>
                            <a:schemeClr val="bg2">
                              <a:lumMod val="50000"/>
                            </a:schemeClr>
                          </a:solidFill>
                          <a:latin typeface="游ゴシック" panose="020B0400000000000000" pitchFamily="50" charset="-128"/>
                          <a:ea typeface="+mn-ea"/>
                        </a:rPr>
                        <a:t>Cancam</a:t>
                      </a:r>
                      <a:r>
                        <a:rPr lang="ja-JP" altLang="en-US" sz="1050" b="1" u="none" strike="noStrike" cap="none" dirty="0">
                          <a:solidFill>
                            <a:schemeClr val="bg2">
                              <a:lumMod val="50000"/>
                            </a:schemeClr>
                          </a:solidFill>
                          <a:latin typeface="游ゴシック" panose="020B0400000000000000" pitchFamily="50" charset="-128"/>
                          <a:ea typeface="+mn-ea"/>
                        </a:rPr>
                        <a:t>公式 </a:t>
                      </a:r>
                      <a:r>
                        <a:rPr lang="en-US" altLang="ja-JP" sz="1050" b="1" u="none" strike="noStrike" cap="none" dirty="0">
                          <a:solidFill>
                            <a:schemeClr val="bg2">
                              <a:lumMod val="50000"/>
                            </a:schemeClr>
                          </a:solidFill>
                          <a:latin typeface="游ゴシック" panose="020B0400000000000000" pitchFamily="50" charset="-128"/>
                          <a:ea typeface="+mn-ea"/>
                        </a:rPr>
                        <a:t>X</a:t>
                      </a:r>
                      <a:r>
                        <a:rPr lang="ja-JP" altLang="en-US" sz="1050" b="1" u="none" strike="noStrike" cap="none" dirty="0">
                          <a:solidFill>
                            <a:schemeClr val="bg2">
                              <a:lumMod val="50000"/>
                            </a:schemeClr>
                          </a:solidFill>
                          <a:latin typeface="游ゴシック" panose="020B0400000000000000" pitchFamily="50" charset="-128"/>
                          <a:ea typeface="+mn-ea"/>
                        </a:rPr>
                        <a:t>アカウントにて</a:t>
                      </a:r>
                    </a:p>
                    <a:p>
                      <a:pPr marL="0" marR="0" lvl="0" indent="0" algn="l" rtl="0">
                        <a:lnSpc>
                          <a:spcPct val="100000"/>
                        </a:lnSpc>
                        <a:spcBef>
                          <a:spcPts val="0"/>
                        </a:spcBef>
                        <a:spcAft>
                          <a:spcPts val="0"/>
                        </a:spcAft>
                        <a:buClr>
                          <a:srgbClr val="3F3F3F"/>
                        </a:buClr>
                        <a:buSzPts val="1000"/>
                        <a:buFont typeface="Arial"/>
                        <a:buNone/>
                      </a:pPr>
                      <a:r>
                        <a:rPr lang="en-US" altLang="ja-JP" sz="1050" b="1" u="none" strike="noStrike" cap="none" dirty="0">
                          <a:solidFill>
                            <a:schemeClr val="bg2">
                              <a:lumMod val="50000"/>
                            </a:schemeClr>
                          </a:solidFill>
                          <a:latin typeface="游ゴシック" panose="020B0400000000000000" pitchFamily="50" charset="-128"/>
                          <a:ea typeface="+mn-ea"/>
                        </a:rPr>
                        <a:t>1</a:t>
                      </a:r>
                      <a:r>
                        <a:rPr lang="ja-JP" altLang="en-US" sz="1050" b="1" u="none" strike="noStrike" cap="none" dirty="0">
                          <a:solidFill>
                            <a:schemeClr val="bg2">
                              <a:lumMod val="50000"/>
                            </a:schemeClr>
                          </a:solidFill>
                          <a:latin typeface="游ゴシック" panose="020B0400000000000000" pitchFamily="50" charset="-128"/>
                          <a:ea typeface="+mn-ea"/>
                        </a:rPr>
                        <a:t>回投稿（</a:t>
                      </a:r>
                      <a:r>
                        <a:rPr lang="en-US" altLang="ja-JP" sz="1050" b="1" u="none" strike="noStrike" cap="none" dirty="0">
                          <a:solidFill>
                            <a:schemeClr val="bg2">
                              <a:lumMod val="50000"/>
                            </a:schemeClr>
                          </a:solidFill>
                          <a:latin typeface="游ゴシック" panose="020B0400000000000000" pitchFamily="50" charset="-128"/>
                          <a:ea typeface="+mn-ea"/>
                        </a:rPr>
                        <a:t>2</a:t>
                      </a:r>
                      <a:r>
                        <a:rPr lang="ja-JP" altLang="en-US" sz="1050" b="1" u="none" strike="noStrike" cap="none" dirty="0">
                          <a:solidFill>
                            <a:schemeClr val="bg2">
                              <a:lumMod val="50000"/>
                            </a:schemeClr>
                          </a:solidFill>
                          <a:latin typeface="游ゴシック" panose="020B0400000000000000" pitchFamily="50" charset="-128"/>
                          <a:ea typeface="+mn-ea"/>
                        </a:rPr>
                        <a:t>週間ピン留め有り）</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1056152">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原稿</a:t>
                      </a: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画像・テキストは編集部作成</a:t>
                      </a:r>
                      <a:endPar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000000"/>
                        </a:buClr>
                        <a:buSzPts val="1000"/>
                        <a:buFont typeface="Arial"/>
                        <a:buNone/>
                      </a:pPr>
                      <a:r>
                        <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a:t>
                      </a: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商品画像素材もしくは動画をご提供ください</a:t>
                      </a:r>
                      <a:r>
                        <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a:t>
                      </a:r>
                      <a:endPar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3F3F3F"/>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校正確認は、応募ポスト用のテキストと画像、</a:t>
                      </a:r>
                      <a:endPar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3F3F3F"/>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また当選連絡用の</a:t>
                      </a:r>
                      <a:r>
                        <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DM</a:t>
                      </a: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ツイートの校正確認を</a:t>
                      </a:r>
                      <a:endParaRPr lang="en-US" altLang="ja-JP" sz="1050" b="1"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Clr>
                          <a:srgbClr val="3F3F3F"/>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１回実施します</a:t>
                      </a: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419080">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rPr>
                        <a:t>掲載レポート</a:t>
                      </a:r>
                      <a:endParaRPr lang="ja-JP" altLang="en-US" sz="1050" b="1" u="none" strike="noStrike" cap="none" dirty="0">
                        <a:solidFill>
                          <a:schemeClr val="bg2">
                            <a:lumMod val="50000"/>
                          </a:schemeClr>
                        </a:solidFill>
                        <a:latin typeface="游ゴシック" panose="020B0400000000000000" pitchFamily="50" charset="-128"/>
                        <a:ea typeface="游ゴシック" panose="020B0400000000000000" pitchFamily="50"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mn-ea"/>
                        </a:rPr>
                        <a:t>・掲載キャプチャ</a:t>
                      </a:r>
                    </a:p>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bg2">
                              <a:lumMod val="50000"/>
                            </a:schemeClr>
                          </a:solidFill>
                          <a:latin typeface="游ゴシック" panose="020B0400000000000000" pitchFamily="50" charset="-128"/>
                          <a:ea typeface="+mn-ea"/>
                        </a:rPr>
                        <a:t>・応募数</a:t>
                      </a:r>
                      <a:r>
                        <a:rPr lang="en-US" altLang="ja-JP" sz="1050" b="1" u="none" strike="noStrike" cap="none" dirty="0">
                          <a:solidFill>
                            <a:schemeClr val="bg2">
                              <a:lumMod val="50000"/>
                            </a:schemeClr>
                          </a:solidFill>
                          <a:latin typeface="游ゴシック" panose="020B0400000000000000" pitchFamily="50" charset="-128"/>
                          <a:ea typeface="+mn-ea"/>
                        </a:rPr>
                        <a:t>(</a:t>
                      </a:r>
                      <a:r>
                        <a:rPr lang="ja-JP" altLang="en-US" sz="1050" b="1" u="none" strike="noStrike" cap="none" dirty="0">
                          <a:solidFill>
                            <a:schemeClr val="bg2">
                              <a:lumMod val="50000"/>
                            </a:schemeClr>
                          </a:solidFill>
                          <a:latin typeface="游ゴシック" panose="020B0400000000000000" pitchFamily="50" charset="-128"/>
                          <a:ea typeface="+mn-ea"/>
                        </a:rPr>
                        <a:t>リポスト数</a:t>
                      </a:r>
                      <a:r>
                        <a:rPr lang="en-US" altLang="ja-JP" sz="1050" b="1" u="none" strike="noStrike" cap="none" dirty="0">
                          <a:solidFill>
                            <a:schemeClr val="bg2">
                              <a:lumMod val="50000"/>
                            </a:schemeClr>
                          </a:solidFill>
                          <a:latin typeface="游ゴシック" panose="020B0400000000000000" pitchFamily="50" charset="-128"/>
                          <a:ea typeface="+mn-ea"/>
                        </a:rPr>
                        <a:t>)</a:t>
                      </a: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1192793">
                <a:tc gridSpan="2">
                  <a:txBody>
                    <a:bodyPr/>
                    <a:lstStyle/>
                    <a:p>
                      <a:pPr>
                        <a:buClr>
                          <a:srgbClr val="3F3F3F"/>
                        </a:buClr>
                        <a:buSzPts val="800"/>
                      </a:pPr>
                      <a:endParaRPr lang="en-US" altLang="ja-JP" sz="800"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注意事項</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a:t>
                      </a:r>
                      <a:r>
                        <a:rPr lang="en-US" altLang="ja-JP" sz="800" b="1" dirty="0">
                          <a:solidFill>
                            <a:schemeClr val="bg2">
                              <a:lumMod val="50000"/>
                            </a:schemeClr>
                          </a:solidFill>
                          <a:latin typeface="游ゴシック" panose="020B0400000000000000" pitchFamily="50" charset="-128"/>
                          <a:ea typeface="+mn-ea"/>
                          <a:sym typeface="Arial"/>
                        </a:rPr>
                        <a:t>Twitter</a:t>
                      </a:r>
                      <a:r>
                        <a:rPr lang="ja-JP" altLang="en-US" sz="800" b="1" dirty="0">
                          <a:solidFill>
                            <a:schemeClr val="bg2">
                              <a:lumMod val="50000"/>
                            </a:schemeClr>
                          </a:solidFill>
                          <a:latin typeface="游ゴシック" panose="020B0400000000000000" pitchFamily="50" charset="-128"/>
                          <a:ea typeface="+mn-ea"/>
                          <a:sym typeface="Arial"/>
                        </a:rPr>
                        <a:t>に投稿する際に使用する商品画像、またリーフレットをあらかじめご提供ください</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・画像は最大</a:t>
                      </a:r>
                      <a:r>
                        <a:rPr lang="en-US" altLang="ja-JP" sz="800" b="1" dirty="0">
                          <a:solidFill>
                            <a:schemeClr val="bg2">
                              <a:lumMod val="50000"/>
                            </a:schemeClr>
                          </a:solidFill>
                          <a:latin typeface="游ゴシック" panose="020B0400000000000000" pitchFamily="50" charset="-128"/>
                          <a:ea typeface="+mn-ea"/>
                          <a:sym typeface="Arial"/>
                        </a:rPr>
                        <a:t>1</a:t>
                      </a:r>
                      <a:r>
                        <a:rPr lang="ja-JP" altLang="en-US" sz="800" b="1" dirty="0">
                          <a:solidFill>
                            <a:schemeClr val="bg2">
                              <a:lumMod val="50000"/>
                            </a:schemeClr>
                          </a:solidFill>
                          <a:latin typeface="游ゴシック" panose="020B0400000000000000" pitchFamily="50" charset="-128"/>
                          <a:ea typeface="+mn-ea"/>
                          <a:sym typeface="Arial"/>
                        </a:rPr>
                        <a:t>点程度、テキストは</a:t>
                      </a:r>
                      <a:r>
                        <a:rPr lang="en-US" altLang="ja-JP" sz="800" b="1" dirty="0">
                          <a:solidFill>
                            <a:schemeClr val="bg2">
                              <a:lumMod val="50000"/>
                            </a:schemeClr>
                          </a:solidFill>
                          <a:latin typeface="游ゴシック" panose="020B0400000000000000" pitchFamily="50" charset="-128"/>
                          <a:ea typeface="+mn-ea"/>
                          <a:sym typeface="Arial"/>
                        </a:rPr>
                        <a:t>Twitter</a:t>
                      </a:r>
                      <a:r>
                        <a:rPr lang="ja-JP" altLang="en-US" sz="800" b="1" dirty="0">
                          <a:solidFill>
                            <a:schemeClr val="bg2">
                              <a:lumMod val="50000"/>
                            </a:schemeClr>
                          </a:solidFill>
                          <a:latin typeface="游ゴシック" panose="020B0400000000000000" pitchFamily="50" charset="-128"/>
                          <a:ea typeface="+mn-ea"/>
                          <a:sym typeface="Arial"/>
                        </a:rPr>
                        <a:t>の文字数制限字程度をボリュームの目安とさせて頂きます。</a:t>
                      </a:r>
                      <a:endParaRPr lang="en-US" altLang="ja-JP" sz="800" b="1"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　＃</a:t>
                      </a:r>
                      <a:r>
                        <a:rPr lang="en-US" altLang="ja-JP" sz="800" b="1" dirty="0">
                          <a:solidFill>
                            <a:schemeClr val="bg2">
                              <a:lumMod val="50000"/>
                            </a:schemeClr>
                          </a:solidFill>
                          <a:latin typeface="游ゴシック" panose="020B0400000000000000" pitchFamily="50" charset="-128"/>
                          <a:ea typeface="+mn-ea"/>
                          <a:sym typeface="Arial"/>
                        </a:rPr>
                        <a:t>PR</a:t>
                      </a:r>
                      <a:r>
                        <a:rPr lang="ja-JP" altLang="en-US" sz="800" b="1" dirty="0">
                          <a:solidFill>
                            <a:schemeClr val="bg2">
                              <a:lumMod val="50000"/>
                            </a:schemeClr>
                          </a:solidFill>
                          <a:latin typeface="游ゴシック" panose="020B0400000000000000" pitchFamily="50" charset="-128"/>
                          <a:ea typeface="+mn-ea"/>
                          <a:sym typeface="Arial"/>
                        </a:rPr>
                        <a:t>は必ず入ります。他</a:t>
                      </a:r>
                      <a:r>
                        <a:rPr lang="en-US" altLang="ja-JP" sz="800" b="1" dirty="0">
                          <a:solidFill>
                            <a:schemeClr val="bg2">
                              <a:lumMod val="50000"/>
                            </a:schemeClr>
                          </a:solidFill>
                          <a:latin typeface="游ゴシック" panose="020B0400000000000000" pitchFamily="50" charset="-128"/>
                          <a:ea typeface="+mn-ea"/>
                          <a:sym typeface="Arial"/>
                        </a:rPr>
                        <a:t>#</a:t>
                      </a:r>
                      <a:r>
                        <a:rPr lang="ja-JP" altLang="en-US" sz="800" b="1" dirty="0">
                          <a:solidFill>
                            <a:schemeClr val="bg2">
                              <a:lumMod val="50000"/>
                            </a:schemeClr>
                          </a:solidFill>
                          <a:latin typeface="游ゴシック" panose="020B0400000000000000" pitchFamily="50" charset="-128"/>
                          <a:ea typeface="+mn-ea"/>
                          <a:sym typeface="Arial"/>
                        </a:rPr>
                        <a:t>タグについては編集部にお任せください</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・投稿内容の校正確認は１回となります</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・事前にプレゼント商品をご準備ください。別途発送先をご連絡いたします</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・掲載期間中の競合調整は行いません。あらかじめご了承ください</a:t>
                      </a: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・商品の発送および当選者管理は弊社が行います。プレゼントの応募締め切りは投稿後</a:t>
                      </a:r>
                      <a:r>
                        <a:rPr lang="en-US" altLang="ja-JP" sz="800" b="1" dirty="0">
                          <a:solidFill>
                            <a:schemeClr val="bg2">
                              <a:lumMod val="50000"/>
                            </a:schemeClr>
                          </a:solidFill>
                          <a:latin typeface="游ゴシック" panose="020B0400000000000000" pitchFamily="50" charset="-128"/>
                          <a:ea typeface="+mn-ea"/>
                          <a:sym typeface="Arial"/>
                        </a:rPr>
                        <a:t>2</a:t>
                      </a:r>
                      <a:r>
                        <a:rPr lang="ja-JP" altLang="en-US" sz="800" b="1" dirty="0">
                          <a:solidFill>
                            <a:schemeClr val="bg2">
                              <a:lumMod val="50000"/>
                            </a:schemeClr>
                          </a:solidFill>
                          <a:latin typeface="游ゴシック" panose="020B0400000000000000" pitchFamily="50" charset="-128"/>
                          <a:ea typeface="+mn-ea"/>
                          <a:sym typeface="Arial"/>
                        </a:rPr>
                        <a:t>週間となります</a:t>
                      </a:r>
                      <a:endParaRPr lang="en-US" altLang="ja-JP" sz="800" b="1"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b="1" dirty="0">
                          <a:solidFill>
                            <a:schemeClr val="bg2">
                              <a:lumMod val="50000"/>
                            </a:schemeClr>
                          </a:solidFill>
                          <a:latin typeface="游ゴシック" panose="020B0400000000000000" pitchFamily="50" charset="-128"/>
                          <a:ea typeface="+mn-ea"/>
                          <a:sym typeface="Arial"/>
                        </a:rPr>
                        <a:t>・発送期間は要相談となります。</a:t>
                      </a:r>
                      <a:endParaRPr lang="en-US" altLang="ja-JP" sz="800" b="1" dirty="0">
                        <a:solidFill>
                          <a:schemeClr val="bg2">
                            <a:lumMod val="50000"/>
                          </a:schemeClr>
                        </a:solidFill>
                        <a:latin typeface="游ゴシック" panose="020B0400000000000000" pitchFamily="50" charset="-128"/>
                        <a:ea typeface="+mn-ea"/>
                        <a:sym typeface="Arial"/>
                      </a:endParaRPr>
                    </a:p>
                    <a:p>
                      <a:pPr>
                        <a:buClr>
                          <a:srgbClr val="3F3F3F"/>
                        </a:buClr>
                        <a:buSzPts val="800"/>
                      </a:pPr>
                      <a:r>
                        <a:rPr lang="ja-JP" altLang="en-US" sz="800" b="1" dirty="0">
                          <a:solidFill>
                            <a:srgbClr val="FF0000"/>
                          </a:solidFill>
                          <a:latin typeface="游ゴシック" panose="020B0400000000000000" pitchFamily="50" charset="-128"/>
                          <a:ea typeface="+mn-ea"/>
                          <a:sym typeface="Arial"/>
                        </a:rPr>
                        <a:t>・プレゼント数は現品１つのみで当選者は</a:t>
                      </a:r>
                      <a:r>
                        <a:rPr lang="en-US" altLang="ja-JP" sz="800" b="1" dirty="0">
                          <a:solidFill>
                            <a:srgbClr val="FF0000"/>
                          </a:solidFill>
                          <a:latin typeface="游ゴシック" panose="020B0400000000000000" pitchFamily="50" charset="-128"/>
                          <a:ea typeface="+mn-ea"/>
                          <a:sym typeface="Arial"/>
                        </a:rPr>
                        <a:t>10</a:t>
                      </a:r>
                      <a:r>
                        <a:rPr lang="ja-JP" altLang="en-US" sz="800" b="1" dirty="0">
                          <a:solidFill>
                            <a:srgbClr val="FF0000"/>
                          </a:solidFill>
                          <a:latin typeface="游ゴシック" panose="020B0400000000000000" pitchFamily="50" charset="-128"/>
                          <a:ea typeface="+mn-ea"/>
                          <a:sym typeface="Arial"/>
                        </a:rPr>
                        <a:t>名が上限となります。</a:t>
                      </a:r>
                      <a:endParaRPr lang="en-US" altLang="ja-JP" sz="800" b="1" dirty="0">
                        <a:solidFill>
                          <a:srgbClr val="FF0000"/>
                        </a:solidFill>
                        <a:latin typeface="游ゴシック" panose="020B0400000000000000" pitchFamily="50" charset="-128"/>
                        <a:ea typeface="+mn-ea"/>
                        <a:sym typeface="Arial"/>
                      </a:endParaRPr>
                    </a:p>
                    <a:p>
                      <a:pPr>
                        <a:buClr>
                          <a:srgbClr val="3F3F3F"/>
                        </a:buClr>
                        <a:buSzPts val="800"/>
                      </a:pPr>
                      <a:r>
                        <a:rPr lang="ja-JP" altLang="en-US" sz="800" b="1" dirty="0">
                          <a:solidFill>
                            <a:srgbClr val="FF0000"/>
                          </a:solidFill>
                          <a:latin typeface="游ゴシック" panose="020B0400000000000000" pitchFamily="50" charset="-128"/>
                          <a:ea typeface="+mn-ea"/>
                          <a:sym typeface="Arial"/>
                        </a:rPr>
                        <a:t>・空き状況は都度お問い合わせください。</a:t>
                      </a:r>
                    </a:p>
                    <a:p>
                      <a:pPr>
                        <a:buClr>
                          <a:srgbClr val="3F3F3F"/>
                        </a:buClr>
                        <a:buSzPts val="800"/>
                      </a:pPr>
                      <a:endParaRPr lang="ja-JP" altLang="en-US" sz="800" b="1" dirty="0">
                        <a:solidFill>
                          <a:srgbClr val="FF0000"/>
                        </a:solidFill>
                        <a:latin typeface="游ゴシック" panose="020B0400000000000000" pitchFamily="50" charset="-128"/>
                        <a:ea typeface="+mn-ea"/>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12700" cap="flat" cmpd="sng" algn="ctr">
                      <a:noFill/>
                      <a:prstDash val="solid"/>
                      <a:round/>
                      <a:headEnd type="none" w="med" len="med"/>
                      <a:tailEnd type="none" w="med" len="med"/>
                    </a:lnB>
                    <a:solidFill>
                      <a:schemeClr val="bg1"/>
                    </a:solidFill>
                  </a:tcPr>
                </a:tc>
                <a:tc hMerge="1">
                  <a:txBody>
                    <a:bodyPr/>
                    <a:lstStyle/>
                    <a:p>
                      <a:pPr marL="0" marR="0" lvl="0" indent="0" algn="l" rtl="0">
                        <a:lnSpc>
                          <a:spcPct val="100000"/>
                        </a:lnSpc>
                        <a:spcBef>
                          <a:spcPts val="0"/>
                        </a:spcBef>
                        <a:spcAft>
                          <a:spcPts val="0"/>
                        </a:spcAft>
                        <a:buClr>
                          <a:srgbClr val="000000"/>
                        </a:buClr>
                        <a:buSzPts val="1000"/>
                        <a:buFont typeface="Arial"/>
                        <a:buNone/>
                      </a:pPr>
                      <a:endParaRPr lang="ja-JP" altLang="en-US" sz="1200" b="0" u="none" strike="noStrike" cap="none" dirty="0">
                        <a:solidFill>
                          <a:schemeClr val="bg2">
                            <a:lumMod val="50000"/>
                          </a:schemeClr>
                        </a:solidFill>
                        <a:latin typeface="游ゴシック" panose="020B0400000000000000" pitchFamily="50" charset="-128"/>
                        <a:ea typeface="游ゴシック" panose="020B0400000000000000" pitchFamily="50" charset="-128"/>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117553725"/>
                  </a:ext>
                </a:extLst>
              </a:tr>
            </a:tbl>
          </a:graphicData>
        </a:graphic>
      </p:graphicFrame>
      <p:pic>
        <p:nvPicPr>
          <p:cNvPr id="3" name="Google Shape;1625;p56">
            <a:extLst>
              <a:ext uri="{FF2B5EF4-FFF2-40B4-BE49-F238E27FC236}">
                <a16:creationId xmlns:a16="http://schemas.microsoft.com/office/drawing/2014/main" id="{989F351E-EE97-DB0D-B89A-644D72899648}"/>
              </a:ext>
            </a:extLst>
          </p:cNvPr>
          <p:cNvPicPr preferRelativeResize="0"/>
          <p:nvPr/>
        </p:nvPicPr>
        <p:blipFill rotWithShape="1">
          <a:blip r:embed="rId2">
            <a:alphaModFix/>
          </a:blip>
          <a:srcRect/>
          <a:stretch/>
        </p:blipFill>
        <p:spPr>
          <a:xfrm>
            <a:off x="2834543" y="5012223"/>
            <a:ext cx="1174132" cy="525269"/>
          </a:xfrm>
          <a:prstGeom prst="rect">
            <a:avLst/>
          </a:prstGeom>
          <a:noFill/>
          <a:ln>
            <a:noFill/>
          </a:ln>
        </p:spPr>
      </p:pic>
      <p:pic>
        <p:nvPicPr>
          <p:cNvPr id="10" name="Google Shape;1637;p56">
            <a:extLst>
              <a:ext uri="{FF2B5EF4-FFF2-40B4-BE49-F238E27FC236}">
                <a16:creationId xmlns:a16="http://schemas.microsoft.com/office/drawing/2014/main" id="{52DC9AE2-F70E-50A6-955D-1D54DD8094D0}"/>
              </a:ext>
            </a:extLst>
          </p:cNvPr>
          <p:cNvPicPr preferRelativeResize="0"/>
          <p:nvPr/>
        </p:nvPicPr>
        <p:blipFill rotWithShape="1">
          <a:blip r:embed="rId3">
            <a:alphaModFix/>
          </a:blip>
          <a:srcRect/>
          <a:stretch/>
        </p:blipFill>
        <p:spPr>
          <a:xfrm>
            <a:off x="3062915" y="5582182"/>
            <a:ext cx="746984" cy="820986"/>
          </a:xfrm>
          <a:prstGeom prst="rect">
            <a:avLst/>
          </a:prstGeom>
          <a:noFill/>
          <a:ln>
            <a:noFill/>
          </a:ln>
        </p:spPr>
      </p:pic>
      <p:grpSp>
        <p:nvGrpSpPr>
          <p:cNvPr id="11" name="グループ化 10">
            <a:extLst>
              <a:ext uri="{FF2B5EF4-FFF2-40B4-BE49-F238E27FC236}">
                <a16:creationId xmlns:a16="http://schemas.microsoft.com/office/drawing/2014/main" id="{51D53291-EB66-0B9C-3529-696949213DBF}"/>
              </a:ext>
            </a:extLst>
          </p:cNvPr>
          <p:cNvGrpSpPr/>
          <p:nvPr/>
        </p:nvGrpSpPr>
        <p:grpSpPr>
          <a:xfrm>
            <a:off x="773673" y="2597543"/>
            <a:ext cx="1251517" cy="1285766"/>
            <a:chOff x="4643034" y="8005646"/>
            <a:chExt cx="1251517" cy="1285766"/>
          </a:xfrm>
        </p:grpSpPr>
        <p:grpSp>
          <p:nvGrpSpPr>
            <p:cNvPr id="12" name="Google Shape;1628;p56">
              <a:extLst>
                <a:ext uri="{FF2B5EF4-FFF2-40B4-BE49-F238E27FC236}">
                  <a16:creationId xmlns:a16="http://schemas.microsoft.com/office/drawing/2014/main" id="{22BCCDFD-F0E1-5435-D75F-CD98CB718A29}"/>
                </a:ext>
              </a:extLst>
            </p:cNvPr>
            <p:cNvGrpSpPr/>
            <p:nvPr/>
          </p:nvGrpSpPr>
          <p:grpSpPr>
            <a:xfrm>
              <a:off x="4643034" y="8005646"/>
              <a:ext cx="1251517" cy="1285766"/>
              <a:chOff x="-1444877" y="4107019"/>
              <a:chExt cx="1294705" cy="1556796"/>
            </a:xfrm>
          </p:grpSpPr>
          <p:sp>
            <p:nvSpPr>
              <p:cNvPr id="15" name="Google Shape;1629;p56">
                <a:extLst>
                  <a:ext uri="{FF2B5EF4-FFF2-40B4-BE49-F238E27FC236}">
                    <a16:creationId xmlns:a16="http://schemas.microsoft.com/office/drawing/2014/main" id="{9586CCAD-EEA2-0BEE-D99F-46E8978F5775}"/>
                  </a:ext>
                </a:extLst>
              </p:cNvPr>
              <p:cNvSpPr/>
              <p:nvPr/>
            </p:nvSpPr>
            <p:spPr>
              <a:xfrm>
                <a:off x="-1444877" y="4107019"/>
                <a:ext cx="1294705" cy="1556796"/>
              </a:xfrm>
              <a:prstGeom prst="rect">
                <a:avLst/>
              </a:prstGeom>
              <a:solidFill>
                <a:srgbClr val="FFFFFF"/>
              </a:solidFill>
              <a:ln w="9525" cap="flat" cmpd="sng">
                <a:solidFill>
                  <a:schemeClr val="bg1">
                    <a:lumMod val="75000"/>
                  </a:schemeClr>
                </a:solidFill>
                <a:prstDash val="solid"/>
                <a:round/>
                <a:headEnd type="none" w="sm" len="sm"/>
                <a:tailEnd type="none" w="sm" len="sm"/>
              </a:ln>
            </p:spPr>
            <p:txBody>
              <a:bodyPr spcFirstLastPara="1" wrap="square" lIns="82939" tIns="41458" rIns="82939" bIns="41458" anchor="ctr" anchorCtr="0">
                <a:noAutofit/>
              </a:bodyPr>
              <a:lstStyle/>
              <a:p>
                <a:pPr algn="ctr">
                  <a:buClr>
                    <a:schemeClr val="dk1"/>
                  </a:buClr>
                  <a:buSzPts val="1400"/>
                </a:pPr>
                <a:endParaRPr sz="1270">
                  <a:solidFill>
                    <a:schemeClr val="bg2">
                      <a:lumMod val="50000"/>
                    </a:schemeClr>
                  </a:solidFill>
                  <a:latin typeface="游ゴシック" panose="020B0400000000000000" pitchFamily="50" charset="-128"/>
                  <a:ea typeface="游ゴシック" panose="020B0400000000000000" pitchFamily="50" charset="-128"/>
                  <a:cs typeface="Meiryo"/>
                  <a:sym typeface="Meiryo"/>
                </a:endParaRPr>
              </a:p>
            </p:txBody>
          </p:sp>
          <p:pic>
            <p:nvPicPr>
              <p:cNvPr id="16" name="Google Shape;1630;p56">
                <a:extLst>
                  <a:ext uri="{FF2B5EF4-FFF2-40B4-BE49-F238E27FC236}">
                    <a16:creationId xmlns:a16="http://schemas.microsoft.com/office/drawing/2014/main" id="{E8B38944-FDCF-70C2-F28A-A1B6F092E043}"/>
                  </a:ext>
                </a:extLst>
              </p:cNvPr>
              <p:cNvPicPr preferRelativeResize="0"/>
              <p:nvPr/>
            </p:nvPicPr>
            <p:blipFill rotWithShape="1">
              <a:blip r:embed="rId4" cstate="print">
                <a:alphaModFix/>
                <a:extLst>
                  <a:ext uri="{28A0092B-C50C-407E-A947-70E740481C1C}">
                    <a14:useLocalDpi xmlns:a14="http://schemas.microsoft.com/office/drawing/2010/main"/>
                  </a:ext>
                </a:extLst>
              </a:blip>
              <a:srcRect l="12395" r="7404"/>
              <a:stretch/>
            </p:blipFill>
            <p:spPr>
              <a:xfrm>
                <a:off x="-1302397" y="5100989"/>
                <a:ext cx="903477" cy="518574"/>
              </a:xfrm>
              <a:prstGeom prst="rect">
                <a:avLst/>
              </a:prstGeom>
              <a:noFill/>
              <a:ln>
                <a:noFill/>
              </a:ln>
            </p:spPr>
          </p:pic>
        </p:grpSp>
        <p:pic>
          <p:nvPicPr>
            <p:cNvPr id="14" name="図 13">
              <a:extLst>
                <a:ext uri="{FF2B5EF4-FFF2-40B4-BE49-F238E27FC236}">
                  <a16:creationId xmlns:a16="http://schemas.microsoft.com/office/drawing/2014/main" id="{C59A7155-2A16-F963-3832-498F9236BF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683264" y="8076616"/>
              <a:ext cx="743678" cy="179196"/>
            </a:xfrm>
            <a:prstGeom prst="rect">
              <a:avLst/>
            </a:prstGeom>
          </p:spPr>
        </p:pic>
      </p:grpSp>
      <p:sp>
        <p:nvSpPr>
          <p:cNvPr id="19" name="Google Shape;889;p26">
            <a:extLst>
              <a:ext uri="{FF2B5EF4-FFF2-40B4-BE49-F238E27FC236}">
                <a16:creationId xmlns:a16="http://schemas.microsoft.com/office/drawing/2014/main" id="{D6B2C39B-342C-B14B-E7A6-0A5DB7A01AFA}"/>
              </a:ext>
            </a:extLst>
          </p:cNvPr>
          <p:cNvSpPr/>
          <p:nvPr/>
        </p:nvSpPr>
        <p:spPr>
          <a:xfrm>
            <a:off x="2536407" y="2640774"/>
            <a:ext cx="1800000" cy="1800000"/>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chemeClr val="bg2">
                  <a:lumMod val="50000"/>
                </a:schemeClr>
              </a:solidFill>
              <a:latin typeface="+mn-ea"/>
              <a:cs typeface="Calibri"/>
              <a:sym typeface="Calibri"/>
            </a:endParaRPr>
          </a:p>
        </p:txBody>
      </p:sp>
      <p:sp>
        <p:nvSpPr>
          <p:cNvPr id="20" name="Google Shape;883;p26">
            <a:extLst>
              <a:ext uri="{FF2B5EF4-FFF2-40B4-BE49-F238E27FC236}">
                <a16:creationId xmlns:a16="http://schemas.microsoft.com/office/drawing/2014/main" id="{F167F166-BAEF-50DD-79EE-5234134B5201}"/>
              </a:ext>
            </a:extLst>
          </p:cNvPr>
          <p:cNvSpPr txBox="1"/>
          <p:nvPr/>
        </p:nvSpPr>
        <p:spPr>
          <a:xfrm>
            <a:off x="438479" y="1909889"/>
            <a:ext cx="2315333" cy="276959"/>
          </a:xfrm>
          <a:prstGeom prst="rect">
            <a:avLst/>
          </a:prstGeom>
          <a:noFill/>
          <a:ln>
            <a:noFill/>
          </a:ln>
        </p:spPr>
        <p:txBody>
          <a:bodyPr spcFirstLastPara="1" wrap="square" lIns="91425" tIns="45700" rIns="91425" bIns="45700" anchor="t" anchorCtr="0">
            <a:spAutoFit/>
          </a:bodyPr>
          <a:lstStyle/>
          <a:p>
            <a:pPr>
              <a:buSzPts val="1000"/>
            </a:pPr>
            <a:r>
              <a:rPr lang="ja-JP" altLang="en-US" sz="1200" b="1" dirty="0">
                <a:solidFill>
                  <a:schemeClr val="bg2">
                    <a:lumMod val="50000"/>
                  </a:schemeClr>
                </a:solidFill>
                <a:latin typeface="游ゴシック" panose="020B0400000000000000" pitchFamily="50" charset="-128"/>
                <a:ea typeface="游ゴシック" panose="020B0400000000000000" pitchFamily="50" charset="-128"/>
              </a:rPr>
              <a:t>▼展開のイメージ　　　　　　　　　　　　　　　　　　　　　　　　　　　　　　　　　　　　　　　　　　　　　　</a:t>
            </a:r>
            <a:endParaRPr sz="1200" b="1" dirty="0">
              <a:solidFill>
                <a:schemeClr val="bg2">
                  <a:lumMod val="50000"/>
                </a:schemeClr>
              </a:solidFill>
              <a:latin typeface="游ゴシック" panose="020B0400000000000000" pitchFamily="50" charset="-128"/>
              <a:ea typeface="游ゴシック" panose="020B0400000000000000" pitchFamily="50" charset="-128"/>
            </a:endParaRPr>
          </a:p>
        </p:txBody>
      </p:sp>
      <p:sp>
        <p:nvSpPr>
          <p:cNvPr id="22" name="Google Shape;879;p26">
            <a:extLst>
              <a:ext uri="{FF2B5EF4-FFF2-40B4-BE49-F238E27FC236}">
                <a16:creationId xmlns:a16="http://schemas.microsoft.com/office/drawing/2014/main" id="{F7150CDD-28ED-538B-F4E0-6872FCCBD47A}"/>
              </a:ext>
            </a:extLst>
          </p:cNvPr>
          <p:cNvSpPr/>
          <p:nvPr/>
        </p:nvSpPr>
        <p:spPr>
          <a:xfrm>
            <a:off x="499432" y="2261270"/>
            <a:ext cx="1800000" cy="1800000"/>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chemeClr val="bg2">
                  <a:lumMod val="50000"/>
                </a:schemeClr>
              </a:solidFill>
              <a:latin typeface="+mn-ea"/>
              <a:cs typeface="Calibri"/>
              <a:sym typeface="Calibri"/>
            </a:endParaRPr>
          </a:p>
        </p:txBody>
      </p:sp>
      <p:sp>
        <p:nvSpPr>
          <p:cNvPr id="23" name="Google Shape;882;p26">
            <a:extLst>
              <a:ext uri="{FF2B5EF4-FFF2-40B4-BE49-F238E27FC236}">
                <a16:creationId xmlns:a16="http://schemas.microsoft.com/office/drawing/2014/main" id="{FD35AC92-217B-61DE-5A7B-69EAFAAAFE00}"/>
              </a:ext>
            </a:extLst>
          </p:cNvPr>
          <p:cNvSpPr txBox="1"/>
          <p:nvPr/>
        </p:nvSpPr>
        <p:spPr>
          <a:xfrm>
            <a:off x="817440" y="2294213"/>
            <a:ext cx="1187093" cy="215403"/>
          </a:xfrm>
          <a:prstGeom prst="rect">
            <a:avLst/>
          </a:prstGeom>
          <a:noFill/>
          <a:ln>
            <a:noFill/>
          </a:ln>
        </p:spPr>
        <p:txBody>
          <a:bodyPr spcFirstLastPara="1" wrap="square" lIns="91425" tIns="45700" rIns="91425" bIns="45700" anchor="t" anchorCtr="0">
            <a:spAutoFit/>
          </a:bodyPr>
          <a:lstStyle/>
          <a:p>
            <a:pPr>
              <a:buSzPts val="900"/>
            </a:pPr>
            <a:r>
              <a:rPr lang="en-US" altLang="ja-JP" sz="800" b="1" dirty="0">
                <a:solidFill>
                  <a:schemeClr val="bg2">
                    <a:lumMod val="50000"/>
                  </a:schemeClr>
                </a:solidFill>
                <a:latin typeface="+mn-ea"/>
              </a:rPr>
              <a:t>CanCam</a:t>
            </a:r>
            <a:r>
              <a:rPr lang="ja-JP" altLang="en-US" sz="800" b="1" dirty="0">
                <a:solidFill>
                  <a:schemeClr val="bg2">
                    <a:lumMod val="50000"/>
                  </a:schemeClr>
                </a:solidFill>
                <a:latin typeface="+mn-ea"/>
              </a:rPr>
              <a:t>公式</a:t>
            </a:r>
            <a:r>
              <a:rPr lang="en-US" altLang="ja-JP" sz="800" b="1" dirty="0">
                <a:solidFill>
                  <a:schemeClr val="bg2">
                    <a:lumMod val="50000"/>
                  </a:schemeClr>
                </a:solidFill>
                <a:latin typeface="+mn-ea"/>
              </a:rPr>
              <a:t>X</a:t>
            </a:r>
            <a:r>
              <a:rPr lang="ja-JP" altLang="en-US" sz="800" b="1" dirty="0">
                <a:solidFill>
                  <a:schemeClr val="bg2">
                    <a:lumMod val="50000"/>
                  </a:schemeClr>
                </a:solidFill>
                <a:latin typeface="+mn-ea"/>
              </a:rPr>
              <a:t>で投稿</a:t>
            </a:r>
          </a:p>
        </p:txBody>
      </p:sp>
      <p:sp>
        <p:nvSpPr>
          <p:cNvPr id="24" name="Google Shape;891;p26">
            <a:extLst>
              <a:ext uri="{FF2B5EF4-FFF2-40B4-BE49-F238E27FC236}">
                <a16:creationId xmlns:a16="http://schemas.microsoft.com/office/drawing/2014/main" id="{9DB13322-6A7D-A86E-5B35-29903025BCE2}"/>
              </a:ext>
            </a:extLst>
          </p:cNvPr>
          <p:cNvSpPr/>
          <p:nvPr/>
        </p:nvSpPr>
        <p:spPr>
          <a:xfrm rot="1014388">
            <a:off x="2260724" y="2837356"/>
            <a:ext cx="335212" cy="446777"/>
          </a:xfrm>
          <a:prstGeom prst="rightArrow">
            <a:avLst>
              <a:gd name="adj1" fmla="val 50000"/>
              <a:gd name="adj2" fmla="val 50000"/>
            </a:avLst>
          </a:prstGeom>
          <a:solidFill>
            <a:schemeClr val="bg1">
              <a:lumMod val="75000"/>
            </a:schemeClr>
          </a:solidFill>
          <a:ln>
            <a:noFill/>
          </a:ln>
        </p:spPr>
        <p:txBody>
          <a:bodyPr spcFirstLastPara="1" wrap="square" lIns="91425" tIns="45700" rIns="91425" bIns="45700" anchor="ctr" anchorCtr="0">
            <a:noAutofit/>
          </a:bodyPr>
          <a:lstStyle/>
          <a:p>
            <a:pPr algn="ctr">
              <a:buSzPts val="1800"/>
            </a:pPr>
            <a:endParaRPr sz="1600" dirty="0">
              <a:solidFill>
                <a:schemeClr val="bg2">
                  <a:lumMod val="50000"/>
                </a:schemeClr>
              </a:solidFill>
              <a:latin typeface="+mn-ea"/>
              <a:cs typeface="Meiryo"/>
              <a:sym typeface="Meiryo"/>
            </a:endParaRPr>
          </a:p>
        </p:txBody>
      </p:sp>
      <p:sp>
        <p:nvSpPr>
          <p:cNvPr id="25" name="Google Shape;912;p26">
            <a:extLst>
              <a:ext uri="{FF2B5EF4-FFF2-40B4-BE49-F238E27FC236}">
                <a16:creationId xmlns:a16="http://schemas.microsoft.com/office/drawing/2014/main" id="{5AFEF100-BB35-A4AB-12F1-99160BAC462B}"/>
              </a:ext>
            </a:extLst>
          </p:cNvPr>
          <p:cNvSpPr txBox="1"/>
          <p:nvPr/>
        </p:nvSpPr>
        <p:spPr>
          <a:xfrm>
            <a:off x="462916" y="2196058"/>
            <a:ext cx="22499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bg1"/>
                </a:solidFill>
                <a:latin typeface="+mn-ea"/>
                <a:cs typeface="Calibri"/>
                <a:sym typeface="Calibri"/>
              </a:rPr>
              <a:t>1</a:t>
            </a:r>
            <a:endParaRPr sz="900" b="1" dirty="0">
              <a:solidFill>
                <a:schemeClr val="bg1"/>
              </a:solidFill>
              <a:latin typeface="+mn-ea"/>
              <a:cs typeface="Calibri"/>
              <a:sym typeface="Calibri"/>
            </a:endParaRPr>
          </a:p>
        </p:txBody>
      </p:sp>
      <p:sp>
        <p:nvSpPr>
          <p:cNvPr id="26" name="Google Shape;913;p26">
            <a:extLst>
              <a:ext uri="{FF2B5EF4-FFF2-40B4-BE49-F238E27FC236}">
                <a16:creationId xmlns:a16="http://schemas.microsoft.com/office/drawing/2014/main" id="{AA94AFBD-B561-3CF7-6E48-1916959BA744}"/>
              </a:ext>
            </a:extLst>
          </p:cNvPr>
          <p:cNvSpPr txBox="1"/>
          <p:nvPr/>
        </p:nvSpPr>
        <p:spPr>
          <a:xfrm>
            <a:off x="2503401" y="2571671"/>
            <a:ext cx="22499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bg1"/>
                </a:solidFill>
                <a:latin typeface="+mn-ea"/>
                <a:cs typeface="Calibri"/>
                <a:sym typeface="Calibri"/>
              </a:rPr>
              <a:t>2</a:t>
            </a:r>
            <a:endParaRPr sz="900" b="1" dirty="0">
              <a:solidFill>
                <a:schemeClr val="bg1"/>
              </a:solidFill>
              <a:latin typeface="+mn-ea"/>
              <a:cs typeface="Calibri"/>
              <a:sym typeface="Calibri"/>
            </a:endParaRPr>
          </a:p>
        </p:txBody>
      </p:sp>
      <p:sp>
        <p:nvSpPr>
          <p:cNvPr id="28" name="Google Shape;890;p26">
            <a:extLst>
              <a:ext uri="{FF2B5EF4-FFF2-40B4-BE49-F238E27FC236}">
                <a16:creationId xmlns:a16="http://schemas.microsoft.com/office/drawing/2014/main" id="{683AF187-3FC8-1DC7-0D9F-674C71595A11}"/>
              </a:ext>
            </a:extLst>
          </p:cNvPr>
          <p:cNvSpPr txBox="1"/>
          <p:nvPr/>
        </p:nvSpPr>
        <p:spPr>
          <a:xfrm>
            <a:off x="2637846" y="2681527"/>
            <a:ext cx="1644009" cy="338514"/>
          </a:xfrm>
          <a:prstGeom prst="rect">
            <a:avLst/>
          </a:prstGeom>
          <a:noFill/>
          <a:ln>
            <a:noFill/>
          </a:ln>
        </p:spPr>
        <p:txBody>
          <a:bodyPr spcFirstLastPara="1" wrap="square" lIns="91425" tIns="45700" rIns="91425" bIns="45700" anchor="t" anchorCtr="0">
            <a:spAutoFit/>
          </a:bodyPr>
          <a:lstStyle/>
          <a:p>
            <a:pPr>
              <a:buSzPts val="900"/>
            </a:pPr>
            <a:r>
              <a:rPr lang="en-US" altLang="ja-JP" sz="800" b="1" dirty="0">
                <a:solidFill>
                  <a:schemeClr val="bg2">
                    <a:lumMod val="50000"/>
                  </a:schemeClr>
                </a:solidFill>
                <a:latin typeface="+mn-ea"/>
              </a:rPr>
              <a:t>CanCam</a:t>
            </a:r>
            <a:r>
              <a:rPr lang="ja-JP" altLang="en-US" sz="800" b="1" dirty="0">
                <a:solidFill>
                  <a:schemeClr val="bg2">
                    <a:lumMod val="50000"/>
                  </a:schemeClr>
                </a:solidFill>
                <a:latin typeface="+mn-ea"/>
              </a:rPr>
              <a:t>公式</a:t>
            </a:r>
            <a:r>
              <a:rPr lang="en-US" altLang="ja-JP" sz="800" b="1" dirty="0">
                <a:solidFill>
                  <a:schemeClr val="bg2">
                    <a:lumMod val="50000"/>
                  </a:schemeClr>
                </a:solidFill>
                <a:latin typeface="+mn-ea"/>
              </a:rPr>
              <a:t>X </a:t>
            </a:r>
            <a:r>
              <a:rPr lang="ja-JP" altLang="en-US" sz="800" b="1" dirty="0">
                <a:solidFill>
                  <a:schemeClr val="bg2">
                    <a:lumMod val="50000"/>
                  </a:schemeClr>
                </a:solidFill>
                <a:latin typeface="+mn-ea"/>
              </a:rPr>
              <a:t>をフォロー・</a:t>
            </a:r>
            <a:endParaRPr lang="en-US" altLang="ja-JP" sz="800" b="1" dirty="0">
              <a:solidFill>
                <a:schemeClr val="bg2">
                  <a:lumMod val="50000"/>
                </a:schemeClr>
              </a:solidFill>
              <a:latin typeface="+mn-ea"/>
            </a:endParaRPr>
          </a:p>
          <a:p>
            <a:pPr>
              <a:buSzPts val="900"/>
            </a:pPr>
            <a:r>
              <a:rPr lang="ja-JP" altLang="en-US" sz="800" b="1" dirty="0">
                <a:solidFill>
                  <a:schemeClr val="bg2">
                    <a:lumMod val="50000"/>
                  </a:schemeClr>
                </a:solidFill>
                <a:latin typeface="+mn-ea"/>
              </a:rPr>
              <a:t>該当投稿をリツイートで応募</a:t>
            </a:r>
          </a:p>
        </p:txBody>
      </p:sp>
      <p:grpSp>
        <p:nvGrpSpPr>
          <p:cNvPr id="29" name="グループ化 28">
            <a:extLst>
              <a:ext uri="{FF2B5EF4-FFF2-40B4-BE49-F238E27FC236}">
                <a16:creationId xmlns:a16="http://schemas.microsoft.com/office/drawing/2014/main" id="{3B1BCA68-FAA2-72D8-F693-8A33A73BB3BF}"/>
              </a:ext>
            </a:extLst>
          </p:cNvPr>
          <p:cNvGrpSpPr/>
          <p:nvPr/>
        </p:nvGrpSpPr>
        <p:grpSpPr>
          <a:xfrm>
            <a:off x="2784164" y="2999815"/>
            <a:ext cx="1251517" cy="1354870"/>
            <a:chOff x="7645980" y="2987616"/>
            <a:chExt cx="1251517" cy="1354870"/>
          </a:xfrm>
        </p:grpSpPr>
        <p:grpSp>
          <p:nvGrpSpPr>
            <p:cNvPr id="30" name="グループ化 29">
              <a:extLst>
                <a:ext uri="{FF2B5EF4-FFF2-40B4-BE49-F238E27FC236}">
                  <a16:creationId xmlns:a16="http://schemas.microsoft.com/office/drawing/2014/main" id="{DBF08749-7608-DE9A-8758-F4EF57673E89}"/>
                </a:ext>
              </a:extLst>
            </p:cNvPr>
            <p:cNvGrpSpPr/>
            <p:nvPr/>
          </p:nvGrpSpPr>
          <p:grpSpPr>
            <a:xfrm>
              <a:off x="7645980" y="2987616"/>
              <a:ext cx="1251517" cy="1354870"/>
              <a:chOff x="4643034" y="8005645"/>
              <a:chExt cx="1251517" cy="1354870"/>
            </a:xfrm>
          </p:grpSpPr>
          <p:grpSp>
            <p:nvGrpSpPr>
              <p:cNvPr id="37" name="Google Shape;1628;p56">
                <a:extLst>
                  <a:ext uri="{FF2B5EF4-FFF2-40B4-BE49-F238E27FC236}">
                    <a16:creationId xmlns:a16="http://schemas.microsoft.com/office/drawing/2014/main" id="{571E1B99-D939-2EBC-FB97-C5F51D9CF6A3}"/>
                  </a:ext>
                </a:extLst>
              </p:cNvPr>
              <p:cNvGrpSpPr/>
              <p:nvPr/>
            </p:nvGrpSpPr>
            <p:grpSpPr>
              <a:xfrm>
                <a:off x="4643034" y="8005645"/>
                <a:ext cx="1251517" cy="1354870"/>
                <a:chOff x="-1444877" y="4107019"/>
                <a:chExt cx="1294705" cy="1640467"/>
              </a:xfrm>
            </p:grpSpPr>
            <p:sp>
              <p:nvSpPr>
                <p:cNvPr id="43" name="Google Shape;1629;p56">
                  <a:extLst>
                    <a:ext uri="{FF2B5EF4-FFF2-40B4-BE49-F238E27FC236}">
                      <a16:creationId xmlns:a16="http://schemas.microsoft.com/office/drawing/2014/main" id="{838ACC71-EB37-A9A4-F217-3FBCB92054B7}"/>
                    </a:ext>
                  </a:extLst>
                </p:cNvPr>
                <p:cNvSpPr/>
                <p:nvPr/>
              </p:nvSpPr>
              <p:spPr>
                <a:xfrm>
                  <a:off x="-1444877" y="4107019"/>
                  <a:ext cx="1294705" cy="1640467"/>
                </a:xfrm>
                <a:prstGeom prst="rect">
                  <a:avLst/>
                </a:prstGeom>
                <a:solidFill>
                  <a:srgbClr val="FFFFFF"/>
                </a:solidFill>
                <a:ln w="9525" cap="flat" cmpd="sng">
                  <a:solidFill>
                    <a:schemeClr val="bg1">
                      <a:lumMod val="75000"/>
                    </a:schemeClr>
                  </a:solidFill>
                  <a:prstDash val="solid"/>
                  <a:round/>
                  <a:headEnd type="none" w="sm" len="sm"/>
                  <a:tailEnd type="none" w="sm" len="sm"/>
                </a:ln>
              </p:spPr>
              <p:txBody>
                <a:bodyPr spcFirstLastPara="1" wrap="square" lIns="82939" tIns="41458" rIns="82939" bIns="41458" anchor="ctr" anchorCtr="0">
                  <a:noAutofit/>
                </a:bodyPr>
                <a:lstStyle/>
                <a:p>
                  <a:pPr algn="ctr">
                    <a:buClr>
                      <a:schemeClr val="dk1"/>
                    </a:buClr>
                    <a:buSzPts val="1400"/>
                  </a:pPr>
                  <a:endParaRPr sz="1270">
                    <a:solidFill>
                      <a:schemeClr val="bg2">
                        <a:lumMod val="50000"/>
                      </a:schemeClr>
                    </a:solidFill>
                    <a:latin typeface="游ゴシック" panose="020B0400000000000000" pitchFamily="50" charset="-128"/>
                    <a:ea typeface="游ゴシック" panose="020B0400000000000000" pitchFamily="50" charset="-128"/>
                    <a:cs typeface="Meiryo"/>
                    <a:sym typeface="Meiryo"/>
                  </a:endParaRPr>
                </a:p>
              </p:txBody>
            </p:sp>
            <p:pic>
              <p:nvPicPr>
                <p:cNvPr id="46" name="Google Shape;1630;p56">
                  <a:extLst>
                    <a:ext uri="{FF2B5EF4-FFF2-40B4-BE49-F238E27FC236}">
                      <a16:creationId xmlns:a16="http://schemas.microsoft.com/office/drawing/2014/main" id="{8CE2405C-5C25-D3C0-19B8-4C1CCFF3C078}"/>
                    </a:ext>
                  </a:extLst>
                </p:cNvPr>
                <p:cNvPicPr preferRelativeResize="0"/>
                <p:nvPr/>
              </p:nvPicPr>
              <p:blipFill rotWithShape="1">
                <a:blip r:embed="rId4" cstate="print">
                  <a:alphaModFix/>
                  <a:extLst>
                    <a:ext uri="{28A0092B-C50C-407E-A947-70E740481C1C}">
                      <a14:useLocalDpi xmlns:a14="http://schemas.microsoft.com/office/drawing/2010/main"/>
                    </a:ext>
                  </a:extLst>
                </a:blip>
                <a:srcRect l="12395" r="7404"/>
                <a:stretch/>
              </p:blipFill>
              <p:spPr>
                <a:xfrm>
                  <a:off x="-1302397" y="5100989"/>
                  <a:ext cx="903477" cy="518574"/>
                </a:xfrm>
                <a:prstGeom prst="rect">
                  <a:avLst/>
                </a:prstGeom>
                <a:noFill/>
                <a:ln>
                  <a:noFill/>
                </a:ln>
              </p:spPr>
            </p:pic>
          </p:grpSp>
          <p:pic>
            <p:nvPicPr>
              <p:cNvPr id="40" name="図 39">
                <a:extLst>
                  <a:ext uri="{FF2B5EF4-FFF2-40B4-BE49-F238E27FC236}">
                    <a16:creationId xmlns:a16="http://schemas.microsoft.com/office/drawing/2014/main" id="{0826A40E-BB51-A5DC-EFE1-2600FE1CE06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683264" y="8076276"/>
                <a:ext cx="743678" cy="179536"/>
              </a:xfrm>
              <a:prstGeom prst="rect">
                <a:avLst/>
              </a:prstGeom>
            </p:spPr>
          </p:pic>
        </p:grpSp>
        <p:pic>
          <p:nvPicPr>
            <p:cNvPr id="31" name="Picture 2">
              <a:extLst>
                <a:ext uri="{FF2B5EF4-FFF2-40B4-BE49-F238E27FC236}">
                  <a16:creationId xmlns:a16="http://schemas.microsoft.com/office/drawing/2014/main" id="{B7C84F75-8DAF-3F61-671F-39548A74049C}"/>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74247" t="26310" r="4313" b="55867"/>
            <a:stretch/>
          </p:blipFill>
          <p:spPr bwMode="auto">
            <a:xfrm>
              <a:off x="8200116" y="3068507"/>
              <a:ext cx="409060" cy="125560"/>
            </a:xfrm>
            <a:prstGeom prst="rect">
              <a:avLst/>
            </a:prstGeom>
            <a:noFill/>
            <a:extLst>
              <a:ext uri="{909E8E84-426E-40DD-AFC4-6F175D3DCCD1}">
                <a14:hiddenFill xmlns:a14="http://schemas.microsoft.com/office/drawing/2010/main">
                  <a:solidFill>
                    <a:srgbClr val="FFFFFF"/>
                  </a:solidFill>
                </a14:hiddenFill>
              </a:ext>
            </a:extLst>
          </p:spPr>
        </p:pic>
        <p:pic>
          <p:nvPicPr>
            <p:cNvPr id="32" name="図 31" descr="ダイアグラム&#10;&#10;自動的に生成された説明">
              <a:extLst>
                <a:ext uri="{FF2B5EF4-FFF2-40B4-BE49-F238E27FC236}">
                  <a16:creationId xmlns:a16="http://schemas.microsoft.com/office/drawing/2014/main" id="{B7A93874-8FE7-0C2D-4C53-5ADA406BA993}"/>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699235" y="4237878"/>
              <a:ext cx="1175317" cy="95394"/>
            </a:xfrm>
            <a:prstGeom prst="rect">
              <a:avLst/>
            </a:prstGeom>
            <a:ln>
              <a:noFill/>
            </a:ln>
          </p:spPr>
        </p:pic>
        <p:grpSp>
          <p:nvGrpSpPr>
            <p:cNvPr id="33" name="グループ化 32">
              <a:extLst>
                <a:ext uri="{FF2B5EF4-FFF2-40B4-BE49-F238E27FC236}">
                  <a16:creationId xmlns:a16="http://schemas.microsoft.com/office/drawing/2014/main" id="{62359E1F-DBA5-7FD0-885C-B943FE4D38FA}"/>
                </a:ext>
              </a:extLst>
            </p:cNvPr>
            <p:cNvGrpSpPr/>
            <p:nvPr/>
          </p:nvGrpSpPr>
          <p:grpSpPr>
            <a:xfrm>
              <a:off x="7737455" y="3296499"/>
              <a:ext cx="1033796" cy="430991"/>
              <a:chOff x="7737455" y="3296499"/>
              <a:chExt cx="1033796" cy="430991"/>
            </a:xfrm>
          </p:grpSpPr>
          <p:cxnSp>
            <p:nvCxnSpPr>
              <p:cNvPr id="34" name="直線コネクタ 33">
                <a:extLst>
                  <a:ext uri="{FF2B5EF4-FFF2-40B4-BE49-F238E27FC236}">
                    <a16:creationId xmlns:a16="http://schemas.microsoft.com/office/drawing/2014/main" id="{EDB0A19B-E255-0297-2E64-42DA0959B5C3}"/>
                  </a:ext>
                </a:extLst>
              </p:cNvPr>
              <p:cNvCxnSpPr/>
              <p:nvPr/>
            </p:nvCxnSpPr>
            <p:spPr>
              <a:xfrm>
                <a:off x="7737455" y="3296499"/>
                <a:ext cx="103379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D4A30E3E-DB71-CB51-AEC2-81B45EF52000}"/>
                  </a:ext>
                </a:extLst>
              </p:cNvPr>
              <p:cNvCxnSpPr/>
              <p:nvPr/>
            </p:nvCxnSpPr>
            <p:spPr>
              <a:xfrm>
                <a:off x="7737455" y="3724578"/>
                <a:ext cx="103379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4214C00D-E893-F465-AE0C-916F22A4BFBD}"/>
                  </a:ext>
                </a:extLst>
              </p:cNvPr>
              <p:cNvCxnSpPr/>
              <p:nvPr/>
            </p:nvCxnSpPr>
            <p:spPr>
              <a:xfrm flipH="1">
                <a:off x="7737455" y="3296499"/>
                <a:ext cx="1033796" cy="4309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49" name="Google Shape;891;p26">
            <a:extLst>
              <a:ext uri="{FF2B5EF4-FFF2-40B4-BE49-F238E27FC236}">
                <a16:creationId xmlns:a16="http://schemas.microsoft.com/office/drawing/2014/main" id="{6119F7EA-4CE1-79A7-EFE7-29A6C231A750}"/>
              </a:ext>
            </a:extLst>
          </p:cNvPr>
          <p:cNvSpPr/>
          <p:nvPr/>
        </p:nvSpPr>
        <p:spPr>
          <a:xfrm rot="9535576">
            <a:off x="2260341" y="4053276"/>
            <a:ext cx="335212" cy="446777"/>
          </a:xfrm>
          <a:prstGeom prst="rightArrow">
            <a:avLst>
              <a:gd name="adj1" fmla="val 50000"/>
              <a:gd name="adj2" fmla="val 50000"/>
            </a:avLst>
          </a:prstGeom>
          <a:solidFill>
            <a:schemeClr val="bg1">
              <a:lumMod val="75000"/>
            </a:schemeClr>
          </a:solidFill>
          <a:ln>
            <a:noFill/>
          </a:ln>
        </p:spPr>
        <p:txBody>
          <a:bodyPr spcFirstLastPara="1" wrap="square" lIns="91425" tIns="45700" rIns="91425" bIns="45700" anchor="ctr" anchorCtr="0">
            <a:noAutofit/>
          </a:bodyPr>
          <a:lstStyle/>
          <a:p>
            <a:pPr algn="ctr">
              <a:buSzPts val="1800"/>
            </a:pPr>
            <a:endParaRPr sz="1600" dirty="0">
              <a:solidFill>
                <a:schemeClr val="bg2">
                  <a:lumMod val="50000"/>
                </a:schemeClr>
              </a:solidFill>
              <a:latin typeface="+mn-ea"/>
              <a:cs typeface="Meiryo"/>
              <a:sym typeface="Meiryo"/>
            </a:endParaRPr>
          </a:p>
        </p:txBody>
      </p:sp>
      <p:sp>
        <p:nvSpPr>
          <p:cNvPr id="50" name="Google Shape;879;p26">
            <a:extLst>
              <a:ext uri="{FF2B5EF4-FFF2-40B4-BE49-F238E27FC236}">
                <a16:creationId xmlns:a16="http://schemas.microsoft.com/office/drawing/2014/main" id="{963CD875-61DD-30E3-BFBB-440538E8EF77}"/>
              </a:ext>
            </a:extLst>
          </p:cNvPr>
          <p:cNvSpPr/>
          <p:nvPr/>
        </p:nvSpPr>
        <p:spPr>
          <a:xfrm>
            <a:off x="499432" y="4260630"/>
            <a:ext cx="1800000" cy="1800000"/>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chemeClr val="bg2">
                  <a:lumMod val="50000"/>
                </a:schemeClr>
              </a:solidFill>
              <a:latin typeface="+mn-ea"/>
              <a:cs typeface="Calibri"/>
              <a:sym typeface="Calibri"/>
            </a:endParaRPr>
          </a:p>
        </p:txBody>
      </p:sp>
      <p:sp>
        <p:nvSpPr>
          <p:cNvPr id="51" name="Google Shape;882;p26">
            <a:extLst>
              <a:ext uri="{FF2B5EF4-FFF2-40B4-BE49-F238E27FC236}">
                <a16:creationId xmlns:a16="http://schemas.microsoft.com/office/drawing/2014/main" id="{D1BAFD8F-E5E2-EC29-7512-3A06DD15357C}"/>
              </a:ext>
            </a:extLst>
          </p:cNvPr>
          <p:cNvSpPr txBox="1"/>
          <p:nvPr/>
        </p:nvSpPr>
        <p:spPr>
          <a:xfrm>
            <a:off x="872525" y="4293573"/>
            <a:ext cx="1187093" cy="215403"/>
          </a:xfrm>
          <a:prstGeom prst="rect">
            <a:avLst/>
          </a:prstGeom>
          <a:noFill/>
          <a:ln>
            <a:noFill/>
          </a:ln>
        </p:spPr>
        <p:txBody>
          <a:bodyPr spcFirstLastPara="1" wrap="square" lIns="91425" tIns="45700" rIns="91425" bIns="45700" anchor="t" anchorCtr="0">
            <a:spAutoFit/>
          </a:bodyPr>
          <a:lstStyle/>
          <a:p>
            <a:pPr>
              <a:buSzPts val="900"/>
            </a:pPr>
            <a:r>
              <a:rPr lang="ja-JP" altLang="en-US" sz="800" dirty="0">
                <a:solidFill>
                  <a:schemeClr val="bg2">
                    <a:lumMod val="50000"/>
                  </a:schemeClr>
                </a:solidFill>
                <a:latin typeface="+mn-ea"/>
              </a:rPr>
              <a:t>後日</a:t>
            </a:r>
            <a:r>
              <a:rPr lang="en-US" altLang="ja-JP" sz="800" dirty="0">
                <a:solidFill>
                  <a:schemeClr val="bg2">
                    <a:lumMod val="50000"/>
                  </a:schemeClr>
                </a:solidFill>
                <a:latin typeface="+mn-ea"/>
              </a:rPr>
              <a:t>DM</a:t>
            </a:r>
            <a:r>
              <a:rPr lang="ja-JP" altLang="en-US" sz="800" dirty="0">
                <a:solidFill>
                  <a:schemeClr val="bg2">
                    <a:lumMod val="50000"/>
                  </a:schemeClr>
                </a:solidFill>
                <a:latin typeface="+mn-ea"/>
              </a:rPr>
              <a:t>で当選連絡</a:t>
            </a:r>
          </a:p>
        </p:txBody>
      </p:sp>
      <p:sp>
        <p:nvSpPr>
          <p:cNvPr id="53" name="Google Shape;912;p26">
            <a:extLst>
              <a:ext uri="{FF2B5EF4-FFF2-40B4-BE49-F238E27FC236}">
                <a16:creationId xmlns:a16="http://schemas.microsoft.com/office/drawing/2014/main" id="{3DFC59D3-F718-D892-D914-B59135B9E081}"/>
              </a:ext>
            </a:extLst>
          </p:cNvPr>
          <p:cNvSpPr txBox="1"/>
          <p:nvPr/>
        </p:nvSpPr>
        <p:spPr>
          <a:xfrm>
            <a:off x="462916" y="4195418"/>
            <a:ext cx="22499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bg1"/>
                </a:solidFill>
                <a:latin typeface="+mn-ea"/>
                <a:cs typeface="Calibri"/>
                <a:sym typeface="Calibri"/>
              </a:rPr>
              <a:t>3</a:t>
            </a:r>
            <a:endParaRPr sz="900" b="1" dirty="0">
              <a:solidFill>
                <a:schemeClr val="bg1"/>
              </a:solidFill>
              <a:latin typeface="+mn-ea"/>
              <a:cs typeface="Calibri"/>
              <a:sym typeface="Calibri"/>
            </a:endParaRPr>
          </a:p>
        </p:txBody>
      </p:sp>
      <p:pic>
        <p:nvPicPr>
          <p:cNvPr id="55" name="図 54"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7B3FB089-9A6C-3EFA-FB12-49F55E0AA98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830697" y="4557085"/>
            <a:ext cx="1187093" cy="1439027"/>
          </a:xfrm>
          <a:prstGeom prst="rect">
            <a:avLst/>
          </a:prstGeom>
          <a:ln>
            <a:solidFill>
              <a:schemeClr val="bg1">
                <a:lumMod val="75000"/>
              </a:schemeClr>
            </a:solidFill>
          </a:ln>
        </p:spPr>
      </p:pic>
      <p:grpSp>
        <p:nvGrpSpPr>
          <p:cNvPr id="58" name="グループ化 57">
            <a:extLst>
              <a:ext uri="{FF2B5EF4-FFF2-40B4-BE49-F238E27FC236}">
                <a16:creationId xmlns:a16="http://schemas.microsoft.com/office/drawing/2014/main" id="{F76B6F15-5D3B-03CB-4DD7-2DB5797123FA}"/>
              </a:ext>
            </a:extLst>
          </p:cNvPr>
          <p:cNvGrpSpPr/>
          <p:nvPr/>
        </p:nvGrpSpPr>
        <p:grpSpPr>
          <a:xfrm>
            <a:off x="1277653" y="5193373"/>
            <a:ext cx="636986" cy="259131"/>
            <a:chOff x="5986485" y="4748678"/>
            <a:chExt cx="1033796" cy="430991"/>
          </a:xfrm>
        </p:grpSpPr>
        <p:cxnSp>
          <p:nvCxnSpPr>
            <p:cNvPr id="60" name="直線コネクタ 59">
              <a:extLst>
                <a:ext uri="{FF2B5EF4-FFF2-40B4-BE49-F238E27FC236}">
                  <a16:creationId xmlns:a16="http://schemas.microsoft.com/office/drawing/2014/main" id="{E7F93526-D406-AA81-B278-E05E201AE956}"/>
                </a:ext>
              </a:extLst>
            </p:cNvPr>
            <p:cNvCxnSpPr>
              <a:cxnSpLocks/>
            </p:cNvCxnSpPr>
            <p:nvPr/>
          </p:nvCxnSpPr>
          <p:spPr>
            <a:xfrm>
              <a:off x="5986485" y="4748678"/>
              <a:ext cx="10337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DBB7F3E5-52E1-823A-AABE-038F8B328FA3}"/>
                </a:ext>
              </a:extLst>
            </p:cNvPr>
            <p:cNvCxnSpPr>
              <a:cxnSpLocks/>
            </p:cNvCxnSpPr>
            <p:nvPr/>
          </p:nvCxnSpPr>
          <p:spPr>
            <a:xfrm>
              <a:off x="5986485" y="5176757"/>
              <a:ext cx="10337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9797FC23-2EFC-F270-FD2E-8021B300A7FF}"/>
                </a:ext>
              </a:extLst>
            </p:cNvPr>
            <p:cNvCxnSpPr>
              <a:cxnSpLocks/>
            </p:cNvCxnSpPr>
            <p:nvPr/>
          </p:nvCxnSpPr>
          <p:spPr>
            <a:xfrm flipH="1">
              <a:off x="5986485" y="4748678"/>
              <a:ext cx="1033796" cy="4309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26" name="Google Shape;889;p26">
            <a:extLst>
              <a:ext uri="{FF2B5EF4-FFF2-40B4-BE49-F238E27FC236}">
                <a16:creationId xmlns:a16="http://schemas.microsoft.com/office/drawing/2014/main" id="{A4CDED74-8609-5531-C046-111DC8BA28CD}"/>
              </a:ext>
            </a:extLst>
          </p:cNvPr>
          <p:cNvSpPr/>
          <p:nvPr/>
        </p:nvSpPr>
        <p:spPr>
          <a:xfrm>
            <a:off x="2536407" y="4673811"/>
            <a:ext cx="1800000" cy="1800000"/>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chemeClr val="bg2">
                  <a:lumMod val="50000"/>
                </a:schemeClr>
              </a:solidFill>
              <a:latin typeface="+mn-ea"/>
              <a:cs typeface="Calibri"/>
              <a:sym typeface="Calibri"/>
            </a:endParaRPr>
          </a:p>
        </p:txBody>
      </p:sp>
      <p:sp>
        <p:nvSpPr>
          <p:cNvPr id="1029" name="Google Shape;891;p26">
            <a:extLst>
              <a:ext uri="{FF2B5EF4-FFF2-40B4-BE49-F238E27FC236}">
                <a16:creationId xmlns:a16="http://schemas.microsoft.com/office/drawing/2014/main" id="{F76EA15B-6CF3-CDC1-9882-26FA8463C1BA}"/>
              </a:ext>
            </a:extLst>
          </p:cNvPr>
          <p:cNvSpPr/>
          <p:nvPr/>
        </p:nvSpPr>
        <p:spPr>
          <a:xfrm rot="1014388">
            <a:off x="2260723" y="5253111"/>
            <a:ext cx="335212" cy="446777"/>
          </a:xfrm>
          <a:prstGeom prst="rightArrow">
            <a:avLst>
              <a:gd name="adj1" fmla="val 50000"/>
              <a:gd name="adj2" fmla="val 50000"/>
            </a:avLst>
          </a:prstGeom>
          <a:solidFill>
            <a:schemeClr val="bg1">
              <a:lumMod val="75000"/>
            </a:schemeClr>
          </a:solidFill>
          <a:ln>
            <a:noFill/>
          </a:ln>
        </p:spPr>
        <p:txBody>
          <a:bodyPr spcFirstLastPara="1" wrap="square" lIns="91425" tIns="45700" rIns="91425" bIns="45700" anchor="ctr" anchorCtr="0">
            <a:noAutofit/>
          </a:bodyPr>
          <a:lstStyle/>
          <a:p>
            <a:pPr algn="ctr">
              <a:buSzPts val="1800"/>
            </a:pPr>
            <a:endParaRPr sz="1600" dirty="0">
              <a:solidFill>
                <a:schemeClr val="bg2">
                  <a:lumMod val="50000"/>
                </a:schemeClr>
              </a:solidFill>
              <a:latin typeface="+mn-ea"/>
              <a:cs typeface="Meiryo"/>
              <a:sym typeface="Meiryo"/>
            </a:endParaRPr>
          </a:p>
        </p:txBody>
      </p:sp>
      <p:sp>
        <p:nvSpPr>
          <p:cNvPr id="1031" name="Google Shape;913;p26">
            <a:extLst>
              <a:ext uri="{FF2B5EF4-FFF2-40B4-BE49-F238E27FC236}">
                <a16:creationId xmlns:a16="http://schemas.microsoft.com/office/drawing/2014/main" id="{9E8C91CB-D56A-46DC-3815-ACF43DFB0630}"/>
              </a:ext>
            </a:extLst>
          </p:cNvPr>
          <p:cNvSpPr txBox="1"/>
          <p:nvPr/>
        </p:nvSpPr>
        <p:spPr>
          <a:xfrm>
            <a:off x="2503401" y="4604708"/>
            <a:ext cx="22499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bg1"/>
                </a:solidFill>
                <a:latin typeface="+mn-ea"/>
                <a:cs typeface="Calibri"/>
                <a:sym typeface="Calibri"/>
              </a:rPr>
              <a:t>4</a:t>
            </a:r>
            <a:endParaRPr sz="900" b="1" dirty="0">
              <a:solidFill>
                <a:schemeClr val="bg1"/>
              </a:solidFill>
              <a:latin typeface="+mn-ea"/>
              <a:cs typeface="Calibri"/>
              <a:sym typeface="Calibri"/>
            </a:endParaRPr>
          </a:p>
        </p:txBody>
      </p:sp>
      <p:sp>
        <p:nvSpPr>
          <p:cNvPr id="1032" name="Google Shape;890;p26">
            <a:extLst>
              <a:ext uri="{FF2B5EF4-FFF2-40B4-BE49-F238E27FC236}">
                <a16:creationId xmlns:a16="http://schemas.microsoft.com/office/drawing/2014/main" id="{F313326D-48B9-F5C7-D0CC-E372C0F0D065}"/>
              </a:ext>
            </a:extLst>
          </p:cNvPr>
          <p:cNvSpPr txBox="1"/>
          <p:nvPr/>
        </p:nvSpPr>
        <p:spPr>
          <a:xfrm>
            <a:off x="2742865" y="4692231"/>
            <a:ext cx="1480272" cy="338514"/>
          </a:xfrm>
          <a:prstGeom prst="rect">
            <a:avLst/>
          </a:prstGeom>
          <a:noFill/>
          <a:ln>
            <a:noFill/>
          </a:ln>
        </p:spPr>
        <p:txBody>
          <a:bodyPr spcFirstLastPara="1" wrap="square" lIns="91425" tIns="45700" rIns="91425" bIns="45700" anchor="t" anchorCtr="0">
            <a:spAutoFit/>
          </a:bodyPr>
          <a:lstStyle/>
          <a:p>
            <a:pPr>
              <a:buSzPts val="900"/>
            </a:pPr>
            <a:r>
              <a:rPr lang="ja-JP" altLang="en-US" sz="800" dirty="0">
                <a:solidFill>
                  <a:schemeClr val="bg2">
                    <a:lumMod val="50000"/>
                  </a:schemeClr>
                </a:solidFill>
                <a:latin typeface="+mn-ea"/>
              </a:rPr>
              <a:t>その後ユーザーと小学館</a:t>
            </a:r>
            <a:r>
              <a:rPr lang="en-US" altLang="ja-JP" sz="800" dirty="0">
                <a:solidFill>
                  <a:schemeClr val="bg2">
                    <a:lumMod val="50000"/>
                  </a:schemeClr>
                </a:solidFill>
                <a:latin typeface="+mn-ea"/>
              </a:rPr>
              <a:t>ID</a:t>
            </a:r>
            <a:r>
              <a:rPr lang="ja-JP" altLang="en-US" sz="800" dirty="0">
                <a:solidFill>
                  <a:schemeClr val="bg2">
                    <a:lumMod val="50000"/>
                  </a:schemeClr>
                </a:solidFill>
                <a:latin typeface="+mn-ea"/>
              </a:rPr>
              <a:t>で連絡を取り商品発送！</a:t>
            </a:r>
            <a:endParaRPr sz="800" dirty="0">
              <a:solidFill>
                <a:schemeClr val="bg2">
                  <a:lumMod val="50000"/>
                </a:schemeClr>
              </a:solidFill>
              <a:latin typeface="+mn-ea"/>
            </a:endParaRPr>
          </a:p>
        </p:txBody>
      </p:sp>
      <p:sp>
        <p:nvSpPr>
          <p:cNvPr id="1036" name="テキスト ボックス 1035">
            <a:extLst>
              <a:ext uri="{FF2B5EF4-FFF2-40B4-BE49-F238E27FC236}">
                <a16:creationId xmlns:a16="http://schemas.microsoft.com/office/drawing/2014/main" id="{8A3C5F6D-94E5-400B-75D6-2179D0734989}"/>
              </a:ext>
            </a:extLst>
          </p:cNvPr>
          <p:cNvSpPr txBox="1"/>
          <p:nvPr/>
        </p:nvSpPr>
        <p:spPr>
          <a:xfrm>
            <a:off x="3906559" y="643067"/>
            <a:ext cx="1417376" cy="307777"/>
          </a:xfrm>
          <a:prstGeom prst="rect">
            <a:avLst/>
          </a:prstGeom>
          <a:noFill/>
          <a:ln w="28575">
            <a:solidFill>
              <a:srgbClr val="FF6737"/>
            </a:solidFill>
          </a:ln>
        </p:spPr>
        <p:txBody>
          <a:bodyPr wrap="none" rtlCol="0">
            <a:spAutoFit/>
          </a:bodyPr>
          <a:lstStyle/>
          <a:p>
            <a:r>
              <a:rPr kumimoji="1" lang="ja-JP" altLang="en-US" sz="1400" spc="300" dirty="0">
                <a:solidFill>
                  <a:srgbClr val="FF6737"/>
                </a:solidFill>
                <a:latin typeface="AR Pゴシック体S" panose="020B0A00000000000000" pitchFamily="50" charset="-128"/>
                <a:ea typeface="AR Pゴシック体S" panose="020B0A00000000000000" pitchFamily="50" charset="-128"/>
              </a:rPr>
              <a:t>毎月</a:t>
            </a:r>
            <a:r>
              <a:rPr kumimoji="1" lang="en-US" altLang="ja-JP" sz="1400" spc="300" dirty="0">
                <a:solidFill>
                  <a:srgbClr val="FF6737"/>
                </a:solidFill>
                <a:latin typeface="AR Pゴシック体S" panose="020B0A00000000000000" pitchFamily="50" charset="-128"/>
                <a:ea typeface="AR Pゴシック体S" panose="020B0A00000000000000" pitchFamily="50" charset="-128"/>
              </a:rPr>
              <a:t>1</a:t>
            </a:r>
            <a:r>
              <a:rPr kumimoji="1" lang="ja-JP" altLang="en-US" sz="1400" spc="300" dirty="0">
                <a:solidFill>
                  <a:srgbClr val="FF6737"/>
                </a:solidFill>
                <a:latin typeface="AR Pゴシック体S" panose="020B0A00000000000000" pitchFamily="50" charset="-128"/>
                <a:ea typeface="AR Pゴシック体S" panose="020B0A00000000000000" pitchFamily="50" charset="-128"/>
              </a:rPr>
              <a:t>社限定</a:t>
            </a:r>
          </a:p>
        </p:txBody>
      </p:sp>
      <p:sp>
        <p:nvSpPr>
          <p:cNvPr id="9" name="Google Shape;1897;p132">
            <a:extLst>
              <a:ext uri="{FF2B5EF4-FFF2-40B4-BE49-F238E27FC236}">
                <a16:creationId xmlns:a16="http://schemas.microsoft.com/office/drawing/2014/main" id="{BB62059B-F7E8-F189-A8AB-2048A332A0CD}"/>
              </a:ext>
            </a:extLst>
          </p:cNvPr>
          <p:cNvSpPr/>
          <p:nvPr/>
        </p:nvSpPr>
        <p:spPr>
          <a:xfrm>
            <a:off x="784777" y="3032131"/>
            <a:ext cx="1213274" cy="876948"/>
          </a:xfrm>
          <a:prstGeom prst="roundRect">
            <a:avLst>
              <a:gd name="adj" fmla="val 5947"/>
            </a:avLst>
          </a:prstGeom>
          <a:solidFill>
            <a:schemeClr val="accent2">
              <a:lumMod val="20000"/>
              <a:lumOff val="80000"/>
              <a:alpha val="80392"/>
            </a:schemeClr>
          </a:solidFill>
          <a:ln w="25400" cap="flat" cmpd="sng">
            <a:solidFill>
              <a:schemeClr val="accent2"/>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ja-JP" altLang="en-US" sz="900" b="1" i="0" u="none" strike="noStrike" kern="0" cap="none" spc="0" normalizeH="0" baseline="0" noProof="0" dirty="0">
                <a:ln>
                  <a:noFill/>
                </a:ln>
                <a:solidFill>
                  <a:schemeClr val="tx1">
                    <a:lumMod val="65000"/>
                    <a:lumOff val="35000"/>
                  </a:schemeClr>
                </a:solidFill>
                <a:effectLst/>
                <a:uLnTx/>
                <a:uFillTx/>
                <a:latin typeface="Meiryo"/>
                <a:ea typeface="Meiryo"/>
                <a:cs typeface="Meiryo"/>
                <a:sym typeface="Meiryo"/>
              </a:rPr>
              <a:t>画像</a:t>
            </a:r>
            <a:r>
              <a:rPr kumimoji="0" lang="en-US" altLang="ja-JP" sz="900" b="1" i="0" u="none" strike="noStrike" kern="0" cap="none" spc="0" normalizeH="0" baseline="0" noProof="0" dirty="0">
                <a:ln>
                  <a:noFill/>
                </a:ln>
                <a:solidFill>
                  <a:schemeClr val="tx1">
                    <a:lumMod val="65000"/>
                    <a:lumOff val="35000"/>
                  </a:schemeClr>
                </a:solidFill>
                <a:effectLst/>
                <a:uLnTx/>
                <a:uFillTx/>
                <a:latin typeface="Meiryo"/>
                <a:ea typeface="Meiryo"/>
                <a:cs typeface="Meiryo"/>
                <a:sym typeface="Meiryo"/>
              </a:rPr>
              <a:t>or</a:t>
            </a:r>
            <a:r>
              <a:rPr kumimoji="0" lang="ja-JP" altLang="en-US" sz="900" b="1" i="0" u="none" strike="noStrike" kern="0" cap="none" spc="0" normalizeH="0" baseline="0" noProof="0" dirty="0">
                <a:ln>
                  <a:noFill/>
                </a:ln>
                <a:solidFill>
                  <a:schemeClr val="tx1">
                    <a:lumMod val="65000"/>
                    <a:lumOff val="35000"/>
                  </a:schemeClr>
                </a:solidFill>
                <a:effectLst/>
                <a:uLnTx/>
                <a:uFillTx/>
                <a:latin typeface="Meiryo"/>
                <a:ea typeface="Meiryo"/>
                <a:cs typeface="Meiryo"/>
                <a:sym typeface="Meiryo"/>
              </a:rPr>
              <a:t>動画</a:t>
            </a:r>
            <a:endParaRPr kumimoji="0" lang="en-US" altLang="ja-JP" sz="900" b="1" i="0" u="none" strike="noStrike" kern="0" cap="none" spc="0" normalizeH="0" baseline="0" noProof="0" dirty="0">
              <a:ln>
                <a:noFill/>
              </a:ln>
              <a:solidFill>
                <a:schemeClr val="tx1">
                  <a:lumMod val="65000"/>
                  <a:lumOff val="35000"/>
                </a:schemeClr>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kern="0" dirty="0">
              <a:solidFill>
                <a:srgbClr val="3F3F3F"/>
              </a:solidFill>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u="none" strike="noStrike" kern="0" cap="none" spc="0" normalizeH="0" baseline="0" noProof="0" dirty="0">
              <a:ln>
                <a:noFill/>
              </a:ln>
              <a:solidFill>
                <a:srgbClr val="3F3F3F"/>
              </a:solidFill>
              <a:effectLst/>
              <a:uLnTx/>
              <a:uFillTx/>
              <a:latin typeface="Meiryo"/>
              <a:ea typeface="Meiryo"/>
              <a:cs typeface="Meiryo"/>
              <a:sym typeface="Meiryo"/>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dirty="0">
              <a:ln>
                <a:noFill/>
              </a:ln>
              <a:solidFill>
                <a:srgbClr val="3F3F3F"/>
              </a:solidFill>
              <a:effectLst/>
              <a:uLnTx/>
              <a:uFillTx/>
              <a:latin typeface="Meiryo"/>
              <a:ea typeface="Meiryo"/>
              <a:cs typeface="Meiryo"/>
              <a:sym typeface="Meiryo"/>
            </a:endParaRPr>
          </a:p>
        </p:txBody>
      </p:sp>
      <p:sp>
        <p:nvSpPr>
          <p:cNvPr id="13" name="Google Shape;1903;p132">
            <a:extLst>
              <a:ext uri="{FF2B5EF4-FFF2-40B4-BE49-F238E27FC236}">
                <a16:creationId xmlns:a16="http://schemas.microsoft.com/office/drawing/2014/main" id="{66336E2D-67E5-4C2D-B4A4-37559891F098}"/>
              </a:ext>
            </a:extLst>
          </p:cNvPr>
          <p:cNvSpPr/>
          <p:nvPr/>
        </p:nvSpPr>
        <p:spPr>
          <a:xfrm>
            <a:off x="786393" y="2811774"/>
            <a:ext cx="1225518" cy="190240"/>
          </a:xfrm>
          <a:prstGeom prst="roundRect">
            <a:avLst>
              <a:gd name="adj" fmla="val 5947"/>
            </a:avLst>
          </a:prstGeom>
          <a:solidFill>
            <a:schemeClr val="accent2">
              <a:lumMod val="20000"/>
              <a:lumOff val="80000"/>
              <a:alpha val="80392"/>
            </a:schemeClr>
          </a:solidFill>
          <a:ln w="25400" cap="flat" cmpd="sng">
            <a:solidFill>
              <a:schemeClr val="accent2"/>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ja-JP" altLang="en-US" sz="700" b="1" i="0" u="none" strike="noStrike" kern="0" cap="none" spc="0" normalizeH="0" baseline="0" noProof="0" dirty="0">
                <a:ln>
                  <a:noFill/>
                </a:ln>
                <a:solidFill>
                  <a:srgbClr val="3F3F3F"/>
                </a:solidFill>
                <a:effectLst/>
                <a:uLnTx/>
                <a:uFillTx/>
                <a:latin typeface="Meiryo"/>
                <a:ea typeface="Meiryo"/>
                <a:cs typeface="Meiryo"/>
                <a:sym typeface="Meiryo"/>
              </a:rPr>
              <a:t>キャンペーン説明</a:t>
            </a:r>
            <a:endParaRPr kumimoji="0" sz="700" b="1" i="0" u="none" strike="noStrike" kern="0" cap="none" spc="0" normalizeH="0" baseline="0" noProof="0" dirty="0">
              <a:ln>
                <a:noFill/>
              </a:ln>
              <a:solidFill>
                <a:srgbClr val="3F3F3F"/>
              </a:solidFill>
              <a:effectLst/>
              <a:uLnTx/>
              <a:uFillTx/>
              <a:latin typeface="Meiryo"/>
              <a:ea typeface="Meiryo"/>
              <a:cs typeface="Meiryo"/>
              <a:sym typeface="Meiryo"/>
            </a:endParaRPr>
          </a:p>
        </p:txBody>
      </p:sp>
      <p:pic>
        <p:nvPicPr>
          <p:cNvPr id="21" name="Google Shape;1630;p56">
            <a:extLst>
              <a:ext uri="{FF2B5EF4-FFF2-40B4-BE49-F238E27FC236}">
                <a16:creationId xmlns:a16="http://schemas.microsoft.com/office/drawing/2014/main" id="{738B74A7-8A78-9969-14A0-93A13B92298C}"/>
              </a:ext>
            </a:extLst>
          </p:cNvPr>
          <p:cNvPicPr preferRelativeResize="0"/>
          <p:nvPr/>
        </p:nvPicPr>
        <p:blipFill rotWithShape="1">
          <a:blip r:embed="rId4" cstate="print">
            <a:alphaModFix/>
            <a:extLst>
              <a:ext uri="{28A0092B-C50C-407E-A947-70E740481C1C}">
                <a14:useLocalDpi xmlns:a14="http://schemas.microsoft.com/office/drawing/2010/main"/>
              </a:ext>
            </a:extLst>
          </a:blip>
          <a:srcRect l="12395" r="7404"/>
          <a:stretch/>
        </p:blipFill>
        <p:spPr>
          <a:xfrm>
            <a:off x="942053" y="3340923"/>
            <a:ext cx="873339" cy="428293"/>
          </a:xfrm>
          <a:prstGeom prst="rect">
            <a:avLst/>
          </a:prstGeom>
          <a:noFill/>
          <a:ln>
            <a:noFill/>
          </a:ln>
        </p:spPr>
      </p:pic>
      <p:sp>
        <p:nvSpPr>
          <p:cNvPr id="38" name="テキスト ボックス 37">
            <a:extLst>
              <a:ext uri="{FF2B5EF4-FFF2-40B4-BE49-F238E27FC236}">
                <a16:creationId xmlns:a16="http://schemas.microsoft.com/office/drawing/2014/main" id="{D23AD8B0-3B4B-6B1E-EE9C-42B9EB058CB7}"/>
              </a:ext>
            </a:extLst>
          </p:cNvPr>
          <p:cNvSpPr txBox="1"/>
          <p:nvPr/>
        </p:nvSpPr>
        <p:spPr>
          <a:xfrm>
            <a:off x="429533" y="6230127"/>
            <a:ext cx="1965798" cy="230832"/>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ja-JP" altLang="en-US" sz="900" b="1" i="0" u="none" strike="noStrike" kern="0" cap="none" spc="0" normalizeH="0" baseline="0" noProof="0" dirty="0">
                <a:ln>
                  <a:noFill/>
                </a:ln>
                <a:solidFill>
                  <a:schemeClr val="accent2"/>
                </a:solidFill>
                <a:effectLst/>
                <a:uLnTx/>
                <a:uFillTx/>
                <a:latin typeface="Meiryo"/>
                <a:ea typeface="Meiryo"/>
                <a:cs typeface="Meiryo"/>
                <a:sym typeface="Meiryo"/>
              </a:rPr>
              <a:t>編集部が抽選・プレゼント送付</a:t>
            </a:r>
            <a:r>
              <a:rPr kumimoji="0" lang="ja-JP" altLang="en-US" sz="900" b="1" i="0" u="none" strike="noStrike" kern="0" cap="none" spc="0" normalizeH="0" baseline="0" noProof="0" dirty="0">
                <a:ln>
                  <a:noFill/>
                </a:ln>
                <a:solidFill>
                  <a:srgbClr val="3F3F3F"/>
                </a:solidFill>
                <a:effectLst/>
                <a:uLnTx/>
                <a:uFillTx/>
                <a:latin typeface="Meiryo"/>
                <a:ea typeface="Meiryo"/>
                <a:cs typeface="Meiryo"/>
                <a:sym typeface="Meiryo"/>
              </a:rPr>
              <a:t>　　　　　　　　　　　　　　　　　　　　　　　　　　　　　　　　　　　　　　　　　　　　　　</a:t>
            </a:r>
          </a:p>
        </p:txBody>
      </p:sp>
      <p:pic>
        <p:nvPicPr>
          <p:cNvPr id="17" name="Picture 2" descr="Xのアイコン｜こんとん">
            <a:extLst>
              <a:ext uri="{FF2B5EF4-FFF2-40B4-BE49-F238E27FC236}">
                <a16:creationId xmlns:a16="http://schemas.microsoft.com/office/drawing/2014/main" id="{CE58756D-6C3C-A941-F1CF-CD2CFB6A6E7D}"/>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371110" y="597854"/>
            <a:ext cx="393923" cy="381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722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4F3D-52DB-3173-D667-167D5A0AC46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64FB2E7-B008-443C-8926-7FCA2586DFB1}"/>
              </a:ext>
            </a:extLst>
          </p:cNvPr>
          <p:cNvSpPr>
            <a:spLocks noGrp="1"/>
          </p:cNvSpPr>
          <p:nvPr>
            <p:ph type="title"/>
          </p:nvPr>
        </p:nvSpPr>
        <p:spPr/>
        <p:txBody>
          <a:bodyPr/>
          <a:lstStyle/>
          <a:p>
            <a:r>
              <a:rPr lang="en-US" altLang="ja-JP" dirty="0"/>
              <a:t>SNS</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057BC3A2-6571-6B08-17C6-87A25DF18FA1}"/>
              </a:ext>
            </a:extLst>
          </p:cNvPr>
          <p:cNvGraphicFramePr>
            <a:graphicFrameLocks noGrp="1"/>
          </p:cNvGraphicFramePr>
          <p:nvPr>
            <p:extLst>
              <p:ext uri="{D42A27DB-BD31-4B8C-83A1-F6EECF244321}">
                <p14:modId xmlns:p14="http://schemas.microsoft.com/office/powerpoint/2010/main" val="2901027560"/>
              </p:ext>
            </p:extLst>
          </p:nvPr>
        </p:nvGraphicFramePr>
        <p:xfrm>
          <a:off x="189215" y="513352"/>
          <a:ext cx="9527570" cy="1045938"/>
        </p:xfrm>
        <a:graphic>
          <a:graphicData uri="http://schemas.openxmlformats.org/drawingml/2006/table">
            <a:tbl>
              <a:tblPr firstRow="1" bandRow="1">
                <a:tableStyleId>{5C22544A-7EE6-4342-B048-85BDC9FD1C3A}</a:tableStyleId>
              </a:tblPr>
              <a:tblGrid>
                <a:gridCol w="7533489">
                  <a:extLst>
                    <a:ext uri="{9D8B030D-6E8A-4147-A177-3AD203B41FA5}">
                      <a16:colId xmlns:a16="http://schemas.microsoft.com/office/drawing/2014/main" val="1221764777"/>
                    </a:ext>
                  </a:extLst>
                </a:gridCol>
                <a:gridCol w="1994081">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6737"/>
                          </a:solidFill>
                        </a:rPr>
                        <a:t>Instagram Live</a:t>
                      </a:r>
                      <a:r>
                        <a:rPr kumimoji="1" lang="ja-JP" altLang="en-US" baseline="0" dirty="0">
                          <a:solidFill>
                            <a:srgbClr val="FF6737"/>
                          </a:solidFill>
                        </a:rPr>
                        <a:t>配信タイアップ</a:t>
                      </a:r>
                    </a:p>
                  </a:txBody>
                  <a:tcPr marL="468000" anchor="ctr">
                    <a:lnL w="12700" cap="flat" cmpd="sng" algn="ctr">
                      <a:solidFill>
                        <a:srgbClr val="FF6737"/>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en-US" altLang="ja-JP" sz="1200" dirty="0">
                          <a:solidFill>
                            <a:schemeClr val="bg2">
                              <a:lumMod val="50000"/>
                            </a:schemeClr>
                          </a:solidFill>
                        </a:rPr>
                        <a:t>(</a:t>
                      </a:r>
                      <a:r>
                        <a:rPr kumimoji="1" lang="ja-JP" altLang="en-US" sz="1200" dirty="0">
                          <a:solidFill>
                            <a:schemeClr val="bg2">
                              <a:lumMod val="50000"/>
                            </a:schemeClr>
                          </a:solidFill>
                        </a:rPr>
                        <a:t>モデル起用費込・税別</a:t>
                      </a:r>
                      <a:r>
                        <a:rPr kumimoji="1" lang="en-US" altLang="ja-JP" sz="1200" dirty="0">
                          <a:solidFill>
                            <a:schemeClr val="bg2">
                              <a:lumMod val="50000"/>
                            </a:schemeClr>
                          </a:solidFill>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FF7B82"/>
                      </a:solidFill>
                      <a:prstDash val="dot"/>
                      <a:round/>
                      <a:headEnd type="none" w="med" len="med"/>
                      <a:tailEnd type="none" w="med" len="med"/>
                    </a:lnL>
                    <a:lnR w="12700" cap="flat" cmpd="sng" algn="ctr">
                      <a:solidFill>
                        <a:srgbClr val="FF6737"/>
                      </a:solidFill>
                      <a:prstDash val="solid"/>
                      <a:round/>
                      <a:headEnd type="none" w="med" len="med"/>
                      <a:tailEnd type="none" w="med" len="med"/>
                    </a:lnR>
                    <a:lnT w="12700" cap="flat" cmpd="sng" algn="ctr">
                      <a:solidFill>
                        <a:srgbClr val="FF6737"/>
                      </a:solidFill>
                      <a:prstDash val="solid"/>
                      <a:round/>
                      <a:headEnd type="none" w="med" len="med"/>
                      <a:tailEnd type="none" w="med" len="med"/>
                    </a:lnT>
                    <a:lnB w="12700" cap="flat" cmpd="sng" algn="ctr">
                      <a:solidFill>
                        <a:srgbClr val="FF6737"/>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読者の“今”に即したインスタライブ企画を実施できます！視聴している読者とコメントでリアルタイムに</a:t>
                      </a:r>
                      <a:endParaRPr kumimoji="1" lang="en-US" altLang="ja-JP" sz="11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コミュニケーションをはかれるメニューです。</a:t>
                      </a:r>
                    </a:p>
                  </a:txBody>
                  <a:tcPr marL="144000" anchor="ctr">
                    <a:lnL w="12700" cap="flat" cmpd="sng" algn="ctr">
                      <a:solidFill>
                        <a:srgbClr val="FF6737"/>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6737"/>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graphicFrame>
        <p:nvGraphicFramePr>
          <p:cNvPr id="7" name="Google Shape;498;p17">
            <a:extLst>
              <a:ext uri="{FF2B5EF4-FFF2-40B4-BE49-F238E27FC236}">
                <a16:creationId xmlns:a16="http://schemas.microsoft.com/office/drawing/2014/main" id="{AEF6DCA4-5FA4-2998-242C-6C3885BB9B89}"/>
              </a:ext>
            </a:extLst>
          </p:cNvPr>
          <p:cNvGraphicFramePr/>
          <p:nvPr>
            <p:extLst>
              <p:ext uri="{D42A27DB-BD31-4B8C-83A1-F6EECF244321}">
                <p14:modId xmlns:p14="http://schemas.microsoft.com/office/powerpoint/2010/main" val="485419712"/>
              </p:ext>
            </p:extLst>
          </p:nvPr>
        </p:nvGraphicFramePr>
        <p:xfrm>
          <a:off x="5433242" y="1587032"/>
          <a:ext cx="4320358" cy="4789711"/>
        </p:xfrm>
        <a:graphic>
          <a:graphicData uri="http://schemas.openxmlformats.org/drawingml/2006/table">
            <a:tbl>
              <a:tblPr firstRow="1" bandRow="1">
                <a:noFill/>
              </a:tblPr>
              <a:tblGrid>
                <a:gridCol w="963207">
                  <a:extLst>
                    <a:ext uri="{9D8B030D-6E8A-4147-A177-3AD203B41FA5}">
                      <a16:colId xmlns:a16="http://schemas.microsoft.com/office/drawing/2014/main" val="883054739"/>
                    </a:ext>
                  </a:extLst>
                </a:gridCol>
                <a:gridCol w="3357151">
                  <a:extLst>
                    <a:ext uri="{9D8B030D-6E8A-4147-A177-3AD203B41FA5}">
                      <a16:colId xmlns:a16="http://schemas.microsoft.com/office/drawing/2014/main" val="20001"/>
                    </a:ext>
                  </a:extLst>
                </a:gridCol>
              </a:tblGrid>
              <a:tr h="91469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実施内容</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00" b="1" i="0" u="none" strike="noStrike" cap="none" dirty="0">
                          <a:solidFill>
                            <a:schemeClr val="tx1">
                              <a:lumMod val="50000"/>
                              <a:lumOff val="50000"/>
                            </a:schemeClr>
                          </a:solidFill>
                          <a:latin typeface="+mn-ea"/>
                          <a:ea typeface="+mn-ea"/>
                          <a:cs typeface="Arial"/>
                          <a:sym typeface="Arial"/>
                        </a:rPr>
                        <a:t>①</a:t>
                      </a:r>
                      <a:r>
                        <a:rPr lang="en-US" altLang="ja-JP" sz="1000" b="1" i="0" u="none" strike="noStrike" cap="none" dirty="0">
                          <a:solidFill>
                            <a:schemeClr val="tx1">
                              <a:lumMod val="50000"/>
                              <a:lumOff val="50000"/>
                            </a:schemeClr>
                          </a:solidFill>
                          <a:latin typeface="+mn-ea"/>
                          <a:ea typeface="+mn-ea"/>
                          <a:cs typeface="Arial"/>
                          <a:sym typeface="Arial"/>
                        </a:rPr>
                        <a:t>Instagram</a:t>
                      </a:r>
                      <a:r>
                        <a:rPr lang="ja-JP" altLang="en-US" sz="1000" b="1" i="0" u="none" strike="noStrike" cap="none" dirty="0">
                          <a:solidFill>
                            <a:schemeClr val="tx1">
                              <a:lumMod val="50000"/>
                              <a:lumOff val="50000"/>
                            </a:schemeClr>
                          </a:solidFill>
                          <a:latin typeface="+mn-ea"/>
                          <a:ea typeface="+mn-ea"/>
                          <a:cs typeface="Arial"/>
                          <a:sym typeface="Arial"/>
                        </a:rPr>
                        <a:t>ライブ実施</a:t>
                      </a: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50000"/>
                              <a:lumOff val="50000"/>
                            </a:schemeClr>
                          </a:solidFill>
                          <a:latin typeface="+mn-ea"/>
                          <a:ea typeface="+mn-ea"/>
                          <a:cs typeface="Arial"/>
                          <a:sym typeface="Arial"/>
                        </a:rPr>
                        <a:t>②</a:t>
                      </a:r>
                      <a:r>
                        <a:rPr lang="ja-JP" altLang="ja-JP" sz="1000" b="1" i="0" u="none" strike="noStrike" cap="none" dirty="0">
                          <a:solidFill>
                            <a:schemeClr val="tx1">
                              <a:lumMod val="50000"/>
                              <a:lumOff val="50000"/>
                            </a:schemeClr>
                          </a:solidFill>
                          <a:latin typeface="+mn-ea"/>
                          <a:ea typeface="+mn-ea"/>
                          <a:cs typeface="Meiryo"/>
                          <a:sym typeface="Meiryo"/>
                        </a:rPr>
                        <a:t>Instagramストーリーズ&amp;X事前告知 1回</a:t>
                      </a:r>
                      <a:endParaRPr lang="en-US" altLang="ja-JP" sz="1000" b="1" i="0" u="none" strike="noStrike" cap="none" dirty="0">
                        <a:solidFill>
                          <a:schemeClr val="tx1">
                            <a:lumMod val="50000"/>
                            <a:lumOff val="50000"/>
                          </a:schemeClr>
                        </a:solidFill>
                        <a:latin typeface="+mn-ea"/>
                        <a:ea typeface="+mn-ea"/>
                        <a:cs typeface="Meiryo"/>
                        <a:sym typeface="Meiryo"/>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50000"/>
                              <a:lumOff val="50000"/>
                            </a:schemeClr>
                          </a:solidFill>
                          <a:latin typeface="+mn-ea"/>
                          <a:ea typeface="+mn-ea"/>
                          <a:cs typeface="Arial"/>
                          <a:sym typeface="Arial"/>
                        </a:rPr>
                        <a:t>③配信動画</a:t>
                      </a:r>
                      <a:r>
                        <a:rPr lang="en-US" altLang="ja-JP" sz="1000" b="1" i="0" u="none" strike="noStrike" cap="none" dirty="0">
                          <a:solidFill>
                            <a:schemeClr val="tx1">
                              <a:lumMod val="50000"/>
                              <a:lumOff val="50000"/>
                            </a:schemeClr>
                          </a:solidFill>
                          <a:latin typeface="+mn-ea"/>
                          <a:ea typeface="+mn-ea"/>
                          <a:cs typeface="Arial"/>
                          <a:sym typeface="Arial"/>
                        </a:rPr>
                        <a:t> </a:t>
                      </a:r>
                      <a:r>
                        <a:rPr lang="ja-JP" altLang="en-US" sz="1000" b="1" i="0" u="none" strike="noStrike" cap="none" dirty="0">
                          <a:solidFill>
                            <a:schemeClr val="tx1">
                              <a:lumMod val="50000"/>
                              <a:lumOff val="50000"/>
                            </a:schemeClr>
                          </a:solidFill>
                          <a:latin typeface="+mn-ea"/>
                          <a:ea typeface="+mn-ea"/>
                          <a:cs typeface="Arial"/>
                          <a:sym typeface="Arial"/>
                        </a:rPr>
                        <a:t>リールに格納＆</a:t>
                      </a:r>
                      <a:r>
                        <a:rPr lang="en-US" altLang="ja-JP" sz="1000" b="1" i="0" u="none" strike="noStrike" cap="none" dirty="0">
                          <a:solidFill>
                            <a:schemeClr val="tx1">
                              <a:lumMod val="50000"/>
                              <a:lumOff val="50000"/>
                            </a:schemeClr>
                          </a:solidFill>
                          <a:latin typeface="+mn-ea"/>
                          <a:ea typeface="+mn-ea"/>
                          <a:cs typeface="Arial"/>
                          <a:sym typeface="Arial"/>
                        </a:rPr>
                        <a:t>IG</a:t>
                      </a:r>
                      <a:r>
                        <a:rPr lang="ja-JP" altLang="en-US" sz="1000" b="1" i="0" u="none" strike="noStrike" cap="none" dirty="0">
                          <a:solidFill>
                            <a:schemeClr val="tx1">
                              <a:lumMod val="50000"/>
                              <a:lumOff val="50000"/>
                            </a:schemeClr>
                          </a:solidFill>
                          <a:latin typeface="+mn-ea"/>
                          <a:ea typeface="+mn-ea"/>
                          <a:cs typeface="Arial"/>
                          <a:sym typeface="Arial"/>
                        </a:rPr>
                        <a:t>フィードシェア</a:t>
                      </a:r>
                      <a:endParaRPr lang="en-US" altLang="ja-JP" sz="1000" b="1" i="0" u="none" strike="noStrike" cap="none" dirty="0">
                        <a:solidFill>
                          <a:schemeClr val="tx1">
                            <a:lumMod val="50000"/>
                            <a:lumOff val="50000"/>
                          </a:schemeClr>
                        </a:solidFill>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00" b="1" i="0" u="none" strike="noStrike" cap="none" dirty="0">
                          <a:solidFill>
                            <a:schemeClr val="tx1">
                              <a:lumMod val="50000"/>
                              <a:lumOff val="50000"/>
                            </a:schemeClr>
                          </a:solidFill>
                          <a:latin typeface="+mn-ea"/>
                          <a:ea typeface="+mn-ea"/>
                          <a:cs typeface="Arial"/>
                          <a:sym typeface="Arial"/>
                        </a:rPr>
                        <a:t>④</a:t>
                      </a:r>
                      <a:r>
                        <a:rPr lang="en-US" altLang="ja-JP" sz="1000" b="1" i="0" u="none" strike="noStrike" cap="none" dirty="0">
                          <a:solidFill>
                            <a:schemeClr val="tx1">
                              <a:lumMod val="50000"/>
                              <a:lumOff val="50000"/>
                            </a:schemeClr>
                          </a:solidFill>
                          <a:latin typeface="+mn-ea"/>
                          <a:ea typeface="+mn-ea"/>
                          <a:cs typeface="Arial"/>
                          <a:sym typeface="Arial"/>
                        </a:rPr>
                        <a:t>CMS</a:t>
                      </a:r>
                      <a:r>
                        <a:rPr lang="ja-JP" altLang="en-US" sz="1000" b="1" i="0" u="none" strike="noStrike" cap="none" dirty="0">
                          <a:solidFill>
                            <a:schemeClr val="tx1">
                              <a:lumMod val="50000"/>
                              <a:lumOff val="50000"/>
                            </a:schemeClr>
                          </a:solidFill>
                          <a:latin typeface="+mn-ea"/>
                          <a:ea typeface="+mn-ea"/>
                          <a:cs typeface="Arial"/>
                          <a:sym typeface="Arial"/>
                        </a:rPr>
                        <a:t>事後記事制作</a:t>
                      </a:r>
                      <a:endParaRPr lang="en-US" altLang="ja-JP" sz="1000" b="1" i="0" u="none" strike="noStrike" cap="none" dirty="0">
                        <a:solidFill>
                          <a:schemeClr val="tx1">
                            <a:lumMod val="50000"/>
                            <a:lumOff val="50000"/>
                          </a:schemeClr>
                        </a:solidFill>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1000" b="1" i="0" u="none" strike="noStrike" cap="none" dirty="0">
                          <a:solidFill>
                            <a:schemeClr val="tx1">
                              <a:lumMod val="50000"/>
                              <a:lumOff val="50000"/>
                            </a:schemeClr>
                          </a:solidFill>
                          <a:latin typeface="+mn-ea"/>
                          <a:ea typeface="+mn-ea"/>
                          <a:cs typeface="Arial"/>
                          <a:sym typeface="Arial"/>
                        </a:rPr>
                        <a:t>※3,000PV</a:t>
                      </a:r>
                      <a:r>
                        <a:rPr lang="ja-JP" altLang="en-US" sz="1000" b="1" i="0" u="none" strike="noStrike" cap="none" dirty="0">
                          <a:solidFill>
                            <a:schemeClr val="tx1">
                              <a:lumMod val="50000"/>
                              <a:lumOff val="50000"/>
                            </a:schemeClr>
                          </a:solidFill>
                          <a:latin typeface="+mn-ea"/>
                          <a:ea typeface="+mn-ea"/>
                          <a:cs typeface="Arial"/>
                          <a:sym typeface="Arial"/>
                        </a:rPr>
                        <a:t>想定　ライブ配信後</a:t>
                      </a:r>
                      <a:r>
                        <a:rPr lang="en-US" altLang="ja-JP" sz="1000" b="1" i="0" u="none" strike="noStrike" cap="none" dirty="0">
                          <a:solidFill>
                            <a:schemeClr val="tx1">
                              <a:lumMod val="50000"/>
                              <a:lumOff val="50000"/>
                            </a:schemeClr>
                          </a:solidFill>
                          <a:latin typeface="+mn-ea"/>
                          <a:ea typeface="+mn-ea"/>
                          <a:cs typeface="Arial"/>
                          <a:sym typeface="Arial"/>
                        </a:rPr>
                        <a:t>3</a:t>
                      </a:r>
                      <a:r>
                        <a:rPr lang="ja-JP" altLang="en-US" sz="1000" b="1" i="0" u="none" strike="noStrike" cap="none" dirty="0">
                          <a:solidFill>
                            <a:schemeClr val="tx1">
                              <a:lumMod val="50000"/>
                              <a:lumOff val="50000"/>
                            </a:schemeClr>
                          </a:solidFill>
                          <a:latin typeface="+mn-ea"/>
                          <a:ea typeface="+mn-ea"/>
                          <a:cs typeface="Arial"/>
                          <a:sym typeface="Arial"/>
                        </a:rPr>
                        <a:t>日以内平日任意公開</a:t>
                      </a:r>
                      <a:endParaRPr lang="en-US" altLang="ja-JP" sz="1000" b="1" i="0" u="none" strike="noStrike" cap="none" dirty="0">
                        <a:solidFill>
                          <a:schemeClr val="tx1">
                            <a:lumMod val="50000"/>
                            <a:lumOff val="50000"/>
                          </a:schemeClr>
                        </a:solidFill>
                        <a:latin typeface="+mn-ea"/>
                        <a:ea typeface="+mn-ea"/>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12700" cap="flat" cmpd="sng" algn="ctr">
                      <a:solidFill>
                        <a:schemeClr val="bg2">
                          <a:lumMod val="50000"/>
                        </a:schemeClr>
                      </a:solidFill>
                      <a:prstDash val="dot"/>
                      <a:round/>
                      <a:headEnd type="none" w="med" len="med"/>
                      <a:tailEnd type="none" w="med" len="med"/>
                    </a:lnB>
                    <a:solidFill>
                      <a:schemeClr val="lt1"/>
                    </a:solidFill>
                  </a:tcPr>
                </a:tc>
                <a:extLst>
                  <a:ext uri="{0D108BD9-81ED-4DB2-BD59-A6C34878D82A}">
                    <a16:rowId xmlns:a16="http://schemas.microsoft.com/office/drawing/2014/main" val="1003166929"/>
                  </a:ext>
                </a:extLst>
              </a:tr>
              <a:tr h="3687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配信日時</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lumMod val="95000"/>
                      </a:schemeClr>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平日任意・</a:t>
                      </a:r>
                      <a:r>
                        <a:rPr lang="en-US" altLang="ja-JP" sz="1000" b="1" i="0" u="none" strike="noStrike" cap="none" dirty="0">
                          <a:solidFill>
                            <a:schemeClr val="bg2">
                              <a:lumMod val="50000"/>
                            </a:schemeClr>
                          </a:solidFill>
                          <a:latin typeface="+mn-ea"/>
                          <a:ea typeface="+mn-ea"/>
                          <a:cs typeface="Arial"/>
                          <a:sym typeface="Arial"/>
                        </a:rPr>
                        <a:t>17:00</a:t>
                      </a:r>
                      <a:r>
                        <a:rPr lang="ja-JP" altLang="en-US" sz="1000" b="1" i="0" u="none" strike="noStrike" cap="none" dirty="0">
                          <a:solidFill>
                            <a:schemeClr val="bg2">
                              <a:lumMod val="50000"/>
                            </a:schemeClr>
                          </a:solidFill>
                          <a:latin typeface="+mn-ea"/>
                          <a:ea typeface="+mn-ea"/>
                          <a:cs typeface="Arial"/>
                          <a:sym typeface="Arial"/>
                        </a:rPr>
                        <a:t>～</a:t>
                      </a:r>
                      <a:r>
                        <a:rPr lang="en-US" altLang="ja-JP" sz="1000" b="1" i="0" u="none" strike="noStrike" cap="none" dirty="0">
                          <a:solidFill>
                            <a:schemeClr val="bg2">
                              <a:lumMod val="50000"/>
                            </a:schemeClr>
                          </a:solidFill>
                          <a:latin typeface="+mn-ea"/>
                          <a:ea typeface="+mn-ea"/>
                          <a:cs typeface="Arial"/>
                          <a:sym typeface="Arial"/>
                        </a:rPr>
                        <a:t>20:00</a:t>
                      </a: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bg2">
                          <a:lumMod val="50000"/>
                        </a:schemeClr>
                      </a:solidFill>
                      <a:prstDash val="dot"/>
                      <a:round/>
                      <a:headEnd type="none" w="med" len="med"/>
                      <a:tailEnd type="none" w="med" len="med"/>
                    </a:lnT>
                    <a:lnB w="12700" cap="flat" cmpd="sng" algn="ctr">
                      <a:solidFill>
                        <a:schemeClr val="bg2">
                          <a:lumMod val="50000"/>
                        </a:schemeClr>
                      </a:solidFill>
                      <a:prstDash val="dot"/>
                      <a:round/>
                      <a:headEnd type="none" w="med" len="med"/>
                      <a:tailEnd type="none" w="med" len="med"/>
                    </a:lnB>
                    <a:solidFill>
                      <a:schemeClr val="lt1"/>
                    </a:solidFill>
                  </a:tcPr>
                </a:tc>
                <a:extLst>
                  <a:ext uri="{0D108BD9-81ED-4DB2-BD59-A6C34878D82A}">
                    <a16:rowId xmlns:a16="http://schemas.microsoft.com/office/drawing/2014/main" val="10001"/>
                  </a:ext>
                </a:extLst>
              </a:tr>
              <a:tr h="3687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配信尺</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lumMod val="95000"/>
                      </a:schemeClr>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a:solidFill>
                            <a:schemeClr val="bg2">
                              <a:lumMod val="50000"/>
                            </a:schemeClr>
                          </a:solidFill>
                          <a:latin typeface="+mn-ea"/>
                          <a:ea typeface="+mn-ea"/>
                          <a:cs typeface="Arial"/>
                          <a:sym typeface="Arial"/>
                        </a:rPr>
                        <a:t>30</a:t>
                      </a:r>
                      <a:r>
                        <a:rPr lang="ja-JP" altLang="en-US" sz="1000" b="1" i="0" u="none" strike="noStrike" cap="none" dirty="0">
                          <a:solidFill>
                            <a:schemeClr val="bg2">
                              <a:lumMod val="50000"/>
                            </a:schemeClr>
                          </a:solidFill>
                          <a:latin typeface="+mn-ea"/>
                          <a:ea typeface="+mn-ea"/>
                          <a:cs typeface="Arial"/>
                          <a:sym typeface="Arial"/>
                        </a:rPr>
                        <a:t>分以内</a:t>
                      </a:r>
                      <a:endParaRPr sz="1000" b="1" dirty="0">
                        <a:solidFill>
                          <a:schemeClr val="bg2">
                            <a:lumMod val="50000"/>
                          </a:schemeClr>
                        </a:solidFill>
                        <a:latin typeface="+mn-ea"/>
                        <a:ea typeface="+mn-ea"/>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lgn="ctr">
                      <a:solidFill>
                        <a:schemeClr val="bg2">
                          <a:lumMod val="50000"/>
                        </a:schemeClr>
                      </a:solidFill>
                      <a:prstDash val="dot"/>
                      <a:round/>
                      <a:headEnd type="none" w="med" len="med"/>
                      <a:tailEnd type="none" w="med" len="med"/>
                    </a:lnT>
                    <a:lnB w="12700" cap="flat" cmpd="sng" algn="ctr">
                      <a:solidFill>
                        <a:schemeClr val="bg2">
                          <a:lumMod val="50000"/>
                        </a:schemeClr>
                      </a:solidFill>
                      <a:prstDash val="dot"/>
                      <a:round/>
                      <a:headEnd type="none" w="med" len="med"/>
                      <a:tailEnd type="none" w="med" len="med"/>
                    </a:lnB>
                    <a:solidFill>
                      <a:schemeClr val="lt1"/>
                    </a:solidFill>
                  </a:tcPr>
                </a:tc>
                <a:extLst>
                  <a:ext uri="{0D108BD9-81ED-4DB2-BD59-A6C34878D82A}">
                    <a16:rowId xmlns:a16="http://schemas.microsoft.com/office/drawing/2014/main" val="10002"/>
                  </a:ext>
                </a:extLst>
              </a:tr>
              <a:tr h="3687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会場</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lumMod val="95000"/>
                      </a:schemeClr>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u="none" strike="noStrike" cap="none" dirty="0">
                          <a:solidFill>
                            <a:schemeClr val="bg2">
                              <a:lumMod val="50000"/>
                            </a:schemeClr>
                          </a:solidFill>
                          <a:latin typeface="+mn-ea"/>
                          <a:ea typeface="+mn-ea"/>
                          <a:cs typeface="Arial"/>
                          <a:sym typeface="Arial"/>
                        </a:rPr>
                        <a:t>小学館会議室 </a:t>
                      </a:r>
                      <a:r>
                        <a:rPr lang="en-US" altLang="ja-JP" sz="1000" b="1" u="none" strike="noStrike" cap="none" dirty="0">
                          <a:solidFill>
                            <a:schemeClr val="bg2">
                              <a:lumMod val="50000"/>
                            </a:schemeClr>
                          </a:solidFill>
                          <a:latin typeface="+mn-ea"/>
                          <a:ea typeface="+mn-ea"/>
                          <a:cs typeface="Arial"/>
                          <a:sym typeface="Arial"/>
                        </a:rPr>
                        <a:t>or </a:t>
                      </a:r>
                      <a:r>
                        <a:rPr lang="ja-JP" altLang="en-US" sz="1000" b="1" u="none" strike="noStrike" cap="none" dirty="0">
                          <a:solidFill>
                            <a:schemeClr val="bg2">
                              <a:lumMod val="50000"/>
                            </a:schemeClr>
                          </a:solidFill>
                          <a:latin typeface="+mn-ea"/>
                          <a:ea typeface="+mn-ea"/>
                          <a:cs typeface="Arial"/>
                          <a:sym typeface="Arial"/>
                        </a:rPr>
                        <a:t>関連会社会議室</a:t>
                      </a:r>
                      <a:endParaRPr sz="1000" b="1" u="none" strike="noStrike" cap="none" dirty="0">
                        <a:solidFill>
                          <a:schemeClr val="bg2">
                            <a:lumMod val="50000"/>
                          </a:schemeClr>
                        </a:solidFill>
                        <a:latin typeface="+mn-ea"/>
                        <a:ea typeface="+mn-ea"/>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bg2">
                          <a:lumMod val="50000"/>
                        </a:schemeClr>
                      </a:solidFill>
                      <a:prstDash val="dot"/>
                      <a:round/>
                      <a:headEnd type="none" w="med" len="med"/>
                      <a:tailEnd type="none" w="med" len="med"/>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3687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出演</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endParaRPr lang="en-US" altLang="ja-JP" sz="100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専属モデル</a:t>
                      </a:r>
                      <a:r>
                        <a:rPr lang="en-US" altLang="ja-JP" sz="1000" b="1" i="0" u="none" strike="noStrike" cap="none" dirty="0">
                          <a:solidFill>
                            <a:schemeClr val="bg2">
                              <a:lumMod val="50000"/>
                            </a:schemeClr>
                          </a:solidFill>
                          <a:latin typeface="+mn-ea"/>
                          <a:ea typeface="+mn-ea"/>
                          <a:cs typeface="Arial"/>
                          <a:sym typeface="Arial"/>
                        </a:rPr>
                        <a:t>1</a:t>
                      </a:r>
                      <a:r>
                        <a:rPr lang="ja-JP" altLang="en-US" sz="1000" b="1" i="0" u="none" strike="noStrike" cap="none" dirty="0">
                          <a:solidFill>
                            <a:schemeClr val="bg2">
                              <a:lumMod val="50000"/>
                            </a:schemeClr>
                          </a:solidFill>
                          <a:latin typeface="+mn-ea"/>
                          <a:ea typeface="+mn-ea"/>
                          <a:cs typeface="Arial"/>
                          <a:sym typeface="Arial"/>
                        </a:rPr>
                        <a:t>名、編集部</a:t>
                      </a:r>
                      <a:r>
                        <a:rPr lang="en-US" altLang="ja-JP" sz="1000" b="1" i="0" u="none" strike="noStrike" cap="none" dirty="0">
                          <a:solidFill>
                            <a:schemeClr val="bg2">
                              <a:lumMod val="50000"/>
                            </a:schemeClr>
                          </a:solidFill>
                          <a:latin typeface="+mn-ea"/>
                          <a:ea typeface="+mn-ea"/>
                          <a:cs typeface="Arial"/>
                          <a:sym typeface="Arial"/>
                        </a:rPr>
                        <a:t>orMC1</a:t>
                      </a:r>
                      <a:r>
                        <a:rPr lang="ja-JP" altLang="en-US" sz="1000" b="1" i="0" u="none" strike="noStrike" cap="none" dirty="0">
                          <a:solidFill>
                            <a:schemeClr val="bg2">
                              <a:lumMod val="50000"/>
                            </a:schemeClr>
                          </a:solidFill>
                          <a:latin typeface="+mn-ea"/>
                          <a:ea typeface="+mn-ea"/>
                          <a:cs typeface="Arial"/>
                          <a:sym typeface="Arial"/>
                        </a:rPr>
                        <a:t>名</a:t>
                      </a:r>
                      <a:endParaRPr lang="en-US" altLang="ja-JP" sz="1000" b="1" i="0" u="none" strike="noStrike" cap="none" dirty="0">
                        <a:solidFill>
                          <a:schemeClr val="bg2">
                            <a:lumMod val="50000"/>
                          </a:schemeClr>
                        </a:solidFill>
                        <a:latin typeface="+mn-ea"/>
                        <a:ea typeface="+mn-ea"/>
                        <a:cs typeface="Arial"/>
                        <a:sym typeface="Arial"/>
                      </a:endParaRPr>
                    </a:p>
                  </a:txBody>
                  <a:tcPr marL="0" marR="0" marT="32659" marB="32659">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841696545"/>
                  </a:ext>
                </a:extLst>
              </a:tr>
              <a:tr h="44658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mn-ea"/>
                          <a:ea typeface="+mn-ea"/>
                          <a:cs typeface="Arial"/>
                          <a:sym typeface="Arial"/>
                        </a:rPr>
                        <a:t>レポート項目</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endParaRPr lang="en-US" altLang="ja-JP" sz="1000" b="1" i="0" u="none" strike="noStrike" cap="none">
                        <a:solidFill>
                          <a:schemeClr val="bg2">
                            <a:lumMod val="50000"/>
                          </a:schemeClr>
                        </a:solidFill>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00" b="1" i="0" u="none" strike="noStrike" cap="none">
                          <a:solidFill>
                            <a:schemeClr val="bg2">
                              <a:lumMod val="50000"/>
                            </a:schemeClr>
                          </a:solidFill>
                          <a:latin typeface="+mn-ea"/>
                          <a:ea typeface="+mn-ea"/>
                          <a:cs typeface="Arial"/>
                          <a:sym typeface="Arial"/>
                        </a:rPr>
                        <a:t>リール</a:t>
                      </a:r>
                      <a:r>
                        <a:rPr lang="ja-JP" altLang="en-US" sz="1000" b="1" i="0" u="none" strike="noStrike" cap="none" dirty="0">
                          <a:solidFill>
                            <a:schemeClr val="bg2">
                              <a:lumMod val="50000"/>
                            </a:schemeClr>
                          </a:solidFill>
                          <a:latin typeface="+mn-ea"/>
                          <a:ea typeface="+mn-ea"/>
                          <a:cs typeface="Arial"/>
                          <a:sym typeface="Arial"/>
                        </a:rPr>
                        <a:t>格納</a:t>
                      </a:r>
                      <a:r>
                        <a:rPr lang="en-US" altLang="ja-JP" sz="1000" b="1" i="0" u="none" strike="noStrike" cap="none" dirty="0">
                          <a:solidFill>
                            <a:schemeClr val="bg2">
                              <a:lumMod val="50000"/>
                            </a:schemeClr>
                          </a:solidFill>
                          <a:latin typeface="+mn-ea"/>
                          <a:ea typeface="+mn-ea"/>
                          <a:cs typeface="Arial"/>
                          <a:sym typeface="Arial"/>
                        </a:rPr>
                        <a:t>1</a:t>
                      </a:r>
                      <a:r>
                        <a:rPr lang="ja-JP" altLang="en-US" sz="1000" b="1" i="0" u="none" strike="noStrike" cap="none" dirty="0">
                          <a:solidFill>
                            <a:schemeClr val="bg2">
                              <a:lumMod val="50000"/>
                            </a:schemeClr>
                          </a:solidFill>
                          <a:latin typeface="+mn-ea"/>
                          <a:ea typeface="+mn-ea"/>
                          <a:cs typeface="Arial"/>
                          <a:sym typeface="Arial"/>
                        </a:rPr>
                        <a:t>ヶ月後の合計閲覧数</a:t>
                      </a:r>
                    </a:p>
                  </a:txBody>
                  <a:tcPr marL="0" marR="0" marT="32659" marB="32659">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943208397"/>
                  </a:ext>
                </a:extLst>
              </a:tr>
              <a:tr h="368746">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mn-ea"/>
                          <a:ea typeface="+mn-ea"/>
                          <a:cs typeface="Arial"/>
                          <a:sym typeface="Arial"/>
                        </a:rPr>
                        <a:t>お申込み期限</a:t>
                      </a:r>
                      <a:endParaRPr sz="1000" b="1" i="0" u="none" strike="noStrike" cap="none" dirty="0">
                        <a:solidFill>
                          <a:schemeClr val="bg2">
                            <a:lumMod val="50000"/>
                          </a:schemeClr>
                        </a:solidFill>
                        <a:latin typeface="+mn-ea"/>
                        <a:ea typeface="+mn-ea"/>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mn-ea"/>
                          <a:ea typeface="+mn-ea"/>
                          <a:cs typeface="Arial"/>
                          <a:sym typeface="Arial"/>
                        </a:rPr>
                        <a:t>配信</a:t>
                      </a:r>
                      <a:r>
                        <a:rPr lang="ja-JP" sz="1000" b="1" i="0" u="none" strike="noStrike" cap="none" dirty="0">
                          <a:solidFill>
                            <a:schemeClr val="bg2">
                              <a:lumMod val="50000"/>
                            </a:schemeClr>
                          </a:solidFill>
                          <a:latin typeface="+mn-ea"/>
                          <a:ea typeface="+mn-ea"/>
                          <a:cs typeface="Arial"/>
                          <a:sym typeface="Arial"/>
                        </a:rPr>
                        <a:t>より</a:t>
                      </a:r>
                      <a:r>
                        <a:rPr lang="en-US" altLang="ja-JP" sz="1000" b="1" i="0" u="none" strike="noStrike" cap="none" dirty="0">
                          <a:solidFill>
                            <a:schemeClr val="bg2">
                              <a:lumMod val="50000"/>
                            </a:schemeClr>
                          </a:solidFill>
                          <a:latin typeface="+mn-ea"/>
                          <a:ea typeface="+mn-ea"/>
                          <a:cs typeface="Arial"/>
                          <a:sym typeface="Arial"/>
                        </a:rPr>
                        <a:t>40</a:t>
                      </a:r>
                      <a:r>
                        <a:rPr lang="ja-JP" altLang="en-US" sz="1000" b="1" i="0" u="none" strike="noStrike" cap="none" dirty="0">
                          <a:solidFill>
                            <a:schemeClr val="bg2">
                              <a:lumMod val="50000"/>
                            </a:schemeClr>
                          </a:solidFill>
                          <a:latin typeface="+mn-ea"/>
                          <a:ea typeface="+mn-ea"/>
                          <a:cs typeface="Arial"/>
                          <a:sym typeface="Arial"/>
                        </a:rPr>
                        <a:t>営業日前</a:t>
                      </a:r>
                      <a:endParaRPr sz="1000" b="1" u="none" strike="noStrike" cap="none" dirty="0">
                        <a:solidFill>
                          <a:schemeClr val="bg2">
                            <a:lumMod val="50000"/>
                          </a:schemeClr>
                        </a:solidFill>
                        <a:latin typeface="+mn-ea"/>
                        <a:ea typeface="+mn-ea"/>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83334">
                <a:tc gridSpan="2">
                  <a:txBody>
                    <a:bodyPr/>
                    <a:lstStyle/>
                    <a:p>
                      <a:pPr marL="0" marR="0" lvl="0" indent="0" algn="l" defTabSz="457200" rtl="0" eaLnBrk="1" fontAlgn="auto" latinLnBrk="0" hangingPunct="1">
                        <a:lnSpc>
                          <a:spcPct val="100000"/>
                        </a:lnSpc>
                        <a:spcBef>
                          <a:spcPts val="0"/>
                        </a:spcBef>
                        <a:spcAft>
                          <a:spcPts val="0"/>
                        </a:spcAft>
                        <a:buClr>
                          <a:srgbClr val="3F3F3F"/>
                        </a:buClr>
                        <a:buSzPts val="700"/>
                        <a:buFontTx/>
                        <a:buNone/>
                        <a:tabLst/>
                        <a:defRPr/>
                      </a:pPr>
                      <a:endParaRPr kumimoji="0" lang="ja-JP" altLang="en-US" sz="800" b="0" i="0" u="none" strike="noStrike" kern="1200" cap="none" spc="0" normalizeH="0" baseline="0" noProof="0" dirty="0">
                        <a:ln>
                          <a:noFill/>
                        </a:ln>
                        <a:solidFill>
                          <a:srgbClr val="FF0000"/>
                        </a:solidFill>
                        <a:effectLst/>
                        <a:uLnTx/>
                        <a:uFillTx/>
                        <a:latin typeface="游ゴシック" panose="020B0400000000000000" pitchFamily="50" charset="-128"/>
                        <a:ea typeface="+mn-ea"/>
                        <a:cs typeface="+mn-cs"/>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noFill/>
                      <a:prstDash val="dot"/>
                      <a:round/>
                      <a:headEnd type="none" w="sm" len="sm"/>
                      <a:tailEnd type="none" w="sm" len="sm"/>
                    </a:lnB>
                    <a:noFill/>
                  </a:tcPr>
                </a:tc>
                <a:tc hMerge="1">
                  <a:txBody>
                    <a:bodyPr/>
                    <a:lstStyle/>
                    <a:p>
                      <a:pPr marL="0" marR="0" lvl="0" indent="0" algn="l" rtl="0">
                        <a:lnSpc>
                          <a:spcPct val="100000"/>
                        </a:lnSpc>
                        <a:spcBef>
                          <a:spcPts val="0"/>
                        </a:spcBef>
                        <a:spcAft>
                          <a:spcPts val="0"/>
                        </a:spcAft>
                        <a:buClr>
                          <a:srgbClr val="505050"/>
                        </a:buClr>
                        <a:buSzPts val="1000"/>
                        <a:buFont typeface="Arial"/>
                        <a:buNone/>
                      </a:pPr>
                      <a:endParaRPr sz="2400" b="0" u="none" strike="noStrike" cap="none" dirty="0">
                        <a:solidFill>
                          <a:schemeClr val="bg2">
                            <a:lumMod val="50000"/>
                          </a:schemeClr>
                        </a:solidFill>
                        <a:latin typeface="+mn-ea"/>
                        <a:ea typeface="+mn-ea"/>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2649194441"/>
                  </a:ext>
                </a:extLst>
              </a:tr>
            </a:tbl>
          </a:graphicData>
        </a:graphic>
      </p:graphicFrame>
      <p:pic>
        <p:nvPicPr>
          <p:cNvPr id="29" name="Picture 4" descr="現在のインスタグラムのアイコン">
            <a:extLst>
              <a:ext uri="{FF2B5EF4-FFF2-40B4-BE49-F238E27FC236}">
                <a16:creationId xmlns:a16="http://schemas.microsoft.com/office/drawing/2014/main" id="{4A623E8F-E8DF-FC9B-3183-D5F5276D509E}"/>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988736" y="566827"/>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53" name="Google Shape;1041;p115">
            <a:extLst>
              <a:ext uri="{FF2B5EF4-FFF2-40B4-BE49-F238E27FC236}">
                <a16:creationId xmlns:a16="http://schemas.microsoft.com/office/drawing/2014/main" id="{F2985267-75BE-CA3A-1E00-3653FDF1B91D}"/>
              </a:ext>
            </a:extLst>
          </p:cNvPr>
          <p:cNvSpPr txBox="1"/>
          <p:nvPr/>
        </p:nvSpPr>
        <p:spPr>
          <a:xfrm>
            <a:off x="5446153" y="4820997"/>
            <a:ext cx="4396358" cy="1815841"/>
          </a:xfrm>
          <a:prstGeom prst="rect">
            <a:avLst/>
          </a:prstGeom>
          <a:noFill/>
          <a:ln>
            <a:noFill/>
          </a:ln>
        </p:spPr>
        <p:txBody>
          <a:bodyPr spcFirstLastPara="1" wrap="square" lIns="91425" tIns="45700" rIns="91425" bIns="45700" anchor="t" anchorCtr="0">
            <a:spAutoFit/>
          </a:bodyPr>
          <a:lstStyle/>
          <a:p>
            <a:pPr>
              <a:buClr>
                <a:srgbClr val="000000"/>
              </a:buClr>
              <a:buSzPts val="700"/>
            </a:pPr>
            <a:r>
              <a:rPr lang="ja-JP" altLang="en-US" sz="700" dirty="0">
                <a:latin typeface="Meiryo"/>
                <a:ea typeface="Meiryo"/>
                <a:cs typeface="Meiryo"/>
                <a:sym typeface="Meiryo"/>
              </a:rPr>
              <a:t>・タイアップページのリンクは、最大</a:t>
            </a:r>
            <a:r>
              <a:rPr lang="en-US" altLang="ja-JP" sz="700" dirty="0">
                <a:latin typeface="Meiryo"/>
                <a:ea typeface="Meiryo"/>
                <a:cs typeface="Meiryo"/>
                <a:sym typeface="Meiryo"/>
              </a:rPr>
              <a:t>3</a:t>
            </a:r>
            <a:r>
              <a:rPr lang="ja-JP" altLang="en-US" sz="700" dirty="0">
                <a:latin typeface="Meiryo"/>
                <a:ea typeface="Meiryo"/>
                <a:cs typeface="Meiryo"/>
                <a:sym typeface="Meiryo"/>
              </a:rPr>
              <a:t>個まで設置可能です。</a:t>
            </a:r>
            <a:endParaRPr lang="en-US" altLang="ja-JP" sz="700" dirty="0">
              <a:latin typeface="Meiryo"/>
              <a:ea typeface="Meiryo"/>
              <a:cs typeface="Meiryo"/>
              <a:sym typeface="Meiryo"/>
            </a:endParaRPr>
          </a:p>
          <a:p>
            <a:pPr marL="0" marR="0" lvl="0" indent="0" algn="l" rtl="0">
              <a:lnSpc>
                <a:spcPct val="100000"/>
              </a:lnSpc>
              <a:spcBef>
                <a:spcPts val="0"/>
              </a:spcBef>
              <a:spcAft>
                <a:spcPts val="0"/>
              </a:spcAft>
              <a:buClr>
                <a:srgbClr val="000000"/>
              </a:buClr>
              <a:buSzPts val="700"/>
              <a:buFont typeface="Arial"/>
              <a:buNone/>
            </a:pPr>
            <a:r>
              <a:rPr lang="ja-JP" altLang="en-US" sz="700" u="none" strike="noStrike" cap="none" dirty="0">
                <a:latin typeface="Meiryo"/>
                <a:ea typeface="Meiryo"/>
                <a:cs typeface="Meiryo"/>
                <a:sym typeface="Meiryo"/>
              </a:rPr>
              <a:t>・二次使用は別途費用</a:t>
            </a:r>
          </a:p>
          <a:p>
            <a:pPr marL="0" marR="0" lvl="0" indent="0" algn="l" rtl="0">
              <a:lnSpc>
                <a:spcPct val="100000"/>
              </a:lnSpc>
              <a:spcBef>
                <a:spcPts val="0"/>
              </a:spcBef>
              <a:spcAft>
                <a:spcPts val="0"/>
              </a:spcAft>
              <a:buClr>
                <a:srgbClr val="3F3F3F"/>
              </a:buClr>
              <a:buSzPts val="700"/>
              <a:buFont typeface="Arial"/>
              <a:buNone/>
            </a:pPr>
            <a:r>
              <a:rPr lang="ja-JP" altLang="en-US" sz="700" u="none" strike="noStrike" cap="none" dirty="0">
                <a:latin typeface="Meiryo"/>
                <a:ea typeface="Meiryo"/>
                <a:cs typeface="Meiryo"/>
                <a:sym typeface="Meiryo"/>
              </a:rPr>
              <a:t>・クライアント様公式サイト、公式</a:t>
            </a:r>
            <a:r>
              <a:rPr lang="en-US" altLang="ja-JP" sz="700" u="none" strike="noStrike" cap="none" dirty="0">
                <a:latin typeface="Meiryo"/>
                <a:ea typeface="Meiryo"/>
                <a:cs typeface="Meiryo"/>
                <a:sym typeface="Meiryo"/>
              </a:rPr>
              <a:t>SNS</a:t>
            </a:r>
            <a:r>
              <a:rPr lang="ja-JP" altLang="en-US" sz="700" u="none" strike="noStrike" cap="none" dirty="0">
                <a:latin typeface="Meiryo"/>
                <a:ea typeface="Meiryo"/>
                <a:cs typeface="Meiryo"/>
                <a:sym typeface="Meiryo"/>
              </a:rPr>
              <a:t>にてタイアップページへのリンク使用可能</a:t>
            </a:r>
          </a:p>
          <a:p>
            <a:pPr marL="0" marR="0" lvl="0" indent="0" algn="l" rtl="0">
              <a:lnSpc>
                <a:spcPct val="100000"/>
              </a:lnSpc>
              <a:spcBef>
                <a:spcPts val="0"/>
              </a:spcBef>
              <a:spcAft>
                <a:spcPts val="0"/>
              </a:spcAft>
              <a:buClr>
                <a:srgbClr val="3F3F3F"/>
              </a:buClr>
              <a:buSzPts val="700"/>
              <a:buFont typeface="Arial"/>
              <a:buNone/>
            </a:pPr>
            <a:r>
              <a:rPr lang="ja-JP" altLang="en-US" sz="700" dirty="0">
                <a:latin typeface="Meiryo"/>
                <a:ea typeface="Meiryo"/>
                <a:cs typeface="Meiryo"/>
                <a:sym typeface="Meiryo"/>
              </a:rPr>
              <a:t>・</a:t>
            </a:r>
            <a:r>
              <a:rPr lang="ja-JP" altLang="en-US" sz="700" u="none" strike="noStrike" cap="none" dirty="0">
                <a:latin typeface="Meiryo"/>
                <a:ea typeface="Meiryo"/>
                <a:cs typeface="Meiryo"/>
                <a:sym typeface="Meiryo"/>
              </a:rPr>
              <a:t>クライアント様依頼によるタグ設置の可否は都度お問い合わせ下さい</a:t>
            </a:r>
            <a:endParaRPr lang="ja-JP" altLang="en-US" sz="700" u="sng" dirty="0">
              <a:solidFill>
                <a:srgbClr val="FF0000"/>
              </a:solidFill>
              <a:latin typeface="Meiryo"/>
              <a:ea typeface="Meiryo"/>
              <a:cs typeface="Meiryo"/>
              <a:sym typeface="Meiryo"/>
            </a:endParaRPr>
          </a:p>
          <a:p>
            <a:pPr>
              <a:buClr>
                <a:srgbClr val="000000"/>
              </a:buClr>
              <a:buSzPts val="700"/>
            </a:pPr>
            <a:r>
              <a:rPr lang="ja-JP" altLang="en-US" sz="700" dirty="0">
                <a:solidFill>
                  <a:schemeClr val="dk1"/>
                </a:solidFill>
                <a:latin typeface="Meiryo"/>
                <a:ea typeface="Meiryo"/>
                <a:cs typeface="Meiryo"/>
                <a:sym typeface="Meiryo"/>
              </a:rPr>
              <a:t>・タイアップページ内と誘導枠、</a:t>
            </a:r>
            <a:r>
              <a:rPr lang="en-US" altLang="ja-JP" sz="700" dirty="0">
                <a:solidFill>
                  <a:schemeClr val="dk1"/>
                </a:solidFill>
                <a:latin typeface="Meiryo"/>
                <a:ea typeface="Meiryo"/>
                <a:cs typeface="Meiryo"/>
                <a:sym typeface="Meiryo"/>
              </a:rPr>
              <a:t>SNS</a:t>
            </a:r>
            <a:r>
              <a:rPr lang="ja-JP" altLang="en-US" sz="700" dirty="0">
                <a:solidFill>
                  <a:schemeClr val="dk1"/>
                </a:solidFill>
                <a:latin typeface="Meiryo"/>
                <a:ea typeface="Meiryo"/>
                <a:cs typeface="Meiryo"/>
                <a:sym typeface="Meiryo"/>
              </a:rPr>
              <a:t>投稿には</a:t>
            </a:r>
            <a:r>
              <a:rPr lang="en-US" altLang="ja-JP" sz="700" dirty="0">
                <a:solidFill>
                  <a:schemeClr val="dk1"/>
                </a:solidFill>
                <a:latin typeface="Meiryo"/>
                <a:ea typeface="Meiryo"/>
                <a:cs typeface="Meiryo"/>
                <a:sym typeface="Meiryo"/>
              </a:rPr>
              <a:t>PR</a:t>
            </a:r>
            <a:r>
              <a:rPr lang="ja-JP" altLang="en-US" sz="700" dirty="0">
                <a:solidFill>
                  <a:schemeClr val="dk1"/>
                </a:solidFill>
                <a:latin typeface="Meiryo"/>
                <a:ea typeface="Meiryo"/>
                <a:cs typeface="Meiryo"/>
                <a:sym typeface="Meiryo"/>
              </a:rPr>
              <a:t>表記が付きます</a:t>
            </a:r>
            <a:endParaRPr sz="1400" dirty="0">
              <a:solidFill>
                <a:srgbClr val="000000"/>
              </a:solidFill>
              <a:latin typeface="Arial"/>
              <a:ea typeface="Arial"/>
              <a:cs typeface="Arial"/>
              <a:sym typeface="Arial"/>
            </a:endParaRPr>
          </a:p>
          <a:p>
            <a:pPr>
              <a:buClr>
                <a:srgbClr val="000000"/>
              </a:buClr>
              <a:buSzPts val="700"/>
            </a:pPr>
            <a:r>
              <a:rPr lang="ja-JP" altLang="en-US" sz="700" dirty="0">
                <a:solidFill>
                  <a:schemeClr val="dk1"/>
                </a:solidFill>
                <a:latin typeface="Meiryo"/>
                <a:ea typeface="Meiryo"/>
                <a:cs typeface="Meiryo"/>
                <a:sym typeface="Meiryo"/>
              </a:rPr>
              <a:t>・事前にオリエンシートをご記入いただき、それをもとにオリエンを実施します。</a:t>
            </a:r>
            <a:endParaRPr lang="en-US" altLang="ja-JP" sz="700" dirty="0">
              <a:solidFill>
                <a:schemeClr val="dk1"/>
              </a:solidFill>
              <a:latin typeface="Meiryo"/>
              <a:ea typeface="Meiryo"/>
              <a:cs typeface="Meiryo"/>
              <a:sym typeface="Meiryo"/>
            </a:endParaRPr>
          </a:p>
          <a:p>
            <a:pPr>
              <a:buClr>
                <a:srgbClr val="000000"/>
              </a:buClr>
              <a:buSzPts val="700"/>
            </a:pPr>
            <a:r>
              <a:rPr lang="en-US" altLang="ja-JP" sz="700" dirty="0">
                <a:solidFill>
                  <a:schemeClr val="dk1"/>
                </a:solidFill>
                <a:latin typeface="Meiryo"/>
                <a:ea typeface="Meiryo"/>
                <a:cs typeface="Meiryo"/>
                <a:sym typeface="Meiryo"/>
              </a:rPr>
              <a:t>   </a:t>
            </a:r>
            <a:r>
              <a:rPr lang="ja-JP" altLang="en-US" sz="700" dirty="0">
                <a:solidFill>
                  <a:schemeClr val="dk1"/>
                </a:solidFill>
                <a:latin typeface="Meiryo"/>
                <a:ea typeface="Meiryo"/>
                <a:cs typeface="Meiryo"/>
                <a:sym typeface="Meiryo"/>
              </a:rPr>
              <a:t>オリエン内容をもとに、</a:t>
            </a:r>
            <a:r>
              <a:rPr lang="en-US" altLang="ja-JP" sz="700" dirty="0">
                <a:solidFill>
                  <a:schemeClr val="dk1"/>
                </a:solidFill>
                <a:latin typeface="Meiryo"/>
                <a:ea typeface="Meiryo"/>
                <a:cs typeface="Meiryo"/>
                <a:sym typeface="Meiryo"/>
              </a:rPr>
              <a:t>LIVE</a:t>
            </a:r>
            <a:r>
              <a:rPr lang="ja-JP" altLang="en-US" sz="700" dirty="0">
                <a:solidFill>
                  <a:schemeClr val="dk1"/>
                </a:solidFill>
                <a:latin typeface="Meiryo"/>
                <a:ea typeface="Meiryo"/>
                <a:cs typeface="Meiryo"/>
                <a:sym typeface="Meiryo"/>
              </a:rPr>
              <a:t>配信動画の台本をご提出させていただきます。</a:t>
            </a:r>
            <a:endParaRPr lang="en-US" altLang="ja-JP" sz="700" dirty="0">
              <a:solidFill>
                <a:schemeClr val="dk1"/>
              </a:solidFill>
              <a:latin typeface="Meiryo"/>
              <a:ea typeface="Meiryo"/>
              <a:cs typeface="Meiryo"/>
              <a:sym typeface="Meiryo"/>
            </a:endParaRPr>
          </a:p>
          <a:p>
            <a:pPr>
              <a:buClr>
                <a:srgbClr val="000000"/>
              </a:buClr>
              <a:buSzPts val="700"/>
            </a:pPr>
            <a:r>
              <a:rPr lang="ja-JP" altLang="en-US" sz="700" dirty="0">
                <a:solidFill>
                  <a:schemeClr val="dk1"/>
                </a:solidFill>
                <a:latin typeface="Meiryo"/>
                <a:ea typeface="Meiryo"/>
                <a:cs typeface="Meiryo"/>
                <a:sym typeface="Meiryo"/>
              </a:rPr>
              <a:t>　タイアップ記事については、基本有り素材での記事となりますのでオリエンシートと</a:t>
            </a:r>
            <a:endParaRPr lang="en-US" altLang="ja-JP" sz="700" dirty="0">
              <a:solidFill>
                <a:schemeClr val="dk1"/>
              </a:solidFill>
              <a:latin typeface="Meiryo"/>
              <a:ea typeface="Meiryo"/>
              <a:cs typeface="Meiryo"/>
              <a:sym typeface="Meiryo"/>
            </a:endParaRPr>
          </a:p>
          <a:p>
            <a:pPr>
              <a:buClr>
                <a:srgbClr val="000000"/>
              </a:buClr>
              <a:buSzPts val="700"/>
            </a:pPr>
            <a:r>
              <a:rPr lang="ja-JP" altLang="en-US" sz="700" dirty="0">
                <a:solidFill>
                  <a:schemeClr val="dk1"/>
                </a:solidFill>
                <a:latin typeface="Meiryo"/>
                <a:ea typeface="Meiryo"/>
                <a:cs typeface="Meiryo"/>
                <a:sym typeface="Meiryo"/>
              </a:rPr>
              <a:t>　ご手配いただいた画像素材で進めさせていただきます</a:t>
            </a:r>
            <a:endParaRPr sz="1400" dirty="0">
              <a:solidFill>
                <a:srgbClr val="000000"/>
              </a:solidFill>
              <a:latin typeface="Arial"/>
              <a:ea typeface="Arial"/>
              <a:cs typeface="Arial"/>
              <a:sym typeface="Arial"/>
            </a:endParaRPr>
          </a:p>
          <a:p>
            <a:pPr>
              <a:buClr>
                <a:srgbClr val="000000"/>
              </a:buClr>
              <a:buSzPts val="700"/>
            </a:pPr>
            <a:r>
              <a:rPr lang="ja-JP" altLang="en-US" sz="700" dirty="0">
                <a:solidFill>
                  <a:schemeClr val="dk1"/>
                </a:solidFill>
                <a:latin typeface="Meiryo"/>
                <a:ea typeface="Meiryo"/>
                <a:cs typeface="Meiryo"/>
                <a:sym typeface="Meiryo"/>
              </a:rPr>
              <a:t>・</a:t>
            </a:r>
            <a:r>
              <a:rPr lang="en-US" altLang="ja-JP" sz="700" dirty="0">
                <a:solidFill>
                  <a:schemeClr val="dk1"/>
                </a:solidFill>
                <a:latin typeface="Meiryo"/>
                <a:ea typeface="Meiryo"/>
                <a:cs typeface="Meiryo"/>
                <a:sym typeface="Meiryo"/>
              </a:rPr>
              <a:t>SNS</a:t>
            </a:r>
            <a:r>
              <a:rPr lang="ja-JP" altLang="en-US" sz="700" dirty="0">
                <a:solidFill>
                  <a:schemeClr val="dk1"/>
                </a:solidFill>
                <a:latin typeface="Meiryo"/>
                <a:ea typeface="Meiryo"/>
                <a:cs typeface="Meiryo"/>
                <a:sym typeface="Meiryo"/>
              </a:rPr>
              <a:t>投稿素材については、編集部お任せとさせていただきます。</a:t>
            </a:r>
            <a:endParaRPr sz="700" dirty="0">
              <a:solidFill>
                <a:srgbClr val="FF0000"/>
              </a:solidFill>
              <a:latin typeface="Meiryo"/>
              <a:ea typeface="Meiryo"/>
              <a:cs typeface="Meiryo"/>
              <a:sym typeface="Meiryo"/>
            </a:endParaRPr>
          </a:p>
          <a:p>
            <a:pPr>
              <a:buClr>
                <a:srgbClr val="000000"/>
              </a:buClr>
              <a:buSzPts val="700"/>
            </a:pPr>
            <a:r>
              <a:rPr lang="ja-JP" altLang="en-US" sz="700" dirty="0">
                <a:solidFill>
                  <a:schemeClr val="dk1"/>
                </a:solidFill>
                <a:latin typeface="Meiryo"/>
                <a:ea typeface="Meiryo"/>
                <a:cs typeface="Meiryo"/>
                <a:sym typeface="Meiryo"/>
              </a:rPr>
              <a:t>・記事のアーカイブ費は別途料金となります。（</a:t>
            </a:r>
            <a:r>
              <a:rPr lang="en-US" altLang="ja-JP" sz="700" dirty="0">
                <a:solidFill>
                  <a:schemeClr val="dk1"/>
                </a:solidFill>
                <a:latin typeface="Meiryo"/>
                <a:ea typeface="Meiryo"/>
                <a:cs typeface="Meiryo"/>
                <a:sym typeface="Meiryo"/>
              </a:rPr>
              <a:t>MAX</a:t>
            </a:r>
            <a:r>
              <a:rPr lang="ja-JP" altLang="en-US" sz="700" dirty="0">
                <a:solidFill>
                  <a:schemeClr val="dk1"/>
                </a:solidFill>
                <a:latin typeface="Meiryo"/>
                <a:ea typeface="Meiryo"/>
                <a:cs typeface="Meiryo"/>
                <a:sym typeface="Meiryo"/>
              </a:rPr>
              <a:t>：</a:t>
            </a:r>
            <a:r>
              <a:rPr lang="en-US" altLang="ja-JP" sz="700" dirty="0">
                <a:solidFill>
                  <a:schemeClr val="dk1"/>
                </a:solidFill>
                <a:latin typeface="Meiryo"/>
                <a:ea typeface="Meiryo"/>
                <a:cs typeface="Meiryo"/>
                <a:sym typeface="Meiryo"/>
              </a:rPr>
              <a:t>3</a:t>
            </a:r>
            <a:r>
              <a:rPr lang="ja-JP" altLang="en-US" sz="700" dirty="0">
                <a:solidFill>
                  <a:schemeClr val="dk1"/>
                </a:solidFill>
                <a:latin typeface="Meiryo"/>
                <a:ea typeface="Meiryo"/>
                <a:cs typeface="Meiryo"/>
                <a:sym typeface="Meiryo"/>
              </a:rPr>
              <a:t>ヶ月まで）</a:t>
            </a:r>
            <a:endParaRPr sz="1400" dirty="0">
              <a:solidFill>
                <a:srgbClr val="000000"/>
              </a:solidFill>
              <a:latin typeface="Arial"/>
              <a:ea typeface="Arial"/>
              <a:cs typeface="Arial"/>
              <a:sym typeface="Arial"/>
            </a:endParaRPr>
          </a:p>
          <a:p>
            <a:pPr>
              <a:buClr>
                <a:srgbClr val="000000"/>
              </a:buClr>
              <a:buSzPts val="700"/>
            </a:pPr>
            <a:r>
              <a:rPr lang="ja-JP" altLang="en-US" sz="700" dirty="0">
                <a:solidFill>
                  <a:schemeClr val="dk1"/>
                </a:solidFill>
                <a:latin typeface="Meiryo"/>
                <a:ea typeface="Meiryo"/>
                <a:cs typeface="Meiryo"/>
                <a:sym typeface="Meiryo"/>
              </a:rPr>
              <a:t>・記事掲載期間中の競合調整は行いません。</a:t>
            </a:r>
            <a:endParaRPr sz="1400" dirty="0">
              <a:solidFill>
                <a:srgbClr val="000000"/>
              </a:solidFill>
              <a:latin typeface="Arial"/>
              <a:ea typeface="Arial"/>
              <a:cs typeface="Arial"/>
              <a:sym typeface="Arial"/>
            </a:endParaRPr>
          </a:p>
          <a:p>
            <a:pPr>
              <a:buClr>
                <a:srgbClr val="000000"/>
              </a:buClr>
              <a:buSzPts val="700"/>
            </a:pPr>
            <a:r>
              <a:rPr lang="ja-JP" altLang="en-US" sz="700" dirty="0">
                <a:solidFill>
                  <a:schemeClr val="dk1"/>
                </a:solidFill>
                <a:latin typeface="Meiryo"/>
                <a:ea typeface="Meiryo"/>
                <a:cs typeface="Meiryo"/>
                <a:sym typeface="Meiryo"/>
              </a:rPr>
              <a:t>・インターネット回線の状況や</a:t>
            </a:r>
            <a:r>
              <a:rPr lang="en-US" altLang="ja-JP" sz="700" dirty="0">
                <a:solidFill>
                  <a:schemeClr val="dk1"/>
                </a:solidFill>
                <a:latin typeface="Meiryo"/>
                <a:ea typeface="Meiryo"/>
                <a:cs typeface="Meiryo"/>
                <a:sym typeface="Meiryo"/>
              </a:rPr>
              <a:t>Instagram</a:t>
            </a:r>
            <a:r>
              <a:rPr lang="ja-JP" altLang="en-US" sz="700" dirty="0">
                <a:solidFill>
                  <a:schemeClr val="dk1"/>
                </a:solidFill>
                <a:latin typeface="Meiryo"/>
                <a:ea typeface="Meiryo"/>
                <a:cs typeface="Meiryo"/>
                <a:sym typeface="Meiryo"/>
              </a:rPr>
              <a:t>のサーバーの負荷などにより、映像の途切れや停止など</a:t>
            </a:r>
            <a:endParaRPr lang="en-US" altLang="ja-JP" sz="700" dirty="0">
              <a:solidFill>
                <a:schemeClr val="dk1"/>
              </a:solidFill>
              <a:latin typeface="Meiryo"/>
              <a:ea typeface="Meiryo"/>
              <a:cs typeface="Meiryo"/>
              <a:sym typeface="Meiryo"/>
            </a:endParaRPr>
          </a:p>
          <a:p>
            <a:pPr>
              <a:buClr>
                <a:srgbClr val="000000"/>
              </a:buClr>
              <a:buSzPts val="700"/>
            </a:pPr>
            <a:r>
              <a:rPr lang="ja-JP" altLang="en-US" sz="700" dirty="0">
                <a:solidFill>
                  <a:schemeClr val="dk1"/>
                </a:solidFill>
                <a:latin typeface="Meiryo"/>
                <a:ea typeface="Meiryo"/>
                <a:cs typeface="Meiryo"/>
                <a:sym typeface="Meiryo"/>
              </a:rPr>
              <a:t>　正常に視聴できない可能性がございます。ご理解いただけますようお願いいたします</a:t>
            </a:r>
            <a:endParaRPr sz="1400" dirty="0">
              <a:solidFill>
                <a:srgbClr val="000000"/>
              </a:solidFill>
              <a:latin typeface="Arial"/>
              <a:ea typeface="Arial"/>
              <a:cs typeface="Arial"/>
              <a:sym typeface="Arial"/>
            </a:endParaRPr>
          </a:p>
          <a:p>
            <a:pPr>
              <a:buClr>
                <a:srgbClr val="000000"/>
              </a:buClr>
              <a:buSzPts val="700"/>
            </a:pPr>
            <a:r>
              <a:rPr lang="ja-JP" altLang="en-US" sz="700" dirty="0">
                <a:solidFill>
                  <a:schemeClr val="dk1"/>
                </a:solidFill>
                <a:latin typeface="Meiryo"/>
                <a:ea typeface="Meiryo"/>
                <a:cs typeface="Meiryo"/>
                <a:sym typeface="Meiryo"/>
              </a:rPr>
              <a:t>・レポート記事は一部外部トラフィックを利用する可能性があります</a:t>
            </a:r>
            <a:endParaRPr sz="700" dirty="0">
              <a:solidFill>
                <a:schemeClr val="dk1"/>
              </a:solidFill>
              <a:latin typeface="Meiryo"/>
              <a:ea typeface="Meiryo"/>
              <a:cs typeface="Meiryo"/>
              <a:sym typeface="Meiryo"/>
            </a:endParaRPr>
          </a:p>
          <a:p>
            <a:pPr>
              <a:buClr>
                <a:srgbClr val="000000"/>
              </a:buClr>
              <a:buSzPts val="800"/>
            </a:pPr>
            <a:r>
              <a:rPr lang="ja-JP" altLang="en-US" sz="700" dirty="0">
                <a:solidFill>
                  <a:srgbClr val="FF0000"/>
                </a:solidFill>
                <a:latin typeface="Meiryo"/>
                <a:ea typeface="Meiryo"/>
                <a:cs typeface="Meiryo"/>
                <a:sym typeface="Meiryo"/>
              </a:rPr>
              <a:t>・起用者によっては別途費用が加算となる可能性もございますことご了承ください。</a:t>
            </a:r>
            <a:endParaRPr sz="700" dirty="0">
              <a:solidFill>
                <a:srgbClr val="FF0000"/>
              </a:solidFill>
              <a:latin typeface="Meiryo"/>
              <a:ea typeface="Meiryo"/>
              <a:cs typeface="Meiryo"/>
              <a:sym typeface="Meiryo"/>
            </a:endParaRPr>
          </a:p>
        </p:txBody>
      </p:sp>
      <p:sp>
        <p:nvSpPr>
          <p:cNvPr id="58" name="Google Shape;931;p56">
            <a:extLst>
              <a:ext uri="{FF2B5EF4-FFF2-40B4-BE49-F238E27FC236}">
                <a16:creationId xmlns:a16="http://schemas.microsoft.com/office/drawing/2014/main" id="{4379137E-F7A0-7598-6A60-81FA84270F44}"/>
              </a:ext>
            </a:extLst>
          </p:cNvPr>
          <p:cNvSpPr/>
          <p:nvPr/>
        </p:nvSpPr>
        <p:spPr>
          <a:xfrm>
            <a:off x="222177" y="1655001"/>
            <a:ext cx="2383752" cy="1054989"/>
          </a:xfrm>
          <a:prstGeom prst="rect">
            <a:avLst/>
          </a:prstGeom>
          <a:solidFill>
            <a:srgbClr val="FFFFFF"/>
          </a:solid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sp>
        <p:nvSpPr>
          <p:cNvPr id="59" name="Google Shape;934;p56">
            <a:extLst>
              <a:ext uri="{FF2B5EF4-FFF2-40B4-BE49-F238E27FC236}">
                <a16:creationId xmlns:a16="http://schemas.microsoft.com/office/drawing/2014/main" id="{FA4CEEBF-92F1-C84A-0CBE-1A7A96E60802}"/>
              </a:ext>
            </a:extLst>
          </p:cNvPr>
          <p:cNvSpPr txBox="1"/>
          <p:nvPr/>
        </p:nvSpPr>
        <p:spPr>
          <a:xfrm>
            <a:off x="514385" y="1664621"/>
            <a:ext cx="1986580" cy="46162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ja-JP" sz="800" b="1" i="0" u="none" strike="noStrike" cap="none" dirty="0">
                <a:solidFill>
                  <a:srgbClr val="3F3F3F"/>
                </a:solidFill>
                <a:latin typeface="Meiryo"/>
                <a:ea typeface="Meiryo"/>
                <a:cs typeface="Meiryo"/>
                <a:sym typeface="Meiryo"/>
              </a:rPr>
              <a:t>InstagramLIVE配信前日に</a:t>
            </a:r>
            <a:endParaRPr sz="800" b="1" i="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altLang="ja-JP" sz="800" b="1" dirty="0" err="1">
                <a:solidFill>
                  <a:srgbClr val="3F3F3F"/>
                </a:solidFill>
                <a:latin typeface="Meiryo"/>
                <a:ea typeface="Meiryo"/>
                <a:cs typeface="Meiryo"/>
                <a:sym typeface="Meiryo"/>
              </a:rPr>
              <a:t>Cancam</a:t>
            </a:r>
            <a:r>
              <a:rPr lang="ja-JP" sz="800" b="1" i="0" u="none" strike="noStrike" cap="none" dirty="0">
                <a:solidFill>
                  <a:srgbClr val="3F3F3F"/>
                </a:solidFill>
                <a:latin typeface="Meiryo"/>
                <a:ea typeface="Meiryo"/>
                <a:cs typeface="Meiryo"/>
                <a:sym typeface="Meiryo"/>
              </a:rPr>
              <a:t>公式SNSにて事前告知！</a:t>
            </a:r>
            <a:endParaRPr sz="800" b="1" i="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700"/>
              <a:buFont typeface="Arial"/>
              <a:buNone/>
            </a:pPr>
            <a:r>
              <a:rPr lang="ja-JP" sz="600" b="1" i="0" u="none" strike="noStrike" cap="none" dirty="0">
                <a:solidFill>
                  <a:srgbClr val="3F3F3F"/>
                </a:solidFill>
                <a:latin typeface="Meiryo"/>
                <a:ea typeface="Meiryo"/>
                <a:cs typeface="Meiryo"/>
                <a:sym typeface="Meiryo"/>
              </a:rPr>
              <a:t>　※Instagramはストーリーズ</a:t>
            </a:r>
            <a:r>
              <a:rPr lang="ja-JP" sz="800" b="1" i="0" u="none" strike="noStrike" cap="none" dirty="0">
                <a:solidFill>
                  <a:srgbClr val="3F3F3F"/>
                </a:solidFill>
                <a:latin typeface="Meiryo"/>
                <a:ea typeface="Meiryo"/>
                <a:cs typeface="Meiryo"/>
                <a:sym typeface="Meiryo"/>
              </a:rPr>
              <a:t>　　　　　　　　　　　　　　　　　　　　　　　　　　　　　　　　　　　　　　　　　　　　　　　</a:t>
            </a:r>
            <a:endParaRPr sz="800" b="1" i="0" u="none" strike="noStrike" cap="none" dirty="0">
              <a:solidFill>
                <a:srgbClr val="3F3F3F"/>
              </a:solidFill>
              <a:latin typeface="Meiryo"/>
              <a:ea typeface="Meiryo"/>
              <a:cs typeface="Meiryo"/>
              <a:sym typeface="Meiryo"/>
            </a:endParaRPr>
          </a:p>
        </p:txBody>
      </p:sp>
      <p:pic>
        <p:nvPicPr>
          <p:cNvPr id="60" name="Google Shape;937;p56">
            <a:extLst>
              <a:ext uri="{FF2B5EF4-FFF2-40B4-BE49-F238E27FC236}">
                <a16:creationId xmlns:a16="http://schemas.microsoft.com/office/drawing/2014/main" id="{C0B248F3-F688-3261-46DE-1350E6E063DC}"/>
              </a:ext>
            </a:extLst>
          </p:cNvPr>
          <p:cNvPicPr preferRelativeResize="0"/>
          <p:nvPr/>
        </p:nvPicPr>
        <p:blipFill rotWithShape="1">
          <a:blip r:embed="rId4">
            <a:alphaModFix/>
          </a:blip>
          <a:srcRect/>
          <a:stretch/>
        </p:blipFill>
        <p:spPr>
          <a:xfrm>
            <a:off x="779616" y="2078459"/>
            <a:ext cx="516801" cy="532264"/>
          </a:xfrm>
          <a:prstGeom prst="rect">
            <a:avLst/>
          </a:prstGeom>
          <a:noFill/>
          <a:ln>
            <a:noFill/>
          </a:ln>
        </p:spPr>
      </p:pic>
      <p:grpSp>
        <p:nvGrpSpPr>
          <p:cNvPr id="61" name="Google Shape;940;p56">
            <a:extLst>
              <a:ext uri="{FF2B5EF4-FFF2-40B4-BE49-F238E27FC236}">
                <a16:creationId xmlns:a16="http://schemas.microsoft.com/office/drawing/2014/main" id="{FE435375-AC80-20F3-5EDE-885C4635B253}"/>
              </a:ext>
            </a:extLst>
          </p:cNvPr>
          <p:cNvGrpSpPr/>
          <p:nvPr/>
        </p:nvGrpSpPr>
        <p:grpSpPr>
          <a:xfrm>
            <a:off x="2878441" y="1653977"/>
            <a:ext cx="2465891" cy="3258676"/>
            <a:chOff x="2665277" y="1372289"/>
            <a:chExt cx="2334658" cy="3079367"/>
          </a:xfrm>
        </p:grpSpPr>
        <p:sp>
          <p:nvSpPr>
            <p:cNvPr id="62" name="Google Shape;941;p56">
              <a:extLst>
                <a:ext uri="{FF2B5EF4-FFF2-40B4-BE49-F238E27FC236}">
                  <a16:creationId xmlns:a16="http://schemas.microsoft.com/office/drawing/2014/main" id="{1940C546-BF9F-5218-979A-5596BCB7E029}"/>
                </a:ext>
              </a:extLst>
            </p:cNvPr>
            <p:cNvSpPr/>
            <p:nvPr/>
          </p:nvSpPr>
          <p:spPr>
            <a:xfrm>
              <a:off x="2665277" y="1372289"/>
              <a:ext cx="2334658" cy="3079367"/>
            </a:xfrm>
            <a:prstGeom prst="rect">
              <a:avLst/>
            </a:prstGeom>
            <a:solidFill>
              <a:srgbClr val="FFFFFF"/>
            </a:solid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sp>
          <p:nvSpPr>
            <p:cNvPr id="63" name="Google Shape;942;p56">
              <a:extLst>
                <a:ext uri="{FF2B5EF4-FFF2-40B4-BE49-F238E27FC236}">
                  <a16:creationId xmlns:a16="http://schemas.microsoft.com/office/drawing/2014/main" id="{C908A08F-8A28-CEA8-7FB1-53C27C5D43FB}"/>
                </a:ext>
              </a:extLst>
            </p:cNvPr>
            <p:cNvSpPr txBox="1"/>
            <p:nvPr/>
          </p:nvSpPr>
          <p:spPr>
            <a:xfrm>
              <a:off x="2947699" y="1403105"/>
              <a:ext cx="1956172" cy="2389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altLang="ja-JP" sz="800" b="1" dirty="0" err="1">
                  <a:solidFill>
                    <a:srgbClr val="3F3F3F"/>
                  </a:solidFill>
                  <a:latin typeface="Meiryo"/>
                  <a:ea typeface="Meiryo"/>
                  <a:cs typeface="Meiryo"/>
                  <a:sym typeface="Meiryo"/>
                </a:rPr>
                <a:t>Cancam</a:t>
              </a:r>
              <a:r>
                <a:rPr lang="ja-JP" sz="800" b="1" i="0" u="none" strike="noStrike" cap="none" dirty="0">
                  <a:solidFill>
                    <a:srgbClr val="3F3F3F"/>
                  </a:solidFill>
                  <a:latin typeface="Meiryo"/>
                  <a:ea typeface="Meiryo"/>
                  <a:cs typeface="Meiryo"/>
                  <a:sym typeface="Meiryo"/>
                </a:rPr>
                <a:t>公式InstagramでLIVE配信　　　　　　　　　　　　　　　　　　　　　　　　　　　　　　　　　　　　　　</a:t>
              </a:r>
              <a:endParaRPr sz="800" b="1" i="0" u="none" strike="noStrike" cap="none" dirty="0">
                <a:solidFill>
                  <a:srgbClr val="3F3F3F"/>
                </a:solidFill>
                <a:latin typeface="Meiryo"/>
                <a:ea typeface="Meiryo"/>
                <a:cs typeface="Meiryo"/>
                <a:sym typeface="Meiryo"/>
              </a:endParaRPr>
            </a:p>
          </p:txBody>
        </p:sp>
      </p:grpSp>
      <p:sp>
        <p:nvSpPr>
          <p:cNvPr id="64" name="Google Shape;943;p56">
            <a:extLst>
              <a:ext uri="{FF2B5EF4-FFF2-40B4-BE49-F238E27FC236}">
                <a16:creationId xmlns:a16="http://schemas.microsoft.com/office/drawing/2014/main" id="{91F40276-325D-B9EA-183B-7E23E1B3D471}"/>
              </a:ext>
            </a:extLst>
          </p:cNvPr>
          <p:cNvSpPr/>
          <p:nvPr/>
        </p:nvSpPr>
        <p:spPr>
          <a:xfrm rot="1014388">
            <a:off x="2498242" y="2325603"/>
            <a:ext cx="508999" cy="478569"/>
          </a:xfrm>
          <a:prstGeom prst="rightArrow">
            <a:avLst>
              <a:gd name="adj1" fmla="val 50000"/>
              <a:gd name="adj2" fmla="val 50000"/>
            </a:avLst>
          </a:prstGeom>
          <a:solidFill>
            <a:srgbClr val="E965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grpSp>
        <p:nvGrpSpPr>
          <p:cNvPr id="65" name="Google Shape;944;p56">
            <a:extLst>
              <a:ext uri="{FF2B5EF4-FFF2-40B4-BE49-F238E27FC236}">
                <a16:creationId xmlns:a16="http://schemas.microsoft.com/office/drawing/2014/main" id="{2397122F-5346-5AD7-0D03-137021E57EE2}"/>
              </a:ext>
            </a:extLst>
          </p:cNvPr>
          <p:cNvGrpSpPr/>
          <p:nvPr/>
        </p:nvGrpSpPr>
        <p:grpSpPr>
          <a:xfrm>
            <a:off x="219976" y="2833707"/>
            <a:ext cx="2368708" cy="2078946"/>
            <a:chOff x="2755987" y="3703136"/>
            <a:chExt cx="2260662" cy="2078946"/>
          </a:xfrm>
        </p:grpSpPr>
        <p:sp>
          <p:nvSpPr>
            <p:cNvPr id="66" name="Google Shape;945;p56">
              <a:extLst>
                <a:ext uri="{FF2B5EF4-FFF2-40B4-BE49-F238E27FC236}">
                  <a16:creationId xmlns:a16="http://schemas.microsoft.com/office/drawing/2014/main" id="{E3DC01F3-DEBE-A11B-4DC2-025AEAAC18E0}"/>
                </a:ext>
              </a:extLst>
            </p:cNvPr>
            <p:cNvSpPr/>
            <p:nvPr/>
          </p:nvSpPr>
          <p:spPr>
            <a:xfrm>
              <a:off x="2755987" y="3703136"/>
              <a:ext cx="2258232" cy="2078946"/>
            </a:xfrm>
            <a:prstGeom prst="rect">
              <a:avLst/>
            </a:prstGeom>
            <a:solidFill>
              <a:srgbClr val="FFFFFF"/>
            </a:solid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600" b="0" i="0" u="none" strike="noStrike" cap="none">
                  <a:solidFill>
                    <a:srgbClr val="3F3F3F"/>
                  </a:solidFill>
                  <a:latin typeface="Meiryo"/>
                  <a:ea typeface="Meiryo"/>
                  <a:cs typeface="Meiryo"/>
                  <a:sym typeface="Meiryo"/>
                </a:rPr>
                <a:t>ｘ</a:t>
              </a:r>
              <a:endParaRPr sz="1200" b="0" i="0" u="none" strike="noStrike" cap="none" dirty="0">
                <a:solidFill>
                  <a:srgbClr val="000000"/>
                </a:solidFill>
                <a:latin typeface="Meiryo"/>
                <a:ea typeface="Meiryo"/>
                <a:cs typeface="Meiryo"/>
                <a:sym typeface="Meiryo"/>
              </a:endParaRPr>
            </a:p>
          </p:txBody>
        </p:sp>
        <p:sp>
          <p:nvSpPr>
            <p:cNvPr id="67" name="Google Shape;946;p56">
              <a:extLst>
                <a:ext uri="{FF2B5EF4-FFF2-40B4-BE49-F238E27FC236}">
                  <a16:creationId xmlns:a16="http://schemas.microsoft.com/office/drawing/2014/main" id="{BB3D5CDB-BCA5-1279-4DE0-95B7C9756666}"/>
                </a:ext>
              </a:extLst>
            </p:cNvPr>
            <p:cNvSpPr txBox="1"/>
            <p:nvPr/>
          </p:nvSpPr>
          <p:spPr>
            <a:xfrm>
              <a:off x="2976943" y="3734948"/>
              <a:ext cx="2039706" cy="33851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ja-JP" sz="800" b="1" i="0" u="none" strike="noStrike" cap="none" dirty="0">
                  <a:solidFill>
                    <a:srgbClr val="3F3F3F"/>
                  </a:solidFill>
                  <a:latin typeface="Meiryo"/>
                  <a:ea typeface="Meiryo"/>
                  <a:cs typeface="Meiryo"/>
                  <a:sym typeface="Meiryo"/>
                </a:rPr>
                <a:t>後日、商品紹介＋LIVE動画でCMS</a:t>
              </a:r>
              <a:r>
                <a:rPr lang="ja-JP" altLang="en-US" sz="800" b="1" i="0" u="none" strike="noStrike" cap="none" dirty="0">
                  <a:solidFill>
                    <a:srgbClr val="3F3F3F"/>
                  </a:solidFill>
                  <a:latin typeface="Meiryo"/>
                  <a:ea typeface="Meiryo"/>
                  <a:cs typeface="Meiryo"/>
                  <a:sym typeface="Meiryo"/>
                </a:rPr>
                <a:t>事後記事</a:t>
              </a:r>
              <a:r>
                <a:rPr lang="ja-JP" sz="800" b="1" i="0" u="none" strike="noStrike" cap="none" dirty="0">
                  <a:solidFill>
                    <a:srgbClr val="3F3F3F"/>
                  </a:solidFill>
                  <a:latin typeface="Meiryo"/>
                  <a:ea typeface="Meiryo"/>
                  <a:cs typeface="Meiryo"/>
                  <a:sym typeface="Meiryo"/>
                </a:rPr>
                <a:t>をアップ　　　　　　　　　　　　　　　　　　　　　　　　　　　　　　　</a:t>
              </a:r>
              <a:endParaRPr sz="800" b="1" i="0" u="none" strike="noStrike" cap="none" dirty="0">
                <a:solidFill>
                  <a:srgbClr val="3F3F3F"/>
                </a:solidFill>
                <a:latin typeface="Meiryo"/>
                <a:ea typeface="Meiryo"/>
                <a:cs typeface="Meiryo"/>
                <a:sym typeface="Meiryo"/>
              </a:endParaRPr>
            </a:p>
          </p:txBody>
        </p:sp>
        <p:grpSp>
          <p:nvGrpSpPr>
            <p:cNvPr id="68" name="Google Shape;947;p56">
              <a:extLst>
                <a:ext uri="{FF2B5EF4-FFF2-40B4-BE49-F238E27FC236}">
                  <a16:creationId xmlns:a16="http://schemas.microsoft.com/office/drawing/2014/main" id="{410205E4-5492-031A-DA71-EA52B50E0568}"/>
                </a:ext>
              </a:extLst>
            </p:cNvPr>
            <p:cNvGrpSpPr/>
            <p:nvPr/>
          </p:nvGrpSpPr>
          <p:grpSpPr>
            <a:xfrm>
              <a:off x="2806751" y="4063826"/>
              <a:ext cx="1300446" cy="1551146"/>
              <a:chOff x="2806751" y="4063826"/>
              <a:chExt cx="1300446" cy="1551146"/>
            </a:xfrm>
          </p:grpSpPr>
          <p:grpSp>
            <p:nvGrpSpPr>
              <p:cNvPr id="69" name="Google Shape;948;p56">
                <a:extLst>
                  <a:ext uri="{FF2B5EF4-FFF2-40B4-BE49-F238E27FC236}">
                    <a16:creationId xmlns:a16="http://schemas.microsoft.com/office/drawing/2014/main" id="{B113A4F4-A6CE-DB23-81A9-22A7946E73FE}"/>
                  </a:ext>
                </a:extLst>
              </p:cNvPr>
              <p:cNvGrpSpPr/>
              <p:nvPr/>
            </p:nvGrpSpPr>
            <p:grpSpPr>
              <a:xfrm>
                <a:off x="2806751" y="4063826"/>
                <a:ext cx="1300446" cy="1551146"/>
                <a:chOff x="2806751" y="4063826"/>
                <a:chExt cx="1300446" cy="1551146"/>
              </a:xfrm>
            </p:grpSpPr>
            <p:grpSp>
              <p:nvGrpSpPr>
                <p:cNvPr id="71" name="Google Shape;949;p56">
                  <a:extLst>
                    <a:ext uri="{FF2B5EF4-FFF2-40B4-BE49-F238E27FC236}">
                      <a16:creationId xmlns:a16="http://schemas.microsoft.com/office/drawing/2014/main" id="{714BCE6D-22B9-5938-3043-FBEC184AF620}"/>
                    </a:ext>
                  </a:extLst>
                </p:cNvPr>
                <p:cNvGrpSpPr/>
                <p:nvPr/>
              </p:nvGrpSpPr>
              <p:grpSpPr>
                <a:xfrm>
                  <a:off x="2806751" y="4063826"/>
                  <a:ext cx="1300446" cy="1551146"/>
                  <a:chOff x="2806751" y="4113987"/>
                  <a:chExt cx="1300446" cy="1551146"/>
                </a:xfrm>
              </p:grpSpPr>
              <p:sp>
                <p:nvSpPr>
                  <p:cNvPr id="76" name="Google Shape;950;p56">
                    <a:extLst>
                      <a:ext uri="{FF2B5EF4-FFF2-40B4-BE49-F238E27FC236}">
                        <a16:creationId xmlns:a16="http://schemas.microsoft.com/office/drawing/2014/main" id="{C2976247-FAC5-CB24-1288-5F463D049367}"/>
                      </a:ext>
                    </a:extLst>
                  </p:cNvPr>
                  <p:cNvSpPr/>
                  <p:nvPr/>
                </p:nvSpPr>
                <p:spPr>
                  <a:xfrm>
                    <a:off x="2806751" y="4113987"/>
                    <a:ext cx="1300446" cy="1551146"/>
                  </a:xfrm>
                  <a:prstGeom prst="rect">
                    <a:avLst/>
                  </a:prstGeom>
                  <a:solidFill>
                    <a:srgbClr val="FFFFFF"/>
                  </a:solidFill>
                  <a:ln w="127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sp>
                <p:nvSpPr>
                  <p:cNvPr id="77" name="Google Shape;951;p56">
                    <a:extLst>
                      <a:ext uri="{FF2B5EF4-FFF2-40B4-BE49-F238E27FC236}">
                        <a16:creationId xmlns:a16="http://schemas.microsoft.com/office/drawing/2014/main" id="{07CA92BA-6C70-A8B5-0072-49AD8BEF4C27}"/>
                      </a:ext>
                    </a:extLst>
                  </p:cNvPr>
                  <p:cNvSpPr/>
                  <p:nvPr/>
                </p:nvSpPr>
                <p:spPr>
                  <a:xfrm>
                    <a:off x="2929580" y="4363641"/>
                    <a:ext cx="994617" cy="1083970"/>
                  </a:xfrm>
                  <a:prstGeom prst="roundRect">
                    <a:avLst>
                      <a:gd name="adj" fmla="val 5947"/>
                    </a:avLst>
                  </a:prstGeom>
                  <a:solidFill>
                    <a:srgbClr val="E1EFD8">
                      <a:alpha val="80000"/>
                    </a:srgbClr>
                  </a:solidFill>
                  <a:ln w="12700" cap="flat" cmpd="sng">
                    <a:solidFill>
                      <a:srgbClr val="E1EFD8"/>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100" b="0" i="0" u="none" strike="noStrike" cap="none" dirty="0">
                      <a:solidFill>
                        <a:srgbClr val="3F3F3F"/>
                      </a:solidFill>
                      <a:latin typeface="Meiryo"/>
                      <a:ea typeface="Meiryo"/>
                      <a:cs typeface="Meiryo"/>
                      <a:sym typeface="Meiryo"/>
                    </a:endParaRPr>
                  </a:p>
                </p:txBody>
              </p:sp>
              <p:pic>
                <p:nvPicPr>
                  <p:cNvPr id="78" name="Google Shape;952;p56">
                    <a:extLst>
                      <a:ext uri="{FF2B5EF4-FFF2-40B4-BE49-F238E27FC236}">
                        <a16:creationId xmlns:a16="http://schemas.microsoft.com/office/drawing/2014/main" id="{188DE855-9A6C-B669-6CF5-BF3071F660E6}"/>
                      </a:ext>
                    </a:extLst>
                  </p:cNvPr>
                  <p:cNvPicPr preferRelativeResize="0"/>
                  <p:nvPr/>
                </p:nvPicPr>
                <p:blipFill rotWithShape="1">
                  <a:blip r:embed="rId5">
                    <a:alphaModFix/>
                  </a:blip>
                  <a:srcRect/>
                  <a:stretch/>
                </p:blipFill>
                <p:spPr>
                  <a:xfrm>
                    <a:off x="2929464" y="4118002"/>
                    <a:ext cx="436562" cy="195263"/>
                  </a:xfrm>
                  <a:prstGeom prst="rect">
                    <a:avLst/>
                  </a:prstGeom>
                  <a:noFill/>
                  <a:ln>
                    <a:noFill/>
                  </a:ln>
                </p:spPr>
              </p:pic>
            </p:grpSp>
            <p:cxnSp>
              <p:nvCxnSpPr>
                <p:cNvPr id="72" name="Google Shape;953;p56">
                  <a:extLst>
                    <a:ext uri="{FF2B5EF4-FFF2-40B4-BE49-F238E27FC236}">
                      <a16:creationId xmlns:a16="http://schemas.microsoft.com/office/drawing/2014/main" id="{C2F560D0-F9A6-471B-F693-7D2FA038A97C}"/>
                    </a:ext>
                  </a:extLst>
                </p:cNvPr>
                <p:cNvCxnSpPr/>
                <p:nvPr/>
              </p:nvCxnSpPr>
              <p:spPr>
                <a:xfrm>
                  <a:off x="3104529" y="4489472"/>
                  <a:ext cx="632574" cy="0"/>
                </a:xfrm>
                <a:prstGeom prst="straightConnector1">
                  <a:avLst/>
                </a:prstGeom>
                <a:noFill/>
                <a:ln w="9525" cap="flat" cmpd="sng">
                  <a:solidFill>
                    <a:srgbClr val="A5A5A5"/>
                  </a:solidFill>
                  <a:prstDash val="solid"/>
                  <a:miter lim="800000"/>
                  <a:headEnd type="none" w="sm" len="sm"/>
                  <a:tailEnd type="none" w="sm" len="sm"/>
                </a:ln>
              </p:spPr>
            </p:cxnSp>
            <p:cxnSp>
              <p:nvCxnSpPr>
                <p:cNvPr id="73" name="Google Shape;954;p56">
                  <a:extLst>
                    <a:ext uri="{FF2B5EF4-FFF2-40B4-BE49-F238E27FC236}">
                      <a16:creationId xmlns:a16="http://schemas.microsoft.com/office/drawing/2014/main" id="{5A193A5C-07AE-D7EE-D282-5D9E536BC4DC}"/>
                    </a:ext>
                  </a:extLst>
                </p:cNvPr>
                <p:cNvCxnSpPr/>
                <p:nvPr/>
              </p:nvCxnSpPr>
              <p:spPr>
                <a:xfrm>
                  <a:off x="3087922" y="4576889"/>
                  <a:ext cx="632574" cy="0"/>
                </a:xfrm>
                <a:prstGeom prst="straightConnector1">
                  <a:avLst/>
                </a:prstGeom>
                <a:noFill/>
                <a:ln w="9525" cap="flat" cmpd="sng">
                  <a:solidFill>
                    <a:srgbClr val="A5A5A5"/>
                  </a:solidFill>
                  <a:prstDash val="solid"/>
                  <a:miter lim="800000"/>
                  <a:headEnd type="none" w="sm" len="sm"/>
                  <a:tailEnd type="none" w="sm" len="sm"/>
                </a:ln>
              </p:spPr>
            </p:cxnSp>
            <p:cxnSp>
              <p:nvCxnSpPr>
                <p:cNvPr id="74" name="Google Shape;955;p56">
                  <a:extLst>
                    <a:ext uri="{FF2B5EF4-FFF2-40B4-BE49-F238E27FC236}">
                      <a16:creationId xmlns:a16="http://schemas.microsoft.com/office/drawing/2014/main" id="{82CCFEE4-0D10-C4E1-E1D6-C43236B073CD}"/>
                    </a:ext>
                  </a:extLst>
                </p:cNvPr>
                <p:cNvCxnSpPr/>
                <p:nvPr/>
              </p:nvCxnSpPr>
              <p:spPr>
                <a:xfrm>
                  <a:off x="3114887" y="4695138"/>
                  <a:ext cx="632574" cy="0"/>
                </a:xfrm>
                <a:prstGeom prst="straightConnector1">
                  <a:avLst/>
                </a:prstGeom>
                <a:noFill/>
                <a:ln w="9525" cap="flat" cmpd="sng">
                  <a:solidFill>
                    <a:srgbClr val="A5A5A5"/>
                  </a:solidFill>
                  <a:prstDash val="solid"/>
                  <a:miter lim="800000"/>
                  <a:headEnd type="none" w="sm" len="sm"/>
                  <a:tailEnd type="none" w="sm" len="sm"/>
                </a:ln>
              </p:spPr>
            </p:cxnSp>
            <p:cxnSp>
              <p:nvCxnSpPr>
                <p:cNvPr id="75" name="Google Shape;956;p56">
                  <a:extLst>
                    <a:ext uri="{FF2B5EF4-FFF2-40B4-BE49-F238E27FC236}">
                      <a16:creationId xmlns:a16="http://schemas.microsoft.com/office/drawing/2014/main" id="{E1B395D8-D83E-D453-99CF-76DC1E6B4FD0}"/>
                    </a:ext>
                  </a:extLst>
                </p:cNvPr>
                <p:cNvCxnSpPr/>
                <p:nvPr/>
              </p:nvCxnSpPr>
              <p:spPr>
                <a:xfrm>
                  <a:off x="3114887" y="4783915"/>
                  <a:ext cx="632574" cy="0"/>
                </a:xfrm>
                <a:prstGeom prst="straightConnector1">
                  <a:avLst/>
                </a:prstGeom>
                <a:noFill/>
                <a:ln w="9525" cap="flat" cmpd="sng">
                  <a:solidFill>
                    <a:srgbClr val="A5A5A5"/>
                  </a:solidFill>
                  <a:prstDash val="solid"/>
                  <a:miter lim="800000"/>
                  <a:headEnd type="none" w="sm" len="sm"/>
                  <a:tailEnd type="none" w="sm" len="sm"/>
                </a:ln>
              </p:spPr>
            </p:cxnSp>
          </p:grpSp>
          <p:sp>
            <p:nvSpPr>
              <p:cNvPr id="70" name="Google Shape;957;p56">
                <a:extLst>
                  <a:ext uri="{FF2B5EF4-FFF2-40B4-BE49-F238E27FC236}">
                    <a16:creationId xmlns:a16="http://schemas.microsoft.com/office/drawing/2014/main" id="{A4F05855-87E4-A72D-FE97-E2833718445A}"/>
                  </a:ext>
                </a:extLst>
              </p:cNvPr>
              <p:cNvSpPr/>
              <p:nvPr/>
            </p:nvSpPr>
            <p:spPr>
              <a:xfrm>
                <a:off x="3087922" y="4954002"/>
                <a:ext cx="703872" cy="324483"/>
              </a:xfrm>
              <a:prstGeom prst="rect">
                <a:avLst/>
              </a:prstGeom>
              <a:solidFill>
                <a:srgbClr val="D5DB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ja-JP" sz="700" b="0" i="0" u="none" strike="noStrike" cap="none">
                    <a:solidFill>
                      <a:srgbClr val="3F3F3F"/>
                    </a:solidFill>
                    <a:latin typeface="Meiryo"/>
                    <a:ea typeface="Meiryo"/>
                    <a:cs typeface="Meiryo"/>
                    <a:sym typeface="Meiryo"/>
                  </a:rPr>
                  <a:t>LIVE動画</a:t>
                </a:r>
                <a:endParaRPr sz="1200" b="0" i="0" u="none" strike="noStrike" cap="none" dirty="0">
                  <a:solidFill>
                    <a:srgbClr val="000000"/>
                  </a:solidFill>
                  <a:latin typeface="Meiryo"/>
                  <a:ea typeface="Meiryo"/>
                  <a:cs typeface="Meiryo"/>
                  <a:sym typeface="Meiryo"/>
                </a:endParaRPr>
              </a:p>
            </p:txBody>
          </p:sp>
        </p:grpSp>
      </p:grpSp>
      <p:sp>
        <p:nvSpPr>
          <p:cNvPr id="79" name="Google Shape;958;p56">
            <a:extLst>
              <a:ext uri="{FF2B5EF4-FFF2-40B4-BE49-F238E27FC236}">
                <a16:creationId xmlns:a16="http://schemas.microsoft.com/office/drawing/2014/main" id="{4A859CF2-E64B-79AC-E2FE-175F7D8F9910}"/>
              </a:ext>
            </a:extLst>
          </p:cNvPr>
          <p:cNvSpPr txBox="1"/>
          <p:nvPr/>
        </p:nvSpPr>
        <p:spPr>
          <a:xfrm>
            <a:off x="2992128" y="3796706"/>
            <a:ext cx="2363215"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ja-JP" sz="800" b="0" i="0" u="none" strike="noStrike" cap="none" dirty="0">
                <a:solidFill>
                  <a:srgbClr val="FF0000"/>
                </a:solidFill>
                <a:latin typeface="Meiryo"/>
                <a:ea typeface="Meiryo"/>
                <a:cs typeface="Meiryo"/>
                <a:sym typeface="Meiryo"/>
              </a:rPr>
              <a:t>LIVE配信した動画を3営業日以内に、</a:t>
            </a:r>
            <a:endParaRPr lang="en-US" altLang="ja-JP" sz="800" b="0" i="0" u="none" strike="noStrike" cap="none" dirty="0">
              <a:solidFill>
                <a:srgbClr val="FF0000"/>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en-US" altLang="ja-JP" sz="800" b="1" u="sng" dirty="0" err="1">
                <a:solidFill>
                  <a:srgbClr val="FF0000"/>
                </a:solidFill>
                <a:latin typeface="Meiryo"/>
                <a:ea typeface="Meiryo"/>
                <a:cs typeface="Meiryo"/>
                <a:sym typeface="Meiryo"/>
              </a:rPr>
              <a:t>Cancam</a:t>
            </a:r>
            <a:r>
              <a:rPr lang="ja-JP" sz="800" b="1" i="0" u="sng" strike="noStrike" cap="none" dirty="0">
                <a:solidFill>
                  <a:srgbClr val="FF0000"/>
                </a:solidFill>
                <a:latin typeface="Meiryo"/>
                <a:ea typeface="Meiryo"/>
                <a:cs typeface="Meiryo"/>
                <a:sym typeface="Meiryo"/>
              </a:rPr>
              <a:t>公式Instagramフィードにシェア</a:t>
            </a:r>
            <a:endParaRPr lang="en-US" altLang="ja-JP" sz="800" b="1" i="0" u="sng" strike="noStrike" cap="none" dirty="0">
              <a:solidFill>
                <a:srgbClr val="FF0000"/>
              </a:solidFill>
              <a:latin typeface="Meiryo"/>
              <a:ea typeface="Meiryo"/>
              <a:cs typeface="Meiryo"/>
              <a:sym typeface="Meiryo"/>
            </a:endParaRPr>
          </a:p>
          <a:p>
            <a:pPr algn="ctr">
              <a:buClr>
                <a:srgbClr val="000000"/>
              </a:buClr>
              <a:buSzPts val="700"/>
            </a:pPr>
            <a:r>
              <a:rPr lang="en-US" altLang="ja-JP" sz="800" dirty="0">
                <a:solidFill>
                  <a:srgbClr val="FF0000"/>
                </a:solidFill>
                <a:latin typeface="Meiryo"/>
                <a:ea typeface="Meiryo"/>
                <a:cs typeface="Meiryo"/>
                <a:sym typeface="Meiryo"/>
              </a:rPr>
              <a:t>※</a:t>
            </a:r>
            <a:r>
              <a:rPr lang="ja-JP" altLang="en-US" sz="800" dirty="0">
                <a:solidFill>
                  <a:srgbClr val="FF0000"/>
                </a:solidFill>
                <a:latin typeface="Meiryo"/>
                <a:ea typeface="Meiryo"/>
                <a:cs typeface="Meiryo"/>
                <a:sym typeface="Meiryo"/>
              </a:rPr>
              <a:t>基本的にはアーカイブされますが、</a:t>
            </a:r>
          </a:p>
          <a:p>
            <a:pPr algn="ctr">
              <a:buClr>
                <a:srgbClr val="000000"/>
              </a:buClr>
              <a:buSzPts val="700"/>
            </a:pPr>
            <a:r>
              <a:rPr lang="ja-JP" altLang="en-US" sz="800" dirty="0">
                <a:solidFill>
                  <a:srgbClr val="FF0000"/>
                </a:solidFill>
                <a:latin typeface="Meiryo"/>
                <a:ea typeface="Meiryo"/>
                <a:cs typeface="Meiryo"/>
                <a:sym typeface="Meiryo"/>
              </a:rPr>
              <a:t>起用者によっては１ヵ月後削除となります</a:t>
            </a:r>
            <a:r>
              <a:rPr lang="ja-JP" sz="800" b="1" i="0" u="none" strike="noStrike" cap="none" dirty="0">
                <a:solidFill>
                  <a:srgbClr val="FF0000"/>
                </a:solidFill>
                <a:latin typeface="Meiryo"/>
                <a:ea typeface="Meiryo"/>
                <a:cs typeface="Meiryo"/>
                <a:sym typeface="Meiryo"/>
              </a:rPr>
              <a:t>　　　　</a:t>
            </a:r>
            <a:r>
              <a:rPr lang="ja-JP" sz="800" b="0" i="0" u="none" strike="noStrike" cap="none" dirty="0">
                <a:solidFill>
                  <a:srgbClr val="FF0000"/>
                </a:solidFill>
                <a:latin typeface="Meiryo"/>
                <a:ea typeface="Meiryo"/>
                <a:cs typeface="Meiryo"/>
                <a:sym typeface="Meiryo"/>
              </a:rPr>
              <a:t>　　　　　　　　　　　　　　　　　　　　　　　　　　　　　　　　　　　　　</a:t>
            </a:r>
            <a:endParaRPr sz="800" b="0" i="0" u="none" strike="noStrike" cap="none" dirty="0">
              <a:solidFill>
                <a:srgbClr val="FF0000"/>
              </a:solidFill>
              <a:latin typeface="Meiryo"/>
              <a:ea typeface="Meiryo"/>
              <a:cs typeface="Meiryo"/>
              <a:sym typeface="Meiryo"/>
            </a:endParaRPr>
          </a:p>
        </p:txBody>
      </p:sp>
      <p:sp>
        <p:nvSpPr>
          <p:cNvPr id="80" name="Google Shape;959;p56">
            <a:extLst>
              <a:ext uri="{FF2B5EF4-FFF2-40B4-BE49-F238E27FC236}">
                <a16:creationId xmlns:a16="http://schemas.microsoft.com/office/drawing/2014/main" id="{80B0448C-A047-C1DC-5FED-285F36E0F87C}"/>
              </a:ext>
            </a:extLst>
          </p:cNvPr>
          <p:cNvSpPr txBox="1"/>
          <p:nvPr/>
        </p:nvSpPr>
        <p:spPr>
          <a:xfrm>
            <a:off x="1563219" y="3451656"/>
            <a:ext cx="1362599" cy="4154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altLang="ja-JP" sz="700" dirty="0" err="1">
                <a:solidFill>
                  <a:srgbClr val="FF0000"/>
                </a:solidFill>
                <a:latin typeface="Meiryo"/>
                <a:ea typeface="Meiryo"/>
                <a:cs typeface="Meiryo"/>
                <a:sym typeface="Meiryo"/>
              </a:rPr>
              <a:t>Cancam</a:t>
            </a:r>
            <a:r>
              <a:rPr lang="ja-JP" sz="700" b="0" i="0" u="none" strike="noStrike" cap="none" dirty="0">
                <a:solidFill>
                  <a:srgbClr val="FF0000"/>
                </a:solidFill>
                <a:latin typeface="Meiryo"/>
                <a:ea typeface="Meiryo"/>
                <a:cs typeface="Meiryo"/>
                <a:sym typeface="Meiryo"/>
              </a:rPr>
              <a:t>公式</a:t>
            </a:r>
            <a:r>
              <a:rPr lang="en-US" altLang="ja-JP" sz="700" b="0" i="0" u="none" strike="noStrike" cap="none" dirty="0">
                <a:solidFill>
                  <a:srgbClr val="FF0000"/>
                </a:solidFill>
                <a:latin typeface="Meiryo"/>
                <a:ea typeface="Meiryo"/>
                <a:cs typeface="Meiryo"/>
                <a:sym typeface="Meiryo"/>
              </a:rPr>
              <a:t>X</a:t>
            </a:r>
            <a:r>
              <a:rPr lang="ja-JP" sz="700" b="0" i="0" u="none" strike="noStrike" cap="none" dirty="0">
                <a:solidFill>
                  <a:srgbClr val="FF0000"/>
                </a:solidFill>
                <a:latin typeface="Meiryo"/>
                <a:ea typeface="Meiryo"/>
                <a:cs typeface="Meiryo"/>
                <a:sym typeface="Meiryo"/>
              </a:rPr>
              <a:t>にて</a:t>
            </a:r>
            <a:endParaRPr lang="en-US" altLang="ja-JP" sz="700" b="0" i="0" u="none" strike="noStrike" cap="none" dirty="0">
              <a:solidFill>
                <a:srgbClr val="FF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ja-JP" sz="700" b="0" i="0" u="none" strike="noStrike" cap="none" dirty="0">
                <a:solidFill>
                  <a:srgbClr val="FF0000"/>
                </a:solidFill>
                <a:latin typeface="Meiryo"/>
                <a:ea typeface="Meiryo"/>
                <a:cs typeface="Meiryo"/>
                <a:sym typeface="Meiryo"/>
              </a:rPr>
              <a:t>１回投稿！</a:t>
            </a:r>
            <a:endParaRPr sz="700" b="0" i="0" u="none" strike="noStrike" cap="none" dirty="0">
              <a:solidFill>
                <a:srgbClr val="FF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700"/>
              <a:buFont typeface="Arial"/>
              <a:buNone/>
            </a:pPr>
            <a:r>
              <a:rPr lang="ja-JP" sz="700" b="0" i="0" u="none" strike="noStrike" cap="none" dirty="0">
                <a:solidFill>
                  <a:srgbClr val="FF0000"/>
                </a:solidFill>
                <a:latin typeface="Meiryo"/>
                <a:ea typeface="Meiryo"/>
                <a:cs typeface="Meiryo"/>
                <a:sym typeface="Meiryo"/>
              </a:rPr>
              <a:t>　　　　　　　　　　　　　　　　　　　　　　　　　　　　　　　　　　　　　　　　　　</a:t>
            </a:r>
            <a:endParaRPr sz="700" b="0" i="0" u="none" strike="noStrike" cap="none" dirty="0">
              <a:solidFill>
                <a:srgbClr val="FF0000"/>
              </a:solidFill>
              <a:latin typeface="Meiryo"/>
              <a:ea typeface="Meiryo"/>
              <a:cs typeface="Meiryo"/>
              <a:sym typeface="Meiryo"/>
            </a:endParaRPr>
          </a:p>
        </p:txBody>
      </p:sp>
      <p:sp>
        <p:nvSpPr>
          <p:cNvPr id="81" name="Google Shape;964;p56">
            <a:extLst>
              <a:ext uri="{FF2B5EF4-FFF2-40B4-BE49-F238E27FC236}">
                <a16:creationId xmlns:a16="http://schemas.microsoft.com/office/drawing/2014/main" id="{72F8388E-8340-F5EA-D2CE-9C33BD05B0E3}"/>
              </a:ext>
            </a:extLst>
          </p:cNvPr>
          <p:cNvSpPr txBox="1"/>
          <p:nvPr/>
        </p:nvSpPr>
        <p:spPr>
          <a:xfrm>
            <a:off x="2949605" y="1682197"/>
            <a:ext cx="224991" cy="230792"/>
          </a:xfrm>
          <a:prstGeom prst="rect">
            <a:avLst/>
          </a:prstGeom>
          <a:solidFill>
            <a:srgbClr val="595959"/>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900" b="1" i="0" u="none" strike="noStrike" cap="none" dirty="0">
                <a:solidFill>
                  <a:schemeClr val="lt1"/>
                </a:solidFill>
                <a:latin typeface="Meiryo"/>
                <a:ea typeface="Meiryo"/>
                <a:cs typeface="Meiryo"/>
                <a:sym typeface="Meiryo"/>
              </a:rPr>
              <a:t>2</a:t>
            </a:r>
            <a:endParaRPr sz="900" b="1" i="0" u="none" strike="noStrike" cap="none" dirty="0">
              <a:solidFill>
                <a:schemeClr val="lt1"/>
              </a:solidFill>
              <a:latin typeface="Meiryo"/>
              <a:ea typeface="Meiryo"/>
              <a:cs typeface="Meiryo"/>
              <a:sym typeface="Meiryo"/>
            </a:endParaRPr>
          </a:p>
        </p:txBody>
      </p:sp>
      <p:sp>
        <p:nvSpPr>
          <p:cNvPr id="82" name="Google Shape;965;p56">
            <a:extLst>
              <a:ext uri="{FF2B5EF4-FFF2-40B4-BE49-F238E27FC236}">
                <a16:creationId xmlns:a16="http://schemas.microsoft.com/office/drawing/2014/main" id="{EEEE84E2-340C-AB5A-0F4F-3C2BCC666AED}"/>
              </a:ext>
            </a:extLst>
          </p:cNvPr>
          <p:cNvSpPr txBox="1"/>
          <p:nvPr/>
        </p:nvSpPr>
        <p:spPr>
          <a:xfrm>
            <a:off x="272333" y="2880601"/>
            <a:ext cx="224991" cy="230792"/>
          </a:xfrm>
          <a:prstGeom prst="rect">
            <a:avLst/>
          </a:prstGeom>
          <a:solidFill>
            <a:srgbClr val="595959"/>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900" b="1" i="0" u="none" strike="noStrike" cap="none">
                <a:solidFill>
                  <a:schemeClr val="lt1"/>
                </a:solidFill>
                <a:latin typeface="Meiryo"/>
                <a:ea typeface="Meiryo"/>
                <a:cs typeface="Meiryo"/>
                <a:sym typeface="Meiryo"/>
              </a:rPr>
              <a:t>3</a:t>
            </a:r>
            <a:endParaRPr sz="900" b="1" i="0" u="none" strike="noStrike" cap="none" dirty="0">
              <a:solidFill>
                <a:schemeClr val="lt1"/>
              </a:solidFill>
              <a:latin typeface="Meiryo"/>
              <a:ea typeface="Meiryo"/>
              <a:cs typeface="Meiryo"/>
              <a:sym typeface="Meiryo"/>
            </a:endParaRPr>
          </a:p>
        </p:txBody>
      </p:sp>
      <p:sp>
        <p:nvSpPr>
          <p:cNvPr id="83" name="Google Shape;966;p56">
            <a:extLst>
              <a:ext uri="{FF2B5EF4-FFF2-40B4-BE49-F238E27FC236}">
                <a16:creationId xmlns:a16="http://schemas.microsoft.com/office/drawing/2014/main" id="{0757F410-34E6-61F2-D505-C884480E9263}"/>
              </a:ext>
            </a:extLst>
          </p:cNvPr>
          <p:cNvSpPr/>
          <p:nvPr/>
        </p:nvSpPr>
        <p:spPr>
          <a:xfrm rot="9034486">
            <a:off x="2416228" y="3568939"/>
            <a:ext cx="508999" cy="478569"/>
          </a:xfrm>
          <a:prstGeom prst="rightArrow">
            <a:avLst>
              <a:gd name="adj1" fmla="val 50000"/>
              <a:gd name="adj2" fmla="val 50000"/>
            </a:avLst>
          </a:prstGeom>
          <a:solidFill>
            <a:srgbClr val="E965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sp>
        <p:nvSpPr>
          <p:cNvPr id="84" name="Google Shape;967;p56">
            <a:extLst>
              <a:ext uri="{FF2B5EF4-FFF2-40B4-BE49-F238E27FC236}">
                <a16:creationId xmlns:a16="http://schemas.microsoft.com/office/drawing/2014/main" id="{D9F896A7-AC32-A00F-3724-28C8D2B88847}"/>
              </a:ext>
            </a:extLst>
          </p:cNvPr>
          <p:cNvSpPr/>
          <p:nvPr/>
        </p:nvSpPr>
        <p:spPr>
          <a:xfrm rot="5400000">
            <a:off x="3853122" y="3305146"/>
            <a:ext cx="237124" cy="451992"/>
          </a:xfrm>
          <a:prstGeom prst="rightArrow">
            <a:avLst>
              <a:gd name="adj1" fmla="val 50000"/>
              <a:gd name="adj2" fmla="val 50000"/>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600" b="0" i="0" u="none" strike="noStrike" cap="none" dirty="0">
              <a:solidFill>
                <a:srgbClr val="3F3F3F"/>
              </a:solidFill>
              <a:latin typeface="Meiryo"/>
              <a:ea typeface="Meiryo"/>
              <a:cs typeface="Meiryo"/>
              <a:sym typeface="Meiryo"/>
            </a:endParaRPr>
          </a:p>
        </p:txBody>
      </p:sp>
      <p:sp>
        <p:nvSpPr>
          <p:cNvPr id="85" name="Google Shape;968;p56">
            <a:extLst>
              <a:ext uri="{FF2B5EF4-FFF2-40B4-BE49-F238E27FC236}">
                <a16:creationId xmlns:a16="http://schemas.microsoft.com/office/drawing/2014/main" id="{80F83436-5507-9C21-75CE-FA3F166B6C98}"/>
              </a:ext>
            </a:extLst>
          </p:cNvPr>
          <p:cNvSpPr/>
          <p:nvPr/>
        </p:nvSpPr>
        <p:spPr>
          <a:xfrm>
            <a:off x="3142721" y="4528443"/>
            <a:ext cx="193732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ja-JP" sz="800" b="0" i="0" u="none" strike="noStrike" cap="none" dirty="0">
                <a:solidFill>
                  <a:srgbClr val="FF3399"/>
                </a:solidFill>
                <a:latin typeface="Meiryo"/>
                <a:ea typeface="Meiryo"/>
                <a:cs typeface="Meiryo"/>
                <a:sym typeface="Meiryo"/>
              </a:rPr>
              <a:t>クライアント様の発表会の様子を配信されたい場合は別途ご相談ください！</a:t>
            </a:r>
            <a:endParaRPr sz="800" b="0" i="0" u="none" strike="noStrike" cap="none" dirty="0">
              <a:solidFill>
                <a:srgbClr val="FF3399"/>
              </a:solidFill>
              <a:latin typeface="Meiryo"/>
              <a:ea typeface="Meiryo"/>
              <a:cs typeface="Meiryo"/>
              <a:sym typeface="Meiryo"/>
            </a:endParaRPr>
          </a:p>
        </p:txBody>
      </p:sp>
      <p:pic>
        <p:nvPicPr>
          <p:cNvPr id="86" name="Google Shape;970;p56">
            <a:extLst>
              <a:ext uri="{FF2B5EF4-FFF2-40B4-BE49-F238E27FC236}">
                <a16:creationId xmlns:a16="http://schemas.microsoft.com/office/drawing/2014/main" id="{1BCA1E6F-7BFD-79C3-4267-31B1C85E8F81}"/>
              </a:ext>
            </a:extLst>
          </p:cNvPr>
          <p:cNvPicPr preferRelativeResize="0"/>
          <p:nvPr/>
        </p:nvPicPr>
        <p:blipFill rotWithShape="1">
          <a:blip r:embed="rId4">
            <a:alphaModFix/>
          </a:blip>
          <a:srcRect/>
          <a:stretch/>
        </p:blipFill>
        <p:spPr>
          <a:xfrm>
            <a:off x="3213874" y="1890955"/>
            <a:ext cx="348138" cy="348138"/>
          </a:xfrm>
          <a:prstGeom prst="rect">
            <a:avLst/>
          </a:prstGeom>
          <a:noFill/>
          <a:ln>
            <a:noFill/>
          </a:ln>
        </p:spPr>
      </p:pic>
      <p:sp>
        <p:nvSpPr>
          <p:cNvPr id="87" name="Google Shape;971;p56">
            <a:extLst>
              <a:ext uri="{FF2B5EF4-FFF2-40B4-BE49-F238E27FC236}">
                <a16:creationId xmlns:a16="http://schemas.microsoft.com/office/drawing/2014/main" id="{75F84AB7-332C-96BB-8035-8E4311F52168}"/>
              </a:ext>
            </a:extLst>
          </p:cNvPr>
          <p:cNvSpPr txBox="1"/>
          <p:nvPr/>
        </p:nvSpPr>
        <p:spPr>
          <a:xfrm>
            <a:off x="3564581" y="1857478"/>
            <a:ext cx="1248817"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ja-JP" sz="700" b="0" i="0" u="none" strike="noStrike" cap="none" dirty="0">
                <a:solidFill>
                  <a:srgbClr val="FF0000"/>
                </a:solidFill>
                <a:latin typeface="Meiryo"/>
                <a:ea typeface="Meiryo"/>
                <a:cs typeface="Meiryo"/>
                <a:sym typeface="Meiryo"/>
              </a:rPr>
              <a:t>商品特徴などをLIVEで</a:t>
            </a:r>
            <a:endParaRPr sz="700" b="0" i="0" u="none" strike="noStrike" cap="none" dirty="0">
              <a:solidFill>
                <a:srgbClr val="FF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ja-JP" sz="700" b="0" i="0" u="none" strike="noStrike" cap="none" dirty="0">
                <a:solidFill>
                  <a:srgbClr val="FF0000"/>
                </a:solidFill>
                <a:latin typeface="Meiryo"/>
                <a:ea typeface="Meiryo"/>
                <a:cs typeface="Meiryo"/>
                <a:sym typeface="Meiryo"/>
              </a:rPr>
              <a:t>話しながらご紹介！　　　　　　　　　　　　　　　　　　　　　　　　　　　　　　　　　　　　　　　　　　　　　　</a:t>
            </a:r>
            <a:endParaRPr sz="700" b="0" i="0" u="none" strike="noStrike" cap="none" dirty="0">
              <a:solidFill>
                <a:srgbClr val="FF0000"/>
              </a:solidFill>
              <a:latin typeface="Meiryo"/>
              <a:ea typeface="Meiryo"/>
              <a:cs typeface="Meiryo"/>
              <a:sym typeface="Meiryo"/>
            </a:endParaRPr>
          </a:p>
        </p:txBody>
      </p:sp>
      <p:pic>
        <p:nvPicPr>
          <p:cNvPr id="88" name="Google Shape;976;p56" descr="携帯電話の画面のスクリーンショット&#10;&#10;自動的に生成された説明">
            <a:extLst>
              <a:ext uri="{FF2B5EF4-FFF2-40B4-BE49-F238E27FC236}">
                <a16:creationId xmlns:a16="http://schemas.microsoft.com/office/drawing/2014/main" id="{AD19203F-B30D-5B28-0E74-B16754E26BF1}"/>
              </a:ext>
            </a:extLst>
          </p:cNvPr>
          <p:cNvPicPr preferRelativeResize="0"/>
          <p:nvPr/>
        </p:nvPicPr>
        <p:blipFill rotWithShape="1">
          <a:blip r:embed="rId6">
            <a:alphaModFix/>
          </a:blip>
          <a:srcRect/>
          <a:stretch/>
        </p:blipFill>
        <p:spPr>
          <a:xfrm>
            <a:off x="2870231" y="5411947"/>
            <a:ext cx="2571018" cy="1348002"/>
          </a:xfrm>
          <a:prstGeom prst="rect">
            <a:avLst/>
          </a:prstGeom>
          <a:noFill/>
          <a:ln>
            <a:noFill/>
          </a:ln>
        </p:spPr>
      </p:pic>
      <p:sp>
        <p:nvSpPr>
          <p:cNvPr id="89" name="Google Shape;977;p56">
            <a:extLst>
              <a:ext uri="{FF2B5EF4-FFF2-40B4-BE49-F238E27FC236}">
                <a16:creationId xmlns:a16="http://schemas.microsoft.com/office/drawing/2014/main" id="{FB2851C0-932F-F51C-45C9-5C87BA217A06}"/>
              </a:ext>
            </a:extLst>
          </p:cNvPr>
          <p:cNvSpPr/>
          <p:nvPr/>
        </p:nvSpPr>
        <p:spPr>
          <a:xfrm>
            <a:off x="2930489" y="5034162"/>
            <a:ext cx="2408569" cy="336797"/>
          </a:xfrm>
          <a:prstGeom prst="roundRect">
            <a:avLst>
              <a:gd name="adj" fmla="val 16667"/>
            </a:avLst>
          </a:prstGeom>
          <a:solidFill>
            <a:srgbClr val="FF6699">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JP" sz="900" b="1" i="0" u="none" strike="noStrike" cap="none" dirty="0">
                <a:solidFill>
                  <a:srgbClr val="FFFFFF"/>
                </a:solidFill>
                <a:latin typeface="Meiryo"/>
                <a:ea typeface="Meiryo"/>
                <a:cs typeface="Meiryo"/>
                <a:sym typeface="Meiryo"/>
              </a:rPr>
              <a:t>IG DM機能を使用し、</a:t>
            </a:r>
            <a:endParaRPr sz="900" b="1" i="0" u="none" strike="noStrike" cap="none" dirty="0">
              <a:solidFill>
                <a:srgbClr val="FFFFFF"/>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ja-JP" sz="900" b="1" i="0" u="none" strike="noStrike" cap="none" dirty="0">
                <a:solidFill>
                  <a:srgbClr val="FFFFFF"/>
                </a:solidFill>
                <a:latin typeface="Meiryo"/>
                <a:ea typeface="Meiryo"/>
                <a:cs typeface="Meiryo"/>
                <a:sym typeface="Meiryo"/>
              </a:rPr>
              <a:t>商品詳細・URLをユーザーに送付可能</a:t>
            </a:r>
            <a:endParaRPr sz="900" b="1" i="0" u="none" strike="noStrike" cap="none" dirty="0">
              <a:solidFill>
                <a:srgbClr val="FFFFFF"/>
              </a:solidFill>
              <a:latin typeface="Meiryo"/>
              <a:ea typeface="Meiryo"/>
              <a:cs typeface="Meiryo"/>
              <a:sym typeface="Meiryo"/>
            </a:endParaRPr>
          </a:p>
        </p:txBody>
      </p:sp>
      <p:pic>
        <p:nvPicPr>
          <p:cNvPr id="91" name="Picture 2" descr="Twitterが「X」にブランド変更 新ロゴ披露、鳥のアイコンは消滅 - ITmedia Mobile">
            <a:extLst>
              <a:ext uri="{FF2B5EF4-FFF2-40B4-BE49-F238E27FC236}">
                <a16:creationId xmlns:a16="http://schemas.microsoft.com/office/drawing/2014/main" id="{3B378773-32BC-3508-2A17-14BA98352E82}"/>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442354" y="2084607"/>
            <a:ext cx="483812" cy="483812"/>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Twitterが「X」にブランド変更 新ロゴ披露、鳥のアイコンは消滅 - ITmedia Mobile">
            <a:extLst>
              <a:ext uri="{FF2B5EF4-FFF2-40B4-BE49-F238E27FC236}">
                <a16:creationId xmlns:a16="http://schemas.microsoft.com/office/drawing/2014/main" id="{C3B8C508-25E2-C707-0029-742B7C17E385}"/>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812377" y="4006736"/>
            <a:ext cx="493927" cy="493927"/>
          </a:xfrm>
          <a:prstGeom prst="rect">
            <a:avLst/>
          </a:prstGeom>
          <a:noFill/>
          <a:extLst>
            <a:ext uri="{909E8E84-426E-40DD-AFC4-6F175D3DCCD1}">
              <a14:hiddenFill xmlns:a14="http://schemas.microsoft.com/office/drawing/2010/main">
                <a:solidFill>
                  <a:srgbClr val="FFFFFF"/>
                </a:solidFill>
              </a14:hiddenFill>
            </a:ext>
          </a:extLst>
        </p:spPr>
      </p:pic>
      <p:pic>
        <p:nvPicPr>
          <p:cNvPr id="24" name="図 23" descr="食品 が含まれている画像&#10;&#10;自動的に生成された説明">
            <a:extLst>
              <a:ext uri="{FF2B5EF4-FFF2-40B4-BE49-F238E27FC236}">
                <a16:creationId xmlns:a16="http://schemas.microsoft.com/office/drawing/2014/main" id="{4A6184FD-0DD2-8236-262A-FE252EFA3DA0}"/>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3679264" y="2241379"/>
            <a:ext cx="623004" cy="1171200"/>
          </a:xfrm>
          <a:prstGeom prst="roundRect">
            <a:avLst>
              <a:gd name="adj" fmla="val 8963"/>
            </a:avLst>
          </a:prstGeom>
        </p:spPr>
      </p:pic>
      <p:sp>
        <p:nvSpPr>
          <p:cNvPr id="138" name="Google Shape;964;p56">
            <a:extLst>
              <a:ext uri="{FF2B5EF4-FFF2-40B4-BE49-F238E27FC236}">
                <a16:creationId xmlns:a16="http://schemas.microsoft.com/office/drawing/2014/main" id="{3CA5F575-9297-011F-1BC1-FA40FB296437}"/>
              </a:ext>
            </a:extLst>
          </p:cNvPr>
          <p:cNvSpPr txBox="1"/>
          <p:nvPr/>
        </p:nvSpPr>
        <p:spPr>
          <a:xfrm>
            <a:off x="269755" y="1738918"/>
            <a:ext cx="224991" cy="230792"/>
          </a:xfrm>
          <a:prstGeom prst="rect">
            <a:avLst/>
          </a:prstGeom>
          <a:solidFill>
            <a:srgbClr val="595959"/>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b="1" i="0" u="none" strike="noStrike" cap="none" dirty="0">
                <a:solidFill>
                  <a:schemeClr val="lt1"/>
                </a:solidFill>
                <a:latin typeface="Meiryo"/>
                <a:ea typeface="Meiryo"/>
                <a:cs typeface="Meiryo"/>
                <a:sym typeface="Meiryo"/>
              </a:rPr>
              <a:t>1</a:t>
            </a:r>
            <a:endParaRPr sz="900" b="1" i="0" u="none" strike="noStrike" cap="none" dirty="0">
              <a:solidFill>
                <a:schemeClr val="lt1"/>
              </a:solidFill>
              <a:latin typeface="Meiryo"/>
              <a:ea typeface="Meiryo"/>
              <a:cs typeface="Meiryo"/>
              <a:sym typeface="Meiryo"/>
            </a:endParaRPr>
          </a:p>
        </p:txBody>
      </p:sp>
      <p:pic>
        <p:nvPicPr>
          <p:cNvPr id="140" name="図 139" descr="図形, 四角形, 正方形&#10;&#10;自動的に生成された説明">
            <a:extLst>
              <a:ext uri="{FF2B5EF4-FFF2-40B4-BE49-F238E27FC236}">
                <a16:creationId xmlns:a16="http://schemas.microsoft.com/office/drawing/2014/main" id="{2E94606C-6FD8-5791-AD7B-F63A0525E106}"/>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3943"/>
          <a:stretch/>
        </p:blipFill>
        <p:spPr>
          <a:xfrm>
            <a:off x="3636627" y="2144119"/>
            <a:ext cx="704219" cy="1299932"/>
          </a:xfrm>
          <a:prstGeom prst="rect">
            <a:avLst/>
          </a:prstGeom>
        </p:spPr>
      </p:pic>
      <p:pic>
        <p:nvPicPr>
          <p:cNvPr id="6" name="図 5">
            <a:extLst>
              <a:ext uri="{FF2B5EF4-FFF2-40B4-BE49-F238E27FC236}">
                <a16:creationId xmlns:a16="http://schemas.microsoft.com/office/drawing/2014/main" id="{0352EE63-A7DF-F364-A065-23583E7DD23A}"/>
              </a:ext>
            </a:extLst>
          </p:cNvPr>
          <p:cNvPicPr>
            <a:picLocks noChangeAspect="1"/>
          </p:cNvPicPr>
          <p:nvPr/>
        </p:nvPicPr>
        <p:blipFill>
          <a:blip r:embed="rId12"/>
          <a:stretch>
            <a:fillRect/>
          </a:stretch>
        </p:blipFill>
        <p:spPr>
          <a:xfrm>
            <a:off x="382250" y="3222379"/>
            <a:ext cx="428416" cy="223945"/>
          </a:xfrm>
          <a:prstGeom prst="rect">
            <a:avLst/>
          </a:prstGeom>
        </p:spPr>
      </p:pic>
      <p:sp>
        <p:nvSpPr>
          <p:cNvPr id="5" name="Google Shape;977;p56">
            <a:extLst>
              <a:ext uri="{FF2B5EF4-FFF2-40B4-BE49-F238E27FC236}">
                <a16:creationId xmlns:a16="http://schemas.microsoft.com/office/drawing/2014/main" id="{062BE7D3-A75C-3577-DF26-A3DBE51338BA}"/>
              </a:ext>
            </a:extLst>
          </p:cNvPr>
          <p:cNvSpPr/>
          <p:nvPr/>
        </p:nvSpPr>
        <p:spPr>
          <a:xfrm>
            <a:off x="209768" y="5024980"/>
            <a:ext cx="2408569" cy="336797"/>
          </a:xfrm>
          <a:prstGeom prst="roundRect">
            <a:avLst>
              <a:gd name="adj" fmla="val 16667"/>
            </a:avLst>
          </a:prstGeom>
          <a:solidFill>
            <a:srgbClr val="FF6699">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JP" altLang="en-US" sz="900" b="1" dirty="0">
                <a:solidFill>
                  <a:srgbClr val="FFFFFF"/>
                </a:solidFill>
                <a:latin typeface="Meiryo"/>
                <a:ea typeface="Meiryo"/>
                <a:cs typeface="Meiryo"/>
                <a:sym typeface="Meiryo"/>
              </a:rPr>
              <a:t>ブランド様アカウントとコラボ配信も可能</a:t>
            </a:r>
            <a:endParaRPr sz="900" b="1" i="0" u="none" strike="noStrike" cap="none" dirty="0">
              <a:solidFill>
                <a:srgbClr val="FFFFFF"/>
              </a:solidFill>
              <a:latin typeface="Meiryo"/>
              <a:ea typeface="Meiryo"/>
              <a:cs typeface="Meiryo"/>
              <a:sym typeface="Meiryo"/>
            </a:endParaRPr>
          </a:p>
        </p:txBody>
      </p:sp>
      <p:sp>
        <p:nvSpPr>
          <p:cNvPr id="10" name="Google Shape;1072;p116">
            <a:extLst>
              <a:ext uri="{FF2B5EF4-FFF2-40B4-BE49-F238E27FC236}">
                <a16:creationId xmlns:a16="http://schemas.microsoft.com/office/drawing/2014/main" id="{A59F6616-2772-1DCB-4B89-F74109C8EDFA}"/>
              </a:ext>
            </a:extLst>
          </p:cNvPr>
          <p:cNvSpPr/>
          <p:nvPr/>
        </p:nvSpPr>
        <p:spPr>
          <a:xfrm>
            <a:off x="222774" y="6061382"/>
            <a:ext cx="577482" cy="527391"/>
          </a:xfrm>
          <a:prstGeom prst="rect">
            <a:avLst/>
          </a:prstGeom>
          <a:solidFill>
            <a:srgbClr val="538CD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800"/>
            </a:pPr>
            <a:r>
              <a:rPr lang="ja-JP" altLang="en-US" sz="500" b="1" dirty="0">
                <a:solidFill>
                  <a:schemeClr val="lt1"/>
                </a:solidFill>
                <a:latin typeface="Meiryo"/>
                <a:ea typeface="Meiryo"/>
                <a:cs typeface="Meiryo"/>
                <a:sym typeface="Meiryo"/>
              </a:rPr>
              <a:t>ブランド様</a:t>
            </a:r>
            <a:endParaRPr sz="500" b="1" dirty="0">
              <a:solidFill>
                <a:schemeClr val="lt1"/>
              </a:solidFill>
              <a:latin typeface="Meiryo"/>
              <a:ea typeface="Meiryo"/>
              <a:cs typeface="Meiryo"/>
              <a:sym typeface="Meiryo"/>
            </a:endParaRPr>
          </a:p>
          <a:p>
            <a:pPr algn="ctr">
              <a:buClr>
                <a:srgbClr val="000000"/>
              </a:buClr>
              <a:buSzPts val="800"/>
            </a:pPr>
            <a:r>
              <a:rPr lang="ja-JP" altLang="en-US" sz="500" b="1" dirty="0">
                <a:solidFill>
                  <a:schemeClr val="lt1"/>
                </a:solidFill>
                <a:latin typeface="Meiryo"/>
                <a:ea typeface="Meiryo"/>
                <a:cs typeface="Meiryo"/>
                <a:sym typeface="Meiryo"/>
              </a:rPr>
              <a:t>公式</a:t>
            </a:r>
            <a:r>
              <a:rPr lang="en-US" altLang="ja-JP" sz="500" b="1" dirty="0">
                <a:solidFill>
                  <a:schemeClr val="lt1"/>
                </a:solidFill>
                <a:latin typeface="Meiryo"/>
                <a:ea typeface="Meiryo"/>
                <a:cs typeface="Meiryo"/>
                <a:sym typeface="Meiryo"/>
              </a:rPr>
              <a:t>Instagram</a:t>
            </a:r>
            <a:endParaRPr sz="500" dirty="0">
              <a:solidFill>
                <a:srgbClr val="000000"/>
              </a:solidFill>
              <a:latin typeface="Arial"/>
              <a:ea typeface="Arial"/>
              <a:cs typeface="Arial"/>
              <a:sym typeface="Arial"/>
            </a:endParaRPr>
          </a:p>
          <a:p>
            <a:pPr algn="ctr">
              <a:buClr>
                <a:srgbClr val="000000"/>
              </a:buClr>
              <a:buSzPts val="800"/>
            </a:pPr>
            <a:r>
              <a:rPr lang="ja-JP" altLang="en-US" sz="500" b="1" dirty="0">
                <a:solidFill>
                  <a:schemeClr val="lt1"/>
                </a:solidFill>
                <a:latin typeface="Meiryo"/>
                <a:ea typeface="Meiryo"/>
                <a:cs typeface="Meiryo"/>
                <a:sym typeface="Meiryo"/>
              </a:rPr>
              <a:t>アカウント</a:t>
            </a:r>
            <a:endParaRPr sz="500" dirty="0">
              <a:solidFill>
                <a:srgbClr val="000000"/>
              </a:solidFill>
              <a:latin typeface="Arial"/>
              <a:ea typeface="Arial"/>
              <a:cs typeface="Arial"/>
              <a:sym typeface="Arial"/>
            </a:endParaRPr>
          </a:p>
        </p:txBody>
      </p:sp>
      <p:pic>
        <p:nvPicPr>
          <p:cNvPr id="11" name="図 10">
            <a:extLst>
              <a:ext uri="{FF2B5EF4-FFF2-40B4-BE49-F238E27FC236}">
                <a16:creationId xmlns:a16="http://schemas.microsoft.com/office/drawing/2014/main" id="{4E4860CE-DEA3-22CC-7620-716338A5BB43}"/>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222774" y="5476231"/>
            <a:ext cx="577482" cy="585151"/>
          </a:xfrm>
          <a:prstGeom prst="round2SameRect">
            <a:avLst>
              <a:gd name="adj1" fmla="val 5627"/>
              <a:gd name="adj2" fmla="val 0"/>
            </a:avLst>
          </a:prstGeom>
        </p:spPr>
      </p:pic>
      <p:pic>
        <p:nvPicPr>
          <p:cNvPr id="12" name="図 11" descr="図形, 四角形, 正方形&#10;&#10;自動的に生成された説明">
            <a:extLst>
              <a:ext uri="{FF2B5EF4-FFF2-40B4-BE49-F238E27FC236}">
                <a16:creationId xmlns:a16="http://schemas.microsoft.com/office/drawing/2014/main" id="{294D1136-DB7F-1FA1-C7C3-3E03D38CB1AC}"/>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3943"/>
          <a:stretch/>
        </p:blipFill>
        <p:spPr>
          <a:xfrm>
            <a:off x="182376" y="5386065"/>
            <a:ext cx="676795" cy="1249310"/>
          </a:xfrm>
          <a:prstGeom prst="rect">
            <a:avLst/>
          </a:prstGeom>
        </p:spPr>
      </p:pic>
      <p:sp>
        <p:nvSpPr>
          <p:cNvPr id="13" name="Google Shape;1073;p116">
            <a:extLst>
              <a:ext uri="{FF2B5EF4-FFF2-40B4-BE49-F238E27FC236}">
                <a16:creationId xmlns:a16="http://schemas.microsoft.com/office/drawing/2014/main" id="{3A319F60-5BD9-AA60-C98A-B7F671AECE14}"/>
              </a:ext>
            </a:extLst>
          </p:cNvPr>
          <p:cNvSpPr txBox="1"/>
          <p:nvPr/>
        </p:nvSpPr>
        <p:spPr>
          <a:xfrm>
            <a:off x="779616" y="5798302"/>
            <a:ext cx="2031700" cy="863743"/>
          </a:xfrm>
          <a:prstGeom prst="rect">
            <a:avLst/>
          </a:prstGeom>
          <a:noFill/>
          <a:ln>
            <a:noFill/>
          </a:ln>
        </p:spPr>
        <p:txBody>
          <a:bodyPr spcFirstLastPara="1" wrap="square" lIns="78175" tIns="39075" rIns="78175" bIns="39075" anchor="t" anchorCtr="0">
            <a:spAutoFit/>
          </a:bodyPr>
          <a:lstStyle/>
          <a:p>
            <a:pPr>
              <a:buClr>
                <a:srgbClr val="000000"/>
              </a:buClr>
              <a:buSzPts val="1000"/>
            </a:pPr>
            <a:r>
              <a:rPr lang="ja-JP" altLang="en-US" sz="600" dirty="0">
                <a:solidFill>
                  <a:srgbClr val="FF0000"/>
                </a:solidFill>
                <a:latin typeface="+mn-ea"/>
                <a:cs typeface="Meiryo"/>
                <a:sym typeface="Meiryo"/>
              </a:rPr>
              <a:t>ブランド様公式</a:t>
            </a:r>
            <a:r>
              <a:rPr lang="en-US" altLang="ja-JP" sz="600" dirty="0">
                <a:solidFill>
                  <a:srgbClr val="FF0000"/>
                </a:solidFill>
                <a:latin typeface="+mn-ea"/>
                <a:cs typeface="Meiryo"/>
                <a:sym typeface="Meiryo"/>
              </a:rPr>
              <a:t>Instagram</a:t>
            </a:r>
            <a:r>
              <a:rPr lang="ja-JP" altLang="en-US" sz="600" dirty="0">
                <a:solidFill>
                  <a:srgbClr val="FF0000"/>
                </a:solidFill>
                <a:latin typeface="+mn-ea"/>
                <a:cs typeface="Meiryo"/>
                <a:sym typeface="Meiryo"/>
              </a:rPr>
              <a:t>アカウントでの配信について</a:t>
            </a:r>
            <a:endParaRPr sz="600" dirty="0">
              <a:solidFill>
                <a:srgbClr val="000000"/>
              </a:solidFill>
              <a:latin typeface="+mn-ea"/>
              <a:cs typeface="Arial"/>
              <a:sym typeface="Arial"/>
            </a:endParaRPr>
          </a:p>
          <a:p>
            <a:pPr>
              <a:buClr>
                <a:srgbClr val="000000"/>
              </a:buClr>
              <a:buSzPts val="1000"/>
            </a:pPr>
            <a:r>
              <a:rPr lang="ja-JP" altLang="en-US" sz="500" dirty="0">
                <a:solidFill>
                  <a:schemeClr val="dk1"/>
                </a:solidFill>
                <a:latin typeface="+mn-ea"/>
                <a:cs typeface="Meiryo"/>
                <a:sym typeface="Meiryo"/>
              </a:rPr>
              <a:t>・ブランド様アカウントの配信はご自身で実施頂きます。</a:t>
            </a:r>
            <a:endParaRPr sz="500" dirty="0">
              <a:solidFill>
                <a:schemeClr val="dk1"/>
              </a:solidFill>
              <a:latin typeface="+mn-ea"/>
              <a:cs typeface="Meiryo"/>
              <a:sym typeface="Meiryo"/>
            </a:endParaRPr>
          </a:p>
          <a:p>
            <a:pPr>
              <a:buClr>
                <a:srgbClr val="000000"/>
              </a:buClr>
              <a:buSzPts val="900"/>
            </a:pPr>
            <a:r>
              <a:rPr lang="ja-JP" altLang="en-US" sz="500" dirty="0">
                <a:solidFill>
                  <a:schemeClr val="dk1"/>
                </a:solidFill>
                <a:latin typeface="+mn-ea"/>
                <a:cs typeface="Meiryo"/>
                <a:sym typeface="Meiryo"/>
              </a:rPr>
              <a:t>・配信場所は店舗または小学館会議室</a:t>
            </a:r>
            <a:r>
              <a:rPr lang="en-US" altLang="ja-JP" sz="500" dirty="0">
                <a:solidFill>
                  <a:schemeClr val="dk1"/>
                </a:solidFill>
                <a:latin typeface="+mn-ea"/>
                <a:cs typeface="Meiryo"/>
                <a:sym typeface="Meiryo"/>
              </a:rPr>
              <a:t>or</a:t>
            </a:r>
            <a:r>
              <a:rPr lang="ja-JP" altLang="en-US" sz="500" dirty="0">
                <a:solidFill>
                  <a:schemeClr val="dk1"/>
                </a:solidFill>
                <a:latin typeface="+mn-ea"/>
                <a:cs typeface="Meiryo"/>
                <a:sym typeface="Meiryo"/>
              </a:rPr>
              <a:t>関連会社会議室も</a:t>
            </a:r>
            <a:endParaRPr lang="en-US" altLang="ja-JP" sz="500" dirty="0">
              <a:solidFill>
                <a:schemeClr val="dk1"/>
              </a:solidFill>
              <a:latin typeface="+mn-ea"/>
              <a:cs typeface="Meiryo"/>
              <a:sym typeface="Meiryo"/>
            </a:endParaRPr>
          </a:p>
          <a:p>
            <a:pPr>
              <a:buClr>
                <a:srgbClr val="000000"/>
              </a:buClr>
              <a:buSzPts val="900"/>
            </a:pPr>
            <a:r>
              <a:rPr lang="ja-JP" altLang="en-US" sz="500" dirty="0">
                <a:solidFill>
                  <a:schemeClr val="dk1"/>
                </a:solidFill>
                <a:latin typeface="+mn-ea"/>
                <a:cs typeface="Meiryo"/>
                <a:sym typeface="Meiryo"/>
              </a:rPr>
              <a:t>　ご用意可能です。必要に応じてご相談ください。</a:t>
            </a:r>
            <a:endParaRPr sz="500" dirty="0">
              <a:solidFill>
                <a:srgbClr val="000000"/>
              </a:solidFill>
              <a:latin typeface="+mn-ea"/>
              <a:cs typeface="Arial"/>
              <a:sym typeface="Arial"/>
            </a:endParaRPr>
          </a:p>
          <a:p>
            <a:pPr>
              <a:buClr>
                <a:srgbClr val="000000"/>
              </a:buClr>
              <a:buSzPts val="1000"/>
            </a:pPr>
            <a:r>
              <a:rPr lang="ja-JP" altLang="en-US" sz="500" dirty="0">
                <a:solidFill>
                  <a:schemeClr val="dk1"/>
                </a:solidFill>
                <a:latin typeface="+mn-ea"/>
                <a:cs typeface="Meiryo"/>
                <a:sym typeface="Meiryo"/>
              </a:rPr>
              <a:t>・ブランド様側出演者のアサインにつきましては、</a:t>
            </a:r>
            <a:endParaRPr lang="en-US" altLang="ja-JP" sz="500" dirty="0">
              <a:solidFill>
                <a:schemeClr val="dk1"/>
              </a:solidFill>
              <a:latin typeface="+mn-ea"/>
              <a:cs typeface="Meiryo"/>
              <a:sym typeface="Meiryo"/>
            </a:endParaRPr>
          </a:p>
          <a:p>
            <a:pPr>
              <a:buClr>
                <a:srgbClr val="000000"/>
              </a:buClr>
              <a:buSzPts val="1000"/>
            </a:pPr>
            <a:r>
              <a:rPr lang="ja-JP" altLang="en-US" sz="500" dirty="0">
                <a:solidFill>
                  <a:schemeClr val="dk1"/>
                </a:solidFill>
                <a:latin typeface="+mn-ea"/>
                <a:cs typeface="Meiryo"/>
                <a:sym typeface="Meiryo"/>
              </a:rPr>
              <a:t>　</a:t>
            </a:r>
            <a:r>
              <a:rPr lang="en-US" altLang="ja-JP" sz="500" dirty="0">
                <a:solidFill>
                  <a:schemeClr val="dk1"/>
                </a:solidFill>
                <a:latin typeface="+mn-ea"/>
                <a:cs typeface="Meiryo"/>
                <a:sym typeface="Meiryo"/>
              </a:rPr>
              <a:t>PR</a:t>
            </a:r>
            <a:r>
              <a:rPr lang="ja-JP" altLang="en-US" sz="500" dirty="0">
                <a:solidFill>
                  <a:schemeClr val="dk1"/>
                </a:solidFill>
                <a:latin typeface="+mn-ea"/>
                <a:cs typeface="Meiryo"/>
                <a:sym typeface="Meiryo"/>
              </a:rPr>
              <a:t>ご担当者様や関係者様のご出演またはブランド様任意の方を</a:t>
            </a:r>
            <a:endParaRPr lang="en-US" altLang="ja-JP" sz="500" dirty="0">
              <a:solidFill>
                <a:schemeClr val="dk1"/>
              </a:solidFill>
              <a:latin typeface="+mn-ea"/>
              <a:cs typeface="Meiryo"/>
              <a:sym typeface="Meiryo"/>
            </a:endParaRPr>
          </a:p>
          <a:p>
            <a:pPr>
              <a:buClr>
                <a:srgbClr val="000000"/>
              </a:buClr>
              <a:buSzPts val="1000"/>
            </a:pPr>
            <a:r>
              <a:rPr lang="ja-JP" altLang="en-US" sz="500" dirty="0">
                <a:solidFill>
                  <a:schemeClr val="dk1"/>
                </a:solidFill>
                <a:latin typeface="+mn-ea"/>
                <a:cs typeface="Meiryo"/>
                <a:sym typeface="Meiryo"/>
              </a:rPr>
              <a:t>　ブランド様側でアサインとなります。</a:t>
            </a:r>
            <a:endParaRPr sz="500" dirty="0">
              <a:solidFill>
                <a:schemeClr val="dk1"/>
              </a:solidFill>
              <a:latin typeface="+mn-ea"/>
              <a:cs typeface="Meiryo"/>
              <a:sym typeface="Meiryo"/>
            </a:endParaRPr>
          </a:p>
          <a:p>
            <a:pPr>
              <a:buClr>
                <a:srgbClr val="000000"/>
              </a:buClr>
              <a:buSzPts val="900"/>
            </a:pPr>
            <a:r>
              <a:rPr lang="en-US" altLang="ja-JP" sz="500" dirty="0">
                <a:solidFill>
                  <a:schemeClr val="dk1"/>
                </a:solidFill>
                <a:latin typeface="+mn-ea"/>
                <a:cs typeface="Meiryo"/>
                <a:sym typeface="Meiryo"/>
              </a:rPr>
              <a:t>※</a:t>
            </a:r>
            <a:r>
              <a:rPr lang="ja-JP" altLang="en-US" sz="500" dirty="0">
                <a:solidFill>
                  <a:schemeClr val="dk1"/>
                </a:solidFill>
                <a:latin typeface="+mn-ea"/>
                <a:cs typeface="Meiryo"/>
                <a:sym typeface="Meiryo"/>
              </a:rPr>
              <a:t>人選はご相談の上進めていただければと思います。</a:t>
            </a:r>
            <a:endParaRPr lang="en-US" altLang="ja-JP" sz="500" dirty="0">
              <a:solidFill>
                <a:schemeClr val="dk1"/>
              </a:solidFill>
              <a:latin typeface="+mn-ea"/>
              <a:cs typeface="Meiryo"/>
              <a:sym typeface="Meiryo"/>
            </a:endParaRPr>
          </a:p>
          <a:p>
            <a:pPr>
              <a:buClr>
                <a:srgbClr val="000000"/>
              </a:buClr>
              <a:buSzPts val="900"/>
            </a:pPr>
            <a:r>
              <a:rPr lang="ja-JP" altLang="en-US" sz="500" dirty="0">
                <a:solidFill>
                  <a:schemeClr val="dk1"/>
                </a:solidFill>
                <a:latin typeface="+mn-ea"/>
                <a:cs typeface="Arial"/>
                <a:sym typeface="Meiryo"/>
              </a:rPr>
              <a:t>・クライアント様アカウント側でのアーカイブはございません。</a:t>
            </a:r>
            <a:endParaRPr lang="en-US" altLang="ja-JP" sz="500" dirty="0">
              <a:solidFill>
                <a:schemeClr val="dk1"/>
              </a:solidFill>
              <a:latin typeface="+mn-ea"/>
              <a:cs typeface="Arial"/>
              <a:sym typeface="Meiryo"/>
            </a:endParaRPr>
          </a:p>
          <a:p>
            <a:pPr>
              <a:buClr>
                <a:srgbClr val="000000"/>
              </a:buClr>
              <a:buSzPts val="900"/>
            </a:pPr>
            <a:r>
              <a:rPr lang="ja-JP" altLang="en-US" sz="500" dirty="0">
                <a:solidFill>
                  <a:schemeClr val="dk1"/>
                </a:solidFill>
                <a:latin typeface="+mn-ea"/>
                <a:cs typeface="Arial"/>
                <a:sym typeface="Meiryo"/>
              </a:rPr>
              <a:t>・</a:t>
            </a:r>
            <a:r>
              <a:rPr lang="en-US" altLang="ja-JP" sz="500" dirty="0">
                <a:solidFill>
                  <a:schemeClr val="dk1"/>
                </a:solidFill>
                <a:latin typeface="+mn-ea"/>
                <a:cs typeface="Arial"/>
                <a:sym typeface="Meiryo"/>
              </a:rPr>
              <a:t>2</a:t>
            </a:r>
            <a:r>
              <a:rPr lang="ja-JP" altLang="en-US" sz="500" dirty="0">
                <a:solidFill>
                  <a:schemeClr val="dk1"/>
                </a:solidFill>
                <a:latin typeface="+mn-ea"/>
                <a:cs typeface="Arial"/>
                <a:sym typeface="Meiryo"/>
              </a:rPr>
              <a:t>画面配信での実施となります。</a:t>
            </a:r>
            <a:endParaRPr sz="500" dirty="0">
              <a:solidFill>
                <a:srgbClr val="000000"/>
              </a:solidFill>
              <a:latin typeface="+mn-ea"/>
              <a:cs typeface="Arial"/>
              <a:sym typeface="Arial"/>
            </a:endParaRPr>
          </a:p>
        </p:txBody>
      </p:sp>
      <p:sp>
        <p:nvSpPr>
          <p:cNvPr id="8" name="楕円 7">
            <a:extLst>
              <a:ext uri="{FF2B5EF4-FFF2-40B4-BE49-F238E27FC236}">
                <a16:creationId xmlns:a16="http://schemas.microsoft.com/office/drawing/2014/main" id="{104592FC-3746-A1A4-9318-80F1E5F845E1}"/>
              </a:ext>
            </a:extLst>
          </p:cNvPr>
          <p:cNvSpPr/>
          <p:nvPr/>
        </p:nvSpPr>
        <p:spPr>
          <a:xfrm>
            <a:off x="319729" y="642608"/>
            <a:ext cx="264466" cy="2602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Tree>
    <p:extLst>
      <p:ext uri="{BB962C8B-B14F-4D97-AF65-F5344CB8AC3E}">
        <p14:creationId xmlns:p14="http://schemas.microsoft.com/office/powerpoint/2010/main" val="1421189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4DD6734-901E-C46E-F42D-738DDCCF0462}"/>
              </a:ext>
            </a:extLst>
          </p:cNvPr>
          <p:cNvGrpSpPr/>
          <p:nvPr/>
        </p:nvGrpSpPr>
        <p:grpSpPr>
          <a:xfrm>
            <a:off x="5397624" y="2219843"/>
            <a:ext cx="2918758" cy="646331"/>
            <a:chOff x="212437" y="1211221"/>
            <a:chExt cx="1767030" cy="646331"/>
          </a:xfrm>
        </p:grpSpPr>
        <p:sp>
          <p:nvSpPr>
            <p:cNvPr id="5" name="テキスト ボックス 4">
              <a:extLst>
                <a:ext uri="{FF2B5EF4-FFF2-40B4-BE49-F238E27FC236}">
                  <a16:creationId xmlns:a16="http://schemas.microsoft.com/office/drawing/2014/main" id="{243B30D8-42EA-2F71-6825-A02E8DEE2C24}"/>
                </a:ext>
              </a:extLst>
            </p:cNvPr>
            <p:cNvSpPr txBox="1"/>
            <p:nvPr/>
          </p:nvSpPr>
          <p:spPr>
            <a:xfrm>
              <a:off x="212437" y="1211221"/>
              <a:ext cx="1767030" cy="646331"/>
            </a:xfrm>
            <a:prstGeom prst="rect">
              <a:avLst/>
            </a:prstGeom>
            <a:noFill/>
          </p:spPr>
          <p:txBody>
            <a:bodyPr wrap="square" rtlCol="0">
              <a:spAutoFit/>
            </a:bodyPr>
            <a:lstStyle/>
            <a:p>
              <a:r>
                <a:rPr kumimoji="1" lang="ja-JP" altLang="en-US" b="1" dirty="0">
                  <a:solidFill>
                    <a:srgbClr val="FF6699"/>
                  </a:solidFill>
                </a:rPr>
                <a:t>　</a:t>
              </a:r>
              <a:r>
                <a:rPr kumimoji="1" lang="en-US" altLang="ja-JP" b="1" dirty="0">
                  <a:solidFill>
                    <a:srgbClr val="FF6699"/>
                  </a:solidFill>
                </a:rPr>
                <a:t>ICONS/it girl Plan</a:t>
              </a:r>
              <a:endParaRPr kumimoji="1" lang="ja-JP" altLang="en-US" b="1" dirty="0">
                <a:solidFill>
                  <a:srgbClr val="FF6699"/>
                </a:solidFill>
              </a:endParaRPr>
            </a:p>
          </p:txBody>
        </p:sp>
        <p:sp>
          <p:nvSpPr>
            <p:cNvPr id="6" name="四角形: 角を丸くする 5">
              <a:extLst>
                <a:ext uri="{FF2B5EF4-FFF2-40B4-BE49-F238E27FC236}">
                  <a16:creationId xmlns:a16="http://schemas.microsoft.com/office/drawing/2014/main" id="{282369CD-1246-D84C-5884-4100CD75FC60}"/>
                </a:ext>
              </a:extLst>
            </p:cNvPr>
            <p:cNvSpPr/>
            <p:nvPr/>
          </p:nvSpPr>
          <p:spPr>
            <a:xfrm>
              <a:off x="279036" y="1224805"/>
              <a:ext cx="50207" cy="294275"/>
            </a:xfrm>
            <a:prstGeom prst="roundRect">
              <a:avLst>
                <a:gd name="adj" fmla="val 40130"/>
              </a:avLst>
            </a:prstGeom>
            <a:solidFill>
              <a:srgbClr val="FF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6699"/>
                </a:solidFill>
              </a:endParaRPr>
            </a:p>
          </p:txBody>
        </p:sp>
      </p:grpSp>
      <p:sp>
        <p:nvSpPr>
          <p:cNvPr id="7" name="テキスト ボックス 33">
            <a:extLst>
              <a:ext uri="{FF2B5EF4-FFF2-40B4-BE49-F238E27FC236}">
                <a16:creationId xmlns:a16="http://schemas.microsoft.com/office/drawing/2014/main" id="{EDB5EC88-66B3-D200-9373-1EE0CAC63A4D}"/>
              </a:ext>
            </a:extLst>
          </p:cNvPr>
          <p:cNvSpPr txBox="1">
            <a:spLocks noChangeArrowheads="1"/>
          </p:cNvSpPr>
          <p:nvPr/>
        </p:nvSpPr>
        <p:spPr bwMode="auto">
          <a:xfrm>
            <a:off x="-180446" y="3050840"/>
            <a:ext cx="57710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200" b="1" u="sng" dirty="0">
                <a:solidFill>
                  <a:srgbClr val="FF6699"/>
                </a:solidFill>
                <a:latin typeface="游ゴシック Medium" panose="020B0500000000000000" pitchFamily="50" charset="-128"/>
                <a:ea typeface="游ゴシック Medium" panose="020B0500000000000000" pitchFamily="50" charset="-128"/>
                <a:cs typeface="Brush Script MT" panose="03060802040406070304" pitchFamily="66" charset="0"/>
              </a:rPr>
              <a:t>it girl ICONS/it girl</a:t>
            </a:r>
            <a:r>
              <a:rPr lang="ja-JP" altLang="en-US" sz="3200" b="1" u="sng" dirty="0">
                <a:solidFill>
                  <a:srgbClr val="FF6699"/>
                </a:solidFill>
                <a:latin typeface="游ゴシック Medium" panose="020B0500000000000000" pitchFamily="50" charset="-128"/>
                <a:ea typeface="游ゴシック Medium" panose="020B0500000000000000" pitchFamily="50" charset="-128"/>
                <a:cs typeface="Brush Script MT" panose="03060802040406070304" pitchFamily="66" charset="0"/>
              </a:rPr>
              <a:t> </a:t>
            </a:r>
            <a:r>
              <a:rPr lang="en-US" altLang="ja-JP" sz="3200" b="1" u="sng" dirty="0">
                <a:solidFill>
                  <a:srgbClr val="FF6699"/>
                </a:solidFill>
                <a:latin typeface="游ゴシック Medium" panose="020B0500000000000000" pitchFamily="50" charset="-128"/>
                <a:ea typeface="游ゴシック Medium" panose="020B0500000000000000" pitchFamily="50" charset="-128"/>
                <a:cs typeface="Brush Script MT" panose="03060802040406070304" pitchFamily="66" charset="0"/>
              </a:rPr>
              <a:t>Plan</a:t>
            </a:r>
          </a:p>
          <a:p>
            <a:pPr algn="ctr"/>
            <a:r>
              <a:rPr lang="ja-JP" altLang="en-US" sz="1000" dirty="0">
                <a:solidFill>
                  <a:srgbClr val="FF6699"/>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sp>
        <p:nvSpPr>
          <p:cNvPr id="8" name="Google Shape;219;p8">
            <a:extLst>
              <a:ext uri="{FF2B5EF4-FFF2-40B4-BE49-F238E27FC236}">
                <a16:creationId xmlns:a16="http://schemas.microsoft.com/office/drawing/2014/main" id="{26DBCD4B-9479-8C96-DA2E-53F1A3BBB0BA}"/>
              </a:ext>
            </a:extLst>
          </p:cNvPr>
          <p:cNvSpPr txBox="1"/>
          <p:nvPr/>
        </p:nvSpPr>
        <p:spPr>
          <a:xfrm>
            <a:off x="5493355" y="2758355"/>
            <a:ext cx="3849428" cy="1384995"/>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1000" dirty="0">
                <a:solidFill>
                  <a:schemeClr val="bg2">
                    <a:lumMod val="50000"/>
                  </a:schemeClr>
                </a:solidFill>
              </a:rPr>
              <a:t>P.44</a:t>
            </a:r>
            <a:r>
              <a:rPr lang="ja-JP" altLang="en-US" sz="1000" dirty="0">
                <a:solidFill>
                  <a:schemeClr val="bg2">
                    <a:lumMod val="50000"/>
                  </a:schemeClr>
                </a:solidFill>
              </a:rPr>
              <a:t>　</a:t>
            </a:r>
            <a:r>
              <a:rPr kumimoji="1" lang="en-US" altLang="ja-JP" sz="1000" dirty="0">
                <a:solidFill>
                  <a:srgbClr val="E7346C"/>
                </a:solidFill>
                <a:hlinkClick r:id="rId2" action="ppaction://hlinksldjump"/>
              </a:rPr>
              <a:t>ICONS</a:t>
            </a:r>
            <a:r>
              <a:rPr kumimoji="1" lang="ja-JP" altLang="en-US" sz="1000" dirty="0">
                <a:solidFill>
                  <a:srgbClr val="E7346C"/>
                </a:solidFill>
                <a:hlinkClick r:id="rId2" action="ppaction://hlinksldjump"/>
              </a:rPr>
              <a:t>・ベーシックタイアップ</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P.45</a:t>
            </a:r>
            <a:r>
              <a:rPr lang="ja-JP" altLang="en-US" sz="1000" dirty="0">
                <a:solidFill>
                  <a:schemeClr val="bg2">
                    <a:lumMod val="50000"/>
                  </a:schemeClr>
                </a:solidFill>
              </a:rPr>
              <a:t>　</a:t>
            </a:r>
            <a:r>
              <a:rPr kumimoji="1" lang="ja-JP" altLang="en-US" sz="1000" dirty="0">
                <a:solidFill>
                  <a:srgbClr val="E7346C"/>
                </a:solidFill>
                <a:hlinkClick r:id="rId3" action="ppaction://hlinksldjump"/>
              </a:rPr>
              <a:t>りの自作</a:t>
            </a:r>
            <a:r>
              <a:rPr kumimoji="1" lang="en-US" altLang="ja-JP" sz="1000" dirty="0">
                <a:solidFill>
                  <a:srgbClr val="E7346C"/>
                </a:solidFill>
                <a:hlinkClick r:id="rId3" action="ppaction://hlinksldjump"/>
              </a:rPr>
              <a:t>REEL</a:t>
            </a:r>
            <a:r>
              <a:rPr kumimoji="1" lang="ja-JP" altLang="en-US" sz="1000" dirty="0">
                <a:solidFill>
                  <a:srgbClr val="E7346C"/>
                </a:solidFill>
                <a:hlinkClick r:id="rId3" action="ppaction://hlinksldjump"/>
              </a:rPr>
              <a:t>タイアップ</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P.46</a:t>
            </a:r>
            <a:r>
              <a:rPr lang="ja-JP" altLang="en-US" sz="1000" dirty="0">
                <a:solidFill>
                  <a:schemeClr val="bg2">
                    <a:lumMod val="50000"/>
                  </a:schemeClr>
                </a:solidFill>
              </a:rPr>
              <a:t>　</a:t>
            </a:r>
            <a:r>
              <a:rPr kumimoji="1" lang="en-US" altLang="ja-JP" sz="1000" dirty="0">
                <a:solidFill>
                  <a:srgbClr val="E7346C"/>
                </a:solidFill>
                <a:hlinkClick r:id="rId4" action="ppaction://hlinksldjump"/>
              </a:rPr>
              <a:t>ICONS</a:t>
            </a:r>
            <a:r>
              <a:rPr kumimoji="1" lang="ja-JP" altLang="en-US" sz="1000" dirty="0">
                <a:solidFill>
                  <a:srgbClr val="E7346C"/>
                </a:solidFill>
                <a:hlinkClick r:id="rId4" action="ppaction://hlinksldjump"/>
              </a:rPr>
              <a:t>・</a:t>
            </a:r>
            <a:r>
              <a:rPr kumimoji="1" lang="en-US" altLang="ja-JP" sz="1000" dirty="0">
                <a:solidFill>
                  <a:srgbClr val="E7346C"/>
                </a:solidFill>
                <a:hlinkClick r:id="rId4" action="ppaction://hlinksldjump"/>
              </a:rPr>
              <a:t>Instagram</a:t>
            </a:r>
            <a:r>
              <a:rPr kumimoji="1" lang="ja-JP" altLang="en-US" sz="1000" dirty="0">
                <a:solidFill>
                  <a:srgbClr val="E7346C"/>
                </a:solidFill>
                <a:hlinkClick r:id="rId4" action="ppaction://hlinksldjump"/>
              </a:rPr>
              <a:t>フィードマガジンタイアップ</a:t>
            </a:r>
            <a:endParaRPr kumimoji="1" lang="ja-JP" altLang="en-US" sz="1000" dirty="0">
              <a:solidFill>
                <a:srgbClr val="E7346C"/>
              </a:solidFill>
            </a:endParaRPr>
          </a:p>
          <a:p>
            <a:pPr>
              <a:lnSpc>
                <a:spcPct val="150000"/>
              </a:lnSpc>
              <a:buClr>
                <a:srgbClr val="505050"/>
              </a:buClr>
              <a:buSzPts val="1300"/>
            </a:pPr>
            <a:r>
              <a:rPr lang="en-US" altLang="ja-JP" sz="1000" dirty="0">
                <a:solidFill>
                  <a:schemeClr val="bg2">
                    <a:lumMod val="50000"/>
                  </a:schemeClr>
                </a:solidFill>
              </a:rPr>
              <a:t>P.47</a:t>
            </a:r>
            <a:r>
              <a:rPr lang="ja-JP" altLang="en-US" sz="1000" dirty="0">
                <a:solidFill>
                  <a:schemeClr val="bg2">
                    <a:lumMod val="50000"/>
                  </a:schemeClr>
                </a:solidFill>
              </a:rPr>
              <a:t>　</a:t>
            </a:r>
            <a:r>
              <a:rPr kumimoji="1" lang="en-US" altLang="ja-JP" sz="1000" dirty="0">
                <a:solidFill>
                  <a:srgbClr val="E7346C"/>
                </a:solidFill>
                <a:hlinkClick r:id="rId5" action="ppaction://hlinksldjump"/>
              </a:rPr>
              <a:t>ICONS</a:t>
            </a:r>
            <a:r>
              <a:rPr kumimoji="1" lang="ja-JP" altLang="en-US" sz="1000" dirty="0">
                <a:solidFill>
                  <a:srgbClr val="E7346C"/>
                </a:solidFill>
                <a:hlinkClick r:id="rId5" action="ppaction://hlinksldjump"/>
              </a:rPr>
              <a:t>・</a:t>
            </a:r>
            <a:r>
              <a:rPr kumimoji="1" lang="en-US" altLang="ja-JP" sz="1000" u="sng" dirty="0">
                <a:solidFill>
                  <a:srgbClr val="E7346C"/>
                </a:solidFill>
                <a:hlinkClick r:id="rId5" action="ppaction://hlinksldjump"/>
              </a:rPr>
              <a:t>50</a:t>
            </a:r>
            <a:r>
              <a:rPr kumimoji="1" lang="ja-JP" altLang="en-US" sz="1000" u="sng" dirty="0">
                <a:solidFill>
                  <a:srgbClr val="E7346C"/>
                </a:solidFill>
                <a:hlinkClick r:id="rId5" action="ppaction://hlinksldjump"/>
              </a:rPr>
              <a:t>万回再生保証</a:t>
            </a:r>
            <a:r>
              <a:rPr kumimoji="1" lang="ja-JP" altLang="en-US" sz="1000" dirty="0">
                <a:solidFill>
                  <a:srgbClr val="E7346C"/>
                </a:solidFill>
                <a:hlinkClick r:id="rId5" action="ppaction://hlinksldjump"/>
              </a:rPr>
              <a:t>！</a:t>
            </a:r>
            <a:r>
              <a:rPr kumimoji="1" lang="en-US" altLang="ja-JP" sz="1000" dirty="0">
                <a:solidFill>
                  <a:srgbClr val="E7346C"/>
                </a:solidFill>
                <a:hlinkClick r:id="rId5" action="ppaction://hlinksldjump"/>
              </a:rPr>
              <a:t>TikTok</a:t>
            </a:r>
            <a:r>
              <a:rPr kumimoji="1" lang="ja-JP" altLang="en-US" sz="1000" dirty="0">
                <a:solidFill>
                  <a:srgbClr val="E7346C"/>
                </a:solidFill>
                <a:hlinkClick r:id="rId5" action="ppaction://hlinksldjump"/>
              </a:rPr>
              <a:t>動画タイアップ</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P.48</a:t>
            </a:r>
            <a:r>
              <a:rPr lang="ja-JP" altLang="en-US" sz="1000" dirty="0">
                <a:solidFill>
                  <a:schemeClr val="bg2">
                    <a:lumMod val="50000"/>
                  </a:schemeClr>
                </a:solidFill>
              </a:rPr>
              <a:t>　</a:t>
            </a:r>
            <a:r>
              <a:rPr kumimoji="1" lang="en-US" altLang="ja-JP" sz="1000" dirty="0">
                <a:solidFill>
                  <a:srgbClr val="E7346C"/>
                </a:solidFill>
                <a:hlinkClick r:id="rId6" action="ppaction://hlinksldjump"/>
              </a:rPr>
              <a:t>ICONS</a:t>
            </a:r>
            <a:r>
              <a:rPr kumimoji="1" lang="ja-JP" altLang="en-US" sz="1000" dirty="0">
                <a:solidFill>
                  <a:srgbClr val="E7346C"/>
                </a:solidFill>
                <a:hlinkClick r:id="rId6" action="ppaction://hlinksldjump"/>
              </a:rPr>
              <a:t>・商品サンプリング＋</a:t>
            </a:r>
            <a:r>
              <a:rPr kumimoji="1" lang="en-US" altLang="ja-JP" sz="1000" dirty="0">
                <a:solidFill>
                  <a:srgbClr val="E7346C"/>
                </a:solidFill>
                <a:hlinkClick r:id="rId6" action="ppaction://hlinksldjump"/>
              </a:rPr>
              <a:t>IG</a:t>
            </a:r>
            <a:r>
              <a:rPr kumimoji="1" lang="ja-JP" altLang="en-US" sz="1000" dirty="0">
                <a:solidFill>
                  <a:srgbClr val="E7346C"/>
                </a:solidFill>
                <a:hlinkClick r:id="rId6" action="ppaction://hlinksldjump"/>
              </a:rPr>
              <a:t>投稿セットプラン</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P.49</a:t>
            </a:r>
            <a:r>
              <a:rPr lang="ja-JP" altLang="en-US" sz="1000" dirty="0">
                <a:solidFill>
                  <a:schemeClr val="bg2">
                    <a:lumMod val="50000"/>
                  </a:schemeClr>
                </a:solidFill>
              </a:rPr>
              <a:t>　</a:t>
            </a:r>
            <a:r>
              <a:rPr kumimoji="1" lang="en-US" altLang="ja-JP" sz="1000" dirty="0">
                <a:solidFill>
                  <a:srgbClr val="E7346C"/>
                </a:solidFill>
                <a:hlinkClick r:id="rId7" action="ppaction://hlinksldjump"/>
              </a:rPr>
              <a:t>ICONS</a:t>
            </a:r>
            <a:r>
              <a:rPr kumimoji="1" lang="ja-JP" altLang="en-US" sz="1000" dirty="0">
                <a:solidFill>
                  <a:srgbClr val="E7346C"/>
                </a:solidFill>
                <a:hlinkClick r:id="rId7" action="ppaction://hlinksldjump"/>
              </a:rPr>
              <a:t>発表会アサイン＋</a:t>
            </a:r>
            <a:r>
              <a:rPr kumimoji="1" lang="en-US" altLang="ja-JP" sz="1000" dirty="0">
                <a:solidFill>
                  <a:srgbClr val="E7346C"/>
                </a:solidFill>
                <a:hlinkClick r:id="rId7" action="ppaction://hlinksldjump"/>
              </a:rPr>
              <a:t>IG</a:t>
            </a:r>
            <a:r>
              <a:rPr kumimoji="1" lang="ja-JP" altLang="en-US" sz="1000" dirty="0">
                <a:solidFill>
                  <a:srgbClr val="E7346C"/>
                </a:solidFill>
                <a:hlinkClick r:id="rId7" action="ppaction://hlinksldjump"/>
              </a:rPr>
              <a:t>投稿セットプラン</a:t>
            </a:r>
            <a:endParaRPr lang="en-US" altLang="ja-JP" sz="1000" dirty="0">
              <a:solidFill>
                <a:schemeClr val="bg2">
                  <a:lumMod val="50000"/>
                </a:schemeClr>
              </a:solidFill>
            </a:endParaRPr>
          </a:p>
        </p:txBody>
      </p:sp>
    </p:spTree>
    <p:extLst>
      <p:ext uri="{BB962C8B-B14F-4D97-AF65-F5344CB8AC3E}">
        <p14:creationId xmlns:p14="http://schemas.microsoft.com/office/powerpoint/2010/main" val="52486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3755BF53-0E9D-998C-AFD9-D27153D391B5}"/>
              </a:ext>
            </a:extLst>
          </p:cNvPr>
          <p:cNvGraphicFramePr>
            <a:graphicFrameLocks noGrp="1"/>
          </p:cNvGraphicFramePr>
          <p:nvPr>
            <p:extLst>
              <p:ext uri="{D42A27DB-BD31-4B8C-83A1-F6EECF244321}">
                <p14:modId xmlns:p14="http://schemas.microsoft.com/office/powerpoint/2010/main" val="4121263922"/>
              </p:ext>
            </p:extLst>
          </p:nvPr>
        </p:nvGraphicFramePr>
        <p:xfrm>
          <a:off x="177657" y="458123"/>
          <a:ext cx="9291610" cy="1222986"/>
        </p:xfrm>
        <a:graphic>
          <a:graphicData uri="http://schemas.openxmlformats.org/drawingml/2006/table">
            <a:tbl>
              <a:tblPr firstRow="1" bandRow="1">
                <a:tableStyleId>{5C22544A-7EE6-4342-B048-85BDC9FD1C3A}</a:tableStyleId>
              </a:tblPr>
              <a:tblGrid>
                <a:gridCol w="7292030">
                  <a:extLst>
                    <a:ext uri="{9D8B030D-6E8A-4147-A177-3AD203B41FA5}">
                      <a16:colId xmlns:a16="http://schemas.microsoft.com/office/drawing/2014/main" val="1221764777"/>
                    </a:ext>
                  </a:extLst>
                </a:gridCol>
                <a:gridCol w="1999580">
                  <a:extLst>
                    <a:ext uri="{9D8B030D-6E8A-4147-A177-3AD203B41FA5}">
                      <a16:colId xmlns:a16="http://schemas.microsoft.com/office/drawing/2014/main" val="130390782"/>
                    </a:ext>
                  </a:extLst>
                </a:gridCol>
              </a:tblGrid>
              <a:tr h="611493">
                <a:tc>
                  <a:txBody>
                    <a:bodyPr/>
                    <a:lstStyle/>
                    <a:p>
                      <a:r>
                        <a:rPr kumimoji="1" lang="en-US" altLang="ja-JP" baseline="0" dirty="0">
                          <a:solidFill>
                            <a:srgbClr val="E7346C"/>
                          </a:solidFill>
                        </a:rPr>
                        <a:t>ICONS</a:t>
                      </a:r>
                      <a:r>
                        <a:rPr kumimoji="1" lang="ja-JP" altLang="en-US" baseline="0" dirty="0">
                          <a:solidFill>
                            <a:srgbClr val="E7346C"/>
                          </a:solidFill>
                        </a:rPr>
                        <a:t>・ベーシックタイアップ</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2</a:t>
                      </a:r>
                      <a:r>
                        <a:rPr kumimoji="1" lang="ja-JP" altLang="en-US" sz="1200" dirty="0">
                          <a:solidFill>
                            <a:schemeClr val="bg2">
                              <a:lumMod val="50000"/>
                            </a:schemeClr>
                          </a:solidFill>
                          <a:latin typeface="+mn-ea"/>
                          <a:ea typeface="+mn-ea"/>
                        </a:rPr>
                        <a:t>名：</a:t>
                      </a:r>
                      <a:r>
                        <a:rPr kumimoji="1" lang="en-US" altLang="ja-JP" sz="2000" dirty="0">
                          <a:solidFill>
                            <a:schemeClr val="bg2">
                              <a:lumMod val="50000"/>
                            </a:schemeClr>
                          </a:solidFill>
                          <a:latin typeface="+mn-ea"/>
                          <a:ea typeface="+mn-ea"/>
                        </a:rPr>
                        <a:t>G200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を</a:t>
                      </a:r>
                      <a:r>
                        <a:rPr kumimoji="1" lang="en-US" altLang="ja-JP" sz="1100" b="1" dirty="0">
                          <a:solidFill>
                            <a:schemeClr val="bg2">
                              <a:lumMod val="50000"/>
                            </a:schemeClr>
                          </a:solidFill>
                          <a:latin typeface="+mn-ea"/>
                          <a:ea typeface="+mn-ea"/>
                        </a:rPr>
                        <a:t>2</a:t>
                      </a:r>
                      <a:r>
                        <a:rPr kumimoji="1" lang="ja-JP" altLang="en-US" sz="1100" b="1" dirty="0">
                          <a:solidFill>
                            <a:schemeClr val="bg2">
                              <a:lumMod val="50000"/>
                            </a:schemeClr>
                          </a:solidFill>
                          <a:latin typeface="+mn-ea"/>
                          <a:ea typeface="+mn-ea"/>
                        </a:rPr>
                        <a:t>名起用して、本人</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にフィード投稿をしてもらいます。またその写真素材を流用して</a:t>
                      </a:r>
                      <a:r>
                        <a:rPr kumimoji="1" lang="en-US" altLang="ja-JP" sz="1100" b="1" dirty="0">
                          <a:solidFill>
                            <a:schemeClr val="bg2">
                              <a:lumMod val="50000"/>
                            </a:schemeClr>
                          </a:solidFill>
                          <a:latin typeface="+mn-ea"/>
                          <a:ea typeface="+mn-ea"/>
                        </a:rPr>
                        <a:t>CanCam.jp</a:t>
                      </a:r>
                      <a:r>
                        <a:rPr kumimoji="1" lang="ja-JP" altLang="en-US" sz="1100" b="1" dirty="0">
                          <a:solidFill>
                            <a:schemeClr val="bg2">
                              <a:lumMod val="50000"/>
                            </a:schemeClr>
                          </a:solidFill>
                          <a:latin typeface="+mn-ea"/>
                          <a:ea typeface="+mn-ea"/>
                        </a:rPr>
                        <a:t>記事を制作し、</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へも投稿を行います。</a:t>
                      </a:r>
                      <a:endParaRPr kumimoji="1" lang="en-US" altLang="ja-JP" sz="1100" b="1" dirty="0">
                        <a:solidFill>
                          <a:schemeClr val="bg2">
                            <a:lumMod val="50000"/>
                          </a:schemeClr>
                        </a:solidFill>
                        <a:latin typeface="+mn-ea"/>
                        <a:ea typeface="+mn-ea"/>
                      </a:endParaRPr>
                    </a:p>
                    <a:p>
                      <a:r>
                        <a:rPr kumimoji="1" lang="en-US" altLang="ja-JP" sz="800" b="1" dirty="0">
                          <a:solidFill>
                            <a:schemeClr val="bg2">
                              <a:lumMod val="50000"/>
                            </a:schemeClr>
                          </a:solidFill>
                          <a:latin typeface="+mn-ea"/>
                          <a:ea typeface="+mn-ea"/>
                        </a:rPr>
                        <a:t>※</a:t>
                      </a:r>
                      <a:r>
                        <a:rPr kumimoji="1" lang="ja-JP" altLang="en-US" sz="800" b="1" dirty="0">
                          <a:solidFill>
                            <a:schemeClr val="bg2">
                              <a:lumMod val="50000"/>
                            </a:schemeClr>
                          </a:solidFill>
                          <a:latin typeface="+mn-ea"/>
                          <a:ea typeface="+mn-ea"/>
                        </a:rPr>
                        <a:t>本人投稿については、「指定ハッシュタグ</a:t>
                      </a:r>
                      <a:r>
                        <a:rPr kumimoji="1" lang="en-US" altLang="ja-JP" sz="800" b="1" dirty="0">
                          <a:solidFill>
                            <a:schemeClr val="bg2">
                              <a:lumMod val="50000"/>
                            </a:schemeClr>
                          </a:solidFill>
                          <a:latin typeface="+mn-ea"/>
                          <a:ea typeface="+mn-ea"/>
                        </a:rPr>
                        <a:t>1</a:t>
                      </a:r>
                      <a:r>
                        <a:rPr kumimoji="1" lang="ja-JP" altLang="en-US" sz="800" b="1" dirty="0">
                          <a:solidFill>
                            <a:schemeClr val="bg2">
                              <a:lumMod val="50000"/>
                            </a:schemeClr>
                          </a:solidFill>
                          <a:latin typeface="+mn-ea"/>
                          <a:ea typeface="+mn-ea"/>
                        </a:rPr>
                        <a:t>つ可」「投稿内容・日時指定不可」となります</a:t>
                      </a:r>
                      <a:endParaRPr kumimoji="1" lang="ja-JP" altLang="en-US" sz="800" b="1" u="sng" dirty="0">
                        <a:solidFill>
                          <a:srgbClr val="FF0000"/>
                        </a:solidFill>
                        <a:latin typeface="+mn-ea"/>
                        <a:ea typeface="+mn-ea"/>
                      </a:endParaRP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5C100C24-A5DD-998D-7D71-CB41EE433289}"/>
              </a:ext>
            </a:extLst>
          </p:cNvPr>
          <p:cNvSpPr/>
          <p:nvPr/>
        </p:nvSpPr>
        <p:spPr>
          <a:xfrm>
            <a:off x="279026" y="613267"/>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2" name="タイトル 1">
            <a:extLst>
              <a:ext uri="{FF2B5EF4-FFF2-40B4-BE49-F238E27FC236}">
                <a16:creationId xmlns:a16="http://schemas.microsoft.com/office/drawing/2014/main" id="{C8DD1C2D-94D7-1BAC-B3CD-8F3E5BAD700D}"/>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sp>
        <p:nvSpPr>
          <p:cNvPr id="50" name="Google Shape;700;p22">
            <a:extLst>
              <a:ext uri="{FF2B5EF4-FFF2-40B4-BE49-F238E27FC236}">
                <a16:creationId xmlns:a16="http://schemas.microsoft.com/office/drawing/2014/main" id="{366EA3F9-0F8C-D58C-DF45-BFCD9D857290}"/>
              </a:ext>
            </a:extLst>
          </p:cNvPr>
          <p:cNvSpPr txBox="1"/>
          <p:nvPr/>
        </p:nvSpPr>
        <p:spPr>
          <a:xfrm>
            <a:off x="201042" y="1832513"/>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53" name="テキスト ボックス 52">
            <a:extLst>
              <a:ext uri="{FF2B5EF4-FFF2-40B4-BE49-F238E27FC236}">
                <a16:creationId xmlns:a16="http://schemas.microsoft.com/office/drawing/2014/main" id="{937A5ABF-D9E4-414B-412F-44D9026E232C}"/>
              </a:ext>
            </a:extLst>
          </p:cNvPr>
          <p:cNvSpPr txBox="1"/>
          <p:nvPr/>
        </p:nvSpPr>
        <p:spPr>
          <a:xfrm>
            <a:off x="2095572" y="2060260"/>
            <a:ext cx="2222724" cy="553998"/>
          </a:xfrm>
          <a:prstGeom prst="rect">
            <a:avLst/>
          </a:prstGeom>
          <a:noFill/>
        </p:spPr>
        <p:txBody>
          <a:bodyPr wrap="square" rtlCol="0">
            <a:spAutoFit/>
          </a:bodyPr>
          <a:lstStyle/>
          <a:p>
            <a:pPr algn="ctr"/>
            <a:r>
              <a:rPr kumimoji="1" lang="ja-JP" altLang="en-US" sz="600" b="1" u="sng" dirty="0">
                <a:solidFill>
                  <a:srgbClr val="FF0000"/>
                </a:solidFill>
                <a:latin typeface="游ゴシック" panose="020B0400000000000000" pitchFamily="50" charset="-128"/>
                <a:ea typeface="游ゴシック" panose="020B0400000000000000" pitchFamily="50" charset="-128"/>
              </a:rPr>
              <a:t>＜</a:t>
            </a:r>
            <a:r>
              <a:rPr kumimoji="1" lang="en-US" altLang="ja-JP" sz="600" b="1" u="sng" dirty="0">
                <a:solidFill>
                  <a:srgbClr val="FF0000"/>
                </a:solidFill>
                <a:latin typeface="游ゴシック" panose="020B0400000000000000" pitchFamily="50" charset="-128"/>
                <a:ea typeface="游ゴシック" panose="020B0400000000000000" pitchFamily="50" charset="-128"/>
              </a:rPr>
              <a:t>CanCam</a:t>
            </a:r>
            <a:r>
              <a:rPr kumimoji="1" lang="ja-JP" altLang="en-US" sz="600" b="1" u="sng" dirty="0">
                <a:solidFill>
                  <a:srgbClr val="FF0000"/>
                </a:solidFill>
                <a:latin typeface="游ゴシック" panose="020B0400000000000000" pitchFamily="50" charset="-128"/>
                <a:ea typeface="游ゴシック" panose="020B0400000000000000" pitchFamily="50" charset="-128"/>
              </a:rPr>
              <a:t>公式</a:t>
            </a:r>
            <a:r>
              <a:rPr kumimoji="1" lang="en-US" altLang="ja-JP" sz="600" b="1" u="sng" dirty="0">
                <a:solidFill>
                  <a:srgbClr val="FF0000"/>
                </a:solidFill>
                <a:latin typeface="游ゴシック" panose="020B0400000000000000" pitchFamily="50" charset="-128"/>
                <a:ea typeface="游ゴシック" panose="020B0400000000000000" pitchFamily="50" charset="-128"/>
              </a:rPr>
              <a:t>Instagram</a:t>
            </a:r>
            <a:r>
              <a:rPr kumimoji="1" lang="ja-JP" altLang="en-US" sz="600" b="1" u="sng" dirty="0">
                <a:solidFill>
                  <a:srgbClr val="FF0000"/>
                </a:solidFill>
                <a:latin typeface="游ゴシック" panose="020B0400000000000000" pitchFamily="50" charset="-128"/>
                <a:ea typeface="游ゴシック" panose="020B0400000000000000" pitchFamily="50" charset="-128"/>
              </a:rPr>
              <a:t>＞</a:t>
            </a:r>
            <a:endParaRPr kumimoji="1" lang="en-US" altLang="ja-JP" sz="6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600" b="1" u="sng" dirty="0">
                <a:solidFill>
                  <a:srgbClr val="FF0000"/>
                </a:solidFill>
                <a:latin typeface="游ゴシック" panose="020B0400000000000000" pitchFamily="50" charset="-128"/>
                <a:ea typeface="游ゴシック" panose="020B0400000000000000" pitchFamily="50" charset="-128"/>
              </a:rPr>
              <a:t>それぞれの</a:t>
            </a:r>
            <a:r>
              <a:rPr kumimoji="1" lang="en-US" altLang="ja-JP" sz="600" b="1" u="sng" dirty="0">
                <a:solidFill>
                  <a:srgbClr val="FF0000"/>
                </a:solidFill>
                <a:latin typeface="游ゴシック" panose="020B0400000000000000" pitchFamily="50" charset="-128"/>
                <a:ea typeface="游ゴシック" panose="020B0400000000000000" pitchFamily="50" charset="-128"/>
              </a:rPr>
              <a:t>ICONS</a:t>
            </a:r>
            <a:r>
              <a:rPr kumimoji="1" lang="ja-JP" altLang="en-US" sz="600" b="1" u="sng" dirty="0">
                <a:solidFill>
                  <a:srgbClr val="FF0000"/>
                </a:solidFill>
                <a:latin typeface="游ゴシック" panose="020B0400000000000000" pitchFamily="50" charset="-128"/>
                <a:ea typeface="游ゴシック" panose="020B0400000000000000" pitchFamily="50" charset="-128"/>
              </a:rPr>
              <a:t>の</a:t>
            </a:r>
            <a:endParaRPr kumimoji="1" lang="en-US" altLang="ja-JP" sz="6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900" b="1" u="sng" dirty="0">
                <a:solidFill>
                  <a:srgbClr val="FF0000"/>
                </a:solidFill>
                <a:latin typeface="游ゴシック" panose="020B0400000000000000" pitchFamily="50" charset="-128"/>
                <a:ea typeface="游ゴシック" panose="020B0400000000000000" pitchFamily="50" charset="-128"/>
              </a:rPr>
              <a:t>フィード投稿（共同投稿）</a:t>
            </a:r>
            <a:endParaRPr kumimoji="1" lang="en-US" altLang="ja-JP" sz="9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900" b="1" u="sng" dirty="0">
                <a:solidFill>
                  <a:srgbClr val="FF0000"/>
                </a:solidFill>
                <a:latin typeface="游ゴシック" panose="020B0400000000000000" pitchFamily="50" charset="-128"/>
                <a:ea typeface="游ゴシック" panose="020B0400000000000000" pitchFamily="50" charset="-128"/>
              </a:rPr>
              <a:t>＆ストーリーズ引用投稿</a:t>
            </a:r>
            <a:endParaRPr kumimoji="1" lang="en-US" altLang="ja-JP" sz="600" dirty="0">
              <a:latin typeface="游ゴシック" panose="020B0400000000000000" pitchFamily="50" charset="-128"/>
              <a:ea typeface="游ゴシック" panose="020B0400000000000000" pitchFamily="50" charset="-128"/>
            </a:endParaRPr>
          </a:p>
        </p:txBody>
      </p:sp>
      <p:pic>
        <p:nvPicPr>
          <p:cNvPr id="63" name="図 62">
            <a:extLst>
              <a:ext uri="{FF2B5EF4-FFF2-40B4-BE49-F238E27FC236}">
                <a16:creationId xmlns:a16="http://schemas.microsoft.com/office/drawing/2014/main" id="{A5392BE1-06D0-5F10-B80F-F990073CD446}"/>
              </a:ext>
            </a:extLst>
          </p:cNvPr>
          <p:cNvPicPr>
            <a:picLocks noChangeAspect="1"/>
          </p:cNvPicPr>
          <p:nvPr/>
        </p:nvPicPr>
        <p:blipFill>
          <a:blip r:embed="rId2"/>
          <a:stretch>
            <a:fillRect/>
          </a:stretch>
        </p:blipFill>
        <p:spPr>
          <a:xfrm>
            <a:off x="2725002" y="2570953"/>
            <a:ext cx="963865" cy="3251171"/>
          </a:xfrm>
          <a:prstGeom prst="rect">
            <a:avLst/>
          </a:prstGeom>
        </p:spPr>
      </p:pic>
      <p:graphicFrame>
        <p:nvGraphicFramePr>
          <p:cNvPr id="66" name="Google Shape;529;p18">
            <a:extLst>
              <a:ext uri="{FF2B5EF4-FFF2-40B4-BE49-F238E27FC236}">
                <a16:creationId xmlns:a16="http://schemas.microsoft.com/office/drawing/2014/main" id="{FD7CD6DF-FC28-A023-0A84-C9243FCF5B0A}"/>
              </a:ext>
            </a:extLst>
          </p:cNvPr>
          <p:cNvGraphicFramePr/>
          <p:nvPr>
            <p:extLst>
              <p:ext uri="{D42A27DB-BD31-4B8C-83A1-F6EECF244321}">
                <p14:modId xmlns:p14="http://schemas.microsoft.com/office/powerpoint/2010/main" val="2800036419"/>
              </p:ext>
            </p:extLst>
          </p:nvPr>
        </p:nvGraphicFramePr>
        <p:xfrm>
          <a:off x="5374313" y="1782103"/>
          <a:ext cx="4316779" cy="5119188"/>
        </p:xfrm>
        <a:graphic>
          <a:graphicData uri="http://schemas.openxmlformats.org/drawingml/2006/table">
            <a:tbl>
              <a:tblPr firstRow="1" bandRow="1">
                <a:noFill/>
              </a:tblPr>
              <a:tblGrid>
                <a:gridCol w="925136">
                  <a:extLst>
                    <a:ext uri="{9D8B030D-6E8A-4147-A177-3AD203B41FA5}">
                      <a16:colId xmlns:a16="http://schemas.microsoft.com/office/drawing/2014/main" val="20000"/>
                    </a:ext>
                  </a:extLst>
                </a:gridCol>
                <a:gridCol w="3391643">
                  <a:extLst>
                    <a:ext uri="{9D8B030D-6E8A-4147-A177-3AD203B41FA5}">
                      <a16:colId xmlns:a16="http://schemas.microsoft.com/office/drawing/2014/main" val="20001"/>
                    </a:ext>
                  </a:extLst>
                </a:gridCol>
              </a:tblGrid>
              <a:tr h="59902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内容</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①</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ICONS</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本人作成の投稿を</a:t>
                      </a:r>
                      <a:r>
                        <a:rPr lang="en-US" altLang="ja-JP" sz="90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Instagram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フィードと</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　本人</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Instagram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フィードで共同投稿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②</a:t>
                      </a:r>
                      <a:r>
                        <a:rPr lang="en-US" altLang="ja-JP" sz="90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Instagram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ストーリーズでフィード引用投稿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　（各</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1</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回）</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③</a:t>
                      </a:r>
                      <a:r>
                        <a:rPr lang="en-US" altLang="ja-JP"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CMS</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記事制作</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31490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a:t>
                      </a: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PV</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3,000PV</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a:t>
                      </a:r>
                      <a:endParaRPr 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1490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a:t>
                      </a: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期間</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4週間</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14907">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誘導枠</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FEATURE、Pick up! RECOMMEND</a:t>
                      </a:r>
                      <a:endParaRPr sz="900" b="1" dirty="0">
                        <a:solidFill>
                          <a:schemeClr val="tx1">
                            <a:lumMod val="65000"/>
                            <a:lumOff val="35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1490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公開日</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平日任意</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a:t>
                      </a:r>
                      <a:r>
                        <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＊複数日にわけて公開となります</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863792">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レポート項目</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CMS</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PV</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数（日別・合計）、</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UU</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数（日別・合計）、</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セッション数、リンククリック数（日別・合計）、</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CTR</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（日別・合計）、平均エンゲージメント時間、</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平均セッション継続時間、読了数、読了率</a:t>
                      </a:r>
                      <a:b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b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 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r>
                        <a:rPr lang="ja-JP" altLang="en-US" sz="900" b="1" i="0" u="none" strike="noStrike" cap="none" dirty="0">
                          <a:solidFill>
                            <a:schemeClr val="tx1">
                              <a:lumMod val="65000"/>
                              <a:lumOff val="35000"/>
                            </a:schemeClr>
                          </a:solidFill>
                          <a:latin typeface="+mn-ea"/>
                          <a:ea typeface="+mn-ea"/>
                          <a:cs typeface="Arial"/>
                          <a:sym typeface="Arial"/>
                        </a:rPr>
                        <a:t>いいね数</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14907">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レポート提出</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公開終了後</a:t>
                      </a:r>
                      <a:r>
                        <a:rPr lang="en-US" altLang="zh-TW"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週間以内</a:t>
                      </a:r>
                      <a:endParaRPr lang="zh-TW"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55253">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お申込み期限</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掲載開始より45営業日前</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378617">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600" b="1" u="none" strike="noStrike" cap="none" dirty="0">
                          <a:solidFill>
                            <a:schemeClr val="tx1">
                              <a:lumMod val="65000"/>
                              <a:lumOff val="35000"/>
                            </a:schemeClr>
                          </a:solidFill>
                          <a:latin typeface="+mn-ea"/>
                          <a:ea typeface="+mn-ea"/>
                          <a:cs typeface="Arial"/>
                          <a:sym typeface="Arial"/>
                        </a:rPr>
                        <a:t>注意事項</a:t>
                      </a:r>
                    </a:p>
                    <a:p>
                      <a:pPr marL="0" marR="0" lvl="0" indent="0" algn="l" rtl="0">
                        <a:lnSpc>
                          <a:spcPct val="100000"/>
                        </a:lnSpc>
                        <a:spcBef>
                          <a:spcPts val="100"/>
                        </a:spcBef>
                        <a:spcAft>
                          <a:spcPts val="0"/>
                        </a:spcAft>
                        <a:buClr>
                          <a:srgbClr val="000000"/>
                        </a:buClr>
                        <a:buSzPts val="800"/>
                        <a:buFont typeface="Arial"/>
                        <a:buNone/>
                      </a:pPr>
                      <a:r>
                        <a:rPr lang="ja-JP" altLang="en-US" sz="600" b="1" u="none" strike="noStrike" cap="none" dirty="0">
                          <a:solidFill>
                            <a:schemeClr val="tx1">
                              <a:lumMod val="65000"/>
                              <a:lumOff val="35000"/>
                            </a:schemeClr>
                          </a:solidFill>
                          <a:latin typeface="+mn-ea"/>
                          <a:ea typeface="+mn-ea"/>
                          <a:cs typeface="Arial"/>
                          <a:sym typeface="Arial"/>
                        </a:rPr>
                        <a:t>・画像は</a:t>
                      </a:r>
                      <a:r>
                        <a:rPr lang="en-US" altLang="ja-JP" sz="600" b="1" u="none" strike="noStrike" cap="none" dirty="0">
                          <a:solidFill>
                            <a:schemeClr val="tx1">
                              <a:lumMod val="65000"/>
                              <a:lumOff val="35000"/>
                            </a:schemeClr>
                          </a:solidFill>
                          <a:latin typeface="+mn-ea"/>
                          <a:ea typeface="+mn-ea"/>
                          <a:cs typeface="Arial"/>
                          <a:sym typeface="Arial"/>
                        </a:rPr>
                        <a:t>5-7</a:t>
                      </a:r>
                      <a:r>
                        <a:rPr lang="ja-JP" altLang="en-US" sz="600" b="1" u="none" strike="noStrike" cap="none" dirty="0">
                          <a:solidFill>
                            <a:schemeClr val="tx1">
                              <a:lumMod val="65000"/>
                              <a:lumOff val="35000"/>
                            </a:schemeClr>
                          </a:solidFill>
                          <a:latin typeface="+mn-ea"/>
                          <a:ea typeface="+mn-ea"/>
                          <a:cs typeface="Arial"/>
                          <a:sym typeface="Arial"/>
                        </a:rPr>
                        <a:t>点、テキストは</a:t>
                      </a:r>
                      <a:r>
                        <a:rPr lang="en-US" altLang="ja-JP" sz="600" b="1" u="none" strike="noStrike" cap="none" dirty="0">
                          <a:solidFill>
                            <a:schemeClr val="tx1">
                              <a:lumMod val="65000"/>
                              <a:lumOff val="35000"/>
                            </a:schemeClr>
                          </a:solidFill>
                          <a:latin typeface="+mn-ea"/>
                          <a:ea typeface="+mn-ea"/>
                          <a:cs typeface="Arial"/>
                          <a:sym typeface="Arial"/>
                        </a:rPr>
                        <a:t>1,000-1,500</a:t>
                      </a:r>
                      <a:r>
                        <a:rPr lang="ja-JP" altLang="en-US" sz="600" b="1" u="none" strike="noStrike" cap="none" dirty="0">
                          <a:solidFill>
                            <a:schemeClr val="tx1">
                              <a:lumMod val="65000"/>
                              <a:lumOff val="35000"/>
                            </a:schemeClr>
                          </a:solidFill>
                          <a:latin typeface="+mn-ea"/>
                          <a:ea typeface="+mn-ea"/>
                          <a:cs typeface="Arial"/>
                          <a:sym typeface="Arial"/>
                        </a:rPr>
                        <a:t>字程度をボリュームの目安とさせていただきます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600" b="1" u="none" strike="noStrike" cap="none" dirty="0">
                          <a:solidFill>
                            <a:schemeClr val="tx1">
                              <a:lumMod val="65000"/>
                              <a:lumOff val="35000"/>
                            </a:schemeClr>
                          </a:solidFill>
                          <a:latin typeface="+mn-ea"/>
                          <a:ea typeface="+mn-ea"/>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600" b="1" u="none" strike="noStrike" cap="none" dirty="0">
                          <a:solidFill>
                            <a:schemeClr val="tx1">
                              <a:lumMod val="65000"/>
                              <a:lumOff val="35000"/>
                            </a:schemeClr>
                          </a:solidFill>
                          <a:latin typeface="+mn-ea"/>
                          <a:ea typeface="+mn-ea"/>
                          <a:cs typeface="Arial"/>
                          <a:sym typeface="Arial"/>
                        </a:rPr>
                        <a:t>・記事内のリンク数は原則</a:t>
                      </a:r>
                      <a:r>
                        <a:rPr lang="en-US" altLang="ja-JP" sz="600" b="1" u="none" strike="noStrike" cap="none" dirty="0">
                          <a:solidFill>
                            <a:schemeClr val="tx1">
                              <a:lumMod val="65000"/>
                              <a:lumOff val="35000"/>
                            </a:schemeClr>
                          </a:solidFill>
                          <a:latin typeface="+mn-ea"/>
                          <a:ea typeface="+mn-ea"/>
                          <a:cs typeface="Arial"/>
                          <a:sym typeface="Arial"/>
                        </a:rPr>
                        <a:t>3</a:t>
                      </a:r>
                      <a:r>
                        <a:rPr lang="ja-JP" altLang="en-US" sz="600" b="1" u="none" strike="noStrike" cap="none" dirty="0">
                          <a:solidFill>
                            <a:schemeClr val="tx1">
                              <a:lumMod val="65000"/>
                              <a:lumOff val="35000"/>
                            </a:schemeClr>
                          </a:solidFill>
                          <a:latin typeface="+mn-ea"/>
                          <a:ea typeface="+mn-ea"/>
                          <a:cs typeface="Arial"/>
                          <a:sym typeface="Arial"/>
                        </a:rPr>
                        <a:t>本までとなります。掲載期間中の競合調整は行いません。</a:t>
                      </a:r>
                      <a:endParaRPr lang="en-US" altLang="ja-JP" sz="600" b="1" u="none" strike="noStrike" cap="none" dirty="0">
                        <a:solidFill>
                          <a:schemeClr val="tx1">
                            <a:lumMod val="65000"/>
                            <a:lumOff val="35000"/>
                          </a:schemeClr>
                        </a:solidFill>
                        <a:latin typeface="+mn-ea"/>
                        <a:ea typeface="+mn-ea"/>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600" b="1" i="0" u="none" strike="noStrike" cap="none" dirty="0">
                          <a:solidFill>
                            <a:schemeClr val="tx1">
                              <a:lumMod val="65000"/>
                              <a:lumOff val="35000"/>
                            </a:schemeClr>
                          </a:solidFill>
                          <a:latin typeface="+mn-ea"/>
                          <a:ea typeface="+mn-ea"/>
                          <a:cs typeface="Arial"/>
                          <a:sym typeface="Arial"/>
                        </a:rPr>
                        <a:t>・広告主様納品の動画エンベット費用  </a:t>
                      </a:r>
                      <a:r>
                        <a:rPr lang="en-US" altLang="ja-JP" sz="600" b="1" i="0" u="none" strike="noStrike" cap="none" dirty="0">
                          <a:solidFill>
                            <a:schemeClr val="tx1">
                              <a:lumMod val="65000"/>
                              <a:lumOff val="35000"/>
                            </a:schemeClr>
                          </a:solidFill>
                          <a:latin typeface="+mn-ea"/>
                          <a:ea typeface="+mn-ea"/>
                          <a:cs typeface="Arial"/>
                          <a:sym typeface="Arial"/>
                        </a:rPr>
                        <a:t>10</a:t>
                      </a:r>
                      <a:r>
                        <a:rPr lang="ja-JP" altLang="en-US" sz="600" b="1" i="0" u="none" strike="noStrike" cap="none" dirty="0">
                          <a:solidFill>
                            <a:schemeClr val="tx1">
                              <a:lumMod val="65000"/>
                              <a:lumOff val="35000"/>
                            </a:schemeClr>
                          </a:solidFill>
                          <a:latin typeface="+mn-ea"/>
                          <a:ea typeface="+mn-ea"/>
                          <a:cs typeface="Arial"/>
                          <a:sym typeface="Arial"/>
                        </a:rPr>
                        <a:t>万円</a:t>
                      </a:r>
                      <a:r>
                        <a:rPr lang="en-US" altLang="ja-JP" sz="600" b="1" i="0" u="none" strike="noStrike" cap="none" dirty="0">
                          <a:solidFill>
                            <a:schemeClr val="tx1">
                              <a:lumMod val="65000"/>
                              <a:lumOff val="35000"/>
                            </a:schemeClr>
                          </a:solidFill>
                          <a:latin typeface="+mn-ea"/>
                          <a:ea typeface="+mn-ea"/>
                          <a:cs typeface="Arial"/>
                          <a:sym typeface="Arial"/>
                        </a:rPr>
                        <a:t>(</a:t>
                      </a:r>
                      <a:r>
                        <a:rPr lang="ja-JP" altLang="en-US" sz="600" b="1" i="0" u="none" strike="noStrike" cap="none" dirty="0">
                          <a:solidFill>
                            <a:schemeClr val="tx1">
                              <a:lumMod val="65000"/>
                              <a:lumOff val="35000"/>
                            </a:schemeClr>
                          </a:solidFill>
                          <a:latin typeface="+mn-ea"/>
                          <a:ea typeface="+mn-ea"/>
                          <a:cs typeface="Arial"/>
                          <a:sym typeface="Arial"/>
                        </a:rPr>
                        <a:t>ネット</a:t>
                      </a:r>
                      <a:r>
                        <a:rPr lang="en-US" altLang="ja-JP" sz="600" b="1" i="0" u="none" strike="noStrike" cap="none" dirty="0">
                          <a:solidFill>
                            <a:schemeClr val="tx1">
                              <a:lumMod val="65000"/>
                              <a:lumOff val="35000"/>
                            </a:schemeClr>
                          </a:solidFill>
                          <a:latin typeface="+mn-ea"/>
                          <a:ea typeface="+mn-ea"/>
                          <a:cs typeface="Arial"/>
                          <a:sym typeface="Arial"/>
                        </a:rPr>
                        <a:t>)/</a:t>
                      </a:r>
                      <a:r>
                        <a:rPr lang="ja-JP" altLang="en-US" sz="600" b="1" i="0" u="none" strike="noStrike" cap="none" dirty="0">
                          <a:solidFill>
                            <a:schemeClr val="tx1">
                              <a:lumMod val="65000"/>
                              <a:lumOff val="35000"/>
                            </a:schemeClr>
                          </a:solidFill>
                          <a:latin typeface="+mn-ea"/>
                          <a:ea typeface="+mn-ea"/>
                          <a:cs typeface="Arial"/>
                          <a:sym typeface="Arial"/>
                        </a:rPr>
                        <a:t>件</a:t>
                      </a:r>
                    </a:p>
                    <a:p>
                      <a:pPr>
                        <a:lnSpc>
                          <a:spcPct val="100000"/>
                        </a:lnSpc>
                        <a:spcBef>
                          <a:spcPts val="100"/>
                        </a:spcBef>
                        <a:buSzPts val="800"/>
                      </a:pPr>
                      <a:r>
                        <a:rPr lang="ja-JP" altLang="en-US" sz="600" b="1" dirty="0">
                          <a:solidFill>
                            <a:schemeClr val="tx1">
                              <a:lumMod val="65000"/>
                              <a:lumOff val="35000"/>
                            </a:schemeClr>
                          </a:solidFill>
                          <a:latin typeface="+mn-ea"/>
                          <a:ea typeface="+mn-ea"/>
                        </a:rPr>
                        <a:t>・タイアップページへの誘導には、在庫状況により一部外部トラフィックを利用する可能性があります</a:t>
                      </a:r>
                      <a:endParaRPr lang="en-US" altLang="ja-JP" sz="600" b="1" dirty="0">
                        <a:solidFill>
                          <a:schemeClr val="tx1">
                            <a:lumMod val="65000"/>
                            <a:lumOff val="35000"/>
                          </a:schemeClr>
                        </a:solidFill>
                        <a:latin typeface="+mn-ea"/>
                        <a:ea typeface="+mn-ea"/>
                      </a:endParaRPr>
                    </a:p>
                    <a:p>
                      <a:pPr>
                        <a:lnSpc>
                          <a:spcPct val="100000"/>
                        </a:lnSpc>
                        <a:spcBef>
                          <a:spcPts val="100"/>
                        </a:spcBef>
                        <a:buSzPts val="800"/>
                      </a:pPr>
                      <a:r>
                        <a:rPr lang="ja-JP" altLang="en-US" sz="600" b="1" dirty="0">
                          <a:solidFill>
                            <a:schemeClr val="tx1">
                              <a:lumMod val="65000"/>
                              <a:lumOff val="35000"/>
                            </a:schemeClr>
                          </a:solidFill>
                          <a:latin typeface="+mn-ea"/>
                          <a:ea typeface="+mn-ea"/>
                        </a:rPr>
                        <a:t>・共同投稿・</a:t>
                      </a:r>
                      <a:r>
                        <a:rPr lang="en-US" altLang="ja-JP" sz="600" b="1" dirty="0">
                          <a:solidFill>
                            <a:schemeClr val="tx1">
                              <a:lumMod val="65000"/>
                              <a:lumOff val="35000"/>
                            </a:schemeClr>
                          </a:solidFill>
                          <a:latin typeface="+mn-ea"/>
                          <a:ea typeface="+mn-ea"/>
                        </a:rPr>
                        <a:t>IGS</a:t>
                      </a:r>
                      <a:r>
                        <a:rPr lang="ja-JP" altLang="en-US" sz="600" b="1" dirty="0">
                          <a:solidFill>
                            <a:schemeClr val="tx1">
                              <a:lumMod val="65000"/>
                              <a:lumOff val="35000"/>
                            </a:schemeClr>
                          </a:solidFill>
                          <a:latin typeface="+mn-ea"/>
                          <a:ea typeface="+mn-ea"/>
                        </a:rPr>
                        <a:t>引用投稿は連続しないよう複数日程に分けて投稿する可能性がございます。</a:t>
                      </a:r>
                      <a:endParaRPr lang="en-US" altLang="ja-JP" sz="600" b="1" dirty="0">
                        <a:solidFill>
                          <a:schemeClr val="tx1">
                            <a:lumMod val="65000"/>
                            <a:lumOff val="35000"/>
                          </a:schemeClr>
                        </a:solidFill>
                        <a:latin typeface="+mn-ea"/>
                        <a:ea typeface="+mn-ea"/>
                      </a:endParaRPr>
                    </a:p>
                    <a:p>
                      <a:pPr>
                        <a:lnSpc>
                          <a:spcPct val="100000"/>
                        </a:lnSpc>
                        <a:spcBef>
                          <a:spcPts val="100"/>
                        </a:spcBef>
                        <a:buSzPts val="800"/>
                      </a:pPr>
                      <a:r>
                        <a:rPr lang="ja-JP" altLang="en-US" sz="600" b="1" dirty="0">
                          <a:solidFill>
                            <a:schemeClr val="tx1">
                              <a:lumMod val="65000"/>
                              <a:lumOff val="35000"/>
                            </a:schemeClr>
                          </a:solidFill>
                          <a:latin typeface="+mn-ea"/>
                          <a:ea typeface="+mn-ea"/>
                        </a:rPr>
                        <a:t>　同日にすべての投稿がそろわない点ご了承ください。</a:t>
                      </a:r>
                      <a:endParaRPr lang="en-US" altLang="ja-JP" sz="600" b="1" dirty="0">
                        <a:solidFill>
                          <a:schemeClr val="tx1">
                            <a:lumMod val="65000"/>
                            <a:lumOff val="35000"/>
                          </a:schemeClr>
                        </a:solidFill>
                        <a:latin typeface="+mn-ea"/>
                        <a:ea typeface="+mn-ea"/>
                      </a:endParaRPr>
                    </a:p>
                    <a:p>
                      <a:pPr marL="0" marR="0" lvl="0" indent="0" algn="l" rtl="0">
                        <a:lnSpc>
                          <a:spcPct val="100000"/>
                        </a:lnSpc>
                        <a:spcBef>
                          <a:spcPts val="100"/>
                        </a:spcBef>
                        <a:spcAft>
                          <a:spcPts val="0"/>
                        </a:spcAft>
                        <a:buClr>
                          <a:srgbClr val="505050"/>
                        </a:buClr>
                        <a:buSzPts val="700"/>
                        <a:buFont typeface="Arial"/>
                        <a:buNone/>
                      </a:pPr>
                      <a:r>
                        <a:rPr lang="en-US" altLang="ja-JP" sz="600" b="1" u="none" strike="noStrike" cap="none" dirty="0">
                          <a:solidFill>
                            <a:schemeClr val="tx1">
                              <a:lumMod val="65000"/>
                              <a:lumOff val="35000"/>
                            </a:schemeClr>
                          </a:solidFill>
                          <a:latin typeface="+mn-ea"/>
                          <a:ea typeface="+mn-ea"/>
                          <a:cs typeface="Arial"/>
                          <a:sym typeface="Arial"/>
                        </a:rPr>
                        <a:t>【ICONS</a:t>
                      </a:r>
                      <a:r>
                        <a:rPr lang="ja-JP" altLang="en-US" sz="600" b="1" u="none" strike="noStrike" cap="none" dirty="0">
                          <a:solidFill>
                            <a:schemeClr val="tx1">
                              <a:lumMod val="65000"/>
                              <a:lumOff val="35000"/>
                            </a:schemeClr>
                          </a:solidFill>
                          <a:latin typeface="+mn-ea"/>
                          <a:ea typeface="+mn-ea"/>
                          <a:cs typeface="Arial"/>
                          <a:sym typeface="Arial"/>
                        </a:rPr>
                        <a:t>投稿</a:t>
                      </a:r>
                      <a:r>
                        <a:rPr lang="en-US" altLang="ja-JP" sz="600" b="1" u="none" strike="noStrike" cap="none" dirty="0">
                          <a:solidFill>
                            <a:schemeClr val="tx1">
                              <a:lumMod val="65000"/>
                              <a:lumOff val="35000"/>
                            </a:schemeClr>
                          </a:solidFill>
                          <a:latin typeface="+mn-ea"/>
                          <a:ea typeface="+mn-ea"/>
                          <a:cs typeface="Arial"/>
                          <a:sym typeface="Arial"/>
                        </a:rPr>
                        <a:t>】</a:t>
                      </a:r>
                      <a:endParaRPr lang="ja-JP" altLang="en-US" sz="3200" b="1" u="none" strike="noStrike" cap="none" dirty="0">
                        <a:solidFill>
                          <a:schemeClr val="tx1">
                            <a:lumMod val="65000"/>
                            <a:lumOff val="35000"/>
                          </a:schemeClr>
                        </a:solidFill>
                        <a:latin typeface="+mn-ea"/>
                        <a:ea typeface="+mn-ea"/>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mn-ea"/>
                          <a:ea typeface="+mn-ea"/>
                          <a:cs typeface="Arial"/>
                          <a:sym typeface="Arial"/>
                        </a:rPr>
                        <a:t>・ハッシュタグを</a:t>
                      </a:r>
                      <a:r>
                        <a:rPr lang="en-US" altLang="ja-JP" sz="600" b="1" u="none" strike="noStrike" cap="none" dirty="0">
                          <a:solidFill>
                            <a:schemeClr val="tx1">
                              <a:lumMod val="65000"/>
                              <a:lumOff val="35000"/>
                            </a:schemeClr>
                          </a:solidFill>
                          <a:latin typeface="+mn-ea"/>
                          <a:ea typeface="+mn-ea"/>
                          <a:cs typeface="Arial"/>
                          <a:sym typeface="Arial"/>
                        </a:rPr>
                        <a:t>1</a:t>
                      </a:r>
                      <a:r>
                        <a:rPr lang="ja-JP" altLang="en-US" sz="600" b="1" u="none" strike="noStrike" cap="none" dirty="0">
                          <a:solidFill>
                            <a:schemeClr val="tx1">
                              <a:lumMod val="65000"/>
                              <a:lumOff val="35000"/>
                            </a:schemeClr>
                          </a:solidFill>
                          <a:latin typeface="+mn-ea"/>
                          <a:ea typeface="+mn-ea"/>
                          <a:cs typeface="Arial"/>
                          <a:sym typeface="Arial"/>
                        </a:rPr>
                        <a:t>つご指定いただけます。それ以外には</a:t>
                      </a:r>
                      <a:r>
                        <a:rPr lang="en-US" altLang="ja-JP" sz="600" b="1" u="none" strike="noStrike" cap="none" dirty="0">
                          <a:solidFill>
                            <a:schemeClr val="tx1">
                              <a:lumMod val="65000"/>
                              <a:lumOff val="35000"/>
                            </a:schemeClr>
                          </a:solidFill>
                          <a:latin typeface="+mn-ea"/>
                          <a:ea typeface="+mn-ea"/>
                          <a:cs typeface="Arial"/>
                          <a:sym typeface="Arial"/>
                        </a:rPr>
                        <a:t>PR</a:t>
                      </a:r>
                      <a:r>
                        <a:rPr lang="ja-JP" altLang="en-US" sz="600" b="1" u="none" strike="noStrike" cap="none" dirty="0">
                          <a:solidFill>
                            <a:schemeClr val="tx1">
                              <a:lumMod val="65000"/>
                              <a:lumOff val="35000"/>
                            </a:schemeClr>
                          </a:solidFill>
                          <a:latin typeface="+mn-ea"/>
                          <a:ea typeface="+mn-ea"/>
                          <a:cs typeface="Arial"/>
                          <a:sym typeface="Arial"/>
                        </a:rPr>
                        <a:t>表記として「</a:t>
                      </a:r>
                      <a:r>
                        <a:rPr lang="en-US" altLang="ja-JP" sz="600" b="1" u="none" strike="noStrike" cap="none" dirty="0">
                          <a:solidFill>
                            <a:schemeClr val="tx1">
                              <a:lumMod val="65000"/>
                              <a:lumOff val="35000"/>
                            </a:schemeClr>
                          </a:solidFill>
                          <a:latin typeface="+mn-ea"/>
                          <a:ea typeface="+mn-ea"/>
                          <a:cs typeface="Arial"/>
                          <a:sym typeface="Arial"/>
                        </a:rPr>
                        <a:t>#PR</a:t>
                      </a:r>
                      <a:r>
                        <a:rPr lang="ja-JP" altLang="en-US" sz="600" b="1" u="none" strike="noStrike" cap="none" dirty="0">
                          <a:solidFill>
                            <a:schemeClr val="tx1">
                              <a:lumMod val="65000"/>
                              <a:lumOff val="35000"/>
                            </a:schemeClr>
                          </a:solidFill>
                          <a:latin typeface="+mn-ea"/>
                          <a:ea typeface="+mn-ea"/>
                          <a:cs typeface="Arial"/>
                          <a:sym typeface="Arial"/>
                        </a:rPr>
                        <a:t>」</a:t>
                      </a:r>
                      <a:r>
                        <a:rPr lang="en-US" altLang="ja-JP" sz="600" b="1" u="none" strike="noStrike" cap="none" dirty="0">
                          <a:solidFill>
                            <a:schemeClr val="tx1">
                              <a:lumMod val="65000"/>
                              <a:lumOff val="35000"/>
                            </a:schemeClr>
                          </a:solidFill>
                          <a:latin typeface="+mn-ea"/>
                          <a:ea typeface="+mn-ea"/>
                          <a:cs typeface="Arial"/>
                          <a:sym typeface="Arial"/>
                        </a:rPr>
                        <a:t>｢</a:t>
                      </a:r>
                      <a:r>
                        <a:rPr lang="en-US" altLang="ja-JP" sz="600" b="1" u="none" strike="noStrike" cap="none" dirty="0">
                          <a:solidFill>
                            <a:schemeClr val="tx1">
                              <a:lumMod val="75000"/>
                              <a:lumOff val="25000"/>
                            </a:schemeClr>
                          </a:solidFill>
                          <a:latin typeface="+mn-ea"/>
                          <a:ea typeface="+mn-ea"/>
                          <a:cs typeface="Meiryo"/>
                          <a:sym typeface="Meiryo"/>
                        </a:rPr>
                        <a:t>#</a:t>
                      </a:r>
                      <a:r>
                        <a:rPr lang="en-US" altLang="ja-JP" sz="600" b="1" u="none" strike="noStrike" cap="none" dirty="0" err="1">
                          <a:solidFill>
                            <a:schemeClr val="tx1">
                              <a:lumMod val="75000"/>
                              <a:lumOff val="25000"/>
                            </a:schemeClr>
                          </a:solidFill>
                          <a:latin typeface="+mn-ea"/>
                          <a:ea typeface="+mn-ea"/>
                          <a:cs typeface="Meiryo"/>
                          <a:sym typeface="Meiryo"/>
                        </a:rPr>
                        <a:t>CanCam</a:t>
                      </a:r>
                      <a:r>
                        <a:rPr lang="en-US" altLang="ja-JP" sz="600" b="1" u="none" strike="noStrike" cap="none" dirty="0">
                          <a:solidFill>
                            <a:schemeClr val="tx1">
                              <a:lumMod val="75000"/>
                              <a:lumOff val="25000"/>
                            </a:schemeClr>
                          </a:solidFill>
                          <a:latin typeface="+mn-ea"/>
                          <a:ea typeface="+mn-ea"/>
                          <a:cs typeface="Meiryo"/>
                          <a:sym typeface="Meiryo"/>
                        </a:rPr>
                        <a:t>_</a:t>
                      </a:r>
                      <a:r>
                        <a:rPr lang="ja-JP" altLang="en-US" sz="600" b="1" u="none" strike="noStrike" cap="none" dirty="0">
                          <a:solidFill>
                            <a:schemeClr val="tx1">
                              <a:lumMod val="75000"/>
                              <a:lumOff val="25000"/>
                            </a:schemeClr>
                          </a:solidFill>
                          <a:latin typeface="+mn-ea"/>
                          <a:ea typeface="+mn-ea"/>
                          <a:cs typeface="Meiryo"/>
                          <a:sym typeface="Meiryo"/>
                        </a:rPr>
                        <a:t>会社名</a:t>
                      </a:r>
                      <a:r>
                        <a:rPr lang="en-US" altLang="ja-JP" sz="600" b="1" u="none" strike="noStrike" cap="none" dirty="0">
                          <a:solidFill>
                            <a:schemeClr val="tx1">
                              <a:lumMod val="75000"/>
                              <a:lumOff val="25000"/>
                            </a:schemeClr>
                          </a:solidFill>
                          <a:latin typeface="+mn-ea"/>
                          <a:ea typeface="+mn-ea"/>
                          <a:cs typeface="Meiryo"/>
                          <a:sym typeface="Meiryo"/>
                        </a:rPr>
                        <a:t>or</a:t>
                      </a:r>
                      <a:r>
                        <a:rPr lang="ja-JP" altLang="en-US" sz="600" b="1" u="none" strike="noStrike" cap="none" dirty="0">
                          <a:solidFill>
                            <a:schemeClr val="tx1">
                              <a:lumMod val="75000"/>
                              <a:lumOff val="25000"/>
                            </a:schemeClr>
                          </a:solidFill>
                          <a:latin typeface="+mn-ea"/>
                          <a:ea typeface="+mn-ea"/>
                          <a:cs typeface="Meiryo"/>
                          <a:sym typeface="Meiryo"/>
                        </a:rPr>
                        <a:t>ブランド名</a:t>
                      </a:r>
                      <a:r>
                        <a:rPr lang="en-US" altLang="ja-JP" sz="600" b="1" u="none" strike="noStrike" cap="none" dirty="0">
                          <a:solidFill>
                            <a:schemeClr val="tx1">
                              <a:lumMod val="75000"/>
                              <a:lumOff val="25000"/>
                            </a:schemeClr>
                          </a:solidFill>
                          <a:latin typeface="+mn-ea"/>
                          <a:ea typeface="+mn-ea"/>
                          <a:cs typeface="Meiryo"/>
                          <a:sym typeface="Meiryo"/>
                        </a:rPr>
                        <a:t>｣</a:t>
                      </a:r>
                      <a:r>
                        <a:rPr lang="ja-JP" altLang="en-US" sz="600" b="1" u="none" strike="noStrike" cap="none" dirty="0">
                          <a:solidFill>
                            <a:schemeClr val="tx1">
                              <a:lumMod val="65000"/>
                              <a:lumOff val="35000"/>
                            </a:schemeClr>
                          </a:solidFill>
                          <a:latin typeface="+mn-ea"/>
                          <a:ea typeface="+mn-ea"/>
                          <a:cs typeface="Arial"/>
                          <a:sym typeface="Arial"/>
                        </a:rPr>
                        <a:t>がつきます。</a:t>
                      </a: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mn-ea"/>
                          <a:ea typeface="+mn-ea"/>
                          <a:cs typeface="Arial"/>
                          <a:sym typeface="Arial"/>
                        </a:rPr>
                        <a:t>・</a:t>
                      </a:r>
                      <a:r>
                        <a:rPr lang="en-US" altLang="ja-JP" sz="600" b="1" u="none" strike="noStrike" cap="none" dirty="0">
                          <a:solidFill>
                            <a:schemeClr val="tx1">
                              <a:lumMod val="65000"/>
                              <a:lumOff val="35000"/>
                            </a:schemeClr>
                          </a:solidFill>
                          <a:latin typeface="+mn-ea"/>
                          <a:ea typeface="+mn-ea"/>
                          <a:cs typeface="Arial"/>
                          <a:sym typeface="Arial"/>
                        </a:rPr>
                        <a:t>ICONS</a:t>
                      </a:r>
                      <a:r>
                        <a:rPr lang="ja-JP" altLang="en-US" sz="600" b="1" u="none" strike="noStrike" cap="none" dirty="0">
                          <a:solidFill>
                            <a:schemeClr val="tx1">
                              <a:lumMod val="65000"/>
                              <a:lumOff val="35000"/>
                            </a:schemeClr>
                          </a:solidFill>
                          <a:latin typeface="+mn-ea"/>
                          <a:ea typeface="+mn-ea"/>
                          <a:cs typeface="Arial"/>
                          <a:sym typeface="Arial"/>
                        </a:rPr>
                        <a:t>候補は編集部にご一任ください。投稿日時はご指定いただけません</a:t>
                      </a:r>
                      <a:endParaRPr lang="ja-JP" altLang="en-US" sz="3200" b="1" u="none" strike="noStrike" cap="none" dirty="0">
                        <a:solidFill>
                          <a:schemeClr val="tx1">
                            <a:lumMod val="65000"/>
                            <a:lumOff val="35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mn-ea"/>
                          <a:ea typeface="+mn-ea"/>
                          <a:cs typeface="Arial"/>
                          <a:sym typeface="Arial"/>
                        </a:rPr>
                        <a:t>・投稿内容については美容商材の場合のみ１回薬事確認がありますが、</a:t>
                      </a:r>
                      <a:r>
                        <a:rPr lang="en-US" altLang="ja-JP" sz="600" b="1" u="none" strike="noStrike" cap="none" dirty="0">
                          <a:solidFill>
                            <a:schemeClr val="tx1">
                              <a:lumMod val="65000"/>
                              <a:lumOff val="35000"/>
                            </a:schemeClr>
                          </a:solidFill>
                          <a:latin typeface="+mn-ea"/>
                          <a:ea typeface="+mn-ea"/>
                          <a:cs typeface="Arial"/>
                          <a:sym typeface="Arial"/>
                        </a:rPr>
                        <a:t>ICONS</a:t>
                      </a:r>
                      <a:r>
                        <a:rPr lang="ja-JP" altLang="en-US" sz="600" b="1" u="none" strike="noStrike" cap="none" dirty="0">
                          <a:solidFill>
                            <a:schemeClr val="tx1">
                              <a:lumMod val="65000"/>
                              <a:lumOff val="35000"/>
                            </a:schemeClr>
                          </a:solidFill>
                          <a:latin typeface="+mn-ea"/>
                          <a:ea typeface="+mn-ea"/>
                          <a:cs typeface="Arial"/>
                          <a:sym typeface="Arial"/>
                        </a:rPr>
                        <a:t>にご一任ください</a:t>
                      </a:r>
                      <a:endParaRPr lang="ja-JP" altLang="en-US" sz="3200" b="1" u="none" strike="noStrike" cap="none" dirty="0">
                        <a:solidFill>
                          <a:schemeClr val="tx1">
                            <a:lumMod val="65000"/>
                            <a:lumOff val="35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mn-ea"/>
                          <a:ea typeface="+mn-ea"/>
                          <a:cs typeface="Arial"/>
                          <a:sym typeface="Arial"/>
                        </a:rPr>
                        <a:t>・商品発送の場合、現品送付は弊社で行います・複数回の投稿や、</a:t>
                      </a:r>
                      <a:r>
                        <a:rPr lang="en-US" altLang="ja-JP" sz="600" b="1" u="none" strike="noStrike" cap="none" dirty="0">
                          <a:solidFill>
                            <a:schemeClr val="tx1">
                              <a:lumMod val="65000"/>
                              <a:lumOff val="35000"/>
                            </a:schemeClr>
                          </a:solidFill>
                          <a:latin typeface="+mn-ea"/>
                          <a:ea typeface="+mn-ea"/>
                          <a:cs typeface="Arial"/>
                          <a:sym typeface="Arial"/>
                        </a:rPr>
                        <a:t>Instagram</a:t>
                      </a:r>
                      <a:r>
                        <a:rPr lang="ja-JP" altLang="en-US" sz="600" b="1" u="none" strike="noStrike" cap="none" dirty="0">
                          <a:solidFill>
                            <a:schemeClr val="tx1">
                              <a:lumMod val="65000"/>
                              <a:lumOff val="35000"/>
                            </a:schemeClr>
                          </a:solidFill>
                          <a:latin typeface="+mn-ea"/>
                          <a:ea typeface="+mn-ea"/>
                          <a:cs typeface="Arial"/>
                          <a:sym typeface="Arial"/>
                        </a:rPr>
                        <a:t>以外への投稿は別途料金が発生します。</a:t>
                      </a:r>
                      <a:endParaRPr lang="en-US" altLang="ja-JP" sz="600" b="1" u="none" strike="noStrike" cap="none" dirty="0">
                        <a:solidFill>
                          <a:schemeClr val="tx1">
                            <a:lumMod val="65000"/>
                            <a:lumOff val="35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600" b="1" i="0" u="none" strike="noStrike" cap="none" dirty="0">
                          <a:solidFill>
                            <a:schemeClr val="tx1">
                              <a:lumMod val="65000"/>
                              <a:lumOff val="35000"/>
                            </a:schemeClr>
                          </a:solidFill>
                          <a:latin typeface="+mn-ea"/>
                          <a:ea typeface="+mn-ea"/>
                          <a:cs typeface="Arial"/>
                          <a:sym typeface="Arial"/>
                        </a:rPr>
                        <a:t>・投稿</a:t>
                      </a:r>
                      <a:r>
                        <a:rPr lang="en-US" altLang="ja-JP" sz="600" b="1" i="0" u="none" strike="noStrike" cap="none" dirty="0">
                          <a:solidFill>
                            <a:schemeClr val="tx1">
                              <a:lumMod val="65000"/>
                              <a:lumOff val="35000"/>
                            </a:schemeClr>
                          </a:solidFill>
                          <a:latin typeface="+mn-ea"/>
                          <a:ea typeface="+mn-ea"/>
                          <a:cs typeface="Arial"/>
                          <a:sym typeface="Arial"/>
                        </a:rPr>
                        <a:t>4</a:t>
                      </a:r>
                      <a:r>
                        <a:rPr lang="ja-JP" altLang="en-US" sz="600" b="1" i="0" u="none" strike="noStrike" cap="none" dirty="0">
                          <a:solidFill>
                            <a:schemeClr val="tx1">
                              <a:lumMod val="65000"/>
                              <a:lumOff val="35000"/>
                            </a:schemeClr>
                          </a:solidFill>
                          <a:latin typeface="+mn-ea"/>
                          <a:ea typeface="+mn-ea"/>
                          <a:cs typeface="Arial"/>
                          <a:sym typeface="Arial"/>
                        </a:rPr>
                        <a:t>週間後も投稿は基本的に残りますが条件によっては</a:t>
                      </a:r>
                      <a:r>
                        <a:rPr lang="en-US" altLang="ja-JP" sz="600" b="1" i="0" u="none" strike="noStrike" cap="none" dirty="0">
                          <a:solidFill>
                            <a:schemeClr val="tx1">
                              <a:lumMod val="65000"/>
                              <a:lumOff val="35000"/>
                            </a:schemeClr>
                          </a:solidFill>
                          <a:latin typeface="+mn-ea"/>
                          <a:ea typeface="+mn-ea"/>
                          <a:cs typeface="Arial"/>
                          <a:sym typeface="Arial"/>
                        </a:rPr>
                        <a:t>4</a:t>
                      </a:r>
                      <a:r>
                        <a:rPr lang="ja-JP" altLang="en-US" sz="600" b="1" i="0" u="none" strike="noStrike" cap="none" dirty="0">
                          <a:solidFill>
                            <a:schemeClr val="tx1">
                              <a:lumMod val="65000"/>
                              <a:lumOff val="35000"/>
                            </a:schemeClr>
                          </a:solidFill>
                          <a:latin typeface="+mn-ea"/>
                          <a:ea typeface="+mn-ea"/>
                          <a:cs typeface="Arial"/>
                          <a:sym typeface="Arial"/>
                        </a:rPr>
                        <a:t>週間後に削除となる可能性もございます。予めご了承ください。</a:t>
                      </a:r>
                    </a:p>
                    <a:p>
                      <a:pPr>
                        <a:lnSpc>
                          <a:spcPct val="100000"/>
                        </a:lnSpc>
                        <a:spcBef>
                          <a:spcPts val="100"/>
                        </a:spcBef>
                        <a:buSzPts val="800"/>
                      </a:pPr>
                      <a:endParaRPr lang="ja-JP" altLang="en-US" sz="700" b="1" i="0" u="none" strike="noStrike" cap="none" dirty="0">
                        <a:solidFill>
                          <a:schemeClr val="tx1">
                            <a:lumMod val="65000"/>
                            <a:lumOff val="35000"/>
                          </a:schemeClr>
                        </a:solidFill>
                        <a:latin typeface="+mn-ea"/>
                        <a:ea typeface="+mn-ea"/>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69" name="Picture 4" descr="現在のインスタグラムのアイコン">
            <a:extLst>
              <a:ext uri="{FF2B5EF4-FFF2-40B4-BE49-F238E27FC236}">
                <a16:creationId xmlns:a16="http://schemas.microsoft.com/office/drawing/2014/main" id="{76ABCEE5-9C95-6FDB-2184-E94D0FE9A064}"/>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962623" y="587049"/>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76" name="図 75">
            <a:extLst>
              <a:ext uri="{FF2B5EF4-FFF2-40B4-BE49-F238E27FC236}">
                <a16:creationId xmlns:a16="http://schemas.microsoft.com/office/drawing/2014/main" id="{04358838-92A5-839A-F754-1AE31324965D}"/>
              </a:ext>
            </a:extLst>
          </p:cNvPr>
          <p:cNvPicPr>
            <a:picLocks noChangeAspect="1"/>
          </p:cNvPicPr>
          <p:nvPr/>
        </p:nvPicPr>
        <p:blipFill>
          <a:blip r:embed="rId5"/>
          <a:stretch>
            <a:fillRect/>
          </a:stretch>
        </p:blipFill>
        <p:spPr>
          <a:xfrm>
            <a:off x="4502293" y="427718"/>
            <a:ext cx="682265" cy="666355"/>
          </a:xfrm>
          <a:prstGeom prst="rect">
            <a:avLst/>
          </a:prstGeom>
        </p:spPr>
      </p:pic>
      <p:pic>
        <p:nvPicPr>
          <p:cNvPr id="78" name="図 77">
            <a:extLst>
              <a:ext uri="{FF2B5EF4-FFF2-40B4-BE49-F238E27FC236}">
                <a16:creationId xmlns:a16="http://schemas.microsoft.com/office/drawing/2014/main" id="{06E5BF78-108F-0A87-CEF2-CD4EC5DFB5F8}"/>
              </a:ext>
            </a:extLst>
          </p:cNvPr>
          <p:cNvPicPr>
            <a:picLocks noChangeAspect="1"/>
          </p:cNvPicPr>
          <p:nvPr/>
        </p:nvPicPr>
        <p:blipFill rotWithShape="1">
          <a:blip r:embed="rId6"/>
          <a:srcRect l="22885" t="17439" r="65858" b="61215"/>
          <a:stretch/>
        </p:blipFill>
        <p:spPr>
          <a:xfrm>
            <a:off x="2373297" y="1872297"/>
            <a:ext cx="338606" cy="361179"/>
          </a:xfrm>
          <a:prstGeom prst="ellipse">
            <a:avLst/>
          </a:prstGeom>
        </p:spPr>
      </p:pic>
      <p:sp>
        <p:nvSpPr>
          <p:cNvPr id="3" name="矢印: 上カーブ 2">
            <a:extLst>
              <a:ext uri="{FF2B5EF4-FFF2-40B4-BE49-F238E27FC236}">
                <a16:creationId xmlns:a16="http://schemas.microsoft.com/office/drawing/2014/main" id="{0C665925-EC8B-20F5-7DA4-E4F737E9D302}"/>
              </a:ext>
            </a:extLst>
          </p:cNvPr>
          <p:cNvSpPr/>
          <p:nvPr/>
        </p:nvSpPr>
        <p:spPr>
          <a:xfrm>
            <a:off x="1399210" y="5828893"/>
            <a:ext cx="3095228" cy="663923"/>
          </a:xfrm>
          <a:prstGeom prst="curvedUpArrow">
            <a:avLst>
              <a:gd name="adj1" fmla="val 13150"/>
              <a:gd name="adj2" fmla="val 32646"/>
              <a:gd name="adj3" fmla="val 20509"/>
            </a:avLst>
          </a:prstGeom>
          <a:solidFill>
            <a:srgbClr val="E734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 name="図 5">
            <a:extLst>
              <a:ext uri="{FF2B5EF4-FFF2-40B4-BE49-F238E27FC236}">
                <a16:creationId xmlns:a16="http://schemas.microsoft.com/office/drawing/2014/main" id="{B3CD3F0D-C7FE-6E6E-576E-8913C5D8FCD5}"/>
              </a:ext>
            </a:extLst>
          </p:cNvPr>
          <p:cNvPicPr>
            <a:picLocks noChangeAspect="1"/>
          </p:cNvPicPr>
          <p:nvPr/>
        </p:nvPicPr>
        <p:blipFill>
          <a:blip r:embed="rId7"/>
          <a:stretch>
            <a:fillRect/>
          </a:stretch>
        </p:blipFill>
        <p:spPr>
          <a:xfrm>
            <a:off x="179550" y="2104940"/>
            <a:ext cx="2198410" cy="3803991"/>
          </a:xfrm>
          <a:prstGeom prst="rect">
            <a:avLst/>
          </a:prstGeom>
        </p:spPr>
      </p:pic>
      <p:pic>
        <p:nvPicPr>
          <p:cNvPr id="7" name="Picture 4" descr="現在のインスタグラムのアイコン">
            <a:extLst>
              <a:ext uri="{FF2B5EF4-FFF2-40B4-BE49-F238E27FC236}">
                <a16:creationId xmlns:a16="http://schemas.microsoft.com/office/drawing/2014/main" id="{55DD3317-224F-A852-1442-1EE8C6B49F12}"/>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030162" y="2147939"/>
            <a:ext cx="310418" cy="307026"/>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9C7EAF06-0427-722E-A08A-EA79EE46CE46}"/>
              </a:ext>
            </a:extLst>
          </p:cNvPr>
          <p:cNvSpPr txBox="1"/>
          <p:nvPr/>
        </p:nvSpPr>
        <p:spPr>
          <a:xfrm>
            <a:off x="3647878" y="2158651"/>
            <a:ext cx="1795714" cy="384721"/>
          </a:xfrm>
          <a:prstGeom prst="rect">
            <a:avLst/>
          </a:prstGeom>
          <a:noFill/>
        </p:spPr>
        <p:txBody>
          <a:bodyPr wrap="square" rtlCol="0">
            <a:spAutoFit/>
          </a:bodyPr>
          <a:lstStyle/>
          <a:p>
            <a:pPr algn="ctr"/>
            <a:r>
              <a:rPr kumimoji="1" lang="ja-JP" altLang="en-US" sz="700" b="1" u="sng" dirty="0">
                <a:solidFill>
                  <a:srgbClr val="FF0000"/>
                </a:solidFill>
                <a:latin typeface="游ゴシック" panose="020B0400000000000000" pitchFamily="50" charset="-128"/>
                <a:ea typeface="游ゴシック" panose="020B0400000000000000" pitchFamily="50" charset="-128"/>
              </a:rPr>
              <a:t>＜</a:t>
            </a:r>
            <a:r>
              <a:rPr kumimoji="1" lang="en-US" altLang="ja-JP" sz="700" b="1" u="sng" dirty="0">
                <a:solidFill>
                  <a:srgbClr val="FF0000"/>
                </a:solidFill>
                <a:latin typeface="游ゴシック" panose="020B0400000000000000" pitchFamily="50" charset="-128"/>
                <a:ea typeface="游ゴシック" panose="020B0400000000000000" pitchFamily="50" charset="-128"/>
              </a:rPr>
              <a:t>CanCam.jp</a:t>
            </a:r>
            <a:r>
              <a:rPr kumimoji="1" lang="ja-JP" altLang="en-US" sz="700" b="1" u="sng" dirty="0">
                <a:solidFill>
                  <a:srgbClr val="FF0000"/>
                </a:solidFill>
                <a:latin typeface="游ゴシック" panose="020B0400000000000000" pitchFamily="50" charset="-128"/>
                <a:ea typeface="游ゴシック" panose="020B0400000000000000" pitchFamily="50" charset="-128"/>
              </a:rPr>
              <a:t>＞</a:t>
            </a:r>
            <a:endParaRPr kumimoji="1" lang="en-US" altLang="ja-JP" sz="700" b="1" u="sng" dirty="0">
              <a:solidFill>
                <a:srgbClr val="FF0000"/>
              </a:solidFill>
              <a:latin typeface="游ゴシック" panose="020B0400000000000000" pitchFamily="50" charset="-128"/>
              <a:ea typeface="游ゴシック" panose="020B0400000000000000" pitchFamily="50" charset="-128"/>
            </a:endParaRPr>
          </a:p>
          <a:p>
            <a:pPr algn="ctr"/>
            <a:r>
              <a:rPr kumimoji="1" lang="en-US" altLang="ja-JP" sz="1200" b="1" u="sng" dirty="0">
                <a:solidFill>
                  <a:srgbClr val="FF0000"/>
                </a:solidFill>
                <a:latin typeface="游ゴシック" panose="020B0400000000000000" pitchFamily="50" charset="-128"/>
                <a:ea typeface="游ゴシック" panose="020B0400000000000000" pitchFamily="50" charset="-128"/>
              </a:rPr>
              <a:t>CMS</a:t>
            </a:r>
            <a:r>
              <a:rPr kumimoji="1" lang="ja-JP" altLang="en-US" sz="1200" b="1" u="sng" dirty="0">
                <a:solidFill>
                  <a:srgbClr val="FF0000"/>
                </a:solidFill>
                <a:latin typeface="游ゴシック" panose="020B0400000000000000" pitchFamily="50" charset="-128"/>
                <a:ea typeface="游ゴシック" panose="020B0400000000000000" pitchFamily="50" charset="-128"/>
              </a:rPr>
              <a:t>記事制作</a:t>
            </a:r>
            <a:endParaRPr kumimoji="1" lang="en-US" altLang="ja-JP" sz="1200" b="1" u="sng" dirty="0">
              <a:solidFill>
                <a:srgbClr val="FF0000"/>
              </a:solidFill>
              <a:latin typeface="游ゴシック" panose="020B0400000000000000" pitchFamily="50" charset="-128"/>
              <a:ea typeface="游ゴシック" panose="020B0400000000000000" pitchFamily="50" charset="-128"/>
            </a:endParaRPr>
          </a:p>
        </p:txBody>
      </p:sp>
      <p:grpSp>
        <p:nvGrpSpPr>
          <p:cNvPr id="15" name="グループ化 14">
            <a:extLst>
              <a:ext uri="{FF2B5EF4-FFF2-40B4-BE49-F238E27FC236}">
                <a16:creationId xmlns:a16="http://schemas.microsoft.com/office/drawing/2014/main" id="{5F15391F-7308-C314-572A-A3CC292FD5CE}"/>
              </a:ext>
            </a:extLst>
          </p:cNvPr>
          <p:cNvGrpSpPr/>
          <p:nvPr/>
        </p:nvGrpSpPr>
        <p:grpSpPr>
          <a:xfrm>
            <a:off x="3953557" y="2558905"/>
            <a:ext cx="1193317" cy="3263219"/>
            <a:chOff x="2331310" y="2816848"/>
            <a:chExt cx="1526966" cy="3888752"/>
          </a:xfrm>
        </p:grpSpPr>
        <p:pic>
          <p:nvPicPr>
            <p:cNvPr id="16" name="図 15" descr="コンピューターのスクリーンショット&#10;&#10;自動的に生成された説明">
              <a:extLst>
                <a:ext uri="{FF2B5EF4-FFF2-40B4-BE49-F238E27FC236}">
                  <a16:creationId xmlns:a16="http://schemas.microsoft.com/office/drawing/2014/main" id="{4DB73E47-D7E6-2FD2-8B7A-72A3472271C7}"/>
                </a:ext>
              </a:extLst>
            </p:cNvPr>
            <p:cNvPicPr>
              <a:picLocks noChangeAspect="1"/>
            </p:cNvPicPr>
            <p:nvPr/>
          </p:nvPicPr>
          <p:blipFill rotWithShape="1">
            <a:blip r:embed="rId8">
              <a:extLst>
                <a:ext uri="{28A0092B-C50C-407E-A947-70E740481C1C}">
                  <a14:useLocalDpi xmlns:a14="http://schemas.microsoft.com/office/drawing/2010/main" val="0"/>
                </a:ext>
              </a:extLst>
            </a:blip>
            <a:srcRect b="10821"/>
            <a:stretch/>
          </p:blipFill>
          <p:spPr>
            <a:xfrm>
              <a:off x="2331310" y="2816848"/>
              <a:ext cx="1526966" cy="3888752"/>
            </a:xfrm>
            <a:prstGeom prst="rect">
              <a:avLst/>
            </a:prstGeom>
            <a:ln>
              <a:solidFill>
                <a:schemeClr val="bg1">
                  <a:lumMod val="75000"/>
                </a:schemeClr>
              </a:solidFill>
            </a:ln>
          </p:spPr>
        </p:pic>
        <p:pic>
          <p:nvPicPr>
            <p:cNvPr id="17" name="図 16" descr="電子機器, 屋内, 女性, 探す が含まれている画像&#10;&#10;自動的に生成された説明">
              <a:extLst>
                <a:ext uri="{FF2B5EF4-FFF2-40B4-BE49-F238E27FC236}">
                  <a16:creationId xmlns:a16="http://schemas.microsoft.com/office/drawing/2014/main" id="{7A197EF7-E5EC-AAAE-3F3A-6788291A8E00}"/>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6206" t="19640" r="14218" b="34677"/>
            <a:stretch/>
          </p:blipFill>
          <p:spPr>
            <a:xfrm>
              <a:off x="2555912" y="4993396"/>
              <a:ext cx="1079653" cy="1341303"/>
            </a:xfrm>
            <a:prstGeom prst="rect">
              <a:avLst/>
            </a:prstGeom>
            <a:ln>
              <a:noFill/>
            </a:ln>
          </p:spPr>
        </p:pic>
        <p:pic>
          <p:nvPicPr>
            <p:cNvPr id="18" name="図 17" descr="文字と写真のスクリーンショット&#10;&#10;自動的に生成された説明">
              <a:extLst>
                <a:ext uri="{FF2B5EF4-FFF2-40B4-BE49-F238E27FC236}">
                  <a16:creationId xmlns:a16="http://schemas.microsoft.com/office/drawing/2014/main" id="{A7DA29AE-9CA0-F1AA-E3B4-14B988F5F6D8}"/>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t="27724" b="32035"/>
            <a:stretch/>
          </p:blipFill>
          <p:spPr>
            <a:xfrm>
              <a:off x="2719263" y="3839284"/>
              <a:ext cx="808488" cy="705174"/>
            </a:xfrm>
            <a:prstGeom prst="rect">
              <a:avLst/>
            </a:prstGeom>
            <a:ln>
              <a:noFill/>
            </a:ln>
          </p:spPr>
        </p:pic>
      </p:grpSp>
      <p:sp>
        <p:nvSpPr>
          <p:cNvPr id="22" name="テキスト ボックス 21">
            <a:extLst>
              <a:ext uri="{FF2B5EF4-FFF2-40B4-BE49-F238E27FC236}">
                <a16:creationId xmlns:a16="http://schemas.microsoft.com/office/drawing/2014/main" id="{5948321F-86C4-2DD6-96EF-3CF509A0B5BC}"/>
              </a:ext>
            </a:extLst>
          </p:cNvPr>
          <p:cNvSpPr txBox="1"/>
          <p:nvPr/>
        </p:nvSpPr>
        <p:spPr>
          <a:xfrm>
            <a:off x="3538036" y="6133184"/>
            <a:ext cx="1779413" cy="369332"/>
          </a:xfrm>
          <a:prstGeom prst="rect">
            <a:avLst/>
          </a:prstGeom>
          <a:solidFill>
            <a:schemeClr val="bg1"/>
          </a:solidFill>
          <a:ln>
            <a:solidFill>
              <a:srgbClr val="E7346C"/>
            </a:solidFill>
          </a:ln>
        </p:spPr>
        <p:txBody>
          <a:bodyPr wrap="square">
            <a:spAutoFit/>
          </a:bodyPr>
          <a:lstStyle/>
          <a:p>
            <a:pPr algn="ctr"/>
            <a:r>
              <a:rPr kumimoji="1" lang="en-US" altLang="ja-JP" sz="900" b="1" dirty="0">
                <a:solidFill>
                  <a:srgbClr val="E7346C"/>
                </a:solidFill>
                <a:latin typeface="游ゴシック" panose="020B0400000000000000" pitchFamily="50" charset="-128"/>
                <a:ea typeface="游ゴシック" panose="020B0400000000000000" pitchFamily="50" charset="-128"/>
              </a:rPr>
              <a:t>ICONS</a:t>
            </a:r>
            <a:r>
              <a:rPr kumimoji="1" lang="ja-JP" altLang="en-US" sz="900" b="1" dirty="0">
                <a:solidFill>
                  <a:srgbClr val="E7346C"/>
                </a:solidFill>
                <a:latin typeface="游ゴシック" panose="020B0400000000000000" pitchFamily="50" charset="-128"/>
                <a:ea typeface="游ゴシック" panose="020B0400000000000000" pitchFamily="50" charset="-128"/>
              </a:rPr>
              <a:t>の投稿素材を流用して</a:t>
            </a:r>
            <a:endParaRPr kumimoji="1" lang="en-US" altLang="ja-JP" sz="900" b="1"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900" b="1" dirty="0">
                <a:solidFill>
                  <a:srgbClr val="E7346C"/>
                </a:solidFill>
                <a:latin typeface="游ゴシック" panose="020B0400000000000000" pitchFamily="50" charset="-128"/>
                <a:ea typeface="游ゴシック" panose="020B0400000000000000" pitchFamily="50" charset="-128"/>
              </a:rPr>
              <a:t>タイアップ記事を作成！</a:t>
            </a:r>
            <a:endParaRPr lang="ja-JP" altLang="en-US" sz="2000" dirty="0">
              <a:solidFill>
                <a:srgbClr val="E7346C"/>
              </a:solidFill>
            </a:endParaRPr>
          </a:p>
        </p:txBody>
      </p:sp>
      <p:sp>
        <p:nvSpPr>
          <p:cNvPr id="26" name="テキスト ボックス 25">
            <a:extLst>
              <a:ext uri="{FF2B5EF4-FFF2-40B4-BE49-F238E27FC236}">
                <a16:creationId xmlns:a16="http://schemas.microsoft.com/office/drawing/2014/main" id="{8343F9DC-5A91-15D3-B18A-8E1508F67E65}"/>
              </a:ext>
            </a:extLst>
          </p:cNvPr>
          <p:cNvSpPr txBox="1"/>
          <p:nvPr/>
        </p:nvSpPr>
        <p:spPr>
          <a:xfrm>
            <a:off x="2901970" y="5097285"/>
            <a:ext cx="642550" cy="307777"/>
          </a:xfrm>
          <a:prstGeom prst="rect">
            <a:avLst/>
          </a:prstGeom>
          <a:solidFill>
            <a:schemeClr val="bg1"/>
          </a:solidFill>
          <a:ln>
            <a:solidFill>
              <a:srgbClr val="E7346C"/>
            </a:solidFill>
          </a:ln>
        </p:spPr>
        <p:txBody>
          <a:bodyPr wrap="square">
            <a:spAutoFit/>
          </a:bodyPr>
          <a:lstStyle/>
          <a:p>
            <a:pPr algn="ctr"/>
            <a:r>
              <a:rPr lang="ja-JP" altLang="en-US" sz="700" b="1" dirty="0">
                <a:solidFill>
                  <a:srgbClr val="E7346C"/>
                </a:solidFill>
              </a:rPr>
              <a:t>フィードの</a:t>
            </a:r>
            <a:endParaRPr lang="en-US" altLang="ja-JP" sz="700" b="1" dirty="0">
              <a:solidFill>
                <a:srgbClr val="E7346C"/>
              </a:solidFill>
            </a:endParaRPr>
          </a:p>
          <a:p>
            <a:pPr algn="ctr"/>
            <a:r>
              <a:rPr lang="ja-JP" altLang="en-US" sz="700" b="1" dirty="0">
                <a:solidFill>
                  <a:srgbClr val="E7346C"/>
                </a:solidFill>
              </a:rPr>
              <a:t>引用投稿</a:t>
            </a:r>
            <a:endParaRPr lang="en-US" altLang="ja-JP" sz="700" b="1" dirty="0">
              <a:solidFill>
                <a:srgbClr val="E7346C"/>
              </a:solidFill>
            </a:endParaRPr>
          </a:p>
        </p:txBody>
      </p:sp>
      <p:grpSp>
        <p:nvGrpSpPr>
          <p:cNvPr id="31" name="グループ化 30">
            <a:extLst>
              <a:ext uri="{FF2B5EF4-FFF2-40B4-BE49-F238E27FC236}">
                <a16:creationId xmlns:a16="http://schemas.microsoft.com/office/drawing/2014/main" id="{66680CC6-26D2-EA12-F605-BECB8D655E99}"/>
              </a:ext>
            </a:extLst>
          </p:cNvPr>
          <p:cNvGrpSpPr/>
          <p:nvPr/>
        </p:nvGrpSpPr>
        <p:grpSpPr>
          <a:xfrm>
            <a:off x="2096602" y="3117230"/>
            <a:ext cx="666101" cy="372717"/>
            <a:chOff x="2286048" y="3300125"/>
            <a:chExt cx="666101" cy="372717"/>
          </a:xfrm>
        </p:grpSpPr>
        <p:sp>
          <p:nvSpPr>
            <p:cNvPr id="28" name="矢印: 左右 27">
              <a:extLst>
                <a:ext uri="{FF2B5EF4-FFF2-40B4-BE49-F238E27FC236}">
                  <a16:creationId xmlns:a16="http://schemas.microsoft.com/office/drawing/2014/main" id="{0A00C2A9-A722-64E4-FC63-945ED1881029}"/>
                </a:ext>
              </a:extLst>
            </p:cNvPr>
            <p:cNvSpPr/>
            <p:nvPr/>
          </p:nvSpPr>
          <p:spPr>
            <a:xfrm>
              <a:off x="2286048" y="3300125"/>
              <a:ext cx="666101" cy="372717"/>
            </a:xfrm>
            <a:prstGeom prst="leftRightArrow">
              <a:avLst>
                <a:gd name="adj1" fmla="val 47333"/>
                <a:gd name="adj2" fmla="val 36667"/>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F47C5F12-2A20-D7A5-59BA-BE97CE08658C}"/>
                </a:ext>
              </a:extLst>
            </p:cNvPr>
            <p:cNvSpPr txBox="1"/>
            <p:nvPr/>
          </p:nvSpPr>
          <p:spPr>
            <a:xfrm>
              <a:off x="2295902" y="3398581"/>
              <a:ext cx="596438" cy="200055"/>
            </a:xfrm>
            <a:prstGeom prst="rect">
              <a:avLst/>
            </a:prstGeom>
            <a:noFill/>
            <a:ln>
              <a:noFill/>
            </a:ln>
          </p:spPr>
          <p:txBody>
            <a:bodyPr wrap="square">
              <a:spAutoFit/>
            </a:bodyPr>
            <a:lstStyle/>
            <a:p>
              <a:pPr algn="ctr"/>
              <a:r>
                <a:rPr lang="ja-JP" altLang="en-US" sz="700" b="1" dirty="0">
                  <a:solidFill>
                    <a:schemeClr val="bg1"/>
                  </a:solidFill>
                </a:rPr>
                <a:t>共同投稿</a:t>
              </a:r>
            </a:p>
          </p:txBody>
        </p:sp>
      </p:grpSp>
      <p:sp>
        <p:nvSpPr>
          <p:cNvPr id="33" name="矢印: 上カーブ 32">
            <a:extLst>
              <a:ext uri="{FF2B5EF4-FFF2-40B4-BE49-F238E27FC236}">
                <a16:creationId xmlns:a16="http://schemas.microsoft.com/office/drawing/2014/main" id="{2F0E2DDE-A620-51A2-A15A-368199C62F55}"/>
              </a:ext>
            </a:extLst>
          </p:cNvPr>
          <p:cNvSpPr/>
          <p:nvPr/>
        </p:nvSpPr>
        <p:spPr>
          <a:xfrm rot="16869505" flipH="1">
            <a:off x="3478669" y="3899567"/>
            <a:ext cx="353010" cy="268841"/>
          </a:xfrm>
          <a:prstGeom prst="curvedUpArrow">
            <a:avLst>
              <a:gd name="adj1" fmla="val 13150"/>
              <a:gd name="adj2" fmla="val 32646"/>
              <a:gd name="adj3" fmla="val 20509"/>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矢印: 上カーブ 33">
            <a:extLst>
              <a:ext uri="{FF2B5EF4-FFF2-40B4-BE49-F238E27FC236}">
                <a16:creationId xmlns:a16="http://schemas.microsoft.com/office/drawing/2014/main" id="{063226A6-5F6D-2FE2-4862-15C69A939F4C}"/>
              </a:ext>
            </a:extLst>
          </p:cNvPr>
          <p:cNvSpPr/>
          <p:nvPr/>
        </p:nvSpPr>
        <p:spPr>
          <a:xfrm rot="16869505" flipH="1">
            <a:off x="1971161" y="3954045"/>
            <a:ext cx="353010" cy="268841"/>
          </a:xfrm>
          <a:prstGeom prst="curvedUpArrow">
            <a:avLst>
              <a:gd name="adj1" fmla="val 13150"/>
              <a:gd name="adj2" fmla="val 32646"/>
              <a:gd name="adj3" fmla="val 20509"/>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矢印: 上カーブ 34">
            <a:extLst>
              <a:ext uri="{FF2B5EF4-FFF2-40B4-BE49-F238E27FC236}">
                <a16:creationId xmlns:a16="http://schemas.microsoft.com/office/drawing/2014/main" id="{2258B602-DDD7-11AC-C5BD-71531053FB85}"/>
              </a:ext>
            </a:extLst>
          </p:cNvPr>
          <p:cNvSpPr/>
          <p:nvPr/>
        </p:nvSpPr>
        <p:spPr>
          <a:xfrm rot="16869505" flipH="1">
            <a:off x="996672" y="3954046"/>
            <a:ext cx="353010" cy="268841"/>
          </a:xfrm>
          <a:prstGeom prst="curvedUpArrow">
            <a:avLst>
              <a:gd name="adj1" fmla="val 13150"/>
              <a:gd name="adj2" fmla="val 32646"/>
              <a:gd name="adj3" fmla="val 20509"/>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15AF54BC-2A42-F4B3-B829-931F62498D17}"/>
              </a:ext>
            </a:extLst>
          </p:cNvPr>
          <p:cNvSpPr txBox="1"/>
          <p:nvPr/>
        </p:nvSpPr>
        <p:spPr>
          <a:xfrm>
            <a:off x="3557400" y="3902204"/>
            <a:ext cx="596438" cy="307777"/>
          </a:xfrm>
          <a:prstGeom prst="rect">
            <a:avLst/>
          </a:prstGeom>
          <a:noFill/>
          <a:ln>
            <a:noFill/>
          </a:ln>
        </p:spPr>
        <p:txBody>
          <a:bodyPr wrap="square">
            <a:spAutoFit/>
          </a:bodyPr>
          <a:lstStyle/>
          <a:p>
            <a:pPr algn="ctr"/>
            <a:r>
              <a:rPr lang="ja-JP" altLang="en-US" sz="700" b="1" dirty="0">
                <a:solidFill>
                  <a:srgbClr val="E7346C"/>
                </a:solidFill>
              </a:rPr>
              <a:t>引用</a:t>
            </a:r>
            <a:endParaRPr lang="en-US" altLang="ja-JP" sz="700" b="1" dirty="0">
              <a:solidFill>
                <a:srgbClr val="E7346C"/>
              </a:solidFill>
            </a:endParaRPr>
          </a:p>
          <a:p>
            <a:pPr algn="ctr"/>
            <a:r>
              <a:rPr lang="ja-JP" altLang="en-US" sz="700" b="1" dirty="0">
                <a:solidFill>
                  <a:srgbClr val="E7346C"/>
                </a:solidFill>
              </a:rPr>
              <a:t>投稿</a:t>
            </a:r>
          </a:p>
        </p:txBody>
      </p:sp>
      <p:sp>
        <p:nvSpPr>
          <p:cNvPr id="37" name="テキスト ボックス 36">
            <a:extLst>
              <a:ext uri="{FF2B5EF4-FFF2-40B4-BE49-F238E27FC236}">
                <a16:creationId xmlns:a16="http://schemas.microsoft.com/office/drawing/2014/main" id="{1687ACFC-C4BA-86BD-C182-9A1E17433F27}"/>
              </a:ext>
            </a:extLst>
          </p:cNvPr>
          <p:cNvSpPr txBox="1"/>
          <p:nvPr/>
        </p:nvSpPr>
        <p:spPr>
          <a:xfrm>
            <a:off x="2064308" y="3929386"/>
            <a:ext cx="596438" cy="307777"/>
          </a:xfrm>
          <a:prstGeom prst="rect">
            <a:avLst/>
          </a:prstGeom>
          <a:noFill/>
          <a:ln>
            <a:noFill/>
          </a:ln>
        </p:spPr>
        <p:txBody>
          <a:bodyPr wrap="square">
            <a:spAutoFit/>
          </a:bodyPr>
          <a:lstStyle/>
          <a:p>
            <a:pPr algn="ctr"/>
            <a:r>
              <a:rPr lang="ja-JP" altLang="en-US" sz="700" b="1" dirty="0">
                <a:solidFill>
                  <a:srgbClr val="E7346C"/>
                </a:solidFill>
              </a:rPr>
              <a:t>引用</a:t>
            </a:r>
            <a:endParaRPr lang="en-US" altLang="ja-JP" sz="700" b="1" dirty="0">
              <a:solidFill>
                <a:srgbClr val="E7346C"/>
              </a:solidFill>
            </a:endParaRPr>
          </a:p>
          <a:p>
            <a:pPr algn="ctr"/>
            <a:r>
              <a:rPr lang="ja-JP" altLang="en-US" sz="700" b="1" dirty="0">
                <a:solidFill>
                  <a:srgbClr val="E7346C"/>
                </a:solidFill>
              </a:rPr>
              <a:t>投稿</a:t>
            </a:r>
          </a:p>
        </p:txBody>
      </p:sp>
    </p:spTree>
    <p:extLst>
      <p:ext uri="{BB962C8B-B14F-4D97-AF65-F5344CB8AC3E}">
        <p14:creationId xmlns:p14="http://schemas.microsoft.com/office/powerpoint/2010/main" val="9263578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C11F3-8D57-ECBF-78C9-BD0D16ED6276}"/>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BBD8BB76-4372-4ABE-335E-F9608B9A44D4}"/>
              </a:ext>
            </a:extLst>
          </p:cNvPr>
          <p:cNvGraphicFramePr>
            <a:graphicFrameLocks noGrp="1"/>
          </p:cNvGraphicFramePr>
          <p:nvPr>
            <p:extLst>
              <p:ext uri="{D42A27DB-BD31-4B8C-83A1-F6EECF244321}">
                <p14:modId xmlns:p14="http://schemas.microsoft.com/office/powerpoint/2010/main" val="1384078344"/>
              </p:ext>
            </p:extLst>
          </p:nvPr>
        </p:nvGraphicFramePr>
        <p:xfrm>
          <a:off x="177657" y="458123"/>
          <a:ext cx="9291610" cy="1222986"/>
        </p:xfrm>
        <a:graphic>
          <a:graphicData uri="http://schemas.openxmlformats.org/drawingml/2006/table">
            <a:tbl>
              <a:tblPr firstRow="1" bandRow="1">
                <a:tableStyleId>{5C22544A-7EE6-4342-B048-85BDC9FD1C3A}</a:tableStyleId>
              </a:tblPr>
              <a:tblGrid>
                <a:gridCol w="7292030">
                  <a:extLst>
                    <a:ext uri="{9D8B030D-6E8A-4147-A177-3AD203B41FA5}">
                      <a16:colId xmlns:a16="http://schemas.microsoft.com/office/drawing/2014/main" val="1221764777"/>
                    </a:ext>
                  </a:extLst>
                </a:gridCol>
                <a:gridCol w="1999580">
                  <a:extLst>
                    <a:ext uri="{9D8B030D-6E8A-4147-A177-3AD203B41FA5}">
                      <a16:colId xmlns:a16="http://schemas.microsoft.com/office/drawing/2014/main" val="130390782"/>
                    </a:ext>
                  </a:extLst>
                </a:gridCol>
              </a:tblGrid>
              <a:tr h="611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a:solidFill>
                            <a:srgbClr val="E7346C"/>
                          </a:solidFill>
                        </a:rPr>
                        <a:t>りの自作</a:t>
                      </a:r>
                      <a:r>
                        <a:rPr kumimoji="1" lang="en-US" altLang="ja-JP" baseline="0" dirty="0">
                          <a:solidFill>
                            <a:srgbClr val="E7346C"/>
                          </a:solidFill>
                        </a:rPr>
                        <a:t>REEL</a:t>
                      </a:r>
                      <a:r>
                        <a:rPr kumimoji="1" lang="ja-JP" altLang="en-US" baseline="0" dirty="0">
                          <a:solidFill>
                            <a:srgbClr val="E7346C"/>
                          </a:solidFill>
                        </a:rPr>
                        <a:t>タイアップ</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G150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r>
                        <a:rPr kumimoji="1" lang="ja-JP" altLang="en-US" sz="1100" b="1" dirty="0">
                          <a:solidFill>
                            <a:schemeClr val="bg2">
                              <a:lumMod val="50000"/>
                            </a:schemeClr>
                          </a:solidFill>
                          <a:latin typeface="+mn-ea"/>
                          <a:ea typeface="+mn-ea"/>
                        </a:rPr>
                        <a:t>美容業界から引っ張りだこ♡ な売れっ子モデル、伏屋璃乃本人の</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アカウントにてリール動画の投稿が可能なプラン。撮影～制作～投稿まで本人が自ら行うことで、自然にアプローチが可能です。更に切り出し素材を用いて記事を制作するほか、</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へも投稿を行います。</a:t>
                      </a: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77F45D4B-DED5-1369-B119-41B20B2DB402}"/>
              </a:ext>
            </a:extLst>
          </p:cNvPr>
          <p:cNvSpPr/>
          <p:nvPr/>
        </p:nvSpPr>
        <p:spPr>
          <a:xfrm>
            <a:off x="279026" y="613267"/>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2" name="タイトル 1">
            <a:extLst>
              <a:ext uri="{FF2B5EF4-FFF2-40B4-BE49-F238E27FC236}">
                <a16:creationId xmlns:a16="http://schemas.microsoft.com/office/drawing/2014/main" id="{35A7E3ED-6A60-D2E2-C3C4-752269BFC296}"/>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graphicFrame>
        <p:nvGraphicFramePr>
          <p:cNvPr id="66" name="Google Shape;529;p18">
            <a:extLst>
              <a:ext uri="{FF2B5EF4-FFF2-40B4-BE49-F238E27FC236}">
                <a16:creationId xmlns:a16="http://schemas.microsoft.com/office/drawing/2014/main" id="{F6AFB960-518B-FEB1-BD06-45E5EE488445}"/>
              </a:ext>
            </a:extLst>
          </p:cNvPr>
          <p:cNvGraphicFramePr/>
          <p:nvPr>
            <p:extLst>
              <p:ext uri="{D42A27DB-BD31-4B8C-83A1-F6EECF244321}">
                <p14:modId xmlns:p14="http://schemas.microsoft.com/office/powerpoint/2010/main" val="4292572615"/>
              </p:ext>
            </p:extLst>
          </p:nvPr>
        </p:nvGraphicFramePr>
        <p:xfrm>
          <a:off x="5483193" y="1730534"/>
          <a:ext cx="4296581" cy="5221429"/>
        </p:xfrm>
        <a:graphic>
          <a:graphicData uri="http://schemas.openxmlformats.org/drawingml/2006/table">
            <a:tbl>
              <a:tblPr firstRow="1" bandRow="1">
                <a:noFill/>
              </a:tblPr>
              <a:tblGrid>
                <a:gridCol w="600370">
                  <a:extLst>
                    <a:ext uri="{9D8B030D-6E8A-4147-A177-3AD203B41FA5}">
                      <a16:colId xmlns:a16="http://schemas.microsoft.com/office/drawing/2014/main" val="20000"/>
                    </a:ext>
                  </a:extLst>
                </a:gridCol>
                <a:gridCol w="3696211">
                  <a:extLst>
                    <a:ext uri="{9D8B030D-6E8A-4147-A177-3AD203B41FA5}">
                      <a16:colId xmlns:a16="http://schemas.microsoft.com/office/drawing/2014/main" val="20001"/>
                    </a:ext>
                  </a:extLst>
                </a:gridCol>
              </a:tblGrid>
              <a:tr h="44109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内容</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①本人がリール動画制作</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&amp;</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本人アカウントで投稿（</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30</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秒以内）</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②本人</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にてフィード・ストーリーズ各１回投稿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③</a:t>
                      </a:r>
                      <a:r>
                        <a:rPr lang="en-US" altLang="ja-JP"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CMS</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記事制作</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④</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CanCam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にて➀を共同投稿＆ストーリーズ引用投稿</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1</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回</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a:t>
                      </a: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PV</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3</a:t>
                      </a:r>
                      <a:r>
                        <a:rPr 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,000PV</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a:t>
                      </a:r>
                      <a:endParaRPr 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a:t>
                      </a: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期間</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4週間</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誘導枠</a:t>
                      </a:r>
                      <a:endParaRPr sz="1000" b="1" i="0" u="none" strike="noStrike" cap="none">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FEATURE、Pick up! RECOMMEND</a:t>
                      </a:r>
                      <a:endParaRPr sz="900" b="1" dirty="0">
                        <a:solidFill>
                          <a:schemeClr val="tx1">
                            <a:lumMod val="65000"/>
                            <a:lumOff val="35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1580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公開日</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平日任意</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819958">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a:t>
                      </a:r>
                      <a:endPar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項目</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CMS</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PV</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数（日別・合計）、</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UU</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数（日別・合計）、</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セッション数、リンククリック数</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（日別・合計）、</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CTR</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（日別・合計）、</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平均エンゲージメント時間、</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平均セッション継続時間、読了数、読了率</a:t>
                      </a:r>
                      <a:b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b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 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r>
                        <a:rPr lang="ja-JP" altLang="en-US" sz="900" b="1" i="0" u="none" strike="noStrike" cap="none" dirty="0">
                          <a:solidFill>
                            <a:schemeClr val="tx1">
                              <a:lumMod val="65000"/>
                              <a:lumOff val="35000"/>
                            </a:schemeClr>
                          </a:solidFill>
                          <a:latin typeface="+mn-ea"/>
                          <a:ea typeface="+mn-ea"/>
                          <a:cs typeface="Arial"/>
                          <a:sym typeface="Arial"/>
                        </a:rPr>
                        <a:t>いいね数</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a:t>
                      </a:r>
                      <a:endPar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公開終了後</a:t>
                      </a:r>
                      <a:r>
                        <a:rPr lang="en-US" altLang="zh-TW"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週間以内</a:t>
                      </a:r>
                      <a:endParaRPr lang="zh-TW"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8946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申込期限</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掲載開始より45営業日前</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289464">
                <a:tc>
                  <a:txBody>
                    <a:bodyPr/>
                    <a:lstStyle/>
                    <a:p>
                      <a:pPr marL="0" marR="0" lvl="0" indent="0" algn="l" rtl="0">
                        <a:lnSpc>
                          <a:spcPct val="100000"/>
                        </a:lnSpc>
                        <a:spcBef>
                          <a:spcPts val="0"/>
                        </a:spcBef>
                        <a:spcAft>
                          <a:spcPts val="0"/>
                        </a:spcAft>
                        <a:buClr>
                          <a:srgbClr val="505050"/>
                        </a:buClr>
                        <a:buSzPts val="900"/>
                        <a:buFont typeface="Arial"/>
                        <a:buNone/>
                      </a:pPr>
                      <a:r>
                        <a:rPr lang="ja-JP" sz="10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備考</a:t>
                      </a:r>
                      <a:endParaRPr sz="1000" b="1" u="none" strike="noStrike" cap="none" dirty="0">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900"/>
                        <a:buFont typeface="Arial"/>
                        <a:buNone/>
                      </a:pPr>
                      <a:r>
                        <a:rPr lang="ja-JP" sz="9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・ハッシュタグ指定1つまで</a:t>
                      </a:r>
                      <a:endParaRPr sz="900" b="1" u="none" strike="noStrike" cap="none" dirty="0">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174505631"/>
                  </a:ext>
                </a:extLst>
              </a:tr>
              <a:tr h="885855">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rtl="0">
                        <a:lnSpc>
                          <a:spcPct val="100000"/>
                        </a:lnSpc>
                        <a:spcBef>
                          <a:spcPts val="100"/>
                        </a:spcBef>
                        <a:spcAft>
                          <a:spcPts val="0"/>
                        </a:spcAft>
                        <a:buClr>
                          <a:srgbClr val="000000"/>
                        </a:buClr>
                        <a:buSzPts val="8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・画像は</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5-7</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点、テキストは</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1,000-1,500</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字程度をボリュームの目安とさせていただきます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3</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本までとなります。掲載期間中の競合調整は行いません。</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広告主様納品の動画エンベット費用  </a:t>
                      </a:r>
                      <a:r>
                        <a:rPr lang="en-US" altLang="ja-JP"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10</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万円</a:t>
                      </a:r>
                      <a:r>
                        <a:rPr lang="en-US" altLang="ja-JP"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ネット</a:t>
                      </a:r>
                      <a:r>
                        <a:rPr lang="en-US" altLang="ja-JP"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件</a:t>
                      </a:r>
                    </a:p>
                    <a:p>
                      <a:pPr>
                        <a:lnSpc>
                          <a:spcPct val="100000"/>
                        </a:lnSpc>
                        <a:spcBef>
                          <a:spcPts val="100"/>
                        </a:spcBef>
                        <a:buSzPts val="800"/>
                      </a:pPr>
                      <a:r>
                        <a:rPr lang="ja-JP" altLang="en-US" sz="500" b="1" dirty="0">
                          <a:solidFill>
                            <a:schemeClr val="tx1">
                              <a:lumMod val="65000"/>
                              <a:lumOff val="35000"/>
                            </a:schemeClr>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lang="en-US" altLang="ja-JP" sz="500" b="1" dirty="0">
                        <a:solidFill>
                          <a:schemeClr val="tx1">
                            <a:lumMod val="65000"/>
                            <a:lumOff val="35000"/>
                          </a:schemeClr>
                        </a:solidFill>
                        <a:latin typeface="Yu Gothic" panose="020B0400000000000000" pitchFamily="34" charset="-128"/>
                        <a:ea typeface="Yu Gothic" panose="020B0400000000000000" pitchFamily="34" charset="-128"/>
                      </a:endParaRPr>
                    </a:p>
                    <a:p>
                      <a:pPr marL="0" marR="0" lvl="0" indent="0" algn="l" rtl="0">
                        <a:lnSpc>
                          <a:spcPct val="100000"/>
                        </a:lnSpc>
                        <a:spcBef>
                          <a:spcPts val="100"/>
                        </a:spcBef>
                        <a:spcAft>
                          <a:spcPts val="0"/>
                        </a:spcAft>
                        <a:buClr>
                          <a:srgbClr val="505050"/>
                        </a:buClr>
                        <a:buSzPts val="700"/>
                        <a:buFont typeface="Arial"/>
                        <a:buNone/>
                      </a:pP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endParaRPr lang="ja-JP" altLang="en-US" sz="28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・ハッシュタグを</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つご指定いただけます。それ以外には</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表記として「</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500" b="1" u="none" strike="noStrike" cap="none" dirty="0">
                          <a:solidFill>
                            <a:schemeClr val="tx1">
                              <a:lumMod val="65000"/>
                              <a:lumOff val="35000"/>
                            </a:schemeClr>
                          </a:solidFill>
                          <a:latin typeface="+mn-ea"/>
                          <a:ea typeface="+mn-ea"/>
                          <a:cs typeface="Arial"/>
                          <a:sym typeface="Arial"/>
                        </a:rPr>
                        <a:t>｢</a:t>
                      </a:r>
                      <a:r>
                        <a:rPr lang="en-US" altLang="ja-JP" sz="500" b="1" u="none" strike="noStrike" cap="none" dirty="0">
                          <a:solidFill>
                            <a:schemeClr val="tx1">
                              <a:lumMod val="75000"/>
                              <a:lumOff val="25000"/>
                            </a:schemeClr>
                          </a:solidFill>
                          <a:latin typeface="+mn-ea"/>
                          <a:ea typeface="+mn-ea"/>
                          <a:cs typeface="Meiryo"/>
                          <a:sym typeface="Meiryo"/>
                        </a:rPr>
                        <a:t>#CanCam_</a:t>
                      </a:r>
                      <a:r>
                        <a:rPr lang="ja-JP" altLang="en-US" sz="500" b="1" u="none" strike="noStrike" cap="none" dirty="0">
                          <a:solidFill>
                            <a:schemeClr val="tx1">
                              <a:lumMod val="75000"/>
                              <a:lumOff val="25000"/>
                            </a:schemeClr>
                          </a:solidFill>
                          <a:latin typeface="+mn-ea"/>
                          <a:ea typeface="+mn-ea"/>
                          <a:cs typeface="Meiryo"/>
                          <a:sym typeface="Meiryo"/>
                        </a:rPr>
                        <a:t>会社名</a:t>
                      </a:r>
                      <a:r>
                        <a:rPr lang="en-US" altLang="ja-JP" sz="500" b="1" u="none" strike="noStrike" cap="none" dirty="0">
                          <a:solidFill>
                            <a:schemeClr val="tx1">
                              <a:lumMod val="75000"/>
                              <a:lumOff val="25000"/>
                            </a:schemeClr>
                          </a:solidFill>
                          <a:latin typeface="+mn-ea"/>
                          <a:ea typeface="+mn-ea"/>
                          <a:cs typeface="Meiryo"/>
                          <a:sym typeface="Meiryo"/>
                        </a:rPr>
                        <a:t>or</a:t>
                      </a:r>
                      <a:r>
                        <a:rPr lang="ja-JP" altLang="en-US" sz="500" b="1" u="none" strike="noStrike" cap="none" dirty="0">
                          <a:solidFill>
                            <a:schemeClr val="tx1">
                              <a:lumMod val="75000"/>
                              <a:lumOff val="25000"/>
                            </a:schemeClr>
                          </a:solidFill>
                          <a:latin typeface="+mn-ea"/>
                          <a:ea typeface="+mn-ea"/>
                          <a:cs typeface="Meiryo"/>
                          <a:sym typeface="Meiryo"/>
                        </a:rPr>
                        <a:t>ブランド名</a:t>
                      </a:r>
                      <a:r>
                        <a:rPr lang="en-US" altLang="ja-JP" sz="500" b="1" u="none" strike="noStrike" cap="none" dirty="0">
                          <a:solidFill>
                            <a:schemeClr val="tx1">
                              <a:lumMod val="75000"/>
                              <a:lumOff val="25000"/>
                            </a:schemeClr>
                          </a:solidFill>
                          <a:latin typeface="+mn-ea"/>
                          <a:ea typeface="+mn-ea"/>
                          <a:cs typeface="Meiryo"/>
                          <a:sym typeface="Meiryo"/>
                        </a:rPr>
                        <a:t>｣</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がつきます。</a:t>
                      </a:r>
                    </a:p>
                    <a:p>
                      <a:pPr marL="0" marR="0" lvl="0" indent="0" algn="l" rtl="0">
                        <a:lnSpc>
                          <a:spcPct val="100000"/>
                        </a:lnSpc>
                        <a:spcBef>
                          <a:spcPts val="100"/>
                        </a:spcBef>
                        <a:spcAft>
                          <a:spcPts val="0"/>
                        </a:spcAft>
                        <a:buClr>
                          <a:srgbClr val="000000"/>
                        </a:buClr>
                        <a:buSzPts val="7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の</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IG</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投稿日時はご指定いただけません</a:t>
                      </a:r>
                      <a:endParaRPr lang="ja-JP" altLang="en-US" sz="28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・投稿内容については美容商材の場合のみ１回薬事確認がありますが、</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にご一任ください</a:t>
                      </a:r>
                      <a:endParaRPr lang="ja-JP" altLang="en-US" sz="28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・商品発送の場合、現品送付は弊社で行います・複数回の投稿や、</a:t>
                      </a:r>
                      <a:r>
                        <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Instagram</a:t>
                      </a:r>
                      <a:r>
                        <a:rPr lang="ja-JP" altLang="en-US"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以外への投稿は別途料金が発生します。</a:t>
                      </a:r>
                      <a:endParaRPr lang="en-US" altLang="ja-JP" sz="5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700"/>
                        <a:buFont typeface="Arial"/>
                        <a:buNone/>
                        <a:tabLst/>
                        <a:defRPr/>
                      </a:pP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週間後も投稿は基本的に残りますが条件によっては</a:t>
                      </a:r>
                      <a:r>
                        <a:rPr lang="en-US" altLang="ja-JP"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週間後に削除となる可能性もございます。予めご了承ください。</a:t>
                      </a:r>
                    </a:p>
                    <a:p>
                      <a:pPr marL="0" marR="0" lvl="0" indent="0" algn="l" rtl="0">
                        <a:lnSpc>
                          <a:spcPct val="100000"/>
                        </a:lnSpc>
                        <a:spcBef>
                          <a:spcPts val="100"/>
                        </a:spcBef>
                        <a:spcAft>
                          <a:spcPts val="0"/>
                        </a:spcAft>
                        <a:buClr>
                          <a:srgbClr val="000000"/>
                        </a:buClr>
                        <a:buSzPts val="700"/>
                        <a:buFont typeface="Arial"/>
                        <a:buNone/>
                      </a:pPr>
                      <a:endParaRPr lang="ja-JP" altLang="en-US" sz="5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a:lnSpc>
                          <a:spcPct val="100000"/>
                        </a:lnSpc>
                        <a:spcBef>
                          <a:spcPts val="100"/>
                        </a:spcBef>
                        <a:buSzPts val="800"/>
                      </a:pPr>
                      <a:endPar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69" name="Picture 4" descr="現在のインスタグラムのアイコン">
            <a:extLst>
              <a:ext uri="{FF2B5EF4-FFF2-40B4-BE49-F238E27FC236}">
                <a16:creationId xmlns:a16="http://schemas.microsoft.com/office/drawing/2014/main" id="{6A0FB3D7-8126-9039-6CDD-9029A0D922DB}"/>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962623" y="587049"/>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76" name="図 75">
            <a:extLst>
              <a:ext uri="{FF2B5EF4-FFF2-40B4-BE49-F238E27FC236}">
                <a16:creationId xmlns:a16="http://schemas.microsoft.com/office/drawing/2014/main" id="{0D9E7153-8E9D-6C02-FC7C-CA59A79B8061}"/>
              </a:ext>
            </a:extLst>
          </p:cNvPr>
          <p:cNvPicPr>
            <a:picLocks noChangeAspect="1"/>
          </p:cNvPicPr>
          <p:nvPr/>
        </p:nvPicPr>
        <p:blipFill>
          <a:blip r:embed="rId4"/>
          <a:stretch>
            <a:fillRect/>
          </a:stretch>
        </p:blipFill>
        <p:spPr>
          <a:xfrm>
            <a:off x="4502293" y="427718"/>
            <a:ext cx="708504" cy="675942"/>
          </a:xfrm>
          <a:prstGeom prst="rect">
            <a:avLst/>
          </a:prstGeom>
        </p:spPr>
      </p:pic>
      <p:sp>
        <p:nvSpPr>
          <p:cNvPr id="35" name="テキスト ボックス 34">
            <a:extLst>
              <a:ext uri="{FF2B5EF4-FFF2-40B4-BE49-F238E27FC236}">
                <a16:creationId xmlns:a16="http://schemas.microsoft.com/office/drawing/2014/main" id="{562F0BF9-9E56-9F73-6085-0AF12ECEE6AB}"/>
              </a:ext>
            </a:extLst>
          </p:cNvPr>
          <p:cNvSpPr txBox="1"/>
          <p:nvPr/>
        </p:nvSpPr>
        <p:spPr>
          <a:xfrm>
            <a:off x="4052180" y="2278478"/>
            <a:ext cx="1365008" cy="353943"/>
          </a:xfrm>
          <a:prstGeom prst="rect">
            <a:avLst/>
          </a:prstGeom>
          <a:solidFill>
            <a:schemeClr val="accent2">
              <a:lumMod val="20000"/>
              <a:lumOff val="80000"/>
              <a:alpha val="72000"/>
            </a:schemeClr>
          </a:solidFill>
        </p:spPr>
        <p:txBody>
          <a:bodyPr wrap="square" rtlCol="0">
            <a:spAutoFit/>
          </a:bodyPr>
          <a:lstStyle/>
          <a:p>
            <a:pPr algn="ctr"/>
            <a:r>
              <a:rPr kumimoji="1" lang="ja-JP" altLang="en-US" sz="600" b="1" u="sng" dirty="0">
                <a:solidFill>
                  <a:srgbClr val="FF0000"/>
                </a:solidFill>
                <a:latin typeface="游ゴシック" panose="020B0400000000000000" pitchFamily="50" charset="-128"/>
                <a:ea typeface="游ゴシック" panose="020B0400000000000000" pitchFamily="50" charset="-128"/>
              </a:rPr>
              <a:t>＜</a:t>
            </a:r>
            <a:r>
              <a:rPr kumimoji="1" lang="en-US" altLang="ja-JP" sz="600" b="1" u="sng" dirty="0">
                <a:solidFill>
                  <a:srgbClr val="FF0000"/>
                </a:solidFill>
                <a:latin typeface="游ゴシック" panose="020B0400000000000000" pitchFamily="50" charset="-128"/>
                <a:ea typeface="游ゴシック" panose="020B0400000000000000" pitchFamily="50" charset="-128"/>
              </a:rPr>
              <a:t>CanCam.jp</a:t>
            </a:r>
            <a:r>
              <a:rPr kumimoji="1" lang="ja-JP" altLang="en-US" sz="600" b="1" u="sng" dirty="0">
                <a:solidFill>
                  <a:srgbClr val="FF0000"/>
                </a:solidFill>
                <a:latin typeface="游ゴシック" panose="020B0400000000000000" pitchFamily="50" charset="-128"/>
                <a:ea typeface="游ゴシック" panose="020B0400000000000000" pitchFamily="50" charset="-128"/>
              </a:rPr>
              <a:t>＞</a:t>
            </a:r>
            <a:endParaRPr kumimoji="1" lang="en-US" altLang="ja-JP" sz="600" b="1" u="sng" dirty="0">
              <a:solidFill>
                <a:srgbClr val="FF0000"/>
              </a:solidFill>
              <a:latin typeface="游ゴシック" panose="020B0400000000000000" pitchFamily="50" charset="-128"/>
              <a:ea typeface="游ゴシック" panose="020B0400000000000000" pitchFamily="50" charset="-128"/>
            </a:endParaRPr>
          </a:p>
          <a:p>
            <a:pPr algn="ctr"/>
            <a:r>
              <a:rPr kumimoji="1" lang="en-US" altLang="ja-JP" sz="1100" b="1" u="sng" dirty="0">
                <a:solidFill>
                  <a:srgbClr val="FF0000"/>
                </a:solidFill>
                <a:latin typeface="游ゴシック" panose="020B0400000000000000" pitchFamily="50" charset="-128"/>
                <a:ea typeface="游ゴシック" panose="020B0400000000000000" pitchFamily="50" charset="-128"/>
              </a:rPr>
              <a:t>CMS</a:t>
            </a:r>
            <a:r>
              <a:rPr kumimoji="1" lang="ja-JP" altLang="en-US" sz="1100" b="1" u="sng" dirty="0">
                <a:solidFill>
                  <a:srgbClr val="FF0000"/>
                </a:solidFill>
                <a:latin typeface="游ゴシック" panose="020B0400000000000000" pitchFamily="50" charset="-128"/>
                <a:ea typeface="游ゴシック" panose="020B0400000000000000" pitchFamily="50" charset="-128"/>
              </a:rPr>
              <a:t>記事制作</a:t>
            </a:r>
            <a:endPar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grpSp>
        <p:nvGrpSpPr>
          <p:cNvPr id="36" name="グループ化 35">
            <a:extLst>
              <a:ext uri="{FF2B5EF4-FFF2-40B4-BE49-F238E27FC236}">
                <a16:creationId xmlns:a16="http://schemas.microsoft.com/office/drawing/2014/main" id="{B1A0C8E9-F2DC-D455-BAA7-2B04F6AAD837}"/>
              </a:ext>
            </a:extLst>
          </p:cNvPr>
          <p:cNvGrpSpPr/>
          <p:nvPr/>
        </p:nvGrpSpPr>
        <p:grpSpPr>
          <a:xfrm>
            <a:off x="4079483" y="2831729"/>
            <a:ext cx="1273224" cy="2636084"/>
            <a:chOff x="4413499" y="2816848"/>
            <a:chExt cx="1526966" cy="3061438"/>
          </a:xfrm>
        </p:grpSpPr>
        <p:pic>
          <p:nvPicPr>
            <p:cNvPr id="37" name="図 36" descr="コンピューターのスクリーンショット&#10;&#10;自動的に生成された説明">
              <a:extLst>
                <a:ext uri="{FF2B5EF4-FFF2-40B4-BE49-F238E27FC236}">
                  <a16:creationId xmlns:a16="http://schemas.microsoft.com/office/drawing/2014/main" id="{AE0A4CB2-B9E6-AC73-F6AB-277EFC52D7BD}"/>
                </a:ext>
              </a:extLst>
            </p:cNvPr>
            <p:cNvPicPr>
              <a:picLocks noChangeAspect="1"/>
            </p:cNvPicPr>
            <p:nvPr/>
          </p:nvPicPr>
          <p:blipFill rotWithShape="1">
            <a:blip r:embed="rId5">
              <a:extLst>
                <a:ext uri="{28A0092B-C50C-407E-A947-70E740481C1C}">
                  <a14:useLocalDpi xmlns:a14="http://schemas.microsoft.com/office/drawing/2010/main" val="0"/>
                </a:ext>
              </a:extLst>
            </a:blip>
            <a:srcRect b="29899"/>
            <a:stretch/>
          </p:blipFill>
          <p:spPr>
            <a:xfrm>
              <a:off x="4413499" y="2816848"/>
              <a:ext cx="1526966" cy="3056827"/>
            </a:xfrm>
            <a:prstGeom prst="rect">
              <a:avLst/>
            </a:prstGeom>
            <a:ln>
              <a:solidFill>
                <a:schemeClr val="bg1">
                  <a:lumMod val="75000"/>
                </a:schemeClr>
              </a:solidFill>
            </a:ln>
          </p:spPr>
        </p:pic>
        <p:pic>
          <p:nvPicPr>
            <p:cNvPr id="38" name="図 37" descr="男女の写真と文字の加工写真&#10;&#10;中程度の精度で自動的に生成された説明">
              <a:extLst>
                <a:ext uri="{FF2B5EF4-FFF2-40B4-BE49-F238E27FC236}">
                  <a16:creationId xmlns:a16="http://schemas.microsoft.com/office/drawing/2014/main" id="{A9496499-50CB-9A58-B717-659E5C4E27A3}"/>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16275" r="927" b="27335"/>
            <a:stretch/>
          </p:blipFill>
          <p:spPr>
            <a:xfrm>
              <a:off x="4826411" y="3826967"/>
              <a:ext cx="777223" cy="715708"/>
            </a:xfrm>
            <a:prstGeom prst="rect">
              <a:avLst/>
            </a:prstGeom>
            <a:ln>
              <a:noFill/>
            </a:ln>
          </p:spPr>
        </p:pic>
        <p:pic>
          <p:nvPicPr>
            <p:cNvPr id="39" name="図 38" descr="テキスト が含まれている画像&#10;&#10;自動的に生成された説明">
              <a:extLst>
                <a:ext uri="{FF2B5EF4-FFF2-40B4-BE49-F238E27FC236}">
                  <a16:creationId xmlns:a16="http://schemas.microsoft.com/office/drawing/2014/main" id="{DD266FCC-81E1-F2C7-8325-7784C4FB94AE}"/>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t="26091" b="37517"/>
            <a:stretch/>
          </p:blipFill>
          <p:spPr>
            <a:xfrm>
              <a:off x="4648168" y="4993211"/>
              <a:ext cx="1122106" cy="885075"/>
            </a:xfrm>
            <a:prstGeom prst="rect">
              <a:avLst/>
            </a:prstGeom>
            <a:ln>
              <a:noFill/>
            </a:ln>
          </p:spPr>
        </p:pic>
      </p:grpSp>
      <p:sp>
        <p:nvSpPr>
          <p:cNvPr id="200" name="正方形/長方形 199">
            <a:extLst>
              <a:ext uri="{FF2B5EF4-FFF2-40B4-BE49-F238E27FC236}">
                <a16:creationId xmlns:a16="http://schemas.microsoft.com/office/drawing/2014/main" id="{6CFCAEAD-0FB3-4608-AD2C-40079B34D5D8}"/>
              </a:ext>
            </a:extLst>
          </p:cNvPr>
          <p:cNvSpPr/>
          <p:nvPr/>
        </p:nvSpPr>
        <p:spPr>
          <a:xfrm>
            <a:off x="599726" y="1798994"/>
            <a:ext cx="2587334" cy="645308"/>
          </a:xfrm>
          <a:prstGeom prst="rect">
            <a:avLst/>
          </a:prstGeom>
          <a:solidFill>
            <a:srgbClr val="FBDDE6">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800" b="1" dirty="0">
              <a:solidFill>
                <a:srgbClr val="FF6737"/>
              </a:solidFill>
              <a:latin typeface="メイリオ" panose="020B0604030504040204" pitchFamily="50" charset="-128"/>
              <a:ea typeface="メイリオ" panose="020B0604030504040204" pitchFamily="50" charset="-128"/>
            </a:endParaRPr>
          </a:p>
          <a:p>
            <a:pPr algn="ctr"/>
            <a:endParaRPr kumimoji="1" lang="en-US" altLang="ja-JP" sz="800" b="1" dirty="0">
              <a:solidFill>
                <a:srgbClr val="FF6737"/>
              </a:solidFill>
              <a:latin typeface="メイリオ" panose="020B0604030504040204" pitchFamily="50" charset="-128"/>
              <a:ea typeface="メイリオ" panose="020B0604030504040204" pitchFamily="50" charset="-128"/>
            </a:endParaRPr>
          </a:p>
          <a:p>
            <a:pPr algn="ctr"/>
            <a:r>
              <a:rPr kumimoji="1" lang="en-US" altLang="ja-JP" sz="1000" b="1" dirty="0">
                <a:solidFill>
                  <a:srgbClr val="E7346C"/>
                </a:solidFill>
                <a:latin typeface="+mn-ea"/>
                <a:ea typeface="+mn-ea"/>
              </a:rPr>
              <a:t>【Profile】</a:t>
            </a:r>
            <a:r>
              <a:rPr kumimoji="1" lang="ja-JP" altLang="en-US" sz="1000" b="1" dirty="0">
                <a:solidFill>
                  <a:srgbClr val="E7346C"/>
                </a:solidFill>
                <a:latin typeface="+mn-ea"/>
                <a:ea typeface="+mn-ea"/>
              </a:rPr>
              <a:t>伏屋璃乃</a:t>
            </a:r>
            <a:endParaRPr kumimoji="1" lang="en-US" altLang="ja-JP" sz="800" b="1" dirty="0">
              <a:solidFill>
                <a:srgbClr val="E7346C"/>
              </a:solidFill>
              <a:latin typeface="メイリオ" panose="020B0604030504040204" pitchFamily="50" charset="-128"/>
              <a:ea typeface="メイリオ" panose="020B0604030504040204" pitchFamily="50" charset="-128"/>
            </a:endParaRPr>
          </a:p>
          <a:p>
            <a:pPr algn="ctr"/>
            <a:r>
              <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rPr>
              <a:t>1998</a:t>
            </a: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年生まれ、東京都出身。大学在学時にサロンモデルとして</a:t>
            </a:r>
            <a:endPar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芸能活動を開始し、卒業後はモデル一本に。</a:t>
            </a:r>
            <a:endPar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明るい性格と面白いキャラクターで現場でも大人気！</a:t>
            </a:r>
            <a:endPar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rPr>
              <a:t>『CanCam』</a:t>
            </a: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だけでなく</a:t>
            </a:r>
            <a:r>
              <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rPr>
              <a:t>『</a:t>
            </a: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美的</a:t>
            </a:r>
            <a:r>
              <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rPr>
              <a:t>』</a:t>
            </a:r>
            <a:r>
              <a:rPr kumimoji="1" lang="ja-JP" altLang="en-US" sz="600" b="1" dirty="0">
                <a:solidFill>
                  <a:schemeClr val="tx1">
                    <a:lumMod val="65000"/>
                    <a:lumOff val="35000"/>
                  </a:schemeClr>
                </a:solidFill>
                <a:latin typeface="メイリオ" panose="020B0604030504040204" pitchFamily="50" charset="-128"/>
                <a:ea typeface="メイリオ" panose="020B0604030504040204" pitchFamily="50" charset="-128"/>
              </a:rPr>
              <a:t>などの美容誌でも活躍中！</a:t>
            </a:r>
            <a:endParaRPr kumimoji="1" lang="en-US" altLang="ja-JP" sz="6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ja-JP" altLang="en-US" sz="500" b="1" dirty="0">
                <a:solidFill>
                  <a:srgbClr val="E7346C"/>
                </a:solidFill>
                <a:latin typeface="メイリオ" panose="020B0604030504040204" pitchFamily="50" charset="-128"/>
                <a:ea typeface="メイリオ" panose="020B0604030504040204" pitchFamily="50" charset="-128"/>
              </a:rPr>
              <a:t>本人</a:t>
            </a:r>
            <a:r>
              <a:rPr kumimoji="1" lang="en-US" altLang="ja-JP" sz="500" b="1" dirty="0">
                <a:solidFill>
                  <a:srgbClr val="E7346C"/>
                </a:solidFill>
                <a:latin typeface="メイリオ" panose="020B0604030504040204" pitchFamily="50" charset="-128"/>
                <a:ea typeface="メイリオ" panose="020B0604030504040204" pitchFamily="50" charset="-128"/>
              </a:rPr>
              <a:t>IG5.3</a:t>
            </a:r>
            <a:r>
              <a:rPr kumimoji="1" lang="ja-JP" altLang="en-US" sz="500" b="1" dirty="0">
                <a:solidFill>
                  <a:srgbClr val="E7346C"/>
                </a:solidFill>
                <a:latin typeface="メイリオ" panose="020B0604030504040204" pitchFamily="50" charset="-128"/>
                <a:ea typeface="メイリオ" panose="020B0604030504040204" pitchFamily="50" charset="-128"/>
              </a:rPr>
              <a:t>万人フォロワー♥</a:t>
            </a:r>
            <a:endParaRPr kumimoji="1" lang="en-US" altLang="ja-JP" sz="500" dirty="0">
              <a:solidFill>
                <a:srgbClr val="FF6737"/>
              </a:solidFill>
              <a:latin typeface="メイリオ" panose="020B0604030504040204" pitchFamily="50" charset="-128"/>
              <a:ea typeface="メイリオ" panose="020B0604030504040204" pitchFamily="50" charset="-128"/>
              <a:hlinkClick r:id="rId8"/>
            </a:endParaRPr>
          </a:p>
          <a:p>
            <a:pPr algn="ctr"/>
            <a:r>
              <a:rPr kumimoji="1" lang="en-US" altLang="ja-JP" sz="600" dirty="0">
                <a:solidFill>
                  <a:srgbClr val="FF6737"/>
                </a:solidFill>
                <a:latin typeface="メイリオ" panose="020B0604030504040204" pitchFamily="50" charset="-128"/>
                <a:ea typeface="メイリオ" panose="020B0604030504040204" pitchFamily="50" charset="-128"/>
                <a:hlinkClick r:id="rId8"/>
              </a:rPr>
              <a:t>https://www.instagram.com/ffffffuseya/</a:t>
            </a:r>
            <a:endParaRPr kumimoji="1" lang="en-US" altLang="ja-JP" sz="600" dirty="0">
              <a:solidFill>
                <a:srgbClr val="FF6737"/>
              </a:solidFill>
              <a:latin typeface="メイリオ" panose="020B0604030504040204" pitchFamily="50" charset="-128"/>
              <a:ea typeface="メイリオ" panose="020B0604030504040204" pitchFamily="50" charset="-128"/>
            </a:endParaRPr>
          </a:p>
          <a:p>
            <a:pPr algn="ctr"/>
            <a:endParaRPr kumimoji="1" lang="ja-JP" altLang="en-US" sz="1600" b="1" dirty="0">
              <a:solidFill>
                <a:srgbClr val="FF6737"/>
              </a:solidFill>
              <a:latin typeface="メイリオ" panose="020B0604030504040204" pitchFamily="50" charset="-128"/>
              <a:ea typeface="メイリオ" panose="020B0604030504040204" pitchFamily="50" charset="-128"/>
            </a:endParaRPr>
          </a:p>
        </p:txBody>
      </p:sp>
      <p:pic>
        <p:nvPicPr>
          <p:cNvPr id="199" name="図 198" descr="白いドレスを着た女性&#10;&#10;自動的に生成された説明">
            <a:extLst>
              <a:ext uri="{FF2B5EF4-FFF2-40B4-BE49-F238E27FC236}">
                <a16:creationId xmlns:a16="http://schemas.microsoft.com/office/drawing/2014/main" id="{52A4BB65-D667-484F-25D9-233C199D61C7}"/>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11672" t="13049" r="-624" b="27640"/>
          <a:stretch/>
        </p:blipFill>
        <p:spPr>
          <a:xfrm>
            <a:off x="165164" y="1828493"/>
            <a:ext cx="540000" cy="540000"/>
          </a:xfrm>
          <a:prstGeom prst="ellipse">
            <a:avLst/>
          </a:prstGeom>
          <a:ln>
            <a:solidFill>
              <a:schemeClr val="bg1">
                <a:lumMod val="75000"/>
              </a:schemeClr>
            </a:solidFill>
          </a:ln>
        </p:spPr>
      </p:pic>
      <p:pic>
        <p:nvPicPr>
          <p:cNvPr id="202" name="図 201" descr="白いドレスを着た女性&#10;&#10;自動的に生成された説明">
            <a:extLst>
              <a:ext uri="{FF2B5EF4-FFF2-40B4-BE49-F238E27FC236}">
                <a16:creationId xmlns:a16="http://schemas.microsoft.com/office/drawing/2014/main" id="{D03D9566-7D90-A9FB-176A-D73ACD661BCD}"/>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11672" t="13049" r="-624" b="27640"/>
          <a:stretch/>
        </p:blipFill>
        <p:spPr>
          <a:xfrm>
            <a:off x="3331603" y="495689"/>
            <a:ext cx="540000" cy="540000"/>
          </a:xfrm>
          <a:prstGeom prst="ellipse">
            <a:avLst/>
          </a:prstGeom>
          <a:ln>
            <a:solidFill>
              <a:schemeClr val="bg1">
                <a:lumMod val="75000"/>
              </a:schemeClr>
            </a:solidFill>
          </a:ln>
        </p:spPr>
      </p:pic>
      <p:sp>
        <p:nvSpPr>
          <p:cNvPr id="11" name="矢印: 上カーブ 10">
            <a:extLst>
              <a:ext uri="{FF2B5EF4-FFF2-40B4-BE49-F238E27FC236}">
                <a16:creationId xmlns:a16="http://schemas.microsoft.com/office/drawing/2014/main" id="{6A9DB417-146E-67FC-672F-DDF81CCFE1AE}"/>
              </a:ext>
            </a:extLst>
          </p:cNvPr>
          <p:cNvSpPr/>
          <p:nvPr/>
        </p:nvSpPr>
        <p:spPr>
          <a:xfrm rot="20581887">
            <a:off x="2084301" y="5495150"/>
            <a:ext cx="3095228" cy="853831"/>
          </a:xfrm>
          <a:prstGeom prst="curvedUpArrow">
            <a:avLst>
              <a:gd name="adj1" fmla="val 13150"/>
              <a:gd name="adj2" fmla="val 32646"/>
              <a:gd name="adj3" fmla="val 20509"/>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100FC6D3-E38C-723D-9B8D-5FD3222E9A51}"/>
              </a:ext>
            </a:extLst>
          </p:cNvPr>
          <p:cNvSpPr txBox="1"/>
          <p:nvPr/>
        </p:nvSpPr>
        <p:spPr>
          <a:xfrm>
            <a:off x="4019480" y="5587485"/>
            <a:ext cx="1425612" cy="369332"/>
          </a:xfrm>
          <a:prstGeom prst="rect">
            <a:avLst/>
          </a:prstGeom>
          <a:solidFill>
            <a:schemeClr val="bg1"/>
          </a:solidFill>
          <a:ln>
            <a:solidFill>
              <a:srgbClr val="E7346C"/>
            </a:solidFill>
          </a:ln>
        </p:spPr>
        <p:txBody>
          <a:bodyPr wrap="square">
            <a:spAutoFit/>
          </a:bodyPr>
          <a:lstStyle/>
          <a:p>
            <a:pPr algn="ctr"/>
            <a:r>
              <a:rPr kumimoji="1" lang="ja-JP" altLang="en-US" sz="900" b="1" dirty="0">
                <a:solidFill>
                  <a:srgbClr val="E7346C"/>
                </a:solidFill>
                <a:latin typeface="游ゴシック" panose="020B0400000000000000" pitchFamily="50" charset="-128"/>
                <a:ea typeface="游ゴシック" panose="020B0400000000000000" pitchFamily="50" charset="-128"/>
              </a:rPr>
              <a:t>投稿素材を流用して</a:t>
            </a:r>
            <a:endParaRPr kumimoji="1" lang="en-US" altLang="ja-JP" sz="900" b="1"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900" b="1" dirty="0">
                <a:solidFill>
                  <a:srgbClr val="E7346C"/>
                </a:solidFill>
                <a:latin typeface="游ゴシック" panose="020B0400000000000000" pitchFamily="50" charset="-128"/>
                <a:ea typeface="游ゴシック" panose="020B0400000000000000" pitchFamily="50" charset="-128"/>
              </a:rPr>
              <a:t>タイアップ記事作成！</a:t>
            </a:r>
            <a:endParaRPr lang="ja-JP" altLang="en-US" sz="2000" dirty="0">
              <a:solidFill>
                <a:srgbClr val="E7346C"/>
              </a:solidFill>
            </a:endParaRPr>
          </a:p>
        </p:txBody>
      </p:sp>
      <p:pic>
        <p:nvPicPr>
          <p:cNvPr id="13" name="図 12">
            <a:extLst>
              <a:ext uri="{FF2B5EF4-FFF2-40B4-BE49-F238E27FC236}">
                <a16:creationId xmlns:a16="http://schemas.microsoft.com/office/drawing/2014/main" id="{EB971EA0-0433-6D7E-8748-DD6032EF67CB}"/>
              </a:ext>
            </a:extLst>
          </p:cNvPr>
          <p:cNvPicPr>
            <a:picLocks noChangeAspect="1"/>
          </p:cNvPicPr>
          <p:nvPr/>
        </p:nvPicPr>
        <p:blipFill>
          <a:blip r:embed="rId10"/>
          <a:srcRect r="50673"/>
          <a:stretch>
            <a:fillRect/>
          </a:stretch>
        </p:blipFill>
        <p:spPr>
          <a:xfrm>
            <a:off x="1584415" y="2557690"/>
            <a:ext cx="1583603" cy="3567118"/>
          </a:xfrm>
          <a:prstGeom prst="rect">
            <a:avLst/>
          </a:prstGeom>
        </p:spPr>
      </p:pic>
      <p:pic>
        <p:nvPicPr>
          <p:cNvPr id="14" name="図 13">
            <a:extLst>
              <a:ext uri="{FF2B5EF4-FFF2-40B4-BE49-F238E27FC236}">
                <a16:creationId xmlns:a16="http://schemas.microsoft.com/office/drawing/2014/main" id="{C0835FB3-149E-F0EC-720B-F9E45E2AC50E}"/>
              </a:ext>
            </a:extLst>
          </p:cNvPr>
          <p:cNvPicPr>
            <a:picLocks noChangeAspect="1"/>
          </p:cNvPicPr>
          <p:nvPr/>
        </p:nvPicPr>
        <p:blipFill>
          <a:blip r:embed="rId11"/>
          <a:stretch>
            <a:fillRect/>
          </a:stretch>
        </p:blipFill>
        <p:spPr>
          <a:xfrm>
            <a:off x="3195686" y="3087288"/>
            <a:ext cx="817035" cy="1173401"/>
          </a:xfrm>
          <a:prstGeom prst="rect">
            <a:avLst/>
          </a:prstGeom>
        </p:spPr>
      </p:pic>
      <p:pic>
        <p:nvPicPr>
          <p:cNvPr id="15" name="図 14">
            <a:extLst>
              <a:ext uri="{FF2B5EF4-FFF2-40B4-BE49-F238E27FC236}">
                <a16:creationId xmlns:a16="http://schemas.microsoft.com/office/drawing/2014/main" id="{33D03D7E-EC6C-161A-AE2C-002E01C8B7F8}"/>
              </a:ext>
            </a:extLst>
          </p:cNvPr>
          <p:cNvPicPr>
            <a:picLocks noChangeAspect="1"/>
          </p:cNvPicPr>
          <p:nvPr/>
        </p:nvPicPr>
        <p:blipFill>
          <a:blip r:embed="rId12"/>
          <a:stretch>
            <a:fillRect/>
          </a:stretch>
        </p:blipFill>
        <p:spPr>
          <a:xfrm>
            <a:off x="3165873" y="4339495"/>
            <a:ext cx="817034" cy="1612453"/>
          </a:xfrm>
          <a:prstGeom prst="rect">
            <a:avLst/>
          </a:prstGeom>
        </p:spPr>
      </p:pic>
      <p:sp>
        <p:nvSpPr>
          <p:cNvPr id="16" name="テキスト ボックス 15">
            <a:extLst>
              <a:ext uri="{FF2B5EF4-FFF2-40B4-BE49-F238E27FC236}">
                <a16:creationId xmlns:a16="http://schemas.microsoft.com/office/drawing/2014/main" id="{C3986F44-978F-8DEB-0B69-E249A26AE44B}"/>
              </a:ext>
            </a:extLst>
          </p:cNvPr>
          <p:cNvSpPr txBox="1"/>
          <p:nvPr/>
        </p:nvSpPr>
        <p:spPr>
          <a:xfrm>
            <a:off x="1650697" y="4295174"/>
            <a:ext cx="1552514" cy="184666"/>
          </a:xfrm>
          <a:prstGeom prst="rect">
            <a:avLst/>
          </a:prstGeom>
          <a:noFill/>
        </p:spPr>
        <p:txBody>
          <a:bodyPr wrap="square" rtlCol="0">
            <a:spAutoFit/>
          </a:bodyPr>
          <a:lstStyle/>
          <a:p>
            <a:r>
              <a:rPr kumimoji="1" lang="en-US" altLang="ja-JP" sz="300" dirty="0">
                <a:hlinkClick r:id="rId13"/>
              </a:rPr>
              <a:t>https://www.instagram.com/reel/C4faSGmPVxX/</a:t>
            </a:r>
            <a:endParaRPr kumimoji="1" lang="en-US" altLang="ja-JP" sz="300" dirty="0"/>
          </a:p>
          <a:p>
            <a:r>
              <a:rPr kumimoji="1" lang="en-US" altLang="ja-JP" sz="300" dirty="0">
                <a:hlinkClick r:id="rId14"/>
              </a:rPr>
              <a:t>https://www.instagram.com/p/C4INlawPeUW/</a:t>
            </a:r>
            <a:endParaRPr kumimoji="1" lang="en-US" altLang="ja-JP" sz="300" dirty="0"/>
          </a:p>
        </p:txBody>
      </p:sp>
      <p:sp>
        <p:nvSpPr>
          <p:cNvPr id="17" name="テキスト ボックス 16">
            <a:extLst>
              <a:ext uri="{FF2B5EF4-FFF2-40B4-BE49-F238E27FC236}">
                <a16:creationId xmlns:a16="http://schemas.microsoft.com/office/drawing/2014/main" id="{63B03F98-8EE2-0F24-743C-A1AF494EB4DF}"/>
              </a:ext>
            </a:extLst>
          </p:cNvPr>
          <p:cNvSpPr txBox="1"/>
          <p:nvPr/>
        </p:nvSpPr>
        <p:spPr>
          <a:xfrm>
            <a:off x="1595012" y="5920798"/>
            <a:ext cx="1583603" cy="184666"/>
          </a:xfrm>
          <a:prstGeom prst="rect">
            <a:avLst/>
          </a:prstGeom>
          <a:noFill/>
        </p:spPr>
        <p:txBody>
          <a:bodyPr wrap="square">
            <a:spAutoFit/>
          </a:bodyPr>
          <a:lstStyle/>
          <a:p>
            <a:r>
              <a:rPr lang="en-US" altLang="ja-JP" sz="300" b="0" i="0" dirty="0">
                <a:solidFill>
                  <a:srgbClr val="000000"/>
                </a:solidFill>
                <a:effectLst/>
                <a:latin typeface="-apple-system"/>
                <a:hlinkClick r:id="rId15"/>
              </a:rPr>
              <a:t>https://www.instagram.com/reel/C395oyYhttps://www.instagram.com/ffffffuseya/P3_V</a:t>
            </a:r>
            <a:endParaRPr lang="en-US" altLang="ja-JP" sz="300" b="0" i="0" dirty="0">
              <a:solidFill>
                <a:srgbClr val="000000"/>
              </a:solidFill>
              <a:effectLst/>
              <a:latin typeface="-apple-system"/>
            </a:endParaRPr>
          </a:p>
          <a:p>
            <a:r>
              <a:rPr lang="en-US" altLang="ja-JP" sz="300" b="0" i="0" dirty="0">
                <a:solidFill>
                  <a:srgbClr val="000000"/>
                </a:solidFill>
                <a:effectLst/>
                <a:latin typeface="-apple-system"/>
                <a:hlinkClick r:id="rId16"/>
              </a:rPr>
              <a:t>https://www.instagram.com/reel/C13d4S2v8uK</a:t>
            </a:r>
            <a:endParaRPr lang="en-US" altLang="ja-JP" sz="300" b="0" i="0" dirty="0">
              <a:solidFill>
                <a:srgbClr val="000000"/>
              </a:solidFill>
              <a:effectLst/>
              <a:latin typeface="-apple-system"/>
            </a:endParaRPr>
          </a:p>
        </p:txBody>
      </p:sp>
      <p:pic>
        <p:nvPicPr>
          <p:cNvPr id="18" name="図 17">
            <a:extLst>
              <a:ext uri="{FF2B5EF4-FFF2-40B4-BE49-F238E27FC236}">
                <a16:creationId xmlns:a16="http://schemas.microsoft.com/office/drawing/2014/main" id="{E176A889-0272-7D45-1E4F-7E9EBE3EE374}"/>
              </a:ext>
            </a:extLst>
          </p:cNvPr>
          <p:cNvPicPr>
            <a:picLocks noChangeAspect="1"/>
          </p:cNvPicPr>
          <p:nvPr/>
        </p:nvPicPr>
        <p:blipFill rotWithShape="1">
          <a:blip r:embed="rId17"/>
          <a:srcRect l="22885" t="17439" r="65858" b="61215"/>
          <a:stretch/>
        </p:blipFill>
        <p:spPr>
          <a:xfrm>
            <a:off x="3810226" y="2999824"/>
            <a:ext cx="338606" cy="361179"/>
          </a:xfrm>
          <a:prstGeom prst="ellipse">
            <a:avLst/>
          </a:prstGeom>
        </p:spPr>
      </p:pic>
      <p:pic>
        <p:nvPicPr>
          <p:cNvPr id="19" name="Picture 4" descr="現在のインスタグラムのアイコン">
            <a:extLst>
              <a:ext uri="{FF2B5EF4-FFF2-40B4-BE49-F238E27FC236}">
                <a16:creationId xmlns:a16="http://schemas.microsoft.com/office/drawing/2014/main" id="{79A59A2C-5E36-83A7-D096-780C04A9B99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945918" y="2486540"/>
            <a:ext cx="272348" cy="269372"/>
          </a:xfrm>
          <a:prstGeom prst="rect">
            <a:avLst/>
          </a:prstGeom>
          <a:noFill/>
          <a:extLst>
            <a:ext uri="{909E8E84-426E-40DD-AFC4-6F175D3DCCD1}">
              <a14:hiddenFill xmlns:a14="http://schemas.microsoft.com/office/drawing/2010/main">
                <a:solidFill>
                  <a:srgbClr val="FFFFFF"/>
                </a:solidFill>
              </a14:hiddenFill>
            </a:ext>
          </a:extLst>
        </p:spPr>
      </p:pic>
      <p:sp>
        <p:nvSpPr>
          <p:cNvPr id="20" name="矢印: 左右 19">
            <a:extLst>
              <a:ext uri="{FF2B5EF4-FFF2-40B4-BE49-F238E27FC236}">
                <a16:creationId xmlns:a16="http://schemas.microsoft.com/office/drawing/2014/main" id="{7D61E5EB-3C56-F597-064F-B046650A34FD}"/>
              </a:ext>
            </a:extLst>
          </p:cNvPr>
          <p:cNvSpPr/>
          <p:nvPr/>
        </p:nvSpPr>
        <p:spPr>
          <a:xfrm>
            <a:off x="2797751" y="3862508"/>
            <a:ext cx="666101" cy="372717"/>
          </a:xfrm>
          <a:prstGeom prst="leftRightArrow">
            <a:avLst>
              <a:gd name="adj1" fmla="val 47333"/>
              <a:gd name="adj2" fmla="val 36667"/>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74FEF066-FBBE-8F53-67F1-AAFDD4F4E626}"/>
              </a:ext>
            </a:extLst>
          </p:cNvPr>
          <p:cNvSpPr txBox="1"/>
          <p:nvPr/>
        </p:nvSpPr>
        <p:spPr>
          <a:xfrm>
            <a:off x="2807605" y="3960964"/>
            <a:ext cx="596438" cy="200055"/>
          </a:xfrm>
          <a:prstGeom prst="rect">
            <a:avLst/>
          </a:prstGeom>
          <a:noFill/>
          <a:ln>
            <a:noFill/>
          </a:ln>
        </p:spPr>
        <p:txBody>
          <a:bodyPr wrap="square">
            <a:spAutoFit/>
          </a:bodyPr>
          <a:lstStyle/>
          <a:p>
            <a:pPr algn="ctr"/>
            <a:r>
              <a:rPr lang="ja-JP" altLang="en-US" sz="700" b="1" dirty="0">
                <a:solidFill>
                  <a:schemeClr val="bg1"/>
                </a:solidFill>
              </a:rPr>
              <a:t>共同投稿</a:t>
            </a:r>
          </a:p>
        </p:txBody>
      </p:sp>
      <p:sp>
        <p:nvSpPr>
          <p:cNvPr id="26" name="テキスト ボックス 25">
            <a:extLst>
              <a:ext uri="{FF2B5EF4-FFF2-40B4-BE49-F238E27FC236}">
                <a16:creationId xmlns:a16="http://schemas.microsoft.com/office/drawing/2014/main" id="{0704832E-0404-6F31-DEB2-F0B640F13219}"/>
              </a:ext>
            </a:extLst>
          </p:cNvPr>
          <p:cNvSpPr txBox="1"/>
          <p:nvPr/>
        </p:nvSpPr>
        <p:spPr>
          <a:xfrm>
            <a:off x="2747944" y="6200623"/>
            <a:ext cx="1748371" cy="461665"/>
          </a:xfrm>
          <a:prstGeom prst="rect">
            <a:avLst/>
          </a:prstGeom>
          <a:solidFill>
            <a:schemeClr val="bg1"/>
          </a:solidFill>
          <a:ln>
            <a:solidFill>
              <a:srgbClr val="E7346C"/>
            </a:solidFill>
          </a:ln>
        </p:spPr>
        <p:txBody>
          <a:bodyPr wrap="square" rtlCol="0">
            <a:spAutoFit/>
          </a:bodyPr>
          <a:lstStyle/>
          <a:p>
            <a:pPr algn="ctr"/>
            <a:r>
              <a:rPr kumimoji="1" lang="ja-JP" altLang="en-US" sz="600" b="1" u="sng" dirty="0">
                <a:solidFill>
                  <a:srgbClr val="E7346C"/>
                </a:solidFill>
                <a:latin typeface="游ゴシック" panose="020B0400000000000000" pitchFamily="50" charset="-128"/>
                <a:ea typeface="游ゴシック" panose="020B0400000000000000" pitchFamily="50" charset="-128"/>
              </a:rPr>
              <a:t>＜</a:t>
            </a:r>
            <a:r>
              <a:rPr kumimoji="1" lang="en-US" altLang="ja-JP" sz="600" b="1" u="sng" dirty="0">
                <a:solidFill>
                  <a:srgbClr val="E7346C"/>
                </a:solidFill>
                <a:latin typeface="游ゴシック" panose="020B0400000000000000" pitchFamily="50" charset="-128"/>
                <a:ea typeface="游ゴシック" panose="020B0400000000000000" pitchFamily="50" charset="-128"/>
              </a:rPr>
              <a:t>CanCam</a:t>
            </a:r>
            <a:r>
              <a:rPr kumimoji="1" lang="ja-JP" altLang="en-US" sz="600" b="1" u="sng" dirty="0">
                <a:solidFill>
                  <a:srgbClr val="E7346C"/>
                </a:solidFill>
                <a:latin typeface="游ゴシック" panose="020B0400000000000000" pitchFamily="50" charset="-128"/>
                <a:ea typeface="游ゴシック" panose="020B0400000000000000" pitchFamily="50" charset="-128"/>
              </a:rPr>
              <a:t>公式</a:t>
            </a:r>
            <a:r>
              <a:rPr kumimoji="1" lang="en-US" altLang="ja-JP" sz="600" b="1" u="sng" dirty="0">
                <a:solidFill>
                  <a:srgbClr val="E7346C"/>
                </a:solidFill>
                <a:latin typeface="游ゴシック" panose="020B0400000000000000" pitchFamily="50" charset="-128"/>
                <a:ea typeface="游ゴシック" panose="020B0400000000000000" pitchFamily="50" charset="-128"/>
              </a:rPr>
              <a:t>Instagram</a:t>
            </a:r>
            <a:r>
              <a:rPr kumimoji="1" lang="ja-JP" altLang="en-US" sz="600" b="1" u="sng" dirty="0">
                <a:solidFill>
                  <a:srgbClr val="E7346C"/>
                </a:solidFill>
                <a:latin typeface="游ゴシック" panose="020B0400000000000000" pitchFamily="50" charset="-128"/>
                <a:ea typeface="游ゴシック" panose="020B0400000000000000" pitchFamily="50" charset="-128"/>
              </a:rPr>
              <a:t>＞</a:t>
            </a:r>
            <a:endParaRPr kumimoji="1" lang="en-US" altLang="ja-JP" sz="60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900" b="1" u="sng" dirty="0">
                <a:solidFill>
                  <a:srgbClr val="E7346C"/>
                </a:solidFill>
                <a:latin typeface="游ゴシック" panose="020B0400000000000000" pitchFamily="50" charset="-128"/>
                <a:ea typeface="游ゴシック" panose="020B0400000000000000" pitchFamily="50" charset="-128"/>
              </a:rPr>
              <a:t>リール投稿（共同投稿）</a:t>
            </a:r>
            <a:endParaRPr kumimoji="1" lang="en-US" altLang="ja-JP" sz="90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900" b="1" u="sng" dirty="0">
                <a:solidFill>
                  <a:srgbClr val="E7346C"/>
                </a:solidFill>
                <a:latin typeface="游ゴシック" panose="020B0400000000000000" pitchFamily="50" charset="-128"/>
                <a:ea typeface="游ゴシック" panose="020B0400000000000000" pitchFamily="50" charset="-128"/>
              </a:rPr>
              <a:t>ストーリーズで引用投稿</a:t>
            </a:r>
            <a:r>
              <a:rPr kumimoji="1" lang="en-US" altLang="ja-JP" sz="900" b="1" u="sng" dirty="0">
                <a:solidFill>
                  <a:srgbClr val="E7346C"/>
                </a:solidFill>
                <a:latin typeface="游ゴシック" panose="020B0400000000000000" pitchFamily="50" charset="-128"/>
                <a:ea typeface="游ゴシック" panose="020B0400000000000000" pitchFamily="50" charset="-128"/>
              </a:rPr>
              <a:t>1</a:t>
            </a:r>
            <a:r>
              <a:rPr kumimoji="1" lang="ja-JP" altLang="en-US" sz="900" b="1" u="sng" dirty="0">
                <a:solidFill>
                  <a:srgbClr val="E7346C"/>
                </a:solidFill>
                <a:latin typeface="游ゴシック" panose="020B0400000000000000" pitchFamily="50" charset="-128"/>
                <a:ea typeface="游ゴシック" panose="020B0400000000000000" pitchFamily="50" charset="-128"/>
              </a:rPr>
              <a:t>回</a:t>
            </a:r>
            <a:endParaRPr kumimoji="1" lang="en-US" altLang="ja-JP" sz="600" dirty="0">
              <a:solidFill>
                <a:srgbClr val="E7346C"/>
              </a:solidFill>
              <a:latin typeface="游ゴシック" panose="020B0400000000000000" pitchFamily="50" charset="-128"/>
              <a:ea typeface="游ゴシック" panose="020B0400000000000000" pitchFamily="50" charset="-128"/>
            </a:endParaRPr>
          </a:p>
        </p:txBody>
      </p:sp>
      <p:pic>
        <p:nvPicPr>
          <p:cNvPr id="27" name="図 26">
            <a:extLst>
              <a:ext uri="{FF2B5EF4-FFF2-40B4-BE49-F238E27FC236}">
                <a16:creationId xmlns:a16="http://schemas.microsoft.com/office/drawing/2014/main" id="{C00F281C-337F-6687-042B-8BF6BDD47E9C}"/>
              </a:ext>
            </a:extLst>
          </p:cNvPr>
          <p:cNvPicPr>
            <a:picLocks noChangeAspect="1"/>
          </p:cNvPicPr>
          <p:nvPr/>
        </p:nvPicPr>
        <p:blipFill>
          <a:blip r:embed="rId10"/>
          <a:srcRect l="48532"/>
          <a:stretch>
            <a:fillRect/>
          </a:stretch>
        </p:blipFill>
        <p:spPr>
          <a:xfrm>
            <a:off x="68044" y="2550723"/>
            <a:ext cx="1652331" cy="3567118"/>
          </a:xfrm>
          <a:prstGeom prst="rect">
            <a:avLst/>
          </a:prstGeom>
        </p:spPr>
      </p:pic>
      <p:sp>
        <p:nvSpPr>
          <p:cNvPr id="7" name="矢印: 上カーブ 6">
            <a:extLst>
              <a:ext uri="{FF2B5EF4-FFF2-40B4-BE49-F238E27FC236}">
                <a16:creationId xmlns:a16="http://schemas.microsoft.com/office/drawing/2014/main" id="{4FFD8694-600C-1169-66F6-450239451122}"/>
              </a:ext>
            </a:extLst>
          </p:cNvPr>
          <p:cNvSpPr/>
          <p:nvPr/>
        </p:nvSpPr>
        <p:spPr>
          <a:xfrm rot="16869505" flipH="1">
            <a:off x="3710557" y="4313305"/>
            <a:ext cx="353010" cy="268841"/>
          </a:xfrm>
          <a:prstGeom prst="curvedUpArrow">
            <a:avLst>
              <a:gd name="adj1" fmla="val 13150"/>
              <a:gd name="adj2" fmla="val 32646"/>
              <a:gd name="adj3" fmla="val 20509"/>
            </a:avLst>
          </a:prstGeom>
          <a:solidFill>
            <a:srgbClr val="E734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10A82C9-6D14-C5EA-6B5F-D47EC91CF0C6}"/>
              </a:ext>
            </a:extLst>
          </p:cNvPr>
          <p:cNvSpPr txBox="1"/>
          <p:nvPr/>
        </p:nvSpPr>
        <p:spPr>
          <a:xfrm>
            <a:off x="3403755" y="4342261"/>
            <a:ext cx="596438" cy="200055"/>
          </a:xfrm>
          <a:prstGeom prst="rect">
            <a:avLst/>
          </a:prstGeom>
          <a:noFill/>
          <a:ln>
            <a:noFill/>
          </a:ln>
        </p:spPr>
        <p:txBody>
          <a:bodyPr wrap="square">
            <a:spAutoFit/>
          </a:bodyPr>
          <a:lstStyle/>
          <a:p>
            <a:pPr algn="ctr"/>
            <a:r>
              <a:rPr lang="ja-JP" altLang="en-US" sz="700" b="1" dirty="0">
                <a:solidFill>
                  <a:srgbClr val="E7346C"/>
                </a:solidFill>
              </a:rPr>
              <a:t>引用投稿</a:t>
            </a:r>
          </a:p>
        </p:txBody>
      </p:sp>
      <p:sp>
        <p:nvSpPr>
          <p:cNvPr id="9" name="テキスト ボックス 8">
            <a:extLst>
              <a:ext uri="{FF2B5EF4-FFF2-40B4-BE49-F238E27FC236}">
                <a16:creationId xmlns:a16="http://schemas.microsoft.com/office/drawing/2014/main" id="{B888EB03-B9BF-732B-0641-94B3D8F88521}"/>
              </a:ext>
            </a:extLst>
          </p:cNvPr>
          <p:cNvSpPr txBox="1"/>
          <p:nvPr/>
        </p:nvSpPr>
        <p:spPr>
          <a:xfrm>
            <a:off x="3254187" y="5305377"/>
            <a:ext cx="642550" cy="307777"/>
          </a:xfrm>
          <a:prstGeom prst="rect">
            <a:avLst/>
          </a:prstGeom>
          <a:solidFill>
            <a:schemeClr val="bg1"/>
          </a:solidFill>
          <a:ln>
            <a:solidFill>
              <a:srgbClr val="E7346C"/>
            </a:solidFill>
          </a:ln>
        </p:spPr>
        <p:txBody>
          <a:bodyPr wrap="square">
            <a:spAutoFit/>
          </a:bodyPr>
          <a:lstStyle/>
          <a:p>
            <a:pPr algn="ctr"/>
            <a:r>
              <a:rPr lang="ja-JP" altLang="en-US" sz="700" b="1" dirty="0">
                <a:solidFill>
                  <a:srgbClr val="E7346C"/>
                </a:solidFill>
              </a:rPr>
              <a:t>フィードの</a:t>
            </a:r>
            <a:endParaRPr lang="en-US" altLang="ja-JP" sz="700" b="1" dirty="0">
              <a:solidFill>
                <a:srgbClr val="E7346C"/>
              </a:solidFill>
            </a:endParaRPr>
          </a:p>
          <a:p>
            <a:pPr algn="ctr"/>
            <a:r>
              <a:rPr lang="ja-JP" altLang="en-US" sz="700" b="1" dirty="0">
                <a:solidFill>
                  <a:srgbClr val="E7346C"/>
                </a:solidFill>
              </a:rPr>
              <a:t>引用投稿</a:t>
            </a:r>
            <a:endParaRPr lang="en-US" altLang="ja-JP" sz="700" b="1" dirty="0">
              <a:solidFill>
                <a:srgbClr val="E7346C"/>
              </a:solidFill>
            </a:endParaRPr>
          </a:p>
        </p:txBody>
      </p:sp>
    </p:spTree>
    <p:extLst>
      <p:ext uri="{BB962C8B-B14F-4D97-AF65-F5344CB8AC3E}">
        <p14:creationId xmlns:p14="http://schemas.microsoft.com/office/powerpoint/2010/main" val="707766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DD0F9-897C-6CD1-A249-68BD085C016E}"/>
            </a:ext>
          </a:extLst>
        </p:cNvPr>
        <p:cNvGrpSpPr/>
        <p:nvPr/>
      </p:nvGrpSpPr>
      <p:grpSpPr>
        <a:xfrm>
          <a:off x="0" y="0"/>
          <a:ext cx="0" cy="0"/>
          <a:chOff x="0" y="0"/>
          <a:chExt cx="0" cy="0"/>
        </a:xfrm>
      </p:grpSpPr>
      <p:sp>
        <p:nvSpPr>
          <p:cNvPr id="185" name="四角形: 角を丸くする 184">
            <a:extLst>
              <a:ext uri="{FF2B5EF4-FFF2-40B4-BE49-F238E27FC236}">
                <a16:creationId xmlns:a16="http://schemas.microsoft.com/office/drawing/2014/main" id="{2271E436-1804-8FA6-81E3-873DFDF28FFB}"/>
              </a:ext>
            </a:extLst>
          </p:cNvPr>
          <p:cNvSpPr/>
          <p:nvPr/>
        </p:nvSpPr>
        <p:spPr>
          <a:xfrm>
            <a:off x="134585" y="3886399"/>
            <a:ext cx="4965208" cy="2733597"/>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4" name="表 3">
            <a:extLst>
              <a:ext uri="{FF2B5EF4-FFF2-40B4-BE49-F238E27FC236}">
                <a16:creationId xmlns:a16="http://schemas.microsoft.com/office/drawing/2014/main" id="{27A892A7-E125-807C-9B7C-E2575A871B5C}"/>
              </a:ext>
            </a:extLst>
          </p:cNvPr>
          <p:cNvGraphicFramePr>
            <a:graphicFrameLocks noGrp="1"/>
          </p:cNvGraphicFramePr>
          <p:nvPr>
            <p:extLst>
              <p:ext uri="{D42A27DB-BD31-4B8C-83A1-F6EECF244321}">
                <p14:modId xmlns:p14="http://schemas.microsoft.com/office/powerpoint/2010/main" val="3415517704"/>
              </p:ext>
            </p:extLst>
          </p:nvPr>
        </p:nvGraphicFramePr>
        <p:xfrm>
          <a:off x="177657" y="458123"/>
          <a:ext cx="9291610" cy="1222986"/>
        </p:xfrm>
        <a:graphic>
          <a:graphicData uri="http://schemas.openxmlformats.org/drawingml/2006/table">
            <a:tbl>
              <a:tblPr firstRow="1" bandRow="1">
                <a:tableStyleId>{5C22544A-7EE6-4342-B048-85BDC9FD1C3A}</a:tableStyleId>
              </a:tblPr>
              <a:tblGrid>
                <a:gridCol w="7292030">
                  <a:extLst>
                    <a:ext uri="{9D8B030D-6E8A-4147-A177-3AD203B41FA5}">
                      <a16:colId xmlns:a16="http://schemas.microsoft.com/office/drawing/2014/main" val="1221764777"/>
                    </a:ext>
                  </a:extLst>
                </a:gridCol>
                <a:gridCol w="1999580">
                  <a:extLst>
                    <a:ext uri="{9D8B030D-6E8A-4147-A177-3AD203B41FA5}">
                      <a16:colId xmlns:a16="http://schemas.microsoft.com/office/drawing/2014/main" val="130390782"/>
                    </a:ext>
                  </a:extLst>
                </a:gridCol>
              </a:tblGrid>
              <a:tr h="611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E7346C"/>
                          </a:solidFill>
                        </a:rPr>
                        <a:t>ICONS</a:t>
                      </a:r>
                      <a:r>
                        <a:rPr kumimoji="1" lang="ja-JP" altLang="en-US" baseline="0" dirty="0">
                          <a:solidFill>
                            <a:srgbClr val="E7346C"/>
                          </a:solidFill>
                        </a:rPr>
                        <a:t>・</a:t>
                      </a:r>
                      <a:r>
                        <a:rPr kumimoji="1" lang="en-US" altLang="ja-JP" baseline="0" dirty="0">
                          <a:solidFill>
                            <a:srgbClr val="E7346C"/>
                          </a:solidFill>
                        </a:rPr>
                        <a:t>Instagram</a:t>
                      </a:r>
                      <a:r>
                        <a:rPr kumimoji="1" lang="ja-JP" altLang="en-US" baseline="0" dirty="0">
                          <a:solidFill>
                            <a:srgbClr val="E7346C"/>
                          </a:solidFill>
                        </a:rPr>
                        <a:t>フィードマガジンタイアップ</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3</a:t>
                      </a:r>
                      <a:r>
                        <a:rPr kumimoji="1" lang="ja-JP" altLang="en-US" sz="1200" dirty="0">
                          <a:solidFill>
                            <a:schemeClr val="bg2">
                              <a:lumMod val="50000"/>
                            </a:schemeClr>
                          </a:solidFill>
                          <a:latin typeface="+mn-ea"/>
                          <a:ea typeface="+mn-ea"/>
                        </a:rPr>
                        <a:t>名：</a:t>
                      </a:r>
                      <a:r>
                        <a:rPr kumimoji="1" lang="en-US" altLang="ja-JP" sz="2000" dirty="0">
                          <a:solidFill>
                            <a:schemeClr val="bg2">
                              <a:lumMod val="50000"/>
                            </a:schemeClr>
                          </a:solidFill>
                          <a:latin typeface="+mn-ea"/>
                          <a:ea typeface="+mn-ea"/>
                        </a:rPr>
                        <a:t>G200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を</a:t>
                      </a:r>
                      <a:r>
                        <a:rPr kumimoji="1" lang="en-US" altLang="ja-JP" sz="1100" b="1" dirty="0">
                          <a:solidFill>
                            <a:schemeClr val="bg2">
                              <a:lumMod val="50000"/>
                            </a:schemeClr>
                          </a:solidFill>
                          <a:latin typeface="+mn-ea"/>
                          <a:ea typeface="+mn-ea"/>
                        </a:rPr>
                        <a:t>3</a:t>
                      </a:r>
                      <a:r>
                        <a:rPr kumimoji="1" lang="ja-JP" altLang="en-US" sz="1100" b="1" dirty="0">
                          <a:solidFill>
                            <a:schemeClr val="bg2">
                              <a:lumMod val="50000"/>
                            </a:schemeClr>
                          </a:solidFill>
                          <a:latin typeface="+mn-ea"/>
                          <a:ea typeface="+mn-ea"/>
                        </a:rPr>
                        <a:t>名起用して、本人の</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にフィード投稿をしてもらいます。またその写真素材を流用してフィードマガジンを制作し、</a:t>
                      </a:r>
                      <a:r>
                        <a:rPr kumimoji="1" lang="en-US" altLang="ja-JP" sz="1100" b="1" dirty="0">
                          <a:solidFill>
                            <a:schemeClr val="bg2">
                              <a:lumMod val="50000"/>
                            </a:schemeClr>
                          </a:solidFill>
                          <a:latin typeface="+mn-ea"/>
                          <a:ea typeface="+mn-ea"/>
                        </a:rPr>
                        <a:t>CanCam Instagram</a:t>
                      </a:r>
                      <a:r>
                        <a:rPr kumimoji="1" lang="ja-JP" altLang="en-US" sz="1100" b="1" dirty="0">
                          <a:solidFill>
                            <a:schemeClr val="bg2">
                              <a:lumMod val="50000"/>
                            </a:schemeClr>
                          </a:solidFill>
                          <a:latin typeface="+mn-ea"/>
                          <a:ea typeface="+mn-ea"/>
                        </a:rPr>
                        <a:t>にて投稿します。</a:t>
                      </a:r>
                      <a:endParaRPr kumimoji="1" lang="en-US" altLang="ja-JP" sz="1100" b="1" dirty="0">
                        <a:solidFill>
                          <a:schemeClr val="bg2">
                            <a:lumMod val="50000"/>
                          </a:schemeClr>
                        </a:solidFill>
                        <a:latin typeface="+mn-ea"/>
                        <a:ea typeface="+mn-ea"/>
                      </a:endParaRPr>
                    </a:p>
                    <a:p>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本人投稿については、「指定ハッシュタグ</a:t>
                      </a:r>
                      <a:r>
                        <a:rPr kumimoji="1" lang="en-US" altLang="ja-JP" sz="1100" b="1" dirty="0">
                          <a:solidFill>
                            <a:schemeClr val="bg2">
                              <a:lumMod val="50000"/>
                            </a:schemeClr>
                          </a:solidFill>
                          <a:latin typeface="+mn-ea"/>
                          <a:ea typeface="+mn-ea"/>
                        </a:rPr>
                        <a:t>1</a:t>
                      </a:r>
                      <a:r>
                        <a:rPr kumimoji="1" lang="ja-JP" altLang="en-US" sz="1100" b="1" dirty="0">
                          <a:solidFill>
                            <a:schemeClr val="bg2">
                              <a:lumMod val="50000"/>
                            </a:schemeClr>
                          </a:solidFill>
                          <a:latin typeface="+mn-ea"/>
                          <a:ea typeface="+mn-ea"/>
                        </a:rPr>
                        <a:t>つ可」「投稿内容・日時指定不可」となります</a:t>
                      </a: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2" name="タイトル 1">
            <a:extLst>
              <a:ext uri="{FF2B5EF4-FFF2-40B4-BE49-F238E27FC236}">
                <a16:creationId xmlns:a16="http://schemas.microsoft.com/office/drawing/2014/main" id="{B3D65E50-DE1F-BD2D-C8CF-BD59F5256D51}"/>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sp>
        <p:nvSpPr>
          <p:cNvPr id="50" name="Google Shape;700;p22">
            <a:extLst>
              <a:ext uri="{FF2B5EF4-FFF2-40B4-BE49-F238E27FC236}">
                <a16:creationId xmlns:a16="http://schemas.microsoft.com/office/drawing/2014/main" id="{0D128907-85B2-1681-3E4B-144EC0B35928}"/>
              </a:ext>
            </a:extLst>
          </p:cNvPr>
          <p:cNvSpPr txBox="1"/>
          <p:nvPr/>
        </p:nvSpPr>
        <p:spPr>
          <a:xfrm>
            <a:off x="340420" y="1733174"/>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graphicFrame>
        <p:nvGraphicFramePr>
          <p:cNvPr id="66" name="Google Shape;529;p18">
            <a:extLst>
              <a:ext uri="{FF2B5EF4-FFF2-40B4-BE49-F238E27FC236}">
                <a16:creationId xmlns:a16="http://schemas.microsoft.com/office/drawing/2014/main" id="{3D1E6A7A-C078-B57F-1BD7-6AF54CC5F80A}"/>
              </a:ext>
            </a:extLst>
          </p:cNvPr>
          <p:cNvGraphicFramePr/>
          <p:nvPr>
            <p:extLst>
              <p:ext uri="{D42A27DB-BD31-4B8C-83A1-F6EECF244321}">
                <p14:modId xmlns:p14="http://schemas.microsoft.com/office/powerpoint/2010/main" val="3412039397"/>
              </p:ext>
            </p:extLst>
          </p:nvPr>
        </p:nvGraphicFramePr>
        <p:xfrm>
          <a:off x="5330100" y="1912463"/>
          <a:ext cx="4371152" cy="4948620"/>
        </p:xfrm>
        <a:graphic>
          <a:graphicData uri="http://schemas.openxmlformats.org/drawingml/2006/table">
            <a:tbl>
              <a:tblPr firstRow="1" bandRow="1">
                <a:noFill/>
              </a:tblPr>
              <a:tblGrid>
                <a:gridCol w="887745">
                  <a:extLst>
                    <a:ext uri="{9D8B030D-6E8A-4147-A177-3AD203B41FA5}">
                      <a16:colId xmlns:a16="http://schemas.microsoft.com/office/drawing/2014/main" val="20000"/>
                    </a:ext>
                  </a:extLst>
                </a:gridCol>
                <a:gridCol w="3483407">
                  <a:extLst>
                    <a:ext uri="{9D8B030D-6E8A-4147-A177-3AD203B41FA5}">
                      <a16:colId xmlns:a16="http://schemas.microsoft.com/office/drawing/2014/main" val="20001"/>
                    </a:ext>
                  </a:extLst>
                </a:gridCol>
              </a:tblGrid>
              <a:tr h="44109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内容</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①</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ICONS</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３名本人</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にてフィード・ストーリーズ各１回投稿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②</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CanCam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にてフィードマガジン投稿１回</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※ICONS</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投稿素材流用（蓋画合わせて最大</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5</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枚イメージ）</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③</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CanCam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にてストーリーズ</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2</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回投稿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※1</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回目</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IGFM</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投稿に遷移、２回目クライアント様</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LP</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へ遷移</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想定数</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900" b="1"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CanCamIG</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フィードマガジン：</a:t>
                      </a:r>
                      <a:r>
                        <a:rPr lang="en-US" altLang="ja-JP"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40,000imp</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想定</a:t>
                      </a:r>
                      <a:endParaRPr 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公開・投稿日</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平日任意</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85467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レポート項目</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■共通：投稿後</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 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9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ja-JP" altLang="en-US" sz="900" b="1" i="0" u="none" strike="noStrike" cap="none" dirty="0">
                          <a:solidFill>
                            <a:schemeClr val="tx1">
                              <a:lumMod val="65000"/>
                              <a:lumOff val="35000"/>
                            </a:schemeClr>
                          </a:solidFill>
                          <a:latin typeface="+mn-ea"/>
                          <a:ea typeface="+mn-ea"/>
                          <a:cs typeface="Arial"/>
                          <a:sym typeface="Arial"/>
                        </a:rPr>
                        <a:t>投稿キャプチャ、</a:t>
                      </a:r>
                      <a:r>
                        <a:rPr lang="en-US" altLang="ja-JP" sz="900" b="1" i="0" u="none" strike="noStrike" cap="none" dirty="0">
                          <a:solidFill>
                            <a:schemeClr val="tx1">
                              <a:lumMod val="65000"/>
                              <a:lumOff val="35000"/>
                            </a:schemeClr>
                          </a:solidFill>
                          <a:latin typeface="+mn-ea"/>
                          <a:ea typeface="+mn-ea"/>
                          <a:cs typeface="Arial"/>
                          <a:sym typeface="Arial"/>
                        </a:rPr>
                        <a:t>imp</a:t>
                      </a:r>
                      <a:r>
                        <a:rPr lang="ja-JP" altLang="en-US" sz="900" b="1" i="0" u="none" strike="noStrike" cap="none" dirty="0">
                          <a:solidFill>
                            <a:schemeClr val="tx1">
                              <a:lumMod val="65000"/>
                              <a:lumOff val="35000"/>
                            </a:schemeClr>
                          </a:solidFill>
                          <a:latin typeface="+mn-ea"/>
                          <a:ea typeface="+mn-ea"/>
                          <a:cs typeface="Arial"/>
                          <a:sym typeface="Arial"/>
                        </a:rPr>
                        <a:t>数、いいね数、保存数</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5711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レポート提出</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期間</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週間終了</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後</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の</a:t>
                      </a:r>
                      <a:r>
                        <a:rPr lang="en-US" altLang="zh-TW"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週間以内</a:t>
                      </a:r>
                      <a:endParaRPr lang="zh-TW"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89464">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お申込み期限</a:t>
                      </a:r>
                      <a:endParaRPr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掲載開始より45営業日前</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289464">
                <a:tc>
                  <a:txBody>
                    <a:bodyPr/>
                    <a:lstStyle/>
                    <a:p>
                      <a:pPr marL="0" marR="0" lvl="0" indent="0" algn="l" rtl="0">
                        <a:lnSpc>
                          <a:spcPct val="100000"/>
                        </a:lnSpc>
                        <a:spcBef>
                          <a:spcPts val="0"/>
                        </a:spcBef>
                        <a:spcAft>
                          <a:spcPts val="0"/>
                        </a:spcAft>
                        <a:buClr>
                          <a:srgbClr val="505050"/>
                        </a:buClr>
                        <a:buSzPts val="900"/>
                        <a:buFont typeface="Arial"/>
                        <a:buNone/>
                      </a:pPr>
                      <a:r>
                        <a:rPr lang="ja-JP" sz="10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備考</a:t>
                      </a:r>
                      <a:endParaRPr sz="10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900"/>
                        <a:buFont typeface="Arial"/>
                        <a:buNone/>
                      </a:pPr>
                      <a:r>
                        <a:rPr lang="en-US" altLang="ja-JP" sz="900" b="1" i="0" u="none" strike="noStrike" cap="none" dirty="0">
                          <a:solidFill>
                            <a:schemeClr val="tx1">
                              <a:lumMod val="65000"/>
                              <a:lumOff val="35000"/>
                            </a:schemeClr>
                          </a:solidFill>
                          <a:latin typeface="+mn-ea"/>
                          <a:ea typeface="+mn-ea"/>
                          <a:cs typeface="Arial"/>
                          <a:sym typeface="Arial"/>
                        </a:rPr>
                        <a:t>【</a:t>
                      </a:r>
                      <a:r>
                        <a:rPr lang="en-US" altLang="ja-JP" sz="900" b="1" i="0" u="none" strike="noStrike" cap="none" dirty="0" err="1">
                          <a:solidFill>
                            <a:schemeClr val="tx1">
                              <a:lumMod val="65000"/>
                              <a:lumOff val="35000"/>
                            </a:schemeClr>
                          </a:solidFill>
                          <a:latin typeface="+mn-ea"/>
                          <a:ea typeface="+mn-ea"/>
                          <a:cs typeface="Arial"/>
                          <a:sym typeface="Arial"/>
                        </a:rPr>
                        <a:t>CanCamIG</a:t>
                      </a:r>
                      <a:r>
                        <a:rPr lang="ja-JP" altLang="en-US" sz="900" b="1" i="0" u="none" strike="noStrike" cap="none" dirty="0">
                          <a:solidFill>
                            <a:schemeClr val="tx1">
                              <a:lumMod val="65000"/>
                              <a:lumOff val="35000"/>
                            </a:schemeClr>
                          </a:solidFill>
                          <a:latin typeface="+mn-ea"/>
                          <a:ea typeface="+mn-ea"/>
                          <a:cs typeface="Arial"/>
                          <a:sym typeface="Arial"/>
                        </a:rPr>
                        <a:t>フィードマガジン</a:t>
                      </a:r>
                      <a:r>
                        <a:rPr lang="en-US" altLang="ja-JP" sz="900" b="1" i="0" u="none" strike="noStrike" cap="none" dirty="0">
                          <a:solidFill>
                            <a:schemeClr val="tx1">
                              <a:lumMod val="65000"/>
                              <a:lumOff val="35000"/>
                            </a:schemeClr>
                          </a:solidFill>
                          <a:latin typeface="+mn-ea"/>
                          <a:ea typeface="+mn-ea"/>
                          <a:cs typeface="Arial"/>
                          <a:sym typeface="Arial"/>
                        </a:rPr>
                        <a:t>】</a:t>
                      </a:r>
                    </a:p>
                    <a:p>
                      <a:pPr marL="0" marR="0" lvl="0" indent="0" algn="l" rtl="0">
                        <a:lnSpc>
                          <a:spcPct val="100000"/>
                        </a:lnSpc>
                        <a:spcBef>
                          <a:spcPts val="0"/>
                        </a:spcBef>
                        <a:spcAft>
                          <a:spcPts val="0"/>
                        </a:spcAft>
                        <a:buClr>
                          <a:srgbClr val="505050"/>
                        </a:buClr>
                        <a:buSzPts val="900"/>
                        <a:buFont typeface="Arial"/>
                        <a:buNone/>
                      </a:pPr>
                      <a:r>
                        <a:rPr lang="ja-JP" altLang="en-US" sz="900" b="1" i="0" u="none" strike="noStrike" cap="none" dirty="0">
                          <a:solidFill>
                            <a:schemeClr val="tx1">
                              <a:lumMod val="65000"/>
                              <a:lumOff val="35000"/>
                            </a:schemeClr>
                          </a:solidFill>
                          <a:latin typeface="+mn-ea"/>
                          <a:ea typeface="+mn-ea"/>
                          <a:cs typeface="Arial"/>
                          <a:sym typeface="Arial"/>
                        </a:rPr>
                        <a:t>メンション　：画像・テキストにクライアント様</a:t>
                      </a:r>
                      <a:r>
                        <a:rPr lang="en-US" altLang="ja-JP" sz="900" b="1" i="0" u="none" strike="noStrike" cap="none" dirty="0">
                          <a:solidFill>
                            <a:schemeClr val="tx1">
                              <a:lumMod val="65000"/>
                              <a:lumOff val="35000"/>
                            </a:schemeClr>
                          </a:solidFill>
                          <a:latin typeface="+mn-ea"/>
                          <a:ea typeface="+mn-ea"/>
                          <a:cs typeface="Arial"/>
                          <a:sym typeface="Arial"/>
                        </a:rPr>
                        <a:t>1</a:t>
                      </a:r>
                      <a:r>
                        <a:rPr lang="ja-JP" altLang="en-US" sz="900" b="1" i="0" u="none" strike="noStrike" cap="none" dirty="0">
                          <a:solidFill>
                            <a:schemeClr val="tx1">
                              <a:lumMod val="65000"/>
                              <a:lumOff val="35000"/>
                            </a:schemeClr>
                          </a:solidFill>
                          <a:latin typeface="+mn-ea"/>
                          <a:ea typeface="+mn-ea"/>
                          <a:cs typeface="Arial"/>
                          <a:sym typeface="Arial"/>
                        </a:rPr>
                        <a:t>つ可能</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900"/>
                        <a:buFont typeface="Arial"/>
                        <a:buNone/>
                        <a:tabLst/>
                        <a:defRPr/>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ハッシュタグ</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指定1つまで</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900" b="1" i="0" u="none" strike="noStrike" cap="none" dirty="0">
                          <a:solidFill>
                            <a:schemeClr val="tx1">
                              <a:lumMod val="65000"/>
                              <a:lumOff val="35000"/>
                            </a:schemeClr>
                          </a:solidFill>
                          <a:latin typeface="+mn-ea"/>
                          <a:ea typeface="+mn-ea"/>
                          <a:cs typeface="Arial"/>
                          <a:sym typeface="Arial"/>
                        </a:rPr>
                        <a:t>その他は</a:t>
                      </a:r>
                      <a:r>
                        <a:rPr lang="en-US" altLang="ja-JP" sz="900" b="1" i="0" u="none" strike="noStrike" cap="none" dirty="0">
                          <a:solidFill>
                            <a:schemeClr val="tx1">
                              <a:lumMod val="65000"/>
                              <a:lumOff val="35000"/>
                            </a:schemeClr>
                          </a:solidFill>
                          <a:latin typeface="+mn-ea"/>
                          <a:ea typeface="+mn-ea"/>
                          <a:cs typeface="Arial"/>
                          <a:sym typeface="Arial"/>
                        </a:rPr>
                        <a:t>#PR</a:t>
                      </a:r>
                      <a:r>
                        <a:rPr lang="ja-JP" altLang="en-US" sz="900" b="1" i="0" u="none" strike="noStrike" cap="none" dirty="0">
                          <a:solidFill>
                            <a:schemeClr val="tx1">
                              <a:lumMod val="65000"/>
                              <a:lumOff val="35000"/>
                            </a:schemeClr>
                          </a:solidFill>
                          <a:latin typeface="+mn-ea"/>
                          <a:ea typeface="+mn-ea"/>
                          <a:cs typeface="Arial"/>
                          <a:sym typeface="Arial"/>
                        </a:rPr>
                        <a:t>と編集部任意</a:t>
                      </a:r>
                      <a:endParaRPr lang="en-US" altLang="ja-JP" sz="900" b="1" i="0" u="none" strike="noStrike" cap="none" dirty="0">
                        <a:solidFill>
                          <a:schemeClr val="tx1">
                            <a:lumMod val="65000"/>
                            <a:lumOff val="35000"/>
                          </a:schemeClr>
                        </a:solidFill>
                        <a:latin typeface="+mn-ea"/>
                        <a:ea typeface="+mn-ea"/>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174505631"/>
                  </a:ext>
                </a:extLst>
              </a:tr>
              <a:tr h="973518">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rtl="0">
                        <a:lnSpc>
                          <a:spcPct val="100000"/>
                        </a:lnSpc>
                        <a:spcBef>
                          <a:spcPts val="100"/>
                        </a:spcBef>
                        <a:spcAft>
                          <a:spcPts val="0"/>
                        </a:spcAft>
                        <a:buClr>
                          <a:srgbClr val="505050"/>
                        </a:buClr>
                        <a:buSzPts val="700"/>
                        <a:buFont typeface="Arial"/>
                        <a:buNone/>
                      </a:pP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endPar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・ハッシュタグを</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つご指定いただけます。それ以外には</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表記として</a:t>
                      </a:r>
                      <a:endPar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700" b="1" u="none" strike="noStrike" cap="none" dirty="0">
                          <a:solidFill>
                            <a:schemeClr val="tx1">
                              <a:lumMod val="65000"/>
                              <a:lumOff val="35000"/>
                            </a:schemeClr>
                          </a:solidFill>
                          <a:latin typeface="+mn-ea"/>
                          <a:ea typeface="+mn-ea"/>
                          <a:cs typeface="Arial"/>
                          <a:sym typeface="Arial"/>
                        </a:rPr>
                        <a:t>｢</a:t>
                      </a:r>
                      <a:r>
                        <a:rPr lang="en-US" altLang="ja-JP" sz="700" b="1" u="none" strike="noStrike" cap="none" dirty="0">
                          <a:solidFill>
                            <a:schemeClr val="tx1">
                              <a:lumMod val="75000"/>
                              <a:lumOff val="25000"/>
                            </a:schemeClr>
                          </a:solidFill>
                          <a:latin typeface="+mn-ea"/>
                          <a:ea typeface="+mn-ea"/>
                          <a:cs typeface="Meiryo"/>
                          <a:sym typeface="Meiryo"/>
                        </a:rPr>
                        <a:t>#</a:t>
                      </a:r>
                      <a:r>
                        <a:rPr lang="en-US" altLang="ja-JP" sz="700" b="1" u="none" strike="noStrike" cap="none" dirty="0" err="1">
                          <a:solidFill>
                            <a:schemeClr val="tx1">
                              <a:lumMod val="75000"/>
                              <a:lumOff val="25000"/>
                            </a:schemeClr>
                          </a:solidFill>
                          <a:latin typeface="+mn-ea"/>
                          <a:ea typeface="+mn-ea"/>
                          <a:cs typeface="Meiryo"/>
                          <a:sym typeface="Meiryo"/>
                        </a:rPr>
                        <a:t>CanCam</a:t>
                      </a:r>
                      <a:r>
                        <a:rPr lang="en-US" altLang="ja-JP" sz="700" b="1" u="none" strike="noStrike" cap="none" dirty="0">
                          <a:solidFill>
                            <a:schemeClr val="tx1">
                              <a:lumMod val="75000"/>
                              <a:lumOff val="25000"/>
                            </a:schemeClr>
                          </a:solidFill>
                          <a:latin typeface="+mn-ea"/>
                          <a:ea typeface="+mn-ea"/>
                          <a:cs typeface="Meiryo"/>
                          <a:sym typeface="Meiryo"/>
                        </a:rPr>
                        <a:t>_</a:t>
                      </a:r>
                      <a:r>
                        <a:rPr lang="ja-JP" altLang="en-US" sz="700" b="1" u="none" strike="noStrike" cap="none" dirty="0">
                          <a:solidFill>
                            <a:schemeClr val="tx1">
                              <a:lumMod val="75000"/>
                              <a:lumOff val="25000"/>
                            </a:schemeClr>
                          </a:solidFill>
                          <a:latin typeface="+mn-ea"/>
                          <a:ea typeface="+mn-ea"/>
                          <a:cs typeface="Meiryo"/>
                          <a:sym typeface="Meiryo"/>
                        </a:rPr>
                        <a:t>会社名</a:t>
                      </a:r>
                      <a:r>
                        <a:rPr lang="en-US" altLang="ja-JP" sz="700" b="1" u="none" strike="noStrike" cap="none" dirty="0">
                          <a:solidFill>
                            <a:schemeClr val="tx1">
                              <a:lumMod val="75000"/>
                              <a:lumOff val="25000"/>
                            </a:schemeClr>
                          </a:solidFill>
                          <a:latin typeface="+mn-ea"/>
                          <a:ea typeface="+mn-ea"/>
                          <a:cs typeface="Meiryo"/>
                          <a:sym typeface="Meiryo"/>
                        </a:rPr>
                        <a:t>or</a:t>
                      </a:r>
                      <a:r>
                        <a:rPr lang="ja-JP" altLang="en-US" sz="700" b="1" u="none" strike="noStrike" cap="none" dirty="0">
                          <a:solidFill>
                            <a:schemeClr val="tx1">
                              <a:lumMod val="75000"/>
                              <a:lumOff val="25000"/>
                            </a:schemeClr>
                          </a:solidFill>
                          <a:latin typeface="+mn-ea"/>
                          <a:ea typeface="+mn-ea"/>
                          <a:cs typeface="Meiryo"/>
                          <a:sym typeface="Meiryo"/>
                        </a:rPr>
                        <a:t>ブランド名</a:t>
                      </a:r>
                      <a:r>
                        <a:rPr lang="en-US" altLang="ja-JP" sz="700" b="1" u="none" strike="noStrike" cap="none" dirty="0">
                          <a:solidFill>
                            <a:schemeClr val="tx1">
                              <a:lumMod val="75000"/>
                              <a:lumOff val="25000"/>
                            </a:schemeClr>
                          </a:solidFill>
                          <a:latin typeface="+mn-ea"/>
                          <a:ea typeface="+mn-ea"/>
                          <a:cs typeface="Meiryo"/>
                          <a:sym typeface="Meiryo"/>
                        </a:rPr>
                        <a:t>｣</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がつきます。</a:t>
                      </a:r>
                    </a:p>
                    <a:p>
                      <a:pPr marL="0" marR="0" lvl="0" indent="0" algn="l" rtl="0">
                        <a:lnSpc>
                          <a:spcPct val="100000"/>
                        </a:lnSpc>
                        <a:spcBef>
                          <a:spcPts val="100"/>
                        </a:spcBef>
                        <a:spcAft>
                          <a:spcPts val="0"/>
                        </a:spcAft>
                        <a:buClr>
                          <a:srgbClr val="00000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候補は編集部にご一任ください。投稿日時はご指定いただけません</a:t>
                      </a:r>
                    </a:p>
                    <a:p>
                      <a:pPr marL="0" marR="0" lvl="0" indent="0" algn="l" rtl="0">
                        <a:lnSpc>
                          <a:spcPct val="100000"/>
                        </a:lnSpc>
                        <a:spcBef>
                          <a:spcPts val="100"/>
                        </a:spcBef>
                        <a:spcAft>
                          <a:spcPts val="0"/>
                        </a:spcAft>
                        <a:buClr>
                          <a:srgbClr val="00000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・投稿内容については美容商材の場合のみ１回薬事確認がありますが、</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にご一任ください</a:t>
                      </a:r>
                    </a:p>
                    <a:p>
                      <a:pPr marL="0" marR="0" lvl="0" indent="0" algn="l" rtl="0">
                        <a:lnSpc>
                          <a:spcPct val="100000"/>
                        </a:lnSpc>
                        <a:spcBef>
                          <a:spcPts val="100"/>
                        </a:spcBef>
                        <a:spcAft>
                          <a:spcPts val="0"/>
                        </a:spcAft>
                        <a:buClr>
                          <a:srgbClr val="00000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・商品発送の場合、現品送付は弊社で行います・複数回の投稿や、</a:t>
                      </a:r>
                      <a:r>
                        <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Instagram</a:t>
                      </a: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以外への投稿は</a:t>
                      </a:r>
                      <a:endPar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別途料金が発生します</a:t>
                      </a:r>
                      <a:endParaRPr lang="en-US" altLang="ja-JP" sz="7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週間後も投稿は基本的に残りますが条件によっては</a:t>
                      </a:r>
                      <a:r>
                        <a:rPr lang="en-US" altLang="ja-JP"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週間後に削除となる可能性もございます。</a:t>
                      </a:r>
                      <a:endParaRPr lang="en-US" altLang="ja-JP"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予めご了承ください。</a:t>
                      </a:r>
                    </a:p>
                    <a:p>
                      <a:pPr marL="0" marR="0" lvl="0" indent="0" algn="l" rtl="0">
                        <a:lnSpc>
                          <a:spcPct val="100000"/>
                        </a:lnSpc>
                        <a:spcBef>
                          <a:spcPts val="100"/>
                        </a:spcBef>
                        <a:spcAft>
                          <a:spcPts val="0"/>
                        </a:spcAft>
                        <a:buClr>
                          <a:srgbClr val="000000"/>
                        </a:buClr>
                        <a:buSzPts val="700"/>
                        <a:buFont typeface="Arial"/>
                        <a:buNone/>
                      </a:pPr>
                      <a:endPar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a:lnSpc>
                          <a:spcPct val="100000"/>
                        </a:lnSpc>
                        <a:spcBef>
                          <a:spcPts val="100"/>
                        </a:spcBef>
                        <a:buSzPts val="800"/>
                      </a:pPr>
                      <a:endParaRPr lang="ja-JP" altLang="en-US" sz="7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69" name="Picture 4" descr="現在のインスタグラムのアイコン">
            <a:extLst>
              <a:ext uri="{FF2B5EF4-FFF2-40B4-BE49-F238E27FC236}">
                <a16:creationId xmlns:a16="http://schemas.microsoft.com/office/drawing/2014/main" id="{ECDAA135-05C1-C67B-77FF-883A0736B648}"/>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6095657" y="545296"/>
            <a:ext cx="382431" cy="378252"/>
          </a:xfrm>
          <a:prstGeom prst="rect">
            <a:avLst/>
          </a:prstGeom>
          <a:noFill/>
          <a:extLst>
            <a:ext uri="{909E8E84-426E-40DD-AFC4-6F175D3DCCD1}">
              <a14:hiddenFill xmlns:a14="http://schemas.microsoft.com/office/drawing/2010/main">
                <a:solidFill>
                  <a:srgbClr val="FFFFFF"/>
                </a:solidFill>
              </a14:hiddenFill>
            </a:ext>
          </a:extLst>
        </p:spPr>
      </p:pic>
      <p:pic>
        <p:nvPicPr>
          <p:cNvPr id="76" name="図 75">
            <a:extLst>
              <a:ext uri="{FF2B5EF4-FFF2-40B4-BE49-F238E27FC236}">
                <a16:creationId xmlns:a16="http://schemas.microsoft.com/office/drawing/2014/main" id="{28D4D5D1-FD14-EC07-2BA6-CC31D9623997}"/>
              </a:ext>
            </a:extLst>
          </p:cNvPr>
          <p:cNvPicPr>
            <a:picLocks noChangeAspect="1"/>
          </p:cNvPicPr>
          <p:nvPr/>
        </p:nvPicPr>
        <p:blipFill>
          <a:blip r:embed="rId4"/>
          <a:stretch>
            <a:fillRect/>
          </a:stretch>
        </p:blipFill>
        <p:spPr>
          <a:xfrm>
            <a:off x="6514967" y="362712"/>
            <a:ext cx="647055" cy="675942"/>
          </a:xfrm>
          <a:prstGeom prst="rect">
            <a:avLst/>
          </a:prstGeom>
        </p:spPr>
      </p:pic>
      <p:sp>
        <p:nvSpPr>
          <p:cNvPr id="21" name="角丸四角形 13">
            <a:extLst>
              <a:ext uri="{FF2B5EF4-FFF2-40B4-BE49-F238E27FC236}">
                <a16:creationId xmlns:a16="http://schemas.microsoft.com/office/drawing/2014/main" id="{AEF5680C-A36C-A6B3-AEE3-3FA1B3B78573}"/>
              </a:ext>
            </a:extLst>
          </p:cNvPr>
          <p:cNvSpPr/>
          <p:nvPr/>
        </p:nvSpPr>
        <p:spPr>
          <a:xfrm>
            <a:off x="154463" y="2097160"/>
            <a:ext cx="4994885" cy="1630018"/>
          </a:xfrm>
          <a:prstGeom prst="roundRect">
            <a:avLst>
              <a:gd name="adj" fmla="val 2954"/>
            </a:avLst>
          </a:prstGeom>
          <a:solidFill>
            <a:srgbClr val="FBD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descr="建物, 女の子, 女性, 若い が含まれている画像&#10;&#10;自動的に生成された説明">
            <a:extLst>
              <a:ext uri="{FF2B5EF4-FFF2-40B4-BE49-F238E27FC236}">
                <a16:creationId xmlns:a16="http://schemas.microsoft.com/office/drawing/2014/main" id="{999DE456-090A-7A6A-33EB-15476F3AA35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40420" y="2397234"/>
            <a:ext cx="713811" cy="1181659"/>
          </a:xfrm>
          <a:prstGeom prst="rect">
            <a:avLst/>
          </a:prstGeom>
          <a:ln>
            <a:solidFill>
              <a:schemeClr val="bg1">
                <a:lumMod val="75000"/>
              </a:schemeClr>
            </a:solidFill>
          </a:ln>
        </p:spPr>
      </p:pic>
      <p:pic>
        <p:nvPicPr>
          <p:cNvPr id="23" name="図 22" descr="グラフィカル ユーザー インターフェイス, アプリケーション&#10;&#10;自動的に生成された説明">
            <a:extLst>
              <a:ext uri="{FF2B5EF4-FFF2-40B4-BE49-F238E27FC236}">
                <a16:creationId xmlns:a16="http://schemas.microsoft.com/office/drawing/2014/main" id="{7FC88CB3-FE17-0C92-97D1-CBDFAE0523E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85151" y="2397234"/>
            <a:ext cx="749266" cy="1222060"/>
          </a:xfrm>
          <a:prstGeom prst="rect">
            <a:avLst/>
          </a:prstGeom>
          <a:ln>
            <a:solidFill>
              <a:schemeClr val="bg1">
                <a:lumMod val="75000"/>
              </a:schemeClr>
            </a:solidFill>
          </a:ln>
        </p:spPr>
      </p:pic>
      <p:pic>
        <p:nvPicPr>
          <p:cNvPr id="24" name="図 23">
            <a:extLst>
              <a:ext uri="{FF2B5EF4-FFF2-40B4-BE49-F238E27FC236}">
                <a16:creationId xmlns:a16="http://schemas.microsoft.com/office/drawing/2014/main" id="{5C70C8A7-0531-7602-D74F-6F15C8B8C04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500020" y="2397234"/>
            <a:ext cx="682605" cy="1180857"/>
          </a:xfrm>
          <a:prstGeom prst="rect">
            <a:avLst/>
          </a:prstGeom>
          <a:ln>
            <a:solidFill>
              <a:schemeClr val="bg1">
                <a:lumMod val="75000"/>
              </a:schemeClr>
            </a:solidFill>
          </a:ln>
        </p:spPr>
      </p:pic>
      <p:pic>
        <p:nvPicPr>
          <p:cNvPr id="25" name="図 24" descr="男性の写真のスクリーンショット&#10;&#10;低い精度で自動的に生成された説明">
            <a:extLst>
              <a:ext uri="{FF2B5EF4-FFF2-40B4-BE49-F238E27FC236}">
                <a16:creationId xmlns:a16="http://schemas.microsoft.com/office/drawing/2014/main" id="{FAC80882-ECA8-C680-9A86-A27A4F69FC4A}"/>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t="5507" b="2899"/>
          <a:stretch/>
        </p:blipFill>
        <p:spPr>
          <a:xfrm>
            <a:off x="1166874" y="2397234"/>
            <a:ext cx="605634" cy="1202581"/>
          </a:xfrm>
          <a:prstGeom prst="rect">
            <a:avLst/>
          </a:prstGeom>
          <a:ln>
            <a:solidFill>
              <a:schemeClr val="bg1">
                <a:lumMod val="75000"/>
              </a:schemeClr>
            </a:solidFill>
          </a:ln>
        </p:spPr>
      </p:pic>
      <p:pic>
        <p:nvPicPr>
          <p:cNvPr id="26" name="図 25" descr="グラフィカル ユーザー インターフェイス&#10;&#10;自動的に生成された説明">
            <a:extLst>
              <a:ext uri="{FF2B5EF4-FFF2-40B4-BE49-F238E27FC236}">
                <a16:creationId xmlns:a16="http://schemas.microsoft.com/office/drawing/2014/main" id="{12734754-1E7D-BA8E-F208-70AC2B87CD1E}"/>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t="5217" b="3333"/>
          <a:stretch/>
        </p:blipFill>
        <p:spPr>
          <a:xfrm>
            <a:off x="2747060" y="2397234"/>
            <a:ext cx="640317" cy="1269179"/>
          </a:xfrm>
          <a:prstGeom prst="rect">
            <a:avLst/>
          </a:prstGeom>
          <a:ln>
            <a:solidFill>
              <a:schemeClr val="bg1">
                <a:lumMod val="75000"/>
              </a:schemeClr>
            </a:solidFill>
          </a:ln>
        </p:spPr>
      </p:pic>
      <p:pic>
        <p:nvPicPr>
          <p:cNvPr id="27" name="図 26" descr="コンピュータ が含まれている画像&#10;&#10;自動的に生成された説明">
            <a:extLst>
              <a:ext uri="{FF2B5EF4-FFF2-40B4-BE49-F238E27FC236}">
                <a16:creationId xmlns:a16="http://schemas.microsoft.com/office/drawing/2014/main" id="{761C7D8A-1E37-F431-1870-109CA7DD6BA2}"/>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t="5507" b="3188"/>
          <a:stretch/>
        </p:blipFill>
        <p:spPr>
          <a:xfrm>
            <a:off x="4295266" y="2397234"/>
            <a:ext cx="640317" cy="1267167"/>
          </a:xfrm>
          <a:prstGeom prst="rect">
            <a:avLst/>
          </a:prstGeom>
          <a:ln>
            <a:solidFill>
              <a:schemeClr val="bg1">
                <a:lumMod val="75000"/>
              </a:schemeClr>
            </a:solidFill>
          </a:ln>
        </p:spPr>
      </p:pic>
      <p:sp>
        <p:nvSpPr>
          <p:cNvPr id="28" name="テキスト ボックス 27">
            <a:extLst>
              <a:ext uri="{FF2B5EF4-FFF2-40B4-BE49-F238E27FC236}">
                <a16:creationId xmlns:a16="http://schemas.microsoft.com/office/drawing/2014/main" id="{1EDF7FD8-2760-1B3A-B331-B3664A3A9E34}"/>
              </a:ext>
            </a:extLst>
          </p:cNvPr>
          <p:cNvSpPr txBox="1"/>
          <p:nvPr/>
        </p:nvSpPr>
        <p:spPr>
          <a:xfrm>
            <a:off x="-311448" y="2130954"/>
            <a:ext cx="5680761" cy="261610"/>
          </a:xfrm>
          <a:prstGeom prst="rect">
            <a:avLst/>
          </a:prstGeom>
          <a:noFill/>
        </p:spPr>
        <p:txBody>
          <a:bodyPr wrap="square" rtlCol="0">
            <a:spAutoFit/>
          </a:bodyPr>
          <a:lstStyle/>
          <a:p>
            <a:pPr algn="ctr"/>
            <a:r>
              <a:rPr kumimoji="1" lang="ja-JP" altLang="en-US" sz="1100" b="1" u="sng" dirty="0">
                <a:solidFill>
                  <a:srgbClr val="E7346C"/>
                </a:solidFill>
                <a:latin typeface="游ゴシック" panose="020B0400000000000000" pitchFamily="50" charset="-128"/>
                <a:ea typeface="游ゴシック" panose="020B0400000000000000" pitchFamily="50" charset="-128"/>
              </a:rPr>
              <a:t>フィード投稿</a:t>
            </a:r>
            <a:r>
              <a:rPr kumimoji="1" lang="en-US" altLang="ja-JP" sz="1100" b="1" u="sng" dirty="0">
                <a:solidFill>
                  <a:srgbClr val="E7346C"/>
                </a:solidFill>
                <a:latin typeface="游ゴシック" panose="020B0400000000000000" pitchFamily="50" charset="-128"/>
                <a:ea typeface="游ゴシック" panose="020B0400000000000000" pitchFamily="50" charset="-128"/>
              </a:rPr>
              <a:t>1</a:t>
            </a:r>
            <a:r>
              <a:rPr kumimoji="1" lang="ja-JP" altLang="en-US" sz="1100" b="1" u="sng" dirty="0">
                <a:solidFill>
                  <a:srgbClr val="E7346C"/>
                </a:solidFill>
                <a:latin typeface="游ゴシック" panose="020B0400000000000000" pitchFamily="50" charset="-128"/>
                <a:ea typeface="游ゴシック" panose="020B0400000000000000" pitchFamily="50" charset="-128"/>
              </a:rPr>
              <a:t>回</a:t>
            </a:r>
            <a:r>
              <a:rPr kumimoji="1" lang="en-US" altLang="ja-JP" sz="1100" b="1" u="sng" dirty="0">
                <a:solidFill>
                  <a:srgbClr val="E7346C"/>
                </a:solidFill>
                <a:latin typeface="游ゴシック" panose="020B0400000000000000" pitchFamily="50" charset="-128"/>
                <a:ea typeface="游ゴシック" panose="020B0400000000000000" pitchFamily="50" charset="-128"/>
              </a:rPr>
              <a:t>&amp;</a:t>
            </a:r>
            <a:r>
              <a:rPr kumimoji="1" lang="ja-JP" altLang="en-US" sz="1100" b="1" u="sng" dirty="0">
                <a:solidFill>
                  <a:srgbClr val="E7346C"/>
                </a:solidFill>
                <a:latin typeface="游ゴシック" panose="020B0400000000000000" pitchFamily="50" charset="-128"/>
                <a:ea typeface="游ゴシック" panose="020B0400000000000000" pitchFamily="50" charset="-128"/>
              </a:rPr>
              <a:t>ストーリーズ投稿</a:t>
            </a:r>
            <a:r>
              <a:rPr kumimoji="1" lang="en-US" altLang="ja-JP" sz="1100" b="1" u="sng" dirty="0">
                <a:solidFill>
                  <a:srgbClr val="E7346C"/>
                </a:solidFill>
                <a:latin typeface="游ゴシック" panose="020B0400000000000000" pitchFamily="50" charset="-128"/>
                <a:ea typeface="游ゴシック" panose="020B0400000000000000" pitchFamily="50" charset="-128"/>
              </a:rPr>
              <a:t>1</a:t>
            </a:r>
            <a:r>
              <a:rPr kumimoji="1" lang="ja-JP" altLang="en-US" sz="1100" b="1" u="sng" dirty="0">
                <a:solidFill>
                  <a:srgbClr val="E7346C"/>
                </a:solidFill>
                <a:latin typeface="游ゴシック" panose="020B0400000000000000" pitchFamily="50" charset="-128"/>
                <a:ea typeface="游ゴシック" panose="020B0400000000000000" pitchFamily="50" charset="-128"/>
              </a:rPr>
              <a:t>回</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（内容は本人お任せ・薬事確認</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31" name="テキスト ボックス 30">
            <a:extLst>
              <a:ext uri="{FF2B5EF4-FFF2-40B4-BE49-F238E27FC236}">
                <a16:creationId xmlns:a16="http://schemas.microsoft.com/office/drawing/2014/main" id="{430CB17B-2786-7821-6A26-D2958B0B6F6D}"/>
              </a:ext>
            </a:extLst>
          </p:cNvPr>
          <p:cNvSpPr txBox="1"/>
          <p:nvPr/>
        </p:nvSpPr>
        <p:spPr>
          <a:xfrm>
            <a:off x="262491" y="1937939"/>
            <a:ext cx="2018539" cy="230832"/>
          </a:xfrm>
          <a:prstGeom prst="rect">
            <a:avLst/>
          </a:prstGeom>
          <a:solidFill>
            <a:srgbClr val="E7346C"/>
          </a:solidFill>
        </p:spPr>
        <p:txBody>
          <a:bodyPr wrap="square">
            <a:spAutoFit/>
          </a:bodyPr>
          <a:lstStyle/>
          <a:p>
            <a:pPr algn="ctr"/>
            <a:r>
              <a:rPr kumimoji="1" lang="ja-JP" altLang="en-US" sz="900" b="1" u="sng" dirty="0">
                <a:solidFill>
                  <a:schemeClr val="bg1"/>
                </a:solidFill>
                <a:latin typeface="游ゴシック" panose="020B0400000000000000" pitchFamily="50" charset="-128"/>
                <a:ea typeface="游ゴシック" panose="020B0400000000000000" pitchFamily="50" charset="-128"/>
              </a:rPr>
              <a:t>＜</a:t>
            </a:r>
            <a:r>
              <a:rPr kumimoji="1" lang="en-US" altLang="ja-JP" sz="900" b="1" u="sng" dirty="0">
                <a:solidFill>
                  <a:schemeClr val="bg1"/>
                </a:solidFill>
                <a:latin typeface="游ゴシック" panose="020B0400000000000000" pitchFamily="50" charset="-128"/>
                <a:ea typeface="游ゴシック" panose="020B0400000000000000" pitchFamily="50" charset="-128"/>
              </a:rPr>
              <a:t>ICONS</a:t>
            </a:r>
            <a:r>
              <a:rPr kumimoji="1" lang="ja-JP" altLang="en-US" sz="900" b="1" u="sng" dirty="0">
                <a:solidFill>
                  <a:schemeClr val="bg1"/>
                </a:solidFill>
                <a:latin typeface="游ゴシック" panose="020B0400000000000000" pitchFamily="50" charset="-128"/>
                <a:ea typeface="游ゴシック" panose="020B0400000000000000" pitchFamily="50" charset="-128"/>
              </a:rPr>
              <a:t>３名本人</a:t>
            </a:r>
            <a:r>
              <a:rPr kumimoji="1" lang="en-US" altLang="ja-JP" sz="900" b="1" u="sng" dirty="0">
                <a:solidFill>
                  <a:schemeClr val="bg1"/>
                </a:solidFill>
                <a:latin typeface="游ゴシック" panose="020B0400000000000000" pitchFamily="50" charset="-128"/>
                <a:ea typeface="游ゴシック" panose="020B0400000000000000" pitchFamily="50" charset="-128"/>
              </a:rPr>
              <a:t>Instagram</a:t>
            </a:r>
            <a:r>
              <a:rPr kumimoji="1" lang="ja-JP" altLang="en-US" sz="900" b="1" u="sng" dirty="0">
                <a:solidFill>
                  <a:schemeClr val="bg1"/>
                </a:solidFill>
                <a:latin typeface="游ゴシック" panose="020B0400000000000000" pitchFamily="50" charset="-128"/>
                <a:ea typeface="游ゴシック" panose="020B0400000000000000" pitchFamily="50" charset="-128"/>
              </a:rPr>
              <a:t>＞</a:t>
            </a:r>
            <a:endParaRPr lang="ja-JP" altLang="en-US" sz="900" dirty="0">
              <a:solidFill>
                <a:schemeClr val="bg1"/>
              </a:solidFill>
            </a:endParaRPr>
          </a:p>
        </p:txBody>
      </p:sp>
      <p:pic>
        <p:nvPicPr>
          <p:cNvPr id="42" name="図 41">
            <a:extLst>
              <a:ext uri="{FF2B5EF4-FFF2-40B4-BE49-F238E27FC236}">
                <a16:creationId xmlns:a16="http://schemas.microsoft.com/office/drawing/2014/main" id="{5F0394A7-CF03-0B2A-B63E-D78EAFF8AE43}"/>
              </a:ext>
            </a:extLst>
          </p:cNvPr>
          <p:cNvPicPr>
            <a:picLocks noChangeAspect="1"/>
          </p:cNvPicPr>
          <p:nvPr/>
        </p:nvPicPr>
        <p:blipFill>
          <a:blip r:embed="rId11"/>
          <a:stretch>
            <a:fillRect/>
          </a:stretch>
        </p:blipFill>
        <p:spPr>
          <a:xfrm>
            <a:off x="401783" y="4163593"/>
            <a:ext cx="903432" cy="1212012"/>
          </a:xfrm>
          <a:prstGeom prst="rect">
            <a:avLst/>
          </a:prstGeom>
        </p:spPr>
      </p:pic>
      <p:pic>
        <p:nvPicPr>
          <p:cNvPr id="94" name="図 93">
            <a:extLst>
              <a:ext uri="{FF2B5EF4-FFF2-40B4-BE49-F238E27FC236}">
                <a16:creationId xmlns:a16="http://schemas.microsoft.com/office/drawing/2014/main" id="{8E7615BC-76C5-D49B-893E-584FB8BD0AD7}"/>
              </a:ext>
            </a:extLst>
          </p:cNvPr>
          <p:cNvPicPr>
            <a:picLocks noChangeAspect="1"/>
          </p:cNvPicPr>
          <p:nvPr/>
        </p:nvPicPr>
        <p:blipFill>
          <a:blip r:embed="rId12"/>
          <a:stretch>
            <a:fillRect/>
          </a:stretch>
        </p:blipFill>
        <p:spPr>
          <a:xfrm>
            <a:off x="1265730" y="4163593"/>
            <a:ext cx="883849" cy="1210650"/>
          </a:xfrm>
          <a:prstGeom prst="rect">
            <a:avLst/>
          </a:prstGeom>
        </p:spPr>
      </p:pic>
      <p:pic>
        <p:nvPicPr>
          <p:cNvPr id="106" name="図 105">
            <a:extLst>
              <a:ext uri="{FF2B5EF4-FFF2-40B4-BE49-F238E27FC236}">
                <a16:creationId xmlns:a16="http://schemas.microsoft.com/office/drawing/2014/main" id="{4819FD6F-01AC-4EE6-6DC4-30C4C7C25E37}"/>
              </a:ext>
            </a:extLst>
          </p:cNvPr>
          <p:cNvPicPr>
            <a:picLocks noChangeAspect="1"/>
          </p:cNvPicPr>
          <p:nvPr/>
        </p:nvPicPr>
        <p:blipFill>
          <a:blip r:embed="rId13"/>
          <a:stretch>
            <a:fillRect/>
          </a:stretch>
        </p:blipFill>
        <p:spPr>
          <a:xfrm>
            <a:off x="3089177" y="4163593"/>
            <a:ext cx="883848" cy="1210649"/>
          </a:xfrm>
          <a:prstGeom prst="rect">
            <a:avLst/>
          </a:prstGeom>
        </p:spPr>
      </p:pic>
      <p:pic>
        <p:nvPicPr>
          <p:cNvPr id="118" name="図 117">
            <a:extLst>
              <a:ext uri="{FF2B5EF4-FFF2-40B4-BE49-F238E27FC236}">
                <a16:creationId xmlns:a16="http://schemas.microsoft.com/office/drawing/2014/main" id="{897A54C5-5018-FC0B-E2E4-0505DBD1A38B}"/>
              </a:ext>
            </a:extLst>
          </p:cNvPr>
          <p:cNvPicPr>
            <a:picLocks noChangeAspect="1"/>
          </p:cNvPicPr>
          <p:nvPr/>
        </p:nvPicPr>
        <p:blipFill>
          <a:blip r:embed="rId14"/>
          <a:stretch>
            <a:fillRect/>
          </a:stretch>
        </p:blipFill>
        <p:spPr>
          <a:xfrm>
            <a:off x="2177454" y="4163593"/>
            <a:ext cx="883848" cy="1210649"/>
          </a:xfrm>
          <a:prstGeom prst="rect">
            <a:avLst/>
          </a:prstGeom>
        </p:spPr>
      </p:pic>
      <p:pic>
        <p:nvPicPr>
          <p:cNvPr id="119" name="Picture 4" descr="現在のインスタグラムのアイコン">
            <a:extLst>
              <a:ext uri="{FF2B5EF4-FFF2-40B4-BE49-F238E27FC236}">
                <a16:creationId xmlns:a16="http://schemas.microsoft.com/office/drawing/2014/main" id="{9C224ED1-80C1-0E3C-68CC-10A9612A6ACE}"/>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118307" y="1871191"/>
            <a:ext cx="299243" cy="295974"/>
          </a:xfrm>
          <a:prstGeom prst="rect">
            <a:avLst/>
          </a:prstGeom>
          <a:noFill/>
          <a:extLst>
            <a:ext uri="{909E8E84-426E-40DD-AFC4-6F175D3DCCD1}">
              <a14:hiddenFill xmlns:a14="http://schemas.microsoft.com/office/drawing/2010/main">
                <a:solidFill>
                  <a:srgbClr val="FFFFFF"/>
                </a:solidFill>
              </a14:hiddenFill>
            </a:ext>
          </a:extLst>
        </p:spPr>
      </p:pic>
      <p:sp>
        <p:nvSpPr>
          <p:cNvPr id="120" name="テキスト ボックス 119">
            <a:extLst>
              <a:ext uri="{FF2B5EF4-FFF2-40B4-BE49-F238E27FC236}">
                <a16:creationId xmlns:a16="http://schemas.microsoft.com/office/drawing/2014/main" id="{C33A45CB-BCD6-5C40-DE23-0D9845826278}"/>
              </a:ext>
            </a:extLst>
          </p:cNvPr>
          <p:cNvSpPr txBox="1"/>
          <p:nvPr/>
        </p:nvSpPr>
        <p:spPr>
          <a:xfrm>
            <a:off x="220897" y="3770983"/>
            <a:ext cx="2018539" cy="230832"/>
          </a:xfrm>
          <a:prstGeom prst="rect">
            <a:avLst/>
          </a:prstGeom>
          <a:solidFill>
            <a:srgbClr val="FBC4BE"/>
          </a:solidFill>
        </p:spPr>
        <p:txBody>
          <a:bodyPr wrap="square">
            <a:spAutoFit/>
          </a:bodyPr>
          <a:lstStyle/>
          <a:p>
            <a:pPr algn="ctr"/>
            <a:r>
              <a:rPr lang="ja-JP" altLang="en-US" sz="900" b="1" dirty="0">
                <a:solidFill>
                  <a:schemeClr val="bg1"/>
                </a:solidFill>
              </a:rPr>
              <a:t>＜</a:t>
            </a:r>
            <a:r>
              <a:rPr lang="en-US" altLang="ja-JP" sz="900" b="1" dirty="0">
                <a:solidFill>
                  <a:schemeClr val="bg1"/>
                </a:solidFill>
              </a:rPr>
              <a:t>CanCam</a:t>
            </a:r>
            <a:r>
              <a:rPr lang="ja-JP" altLang="en-US" sz="900" b="1" dirty="0">
                <a:solidFill>
                  <a:schemeClr val="bg1"/>
                </a:solidFill>
              </a:rPr>
              <a:t>公式</a:t>
            </a:r>
            <a:r>
              <a:rPr lang="en-US" altLang="ja-JP" sz="900" b="1" dirty="0">
                <a:solidFill>
                  <a:schemeClr val="bg1"/>
                </a:solidFill>
              </a:rPr>
              <a:t>Instagram</a:t>
            </a:r>
            <a:r>
              <a:rPr lang="ja-JP" altLang="en-US" sz="900" b="1" dirty="0">
                <a:solidFill>
                  <a:schemeClr val="bg1"/>
                </a:solidFill>
              </a:rPr>
              <a:t>＞</a:t>
            </a:r>
          </a:p>
        </p:txBody>
      </p:sp>
      <p:pic>
        <p:nvPicPr>
          <p:cNvPr id="20" name="図 19">
            <a:extLst>
              <a:ext uri="{FF2B5EF4-FFF2-40B4-BE49-F238E27FC236}">
                <a16:creationId xmlns:a16="http://schemas.microsoft.com/office/drawing/2014/main" id="{2A01A0B7-EBF2-120E-C55D-72DA01EF1B50}"/>
              </a:ext>
            </a:extLst>
          </p:cNvPr>
          <p:cNvPicPr>
            <a:picLocks noChangeAspect="1"/>
          </p:cNvPicPr>
          <p:nvPr/>
        </p:nvPicPr>
        <p:blipFill rotWithShape="1">
          <a:blip r:embed="rId15"/>
          <a:srcRect l="22885" t="17439" r="65858" b="61215"/>
          <a:stretch/>
        </p:blipFill>
        <p:spPr>
          <a:xfrm>
            <a:off x="2142370" y="3717828"/>
            <a:ext cx="338606" cy="361179"/>
          </a:xfrm>
          <a:prstGeom prst="ellipse">
            <a:avLst/>
          </a:prstGeom>
        </p:spPr>
      </p:pic>
      <p:sp>
        <p:nvSpPr>
          <p:cNvPr id="123" name="テキスト ボックス 122">
            <a:extLst>
              <a:ext uri="{FF2B5EF4-FFF2-40B4-BE49-F238E27FC236}">
                <a16:creationId xmlns:a16="http://schemas.microsoft.com/office/drawing/2014/main" id="{6E3D135F-C441-6825-D668-20EE424596AB}"/>
              </a:ext>
            </a:extLst>
          </p:cNvPr>
          <p:cNvSpPr txBox="1"/>
          <p:nvPr/>
        </p:nvSpPr>
        <p:spPr>
          <a:xfrm>
            <a:off x="-188475" y="3971473"/>
            <a:ext cx="5680760" cy="253916"/>
          </a:xfrm>
          <a:prstGeom prst="rect">
            <a:avLst/>
          </a:prstGeom>
          <a:noFill/>
        </p:spPr>
        <p:txBody>
          <a:bodyPr wrap="square">
            <a:spAutoFit/>
          </a:bodyPr>
          <a:lstStyle/>
          <a:p>
            <a:pPr algn="ctr"/>
            <a:r>
              <a:rPr kumimoji="1" lang="ja-JP" altLang="en-US" sz="1050" b="1" u="sng" dirty="0">
                <a:solidFill>
                  <a:srgbClr val="FF0000"/>
                </a:solidFill>
                <a:latin typeface="游ゴシック" panose="020B0400000000000000" pitchFamily="50" charset="-128"/>
                <a:ea typeface="游ゴシック" panose="020B0400000000000000" pitchFamily="50" charset="-128"/>
              </a:rPr>
              <a:t>フィードマガジン投稿</a:t>
            </a:r>
            <a:r>
              <a:rPr kumimoji="1" lang="en-US" altLang="ja-JP" sz="1050" b="1" u="sng" dirty="0">
                <a:solidFill>
                  <a:srgbClr val="FF0000"/>
                </a:solidFill>
                <a:latin typeface="游ゴシック" panose="020B0400000000000000" pitchFamily="50" charset="-128"/>
                <a:ea typeface="游ゴシック" panose="020B0400000000000000" pitchFamily="50" charset="-128"/>
              </a:rPr>
              <a:t>1</a:t>
            </a:r>
            <a:r>
              <a:rPr kumimoji="1" lang="ja-JP" altLang="en-US" sz="1050" b="1" u="sng" dirty="0">
                <a:solidFill>
                  <a:srgbClr val="FF0000"/>
                </a:solidFill>
                <a:latin typeface="游ゴシック" panose="020B0400000000000000" pitchFamily="50" charset="-128"/>
                <a:ea typeface="游ゴシック" panose="020B0400000000000000" pitchFamily="50" charset="-128"/>
              </a:rPr>
              <a:t>回 </a:t>
            </a:r>
            <a:r>
              <a:rPr kumimoji="1" lang="ja-JP" altLang="en-US" sz="700" b="1" u="sng" dirty="0">
                <a:latin typeface="游ゴシック" panose="020B0400000000000000" pitchFamily="50" charset="-128"/>
                <a:ea typeface="游ゴシック" panose="020B0400000000000000" pitchFamily="50" charset="-128"/>
              </a:rPr>
              <a:t>（内</a:t>
            </a:r>
            <a:r>
              <a:rPr kumimoji="1" lang="ja-JP" altLang="en-US" sz="700" b="1" dirty="0">
                <a:solidFill>
                  <a:schemeClr val="tx1">
                    <a:lumMod val="75000"/>
                    <a:lumOff val="25000"/>
                  </a:schemeClr>
                </a:solidFill>
                <a:latin typeface="游ゴシック" panose="020B0400000000000000" pitchFamily="50" charset="-128"/>
                <a:ea typeface="游ゴシック" panose="020B0400000000000000" pitchFamily="50" charset="-128"/>
              </a:rPr>
              <a:t>容は編集部お任せ・薬事確認</a:t>
            </a:r>
            <a:r>
              <a:rPr kumimoji="1" lang="en-US" altLang="ja-JP" sz="7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7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r>
              <a:rPr kumimoji="1" lang="en-US" altLang="ja-JP" sz="700" b="1" dirty="0">
                <a:solidFill>
                  <a:schemeClr val="tx1">
                    <a:lumMod val="75000"/>
                    <a:lumOff val="25000"/>
                  </a:schemeClr>
                </a:solidFill>
                <a:latin typeface="游ゴシック" panose="020B0400000000000000" pitchFamily="50" charset="-128"/>
                <a:ea typeface="游ゴシック" panose="020B0400000000000000" pitchFamily="50" charset="-128"/>
              </a:rPr>
              <a:t>ICONS</a:t>
            </a:r>
            <a:r>
              <a:rPr kumimoji="1" lang="ja-JP" altLang="en-US" sz="700" b="1" dirty="0">
                <a:solidFill>
                  <a:schemeClr val="tx1">
                    <a:lumMod val="75000"/>
                    <a:lumOff val="25000"/>
                  </a:schemeClr>
                </a:solidFill>
                <a:latin typeface="游ゴシック" panose="020B0400000000000000" pitchFamily="50" charset="-128"/>
                <a:ea typeface="游ゴシック" panose="020B0400000000000000" pitchFamily="50" charset="-128"/>
              </a:rPr>
              <a:t>の投稿素材を流用し制作）</a:t>
            </a:r>
            <a:endParaRPr lang="ja-JP" altLang="en-US" sz="700" dirty="0"/>
          </a:p>
        </p:txBody>
      </p:sp>
      <p:pic>
        <p:nvPicPr>
          <p:cNvPr id="166" name="図 165">
            <a:extLst>
              <a:ext uri="{FF2B5EF4-FFF2-40B4-BE49-F238E27FC236}">
                <a16:creationId xmlns:a16="http://schemas.microsoft.com/office/drawing/2014/main" id="{8F6DAB9D-A63D-32FE-F512-8991FDA5B9D9}"/>
              </a:ext>
            </a:extLst>
          </p:cNvPr>
          <p:cNvPicPr>
            <a:picLocks noChangeAspect="1"/>
          </p:cNvPicPr>
          <p:nvPr/>
        </p:nvPicPr>
        <p:blipFill>
          <a:blip r:embed="rId16"/>
          <a:stretch>
            <a:fillRect/>
          </a:stretch>
        </p:blipFill>
        <p:spPr>
          <a:xfrm>
            <a:off x="4000898" y="4163593"/>
            <a:ext cx="839883" cy="1233343"/>
          </a:xfrm>
          <a:prstGeom prst="rect">
            <a:avLst/>
          </a:prstGeom>
        </p:spPr>
      </p:pic>
      <p:sp>
        <p:nvSpPr>
          <p:cNvPr id="184" name="テキスト ボックス 183">
            <a:extLst>
              <a:ext uri="{FF2B5EF4-FFF2-40B4-BE49-F238E27FC236}">
                <a16:creationId xmlns:a16="http://schemas.microsoft.com/office/drawing/2014/main" id="{2FE86B2E-87AB-3341-4297-91BD1617F68E}"/>
              </a:ext>
            </a:extLst>
          </p:cNvPr>
          <p:cNvSpPr txBox="1"/>
          <p:nvPr/>
        </p:nvSpPr>
        <p:spPr>
          <a:xfrm>
            <a:off x="-22290" y="5568543"/>
            <a:ext cx="2193718" cy="738664"/>
          </a:xfrm>
          <a:prstGeom prst="rect">
            <a:avLst/>
          </a:prstGeom>
          <a:noFill/>
        </p:spPr>
        <p:txBody>
          <a:bodyPr wrap="square" rtlCol="0">
            <a:spAutoFit/>
          </a:bodyPr>
          <a:lstStyle/>
          <a:p>
            <a:pPr algn="ctr"/>
            <a:r>
              <a:rPr kumimoji="1" lang="ja-JP" altLang="en-US" sz="800" b="1" u="sng" dirty="0">
                <a:solidFill>
                  <a:srgbClr val="FF0000"/>
                </a:solidFill>
                <a:latin typeface="游ゴシック" panose="020B0400000000000000" pitchFamily="50" charset="-128"/>
                <a:ea typeface="游ゴシック" panose="020B0400000000000000" pitchFamily="50" charset="-128"/>
              </a:rPr>
              <a:t>＜</a:t>
            </a:r>
            <a:r>
              <a:rPr kumimoji="1" lang="en-US" altLang="ja-JP" sz="800" b="1" u="sng" dirty="0">
                <a:solidFill>
                  <a:srgbClr val="FF0000"/>
                </a:solidFill>
                <a:latin typeface="游ゴシック" panose="020B0400000000000000" pitchFamily="50" charset="-128"/>
                <a:ea typeface="游ゴシック" panose="020B0400000000000000" pitchFamily="50" charset="-128"/>
              </a:rPr>
              <a:t>CanCam</a:t>
            </a:r>
            <a:r>
              <a:rPr kumimoji="1" lang="ja-JP" altLang="en-US" sz="800" b="1" u="sng" dirty="0">
                <a:solidFill>
                  <a:srgbClr val="FF0000"/>
                </a:solidFill>
                <a:latin typeface="游ゴシック" panose="020B0400000000000000" pitchFamily="50" charset="-128"/>
                <a:ea typeface="游ゴシック" panose="020B0400000000000000" pitchFamily="50" charset="-128"/>
              </a:rPr>
              <a:t>公式</a:t>
            </a:r>
            <a:r>
              <a:rPr kumimoji="1" lang="en-US" altLang="ja-JP" sz="800" b="1" u="sng" dirty="0">
                <a:solidFill>
                  <a:srgbClr val="FF0000"/>
                </a:solidFill>
                <a:latin typeface="游ゴシック" panose="020B0400000000000000" pitchFamily="50" charset="-128"/>
                <a:ea typeface="游ゴシック" panose="020B0400000000000000" pitchFamily="50" charset="-128"/>
              </a:rPr>
              <a:t>Instagram</a:t>
            </a:r>
            <a:r>
              <a:rPr kumimoji="1" lang="ja-JP" altLang="en-US" sz="800" b="1" u="sng" dirty="0">
                <a:solidFill>
                  <a:srgbClr val="FF0000"/>
                </a:solidFill>
                <a:latin typeface="游ゴシック" panose="020B0400000000000000" pitchFamily="50" charset="-128"/>
                <a:ea typeface="游ゴシック" panose="020B0400000000000000" pitchFamily="50" charset="-128"/>
              </a:rPr>
              <a:t>＞</a:t>
            </a:r>
            <a:endParaRPr kumimoji="1" lang="en-US" altLang="ja-JP" sz="8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1000" b="1" u="sng" dirty="0">
                <a:solidFill>
                  <a:srgbClr val="FF0000"/>
                </a:solidFill>
                <a:latin typeface="游ゴシック" panose="020B0400000000000000" pitchFamily="50" charset="-128"/>
                <a:ea typeface="游ゴシック" panose="020B0400000000000000" pitchFamily="50" charset="-128"/>
              </a:rPr>
              <a:t>ストーリーズ投稿</a:t>
            </a:r>
            <a:r>
              <a:rPr kumimoji="1" lang="en-US" altLang="ja-JP" sz="1000" b="1" u="sng" dirty="0">
                <a:solidFill>
                  <a:srgbClr val="FF0000"/>
                </a:solidFill>
                <a:latin typeface="游ゴシック" panose="020B0400000000000000" pitchFamily="50" charset="-128"/>
                <a:ea typeface="游ゴシック" panose="020B0400000000000000" pitchFamily="50" charset="-128"/>
              </a:rPr>
              <a:t>2</a:t>
            </a:r>
            <a:r>
              <a:rPr kumimoji="1" lang="ja-JP" altLang="en-US" sz="1000" b="1" u="sng" dirty="0">
                <a:solidFill>
                  <a:srgbClr val="FF0000"/>
                </a:solidFill>
                <a:latin typeface="游ゴシック" panose="020B0400000000000000" pitchFamily="50" charset="-128"/>
                <a:ea typeface="游ゴシック" panose="020B0400000000000000" pitchFamily="50" charset="-128"/>
              </a:rPr>
              <a:t>回</a:t>
            </a:r>
            <a:endParaRPr kumimoji="1" lang="en-US" altLang="ja-JP" sz="1000" dirty="0">
              <a:latin typeface="游ゴシック" panose="020B0400000000000000" pitchFamily="50" charset="-128"/>
              <a:ea typeface="游ゴシック" panose="020B0400000000000000" pitchFamily="50" charset="-128"/>
            </a:endParaRPr>
          </a:p>
          <a:p>
            <a:pPr algn="ct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（内容は編集部お任せ・薬事確認</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回目は</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IGFM</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投稿に遷移</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※2</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回目は広告主サイトに遷移</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pic>
        <p:nvPicPr>
          <p:cNvPr id="187" name="Picture 4" descr="現在のインスタグラムのアイコン">
            <a:extLst>
              <a:ext uri="{FF2B5EF4-FFF2-40B4-BE49-F238E27FC236}">
                <a16:creationId xmlns:a16="http://schemas.microsoft.com/office/drawing/2014/main" id="{1FEC09EF-0CEA-61D4-BC7E-7C13287AE14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1968685" y="5560484"/>
            <a:ext cx="299243" cy="295974"/>
          </a:xfrm>
          <a:prstGeom prst="rect">
            <a:avLst/>
          </a:prstGeom>
          <a:noFill/>
          <a:extLst>
            <a:ext uri="{909E8E84-426E-40DD-AFC4-6F175D3DCCD1}">
              <a14:hiddenFill xmlns:a14="http://schemas.microsoft.com/office/drawing/2010/main">
                <a:solidFill>
                  <a:srgbClr val="FFFFFF"/>
                </a:solidFill>
              </a14:hiddenFill>
            </a:ext>
          </a:extLst>
        </p:spPr>
      </p:pic>
      <p:sp>
        <p:nvSpPr>
          <p:cNvPr id="190" name="二等辺三角形 189">
            <a:extLst>
              <a:ext uri="{FF2B5EF4-FFF2-40B4-BE49-F238E27FC236}">
                <a16:creationId xmlns:a16="http://schemas.microsoft.com/office/drawing/2014/main" id="{BF4B508F-6E6D-4A73-CEA4-D2B458B57C18}"/>
              </a:ext>
            </a:extLst>
          </p:cNvPr>
          <p:cNvSpPr/>
          <p:nvPr/>
        </p:nvSpPr>
        <p:spPr>
          <a:xfrm rot="5400000">
            <a:off x="2819259" y="5946528"/>
            <a:ext cx="253917" cy="169493"/>
          </a:xfrm>
          <a:prstGeom prst="triangle">
            <a:avLst/>
          </a:prstGeom>
          <a:solidFill>
            <a:srgbClr val="FBC4BE">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テキスト ボックス 194">
            <a:extLst>
              <a:ext uri="{FF2B5EF4-FFF2-40B4-BE49-F238E27FC236}">
                <a16:creationId xmlns:a16="http://schemas.microsoft.com/office/drawing/2014/main" id="{35D8CF84-36F1-A228-BD4D-B8520BE6018D}"/>
              </a:ext>
            </a:extLst>
          </p:cNvPr>
          <p:cNvSpPr txBox="1"/>
          <p:nvPr/>
        </p:nvSpPr>
        <p:spPr>
          <a:xfrm>
            <a:off x="2578225" y="5518645"/>
            <a:ext cx="1225119" cy="215444"/>
          </a:xfrm>
          <a:prstGeom prst="rect">
            <a:avLst/>
          </a:prstGeom>
          <a:noFill/>
        </p:spPr>
        <p:txBody>
          <a:bodyPr wrap="square" rtlCol="0">
            <a:spAutoFit/>
          </a:bodyPr>
          <a:lstStyle/>
          <a:p>
            <a:pPr algn="ct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①</a:t>
            </a:r>
            <a:r>
              <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rPr>
              <a:t>IGF</a:t>
            </a: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投稿へ</a:t>
            </a:r>
          </a:p>
        </p:txBody>
      </p:sp>
      <p:pic>
        <p:nvPicPr>
          <p:cNvPr id="208" name="図 207">
            <a:extLst>
              <a:ext uri="{FF2B5EF4-FFF2-40B4-BE49-F238E27FC236}">
                <a16:creationId xmlns:a16="http://schemas.microsoft.com/office/drawing/2014/main" id="{8C37AD05-9B9C-C0A0-77C8-BE0FA9D3E79F}"/>
              </a:ext>
            </a:extLst>
          </p:cNvPr>
          <p:cNvPicPr>
            <a:picLocks noChangeAspect="1"/>
          </p:cNvPicPr>
          <p:nvPr/>
        </p:nvPicPr>
        <p:blipFill>
          <a:blip r:embed="rId17"/>
          <a:stretch>
            <a:fillRect/>
          </a:stretch>
        </p:blipFill>
        <p:spPr>
          <a:xfrm>
            <a:off x="2241298" y="5472938"/>
            <a:ext cx="579855" cy="1097023"/>
          </a:xfrm>
          <a:prstGeom prst="rect">
            <a:avLst/>
          </a:prstGeom>
        </p:spPr>
      </p:pic>
      <p:pic>
        <p:nvPicPr>
          <p:cNvPr id="209" name="図 208">
            <a:extLst>
              <a:ext uri="{FF2B5EF4-FFF2-40B4-BE49-F238E27FC236}">
                <a16:creationId xmlns:a16="http://schemas.microsoft.com/office/drawing/2014/main" id="{DF203B20-F7A9-4EBD-04B0-D505C99E82B0}"/>
              </a:ext>
            </a:extLst>
          </p:cNvPr>
          <p:cNvPicPr>
            <a:picLocks noChangeAspect="1"/>
          </p:cNvPicPr>
          <p:nvPr/>
        </p:nvPicPr>
        <p:blipFill>
          <a:blip r:embed="rId11"/>
          <a:stretch>
            <a:fillRect/>
          </a:stretch>
        </p:blipFill>
        <p:spPr>
          <a:xfrm>
            <a:off x="3038716" y="5744115"/>
            <a:ext cx="565629" cy="758828"/>
          </a:xfrm>
          <a:prstGeom prst="rect">
            <a:avLst/>
          </a:prstGeom>
        </p:spPr>
      </p:pic>
      <p:pic>
        <p:nvPicPr>
          <p:cNvPr id="210" name="図 209">
            <a:extLst>
              <a:ext uri="{FF2B5EF4-FFF2-40B4-BE49-F238E27FC236}">
                <a16:creationId xmlns:a16="http://schemas.microsoft.com/office/drawing/2014/main" id="{E1B6A8EE-E011-4A1E-679D-5D4FAE18B623}"/>
              </a:ext>
            </a:extLst>
          </p:cNvPr>
          <p:cNvPicPr>
            <a:picLocks noChangeAspect="1"/>
          </p:cNvPicPr>
          <p:nvPr/>
        </p:nvPicPr>
        <p:blipFill>
          <a:blip r:embed="rId17"/>
          <a:stretch>
            <a:fillRect/>
          </a:stretch>
        </p:blipFill>
        <p:spPr>
          <a:xfrm>
            <a:off x="3666301" y="5489313"/>
            <a:ext cx="579855" cy="1097023"/>
          </a:xfrm>
          <a:prstGeom prst="rect">
            <a:avLst/>
          </a:prstGeom>
        </p:spPr>
      </p:pic>
      <p:sp>
        <p:nvSpPr>
          <p:cNvPr id="211" name="二等辺三角形 210">
            <a:extLst>
              <a:ext uri="{FF2B5EF4-FFF2-40B4-BE49-F238E27FC236}">
                <a16:creationId xmlns:a16="http://schemas.microsoft.com/office/drawing/2014/main" id="{37311D6F-FAFE-A3EA-2B63-3B22C87EBA8C}"/>
              </a:ext>
            </a:extLst>
          </p:cNvPr>
          <p:cNvSpPr/>
          <p:nvPr/>
        </p:nvSpPr>
        <p:spPr>
          <a:xfrm rot="5400000">
            <a:off x="4251789" y="5963017"/>
            <a:ext cx="253917" cy="169493"/>
          </a:xfrm>
          <a:prstGeom prst="triangle">
            <a:avLst/>
          </a:prstGeom>
          <a:solidFill>
            <a:srgbClr val="FBC4BE">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4" name="図 213">
            <a:extLst>
              <a:ext uri="{FF2B5EF4-FFF2-40B4-BE49-F238E27FC236}">
                <a16:creationId xmlns:a16="http://schemas.microsoft.com/office/drawing/2014/main" id="{1D28D69B-4846-E85F-A478-A7F29586E373}"/>
              </a:ext>
            </a:extLst>
          </p:cNvPr>
          <p:cNvPicPr>
            <a:picLocks noChangeAspect="1"/>
          </p:cNvPicPr>
          <p:nvPr/>
        </p:nvPicPr>
        <p:blipFill>
          <a:blip r:embed="rId18"/>
          <a:stretch>
            <a:fillRect/>
          </a:stretch>
        </p:blipFill>
        <p:spPr>
          <a:xfrm>
            <a:off x="4485466" y="5960188"/>
            <a:ext cx="511869" cy="483656"/>
          </a:xfrm>
          <a:prstGeom prst="rect">
            <a:avLst/>
          </a:prstGeom>
        </p:spPr>
      </p:pic>
      <p:sp>
        <p:nvSpPr>
          <p:cNvPr id="215" name="テキスト ボックス 214">
            <a:extLst>
              <a:ext uri="{FF2B5EF4-FFF2-40B4-BE49-F238E27FC236}">
                <a16:creationId xmlns:a16="http://schemas.microsoft.com/office/drawing/2014/main" id="{AF28E5B3-C6E1-405C-9E98-7D0CE6EF19AD}"/>
              </a:ext>
            </a:extLst>
          </p:cNvPr>
          <p:cNvSpPr txBox="1"/>
          <p:nvPr/>
        </p:nvSpPr>
        <p:spPr>
          <a:xfrm>
            <a:off x="3780218" y="5541339"/>
            <a:ext cx="1736547" cy="338554"/>
          </a:xfrm>
          <a:prstGeom prst="rect">
            <a:avLst/>
          </a:prstGeom>
          <a:noFill/>
        </p:spPr>
        <p:txBody>
          <a:bodyPr wrap="square" rtlCol="0">
            <a:spAutoFit/>
          </a:bodyPr>
          <a:lstStyle/>
          <a:p>
            <a:pPr algn="ct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②クライアント様</a:t>
            </a:r>
            <a:endPar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rPr>
              <a:t>LP</a:t>
            </a: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へ！</a:t>
            </a:r>
          </a:p>
        </p:txBody>
      </p:sp>
      <p:sp>
        <p:nvSpPr>
          <p:cNvPr id="217" name="楕円 216">
            <a:extLst>
              <a:ext uri="{FF2B5EF4-FFF2-40B4-BE49-F238E27FC236}">
                <a16:creationId xmlns:a16="http://schemas.microsoft.com/office/drawing/2014/main" id="{AD89B7D6-AB82-C112-2F52-FE8843AD3CB5}"/>
              </a:ext>
            </a:extLst>
          </p:cNvPr>
          <p:cNvSpPr/>
          <p:nvPr/>
        </p:nvSpPr>
        <p:spPr>
          <a:xfrm>
            <a:off x="279026" y="613267"/>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Tree>
    <p:extLst>
      <p:ext uri="{BB962C8B-B14F-4D97-AF65-F5344CB8AC3E}">
        <p14:creationId xmlns:p14="http://schemas.microsoft.com/office/powerpoint/2010/main" val="4048306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DBF6B-BB77-90BA-C86B-D592FA4A4EB3}"/>
            </a:ext>
          </a:extLst>
        </p:cNvPr>
        <p:cNvGrpSpPr/>
        <p:nvPr/>
      </p:nvGrpSpPr>
      <p:grpSpPr>
        <a:xfrm>
          <a:off x="0" y="0"/>
          <a:ext cx="0" cy="0"/>
          <a:chOff x="0" y="0"/>
          <a:chExt cx="0" cy="0"/>
        </a:xfrm>
      </p:grpSpPr>
      <p:sp>
        <p:nvSpPr>
          <p:cNvPr id="63" name="四角形: 角を丸くする 184">
            <a:extLst>
              <a:ext uri="{FF2B5EF4-FFF2-40B4-BE49-F238E27FC236}">
                <a16:creationId xmlns:a16="http://schemas.microsoft.com/office/drawing/2014/main" id="{EE7B1E18-60BF-CA4F-4079-996AA0F98341}"/>
              </a:ext>
            </a:extLst>
          </p:cNvPr>
          <p:cNvSpPr/>
          <p:nvPr/>
        </p:nvSpPr>
        <p:spPr>
          <a:xfrm>
            <a:off x="175971" y="2029628"/>
            <a:ext cx="3205543" cy="4505349"/>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2" name="角丸四角形 13">
            <a:extLst>
              <a:ext uri="{FF2B5EF4-FFF2-40B4-BE49-F238E27FC236}">
                <a16:creationId xmlns:a16="http://schemas.microsoft.com/office/drawing/2014/main" id="{EDE7C4AD-ABBD-6DB9-555C-CC9DC1CE6ED4}"/>
              </a:ext>
            </a:extLst>
          </p:cNvPr>
          <p:cNvSpPr/>
          <p:nvPr/>
        </p:nvSpPr>
        <p:spPr>
          <a:xfrm>
            <a:off x="3457168" y="2054506"/>
            <a:ext cx="2049089" cy="4480471"/>
          </a:xfrm>
          <a:prstGeom prst="roundRect">
            <a:avLst>
              <a:gd name="adj" fmla="val 2954"/>
            </a:avLst>
          </a:prstGeom>
          <a:solidFill>
            <a:srgbClr val="FBD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 name="表 3">
            <a:extLst>
              <a:ext uri="{FF2B5EF4-FFF2-40B4-BE49-F238E27FC236}">
                <a16:creationId xmlns:a16="http://schemas.microsoft.com/office/drawing/2014/main" id="{A1C022CB-2E75-D69C-7B1D-93E4D7FF39E7}"/>
              </a:ext>
            </a:extLst>
          </p:cNvPr>
          <p:cNvGraphicFramePr>
            <a:graphicFrameLocks noGrp="1"/>
          </p:cNvGraphicFramePr>
          <p:nvPr>
            <p:extLst>
              <p:ext uri="{D42A27DB-BD31-4B8C-83A1-F6EECF244321}">
                <p14:modId xmlns:p14="http://schemas.microsoft.com/office/powerpoint/2010/main" val="3074944091"/>
              </p:ext>
            </p:extLst>
          </p:nvPr>
        </p:nvGraphicFramePr>
        <p:xfrm>
          <a:off x="177657" y="494491"/>
          <a:ext cx="9259548" cy="1222986"/>
        </p:xfrm>
        <a:graphic>
          <a:graphicData uri="http://schemas.openxmlformats.org/drawingml/2006/table">
            <a:tbl>
              <a:tblPr firstRow="1" bandRow="1">
                <a:tableStyleId>{5C22544A-7EE6-4342-B048-85BDC9FD1C3A}</a:tableStyleId>
              </a:tblPr>
              <a:tblGrid>
                <a:gridCol w="7421628">
                  <a:extLst>
                    <a:ext uri="{9D8B030D-6E8A-4147-A177-3AD203B41FA5}">
                      <a16:colId xmlns:a16="http://schemas.microsoft.com/office/drawing/2014/main" val="1221764777"/>
                    </a:ext>
                  </a:extLst>
                </a:gridCol>
                <a:gridCol w="1837920">
                  <a:extLst>
                    <a:ext uri="{9D8B030D-6E8A-4147-A177-3AD203B41FA5}">
                      <a16:colId xmlns:a16="http://schemas.microsoft.com/office/drawing/2014/main" val="130390782"/>
                    </a:ext>
                  </a:extLst>
                </a:gridCol>
              </a:tblGrid>
              <a:tr h="611493">
                <a:tc>
                  <a:txBody>
                    <a:bodyPr/>
                    <a:lstStyle/>
                    <a:p>
                      <a:r>
                        <a:rPr kumimoji="1" lang="en-US" altLang="ja-JP" baseline="0" dirty="0">
                          <a:solidFill>
                            <a:srgbClr val="E7346C"/>
                          </a:solidFill>
                        </a:rPr>
                        <a:t>ICONS</a:t>
                      </a:r>
                      <a:r>
                        <a:rPr kumimoji="1" lang="ja-JP" altLang="en-US" baseline="0" dirty="0">
                          <a:solidFill>
                            <a:srgbClr val="E7346C"/>
                          </a:solidFill>
                        </a:rPr>
                        <a:t> </a:t>
                      </a:r>
                      <a:r>
                        <a:rPr kumimoji="1" lang="en-US" altLang="ja-JP" u="sng" baseline="0" dirty="0">
                          <a:solidFill>
                            <a:srgbClr val="E7346C"/>
                          </a:solidFill>
                        </a:rPr>
                        <a:t>50</a:t>
                      </a:r>
                      <a:r>
                        <a:rPr kumimoji="1" lang="ja-JP" altLang="en-US" u="sng" baseline="0" dirty="0">
                          <a:solidFill>
                            <a:srgbClr val="E7346C"/>
                          </a:solidFill>
                        </a:rPr>
                        <a:t>万回再生保証</a:t>
                      </a:r>
                      <a:r>
                        <a:rPr kumimoji="1" lang="ja-JP" altLang="en-US" baseline="0" dirty="0">
                          <a:solidFill>
                            <a:srgbClr val="E7346C"/>
                          </a:solidFill>
                        </a:rPr>
                        <a:t>！</a:t>
                      </a:r>
                      <a:r>
                        <a:rPr kumimoji="1" lang="en-US" altLang="ja-JP" baseline="0" dirty="0">
                          <a:solidFill>
                            <a:srgbClr val="E7346C"/>
                          </a:solidFill>
                        </a:rPr>
                        <a:t>TikTok</a:t>
                      </a:r>
                      <a:r>
                        <a:rPr kumimoji="1" lang="ja-JP" altLang="en-US" baseline="0" dirty="0">
                          <a:solidFill>
                            <a:srgbClr val="E7346C"/>
                          </a:solidFill>
                        </a:rPr>
                        <a:t>動画タイアップ</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2</a:t>
                      </a:r>
                      <a:r>
                        <a:rPr kumimoji="1" lang="ja-JP" altLang="en-US" sz="1200" dirty="0">
                          <a:solidFill>
                            <a:schemeClr val="bg2">
                              <a:lumMod val="50000"/>
                            </a:schemeClr>
                          </a:solidFill>
                          <a:latin typeface="+mn-ea"/>
                          <a:ea typeface="+mn-ea"/>
                        </a:rPr>
                        <a:t>名：</a:t>
                      </a:r>
                      <a:r>
                        <a:rPr kumimoji="1" lang="en-US" altLang="ja-JP" sz="2000" dirty="0">
                          <a:solidFill>
                            <a:schemeClr val="bg2">
                              <a:lumMod val="50000"/>
                            </a:schemeClr>
                          </a:solidFill>
                          <a:latin typeface="+mn-ea"/>
                          <a:ea typeface="+mn-ea"/>
                        </a:rPr>
                        <a:t>G180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を</a:t>
                      </a:r>
                      <a:r>
                        <a:rPr kumimoji="1" lang="en-US" altLang="ja-JP" sz="1100" b="1" dirty="0">
                          <a:solidFill>
                            <a:schemeClr val="bg2">
                              <a:lumMod val="50000"/>
                            </a:schemeClr>
                          </a:solidFill>
                          <a:latin typeface="+mn-ea"/>
                          <a:ea typeface="+mn-ea"/>
                        </a:rPr>
                        <a:t>2</a:t>
                      </a:r>
                      <a:r>
                        <a:rPr kumimoji="1" lang="ja-JP" altLang="en-US" sz="1100" b="1" dirty="0">
                          <a:solidFill>
                            <a:schemeClr val="bg2">
                              <a:lumMod val="50000"/>
                            </a:schemeClr>
                          </a:solidFill>
                          <a:latin typeface="+mn-ea"/>
                          <a:ea typeface="+mn-ea"/>
                        </a:rPr>
                        <a:t>名起用して、</a:t>
                      </a:r>
                      <a:r>
                        <a:rPr kumimoji="1" lang="ja-JP" altLang="en-US" sz="1100" b="1" u="sng" dirty="0">
                          <a:solidFill>
                            <a:schemeClr val="bg2">
                              <a:lumMod val="50000"/>
                            </a:schemeClr>
                          </a:solidFill>
                          <a:latin typeface="+mn-ea"/>
                          <a:ea typeface="+mn-ea"/>
                        </a:rPr>
                        <a:t>編集部がスマートフォン</a:t>
                      </a:r>
                      <a:r>
                        <a:rPr kumimoji="1" lang="ja-JP" altLang="en-US" sz="1100" b="1" dirty="0">
                          <a:solidFill>
                            <a:schemeClr val="bg2">
                              <a:lumMod val="50000"/>
                            </a:schemeClr>
                          </a:solidFill>
                          <a:latin typeface="+mn-ea"/>
                          <a:ea typeface="+mn-ea"/>
                        </a:rPr>
                        <a:t>で</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らしい雰囲気の簡易動画を撮影・制作し、</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TikTok</a:t>
                      </a:r>
                      <a:r>
                        <a:rPr kumimoji="1" lang="ja-JP" altLang="en-US" sz="1100" b="1" dirty="0" err="1">
                          <a:solidFill>
                            <a:schemeClr val="bg2">
                              <a:lumMod val="50000"/>
                            </a:schemeClr>
                          </a:solidFill>
                          <a:latin typeface="+mn-ea"/>
                          <a:ea typeface="+mn-ea"/>
                        </a:rPr>
                        <a:t>にて</a:t>
                      </a:r>
                      <a:r>
                        <a:rPr kumimoji="1" lang="ja-JP" altLang="en-US" sz="1100" b="1" dirty="0">
                          <a:solidFill>
                            <a:schemeClr val="bg2">
                              <a:lumMod val="50000"/>
                            </a:schemeClr>
                          </a:solidFill>
                          <a:latin typeface="+mn-ea"/>
                          <a:ea typeface="+mn-ea"/>
                        </a:rPr>
                        <a:t>投稿。</a:t>
                      </a:r>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を起用することで同世代に親しみのある動画となり、貴社商材を魅力的に届けます。</a:t>
                      </a:r>
                      <a:endParaRPr kumimoji="1" lang="en-US" altLang="ja-JP" sz="1100" b="1" dirty="0">
                        <a:solidFill>
                          <a:schemeClr val="bg2">
                            <a:lumMod val="50000"/>
                          </a:schemeClr>
                        </a:solidFill>
                        <a:latin typeface="+mn-ea"/>
                        <a:ea typeface="+mn-ea"/>
                      </a:endParaRPr>
                    </a:p>
                    <a:p>
                      <a:r>
                        <a:rPr kumimoji="1" lang="ja-JP" altLang="en-US" sz="1100" b="1" dirty="0">
                          <a:solidFill>
                            <a:schemeClr val="bg2">
                              <a:lumMod val="50000"/>
                            </a:schemeClr>
                          </a:solidFill>
                          <a:latin typeface="+mn-ea"/>
                          <a:ea typeface="+mn-ea"/>
                        </a:rPr>
                        <a:t>本人</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でもそれぞれの表現で投稿、各アカウントのフォロワーへ最適な表現でリーチします！</a:t>
                      </a:r>
                      <a:endParaRPr kumimoji="1" lang="en-US" altLang="ja-JP" sz="1100" b="1" dirty="0">
                        <a:solidFill>
                          <a:schemeClr val="bg2">
                            <a:lumMod val="50000"/>
                          </a:schemeClr>
                        </a:solidFill>
                        <a:latin typeface="+mn-ea"/>
                        <a:ea typeface="+mn-ea"/>
                      </a:endParaRP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4E9E775C-65AE-87D4-A1E2-6AD667F8633A}"/>
              </a:ext>
            </a:extLst>
          </p:cNvPr>
          <p:cNvSpPr/>
          <p:nvPr/>
        </p:nvSpPr>
        <p:spPr>
          <a:xfrm>
            <a:off x="308171" y="664844"/>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6" name="テキスト ボックス 5">
            <a:extLst>
              <a:ext uri="{FF2B5EF4-FFF2-40B4-BE49-F238E27FC236}">
                <a16:creationId xmlns:a16="http://schemas.microsoft.com/office/drawing/2014/main" id="{8C766FF2-DBB7-B49F-1049-5B0CAA46790F}"/>
              </a:ext>
            </a:extLst>
          </p:cNvPr>
          <p:cNvSpPr txBox="1"/>
          <p:nvPr/>
        </p:nvSpPr>
        <p:spPr>
          <a:xfrm>
            <a:off x="217358" y="2232750"/>
            <a:ext cx="2133816" cy="613117"/>
          </a:xfrm>
          <a:prstGeom prst="rect">
            <a:avLst/>
          </a:prstGeom>
          <a:noFill/>
        </p:spPr>
        <p:txBody>
          <a:bodyPr wrap="square" rtlCol="0">
            <a:spAutoFit/>
          </a:bodyPr>
          <a:lstStyle/>
          <a:p>
            <a:pPr algn="ctr"/>
            <a:r>
              <a:rPr kumimoji="1" lang="zh-TW" altLang="en-US" sz="1292" b="1" u="sng" dirty="0">
                <a:solidFill>
                  <a:srgbClr val="FF0000"/>
                </a:solidFill>
                <a:latin typeface="游ゴシック" panose="020B0400000000000000" pitchFamily="50" charset="-128"/>
                <a:ea typeface="游ゴシック" panose="020B0400000000000000" pitchFamily="50" charset="-128"/>
              </a:rPr>
              <a:t>編集部簡易撮影</a:t>
            </a:r>
            <a:endParaRPr kumimoji="1" lang="en-US" altLang="zh-TW" sz="1292" b="1" u="sng" dirty="0">
              <a:solidFill>
                <a:srgbClr val="FF0000"/>
              </a:solidFill>
              <a:latin typeface="游ゴシック" panose="020B0400000000000000" pitchFamily="50" charset="-128"/>
              <a:ea typeface="游ゴシック" panose="020B0400000000000000" pitchFamily="50" charset="-128"/>
            </a:endParaRPr>
          </a:p>
          <a:p>
            <a:pPr algn="ctr"/>
            <a:r>
              <a:rPr kumimoji="1" lang="en-US" altLang="ja-JP" sz="1292" b="1" u="sng" dirty="0">
                <a:solidFill>
                  <a:srgbClr val="FF0000"/>
                </a:solidFill>
                <a:latin typeface="游ゴシック" panose="020B0400000000000000" pitchFamily="50" charset="-128"/>
                <a:ea typeface="游ゴシック" panose="020B0400000000000000" pitchFamily="50" charset="-128"/>
              </a:rPr>
              <a:t>TikTok</a:t>
            </a:r>
            <a:r>
              <a:rPr kumimoji="1" lang="ja-JP" altLang="en-US" sz="1292" b="1" u="sng" dirty="0">
                <a:solidFill>
                  <a:srgbClr val="FF0000"/>
                </a:solidFill>
                <a:latin typeface="游ゴシック" panose="020B0400000000000000" pitchFamily="50" charset="-128"/>
                <a:ea typeface="游ゴシック" panose="020B0400000000000000" pitchFamily="50" charset="-128"/>
              </a:rPr>
              <a:t>動画</a:t>
            </a:r>
            <a:endParaRPr kumimoji="1" lang="en-US" altLang="ja-JP" sz="1292" b="1" u="sng" dirty="0">
              <a:solidFill>
                <a:srgbClr val="FF0000"/>
              </a:solidFill>
              <a:latin typeface="游ゴシック" panose="020B0400000000000000" pitchFamily="50" charset="-128"/>
              <a:ea typeface="游ゴシック" panose="020B0400000000000000" pitchFamily="50" charset="-128"/>
            </a:endParaRPr>
          </a:p>
          <a:p>
            <a:pPr algn="ct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縦型</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30</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秒程度・</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50</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万回再生保証</a:t>
            </a: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2" name="タイトル 1">
            <a:extLst>
              <a:ext uri="{FF2B5EF4-FFF2-40B4-BE49-F238E27FC236}">
                <a16:creationId xmlns:a16="http://schemas.microsoft.com/office/drawing/2014/main" id="{04520528-8AC9-47EB-BEF0-2FC709C7B5B8}"/>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sp>
        <p:nvSpPr>
          <p:cNvPr id="23" name="Google Shape;700;p22">
            <a:extLst>
              <a:ext uri="{FF2B5EF4-FFF2-40B4-BE49-F238E27FC236}">
                <a16:creationId xmlns:a16="http://schemas.microsoft.com/office/drawing/2014/main" id="{10E29ACD-963D-CA91-F77A-64033C3CE02D}"/>
              </a:ext>
            </a:extLst>
          </p:cNvPr>
          <p:cNvSpPr txBox="1"/>
          <p:nvPr/>
        </p:nvSpPr>
        <p:spPr>
          <a:xfrm>
            <a:off x="358518" y="1775593"/>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pic>
        <p:nvPicPr>
          <p:cNvPr id="25" name="Picture 4" descr="現在のインスタグラムのアイコン">
            <a:extLst>
              <a:ext uri="{FF2B5EF4-FFF2-40B4-BE49-F238E27FC236}">
                <a16:creationId xmlns:a16="http://schemas.microsoft.com/office/drawing/2014/main" id="{39B73E99-D9F2-8A16-26B8-2ACF7705118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1999828" y="2371829"/>
            <a:ext cx="338180" cy="33448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Tiktok, Tiktokロゴ, Tiktokボタン, 社会的なメディア">
            <a:extLst>
              <a:ext uri="{FF2B5EF4-FFF2-40B4-BE49-F238E27FC236}">
                <a16:creationId xmlns:a16="http://schemas.microsoft.com/office/drawing/2014/main" id="{7C9859CA-2B52-DE5E-0E65-3727B613E1C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497766" y="618853"/>
            <a:ext cx="362065" cy="362065"/>
          </a:xfrm>
          <a:prstGeom prst="rect">
            <a:avLst/>
          </a:prstGeom>
          <a:noFill/>
          <a:extLst>
            <a:ext uri="{909E8E84-426E-40DD-AFC4-6F175D3DCCD1}">
              <a14:hiddenFill xmlns:a14="http://schemas.microsoft.com/office/drawing/2010/main">
                <a:solidFill>
                  <a:srgbClr val="FFFFFF"/>
                </a:solidFill>
              </a14:hiddenFill>
            </a:ext>
          </a:extLst>
        </p:spPr>
      </p:pic>
      <p:sp>
        <p:nvSpPr>
          <p:cNvPr id="27" name="テキスト ボックス 26">
            <a:extLst>
              <a:ext uri="{FF2B5EF4-FFF2-40B4-BE49-F238E27FC236}">
                <a16:creationId xmlns:a16="http://schemas.microsoft.com/office/drawing/2014/main" id="{698EA3C4-C76E-EA2F-0E9E-17C66F8DB0EC}"/>
              </a:ext>
            </a:extLst>
          </p:cNvPr>
          <p:cNvSpPr txBox="1"/>
          <p:nvPr/>
        </p:nvSpPr>
        <p:spPr>
          <a:xfrm>
            <a:off x="3282677" y="1941134"/>
            <a:ext cx="2018539" cy="230832"/>
          </a:xfrm>
          <a:prstGeom prst="rect">
            <a:avLst/>
          </a:prstGeom>
          <a:solidFill>
            <a:srgbClr val="E7346C"/>
          </a:solidFill>
        </p:spPr>
        <p:txBody>
          <a:bodyPr wrap="square">
            <a:spAutoFit/>
          </a:bodyPr>
          <a:lstStyle/>
          <a:p>
            <a:pPr algn="ctr"/>
            <a:r>
              <a:rPr kumimoji="1" lang="ja-JP" altLang="en-US" sz="900" b="1" u="sng" dirty="0">
                <a:solidFill>
                  <a:schemeClr val="bg1"/>
                </a:solidFill>
                <a:latin typeface="游ゴシック" panose="020B0400000000000000" pitchFamily="50" charset="-128"/>
                <a:ea typeface="游ゴシック" panose="020B0400000000000000" pitchFamily="50" charset="-128"/>
              </a:rPr>
              <a:t>　　＜</a:t>
            </a:r>
            <a:r>
              <a:rPr kumimoji="1" lang="en-US" altLang="ja-JP" sz="900" b="1" u="sng" dirty="0">
                <a:solidFill>
                  <a:schemeClr val="bg1"/>
                </a:solidFill>
                <a:latin typeface="游ゴシック" panose="020B0400000000000000" pitchFamily="50" charset="-128"/>
                <a:ea typeface="游ゴシック" panose="020B0400000000000000" pitchFamily="50" charset="-128"/>
              </a:rPr>
              <a:t>ICONS2</a:t>
            </a:r>
            <a:r>
              <a:rPr kumimoji="1" lang="ja-JP" altLang="en-US" sz="900" b="1" u="sng" dirty="0">
                <a:solidFill>
                  <a:schemeClr val="bg1"/>
                </a:solidFill>
                <a:latin typeface="游ゴシック" panose="020B0400000000000000" pitchFamily="50" charset="-128"/>
                <a:ea typeface="游ゴシック" panose="020B0400000000000000" pitchFamily="50" charset="-128"/>
              </a:rPr>
              <a:t>名本人</a:t>
            </a:r>
            <a:r>
              <a:rPr kumimoji="1" lang="en-US" altLang="ja-JP" sz="900" b="1" u="sng" dirty="0">
                <a:solidFill>
                  <a:schemeClr val="bg1"/>
                </a:solidFill>
                <a:latin typeface="游ゴシック" panose="020B0400000000000000" pitchFamily="50" charset="-128"/>
                <a:ea typeface="游ゴシック" panose="020B0400000000000000" pitchFamily="50" charset="-128"/>
              </a:rPr>
              <a:t>Instagram</a:t>
            </a:r>
            <a:r>
              <a:rPr kumimoji="1" lang="ja-JP" altLang="en-US" sz="900" b="1" u="sng" dirty="0">
                <a:solidFill>
                  <a:schemeClr val="bg1"/>
                </a:solidFill>
                <a:latin typeface="游ゴシック" panose="020B0400000000000000" pitchFamily="50" charset="-128"/>
                <a:ea typeface="游ゴシック" panose="020B0400000000000000" pitchFamily="50" charset="-128"/>
              </a:rPr>
              <a:t>＞</a:t>
            </a:r>
            <a:endParaRPr lang="ja-JP" altLang="en-US" sz="900" dirty="0">
              <a:solidFill>
                <a:schemeClr val="bg1"/>
              </a:solidFill>
            </a:endParaRPr>
          </a:p>
        </p:txBody>
      </p:sp>
      <p:sp>
        <p:nvSpPr>
          <p:cNvPr id="16" name="テキスト ボックス 15">
            <a:extLst>
              <a:ext uri="{FF2B5EF4-FFF2-40B4-BE49-F238E27FC236}">
                <a16:creationId xmlns:a16="http://schemas.microsoft.com/office/drawing/2014/main" id="{D33A87A5-A667-15B3-CFAF-76B1CECE168C}"/>
              </a:ext>
            </a:extLst>
          </p:cNvPr>
          <p:cNvSpPr txBox="1"/>
          <p:nvPr/>
        </p:nvSpPr>
        <p:spPr>
          <a:xfrm>
            <a:off x="3361233" y="2240313"/>
            <a:ext cx="2222724" cy="523220"/>
          </a:xfrm>
          <a:prstGeom prst="rect">
            <a:avLst/>
          </a:prstGeom>
          <a:noFill/>
        </p:spPr>
        <p:txBody>
          <a:bodyPr wrap="square" rtlCol="0">
            <a:spAutoFit/>
          </a:bodyPr>
          <a:lstStyle/>
          <a:p>
            <a:pPr algn="ctr"/>
            <a:r>
              <a:rPr kumimoji="1" lang="ja-JP" altLang="en-US" sz="1050" b="1" u="sng" dirty="0">
                <a:solidFill>
                  <a:srgbClr val="E7346C"/>
                </a:solidFill>
                <a:latin typeface="游ゴシック" panose="020B0400000000000000" pitchFamily="50" charset="-128"/>
                <a:ea typeface="游ゴシック" panose="020B0400000000000000" pitchFamily="50" charset="-128"/>
              </a:rPr>
              <a:t>フィード・トーリーズ投稿</a:t>
            </a:r>
            <a:endParaRPr kumimoji="1" lang="en-US" altLang="ja-JP" sz="105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1050" b="1" u="sng" dirty="0">
                <a:solidFill>
                  <a:srgbClr val="E7346C"/>
                </a:solidFill>
                <a:latin typeface="游ゴシック" panose="020B0400000000000000" pitchFamily="50" charset="-128"/>
                <a:ea typeface="游ゴシック" panose="020B0400000000000000" pitchFamily="50" charset="-128"/>
              </a:rPr>
              <a:t>それぞれ本人アカウントで各</a:t>
            </a:r>
            <a:r>
              <a:rPr kumimoji="1" lang="en-US" altLang="ja-JP" sz="1050" b="1" u="sng" dirty="0">
                <a:solidFill>
                  <a:srgbClr val="E7346C"/>
                </a:solidFill>
                <a:latin typeface="游ゴシック" panose="020B0400000000000000" pitchFamily="50" charset="-128"/>
                <a:ea typeface="游ゴシック" panose="020B0400000000000000" pitchFamily="50" charset="-128"/>
              </a:rPr>
              <a:t>1</a:t>
            </a:r>
            <a:r>
              <a:rPr kumimoji="1" lang="ja-JP" altLang="en-US" sz="1050" b="1" u="sng" dirty="0">
                <a:solidFill>
                  <a:srgbClr val="E7346C"/>
                </a:solidFill>
                <a:latin typeface="游ゴシック" panose="020B0400000000000000" pitchFamily="50" charset="-128"/>
                <a:ea typeface="游ゴシック" panose="020B0400000000000000" pitchFamily="50" charset="-128"/>
              </a:rPr>
              <a:t>回</a:t>
            </a:r>
            <a:endParaRPr kumimoji="1" lang="en-US" altLang="ja-JP" sz="105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700" b="1" dirty="0">
                <a:solidFill>
                  <a:schemeClr val="tx1">
                    <a:lumMod val="75000"/>
                    <a:lumOff val="25000"/>
                  </a:schemeClr>
                </a:solidFill>
                <a:latin typeface="游ゴシック" panose="020B0400000000000000" pitchFamily="50" charset="-128"/>
                <a:ea typeface="游ゴシック" panose="020B0400000000000000" pitchFamily="50" charset="-128"/>
              </a:rPr>
              <a:t>（内容は本人お任せ・薬事確認</a:t>
            </a:r>
            <a:r>
              <a:rPr kumimoji="1" lang="en-US" altLang="ja-JP" sz="7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7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endParaRPr kumimoji="1" lang="en-US" altLang="ja-JP" sz="7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8" name="テキスト ボックス 27">
            <a:extLst>
              <a:ext uri="{FF2B5EF4-FFF2-40B4-BE49-F238E27FC236}">
                <a16:creationId xmlns:a16="http://schemas.microsoft.com/office/drawing/2014/main" id="{7B4A5994-3D6A-6873-BC51-1EE1A724ED18}"/>
              </a:ext>
            </a:extLst>
          </p:cNvPr>
          <p:cNvSpPr txBox="1"/>
          <p:nvPr/>
        </p:nvSpPr>
        <p:spPr>
          <a:xfrm>
            <a:off x="2052840" y="2348773"/>
            <a:ext cx="1424049" cy="630942"/>
          </a:xfrm>
          <a:prstGeom prst="rect">
            <a:avLst/>
          </a:prstGeom>
          <a:noFill/>
        </p:spPr>
        <p:txBody>
          <a:bodyPr wrap="square" rtlCol="0">
            <a:spAutoFit/>
          </a:bodyPr>
          <a:lstStyle/>
          <a:p>
            <a:pPr algn="ctr"/>
            <a:r>
              <a:rPr kumimoji="1" lang="en-US" altLang="ja-JP" sz="900" b="1" u="sng" dirty="0">
                <a:solidFill>
                  <a:srgbClr val="FF0000"/>
                </a:solidFill>
                <a:latin typeface="游ゴシック" panose="020B0400000000000000" pitchFamily="50" charset="-128"/>
                <a:ea typeface="游ゴシック" panose="020B0400000000000000" pitchFamily="50" charset="-128"/>
              </a:rPr>
              <a:t>CanCam</a:t>
            </a:r>
            <a:r>
              <a:rPr kumimoji="1" lang="ja-JP" altLang="en-US" sz="900" b="1" u="sng" dirty="0">
                <a:solidFill>
                  <a:srgbClr val="FF0000"/>
                </a:solidFill>
                <a:latin typeface="游ゴシック" panose="020B0400000000000000" pitchFamily="50" charset="-128"/>
                <a:ea typeface="游ゴシック" panose="020B0400000000000000" pitchFamily="50" charset="-128"/>
              </a:rPr>
              <a:t>公式</a:t>
            </a:r>
            <a:endParaRPr kumimoji="1" lang="en-US" altLang="ja-JP" sz="900" b="1" u="sng" dirty="0">
              <a:solidFill>
                <a:srgbClr val="FF0000"/>
              </a:solidFill>
              <a:latin typeface="游ゴシック" panose="020B0400000000000000" pitchFamily="50" charset="-128"/>
              <a:ea typeface="游ゴシック" panose="020B0400000000000000" pitchFamily="50" charset="-128"/>
            </a:endParaRPr>
          </a:p>
          <a:p>
            <a:pPr algn="ctr"/>
            <a:r>
              <a:rPr kumimoji="1" lang="en-US" altLang="ja-JP" sz="900" b="1" u="sng" dirty="0">
                <a:solidFill>
                  <a:srgbClr val="FF0000"/>
                </a:solidFill>
                <a:latin typeface="游ゴシック" panose="020B0400000000000000" pitchFamily="50" charset="-128"/>
                <a:ea typeface="游ゴシック" panose="020B0400000000000000" pitchFamily="50" charset="-128"/>
              </a:rPr>
              <a:t>IG</a:t>
            </a:r>
            <a:r>
              <a:rPr kumimoji="1" lang="ja-JP" altLang="en-US" sz="900" b="1" u="sng" dirty="0">
                <a:solidFill>
                  <a:srgbClr val="FF0000"/>
                </a:solidFill>
                <a:latin typeface="游ゴシック" panose="020B0400000000000000" pitchFamily="50" charset="-128"/>
                <a:ea typeface="游ゴシック" panose="020B0400000000000000" pitchFamily="50" charset="-128"/>
              </a:rPr>
              <a:t>リールにて</a:t>
            </a:r>
            <a:endParaRPr kumimoji="1" lang="en-US" altLang="ja-JP" sz="9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900" b="1" u="sng" dirty="0">
                <a:solidFill>
                  <a:srgbClr val="FF0000"/>
                </a:solidFill>
                <a:latin typeface="游ゴシック" panose="020B0400000000000000" pitchFamily="50" charset="-128"/>
                <a:ea typeface="游ゴシック" panose="020B0400000000000000" pitchFamily="50" charset="-128"/>
              </a:rPr>
              <a:t>サービス投稿</a:t>
            </a:r>
            <a:endParaRPr kumimoji="1" lang="en-US" altLang="ja-JP" sz="9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800" b="1" u="sng" dirty="0">
                <a:solidFill>
                  <a:srgbClr val="FF0000"/>
                </a:solidFill>
                <a:latin typeface="游ゴシック" panose="020B0400000000000000" pitchFamily="50" charset="-128"/>
                <a:ea typeface="游ゴシック" panose="020B0400000000000000" pitchFamily="50" charset="-128"/>
              </a:rPr>
              <a:t>（フィードシェア込）</a:t>
            </a:r>
            <a:endParaRPr kumimoji="1" lang="en-US" altLang="ja-JP" sz="500" dirty="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F1F878A3-5B4E-1D6F-5976-4C41A690920A}"/>
              </a:ext>
            </a:extLst>
          </p:cNvPr>
          <p:cNvSpPr txBox="1"/>
          <p:nvPr/>
        </p:nvSpPr>
        <p:spPr>
          <a:xfrm>
            <a:off x="305884" y="1957542"/>
            <a:ext cx="2018539" cy="230832"/>
          </a:xfrm>
          <a:prstGeom prst="rect">
            <a:avLst/>
          </a:prstGeom>
          <a:solidFill>
            <a:srgbClr val="FBC4BE"/>
          </a:solidFill>
        </p:spPr>
        <p:txBody>
          <a:bodyPr wrap="square">
            <a:spAutoFit/>
          </a:bodyPr>
          <a:lstStyle/>
          <a:p>
            <a:pPr algn="ctr"/>
            <a:r>
              <a:rPr lang="ja-JP" altLang="en-US" sz="900" b="1" dirty="0">
                <a:solidFill>
                  <a:schemeClr val="bg1"/>
                </a:solidFill>
              </a:rPr>
              <a:t>＜</a:t>
            </a:r>
            <a:r>
              <a:rPr lang="en-US" altLang="ja-JP" sz="900" b="1" dirty="0">
                <a:solidFill>
                  <a:schemeClr val="bg1"/>
                </a:solidFill>
              </a:rPr>
              <a:t>CanCam</a:t>
            </a:r>
            <a:r>
              <a:rPr lang="ja-JP" altLang="en-US" sz="900" b="1" dirty="0">
                <a:solidFill>
                  <a:schemeClr val="bg1"/>
                </a:solidFill>
              </a:rPr>
              <a:t>公式</a:t>
            </a:r>
            <a:r>
              <a:rPr lang="en-US" altLang="ja-JP" sz="900" b="1" dirty="0">
                <a:solidFill>
                  <a:schemeClr val="bg1"/>
                </a:solidFill>
              </a:rPr>
              <a:t>Instagram</a:t>
            </a:r>
            <a:r>
              <a:rPr lang="ja-JP" altLang="en-US" sz="900" b="1" dirty="0">
                <a:solidFill>
                  <a:schemeClr val="bg1"/>
                </a:solidFill>
              </a:rPr>
              <a:t>＞</a:t>
            </a:r>
          </a:p>
        </p:txBody>
      </p:sp>
      <p:pic>
        <p:nvPicPr>
          <p:cNvPr id="31" name="図 30">
            <a:extLst>
              <a:ext uri="{FF2B5EF4-FFF2-40B4-BE49-F238E27FC236}">
                <a16:creationId xmlns:a16="http://schemas.microsoft.com/office/drawing/2014/main" id="{9F425DC0-E30E-B130-E740-07E15E2F8CE0}"/>
              </a:ext>
            </a:extLst>
          </p:cNvPr>
          <p:cNvPicPr>
            <a:picLocks noChangeAspect="1"/>
          </p:cNvPicPr>
          <p:nvPr/>
        </p:nvPicPr>
        <p:blipFill rotWithShape="1">
          <a:blip r:embed="rId5"/>
          <a:srcRect l="22885" t="17439" r="65858" b="61215"/>
          <a:stretch/>
        </p:blipFill>
        <p:spPr>
          <a:xfrm>
            <a:off x="189215" y="1910450"/>
            <a:ext cx="338606" cy="361179"/>
          </a:xfrm>
          <a:prstGeom prst="ellipse">
            <a:avLst/>
          </a:prstGeom>
        </p:spPr>
      </p:pic>
      <p:pic>
        <p:nvPicPr>
          <p:cNvPr id="33" name="Picture 2" descr="Tiktok, Tiktokロゴ, Tiktokボタン, 社会的なメディア">
            <a:extLst>
              <a:ext uri="{FF2B5EF4-FFF2-40B4-BE49-F238E27FC236}">
                <a16:creationId xmlns:a16="http://schemas.microsoft.com/office/drawing/2014/main" id="{0231DB57-3302-F98F-C608-0C71456C869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1132" y="2271629"/>
            <a:ext cx="362065" cy="362065"/>
          </a:xfrm>
          <a:prstGeom prst="rect">
            <a:avLst/>
          </a:prstGeom>
          <a:noFill/>
          <a:extLst>
            <a:ext uri="{909E8E84-426E-40DD-AFC4-6F175D3DCCD1}">
              <a14:hiddenFill xmlns:a14="http://schemas.microsoft.com/office/drawing/2010/main">
                <a:solidFill>
                  <a:srgbClr val="FFFFFF"/>
                </a:solidFill>
              </a14:hiddenFill>
            </a:ext>
          </a:extLst>
        </p:spPr>
      </p:pic>
      <p:pic>
        <p:nvPicPr>
          <p:cNvPr id="34" name="図 33">
            <a:extLst>
              <a:ext uri="{FF2B5EF4-FFF2-40B4-BE49-F238E27FC236}">
                <a16:creationId xmlns:a16="http://schemas.microsoft.com/office/drawing/2014/main" id="{8C158982-0A43-824E-0F1B-A8F847E0A6F1}"/>
              </a:ext>
            </a:extLst>
          </p:cNvPr>
          <p:cNvPicPr>
            <a:picLocks noChangeAspect="1"/>
          </p:cNvPicPr>
          <p:nvPr/>
        </p:nvPicPr>
        <p:blipFill>
          <a:blip r:embed="rId6"/>
          <a:stretch>
            <a:fillRect/>
          </a:stretch>
        </p:blipFill>
        <p:spPr>
          <a:xfrm>
            <a:off x="3186596" y="1856076"/>
            <a:ext cx="414599" cy="433108"/>
          </a:xfrm>
          <a:prstGeom prst="rect">
            <a:avLst/>
          </a:prstGeom>
        </p:spPr>
      </p:pic>
      <p:pic>
        <p:nvPicPr>
          <p:cNvPr id="35" name="Picture 4" descr="現在のインスタグラムのアイコン">
            <a:extLst>
              <a:ext uri="{FF2B5EF4-FFF2-40B4-BE49-F238E27FC236}">
                <a16:creationId xmlns:a16="http://schemas.microsoft.com/office/drawing/2014/main" id="{5AC4F31F-A9D3-0ADB-B98C-934EDB526ECF}"/>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266578" y="1927453"/>
            <a:ext cx="293560" cy="2903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9" name="Google Shape;529;p18">
            <a:extLst>
              <a:ext uri="{FF2B5EF4-FFF2-40B4-BE49-F238E27FC236}">
                <a16:creationId xmlns:a16="http://schemas.microsoft.com/office/drawing/2014/main" id="{CA5152A8-E97D-8E82-A53A-F8F963EB6534}"/>
              </a:ext>
            </a:extLst>
          </p:cNvPr>
          <p:cNvGraphicFramePr/>
          <p:nvPr>
            <p:extLst>
              <p:ext uri="{D42A27DB-BD31-4B8C-83A1-F6EECF244321}">
                <p14:modId xmlns:p14="http://schemas.microsoft.com/office/powerpoint/2010/main" val="3274658895"/>
              </p:ext>
            </p:extLst>
          </p:nvPr>
        </p:nvGraphicFramePr>
        <p:xfrm>
          <a:off x="5586623" y="1819886"/>
          <a:ext cx="4169936" cy="4998494"/>
        </p:xfrm>
        <a:graphic>
          <a:graphicData uri="http://schemas.openxmlformats.org/drawingml/2006/table">
            <a:tbl>
              <a:tblPr firstRow="1" bandRow="1">
                <a:noFill/>
              </a:tblPr>
              <a:tblGrid>
                <a:gridCol w="846880">
                  <a:extLst>
                    <a:ext uri="{9D8B030D-6E8A-4147-A177-3AD203B41FA5}">
                      <a16:colId xmlns:a16="http://schemas.microsoft.com/office/drawing/2014/main" val="20000"/>
                    </a:ext>
                  </a:extLst>
                </a:gridCol>
                <a:gridCol w="3323056">
                  <a:extLst>
                    <a:ext uri="{9D8B030D-6E8A-4147-A177-3AD203B41FA5}">
                      <a16:colId xmlns:a16="http://schemas.microsoft.com/office/drawing/2014/main" val="20001"/>
                    </a:ext>
                  </a:extLst>
                </a:gridCol>
              </a:tblGrid>
              <a:tr h="85229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内容</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①簡易動画制作</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&lt;</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スマートフォン撮影・</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30</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秒以内</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&gt;</a:t>
                      </a: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a:t>
                      </a:r>
                      <a:r>
                        <a:rPr lang="en-US" altLang="ja-JP" sz="90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ｍ公式</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TikTok</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にて投稿</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ブースト広告配信有</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リールにもサービス投稿（フィードシェア込）</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②</a:t>
                      </a:r>
                      <a:r>
                        <a:rPr lang="en-US" altLang="ja-JP" sz="900" b="1" u="none" strike="noStrike" cap="none" dirty="0" err="1">
                          <a:solidFill>
                            <a:schemeClr val="tx1">
                              <a:lumMod val="65000"/>
                              <a:lumOff val="35000"/>
                            </a:schemeClr>
                          </a:solidFill>
                          <a:latin typeface="游ゴシック" panose="020B0400000000000000" pitchFamily="50" charset="-128"/>
                          <a:ea typeface="+mn-ea"/>
                          <a:cs typeface="Arial"/>
                          <a:sym typeface="Arial"/>
                        </a:rPr>
                        <a:t>CanCamIG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ストーリーズ投稿を行い</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リールへ誘導</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③</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ICONS2</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名 本人</a:t>
                      </a:r>
                      <a:r>
                        <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rPr>
                        <a:t>IG</a:t>
                      </a:r>
                      <a:r>
                        <a:rPr lang="ja-JP" altLang="en-US" sz="900" b="1" u="none" strike="noStrike" cap="none" dirty="0">
                          <a:solidFill>
                            <a:schemeClr val="tx1">
                              <a:lumMod val="65000"/>
                              <a:lumOff val="35000"/>
                            </a:schemeClr>
                          </a:solidFill>
                          <a:latin typeface="游ゴシック" panose="020B0400000000000000" pitchFamily="50" charset="-128"/>
                          <a:ea typeface="+mn-ea"/>
                          <a:cs typeface="Arial"/>
                          <a:sym typeface="Arial"/>
                        </a:rPr>
                        <a:t>にてフィード・ストーリーズ各１回投稿</a:t>
                      </a:r>
                      <a:endParaRPr lang="en-US" altLang="ja-JP" sz="900" b="1" u="none" strike="noStrike" cap="none" dirty="0">
                        <a:solidFill>
                          <a:schemeClr val="tx1">
                            <a:lumMod val="65000"/>
                            <a:lumOff val="35000"/>
                          </a:schemeClr>
                        </a:solidFill>
                        <a:latin typeface="游ゴシック" panose="020B0400000000000000" pitchFamily="50" charset="-128"/>
                        <a:ea typeface="+mn-ea"/>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27209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保証数</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00" b="1" u="none" strike="noStrike" cap="none" dirty="0">
                          <a:solidFill>
                            <a:srgbClr val="E7346C"/>
                          </a:solidFill>
                          <a:latin typeface="Yu Gothic" panose="020B0400000000000000" pitchFamily="34" charset="-128"/>
                          <a:ea typeface="Yu Gothic" panose="020B0400000000000000" pitchFamily="34" charset="-128"/>
                          <a:cs typeface="Arial"/>
                          <a:sym typeface="Arial"/>
                        </a:rPr>
                        <a:t>TikTok</a:t>
                      </a:r>
                      <a:r>
                        <a:rPr lang="ja-JP" altLang="en-US" sz="1000" b="1" u="none" strike="noStrike" cap="none" dirty="0">
                          <a:solidFill>
                            <a:srgbClr val="E7346C"/>
                          </a:solidFill>
                          <a:latin typeface="Yu Gothic" panose="020B0400000000000000" pitchFamily="34" charset="-128"/>
                          <a:ea typeface="Yu Gothic" panose="020B0400000000000000" pitchFamily="34" charset="-128"/>
                          <a:cs typeface="Arial"/>
                          <a:sym typeface="Arial"/>
                        </a:rPr>
                        <a:t>動画</a:t>
                      </a:r>
                      <a:r>
                        <a:rPr lang="en-US" altLang="ja-JP" sz="1000" b="1" u="none" strike="noStrike" cap="none" dirty="0">
                          <a:solidFill>
                            <a:srgbClr val="E7346C"/>
                          </a:solidFill>
                          <a:latin typeface="Yu Gothic" panose="020B0400000000000000" pitchFamily="34" charset="-128"/>
                          <a:ea typeface="Yu Gothic" panose="020B0400000000000000" pitchFamily="34" charset="-128"/>
                          <a:cs typeface="Arial"/>
                          <a:sym typeface="Arial"/>
                        </a:rPr>
                        <a:t>50</a:t>
                      </a:r>
                      <a:r>
                        <a:rPr lang="ja-JP" altLang="en-US" sz="1000" b="1" u="none" strike="noStrike" cap="none" dirty="0">
                          <a:solidFill>
                            <a:srgbClr val="E7346C"/>
                          </a:solidFill>
                          <a:latin typeface="Yu Gothic" panose="020B0400000000000000" pitchFamily="34" charset="-128"/>
                          <a:ea typeface="Yu Gothic" panose="020B0400000000000000" pitchFamily="34" charset="-128"/>
                          <a:cs typeface="Arial"/>
                          <a:sym typeface="Arial"/>
                        </a:rPr>
                        <a:t>万回再生保証</a:t>
                      </a:r>
                      <a:r>
                        <a:rPr lang="en-US" altLang="ja-JP"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a:t>
                      </a: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ブースト配信有</a:t>
                      </a:r>
                      <a:endParaRPr lang="en-US" sz="1000" b="1" u="none" strike="noStrike" cap="none" dirty="0">
                        <a:solidFill>
                          <a:srgbClr val="E7346C"/>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9328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掲載・投稿期間</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97702179"/>
                  </a:ext>
                </a:extLst>
              </a:tr>
              <a:tr h="269122">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公開・投稿日</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平日任意</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747405">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レポート項目</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TikTok</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動画：再生数（合計・日別）、</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Imp</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、いいね数、</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クリック数、投稿キャプチャ</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900" b="1" i="0" u="none" strike="noStrike" cap="none" dirty="0" err="1">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ja-JP" altLang="en-US" sz="900" b="1" i="0" u="none" strike="noStrike" cap="none" dirty="0">
                          <a:solidFill>
                            <a:schemeClr val="tx1">
                              <a:lumMod val="65000"/>
                              <a:lumOff val="35000"/>
                            </a:schemeClr>
                          </a:solidFill>
                          <a:latin typeface="+mn-ea"/>
                          <a:ea typeface="+mn-ea"/>
                          <a:cs typeface="Arial"/>
                          <a:sym typeface="Arial"/>
                        </a:rPr>
                        <a:t>投稿キャプチャ、いいね数、</a:t>
                      </a:r>
                      <a:endParaRPr lang="en-US" altLang="ja-JP" sz="900" b="1" i="0" u="none" strike="noStrike" cap="none" dirty="0">
                        <a:solidFill>
                          <a:schemeClr val="tx1">
                            <a:lumMod val="65000"/>
                            <a:lumOff val="35000"/>
                          </a:schemeClr>
                        </a:solidFill>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900" b="1" i="0" u="none" strike="noStrike" cap="none" dirty="0">
                          <a:solidFill>
                            <a:schemeClr val="tx1">
                              <a:lumMod val="65000"/>
                              <a:lumOff val="35000"/>
                            </a:schemeClr>
                          </a:solidFill>
                          <a:latin typeface="+mn-ea"/>
                          <a:ea typeface="+mn-ea"/>
                          <a:cs typeface="Arial"/>
                          <a:sym typeface="Arial"/>
                        </a:rPr>
                        <a:t>　　　　　　　　</a:t>
                      </a:r>
                      <a:r>
                        <a:rPr lang="ja-JP" altLang="en-US" sz="900" b="1" i="0" u="none" strike="noStrike" cap="none" baseline="0" dirty="0">
                          <a:solidFill>
                            <a:schemeClr val="tx1">
                              <a:lumMod val="65000"/>
                              <a:lumOff val="35000"/>
                            </a:schemeClr>
                          </a:solidFill>
                          <a:latin typeface="+mn-ea"/>
                          <a:ea typeface="+mn-ea"/>
                          <a:cs typeface="Arial"/>
                          <a:sym typeface="Arial"/>
                        </a:rPr>
                        <a:t> </a:t>
                      </a:r>
                      <a:r>
                        <a:rPr lang="ja-JP" altLang="en-US" sz="900" b="1" i="0" u="none" strike="noStrike" cap="none" dirty="0">
                          <a:solidFill>
                            <a:schemeClr val="tx1">
                              <a:lumMod val="65000"/>
                              <a:lumOff val="35000"/>
                            </a:schemeClr>
                          </a:solidFill>
                          <a:latin typeface="+mn-ea"/>
                          <a:ea typeface="+mn-ea"/>
                          <a:cs typeface="Arial"/>
                          <a:sym typeface="Arial"/>
                        </a:rPr>
                        <a:t>再生数（リールのみ）</a:t>
                      </a:r>
                      <a:endParaRPr lang="en-US" altLang="ja-JP" sz="900" b="1" i="0" u="none" strike="noStrike" cap="none" dirty="0">
                        <a:solidFill>
                          <a:schemeClr val="tx1">
                            <a:lumMod val="65000"/>
                            <a:lumOff val="35000"/>
                          </a:schemeClr>
                        </a:solidFill>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 IG</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投稿：投稿キャプチャ</a:t>
                      </a:r>
                      <a:endPar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72095">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レポート提出</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公開</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期間</a:t>
                      </a:r>
                      <a:r>
                        <a:rPr lang="en-US" alt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週間終了</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後</a:t>
                      </a:r>
                      <a:r>
                        <a:rPr lang="ja-JP"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の</a:t>
                      </a:r>
                      <a:r>
                        <a:rPr lang="en-US" altLang="zh-TW"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2</a:t>
                      </a:r>
                      <a:r>
                        <a:rPr lang="zh-TW" altLang="en-US"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週間以内</a:t>
                      </a:r>
                      <a:endParaRPr lang="zh-TW" altLang="en-US"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317502">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お申込み期限</a:t>
                      </a:r>
                      <a:endParaRPr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9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掲載開始より45営業日前</a:t>
                      </a:r>
                      <a:endParaRPr sz="9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45355">
                <a:tc gridSpan="2">
                  <a:txBody>
                    <a:bodyPr/>
                    <a:lstStyle/>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・制作フローは、発注→オリエン→構成案提出→撮影→校正確認→校了</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校正は計</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回</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です</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・スマートフォン撮影の為、修正はテロップ等の修正が主となります。⾊補正の修正費⽤は含まれておりません。</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・配信⽇の３⽇前校了をマストとさせていただきます。</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CanCam</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公式</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Instagram</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リールを</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IG</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フィードにシェアもします。</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フィードシェアのテキストは編集部お任せとなります。またテキストには</a:t>
                      </a:r>
                      <a:endPar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a:t>
                      </a:r>
                      <a:r>
                        <a:rPr lang="en-US" altLang="ja-JP" sz="600" b="1" u="none" strike="noStrike" cap="none" dirty="0">
                          <a:solidFill>
                            <a:schemeClr val="tx1">
                              <a:lumMod val="75000"/>
                              <a:lumOff val="25000"/>
                            </a:schemeClr>
                          </a:solidFill>
                          <a:latin typeface="+mn-ea"/>
                          <a:ea typeface="+mn-ea"/>
                          <a:cs typeface="Meiryo"/>
                          <a:sym typeface="Meiryo"/>
                        </a:rPr>
                        <a:t>#CanCam_</a:t>
                      </a:r>
                      <a:r>
                        <a:rPr lang="ja-JP" altLang="en-US" sz="600" b="1" u="none" strike="noStrike" cap="none" dirty="0">
                          <a:solidFill>
                            <a:schemeClr val="tx1">
                              <a:lumMod val="75000"/>
                              <a:lumOff val="25000"/>
                            </a:schemeClr>
                          </a:solidFill>
                          <a:latin typeface="+mn-ea"/>
                          <a:ea typeface="+mn-ea"/>
                          <a:cs typeface="Meiryo"/>
                          <a:sym typeface="Meiryo"/>
                        </a:rPr>
                        <a:t>ブランド名</a:t>
                      </a:r>
                      <a:r>
                        <a:rPr lang="en-US" altLang="ja-JP" sz="600" b="1" u="none" strike="noStrike" cap="none" dirty="0">
                          <a:solidFill>
                            <a:schemeClr val="tx1">
                              <a:lumMod val="75000"/>
                              <a:lumOff val="25000"/>
                            </a:schemeClr>
                          </a:solidFill>
                          <a:latin typeface="+mn-ea"/>
                          <a:ea typeface="+mn-ea"/>
                          <a:cs typeface="Meiryo"/>
                          <a:sym typeface="Meiryo"/>
                        </a:rPr>
                        <a:t>or</a:t>
                      </a:r>
                      <a:r>
                        <a:rPr lang="ja-JP" altLang="en-US" sz="600" b="1" u="none" strike="noStrike" cap="none" dirty="0">
                          <a:solidFill>
                            <a:schemeClr val="tx1">
                              <a:lumMod val="75000"/>
                              <a:lumOff val="25000"/>
                            </a:schemeClr>
                          </a:solidFill>
                          <a:latin typeface="+mn-ea"/>
                          <a:ea typeface="+mn-ea"/>
                          <a:cs typeface="Meiryo"/>
                          <a:sym typeface="Meiryo"/>
                        </a:rPr>
                        <a:t>企業名</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が入ります。</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TikTok</a:t>
                      </a: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動画広告の目的は「動画の再生」となります。広告表示時点で再生数</a:t>
                      </a:r>
                      <a:r>
                        <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1</a:t>
                      </a: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カウントとなります。</a:t>
                      </a:r>
                      <a:endPar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　動画広告の目的は「動画の再生」ですが遷移先</a:t>
                      </a:r>
                      <a:r>
                        <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URL</a:t>
                      </a: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はクライアント様</a:t>
                      </a:r>
                      <a:r>
                        <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LP</a:t>
                      </a: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とすることが可能です。</a:t>
                      </a:r>
                      <a:r>
                        <a:rPr lang="en-US" altLang="ja-JP"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a:t>
                      </a:r>
                      <a:r>
                        <a:rPr lang="ja-JP" altLang="en-US" sz="600" b="1" u="none" strike="noStrike" cap="none" dirty="0">
                          <a:solidFill>
                            <a:srgbClr val="FF0000"/>
                          </a:solidFill>
                          <a:latin typeface="Yu Gothic" panose="020B0400000000000000" pitchFamily="34" charset="-128"/>
                          <a:ea typeface="Yu Gothic" panose="020B0400000000000000" pitchFamily="34" charset="-128"/>
                          <a:cs typeface="Arial"/>
                          <a:sym typeface="Arial"/>
                        </a:rPr>
                        <a:t>カートページは不可</a:t>
                      </a: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endPar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・ハッシュタグを</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1</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つご指定いただけます。</a:t>
                      </a:r>
                      <a:endPar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50505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表記として「</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#PR</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chemeClr val="tx1">
                              <a:lumMod val="65000"/>
                              <a:lumOff val="35000"/>
                            </a:schemeClr>
                          </a:solidFill>
                          <a:latin typeface="+mn-ea"/>
                          <a:ea typeface="+mn-ea"/>
                          <a:cs typeface="Arial"/>
                          <a:sym typeface="Arial"/>
                        </a:rPr>
                        <a:t>｢</a:t>
                      </a:r>
                      <a:r>
                        <a:rPr lang="en-US" altLang="ja-JP" sz="600" b="1" u="none" strike="noStrike" cap="none" dirty="0">
                          <a:solidFill>
                            <a:schemeClr val="tx1">
                              <a:lumMod val="75000"/>
                              <a:lumOff val="25000"/>
                            </a:schemeClr>
                          </a:solidFill>
                          <a:latin typeface="+mn-ea"/>
                          <a:ea typeface="+mn-ea"/>
                          <a:cs typeface="Meiryo"/>
                          <a:sym typeface="Meiryo"/>
                        </a:rPr>
                        <a:t>#</a:t>
                      </a:r>
                      <a:r>
                        <a:rPr lang="en-US" altLang="ja-JP" sz="600" b="1" u="none" strike="noStrike" cap="none" dirty="0" err="1">
                          <a:solidFill>
                            <a:schemeClr val="tx1">
                              <a:lumMod val="75000"/>
                              <a:lumOff val="25000"/>
                            </a:schemeClr>
                          </a:solidFill>
                          <a:latin typeface="+mn-ea"/>
                          <a:ea typeface="+mn-ea"/>
                          <a:cs typeface="Meiryo"/>
                          <a:sym typeface="Meiryo"/>
                        </a:rPr>
                        <a:t>CanCam</a:t>
                      </a:r>
                      <a:r>
                        <a:rPr lang="en-US" altLang="ja-JP" sz="600" b="1" u="none" strike="noStrike" cap="none" dirty="0">
                          <a:solidFill>
                            <a:schemeClr val="tx1">
                              <a:lumMod val="75000"/>
                              <a:lumOff val="25000"/>
                            </a:schemeClr>
                          </a:solidFill>
                          <a:latin typeface="+mn-ea"/>
                          <a:ea typeface="+mn-ea"/>
                          <a:cs typeface="Meiryo"/>
                          <a:sym typeface="Meiryo"/>
                        </a:rPr>
                        <a:t>_</a:t>
                      </a:r>
                      <a:r>
                        <a:rPr lang="ja-JP" altLang="en-US" sz="600" b="1" u="none" strike="noStrike" cap="none" dirty="0">
                          <a:solidFill>
                            <a:schemeClr val="tx1">
                              <a:lumMod val="75000"/>
                              <a:lumOff val="25000"/>
                            </a:schemeClr>
                          </a:solidFill>
                          <a:latin typeface="+mn-ea"/>
                          <a:ea typeface="+mn-ea"/>
                          <a:cs typeface="Meiryo"/>
                          <a:sym typeface="Meiryo"/>
                        </a:rPr>
                        <a:t>会社名</a:t>
                      </a:r>
                      <a:r>
                        <a:rPr lang="en-US" altLang="ja-JP" sz="600" b="1" u="none" strike="noStrike" cap="none" dirty="0">
                          <a:solidFill>
                            <a:schemeClr val="tx1">
                              <a:lumMod val="75000"/>
                              <a:lumOff val="25000"/>
                            </a:schemeClr>
                          </a:solidFill>
                          <a:latin typeface="+mn-ea"/>
                          <a:ea typeface="+mn-ea"/>
                          <a:cs typeface="Meiryo"/>
                          <a:sym typeface="Meiryo"/>
                        </a:rPr>
                        <a:t>or</a:t>
                      </a:r>
                      <a:r>
                        <a:rPr lang="ja-JP" altLang="en-US" sz="600" b="1" u="none" strike="noStrike" cap="none" dirty="0">
                          <a:solidFill>
                            <a:schemeClr val="tx1">
                              <a:lumMod val="75000"/>
                              <a:lumOff val="25000"/>
                            </a:schemeClr>
                          </a:solidFill>
                          <a:latin typeface="+mn-ea"/>
                          <a:ea typeface="+mn-ea"/>
                          <a:cs typeface="Meiryo"/>
                          <a:sym typeface="Meiryo"/>
                        </a:rPr>
                        <a:t>ブランド名</a:t>
                      </a:r>
                      <a:r>
                        <a:rPr lang="en-US" altLang="ja-JP" sz="600" b="1" u="none" strike="noStrike" cap="none" dirty="0">
                          <a:solidFill>
                            <a:schemeClr val="tx1">
                              <a:lumMod val="75000"/>
                              <a:lumOff val="25000"/>
                            </a:schemeClr>
                          </a:solidFill>
                          <a:latin typeface="+mn-ea"/>
                          <a:ea typeface="+mn-ea"/>
                          <a:cs typeface="Meiryo"/>
                          <a:sym typeface="Meiryo"/>
                        </a:rPr>
                        <a:t>｣</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がつきます。</a:t>
                      </a: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候補は編集部にご一任ください。投稿日時はご指定いただけません</a:t>
                      </a: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・投稿内容については美容商材の場合のみ１回薬事確認がありますが、</a:t>
                      </a:r>
                      <a:r>
                        <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ICONS</a:t>
                      </a: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にご一任ください</a:t>
                      </a:r>
                    </a:p>
                    <a:p>
                      <a:pPr marL="0" marR="0" lvl="0" indent="0" algn="l" rtl="0">
                        <a:lnSpc>
                          <a:spcPct val="100000"/>
                        </a:lnSpc>
                        <a:spcBef>
                          <a:spcPts val="100"/>
                        </a:spcBef>
                        <a:spcAft>
                          <a:spcPts val="0"/>
                        </a:spcAft>
                        <a:buClr>
                          <a:srgbClr val="000000"/>
                        </a:buClr>
                        <a:buSzPts val="700"/>
                        <a:buFont typeface="Arial"/>
                        <a:buNone/>
                      </a:pPr>
                      <a:r>
                        <a:rPr lang="ja-JP" altLang="en-US"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・商品発送の場合、現品送付は弊社で行います</a:t>
                      </a:r>
                      <a:endParaRPr lang="en-US" altLang="ja-JP" sz="600" b="1"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a:t>
                      </a:r>
                      <a:r>
                        <a:rPr lang="en-US" altLang="ja-JP"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IGS</a:t>
                      </a:r>
                      <a:r>
                        <a:rPr lang="ja-JP" altLang="en-US"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を除くすべての</a:t>
                      </a:r>
                      <a:r>
                        <a:rPr lang="en-US" altLang="ja-JP"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SNS</a:t>
                      </a:r>
                      <a:r>
                        <a:rPr lang="ja-JP" altLang="en-US"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投稿は</a:t>
                      </a:r>
                      <a:r>
                        <a:rPr lang="en-US" altLang="ja-JP"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4</a:t>
                      </a:r>
                      <a:r>
                        <a:rPr lang="ja-JP" altLang="en-US"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週間の掲載終了後も投稿自体は残り続けますが</a:t>
                      </a:r>
                      <a:endParaRPr lang="en-US" altLang="ja-JP"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r>
                        <a:rPr lang="ja-JP" altLang="en-US"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　条件次第では掲載終了後は削除となる可能性もありますのでご了承ください。</a:t>
                      </a:r>
                      <a:endParaRPr lang="en-US" altLang="ja-JP" sz="6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700"/>
                        <a:buFont typeface="Arial"/>
                        <a:buNone/>
                      </a:pPr>
                      <a:endParaRPr lang="ja-JP" altLang="en-US" sz="800" b="1" i="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48" name="AutoShape 2" descr="IMG_0086">
            <a:extLst>
              <a:ext uri="{FF2B5EF4-FFF2-40B4-BE49-F238E27FC236}">
                <a16:creationId xmlns:a16="http://schemas.microsoft.com/office/drawing/2014/main" id="{4925D9CB-ABBB-D5BB-DF43-11355C44ADCC}"/>
              </a:ext>
            </a:extLst>
          </p:cNvPr>
          <p:cNvSpPr>
            <a:spLocks noChangeAspect="1" noChangeArrowheads="1"/>
          </p:cNvSpPr>
          <p:nvPr/>
        </p:nvSpPr>
        <p:spPr bwMode="auto">
          <a:xfrm>
            <a:off x="4608648" y="330394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AutoShape 4" descr="IMG_0086">
            <a:extLst>
              <a:ext uri="{FF2B5EF4-FFF2-40B4-BE49-F238E27FC236}">
                <a16:creationId xmlns:a16="http://schemas.microsoft.com/office/drawing/2014/main" id="{0422A895-6C6B-CCB8-B2BC-FA31D95F0189}"/>
              </a:ext>
            </a:extLst>
          </p:cNvPr>
          <p:cNvSpPr>
            <a:spLocks noChangeAspect="1" noChangeArrowheads="1"/>
          </p:cNvSpPr>
          <p:nvPr/>
        </p:nvSpPr>
        <p:spPr bwMode="auto">
          <a:xfrm>
            <a:off x="4761048" y="345634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38" name="図 37">
            <a:extLst>
              <a:ext uri="{FF2B5EF4-FFF2-40B4-BE49-F238E27FC236}">
                <a16:creationId xmlns:a16="http://schemas.microsoft.com/office/drawing/2014/main" id="{1D28D69B-4846-E85F-A478-A7F29586E373}"/>
              </a:ext>
            </a:extLst>
          </p:cNvPr>
          <p:cNvPicPr>
            <a:picLocks noChangeAspect="1"/>
          </p:cNvPicPr>
          <p:nvPr/>
        </p:nvPicPr>
        <p:blipFill>
          <a:blip r:embed="rId7"/>
          <a:stretch>
            <a:fillRect/>
          </a:stretch>
        </p:blipFill>
        <p:spPr>
          <a:xfrm>
            <a:off x="2335614" y="5875968"/>
            <a:ext cx="511869" cy="483656"/>
          </a:xfrm>
          <a:prstGeom prst="rect">
            <a:avLst/>
          </a:prstGeom>
        </p:spPr>
      </p:pic>
      <p:sp>
        <p:nvSpPr>
          <p:cNvPr id="40" name="テキスト ボックス 39">
            <a:extLst>
              <a:ext uri="{FF2B5EF4-FFF2-40B4-BE49-F238E27FC236}">
                <a16:creationId xmlns:a16="http://schemas.microsoft.com/office/drawing/2014/main" id="{AF28E5B3-C6E1-405C-9E98-7D0CE6EF19AD}"/>
              </a:ext>
            </a:extLst>
          </p:cNvPr>
          <p:cNvSpPr txBox="1"/>
          <p:nvPr/>
        </p:nvSpPr>
        <p:spPr>
          <a:xfrm>
            <a:off x="2217203" y="6035583"/>
            <a:ext cx="1143527" cy="338554"/>
          </a:xfrm>
          <a:prstGeom prst="rect">
            <a:avLst/>
          </a:prstGeom>
          <a:noFill/>
        </p:spPr>
        <p:txBody>
          <a:bodyPr wrap="square" rtlCol="0">
            <a:spAutoFit/>
          </a:bodyPr>
          <a:lstStyle/>
          <a:p>
            <a:pPr algn="ct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クライアント様</a:t>
            </a:r>
            <a:endPar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endParaRPr>
          </a:p>
          <a:p>
            <a:pPr algn="ctr"/>
            <a:r>
              <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rPr>
              <a:t>LP</a:t>
            </a: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へ遷移</a:t>
            </a:r>
            <a:r>
              <a:rPr kumimoji="1" lang="en-US" altLang="ja-JP" sz="800" b="1" dirty="0">
                <a:solidFill>
                  <a:schemeClr val="tx1">
                    <a:lumMod val="75000"/>
                    <a:lumOff val="25000"/>
                  </a:schemeClr>
                </a:solidFill>
                <a:latin typeface="メイリオ" panose="020B0604030504040204" pitchFamily="50" charset="-128"/>
                <a:ea typeface="メイリオ" panose="020B0604030504040204" pitchFamily="50" charset="-128"/>
              </a:rPr>
              <a:t>OK</a:t>
            </a:r>
            <a:r>
              <a:rPr kumimoji="1"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a:t>
            </a:r>
          </a:p>
        </p:txBody>
      </p:sp>
      <p:pic>
        <p:nvPicPr>
          <p:cNvPr id="44" name="Picture 2" descr="Tiktok, Tiktokロゴ, Tiktokボタン, 社会的なメディア">
            <a:extLst>
              <a:ext uri="{FF2B5EF4-FFF2-40B4-BE49-F238E27FC236}">
                <a16:creationId xmlns:a16="http://schemas.microsoft.com/office/drawing/2014/main" id="{0231DB57-3302-F98F-C608-0C71456C869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917940" y="5800467"/>
            <a:ext cx="202094" cy="202094"/>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2014369" y="5744010"/>
            <a:ext cx="1491449" cy="276999"/>
          </a:xfrm>
          <a:prstGeom prst="rect">
            <a:avLst/>
          </a:prstGeom>
          <a:noFill/>
        </p:spPr>
        <p:txBody>
          <a:bodyPr wrap="square" rtlCol="0">
            <a:spAutoFit/>
          </a:bodyPr>
          <a:lstStyle/>
          <a:p>
            <a:pPr algn="ctr"/>
            <a:r>
              <a:rPr kumimoji="1" lang="ja-JP" altLang="en-US" sz="1200" b="1" dirty="0">
                <a:solidFill>
                  <a:srgbClr val="FF0000"/>
                </a:solidFill>
              </a:rPr>
              <a:t>ブースト</a:t>
            </a:r>
            <a:r>
              <a:rPr kumimoji="1" lang="en-US" altLang="ja-JP" sz="1200" b="1" dirty="0">
                <a:solidFill>
                  <a:srgbClr val="FF0000"/>
                </a:solidFill>
              </a:rPr>
              <a:t>AD</a:t>
            </a:r>
            <a:r>
              <a:rPr kumimoji="1" lang="ja-JP" altLang="en-US" sz="1200" b="1" dirty="0">
                <a:solidFill>
                  <a:srgbClr val="FF0000"/>
                </a:solidFill>
              </a:rPr>
              <a:t>配信</a:t>
            </a:r>
          </a:p>
        </p:txBody>
      </p:sp>
      <p:sp>
        <p:nvSpPr>
          <p:cNvPr id="50" name="下矢印 49"/>
          <p:cNvSpPr/>
          <p:nvPr/>
        </p:nvSpPr>
        <p:spPr>
          <a:xfrm rot="16200000">
            <a:off x="2069785" y="6035362"/>
            <a:ext cx="323552" cy="398155"/>
          </a:xfrm>
          <a:prstGeom prst="downArrow">
            <a:avLst/>
          </a:prstGeom>
          <a:solidFill>
            <a:srgbClr val="FBC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0" name="Picture 2">
            <a:extLst>
              <a:ext uri="{FF2B5EF4-FFF2-40B4-BE49-F238E27FC236}">
                <a16:creationId xmlns:a16="http://schemas.microsoft.com/office/drawing/2014/main" id="{7C9ED1E0-65B6-E891-2951-55AFCF95A6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973" y="2990339"/>
            <a:ext cx="1554394" cy="3369285"/>
          </a:xfrm>
          <a:prstGeom prst="rect">
            <a:avLst/>
          </a:prstGeom>
          <a:noFill/>
          <a:extLst>
            <a:ext uri="{909E8E84-426E-40DD-AFC4-6F175D3DCCD1}">
              <a14:hiddenFill xmlns:a14="http://schemas.microsoft.com/office/drawing/2010/main">
                <a:solidFill>
                  <a:srgbClr val="FFFFFF"/>
                </a:solidFill>
              </a14:hiddenFill>
            </a:ext>
          </a:extLst>
        </p:spPr>
      </p:pic>
      <p:pic>
        <p:nvPicPr>
          <p:cNvPr id="29" name="図 28">
            <a:extLst>
              <a:ext uri="{FF2B5EF4-FFF2-40B4-BE49-F238E27FC236}">
                <a16:creationId xmlns:a16="http://schemas.microsoft.com/office/drawing/2014/main" id="{4E432D3E-022D-B2EB-10B0-5D70B4ADF9A8}"/>
              </a:ext>
            </a:extLst>
          </p:cNvPr>
          <p:cNvPicPr>
            <a:picLocks noChangeAspect="1"/>
          </p:cNvPicPr>
          <p:nvPr/>
        </p:nvPicPr>
        <p:blipFill>
          <a:blip r:embed="rId9"/>
          <a:stretch>
            <a:fillRect/>
          </a:stretch>
        </p:blipFill>
        <p:spPr>
          <a:xfrm>
            <a:off x="2651196" y="4068149"/>
            <a:ext cx="627853" cy="1355520"/>
          </a:xfrm>
          <a:prstGeom prst="rect">
            <a:avLst/>
          </a:prstGeom>
        </p:spPr>
      </p:pic>
      <p:sp>
        <p:nvSpPr>
          <p:cNvPr id="30" name="テキスト ボックス 29"/>
          <p:cNvSpPr txBox="1"/>
          <p:nvPr/>
        </p:nvSpPr>
        <p:spPr>
          <a:xfrm>
            <a:off x="1808867" y="4635143"/>
            <a:ext cx="1084613" cy="507831"/>
          </a:xfrm>
          <a:prstGeom prst="rect">
            <a:avLst/>
          </a:prstGeom>
          <a:noFill/>
        </p:spPr>
        <p:txBody>
          <a:bodyPr wrap="square" rtlCol="0">
            <a:spAutoFit/>
          </a:bodyPr>
          <a:lstStyle/>
          <a:p>
            <a:pPr algn="ctr"/>
            <a:r>
              <a:rPr kumimoji="1" lang="en-US" altLang="ja-JP" sz="900" b="1" u="sng" dirty="0">
                <a:solidFill>
                  <a:srgbClr val="FF0000"/>
                </a:solidFill>
              </a:rPr>
              <a:t>IG</a:t>
            </a:r>
            <a:r>
              <a:rPr kumimoji="1" lang="ja-JP" altLang="en-US" sz="900" b="1" u="sng" dirty="0">
                <a:solidFill>
                  <a:srgbClr val="FF0000"/>
                </a:solidFill>
              </a:rPr>
              <a:t>ストーリーズにて</a:t>
            </a:r>
            <a:endParaRPr kumimoji="1" lang="en-US" altLang="ja-JP" sz="900" b="1" u="sng" dirty="0">
              <a:solidFill>
                <a:srgbClr val="FF0000"/>
              </a:solidFill>
            </a:endParaRPr>
          </a:p>
          <a:p>
            <a:pPr algn="ctr"/>
            <a:r>
              <a:rPr kumimoji="1" lang="ja-JP" altLang="en-US" sz="900" b="1" u="sng" dirty="0">
                <a:solidFill>
                  <a:srgbClr val="FF0000"/>
                </a:solidFill>
              </a:rPr>
              <a:t>リールに誘導</a:t>
            </a:r>
            <a:endParaRPr kumimoji="1" lang="en-US" altLang="ja-JP" sz="900" b="1" u="sng" dirty="0">
              <a:solidFill>
                <a:srgbClr val="FF0000"/>
              </a:solidFill>
            </a:endParaRPr>
          </a:p>
        </p:txBody>
      </p:sp>
      <p:sp>
        <p:nvSpPr>
          <p:cNvPr id="36" name="下矢印 11"/>
          <p:cNvSpPr/>
          <p:nvPr/>
        </p:nvSpPr>
        <p:spPr>
          <a:xfrm rot="10800000">
            <a:off x="2251242" y="4256458"/>
            <a:ext cx="323552" cy="398155"/>
          </a:xfrm>
          <a:prstGeom prst="downArrow">
            <a:avLst/>
          </a:prstGeom>
          <a:solidFill>
            <a:srgbClr val="FBC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Picture 2">
            <a:extLst>
              <a:ext uri="{FF2B5EF4-FFF2-40B4-BE49-F238E27FC236}">
                <a16:creationId xmlns:a16="http://schemas.microsoft.com/office/drawing/2014/main" id="{5E1FDA0D-CCA6-DC42-84F4-085D3078D5D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9464"/>
          <a:stretch>
            <a:fillRect/>
          </a:stretch>
        </p:blipFill>
        <p:spPr bwMode="auto">
          <a:xfrm>
            <a:off x="2120034" y="2999140"/>
            <a:ext cx="625866" cy="12282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0B76817-3CBB-A000-541F-37065179670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2907" b="11338"/>
          <a:stretch>
            <a:fillRect/>
          </a:stretch>
        </p:blipFill>
        <p:spPr bwMode="auto">
          <a:xfrm>
            <a:off x="3635207" y="2921281"/>
            <a:ext cx="919560" cy="150998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0F681C9D-B32A-0822-C408-4588B38145E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3187" b="11057"/>
          <a:stretch>
            <a:fillRect/>
          </a:stretch>
        </p:blipFill>
        <p:spPr bwMode="auto">
          <a:xfrm>
            <a:off x="3624229" y="4779436"/>
            <a:ext cx="919560" cy="1509982"/>
          </a:xfrm>
          <a:prstGeom prst="rect">
            <a:avLst/>
          </a:prstGeom>
          <a:noFill/>
          <a:extLst>
            <a:ext uri="{909E8E84-426E-40DD-AFC4-6F175D3DCCD1}">
              <a14:hiddenFill xmlns:a14="http://schemas.microsoft.com/office/drawing/2010/main">
                <a:solidFill>
                  <a:srgbClr val="FFFFFF"/>
                </a:solidFill>
              </a14:hiddenFill>
            </a:ext>
          </a:extLst>
        </p:spPr>
      </p:pic>
      <p:pic>
        <p:nvPicPr>
          <p:cNvPr id="2048" name="図 2047">
            <a:extLst>
              <a:ext uri="{FF2B5EF4-FFF2-40B4-BE49-F238E27FC236}">
                <a16:creationId xmlns:a16="http://schemas.microsoft.com/office/drawing/2014/main" id="{9DE302FB-9C27-2A82-8811-C3DBC510D8F0}"/>
              </a:ext>
            </a:extLst>
          </p:cNvPr>
          <p:cNvPicPr>
            <a:picLocks noChangeAspect="1"/>
          </p:cNvPicPr>
          <p:nvPr/>
        </p:nvPicPr>
        <p:blipFill>
          <a:blip r:embed="rId12"/>
          <a:stretch>
            <a:fillRect/>
          </a:stretch>
        </p:blipFill>
        <p:spPr>
          <a:xfrm>
            <a:off x="4577439" y="3392671"/>
            <a:ext cx="672017" cy="1330034"/>
          </a:xfrm>
          <a:prstGeom prst="rect">
            <a:avLst/>
          </a:prstGeom>
        </p:spPr>
      </p:pic>
      <p:pic>
        <p:nvPicPr>
          <p:cNvPr id="2051" name="図 2050">
            <a:extLst>
              <a:ext uri="{FF2B5EF4-FFF2-40B4-BE49-F238E27FC236}">
                <a16:creationId xmlns:a16="http://schemas.microsoft.com/office/drawing/2014/main" id="{66F7BB0C-61D5-B658-0C0D-6C456C2E942C}"/>
              </a:ext>
            </a:extLst>
          </p:cNvPr>
          <p:cNvPicPr>
            <a:picLocks noChangeAspect="1"/>
          </p:cNvPicPr>
          <p:nvPr/>
        </p:nvPicPr>
        <p:blipFill>
          <a:blip r:embed="rId13"/>
          <a:stretch>
            <a:fillRect/>
          </a:stretch>
        </p:blipFill>
        <p:spPr>
          <a:xfrm>
            <a:off x="4580389" y="5178284"/>
            <a:ext cx="645105" cy="1244366"/>
          </a:xfrm>
          <a:prstGeom prst="rect">
            <a:avLst/>
          </a:prstGeom>
        </p:spPr>
      </p:pic>
    </p:spTree>
    <p:extLst>
      <p:ext uri="{BB962C8B-B14F-4D97-AF65-F5344CB8AC3E}">
        <p14:creationId xmlns:p14="http://schemas.microsoft.com/office/powerpoint/2010/main" val="1080158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DAC89-38F3-D236-8CAD-44EF1B2427A9}"/>
            </a:ext>
          </a:extLst>
        </p:cNvPr>
        <p:cNvGrpSpPr/>
        <p:nvPr/>
      </p:nvGrpSpPr>
      <p:grpSpPr>
        <a:xfrm>
          <a:off x="0" y="0"/>
          <a:ext cx="0" cy="0"/>
          <a:chOff x="0" y="0"/>
          <a:chExt cx="0" cy="0"/>
        </a:xfrm>
      </p:grpSpPr>
      <p:sp>
        <p:nvSpPr>
          <p:cNvPr id="33" name="四角形: 角を丸くする 184">
            <a:extLst>
              <a:ext uri="{FF2B5EF4-FFF2-40B4-BE49-F238E27FC236}">
                <a16:creationId xmlns:a16="http://schemas.microsoft.com/office/drawing/2014/main" id="{A227AB93-C722-845C-CAEB-87E6DD1F8604}"/>
              </a:ext>
            </a:extLst>
          </p:cNvPr>
          <p:cNvSpPr/>
          <p:nvPr/>
        </p:nvSpPr>
        <p:spPr>
          <a:xfrm>
            <a:off x="7351487" y="2053356"/>
            <a:ext cx="2222319" cy="2497509"/>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角丸四角形 13">
            <a:extLst>
              <a:ext uri="{FF2B5EF4-FFF2-40B4-BE49-F238E27FC236}">
                <a16:creationId xmlns:a16="http://schemas.microsoft.com/office/drawing/2014/main" id="{2FEA6BDA-71D0-4E13-16EE-F7AD0F243B92}"/>
              </a:ext>
            </a:extLst>
          </p:cNvPr>
          <p:cNvSpPr/>
          <p:nvPr/>
        </p:nvSpPr>
        <p:spPr>
          <a:xfrm>
            <a:off x="440404" y="2077704"/>
            <a:ext cx="6788424" cy="2530329"/>
          </a:xfrm>
          <a:prstGeom prst="roundRect">
            <a:avLst>
              <a:gd name="adj" fmla="val 2954"/>
            </a:avLst>
          </a:prstGeom>
          <a:solidFill>
            <a:srgbClr val="FBD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E48B5AFE-B3FE-C01D-1880-A112AA163DCC}"/>
              </a:ext>
            </a:extLst>
          </p:cNvPr>
          <p:cNvGraphicFramePr>
            <a:graphicFrameLocks noGrp="1"/>
          </p:cNvGraphicFramePr>
          <p:nvPr>
            <p:extLst>
              <p:ext uri="{D42A27DB-BD31-4B8C-83A1-F6EECF244321}">
                <p14:modId xmlns:p14="http://schemas.microsoft.com/office/powerpoint/2010/main" val="2376954778"/>
              </p:ext>
            </p:extLst>
          </p:nvPr>
        </p:nvGraphicFramePr>
        <p:xfrm>
          <a:off x="177656" y="458123"/>
          <a:ext cx="9426793" cy="1222986"/>
        </p:xfrm>
        <a:graphic>
          <a:graphicData uri="http://schemas.openxmlformats.org/drawingml/2006/table">
            <a:tbl>
              <a:tblPr firstRow="1" bandRow="1">
                <a:tableStyleId>{5C22544A-7EE6-4342-B048-85BDC9FD1C3A}</a:tableStyleId>
              </a:tblPr>
              <a:tblGrid>
                <a:gridCol w="7708291">
                  <a:extLst>
                    <a:ext uri="{9D8B030D-6E8A-4147-A177-3AD203B41FA5}">
                      <a16:colId xmlns:a16="http://schemas.microsoft.com/office/drawing/2014/main" val="1221764777"/>
                    </a:ext>
                  </a:extLst>
                </a:gridCol>
                <a:gridCol w="1718502">
                  <a:extLst>
                    <a:ext uri="{9D8B030D-6E8A-4147-A177-3AD203B41FA5}">
                      <a16:colId xmlns:a16="http://schemas.microsoft.com/office/drawing/2014/main" val="130390782"/>
                    </a:ext>
                  </a:extLst>
                </a:gridCol>
              </a:tblGrid>
              <a:tr h="611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E7346C"/>
                          </a:solidFill>
                        </a:rPr>
                        <a:t>ICONS</a:t>
                      </a:r>
                      <a:r>
                        <a:rPr kumimoji="1" lang="ja-JP" altLang="en-US" baseline="0" dirty="0">
                          <a:solidFill>
                            <a:srgbClr val="E7346C"/>
                          </a:solidFill>
                        </a:rPr>
                        <a:t>・商品サンプリング＋</a:t>
                      </a:r>
                      <a:r>
                        <a:rPr kumimoji="1" lang="en-US" altLang="ja-JP" baseline="0" dirty="0">
                          <a:solidFill>
                            <a:srgbClr val="E7346C"/>
                          </a:solidFill>
                        </a:rPr>
                        <a:t>IG</a:t>
                      </a:r>
                      <a:r>
                        <a:rPr kumimoji="1" lang="ja-JP" altLang="en-US" baseline="0" dirty="0">
                          <a:solidFill>
                            <a:srgbClr val="E7346C"/>
                          </a:solidFill>
                        </a:rPr>
                        <a:t>投稿セットプラン</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3</a:t>
                      </a:r>
                      <a:r>
                        <a:rPr kumimoji="1" lang="ja-JP" altLang="en-US" sz="1200" dirty="0">
                          <a:solidFill>
                            <a:schemeClr val="bg2">
                              <a:lumMod val="50000"/>
                            </a:schemeClr>
                          </a:solidFill>
                          <a:latin typeface="+mn-ea"/>
                          <a:ea typeface="+mn-ea"/>
                        </a:rPr>
                        <a:t>名：</a:t>
                      </a:r>
                      <a:r>
                        <a:rPr kumimoji="1" lang="en-US" altLang="ja-JP" sz="2000" dirty="0">
                          <a:solidFill>
                            <a:schemeClr val="bg2">
                              <a:lumMod val="50000"/>
                            </a:schemeClr>
                          </a:solidFill>
                          <a:latin typeface="+mn-ea"/>
                          <a:ea typeface="+mn-ea"/>
                        </a:rPr>
                        <a:t>G120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dirty="0">
                          <a:solidFill>
                            <a:schemeClr val="bg2">
                              <a:lumMod val="50000"/>
                            </a:schemeClr>
                          </a:solidFill>
                          <a:latin typeface="+mn-ea"/>
                          <a:ea typeface="+mn-ea"/>
                        </a:rPr>
                        <a:t>ご希望の</a:t>
                      </a:r>
                      <a:r>
                        <a:rPr kumimoji="1" lang="en-US" altLang="ja-JP" sz="1050" b="1" dirty="0">
                          <a:solidFill>
                            <a:schemeClr val="bg2">
                              <a:lumMod val="50000"/>
                            </a:schemeClr>
                          </a:solidFill>
                          <a:latin typeface="+mn-ea"/>
                          <a:ea typeface="+mn-ea"/>
                        </a:rPr>
                        <a:t>ICONS</a:t>
                      </a:r>
                      <a:r>
                        <a:rPr kumimoji="1" lang="ja-JP" altLang="en-US" sz="1050" b="1" dirty="0">
                          <a:solidFill>
                            <a:schemeClr val="bg2">
                              <a:lumMod val="50000"/>
                            </a:schemeClr>
                          </a:solidFill>
                          <a:latin typeface="+mn-ea"/>
                          <a:ea typeface="+mn-ea"/>
                        </a:rPr>
                        <a:t>を承り</a:t>
                      </a:r>
                      <a:r>
                        <a:rPr kumimoji="1" lang="en-US" altLang="ja-JP" sz="1050" b="1" dirty="0">
                          <a:solidFill>
                            <a:schemeClr val="bg2">
                              <a:lumMod val="50000"/>
                            </a:schemeClr>
                          </a:solidFill>
                          <a:latin typeface="+mn-ea"/>
                          <a:ea typeface="+mn-ea"/>
                        </a:rPr>
                        <a:t>3</a:t>
                      </a:r>
                      <a:r>
                        <a:rPr kumimoji="1" lang="ja-JP" altLang="en-US" sz="1050" b="1" dirty="0">
                          <a:solidFill>
                            <a:schemeClr val="bg2">
                              <a:lumMod val="50000"/>
                            </a:schemeClr>
                          </a:solidFill>
                          <a:latin typeface="+mn-ea"/>
                          <a:ea typeface="+mn-ea"/>
                        </a:rPr>
                        <a:t>名をアサイン。サンプリング＆本人</a:t>
                      </a:r>
                      <a:r>
                        <a:rPr kumimoji="1" lang="en-US" altLang="ja-JP" sz="1050" b="1" dirty="0">
                          <a:solidFill>
                            <a:schemeClr val="bg2">
                              <a:lumMod val="50000"/>
                            </a:schemeClr>
                          </a:solidFill>
                          <a:latin typeface="+mn-ea"/>
                          <a:ea typeface="+mn-ea"/>
                        </a:rPr>
                        <a:t>Instagram</a:t>
                      </a:r>
                      <a:r>
                        <a:rPr kumimoji="1" lang="ja-JP" altLang="en-US" sz="1050" b="1" dirty="0">
                          <a:solidFill>
                            <a:schemeClr val="bg2">
                              <a:lumMod val="50000"/>
                            </a:schemeClr>
                          </a:solidFill>
                          <a:latin typeface="+mn-ea"/>
                          <a:ea typeface="+mn-ea"/>
                        </a:rPr>
                        <a:t>アカウント投稿が可能なプランです。日常的に</a:t>
                      </a:r>
                      <a:r>
                        <a:rPr kumimoji="1" lang="en-US" altLang="ja-JP" sz="1050" b="1" dirty="0">
                          <a:solidFill>
                            <a:schemeClr val="bg2">
                              <a:lumMod val="50000"/>
                            </a:schemeClr>
                          </a:solidFill>
                          <a:latin typeface="+mn-ea"/>
                          <a:ea typeface="+mn-ea"/>
                        </a:rPr>
                        <a:t>SNS</a:t>
                      </a:r>
                      <a:r>
                        <a:rPr kumimoji="1" lang="ja-JP" altLang="en-US" sz="1050" b="1" dirty="0">
                          <a:solidFill>
                            <a:schemeClr val="bg2">
                              <a:lumMod val="50000"/>
                            </a:schemeClr>
                          </a:solidFill>
                          <a:latin typeface="+mn-ea"/>
                          <a:ea typeface="+mn-ea"/>
                        </a:rPr>
                        <a:t>を活用していて訴求のコツを熟知している、身近な存在で影響力のある彼女達のリアルな言葉で、商品の魅力を伝えていきます。</a:t>
                      </a:r>
                      <a:r>
                        <a:rPr kumimoji="1" lang="en-US" altLang="ja-JP" sz="1050" b="1" dirty="0">
                          <a:solidFill>
                            <a:schemeClr val="bg2">
                              <a:lumMod val="50000"/>
                            </a:schemeClr>
                          </a:solidFill>
                          <a:latin typeface="+mn-ea"/>
                          <a:ea typeface="+mn-ea"/>
                        </a:rPr>
                        <a:t>CanCam</a:t>
                      </a:r>
                      <a:r>
                        <a:rPr kumimoji="1" lang="ja-JP" altLang="en-US" sz="1050" b="1" dirty="0">
                          <a:solidFill>
                            <a:schemeClr val="bg2">
                              <a:lumMod val="50000"/>
                            </a:schemeClr>
                          </a:solidFill>
                          <a:latin typeface="+mn-ea"/>
                          <a:ea typeface="+mn-ea"/>
                        </a:rPr>
                        <a:t>側では編集部スマートフォンで商品紹介の簡易動画を撮影し、</a:t>
                      </a:r>
                      <a:r>
                        <a:rPr kumimoji="1" lang="en-US" altLang="ja-JP" sz="1050" b="1" dirty="0" err="1">
                          <a:solidFill>
                            <a:schemeClr val="bg2">
                              <a:lumMod val="50000"/>
                            </a:schemeClr>
                          </a:solidFill>
                          <a:latin typeface="+mn-ea"/>
                          <a:ea typeface="+mn-ea"/>
                        </a:rPr>
                        <a:t>CanCam</a:t>
                      </a:r>
                      <a:r>
                        <a:rPr kumimoji="1" lang="ja-JP" altLang="en-US" sz="1050" b="1" dirty="0">
                          <a:solidFill>
                            <a:schemeClr val="bg2">
                              <a:lumMod val="50000"/>
                            </a:schemeClr>
                          </a:solidFill>
                          <a:latin typeface="+mn-ea"/>
                          <a:ea typeface="+mn-ea"/>
                        </a:rPr>
                        <a:t>公式</a:t>
                      </a:r>
                      <a:r>
                        <a:rPr kumimoji="1" lang="en-US" altLang="ja-JP" sz="1050" b="1" dirty="0">
                          <a:solidFill>
                            <a:schemeClr val="bg2">
                              <a:lumMod val="50000"/>
                            </a:schemeClr>
                          </a:solidFill>
                          <a:latin typeface="+mn-ea"/>
                          <a:ea typeface="+mn-ea"/>
                        </a:rPr>
                        <a:t>IG</a:t>
                      </a:r>
                      <a:r>
                        <a:rPr kumimoji="1" lang="ja-JP" altLang="en-US" sz="1050" b="1" dirty="0" err="1">
                          <a:solidFill>
                            <a:schemeClr val="bg2">
                              <a:lumMod val="50000"/>
                            </a:schemeClr>
                          </a:solidFill>
                          <a:latin typeface="+mn-ea"/>
                          <a:ea typeface="+mn-ea"/>
                        </a:rPr>
                        <a:t>にて</a:t>
                      </a:r>
                      <a:r>
                        <a:rPr kumimoji="1" lang="ja-JP" altLang="en-US" sz="1050" b="1" dirty="0">
                          <a:solidFill>
                            <a:schemeClr val="bg2">
                              <a:lumMod val="50000"/>
                            </a:schemeClr>
                          </a:solidFill>
                          <a:latin typeface="+mn-ea"/>
                          <a:ea typeface="+mn-ea"/>
                        </a:rPr>
                        <a:t>リール動画を投稿を実施します。</a:t>
                      </a:r>
                      <a:endParaRPr kumimoji="1" lang="en-US" altLang="ja-JP" sz="1050" b="1" dirty="0">
                        <a:solidFill>
                          <a:schemeClr val="bg2">
                            <a:lumMod val="50000"/>
                          </a:schemeClr>
                        </a:solidFill>
                        <a:latin typeface="+mn-ea"/>
                        <a:ea typeface="+mn-ea"/>
                      </a:endParaRP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177FE7C3-70A6-276C-B387-8B05CAD63129}"/>
              </a:ext>
            </a:extLst>
          </p:cNvPr>
          <p:cNvSpPr/>
          <p:nvPr/>
        </p:nvSpPr>
        <p:spPr>
          <a:xfrm>
            <a:off x="308171" y="628476"/>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sp>
        <p:nvSpPr>
          <p:cNvPr id="6" name="テキスト ボックス 5">
            <a:extLst>
              <a:ext uri="{FF2B5EF4-FFF2-40B4-BE49-F238E27FC236}">
                <a16:creationId xmlns:a16="http://schemas.microsoft.com/office/drawing/2014/main" id="{08B1D7B5-4748-D54B-AF8E-9E98673569FC}"/>
              </a:ext>
            </a:extLst>
          </p:cNvPr>
          <p:cNvSpPr txBox="1"/>
          <p:nvPr/>
        </p:nvSpPr>
        <p:spPr>
          <a:xfrm>
            <a:off x="7452143" y="2202142"/>
            <a:ext cx="2056350" cy="461665"/>
          </a:xfrm>
          <a:prstGeom prst="rect">
            <a:avLst/>
          </a:prstGeom>
          <a:noFill/>
        </p:spPr>
        <p:txBody>
          <a:bodyPr wrap="square" rtlCol="0">
            <a:spAutoFit/>
          </a:bodyPr>
          <a:lstStyle/>
          <a:p>
            <a:pPr algn="ctr"/>
            <a:r>
              <a:rPr kumimoji="1" lang="ja-JP" altLang="en-US" sz="1200" b="1" u="sng" dirty="0">
                <a:solidFill>
                  <a:srgbClr val="FF0000"/>
                </a:solidFill>
                <a:latin typeface="游ゴシック" panose="020B0400000000000000" pitchFamily="50" charset="-128"/>
                <a:ea typeface="游ゴシック" panose="020B0400000000000000" pitchFamily="50" charset="-128"/>
              </a:rPr>
              <a:t>簡易リール動画サービス</a:t>
            </a:r>
            <a:endParaRPr kumimoji="1" lang="en-US" altLang="ja-JP" sz="12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縦型</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30</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秒以内・再生保証無し編集部が</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iPhone</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で撮影</a:t>
            </a:r>
            <a:endPar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r>
              <a:rPr kumimoji="1" lang="en-US" altLang="ja-JP" sz="600" b="1" u="sng" dirty="0">
                <a:solidFill>
                  <a:schemeClr val="tx1">
                    <a:lumMod val="75000"/>
                    <a:lumOff val="25000"/>
                  </a:schemeClr>
                </a:solidFill>
                <a:latin typeface="游ゴシック" panose="020B0400000000000000" pitchFamily="50" charset="-128"/>
                <a:ea typeface="游ゴシック" panose="020B0400000000000000" pitchFamily="50" charset="-128"/>
              </a:rPr>
              <a:t>It girl</a:t>
            </a:r>
            <a:r>
              <a:rPr kumimoji="1" lang="ja-JP" altLang="en-US" sz="600" b="1" u="sng" dirty="0">
                <a:solidFill>
                  <a:schemeClr val="tx1">
                    <a:lumMod val="75000"/>
                    <a:lumOff val="25000"/>
                  </a:schemeClr>
                </a:solidFill>
                <a:latin typeface="游ゴシック" panose="020B0400000000000000" pitchFamily="50" charset="-128"/>
                <a:ea typeface="游ゴシック" panose="020B0400000000000000" pitchFamily="50" charset="-128"/>
              </a:rPr>
              <a:t>の出演はございません</a:t>
            </a:r>
          </a:p>
        </p:txBody>
      </p:sp>
      <p:sp>
        <p:nvSpPr>
          <p:cNvPr id="12" name="テキスト ボックス 11">
            <a:extLst>
              <a:ext uri="{FF2B5EF4-FFF2-40B4-BE49-F238E27FC236}">
                <a16:creationId xmlns:a16="http://schemas.microsoft.com/office/drawing/2014/main" id="{7AB6E3EA-37F8-7D30-CDFA-FEFD27A579B5}"/>
              </a:ext>
            </a:extLst>
          </p:cNvPr>
          <p:cNvSpPr txBox="1"/>
          <p:nvPr/>
        </p:nvSpPr>
        <p:spPr>
          <a:xfrm>
            <a:off x="510055" y="2297826"/>
            <a:ext cx="6736721" cy="383503"/>
          </a:xfrm>
          <a:prstGeom prst="rect">
            <a:avLst/>
          </a:prstGeom>
          <a:noFill/>
        </p:spPr>
        <p:txBody>
          <a:bodyPr wrap="square" rtlCol="0">
            <a:spAutoFit/>
          </a:bodyPr>
          <a:lstStyle/>
          <a:p>
            <a:r>
              <a:rPr kumimoji="1" lang="ja-JP" altLang="en-US" sz="1292" b="1" u="sng" dirty="0">
                <a:solidFill>
                  <a:srgbClr val="E7346C"/>
                </a:solidFill>
                <a:latin typeface="游ゴシック" panose="020B0400000000000000" pitchFamily="50" charset="-128"/>
                <a:ea typeface="游ゴシック" panose="020B0400000000000000" pitchFamily="50" charset="-128"/>
              </a:rPr>
              <a:t>フィード・</a:t>
            </a:r>
            <a:r>
              <a:rPr kumimoji="1" lang="ja-JP" altLang="en-US" sz="1290" b="1" u="sng" dirty="0">
                <a:solidFill>
                  <a:srgbClr val="E7346C"/>
                </a:solidFill>
                <a:latin typeface="游ゴシック" panose="020B0400000000000000" pitchFamily="50" charset="-128"/>
                <a:ea typeface="游ゴシック" panose="020B0400000000000000" pitchFamily="50" charset="-128"/>
              </a:rPr>
              <a:t>ストーリーズ投稿各</a:t>
            </a:r>
            <a:r>
              <a:rPr kumimoji="1" lang="en-US" altLang="ja-JP" sz="1290" b="1" u="sng" dirty="0">
                <a:solidFill>
                  <a:srgbClr val="E7346C"/>
                </a:solidFill>
                <a:latin typeface="游ゴシック" panose="020B0400000000000000" pitchFamily="50" charset="-128"/>
                <a:ea typeface="游ゴシック" panose="020B0400000000000000" pitchFamily="50" charset="-128"/>
              </a:rPr>
              <a:t>1</a:t>
            </a:r>
            <a:r>
              <a:rPr kumimoji="1" lang="ja-JP" altLang="en-US" sz="1290" b="1" u="sng" dirty="0">
                <a:solidFill>
                  <a:srgbClr val="E7346C"/>
                </a:solidFill>
                <a:latin typeface="游ゴシック" panose="020B0400000000000000" pitchFamily="50" charset="-128"/>
                <a:ea typeface="游ゴシック" panose="020B0400000000000000" pitchFamily="50" charset="-128"/>
              </a:rPr>
              <a:t>回＋</a:t>
            </a:r>
            <a:r>
              <a:rPr kumimoji="1" lang="en-US" altLang="ja-JP" sz="1290" b="1" u="sng" dirty="0" err="1">
                <a:solidFill>
                  <a:srgbClr val="E7346C"/>
                </a:solidFill>
                <a:latin typeface="游ゴシック" panose="020B0400000000000000" pitchFamily="50" charset="-128"/>
                <a:ea typeface="游ゴシック" panose="020B0400000000000000" pitchFamily="50" charset="-128"/>
              </a:rPr>
              <a:t>CanCam</a:t>
            </a:r>
            <a:r>
              <a:rPr kumimoji="1" lang="ja-JP" altLang="en-US" sz="1290" b="1" u="sng" dirty="0">
                <a:solidFill>
                  <a:srgbClr val="E7346C"/>
                </a:solidFill>
                <a:latin typeface="游ゴシック" panose="020B0400000000000000" pitchFamily="50" charset="-128"/>
                <a:ea typeface="游ゴシック" panose="020B0400000000000000" pitchFamily="50" charset="-128"/>
              </a:rPr>
              <a:t>公式</a:t>
            </a:r>
            <a:r>
              <a:rPr kumimoji="1" lang="en-US" altLang="ja-JP" sz="1290" b="1" u="sng" dirty="0">
                <a:solidFill>
                  <a:srgbClr val="E7346C"/>
                </a:solidFill>
                <a:latin typeface="游ゴシック" panose="020B0400000000000000" pitchFamily="50" charset="-128"/>
                <a:ea typeface="游ゴシック" panose="020B0400000000000000" pitchFamily="50" charset="-128"/>
              </a:rPr>
              <a:t>Instagram</a:t>
            </a:r>
            <a:r>
              <a:rPr kumimoji="1" lang="ja-JP" altLang="en-US" sz="1290" b="1" u="sng" dirty="0">
                <a:solidFill>
                  <a:srgbClr val="E7346C"/>
                </a:solidFill>
                <a:latin typeface="游ゴシック" panose="020B0400000000000000" pitchFamily="50" charset="-128"/>
                <a:ea typeface="游ゴシック" panose="020B0400000000000000" pitchFamily="50" charset="-128"/>
              </a:rPr>
              <a:t>ストーリーズで引用投稿！</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（内容は本人お任せ・薬事確認</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9" name="タイトル 1">
            <a:extLst>
              <a:ext uri="{FF2B5EF4-FFF2-40B4-BE49-F238E27FC236}">
                <a16:creationId xmlns:a16="http://schemas.microsoft.com/office/drawing/2014/main" id="{2C542A18-3B42-A257-96EF-5665692C7FAD}"/>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sp>
        <p:nvSpPr>
          <p:cNvPr id="24" name="Google Shape;700;p22">
            <a:extLst>
              <a:ext uri="{FF2B5EF4-FFF2-40B4-BE49-F238E27FC236}">
                <a16:creationId xmlns:a16="http://schemas.microsoft.com/office/drawing/2014/main" id="{D59F4A59-591D-C7D3-0157-54E0A78EA521}"/>
              </a:ext>
            </a:extLst>
          </p:cNvPr>
          <p:cNvSpPr txBox="1"/>
          <p:nvPr/>
        </p:nvSpPr>
        <p:spPr>
          <a:xfrm>
            <a:off x="389941" y="1760444"/>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5" name="テキスト ボックス 24">
            <a:extLst>
              <a:ext uri="{FF2B5EF4-FFF2-40B4-BE49-F238E27FC236}">
                <a16:creationId xmlns:a16="http://schemas.microsoft.com/office/drawing/2014/main" id="{2F99B306-C9C7-51C3-E511-1E18EDAA8430}"/>
              </a:ext>
            </a:extLst>
          </p:cNvPr>
          <p:cNvSpPr txBox="1"/>
          <p:nvPr/>
        </p:nvSpPr>
        <p:spPr>
          <a:xfrm>
            <a:off x="572637" y="2019136"/>
            <a:ext cx="2018539" cy="230832"/>
          </a:xfrm>
          <a:prstGeom prst="rect">
            <a:avLst/>
          </a:prstGeom>
          <a:solidFill>
            <a:srgbClr val="E7346C"/>
          </a:solidFill>
        </p:spPr>
        <p:txBody>
          <a:bodyPr wrap="square">
            <a:spAutoFit/>
          </a:bodyPr>
          <a:lstStyle/>
          <a:p>
            <a:pPr algn="ctr"/>
            <a:r>
              <a:rPr kumimoji="1" lang="ja-JP" altLang="en-US" sz="900" b="1" u="sng" dirty="0">
                <a:solidFill>
                  <a:schemeClr val="bg1"/>
                </a:solidFill>
                <a:latin typeface="游ゴシック" panose="020B0400000000000000" pitchFamily="50" charset="-128"/>
                <a:ea typeface="游ゴシック" panose="020B0400000000000000" pitchFamily="50" charset="-128"/>
              </a:rPr>
              <a:t>＜</a:t>
            </a:r>
            <a:r>
              <a:rPr kumimoji="1" lang="en-US" altLang="ja-JP" sz="900" b="1" u="sng" dirty="0">
                <a:solidFill>
                  <a:schemeClr val="bg1"/>
                </a:solidFill>
                <a:latin typeface="游ゴシック" panose="020B0400000000000000" pitchFamily="50" charset="-128"/>
                <a:ea typeface="游ゴシック" panose="020B0400000000000000" pitchFamily="50" charset="-128"/>
              </a:rPr>
              <a:t>ICONS</a:t>
            </a:r>
            <a:r>
              <a:rPr kumimoji="1" lang="ja-JP" altLang="en-US" sz="900" b="1" u="sng" dirty="0">
                <a:solidFill>
                  <a:schemeClr val="bg1"/>
                </a:solidFill>
                <a:latin typeface="游ゴシック" panose="020B0400000000000000" pitchFamily="50" charset="-128"/>
                <a:ea typeface="游ゴシック" panose="020B0400000000000000" pitchFamily="50" charset="-128"/>
              </a:rPr>
              <a:t>３名本人</a:t>
            </a:r>
            <a:r>
              <a:rPr kumimoji="1" lang="en-US" altLang="ja-JP" sz="900" b="1" u="sng" dirty="0">
                <a:solidFill>
                  <a:schemeClr val="bg1"/>
                </a:solidFill>
                <a:latin typeface="游ゴシック" panose="020B0400000000000000" pitchFamily="50" charset="-128"/>
                <a:ea typeface="游ゴシック" panose="020B0400000000000000" pitchFamily="50" charset="-128"/>
              </a:rPr>
              <a:t>Instagram</a:t>
            </a:r>
            <a:r>
              <a:rPr kumimoji="1" lang="ja-JP" altLang="en-US" sz="900" b="1" u="sng" dirty="0">
                <a:solidFill>
                  <a:schemeClr val="bg1"/>
                </a:solidFill>
                <a:latin typeface="游ゴシック" panose="020B0400000000000000" pitchFamily="50" charset="-128"/>
                <a:ea typeface="游ゴシック" panose="020B0400000000000000" pitchFamily="50" charset="-128"/>
              </a:rPr>
              <a:t>＞</a:t>
            </a:r>
            <a:endParaRPr lang="ja-JP" altLang="en-US" sz="900" dirty="0">
              <a:solidFill>
                <a:schemeClr val="bg1"/>
              </a:solidFill>
            </a:endParaRPr>
          </a:p>
        </p:txBody>
      </p:sp>
      <p:sp>
        <p:nvSpPr>
          <p:cNvPr id="28" name="テキスト ボックス 27">
            <a:extLst>
              <a:ext uri="{FF2B5EF4-FFF2-40B4-BE49-F238E27FC236}">
                <a16:creationId xmlns:a16="http://schemas.microsoft.com/office/drawing/2014/main" id="{CD99BCA2-C1CB-2B2C-DB4E-018C12635141}"/>
              </a:ext>
            </a:extLst>
          </p:cNvPr>
          <p:cNvSpPr txBox="1"/>
          <p:nvPr/>
        </p:nvSpPr>
        <p:spPr>
          <a:xfrm>
            <a:off x="7434194" y="1991113"/>
            <a:ext cx="2018539" cy="230832"/>
          </a:xfrm>
          <a:prstGeom prst="rect">
            <a:avLst/>
          </a:prstGeom>
          <a:solidFill>
            <a:srgbClr val="FBC4BE"/>
          </a:solidFill>
        </p:spPr>
        <p:txBody>
          <a:bodyPr wrap="square">
            <a:spAutoFit/>
          </a:bodyPr>
          <a:lstStyle/>
          <a:p>
            <a:pPr algn="ctr"/>
            <a:r>
              <a:rPr lang="ja-JP" altLang="en-US" sz="900" b="1" dirty="0">
                <a:solidFill>
                  <a:schemeClr val="bg1"/>
                </a:solidFill>
              </a:rPr>
              <a:t>＜</a:t>
            </a:r>
            <a:r>
              <a:rPr lang="en-US" altLang="ja-JP" sz="900" b="1" dirty="0">
                <a:solidFill>
                  <a:schemeClr val="bg1"/>
                </a:solidFill>
              </a:rPr>
              <a:t>CanCam</a:t>
            </a:r>
            <a:r>
              <a:rPr lang="ja-JP" altLang="en-US" sz="900" b="1" dirty="0">
                <a:solidFill>
                  <a:schemeClr val="bg1"/>
                </a:solidFill>
              </a:rPr>
              <a:t>公式</a:t>
            </a:r>
            <a:r>
              <a:rPr lang="en-US" altLang="ja-JP" sz="900" b="1" dirty="0">
                <a:solidFill>
                  <a:schemeClr val="bg1"/>
                </a:solidFill>
              </a:rPr>
              <a:t>Instagram</a:t>
            </a:r>
            <a:r>
              <a:rPr lang="ja-JP" altLang="en-US" sz="900" b="1" dirty="0">
                <a:solidFill>
                  <a:schemeClr val="bg1"/>
                </a:solidFill>
              </a:rPr>
              <a:t>＞</a:t>
            </a:r>
          </a:p>
        </p:txBody>
      </p:sp>
      <p:pic>
        <p:nvPicPr>
          <p:cNvPr id="29" name="図 28">
            <a:extLst>
              <a:ext uri="{FF2B5EF4-FFF2-40B4-BE49-F238E27FC236}">
                <a16:creationId xmlns:a16="http://schemas.microsoft.com/office/drawing/2014/main" id="{3C5C06A4-612C-7CC4-0565-AC9582C884DD}"/>
              </a:ext>
            </a:extLst>
          </p:cNvPr>
          <p:cNvPicPr>
            <a:picLocks noChangeAspect="1"/>
          </p:cNvPicPr>
          <p:nvPr/>
        </p:nvPicPr>
        <p:blipFill rotWithShape="1">
          <a:blip r:embed="rId2"/>
          <a:srcRect l="22885" t="17439" r="65858" b="61215"/>
          <a:stretch/>
        </p:blipFill>
        <p:spPr>
          <a:xfrm>
            <a:off x="9235200" y="1942236"/>
            <a:ext cx="338606" cy="361179"/>
          </a:xfrm>
          <a:prstGeom prst="ellipse">
            <a:avLst/>
          </a:prstGeom>
        </p:spPr>
      </p:pic>
      <p:pic>
        <p:nvPicPr>
          <p:cNvPr id="31" name="Picture 4" descr="現在のインスタグラムのアイコン">
            <a:extLst>
              <a:ext uri="{FF2B5EF4-FFF2-40B4-BE49-F238E27FC236}">
                <a16:creationId xmlns:a16="http://schemas.microsoft.com/office/drawing/2014/main" id="{F7CC3280-393C-44ED-8D5A-17D419947C95}"/>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447923" y="1986565"/>
            <a:ext cx="299243" cy="2959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Google Shape;2051;p64">
            <a:extLst>
              <a:ext uri="{FF2B5EF4-FFF2-40B4-BE49-F238E27FC236}">
                <a16:creationId xmlns:a16="http://schemas.microsoft.com/office/drawing/2014/main" id="{7BD4C123-43C0-973B-D5ED-FE3A7E0F6558}"/>
              </a:ext>
            </a:extLst>
          </p:cNvPr>
          <p:cNvGraphicFramePr/>
          <p:nvPr>
            <p:extLst>
              <p:ext uri="{D42A27DB-BD31-4B8C-83A1-F6EECF244321}">
                <p14:modId xmlns:p14="http://schemas.microsoft.com/office/powerpoint/2010/main" val="1668147328"/>
              </p:ext>
            </p:extLst>
          </p:nvPr>
        </p:nvGraphicFramePr>
        <p:xfrm>
          <a:off x="389941" y="4755136"/>
          <a:ext cx="9164045" cy="1956187"/>
        </p:xfrm>
        <a:graphic>
          <a:graphicData uri="http://schemas.openxmlformats.org/drawingml/2006/table">
            <a:tbl>
              <a:tblPr>
                <a:noFill/>
              </a:tblPr>
              <a:tblGrid>
                <a:gridCol w="2262245">
                  <a:extLst>
                    <a:ext uri="{9D8B030D-6E8A-4147-A177-3AD203B41FA5}">
                      <a16:colId xmlns:a16="http://schemas.microsoft.com/office/drawing/2014/main" val="20000"/>
                    </a:ext>
                  </a:extLst>
                </a:gridCol>
                <a:gridCol w="6901800">
                  <a:extLst>
                    <a:ext uri="{9D8B030D-6E8A-4147-A177-3AD203B41FA5}">
                      <a16:colId xmlns:a16="http://schemas.microsoft.com/office/drawing/2014/main" val="20001"/>
                    </a:ext>
                  </a:extLst>
                </a:gridCol>
              </a:tblGrid>
              <a:tr h="364324">
                <a:tc>
                  <a:txBody>
                    <a:bodyPr/>
                    <a:lstStyle/>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chemeClr val="tx1">
                              <a:lumMod val="65000"/>
                              <a:lumOff val="35000"/>
                            </a:schemeClr>
                          </a:solidFill>
                          <a:latin typeface="Meiryo"/>
                          <a:ea typeface="Meiryo"/>
                          <a:cs typeface="Meiryo"/>
                          <a:sym typeface="Meiryo"/>
                        </a:rPr>
                        <a:t>料金</a:t>
                      </a:r>
                      <a:endParaRPr sz="1400" u="none" strike="noStrike" cap="none">
                        <a:solidFill>
                          <a:schemeClr val="tx1">
                            <a:lumMod val="65000"/>
                            <a:lumOff val="3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2E2"/>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chemeClr val="tx1">
                              <a:lumMod val="65000"/>
                              <a:lumOff val="35000"/>
                            </a:schemeClr>
                          </a:solidFill>
                          <a:latin typeface="Meiryo"/>
                          <a:ea typeface="Meiryo"/>
                          <a:cs typeface="Meiryo"/>
                          <a:sym typeface="Meiryo"/>
                        </a:rPr>
                        <a:t>備考</a:t>
                      </a:r>
                      <a:endParaRPr sz="1400" b="0" i="0" u="none" strike="noStrike" cap="none">
                        <a:solidFill>
                          <a:schemeClr val="tx1">
                            <a:lumMod val="65000"/>
                            <a:lumOff val="3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2E2"/>
                    </a:solidFill>
                  </a:tcPr>
                </a:tc>
                <a:extLst>
                  <a:ext uri="{0D108BD9-81ED-4DB2-BD59-A6C34878D82A}">
                    <a16:rowId xmlns:a16="http://schemas.microsoft.com/office/drawing/2014/main" val="10000"/>
                  </a:ext>
                </a:extLst>
              </a:tr>
              <a:tr h="1591863">
                <a:tc>
                  <a:txBody>
                    <a:bodyPr/>
                    <a:lstStyle/>
                    <a:p>
                      <a:pPr marL="0" marR="0" lvl="0" indent="0" algn="ctr" rtl="0">
                        <a:lnSpc>
                          <a:spcPct val="100000"/>
                        </a:lnSpc>
                        <a:spcBef>
                          <a:spcPts val="0"/>
                        </a:spcBef>
                        <a:spcAft>
                          <a:spcPts val="0"/>
                        </a:spcAft>
                        <a:buClr>
                          <a:srgbClr val="3F3F3F"/>
                        </a:buClr>
                        <a:buSzPts val="1400"/>
                        <a:buFont typeface="Arial"/>
                        <a:buNone/>
                      </a:pPr>
                      <a:r>
                        <a:rPr lang="ja-JP" sz="1400" b="1" i="0" u="none" strike="noStrike" cap="none" dirty="0">
                          <a:solidFill>
                            <a:schemeClr val="tx1">
                              <a:lumMod val="65000"/>
                              <a:lumOff val="35000"/>
                            </a:schemeClr>
                          </a:solidFill>
                          <a:latin typeface="Meiryo"/>
                          <a:ea typeface="Meiryo"/>
                          <a:cs typeface="Meiryo"/>
                          <a:sym typeface="Meiryo"/>
                        </a:rPr>
                        <a:t>G1</a:t>
                      </a:r>
                      <a:r>
                        <a:rPr lang="en-US" altLang="ja-JP" sz="1400" b="1" i="0" u="none" strike="noStrike" cap="none" dirty="0">
                          <a:solidFill>
                            <a:schemeClr val="tx1">
                              <a:lumMod val="65000"/>
                              <a:lumOff val="35000"/>
                            </a:schemeClr>
                          </a:solidFill>
                          <a:latin typeface="Meiryo"/>
                          <a:ea typeface="Meiryo"/>
                          <a:cs typeface="Meiryo"/>
                          <a:sym typeface="Meiryo"/>
                        </a:rPr>
                        <a:t>2</a:t>
                      </a:r>
                      <a:r>
                        <a:rPr lang="ja-JP" sz="1400" b="1" i="0" u="none" strike="noStrike" cap="none" dirty="0">
                          <a:solidFill>
                            <a:schemeClr val="tx1">
                              <a:lumMod val="65000"/>
                              <a:lumOff val="35000"/>
                            </a:schemeClr>
                          </a:solidFill>
                          <a:latin typeface="Meiryo"/>
                          <a:ea typeface="Meiryo"/>
                          <a:cs typeface="Meiryo"/>
                          <a:sym typeface="Meiryo"/>
                        </a:rPr>
                        <a:t>0万</a:t>
                      </a:r>
                      <a:r>
                        <a:rPr lang="ja-JP" altLang="en-US" sz="1400" b="1" i="0" u="none" strike="noStrike" cap="none" dirty="0">
                          <a:solidFill>
                            <a:schemeClr val="tx1">
                              <a:lumMod val="65000"/>
                              <a:lumOff val="35000"/>
                            </a:schemeClr>
                          </a:solidFill>
                          <a:latin typeface="Meiryo"/>
                          <a:ea typeface="Meiryo"/>
                          <a:cs typeface="Meiryo"/>
                          <a:sym typeface="Meiryo"/>
                        </a:rPr>
                        <a:t>円</a:t>
                      </a:r>
                      <a:endParaRPr sz="1400" b="1" i="0" u="none" strike="noStrike" cap="none" dirty="0">
                        <a:solidFill>
                          <a:schemeClr val="tx1">
                            <a:lumMod val="65000"/>
                            <a:lumOff val="35000"/>
                          </a:schemeClr>
                        </a:solidFill>
                        <a:latin typeface="Meiryo"/>
                        <a:ea typeface="Meiryo"/>
                        <a:cs typeface="Meiryo"/>
                        <a:sym typeface="Meiryo"/>
                      </a:endParaRPr>
                    </a:p>
                    <a:p>
                      <a:pPr marL="0" marR="0" lvl="0" indent="0" algn="ctr" rtl="0">
                        <a:lnSpc>
                          <a:spcPct val="100000"/>
                        </a:lnSpc>
                        <a:spcBef>
                          <a:spcPts val="0"/>
                        </a:spcBef>
                        <a:spcAft>
                          <a:spcPts val="0"/>
                        </a:spcAft>
                        <a:buClr>
                          <a:srgbClr val="3F3F3F"/>
                        </a:buClr>
                        <a:buSzPts val="1400"/>
                        <a:buFont typeface="Arial"/>
                        <a:buNone/>
                      </a:pPr>
                      <a:r>
                        <a:rPr lang="ja-JP" sz="1200" b="0" i="0" u="none" strike="noStrike" cap="none" dirty="0">
                          <a:solidFill>
                            <a:schemeClr val="tx1">
                              <a:lumMod val="65000"/>
                              <a:lumOff val="35000"/>
                            </a:schemeClr>
                          </a:solidFill>
                          <a:latin typeface="Meiryo"/>
                          <a:ea typeface="Meiryo"/>
                          <a:cs typeface="Meiryo"/>
                          <a:sym typeface="Meiryo"/>
                        </a:rPr>
                        <a:t>※</a:t>
                      </a:r>
                      <a:r>
                        <a:rPr lang="en-US" altLang="ja-JP" sz="1200" b="0" i="0" u="none" strike="noStrike" cap="none" dirty="0">
                          <a:solidFill>
                            <a:schemeClr val="tx1">
                              <a:lumMod val="65000"/>
                              <a:lumOff val="35000"/>
                            </a:schemeClr>
                          </a:solidFill>
                          <a:latin typeface="Meiryo"/>
                          <a:ea typeface="Meiryo"/>
                          <a:cs typeface="Meiryo"/>
                          <a:sym typeface="Meiryo"/>
                        </a:rPr>
                        <a:t>ICONS3</a:t>
                      </a:r>
                      <a:r>
                        <a:rPr lang="ja-JP" sz="1200" b="0" i="0" u="none" strike="noStrike" cap="none" dirty="0">
                          <a:solidFill>
                            <a:schemeClr val="tx1">
                              <a:lumMod val="65000"/>
                              <a:lumOff val="35000"/>
                            </a:schemeClr>
                          </a:solidFill>
                          <a:latin typeface="Meiryo"/>
                          <a:ea typeface="Meiryo"/>
                          <a:cs typeface="Meiryo"/>
                          <a:sym typeface="Meiryo"/>
                        </a:rPr>
                        <a:t>名</a:t>
                      </a:r>
                      <a:endParaRPr sz="1200" b="0" i="0" u="none" strike="noStrike" cap="none" dirty="0">
                        <a:solidFill>
                          <a:schemeClr val="tx1">
                            <a:lumMod val="65000"/>
                            <a:lumOff val="3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・事前にご希望の</a:t>
                      </a:r>
                      <a:r>
                        <a:rPr lang="en-US" altLang="ja-JP" sz="800" b="0" u="none" strike="noStrike" cap="none" dirty="0">
                          <a:solidFill>
                            <a:schemeClr val="tx1">
                              <a:lumMod val="65000"/>
                              <a:lumOff val="35000"/>
                            </a:schemeClr>
                          </a:solidFill>
                          <a:latin typeface="Meiryo"/>
                          <a:ea typeface="Meiryo"/>
                          <a:cs typeface="Meiryo"/>
                          <a:sym typeface="Meiryo"/>
                        </a:rPr>
                        <a:t>ICONS3</a:t>
                      </a:r>
                      <a:r>
                        <a:rPr lang="ja-JP" altLang="en-US" sz="800" b="0" u="none" strike="noStrike" cap="none" dirty="0">
                          <a:solidFill>
                            <a:schemeClr val="tx1">
                              <a:lumMod val="65000"/>
                              <a:lumOff val="35000"/>
                            </a:schemeClr>
                          </a:solidFill>
                          <a:latin typeface="Meiryo"/>
                          <a:ea typeface="Meiryo"/>
                          <a:cs typeface="Meiryo"/>
                          <a:sym typeface="Meiryo"/>
                        </a:rPr>
                        <a:t>名を調整いたしますが希望の</a:t>
                      </a:r>
                      <a:r>
                        <a:rPr lang="en-US" altLang="ja-JP" sz="800" b="0" u="none" strike="noStrike" cap="none" dirty="0">
                          <a:solidFill>
                            <a:schemeClr val="tx1">
                              <a:lumMod val="65000"/>
                              <a:lumOff val="35000"/>
                            </a:schemeClr>
                          </a:solidFill>
                          <a:latin typeface="Meiryo"/>
                          <a:ea typeface="Meiryo"/>
                          <a:cs typeface="Meiryo"/>
                          <a:sym typeface="Meiryo"/>
                        </a:rPr>
                        <a:t>3</a:t>
                      </a:r>
                      <a:r>
                        <a:rPr lang="ja-JP" altLang="en-US" sz="800" b="0" u="none" strike="noStrike" cap="none" dirty="0">
                          <a:solidFill>
                            <a:schemeClr val="tx1">
                              <a:lumMod val="65000"/>
                              <a:lumOff val="35000"/>
                            </a:schemeClr>
                          </a:solidFill>
                          <a:latin typeface="Meiryo"/>
                          <a:ea typeface="Meiryo"/>
                          <a:cs typeface="Meiryo"/>
                          <a:sym typeface="Meiryo"/>
                        </a:rPr>
                        <a:t>名にならないこともございます。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　場合によっては、</a:t>
                      </a:r>
                      <a:r>
                        <a:rPr lang="en-US" altLang="ja-JP" sz="800" b="0" u="none" strike="noStrike" cap="none" dirty="0">
                          <a:solidFill>
                            <a:schemeClr val="tx1">
                              <a:lumMod val="65000"/>
                              <a:lumOff val="35000"/>
                            </a:schemeClr>
                          </a:solidFill>
                          <a:latin typeface="Meiryo"/>
                          <a:ea typeface="Meiryo"/>
                          <a:cs typeface="Meiryo"/>
                          <a:sym typeface="Meiryo"/>
                        </a:rPr>
                        <a:t>it girl</a:t>
                      </a:r>
                      <a:r>
                        <a:rPr lang="ja-JP" altLang="en-US" sz="800" b="0" u="none" strike="noStrike" cap="none" dirty="0">
                          <a:solidFill>
                            <a:schemeClr val="tx1">
                              <a:lumMod val="65000"/>
                              <a:lumOff val="35000"/>
                            </a:schemeClr>
                          </a:solidFill>
                          <a:latin typeface="Meiryo"/>
                          <a:ea typeface="Meiryo"/>
                          <a:cs typeface="Meiryo"/>
                          <a:sym typeface="Meiryo"/>
                        </a:rPr>
                        <a:t>も含む形で調整となりますことご了承ください。</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a:t>
                      </a:r>
                      <a:r>
                        <a:rPr lang="en-US" altLang="ja-JP" sz="800" b="0" u="none" strike="noStrike" cap="none" dirty="0">
                          <a:solidFill>
                            <a:schemeClr val="tx1">
                              <a:lumMod val="65000"/>
                              <a:lumOff val="35000"/>
                            </a:schemeClr>
                          </a:solidFill>
                          <a:latin typeface="Meiryo"/>
                          <a:ea typeface="Meiryo"/>
                          <a:cs typeface="Meiryo"/>
                          <a:sym typeface="Meiryo"/>
                        </a:rPr>
                        <a:t>ICONS</a:t>
                      </a:r>
                      <a:r>
                        <a:rPr lang="ja-JP" altLang="en-US" sz="800" b="0" u="none" strike="noStrike" cap="none" dirty="0">
                          <a:solidFill>
                            <a:schemeClr val="tx1">
                              <a:lumMod val="65000"/>
                              <a:lumOff val="35000"/>
                            </a:schemeClr>
                          </a:solidFill>
                          <a:latin typeface="Meiryo"/>
                          <a:ea typeface="Meiryo"/>
                          <a:cs typeface="Meiryo"/>
                          <a:sym typeface="Meiryo"/>
                        </a:rPr>
                        <a:t>の</a:t>
                      </a:r>
                      <a:r>
                        <a:rPr lang="en-US" altLang="ja-JP" sz="800" b="0" u="none" strike="noStrike" cap="none" dirty="0">
                          <a:solidFill>
                            <a:schemeClr val="tx1">
                              <a:lumMod val="65000"/>
                              <a:lumOff val="35000"/>
                            </a:schemeClr>
                          </a:solidFill>
                          <a:latin typeface="Meiryo"/>
                          <a:ea typeface="Meiryo"/>
                          <a:cs typeface="Meiryo"/>
                          <a:sym typeface="Meiryo"/>
                        </a:rPr>
                        <a:t>IG</a:t>
                      </a:r>
                      <a:r>
                        <a:rPr lang="ja-JP" altLang="en-US" sz="800" b="0" u="none" strike="noStrike" cap="none" dirty="0">
                          <a:solidFill>
                            <a:schemeClr val="tx1">
                              <a:lumMod val="65000"/>
                              <a:lumOff val="35000"/>
                            </a:schemeClr>
                          </a:solidFill>
                          <a:latin typeface="Meiryo"/>
                          <a:ea typeface="Meiryo"/>
                          <a:cs typeface="Meiryo"/>
                          <a:sym typeface="Meiryo"/>
                        </a:rPr>
                        <a:t>投稿では「</a:t>
                      </a:r>
                      <a:r>
                        <a:rPr lang="en-US" altLang="ja-JP" sz="800" b="0" u="none" strike="noStrike" cap="none" dirty="0">
                          <a:solidFill>
                            <a:schemeClr val="tx1">
                              <a:lumMod val="65000"/>
                              <a:lumOff val="35000"/>
                            </a:schemeClr>
                          </a:solidFill>
                          <a:latin typeface="Meiryo"/>
                          <a:ea typeface="Meiryo"/>
                          <a:cs typeface="Meiryo"/>
                          <a:sym typeface="Meiryo"/>
                        </a:rPr>
                        <a:t>#PR</a:t>
                      </a:r>
                      <a:r>
                        <a:rPr lang="ja-JP" altLang="en-US" sz="800" b="0" u="none" strike="noStrike" cap="none" dirty="0">
                          <a:solidFill>
                            <a:schemeClr val="tx1">
                              <a:lumMod val="65000"/>
                              <a:lumOff val="35000"/>
                            </a:schemeClr>
                          </a:solidFill>
                          <a:latin typeface="Meiryo"/>
                          <a:ea typeface="Meiryo"/>
                          <a:cs typeface="Meiryo"/>
                          <a:sym typeface="Meiryo"/>
                        </a:rPr>
                        <a:t>」「</a:t>
                      </a:r>
                      <a:r>
                        <a:rPr lang="en-US" altLang="ja-JP" sz="800" b="0" u="none" strike="noStrike" cap="none" dirty="0">
                          <a:solidFill>
                            <a:schemeClr val="tx1">
                              <a:lumMod val="65000"/>
                              <a:lumOff val="35000"/>
                            </a:schemeClr>
                          </a:solidFill>
                          <a:latin typeface="Meiryo"/>
                          <a:ea typeface="Meiryo"/>
                          <a:cs typeface="Meiryo"/>
                          <a:sym typeface="Meiryo"/>
                        </a:rPr>
                        <a:t>#CanCam_</a:t>
                      </a:r>
                      <a:r>
                        <a:rPr lang="ja-JP" altLang="en-US" sz="800" b="0" u="none" strike="noStrike" cap="none" dirty="0">
                          <a:solidFill>
                            <a:schemeClr val="tx1">
                              <a:lumMod val="65000"/>
                              <a:lumOff val="35000"/>
                            </a:schemeClr>
                          </a:solidFill>
                          <a:latin typeface="Meiryo"/>
                          <a:ea typeface="Meiryo"/>
                          <a:cs typeface="Meiryo"/>
                          <a:sym typeface="Meiryo"/>
                        </a:rPr>
                        <a:t>会社名</a:t>
                      </a:r>
                      <a:r>
                        <a:rPr lang="en-US" altLang="ja-JP" sz="800" b="0" u="none" strike="noStrike" cap="none" dirty="0">
                          <a:solidFill>
                            <a:schemeClr val="tx1">
                              <a:lumMod val="65000"/>
                              <a:lumOff val="35000"/>
                            </a:schemeClr>
                          </a:solidFill>
                          <a:latin typeface="Meiryo"/>
                          <a:ea typeface="Meiryo"/>
                          <a:cs typeface="Meiryo"/>
                          <a:sym typeface="Meiryo"/>
                        </a:rPr>
                        <a:t>or</a:t>
                      </a:r>
                      <a:r>
                        <a:rPr lang="ja-JP" altLang="en-US" sz="800" b="0" u="none" strike="noStrike" cap="none" dirty="0">
                          <a:solidFill>
                            <a:schemeClr val="tx1">
                              <a:lumMod val="65000"/>
                              <a:lumOff val="35000"/>
                            </a:schemeClr>
                          </a:solidFill>
                          <a:latin typeface="Meiryo"/>
                          <a:ea typeface="Meiryo"/>
                          <a:cs typeface="Meiryo"/>
                          <a:sym typeface="Meiryo"/>
                        </a:rPr>
                        <a:t>ブランド名」をつけて投稿いたします。他ご希望のハッシュタグを</a:t>
                      </a:r>
                      <a:r>
                        <a:rPr lang="en-US" altLang="ja-JP" sz="800" b="0" u="none" strike="noStrike" cap="none" dirty="0">
                          <a:solidFill>
                            <a:schemeClr val="tx1">
                              <a:lumMod val="65000"/>
                              <a:lumOff val="35000"/>
                            </a:schemeClr>
                          </a:solidFill>
                          <a:latin typeface="Meiryo"/>
                          <a:ea typeface="Meiryo"/>
                          <a:cs typeface="Meiryo"/>
                          <a:sym typeface="Meiryo"/>
                        </a:rPr>
                        <a:t>1</a:t>
                      </a:r>
                      <a:r>
                        <a:rPr lang="ja-JP" altLang="en-US" sz="800" b="0" u="none" strike="noStrike" cap="none" dirty="0">
                          <a:solidFill>
                            <a:schemeClr val="tx1">
                              <a:lumMod val="65000"/>
                              <a:lumOff val="35000"/>
                            </a:schemeClr>
                          </a:solidFill>
                          <a:latin typeface="Meiryo"/>
                          <a:ea typeface="Meiryo"/>
                          <a:cs typeface="Meiryo"/>
                          <a:sym typeface="Meiryo"/>
                        </a:rPr>
                        <a:t>点ご指定いただけます。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・投稿タイミングは全メンバー同一期間内になります。</a:t>
                      </a:r>
                      <a:r>
                        <a:rPr lang="en-US" altLang="ja-JP" sz="800" b="1" u="none" strike="noStrike" cap="none" dirty="0" err="1">
                          <a:solidFill>
                            <a:schemeClr val="tx1">
                              <a:lumMod val="65000"/>
                              <a:lumOff val="35000"/>
                            </a:schemeClr>
                          </a:solidFill>
                          <a:latin typeface="Meiryo"/>
                          <a:ea typeface="Meiryo"/>
                          <a:cs typeface="Meiryo"/>
                          <a:sym typeface="Meiryo"/>
                        </a:rPr>
                        <a:t>CanCam</a:t>
                      </a:r>
                      <a:r>
                        <a:rPr lang="ja-JP" altLang="en-US" sz="800" b="1" u="none" strike="noStrike" cap="none" dirty="0">
                          <a:solidFill>
                            <a:schemeClr val="tx1">
                              <a:lumMod val="65000"/>
                              <a:lumOff val="35000"/>
                            </a:schemeClr>
                          </a:solidFill>
                          <a:latin typeface="Meiryo"/>
                          <a:ea typeface="Meiryo"/>
                          <a:cs typeface="Meiryo"/>
                          <a:sym typeface="Meiryo"/>
                        </a:rPr>
                        <a:t>公式</a:t>
                      </a:r>
                      <a:r>
                        <a:rPr lang="en-US" altLang="ja-JP" sz="800" b="1" u="none" strike="noStrike" cap="none" dirty="0">
                          <a:solidFill>
                            <a:schemeClr val="tx1">
                              <a:lumMod val="65000"/>
                              <a:lumOff val="35000"/>
                            </a:schemeClr>
                          </a:solidFill>
                          <a:latin typeface="Meiryo"/>
                          <a:ea typeface="Meiryo"/>
                          <a:cs typeface="Meiryo"/>
                          <a:sym typeface="Meiryo"/>
                        </a:rPr>
                        <a:t>Instagram</a:t>
                      </a:r>
                      <a:r>
                        <a:rPr lang="ja-JP" altLang="en-US" sz="800" b="1" u="none" strike="noStrike" cap="none" dirty="0">
                          <a:solidFill>
                            <a:schemeClr val="tx1">
                              <a:lumMod val="65000"/>
                              <a:lumOff val="35000"/>
                            </a:schemeClr>
                          </a:solidFill>
                          <a:latin typeface="Meiryo"/>
                          <a:ea typeface="Meiryo"/>
                          <a:cs typeface="Meiryo"/>
                          <a:sym typeface="Meiryo"/>
                        </a:rPr>
                        <a:t>での引用投稿は日程を分けて投稿いたします。</a:t>
                      </a:r>
                      <a:endParaRPr lang="en-US" altLang="ja-JP" sz="800" b="1" u="none" strike="noStrike" cap="none" dirty="0">
                        <a:solidFill>
                          <a:schemeClr val="tx1">
                            <a:lumMod val="65000"/>
                            <a:lumOff val="3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800" b="0" u="none" strike="noStrike" cap="none" dirty="0">
                          <a:solidFill>
                            <a:schemeClr val="tx1">
                              <a:lumMod val="65000"/>
                              <a:lumOff val="35000"/>
                            </a:schemeClr>
                          </a:solidFill>
                          <a:latin typeface="Meiryo"/>
                          <a:ea typeface="Meiryo"/>
                          <a:cs typeface="Meiryo"/>
                          <a:sym typeface="Meiryo"/>
                        </a:rPr>
                        <a:t>・校正回数は</a:t>
                      </a:r>
                      <a:r>
                        <a:rPr lang="en-US" altLang="ja-JP" sz="800" b="0" u="none" strike="noStrike" cap="none" dirty="0">
                          <a:solidFill>
                            <a:schemeClr val="tx1">
                              <a:lumMod val="65000"/>
                              <a:lumOff val="35000"/>
                            </a:schemeClr>
                          </a:solidFill>
                          <a:latin typeface="Meiryo"/>
                          <a:ea typeface="Meiryo"/>
                          <a:cs typeface="Meiryo"/>
                          <a:sym typeface="Meiryo"/>
                        </a:rPr>
                        <a:t>1</a:t>
                      </a:r>
                      <a:r>
                        <a:rPr lang="ja-JP" altLang="en-US" sz="800" b="0" u="none" strike="noStrike" cap="none" dirty="0">
                          <a:solidFill>
                            <a:schemeClr val="tx1">
                              <a:lumMod val="65000"/>
                              <a:lumOff val="35000"/>
                            </a:schemeClr>
                          </a:solidFill>
                          <a:latin typeface="Meiryo"/>
                          <a:ea typeface="Meiryo"/>
                          <a:cs typeface="Meiryo"/>
                          <a:sym typeface="Meiryo"/>
                        </a:rPr>
                        <a:t>回、修正対応は薬事関連事項のみとなります。（</a:t>
                      </a:r>
                      <a:r>
                        <a:rPr lang="en-US" altLang="ja-JP" sz="800" b="0" u="none" strike="noStrike" cap="none" dirty="0">
                          <a:solidFill>
                            <a:schemeClr val="tx1">
                              <a:lumMod val="65000"/>
                              <a:lumOff val="35000"/>
                            </a:schemeClr>
                          </a:solidFill>
                          <a:latin typeface="Meiryo"/>
                          <a:ea typeface="Meiryo"/>
                          <a:cs typeface="Meiryo"/>
                          <a:sym typeface="Meiryo"/>
                        </a:rPr>
                        <a:t>※</a:t>
                      </a:r>
                      <a:r>
                        <a:rPr lang="ja-JP" altLang="en-US" sz="800" b="0" u="none" strike="noStrike" cap="none" dirty="0">
                          <a:solidFill>
                            <a:schemeClr val="tx1">
                              <a:lumMod val="65000"/>
                              <a:lumOff val="35000"/>
                            </a:schemeClr>
                          </a:solidFill>
                          <a:latin typeface="Meiryo"/>
                          <a:ea typeface="Meiryo"/>
                          <a:cs typeface="Meiryo"/>
                          <a:sym typeface="Meiryo"/>
                        </a:rPr>
                        <a:t>美容クライアント様の場合のみ）薬事以外の校正、投稿画像・動画の修正は</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800" b="0" u="none" strike="noStrike" cap="none" dirty="0">
                          <a:solidFill>
                            <a:schemeClr val="tx1">
                              <a:lumMod val="65000"/>
                              <a:lumOff val="35000"/>
                            </a:schemeClr>
                          </a:solidFill>
                          <a:latin typeface="Meiryo"/>
                          <a:ea typeface="Meiryo"/>
                          <a:cs typeface="Meiryo"/>
                          <a:sym typeface="Meiryo"/>
                        </a:rPr>
                        <a:t>　不可になります。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・競合排除は行っておりません。</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・人を増やしたい場合は都度お見積りとさせていただきます。また</a:t>
                      </a:r>
                      <a:r>
                        <a:rPr lang="en-US" altLang="ja-JP" sz="800" b="0" u="none" strike="noStrike" cap="none" dirty="0">
                          <a:solidFill>
                            <a:schemeClr val="tx1">
                              <a:lumMod val="65000"/>
                              <a:lumOff val="35000"/>
                            </a:schemeClr>
                          </a:solidFill>
                          <a:latin typeface="Meiryo"/>
                          <a:ea typeface="Meiryo"/>
                          <a:cs typeface="Meiryo"/>
                          <a:sym typeface="Meiryo"/>
                        </a:rPr>
                        <a:t>it girl</a:t>
                      </a:r>
                      <a:r>
                        <a:rPr lang="ja-JP" altLang="en-US" sz="800" b="0" u="none" strike="noStrike" cap="none" dirty="0">
                          <a:solidFill>
                            <a:schemeClr val="tx1">
                              <a:lumMod val="65000"/>
                              <a:lumOff val="35000"/>
                            </a:schemeClr>
                          </a:solidFill>
                          <a:latin typeface="Meiryo"/>
                          <a:ea typeface="Meiryo"/>
                          <a:cs typeface="Meiryo"/>
                          <a:sym typeface="Meiryo"/>
                        </a:rPr>
                        <a:t>の中から起用する場合がございます。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・サンプリングする商品は</a:t>
                      </a:r>
                      <a:r>
                        <a:rPr lang="en-US" altLang="ja-JP" sz="800" b="0" u="none" strike="noStrike" cap="none" dirty="0">
                          <a:solidFill>
                            <a:schemeClr val="tx1">
                              <a:lumMod val="65000"/>
                              <a:lumOff val="35000"/>
                            </a:schemeClr>
                          </a:solidFill>
                          <a:latin typeface="Meiryo"/>
                          <a:ea typeface="Meiryo"/>
                          <a:cs typeface="Meiryo"/>
                          <a:sym typeface="Meiryo"/>
                        </a:rPr>
                        <a:t>1</a:t>
                      </a:r>
                      <a:r>
                        <a:rPr lang="ja-JP" altLang="en-US" sz="800" b="0" u="none" strike="noStrike" cap="none" dirty="0">
                          <a:solidFill>
                            <a:schemeClr val="tx1">
                              <a:lumMod val="65000"/>
                              <a:lumOff val="35000"/>
                            </a:schemeClr>
                          </a:solidFill>
                          <a:latin typeface="Meiryo"/>
                          <a:ea typeface="Meiryo"/>
                          <a:cs typeface="Meiryo"/>
                          <a:sym typeface="Meiryo"/>
                        </a:rPr>
                        <a:t>案件につき</a:t>
                      </a:r>
                      <a:r>
                        <a:rPr lang="en-US" altLang="ja-JP" sz="800" b="0" u="none" strike="noStrike" cap="none" dirty="0">
                          <a:solidFill>
                            <a:schemeClr val="tx1">
                              <a:lumMod val="65000"/>
                              <a:lumOff val="35000"/>
                            </a:schemeClr>
                          </a:solidFill>
                          <a:latin typeface="Meiryo"/>
                          <a:ea typeface="Meiryo"/>
                          <a:cs typeface="Meiryo"/>
                          <a:sym typeface="Meiryo"/>
                        </a:rPr>
                        <a:t>1</a:t>
                      </a:r>
                      <a:r>
                        <a:rPr lang="ja-JP" altLang="en-US" sz="800" b="0" u="none" strike="noStrike" cap="none" dirty="0">
                          <a:solidFill>
                            <a:schemeClr val="tx1">
                              <a:lumMod val="65000"/>
                              <a:lumOff val="35000"/>
                            </a:schemeClr>
                          </a:solidFill>
                          <a:latin typeface="Meiryo"/>
                          <a:ea typeface="Meiryo"/>
                          <a:cs typeface="Meiryo"/>
                          <a:sym typeface="Meiryo"/>
                        </a:rPr>
                        <a:t>アイテムのみです。</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・商品は現品のみになります。食品、飲料、医療品、サプリメントは別途ご相談ください。</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・商品は弊社から発送いたします。</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a:t>
                      </a:r>
                      <a:r>
                        <a:rPr lang="en-US" altLang="ja-JP" sz="800" b="0" u="none" strike="noStrike" cap="none" dirty="0" err="1">
                          <a:solidFill>
                            <a:schemeClr val="tx1">
                              <a:lumMod val="65000"/>
                              <a:lumOff val="35000"/>
                            </a:schemeClr>
                          </a:solidFill>
                          <a:latin typeface="Meiryo"/>
                          <a:ea typeface="Meiryo"/>
                          <a:cs typeface="Meiryo"/>
                          <a:sym typeface="Meiryo"/>
                        </a:rPr>
                        <a:t>CanCamIG</a:t>
                      </a:r>
                      <a:r>
                        <a:rPr lang="ja-JP" altLang="en-US" sz="800" b="0" u="none" strike="noStrike" cap="none" dirty="0">
                          <a:solidFill>
                            <a:schemeClr val="tx1">
                              <a:lumMod val="65000"/>
                              <a:lumOff val="35000"/>
                            </a:schemeClr>
                          </a:solidFill>
                          <a:latin typeface="Meiryo"/>
                          <a:ea typeface="Meiryo"/>
                          <a:cs typeface="Meiryo"/>
                          <a:sym typeface="Meiryo"/>
                        </a:rPr>
                        <a:t>投稿（リール動画・引用投稿ストーリーズ）は</a:t>
                      </a:r>
                      <a:r>
                        <a:rPr lang="en-US" altLang="ja-JP" sz="800" b="0" u="none" strike="noStrike" cap="none" dirty="0">
                          <a:solidFill>
                            <a:schemeClr val="tx1">
                              <a:lumMod val="65000"/>
                              <a:lumOff val="35000"/>
                            </a:schemeClr>
                          </a:solidFill>
                          <a:latin typeface="Meiryo"/>
                          <a:ea typeface="Meiryo"/>
                          <a:cs typeface="Meiryo"/>
                          <a:sym typeface="Meiryo"/>
                        </a:rPr>
                        <a:t>UP</a:t>
                      </a:r>
                      <a:r>
                        <a:rPr lang="ja-JP" altLang="en-US" sz="800" b="0" u="none" strike="noStrike" cap="none" dirty="0">
                          <a:solidFill>
                            <a:schemeClr val="tx1">
                              <a:lumMod val="65000"/>
                              <a:lumOff val="35000"/>
                            </a:schemeClr>
                          </a:solidFill>
                          <a:latin typeface="Meiryo"/>
                          <a:ea typeface="Meiryo"/>
                          <a:cs typeface="Meiryo"/>
                          <a:sym typeface="Meiryo"/>
                        </a:rPr>
                        <a:t>後ご報告となります</a:t>
                      </a:r>
                      <a:r>
                        <a:rPr lang="ja-JP" altLang="en-US" sz="900" b="0" u="none" strike="noStrike" cap="none" dirty="0">
                          <a:solidFill>
                            <a:schemeClr val="tx1">
                              <a:lumMod val="65000"/>
                              <a:lumOff val="35000"/>
                            </a:schemeClr>
                          </a:solidFill>
                          <a:latin typeface="Meiryo"/>
                          <a:ea typeface="Meiryo"/>
                          <a:cs typeface="Meiryo"/>
                          <a:sym typeface="Meiryo"/>
                        </a:rPr>
                        <a:t>。</a:t>
                      </a:r>
                      <a:endParaRPr lang="en-US" altLang="ja-JP" sz="800" b="0" u="none" strike="noStrike" cap="none" dirty="0">
                        <a:solidFill>
                          <a:schemeClr val="tx1">
                            <a:lumMod val="65000"/>
                            <a:lumOff val="3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 name="図 1" descr="洗面道具, 座る, テーブル が含まれている画像&#10;&#10;自動的に生成された説明">
            <a:extLst>
              <a:ext uri="{FF2B5EF4-FFF2-40B4-BE49-F238E27FC236}">
                <a16:creationId xmlns:a16="http://schemas.microsoft.com/office/drawing/2014/main" id="{05D2FB74-F6F3-665A-2B4C-02B69607A475}"/>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b="2935"/>
          <a:stretch/>
        </p:blipFill>
        <p:spPr>
          <a:xfrm>
            <a:off x="8024524" y="2663807"/>
            <a:ext cx="881768" cy="1857958"/>
          </a:xfrm>
          <a:prstGeom prst="rect">
            <a:avLst/>
          </a:prstGeom>
          <a:ln>
            <a:solidFill>
              <a:schemeClr val="bg1">
                <a:lumMod val="75000"/>
              </a:schemeClr>
            </a:solidFill>
          </a:ln>
        </p:spPr>
      </p:pic>
      <p:pic>
        <p:nvPicPr>
          <p:cNvPr id="8" name="図 7" descr="ダイアグラム が含まれている画像&#10;&#10;自動的に生成された説明">
            <a:extLst>
              <a:ext uri="{FF2B5EF4-FFF2-40B4-BE49-F238E27FC236}">
                <a16:creationId xmlns:a16="http://schemas.microsoft.com/office/drawing/2014/main" id="{76AE8D48-5D26-191E-E247-3A40B59933E0}"/>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b="41746"/>
          <a:stretch/>
        </p:blipFill>
        <p:spPr>
          <a:xfrm>
            <a:off x="5311508" y="2680064"/>
            <a:ext cx="925537" cy="1417068"/>
          </a:xfrm>
          <a:prstGeom prst="rect">
            <a:avLst/>
          </a:prstGeom>
          <a:ln>
            <a:solidFill>
              <a:schemeClr val="bg1">
                <a:lumMod val="75000"/>
              </a:schemeClr>
            </a:solidFill>
          </a:ln>
        </p:spPr>
      </p:pic>
      <p:pic>
        <p:nvPicPr>
          <p:cNvPr id="11" name="図 10" descr="文字と写真のスクリーンショット&#10;&#10;自動的に生成された説明">
            <a:extLst>
              <a:ext uri="{FF2B5EF4-FFF2-40B4-BE49-F238E27FC236}">
                <a16:creationId xmlns:a16="http://schemas.microsoft.com/office/drawing/2014/main" id="{44BF1C57-8AD6-293C-863A-782CD9A19EDB}"/>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t="10040" b="31969"/>
          <a:stretch/>
        </p:blipFill>
        <p:spPr>
          <a:xfrm>
            <a:off x="2823046" y="2700768"/>
            <a:ext cx="1148700" cy="1443848"/>
          </a:xfrm>
          <a:prstGeom prst="rect">
            <a:avLst/>
          </a:prstGeom>
          <a:ln>
            <a:solidFill>
              <a:schemeClr val="bg1">
                <a:lumMod val="75000"/>
              </a:schemeClr>
            </a:solidFill>
          </a:ln>
        </p:spPr>
      </p:pic>
      <p:pic>
        <p:nvPicPr>
          <p:cNvPr id="14" name="図 13" descr="グラフィカル ユーザー インターフェイス&#10;&#10;中程度の精度で自動的に生成された説明">
            <a:extLst>
              <a:ext uri="{FF2B5EF4-FFF2-40B4-BE49-F238E27FC236}">
                <a16:creationId xmlns:a16="http://schemas.microsoft.com/office/drawing/2014/main" id="{FCA2728E-64A9-2E81-BC92-F2E0B7676E71}"/>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b="43175"/>
          <a:stretch/>
        </p:blipFill>
        <p:spPr>
          <a:xfrm>
            <a:off x="531900" y="2700768"/>
            <a:ext cx="952152" cy="1443848"/>
          </a:xfrm>
          <a:prstGeom prst="rect">
            <a:avLst/>
          </a:prstGeom>
          <a:ln>
            <a:solidFill>
              <a:schemeClr val="bg1">
                <a:lumMod val="75000"/>
              </a:schemeClr>
            </a:solidFill>
          </a:ln>
        </p:spPr>
      </p:pic>
      <p:pic>
        <p:nvPicPr>
          <p:cNvPr id="15" name="図 14">
            <a:extLst>
              <a:ext uri="{FF2B5EF4-FFF2-40B4-BE49-F238E27FC236}">
                <a16:creationId xmlns:a16="http://schemas.microsoft.com/office/drawing/2014/main" id="{E966725A-5D35-701B-04A7-9317FC534310}"/>
              </a:ext>
            </a:extLst>
          </p:cNvPr>
          <p:cNvPicPr>
            <a:picLocks noChangeAspect="1"/>
          </p:cNvPicPr>
          <p:nvPr/>
        </p:nvPicPr>
        <p:blipFill>
          <a:blip r:embed="rId9"/>
          <a:stretch>
            <a:fillRect/>
          </a:stretch>
        </p:blipFill>
        <p:spPr>
          <a:xfrm>
            <a:off x="6514967" y="362712"/>
            <a:ext cx="647055" cy="675942"/>
          </a:xfrm>
          <a:prstGeom prst="rect">
            <a:avLst/>
          </a:prstGeom>
        </p:spPr>
      </p:pic>
      <p:pic>
        <p:nvPicPr>
          <p:cNvPr id="5" name="図 4" descr="モニター画面に映る女性&#10;&#10;低い精度で自動的に生成された説明">
            <a:extLst>
              <a:ext uri="{FF2B5EF4-FFF2-40B4-BE49-F238E27FC236}">
                <a16:creationId xmlns:a16="http://schemas.microsoft.com/office/drawing/2014/main" id="{D4B45088-59B4-46AF-CEE2-3AFA9F2FA468}"/>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t="4762" b="3809"/>
          <a:stretch/>
        </p:blipFill>
        <p:spPr>
          <a:xfrm>
            <a:off x="1212392" y="3029643"/>
            <a:ext cx="729730" cy="1443849"/>
          </a:xfrm>
          <a:prstGeom prst="rect">
            <a:avLst/>
          </a:prstGeom>
        </p:spPr>
      </p:pic>
      <p:pic>
        <p:nvPicPr>
          <p:cNvPr id="16" name="図 15" descr="モニター画面に映る女性&#10;&#10;低い精度で自動的に生成された説明">
            <a:extLst>
              <a:ext uri="{FF2B5EF4-FFF2-40B4-BE49-F238E27FC236}">
                <a16:creationId xmlns:a16="http://schemas.microsoft.com/office/drawing/2014/main" id="{4FBB6A5E-C7F8-36CD-8206-2B2BF1A927BF}"/>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t="5714"/>
          <a:stretch/>
        </p:blipFill>
        <p:spPr>
          <a:xfrm>
            <a:off x="3753421" y="3042220"/>
            <a:ext cx="721799" cy="1431272"/>
          </a:xfrm>
          <a:prstGeom prst="rect">
            <a:avLst/>
          </a:prstGeom>
          <a:ln>
            <a:solidFill>
              <a:schemeClr val="bg1">
                <a:lumMod val="75000"/>
              </a:schemeClr>
            </a:solidFill>
          </a:ln>
        </p:spPr>
      </p:pic>
      <p:pic>
        <p:nvPicPr>
          <p:cNvPr id="17" name="図 16" descr="屋内, テーブル, 座る, 女性 が含まれている画像&#10;&#10;自動的に生成された説明">
            <a:extLst>
              <a:ext uri="{FF2B5EF4-FFF2-40B4-BE49-F238E27FC236}">
                <a16:creationId xmlns:a16="http://schemas.microsoft.com/office/drawing/2014/main" id="{DCAC27FC-AF60-D18C-FBC1-050C25A11B87}"/>
              </a:ext>
            </a:extLst>
          </p:cNvPr>
          <p:cNvPicPr>
            <a:picLocks noChangeAspect="1"/>
          </p:cNvPicPr>
          <p:nvPr/>
        </p:nvPicPr>
        <p:blipFill rotWithShape="1">
          <a:blip r:embed="rId12" cstate="hqprint">
            <a:extLst>
              <a:ext uri="{28A0092B-C50C-407E-A947-70E740481C1C}">
                <a14:useLocalDpi xmlns:a14="http://schemas.microsoft.com/office/drawing/2010/main" val="0"/>
              </a:ext>
            </a:extLst>
          </a:blip>
          <a:srcRect t="4762" b="5079"/>
          <a:stretch/>
        </p:blipFill>
        <p:spPr>
          <a:xfrm>
            <a:off x="6076840" y="3013615"/>
            <a:ext cx="740007" cy="1443849"/>
          </a:xfrm>
          <a:prstGeom prst="rect">
            <a:avLst/>
          </a:prstGeom>
          <a:ln>
            <a:solidFill>
              <a:schemeClr val="bg1">
                <a:lumMod val="75000"/>
              </a:schemeClr>
            </a:solidFill>
          </a:ln>
        </p:spPr>
      </p:pic>
      <p:pic>
        <p:nvPicPr>
          <p:cNvPr id="18" name="図 17" descr="モニター画面に映る女性&#10;&#10;低い精度で自動的に生成された説明">
            <a:extLst>
              <a:ext uri="{FF2B5EF4-FFF2-40B4-BE49-F238E27FC236}">
                <a16:creationId xmlns:a16="http://schemas.microsoft.com/office/drawing/2014/main" id="{15DC0A2F-1029-4D91-30E2-E95233E7567B}"/>
              </a:ext>
            </a:extLst>
          </p:cNvPr>
          <p:cNvPicPr>
            <a:picLocks noChangeAspect="1"/>
          </p:cNvPicPr>
          <p:nvPr/>
        </p:nvPicPr>
        <p:blipFill rotWithShape="1">
          <a:blip r:embed="rId10" cstate="hqprint">
            <a:extLst>
              <a:ext uri="{28A0092B-C50C-407E-A947-70E740481C1C}">
                <a14:useLocalDpi xmlns:a14="http://schemas.microsoft.com/office/drawing/2010/main" val="0"/>
              </a:ext>
            </a:extLst>
          </a:blip>
          <a:srcRect t="4762" b="3809"/>
          <a:stretch/>
        </p:blipFill>
        <p:spPr>
          <a:xfrm>
            <a:off x="1448888" y="3116344"/>
            <a:ext cx="729730" cy="1443849"/>
          </a:xfrm>
          <a:prstGeom prst="rect">
            <a:avLst/>
          </a:prstGeom>
        </p:spPr>
      </p:pic>
      <p:pic>
        <p:nvPicPr>
          <p:cNvPr id="22" name="図 21" descr="モニター画面に映る女性&#10;&#10;低い精度で自動的に生成された説明">
            <a:extLst>
              <a:ext uri="{FF2B5EF4-FFF2-40B4-BE49-F238E27FC236}">
                <a16:creationId xmlns:a16="http://schemas.microsoft.com/office/drawing/2014/main" id="{E31DE0DB-AABF-B4B9-D2BF-7EBFDD204A17}"/>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t="5714"/>
          <a:stretch/>
        </p:blipFill>
        <p:spPr>
          <a:xfrm>
            <a:off x="3945280" y="3151748"/>
            <a:ext cx="721799" cy="1431272"/>
          </a:xfrm>
          <a:prstGeom prst="rect">
            <a:avLst/>
          </a:prstGeom>
          <a:ln>
            <a:solidFill>
              <a:schemeClr val="bg1">
                <a:lumMod val="75000"/>
              </a:schemeClr>
            </a:solidFill>
          </a:ln>
        </p:spPr>
      </p:pic>
      <p:pic>
        <p:nvPicPr>
          <p:cNvPr id="30" name="図 29" descr="屋内, テーブル, 座る, 女性 が含まれている画像&#10;&#10;自動的に生成された説明">
            <a:extLst>
              <a:ext uri="{FF2B5EF4-FFF2-40B4-BE49-F238E27FC236}">
                <a16:creationId xmlns:a16="http://schemas.microsoft.com/office/drawing/2014/main" id="{7C9C01B2-E85B-981D-8074-B87DE6519393}"/>
              </a:ext>
            </a:extLst>
          </p:cNvPr>
          <p:cNvPicPr>
            <a:picLocks noChangeAspect="1"/>
          </p:cNvPicPr>
          <p:nvPr/>
        </p:nvPicPr>
        <p:blipFill rotWithShape="1">
          <a:blip r:embed="rId12" cstate="hqprint">
            <a:extLst>
              <a:ext uri="{28A0092B-C50C-407E-A947-70E740481C1C}">
                <a14:useLocalDpi xmlns:a14="http://schemas.microsoft.com/office/drawing/2010/main" val="0"/>
              </a:ext>
            </a:extLst>
          </a:blip>
          <a:srcRect t="4762" b="5079"/>
          <a:stretch/>
        </p:blipFill>
        <p:spPr>
          <a:xfrm>
            <a:off x="6283974" y="3104754"/>
            <a:ext cx="740007" cy="1443849"/>
          </a:xfrm>
          <a:prstGeom prst="rect">
            <a:avLst/>
          </a:prstGeom>
          <a:ln>
            <a:solidFill>
              <a:schemeClr val="bg1">
                <a:lumMod val="75000"/>
              </a:schemeClr>
            </a:solidFill>
          </a:ln>
        </p:spPr>
      </p:pic>
      <p:pic>
        <p:nvPicPr>
          <p:cNvPr id="34" name="図 33">
            <a:extLst>
              <a:ext uri="{FF2B5EF4-FFF2-40B4-BE49-F238E27FC236}">
                <a16:creationId xmlns:a16="http://schemas.microsoft.com/office/drawing/2014/main" id="{571DE134-8FEE-0FD0-21AF-ECBEF09A5153}"/>
              </a:ext>
            </a:extLst>
          </p:cNvPr>
          <p:cNvPicPr>
            <a:picLocks noChangeAspect="1"/>
          </p:cNvPicPr>
          <p:nvPr/>
        </p:nvPicPr>
        <p:blipFill rotWithShape="1">
          <a:blip r:embed="rId2"/>
          <a:srcRect l="22885" t="17439" r="65858" b="61215"/>
          <a:stretch/>
        </p:blipFill>
        <p:spPr>
          <a:xfrm>
            <a:off x="6283975" y="3104754"/>
            <a:ext cx="164212" cy="175159"/>
          </a:xfrm>
          <a:prstGeom prst="ellipse">
            <a:avLst/>
          </a:prstGeom>
        </p:spPr>
      </p:pic>
      <p:pic>
        <p:nvPicPr>
          <p:cNvPr id="35" name="図 34">
            <a:extLst>
              <a:ext uri="{FF2B5EF4-FFF2-40B4-BE49-F238E27FC236}">
                <a16:creationId xmlns:a16="http://schemas.microsoft.com/office/drawing/2014/main" id="{0EFF1BAB-2B13-7B29-E516-C6F32C55CA69}"/>
              </a:ext>
            </a:extLst>
          </p:cNvPr>
          <p:cNvPicPr>
            <a:picLocks noChangeAspect="1"/>
          </p:cNvPicPr>
          <p:nvPr/>
        </p:nvPicPr>
        <p:blipFill rotWithShape="1">
          <a:blip r:embed="rId2"/>
          <a:srcRect l="22885" t="17439" r="65858" b="61215"/>
          <a:stretch/>
        </p:blipFill>
        <p:spPr>
          <a:xfrm>
            <a:off x="3931474" y="3163743"/>
            <a:ext cx="164212" cy="175159"/>
          </a:xfrm>
          <a:prstGeom prst="ellipse">
            <a:avLst/>
          </a:prstGeom>
        </p:spPr>
      </p:pic>
      <p:pic>
        <p:nvPicPr>
          <p:cNvPr id="36" name="図 35">
            <a:extLst>
              <a:ext uri="{FF2B5EF4-FFF2-40B4-BE49-F238E27FC236}">
                <a16:creationId xmlns:a16="http://schemas.microsoft.com/office/drawing/2014/main" id="{FAE93476-8382-4F8F-2268-1634A3FB89A9}"/>
              </a:ext>
            </a:extLst>
          </p:cNvPr>
          <p:cNvPicPr>
            <a:picLocks noChangeAspect="1"/>
          </p:cNvPicPr>
          <p:nvPr/>
        </p:nvPicPr>
        <p:blipFill rotWithShape="1">
          <a:blip r:embed="rId2"/>
          <a:srcRect l="22885" t="17439" r="65858" b="61215"/>
          <a:stretch/>
        </p:blipFill>
        <p:spPr>
          <a:xfrm>
            <a:off x="1476152" y="3129782"/>
            <a:ext cx="164212" cy="175159"/>
          </a:xfrm>
          <a:prstGeom prst="ellipse">
            <a:avLst/>
          </a:prstGeom>
        </p:spPr>
      </p:pic>
    </p:spTree>
    <p:extLst>
      <p:ext uri="{BB962C8B-B14F-4D97-AF65-F5344CB8AC3E}">
        <p14:creationId xmlns:p14="http://schemas.microsoft.com/office/powerpoint/2010/main" val="1676366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12089-BDC9-2287-B529-A46F119A6292}"/>
            </a:ext>
          </a:extLst>
        </p:cNvPr>
        <p:cNvGrpSpPr/>
        <p:nvPr/>
      </p:nvGrpSpPr>
      <p:grpSpPr>
        <a:xfrm>
          <a:off x="0" y="0"/>
          <a:ext cx="0" cy="0"/>
          <a:chOff x="0" y="0"/>
          <a:chExt cx="0" cy="0"/>
        </a:xfrm>
      </p:grpSpPr>
      <p:sp>
        <p:nvSpPr>
          <p:cNvPr id="26" name="角丸四角形 13">
            <a:extLst>
              <a:ext uri="{FF2B5EF4-FFF2-40B4-BE49-F238E27FC236}">
                <a16:creationId xmlns:a16="http://schemas.microsoft.com/office/drawing/2014/main" id="{85F29BDC-7221-EF56-63A2-0FC185C2EF6B}"/>
              </a:ext>
            </a:extLst>
          </p:cNvPr>
          <p:cNvSpPr/>
          <p:nvPr/>
        </p:nvSpPr>
        <p:spPr>
          <a:xfrm>
            <a:off x="1715628" y="2077704"/>
            <a:ext cx="5570546" cy="2400749"/>
          </a:xfrm>
          <a:prstGeom prst="roundRect">
            <a:avLst>
              <a:gd name="adj" fmla="val 2954"/>
            </a:avLst>
          </a:prstGeom>
          <a:solidFill>
            <a:srgbClr val="FBD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19486E19-DCEB-0587-BEBA-D86B53995083}"/>
              </a:ext>
            </a:extLst>
          </p:cNvPr>
          <p:cNvGraphicFramePr>
            <a:graphicFrameLocks noGrp="1"/>
          </p:cNvGraphicFramePr>
          <p:nvPr>
            <p:extLst>
              <p:ext uri="{D42A27DB-BD31-4B8C-83A1-F6EECF244321}">
                <p14:modId xmlns:p14="http://schemas.microsoft.com/office/powerpoint/2010/main" val="1824899375"/>
              </p:ext>
            </p:extLst>
          </p:nvPr>
        </p:nvGraphicFramePr>
        <p:xfrm>
          <a:off x="177656" y="458123"/>
          <a:ext cx="9426793" cy="1222986"/>
        </p:xfrm>
        <a:graphic>
          <a:graphicData uri="http://schemas.openxmlformats.org/drawingml/2006/table">
            <a:tbl>
              <a:tblPr firstRow="1" bandRow="1">
                <a:tableStyleId>{5C22544A-7EE6-4342-B048-85BDC9FD1C3A}</a:tableStyleId>
              </a:tblPr>
              <a:tblGrid>
                <a:gridCol w="7708291">
                  <a:extLst>
                    <a:ext uri="{9D8B030D-6E8A-4147-A177-3AD203B41FA5}">
                      <a16:colId xmlns:a16="http://schemas.microsoft.com/office/drawing/2014/main" val="1221764777"/>
                    </a:ext>
                  </a:extLst>
                </a:gridCol>
                <a:gridCol w="1718502">
                  <a:extLst>
                    <a:ext uri="{9D8B030D-6E8A-4147-A177-3AD203B41FA5}">
                      <a16:colId xmlns:a16="http://schemas.microsoft.com/office/drawing/2014/main" val="130390782"/>
                    </a:ext>
                  </a:extLst>
                </a:gridCol>
              </a:tblGrid>
              <a:tr h="611493">
                <a:tc>
                  <a:txBody>
                    <a:bodyPr/>
                    <a:lstStyle/>
                    <a:p>
                      <a:r>
                        <a:rPr kumimoji="1" lang="en-US" altLang="ja-JP" baseline="0" dirty="0">
                          <a:solidFill>
                            <a:srgbClr val="E7346C"/>
                          </a:solidFill>
                        </a:rPr>
                        <a:t>ICONS</a:t>
                      </a:r>
                      <a:r>
                        <a:rPr kumimoji="1" lang="ja-JP" altLang="en-US" baseline="0" dirty="0">
                          <a:solidFill>
                            <a:srgbClr val="E7346C"/>
                          </a:solidFill>
                        </a:rPr>
                        <a:t>発表会アサイン＋</a:t>
                      </a:r>
                      <a:r>
                        <a:rPr kumimoji="1" lang="en-US" altLang="ja-JP" baseline="0" dirty="0">
                          <a:solidFill>
                            <a:srgbClr val="E7346C"/>
                          </a:solidFill>
                        </a:rPr>
                        <a:t>IG</a:t>
                      </a:r>
                      <a:r>
                        <a:rPr kumimoji="1" lang="ja-JP" altLang="en-US" baseline="0" dirty="0">
                          <a:solidFill>
                            <a:srgbClr val="E7346C"/>
                          </a:solidFill>
                        </a:rPr>
                        <a:t>投稿セットプラン</a:t>
                      </a:r>
                    </a:p>
                  </a:txBody>
                  <a:tcPr marL="468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2</a:t>
                      </a:r>
                      <a:r>
                        <a:rPr kumimoji="1" lang="ja-JP" altLang="en-US" sz="1200" dirty="0">
                          <a:solidFill>
                            <a:schemeClr val="bg2">
                              <a:lumMod val="50000"/>
                            </a:schemeClr>
                          </a:solidFill>
                          <a:latin typeface="+mn-ea"/>
                          <a:ea typeface="+mn-ea"/>
                        </a:rPr>
                        <a:t>名：</a:t>
                      </a:r>
                      <a:r>
                        <a:rPr kumimoji="1" lang="en-US" altLang="ja-JP" sz="2000" dirty="0">
                          <a:solidFill>
                            <a:schemeClr val="bg2">
                              <a:lumMod val="50000"/>
                            </a:schemeClr>
                          </a:solidFill>
                          <a:latin typeface="+mn-ea"/>
                          <a:ea typeface="+mn-ea"/>
                        </a:rPr>
                        <a:t>G120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起用費込・税別</a:t>
                      </a:r>
                      <a:r>
                        <a:rPr kumimoji="1" lang="en-US" altLang="ja-JP" sz="1200" dirty="0">
                          <a:solidFill>
                            <a:schemeClr val="bg2">
                              <a:lumMod val="50000"/>
                            </a:schemeClr>
                          </a:solidFill>
                          <a:latin typeface="+mn-ea"/>
                          <a:ea typeface="+mn-ea"/>
                        </a:rPr>
                        <a:t>)</a:t>
                      </a:r>
                    </a:p>
                  </a:txBody>
                  <a:tcPr marL="90000" anchor="ctr">
                    <a:lnL w="12700" cap="flat" cmpd="sng" algn="ctr">
                      <a:solidFill>
                        <a:srgbClr val="E7346C"/>
                      </a:solidFill>
                      <a:prstDash val="dot"/>
                      <a:round/>
                      <a:headEnd type="none" w="med" len="med"/>
                      <a:tailEnd type="none" w="med" len="med"/>
                    </a:lnL>
                    <a:lnR w="12700" cap="flat" cmpd="sng" algn="ctr">
                      <a:solidFill>
                        <a:srgbClr val="E7346C"/>
                      </a:solidFill>
                      <a:prstDash val="solid"/>
                      <a:round/>
                      <a:headEnd type="none" w="med" len="med"/>
                      <a:tailEnd type="none" w="med" len="med"/>
                    </a:lnR>
                    <a:lnT w="12700" cap="flat" cmpd="sng" algn="ctr">
                      <a:solidFill>
                        <a:srgbClr val="E7346C"/>
                      </a:solidFill>
                      <a:prstDash val="solid"/>
                      <a:round/>
                      <a:headEnd type="none" w="med" len="med"/>
                      <a:tailEnd type="none" w="med" len="med"/>
                    </a:lnT>
                    <a:lnB w="12700" cap="flat" cmpd="sng" algn="ctr">
                      <a:solidFill>
                        <a:srgbClr val="E7346C"/>
                      </a:solidFill>
                      <a:prstDash val="solid"/>
                      <a:round/>
                      <a:headEnd type="none" w="med" len="med"/>
                      <a:tailEnd type="none" w="med" len="med"/>
                    </a:lnB>
                    <a:noFill/>
                  </a:tcPr>
                </a:tc>
                <a:extLst>
                  <a:ext uri="{0D108BD9-81ED-4DB2-BD59-A6C34878D82A}">
                    <a16:rowId xmlns:a16="http://schemas.microsoft.com/office/drawing/2014/main" val="4110057667"/>
                  </a:ext>
                </a:extLst>
              </a:tr>
              <a:tr h="611493">
                <a:tc>
                  <a:txBody>
                    <a:bodyPr/>
                    <a:lstStyle/>
                    <a:p>
                      <a:r>
                        <a:rPr kumimoji="1" lang="ja-JP" altLang="en-US" sz="1100" b="1" dirty="0">
                          <a:solidFill>
                            <a:schemeClr val="bg2">
                              <a:lumMod val="50000"/>
                            </a:schemeClr>
                          </a:solidFill>
                          <a:latin typeface="+mn-ea"/>
                          <a:ea typeface="+mn-ea"/>
                        </a:rPr>
                        <a:t>発表会や</a:t>
                      </a:r>
                      <a:r>
                        <a:rPr kumimoji="1" lang="en-US" altLang="ja-JP" sz="1100" b="1" dirty="0">
                          <a:solidFill>
                            <a:schemeClr val="bg2">
                              <a:lumMod val="50000"/>
                            </a:schemeClr>
                          </a:solidFill>
                          <a:latin typeface="+mn-ea"/>
                          <a:ea typeface="+mn-ea"/>
                        </a:rPr>
                        <a:t>POP UP</a:t>
                      </a:r>
                      <a:r>
                        <a:rPr kumimoji="1" lang="ja-JP" altLang="en-US" sz="1100" b="1" dirty="0">
                          <a:solidFill>
                            <a:schemeClr val="bg2">
                              <a:lumMod val="50000"/>
                            </a:schemeClr>
                          </a:solidFill>
                          <a:latin typeface="+mn-ea"/>
                          <a:ea typeface="+mn-ea"/>
                        </a:rPr>
                        <a:t>などのイベント会場に</a:t>
                      </a:r>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を</a:t>
                      </a:r>
                      <a:r>
                        <a:rPr kumimoji="1" lang="en-US" altLang="ja-JP" sz="1100" b="1" dirty="0">
                          <a:solidFill>
                            <a:schemeClr val="bg2">
                              <a:lumMod val="50000"/>
                            </a:schemeClr>
                          </a:solidFill>
                          <a:latin typeface="+mn-ea"/>
                          <a:ea typeface="+mn-ea"/>
                        </a:rPr>
                        <a:t>2</a:t>
                      </a:r>
                      <a:r>
                        <a:rPr kumimoji="1" lang="ja-JP" altLang="en-US" sz="1100" b="1" dirty="0">
                          <a:solidFill>
                            <a:schemeClr val="bg2">
                              <a:lumMod val="50000"/>
                            </a:schemeClr>
                          </a:solidFill>
                          <a:latin typeface="+mn-ea"/>
                          <a:ea typeface="+mn-ea"/>
                        </a:rPr>
                        <a:t>名アサインし派遣。その体験を</a:t>
                      </a:r>
                      <a:r>
                        <a:rPr kumimoji="1" lang="en-US" altLang="ja-JP" sz="1100" b="1" dirty="0">
                          <a:solidFill>
                            <a:schemeClr val="bg2">
                              <a:lumMod val="50000"/>
                            </a:schemeClr>
                          </a:solidFill>
                          <a:latin typeface="+mn-ea"/>
                          <a:ea typeface="+mn-ea"/>
                        </a:rPr>
                        <a:t>ICONS</a:t>
                      </a:r>
                      <a:r>
                        <a:rPr kumimoji="1" lang="ja-JP" altLang="en-US" sz="1100" b="1" dirty="0">
                          <a:solidFill>
                            <a:schemeClr val="bg2">
                              <a:lumMod val="50000"/>
                            </a:schemeClr>
                          </a:solidFill>
                          <a:latin typeface="+mn-ea"/>
                          <a:ea typeface="+mn-ea"/>
                        </a:rPr>
                        <a:t>の本人</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に投稿をしてもらいます。また、</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編集部も来場して簡易撮影を行い、</a:t>
                      </a:r>
                      <a:r>
                        <a:rPr kumimoji="1" lang="en-US" altLang="ja-JP" sz="1100" b="1" dirty="0" err="1">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でリール動画を投稿します。</a:t>
                      </a:r>
                      <a:endParaRPr kumimoji="1" lang="ja-JP" altLang="en-US" sz="1100" b="1" u="sng" dirty="0">
                        <a:solidFill>
                          <a:srgbClr val="FF0000"/>
                        </a:solidFill>
                        <a:latin typeface="+mn-ea"/>
                        <a:ea typeface="+mn-ea"/>
                      </a:endParaRPr>
                    </a:p>
                  </a:txBody>
                  <a:tcPr marL="144000" anchor="ctr">
                    <a:lnL w="12700" cap="flat" cmpd="sng" algn="ctr">
                      <a:solidFill>
                        <a:srgbClr val="E7346C"/>
                      </a:solidFill>
                      <a:prstDash val="solid"/>
                      <a:round/>
                      <a:headEnd type="none" w="med" len="med"/>
                      <a:tailEnd type="none" w="med" len="med"/>
                    </a:lnL>
                    <a:lnR w="12700" cap="flat" cmpd="sng" algn="ctr">
                      <a:solidFill>
                        <a:srgbClr val="E7346C"/>
                      </a:solidFill>
                      <a:prstDash val="dot"/>
                      <a:round/>
                      <a:headEnd type="none" w="med" len="med"/>
                      <a:tailEnd type="none" w="med" len="med"/>
                    </a:lnR>
                    <a:lnT w="12700" cap="flat" cmpd="sng" algn="ctr">
                      <a:solidFill>
                        <a:srgbClr val="E7346C"/>
                      </a:solidFill>
                      <a:prstDash val="dot"/>
                      <a:round/>
                      <a:headEnd type="none" w="med" len="med"/>
                      <a:tailEnd type="none" w="med" len="med"/>
                    </a:lnT>
                    <a:lnB w="12700" cap="flat" cmpd="sng" algn="ctr">
                      <a:solidFill>
                        <a:srgbClr val="E7346C"/>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EB38FE46-4915-B3DE-58A8-DDC294B79D5F}"/>
              </a:ext>
            </a:extLst>
          </p:cNvPr>
          <p:cNvSpPr/>
          <p:nvPr/>
        </p:nvSpPr>
        <p:spPr>
          <a:xfrm>
            <a:off x="308171" y="628476"/>
            <a:ext cx="264466" cy="260277"/>
          </a:xfrm>
          <a:prstGeom prst="ellipse">
            <a:avLst/>
          </a:prstGeom>
          <a:solidFill>
            <a:srgbClr val="E73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12" name="テキスト ボックス 11">
            <a:extLst>
              <a:ext uri="{FF2B5EF4-FFF2-40B4-BE49-F238E27FC236}">
                <a16:creationId xmlns:a16="http://schemas.microsoft.com/office/drawing/2014/main" id="{24EE3E41-46F2-0BA8-75AD-41F0908DA3D8}"/>
              </a:ext>
            </a:extLst>
          </p:cNvPr>
          <p:cNvSpPr txBox="1"/>
          <p:nvPr/>
        </p:nvSpPr>
        <p:spPr>
          <a:xfrm>
            <a:off x="1346917" y="2298032"/>
            <a:ext cx="5939257" cy="582019"/>
          </a:xfrm>
          <a:prstGeom prst="rect">
            <a:avLst/>
          </a:prstGeom>
          <a:noFill/>
        </p:spPr>
        <p:txBody>
          <a:bodyPr wrap="square" rtlCol="0">
            <a:spAutoFit/>
          </a:bodyPr>
          <a:lstStyle/>
          <a:p>
            <a:pPr algn="ctr"/>
            <a:r>
              <a:rPr kumimoji="1" lang="ja-JP" altLang="en-US" sz="1292" b="1" u="sng" dirty="0">
                <a:solidFill>
                  <a:srgbClr val="E7346C"/>
                </a:solidFill>
                <a:latin typeface="游ゴシック" panose="020B0400000000000000" pitchFamily="50" charset="-128"/>
                <a:ea typeface="游ゴシック" panose="020B0400000000000000" pitchFamily="50" charset="-128"/>
              </a:rPr>
              <a:t>フィード・</a:t>
            </a:r>
            <a:r>
              <a:rPr kumimoji="1" lang="ja-JP" altLang="en-US" sz="1290" b="1" u="sng" dirty="0">
                <a:solidFill>
                  <a:srgbClr val="E7346C"/>
                </a:solidFill>
                <a:latin typeface="游ゴシック" panose="020B0400000000000000" pitchFamily="50" charset="-128"/>
                <a:ea typeface="游ゴシック" panose="020B0400000000000000" pitchFamily="50" charset="-128"/>
              </a:rPr>
              <a:t>ストーリーズ投稿各</a:t>
            </a:r>
            <a:r>
              <a:rPr kumimoji="1" lang="en-US" altLang="ja-JP" sz="1290" b="1" u="sng" dirty="0">
                <a:solidFill>
                  <a:srgbClr val="E7346C"/>
                </a:solidFill>
                <a:latin typeface="游ゴシック" panose="020B0400000000000000" pitchFamily="50" charset="-128"/>
                <a:ea typeface="游ゴシック" panose="020B0400000000000000" pitchFamily="50" charset="-128"/>
              </a:rPr>
              <a:t>1</a:t>
            </a:r>
            <a:r>
              <a:rPr kumimoji="1" lang="ja-JP" altLang="en-US" sz="1290" b="1" u="sng" dirty="0">
                <a:solidFill>
                  <a:srgbClr val="E7346C"/>
                </a:solidFill>
                <a:latin typeface="游ゴシック" panose="020B0400000000000000" pitchFamily="50" charset="-128"/>
                <a:ea typeface="游ゴシック" panose="020B0400000000000000" pitchFamily="50" charset="-128"/>
              </a:rPr>
              <a:t>回</a:t>
            </a:r>
            <a:endParaRPr kumimoji="1" lang="en-US" altLang="ja-JP" sz="129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1290" b="1" u="sng" dirty="0">
                <a:solidFill>
                  <a:srgbClr val="E7346C"/>
                </a:solidFill>
                <a:latin typeface="游ゴシック" panose="020B0400000000000000" pitchFamily="50" charset="-128"/>
              </a:rPr>
              <a:t>＋</a:t>
            </a:r>
            <a:r>
              <a:rPr kumimoji="1" lang="en-US" altLang="ja-JP" sz="1290" b="1" u="sng" dirty="0" err="1">
                <a:solidFill>
                  <a:srgbClr val="E7346C"/>
                </a:solidFill>
                <a:latin typeface="游ゴシック" panose="020B0400000000000000" pitchFamily="50" charset="-128"/>
              </a:rPr>
              <a:t>CanCam</a:t>
            </a:r>
            <a:r>
              <a:rPr kumimoji="1" lang="ja-JP" altLang="en-US" sz="1290" b="1" u="sng" dirty="0">
                <a:solidFill>
                  <a:srgbClr val="E7346C"/>
                </a:solidFill>
                <a:latin typeface="游ゴシック" panose="020B0400000000000000" pitchFamily="50" charset="-128"/>
              </a:rPr>
              <a:t>公式</a:t>
            </a:r>
            <a:r>
              <a:rPr kumimoji="1" lang="en-US" altLang="ja-JP" sz="1290" b="1" u="sng" dirty="0">
                <a:solidFill>
                  <a:srgbClr val="E7346C"/>
                </a:solidFill>
                <a:latin typeface="游ゴシック" panose="020B0400000000000000" pitchFamily="50" charset="-128"/>
              </a:rPr>
              <a:t>Instagram</a:t>
            </a:r>
            <a:r>
              <a:rPr kumimoji="1" lang="ja-JP" altLang="en-US" sz="1290" b="1" u="sng" dirty="0">
                <a:solidFill>
                  <a:srgbClr val="E7346C"/>
                </a:solidFill>
                <a:latin typeface="游ゴシック" panose="020B0400000000000000" pitchFamily="50" charset="-128"/>
              </a:rPr>
              <a:t>ストーリーズで引用投稿</a:t>
            </a:r>
            <a:endParaRPr kumimoji="1" lang="en-US" altLang="ja-JP" sz="1290" b="1" u="sng" dirty="0">
              <a:solidFill>
                <a:srgbClr val="E7346C"/>
              </a:solidFill>
              <a:latin typeface="游ゴシック" panose="020B0400000000000000" pitchFamily="50" charset="-128"/>
              <a:ea typeface="游ゴシック" panose="020B0400000000000000" pitchFamily="50" charset="-128"/>
            </a:endParaRPr>
          </a:p>
          <a:p>
            <a:pPr algn="ct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（内容は本人お任せ・薬事確認</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1</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回あり）</a:t>
            </a:r>
            <a:endPar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8" name="テキスト ボックス 17">
            <a:extLst>
              <a:ext uri="{FF2B5EF4-FFF2-40B4-BE49-F238E27FC236}">
                <a16:creationId xmlns:a16="http://schemas.microsoft.com/office/drawing/2014/main" id="{3B5EEC5F-79EC-7FC0-2A86-81A9481D47F0}"/>
              </a:ext>
            </a:extLst>
          </p:cNvPr>
          <p:cNvSpPr txBox="1"/>
          <p:nvPr/>
        </p:nvSpPr>
        <p:spPr>
          <a:xfrm>
            <a:off x="5371718" y="542350"/>
            <a:ext cx="2456930" cy="446276"/>
          </a:xfrm>
          <a:prstGeom prst="rect">
            <a:avLst/>
          </a:prstGeom>
          <a:solidFill>
            <a:srgbClr val="E7346C">
              <a:alpha val="89000"/>
            </a:srgbClr>
          </a:solidFill>
          <a:ln>
            <a:solidFill>
              <a:srgbClr val="E7346C"/>
            </a:solidFill>
          </a:ln>
        </p:spPr>
        <p:txBody>
          <a:bodyPr wrap="square" rtlCol="0">
            <a:spAutoFit/>
          </a:bodyPr>
          <a:lstStyle/>
          <a:p>
            <a:pPr algn="ctr"/>
            <a:r>
              <a:rPr kumimoji="1" lang="ja-JP" altLang="en-US" sz="800" b="1" dirty="0">
                <a:solidFill>
                  <a:schemeClr val="bg1"/>
                </a:solidFill>
              </a:rPr>
              <a:t>スケジュールの都合があるため、</a:t>
            </a:r>
            <a:endParaRPr kumimoji="1" lang="en-US" altLang="ja-JP" sz="800" b="1" dirty="0">
              <a:solidFill>
                <a:schemeClr val="bg1"/>
              </a:solidFill>
            </a:endParaRPr>
          </a:p>
          <a:p>
            <a:pPr algn="ctr"/>
            <a:r>
              <a:rPr kumimoji="1" lang="ja-JP" altLang="en-US" sz="800" b="1" dirty="0">
                <a:solidFill>
                  <a:schemeClr val="bg1"/>
                </a:solidFill>
              </a:rPr>
              <a:t>必ず事前にご相談ください。</a:t>
            </a:r>
            <a:endParaRPr kumimoji="1" lang="en-US" altLang="ja-JP" sz="800" b="1" dirty="0">
              <a:solidFill>
                <a:schemeClr val="bg1"/>
              </a:solidFill>
            </a:endParaRPr>
          </a:p>
          <a:p>
            <a:r>
              <a:rPr kumimoji="1" lang="en-US" altLang="ja-JP" sz="600" b="1" dirty="0">
                <a:solidFill>
                  <a:schemeClr val="bg1"/>
                </a:solidFill>
              </a:rPr>
              <a:t>※ICONS8</a:t>
            </a:r>
            <a:r>
              <a:rPr kumimoji="1" lang="ja-JP" altLang="en-US" sz="600" b="1" dirty="0">
                <a:solidFill>
                  <a:schemeClr val="bg1"/>
                </a:solidFill>
              </a:rPr>
              <a:t>名の中で調整が付かない場合は、</a:t>
            </a:r>
            <a:r>
              <a:rPr kumimoji="1" lang="en-US" altLang="ja-JP" sz="600" b="1" dirty="0">
                <a:solidFill>
                  <a:schemeClr val="bg1"/>
                </a:solidFill>
              </a:rPr>
              <a:t>it girl</a:t>
            </a:r>
            <a:r>
              <a:rPr kumimoji="1" lang="ja-JP" altLang="en-US" sz="600" b="1" dirty="0">
                <a:solidFill>
                  <a:schemeClr val="bg1"/>
                </a:solidFill>
              </a:rPr>
              <a:t>から選定します。</a:t>
            </a:r>
          </a:p>
        </p:txBody>
      </p:sp>
      <p:sp>
        <p:nvSpPr>
          <p:cNvPr id="19" name="タイトル 1">
            <a:extLst>
              <a:ext uri="{FF2B5EF4-FFF2-40B4-BE49-F238E27FC236}">
                <a16:creationId xmlns:a16="http://schemas.microsoft.com/office/drawing/2014/main" id="{DA27DCFF-1821-3B33-D7EE-DFB9A60B82F4}"/>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en-US" altLang="ja-JP" dirty="0"/>
              <a:t>it girl ICONS </a:t>
            </a:r>
            <a:r>
              <a:rPr lang="ja-JP" altLang="en-US" dirty="0"/>
              <a:t>メニュー</a:t>
            </a:r>
            <a:endParaRPr lang="en-US" altLang="ja-JP" dirty="0"/>
          </a:p>
        </p:txBody>
      </p:sp>
      <p:sp>
        <p:nvSpPr>
          <p:cNvPr id="24" name="Google Shape;700;p22">
            <a:extLst>
              <a:ext uri="{FF2B5EF4-FFF2-40B4-BE49-F238E27FC236}">
                <a16:creationId xmlns:a16="http://schemas.microsoft.com/office/drawing/2014/main" id="{076D5B94-5B76-4F64-5589-EAC5835D9E4B}"/>
              </a:ext>
            </a:extLst>
          </p:cNvPr>
          <p:cNvSpPr txBox="1"/>
          <p:nvPr/>
        </p:nvSpPr>
        <p:spPr>
          <a:xfrm>
            <a:off x="389941" y="1735597"/>
            <a:ext cx="2627524" cy="14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5" name="テキスト ボックス 24">
            <a:extLst>
              <a:ext uri="{FF2B5EF4-FFF2-40B4-BE49-F238E27FC236}">
                <a16:creationId xmlns:a16="http://schemas.microsoft.com/office/drawing/2014/main" id="{463559A1-F899-BF1F-66F6-1F382CB30A15}"/>
              </a:ext>
            </a:extLst>
          </p:cNvPr>
          <p:cNvSpPr txBox="1"/>
          <p:nvPr/>
        </p:nvSpPr>
        <p:spPr>
          <a:xfrm>
            <a:off x="1813719" y="2039881"/>
            <a:ext cx="2018539" cy="246221"/>
          </a:xfrm>
          <a:prstGeom prst="rect">
            <a:avLst/>
          </a:prstGeom>
          <a:solidFill>
            <a:srgbClr val="E7346C"/>
          </a:solidFill>
        </p:spPr>
        <p:txBody>
          <a:bodyPr wrap="square">
            <a:spAutoFit/>
          </a:bodyPr>
          <a:lstStyle/>
          <a:p>
            <a:pPr algn="ctr"/>
            <a:r>
              <a:rPr kumimoji="1" lang="ja-JP" altLang="en-US" sz="1000" b="1" u="sng" dirty="0">
                <a:solidFill>
                  <a:schemeClr val="bg1"/>
                </a:solidFill>
                <a:latin typeface="游ゴシック" panose="020B0400000000000000" pitchFamily="50" charset="-128"/>
                <a:ea typeface="游ゴシック" panose="020B0400000000000000" pitchFamily="50" charset="-128"/>
              </a:rPr>
              <a:t>＜</a:t>
            </a:r>
            <a:r>
              <a:rPr kumimoji="1" lang="en-US" altLang="ja-JP" sz="1000" b="1" u="sng" dirty="0">
                <a:solidFill>
                  <a:schemeClr val="bg1"/>
                </a:solidFill>
                <a:latin typeface="游ゴシック" panose="020B0400000000000000" pitchFamily="50" charset="-128"/>
                <a:ea typeface="游ゴシック" panose="020B0400000000000000" pitchFamily="50" charset="-128"/>
              </a:rPr>
              <a:t>ICONS2</a:t>
            </a:r>
            <a:r>
              <a:rPr kumimoji="1" lang="ja-JP" altLang="en-US" sz="1000" b="1" u="sng" dirty="0">
                <a:solidFill>
                  <a:schemeClr val="bg1"/>
                </a:solidFill>
                <a:latin typeface="游ゴシック" panose="020B0400000000000000" pitchFamily="50" charset="-128"/>
                <a:ea typeface="游ゴシック" panose="020B0400000000000000" pitchFamily="50" charset="-128"/>
              </a:rPr>
              <a:t>名本人</a:t>
            </a:r>
            <a:r>
              <a:rPr kumimoji="1" lang="en-US" altLang="ja-JP" sz="1000" b="1" u="sng" dirty="0">
                <a:solidFill>
                  <a:schemeClr val="bg1"/>
                </a:solidFill>
                <a:latin typeface="游ゴシック" panose="020B0400000000000000" pitchFamily="50" charset="-128"/>
                <a:ea typeface="游ゴシック" panose="020B0400000000000000" pitchFamily="50" charset="-128"/>
              </a:rPr>
              <a:t>Instagram</a:t>
            </a:r>
            <a:r>
              <a:rPr kumimoji="1" lang="ja-JP" altLang="en-US" sz="1000" b="1" u="sng" dirty="0">
                <a:solidFill>
                  <a:schemeClr val="bg1"/>
                </a:solidFill>
                <a:latin typeface="游ゴシック" panose="020B0400000000000000" pitchFamily="50" charset="-128"/>
                <a:ea typeface="游ゴシック" panose="020B0400000000000000" pitchFamily="50" charset="-128"/>
              </a:rPr>
              <a:t>＞</a:t>
            </a:r>
            <a:endParaRPr lang="ja-JP" altLang="en-US" sz="1000" dirty="0">
              <a:solidFill>
                <a:schemeClr val="bg1"/>
              </a:solidFill>
            </a:endParaRPr>
          </a:p>
        </p:txBody>
      </p:sp>
      <p:pic>
        <p:nvPicPr>
          <p:cNvPr id="31" name="Picture 4" descr="現在のインスタグラムのアイコン">
            <a:extLst>
              <a:ext uri="{FF2B5EF4-FFF2-40B4-BE49-F238E27FC236}">
                <a16:creationId xmlns:a16="http://schemas.microsoft.com/office/drawing/2014/main" id="{BFB327E1-6418-727E-143D-09B23D3CEFC9}"/>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733629" y="2022592"/>
            <a:ext cx="299243" cy="2959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2" name="Google Shape;2051;p64">
            <a:extLst>
              <a:ext uri="{FF2B5EF4-FFF2-40B4-BE49-F238E27FC236}">
                <a16:creationId xmlns:a16="http://schemas.microsoft.com/office/drawing/2014/main" id="{AA46A7DC-D0CE-4241-035A-471DA376EE92}"/>
              </a:ext>
            </a:extLst>
          </p:cNvPr>
          <p:cNvGraphicFramePr/>
          <p:nvPr>
            <p:extLst>
              <p:ext uri="{D42A27DB-BD31-4B8C-83A1-F6EECF244321}">
                <p14:modId xmlns:p14="http://schemas.microsoft.com/office/powerpoint/2010/main" val="1092643447"/>
              </p:ext>
            </p:extLst>
          </p:nvPr>
        </p:nvGraphicFramePr>
        <p:xfrm>
          <a:off x="440404" y="4641933"/>
          <a:ext cx="9164045" cy="2022760"/>
        </p:xfrm>
        <a:graphic>
          <a:graphicData uri="http://schemas.openxmlformats.org/drawingml/2006/table">
            <a:tbl>
              <a:tblPr>
                <a:noFill/>
              </a:tblPr>
              <a:tblGrid>
                <a:gridCol w="2262245">
                  <a:extLst>
                    <a:ext uri="{9D8B030D-6E8A-4147-A177-3AD203B41FA5}">
                      <a16:colId xmlns:a16="http://schemas.microsoft.com/office/drawing/2014/main" val="20000"/>
                    </a:ext>
                  </a:extLst>
                </a:gridCol>
                <a:gridCol w="6901800">
                  <a:extLst>
                    <a:ext uri="{9D8B030D-6E8A-4147-A177-3AD203B41FA5}">
                      <a16:colId xmlns:a16="http://schemas.microsoft.com/office/drawing/2014/main" val="20001"/>
                    </a:ext>
                  </a:extLst>
                </a:gridCol>
              </a:tblGrid>
              <a:tr h="364324">
                <a:tc>
                  <a:txBody>
                    <a:bodyPr/>
                    <a:lstStyle/>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dirty="0">
                          <a:solidFill>
                            <a:srgbClr val="3F3F3F"/>
                          </a:solidFill>
                          <a:latin typeface="Meiryo"/>
                          <a:ea typeface="Meiryo"/>
                          <a:cs typeface="Meiryo"/>
                          <a:sym typeface="Meiryo"/>
                        </a:rPr>
                        <a:t>料金</a:t>
                      </a:r>
                      <a:endParaRPr sz="1400" u="none" strike="noStrike" cap="none" dirty="0">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2E2"/>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rgbClr val="3F3F3F"/>
                          </a:solidFill>
                          <a:latin typeface="Meiryo"/>
                          <a:ea typeface="Meiryo"/>
                          <a:cs typeface="Meiryo"/>
                          <a:sym typeface="Meiryo"/>
                        </a:rPr>
                        <a:t>備考</a:t>
                      </a:r>
                      <a:endParaRPr sz="1400" b="0" i="0" u="none" strike="noStrike" cap="none">
                        <a:solidFill>
                          <a:srgbClr val="3F3F3F"/>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2E2E2"/>
                    </a:solidFill>
                  </a:tcPr>
                </a:tc>
                <a:extLst>
                  <a:ext uri="{0D108BD9-81ED-4DB2-BD59-A6C34878D82A}">
                    <a16:rowId xmlns:a16="http://schemas.microsoft.com/office/drawing/2014/main" val="10000"/>
                  </a:ext>
                </a:extLst>
              </a:tr>
              <a:tr h="1658436">
                <a:tc>
                  <a:txBody>
                    <a:bodyPr/>
                    <a:lstStyle/>
                    <a:p>
                      <a:pPr marL="0" marR="0" lvl="0" indent="0" algn="ctr" rtl="0">
                        <a:lnSpc>
                          <a:spcPct val="100000"/>
                        </a:lnSpc>
                        <a:spcBef>
                          <a:spcPts val="0"/>
                        </a:spcBef>
                        <a:spcAft>
                          <a:spcPts val="0"/>
                        </a:spcAft>
                        <a:buClr>
                          <a:srgbClr val="3F3F3F"/>
                        </a:buClr>
                        <a:buSzPts val="1400"/>
                        <a:buFont typeface="Arial"/>
                        <a:buNone/>
                      </a:pPr>
                      <a:r>
                        <a:rPr lang="ja-JP" sz="1400" b="1" i="0" u="none" strike="noStrike" cap="none" dirty="0">
                          <a:solidFill>
                            <a:schemeClr val="tx1">
                              <a:lumMod val="75000"/>
                              <a:lumOff val="25000"/>
                            </a:schemeClr>
                          </a:solidFill>
                          <a:latin typeface="Meiryo"/>
                          <a:ea typeface="Meiryo"/>
                          <a:cs typeface="Meiryo"/>
                          <a:sym typeface="Meiryo"/>
                        </a:rPr>
                        <a:t>G1</a:t>
                      </a:r>
                      <a:r>
                        <a:rPr lang="en-US" altLang="ja-JP" sz="1400" b="1" i="0" u="none" strike="noStrike" cap="none" dirty="0">
                          <a:solidFill>
                            <a:schemeClr val="tx1">
                              <a:lumMod val="75000"/>
                              <a:lumOff val="25000"/>
                            </a:schemeClr>
                          </a:solidFill>
                          <a:latin typeface="Meiryo"/>
                          <a:ea typeface="Meiryo"/>
                          <a:cs typeface="Meiryo"/>
                          <a:sym typeface="Meiryo"/>
                        </a:rPr>
                        <a:t>2</a:t>
                      </a:r>
                      <a:r>
                        <a:rPr lang="ja-JP" sz="1400" b="1" i="0" u="none" strike="noStrike" cap="none" dirty="0">
                          <a:solidFill>
                            <a:schemeClr val="tx1">
                              <a:lumMod val="75000"/>
                              <a:lumOff val="25000"/>
                            </a:schemeClr>
                          </a:solidFill>
                          <a:latin typeface="Meiryo"/>
                          <a:ea typeface="Meiryo"/>
                          <a:cs typeface="Meiryo"/>
                          <a:sym typeface="Meiryo"/>
                        </a:rPr>
                        <a:t>0万</a:t>
                      </a:r>
                      <a:r>
                        <a:rPr lang="ja-JP" altLang="en-US" sz="1400" b="1" i="0" u="none" strike="noStrike" cap="none" dirty="0">
                          <a:solidFill>
                            <a:schemeClr val="tx1">
                              <a:lumMod val="75000"/>
                              <a:lumOff val="25000"/>
                            </a:schemeClr>
                          </a:solidFill>
                          <a:latin typeface="Meiryo"/>
                          <a:ea typeface="Meiryo"/>
                          <a:cs typeface="Meiryo"/>
                          <a:sym typeface="Meiryo"/>
                        </a:rPr>
                        <a:t>円</a:t>
                      </a:r>
                      <a:endParaRPr sz="1400" b="1" i="0" u="none" strike="noStrike" cap="none" dirty="0">
                        <a:solidFill>
                          <a:schemeClr val="tx1">
                            <a:lumMod val="75000"/>
                            <a:lumOff val="25000"/>
                          </a:schemeClr>
                        </a:solidFill>
                        <a:latin typeface="Meiryo"/>
                        <a:ea typeface="Meiryo"/>
                        <a:cs typeface="Meiryo"/>
                        <a:sym typeface="Meiryo"/>
                      </a:endParaRPr>
                    </a:p>
                    <a:p>
                      <a:pPr marL="0" marR="0" lvl="0" indent="0" algn="ctr" rtl="0">
                        <a:lnSpc>
                          <a:spcPct val="100000"/>
                        </a:lnSpc>
                        <a:spcBef>
                          <a:spcPts val="0"/>
                        </a:spcBef>
                        <a:spcAft>
                          <a:spcPts val="0"/>
                        </a:spcAft>
                        <a:buClr>
                          <a:srgbClr val="3F3F3F"/>
                        </a:buClr>
                        <a:buSzPts val="1400"/>
                        <a:buFont typeface="Arial"/>
                        <a:buNone/>
                      </a:pPr>
                      <a:r>
                        <a:rPr lang="ja-JP" sz="1200" b="0" i="0" u="none" strike="noStrike" cap="none" dirty="0">
                          <a:solidFill>
                            <a:schemeClr val="tx1">
                              <a:lumMod val="75000"/>
                              <a:lumOff val="25000"/>
                            </a:schemeClr>
                          </a:solidFill>
                          <a:latin typeface="Meiryo"/>
                          <a:ea typeface="Meiryo"/>
                          <a:cs typeface="Meiryo"/>
                          <a:sym typeface="Meiryo"/>
                        </a:rPr>
                        <a:t>※</a:t>
                      </a:r>
                      <a:r>
                        <a:rPr lang="en-US" altLang="ja-JP" sz="1200" b="0" i="0" u="none" strike="noStrike" cap="none" dirty="0">
                          <a:solidFill>
                            <a:schemeClr val="tx1">
                              <a:lumMod val="75000"/>
                              <a:lumOff val="25000"/>
                            </a:schemeClr>
                          </a:solidFill>
                          <a:latin typeface="Meiryo"/>
                          <a:ea typeface="Meiryo"/>
                          <a:cs typeface="Meiryo"/>
                          <a:sym typeface="Meiryo"/>
                        </a:rPr>
                        <a:t>ICONS2</a:t>
                      </a:r>
                      <a:r>
                        <a:rPr lang="ja-JP" sz="1200" b="0" i="0" u="none" strike="noStrike" cap="none" dirty="0">
                          <a:solidFill>
                            <a:schemeClr val="tx1">
                              <a:lumMod val="75000"/>
                              <a:lumOff val="25000"/>
                            </a:schemeClr>
                          </a:solidFill>
                          <a:latin typeface="Meiryo"/>
                          <a:ea typeface="Meiryo"/>
                          <a:cs typeface="Meiryo"/>
                          <a:sym typeface="Meiryo"/>
                        </a:rPr>
                        <a:t>名</a:t>
                      </a:r>
                      <a:endParaRPr sz="1200" b="0" i="0" u="none" strike="noStrike" cap="none" dirty="0">
                        <a:solidFill>
                          <a:schemeClr val="tx1">
                            <a:lumMod val="75000"/>
                            <a:lumOff val="2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1" u="none" strike="noStrike" cap="none" dirty="0">
                          <a:solidFill>
                            <a:schemeClr val="tx1">
                              <a:lumMod val="65000"/>
                              <a:lumOff val="35000"/>
                            </a:schemeClr>
                          </a:solidFill>
                          <a:latin typeface="Meiryo"/>
                          <a:ea typeface="Meiryo"/>
                          <a:cs typeface="Meiryo"/>
                          <a:sym typeface="Meiryo"/>
                        </a:rPr>
                        <a:t>・</a:t>
                      </a:r>
                      <a:r>
                        <a:rPr lang="ja-JP" altLang="en-US" sz="800" b="0" u="none" strike="noStrike" cap="none" dirty="0">
                          <a:solidFill>
                            <a:schemeClr val="tx1">
                              <a:lumMod val="65000"/>
                              <a:lumOff val="35000"/>
                            </a:schemeClr>
                          </a:solidFill>
                          <a:latin typeface="Meiryo"/>
                          <a:ea typeface="Meiryo"/>
                          <a:cs typeface="Meiryo"/>
                          <a:sym typeface="Meiryo"/>
                        </a:rPr>
                        <a:t>事前にご希望の</a:t>
                      </a:r>
                      <a:r>
                        <a:rPr lang="en-US" altLang="ja-JP" sz="800" b="0" u="none" strike="noStrike" cap="none" dirty="0">
                          <a:solidFill>
                            <a:schemeClr val="tx1">
                              <a:lumMod val="65000"/>
                              <a:lumOff val="35000"/>
                            </a:schemeClr>
                          </a:solidFill>
                          <a:latin typeface="Meiryo"/>
                          <a:ea typeface="Meiryo"/>
                          <a:cs typeface="Meiryo"/>
                          <a:sym typeface="Meiryo"/>
                        </a:rPr>
                        <a:t>ICONS2</a:t>
                      </a:r>
                      <a:r>
                        <a:rPr lang="ja-JP" altLang="en-US" sz="800" b="0" u="none" strike="noStrike" cap="none" dirty="0">
                          <a:solidFill>
                            <a:schemeClr val="tx1">
                              <a:lumMod val="65000"/>
                              <a:lumOff val="35000"/>
                            </a:schemeClr>
                          </a:solidFill>
                          <a:latin typeface="Meiryo"/>
                          <a:ea typeface="Meiryo"/>
                          <a:cs typeface="Meiryo"/>
                          <a:sym typeface="Meiryo"/>
                        </a:rPr>
                        <a:t>名を調整いたしますが希望の</a:t>
                      </a:r>
                      <a:r>
                        <a:rPr lang="en-US" altLang="ja-JP" sz="800" b="0" dirty="0">
                          <a:solidFill>
                            <a:schemeClr val="tx1">
                              <a:lumMod val="65000"/>
                              <a:lumOff val="35000"/>
                            </a:schemeClr>
                          </a:solidFill>
                          <a:latin typeface="Meiryo"/>
                          <a:ea typeface="Meiryo"/>
                          <a:cs typeface="Meiryo"/>
                          <a:sym typeface="Meiryo"/>
                        </a:rPr>
                        <a:t>2</a:t>
                      </a:r>
                      <a:r>
                        <a:rPr lang="ja-JP" altLang="en-US" sz="800" b="0" u="none" strike="noStrike" cap="none" dirty="0">
                          <a:solidFill>
                            <a:schemeClr val="tx1">
                              <a:lumMod val="65000"/>
                              <a:lumOff val="35000"/>
                            </a:schemeClr>
                          </a:solidFill>
                          <a:latin typeface="Meiryo"/>
                          <a:ea typeface="Meiryo"/>
                          <a:cs typeface="Meiryo"/>
                          <a:sym typeface="Meiryo"/>
                        </a:rPr>
                        <a:t>名にならないこともございます。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　場合によっては、</a:t>
                      </a:r>
                      <a:r>
                        <a:rPr lang="en-US" altLang="ja-JP" sz="800" b="0" u="none" strike="noStrike" cap="none" dirty="0">
                          <a:solidFill>
                            <a:schemeClr val="tx1">
                              <a:lumMod val="65000"/>
                              <a:lumOff val="35000"/>
                            </a:schemeClr>
                          </a:solidFill>
                          <a:latin typeface="Meiryo"/>
                          <a:ea typeface="Meiryo"/>
                          <a:cs typeface="Meiryo"/>
                          <a:sym typeface="Meiryo"/>
                        </a:rPr>
                        <a:t>it girl</a:t>
                      </a:r>
                      <a:r>
                        <a:rPr lang="ja-JP" altLang="en-US" sz="800" b="0" u="none" strike="noStrike" cap="none" dirty="0">
                          <a:solidFill>
                            <a:schemeClr val="tx1">
                              <a:lumMod val="65000"/>
                              <a:lumOff val="35000"/>
                            </a:schemeClr>
                          </a:solidFill>
                          <a:latin typeface="Meiryo"/>
                          <a:ea typeface="Meiryo"/>
                          <a:cs typeface="Meiryo"/>
                          <a:sym typeface="Meiryo"/>
                        </a:rPr>
                        <a:t>も含む形で調整となりますことご了承ください。</a:t>
                      </a:r>
                      <a:endParaRPr lang="en-US" altLang="ja-JP" sz="800" b="0" u="none" strike="noStrike" cap="none" dirty="0">
                        <a:solidFill>
                          <a:srgbClr val="E7346C"/>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rgbClr val="E7346C"/>
                          </a:solidFill>
                          <a:latin typeface="Meiryo"/>
                          <a:ea typeface="Meiryo"/>
                          <a:cs typeface="Meiryo"/>
                          <a:sym typeface="Meiryo"/>
                        </a:rPr>
                        <a:t>・体調不良等やむを得ない理由で当日の参加人数が変動する場合がございます。</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75000"/>
                              <a:lumOff val="25000"/>
                            </a:schemeClr>
                          </a:solidFill>
                          <a:latin typeface="Meiryo"/>
                          <a:ea typeface="Meiryo"/>
                          <a:cs typeface="Meiryo"/>
                          <a:sym typeface="Meiryo"/>
                        </a:rPr>
                        <a:t>・「</a:t>
                      </a:r>
                      <a:r>
                        <a:rPr lang="en-US" altLang="ja-JP" sz="800" b="0" u="none" strike="noStrike" cap="none" dirty="0">
                          <a:solidFill>
                            <a:schemeClr val="tx1">
                              <a:lumMod val="75000"/>
                              <a:lumOff val="25000"/>
                            </a:schemeClr>
                          </a:solidFill>
                          <a:latin typeface="Meiryo"/>
                          <a:ea typeface="Meiryo"/>
                          <a:cs typeface="Meiryo"/>
                          <a:sym typeface="Meiryo"/>
                        </a:rPr>
                        <a:t>#PR</a:t>
                      </a:r>
                      <a:r>
                        <a:rPr lang="ja-JP" altLang="en-US" sz="800" b="0" u="none" strike="noStrike" cap="none" dirty="0">
                          <a:solidFill>
                            <a:schemeClr val="tx1">
                              <a:lumMod val="75000"/>
                              <a:lumOff val="25000"/>
                            </a:schemeClr>
                          </a:solidFill>
                          <a:latin typeface="Meiryo"/>
                          <a:ea typeface="Meiryo"/>
                          <a:cs typeface="Meiryo"/>
                          <a:sym typeface="Meiryo"/>
                        </a:rPr>
                        <a:t>」「</a:t>
                      </a:r>
                      <a:r>
                        <a:rPr lang="en-US" altLang="ja-JP" sz="800" b="0" u="none" strike="noStrike" cap="none" dirty="0">
                          <a:solidFill>
                            <a:schemeClr val="tx1">
                              <a:lumMod val="75000"/>
                              <a:lumOff val="25000"/>
                            </a:schemeClr>
                          </a:solidFill>
                          <a:latin typeface="Meiryo"/>
                          <a:ea typeface="Meiryo"/>
                          <a:cs typeface="Meiryo"/>
                          <a:sym typeface="Meiryo"/>
                        </a:rPr>
                        <a:t>#CanCam_</a:t>
                      </a:r>
                      <a:r>
                        <a:rPr lang="ja-JP" altLang="en-US" sz="800" b="0" u="none" strike="noStrike" cap="none" dirty="0">
                          <a:solidFill>
                            <a:schemeClr val="tx1">
                              <a:lumMod val="75000"/>
                              <a:lumOff val="25000"/>
                            </a:schemeClr>
                          </a:solidFill>
                          <a:latin typeface="Meiryo"/>
                          <a:ea typeface="Meiryo"/>
                          <a:cs typeface="Meiryo"/>
                          <a:sym typeface="Meiryo"/>
                        </a:rPr>
                        <a:t>会社名</a:t>
                      </a:r>
                      <a:r>
                        <a:rPr lang="en-US" altLang="ja-JP" sz="800" b="0" u="none" strike="noStrike" cap="none" dirty="0">
                          <a:solidFill>
                            <a:schemeClr val="tx1">
                              <a:lumMod val="75000"/>
                              <a:lumOff val="25000"/>
                            </a:schemeClr>
                          </a:solidFill>
                          <a:latin typeface="Meiryo"/>
                          <a:ea typeface="Meiryo"/>
                          <a:cs typeface="Meiryo"/>
                          <a:sym typeface="Meiryo"/>
                        </a:rPr>
                        <a:t>or</a:t>
                      </a:r>
                      <a:r>
                        <a:rPr lang="ja-JP" altLang="en-US" sz="800" b="0" u="none" strike="noStrike" cap="none" dirty="0">
                          <a:solidFill>
                            <a:schemeClr val="tx1">
                              <a:lumMod val="75000"/>
                              <a:lumOff val="25000"/>
                            </a:schemeClr>
                          </a:solidFill>
                          <a:latin typeface="Meiryo"/>
                          <a:ea typeface="Meiryo"/>
                          <a:cs typeface="Meiryo"/>
                          <a:sym typeface="Meiryo"/>
                        </a:rPr>
                        <a:t>ブランド名」をつけて投稿いたします。</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65000"/>
                              <a:lumOff val="35000"/>
                            </a:schemeClr>
                          </a:solidFill>
                          <a:latin typeface="Meiryo"/>
                          <a:ea typeface="Meiryo"/>
                          <a:cs typeface="Meiryo"/>
                          <a:sym typeface="Meiryo"/>
                        </a:rPr>
                        <a:t>・投稿タイミングは全メンバー同一期間内になります。</a:t>
                      </a:r>
                      <a:r>
                        <a:rPr lang="en-US" altLang="ja-JP" sz="800" b="1" u="none" strike="noStrike" cap="none" dirty="0" err="1">
                          <a:solidFill>
                            <a:schemeClr val="tx1">
                              <a:lumMod val="65000"/>
                              <a:lumOff val="35000"/>
                            </a:schemeClr>
                          </a:solidFill>
                          <a:latin typeface="Meiryo"/>
                          <a:ea typeface="Meiryo"/>
                          <a:cs typeface="Meiryo"/>
                          <a:sym typeface="Meiryo"/>
                        </a:rPr>
                        <a:t>CanCam</a:t>
                      </a:r>
                      <a:r>
                        <a:rPr lang="ja-JP" altLang="en-US" sz="800" b="1" u="none" strike="noStrike" cap="none" dirty="0">
                          <a:solidFill>
                            <a:schemeClr val="tx1">
                              <a:lumMod val="65000"/>
                              <a:lumOff val="35000"/>
                            </a:schemeClr>
                          </a:solidFill>
                          <a:latin typeface="Meiryo"/>
                          <a:ea typeface="Meiryo"/>
                          <a:cs typeface="Meiryo"/>
                          <a:sym typeface="Meiryo"/>
                        </a:rPr>
                        <a:t>公式</a:t>
                      </a:r>
                      <a:r>
                        <a:rPr lang="en-US" altLang="ja-JP" sz="800" b="1" u="none" strike="noStrike" cap="none" dirty="0">
                          <a:solidFill>
                            <a:schemeClr val="tx1">
                              <a:lumMod val="65000"/>
                              <a:lumOff val="35000"/>
                            </a:schemeClr>
                          </a:solidFill>
                          <a:latin typeface="Meiryo"/>
                          <a:ea typeface="Meiryo"/>
                          <a:cs typeface="Meiryo"/>
                          <a:sym typeface="Meiryo"/>
                        </a:rPr>
                        <a:t>Instagram</a:t>
                      </a:r>
                      <a:r>
                        <a:rPr lang="ja-JP" altLang="en-US" sz="800" b="1" u="none" strike="noStrike" cap="none" dirty="0">
                          <a:solidFill>
                            <a:schemeClr val="tx1">
                              <a:lumMod val="65000"/>
                              <a:lumOff val="35000"/>
                            </a:schemeClr>
                          </a:solidFill>
                          <a:latin typeface="Meiryo"/>
                          <a:ea typeface="Meiryo"/>
                          <a:cs typeface="Meiryo"/>
                          <a:sym typeface="Meiryo"/>
                        </a:rPr>
                        <a:t>での引用投稿は日程を分けて投稿いたします</a:t>
                      </a:r>
                      <a:r>
                        <a:rPr lang="ja-JP" altLang="en-US" sz="800" b="0" u="none" strike="noStrike" cap="none" dirty="0">
                          <a:solidFill>
                            <a:schemeClr val="tx1">
                              <a:lumMod val="65000"/>
                              <a:lumOff val="35000"/>
                            </a:schemeClr>
                          </a:solidFill>
                          <a:latin typeface="Meiryo"/>
                          <a:ea typeface="Meiryo"/>
                          <a:cs typeface="Meiryo"/>
                          <a:sym typeface="Meiryo"/>
                        </a:rPr>
                        <a:t>。</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800" b="0" u="none" strike="noStrike" cap="none" dirty="0">
                          <a:solidFill>
                            <a:schemeClr val="tx1">
                              <a:lumMod val="75000"/>
                              <a:lumOff val="25000"/>
                            </a:schemeClr>
                          </a:solidFill>
                          <a:latin typeface="Meiryo"/>
                          <a:ea typeface="Meiryo"/>
                          <a:cs typeface="Meiryo"/>
                          <a:sym typeface="Meiryo"/>
                        </a:rPr>
                        <a:t>・校正回数は</a:t>
                      </a:r>
                      <a:r>
                        <a:rPr lang="en-US" altLang="ja-JP" sz="800" b="0" u="none" strike="noStrike" cap="none" dirty="0">
                          <a:solidFill>
                            <a:schemeClr val="tx1">
                              <a:lumMod val="75000"/>
                              <a:lumOff val="25000"/>
                            </a:schemeClr>
                          </a:solidFill>
                          <a:latin typeface="Meiryo"/>
                          <a:ea typeface="Meiryo"/>
                          <a:cs typeface="Meiryo"/>
                          <a:sym typeface="Meiryo"/>
                        </a:rPr>
                        <a:t>1</a:t>
                      </a:r>
                      <a:r>
                        <a:rPr lang="ja-JP" altLang="en-US" sz="800" b="0" u="none" strike="noStrike" cap="none" dirty="0">
                          <a:solidFill>
                            <a:schemeClr val="tx1">
                              <a:lumMod val="75000"/>
                              <a:lumOff val="25000"/>
                            </a:schemeClr>
                          </a:solidFill>
                          <a:latin typeface="Meiryo"/>
                          <a:ea typeface="Meiryo"/>
                          <a:cs typeface="Meiryo"/>
                          <a:sym typeface="Meiryo"/>
                        </a:rPr>
                        <a:t>回、修正対応は薬事関連事項のみとなります。（</a:t>
                      </a:r>
                      <a:r>
                        <a:rPr lang="en-US" altLang="ja-JP" sz="800" b="0" u="none" strike="noStrike" cap="none" dirty="0">
                          <a:solidFill>
                            <a:schemeClr val="tx1">
                              <a:lumMod val="75000"/>
                              <a:lumOff val="25000"/>
                            </a:schemeClr>
                          </a:solidFill>
                          <a:latin typeface="Meiryo"/>
                          <a:ea typeface="Meiryo"/>
                          <a:cs typeface="Meiryo"/>
                          <a:sym typeface="Meiryo"/>
                        </a:rPr>
                        <a:t>※</a:t>
                      </a:r>
                      <a:r>
                        <a:rPr lang="ja-JP" altLang="en-US" sz="800" b="0" u="none" strike="noStrike" cap="none" dirty="0">
                          <a:solidFill>
                            <a:schemeClr val="tx1">
                              <a:lumMod val="75000"/>
                              <a:lumOff val="25000"/>
                            </a:schemeClr>
                          </a:solidFill>
                          <a:latin typeface="Meiryo"/>
                          <a:ea typeface="Meiryo"/>
                          <a:cs typeface="Meiryo"/>
                          <a:sym typeface="Meiryo"/>
                        </a:rPr>
                        <a:t>美容クライアント様の場合のみ）</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800" b="0" u="none" strike="noStrike" cap="none" dirty="0">
                          <a:solidFill>
                            <a:schemeClr val="tx1">
                              <a:lumMod val="75000"/>
                              <a:lumOff val="25000"/>
                            </a:schemeClr>
                          </a:solidFill>
                          <a:latin typeface="Meiryo"/>
                          <a:ea typeface="Meiryo"/>
                          <a:cs typeface="Meiryo"/>
                          <a:sym typeface="Meiryo"/>
                        </a:rPr>
                        <a:t>・</a:t>
                      </a:r>
                      <a:r>
                        <a:rPr lang="ja-JP" altLang="en-US" sz="800" b="0" u="none" strike="noStrike" cap="none" dirty="0">
                          <a:solidFill>
                            <a:schemeClr val="tx1">
                              <a:lumMod val="65000"/>
                              <a:lumOff val="35000"/>
                            </a:schemeClr>
                          </a:solidFill>
                          <a:latin typeface="Meiryo"/>
                          <a:ea typeface="Meiryo"/>
                          <a:cs typeface="Meiryo"/>
                          <a:sym typeface="Meiryo"/>
                        </a:rPr>
                        <a:t>薬事以外の校正、投稿画像・動画の修正は不可になります。</a:t>
                      </a:r>
                      <a:endParaRPr lang="en-US" altLang="ja-JP" sz="800" b="0" u="none" strike="noStrike" cap="none" dirty="0">
                        <a:solidFill>
                          <a:schemeClr val="tx1">
                            <a:lumMod val="65000"/>
                            <a:lumOff val="3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800" b="0" u="none" strike="noStrike" cap="none" dirty="0">
                          <a:solidFill>
                            <a:schemeClr val="tx1">
                              <a:lumMod val="75000"/>
                              <a:lumOff val="25000"/>
                            </a:schemeClr>
                          </a:solidFill>
                          <a:latin typeface="Meiryo"/>
                          <a:ea typeface="Meiryo"/>
                          <a:cs typeface="Meiryo"/>
                          <a:sym typeface="Meiryo"/>
                        </a:rPr>
                        <a:t>・イベントへの参加からご投稿までお時間をいただく場合がございます。</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sz="800" b="0" u="none" strike="noStrike" cap="none" dirty="0">
                          <a:solidFill>
                            <a:schemeClr val="tx1">
                              <a:lumMod val="75000"/>
                              <a:lumOff val="25000"/>
                            </a:schemeClr>
                          </a:solidFill>
                          <a:latin typeface="Meiryo"/>
                          <a:ea typeface="Meiryo"/>
                          <a:cs typeface="Meiryo"/>
                          <a:sym typeface="Meiryo"/>
                        </a:rPr>
                        <a:t>・競合調整は行っておりません。</a:t>
                      </a:r>
                      <a:endParaRPr sz="800" b="0" u="none" strike="noStrike" cap="none" dirty="0">
                        <a:solidFill>
                          <a:schemeClr val="tx1">
                            <a:lumMod val="75000"/>
                            <a:lumOff val="25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sz="800" b="0" u="none" strike="noStrike" cap="none" dirty="0">
                          <a:solidFill>
                            <a:schemeClr val="tx1">
                              <a:lumMod val="75000"/>
                              <a:lumOff val="25000"/>
                            </a:schemeClr>
                          </a:solidFill>
                          <a:latin typeface="Meiryo"/>
                          <a:ea typeface="Meiryo"/>
                          <a:cs typeface="Meiryo"/>
                          <a:sym typeface="Meiryo"/>
                        </a:rPr>
                        <a:t>・イベント後、Instagram投稿のレポートをお出しします。</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75000"/>
                              <a:lumOff val="25000"/>
                            </a:schemeClr>
                          </a:solidFill>
                          <a:latin typeface="Meiryo"/>
                          <a:ea typeface="Meiryo"/>
                          <a:cs typeface="Meiryo"/>
                          <a:sym typeface="Meiryo"/>
                        </a:rPr>
                        <a:t>・人を増やしたい場合は都度お見積りとさせていただきます。また日程によっては</a:t>
                      </a:r>
                      <a:r>
                        <a:rPr lang="en-US" altLang="ja-JP" sz="800" b="0" u="none" strike="noStrike" cap="none" dirty="0">
                          <a:solidFill>
                            <a:schemeClr val="tx1">
                              <a:lumMod val="75000"/>
                              <a:lumOff val="25000"/>
                            </a:schemeClr>
                          </a:solidFill>
                          <a:latin typeface="Meiryo"/>
                          <a:ea typeface="Meiryo"/>
                          <a:cs typeface="Meiryo"/>
                          <a:sym typeface="Meiryo"/>
                        </a:rPr>
                        <a:t>it girl</a:t>
                      </a:r>
                      <a:r>
                        <a:rPr lang="ja-JP" altLang="en-US" sz="800" b="0" u="none" strike="noStrike" cap="none" dirty="0">
                          <a:solidFill>
                            <a:schemeClr val="tx1">
                              <a:lumMod val="75000"/>
                              <a:lumOff val="25000"/>
                            </a:schemeClr>
                          </a:solidFill>
                          <a:latin typeface="Meiryo"/>
                          <a:ea typeface="Meiryo"/>
                          <a:cs typeface="Meiryo"/>
                          <a:sym typeface="Meiryo"/>
                        </a:rPr>
                        <a:t>の中から追加する可能性もあります。</a:t>
                      </a:r>
                      <a:endParaRPr lang="en-US" altLang="ja-JP" sz="800" b="0" u="none" strike="noStrike" cap="none" dirty="0">
                        <a:solidFill>
                          <a:schemeClr val="tx1">
                            <a:lumMod val="75000"/>
                            <a:lumOff val="25000"/>
                          </a:schemeClr>
                        </a:solidFill>
                        <a:latin typeface="Meiryo"/>
                        <a:ea typeface="Meiryo"/>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800" b="0" u="none" strike="noStrike" cap="none" dirty="0">
                          <a:solidFill>
                            <a:schemeClr val="tx1">
                              <a:lumMod val="75000"/>
                              <a:lumOff val="25000"/>
                            </a:schemeClr>
                          </a:solidFill>
                          <a:latin typeface="Meiryo"/>
                          <a:ea typeface="Meiryo"/>
                          <a:cs typeface="Meiryo"/>
                          <a:sym typeface="Meiryo"/>
                        </a:rPr>
                        <a:t>・</a:t>
                      </a:r>
                      <a:r>
                        <a:rPr lang="en-US" altLang="ja-JP" sz="800" b="0" u="none" strike="noStrike" cap="none" dirty="0" err="1">
                          <a:solidFill>
                            <a:schemeClr val="tx1">
                              <a:lumMod val="75000"/>
                              <a:lumOff val="25000"/>
                            </a:schemeClr>
                          </a:solidFill>
                          <a:latin typeface="Meiryo"/>
                          <a:ea typeface="Meiryo"/>
                          <a:cs typeface="Meiryo"/>
                          <a:sym typeface="Meiryo"/>
                        </a:rPr>
                        <a:t>CanCamIG</a:t>
                      </a:r>
                      <a:r>
                        <a:rPr lang="ja-JP" altLang="en-US" sz="800" b="0" u="none" strike="noStrike" cap="none" dirty="0">
                          <a:solidFill>
                            <a:schemeClr val="tx1">
                              <a:lumMod val="75000"/>
                              <a:lumOff val="25000"/>
                            </a:schemeClr>
                          </a:solidFill>
                          <a:latin typeface="Meiryo"/>
                          <a:ea typeface="Meiryo"/>
                          <a:cs typeface="Meiryo"/>
                          <a:sym typeface="Meiryo"/>
                        </a:rPr>
                        <a:t>投稿（リール動画）は</a:t>
                      </a:r>
                      <a:r>
                        <a:rPr lang="en-US" altLang="ja-JP" sz="800" b="0" u="none" strike="noStrike" cap="none" dirty="0">
                          <a:solidFill>
                            <a:schemeClr val="tx1">
                              <a:lumMod val="75000"/>
                              <a:lumOff val="25000"/>
                            </a:schemeClr>
                          </a:solidFill>
                          <a:latin typeface="Meiryo"/>
                          <a:ea typeface="Meiryo"/>
                          <a:cs typeface="Meiryo"/>
                          <a:sym typeface="Meiryo"/>
                        </a:rPr>
                        <a:t>UP</a:t>
                      </a:r>
                      <a:r>
                        <a:rPr lang="ja-JP" altLang="en-US" sz="800" b="0" u="none" strike="noStrike" cap="none" dirty="0">
                          <a:solidFill>
                            <a:schemeClr val="tx1">
                              <a:lumMod val="75000"/>
                              <a:lumOff val="25000"/>
                            </a:schemeClr>
                          </a:solidFill>
                          <a:latin typeface="Meiryo"/>
                          <a:ea typeface="Meiryo"/>
                          <a:cs typeface="Meiryo"/>
                          <a:sym typeface="Meiryo"/>
                        </a:rPr>
                        <a:t>後ご報告となります。</a:t>
                      </a:r>
                      <a:endParaRPr lang="en-US" altLang="ja-JP" sz="800" b="0" u="none" strike="noStrike" cap="none" dirty="0">
                        <a:solidFill>
                          <a:schemeClr val="tx1">
                            <a:lumMod val="75000"/>
                            <a:lumOff val="25000"/>
                          </a:schemeClr>
                        </a:solidFill>
                        <a:latin typeface="Meiryo"/>
                        <a:ea typeface="Meiryo"/>
                        <a:cs typeface="Meiryo"/>
                        <a:sym typeface="Meiryo"/>
                      </a:endParaRPr>
                    </a:p>
                  </a:txBody>
                  <a:tcPr marL="5925" marR="5925" marT="59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35" name="図 34">
            <a:extLst>
              <a:ext uri="{FF2B5EF4-FFF2-40B4-BE49-F238E27FC236}">
                <a16:creationId xmlns:a16="http://schemas.microsoft.com/office/drawing/2014/main" id="{24F0CBB8-D81C-1979-4C8C-31A58918F2DB}"/>
              </a:ext>
            </a:extLst>
          </p:cNvPr>
          <p:cNvPicPr>
            <a:picLocks noChangeAspect="1"/>
          </p:cNvPicPr>
          <p:nvPr/>
        </p:nvPicPr>
        <p:blipFill>
          <a:blip r:embed="rId4"/>
          <a:stretch>
            <a:fillRect/>
          </a:stretch>
        </p:blipFill>
        <p:spPr>
          <a:xfrm>
            <a:off x="203065" y="2231077"/>
            <a:ext cx="474677" cy="493164"/>
          </a:xfrm>
          <a:prstGeom prst="rect">
            <a:avLst/>
          </a:prstGeom>
        </p:spPr>
      </p:pic>
      <p:pic>
        <p:nvPicPr>
          <p:cNvPr id="36" name="図 35" descr="ポーズをとる女性たち&#10;&#10;低い精度で自動的に生成された説明">
            <a:extLst>
              <a:ext uri="{FF2B5EF4-FFF2-40B4-BE49-F238E27FC236}">
                <a16:creationId xmlns:a16="http://schemas.microsoft.com/office/drawing/2014/main" id="{518513B5-7508-8AEF-1A9B-61A36DF03B84}"/>
              </a:ext>
            </a:extLst>
          </p:cNvPr>
          <p:cNvPicPr>
            <a:picLocks noChangeAspect="1"/>
          </p:cNvPicPr>
          <p:nvPr/>
        </p:nvPicPr>
        <p:blipFill>
          <a:blip r:embed="rId5" cstate="hqprint">
            <a:extLst>
              <a:ext uri="{28A0092B-C50C-407E-A947-70E740481C1C}">
                <a14:useLocalDpi xmlns:a14="http://schemas.microsoft.com/office/drawing/2010/main" val="0"/>
              </a:ext>
            </a:extLst>
          </a:blip>
          <a:srcRect t="10586" b="23658"/>
          <a:stretch/>
        </p:blipFill>
        <p:spPr>
          <a:xfrm>
            <a:off x="335435" y="2826525"/>
            <a:ext cx="1098266" cy="1204947"/>
          </a:xfrm>
          <a:prstGeom prst="rect">
            <a:avLst/>
          </a:prstGeom>
          <a:ln>
            <a:solidFill>
              <a:schemeClr val="bg1">
                <a:lumMod val="75000"/>
              </a:schemeClr>
            </a:solidFill>
          </a:ln>
        </p:spPr>
      </p:pic>
      <p:pic>
        <p:nvPicPr>
          <p:cNvPr id="43" name="図 42">
            <a:extLst>
              <a:ext uri="{FF2B5EF4-FFF2-40B4-BE49-F238E27FC236}">
                <a16:creationId xmlns:a16="http://schemas.microsoft.com/office/drawing/2014/main" id="{8E942103-2C80-76EA-543C-8F75A2981AEF}"/>
              </a:ext>
            </a:extLst>
          </p:cNvPr>
          <p:cNvPicPr>
            <a:picLocks noChangeAspect="1"/>
          </p:cNvPicPr>
          <p:nvPr/>
        </p:nvPicPr>
        <p:blipFill>
          <a:blip r:embed="rId6"/>
          <a:srcRect l="17065" r="65741"/>
          <a:stretch>
            <a:fillRect/>
          </a:stretch>
        </p:blipFill>
        <p:spPr>
          <a:xfrm>
            <a:off x="4820625" y="2880051"/>
            <a:ext cx="945879" cy="1560016"/>
          </a:xfrm>
          <a:prstGeom prst="rect">
            <a:avLst/>
          </a:prstGeom>
        </p:spPr>
      </p:pic>
      <p:sp>
        <p:nvSpPr>
          <p:cNvPr id="44" name="二等辺三角形 43">
            <a:extLst>
              <a:ext uri="{FF2B5EF4-FFF2-40B4-BE49-F238E27FC236}">
                <a16:creationId xmlns:a16="http://schemas.microsoft.com/office/drawing/2014/main" id="{FF49B6F8-6CAC-2A45-27D2-D1660E6FECAB}"/>
              </a:ext>
            </a:extLst>
          </p:cNvPr>
          <p:cNvSpPr/>
          <p:nvPr/>
        </p:nvSpPr>
        <p:spPr>
          <a:xfrm rot="5400000">
            <a:off x="1439932" y="3282373"/>
            <a:ext cx="253917" cy="158555"/>
          </a:xfrm>
          <a:prstGeom prst="triangle">
            <a:avLst/>
          </a:prstGeom>
          <a:solidFill>
            <a:srgbClr val="FBC4BE">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Google Shape;45;p2">
            <a:extLst>
              <a:ext uri="{FF2B5EF4-FFF2-40B4-BE49-F238E27FC236}">
                <a16:creationId xmlns:a16="http://schemas.microsoft.com/office/drawing/2014/main" id="{34E1AFD9-B444-D07C-72EE-C5CC1099AD1C}"/>
              </a:ext>
            </a:extLst>
          </p:cNvPr>
          <p:cNvPicPr preferRelativeResize="0"/>
          <p:nvPr/>
        </p:nvPicPr>
        <p:blipFill rotWithShape="1">
          <a:blip r:embed="rId7">
            <a:alphaModFix/>
          </a:blip>
          <a:srcRect b="57042"/>
          <a:stretch/>
        </p:blipFill>
        <p:spPr>
          <a:xfrm rot="880275">
            <a:off x="1056879" y="2267946"/>
            <a:ext cx="598274" cy="228002"/>
          </a:xfrm>
          <a:prstGeom prst="rect">
            <a:avLst/>
          </a:prstGeom>
          <a:noFill/>
          <a:ln>
            <a:noFill/>
          </a:ln>
        </p:spPr>
      </p:pic>
      <p:sp>
        <p:nvSpPr>
          <p:cNvPr id="46" name="Google Shape;119;p4">
            <a:extLst>
              <a:ext uri="{FF2B5EF4-FFF2-40B4-BE49-F238E27FC236}">
                <a16:creationId xmlns:a16="http://schemas.microsoft.com/office/drawing/2014/main" id="{4976B93F-8F37-3A6E-D59D-5D566F054A75}"/>
              </a:ext>
            </a:extLst>
          </p:cNvPr>
          <p:cNvSpPr txBox="1"/>
          <p:nvPr/>
        </p:nvSpPr>
        <p:spPr>
          <a:xfrm rot="505762">
            <a:off x="407779" y="2400406"/>
            <a:ext cx="160516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altLang="en-US" sz="900" b="1" dirty="0">
                <a:solidFill>
                  <a:srgbClr val="3F3F3F"/>
                </a:solidFill>
                <a:latin typeface="Meiryo"/>
                <a:ea typeface="Meiryo"/>
                <a:cs typeface="Meiryo"/>
                <a:sym typeface="Meiryo"/>
              </a:rPr>
              <a:t>発表会・</a:t>
            </a:r>
            <a:r>
              <a:rPr lang="en-US" altLang="ja-JP" sz="900" b="1" dirty="0">
                <a:solidFill>
                  <a:srgbClr val="3F3F3F"/>
                </a:solidFill>
                <a:latin typeface="Meiryo"/>
                <a:ea typeface="Meiryo"/>
                <a:cs typeface="Meiryo"/>
                <a:sym typeface="Meiryo"/>
              </a:rPr>
              <a:t>POPUP</a:t>
            </a:r>
          </a:p>
          <a:p>
            <a:pPr marL="0" marR="0" lvl="0" indent="0" algn="ctr" rtl="0">
              <a:spcBef>
                <a:spcPts val="0"/>
              </a:spcBef>
              <a:spcAft>
                <a:spcPts val="0"/>
              </a:spcAft>
              <a:buNone/>
            </a:pPr>
            <a:r>
              <a:rPr lang="ja-JP" altLang="en-US" sz="900" b="1" dirty="0">
                <a:solidFill>
                  <a:srgbClr val="3F3F3F"/>
                </a:solidFill>
                <a:latin typeface="Meiryo"/>
                <a:ea typeface="Meiryo"/>
                <a:cs typeface="Meiryo"/>
                <a:sym typeface="Meiryo"/>
              </a:rPr>
              <a:t>に参加♪</a:t>
            </a:r>
            <a:endParaRPr lang="en-US" altLang="ja-JP" sz="900" b="1" dirty="0">
              <a:solidFill>
                <a:srgbClr val="3F3F3F"/>
              </a:solidFill>
              <a:latin typeface="Meiryo"/>
              <a:ea typeface="Meiryo"/>
              <a:cs typeface="Meiryo"/>
              <a:sym typeface="Meiryo"/>
            </a:endParaRPr>
          </a:p>
        </p:txBody>
      </p:sp>
      <p:sp>
        <p:nvSpPr>
          <p:cNvPr id="11" name="四角形: 角を丸くする 184">
            <a:extLst>
              <a:ext uri="{FF2B5EF4-FFF2-40B4-BE49-F238E27FC236}">
                <a16:creationId xmlns:a16="http://schemas.microsoft.com/office/drawing/2014/main" id="{38EA6180-6B3C-0EE5-A436-18C4A336D228}"/>
              </a:ext>
            </a:extLst>
          </p:cNvPr>
          <p:cNvSpPr/>
          <p:nvPr/>
        </p:nvSpPr>
        <p:spPr>
          <a:xfrm>
            <a:off x="7434194" y="2057077"/>
            <a:ext cx="2222319" cy="2497509"/>
          </a:xfrm>
          <a:custGeom>
            <a:avLst/>
            <a:gdLst>
              <a:gd name="connsiteX0" fmla="*/ 0 w 4940360"/>
              <a:gd name="connsiteY0" fmla="*/ 455609 h 2733597"/>
              <a:gd name="connsiteX1" fmla="*/ 455609 w 4940360"/>
              <a:gd name="connsiteY1" fmla="*/ 0 h 2733597"/>
              <a:gd name="connsiteX2" fmla="*/ 4484751 w 4940360"/>
              <a:gd name="connsiteY2" fmla="*/ 0 h 2733597"/>
              <a:gd name="connsiteX3" fmla="*/ 4940360 w 4940360"/>
              <a:gd name="connsiteY3" fmla="*/ 455609 h 2733597"/>
              <a:gd name="connsiteX4" fmla="*/ 4940360 w 4940360"/>
              <a:gd name="connsiteY4" fmla="*/ 2277988 h 2733597"/>
              <a:gd name="connsiteX5" fmla="*/ 4484751 w 4940360"/>
              <a:gd name="connsiteY5" fmla="*/ 2733597 h 2733597"/>
              <a:gd name="connsiteX6" fmla="*/ 455609 w 4940360"/>
              <a:gd name="connsiteY6" fmla="*/ 2733597 h 2733597"/>
              <a:gd name="connsiteX7" fmla="*/ 0 w 4940360"/>
              <a:gd name="connsiteY7" fmla="*/ 2277988 h 2733597"/>
              <a:gd name="connsiteX8" fmla="*/ 0 w 494036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277988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0 w 4945330"/>
              <a:gd name="connsiteY7" fmla="*/ 2277988 h 2733597"/>
              <a:gd name="connsiteX8" fmla="*/ 0 w 4945330"/>
              <a:gd name="connsiteY8" fmla="*/ 455609 h 2733597"/>
              <a:gd name="connsiteX0" fmla="*/ 0 w 4945330"/>
              <a:gd name="connsiteY0" fmla="*/ 455609 h 2733597"/>
              <a:gd name="connsiteX1" fmla="*/ 455609 w 4945330"/>
              <a:gd name="connsiteY1" fmla="*/ 0 h 2733597"/>
              <a:gd name="connsiteX2" fmla="*/ 4484751 w 4945330"/>
              <a:gd name="connsiteY2" fmla="*/ 0 h 2733597"/>
              <a:gd name="connsiteX3" fmla="*/ 4945330 w 4945330"/>
              <a:gd name="connsiteY3" fmla="*/ 256826 h 2733597"/>
              <a:gd name="connsiteX4" fmla="*/ 4940360 w 4945330"/>
              <a:gd name="connsiteY4" fmla="*/ 2451923 h 2733597"/>
              <a:gd name="connsiteX5" fmla="*/ 4484751 w 4945330"/>
              <a:gd name="connsiteY5" fmla="*/ 2733597 h 2733597"/>
              <a:gd name="connsiteX6" fmla="*/ 455609 w 4945330"/>
              <a:gd name="connsiteY6" fmla="*/ 2733597 h 2733597"/>
              <a:gd name="connsiteX7" fmla="*/ 4970 w 4945330"/>
              <a:gd name="connsiteY7" fmla="*/ 2461862 h 2733597"/>
              <a:gd name="connsiteX8" fmla="*/ 0 w 4945330"/>
              <a:gd name="connsiteY8" fmla="*/ 455609 h 2733597"/>
              <a:gd name="connsiteX0" fmla="*/ 0 w 4965208"/>
              <a:gd name="connsiteY0" fmla="*/ 311491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311491 h 2733597"/>
              <a:gd name="connsiteX0" fmla="*/ 0 w 4965208"/>
              <a:gd name="connsiteY0" fmla="*/ 256826 h 2733597"/>
              <a:gd name="connsiteX1" fmla="*/ 475487 w 4965208"/>
              <a:gd name="connsiteY1" fmla="*/ 0 h 2733597"/>
              <a:gd name="connsiteX2" fmla="*/ 4504629 w 4965208"/>
              <a:gd name="connsiteY2" fmla="*/ 0 h 2733597"/>
              <a:gd name="connsiteX3" fmla="*/ 4965208 w 4965208"/>
              <a:gd name="connsiteY3" fmla="*/ 256826 h 2733597"/>
              <a:gd name="connsiteX4" fmla="*/ 4960238 w 4965208"/>
              <a:gd name="connsiteY4" fmla="*/ 2451923 h 2733597"/>
              <a:gd name="connsiteX5" fmla="*/ 4504629 w 4965208"/>
              <a:gd name="connsiteY5" fmla="*/ 2733597 h 2733597"/>
              <a:gd name="connsiteX6" fmla="*/ 475487 w 4965208"/>
              <a:gd name="connsiteY6" fmla="*/ 2733597 h 2733597"/>
              <a:gd name="connsiteX7" fmla="*/ 24848 w 4965208"/>
              <a:gd name="connsiteY7" fmla="*/ 2461862 h 2733597"/>
              <a:gd name="connsiteX8" fmla="*/ 0 w 4965208"/>
              <a:gd name="connsiteY8" fmla="*/ 256826 h 27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5208" h="2733597">
                <a:moveTo>
                  <a:pt x="0" y="256826"/>
                </a:moveTo>
                <a:cubicBezTo>
                  <a:pt x="0" y="5200"/>
                  <a:pt x="223861" y="0"/>
                  <a:pt x="475487" y="0"/>
                </a:cubicBezTo>
                <a:lnTo>
                  <a:pt x="4504629" y="0"/>
                </a:lnTo>
                <a:cubicBezTo>
                  <a:pt x="4756255" y="0"/>
                  <a:pt x="4965208" y="5200"/>
                  <a:pt x="4965208" y="256826"/>
                </a:cubicBezTo>
                <a:cubicBezTo>
                  <a:pt x="4965208" y="864286"/>
                  <a:pt x="4960238" y="1844463"/>
                  <a:pt x="4960238" y="2451923"/>
                </a:cubicBezTo>
                <a:cubicBezTo>
                  <a:pt x="4960238" y="2703549"/>
                  <a:pt x="4756255" y="2733597"/>
                  <a:pt x="4504629" y="2733597"/>
                </a:cubicBezTo>
                <a:lnTo>
                  <a:pt x="475487" y="2733597"/>
                </a:lnTo>
                <a:cubicBezTo>
                  <a:pt x="223861" y="2733597"/>
                  <a:pt x="24848" y="2713488"/>
                  <a:pt x="24848" y="2461862"/>
                </a:cubicBezTo>
                <a:cubicBezTo>
                  <a:pt x="23191" y="1793111"/>
                  <a:pt x="1657" y="925577"/>
                  <a:pt x="0" y="256826"/>
                </a:cubicBezTo>
                <a:close/>
              </a:path>
            </a:pathLst>
          </a:custGeom>
          <a:noFill/>
          <a:ln>
            <a:solidFill>
              <a:srgbClr val="FBC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8B41B0E4-ADFB-3365-B6E4-C9A013CC1A72}"/>
              </a:ext>
            </a:extLst>
          </p:cNvPr>
          <p:cNvSpPr txBox="1"/>
          <p:nvPr/>
        </p:nvSpPr>
        <p:spPr>
          <a:xfrm>
            <a:off x="7452143" y="2202142"/>
            <a:ext cx="2056350" cy="553998"/>
          </a:xfrm>
          <a:prstGeom prst="rect">
            <a:avLst/>
          </a:prstGeom>
          <a:noFill/>
        </p:spPr>
        <p:txBody>
          <a:bodyPr wrap="square" rtlCol="0">
            <a:spAutoFit/>
          </a:bodyPr>
          <a:lstStyle/>
          <a:p>
            <a:pPr algn="ctr"/>
            <a:r>
              <a:rPr kumimoji="1" lang="ja-JP" altLang="en-US" sz="1200" b="1" u="sng" dirty="0">
                <a:solidFill>
                  <a:srgbClr val="FF0000"/>
                </a:solidFill>
                <a:latin typeface="游ゴシック" panose="020B0400000000000000" pitchFamily="50" charset="-128"/>
                <a:ea typeface="游ゴシック" panose="020B0400000000000000" pitchFamily="50" charset="-128"/>
              </a:rPr>
              <a:t>簡易リール動画サービス</a:t>
            </a:r>
            <a:endParaRPr kumimoji="1" lang="en-US" altLang="ja-JP" sz="1200" b="1" u="sng" dirty="0">
              <a:solidFill>
                <a:srgbClr val="FF0000"/>
              </a:solidFill>
              <a:latin typeface="游ゴシック" panose="020B0400000000000000" pitchFamily="50" charset="-128"/>
              <a:ea typeface="游ゴシック" panose="020B0400000000000000" pitchFamily="50" charset="-128"/>
            </a:endParaRPr>
          </a:p>
          <a:p>
            <a:pPr algn="ct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縦型</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30</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秒以内・再生保証無し編集部が</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iPhone</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で撮影</a:t>
            </a:r>
            <a:endPar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商材により</a:t>
            </a: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it girl</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が出演する場合がございますが、</a:t>
            </a:r>
            <a:endPar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r>
              <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rPr>
              <a:t>It girl</a:t>
            </a:r>
            <a:r>
              <a:rPr kumimoji="1" lang="ja-JP" altLang="en-US" sz="600" b="1" dirty="0">
                <a:solidFill>
                  <a:schemeClr val="tx1">
                    <a:lumMod val="75000"/>
                    <a:lumOff val="25000"/>
                  </a:schemeClr>
                </a:solidFill>
                <a:latin typeface="游ゴシック" panose="020B0400000000000000" pitchFamily="50" charset="-128"/>
                <a:ea typeface="游ゴシック" panose="020B0400000000000000" pitchFamily="50" charset="-128"/>
              </a:rPr>
              <a:t>の出演はお約束いたしません。</a:t>
            </a:r>
            <a:endParaRPr kumimoji="1" lang="en-US" altLang="ja-JP" sz="6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5" name="テキスト ボックス 14">
            <a:extLst>
              <a:ext uri="{FF2B5EF4-FFF2-40B4-BE49-F238E27FC236}">
                <a16:creationId xmlns:a16="http://schemas.microsoft.com/office/drawing/2014/main" id="{9DA681FF-B7F9-A642-5469-AA93DA5F88E6}"/>
              </a:ext>
            </a:extLst>
          </p:cNvPr>
          <p:cNvSpPr txBox="1"/>
          <p:nvPr/>
        </p:nvSpPr>
        <p:spPr>
          <a:xfrm>
            <a:off x="7434194" y="1991113"/>
            <a:ext cx="2018539" cy="230832"/>
          </a:xfrm>
          <a:prstGeom prst="rect">
            <a:avLst/>
          </a:prstGeom>
          <a:solidFill>
            <a:srgbClr val="FBC4BE"/>
          </a:solidFill>
        </p:spPr>
        <p:txBody>
          <a:bodyPr wrap="square">
            <a:spAutoFit/>
          </a:bodyPr>
          <a:lstStyle/>
          <a:p>
            <a:pPr algn="ctr"/>
            <a:r>
              <a:rPr lang="ja-JP" altLang="en-US" sz="900" b="1" dirty="0">
                <a:solidFill>
                  <a:schemeClr val="bg1"/>
                </a:solidFill>
              </a:rPr>
              <a:t>＜</a:t>
            </a:r>
            <a:r>
              <a:rPr lang="en-US" altLang="ja-JP" sz="900" b="1" dirty="0">
                <a:solidFill>
                  <a:schemeClr val="bg1"/>
                </a:solidFill>
              </a:rPr>
              <a:t>CanCam</a:t>
            </a:r>
            <a:r>
              <a:rPr lang="ja-JP" altLang="en-US" sz="900" b="1" dirty="0">
                <a:solidFill>
                  <a:schemeClr val="bg1"/>
                </a:solidFill>
              </a:rPr>
              <a:t>公式</a:t>
            </a:r>
            <a:r>
              <a:rPr lang="en-US" altLang="ja-JP" sz="900" b="1" dirty="0">
                <a:solidFill>
                  <a:schemeClr val="bg1"/>
                </a:solidFill>
              </a:rPr>
              <a:t>Instagram</a:t>
            </a:r>
            <a:r>
              <a:rPr lang="ja-JP" altLang="en-US" sz="900" b="1" dirty="0">
                <a:solidFill>
                  <a:schemeClr val="bg1"/>
                </a:solidFill>
              </a:rPr>
              <a:t>＞</a:t>
            </a:r>
          </a:p>
        </p:txBody>
      </p:sp>
      <p:pic>
        <p:nvPicPr>
          <p:cNvPr id="16" name="図 15">
            <a:extLst>
              <a:ext uri="{FF2B5EF4-FFF2-40B4-BE49-F238E27FC236}">
                <a16:creationId xmlns:a16="http://schemas.microsoft.com/office/drawing/2014/main" id="{02B60E7D-43FD-9818-25B6-24BAD36ADAD5}"/>
              </a:ext>
            </a:extLst>
          </p:cNvPr>
          <p:cNvPicPr>
            <a:picLocks noChangeAspect="1"/>
          </p:cNvPicPr>
          <p:nvPr/>
        </p:nvPicPr>
        <p:blipFill rotWithShape="1">
          <a:blip r:embed="rId8"/>
          <a:srcRect l="22885" t="17439" r="65858" b="61215"/>
          <a:stretch/>
        </p:blipFill>
        <p:spPr>
          <a:xfrm>
            <a:off x="9235200" y="1942236"/>
            <a:ext cx="338606" cy="361179"/>
          </a:xfrm>
          <a:prstGeom prst="ellipse">
            <a:avLst/>
          </a:prstGeom>
        </p:spPr>
      </p:pic>
      <p:pic>
        <p:nvPicPr>
          <p:cNvPr id="21" name="図 20" descr="食品, テーブル が含まれている画像&#10;&#10;自動的に生成された説明">
            <a:extLst>
              <a:ext uri="{FF2B5EF4-FFF2-40B4-BE49-F238E27FC236}">
                <a16:creationId xmlns:a16="http://schemas.microsoft.com/office/drawing/2014/main" id="{4416F651-DE2D-D19F-EF14-9A39EE72C50B}"/>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065858" y="2734437"/>
            <a:ext cx="801354" cy="1736887"/>
          </a:xfrm>
          <a:prstGeom prst="rect">
            <a:avLst/>
          </a:prstGeom>
          <a:ln>
            <a:solidFill>
              <a:schemeClr val="bg1">
                <a:lumMod val="75000"/>
              </a:schemeClr>
            </a:solidFill>
          </a:ln>
        </p:spPr>
      </p:pic>
      <p:pic>
        <p:nvPicPr>
          <p:cNvPr id="38" name="図 37">
            <a:extLst>
              <a:ext uri="{FF2B5EF4-FFF2-40B4-BE49-F238E27FC236}">
                <a16:creationId xmlns:a16="http://schemas.microsoft.com/office/drawing/2014/main" id="{8BBECA85-C947-180C-BBF1-77F9B761EDDF}"/>
              </a:ext>
            </a:extLst>
          </p:cNvPr>
          <p:cNvPicPr>
            <a:picLocks noChangeAspect="1"/>
          </p:cNvPicPr>
          <p:nvPr/>
        </p:nvPicPr>
        <p:blipFill>
          <a:blip r:embed="rId6"/>
          <a:srcRect r="82523"/>
          <a:stretch>
            <a:fillRect/>
          </a:stretch>
        </p:blipFill>
        <p:spPr>
          <a:xfrm>
            <a:off x="2391237" y="2843783"/>
            <a:ext cx="931506" cy="1511349"/>
          </a:xfrm>
          <a:prstGeom prst="rect">
            <a:avLst/>
          </a:prstGeom>
        </p:spPr>
      </p:pic>
      <p:pic>
        <p:nvPicPr>
          <p:cNvPr id="40" name="図 39">
            <a:extLst>
              <a:ext uri="{FF2B5EF4-FFF2-40B4-BE49-F238E27FC236}">
                <a16:creationId xmlns:a16="http://schemas.microsoft.com/office/drawing/2014/main" id="{42D12599-A2B2-B1F8-753C-6CC0489F6EC4}"/>
              </a:ext>
            </a:extLst>
          </p:cNvPr>
          <p:cNvPicPr>
            <a:picLocks noChangeAspect="1"/>
          </p:cNvPicPr>
          <p:nvPr/>
        </p:nvPicPr>
        <p:blipFill>
          <a:blip r:embed="rId6"/>
          <a:srcRect l="67532" r="16677"/>
          <a:stretch>
            <a:fillRect/>
          </a:stretch>
        </p:blipFill>
        <p:spPr>
          <a:xfrm>
            <a:off x="5789299" y="3043531"/>
            <a:ext cx="726336" cy="1304291"/>
          </a:xfrm>
          <a:prstGeom prst="rect">
            <a:avLst/>
          </a:prstGeom>
        </p:spPr>
      </p:pic>
      <p:pic>
        <p:nvPicPr>
          <p:cNvPr id="41" name="図 40">
            <a:extLst>
              <a:ext uri="{FF2B5EF4-FFF2-40B4-BE49-F238E27FC236}">
                <a16:creationId xmlns:a16="http://schemas.microsoft.com/office/drawing/2014/main" id="{E6E18F3C-1064-83F7-5F3F-F643F92FC5E3}"/>
              </a:ext>
            </a:extLst>
          </p:cNvPr>
          <p:cNvPicPr>
            <a:picLocks noChangeAspect="1"/>
          </p:cNvPicPr>
          <p:nvPr/>
        </p:nvPicPr>
        <p:blipFill>
          <a:blip r:embed="rId6"/>
          <a:srcRect l="50234" r="32357"/>
          <a:stretch>
            <a:fillRect/>
          </a:stretch>
        </p:blipFill>
        <p:spPr>
          <a:xfrm>
            <a:off x="3309459" y="3077673"/>
            <a:ext cx="800718" cy="1304290"/>
          </a:xfrm>
          <a:prstGeom prst="rect">
            <a:avLst/>
          </a:prstGeom>
        </p:spPr>
      </p:pic>
      <p:pic>
        <p:nvPicPr>
          <p:cNvPr id="42" name="図 41">
            <a:extLst>
              <a:ext uri="{FF2B5EF4-FFF2-40B4-BE49-F238E27FC236}">
                <a16:creationId xmlns:a16="http://schemas.microsoft.com/office/drawing/2014/main" id="{5F636691-A9DA-A83D-C3BE-485F37550D10}"/>
              </a:ext>
            </a:extLst>
          </p:cNvPr>
          <p:cNvPicPr>
            <a:picLocks noChangeAspect="1"/>
          </p:cNvPicPr>
          <p:nvPr/>
        </p:nvPicPr>
        <p:blipFill>
          <a:blip r:embed="rId6"/>
          <a:srcRect l="51384" r="32357"/>
          <a:stretch>
            <a:fillRect/>
          </a:stretch>
        </p:blipFill>
        <p:spPr>
          <a:xfrm>
            <a:off x="3582573" y="3165020"/>
            <a:ext cx="747819" cy="1304290"/>
          </a:xfrm>
          <a:prstGeom prst="rect">
            <a:avLst/>
          </a:prstGeom>
        </p:spPr>
      </p:pic>
      <p:pic>
        <p:nvPicPr>
          <p:cNvPr id="47" name="図 46">
            <a:extLst>
              <a:ext uri="{FF2B5EF4-FFF2-40B4-BE49-F238E27FC236}">
                <a16:creationId xmlns:a16="http://schemas.microsoft.com/office/drawing/2014/main" id="{95507062-52AD-11A9-05E9-F6B17C863730}"/>
              </a:ext>
            </a:extLst>
          </p:cNvPr>
          <p:cNvPicPr>
            <a:picLocks noChangeAspect="1"/>
          </p:cNvPicPr>
          <p:nvPr/>
        </p:nvPicPr>
        <p:blipFill>
          <a:blip r:embed="rId6"/>
          <a:srcRect l="67532" r="16677"/>
          <a:stretch>
            <a:fillRect/>
          </a:stretch>
        </p:blipFill>
        <p:spPr>
          <a:xfrm>
            <a:off x="5989358" y="3119664"/>
            <a:ext cx="726336" cy="1304291"/>
          </a:xfrm>
          <a:prstGeom prst="rect">
            <a:avLst/>
          </a:prstGeom>
        </p:spPr>
      </p:pic>
      <p:pic>
        <p:nvPicPr>
          <p:cNvPr id="48" name="図 47">
            <a:extLst>
              <a:ext uri="{FF2B5EF4-FFF2-40B4-BE49-F238E27FC236}">
                <a16:creationId xmlns:a16="http://schemas.microsoft.com/office/drawing/2014/main" id="{A1895EBC-4241-8A3A-7971-A7AE151883BB}"/>
              </a:ext>
            </a:extLst>
          </p:cNvPr>
          <p:cNvPicPr>
            <a:picLocks noChangeAspect="1"/>
          </p:cNvPicPr>
          <p:nvPr/>
        </p:nvPicPr>
        <p:blipFill rotWithShape="1">
          <a:blip r:embed="rId8"/>
          <a:srcRect l="22885" t="17439" r="65858" b="61215"/>
          <a:stretch/>
        </p:blipFill>
        <p:spPr>
          <a:xfrm>
            <a:off x="5915919" y="3122206"/>
            <a:ext cx="236548" cy="252317"/>
          </a:xfrm>
          <a:prstGeom prst="ellipse">
            <a:avLst/>
          </a:prstGeom>
        </p:spPr>
      </p:pic>
      <p:pic>
        <p:nvPicPr>
          <p:cNvPr id="49" name="図 48">
            <a:extLst>
              <a:ext uri="{FF2B5EF4-FFF2-40B4-BE49-F238E27FC236}">
                <a16:creationId xmlns:a16="http://schemas.microsoft.com/office/drawing/2014/main" id="{6EBC850D-22B9-14D1-398B-A891BB8FACB5}"/>
              </a:ext>
            </a:extLst>
          </p:cNvPr>
          <p:cNvPicPr>
            <a:picLocks noChangeAspect="1"/>
          </p:cNvPicPr>
          <p:nvPr/>
        </p:nvPicPr>
        <p:blipFill rotWithShape="1">
          <a:blip r:embed="rId8"/>
          <a:srcRect l="22885" t="17439" r="65858" b="61215"/>
          <a:stretch/>
        </p:blipFill>
        <p:spPr>
          <a:xfrm>
            <a:off x="3582574" y="3158550"/>
            <a:ext cx="236548" cy="252317"/>
          </a:xfrm>
          <a:prstGeom prst="ellipse">
            <a:avLst/>
          </a:prstGeom>
        </p:spPr>
      </p:pic>
    </p:spTree>
    <p:extLst>
      <p:ext uri="{BB962C8B-B14F-4D97-AF65-F5344CB8AC3E}">
        <p14:creationId xmlns:p14="http://schemas.microsoft.com/office/powerpoint/2010/main" val="34028985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F7E77-B194-58E1-19EE-71805049E907}"/>
            </a:ext>
          </a:extLst>
        </p:cNvPr>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6CC1C419-629A-127C-068F-D602BCF295AA}"/>
              </a:ext>
            </a:extLst>
          </p:cNvPr>
          <p:cNvSpPr txBox="1">
            <a:spLocks noChangeArrowheads="1"/>
          </p:cNvSpPr>
          <p:nvPr/>
        </p:nvSpPr>
        <p:spPr bwMode="auto">
          <a:xfrm>
            <a:off x="755989" y="2685583"/>
            <a:ext cx="3885124"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ja-JP" altLang="en-US" sz="4000" b="1" u="sng" dirty="0">
                <a:solidFill>
                  <a:srgbClr val="DF91BB"/>
                </a:solidFill>
                <a:latin typeface="游ゴシック Medium" panose="020B0500000000000000" pitchFamily="50" charset="-128"/>
                <a:ea typeface="游ゴシック Medium" panose="020B0500000000000000" pitchFamily="50" charset="-128"/>
                <a:cs typeface="Brush Script MT" panose="03060802040406070304" pitchFamily="66" charset="0"/>
              </a:rPr>
              <a:t>転載・本誌連動</a:t>
            </a:r>
            <a:endParaRPr lang="en-US" altLang="ja-JP" sz="4000" b="1" u="sng" dirty="0">
              <a:solidFill>
                <a:srgbClr val="DF91BB"/>
              </a:solidFill>
              <a:latin typeface="游ゴシック Medium" panose="020B0500000000000000" pitchFamily="50" charset="-128"/>
              <a:ea typeface="游ゴシック Medium" panose="020B0500000000000000" pitchFamily="50" charset="-128"/>
              <a:cs typeface="Brush Script MT" panose="03060802040406070304" pitchFamily="66" charset="0"/>
            </a:endParaRPr>
          </a:p>
          <a:p>
            <a:pPr algn="ctr"/>
            <a:r>
              <a:rPr lang="en-US" altLang="ja-JP" sz="4000" b="1" u="sng" dirty="0">
                <a:solidFill>
                  <a:srgbClr val="DF91BB"/>
                </a:solidFill>
                <a:latin typeface="游ゴシック Medium" panose="020B0500000000000000" pitchFamily="50" charset="-128"/>
                <a:ea typeface="游ゴシック Medium" panose="020B0500000000000000" pitchFamily="50" charset="-128"/>
                <a:cs typeface="Brush Script MT" panose="03060802040406070304" pitchFamily="66" charset="0"/>
              </a:rPr>
              <a:t>MENU</a:t>
            </a:r>
          </a:p>
          <a:p>
            <a:pPr algn="ctr"/>
            <a:r>
              <a:rPr lang="ja-JP" altLang="en-US" sz="1100" dirty="0">
                <a:solidFill>
                  <a:srgbClr val="DF91BB"/>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grpSp>
        <p:nvGrpSpPr>
          <p:cNvPr id="5" name="グループ化 4">
            <a:extLst>
              <a:ext uri="{FF2B5EF4-FFF2-40B4-BE49-F238E27FC236}">
                <a16:creationId xmlns:a16="http://schemas.microsoft.com/office/drawing/2014/main" id="{11974CCE-F0AB-5497-CE18-9600AE1A5B1F}"/>
              </a:ext>
            </a:extLst>
          </p:cNvPr>
          <p:cNvGrpSpPr/>
          <p:nvPr/>
        </p:nvGrpSpPr>
        <p:grpSpPr>
          <a:xfrm>
            <a:off x="5176615" y="2733164"/>
            <a:ext cx="3885124" cy="370959"/>
            <a:chOff x="-250189" y="1224199"/>
            <a:chExt cx="2930176" cy="306529"/>
          </a:xfrm>
        </p:grpSpPr>
        <p:sp>
          <p:nvSpPr>
            <p:cNvPr id="6" name="テキスト ボックス 5">
              <a:extLst>
                <a:ext uri="{FF2B5EF4-FFF2-40B4-BE49-F238E27FC236}">
                  <a16:creationId xmlns:a16="http://schemas.microsoft.com/office/drawing/2014/main" id="{7BF6E625-F6CE-EF29-79D6-CE896BB66383}"/>
                </a:ext>
              </a:extLst>
            </p:cNvPr>
            <p:cNvSpPr txBox="1"/>
            <p:nvPr/>
          </p:nvSpPr>
          <p:spPr>
            <a:xfrm>
              <a:off x="-250189" y="1224199"/>
              <a:ext cx="2930176" cy="305185"/>
            </a:xfrm>
            <a:prstGeom prst="rect">
              <a:avLst/>
            </a:prstGeom>
            <a:noFill/>
          </p:spPr>
          <p:txBody>
            <a:bodyPr wrap="square" rtlCol="0">
              <a:spAutoFit/>
            </a:bodyPr>
            <a:lstStyle/>
            <a:p>
              <a:r>
                <a:rPr kumimoji="1" lang="ja-JP" altLang="en-US" b="1" dirty="0">
                  <a:solidFill>
                    <a:srgbClr val="FBC4BE"/>
                  </a:solidFill>
                </a:rPr>
                <a:t>　</a:t>
              </a:r>
              <a:r>
                <a:rPr kumimoji="1" lang="ja-JP" altLang="en-US" b="1" dirty="0">
                  <a:solidFill>
                    <a:srgbClr val="DF91BB"/>
                  </a:solidFill>
                </a:rPr>
                <a:t>転載・本誌連動 </a:t>
              </a:r>
              <a:r>
                <a:rPr kumimoji="1" lang="en-US" altLang="ja-JP" b="1" dirty="0">
                  <a:solidFill>
                    <a:srgbClr val="DF91BB"/>
                  </a:solidFill>
                </a:rPr>
                <a:t>MENU</a:t>
              </a:r>
              <a:endParaRPr kumimoji="1" lang="ja-JP" altLang="en-US" b="1" dirty="0">
                <a:solidFill>
                  <a:srgbClr val="DF91BB"/>
                </a:solidFill>
              </a:endParaRPr>
            </a:p>
          </p:txBody>
        </p:sp>
        <p:sp>
          <p:nvSpPr>
            <p:cNvPr id="7" name="四角形: 角を丸くする 6">
              <a:extLst>
                <a:ext uri="{FF2B5EF4-FFF2-40B4-BE49-F238E27FC236}">
                  <a16:creationId xmlns:a16="http://schemas.microsoft.com/office/drawing/2014/main" id="{7E2DC530-78C9-7C85-5529-839805175D79}"/>
                </a:ext>
              </a:extLst>
            </p:cNvPr>
            <p:cNvSpPr/>
            <p:nvPr/>
          </p:nvSpPr>
          <p:spPr>
            <a:xfrm>
              <a:off x="-250189" y="1236453"/>
              <a:ext cx="113121" cy="294275"/>
            </a:xfrm>
            <a:prstGeom prst="roundRect">
              <a:avLst>
                <a:gd name="adj" fmla="val 40130"/>
              </a:avLst>
            </a:prstGeom>
            <a:solidFill>
              <a:srgbClr val="DF9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8" name="Google Shape;219;p8">
            <a:extLst>
              <a:ext uri="{FF2B5EF4-FFF2-40B4-BE49-F238E27FC236}">
                <a16:creationId xmlns:a16="http://schemas.microsoft.com/office/drawing/2014/main" id="{89DD3C36-49FE-BB6F-4816-19CA25CAD311}"/>
              </a:ext>
            </a:extLst>
          </p:cNvPr>
          <p:cNvSpPr txBox="1"/>
          <p:nvPr/>
        </p:nvSpPr>
        <p:spPr>
          <a:xfrm>
            <a:off x="5169975" y="3324825"/>
            <a:ext cx="3898403" cy="1154162"/>
          </a:xfrm>
          <a:prstGeom prst="rect">
            <a:avLst/>
          </a:prstGeom>
          <a:noFill/>
          <a:ln>
            <a:noFill/>
          </a:ln>
        </p:spPr>
        <p:txBody>
          <a:bodyPr spcFirstLastPara="1" wrap="square" lIns="0" tIns="0" rIns="0" bIns="0" anchor="t" anchorCtr="0">
            <a:spAutoFit/>
          </a:bodyPr>
          <a:lstStyle/>
          <a:p>
            <a:pPr lvl="0">
              <a:lnSpc>
                <a:spcPct val="150000"/>
              </a:lnSpc>
              <a:buClr>
                <a:srgbClr val="505050"/>
              </a:buClr>
              <a:buSzPts val="1300"/>
            </a:pPr>
            <a:r>
              <a:rPr lang="en-US" altLang="ja-JP" sz="1000" dirty="0">
                <a:solidFill>
                  <a:schemeClr val="bg2">
                    <a:lumMod val="50000"/>
                  </a:schemeClr>
                </a:solidFill>
              </a:rPr>
              <a:t>P.51</a:t>
            </a:r>
            <a:r>
              <a:rPr lang="ja-JP" altLang="en-US" sz="1000" dirty="0">
                <a:solidFill>
                  <a:schemeClr val="bg2">
                    <a:lumMod val="50000"/>
                  </a:schemeClr>
                </a:solidFill>
              </a:rPr>
              <a:t>　</a:t>
            </a:r>
            <a:r>
              <a:rPr lang="ja-JP" altLang="en-US" sz="1000" dirty="0">
                <a:solidFill>
                  <a:srgbClr val="FF7B82"/>
                </a:solidFill>
                <a:hlinkClick r:id="rId2" action="ppaction://hlinksldjump"/>
              </a:rPr>
              <a:t>本誌転載 </a:t>
            </a:r>
            <a:r>
              <a:rPr lang="en-US" altLang="ja-JP" sz="1000" dirty="0">
                <a:solidFill>
                  <a:srgbClr val="FF7B82"/>
                </a:solidFill>
                <a:hlinkClick r:id="rId2" action="ppaction://hlinksldjump"/>
              </a:rPr>
              <a:t>Instagram Feed Magazine</a:t>
            </a:r>
            <a:endParaRPr lang="en-US" altLang="ja-JP" sz="1000" dirty="0">
              <a:solidFill>
                <a:srgbClr val="FF7B82"/>
              </a:solidFill>
            </a:endParaRPr>
          </a:p>
          <a:p>
            <a:pPr lvl="0">
              <a:lnSpc>
                <a:spcPct val="150000"/>
              </a:lnSpc>
              <a:buClr>
                <a:srgbClr val="505050"/>
              </a:buClr>
              <a:buSzPts val="1300"/>
            </a:pPr>
            <a:r>
              <a:rPr lang="en-US" altLang="ja-JP" sz="1000" dirty="0">
                <a:solidFill>
                  <a:schemeClr val="bg2">
                    <a:lumMod val="50000"/>
                  </a:schemeClr>
                </a:solidFill>
              </a:rPr>
              <a:t>P.52</a:t>
            </a:r>
            <a:r>
              <a:rPr lang="ja-JP" altLang="en-US" sz="1000" dirty="0">
                <a:solidFill>
                  <a:schemeClr val="bg2">
                    <a:lumMod val="50000"/>
                  </a:schemeClr>
                </a:solidFill>
              </a:rPr>
              <a:t>　</a:t>
            </a:r>
            <a:r>
              <a:rPr lang="ja-JP" altLang="en-US" sz="1000" dirty="0">
                <a:solidFill>
                  <a:srgbClr val="FF7B82"/>
                </a:solidFill>
                <a:hlinkClick r:id="rId3" action="ppaction://hlinksldjump"/>
              </a:rPr>
              <a:t>本誌＆</a:t>
            </a:r>
            <a:r>
              <a:rPr lang="en-US" altLang="ja-JP" sz="1000" dirty="0">
                <a:solidFill>
                  <a:srgbClr val="FF7B82"/>
                </a:solidFill>
                <a:hlinkClick r:id="rId3" action="ppaction://hlinksldjump"/>
              </a:rPr>
              <a:t>WEB </a:t>
            </a:r>
            <a:r>
              <a:rPr lang="ja-JP" altLang="en-US" sz="1000" dirty="0">
                <a:solidFill>
                  <a:srgbClr val="FF7B82"/>
                </a:solidFill>
                <a:hlinkClick r:id="rId3" action="ppaction://hlinksldjump"/>
              </a:rPr>
              <a:t>リーチ</a:t>
            </a:r>
            <a:r>
              <a:rPr lang="en-US" altLang="ja-JP" sz="1000" dirty="0">
                <a:solidFill>
                  <a:srgbClr val="FF7B82"/>
                </a:solidFill>
                <a:hlinkClick r:id="rId3" action="ppaction://hlinksldjump"/>
              </a:rPr>
              <a:t>MAX</a:t>
            </a:r>
            <a:r>
              <a:rPr lang="ja-JP" altLang="en-US" sz="1000" dirty="0">
                <a:solidFill>
                  <a:srgbClr val="FF7B82"/>
                </a:solidFill>
                <a:hlinkClick r:id="rId3" action="ppaction://hlinksldjump"/>
              </a:rPr>
              <a:t>プラン</a:t>
            </a:r>
            <a:endParaRPr lang="en-US" altLang="ja-JP" sz="1000" dirty="0">
              <a:solidFill>
                <a:srgbClr val="FF7B82"/>
              </a:solidFill>
            </a:endParaRPr>
          </a:p>
          <a:p>
            <a:pPr algn="just">
              <a:lnSpc>
                <a:spcPct val="150000"/>
              </a:lnSpc>
              <a:buClr>
                <a:srgbClr val="505050"/>
              </a:buClr>
              <a:buSzPts val="1300"/>
            </a:pPr>
            <a:r>
              <a:rPr lang="en-US" altLang="ja-JP" sz="1000" dirty="0">
                <a:solidFill>
                  <a:schemeClr val="bg2">
                    <a:lumMod val="50000"/>
                  </a:schemeClr>
                </a:solidFill>
              </a:rPr>
              <a:t>P.53</a:t>
            </a:r>
            <a:r>
              <a:rPr lang="ja-JP" altLang="en-US" sz="1000" dirty="0">
                <a:solidFill>
                  <a:schemeClr val="bg2">
                    <a:lumMod val="50000"/>
                  </a:schemeClr>
                </a:solidFill>
              </a:rPr>
              <a:t>　</a:t>
            </a:r>
            <a:r>
              <a:rPr lang="ja-JP" altLang="en-US" sz="1000" dirty="0">
                <a:solidFill>
                  <a:srgbClr val="FF7B82"/>
                </a:solidFill>
                <a:hlinkClick r:id="rId4" action="ppaction://hlinksldjump"/>
              </a:rPr>
              <a:t>本誌転載タイアップ</a:t>
            </a:r>
            <a:endParaRPr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P.54</a:t>
            </a:r>
            <a:r>
              <a:rPr lang="ja-JP" altLang="en-US" sz="1000" dirty="0">
                <a:solidFill>
                  <a:schemeClr val="bg2">
                    <a:lumMod val="50000"/>
                  </a:schemeClr>
                </a:solidFill>
              </a:rPr>
              <a:t>　</a:t>
            </a:r>
            <a:r>
              <a:rPr lang="ja-JP" altLang="en-US" sz="1000" dirty="0">
                <a:solidFill>
                  <a:schemeClr val="bg2">
                    <a:lumMod val="50000"/>
                  </a:schemeClr>
                </a:solidFill>
                <a:hlinkClick r:id="rId5" action="ppaction://hlinksldjump"/>
              </a:rPr>
              <a:t>レギュラータイアップ＋まねっこ</a:t>
            </a:r>
            <a:r>
              <a:rPr lang="en-US" altLang="ja-JP" sz="1000" dirty="0" err="1">
                <a:solidFill>
                  <a:schemeClr val="bg2">
                    <a:lumMod val="50000"/>
                  </a:schemeClr>
                </a:solidFill>
                <a:hlinkClick r:id="rId5" action="ppaction://hlinksldjump"/>
              </a:rPr>
              <a:t>CanCam</a:t>
            </a:r>
            <a:r>
              <a:rPr lang="ja-JP" altLang="en-US" sz="1000" dirty="0">
                <a:solidFill>
                  <a:schemeClr val="bg2">
                    <a:lumMod val="50000"/>
                  </a:schemeClr>
                </a:solidFill>
                <a:hlinkClick r:id="rId5" action="ppaction://hlinksldjump"/>
              </a:rPr>
              <a:t>投稿</a:t>
            </a:r>
            <a:endParaRPr lang="ja-JP" altLang="en-US" sz="1000" dirty="0">
              <a:solidFill>
                <a:srgbClr val="FF7B82"/>
              </a:solidFill>
            </a:endParaRPr>
          </a:p>
          <a:p>
            <a:pPr lvl="0">
              <a:lnSpc>
                <a:spcPct val="150000"/>
              </a:lnSpc>
              <a:buClr>
                <a:srgbClr val="505050"/>
              </a:buClr>
              <a:buSzPts val="1300"/>
            </a:pPr>
            <a:endParaRPr kumimoji="1" lang="ja-JP" altLang="en-US" sz="1000" dirty="0">
              <a:solidFill>
                <a:srgbClr val="FF7B82"/>
              </a:solidFill>
            </a:endParaRPr>
          </a:p>
        </p:txBody>
      </p:sp>
    </p:spTree>
    <p:extLst>
      <p:ext uri="{BB962C8B-B14F-4D97-AF65-F5344CB8AC3E}">
        <p14:creationId xmlns:p14="http://schemas.microsoft.com/office/powerpoint/2010/main" val="2287054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ACD72-15AA-6ABC-E5FC-B944424EC8B7}"/>
            </a:ext>
          </a:extLst>
        </p:cNvPr>
        <p:cNvGrpSpPr/>
        <p:nvPr/>
      </p:nvGrpSpPr>
      <p:grpSpPr>
        <a:xfrm>
          <a:off x="0" y="0"/>
          <a:ext cx="0" cy="0"/>
          <a:chOff x="0" y="0"/>
          <a:chExt cx="0" cy="0"/>
        </a:xfrm>
      </p:grpSpPr>
      <p:sp>
        <p:nvSpPr>
          <p:cNvPr id="4" name="楕円 3">
            <a:extLst>
              <a:ext uri="{FF2B5EF4-FFF2-40B4-BE49-F238E27FC236}">
                <a16:creationId xmlns:a16="http://schemas.microsoft.com/office/drawing/2014/main" id="{1EFCB182-6092-C91B-CBB1-B1ADE079A552}"/>
              </a:ext>
            </a:extLst>
          </p:cNvPr>
          <p:cNvSpPr/>
          <p:nvPr/>
        </p:nvSpPr>
        <p:spPr>
          <a:xfrm>
            <a:off x="319729" y="642608"/>
            <a:ext cx="264466" cy="260277"/>
          </a:xfrm>
          <a:prstGeom prst="ellipse">
            <a:avLst/>
          </a:prstGeom>
          <a:solidFill>
            <a:srgbClr val="DF9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15" name="表 14">
            <a:extLst>
              <a:ext uri="{FF2B5EF4-FFF2-40B4-BE49-F238E27FC236}">
                <a16:creationId xmlns:a16="http://schemas.microsoft.com/office/drawing/2014/main" id="{B428A2EF-3916-99A3-4756-75260A7FDC40}"/>
              </a:ext>
            </a:extLst>
          </p:cNvPr>
          <p:cNvGraphicFramePr>
            <a:graphicFrameLocks noGrp="1"/>
          </p:cNvGraphicFramePr>
          <p:nvPr>
            <p:extLst>
              <p:ext uri="{D42A27DB-BD31-4B8C-83A1-F6EECF244321}">
                <p14:modId xmlns:p14="http://schemas.microsoft.com/office/powerpoint/2010/main" val="2729764896"/>
              </p:ext>
            </p:extLst>
          </p:nvPr>
        </p:nvGraphicFramePr>
        <p:xfrm>
          <a:off x="199614" y="522862"/>
          <a:ext cx="9426792" cy="1045938"/>
        </p:xfrm>
        <a:graphic>
          <a:graphicData uri="http://schemas.openxmlformats.org/drawingml/2006/table">
            <a:tbl>
              <a:tblPr firstRow="1" bandRow="1">
                <a:tableStyleId>{5C22544A-7EE6-4342-B048-85BDC9FD1C3A}</a:tableStyleId>
              </a:tblPr>
              <a:tblGrid>
                <a:gridCol w="7306484">
                  <a:extLst>
                    <a:ext uri="{9D8B030D-6E8A-4147-A177-3AD203B41FA5}">
                      <a16:colId xmlns:a16="http://schemas.microsoft.com/office/drawing/2014/main" val="1221764777"/>
                    </a:ext>
                  </a:extLst>
                </a:gridCol>
                <a:gridCol w="2120308">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a:solidFill>
                            <a:srgbClr val="DF91BB"/>
                          </a:solidFill>
                        </a:rPr>
                        <a:t>本誌転載 </a:t>
                      </a:r>
                      <a:r>
                        <a:rPr kumimoji="1" lang="en-US" altLang="ja-JP" baseline="0" dirty="0">
                          <a:solidFill>
                            <a:srgbClr val="DF91BB"/>
                          </a:solidFill>
                        </a:rPr>
                        <a:t>Instagram Feed Magazine</a:t>
                      </a:r>
                      <a:endParaRPr kumimoji="1" lang="ja-JP" altLang="en-US" baseline="0" dirty="0">
                        <a:solidFill>
                          <a:srgbClr val="DF91BB"/>
                        </a:solidFill>
                      </a:endParaRPr>
                    </a:p>
                  </a:txBody>
                  <a:tcPr marL="468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dot"/>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G100</a:t>
                      </a:r>
                      <a:r>
                        <a:rPr kumimoji="1" lang="ja-JP" altLang="en-US"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万円</a:t>
                      </a:r>
                      <a:r>
                        <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ja-JP" altLang="en-US"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税別</a:t>
                      </a: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ja-JP" altLang="en-US"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　</a:t>
                      </a:r>
                      <a:endPar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ja-JP" altLang="en-US" sz="700" b="0"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本誌タイアップ金額は含まれません</a:t>
                      </a:r>
                      <a:endParaRPr kumimoji="1" lang="ja-JP" altLang="en-US" sz="800" b="0"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txBody>
                  <a:tcPr marL="90000" anchor="ctr">
                    <a:lnL w="12700" cap="flat" cmpd="sng" algn="ctr">
                      <a:solidFill>
                        <a:srgbClr val="DF91BB"/>
                      </a:solidFill>
                      <a:prstDash val="dot"/>
                      <a:round/>
                      <a:headEnd type="none" w="med" len="med"/>
                      <a:tailEnd type="none" w="med" len="med"/>
                    </a:lnL>
                    <a:lnR w="12700" cap="flat" cmpd="sng" algn="ctr">
                      <a:solidFill>
                        <a:srgbClr val="DF91BB"/>
                      </a:solidFill>
                      <a:prstDash val="solid"/>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本誌で掲載したタイアップページの素材を使用して</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フィードマガジンを作成します。</a:t>
                      </a:r>
                      <a:endParaRPr kumimoji="1" lang="en-US" altLang="ja-JP" sz="1100" b="1" dirty="0">
                        <a:solidFill>
                          <a:schemeClr val="bg2">
                            <a:lumMod val="50000"/>
                          </a:schemeClr>
                        </a:solidFill>
                        <a:latin typeface="+mn-ea"/>
                        <a:ea typeface="+mn-ea"/>
                      </a:endParaRPr>
                    </a:p>
                    <a:p>
                      <a:r>
                        <a:rPr kumimoji="1" lang="en-US" altLang="ja-JP" sz="1100" b="1" dirty="0" err="1">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公式アカウントからのフィード投稿と、ストーリーズでの引用拡散がついたプランです。</a:t>
                      </a:r>
                    </a:p>
                  </a:txBody>
                  <a:tcPr marL="144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dot"/>
                      <a:round/>
                      <a:headEnd type="none" w="med" len="med"/>
                      <a:tailEnd type="none" w="med" len="med"/>
                    </a:lnT>
                    <a:lnB w="12700" cap="flat" cmpd="sng" algn="ctr">
                      <a:solidFill>
                        <a:srgbClr val="DF91BB"/>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6" name="タイトル 1">
            <a:extLst>
              <a:ext uri="{FF2B5EF4-FFF2-40B4-BE49-F238E27FC236}">
                <a16:creationId xmlns:a16="http://schemas.microsoft.com/office/drawing/2014/main" id="{7324E9A3-4413-A0B7-4234-F3882291B6B0}"/>
              </a:ext>
            </a:extLst>
          </p:cNvPr>
          <p:cNvSpPr>
            <a:spLocks noGrp="1"/>
          </p:cNvSpPr>
          <p:nvPr>
            <p:ph type="title"/>
          </p:nvPr>
        </p:nvSpPr>
        <p:spPr/>
        <p:txBody>
          <a:bodyPr/>
          <a:lstStyle/>
          <a:p>
            <a:r>
              <a:rPr lang="en-US" altLang="ja-JP" dirty="0"/>
              <a:t>SNS</a:t>
            </a:r>
            <a:r>
              <a:rPr lang="ja-JP" altLang="en-US" dirty="0"/>
              <a:t>タイアップ（本誌転載）</a:t>
            </a:r>
            <a:endParaRPr kumimoji="1" lang="ja-JP" altLang="en-US" dirty="0"/>
          </a:p>
        </p:txBody>
      </p:sp>
      <p:sp>
        <p:nvSpPr>
          <p:cNvPr id="8" name="正方形/長方形 7">
            <a:extLst>
              <a:ext uri="{FF2B5EF4-FFF2-40B4-BE49-F238E27FC236}">
                <a16:creationId xmlns:a16="http://schemas.microsoft.com/office/drawing/2014/main" id="{5494AB93-F103-D78C-D624-822EDC8627EF}"/>
              </a:ext>
            </a:extLst>
          </p:cNvPr>
          <p:cNvSpPr/>
          <p:nvPr/>
        </p:nvSpPr>
        <p:spPr>
          <a:xfrm>
            <a:off x="319729" y="1746620"/>
            <a:ext cx="9296279" cy="1882832"/>
          </a:xfrm>
          <a:prstGeom prst="rect">
            <a:avLst/>
          </a:prstGeom>
          <a:solidFill>
            <a:srgbClr val="DF91BB">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a:p>
        </p:txBody>
      </p:sp>
      <p:sp>
        <p:nvSpPr>
          <p:cNvPr id="17" name="Google Shape;879;p26">
            <a:extLst>
              <a:ext uri="{FF2B5EF4-FFF2-40B4-BE49-F238E27FC236}">
                <a16:creationId xmlns:a16="http://schemas.microsoft.com/office/drawing/2014/main" id="{16407839-95E6-DFDF-202B-2DD69F4ABFE8}"/>
              </a:ext>
            </a:extLst>
          </p:cNvPr>
          <p:cNvSpPr/>
          <p:nvPr/>
        </p:nvSpPr>
        <p:spPr>
          <a:xfrm>
            <a:off x="7709983" y="1815555"/>
            <a:ext cx="1847784" cy="1720141"/>
          </a:xfrm>
          <a:prstGeom prst="rect">
            <a:avLst/>
          </a:prstGeom>
          <a:solidFill>
            <a:schemeClr val="bg1"/>
          </a:solidFill>
          <a:ln w="12700" cap="flat" cmpd="sng">
            <a:solidFill>
              <a:srgbClr val="DF91B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mn-lt"/>
              <a:ea typeface="+mn-ea"/>
              <a:cs typeface="Calibri"/>
              <a:sym typeface="Calibri"/>
            </a:endParaRPr>
          </a:p>
        </p:txBody>
      </p:sp>
      <p:sp>
        <p:nvSpPr>
          <p:cNvPr id="18" name="テキスト ボックス 17">
            <a:extLst>
              <a:ext uri="{FF2B5EF4-FFF2-40B4-BE49-F238E27FC236}">
                <a16:creationId xmlns:a16="http://schemas.microsoft.com/office/drawing/2014/main" id="{17EDACCB-B6E1-266B-9E01-04C4D7E5E7A8}"/>
              </a:ext>
            </a:extLst>
          </p:cNvPr>
          <p:cNvSpPr txBox="1"/>
          <p:nvPr/>
        </p:nvSpPr>
        <p:spPr>
          <a:xfrm>
            <a:off x="8604744" y="2113559"/>
            <a:ext cx="1011264" cy="2308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900" b="1"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投稿へ</a:t>
            </a:r>
          </a:p>
        </p:txBody>
      </p:sp>
      <p:sp>
        <p:nvSpPr>
          <p:cNvPr id="19" name="正方形/長方形 18">
            <a:extLst>
              <a:ext uri="{FF2B5EF4-FFF2-40B4-BE49-F238E27FC236}">
                <a16:creationId xmlns:a16="http://schemas.microsoft.com/office/drawing/2014/main" id="{11933243-B55F-57BD-C850-92117A25F000}"/>
              </a:ext>
            </a:extLst>
          </p:cNvPr>
          <p:cNvSpPr/>
          <p:nvPr/>
        </p:nvSpPr>
        <p:spPr>
          <a:xfrm>
            <a:off x="7705582" y="1810433"/>
            <a:ext cx="1847783" cy="230832"/>
          </a:xfrm>
          <a:prstGeom prst="rect">
            <a:avLst/>
          </a:prstGeom>
          <a:solidFill>
            <a:srgbClr val="DF9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IGS</a:t>
            </a: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投稿 つき！</a:t>
            </a:r>
          </a:p>
        </p:txBody>
      </p:sp>
      <p:sp>
        <p:nvSpPr>
          <p:cNvPr id="24" name="ホームベース 8">
            <a:extLst>
              <a:ext uri="{FF2B5EF4-FFF2-40B4-BE49-F238E27FC236}">
                <a16:creationId xmlns:a16="http://schemas.microsoft.com/office/drawing/2014/main" id="{572F44A6-C8E7-13B7-66C9-B45E4CBB6A67}"/>
              </a:ext>
            </a:extLst>
          </p:cNvPr>
          <p:cNvSpPr/>
          <p:nvPr/>
        </p:nvSpPr>
        <p:spPr>
          <a:xfrm>
            <a:off x="2155774" y="3370874"/>
            <a:ext cx="5415236" cy="204579"/>
          </a:xfrm>
          <a:prstGeom prst="homePlate">
            <a:avLst/>
          </a:prstGeom>
          <a:solidFill>
            <a:schemeClr val="bg1"/>
          </a:solidFill>
          <a:ln w="19050">
            <a:solidFill>
              <a:srgbClr val="DF91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b="1" spc="300" dirty="0">
                <a:solidFill>
                  <a:srgbClr val="DF91BB"/>
                </a:solidFill>
                <a:latin typeface="+mn-ea"/>
              </a:rPr>
              <a:t>カルーセル方式で</a:t>
            </a:r>
            <a:r>
              <a:rPr kumimoji="1" lang="en-US" altLang="ja-JP" sz="800" b="1" spc="300" dirty="0">
                <a:solidFill>
                  <a:srgbClr val="DF91BB"/>
                </a:solidFill>
                <a:latin typeface="+mn-ea"/>
              </a:rPr>
              <a:t>5</a:t>
            </a:r>
            <a:r>
              <a:rPr kumimoji="1" lang="ja-JP" altLang="en-US" sz="800" b="1" spc="300" dirty="0">
                <a:solidFill>
                  <a:srgbClr val="DF91BB"/>
                </a:solidFill>
                <a:latin typeface="+mn-ea"/>
              </a:rPr>
              <a:t>枚程度の画像を投稿！スワイプしながら雑誌感覚で見られる！</a:t>
            </a:r>
          </a:p>
        </p:txBody>
      </p:sp>
      <p:pic>
        <p:nvPicPr>
          <p:cNvPr id="34" name="図 33">
            <a:extLst>
              <a:ext uri="{FF2B5EF4-FFF2-40B4-BE49-F238E27FC236}">
                <a16:creationId xmlns:a16="http://schemas.microsoft.com/office/drawing/2014/main" id="{DFAC56B8-1AE2-2DAF-DF86-2179362D3034}"/>
              </a:ext>
            </a:extLst>
          </p:cNvPr>
          <p:cNvPicPr>
            <a:picLocks noChangeAspect="1"/>
          </p:cNvPicPr>
          <p:nvPr/>
        </p:nvPicPr>
        <p:blipFill>
          <a:blip r:embed="rId3"/>
          <a:stretch>
            <a:fillRect/>
          </a:stretch>
        </p:blipFill>
        <p:spPr>
          <a:xfrm>
            <a:off x="189215" y="1634769"/>
            <a:ext cx="2084085" cy="1333977"/>
          </a:xfrm>
          <a:prstGeom prst="rect">
            <a:avLst/>
          </a:prstGeom>
          <a:effectLst>
            <a:outerShdw blurRad="50800" dist="38100" dir="2700000" algn="tl" rotWithShape="0">
              <a:prstClr val="black">
                <a:alpha val="40000"/>
              </a:prstClr>
            </a:outerShdw>
          </a:effectLst>
        </p:spPr>
      </p:pic>
      <p:grpSp>
        <p:nvGrpSpPr>
          <p:cNvPr id="42" name="グループ化 41">
            <a:extLst>
              <a:ext uri="{FF2B5EF4-FFF2-40B4-BE49-F238E27FC236}">
                <a16:creationId xmlns:a16="http://schemas.microsoft.com/office/drawing/2014/main" id="{40C1F631-CC3E-34E9-BAC8-E263CBD6A159}"/>
              </a:ext>
            </a:extLst>
          </p:cNvPr>
          <p:cNvGrpSpPr/>
          <p:nvPr/>
        </p:nvGrpSpPr>
        <p:grpSpPr>
          <a:xfrm>
            <a:off x="2317653" y="1850110"/>
            <a:ext cx="5139894" cy="1454159"/>
            <a:chOff x="3169731" y="1738895"/>
            <a:chExt cx="5167199" cy="1461884"/>
          </a:xfrm>
        </p:grpSpPr>
        <p:pic>
          <p:nvPicPr>
            <p:cNvPr id="35" name="図 34">
              <a:extLst>
                <a:ext uri="{FF2B5EF4-FFF2-40B4-BE49-F238E27FC236}">
                  <a16:creationId xmlns:a16="http://schemas.microsoft.com/office/drawing/2014/main" id="{37CC77E7-4BAC-8BC1-D220-E624556022C6}"/>
                </a:ext>
                <a:ext uri="{C183D7F6-B498-43B3-948B-1728B52AA6E4}">
                  <adec:decorative xmlns:adec="http://schemas.microsoft.com/office/drawing/2017/decorative" val="1"/>
                </a:ext>
              </a:extLst>
            </p:cNvPr>
            <p:cNvPicPr>
              <a:picLocks noChangeAspect="1"/>
            </p:cNvPicPr>
            <p:nvPr/>
          </p:nvPicPr>
          <p:blipFill>
            <a:blip r:embed="rId4"/>
            <a:srcRect t="13805" b="19146"/>
            <a:stretch>
              <a:fillRect/>
            </a:stretch>
          </p:blipFill>
          <p:spPr>
            <a:xfrm>
              <a:off x="3169731" y="1760779"/>
              <a:ext cx="990607" cy="1440000"/>
            </a:xfrm>
            <a:prstGeom prst="rect">
              <a:avLst/>
            </a:prstGeom>
          </p:spPr>
        </p:pic>
        <p:pic>
          <p:nvPicPr>
            <p:cNvPr id="38" name="図 37">
              <a:extLst>
                <a:ext uri="{FF2B5EF4-FFF2-40B4-BE49-F238E27FC236}">
                  <a16:creationId xmlns:a16="http://schemas.microsoft.com/office/drawing/2014/main" id="{16D40CB8-4910-3EA3-FA0A-71D8368CBDD9}"/>
                </a:ext>
                <a:ext uri="{C183D7F6-B498-43B3-948B-1728B52AA6E4}">
                  <adec:decorative xmlns:adec="http://schemas.microsoft.com/office/drawing/2017/decorative" val="1"/>
                </a:ext>
              </a:extLst>
            </p:cNvPr>
            <p:cNvPicPr>
              <a:picLocks noChangeAspect="1"/>
            </p:cNvPicPr>
            <p:nvPr/>
          </p:nvPicPr>
          <p:blipFill>
            <a:blip r:embed="rId5"/>
            <a:srcRect t="14011" b="18939"/>
            <a:stretch>
              <a:fillRect/>
            </a:stretch>
          </p:blipFill>
          <p:spPr>
            <a:xfrm>
              <a:off x="4211094" y="1760779"/>
              <a:ext cx="990645" cy="1440000"/>
            </a:xfrm>
            <a:prstGeom prst="rect">
              <a:avLst/>
            </a:prstGeom>
          </p:spPr>
        </p:pic>
        <p:pic>
          <p:nvPicPr>
            <p:cNvPr id="39" name="図 38">
              <a:extLst>
                <a:ext uri="{FF2B5EF4-FFF2-40B4-BE49-F238E27FC236}">
                  <a16:creationId xmlns:a16="http://schemas.microsoft.com/office/drawing/2014/main" id="{8F76C671-077D-419E-A6E2-4ADBBCC84988}"/>
                </a:ext>
                <a:ext uri="{C183D7F6-B498-43B3-948B-1728B52AA6E4}">
                  <adec:decorative xmlns:adec="http://schemas.microsoft.com/office/drawing/2017/decorative" val="1"/>
                </a:ext>
              </a:extLst>
            </p:cNvPr>
            <p:cNvPicPr>
              <a:picLocks noChangeAspect="1"/>
            </p:cNvPicPr>
            <p:nvPr/>
          </p:nvPicPr>
          <p:blipFill>
            <a:blip r:embed="rId6"/>
            <a:srcRect t="14011" b="18939"/>
            <a:stretch>
              <a:fillRect/>
            </a:stretch>
          </p:blipFill>
          <p:spPr>
            <a:xfrm>
              <a:off x="5250341" y="1749091"/>
              <a:ext cx="990645" cy="1440000"/>
            </a:xfrm>
            <a:prstGeom prst="rect">
              <a:avLst/>
            </a:prstGeom>
          </p:spPr>
        </p:pic>
        <p:pic>
          <p:nvPicPr>
            <p:cNvPr id="40" name="図 39">
              <a:extLst>
                <a:ext uri="{FF2B5EF4-FFF2-40B4-BE49-F238E27FC236}">
                  <a16:creationId xmlns:a16="http://schemas.microsoft.com/office/drawing/2014/main" id="{11B2311C-F093-F5F1-B18D-BA292004D56A}"/>
                </a:ext>
                <a:ext uri="{C183D7F6-B498-43B3-948B-1728B52AA6E4}">
                  <adec:decorative xmlns:adec="http://schemas.microsoft.com/office/drawing/2017/decorative" val="1"/>
                </a:ext>
              </a:extLst>
            </p:cNvPr>
            <p:cNvPicPr>
              <a:picLocks noChangeAspect="1"/>
            </p:cNvPicPr>
            <p:nvPr/>
          </p:nvPicPr>
          <p:blipFill>
            <a:blip r:embed="rId7"/>
            <a:srcRect t="13814" b="19136"/>
            <a:stretch>
              <a:fillRect/>
            </a:stretch>
          </p:blipFill>
          <p:spPr>
            <a:xfrm>
              <a:off x="6296857" y="1738895"/>
              <a:ext cx="990645" cy="1440000"/>
            </a:xfrm>
            <a:prstGeom prst="rect">
              <a:avLst/>
            </a:prstGeom>
          </p:spPr>
        </p:pic>
        <p:pic>
          <p:nvPicPr>
            <p:cNvPr id="41" name="図 40">
              <a:extLst>
                <a:ext uri="{FF2B5EF4-FFF2-40B4-BE49-F238E27FC236}">
                  <a16:creationId xmlns:a16="http://schemas.microsoft.com/office/drawing/2014/main" id="{5B7E3967-124F-745F-61B7-B7543A126105}"/>
                </a:ext>
                <a:ext uri="{C183D7F6-B498-43B3-948B-1728B52AA6E4}">
                  <adec:decorative xmlns:adec="http://schemas.microsoft.com/office/drawing/2017/decorative" val="1"/>
                </a:ext>
              </a:extLst>
            </p:cNvPr>
            <p:cNvPicPr>
              <a:picLocks noChangeAspect="1"/>
            </p:cNvPicPr>
            <p:nvPr/>
          </p:nvPicPr>
          <p:blipFill>
            <a:blip r:embed="rId8"/>
            <a:srcRect t="14011" b="19135"/>
            <a:stretch>
              <a:fillRect/>
            </a:stretch>
          </p:blipFill>
          <p:spPr>
            <a:xfrm>
              <a:off x="7343373" y="1742162"/>
              <a:ext cx="993557" cy="1440000"/>
            </a:xfrm>
            <a:prstGeom prst="rect">
              <a:avLst/>
            </a:prstGeom>
          </p:spPr>
        </p:pic>
      </p:grpSp>
      <p:pic>
        <p:nvPicPr>
          <p:cNvPr id="44" name="図 43">
            <a:extLst>
              <a:ext uri="{FF2B5EF4-FFF2-40B4-BE49-F238E27FC236}">
                <a16:creationId xmlns:a16="http://schemas.microsoft.com/office/drawing/2014/main" id="{C89F57C0-4D2E-478C-5C36-80EBC1A5B726}"/>
              </a:ext>
            </a:extLst>
          </p:cNvPr>
          <p:cNvPicPr>
            <a:picLocks noChangeAspect="1"/>
          </p:cNvPicPr>
          <p:nvPr/>
        </p:nvPicPr>
        <p:blipFill>
          <a:blip r:embed="rId9" cstate="print">
            <a:duotone>
              <a:schemeClr val="accent3">
                <a:shade val="45000"/>
                <a:satMod val="135000"/>
              </a:schemeClr>
              <a:prstClr val="white"/>
            </a:duotone>
            <a:extLst>
              <a:ext uri="{BEBA8EAE-BF5A-486C-A8C5-ECC9F3942E4B}">
                <a14:imgProps xmlns:a14="http://schemas.microsoft.com/office/drawing/2010/main">
                  <a14:imgLayer r:embed="rId10">
                    <a14:imgEffect>
                      <a14:colorTemperature colorTemp="7200"/>
                    </a14:imgEffect>
                  </a14:imgLayer>
                </a14:imgProps>
              </a:ext>
              <a:ext uri="{28A0092B-C50C-407E-A947-70E740481C1C}">
                <a14:useLocalDpi xmlns:a14="http://schemas.microsoft.com/office/drawing/2010/main"/>
              </a:ext>
            </a:extLst>
          </a:blip>
          <a:stretch>
            <a:fillRect/>
          </a:stretch>
        </p:blipFill>
        <p:spPr>
          <a:xfrm>
            <a:off x="7085365" y="2941734"/>
            <a:ext cx="502639" cy="502639"/>
          </a:xfrm>
          <a:prstGeom prst="rect">
            <a:avLst/>
          </a:prstGeom>
        </p:spPr>
      </p:pic>
      <p:pic>
        <p:nvPicPr>
          <p:cNvPr id="48" name="図 47">
            <a:extLst>
              <a:ext uri="{FF2B5EF4-FFF2-40B4-BE49-F238E27FC236}">
                <a16:creationId xmlns:a16="http://schemas.microsoft.com/office/drawing/2014/main" id="{ACEF2A64-1AF9-2803-F56F-C0CE5C97A2A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514787" flipH="1">
            <a:off x="1494398" y="2819466"/>
            <a:ext cx="733699" cy="726836"/>
          </a:xfrm>
          <a:prstGeom prst="rect">
            <a:avLst/>
          </a:prstGeom>
        </p:spPr>
      </p:pic>
      <p:sp>
        <p:nvSpPr>
          <p:cNvPr id="49" name="テキスト ボックス 48">
            <a:extLst>
              <a:ext uri="{FF2B5EF4-FFF2-40B4-BE49-F238E27FC236}">
                <a16:creationId xmlns:a16="http://schemas.microsoft.com/office/drawing/2014/main" id="{3AAECAE7-0578-4F8F-30E4-97F4B1AADE11}"/>
              </a:ext>
            </a:extLst>
          </p:cNvPr>
          <p:cNvSpPr txBox="1"/>
          <p:nvPr/>
        </p:nvSpPr>
        <p:spPr>
          <a:xfrm>
            <a:off x="287138" y="3000533"/>
            <a:ext cx="1210588" cy="338554"/>
          </a:xfrm>
          <a:prstGeom prst="rect">
            <a:avLst/>
          </a:prstGeom>
          <a:noFill/>
        </p:spPr>
        <p:txBody>
          <a:bodyPr wrap="none" rtlCol="0">
            <a:spAutoFit/>
          </a:bodyPr>
          <a:lstStyle/>
          <a:p>
            <a:pPr algn="ctr"/>
            <a:r>
              <a:rPr kumimoji="1" lang="ja-JP" altLang="en-US" sz="800" b="1" dirty="0">
                <a:solidFill>
                  <a:schemeClr val="tx1">
                    <a:lumMod val="65000"/>
                    <a:lumOff val="35000"/>
                  </a:schemeClr>
                </a:solidFill>
              </a:rPr>
              <a:t>本誌の素材を抜粋して</a:t>
            </a:r>
            <a:endParaRPr kumimoji="1" lang="en-US" altLang="ja-JP" sz="800" b="1" dirty="0">
              <a:solidFill>
                <a:schemeClr val="tx1">
                  <a:lumMod val="65000"/>
                  <a:lumOff val="35000"/>
                </a:schemeClr>
              </a:solidFill>
            </a:endParaRPr>
          </a:p>
          <a:p>
            <a:pPr algn="ctr"/>
            <a:r>
              <a:rPr kumimoji="1" lang="en-US" altLang="ja-JP" sz="800" b="1" dirty="0">
                <a:solidFill>
                  <a:schemeClr val="tx1">
                    <a:lumMod val="65000"/>
                    <a:lumOff val="35000"/>
                  </a:schemeClr>
                </a:solidFill>
              </a:rPr>
              <a:t>IGFM</a:t>
            </a:r>
            <a:r>
              <a:rPr kumimoji="1" lang="ja-JP" altLang="en-US" sz="800" b="1" dirty="0">
                <a:solidFill>
                  <a:schemeClr val="tx1">
                    <a:lumMod val="65000"/>
                    <a:lumOff val="35000"/>
                  </a:schemeClr>
                </a:solidFill>
              </a:rPr>
              <a:t>を作成！</a:t>
            </a:r>
          </a:p>
        </p:txBody>
      </p:sp>
      <p:pic>
        <p:nvPicPr>
          <p:cNvPr id="51" name="図 50">
            <a:extLst>
              <a:ext uri="{FF2B5EF4-FFF2-40B4-BE49-F238E27FC236}">
                <a16:creationId xmlns:a16="http://schemas.microsoft.com/office/drawing/2014/main" id="{90D21666-AC2F-B935-7B5E-6DFA13540917}"/>
              </a:ext>
            </a:extLst>
          </p:cNvPr>
          <p:cNvPicPr>
            <a:picLocks noChangeAspect="1"/>
          </p:cNvPicPr>
          <p:nvPr/>
        </p:nvPicPr>
        <p:blipFill>
          <a:blip r:embed="rId12">
            <a:extLst>
              <a:ext uri="{28A0092B-C50C-407E-A947-70E740481C1C}">
                <a14:useLocalDpi xmlns:a14="http://schemas.microsoft.com/office/drawing/2010/main" val="0"/>
              </a:ext>
            </a:extLst>
          </a:blip>
          <a:srcRect l="11778" r="11778"/>
          <a:stretch>
            <a:fillRect/>
          </a:stretch>
        </p:blipFill>
        <p:spPr>
          <a:xfrm>
            <a:off x="7757043" y="2368563"/>
            <a:ext cx="846678" cy="1107592"/>
          </a:xfrm>
          <a:prstGeom prst="rect">
            <a:avLst/>
          </a:prstGeom>
        </p:spPr>
      </p:pic>
      <p:sp>
        <p:nvSpPr>
          <p:cNvPr id="53" name="テキスト ボックス 52">
            <a:extLst>
              <a:ext uri="{FF2B5EF4-FFF2-40B4-BE49-F238E27FC236}">
                <a16:creationId xmlns:a16="http://schemas.microsoft.com/office/drawing/2014/main" id="{7A7DE370-867B-3CB6-EFC9-1F078A1D535F}"/>
              </a:ext>
            </a:extLst>
          </p:cNvPr>
          <p:cNvSpPr txBox="1"/>
          <p:nvPr/>
        </p:nvSpPr>
        <p:spPr>
          <a:xfrm>
            <a:off x="7699232" y="2094258"/>
            <a:ext cx="101126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700"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rPr>
              <a:t>IGFM</a:t>
            </a: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を</a:t>
            </a:r>
            <a:r>
              <a:rPr kumimoji="1" lang="en-US" altLang="ja-JP" sz="700" dirty="0">
                <a:solidFill>
                  <a:prstClr val="black">
                    <a:lumMod val="65000"/>
                    <a:lumOff val="35000"/>
                  </a:prstClr>
                </a:solidFill>
                <a:latin typeface="メイリオ" panose="020B0604030504040204" pitchFamily="50" charset="-128"/>
                <a:ea typeface="メイリオ" panose="020B0604030504040204" pitchFamily="50" charset="-128"/>
              </a:rPr>
              <a:t>IGS</a:t>
            </a: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で</a:t>
            </a:r>
            <a:endParaRPr kumimoji="1" lang="en-US" altLang="ja-JP" sz="700" dirty="0">
              <a:solidFill>
                <a:prstClr val="black">
                  <a:lumMod val="65000"/>
                  <a:lumOff val="35000"/>
                </a:prstClr>
              </a:solidFill>
              <a:latin typeface="メイリオ" panose="020B0604030504040204" pitchFamily="50" charset="-128"/>
              <a:ea typeface="メイリオ"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700" dirty="0">
                <a:solidFill>
                  <a:prstClr val="black">
                    <a:lumMod val="65000"/>
                    <a:lumOff val="35000"/>
                  </a:prstClr>
                </a:solidFill>
                <a:latin typeface="メイリオ" panose="020B0604030504040204" pitchFamily="50" charset="-128"/>
                <a:ea typeface="メイリオ" panose="020B0604030504040204" pitchFamily="50" charset="-128"/>
              </a:rPr>
              <a:t>引用投稿！</a:t>
            </a:r>
            <a:endParaRPr kumimoji="1" lang="ja-JP" altLang="en-US" sz="700" i="0" u="none" strike="noStrike" kern="1200" cap="none" spc="0" normalizeH="0" baseline="0" noProof="0" dirty="0">
              <a:ln>
                <a:noFill/>
              </a:ln>
              <a:solidFill>
                <a:prstClr val="black">
                  <a:lumMod val="65000"/>
                  <a:lumOff val="35000"/>
                </a:prstClr>
              </a:solidFill>
              <a:effectLst/>
              <a:uLnTx/>
              <a:uFillTx/>
              <a:latin typeface="メイリオ" panose="020B0604030504040204" pitchFamily="50" charset="-128"/>
              <a:ea typeface="メイリオ" panose="020B0604030504040204" pitchFamily="50" charset="-128"/>
            </a:endParaRPr>
          </a:p>
        </p:txBody>
      </p:sp>
      <p:sp>
        <p:nvSpPr>
          <p:cNvPr id="54" name="二等辺三角形 53">
            <a:extLst>
              <a:ext uri="{FF2B5EF4-FFF2-40B4-BE49-F238E27FC236}">
                <a16:creationId xmlns:a16="http://schemas.microsoft.com/office/drawing/2014/main" id="{7D86C729-F66E-F4EC-D2F8-E17FA2AD4E3B}"/>
              </a:ext>
            </a:extLst>
          </p:cNvPr>
          <p:cNvSpPr/>
          <p:nvPr/>
        </p:nvSpPr>
        <p:spPr>
          <a:xfrm rot="5400000">
            <a:off x="8279144" y="2836924"/>
            <a:ext cx="730250" cy="196850"/>
          </a:xfrm>
          <a:prstGeom prst="triangle">
            <a:avLst/>
          </a:prstGeom>
          <a:solidFill>
            <a:srgbClr val="DF9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Google Shape;498;p17">
            <a:extLst>
              <a:ext uri="{FF2B5EF4-FFF2-40B4-BE49-F238E27FC236}">
                <a16:creationId xmlns:a16="http://schemas.microsoft.com/office/drawing/2014/main" id="{39D7AFDF-B69F-D758-2E53-453E0291A768}"/>
              </a:ext>
            </a:extLst>
          </p:cNvPr>
          <p:cNvGraphicFramePr/>
          <p:nvPr>
            <p:extLst>
              <p:ext uri="{D42A27DB-BD31-4B8C-83A1-F6EECF244321}">
                <p14:modId xmlns:p14="http://schemas.microsoft.com/office/powerpoint/2010/main" val="4023836026"/>
              </p:ext>
            </p:extLst>
          </p:nvPr>
        </p:nvGraphicFramePr>
        <p:xfrm>
          <a:off x="311988" y="3686545"/>
          <a:ext cx="5610268" cy="3140638"/>
        </p:xfrm>
        <a:graphic>
          <a:graphicData uri="http://schemas.openxmlformats.org/drawingml/2006/table">
            <a:tbl>
              <a:tblPr firstRow="1" bandRow="1">
                <a:noFill/>
              </a:tblPr>
              <a:tblGrid>
                <a:gridCol w="1005621">
                  <a:extLst>
                    <a:ext uri="{9D8B030D-6E8A-4147-A177-3AD203B41FA5}">
                      <a16:colId xmlns:a16="http://schemas.microsoft.com/office/drawing/2014/main" val="20000"/>
                    </a:ext>
                  </a:extLst>
                </a:gridCol>
                <a:gridCol w="4604647">
                  <a:extLst>
                    <a:ext uri="{9D8B030D-6E8A-4147-A177-3AD203B41FA5}">
                      <a16:colId xmlns:a16="http://schemas.microsoft.com/office/drawing/2014/main" val="20001"/>
                    </a:ext>
                  </a:extLst>
                </a:gridCol>
              </a:tblGrid>
              <a:tr h="24494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保証数</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3</a:t>
                      </a:r>
                      <a:r>
                        <a:rPr lang="ja-JP" sz="1050" b="1" i="0" u="none" strike="noStrike" cap="none" dirty="0">
                          <a:solidFill>
                            <a:schemeClr val="bg2">
                              <a:lumMod val="50000"/>
                            </a:schemeClr>
                          </a:solidFill>
                          <a:latin typeface="+mn-ea"/>
                          <a:ea typeface="+mn-ea"/>
                          <a:cs typeface="Arial"/>
                          <a:sym typeface="Arial"/>
                        </a:rPr>
                        <a:t>0,000</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想定（</a:t>
                      </a:r>
                      <a:r>
                        <a:rPr lang="en-US" altLang="ja-JP" sz="1050" b="1" i="0" u="none" strike="noStrike" cap="none" dirty="0">
                          <a:solidFill>
                            <a:schemeClr val="bg2">
                              <a:lumMod val="50000"/>
                            </a:schemeClr>
                          </a:solidFill>
                          <a:latin typeface="+mn-ea"/>
                          <a:ea typeface="+mn-ea"/>
                          <a:cs typeface="Arial"/>
                          <a:sym typeface="Arial"/>
                        </a:rPr>
                        <a:t>IG</a:t>
                      </a:r>
                      <a:r>
                        <a:rPr lang="ja-JP" altLang="en-US" sz="1050" b="1" i="0" u="none" strike="noStrike" cap="none" dirty="0">
                          <a:solidFill>
                            <a:schemeClr val="bg2">
                              <a:lumMod val="50000"/>
                            </a:schemeClr>
                          </a:solidFill>
                          <a:latin typeface="+mn-ea"/>
                          <a:ea typeface="+mn-ea"/>
                          <a:cs typeface="Arial"/>
                          <a:sym typeface="Arial"/>
                        </a:rPr>
                        <a:t>フィード</a:t>
                      </a:r>
                      <a:r>
                        <a:rPr lang="en-US" altLang="ja-JP" sz="1050" b="1" i="0" u="none" strike="noStrike" cap="none" dirty="0">
                          <a:solidFill>
                            <a:schemeClr val="bg2">
                              <a:lumMod val="50000"/>
                            </a:schemeClr>
                          </a:solidFill>
                          <a:latin typeface="+mn-ea"/>
                          <a:ea typeface="+mn-ea"/>
                          <a:cs typeface="Arial"/>
                          <a:sym typeface="Arial"/>
                        </a:rPr>
                        <a:t>&amp;IG</a:t>
                      </a:r>
                      <a:r>
                        <a:rPr lang="ja-JP" altLang="en-US" sz="1050" b="1" i="0" u="none" strike="noStrike" cap="none" dirty="0">
                          <a:solidFill>
                            <a:schemeClr val="bg2">
                              <a:lumMod val="50000"/>
                            </a:schemeClr>
                          </a:solidFill>
                          <a:latin typeface="+mn-ea"/>
                          <a:ea typeface="+mn-ea"/>
                          <a:cs typeface="Arial"/>
                          <a:sym typeface="Arial"/>
                        </a:rPr>
                        <a:t>ストーリーズ合計）</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4494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掲載期間</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4週間</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4494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a:solidFill>
                            <a:schemeClr val="bg2">
                              <a:lumMod val="50000"/>
                            </a:schemeClr>
                          </a:solidFill>
                          <a:latin typeface="+mn-ea"/>
                          <a:ea typeface="+mn-ea"/>
                          <a:cs typeface="Arial"/>
                          <a:sym typeface="Arial"/>
                        </a:rPr>
                        <a:t>掲載場所</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mn-ea"/>
                          <a:ea typeface="+mn-ea"/>
                          <a:cs typeface="Arial"/>
                          <a:sym typeface="Arial"/>
                        </a:rPr>
                        <a:t>CanCam</a:t>
                      </a:r>
                      <a:r>
                        <a:rPr lang="ja-JP" altLang="en-US" sz="1050" b="1" i="0" u="none" strike="noStrike" cap="none" dirty="0">
                          <a:solidFill>
                            <a:schemeClr val="bg2">
                              <a:lumMod val="50000"/>
                            </a:schemeClr>
                          </a:solidFill>
                          <a:latin typeface="+mn-ea"/>
                          <a:ea typeface="+mn-ea"/>
                          <a:cs typeface="Arial"/>
                          <a:sym typeface="Arial"/>
                        </a:rPr>
                        <a:t>公式</a:t>
                      </a:r>
                      <a:r>
                        <a:rPr lang="en-US" altLang="ja-JP" sz="1050" b="1" i="0" u="none" strike="noStrike" cap="none" dirty="0">
                          <a:solidFill>
                            <a:schemeClr val="bg2">
                              <a:lumMod val="50000"/>
                            </a:schemeClr>
                          </a:solidFill>
                          <a:latin typeface="+mn-ea"/>
                          <a:ea typeface="+mn-ea"/>
                          <a:cs typeface="Arial"/>
                          <a:sym typeface="Arial"/>
                        </a:rPr>
                        <a:t>Instagram</a:t>
                      </a:r>
                      <a:endParaRPr sz="1050" b="1" dirty="0">
                        <a:solidFill>
                          <a:schemeClr val="bg2">
                            <a:lumMod val="50000"/>
                          </a:schemeClr>
                        </a:solidFill>
                        <a:latin typeface="+mn-ea"/>
                        <a:ea typeface="+mn-ea"/>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2169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投稿日</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平日任意</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700" b="0" i="0" u="none" strike="noStrike" cap="none" dirty="0">
                          <a:solidFill>
                            <a:schemeClr val="tx1">
                              <a:lumMod val="50000"/>
                              <a:lumOff val="50000"/>
                            </a:schemeClr>
                          </a:solidFill>
                          <a:latin typeface="游ゴシック" panose="020B0400000000000000" pitchFamily="50" charset="-128"/>
                          <a:ea typeface="+mn-ea"/>
                          <a:cs typeface="Meiryo"/>
                          <a:sym typeface="Meiryo"/>
                        </a:rPr>
                        <a:t>・希望日は先着順です。本誌発売日から数日ずれる場合がございます。</a:t>
                      </a:r>
                      <a:endParaRPr lang="en-US" altLang="ja-JP" sz="700" b="0" i="0" u="none" strike="noStrike" cap="none" dirty="0">
                        <a:solidFill>
                          <a:schemeClr val="tx1">
                            <a:lumMod val="50000"/>
                            <a:lumOff val="50000"/>
                          </a:schemeClr>
                        </a:solidFill>
                        <a:latin typeface="游ゴシック" panose="020B0400000000000000" pitchFamily="50" charset="-128"/>
                        <a:ea typeface="+mn-ea"/>
                        <a:cs typeface="Meiryo"/>
                        <a:sym typeface="Meiryo"/>
                      </a:endParaRPr>
                    </a:p>
                    <a:p>
                      <a:pPr marL="0" marR="0" lvl="0" indent="0" algn="l" rtl="0">
                        <a:lnSpc>
                          <a:spcPct val="100000"/>
                        </a:lnSpc>
                        <a:spcBef>
                          <a:spcPts val="0"/>
                        </a:spcBef>
                        <a:spcAft>
                          <a:spcPts val="0"/>
                        </a:spcAft>
                        <a:buClr>
                          <a:srgbClr val="505050"/>
                        </a:buClr>
                        <a:buSzPts val="1000"/>
                        <a:buFont typeface="Arial"/>
                        <a:buNone/>
                      </a:pPr>
                      <a:r>
                        <a:rPr lang="ja-JP" altLang="en-US" sz="700" b="0" i="0" u="none" strike="noStrike" cap="none" dirty="0">
                          <a:solidFill>
                            <a:schemeClr val="tx1">
                              <a:lumMod val="50000"/>
                              <a:lumOff val="50000"/>
                            </a:schemeClr>
                          </a:solidFill>
                          <a:latin typeface="游ゴシック" panose="020B0400000000000000" pitchFamily="50" charset="-128"/>
                          <a:ea typeface="+mn-ea"/>
                          <a:cs typeface="Meiryo"/>
                          <a:sym typeface="Meiryo"/>
                        </a:rPr>
                        <a:t>・ブースト広告はオーガニック投稿後、数営業日後に開始します。</a:t>
                      </a:r>
                      <a:endParaRPr sz="1050" b="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63287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実施内容</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➀ </a:t>
                      </a:r>
                      <a:r>
                        <a:rPr lang="en-US" altLang="ja-JP" sz="1050" b="1" i="0" u="none" strike="noStrike" cap="none" dirty="0">
                          <a:solidFill>
                            <a:schemeClr val="bg2">
                              <a:lumMod val="50000"/>
                            </a:schemeClr>
                          </a:solidFill>
                          <a:latin typeface="+mn-ea"/>
                          <a:ea typeface="+mn-ea"/>
                          <a:cs typeface="Arial"/>
                          <a:sym typeface="Arial"/>
                        </a:rPr>
                        <a:t>Instagram</a:t>
                      </a:r>
                      <a:r>
                        <a:rPr lang="ja-JP" altLang="en-US" sz="1050" b="1" i="0" u="none" strike="noStrike" cap="none" dirty="0">
                          <a:solidFill>
                            <a:schemeClr val="bg2">
                              <a:lumMod val="50000"/>
                            </a:schemeClr>
                          </a:solidFill>
                          <a:latin typeface="+mn-ea"/>
                          <a:ea typeface="+mn-ea"/>
                          <a:cs typeface="Arial"/>
                          <a:sym typeface="Arial"/>
                        </a:rPr>
                        <a:t>フィードマガジン投稿　</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② </a:t>
                      </a:r>
                      <a:r>
                        <a:rPr lang="en-US" altLang="ja-JP" sz="1050" b="1" i="0" u="none" strike="noStrike" cap="none" dirty="0">
                          <a:solidFill>
                            <a:schemeClr val="bg2">
                              <a:lumMod val="50000"/>
                            </a:schemeClr>
                          </a:solidFill>
                          <a:latin typeface="+mn-ea"/>
                          <a:ea typeface="+mn-ea"/>
                          <a:cs typeface="Arial"/>
                          <a:sym typeface="Arial"/>
                        </a:rPr>
                        <a:t>Instagram</a:t>
                      </a:r>
                      <a:r>
                        <a:rPr lang="ja-JP" altLang="en-US" sz="1050" b="1" i="0" u="none" strike="noStrike" cap="none" dirty="0">
                          <a:solidFill>
                            <a:schemeClr val="bg2">
                              <a:lumMod val="50000"/>
                            </a:schemeClr>
                          </a:solidFill>
                          <a:latin typeface="+mn-ea"/>
                          <a:ea typeface="+mn-ea"/>
                          <a:cs typeface="Arial"/>
                          <a:sym typeface="Arial"/>
                        </a:rPr>
                        <a:t>ストーリーズ投稿（➀を引用投稿）</a:t>
                      </a:r>
                      <a:endParaRPr lang="en-US" altLang="ja-JP" sz="1050" b="1"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0" i="0" u="none" strike="noStrike" cap="none" dirty="0">
                          <a:solidFill>
                            <a:schemeClr val="bg2">
                              <a:lumMod val="50000"/>
                            </a:schemeClr>
                          </a:solidFill>
                          <a:latin typeface="+mn-ea"/>
                          <a:ea typeface="+mn-ea"/>
                          <a:cs typeface="Arial"/>
                          <a:sym typeface="Arial"/>
                        </a:rPr>
                        <a:t>メンション　：クライアント様 </a:t>
                      </a:r>
                      <a:r>
                        <a:rPr lang="en-US" altLang="ja-JP" sz="900" b="0" i="0" u="none" strike="noStrike" cap="none" dirty="0">
                          <a:solidFill>
                            <a:schemeClr val="bg2">
                              <a:lumMod val="50000"/>
                            </a:schemeClr>
                          </a:solidFill>
                          <a:latin typeface="+mn-ea"/>
                          <a:ea typeface="+mn-ea"/>
                          <a:cs typeface="Arial"/>
                          <a:sym typeface="Arial"/>
                        </a:rPr>
                        <a:t>1</a:t>
                      </a:r>
                      <a:r>
                        <a:rPr lang="ja-JP" altLang="en-US" sz="900" b="0" i="0" u="none" strike="noStrike" cap="none" dirty="0">
                          <a:solidFill>
                            <a:schemeClr val="bg2">
                              <a:lumMod val="50000"/>
                            </a:schemeClr>
                          </a:solidFill>
                          <a:latin typeface="+mn-ea"/>
                          <a:ea typeface="+mn-ea"/>
                          <a:cs typeface="Arial"/>
                          <a:sym typeface="Arial"/>
                        </a:rPr>
                        <a:t>つ可能（ご希望の場合は事前にお知らせください）</a:t>
                      </a:r>
                      <a:endParaRPr lang="en-US" altLang="ja-JP" sz="900" b="0" i="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900" b="0" i="0" u="none" strike="noStrike" cap="none" dirty="0">
                          <a:solidFill>
                            <a:schemeClr val="bg2">
                              <a:lumMod val="50000"/>
                            </a:schemeClr>
                          </a:solidFill>
                          <a:latin typeface="+mn-ea"/>
                          <a:ea typeface="+mn-ea"/>
                          <a:cs typeface="Arial"/>
                          <a:sym typeface="Arial"/>
                        </a:rPr>
                        <a:t>ハッシュタグ：指定タグ</a:t>
                      </a:r>
                      <a:r>
                        <a:rPr lang="en-US" altLang="ja-JP" sz="900" b="0" i="0" u="none" strike="noStrike" cap="none" dirty="0">
                          <a:solidFill>
                            <a:schemeClr val="bg2">
                              <a:lumMod val="50000"/>
                            </a:schemeClr>
                          </a:solidFill>
                          <a:latin typeface="+mn-ea"/>
                          <a:ea typeface="+mn-ea"/>
                          <a:cs typeface="Arial"/>
                          <a:sym typeface="Arial"/>
                        </a:rPr>
                        <a:t>1</a:t>
                      </a:r>
                      <a:r>
                        <a:rPr lang="ja-JP" altLang="en-US" sz="900" b="0" i="0" u="none" strike="noStrike" cap="none" dirty="0">
                          <a:solidFill>
                            <a:schemeClr val="bg2">
                              <a:lumMod val="50000"/>
                            </a:schemeClr>
                          </a:solidFill>
                          <a:latin typeface="+mn-ea"/>
                          <a:ea typeface="+mn-ea"/>
                          <a:cs typeface="Arial"/>
                          <a:sym typeface="Arial"/>
                        </a:rPr>
                        <a:t>つ可能。その他 </a:t>
                      </a:r>
                      <a:r>
                        <a:rPr lang="en-US" altLang="ja-JP" sz="900" b="0" i="0" u="none" strike="noStrike" cap="none" dirty="0">
                          <a:solidFill>
                            <a:schemeClr val="bg2">
                              <a:lumMod val="50000"/>
                            </a:schemeClr>
                          </a:solidFill>
                          <a:latin typeface="+mn-ea"/>
                          <a:ea typeface="+mn-ea"/>
                          <a:cs typeface="Arial"/>
                          <a:sym typeface="Arial"/>
                        </a:rPr>
                        <a:t>#PR</a:t>
                      </a:r>
                      <a:r>
                        <a:rPr lang="ja-JP" altLang="en-US" sz="900" b="0" i="0" u="none" strike="noStrike" cap="none" dirty="0">
                          <a:solidFill>
                            <a:schemeClr val="bg2">
                              <a:lumMod val="50000"/>
                            </a:schemeClr>
                          </a:solidFill>
                          <a:latin typeface="+mn-ea"/>
                          <a:ea typeface="+mn-ea"/>
                          <a:cs typeface="Arial"/>
                          <a:sym typeface="Arial"/>
                        </a:rPr>
                        <a:t>と編集部任意</a:t>
                      </a:r>
                      <a:endParaRPr lang="en-US" altLang="ja-JP" sz="900" b="0"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24494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レポート項目</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投稿キャプチャ、</a:t>
                      </a:r>
                      <a:r>
                        <a:rPr lang="en-US" altLang="ja-JP" sz="1050" b="1" i="0" u="none" strike="noStrike" cap="none" dirty="0">
                          <a:solidFill>
                            <a:schemeClr val="bg2">
                              <a:lumMod val="50000"/>
                            </a:schemeClr>
                          </a:solidFill>
                          <a:latin typeface="+mn-ea"/>
                          <a:ea typeface="+mn-ea"/>
                          <a:cs typeface="Arial"/>
                          <a:sym typeface="Arial"/>
                        </a:rPr>
                        <a:t>imp</a:t>
                      </a:r>
                      <a:r>
                        <a:rPr lang="ja-JP" altLang="en-US" sz="1050" b="1" i="0" u="none" strike="noStrike" cap="none" dirty="0">
                          <a:solidFill>
                            <a:schemeClr val="bg2">
                              <a:lumMod val="50000"/>
                            </a:schemeClr>
                          </a:solidFill>
                          <a:latin typeface="+mn-ea"/>
                          <a:ea typeface="+mn-ea"/>
                          <a:cs typeface="Arial"/>
                          <a:sym typeface="Arial"/>
                        </a:rPr>
                        <a:t>数、いいね数、保存数</a:t>
                      </a:r>
                      <a:endParaRPr lang="en-US" altLang="ja-JP"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4494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a:solidFill>
                            <a:schemeClr val="bg2">
                              <a:lumMod val="50000"/>
                            </a:schemeClr>
                          </a:solidFill>
                          <a:latin typeface="+mn-ea"/>
                          <a:ea typeface="+mn-ea"/>
                          <a:cs typeface="Arial"/>
                          <a:sym typeface="Arial"/>
                        </a:rPr>
                        <a:t>レポート提出</a:t>
                      </a:r>
                      <a:endParaRPr sz="1050" b="1" i="0" u="none" strike="noStrike" cap="none">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公開終了後</a:t>
                      </a:r>
                      <a:r>
                        <a:rPr lang="en-US" altLang="ja-JP" sz="1050" b="1" i="0" u="none" strike="noStrike" cap="none" dirty="0">
                          <a:solidFill>
                            <a:schemeClr val="bg2">
                              <a:lumMod val="50000"/>
                            </a:schemeClr>
                          </a:solidFill>
                          <a:latin typeface="+mn-ea"/>
                          <a:ea typeface="+mn-ea"/>
                          <a:cs typeface="Arial"/>
                          <a:sym typeface="Arial"/>
                        </a:rPr>
                        <a:t>2</a:t>
                      </a:r>
                      <a:r>
                        <a:rPr lang="ja-JP" sz="1050" b="1" i="0" u="none" strike="noStrike" cap="none" dirty="0">
                          <a:solidFill>
                            <a:schemeClr val="bg2">
                              <a:lumMod val="50000"/>
                            </a:schemeClr>
                          </a:solidFill>
                          <a:latin typeface="+mn-ea"/>
                          <a:ea typeface="+mn-ea"/>
                          <a:cs typeface="Arial"/>
                          <a:sym typeface="Arial"/>
                        </a:rPr>
                        <a:t>週間以内</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44943">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mn-ea"/>
                          <a:ea typeface="+mn-ea"/>
                          <a:cs typeface="Arial"/>
                          <a:sym typeface="Arial"/>
                        </a:rPr>
                        <a:t>お申込み期限</a:t>
                      </a:r>
                      <a:endParaRPr sz="1050" b="1" i="0"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mn-ea"/>
                          <a:ea typeface="+mn-ea"/>
                          <a:cs typeface="Arial"/>
                          <a:sym typeface="Arial"/>
                        </a:rPr>
                        <a:t>本誌発注と同時</a:t>
                      </a:r>
                      <a:endParaRPr sz="1050" b="1" u="none" strike="noStrike" cap="none" dirty="0">
                        <a:solidFill>
                          <a:schemeClr val="bg2">
                            <a:lumMod val="50000"/>
                          </a:schemeClr>
                        </a:solidFill>
                        <a:latin typeface="+mn-ea"/>
                        <a:ea typeface="+mn-ea"/>
                        <a:cs typeface="Arial"/>
                        <a:sym typeface="Arial"/>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567488">
                <a:tc gridSpan="2">
                  <a:txBody>
                    <a:bodyPr/>
                    <a:lstStyle/>
                    <a:p>
                      <a:pPr marL="0" marR="0" lvl="0" indent="0" algn="l" rtl="0">
                        <a:lnSpc>
                          <a:spcPct val="100000"/>
                        </a:lnSpc>
                        <a:spcBef>
                          <a:spcPts val="100"/>
                        </a:spcBef>
                        <a:spcAft>
                          <a:spcPts val="0"/>
                        </a:spcAft>
                        <a:buClr>
                          <a:srgbClr val="000000"/>
                        </a:buClr>
                        <a:buSzPts val="800"/>
                        <a:buFont typeface="Arial"/>
                        <a:buNone/>
                      </a:pPr>
                      <a:r>
                        <a:rPr lang="ja-JP" sz="700" b="1" u="none" strike="noStrike" cap="none" dirty="0">
                          <a:solidFill>
                            <a:schemeClr val="bg2">
                              <a:lumMod val="50000"/>
                            </a:schemeClr>
                          </a:solidFill>
                          <a:latin typeface="+mn-ea"/>
                          <a:ea typeface="+mn-ea"/>
                          <a:cs typeface="Arial"/>
                          <a:sym typeface="Arial"/>
                        </a:rPr>
                        <a:t>・</a:t>
                      </a:r>
                      <a:r>
                        <a:rPr lang="ja-JP" altLang="en-US" sz="700" b="1" u="none" strike="noStrike" cap="none" dirty="0">
                          <a:solidFill>
                            <a:schemeClr val="bg2">
                              <a:lumMod val="50000"/>
                            </a:schemeClr>
                          </a:solidFill>
                          <a:latin typeface="+mn-ea"/>
                          <a:ea typeface="+mn-ea"/>
                          <a:cs typeface="Arial"/>
                          <a:sym typeface="Arial"/>
                        </a:rPr>
                        <a:t>投稿</a:t>
                      </a:r>
                      <a:r>
                        <a:rPr lang="ja-JP" sz="700" b="1" u="none" strike="noStrike" cap="none" dirty="0">
                          <a:solidFill>
                            <a:schemeClr val="bg2">
                              <a:lumMod val="50000"/>
                            </a:schemeClr>
                          </a:solidFill>
                          <a:latin typeface="+mn-ea"/>
                          <a:ea typeface="+mn-ea"/>
                          <a:cs typeface="Arial"/>
                          <a:sym typeface="Arial"/>
                        </a:rPr>
                        <a:t>期間中の競合調整は行いません</a:t>
                      </a:r>
                      <a:r>
                        <a:rPr lang="ja-JP" altLang="en-US" sz="700" b="1" u="none" strike="noStrike" cap="none" dirty="0">
                          <a:solidFill>
                            <a:schemeClr val="bg2">
                              <a:lumMod val="50000"/>
                            </a:schemeClr>
                          </a:solidFill>
                          <a:latin typeface="+mn-ea"/>
                          <a:ea typeface="+mn-ea"/>
                          <a:cs typeface="Arial"/>
                          <a:sym typeface="Arial"/>
                        </a:rPr>
                        <a:t>。</a:t>
                      </a:r>
                      <a:endParaRPr lang="en-US" altLang="ja-JP" sz="700" b="1"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1" dirty="0">
                          <a:solidFill>
                            <a:schemeClr val="bg2">
                              <a:lumMod val="50000"/>
                            </a:schemeClr>
                          </a:solidFill>
                          <a:latin typeface="+mn-ea"/>
                          <a:ea typeface="+mn-ea"/>
                        </a:rPr>
                        <a:t>・投稿後</a:t>
                      </a:r>
                      <a:r>
                        <a:rPr lang="en-US" altLang="ja-JP" sz="700" b="1" dirty="0">
                          <a:solidFill>
                            <a:schemeClr val="bg2">
                              <a:lumMod val="50000"/>
                            </a:schemeClr>
                          </a:solidFill>
                          <a:latin typeface="+mn-ea"/>
                          <a:ea typeface="+mn-ea"/>
                        </a:rPr>
                        <a:t>4</a:t>
                      </a:r>
                      <a:r>
                        <a:rPr lang="ja-JP" altLang="en-US" sz="700" b="1" dirty="0">
                          <a:solidFill>
                            <a:schemeClr val="bg2">
                              <a:lumMod val="50000"/>
                            </a:schemeClr>
                          </a:solidFill>
                          <a:latin typeface="+mn-ea"/>
                          <a:ea typeface="+mn-ea"/>
                        </a:rPr>
                        <a:t>週間後もアーカイブを予定していますが、起用者によっては取り下げの場合があります。</a:t>
                      </a:r>
                      <a:endParaRPr lang="en-US" altLang="ja-JP" sz="7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1" dirty="0">
                          <a:solidFill>
                            <a:schemeClr val="bg2">
                              <a:lumMod val="50000"/>
                            </a:schemeClr>
                          </a:solidFill>
                          <a:latin typeface="+mn-ea"/>
                          <a:ea typeface="+mn-ea"/>
                        </a:rPr>
                        <a:t>・</a:t>
                      </a:r>
                      <a:r>
                        <a:rPr lang="en-US" altLang="ja-JP" sz="700" b="1" dirty="0">
                          <a:solidFill>
                            <a:schemeClr val="bg2">
                              <a:lumMod val="50000"/>
                            </a:schemeClr>
                          </a:solidFill>
                          <a:latin typeface="+mn-ea"/>
                          <a:ea typeface="+mn-ea"/>
                        </a:rPr>
                        <a:t>IGFM</a:t>
                      </a:r>
                      <a:r>
                        <a:rPr lang="ja-JP" altLang="en-US" sz="700" b="1" dirty="0">
                          <a:solidFill>
                            <a:schemeClr val="bg2">
                              <a:lumMod val="50000"/>
                            </a:schemeClr>
                          </a:solidFill>
                          <a:latin typeface="+mn-ea"/>
                          <a:ea typeface="+mn-ea"/>
                        </a:rPr>
                        <a:t>の画像は</a:t>
                      </a:r>
                      <a:r>
                        <a:rPr lang="en-US" altLang="ja-JP" sz="700" b="1" dirty="0">
                          <a:solidFill>
                            <a:schemeClr val="bg2">
                              <a:lumMod val="50000"/>
                            </a:schemeClr>
                          </a:solidFill>
                          <a:latin typeface="+mn-ea"/>
                          <a:ea typeface="+mn-ea"/>
                        </a:rPr>
                        <a:t>5</a:t>
                      </a:r>
                      <a:r>
                        <a:rPr lang="ja-JP" altLang="en-US" sz="700" b="1" dirty="0">
                          <a:solidFill>
                            <a:schemeClr val="bg2">
                              <a:lumMod val="50000"/>
                            </a:schemeClr>
                          </a:solidFill>
                          <a:latin typeface="+mn-ea"/>
                          <a:ea typeface="+mn-ea"/>
                        </a:rPr>
                        <a:t>枚を想定していますが商材によって最適な枚数に調整致します。予めご了承ください。</a:t>
                      </a:r>
                      <a:endParaRPr lang="en-US" altLang="ja-JP" sz="700" b="1" dirty="0">
                        <a:solidFill>
                          <a:schemeClr val="tx1">
                            <a:lumMod val="50000"/>
                            <a:lumOff val="50000"/>
                          </a:schemeClr>
                        </a:solidFill>
                        <a:latin typeface="游ゴシック" panose="020B0400000000000000" pitchFamily="50" charset="-128"/>
                        <a:ea typeface="+mn-ea"/>
                        <a:sym typeface="Meiryo"/>
                      </a:endParaRPr>
                    </a:p>
                  </a:txBody>
                  <a:tcPr marL="0" marR="0" marT="33938" marB="33938"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31" name="Google Shape;490;p17">
            <a:extLst>
              <a:ext uri="{FF2B5EF4-FFF2-40B4-BE49-F238E27FC236}">
                <a16:creationId xmlns:a16="http://schemas.microsoft.com/office/drawing/2014/main" id="{DB58077E-BFFD-BA3C-9310-D5ACE0479B31}"/>
              </a:ext>
            </a:extLst>
          </p:cNvPr>
          <p:cNvSpPr txBox="1"/>
          <p:nvPr/>
        </p:nvSpPr>
        <p:spPr>
          <a:xfrm>
            <a:off x="6427682" y="4404873"/>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165</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imp</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+G100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33" name="テキスト ボックス 32">
            <a:extLst>
              <a:ext uri="{FF2B5EF4-FFF2-40B4-BE49-F238E27FC236}">
                <a16:creationId xmlns:a16="http://schemas.microsoft.com/office/drawing/2014/main" id="{EC5F8828-6948-8C92-0AF5-67F5032FD6A0}"/>
              </a:ext>
            </a:extLst>
          </p:cNvPr>
          <p:cNvSpPr txBox="1"/>
          <p:nvPr/>
        </p:nvSpPr>
        <p:spPr>
          <a:xfrm>
            <a:off x="6531363" y="4079625"/>
            <a:ext cx="3030753" cy="307777"/>
          </a:xfrm>
          <a:prstGeom prst="rect">
            <a:avLst/>
          </a:prstGeom>
          <a:noFill/>
        </p:spPr>
        <p:txBody>
          <a:bodyPr wrap="square" rtlCol="0">
            <a:spAutoFit/>
          </a:bodyPr>
          <a:lstStyle/>
          <a:p>
            <a:r>
              <a:rPr kumimoji="1" lang="en-US" altLang="ja-JP" sz="700" b="1" dirty="0">
                <a:solidFill>
                  <a:schemeClr val="bg2">
                    <a:lumMod val="25000"/>
                  </a:schemeClr>
                </a:solidFill>
                <a:latin typeface="+mn-ea"/>
              </a:rPr>
              <a:t>【imp</a:t>
            </a:r>
            <a:r>
              <a:rPr kumimoji="1" lang="ja-JP" altLang="en-US" sz="700" b="1" dirty="0">
                <a:solidFill>
                  <a:schemeClr val="bg2">
                    <a:lumMod val="25000"/>
                  </a:schemeClr>
                </a:solidFill>
                <a:latin typeface="+mn-ea"/>
              </a:rPr>
              <a:t>目的配信</a:t>
            </a:r>
            <a:r>
              <a:rPr kumimoji="1" lang="en-US" altLang="ja-JP" sz="700" b="1" dirty="0">
                <a:solidFill>
                  <a:schemeClr val="bg2">
                    <a:lumMod val="25000"/>
                  </a:schemeClr>
                </a:solidFill>
                <a:latin typeface="+mn-ea"/>
              </a:rPr>
              <a:t>】</a:t>
            </a:r>
          </a:p>
          <a:p>
            <a:r>
              <a:rPr kumimoji="1" lang="ja-JP" altLang="en-US" sz="700" dirty="0">
                <a:solidFill>
                  <a:schemeClr val="bg2">
                    <a:lumMod val="25000"/>
                  </a:schemeClr>
                </a:solidFill>
                <a:latin typeface="+mn-ea"/>
              </a:rPr>
              <a:t>＊リンク先は</a:t>
            </a:r>
            <a:r>
              <a:rPr kumimoji="1" lang="en-US" altLang="ja-JP" sz="700" dirty="0" err="1">
                <a:solidFill>
                  <a:schemeClr val="bg2">
                    <a:lumMod val="25000"/>
                  </a:schemeClr>
                </a:solidFill>
                <a:latin typeface="+mn-ea"/>
              </a:rPr>
              <a:t>CanCam</a:t>
            </a:r>
            <a:r>
              <a:rPr kumimoji="1" lang="ja-JP" altLang="en-US" sz="700" dirty="0">
                <a:solidFill>
                  <a:schemeClr val="bg2">
                    <a:lumMod val="25000"/>
                  </a:schemeClr>
                </a:solidFill>
                <a:latin typeface="+mn-ea"/>
              </a:rPr>
              <a:t>公式</a:t>
            </a:r>
            <a:r>
              <a:rPr kumimoji="1" lang="en-US" altLang="ja-JP" sz="700" dirty="0">
                <a:solidFill>
                  <a:schemeClr val="bg2">
                    <a:lumMod val="25000"/>
                  </a:schemeClr>
                </a:solidFill>
                <a:latin typeface="+mn-ea"/>
              </a:rPr>
              <a:t>IG</a:t>
            </a:r>
            <a:r>
              <a:rPr kumimoji="1" lang="ja-JP" altLang="en-US" sz="700" dirty="0">
                <a:solidFill>
                  <a:schemeClr val="bg2">
                    <a:lumMod val="25000"/>
                  </a:schemeClr>
                </a:solidFill>
                <a:latin typeface="+mn-ea"/>
              </a:rPr>
              <a:t>トップになります。</a:t>
            </a:r>
          </a:p>
        </p:txBody>
      </p:sp>
      <p:sp>
        <p:nvSpPr>
          <p:cNvPr id="37" name="Google Shape;879;p26">
            <a:extLst>
              <a:ext uri="{FF2B5EF4-FFF2-40B4-BE49-F238E27FC236}">
                <a16:creationId xmlns:a16="http://schemas.microsoft.com/office/drawing/2014/main" id="{E95501FE-2990-DF69-7BE9-8636DD2FADC8}"/>
              </a:ext>
            </a:extLst>
          </p:cNvPr>
          <p:cNvSpPr/>
          <p:nvPr/>
        </p:nvSpPr>
        <p:spPr>
          <a:xfrm>
            <a:off x="6355591" y="3726113"/>
            <a:ext cx="3301631" cy="1821036"/>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45" name="Google Shape;912;p26">
            <a:extLst>
              <a:ext uri="{FF2B5EF4-FFF2-40B4-BE49-F238E27FC236}">
                <a16:creationId xmlns:a16="http://schemas.microsoft.com/office/drawing/2014/main" id="{5087177F-936A-9C16-CC08-B89B9FD8DD26}"/>
              </a:ext>
            </a:extLst>
          </p:cNvPr>
          <p:cNvSpPr txBox="1"/>
          <p:nvPr/>
        </p:nvSpPr>
        <p:spPr>
          <a:xfrm>
            <a:off x="6355591" y="3729633"/>
            <a:ext cx="3301631"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：ブースト広告</a:t>
            </a:r>
          </a:p>
        </p:txBody>
      </p:sp>
      <p:sp>
        <p:nvSpPr>
          <p:cNvPr id="47" name="Google Shape;490;p17">
            <a:extLst>
              <a:ext uri="{FF2B5EF4-FFF2-40B4-BE49-F238E27FC236}">
                <a16:creationId xmlns:a16="http://schemas.microsoft.com/office/drawing/2014/main" id="{8310C7EF-7B41-FD58-C8E5-567AF5EE705A}"/>
              </a:ext>
            </a:extLst>
          </p:cNvPr>
          <p:cNvSpPr txBox="1"/>
          <p:nvPr/>
        </p:nvSpPr>
        <p:spPr>
          <a:xfrm>
            <a:off x="6427682" y="5183213"/>
            <a:ext cx="3157448" cy="422634"/>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7,200</a:t>
            </a:r>
            <a:r>
              <a:rPr lang="en-US" altLang="ja-JP" b="1" u="sng" dirty="0">
                <a:solidFill>
                  <a:schemeClr val="bg2">
                    <a:lumMod val="50000"/>
                  </a:schemeClr>
                </a:solidFill>
                <a:latin typeface="Yu Gothic" panose="020B0400000000000000" pitchFamily="34" charset="-128"/>
                <a:ea typeface="Yu Gothic" panose="020B0400000000000000" pitchFamily="34" charset="-128"/>
                <a:sym typeface="Arial"/>
              </a:rPr>
              <a:t>click</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+G200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52" name="テキスト ボックス 51">
            <a:extLst>
              <a:ext uri="{FF2B5EF4-FFF2-40B4-BE49-F238E27FC236}">
                <a16:creationId xmlns:a16="http://schemas.microsoft.com/office/drawing/2014/main" id="{1FD58548-6DE5-5FD9-A17F-88A424675346}"/>
              </a:ext>
            </a:extLst>
          </p:cNvPr>
          <p:cNvSpPr txBox="1"/>
          <p:nvPr/>
        </p:nvSpPr>
        <p:spPr>
          <a:xfrm>
            <a:off x="6491029" y="4901684"/>
            <a:ext cx="3030753" cy="307777"/>
          </a:xfrm>
          <a:prstGeom prst="rect">
            <a:avLst/>
          </a:prstGeom>
          <a:noFill/>
        </p:spPr>
        <p:txBody>
          <a:bodyPr wrap="square" rtlCol="0">
            <a:spAutoFit/>
          </a:bodyPr>
          <a:lstStyle/>
          <a:p>
            <a:r>
              <a:rPr kumimoji="1" lang="en-US" altLang="ja-JP" sz="700" b="1" dirty="0">
                <a:solidFill>
                  <a:schemeClr val="bg2">
                    <a:lumMod val="25000"/>
                  </a:schemeClr>
                </a:solidFill>
                <a:latin typeface="+mn-ea"/>
              </a:rPr>
              <a:t>【</a:t>
            </a:r>
            <a:r>
              <a:rPr kumimoji="1" lang="ja-JP" altLang="en-US" sz="700" b="1" dirty="0">
                <a:solidFill>
                  <a:schemeClr val="bg2">
                    <a:lumMod val="25000"/>
                  </a:schemeClr>
                </a:solidFill>
                <a:latin typeface="+mn-ea"/>
              </a:rPr>
              <a:t>クリック目的配信</a:t>
            </a:r>
            <a:r>
              <a:rPr kumimoji="1" lang="en-US" altLang="ja-JP" sz="700" b="1" dirty="0">
                <a:solidFill>
                  <a:schemeClr val="bg2">
                    <a:lumMod val="25000"/>
                  </a:schemeClr>
                </a:solidFill>
                <a:latin typeface="+mn-ea"/>
              </a:rPr>
              <a:t>】</a:t>
            </a:r>
          </a:p>
          <a:p>
            <a:r>
              <a:rPr kumimoji="1" lang="ja-JP" altLang="en-US" sz="700" dirty="0">
                <a:solidFill>
                  <a:schemeClr val="bg2">
                    <a:lumMod val="25000"/>
                  </a:schemeClr>
                </a:solidFill>
                <a:latin typeface="+mn-ea"/>
              </a:rPr>
              <a:t>＊リンク先はブランドサイトのみ、公式</a:t>
            </a:r>
            <a:r>
              <a:rPr kumimoji="1" lang="en-US" altLang="ja-JP" sz="700" dirty="0">
                <a:solidFill>
                  <a:schemeClr val="bg2">
                    <a:lumMod val="25000"/>
                  </a:schemeClr>
                </a:solidFill>
                <a:latin typeface="+mn-ea"/>
              </a:rPr>
              <a:t>EC </a:t>
            </a:r>
            <a:r>
              <a:rPr kumimoji="1" lang="ja-JP" altLang="en-US" sz="700" dirty="0">
                <a:solidFill>
                  <a:schemeClr val="bg2">
                    <a:lumMod val="25000"/>
                  </a:schemeClr>
                </a:solidFill>
                <a:latin typeface="+mn-ea"/>
              </a:rPr>
              <a:t>カートページ不可</a:t>
            </a:r>
          </a:p>
        </p:txBody>
      </p:sp>
      <p:pic>
        <p:nvPicPr>
          <p:cNvPr id="56" name="図 55">
            <a:extLst>
              <a:ext uri="{FF2B5EF4-FFF2-40B4-BE49-F238E27FC236}">
                <a16:creationId xmlns:a16="http://schemas.microsoft.com/office/drawing/2014/main" id="{836163E4-7605-69E3-9470-23BC54B5C44C}"/>
              </a:ext>
              <a:ext uri="{C183D7F6-B498-43B3-948B-1728B52AA6E4}">
                <adec:decorative xmlns:adec="http://schemas.microsoft.com/office/drawing/2017/decorative" val="1"/>
              </a:ext>
            </a:extLst>
          </p:cNvPr>
          <p:cNvPicPr>
            <a:picLocks noChangeAspect="1"/>
          </p:cNvPicPr>
          <p:nvPr/>
        </p:nvPicPr>
        <p:blipFill>
          <a:blip r:embed="rId4"/>
          <a:srcRect t="13805" b="19146"/>
          <a:stretch>
            <a:fillRect/>
          </a:stretch>
        </p:blipFill>
        <p:spPr>
          <a:xfrm>
            <a:off x="8819085" y="2432415"/>
            <a:ext cx="662290" cy="962741"/>
          </a:xfrm>
          <a:prstGeom prst="rect">
            <a:avLst/>
          </a:prstGeom>
          <a:effectLst>
            <a:outerShdw blurRad="50800" dist="38100" dir="2700000" algn="tl" rotWithShape="0">
              <a:prstClr val="black">
                <a:alpha val="40000"/>
              </a:prstClr>
            </a:outerShdw>
          </a:effectLst>
        </p:spPr>
      </p:pic>
      <p:sp>
        <p:nvSpPr>
          <p:cNvPr id="58" name="正方形/長方形 57">
            <a:extLst>
              <a:ext uri="{FF2B5EF4-FFF2-40B4-BE49-F238E27FC236}">
                <a16:creationId xmlns:a16="http://schemas.microsoft.com/office/drawing/2014/main" id="{85CBCD5F-E6AC-6EE6-2459-FA7774D2D03A}"/>
              </a:ext>
            </a:extLst>
          </p:cNvPr>
          <p:cNvSpPr/>
          <p:nvPr/>
        </p:nvSpPr>
        <p:spPr>
          <a:xfrm>
            <a:off x="7909548" y="2500581"/>
            <a:ext cx="560192" cy="799893"/>
          </a:xfrm>
          <a:prstGeom prst="rect">
            <a:avLst/>
          </a:prstGeom>
          <a:solidFill>
            <a:srgbClr val="FFBBC6">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0" name="図 59">
            <a:extLst>
              <a:ext uri="{FF2B5EF4-FFF2-40B4-BE49-F238E27FC236}">
                <a16:creationId xmlns:a16="http://schemas.microsoft.com/office/drawing/2014/main" id="{F26DAF6B-796C-08D7-E186-BAF880F6AB51}"/>
              </a:ext>
              <a:ext uri="{C183D7F6-B498-43B3-948B-1728B52AA6E4}">
                <adec:decorative xmlns:adec="http://schemas.microsoft.com/office/drawing/2017/decorative" val="1"/>
              </a:ext>
            </a:extLst>
          </p:cNvPr>
          <p:cNvPicPr>
            <a:picLocks noChangeAspect="1"/>
          </p:cNvPicPr>
          <p:nvPr/>
        </p:nvPicPr>
        <p:blipFill>
          <a:blip r:embed="rId4"/>
          <a:srcRect t="13805" b="19146"/>
          <a:stretch>
            <a:fillRect/>
          </a:stretch>
        </p:blipFill>
        <p:spPr>
          <a:xfrm>
            <a:off x="7984749" y="2649095"/>
            <a:ext cx="390841" cy="568149"/>
          </a:xfrm>
          <a:prstGeom prst="rect">
            <a:avLst/>
          </a:prstGeom>
        </p:spPr>
      </p:pic>
      <p:sp>
        <p:nvSpPr>
          <p:cNvPr id="62" name="テキスト ボックス 61">
            <a:extLst>
              <a:ext uri="{FF2B5EF4-FFF2-40B4-BE49-F238E27FC236}">
                <a16:creationId xmlns:a16="http://schemas.microsoft.com/office/drawing/2014/main" id="{A7B52468-CF90-CEE8-F5E3-52BB32891038}"/>
              </a:ext>
            </a:extLst>
          </p:cNvPr>
          <p:cNvSpPr txBox="1"/>
          <p:nvPr/>
        </p:nvSpPr>
        <p:spPr>
          <a:xfrm>
            <a:off x="6355591" y="5572465"/>
            <a:ext cx="3301631" cy="802784"/>
          </a:xfrm>
          <a:prstGeom prst="rect">
            <a:avLst/>
          </a:prstGeom>
          <a:noFill/>
        </p:spPr>
        <p:txBody>
          <a:bodyPr wrap="square">
            <a:spAutoFit/>
          </a:bodyPr>
          <a:lstStyle/>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dirty="0">
                <a:solidFill>
                  <a:schemeClr val="tx1">
                    <a:lumMod val="50000"/>
                    <a:lumOff val="50000"/>
                  </a:schemeClr>
                </a:solidFill>
                <a:latin typeface="游ゴシック" panose="020B0400000000000000" pitchFamily="50" charset="-128"/>
                <a:ea typeface="+mn-ea"/>
                <a:sym typeface="Meiryo"/>
              </a:rPr>
              <a:t>＜オプション注意事項＞</a:t>
            </a:r>
            <a:endParaRPr lang="en-US" altLang="ja-JP" sz="700" dirty="0">
              <a:solidFill>
                <a:schemeClr val="tx1">
                  <a:lumMod val="50000"/>
                  <a:lumOff val="50000"/>
                </a:schemeClr>
              </a:solidFill>
              <a:latin typeface="游ゴシック" panose="020B0400000000000000" pitchFamily="50" charset="-128"/>
              <a:ea typeface="+mn-ea"/>
              <a:sym typeface="Meiryo"/>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dirty="0">
                <a:solidFill>
                  <a:schemeClr val="tx1">
                    <a:lumMod val="50000"/>
                    <a:lumOff val="50000"/>
                  </a:schemeClr>
                </a:solidFill>
                <a:latin typeface="游ゴシック" panose="020B0400000000000000" pitchFamily="50" charset="-128"/>
                <a:ea typeface="+mn-ea"/>
                <a:sym typeface="Meiryo"/>
              </a:rPr>
              <a:t>・リンク先に設定希望のページは事前に審査がございます。</a:t>
            </a:r>
            <a:endParaRPr lang="en-US" altLang="ja-JP" sz="700" dirty="0">
              <a:solidFill>
                <a:schemeClr val="tx1">
                  <a:lumMod val="50000"/>
                  <a:lumOff val="50000"/>
                </a:schemeClr>
              </a:solidFill>
              <a:latin typeface="游ゴシック" panose="020B0400000000000000" pitchFamily="50" charset="-128"/>
              <a:ea typeface="+mn-ea"/>
              <a:sym typeface="Meiryo"/>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dirty="0">
                <a:solidFill>
                  <a:schemeClr val="tx1">
                    <a:lumMod val="50000"/>
                    <a:lumOff val="50000"/>
                  </a:schemeClr>
                </a:solidFill>
                <a:latin typeface="游ゴシック" panose="020B0400000000000000" pitchFamily="50" charset="-128"/>
                <a:sym typeface="Meiryo"/>
              </a:rPr>
              <a:t>　</a:t>
            </a:r>
            <a:r>
              <a:rPr lang="en-US" altLang="ja-JP" sz="700" dirty="0">
                <a:solidFill>
                  <a:schemeClr val="tx1">
                    <a:lumMod val="50000"/>
                    <a:lumOff val="50000"/>
                  </a:schemeClr>
                </a:solidFill>
                <a:latin typeface="游ゴシック" panose="020B0400000000000000" pitchFamily="50" charset="-128"/>
                <a:ea typeface="+mn-ea"/>
                <a:sym typeface="Meiryo"/>
              </a:rPr>
              <a:t>EC</a:t>
            </a:r>
            <a:r>
              <a:rPr lang="ja-JP" altLang="en-US" sz="700" dirty="0">
                <a:solidFill>
                  <a:schemeClr val="tx1">
                    <a:lumMod val="50000"/>
                    <a:lumOff val="50000"/>
                  </a:schemeClr>
                </a:solidFill>
                <a:latin typeface="游ゴシック" panose="020B0400000000000000" pitchFamily="50" charset="-128"/>
                <a:ea typeface="+mn-ea"/>
                <a:sym typeface="Meiryo"/>
              </a:rPr>
              <a:t>カートページは不可になる場合がございます。</a:t>
            </a:r>
            <a:endParaRPr lang="en-US" altLang="ja-JP" sz="700" dirty="0">
              <a:solidFill>
                <a:schemeClr val="tx1">
                  <a:lumMod val="50000"/>
                  <a:lumOff val="50000"/>
                </a:schemeClr>
              </a:solidFill>
              <a:latin typeface="游ゴシック" panose="020B0400000000000000" pitchFamily="50" charset="-128"/>
              <a:ea typeface="+mn-ea"/>
              <a:sym typeface="Meiryo"/>
            </a:endParaRPr>
          </a:p>
          <a:p>
            <a:pPr lvl="0">
              <a:spcBef>
                <a:spcPts val="100"/>
              </a:spcBef>
              <a:buClr>
                <a:srgbClr val="000000"/>
              </a:buClr>
              <a:buSzPts val="800"/>
            </a:pPr>
            <a:r>
              <a:rPr lang="ja-JP" altLang="en-US" sz="700" dirty="0">
                <a:solidFill>
                  <a:srgbClr val="FF0000"/>
                </a:solidFill>
                <a:latin typeface="+mn-ea"/>
              </a:rPr>
              <a:t>・起用者によってはブーストオプション不可となる場合や、</a:t>
            </a:r>
            <a:endParaRPr lang="en-US" altLang="ja-JP" sz="700" dirty="0">
              <a:solidFill>
                <a:srgbClr val="FF0000"/>
              </a:solidFill>
              <a:latin typeface="+mn-ea"/>
            </a:endParaRPr>
          </a:p>
          <a:p>
            <a:pPr lvl="0">
              <a:spcBef>
                <a:spcPts val="100"/>
              </a:spcBef>
              <a:buClr>
                <a:srgbClr val="000000"/>
              </a:buClr>
              <a:buSzPts val="800"/>
            </a:pPr>
            <a:r>
              <a:rPr lang="ja-JP" altLang="en-US" sz="700" dirty="0">
                <a:solidFill>
                  <a:srgbClr val="FF0000"/>
                </a:solidFill>
                <a:latin typeface="+mn-ea"/>
              </a:rPr>
              <a:t>　起用費が追加になる場合がございます。事前にご相談ください。</a:t>
            </a:r>
            <a:endParaRPr lang="en-US" altLang="ja-JP" sz="700" dirty="0">
              <a:solidFill>
                <a:srgbClr val="FF0000"/>
              </a:solidFill>
              <a:latin typeface="+mn-ea"/>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endParaRPr lang="en-US" altLang="ja-JP" sz="700" dirty="0">
              <a:solidFill>
                <a:schemeClr val="tx1">
                  <a:lumMod val="50000"/>
                  <a:lumOff val="50000"/>
                </a:schemeClr>
              </a:solidFill>
              <a:latin typeface="游ゴシック" panose="020B0400000000000000" pitchFamily="50" charset="-128"/>
              <a:ea typeface="+mn-ea"/>
              <a:sym typeface="Meiryo"/>
            </a:endParaRPr>
          </a:p>
        </p:txBody>
      </p:sp>
    </p:spTree>
    <p:extLst>
      <p:ext uri="{BB962C8B-B14F-4D97-AF65-F5344CB8AC3E}">
        <p14:creationId xmlns:p14="http://schemas.microsoft.com/office/powerpoint/2010/main" val="41326399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0753-A5DB-22D5-4AC0-12A550CE8B1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76A3031-6F67-000B-32DB-1E5C4B07670D}"/>
              </a:ext>
            </a:extLst>
          </p:cNvPr>
          <p:cNvSpPr>
            <a:spLocks noGrp="1"/>
          </p:cNvSpPr>
          <p:nvPr>
            <p:ph type="title"/>
          </p:nvPr>
        </p:nvSpPr>
        <p:spPr/>
        <p:txBody>
          <a:bodyPr/>
          <a:lstStyle/>
          <a:p>
            <a:r>
              <a:rPr lang="en-US" altLang="ja-JP" dirty="0"/>
              <a:t>WEB</a:t>
            </a:r>
            <a:r>
              <a:rPr lang="ja-JP" altLang="en-US" dirty="0"/>
              <a:t>タイアップ（本誌転載）</a:t>
            </a:r>
            <a:endParaRPr kumimoji="1" lang="ja-JP" altLang="en-US" dirty="0"/>
          </a:p>
        </p:txBody>
      </p:sp>
      <p:graphicFrame>
        <p:nvGraphicFramePr>
          <p:cNvPr id="3" name="表 2">
            <a:extLst>
              <a:ext uri="{FF2B5EF4-FFF2-40B4-BE49-F238E27FC236}">
                <a16:creationId xmlns:a16="http://schemas.microsoft.com/office/drawing/2014/main" id="{10B22FD6-C175-044C-8589-A9D2CABAA72A}"/>
              </a:ext>
            </a:extLst>
          </p:cNvPr>
          <p:cNvGraphicFramePr>
            <a:graphicFrameLocks noGrp="1"/>
          </p:cNvGraphicFramePr>
          <p:nvPr>
            <p:extLst>
              <p:ext uri="{D42A27DB-BD31-4B8C-83A1-F6EECF244321}">
                <p14:modId xmlns:p14="http://schemas.microsoft.com/office/powerpoint/2010/main" val="2568319890"/>
              </p:ext>
            </p:extLst>
          </p:nvPr>
        </p:nvGraphicFramePr>
        <p:xfrm>
          <a:off x="189215" y="513352"/>
          <a:ext cx="9397056" cy="1099106"/>
        </p:xfrm>
        <a:graphic>
          <a:graphicData uri="http://schemas.openxmlformats.org/drawingml/2006/table">
            <a:tbl>
              <a:tblPr firstRow="1" bandRow="1">
                <a:tableStyleId>{5C22544A-7EE6-4342-B048-85BDC9FD1C3A}</a:tableStyleId>
              </a:tblPr>
              <a:tblGrid>
                <a:gridCol w="7283436">
                  <a:extLst>
                    <a:ext uri="{9D8B030D-6E8A-4147-A177-3AD203B41FA5}">
                      <a16:colId xmlns:a16="http://schemas.microsoft.com/office/drawing/2014/main" val="1221764777"/>
                    </a:ext>
                  </a:extLst>
                </a:gridCol>
                <a:gridCol w="2113620">
                  <a:extLst>
                    <a:ext uri="{9D8B030D-6E8A-4147-A177-3AD203B41FA5}">
                      <a16:colId xmlns:a16="http://schemas.microsoft.com/office/drawing/2014/main" val="130390782"/>
                    </a:ext>
                  </a:extLst>
                </a:gridCol>
              </a:tblGrid>
              <a:tr h="549553">
                <a:tc>
                  <a:txBody>
                    <a:bodyPr/>
                    <a:lstStyle/>
                    <a:p>
                      <a:r>
                        <a:rPr kumimoji="1" lang="ja-JP" altLang="en-US" baseline="0" dirty="0">
                          <a:solidFill>
                            <a:srgbClr val="DF91BB"/>
                          </a:solidFill>
                        </a:rPr>
                        <a:t>本誌＆</a:t>
                      </a:r>
                      <a:r>
                        <a:rPr kumimoji="1" lang="en-US" altLang="ja-JP" baseline="0" dirty="0">
                          <a:solidFill>
                            <a:srgbClr val="DF91BB"/>
                          </a:solidFill>
                        </a:rPr>
                        <a:t>WEB </a:t>
                      </a:r>
                      <a:r>
                        <a:rPr kumimoji="1" lang="ja-JP" altLang="en-US" baseline="0" dirty="0">
                          <a:solidFill>
                            <a:srgbClr val="DF91BB"/>
                          </a:solidFill>
                        </a:rPr>
                        <a:t>リーチ</a:t>
                      </a:r>
                      <a:r>
                        <a:rPr kumimoji="1" lang="en-US" altLang="ja-JP" baseline="0" dirty="0">
                          <a:solidFill>
                            <a:srgbClr val="DF91BB"/>
                          </a:solidFill>
                        </a:rPr>
                        <a:t>MAX</a:t>
                      </a:r>
                      <a:r>
                        <a:rPr kumimoji="1" lang="ja-JP" altLang="en-US" baseline="0" dirty="0">
                          <a:solidFill>
                            <a:srgbClr val="DF91BB"/>
                          </a:solidFill>
                        </a:rPr>
                        <a:t>プラン</a:t>
                      </a:r>
                    </a:p>
                  </a:txBody>
                  <a:tcPr marL="468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solidFill>
                            <a:schemeClr val="bg2">
                              <a:lumMod val="50000"/>
                            </a:schemeClr>
                          </a:solidFill>
                        </a:rPr>
                        <a:t>(</a:t>
                      </a:r>
                      <a:r>
                        <a:rPr kumimoji="1" lang="ja-JP" altLang="en-US" sz="900" dirty="0">
                          <a:solidFill>
                            <a:schemeClr val="bg2">
                              <a:lumMod val="50000"/>
                            </a:schemeClr>
                          </a:solidFill>
                        </a:rPr>
                        <a:t>モデル起用費込・税別</a:t>
                      </a:r>
                      <a:r>
                        <a:rPr kumimoji="1" lang="en-US" altLang="ja-JP" sz="900" dirty="0">
                          <a:solidFill>
                            <a:schemeClr val="bg2">
                              <a:lumMod val="50000"/>
                            </a:schemeClr>
                          </a:solidFill>
                        </a:rPr>
                        <a:t>)</a:t>
                      </a:r>
                      <a:endParaRPr kumimoji="1" lang="ja-JP" altLang="en-US" sz="900" dirty="0">
                        <a:solidFill>
                          <a:schemeClr val="bg2">
                            <a:lumMod val="50000"/>
                          </a:schemeClr>
                        </a:solidFill>
                      </a:endParaRPr>
                    </a:p>
                  </a:txBody>
                  <a:tcPr marL="90000" anchor="ctr">
                    <a:lnL w="12700" cap="flat" cmpd="sng" algn="ctr">
                      <a:solidFill>
                        <a:srgbClr val="DF91BB"/>
                      </a:solidFill>
                      <a:prstDash val="dot"/>
                      <a:round/>
                      <a:headEnd type="none" w="med" len="med"/>
                      <a:tailEnd type="none" w="med" len="med"/>
                    </a:lnL>
                    <a:lnR w="12700" cap="flat" cmpd="sng" algn="ctr">
                      <a:solidFill>
                        <a:srgbClr val="DF91BB"/>
                      </a:solidFill>
                      <a:prstDash val="solid"/>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solid"/>
                      <a:round/>
                      <a:headEnd type="none" w="med" len="med"/>
                      <a:tailEnd type="none" w="med" len="med"/>
                    </a:lnB>
                    <a:noFill/>
                  </a:tcPr>
                </a:tc>
                <a:extLst>
                  <a:ext uri="{0D108BD9-81ED-4DB2-BD59-A6C34878D82A}">
                    <a16:rowId xmlns:a16="http://schemas.microsoft.com/office/drawing/2014/main" val="4110057667"/>
                  </a:ext>
                </a:extLst>
              </a:tr>
              <a:tr h="549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約</a:t>
                      </a:r>
                      <a:r>
                        <a:rPr kumimoji="1" lang="en-US" altLang="ja-JP" sz="1100" b="1" dirty="0">
                          <a:solidFill>
                            <a:schemeClr val="bg2">
                              <a:lumMod val="50000"/>
                            </a:schemeClr>
                          </a:solidFill>
                          <a:latin typeface="+mn-ea"/>
                          <a:ea typeface="+mn-ea"/>
                        </a:rPr>
                        <a:t>216</a:t>
                      </a:r>
                      <a:r>
                        <a:rPr kumimoji="1" lang="ja-JP" altLang="en-US" sz="1100" b="1" dirty="0">
                          <a:solidFill>
                            <a:schemeClr val="bg2">
                              <a:lumMod val="50000"/>
                            </a:schemeClr>
                          </a:solidFill>
                          <a:latin typeface="+mn-ea"/>
                          <a:ea typeface="+mn-ea"/>
                        </a:rPr>
                        <a:t>万</a:t>
                      </a:r>
                      <a:r>
                        <a:rPr kumimoji="1" lang="en-US" altLang="ja-JP" sz="1100" b="1" dirty="0">
                          <a:solidFill>
                            <a:schemeClr val="bg2">
                              <a:lumMod val="50000"/>
                            </a:schemeClr>
                          </a:solidFill>
                          <a:latin typeface="+mn-ea"/>
                          <a:ea typeface="+mn-ea"/>
                        </a:rPr>
                        <a:t>UU</a:t>
                      </a:r>
                      <a:r>
                        <a:rPr kumimoji="1" lang="ja-JP" altLang="en-US" sz="1100" b="1" dirty="0">
                          <a:solidFill>
                            <a:schemeClr val="bg2">
                              <a:lumMod val="50000"/>
                            </a:schemeClr>
                          </a:solidFill>
                          <a:latin typeface="+mn-ea"/>
                          <a:ea typeface="+mn-ea"/>
                        </a:rPr>
                        <a:t>のメディアパワーを活かし、</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本誌・</a:t>
                      </a:r>
                      <a:r>
                        <a:rPr kumimoji="1" lang="en-US" altLang="ja-JP" sz="1100" b="1" dirty="0">
                          <a:solidFill>
                            <a:schemeClr val="bg2">
                              <a:lumMod val="50000"/>
                            </a:schemeClr>
                          </a:solidFill>
                          <a:latin typeface="+mn-ea"/>
                          <a:ea typeface="+mn-ea"/>
                        </a:rPr>
                        <a:t>WEB</a:t>
                      </a:r>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SNS</a:t>
                      </a:r>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d</a:t>
                      </a:r>
                      <a:r>
                        <a:rPr kumimoji="1" lang="ja-JP" altLang="en-US" sz="1100" b="1" dirty="0">
                          <a:solidFill>
                            <a:schemeClr val="bg2">
                              <a:lumMod val="50000"/>
                            </a:schemeClr>
                          </a:solidFill>
                          <a:latin typeface="+mn-ea"/>
                          <a:ea typeface="+mn-ea"/>
                        </a:rPr>
                        <a:t>マガジン・各</a:t>
                      </a:r>
                      <a:r>
                        <a:rPr kumimoji="1" lang="en-US" altLang="ja-JP" sz="1100" b="1" dirty="0">
                          <a:solidFill>
                            <a:schemeClr val="bg2">
                              <a:lumMod val="50000"/>
                            </a:schemeClr>
                          </a:solidFill>
                          <a:latin typeface="+mn-ea"/>
                          <a:ea typeface="+mn-ea"/>
                        </a:rPr>
                        <a:t>SNS</a:t>
                      </a:r>
                      <a:r>
                        <a:rPr kumimoji="1" lang="ja-JP" altLang="en-US" sz="1100" b="1" dirty="0">
                          <a:solidFill>
                            <a:schemeClr val="bg2">
                              <a:lumMod val="50000"/>
                            </a:schemeClr>
                          </a:solidFill>
                          <a:latin typeface="+mn-ea"/>
                          <a:ea typeface="+mn-ea"/>
                        </a:rPr>
                        <a:t>でリーチが可能なタイアッププランです。特別パッケージ価格の</a:t>
                      </a:r>
                      <a:r>
                        <a:rPr kumimoji="1" lang="en-US" altLang="ja-JP" sz="1100" b="1" dirty="0">
                          <a:solidFill>
                            <a:schemeClr val="bg2">
                              <a:lumMod val="50000"/>
                            </a:schemeClr>
                          </a:solidFill>
                          <a:latin typeface="+mn-ea"/>
                          <a:ea typeface="+mn-ea"/>
                        </a:rPr>
                        <a:t>G500</a:t>
                      </a:r>
                      <a:r>
                        <a:rPr kumimoji="1" lang="ja-JP" altLang="en-US" sz="1100" b="1" dirty="0">
                          <a:solidFill>
                            <a:schemeClr val="bg2">
                              <a:lumMod val="50000"/>
                            </a:schemeClr>
                          </a:solidFill>
                          <a:latin typeface="+mn-ea"/>
                          <a:ea typeface="+mn-ea"/>
                        </a:rPr>
                        <a:t>万円でご案内！</a:t>
                      </a:r>
                    </a:p>
                  </a:txBody>
                  <a:tcPr marL="144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dot"/>
                      <a:round/>
                      <a:headEnd type="none" w="med" len="med"/>
                      <a:tailEnd type="none" w="med" len="med"/>
                    </a:lnT>
                    <a:lnB w="12700" cap="flat" cmpd="sng" algn="ctr">
                      <a:solidFill>
                        <a:srgbClr val="DF91BB"/>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EDE4E916-A303-4E1E-7DD1-0FEFFDCCFB76}"/>
              </a:ext>
            </a:extLst>
          </p:cNvPr>
          <p:cNvSpPr/>
          <p:nvPr/>
        </p:nvSpPr>
        <p:spPr>
          <a:xfrm>
            <a:off x="319729" y="642608"/>
            <a:ext cx="264466" cy="260277"/>
          </a:xfrm>
          <a:prstGeom prst="ellipse">
            <a:avLst/>
          </a:prstGeom>
          <a:solidFill>
            <a:srgbClr val="DF9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6" name="Google Shape;500;p17">
            <a:extLst>
              <a:ext uri="{FF2B5EF4-FFF2-40B4-BE49-F238E27FC236}">
                <a16:creationId xmlns:a16="http://schemas.microsoft.com/office/drawing/2014/main" id="{83997124-77DC-4D1F-FE78-DF49289BA5C1}"/>
              </a:ext>
            </a:extLst>
          </p:cNvPr>
          <p:cNvSpPr txBox="1"/>
          <p:nvPr/>
        </p:nvSpPr>
        <p:spPr>
          <a:xfrm>
            <a:off x="236460" y="1659614"/>
            <a:ext cx="2937883" cy="2488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graphicFrame>
        <p:nvGraphicFramePr>
          <p:cNvPr id="5" name="Google Shape;722;p23">
            <a:extLst>
              <a:ext uri="{FF2B5EF4-FFF2-40B4-BE49-F238E27FC236}">
                <a16:creationId xmlns:a16="http://schemas.microsoft.com/office/drawing/2014/main" id="{72F26C86-CDF5-DCEF-1F65-0D183BA67E67}"/>
              </a:ext>
            </a:extLst>
          </p:cNvPr>
          <p:cNvGraphicFramePr/>
          <p:nvPr/>
        </p:nvGraphicFramePr>
        <p:xfrm>
          <a:off x="5310904" y="1693414"/>
          <a:ext cx="4409566" cy="4820363"/>
        </p:xfrm>
        <a:graphic>
          <a:graphicData uri="http://schemas.openxmlformats.org/drawingml/2006/table">
            <a:tbl>
              <a:tblPr firstRow="1" bandRow="1">
                <a:noFill/>
              </a:tblPr>
              <a:tblGrid>
                <a:gridCol w="965673">
                  <a:extLst>
                    <a:ext uri="{9D8B030D-6E8A-4147-A177-3AD203B41FA5}">
                      <a16:colId xmlns:a16="http://schemas.microsoft.com/office/drawing/2014/main" val="20000"/>
                    </a:ext>
                  </a:extLst>
                </a:gridCol>
                <a:gridCol w="3443893">
                  <a:extLst>
                    <a:ext uri="{9D8B030D-6E8A-4147-A177-3AD203B41FA5}">
                      <a16:colId xmlns:a16="http://schemas.microsoft.com/office/drawing/2014/main" val="20001"/>
                    </a:ext>
                  </a:extLst>
                </a:gridCol>
              </a:tblGrid>
              <a:tr h="107312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　　　　</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①本誌</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2p</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タイアップ</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②</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CMS</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転載（</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5,000PV</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③</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d</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マガジン転載</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④公式</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Instagram</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ストーリーズブースト（</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2,000CL</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保証）</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⑤公式</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IGF</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IGS</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FB</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オーガニック投稿</a:t>
                      </a:r>
                      <a:endParaRPr lang="en-US" altLang="ja-JP" sz="1050" b="1" dirty="0">
                        <a:solidFill>
                          <a:schemeClr val="bg2">
                            <a:lumMod val="50000"/>
                          </a:schemeClr>
                        </a:solidFill>
                        <a:latin typeface="Yu Gothic" panose="020B0400000000000000" pitchFamily="34" charset="-128"/>
                        <a:ea typeface="Yu Gothic" panose="020B0400000000000000" pitchFamily="34" charset="-128"/>
                      </a:endParaRPr>
                    </a:p>
                  </a:txBody>
                  <a:tcPr marL="0" marR="0" marT="23084" marB="23084"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407422222"/>
                  </a:ext>
                </a:extLst>
              </a:tr>
              <a:tr h="214962">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a:t>
                      </a: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endParaRPr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14962">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誘導枠</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FEATURE、Pick up! RECOMMEND</a:t>
                      </a:r>
                      <a:endParaRPr sz="1050" b="1" dirty="0">
                        <a:solidFill>
                          <a:schemeClr val="bg2">
                            <a:lumMod val="50000"/>
                          </a:schemeClr>
                        </a:solidFill>
                        <a:latin typeface="Yu Gothic" panose="020B0400000000000000" pitchFamily="34" charset="-128"/>
                        <a:ea typeface="Yu Gothic" panose="020B0400000000000000" pitchFamily="34" charset="-128"/>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14962">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記事公開</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901495">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UU</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数（日別・合計）、セッション数、リンククリック数（日別・合計）、</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（日別・合計）、</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平均エンゲージメント時間、</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386595">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誘導終了後2週間以内</a:t>
                      </a:r>
                      <a:endParaRPr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86595">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CanCam本誌お申込み時</a:t>
                      </a:r>
                      <a:endParaRPr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385406">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注意事項</a:t>
                      </a:r>
                      <a:endParaRPr kumimoji="1"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画像は</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5-7</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点、テキストは</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1,000-1,500</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字程度をボリュームの目安とさせていただきます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転載で追加コンテンツ作成が生じる場合は別途料金が発生します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記事内のリンク数は原則</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3</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本までとなります。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CanCam</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本誌で起用のモデルにより転載できない場合がございます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掲載期間中の競合調整は行いません</a:t>
                      </a:r>
                    </a:p>
                    <a:p>
                      <a:pPr marL="0" marR="0" lvl="0" indent="0" algn="l" defTabSz="914400" rtl="0" eaLnBrk="1" fontAlgn="auto" latinLnBrk="0" hangingPunct="1">
                        <a:lnSpc>
                          <a:spcPct val="100000"/>
                        </a:lnSpc>
                        <a:spcBef>
                          <a:spcPts val="100"/>
                        </a:spcBef>
                        <a:spcAft>
                          <a:spcPts val="0"/>
                        </a:spcAft>
                        <a:buClr>
                          <a:srgbClr val="505050"/>
                        </a:buClr>
                        <a:buSzPts val="7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広告主納品の動画エンベット費用 </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10</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万円</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ネット</a:t>
                      </a:r>
                      <a:r>
                        <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a:t>
                      </a: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rPr>
                        <a:t>件</a:t>
                      </a:r>
                      <a:endParaRPr kumimoji="1" lang="en-US" altLang="ja-JP"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endParaRPr>
                    </a:p>
                    <a:p>
                      <a:pPr marL="0" marR="0" lvl="0" indent="0" algn="l" defTabSz="914400" rtl="0" eaLnBrk="1" fontAlgn="auto" latinLnBrk="0" hangingPunct="1">
                        <a:lnSpc>
                          <a:spcPct val="100000"/>
                        </a:lnSpc>
                        <a:spcBef>
                          <a:spcPts val="100"/>
                        </a:spcBef>
                        <a:spcAft>
                          <a:spcPts val="0"/>
                        </a:spcAft>
                        <a:buClr>
                          <a:srgbClr val="505050"/>
                        </a:buClr>
                        <a:buSzPts val="7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mn-cs"/>
                        </a:rPr>
                        <a:t>・タイアップページへの誘導には、在庫状況により一部外部トラフィックを利用する可能性があります</a:t>
                      </a:r>
                      <a:endParaRPr kumimoji="1" lang="ja-JP" altLang="en-US" sz="7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mn-ea"/>
                        <a:cs typeface="Arial"/>
                        <a:sym typeface="Arial"/>
                      </a:endParaRPr>
                    </a:p>
                  </a:txBody>
                  <a:tcPr marL="0" marR="0" marT="23084" marB="23084"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12700" cap="flat" cmpd="sng" algn="ctr">
                      <a:noFill/>
                      <a:prstDash val="solid"/>
                      <a:round/>
                      <a:headEnd type="none" w="med" len="med"/>
                      <a:tailEnd type="none" w="med" len="med"/>
                    </a:lnB>
                    <a:noFill/>
                  </a:tcPr>
                </a:tc>
                <a:tc hMerge="1">
                  <a:txBody>
                    <a:bodyPr/>
                    <a:lstStyle/>
                    <a:p>
                      <a:pPr marL="0" marR="0" lvl="0" indent="0" algn="l" rtl="0">
                        <a:lnSpc>
                          <a:spcPct val="100000"/>
                        </a:lnSpc>
                        <a:spcBef>
                          <a:spcPts val="0"/>
                        </a:spcBef>
                        <a:spcAft>
                          <a:spcPts val="0"/>
                        </a:spcAft>
                        <a:buClr>
                          <a:srgbClr val="505050"/>
                        </a:buClr>
                        <a:buSzPts val="1000"/>
                        <a:buFont typeface="Arial"/>
                        <a:buNone/>
                      </a:pPr>
                      <a:endParaRPr sz="12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23084" marB="23084"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477483204"/>
                  </a:ext>
                </a:extLst>
              </a:tr>
            </a:tbl>
          </a:graphicData>
        </a:graphic>
      </p:graphicFrame>
      <p:graphicFrame>
        <p:nvGraphicFramePr>
          <p:cNvPr id="10" name="表 9">
            <a:extLst>
              <a:ext uri="{FF2B5EF4-FFF2-40B4-BE49-F238E27FC236}">
                <a16:creationId xmlns:a16="http://schemas.microsoft.com/office/drawing/2014/main" id="{AFA9595B-522D-8618-CC78-26793A9D6C07}"/>
              </a:ext>
            </a:extLst>
          </p:cNvPr>
          <p:cNvGraphicFramePr>
            <a:graphicFrameLocks noGrp="1"/>
          </p:cNvGraphicFramePr>
          <p:nvPr/>
        </p:nvGraphicFramePr>
        <p:xfrm>
          <a:off x="1691911" y="2443299"/>
          <a:ext cx="3447272" cy="2048743"/>
        </p:xfrm>
        <a:graphic>
          <a:graphicData uri="http://schemas.openxmlformats.org/drawingml/2006/table">
            <a:tbl>
              <a:tblPr firstRow="1" bandRow="1">
                <a:tableStyleId>{5C22544A-7EE6-4342-B048-85BDC9FD1C3A}</a:tableStyleId>
              </a:tblPr>
              <a:tblGrid>
                <a:gridCol w="1149091">
                  <a:extLst>
                    <a:ext uri="{9D8B030D-6E8A-4147-A177-3AD203B41FA5}">
                      <a16:colId xmlns:a16="http://schemas.microsoft.com/office/drawing/2014/main" val="251641228"/>
                    </a:ext>
                  </a:extLst>
                </a:gridCol>
                <a:gridCol w="1089159">
                  <a:extLst>
                    <a:ext uri="{9D8B030D-6E8A-4147-A177-3AD203B41FA5}">
                      <a16:colId xmlns:a16="http://schemas.microsoft.com/office/drawing/2014/main" val="2344575875"/>
                    </a:ext>
                  </a:extLst>
                </a:gridCol>
                <a:gridCol w="1209022">
                  <a:extLst>
                    <a:ext uri="{9D8B030D-6E8A-4147-A177-3AD203B41FA5}">
                      <a16:colId xmlns:a16="http://schemas.microsoft.com/office/drawing/2014/main" val="3126507520"/>
                    </a:ext>
                  </a:extLst>
                </a:gridCol>
              </a:tblGrid>
              <a:tr h="2048743">
                <a:tc>
                  <a:txBody>
                    <a:bodyPr/>
                    <a:lstStyle/>
                    <a:p>
                      <a:endParaRPr kumimoji="1" lang="ja-JP" altLang="en-US" dirty="0"/>
                    </a:p>
                  </a:txBody>
                  <a:tcP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endParaRPr kumimoji="1" lang="ja-JP" alt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endParaRPr kumimoji="1" lang="ja-JP" altLang="en-US" dirty="0"/>
                    </a:p>
                  </a:txBody>
                  <a:tcP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3285795"/>
                  </a:ext>
                </a:extLst>
              </a:tr>
            </a:tbl>
          </a:graphicData>
        </a:graphic>
      </p:graphicFrame>
      <p:sp>
        <p:nvSpPr>
          <p:cNvPr id="11" name="角丸四角形 19">
            <a:extLst>
              <a:ext uri="{FF2B5EF4-FFF2-40B4-BE49-F238E27FC236}">
                <a16:creationId xmlns:a16="http://schemas.microsoft.com/office/drawing/2014/main" id="{A99110FD-AEE9-D5D3-328A-5DB4B14B6BC3}"/>
              </a:ext>
            </a:extLst>
          </p:cNvPr>
          <p:cNvSpPr/>
          <p:nvPr/>
        </p:nvSpPr>
        <p:spPr>
          <a:xfrm>
            <a:off x="1980201" y="2980612"/>
            <a:ext cx="592330" cy="1155063"/>
          </a:xfrm>
          <a:prstGeom prst="roundRect">
            <a:avLst>
              <a:gd name="adj" fmla="val 9395"/>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4355E489-480B-E112-8DF3-3B4BCE50BF6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87703" y="2400043"/>
            <a:ext cx="653201" cy="653201"/>
          </a:xfrm>
          <a:prstGeom prst="rect">
            <a:avLst/>
          </a:prstGeom>
        </p:spPr>
      </p:pic>
      <p:sp>
        <p:nvSpPr>
          <p:cNvPr id="13" name="正方形/長方形 12">
            <a:extLst>
              <a:ext uri="{FF2B5EF4-FFF2-40B4-BE49-F238E27FC236}">
                <a16:creationId xmlns:a16="http://schemas.microsoft.com/office/drawing/2014/main" id="{F34AD083-1546-F549-B49C-2D2DC905BAB2}"/>
              </a:ext>
            </a:extLst>
          </p:cNvPr>
          <p:cNvSpPr/>
          <p:nvPr/>
        </p:nvSpPr>
        <p:spPr>
          <a:xfrm>
            <a:off x="2033836" y="3138706"/>
            <a:ext cx="479415" cy="814915"/>
          </a:xfrm>
          <a:prstGeom prst="rect">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4BE2016F-6B74-4DD6-87EA-8360582D227C}"/>
              </a:ext>
            </a:extLst>
          </p:cNvPr>
          <p:cNvSpPr/>
          <p:nvPr/>
        </p:nvSpPr>
        <p:spPr>
          <a:xfrm>
            <a:off x="2235870" y="4000777"/>
            <a:ext cx="90341" cy="8973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25">
            <a:extLst>
              <a:ext uri="{FF2B5EF4-FFF2-40B4-BE49-F238E27FC236}">
                <a16:creationId xmlns:a16="http://schemas.microsoft.com/office/drawing/2014/main" id="{FEFB4A7D-6CDC-4B3D-479F-5591CDD02025}"/>
              </a:ext>
            </a:extLst>
          </p:cNvPr>
          <p:cNvSpPr/>
          <p:nvPr/>
        </p:nvSpPr>
        <p:spPr>
          <a:xfrm>
            <a:off x="3081083" y="2985023"/>
            <a:ext cx="592331" cy="1155063"/>
          </a:xfrm>
          <a:prstGeom prst="roundRect">
            <a:avLst>
              <a:gd name="adj" fmla="val 9395"/>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CD7FBBBC-2A9A-5A14-DBC9-CAF2AD8E887C}"/>
              </a:ext>
            </a:extLst>
          </p:cNvPr>
          <p:cNvSpPr/>
          <p:nvPr/>
        </p:nvSpPr>
        <p:spPr>
          <a:xfrm>
            <a:off x="3134718" y="3143117"/>
            <a:ext cx="479415" cy="814915"/>
          </a:xfrm>
          <a:prstGeom prst="rect">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78FD7E98-F3CC-19EA-D5C8-0AE69104A85E}"/>
              </a:ext>
            </a:extLst>
          </p:cNvPr>
          <p:cNvSpPr/>
          <p:nvPr/>
        </p:nvSpPr>
        <p:spPr>
          <a:xfrm>
            <a:off x="3336752" y="4004985"/>
            <a:ext cx="90341" cy="8973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7781C924-387F-EACC-1281-0CF74469895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77039" y="2566915"/>
            <a:ext cx="348206" cy="348206"/>
          </a:xfrm>
          <a:prstGeom prst="rect">
            <a:avLst/>
          </a:prstGeom>
        </p:spPr>
      </p:pic>
      <p:sp>
        <p:nvSpPr>
          <p:cNvPr id="19" name="テキスト ボックス 18">
            <a:extLst>
              <a:ext uri="{FF2B5EF4-FFF2-40B4-BE49-F238E27FC236}">
                <a16:creationId xmlns:a16="http://schemas.microsoft.com/office/drawing/2014/main" id="{91671346-79A4-4533-E3F4-9BA2577A2A31}"/>
              </a:ext>
            </a:extLst>
          </p:cNvPr>
          <p:cNvSpPr txBox="1"/>
          <p:nvPr/>
        </p:nvSpPr>
        <p:spPr>
          <a:xfrm>
            <a:off x="2294608" y="4502024"/>
            <a:ext cx="543739" cy="523220"/>
          </a:xfrm>
          <a:prstGeom prst="rect">
            <a:avLst/>
          </a:prstGeom>
          <a:noFill/>
        </p:spPr>
        <p:txBody>
          <a:bodyPr wrap="none" rtlCol="0">
            <a:spAutoFit/>
          </a:bodyPr>
          <a:lstStyle/>
          <a:p>
            <a:r>
              <a:rPr kumimoji="1" lang="ja-JP" altLang="en-US" sz="2800" dirty="0">
                <a:solidFill>
                  <a:schemeClr val="bg1">
                    <a:lumMod val="75000"/>
                  </a:schemeClr>
                </a:solidFill>
                <a:latin typeface="メイリオ" panose="020B0604030504040204" pitchFamily="50" charset="-128"/>
                <a:ea typeface="メイリオ" panose="020B0604030504040204" pitchFamily="50" charset="-128"/>
              </a:rPr>
              <a:t>＋</a:t>
            </a:r>
          </a:p>
        </p:txBody>
      </p:sp>
      <p:sp>
        <p:nvSpPr>
          <p:cNvPr id="20" name="テキスト ボックス 19">
            <a:extLst>
              <a:ext uri="{FF2B5EF4-FFF2-40B4-BE49-F238E27FC236}">
                <a16:creationId xmlns:a16="http://schemas.microsoft.com/office/drawing/2014/main" id="{EAEDE898-C5E8-8F68-D572-8E16C0F33CC5}"/>
              </a:ext>
            </a:extLst>
          </p:cNvPr>
          <p:cNvSpPr txBox="1"/>
          <p:nvPr/>
        </p:nvSpPr>
        <p:spPr>
          <a:xfrm rot="21341755">
            <a:off x="2887835" y="3206545"/>
            <a:ext cx="968371" cy="211203"/>
          </a:xfrm>
          <a:prstGeom prst="rect">
            <a:avLst/>
          </a:prstGeom>
          <a:solidFill>
            <a:schemeClr val="bg2">
              <a:lumMod val="50000"/>
            </a:schemeClr>
          </a:solidFill>
          <a:ln w="12700">
            <a:noFill/>
          </a:ln>
        </p:spPr>
        <p:txBody>
          <a:bodyPr wrap="square" lIns="36000" tIns="36000" rIns="36000" bIns="36000" rtlCol="0">
            <a:spAutoFit/>
          </a:bodyPr>
          <a:lstStyle/>
          <a:p>
            <a:r>
              <a:rPr lang="ja-JP" altLang="en-US" sz="900" b="1" dirty="0">
                <a:solidFill>
                  <a:schemeClr val="bg1"/>
                </a:solidFill>
                <a:latin typeface="+mn-ea"/>
              </a:rPr>
              <a:t>平均 </a:t>
            </a:r>
            <a:r>
              <a:rPr lang="en-US" altLang="ja-JP" sz="900" b="1" dirty="0">
                <a:solidFill>
                  <a:schemeClr val="bg1"/>
                </a:solidFill>
                <a:latin typeface="+mn-ea"/>
              </a:rPr>
              <a:t>25,079</a:t>
            </a:r>
            <a:r>
              <a:rPr lang="ja-JP" altLang="en-US" sz="900" b="1" dirty="0">
                <a:solidFill>
                  <a:schemeClr val="bg1"/>
                </a:solidFill>
                <a:latin typeface="+mn-ea"/>
              </a:rPr>
              <a:t> </a:t>
            </a:r>
            <a:r>
              <a:rPr lang="en-US" altLang="ja-JP" sz="900" b="1" dirty="0">
                <a:solidFill>
                  <a:schemeClr val="bg1"/>
                </a:solidFill>
                <a:latin typeface="+mn-ea"/>
              </a:rPr>
              <a:t>UU</a:t>
            </a:r>
          </a:p>
        </p:txBody>
      </p:sp>
      <p:sp>
        <p:nvSpPr>
          <p:cNvPr id="21" name="テキスト ボックス 20">
            <a:extLst>
              <a:ext uri="{FF2B5EF4-FFF2-40B4-BE49-F238E27FC236}">
                <a16:creationId xmlns:a16="http://schemas.microsoft.com/office/drawing/2014/main" id="{5DEE6553-D7E0-460B-D077-618A683DF1D9}"/>
              </a:ext>
            </a:extLst>
          </p:cNvPr>
          <p:cNvSpPr txBox="1"/>
          <p:nvPr/>
        </p:nvSpPr>
        <p:spPr>
          <a:xfrm rot="21360000">
            <a:off x="1854890" y="3122969"/>
            <a:ext cx="833230" cy="288147"/>
          </a:xfrm>
          <a:prstGeom prst="rect">
            <a:avLst/>
          </a:prstGeom>
          <a:solidFill>
            <a:schemeClr val="bg2">
              <a:lumMod val="50000"/>
            </a:schemeClr>
          </a:solidFill>
          <a:ln w="12700">
            <a:noFill/>
          </a:ln>
        </p:spPr>
        <p:txBody>
          <a:bodyPr wrap="square" lIns="36000" tIns="36000" rIns="36000" bIns="36000" rtlCol="0">
            <a:spAutoFit/>
          </a:bodyPr>
          <a:lstStyle/>
          <a:p>
            <a:pPr algn="ctr"/>
            <a:r>
              <a:rPr lang="en-US" altLang="ja-JP" sz="900" b="1" dirty="0">
                <a:solidFill>
                  <a:schemeClr val="bg1"/>
                </a:solidFill>
                <a:latin typeface="+mn-ea"/>
              </a:rPr>
              <a:t>1,658,124</a:t>
            </a:r>
            <a:r>
              <a:rPr lang="ja-JP" altLang="en-US" sz="900" b="1" dirty="0">
                <a:solidFill>
                  <a:schemeClr val="bg1"/>
                </a:solidFill>
                <a:latin typeface="+mn-ea"/>
              </a:rPr>
              <a:t> </a:t>
            </a:r>
            <a:r>
              <a:rPr lang="en-US" altLang="ja-JP" sz="900" b="1" dirty="0">
                <a:solidFill>
                  <a:schemeClr val="bg1"/>
                </a:solidFill>
                <a:latin typeface="+mn-ea"/>
              </a:rPr>
              <a:t>UU</a:t>
            </a:r>
          </a:p>
          <a:p>
            <a:pPr algn="ctr"/>
            <a:r>
              <a:rPr lang="en-US" altLang="ja-JP" sz="500" b="1" dirty="0">
                <a:solidFill>
                  <a:schemeClr val="bg1"/>
                </a:solidFill>
                <a:latin typeface="+mn-ea"/>
              </a:rPr>
              <a:t>2026</a:t>
            </a:r>
            <a:r>
              <a:rPr lang="ja-JP" altLang="en-US" sz="500" b="1" dirty="0">
                <a:solidFill>
                  <a:schemeClr val="bg1"/>
                </a:solidFill>
                <a:latin typeface="+mn-ea"/>
              </a:rPr>
              <a:t>年</a:t>
            </a:r>
            <a:r>
              <a:rPr lang="en-US" altLang="ja-JP" sz="500" b="1" dirty="0">
                <a:solidFill>
                  <a:schemeClr val="bg1"/>
                </a:solidFill>
                <a:latin typeface="+mn-ea"/>
              </a:rPr>
              <a:t>1-3</a:t>
            </a:r>
            <a:r>
              <a:rPr lang="ja-JP" altLang="en-US" sz="500" b="1" dirty="0">
                <a:solidFill>
                  <a:schemeClr val="bg1"/>
                </a:solidFill>
                <a:latin typeface="+mn-ea"/>
              </a:rPr>
              <a:t>月期</a:t>
            </a:r>
            <a:endParaRPr lang="en-US" altLang="ja-JP" sz="500" b="1" dirty="0">
              <a:solidFill>
                <a:schemeClr val="bg1"/>
              </a:solidFill>
              <a:latin typeface="+mn-ea"/>
            </a:endParaRPr>
          </a:p>
        </p:txBody>
      </p:sp>
      <p:sp>
        <p:nvSpPr>
          <p:cNvPr id="22" name="角丸四角形 61">
            <a:extLst>
              <a:ext uri="{FF2B5EF4-FFF2-40B4-BE49-F238E27FC236}">
                <a16:creationId xmlns:a16="http://schemas.microsoft.com/office/drawing/2014/main" id="{2AE088E7-A583-3541-FF8E-C2DE3B5941A8}"/>
              </a:ext>
            </a:extLst>
          </p:cNvPr>
          <p:cNvSpPr/>
          <p:nvPr/>
        </p:nvSpPr>
        <p:spPr>
          <a:xfrm>
            <a:off x="4257934" y="2977545"/>
            <a:ext cx="592331" cy="1155063"/>
          </a:xfrm>
          <a:prstGeom prst="roundRect">
            <a:avLst>
              <a:gd name="adj" fmla="val 9395"/>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F0236915-39F1-043E-7C74-EDF38AC92030}"/>
              </a:ext>
            </a:extLst>
          </p:cNvPr>
          <p:cNvSpPr/>
          <p:nvPr/>
        </p:nvSpPr>
        <p:spPr>
          <a:xfrm>
            <a:off x="4311569" y="3135639"/>
            <a:ext cx="479415" cy="814915"/>
          </a:xfrm>
          <a:prstGeom prst="rect">
            <a:avLst/>
          </a:prstGeom>
          <a:no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A5A45F99-EFD1-BCBE-E348-7935C7288D56}"/>
              </a:ext>
            </a:extLst>
          </p:cNvPr>
          <p:cNvSpPr/>
          <p:nvPr/>
        </p:nvSpPr>
        <p:spPr>
          <a:xfrm>
            <a:off x="4513603" y="3986749"/>
            <a:ext cx="90341" cy="8973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Picture 6" descr="Instagram - Wikipedia">
            <a:extLst>
              <a:ext uri="{FF2B5EF4-FFF2-40B4-BE49-F238E27FC236}">
                <a16:creationId xmlns:a16="http://schemas.microsoft.com/office/drawing/2014/main" id="{C2CC338E-5922-D769-55EF-6851875C6E9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87523" y="2573357"/>
            <a:ext cx="326745" cy="326745"/>
          </a:xfrm>
          <a:prstGeom prst="roundRect">
            <a:avLst>
              <a:gd name="adj" fmla="val 25291"/>
            </a:avLst>
          </a:prstGeom>
          <a:noFill/>
          <a:ln w="28575">
            <a:noFill/>
          </a:ln>
          <a:extLst>
            <a:ext uri="{909E8E84-426E-40DD-AFC4-6F175D3DCCD1}">
              <a14:hiddenFill xmlns:a14="http://schemas.microsoft.com/office/drawing/2010/main">
                <a:solidFill>
                  <a:srgbClr val="FFFFFF"/>
                </a:solidFill>
              </a14:hiddenFill>
            </a:ext>
          </a:extLst>
        </p:spPr>
      </p:pic>
      <p:sp>
        <p:nvSpPr>
          <p:cNvPr id="26" name="テキスト ボックス 25">
            <a:extLst>
              <a:ext uri="{FF2B5EF4-FFF2-40B4-BE49-F238E27FC236}">
                <a16:creationId xmlns:a16="http://schemas.microsoft.com/office/drawing/2014/main" id="{2A68BACE-1C53-A02A-92B2-D79F4C1509E9}"/>
              </a:ext>
            </a:extLst>
          </p:cNvPr>
          <p:cNvSpPr txBox="1"/>
          <p:nvPr/>
        </p:nvSpPr>
        <p:spPr>
          <a:xfrm rot="21341755">
            <a:off x="4130183" y="3216484"/>
            <a:ext cx="797024" cy="211203"/>
          </a:xfrm>
          <a:prstGeom prst="rect">
            <a:avLst/>
          </a:prstGeom>
          <a:solidFill>
            <a:schemeClr val="bg2">
              <a:lumMod val="50000"/>
            </a:schemeClr>
          </a:solidFill>
          <a:ln w="12700">
            <a:noFill/>
          </a:ln>
        </p:spPr>
        <p:txBody>
          <a:bodyPr wrap="square" lIns="36000" tIns="36000" rIns="36000" bIns="36000" rtlCol="0">
            <a:spAutoFit/>
          </a:bodyPr>
          <a:lstStyle/>
          <a:p>
            <a:r>
              <a:rPr lang="en-US" altLang="ja-JP" sz="900" b="1" dirty="0">
                <a:solidFill>
                  <a:schemeClr val="bg1"/>
                </a:solidFill>
                <a:latin typeface="+mn-ea"/>
              </a:rPr>
              <a:t>2,000</a:t>
            </a:r>
            <a:r>
              <a:rPr lang="ja-JP" altLang="en-US" sz="900" b="1" dirty="0">
                <a:solidFill>
                  <a:schemeClr val="bg1"/>
                </a:solidFill>
                <a:latin typeface="+mn-ea"/>
              </a:rPr>
              <a:t> </a:t>
            </a:r>
            <a:r>
              <a:rPr lang="en-US" altLang="ja-JP" sz="900" b="1" dirty="0">
                <a:solidFill>
                  <a:schemeClr val="bg1"/>
                </a:solidFill>
                <a:latin typeface="+mn-ea"/>
              </a:rPr>
              <a:t>CL</a:t>
            </a:r>
            <a:r>
              <a:rPr lang="ja-JP" altLang="en-US" sz="900" b="1" dirty="0">
                <a:solidFill>
                  <a:schemeClr val="bg1"/>
                </a:solidFill>
                <a:latin typeface="+mn-ea"/>
              </a:rPr>
              <a:t>保証</a:t>
            </a:r>
            <a:endParaRPr lang="en-US" altLang="ja-JP" sz="900" b="1" dirty="0">
              <a:solidFill>
                <a:schemeClr val="bg1"/>
              </a:solidFill>
              <a:latin typeface="+mn-ea"/>
            </a:endParaRPr>
          </a:p>
        </p:txBody>
      </p:sp>
      <p:sp>
        <p:nvSpPr>
          <p:cNvPr id="27" name="テキスト ボックス 26">
            <a:extLst>
              <a:ext uri="{FF2B5EF4-FFF2-40B4-BE49-F238E27FC236}">
                <a16:creationId xmlns:a16="http://schemas.microsoft.com/office/drawing/2014/main" id="{B1D39944-47CE-F964-9FE1-BDEF5E380DC9}"/>
              </a:ext>
            </a:extLst>
          </p:cNvPr>
          <p:cNvSpPr txBox="1"/>
          <p:nvPr/>
        </p:nvSpPr>
        <p:spPr>
          <a:xfrm>
            <a:off x="1522998" y="3437574"/>
            <a:ext cx="1470274" cy="400110"/>
          </a:xfrm>
          <a:prstGeom prst="rect">
            <a:avLst/>
          </a:prstGeom>
          <a:noFill/>
        </p:spPr>
        <p:txBody>
          <a:bodyPr wrap="none" rtlCol="0">
            <a:spAutoFit/>
          </a:bodyPr>
          <a:lstStyle/>
          <a:p>
            <a:pPr algn="ctr"/>
            <a:r>
              <a:rPr kumimoji="1" lang="en-US" altLang="ja-JP" sz="1200" b="1" u="sng" dirty="0">
                <a:solidFill>
                  <a:schemeClr val="bg2">
                    <a:lumMod val="50000"/>
                  </a:schemeClr>
                </a:solidFill>
                <a:latin typeface="+mn-ea"/>
              </a:rPr>
              <a:t>CanCam.jp</a:t>
            </a:r>
            <a:r>
              <a:rPr kumimoji="1" lang="ja-JP" altLang="en-US" sz="1200" b="1" u="sng" dirty="0">
                <a:solidFill>
                  <a:schemeClr val="bg2">
                    <a:lumMod val="50000"/>
                  </a:schemeClr>
                </a:solidFill>
                <a:latin typeface="+mn-ea"/>
              </a:rPr>
              <a:t>転載</a:t>
            </a:r>
            <a:endParaRPr kumimoji="1" lang="en-US" altLang="ja-JP" sz="1200" b="1" u="sng" dirty="0">
              <a:solidFill>
                <a:schemeClr val="bg2">
                  <a:lumMod val="50000"/>
                </a:schemeClr>
              </a:solidFill>
              <a:latin typeface="+mn-ea"/>
            </a:endParaRPr>
          </a:p>
          <a:p>
            <a:pPr algn="ctr"/>
            <a:r>
              <a:rPr kumimoji="1" lang="en-US" altLang="ja-JP" sz="800" b="1" dirty="0">
                <a:solidFill>
                  <a:schemeClr val="bg2">
                    <a:lumMod val="50000"/>
                  </a:schemeClr>
                </a:solidFill>
                <a:latin typeface="+mn-ea"/>
              </a:rPr>
              <a:t>(5,000PV</a:t>
            </a:r>
            <a:r>
              <a:rPr kumimoji="1" lang="ja-JP" altLang="en-US" sz="800" b="1" dirty="0">
                <a:solidFill>
                  <a:schemeClr val="bg2">
                    <a:lumMod val="50000"/>
                  </a:schemeClr>
                </a:solidFill>
                <a:latin typeface="+mn-ea"/>
              </a:rPr>
              <a:t>想定・</a:t>
            </a:r>
            <a:r>
              <a:rPr kumimoji="1" lang="en-US" altLang="ja-JP" sz="800" b="1" dirty="0">
                <a:solidFill>
                  <a:schemeClr val="bg2">
                    <a:lumMod val="50000"/>
                  </a:schemeClr>
                </a:solidFill>
                <a:latin typeface="+mn-ea"/>
              </a:rPr>
              <a:t>CMS</a:t>
            </a:r>
            <a:r>
              <a:rPr kumimoji="1" lang="ja-JP" altLang="en-US" sz="800" b="1" dirty="0">
                <a:solidFill>
                  <a:schemeClr val="bg2">
                    <a:lumMod val="50000"/>
                  </a:schemeClr>
                </a:solidFill>
                <a:latin typeface="+mn-ea"/>
              </a:rPr>
              <a:t>形式</a:t>
            </a:r>
            <a:r>
              <a:rPr kumimoji="1" lang="en-US" altLang="ja-JP" sz="800" b="1" dirty="0">
                <a:solidFill>
                  <a:schemeClr val="bg2">
                    <a:lumMod val="50000"/>
                  </a:schemeClr>
                </a:solidFill>
                <a:latin typeface="+mn-ea"/>
              </a:rPr>
              <a:t>)</a:t>
            </a:r>
            <a:endParaRPr kumimoji="1" lang="ja-JP" altLang="en-US" sz="800" b="1" dirty="0">
              <a:solidFill>
                <a:schemeClr val="bg2">
                  <a:lumMod val="50000"/>
                </a:schemeClr>
              </a:solidFill>
              <a:latin typeface="+mn-ea"/>
            </a:endParaRPr>
          </a:p>
        </p:txBody>
      </p:sp>
      <p:sp>
        <p:nvSpPr>
          <p:cNvPr id="28" name="テキスト ボックス 27">
            <a:extLst>
              <a:ext uri="{FF2B5EF4-FFF2-40B4-BE49-F238E27FC236}">
                <a16:creationId xmlns:a16="http://schemas.microsoft.com/office/drawing/2014/main" id="{BDB162B5-9EAE-986A-EE38-FEB72B01C269}"/>
              </a:ext>
            </a:extLst>
          </p:cNvPr>
          <p:cNvSpPr txBox="1"/>
          <p:nvPr/>
        </p:nvSpPr>
        <p:spPr>
          <a:xfrm>
            <a:off x="2796558" y="3442656"/>
            <a:ext cx="1202573" cy="276999"/>
          </a:xfrm>
          <a:prstGeom prst="rect">
            <a:avLst/>
          </a:prstGeom>
          <a:noFill/>
          <a:ln w="28575">
            <a:noFill/>
          </a:ln>
        </p:spPr>
        <p:txBody>
          <a:bodyPr wrap="none" rtlCol="0">
            <a:spAutoFit/>
          </a:bodyPr>
          <a:lstStyle/>
          <a:p>
            <a:pPr algn="ctr"/>
            <a:r>
              <a:rPr kumimoji="1" lang="en-US" altLang="ja-JP" sz="1200" b="1" u="sng" dirty="0">
                <a:solidFill>
                  <a:schemeClr val="bg2">
                    <a:lumMod val="50000"/>
                  </a:schemeClr>
                </a:solidFill>
                <a:latin typeface="+mn-ea"/>
              </a:rPr>
              <a:t>d</a:t>
            </a:r>
            <a:r>
              <a:rPr kumimoji="1" lang="ja-JP" altLang="en-US" sz="1200" b="1" u="sng" dirty="0">
                <a:solidFill>
                  <a:schemeClr val="bg2">
                    <a:lumMod val="50000"/>
                  </a:schemeClr>
                </a:solidFill>
                <a:latin typeface="+mn-ea"/>
              </a:rPr>
              <a:t>マガジン転載</a:t>
            </a:r>
            <a:endParaRPr kumimoji="1" lang="en-US" altLang="ja-JP" sz="1200" b="1" u="sng" dirty="0">
              <a:solidFill>
                <a:schemeClr val="bg2">
                  <a:lumMod val="50000"/>
                </a:schemeClr>
              </a:solidFill>
              <a:latin typeface="+mn-ea"/>
            </a:endParaRPr>
          </a:p>
        </p:txBody>
      </p:sp>
      <p:sp>
        <p:nvSpPr>
          <p:cNvPr id="29" name="テキスト ボックス 28">
            <a:extLst>
              <a:ext uri="{FF2B5EF4-FFF2-40B4-BE49-F238E27FC236}">
                <a16:creationId xmlns:a16="http://schemas.microsoft.com/office/drawing/2014/main" id="{F65FA08C-C035-5F61-A380-D26F01D9180B}"/>
              </a:ext>
            </a:extLst>
          </p:cNvPr>
          <p:cNvSpPr txBox="1"/>
          <p:nvPr/>
        </p:nvSpPr>
        <p:spPr>
          <a:xfrm>
            <a:off x="3982050" y="3444116"/>
            <a:ext cx="1120820" cy="461665"/>
          </a:xfrm>
          <a:prstGeom prst="rect">
            <a:avLst/>
          </a:prstGeom>
          <a:noFill/>
        </p:spPr>
        <p:txBody>
          <a:bodyPr wrap="none" rtlCol="0">
            <a:spAutoFit/>
          </a:bodyPr>
          <a:lstStyle/>
          <a:p>
            <a:pPr algn="ctr"/>
            <a:r>
              <a:rPr kumimoji="1" lang="en-US" altLang="ja-JP" sz="1200" b="1" u="sng" dirty="0">
                <a:solidFill>
                  <a:schemeClr val="bg2">
                    <a:lumMod val="50000"/>
                  </a:schemeClr>
                </a:solidFill>
                <a:latin typeface="+mn-ea"/>
              </a:rPr>
              <a:t>IG</a:t>
            </a:r>
            <a:r>
              <a:rPr kumimoji="1" lang="ja-JP" altLang="en-US" sz="1200" b="1" u="sng" dirty="0">
                <a:solidFill>
                  <a:schemeClr val="bg2">
                    <a:lumMod val="50000"/>
                  </a:schemeClr>
                </a:solidFill>
                <a:latin typeface="+mn-ea"/>
              </a:rPr>
              <a:t>ストーリー</a:t>
            </a:r>
            <a:endParaRPr kumimoji="1" lang="en-US" altLang="ja-JP" sz="1200" b="1" u="sng" dirty="0">
              <a:solidFill>
                <a:schemeClr val="bg2">
                  <a:lumMod val="50000"/>
                </a:schemeClr>
              </a:solidFill>
              <a:latin typeface="+mn-ea"/>
            </a:endParaRPr>
          </a:p>
          <a:p>
            <a:pPr algn="ctr"/>
            <a:r>
              <a:rPr kumimoji="1" lang="ja-JP" altLang="en-US" sz="1200" b="1" u="sng" dirty="0">
                <a:solidFill>
                  <a:schemeClr val="bg2">
                    <a:lumMod val="50000"/>
                  </a:schemeClr>
                </a:solidFill>
                <a:latin typeface="+mn-ea"/>
              </a:rPr>
              <a:t>ブースト</a:t>
            </a:r>
            <a:endParaRPr kumimoji="1" lang="en-US" altLang="ja-JP" sz="1200" b="1" u="sng" dirty="0">
              <a:solidFill>
                <a:schemeClr val="bg2">
                  <a:lumMod val="50000"/>
                </a:schemeClr>
              </a:solidFill>
              <a:latin typeface="+mn-ea"/>
            </a:endParaRPr>
          </a:p>
        </p:txBody>
      </p:sp>
      <p:graphicFrame>
        <p:nvGraphicFramePr>
          <p:cNvPr id="30" name="表 29">
            <a:extLst>
              <a:ext uri="{FF2B5EF4-FFF2-40B4-BE49-F238E27FC236}">
                <a16:creationId xmlns:a16="http://schemas.microsoft.com/office/drawing/2014/main" id="{D7C21E61-BC35-47AC-AD14-09BD2AD442EB}"/>
              </a:ext>
            </a:extLst>
          </p:cNvPr>
          <p:cNvGraphicFramePr>
            <a:graphicFrameLocks noGrp="1"/>
          </p:cNvGraphicFramePr>
          <p:nvPr/>
        </p:nvGraphicFramePr>
        <p:xfrm>
          <a:off x="1691911" y="5079197"/>
          <a:ext cx="3087116" cy="1338895"/>
        </p:xfrm>
        <a:graphic>
          <a:graphicData uri="http://schemas.openxmlformats.org/drawingml/2006/table">
            <a:tbl>
              <a:tblPr firstRow="1" bandRow="1">
                <a:tableStyleId>{5C22544A-7EE6-4342-B048-85BDC9FD1C3A}</a:tableStyleId>
              </a:tblPr>
              <a:tblGrid>
                <a:gridCol w="1584889">
                  <a:extLst>
                    <a:ext uri="{9D8B030D-6E8A-4147-A177-3AD203B41FA5}">
                      <a16:colId xmlns:a16="http://schemas.microsoft.com/office/drawing/2014/main" val="251641228"/>
                    </a:ext>
                  </a:extLst>
                </a:gridCol>
                <a:gridCol w="1502227">
                  <a:extLst>
                    <a:ext uri="{9D8B030D-6E8A-4147-A177-3AD203B41FA5}">
                      <a16:colId xmlns:a16="http://schemas.microsoft.com/office/drawing/2014/main" val="2344575875"/>
                    </a:ext>
                  </a:extLst>
                </a:gridCol>
              </a:tblGrid>
              <a:tr h="1338895">
                <a:tc>
                  <a:txBody>
                    <a:bodyPr/>
                    <a:lstStyle/>
                    <a:p>
                      <a:endParaRPr kumimoji="1" lang="en-US" altLang="ja-JP" sz="800" dirty="0">
                        <a:solidFill>
                          <a:schemeClr val="bg2">
                            <a:lumMod val="50000"/>
                          </a:schemeClr>
                        </a:solidFill>
                      </a:endParaRPr>
                    </a:p>
                    <a:p>
                      <a:endParaRPr kumimoji="1" lang="en-US" altLang="ja-JP" sz="800" dirty="0">
                        <a:solidFill>
                          <a:schemeClr val="bg2">
                            <a:lumMod val="50000"/>
                          </a:schemeClr>
                        </a:solidFill>
                      </a:endParaRPr>
                    </a:p>
                    <a:p>
                      <a:endParaRPr kumimoji="1" lang="en-US" altLang="ja-JP" sz="800" dirty="0">
                        <a:solidFill>
                          <a:schemeClr val="bg2">
                            <a:lumMod val="50000"/>
                          </a:schemeClr>
                        </a:solidFill>
                      </a:endParaRPr>
                    </a:p>
                    <a:p>
                      <a:r>
                        <a:rPr kumimoji="1" lang="ja-JP" altLang="en-US" sz="800" dirty="0">
                          <a:solidFill>
                            <a:schemeClr val="bg2">
                              <a:lumMod val="50000"/>
                            </a:schemeClr>
                          </a:solidFill>
                        </a:rPr>
                        <a:t>　　　　</a:t>
                      </a:r>
                      <a:r>
                        <a:rPr kumimoji="1" lang="en-US" altLang="ja-JP" sz="800" dirty="0">
                          <a:solidFill>
                            <a:schemeClr val="bg2">
                              <a:lumMod val="50000"/>
                            </a:schemeClr>
                          </a:solidFill>
                        </a:rPr>
                        <a:t>Instagram</a:t>
                      </a:r>
                    </a:p>
                    <a:p>
                      <a:endParaRPr kumimoji="1" lang="en-US" altLang="ja-JP" sz="800" dirty="0">
                        <a:solidFill>
                          <a:schemeClr val="bg2">
                            <a:lumMod val="50000"/>
                          </a:schemeClr>
                        </a:solidFill>
                      </a:endParaRPr>
                    </a:p>
                    <a:p>
                      <a:r>
                        <a:rPr kumimoji="1" lang="en-US" altLang="ja-JP" sz="800" u="sng" dirty="0">
                          <a:solidFill>
                            <a:schemeClr val="bg2">
                              <a:lumMod val="50000"/>
                            </a:schemeClr>
                          </a:solidFill>
                        </a:rPr>
                        <a:t>CanCam</a:t>
                      </a:r>
                      <a:r>
                        <a:rPr kumimoji="1" lang="ja-JP" altLang="en-US" sz="800" u="sng" dirty="0">
                          <a:solidFill>
                            <a:schemeClr val="bg2">
                              <a:lumMod val="50000"/>
                            </a:schemeClr>
                          </a:solidFill>
                        </a:rPr>
                        <a:t>公式アカウント</a:t>
                      </a:r>
                      <a:endParaRPr kumimoji="1" lang="en-US" altLang="ja-JP" sz="800" u="sng" dirty="0">
                        <a:solidFill>
                          <a:schemeClr val="bg2">
                            <a:lumMod val="50000"/>
                          </a:schemeClr>
                        </a:solidFill>
                      </a:endParaRPr>
                    </a:p>
                    <a:p>
                      <a:endParaRPr kumimoji="1" lang="en-US" altLang="ja-JP" sz="800" dirty="0">
                        <a:solidFill>
                          <a:schemeClr val="bg2">
                            <a:lumMod val="50000"/>
                          </a:schemeClr>
                        </a:solidFill>
                      </a:endParaRPr>
                    </a:p>
                    <a:p>
                      <a:r>
                        <a:rPr kumimoji="1" lang="ja-JP" altLang="en-US" sz="800" dirty="0">
                          <a:solidFill>
                            <a:schemeClr val="bg2">
                              <a:lumMod val="50000"/>
                            </a:schemeClr>
                          </a:solidFill>
                        </a:rPr>
                        <a:t>・フィード投稿</a:t>
                      </a:r>
                      <a:r>
                        <a:rPr kumimoji="1" lang="en-US" altLang="ja-JP" sz="800" dirty="0">
                          <a:solidFill>
                            <a:schemeClr val="bg2">
                              <a:lumMod val="50000"/>
                            </a:schemeClr>
                          </a:solidFill>
                        </a:rPr>
                        <a:t>1</a:t>
                      </a:r>
                      <a:r>
                        <a:rPr kumimoji="1" lang="ja-JP" altLang="en-US" sz="800" dirty="0">
                          <a:solidFill>
                            <a:schemeClr val="bg2">
                              <a:lumMod val="50000"/>
                            </a:schemeClr>
                          </a:solidFill>
                        </a:rPr>
                        <a:t>回</a:t>
                      </a:r>
                      <a:endParaRPr kumimoji="1" lang="en-US" altLang="ja-JP" sz="800" dirty="0">
                        <a:solidFill>
                          <a:schemeClr val="bg2">
                            <a:lumMod val="50000"/>
                          </a:schemeClr>
                        </a:solidFill>
                      </a:endParaRPr>
                    </a:p>
                    <a:p>
                      <a:r>
                        <a:rPr kumimoji="1" lang="ja-JP" altLang="en-US" sz="800" dirty="0">
                          <a:solidFill>
                            <a:schemeClr val="bg2">
                              <a:lumMod val="50000"/>
                            </a:schemeClr>
                          </a:solidFill>
                        </a:rPr>
                        <a:t>・ストーリーズ投稿</a:t>
                      </a:r>
                      <a:r>
                        <a:rPr kumimoji="1" lang="en-US" altLang="ja-JP" sz="800" dirty="0">
                          <a:solidFill>
                            <a:schemeClr val="bg2">
                              <a:lumMod val="50000"/>
                            </a:schemeClr>
                          </a:solidFill>
                        </a:rPr>
                        <a:t>1</a:t>
                      </a:r>
                      <a:r>
                        <a:rPr kumimoji="1" lang="ja-JP" altLang="en-US" sz="800" dirty="0">
                          <a:solidFill>
                            <a:schemeClr val="bg2">
                              <a:lumMod val="50000"/>
                            </a:schemeClr>
                          </a:solidFill>
                        </a:rPr>
                        <a:t>回</a:t>
                      </a:r>
                    </a:p>
                  </a:txBody>
                  <a:tcP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endParaRPr kumimoji="1" lang="en-US" altLang="ja-JP" sz="800" dirty="0">
                        <a:solidFill>
                          <a:schemeClr val="bg2">
                            <a:lumMod val="50000"/>
                          </a:schemeClr>
                        </a:solidFill>
                      </a:endParaRPr>
                    </a:p>
                    <a:p>
                      <a:endParaRPr kumimoji="1" lang="en-US" altLang="ja-JP" sz="800" dirty="0">
                        <a:solidFill>
                          <a:schemeClr val="bg2">
                            <a:lumMod val="50000"/>
                          </a:schemeClr>
                        </a:solidFill>
                      </a:endParaRPr>
                    </a:p>
                    <a:p>
                      <a:endParaRPr kumimoji="1" lang="en-US" altLang="ja-JP" sz="800" dirty="0">
                        <a:solidFill>
                          <a:schemeClr val="bg2">
                            <a:lumMod val="50000"/>
                          </a:schemeClr>
                        </a:solidFill>
                      </a:endParaRPr>
                    </a:p>
                    <a:p>
                      <a:r>
                        <a:rPr kumimoji="1" lang="ja-JP" altLang="en-US" sz="800" dirty="0">
                          <a:solidFill>
                            <a:schemeClr val="bg2">
                              <a:lumMod val="50000"/>
                            </a:schemeClr>
                          </a:solidFill>
                        </a:rPr>
                        <a:t>　　　　 </a:t>
                      </a:r>
                      <a:r>
                        <a:rPr kumimoji="1" lang="en-US" altLang="ja-JP" sz="800" dirty="0">
                          <a:solidFill>
                            <a:schemeClr val="bg2">
                              <a:lumMod val="50000"/>
                            </a:schemeClr>
                          </a:solidFill>
                        </a:rPr>
                        <a:t>X</a:t>
                      </a:r>
                    </a:p>
                    <a:p>
                      <a:endParaRPr kumimoji="1" lang="en-US" altLang="ja-JP" sz="800" dirty="0">
                        <a:solidFill>
                          <a:schemeClr val="bg2">
                            <a:lumMod val="50000"/>
                          </a:schemeClr>
                        </a:solidFill>
                      </a:endParaRPr>
                    </a:p>
                    <a:p>
                      <a:r>
                        <a:rPr kumimoji="1" lang="en-US" altLang="ja-JP" sz="800" u="sng" dirty="0">
                          <a:solidFill>
                            <a:schemeClr val="bg2">
                              <a:lumMod val="50000"/>
                            </a:schemeClr>
                          </a:solidFill>
                        </a:rPr>
                        <a:t>CanCam</a:t>
                      </a:r>
                      <a:r>
                        <a:rPr kumimoji="1" lang="ja-JP" altLang="en-US" sz="800" u="sng" dirty="0">
                          <a:solidFill>
                            <a:schemeClr val="bg2">
                              <a:lumMod val="50000"/>
                            </a:schemeClr>
                          </a:solidFill>
                        </a:rPr>
                        <a:t>公式アカウント</a:t>
                      </a:r>
                      <a:endParaRPr kumimoji="1" lang="en-US" altLang="ja-JP" sz="800" u="sng" dirty="0">
                        <a:solidFill>
                          <a:schemeClr val="bg2">
                            <a:lumMod val="50000"/>
                          </a:schemeClr>
                        </a:solidFill>
                      </a:endParaRPr>
                    </a:p>
                    <a:p>
                      <a:endParaRPr kumimoji="1" lang="en-US" altLang="ja-JP" sz="800" dirty="0">
                        <a:solidFill>
                          <a:schemeClr val="bg2">
                            <a:lumMod val="50000"/>
                          </a:schemeClr>
                        </a:solidFill>
                      </a:endParaRPr>
                    </a:p>
                    <a:p>
                      <a:r>
                        <a:rPr kumimoji="1" lang="ja-JP" altLang="en-US" sz="800" dirty="0">
                          <a:solidFill>
                            <a:schemeClr val="bg2">
                              <a:lumMod val="50000"/>
                            </a:schemeClr>
                          </a:solidFill>
                        </a:rPr>
                        <a:t>・オーガニック投稿</a:t>
                      </a:r>
                      <a:r>
                        <a:rPr kumimoji="1" lang="en-US" altLang="ja-JP" sz="800" dirty="0">
                          <a:solidFill>
                            <a:schemeClr val="bg2">
                              <a:lumMod val="50000"/>
                            </a:schemeClr>
                          </a:solidFill>
                        </a:rPr>
                        <a:t>1</a:t>
                      </a:r>
                      <a:r>
                        <a:rPr kumimoji="1" lang="ja-JP" altLang="en-US" sz="800" dirty="0">
                          <a:solidFill>
                            <a:schemeClr val="bg2">
                              <a:lumMod val="50000"/>
                            </a:schemeClr>
                          </a:solidFill>
                        </a:rPr>
                        <a:t>回</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23285795"/>
                  </a:ext>
                </a:extLst>
              </a:tr>
            </a:tbl>
          </a:graphicData>
        </a:graphic>
      </p:graphicFrame>
      <p:pic>
        <p:nvPicPr>
          <p:cNvPr id="31" name="Picture 6" descr="Instagram - Wikipedia">
            <a:extLst>
              <a:ext uri="{FF2B5EF4-FFF2-40B4-BE49-F238E27FC236}">
                <a16:creationId xmlns:a16="http://schemas.microsoft.com/office/drawing/2014/main" id="{958342F7-BCB6-5930-50E5-4DCE2CDECC4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755147" y="5217707"/>
            <a:ext cx="391921" cy="391921"/>
          </a:xfrm>
          <a:prstGeom prst="roundRect">
            <a:avLst>
              <a:gd name="adj" fmla="val 25291"/>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E8ED5909-C5F7-B759-5C3A-EF72EC88484E}"/>
              </a:ext>
            </a:extLst>
          </p:cNvPr>
          <p:cNvSpPr txBox="1"/>
          <p:nvPr/>
        </p:nvSpPr>
        <p:spPr>
          <a:xfrm rot="21360000">
            <a:off x="2526924" y="4983364"/>
            <a:ext cx="712925" cy="288147"/>
          </a:xfrm>
          <a:prstGeom prst="rect">
            <a:avLst/>
          </a:prstGeom>
          <a:solidFill>
            <a:schemeClr val="bg2">
              <a:lumMod val="50000"/>
            </a:schemeClr>
          </a:solidFill>
          <a:ln>
            <a:noFill/>
          </a:ln>
        </p:spPr>
        <p:txBody>
          <a:bodyPr wrap="square" lIns="36000" tIns="36000" rIns="36000" bIns="36000" rtlCol="0">
            <a:spAutoFit/>
          </a:bodyPr>
          <a:lstStyle/>
          <a:p>
            <a:pPr algn="ctr"/>
            <a:r>
              <a:rPr kumimoji="1" lang="en-US" altLang="ja-JP" sz="900" b="1" dirty="0">
                <a:solidFill>
                  <a:schemeClr val="bg1"/>
                </a:solidFill>
                <a:latin typeface="+mn-ea"/>
                <a:cs typeface="Arial" panose="020B0604020202020204" pitchFamily="34" charset="0"/>
              </a:rPr>
              <a:t>29</a:t>
            </a:r>
            <a:r>
              <a:rPr kumimoji="1" lang="ja-JP" altLang="en-US" sz="900" b="1" dirty="0">
                <a:solidFill>
                  <a:schemeClr val="bg1"/>
                </a:solidFill>
                <a:latin typeface="+mn-ea"/>
                <a:cs typeface="Arial" panose="020B0604020202020204" pitchFamily="34" charset="0"/>
              </a:rPr>
              <a:t>万</a:t>
            </a:r>
            <a:endParaRPr kumimoji="1" lang="en-US" altLang="ja-JP" sz="900" b="1" dirty="0">
              <a:solidFill>
                <a:schemeClr val="bg1"/>
              </a:solidFill>
              <a:latin typeface="+mn-ea"/>
              <a:cs typeface="Arial" panose="020B0604020202020204" pitchFamily="34" charset="0"/>
            </a:endParaRPr>
          </a:p>
          <a:p>
            <a:pPr algn="ctr"/>
            <a:r>
              <a:rPr kumimoji="1" lang="ja-JP" altLang="en-US" sz="500" b="1" dirty="0">
                <a:solidFill>
                  <a:schemeClr val="bg1"/>
                </a:solidFill>
                <a:latin typeface="+mn-ea"/>
                <a:cs typeface="Arial" panose="020B0604020202020204" pitchFamily="34" charset="0"/>
              </a:rPr>
              <a:t>フォロワー！</a:t>
            </a:r>
            <a:endParaRPr kumimoji="1" lang="en-US" altLang="ja-JP" sz="500" b="1" dirty="0">
              <a:solidFill>
                <a:schemeClr val="bg1"/>
              </a:solidFill>
              <a:latin typeface="+mn-ea"/>
              <a:cs typeface="Arial" panose="020B0604020202020204" pitchFamily="34" charset="0"/>
            </a:endParaRPr>
          </a:p>
        </p:txBody>
      </p:sp>
      <p:sp>
        <p:nvSpPr>
          <p:cNvPr id="35" name="テキスト ボックス 34">
            <a:extLst>
              <a:ext uri="{FF2B5EF4-FFF2-40B4-BE49-F238E27FC236}">
                <a16:creationId xmlns:a16="http://schemas.microsoft.com/office/drawing/2014/main" id="{2BB38191-972C-7B21-94B6-A6EC13303ECB}"/>
              </a:ext>
            </a:extLst>
          </p:cNvPr>
          <p:cNvSpPr txBox="1"/>
          <p:nvPr/>
        </p:nvSpPr>
        <p:spPr>
          <a:xfrm rot="21360000">
            <a:off x="4001839" y="4988469"/>
            <a:ext cx="745505" cy="288147"/>
          </a:xfrm>
          <a:prstGeom prst="rect">
            <a:avLst/>
          </a:prstGeom>
          <a:solidFill>
            <a:schemeClr val="bg2">
              <a:lumMod val="50000"/>
            </a:schemeClr>
          </a:solidFill>
          <a:ln>
            <a:noFill/>
          </a:ln>
        </p:spPr>
        <p:txBody>
          <a:bodyPr wrap="square" lIns="36000" tIns="36000" rIns="36000" bIns="36000" rtlCol="0">
            <a:spAutoFit/>
          </a:bodyPr>
          <a:lstStyle/>
          <a:p>
            <a:pPr algn="ctr"/>
            <a:r>
              <a:rPr kumimoji="1" lang="en-US" altLang="ja-JP" sz="900" b="1" dirty="0">
                <a:solidFill>
                  <a:schemeClr val="bg1"/>
                </a:solidFill>
                <a:latin typeface="+mn-ea"/>
                <a:cs typeface="Arial" panose="020B0604020202020204" pitchFamily="34" charset="0"/>
              </a:rPr>
              <a:t>17.7</a:t>
            </a:r>
            <a:r>
              <a:rPr kumimoji="1" lang="ja-JP" altLang="en-US" sz="900" b="1" dirty="0">
                <a:solidFill>
                  <a:schemeClr val="bg1"/>
                </a:solidFill>
                <a:latin typeface="+mn-ea"/>
                <a:cs typeface="Arial" panose="020B0604020202020204" pitchFamily="34" charset="0"/>
              </a:rPr>
              <a:t>万</a:t>
            </a:r>
            <a:endParaRPr kumimoji="1" lang="en-US" altLang="ja-JP" sz="900" b="1" dirty="0">
              <a:solidFill>
                <a:schemeClr val="bg1"/>
              </a:solidFill>
              <a:latin typeface="+mn-ea"/>
              <a:cs typeface="Arial" panose="020B0604020202020204" pitchFamily="34" charset="0"/>
            </a:endParaRPr>
          </a:p>
          <a:p>
            <a:pPr algn="ctr"/>
            <a:r>
              <a:rPr kumimoji="1" lang="ja-JP" altLang="en-US" sz="500" b="1" dirty="0">
                <a:solidFill>
                  <a:schemeClr val="bg1"/>
                </a:solidFill>
                <a:latin typeface="+mn-ea"/>
                <a:cs typeface="Arial" panose="020B0604020202020204" pitchFamily="34" charset="0"/>
              </a:rPr>
              <a:t>フォロワー！</a:t>
            </a:r>
            <a:endParaRPr kumimoji="1" lang="en-US" altLang="ja-JP" sz="500" b="1" dirty="0">
              <a:solidFill>
                <a:schemeClr val="bg1"/>
              </a:solidFill>
              <a:latin typeface="+mn-ea"/>
              <a:cs typeface="Arial" panose="020B0604020202020204" pitchFamily="34" charset="0"/>
            </a:endParaRPr>
          </a:p>
        </p:txBody>
      </p:sp>
      <p:pic>
        <p:nvPicPr>
          <p:cNvPr id="1026" name="Picture 2" descr="Xのアイコン｜こんとん">
            <a:extLst>
              <a:ext uri="{FF2B5EF4-FFF2-40B4-BE49-F238E27FC236}">
                <a16:creationId xmlns:a16="http://schemas.microsoft.com/office/drawing/2014/main" id="{69596977-F2E2-AF5F-CB17-F739C89866E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344392" y="5215960"/>
            <a:ext cx="404335" cy="391921"/>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グループ化 37">
            <a:extLst>
              <a:ext uri="{FF2B5EF4-FFF2-40B4-BE49-F238E27FC236}">
                <a16:creationId xmlns:a16="http://schemas.microsoft.com/office/drawing/2014/main" id="{8D5243C8-F794-313A-2ACC-FF5770886A72}"/>
              </a:ext>
            </a:extLst>
          </p:cNvPr>
          <p:cNvGrpSpPr/>
          <p:nvPr/>
        </p:nvGrpSpPr>
        <p:grpSpPr>
          <a:xfrm>
            <a:off x="172645" y="2080973"/>
            <a:ext cx="1612220" cy="1311512"/>
            <a:chOff x="330661" y="2187338"/>
            <a:chExt cx="1185267" cy="964193"/>
          </a:xfrm>
        </p:grpSpPr>
        <p:sp>
          <p:nvSpPr>
            <p:cNvPr id="39" name="テキスト ボックス 38">
              <a:extLst>
                <a:ext uri="{FF2B5EF4-FFF2-40B4-BE49-F238E27FC236}">
                  <a16:creationId xmlns:a16="http://schemas.microsoft.com/office/drawing/2014/main" id="{66F36423-7C6D-0D12-A4B8-DC2511C8A9BC}"/>
                </a:ext>
              </a:extLst>
            </p:cNvPr>
            <p:cNvSpPr txBox="1"/>
            <p:nvPr/>
          </p:nvSpPr>
          <p:spPr>
            <a:xfrm>
              <a:off x="378449" y="2551181"/>
              <a:ext cx="1059699" cy="328092"/>
            </a:xfrm>
            <a:prstGeom prst="rect">
              <a:avLst/>
            </a:prstGeom>
            <a:noFill/>
          </p:spPr>
          <p:txBody>
            <a:bodyPr wrap="none" rtlCol="0">
              <a:spAutoFit/>
            </a:bodyPr>
            <a:lstStyle/>
            <a:p>
              <a:pPr algn="ctr"/>
              <a:r>
                <a:rPr kumimoji="1" lang="ja-JP" altLang="en-US" sz="900" dirty="0">
                  <a:solidFill>
                    <a:schemeClr val="bg2">
                      <a:lumMod val="50000"/>
                    </a:schemeClr>
                  </a:solidFill>
                  <a:latin typeface="+mn-ea"/>
                </a:rPr>
                <a:t>専属モデル</a:t>
              </a:r>
              <a:r>
                <a:rPr kumimoji="1" lang="en-US" altLang="ja-JP" sz="900" dirty="0">
                  <a:solidFill>
                    <a:schemeClr val="bg2">
                      <a:lumMod val="50000"/>
                    </a:schemeClr>
                  </a:solidFill>
                  <a:latin typeface="+mn-ea"/>
                </a:rPr>
                <a:t>1</a:t>
              </a:r>
              <a:r>
                <a:rPr kumimoji="1" lang="ja-JP" altLang="en-US" sz="900" dirty="0">
                  <a:solidFill>
                    <a:schemeClr val="bg2">
                      <a:lumMod val="50000"/>
                    </a:schemeClr>
                  </a:solidFill>
                  <a:latin typeface="+mn-ea"/>
                </a:rPr>
                <a:t>名起用</a:t>
              </a:r>
              <a:endParaRPr kumimoji="1" lang="en-US" altLang="ja-JP" sz="900" dirty="0">
                <a:solidFill>
                  <a:schemeClr val="bg2">
                    <a:lumMod val="50000"/>
                  </a:schemeClr>
                </a:solidFill>
                <a:latin typeface="+mn-ea"/>
              </a:endParaRPr>
            </a:p>
            <a:p>
              <a:pPr algn="ctr"/>
              <a:r>
                <a:rPr kumimoji="1" lang="ja-JP" altLang="en-US" sz="1400" b="1" u="sng" dirty="0">
                  <a:solidFill>
                    <a:schemeClr val="bg2">
                      <a:lumMod val="50000"/>
                    </a:schemeClr>
                  </a:solidFill>
                  <a:latin typeface="+mn-ea"/>
                </a:rPr>
                <a:t>本誌タイアップ</a:t>
              </a:r>
            </a:p>
          </p:txBody>
        </p:sp>
        <p:pic>
          <p:nvPicPr>
            <p:cNvPr id="40" name="図 39">
              <a:extLst>
                <a:ext uri="{FF2B5EF4-FFF2-40B4-BE49-F238E27FC236}">
                  <a16:creationId xmlns:a16="http://schemas.microsoft.com/office/drawing/2014/main" id="{AC89EFF4-EE5D-CF85-95CD-E3B75C1C4A67}"/>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33228" y="2274720"/>
              <a:ext cx="314172" cy="208632"/>
            </a:xfrm>
            <a:prstGeom prst="rect">
              <a:avLst/>
            </a:prstGeom>
          </p:spPr>
        </p:pic>
        <p:sp>
          <p:nvSpPr>
            <p:cNvPr id="41" name="正方形/長方形 46">
              <a:extLst>
                <a:ext uri="{FF2B5EF4-FFF2-40B4-BE49-F238E27FC236}">
                  <a16:creationId xmlns:a16="http://schemas.microsoft.com/office/drawing/2014/main" id="{7993EC53-3614-A7B9-5878-6C2D0AD0A975}"/>
                </a:ext>
              </a:extLst>
            </p:cNvPr>
            <p:cNvSpPr/>
            <p:nvPr/>
          </p:nvSpPr>
          <p:spPr>
            <a:xfrm>
              <a:off x="330661" y="2187338"/>
              <a:ext cx="1185267" cy="964193"/>
            </a:xfrm>
            <a:custGeom>
              <a:avLst/>
              <a:gdLst>
                <a:gd name="connsiteX0" fmla="*/ 0 w 2411075"/>
                <a:gd name="connsiteY0" fmla="*/ 0 h 561650"/>
                <a:gd name="connsiteX1" fmla="*/ 2411075 w 2411075"/>
                <a:gd name="connsiteY1" fmla="*/ 0 h 561650"/>
                <a:gd name="connsiteX2" fmla="*/ 2411075 w 2411075"/>
                <a:gd name="connsiteY2" fmla="*/ 561650 h 561650"/>
                <a:gd name="connsiteX3" fmla="*/ 0 w 2411075"/>
                <a:gd name="connsiteY3" fmla="*/ 561650 h 561650"/>
                <a:gd name="connsiteX4" fmla="*/ 0 w 2411075"/>
                <a:gd name="connsiteY4" fmla="*/ 0 h 561650"/>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0 w 2411075"/>
                <a:gd name="connsiteY4" fmla="*/ 564745 h 564745"/>
                <a:gd name="connsiteX5" fmla="*/ 0 w 2411075"/>
                <a:gd name="connsiteY5" fmla="*/ 3095 h 564745"/>
                <a:gd name="connsiteX0" fmla="*/ 0 w 2411075"/>
                <a:gd name="connsiteY0" fmla="*/ 3095 h 564745"/>
                <a:gd name="connsiteX1" fmla="*/ 1196431 w 2411075"/>
                <a:gd name="connsiteY1" fmla="*/ 0 h 564745"/>
                <a:gd name="connsiteX2" fmla="*/ 2411075 w 2411075"/>
                <a:gd name="connsiteY2" fmla="*/ 3095 h 564745"/>
                <a:gd name="connsiteX3" fmla="*/ 2411075 w 2411075"/>
                <a:gd name="connsiteY3" fmla="*/ 564745 h 564745"/>
                <a:gd name="connsiteX4" fmla="*/ 1196431 w 2411075"/>
                <a:gd name="connsiteY4" fmla="*/ 561665 h 564745"/>
                <a:gd name="connsiteX5" fmla="*/ 0 w 2411075"/>
                <a:gd name="connsiteY5" fmla="*/ 564745 h 564745"/>
                <a:gd name="connsiteX6" fmla="*/ 0 w 2411075"/>
                <a:gd name="connsiteY6" fmla="*/ 3095 h 564745"/>
                <a:gd name="connsiteX0" fmla="*/ 0 w 2411075"/>
                <a:gd name="connsiteY0" fmla="*/ 42650 h 604300"/>
                <a:gd name="connsiteX1" fmla="*/ 1196431 w 2411075"/>
                <a:gd name="connsiteY1" fmla="*/ 39555 h 604300"/>
                <a:gd name="connsiteX2" fmla="*/ 2411075 w 2411075"/>
                <a:gd name="connsiteY2" fmla="*/ 42650 h 604300"/>
                <a:gd name="connsiteX3" fmla="*/ 2411075 w 2411075"/>
                <a:gd name="connsiteY3" fmla="*/ 604300 h 604300"/>
                <a:gd name="connsiteX4" fmla="*/ 1196431 w 2411075"/>
                <a:gd name="connsiteY4" fmla="*/ 601220 h 604300"/>
                <a:gd name="connsiteX5" fmla="*/ 0 w 2411075"/>
                <a:gd name="connsiteY5" fmla="*/ 604300 h 604300"/>
                <a:gd name="connsiteX6" fmla="*/ 0 w 2411075"/>
                <a:gd name="connsiteY6" fmla="*/ 42650 h 604300"/>
                <a:gd name="connsiteX0" fmla="*/ 0 w 2411075"/>
                <a:gd name="connsiteY0" fmla="*/ 59329 h 620979"/>
                <a:gd name="connsiteX1" fmla="*/ 1196431 w 2411075"/>
                <a:gd name="connsiteY1" fmla="*/ 56234 h 620979"/>
                <a:gd name="connsiteX2" fmla="*/ 2411075 w 2411075"/>
                <a:gd name="connsiteY2" fmla="*/ 59329 h 620979"/>
                <a:gd name="connsiteX3" fmla="*/ 2411075 w 2411075"/>
                <a:gd name="connsiteY3" fmla="*/ 620979 h 620979"/>
                <a:gd name="connsiteX4" fmla="*/ 1196431 w 2411075"/>
                <a:gd name="connsiteY4" fmla="*/ 617899 h 620979"/>
                <a:gd name="connsiteX5" fmla="*/ 0 w 2411075"/>
                <a:gd name="connsiteY5" fmla="*/ 620979 h 620979"/>
                <a:gd name="connsiteX6" fmla="*/ 0 w 2411075"/>
                <a:gd name="connsiteY6" fmla="*/ 59329 h 620979"/>
                <a:gd name="connsiteX0" fmla="*/ 0 w 2411075"/>
                <a:gd name="connsiteY0" fmla="*/ 63842 h 625492"/>
                <a:gd name="connsiteX1" fmla="*/ 1196431 w 2411075"/>
                <a:gd name="connsiteY1" fmla="*/ 60747 h 625492"/>
                <a:gd name="connsiteX2" fmla="*/ 2411075 w 2411075"/>
                <a:gd name="connsiteY2" fmla="*/ 63842 h 625492"/>
                <a:gd name="connsiteX3" fmla="*/ 2411075 w 2411075"/>
                <a:gd name="connsiteY3" fmla="*/ 625492 h 625492"/>
                <a:gd name="connsiteX4" fmla="*/ 1196431 w 2411075"/>
                <a:gd name="connsiteY4" fmla="*/ 622412 h 625492"/>
                <a:gd name="connsiteX5" fmla="*/ 0 w 2411075"/>
                <a:gd name="connsiteY5" fmla="*/ 625492 h 625492"/>
                <a:gd name="connsiteX6" fmla="*/ 0 w 2411075"/>
                <a:gd name="connsiteY6" fmla="*/ 63842 h 625492"/>
                <a:gd name="connsiteX0" fmla="*/ 0 w 2411075"/>
                <a:gd name="connsiteY0" fmla="*/ 69550 h 631200"/>
                <a:gd name="connsiteX1" fmla="*/ 1196431 w 2411075"/>
                <a:gd name="connsiteY1" fmla="*/ 66455 h 631200"/>
                <a:gd name="connsiteX2" fmla="*/ 2411075 w 2411075"/>
                <a:gd name="connsiteY2" fmla="*/ 69550 h 631200"/>
                <a:gd name="connsiteX3" fmla="*/ 2411075 w 2411075"/>
                <a:gd name="connsiteY3" fmla="*/ 631200 h 631200"/>
                <a:gd name="connsiteX4" fmla="*/ 1196431 w 2411075"/>
                <a:gd name="connsiteY4" fmla="*/ 628120 h 631200"/>
                <a:gd name="connsiteX5" fmla="*/ 0 w 2411075"/>
                <a:gd name="connsiteY5" fmla="*/ 631200 h 631200"/>
                <a:gd name="connsiteX6" fmla="*/ 0 w 2411075"/>
                <a:gd name="connsiteY6" fmla="*/ 69550 h 631200"/>
                <a:gd name="connsiteX0" fmla="*/ 0 w 2411075"/>
                <a:gd name="connsiteY0" fmla="*/ 63381 h 625031"/>
                <a:gd name="connsiteX1" fmla="*/ 1196431 w 2411075"/>
                <a:gd name="connsiteY1" fmla="*/ 60286 h 625031"/>
                <a:gd name="connsiteX2" fmla="*/ 2411075 w 2411075"/>
                <a:gd name="connsiteY2" fmla="*/ 63381 h 625031"/>
                <a:gd name="connsiteX3" fmla="*/ 2411075 w 2411075"/>
                <a:gd name="connsiteY3" fmla="*/ 625031 h 625031"/>
                <a:gd name="connsiteX4" fmla="*/ 1196431 w 2411075"/>
                <a:gd name="connsiteY4" fmla="*/ 621951 h 625031"/>
                <a:gd name="connsiteX5" fmla="*/ 0 w 2411075"/>
                <a:gd name="connsiteY5" fmla="*/ 625031 h 625031"/>
                <a:gd name="connsiteX6" fmla="*/ 0 w 2411075"/>
                <a:gd name="connsiteY6" fmla="*/ 6338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355031 w 2411075"/>
                <a:gd name="connsiteY6" fmla="*/ 109492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195593 w 2411075"/>
                <a:gd name="connsiteY6" fmla="*/ 62629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3986 w 2411075"/>
                <a:gd name="connsiteY6" fmla="*/ 63931 h 625031"/>
                <a:gd name="connsiteX0" fmla="*/ 1196431 w 2411075"/>
                <a:gd name="connsiteY0" fmla="*/ 60286 h 625031"/>
                <a:gd name="connsiteX1" fmla="*/ 2411075 w 2411075"/>
                <a:gd name="connsiteY1" fmla="*/ 63381 h 625031"/>
                <a:gd name="connsiteX2" fmla="*/ 2411075 w 2411075"/>
                <a:gd name="connsiteY2" fmla="*/ 625031 h 625031"/>
                <a:gd name="connsiteX3" fmla="*/ 1196431 w 2411075"/>
                <a:gd name="connsiteY3" fmla="*/ 621951 h 625031"/>
                <a:gd name="connsiteX4" fmla="*/ 0 w 2411075"/>
                <a:gd name="connsiteY4" fmla="*/ 625031 h 625031"/>
                <a:gd name="connsiteX5" fmla="*/ 0 w 2411075"/>
                <a:gd name="connsiteY5" fmla="*/ 63381 h 625031"/>
                <a:gd name="connsiteX6" fmla="*/ 1208182 w 2411075"/>
                <a:gd name="connsiteY6" fmla="*/ 62629 h 62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075" h="625031">
                  <a:moveTo>
                    <a:pt x="1196431" y="60286"/>
                  </a:moveTo>
                  <a:cubicBezTo>
                    <a:pt x="1367509" y="-10007"/>
                    <a:pt x="2208634" y="-30743"/>
                    <a:pt x="2411075" y="63381"/>
                  </a:cubicBezTo>
                  <a:lnTo>
                    <a:pt x="2411075" y="625031"/>
                  </a:lnTo>
                  <a:cubicBezTo>
                    <a:pt x="2090110" y="570633"/>
                    <a:pt x="1601313" y="547477"/>
                    <a:pt x="1196431" y="621951"/>
                  </a:cubicBezTo>
                  <a:cubicBezTo>
                    <a:pt x="726292" y="542270"/>
                    <a:pt x="222587" y="584952"/>
                    <a:pt x="0" y="625031"/>
                  </a:cubicBezTo>
                  <a:lnTo>
                    <a:pt x="0" y="63381"/>
                  </a:lnTo>
                  <a:cubicBezTo>
                    <a:pt x="199405" y="-30743"/>
                    <a:pt x="1134444" y="3008"/>
                    <a:pt x="1208182" y="62629"/>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spTree>
    <p:extLst>
      <p:ext uri="{BB962C8B-B14F-4D97-AF65-F5344CB8AC3E}">
        <p14:creationId xmlns:p14="http://schemas.microsoft.com/office/powerpoint/2010/main" val="8287442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90D2-60E3-B61F-699A-AC3BA82BBA76}"/>
            </a:ext>
          </a:extLst>
        </p:cNvPr>
        <p:cNvGrpSpPr/>
        <p:nvPr/>
      </p:nvGrpSpPr>
      <p:grpSpPr>
        <a:xfrm>
          <a:off x="0" y="0"/>
          <a:ext cx="0" cy="0"/>
          <a:chOff x="0" y="0"/>
          <a:chExt cx="0" cy="0"/>
        </a:xfrm>
      </p:grpSpPr>
      <p:sp>
        <p:nvSpPr>
          <p:cNvPr id="4" name="楕円 3">
            <a:extLst>
              <a:ext uri="{FF2B5EF4-FFF2-40B4-BE49-F238E27FC236}">
                <a16:creationId xmlns:a16="http://schemas.microsoft.com/office/drawing/2014/main" id="{BA97DBD8-DC24-6EAF-7B83-D57F7A2AD0F7}"/>
              </a:ext>
            </a:extLst>
          </p:cNvPr>
          <p:cNvSpPr/>
          <p:nvPr/>
        </p:nvSpPr>
        <p:spPr>
          <a:xfrm>
            <a:off x="319729" y="642608"/>
            <a:ext cx="264466" cy="260277"/>
          </a:xfrm>
          <a:prstGeom prst="ellipse">
            <a:avLst/>
          </a:prstGeom>
          <a:solidFill>
            <a:srgbClr val="DF9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5" name="Google Shape;722;p23">
            <a:extLst>
              <a:ext uri="{FF2B5EF4-FFF2-40B4-BE49-F238E27FC236}">
                <a16:creationId xmlns:a16="http://schemas.microsoft.com/office/drawing/2014/main" id="{F6354F36-E189-721C-0861-223729EE3D83}"/>
              </a:ext>
            </a:extLst>
          </p:cNvPr>
          <p:cNvGraphicFramePr/>
          <p:nvPr/>
        </p:nvGraphicFramePr>
        <p:xfrm>
          <a:off x="5051698" y="1664965"/>
          <a:ext cx="4232855" cy="4725857"/>
        </p:xfrm>
        <a:graphic>
          <a:graphicData uri="http://schemas.openxmlformats.org/drawingml/2006/table">
            <a:tbl>
              <a:tblPr firstRow="1" bandRow="1">
                <a:noFill/>
              </a:tblPr>
              <a:tblGrid>
                <a:gridCol w="1206276">
                  <a:extLst>
                    <a:ext uri="{9D8B030D-6E8A-4147-A177-3AD203B41FA5}">
                      <a16:colId xmlns:a16="http://schemas.microsoft.com/office/drawing/2014/main" val="20000"/>
                    </a:ext>
                  </a:extLst>
                </a:gridCol>
                <a:gridCol w="3026579">
                  <a:extLst>
                    <a:ext uri="{9D8B030D-6E8A-4147-A177-3AD203B41FA5}">
                      <a16:colId xmlns:a16="http://schemas.microsoft.com/office/drawing/2014/main" val="20001"/>
                    </a:ext>
                  </a:extLst>
                </a:gridCol>
              </a:tblGrid>
              <a:tr h="220707">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体裁</a:t>
                      </a:r>
                      <a:endPar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CMS</a:t>
                      </a:r>
                      <a:endParaRPr lang="en-US" altLang="ja-JP" sz="7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extLst>
                  <a:ext uri="{0D108BD9-81ED-4DB2-BD59-A6C34878D82A}">
                    <a16:rowId xmlns:a16="http://schemas.microsoft.com/office/drawing/2014/main" val="452340854"/>
                  </a:ext>
                </a:extLst>
              </a:tr>
              <a:tr h="235076">
                <a:tc vMerge="1">
                  <a:txBody>
                    <a:bodyPr/>
                    <a:lstStyle/>
                    <a:p>
                      <a:pPr marL="0" marR="0" lvl="0" indent="0" algn="l" rtl="0">
                        <a:lnSpc>
                          <a:spcPct val="100000"/>
                        </a:lnSpc>
                        <a:spcBef>
                          <a:spcPts val="0"/>
                        </a:spcBef>
                        <a:spcAft>
                          <a:spcPts val="0"/>
                        </a:spcAft>
                        <a:buClr>
                          <a:srgbClr val="505050"/>
                        </a:buClr>
                        <a:buSzPts val="1000"/>
                        <a:buFont typeface="Arial"/>
                        <a:buNone/>
                      </a:pPr>
                      <a:endParaRPr lang="en-US" altLang="ja-JP" sz="1200" b="1" i="0"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HTML</a:t>
                      </a:r>
                      <a:endParaRPr lang="ja-JP" altLang="en-US" sz="7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45591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5,000PV</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592826744"/>
                  </a:ext>
                </a:extLst>
              </a:tr>
              <a:tr h="455910">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本誌ページ数</a:t>
                      </a:r>
                      <a:endParaRPr lang="ja-JP" altLang="en-US" sz="18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ページ</a:t>
                      </a:r>
                      <a:endPar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4265917690"/>
                  </a:ext>
                </a:extLst>
              </a:tr>
              <a:tr h="321569">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ページ追加金額</a:t>
                      </a: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G300,000</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a:t>
                      </a:r>
                      <a:endPar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925863883"/>
                  </a:ext>
                </a:extLst>
              </a:tr>
              <a:tr h="201724">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誘導枠</a:t>
                      </a:r>
                      <a:endParaRPr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FEATURE、Pick up! RECOMMEND</a:t>
                      </a:r>
                      <a:endParaRPr sz="1600" b="1" dirty="0">
                        <a:solidFill>
                          <a:schemeClr val="tx1">
                            <a:lumMod val="50000"/>
                            <a:lumOff val="50000"/>
                          </a:schemeClr>
                        </a:solidFill>
                        <a:latin typeface="Yu Gothic" panose="020B0400000000000000" pitchFamily="34" charset="-128"/>
                        <a:ea typeface="Yu Gothic" panose="020B0400000000000000" pitchFamily="34" charset="-128"/>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01724">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記事公開</a:t>
                      </a:r>
                      <a:endParaRPr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平日任意</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782378">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レポート項目</a:t>
                      </a:r>
                      <a:endParaRPr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UU</a:t>
                      </a: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数（日別・合計）、セッション数、リンククリック数（日別・合計）、</a:t>
                      </a:r>
                      <a:r>
                        <a:rPr lang="en-US" alt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CTR</a:t>
                      </a: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（日別・合計）、</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平均エンゲージメント時間、</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201724">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レポート提出</a:t>
                      </a:r>
                      <a:endParaRPr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誘導終了後2週間以内</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01724">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お申込み期限</a:t>
                      </a:r>
                      <a:endParaRPr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CanCam本誌お申込み時</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093761">
                <a:tc gridSpan="2">
                  <a:txBody>
                    <a:bodyPr/>
                    <a:lstStyle/>
                    <a:p>
                      <a:pPr marL="0" marR="0" lvl="0" indent="0" algn="l" rtl="0">
                        <a:lnSpc>
                          <a:spcPct val="100000"/>
                        </a:lnSpc>
                        <a:spcBef>
                          <a:spcPts val="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注意事項</a:t>
                      </a:r>
                      <a:endParaRPr sz="700" b="0" u="none" strike="noStrike" cap="none" dirty="0">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・全て税抜、グロス金額です</a:t>
                      </a:r>
                      <a:endParaRPr sz="700" b="0" u="none" strike="noStrike" cap="none" dirty="0">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・画像は5-7点、テキストは1,000-1,500字程度をボリュームの目安とさせていただきます</a:t>
                      </a:r>
                      <a:endParaRPr sz="700" b="0" u="none" strike="noStrike" cap="none" dirty="0">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・転載で追加コンテンツ作成が生じる場合は別途料金が発生します</a:t>
                      </a:r>
                      <a:endParaRPr sz="700" b="0" u="none" strike="noStrike" cap="none" dirty="0">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・CanCam本誌で起用のモデルにより転載できない場合がございます</a:t>
                      </a:r>
                      <a:endParaRPr lang="en-US" alt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700" b="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3</a:t>
                      </a:r>
                      <a:r>
                        <a:rPr lang="ja-JP" altLang="en-US" sz="700" b="0" u="none" strike="noStrike" cap="none" dirty="0">
                          <a:solidFill>
                            <a:schemeClr val="tx1">
                              <a:lumMod val="65000"/>
                              <a:lumOff val="35000"/>
                            </a:schemeClr>
                          </a:solidFill>
                          <a:latin typeface="Yu Gothic" panose="020B0400000000000000" pitchFamily="34" charset="-128"/>
                          <a:ea typeface="Yu Gothic" panose="020B0400000000000000" pitchFamily="34" charset="-128"/>
                          <a:cs typeface="Arial"/>
                          <a:sym typeface="Arial"/>
                        </a:rPr>
                        <a:t>本までとなります。</a:t>
                      </a:r>
                      <a:endParaRPr sz="700" b="0" u="none" strike="noStrike" cap="none" dirty="0">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rPr>
                        <a:t>・掲載期間中の競合調整は行いません</a:t>
                      </a:r>
                      <a:endParaRPr sz="700" b="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505050"/>
                        </a:buClr>
                        <a:buSzPts val="700"/>
                        <a:buFont typeface="Arial"/>
                        <a:buNone/>
                        <a:tabLst/>
                        <a:defRPr/>
                      </a:pPr>
                      <a:r>
                        <a:rPr lang="ja-JP" sz="7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・広告主納品の動画エンベット費用 10万円(ネット)/件</a:t>
                      </a:r>
                      <a:endParaRPr lang="en-US" altLang="ja-JP" sz="700" b="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505050"/>
                        </a:buClr>
                        <a:buSzPts val="700"/>
                        <a:buFont typeface="Arial"/>
                        <a:buNone/>
                        <a:tabLst/>
                        <a:defRPr/>
                      </a:pPr>
                      <a:r>
                        <a:rPr lang="ja-JP" altLang="en-US" sz="700" b="0" dirty="0">
                          <a:solidFill>
                            <a:srgbClr val="505050"/>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sz="1200" b="0" u="none" strike="noStrike" cap="none" dirty="0">
                        <a:latin typeface="Yu Gothic" panose="020B0400000000000000" pitchFamily="34" charset="-128"/>
                        <a:ea typeface="Yu Gothic" panose="020B0400000000000000" pitchFamily="34" charset="-128"/>
                        <a:cs typeface="Arial"/>
                        <a:sym typeface="Arial"/>
                      </a:endParaRPr>
                    </a:p>
                  </a:txBody>
                  <a:tcPr marL="0" marR="0" marT="32659" marB="32659"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lnT w="9525" cap="flat" cmpd="sng" algn="ctr">
                      <a:solidFill>
                        <a:srgbClr val="7F7F7F"/>
                      </a:solidFill>
                      <a:prstDash val="dot"/>
                      <a:round/>
                      <a:headEnd type="none" w="sm" len="sm"/>
                      <a:tailEnd type="none" w="sm" len="sm"/>
                    </a:lnT>
                  </a:tcPr>
                </a:tc>
                <a:extLst>
                  <a:ext uri="{0D108BD9-81ED-4DB2-BD59-A6C34878D82A}">
                    <a16:rowId xmlns:a16="http://schemas.microsoft.com/office/drawing/2014/main" val="10008"/>
                  </a:ext>
                </a:extLst>
              </a:tr>
            </a:tbl>
          </a:graphicData>
        </a:graphic>
      </p:graphicFrame>
      <p:pic>
        <p:nvPicPr>
          <p:cNvPr id="9" name="図 8" descr="グラフィカル ユーザー インターフェイス が含まれている画像&#10;&#10;自動的に生成された説明">
            <a:extLst>
              <a:ext uri="{FF2B5EF4-FFF2-40B4-BE49-F238E27FC236}">
                <a16:creationId xmlns:a16="http://schemas.microsoft.com/office/drawing/2014/main" id="{85CCDEBF-21CC-AF3A-36A0-50957D5790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9374" y="1961542"/>
            <a:ext cx="2289794" cy="4548237"/>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FE209899-5828-A7B8-8E1B-611EBDB7792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3"/>
          <a:stretch/>
        </p:blipFill>
        <p:spPr>
          <a:xfrm>
            <a:off x="2695471" y="1961542"/>
            <a:ext cx="2221288" cy="4548237"/>
          </a:xfrm>
          <a:prstGeom prst="rect">
            <a:avLst/>
          </a:prstGeom>
          <a:ln>
            <a:solidFill>
              <a:schemeClr val="bg1">
                <a:lumMod val="75000"/>
              </a:schemeClr>
            </a:solidFill>
          </a:ln>
        </p:spPr>
      </p:pic>
      <p:sp>
        <p:nvSpPr>
          <p:cNvPr id="11" name="Google Shape;716;p23">
            <a:extLst>
              <a:ext uri="{FF2B5EF4-FFF2-40B4-BE49-F238E27FC236}">
                <a16:creationId xmlns:a16="http://schemas.microsoft.com/office/drawing/2014/main" id="{781C126C-B735-0297-F959-FDD42CBB99DA}"/>
              </a:ext>
            </a:extLst>
          </p:cNvPr>
          <p:cNvSpPr txBox="1"/>
          <p:nvPr/>
        </p:nvSpPr>
        <p:spPr>
          <a:xfrm>
            <a:off x="288382" y="1695822"/>
            <a:ext cx="2558142" cy="305891"/>
          </a:xfrm>
          <a:prstGeom prst="rect">
            <a:avLst/>
          </a:prstGeom>
          <a:noFill/>
          <a:ln>
            <a:noFill/>
          </a:ln>
        </p:spPr>
        <p:txBody>
          <a:bodyPr spcFirstLastPara="1" wrap="square" lIns="0" tIns="0" rIns="0" bIns="0" anchor="ctr" anchorCtr="0">
            <a:noAutofit/>
          </a:bodyPr>
          <a:lstStyle/>
          <a:p>
            <a:pPr>
              <a:lnSpc>
                <a:spcPct val="90000"/>
              </a:lnSpc>
              <a:buClr>
                <a:srgbClr val="434343"/>
              </a:buClr>
              <a:buSzPts val="1000"/>
            </a:pPr>
            <a:r>
              <a:rPr lang="ja-JP" altLang="en-US" sz="800" b="1"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800" b="1" dirty="0">
                <a:solidFill>
                  <a:schemeClr val="bg2">
                    <a:lumMod val="50000"/>
                  </a:schemeClr>
                </a:solidFill>
                <a:latin typeface="Yu Gothic" panose="020B0400000000000000" pitchFamily="34" charset="-128"/>
                <a:ea typeface="Yu Gothic" panose="020B0400000000000000" pitchFamily="34" charset="-128"/>
                <a:sym typeface="Arial"/>
              </a:rPr>
              <a:t>CanCam.jp</a:t>
            </a:r>
            <a:r>
              <a:rPr lang="ja-JP" altLang="en-US" sz="800" b="1" dirty="0">
                <a:solidFill>
                  <a:schemeClr val="bg2">
                    <a:lumMod val="50000"/>
                  </a:schemeClr>
                </a:solidFill>
                <a:latin typeface="Yu Gothic" panose="020B0400000000000000" pitchFamily="34" charset="-128"/>
                <a:ea typeface="Yu Gothic" panose="020B0400000000000000" pitchFamily="34" charset="-128"/>
                <a:sym typeface="Arial"/>
              </a:rPr>
              <a:t>記事と同体裁、シンプルな転載</a:t>
            </a:r>
            <a:endParaRPr sz="800" b="1"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2" name="Google Shape;717;p23">
            <a:extLst>
              <a:ext uri="{FF2B5EF4-FFF2-40B4-BE49-F238E27FC236}">
                <a16:creationId xmlns:a16="http://schemas.microsoft.com/office/drawing/2014/main" id="{E33D54D5-DAB2-230A-0E77-A3DA3012E569}"/>
              </a:ext>
            </a:extLst>
          </p:cNvPr>
          <p:cNvSpPr txBox="1"/>
          <p:nvPr/>
        </p:nvSpPr>
        <p:spPr>
          <a:xfrm>
            <a:off x="2695471" y="1748397"/>
            <a:ext cx="2221288" cy="213145"/>
          </a:xfrm>
          <a:prstGeom prst="rect">
            <a:avLst/>
          </a:prstGeom>
          <a:noFill/>
          <a:ln>
            <a:noFill/>
          </a:ln>
        </p:spPr>
        <p:txBody>
          <a:bodyPr spcFirstLastPara="1" wrap="square" lIns="0" tIns="0" rIns="0" bIns="0" anchor="ctr" anchorCtr="0">
            <a:noAutofit/>
          </a:bodyPr>
          <a:lstStyle/>
          <a:p>
            <a:pPr>
              <a:lnSpc>
                <a:spcPct val="90000"/>
              </a:lnSpc>
              <a:buClr>
                <a:srgbClr val="434343"/>
              </a:buClr>
              <a:buSzPts val="1000"/>
            </a:pPr>
            <a:r>
              <a:rPr lang="ja-JP" altLang="en-US" sz="800" b="1" dirty="0">
                <a:solidFill>
                  <a:schemeClr val="bg2">
                    <a:lumMod val="50000"/>
                  </a:schemeClr>
                </a:solidFill>
                <a:latin typeface="Yu Gothic" panose="020B0400000000000000" pitchFamily="34" charset="-128"/>
                <a:ea typeface="Yu Gothic" panose="020B0400000000000000" pitchFamily="34" charset="-128"/>
                <a:sym typeface="Arial"/>
              </a:rPr>
              <a:t>・写真を大きく見せやすい リッチな転載</a:t>
            </a:r>
            <a:endParaRPr sz="800" b="1"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3" name="Google Shape;718;p23">
            <a:extLst>
              <a:ext uri="{FF2B5EF4-FFF2-40B4-BE49-F238E27FC236}">
                <a16:creationId xmlns:a16="http://schemas.microsoft.com/office/drawing/2014/main" id="{1CF6FE43-09C6-3ADE-E63B-A515752A66BF}"/>
              </a:ext>
            </a:extLst>
          </p:cNvPr>
          <p:cNvSpPr txBox="1"/>
          <p:nvPr/>
        </p:nvSpPr>
        <p:spPr>
          <a:xfrm>
            <a:off x="267777" y="1615101"/>
            <a:ext cx="536196" cy="146660"/>
          </a:xfrm>
          <a:prstGeom prst="rect">
            <a:avLst/>
          </a:prstGeom>
          <a:noFill/>
          <a:ln>
            <a:noFill/>
          </a:ln>
        </p:spPr>
        <p:txBody>
          <a:bodyPr spcFirstLastPara="1" wrap="square" lIns="0" tIns="0" rIns="0" bIns="0" anchor="t" anchorCtr="0">
            <a:noAutofit/>
          </a:bodyPr>
          <a:lstStyle/>
          <a:p>
            <a:pPr>
              <a:buClr>
                <a:srgbClr val="000000"/>
              </a:buClr>
              <a:buSzPts val="1200"/>
            </a:pPr>
            <a:r>
              <a:rPr lang="ja-JP" altLang="en-US" sz="1089" b="1"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1089" b="1" dirty="0">
                <a:solidFill>
                  <a:schemeClr val="bg2">
                    <a:lumMod val="50000"/>
                  </a:schemeClr>
                </a:solidFill>
                <a:latin typeface="Yu Gothic" panose="020B0400000000000000" pitchFamily="34" charset="-128"/>
                <a:ea typeface="Yu Gothic" panose="020B0400000000000000" pitchFamily="34" charset="-128"/>
                <a:sym typeface="Arial"/>
              </a:rPr>
              <a:t>CMS</a:t>
            </a:r>
            <a:endParaRPr sz="1089" b="1"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4" name="Google Shape;720;p23">
            <a:extLst>
              <a:ext uri="{FF2B5EF4-FFF2-40B4-BE49-F238E27FC236}">
                <a16:creationId xmlns:a16="http://schemas.microsoft.com/office/drawing/2014/main" id="{71C5DEE4-1E95-ED56-409E-6F1ABB61F294}"/>
              </a:ext>
            </a:extLst>
          </p:cNvPr>
          <p:cNvSpPr txBox="1"/>
          <p:nvPr/>
        </p:nvSpPr>
        <p:spPr>
          <a:xfrm>
            <a:off x="2677884" y="1603099"/>
            <a:ext cx="1405166" cy="158662"/>
          </a:xfrm>
          <a:prstGeom prst="rect">
            <a:avLst/>
          </a:prstGeom>
          <a:noFill/>
          <a:ln>
            <a:noFill/>
          </a:ln>
        </p:spPr>
        <p:txBody>
          <a:bodyPr spcFirstLastPara="1" wrap="square" lIns="0" tIns="0" rIns="0" bIns="0" anchor="t" anchorCtr="0">
            <a:noAutofit/>
          </a:bodyPr>
          <a:lstStyle/>
          <a:p>
            <a:pPr>
              <a:buClr>
                <a:srgbClr val="000000"/>
              </a:buClr>
              <a:buSzPts val="1200"/>
            </a:pPr>
            <a:r>
              <a:rPr lang="ja-JP" altLang="en-US" sz="1089" b="1" dirty="0">
                <a:solidFill>
                  <a:schemeClr val="bg2">
                    <a:lumMod val="50000"/>
                  </a:schemeClr>
                </a:solidFill>
                <a:latin typeface="Yu Gothic" panose="020B0400000000000000" pitchFamily="34" charset="-128"/>
                <a:ea typeface="Yu Gothic" panose="020B0400000000000000" pitchFamily="34" charset="-128"/>
                <a:sym typeface="Arial"/>
              </a:rPr>
              <a:t>▼簡易</a:t>
            </a:r>
            <a:r>
              <a:rPr lang="en-US" altLang="ja-JP" sz="1089" b="1" dirty="0">
                <a:solidFill>
                  <a:schemeClr val="bg2">
                    <a:lumMod val="50000"/>
                  </a:schemeClr>
                </a:solidFill>
                <a:latin typeface="Yu Gothic" panose="020B0400000000000000" pitchFamily="34" charset="-128"/>
                <a:ea typeface="Yu Gothic" panose="020B0400000000000000" pitchFamily="34" charset="-128"/>
                <a:sym typeface="Arial"/>
              </a:rPr>
              <a:t>HTML</a:t>
            </a:r>
            <a:endParaRPr sz="1089" b="1" dirty="0">
              <a:solidFill>
                <a:schemeClr val="bg2">
                  <a:lumMod val="50000"/>
                </a:schemeClr>
              </a:solidFill>
              <a:latin typeface="Yu Gothic" panose="020B0400000000000000" pitchFamily="34" charset="-128"/>
              <a:ea typeface="Yu Gothic" panose="020B0400000000000000" pitchFamily="34" charset="-128"/>
              <a:sym typeface="Arial"/>
            </a:endParaRPr>
          </a:p>
        </p:txBody>
      </p:sp>
      <p:graphicFrame>
        <p:nvGraphicFramePr>
          <p:cNvPr id="15" name="表 14">
            <a:extLst>
              <a:ext uri="{FF2B5EF4-FFF2-40B4-BE49-F238E27FC236}">
                <a16:creationId xmlns:a16="http://schemas.microsoft.com/office/drawing/2014/main" id="{4F55AE13-55BE-58A4-0D92-535602B575BE}"/>
              </a:ext>
            </a:extLst>
          </p:cNvPr>
          <p:cNvGraphicFramePr>
            <a:graphicFrameLocks noGrp="1"/>
          </p:cNvGraphicFramePr>
          <p:nvPr>
            <p:extLst>
              <p:ext uri="{D42A27DB-BD31-4B8C-83A1-F6EECF244321}">
                <p14:modId xmlns:p14="http://schemas.microsoft.com/office/powerpoint/2010/main" val="3749992598"/>
              </p:ext>
            </p:extLst>
          </p:nvPr>
        </p:nvGraphicFramePr>
        <p:xfrm>
          <a:off x="199614" y="522862"/>
          <a:ext cx="9426792" cy="1045938"/>
        </p:xfrm>
        <a:graphic>
          <a:graphicData uri="http://schemas.openxmlformats.org/drawingml/2006/table">
            <a:tbl>
              <a:tblPr firstRow="1" bandRow="1">
                <a:tableStyleId>{5C22544A-7EE6-4342-B048-85BDC9FD1C3A}</a:tableStyleId>
              </a:tblPr>
              <a:tblGrid>
                <a:gridCol w="7306484">
                  <a:extLst>
                    <a:ext uri="{9D8B030D-6E8A-4147-A177-3AD203B41FA5}">
                      <a16:colId xmlns:a16="http://schemas.microsoft.com/office/drawing/2014/main" val="1221764777"/>
                    </a:ext>
                  </a:extLst>
                </a:gridCol>
                <a:gridCol w="2120308">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a:solidFill>
                            <a:srgbClr val="DF91BB"/>
                          </a:solidFill>
                        </a:rPr>
                        <a:t>本誌転載タイアップ</a:t>
                      </a:r>
                    </a:p>
                  </a:txBody>
                  <a:tcPr marL="468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dot"/>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CMS</a:t>
                      </a:r>
                      <a:r>
                        <a:rPr kumimoji="1" lang="ja-JP" altLang="en-US"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G100</a:t>
                      </a:r>
                      <a:r>
                        <a:rPr kumimoji="1" lang="ja-JP" altLang="en-US"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万円</a:t>
                      </a:r>
                      <a:endPar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HTML</a:t>
                      </a:r>
                      <a:r>
                        <a:rPr kumimoji="1" lang="ja-JP" altLang="en-US"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G120</a:t>
                      </a:r>
                      <a:r>
                        <a:rPr kumimoji="1" lang="ja-JP" altLang="en-US"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万円</a:t>
                      </a:r>
                      <a:endParaRPr kumimoji="1" lang="en-US" altLang="ja-JP" sz="20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r>
                        <a:rPr kumimoji="1" lang="ja-JP" altLang="en-US"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税別</a:t>
                      </a:r>
                      <a:r>
                        <a:rPr kumimoji="1" lang="en-US" altLang="ja-JP" sz="12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rPr>
                        <a:t>)</a:t>
                      </a:r>
                      <a:endParaRPr kumimoji="1" lang="ja-JP" altLang="en-US" sz="1400" b="1" i="0" u="none" strike="noStrike" kern="1200" cap="none" spc="0" normalizeH="0" baseline="0" noProof="0" dirty="0">
                        <a:ln>
                          <a:noFill/>
                        </a:ln>
                        <a:solidFill>
                          <a:schemeClr val="tx1">
                            <a:lumMod val="50000"/>
                            <a:lumOff val="50000"/>
                          </a:schemeClr>
                        </a:solidFill>
                        <a:effectLst/>
                        <a:uLnTx/>
                        <a:uFillTx/>
                        <a:latin typeface="Yu Gothic" panose="020B0400000000000000" pitchFamily="34" charset="-128"/>
                        <a:ea typeface="Yu Gothic" panose="020B0400000000000000" pitchFamily="34" charset="-128"/>
                        <a:cs typeface="+mn-cs"/>
                        <a:sym typeface="Arial"/>
                      </a:endParaRPr>
                    </a:p>
                  </a:txBody>
                  <a:tcPr marL="90000" anchor="ctr">
                    <a:lnL w="12700" cap="flat" cmpd="sng" algn="ctr">
                      <a:solidFill>
                        <a:srgbClr val="DF91BB"/>
                      </a:solidFill>
                      <a:prstDash val="dot"/>
                      <a:round/>
                      <a:headEnd type="none" w="med" len="med"/>
                      <a:tailEnd type="none" w="med" len="med"/>
                    </a:lnL>
                    <a:lnR w="12700" cap="flat" cmpd="sng" algn="ctr">
                      <a:solidFill>
                        <a:srgbClr val="DF91BB"/>
                      </a:solidFill>
                      <a:prstDash val="solid"/>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本誌で掲載したタイアップページを、</a:t>
                      </a:r>
                      <a:r>
                        <a:rPr kumimoji="1" lang="en-US" altLang="ja-JP" sz="1100" b="1" dirty="0">
                          <a:solidFill>
                            <a:schemeClr val="bg2">
                              <a:lumMod val="50000"/>
                            </a:schemeClr>
                          </a:solidFill>
                          <a:latin typeface="+mn-ea"/>
                          <a:ea typeface="+mn-ea"/>
                        </a:rPr>
                        <a:t>CanCam.jp</a:t>
                      </a:r>
                      <a:r>
                        <a:rPr kumimoji="1" lang="ja-JP" altLang="en-US" sz="1100" b="1" dirty="0">
                          <a:solidFill>
                            <a:schemeClr val="bg2">
                              <a:lumMod val="50000"/>
                            </a:schemeClr>
                          </a:solidFill>
                          <a:latin typeface="+mn-ea"/>
                          <a:ea typeface="+mn-ea"/>
                        </a:rPr>
                        <a:t>に転載いたします。</a:t>
                      </a:r>
                    </a:p>
                  </a:txBody>
                  <a:tcPr marL="144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dot"/>
                      <a:round/>
                      <a:headEnd type="none" w="med" len="med"/>
                      <a:tailEnd type="none" w="med" len="med"/>
                    </a:lnT>
                    <a:lnB w="12700" cap="flat" cmpd="sng" algn="ctr">
                      <a:solidFill>
                        <a:srgbClr val="DF91BB"/>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6" name="タイトル 1">
            <a:extLst>
              <a:ext uri="{FF2B5EF4-FFF2-40B4-BE49-F238E27FC236}">
                <a16:creationId xmlns:a16="http://schemas.microsoft.com/office/drawing/2014/main" id="{BFCD8653-C157-7DC1-9568-B05A20E97D41}"/>
              </a:ext>
            </a:extLst>
          </p:cNvPr>
          <p:cNvSpPr>
            <a:spLocks noGrp="1"/>
          </p:cNvSpPr>
          <p:nvPr>
            <p:ph type="title"/>
          </p:nvPr>
        </p:nvSpPr>
        <p:spPr/>
        <p:txBody>
          <a:bodyPr/>
          <a:lstStyle/>
          <a:p>
            <a:r>
              <a:rPr lang="en-US" altLang="ja-JP" dirty="0"/>
              <a:t>WEB</a:t>
            </a:r>
            <a:r>
              <a:rPr lang="ja-JP" altLang="en-US" dirty="0"/>
              <a:t>タイアップ（本誌転載）</a:t>
            </a:r>
            <a:endParaRPr kumimoji="1" lang="ja-JP" altLang="en-US" dirty="0"/>
          </a:p>
        </p:txBody>
      </p:sp>
    </p:spTree>
    <p:extLst>
      <p:ext uri="{BB962C8B-B14F-4D97-AF65-F5344CB8AC3E}">
        <p14:creationId xmlns:p14="http://schemas.microsoft.com/office/powerpoint/2010/main" val="4139880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DFD23E0E-51E2-0446-44B3-295EFC825C23}"/>
              </a:ext>
            </a:extLst>
          </p:cNvPr>
          <p:cNvGraphicFramePr>
            <a:graphicFrameLocks noGrp="1"/>
          </p:cNvGraphicFramePr>
          <p:nvPr>
            <p:extLst>
              <p:ext uri="{D42A27DB-BD31-4B8C-83A1-F6EECF244321}">
                <p14:modId xmlns:p14="http://schemas.microsoft.com/office/powerpoint/2010/main" val="2766742094"/>
              </p:ext>
            </p:extLst>
          </p:nvPr>
        </p:nvGraphicFramePr>
        <p:xfrm>
          <a:off x="189215" y="513352"/>
          <a:ext cx="8968566" cy="1117329"/>
        </p:xfrm>
        <a:graphic>
          <a:graphicData uri="http://schemas.openxmlformats.org/drawingml/2006/table">
            <a:tbl>
              <a:tblPr firstRow="1" bandRow="1">
                <a:tableStyleId>{5C22544A-7EE6-4342-B048-85BDC9FD1C3A}</a:tableStyleId>
              </a:tblPr>
              <a:tblGrid>
                <a:gridCol w="7071320">
                  <a:extLst>
                    <a:ext uri="{9D8B030D-6E8A-4147-A177-3AD203B41FA5}">
                      <a16:colId xmlns:a16="http://schemas.microsoft.com/office/drawing/2014/main" val="1221764777"/>
                    </a:ext>
                  </a:extLst>
                </a:gridCol>
                <a:gridCol w="1897246">
                  <a:extLst>
                    <a:ext uri="{9D8B030D-6E8A-4147-A177-3AD203B41FA5}">
                      <a16:colId xmlns:a16="http://schemas.microsoft.com/office/drawing/2014/main" val="130390782"/>
                    </a:ext>
                  </a:extLst>
                </a:gridCol>
              </a:tblGrid>
              <a:tr h="522969">
                <a:tc>
                  <a:txBody>
                    <a:bodyPr/>
                    <a:lstStyle/>
                    <a:p>
                      <a:r>
                        <a:rPr kumimoji="1" lang="ja-JP" altLang="en-US" baseline="0" dirty="0">
                          <a:solidFill>
                            <a:srgbClr val="DF91BB"/>
                          </a:solidFill>
                        </a:rPr>
                        <a:t>レギュラータイアップ＋ まねっこ</a:t>
                      </a:r>
                      <a:r>
                        <a:rPr kumimoji="1" lang="en-US" altLang="ja-JP" baseline="0" dirty="0" err="1">
                          <a:solidFill>
                            <a:srgbClr val="DF91BB"/>
                          </a:solidFill>
                        </a:rPr>
                        <a:t>CanCam</a:t>
                      </a:r>
                      <a:r>
                        <a:rPr kumimoji="1" lang="en-US" altLang="ja-JP" baseline="0" dirty="0">
                          <a:solidFill>
                            <a:srgbClr val="DF91BB"/>
                          </a:solidFill>
                        </a:rPr>
                        <a:t> </a:t>
                      </a:r>
                      <a:r>
                        <a:rPr kumimoji="1" lang="ja-JP" altLang="en-US" baseline="0" dirty="0">
                          <a:solidFill>
                            <a:srgbClr val="DF91BB"/>
                          </a:solidFill>
                        </a:rPr>
                        <a:t>投稿（</a:t>
                      </a:r>
                      <a:r>
                        <a:rPr kumimoji="1" lang="en-US" altLang="ja-JP" baseline="0" dirty="0">
                          <a:solidFill>
                            <a:srgbClr val="DF91BB"/>
                          </a:solidFill>
                        </a:rPr>
                        <a:t>2</a:t>
                      </a:r>
                      <a:r>
                        <a:rPr kumimoji="1" lang="ja-JP" altLang="en-US" baseline="0" dirty="0">
                          <a:solidFill>
                            <a:srgbClr val="DF91BB"/>
                          </a:solidFill>
                        </a:rPr>
                        <a:t>名）</a:t>
                      </a:r>
                    </a:p>
                  </a:txBody>
                  <a:tcPr marL="468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2p</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G300</a:t>
                      </a:r>
                      <a:r>
                        <a:rPr kumimoji="1" lang="ja-JP" altLang="en-US" sz="2000" dirty="0">
                          <a:solidFill>
                            <a:schemeClr val="bg2">
                              <a:lumMod val="50000"/>
                            </a:schemeClr>
                          </a:solidFill>
                          <a:latin typeface="+mn-ea"/>
                          <a:ea typeface="+mn-ea"/>
                        </a:rPr>
                        <a:t>万円</a:t>
                      </a:r>
                    </a:p>
                    <a:p>
                      <a:pPr algn="ctr"/>
                      <a:r>
                        <a:rPr kumimoji="1" lang="en-US" altLang="ja-JP" sz="1200" dirty="0">
                          <a:solidFill>
                            <a:schemeClr val="bg2">
                              <a:lumMod val="50000"/>
                            </a:schemeClr>
                          </a:solidFill>
                          <a:latin typeface="+mn-ea"/>
                          <a:ea typeface="+mn-ea"/>
                        </a:rPr>
                        <a:t>4p</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p>
                    <a:p>
                      <a:pPr algn="ctr"/>
                      <a:r>
                        <a:rPr kumimoji="1" lang="en-US" altLang="ja-JP" sz="1100" dirty="0">
                          <a:solidFill>
                            <a:schemeClr val="bg2">
                              <a:lumMod val="50000"/>
                            </a:schemeClr>
                          </a:solidFill>
                          <a:latin typeface="+mn-ea"/>
                          <a:ea typeface="+mn-ea"/>
                        </a:rPr>
                        <a:t>(</a:t>
                      </a:r>
                      <a:r>
                        <a:rPr kumimoji="1" lang="ja-JP" altLang="en-US" sz="1100" dirty="0">
                          <a:solidFill>
                            <a:schemeClr val="bg2">
                              <a:lumMod val="50000"/>
                            </a:schemeClr>
                          </a:solidFill>
                          <a:latin typeface="+mn-ea"/>
                          <a:ea typeface="+mn-ea"/>
                        </a:rPr>
                        <a:t>モデル起用費込・税別</a:t>
                      </a:r>
                      <a:r>
                        <a:rPr kumimoji="1" lang="en-US" altLang="ja-JP" sz="1100" dirty="0">
                          <a:solidFill>
                            <a:schemeClr val="bg2">
                              <a:lumMod val="50000"/>
                            </a:schemeClr>
                          </a:solidFill>
                          <a:latin typeface="+mn-ea"/>
                          <a:ea typeface="+mn-ea"/>
                        </a:rPr>
                        <a:t>)</a:t>
                      </a:r>
                      <a:endParaRPr kumimoji="1" lang="ja-JP" altLang="en-US" sz="1100" dirty="0">
                        <a:solidFill>
                          <a:schemeClr val="bg2">
                            <a:lumMod val="50000"/>
                          </a:schemeClr>
                        </a:solidFill>
                        <a:latin typeface="+mn-ea"/>
                        <a:ea typeface="+mn-ea"/>
                      </a:endParaRPr>
                    </a:p>
                  </a:txBody>
                  <a:tcPr marL="90000" anchor="ctr">
                    <a:lnL w="12700" cap="flat" cmpd="sng" algn="ctr">
                      <a:solidFill>
                        <a:srgbClr val="DF91BB"/>
                      </a:solidFill>
                      <a:prstDash val="dot"/>
                      <a:round/>
                      <a:headEnd type="none" w="med" len="med"/>
                      <a:tailEnd type="none" w="med" len="med"/>
                    </a:lnL>
                    <a:lnR w="12700" cap="flat" cmpd="sng" algn="ctr">
                      <a:solidFill>
                        <a:srgbClr val="DF91BB"/>
                      </a:solidFill>
                      <a:prstDash val="solid"/>
                      <a:round/>
                      <a:headEnd type="none" w="med" len="med"/>
                      <a:tailEnd type="none" w="med" len="med"/>
                    </a:lnR>
                    <a:lnT w="12700" cap="flat" cmpd="sng" algn="ctr">
                      <a:solidFill>
                        <a:srgbClr val="DF91BB"/>
                      </a:solidFill>
                      <a:prstDash val="solid"/>
                      <a:round/>
                      <a:headEnd type="none" w="med" len="med"/>
                      <a:tailEnd type="none" w="med" len="med"/>
                    </a:lnT>
                    <a:lnB w="12700" cap="flat" cmpd="sng" algn="ctr">
                      <a:solidFill>
                        <a:srgbClr val="DF91BB"/>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rPr>
                        <a:t>専属モデル</a:t>
                      </a:r>
                      <a:r>
                        <a:rPr kumimoji="1" lang="en-US" altLang="ja-JP" sz="1100" b="1" dirty="0">
                          <a:solidFill>
                            <a:schemeClr val="bg2">
                              <a:lumMod val="50000"/>
                            </a:schemeClr>
                          </a:solidFill>
                          <a:latin typeface="+mn-ea"/>
                        </a:rPr>
                        <a:t>1</a:t>
                      </a:r>
                      <a:r>
                        <a:rPr kumimoji="1" lang="ja-JP" altLang="en-US" sz="1100" b="1" dirty="0">
                          <a:solidFill>
                            <a:schemeClr val="bg2">
                              <a:lumMod val="50000"/>
                            </a:schemeClr>
                          </a:solidFill>
                          <a:latin typeface="+mn-ea"/>
                        </a:rPr>
                        <a:t>名を起用した雑誌</a:t>
                      </a:r>
                      <a:r>
                        <a:rPr kumimoji="1" lang="en-US" altLang="ja-JP" sz="1100" b="1" dirty="0">
                          <a:solidFill>
                            <a:schemeClr val="bg2">
                              <a:lumMod val="50000"/>
                            </a:schemeClr>
                          </a:solidFill>
                          <a:latin typeface="+mn-ea"/>
                        </a:rPr>
                        <a:t>2P</a:t>
                      </a:r>
                      <a:r>
                        <a:rPr kumimoji="1" lang="ja-JP" altLang="en-US" sz="1100" b="1" dirty="0">
                          <a:solidFill>
                            <a:schemeClr val="bg2">
                              <a:lumMod val="50000"/>
                            </a:schemeClr>
                          </a:solidFill>
                          <a:latin typeface="+mn-ea"/>
                        </a:rPr>
                        <a:t>タイアップと、そのタイアップ内容を</a:t>
                      </a:r>
                      <a:r>
                        <a:rPr kumimoji="1" lang="en-US" altLang="ja-JP" sz="1100" b="1" dirty="0">
                          <a:solidFill>
                            <a:schemeClr val="bg2">
                              <a:lumMod val="50000"/>
                            </a:schemeClr>
                          </a:solidFill>
                          <a:latin typeface="+mn-ea"/>
                        </a:rPr>
                        <a:t>it girl 2</a:t>
                      </a:r>
                      <a:r>
                        <a:rPr kumimoji="1" lang="ja-JP" altLang="en-US" sz="1100" b="1" dirty="0">
                          <a:solidFill>
                            <a:schemeClr val="bg2">
                              <a:lumMod val="50000"/>
                            </a:schemeClr>
                          </a:solidFill>
                          <a:latin typeface="+mn-ea"/>
                        </a:rPr>
                        <a:t>名が実践して</a:t>
                      </a:r>
                      <a:r>
                        <a:rPr kumimoji="1" lang="en-US" altLang="ja-JP" sz="1100" b="1" dirty="0">
                          <a:solidFill>
                            <a:schemeClr val="bg2">
                              <a:lumMod val="50000"/>
                            </a:schemeClr>
                          </a:solidFill>
                          <a:latin typeface="+mn-ea"/>
                        </a:rPr>
                        <a:t>Instagram</a:t>
                      </a:r>
                      <a:r>
                        <a:rPr kumimoji="1" lang="ja-JP" altLang="en-US" sz="1100" b="1" dirty="0">
                          <a:solidFill>
                            <a:schemeClr val="bg2">
                              <a:lumMod val="50000"/>
                            </a:schemeClr>
                          </a:solidFill>
                          <a:latin typeface="+mn-ea"/>
                        </a:rPr>
                        <a:t>に投稿するプランです。本誌で専属モデル使用が醸成する “あこがれ” や “お墨付き感”と、それを</a:t>
                      </a:r>
                      <a:r>
                        <a:rPr kumimoji="1" lang="en-US" altLang="ja-JP" sz="1100" b="1" dirty="0">
                          <a:solidFill>
                            <a:schemeClr val="bg2">
                              <a:lumMod val="50000"/>
                            </a:schemeClr>
                          </a:solidFill>
                          <a:latin typeface="+mn-ea"/>
                        </a:rPr>
                        <a:t>it girl</a:t>
                      </a:r>
                      <a:r>
                        <a:rPr kumimoji="1" lang="ja-JP" altLang="en-US" sz="1100" b="1" dirty="0">
                          <a:solidFill>
                            <a:schemeClr val="bg2">
                              <a:lumMod val="50000"/>
                            </a:schemeClr>
                          </a:solidFill>
                          <a:latin typeface="+mn-ea"/>
                        </a:rPr>
                        <a:t>が自分ごとにして発信するリアルな</a:t>
                      </a:r>
                      <a:r>
                        <a:rPr kumimoji="1" lang="en-US" altLang="ja-JP" sz="1100" b="1" dirty="0">
                          <a:solidFill>
                            <a:schemeClr val="bg2">
                              <a:lumMod val="50000"/>
                            </a:schemeClr>
                          </a:solidFill>
                          <a:latin typeface="+mn-ea"/>
                        </a:rPr>
                        <a:t>SNS</a:t>
                      </a:r>
                      <a:r>
                        <a:rPr kumimoji="1" lang="ja-JP" altLang="en-US" sz="1100" b="1" dirty="0">
                          <a:solidFill>
                            <a:schemeClr val="bg2">
                              <a:lumMod val="50000"/>
                            </a:schemeClr>
                          </a:solidFill>
                          <a:latin typeface="+mn-ea"/>
                        </a:rPr>
                        <a:t>投稿。</a:t>
                      </a:r>
                      <a:r>
                        <a:rPr kumimoji="1" lang="en-US" altLang="ja-JP" sz="1100" b="1" dirty="0">
                          <a:solidFill>
                            <a:schemeClr val="bg2">
                              <a:lumMod val="50000"/>
                            </a:schemeClr>
                          </a:solidFill>
                          <a:latin typeface="+mn-ea"/>
                        </a:rPr>
                        <a:t>it girl</a:t>
                      </a:r>
                      <a:r>
                        <a:rPr kumimoji="1" lang="ja-JP" altLang="en-US" sz="1100" b="1" dirty="0">
                          <a:solidFill>
                            <a:schemeClr val="bg2">
                              <a:lumMod val="50000"/>
                            </a:schemeClr>
                          </a:solidFill>
                          <a:latin typeface="+mn-ea"/>
                        </a:rPr>
                        <a:t>が、あこがれのモデルと読者自身をつなぐ架け橋になります。</a:t>
                      </a:r>
                      <a:endParaRPr kumimoji="1" lang="en-US" altLang="ja-JP" sz="1100" b="1" dirty="0">
                        <a:solidFill>
                          <a:schemeClr val="bg2">
                            <a:lumMod val="50000"/>
                          </a:schemeClr>
                        </a:solidFill>
                        <a:latin typeface="+mn-ea"/>
                      </a:endParaRPr>
                    </a:p>
                  </a:txBody>
                  <a:tcPr marL="144000" anchor="ctr">
                    <a:lnL w="12700" cap="flat" cmpd="sng" algn="ctr">
                      <a:solidFill>
                        <a:srgbClr val="DF91BB"/>
                      </a:solidFill>
                      <a:prstDash val="solid"/>
                      <a:round/>
                      <a:headEnd type="none" w="med" len="med"/>
                      <a:tailEnd type="none" w="med" len="med"/>
                    </a:lnL>
                    <a:lnR w="12700" cap="flat" cmpd="sng" algn="ctr">
                      <a:solidFill>
                        <a:srgbClr val="DF91BB"/>
                      </a:solidFill>
                      <a:prstDash val="dot"/>
                      <a:round/>
                      <a:headEnd type="none" w="med" len="med"/>
                      <a:tailEnd type="none" w="med" len="med"/>
                    </a:lnR>
                    <a:lnT w="12700" cap="flat" cmpd="sng" algn="ctr">
                      <a:solidFill>
                        <a:srgbClr val="DF91BB"/>
                      </a:solidFill>
                      <a:prstDash val="dot"/>
                      <a:round/>
                      <a:headEnd type="none" w="med" len="med"/>
                      <a:tailEnd type="none" w="med" len="med"/>
                    </a:lnT>
                    <a:lnB w="12700" cap="flat" cmpd="sng" algn="ctr">
                      <a:solidFill>
                        <a:srgbClr val="DF91BB"/>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6" name="楕円 5">
            <a:extLst>
              <a:ext uri="{FF2B5EF4-FFF2-40B4-BE49-F238E27FC236}">
                <a16:creationId xmlns:a16="http://schemas.microsoft.com/office/drawing/2014/main" id="{C17B9333-2DD8-462F-F946-3333EF63D1CA}"/>
              </a:ext>
            </a:extLst>
          </p:cNvPr>
          <p:cNvSpPr/>
          <p:nvPr/>
        </p:nvSpPr>
        <p:spPr>
          <a:xfrm>
            <a:off x="319729" y="642608"/>
            <a:ext cx="264466" cy="260277"/>
          </a:xfrm>
          <a:prstGeom prst="ellipse">
            <a:avLst/>
          </a:prstGeom>
          <a:solidFill>
            <a:srgbClr val="DF9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Arial Black" panose="020B0A04020102020204" pitchFamily="34" charset="0"/>
                <a:ea typeface="AR悠々ゴシック体E" panose="040B0909000000000000" pitchFamily="49" charset="-128"/>
              </a:rPr>
              <a:t>&gt;</a:t>
            </a:r>
            <a:endParaRPr kumimoji="1" lang="ja-JP" altLang="en-US" sz="1200" b="1" dirty="0">
              <a:latin typeface="Arial Black" panose="020B0A04020102020204" pitchFamily="34" charset="0"/>
              <a:ea typeface="AR悠々ゴシック体E" panose="040B0909000000000000" pitchFamily="49" charset="-128"/>
            </a:endParaRPr>
          </a:p>
        </p:txBody>
      </p:sp>
      <p:graphicFrame>
        <p:nvGraphicFramePr>
          <p:cNvPr id="8" name="Google Shape;529;p18">
            <a:extLst>
              <a:ext uri="{FF2B5EF4-FFF2-40B4-BE49-F238E27FC236}">
                <a16:creationId xmlns:a16="http://schemas.microsoft.com/office/drawing/2014/main" id="{ED50B9F6-732A-A470-5399-0DCD4EFC3B25}"/>
              </a:ext>
            </a:extLst>
          </p:cNvPr>
          <p:cNvGraphicFramePr/>
          <p:nvPr>
            <p:extLst>
              <p:ext uri="{D42A27DB-BD31-4B8C-83A1-F6EECF244321}">
                <p14:modId xmlns:p14="http://schemas.microsoft.com/office/powerpoint/2010/main" val="190344768"/>
              </p:ext>
            </p:extLst>
          </p:nvPr>
        </p:nvGraphicFramePr>
        <p:xfrm>
          <a:off x="309770" y="5195676"/>
          <a:ext cx="4812645" cy="1461480"/>
        </p:xfrm>
        <a:graphic>
          <a:graphicData uri="http://schemas.openxmlformats.org/drawingml/2006/table">
            <a:tbl>
              <a:tblPr firstRow="1" bandRow="1">
                <a:noFill/>
              </a:tblPr>
              <a:tblGrid>
                <a:gridCol w="1462205">
                  <a:extLst>
                    <a:ext uri="{9D8B030D-6E8A-4147-A177-3AD203B41FA5}">
                      <a16:colId xmlns:a16="http://schemas.microsoft.com/office/drawing/2014/main" val="20000"/>
                    </a:ext>
                  </a:extLst>
                </a:gridCol>
                <a:gridCol w="3350440">
                  <a:extLst>
                    <a:ext uri="{9D8B030D-6E8A-4147-A177-3AD203B41FA5}">
                      <a16:colId xmlns:a16="http://schemas.microsoft.com/office/drawing/2014/main" val="20001"/>
                    </a:ext>
                  </a:extLst>
                </a:gridCol>
              </a:tblGrid>
              <a:tr h="40659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a:t>
                      </a:r>
                      <a:endParaRPr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➀雑誌</a:t>
                      </a:r>
                      <a:r>
                        <a:rPr 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2p</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タイアップ</a:t>
                      </a:r>
                      <a:endPar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②</a:t>
                      </a: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It girl 2</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名による本人</a:t>
                      </a: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Instagram</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フィード投稿</a:t>
                      </a:r>
                      <a:endPar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11998900"/>
                  </a:ext>
                </a:extLst>
              </a:tr>
              <a:tr h="40659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出演者</a:t>
                      </a:r>
                      <a:endParaRPr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雑誌　　：専属モデル</a:t>
                      </a: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名</a:t>
                      </a:r>
                      <a:endPar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SNS</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it girl</a:t>
                      </a:r>
                      <a:endParaRPr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89910178"/>
                  </a:ext>
                </a:extLst>
              </a:tr>
              <a:tr h="406599">
                <a:tc>
                  <a:txBody>
                    <a:bodyPr/>
                    <a:lstStyle/>
                    <a:p>
                      <a:pPr marL="0" marR="0" lvl="0" indent="0" algn="l" rtl="0">
                        <a:lnSpc>
                          <a:spcPct val="100000"/>
                        </a:lnSpc>
                        <a:spcBef>
                          <a:spcPts val="0"/>
                        </a:spcBef>
                        <a:spcAft>
                          <a:spcPts val="0"/>
                        </a:spcAft>
                        <a:buClr>
                          <a:srgbClr val="505050"/>
                        </a:buClr>
                        <a:buSzPts val="1000"/>
                        <a:buFont typeface="Arial"/>
                        <a:buNone/>
                      </a:pPr>
                      <a:r>
                        <a:rPr 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雑誌　　：なし</a:t>
                      </a:r>
                      <a:endParaRPr lang="en-US" altLang="zh-TW"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SNS</a:t>
                      </a:r>
                      <a:r>
                        <a:rPr lang="ja-JP" altLang="en-US"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投稿：</a:t>
                      </a:r>
                      <a:r>
                        <a:rPr lang="en-US" altLang="zh-TW"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It</a:t>
                      </a:r>
                      <a:r>
                        <a:rPr lang="ja-JP" altLang="en-US"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 </a:t>
                      </a:r>
                      <a:r>
                        <a:rPr lang="en-US" altLang="ja-JP"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girl</a:t>
                      </a:r>
                      <a:r>
                        <a:rPr lang="ja-JP" altLang="en-US"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 本人</a:t>
                      </a:r>
                      <a:r>
                        <a:rPr lang="en-US" altLang="ja-JP"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SNS</a:t>
                      </a:r>
                      <a:r>
                        <a:rPr lang="ja-JP" altLang="en-US" sz="1100" b="0" i="0" u="none" strike="noStrike" cap="none" dirty="0">
                          <a:solidFill>
                            <a:srgbClr val="505050"/>
                          </a:solidFill>
                          <a:latin typeface="Yu Gothic" panose="020B0400000000000000" pitchFamily="34" charset="-128"/>
                          <a:ea typeface="Yu Gothic" panose="020B0400000000000000" pitchFamily="34" charset="-128"/>
                          <a:cs typeface="Arial"/>
                          <a:sym typeface="Arial"/>
                        </a:rPr>
                        <a:t>投稿キャプチャ</a:t>
                      </a:r>
                      <a:endParaRPr lang="zh-TW" altLang="en-US" sz="1100" b="0" u="none" strike="noStrike" cap="none" dirty="0">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36737">
                <a:tc>
                  <a:txBody>
                    <a:bodyPr/>
                    <a:lstStyle/>
                    <a:p>
                      <a:pPr marL="0" marR="0" lvl="0" indent="0" algn="l" rtl="0">
                        <a:lnSpc>
                          <a:spcPct val="100000"/>
                        </a:lnSpc>
                        <a:spcBef>
                          <a:spcPts val="0"/>
                        </a:spcBef>
                        <a:spcAft>
                          <a:spcPts val="0"/>
                        </a:spcAft>
                        <a:buClr>
                          <a:srgbClr val="505050"/>
                        </a:buClr>
                        <a:buSzPts val="1000"/>
                        <a:buFont typeface="Arial"/>
                        <a:buNone/>
                      </a:pPr>
                      <a:r>
                        <a:rPr 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発売日</a:t>
                      </a:r>
                      <a:r>
                        <a:rPr lang="en-US" alt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ヶ月</a:t>
                      </a:r>
                      <a:r>
                        <a:rPr lang="ja-JP"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前</a:t>
                      </a:r>
                      <a:endParaRPr sz="11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pic>
        <p:nvPicPr>
          <p:cNvPr id="10" name="図 9">
            <a:extLst>
              <a:ext uri="{FF2B5EF4-FFF2-40B4-BE49-F238E27FC236}">
                <a16:creationId xmlns:a16="http://schemas.microsoft.com/office/drawing/2014/main" id="{9284565A-6A50-B5DA-823F-A5EE554238A3}"/>
              </a:ext>
            </a:extLst>
          </p:cNvPr>
          <p:cNvPicPr>
            <a:picLocks noChangeAspect="1"/>
          </p:cNvPicPr>
          <p:nvPr/>
        </p:nvPicPr>
        <p:blipFill>
          <a:blip r:embed="rId2"/>
          <a:stretch>
            <a:fillRect/>
          </a:stretch>
        </p:blipFill>
        <p:spPr>
          <a:xfrm>
            <a:off x="309770" y="2188781"/>
            <a:ext cx="4541811" cy="2907112"/>
          </a:xfrm>
          <a:prstGeom prst="rect">
            <a:avLst/>
          </a:prstGeom>
          <a:effectLst>
            <a:outerShdw blurRad="50800" dist="38100" dir="2700000" algn="tl" rotWithShape="0">
              <a:prstClr val="black">
                <a:alpha val="40000"/>
              </a:prstClr>
            </a:outerShdw>
          </a:effectLst>
        </p:spPr>
      </p:pic>
      <p:graphicFrame>
        <p:nvGraphicFramePr>
          <p:cNvPr id="12" name="Google Shape;529;p18">
            <a:extLst>
              <a:ext uri="{FF2B5EF4-FFF2-40B4-BE49-F238E27FC236}">
                <a16:creationId xmlns:a16="http://schemas.microsoft.com/office/drawing/2014/main" id="{E747735A-FDB9-EE92-AA3A-BCFAC8800575}"/>
              </a:ext>
            </a:extLst>
          </p:cNvPr>
          <p:cNvGraphicFramePr/>
          <p:nvPr>
            <p:extLst>
              <p:ext uri="{D42A27DB-BD31-4B8C-83A1-F6EECF244321}">
                <p14:modId xmlns:p14="http://schemas.microsoft.com/office/powerpoint/2010/main" val="3685905881"/>
              </p:ext>
            </p:extLst>
          </p:nvPr>
        </p:nvGraphicFramePr>
        <p:xfrm>
          <a:off x="5244547" y="5195676"/>
          <a:ext cx="4472238" cy="1372480"/>
        </p:xfrm>
        <a:graphic>
          <a:graphicData uri="http://schemas.openxmlformats.org/drawingml/2006/table">
            <a:tbl>
              <a:tblPr firstRow="1" bandRow="1">
                <a:noFill/>
              </a:tblPr>
              <a:tblGrid>
                <a:gridCol w="4472238">
                  <a:extLst>
                    <a:ext uri="{9D8B030D-6E8A-4147-A177-3AD203B41FA5}">
                      <a16:colId xmlns:a16="http://schemas.microsoft.com/office/drawing/2014/main" val="20000"/>
                    </a:ext>
                  </a:extLst>
                </a:gridCol>
              </a:tblGrid>
              <a:tr h="555228">
                <a:tc>
                  <a:txBody>
                    <a:bodyPr/>
                    <a:lstStyle/>
                    <a:p>
                      <a:pPr marL="0" marR="0" lvl="0" indent="0" algn="l" rtl="0">
                        <a:lnSpc>
                          <a:spcPct val="100000"/>
                        </a:lnSpc>
                        <a:spcBef>
                          <a:spcPts val="0"/>
                        </a:spcBef>
                        <a:spcAft>
                          <a:spcPts val="0"/>
                        </a:spcAft>
                        <a:buClr>
                          <a:srgbClr val="000000"/>
                        </a:buClr>
                        <a:buSzPts val="800"/>
                        <a:buFont typeface="Arial"/>
                        <a:buNone/>
                      </a:pPr>
                      <a:r>
                        <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0" dirty="0">
                          <a:solidFill>
                            <a:srgbClr val="FF0000"/>
                          </a:solidFill>
                          <a:latin typeface="Yu Gothic" panose="020B0400000000000000" pitchFamily="34" charset="-128"/>
                          <a:ea typeface="Yu Gothic" panose="020B0400000000000000" pitchFamily="34" charset="-128"/>
                        </a:rPr>
                        <a:t>・出演者の契約状況によってはご希望に添えない場合がございます。必ず事前にお問い合わせください。</a:t>
                      </a:r>
                      <a:endParaRPr lang="en-US" altLang="ja-JP" sz="700" b="0" dirty="0">
                        <a:solidFill>
                          <a:srgbClr val="FF0000"/>
                        </a:solidFill>
                        <a:latin typeface="Yu Gothic" panose="020B0400000000000000" pitchFamily="34" charset="-128"/>
                        <a:ea typeface="Yu Gothic" panose="020B0400000000000000" pitchFamily="34" charset="-128"/>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・問合せ先は合計</a:t>
                      </a:r>
                      <a:r>
                        <a:rPr lang="en-US" altLang="ja-JP"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つまで掲載可能となります。</a:t>
                      </a:r>
                    </a:p>
                    <a:p>
                      <a:pPr marL="0" marR="0" lvl="0" indent="0" algn="l" rtl="0">
                        <a:lnSpc>
                          <a:spcPct val="100000"/>
                        </a:lnSpc>
                        <a:spcBef>
                          <a:spcPts val="100"/>
                        </a:spcBef>
                        <a:spcAft>
                          <a:spcPts val="0"/>
                        </a:spcAft>
                        <a:buClr>
                          <a:srgbClr val="000000"/>
                        </a:buClr>
                        <a:buSzPts val="800"/>
                        <a:buFont typeface="Arial"/>
                        <a:buNone/>
                      </a:pPr>
                      <a:r>
                        <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・投稿タイミングは雑誌発売から</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1-2</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週後になります。</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it girl</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の投稿には「</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#PR</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#CanCam_</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ブランド名」「＃</a:t>
                      </a:r>
                      <a:r>
                        <a:rPr lang="en-US" altLang="ja-JP" sz="700" b="0"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700" b="0"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タイアップ」を</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記載いたします。</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・校正回数は</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回、修正は薬事関連のみになります。薬事以外の修正や画像・動画の修正は不可になります。</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・競合排除はいたしません。</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・事前にご希望の</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it girl</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をお伺いいたしますが、希望の</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名にならない場合がございますことご了承ください。</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・起用する</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it girl</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によっては</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Instagram</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以外の</a:t>
                      </a:r>
                      <a:r>
                        <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SNS</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プラットフォームでの投稿をご提案する場合がございます。</a:t>
                      </a:r>
                      <a:endParaRPr lang="en-US" altLang="ja-JP"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0009"/>
                  </a:ext>
                </a:extLst>
              </a:tr>
            </a:tbl>
          </a:graphicData>
        </a:graphic>
      </p:graphicFrame>
      <p:pic>
        <p:nvPicPr>
          <p:cNvPr id="14" name="Picture 2">
            <a:extLst>
              <a:ext uri="{FF2B5EF4-FFF2-40B4-BE49-F238E27FC236}">
                <a16:creationId xmlns:a16="http://schemas.microsoft.com/office/drawing/2014/main" id="{C0340350-4B02-A7D3-93AF-CC6F304961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561" b="8873"/>
          <a:stretch>
            <a:fillRect/>
          </a:stretch>
        </p:blipFill>
        <p:spPr bwMode="auto">
          <a:xfrm>
            <a:off x="7485203" y="2188781"/>
            <a:ext cx="1573588" cy="285035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ECA5772F-6727-11E7-1710-6D86ECCDD9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66" b="11884"/>
          <a:stretch>
            <a:fillRect/>
          </a:stretch>
        </p:blipFill>
        <p:spPr bwMode="auto">
          <a:xfrm>
            <a:off x="5640545" y="2190265"/>
            <a:ext cx="1747825" cy="283954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 name="図 17">
            <a:extLst>
              <a:ext uri="{FF2B5EF4-FFF2-40B4-BE49-F238E27FC236}">
                <a16:creationId xmlns:a16="http://schemas.microsoft.com/office/drawing/2014/main" id="{CB394954-97A8-0FE8-1E65-9B2815D500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00000">
            <a:off x="4723540" y="1976096"/>
            <a:ext cx="1342156" cy="1342156"/>
          </a:xfrm>
          <a:prstGeom prst="rect">
            <a:avLst/>
          </a:prstGeom>
        </p:spPr>
      </p:pic>
      <p:sp>
        <p:nvSpPr>
          <p:cNvPr id="20" name="テキスト ボックス 19">
            <a:extLst>
              <a:ext uri="{FF2B5EF4-FFF2-40B4-BE49-F238E27FC236}">
                <a16:creationId xmlns:a16="http://schemas.microsoft.com/office/drawing/2014/main" id="{058459B7-B547-41CA-266A-A2E01A8E18DD}"/>
              </a:ext>
            </a:extLst>
          </p:cNvPr>
          <p:cNvSpPr txBox="1"/>
          <p:nvPr/>
        </p:nvSpPr>
        <p:spPr>
          <a:xfrm>
            <a:off x="5553100" y="3395692"/>
            <a:ext cx="3578226" cy="430887"/>
          </a:xfrm>
          <a:prstGeom prst="rect">
            <a:avLst/>
          </a:prstGeom>
          <a:solidFill>
            <a:schemeClr val="tx2">
              <a:lumMod val="75000"/>
              <a:alpha val="69804"/>
            </a:schemeClr>
          </a:solidFill>
        </p:spPr>
        <p:txBody>
          <a:bodyPr wrap="square" rtlCol="0">
            <a:spAutoFit/>
          </a:bodyPr>
          <a:lstStyle/>
          <a:p>
            <a:pPr algn="ctr"/>
            <a:r>
              <a:rPr kumimoji="1" lang="ja-JP" altLang="en-US" sz="1100" b="1" dirty="0">
                <a:solidFill>
                  <a:schemeClr val="bg1"/>
                </a:solidFill>
              </a:rPr>
              <a:t>「本誌で紹介したアイテムでメイクしてみた！」など</a:t>
            </a:r>
            <a:endParaRPr kumimoji="1" lang="en-US" altLang="ja-JP" sz="1100" b="1" dirty="0">
              <a:solidFill>
                <a:schemeClr val="bg1"/>
              </a:solidFill>
            </a:endParaRPr>
          </a:p>
          <a:p>
            <a:pPr algn="ctr"/>
            <a:r>
              <a:rPr kumimoji="1" lang="ja-JP" altLang="en-US" sz="1100" b="1" dirty="0">
                <a:solidFill>
                  <a:schemeClr val="bg1"/>
                </a:solidFill>
              </a:rPr>
              <a:t>連動感のある内容で</a:t>
            </a:r>
            <a:r>
              <a:rPr kumimoji="1" lang="en-US" altLang="ja-JP" sz="1100" b="1" dirty="0">
                <a:solidFill>
                  <a:schemeClr val="bg1"/>
                </a:solidFill>
              </a:rPr>
              <a:t>it girl</a:t>
            </a:r>
            <a:r>
              <a:rPr kumimoji="1" lang="ja-JP" altLang="en-US" sz="1100" b="1" dirty="0">
                <a:solidFill>
                  <a:schemeClr val="bg1"/>
                </a:solidFill>
              </a:rPr>
              <a:t>本人が作成＆投稿！</a:t>
            </a:r>
            <a:endParaRPr kumimoji="1" lang="en-US" altLang="ja-JP" sz="1100" b="1" dirty="0">
              <a:solidFill>
                <a:schemeClr val="bg1"/>
              </a:solidFill>
            </a:endParaRPr>
          </a:p>
        </p:txBody>
      </p:sp>
      <p:sp>
        <p:nvSpPr>
          <p:cNvPr id="22" name="吹き出し: 角を丸めた四角形 21">
            <a:extLst>
              <a:ext uri="{FF2B5EF4-FFF2-40B4-BE49-F238E27FC236}">
                <a16:creationId xmlns:a16="http://schemas.microsoft.com/office/drawing/2014/main" id="{65515C33-C003-BD53-7593-22CF588D5189}"/>
              </a:ext>
            </a:extLst>
          </p:cNvPr>
          <p:cNvSpPr/>
          <p:nvPr/>
        </p:nvSpPr>
        <p:spPr>
          <a:xfrm>
            <a:off x="7981795" y="4548140"/>
            <a:ext cx="1642338" cy="491612"/>
          </a:xfrm>
          <a:prstGeom prst="wedgeRoundRectCallout">
            <a:avLst>
              <a:gd name="adj1" fmla="val -48570"/>
              <a:gd name="adj2" fmla="val -77754"/>
              <a:gd name="adj3" fmla="val 16667"/>
            </a:avLst>
          </a:prstGeom>
          <a:solidFill>
            <a:srgbClr val="DF9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t>テキスト内で、</a:t>
            </a:r>
            <a:endParaRPr kumimoji="1" lang="en-US" altLang="ja-JP" sz="900" b="1" dirty="0"/>
          </a:p>
          <a:p>
            <a:pPr algn="ctr"/>
            <a:r>
              <a:rPr kumimoji="1" lang="ja-JP" altLang="en-US" sz="900" b="1" dirty="0"/>
              <a:t>本誌でタイアップ記事を</a:t>
            </a:r>
            <a:endParaRPr kumimoji="1" lang="en-US" altLang="ja-JP" sz="900" b="1" dirty="0"/>
          </a:p>
          <a:p>
            <a:pPr algn="ctr"/>
            <a:r>
              <a:rPr kumimoji="1" lang="ja-JP" altLang="en-US" sz="900" b="1" dirty="0"/>
              <a:t>公開していることも紹介！</a:t>
            </a:r>
          </a:p>
        </p:txBody>
      </p:sp>
      <p:sp>
        <p:nvSpPr>
          <p:cNvPr id="24" name="テキスト ボックス 23">
            <a:extLst>
              <a:ext uri="{FF2B5EF4-FFF2-40B4-BE49-F238E27FC236}">
                <a16:creationId xmlns:a16="http://schemas.microsoft.com/office/drawing/2014/main" id="{164D2E6E-A5B8-D385-E50D-8221F2DD2E0E}"/>
              </a:ext>
            </a:extLst>
          </p:cNvPr>
          <p:cNvSpPr txBox="1"/>
          <p:nvPr/>
        </p:nvSpPr>
        <p:spPr>
          <a:xfrm>
            <a:off x="5343437" y="1659133"/>
            <a:ext cx="4089866" cy="599075"/>
          </a:xfrm>
          <a:prstGeom prst="rect">
            <a:avLst/>
          </a:prstGeom>
          <a:noFill/>
        </p:spPr>
        <p:txBody>
          <a:bodyPr wrap="square">
            <a:spAutoFit/>
          </a:bodyPr>
          <a:lstStyle/>
          <a:p>
            <a:pPr algn="ctr">
              <a:lnSpc>
                <a:spcPct val="150000"/>
              </a:lnSpc>
            </a:pPr>
            <a:r>
              <a:rPr kumimoji="1" lang="ja-JP" altLang="en-US" sz="1200" b="1" dirty="0">
                <a:solidFill>
                  <a:schemeClr val="bg1"/>
                </a:solidFill>
                <a:highlight>
                  <a:srgbClr val="DF91BB"/>
                </a:highlight>
              </a:rPr>
              <a:t>本誌掲載のお墨付き感 </a:t>
            </a:r>
            <a:r>
              <a:rPr kumimoji="1" lang="ja-JP" altLang="en-US" sz="1050" b="1" dirty="0">
                <a:solidFill>
                  <a:srgbClr val="DF91BB"/>
                </a:solidFill>
              </a:rPr>
              <a:t>と</a:t>
            </a:r>
            <a:r>
              <a:rPr kumimoji="1" lang="ja-JP" altLang="en-US" sz="1050" b="1" dirty="0">
                <a:solidFill>
                  <a:srgbClr val="FFC521"/>
                </a:solidFill>
              </a:rPr>
              <a:t> </a:t>
            </a:r>
            <a:r>
              <a:rPr kumimoji="1" lang="en-US" altLang="ja-JP" sz="1200" b="1" dirty="0">
                <a:solidFill>
                  <a:schemeClr val="bg1"/>
                </a:solidFill>
                <a:highlight>
                  <a:srgbClr val="DF91BB"/>
                </a:highlight>
              </a:rPr>
              <a:t>it girl</a:t>
            </a:r>
            <a:r>
              <a:rPr kumimoji="1" lang="ja-JP" altLang="en-US" sz="1200" b="1" dirty="0">
                <a:solidFill>
                  <a:schemeClr val="bg1"/>
                </a:solidFill>
                <a:highlight>
                  <a:srgbClr val="DF91BB"/>
                </a:highlight>
              </a:rPr>
              <a:t>による自分ごと感</a:t>
            </a:r>
            <a:endParaRPr kumimoji="1" lang="en-US" altLang="ja-JP" sz="1050" b="1" dirty="0">
              <a:solidFill>
                <a:schemeClr val="bg1"/>
              </a:solidFill>
              <a:highlight>
                <a:srgbClr val="DF91BB"/>
              </a:highlight>
            </a:endParaRPr>
          </a:p>
          <a:p>
            <a:pPr algn="ctr">
              <a:lnSpc>
                <a:spcPct val="150000"/>
              </a:lnSpc>
            </a:pPr>
            <a:r>
              <a:rPr kumimoji="1" lang="ja-JP" altLang="en-US" sz="1050" b="1" dirty="0">
                <a:solidFill>
                  <a:srgbClr val="DF91BB"/>
                </a:solidFill>
              </a:rPr>
              <a:t>両方とりいれた訴求力</a:t>
            </a:r>
            <a:r>
              <a:rPr kumimoji="1" lang="en-US" altLang="ja-JP" sz="1050" b="1" dirty="0">
                <a:solidFill>
                  <a:srgbClr val="DF91BB"/>
                </a:solidFill>
              </a:rPr>
              <a:t>MAX</a:t>
            </a:r>
            <a:r>
              <a:rPr kumimoji="1" lang="ja-JP" altLang="en-US" sz="1050" b="1" dirty="0">
                <a:solidFill>
                  <a:srgbClr val="DF91BB"/>
                </a:solidFill>
              </a:rPr>
              <a:t>の内容で投稿♪</a:t>
            </a:r>
          </a:p>
        </p:txBody>
      </p:sp>
      <p:sp>
        <p:nvSpPr>
          <p:cNvPr id="26" name="テキスト ボックス 25">
            <a:extLst>
              <a:ext uri="{FF2B5EF4-FFF2-40B4-BE49-F238E27FC236}">
                <a16:creationId xmlns:a16="http://schemas.microsoft.com/office/drawing/2014/main" id="{E223D63B-DF45-ABF6-610F-CA103B4E3B99}"/>
              </a:ext>
            </a:extLst>
          </p:cNvPr>
          <p:cNvSpPr txBox="1"/>
          <p:nvPr/>
        </p:nvSpPr>
        <p:spPr>
          <a:xfrm>
            <a:off x="416177" y="1703956"/>
            <a:ext cx="4089866" cy="619913"/>
          </a:xfrm>
          <a:prstGeom prst="rect">
            <a:avLst/>
          </a:prstGeom>
          <a:noFill/>
        </p:spPr>
        <p:txBody>
          <a:bodyPr wrap="square">
            <a:spAutoFit/>
          </a:bodyPr>
          <a:lstStyle/>
          <a:p>
            <a:pPr algn="ctr">
              <a:lnSpc>
                <a:spcPct val="150000"/>
              </a:lnSpc>
            </a:pPr>
            <a:r>
              <a:rPr kumimoji="1" lang="ja-JP" altLang="en-US" sz="1200" b="1" dirty="0">
                <a:solidFill>
                  <a:schemeClr val="bg1"/>
                </a:solidFill>
                <a:highlight>
                  <a:srgbClr val="DF91BB"/>
                </a:highlight>
              </a:rPr>
              <a:t>専属モデルを起用</a:t>
            </a:r>
            <a:r>
              <a:rPr kumimoji="1" lang="ja-JP" altLang="en-US" sz="1200" b="1" dirty="0">
                <a:solidFill>
                  <a:srgbClr val="DF91BB"/>
                </a:solidFill>
              </a:rPr>
              <a:t>して</a:t>
            </a:r>
            <a:r>
              <a:rPr kumimoji="1" lang="en-US" altLang="ja-JP" sz="1200" b="1" dirty="0" err="1">
                <a:solidFill>
                  <a:srgbClr val="DF91BB"/>
                </a:solidFill>
              </a:rPr>
              <a:t>CanCam</a:t>
            </a:r>
            <a:r>
              <a:rPr kumimoji="1" lang="ja-JP" altLang="en-US" sz="1200" b="1" dirty="0">
                <a:solidFill>
                  <a:srgbClr val="DF91BB"/>
                </a:solidFill>
              </a:rPr>
              <a:t>編集部が作り上げる</a:t>
            </a:r>
            <a:endParaRPr kumimoji="1" lang="en-US" altLang="ja-JP" sz="1200" b="1" dirty="0">
              <a:solidFill>
                <a:srgbClr val="DF91BB"/>
              </a:solidFill>
            </a:endParaRPr>
          </a:p>
          <a:p>
            <a:pPr algn="ctr">
              <a:lnSpc>
                <a:spcPct val="150000"/>
              </a:lnSpc>
            </a:pPr>
            <a:r>
              <a:rPr kumimoji="1" lang="ja-JP" altLang="en-US" sz="1200" b="1" dirty="0">
                <a:solidFill>
                  <a:schemeClr val="bg1"/>
                </a:solidFill>
                <a:highlight>
                  <a:srgbClr val="DF91BB"/>
                </a:highlight>
              </a:rPr>
              <a:t>“あこがれ”に満ちた本誌タイアップ</a:t>
            </a:r>
            <a:endParaRPr kumimoji="1" lang="en-US" altLang="ja-JP" sz="1050" b="1" dirty="0">
              <a:solidFill>
                <a:schemeClr val="bg1"/>
              </a:solidFill>
              <a:highlight>
                <a:srgbClr val="DF91BB"/>
              </a:highlight>
            </a:endParaRPr>
          </a:p>
        </p:txBody>
      </p:sp>
      <p:sp>
        <p:nvSpPr>
          <p:cNvPr id="27" name="タイトル 1">
            <a:extLst>
              <a:ext uri="{FF2B5EF4-FFF2-40B4-BE49-F238E27FC236}">
                <a16:creationId xmlns:a16="http://schemas.microsoft.com/office/drawing/2014/main" id="{0E7987AF-3850-7BA5-B37D-ED37AC7AE18D}"/>
              </a:ext>
            </a:extLst>
          </p:cNvPr>
          <p:cNvSpPr>
            <a:spLocks noGrp="1"/>
          </p:cNvSpPr>
          <p:nvPr>
            <p:ph type="title"/>
          </p:nvPr>
        </p:nvSpPr>
        <p:spPr>
          <a:xfrm>
            <a:off x="189215" y="130120"/>
            <a:ext cx="8212102" cy="544530"/>
          </a:xfrm>
        </p:spPr>
        <p:txBody>
          <a:bodyPr/>
          <a:lstStyle/>
          <a:p>
            <a:r>
              <a:rPr lang="en-US" altLang="ja-JP" dirty="0"/>
              <a:t>it girl </a:t>
            </a:r>
            <a:r>
              <a:rPr lang="ja-JP" altLang="en-US" dirty="0"/>
              <a:t>メニュー（本誌連動）</a:t>
            </a:r>
            <a:endParaRPr kumimoji="1" lang="ja-JP" altLang="en-US" dirty="0"/>
          </a:p>
        </p:txBody>
      </p:sp>
    </p:spTree>
    <p:extLst>
      <p:ext uri="{BB962C8B-B14F-4D97-AF65-F5344CB8AC3E}">
        <p14:creationId xmlns:p14="http://schemas.microsoft.com/office/powerpoint/2010/main" val="2904341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33">
            <a:extLst>
              <a:ext uri="{FF2B5EF4-FFF2-40B4-BE49-F238E27FC236}">
                <a16:creationId xmlns:a16="http://schemas.microsoft.com/office/drawing/2014/main" id="{557D1582-1C04-2144-7D2B-C95E8BFA4A1B}"/>
              </a:ext>
            </a:extLst>
          </p:cNvPr>
          <p:cNvSpPr txBox="1">
            <a:spLocks noChangeArrowheads="1"/>
          </p:cNvSpPr>
          <p:nvPr/>
        </p:nvSpPr>
        <p:spPr bwMode="auto">
          <a:xfrm>
            <a:off x="1055920" y="2977388"/>
            <a:ext cx="3285261"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4000" b="1" u="sng" dirty="0">
                <a:solidFill>
                  <a:srgbClr val="FBC4BE"/>
                </a:solidFill>
                <a:latin typeface="游ゴシック Medium" panose="020B0500000000000000" pitchFamily="50" charset="-128"/>
                <a:ea typeface="游ゴシック Medium" panose="020B0500000000000000" pitchFamily="50" charset="-128"/>
                <a:cs typeface="Brush Script MT" panose="03060802040406070304" pitchFamily="66" charset="0"/>
              </a:rPr>
              <a:t>WEB TIE-UP</a:t>
            </a:r>
          </a:p>
          <a:p>
            <a:pPr algn="ctr"/>
            <a:r>
              <a:rPr lang="ja-JP" altLang="en-US" sz="1100" dirty="0">
                <a:solidFill>
                  <a:srgbClr val="FBC4BE"/>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grpSp>
        <p:nvGrpSpPr>
          <p:cNvPr id="5" name="グループ化 4">
            <a:extLst>
              <a:ext uri="{FF2B5EF4-FFF2-40B4-BE49-F238E27FC236}">
                <a16:creationId xmlns:a16="http://schemas.microsoft.com/office/drawing/2014/main" id="{BA14AA07-77B1-585C-9E83-CA64F7E9152F}"/>
              </a:ext>
            </a:extLst>
          </p:cNvPr>
          <p:cNvGrpSpPr/>
          <p:nvPr/>
        </p:nvGrpSpPr>
        <p:grpSpPr>
          <a:xfrm>
            <a:off x="5176615" y="2141786"/>
            <a:ext cx="2342907" cy="370959"/>
            <a:chOff x="-250189" y="1224199"/>
            <a:chExt cx="1767030" cy="306529"/>
          </a:xfrm>
        </p:grpSpPr>
        <p:sp>
          <p:nvSpPr>
            <p:cNvPr id="6" name="テキスト ボックス 5">
              <a:extLst>
                <a:ext uri="{FF2B5EF4-FFF2-40B4-BE49-F238E27FC236}">
                  <a16:creationId xmlns:a16="http://schemas.microsoft.com/office/drawing/2014/main" id="{3B2DD838-1019-9F9D-6D55-5FA94D3394B7}"/>
                </a:ext>
              </a:extLst>
            </p:cNvPr>
            <p:cNvSpPr txBox="1"/>
            <p:nvPr/>
          </p:nvSpPr>
          <p:spPr>
            <a:xfrm>
              <a:off x="-250189" y="1224199"/>
              <a:ext cx="1767030" cy="305185"/>
            </a:xfrm>
            <a:prstGeom prst="rect">
              <a:avLst/>
            </a:prstGeom>
            <a:noFill/>
          </p:spPr>
          <p:txBody>
            <a:bodyPr wrap="square" rtlCol="0">
              <a:spAutoFit/>
            </a:bodyPr>
            <a:lstStyle/>
            <a:p>
              <a:r>
                <a:rPr kumimoji="1" lang="ja-JP" altLang="en-US" b="1" dirty="0">
                  <a:solidFill>
                    <a:srgbClr val="FBC4BE"/>
                  </a:solidFill>
                </a:rPr>
                <a:t>　</a:t>
              </a:r>
              <a:r>
                <a:rPr kumimoji="1" lang="en-US" altLang="ja-JP" b="1" dirty="0">
                  <a:solidFill>
                    <a:srgbClr val="FBC4BE"/>
                  </a:solidFill>
                </a:rPr>
                <a:t>WEB TU</a:t>
              </a:r>
              <a:endParaRPr kumimoji="1" lang="ja-JP" altLang="en-US" b="1" dirty="0">
                <a:solidFill>
                  <a:srgbClr val="FBC4BE"/>
                </a:solidFill>
              </a:endParaRPr>
            </a:p>
          </p:txBody>
        </p:sp>
        <p:sp>
          <p:nvSpPr>
            <p:cNvPr id="7" name="四角形: 角を丸くする 6">
              <a:extLst>
                <a:ext uri="{FF2B5EF4-FFF2-40B4-BE49-F238E27FC236}">
                  <a16:creationId xmlns:a16="http://schemas.microsoft.com/office/drawing/2014/main" id="{9B7FD170-DA78-35B7-116D-EEB720414E1D}"/>
                </a:ext>
              </a:extLst>
            </p:cNvPr>
            <p:cNvSpPr/>
            <p:nvPr/>
          </p:nvSpPr>
          <p:spPr>
            <a:xfrm>
              <a:off x="-250189" y="1236453"/>
              <a:ext cx="113121" cy="294275"/>
            </a:xfrm>
            <a:prstGeom prst="roundRect">
              <a:avLst>
                <a:gd name="adj" fmla="val 40130"/>
              </a:avLst>
            </a:prstGeom>
            <a:solidFill>
              <a:srgbClr val="FBC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8" name="Google Shape;219;p8">
            <a:extLst>
              <a:ext uri="{FF2B5EF4-FFF2-40B4-BE49-F238E27FC236}">
                <a16:creationId xmlns:a16="http://schemas.microsoft.com/office/drawing/2014/main" id="{FD36E15D-4FAB-8741-57FD-6315581898D5}"/>
              </a:ext>
            </a:extLst>
          </p:cNvPr>
          <p:cNvSpPr txBox="1"/>
          <p:nvPr/>
        </p:nvSpPr>
        <p:spPr>
          <a:xfrm>
            <a:off x="5176615" y="2701878"/>
            <a:ext cx="4041928" cy="2077492"/>
          </a:xfrm>
          <a:prstGeom prst="rect">
            <a:avLst/>
          </a:prstGeom>
          <a:noFill/>
          <a:ln>
            <a:noFill/>
          </a:ln>
        </p:spPr>
        <p:txBody>
          <a:bodyPr spcFirstLastPara="1" wrap="square" lIns="0" tIns="0" rIns="0" bIns="0" anchor="t" anchorCtr="0">
            <a:spAutoFit/>
          </a:bodyPr>
          <a:lstStyle/>
          <a:p>
            <a:pPr>
              <a:lnSpc>
                <a:spcPct val="150000"/>
              </a:lnSpc>
              <a:buClr>
                <a:srgbClr val="505050"/>
              </a:buClr>
              <a:buSzPts val="1300"/>
            </a:pPr>
            <a:r>
              <a:rPr lang="en-US" altLang="ja-JP" sz="1000" dirty="0">
                <a:solidFill>
                  <a:schemeClr val="bg2">
                    <a:lumMod val="50000"/>
                  </a:schemeClr>
                </a:solidFill>
              </a:rPr>
              <a:t>P.56</a:t>
            </a:r>
            <a:r>
              <a:rPr lang="ja-JP" altLang="en-US" sz="1000" dirty="0">
                <a:solidFill>
                  <a:schemeClr val="bg2">
                    <a:lumMod val="50000"/>
                  </a:schemeClr>
                </a:solidFill>
              </a:rPr>
              <a:t>　</a:t>
            </a:r>
            <a:r>
              <a:rPr kumimoji="1" lang="ja-JP" altLang="en-US" sz="1000" dirty="0">
                <a:solidFill>
                  <a:srgbClr val="FF7B82"/>
                </a:solidFill>
                <a:hlinkClick r:id="rId2" action="ppaction://hlinksldjump"/>
              </a:rPr>
              <a:t>スタンダードタイアップ</a:t>
            </a:r>
            <a:endParaRPr kumimoji="1"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P.57</a:t>
            </a:r>
            <a:r>
              <a:rPr lang="ja-JP" altLang="en-US" sz="1000" dirty="0">
                <a:solidFill>
                  <a:schemeClr val="bg2">
                    <a:lumMod val="50000"/>
                  </a:schemeClr>
                </a:solidFill>
              </a:rPr>
              <a:t>　</a:t>
            </a:r>
            <a:r>
              <a:rPr kumimoji="1" lang="ja-JP" altLang="en-US" sz="1000" dirty="0">
                <a:solidFill>
                  <a:srgbClr val="FF7B82"/>
                </a:solidFill>
                <a:hlinkClick r:id="rId3" action="ppaction://hlinksldjump"/>
              </a:rPr>
              <a:t>プレミアムタイアップ</a:t>
            </a:r>
            <a:endParaRPr kumimoji="1"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P.58</a:t>
            </a:r>
            <a:r>
              <a:rPr lang="ja-JP" altLang="en-US" sz="1000" dirty="0">
                <a:solidFill>
                  <a:schemeClr val="bg2">
                    <a:lumMod val="50000"/>
                  </a:schemeClr>
                </a:solidFill>
              </a:rPr>
              <a:t>　</a:t>
            </a:r>
            <a:r>
              <a:rPr kumimoji="1" lang="en-US" altLang="ja-JP" sz="1000" dirty="0">
                <a:solidFill>
                  <a:srgbClr val="FF7B82"/>
                </a:solidFill>
                <a:hlinkClick r:id="rId4" action="ppaction://hlinksldjump"/>
              </a:rPr>
              <a:t>PR</a:t>
            </a:r>
            <a:r>
              <a:rPr kumimoji="1" lang="ja-JP" altLang="en-US" sz="1000" dirty="0">
                <a:solidFill>
                  <a:srgbClr val="FF7B82"/>
                </a:solidFill>
                <a:hlinkClick r:id="rId4" action="ppaction://hlinksldjump"/>
              </a:rPr>
              <a:t>タイアップ</a:t>
            </a:r>
            <a:endParaRPr kumimoji="1"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P.59</a:t>
            </a:r>
            <a:r>
              <a:rPr lang="ja-JP" altLang="en-US" sz="1000" dirty="0">
                <a:solidFill>
                  <a:schemeClr val="bg2">
                    <a:lumMod val="50000"/>
                  </a:schemeClr>
                </a:solidFill>
              </a:rPr>
              <a:t>　</a:t>
            </a:r>
            <a:r>
              <a:rPr kumimoji="1" lang="en-US" altLang="ja-JP" sz="1000" dirty="0">
                <a:solidFill>
                  <a:srgbClr val="FF7B82"/>
                </a:solidFill>
                <a:hlinkClick r:id="rId5" action="ppaction://hlinksldjump"/>
              </a:rPr>
              <a:t>1week </a:t>
            </a:r>
            <a:r>
              <a:rPr kumimoji="1" lang="ja-JP" altLang="en-US" sz="1000" dirty="0">
                <a:solidFill>
                  <a:srgbClr val="FF7B82"/>
                </a:solidFill>
                <a:hlinkClick r:id="rId5" action="ppaction://hlinksldjump"/>
              </a:rPr>
              <a:t>コーディネートタイアップ</a:t>
            </a:r>
            <a:endParaRPr kumimoji="1" lang="en-US" altLang="ja-JP"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P.60</a:t>
            </a:r>
            <a:r>
              <a:rPr lang="ja-JP" altLang="en-US" sz="1000" dirty="0">
                <a:solidFill>
                  <a:schemeClr val="bg2">
                    <a:lumMod val="50000"/>
                  </a:schemeClr>
                </a:solidFill>
              </a:rPr>
              <a:t>　</a:t>
            </a:r>
            <a:r>
              <a:rPr lang="en-US" altLang="ja-JP" sz="1000" dirty="0">
                <a:solidFill>
                  <a:schemeClr val="bg2">
                    <a:lumMod val="50000"/>
                  </a:schemeClr>
                </a:solidFill>
                <a:hlinkClick r:id="rId6" action="ppaction://hlinksldjump"/>
              </a:rPr>
              <a:t>CanCam</a:t>
            </a:r>
            <a:r>
              <a:rPr lang="ja-JP" altLang="en-US" sz="1000" dirty="0">
                <a:solidFill>
                  <a:schemeClr val="bg2">
                    <a:lumMod val="50000"/>
                  </a:schemeClr>
                </a:solidFill>
                <a:hlinkClick r:id="rId6" action="ppaction://hlinksldjump"/>
              </a:rPr>
              <a:t>彼氏</a:t>
            </a:r>
            <a:endParaRPr lang="en-US" altLang="ja-JP" sz="1000" dirty="0">
              <a:solidFill>
                <a:schemeClr val="bg2">
                  <a:lumMod val="50000"/>
                </a:schemeClr>
              </a:solidFill>
            </a:endParaRPr>
          </a:p>
          <a:p>
            <a:pPr>
              <a:lnSpc>
                <a:spcPct val="150000"/>
              </a:lnSpc>
              <a:buClr>
                <a:srgbClr val="505050"/>
              </a:buClr>
              <a:buSzPts val="1300"/>
            </a:pPr>
            <a:r>
              <a:rPr lang="en-US" altLang="ja-JP" sz="1000" dirty="0">
                <a:solidFill>
                  <a:schemeClr val="bg2">
                    <a:lumMod val="50000"/>
                  </a:schemeClr>
                </a:solidFill>
              </a:rPr>
              <a:t>P.61</a:t>
            </a:r>
            <a:r>
              <a:rPr lang="ja-JP" altLang="en-US" sz="1000" dirty="0">
                <a:solidFill>
                  <a:schemeClr val="bg2">
                    <a:lumMod val="50000"/>
                  </a:schemeClr>
                </a:solidFill>
              </a:rPr>
              <a:t>　</a:t>
            </a:r>
            <a:r>
              <a:rPr kumimoji="1" lang="en-US" altLang="ja-JP" sz="1000" dirty="0">
                <a:solidFill>
                  <a:srgbClr val="FF7B82"/>
                </a:solidFill>
                <a:hlinkClick r:id="rId7" action="ppaction://hlinksldjump"/>
              </a:rPr>
              <a:t>Instagram </a:t>
            </a:r>
            <a:r>
              <a:rPr kumimoji="1" lang="ja-JP" altLang="en-US" sz="1000" dirty="0">
                <a:solidFill>
                  <a:srgbClr val="FF7B82"/>
                </a:solidFill>
                <a:hlinkClick r:id="rId7" action="ppaction://hlinksldjump"/>
              </a:rPr>
              <a:t>フィード</a:t>
            </a:r>
            <a:r>
              <a:rPr kumimoji="1" lang="en-US" altLang="ja-JP" sz="1000" dirty="0">
                <a:solidFill>
                  <a:srgbClr val="FF7B82"/>
                </a:solidFill>
                <a:hlinkClick r:id="rId7" action="ppaction://hlinksldjump"/>
              </a:rPr>
              <a:t>/</a:t>
            </a:r>
            <a:r>
              <a:rPr kumimoji="1" lang="ja-JP" altLang="en-US" sz="1000" dirty="0">
                <a:solidFill>
                  <a:srgbClr val="FF7B82"/>
                </a:solidFill>
                <a:hlinkClick r:id="rId7" action="ppaction://hlinksldjump"/>
              </a:rPr>
              <a:t>ストーリーズ投稿</a:t>
            </a:r>
            <a:endParaRPr kumimoji="1"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P.62</a:t>
            </a:r>
            <a:r>
              <a:rPr lang="ja-JP" altLang="en-US" sz="1000" dirty="0">
                <a:solidFill>
                  <a:schemeClr val="bg2">
                    <a:lumMod val="50000"/>
                  </a:schemeClr>
                </a:solidFill>
              </a:rPr>
              <a:t>　</a:t>
            </a:r>
            <a:r>
              <a:rPr lang="ja-JP" altLang="en-US" sz="1000" dirty="0">
                <a:solidFill>
                  <a:srgbClr val="FF7B82"/>
                </a:solidFill>
                <a:hlinkClick r:id="rId8" action="ppaction://hlinksldjump"/>
              </a:rPr>
              <a:t>リッチレポート・アンケート・接触状況別態度変容調査</a:t>
            </a:r>
            <a:endParaRPr lang="ja-JP" altLang="en-US" sz="1000" dirty="0">
              <a:solidFill>
                <a:srgbClr val="FF7B82"/>
              </a:solidFill>
            </a:endParaRPr>
          </a:p>
          <a:p>
            <a:pPr>
              <a:lnSpc>
                <a:spcPct val="150000"/>
              </a:lnSpc>
              <a:buClr>
                <a:srgbClr val="505050"/>
              </a:buClr>
              <a:buSzPts val="1300"/>
            </a:pPr>
            <a:r>
              <a:rPr lang="en-US" altLang="ja-JP" sz="1000" dirty="0">
                <a:solidFill>
                  <a:schemeClr val="bg2">
                    <a:lumMod val="50000"/>
                  </a:schemeClr>
                </a:solidFill>
              </a:rPr>
              <a:t>P.63</a:t>
            </a:r>
            <a:r>
              <a:rPr lang="ja-JP" altLang="en-US" sz="1000" dirty="0">
                <a:solidFill>
                  <a:schemeClr val="bg2">
                    <a:lumMod val="50000"/>
                  </a:schemeClr>
                </a:solidFill>
              </a:rPr>
              <a:t>　</a:t>
            </a:r>
            <a:r>
              <a:rPr lang="ja-JP" altLang="en-US" sz="1000" dirty="0">
                <a:solidFill>
                  <a:srgbClr val="FF7B82"/>
                </a:solidFill>
                <a:hlinkClick r:id="rId9" action="ppaction://hlinksldjump"/>
              </a:rPr>
              <a:t>進行スケジュール</a:t>
            </a:r>
            <a:endParaRPr lang="en-US" altLang="ja-JP" sz="1000" dirty="0">
              <a:solidFill>
                <a:srgbClr val="FF7B82"/>
              </a:solidFill>
            </a:endParaRPr>
          </a:p>
          <a:p>
            <a:pPr>
              <a:lnSpc>
                <a:spcPct val="150000"/>
              </a:lnSpc>
              <a:buClr>
                <a:srgbClr val="505050"/>
              </a:buClr>
              <a:buSzPts val="1300"/>
            </a:pPr>
            <a:endParaRPr kumimoji="1" lang="ja-JP" altLang="en-US" sz="1000" dirty="0">
              <a:solidFill>
                <a:srgbClr val="FF7B82"/>
              </a:solidFill>
            </a:endParaRPr>
          </a:p>
        </p:txBody>
      </p:sp>
    </p:spTree>
    <p:extLst>
      <p:ext uri="{BB962C8B-B14F-4D97-AF65-F5344CB8AC3E}">
        <p14:creationId xmlns:p14="http://schemas.microsoft.com/office/powerpoint/2010/main" val="1426950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descr="Web サイト が含まれている画像&#10;&#10;自動的に生成された説明">
            <a:extLst>
              <a:ext uri="{FF2B5EF4-FFF2-40B4-BE49-F238E27FC236}">
                <a16:creationId xmlns:a16="http://schemas.microsoft.com/office/drawing/2014/main" id="{1BDAFD09-DEB6-420B-8B65-0261630D104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40811" y="2415887"/>
            <a:ext cx="1691499" cy="3666226"/>
          </a:xfrm>
          <a:prstGeom prst="roundRect">
            <a:avLst>
              <a:gd name="adj" fmla="val 6667"/>
            </a:avLst>
          </a:prstGeom>
        </p:spPr>
      </p:pic>
      <p:pic>
        <p:nvPicPr>
          <p:cNvPr id="9" name="図 8" descr="図形, 四角形, 正方形&#10;&#10;自動的に生成された説明">
            <a:extLst>
              <a:ext uri="{FF2B5EF4-FFF2-40B4-BE49-F238E27FC236}">
                <a16:creationId xmlns:a16="http://schemas.microsoft.com/office/drawing/2014/main" id="{77FCF16F-1DFA-F8C2-7E2F-E89E41798A7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2261831" y="2168006"/>
            <a:ext cx="2634019" cy="4108103"/>
          </a:xfrm>
          <a:prstGeom prst="rect">
            <a:avLst/>
          </a:prstGeom>
        </p:spPr>
      </p:pic>
      <p:pic>
        <p:nvPicPr>
          <p:cNvPr id="11" name="図 10" descr="グラフィカル ユーザー インターフェイス が含まれている画像&#10;&#10;自動的に生成された説明">
            <a:extLst>
              <a:ext uri="{FF2B5EF4-FFF2-40B4-BE49-F238E27FC236}">
                <a16:creationId xmlns:a16="http://schemas.microsoft.com/office/drawing/2014/main" id="{A978F074-096F-61D2-672C-71FCE09555D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84455" y="1880412"/>
            <a:ext cx="2201342" cy="4548143"/>
          </a:xfrm>
          <a:prstGeom prst="rect">
            <a:avLst/>
          </a:prstGeom>
          <a:ln>
            <a:solidFill>
              <a:schemeClr val="bg1">
                <a:lumMod val="75000"/>
              </a:schemeClr>
            </a:solidFill>
          </a:ln>
        </p:spPr>
      </p:pic>
      <p:sp>
        <p:nvSpPr>
          <p:cNvPr id="2" name="タイトル 1">
            <a:extLst>
              <a:ext uri="{FF2B5EF4-FFF2-40B4-BE49-F238E27FC236}">
                <a16:creationId xmlns:a16="http://schemas.microsoft.com/office/drawing/2014/main" id="{980689DE-E397-1E90-00D8-A22B826767C0}"/>
              </a:ext>
            </a:extLst>
          </p:cNvPr>
          <p:cNvSpPr>
            <a:spLocks noGrp="1"/>
          </p:cNvSpPr>
          <p:nvPr>
            <p:ph type="title"/>
          </p:nvPr>
        </p:nvSpPr>
        <p:spPr/>
        <p:txBody>
          <a:bodyPr/>
          <a:lstStyle/>
          <a:p>
            <a:r>
              <a:rPr lang="en-US" altLang="ja-JP" dirty="0"/>
              <a:t>WEB</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5EF55CB0-2E20-6750-8ED8-5C606BB2F02D}"/>
              </a:ext>
            </a:extLst>
          </p:cNvPr>
          <p:cNvGraphicFramePr>
            <a:graphicFrameLocks noGrp="1"/>
          </p:cNvGraphicFramePr>
          <p:nvPr>
            <p:extLst>
              <p:ext uri="{D42A27DB-BD31-4B8C-83A1-F6EECF244321}">
                <p14:modId xmlns:p14="http://schemas.microsoft.com/office/powerpoint/2010/main" val="221783618"/>
              </p:ext>
            </p:extLst>
          </p:nvPr>
        </p:nvGraphicFramePr>
        <p:xfrm>
          <a:off x="189215" y="513352"/>
          <a:ext cx="9464254" cy="1045938"/>
        </p:xfrm>
        <a:graphic>
          <a:graphicData uri="http://schemas.openxmlformats.org/drawingml/2006/table">
            <a:tbl>
              <a:tblPr firstRow="1" bandRow="1">
                <a:tableStyleId>{5C22544A-7EE6-4342-B048-85BDC9FD1C3A}</a:tableStyleId>
              </a:tblPr>
              <a:tblGrid>
                <a:gridCol w="7335520">
                  <a:extLst>
                    <a:ext uri="{9D8B030D-6E8A-4147-A177-3AD203B41FA5}">
                      <a16:colId xmlns:a16="http://schemas.microsoft.com/office/drawing/2014/main" val="1221764777"/>
                    </a:ext>
                  </a:extLst>
                </a:gridCol>
                <a:gridCol w="2128734">
                  <a:extLst>
                    <a:ext uri="{9D8B030D-6E8A-4147-A177-3AD203B41FA5}">
                      <a16:colId xmlns:a16="http://schemas.microsoft.com/office/drawing/2014/main" val="130390782"/>
                    </a:ext>
                  </a:extLst>
                </a:gridCol>
              </a:tblGrid>
              <a:tr h="522969">
                <a:tc>
                  <a:txBody>
                    <a:bodyPr/>
                    <a:lstStyle/>
                    <a:p>
                      <a:r>
                        <a:rPr kumimoji="1" lang="ja-JP" altLang="en-US" baseline="0" dirty="0">
                          <a:solidFill>
                            <a:srgbClr val="FF7B82"/>
                          </a:solidFill>
                        </a:rPr>
                        <a:t>スタンダードタイアップ</a:t>
                      </a:r>
                    </a:p>
                  </a:txBody>
                  <a:tcPr marL="468000" anchor="ctr">
                    <a:lnL w="12700" cap="flat" cmpd="sng" algn="ctr">
                      <a:solidFill>
                        <a:srgbClr val="FA7F7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A7F7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G250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モデル起用費込・税別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FF7B82"/>
                      </a:solidFill>
                      <a:prstDash val="dot"/>
                      <a:round/>
                      <a:headEnd type="none" w="med" len="med"/>
                      <a:tailEnd type="none" w="med" len="med"/>
                    </a:lnL>
                    <a:lnR w="12700" cap="flat" cmpd="sng" algn="ctr">
                      <a:solidFill>
                        <a:srgbClr val="FA7F72"/>
                      </a:solidFill>
                      <a:prstDash val="solid"/>
                      <a:round/>
                      <a:headEnd type="none" w="med" len="med"/>
                      <a:tailEnd type="none" w="med" len="med"/>
                    </a:lnR>
                    <a:lnT w="12700" cap="flat" cmpd="sng" algn="ctr">
                      <a:solidFill>
                        <a:srgbClr val="FA7F72"/>
                      </a:solidFill>
                      <a:prstDash val="solid"/>
                      <a:round/>
                      <a:headEnd type="none" w="med" len="med"/>
                      <a:tailEnd type="none" w="med" len="med"/>
                    </a:lnT>
                    <a:lnB w="12700" cap="flat" cmpd="sng" algn="ctr">
                      <a:solidFill>
                        <a:srgbClr val="FA7F7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貴社の商品やサービスについて、</a:t>
                      </a:r>
                      <a:r>
                        <a:rPr kumimoji="1" lang="en-US" altLang="ja-JP" sz="1100" b="1" dirty="0">
                          <a:solidFill>
                            <a:schemeClr val="bg2">
                              <a:lumMod val="50000"/>
                            </a:schemeClr>
                          </a:solidFill>
                          <a:latin typeface="+mn-ea"/>
                          <a:ea typeface="+mn-ea"/>
                        </a:rPr>
                        <a:t>CMS</a:t>
                      </a:r>
                      <a:r>
                        <a:rPr kumimoji="1" lang="ja-JP" altLang="en-US" sz="1100" b="1" dirty="0">
                          <a:solidFill>
                            <a:schemeClr val="bg2">
                              <a:lumMod val="50000"/>
                            </a:schemeClr>
                          </a:solidFill>
                          <a:latin typeface="+mn-ea"/>
                          <a:ea typeface="+mn-ea"/>
                        </a:rPr>
                        <a:t>でタイアップページを制作します。どのような商材でも、編集部が</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世代に刺さる切り口をご提案させていただきます。</a:t>
                      </a:r>
                    </a:p>
                  </a:txBody>
                  <a:tcPr marL="144000" anchor="ctr">
                    <a:lnL w="12700" cap="flat" cmpd="sng" algn="ctr">
                      <a:solidFill>
                        <a:srgbClr val="FA7F7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A7F7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A2408E68-E6C1-A35B-8FC7-439FE4D7D0D9}"/>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graphicFrame>
        <p:nvGraphicFramePr>
          <p:cNvPr id="5" name="Google Shape;529;p18">
            <a:extLst>
              <a:ext uri="{FF2B5EF4-FFF2-40B4-BE49-F238E27FC236}">
                <a16:creationId xmlns:a16="http://schemas.microsoft.com/office/drawing/2014/main" id="{D4FEA27A-4FAA-36A1-25D0-41BF055134D4}"/>
              </a:ext>
            </a:extLst>
          </p:cNvPr>
          <p:cNvGraphicFramePr/>
          <p:nvPr>
            <p:extLst>
              <p:ext uri="{D42A27DB-BD31-4B8C-83A1-F6EECF244321}">
                <p14:modId xmlns:p14="http://schemas.microsoft.com/office/powerpoint/2010/main" val="2734411528"/>
              </p:ext>
            </p:extLst>
          </p:nvPr>
        </p:nvGraphicFramePr>
        <p:xfrm>
          <a:off x="4750025" y="1659614"/>
          <a:ext cx="4762851" cy="5199559"/>
        </p:xfrm>
        <a:graphic>
          <a:graphicData uri="http://schemas.openxmlformats.org/drawingml/2006/table">
            <a:tbl>
              <a:tblPr firstRow="1" bandRow="1">
                <a:noFill/>
              </a:tblPr>
              <a:tblGrid>
                <a:gridCol w="1587054">
                  <a:extLst>
                    <a:ext uri="{9D8B030D-6E8A-4147-A177-3AD203B41FA5}">
                      <a16:colId xmlns:a16="http://schemas.microsoft.com/office/drawing/2014/main" val="20000"/>
                    </a:ext>
                  </a:extLst>
                </a:gridCol>
                <a:gridCol w="3175797">
                  <a:extLst>
                    <a:ext uri="{9D8B030D-6E8A-4147-A177-3AD203B41FA5}">
                      <a16:colId xmlns:a16="http://schemas.microsoft.com/office/drawing/2014/main" val="20001"/>
                    </a:ext>
                  </a:extLst>
                </a:gridCol>
              </a:tblGrid>
              <a:tr h="51108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内容</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①</a:t>
                      </a: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CMS</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記事制作</a:t>
                      </a:r>
                      <a:endPar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②</a:t>
                      </a: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Instagram</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ストーリズ投稿＜サービス＞</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7,000PV</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期間</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4週間</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誘導枠</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FEATURE、Pick up! RECOMMEND</a:t>
                      </a:r>
                      <a:endParaRPr sz="1100" b="1" dirty="0">
                        <a:solidFill>
                          <a:schemeClr val="tx1">
                            <a:lumMod val="50000"/>
                            <a:lumOff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公開日</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平日任意</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99028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CMS</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記事：</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UU</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a:t>
                      </a:r>
                      <a:endPar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（日別・合計）、</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CTR</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（日別・合計）、</a:t>
                      </a:r>
                      <a:endPar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平均エンゲージメント時間、</a:t>
                      </a:r>
                      <a:endPar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IGS</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投稿：投稿キャプチャ</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レポート提出</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a:t>
                      </a:r>
                      <a:r>
                        <a:rPr lang="zh-TW"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413776">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お申込み期限</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掲載開始より45営業日前</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127983">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・画像は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5-7</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点、テキストは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1,000-1,500</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字程度をボリュームの目安とさせていただきます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本までとなります</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p>
                    <a:p>
                      <a:pPr marL="0" marR="0" lvl="0" indent="0" algn="l" rtl="0">
                        <a:lnSpc>
                          <a:spcPct val="100000"/>
                        </a:lnSpc>
                        <a:spcBef>
                          <a:spcPts val="100"/>
                        </a:spcBef>
                        <a:spcAft>
                          <a:spcPts val="0"/>
                        </a:spcAft>
                        <a:buClr>
                          <a:srgbClr val="000000"/>
                        </a:buClr>
                        <a:buSzPts val="800"/>
                        <a:buFont typeface="Arial"/>
                        <a:buNone/>
                      </a:pP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・広告主様納品の動画エンベット費用  </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ネット</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件</a:t>
                      </a:r>
                    </a:p>
                    <a:p>
                      <a:pPr>
                        <a:lnSpc>
                          <a:spcPct val="100000"/>
                        </a:lnSpc>
                        <a:spcBef>
                          <a:spcPts val="100"/>
                        </a:spcBef>
                        <a:buSzPts val="800"/>
                      </a:pPr>
                      <a:r>
                        <a:rPr lang="ja-JP" altLang="en-US" sz="800" b="0" dirty="0">
                          <a:solidFill>
                            <a:schemeClr val="bg2">
                              <a:lumMod val="50000"/>
                            </a:schemeClr>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19" name="Google Shape;500;p17">
            <a:extLst>
              <a:ext uri="{FF2B5EF4-FFF2-40B4-BE49-F238E27FC236}">
                <a16:creationId xmlns:a16="http://schemas.microsoft.com/office/drawing/2014/main" id="{4A9F2FA3-E04D-1908-D80D-9690DCBF98BB}"/>
              </a:ext>
            </a:extLst>
          </p:cNvPr>
          <p:cNvSpPr txBox="1"/>
          <p:nvPr/>
        </p:nvSpPr>
        <p:spPr>
          <a:xfrm>
            <a:off x="236460" y="1659614"/>
            <a:ext cx="2937883" cy="2488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Tree>
    <p:extLst>
      <p:ext uri="{BB962C8B-B14F-4D97-AF65-F5344CB8AC3E}">
        <p14:creationId xmlns:p14="http://schemas.microsoft.com/office/powerpoint/2010/main" val="2985230794"/>
      </p:ext>
    </p:extLst>
  </p:cSld>
  <p:clrMapOvr>
    <a:masterClrMapping/>
  </p:clrMapOvr>
  <mc:AlternateContent xmlns:mc="http://schemas.openxmlformats.org/markup-compatibility/2006" xmlns:p14="http://schemas.microsoft.com/office/powerpoint/2010/main">
    <mc:Choice Requires="p14">
      <p:transition spd="slow" p14:dur="2000" advTm="1305"/>
    </mc:Choice>
    <mc:Fallback xmlns="">
      <p:transition spd="slow" advTm="1305"/>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FAA4505E-5902-319C-DE40-EBFEA9D72E38}"/>
              </a:ext>
            </a:extLst>
          </p:cNvPr>
          <p:cNvGraphicFramePr>
            <a:graphicFrameLocks noGrp="1"/>
          </p:cNvGraphicFramePr>
          <p:nvPr>
            <p:extLst>
              <p:ext uri="{D42A27DB-BD31-4B8C-83A1-F6EECF244321}">
                <p14:modId xmlns:p14="http://schemas.microsoft.com/office/powerpoint/2010/main" val="4286958899"/>
              </p:ext>
            </p:extLst>
          </p:nvPr>
        </p:nvGraphicFramePr>
        <p:xfrm>
          <a:off x="189214" y="513352"/>
          <a:ext cx="9490109" cy="1045938"/>
        </p:xfrm>
        <a:graphic>
          <a:graphicData uri="http://schemas.openxmlformats.org/drawingml/2006/table">
            <a:tbl>
              <a:tblPr firstRow="1" bandRow="1">
                <a:tableStyleId>{5C22544A-7EE6-4342-B048-85BDC9FD1C3A}</a:tableStyleId>
              </a:tblPr>
              <a:tblGrid>
                <a:gridCol w="7355560">
                  <a:extLst>
                    <a:ext uri="{9D8B030D-6E8A-4147-A177-3AD203B41FA5}">
                      <a16:colId xmlns:a16="http://schemas.microsoft.com/office/drawing/2014/main" val="1221764777"/>
                    </a:ext>
                  </a:extLst>
                </a:gridCol>
                <a:gridCol w="2134549">
                  <a:extLst>
                    <a:ext uri="{9D8B030D-6E8A-4147-A177-3AD203B41FA5}">
                      <a16:colId xmlns:a16="http://schemas.microsoft.com/office/drawing/2014/main" val="130390782"/>
                    </a:ext>
                  </a:extLst>
                </a:gridCol>
              </a:tblGrid>
              <a:tr h="522969">
                <a:tc>
                  <a:txBody>
                    <a:bodyPr/>
                    <a:lstStyle/>
                    <a:p>
                      <a:r>
                        <a:rPr kumimoji="1" lang="ja-JP" altLang="en-US" baseline="0" dirty="0">
                          <a:solidFill>
                            <a:srgbClr val="FF7B82"/>
                          </a:solidFill>
                        </a:rPr>
                        <a:t>プレミアムタイアップ</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モデル起用費込・税別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貴社の商品やサービスについて、簡易</a:t>
                      </a:r>
                      <a:r>
                        <a:rPr kumimoji="1" lang="en-US" altLang="ja-JP" sz="1100" b="1" dirty="0">
                          <a:solidFill>
                            <a:schemeClr val="bg2">
                              <a:lumMod val="50000"/>
                            </a:schemeClr>
                          </a:solidFill>
                          <a:latin typeface="+mn-ea"/>
                          <a:ea typeface="+mn-ea"/>
                        </a:rPr>
                        <a:t>HTML</a:t>
                      </a:r>
                      <a:r>
                        <a:rPr kumimoji="1" lang="ja-JP" altLang="en-US" sz="1100" b="1" dirty="0">
                          <a:solidFill>
                            <a:schemeClr val="bg2">
                              <a:lumMod val="50000"/>
                            </a:schemeClr>
                          </a:solidFill>
                          <a:latin typeface="+mn-ea"/>
                          <a:ea typeface="+mn-ea"/>
                        </a:rPr>
                        <a:t>でタイアップページを制作します。</a:t>
                      </a:r>
                      <a:endParaRPr kumimoji="1" lang="en-US" altLang="ja-JP" sz="1100" b="1" dirty="0">
                        <a:solidFill>
                          <a:schemeClr val="bg2">
                            <a:lumMod val="50000"/>
                          </a:schemeClr>
                        </a:solidFill>
                        <a:latin typeface="+mn-ea"/>
                        <a:ea typeface="+mn-ea"/>
                      </a:endParaRPr>
                    </a:p>
                    <a:p>
                      <a:r>
                        <a:rPr kumimoji="1" lang="ja-JP" altLang="en-US" sz="1100" b="1" dirty="0">
                          <a:solidFill>
                            <a:schemeClr val="bg2">
                              <a:lumMod val="50000"/>
                            </a:schemeClr>
                          </a:solidFill>
                          <a:latin typeface="+mn-ea"/>
                          <a:ea typeface="+mn-ea"/>
                        </a:rPr>
                        <a:t>本メニューは</a:t>
                      </a:r>
                      <a:r>
                        <a:rPr kumimoji="1" lang="en-US" altLang="ja-JP" sz="1100" b="1" dirty="0">
                          <a:solidFill>
                            <a:schemeClr val="bg2">
                              <a:lumMod val="50000"/>
                            </a:schemeClr>
                          </a:solidFill>
                          <a:latin typeface="+mn-ea"/>
                          <a:ea typeface="+mn-ea"/>
                        </a:rPr>
                        <a:t>10,000PV</a:t>
                      </a:r>
                      <a:r>
                        <a:rPr kumimoji="1" lang="ja-JP" altLang="en-US" sz="1100" b="1" dirty="0">
                          <a:solidFill>
                            <a:schemeClr val="bg2">
                              <a:lumMod val="50000"/>
                            </a:schemeClr>
                          </a:solidFill>
                          <a:latin typeface="+mn-ea"/>
                          <a:ea typeface="+mn-ea"/>
                        </a:rPr>
                        <a:t>保証・リッチレポート付きとなります。</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69CE1531-2AC1-8578-80DA-93CE0C70798F}"/>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graphicFrame>
        <p:nvGraphicFramePr>
          <p:cNvPr id="6" name="Google Shape;498;p17">
            <a:extLst>
              <a:ext uri="{FF2B5EF4-FFF2-40B4-BE49-F238E27FC236}">
                <a16:creationId xmlns:a16="http://schemas.microsoft.com/office/drawing/2014/main" id="{C1773AB4-A514-18D8-3BE7-F9515ADA63A1}"/>
              </a:ext>
            </a:extLst>
          </p:cNvPr>
          <p:cNvGraphicFramePr/>
          <p:nvPr>
            <p:extLst>
              <p:ext uri="{D42A27DB-BD31-4B8C-83A1-F6EECF244321}">
                <p14:modId xmlns:p14="http://schemas.microsoft.com/office/powerpoint/2010/main" val="167420572"/>
              </p:ext>
            </p:extLst>
          </p:nvPr>
        </p:nvGraphicFramePr>
        <p:xfrm>
          <a:off x="4891101" y="1727155"/>
          <a:ext cx="4369849" cy="5147231"/>
        </p:xfrm>
        <a:graphic>
          <a:graphicData uri="http://schemas.openxmlformats.org/drawingml/2006/table">
            <a:tbl>
              <a:tblPr firstRow="1" bandRow="1">
                <a:noFill/>
              </a:tblPr>
              <a:tblGrid>
                <a:gridCol w="1446155">
                  <a:extLst>
                    <a:ext uri="{9D8B030D-6E8A-4147-A177-3AD203B41FA5}">
                      <a16:colId xmlns:a16="http://schemas.microsoft.com/office/drawing/2014/main" val="20000"/>
                    </a:ext>
                  </a:extLst>
                </a:gridCol>
                <a:gridCol w="2923694">
                  <a:extLst>
                    <a:ext uri="{9D8B030D-6E8A-4147-A177-3AD203B41FA5}">
                      <a16:colId xmlns:a16="http://schemas.microsoft.com/office/drawing/2014/main" val="20001"/>
                    </a:ext>
                  </a:extLst>
                </a:gridCol>
              </a:tblGrid>
              <a:tr h="41410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内容</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①</a:t>
                      </a: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HTML</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記事制作</a:t>
                      </a:r>
                      <a:endPar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②</a:t>
                      </a: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Instagram</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ストーリズ投稿＜サービス＞</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510399907"/>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8,000</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10,000PV</a:t>
                      </a:r>
                      <a:endParaRPr sz="16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期間</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4週間</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誘導枠</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FEATURE、Pick up! RECOMMEND</a:t>
                      </a:r>
                      <a:endParaRPr sz="1100" b="1">
                        <a:solidFill>
                          <a:schemeClr val="tx1">
                            <a:lumMod val="50000"/>
                            <a:lumOff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公開日</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平日任意</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1345826">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PV</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UU</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数（日別・合計）、セッション数、リンククリック数（日別・合計）、</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CTR</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（日別・合計）、</a:t>
                      </a: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平均エンゲージメント時間、</a:t>
                      </a:r>
                    </a:p>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＋リッチレポート（詳細は</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p</a:t>
                      </a:r>
                      <a:r>
                        <a:rPr lang="ja-JP" altLang="en-US"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参照）</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レポート提出</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公開終了後</a:t>
                      </a: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2週間以内</a:t>
                      </a:r>
                      <a:endParaRPr sz="1100" b="1"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306168">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お申込み期限</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掲載開始より45営業日前</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50293">
                <a:tc gridSpan="2">
                  <a:txBody>
                    <a:bodyPr/>
                    <a:lstStyle/>
                    <a:p>
                      <a:pPr marL="0" marR="0" lvl="0" indent="0" algn="l" rtl="0">
                        <a:lnSpc>
                          <a:spcPct val="100000"/>
                        </a:lnSpc>
                        <a:spcBef>
                          <a:spcPts val="0"/>
                        </a:spcBef>
                        <a:spcAft>
                          <a:spcPts val="0"/>
                        </a:spcAft>
                        <a:buClr>
                          <a:srgbClr val="000000"/>
                        </a:buClr>
                        <a:buSzPts val="800"/>
                        <a:buFont typeface="Arial"/>
                        <a:buNone/>
                      </a:pPr>
                      <a:r>
                        <a:rPr 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・画像は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5-7</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点、テキストは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1,000-1,500</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字程度をボリュームの目安とさせていただきます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本までとなります</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p>
                    <a:p>
                      <a:pPr marL="0" marR="0" lvl="0" indent="0" algn="l" rtl="0">
                        <a:lnSpc>
                          <a:spcPct val="100000"/>
                        </a:lnSpc>
                        <a:spcBef>
                          <a:spcPts val="100"/>
                        </a:spcBef>
                        <a:spcAft>
                          <a:spcPts val="0"/>
                        </a:spcAft>
                        <a:buClr>
                          <a:srgbClr val="000000"/>
                        </a:buClr>
                        <a:buSzPts val="800"/>
                        <a:buFont typeface="Arial"/>
                        <a:buNone/>
                      </a:pP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・広告主様納品の動画エンベット費用  </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ネット</a:t>
                      </a:r>
                      <a:r>
                        <a:rPr lang="en-US" alt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件</a:t>
                      </a:r>
                    </a:p>
                    <a:p>
                      <a:pPr>
                        <a:spcBef>
                          <a:spcPts val="100"/>
                        </a:spcBef>
                        <a:buSzPts val="800"/>
                      </a:pPr>
                      <a:r>
                        <a:rPr lang="ja-JP" altLang="en-US" sz="800" b="0" dirty="0">
                          <a:solidFill>
                            <a:schemeClr val="bg2">
                              <a:lumMod val="50000"/>
                            </a:schemeClr>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15" name="タイトル 14">
            <a:extLst>
              <a:ext uri="{FF2B5EF4-FFF2-40B4-BE49-F238E27FC236}">
                <a16:creationId xmlns:a16="http://schemas.microsoft.com/office/drawing/2014/main" id="{2DFF6687-89C8-A55E-69AC-E72B60730D7C}"/>
              </a:ext>
            </a:extLst>
          </p:cNvPr>
          <p:cNvSpPr>
            <a:spLocks noGrp="1"/>
          </p:cNvSpPr>
          <p:nvPr>
            <p:ph type="title"/>
          </p:nvPr>
        </p:nvSpPr>
        <p:spPr/>
        <p:txBody>
          <a:bodyPr/>
          <a:lstStyle/>
          <a:p>
            <a:r>
              <a:rPr lang="en-US" altLang="ja-JP" dirty="0"/>
              <a:t>WEB</a:t>
            </a:r>
            <a:r>
              <a:rPr lang="ja-JP" altLang="en-US" dirty="0"/>
              <a:t>タイアップ</a:t>
            </a:r>
          </a:p>
        </p:txBody>
      </p:sp>
      <p:pic>
        <p:nvPicPr>
          <p:cNvPr id="20" name="図 19">
            <a:extLst>
              <a:ext uri="{FF2B5EF4-FFF2-40B4-BE49-F238E27FC236}">
                <a16:creationId xmlns:a16="http://schemas.microsoft.com/office/drawing/2014/main" id="{BBAEBD92-653E-4171-A326-48C2027C6B9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3"/>
          <a:stretch/>
        </p:blipFill>
        <p:spPr>
          <a:xfrm>
            <a:off x="251609" y="1886709"/>
            <a:ext cx="2118120" cy="4511164"/>
          </a:xfrm>
          <a:prstGeom prst="rect">
            <a:avLst/>
          </a:prstGeom>
          <a:ln>
            <a:solidFill>
              <a:schemeClr val="bg1">
                <a:lumMod val="75000"/>
              </a:schemeClr>
            </a:solidFill>
          </a:ln>
        </p:spPr>
      </p:pic>
      <p:pic>
        <p:nvPicPr>
          <p:cNvPr id="21" name="図 20">
            <a:extLst>
              <a:ext uri="{FF2B5EF4-FFF2-40B4-BE49-F238E27FC236}">
                <a16:creationId xmlns:a16="http://schemas.microsoft.com/office/drawing/2014/main" id="{C17256D1-5B5E-55F6-4015-C402B721EF6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50968" y="1886709"/>
            <a:ext cx="2158894" cy="4598005"/>
          </a:xfrm>
          <a:prstGeom prst="rect">
            <a:avLst/>
          </a:prstGeom>
          <a:ln>
            <a:solidFill>
              <a:schemeClr val="bg1">
                <a:lumMod val="75000"/>
              </a:schemeClr>
            </a:solidFill>
          </a:ln>
        </p:spPr>
      </p:pic>
      <p:sp>
        <p:nvSpPr>
          <p:cNvPr id="2" name="Google Shape;500;p17">
            <a:extLst>
              <a:ext uri="{FF2B5EF4-FFF2-40B4-BE49-F238E27FC236}">
                <a16:creationId xmlns:a16="http://schemas.microsoft.com/office/drawing/2014/main" id="{C2E3805E-1C15-8724-E9AC-DEE5E6F00D52}"/>
              </a:ext>
            </a:extLst>
          </p:cNvPr>
          <p:cNvSpPr txBox="1"/>
          <p:nvPr/>
        </p:nvSpPr>
        <p:spPr>
          <a:xfrm>
            <a:off x="236460" y="1659614"/>
            <a:ext cx="2937883" cy="2488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Tree>
    <p:extLst>
      <p:ext uri="{BB962C8B-B14F-4D97-AF65-F5344CB8AC3E}">
        <p14:creationId xmlns:p14="http://schemas.microsoft.com/office/powerpoint/2010/main" val="3244051157"/>
      </p:ext>
    </p:extLst>
  </p:cSld>
  <p:clrMapOvr>
    <a:masterClrMapping/>
  </p:clrMapOvr>
  <mc:AlternateContent xmlns:mc="http://schemas.openxmlformats.org/markup-compatibility/2006" xmlns:p14="http://schemas.microsoft.com/office/powerpoint/2010/main">
    <mc:Choice Requires="p14">
      <p:transition spd="slow" p14:dur="2000" advTm="1484"/>
    </mc:Choice>
    <mc:Fallback xmlns="">
      <p:transition spd="slow" advTm="1484"/>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60C2CE-93AF-B210-6BD7-4AD344CD6079}"/>
              </a:ext>
            </a:extLst>
          </p:cNvPr>
          <p:cNvSpPr>
            <a:spLocks noGrp="1"/>
          </p:cNvSpPr>
          <p:nvPr>
            <p:ph type="title"/>
          </p:nvPr>
        </p:nvSpPr>
        <p:spPr/>
        <p:txBody>
          <a:bodyPr/>
          <a:lstStyle/>
          <a:p>
            <a:r>
              <a:rPr lang="en-US" altLang="ja-JP" dirty="0"/>
              <a:t>WEB</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C2E2DB47-D2F3-A498-344E-034A5DE09A2A}"/>
              </a:ext>
            </a:extLst>
          </p:cNvPr>
          <p:cNvGraphicFramePr>
            <a:graphicFrameLocks noGrp="1"/>
          </p:cNvGraphicFramePr>
          <p:nvPr>
            <p:extLst>
              <p:ext uri="{D42A27DB-BD31-4B8C-83A1-F6EECF244321}">
                <p14:modId xmlns:p14="http://schemas.microsoft.com/office/powerpoint/2010/main" val="716014108"/>
              </p:ext>
            </p:extLst>
          </p:nvPr>
        </p:nvGraphicFramePr>
        <p:xfrm>
          <a:off x="189214" y="513352"/>
          <a:ext cx="9490109" cy="1045938"/>
        </p:xfrm>
        <a:graphic>
          <a:graphicData uri="http://schemas.openxmlformats.org/drawingml/2006/table">
            <a:tbl>
              <a:tblPr firstRow="1" bandRow="1">
                <a:tableStyleId>{5C22544A-7EE6-4342-B048-85BDC9FD1C3A}</a:tableStyleId>
              </a:tblPr>
              <a:tblGrid>
                <a:gridCol w="7355560">
                  <a:extLst>
                    <a:ext uri="{9D8B030D-6E8A-4147-A177-3AD203B41FA5}">
                      <a16:colId xmlns:a16="http://schemas.microsoft.com/office/drawing/2014/main" val="1221764777"/>
                    </a:ext>
                  </a:extLst>
                </a:gridCol>
                <a:gridCol w="2134549">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7B82"/>
                          </a:solidFill>
                        </a:rPr>
                        <a:t>PR</a:t>
                      </a:r>
                      <a:r>
                        <a:rPr kumimoji="1" lang="ja-JP" altLang="en-US" baseline="0" dirty="0">
                          <a:solidFill>
                            <a:srgbClr val="FF7B82"/>
                          </a:solidFill>
                        </a:rPr>
                        <a:t>タイアップ</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G70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撮影なし・税別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貴社資料・プレスリリースなどをもとに、</a:t>
                      </a:r>
                      <a:r>
                        <a:rPr kumimoji="1" lang="en-US" altLang="ja-JP" sz="1100" b="1" dirty="0">
                          <a:solidFill>
                            <a:schemeClr val="bg2">
                              <a:lumMod val="50000"/>
                            </a:schemeClr>
                          </a:solidFill>
                          <a:latin typeface="+mn-ea"/>
                          <a:ea typeface="+mn-ea"/>
                        </a:rPr>
                        <a:t>CanCam.jp</a:t>
                      </a:r>
                      <a:r>
                        <a:rPr kumimoji="1" lang="ja-JP" altLang="en-US" sz="1100" b="1" dirty="0">
                          <a:solidFill>
                            <a:schemeClr val="bg2">
                              <a:lumMod val="50000"/>
                            </a:schemeClr>
                          </a:solidFill>
                          <a:latin typeface="+mn-ea"/>
                          <a:ea typeface="+mn-ea"/>
                        </a:rPr>
                        <a:t>編集部にてタイアップページを作成いたします。</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79C83BCA-9448-A727-62D3-BFC6C5EBAA39}"/>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graphicFrame>
        <p:nvGraphicFramePr>
          <p:cNvPr id="5" name="Google Shape;670;p21">
            <a:extLst>
              <a:ext uri="{FF2B5EF4-FFF2-40B4-BE49-F238E27FC236}">
                <a16:creationId xmlns:a16="http://schemas.microsoft.com/office/drawing/2014/main" id="{3C5CD24E-E37F-F94E-BA35-A5E464F858DF}"/>
              </a:ext>
            </a:extLst>
          </p:cNvPr>
          <p:cNvGraphicFramePr/>
          <p:nvPr>
            <p:extLst>
              <p:ext uri="{D42A27DB-BD31-4B8C-83A1-F6EECF244321}">
                <p14:modId xmlns:p14="http://schemas.microsoft.com/office/powerpoint/2010/main" val="3199029273"/>
              </p:ext>
            </p:extLst>
          </p:nvPr>
        </p:nvGraphicFramePr>
        <p:xfrm>
          <a:off x="4770015" y="2007577"/>
          <a:ext cx="4674885" cy="3580981"/>
        </p:xfrm>
        <a:graphic>
          <a:graphicData uri="http://schemas.openxmlformats.org/drawingml/2006/table">
            <a:tbl>
              <a:tblPr firstRow="1" bandRow="1">
                <a:noFill/>
              </a:tblPr>
              <a:tblGrid>
                <a:gridCol w="1436811">
                  <a:extLst>
                    <a:ext uri="{9D8B030D-6E8A-4147-A177-3AD203B41FA5}">
                      <a16:colId xmlns:a16="http://schemas.microsoft.com/office/drawing/2014/main" val="20000"/>
                    </a:ext>
                  </a:extLst>
                </a:gridCol>
                <a:gridCol w="3238074">
                  <a:extLst>
                    <a:ext uri="{9D8B030D-6E8A-4147-A177-3AD203B41FA5}">
                      <a16:colId xmlns:a16="http://schemas.microsoft.com/office/drawing/2014/main" val="20001"/>
                    </a:ext>
                  </a:extLst>
                </a:gridCol>
              </a:tblGrid>
              <a:tr h="296167">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想定PV</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なし</a:t>
                      </a:r>
                      <a:endParaRPr sz="14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9616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a:t>
                      </a: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期間</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a:t>
                      </a: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週間</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96167">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誘導枠</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FEATURE、Pick up! RECOMMEND</a:t>
                      </a:r>
                      <a:endParaRPr sz="1100" b="1">
                        <a:solidFill>
                          <a:schemeClr val="tx1">
                            <a:lumMod val="50000"/>
                            <a:lumOff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96167">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公開日</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平日任意</a:t>
                      </a:r>
                      <a:endParaRPr sz="1100" b="1"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96167">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入稿物</a:t>
                      </a:r>
                      <a:endParaRPr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オリエンシート、プレスリリース、画像素材</a:t>
                      </a:r>
                      <a:endParaRPr sz="1100" b="1" u="none" strike="noStrike" cap="none">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318044">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なし</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96167">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お申込み期限</a:t>
                      </a:r>
                      <a:endParaRPr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25</a:t>
                      </a:r>
                      <a:r>
                        <a:rPr lang="ja-JP" sz="11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営業日前</a:t>
                      </a:r>
                      <a:endParaRPr sz="11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485935">
                <a:tc gridSpan="2">
                  <a:txBody>
                    <a:bodyPr/>
                    <a:lstStyle/>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・画像は2-3点、テキストは1,000字程度をボリュームの目安とさせていただきます</a:t>
                      </a:r>
                      <a:endParaRPr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本までとなります</a:t>
                      </a:r>
                      <a:endParaRPr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505050"/>
                        </a:buClr>
                        <a:buSzPts val="700"/>
                        <a:buFont typeface="Arial"/>
                        <a:buNone/>
                        <a:tabLst/>
                        <a:defRPr/>
                      </a:pPr>
                      <a:r>
                        <a:rPr lang="ja-JP"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・広告主納品の動画エンベット費用  10万円(ネット)/件</a:t>
                      </a:r>
                      <a:endParaRPr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15" name="図 14" descr="時計, 食品 が含まれている画像&#10;&#10;自動的に生成された説明">
            <a:extLst>
              <a:ext uri="{FF2B5EF4-FFF2-40B4-BE49-F238E27FC236}">
                <a16:creationId xmlns:a16="http://schemas.microsoft.com/office/drawing/2014/main" id="{54B69FA8-CF8C-01F8-2277-7EFF3B46890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61099" y="2007578"/>
            <a:ext cx="1936889" cy="4370993"/>
          </a:xfrm>
          <a:prstGeom prst="rect">
            <a:avLst/>
          </a:prstGeom>
          <a:ln>
            <a:solidFill>
              <a:schemeClr val="bg1">
                <a:lumMod val="75000"/>
              </a:schemeClr>
            </a:solidFill>
          </a:ln>
        </p:spPr>
      </p:pic>
      <p:pic>
        <p:nvPicPr>
          <p:cNvPr id="16" name="図 15" descr="時計, 食品 が含まれている画像&#10;&#10;自動的に生成された説明">
            <a:extLst>
              <a:ext uri="{FF2B5EF4-FFF2-40B4-BE49-F238E27FC236}">
                <a16:creationId xmlns:a16="http://schemas.microsoft.com/office/drawing/2014/main" id="{3D83280F-1D3F-9F23-EAEA-C886E45741A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87620" y="2007577"/>
            <a:ext cx="1936890" cy="4370996"/>
          </a:xfrm>
          <a:prstGeom prst="rect">
            <a:avLst/>
          </a:prstGeom>
          <a:ln>
            <a:solidFill>
              <a:schemeClr val="bg1">
                <a:lumMod val="75000"/>
              </a:schemeClr>
            </a:solidFill>
          </a:ln>
        </p:spPr>
      </p:pic>
      <p:sp>
        <p:nvSpPr>
          <p:cNvPr id="6" name="Google Shape;500;p17">
            <a:extLst>
              <a:ext uri="{FF2B5EF4-FFF2-40B4-BE49-F238E27FC236}">
                <a16:creationId xmlns:a16="http://schemas.microsoft.com/office/drawing/2014/main" id="{21331E13-82D6-66B2-A6DA-9CEF1D136FF4}"/>
              </a:ext>
            </a:extLst>
          </p:cNvPr>
          <p:cNvSpPr txBox="1"/>
          <p:nvPr/>
        </p:nvSpPr>
        <p:spPr>
          <a:xfrm>
            <a:off x="236460" y="1659614"/>
            <a:ext cx="2937883" cy="24882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▼展開イメージ</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9" name="Google Shape;490;p17">
            <a:extLst>
              <a:ext uri="{FF2B5EF4-FFF2-40B4-BE49-F238E27FC236}">
                <a16:creationId xmlns:a16="http://schemas.microsoft.com/office/drawing/2014/main" id="{1BE57A28-DAA3-73B8-1414-C399F7B0A9A8}"/>
              </a:ext>
            </a:extLst>
          </p:cNvPr>
          <p:cNvSpPr txBox="1"/>
          <p:nvPr/>
        </p:nvSpPr>
        <p:spPr>
          <a:xfrm>
            <a:off x="4871812" y="5772246"/>
            <a:ext cx="4394462" cy="790013"/>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505050"/>
              </a:buClr>
              <a:buSzPts val="2000"/>
              <a:buFont typeface="Arial"/>
              <a:buNone/>
            </a:pP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3,000PV</a:t>
            </a:r>
            <a:r>
              <a:rPr lang="ja-JP" altLang="en-US"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保証 </a:t>
            </a:r>
            <a:r>
              <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+G30</a:t>
            </a:r>
            <a:r>
              <a:rPr 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rPr>
              <a:t>万円</a:t>
            </a:r>
            <a:endParaRPr lang="en-US" altLang="ja-JP" sz="1800" b="1" i="0" u="sng"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a:p>
            <a:pPr algn="ctr">
              <a:lnSpc>
                <a:spcPct val="90000"/>
              </a:lnSpc>
              <a:buClr>
                <a:srgbClr val="505050"/>
              </a:buClr>
              <a:buSzPts val="2000"/>
            </a:pP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・レポート項目：日別</a:t>
            </a:r>
            <a:r>
              <a:rPr lang="en-US" altLang="ja-JP" sz="700"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r>
              <a:rPr lang="en-US" altLang="ja-JP" sz="700" dirty="0">
                <a:solidFill>
                  <a:schemeClr val="bg2">
                    <a:lumMod val="50000"/>
                  </a:schemeClr>
                </a:solidFill>
                <a:latin typeface="Yu Gothic" panose="020B0400000000000000" pitchFamily="34" charset="-128"/>
                <a:ea typeface="Yu Gothic" panose="020B0400000000000000" pitchFamily="34" charset="-128"/>
                <a:cs typeface="Arial"/>
                <a:sym typeface="Arial"/>
              </a:rPr>
              <a:t>UU</a:t>
            </a: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数・セッション数・リンククリック数・</a:t>
            </a:r>
            <a:r>
              <a:rPr lang="en-US" altLang="ja-JP" sz="700"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p>
          <a:p>
            <a:pPr algn="ctr">
              <a:lnSpc>
                <a:spcPct val="90000"/>
              </a:lnSpc>
              <a:buClr>
                <a:srgbClr val="505050"/>
              </a:buClr>
              <a:buSzPts val="2000"/>
            </a:pP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平均エンゲージメント時間・平均セッション継続時間・読了数</a:t>
            </a:r>
            <a:endParaRPr lang="en-US" altLang="ja-JP" sz="700"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algn="ctr">
              <a:lnSpc>
                <a:spcPct val="90000"/>
              </a:lnSpc>
              <a:buClr>
                <a:srgbClr val="505050"/>
              </a:buClr>
              <a:buSzPts val="2000"/>
            </a:pP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＊タイアップページへの誘導には、在庫状況により一部外部と</a:t>
            </a:r>
            <a:r>
              <a:rPr lang="en-US" altLang="ja-JP" sz="700" dirty="0">
                <a:solidFill>
                  <a:schemeClr val="bg2">
                    <a:lumMod val="50000"/>
                  </a:schemeClr>
                </a:solidFill>
                <a:latin typeface="Yu Gothic" panose="020B0400000000000000" pitchFamily="34" charset="-128"/>
                <a:ea typeface="Yu Gothic" panose="020B0400000000000000" pitchFamily="34" charset="-128"/>
                <a:cs typeface="Arial"/>
                <a:sym typeface="Arial"/>
              </a:rPr>
              <a:t>r</a:t>
            </a:r>
            <a:r>
              <a:rPr lang="ja-JP" altLang="en-US" sz="700" dirty="0">
                <a:solidFill>
                  <a:schemeClr val="bg2">
                    <a:lumMod val="50000"/>
                  </a:schemeClr>
                </a:solidFill>
                <a:latin typeface="Yu Gothic" panose="020B0400000000000000" pitchFamily="34" charset="-128"/>
                <a:ea typeface="Yu Gothic" panose="020B0400000000000000" pitchFamily="34" charset="-128"/>
                <a:cs typeface="Arial"/>
                <a:sym typeface="Arial"/>
              </a:rPr>
              <a:t>ふぃっくを利用する場合がございます。</a:t>
            </a:r>
          </a:p>
        </p:txBody>
      </p:sp>
      <p:sp>
        <p:nvSpPr>
          <p:cNvPr id="13" name="Google Shape;879;p26">
            <a:extLst>
              <a:ext uri="{FF2B5EF4-FFF2-40B4-BE49-F238E27FC236}">
                <a16:creationId xmlns:a16="http://schemas.microsoft.com/office/drawing/2014/main" id="{8F81EE9F-D6A5-A790-8CE7-31994D306E38}"/>
              </a:ext>
            </a:extLst>
          </p:cNvPr>
          <p:cNvSpPr/>
          <p:nvPr/>
        </p:nvSpPr>
        <p:spPr>
          <a:xfrm>
            <a:off x="4714142" y="5588558"/>
            <a:ext cx="4865793" cy="790013"/>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17" name="Google Shape;912;p26">
            <a:extLst>
              <a:ext uri="{FF2B5EF4-FFF2-40B4-BE49-F238E27FC236}">
                <a16:creationId xmlns:a16="http://schemas.microsoft.com/office/drawing/2014/main" id="{50C7D299-F82F-72DA-388C-EB5835A7D1C0}"/>
              </a:ext>
            </a:extLst>
          </p:cNvPr>
          <p:cNvSpPr txBox="1"/>
          <p:nvPr/>
        </p:nvSpPr>
        <p:spPr>
          <a:xfrm>
            <a:off x="4714142" y="5398473"/>
            <a:ext cx="4865793"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a:t>
            </a:r>
            <a:r>
              <a:rPr lang="en-US" altLang="ja-JP" sz="900" b="1" dirty="0">
                <a:solidFill>
                  <a:schemeClr val="lt1"/>
                </a:solidFill>
                <a:latin typeface="+mn-ea"/>
                <a:cs typeface="Calibri"/>
                <a:sym typeface="Calibri"/>
              </a:rPr>
              <a:t>PV</a:t>
            </a:r>
            <a:r>
              <a:rPr lang="ja-JP" altLang="en-US" sz="900" b="1" dirty="0">
                <a:solidFill>
                  <a:schemeClr val="lt1"/>
                </a:solidFill>
                <a:latin typeface="+mn-ea"/>
                <a:cs typeface="Calibri"/>
                <a:sym typeface="Calibri"/>
              </a:rPr>
              <a:t>＋レポート追加</a:t>
            </a:r>
          </a:p>
        </p:txBody>
      </p:sp>
    </p:spTree>
    <p:extLst>
      <p:ext uri="{BB962C8B-B14F-4D97-AF65-F5344CB8AC3E}">
        <p14:creationId xmlns:p14="http://schemas.microsoft.com/office/powerpoint/2010/main" val="1618819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A4FAD-0A96-5752-C485-3D57741118D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EF91B2B-4287-5677-A069-C895D5A8A28C}"/>
              </a:ext>
            </a:extLst>
          </p:cNvPr>
          <p:cNvSpPr>
            <a:spLocks noGrp="1"/>
          </p:cNvSpPr>
          <p:nvPr>
            <p:ph type="title"/>
          </p:nvPr>
        </p:nvSpPr>
        <p:spPr/>
        <p:txBody>
          <a:bodyPr/>
          <a:lstStyle/>
          <a:p>
            <a:r>
              <a:rPr lang="en-US" altLang="ja-JP" dirty="0"/>
              <a:t>WEB</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C9823FFD-447A-E3B2-7A2A-4AA5C5330693}"/>
              </a:ext>
            </a:extLst>
          </p:cNvPr>
          <p:cNvGraphicFramePr>
            <a:graphicFrameLocks noGrp="1"/>
          </p:cNvGraphicFramePr>
          <p:nvPr>
            <p:extLst>
              <p:ext uri="{D42A27DB-BD31-4B8C-83A1-F6EECF244321}">
                <p14:modId xmlns:p14="http://schemas.microsoft.com/office/powerpoint/2010/main" val="2961777475"/>
              </p:ext>
            </p:extLst>
          </p:nvPr>
        </p:nvGraphicFramePr>
        <p:xfrm>
          <a:off x="189215" y="513352"/>
          <a:ext cx="8968566"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7B82"/>
                          </a:solidFill>
                        </a:rPr>
                        <a:t>1week </a:t>
                      </a:r>
                      <a:r>
                        <a:rPr kumimoji="1" lang="ja-JP" altLang="en-US" baseline="0" dirty="0">
                          <a:solidFill>
                            <a:srgbClr val="FF7B82"/>
                          </a:solidFill>
                        </a:rPr>
                        <a:t>コーディネートタイアップ</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モデル起用費込・税別</a:t>
                      </a:r>
                      <a:r>
                        <a:rPr kumimoji="1" lang="en-US" altLang="ja-JP" sz="1200" dirty="0">
                          <a:solidFill>
                            <a:schemeClr val="bg2">
                              <a:lumMod val="50000"/>
                            </a:schemeClr>
                          </a:solidFill>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ご希望の商材の使用して</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スタイリストが</a:t>
                      </a:r>
                      <a:r>
                        <a:rPr kumimoji="1" lang="en-US" altLang="ja-JP" sz="1100" b="1" dirty="0">
                          <a:solidFill>
                            <a:schemeClr val="bg2">
                              <a:lumMod val="50000"/>
                            </a:schemeClr>
                          </a:solidFill>
                          <a:latin typeface="+mn-ea"/>
                          <a:ea typeface="+mn-ea"/>
                        </a:rPr>
                        <a:t>7</a:t>
                      </a:r>
                      <a:r>
                        <a:rPr kumimoji="1" lang="ja-JP" altLang="en-US" sz="1100" b="1" dirty="0">
                          <a:solidFill>
                            <a:schemeClr val="bg2">
                              <a:lumMod val="50000"/>
                            </a:schemeClr>
                          </a:solidFill>
                          <a:latin typeface="+mn-ea"/>
                          <a:ea typeface="+mn-ea"/>
                        </a:rPr>
                        <a:t>日分のコーデをスタイリングし、専属モデルが「</a:t>
                      </a:r>
                      <a:r>
                        <a:rPr kumimoji="1" lang="en-US" altLang="ja-JP" sz="1100" b="1" dirty="0">
                          <a:solidFill>
                            <a:schemeClr val="bg2">
                              <a:lumMod val="50000"/>
                            </a:schemeClr>
                          </a:solidFill>
                          <a:latin typeface="+mn-ea"/>
                          <a:ea typeface="+mn-ea"/>
                        </a:rPr>
                        <a:t>1week</a:t>
                      </a:r>
                      <a:r>
                        <a:rPr kumimoji="1" lang="ja-JP" altLang="en-US" sz="1100" b="1" dirty="0">
                          <a:solidFill>
                            <a:schemeClr val="bg2">
                              <a:lumMod val="50000"/>
                            </a:schemeClr>
                          </a:solidFill>
                          <a:latin typeface="+mn-ea"/>
                          <a:ea typeface="+mn-ea"/>
                        </a:rPr>
                        <a:t>コーデ」として着こなします！ その様子を</a:t>
                      </a:r>
                      <a:r>
                        <a:rPr kumimoji="1" lang="en-US" altLang="ja-JP" sz="1100" b="1" dirty="0">
                          <a:solidFill>
                            <a:schemeClr val="bg2">
                              <a:lumMod val="50000"/>
                            </a:schemeClr>
                          </a:solidFill>
                          <a:latin typeface="+mn-ea"/>
                          <a:ea typeface="+mn-ea"/>
                        </a:rPr>
                        <a:t>CanCam.jp (CMS</a:t>
                      </a:r>
                      <a:r>
                        <a:rPr kumimoji="1" lang="ja-JP" altLang="en-US" sz="1100" b="1" dirty="0">
                          <a:solidFill>
                            <a:schemeClr val="bg2">
                              <a:lumMod val="50000"/>
                            </a:schemeClr>
                          </a:solidFill>
                          <a:latin typeface="+mn-ea"/>
                          <a:ea typeface="+mn-ea"/>
                        </a:rPr>
                        <a:t>記事</a:t>
                      </a:r>
                      <a:r>
                        <a:rPr kumimoji="1" lang="en-US" altLang="ja-JP" sz="1100" b="1" dirty="0">
                          <a:solidFill>
                            <a:schemeClr val="bg2">
                              <a:lumMod val="50000"/>
                            </a:schemeClr>
                          </a:solidFill>
                          <a:latin typeface="+mn-ea"/>
                          <a:ea typeface="+mn-ea"/>
                        </a:rPr>
                        <a:t>)</a:t>
                      </a:r>
                      <a:r>
                        <a:rPr kumimoji="1" lang="ja-JP" altLang="en-US" sz="1100" b="1" dirty="0">
                          <a:solidFill>
                            <a:schemeClr val="bg2">
                              <a:lumMod val="50000"/>
                            </a:schemeClr>
                          </a:solidFill>
                          <a:latin typeface="+mn-ea"/>
                          <a:ea typeface="+mn-ea"/>
                        </a:rPr>
                        <a:t>と</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フィード投稿</a:t>
                      </a:r>
                      <a:r>
                        <a:rPr kumimoji="1" lang="en-US" altLang="ja-JP" sz="1100" b="1" dirty="0">
                          <a:solidFill>
                            <a:schemeClr val="bg2">
                              <a:lumMod val="50000"/>
                            </a:schemeClr>
                          </a:solidFill>
                          <a:latin typeface="+mn-ea"/>
                          <a:ea typeface="+mn-ea"/>
                        </a:rPr>
                        <a:t>)</a:t>
                      </a:r>
                      <a:r>
                        <a:rPr kumimoji="1" lang="ja-JP" altLang="en-US" sz="1100" b="1" dirty="0">
                          <a:solidFill>
                            <a:schemeClr val="bg2">
                              <a:lumMod val="50000"/>
                            </a:schemeClr>
                          </a:solidFill>
                          <a:latin typeface="+mn-ea"/>
                          <a:ea typeface="+mn-ea"/>
                        </a:rPr>
                        <a:t>へ、それぞれ</a:t>
                      </a:r>
                      <a:r>
                        <a:rPr kumimoji="1" lang="en-US" altLang="ja-JP" sz="1100" b="1" dirty="0">
                          <a:solidFill>
                            <a:schemeClr val="bg2">
                              <a:lumMod val="50000"/>
                            </a:schemeClr>
                          </a:solidFill>
                          <a:latin typeface="+mn-ea"/>
                          <a:ea typeface="+mn-ea"/>
                        </a:rPr>
                        <a:t>7</a:t>
                      </a:r>
                      <a:r>
                        <a:rPr kumimoji="1" lang="ja-JP" altLang="en-US" sz="1100" b="1" dirty="0">
                          <a:solidFill>
                            <a:schemeClr val="bg2">
                              <a:lumMod val="50000"/>
                            </a:schemeClr>
                          </a:solidFill>
                          <a:latin typeface="+mn-ea"/>
                          <a:ea typeface="+mn-ea"/>
                        </a:rPr>
                        <a:t>回投稿します。画像まとめページと記事が相互リンクしているため、各記事の回遊が狙えます。</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F6097945-7FE8-6533-1D5A-A2A2778EE541}"/>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graphicFrame>
        <p:nvGraphicFramePr>
          <p:cNvPr id="7" name="Google Shape;529;p18">
            <a:extLst>
              <a:ext uri="{FF2B5EF4-FFF2-40B4-BE49-F238E27FC236}">
                <a16:creationId xmlns:a16="http://schemas.microsoft.com/office/drawing/2014/main" id="{AEE6B7A6-DE76-3A38-0400-34585A30AD51}"/>
              </a:ext>
            </a:extLst>
          </p:cNvPr>
          <p:cNvGraphicFramePr/>
          <p:nvPr>
            <p:extLst>
              <p:ext uri="{D42A27DB-BD31-4B8C-83A1-F6EECF244321}">
                <p14:modId xmlns:p14="http://schemas.microsoft.com/office/powerpoint/2010/main" val="3650442682"/>
              </p:ext>
            </p:extLst>
          </p:nvPr>
        </p:nvGraphicFramePr>
        <p:xfrm>
          <a:off x="4830279" y="1815794"/>
          <a:ext cx="4926743" cy="4992631"/>
        </p:xfrm>
        <a:graphic>
          <a:graphicData uri="http://schemas.openxmlformats.org/drawingml/2006/table">
            <a:tbl>
              <a:tblPr firstRow="1" bandRow="1">
                <a:noFill/>
              </a:tblPr>
              <a:tblGrid>
                <a:gridCol w="948501">
                  <a:extLst>
                    <a:ext uri="{9D8B030D-6E8A-4147-A177-3AD203B41FA5}">
                      <a16:colId xmlns:a16="http://schemas.microsoft.com/office/drawing/2014/main" val="20000"/>
                    </a:ext>
                  </a:extLst>
                </a:gridCol>
                <a:gridCol w="3978242">
                  <a:extLst>
                    <a:ext uri="{9D8B030D-6E8A-4147-A177-3AD203B41FA5}">
                      <a16:colId xmlns:a16="http://schemas.microsoft.com/office/drawing/2014/main" val="20001"/>
                    </a:ext>
                  </a:extLst>
                </a:gridCol>
              </a:tblGrid>
              <a:tr h="42990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①</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CMS</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7</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本＋まとめ</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index</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ページ</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②</a:t>
                      </a:r>
                      <a:r>
                        <a:rPr lang="en-US" altLang="ja-JP" sz="11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 </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IGFM</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＋引用ストーリー</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（各</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③</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TikTok</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ストーリー、</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X</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Threads </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からの記事誘導 </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回）</a:t>
                      </a:r>
                      <a:endParaRPr lang="en-US" altLang="zh-TW"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539220468"/>
                  </a:ext>
                </a:extLst>
              </a:tr>
              <a:tr h="28538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zh-TW"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各記事</a:t>
                      </a:r>
                      <a:r>
                        <a:rPr lang="en-US" altLang="zh-TW"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3,000PV</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zh-TW"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／合計</a:t>
                      </a:r>
                      <a:r>
                        <a:rPr lang="en-US" altLang="zh-TW"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21,000PV</a:t>
                      </a:r>
                      <a:endParaRPr lang="en-US" altLang="zh-TW"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altLang="zh-TW"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7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まとめページを除く</a:t>
                      </a:r>
                      <a:endParaRPr lang="en-US" altLang="zh-TW" sz="11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0"/>
                  </a:ext>
                </a:extLst>
              </a:tr>
              <a:tr h="285389">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掲載</a:t>
                      </a:r>
                      <a:r>
                        <a:rPr lang="ja-JP"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4週間</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1"/>
                  </a:ext>
                </a:extLst>
              </a:tr>
              <a:tr h="28538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誘導枠</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FEATURE、Pick up! RECOMMEND</a:t>
                      </a:r>
                      <a:endParaRPr sz="11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2"/>
                  </a:ext>
                </a:extLst>
              </a:tr>
              <a:tr h="58183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CMS7</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記事＋画像まとめページ全て同日に公開）</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3"/>
                  </a:ext>
                </a:extLst>
              </a:tr>
              <a:tr h="1071447">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UU</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数（日別・合計）、セッション数、リンククリック数（日別・合計）、</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（日別・合計）、</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平均エンゲージメント時間、</a:t>
                      </a: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投稿キャプチャ</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5"/>
                  </a:ext>
                </a:extLst>
              </a:tr>
              <a:tr h="28538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11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公開終了後</a:t>
                      </a:r>
                      <a:r>
                        <a:rPr lang="en-US" altLang="zh-TW" sz="11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2</a:t>
                      </a:r>
                      <a:r>
                        <a:rPr lang="zh-TW" altLang="en-US" sz="11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週間以内</a:t>
                      </a:r>
                      <a:endParaRPr lang="zh-TW" altLang="en-US" sz="1100" b="1" u="none" strike="noStrike" cap="none" dirty="0">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6"/>
                  </a:ext>
                </a:extLst>
              </a:tr>
              <a:tr h="256909">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1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掲載開始より45営業日前</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0007"/>
                  </a:ext>
                </a:extLst>
              </a:tr>
              <a:tr h="1305035">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投稿は基本的に残りますが、起用モデルによっては投稿</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ヶ月後に削除となる場合があります。</a:t>
                      </a: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投稿の画像は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TU</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カットを使用しテキストは編集部お任せとなります。</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#PR</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が必ず入ります。</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CMS1</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記事の画像は最大</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点、テキストは</a:t>
                      </a:r>
                      <a:r>
                        <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1,000</a:t>
                      </a: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文字程度をボリュームの目安となります。</a:t>
                      </a: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・まとめページのフォーマットは原則変更できません。</a:t>
                      </a: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rtl="0">
                        <a:lnSpc>
                          <a:spcPct val="100000"/>
                        </a:lnSpc>
                        <a:spcBef>
                          <a:spcPts val="100"/>
                        </a:spcBef>
                        <a:spcAft>
                          <a:spcPts val="0"/>
                        </a:spcAft>
                        <a:buClr>
                          <a:srgbClr val="000000"/>
                        </a:buClr>
                        <a:buSzPts val="800"/>
                        <a:buFont typeface="Arial"/>
                        <a:buNone/>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p>
                    <a:p>
                      <a:pPr>
                        <a:spcBef>
                          <a:spcPts val="100"/>
                        </a:spcBef>
                        <a:buSzPts val="800"/>
                      </a:pPr>
                      <a:r>
                        <a:rPr lang="ja-JP" altLang="en-US" sz="800" b="0" dirty="0">
                          <a:solidFill>
                            <a:schemeClr val="bg2">
                              <a:lumMod val="50000"/>
                            </a:schemeClr>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lang="ja-JP" altLang="en-US" sz="8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18" name="Google Shape;488;p17">
            <a:extLst>
              <a:ext uri="{FF2B5EF4-FFF2-40B4-BE49-F238E27FC236}">
                <a16:creationId xmlns:a16="http://schemas.microsoft.com/office/drawing/2014/main" id="{03D4BD08-2A45-5054-A6C7-0FBFC8803AC0}"/>
              </a:ext>
            </a:extLst>
          </p:cNvPr>
          <p:cNvSpPr txBox="1"/>
          <p:nvPr/>
        </p:nvSpPr>
        <p:spPr>
          <a:xfrm>
            <a:off x="272386" y="1993325"/>
            <a:ext cx="294094" cy="2898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altLang="ja-JP" sz="7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index</a:t>
            </a:r>
            <a:endParaRPr sz="7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19" name="Google Shape;488;p17">
            <a:extLst>
              <a:ext uri="{FF2B5EF4-FFF2-40B4-BE49-F238E27FC236}">
                <a16:creationId xmlns:a16="http://schemas.microsoft.com/office/drawing/2014/main" id="{93C96637-F4AD-98CF-1540-65D8434FF279}"/>
              </a:ext>
            </a:extLst>
          </p:cNvPr>
          <p:cNvSpPr txBox="1"/>
          <p:nvPr/>
        </p:nvSpPr>
        <p:spPr>
          <a:xfrm>
            <a:off x="3005856" y="1895909"/>
            <a:ext cx="1278022" cy="12385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タイアップページ</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a:t>
            </a:r>
            <a:r>
              <a:rPr lang="en-US" altLang="ja-JP" sz="900" b="1" dirty="0">
                <a:solidFill>
                  <a:schemeClr val="bg2">
                    <a:lumMod val="50000"/>
                  </a:schemeClr>
                </a:solidFill>
                <a:latin typeface="Yu Gothic" panose="020B0400000000000000" pitchFamily="34" charset="-128"/>
                <a:ea typeface="Yu Gothic" panose="020B0400000000000000" pitchFamily="34" charset="-128"/>
                <a:sym typeface="Arial"/>
              </a:rPr>
              <a:t>7</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rPr>
              <a:t>本</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21" name="Google Shape;879;p26">
            <a:extLst>
              <a:ext uri="{FF2B5EF4-FFF2-40B4-BE49-F238E27FC236}">
                <a16:creationId xmlns:a16="http://schemas.microsoft.com/office/drawing/2014/main" id="{07F369FA-0F06-F851-2EA9-2E10F08740F4}"/>
              </a:ext>
            </a:extLst>
          </p:cNvPr>
          <p:cNvSpPr/>
          <p:nvPr/>
        </p:nvSpPr>
        <p:spPr>
          <a:xfrm>
            <a:off x="177991" y="6033423"/>
            <a:ext cx="4441856" cy="689486"/>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buSzPts val="1800"/>
            </a:pPr>
            <a:endParaRPr sz="1600">
              <a:solidFill>
                <a:srgbClr val="3F3F3F"/>
              </a:solidFill>
              <a:latin typeface="メイリオ" panose="020B0604030504040204" pitchFamily="50" charset="-128"/>
              <a:ea typeface="メイリオ" panose="020B0604030504040204" pitchFamily="50" charset="-128"/>
              <a:cs typeface="Calibri"/>
              <a:sym typeface="Calibri"/>
            </a:endParaRPr>
          </a:p>
        </p:txBody>
      </p:sp>
      <p:sp>
        <p:nvSpPr>
          <p:cNvPr id="22" name="Google Shape;912;p26">
            <a:extLst>
              <a:ext uri="{FF2B5EF4-FFF2-40B4-BE49-F238E27FC236}">
                <a16:creationId xmlns:a16="http://schemas.microsoft.com/office/drawing/2014/main" id="{EA0A56BB-680D-A2A9-2B15-1577FF28BF77}"/>
              </a:ext>
            </a:extLst>
          </p:cNvPr>
          <p:cNvSpPr txBox="1"/>
          <p:nvPr/>
        </p:nvSpPr>
        <p:spPr>
          <a:xfrm>
            <a:off x="176563" y="6030050"/>
            <a:ext cx="1718162"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：本誌転載（抜粋）</a:t>
            </a:r>
          </a:p>
        </p:txBody>
      </p:sp>
      <p:sp>
        <p:nvSpPr>
          <p:cNvPr id="23" name="テキスト ボックス 22">
            <a:extLst>
              <a:ext uri="{FF2B5EF4-FFF2-40B4-BE49-F238E27FC236}">
                <a16:creationId xmlns:a16="http://schemas.microsoft.com/office/drawing/2014/main" id="{42AA36CD-C065-780B-9984-FE8AFDCAA397}"/>
              </a:ext>
            </a:extLst>
          </p:cNvPr>
          <p:cNvSpPr txBox="1"/>
          <p:nvPr/>
        </p:nvSpPr>
        <p:spPr>
          <a:xfrm>
            <a:off x="189215" y="6230106"/>
            <a:ext cx="4164391" cy="523220"/>
          </a:xfrm>
          <a:prstGeom prst="rect">
            <a:avLst/>
          </a:prstGeom>
          <a:noFill/>
        </p:spPr>
        <p:txBody>
          <a:bodyPr wrap="square" rtlCol="0">
            <a:spAutoFit/>
          </a:bodyPr>
          <a:lstStyle/>
          <a:p>
            <a:r>
              <a:rPr kumimoji="1" lang="ja-JP" altLang="en-US" sz="1400" b="1" dirty="0">
                <a:solidFill>
                  <a:schemeClr val="bg2">
                    <a:lumMod val="50000"/>
                  </a:schemeClr>
                </a:solidFill>
              </a:rPr>
              <a:t>一部を本誌</a:t>
            </a:r>
            <a:r>
              <a:rPr kumimoji="1" lang="en-US" altLang="ja-JP" sz="1400" b="1" dirty="0">
                <a:solidFill>
                  <a:schemeClr val="bg2">
                    <a:lumMod val="50000"/>
                  </a:schemeClr>
                </a:solidFill>
              </a:rPr>
              <a:t>2</a:t>
            </a:r>
            <a:r>
              <a:rPr kumimoji="1" lang="ja-JP" altLang="en-US" sz="1400" b="1" dirty="0">
                <a:solidFill>
                  <a:schemeClr val="bg2">
                    <a:lumMod val="50000"/>
                  </a:schemeClr>
                </a:solidFill>
              </a:rPr>
              <a:t>ページへ転載＋</a:t>
            </a:r>
            <a:r>
              <a:rPr kumimoji="1" lang="en-US" altLang="ja-JP" sz="1400" b="1" dirty="0">
                <a:solidFill>
                  <a:schemeClr val="bg2">
                    <a:lumMod val="50000"/>
                  </a:schemeClr>
                </a:solidFill>
              </a:rPr>
              <a:t>G150</a:t>
            </a:r>
            <a:r>
              <a:rPr kumimoji="1" lang="ja-JP" altLang="en-US" sz="1400" b="1" dirty="0">
                <a:solidFill>
                  <a:schemeClr val="bg2">
                    <a:lumMod val="50000"/>
                  </a:schemeClr>
                </a:solidFill>
              </a:rPr>
              <a:t>万円</a:t>
            </a:r>
            <a:endParaRPr kumimoji="1" lang="en-US" altLang="ja-JP" sz="1400" b="1" dirty="0">
              <a:solidFill>
                <a:schemeClr val="bg2">
                  <a:lumMod val="50000"/>
                </a:schemeClr>
              </a:solidFill>
            </a:endParaRPr>
          </a:p>
          <a:p>
            <a:r>
              <a:rPr kumimoji="1" lang="en-US" altLang="ja-JP" sz="700" dirty="0">
                <a:solidFill>
                  <a:schemeClr val="bg2">
                    <a:lumMod val="50000"/>
                  </a:schemeClr>
                </a:solidFill>
              </a:rPr>
              <a:t>7</a:t>
            </a:r>
            <a:r>
              <a:rPr kumimoji="1" lang="ja-JP" altLang="en-US" sz="700" dirty="0">
                <a:solidFill>
                  <a:schemeClr val="bg2">
                    <a:lumMod val="50000"/>
                  </a:schemeClr>
                </a:solidFill>
              </a:rPr>
              <a:t>体の中から数体をピックアップし、素材流用にて本誌</a:t>
            </a:r>
            <a:r>
              <a:rPr kumimoji="1" lang="en-US" altLang="ja-JP" sz="700" dirty="0">
                <a:solidFill>
                  <a:schemeClr val="bg2">
                    <a:lumMod val="50000"/>
                  </a:schemeClr>
                </a:solidFill>
              </a:rPr>
              <a:t>2</a:t>
            </a:r>
            <a:r>
              <a:rPr kumimoji="1" lang="ja-JP" altLang="en-US" sz="700" dirty="0">
                <a:solidFill>
                  <a:schemeClr val="bg2">
                    <a:lumMod val="50000"/>
                  </a:schemeClr>
                </a:solidFill>
              </a:rPr>
              <a:t>ページを制作します。</a:t>
            </a:r>
            <a:endParaRPr kumimoji="1" lang="en-US" altLang="ja-JP" sz="700" dirty="0">
              <a:solidFill>
                <a:schemeClr val="bg2">
                  <a:lumMod val="50000"/>
                </a:schemeClr>
              </a:solidFill>
            </a:endParaRPr>
          </a:p>
          <a:p>
            <a:r>
              <a:rPr kumimoji="1" lang="ja-JP" altLang="en-US" sz="700" dirty="0">
                <a:solidFill>
                  <a:schemeClr val="bg2">
                    <a:lumMod val="50000"/>
                  </a:schemeClr>
                </a:solidFill>
              </a:rPr>
              <a:t>本誌オプションもご実施の場合は、発売日</a:t>
            </a:r>
            <a:r>
              <a:rPr kumimoji="1" lang="en-US" altLang="ja-JP" sz="700" dirty="0">
                <a:solidFill>
                  <a:schemeClr val="bg2">
                    <a:lumMod val="50000"/>
                  </a:schemeClr>
                </a:solidFill>
              </a:rPr>
              <a:t>2</a:t>
            </a:r>
            <a:r>
              <a:rPr kumimoji="1" lang="ja-JP" altLang="en-US" sz="700" dirty="0">
                <a:solidFill>
                  <a:schemeClr val="bg2">
                    <a:lumMod val="50000"/>
                  </a:schemeClr>
                </a:solidFill>
              </a:rPr>
              <a:t>か月前となります。</a:t>
            </a:r>
          </a:p>
        </p:txBody>
      </p:sp>
      <p:sp>
        <p:nvSpPr>
          <p:cNvPr id="24" name="テキスト ボックス 23">
            <a:extLst>
              <a:ext uri="{FF2B5EF4-FFF2-40B4-BE49-F238E27FC236}">
                <a16:creationId xmlns:a16="http://schemas.microsoft.com/office/drawing/2014/main" id="{CD70D8C4-D88B-4114-7389-AED3B7317D37}"/>
              </a:ext>
            </a:extLst>
          </p:cNvPr>
          <p:cNvSpPr txBox="1"/>
          <p:nvPr/>
        </p:nvSpPr>
        <p:spPr>
          <a:xfrm rot="1385540">
            <a:off x="8117129" y="472496"/>
            <a:ext cx="1324843" cy="655288"/>
          </a:xfrm>
          <a:prstGeom prst="rect">
            <a:avLst/>
          </a:prstGeom>
          <a:noFill/>
        </p:spPr>
        <p:txBody>
          <a:bodyPr wrap="none" rtlCol="0">
            <a:prstTxWarp prst="textArchUp">
              <a:avLst/>
            </a:prstTxWarp>
            <a:spAutoFit/>
          </a:bodyPr>
          <a:lstStyle/>
          <a:p>
            <a:pPr algn="ctr"/>
            <a:r>
              <a:rPr kumimoji="1" lang="en-US" altLang="ja-JP"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rPr>
              <a:t>Special Menu</a:t>
            </a:r>
            <a:endParaRPr kumimoji="1" lang="ja-JP" altLang="en-US"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endParaRPr>
          </a:p>
        </p:txBody>
      </p:sp>
      <p:grpSp>
        <p:nvGrpSpPr>
          <p:cNvPr id="30" name="グループ化 29">
            <a:extLst>
              <a:ext uri="{FF2B5EF4-FFF2-40B4-BE49-F238E27FC236}">
                <a16:creationId xmlns:a16="http://schemas.microsoft.com/office/drawing/2014/main" id="{496ED9FD-8982-F2E6-C435-320EE39AF6D9}"/>
              </a:ext>
            </a:extLst>
          </p:cNvPr>
          <p:cNvGrpSpPr/>
          <p:nvPr/>
        </p:nvGrpSpPr>
        <p:grpSpPr>
          <a:xfrm>
            <a:off x="632257" y="2081953"/>
            <a:ext cx="3611768" cy="2633236"/>
            <a:chOff x="613205" y="2433798"/>
            <a:chExt cx="3063033" cy="2233169"/>
          </a:xfrm>
        </p:grpSpPr>
        <p:pic>
          <p:nvPicPr>
            <p:cNvPr id="5" name="図 4">
              <a:extLst>
                <a:ext uri="{FF2B5EF4-FFF2-40B4-BE49-F238E27FC236}">
                  <a16:creationId xmlns:a16="http://schemas.microsoft.com/office/drawing/2014/main" id="{72E796CE-B31A-3A7B-925A-D41FDE4A4E5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a:fillRect/>
            </a:stretch>
          </p:blipFill>
          <p:spPr>
            <a:xfrm>
              <a:off x="613205" y="2464332"/>
              <a:ext cx="405299" cy="2180030"/>
            </a:xfrm>
            <a:prstGeom prst="rect">
              <a:avLst/>
            </a:prstGeom>
          </p:spPr>
        </p:pic>
        <p:pic>
          <p:nvPicPr>
            <p:cNvPr id="6" name="図 5">
              <a:extLst>
                <a:ext uri="{FF2B5EF4-FFF2-40B4-BE49-F238E27FC236}">
                  <a16:creationId xmlns:a16="http://schemas.microsoft.com/office/drawing/2014/main" id="{E7E3C822-A50F-B732-5F43-E48151337C0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1035990" y="2456753"/>
              <a:ext cx="405675" cy="2180030"/>
            </a:xfrm>
            <a:prstGeom prst="rect">
              <a:avLst/>
            </a:prstGeom>
          </p:spPr>
        </p:pic>
        <p:pic>
          <p:nvPicPr>
            <p:cNvPr id="15" name="図 14">
              <a:extLst>
                <a:ext uri="{FF2B5EF4-FFF2-40B4-BE49-F238E27FC236}">
                  <a16:creationId xmlns:a16="http://schemas.microsoft.com/office/drawing/2014/main" id="{BD94CDB4-EB0D-828B-BE19-1AC4D3ACC2F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flipH="1">
              <a:off x="1452767" y="2449677"/>
              <a:ext cx="405538" cy="2180030"/>
            </a:xfrm>
            <a:prstGeom prst="rect">
              <a:avLst/>
            </a:prstGeom>
          </p:spPr>
        </p:pic>
        <p:pic>
          <p:nvPicPr>
            <p:cNvPr id="16" name="図 15">
              <a:extLst>
                <a:ext uri="{FF2B5EF4-FFF2-40B4-BE49-F238E27FC236}">
                  <a16:creationId xmlns:a16="http://schemas.microsoft.com/office/drawing/2014/main" id="{B0DE765F-4CCF-72F7-E5A1-58D9F952747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893828" y="2441984"/>
              <a:ext cx="431559" cy="2202378"/>
            </a:xfrm>
            <a:prstGeom prst="rect">
              <a:avLst/>
            </a:prstGeom>
          </p:spPr>
        </p:pic>
        <p:pic>
          <p:nvPicPr>
            <p:cNvPr id="25" name="図 24">
              <a:extLst>
                <a:ext uri="{FF2B5EF4-FFF2-40B4-BE49-F238E27FC236}">
                  <a16:creationId xmlns:a16="http://schemas.microsoft.com/office/drawing/2014/main" id="{2DF4CCA3-5954-023A-698C-32483E85969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a:off x="2334940" y="2433798"/>
              <a:ext cx="431558" cy="2224984"/>
            </a:xfrm>
            <a:prstGeom prst="rect">
              <a:avLst/>
            </a:prstGeom>
          </p:spPr>
        </p:pic>
        <p:pic>
          <p:nvPicPr>
            <p:cNvPr id="26" name="図 25">
              <a:extLst>
                <a:ext uri="{FF2B5EF4-FFF2-40B4-BE49-F238E27FC236}">
                  <a16:creationId xmlns:a16="http://schemas.microsoft.com/office/drawing/2014/main" id="{7D44E8BB-BCCD-6D43-7C4A-81712F757CF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2786834" y="2441983"/>
              <a:ext cx="429372" cy="2224984"/>
            </a:xfrm>
            <a:prstGeom prst="rect">
              <a:avLst/>
            </a:prstGeom>
          </p:spPr>
        </p:pic>
        <p:pic>
          <p:nvPicPr>
            <p:cNvPr id="27" name="図 26">
              <a:extLst>
                <a:ext uri="{FF2B5EF4-FFF2-40B4-BE49-F238E27FC236}">
                  <a16:creationId xmlns:a16="http://schemas.microsoft.com/office/drawing/2014/main" id="{75976F00-7F9A-EA9A-AB9C-16A0D697C16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a:fillRect/>
            </a:stretch>
          </p:blipFill>
          <p:spPr>
            <a:xfrm>
              <a:off x="3238485" y="2441983"/>
              <a:ext cx="437753" cy="2202379"/>
            </a:xfrm>
            <a:prstGeom prst="rect">
              <a:avLst/>
            </a:prstGeom>
          </p:spPr>
        </p:pic>
      </p:grpSp>
      <p:pic>
        <p:nvPicPr>
          <p:cNvPr id="28" name="図 27">
            <a:extLst>
              <a:ext uri="{FF2B5EF4-FFF2-40B4-BE49-F238E27FC236}">
                <a16:creationId xmlns:a16="http://schemas.microsoft.com/office/drawing/2014/main" id="{E100F77F-D3AE-8EB1-C06C-37E8FCB7C6E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a:fillRect/>
          </a:stretch>
        </p:blipFill>
        <p:spPr>
          <a:xfrm>
            <a:off x="208267" y="2109526"/>
            <a:ext cx="317064" cy="2737676"/>
          </a:xfrm>
          <a:prstGeom prst="rect">
            <a:avLst/>
          </a:prstGeom>
        </p:spPr>
      </p:pic>
      <p:sp>
        <p:nvSpPr>
          <p:cNvPr id="29" name="左中かっこ 28">
            <a:extLst>
              <a:ext uri="{FF2B5EF4-FFF2-40B4-BE49-F238E27FC236}">
                <a16:creationId xmlns:a16="http://schemas.microsoft.com/office/drawing/2014/main" id="{C64DBAFC-DEAA-9295-36A1-42AA72E892C6}"/>
              </a:ext>
            </a:extLst>
          </p:cNvPr>
          <p:cNvSpPr/>
          <p:nvPr/>
        </p:nvSpPr>
        <p:spPr>
          <a:xfrm rot="5400000">
            <a:off x="2330512" y="320112"/>
            <a:ext cx="164051" cy="3472223"/>
          </a:xfrm>
          <a:prstGeom prst="leftBrace">
            <a:avLst>
              <a:gd name="adj1" fmla="val 161690"/>
              <a:gd name="adj2" fmla="val 50000"/>
            </a:avLst>
          </a:prstGeom>
          <a:ln w="12700">
            <a:solidFill>
              <a:srgbClr val="FC8EA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767CEF70-2DE0-A87B-8578-E3CB73CEE6F9}"/>
              </a:ext>
            </a:extLst>
          </p:cNvPr>
          <p:cNvSpPr/>
          <p:nvPr/>
        </p:nvSpPr>
        <p:spPr>
          <a:xfrm>
            <a:off x="159299" y="4392185"/>
            <a:ext cx="393980" cy="279069"/>
          </a:xfrm>
          <a:prstGeom prst="round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D141834B-423D-A76E-C2A6-442ABE1B7A1C}"/>
              </a:ext>
            </a:extLst>
          </p:cNvPr>
          <p:cNvSpPr/>
          <p:nvPr/>
        </p:nvSpPr>
        <p:spPr>
          <a:xfrm>
            <a:off x="3777600" y="4392185"/>
            <a:ext cx="393980" cy="119546"/>
          </a:xfrm>
          <a:prstGeom prst="roundRect">
            <a:avLst/>
          </a:prstGeom>
          <a:no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矢印: 二方向 36">
            <a:extLst>
              <a:ext uri="{FF2B5EF4-FFF2-40B4-BE49-F238E27FC236}">
                <a16:creationId xmlns:a16="http://schemas.microsoft.com/office/drawing/2014/main" id="{1193466B-8679-2BA8-BA40-391688621C2E}"/>
              </a:ext>
            </a:extLst>
          </p:cNvPr>
          <p:cNvSpPr/>
          <p:nvPr/>
        </p:nvSpPr>
        <p:spPr>
          <a:xfrm>
            <a:off x="622079" y="4511169"/>
            <a:ext cx="3472223" cy="192023"/>
          </a:xfrm>
          <a:prstGeom prst="leftUpArrow">
            <a:avLst>
              <a:gd name="adj1" fmla="val 7286"/>
              <a:gd name="adj2" fmla="val 19175"/>
              <a:gd name="adj3" fmla="val 28165"/>
            </a:avLst>
          </a:prstGeom>
          <a:solidFill>
            <a:srgbClr val="E7346C"/>
          </a:solidFill>
          <a:ln>
            <a:solidFill>
              <a:srgbClr val="E734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Google Shape;488;p17">
            <a:extLst>
              <a:ext uri="{FF2B5EF4-FFF2-40B4-BE49-F238E27FC236}">
                <a16:creationId xmlns:a16="http://schemas.microsoft.com/office/drawing/2014/main" id="{7D05700D-C424-69F9-A708-0114574859E3}"/>
              </a:ext>
            </a:extLst>
          </p:cNvPr>
          <p:cNvSpPr txBox="1"/>
          <p:nvPr/>
        </p:nvSpPr>
        <p:spPr>
          <a:xfrm>
            <a:off x="1057682" y="4716070"/>
            <a:ext cx="2530862" cy="1734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ja-JP" altLang="en-US" sz="900" b="1" i="0" u="none" strike="noStrike" cap="none" dirty="0">
                <a:solidFill>
                  <a:srgbClr val="E7346C"/>
                </a:solidFill>
                <a:highlight>
                  <a:srgbClr val="FFFFFF"/>
                </a:highlight>
                <a:latin typeface="Yu Gothic" panose="020B0400000000000000" pitchFamily="34" charset="-128"/>
                <a:ea typeface="Yu Gothic" panose="020B0400000000000000" pitchFamily="34" charset="-128"/>
                <a:sym typeface="Arial"/>
              </a:rPr>
              <a:t>まとめページと各記事は相互にリンク！</a:t>
            </a:r>
            <a:endParaRPr sz="900" b="1" i="0" u="none" strike="noStrike" cap="none" dirty="0">
              <a:solidFill>
                <a:srgbClr val="E7346C"/>
              </a:solidFill>
              <a:highlight>
                <a:srgbClr val="FFFFFF"/>
              </a:highlight>
              <a:latin typeface="Yu Gothic" panose="020B0400000000000000" pitchFamily="34" charset="-128"/>
              <a:ea typeface="Yu Gothic" panose="020B0400000000000000" pitchFamily="34" charset="-128"/>
              <a:sym typeface="Arial"/>
            </a:endParaRPr>
          </a:p>
        </p:txBody>
      </p:sp>
      <p:pic>
        <p:nvPicPr>
          <p:cNvPr id="10" name="図 9">
            <a:extLst>
              <a:ext uri="{FF2B5EF4-FFF2-40B4-BE49-F238E27FC236}">
                <a16:creationId xmlns:a16="http://schemas.microsoft.com/office/drawing/2014/main" id="{7067D464-C1E5-522F-D21E-00005027551F}"/>
              </a:ext>
              <a:ext uri="{C183D7F6-B498-43B3-948B-1728B52AA6E4}">
                <adec:decorative xmlns:adec="http://schemas.microsoft.com/office/drawing/2017/decorative" val="1"/>
              </a:ext>
            </a:extLst>
          </p:cNvPr>
          <p:cNvPicPr>
            <a:picLocks noChangeAspect="1"/>
          </p:cNvPicPr>
          <p:nvPr/>
        </p:nvPicPr>
        <p:blipFill>
          <a:blip r:embed="rId10"/>
          <a:srcRect t="13285" b="22731"/>
          <a:stretch>
            <a:fillRect/>
          </a:stretch>
        </p:blipFill>
        <p:spPr>
          <a:xfrm>
            <a:off x="208267" y="5121736"/>
            <a:ext cx="604377" cy="838380"/>
          </a:xfrm>
          <a:prstGeom prst="rect">
            <a:avLst/>
          </a:prstGeom>
          <a:ln>
            <a:solidFill>
              <a:schemeClr val="bg1">
                <a:lumMod val="85000"/>
              </a:schemeClr>
            </a:solidFill>
          </a:ln>
        </p:spPr>
      </p:pic>
      <p:pic>
        <p:nvPicPr>
          <p:cNvPr id="12" name="図 11">
            <a:extLst>
              <a:ext uri="{FF2B5EF4-FFF2-40B4-BE49-F238E27FC236}">
                <a16:creationId xmlns:a16="http://schemas.microsoft.com/office/drawing/2014/main" id="{4688CF38-F10B-C92E-6976-5B3430219E7A}"/>
              </a:ext>
              <a:ext uri="{C183D7F6-B498-43B3-948B-1728B52AA6E4}">
                <adec:decorative xmlns:adec="http://schemas.microsoft.com/office/drawing/2017/decorative" val="1"/>
              </a:ext>
            </a:extLst>
          </p:cNvPr>
          <p:cNvPicPr>
            <a:picLocks noChangeAspect="1"/>
          </p:cNvPicPr>
          <p:nvPr/>
        </p:nvPicPr>
        <p:blipFill>
          <a:blip r:embed="rId11"/>
          <a:srcRect t="13464" b="22551"/>
          <a:stretch>
            <a:fillRect/>
          </a:stretch>
        </p:blipFill>
        <p:spPr>
          <a:xfrm>
            <a:off x="868932" y="5121736"/>
            <a:ext cx="412088" cy="571618"/>
          </a:xfrm>
          <a:prstGeom prst="rect">
            <a:avLst/>
          </a:prstGeom>
          <a:ln>
            <a:solidFill>
              <a:schemeClr val="bg1">
                <a:lumMod val="85000"/>
              </a:schemeClr>
            </a:solidFill>
          </a:ln>
        </p:spPr>
      </p:pic>
      <p:pic>
        <p:nvPicPr>
          <p:cNvPr id="13" name="図 12">
            <a:extLst>
              <a:ext uri="{FF2B5EF4-FFF2-40B4-BE49-F238E27FC236}">
                <a16:creationId xmlns:a16="http://schemas.microsoft.com/office/drawing/2014/main" id="{B56027AF-1CA2-A71B-8166-1B459432A067}"/>
              </a:ext>
              <a:ext uri="{C183D7F6-B498-43B3-948B-1728B52AA6E4}">
                <adec:decorative xmlns:adec="http://schemas.microsoft.com/office/drawing/2017/decorative" val="1"/>
              </a:ext>
            </a:extLst>
          </p:cNvPr>
          <p:cNvPicPr>
            <a:picLocks noChangeAspect="1"/>
          </p:cNvPicPr>
          <p:nvPr/>
        </p:nvPicPr>
        <p:blipFill>
          <a:blip r:embed="rId12"/>
          <a:srcRect t="13285" b="22731"/>
          <a:stretch>
            <a:fillRect/>
          </a:stretch>
        </p:blipFill>
        <p:spPr>
          <a:xfrm>
            <a:off x="1337308" y="5121736"/>
            <a:ext cx="412089" cy="571618"/>
          </a:xfrm>
          <a:prstGeom prst="rect">
            <a:avLst/>
          </a:prstGeom>
          <a:ln>
            <a:solidFill>
              <a:schemeClr val="bg1">
                <a:lumMod val="85000"/>
              </a:schemeClr>
            </a:solidFill>
          </a:ln>
        </p:spPr>
      </p:pic>
      <p:pic>
        <p:nvPicPr>
          <p:cNvPr id="14" name="図 13">
            <a:extLst>
              <a:ext uri="{FF2B5EF4-FFF2-40B4-BE49-F238E27FC236}">
                <a16:creationId xmlns:a16="http://schemas.microsoft.com/office/drawing/2014/main" id="{2A1642A3-5D2C-BBCB-B0FD-3483F1C0556B}"/>
              </a:ext>
              <a:ext uri="{C183D7F6-B498-43B3-948B-1728B52AA6E4}">
                <adec:decorative xmlns:adec="http://schemas.microsoft.com/office/drawing/2017/decorative" val="1"/>
              </a:ext>
            </a:extLst>
          </p:cNvPr>
          <p:cNvPicPr>
            <a:picLocks noChangeAspect="1"/>
          </p:cNvPicPr>
          <p:nvPr/>
        </p:nvPicPr>
        <p:blipFill>
          <a:blip r:embed="rId13"/>
          <a:srcRect t="13285" b="22731"/>
          <a:stretch>
            <a:fillRect/>
          </a:stretch>
        </p:blipFill>
        <p:spPr>
          <a:xfrm>
            <a:off x="1805685" y="5121737"/>
            <a:ext cx="412088" cy="571617"/>
          </a:xfrm>
          <a:prstGeom prst="rect">
            <a:avLst/>
          </a:prstGeom>
          <a:ln>
            <a:solidFill>
              <a:schemeClr val="bg1">
                <a:lumMod val="85000"/>
              </a:schemeClr>
            </a:solidFill>
          </a:ln>
        </p:spPr>
      </p:pic>
      <p:pic>
        <p:nvPicPr>
          <p:cNvPr id="17" name="図 16">
            <a:extLst>
              <a:ext uri="{FF2B5EF4-FFF2-40B4-BE49-F238E27FC236}">
                <a16:creationId xmlns:a16="http://schemas.microsoft.com/office/drawing/2014/main" id="{F2FFDB73-A6B5-5882-FD1D-E6EB12009F8E}"/>
              </a:ext>
              <a:ext uri="{C183D7F6-B498-43B3-948B-1728B52AA6E4}">
                <adec:decorative xmlns:adec="http://schemas.microsoft.com/office/drawing/2017/decorative" val="1"/>
              </a:ext>
            </a:extLst>
          </p:cNvPr>
          <p:cNvPicPr>
            <a:picLocks noChangeAspect="1"/>
          </p:cNvPicPr>
          <p:nvPr/>
        </p:nvPicPr>
        <p:blipFill>
          <a:blip r:embed="rId14"/>
          <a:srcRect t="13285" b="22731"/>
          <a:stretch>
            <a:fillRect/>
          </a:stretch>
        </p:blipFill>
        <p:spPr>
          <a:xfrm>
            <a:off x="2274061" y="5121737"/>
            <a:ext cx="412088" cy="571617"/>
          </a:xfrm>
          <a:prstGeom prst="rect">
            <a:avLst/>
          </a:prstGeom>
          <a:ln>
            <a:solidFill>
              <a:schemeClr val="bg1">
                <a:lumMod val="85000"/>
              </a:schemeClr>
            </a:solidFill>
          </a:ln>
        </p:spPr>
      </p:pic>
      <p:pic>
        <p:nvPicPr>
          <p:cNvPr id="31" name="図 30">
            <a:extLst>
              <a:ext uri="{FF2B5EF4-FFF2-40B4-BE49-F238E27FC236}">
                <a16:creationId xmlns:a16="http://schemas.microsoft.com/office/drawing/2014/main" id="{CF16863B-98FD-3123-A9C3-0C0C6129B59B}"/>
              </a:ext>
              <a:ext uri="{C183D7F6-B498-43B3-948B-1728B52AA6E4}">
                <adec:decorative xmlns:adec="http://schemas.microsoft.com/office/drawing/2017/decorative" val="1"/>
              </a:ext>
            </a:extLst>
          </p:cNvPr>
          <p:cNvPicPr>
            <a:picLocks noChangeAspect="1"/>
          </p:cNvPicPr>
          <p:nvPr/>
        </p:nvPicPr>
        <p:blipFill>
          <a:blip r:embed="rId15"/>
          <a:srcRect t="13285" b="22731"/>
          <a:stretch>
            <a:fillRect/>
          </a:stretch>
        </p:blipFill>
        <p:spPr>
          <a:xfrm>
            <a:off x="2742437" y="5121737"/>
            <a:ext cx="412088" cy="571617"/>
          </a:xfrm>
          <a:prstGeom prst="rect">
            <a:avLst/>
          </a:prstGeom>
          <a:ln>
            <a:solidFill>
              <a:schemeClr val="bg1">
                <a:lumMod val="85000"/>
              </a:schemeClr>
            </a:solidFill>
          </a:ln>
        </p:spPr>
      </p:pic>
      <p:pic>
        <p:nvPicPr>
          <p:cNvPr id="32" name="図 31">
            <a:extLst>
              <a:ext uri="{FF2B5EF4-FFF2-40B4-BE49-F238E27FC236}">
                <a16:creationId xmlns:a16="http://schemas.microsoft.com/office/drawing/2014/main" id="{C3F34ED4-65CD-4703-6AB5-495B04DE286B}"/>
              </a:ext>
              <a:ext uri="{C183D7F6-B498-43B3-948B-1728B52AA6E4}">
                <adec:decorative xmlns:adec="http://schemas.microsoft.com/office/drawing/2017/decorative" val="1"/>
              </a:ext>
            </a:extLst>
          </p:cNvPr>
          <p:cNvPicPr>
            <a:picLocks noChangeAspect="1"/>
          </p:cNvPicPr>
          <p:nvPr/>
        </p:nvPicPr>
        <p:blipFill>
          <a:blip r:embed="rId16"/>
          <a:srcRect t="13367" b="22649"/>
          <a:stretch>
            <a:fillRect/>
          </a:stretch>
        </p:blipFill>
        <p:spPr>
          <a:xfrm>
            <a:off x="3210813" y="5121736"/>
            <a:ext cx="412088" cy="571617"/>
          </a:xfrm>
          <a:prstGeom prst="rect">
            <a:avLst/>
          </a:prstGeom>
          <a:ln>
            <a:solidFill>
              <a:schemeClr val="bg1">
                <a:lumMod val="85000"/>
              </a:schemeClr>
            </a:solidFill>
          </a:ln>
        </p:spPr>
      </p:pic>
      <p:pic>
        <p:nvPicPr>
          <p:cNvPr id="36" name="図 35">
            <a:extLst>
              <a:ext uri="{FF2B5EF4-FFF2-40B4-BE49-F238E27FC236}">
                <a16:creationId xmlns:a16="http://schemas.microsoft.com/office/drawing/2014/main" id="{10B6AB68-E2E4-F21F-0867-C190BAF36FF1}"/>
              </a:ext>
              <a:ext uri="{C183D7F6-B498-43B3-948B-1728B52AA6E4}">
                <adec:decorative xmlns:adec="http://schemas.microsoft.com/office/drawing/2017/decorative" val="1"/>
              </a:ext>
            </a:extLst>
          </p:cNvPr>
          <p:cNvPicPr>
            <a:picLocks noChangeAspect="1"/>
          </p:cNvPicPr>
          <p:nvPr/>
        </p:nvPicPr>
        <p:blipFill>
          <a:blip r:embed="rId17"/>
          <a:srcRect t="13730" b="22287"/>
          <a:stretch>
            <a:fillRect/>
          </a:stretch>
        </p:blipFill>
        <p:spPr>
          <a:xfrm>
            <a:off x="3679189" y="5121738"/>
            <a:ext cx="412087" cy="571616"/>
          </a:xfrm>
          <a:prstGeom prst="rect">
            <a:avLst/>
          </a:prstGeom>
          <a:ln>
            <a:solidFill>
              <a:schemeClr val="bg1">
                <a:lumMod val="85000"/>
              </a:schemeClr>
            </a:solidFill>
          </a:ln>
        </p:spPr>
      </p:pic>
      <p:pic>
        <p:nvPicPr>
          <p:cNvPr id="39" name="図 38">
            <a:extLst>
              <a:ext uri="{FF2B5EF4-FFF2-40B4-BE49-F238E27FC236}">
                <a16:creationId xmlns:a16="http://schemas.microsoft.com/office/drawing/2014/main" id="{4C4B3DD2-8965-EC8A-E4DD-32C3DDE85F43}"/>
              </a:ext>
              <a:ext uri="{C183D7F6-B498-43B3-948B-1728B52AA6E4}">
                <adec:decorative xmlns:adec="http://schemas.microsoft.com/office/drawing/2017/decorative" val="1"/>
              </a:ext>
            </a:extLst>
          </p:cNvPr>
          <p:cNvPicPr>
            <a:picLocks noChangeAspect="1"/>
          </p:cNvPicPr>
          <p:nvPr/>
        </p:nvPicPr>
        <p:blipFill>
          <a:blip r:embed="rId18"/>
          <a:srcRect t="13407" b="22610"/>
          <a:stretch>
            <a:fillRect/>
          </a:stretch>
        </p:blipFill>
        <p:spPr>
          <a:xfrm>
            <a:off x="4147562" y="5116086"/>
            <a:ext cx="412087" cy="571616"/>
          </a:xfrm>
          <a:prstGeom prst="rect">
            <a:avLst/>
          </a:prstGeom>
          <a:ln>
            <a:solidFill>
              <a:schemeClr val="bg1">
                <a:lumMod val="85000"/>
              </a:schemeClr>
            </a:solidFill>
          </a:ln>
        </p:spPr>
      </p:pic>
      <p:sp>
        <p:nvSpPr>
          <p:cNvPr id="51" name="Google Shape;488;p17">
            <a:extLst>
              <a:ext uri="{FF2B5EF4-FFF2-40B4-BE49-F238E27FC236}">
                <a16:creationId xmlns:a16="http://schemas.microsoft.com/office/drawing/2014/main" id="{707EE44B-7F10-DEA1-5EF9-690094ABB8E0}"/>
              </a:ext>
            </a:extLst>
          </p:cNvPr>
          <p:cNvSpPr txBox="1"/>
          <p:nvPr/>
        </p:nvSpPr>
        <p:spPr>
          <a:xfrm>
            <a:off x="211955" y="1777565"/>
            <a:ext cx="2214775" cy="20567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➀</a:t>
            </a:r>
            <a:r>
              <a:rPr lang="en-US" altLang="ja-JP"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CMS</a:t>
            </a:r>
            <a:r>
              <a:rPr lang="ja-JP" altLang="en-US"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記事</a:t>
            </a:r>
            <a:r>
              <a:rPr lang="en-US" altLang="ja-JP"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7</a:t>
            </a:r>
            <a:r>
              <a:rPr lang="ja-JP" altLang="en-US"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本＋まとめ</a:t>
            </a:r>
            <a:r>
              <a:rPr lang="en-US" altLang="ja-JP"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index</a:t>
            </a:r>
            <a:r>
              <a:rPr lang="ja-JP" altLang="en-US"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ページ</a:t>
            </a:r>
            <a:endParaRPr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endParaRPr>
          </a:p>
        </p:txBody>
      </p:sp>
      <p:sp>
        <p:nvSpPr>
          <p:cNvPr id="53" name="Google Shape;488;p17">
            <a:extLst>
              <a:ext uri="{FF2B5EF4-FFF2-40B4-BE49-F238E27FC236}">
                <a16:creationId xmlns:a16="http://schemas.microsoft.com/office/drawing/2014/main" id="{9DA2D879-DCBE-73D2-82F5-4D01B347EEBE}"/>
              </a:ext>
            </a:extLst>
          </p:cNvPr>
          <p:cNvSpPr txBox="1"/>
          <p:nvPr/>
        </p:nvSpPr>
        <p:spPr>
          <a:xfrm>
            <a:off x="190706" y="4944643"/>
            <a:ext cx="3084237" cy="24857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➁</a:t>
            </a:r>
            <a:r>
              <a:rPr lang="en-US" altLang="ja-JP"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Instagram</a:t>
            </a:r>
            <a:r>
              <a:rPr lang="ja-JP" altLang="en-US"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フィードマガジン（</a:t>
            </a:r>
            <a:r>
              <a:rPr lang="en-US" altLang="ja-JP"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7LOKK</a:t>
            </a:r>
            <a:r>
              <a:rPr lang="ja-JP" altLang="en-US"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まとめ</a:t>
            </a:r>
            <a:r>
              <a:rPr lang="en-US" altLang="ja-JP"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1</a:t>
            </a:r>
            <a:r>
              <a:rPr lang="ja-JP" altLang="en-US" sz="900" b="1"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rPr>
              <a:t>投稿）</a:t>
            </a:r>
            <a:endParaRPr sz="900" b="1" i="0" u="none" strike="noStrike" cap="none" dirty="0">
              <a:solidFill>
                <a:schemeClr val="bg2">
                  <a:lumMod val="50000"/>
                </a:schemeClr>
              </a:solidFill>
              <a:highlight>
                <a:srgbClr val="FFBBC6"/>
              </a:highlight>
              <a:latin typeface="Yu Gothic" panose="020B0400000000000000" pitchFamily="34" charset="-128"/>
              <a:ea typeface="Yu Gothic" panose="020B0400000000000000" pitchFamily="34" charset="-128"/>
              <a:sym typeface="Arial"/>
            </a:endParaRPr>
          </a:p>
        </p:txBody>
      </p:sp>
      <p:sp>
        <p:nvSpPr>
          <p:cNvPr id="54" name="矢印: 右 53">
            <a:extLst>
              <a:ext uri="{FF2B5EF4-FFF2-40B4-BE49-F238E27FC236}">
                <a16:creationId xmlns:a16="http://schemas.microsoft.com/office/drawing/2014/main" id="{BB7B10AC-6AFB-2456-4BD8-C970B79A809A}"/>
              </a:ext>
            </a:extLst>
          </p:cNvPr>
          <p:cNvSpPr/>
          <p:nvPr/>
        </p:nvSpPr>
        <p:spPr>
          <a:xfrm>
            <a:off x="830205" y="5726037"/>
            <a:ext cx="3690717" cy="205671"/>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875510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CAD14-9469-EFA5-BB26-805A1406F9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C78754-452B-AE51-DC64-B74FB9A29E25}"/>
              </a:ext>
            </a:extLst>
          </p:cNvPr>
          <p:cNvSpPr>
            <a:spLocks noGrp="1"/>
          </p:cNvSpPr>
          <p:nvPr>
            <p:ph type="title"/>
          </p:nvPr>
        </p:nvSpPr>
        <p:spPr/>
        <p:txBody>
          <a:bodyPr/>
          <a:lstStyle/>
          <a:p>
            <a:r>
              <a:rPr lang="en-US" altLang="ja-JP" dirty="0"/>
              <a:t>WEB</a:t>
            </a:r>
            <a:r>
              <a:rPr lang="ja-JP" altLang="en-US" dirty="0"/>
              <a:t>タイアップ</a:t>
            </a:r>
            <a:endParaRPr kumimoji="1" lang="ja-JP" altLang="en-US" dirty="0"/>
          </a:p>
        </p:txBody>
      </p:sp>
      <p:graphicFrame>
        <p:nvGraphicFramePr>
          <p:cNvPr id="3" name="表 2">
            <a:extLst>
              <a:ext uri="{FF2B5EF4-FFF2-40B4-BE49-F238E27FC236}">
                <a16:creationId xmlns:a16="http://schemas.microsoft.com/office/drawing/2014/main" id="{43211D45-4F7B-A21D-8E49-E63EC9F1C592}"/>
              </a:ext>
            </a:extLst>
          </p:cNvPr>
          <p:cNvGraphicFramePr>
            <a:graphicFrameLocks noGrp="1"/>
          </p:cNvGraphicFramePr>
          <p:nvPr>
            <p:extLst>
              <p:ext uri="{D42A27DB-BD31-4B8C-83A1-F6EECF244321}">
                <p14:modId xmlns:p14="http://schemas.microsoft.com/office/powerpoint/2010/main" val="2019711861"/>
              </p:ext>
            </p:extLst>
          </p:nvPr>
        </p:nvGraphicFramePr>
        <p:xfrm>
          <a:off x="189215" y="51335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sz="1800" baseline="0" dirty="0">
                          <a:solidFill>
                            <a:srgbClr val="FF7B82"/>
                          </a:solidFill>
                        </a:rPr>
                        <a:t>CanCam</a:t>
                      </a:r>
                      <a:r>
                        <a:rPr kumimoji="1" lang="ja-JP" altLang="en-US" sz="1800" baseline="0" dirty="0">
                          <a:solidFill>
                            <a:srgbClr val="FF7B82"/>
                          </a:solidFill>
                        </a:rPr>
                        <a:t>彼氏</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モデル起用費込・税別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旬な俳優を</a:t>
                      </a:r>
                      <a:r>
                        <a:rPr kumimoji="1" lang="en-US" altLang="ja-JP" sz="1100" b="1" dirty="0">
                          <a:solidFill>
                            <a:schemeClr val="bg2">
                              <a:lumMod val="50000"/>
                            </a:schemeClr>
                          </a:solidFill>
                          <a:latin typeface="+mn-ea"/>
                          <a:ea typeface="+mn-ea"/>
                        </a:rPr>
                        <a:t>1</a:t>
                      </a:r>
                      <a:r>
                        <a:rPr kumimoji="1" lang="ja-JP" altLang="en-US" sz="1100" b="1" dirty="0">
                          <a:solidFill>
                            <a:schemeClr val="bg2">
                              <a:lumMod val="50000"/>
                            </a:schemeClr>
                          </a:solidFill>
                          <a:latin typeface="+mn-ea"/>
                          <a:ea typeface="+mn-ea"/>
                        </a:rPr>
                        <a:t>名起用し、彼女目線でのカップル風の切り口でタイアップ展開するメニューです</a:t>
                      </a:r>
                      <a:r>
                        <a:rPr kumimoji="1" lang="ja-JP" altLang="en-US" sz="600" b="1" dirty="0">
                          <a:solidFill>
                            <a:schemeClr val="bg2">
                              <a:lumMod val="50000"/>
                            </a:schemeClr>
                          </a:solidFill>
                          <a:latin typeface="+mn-ea"/>
                          <a:ea typeface="+mn-ea"/>
                        </a:rPr>
                        <a:t>（彼女出演ナシ）</a:t>
                      </a:r>
                      <a:endParaRPr kumimoji="1" lang="en-US" altLang="ja-JP" sz="1100" b="1" dirty="0">
                        <a:solidFill>
                          <a:schemeClr val="bg2">
                            <a:lumMod val="50000"/>
                          </a:schemeClr>
                        </a:solidFill>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WEB</a:t>
                      </a:r>
                      <a:r>
                        <a:rPr kumimoji="1" lang="ja-JP" altLang="en-US" sz="1100" b="1" dirty="0">
                          <a:solidFill>
                            <a:schemeClr val="bg2">
                              <a:lumMod val="50000"/>
                            </a:schemeClr>
                          </a:solidFill>
                          <a:latin typeface="+mn-ea"/>
                          <a:ea typeface="+mn-ea"/>
                        </a:rPr>
                        <a:t>記事・動画制作・</a:t>
                      </a:r>
                      <a:r>
                        <a:rPr kumimoji="1" lang="en-US" altLang="ja-JP" sz="1100" b="1" dirty="0">
                          <a:solidFill>
                            <a:schemeClr val="bg2">
                              <a:lumMod val="50000"/>
                            </a:schemeClr>
                          </a:solidFill>
                          <a:latin typeface="+mn-ea"/>
                          <a:ea typeface="+mn-ea"/>
                        </a:rPr>
                        <a:t>SNS</a:t>
                      </a:r>
                      <a:r>
                        <a:rPr kumimoji="1" lang="ja-JP" altLang="en-US" sz="1100" b="1" dirty="0">
                          <a:solidFill>
                            <a:schemeClr val="bg2">
                              <a:lumMod val="50000"/>
                            </a:schemeClr>
                          </a:solidFill>
                          <a:latin typeface="+mn-ea"/>
                          <a:ea typeface="+mn-ea"/>
                        </a:rPr>
                        <a:t>投稿のほかに</a:t>
                      </a:r>
                      <a:r>
                        <a:rPr kumimoji="1" lang="en-US" altLang="ja-JP" sz="1100" b="1" dirty="0">
                          <a:solidFill>
                            <a:schemeClr val="bg2">
                              <a:lumMod val="50000"/>
                            </a:schemeClr>
                          </a:solidFill>
                          <a:latin typeface="+mn-ea"/>
                          <a:ea typeface="+mn-ea"/>
                        </a:rPr>
                        <a:t>2</a:t>
                      </a:r>
                      <a:r>
                        <a:rPr kumimoji="1" lang="ja-JP" altLang="en-US" sz="1100" b="1" dirty="0">
                          <a:solidFill>
                            <a:schemeClr val="bg2">
                              <a:lumMod val="50000"/>
                            </a:schemeClr>
                          </a:solidFill>
                          <a:latin typeface="+mn-ea"/>
                          <a:ea typeface="+mn-ea"/>
                        </a:rPr>
                        <a:t>次使用も含まれているため、素材をフルにご活用頂けます♪</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3EBD79C8-BD0A-BDBE-87CD-FD7997584AB0}"/>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7" name="Google Shape;488;p17">
            <a:extLst>
              <a:ext uri="{FF2B5EF4-FFF2-40B4-BE49-F238E27FC236}">
                <a16:creationId xmlns:a16="http://schemas.microsoft.com/office/drawing/2014/main" id="{DACF3D64-7851-C973-24F1-20AF2F3E4654}"/>
              </a:ext>
            </a:extLst>
          </p:cNvPr>
          <p:cNvSpPr txBox="1"/>
          <p:nvPr/>
        </p:nvSpPr>
        <p:spPr>
          <a:xfrm>
            <a:off x="2446512" y="1682062"/>
            <a:ext cx="2095671" cy="244002"/>
          </a:xfrm>
          <a:prstGeom prst="rect">
            <a:avLst/>
          </a:prstGeom>
          <a:solidFill>
            <a:srgbClr val="FBDDE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altLang="en-US" sz="900" b="1" i="0" u="none" strike="noStrike" cap="none" dirty="0">
                <a:solidFill>
                  <a:srgbClr val="E7346C"/>
                </a:solidFill>
                <a:latin typeface="Yu Gothic" panose="020B0400000000000000" pitchFamily="34" charset="-128"/>
                <a:ea typeface="Yu Gothic" panose="020B0400000000000000" pitchFamily="34" charset="-128"/>
                <a:sym typeface="Arial"/>
              </a:rPr>
              <a:t>縦型動画 </a:t>
            </a:r>
            <a:r>
              <a:rPr lang="ja-JP" altLang="en-US" sz="700" b="1" i="0" u="none" strike="noStrike" cap="none" dirty="0">
                <a:solidFill>
                  <a:srgbClr val="E7346C"/>
                </a:solidFill>
                <a:latin typeface="Yu Gothic" panose="020B0400000000000000" pitchFamily="34" charset="-128"/>
                <a:ea typeface="Yu Gothic" panose="020B0400000000000000" pitchFamily="34" charset="-128"/>
                <a:sym typeface="Arial"/>
              </a:rPr>
              <a:t>（</a:t>
            </a:r>
            <a:r>
              <a:rPr lang="en-US" altLang="ja-JP" sz="700" b="1" i="0" u="none" strike="noStrike" cap="none" dirty="0">
                <a:solidFill>
                  <a:srgbClr val="E7346C"/>
                </a:solidFill>
                <a:latin typeface="Yu Gothic" panose="020B0400000000000000" pitchFamily="34" charset="-128"/>
                <a:ea typeface="Yu Gothic" panose="020B0400000000000000" pitchFamily="34" charset="-128"/>
                <a:sym typeface="Arial"/>
              </a:rPr>
              <a:t>30</a:t>
            </a:r>
            <a:r>
              <a:rPr lang="ja-JP" altLang="en-US" sz="700" b="1" i="0" u="none" strike="noStrike" cap="none" dirty="0">
                <a:solidFill>
                  <a:srgbClr val="E7346C"/>
                </a:solidFill>
                <a:latin typeface="Yu Gothic" panose="020B0400000000000000" pitchFamily="34" charset="-128"/>
                <a:ea typeface="Yu Gothic" panose="020B0400000000000000" pitchFamily="34" charset="-128"/>
                <a:sym typeface="Arial"/>
              </a:rPr>
              <a:t>～</a:t>
            </a:r>
            <a:r>
              <a:rPr lang="en-US" altLang="ja-JP" sz="700" b="1" i="0" u="none" strike="noStrike" cap="none" dirty="0">
                <a:solidFill>
                  <a:srgbClr val="E7346C"/>
                </a:solidFill>
                <a:latin typeface="Yu Gothic" panose="020B0400000000000000" pitchFamily="34" charset="-128"/>
                <a:ea typeface="Yu Gothic" panose="020B0400000000000000" pitchFamily="34" charset="-128"/>
                <a:sym typeface="Arial"/>
              </a:rPr>
              <a:t>60</a:t>
            </a:r>
            <a:r>
              <a:rPr lang="ja-JP" altLang="en-US" sz="700" b="1" i="0" u="none" strike="noStrike" cap="none" dirty="0">
                <a:solidFill>
                  <a:srgbClr val="E7346C"/>
                </a:solidFill>
                <a:latin typeface="Yu Gothic" panose="020B0400000000000000" pitchFamily="34" charset="-128"/>
                <a:ea typeface="Yu Gothic" panose="020B0400000000000000" pitchFamily="34" charset="-128"/>
                <a:sym typeface="Arial"/>
              </a:rPr>
              <a:t>秒程度）</a:t>
            </a:r>
            <a:endParaRPr sz="900" b="1" i="0" u="none" strike="noStrike" cap="none" dirty="0">
              <a:solidFill>
                <a:srgbClr val="E7346C"/>
              </a:solidFill>
              <a:latin typeface="Yu Gothic" panose="020B0400000000000000" pitchFamily="34" charset="-128"/>
              <a:ea typeface="Yu Gothic" panose="020B0400000000000000" pitchFamily="34" charset="-128"/>
              <a:sym typeface="Arial"/>
            </a:endParaRPr>
          </a:p>
        </p:txBody>
      </p:sp>
      <p:sp>
        <p:nvSpPr>
          <p:cNvPr id="18" name="object 53">
            <a:extLst>
              <a:ext uri="{FF2B5EF4-FFF2-40B4-BE49-F238E27FC236}">
                <a16:creationId xmlns:a16="http://schemas.microsoft.com/office/drawing/2014/main" id="{7BB3BD4B-7A4C-9D54-5041-EF0830EA8C47}"/>
              </a:ext>
            </a:extLst>
          </p:cNvPr>
          <p:cNvSpPr txBox="1"/>
          <p:nvPr/>
        </p:nvSpPr>
        <p:spPr>
          <a:xfrm>
            <a:off x="2277608" y="6098776"/>
            <a:ext cx="2803543" cy="449482"/>
          </a:xfrm>
          <a:prstGeom prst="rect">
            <a:avLst/>
          </a:prstGeom>
          <a:solidFill>
            <a:srgbClr val="FBDDE6"/>
          </a:solidFill>
        </p:spPr>
        <p:txBody>
          <a:bodyPr vert="horz" wrap="square" lIns="0" tIns="41275" rIns="0" bIns="0" rtlCol="0">
            <a:spAutoFit/>
          </a:bodyPr>
          <a:lstStyle/>
          <a:p>
            <a:pPr marL="3810" algn="ctr">
              <a:lnSpc>
                <a:spcPct val="100000"/>
              </a:lnSpc>
              <a:spcBef>
                <a:spcPts val="325"/>
              </a:spcBef>
            </a:pPr>
            <a:r>
              <a:rPr lang="ja-JP" altLang="en-US" sz="1200" b="1" u="sng" spc="-10" dirty="0">
                <a:solidFill>
                  <a:srgbClr val="E7346C"/>
                </a:solidFill>
                <a:uFill>
                  <a:solidFill>
                    <a:srgbClr val="FF0000"/>
                  </a:solidFill>
                </a:uFill>
                <a:latin typeface="Yu Gothic"/>
                <a:cs typeface="Yu Gothic"/>
              </a:rPr>
              <a:t>全</a:t>
            </a:r>
            <a:r>
              <a:rPr sz="1200" b="1" u="sng" spc="-10" dirty="0" err="1">
                <a:solidFill>
                  <a:srgbClr val="E7346C"/>
                </a:solidFill>
                <a:uFill>
                  <a:solidFill>
                    <a:srgbClr val="FF0000"/>
                  </a:solidFill>
                </a:uFill>
                <a:latin typeface="Yu Gothic"/>
                <a:cs typeface="Yu Gothic"/>
              </a:rPr>
              <a:t>カット</a:t>
            </a:r>
            <a:r>
              <a:rPr lang="ja-JP" altLang="en-US" sz="1200" b="1" u="sng" spc="-10" dirty="0">
                <a:solidFill>
                  <a:srgbClr val="E7346C"/>
                </a:solidFill>
                <a:uFill>
                  <a:solidFill>
                    <a:srgbClr val="FF0000"/>
                  </a:solidFill>
                </a:uFill>
                <a:latin typeface="Yu Gothic"/>
                <a:cs typeface="Yu Gothic"/>
              </a:rPr>
              <a:t>・</a:t>
            </a:r>
            <a:r>
              <a:rPr sz="1200" b="1" u="sng" spc="-10" dirty="0" err="1">
                <a:solidFill>
                  <a:srgbClr val="E7346C"/>
                </a:solidFill>
                <a:uFill>
                  <a:solidFill>
                    <a:srgbClr val="FF0000"/>
                  </a:solidFill>
                </a:uFill>
                <a:latin typeface="Yu Gothic"/>
                <a:cs typeface="Yu Gothic"/>
              </a:rPr>
              <a:t>動画Can</a:t>
            </a:r>
            <a:r>
              <a:rPr lang="en-US" altLang="ja-JP" sz="1200" b="1" u="sng" spc="-10" dirty="0" err="1">
                <a:solidFill>
                  <a:srgbClr val="E7346C"/>
                </a:solidFill>
                <a:uFill>
                  <a:solidFill>
                    <a:srgbClr val="FF0000"/>
                  </a:solidFill>
                </a:uFill>
                <a:latin typeface="Yu Gothic"/>
                <a:cs typeface="Yu Gothic"/>
              </a:rPr>
              <a:t>Cam</a:t>
            </a:r>
            <a:r>
              <a:rPr sz="1200" b="1" u="sng" spc="-25" dirty="0" err="1">
                <a:solidFill>
                  <a:srgbClr val="E7346C"/>
                </a:solidFill>
                <a:uFill>
                  <a:solidFill>
                    <a:srgbClr val="FF0000"/>
                  </a:solidFill>
                </a:uFill>
                <a:latin typeface="Yu Gothic"/>
                <a:cs typeface="Yu Gothic"/>
              </a:rPr>
              <a:t>ロゴ</a:t>
            </a:r>
            <a:r>
              <a:rPr lang="ja-JP" altLang="en-US" sz="1200" b="1" u="sng" spc="-25" dirty="0">
                <a:solidFill>
                  <a:srgbClr val="E7346C"/>
                </a:solidFill>
                <a:uFill>
                  <a:solidFill>
                    <a:srgbClr val="FF0000"/>
                  </a:solidFill>
                </a:uFill>
                <a:latin typeface="Yu Gothic"/>
                <a:cs typeface="Yu Gothic"/>
              </a:rPr>
              <a:t>が</a:t>
            </a:r>
            <a:endParaRPr lang="en-US" altLang="ja-JP" sz="1200" b="1" u="sng" spc="-25" dirty="0">
              <a:solidFill>
                <a:srgbClr val="E7346C"/>
              </a:solidFill>
              <a:uFill>
                <a:solidFill>
                  <a:srgbClr val="FF0000"/>
                </a:solidFill>
              </a:uFill>
              <a:latin typeface="Yu Gothic"/>
              <a:cs typeface="Yu Gothic"/>
            </a:endParaRPr>
          </a:p>
          <a:p>
            <a:pPr marL="3810" algn="ctr">
              <a:lnSpc>
                <a:spcPct val="100000"/>
              </a:lnSpc>
              <a:spcBef>
                <a:spcPts val="325"/>
              </a:spcBef>
            </a:pPr>
            <a:r>
              <a:rPr lang="en-US" altLang="ja-JP" sz="1200" b="1" u="sng" dirty="0">
                <a:solidFill>
                  <a:srgbClr val="E7346C"/>
                </a:solidFill>
                <a:latin typeface="Yu Gothic"/>
                <a:cs typeface="Yu Gothic"/>
              </a:rPr>
              <a:t>2</a:t>
            </a:r>
            <a:r>
              <a:rPr lang="ja-JP" altLang="en-US" sz="1200" b="1" u="sng" dirty="0">
                <a:solidFill>
                  <a:srgbClr val="E7346C"/>
                </a:solidFill>
                <a:latin typeface="Yu Gothic"/>
                <a:cs typeface="Yu Gothic"/>
              </a:rPr>
              <a:t>次使用可能！</a:t>
            </a:r>
            <a:endParaRPr sz="1200" b="1" u="sng" dirty="0">
              <a:solidFill>
                <a:srgbClr val="E7346C"/>
              </a:solidFill>
              <a:latin typeface="Yu Gothic"/>
              <a:cs typeface="Yu Gothic"/>
            </a:endParaRPr>
          </a:p>
        </p:txBody>
      </p:sp>
      <p:graphicFrame>
        <p:nvGraphicFramePr>
          <p:cNvPr id="24" name="Google Shape;529;p18">
            <a:extLst>
              <a:ext uri="{FF2B5EF4-FFF2-40B4-BE49-F238E27FC236}">
                <a16:creationId xmlns:a16="http://schemas.microsoft.com/office/drawing/2014/main" id="{FE445C9C-38D9-1A4C-52C9-0C8679A97079}"/>
              </a:ext>
            </a:extLst>
          </p:cNvPr>
          <p:cNvGraphicFramePr/>
          <p:nvPr>
            <p:extLst>
              <p:ext uri="{D42A27DB-BD31-4B8C-83A1-F6EECF244321}">
                <p14:modId xmlns:p14="http://schemas.microsoft.com/office/powerpoint/2010/main" val="3236920131"/>
              </p:ext>
            </p:extLst>
          </p:nvPr>
        </p:nvGraphicFramePr>
        <p:xfrm>
          <a:off x="5232952" y="1630086"/>
          <a:ext cx="4576065" cy="5159540"/>
        </p:xfrm>
        <a:graphic>
          <a:graphicData uri="http://schemas.openxmlformats.org/drawingml/2006/table">
            <a:tbl>
              <a:tblPr firstRow="1" bandRow="1">
                <a:noFill/>
              </a:tblPr>
              <a:tblGrid>
                <a:gridCol w="947739">
                  <a:extLst>
                    <a:ext uri="{9D8B030D-6E8A-4147-A177-3AD203B41FA5}">
                      <a16:colId xmlns:a16="http://schemas.microsoft.com/office/drawing/2014/main" val="20000"/>
                    </a:ext>
                  </a:extLst>
                </a:gridCol>
                <a:gridCol w="3628326">
                  <a:extLst>
                    <a:ext uri="{9D8B030D-6E8A-4147-A177-3AD203B41FA5}">
                      <a16:colId xmlns:a16="http://schemas.microsoft.com/office/drawing/2014/main" val="20001"/>
                    </a:ext>
                  </a:extLst>
                </a:gridCol>
              </a:tblGrid>
              <a:tr h="114664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内容</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①</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CMS</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記事制作（</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5,000PV</a:t>
                      </a: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endPar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②</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SNS</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動画制作</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(30</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60</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秒程度</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p>
                    <a:p>
                      <a:pPr marL="0" marR="0" lvl="0" indent="0" algn="l" rtl="0">
                        <a:lnSpc>
                          <a:spcPct val="100000"/>
                        </a:lnSpc>
                        <a:spcBef>
                          <a:spcPts val="0"/>
                        </a:spcBef>
                        <a:spcAft>
                          <a:spcPts val="0"/>
                        </a:spcAft>
                        <a:buClr>
                          <a:srgbClr val="000000"/>
                        </a:buClr>
                        <a:buSzPts val="1000"/>
                        <a:buFont typeface="Arial"/>
                        <a:buNone/>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③</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リール</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＆フィードシェア</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IGS</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引用投稿</a:t>
                      </a:r>
                      <a:endPar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④</a:t>
                      </a:r>
                      <a:r>
                        <a:rPr lang="en-US" altLang="ja-JP" sz="1000" b="1"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公式</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TikTok</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投稿</a:t>
                      </a:r>
                      <a:endPar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⑤全素材＆</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CanCam</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ロゴ</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次使用 </a:t>
                      </a:r>
                      <a:r>
                        <a:rPr lang="en-US" altLang="ja-JP"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10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か月</a:t>
                      </a:r>
                      <a:endPar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648208636"/>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記事想定</a:t>
                      </a: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5,000PV</a:t>
                      </a:r>
                      <a:endParaRPr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a:t>
                      </a: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4週間</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誘導枠</a:t>
                      </a:r>
                      <a:endParaRPr sz="10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FEATURE、Pick up! RECOMMEND</a:t>
                      </a:r>
                      <a:endParaRPr sz="10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公開日</a:t>
                      </a:r>
                      <a:endParaRPr sz="10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967305">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UU</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数（日別・合計）、セッション数、リンククリック数（日別・合計）、</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（日別・合計）、</a:t>
                      </a: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平均エンゲージメント時間、</a:t>
                      </a:r>
                    </a:p>
                    <a:p>
                      <a:pPr marL="0" marR="0" lvl="0" indent="0" algn="l" rtl="0">
                        <a:lnSpc>
                          <a:spcPct val="100000"/>
                        </a:lnSpc>
                        <a:spcBef>
                          <a:spcPts val="0"/>
                        </a:spcBef>
                        <a:spcAft>
                          <a:spcPts val="0"/>
                        </a:spcAft>
                        <a:buClr>
                          <a:srgbClr val="505050"/>
                        </a:buClr>
                        <a:buSzPts val="1000"/>
                        <a:buFont typeface="Arial"/>
                        <a:buNone/>
                      </a:pP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平均セッション継続時間、読了数、読了率</a:t>
                      </a:r>
                      <a:endParaRPr lang="ja-JP" altLang="en-US"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zh-TW" altLang="en-US" sz="10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公開終了後</a:t>
                      </a:r>
                      <a:r>
                        <a:rPr lang="en-US" altLang="zh-TW" sz="10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a:t>
                      </a:r>
                      <a:r>
                        <a:rPr lang="zh-TW" altLang="en-US" sz="10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週間以内</a:t>
                      </a:r>
                      <a:endParaRPr lang="zh-TW" altLang="en-US" sz="10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249946">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掲載開始より45営業日前</a:t>
                      </a:r>
                      <a:endParaRPr sz="10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545914">
                <a:tc gridSpan="2">
                  <a:txBody>
                    <a:bodyPr/>
                    <a:lstStyle/>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・二次使用期間は</a:t>
                      </a:r>
                      <a:r>
                        <a:rPr lang="en-US" altLang="ja-JP"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TU</a:t>
                      </a: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記事公開の同</a:t>
                      </a:r>
                      <a:r>
                        <a:rPr lang="en-US" altLang="ja-JP"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1</a:t>
                      </a: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か月間となります。</a:t>
                      </a: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・事務所による事前のブランド審査が必須になります。</a:t>
                      </a:r>
                      <a:endParaRPr lang="en-US" altLang="ja-JP" sz="800" b="1" u="none" strike="noStrike" cap="none" dirty="0">
                        <a:solidFill>
                          <a:srgbClr val="E7346C"/>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rgbClr val="E7346C"/>
                          </a:solidFill>
                          <a:latin typeface="Yu Gothic" panose="020B0400000000000000" pitchFamily="34" charset="-128"/>
                          <a:ea typeface="Yu Gothic" panose="020B0400000000000000" pitchFamily="34" charset="-128"/>
                          <a:cs typeface="Arial"/>
                          <a:sym typeface="Arial"/>
                        </a:rPr>
                        <a:t>・彼女の出演はございません。彼女出演を希望の場合は別途オプションとなります。</a:t>
                      </a:r>
                      <a:endParaRPr lang="en-US" altLang="ja-JP" sz="800" b="1" u="none" strike="noStrike" cap="none" dirty="0">
                        <a:solidFill>
                          <a:srgbClr val="E7346C"/>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・静止画と動画は全て同日に撮影を行います。</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・静止画のカット数はアザー 含めて最大</a:t>
                      </a: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カ ットまでとなります。</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・掲載期間を終えると記事は原則非公開となりアーカイブはされません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・記事内のリンク数は原則</a:t>
                      </a: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本までとなります</a:t>
                      </a:r>
                    </a:p>
                    <a:p>
                      <a:pPr marL="0" marR="0" lvl="0" indent="0" algn="l" rtl="0">
                        <a:lnSpc>
                          <a:spcPct val="100000"/>
                        </a:lnSpc>
                        <a:spcBef>
                          <a:spcPts val="100"/>
                        </a:spcBef>
                        <a:spcAft>
                          <a:spcPts val="0"/>
                        </a:spcAft>
                        <a:buClr>
                          <a:srgbClr val="000000"/>
                        </a:buClr>
                        <a:buSzPts val="8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・掲載期間中の競合調整は行いません</a:t>
                      </a:r>
                    </a:p>
                    <a:p>
                      <a:pPr marL="0" marR="0" lvl="0" indent="0" algn="l" rtl="0">
                        <a:lnSpc>
                          <a:spcPct val="100000"/>
                        </a:lnSpc>
                        <a:spcBef>
                          <a:spcPts val="100"/>
                        </a:spcBef>
                        <a:spcAft>
                          <a:spcPts val="0"/>
                        </a:spcAft>
                        <a:buClr>
                          <a:srgbClr val="000000"/>
                        </a:buClr>
                        <a:buSzPts val="8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・広告主様納品の動画エンベット費用  </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ネット</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件</a:t>
                      </a:r>
                    </a:p>
                    <a:p>
                      <a:pPr>
                        <a:lnSpc>
                          <a:spcPct val="100000"/>
                        </a:lnSpc>
                        <a:spcBef>
                          <a:spcPts val="100"/>
                        </a:spcBef>
                        <a:buSzPts val="800"/>
                      </a:pPr>
                      <a:r>
                        <a:rPr lang="ja-JP" altLang="en-US" sz="800" b="1" dirty="0">
                          <a:solidFill>
                            <a:schemeClr val="bg2">
                              <a:lumMod val="50000"/>
                            </a:schemeClr>
                          </a:solidFill>
                          <a:latin typeface="Yu Gothic" panose="020B0400000000000000" pitchFamily="34" charset="-128"/>
                          <a:ea typeface="Yu Gothic" panose="020B0400000000000000" pitchFamily="34" charset="-128"/>
                        </a:rPr>
                        <a:t>・タイアップページへの誘導には在庫状況により一部外部トラフィックを利用する可能性があります</a:t>
                      </a:r>
                      <a:endPar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noFill/>
                  </a:tcPr>
                </a:tc>
                <a:tc hMerge="1">
                  <a:txBody>
                    <a:bodyPr/>
                    <a:lstStyle/>
                    <a:p>
                      <a:endParaRPr lang="ja-JP"/>
                    </a:p>
                  </a:txBody>
                  <a:tcPr/>
                </a:tc>
                <a:extLst>
                  <a:ext uri="{0D108BD9-81ED-4DB2-BD59-A6C34878D82A}">
                    <a16:rowId xmlns:a16="http://schemas.microsoft.com/office/drawing/2014/main" val="10009"/>
                  </a:ext>
                </a:extLst>
              </a:tr>
            </a:tbl>
          </a:graphicData>
        </a:graphic>
      </p:graphicFrame>
      <p:sp>
        <p:nvSpPr>
          <p:cNvPr id="26" name="テキスト ボックス 25">
            <a:extLst>
              <a:ext uri="{FF2B5EF4-FFF2-40B4-BE49-F238E27FC236}">
                <a16:creationId xmlns:a16="http://schemas.microsoft.com/office/drawing/2014/main" id="{BED67E47-6F1B-DD34-0E4F-1DE2CF72690F}"/>
              </a:ext>
            </a:extLst>
          </p:cNvPr>
          <p:cNvSpPr txBox="1"/>
          <p:nvPr/>
        </p:nvSpPr>
        <p:spPr>
          <a:xfrm rot="1385540">
            <a:off x="8117129" y="472496"/>
            <a:ext cx="1324843" cy="655288"/>
          </a:xfrm>
          <a:prstGeom prst="rect">
            <a:avLst/>
          </a:prstGeom>
          <a:noFill/>
        </p:spPr>
        <p:txBody>
          <a:bodyPr wrap="none" rtlCol="0">
            <a:prstTxWarp prst="textArchUp">
              <a:avLst/>
            </a:prstTxWarp>
            <a:spAutoFit/>
          </a:bodyPr>
          <a:lstStyle/>
          <a:p>
            <a:pPr algn="ctr"/>
            <a:r>
              <a:rPr kumimoji="1" lang="en-US" altLang="ja-JP"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rPr>
              <a:t>Renewal</a:t>
            </a:r>
            <a:endParaRPr kumimoji="1" lang="ja-JP" altLang="en-US" sz="3600" dirty="0">
              <a:ln w="9525" cmpd="sng">
                <a:noFill/>
              </a:ln>
              <a:solidFill>
                <a:srgbClr val="FF6699"/>
              </a:solidFill>
              <a:effectLst>
                <a:outerShdw blurRad="50800" dist="50800" dir="5400000" algn="ctr" rotWithShape="0">
                  <a:srgbClr val="000000">
                    <a:alpha val="0"/>
                  </a:srgbClr>
                </a:outerShdw>
                <a:reflection stA="0" endPos="65000" dist="38100" dir="5400000" sy="-100000" algn="bl" rotWithShape="0"/>
              </a:effectLst>
              <a:latin typeface="AR Pゴシック体S" panose="020B0A00000000000000" pitchFamily="50" charset="-128"/>
              <a:ea typeface="AR Pゴシック体S" panose="020B0A00000000000000" pitchFamily="50" charset="-128"/>
              <a:cs typeface="72 Black" panose="020B0A04030603020204" pitchFamily="34" charset="0"/>
            </a:endParaRPr>
          </a:p>
        </p:txBody>
      </p:sp>
      <p:sp>
        <p:nvSpPr>
          <p:cNvPr id="5" name="Google Shape;1969;p58">
            <a:extLst>
              <a:ext uri="{FF2B5EF4-FFF2-40B4-BE49-F238E27FC236}">
                <a16:creationId xmlns:a16="http://schemas.microsoft.com/office/drawing/2014/main" id="{AB1B2536-39FA-9A48-F1CF-944BE8371DD4}"/>
              </a:ext>
            </a:extLst>
          </p:cNvPr>
          <p:cNvSpPr/>
          <p:nvPr/>
        </p:nvSpPr>
        <p:spPr>
          <a:xfrm>
            <a:off x="2089572" y="6548258"/>
            <a:ext cx="3265486" cy="200014"/>
          </a:xfrm>
          <a:prstGeom prst="rect">
            <a:avLst/>
          </a:prstGeom>
          <a:noFill/>
          <a:ln>
            <a:noFill/>
          </a:ln>
        </p:spPr>
        <p:txBody>
          <a:bodyPr spcFirstLastPara="1" wrap="square" lIns="91425" tIns="45700" rIns="91425" bIns="45700" anchor="t" anchorCtr="0">
            <a:spAutoFit/>
          </a:bodyPr>
          <a:lstStyle/>
          <a:p>
            <a:pPr algn="ctr">
              <a:buClr>
                <a:srgbClr val="000000"/>
              </a:buClr>
              <a:buSzPts val="1200"/>
            </a:pPr>
            <a:r>
              <a:rPr lang="ja-JP" altLang="en-US" sz="700" b="1" dirty="0">
                <a:solidFill>
                  <a:srgbClr val="FF0000"/>
                </a:solidFill>
                <a:latin typeface="Meiryo"/>
                <a:ea typeface="Meiryo"/>
                <a:cs typeface="Meiryo"/>
                <a:sym typeface="Meiryo"/>
              </a:rPr>
              <a:t>詳しくはお問い合わせください。詳細な企画書をお送りいたします。</a:t>
            </a:r>
            <a:endParaRPr sz="700" b="1" dirty="0">
              <a:solidFill>
                <a:srgbClr val="FF0000"/>
              </a:solidFill>
              <a:latin typeface="Meiryo"/>
              <a:ea typeface="Meiryo"/>
              <a:cs typeface="Meiryo"/>
              <a:sym typeface="Meiryo"/>
            </a:endParaRPr>
          </a:p>
        </p:txBody>
      </p:sp>
      <p:sp>
        <p:nvSpPr>
          <p:cNvPr id="25" name="Google Shape;488;p17">
            <a:extLst>
              <a:ext uri="{FF2B5EF4-FFF2-40B4-BE49-F238E27FC236}">
                <a16:creationId xmlns:a16="http://schemas.microsoft.com/office/drawing/2014/main" id="{DACF3D64-7851-C973-24F1-20AF2F3E4654}"/>
              </a:ext>
            </a:extLst>
          </p:cNvPr>
          <p:cNvSpPr txBox="1"/>
          <p:nvPr/>
        </p:nvSpPr>
        <p:spPr>
          <a:xfrm>
            <a:off x="202652" y="1682651"/>
            <a:ext cx="1834863" cy="244001"/>
          </a:xfrm>
          <a:prstGeom prst="rect">
            <a:avLst/>
          </a:prstGeom>
          <a:solidFill>
            <a:srgbClr val="FBDDE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altLang="ja-JP" sz="900" b="1" i="0" u="none" strike="noStrike" cap="none" dirty="0">
                <a:solidFill>
                  <a:srgbClr val="E7346C"/>
                </a:solidFill>
                <a:latin typeface="Yu Gothic" panose="020B0400000000000000" pitchFamily="34" charset="-128"/>
                <a:ea typeface="Yu Gothic" panose="020B0400000000000000" pitchFamily="34" charset="-128"/>
                <a:sym typeface="Arial"/>
              </a:rPr>
              <a:t>CMS</a:t>
            </a:r>
            <a:r>
              <a:rPr lang="ja-JP" altLang="en-US" sz="900" b="1" i="0" u="none" strike="noStrike" cap="none" dirty="0">
                <a:solidFill>
                  <a:srgbClr val="E7346C"/>
                </a:solidFill>
                <a:latin typeface="Yu Gothic" panose="020B0400000000000000" pitchFamily="34" charset="-128"/>
                <a:ea typeface="Yu Gothic" panose="020B0400000000000000" pitchFamily="34" charset="-128"/>
                <a:sym typeface="Arial"/>
              </a:rPr>
              <a:t>記事</a:t>
            </a:r>
            <a:endParaRPr sz="900" b="1" i="0" u="none" strike="noStrike" cap="none" dirty="0">
              <a:solidFill>
                <a:srgbClr val="E7346C"/>
              </a:solidFill>
              <a:latin typeface="Yu Gothic" panose="020B0400000000000000" pitchFamily="34" charset="-128"/>
              <a:ea typeface="Yu Gothic" panose="020B0400000000000000" pitchFamily="34" charset="-128"/>
              <a:sym typeface="Arial"/>
            </a:endParaRPr>
          </a:p>
        </p:txBody>
      </p:sp>
      <p:pic>
        <p:nvPicPr>
          <p:cNvPr id="16" name="図 15">
            <a:extLst>
              <a:ext uri="{FF2B5EF4-FFF2-40B4-BE49-F238E27FC236}">
                <a16:creationId xmlns:a16="http://schemas.microsoft.com/office/drawing/2014/main" id="{AEC3BD0E-103A-689C-4BB9-45547541B037}"/>
              </a:ext>
            </a:extLst>
          </p:cNvPr>
          <p:cNvPicPr>
            <a:picLocks noChangeAspect="1"/>
          </p:cNvPicPr>
          <p:nvPr/>
        </p:nvPicPr>
        <p:blipFill>
          <a:blip r:embed="rId2"/>
          <a:srcRect t="47037" b="14980"/>
          <a:stretch>
            <a:fillRect/>
          </a:stretch>
        </p:blipFill>
        <p:spPr>
          <a:xfrm>
            <a:off x="1070894" y="2217117"/>
            <a:ext cx="966621" cy="4349910"/>
          </a:xfrm>
          <a:prstGeom prst="rect">
            <a:avLst/>
          </a:prstGeom>
          <a:effectLst>
            <a:outerShdw blurRad="50800" dist="38100" dir="2700000" algn="tl" rotWithShape="0">
              <a:prstClr val="black">
                <a:alpha val="40000"/>
              </a:prstClr>
            </a:outerShdw>
          </a:effectLst>
        </p:spPr>
      </p:pic>
      <p:pic>
        <p:nvPicPr>
          <p:cNvPr id="28" name="図 27">
            <a:extLst>
              <a:ext uri="{FF2B5EF4-FFF2-40B4-BE49-F238E27FC236}">
                <a16:creationId xmlns:a16="http://schemas.microsoft.com/office/drawing/2014/main" id="{A87F4739-4F28-FE81-78D9-288B301F6A64}"/>
              </a:ext>
            </a:extLst>
          </p:cNvPr>
          <p:cNvPicPr>
            <a:picLocks noChangeAspect="1"/>
          </p:cNvPicPr>
          <p:nvPr/>
        </p:nvPicPr>
        <p:blipFill>
          <a:blip r:embed="rId2"/>
          <a:srcRect l="1" r="-2658" b="67875"/>
          <a:stretch>
            <a:fillRect/>
          </a:stretch>
        </p:blipFill>
        <p:spPr>
          <a:xfrm>
            <a:off x="248922" y="2049889"/>
            <a:ext cx="1206714" cy="4473933"/>
          </a:xfrm>
          <a:prstGeom prst="rect">
            <a:avLst/>
          </a:prstGeom>
          <a:effectLst>
            <a:outerShdw blurRad="50800" dist="38100" dir="2700000" algn="tl" rotWithShape="0">
              <a:prstClr val="black">
                <a:alpha val="40000"/>
              </a:prstClr>
            </a:outerShdw>
          </a:effectLst>
        </p:spPr>
      </p:pic>
      <p:pic>
        <p:nvPicPr>
          <p:cNvPr id="30" name="図 29">
            <a:extLst>
              <a:ext uri="{FF2B5EF4-FFF2-40B4-BE49-F238E27FC236}">
                <a16:creationId xmlns:a16="http://schemas.microsoft.com/office/drawing/2014/main" id="{4EAEBA25-2A57-AFC3-230C-2F918C27CFF2}"/>
              </a:ext>
              <a:ext uri="{C183D7F6-B498-43B3-948B-1728B52AA6E4}">
                <adec:decorative xmlns:adec="http://schemas.microsoft.com/office/drawing/2017/decorative" val="1"/>
              </a:ext>
            </a:extLst>
          </p:cNvPr>
          <p:cNvPicPr>
            <a:picLocks noChangeAspect="1"/>
          </p:cNvPicPr>
          <p:nvPr/>
        </p:nvPicPr>
        <p:blipFill>
          <a:blip r:embed="rId3"/>
          <a:srcRect b="9621"/>
          <a:stretch>
            <a:fillRect/>
          </a:stretch>
        </p:blipFill>
        <p:spPr>
          <a:xfrm>
            <a:off x="2551741" y="2642147"/>
            <a:ext cx="1509068" cy="2956920"/>
          </a:xfrm>
          <a:prstGeom prst="rect">
            <a:avLst/>
          </a:prstGeom>
          <a:effectLst>
            <a:outerShdw blurRad="50800" dist="38100" dir="2700000" algn="tl" rotWithShape="0">
              <a:prstClr val="black">
                <a:alpha val="40000"/>
              </a:prstClr>
            </a:outerShdw>
          </a:effectLst>
        </p:spPr>
      </p:pic>
      <p:sp>
        <p:nvSpPr>
          <p:cNvPr id="32" name="テキスト ボックス 31">
            <a:extLst>
              <a:ext uri="{FF2B5EF4-FFF2-40B4-BE49-F238E27FC236}">
                <a16:creationId xmlns:a16="http://schemas.microsoft.com/office/drawing/2014/main" id="{EA6156D4-F788-F8A8-0985-51A905B2344E}"/>
              </a:ext>
            </a:extLst>
          </p:cNvPr>
          <p:cNvSpPr txBox="1"/>
          <p:nvPr/>
        </p:nvSpPr>
        <p:spPr>
          <a:xfrm>
            <a:off x="2307792" y="2009368"/>
            <a:ext cx="2343281" cy="415498"/>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200"/>
              <a:buFont typeface="Arial"/>
              <a:buNone/>
            </a:pPr>
            <a:r>
              <a:rPr lang="en-US" altLang="ja-JP" sz="1050" b="1" dirty="0">
                <a:solidFill>
                  <a:srgbClr val="E7346C"/>
                </a:solidFill>
                <a:latin typeface="Yu Gothic" panose="020B0400000000000000" pitchFamily="34" charset="-128"/>
                <a:ea typeface="Yu Gothic" panose="020B0400000000000000" pitchFamily="34" charset="-128"/>
                <a:sym typeface="Arial"/>
              </a:rPr>
              <a:t>IG</a:t>
            </a:r>
            <a:r>
              <a:rPr lang="ja-JP" altLang="en-US" sz="1050" b="1" dirty="0">
                <a:solidFill>
                  <a:srgbClr val="E7346C"/>
                </a:solidFill>
                <a:latin typeface="Yu Gothic" panose="020B0400000000000000" pitchFamily="34" charset="-128"/>
                <a:ea typeface="Yu Gothic" panose="020B0400000000000000" pitchFamily="34" charset="-128"/>
                <a:sym typeface="Arial"/>
              </a:rPr>
              <a:t>リール＆ストーリーズ</a:t>
            </a:r>
          </a:p>
          <a:p>
            <a:pPr marL="0" marR="0" lvl="0" indent="0" algn="ctr" rtl="0">
              <a:lnSpc>
                <a:spcPct val="100000"/>
              </a:lnSpc>
              <a:spcBef>
                <a:spcPts val="0"/>
              </a:spcBef>
              <a:spcAft>
                <a:spcPts val="0"/>
              </a:spcAft>
              <a:buClr>
                <a:srgbClr val="000000"/>
              </a:buClr>
              <a:buSzPts val="1200"/>
              <a:buFont typeface="Arial"/>
              <a:buNone/>
            </a:pPr>
            <a:r>
              <a:rPr lang="ja-JP" altLang="en-US" sz="1050" b="1" dirty="0">
                <a:solidFill>
                  <a:srgbClr val="E7346C"/>
                </a:solidFill>
                <a:latin typeface="Yu Gothic" panose="020B0400000000000000" pitchFamily="34" charset="-128"/>
                <a:ea typeface="Yu Gothic" panose="020B0400000000000000" pitchFamily="34" charset="-128"/>
                <a:sym typeface="Arial"/>
              </a:rPr>
              <a:t>＆</a:t>
            </a:r>
            <a:r>
              <a:rPr lang="en-US" altLang="ja-JP" sz="1050" b="1" dirty="0">
                <a:solidFill>
                  <a:srgbClr val="E7346C"/>
                </a:solidFill>
                <a:latin typeface="Yu Gothic" panose="020B0400000000000000" pitchFamily="34" charset="-128"/>
                <a:ea typeface="Yu Gothic" panose="020B0400000000000000" pitchFamily="34" charset="-128"/>
                <a:sym typeface="Arial"/>
              </a:rPr>
              <a:t>TikTok</a:t>
            </a:r>
            <a:r>
              <a:rPr lang="ja-JP" altLang="en-US" sz="1050" b="1" dirty="0">
                <a:solidFill>
                  <a:srgbClr val="E7346C"/>
                </a:solidFill>
                <a:latin typeface="Yu Gothic" panose="020B0400000000000000" pitchFamily="34" charset="-128"/>
                <a:ea typeface="Yu Gothic" panose="020B0400000000000000" pitchFamily="34" charset="-128"/>
                <a:sym typeface="Arial"/>
              </a:rPr>
              <a:t>で</a:t>
            </a:r>
            <a:r>
              <a:rPr lang="ja-JP" altLang="en-US" sz="1050" b="1" i="0" u="none" strike="noStrike" cap="none" dirty="0">
                <a:solidFill>
                  <a:srgbClr val="E7346C"/>
                </a:solidFill>
                <a:latin typeface="Yu Gothic" panose="020B0400000000000000" pitchFamily="34" charset="-128"/>
                <a:ea typeface="Yu Gothic" panose="020B0400000000000000" pitchFamily="34" charset="-128"/>
                <a:sym typeface="Arial"/>
              </a:rPr>
              <a:t>投稿</a:t>
            </a:r>
          </a:p>
        </p:txBody>
      </p:sp>
      <p:pic>
        <p:nvPicPr>
          <p:cNvPr id="34" name="図 33">
            <a:extLst>
              <a:ext uri="{FF2B5EF4-FFF2-40B4-BE49-F238E27FC236}">
                <a16:creationId xmlns:a16="http://schemas.microsoft.com/office/drawing/2014/main" id="{1DDB9DDC-5C97-44AE-BAD7-D372CCDEF8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6512" y="2272110"/>
            <a:ext cx="2060536" cy="305512"/>
          </a:xfrm>
          <a:prstGeom prst="rect">
            <a:avLst/>
          </a:prstGeom>
        </p:spPr>
      </p:pic>
      <p:pic>
        <p:nvPicPr>
          <p:cNvPr id="35" name="図 34">
            <a:extLst>
              <a:ext uri="{FF2B5EF4-FFF2-40B4-BE49-F238E27FC236}">
                <a16:creationId xmlns:a16="http://schemas.microsoft.com/office/drawing/2014/main" id="{8CDC3B2E-8FD5-A881-0C08-84FC293F4EA8}"/>
              </a:ext>
              <a:ext uri="{C183D7F6-B498-43B3-948B-1728B52AA6E4}">
                <adec:decorative xmlns:adec="http://schemas.microsoft.com/office/drawing/2017/decorative" val="1"/>
              </a:ext>
            </a:extLst>
          </p:cNvPr>
          <p:cNvPicPr>
            <a:picLocks noChangeAspect="1"/>
          </p:cNvPicPr>
          <p:nvPr/>
        </p:nvPicPr>
        <p:blipFill>
          <a:blip r:embed="rId5"/>
          <a:srcRect b="9483"/>
          <a:stretch>
            <a:fillRect/>
          </a:stretch>
        </p:blipFill>
        <p:spPr>
          <a:xfrm>
            <a:off x="3606024" y="3709400"/>
            <a:ext cx="1145554" cy="2248074"/>
          </a:xfrm>
          <a:prstGeom prst="rect">
            <a:avLst/>
          </a:prstGeom>
          <a:effectLst>
            <a:outerShdw blurRad="50800" dist="38100" dir="2700000" algn="tl" rotWithShape="0">
              <a:prstClr val="black">
                <a:alpha val="40000"/>
              </a:prstClr>
            </a:outerShdw>
          </a:effectLst>
        </p:spPr>
      </p:pic>
      <p:pic>
        <p:nvPicPr>
          <p:cNvPr id="39" name="Picture 2" descr="Tiktok, Tiktokロゴ, Tiktokボタン, 社会的なメディア">
            <a:extLst>
              <a:ext uri="{FF2B5EF4-FFF2-40B4-BE49-F238E27FC236}">
                <a16:creationId xmlns:a16="http://schemas.microsoft.com/office/drawing/2014/main" id="{33C4CA7F-A4B3-FC9F-F4FB-2F83A1743DC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322998" y="3064024"/>
            <a:ext cx="504074" cy="50407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現在のインスタグラムのアイコン">
            <a:extLst>
              <a:ext uri="{FF2B5EF4-FFF2-40B4-BE49-F238E27FC236}">
                <a16:creationId xmlns:a16="http://schemas.microsoft.com/office/drawing/2014/main" id="{1E180893-3837-E3B4-2427-D3A949504B22}"/>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4101168" y="2628403"/>
            <a:ext cx="525701" cy="519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7756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57684-2D9B-47B2-05F8-05F495038F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92788B-2EEB-935C-DFAB-4559695232D7}"/>
              </a:ext>
            </a:extLst>
          </p:cNvPr>
          <p:cNvSpPr>
            <a:spLocks noGrp="1"/>
          </p:cNvSpPr>
          <p:nvPr>
            <p:ph type="title"/>
          </p:nvPr>
        </p:nvSpPr>
        <p:spPr/>
        <p:txBody>
          <a:bodyPr/>
          <a:lstStyle/>
          <a:p>
            <a:r>
              <a:rPr lang="ja-JP" altLang="en-US" dirty="0"/>
              <a:t>オプション</a:t>
            </a:r>
            <a:endParaRPr kumimoji="1" lang="ja-JP" altLang="en-US" dirty="0"/>
          </a:p>
        </p:txBody>
      </p:sp>
      <p:graphicFrame>
        <p:nvGraphicFramePr>
          <p:cNvPr id="3" name="表 2">
            <a:extLst>
              <a:ext uri="{FF2B5EF4-FFF2-40B4-BE49-F238E27FC236}">
                <a16:creationId xmlns:a16="http://schemas.microsoft.com/office/drawing/2014/main" id="{E14A5A1F-E683-9C7C-1235-5444C6EE7651}"/>
              </a:ext>
            </a:extLst>
          </p:cNvPr>
          <p:cNvGraphicFramePr>
            <a:graphicFrameLocks noGrp="1"/>
          </p:cNvGraphicFramePr>
          <p:nvPr>
            <p:extLst>
              <p:ext uri="{D42A27DB-BD31-4B8C-83A1-F6EECF244321}">
                <p14:modId xmlns:p14="http://schemas.microsoft.com/office/powerpoint/2010/main" val="1193526443"/>
              </p:ext>
            </p:extLst>
          </p:nvPr>
        </p:nvGraphicFramePr>
        <p:xfrm>
          <a:off x="189215" y="51335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FF7B82"/>
                          </a:solidFill>
                        </a:rPr>
                        <a:t>Instagram </a:t>
                      </a:r>
                      <a:r>
                        <a:rPr kumimoji="1" lang="ja-JP" altLang="en-US" baseline="0" dirty="0">
                          <a:solidFill>
                            <a:srgbClr val="FF7B82"/>
                          </a:solidFill>
                        </a:rPr>
                        <a:t>フィード</a:t>
                      </a:r>
                      <a:r>
                        <a:rPr kumimoji="1" lang="en-US" altLang="ja-JP" baseline="0" dirty="0">
                          <a:solidFill>
                            <a:srgbClr val="FF7B82"/>
                          </a:solidFill>
                        </a:rPr>
                        <a:t>/</a:t>
                      </a:r>
                      <a:r>
                        <a:rPr kumimoji="1" lang="ja-JP" altLang="en-US" baseline="0" dirty="0">
                          <a:solidFill>
                            <a:srgbClr val="FF7B82"/>
                          </a:solidFill>
                        </a:rPr>
                        <a:t>ストーリーズ投稿</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Feed</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en-US" altLang="ja-JP" sz="1200" dirty="0">
                          <a:solidFill>
                            <a:schemeClr val="bg2">
                              <a:lumMod val="50000"/>
                            </a:schemeClr>
                          </a:solidFill>
                          <a:latin typeface="+mn-ea"/>
                          <a:ea typeface="+mn-ea"/>
                        </a:rPr>
                        <a:t>Stories</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G40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タイアップで撮影した素材を流用してクリエイティブを制作し、</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の公式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アカウントに投稿します。</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 name="楕円 3">
            <a:extLst>
              <a:ext uri="{FF2B5EF4-FFF2-40B4-BE49-F238E27FC236}">
                <a16:creationId xmlns:a16="http://schemas.microsoft.com/office/drawing/2014/main" id="{25CFC9AB-0B5D-10C1-DBBA-AD77B90BBB4C}"/>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graphicFrame>
        <p:nvGraphicFramePr>
          <p:cNvPr id="14" name="Google Shape;813;p28">
            <a:extLst>
              <a:ext uri="{FF2B5EF4-FFF2-40B4-BE49-F238E27FC236}">
                <a16:creationId xmlns:a16="http://schemas.microsoft.com/office/drawing/2014/main" id="{C5325A0B-D5A8-FB25-0E7F-9DA910D15D0C}"/>
              </a:ext>
            </a:extLst>
          </p:cNvPr>
          <p:cNvGraphicFramePr/>
          <p:nvPr>
            <p:extLst>
              <p:ext uri="{D42A27DB-BD31-4B8C-83A1-F6EECF244321}">
                <p14:modId xmlns:p14="http://schemas.microsoft.com/office/powerpoint/2010/main" val="2985371622"/>
              </p:ext>
            </p:extLst>
          </p:nvPr>
        </p:nvGraphicFramePr>
        <p:xfrm>
          <a:off x="4480511" y="1742493"/>
          <a:ext cx="4994815" cy="4686437"/>
        </p:xfrm>
        <a:graphic>
          <a:graphicData uri="http://schemas.openxmlformats.org/drawingml/2006/table">
            <a:tbl>
              <a:tblPr>
                <a:noFill/>
              </a:tblPr>
              <a:tblGrid>
                <a:gridCol w="1256719">
                  <a:extLst>
                    <a:ext uri="{9D8B030D-6E8A-4147-A177-3AD203B41FA5}">
                      <a16:colId xmlns:a16="http://schemas.microsoft.com/office/drawing/2014/main" val="20000"/>
                    </a:ext>
                  </a:extLst>
                </a:gridCol>
                <a:gridCol w="3738096">
                  <a:extLst>
                    <a:ext uri="{9D8B030D-6E8A-4147-A177-3AD203B41FA5}">
                      <a16:colId xmlns:a16="http://schemas.microsoft.com/office/drawing/2014/main" val="20001"/>
                    </a:ext>
                  </a:extLst>
                </a:gridCol>
              </a:tblGrid>
              <a:tr h="352984">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掲載期間</a:t>
                      </a:r>
                      <a:endParaRPr lang="en-US" altLang="ja-JP"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Feed</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週間</a:t>
                      </a:r>
                      <a:endParaRPr lang="en-US" altLang="ja-JP" sz="8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995761006"/>
                  </a:ext>
                </a:extLst>
              </a:tr>
              <a:tr h="352984">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Stories</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24</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時間</a:t>
                      </a:r>
                      <a:endParaRPr lang="ja-JP" altLang="en-US" sz="8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4254363713"/>
                  </a:ext>
                </a:extLst>
              </a:tr>
              <a:tr h="814763">
                <a:tc>
                  <a:txBody>
                    <a:bodyPr/>
                    <a:lstStyle/>
                    <a:p>
                      <a:pPr marL="0" marR="0" lvl="0" indent="0" algn="l" rtl="0">
                        <a:lnSpc>
                          <a:spcPct val="10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投稿内容</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3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・タイアップ撮影画像</a:t>
                      </a:r>
                      <a:endParaRPr sz="1200" b="1" i="0" u="none" strike="noStrike" cap="none" dirty="0">
                        <a:solidFill>
                          <a:schemeClr val="tx1">
                            <a:lumMod val="50000"/>
                            <a:lumOff val="50000"/>
                          </a:schemeClr>
                        </a:solidFill>
                        <a:latin typeface="+mn-ea"/>
                        <a:ea typeface="+mn-ea"/>
                        <a:cs typeface="Arial"/>
                        <a:sym typeface="Arial"/>
                      </a:endParaRPr>
                    </a:p>
                    <a:p>
                      <a:pPr marL="0" marR="0" lvl="0" indent="0" algn="l" rtl="0">
                        <a:lnSpc>
                          <a:spcPct val="13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・ご指定のハッシュタグ</a:t>
                      </a:r>
                      <a:r>
                        <a:rPr lang="en-US" altLang="ja-JP" sz="1200" b="1" i="0" u="none" strike="noStrike" cap="none" dirty="0">
                          <a:solidFill>
                            <a:schemeClr val="tx1">
                              <a:lumMod val="50000"/>
                              <a:lumOff val="50000"/>
                            </a:schemeClr>
                          </a:solidFill>
                          <a:latin typeface="+mn-ea"/>
                          <a:ea typeface="+mn-ea"/>
                          <a:cs typeface="Arial"/>
                          <a:sym typeface="Arial"/>
                        </a:rPr>
                        <a:t>IGF</a:t>
                      </a:r>
                      <a:r>
                        <a:rPr lang="ja-JP" altLang="en-US" sz="1200" b="1" i="0" u="none" strike="noStrike" cap="none" dirty="0">
                          <a:solidFill>
                            <a:schemeClr val="tx1">
                              <a:lumMod val="50000"/>
                              <a:lumOff val="50000"/>
                            </a:schemeClr>
                          </a:solidFill>
                          <a:latin typeface="+mn-ea"/>
                          <a:ea typeface="+mn-ea"/>
                          <a:cs typeface="Arial"/>
                          <a:sym typeface="Arial"/>
                        </a:rPr>
                        <a:t>は</a:t>
                      </a:r>
                      <a:r>
                        <a:rPr lang="ja-JP" sz="1200" b="1" i="0" u="none" strike="noStrike" cap="none" dirty="0">
                          <a:solidFill>
                            <a:schemeClr val="tx1">
                              <a:lumMod val="50000"/>
                              <a:lumOff val="50000"/>
                            </a:schemeClr>
                          </a:solidFill>
                          <a:latin typeface="+mn-ea"/>
                          <a:ea typeface="+mn-ea"/>
                          <a:cs typeface="Arial"/>
                          <a:sym typeface="Arial"/>
                        </a:rPr>
                        <a:t>2つ</a:t>
                      </a:r>
                      <a:r>
                        <a:rPr lang="ja-JP" altLang="en-US" sz="1200" b="1" i="0" u="none" strike="noStrike" cap="none" dirty="0">
                          <a:solidFill>
                            <a:schemeClr val="tx1">
                              <a:lumMod val="50000"/>
                              <a:lumOff val="50000"/>
                            </a:schemeClr>
                          </a:solidFill>
                          <a:latin typeface="+mn-ea"/>
                          <a:ea typeface="+mn-ea"/>
                          <a:cs typeface="Arial"/>
                          <a:sym typeface="Arial"/>
                        </a:rPr>
                        <a:t>、</a:t>
                      </a:r>
                      <a:r>
                        <a:rPr lang="en-US" altLang="ja-JP" sz="1200" b="1" i="0" u="none" strike="noStrike" cap="none" dirty="0">
                          <a:solidFill>
                            <a:schemeClr val="tx1">
                              <a:lumMod val="50000"/>
                              <a:lumOff val="50000"/>
                            </a:schemeClr>
                          </a:solidFill>
                          <a:latin typeface="+mn-ea"/>
                          <a:ea typeface="+mn-ea"/>
                          <a:cs typeface="Arial"/>
                          <a:sym typeface="Arial"/>
                        </a:rPr>
                        <a:t>IGS</a:t>
                      </a:r>
                      <a:r>
                        <a:rPr lang="ja-JP" altLang="en-US" sz="1200" b="1" i="0" u="none" strike="noStrike" cap="none" dirty="0">
                          <a:solidFill>
                            <a:schemeClr val="tx1">
                              <a:lumMod val="50000"/>
                              <a:lumOff val="50000"/>
                            </a:schemeClr>
                          </a:solidFill>
                          <a:latin typeface="+mn-ea"/>
                          <a:ea typeface="+mn-ea"/>
                          <a:cs typeface="Arial"/>
                          <a:sym typeface="Arial"/>
                        </a:rPr>
                        <a:t>は</a:t>
                      </a:r>
                      <a:r>
                        <a:rPr lang="en-US" altLang="ja-JP" sz="1200" b="1" i="0" u="none" strike="noStrike" cap="none" dirty="0">
                          <a:solidFill>
                            <a:schemeClr val="tx1">
                              <a:lumMod val="50000"/>
                              <a:lumOff val="50000"/>
                            </a:schemeClr>
                          </a:solidFill>
                          <a:latin typeface="+mn-ea"/>
                          <a:ea typeface="+mn-ea"/>
                          <a:cs typeface="Arial"/>
                          <a:sym typeface="Arial"/>
                        </a:rPr>
                        <a:t>1</a:t>
                      </a:r>
                      <a:r>
                        <a:rPr lang="ja-JP" altLang="en-US" sz="1200" b="1" i="0" u="none" strike="noStrike" cap="none" dirty="0">
                          <a:solidFill>
                            <a:schemeClr val="tx1">
                              <a:lumMod val="50000"/>
                              <a:lumOff val="50000"/>
                            </a:schemeClr>
                          </a:solidFill>
                          <a:latin typeface="+mn-ea"/>
                          <a:ea typeface="+mn-ea"/>
                          <a:cs typeface="Arial"/>
                          <a:sym typeface="Arial"/>
                        </a:rPr>
                        <a:t>つ</a:t>
                      </a:r>
                      <a:endParaRPr lang="en-US" altLang="ja-JP" sz="1200" b="1" i="0" u="none" strike="noStrike" cap="none" dirty="0">
                        <a:solidFill>
                          <a:schemeClr val="tx1">
                            <a:lumMod val="50000"/>
                            <a:lumOff val="50000"/>
                          </a:schemeClr>
                        </a:solidFill>
                        <a:latin typeface="+mn-ea"/>
                        <a:ea typeface="+mn-ea"/>
                        <a:cs typeface="Arial"/>
                        <a:sym typeface="Arial"/>
                      </a:endParaRPr>
                    </a:p>
                    <a:p>
                      <a:pPr marL="0" marR="0" lvl="0" indent="0" algn="l" defTabSz="914400" rtl="0" eaLnBrk="1" fontAlgn="auto" latinLnBrk="0" hangingPunct="1">
                        <a:lnSpc>
                          <a:spcPct val="130000"/>
                        </a:lnSpc>
                        <a:spcBef>
                          <a:spcPts val="0"/>
                        </a:spcBef>
                        <a:spcAft>
                          <a:spcPts val="0"/>
                        </a:spcAft>
                        <a:buClr>
                          <a:srgbClr val="434343"/>
                        </a:buClr>
                        <a:buSzPts val="900"/>
                        <a:buFont typeface="Arial"/>
                        <a:buNone/>
                        <a:tabLst/>
                        <a:defRPr/>
                      </a:pPr>
                      <a:r>
                        <a:rPr lang="ja-JP" altLang="en-US" sz="1200" b="1" i="0" u="none" strike="noStrike" cap="none" dirty="0">
                          <a:solidFill>
                            <a:schemeClr val="tx1">
                              <a:lumMod val="50000"/>
                              <a:lumOff val="50000"/>
                            </a:schemeClr>
                          </a:solidFill>
                          <a:latin typeface="+mn-ea"/>
                          <a:ea typeface="+mn-ea"/>
                          <a:cs typeface="Arial"/>
                          <a:sym typeface="Arial"/>
                        </a:rPr>
                        <a:t>・＜</a:t>
                      </a:r>
                      <a:r>
                        <a:rPr lang="en-US" altLang="ja-JP" sz="1200" b="1" i="0" u="none" strike="noStrike" cap="none" dirty="0">
                          <a:solidFill>
                            <a:schemeClr val="tx1">
                              <a:lumMod val="50000"/>
                              <a:lumOff val="50000"/>
                            </a:schemeClr>
                          </a:solidFill>
                          <a:latin typeface="+mn-ea"/>
                          <a:ea typeface="+mn-ea"/>
                          <a:cs typeface="Arial"/>
                          <a:sym typeface="Arial"/>
                        </a:rPr>
                        <a:t>IGF</a:t>
                      </a:r>
                      <a:r>
                        <a:rPr lang="ja-JP" altLang="en-US" sz="1200" b="1" i="0" u="none" strike="noStrike" cap="none" dirty="0">
                          <a:solidFill>
                            <a:schemeClr val="tx1">
                              <a:lumMod val="50000"/>
                              <a:lumOff val="50000"/>
                            </a:schemeClr>
                          </a:solidFill>
                          <a:latin typeface="+mn-ea"/>
                          <a:ea typeface="+mn-ea"/>
                          <a:cs typeface="Arial"/>
                          <a:sym typeface="Arial"/>
                        </a:rPr>
                        <a:t>のみ＞投稿本文</a:t>
                      </a:r>
                      <a:endParaRPr lang="en-US" altLang="ja-JP" sz="1200" b="1" i="0" u="none" strike="noStrike" cap="none" dirty="0">
                        <a:solidFill>
                          <a:schemeClr val="tx1">
                            <a:lumMod val="50000"/>
                            <a:lumOff val="50000"/>
                          </a:schemeClr>
                        </a:solidFill>
                        <a:latin typeface="+mn-ea"/>
                        <a:ea typeface="+mn-ea"/>
                        <a:cs typeface="Arial"/>
                        <a:sym typeface="Arial"/>
                      </a:endParaRPr>
                    </a:p>
                    <a:p>
                      <a:pPr marL="0" marR="0" lvl="0" indent="0" algn="l" rtl="0">
                        <a:lnSpc>
                          <a:spcPct val="130000"/>
                        </a:lnSpc>
                        <a:spcBef>
                          <a:spcPts val="0"/>
                        </a:spcBef>
                        <a:spcAft>
                          <a:spcPts val="0"/>
                        </a:spcAft>
                        <a:buClr>
                          <a:srgbClr val="434343"/>
                        </a:buClr>
                        <a:buSzPts val="900"/>
                        <a:buFont typeface="Arial"/>
                        <a:buNone/>
                      </a:pPr>
                      <a:r>
                        <a:rPr lang="ja-JP" altLang="en-US" sz="1200" b="1" i="0" u="none" strike="noStrike" cap="none" dirty="0">
                          <a:solidFill>
                            <a:schemeClr val="tx1">
                              <a:lumMod val="50000"/>
                              <a:lumOff val="50000"/>
                            </a:schemeClr>
                          </a:solidFill>
                          <a:latin typeface="+mn-ea"/>
                          <a:ea typeface="+mn-ea"/>
                          <a:cs typeface="Arial"/>
                          <a:sym typeface="Arial"/>
                        </a:rPr>
                        <a:t>・＜</a:t>
                      </a:r>
                      <a:r>
                        <a:rPr lang="en-US" altLang="ja-JP" sz="1200" b="1" i="0" u="none" strike="noStrike" cap="none" dirty="0">
                          <a:solidFill>
                            <a:schemeClr val="tx1">
                              <a:lumMod val="50000"/>
                              <a:lumOff val="50000"/>
                            </a:schemeClr>
                          </a:solidFill>
                          <a:latin typeface="+mn-ea"/>
                          <a:ea typeface="+mn-ea"/>
                          <a:cs typeface="Arial"/>
                          <a:sym typeface="Arial"/>
                        </a:rPr>
                        <a:t>IGS</a:t>
                      </a:r>
                      <a:r>
                        <a:rPr lang="ja-JP" altLang="en-US" sz="1200" b="1" i="0" u="none" strike="noStrike" cap="none" dirty="0">
                          <a:solidFill>
                            <a:schemeClr val="tx1">
                              <a:lumMod val="50000"/>
                              <a:lumOff val="50000"/>
                            </a:schemeClr>
                          </a:solidFill>
                          <a:latin typeface="+mn-ea"/>
                          <a:ea typeface="+mn-ea"/>
                          <a:cs typeface="Arial"/>
                          <a:sym typeface="Arial"/>
                        </a:rPr>
                        <a:t>のみ＞ご指定のアカウント</a:t>
                      </a:r>
                      <a:r>
                        <a:rPr lang="en-US" altLang="ja-JP" sz="1200" b="1" i="0" u="none" strike="noStrike" cap="none" dirty="0">
                          <a:solidFill>
                            <a:schemeClr val="tx1">
                              <a:lumMod val="50000"/>
                              <a:lumOff val="50000"/>
                            </a:schemeClr>
                          </a:solidFill>
                          <a:latin typeface="+mn-ea"/>
                          <a:ea typeface="+mn-ea"/>
                          <a:cs typeface="Arial"/>
                          <a:sym typeface="Arial"/>
                        </a:rPr>
                        <a:t>1</a:t>
                      </a:r>
                      <a:r>
                        <a:rPr lang="ja-JP" altLang="en-US" sz="1200" b="1" i="0" u="none" strike="noStrike" cap="none" dirty="0">
                          <a:solidFill>
                            <a:schemeClr val="tx1">
                              <a:lumMod val="50000"/>
                              <a:lumOff val="50000"/>
                            </a:schemeClr>
                          </a:solidFill>
                          <a:latin typeface="+mn-ea"/>
                          <a:ea typeface="+mn-ea"/>
                          <a:cs typeface="Arial"/>
                          <a:sym typeface="Arial"/>
                        </a:rPr>
                        <a:t>つ</a:t>
                      </a:r>
                      <a:endParaRPr sz="1200" b="1" i="0" u="none" strike="noStrike" cap="none" dirty="0">
                        <a:solidFill>
                          <a:schemeClr val="tx1">
                            <a:lumMod val="50000"/>
                            <a:lumOff val="50000"/>
                          </a:schemeClr>
                        </a:solidFill>
                        <a:latin typeface="+mn-ea"/>
                        <a:ea typeface="+mn-ea"/>
                        <a:cs typeface="Arial"/>
                        <a:sym typeface="Arial"/>
                      </a:endParaRPr>
                    </a:p>
                    <a:p>
                      <a:pPr marL="0" marR="0" lvl="0" indent="0" algn="l" rtl="0">
                        <a:lnSpc>
                          <a:spcPct val="13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・「#PR」ハッシュタグ</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tcPr>
                </a:tc>
                <a:extLst>
                  <a:ext uri="{0D108BD9-81ED-4DB2-BD59-A6C34878D82A}">
                    <a16:rowId xmlns:a16="http://schemas.microsoft.com/office/drawing/2014/main" val="10002"/>
                  </a:ext>
                </a:extLst>
              </a:tr>
              <a:tr h="352712">
                <a:tc>
                  <a:txBody>
                    <a:bodyPr/>
                    <a:lstStyle/>
                    <a:p>
                      <a:pPr marL="0" marR="0" lvl="0" indent="0" algn="l" rtl="0">
                        <a:lnSpc>
                          <a:spcPct val="10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投稿日</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30000"/>
                        </a:lnSpc>
                        <a:spcBef>
                          <a:spcPts val="0"/>
                        </a:spcBef>
                        <a:spcAft>
                          <a:spcPts val="0"/>
                        </a:spcAft>
                        <a:buClr>
                          <a:srgbClr val="434343"/>
                        </a:buClr>
                        <a:buSzPts val="900"/>
                        <a:buFont typeface="Arial"/>
                        <a:buNone/>
                      </a:pPr>
                      <a:r>
                        <a:rPr lang="ja-JP" sz="1200" b="1" i="0" u="none" strike="noStrike" cap="none">
                          <a:solidFill>
                            <a:schemeClr val="tx1">
                              <a:lumMod val="50000"/>
                              <a:lumOff val="50000"/>
                            </a:schemeClr>
                          </a:solidFill>
                          <a:latin typeface="+mn-ea"/>
                          <a:ea typeface="+mn-ea"/>
                          <a:cs typeface="Arial"/>
                          <a:sym typeface="Arial"/>
                        </a:rPr>
                        <a:t>平日任意</a:t>
                      </a:r>
                      <a:endParaRPr sz="1200" b="1" i="0" u="none" strike="noStrike" cap="none">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tcPr>
                </a:tc>
                <a:extLst>
                  <a:ext uri="{0D108BD9-81ED-4DB2-BD59-A6C34878D82A}">
                    <a16:rowId xmlns:a16="http://schemas.microsoft.com/office/drawing/2014/main" val="10003"/>
                  </a:ext>
                </a:extLst>
              </a:tr>
              <a:tr h="352984">
                <a:tc>
                  <a:txBody>
                    <a:bodyPr/>
                    <a:lstStyle/>
                    <a:p>
                      <a:pPr marL="0" marR="0" lvl="0" indent="0" algn="l" rtl="0">
                        <a:lnSpc>
                          <a:spcPct val="10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入稿物</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434343"/>
                        </a:buClr>
                        <a:buSzPts val="900"/>
                        <a:buFont typeface="Arial"/>
                        <a:buNone/>
                      </a:pPr>
                      <a:r>
                        <a:rPr lang="ja-JP" sz="1200" b="1" i="0" u="none" strike="noStrike" cap="none" dirty="0">
                          <a:solidFill>
                            <a:schemeClr val="tx1">
                              <a:lumMod val="50000"/>
                              <a:lumOff val="50000"/>
                            </a:schemeClr>
                          </a:solidFill>
                          <a:latin typeface="+mn-ea"/>
                          <a:ea typeface="+mn-ea"/>
                          <a:cs typeface="Arial"/>
                          <a:sym typeface="Arial"/>
                        </a:rPr>
                        <a:t>ハッシュタグ</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tcPr>
                </a:tc>
                <a:extLst>
                  <a:ext uri="{0D108BD9-81ED-4DB2-BD59-A6C34878D82A}">
                    <a16:rowId xmlns:a16="http://schemas.microsoft.com/office/drawing/2014/main" val="10004"/>
                  </a:ext>
                </a:extLst>
              </a:tr>
              <a:tr h="352984">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tx1">
                              <a:lumMod val="50000"/>
                              <a:lumOff val="50000"/>
                            </a:schemeClr>
                          </a:solidFill>
                          <a:latin typeface="+mn-ea"/>
                          <a:ea typeface="+mn-ea"/>
                          <a:cs typeface="Arial"/>
                          <a:sym typeface="Arial"/>
                        </a:rPr>
                        <a:t>お申込み期限</a:t>
                      </a:r>
                      <a:endParaRPr sz="1200" b="1"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a:solidFill>
                            <a:schemeClr val="tx1">
                              <a:lumMod val="50000"/>
                              <a:lumOff val="50000"/>
                            </a:schemeClr>
                          </a:solidFill>
                          <a:latin typeface="+mn-ea"/>
                          <a:ea typeface="+mn-ea"/>
                          <a:cs typeface="Arial"/>
                          <a:sym typeface="Arial"/>
                        </a:rPr>
                        <a:t>CanCam.jpタイアップお申込み時</a:t>
                      </a:r>
                      <a:endParaRPr sz="1200" b="1" u="none" strike="noStrike" cap="none">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tcPr>
                </a:tc>
                <a:extLst>
                  <a:ext uri="{0D108BD9-81ED-4DB2-BD59-A6C34878D82A}">
                    <a16:rowId xmlns:a16="http://schemas.microsoft.com/office/drawing/2014/main" val="10005"/>
                  </a:ext>
                </a:extLst>
              </a:tr>
              <a:tr h="352984">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tx1">
                              <a:lumMod val="50000"/>
                              <a:lumOff val="50000"/>
                            </a:schemeClr>
                          </a:solidFill>
                          <a:latin typeface="+mn-ea"/>
                          <a:ea typeface="+mn-ea"/>
                          <a:cs typeface="Arial"/>
                          <a:sym typeface="Arial"/>
                        </a:rPr>
                        <a:t>お申込み条件</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tx1">
                              <a:lumMod val="50000"/>
                              <a:lumOff val="50000"/>
                            </a:schemeClr>
                          </a:solidFill>
                          <a:latin typeface="+mn-ea"/>
                          <a:ea typeface="+mn-ea"/>
                          <a:cs typeface="Arial"/>
                          <a:sym typeface="Arial"/>
                        </a:rPr>
                        <a:t>プレミアムタイアップ・スタンダードタイアップ</a:t>
                      </a:r>
                      <a:endParaRPr sz="1200" b="1" i="0" u="none" strike="noStrike" cap="none" dirty="0">
                        <a:solidFill>
                          <a:schemeClr val="tx1">
                            <a:lumMod val="50000"/>
                            <a:lumOff val="50000"/>
                          </a:schemeClr>
                        </a:solidFill>
                        <a:latin typeface="+mn-ea"/>
                        <a:ea typeface="+mn-ea"/>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tcPr>
                </a:tc>
                <a:extLst>
                  <a:ext uri="{0D108BD9-81ED-4DB2-BD59-A6C34878D82A}">
                    <a16:rowId xmlns:a16="http://schemas.microsoft.com/office/drawing/2014/main" val="10006"/>
                  </a:ext>
                </a:extLst>
              </a:tr>
              <a:tr h="1397173">
                <a:tc gridSpan="2">
                  <a:txBody>
                    <a:bodyPr/>
                    <a:lstStyle/>
                    <a:p>
                      <a:pPr marL="0" marR="0" lvl="0" indent="0" algn="l" rtl="0">
                        <a:lnSpc>
                          <a:spcPct val="100000"/>
                        </a:lnSpc>
                        <a:spcBef>
                          <a:spcPts val="0"/>
                        </a:spcBef>
                        <a:spcAft>
                          <a:spcPts val="0"/>
                        </a:spcAft>
                        <a:buClr>
                          <a:srgbClr val="505050"/>
                        </a:buClr>
                        <a:buSzPts val="800"/>
                        <a:buFont typeface="Arial"/>
                        <a:buNone/>
                      </a:pPr>
                      <a:r>
                        <a:rPr lang="ja-JP" sz="800" b="0" u="none" strike="noStrike" cap="none" dirty="0">
                          <a:solidFill>
                            <a:schemeClr val="bg2">
                              <a:lumMod val="50000"/>
                            </a:schemeClr>
                          </a:solidFill>
                          <a:latin typeface="+mn-ea"/>
                          <a:ea typeface="+mn-ea"/>
                          <a:cs typeface="Arial"/>
                          <a:sym typeface="Arial"/>
                        </a:rPr>
                        <a:t>注意事項</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・タイアップ公開日（時間は編集部にご一任ください）に投稿します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・専属モデル、著名人出演の場合は別途料金が発生する場合がございます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・起用モデルにより実施できない場合がございます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・掲載期間中の競合調整は行いません</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・投稿内容は起用モデルの露出契約期間及び編集部判断でアーカイブさせていただきます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・校正は1回となります。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rgbClr val="FF0000"/>
                          </a:solidFill>
                          <a:latin typeface="+mn-ea"/>
                          <a:ea typeface="+mn-ea"/>
                          <a:cs typeface="Arial"/>
                          <a:sym typeface="Arial"/>
                        </a:rPr>
                        <a:t>・必ず、ご提案前に実施可否及び枠状況をお問い合わせください</a:t>
                      </a:r>
                      <a:endParaRPr sz="800" b="0" u="none" strike="noStrike" cap="none" dirty="0">
                        <a:solidFill>
                          <a:srgbClr val="FF0000"/>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chemeClr val="bg2">
                              <a:lumMod val="50000"/>
                            </a:schemeClr>
                          </a:solidFill>
                          <a:latin typeface="+mn-ea"/>
                          <a:ea typeface="+mn-ea"/>
                          <a:cs typeface="Arial"/>
                          <a:sym typeface="Arial"/>
                        </a:rPr>
                        <a:t>・編集部判断でご実施いただけない場合がございます</a:t>
                      </a:r>
                      <a:endParaRPr sz="800" b="0" u="none" strike="noStrike" cap="none" dirty="0">
                        <a:solidFill>
                          <a:schemeClr val="bg2">
                            <a:lumMod val="50000"/>
                          </a:schemeClr>
                        </a:solidFill>
                        <a:latin typeface="+mn-ea"/>
                        <a:ea typeface="+mn-ea"/>
                        <a:cs typeface="Arial"/>
                        <a:sym typeface="Arial"/>
                      </a:endParaRPr>
                    </a:p>
                    <a:p>
                      <a:pPr marL="0" marR="0" lvl="0" indent="0" algn="l" rtl="0">
                        <a:lnSpc>
                          <a:spcPct val="100000"/>
                        </a:lnSpc>
                        <a:spcBef>
                          <a:spcPts val="100"/>
                        </a:spcBef>
                        <a:spcAft>
                          <a:spcPts val="0"/>
                        </a:spcAft>
                        <a:buClr>
                          <a:srgbClr val="000000"/>
                        </a:buClr>
                        <a:buSzPts val="800"/>
                        <a:buFont typeface="Arial"/>
                        <a:buNone/>
                      </a:pPr>
                      <a:r>
                        <a:rPr lang="ja-JP" sz="800" b="0" u="none" strike="noStrike" cap="none" dirty="0">
                          <a:solidFill>
                            <a:srgbClr val="FF0000"/>
                          </a:solidFill>
                          <a:latin typeface="+mn-ea"/>
                          <a:ea typeface="+mn-ea"/>
                          <a:cs typeface="Arial"/>
                          <a:sym typeface="Arial"/>
                        </a:rPr>
                        <a:t>・</a:t>
                      </a:r>
                      <a:r>
                        <a:rPr lang="en-US" altLang="ja-JP" sz="800" b="0" u="none" strike="noStrike" cap="none" dirty="0">
                          <a:solidFill>
                            <a:srgbClr val="FF0000"/>
                          </a:solidFill>
                          <a:latin typeface="+mn-ea"/>
                          <a:ea typeface="+mn-ea"/>
                          <a:cs typeface="Arial"/>
                          <a:sym typeface="Arial"/>
                        </a:rPr>
                        <a:t>IGF</a:t>
                      </a:r>
                      <a:r>
                        <a:rPr lang="ja-JP" altLang="en-US" sz="800" b="0" u="none" strike="noStrike" cap="none" dirty="0">
                          <a:solidFill>
                            <a:srgbClr val="FF0000"/>
                          </a:solidFill>
                          <a:latin typeface="+mn-ea"/>
                          <a:ea typeface="+mn-ea"/>
                          <a:cs typeface="Arial"/>
                          <a:sym typeface="Arial"/>
                        </a:rPr>
                        <a:t>は</a:t>
                      </a:r>
                      <a:r>
                        <a:rPr lang="ja-JP" sz="800" b="0" u="none" strike="noStrike" cap="none" dirty="0">
                          <a:solidFill>
                            <a:srgbClr val="FF0000"/>
                          </a:solidFill>
                          <a:latin typeface="+mn-ea"/>
                          <a:ea typeface="+mn-ea"/>
                          <a:cs typeface="Arial"/>
                          <a:sym typeface="Arial"/>
                        </a:rPr>
                        <a:t>広告主様アカウントでのリポストはご遠慮ください</a:t>
                      </a:r>
                      <a:endParaRPr sz="800" b="0" u="none" strike="noStrike" cap="none" dirty="0">
                        <a:solidFill>
                          <a:srgbClr val="FF0000"/>
                        </a:solidFill>
                        <a:latin typeface="+mn-ea"/>
                        <a:ea typeface="+mn-ea"/>
                        <a:cs typeface="Arial"/>
                        <a:sym typeface="Arial"/>
                      </a:endParaRPr>
                    </a:p>
                  </a:txBody>
                  <a:tcPr marL="0" marR="0" marT="65317"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ja-JP"/>
                    </a:p>
                  </a:txBody>
                  <a:tcPr/>
                </a:tc>
                <a:extLst>
                  <a:ext uri="{0D108BD9-81ED-4DB2-BD59-A6C34878D82A}">
                    <a16:rowId xmlns:a16="http://schemas.microsoft.com/office/drawing/2014/main" val="10007"/>
                  </a:ext>
                </a:extLst>
              </a:tr>
            </a:tbl>
          </a:graphicData>
        </a:graphic>
      </p:graphicFrame>
      <p:pic>
        <p:nvPicPr>
          <p:cNvPr id="15" name="図 14" descr="女性, テーブル が含まれている画像&#10;&#10;自動的に生成された説明">
            <a:extLst>
              <a:ext uri="{FF2B5EF4-FFF2-40B4-BE49-F238E27FC236}">
                <a16:creationId xmlns:a16="http://schemas.microsoft.com/office/drawing/2014/main" id="{D808383D-FCC6-31EE-341B-268FF74AC0D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3751" y="1952794"/>
            <a:ext cx="1850995" cy="3190569"/>
          </a:xfrm>
          <a:prstGeom prst="rect">
            <a:avLst/>
          </a:prstGeom>
          <a:solidFill>
            <a:srgbClr val="FFFFFF">
              <a:shade val="85000"/>
            </a:srgbClr>
          </a:solidFill>
          <a:ln w="12700" cap="sq">
            <a:solidFill>
              <a:schemeClr val="bg1">
                <a:lumMod val="75000"/>
              </a:schemeClr>
            </a:solidFill>
            <a:miter lim="800000"/>
          </a:ln>
          <a:effectLst/>
        </p:spPr>
      </p:pic>
      <p:pic>
        <p:nvPicPr>
          <p:cNvPr id="16" name="図 15" descr="コンピュータ が含まれている画像&#10;&#10;自動的に生成された説明">
            <a:extLst>
              <a:ext uri="{FF2B5EF4-FFF2-40B4-BE49-F238E27FC236}">
                <a16:creationId xmlns:a16="http://schemas.microsoft.com/office/drawing/2014/main" id="{4BC634EF-9A7B-FBD3-C97F-5BA30BDFA8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77"/>
          <a:stretch/>
        </p:blipFill>
        <p:spPr>
          <a:xfrm>
            <a:off x="798389" y="3978073"/>
            <a:ext cx="1416358" cy="2441381"/>
          </a:xfrm>
          <a:prstGeom prst="rect">
            <a:avLst/>
          </a:prstGeom>
          <a:solidFill>
            <a:srgbClr val="FFFFFF">
              <a:shade val="85000"/>
            </a:srgbClr>
          </a:solidFill>
          <a:ln w="12700" cap="sq">
            <a:solidFill>
              <a:schemeClr val="bg1">
                <a:lumMod val="75000"/>
              </a:schemeClr>
            </a:solidFill>
            <a:miter lim="800000"/>
          </a:ln>
          <a:effectLst/>
        </p:spPr>
      </p:pic>
      <p:sp>
        <p:nvSpPr>
          <p:cNvPr id="17" name="Google Shape;700;p22">
            <a:extLst>
              <a:ext uri="{FF2B5EF4-FFF2-40B4-BE49-F238E27FC236}">
                <a16:creationId xmlns:a16="http://schemas.microsoft.com/office/drawing/2014/main" id="{04BD7685-0022-318A-D5FC-23729F88450B}"/>
              </a:ext>
            </a:extLst>
          </p:cNvPr>
          <p:cNvSpPr txBox="1"/>
          <p:nvPr/>
        </p:nvSpPr>
        <p:spPr>
          <a:xfrm>
            <a:off x="373801" y="1724139"/>
            <a:ext cx="610696" cy="24700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sym typeface="Arial"/>
              </a:rPr>
              <a:t>▼</a:t>
            </a:r>
            <a:r>
              <a:rPr lang="en-US" altLang="ja-JP" sz="1200" b="1" i="0" u="none" strike="noStrike" cap="none" dirty="0">
                <a:solidFill>
                  <a:srgbClr val="505050"/>
                </a:solidFill>
                <a:latin typeface="Yu Gothic" panose="020B0400000000000000" pitchFamily="34" charset="-128"/>
                <a:ea typeface="Yu Gothic" panose="020B0400000000000000" pitchFamily="34" charset="-128"/>
                <a:sym typeface="Arial"/>
              </a:rPr>
              <a:t>IGF</a:t>
            </a:r>
            <a:endParaRPr sz="1200" b="1" i="0" u="none" strike="noStrike" cap="none" dirty="0">
              <a:solidFill>
                <a:srgbClr val="505050"/>
              </a:solidFill>
              <a:latin typeface="Yu Gothic" panose="020B0400000000000000" pitchFamily="34" charset="-128"/>
              <a:ea typeface="Yu Gothic" panose="020B0400000000000000" pitchFamily="34" charset="-128"/>
              <a:sym typeface="Arial"/>
            </a:endParaRPr>
          </a:p>
        </p:txBody>
      </p:sp>
      <p:pic>
        <p:nvPicPr>
          <p:cNvPr id="18" name="図 17" descr="マップ&#10;&#10;中程度の精度で自動的に生成された説明">
            <a:extLst>
              <a:ext uri="{FF2B5EF4-FFF2-40B4-BE49-F238E27FC236}">
                <a16:creationId xmlns:a16="http://schemas.microsoft.com/office/drawing/2014/main" id="{67107969-F422-4357-0DB3-2F386E1F58D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95764" y="1952794"/>
            <a:ext cx="1708994" cy="3053774"/>
          </a:xfrm>
          <a:prstGeom prst="rect">
            <a:avLst/>
          </a:prstGeom>
          <a:solidFill>
            <a:srgbClr val="FFFFFF">
              <a:shade val="85000"/>
            </a:srgbClr>
          </a:solidFill>
          <a:ln w="12700" cap="sq">
            <a:solidFill>
              <a:schemeClr val="bg1">
                <a:lumMod val="75000"/>
              </a:schemeClr>
            </a:solidFill>
            <a:miter lim="800000"/>
          </a:ln>
          <a:effectLst/>
        </p:spPr>
      </p:pic>
      <p:sp>
        <p:nvSpPr>
          <p:cNvPr id="19" name="Google Shape;700;p22">
            <a:extLst>
              <a:ext uri="{FF2B5EF4-FFF2-40B4-BE49-F238E27FC236}">
                <a16:creationId xmlns:a16="http://schemas.microsoft.com/office/drawing/2014/main" id="{8BB805AC-F690-0B79-DF6F-8BB013186F9F}"/>
              </a:ext>
            </a:extLst>
          </p:cNvPr>
          <p:cNvSpPr txBox="1"/>
          <p:nvPr/>
        </p:nvSpPr>
        <p:spPr>
          <a:xfrm>
            <a:off x="2273528" y="1742245"/>
            <a:ext cx="610696" cy="24700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sym typeface="Arial"/>
              </a:rPr>
              <a:t>▼</a:t>
            </a:r>
            <a:r>
              <a:rPr lang="en-US" altLang="ja-JP" sz="1200" b="1" i="0" u="none" strike="noStrike" cap="none" dirty="0">
                <a:solidFill>
                  <a:srgbClr val="505050"/>
                </a:solidFill>
                <a:latin typeface="Yu Gothic" panose="020B0400000000000000" pitchFamily="34" charset="-128"/>
                <a:ea typeface="Yu Gothic" panose="020B0400000000000000" pitchFamily="34" charset="-128"/>
                <a:sym typeface="Arial"/>
              </a:rPr>
              <a:t>IGS</a:t>
            </a:r>
          </a:p>
        </p:txBody>
      </p:sp>
      <p:sp>
        <p:nvSpPr>
          <p:cNvPr id="20" name="楕円 19">
            <a:extLst>
              <a:ext uri="{FF2B5EF4-FFF2-40B4-BE49-F238E27FC236}">
                <a16:creationId xmlns:a16="http://schemas.microsoft.com/office/drawing/2014/main" id="{DAAE69D5-7758-F402-0890-B5680E8852FA}"/>
              </a:ext>
            </a:extLst>
          </p:cNvPr>
          <p:cNvSpPr/>
          <p:nvPr/>
        </p:nvSpPr>
        <p:spPr>
          <a:xfrm rot="891974">
            <a:off x="8726591" y="248379"/>
            <a:ext cx="812800" cy="788288"/>
          </a:xfrm>
          <a:prstGeom prst="ellipse">
            <a:avLst/>
          </a:prstGeom>
          <a:noFill/>
          <a:ln w="28575">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AC1CF61A-ACFE-8DE3-8DF8-218A0BB5147A}"/>
              </a:ext>
            </a:extLst>
          </p:cNvPr>
          <p:cNvSpPr txBox="1"/>
          <p:nvPr/>
        </p:nvSpPr>
        <p:spPr>
          <a:xfrm rot="891974">
            <a:off x="8675960" y="319505"/>
            <a:ext cx="963640" cy="646331"/>
          </a:xfrm>
          <a:prstGeom prst="rect">
            <a:avLst/>
          </a:prstGeom>
          <a:noFill/>
        </p:spPr>
        <p:txBody>
          <a:bodyPr wrap="square" rtlCol="0">
            <a:spAutoFit/>
          </a:bodyPr>
          <a:lstStyle/>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単体</a:t>
            </a:r>
            <a:endParaRPr kumimoji="1" lang="en-US" altLang="ja-JP" sz="1200" spc="300" dirty="0">
              <a:solidFill>
                <a:srgbClr val="FF6699"/>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申し込み</a:t>
            </a:r>
            <a:endParaRPr kumimoji="1" lang="en-US" altLang="ja-JP" sz="1200" spc="300" dirty="0">
              <a:solidFill>
                <a:srgbClr val="FF6699"/>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不可</a:t>
            </a:r>
          </a:p>
        </p:txBody>
      </p:sp>
    </p:spTree>
    <p:extLst>
      <p:ext uri="{BB962C8B-B14F-4D97-AF65-F5344CB8AC3E}">
        <p14:creationId xmlns:p14="http://schemas.microsoft.com/office/powerpoint/2010/main" val="24409655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EE1B31-1F46-A0E4-5857-3D1714FED3B7}"/>
              </a:ext>
            </a:extLst>
          </p:cNvPr>
          <p:cNvSpPr>
            <a:spLocks noGrp="1"/>
          </p:cNvSpPr>
          <p:nvPr>
            <p:ph type="title"/>
          </p:nvPr>
        </p:nvSpPr>
        <p:spPr/>
        <p:txBody>
          <a:bodyPr/>
          <a:lstStyle/>
          <a:p>
            <a:r>
              <a:rPr kumimoji="1" lang="ja-JP" altLang="en-US" dirty="0"/>
              <a:t>オプション</a:t>
            </a:r>
          </a:p>
        </p:txBody>
      </p:sp>
      <p:graphicFrame>
        <p:nvGraphicFramePr>
          <p:cNvPr id="3" name="Google Shape;552;p18">
            <a:extLst>
              <a:ext uri="{FF2B5EF4-FFF2-40B4-BE49-F238E27FC236}">
                <a16:creationId xmlns:a16="http://schemas.microsoft.com/office/drawing/2014/main" id="{397601B9-0F7B-DA71-3990-B759B5975280}"/>
              </a:ext>
            </a:extLst>
          </p:cNvPr>
          <p:cNvGraphicFramePr/>
          <p:nvPr>
            <p:extLst>
              <p:ext uri="{D42A27DB-BD31-4B8C-83A1-F6EECF244321}">
                <p14:modId xmlns:p14="http://schemas.microsoft.com/office/powerpoint/2010/main" val="3405020465"/>
              </p:ext>
            </p:extLst>
          </p:nvPr>
        </p:nvGraphicFramePr>
        <p:xfrm>
          <a:off x="5172238" y="1700368"/>
          <a:ext cx="4272617" cy="4597941"/>
        </p:xfrm>
        <a:graphic>
          <a:graphicData uri="http://schemas.openxmlformats.org/drawingml/2006/table">
            <a:tbl>
              <a:tblPr firstRow="1" bandRow="1">
                <a:noFill/>
              </a:tblPr>
              <a:tblGrid>
                <a:gridCol w="1279390">
                  <a:extLst>
                    <a:ext uri="{9D8B030D-6E8A-4147-A177-3AD203B41FA5}">
                      <a16:colId xmlns:a16="http://schemas.microsoft.com/office/drawing/2014/main" val="20000"/>
                    </a:ext>
                  </a:extLst>
                </a:gridCol>
                <a:gridCol w="2993227">
                  <a:extLst>
                    <a:ext uri="{9D8B030D-6E8A-4147-A177-3AD203B41FA5}">
                      <a16:colId xmlns:a16="http://schemas.microsoft.com/office/drawing/2014/main" val="20001"/>
                    </a:ext>
                  </a:extLst>
                </a:gridCol>
              </a:tblGrid>
              <a:tr h="2109047">
                <a:tc>
                  <a:txBody>
                    <a:bodyPr/>
                    <a:lstStyle/>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追加レポート</a:t>
                      </a:r>
                      <a:r>
                        <a:rPr lang="ja-JP" sz="1200" b="1" i="0" u="none" strike="noStrike" cap="none" dirty="0">
                          <a:solidFill>
                            <a:schemeClr val="bg2">
                              <a:lumMod val="50000"/>
                            </a:schemeClr>
                          </a:solidFill>
                          <a:latin typeface="+mn-ea"/>
                          <a:ea typeface="+mn-ea"/>
                          <a:cs typeface="Meiryo"/>
                          <a:sym typeface="Meiryo"/>
                        </a:rPr>
                        <a:t>項目</a:t>
                      </a:r>
                      <a:endParaRPr sz="1200" b="1" i="0" u="none" strike="noStrike" cap="none" dirty="0">
                        <a:solidFill>
                          <a:schemeClr val="bg2">
                            <a:lumMod val="50000"/>
                          </a:schemeClr>
                        </a:solidFill>
                        <a:latin typeface="+mn-ea"/>
                        <a:ea typeface="+mn-ea"/>
                        <a:cs typeface="Meiryo"/>
                        <a:sym typeface="Meiryo"/>
                      </a:endParaRPr>
                    </a:p>
                  </a:txBody>
                  <a:tcPr marL="0" marR="0" marT="29180" marB="2918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noFill/>
                      <a:prstDash val="sysDot"/>
                      <a:round/>
                      <a:headEnd type="none" w="med" len="med"/>
                      <a:tailEnd type="none" w="med" len="med"/>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訪問者属性</a:t>
                      </a:r>
                      <a:r>
                        <a:rPr lang="ja-JP" altLang="en-US" sz="800" b="1" i="0" u="none" strike="noStrike" cap="none" dirty="0">
                          <a:solidFill>
                            <a:schemeClr val="bg2">
                              <a:lumMod val="50000"/>
                            </a:schemeClr>
                          </a:solidFill>
                          <a:latin typeface="+mn-ea"/>
                          <a:ea typeface="+mn-ea"/>
                          <a:cs typeface="Meiryo"/>
                          <a:sym typeface="Meiryo"/>
                        </a:rPr>
                        <a:t>（</a:t>
                      </a:r>
                      <a:r>
                        <a:rPr lang="ja-JP" sz="800" b="1" i="0" u="none" strike="noStrike" cap="none" dirty="0">
                          <a:solidFill>
                            <a:schemeClr val="bg2">
                              <a:lumMod val="50000"/>
                            </a:schemeClr>
                          </a:solidFill>
                          <a:latin typeface="+mn-ea"/>
                          <a:ea typeface="+mn-ea"/>
                          <a:cs typeface="Meiryo"/>
                          <a:sym typeface="Meiryo"/>
                        </a:rPr>
                        <a:t>未既婚・都道府県</a:t>
                      </a:r>
                      <a:r>
                        <a:rPr lang="ja-JP" altLang="en-US" sz="800" b="1" i="0" u="none" strike="noStrike" cap="none" dirty="0">
                          <a:solidFill>
                            <a:schemeClr val="bg2">
                              <a:lumMod val="50000"/>
                            </a:schemeClr>
                          </a:solidFill>
                          <a:latin typeface="+mn-ea"/>
                          <a:ea typeface="+mn-ea"/>
                          <a:cs typeface="Meiryo"/>
                          <a:sym typeface="Meiryo"/>
                        </a:rPr>
                        <a:t>）</a:t>
                      </a:r>
                      <a:endParaRPr lang="en-US" altLang="ja-JP" sz="8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活動時間帯</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訪問者の興味関心</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コンテンツ読了分析</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態度変容分析(簡易型) </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総評</a:t>
                      </a:r>
                      <a:endParaRPr lang="en-US" altLang="ja-JP" sz="1200" b="1" i="0" u="none" strike="noStrike" cap="none" dirty="0">
                        <a:solidFill>
                          <a:schemeClr val="bg2">
                            <a:lumMod val="50000"/>
                          </a:schemeClr>
                        </a:solidFill>
                        <a:latin typeface="+mn-ea"/>
                        <a:ea typeface="+mn-ea"/>
                        <a:cs typeface="Meiryo"/>
                        <a:sym typeface="Meiryo"/>
                      </a:endParaRPr>
                    </a:p>
                  </a:txBody>
                  <a:tcPr marL="0" marR="0" marT="29180" marB="2918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noFill/>
                      <a:prstDash val="sysDot"/>
                      <a:round/>
                      <a:headEnd type="none" w="med" len="med"/>
                      <a:tailEnd type="none" w="med" len="med"/>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1441534">
                <a:tc>
                  <a:txBody>
                    <a:bodyPr/>
                    <a:lstStyle/>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追加</a:t>
                      </a:r>
                      <a:r>
                        <a:rPr lang="ja-JP" sz="1200" b="1" i="0" u="none" strike="noStrike" cap="none" dirty="0">
                          <a:solidFill>
                            <a:schemeClr val="bg2">
                              <a:lumMod val="50000"/>
                            </a:schemeClr>
                          </a:solidFill>
                          <a:latin typeface="+mn-ea"/>
                          <a:ea typeface="+mn-ea"/>
                          <a:cs typeface="Meiryo"/>
                          <a:sym typeface="Meiryo"/>
                        </a:rPr>
                        <a:t>レポート項目</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sz="1200" b="1" i="0" u="none" strike="noStrike" cap="none" dirty="0">
                          <a:solidFill>
                            <a:schemeClr val="bg2">
                              <a:lumMod val="50000"/>
                            </a:schemeClr>
                          </a:solidFill>
                          <a:latin typeface="+mn-ea"/>
                          <a:ea typeface="+mn-ea"/>
                          <a:cs typeface="Meiryo"/>
                          <a:sym typeface="Meiryo"/>
                        </a:rPr>
                        <a:t>（動画）</a:t>
                      </a:r>
                      <a:endParaRPr sz="1200" b="1" i="0" u="none" strike="noStrike" cap="none" dirty="0">
                        <a:solidFill>
                          <a:schemeClr val="bg2">
                            <a:lumMod val="50000"/>
                          </a:schemeClr>
                        </a:solidFill>
                        <a:latin typeface="+mn-ea"/>
                        <a:ea typeface="+mn-ea"/>
                        <a:cs typeface="Meiryo"/>
                        <a:sym typeface="Meiryo"/>
                      </a:endParaRPr>
                    </a:p>
                  </a:txBody>
                  <a:tcPr marL="0" marR="0" marT="29180" marB="2918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視聴ユーザー維持率</a:t>
                      </a:r>
                      <a:r>
                        <a:rPr lang="ja-JP" sz="800" b="1" i="0" u="none" strike="noStrike" cap="none" dirty="0">
                          <a:solidFill>
                            <a:schemeClr val="bg2">
                              <a:lumMod val="50000"/>
                            </a:schemeClr>
                          </a:solidFill>
                          <a:latin typeface="+mn-ea"/>
                          <a:ea typeface="+mn-ea"/>
                          <a:cs typeface="Meiryo"/>
                          <a:sym typeface="Meiryo"/>
                        </a:rPr>
                        <a:t>（平均視聴時間・平均再生率）</a:t>
                      </a:r>
                      <a:endParaRPr lang="en-US" altLang="ja-JP" sz="8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視聴ユーザー属性</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再生時間</a:t>
                      </a:r>
                      <a:endParaRPr lang="en-US" altLang="ja-JP" sz="1200" b="1" i="0" u="none" strike="noStrike" cap="none" dirty="0">
                        <a:solidFill>
                          <a:schemeClr val="bg2">
                            <a:lumMod val="50000"/>
                          </a:schemeClr>
                        </a:solidFill>
                        <a:latin typeface="+mn-ea"/>
                        <a:ea typeface="+mn-ea"/>
                        <a:cs typeface="Meiryo"/>
                        <a:sym typeface="Meiryo"/>
                      </a:endParaRPr>
                    </a:p>
                    <a:p>
                      <a:pPr marL="0" marR="0" lvl="0" indent="0" algn="l" rtl="0">
                        <a:lnSpc>
                          <a:spcPct val="100000"/>
                        </a:lnSpc>
                        <a:spcBef>
                          <a:spcPts val="0"/>
                        </a:spcBef>
                        <a:spcAft>
                          <a:spcPts val="0"/>
                        </a:spcAft>
                        <a:buClr>
                          <a:schemeClr val="dk1"/>
                        </a:buClr>
                        <a:buSzPts val="1000"/>
                        <a:buFont typeface="Meiryo"/>
                        <a:buNone/>
                      </a:pPr>
                      <a:r>
                        <a:rPr lang="ja-JP" altLang="en-US" sz="1200" b="1" i="0" u="none" strike="noStrike" cap="none" dirty="0">
                          <a:solidFill>
                            <a:schemeClr val="bg2">
                              <a:lumMod val="50000"/>
                            </a:schemeClr>
                          </a:solidFill>
                          <a:latin typeface="+mn-ea"/>
                          <a:ea typeface="+mn-ea"/>
                          <a:cs typeface="Meiryo"/>
                          <a:sym typeface="Meiryo"/>
                        </a:rPr>
                        <a:t>・</a:t>
                      </a:r>
                      <a:r>
                        <a:rPr lang="ja-JP" sz="1200" b="1" i="0" u="none" strike="noStrike" cap="none" dirty="0">
                          <a:solidFill>
                            <a:schemeClr val="bg2">
                              <a:lumMod val="50000"/>
                            </a:schemeClr>
                          </a:solidFill>
                          <a:latin typeface="+mn-ea"/>
                          <a:ea typeface="+mn-ea"/>
                          <a:cs typeface="Meiryo"/>
                          <a:sym typeface="Meiryo"/>
                        </a:rPr>
                        <a:t>再生場所</a:t>
                      </a:r>
                      <a:endParaRPr sz="1200" b="1" u="none" strike="noStrike" cap="none" dirty="0">
                        <a:solidFill>
                          <a:schemeClr val="bg2">
                            <a:lumMod val="50000"/>
                          </a:schemeClr>
                        </a:solidFill>
                        <a:latin typeface="+mn-ea"/>
                        <a:ea typeface="+mn-ea"/>
                      </a:endParaRPr>
                    </a:p>
                  </a:txBody>
                  <a:tcPr marL="0" marR="0" marT="29180" marB="2918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1021418">
                <a:tc gridSpan="2">
                  <a:txBody>
                    <a:bodyPr/>
                    <a:lstStyle/>
                    <a:p>
                      <a:pPr>
                        <a:buClr>
                          <a:srgbClr val="000000"/>
                        </a:buClr>
                        <a:buSzPts val="800"/>
                      </a:pPr>
                      <a:r>
                        <a:rPr lang="ja-JP" altLang="en-US" sz="800" dirty="0">
                          <a:solidFill>
                            <a:schemeClr val="bg2">
                              <a:lumMod val="50000"/>
                            </a:schemeClr>
                          </a:solidFill>
                          <a:latin typeface="+mn-ea"/>
                          <a:sym typeface="Arial"/>
                        </a:rPr>
                        <a:t>注意事項</a:t>
                      </a:r>
                      <a:endParaRPr lang="en-US" altLang="ja-JP" sz="800" dirty="0">
                        <a:solidFill>
                          <a:schemeClr val="bg2">
                            <a:lumMod val="50000"/>
                          </a:schemeClr>
                        </a:solidFill>
                        <a:latin typeface="+mn-ea"/>
                        <a:sym typeface="Arial"/>
                      </a:endParaRPr>
                    </a:p>
                    <a:p>
                      <a:pPr>
                        <a:buClr>
                          <a:srgbClr val="000000"/>
                        </a:buClr>
                        <a:buSzPts val="800"/>
                      </a:pPr>
                      <a:r>
                        <a:rPr lang="ja-JP" altLang="en-US" sz="800" dirty="0">
                          <a:solidFill>
                            <a:schemeClr val="bg2">
                              <a:lumMod val="50000"/>
                            </a:schemeClr>
                          </a:solidFill>
                          <a:latin typeface="+mn-ea"/>
                          <a:sym typeface="Arial"/>
                        </a:rPr>
                        <a:t>・プレミアムタイアップには、インクルードされているメニューになります</a:t>
                      </a:r>
                      <a:endParaRPr lang="en-US" altLang="ja-JP" sz="800" dirty="0">
                        <a:solidFill>
                          <a:schemeClr val="bg2">
                            <a:lumMod val="50000"/>
                          </a:schemeClr>
                        </a:solidFill>
                        <a:latin typeface="+mn-ea"/>
                        <a:sym typeface="Arial"/>
                      </a:endParaRPr>
                    </a:p>
                    <a:p>
                      <a:pPr>
                        <a:buClr>
                          <a:srgbClr val="000000"/>
                        </a:buClr>
                        <a:buSzPts val="800"/>
                      </a:pPr>
                      <a:r>
                        <a:rPr lang="ja-JP" altLang="en-US" sz="800" dirty="0">
                          <a:solidFill>
                            <a:schemeClr val="bg2">
                              <a:lumMod val="50000"/>
                            </a:schemeClr>
                          </a:solidFill>
                          <a:latin typeface="+mn-ea"/>
                          <a:sym typeface="Arial"/>
                        </a:rPr>
                        <a:t>・記事の既存レポート項目は、訪問者属性</a:t>
                      </a:r>
                      <a:r>
                        <a:rPr lang="en-US" altLang="ja-JP" sz="800" dirty="0">
                          <a:solidFill>
                            <a:schemeClr val="bg2">
                              <a:lumMod val="50000"/>
                            </a:schemeClr>
                          </a:solidFill>
                          <a:latin typeface="+mn-ea"/>
                          <a:sym typeface="Arial"/>
                        </a:rPr>
                        <a:t>(</a:t>
                      </a:r>
                      <a:r>
                        <a:rPr lang="ja-JP" altLang="en-US" sz="800" dirty="0">
                          <a:solidFill>
                            <a:schemeClr val="bg2">
                              <a:lumMod val="50000"/>
                            </a:schemeClr>
                          </a:solidFill>
                          <a:latin typeface="+mn-ea"/>
                          <a:sym typeface="Arial"/>
                        </a:rPr>
                        <a:t>男女比、年齢</a:t>
                      </a:r>
                      <a:r>
                        <a:rPr lang="en-US" altLang="ja-JP" sz="800" dirty="0">
                          <a:solidFill>
                            <a:schemeClr val="bg2">
                              <a:lumMod val="50000"/>
                            </a:schemeClr>
                          </a:solidFill>
                          <a:latin typeface="+mn-ea"/>
                          <a:sym typeface="Arial"/>
                        </a:rPr>
                        <a:t>)</a:t>
                      </a:r>
                      <a:r>
                        <a:rPr lang="ja-JP" altLang="en-US" sz="800" dirty="0">
                          <a:solidFill>
                            <a:schemeClr val="bg2">
                              <a:lumMod val="50000"/>
                            </a:schemeClr>
                          </a:solidFill>
                          <a:latin typeface="+mn-ea"/>
                          <a:sym typeface="Arial"/>
                        </a:rPr>
                        <a:t>／</a:t>
                      </a:r>
                      <a:r>
                        <a:rPr lang="zh-TW" altLang="en-US" sz="800" dirty="0">
                          <a:solidFill>
                            <a:schemeClr val="bg2">
                              <a:lumMod val="50000"/>
                            </a:schemeClr>
                          </a:solidFill>
                          <a:latin typeface="+mn-ea"/>
                          <a:sym typeface="Arial"/>
                        </a:rPr>
                        <a:t>日別</a:t>
                      </a:r>
                      <a:r>
                        <a:rPr lang="en-US" altLang="zh-TW" sz="800" dirty="0">
                          <a:solidFill>
                            <a:schemeClr val="bg2">
                              <a:lumMod val="50000"/>
                            </a:schemeClr>
                          </a:solidFill>
                          <a:latin typeface="+mn-ea"/>
                          <a:sym typeface="Arial"/>
                        </a:rPr>
                        <a:t>PV</a:t>
                      </a:r>
                      <a:r>
                        <a:rPr lang="zh-TW" altLang="en-US" sz="800" dirty="0">
                          <a:solidFill>
                            <a:schemeClr val="bg2">
                              <a:lumMod val="50000"/>
                            </a:schemeClr>
                          </a:solidFill>
                          <a:latin typeface="+mn-ea"/>
                          <a:sym typeface="Arial"/>
                        </a:rPr>
                        <a:t>数／日別</a:t>
                      </a:r>
                      <a:r>
                        <a:rPr lang="en-US" altLang="zh-TW" sz="800" dirty="0">
                          <a:solidFill>
                            <a:schemeClr val="bg2">
                              <a:lumMod val="50000"/>
                            </a:schemeClr>
                          </a:solidFill>
                          <a:latin typeface="+mn-ea"/>
                          <a:sym typeface="Arial"/>
                        </a:rPr>
                        <a:t>UU</a:t>
                      </a:r>
                      <a:r>
                        <a:rPr lang="zh-TW" altLang="en-US" sz="800" dirty="0">
                          <a:solidFill>
                            <a:schemeClr val="bg2">
                              <a:lumMod val="50000"/>
                            </a:schemeClr>
                          </a:solidFill>
                          <a:latin typeface="+mn-ea"/>
                          <a:sym typeface="Arial"/>
                        </a:rPr>
                        <a:t>数／日別誘導数／</a:t>
                      </a:r>
                      <a:r>
                        <a:rPr lang="en-US" altLang="zh-TW" sz="800" dirty="0">
                          <a:solidFill>
                            <a:schemeClr val="bg2">
                              <a:lumMod val="50000"/>
                            </a:schemeClr>
                          </a:solidFill>
                          <a:latin typeface="+mn-ea"/>
                          <a:sym typeface="Arial"/>
                        </a:rPr>
                        <a:t>CTR</a:t>
                      </a:r>
                      <a:r>
                        <a:rPr lang="zh-TW" altLang="en-US" sz="800" dirty="0">
                          <a:solidFill>
                            <a:schemeClr val="bg2">
                              <a:lumMod val="50000"/>
                            </a:schemeClr>
                          </a:solidFill>
                          <a:latin typeface="+mn-ea"/>
                          <a:sym typeface="Arial"/>
                        </a:rPr>
                        <a:t>／総評</a:t>
                      </a:r>
                      <a:r>
                        <a:rPr lang="ja-JP" altLang="en-US" sz="800" dirty="0">
                          <a:solidFill>
                            <a:schemeClr val="bg2">
                              <a:lumMod val="50000"/>
                            </a:schemeClr>
                          </a:solidFill>
                          <a:latin typeface="+mn-ea"/>
                          <a:sym typeface="Arial"/>
                        </a:rPr>
                        <a:t>となります</a:t>
                      </a:r>
                      <a:endParaRPr lang="en-US" altLang="ja-JP" sz="800" dirty="0">
                        <a:solidFill>
                          <a:schemeClr val="bg2">
                            <a:lumMod val="50000"/>
                          </a:schemeClr>
                        </a:solidFill>
                        <a:latin typeface="+mn-ea"/>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r>
                        <a:rPr lang="ja-JP" altLang="en-US" sz="800" dirty="0">
                          <a:solidFill>
                            <a:schemeClr val="bg2">
                              <a:lumMod val="50000"/>
                            </a:schemeClr>
                          </a:solidFill>
                          <a:latin typeface="+mn-ea"/>
                          <a:sym typeface="Arial"/>
                        </a:rPr>
                        <a:t>・動画の既存レポート項目は、</a:t>
                      </a:r>
                      <a:r>
                        <a:rPr lang="ja-JP" altLang="ja-JP" sz="800" b="0" i="0" u="none" strike="noStrike" cap="none" dirty="0">
                          <a:solidFill>
                            <a:schemeClr val="bg2">
                              <a:lumMod val="50000"/>
                            </a:schemeClr>
                          </a:solidFill>
                          <a:latin typeface="+mn-ea"/>
                          <a:ea typeface="+mn-ea"/>
                          <a:cs typeface="Meiryo"/>
                          <a:sym typeface="Meiryo"/>
                        </a:rPr>
                        <a:t>YouTube再生数／各種公式SNSでの再生数</a:t>
                      </a:r>
                      <a:r>
                        <a:rPr lang="ja-JP" altLang="en-US" sz="800" b="0" i="0" u="none" strike="noStrike" cap="none" dirty="0">
                          <a:solidFill>
                            <a:schemeClr val="bg2">
                              <a:lumMod val="50000"/>
                            </a:schemeClr>
                          </a:solidFill>
                          <a:latin typeface="+mn-ea"/>
                          <a:ea typeface="+mn-ea"/>
                          <a:cs typeface="Meiryo"/>
                          <a:sym typeface="Meiryo"/>
                        </a:rPr>
                        <a:t>となります</a:t>
                      </a:r>
                      <a:endParaRPr lang="en-US" altLang="ja-JP" sz="800" b="0" i="0" u="none" strike="noStrike" cap="none" dirty="0">
                        <a:solidFill>
                          <a:schemeClr val="bg2">
                            <a:lumMod val="50000"/>
                          </a:schemeClr>
                        </a:solidFill>
                        <a:latin typeface="+mn-ea"/>
                        <a:ea typeface="+mn-ea"/>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r>
                        <a:rPr lang="ja-JP" altLang="en-US" sz="800" b="0" i="0" u="none" strike="noStrike" cap="none" dirty="0">
                          <a:solidFill>
                            <a:schemeClr val="bg2">
                              <a:lumMod val="50000"/>
                            </a:schemeClr>
                          </a:solidFill>
                          <a:latin typeface="+mn-ea"/>
                          <a:ea typeface="+mn-ea"/>
                          <a:cs typeface="Meiryo"/>
                          <a:sym typeface="Meiryo"/>
                        </a:rPr>
                        <a:t>・追加アンケートはタイアップ</a:t>
                      </a:r>
                      <a:r>
                        <a:rPr lang="en-US" altLang="ja-JP" sz="800" b="0" i="0" u="none" strike="noStrike" cap="none" dirty="0">
                          <a:solidFill>
                            <a:schemeClr val="bg2">
                              <a:lumMod val="50000"/>
                            </a:schemeClr>
                          </a:solidFill>
                          <a:latin typeface="+mn-ea"/>
                          <a:ea typeface="+mn-ea"/>
                          <a:cs typeface="Meiryo"/>
                          <a:sym typeface="Meiryo"/>
                        </a:rPr>
                        <a:t>1</a:t>
                      </a:r>
                      <a:r>
                        <a:rPr lang="ja-JP" altLang="en-US" sz="800" b="0" i="0" u="none" strike="noStrike" cap="none" dirty="0">
                          <a:solidFill>
                            <a:schemeClr val="bg2">
                              <a:lumMod val="50000"/>
                            </a:schemeClr>
                          </a:solidFill>
                          <a:latin typeface="+mn-ea"/>
                          <a:ea typeface="+mn-ea"/>
                          <a:cs typeface="Meiryo"/>
                          <a:sym typeface="Meiryo"/>
                        </a:rPr>
                        <a:t>案件ごとにご発注ください。</a:t>
                      </a:r>
                      <a:endParaRPr lang="en-US" altLang="ja-JP" sz="800" b="0" i="0" u="none" strike="noStrike" cap="none" dirty="0">
                        <a:solidFill>
                          <a:schemeClr val="bg2">
                            <a:lumMod val="50000"/>
                          </a:schemeClr>
                        </a:solidFill>
                        <a:latin typeface="+mn-ea"/>
                        <a:ea typeface="+mn-ea"/>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r>
                        <a:rPr lang="ja-JP" altLang="en-US" sz="800" b="0" i="0" u="none" strike="noStrike" cap="none" dirty="0">
                          <a:solidFill>
                            <a:schemeClr val="bg2">
                              <a:lumMod val="50000"/>
                            </a:schemeClr>
                          </a:solidFill>
                          <a:latin typeface="+mn-ea"/>
                          <a:ea typeface="+mn-ea"/>
                          <a:cs typeface="Meiryo"/>
                          <a:sym typeface="Meiryo"/>
                        </a:rPr>
                        <a:t>・必ずタイアップ発注時にお申込ください。</a:t>
                      </a:r>
                    </a:p>
                    <a:p>
                      <a:pPr marL="0" marR="0" lvl="0" indent="0" algn="l" defTabSz="914400" rtl="0" eaLnBrk="1" fontAlgn="auto" latinLnBrk="0" hangingPunct="1">
                        <a:lnSpc>
                          <a:spcPct val="100000"/>
                        </a:lnSpc>
                        <a:spcBef>
                          <a:spcPts val="0"/>
                        </a:spcBef>
                        <a:spcAft>
                          <a:spcPts val="0"/>
                        </a:spcAft>
                        <a:buClr>
                          <a:srgbClr val="000000"/>
                        </a:buClr>
                        <a:buSzPts val="800"/>
                        <a:buFontTx/>
                        <a:buNone/>
                        <a:tabLst/>
                        <a:defRPr/>
                      </a:pPr>
                      <a:endParaRPr lang="en-US" altLang="ja-JP" sz="800" b="0" i="0" u="none" strike="noStrike" cap="none" dirty="0">
                        <a:solidFill>
                          <a:schemeClr val="bg2">
                            <a:lumMod val="50000"/>
                          </a:schemeClr>
                        </a:solidFill>
                        <a:latin typeface="+mn-ea"/>
                        <a:ea typeface="+mn-ea"/>
                        <a:cs typeface="Meiryo"/>
                        <a:sym typeface="Meiryo"/>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tc hMerge="1">
                  <a:txBody>
                    <a:bodyPr/>
                    <a:lstStyle/>
                    <a:p>
                      <a:endParaRPr lang="ja-JP"/>
                    </a:p>
                  </a:txBody>
                  <a:tcP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335378179"/>
                  </a:ext>
                </a:extLst>
              </a:tr>
            </a:tbl>
          </a:graphicData>
        </a:graphic>
      </p:graphicFrame>
      <p:sp>
        <p:nvSpPr>
          <p:cNvPr id="4" name="正方形/長方形 3">
            <a:extLst>
              <a:ext uri="{FF2B5EF4-FFF2-40B4-BE49-F238E27FC236}">
                <a16:creationId xmlns:a16="http://schemas.microsoft.com/office/drawing/2014/main" id="{3A8EE2D3-7605-6082-B928-4B9A470A54B6}"/>
              </a:ext>
            </a:extLst>
          </p:cNvPr>
          <p:cNvSpPr/>
          <p:nvPr/>
        </p:nvSpPr>
        <p:spPr>
          <a:xfrm>
            <a:off x="310483" y="1700368"/>
            <a:ext cx="4607814" cy="3141309"/>
          </a:xfrm>
          <a:prstGeom prst="rect">
            <a:avLst/>
          </a:prstGeom>
          <a:solidFill>
            <a:srgbClr val="FFBBC6">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543" dirty="0"/>
          </a:p>
        </p:txBody>
      </p:sp>
      <p:pic>
        <p:nvPicPr>
          <p:cNvPr id="5" name="図 4">
            <a:extLst>
              <a:ext uri="{FF2B5EF4-FFF2-40B4-BE49-F238E27FC236}">
                <a16:creationId xmlns:a16="http://schemas.microsoft.com/office/drawing/2014/main" id="{519F3E86-FF3C-CE10-120C-C1546A2F52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467187" y="2075229"/>
            <a:ext cx="2351956" cy="1413695"/>
          </a:xfrm>
          <a:prstGeom prst="rect">
            <a:avLst/>
          </a:prstGeom>
          <a:ln>
            <a:solidFill>
              <a:schemeClr val="bg1">
                <a:lumMod val="75000"/>
              </a:schemeClr>
            </a:solidFill>
          </a:ln>
        </p:spPr>
      </p:pic>
      <p:pic>
        <p:nvPicPr>
          <p:cNvPr id="6" name="図 5">
            <a:extLst>
              <a:ext uri="{FF2B5EF4-FFF2-40B4-BE49-F238E27FC236}">
                <a16:creationId xmlns:a16="http://schemas.microsoft.com/office/drawing/2014/main" id="{282FB1CC-3E9E-EAAF-9292-6BD614AAD0AE}"/>
              </a:ext>
            </a:extLst>
          </p:cNvPr>
          <p:cNvPicPr>
            <a:picLocks noChangeAspect="1"/>
          </p:cNvPicPr>
          <p:nvPr/>
        </p:nvPicPr>
        <p:blipFill>
          <a:blip r:embed="rId3"/>
          <a:stretch>
            <a:fillRect/>
          </a:stretch>
        </p:blipFill>
        <p:spPr>
          <a:xfrm>
            <a:off x="443269" y="2075229"/>
            <a:ext cx="1938383" cy="1409733"/>
          </a:xfrm>
          <a:prstGeom prst="rect">
            <a:avLst/>
          </a:prstGeom>
          <a:ln>
            <a:solidFill>
              <a:schemeClr val="bg1">
                <a:lumMod val="75000"/>
              </a:schemeClr>
            </a:solidFill>
          </a:ln>
        </p:spPr>
      </p:pic>
      <p:pic>
        <p:nvPicPr>
          <p:cNvPr id="7" name="図 6">
            <a:extLst>
              <a:ext uri="{FF2B5EF4-FFF2-40B4-BE49-F238E27FC236}">
                <a16:creationId xmlns:a16="http://schemas.microsoft.com/office/drawing/2014/main" id="{AF26BD10-4549-A78F-DA29-5F465257FD6D}"/>
              </a:ext>
            </a:extLst>
          </p:cNvPr>
          <p:cNvPicPr>
            <a:picLocks noChangeAspect="1"/>
          </p:cNvPicPr>
          <p:nvPr/>
        </p:nvPicPr>
        <p:blipFill>
          <a:blip r:embed="rId4"/>
          <a:stretch>
            <a:fillRect/>
          </a:stretch>
        </p:blipFill>
        <p:spPr>
          <a:xfrm>
            <a:off x="434014" y="3649171"/>
            <a:ext cx="2343856" cy="1111128"/>
          </a:xfrm>
          <a:prstGeom prst="rect">
            <a:avLst/>
          </a:prstGeom>
          <a:ln>
            <a:solidFill>
              <a:schemeClr val="bg1">
                <a:lumMod val="75000"/>
              </a:schemeClr>
            </a:solidFill>
          </a:ln>
        </p:spPr>
      </p:pic>
      <p:sp>
        <p:nvSpPr>
          <p:cNvPr id="8" name="Google Shape;500;p17">
            <a:extLst>
              <a:ext uri="{FF2B5EF4-FFF2-40B4-BE49-F238E27FC236}">
                <a16:creationId xmlns:a16="http://schemas.microsoft.com/office/drawing/2014/main" id="{05AA7C87-A7B0-62CD-E223-885B34D4FD57}"/>
              </a:ext>
            </a:extLst>
          </p:cNvPr>
          <p:cNvSpPr txBox="1"/>
          <p:nvPr/>
        </p:nvSpPr>
        <p:spPr>
          <a:xfrm>
            <a:off x="443270" y="1754109"/>
            <a:ext cx="1601980" cy="168170"/>
          </a:xfrm>
          <a:prstGeom prst="rect">
            <a:avLst/>
          </a:prstGeom>
          <a:noFill/>
          <a:ln>
            <a:noFill/>
          </a:ln>
        </p:spPr>
        <p:txBody>
          <a:bodyPr spcFirstLastPara="1" wrap="square" lIns="0" tIns="0" rIns="0" bIns="0" anchor="t" anchorCtr="0">
            <a:noAutofit/>
          </a:bodyPr>
          <a:lstStyle/>
          <a:p>
            <a:pPr lvl="0">
              <a:buSzPts val="1200"/>
            </a:pPr>
            <a:r>
              <a:rPr lang="ja-JP" altLang="en-US" sz="1200" b="1" dirty="0">
                <a:solidFill>
                  <a:schemeClr val="bg2">
                    <a:lumMod val="50000"/>
                  </a:schemeClr>
                </a:solidFill>
                <a:latin typeface="Yu Gothic" panose="020B0400000000000000" pitchFamily="34" charset="-128"/>
                <a:ea typeface="Yu Gothic" panose="020B0400000000000000" pitchFamily="34" charset="-128"/>
              </a:rPr>
              <a:t>▼レポートサンプル</a:t>
            </a:r>
            <a:endParaRPr sz="1200" b="1" dirty="0">
              <a:solidFill>
                <a:schemeClr val="bg2">
                  <a:lumMod val="50000"/>
                </a:schemeClr>
              </a:solidFill>
              <a:latin typeface="Yu Gothic" panose="020B0400000000000000" pitchFamily="34" charset="-128"/>
              <a:ea typeface="Yu Gothic" panose="020B0400000000000000" pitchFamily="34" charset="-128"/>
              <a:sym typeface="Arial"/>
            </a:endParaRPr>
          </a:p>
        </p:txBody>
      </p:sp>
      <p:sp>
        <p:nvSpPr>
          <p:cNvPr id="9" name="テキスト ボックス 8">
            <a:extLst>
              <a:ext uri="{FF2B5EF4-FFF2-40B4-BE49-F238E27FC236}">
                <a16:creationId xmlns:a16="http://schemas.microsoft.com/office/drawing/2014/main" id="{B4E8FEFC-67D8-2BD8-DC94-EE6431D852D7}"/>
              </a:ext>
            </a:extLst>
          </p:cNvPr>
          <p:cNvSpPr txBox="1"/>
          <p:nvPr/>
        </p:nvSpPr>
        <p:spPr>
          <a:xfrm>
            <a:off x="362737" y="1889384"/>
            <a:ext cx="1005403" cy="215444"/>
          </a:xfrm>
          <a:prstGeom prst="rect">
            <a:avLst/>
          </a:prstGeom>
          <a:noFill/>
        </p:spPr>
        <p:txBody>
          <a:bodyPr wrap="none" rtlCol="0">
            <a:spAutoFit/>
          </a:bodyPr>
          <a:lstStyle/>
          <a:p>
            <a:r>
              <a:rPr kumimoji="1" lang="ja-JP" altLang="en-US" sz="800" b="1" dirty="0">
                <a:solidFill>
                  <a:schemeClr val="bg2">
                    <a:lumMod val="50000"/>
                  </a:schemeClr>
                </a:solidFill>
                <a:latin typeface="+mn-ea"/>
              </a:rPr>
              <a:t>・男女比、年代　</a:t>
            </a:r>
            <a:endParaRPr kumimoji="1" lang="en-US" altLang="ja-JP" sz="800" b="1" dirty="0">
              <a:solidFill>
                <a:schemeClr val="bg2">
                  <a:lumMod val="50000"/>
                </a:schemeClr>
              </a:solidFill>
              <a:latin typeface="+mn-ea"/>
            </a:endParaRPr>
          </a:p>
        </p:txBody>
      </p:sp>
      <p:sp>
        <p:nvSpPr>
          <p:cNvPr id="10" name="テキスト ボックス 9">
            <a:extLst>
              <a:ext uri="{FF2B5EF4-FFF2-40B4-BE49-F238E27FC236}">
                <a16:creationId xmlns:a16="http://schemas.microsoft.com/office/drawing/2014/main" id="{3DEF89D5-49AB-09C6-9851-972E2E1E95D1}"/>
              </a:ext>
            </a:extLst>
          </p:cNvPr>
          <p:cNvSpPr txBox="1"/>
          <p:nvPr/>
        </p:nvSpPr>
        <p:spPr>
          <a:xfrm>
            <a:off x="2420314" y="1889384"/>
            <a:ext cx="1107996" cy="215444"/>
          </a:xfrm>
          <a:prstGeom prst="rect">
            <a:avLst/>
          </a:prstGeom>
          <a:noFill/>
        </p:spPr>
        <p:txBody>
          <a:bodyPr wrap="none" rtlCol="0">
            <a:spAutoFit/>
          </a:bodyPr>
          <a:lstStyle/>
          <a:p>
            <a:r>
              <a:rPr kumimoji="1" lang="ja-JP" altLang="en-US" sz="800" b="1" dirty="0">
                <a:solidFill>
                  <a:schemeClr val="bg2">
                    <a:lumMod val="50000"/>
                  </a:schemeClr>
                </a:solidFill>
                <a:latin typeface="+mn-ea"/>
              </a:rPr>
              <a:t>・コンテンツ読了率</a:t>
            </a:r>
            <a:endParaRPr kumimoji="1" lang="en-US" altLang="ja-JP" sz="800" b="1" dirty="0">
              <a:solidFill>
                <a:schemeClr val="bg2">
                  <a:lumMod val="50000"/>
                </a:schemeClr>
              </a:solidFill>
              <a:latin typeface="+mn-ea"/>
            </a:endParaRPr>
          </a:p>
        </p:txBody>
      </p:sp>
      <p:sp>
        <p:nvSpPr>
          <p:cNvPr id="11" name="テキスト ボックス 10">
            <a:extLst>
              <a:ext uri="{FF2B5EF4-FFF2-40B4-BE49-F238E27FC236}">
                <a16:creationId xmlns:a16="http://schemas.microsoft.com/office/drawing/2014/main" id="{F27812F2-6809-2696-3CCE-40191DEE8D55}"/>
              </a:ext>
            </a:extLst>
          </p:cNvPr>
          <p:cNvSpPr txBox="1"/>
          <p:nvPr/>
        </p:nvSpPr>
        <p:spPr>
          <a:xfrm>
            <a:off x="362737" y="3460071"/>
            <a:ext cx="902811" cy="215444"/>
          </a:xfrm>
          <a:prstGeom prst="rect">
            <a:avLst/>
          </a:prstGeom>
          <a:noFill/>
        </p:spPr>
        <p:txBody>
          <a:bodyPr wrap="none" rtlCol="0">
            <a:spAutoFit/>
          </a:bodyPr>
          <a:lstStyle/>
          <a:p>
            <a:r>
              <a:rPr kumimoji="1" lang="ja-JP" altLang="en-US" sz="800" b="1" dirty="0">
                <a:solidFill>
                  <a:schemeClr val="bg2">
                    <a:lumMod val="50000"/>
                  </a:schemeClr>
                </a:solidFill>
                <a:latin typeface="+mn-ea"/>
              </a:rPr>
              <a:t>・態度変容分析</a:t>
            </a:r>
            <a:endParaRPr kumimoji="1" lang="en-US" altLang="ja-JP" sz="800" b="1" dirty="0">
              <a:solidFill>
                <a:schemeClr val="bg2">
                  <a:lumMod val="50000"/>
                </a:schemeClr>
              </a:solidFill>
              <a:latin typeface="+mn-ea"/>
            </a:endParaRPr>
          </a:p>
        </p:txBody>
      </p:sp>
      <p:sp>
        <p:nvSpPr>
          <p:cNvPr id="12" name="テキスト ボックス 11">
            <a:extLst>
              <a:ext uri="{FF2B5EF4-FFF2-40B4-BE49-F238E27FC236}">
                <a16:creationId xmlns:a16="http://schemas.microsoft.com/office/drawing/2014/main" id="{48E4E85A-58E9-1A1D-7E28-6B7EA0A80FEA}"/>
              </a:ext>
            </a:extLst>
          </p:cNvPr>
          <p:cNvSpPr txBox="1"/>
          <p:nvPr/>
        </p:nvSpPr>
        <p:spPr>
          <a:xfrm>
            <a:off x="3643165" y="4628198"/>
            <a:ext cx="1334020" cy="215444"/>
          </a:xfrm>
          <a:prstGeom prst="rect">
            <a:avLst/>
          </a:prstGeom>
          <a:noFill/>
        </p:spPr>
        <p:txBody>
          <a:bodyPr wrap="none" rtlCol="0">
            <a:spAutoFit/>
          </a:bodyPr>
          <a:lstStyle/>
          <a:p>
            <a:r>
              <a:rPr kumimoji="1" lang="ja-JP" altLang="en-US" sz="800" dirty="0">
                <a:solidFill>
                  <a:schemeClr val="bg2">
                    <a:lumMod val="50000"/>
                  </a:schemeClr>
                </a:solidFill>
                <a:latin typeface="+mn-ea"/>
              </a:rPr>
              <a:t>レポート協力／</a:t>
            </a:r>
            <a:r>
              <a:rPr kumimoji="1" lang="en-US" altLang="ja-JP" sz="800" dirty="0" err="1">
                <a:solidFill>
                  <a:schemeClr val="bg2">
                    <a:lumMod val="50000"/>
                  </a:schemeClr>
                </a:solidFill>
                <a:latin typeface="+mn-ea"/>
              </a:rPr>
              <a:t>Glossom</a:t>
            </a:r>
            <a:endParaRPr kumimoji="1" lang="en-US" altLang="ja-JP" sz="800" dirty="0">
              <a:solidFill>
                <a:schemeClr val="bg2">
                  <a:lumMod val="50000"/>
                </a:schemeClr>
              </a:solidFill>
              <a:latin typeface="+mn-ea"/>
            </a:endParaRPr>
          </a:p>
        </p:txBody>
      </p:sp>
      <p:sp>
        <p:nvSpPr>
          <p:cNvPr id="13" name="Google Shape;912;p26">
            <a:extLst>
              <a:ext uri="{FF2B5EF4-FFF2-40B4-BE49-F238E27FC236}">
                <a16:creationId xmlns:a16="http://schemas.microsoft.com/office/drawing/2014/main" id="{0E5F5C88-5A53-38AE-EBB3-57C7D877CBF4}"/>
              </a:ext>
            </a:extLst>
          </p:cNvPr>
          <p:cNvSpPr txBox="1"/>
          <p:nvPr/>
        </p:nvSpPr>
        <p:spPr>
          <a:xfrm>
            <a:off x="461145" y="4915147"/>
            <a:ext cx="1568784"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algn="ctr">
              <a:buSzPts val="1000"/>
            </a:pPr>
            <a:r>
              <a:rPr lang="en-US" altLang="ja-JP" sz="900" b="1" dirty="0">
                <a:solidFill>
                  <a:schemeClr val="lt1"/>
                </a:solidFill>
                <a:latin typeface="+mn-ea"/>
                <a:cs typeface="Calibri"/>
                <a:sym typeface="Calibri"/>
              </a:rPr>
              <a:t>OPTION</a:t>
            </a:r>
            <a:r>
              <a:rPr lang="ja-JP" altLang="en-US" sz="900" b="1" dirty="0">
                <a:solidFill>
                  <a:schemeClr val="lt1"/>
                </a:solidFill>
                <a:latin typeface="+mn-ea"/>
                <a:cs typeface="Calibri"/>
                <a:sym typeface="Calibri"/>
              </a:rPr>
              <a:t>：アンケート実施</a:t>
            </a:r>
          </a:p>
        </p:txBody>
      </p:sp>
      <p:sp>
        <p:nvSpPr>
          <p:cNvPr id="14" name="テキスト ボックス 13">
            <a:extLst>
              <a:ext uri="{FF2B5EF4-FFF2-40B4-BE49-F238E27FC236}">
                <a16:creationId xmlns:a16="http://schemas.microsoft.com/office/drawing/2014/main" id="{63E8EBBE-4694-88C8-F3F0-581466AEC0FE}"/>
              </a:ext>
            </a:extLst>
          </p:cNvPr>
          <p:cNvSpPr txBox="1"/>
          <p:nvPr/>
        </p:nvSpPr>
        <p:spPr>
          <a:xfrm>
            <a:off x="375861" y="5185667"/>
            <a:ext cx="4645254" cy="1384995"/>
          </a:xfrm>
          <a:prstGeom prst="rect">
            <a:avLst/>
          </a:prstGeom>
          <a:noFill/>
        </p:spPr>
        <p:txBody>
          <a:bodyPr wrap="square" rtlCol="0">
            <a:spAutoFit/>
          </a:bodyPr>
          <a:lstStyle/>
          <a:p>
            <a:r>
              <a:rPr kumimoji="1" lang="ja-JP" altLang="en-US" b="1" dirty="0">
                <a:solidFill>
                  <a:schemeClr val="bg2">
                    <a:lumMod val="50000"/>
                  </a:schemeClr>
                </a:solidFill>
              </a:rPr>
              <a:t>・接触者アンケート ＋</a:t>
            </a:r>
            <a:r>
              <a:rPr kumimoji="1" lang="en-US" altLang="ja-JP" b="1" dirty="0">
                <a:solidFill>
                  <a:schemeClr val="bg2">
                    <a:lumMod val="50000"/>
                  </a:schemeClr>
                </a:solidFill>
              </a:rPr>
              <a:t>G20</a:t>
            </a:r>
            <a:r>
              <a:rPr kumimoji="1" lang="ja-JP" altLang="en-US" b="1" dirty="0">
                <a:solidFill>
                  <a:schemeClr val="bg2">
                    <a:lumMod val="50000"/>
                  </a:schemeClr>
                </a:solidFill>
              </a:rPr>
              <a:t>万円</a:t>
            </a:r>
            <a:endParaRPr kumimoji="1" lang="en-US" altLang="ja-JP" b="1" dirty="0">
              <a:solidFill>
                <a:schemeClr val="bg2">
                  <a:lumMod val="50000"/>
                </a:schemeClr>
              </a:solidFill>
            </a:endParaRPr>
          </a:p>
          <a:p>
            <a:r>
              <a:rPr kumimoji="1" lang="ja-JP" altLang="en-US" sz="800" dirty="0">
                <a:solidFill>
                  <a:schemeClr val="bg2">
                    <a:lumMod val="50000"/>
                  </a:schemeClr>
                </a:solidFill>
              </a:rPr>
              <a:t>タイアップページにアンケートをポップアップ形式で設置可能です。</a:t>
            </a:r>
            <a:r>
              <a:rPr lang="ja-JP" altLang="en-US" sz="800" dirty="0">
                <a:solidFill>
                  <a:schemeClr val="bg2">
                    <a:lumMod val="50000"/>
                  </a:schemeClr>
                </a:solidFill>
                <a:latin typeface="+mn-ea"/>
                <a:cs typeface="Hiragino Kaku Gothic Pro W3"/>
              </a:rPr>
              <a:t>ユーザー調査や定量面での広告効果測定実施が可能です。</a:t>
            </a:r>
            <a:endParaRPr kumimoji="1" lang="ja-JP" altLang="en-US" sz="800" dirty="0">
              <a:solidFill>
                <a:schemeClr val="bg2">
                  <a:lumMod val="50000"/>
                </a:schemeClr>
              </a:solidFill>
            </a:endParaRPr>
          </a:p>
          <a:p>
            <a:endParaRPr kumimoji="1" lang="en-US" altLang="ja-JP" sz="800" dirty="0">
              <a:solidFill>
                <a:schemeClr val="bg2">
                  <a:lumMod val="50000"/>
                </a:schemeClr>
              </a:solidFill>
            </a:endParaRPr>
          </a:p>
          <a:p>
            <a:r>
              <a:rPr kumimoji="1" lang="ja-JP" altLang="en-US" b="1" dirty="0">
                <a:solidFill>
                  <a:schemeClr val="bg2">
                    <a:lumMod val="50000"/>
                  </a:schemeClr>
                </a:solidFill>
              </a:rPr>
              <a:t>・接触者＆非接触者アンケート ＋</a:t>
            </a:r>
            <a:r>
              <a:rPr kumimoji="1" lang="en-US" altLang="ja-JP" b="1" dirty="0">
                <a:solidFill>
                  <a:schemeClr val="bg2">
                    <a:lumMod val="50000"/>
                  </a:schemeClr>
                </a:solidFill>
              </a:rPr>
              <a:t>G40</a:t>
            </a:r>
            <a:r>
              <a:rPr kumimoji="1" lang="ja-JP" altLang="en-US" b="1" dirty="0">
                <a:solidFill>
                  <a:schemeClr val="bg2">
                    <a:lumMod val="50000"/>
                  </a:schemeClr>
                </a:solidFill>
              </a:rPr>
              <a:t>万円</a:t>
            </a:r>
            <a:endParaRPr kumimoji="1" lang="en-US" altLang="ja-JP" b="1" dirty="0">
              <a:solidFill>
                <a:schemeClr val="bg2">
                  <a:lumMod val="50000"/>
                </a:schemeClr>
              </a:solidFill>
            </a:endParaRPr>
          </a:p>
          <a:p>
            <a:r>
              <a:rPr kumimoji="1" lang="ja-JP" altLang="en-US" sz="800" dirty="0">
                <a:solidFill>
                  <a:schemeClr val="bg2">
                    <a:lumMod val="50000"/>
                  </a:schemeClr>
                </a:solidFill>
              </a:rPr>
              <a:t>タイアップページへのアンケート設置に加えて、</a:t>
            </a:r>
            <a:r>
              <a:rPr lang="ja-JP" altLang="en-US" sz="800" dirty="0">
                <a:solidFill>
                  <a:schemeClr val="bg2">
                    <a:lumMod val="50000"/>
                  </a:schemeClr>
                </a:solidFill>
                <a:latin typeface="+mn-ea"/>
                <a:cs typeface="Hiragino Kaku Gothic Pro W3"/>
              </a:rPr>
              <a:t>外部アンケートを併用し記事に接触していないユーザーの意向調査も可能です。両者に実施することで、接触者と非接触者における態度変容レポートの比較が行えます。ユーザー調査や定量面での広告効果測定実施が可能です。</a:t>
            </a:r>
            <a:endParaRPr lang="en-US" altLang="ja-JP" sz="800" dirty="0">
              <a:solidFill>
                <a:schemeClr val="bg2">
                  <a:lumMod val="50000"/>
                </a:schemeClr>
              </a:solidFill>
              <a:latin typeface="+mn-ea"/>
              <a:cs typeface="Hiragino Kaku Gothic Pro W3"/>
            </a:endParaRPr>
          </a:p>
        </p:txBody>
      </p:sp>
      <p:graphicFrame>
        <p:nvGraphicFramePr>
          <p:cNvPr id="15" name="表 14">
            <a:extLst>
              <a:ext uri="{FF2B5EF4-FFF2-40B4-BE49-F238E27FC236}">
                <a16:creationId xmlns:a16="http://schemas.microsoft.com/office/drawing/2014/main" id="{C5D7E91B-3A02-846A-D44D-6CBB4BC3FAAA}"/>
              </a:ext>
            </a:extLst>
          </p:cNvPr>
          <p:cNvGraphicFramePr>
            <a:graphicFrameLocks noGrp="1"/>
          </p:cNvGraphicFramePr>
          <p:nvPr>
            <p:extLst>
              <p:ext uri="{D42A27DB-BD31-4B8C-83A1-F6EECF244321}">
                <p14:modId xmlns:p14="http://schemas.microsoft.com/office/powerpoint/2010/main" val="2081949333"/>
              </p:ext>
            </p:extLst>
          </p:nvPr>
        </p:nvGraphicFramePr>
        <p:xfrm>
          <a:off x="189215" y="513352"/>
          <a:ext cx="8975806" cy="1117329"/>
        </p:xfrm>
        <a:graphic>
          <a:graphicData uri="http://schemas.openxmlformats.org/drawingml/2006/table">
            <a:tbl>
              <a:tblPr firstRow="1" bandRow="1">
                <a:tableStyleId>{5C22544A-7EE6-4342-B048-85BDC9FD1C3A}</a:tableStyleId>
              </a:tblPr>
              <a:tblGrid>
                <a:gridCol w="7127953">
                  <a:extLst>
                    <a:ext uri="{9D8B030D-6E8A-4147-A177-3AD203B41FA5}">
                      <a16:colId xmlns:a16="http://schemas.microsoft.com/office/drawing/2014/main" val="1221764777"/>
                    </a:ext>
                  </a:extLst>
                </a:gridCol>
                <a:gridCol w="1847853">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9999"/>
                          </a:solidFill>
                          <a:effectLst/>
                          <a:uLnTx/>
                          <a:uFillTx/>
                          <a:latin typeface="游ゴシック" panose="020F0502020204030204"/>
                          <a:ea typeface="+mn-ea"/>
                          <a:cs typeface="+mn-cs"/>
                        </a:rPr>
                        <a:t>リッチレポート・アンケート・接触状況別態度変容調査</a:t>
                      </a:r>
                    </a:p>
                  </a:txBody>
                  <a:tcPr marL="468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G20</a:t>
                      </a:r>
                      <a:r>
                        <a:rPr kumimoji="1" lang="ja-JP" altLang="en-US" sz="2000" dirty="0">
                          <a:solidFill>
                            <a:schemeClr val="bg2">
                              <a:lumMod val="50000"/>
                            </a:schemeClr>
                          </a:solidFill>
                          <a:latin typeface="+mn-ea"/>
                          <a:ea typeface="+mn-ea"/>
                        </a:rPr>
                        <a:t>万円～</a:t>
                      </a:r>
                    </a:p>
                    <a:p>
                      <a:pPr algn="ct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税別</a:t>
                      </a:r>
                      <a:r>
                        <a:rPr kumimoji="1" lang="en-US" altLang="ja-JP" sz="1200" dirty="0">
                          <a:solidFill>
                            <a:schemeClr val="bg2">
                              <a:lumMod val="50000"/>
                            </a:schemeClr>
                          </a:solidFill>
                          <a:latin typeface="+mn-ea"/>
                          <a:ea typeface="+mn-ea"/>
                        </a:rPr>
                        <a:t>)</a:t>
                      </a:r>
                    </a:p>
                  </a:txBody>
                  <a:tcPr marL="90000" anchor="ctr">
                    <a:lnL w="12700" cap="flat" cmpd="sng" algn="ctr">
                      <a:solidFill>
                        <a:srgbClr val="FF7B82"/>
                      </a:solidFill>
                      <a:prstDash val="dot"/>
                      <a:round/>
                      <a:headEnd type="none" w="med" len="med"/>
                      <a:tailEnd type="none" w="med" len="med"/>
                    </a:lnL>
                    <a:lnR w="12700" cap="flat" cmpd="sng" algn="ctr">
                      <a:solidFill>
                        <a:srgbClr val="FF7B82"/>
                      </a:solidFill>
                      <a:prstDash val="solid"/>
                      <a:round/>
                      <a:headEnd type="none" w="med" len="med"/>
                      <a:tailEnd type="none" w="med" len="med"/>
                    </a:lnR>
                    <a:lnT w="12700" cap="flat" cmpd="sng" algn="ctr">
                      <a:solidFill>
                        <a:srgbClr val="FF7B82"/>
                      </a:solidFill>
                      <a:prstDash val="solid"/>
                      <a:round/>
                      <a:headEnd type="none" w="med" len="med"/>
                      <a:tailEnd type="none" w="med" len="med"/>
                    </a:lnT>
                    <a:lnB w="12700" cap="flat" cmpd="sng" algn="ctr">
                      <a:solidFill>
                        <a:srgbClr val="FF7B82"/>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2">
                              <a:lumMod val="50000"/>
                            </a:schemeClr>
                          </a:solidFill>
                          <a:latin typeface="+mn-ea"/>
                          <a:ea typeface="+mn-ea"/>
                        </a:rPr>
                        <a:t>従来のレポートに加えて、訪問者属性や活動時間帯・読了分析などが加わったリッチレポートを設置。プレミアムタイアップには料⾦に内包されており、必ずお出しいたします。プレミアムタイアップ以外では別料⾦となり、</a:t>
                      </a:r>
                      <a:r>
                        <a:rPr kumimoji="1" lang="en-US" altLang="ja-JP" sz="1100" b="1" dirty="0">
                          <a:solidFill>
                            <a:schemeClr val="bg2">
                              <a:lumMod val="50000"/>
                            </a:schemeClr>
                          </a:solidFill>
                          <a:latin typeface="+mn-ea"/>
                          <a:ea typeface="+mn-ea"/>
                        </a:rPr>
                        <a:t>1</a:t>
                      </a:r>
                      <a:r>
                        <a:rPr kumimoji="1" lang="ja-JP" altLang="en-US" sz="1100" b="1" dirty="0">
                          <a:solidFill>
                            <a:schemeClr val="bg2">
                              <a:lumMod val="50000"/>
                            </a:schemeClr>
                          </a:solidFill>
                          <a:latin typeface="+mn-ea"/>
                          <a:ea typeface="+mn-ea"/>
                        </a:rPr>
                        <a:t>案件 </a:t>
                      </a:r>
                      <a:r>
                        <a:rPr kumimoji="1" lang="en-US" altLang="ja-JP" sz="1100" b="1" dirty="0">
                          <a:solidFill>
                            <a:schemeClr val="bg2">
                              <a:lumMod val="50000"/>
                            </a:schemeClr>
                          </a:solidFill>
                          <a:latin typeface="+mn-ea"/>
                          <a:ea typeface="+mn-ea"/>
                        </a:rPr>
                        <a:t>G20</a:t>
                      </a:r>
                      <a:r>
                        <a:rPr kumimoji="1" lang="ja-JP" altLang="en-US" sz="1100" b="1" dirty="0">
                          <a:solidFill>
                            <a:schemeClr val="bg2">
                              <a:lumMod val="50000"/>
                            </a:schemeClr>
                          </a:solidFill>
                          <a:latin typeface="+mn-ea"/>
                          <a:ea typeface="+mn-ea"/>
                        </a:rPr>
                        <a:t>万円で承ります。必ずタイアップ発注時にお申込ください。</a:t>
                      </a:r>
                    </a:p>
                  </a:txBody>
                  <a:tcPr marL="144000" anchor="ctr">
                    <a:lnL w="12700" cap="flat" cmpd="sng" algn="ctr">
                      <a:solidFill>
                        <a:srgbClr val="FF7B82"/>
                      </a:solidFill>
                      <a:prstDash val="solid"/>
                      <a:round/>
                      <a:headEnd type="none" w="med" len="med"/>
                      <a:tailEnd type="none" w="med" len="med"/>
                    </a:lnL>
                    <a:lnR w="12700" cap="flat" cmpd="sng" algn="ctr">
                      <a:solidFill>
                        <a:srgbClr val="FF7B82"/>
                      </a:solidFill>
                      <a:prstDash val="dot"/>
                      <a:round/>
                      <a:headEnd type="none" w="med" len="med"/>
                      <a:tailEnd type="none" w="med" len="med"/>
                    </a:lnR>
                    <a:lnT w="12700" cap="flat" cmpd="sng" algn="ctr">
                      <a:solidFill>
                        <a:srgbClr val="FF7B82"/>
                      </a:solidFill>
                      <a:prstDash val="dot"/>
                      <a:round/>
                      <a:headEnd type="none" w="med" len="med"/>
                      <a:tailEnd type="none" w="med" len="med"/>
                    </a:lnT>
                    <a:lnB w="12700" cap="flat" cmpd="sng" algn="ctr">
                      <a:solidFill>
                        <a:srgbClr val="FF7B82"/>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6" name="楕円 15">
            <a:extLst>
              <a:ext uri="{FF2B5EF4-FFF2-40B4-BE49-F238E27FC236}">
                <a16:creationId xmlns:a16="http://schemas.microsoft.com/office/drawing/2014/main" id="{A98F80D2-1A7E-6394-5D38-C7DADC811D80}"/>
              </a:ext>
            </a:extLst>
          </p:cNvPr>
          <p:cNvSpPr/>
          <p:nvPr/>
        </p:nvSpPr>
        <p:spPr>
          <a:xfrm>
            <a:off x="319729" y="642608"/>
            <a:ext cx="264466" cy="260277"/>
          </a:xfrm>
          <a:prstGeom prst="ellipse">
            <a:avLst/>
          </a:prstGeom>
          <a:solidFill>
            <a:srgbClr val="FF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latin typeface="Arial Black" panose="020B0A04020102020204" pitchFamily="34" charset="0"/>
                <a:ea typeface="AR悠々ゴシック体E" panose="040B0909000000000000" pitchFamily="49" charset="-128"/>
              </a:rPr>
              <a:t>&gt;</a:t>
            </a:r>
            <a:endParaRPr kumimoji="1" lang="ja-JP" altLang="en-US" sz="1200" b="1">
              <a:latin typeface="Arial Black" panose="020B0A04020102020204" pitchFamily="34" charset="0"/>
              <a:ea typeface="AR悠々ゴシック体E" panose="040B0909000000000000" pitchFamily="49" charset="-128"/>
            </a:endParaRPr>
          </a:p>
        </p:txBody>
      </p:sp>
      <p:sp>
        <p:nvSpPr>
          <p:cNvPr id="17" name="楕円 16">
            <a:extLst>
              <a:ext uri="{FF2B5EF4-FFF2-40B4-BE49-F238E27FC236}">
                <a16:creationId xmlns:a16="http://schemas.microsoft.com/office/drawing/2014/main" id="{C1CFC863-06F5-E4EB-FB0E-78275C61330D}"/>
              </a:ext>
            </a:extLst>
          </p:cNvPr>
          <p:cNvSpPr/>
          <p:nvPr/>
        </p:nvSpPr>
        <p:spPr>
          <a:xfrm rot="891974">
            <a:off x="8726591" y="248379"/>
            <a:ext cx="812800" cy="788288"/>
          </a:xfrm>
          <a:prstGeom prst="ellipse">
            <a:avLst/>
          </a:prstGeom>
          <a:noFill/>
          <a:ln w="28575">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CAC9AEC5-4113-F0E5-C5A4-938B63F7D01B}"/>
              </a:ext>
            </a:extLst>
          </p:cNvPr>
          <p:cNvSpPr txBox="1"/>
          <p:nvPr/>
        </p:nvSpPr>
        <p:spPr>
          <a:xfrm rot="891974">
            <a:off x="8675960" y="319505"/>
            <a:ext cx="963640" cy="646331"/>
          </a:xfrm>
          <a:prstGeom prst="rect">
            <a:avLst/>
          </a:prstGeom>
          <a:noFill/>
        </p:spPr>
        <p:txBody>
          <a:bodyPr wrap="square" rtlCol="0">
            <a:spAutoFit/>
          </a:bodyPr>
          <a:lstStyle/>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単体</a:t>
            </a:r>
            <a:endParaRPr kumimoji="1" lang="en-US" altLang="ja-JP" sz="1200" spc="300" dirty="0">
              <a:solidFill>
                <a:srgbClr val="FF6699"/>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申し込み</a:t>
            </a:r>
            <a:endParaRPr kumimoji="1" lang="en-US" altLang="ja-JP" sz="1200" spc="300" dirty="0">
              <a:solidFill>
                <a:srgbClr val="FF6699"/>
              </a:solidFill>
              <a:latin typeface="AR Pゴシック体S" panose="020B0A00000000000000" pitchFamily="50" charset="-128"/>
              <a:ea typeface="AR Pゴシック体S" panose="020B0A00000000000000" pitchFamily="50" charset="-128"/>
            </a:endParaRPr>
          </a:p>
          <a:p>
            <a:pPr algn="ctr"/>
            <a:r>
              <a:rPr kumimoji="1" lang="ja-JP" altLang="en-US" sz="1200" spc="300" dirty="0">
                <a:solidFill>
                  <a:srgbClr val="FF6699"/>
                </a:solidFill>
                <a:latin typeface="AR Pゴシック体S" panose="020B0A00000000000000" pitchFamily="50" charset="-128"/>
                <a:ea typeface="AR Pゴシック体S" panose="020B0A00000000000000" pitchFamily="50" charset="-128"/>
              </a:rPr>
              <a:t>不可</a:t>
            </a:r>
          </a:p>
        </p:txBody>
      </p:sp>
    </p:spTree>
    <p:extLst>
      <p:ext uri="{BB962C8B-B14F-4D97-AF65-F5344CB8AC3E}">
        <p14:creationId xmlns:p14="http://schemas.microsoft.com/office/powerpoint/2010/main" val="27902302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32;p24">
            <a:extLst>
              <a:ext uri="{FF2B5EF4-FFF2-40B4-BE49-F238E27FC236}">
                <a16:creationId xmlns:a16="http://schemas.microsoft.com/office/drawing/2014/main" id="{1034AAE9-AACA-07C5-0B74-D792140DC621}"/>
              </a:ext>
            </a:extLst>
          </p:cNvPr>
          <p:cNvSpPr txBox="1">
            <a:spLocks/>
          </p:cNvSpPr>
          <p:nvPr/>
        </p:nvSpPr>
        <p:spPr>
          <a:xfrm>
            <a:off x="575661" y="587582"/>
            <a:ext cx="7874288" cy="170164"/>
          </a:xfrm>
          <a:prstGeom prst="rect">
            <a:avLst/>
          </a:prstGeom>
          <a:noFill/>
          <a:ln>
            <a:noFill/>
          </a:ln>
        </p:spPr>
        <p:txBody>
          <a:bodyPr spcFirstLastPara="1" wrap="square" lIns="0" tIns="0" rIns="0" bIns="0" anchor="t" anchorCtr="0">
            <a:no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sz="1633" b="1" dirty="0">
                <a:solidFill>
                  <a:srgbClr val="FF9999"/>
                </a:solidFill>
                <a:latin typeface="Yu Gothic" panose="020B0400000000000000" pitchFamily="34" charset="-128"/>
                <a:ea typeface="Yu Gothic" panose="020B0400000000000000" pitchFamily="34" charset="-128"/>
              </a:rPr>
              <a:t>タイアップメニュー ＞進行スケジュール</a:t>
            </a:r>
          </a:p>
        </p:txBody>
      </p:sp>
      <p:cxnSp>
        <p:nvCxnSpPr>
          <p:cNvPr id="4" name="Google Shape;733;p24">
            <a:extLst>
              <a:ext uri="{FF2B5EF4-FFF2-40B4-BE49-F238E27FC236}">
                <a16:creationId xmlns:a16="http://schemas.microsoft.com/office/drawing/2014/main" id="{2D8BDF10-CCE9-3A16-DFBC-BAEA81E36265}"/>
              </a:ext>
            </a:extLst>
          </p:cNvPr>
          <p:cNvCxnSpPr/>
          <p:nvPr/>
        </p:nvCxnSpPr>
        <p:spPr>
          <a:xfrm>
            <a:off x="4436157" y="1764739"/>
            <a:ext cx="1032249" cy="0"/>
          </a:xfrm>
          <a:prstGeom prst="straightConnector1">
            <a:avLst/>
          </a:prstGeom>
          <a:noFill/>
          <a:ln w="9525" cap="flat" cmpd="sng">
            <a:solidFill>
              <a:srgbClr val="7F7F7F"/>
            </a:solidFill>
            <a:prstDash val="solid"/>
            <a:miter lim="800000"/>
            <a:headEnd type="none" w="sm" len="sm"/>
            <a:tailEnd type="none" w="sm" len="sm"/>
          </a:ln>
        </p:spPr>
      </p:cxnSp>
      <p:sp>
        <p:nvSpPr>
          <p:cNvPr id="5" name="Google Shape;734;p24">
            <a:extLst>
              <a:ext uri="{FF2B5EF4-FFF2-40B4-BE49-F238E27FC236}">
                <a16:creationId xmlns:a16="http://schemas.microsoft.com/office/drawing/2014/main" id="{8335D6CD-D723-BB5E-8C82-A6B153833D0A}"/>
              </a:ext>
            </a:extLst>
          </p:cNvPr>
          <p:cNvSpPr txBox="1"/>
          <p:nvPr/>
        </p:nvSpPr>
        <p:spPr>
          <a:xfrm>
            <a:off x="575662" y="1044112"/>
            <a:ext cx="8753607" cy="609727"/>
          </a:xfrm>
          <a:prstGeom prst="rect">
            <a:avLst/>
          </a:prstGeom>
          <a:noFill/>
          <a:ln>
            <a:noFill/>
          </a:ln>
        </p:spPr>
        <p:txBody>
          <a:bodyPr spcFirstLastPara="1" wrap="square" lIns="82939" tIns="41458" rIns="82939" bIns="41458" anchor="b" anchorCtr="0">
            <a:noAutofit/>
          </a:bodyPr>
          <a:lstStyle/>
          <a:p>
            <a:pPr algn="ctr">
              <a:buClr>
                <a:srgbClr val="505050"/>
              </a:buClr>
              <a:buSzPts val="2100"/>
            </a:pPr>
            <a:r>
              <a:rPr lang="ja-JP" altLang="en-US" sz="1905" b="1">
                <a:solidFill>
                  <a:srgbClr val="505050"/>
                </a:solidFill>
                <a:latin typeface="Yu Gothic" panose="020B0400000000000000" pitchFamily="34" charset="-128"/>
                <a:ea typeface="Yu Gothic" panose="020B0400000000000000" pitchFamily="34" charset="-128"/>
                <a:sym typeface="Arial"/>
              </a:rPr>
              <a:t>掲載開始日の</a:t>
            </a:r>
            <a:r>
              <a:rPr lang="en-US" altLang="ja-JP" sz="1905" b="1">
                <a:solidFill>
                  <a:srgbClr val="505050"/>
                </a:solidFill>
                <a:latin typeface="Yu Gothic" panose="020B0400000000000000" pitchFamily="34" charset="-128"/>
                <a:ea typeface="Yu Gothic" panose="020B0400000000000000" pitchFamily="34" charset="-128"/>
                <a:sym typeface="Arial"/>
              </a:rPr>
              <a:t>8</a:t>
            </a:r>
            <a:r>
              <a:rPr lang="ja-JP" altLang="en-US" sz="1905" b="1">
                <a:solidFill>
                  <a:srgbClr val="505050"/>
                </a:solidFill>
                <a:latin typeface="Yu Gothic" panose="020B0400000000000000" pitchFamily="34" charset="-128"/>
                <a:ea typeface="Yu Gothic" panose="020B0400000000000000" pitchFamily="34" charset="-128"/>
                <a:sym typeface="Arial"/>
              </a:rPr>
              <a:t>週間前より制作作業をスタートします。</a:t>
            </a:r>
            <a:endParaRPr sz="1270">
              <a:solidFill>
                <a:srgbClr val="000000"/>
              </a:solidFill>
              <a:latin typeface="Yu Gothic" panose="020B0400000000000000" pitchFamily="34" charset="-128"/>
              <a:ea typeface="Yu Gothic" panose="020B0400000000000000" pitchFamily="34" charset="-128"/>
              <a:sym typeface="Arial"/>
            </a:endParaRPr>
          </a:p>
          <a:p>
            <a:pPr algn="ctr">
              <a:buClr>
                <a:srgbClr val="505050"/>
              </a:buClr>
              <a:buSzPts val="2100"/>
            </a:pPr>
            <a:r>
              <a:rPr lang="ja-JP" altLang="en-US" sz="1905" b="1">
                <a:solidFill>
                  <a:srgbClr val="505050"/>
                </a:solidFill>
                <a:latin typeface="Yu Gothic" panose="020B0400000000000000" pitchFamily="34" charset="-128"/>
                <a:ea typeface="Yu Gothic" panose="020B0400000000000000" pitchFamily="34" charset="-128"/>
                <a:sym typeface="Arial"/>
              </a:rPr>
              <a:t>校正は初校・再校の</a:t>
            </a:r>
            <a:r>
              <a:rPr lang="en-US" altLang="ja-JP" sz="1905" b="1">
                <a:solidFill>
                  <a:srgbClr val="505050"/>
                </a:solidFill>
                <a:latin typeface="Yu Gothic" panose="020B0400000000000000" pitchFamily="34" charset="-128"/>
                <a:ea typeface="Yu Gothic" panose="020B0400000000000000" pitchFamily="34" charset="-128"/>
                <a:sym typeface="Arial"/>
              </a:rPr>
              <a:t>2</a:t>
            </a:r>
            <a:r>
              <a:rPr lang="ja-JP" altLang="en-US" sz="1905" b="1">
                <a:solidFill>
                  <a:srgbClr val="505050"/>
                </a:solidFill>
                <a:latin typeface="Yu Gothic" panose="020B0400000000000000" pitchFamily="34" charset="-128"/>
                <a:ea typeface="Yu Gothic" panose="020B0400000000000000" pitchFamily="34" charset="-128"/>
                <a:sym typeface="Arial"/>
              </a:rPr>
              <a:t>回を基本とします。</a:t>
            </a:r>
            <a:endParaRPr sz="1270">
              <a:solidFill>
                <a:srgbClr val="000000"/>
              </a:solidFill>
              <a:latin typeface="Yu Gothic" panose="020B0400000000000000" pitchFamily="34" charset="-128"/>
              <a:ea typeface="Yu Gothic" panose="020B0400000000000000" pitchFamily="34" charset="-128"/>
              <a:sym typeface="Arial"/>
            </a:endParaRPr>
          </a:p>
        </p:txBody>
      </p:sp>
      <p:graphicFrame>
        <p:nvGraphicFramePr>
          <p:cNvPr id="6" name="Google Shape;735;p24">
            <a:extLst>
              <a:ext uri="{FF2B5EF4-FFF2-40B4-BE49-F238E27FC236}">
                <a16:creationId xmlns:a16="http://schemas.microsoft.com/office/drawing/2014/main" id="{DC2E0718-C4FA-50E5-77FB-2C1F95BE5B8E}"/>
              </a:ext>
            </a:extLst>
          </p:cNvPr>
          <p:cNvGraphicFramePr/>
          <p:nvPr>
            <p:extLst>
              <p:ext uri="{D42A27DB-BD31-4B8C-83A1-F6EECF244321}">
                <p14:modId xmlns:p14="http://schemas.microsoft.com/office/powerpoint/2010/main" val="4174951070"/>
              </p:ext>
            </p:extLst>
          </p:nvPr>
        </p:nvGraphicFramePr>
        <p:xfrm>
          <a:off x="3623848" y="1988996"/>
          <a:ext cx="2679747" cy="3896529"/>
        </p:xfrm>
        <a:graphic>
          <a:graphicData uri="http://schemas.openxmlformats.org/drawingml/2006/table">
            <a:tbl>
              <a:tblPr firstRow="1" bandRow="1">
                <a:noFill/>
              </a:tblPr>
              <a:tblGrid>
                <a:gridCol w="669931">
                  <a:extLst>
                    <a:ext uri="{9D8B030D-6E8A-4147-A177-3AD203B41FA5}">
                      <a16:colId xmlns:a16="http://schemas.microsoft.com/office/drawing/2014/main" val="20000"/>
                    </a:ext>
                  </a:extLst>
                </a:gridCol>
                <a:gridCol w="2009816">
                  <a:extLst>
                    <a:ext uri="{9D8B030D-6E8A-4147-A177-3AD203B41FA5}">
                      <a16:colId xmlns:a16="http://schemas.microsoft.com/office/drawing/2014/main" val="20001"/>
                    </a:ext>
                  </a:extLst>
                </a:gridCol>
              </a:tblGrid>
              <a:tr h="556647">
                <a:tc gridSpan="2">
                  <a:txBody>
                    <a:bodyPr/>
                    <a:lstStyle/>
                    <a:p>
                      <a:pPr marL="0" marR="0" lvl="0" indent="0" algn="ctr" rtl="0">
                        <a:lnSpc>
                          <a:spcPct val="100000"/>
                        </a:lnSpc>
                        <a:spcBef>
                          <a:spcPts val="0"/>
                        </a:spcBef>
                        <a:spcAft>
                          <a:spcPts val="0"/>
                        </a:spcAft>
                        <a:buClr>
                          <a:srgbClr val="000000"/>
                        </a:buClr>
                        <a:buSzPts val="1700"/>
                        <a:buFont typeface="Arial"/>
                        <a:buNone/>
                      </a:pPr>
                      <a:r>
                        <a:rPr lang="ja-JP" sz="1500" b="1" i="0" u="none" strike="noStrike" cap="none" dirty="0">
                          <a:solidFill>
                            <a:schemeClr val="lt1"/>
                          </a:solidFill>
                          <a:latin typeface="Yu Gothic" panose="020B0400000000000000" pitchFamily="34" charset="-128"/>
                          <a:ea typeface="Yu Gothic" panose="020B0400000000000000" pitchFamily="34" charset="-128"/>
                          <a:cs typeface="Arial"/>
                          <a:sym typeface="Arial"/>
                        </a:rPr>
                        <a:t>スタンダード　タイアップ</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BC4BE"/>
                    </a:solidFill>
                  </a:tcPr>
                </a:tc>
                <a:tc hMerge="1">
                  <a:txBody>
                    <a:bodyPr/>
                    <a:lstStyle/>
                    <a:p>
                      <a:endParaRPr lang="ja-JP"/>
                    </a:p>
                  </a:txBody>
                  <a:tcPr/>
                </a:tc>
                <a:extLst>
                  <a:ext uri="{0D108BD9-81ED-4DB2-BD59-A6C34878D82A}">
                    <a16:rowId xmlns:a16="http://schemas.microsoft.com/office/drawing/2014/main" val="10000"/>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6週間前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オリエン実施</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5週間前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構成・ラフデザイン案提出</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4週間前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撮影・取材ほか</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2週間前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初校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1週間前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再校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556647">
                <a:tc>
                  <a:txBody>
                    <a:bodyPr/>
                    <a:lstStyle/>
                    <a:p>
                      <a:pPr marL="0" marR="0" lvl="0" indent="0" algn="ctr" rtl="0">
                        <a:lnSpc>
                          <a:spcPct val="100000"/>
                        </a:lnSpc>
                        <a:spcBef>
                          <a:spcPts val="0"/>
                        </a:spcBef>
                        <a:spcAft>
                          <a:spcPts val="0"/>
                        </a:spcAft>
                        <a:buClr>
                          <a:srgbClr val="50505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掲載開始日</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掲載開始</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graphicFrame>
        <p:nvGraphicFramePr>
          <p:cNvPr id="7" name="Google Shape;736;p24">
            <a:extLst>
              <a:ext uri="{FF2B5EF4-FFF2-40B4-BE49-F238E27FC236}">
                <a16:creationId xmlns:a16="http://schemas.microsoft.com/office/drawing/2014/main" id="{D9DC9140-0CAC-0B9F-2909-B61A261A0A39}"/>
              </a:ext>
            </a:extLst>
          </p:cNvPr>
          <p:cNvGraphicFramePr/>
          <p:nvPr>
            <p:extLst>
              <p:ext uri="{D42A27DB-BD31-4B8C-83A1-F6EECF244321}">
                <p14:modId xmlns:p14="http://schemas.microsoft.com/office/powerpoint/2010/main" val="2227488365"/>
              </p:ext>
            </p:extLst>
          </p:nvPr>
        </p:nvGraphicFramePr>
        <p:xfrm>
          <a:off x="575665" y="1988996"/>
          <a:ext cx="2701202" cy="3896529"/>
        </p:xfrm>
        <a:graphic>
          <a:graphicData uri="http://schemas.openxmlformats.org/drawingml/2006/table">
            <a:tbl>
              <a:tblPr firstRow="1" bandRow="1">
                <a:noFill/>
              </a:tblPr>
              <a:tblGrid>
                <a:gridCol w="675306">
                  <a:extLst>
                    <a:ext uri="{9D8B030D-6E8A-4147-A177-3AD203B41FA5}">
                      <a16:colId xmlns:a16="http://schemas.microsoft.com/office/drawing/2014/main" val="20000"/>
                    </a:ext>
                  </a:extLst>
                </a:gridCol>
                <a:gridCol w="2025896">
                  <a:extLst>
                    <a:ext uri="{9D8B030D-6E8A-4147-A177-3AD203B41FA5}">
                      <a16:colId xmlns:a16="http://schemas.microsoft.com/office/drawing/2014/main" val="20001"/>
                    </a:ext>
                  </a:extLst>
                </a:gridCol>
              </a:tblGrid>
              <a:tr h="556647">
                <a:tc gridSpan="2">
                  <a:txBody>
                    <a:bodyPr/>
                    <a:lstStyle/>
                    <a:p>
                      <a:pPr marL="0" marR="0" lvl="0" indent="0" algn="ctr" rtl="0">
                        <a:lnSpc>
                          <a:spcPct val="100000"/>
                        </a:lnSpc>
                        <a:spcBef>
                          <a:spcPts val="0"/>
                        </a:spcBef>
                        <a:spcAft>
                          <a:spcPts val="0"/>
                        </a:spcAft>
                        <a:buClr>
                          <a:srgbClr val="000000"/>
                        </a:buClr>
                        <a:buSzPts val="1700"/>
                        <a:buFont typeface="Arial"/>
                        <a:buNone/>
                      </a:pPr>
                      <a:r>
                        <a:rPr lang="ja-JP" sz="1500" b="1" i="0" u="none" strike="noStrike" cap="none" dirty="0">
                          <a:solidFill>
                            <a:schemeClr val="lt1"/>
                          </a:solidFill>
                          <a:latin typeface="Yu Gothic" panose="020B0400000000000000" pitchFamily="34" charset="-128"/>
                          <a:ea typeface="Yu Gothic" panose="020B0400000000000000" pitchFamily="34" charset="-128"/>
                          <a:cs typeface="Arial"/>
                          <a:sym typeface="Arial"/>
                        </a:rPr>
                        <a:t>プレミアム　タイアップ</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BC4BE"/>
                    </a:solidFill>
                  </a:tcPr>
                </a:tc>
                <a:tc hMerge="1">
                  <a:txBody>
                    <a:bodyPr/>
                    <a:lstStyle/>
                    <a:p>
                      <a:endParaRPr lang="ja-JP"/>
                    </a:p>
                  </a:txBody>
                  <a:tcPr/>
                </a:tc>
                <a:extLst>
                  <a:ext uri="{0D108BD9-81ED-4DB2-BD59-A6C34878D82A}">
                    <a16:rowId xmlns:a16="http://schemas.microsoft.com/office/drawing/2014/main" val="10000"/>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8週間前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オリエン実施</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7週間前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構成・ラフデザイン案提出</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6週間前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撮影・取材ほか</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3週間前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初校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2週間前</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再校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556647">
                <a:tc>
                  <a:txBody>
                    <a:bodyPr/>
                    <a:lstStyle/>
                    <a:p>
                      <a:pPr marL="0" marR="0" lvl="0" indent="0" algn="ctr" rtl="0">
                        <a:lnSpc>
                          <a:spcPct val="100000"/>
                        </a:lnSpc>
                        <a:spcBef>
                          <a:spcPts val="0"/>
                        </a:spcBef>
                        <a:spcAft>
                          <a:spcPts val="0"/>
                        </a:spcAft>
                        <a:buClr>
                          <a:srgbClr val="50505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掲載開始日</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掲載開始</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
        <p:nvSpPr>
          <p:cNvPr id="8" name="Google Shape;737;p24">
            <a:extLst>
              <a:ext uri="{FF2B5EF4-FFF2-40B4-BE49-F238E27FC236}">
                <a16:creationId xmlns:a16="http://schemas.microsoft.com/office/drawing/2014/main" id="{52A53AD2-AD92-ECC4-4E0B-124BB5BE4CE4}"/>
              </a:ext>
            </a:extLst>
          </p:cNvPr>
          <p:cNvSpPr/>
          <p:nvPr/>
        </p:nvSpPr>
        <p:spPr>
          <a:xfrm>
            <a:off x="7125426" y="300967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6ED2B4"/>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9" name="Google Shape;738;p24">
            <a:extLst>
              <a:ext uri="{FF2B5EF4-FFF2-40B4-BE49-F238E27FC236}">
                <a16:creationId xmlns:a16="http://schemas.microsoft.com/office/drawing/2014/main" id="{BCF87A81-673A-9C52-54A0-BDB5CE8FF3E4}"/>
              </a:ext>
            </a:extLst>
          </p:cNvPr>
          <p:cNvSpPr/>
          <p:nvPr/>
        </p:nvSpPr>
        <p:spPr>
          <a:xfrm>
            <a:off x="7125426" y="356121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6ED2B4"/>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0" name="Google Shape;739;p24">
            <a:extLst>
              <a:ext uri="{FF2B5EF4-FFF2-40B4-BE49-F238E27FC236}">
                <a16:creationId xmlns:a16="http://schemas.microsoft.com/office/drawing/2014/main" id="{CD6A313D-B1F5-C2BD-ADF9-6E8004FC52E1}"/>
              </a:ext>
            </a:extLst>
          </p:cNvPr>
          <p:cNvSpPr/>
          <p:nvPr/>
        </p:nvSpPr>
        <p:spPr>
          <a:xfrm>
            <a:off x="7125426" y="4112749"/>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6ED2B4"/>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1" name="Google Shape;740;p24">
            <a:extLst>
              <a:ext uri="{FF2B5EF4-FFF2-40B4-BE49-F238E27FC236}">
                <a16:creationId xmlns:a16="http://schemas.microsoft.com/office/drawing/2014/main" id="{226843F0-7906-CF10-2AAB-A0A106F03CF8}"/>
              </a:ext>
            </a:extLst>
          </p:cNvPr>
          <p:cNvSpPr/>
          <p:nvPr/>
        </p:nvSpPr>
        <p:spPr>
          <a:xfrm>
            <a:off x="7125426" y="466428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6ED2B4"/>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2" name="Google Shape;741;p24">
            <a:extLst>
              <a:ext uri="{FF2B5EF4-FFF2-40B4-BE49-F238E27FC236}">
                <a16:creationId xmlns:a16="http://schemas.microsoft.com/office/drawing/2014/main" id="{5E31162A-7172-3FC4-F153-75A3657D0845}"/>
              </a:ext>
            </a:extLst>
          </p:cNvPr>
          <p:cNvSpPr/>
          <p:nvPr/>
        </p:nvSpPr>
        <p:spPr>
          <a:xfrm>
            <a:off x="7125426" y="521582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6ED2B4"/>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3" name="Google Shape;742;p24">
            <a:extLst>
              <a:ext uri="{FF2B5EF4-FFF2-40B4-BE49-F238E27FC236}">
                <a16:creationId xmlns:a16="http://schemas.microsoft.com/office/drawing/2014/main" id="{A3AB8FB0-9936-3312-427F-CCCB1795AF45}"/>
              </a:ext>
            </a:extLst>
          </p:cNvPr>
          <p:cNvSpPr/>
          <p:nvPr/>
        </p:nvSpPr>
        <p:spPr>
          <a:xfrm>
            <a:off x="2181483" y="300967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4" name="Google Shape;743;p24">
            <a:extLst>
              <a:ext uri="{FF2B5EF4-FFF2-40B4-BE49-F238E27FC236}">
                <a16:creationId xmlns:a16="http://schemas.microsoft.com/office/drawing/2014/main" id="{5783C453-D3E2-D333-94A1-55B921CEE581}"/>
              </a:ext>
            </a:extLst>
          </p:cNvPr>
          <p:cNvSpPr/>
          <p:nvPr/>
        </p:nvSpPr>
        <p:spPr>
          <a:xfrm>
            <a:off x="2181483" y="356121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5" name="Google Shape;744;p24">
            <a:extLst>
              <a:ext uri="{FF2B5EF4-FFF2-40B4-BE49-F238E27FC236}">
                <a16:creationId xmlns:a16="http://schemas.microsoft.com/office/drawing/2014/main" id="{8018E3F0-8859-AF4F-1BDC-7E3E1F974130}"/>
              </a:ext>
            </a:extLst>
          </p:cNvPr>
          <p:cNvSpPr/>
          <p:nvPr/>
        </p:nvSpPr>
        <p:spPr>
          <a:xfrm>
            <a:off x="2181483" y="4112749"/>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6" name="Google Shape;745;p24">
            <a:extLst>
              <a:ext uri="{FF2B5EF4-FFF2-40B4-BE49-F238E27FC236}">
                <a16:creationId xmlns:a16="http://schemas.microsoft.com/office/drawing/2014/main" id="{B67A87CE-51BD-E061-2680-7366839711A3}"/>
              </a:ext>
            </a:extLst>
          </p:cNvPr>
          <p:cNvSpPr/>
          <p:nvPr/>
        </p:nvSpPr>
        <p:spPr>
          <a:xfrm>
            <a:off x="2181483" y="466428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17" name="Google Shape;746;p24">
            <a:extLst>
              <a:ext uri="{FF2B5EF4-FFF2-40B4-BE49-F238E27FC236}">
                <a16:creationId xmlns:a16="http://schemas.microsoft.com/office/drawing/2014/main" id="{338A7846-0207-69CE-9D9B-6B7722353E99}"/>
              </a:ext>
            </a:extLst>
          </p:cNvPr>
          <p:cNvSpPr/>
          <p:nvPr/>
        </p:nvSpPr>
        <p:spPr>
          <a:xfrm>
            <a:off x="2181483" y="521582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graphicFrame>
        <p:nvGraphicFramePr>
          <p:cNvPr id="18" name="Google Shape;747;p24">
            <a:extLst>
              <a:ext uri="{FF2B5EF4-FFF2-40B4-BE49-F238E27FC236}">
                <a16:creationId xmlns:a16="http://schemas.microsoft.com/office/drawing/2014/main" id="{814CE8AC-4E2B-81FD-D76F-6C9EED8AA123}"/>
              </a:ext>
            </a:extLst>
          </p:cNvPr>
          <p:cNvGraphicFramePr/>
          <p:nvPr>
            <p:extLst>
              <p:ext uri="{D42A27DB-BD31-4B8C-83A1-F6EECF244321}">
                <p14:modId xmlns:p14="http://schemas.microsoft.com/office/powerpoint/2010/main" val="2402003591"/>
              </p:ext>
            </p:extLst>
          </p:nvPr>
        </p:nvGraphicFramePr>
        <p:xfrm>
          <a:off x="6650595" y="1988996"/>
          <a:ext cx="2679747" cy="3896529"/>
        </p:xfrm>
        <a:graphic>
          <a:graphicData uri="http://schemas.openxmlformats.org/drawingml/2006/table">
            <a:tbl>
              <a:tblPr firstRow="1" bandRow="1">
                <a:noFill/>
              </a:tblPr>
              <a:tblGrid>
                <a:gridCol w="974994">
                  <a:extLst>
                    <a:ext uri="{9D8B030D-6E8A-4147-A177-3AD203B41FA5}">
                      <a16:colId xmlns:a16="http://schemas.microsoft.com/office/drawing/2014/main" val="20000"/>
                    </a:ext>
                  </a:extLst>
                </a:gridCol>
                <a:gridCol w="1704753">
                  <a:extLst>
                    <a:ext uri="{9D8B030D-6E8A-4147-A177-3AD203B41FA5}">
                      <a16:colId xmlns:a16="http://schemas.microsoft.com/office/drawing/2014/main" val="20001"/>
                    </a:ext>
                  </a:extLst>
                </a:gridCol>
              </a:tblGrid>
              <a:tr h="556647">
                <a:tc gridSpan="2">
                  <a:txBody>
                    <a:bodyPr/>
                    <a:lstStyle/>
                    <a:p>
                      <a:pPr marL="0" marR="0" lvl="0" indent="0" algn="ctr" rtl="0">
                        <a:lnSpc>
                          <a:spcPct val="100000"/>
                        </a:lnSpc>
                        <a:spcBef>
                          <a:spcPts val="0"/>
                        </a:spcBef>
                        <a:spcAft>
                          <a:spcPts val="0"/>
                        </a:spcAft>
                        <a:buClr>
                          <a:srgbClr val="000000"/>
                        </a:buClr>
                        <a:buSzPts val="1700"/>
                        <a:buFont typeface="Arial"/>
                        <a:buNone/>
                      </a:pPr>
                      <a:r>
                        <a:rPr lang="ja-JP" sz="1500" b="1" i="0" u="none" strike="noStrike" cap="none" dirty="0">
                          <a:solidFill>
                            <a:schemeClr val="lt1"/>
                          </a:solidFill>
                          <a:latin typeface="Yu Gothic" panose="020B0400000000000000" pitchFamily="34" charset="-128"/>
                          <a:ea typeface="Yu Gothic" panose="020B0400000000000000" pitchFamily="34" charset="-128"/>
                          <a:cs typeface="Arial"/>
                          <a:sym typeface="Arial"/>
                        </a:rPr>
                        <a:t>PRタイアップ </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BC4BE"/>
                    </a:solidFill>
                  </a:tcPr>
                </a:tc>
                <a:tc hMerge="1">
                  <a:txBody>
                    <a:bodyPr/>
                    <a:lstStyle/>
                    <a:p>
                      <a:endParaRPr lang="ja-JP"/>
                    </a:p>
                  </a:txBody>
                  <a:tcPr/>
                </a:tc>
                <a:extLst>
                  <a:ext uri="{0D108BD9-81ED-4DB2-BD59-A6C34878D82A}">
                    <a16:rowId xmlns:a16="http://schemas.microsoft.com/office/drawing/2014/main" val="10000"/>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20営業日前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オリエンシート</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画像素材ご支給</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13営業日前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初校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12〜13営業日前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再校</a:t>
                      </a:r>
                      <a:endParaRPr sz="1300" u="none" strike="noStrike" cap="none">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556647">
                <a:tc>
                  <a:txBody>
                    <a:bodyPr/>
                    <a:lstStyle/>
                    <a:p>
                      <a:pPr marL="0" marR="0" lvl="0" indent="0" algn="ctr" rtl="0">
                        <a:lnSpc>
                          <a:spcPct val="100000"/>
                        </a:lnSpc>
                        <a:spcBef>
                          <a:spcPts val="0"/>
                        </a:spcBef>
                        <a:spcAft>
                          <a:spcPts val="0"/>
                        </a:spcAft>
                        <a:buClr>
                          <a:srgbClr val="000000"/>
                        </a:buClr>
                        <a:buSzPts val="1100"/>
                        <a:buFont typeface="Arial"/>
                        <a:buNone/>
                      </a:pPr>
                      <a:r>
                        <a:rPr lang="ja-JP" sz="1000" b="0" i="0" u="none" strike="noStrike" cap="none">
                          <a:solidFill>
                            <a:srgbClr val="505050"/>
                          </a:solidFill>
                          <a:latin typeface="Yu Gothic" panose="020B0400000000000000" pitchFamily="34" charset="-128"/>
                          <a:ea typeface="Yu Gothic" panose="020B0400000000000000" pitchFamily="34" charset="-128"/>
                          <a:cs typeface="Arial"/>
                          <a:sym typeface="Arial"/>
                        </a:rPr>
                        <a:t>3営業日前</a:t>
                      </a:r>
                      <a:endParaRPr sz="10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校了</a:t>
                      </a: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556647">
                <a:tc>
                  <a:txBody>
                    <a:bodyPr/>
                    <a:lstStyle/>
                    <a:p>
                      <a:pPr marL="0" marR="0" lvl="0" indent="0" algn="ctr" rtl="0">
                        <a:lnSpc>
                          <a:spcPct val="100000"/>
                        </a:lnSpc>
                        <a:spcBef>
                          <a:spcPts val="0"/>
                        </a:spcBef>
                        <a:spcAft>
                          <a:spcPts val="0"/>
                        </a:spcAft>
                        <a:buClr>
                          <a:srgbClr val="000000"/>
                        </a:buClr>
                        <a:buSzPts val="1300"/>
                        <a:buFont typeface="Arial"/>
                        <a:buNone/>
                      </a:pPr>
                      <a:endParaRPr sz="12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505050"/>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556647">
                <a:tc>
                  <a:txBody>
                    <a:bodyPr/>
                    <a:lstStyle/>
                    <a:p>
                      <a:pPr marL="0" marR="0" lvl="0" indent="0" algn="ctr" rtl="0">
                        <a:lnSpc>
                          <a:spcPct val="100000"/>
                        </a:lnSpc>
                        <a:spcBef>
                          <a:spcPts val="0"/>
                        </a:spcBef>
                        <a:spcAft>
                          <a:spcPts val="0"/>
                        </a:spcAft>
                        <a:buClr>
                          <a:schemeClr val="dk1"/>
                        </a:buClr>
                        <a:buSzPts val="1300"/>
                        <a:buFont typeface="Calibri"/>
                        <a:buNone/>
                      </a:pPr>
                      <a:endParaRPr sz="12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掲載開始</a:t>
                      </a:r>
                      <a:endParaRPr sz="13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
        <p:nvSpPr>
          <p:cNvPr id="19" name="Google Shape;748;p24">
            <a:extLst>
              <a:ext uri="{FF2B5EF4-FFF2-40B4-BE49-F238E27FC236}">
                <a16:creationId xmlns:a16="http://schemas.microsoft.com/office/drawing/2014/main" id="{A92EEE31-8B17-DCE6-D97E-1EACA8F8B009}"/>
              </a:ext>
            </a:extLst>
          </p:cNvPr>
          <p:cNvSpPr/>
          <p:nvPr/>
        </p:nvSpPr>
        <p:spPr>
          <a:xfrm>
            <a:off x="5214211" y="300967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0" name="Google Shape;749;p24">
            <a:extLst>
              <a:ext uri="{FF2B5EF4-FFF2-40B4-BE49-F238E27FC236}">
                <a16:creationId xmlns:a16="http://schemas.microsoft.com/office/drawing/2014/main" id="{AEC4F317-8222-C17E-C189-BD15795F6ADD}"/>
              </a:ext>
            </a:extLst>
          </p:cNvPr>
          <p:cNvSpPr/>
          <p:nvPr/>
        </p:nvSpPr>
        <p:spPr>
          <a:xfrm>
            <a:off x="5214211" y="356121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1" name="Google Shape;750;p24">
            <a:extLst>
              <a:ext uri="{FF2B5EF4-FFF2-40B4-BE49-F238E27FC236}">
                <a16:creationId xmlns:a16="http://schemas.microsoft.com/office/drawing/2014/main" id="{AFADC909-CAFB-B426-0638-BAF4F19A69CE}"/>
              </a:ext>
            </a:extLst>
          </p:cNvPr>
          <p:cNvSpPr/>
          <p:nvPr/>
        </p:nvSpPr>
        <p:spPr>
          <a:xfrm>
            <a:off x="5214211" y="4112749"/>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2" name="Google Shape;751;p24">
            <a:extLst>
              <a:ext uri="{FF2B5EF4-FFF2-40B4-BE49-F238E27FC236}">
                <a16:creationId xmlns:a16="http://schemas.microsoft.com/office/drawing/2014/main" id="{A5F5EBB9-CDD8-0FAB-4BED-D9741C129505}"/>
              </a:ext>
            </a:extLst>
          </p:cNvPr>
          <p:cNvSpPr/>
          <p:nvPr/>
        </p:nvSpPr>
        <p:spPr>
          <a:xfrm>
            <a:off x="5214211" y="466428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3" name="Google Shape;752;p24">
            <a:extLst>
              <a:ext uri="{FF2B5EF4-FFF2-40B4-BE49-F238E27FC236}">
                <a16:creationId xmlns:a16="http://schemas.microsoft.com/office/drawing/2014/main" id="{2CD5C345-A20C-4378-4884-D291B3159D4F}"/>
              </a:ext>
            </a:extLst>
          </p:cNvPr>
          <p:cNvSpPr/>
          <p:nvPr/>
        </p:nvSpPr>
        <p:spPr>
          <a:xfrm>
            <a:off x="5214211" y="521582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4" name="Google Shape;753;p24">
            <a:extLst>
              <a:ext uri="{FF2B5EF4-FFF2-40B4-BE49-F238E27FC236}">
                <a16:creationId xmlns:a16="http://schemas.microsoft.com/office/drawing/2014/main" id="{BC800EAC-6871-78AB-3855-0C95EFFCF73C}"/>
              </a:ext>
            </a:extLst>
          </p:cNvPr>
          <p:cNvSpPr/>
          <p:nvPr/>
        </p:nvSpPr>
        <p:spPr>
          <a:xfrm>
            <a:off x="8388306" y="3009675"/>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5" name="Google Shape;754;p24">
            <a:extLst>
              <a:ext uri="{FF2B5EF4-FFF2-40B4-BE49-F238E27FC236}">
                <a16:creationId xmlns:a16="http://schemas.microsoft.com/office/drawing/2014/main" id="{035AFC4C-FFC6-4DC3-DF01-89394102ED00}"/>
              </a:ext>
            </a:extLst>
          </p:cNvPr>
          <p:cNvSpPr/>
          <p:nvPr/>
        </p:nvSpPr>
        <p:spPr>
          <a:xfrm>
            <a:off x="8388306" y="3561213"/>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6" name="Google Shape;755;p24">
            <a:extLst>
              <a:ext uri="{FF2B5EF4-FFF2-40B4-BE49-F238E27FC236}">
                <a16:creationId xmlns:a16="http://schemas.microsoft.com/office/drawing/2014/main" id="{DF3FB4EA-FBE2-7262-142B-A4AA0B6092E3}"/>
              </a:ext>
            </a:extLst>
          </p:cNvPr>
          <p:cNvSpPr/>
          <p:nvPr/>
        </p:nvSpPr>
        <p:spPr>
          <a:xfrm>
            <a:off x="8388306" y="4112749"/>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7" name="Google Shape;756;p24">
            <a:extLst>
              <a:ext uri="{FF2B5EF4-FFF2-40B4-BE49-F238E27FC236}">
                <a16:creationId xmlns:a16="http://schemas.microsoft.com/office/drawing/2014/main" id="{0DFC9680-5EEE-5D25-E38B-9F179D269475}"/>
              </a:ext>
            </a:extLst>
          </p:cNvPr>
          <p:cNvSpPr/>
          <p:nvPr/>
        </p:nvSpPr>
        <p:spPr>
          <a:xfrm>
            <a:off x="8388306" y="5022028"/>
            <a:ext cx="195951" cy="195951"/>
          </a:xfrm>
          <a:custGeom>
            <a:avLst/>
            <a:gdLst/>
            <a:ahLst/>
            <a:cxnLst/>
            <a:rect l="l" t="t" r="r" b="b"/>
            <a:pathLst>
              <a:path w="476" h="476" extrusionOk="0">
                <a:moveTo>
                  <a:pt x="476" y="238"/>
                </a:moveTo>
                <a:lnTo>
                  <a:pt x="435" y="197"/>
                </a:lnTo>
                <a:lnTo>
                  <a:pt x="267" y="361"/>
                </a:lnTo>
                <a:lnTo>
                  <a:pt x="267" y="0"/>
                </a:lnTo>
                <a:lnTo>
                  <a:pt x="208" y="0"/>
                </a:lnTo>
                <a:lnTo>
                  <a:pt x="208" y="361"/>
                </a:lnTo>
                <a:lnTo>
                  <a:pt x="41" y="197"/>
                </a:lnTo>
                <a:lnTo>
                  <a:pt x="0" y="238"/>
                </a:lnTo>
                <a:lnTo>
                  <a:pt x="238" y="476"/>
                </a:lnTo>
                <a:lnTo>
                  <a:pt x="476" y="238"/>
                </a:lnTo>
                <a:close/>
              </a:path>
            </a:pathLst>
          </a:custGeom>
          <a:solidFill>
            <a:srgbClr val="FBC4BE"/>
          </a:solidFill>
          <a:ln>
            <a:noFill/>
          </a:ln>
        </p:spPr>
        <p:txBody>
          <a:bodyPr spcFirstLastPara="1" wrap="square" lIns="82939" tIns="41458" rIns="82939" bIns="41458" anchor="t" anchorCtr="0">
            <a:noAutofit/>
          </a:bodyPr>
          <a:lstStyle/>
          <a:p>
            <a:pPr>
              <a:buClr>
                <a:srgbClr val="000000"/>
              </a:buClr>
              <a:buSzPts val="1653"/>
            </a:pPr>
            <a:endParaRPr sz="1500">
              <a:solidFill>
                <a:schemeClr val="dk1"/>
              </a:solidFill>
              <a:latin typeface="Yu Gothic" panose="020B0400000000000000" pitchFamily="34" charset="-128"/>
              <a:ea typeface="Yu Gothic" panose="020B0400000000000000" pitchFamily="34" charset="-128"/>
              <a:sym typeface="Arial"/>
            </a:endParaRPr>
          </a:p>
        </p:txBody>
      </p:sp>
      <p:sp>
        <p:nvSpPr>
          <p:cNvPr id="28" name="正方形/長方形 27">
            <a:extLst>
              <a:ext uri="{FF2B5EF4-FFF2-40B4-BE49-F238E27FC236}">
                <a16:creationId xmlns:a16="http://schemas.microsoft.com/office/drawing/2014/main" id="{5EED94E2-2A1C-2DEB-0BDD-739F4D519D6F}"/>
              </a:ext>
            </a:extLst>
          </p:cNvPr>
          <p:cNvSpPr/>
          <p:nvPr/>
        </p:nvSpPr>
        <p:spPr>
          <a:xfrm>
            <a:off x="3044631" y="5958924"/>
            <a:ext cx="4847549" cy="532262"/>
          </a:xfrm>
          <a:prstGeom prst="rect">
            <a:avLst/>
          </a:prstGeom>
        </p:spPr>
        <p:txBody>
          <a:bodyPr>
            <a:spAutoFit/>
          </a:bodyPr>
          <a:lstStyle/>
          <a:p>
            <a:pPr lvl="0">
              <a:buSzPts val="1200"/>
            </a:pPr>
            <a:r>
              <a:rPr lang="ja-JP" altLang="en-US" sz="953" dirty="0">
                <a:solidFill>
                  <a:srgbClr val="3F3F3F"/>
                </a:solidFill>
                <a:latin typeface="游ゴシック" panose="020B0400000000000000" pitchFamily="50" charset="-128"/>
                <a:ea typeface="游ゴシック" panose="020B0400000000000000" pitchFamily="50" charset="-128"/>
              </a:rPr>
              <a:t>・本誌連動企画の場合は、スケジュールが前倒しとなります</a:t>
            </a:r>
          </a:p>
          <a:p>
            <a:pPr lvl="0">
              <a:buSzPts val="1200"/>
            </a:pPr>
            <a:r>
              <a:rPr lang="ja-JP" altLang="en-US" sz="953" dirty="0">
                <a:solidFill>
                  <a:srgbClr val="3F3F3F"/>
                </a:solidFill>
                <a:latin typeface="游ゴシック" panose="020B0400000000000000" pitchFamily="50" charset="-128"/>
                <a:ea typeface="游ゴシック" panose="020B0400000000000000" pitchFamily="50" charset="-128"/>
              </a:rPr>
              <a:t>・企画ごとにスケジュールをお出しいたします</a:t>
            </a:r>
          </a:p>
          <a:p>
            <a:pPr lvl="0">
              <a:buSzPts val="1200"/>
            </a:pPr>
            <a:r>
              <a:rPr lang="ja-JP" altLang="en-US" sz="953" dirty="0">
                <a:solidFill>
                  <a:srgbClr val="3F3F3F"/>
                </a:solidFill>
                <a:latin typeface="游ゴシック" panose="020B0400000000000000" pitchFamily="50" charset="-128"/>
                <a:ea typeface="游ゴシック" panose="020B0400000000000000" pitchFamily="50" charset="-128"/>
              </a:rPr>
              <a:t>・</a:t>
            </a:r>
            <a:r>
              <a:rPr lang="en-US" altLang="ja-JP" sz="953" dirty="0" err="1">
                <a:solidFill>
                  <a:srgbClr val="3F3F3F"/>
                </a:solidFill>
                <a:latin typeface="游ゴシック" panose="020B0400000000000000" pitchFamily="50" charset="-128"/>
                <a:ea typeface="游ゴシック" panose="020B0400000000000000" pitchFamily="50" charset="-128"/>
              </a:rPr>
              <a:t>InstagramLIVE</a:t>
            </a:r>
            <a:r>
              <a:rPr lang="ja-JP" altLang="en-US" sz="953" dirty="0">
                <a:solidFill>
                  <a:srgbClr val="3F3F3F"/>
                </a:solidFill>
                <a:latin typeface="游ゴシック" panose="020B0400000000000000" pitchFamily="50" charset="-128"/>
                <a:ea typeface="游ゴシック" panose="020B0400000000000000" pitchFamily="50" charset="-128"/>
              </a:rPr>
              <a:t>配信タイアップのスケジュールはお問い合わせください</a:t>
            </a:r>
            <a:endParaRPr lang="ja-JP" altLang="en-US" sz="953" dirty="0">
              <a:latin typeface="游ゴシック" panose="020B0400000000000000" pitchFamily="50" charset="-128"/>
              <a:ea typeface="游ゴシック" panose="020B0400000000000000" pitchFamily="50" charset="-128"/>
            </a:endParaRPr>
          </a:p>
        </p:txBody>
      </p:sp>
      <p:cxnSp>
        <p:nvCxnSpPr>
          <p:cNvPr id="29" name="直線コネクタ 28">
            <a:extLst>
              <a:ext uri="{FF2B5EF4-FFF2-40B4-BE49-F238E27FC236}">
                <a16:creationId xmlns:a16="http://schemas.microsoft.com/office/drawing/2014/main" id="{F0D2DCC3-FE19-E4B5-1F6D-38D2EE655321}"/>
              </a:ext>
            </a:extLst>
          </p:cNvPr>
          <p:cNvCxnSpPr>
            <a:cxnSpLocks/>
          </p:cNvCxnSpPr>
          <p:nvPr/>
        </p:nvCxnSpPr>
        <p:spPr>
          <a:xfrm>
            <a:off x="231659" y="859823"/>
            <a:ext cx="920980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10172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33">
            <a:extLst>
              <a:ext uri="{FF2B5EF4-FFF2-40B4-BE49-F238E27FC236}">
                <a16:creationId xmlns:a16="http://schemas.microsoft.com/office/drawing/2014/main" id="{55CCAA1F-E1FC-CCD8-1130-3D0DE26155C0}"/>
              </a:ext>
            </a:extLst>
          </p:cNvPr>
          <p:cNvSpPr txBox="1">
            <a:spLocks noChangeArrowheads="1"/>
          </p:cNvSpPr>
          <p:nvPr/>
        </p:nvSpPr>
        <p:spPr bwMode="auto">
          <a:xfrm>
            <a:off x="1286739" y="2935432"/>
            <a:ext cx="3061855"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algn="ctr"/>
            <a:r>
              <a:rPr lang="en-US" altLang="ja-JP" sz="3600" b="1" u="sng" dirty="0">
                <a:solidFill>
                  <a:srgbClr val="92D050"/>
                </a:solidFill>
                <a:latin typeface="游ゴシック Medium" panose="020B0500000000000000" pitchFamily="50" charset="-128"/>
                <a:ea typeface="游ゴシック Medium" panose="020B0500000000000000" pitchFamily="50" charset="-128"/>
                <a:cs typeface="Brush Script MT" panose="03060802040406070304" pitchFamily="66" charset="0"/>
              </a:rPr>
              <a:t>Event</a:t>
            </a:r>
            <a:r>
              <a:rPr lang="ja-JP" altLang="en-US" sz="3600" b="1" u="sng" dirty="0">
                <a:solidFill>
                  <a:srgbClr val="92D050"/>
                </a:solidFill>
                <a:latin typeface="游ゴシック Medium" panose="020B0500000000000000" pitchFamily="50" charset="-128"/>
                <a:ea typeface="游ゴシック Medium" panose="020B0500000000000000" pitchFamily="50" charset="-128"/>
                <a:cs typeface="Brush Script MT" panose="03060802040406070304" pitchFamily="66" charset="0"/>
              </a:rPr>
              <a:t> </a:t>
            </a:r>
            <a:r>
              <a:rPr lang="en-US" altLang="ja-JP" sz="3600" b="1" u="sng" dirty="0">
                <a:solidFill>
                  <a:srgbClr val="92D050"/>
                </a:solidFill>
                <a:latin typeface="游ゴシック Medium" panose="020B0500000000000000" pitchFamily="50" charset="-128"/>
                <a:ea typeface="游ゴシック Medium" panose="020B0500000000000000" pitchFamily="50" charset="-128"/>
                <a:cs typeface="Brush Script MT" panose="03060802040406070304" pitchFamily="66" charset="0"/>
              </a:rPr>
              <a:t>MENU</a:t>
            </a:r>
          </a:p>
          <a:p>
            <a:pPr algn="ctr"/>
            <a:r>
              <a:rPr lang="ja-JP" altLang="en-US" sz="1050" dirty="0">
                <a:solidFill>
                  <a:srgbClr val="92D050"/>
                </a:solidFill>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sp>
        <p:nvSpPr>
          <p:cNvPr id="3" name="Google Shape;219;p8">
            <a:extLst>
              <a:ext uri="{FF2B5EF4-FFF2-40B4-BE49-F238E27FC236}">
                <a16:creationId xmlns:a16="http://schemas.microsoft.com/office/drawing/2014/main" id="{49DEC38F-206A-033A-8957-1DB72D3519CB}"/>
              </a:ext>
            </a:extLst>
          </p:cNvPr>
          <p:cNvSpPr txBox="1"/>
          <p:nvPr/>
        </p:nvSpPr>
        <p:spPr>
          <a:xfrm>
            <a:off x="5466276" y="3293017"/>
            <a:ext cx="2581662" cy="276999"/>
          </a:xfrm>
          <a:prstGeom prst="rect">
            <a:avLst/>
          </a:prstGeom>
          <a:noFill/>
          <a:ln>
            <a:noFill/>
          </a:ln>
        </p:spPr>
        <p:txBody>
          <a:bodyPr spcFirstLastPara="1" wrap="square" lIns="0" tIns="0" rIns="0" bIns="0" anchor="t" anchorCtr="0">
            <a:spAutoFit/>
          </a:bodyPr>
          <a:lstStyle/>
          <a:p>
            <a:pPr lvl="0">
              <a:lnSpc>
                <a:spcPct val="150000"/>
              </a:lnSpc>
              <a:buClr>
                <a:srgbClr val="505050"/>
              </a:buClr>
              <a:buSzPts val="1300"/>
            </a:pPr>
            <a:r>
              <a:rPr lang="en-US" altLang="ja-JP" sz="1200" dirty="0">
                <a:solidFill>
                  <a:schemeClr val="bg2">
                    <a:lumMod val="50000"/>
                  </a:schemeClr>
                </a:solidFill>
                <a:latin typeface="+mn-ea"/>
              </a:rPr>
              <a:t>P.65</a:t>
            </a:r>
            <a:r>
              <a:rPr lang="ja-JP" altLang="en-US" sz="1200" dirty="0">
                <a:solidFill>
                  <a:schemeClr val="bg2">
                    <a:lumMod val="50000"/>
                  </a:schemeClr>
                </a:solidFill>
                <a:latin typeface="+mn-ea"/>
              </a:rPr>
              <a:t>　</a:t>
            </a:r>
            <a:r>
              <a:rPr lang="ja-JP" altLang="en-US" sz="1200" dirty="0">
                <a:solidFill>
                  <a:schemeClr val="bg2">
                    <a:lumMod val="50000"/>
                  </a:schemeClr>
                </a:solidFill>
                <a:latin typeface="+mn-ea"/>
                <a:hlinkClick r:id="rId2" action="ppaction://hlinksldjump"/>
              </a:rPr>
              <a:t>イベントプラン</a:t>
            </a:r>
            <a:endParaRPr lang="en-US" altLang="ja-JP" sz="1200" dirty="0">
              <a:solidFill>
                <a:schemeClr val="bg2">
                  <a:lumMod val="50000"/>
                </a:schemeClr>
              </a:solidFill>
              <a:latin typeface="+mn-ea"/>
            </a:endParaRPr>
          </a:p>
        </p:txBody>
      </p:sp>
      <p:grpSp>
        <p:nvGrpSpPr>
          <p:cNvPr id="4" name="グループ化 3">
            <a:extLst>
              <a:ext uri="{FF2B5EF4-FFF2-40B4-BE49-F238E27FC236}">
                <a16:creationId xmlns:a16="http://schemas.microsoft.com/office/drawing/2014/main" id="{769D5D1C-5316-593F-BF04-F43392965D25}"/>
              </a:ext>
            </a:extLst>
          </p:cNvPr>
          <p:cNvGrpSpPr/>
          <p:nvPr/>
        </p:nvGrpSpPr>
        <p:grpSpPr>
          <a:xfrm>
            <a:off x="5466276" y="2935432"/>
            <a:ext cx="1767030" cy="338554"/>
            <a:chOff x="212437" y="1211221"/>
            <a:chExt cx="1767030" cy="338554"/>
          </a:xfrm>
        </p:grpSpPr>
        <p:sp>
          <p:nvSpPr>
            <p:cNvPr id="5" name="テキスト ボックス 4">
              <a:extLst>
                <a:ext uri="{FF2B5EF4-FFF2-40B4-BE49-F238E27FC236}">
                  <a16:creationId xmlns:a16="http://schemas.microsoft.com/office/drawing/2014/main" id="{5FF70E18-EBCF-2CB6-7594-E4B863840B06}"/>
                </a:ext>
              </a:extLst>
            </p:cNvPr>
            <p:cNvSpPr txBox="1"/>
            <p:nvPr/>
          </p:nvSpPr>
          <p:spPr>
            <a:xfrm>
              <a:off x="212437" y="1211221"/>
              <a:ext cx="1767030" cy="338554"/>
            </a:xfrm>
            <a:prstGeom prst="rect">
              <a:avLst/>
            </a:prstGeom>
            <a:noFill/>
          </p:spPr>
          <p:txBody>
            <a:bodyPr wrap="square" rtlCol="0">
              <a:spAutoFit/>
            </a:bodyPr>
            <a:lstStyle/>
            <a:p>
              <a:r>
                <a:rPr kumimoji="1" lang="ja-JP" altLang="en-US" sz="1600" b="1" dirty="0">
                  <a:solidFill>
                    <a:srgbClr val="92D050"/>
                  </a:solidFill>
                </a:rPr>
                <a:t>　</a:t>
              </a:r>
              <a:r>
                <a:rPr kumimoji="1" lang="en-US" altLang="ja-JP" sz="1600" b="1" dirty="0">
                  <a:solidFill>
                    <a:srgbClr val="92D050"/>
                  </a:solidFill>
                </a:rPr>
                <a:t>Event</a:t>
              </a:r>
            </a:p>
          </p:txBody>
        </p:sp>
        <p:sp>
          <p:nvSpPr>
            <p:cNvPr id="6" name="四角形: 角を丸くする 5">
              <a:extLst>
                <a:ext uri="{FF2B5EF4-FFF2-40B4-BE49-F238E27FC236}">
                  <a16:creationId xmlns:a16="http://schemas.microsoft.com/office/drawing/2014/main" id="{E59DB4D8-D2BF-C2E1-C6CB-C7FB5FD25DAF}"/>
                </a:ext>
              </a:extLst>
            </p:cNvPr>
            <p:cNvSpPr/>
            <p:nvPr/>
          </p:nvSpPr>
          <p:spPr>
            <a:xfrm>
              <a:off x="279036" y="1224805"/>
              <a:ext cx="101060" cy="294275"/>
            </a:xfrm>
            <a:prstGeom prst="roundRect">
              <a:avLst>
                <a:gd name="adj" fmla="val 40130"/>
              </a:avLst>
            </a:prstGeom>
            <a:solidFill>
              <a:srgbClr val="92D050"/>
            </a:solidFill>
            <a:ln>
              <a:solidFill>
                <a:srgbClr val="DCF4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rgbClr val="92D050"/>
                </a:solidFill>
              </a:endParaRPr>
            </a:p>
          </p:txBody>
        </p:sp>
      </p:grpSp>
    </p:spTree>
    <p:extLst>
      <p:ext uri="{BB962C8B-B14F-4D97-AF65-F5344CB8AC3E}">
        <p14:creationId xmlns:p14="http://schemas.microsoft.com/office/powerpoint/2010/main" val="21027810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947"/>
        <p:cNvGrpSpPr/>
        <p:nvPr/>
      </p:nvGrpSpPr>
      <p:grpSpPr>
        <a:xfrm>
          <a:off x="0" y="0"/>
          <a:ext cx="0" cy="0"/>
          <a:chOff x="0" y="0"/>
          <a:chExt cx="0" cy="0"/>
        </a:xfrm>
      </p:grpSpPr>
      <p:sp>
        <p:nvSpPr>
          <p:cNvPr id="1948" name="Google Shape;1948;p58"/>
          <p:cNvSpPr txBox="1"/>
          <p:nvPr/>
        </p:nvSpPr>
        <p:spPr>
          <a:xfrm>
            <a:off x="6626861" y="3049297"/>
            <a:ext cx="2873544" cy="2893059"/>
          </a:xfrm>
          <a:prstGeom prst="rect">
            <a:avLst/>
          </a:prstGeom>
          <a:noFill/>
          <a:ln>
            <a:noFill/>
          </a:ln>
        </p:spPr>
        <p:txBody>
          <a:bodyPr spcFirstLastPara="1" wrap="square" lIns="91425" tIns="45700" rIns="91425" bIns="45700" anchor="t" anchorCtr="0">
            <a:spAutoFit/>
          </a:bodyPr>
          <a:lstStyle/>
          <a:p>
            <a:pPr>
              <a:buClr>
                <a:srgbClr val="FF4291"/>
              </a:buClr>
              <a:buSzPts val="1050"/>
            </a:pPr>
            <a:r>
              <a:rPr lang="en-US" altLang="ja-JP" sz="1200" b="1" dirty="0">
                <a:solidFill>
                  <a:schemeClr val="accent6"/>
                </a:solidFill>
                <a:latin typeface="Meiryo"/>
                <a:ea typeface="Meiryo"/>
                <a:cs typeface="Meiryo"/>
                <a:sym typeface="Meiryo"/>
              </a:rPr>
              <a:t>【</a:t>
            </a:r>
            <a:r>
              <a:rPr lang="ja-JP" altLang="en-US" sz="1200" b="1" dirty="0">
                <a:solidFill>
                  <a:schemeClr val="accent6"/>
                </a:solidFill>
                <a:latin typeface="Meiryo"/>
                <a:ea typeface="Meiryo"/>
                <a:cs typeface="Meiryo"/>
                <a:sym typeface="Meiryo"/>
              </a:rPr>
              <a:t>実施内容</a:t>
            </a:r>
            <a:r>
              <a:rPr lang="en-US" altLang="ja-JP" sz="1200" b="1" dirty="0">
                <a:solidFill>
                  <a:schemeClr val="accent6"/>
                </a:solidFill>
                <a:latin typeface="Meiryo"/>
                <a:ea typeface="Meiryo"/>
                <a:cs typeface="Meiryo"/>
                <a:sym typeface="Meiryo"/>
              </a:rPr>
              <a:t>】</a:t>
            </a:r>
            <a:endParaRPr sz="1200" b="1" dirty="0">
              <a:solidFill>
                <a:schemeClr val="accent6"/>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●参加者募集</a:t>
            </a: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en-US" altLang="ja-JP" sz="1100" dirty="0">
                <a:solidFill>
                  <a:schemeClr val="tx1">
                    <a:lumMod val="95000"/>
                    <a:lumOff val="5000"/>
                  </a:schemeClr>
                </a:solidFill>
                <a:latin typeface="Meiryo"/>
                <a:ea typeface="Meiryo"/>
                <a:cs typeface="Meiryo"/>
                <a:sym typeface="Meiryo"/>
              </a:rPr>
              <a:t>※</a:t>
            </a:r>
            <a:r>
              <a:rPr lang="pt-BR" altLang="ja-JP" sz="1100" dirty="0">
                <a:solidFill>
                  <a:schemeClr val="tx1">
                    <a:lumMod val="95000"/>
                    <a:lumOff val="5000"/>
                  </a:schemeClr>
                </a:solidFill>
                <a:latin typeface="Meiryo"/>
                <a:ea typeface="Meiryo"/>
                <a:cs typeface="Meiryo"/>
                <a:sym typeface="Meiryo"/>
              </a:rPr>
              <a:t>CanCam</a:t>
            </a:r>
            <a:r>
              <a:rPr lang="ja-JP" altLang="pt-BR" sz="1100" dirty="0">
                <a:solidFill>
                  <a:schemeClr val="tx1">
                    <a:lumMod val="95000"/>
                    <a:lumOff val="5000"/>
                  </a:schemeClr>
                </a:solidFill>
                <a:latin typeface="Meiryo"/>
                <a:ea typeface="Meiryo"/>
                <a:cs typeface="Meiryo"/>
                <a:sym typeface="Meiryo"/>
              </a:rPr>
              <a:t>読者最大</a:t>
            </a:r>
            <a:r>
              <a:rPr lang="pt-BR" altLang="ja-JP" sz="1100" dirty="0">
                <a:solidFill>
                  <a:schemeClr val="tx1">
                    <a:lumMod val="95000"/>
                    <a:lumOff val="5000"/>
                  </a:schemeClr>
                </a:solidFill>
                <a:latin typeface="Meiryo"/>
                <a:ea typeface="Meiryo"/>
                <a:cs typeface="Meiryo"/>
                <a:sym typeface="Meiryo"/>
              </a:rPr>
              <a:t>64 </a:t>
            </a:r>
            <a:r>
              <a:rPr lang="ja-JP" altLang="pt-BR" sz="1100" dirty="0">
                <a:solidFill>
                  <a:schemeClr val="tx1">
                    <a:lumMod val="95000"/>
                    <a:lumOff val="5000"/>
                  </a:schemeClr>
                </a:solidFill>
                <a:latin typeface="Meiryo"/>
                <a:ea typeface="Meiryo"/>
                <a:cs typeface="Meiryo"/>
                <a:sym typeface="Meiryo"/>
              </a:rPr>
              <a:t>名　</a:t>
            </a:r>
          </a:p>
          <a:p>
            <a:pPr>
              <a:buClr>
                <a:schemeClr val="dk1"/>
              </a:buClr>
              <a:buSzPts val="1050"/>
            </a:pPr>
            <a:r>
              <a:rPr lang="en-US" altLang="ja-JP" sz="800" dirty="0">
                <a:solidFill>
                  <a:schemeClr val="tx1">
                    <a:lumMod val="95000"/>
                    <a:lumOff val="5000"/>
                  </a:schemeClr>
                </a:solidFill>
                <a:latin typeface="Meiryo"/>
                <a:ea typeface="Meiryo"/>
                <a:cs typeface="Meiryo"/>
                <a:sym typeface="Meiryo"/>
              </a:rPr>
              <a:t>※CanCam</a:t>
            </a:r>
            <a:r>
              <a:rPr lang="ja-JP" altLang="en-US" sz="800" dirty="0">
                <a:solidFill>
                  <a:schemeClr val="tx1">
                    <a:lumMod val="95000"/>
                    <a:lumOff val="5000"/>
                  </a:schemeClr>
                </a:solidFill>
                <a:latin typeface="Meiryo"/>
                <a:ea typeface="Meiryo"/>
                <a:cs typeface="Meiryo"/>
                <a:sym typeface="Meiryo"/>
              </a:rPr>
              <a:t>ファンクラブメンバーおよそ</a:t>
            </a:r>
            <a:r>
              <a:rPr lang="en-US" altLang="ja-JP" sz="800" dirty="0">
                <a:solidFill>
                  <a:schemeClr val="tx1">
                    <a:lumMod val="95000"/>
                    <a:lumOff val="5000"/>
                  </a:schemeClr>
                </a:solidFill>
                <a:latin typeface="Meiryo"/>
                <a:ea typeface="Meiryo"/>
                <a:cs typeface="Meiryo"/>
                <a:sym typeface="Meiryo"/>
              </a:rPr>
              <a:t>10,000</a:t>
            </a:r>
            <a:r>
              <a:rPr lang="ja-JP" altLang="en-US" sz="800" dirty="0">
                <a:solidFill>
                  <a:schemeClr val="tx1">
                    <a:lumMod val="95000"/>
                    <a:lumOff val="5000"/>
                  </a:schemeClr>
                </a:solidFill>
                <a:latin typeface="Meiryo"/>
                <a:ea typeface="Meiryo"/>
                <a:cs typeface="Meiryo"/>
                <a:sym typeface="Meiryo"/>
              </a:rPr>
              <a:t>名への</a:t>
            </a:r>
            <a:endParaRPr lang="en-US" altLang="ja-JP" sz="8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800" dirty="0">
                <a:solidFill>
                  <a:schemeClr val="tx1">
                    <a:lumMod val="95000"/>
                    <a:lumOff val="5000"/>
                  </a:schemeClr>
                </a:solidFill>
                <a:latin typeface="Meiryo"/>
                <a:ea typeface="Meiryo"/>
                <a:cs typeface="Meiryo"/>
                <a:sym typeface="Meiryo"/>
              </a:rPr>
              <a:t>メーリングリストにて募集</a:t>
            </a:r>
            <a:endParaRPr sz="8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		　　　</a:t>
            </a: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●都内ホテル・貸しスペースなどを </a:t>
            </a:r>
            <a:endParaRPr lang="en-US" altLang="ja-JP"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　貸し切ってリアルイベント実施 </a:t>
            </a: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　</a:t>
            </a:r>
            <a:r>
              <a:rPr lang="en-US" altLang="ja-JP" sz="1100" dirty="0">
                <a:solidFill>
                  <a:schemeClr val="tx1">
                    <a:lumMod val="95000"/>
                    <a:lumOff val="5000"/>
                  </a:schemeClr>
                </a:solidFill>
                <a:latin typeface="Meiryo"/>
                <a:ea typeface="Meiryo"/>
                <a:cs typeface="Meiryo"/>
                <a:sym typeface="Meiryo"/>
              </a:rPr>
              <a:t>※</a:t>
            </a:r>
            <a:r>
              <a:rPr lang="ja-JP" altLang="en-US" sz="1100" dirty="0">
                <a:solidFill>
                  <a:schemeClr val="tx1">
                    <a:lumMod val="95000"/>
                    <a:lumOff val="5000"/>
                  </a:schemeClr>
                </a:solidFill>
                <a:latin typeface="Meiryo"/>
                <a:ea typeface="Meiryo"/>
                <a:cs typeface="Meiryo"/>
                <a:sym typeface="Meiryo"/>
              </a:rPr>
              <a:t>平日で応相談</a:t>
            </a:r>
            <a:endParaRPr lang="en-US" altLang="ja-JP" sz="1100" dirty="0">
              <a:solidFill>
                <a:schemeClr val="tx1">
                  <a:lumMod val="95000"/>
                  <a:lumOff val="5000"/>
                </a:schemeClr>
              </a:solidFill>
              <a:latin typeface="Meiryo"/>
              <a:ea typeface="Meiryo"/>
              <a:cs typeface="Meiryo"/>
              <a:sym typeface="Meiryo"/>
            </a:endParaRPr>
          </a:p>
          <a:p>
            <a:pPr>
              <a:buClr>
                <a:schemeClr val="dk1"/>
              </a:buClr>
              <a:buSzPts val="1050"/>
            </a:pP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a:t>
            </a:r>
            <a:r>
              <a:rPr lang="en-US" altLang="ja-JP" sz="1100" dirty="0">
                <a:solidFill>
                  <a:schemeClr val="tx1">
                    <a:lumMod val="95000"/>
                    <a:lumOff val="5000"/>
                  </a:schemeClr>
                </a:solidFill>
                <a:latin typeface="Meiryo"/>
                <a:ea typeface="Meiryo"/>
                <a:cs typeface="Meiryo"/>
                <a:sym typeface="Meiryo"/>
              </a:rPr>
              <a:t>CanCam</a:t>
            </a:r>
            <a:r>
              <a:rPr lang="ja-JP" altLang="en-US" sz="1100" dirty="0">
                <a:solidFill>
                  <a:schemeClr val="tx1">
                    <a:lumMod val="95000"/>
                    <a:lumOff val="5000"/>
                  </a:schemeClr>
                </a:solidFill>
                <a:latin typeface="Meiryo"/>
                <a:ea typeface="Meiryo"/>
                <a:cs typeface="Meiryo"/>
                <a:sym typeface="Meiryo"/>
              </a:rPr>
              <a:t>公式インスタグラムでの</a:t>
            </a:r>
            <a:endParaRPr lang="en-US" altLang="ja-JP"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情報発信</a:t>
            </a:r>
            <a:endParaRPr lang="en-US" altLang="ja-JP" sz="1100" dirty="0">
              <a:solidFill>
                <a:schemeClr val="tx1">
                  <a:lumMod val="95000"/>
                  <a:lumOff val="5000"/>
                </a:schemeClr>
              </a:solidFill>
              <a:latin typeface="Meiryo"/>
              <a:ea typeface="Meiryo"/>
              <a:cs typeface="Meiryo"/>
              <a:sym typeface="Meiryo"/>
            </a:endParaRPr>
          </a:p>
          <a:p>
            <a:pPr>
              <a:buClr>
                <a:schemeClr val="dk1"/>
              </a:buClr>
              <a:buSzPts val="1050"/>
            </a:pP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●台本制作、運営、専属</a:t>
            </a:r>
            <a:r>
              <a:rPr lang="en-US" altLang="ja-JP" sz="1100" dirty="0">
                <a:solidFill>
                  <a:schemeClr val="tx1">
                    <a:lumMod val="95000"/>
                    <a:lumOff val="5000"/>
                  </a:schemeClr>
                </a:solidFill>
                <a:latin typeface="Meiryo"/>
                <a:ea typeface="Meiryo"/>
                <a:cs typeface="Meiryo"/>
                <a:sym typeface="Meiryo"/>
              </a:rPr>
              <a:t>MC</a:t>
            </a:r>
            <a:r>
              <a:rPr lang="ja-JP" altLang="en-US" sz="1100" dirty="0">
                <a:solidFill>
                  <a:schemeClr val="tx1">
                    <a:lumMod val="95000"/>
                    <a:lumOff val="5000"/>
                  </a:schemeClr>
                </a:solidFill>
                <a:latin typeface="Meiryo"/>
                <a:ea typeface="Meiryo"/>
                <a:cs typeface="Meiryo"/>
                <a:sym typeface="Meiryo"/>
              </a:rPr>
              <a:t>起用</a:t>
            </a: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　　　</a:t>
            </a:r>
            <a:endParaRPr sz="1100" dirty="0">
              <a:solidFill>
                <a:schemeClr val="tx1">
                  <a:lumMod val="95000"/>
                  <a:lumOff val="5000"/>
                </a:schemeClr>
              </a:solidFill>
              <a:latin typeface="Meiryo"/>
              <a:ea typeface="Meiryo"/>
              <a:cs typeface="Meiryo"/>
              <a:sym typeface="Meiryo"/>
            </a:endParaRPr>
          </a:p>
          <a:p>
            <a:pPr>
              <a:buClr>
                <a:schemeClr val="dk1"/>
              </a:buClr>
              <a:buSzPts val="1050"/>
            </a:pPr>
            <a:r>
              <a:rPr lang="ja-JP" altLang="en-US" sz="1100" dirty="0">
                <a:solidFill>
                  <a:schemeClr val="tx1">
                    <a:lumMod val="95000"/>
                    <a:lumOff val="5000"/>
                  </a:schemeClr>
                </a:solidFill>
                <a:latin typeface="Meiryo"/>
                <a:ea typeface="Meiryo"/>
                <a:cs typeface="Meiryo"/>
                <a:sym typeface="Meiryo"/>
              </a:rPr>
              <a:t>●</a:t>
            </a:r>
            <a:r>
              <a:rPr lang="en-US" altLang="ja-JP" sz="1100" dirty="0">
                <a:solidFill>
                  <a:schemeClr val="tx1">
                    <a:lumMod val="95000"/>
                    <a:lumOff val="5000"/>
                  </a:schemeClr>
                </a:solidFill>
                <a:latin typeface="Meiryo"/>
                <a:ea typeface="Meiryo"/>
                <a:cs typeface="Meiryo"/>
                <a:sym typeface="Meiryo"/>
              </a:rPr>
              <a:t>CanCam.jp</a:t>
            </a:r>
            <a:r>
              <a:rPr lang="ja-JP" altLang="en-US" sz="1100" dirty="0">
                <a:solidFill>
                  <a:schemeClr val="tx1">
                    <a:lumMod val="95000"/>
                    <a:lumOff val="5000"/>
                  </a:schemeClr>
                </a:solidFill>
                <a:latin typeface="Meiryo"/>
                <a:ea typeface="Meiryo"/>
                <a:cs typeface="Meiryo"/>
                <a:sym typeface="Meiryo"/>
              </a:rPr>
              <a:t>にてイベント報告記事</a:t>
            </a:r>
            <a:endParaRPr sz="1100" dirty="0">
              <a:solidFill>
                <a:schemeClr val="tx1">
                  <a:lumMod val="95000"/>
                  <a:lumOff val="5000"/>
                </a:schemeClr>
              </a:solidFill>
              <a:latin typeface="Meiryo"/>
              <a:ea typeface="Meiryo"/>
              <a:cs typeface="Meiryo"/>
              <a:sym typeface="Meiryo"/>
            </a:endParaRPr>
          </a:p>
          <a:p>
            <a:pPr>
              <a:buClr>
                <a:schemeClr val="dk1"/>
              </a:buClr>
              <a:buSzPts val="1050"/>
            </a:pPr>
            <a:endParaRPr sz="1100" b="1" dirty="0">
              <a:solidFill>
                <a:schemeClr val="accent6"/>
              </a:solidFill>
              <a:latin typeface="Meiryo"/>
              <a:ea typeface="Meiryo"/>
              <a:cs typeface="Meiryo"/>
              <a:sym typeface="Meiryo"/>
            </a:endParaRPr>
          </a:p>
        </p:txBody>
      </p:sp>
      <p:sp>
        <p:nvSpPr>
          <p:cNvPr id="1967" name="Google Shape;1967;p58"/>
          <p:cNvSpPr txBox="1"/>
          <p:nvPr/>
        </p:nvSpPr>
        <p:spPr>
          <a:xfrm>
            <a:off x="3661904" y="3057212"/>
            <a:ext cx="3144353" cy="2970003"/>
          </a:xfrm>
          <a:prstGeom prst="rect">
            <a:avLst/>
          </a:prstGeom>
          <a:noFill/>
          <a:ln>
            <a:noFill/>
          </a:ln>
        </p:spPr>
        <p:txBody>
          <a:bodyPr spcFirstLastPara="1" wrap="square" lIns="91425" tIns="45700" rIns="91425" bIns="45700" anchor="t" anchorCtr="0">
            <a:spAutoFit/>
          </a:bodyPr>
          <a:lstStyle/>
          <a:p>
            <a:pPr>
              <a:buClr>
                <a:srgbClr val="FF4291"/>
              </a:buClr>
              <a:buSzPts val="1100"/>
            </a:pPr>
            <a:r>
              <a:rPr lang="en-US" altLang="ja-JP" sz="1200" b="1" dirty="0">
                <a:solidFill>
                  <a:schemeClr val="accent6"/>
                </a:solidFill>
                <a:latin typeface="Meiryo"/>
                <a:ea typeface="Meiryo"/>
                <a:cs typeface="Meiryo"/>
                <a:sym typeface="Meiryo"/>
              </a:rPr>
              <a:t>【</a:t>
            </a:r>
            <a:r>
              <a:rPr lang="ja-JP" altLang="en-US" sz="1200" b="1" dirty="0">
                <a:solidFill>
                  <a:schemeClr val="accent6"/>
                </a:solidFill>
                <a:latin typeface="Meiryo"/>
                <a:ea typeface="Meiryo"/>
                <a:cs typeface="Meiryo"/>
                <a:sym typeface="Meiryo"/>
              </a:rPr>
              <a:t>実施内容</a:t>
            </a:r>
            <a:r>
              <a:rPr lang="en-US" altLang="ja-JP" sz="1200" b="1" dirty="0">
                <a:solidFill>
                  <a:schemeClr val="accent6"/>
                </a:solidFill>
                <a:latin typeface="Meiryo"/>
                <a:ea typeface="Meiryo"/>
                <a:cs typeface="Meiryo"/>
                <a:sym typeface="Meiryo"/>
              </a:rPr>
              <a:t>】</a:t>
            </a:r>
            <a:endParaRPr sz="1600" dirty="0">
              <a:solidFill>
                <a:schemeClr val="accent6"/>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●参加者募集</a:t>
            </a:r>
            <a:endParaRPr sz="1100" dirty="0">
              <a:solidFill>
                <a:schemeClr val="dk1"/>
              </a:solidFill>
              <a:latin typeface="Meiryo"/>
              <a:ea typeface="Meiryo"/>
              <a:cs typeface="Meiryo"/>
              <a:sym typeface="Meiryo"/>
            </a:endParaRPr>
          </a:p>
          <a:p>
            <a:pPr>
              <a:buClr>
                <a:schemeClr val="dk1"/>
              </a:buClr>
              <a:buSzPts val="1050"/>
            </a:pPr>
            <a:r>
              <a:rPr lang="en-US" altLang="ja-JP" sz="1100" dirty="0">
                <a:solidFill>
                  <a:schemeClr val="dk1"/>
                </a:solidFill>
                <a:latin typeface="Meiryo"/>
                <a:ea typeface="Meiryo"/>
                <a:cs typeface="Meiryo"/>
                <a:sym typeface="Meiryo"/>
              </a:rPr>
              <a:t>※CanCam</a:t>
            </a:r>
            <a:r>
              <a:rPr lang="ja-JP" altLang="en-US" sz="1100" dirty="0">
                <a:solidFill>
                  <a:schemeClr val="dk1"/>
                </a:solidFill>
                <a:latin typeface="Meiryo"/>
                <a:ea typeface="Meiryo"/>
                <a:cs typeface="Meiryo"/>
                <a:sym typeface="Meiryo"/>
              </a:rPr>
              <a:t>読者 最大</a:t>
            </a:r>
            <a:r>
              <a:rPr lang="en-US" altLang="ja-JP" sz="1100" dirty="0">
                <a:solidFill>
                  <a:schemeClr val="dk1"/>
                </a:solidFill>
                <a:latin typeface="Meiryo"/>
                <a:ea typeface="Meiryo"/>
                <a:cs typeface="Meiryo"/>
                <a:sym typeface="Meiryo"/>
              </a:rPr>
              <a:t>100</a:t>
            </a:r>
            <a:r>
              <a:rPr lang="ja-JP" altLang="en-US" sz="1100" dirty="0">
                <a:solidFill>
                  <a:schemeClr val="dk1"/>
                </a:solidFill>
                <a:latin typeface="Meiryo"/>
                <a:ea typeface="Meiryo"/>
                <a:cs typeface="Meiryo"/>
                <a:sym typeface="Meiryo"/>
              </a:rPr>
              <a:t>名</a:t>
            </a:r>
            <a:endParaRPr lang="en-US" altLang="ja-JP" sz="1100" dirty="0">
              <a:solidFill>
                <a:schemeClr val="dk1"/>
              </a:solidFill>
              <a:latin typeface="Meiryo"/>
              <a:ea typeface="Meiryo"/>
              <a:cs typeface="Meiryo"/>
              <a:sym typeface="Meiryo"/>
            </a:endParaRPr>
          </a:p>
          <a:p>
            <a:pPr>
              <a:buClr>
                <a:schemeClr val="dk1"/>
              </a:buClr>
              <a:buSzPts val="1050"/>
            </a:pPr>
            <a:r>
              <a:rPr lang="en-US" altLang="ja-JP" sz="800" dirty="0">
                <a:solidFill>
                  <a:schemeClr val="dk1"/>
                </a:solidFill>
                <a:latin typeface="Meiryo"/>
                <a:ea typeface="Meiryo"/>
                <a:sym typeface="Meiryo"/>
              </a:rPr>
              <a:t>※</a:t>
            </a:r>
            <a:r>
              <a:rPr lang="ja-JP" altLang="en-US" sz="800" dirty="0">
                <a:solidFill>
                  <a:schemeClr val="dk1"/>
                </a:solidFill>
                <a:latin typeface="Meiryo"/>
                <a:ea typeface="Meiryo"/>
                <a:sym typeface="Meiryo"/>
              </a:rPr>
              <a:t>編集部が選定いたします</a:t>
            </a:r>
            <a:endParaRPr lang="en-US" altLang="ja-JP" sz="800" dirty="0">
              <a:solidFill>
                <a:schemeClr val="dk1"/>
              </a:solidFill>
              <a:latin typeface="Meiryo"/>
              <a:ea typeface="Meiryo"/>
              <a:sym typeface="Meiryo"/>
            </a:endParaRPr>
          </a:p>
          <a:p>
            <a:pPr>
              <a:buClr>
                <a:schemeClr val="dk1"/>
              </a:buClr>
              <a:buSzPts val="1050"/>
            </a:pPr>
            <a:r>
              <a:rPr lang="en-US" altLang="ja-JP" sz="800" dirty="0">
                <a:solidFill>
                  <a:schemeClr val="dk1"/>
                </a:solidFill>
                <a:latin typeface="Meiryo"/>
                <a:ea typeface="Meiryo"/>
                <a:sym typeface="Meiryo"/>
              </a:rPr>
              <a:t>※</a:t>
            </a:r>
            <a:r>
              <a:rPr lang="ja-JP" altLang="en-US" sz="800" dirty="0">
                <a:solidFill>
                  <a:schemeClr val="dk1"/>
                </a:solidFill>
                <a:latin typeface="Meiryo"/>
                <a:ea typeface="Meiryo"/>
                <a:sym typeface="Meiryo"/>
              </a:rPr>
              <a:t>一般読者を募集する場合は、募集告知をいたします　　　 　</a:t>
            </a:r>
            <a:endParaRPr sz="800" dirty="0">
              <a:solidFill>
                <a:schemeClr val="dk1"/>
              </a:solidFill>
              <a:latin typeface="Meiryo"/>
              <a:ea typeface="Meiryo"/>
              <a:sym typeface="Meiryo"/>
            </a:endParaRPr>
          </a:p>
          <a:p>
            <a:pPr>
              <a:buClr>
                <a:schemeClr val="dk1"/>
              </a:buClr>
              <a:buSzPts val="1050"/>
            </a:pP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CanCam Café </a:t>
            </a:r>
            <a:r>
              <a:rPr lang="ja-JP" altLang="en-US" sz="1100" dirty="0">
                <a:solidFill>
                  <a:schemeClr val="dk1"/>
                </a:solidFill>
                <a:latin typeface="Meiryo"/>
                <a:ea typeface="Meiryo"/>
                <a:cs typeface="Meiryo"/>
                <a:sym typeface="Meiryo"/>
              </a:rPr>
              <a:t>オンライン　</a:t>
            </a:r>
            <a:endParaRPr lang="en-US" altLang="ja-JP"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　</a:t>
            </a:r>
            <a:r>
              <a:rPr lang="en-US" altLang="ja-JP" sz="1100" dirty="0">
                <a:solidFill>
                  <a:schemeClr val="dk1"/>
                </a:solidFill>
                <a:latin typeface="Meiryo"/>
                <a:ea typeface="Meiryo"/>
                <a:cs typeface="Meiryo"/>
                <a:sym typeface="Meiryo"/>
              </a:rPr>
              <a:t>CanCam Café </a:t>
            </a:r>
            <a:r>
              <a:rPr lang="ja-JP" altLang="en-US" sz="1100" dirty="0">
                <a:solidFill>
                  <a:schemeClr val="dk1"/>
                </a:solidFill>
                <a:latin typeface="Meiryo"/>
                <a:ea typeface="Meiryo"/>
                <a:cs typeface="Meiryo"/>
                <a:sym typeface="Meiryo"/>
              </a:rPr>
              <a:t>ウェビナー</a:t>
            </a:r>
            <a:r>
              <a:rPr lang="en-US" altLang="ja-JP" sz="1100" dirty="0">
                <a:solidFill>
                  <a:schemeClr val="dk1"/>
                </a:solidFill>
                <a:latin typeface="Meiryo"/>
                <a:ea typeface="Meiryo"/>
                <a:cs typeface="Meiryo"/>
                <a:sym typeface="Meiryo"/>
              </a:rPr>
              <a:t>(zoom)</a:t>
            </a:r>
          </a:p>
          <a:p>
            <a:pPr>
              <a:buClr>
                <a:schemeClr val="dk1"/>
              </a:buClr>
              <a:buSzPts val="1050"/>
            </a:pPr>
            <a:r>
              <a:rPr lang="ja-JP" altLang="en-US" sz="1100" dirty="0">
                <a:solidFill>
                  <a:schemeClr val="dk1"/>
                </a:solidFill>
                <a:latin typeface="Meiryo"/>
                <a:ea typeface="Meiryo"/>
                <a:cs typeface="Meiryo"/>
                <a:sym typeface="Meiryo"/>
              </a:rPr>
              <a:t>　いずれか実施</a:t>
            </a:r>
            <a:endParaRPr sz="1100" dirty="0">
              <a:solidFill>
                <a:schemeClr val="dk1"/>
              </a:solidFill>
              <a:latin typeface="Meiryo"/>
              <a:ea typeface="Meiryo"/>
              <a:cs typeface="Meiryo"/>
              <a:sym typeface="Meiryo"/>
            </a:endParaRPr>
          </a:p>
          <a:p>
            <a:pPr>
              <a:buClr>
                <a:schemeClr val="dk1"/>
              </a:buClr>
              <a:buSzPts val="1050"/>
            </a:pP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CanCam</a:t>
            </a:r>
            <a:r>
              <a:rPr lang="ja-JP" altLang="en-US" sz="1100" dirty="0">
                <a:solidFill>
                  <a:schemeClr val="dk1"/>
                </a:solidFill>
                <a:latin typeface="Meiryo"/>
                <a:ea typeface="Meiryo"/>
                <a:cs typeface="Meiryo"/>
                <a:sym typeface="Meiryo"/>
              </a:rPr>
              <a:t>公式インスタグラム</a:t>
            </a: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での情報発信</a:t>
            </a:r>
            <a:endParaRPr lang="en-US" altLang="ja-JP" sz="1100" dirty="0">
              <a:solidFill>
                <a:schemeClr val="dk1"/>
              </a:solidFill>
              <a:latin typeface="Meiryo"/>
              <a:ea typeface="Meiryo"/>
              <a:cs typeface="Meiryo"/>
              <a:sym typeface="Meiryo"/>
            </a:endParaRPr>
          </a:p>
          <a:p>
            <a:pPr>
              <a:buClr>
                <a:schemeClr val="dk1"/>
              </a:buClr>
              <a:buSzPts val="1050"/>
            </a:pPr>
            <a:endParaRPr sz="1600" dirty="0">
              <a:solidFill>
                <a:srgbClr val="000000"/>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●台本制作、運営、専属</a:t>
            </a:r>
            <a:r>
              <a:rPr lang="en-US" altLang="ja-JP" sz="1100" dirty="0">
                <a:solidFill>
                  <a:schemeClr val="dk1"/>
                </a:solidFill>
                <a:latin typeface="Meiryo"/>
                <a:ea typeface="Meiryo"/>
                <a:cs typeface="Meiryo"/>
                <a:sym typeface="Meiryo"/>
              </a:rPr>
              <a:t>MC</a:t>
            </a:r>
            <a:r>
              <a:rPr lang="ja-JP" altLang="en-US" sz="1100" dirty="0">
                <a:solidFill>
                  <a:schemeClr val="dk1"/>
                </a:solidFill>
                <a:latin typeface="Meiryo"/>
                <a:ea typeface="Meiryo"/>
                <a:cs typeface="Meiryo"/>
                <a:sym typeface="Meiryo"/>
              </a:rPr>
              <a:t>起用</a:t>
            </a: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　　　</a:t>
            </a:r>
            <a:endParaRPr sz="1600" dirty="0">
              <a:solidFill>
                <a:srgbClr val="000000"/>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CanCam.jp</a:t>
            </a:r>
            <a:r>
              <a:rPr lang="ja-JP" altLang="en-US" sz="1100" dirty="0">
                <a:solidFill>
                  <a:schemeClr val="dk1"/>
                </a:solidFill>
                <a:latin typeface="Meiryo"/>
                <a:ea typeface="Meiryo"/>
                <a:cs typeface="Meiryo"/>
                <a:sym typeface="Meiryo"/>
              </a:rPr>
              <a:t>にてイベント報告記事</a:t>
            </a:r>
          </a:p>
          <a:p>
            <a:pPr>
              <a:buClr>
                <a:schemeClr val="dk1"/>
              </a:buClr>
              <a:buSzPts val="1050"/>
            </a:pPr>
            <a:endParaRPr sz="1100" dirty="0">
              <a:solidFill>
                <a:schemeClr val="dk1"/>
              </a:solidFill>
              <a:latin typeface="Meiryo"/>
              <a:ea typeface="Meiryo"/>
              <a:cs typeface="Meiryo"/>
              <a:sym typeface="Meiryo"/>
            </a:endParaRPr>
          </a:p>
        </p:txBody>
      </p:sp>
      <p:pic>
        <p:nvPicPr>
          <p:cNvPr id="1972" name="Google Shape;1972;p58" descr="C:\Users\A13428\Downloads\ペン付きの書類アイコン.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945092" y="5070100"/>
            <a:ext cx="303972" cy="306673"/>
          </a:xfrm>
          <a:prstGeom prst="rect">
            <a:avLst/>
          </a:prstGeom>
          <a:noFill/>
          <a:ln>
            <a:noFill/>
          </a:ln>
        </p:spPr>
      </p:pic>
      <p:sp>
        <p:nvSpPr>
          <p:cNvPr id="8" name="Google Shape;1967;p58">
            <a:extLst>
              <a:ext uri="{FF2B5EF4-FFF2-40B4-BE49-F238E27FC236}">
                <a16:creationId xmlns:a16="http://schemas.microsoft.com/office/drawing/2014/main" id="{A64513D5-0BFB-0532-6065-5B2CB83FBE45}"/>
              </a:ext>
            </a:extLst>
          </p:cNvPr>
          <p:cNvSpPr txBox="1"/>
          <p:nvPr/>
        </p:nvSpPr>
        <p:spPr>
          <a:xfrm>
            <a:off x="630125" y="3102290"/>
            <a:ext cx="3144353" cy="2677616"/>
          </a:xfrm>
          <a:prstGeom prst="rect">
            <a:avLst/>
          </a:prstGeom>
          <a:noFill/>
          <a:ln>
            <a:noFill/>
          </a:ln>
        </p:spPr>
        <p:txBody>
          <a:bodyPr spcFirstLastPara="1" wrap="square" lIns="91425" tIns="45700" rIns="91425" bIns="45700" anchor="t" anchorCtr="0">
            <a:spAutoFit/>
          </a:bodyPr>
          <a:lstStyle/>
          <a:p>
            <a:pPr>
              <a:buClr>
                <a:srgbClr val="FF4291"/>
              </a:buClr>
              <a:buSzPts val="1100"/>
            </a:pPr>
            <a:r>
              <a:rPr lang="en-US" altLang="ja-JP" sz="1200" b="1" dirty="0">
                <a:solidFill>
                  <a:schemeClr val="accent6"/>
                </a:solidFill>
                <a:latin typeface="Meiryo"/>
                <a:ea typeface="Meiryo"/>
                <a:cs typeface="Meiryo"/>
                <a:sym typeface="Meiryo"/>
              </a:rPr>
              <a:t>【</a:t>
            </a:r>
            <a:r>
              <a:rPr lang="ja-JP" altLang="en-US" sz="1200" b="1" dirty="0">
                <a:solidFill>
                  <a:schemeClr val="accent6"/>
                </a:solidFill>
                <a:latin typeface="Meiryo"/>
                <a:ea typeface="Meiryo"/>
                <a:cs typeface="Meiryo"/>
                <a:sym typeface="Meiryo"/>
              </a:rPr>
              <a:t>実施内容</a:t>
            </a:r>
            <a:r>
              <a:rPr lang="en-US" altLang="ja-JP" sz="1200" b="1" dirty="0">
                <a:solidFill>
                  <a:schemeClr val="accent6"/>
                </a:solidFill>
                <a:latin typeface="Meiryo"/>
                <a:ea typeface="Meiryo"/>
                <a:cs typeface="Meiryo"/>
                <a:sym typeface="Meiryo"/>
              </a:rPr>
              <a:t>】</a:t>
            </a:r>
            <a:endParaRPr sz="1600" dirty="0">
              <a:solidFill>
                <a:schemeClr val="accent6"/>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●参加者募集</a:t>
            </a:r>
            <a:endParaRPr sz="1100" dirty="0">
              <a:solidFill>
                <a:schemeClr val="dk1"/>
              </a:solidFill>
              <a:latin typeface="Meiryo"/>
              <a:ea typeface="Meiryo"/>
              <a:cs typeface="Meiryo"/>
              <a:sym typeface="Meiryo"/>
            </a:endParaRPr>
          </a:p>
          <a:p>
            <a:pPr>
              <a:buClr>
                <a:schemeClr val="dk1"/>
              </a:buClr>
              <a:buSzPts val="1050"/>
            </a:pPr>
            <a:r>
              <a:rPr lang="en-US" altLang="ja-JP" sz="1100" dirty="0">
                <a:solidFill>
                  <a:schemeClr val="dk1"/>
                </a:solidFill>
                <a:latin typeface="Meiryo"/>
                <a:ea typeface="Meiryo"/>
                <a:cs typeface="Meiryo"/>
                <a:sym typeface="Meiryo"/>
              </a:rPr>
              <a:t>※CanCam</a:t>
            </a:r>
            <a:r>
              <a:rPr lang="ja-JP" altLang="en-US" sz="1100" dirty="0">
                <a:solidFill>
                  <a:schemeClr val="dk1"/>
                </a:solidFill>
                <a:latin typeface="Meiryo"/>
                <a:ea typeface="Meiryo"/>
                <a:cs typeface="Meiryo"/>
                <a:sym typeface="Meiryo"/>
              </a:rPr>
              <a:t>読者 最大</a:t>
            </a:r>
            <a:r>
              <a:rPr lang="en-US" altLang="ja-JP" sz="1100" dirty="0">
                <a:solidFill>
                  <a:schemeClr val="dk1"/>
                </a:solidFill>
                <a:latin typeface="Meiryo"/>
                <a:ea typeface="Meiryo"/>
                <a:cs typeface="Meiryo"/>
                <a:sym typeface="Meiryo"/>
              </a:rPr>
              <a:t>24</a:t>
            </a:r>
            <a:r>
              <a:rPr lang="ja-JP" altLang="en-US" sz="1100" dirty="0">
                <a:solidFill>
                  <a:schemeClr val="dk1"/>
                </a:solidFill>
                <a:latin typeface="Meiryo"/>
                <a:ea typeface="Meiryo"/>
                <a:cs typeface="Meiryo"/>
                <a:sym typeface="Meiryo"/>
              </a:rPr>
              <a:t>名</a:t>
            </a:r>
            <a:endParaRPr lang="en-US" altLang="ja-JP" sz="1100" dirty="0">
              <a:solidFill>
                <a:schemeClr val="dk1"/>
              </a:solidFill>
              <a:latin typeface="Meiryo"/>
              <a:ea typeface="Meiryo"/>
              <a:cs typeface="Meiryo"/>
              <a:sym typeface="Meiryo"/>
            </a:endParaRPr>
          </a:p>
          <a:p>
            <a:pPr>
              <a:buClr>
                <a:schemeClr val="dk1"/>
              </a:buClr>
              <a:buSzPts val="1050"/>
            </a:pPr>
            <a:r>
              <a:rPr lang="en-US" altLang="ja-JP" sz="800" dirty="0">
                <a:solidFill>
                  <a:schemeClr val="dk1"/>
                </a:solidFill>
                <a:latin typeface="Meiryo"/>
                <a:ea typeface="Meiryo"/>
                <a:sym typeface="Meiryo"/>
              </a:rPr>
              <a:t>※CanCam.jp</a:t>
            </a:r>
            <a:r>
              <a:rPr lang="ja-JP" altLang="en-US" sz="800" dirty="0">
                <a:solidFill>
                  <a:schemeClr val="dk1"/>
                </a:solidFill>
                <a:latin typeface="Meiryo"/>
                <a:ea typeface="Meiryo"/>
                <a:sym typeface="Meiryo"/>
              </a:rPr>
              <a:t>にて募集　　　 　</a:t>
            </a:r>
            <a:endParaRPr sz="800" dirty="0">
              <a:solidFill>
                <a:schemeClr val="dk1"/>
              </a:solidFill>
              <a:latin typeface="Meiryo"/>
              <a:ea typeface="Meiryo"/>
              <a:sym typeface="Meiryo"/>
            </a:endParaRPr>
          </a:p>
          <a:p>
            <a:pPr>
              <a:buClr>
                <a:schemeClr val="dk1"/>
              </a:buClr>
              <a:buSzPts val="1050"/>
            </a:pP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●小学館ビル</a:t>
            </a:r>
            <a:r>
              <a:rPr lang="en-US" altLang="ja-JP" sz="1100" dirty="0">
                <a:solidFill>
                  <a:schemeClr val="dk1"/>
                </a:solidFill>
                <a:latin typeface="Meiryo"/>
                <a:ea typeface="Meiryo"/>
                <a:cs typeface="Meiryo"/>
                <a:sym typeface="Meiryo"/>
              </a:rPr>
              <a:t>1F</a:t>
            </a: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Café </a:t>
            </a:r>
            <a:r>
              <a:rPr lang="en-US" altLang="ja-JP" sz="1100" dirty="0" err="1">
                <a:solidFill>
                  <a:schemeClr val="dk1"/>
                </a:solidFill>
                <a:latin typeface="Meiryo"/>
                <a:ea typeface="Meiryo"/>
                <a:cs typeface="Meiryo"/>
                <a:sym typeface="Meiryo"/>
              </a:rPr>
              <a:t>Lish</a:t>
            </a:r>
            <a:r>
              <a:rPr lang="ja-JP" altLang="en-US" sz="1100" dirty="0">
                <a:solidFill>
                  <a:schemeClr val="dk1"/>
                </a:solidFill>
                <a:latin typeface="Meiryo"/>
                <a:ea typeface="Meiryo"/>
                <a:cs typeface="Meiryo"/>
                <a:sym typeface="Meiryo"/>
              </a:rPr>
              <a:t>」にて</a:t>
            </a:r>
            <a:endParaRPr lang="en-US" altLang="ja-JP"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　</a:t>
            </a:r>
            <a:r>
              <a:rPr lang="en-US" altLang="ja-JP" sz="1100" dirty="0">
                <a:solidFill>
                  <a:schemeClr val="dk1"/>
                </a:solidFill>
                <a:latin typeface="Meiryo"/>
                <a:ea typeface="Meiryo"/>
                <a:cs typeface="Meiryo"/>
                <a:sym typeface="Meiryo"/>
              </a:rPr>
              <a:t>CanCam</a:t>
            </a:r>
            <a:r>
              <a:rPr lang="ja-JP" altLang="en-US" sz="1100" dirty="0">
                <a:solidFill>
                  <a:schemeClr val="dk1"/>
                </a:solidFill>
                <a:latin typeface="Meiryo"/>
                <a:ea typeface="Meiryo"/>
                <a:cs typeface="Meiryo"/>
                <a:sym typeface="Meiryo"/>
              </a:rPr>
              <a:t> </a:t>
            </a:r>
            <a:r>
              <a:rPr lang="en-US" altLang="ja-JP" sz="1100" dirty="0">
                <a:solidFill>
                  <a:schemeClr val="dk1"/>
                </a:solidFill>
                <a:latin typeface="Meiryo"/>
                <a:ea typeface="Meiryo"/>
                <a:cs typeface="Meiryo"/>
                <a:sym typeface="Meiryo"/>
              </a:rPr>
              <a:t>café</a:t>
            </a:r>
            <a:r>
              <a:rPr lang="ja-JP" altLang="en-US" sz="1100" dirty="0">
                <a:solidFill>
                  <a:schemeClr val="dk1"/>
                </a:solidFill>
                <a:latin typeface="Meiryo"/>
                <a:ea typeface="Meiryo"/>
                <a:cs typeface="Meiryo"/>
                <a:sym typeface="Meiryo"/>
              </a:rPr>
              <a:t>リアルイベント実施</a:t>
            </a:r>
            <a:endParaRPr sz="1100" dirty="0">
              <a:solidFill>
                <a:schemeClr val="dk1"/>
              </a:solidFill>
              <a:latin typeface="Meiryo"/>
              <a:ea typeface="Meiryo"/>
              <a:cs typeface="Meiryo"/>
              <a:sym typeface="Meiryo"/>
            </a:endParaRPr>
          </a:p>
          <a:p>
            <a:pPr>
              <a:buClr>
                <a:schemeClr val="dk1"/>
              </a:buClr>
              <a:buSzPts val="1050"/>
            </a:pP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CanCam</a:t>
            </a:r>
            <a:r>
              <a:rPr lang="ja-JP" altLang="en-US" sz="1100" dirty="0">
                <a:solidFill>
                  <a:schemeClr val="dk1"/>
                </a:solidFill>
                <a:latin typeface="Meiryo"/>
                <a:ea typeface="Meiryo"/>
                <a:cs typeface="Meiryo"/>
                <a:sym typeface="Meiryo"/>
              </a:rPr>
              <a:t>公式インスタグラム</a:t>
            </a: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での情報発信</a:t>
            </a:r>
            <a:endParaRPr lang="en-US" altLang="ja-JP" sz="1100" dirty="0">
              <a:solidFill>
                <a:schemeClr val="dk1"/>
              </a:solidFill>
              <a:latin typeface="Meiryo"/>
              <a:ea typeface="Meiryo"/>
              <a:cs typeface="Meiryo"/>
              <a:sym typeface="Meiryo"/>
            </a:endParaRPr>
          </a:p>
          <a:p>
            <a:pPr>
              <a:buClr>
                <a:schemeClr val="dk1"/>
              </a:buClr>
              <a:buSzPts val="1050"/>
            </a:pPr>
            <a:endParaRPr sz="1600" dirty="0">
              <a:solidFill>
                <a:srgbClr val="000000"/>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●台本制作、運営、専属</a:t>
            </a:r>
            <a:r>
              <a:rPr lang="en-US" altLang="ja-JP" sz="1100" dirty="0">
                <a:solidFill>
                  <a:schemeClr val="dk1"/>
                </a:solidFill>
                <a:latin typeface="Meiryo"/>
                <a:ea typeface="Meiryo"/>
                <a:cs typeface="Meiryo"/>
                <a:sym typeface="Meiryo"/>
              </a:rPr>
              <a:t>MC</a:t>
            </a:r>
            <a:r>
              <a:rPr lang="ja-JP" altLang="en-US" sz="1100" dirty="0">
                <a:solidFill>
                  <a:schemeClr val="dk1"/>
                </a:solidFill>
                <a:latin typeface="Meiryo"/>
                <a:ea typeface="Meiryo"/>
                <a:cs typeface="Meiryo"/>
                <a:sym typeface="Meiryo"/>
              </a:rPr>
              <a:t>起用</a:t>
            </a:r>
            <a:endParaRPr sz="1100" dirty="0">
              <a:solidFill>
                <a:schemeClr val="dk1"/>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　　　</a:t>
            </a:r>
            <a:endParaRPr sz="1600" dirty="0">
              <a:solidFill>
                <a:srgbClr val="000000"/>
              </a:solidFill>
              <a:latin typeface="Meiryo"/>
              <a:ea typeface="Meiryo"/>
              <a:cs typeface="Meiryo"/>
              <a:sym typeface="Meiryo"/>
            </a:endParaRPr>
          </a:p>
          <a:p>
            <a:pPr>
              <a:buClr>
                <a:schemeClr val="dk1"/>
              </a:buClr>
              <a:buSzPts val="1050"/>
            </a:pPr>
            <a:r>
              <a:rPr lang="ja-JP" altLang="en-US" sz="1100" dirty="0">
                <a:solidFill>
                  <a:schemeClr val="dk1"/>
                </a:solidFill>
                <a:latin typeface="Meiryo"/>
                <a:ea typeface="Meiryo"/>
                <a:cs typeface="Meiryo"/>
                <a:sym typeface="Meiryo"/>
              </a:rPr>
              <a:t>●</a:t>
            </a:r>
            <a:r>
              <a:rPr lang="en-US" altLang="ja-JP" sz="1100" dirty="0">
                <a:solidFill>
                  <a:schemeClr val="dk1"/>
                </a:solidFill>
                <a:latin typeface="Meiryo"/>
                <a:ea typeface="Meiryo"/>
                <a:cs typeface="Meiryo"/>
                <a:sym typeface="Meiryo"/>
              </a:rPr>
              <a:t>CanCam.jp</a:t>
            </a:r>
            <a:r>
              <a:rPr lang="ja-JP" altLang="en-US" sz="1100" dirty="0">
                <a:solidFill>
                  <a:schemeClr val="dk1"/>
                </a:solidFill>
                <a:latin typeface="Meiryo"/>
                <a:ea typeface="Meiryo"/>
                <a:cs typeface="Meiryo"/>
                <a:sym typeface="Meiryo"/>
              </a:rPr>
              <a:t>にてイベント報告記事</a:t>
            </a:r>
          </a:p>
          <a:p>
            <a:pPr>
              <a:buClr>
                <a:schemeClr val="dk1"/>
              </a:buClr>
              <a:buSzPts val="1050"/>
            </a:pPr>
            <a:endParaRPr sz="1100" dirty="0">
              <a:solidFill>
                <a:schemeClr val="dk1"/>
              </a:solidFill>
              <a:latin typeface="Meiryo"/>
              <a:ea typeface="Meiryo"/>
              <a:cs typeface="Meiryo"/>
              <a:sym typeface="Meiryo"/>
            </a:endParaRPr>
          </a:p>
        </p:txBody>
      </p:sp>
      <p:pic>
        <p:nvPicPr>
          <p:cNvPr id="24" name="Google Shape;1972;p58" descr="C:\Users\A13428\Downloads\ペン付きの書類アイコン.png">
            <a:extLst>
              <a:ext uri="{FF2B5EF4-FFF2-40B4-BE49-F238E27FC236}">
                <a16:creationId xmlns:a16="http://schemas.microsoft.com/office/drawing/2014/main" id="{D7CC9616-C5F4-D124-2F4C-3C6F811FC52A}"/>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8959202" y="5070100"/>
            <a:ext cx="303972" cy="306673"/>
          </a:xfrm>
          <a:prstGeom prst="rect">
            <a:avLst/>
          </a:prstGeom>
          <a:noFill/>
          <a:ln>
            <a:noFill/>
          </a:ln>
        </p:spPr>
      </p:pic>
      <p:sp>
        <p:nvSpPr>
          <p:cNvPr id="1950" name="Google Shape;1950;p58"/>
          <p:cNvSpPr/>
          <p:nvPr/>
        </p:nvSpPr>
        <p:spPr>
          <a:xfrm>
            <a:off x="598849" y="972575"/>
            <a:ext cx="8708302" cy="584775"/>
          </a:xfrm>
          <a:prstGeom prst="rect">
            <a:avLst/>
          </a:prstGeom>
          <a:noFill/>
          <a:ln>
            <a:noFill/>
          </a:ln>
        </p:spPr>
        <p:txBody>
          <a:bodyPr spcFirstLastPara="1" wrap="square" lIns="91425" tIns="45700" rIns="91425" bIns="45700" anchor="t" anchorCtr="0">
            <a:spAutoFit/>
          </a:bodyPr>
          <a:lstStyle/>
          <a:p>
            <a:pPr algn="ctr">
              <a:buClr>
                <a:srgbClr val="000000"/>
              </a:buClr>
              <a:buSzPts val="1600"/>
            </a:pPr>
            <a:r>
              <a:rPr lang="ja-JP" altLang="en-US" sz="1600" dirty="0">
                <a:solidFill>
                  <a:schemeClr val="lt1"/>
                </a:solidFill>
                <a:latin typeface="Meiryo"/>
                <a:ea typeface="Meiryo"/>
                <a:cs typeface="Meiryo"/>
                <a:sym typeface="Meiryo"/>
              </a:rPr>
              <a:t>雑誌や</a:t>
            </a:r>
            <a:r>
              <a:rPr lang="en-US" altLang="ja-JP" sz="1600" dirty="0">
                <a:solidFill>
                  <a:schemeClr val="lt1"/>
                </a:solidFill>
                <a:latin typeface="Meiryo"/>
                <a:ea typeface="Meiryo"/>
                <a:cs typeface="Meiryo"/>
                <a:sym typeface="Meiryo"/>
              </a:rPr>
              <a:t>Web</a:t>
            </a:r>
            <a:r>
              <a:rPr lang="ja-JP" altLang="en-US" sz="1600" dirty="0">
                <a:solidFill>
                  <a:schemeClr val="lt1"/>
                </a:solidFill>
                <a:latin typeface="Meiryo"/>
                <a:ea typeface="Meiryo"/>
                <a:cs typeface="Meiryo"/>
                <a:sym typeface="Meiryo"/>
              </a:rPr>
              <a:t>コンテンツを弊社メディアに転載することで、</a:t>
            </a:r>
            <a:endParaRPr sz="1600" dirty="0">
              <a:solidFill>
                <a:schemeClr val="lt1"/>
              </a:solidFill>
              <a:latin typeface="Meiryo"/>
              <a:ea typeface="Meiryo"/>
              <a:cs typeface="Meiryo"/>
              <a:sym typeface="Meiryo"/>
            </a:endParaRPr>
          </a:p>
          <a:p>
            <a:pPr algn="ctr">
              <a:buClr>
                <a:srgbClr val="000000"/>
              </a:buClr>
              <a:buSzPts val="1600"/>
            </a:pPr>
            <a:r>
              <a:rPr lang="en-US" altLang="ja-JP" sz="1600" dirty="0">
                <a:solidFill>
                  <a:schemeClr val="lt1"/>
                </a:solidFill>
                <a:latin typeface="Meiryo"/>
                <a:ea typeface="Meiryo"/>
                <a:cs typeface="Meiryo"/>
                <a:sym typeface="Meiryo"/>
              </a:rPr>
              <a:t>Web</a:t>
            </a:r>
            <a:r>
              <a:rPr lang="ja-JP" altLang="en-US" sz="1600" dirty="0">
                <a:solidFill>
                  <a:schemeClr val="lt1"/>
                </a:solidFill>
                <a:latin typeface="Meiryo"/>
                <a:ea typeface="Meiryo"/>
                <a:cs typeface="Meiryo"/>
                <a:sym typeface="Meiryo"/>
              </a:rPr>
              <a:t>上でのさらなるコンテンツ拡散が期待できます。</a:t>
            </a:r>
            <a:endParaRPr sz="1600" dirty="0">
              <a:solidFill>
                <a:schemeClr val="lt1"/>
              </a:solidFill>
              <a:latin typeface="Meiryo"/>
              <a:ea typeface="Meiryo"/>
              <a:cs typeface="Meiryo"/>
              <a:sym typeface="Meiryo"/>
            </a:endParaRPr>
          </a:p>
        </p:txBody>
      </p:sp>
      <p:sp>
        <p:nvSpPr>
          <p:cNvPr id="1951" name="Google Shape;1951;p58"/>
          <p:cNvSpPr/>
          <p:nvPr/>
        </p:nvSpPr>
        <p:spPr>
          <a:xfrm>
            <a:off x="553602" y="1016510"/>
            <a:ext cx="2806083" cy="810335"/>
          </a:xfrm>
          <a:prstGeom prst="rect">
            <a:avLst/>
          </a:prstGeom>
          <a:solidFill>
            <a:srgbClr val="92D05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r>
              <a:rPr lang="en-US" altLang="ja-JP" sz="2000" b="1" dirty="0">
                <a:solidFill>
                  <a:schemeClr val="lt1"/>
                </a:solidFill>
                <a:latin typeface="Meiryo"/>
                <a:ea typeface="Meiryo"/>
                <a:cs typeface="Meiryo"/>
                <a:sym typeface="Meiryo"/>
              </a:rPr>
              <a:t>CanCam</a:t>
            </a:r>
          </a:p>
          <a:p>
            <a:pPr algn="ctr">
              <a:buClr>
                <a:srgbClr val="000000"/>
              </a:buClr>
              <a:buSzPts val="1600"/>
            </a:pPr>
            <a:r>
              <a:rPr lang="en-US" altLang="ja-JP" sz="2000" b="1" dirty="0">
                <a:solidFill>
                  <a:schemeClr val="lt1"/>
                </a:solidFill>
                <a:latin typeface="Meiryo"/>
                <a:ea typeface="Meiryo"/>
                <a:cs typeface="Meiryo"/>
                <a:sym typeface="Meiryo"/>
              </a:rPr>
              <a:t>Café</a:t>
            </a:r>
          </a:p>
        </p:txBody>
      </p:sp>
      <p:sp>
        <p:nvSpPr>
          <p:cNvPr id="1952" name="Google Shape;1952;p58"/>
          <p:cNvSpPr/>
          <p:nvPr/>
        </p:nvSpPr>
        <p:spPr>
          <a:xfrm>
            <a:off x="550832" y="1025603"/>
            <a:ext cx="430074" cy="325288"/>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400"/>
            </a:pPr>
            <a:r>
              <a:rPr lang="ja-JP" altLang="en-US" sz="1400" b="1" dirty="0">
                <a:solidFill>
                  <a:schemeClr val="dk2"/>
                </a:solidFill>
                <a:latin typeface="Meiryo"/>
                <a:ea typeface="Meiryo"/>
                <a:cs typeface="Meiryo"/>
                <a:sym typeface="Meiryo"/>
              </a:rPr>
              <a:t>１</a:t>
            </a:r>
            <a:endParaRPr sz="1400" b="1" dirty="0">
              <a:solidFill>
                <a:schemeClr val="dk2"/>
              </a:solidFill>
              <a:latin typeface="Meiryo"/>
              <a:ea typeface="Meiryo"/>
              <a:cs typeface="Meiryo"/>
              <a:sym typeface="Meiryo"/>
            </a:endParaRPr>
          </a:p>
        </p:txBody>
      </p:sp>
      <p:sp>
        <p:nvSpPr>
          <p:cNvPr id="1953" name="Google Shape;1953;p58"/>
          <p:cNvSpPr/>
          <p:nvPr/>
        </p:nvSpPr>
        <p:spPr>
          <a:xfrm>
            <a:off x="552432" y="1017542"/>
            <a:ext cx="2807253" cy="5530959"/>
          </a:xfrm>
          <a:prstGeom prst="rect">
            <a:avLst/>
          </a:prstGeom>
          <a:noFill/>
          <a:ln w="12700" cap="flat" cmpd="sng">
            <a:solidFill>
              <a:srgbClr val="DCF492"/>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endParaRPr sz="1600" b="1">
              <a:solidFill>
                <a:schemeClr val="lt1"/>
              </a:solidFill>
              <a:latin typeface="Meiryo"/>
              <a:ea typeface="Meiryo"/>
              <a:cs typeface="Meiryo"/>
              <a:sym typeface="Meiryo"/>
            </a:endParaRPr>
          </a:p>
        </p:txBody>
      </p:sp>
      <p:sp>
        <p:nvSpPr>
          <p:cNvPr id="1954" name="Google Shape;1954;p58"/>
          <p:cNvSpPr/>
          <p:nvPr/>
        </p:nvSpPr>
        <p:spPr>
          <a:xfrm>
            <a:off x="3562591" y="1009859"/>
            <a:ext cx="2901954" cy="787993"/>
          </a:xfrm>
          <a:prstGeom prst="rect">
            <a:avLst/>
          </a:prstGeom>
          <a:solidFill>
            <a:srgbClr val="92D05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r>
              <a:rPr lang="en-US" altLang="ja-JP" sz="2000" b="1" dirty="0">
                <a:solidFill>
                  <a:schemeClr val="lt1"/>
                </a:solidFill>
                <a:latin typeface="Meiryo"/>
                <a:ea typeface="Meiryo"/>
                <a:cs typeface="Meiryo"/>
                <a:sym typeface="Meiryo"/>
              </a:rPr>
              <a:t>CanCam Café </a:t>
            </a:r>
            <a:endParaRPr lang="en-US" altLang="ja-JP" sz="2000" dirty="0">
              <a:solidFill>
                <a:srgbClr val="000000"/>
              </a:solidFill>
              <a:latin typeface="Meiryo"/>
              <a:ea typeface="Meiryo"/>
              <a:cs typeface="Meiryo"/>
              <a:sym typeface="Meiryo"/>
            </a:endParaRPr>
          </a:p>
          <a:p>
            <a:pPr algn="ctr">
              <a:buClr>
                <a:srgbClr val="000000"/>
              </a:buClr>
              <a:buSzPts val="1600"/>
            </a:pPr>
            <a:r>
              <a:rPr lang="ja-JP" altLang="en-US" sz="2000" b="1" dirty="0">
                <a:solidFill>
                  <a:schemeClr val="lt1"/>
                </a:solidFill>
                <a:latin typeface="Meiryo"/>
                <a:ea typeface="Meiryo"/>
                <a:cs typeface="Meiryo"/>
                <a:sym typeface="Meiryo"/>
              </a:rPr>
              <a:t>オンライン</a:t>
            </a:r>
            <a:r>
              <a:rPr lang="en-US" altLang="ja-JP" sz="2000" b="1" dirty="0">
                <a:solidFill>
                  <a:schemeClr val="lt1"/>
                </a:solidFill>
                <a:latin typeface="Meiryo"/>
                <a:ea typeface="Meiryo"/>
                <a:cs typeface="Meiryo"/>
                <a:sym typeface="Meiryo"/>
              </a:rPr>
              <a:t>/</a:t>
            </a:r>
            <a:r>
              <a:rPr lang="ja-JP" altLang="en-US" sz="2000" b="1" dirty="0">
                <a:solidFill>
                  <a:schemeClr val="lt1"/>
                </a:solidFill>
                <a:latin typeface="Meiryo"/>
                <a:ea typeface="Meiryo"/>
                <a:cs typeface="Meiryo"/>
                <a:sym typeface="Meiryo"/>
              </a:rPr>
              <a:t>ウェビナー</a:t>
            </a:r>
            <a:endParaRPr dirty="0">
              <a:solidFill>
                <a:srgbClr val="000000"/>
              </a:solidFill>
              <a:latin typeface="Meiryo"/>
              <a:ea typeface="Meiryo"/>
              <a:cs typeface="Meiryo"/>
              <a:sym typeface="Meiryo"/>
            </a:endParaRPr>
          </a:p>
        </p:txBody>
      </p:sp>
      <p:sp>
        <p:nvSpPr>
          <p:cNvPr id="1955" name="Google Shape;1955;p58"/>
          <p:cNvSpPr/>
          <p:nvPr/>
        </p:nvSpPr>
        <p:spPr>
          <a:xfrm>
            <a:off x="3560992" y="1013343"/>
            <a:ext cx="395270" cy="317494"/>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400"/>
            </a:pPr>
            <a:r>
              <a:rPr lang="ja-JP" altLang="en-US" sz="1400" b="1">
                <a:solidFill>
                  <a:schemeClr val="dk2"/>
                </a:solidFill>
                <a:latin typeface="Meiryo"/>
                <a:ea typeface="Meiryo"/>
                <a:cs typeface="Meiryo"/>
                <a:sym typeface="Meiryo"/>
              </a:rPr>
              <a:t>２</a:t>
            </a:r>
            <a:endParaRPr sz="1400" b="1">
              <a:solidFill>
                <a:schemeClr val="dk2"/>
              </a:solidFill>
              <a:latin typeface="Meiryo"/>
              <a:ea typeface="Meiryo"/>
              <a:cs typeface="Meiryo"/>
              <a:sym typeface="Meiryo"/>
            </a:endParaRPr>
          </a:p>
        </p:txBody>
      </p:sp>
      <p:sp>
        <p:nvSpPr>
          <p:cNvPr id="1956" name="Google Shape;1956;p58"/>
          <p:cNvSpPr/>
          <p:nvPr/>
        </p:nvSpPr>
        <p:spPr>
          <a:xfrm>
            <a:off x="3562591" y="1007361"/>
            <a:ext cx="2901954" cy="5547396"/>
          </a:xfrm>
          <a:prstGeom prst="rect">
            <a:avLst/>
          </a:prstGeom>
          <a:noFill/>
          <a:ln w="12700" cap="flat" cmpd="sng">
            <a:solidFill>
              <a:srgbClr val="DCF492"/>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endParaRPr sz="1600" b="1">
              <a:solidFill>
                <a:schemeClr val="lt1"/>
              </a:solidFill>
              <a:latin typeface="Meiryo"/>
              <a:ea typeface="Meiryo"/>
              <a:cs typeface="Meiryo"/>
              <a:sym typeface="Meiryo"/>
            </a:endParaRPr>
          </a:p>
        </p:txBody>
      </p:sp>
      <p:sp>
        <p:nvSpPr>
          <p:cNvPr id="1957" name="Google Shape;1957;p58"/>
          <p:cNvSpPr/>
          <p:nvPr/>
        </p:nvSpPr>
        <p:spPr>
          <a:xfrm>
            <a:off x="5075871" y="2970208"/>
            <a:ext cx="1055653" cy="523894"/>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a:buClr>
                <a:srgbClr val="000000"/>
              </a:buClr>
              <a:buSzPts val="1800"/>
            </a:pPr>
            <a:endParaRPr>
              <a:solidFill>
                <a:srgbClr val="3F3F3F"/>
              </a:solidFill>
              <a:latin typeface="Meiryo"/>
              <a:ea typeface="Meiryo"/>
              <a:cs typeface="Meiryo"/>
              <a:sym typeface="Meiryo"/>
            </a:endParaRPr>
          </a:p>
        </p:txBody>
      </p:sp>
      <p:sp>
        <p:nvSpPr>
          <p:cNvPr id="1960" name="Google Shape;1960;p58"/>
          <p:cNvSpPr/>
          <p:nvPr/>
        </p:nvSpPr>
        <p:spPr>
          <a:xfrm rot="10800000">
            <a:off x="7777117" y="5789152"/>
            <a:ext cx="359516" cy="147993"/>
          </a:xfrm>
          <a:prstGeom prst="triangle">
            <a:avLst>
              <a:gd name="adj" fmla="val 50000"/>
            </a:avLst>
          </a:prstGeom>
          <a:solidFill>
            <a:srgbClr val="7F7F7F"/>
          </a:solidFill>
          <a:ln>
            <a:noFill/>
          </a:ln>
        </p:spPr>
        <p:txBody>
          <a:bodyPr spcFirstLastPara="1" wrap="square" lIns="91425" tIns="45700" rIns="91425" bIns="45700" anchor="ctr" anchorCtr="0">
            <a:noAutofit/>
          </a:bodyPr>
          <a:lstStyle/>
          <a:p>
            <a:pPr algn="ctr">
              <a:buClr>
                <a:srgbClr val="000000"/>
              </a:buClr>
              <a:buSzPts val="1800"/>
            </a:pPr>
            <a:endParaRPr dirty="0">
              <a:solidFill>
                <a:schemeClr val="lt1"/>
              </a:solidFill>
              <a:latin typeface="Meiryo"/>
              <a:ea typeface="Meiryo"/>
              <a:cs typeface="Meiryo"/>
              <a:sym typeface="Meiryo"/>
            </a:endParaRPr>
          </a:p>
        </p:txBody>
      </p:sp>
      <p:sp>
        <p:nvSpPr>
          <p:cNvPr id="1961" name="Google Shape;1961;p58"/>
          <p:cNvSpPr txBox="1"/>
          <p:nvPr/>
        </p:nvSpPr>
        <p:spPr>
          <a:xfrm>
            <a:off x="6752926" y="6052977"/>
            <a:ext cx="2675361" cy="369291"/>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altLang="ja-JP" u="sng" dirty="0">
                <a:solidFill>
                  <a:schemeClr val="accent6"/>
                </a:solidFill>
                <a:latin typeface="Meiryo"/>
                <a:ea typeface="Meiryo"/>
                <a:cs typeface="Meiryo"/>
                <a:sym typeface="Meiryo"/>
              </a:rPr>
              <a:t>【</a:t>
            </a:r>
            <a:r>
              <a:rPr lang="ja-JP" altLang="en-US" u="sng" dirty="0">
                <a:solidFill>
                  <a:schemeClr val="accent6"/>
                </a:solidFill>
                <a:latin typeface="Meiryo"/>
                <a:ea typeface="Meiryo"/>
                <a:cs typeface="Meiryo"/>
                <a:sym typeface="Meiryo"/>
              </a:rPr>
              <a:t>料金</a:t>
            </a:r>
            <a:r>
              <a:rPr lang="en-US" altLang="ja-JP" u="sng" dirty="0">
                <a:solidFill>
                  <a:schemeClr val="accent6"/>
                </a:solidFill>
                <a:latin typeface="Meiryo"/>
                <a:ea typeface="Meiryo"/>
                <a:cs typeface="Meiryo"/>
                <a:sym typeface="Meiryo"/>
              </a:rPr>
              <a:t>】G800</a:t>
            </a:r>
            <a:r>
              <a:rPr lang="ja-JP" altLang="en-US" u="sng" dirty="0">
                <a:solidFill>
                  <a:schemeClr val="accent6"/>
                </a:solidFill>
                <a:latin typeface="Meiryo"/>
                <a:ea typeface="Meiryo"/>
                <a:cs typeface="Meiryo"/>
                <a:sym typeface="Meiryo"/>
              </a:rPr>
              <a:t>万円～</a:t>
            </a:r>
            <a:endParaRPr sz="1400" dirty="0">
              <a:solidFill>
                <a:schemeClr val="accent6"/>
              </a:solidFill>
              <a:latin typeface="Meiryo"/>
              <a:ea typeface="Meiryo"/>
              <a:cs typeface="Meiryo"/>
              <a:sym typeface="Meiryo"/>
            </a:endParaRPr>
          </a:p>
        </p:txBody>
      </p:sp>
      <p:cxnSp>
        <p:nvCxnSpPr>
          <p:cNvPr id="1962" name="Google Shape;1962;p58"/>
          <p:cNvCxnSpPr/>
          <p:nvPr/>
        </p:nvCxnSpPr>
        <p:spPr>
          <a:xfrm>
            <a:off x="841464" y="2929116"/>
            <a:ext cx="2269519" cy="12275"/>
          </a:xfrm>
          <a:prstGeom prst="straightConnector1">
            <a:avLst/>
          </a:prstGeom>
          <a:noFill/>
          <a:ln w="12700" cap="flat" cmpd="sng">
            <a:solidFill>
              <a:srgbClr val="6C9250"/>
            </a:solidFill>
            <a:prstDash val="dash"/>
            <a:miter lim="800000"/>
            <a:headEnd type="none" w="sm" len="sm"/>
            <a:tailEnd type="none" w="sm" len="sm"/>
          </a:ln>
        </p:spPr>
      </p:cxnSp>
      <p:sp>
        <p:nvSpPr>
          <p:cNvPr id="1963" name="Google Shape;1963;p58"/>
          <p:cNvSpPr/>
          <p:nvPr/>
        </p:nvSpPr>
        <p:spPr>
          <a:xfrm>
            <a:off x="6563858" y="1923605"/>
            <a:ext cx="2828147" cy="861734"/>
          </a:xfrm>
          <a:prstGeom prst="rect">
            <a:avLst/>
          </a:prstGeom>
          <a:noFill/>
          <a:ln>
            <a:noFill/>
          </a:ln>
        </p:spPr>
        <p:txBody>
          <a:bodyPr spcFirstLastPara="1" wrap="square" lIns="91425" tIns="45700" rIns="91425" bIns="45700" anchor="t" anchorCtr="0">
            <a:spAutoFit/>
          </a:bodyPr>
          <a:lstStyle/>
          <a:p>
            <a:pPr algn="ctr">
              <a:buClr>
                <a:srgbClr val="000000"/>
              </a:buClr>
              <a:buSzPts val="1050"/>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rPr>
              <a:t>会場を貸切、読者を招待して</a:t>
            </a:r>
          </a:p>
          <a:p>
            <a:pPr algn="ctr">
              <a:buClr>
                <a:srgbClr val="000000"/>
              </a:buClr>
              <a:buSzPts val="1050"/>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rPr>
              <a:t>リアルの場でクライアント様によるセミナーや商品のタッチ</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rPr>
              <a:t>&amp;</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rPr>
              <a:t>トライなどを行うことで、</a:t>
            </a:r>
          </a:p>
          <a:p>
            <a:pPr algn="ctr">
              <a:buClr>
                <a:srgbClr val="000000"/>
              </a:buClr>
              <a:buSzPts val="1050"/>
            </a:pPr>
            <a:r>
              <a:rPr lang="en-US" altLang="ja-JP" sz="1000" b="1" u="sng" dirty="0">
                <a:solidFill>
                  <a:srgbClr val="FF0000"/>
                </a:solidFill>
                <a:latin typeface="メイリオ" panose="020B0604030504040204" pitchFamily="50" charset="-128"/>
                <a:ea typeface="メイリオ" panose="020B0604030504040204" pitchFamily="50" charset="-128"/>
                <a:cs typeface="Meiryo"/>
                <a:sym typeface="Meiryo"/>
              </a:rPr>
              <a:t>60</a:t>
            </a:r>
            <a:r>
              <a:rPr lang="ja-JP" altLang="en-US" sz="1000" b="1" u="sng" dirty="0">
                <a:solidFill>
                  <a:srgbClr val="FF0000"/>
                </a:solidFill>
                <a:latin typeface="メイリオ" panose="020B0604030504040204" pitchFamily="50" charset="-128"/>
                <a:ea typeface="メイリオ" panose="020B0604030504040204" pitchFamily="50" charset="-128"/>
                <a:cs typeface="Meiryo"/>
                <a:sym typeface="Meiryo"/>
              </a:rPr>
              <a:t>人以上の読者のリアルな反応がすぐ見える</a:t>
            </a:r>
            <a:endPar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endParaRPr>
          </a:p>
          <a:p>
            <a:pPr algn="ctr">
              <a:buClr>
                <a:srgbClr val="000000"/>
              </a:buClr>
              <a:buSzPts val="1050"/>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cs typeface="Meiryo"/>
                <a:sym typeface="Meiryo"/>
              </a:rPr>
              <a:t>満足度の高いメニューとなっております。</a:t>
            </a:r>
          </a:p>
        </p:txBody>
      </p:sp>
      <p:pic>
        <p:nvPicPr>
          <p:cNvPr id="1964" name="Google Shape;1964;p58" descr="C:\Users\A13428\Downloads\ペン付きの書類アイコン.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930222" y="5070100"/>
            <a:ext cx="303972" cy="303972"/>
          </a:xfrm>
          <a:prstGeom prst="rect">
            <a:avLst/>
          </a:prstGeom>
          <a:noFill/>
          <a:ln>
            <a:noFill/>
          </a:ln>
        </p:spPr>
      </p:pic>
      <p:sp>
        <p:nvSpPr>
          <p:cNvPr id="1966" name="Google Shape;1966;p58"/>
          <p:cNvSpPr/>
          <p:nvPr/>
        </p:nvSpPr>
        <p:spPr>
          <a:xfrm>
            <a:off x="3564190" y="1998134"/>
            <a:ext cx="2751562" cy="861734"/>
          </a:xfrm>
          <a:prstGeom prst="rect">
            <a:avLst/>
          </a:prstGeom>
          <a:noFill/>
          <a:ln>
            <a:noFill/>
          </a:ln>
        </p:spPr>
        <p:txBody>
          <a:bodyPr spcFirstLastPara="1" wrap="square" lIns="91425" tIns="45700" rIns="91425" bIns="45700" anchor="t" anchorCtr="0">
            <a:spAutoFit/>
          </a:bodyPr>
          <a:lstStyle/>
          <a:p>
            <a:pPr algn="ctr">
              <a:buClr>
                <a:srgbClr val="000000"/>
              </a:buClr>
              <a:buSzPts val="1050"/>
            </a:pPr>
            <a:r>
              <a:rPr lang="ja-JP" altLang="en-US" sz="1000" dirty="0">
                <a:solidFill>
                  <a:schemeClr val="tx1">
                    <a:lumMod val="75000"/>
                    <a:lumOff val="25000"/>
                  </a:schemeClr>
                </a:solidFill>
                <a:latin typeface="Meiryo"/>
                <a:ea typeface="Meiryo"/>
                <a:cs typeface="Meiryo"/>
                <a:sym typeface="Meiryo"/>
              </a:rPr>
              <a:t>通年常設ポップアップカフェで行うオンラインイベントです。</a:t>
            </a:r>
            <a:r>
              <a:rPr lang="ja-JP" altLang="en-US" sz="1000" b="1" u="sng" dirty="0">
                <a:solidFill>
                  <a:srgbClr val="FF0000"/>
                </a:solidFill>
                <a:latin typeface="Meiryo"/>
                <a:ea typeface="Meiryo"/>
                <a:cs typeface="Meiryo"/>
                <a:sym typeface="Meiryo"/>
              </a:rPr>
              <a:t>視聴型のウェブセミナー</a:t>
            </a:r>
            <a:r>
              <a:rPr lang="ja-JP" altLang="en-US" sz="1000" dirty="0">
                <a:solidFill>
                  <a:schemeClr val="tx1">
                    <a:lumMod val="75000"/>
                    <a:lumOff val="25000"/>
                  </a:schemeClr>
                </a:solidFill>
                <a:latin typeface="Meiryo"/>
                <a:ea typeface="Meiryo"/>
                <a:cs typeface="Meiryo"/>
                <a:sym typeface="Meiryo"/>
              </a:rPr>
              <a:t>でも、</a:t>
            </a:r>
            <a:r>
              <a:rPr lang="ja-JP" altLang="en-US" sz="1000" b="1" u="sng" dirty="0">
                <a:solidFill>
                  <a:srgbClr val="FF0000"/>
                </a:solidFill>
                <a:latin typeface="Meiryo"/>
                <a:ea typeface="Meiryo"/>
                <a:cs typeface="Meiryo"/>
                <a:sym typeface="Meiryo"/>
              </a:rPr>
              <a:t>参加型のオンラインイベント</a:t>
            </a:r>
            <a:r>
              <a:rPr lang="ja-JP" altLang="en-US" sz="1000" dirty="0">
                <a:solidFill>
                  <a:schemeClr val="tx1">
                    <a:lumMod val="75000"/>
                    <a:lumOff val="25000"/>
                  </a:schemeClr>
                </a:solidFill>
                <a:latin typeface="Meiryo"/>
                <a:ea typeface="Meiryo"/>
                <a:cs typeface="Meiryo"/>
                <a:sym typeface="Meiryo"/>
              </a:rPr>
              <a:t>でも、</a:t>
            </a:r>
            <a:endParaRPr lang="en-US" altLang="ja-JP" sz="1000" dirty="0">
              <a:solidFill>
                <a:schemeClr val="tx1">
                  <a:lumMod val="75000"/>
                  <a:lumOff val="25000"/>
                </a:schemeClr>
              </a:solidFill>
              <a:latin typeface="Meiryo"/>
              <a:ea typeface="Meiryo"/>
              <a:cs typeface="Meiryo"/>
              <a:sym typeface="Meiryo"/>
            </a:endParaRPr>
          </a:p>
          <a:p>
            <a:pPr algn="ctr">
              <a:buClr>
                <a:srgbClr val="000000"/>
              </a:buClr>
              <a:buSzPts val="1050"/>
            </a:pPr>
            <a:r>
              <a:rPr lang="ja-JP" altLang="en-US" sz="1000" dirty="0">
                <a:solidFill>
                  <a:schemeClr val="tx1">
                    <a:lumMod val="75000"/>
                    <a:lumOff val="25000"/>
                  </a:schemeClr>
                </a:solidFill>
                <a:latin typeface="Meiryo"/>
                <a:ea typeface="Meiryo"/>
                <a:cs typeface="Meiryo"/>
                <a:sym typeface="Meiryo"/>
              </a:rPr>
              <a:t>ご希望次第で対応します。</a:t>
            </a:r>
            <a:endParaRPr lang="en-US" altLang="ja-JP" sz="1000" dirty="0">
              <a:solidFill>
                <a:schemeClr val="tx1">
                  <a:lumMod val="75000"/>
                  <a:lumOff val="25000"/>
                </a:schemeClr>
              </a:solidFill>
              <a:latin typeface="Meiryo"/>
              <a:ea typeface="Meiryo"/>
              <a:cs typeface="Meiryo"/>
              <a:sym typeface="Meiryo"/>
            </a:endParaRPr>
          </a:p>
          <a:p>
            <a:pPr algn="ctr">
              <a:buClr>
                <a:srgbClr val="000000"/>
              </a:buClr>
              <a:buSzPts val="1050"/>
            </a:pPr>
            <a:r>
              <a:rPr lang="ja-JP" altLang="en-US" sz="1000" dirty="0">
                <a:solidFill>
                  <a:schemeClr val="tx1">
                    <a:lumMod val="75000"/>
                    <a:lumOff val="25000"/>
                  </a:schemeClr>
                </a:solidFill>
                <a:latin typeface="Meiryo"/>
                <a:ea typeface="Meiryo"/>
                <a:cs typeface="Meiryo"/>
                <a:sym typeface="Meiryo"/>
              </a:rPr>
              <a:t>最大</a:t>
            </a:r>
            <a:r>
              <a:rPr lang="en-US" altLang="ja-JP" sz="1000" dirty="0" err="1">
                <a:solidFill>
                  <a:schemeClr val="tx1">
                    <a:lumMod val="75000"/>
                    <a:lumOff val="25000"/>
                  </a:schemeClr>
                </a:solidFill>
                <a:latin typeface="Meiryo"/>
                <a:ea typeface="Meiryo"/>
                <a:cs typeface="Meiryo"/>
                <a:sym typeface="Meiryo"/>
              </a:rPr>
              <a:t>Cancam</a:t>
            </a:r>
            <a:r>
              <a:rPr lang="ja-JP" altLang="en-US" sz="1000" dirty="0">
                <a:solidFill>
                  <a:schemeClr val="tx1">
                    <a:lumMod val="75000"/>
                    <a:lumOff val="25000"/>
                  </a:schemeClr>
                </a:solidFill>
                <a:latin typeface="Meiryo"/>
                <a:ea typeface="Meiryo"/>
                <a:cs typeface="Meiryo"/>
                <a:sym typeface="Meiryo"/>
              </a:rPr>
              <a:t>読者</a:t>
            </a:r>
            <a:r>
              <a:rPr lang="en-US" altLang="ja-JP" sz="1000" dirty="0">
                <a:solidFill>
                  <a:schemeClr val="tx1">
                    <a:lumMod val="75000"/>
                    <a:lumOff val="25000"/>
                  </a:schemeClr>
                </a:solidFill>
                <a:latin typeface="Meiryo"/>
                <a:ea typeface="Meiryo"/>
                <a:cs typeface="Meiryo"/>
                <a:sym typeface="Meiryo"/>
              </a:rPr>
              <a:t>100</a:t>
            </a:r>
            <a:r>
              <a:rPr lang="ja-JP" altLang="en-US" sz="1000" dirty="0">
                <a:solidFill>
                  <a:schemeClr val="tx1">
                    <a:lumMod val="75000"/>
                    <a:lumOff val="25000"/>
                  </a:schemeClr>
                </a:solidFill>
                <a:latin typeface="Meiryo"/>
                <a:ea typeface="Meiryo"/>
                <a:cs typeface="Meiryo"/>
                <a:sym typeface="Meiryo"/>
              </a:rPr>
              <a:t>名参加が可能です！</a:t>
            </a:r>
            <a:endParaRPr sz="1000" dirty="0">
              <a:solidFill>
                <a:schemeClr val="tx1">
                  <a:lumMod val="75000"/>
                  <a:lumOff val="25000"/>
                </a:schemeClr>
              </a:solidFill>
              <a:latin typeface="Meiryo"/>
              <a:ea typeface="Meiryo"/>
              <a:cs typeface="Meiryo"/>
              <a:sym typeface="Meiryo"/>
            </a:endParaRPr>
          </a:p>
        </p:txBody>
      </p:sp>
      <p:cxnSp>
        <p:nvCxnSpPr>
          <p:cNvPr id="1968" name="Google Shape;1968;p58"/>
          <p:cNvCxnSpPr>
            <a:cxnSpLocks/>
          </p:cNvCxnSpPr>
          <p:nvPr/>
        </p:nvCxnSpPr>
        <p:spPr>
          <a:xfrm>
            <a:off x="3718606" y="2896044"/>
            <a:ext cx="2530458" cy="0"/>
          </a:xfrm>
          <a:prstGeom prst="straightConnector1">
            <a:avLst/>
          </a:prstGeom>
          <a:noFill/>
          <a:ln w="12700" cap="flat" cmpd="sng">
            <a:solidFill>
              <a:srgbClr val="6C9250"/>
            </a:solidFill>
            <a:prstDash val="dash"/>
            <a:miter lim="800000"/>
            <a:headEnd type="none" w="sm" len="sm"/>
            <a:tailEnd type="none" w="sm" len="sm"/>
          </a:ln>
        </p:spPr>
      </p:cxnSp>
      <p:sp>
        <p:nvSpPr>
          <p:cNvPr id="1969" name="Google Shape;1969;p58"/>
          <p:cNvSpPr/>
          <p:nvPr/>
        </p:nvSpPr>
        <p:spPr>
          <a:xfrm>
            <a:off x="1737980" y="6541756"/>
            <a:ext cx="6663337" cy="276959"/>
          </a:xfrm>
          <a:prstGeom prst="rect">
            <a:avLst/>
          </a:prstGeom>
          <a:noFill/>
          <a:ln>
            <a:noFill/>
          </a:ln>
        </p:spPr>
        <p:txBody>
          <a:bodyPr spcFirstLastPara="1" wrap="square" lIns="91425" tIns="45700" rIns="91425" bIns="45700" anchor="t" anchorCtr="0">
            <a:spAutoFit/>
          </a:bodyPr>
          <a:lstStyle/>
          <a:p>
            <a:pPr algn="ctr">
              <a:buClr>
                <a:srgbClr val="000000"/>
              </a:buClr>
              <a:buSzPts val="1200"/>
            </a:pPr>
            <a:r>
              <a:rPr lang="ja-JP" altLang="en-US" sz="1200" b="1" dirty="0">
                <a:solidFill>
                  <a:srgbClr val="FF0000"/>
                </a:solidFill>
                <a:latin typeface="Meiryo"/>
                <a:ea typeface="Meiryo"/>
                <a:cs typeface="Meiryo"/>
                <a:sym typeface="Meiryo"/>
              </a:rPr>
              <a:t>詳しくはお問い合わせください。。</a:t>
            </a:r>
            <a:endParaRPr sz="1200" b="1" dirty="0">
              <a:solidFill>
                <a:srgbClr val="FF0000"/>
              </a:solidFill>
              <a:latin typeface="Meiryo"/>
              <a:ea typeface="Meiryo"/>
              <a:cs typeface="Meiryo"/>
              <a:sym typeface="Meiryo"/>
            </a:endParaRPr>
          </a:p>
        </p:txBody>
      </p:sp>
      <p:sp>
        <p:nvSpPr>
          <p:cNvPr id="1970" name="Google Shape;1970;p58"/>
          <p:cNvSpPr/>
          <p:nvPr/>
        </p:nvSpPr>
        <p:spPr>
          <a:xfrm rot="10800000">
            <a:off x="4766742" y="5873794"/>
            <a:ext cx="437941" cy="144447"/>
          </a:xfrm>
          <a:prstGeom prst="triangle">
            <a:avLst>
              <a:gd name="adj" fmla="val 50000"/>
            </a:avLst>
          </a:prstGeom>
          <a:solidFill>
            <a:srgbClr val="7F7F7F"/>
          </a:solidFill>
          <a:ln>
            <a:noFill/>
          </a:ln>
        </p:spPr>
        <p:txBody>
          <a:bodyPr spcFirstLastPara="1" wrap="square" lIns="91425" tIns="45700" rIns="91425" bIns="45700" anchor="ctr" anchorCtr="0">
            <a:noAutofit/>
          </a:bodyPr>
          <a:lstStyle/>
          <a:p>
            <a:pPr algn="ctr">
              <a:buClr>
                <a:srgbClr val="000000"/>
              </a:buClr>
              <a:buSzPts val="1800"/>
            </a:pPr>
            <a:endParaRPr>
              <a:solidFill>
                <a:schemeClr val="lt1"/>
              </a:solidFill>
              <a:latin typeface="Meiryo"/>
              <a:ea typeface="Meiryo"/>
              <a:cs typeface="Meiryo"/>
              <a:sym typeface="Meiryo"/>
            </a:endParaRPr>
          </a:p>
        </p:txBody>
      </p:sp>
      <p:sp>
        <p:nvSpPr>
          <p:cNvPr id="1971" name="Google Shape;1971;p58"/>
          <p:cNvSpPr txBox="1"/>
          <p:nvPr/>
        </p:nvSpPr>
        <p:spPr>
          <a:xfrm>
            <a:off x="3740104" y="6111513"/>
            <a:ext cx="2650073" cy="369291"/>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altLang="ja-JP" u="sng" dirty="0">
                <a:solidFill>
                  <a:schemeClr val="accent6"/>
                </a:solidFill>
                <a:latin typeface="Meiryo"/>
                <a:ea typeface="Meiryo"/>
                <a:cs typeface="Meiryo"/>
                <a:sym typeface="Meiryo"/>
              </a:rPr>
              <a:t>【</a:t>
            </a:r>
            <a:r>
              <a:rPr lang="ja-JP" altLang="en-US" u="sng" dirty="0">
                <a:solidFill>
                  <a:schemeClr val="accent6"/>
                </a:solidFill>
                <a:latin typeface="Meiryo"/>
                <a:ea typeface="Meiryo"/>
                <a:cs typeface="Meiryo"/>
                <a:sym typeface="Meiryo"/>
              </a:rPr>
              <a:t>料金</a:t>
            </a:r>
            <a:r>
              <a:rPr lang="en-US" altLang="ja-JP" u="sng" dirty="0">
                <a:solidFill>
                  <a:schemeClr val="accent6"/>
                </a:solidFill>
                <a:latin typeface="Meiryo"/>
                <a:ea typeface="Meiryo"/>
                <a:cs typeface="Meiryo"/>
                <a:sym typeface="Meiryo"/>
              </a:rPr>
              <a:t>】G350</a:t>
            </a:r>
            <a:r>
              <a:rPr lang="ja-JP" altLang="en-US" u="sng" dirty="0">
                <a:solidFill>
                  <a:schemeClr val="accent6"/>
                </a:solidFill>
                <a:latin typeface="Meiryo"/>
                <a:ea typeface="Meiryo"/>
                <a:cs typeface="Meiryo"/>
                <a:sym typeface="Meiryo"/>
              </a:rPr>
              <a:t>万円～</a:t>
            </a:r>
            <a:endParaRPr sz="1400" dirty="0">
              <a:solidFill>
                <a:schemeClr val="accent6"/>
              </a:solidFill>
              <a:latin typeface="Meiryo"/>
              <a:ea typeface="Meiryo"/>
              <a:cs typeface="Meiryo"/>
              <a:sym typeface="Meiryo"/>
            </a:endParaRPr>
          </a:p>
        </p:txBody>
      </p:sp>
      <p:sp>
        <p:nvSpPr>
          <p:cNvPr id="3" name="Google Shape;1954;p58">
            <a:extLst>
              <a:ext uri="{FF2B5EF4-FFF2-40B4-BE49-F238E27FC236}">
                <a16:creationId xmlns:a16="http://schemas.microsoft.com/office/drawing/2014/main" id="{9CCE3985-7E2C-035B-AA9B-B9A209C1FB00}"/>
              </a:ext>
            </a:extLst>
          </p:cNvPr>
          <p:cNvSpPr/>
          <p:nvPr/>
        </p:nvSpPr>
        <p:spPr>
          <a:xfrm>
            <a:off x="6611739" y="1012134"/>
            <a:ext cx="2751562" cy="787993"/>
          </a:xfrm>
          <a:prstGeom prst="rect">
            <a:avLst/>
          </a:prstGeom>
          <a:solidFill>
            <a:srgbClr val="92D05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r>
              <a:rPr lang="en-US" altLang="ja-JP" sz="2000" b="1" dirty="0">
                <a:solidFill>
                  <a:schemeClr val="lt1"/>
                </a:solidFill>
                <a:latin typeface="Meiryo"/>
                <a:ea typeface="Meiryo"/>
                <a:cs typeface="Meiryo"/>
                <a:sym typeface="Meiryo"/>
              </a:rPr>
              <a:t>CanCam</a:t>
            </a:r>
          </a:p>
          <a:p>
            <a:pPr algn="ctr">
              <a:buClr>
                <a:srgbClr val="000000"/>
              </a:buClr>
              <a:buSzPts val="1600"/>
            </a:pPr>
            <a:r>
              <a:rPr lang="en-US" altLang="ja-JP" sz="2000" b="1" dirty="0">
                <a:solidFill>
                  <a:schemeClr val="lt1"/>
                </a:solidFill>
                <a:latin typeface="Meiryo"/>
                <a:ea typeface="Meiryo"/>
                <a:cs typeface="Meiryo"/>
                <a:sym typeface="Meiryo"/>
              </a:rPr>
              <a:t>party </a:t>
            </a:r>
            <a:endParaRPr dirty="0">
              <a:solidFill>
                <a:srgbClr val="000000"/>
              </a:solidFill>
              <a:latin typeface="Meiryo"/>
              <a:ea typeface="Meiryo"/>
              <a:cs typeface="Meiryo"/>
              <a:sym typeface="Meiryo"/>
            </a:endParaRPr>
          </a:p>
        </p:txBody>
      </p:sp>
      <p:sp>
        <p:nvSpPr>
          <p:cNvPr id="4" name="Google Shape;1955;p58">
            <a:extLst>
              <a:ext uri="{FF2B5EF4-FFF2-40B4-BE49-F238E27FC236}">
                <a16:creationId xmlns:a16="http://schemas.microsoft.com/office/drawing/2014/main" id="{097EE56A-04BF-915A-B187-B870A61FBD07}"/>
              </a:ext>
            </a:extLst>
          </p:cNvPr>
          <p:cNvSpPr/>
          <p:nvPr/>
        </p:nvSpPr>
        <p:spPr>
          <a:xfrm>
            <a:off x="6616817" y="1017328"/>
            <a:ext cx="395270" cy="317494"/>
          </a:xfrm>
          <a:prstGeom prst="rect">
            <a:avLst/>
          </a:prstGeom>
          <a:solidFill>
            <a:schemeClr val="lt1"/>
          </a:solidFill>
          <a:ln>
            <a:noFill/>
          </a:ln>
        </p:spPr>
        <p:txBody>
          <a:bodyPr spcFirstLastPara="1" wrap="square" lIns="91425" tIns="45700" rIns="91425" bIns="45700" anchor="ctr" anchorCtr="0">
            <a:noAutofit/>
          </a:bodyPr>
          <a:lstStyle/>
          <a:p>
            <a:pPr algn="ctr">
              <a:buClr>
                <a:srgbClr val="000000"/>
              </a:buClr>
              <a:buSzPts val="1400"/>
            </a:pPr>
            <a:r>
              <a:rPr lang="en-US" altLang="ja-JP" sz="1400" b="1" dirty="0">
                <a:solidFill>
                  <a:schemeClr val="dk2"/>
                </a:solidFill>
                <a:latin typeface="Meiryo"/>
                <a:ea typeface="Meiryo"/>
                <a:cs typeface="Meiryo"/>
                <a:sym typeface="Meiryo"/>
              </a:rPr>
              <a:t>3</a:t>
            </a:r>
            <a:endParaRPr sz="1400" b="1" dirty="0">
              <a:solidFill>
                <a:schemeClr val="dk2"/>
              </a:solidFill>
              <a:latin typeface="Meiryo"/>
              <a:ea typeface="Meiryo"/>
              <a:cs typeface="Meiryo"/>
              <a:sym typeface="Meiryo"/>
            </a:endParaRPr>
          </a:p>
        </p:txBody>
      </p:sp>
      <p:sp>
        <p:nvSpPr>
          <p:cNvPr id="5" name="Google Shape;1956;p58">
            <a:extLst>
              <a:ext uri="{FF2B5EF4-FFF2-40B4-BE49-F238E27FC236}">
                <a16:creationId xmlns:a16="http://schemas.microsoft.com/office/drawing/2014/main" id="{2093E549-2121-9D49-4A2E-E1539F9CA7DF}"/>
              </a:ext>
            </a:extLst>
          </p:cNvPr>
          <p:cNvSpPr/>
          <p:nvPr/>
        </p:nvSpPr>
        <p:spPr>
          <a:xfrm>
            <a:off x="6611740" y="1015061"/>
            <a:ext cx="2753161" cy="5547396"/>
          </a:xfrm>
          <a:prstGeom prst="rect">
            <a:avLst/>
          </a:prstGeom>
          <a:noFill/>
          <a:ln w="12700" cap="flat" cmpd="sng">
            <a:solidFill>
              <a:srgbClr val="DCF492"/>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600"/>
            </a:pPr>
            <a:endParaRPr sz="1600" b="1">
              <a:solidFill>
                <a:schemeClr val="lt1"/>
              </a:solidFill>
              <a:latin typeface="Meiryo"/>
              <a:ea typeface="Meiryo"/>
              <a:cs typeface="Meiryo"/>
              <a:sym typeface="Meiryo"/>
            </a:endParaRPr>
          </a:p>
        </p:txBody>
      </p:sp>
      <p:sp>
        <p:nvSpPr>
          <p:cNvPr id="7" name="Google Shape;1966;p58">
            <a:extLst>
              <a:ext uri="{FF2B5EF4-FFF2-40B4-BE49-F238E27FC236}">
                <a16:creationId xmlns:a16="http://schemas.microsoft.com/office/drawing/2014/main" id="{EAABD0BB-4B47-4188-3237-48870C376763}"/>
              </a:ext>
            </a:extLst>
          </p:cNvPr>
          <p:cNvSpPr/>
          <p:nvPr/>
        </p:nvSpPr>
        <p:spPr>
          <a:xfrm>
            <a:off x="574411" y="1950357"/>
            <a:ext cx="2751562" cy="861734"/>
          </a:xfrm>
          <a:prstGeom prst="rect">
            <a:avLst/>
          </a:prstGeom>
          <a:noFill/>
          <a:ln>
            <a:noFill/>
          </a:ln>
        </p:spPr>
        <p:txBody>
          <a:bodyPr spcFirstLastPara="1" wrap="square" lIns="91425" tIns="45700" rIns="91425" bIns="45700" anchor="t" anchorCtr="0">
            <a:spAutoFit/>
          </a:bodyPr>
          <a:lstStyle/>
          <a:p>
            <a:pPr algn="ctr">
              <a:buClr>
                <a:srgbClr val="000000"/>
              </a:buClr>
              <a:buSzPts val="1050"/>
            </a:pPr>
            <a:r>
              <a:rPr lang="ja-JP" altLang="en-US" sz="1000" dirty="0">
                <a:solidFill>
                  <a:schemeClr val="tx1">
                    <a:lumMod val="75000"/>
                    <a:lumOff val="25000"/>
                  </a:schemeClr>
                </a:solidFill>
                <a:latin typeface="Meiryo"/>
                <a:ea typeface="Meiryo"/>
                <a:cs typeface="Meiryo"/>
                <a:sym typeface="Meiryo"/>
              </a:rPr>
              <a:t>感度の高い読者のリアルな反応を間近で感じることができ、濃い情報収集を求めている広告主様にオススメ。通年常設ポップアップカフェ・</a:t>
            </a:r>
            <a:r>
              <a:rPr lang="ja-JP" altLang="en-US" sz="1000" b="1" u="sng" dirty="0">
                <a:solidFill>
                  <a:srgbClr val="FF0000"/>
                </a:solidFill>
                <a:latin typeface="Meiryo"/>
                <a:ea typeface="Meiryo"/>
                <a:cs typeface="Meiryo"/>
                <a:sym typeface="Meiryo"/>
              </a:rPr>
              <a:t>リアルイベント</a:t>
            </a:r>
            <a:r>
              <a:rPr lang="ja-JP" altLang="en-US" sz="1000" dirty="0">
                <a:solidFill>
                  <a:schemeClr val="tx1">
                    <a:lumMod val="75000"/>
                    <a:lumOff val="25000"/>
                  </a:schemeClr>
                </a:solidFill>
                <a:latin typeface="Meiryo"/>
                <a:ea typeface="Meiryo"/>
                <a:cs typeface="Meiryo"/>
                <a:sym typeface="Meiryo"/>
              </a:rPr>
              <a:t>企画です。</a:t>
            </a:r>
          </a:p>
          <a:p>
            <a:pPr algn="ctr">
              <a:buClr>
                <a:srgbClr val="000000"/>
              </a:buClr>
              <a:buSzPts val="1050"/>
            </a:pPr>
            <a:r>
              <a:rPr lang="ja-JP" altLang="en-US" sz="1000" dirty="0">
                <a:solidFill>
                  <a:schemeClr val="tx1">
                    <a:lumMod val="75000"/>
                    <a:lumOff val="25000"/>
                  </a:schemeClr>
                </a:solidFill>
                <a:latin typeface="Meiryo"/>
                <a:ea typeface="Meiryo"/>
                <a:cs typeface="Meiryo"/>
                <a:sym typeface="Meiryo"/>
              </a:rPr>
              <a:t>最大</a:t>
            </a:r>
            <a:r>
              <a:rPr lang="en-US" altLang="ja-JP" sz="1000" dirty="0">
                <a:solidFill>
                  <a:schemeClr val="tx1">
                    <a:lumMod val="75000"/>
                    <a:lumOff val="25000"/>
                  </a:schemeClr>
                </a:solidFill>
                <a:latin typeface="Meiryo"/>
                <a:ea typeface="Meiryo"/>
                <a:cs typeface="Meiryo"/>
                <a:sym typeface="Meiryo"/>
              </a:rPr>
              <a:t>24</a:t>
            </a:r>
            <a:r>
              <a:rPr lang="ja-JP" altLang="en-US" sz="1000" dirty="0">
                <a:solidFill>
                  <a:schemeClr val="tx1">
                    <a:lumMod val="75000"/>
                    <a:lumOff val="25000"/>
                  </a:schemeClr>
                </a:solidFill>
                <a:latin typeface="Meiryo"/>
                <a:ea typeface="Meiryo"/>
                <a:cs typeface="Meiryo"/>
                <a:sym typeface="Meiryo"/>
              </a:rPr>
              <a:t>名参加が可能です！</a:t>
            </a:r>
            <a:endParaRPr lang="en-US" altLang="ja-JP" sz="1000" dirty="0">
              <a:solidFill>
                <a:schemeClr val="tx1">
                  <a:lumMod val="75000"/>
                  <a:lumOff val="25000"/>
                </a:schemeClr>
              </a:solidFill>
              <a:latin typeface="Meiryo"/>
              <a:ea typeface="Meiryo"/>
              <a:cs typeface="Meiryo"/>
              <a:sym typeface="Meiryo"/>
            </a:endParaRPr>
          </a:p>
        </p:txBody>
      </p:sp>
      <p:cxnSp>
        <p:nvCxnSpPr>
          <p:cNvPr id="9" name="Google Shape;1968;p58">
            <a:extLst>
              <a:ext uri="{FF2B5EF4-FFF2-40B4-BE49-F238E27FC236}">
                <a16:creationId xmlns:a16="http://schemas.microsoft.com/office/drawing/2014/main" id="{8B626E0B-9D0D-2425-DD16-D5B15E4C638C}"/>
              </a:ext>
            </a:extLst>
          </p:cNvPr>
          <p:cNvCxnSpPr>
            <a:cxnSpLocks/>
          </p:cNvCxnSpPr>
          <p:nvPr/>
        </p:nvCxnSpPr>
        <p:spPr>
          <a:xfrm flipV="1">
            <a:off x="6767754" y="2903658"/>
            <a:ext cx="2226486" cy="87"/>
          </a:xfrm>
          <a:prstGeom prst="straightConnector1">
            <a:avLst/>
          </a:prstGeom>
          <a:noFill/>
          <a:ln w="12700" cap="flat" cmpd="sng">
            <a:solidFill>
              <a:srgbClr val="6C9250"/>
            </a:solidFill>
            <a:prstDash val="dash"/>
            <a:miter lim="800000"/>
            <a:headEnd type="none" w="sm" len="sm"/>
            <a:tailEnd type="none" w="sm" len="sm"/>
          </a:ln>
        </p:spPr>
      </p:cxnSp>
      <p:sp>
        <p:nvSpPr>
          <p:cNvPr id="10" name="Google Shape;1970;p58">
            <a:extLst>
              <a:ext uri="{FF2B5EF4-FFF2-40B4-BE49-F238E27FC236}">
                <a16:creationId xmlns:a16="http://schemas.microsoft.com/office/drawing/2014/main" id="{0258B997-0557-DCF6-96E8-81556FC94593}"/>
              </a:ext>
            </a:extLst>
          </p:cNvPr>
          <p:cNvSpPr/>
          <p:nvPr/>
        </p:nvSpPr>
        <p:spPr>
          <a:xfrm rot="10800000">
            <a:off x="1690106" y="5842145"/>
            <a:ext cx="437941" cy="144447"/>
          </a:xfrm>
          <a:prstGeom prst="triangle">
            <a:avLst>
              <a:gd name="adj" fmla="val 50000"/>
            </a:avLst>
          </a:prstGeom>
          <a:solidFill>
            <a:srgbClr val="7F7F7F"/>
          </a:solidFill>
          <a:ln>
            <a:noFill/>
          </a:ln>
        </p:spPr>
        <p:txBody>
          <a:bodyPr spcFirstLastPara="1" wrap="square" lIns="91425" tIns="45700" rIns="91425" bIns="45700" anchor="ctr" anchorCtr="0">
            <a:noAutofit/>
          </a:bodyPr>
          <a:lstStyle/>
          <a:p>
            <a:pPr algn="ctr">
              <a:buClr>
                <a:srgbClr val="000000"/>
              </a:buClr>
              <a:buSzPts val="1800"/>
            </a:pPr>
            <a:endParaRPr>
              <a:solidFill>
                <a:schemeClr val="lt1"/>
              </a:solidFill>
              <a:latin typeface="Meiryo"/>
              <a:ea typeface="Meiryo"/>
              <a:cs typeface="Meiryo"/>
              <a:sym typeface="Meiryo"/>
            </a:endParaRPr>
          </a:p>
        </p:txBody>
      </p:sp>
      <p:sp>
        <p:nvSpPr>
          <p:cNvPr id="11" name="Google Shape;1971;p58">
            <a:extLst>
              <a:ext uri="{FF2B5EF4-FFF2-40B4-BE49-F238E27FC236}">
                <a16:creationId xmlns:a16="http://schemas.microsoft.com/office/drawing/2014/main" id="{436DC360-3C92-9923-3205-AF6DBFD2D466}"/>
              </a:ext>
            </a:extLst>
          </p:cNvPr>
          <p:cNvSpPr txBox="1"/>
          <p:nvPr/>
        </p:nvSpPr>
        <p:spPr>
          <a:xfrm>
            <a:off x="751925" y="6100493"/>
            <a:ext cx="2557566" cy="369291"/>
          </a:xfrm>
          <a:prstGeom prst="rect">
            <a:avLst/>
          </a:prstGeom>
          <a:noFill/>
          <a:ln>
            <a:noFill/>
          </a:ln>
        </p:spPr>
        <p:txBody>
          <a:bodyPr spcFirstLastPara="1" wrap="square" lIns="91425" tIns="45700" rIns="91425" bIns="45700" anchor="t" anchorCtr="0">
            <a:spAutoFit/>
          </a:bodyPr>
          <a:lstStyle/>
          <a:p>
            <a:pPr algn="ctr">
              <a:buClr>
                <a:srgbClr val="000000"/>
              </a:buClr>
              <a:buSzPts val="1800"/>
            </a:pPr>
            <a:r>
              <a:rPr lang="en-US" altLang="ja-JP" u="sng" dirty="0">
                <a:solidFill>
                  <a:schemeClr val="accent6"/>
                </a:solidFill>
                <a:latin typeface="Meiryo"/>
                <a:ea typeface="Meiryo"/>
                <a:cs typeface="Meiryo"/>
                <a:sym typeface="Meiryo"/>
              </a:rPr>
              <a:t>【</a:t>
            </a:r>
            <a:r>
              <a:rPr lang="ja-JP" altLang="en-US" u="sng" dirty="0">
                <a:solidFill>
                  <a:schemeClr val="accent6"/>
                </a:solidFill>
                <a:latin typeface="Meiryo"/>
                <a:ea typeface="Meiryo"/>
                <a:cs typeface="Meiryo"/>
                <a:sym typeface="Meiryo"/>
              </a:rPr>
              <a:t>料金</a:t>
            </a:r>
            <a:r>
              <a:rPr lang="en-US" altLang="ja-JP" u="sng" dirty="0">
                <a:solidFill>
                  <a:schemeClr val="accent6"/>
                </a:solidFill>
                <a:latin typeface="Meiryo"/>
                <a:ea typeface="Meiryo"/>
                <a:cs typeface="Meiryo"/>
                <a:sym typeface="Meiryo"/>
              </a:rPr>
              <a:t>】G350</a:t>
            </a:r>
            <a:r>
              <a:rPr lang="ja-JP" altLang="en-US" u="sng" dirty="0">
                <a:solidFill>
                  <a:schemeClr val="accent6"/>
                </a:solidFill>
                <a:latin typeface="Meiryo"/>
                <a:ea typeface="Meiryo"/>
                <a:cs typeface="Meiryo"/>
                <a:sym typeface="Meiryo"/>
              </a:rPr>
              <a:t>万円～</a:t>
            </a:r>
            <a:endParaRPr sz="1400" dirty="0">
              <a:solidFill>
                <a:schemeClr val="accent6"/>
              </a:solidFill>
              <a:latin typeface="Meiryo"/>
              <a:ea typeface="Meiryo"/>
              <a:cs typeface="Meiryo"/>
              <a:sym typeface="Meiryo"/>
            </a:endParaRPr>
          </a:p>
        </p:txBody>
      </p:sp>
      <p:grpSp>
        <p:nvGrpSpPr>
          <p:cNvPr id="21" name="グループ化 20">
            <a:extLst>
              <a:ext uri="{FF2B5EF4-FFF2-40B4-BE49-F238E27FC236}">
                <a16:creationId xmlns:a16="http://schemas.microsoft.com/office/drawing/2014/main" id="{25F1E599-969F-7998-716F-C8E41ACFD6FA}"/>
              </a:ext>
            </a:extLst>
          </p:cNvPr>
          <p:cNvGrpSpPr/>
          <p:nvPr/>
        </p:nvGrpSpPr>
        <p:grpSpPr>
          <a:xfrm>
            <a:off x="8458319" y="2965217"/>
            <a:ext cx="848832" cy="597282"/>
            <a:chOff x="5663595" y="2178448"/>
            <a:chExt cx="1749064" cy="1165550"/>
          </a:xfrm>
        </p:grpSpPr>
        <p:pic>
          <p:nvPicPr>
            <p:cNvPr id="13" name="図 12">
              <a:extLst>
                <a:ext uri="{FF2B5EF4-FFF2-40B4-BE49-F238E27FC236}">
                  <a16:creationId xmlns:a16="http://schemas.microsoft.com/office/drawing/2014/main" id="{A9D09F48-AB4D-C907-109C-3A44975F5C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63595" y="2178448"/>
              <a:ext cx="1749064" cy="1165550"/>
            </a:xfrm>
            <a:prstGeom prst="rect">
              <a:avLst/>
            </a:prstGeom>
            <a:ln>
              <a:noFill/>
            </a:ln>
          </p:spPr>
        </p:pic>
        <p:pic>
          <p:nvPicPr>
            <p:cNvPr id="20" name="図 19">
              <a:extLst>
                <a:ext uri="{FF2B5EF4-FFF2-40B4-BE49-F238E27FC236}">
                  <a16:creationId xmlns:a16="http://schemas.microsoft.com/office/drawing/2014/main" id="{4F97EAAC-D522-A010-1614-40FFCAA5420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273988" y="2391922"/>
              <a:ext cx="459322" cy="298240"/>
            </a:xfrm>
            <a:prstGeom prst="rect">
              <a:avLst/>
            </a:prstGeom>
          </p:spPr>
        </p:pic>
      </p:grpSp>
      <p:pic>
        <p:nvPicPr>
          <p:cNvPr id="22" name="Google Shape;1258;p42" descr="希望あればZOOM、SKYPE使用の方の個人レッスンは復習用に録画（録音 ...">
            <a:extLst>
              <a:ext uri="{FF2B5EF4-FFF2-40B4-BE49-F238E27FC236}">
                <a16:creationId xmlns:a16="http://schemas.microsoft.com/office/drawing/2014/main" id="{256A31DB-46CE-961A-12C4-FD53D047244B}"/>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6035272" y="3249243"/>
            <a:ext cx="354906" cy="396817"/>
          </a:xfrm>
          <a:prstGeom prst="rect">
            <a:avLst/>
          </a:prstGeom>
          <a:noFill/>
          <a:ln>
            <a:noFill/>
          </a:ln>
        </p:spPr>
      </p:pic>
      <p:pic>
        <p:nvPicPr>
          <p:cNvPr id="23" name="図 22" descr="レストランのブースに座っている人たち&#10;&#10;中程度の精度で自動的に生成された説明">
            <a:extLst>
              <a:ext uri="{FF2B5EF4-FFF2-40B4-BE49-F238E27FC236}">
                <a16:creationId xmlns:a16="http://schemas.microsoft.com/office/drawing/2014/main" id="{97CFEF15-1EBC-C7FB-83E6-1FAB49ED5B0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97288" y="3049297"/>
            <a:ext cx="767374" cy="575531"/>
          </a:xfrm>
          <a:prstGeom prst="rect">
            <a:avLst/>
          </a:prstGeom>
        </p:spPr>
      </p:pic>
      <p:sp>
        <p:nvSpPr>
          <p:cNvPr id="14" name="タイトル 1">
            <a:extLst>
              <a:ext uri="{FF2B5EF4-FFF2-40B4-BE49-F238E27FC236}">
                <a16:creationId xmlns:a16="http://schemas.microsoft.com/office/drawing/2014/main" id="{DADC7AE8-2284-C731-C741-15A76EADBAFA}"/>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r>
              <a:rPr lang="ja-JP" altLang="en-US" dirty="0"/>
              <a:t>イベントプラン</a:t>
            </a:r>
            <a:endParaRPr lang="en-US" altLang="ja-JP" dirty="0"/>
          </a:p>
        </p:txBody>
      </p:sp>
      <p:sp>
        <p:nvSpPr>
          <p:cNvPr id="15" name="正方形/長方形 14">
            <a:extLst>
              <a:ext uri="{FF2B5EF4-FFF2-40B4-BE49-F238E27FC236}">
                <a16:creationId xmlns:a16="http://schemas.microsoft.com/office/drawing/2014/main" id="{B2CB87A4-1E2C-EE24-8CA4-92340F890CFD}"/>
              </a:ext>
            </a:extLst>
          </p:cNvPr>
          <p:cNvSpPr/>
          <p:nvPr/>
        </p:nvSpPr>
        <p:spPr>
          <a:xfrm>
            <a:off x="542923" y="427609"/>
            <a:ext cx="8708302" cy="503851"/>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tx1">
                    <a:lumMod val="65000"/>
                    <a:lumOff val="35000"/>
                  </a:schemeClr>
                </a:solidFill>
                <a:latin typeface="メイリオ" panose="020B0604030504040204" pitchFamily="50" charset="-128"/>
                <a:ea typeface="メイリオ" panose="020B0604030504040204" pitchFamily="50" charset="-128"/>
              </a:rPr>
              <a:t>リアルでもオンライン上でも</a:t>
            </a:r>
            <a:r>
              <a:rPr kumimoji="1" lang="en-US" altLang="ja-JP" sz="1200" b="1" dirty="0">
                <a:solidFill>
                  <a:schemeClr val="tx1">
                    <a:lumMod val="65000"/>
                    <a:lumOff val="35000"/>
                  </a:schemeClr>
                </a:solidFill>
                <a:latin typeface="メイリオ" panose="020B0604030504040204" pitchFamily="50" charset="-128"/>
                <a:ea typeface="メイリオ" panose="020B0604030504040204" pitchFamily="50" charset="-128"/>
              </a:rPr>
              <a:t>CanCam</a:t>
            </a:r>
            <a:r>
              <a:rPr kumimoji="1" lang="ja-JP" altLang="en-US" sz="1200" b="1" dirty="0">
                <a:solidFill>
                  <a:schemeClr val="tx1">
                    <a:lumMod val="65000"/>
                    <a:lumOff val="35000"/>
                  </a:schemeClr>
                </a:solidFill>
                <a:latin typeface="メイリオ" panose="020B0604030504040204" pitchFamily="50" charset="-128"/>
                <a:ea typeface="メイリオ" panose="020B0604030504040204" pitchFamily="50" charset="-128"/>
              </a:rPr>
              <a:t>ファンクラブ・読者・</a:t>
            </a:r>
            <a:r>
              <a:rPr kumimoji="1" lang="en-US" altLang="ja-JP" sz="1200" b="1" dirty="0">
                <a:solidFill>
                  <a:schemeClr val="tx1">
                    <a:lumMod val="65000"/>
                    <a:lumOff val="35000"/>
                  </a:schemeClr>
                </a:solidFill>
                <a:latin typeface="メイリオ" panose="020B0604030504040204" pitchFamily="50" charset="-128"/>
                <a:ea typeface="メイリオ" panose="020B0604030504040204" pitchFamily="50" charset="-128"/>
              </a:rPr>
              <a:t>it girl</a:t>
            </a:r>
            <a:r>
              <a:rPr kumimoji="1" lang="ja-JP" altLang="en-US" sz="1200" b="1" dirty="0">
                <a:solidFill>
                  <a:schemeClr val="tx1">
                    <a:lumMod val="65000"/>
                    <a:lumOff val="35000"/>
                  </a:schemeClr>
                </a:solidFill>
                <a:latin typeface="メイリオ" panose="020B0604030504040204" pitchFamily="50" charset="-128"/>
                <a:ea typeface="メイリオ" panose="020B0604030504040204" pitchFamily="50" charset="-128"/>
              </a:rPr>
              <a:t>・ユーザーとコミュニケーションが取れるインイベントプランを</a:t>
            </a:r>
            <a:r>
              <a:rPr kumimoji="1" lang="en-US" altLang="ja-JP" sz="1200" b="1" dirty="0">
                <a:solidFill>
                  <a:schemeClr val="tx1">
                    <a:lumMod val="65000"/>
                    <a:lumOff val="35000"/>
                  </a:schemeClr>
                </a:solidFill>
                <a:latin typeface="メイリオ" panose="020B0604030504040204" pitchFamily="50" charset="-128"/>
                <a:ea typeface="メイリオ" panose="020B0604030504040204" pitchFamily="50" charset="-128"/>
              </a:rPr>
              <a:t>3</a:t>
            </a:r>
            <a:r>
              <a:rPr kumimoji="1" lang="ja-JP" altLang="en-US" sz="1200" b="1" dirty="0">
                <a:solidFill>
                  <a:schemeClr val="tx1">
                    <a:lumMod val="65000"/>
                    <a:lumOff val="35000"/>
                  </a:schemeClr>
                </a:solidFill>
                <a:latin typeface="メイリオ" panose="020B0604030504040204" pitchFamily="50" charset="-128"/>
                <a:ea typeface="メイリオ" panose="020B0604030504040204" pitchFamily="50" charset="-128"/>
              </a:rPr>
              <a:t>つご用意！クライアント様・広告会社様ともに人的・時間的負担の少ないパッケージプランとなっております。</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C0AEFD16-D7AB-8E29-4F36-F68D8E88370C}"/>
              </a:ext>
            </a:extLst>
          </p:cNvPr>
          <p:cNvGrpSpPr/>
          <p:nvPr/>
        </p:nvGrpSpPr>
        <p:grpSpPr>
          <a:xfrm>
            <a:off x="5368622" y="1546445"/>
            <a:ext cx="1767030" cy="369332"/>
            <a:chOff x="212437" y="1211221"/>
            <a:chExt cx="1767030" cy="369332"/>
          </a:xfrm>
        </p:grpSpPr>
        <p:sp>
          <p:nvSpPr>
            <p:cNvPr id="5" name="テキスト ボックス 4">
              <a:extLst>
                <a:ext uri="{FF2B5EF4-FFF2-40B4-BE49-F238E27FC236}">
                  <a16:creationId xmlns:a16="http://schemas.microsoft.com/office/drawing/2014/main" id="{FF98BF46-5254-B48D-8660-4FBBF863E72E}"/>
                </a:ext>
              </a:extLst>
            </p:cNvPr>
            <p:cNvSpPr txBox="1"/>
            <p:nvPr/>
          </p:nvSpPr>
          <p:spPr>
            <a:xfrm>
              <a:off x="212437" y="1211221"/>
              <a:ext cx="176703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C000"/>
                  </a:solidFill>
                  <a:effectLst/>
                  <a:uLnTx/>
                  <a:uFillTx/>
                  <a:latin typeface="游ゴシック" panose="020F0502020204030204"/>
                  <a:ea typeface="游ゴシック" panose="020B0400000000000000" pitchFamily="50" charset="-128"/>
                  <a:cs typeface="+mn-cs"/>
                </a:rPr>
                <a:t>　</a:t>
              </a:r>
              <a:r>
                <a:rPr kumimoji="0" lang="en-US" altLang="ja-JP" sz="1800" b="1" i="0" u="sng" strike="noStrike" kern="1200" cap="none" spc="0" normalizeH="0" baseline="0" noProof="0" dirty="0">
                  <a:ln>
                    <a:noFill/>
                  </a:ln>
                  <a:solidFill>
                    <a:srgbClr val="FFC000"/>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 Boost</a:t>
              </a:r>
              <a:endParaRPr kumimoji="1" lang="en-US" altLang="ja-JP" sz="1800" b="1" i="0" u="none" strike="noStrike" kern="1200" cap="none" spc="0" normalizeH="0" baseline="0" noProof="0" dirty="0">
                <a:ln>
                  <a:noFill/>
                </a:ln>
                <a:solidFill>
                  <a:srgbClr val="FFC000"/>
                </a:solidFill>
                <a:effectLst/>
                <a:uLnTx/>
                <a:uFillTx/>
                <a:latin typeface="游ゴシック" panose="020F0502020204030204"/>
                <a:ea typeface="游ゴシック" panose="020B0400000000000000" pitchFamily="50" charset="-128"/>
                <a:cs typeface="+mn-cs"/>
              </a:endParaRPr>
            </a:p>
          </p:txBody>
        </p:sp>
        <p:sp>
          <p:nvSpPr>
            <p:cNvPr id="6" name="四角形: 角を丸くする 5">
              <a:extLst>
                <a:ext uri="{FF2B5EF4-FFF2-40B4-BE49-F238E27FC236}">
                  <a16:creationId xmlns:a16="http://schemas.microsoft.com/office/drawing/2014/main" id="{E89E6A8B-886E-E137-707A-C69621E8686F}"/>
                </a:ext>
              </a:extLst>
            </p:cNvPr>
            <p:cNvSpPr/>
            <p:nvPr/>
          </p:nvSpPr>
          <p:spPr>
            <a:xfrm>
              <a:off x="279036" y="1224805"/>
              <a:ext cx="101060" cy="294275"/>
            </a:xfrm>
            <a:prstGeom prst="roundRect">
              <a:avLst>
                <a:gd name="adj" fmla="val 40130"/>
              </a:avLst>
            </a:prstGeom>
            <a:solidFill>
              <a:srgbClr val="FFC000"/>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C000"/>
                </a:solidFill>
                <a:effectLst/>
                <a:uLnTx/>
                <a:uFillTx/>
                <a:latin typeface="游ゴシック" panose="020F0502020204030204"/>
                <a:ea typeface="游ゴシック" panose="020B0400000000000000" pitchFamily="50" charset="-128"/>
                <a:cs typeface="+mn-cs"/>
              </a:endParaRPr>
            </a:p>
          </p:txBody>
        </p:sp>
      </p:grpSp>
      <p:sp>
        <p:nvSpPr>
          <p:cNvPr id="7" name="テキスト ボックス 33">
            <a:extLst>
              <a:ext uri="{FF2B5EF4-FFF2-40B4-BE49-F238E27FC236}">
                <a16:creationId xmlns:a16="http://schemas.microsoft.com/office/drawing/2014/main" id="{CD036ADA-71D2-2F50-FB75-04BE773AECBF}"/>
              </a:ext>
            </a:extLst>
          </p:cNvPr>
          <p:cNvSpPr txBox="1">
            <a:spLocks noChangeArrowheads="1"/>
          </p:cNvSpPr>
          <p:nvPr/>
        </p:nvSpPr>
        <p:spPr bwMode="auto">
          <a:xfrm>
            <a:off x="1286739" y="2935432"/>
            <a:ext cx="3061855"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3200" b="1" i="0" u="sng" strike="noStrike" kern="1200" cap="none" spc="0" normalizeH="0" baseline="0" noProof="0" dirty="0">
                <a:ln>
                  <a:noFill/>
                </a:ln>
                <a:solidFill>
                  <a:srgbClr val="FFC000"/>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Boost</a:t>
            </a:r>
            <a:r>
              <a:rPr kumimoji="1" lang="ja-JP" altLang="en-US" sz="3200" b="1" i="0" u="sng" strike="noStrike" kern="1200" cap="none" spc="0" normalizeH="0" baseline="0" noProof="0" dirty="0">
                <a:ln>
                  <a:noFill/>
                </a:ln>
                <a:solidFill>
                  <a:srgbClr val="FFC000"/>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 </a:t>
            </a:r>
            <a:r>
              <a:rPr kumimoji="1" lang="en-US" altLang="ja-JP" sz="3200" b="1" i="0" u="sng" strike="noStrike" kern="1200" cap="none" spc="0" normalizeH="0" baseline="0" noProof="0" dirty="0">
                <a:ln>
                  <a:noFill/>
                </a:ln>
                <a:solidFill>
                  <a:srgbClr val="FFC000"/>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MENU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FFC000"/>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sp>
        <p:nvSpPr>
          <p:cNvPr id="8" name="Google Shape;219;p8">
            <a:extLst>
              <a:ext uri="{FF2B5EF4-FFF2-40B4-BE49-F238E27FC236}">
                <a16:creationId xmlns:a16="http://schemas.microsoft.com/office/drawing/2014/main" id="{E6EB8559-9E1C-E001-658C-C733AA30E94D}"/>
              </a:ext>
            </a:extLst>
          </p:cNvPr>
          <p:cNvSpPr txBox="1"/>
          <p:nvPr/>
        </p:nvSpPr>
        <p:spPr>
          <a:xfrm>
            <a:off x="5435221" y="2180730"/>
            <a:ext cx="3440422" cy="2769989"/>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P.6</a:t>
            </a:r>
            <a:r>
              <a:rPr lang="en-US" altLang="ja-JP" sz="1000" dirty="0">
                <a:solidFill>
                  <a:srgbClr val="E7E6E6">
                    <a:lumMod val="50000"/>
                  </a:srgbClr>
                </a:solidFill>
                <a:ea typeface="游ゴシック" panose="020B0400000000000000" pitchFamily="50" charset="-128"/>
              </a:rPr>
              <a:t>7</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2" action="ppaction://hlinksldjump"/>
              </a:rPr>
              <a:t>Facebook/Instagram PO</a:t>
            </a:r>
            <a:r>
              <a:rPr kumimoji="0" lang="ja-JP" altLang="en-US"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2" action="ppaction://hlinksldjump"/>
              </a:rPr>
              <a:t>配信</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a:lnSpc>
                <a:spcPct val="150000"/>
              </a:lnSpc>
              <a:buClr>
                <a:srgbClr val="505050"/>
              </a:buClr>
              <a:buSzPts val="1300"/>
              <a:defRPr/>
            </a:pPr>
            <a:r>
              <a:rPr lang="en-US" altLang="ja-JP" sz="1000" dirty="0">
                <a:solidFill>
                  <a:srgbClr val="E7E6E6">
                    <a:lumMod val="50000"/>
                  </a:srgbClr>
                </a:solidFill>
              </a:rPr>
              <a:t>P.68</a:t>
            </a:r>
            <a:r>
              <a:rPr lang="ja-JP" altLang="en-US" sz="1000" dirty="0">
                <a:solidFill>
                  <a:srgbClr val="E7E6E6">
                    <a:lumMod val="50000"/>
                  </a:srgbClr>
                </a:solidFill>
              </a:rPr>
              <a:t>　</a:t>
            </a:r>
            <a:r>
              <a:rPr lang="en-US" altLang="ja-JP" sz="1000" dirty="0">
                <a:solidFill>
                  <a:srgbClr val="FFC000"/>
                </a:solidFill>
                <a:hlinkClick r:id="rId3" action="ppaction://hlinksldjump"/>
              </a:rPr>
              <a:t>Facebook/Instagram PO</a:t>
            </a:r>
            <a:r>
              <a:rPr lang="ja-JP" altLang="en-US" sz="1000" dirty="0">
                <a:solidFill>
                  <a:srgbClr val="FFC000"/>
                </a:solidFill>
                <a:hlinkClick r:id="rId3" action="ppaction://hlinksldjump"/>
              </a:rPr>
              <a:t>配信</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P,6</a:t>
            </a:r>
            <a:r>
              <a:rPr lang="en-US" altLang="ja-JP" sz="1000" dirty="0">
                <a:solidFill>
                  <a:srgbClr val="E7E6E6">
                    <a:lumMod val="50000"/>
                  </a:srgbClr>
                </a:solidFill>
                <a:ea typeface="游ゴシック" panose="020B0400000000000000" pitchFamily="50" charset="-128"/>
              </a:rPr>
              <a:t>9</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4" action="ppaction://hlinksldjump"/>
              </a:rPr>
              <a:t>Facebook</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kumimoji="0" lang="en-US" altLang="ja-JP"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P.</a:t>
            </a:r>
            <a:r>
              <a:rPr lang="en-US" altLang="ja-JP" sz="1000" dirty="0">
                <a:solidFill>
                  <a:srgbClr val="E7E6E6">
                    <a:lumMod val="50000"/>
                  </a:srgbClr>
                </a:solidFill>
                <a:ea typeface="游ゴシック" panose="020B0400000000000000" pitchFamily="50" charset="-128"/>
              </a:rPr>
              <a:t>70</a:t>
            </a:r>
            <a:r>
              <a:rPr kumimoji="0" lang="en-US" altLang="ja-JP"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 action="ppaction://hlinksldjump"/>
              </a:rPr>
              <a:t>Instagram </a:t>
            </a:r>
            <a:r>
              <a:rPr kumimoji="0" lang="ja-JP" altLang="en-US"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5" action="ppaction://hlinksldjump"/>
              </a:rPr>
              <a:t>フィード</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P.71</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6" action="ppaction://hlinksldjump"/>
              </a:rPr>
              <a:t>Instagram </a:t>
            </a:r>
            <a:r>
              <a:rPr kumimoji="0" lang="ja-JP" altLang="en-US"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6" action="ppaction://hlinksldjump"/>
              </a:rPr>
              <a:t>ストーリーズ</a:t>
            </a:r>
            <a:endParaRPr kumimoji="0" lang="ja-JP" altLang="en-US"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P.72</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7" action="ppaction://hlinksldjump"/>
              </a:rPr>
              <a:t>TikTok</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P.73</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1"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8" action="ppaction://hlinksldjump"/>
              </a:rPr>
              <a:t>GunosyAds/</a:t>
            </a:r>
            <a:r>
              <a:rPr kumimoji="1" lang="en-US" altLang="ja-JP" sz="1000" i="0" u="none" strike="noStrike" kern="1200" cap="none" spc="0" normalizeH="0" baseline="0" noProof="0" dirty="0" err="1">
                <a:ln>
                  <a:noFill/>
                </a:ln>
                <a:solidFill>
                  <a:srgbClr val="FFC000"/>
                </a:solidFill>
                <a:effectLst/>
                <a:uLnTx/>
                <a:uFillTx/>
                <a:ea typeface="游ゴシック" panose="020B0400000000000000" pitchFamily="50" charset="-128"/>
                <a:cs typeface="+mn-cs"/>
                <a:hlinkClick r:id="rId8" action="ppaction://hlinksldjump"/>
              </a:rPr>
              <a:t>SmartNews</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P.74</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1"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9" action="ppaction://hlinksldjump"/>
              </a:rPr>
              <a:t>Outbrain/craft</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10" action="ppaction://hlinksldjump">
                <a:extLst>
                  <a:ext uri="{A12FA001-AC4F-418D-AE19-62706E023703}">
                    <ahyp:hlinkClr xmlns:ahyp="http://schemas.microsoft.com/office/drawing/2018/hyperlinkcolor" val="tx"/>
                  </a:ext>
                </a:extLst>
              </a:hlinkClick>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P.75</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11" action="ppaction://hlinksldjump"/>
              </a:rPr>
              <a:t>BEAUTINISTA TV</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000" dirty="0">
                <a:solidFill>
                  <a:srgbClr val="E7E6E6">
                    <a:lumMod val="50000"/>
                  </a:srgbClr>
                </a:solidFill>
                <a:ea typeface="游ゴシック" panose="020B0400000000000000" pitchFamily="50" charset="-128"/>
              </a:rPr>
              <a:t>P.76</a:t>
            </a:r>
            <a:r>
              <a:rPr kumimoji="0" lang="ja-JP" altLang="en-US"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rPr>
              <a:t>　</a:t>
            </a:r>
            <a:r>
              <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12" action="ppaction://hlinksldjump"/>
              </a:rPr>
              <a:t>YouTube</a:t>
            </a:r>
            <a:r>
              <a:rPr kumimoji="0" lang="ja-JP" altLang="en-US" sz="1000" i="0" u="none" strike="noStrike" kern="1200" cap="none" spc="0" normalizeH="0" baseline="0" noProof="0" dirty="0">
                <a:ln>
                  <a:noFill/>
                </a:ln>
                <a:solidFill>
                  <a:srgbClr val="FFC000"/>
                </a:solidFill>
                <a:effectLst/>
                <a:uLnTx/>
                <a:uFillTx/>
                <a:ea typeface="游ゴシック" panose="020B0400000000000000" pitchFamily="50" charset="-128"/>
                <a:cs typeface="+mn-cs"/>
                <a:hlinkClick r:id="rId12" action="ppaction://hlinksldjump"/>
              </a:rPr>
              <a:t>広告</a:t>
            </a:r>
            <a:endParaRPr kumimoji="0" lang="en-US" altLang="ja-JP" sz="1000" i="0" u="none" strike="noStrike" kern="1200" cap="none" spc="0" normalizeH="0" baseline="0" noProof="0" dirty="0">
              <a:ln>
                <a:noFill/>
              </a:ln>
              <a:solidFill>
                <a:srgbClr val="FFC000"/>
              </a:solidFill>
              <a:effectLst/>
              <a:uLnTx/>
              <a:uFillTx/>
              <a:ea typeface="游ゴシック" panose="020B0400000000000000" pitchFamily="50" charset="-128"/>
              <a:cs typeface="+mn-cs"/>
            </a:endParaRPr>
          </a:p>
          <a:p>
            <a:pPr lvl="0">
              <a:lnSpc>
                <a:spcPct val="150000"/>
              </a:lnSpc>
              <a:buClr>
                <a:srgbClr val="505050"/>
              </a:buClr>
              <a:buSzPts val="1300"/>
              <a:defRPr/>
            </a:pPr>
            <a:r>
              <a:rPr lang="en-US" altLang="ja-JP" sz="1000" dirty="0">
                <a:solidFill>
                  <a:srgbClr val="E7E6E6">
                    <a:lumMod val="50000"/>
                  </a:srgbClr>
                </a:solidFill>
              </a:rPr>
              <a:t>P.77</a:t>
            </a:r>
            <a:r>
              <a:rPr lang="ja-JP" altLang="en-US" sz="1000" dirty="0">
                <a:solidFill>
                  <a:srgbClr val="E7E6E6">
                    <a:lumMod val="50000"/>
                  </a:srgbClr>
                </a:solidFill>
              </a:rPr>
              <a:t>　</a:t>
            </a:r>
            <a:r>
              <a:rPr lang="en-US" altLang="ja-JP" sz="1000" dirty="0">
                <a:solidFill>
                  <a:srgbClr val="FFC000"/>
                </a:solidFill>
                <a:hlinkClick r:id="rId13" action="ppaction://hlinksldjump"/>
              </a:rPr>
              <a:t>Meta</a:t>
            </a:r>
            <a:r>
              <a:rPr lang="ja-JP" altLang="en-US" sz="1000" dirty="0">
                <a:solidFill>
                  <a:srgbClr val="FFC000"/>
                </a:solidFill>
                <a:hlinkClick r:id="rId13" action="ppaction://hlinksldjump"/>
              </a:rPr>
              <a:t>社スポンサードポスト静止画（</a:t>
            </a:r>
            <a:r>
              <a:rPr lang="en-US" altLang="ja-JP" sz="1000" dirty="0">
                <a:solidFill>
                  <a:srgbClr val="FFC000"/>
                </a:solidFill>
                <a:hlinkClick r:id="rId13" action="ppaction://hlinksldjump"/>
              </a:rPr>
              <a:t>PO</a:t>
            </a:r>
            <a:r>
              <a:rPr lang="ja-JP" altLang="en-US" sz="1000" dirty="0">
                <a:solidFill>
                  <a:srgbClr val="FFC000"/>
                </a:solidFill>
                <a:hlinkClick r:id="rId13" action="ppaction://hlinksldjump"/>
              </a:rPr>
              <a:t>配信）</a:t>
            </a:r>
            <a:endParaRPr lang="en-US" altLang="ja-JP" sz="1000" dirty="0">
              <a:solidFill>
                <a:srgbClr val="FFC000"/>
              </a:solidFill>
            </a:endParaRPr>
          </a:p>
          <a:p>
            <a:pPr lvl="0">
              <a:lnSpc>
                <a:spcPct val="150000"/>
              </a:lnSpc>
              <a:buClr>
                <a:srgbClr val="505050"/>
              </a:buClr>
              <a:buSzPts val="1300"/>
              <a:defRPr/>
            </a:pPr>
            <a:r>
              <a:rPr lang="en-US" altLang="ja-JP" sz="1000" dirty="0">
                <a:solidFill>
                  <a:srgbClr val="E7E6E6">
                    <a:lumMod val="50000"/>
                  </a:srgbClr>
                </a:solidFill>
              </a:rPr>
              <a:t>P.78</a:t>
            </a:r>
            <a:r>
              <a:rPr lang="ja-JP" altLang="en-US" sz="1000" dirty="0">
                <a:solidFill>
                  <a:srgbClr val="E7E6E6">
                    <a:lumMod val="50000"/>
                  </a:srgbClr>
                </a:solidFill>
              </a:rPr>
              <a:t>　</a:t>
            </a:r>
            <a:r>
              <a:rPr lang="en-US" altLang="ja-JP" sz="1000" dirty="0">
                <a:solidFill>
                  <a:srgbClr val="FFC000"/>
                </a:solidFill>
                <a:hlinkClick r:id="rId14" action="ppaction://hlinksldjump"/>
              </a:rPr>
              <a:t>Meta</a:t>
            </a:r>
            <a:r>
              <a:rPr lang="ja-JP" altLang="en-US" sz="1000" dirty="0">
                <a:solidFill>
                  <a:srgbClr val="FFC000"/>
                </a:solidFill>
                <a:hlinkClick r:id="rId14" action="ppaction://hlinksldjump"/>
              </a:rPr>
              <a:t>社スポンサードポスト動画（</a:t>
            </a:r>
            <a:r>
              <a:rPr lang="en-US" altLang="ja-JP" sz="1000" dirty="0">
                <a:solidFill>
                  <a:srgbClr val="FFC000"/>
                </a:solidFill>
                <a:hlinkClick r:id="rId14" action="ppaction://hlinksldjump"/>
              </a:rPr>
              <a:t>PO</a:t>
            </a:r>
            <a:r>
              <a:rPr lang="ja-JP" altLang="en-US" sz="1000" dirty="0">
                <a:solidFill>
                  <a:srgbClr val="FFC000"/>
                </a:solidFill>
                <a:hlinkClick r:id="rId14" action="ppaction://hlinksldjump"/>
              </a:rPr>
              <a:t>配信）</a:t>
            </a:r>
            <a:endParaRPr kumimoji="0" lang="en-US" altLang="ja-JP" sz="1000" i="0" u="none" strike="noStrike" kern="1200" cap="none" spc="0" normalizeH="0" baseline="0" noProof="0" dirty="0">
              <a:ln>
                <a:noFill/>
              </a:ln>
              <a:solidFill>
                <a:srgbClr val="E7E6E6">
                  <a:lumMod val="50000"/>
                </a:srgbClr>
              </a:solidFill>
              <a:effectLst/>
              <a:uLnTx/>
              <a:uFillTx/>
              <a:ea typeface="游ゴシック" panose="020B0400000000000000" pitchFamily="50" charset="-128"/>
              <a:cs typeface="+mn-cs"/>
            </a:endParaRPr>
          </a:p>
        </p:txBody>
      </p:sp>
    </p:spTree>
    <p:extLst>
      <p:ext uri="{BB962C8B-B14F-4D97-AF65-F5344CB8AC3E}">
        <p14:creationId xmlns:p14="http://schemas.microsoft.com/office/powerpoint/2010/main" val="33908445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D1621-A049-0F89-3D26-1E5CE76EED32}"/>
            </a:ext>
          </a:extLst>
        </p:cNvPr>
        <p:cNvGrpSpPr/>
        <p:nvPr/>
      </p:nvGrpSpPr>
      <p:grpSpPr>
        <a:xfrm>
          <a:off x="0" y="0"/>
          <a:ext cx="0" cy="0"/>
          <a:chOff x="0" y="0"/>
          <a:chExt cx="0" cy="0"/>
        </a:xfrm>
      </p:grpSpPr>
      <p:graphicFrame>
        <p:nvGraphicFramePr>
          <p:cNvPr id="13" name="表 12">
            <a:extLst>
              <a:ext uri="{FF2B5EF4-FFF2-40B4-BE49-F238E27FC236}">
                <a16:creationId xmlns:a16="http://schemas.microsoft.com/office/drawing/2014/main" id="{3FA319FC-21AF-2957-5CD1-C8B9A783E82E}"/>
              </a:ext>
            </a:extLst>
          </p:cNvPr>
          <p:cNvGraphicFramePr>
            <a:graphicFrameLocks noGrp="1"/>
          </p:cNvGraphicFramePr>
          <p:nvPr>
            <p:extLst>
              <p:ext uri="{D42A27DB-BD31-4B8C-83A1-F6EECF244321}">
                <p14:modId xmlns:p14="http://schemas.microsoft.com/office/powerpoint/2010/main" val="1249877204"/>
              </p:ext>
            </p:extLst>
          </p:nvPr>
        </p:nvGraphicFramePr>
        <p:xfrm>
          <a:off x="189215" y="51335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FFC000"/>
                          </a:solidFill>
                        </a:rPr>
                        <a:t>Instagram PO</a:t>
                      </a:r>
                      <a:r>
                        <a:rPr kumimoji="1" lang="ja-JP" altLang="en-US" baseline="0" dirty="0">
                          <a:solidFill>
                            <a:srgbClr val="FFC000"/>
                          </a:solidFill>
                        </a:rPr>
                        <a:t>配信</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a:solidFill>
                            <a:schemeClr val="bg2">
                              <a:lumMod val="50000"/>
                            </a:schemeClr>
                          </a:solidFill>
                          <a:latin typeface="+mn-ea"/>
                          <a:ea typeface="+mn-ea"/>
                        </a:rPr>
                        <a:t>G55</a:t>
                      </a:r>
                      <a:r>
                        <a:rPr kumimoji="1" lang="ja-JP" altLang="en-US" sz="2000">
                          <a:solidFill>
                            <a:schemeClr val="bg2">
                              <a:lumMod val="50000"/>
                            </a:schemeClr>
                          </a:solidFill>
                          <a:latin typeface="+mn-ea"/>
                          <a:ea typeface="+mn-ea"/>
                        </a:rPr>
                        <a:t>万円</a:t>
                      </a:r>
                      <a:r>
                        <a:rPr kumimoji="1" lang="ja-JP" altLang="en-US" sz="2000" dirty="0">
                          <a:solidFill>
                            <a:schemeClr val="bg2">
                              <a:lumMod val="50000"/>
                            </a:schemeClr>
                          </a:solidFill>
                          <a:latin typeface="+mn-ea"/>
                          <a:ea typeface="+mn-ea"/>
                        </a:rPr>
                        <a:t>～</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err="1">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アカウントで広告を掲載し、最適化して配信いたします。 </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内 配信面ごとの広告掲載割合は自動的に最適化されます。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28" name="楕円 27">
            <a:extLst>
              <a:ext uri="{FF2B5EF4-FFF2-40B4-BE49-F238E27FC236}">
                <a16:creationId xmlns:a16="http://schemas.microsoft.com/office/drawing/2014/main" id="{60A99295-30B1-BDBE-9289-12DEA95CBFD3}"/>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29" name="Google Shape;498;p17">
            <a:extLst>
              <a:ext uri="{FF2B5EF4-FFF2-40B4-BE49-F238E27FC236}">
                <a16:creationId xmlns:a16="http://schemas.microsoft.com/office/drawing/2014/main" id="{A40F25B9-297A-743A-30ED-904647C542CB}"/>
              </a:ext>
            </a:extLst>
          </p:cNvPr>
          <p:cNvGraphicFramePr/>
          <p:nvPr>
            <p:extLst>
              <p:ext uri="{D42A27DB-BD31-4B8C-83A1-F6EECF244321}">
                <p14:modId xmlns:p14="http://schemas.microsoft.com/office/powerpoint/2010/main" val="1421335730"/>
              </p:ext>
            </p:extLst>
          </p:nvPr>
        </p:nvGraphicFramePr>
        <p:xfrm>
          <a:off x="251316" y="4917184"/>
          <a:ext cx="5379656" cy="1778880"/>
        </p:xfrm>
        <a:graphic>
          <a:graphicData uri="http://schemas.openxmlformats.org/drawingml/2006/table">
            <a:tbl>
              <a:tblPr firstRow="1" bandRow="1">
                <a:noFill/>
              </a:tblPr>
              <a:tblGrid>
                <a:gridCol w="5379656">
                  <a:extLst>
                    <a:ext uri="{9D8B030D-6E8A-4147-A177-3AD203B41FA5}">
                      <a16:colId xmlns:a16="http://schemas.microsoft.com/office/drawing/2014/main" val="20000"/>
                    </a:ext>
                  </a:extLst>
                </a:gridCol>
              </a:tblGrid>
              <a:tr h="1328455">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・タイアップと同じタイミングでお申し込みください </a:t>
                      </a:r>
                      <a:endPar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・配信開始は記事公開日から</a:t>
                      </a:r>
                      <a:r>
                        <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rPr>
                        <a:t>1</a:t>
                      </a: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a:t>
                      </a:r>
                      <a:r>
                        <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rPr>
                        <a:t>3</a:t>
                      </a: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営業日後の配信開始となります。 </a:t>
                      </a:r>
                      <a:endPar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・タイアップ記事の起用者、使用画像によっては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2</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次利用費が発生する場合がございます。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起用者によっては、このブーストプランをご利用できない場合がございます。事前にご確認ください。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・クリエイティブはタイアップ内の素材で実施します。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掲出される場合がございます。ご了承ください。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・保証メニューに関しては、保証数に達し次第配信を停止いたします。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・ターゲット選定はお任せください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・配信期間・ターゲットなど要望がございます際は別途ご相談ください。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・上記以外のお見積りプランは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G200</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万以上で承ります。都度ご相談ください。</a:t>
                      </a:r>
                      <a:endParaRPr lang="en-US" altLang="ja-JP" sz="800" b="0"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31" name="Picture 4" descr="現在のインスタグラムのアイコン">
            <a:extLst>
              <a:ext uri="{FF2B5EF4-FFF2-40B4-BE49-F238E27FC236}">
                <a16:creationId xmlns:a16="http://schemas.microsoft.com/office/drawing/2014/main" id="{FBD67A34-8356-A89C-8442-80CB8E99D8AF}"/>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743167" y="579092"/>
            <a:ext cx="382431" cy="378252"/>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グループ化 16">
            <a:extLst>
              <a:ext uri="{FF2B5EF4-FFF2-40B4-BE49-F238E27FC236}">
                <a16:creationId xmlns:a16="http://schemas.microsoft.com/office/drawing/2014/main" id="{70E9AD4F-4215-1331-E3CA-74370C249C12}"/>
              </a:ext>
            </a:extLst>
          </p:cNvPr>
          <p:cNvGrpSpPr/>
          <p:nvPr/>
        </p:nvGrpSpPr>
        <p:grpSpPr>
          <a:xfrm>
            <a:off x="5101719" y="2282102"/>
            <a:ext cx="1555274" cy="2425656"/>
            <a:chOff x="4709066" y="1553418"/>
            <a:chExt cx="2267427" cy="3536354"/>
          </a:xfrm>
        </p:grpSpPr>
        <p:pic>
          <p:nvPicPr>
            <p:cNvPr id="23" name="図 22">
              <a:extLst>
                <a:ext uri="{FF2B5EF4-FFF2-40B4-BE49-F238E27FC236}">
                  <a16:creationId xmlns:a16="http://schemas.microsoft.com/office/drawing/2014/main" id="{5C235F80-6B26-6975-A9A9-6C0419F3207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05698" y="2059569"/>
              <a:ext cx="1477906" cy="2273701"/>
            </a:xfrm>
            <a:prstGeom prst="rect">
              <a:avLst/>
            </a:prstGeom>
          </p:spPr>
        </p:pic>
        <p:pic>
          <p:nvPicPr>
            <p:cNvPr id="24" name="図 23" descr="図形, 四角形, 正方形&#10;&#10;自動的に生成された説明">
              <a:extLst>
                <a:ext uri="{FF2B5EF4-FFF2-40B4-BE49-F238E27FC236}">
                  <a16:creationId xmlns:a16="http://schemas.microsoft.com/office/drawing/2014/main" id="{A18D359C-3CFC-1791-C501-CB0234B805E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4709066" y="1553418"/>
              <a:ext cx="2267427" cy="3536354"/>
            </a:xfrm>
            <a:prstGeom prst="rect">
              <a:avLst/>
            </a:prstGeom>
          </p:spPr>
        </p:pic>
        <p:pic>
          <p:nvPicPr>
            <p:cNvPr id="32" name="Picture 4" descr="現在のインスタグラムのアイコン">
              <a:extLst>
                <a:ext uri="{FF2B5EF4-FFF2-40B4-BE49-F238E27FC236}">
                  <a16:creationId xmlns:a16="http://schemas.microsoft.com/office/drawing/2014/main" id="{CE1D235F-9F6A-5B05-34D1-6DED79807544}"/>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034484" y="1648347"/>
              <a:ext cx="355978" cy="352088"/>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図 40">
            <a:extLst>
              <a:ext uri="{FF2B5EF4-FFF2-40B4-BE49-F238E27FC236}">
                <a16:creationId xmlns:a16="http://schemas.microsoft.com/office/drawing/2014/main" id="{D3AEB625-746A-3F16-E7D4-CCC47F5A37E5}"/>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7645425" y="1924461"/>
            <a:ext cx="1508487" cy="4605248"/>
          </a:xfrm>
          <a:prstGeom prst="rect">
            <a:avLst/>
          </a:prstGeom>
          <a:ln>
            <a:solidFill>
              <a:schemeClr val="bg1">
                <a:lumMod val="75000"/>
              </a:schemeClr>
            </a:solidFill>
          </a:ln>
        </p:spPr>
      </p:pic>
      <p:sp>
        <p:nvSpPr>
          <p:cNvPr id="3" name="タイトル 2">
            <a:extLst>
              <a:ext uri="{FF2B5EF4-FFF2-40B4-BE49-F238E27FC236}">
                <a16:creationId xmlns:a16="http://schemas.microsoft.com/office/drawing/2014/main" id="{5B870F3B-9E90-89EE-70B8-D97253C878AE}"/>
              </a:ext>
            </a:extLst>
          </p:cNvPr>
          <p:cNvSpPr>
            <a:spLocks noGrp="1"/>
          </p:cNvSpPr>
          <p:nvPr>
            <p:ph type="title"/>
          </p:nvPr>
        </p:nvSpPr>
        <p:spPr/>
        <p:txBody>
          <a:bodyPr/>
          <a:lstStyle/>
          <a:p>
            <a:r>
              <a:rPr lang="ja-JP" altLang="en-US" dirty="0"/>
              <a:t>ブースト＞外部誘導</a:t>
            </a:r>
          </a:p>
        </p:txBody>
      </p:sp>
      <p:graphicFrame>
        <p:nvGraphicFramePr>
          <p:cNvPr id="2" name="Google Shape;1195;p48">
            <a:extLst>
              <a:ext uri="{FF2B5EF4-FFF2-40B4-BE49-F238E27FC236}">
                <a16:creationId xmlns:a16="http://schemas.microsoft.com/office/drawing/2014/main" id="{F3210678-9DB8-28A1-0A23-A8C0CFE703B3}"/>
              </a:ext>
            </a:extLst>
          </p:cNvPr>
          <p:cNvGraphicFramePr/>
          <p:nvPr>
            <p:extLst>
              <p:ext uri="{D42A27DB-BD31-4B8C-83A1-F6EECF244321}">
                <p14:modId xmlns:p14="http://schemas.microsoft.com/office/powerpoint/2010/main" val="2712627603"/>
              </p:ext>
            </p:extLst>
          </p:nvPr>
        </p:nvGraphicFramePr>
        <p:xfrm>
          <a:off x="284017" y="3558459"/>
          <a:ext cx="4630728" cy="1358725"/>
        </p:xfrm>
        <a:graphic>
          <a:graphicData uri="http://schemas.openxmlformats.org/drawingml/2006/table">
            <a:tbl>
              <a:tblPr firstRow="1" bandRow="1">
                <a:noFill/>
              </a:tblPr>
              <a:tblGrid>
                <a:gridCol w="1543576">
                  <a:extLst>
                    <a:ext uri="{9D8B030D-6E8A-4147-A177-3AD203B41FA5}">
                      <a16:colId xmlns:a16="http://schemas.microsoft.com/office/drawing/2014/main" val="20000"/>
                    </a:ext>
                  </a:extLst>
                </a:gridCol>
                <a:gridCol w="1543576">
                  <a:extLst>
                    <a:ext uri="{9D8B030D-6E8A-4147-A177-3AD203B41FA5}">
                      <a16:colId xmlns:a16="http://schemas.microsoft.com/office/drawing/2014/main" val="20001"/>
                    </a:ext>
                  </a:extLst>
                </a:gridCol>
                <a:gridCol w="1543576">
                  <a:extLst>
                    <a:ext uri="{9D8B030D-6E8A-4147-A177-3AD203B41FA5}">
                      <a16:colId xmlns:a16="http://schemas.microsoft.com/office/drawing/2014/main" val="20002"/>
                    </a:ext>
                  </a:extLst>
                </a:gridCol>
              </a:tblGrid>
              <a:tr h="271745">
                <a:tc>
                  <a:txBody>
                    <a:bodyPr/>
                    <a:lstStyle/>
                    <a:p>
                      <a:pPr marL="0" marR="0" lvl="0" indent="0" algn="ctr" rtl="0">
                        <a:lnSpc>
                          <a:spcPct val="100000"/>
                        </a:lnSpc>
                        <a:spcBef>
                          <a:spcPts val="0"/>
                        </a:spcBef>
                        <a:spcAft>
                          <a:spcPts val="0"/>
                        </a:spcAft>
                        <a:buClr>
                          <a:srgbClr val="000000"/>
                        </a:buClr>
                        <a:buSzPts val="800"/>
                        <a:buFont typeface="Arial"/>
                        <a:buNone/>
                      </a:pPr>
                      <a:r>
                        <a:rPr lang="ja-JP" altLang="ja-JP" sz="1000" b="1" i="0" u="none" strike="noStrike" cap="none" dirty="0">
                          <a:solidFill>
                            <a:schemeClr val="bg2">
                              <a:lumMod val="50000"/>
                            </a:schemeClr>
                          </a:solidFill>
                          <a:latin typeface="+mn-ea"/>
                          <a:ea typeface="+mn-ea"/>
                          <a:cs typeface="Arial"/>
                          <a:sym typeface="Arial"/>
                        </a:rPr>
                        <a:t>click</a:t>
                      </a:r>
                      <a:r>
                        <a:rPr lang="ja-JP" altLang="en-US" sz="1000" b="1" dirty="0">
                          <a:solidFill>
                            <a:schemeClr val="bg2">
                              <a:lumMod val="50000"/>
                            </a:schemeClr>
                          </a:solidFill>
                          <a:latin typeface="+mn-ea"/>
                          <a:ea typeface="+mn-ea"/>
                          <a:sym typeface="Arial"/>
                        </a:rPr>
                        <a:t>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4">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3,500CL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kumimoji="1" lang="ja-JP" altLang="en-US"/>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900,000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3543664017"/>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5,000CL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kumimoji="1" lang="ja-JP" altLang="en-US"/>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1,250,000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2067112008"/>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8,000CL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4" name="Google Shape;1199;p48">
            <a:extLst>
              <a:ext uri="{FF2B5EF4-FFF2-40B4-BE49-F238E27FC236}">
                <a16:creationId xmlns:a16="http://schemas.microsoft.com/office/drawing/2014/main" id="{7F498D0A-BADD-6595-7A73-8781FA18B2A8}"/>
              </a:ext>
            </a:extLst>
          </p:cNvPr>
          <p:cNvSpPr txBox="1"/>
          <p:nvPr/>
        </p:nvSpPr>
        <p:spPr>
          <a:xfrm>
            <a:off x="284017" y="1713462"/>
            <a:ext cx="1166411"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認知の最大化</a:t>
            </a:r>
            <a:endParaRPr kumimoji="0" sz="12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5" name="Google Shape;1200;p48">
            <a:extLst>
              <a:ext uri="{FF2B5EF4-FFF2-40B4-BE49-F238E27FC236}">
                <a16:creationId xmlns:a16="http://schemas.microsoft.com/office/drawing/2014/main" id="{34C36954-7A6B-BC2F-6EFB-0C6A6B8F8ACF}"/>
              </a:ext>
            </a:extLst>
          </p:cNvPr>
          <p:cNvSpPr txBox="1"/>
          <p:nvPr/>
        </p:nvSpPr>
        <p:spPr>
          <a:xfrm>
            <a:off x="284017" y="3331800"/>
            <a:ext cx="1460576"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en-US" altLang="ja-JP"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TU</a:t>
            </a: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への誘導最大化</a:t>
            </a:r>
            <a:endParaRPr kumimoji="0" sz="1200" b="0"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graphicFrame>
        <p:nvGraphicFramePr>
          <p:cNvPr id="6" name="Google Shape;1201;p48">
            <a:extLst>
              <a:ext uri="{FF2B5EF4-FFF2-40B4-BE49-F238E27FC236}">
                <a16:creationId xmlns:a16="http://schemas.microsoft.com/office/drawing/2014/main" id="{7B780B2D-EE55-B5C3-1E1A-A260017CE30D}"/>
              </a:ext>
            </a:extLst>
          </p:cNvPr>
          <p:cNvGraphicFramePr/>
          <p:nvPr>
            <p:extLst>
              <p:ext uri="{D42A27DB-BD31-4B8C-83A1-F6EECF244321}">
                <p14:modId xmlns:p14="http://schemas.microsoft.com/office/powerpoint/2010/main" val="3181708191"/>
              </p:ext>
            </p:extLst>
          </p:nvPr>
        </p:nvGraphicFramePr>
        <p:xfrm>
          <a:off x="284017" y="1935270"/>
          <a:ext cx="4630728" cy="1179573"/>
        </p:xfrm>
        <a:graphic>
          <a:graphicData uri="http://schemas.openxmlformats.org/drawingml/2006/table">
            <a:tbl>
              <a:tblPr firstRow="1" bandRow="1">
                <a:noFill/>
              </a:tblPr>
              <a:tblGrid>
                <a:gridCol w="1087803">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45787">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表示回数保証</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想定click数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配信期間</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金額（グロス）</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45787">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min</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max</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sz="1000" b="1" dirty="0">
                          <a:solidFill>
                            <a:schemeClr val="bg2">
                              <a:lumMod val="50000"/>
                            </a:schemeClr>
                          </a:solidFill>
                          <a:latin typeface="+mn-ea"/>
                          <a:ea typeface="+mn-ea"/>
                        </a:rPr>
                        <a:t>950,000imp</a:t>
                      </a: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30CL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300CL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916267192"/>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sz="1000" b="1" dirty="0">
                          <a:solidFill>
                            <a:schemeClr val="bg2">
                              <a:lumMod val="50000"/>
                            </a:schemeClr>
                          </a:solidFill>
                          <a:latin typeface="+mn-ea"/>
                          <a:ea typeface="+mn-ea"/>
                        </a:rPr>
                        <a:t>1,380,000imp</a:t>
                      </a: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55CL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520CL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193840707"/>
                  </a:ext>
                </a:extLst>
              </a:tr>
              <a:tr h="245787">
                <a:tc>
                  <a:txBody>
                    <a:bodyPr/>
                    <a:lstStyle/>
                    <a:p>
                      <a:pPr marL="0" marR="0" lvl="0" indent="0" algn="ctr" rtl="0">
                        <a:lnSpc>
                          <a:spcPct val="100000"/>
                        </a:lnSpc>
                        <a:spcBef>
                          <a:spcPts val="0"/>
                        </a:spcBef>
                        <a:spcAft>
                          <a:spcPts val="0"/>
                        </a:spcAft>
                        <a:buClr>
                          <a:srgbClr val="000000"/>
                        </a:buClr>
                        <a:buSzPts val="900"/>
                        <a:buFont typeface="Arial"/>
                        <a:buNone/>
                      </a:pPr>
                      <a:r>
                        <a:rPr lang="en-US" sz="1000" b="1" dirty="0">
                          <a:solidFill>
                            <a:schemeClr val="bg2">
                              <a:lumMod val="50000"/>
                            </a:schemeClr>
                          </a:solidFill>
                          <a:latin typeface="+mn-ea"/>
                          <a:ea typeface="+mn-ea"/>
                        </a:rPr>
                        <a:t>2,650,000imp</a:t>
                      </a: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110CL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a:t>
                      </a:r>
                      <a:r>
                        <a:rPr lang="en-US" altLang="ja-JP" sz="1000" b="1" dirty="0" err="1">
                          <a:solidFill>
                            <a:schemeClr val="bg2">
                              <a:lumMod val="50000"/>
                            </a:schemeClr>
                          </a:solidFill>
                          <a:latin typeface="+mn-ea"/>
                          <a:ea typeface="+mn-ea"/>
                          <a:sym typeface="Meiryo"/>
                        </a:rPr>
                        <a:t>,</a:t>
                      </a:r>
                      <a:r>
                        <a:rPr lang="en-US" altLang="ja-JP" sz="1000" b="1" dirty="0">
                          <a:solidFill>
                            <a:schemeClr val="bg2">
                              <a:lumMod val="50000"/>
                            </a:schemeClr>
                          </a:solidFill>
                          <a:latin typeface="+mn-ea"/>
                          <a:ea typeface="+mn-ea"/>
                          <a:sym typeface="Meiryo"/>
                        </a:rPr>
                        <a:t>000CL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8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pSp>
        <p:nvGrpSpPr>
          <p:cNvPr id="26" name="グループ化 25">
            <a:extLst>
              <a:ext uri="{FF2B5EF4-FFF2-40B4-BE49-F238E27FC236}">
                <a16:creationId xmlns:a16="http://schemas.microsoft.com/office/drawing/2014/main" id="{78A18D44-42C6-F11C-914F-CE9C2731ABB3}"/>
              </a:ext>
            </a:extLst>
          </p:cNvPr>
          <p:cNvGrpSpPr/>
          <p:nvPr/>
        </p:nvGrpSpPr>
        <p:grpSpPr>
          <a:xfrm>
            <a:off x="5628392" y="3200844"/>
            <a:ext cx="1577830" cy="2460835"/>
            <a:chOff x="4953000" y="4505513"/>
            <a:chExt cx="1577830" cy="2460835"/>
          </a:xfrm>
        </p:grpSpPr>
        <p:grpSp>
          <p:nvGrpSpPr>
            <p:cNvPr id="18" name="グループ化 17">
              <a:extLst>
                <a:ext uri="{FF2B5EF4-FFF2-40B4-BE49-F238E27FC236}">
                  <a16:creationId xmlns:a16="http://schemas.microsoft.com/office/drawing/2014/main" id="{25ADFAE6-19A3-D6D7-59A3-2366E6B3E2CD}"/>
                </a:ext>
              </a:extLst>
            </p:cNvPr>
            <p:cNvGrpSpPr/>
            <p:nvPr/>
          </p:nvGrpSpPr>
          <p:grpSpPr>
            <a:xfrm>
              <a:off x="4953000" y="4505513"/>
              <a:ext cx="1577830" cy="2460835"/>
              <a:chOff x="2978457" y="3576693"/>
              <a:chExt cx="2267427" cy="3536354"/>
            </a:xfrm>
          </p:grpSpPr>
          <p:sp>
            <p:nvSpPr>
              <p:cNvPr id="19" name="四角形: 角を丸くする 18">
                <a:extLst>
                  <a:ext uri="{FF2B5EF4-FFF2-40B4-BE49-F238E27FC236}">
                    <a16:creationId xmlns:a16="http://schemas.microsoft.com/office/drawing/2014/main" id="{FF4068E2-9EFA-80AD-8D25-DDB130BF539F}"/>
                  </a:ext>
                </a:extLst>
              </p:cNvPr>
              <p:cNvSpPr/>
              <p:nvPr/>
            </p:nvSpPr>
            <p:spPr>
              <a:xfrm>
                <a:off x="3355146" y="3760605"/>
                <a:ext cx="1537881" cy="3054369"/>
              </a:xfrm>
              <a:prstGeom prst="roundRect">
                <a:avLst>
                  <a:gd name="adj" fmla="val 986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 name="図 19">
                <a:extLst>
                  <a:ext uri="{FF2B5EF4-FFF2-40B4-BE49-F238E27FC236}">
                    <a16:creationId xmlns:a16="http://schemas.microsoft.com/office/drawing/2014/main" id="{20B09EFF-D3C3-6857-C042-B11BD44DB92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360592" y="3819468"/>
                <a:ext cx="1498197" cy="2643161"/>
              </a:xfrm>
              <a:prstGeom prst="rect">
                <a:avLst/>
              </a:prstGeom>
            </p:spPr>
          </p:pic>
          <p:pic>
            <p:nvPicPr>
              <p:cNvPr id="21" name="図 20" descr="図形, 四角形, 正方形&#10;&#10;自動的に生成された説明">
                <a:extLst>
                  <a:ext uri="{FF2B5EF4-FFF2-40B4-BE49-F238E27FC236}">
                    <a16:creationId xmlns:a16="http://schemas.microsoft.com/office/drawing/2014/main" id="{9ED2FC2E-5C8B-6A66-42A2-BE2179A4452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2978457" y="3576693"/>
                <a:ext cx="2267427" cy="3536354"/>
              </a:xfrm>
              <a:prstGeom prst="rect">
                <a:avLst/>
              </a:prstGeom>
            </p:spPr>
          </p:pic>
        </p:grpSp>
        <p:pic>
          <p:nvPicPr>
            <p:cNvPr id="22" name="Picture 4" descr="現在のインスタグラムのアイコン">
              <a:extLst>
                <a:ext uri="{FF2B5EF4-FFF2-40B4-BE49-F238E27FC236}">
                  <a16:creationId xmlns:a16="http://schemas.microsoft.com/office/drawing/2014/main" id="{4B0A026A-F3D6-F5B2-1EF3-1BEA7B52693C}"/>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176570" y="4583887"/>
              <a:ext cx="244173" cy="241504"/>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楕円 37">
            <a:extLst>
              <a:ext uri="{FF2B5EF4-FFF2-40B4-BE49-F238E27FC236}">
                <a16:creationId xmlns:a16="http://schemas.microsoft.com/office/drawing/2014/main" id="{55C8760F-FDD8-FA48-0486-D4BCD90BAA51}"/>
              </a:ext>
            </a:extLst>
          </p:cNvPr>
          <p:cNvSpPr/>
          <p:nvPr/>
        </p:nvSpPr>
        <p:spPr>
          <a:xfrm>
            <a:off x="5301009" y="3728147"/>
            <a:ext cx="426085" cy="21903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40" name="直線矢印コネクタ 39">
            <a:extLst>
              <a:ext uri="{FF2B5EF4-FFF2-40B4-BE49-F238E27FC236}">
                <a16:creationId xmlns:a16="http://schemas.microsoft.com/office/drawing/2014/main" id="{14480C39-8DC7-5BBF-AA59-7904A0810B72}"/>
              </a:ext>
            </a:extLst>
          </p:cNvPr>
          <p:cNvCxnSpPr>
            <a:cxnSpLocks/>
            <a:stCxn id="38" idx="6"/>
          </p:cNvCxnSpPr>
          <p:nvPr/>
        </p:nvCxnSpPr>
        <p:spPr>
          <a:xfrm>
            <a:off x="5727094" y="3837665"/>
            <a:ext cx="1918331" cy="694262"/>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48" name="楕円 47">
            <a:extLst>
              <a:ext uri="{FF2B5EF4-FFF2-40B4-BE49-F238E27FC236}">
                <a16:creationId xmlns:a16="http://schemas.microsoft.com/office/drawing/2014/main" id="{0471C641-0580-5E8F-6EF2-82E42326EAC3}"/>
              </a:ext>
            </a:extLst>
          </p:cNvPr>
          <p:cNvSpPr/>
          <p:nvPr/>
        </p:nvSpPr>
        <p:spPr>
          <a:xfrm>
            <a:off x="6221086" y="5016539"/>
            <a:ext cx="426085" cy="21903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3" name="Google Shape;488;p17">
            <a:extLst>
              <a:ext uri="{FF2B5EF4-FFF2-40B4-BE49-F238E27FC236}">
                <a16:creationId xmlns:a16="http://schemas.microsoft.com/office/drawing/2014/main" id="{22911DE9-84F2-16D5-04F6-5456530B042A}"/>
              </a:ext>
            </a:extLst>
          </p:cNvPr>
          <p:cNvSpPr txBox="1"/>
          <p:nvPr/>
        </p:nvSpPr>
        <p:spPr>
          <a:xfrm>
            <a:off x="5308305" y="2206841"/>
            <a:ext cx="1361231" cy="161454"/>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IGF</a:t>
            </a: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IGS</a:t>
            </a: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lang="en-US" altLang="ja-JP" sz="800" b="1" dirty="0">
                <a:solidFill>
                  <a:srgbClr val="E7E6E6">
                    <a:lumMod val="50000"/>
                  </a:srgbClr>
                </a:solidFill>
                <a:latin typeface="Yu Gothic" panose="020B0400000000000000" pitchFamily="34" charset="-128"/>
                <a:ea typeface="Yu Gothic" panose="020B0400000000000000" pitchFamily="34" charset="-128"/>
                <a:sym typeface="Arial"/>
              </a:rPr>
              <a:t>IGR</a:t>
            </a:r>
            <a:endParaRPr kumimoji="0"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36" name="Google Shape;700;p22">
            <a:extLst>
              <a:ext uri="{FF2B5EF4-FFF2-40B4-BE49-F238E27FC236}">
                <a16:creationId xmlns:a16="http://schemas.microsoft.com/office/drawing/2014/main" id="{F8F279D8-BA04-DF40-E2FC-FE108B6AE65B}"/>
              </a:ext>
            </a:extLst>
          </p:cNvPr>
          <p:cNvSpPr txBox="1"/>
          <p:nvPr/>
        </p:nvSpPr>
        <p:spPr>
          <a:xfrm>
            <a:off x="6775383" y="2958520"/>
            <a:ext cx="870042" cy="370178"/>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grpSp>
        <p:nvGrpSpPr>
          <p:cNvPr id="8" name="グループ化 7">
            <a:extLst>
              <a:ext uri="{FF2B5EF4-FFF2-40B4-BE49-F238E27FC236}">
                <a16:creationId xmlns:a16="http://schemas.microsoft.com/office/drawing/2014/main" id="{AE94D370-A61F-078A-663F-20870F8F5311}"/>
              </a:ext>
            </a:extLst>
          </p:cNvPr>
          <p:cNvGrpSpPr/>
          <p:nvPr/>
        </p:nvGrpSpPr>
        <p:grpSpPr>
          <a:xfrm>
            <a:off x="5348179" y="4132851"/>
            <a:ext cx="1577830" cy="2460835"/>
            <a:chOff x="4953000" y="4505513"/>
            <a:chExt cx="1577830" cy="2460835"/>
          </a:xfrm>
        </p:grpSpPr>
        <p:grpSp>
          <p:nvGrpSpPr>
            <p:cNvPr id="9" name="グループ化 8">
              <a:extLst>
                <a:ext uri="{FF2B5EF4-FFF2-40B4-BE49-F238E27FC236}">
                  <a16:creationId xmlns:a16="http://schemas.microsoft.com/office/drawing/2014/main" id="{D2F2639E-037B-5AB1-4BC8-F6E1BCB80C76}"/>
                </a:ext>
              </a:extLst>
            </p:cNvPr>
            <p:cNvGrpSpPr/>
            <p:nvPr/>
          </p:nvGrpSpPr>
          <p:grpSpPr>
            <a:xfrm>
              <a:off x="4953000" y="4505513"/>
              <a:ext cx="1577830" cy="2460835"/>
              <a:chOff x="2978457" y="3576693"/>
              <a:chExt cx="2267427" cy="3536354"/>
            </a:xfrm>
          </p:grpSpPr>
          <p:sp>
            <p:nvSpPr>
              <p:cNvPr id="11" name="四角形: 角を丸くする 10">
                <a:extLst>
                  <a:ext uri="{FF2B5EF4-FFF2-40B4-BE49-F238E27FC236}">
                    <a16:creationId xmlns:a16="http://schemas.microsoft.com/office/drawing/2014/main" id="{0EA8791C-E876-261B-94B3-AECFD4473C8C}"/>
                  </a:ext>
                </a:extLst>
              </p:cNvPr>
              <p:cNvSpPr/>
              <p:nvPr/>
            </p:nvSpPr>
            <p:spPr>
              <a:xfrm>
                <a:off x="3355146" y="3760605"/>
                <a:ext cx="1537881" cy="3054369"/>
              </a:xfrm>
              <a:prstGeom prst="roundRect">
                <a:avLst>
                  <a:gd name="adj" fmla="val 986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12" name="図 11">
                <a:extLst>
                  <a:ext uri="{FF2B5EF4-FFF2-40B4-BE49-F238E27FC236}">
                    <a16:creationId xmlns:a16="http://schemas.microsoft.com/office/drawing/2014/main" id="{4D1D2189-A474-EBDD-3364-C79A24162E3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360592" y="3819468"/>
                <a:ext cx="1498197" cy="2643161"/>
              </a:xfrm>
              <a:prstGeom prst="rect">
                <a:avLst/>
              </a:prstGeom>
            </p:spPr>
          </p:pic>
          <p:pic>
            <p:nvPicPr>
              <p:cNvPr id="14" name="図 13" descr="図形, 四角形, 正方形&#10;&#10;自動的に生成された説明">
                <a:extLst>
                  <a:ext uri="{FF2B5EF4-FFF2-40B4-BE49-F238E27FC236}">
                    <a16:creationId xmlns:a16="http://schemas.microsoft.com/office/drawing/2014/main" id="{9694B523-8B4B-3061-C8C3-B2D81F7B0D6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2978457" y="3576693"/>
                <a:ext cx="2267427" cy="3536354"/>
              </a:xfrm>
              <a:prstGeom prst="rect">
                <a:avLst/>
              </a:prstGeom>
            </p:spPr>
          </p:pic>
        </p:grpSp>
        <p:pic>
          <p:nvPicPr>
            <p:cNvPr id="10" name="Picture 4" descr="現在のインスタグラムのアイコン">
              <a:extLst>
                <a:ext uri="{FF2B5EF4-FFF2-40B4-BE49-F238E27FC236}">
                  <a16:creationId xmlns:a16="http://schemas.microsoft.com/office/drawing/2014/main" id="{DB1C9D3E-58F2-C466-36E5-B31D760F1038}"/>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176570" y="4583887"/>
              <a:ext cx="244173" cy="24150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5" name="直線矢印コネクタ 14">
            <a:extLst>
              <a:ext uri="{FF2B5EF4-FFF2-40B4-BE49-F238E27FC236}">
                <a16:creationId xmlns:a16="http://schemas.microsoft.com/office/drawing/2014/main" id="{35A8EBB6-9376-680D-0D79-71DF92B33A6A}"/>
              </a:ext>
            </a:extLst>
          </p:cNvPr>
          <p:cNvCxnSpPr>
            <a:cxnSpLocks/>
          </p:cNvCxnSpPr>
          <p:nvPr/>
        </p:nvCxnSpPr>
        <p:spPr>
          <a:xfrm flipV="1">
            <a:off x="6348410" y="4603898"/>
            <a:ext cx="1274650" cy="1325592"/>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30" name="楕円 29">
            <a:extLst>
              <a:ext uri="{FF2B5EF4-FFF2-40B4-BE49-F238E27FC236}">
                <a16:creationId xmlns:a16="http://schemas.microsoft.com/office/drawing/2014/main" id="{D1E32CA0-6AB5-672D-9306-D1D555B33634}"/>
              </a:ext>
            </a:extLst>
          </p:cNvPr>
          <p:cNvSpPr/>
          <p:nvPr/>
        </p:nvSpPr>
        <p:spPr>
          <a:xfrm>
            <a:off x="5922325" y="5941506"/>
            <a:ext cx="426085" cy="21903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35407776"/>
      </p:ext>
    </p:extLst>
  </p:cSld>
  <p:clrMapOvr>
    <a:masterClrMapping/>
  </p:clrMapOvr>
  <mc:AlternateContent xmlns:mc="http://schemas.openxmlformats.org/markup-compatibility/2006" xmlns:p14="http://schemas.microsoft.com/office/powerpoint/2010/main">
    <mc:Choice Requires="p14">
      <p:transition spd="slow" p14:dur="2000" advTm="1984"/>
    </mc:Choice>
    <mc:Fallback xmlns="">
      <p:transition spd="slow" advTm="1984"/>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a:extLst>
              <a:ext uri="{FF2B5EF4-FFF2-40B4-BE49-F238E27FC236}">
                <a16:creationId xmlns:a16="http://schemas.microsoft.com/office/drawing/2014/main" id="{234FCF8D-F598-DF15-2829-AD80AB9903E9}"/>
              </a:ext>
            </a:extLst>
          </p:cNvPr>
          <p:cNvGraphicFramePr>
            <a:graphicFrameLocks noGrp="1"/>
          </p:cNvGraphicFramePr>
          <p:nvPr/>
        </p:nvGraphicFramePr>
        <p:xfrm>
          <a:off x="189215" y="51335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FFC000"/>
                          </a:solidFill>
                        </a:rPr>
                        <a:t>Facebook/Instagram PO</a:t>
                      </a:r>
                      <a:r>
                        <a:rPr kumimoji="1" lang="ja-JP" altLang="en-US" baseline="0" dirty="0">
                          <a:solidFill>
                            <a:srgbClr val="FFC000"/>
                          </a:solidFill>
                        </a:rPr>
                        <a:t>配信</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G100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Facebook</a:t>
                      </a:r>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両方のアカウントで広告を掲載し、最適化して配信いたします。 </a:t>
                      </a:r>
                      <a:r>
                        <a:rPr kumimoji="1" lang="en-US" altLang="ja-JP" sz="1100" b="1" dirty="0">
                          <a:solidFill>
                            <a:schemeClr val="bg2">
                              <a:lumMod val="50000"/>
                            </a:schemeClr>
                          </a:solidFill>
                          <a:latin typeface="+mn-ea"/>
                          <a:ea typeface="+mn-ea"/>
                        </a:rPr>
                        <a:t>Facebook</a:t>
                      </a:r>
                      <a:r>
                        <a:rPr kumimoji="1" lang="ja-JP" altLang="en-US" sz="1100" b="1" dirty="0">
                          <a:solidFill>
                            <a:schemeClr val="bg2">
                              <a:lumMod val="50000"/>
                            </a:schemeClr>
                          </a:solidFill>
                          <a:latin typeface="+mn-ea"/>
                          <a:ea typeface="+mn-ea"/>
                        </a:rPr>
                        <a:t>と</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での広告掲載の割合は自動的に最適化されます。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28" name="楕円 27">
            <a:extLst>
              <a:ext uri="{FF2B5EF4-FFF2-40B4-BE49-F238E27FC236}">
                <a16:creationId xmlns:a16="http://schemas.microsoft.com/office/drawing/2014/main" id="{12C54665-FB5E-F627-5E81-392903DE19E9}"/>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29" name="Google Shape;498;p17">
            <a:extLst>
              <a:ext uri="{FF2B5EF4-FFF2-40B4-BE49-F238E27FC236}">
                <a16:creationId xmlns:a16="http://schemas.microsoft.com/office/drawing/2014/main" id="{E871EA3A-294C-D55C-3F46-A55D978186B8}"/>
              </a:ext>
            </a:extLst>
          </p:cNvPr>
          <p:cNvGraphicFramePr/>
          <p:nvPr/>
        </p:nvGraphicFramePr>
        <p:xfrm>
          <a:off x="244555" y="4654009"/>
          <a:ext cx="5379656" cy="1900800"/>
        </p:xfrm>
        <a:graphic>
          <a:graphicData uri="http://schemas.openxmlformats.org/drawingml/2006/table">
            <a:tbl>
              <a:tblPr firstRow="1" bandRow="1">
                <a:noFill/>
              </a:tblPr>
              <a:tblGrid>
                <a:gridCol w="5379656">
                  <a:extLst>
                    <a:ext uri="{9D8B030D-6E8A-4147-A177-3AD203B41FA5}">
                      <a16:colId xmlns:a16="http://schemas.microsoft.com/office/drawing/2014/main" val="20000"/>
                    </a:ext>
                  </a:extLst>
                </a:gridCol>
              </a:tblGrid>
              <a:tr h="1328455">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lang="en-US" altLang="ja-JP"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・タイアップと同じタイミングでお申し込みください </a:t>
                      </a:r>
                      <a:endPar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・配信開始は記事公開日から</a:t>
                      </a:r>
                      <a:r>
                        <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rPr>
                        <a:t>1</a:t>
                      </a: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a:t>
                      </a:r>
                      <a:r>
                        <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rPr>
                        <a:t>3</a:t>
                      </a:r>
                      <a:r>
                        <a:rPr kumimoji="1" lang="ja-JP" altLang="en-US" sz="800" b="0" u="none" strike="noStrike" kern="1200" cap="none" dirty="0">
                          <a:solidFill>
                            <a:srgbClr val="FF0000"/>
                          </a:solidFill>
                          <a:latin typeface="Yu Gothic" panose="020B0400000000000000" pitchFamily="34" charset="-128"/>
                          <a:ea typeface="Yu Gothic" panose="020B0400000000000000" pitchFamily="34" charset="-128"/>
                          <a:cs typeface="Arial"/>
                        </a:rPr>
                        <a:t>営業日後の配信開始となります。 </a:t>
                      </a:r>
                      <a:endParaRPr kumimoji="1" lang="en-US" altLang="ja-JP" sz="8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・タイアップ記事の起用者、使用画像によっては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2</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次利用費が発生する場合がございます。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起用者によっては、このブーストプランをご利用できない場合がございます。事前にご確認ください。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・クリエイティブはタイアップ内の素材で実施します。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掲出される場合がございます。ご了承ください。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・保証メニューに関しては、保証数に達し次第配信を停止いたします。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・ターゲット選定はお任せください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・配信期間・ターゲットなど要望がございます際は別途ご相談ください。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・上記以外のお見積りプランは</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G200</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万以上で承ります。都度ご相談ください。 </a:t>
                      </a:r>
                      <a:endPar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Instagram</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と</a:t>
                      </a:r>
                      <a:r>
                        <a:rPr kumimoji="1" lang="en-US" altLang="ja-JP"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Facebook</a:t>
                      </a:r>
                      <a:r>
                        <a:rPr kumimoji="1" lang="ja-JP" altLang="en-US" sz="8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の配信比率は自動で最適化されるため指定ができません。</a:t>
                      </a:r>
                      <a:endParaRPr lang="en-US" altLang="ja-JP" sz="800" b="0" u="none" strike="noStrike" cap="none" dirty="0">
                        <a:solidFill>
                          <a:srgbClr val="FF0000"/>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30" name="図 29" descr="アイコン&#10;&#10;自動的に生成された説明">
            <a:extLst>
              <a:ext uri="{FF2B5EF4-FFF2-40B4-BE49-F238E27FC236}">
                <a16:creationId xmlns:a16="http://schemas.microsoft.com/office/drawing/2014/main" id="{25C6DA9D-3E73-F397-CDB1-0A57709861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306741" y="572067"/>
            <a:ext cx="378253" cy="378253"/>
          </a:xfrm>
          <a:prstGeom prst="rect">
            <a:avLst/>
          </a:prstGeom>
        </p:spPr>
      </p:pic>
      <p:pic>
        <p:nvPicPr>
          <p:cNvPr id="31" name="Picture 4" descr="現在のインスタグラムのアイコン">
            <a:extLst>
              <a:ext uri="{FF2B5EF4-FFF2-40B4-BE49-F238E27FC236}">
                <a16:creationId xmlns:a16="http://schemas.microsoft.com/office/drawing/2014/main" id="{DAB6A1CB-9BB4-3CF3-B5B1-CA885CE2D87D}"/>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911760" y="579092"/>
            <a:ext cx="382431" cy="378252"/>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グループ化 16">
            <a:extLst>
              <a:ext uri="{FF2B5EF4-FFF2-40B4-BE49-F238E27FC236}">
                <a16:creationId xmlns:a16="http://schemas.microsoft.com/office/drawing/2014/main" id="{5302DC71-6CB0-C0F0-D918-AA9945D71E7D}"/>
              </a:ext>
            </a:extLst>
          </p:cNvPr>
          <p:cNvGrpSpPr/>
          <p:nvPr/>
        </p:nvGrpSpPr>
        <p:grpSpPr>
          <a:xfrm>
            <a:off x="5101719" y="1977260"/>
            <a:ext cx="1555274" cy="2425656"/>
            <a:chOff x="4709066" y="1553418"/>
            <a:chExt cx="2267427" cy="3536354"/>
          </a:xfrm>
        </p:grpSpPr>
        <p:pic>
          <p:nvPicPr>
            <p:cNvPr id="23" name="図 22">
              <a:extLst>
                <a:ext uri="{FF2B5EF4-FFF2-40B4-BE49-F238E27FC236}">
                  <a16:creationId xmlns:a16="http://schemas.microsoft.com/office/drawing/2014/main" id="{A148829D-2DAD-A94C-0C50-317A525272F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05698" y="2059569"/>
              <a:ext cx="1477906" cy="2273701"/>
            </a:xfrm>
            <a:prstGeom prst="rect">
              <a:avLst/>
            </a:prstGeom>
          </p:spPr>
        </p:pic>
        <p:pic>
          <p:nvPicPr>
            <p:cNvPr id="24" name="図 23" descr="図形, 四角形, 正方形&#10;&#10;自動的に生成された説明">
              <a:extLst>
                <a:ext uri="{FF2B5EF4-FFF2-40B4-BE49-F238E27FC236}">
                  <a16:creationId xmlns:a16="http://schemas.microsoft.com/office/drawing/2014/main" id="{7364ADB8-8D48-9FEE-EE2C-2F8502C67CE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4709066" y="1553418"/>
              <a:ext cx="2267427" cy="3536354"/>
            </a:xfrm>
            <a:prstGeom prst="rect">
              <a:avLst/>
            </a:prstGeom>
          </p:spPr>
        </p:pic>
        <p:pic>
          <p:nvPicPr>
            <p:cNvPr id="32" name="Picture 4" descr="現在のインスタグラムのアイコン">
              <a:extLst>
                <a:ext uri="{FF2B5EF4-FFF2-40B4-BE49-F238E27FC236}">
                  <a16:creationId xmlns:a16="http://schemas.microsoft.com/office/drawing/2014/main" id="{4FACAD97-C280-2577-6267-9F85B58308CC}"/>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034484" y="1648347"/>
              <a:ext cx="355978" cy="352088"/>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図 40">
            <a:extLst>
              <a:ext uri="{FF2B5EF4-FFF2-40B4-BE49-F238E27FC236}">
                <a16:creationId xmlns:a16="http://schemas.microsoft.com/office/drawing/2014/main" id="{D14060AC-3EAB-F5D5-242F-E9B576B39A98}"/>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645425" y="1924461"/>
            <a:ext cx="1508487" cy="4605248"/>
          </a:xfrm>
          <a:prstGeom prst="rect">
            <a:avLst/>
          </a:prstGeom>
          <a:ln>
            <a:solidFill>
              <a:schemeClr val="bg1">
                <a:lumMod val="75000"/>
              </a:schemeClr>
            </a:solidFill>
          </a:ln>
        </p:spPr>
      </p:pic>
      <p:sp>
        <p:nvSpPr>
          <p:cNvPr id="3" name="タイトル 2">
            <a:extLst>
              <a:ext uri="{FF2B5EF4-FFF2-40B4-BE49-F238E27FC236}">
                <a16:creationId xmlns:a16="http://schemas.microsoft.com/office/drawing/2014/main" id="{B86D899D-0BDD-4937-5DAC-8A3E5C2E120D}"/>
              </a:ext>
            </a:extLst>
          </p:cNvPr>
          <p:cNvSpPr>
            <a:spLocks noGrp="1"/>
          </p:cNvSpPr>
          <p:nvPr>
            <p:ph type="title"/>
          </p:nvPr>
        </p:nvSpPr>
        <p:spPr/>
        <p:txBody>
          <a:bodyPr/>
          <a:lstStyle/>
          <a:p>
            <a:r>
              <a:rPr lang="ja-JP" altLang="en-US" dirty="0"/>
              <a:t>ブースト＞外部誘導</a:t>
            </a:r>
          </a:p>
        </p:txBody>
      </p:sp>
      <p:graphicFrame>
        <p:nvGraphicFramePr>
          <p:cNvPr id="2" name="Google Shape;1195;p48">
            <a:extLst>
              <a:ext uri="{FF2B5EF4-FFF2-40B4-BE49-F238E27FC236}">
                <a16:creationId xmlns:a16="http://schemas.microsoft.com/office/drawing/2014/main" id="{97B9EBD6-B468-38E4-42E3-2A6E7F5BD100}"/>
              </a:ext>
            </a:extLst>
          </p:cNvPr>
          <p:cNvGraphicFramePr/>
          <p:nvPr/>
        </p:nvGraphicFramePr>
        <p:xfrm>
          <a:off x="284017" y="3819468"/>
          <a:ext cx="4630728" cy="815235"/>
        </p:xfrm>
        <a:graphic>
          <a:graphicData uri="http://schemas.openxmlformats.org/drawingml/2006/table">
            <a:tbl>
              <a:tblPr firstRow="1" bandRow="1">
                <a:noFill/>
              </a:tblPr>
              <a:tblGrid>
                <a:gridCol w="1543576">
                  <a:extLst>
                    <a:ext uri="{9D8B030D-6E8A-4147-A177-3AD203B41FA5}">
                      <a16:colId xmlns:a16="http://schemas.microsoft.com/office/drawing/2014/main" val="20000"/>
                    </a:ext>
                  </a:extLst>
                </a:gridCol>
                <a:gridCol w="1543576">
                  <a:extLst>
                    <a:ext uri="{9D8B030D-6E8A-4147-A177-3AD203B41FA5}">
                      <a16:colId xmlns:a16="http://schemas.microsoft.com/office/drawing/2014/main" val="20001"/>
                    </a:ext>
                  </a:extLst>
                </a:gridCol>
                <a:gridCol w="1543576">
                  <a:extLst>
                    <a:ext uri="{9D8B030D-6E8A-4147-A177-3AD203B41FA5}">
                      <a16:colId xmlns:a16="http://schemas.microsoft.com/office/drawing/2014/main" val="20002"/>
                    </a:ext>
                  </a:extLst>
                </a:gridCol>
              </a:tblGrid>
              <a:tr h="271745">
                <a:tc>
                  <a:txBody>
                    <a:bodyPr/>
                    <a:lstStyle/>
                    <a:p>
                      <a:pPr marL="0" marR="0" lvl="0" indent="0" algn="ctr" rtl="0">
                        <a:lnSpc>
                          <a:spcPct val="100000"/>
                        </a:lnSpc>
                        <a:spcBef>
                          <a:spcPts val="0"/>
                        </a:spcBef>
                        <a:spcAft>
                          <a:spcPts val="0"/>
                        </a:spcAft>
                        <a:buClr>
                          <a:srgbClr val="000000"/>
                        </a:buClr>
                        <a:buSzPts val="800"/>
                        <a:buFont typeface="Arial"/>
                        <a:buNone/>
                      </a:pPr>
                      <a:r>
                        <a:rPr lang="ja-JP" altLang="ja-JP" sz="1000" b="1" i="0" u="none" strike="noStrike" cap="none" dirty="0">
                          <a:solidFill>
                            <a:schemeClr val="bg2">
                              <a:lumMod val="50000"/>
                            </a:schemeClr>
                          </a:solidFill>
                          <a:latin typeface="+mn-ea"/>
                          <a:ea typeface="+mn-ea"/>
                          <a:cs typeface="Arial"/>
                          <a:sym typeface="Arial"/>
                        </a:rPr>
                        <a:t>click</a:t>
                      </a:r>
                      <a:r>
                        <a:rPr lang="ja-JP" altLang="en-US" sz="1000" b="1" dirty="0">
                          <a:solidFill>
                            <a:schemeClr val="bg2">
                              <a:lumMod val="50000"/>
                            </a:schemeClr>
                          </a:solidFill>
                          <a:latin typeface="+mn-ea"/>
                          <a:ea typeface="+mn-ea"/>
                          <a:sym typeface="Arial"/>
                        </a:rPr>
                        <a:t>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6,600CL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1,550,000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71745">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8,400CL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1,950,000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4" name="Google Shape;1199;p48">
            <a:extLst>
              <a:ext uri="{FF2B5EF4-FFF2-40B4-BE49-F238E27FC236}">
                <a16:creationId xmlns:a16="http://schemas.microsoft.com/office/drawing/2014/main" id="{2A6599B7-42DE-ECAC-F82D-50D12D8442BA}"/>
              </a:ext>
            </a:extLst>
          </p:cNvPr>
          <p:cNvSpPr txBox="1"/>
          <p:nvPr/>
        </p:nvSpPr>
        <p:spPr>
          <a:xfrm>
            <a:off x="284017" y="1974471"/>
            <a:ext cx="1166411"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・認知の最大化</a:t>
            </a:r>
            <a:endParaRPr kumimoji="0" sz="12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5" name="Google Shape;1200;p48">
            <a:extLst>
              <a:ext uri="{FF2B5EF4-FFF2-40B4-BE49-F238E27FC236}">
                <a16:creationId xmlns:a16="http://schemas.microsoft.com/office/drawing/2014/main" id="{FCCCA907-F111-A453-96AF-A6D2CB55E223}"/>
              </a:ext>
            </a:extLst>
          </p:cNvPr>
          <p:cNvSpPr txBox="1"/>
          <p:nvPr/>
        </p:nvSpPr>
        <p:spPr>
          <a:xfrm>
            <a:off x="284017" y="3592809"/>
            <a:ext cx="1460576"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TU</a:t>
            </a: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への誘導最大化</a:t>
            </a:r>
            <a:endParaRPr kumimoji="0" sz="1200" b="0"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graphicFrame>
        <p:nvGraphicFramePr>
          <p:cNvPr id="6" name="Google Shape;1201;p48">
            <a:extLst>
              <a:ext uri="{FF2B5EF4-FFF2-40B4-BE49-F238E27FC236}">
                <a16:creationId xmlns:a16="http://schemas.microsoft.com/office/drawing/2014/main" id="{1272BDBA-7396-FADB-9AE7-CD01E390DB43}"/>
              </a:ext>
            </a:extLst>
          </p:cNvPr>
          <p:cNvGraphicFramePr/>
          <p:nvPr/>
        </p:nvGraphicFramePr>
        <p:xfrm>
          <a:off x="284017" y="2196279"/>
          <a:ext cx="4630728" cy="1179573"/>
        </p:xfrm>
        <a:graphic>
          <a:graphicData uri="http://schemas.openxmlformats.org/drawingml/2006/table">
            <a:tbl>
              <a:tblPr firstRow="1" bandRow="1">
                <a:noFill/>
              </a:tblPr>
              <a:tblGrid>
                <a:gridCol w="1087803">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45787">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表示回数保証</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想定click数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配信期間</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金額（グロス）</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45787">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min</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max</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sz="1000" b="1" dirty="0">
                          <a:solidFill>
                            <a:schemeClr val="bg2">
                              <a:lumMod val="50000"/>
                            </a:schemeClr>
                          </a:solidFill>
                          <a:latin typeface="+mn-ea"/>
                          <a:ea typeface="+mn-ea"/>
                        </a:rPr>
                        <a:t>2,000,000imp</a:t>
                      </a: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190CL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500CL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1,000,000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916267192"/>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sz="1000" b="1" dirty="0">
                          <a:solidFill>
                            <a:schemeClr val="bg2">
                              <a:lumMod val="50000"/>
                            </a:schemeClr>
                          </a:solidFill>
                          <a:latin typeface="+mn-ea"/>
                          <a:ea typeface="+mn-ea"/>
                        </a:rPr>
                        <a:t>3,000,000imp</a:t>
                      </a: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270CL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700CL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1,400,000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193840707"/>
                  </a:ext>
                </a:extLst>
              </a:tr>
              <a:tr h="245787">
                <a:tc>
                  <a:txBody>
                    <a:bodyPr/>
                    <a:lstStyle/>
                    <a:p>
                      <a:pPr marL="0" marR="0" lvl="0" indent="0" algn="ctr" rtl="0">
                        <a:lnSpc>
                          <a:spcPct val="100000"/>
                        </a:lnSpc>
                        <a:spcBef>
                          <a:spcPts val="0"/>
                        </a:spcBef>
                        <a:spcAft>
                          <a:spcPts val="0"/>
                        </a:spcAft>
                        <a:buClr>
                          <a:srgbClr val="000000"/>
                        </a:buClr>
                        <a:buSzPts val="900"/>
                        <a:buFont typeface="Arial"/>
                        <a:buNone/>
                      </a:pPr>
                      <a:r>
                        <a:rPr lang="en-US" sz="1000" b="1">
                          <a:solidFill>
                            <a:schemeClr val="bg2">
                              <a:lumMod val="50000"/>
                            </a:schemeClr>
                          </a:solidFill>
                          <a:latin typeface="+mn-ea"/>
                          <a:ea typeface="+mn-ea"/>
                        </a:rPr>
                        <a:t>4,</a:t>
                      </a:r>
                      <a:r>
                        <a:rPr lang="en-US" altLang="ja-JP" sz="1000" b="1">
                          <a:solidFill>
                            <a:schemeClr val="bg2">
                              <a:lumMod val="50000"/>
                            </a:schemeClr>
                          </a:solidFill>
                          <a:latin typeface="+mn-ea"/>
                          <a:ea typeface="+mn-ea"/>
                        </a:rPr>
                        <a:t>0</a:t>
                      </a:r>
                      <a:r>
                        <a:rPr lang="en-US" sz="1000" b="1">
                          <a:solidFill>
                            <a:schemeClr val="bg2">
                              <a:lumMod val="50000"/>
                            </a:schemeClr>
                          </a:solidFill>
                          <a:latin typeface="+mn-ea"/>
                          <a:ea typeface="+mn-ea"/>
                        </a:rPr>
                        <a:t>00,000imp</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360CL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a:t>
                      </a:r>
                      <a:r>
                        <a:rPr lang="en-US" altLang="ja-JP" sz="1000" b="1" dirty="0" err="1">
                          <a:solidFill>
                            <a:schemeClr val="bg2">
                              <a:lumMod val="50000"/>
                            </a:schemeClr>
                          </a:solidFill>
                          <a:latin typeface="+mn-ea"/>
                          <a:ea typeface="+mn-ea"/>
                          <a:sym typeface="Meiryo"/>
                        </a:rPr>
                        <a:t>,</a:t>
                      </a:r>
                      <a:r>
                        <a:rPr lang="en-US" altLang="ja-JP" sz="1000" b="1" dirty="0">
                          <a:solidFill>
                            <a:schemeClr val="bg2">
                              <a:lumMod val="50000"/>
                            </a:schemeClr>
                          </a:solidFill>
                          <a:latin typeface="+mn-ea"/>
                          <a:ea typeface="+mn-ea"/>
                          <a:sym typeface="Meiryo"/>
                        </a:rPr>
                        <a:t>000CL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8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pSp>
        <p:nvGrpSpPr>
          <p:cNvPr id="16" name="グループ化 15">
            <a:extLst>
              <a:ext uri="{FF2B5EF4-FFF2-40B4-BE49-F238E27FC236}">
                <a16:creationId xmlns:a16="http://schemas.microsoft.com/office/drawing/2014/main" id="{76EB88D1-00F7-BBD6-65AA-523CB14366B6}"/>
              </a:ext>
            </a:extLst>
          </p:cNvPr>
          <p:cNvGrpSpPr/>
          <p:nvPr/>
        </p:nvGrpSpPr>
        <p:grpSpPr>
          <a:xfrm>
            <a:off x="6055052" y="4200173"/>
            <a:ext cx="1577830" cy="2460835"/>
            <a:chOff x="5078909" y="4974710"/>
            <a:chExt cx="2267427" cy="3536354"/>
          </a:xfrm>
        </p:grpSpPr>
        <p:sp>
          <p:nvSpPr>
            <p:cNvPr id="25" name="正方形/長方形 24">
              <a:extLst>
                <a:ext uri="{FF2B5EF4-FFF2-40B4-BE49-F238E27FC236}">
                  <a16:creationId xmlns:a16="http://schemas.microsoft.com/office/drawing/2014/main" id="{A10C1675-8591-195C-FD58-0A8EBD9F671C}"/>
                </a:ext>
              </a:extLst>
            </p:cNvPr>
            <p:cNvSpPr/>
            <p:nvPr/>
          </p:nvSpPr>
          <p:spPr>
            <a:xfrm>
              <a:off x="5498492" y="5230215"/>
              <a:ext cx="1459700" cy="30190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33" name="図 32">
              <a:extLst>
                <a:ext uri="{FF2B5EF4-FFF2-40B4-BE49-F238E27FC236}">
                  <a16:creationId xmlns:a16="http://schemas.microsoft.com/office/drawing/2014/main" id="{F855EFA8-152C-CA8F-AB60-6AEAB7988F0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498492" y="5849261"/>
              <a:ext cx="1474718" cy="1984058"/>
            </a:xfrm>
            <a:prstGeom prst="rect">
              <a:avLst/>
            </a:prstGeom>
          </p:spPr>
        </p:pic>
        <p:pic>
          <p:nvPicPr>
            <p:cNvPr id="34" name="図 33" descr="図形, 四角形, 正方形&#10;&#10;自動的に生成された説明">
              <a:extLst>
                <a:ext uri="{FF2B5EF4-FFF2-40B4-BE49-F238E27FC236}">
                  <a16:creationId xmlns:a16="http://schemas.microsoft.com/office/drawing/2014/main" id="{FE6C9C9E-28EF-6CCD-A2EE-C837E756862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5078909" y="4974710"/>
              <a:ext cx="2267427" cy="3536354"/>
            </a:xfrm>
            <a:prstGeom prst="rect">
              <a:avLst/>
            </a:prstGeom>
          </p:spPr>
        </p:pic>
        <p:pic>
          <p:nvPicPr>
            <p:cNvPr id="39" name="図 38" descr="アイコン&#10;&#10;自動的に生成された説明">
              <a:extLst>
                <a:ext uri="{FF2B5EF4-FFF2-40B4-BE49-F238E27FC236}">
                  <a16:creationId xmlns:a16="http://schemas.microsoft.com/office/drawing/2014/main" id="{F4E99AC4-A297-FDCE-BB4A-4EEBC143751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43403" y="5100996"/>
              <a:ext cx="378253" cy="378253"/>
            </a:xfrm>
            <a:prstGeom prst="rect">
              <a:avLst/>
            </a:prstGeom>
          </p:spPr>
        </p:pic>
      </p:grpSp>
      <p:grpSp>
        <p:nvGrpSpPr>
          <p:cNvPr id="26" name="グループ化 25">
            <a:extLst>
              <a:ext uri="{FF2B5EF4-FFF2-40B4-BE49-F238E27FC236}">
                <a16:creationId xmlns:a16="http://schemas.microsoft.com/office/drawing/2014/main" id="{99B38E14-6436-5679-1E8F-AF1EBCCB5DAB}"/>
              </a:ext>
            </a:extLst>
          </p:cNvPr>
          <p:cNvGrpSpPr/>
          <p:nvPr/>
        </p:nvGrpSpPr>
        <p:grpSpPr>
          <a:xfrm>
            <a:off x="5628392" y="2896002"/>
            <a:ext cx="1577830" cy="2460835"/>
            <a:chOff x="4953000" y="4505513"/>
            <a:chExt cx="1577830" cy="2460835"/>
          </a:xfrm>
        </p:grpSpPr>
        <p:grpSp>
          <p:nvGrpSpPr>
            <p:cNvPr id="18" name="グループ化 17">
              <a:extLst>
                <a:ext uri="{FF2B5EF4-FFF2-40B4-BE49-F238E27FC236}">
                  <a16:creationId xmlns:a16="http://schemas.microsoft.com/office/drawing/2014/main" id="{FF4E20C6-D390-98B8-C354-57BB7E67EA5D}"/>
                </a:ext>
              </a:extLst>
            </p:cNvPr>
            <p:cNvGrpSpPr/>
            <p:nvPr/>
          </p:nvGrpSpPr>
          <p:grpSpPr>
            <a:xfrm>
              <a:off x="4953000" y="4505513"/>
              <a:ext cx="1577830" cy="2460835"/>
              <a:chOff x="2978457" y="3576693"/>
              <a:chExt cx="2267427" cy="3536354"/>
            </a:xfrm>
          </p:grpSpPr>
          <p:sp>
            <p:nvSpPr>
              <p:cNvPr id="19" name="四角形: 角を丸くする 18">
                <a:extLst>
                  <a:ext uri="{FF2B5EF4-FFF2-40B4-BE49-F238E27FC236}">
                    <a16:creationId xmlns:a16="http://schemas.microsoft.com/office/drawing/2014/main" id="{A135DB9C-6867-6DD9-671D-EC309285FFBC}"/>
                  </a:ext>
                </a:extLst>
              </p:cNvPr>
              <p:cNvSpPr/>
              <p:nvPr/>
            </p:nvSpPr>
            <p:spPr>
              <a:xfrm>
                <a:off x="3355146" y="3760605"/>
                <a:ext cx="1537881" cy="3054369"/>
              </a:xfrm>
              <a:prstGeom prst="roundRect">
                <a:avLst>
                  <a:gd name="adj" fmla="val 9869"/>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 name="図 19">
                <a:extLst>
                  <a:ext uri="{FF2B5EF4-FFF2-40B4-BE49-F238E27FC236}">
                    <a16:creationId xmlns:a16="http://schemas.microsoft.com/office/drawing/2014/main" id="{420E0F28-911D-6E1A-A772-1AEECC70C97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360592" y="3819468"/>
                <a:ext cx="1498197" cy="2643161"/>
              </a:xfrm>
              <a:prstGeom prst="rect">
                <a:avLst/>
              </a:prstGeom>
            </p:spPr>
          </p:pic>
          <p:pic>
            <p:nvPicPr>
              <p:cNvPr id="21" name="図 20" descr="図形, 四角形, 正方形&#10;&#10;自動的に生成された説明">
                <a:extLst>
                  <a:ext uri="{FF2B5EF4-FFF2-40B4-BE49-F238E27FC236}">
                    <a16:creationId xmlns:a16="http://schemas.microsoft.com/office/drawing/2014/main" id="{54F26608-0619-5645-1B51-BB5EFA31190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2978457" y="3576693"/>
                <a:ext cx="2267427" cy="3536354"/>
              </a:xfrm>
              <a:prstGeom prst="rect">
                <a:avLst/>
              </a:prstGeom>
            </p:spPr>
          </p:pic>
        </p:grpSp>
        <p:pic>
          <p:nvPicPr>
            <p:cNvPr id="22" name="Picture 4" descr="現在のインスタグラムのアイコン">
              <a:extLst>
                <a:ext uri="{FF2B5EF4-FFF2-40B4-BE49-F238E27FC236}">
                  <a16:creationId xmlns:a16="http://schemas.microsoft.com/office/drawing/2014/main" id="{68D13D40-E058-BF6C-435B-5B1B0D821305}"/>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176570" y="4583887"/>
              <a:ext cx="244173" cy="24150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7" name="直線矢印コネクタ 36">
            <a:extLst>
              <a:ext uri="{FF2B5EF4-FFF2-40B4-BE49-F238E27FC236}">
                <a16:creationId xmlns:a16="http://schemas.microsoft.com/office/drawing/2014/main" id="{B32A397C-E5B8-CE86-826A-FD3533DA96CA}"/>
              </a:ext>
            </a:extLst>
          </p:cNvPr>
          <p:cNvCxnSpPr>
            <a:cxnSpLocks/>
            <a:stCxn id="35" idx="0"/>
            <a:endCxn id="41" idx="1"/>
          </p:cNvCxnSpPr>
          <p:nvPr/>
        </p:nvCxnSpPr>
        <p:spPr>
          <a:xfrm flipV="1">
            <a:off x="7136879" y="4227085"/>
            <a:ext cx="508546" cy="1542676"/>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38" name="楕円 37">
            <a:extLst>
              <a:ext uri="{FF2B5EF4-FFF2-40B4-BE49-F238E27FC236}">
                <a16:creationId xmlns:a16="http://schemas.microsoft.com/office/drawing/2014/main" id="{2A9F9CAA-8BB4-A08F-1344-B22F64E83929}"/>
              </a:ext>
            </a:extLst>
          </p:cNvPr>
          <p:cNvSpPr/>
          <p:nvPr/>
        </p:nvSpPr>
        <p:spPr>
          <a:xfrm>
            <a:off x="5301009" y="3423305"/>
            <a:ext cx="426085" cy="21903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40" name="直線矢印コネクタ 39">
            <a:extLst>
              <a:ext uri="{FF2B5EF4-FFF2-40B4-BE49-F238E27FC236}">
                <a16:creationId xmlns:a16="http://schemas.microsoft.com/office/drawing/2014/main" id="{4580389D-5D26-6610-C0C6-D787388EC452}"/>
              </a:ext>
            </a:extLst>
          </p:cNvPr>
          <p:cNvCxnSpPr>
            <a:cxnSpLocks/>
            <a:stCxn id="38" idx="6"/>
            <a:endCxn id="41" idx="1"/>
          </p:cNvCxnSpPr>
          <p:nvPr/>
        </p:nvCxnSpPr>
        <p:spPr>
          <a:xfrm>
            <a:off x="5727094" y="3532823"/>
            <a:ext cx="1918331" cy="694262"/>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35" name="楕円 34">
            <a:extLst>
              <a:ext uri="{FF2B5EF4-FFF2-40B4-BE49-F238E27FC236}">
                <a16:creationId xmlns:a16="http://schemas.microsoft.com/office/drawing/2014/main" id="{A0114756-5EB9-331F-EE0F-3E79B6C99F2B}"/>
              </a:ext>
            </a:extLst>
          </p:cNvPr>
          <p:cNvSpPr/>
          <p:nvPr/>
        </p:nvSpPr>
        <p:spPr>
          <a:xfrm>
            <a:off x="6910972" y="5769761"/>
            <a:ext cx="451813" cy="23716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8" name="楕円 47">
            <a:extLst>
              <a:ext uri="{FF2B5EF4-FFF2-40B4-BE49-F238E27FC236}">
                <a16:creationId xmlns:a16="http://schemas.microsoft.com/office/drawing/2014/main" id="{92E76DC1-C382-1EEA-4077-97ABEDC712C7}"/>
              </a:ext>
            </a:extLst>
          </p:cNvPr>
          <p:cNvSpPr/>
          <p:nvPr/>
        </p:nvSpPr>
        <p:spPr>
          <a:xfrm>
            <a:off x="6221086" y="4711697"/>
            <a:ext cx="426085" cy="21903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49" name="直線矢印コネクタ 48">
            <a:extLst>
              <a:ext uri="{FF2B5EF4-FFF2-40B4-BE49-F238E27FC236}">
                <a16:creationId xmlns:a16="http://schemas.microsoft.com/office/drawing/2014/main" id="{D05D2159-E687-0876-4870-894C71D3D179}"/>
              </a:ext>
            </a:extLst>
          </p:cNvPr>
          <p:cNvCxnSpPr>
            <a:cxnSpLocks/>
            <a:stCxn id="48" idx="6"/>
            <a:endCxn id="41" idx="1"/>
          </p:cNvCxnSpPr>
          <p:nvPr/>
        </p:nvCxnSpPr>
        <p:spPr>
          <a:xfrm flipV="1">
            <a:off x="6647171" y="4227085"/>
            <a:ext cx="998254" cy="594130"/>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52" name="Google Shape;500;p17">
            <a:extLst>
              <a:ext uri="{FF2B5EF4-FFF2-40B4-BE49-F238E27FC236}">
                <a16:creationId xmlns:a16="http://schemas.microsoft.com/office/drawing/2014/main" id="{B852498C-43CB-2466-86D1-BA48B6B60756}"/>
              </a:ext>
            </a:extLst>
          </p:cNvPr>
          <p:cNvSpPr txBox="1"/>
          <p:nvPr/>
        </p:nvSpPr>
        <p:spPr>
          <a:xfrm>
            <a:off x="5308305" y="1669629"/>
            <a:ext cx="2424532" cy="191809"/>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22</a:t>
            </a: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年</a:t>
            </a:r>
            <a:r>
              <a:rPr kumimoji="0" lang="en-US" altLang="ja-JP"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10</a:t>
            </a: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月</a:t>
            </a:r>
            <a:r>
              <a:rPr kumimoji="0" lang="en-US" altLang="ja-JP"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11</a:t>
            </a: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日公開「</a:t>
            </a:r>
            <a:r>
              <a:rPr kumimoji="0" lang="en-US" altLang="ja-JP"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DIESEL</a:t>
            </a: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endParaRPr kumimoji="0"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53" name="Google Shape;488;p17">
            <a:extLst>
              <a:ext uri="{FF2B5EF4-FFF2-40B4-BE49-F238E27FC236}">
                <a16:creationId xmlns:a16="http://schemas.microsoft.com/office/drawing/2014/main" id="{A9D7D728-0779-3CB7-E9DE-8A79C71A7B85}"/>
              </a:ext>
            </a:extLst>
          </p:cNvPr>
          <p:cNvSpPr txBox="1"/>
          <p:nvPr/>
        </p:nvSpPr>
        <p:spPr>
          <a:xfrm>
            <a:off x="5308305" y="1901999"/>
            <a:ext cx="1361231" cy="161454"/>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IGF</a:t>
            </a: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IGS</a:t>
            </a:r>
            <a:r>
              <a:rPr kumimoji="0" lang="ja-JP" altLang="en-US"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FB</a:t>
            </a:r>
            <a:endParaRPr kumimoji="0" sz="8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36" name="Google Shape;700;p22">
            <a:extLst>
              <a:ext uri="{FF2B5EF4-FFF2-40B4-BE49-F238E27FC236}">
                <a16:creationId xmlns:a16="http://schemas.microsoft.com/office/drawing/2014/main" id="{0AB39096-1058-E47A-19C9-68D6E1AC8519}"/>
              </a:ext>
            </a:extLst>
          </p:cNvPr>
          <p:cNvSpPr txBox="1"/>
          <p:nvPr/>
        </p:nvSpPr>
        <p:spPr>
          <a:xfrm>
            <a:off x="6900155" y="3604481"/>
            <a:ext cx="870042" cy="370178"/>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Tree>
    <p:extLst>
      <p:ext uri="{BB962C8B-B14F-4D97-AF65-F5344CB8AC3E}">
        <p14:creationId xmlns:p14="http://schemas.microsoft.com/office/powerpoint/2010/main" val="3274357658"/>
      </p:ext>
    </p:extLst>
  </p:cSld>
  <p:clrMapOvr>
    <a:masterClrMapping/>
  </p:clrMapOvr>
  <mc:AlternateContent xmlns:mc="http://schemas.openxmlformats.org/markup-compatibility/2006" xmlns:p14="http://schemas.microsoft.com/office/powerpoint/2010/main">
    <mc:Choice Requires="p14">
      <p:transition spd="slow" p14:dur="2000" advTm="1984"/>
    </mc:Choice>
    <mc:Fallback xmlns="">
      <p:transition spd="slow" advTm="1984"/>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DD1D90DC-F079-2C86-2FB5-F5FF224A9E58}"/>
              </a:ext>
            </a:extLst>
          </p:cNvPr>
          <p:cNvGraphicFramePr>
            <a:graphicFrameLocks noGrp="1"/>
          </p:cNvGraphicFramePr>
          <p:nvPr/>
        </p:nvGraphicFramePr>
        <p:xfrm>
          <a:off x="189214" y="51335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Facebook</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B6CDA5"/>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B6CDA5"/>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B6CDA5"/>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Facebook</a:t>
                      </a:r>
                      <a:r>
                        <a:rPr kumimoji="1" lang="ja-JP" altLang="en-US" sz="1100" b="1" dirty="0">
                          <a:solidFill>
                            <a:schemeClr val="bg2">
                              <a:lumMod val="50000"/>
                            </a:schemeClr>
                          </a:solidFill>
                          <a:latin typeface="+mn-ea"/>
                          <a:ea typeface="+mn-ea"/>
                        </a:rPr>
                        <a:t>のアカウントからフィード広告を配信いたしますオーガニック投稿の流れの中に自然な形で広告の掲載が可能です。</a:t>
                      </a:r>
                    </a:p>
                  </a:txBody>
                  <a:tcPr marL="144000" anchor="ctr">
                    <a:lnL w="12700" cap="flat" cmpd="sng" algn="ctr">
                      <a:solidFill>
                        <a:srgbClr val="E9BE71"/>
                      </a:solidFill>
                      <a:prstDash val="solid"/>
                      <a:round/>
                      <a:headEnd type="none" w="med" len="med"/>
                      <a:tailEnd type="none" w="med" len="med"/>
                    </a:lnL>
                    <a:lnR w="12700" cap="flat" cmpd="sng" algn="ctr">
                      <a:solidFill>
                        <a:srgbClr val="B6CDA5"/>
                      </a:solidFill>
                      <a:prstDash val="dot"/>
                      <a:round/>
                      <a:headEnd type="none" w="med" len="med"/>
                      <a:tailEnd type="none" w="med" len="med"/>
                    </a:lnR>
                    <a:lnT w="12700" cap="flat" cmpd="sng" algn="ctr">
                      <a:solidFill>
                        <a:srgbClr val="B6CDA5"/>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66E427DC-8EC9-7FE1-FC95-DF06E0C31D9D}"/>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6" name="Google Shape;498;p17">
            <a:extLst>
              <a:ext uri="{FF2B5EF4-FFF2-40B4-BE49-F238E27FC236}">
                <a16:creationId xmlns:a16="http://schemas.microsoft.com/office/drawing/2014/main" id="{6BDED269-9C8E-786F-D1BA-886D1CB702EE}"/>
              </a:ext>
            </a:extLst>
          </p:cNvPr>
          <p:cNvGraphicFramePr/>
          <p:nvPr/>
        </p:nvGraphicFramePr>
        <p:xfrm>
          <a:off x="238969" y="5463582"/>
          <a:ext cx="5600268" cy="1245480"/>
        </p:xfrm>
        <a:graphic>
          <a:graphicData uri="http://schemas.openxmlformats.org/drawingml/2006/table">
            <a:tbl>
              <a:tblPr firstRow="1" bandRow="1">
                <a:noFill/>
              </a:tblPr>
              <a:tblGrid>
                <a:gridCol w="5600268">
                  <a:extLst>
                    <a:ext uri="{9D8B030D-6E8A-4147-A177-3AD203B41FA5}">
                      <a16:colId xmlns:a16="http://schemas.microsoft.com/office/drawing/2014/main" val="20000"/>
                    </a:ext>
                  </a:extLst>
                </a:gridCol>
              </a:tblGrid>
              <a:tr h="1087803">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・タイアップと同じタイミングでお申し込みください </a:t>
                      </a:r>
                      <a:endPar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・配信開始は記事公開日から</a:t>
                      </a:r>
                      <a:r>
                        <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rPr>
                        <a:t>1</a:t>
                      </a: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a:t>
                      </a:r>
                      <a:r>
                        <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rPr>
                        <a:t>3</a:t>
                      </a: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営業日後の配信開始となります。 </a:t>
                      </a:r>
                      <a:endPar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・タイアップ記事の起用者、使用画像によっては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2</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次利用費が発生する場合がございます。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起用者によっては、このブーストプランをご利用できない場合がございます。事前にご確認ください。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・クリエイティブはタイアップ内の素材で実施します。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社による突発的なテストや自動最適化により、ご確認いただいたクリエイティブと異なる形式で掲出される場合がございます。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・保証メニューに関しては、保証数に達し次第配信を停止いたします。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・ターゲット選定はお任せください。配信期間・ターゲットなど要望がございます際は別途ご相談ください。</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・上記以外のお見積りプランは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G200</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万以上で承ります。都度ご相談ください。</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・動画再生数は、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3</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秒再生回数になります。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7" name="図 6" descr="アイコン&#10;&#10;自動的に生成された説明">
            <a:extLst>
              <a:ext uri="{FF2B5EF4-FFF2-40B4-BE49-F238E27FC236}">
                <a16:creationId xmlns:a16="http://schemas.microsoft.com/office/drawing/2014/main" id="{7397BCD9-D29A-237B-D18C-1595C0CF732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35196" y="587793"/>
            <a:ext cx="378253" cy="378253"/>
          </a:xfrm>
          <a:prstGeom prst="rect">
            <a:avLst/>
          </a:prstGeom>
        </p:spPr>
      </p:pic>
      <p:grpSp>
        <p:nvGrpSpPr>
          <p:cNvPr id="3" name="グループ化 2">
            <a:extLst>
              <a:ext uri="{FF2B5EF4-FFF2-40B4-BE49-F238E27FC236}">
                <a16:creationId xmlns:a16="http://schemas.microsoft.com/office/drawing/2014/main" id="{7B4EABCF-1986-05A6-FEA1-79E4C40A4B78}"/>
              </a:ext>
            </a:extLst>
          </p:cNvPr>
          <p:cNvGrpSpPr/>
          <p:nvPr/>
        </p:nvGrpSpPr>
        <p:grpSpPr>
          <a:xfrm>
            <a:off x="5099537" y="2068660"/>
            <a:ext cx="2267427" cy="3536354"/>
            <a:chOff x="4727827" y="1688612"/>
            <a:chExt cx="2267427" cy="3536354"/>
          </a:xfrm>
        </p:grpSpPr>
        <p:sp>
          <p:nvSpPr>
            <p:cNvPr id="2" name="四角形: 角を丸くする 1">
              <a:extLst>
                <a:ext uri="{FF2B5EF4-FFF2-40B4-BE49-F238E27FC236}">
                  <a16:creationId xmlns:a16="http://schemas.microsoft.com/office/drawing/2014/main" id="{D26DD9CE-D6E1-0C1C-08FE-B13B909F7852}"/>
                </a:ext>
              </a:extLst>
            </p:cNvPr>
            <p:cNvSpPr/>
            <p:nvPr/>
          </p:nvSpPr>
          <p:spPr>
            <a:xfrm>
              <a:off x="5124665" y="1931921"/>
              <a:ext cx="1491738" cy="3053798"/>
            </a:xfrm>
            <a:prstGeom prst="roundRect">
              <a:avLst>
                <a:gd name="adj" fmla="val 1300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8" name="図 7">
              <a:extLst>
                <a:ext uri="{FF2B5EF4-FFF2-40B4-BE49-F238E27FC236}">
                  <a16:creationId xmlns:a16="http://schemas.microsoft.com/office/drawing/2014/main" id="{C014FA92-6238-D537-37D6-C1861D7341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39575" y="2285883"/>
              <a:ext cx="1462830" cy="1968065"/>
            </a:xfrm>
            <a:prstGeom prst="rect">
              <a:avLst/>
            </a:prstGeom>
          </p:spPr>
        </p:pic>
        <p:pic>
          <p:nvPicPr>
            <p:cNvPr id="9" name="図 8" descr="図形, 四角形, 正方形&#10;&#10;自動的に生成された説明">
              <a:extLst>
                <a:ext uri="{FF2B5EF4-FFF2-40B4-BE49-F238E27FC236}">
                  <a16:creationId xmlns:a16="http://schemas.microsoft.com/office/drawing/2014/main" id="{00B79AC1-8192-0BEB-A142-EEAC1D08CB5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4727827" y="1688612"/>
              <a:ext cx="2267427" cy="3536354"/>
            </a:xfrm>
            <a:prstGeom prst="rect">
              <a:avLst/>
            </a:prstGeom>
          </p:spPr>
        </p:pic>
        <p:pic>
          <p:nvPicPr>
            <p:cNvPr id="10" name="図 9" descr="アイコン&#10;&#10;自動的に生成された説明">
              <a:extLst>
                <a:ext uri="{FF2B5EF4-FFF2-40B4-BE49-F238E27FC236}">
                  <a16:creationId xmlns:a16="http://schemas.microsoft.com/office/drawing/2014/main" id="{21D8EFCC-56C5-2636-3CE8-1BF4523923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68815" y="1739725"/>
              <a:ext cx="378253" cy="378253"/>
            </a:xfrm>
            <a:prstGeom prst="rect">
              <a:avLst/>
            </a:prstGeom>
          </p:spPr>
        </p:pic>
      </p:grpSp>
      <p:sp>
        <p:nvSpPr>
          <p:cNvPr id="11" name="楕円 10">
            <a:extLst>
              <a:ext uri="{FF2B5EF4-FFF2-40B4-BE49-F238E27FC236}">
                <a16:creationId xmlns:a16="http://schemas.microsoft.com/office/drawing/2014/main" id="{7677CF53-7618-11F8-CE04-E07746519557}"/>
              </a:ext>
            </a:extLst>
          </p:cNvPr>
          <p:cNvSpPr/>
          <p:nvPr/>
        </p:nvSpPr>
        <p:spPr>
          <a:xfrm>
            <a:off x="5394778" y="4007706"/>
            <a:ext cx="1626734" cy="429243"/>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13" name="直線矢印コネクタ 12">
            <a:extLst>
              <a:ext uri="{FF2B5EF4-FFF2-40B4-BE49-F238E27FC236}">
                <a16:creationId xmlns:a16="http://schemas.microsoft.com/office/drawing/2014/main" id="{8AA6CBBB-F3DB-D267-E5CF-E95531685413}"/>
              </a:ext>
            </a:extLst>
          </p:cNvPr>
          <p:cNvCxnSpPr>
            <a:cxnSpLocks/>
            <a:stCxn id="11" idx="6"/>
            <a:endCxn id="14" idx="1"/>
          </p:cNvCxnSpPr>
          <p:nvPr/>
        </p:nvCxnSpPr>
        <p:spPr>
          <a:xfrm flipV="1">
            <a:off x="7021512" y="4016437"/>
            <a:ext cx="627781" cy="205891"/>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pic>
        <p:nvPicPr>
          <p:cNvPr id="14" name="図 13">
            <a:extLst>
              <a:ext uri="{FF2B5EF4-FFF2-40B4-BE49-F238E27FC236}">
                <a16:creationId xmlns:a16="http://schemas.microsoft.com/office/drawing/2014/main" id="{17387D4B-BBB2-CD31-207C-273A366F77B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649293" y="1713813"/>
            <a:ext cx="1508487" cy="4605248"/>
          </a:xfrm>
          <a:prstGeom prst="rect">
            <a:avLst/>
          </a:prstGeom>
          <a:ln>
            <a:solidFill>
              <a:schemeClr val="bg1">
                <a:lumMod val="75000"/>
              </a:schemeClr>
            </a:solidFill>
          </a:ln>
        </p:spPr>
      </p:pic>
      <p:sp>
        <p:nvSpPr>
          <p:cNvPr id="16" name="タイトル 15">
            <a:extLst>
              <a:ext uri="{FF2B5EF4-FFF2-40B4-BE49-F238E27FC236}">
                <a16:creationId xmlns:a16="http://schemas.microsoft.com/office/drawing/2014/main" id="{F9D2FD3D-2262-D540-09B5-990C071FE2CC}"/>
              </a:ext>
            </a:extLst>
          </p:cNvPr>
          <p:cNvSpPr>
            <a:spLocks noGrp="1"/>
          </p:cNvSpPr>
          <p:nvPr>
            <p:ph type="title"/>
          </p:nvPr>
        </p:nvSpPr>
        <p:spPr/>
        <p:txBody>
          <a:bodyPr/>
          <a:lstStyle/>
          <a:p>
            <a:r>
              <a:rPr lang="ja-JP" altLang="en-US" dirty="0"/>
              <a:t>ブースト＞外部誘導</a:t>
            </a:r>
          </a:p>
        </p:txBody>
      </p:sp>
      <p:sp>
        <p:nvSpPr>
          <p:cNvPr id="15" name="Google Shape;1217;p49">
            <a:extLst>
              <a:ext uri="{FF2B5EF4-FFF2-40B4-BE49-F238E27FC236}">
                <a16:creationId xmlns:a16="http://schemas.microsoft.com/office/drawing/2014/main" id="{07BBB658-1030-E676-C84D-11F30CD769B5}"/>
              </a:ext>
            </a:extLst>
          </p:cNvPr>
          <p:cNvSpPr txBox="1"/>
          <p:nvPr/>
        </p:nvSpPr>
        <p:spPr>
          <a:xfrm>
            <a:off x="249349" y="1680408"/>
            <a:ext cx="2719387"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・認知の最大化</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graphicFrame>
        <p:nvGraphicFramePr>
          <p:cNvPr id="17" name="Google Shape;1218;p49">
            <a:extLst>
              <a:ext uri="{FF2B5EF4-FFF2-40B4-BE49-F238E27FC236}">
                <a16:creationId xmlns:a16="http://schemas.microsoft.com/office/drawing/2014/main" id="{C32E45F9-3A8F-30C2-889B-86ED81F6BC21}"/>
              </a:ext>
            </a:extLst>
          </p:cNvPr>
          <p:cNvGraphicFramePr/>
          <p:nvPr/>
        </p:nvGraphicFramePr>
        <p:xfrm>
          <a:off x="252501" y="1879393"/>
          <a:ext cx="4656450" cy="1019849"/>
        </p:xfrm>
        <a:graphic>
          <a:graphicData uri="http://schemas.openxmlformats.org/drawingml/2006/table">
            <a:tbl>
              <a:tblPr firstRow="1" bandRow="1">
                <a:noFill/>
              </a:tblPr>
              <a:tblGrid>
                <a:gridCol w="936000">
                  <a:extLst>
                    <a:ext uri="{9D8B030D-6E8A-4147-A177-3AD203B41FA5}">
                      <a16:colId xmlns:a16="http://schemas.microsoft.com/office/drawing/2014/main" val="20000"/>
                    </a:ext>
                  </a:extLst>
                </a:gridCol>
                <a:gridCol w="703600">
                  <a:extLst>
                    <a:ext uri="{9D8B030D-6E8A-4147-A177-3AD203B41FA5}">
                      <a16:colId xmlns:a16="http://schemas.microsoft.com/office/drawing/2014/main" val="20001"/>
                    </a:ext>
                  </a:extLst>
                </a:gridCol>
                <a:gridCol w="900000">
                  <a:extLst>
                    <a:ext uri="{9D8B030D-6E8A-4147-A177-3AD203B41FA5}">
                      <a16:colId xmlns:a16="http://schemas.microsoft.com/office/drawing/2014/main" val="20002"/>
                    </a:ext>
                  </a:extLst>
                </a:gridCol>
                <a:gridCol w="738750">
                  <a:extLst>
                    <a:ext uri="{9D8B030D-6E8A-4147-A177-3AD203B41FA5}">
                      <a16:colId xmlns:a16="http://schemas.microsoft.com/office/drawing/2014/main" val="20003"/>
                    </a:ext>
                  </a:extLst>
                </a:gridCol>
                <a:gridCol w="1378100">
                  <a:extLst>
                    <a:ext uri="{9D8B030D-6E8A-4147-A177-3AD203B41FA5}">
                      <a16:colId xmlns:a16="http://schemas.microsoft.com/office/drawing/2014/main" val="20004"/>
                    </a:ext>
                  </a:extLst>
                </a:gridCol>
              </a:tblGrid>
              <a:tr h="214348">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表示回数保証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想定</a:t>
                      </a:r>
                      <a:r>
                        <a:rPr lang="en-US" altLang="ja-JP" sz="1000" b="1">
                          <a:solidFill>
                            <a:schemeClr val="bg2">
                              <a:lumMod val="50000"/>
                            </a:schemeClr>
                          </a:solidFill>
                          <a:latin typeface="+mn-ea"/>
                          <a:ea typeface="+mn-ea"/>
                          <a:sym typeface="Arial"/>
                        </a:rPr>
                        <a:t>click</a:t>
                      </a:r>
                      <a:r>
                        <a:rPr lang="ja-JP" altLang="en-US" sz="1000" b="1">
                          <a:solidFill>
                            <a:schemeClr val="bg2">
                              <a:lumMod val="50000"/>
                            </a:schemeClr>
                          </a:solidFill>
                          <a:latin typeface="+mn-ea"/>
                          <a:ea typeface="+mn-ea"/>
                          <a:sym typeface="Arial"/>
                        </a:rPr>
                        <a:t>数</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配信期間</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14348">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min</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197051">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700,000imp</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60CL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450CL</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a:solidFill>
                            <a:schemeClr val="bg2">
                              <a:lumMod val="50000"/>
                            </a:schemeClr>
                          </a:solidFill>
                          <a:latin typeface="+mn-ea"/>
                          <a:ea typeface="+mn-ea"/>
                          <a:sym typeface="Arial"/>
                        </a:rPr>
                        <a:t>2</a:t>
                      </a:r>
                      <a:r>
                        <a:rPr lang="ja-JP" altLang="en-US" sz="1000" b="1">
                          <a:solidFill>
                            <a:schemeClr val="bg2">
                              <a:lumMod val="50000"/>
                            </a:schemeClr>
                          </a:solidFill>
                          <a:latin typeface="+mn-ea"/>
                          <a:ea typeface="+mn-ea"/>
                          <a:sym typeface="Arial"/>
                        </a:rPr>
                        <a:t>週間から</a:t>
                      </a:r>
                      <a:endParaRPr sz="1000" b="1">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r h="197051">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1,250,000imp</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110CL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800CL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197051">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2,500,000imp</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220CL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sym typeface="Meiryo"/>
                        </a:rPr>
                        <a:t>1,600CL</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1,150,000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graphicFrame>
        <p:nvGraphicFramePr>
          <p:cNvPr id="18" name="Google Shape;1219;p49">
            <a:extLst>
              <a:ext uri="{FF2B5EF4-FFF2-40B4-BE49-F238E27FC236}">
                <a16:creationId xmlns:a16="http://schemas.microsoft.com/office/drawing/2014/main" id="{AA79D3DF-6C97-0965-5AE8-8ACBF9F08548}"/>
              </a:ext>
            </a:extLst>
          </p:cNvPr>
          <p:cNvGraphicFramePr/>
          <p:nvPr/>
        </p:nvGraphicFramePr>
        <p:xfrm>
          <a:off x="254116" y="4424722"/>
          <a:ext cx="4630575" cy="1019850"/>
        </p:xfrm>
        <a:graphic>
          <a:graphicData uri="http://schemas.openxmlformats.org/drawingml/2006/table">
            <a:tbl>
              <a:tblPr firstRow="1" bandRow="1">
                <a:noFill/>
              </a:tblPr>
              <a:tblGrid>
                <a:gridCol w="936000">
                  <a:extLst>
                    <a:ext uri="{9D8B030D-6E8A-4147-A177-3AD203B41FA5}">
                      <a16:colId xmlns:a16="http://schemas.microsoft.com/office/drawing/2014/main" val="20000"/>
                    </a:ext>
                  </a:extLst>
                </a:gridCol>
                <a:gridCol w="713450">
                  <a:extLst>
                    <a:ext uri="{9D8B030D-6E8A-4147-A177-3AD203B41FA5}">
                      <a16:colId xmlns:a16="http://schemas.microsoft.com/office/drawing/2014/main" val="20001"/>
                    </a:ext>
                  </a:extLst>
                </a:gridCol>
                <a:gridCol w="638525">
                  <a:extLst>
                    <a:ext uri="{9D8B030D-6E8A-4147-A177-3AD203B41FA5}">
                      <a16:colId xmlns:a16="http://schemas.microsoft.com/office/drawing/2014/main" val="20002"/>
                    </a:ext>
                  </a:extLst>
                </a:gridCol>
                <a:gridCol w="925200">
                  <a:extLst>
                    <a:ext uri="{9D8B030D-6E8A-4147-A177-3AD203B41FA5}">
                      <a16:colId xmlns:a16="http://schemas.microsoft.com/office/drawing/2014/main" val="20003"/>
                    </a:ext>
                  </a:extLst>
                </a:gridCol>
                <a:gridCol w="1417400">
                  <a:extLst>
                    <a:ext uri="{9D8B030D-6E8A-4147-A177-3AD203B41FA5}">
                      <a16:colId xmlns:a16="http://schemas.microsoft.com/office/drawing/2014/main" val="20004"/>
                    </a:ext>
                  </a:extLst>
                </a:gridCol>
              </a:tblGrid>
              <a:tr h="203970">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動画再生</a:t>
                      </a:r>
                      <a:endParaRPr sz="1000" b="1" dirty="0">
                        <a:solidFill>
                          <a:schemeClr val="bg2">
                            <a:lumMod val="50000"/>
                          </a:schemeClr>
                        </a:solidFill>
                        <a:latin typeface="+mn-ea"/>
                        <a:ea typeface="+mn-ea"/>
                        <a:sym typeface="Arial"/>
                      </a:endParaRPr>
                    </a:p>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想定</a:t>
                      </a:r>
                      <a:r>
                        <a:rPr lang="en-US" altLang="ja-JP" sz="1000" b="1" dirty="0">
                          <a:solidFill>
                            <a:schemeClr val="bg2">
                              <a:lumMod val="50000"/>
                            </a:schemeClr>
                          </a:solidFill>
                          <a:latin typeface="+mn-ea"/>
                          <a:ea typeface="+mn-ea"/>
                          <a:sym typeface="Arial"/>
                        </a:rPr>
                        <a:t>click</a:t>
                      </a:r>
                      <a:r>
                        <a:rPr lang="ja-JP" altLang="en-US" sz="1000" b="1" dirty="0">
                          <a:solidFill>
                            <a:schemeClr val="bg2">
                              <a:lumMod val="50000"/>
                            </a:schemeClr>
                          </a:solidFill>
                          <a:latin typeface="+mn-ea"/>
                          <a:ea typeface="+mn-ea"/>
                          <a:sym typeface="Arial"/>
                        </a:rPr>
                        <a:t>数</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配信期間</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03970">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min</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03970">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25,000</a:t>
                      </a:r>
                      <a:r>
                        <a:rPr lang="ja-JP" altLang="en-US" sz="1000" b="1">
                          <a:solidFill>
                            <a:schemeClr val="bg2">
                              <a:lumMod val="50000"/>
                            </a:schemeClr>
                          </a:solidFill>
                          <a:latin typeface="+mn-ea"/>
                          <a:ea typeface="+mn-ea"/>
                          <a:sym typeface="Arial"/>
                        </a:rPr>
                        <a:t>回再生</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18CL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03970">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45,000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35CL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180CL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450,000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03970">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150,000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400CL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1,200,000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19" name="Google Shape;1220;p49">
            <a:extLst>
              <a:ext uri="{FF2B5EF4-FFF2-40B4-BE49-F238E27FC236}">
                <a16:creationId xmlns:a16="http://schemas.microsoft.com/office/drawing/2014/main" id="{0C20AFEE-F27B-DD2E-5D6A-AC4DC3FA7F66}"/>
              </a:ext>
            </a:extLst>
          </p:cNvPr>
          <p:cNvSpPr txBox="1"/>
          <p:nvPr/>
        </p:nvSpPr>
        <p:spPr>
          <a:xfrm>
            <a:off x="249349" y="2925918"/>
            <a:ext cx="1442818"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TU</a:t>
            </a: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への誘導最大化</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graphicFrame>
        <p:nvGraphicFramePr>
          <p:cNvPr id="20" name="Google Shape;1221;p49">
            <a:extLst>
              <a:ext uri="{FF2B5EF4-FFF2-40B4-BE49-F238E27FC236}">
                <a16:creationId xmlns:a16="http://schemas.microsoft.com/office/drawing/2014/main" id="{DEDACF07-3C1B-1B39-5D88-10BA796612CD}"/>
              </a:ext>
            </a:extLst>
          </p:cNvPr>
          <p:cNvGraphicFramePr/>
          <p:nvPr/>
        </p:nvGraphicFramePr>
        <p:xfrm>
          <a:off x="254117" y="3125617"/>
          <a:ext cx="4640575" cy="1061820"/>
        </p:xfrm>
        <a:graphic>
          <a:graphicData uri="http://schemas.openxmlformats.org/drawingml/2006/table">
            <a:tbl>
              <a:tblPr firstRow="1" bandRow="1">
                <a:noFill/>
              </a:tblPr>
              <a:tblGrid>
                <a:gridCol w="1798725">
                  <a:extLst>
                    <a:ext uri="{9D8B030D-6E8A-4147-A177-3AD203B41FA5}">
                      <a16:colId xmlns:a16="http://schemas.microsoft.com/office/drawing/2014/main" val="20000"/>
                    </a:ext>
                  </a:extLst>
                </a:gridCol>
                <a:gridCol w="1098000">
                  <a:extLst>
                    <a:ext uri="{9D8B030D-6E8A-4147-A177-3AD203B41FA5}">
                      <a16:colId xmlns:a16="http://schemas.microsoft.com/office/drawing/2014/main" val="20001"/>
                    </a:ext>
                  </a:extLst>
                </a:gridCol>
                <a:gridCol w="1743850">
                  <a:extLst>
                    <a:ext uri="{9D8B030D-6E8A-4147-A177-3AD203B41FA5}">
                      <a16:colId xmlns:a16="http://schemas.microsoft.com/office/drawing/2014/main" val="20002"/>
                    </a:ext>
                  </a:extLst>
                </a:gridCol>
              </a:tblGrid>
              <a:tr h="212364">
                <a:tc>
                  <a:txBody>
                    <a:bodyPr/>
                    <a:lstStyle/>
                    <a:p>
                      <a:pPr marL="0" marR="0" lvl="0" indent="0" algn="ctr" rtl="0">
                        <a:lnSpc>
                          <a:spcPct val="100000"/>
                        </a:lnSpc>
                        <a:spcBef>
                          <a:spcPts val="0"/>
                        </a:spcBef>
                        <a:spcAft>
                          <a:spcPts val="0"/>
                        </a:spcAft>
                        <a:buClr>
                          <a:srgbClr val="000000"/>
                        </a:buClr>
                        <a:buSzPts val="800"/>
                        <a:buFont typeface="Arial"/>
                        <a:buNone/>
                      </a:pPr>
                      <a:r>
                        <a:rPr lang="ja-JP" altLang="ja-JP" sz="1000" b="1" i="0" u="none" strike="noStrike" cap="none" dirty="0">
                          <a:solidFill>
                            <a:schemeClr val="bg2">
                              <a:lumMod val="50000"/>
                            </a:schemeClr>
                          </a:solidFill>
                          <a:latin typeface="+mn-ea"/>
                          <a:ea typeface="+mn-ea"/>
                          <a:cs typeface="Arial"/>
                          <a:sym typeface="Arial"/>
                        </a:rPr>
                        <a:t>click</a:t>
                      </a:r>
                      <a:r>
                        <a:rPr lang="ja-JP" altLang="en-US" sz="1000" b="1" dirty="0">
                          <a:solidFill>
                            <a:schemeClr val="bg2">
                              <a:lumMod val="50000"/>
                            </a:schemeClr>
                          </a:solidFill>
                          <a:latin typeface="+mn-ea"/>
                          <a:ea typeface="+mn-ea"/>
                          <a:sym typeface="Arial"/>
                        </a:rPr>
                        <a:t>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12364">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1,200CL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4">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550,000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12364">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2,400CL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900,000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12364">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3,600CL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1,250,000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12364">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6,000CL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21" name="Google Shape;1222;p49">
            <a:extLst>
              <a:ext uri="{FF2B5EF4-FFF2-40B4-BE49-F238E27FC236}">
                <a16:creationId xmlns:a16="http://schemas.microsoft.com/office/drawing/2014/main" id="{B07D4660-CB3D-F602-55CB-52E5C5AE8F63}"/>
              </a:ext>
            </a:extLst>
          </p:cNvPr>
          <p:cNvSpPr txBox="1"/>
          <p:nvPr/>
        </p:nvSpPr>
        <p:spPr>
          <a:xfrm>
            <a:off x="249349" y="4221046"/>
            <a:ext cx="912531"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・動画拡散</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sp>
        <p:nvSpPr>
          <p:cNvPr id="12" name="Google Shape;700;p22">
            <a:extLst>
              <a:ext uri="{FF2B5EF4-FFF2-40B4-BE49-F238E27FC236}">
                <a16:creationId xmlns:a16="http://schemas.microsoft.com/office/drawing/2014/main" id="{482F28E5-F7CC-15C3-103E-D8B1870FB490}"/>
              </a:ext>
            </a:extLst>
          </p:cNvPr>
          <p:cNvSpPr txBox="1"/>
          <p:nvPr/>
        </p:nvSpPr>
        <p:spPr>
          <a:xfrm rot="20582152">
            <a:off x="6935962" y="4262848"/>
            <a:ext cx="802712" cy="291963"/>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Tree>
    <p:extLst>
      <p:ext uri="{BB962C8B-B14F-4D97-AF65-F5344CB8AC3E}">
        <p14:creationId xmlns:p14="http://schemas.microsoft.com/office/powerpoint/2010/main" val="13793273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表 39">
            <a:extLst>
              <a:ext uri="{FF2B5EF4-FFF2-40B4-BE49-F238E27FC236}">
                <a16:creationId xmlns:a16="http://schemas.microsoft.com/office/drawing/2014/main" id="{D6B16137-484E-7358-0C49-6981D9DECABB}"/>
              </a:ext>
            </a:extLst>
          </p:cNvPr>
          <p:cNvGraphicFramePr>
            <a:graphicFrameLocks noGrp="1"/>
          </p:cNvGraphicFramePr>
          <p:nvPr/>
        </p:nvGraphicFramePr>
        <p:xfrm>
          <a:off x="189214" y="513352"/>
          <a:ext cx="8968566"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Instagram </a:t>
                      </a:r>
                      <a:r>
                        <a:rPr kumimoji="1" lang="ja-JP" altLang="en-US" baseline="0" dirty="0">
                          <a:solidFill>
                            <a:srgbClr val="FFC000"/>
                          </a:solidFill>
                        </a:rPr>
                        <a:t>フィード</a:t>
                      </a:r>
                    </a:p>
                  </a:txBody>
                  <a:tcPr marL="468000" anchor="ctr">
                    <a:lnL w="12700" cap="flat" cmpd="sng" algn="ctr">
                      <a:solidFill>
                        <a:srgbClr val="E9BE71"/>
                      </a:solidFill>
                      <a:prstDash val="solid"/>
                      <a:round/>
                      <a:headEnd type="none" w="med" len="med"/>
                      <a:tailEnd type="none" w="med" len="med"/>
                    </a:lnL>
                    <a:lnR w="12700" cap="flat" cmpd="sng" algn="ctr">
                      <a:solidFill>
                        <a:srgbClr val="B6CDA5"/>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B6CDA5"/>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G35</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B6CDA5"/>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写真クリエイティブに特化した</a:t>
                      </a:r>
                      <a:r>
                        <a:rPr kumimoji="1" lang="en-US" altLang="ja-JP" sz="1100" b="1" dirty="0">
                          <a:solidFill>
                            <a:schemeClr val="bg2">
                              <a:lumMod val="50000"/>
                            </a:schemeClr>
                          </a:solidFill>
                          <a:latin typeface="+mn-ea"/>
                          <a:ea typeface="+mn-ea"/>
                        </a:rPr>
                        <a:t>SNS Instagram</a:t>
                      </a:r>
                      <a:r>
                        <a:rPr kumimoji="1" lang="ja-JP" altLang="en-US" sz="1100" b="1" dirty="0">
                          <a:solidFill>
                            <a:schemeClr val="bg2">
                              <a:lumMod val="50000"/>
                            </a:schemeClr>
                          </a:solidFill>
                          <a:latin typeface="+mn-ea"/>
                          <a:ea typeface="+mn-ea"/>
                        </a:rPr>
                        <a:t>の</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公式アカウントから配信ビジュアルによるブランディング訴求におすすめ。アパレルブランドやコスメブランドなど、女性をターゲットとするクライアント様には特に人気のメニューです</a:t>
                      </a:r>
                    </a:p>
                  </a:txBody>
                  <a:tcPr marL="144000" anchor="ctr">
                    <a:lnL w="12700" cap="flat" cmpd="sng" algn="ctr">
                      <a:solidFill>
                        <a:srgbClr val="E9BE71"/>
                      </a:solidFill>
                      <a:prstDash val="solid"/>
                      <a:round/>
                      <a:headEnd type="none" w="med" len="med"/>
                      <a:tailEnd type="none" w="med" len="med"/>
                    </a:lnL>
                    <a:lnR w="12700" cap="flat" cmpd="sng" algn="ctr">
                      <a:solidFill>
                        <a:srgbClr val="B6CDA5"/>
                      </a:solidFill>
                      <a:prstDash val="dot"/>
                      <a:round/>
                      <a:headEnd type="none" w="med" len="med"/>
                      <a:tailEnd type="none" w="med" len="med"/>
                    </a:lnR>
                    <a:lnT w="12700" cap="flat" cmpd="sng" algn="ctr">
                      <a:solidFill>
                        <a:srgbClr val="B6CDA5"/>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1" name="楕円 40">
            <a:extLst>
              <a:ext uri="{FF2B5EF4-FFF2-40B4-BE49-F238E27FC236}">
                <a16:creationId xmlns:a16="http://schemas.microsoft.com/office/drawing/2014/main" id="{0F610BF8-0190-1F34-9429-9C37166FF301}"/>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42" name="Google Shape;498;p17">
            <a:extLst>
              <a:ext uri="{FF2B5EF4-FFF2-40B4-BE49-F238E27FC236}">
                <a16:creationId xmlns:a16="http://schemas.microsoft.com/office/drawing/2014/main" id="{D6001A03-65C6-C7B3-15CA-CADDCA94ECA2}"/>
              </a:ext>
            </a:extLst>
          </p:cNvPr>
          <p:cNvGraphicFramePr/>
          <p:nvPr>
            <p:extLst>
              <p:ext uri="{D42A27DB-BD31-4B8C-83A1-F6EECF244321}">
                <p14:modId xmlns:p14="http://schemas.microsoft.com/office/powerpoint/2010/main" val="3620805620"/>
              </p:ext>
            </p:extLst>
          </p:nvPr>
        </p:nvGraphicFramePr>
        <p:xfrm>
          <a:off x="288568" y="5344488"/>
          <a:ext cx="5123289" cy="1458840"/>
        </p:xfrm>
        <a:graphic>
          <a:graphicData uri="http://schemas.openxmlformats.org/drawingml/2006/table">
            <a:tbl>
              <a:tblPr firstRow="1" bandRow="1">
                <a:noFill/>
              </a:tblPr>
              <a:tblGrid>
                <a:gridCol w="5123289">
                  <a:extLst>
                    <a:ext uri="{9D8B030D-6E8A-4147-A177-3AD203B41FA5}">
                      <a16:colId xmlns:a16="http://schemas.microsoft.com/office/drawing/2014/main" val="20000"/>
                    </a:ext>
                  </a:extLst>
                </a:gridCol>
              </a:tblGrid>
              <a:tr h="1224674">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・タイアップと同じタイミングでお申し込みください </a:t>
                      </a:r>
                      <a:endParaRPr kumimoji="1" lang="en-US" altLang="ja-JP"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・配信開始は記事公開日から</a:t>
                      </a:r>
                      <a:r>
                        <a:rPr kumimoji="1" lang="en-US" altLang="ja-JP"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1</a:t>
                      </a:r>
                      <a:r>
                        <a:rPr kumimoji="1" lang="ja-JP" altLang="en-US"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a:t>
                      </a:r>
                      <a:r>
                        <a:rPr kumimoji="1" lang="en-US" altLang="ja-JP"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3</a:t>
                      </a:r>
                      <a:r>
                        <a:rPr kumimoji="1" lang="ja-JP" altLang="en-US"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rPr>
                        <a:t>営業日後の配信開始となります。</a:t>
                      </a:r>
                      <a:endParaRPr kumimoji="1" lang="en-US" altLang="ja-JP" sz="700" b="0" i="0" u="none" strike="noStrike" kern="1200" cap="none" spc="0" normalizeH="0" baseline="0" dirty="0">
                        <a:ln>
                          <a:noFill/>
                        </a:ln>
                        <a:solidFill>
                          <a:srgbClr val="FF0000"/>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・タイアップ記事の起用者、使用画像によっては</a:t>
                      </a:r>
                      <a:r>
                        <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2</a:t>
                      </a: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次利用費が発生する場合がございます。</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 　起用者によっては、このブーストプランをご利用できない場合がございます。事前にご確認ください。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・クリエイティブはタイアップ内の素材で実施します。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a:t>
                      </a:r>
                      <a:r>
                        <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Meta</a:t>
                      </a: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　掲出される場合がございます。ご了承ください。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・保証メニューに関しては、保証数に達し次第配信を停止いたします。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・配信期間は</a:t>
                      </a:r>
                      <a:r>
                        <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MAX1</a:t>
                      </a: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ヶ月になります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・ターゲット選定はお任せください 。配信期間・ターゲットなど要望がございます際は別途ご相談ください。 </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・上記以外のお見積りプランは</a:t>
                      </a:r>
                      <a:r>
                        <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G200</a:t>
                      </a:r>
                      <a:r>
                        <a:rPr kumimoji="1" lang="ja-JP" altLang="en-US"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万以上で承ります。都度ご相談ください。</a:t>
                      </a:r>
                      <a:endParaRPr kumimoji="1" lang="en-US" altLang="ja-JP" sz="700" b="0" i="0" u="none" strike="noStrike" kern="1200" cap="none" spc="0" normalizeH="0" baseline="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・動画再生数は、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3</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秒再生回数になります。</a:t>
                      </a:r>
                      <a:endPar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lgn="ctr">
                      <a:noFill/>
                      <a:prstDash val="dot"/>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800216138"/>
                  </a:ext>
                </a:extLst>
              </a:tr>
            </a:tbl>
          </a:graphicData>
        </a:graphic>
      </p:graphicFrame>
      <p:pic>
        <p:nvPicPr>
          <p:cNvPr id="43" name="Picture 4" descr="現在のインスタグラムのアイコン">
            <a:extLst>
              <a:ext uri="{FF2B5EF4-FFF2-40B4-BE49-F238E27FC236}">
                <a16:creationId xmlns:a16="http://schemas.microsoft.com/office/drawing/2014/main" id="{38025DC7-5D7A-847D-CCCB-F5670C592BD2}"/>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2777520" y="581062"/>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44" name="タイトル 14">
            <a:extLst>
              <a:ext uri="{FF2B5EF4-FFF2-40B4-BE49-F238E27FC236}">
                <a16:creationId xmlns:a16="http://schemas.microsoft.com/office/drawing/2014/main" id="{DFEB6083-A3B2-120D-AA4C-9B11427C9A40}"/>
              </a:ext>
            </a:extLst>
          </p:cNvPr>
          <p:cNvSpPr>
            <a:spLocks noGrp="1"/>
          </p:cNvSpPr>
          <p:nvPr>
            <p:ph type="title"/>
          </p:nvPr>
        </p:nvSpPr>
        <p:spPr/>
        <p:txBody>
          <a:bodyPr/>
          <a:lstStyle/>
          <a:p>
            <a:r>
              <a:rPr lang="ja-JP" altLang="en-US" dirty="0"/>
              <a:t>ブースト＞外部誘導</a:t>
            </a:r>
          </a:p>
        </p:txBody>
      </p:sp>
      <p:graphicFrame>
        <p:nvGraphicFramePr>
          <p:cNvPr id="45" name="Google Shape;1232;p50">
            <a:extLst>
              <a:ext uri="{FF2B5EF4-FFF2-40B4-BE49-F238E27FC236}">
                <a16:creationId xmlns:a16="http://schemas.microsoft.com/office/drawing/2014/main" id="{3F70FFD7-D20C-3662-2305-0DD64270C5B4}"/>
              </a:ext>
            </a:extLst>
          </p:cNvPr>
          <p:cNvGraphicFramePr/>
          <p:nvPr>
            <p:extLst>
              <p:ext uri="{D42A27DB-BD31-4B8C-83A1-F6EECF244321}">
                <p14:modId xmlns:p14="http://schemas.microsoft.com/office/powerpoint/2010/main" val="648451015"/>
              </p:ext>
            </p:extLst>
          </p:nvPr>
        </p:nvGraphicFramePr>
        <p:xfrm>
          <a:off x="319077" y="3196011"/>
          <a:ext cx="4626000" cy="1014945"/>
        </p:xfrm>
        <a:graphic>
          <a:graphicData uri="http://schemas.openxmlformats.org/drawingml/2006/table">
            <a:tbl>
              <a:tblPr firstRow="1" bandRow="1">
                <a:noFill/>
              </a:tblPr>
              <a:tblGrid>
                <a:gridCol w="1542000">
                  <a:extLst>
                    <a:ext uri="{9D8B030D-6E8A-4147-A177-3AD203B41FA5}">
                      <a16:colId xmlns:a16="http://schemas.microsoft.com/office/drawing/2014/main" val="20000"/>
                    </a:ext>
                  </a:extLst>
                </a:gridCol>
                <a:gridCol w="1542000">
                  <a:extLst>
                    <a:ext uri="{9D8B030D-6E8A-4147-A177-3AD203B41FA5}">
                      <a16:colId xmlns:a16="http://schemas.microsoft.com/office/drawing/2014/main" val="20001"/>
                    </a:ext>
                  </a:extLst>
                </a:gridCol>
                <a:gridCol w="1542000">
                  <a:extLst>
                    <a:ext uri="{9D8B030D-6E8A-4147-A177-3AD203B41FA5}">
                      <a16:colId xmlns:a16="http://schemas.microsoft.com/office/drawing/2014/main" val="20002"/>
                    </a:ext>
                  </a:extLst>
                </a:gridCol>
              </a:tblGrid>
              <a:tr h="202989">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i="0" u="none" strike="noStrike" cap="none" dirty="0">
                          <a:solidFill>
                            <a:schemeClr val="bg2">
                              <a:lumMod val="50000"/>
                            </a:schemeClr>
                          </a:solidFill>
                          <a:latin typeface="+mn-ea"/>
                          <a:ea typeface="+mn-ea"/>
                          <a:cs typeface="Arial"/>
                          <a:sym typeface="Arial"/>
                        </a:rPr>
                        <a:t>click</a:t>
                      </a:r>
                      <a:r>
                        <a:rPr lang="ja-JP" altLang="en-US" sz="1000" b="1" i="0" u="none" strike="noStrike" cap="none" dirty="0">
                          <a:solidFill>
                            <a:schemeClr val="bg2">
                              <a:lumMod val="50000"/>
                            </a:schemeClr>
                          </a:solidFill>
                          <a:latin typeface="+mn-ea"/>
                          <a:ea typeface="+mn-ea"/>
                          <a:cs typeface="Arial"/>
                          <a:sym typeface="Arial"/>
                        </a:rPr>
                        <a:t>保</a:t>
                      </a:r>
                      <a:r>
                        <a:rPr lang="ja-JP" altLang="en-US" sz="1000" b="1" dirty="0">
                          <a:solidFill>
                            <a:schemeClr val="bg2">
                              <a:lumMod val="50000"/>
                            </a:schemeClr>
                          </a:solidFill>
                          <a:latin typeface="+mn-ea"/>
                          <a:ea typeface="+mn-ea"/>
                          <a:sym typeface="Arial"/>
                        </a:rPr>
                        <a:t>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02989">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1,800CL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4">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02989">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4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900,000</a:t>
                      </a:r>
                      <a:r>
                        <a:rPr lang="ja-JP" altLang="en-US" sz="1000" b="1">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02989">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4,800CL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1,250,000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02989">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7,500CL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graphicFrame>
        <p:nvGraphicFramePr>
          <p:cNvPr id="46" name="Google Shape;1233;p50">
            <a:extLst>
              <a:ext uri="{FF2B5EF4-FFF2-40B4-BE49-F238E27FC236}">
                <a16:creationId xmlns:a16="http://schemas.microsoft.com/office/drawing/2014/main" id="{ADFC0BF1-9A5A-AB13-5550-E031A61409DA}"/>
              </a:ext>
            </a:extLst>
          </p:cNvPr>
          <p:cNvGraphicFramePr/>
          <p:nvPr/>
        </p:nvGraphicFramePr>
        <p:xfrm>
          <a:off x="319729" y="4444488"/>
          <a:ext cx="4625975" cy="900000"/>
        </p:xfrm>
        <a:graphic>
          <a:graphicData uri="http://schemas.openxmlformats.org/drawingml/2006/table">
            <a:tbl>
              <a:tblPr firstRow="1" bandRow="1">
                <a:noFill/>
              </a:tblPr>
              <a:tblGrid>
                <a:gridCol w="1413450">
                  <a:extLst>
                    <a:ext uri="{9D8B030D-6E8A-4147-A177-3AD203B41FA5}">
                      <a16:colId xmlns:a16="http://schemas.microsoft.com/office/drawing/2014/main" val="20000"/>
                    </a:ext>
                  </a:extLst>
                </a:gridCol>
                <a:gridCol w="707425">
                  <a:extLst>
                    <a:ext uri="{9D8B030D-6E8A-4147-A177-3AD203B41FA5}">
                      <a16:colId xmlns:a16="http://schemas.microsoft.com/office/drawing/2014/main" val="20001"/>
                    </a:ext>
                  </a:extLst>
                </a:gridCol>
                <a:gridCol w="654700">
                  <a:extLst>
                    <a:ext uri="{9D8B030D-6E8A-4147-A177-3AD203B41FA5}">
                      <a16:colId xmlns:a16="http://schemas.microsoft.com/office/drawing/2014/main" val="20002"/>
                    </a:ext>
                  </a:extLst>
                </a:gridCol>
                <a:gridCol w="92520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180000">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動画再生回数保証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想定</a:t>
                      </a:r>
                      <a:r>
                        <a:rPr lang="en-US" altLang="ja-JP" sz="1000" b="1" dirty="0">
                          <a:solidFill>
                            <a:schemeClr val="bg2">
                              <a:lumMod val="50000"/>
                            </a:schemeClr>
                          </a:solidFill>
                          <a:latin typeface="+mn-ea"/>
                          <a:ea typeface="+mn-ea"/>
                          <a:sym typeface="Arial"/>
                        </a:rPr>
                        <a:t>click</a:t>
                      </a:r>
                      <a:r>
                        <a:rPr lang="ja-JP" altLang="en-US" sz="1000" b="1" dirty="0">
                          <a:solidFill>
                            <a:schemeClr val="bg2">
                              <a:lumMod val="50000"/>
                            </a:schemeClr>
                          </a:solidFill>
                          <a:latin typeface="+mn-ea"/>
                          <a:ea typeface="+mn-ea"/>
                          <a:sym typeface="Arial"/>
                        </a:rPr>
                        <a:t>数</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180000">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min</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180000">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30,000</a:t>
                      </a:r>
                      <a:r>
                        <a:rPr lang="ja-JP" altLang="en-US" sz="1000" b="1">
                          <a:solidFill>
                            <a:schemeClr val="bg2">
                              <a:lumMod val="50000"/>
                            </a:schemeClr>
                          </a:solidFill>
                          <a:latin typeface="+mn-ea"/>
                          <a:ea typeface="+mn-ea"/>
                          <a:sym typeface="Arial"/>
                        </a:rPr>
                        <a:t>回再生</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170CL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350,000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180000">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65,000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400CL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a:solidFill>
                            <a:schemeClr val="bg2">
                              <a:lumMod val="50000"/>
                            </a:schemeClr>
                          </a:solidFill>
                          <a:latin typeface="+mn-ea"/>
                          <a:ea typeface="+mn-ea"/>
                          <a:sym typeface="Arial"/>
                        </a:rPr>
                        <a:t>650,000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180000">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a:solidFill>
                            <a:schemeClr val="bg2">
                              <a:lumMod val="50000"/>
                            </a:schemeClr>
                          </a:solidFill>
                          <a:latin typeface="+mn-ea"/>
                          <a:ea typeface="+mn-ea"/>
                          <a:sym typeface="Arial"/>
                        </a:rPr>
                        <a:t>150,000</a:t>
                      </a:r>
                      <a:r>
                        <a:rPr lang="ja-JP" altLang="en-US" sz="1000" b="1">
                          <a:solidFill>
                            <a:schemeClr val="bg2">
                              <a:lumMod val="50000"/>
                            </a:schemeClr>
                          </a:solidFill>
                          <a:latin typeface="+mn-ea"/>
                          <a:ea typeface="+mn-ea"/>
                          <a:sym typeface="Arial"/>
                        </a:rPr>
                        <a:t>回再生</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350CL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750CL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1,200,000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graphicFrame>
        <p:nvGraphicFramePr>
          <p:cNvPr id="47" name="Google Shape;1240;p50">
            <a:extLst>
              <a:ext uri="{FF2B5EF4-FFF2-40B4-BE49-F238E27FC236}">
                <a16:creationId xmlns:a16="http://schemas.microsoft.com/office/drawing/2014/main" id="{E88B60A1-EABC-3FC3-5CD5-BB4EC3B5D453}"/>
              </a:ext>
            </a:extLst>
          </p:cNvPr>
          <p:cNvGraphicFramePr/>
          <p:nvPr/>
        </p:nvGraphicFramePr>
        <p:xfrm>
          <a:off x="319077" y="1896318"/>
          <a:ext cx="4626000" cy="1065300"/>
        </p:xfrm>
        <a:graphic>
          <a:graphicData uri="http://schemas.openxmlformats.org/drawingml/2006/table">
            <a:tbl>
              <a:tblPr firstRow="1" bandRow="1">
                <a:noFill/>
              </a:tblPr>
              <a:tblGrid>
                <a:gridCol w="1083075">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13060">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表示回数保証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想定</a:t>
                      </a:r>
                      <a:r>
                        <a:rPr lang="en-US" altLang="ja-JP" sz="1000" b="1" dirty="0">
                          <a:solidFill>
                            <a:schemeClr val="bg2">
                              <a:lumMod val="50000"/>
                            </a:schemeClr>
                          </a:solidFill>
                          <a:latin typeface="+mn-ea"/>
                          <a:ea typeface="+mn-ea"/>
                          <a:sym typeface="Arial"/>
                        </a:rPr>
                        <a:t>click</a:t>
                      </a:r>
                      <a:r>
                        <a:rPr lang="ja-JP" altLang="en-US" sz="1000" b="1" dirty="0">
                          <a:solidFill>
                            <a:schemeClr val="bg2">
                              <a:lumMod val="50000"/>
                            </a:schemeClr>
                          </a:solidFill>
                          <a:latin typeface="+mn-ea"/>
                          <a:ea typeface="+mn-ea"/>
                          <a:sym typeface="Arial"/>
                        </a:rPr>
                        <a:t>数</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配信期間</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13060">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min</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13060">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550,000imp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30CL</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13060">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980,000imp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55CL</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520CL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600,000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13060">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1,900,000imp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110CL</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400"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1,150,000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48" name="Google Shape;1217;p49">
            <a:extLst>
              <a:ext uri="{FF2B5EF4-FFF2-40B4-BE49-F238E27FC236}">
                <a16:creationId xmlns:a16="http://schemas.microsoft.com/office/drawing/2014/main" id="{82430EA2-96F9-91ED-E6ED-3F782C845005}"/>
              </a:ext>
            </a:extLst>
          </p:cNvPr>
          <p:cNvSpPr txBox="1"/>
          <p:nvPr/>
        </p:nvSpPr>
        <p:spPr>
          <a:xfrm>
            <a:off x="249349" y="1705122"/>
            <a:ext cx="2719387"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・認知の最大化</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sp>
        <p:nvSpPr>
          <p:cNvPr id="49" name="Google Shape;1220;p49">
            <a:extLst>
              <a:ext uri="{FF2B5EF4-FFF2-40B4-BE49-F238E27FC236}">
                <a16:creationId xmlns:a16="http://schemas.microsoft.com/office/drawing/2014/main" id="{9FE58867-705A-B89A-3421-B764B5E1F68C}"/>
              </a:ext>
            </a:extLst>
          </p:cNvPr>
          <p:cNvSpPr txBox="1"/>
          <p:nvPr/>
        </p:nvSpPr>
        <p:spPr>
          <a:xfrm>
            <a:off x="249349" y="2987703"/>
            <a:ext cx="1442818"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TU</a:t>
            </a: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への誘導最大化</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sp>
        <p:nvSpPr>
          <p:cNvPr id="50" name="Google Shape;1222;p49">
            <a:extLst>
              <a:ext uri="{FF2B5EF4-FFF2-40B4-BE49-F238E27FC236}">
                <a16:creationId xmlns:a16="http://schemas.microsoft.com/office/drawing/2014/main" id="{F6D75C50-E800-CF09-2900-4FCCC9D32CB9}"/>
              </a:ext>
            </a:extLst>
          </p:cNvPr>
          <p:cNvSpPr txBox="1"/>
          <p:nvPr/>
        </p:nvSpPr>
        <p:spPr>
          <a:xfrm>
            <a:off x="249349" y="4233403"/>
            <a:ext cx="912531"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・動画拡散</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pic>
        <p:nvPicPr>
          <p:cNvPr id="51" name="図 50" descr="コンピューターのスクリーンショット&#10;&#10;自動的に生成された説明">
            <a:extLst>
              <a:ext uri="{FF2B5EF4-FFF2-40B4-BE49-F238E27FC236}">
                <a16:creationId xmlns:a16="http://schemas.microsoft.com/office/drawing/2014/main" id="{F863B09D-5A08-E72B-EC00-48FD9D30777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62780" y="1739400"/>
            <a:ext cx="1795000" cy="4605248"/>
          </a:xfrm>
          <a:prstGeom prst="rect">
            <a:avLst/>
          </a:prstGeom>
          <a:ln>
            <a:solidFill>
              <a:schemeClr val="bg1">
                <a:lumMod val="75000"/>
              </a:schemeClr>
            </a:solidFill>
          </a:ln>
        </p:spPr>
      </p:pic>
      <p:pic>
        <p:nvPicPr>
          <p:cNvPr id="52" name="図 51" descr="人, 屋内, テーブル, 女性 が含まれている画像&#10;&#10;自動的に生成された説明">
            <a:extLst>
              <a:ext uri="{FF2B5EF4-FFF2-40B4-BE49-F238E27FC236}">
                <a16:creationId xmlns:a16="http://schemas.microsoft.com/office/drawing/2014/main" id="{F198C470-DFE7-6506-EA2D-5BFE0C6479D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302931" y="2415449"/>
            <a:ext cx="1445645" cy="2687385"/>
          </a:xfrm>
          <a:prstGeom prst="roundRect">
            <a:avLst>
              <a:gd name="adj" fmla="val 7648"/>
            </a:avLst>
          </a:prstGeom>
        </p:spPr>
      </p:pic>
      <p:pic>
        <p:nvPicPr>
          <p:cNvPr id="53" name="図 52" descr="図形, 四角形, 正方形&#10;&#10;自動的に生成された説明">
            <a:extLst>
              <a:ext uri="{FF2B5EF4-FFF2-40B4-BE49-F238E27FC236}">
                <a16:creationId xmlns:a16="http://schemas.microsoft.com/office/drawing/2014/main" id="{CA701D88-F86F-F820-9CF2-8DC04B23FD8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3943"/>
          <a:stretch/>
        </p:blipFill>
        <p:spPr>
          <a:xfrm>
            <a:off x="5203303" y="2235152"/>
            <a:ext cx="1697446" cy="3133350"/>
          </a:xfrm>
          <a:prstGeom prst="rect">
            <a:avLst/>
          </a:prstGeom>
        </p:spPr>
      </p:pic>
      <p:pic>
        <p:nvPicPr>
          <p:cNvPr id="54" name="Picture 4" descr="現在のインスタグラムのアイコン">
            <a:extLst>
              <a:ext uri="{FF2B5EF4-FFF2-40B4-BE49-F238E27FC236}">
                <a16:creationId xmlns:a16="http://schemas.microsoft.com/office/drawing/2014/main" id="{53968ABF-2198-F49B-EE22-CC0535DB5BF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203303" y="2184627"/>
            <a:ext cx="355978" cy="352088"/>
          </a:xfrm>
          <a:prstGeom prst="rect">
            <a:avLst/>
          </a:prstGeom>
          <a:noFill/>
          <a:extLst>
            <a:ext uri="{909E8E84-426E-40DD-AFC4-6F175D3DCCD1}">
              <a14:hiddenFill xmlns:a14="http://schemas.microsoft.com/office/drawing/2010/main">
                <a:solidFill>
                  <a:srgbClr val="FFFFFF"/>
                </a:solidFill>
              </a14:hiddenFill>
            </a:ext>
          </a:extLst>
        </p:spPr>
      </p:pic>
      <p:sp>
        <p:nvSpPr>
          <p:cNvPr id="55" name="楕円 54">
            <a:extLst>
              <a:ext uri="{FF2B5EF4-FFF2-40B4-BE49-F238E27FC236}">
                <a16:creationId xmlns:a16="http://schemas.microsoft.com/office/drawing/2014/main" id="{3E17A9AB-1E04-6EDC-1C65-CBD0736D3936}"/>
              </a:ext>
            </a:extLst>
          </p:cNvPr>
          <p:cNvSpPr/>
          <p:nvPr/>
        </p:nvSpPr>
        <p:spPr>
          <a:xfrm>
            <a:off x="5285563" y="4500835"/>
            <a:ext cx="1463013" cy="303700"/>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6" name="Google Shape;700;p22">
            <a:extLst>
              <a:ext uri="{FF2B5EF4-FFF2-40B4-BE49-F238E27FC236}">
                <a16:creationId xmlns:a16="http://schemas.microsoft.com/office/drawing/2014/main" id="{8CD1CD0B-9D1B-8A26-F1D2-169AD27BAA93}"/>
              </a:ext>
            </a:extLst>
          </p:cNvPr>
          <p:cNvSpPr txBox="1"/>
          <p:nvPr/>
        </p:nvSpPr>
        <p:spPr>
          <a:xfrm rot="18785616">
            <a:off x="6661785" y="4457761"/>
            <a:ext cx="881627" cy="271827"/>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cxnSp>
        <p:nvCxnSpPr>
          <p:cNvPr id="57" name="直線矢印コネクタ 56">
            <a:extLst>
              <a:ext uri="{FF2B5EF4-FFF2-40B4-BE49-F238E27FC236}">
                <a16:creationId xmlns:a16="http://schemas.microsoft.com/office/drawing/2014/main" id="{B76FE59E-CB8A-524A-7728-44195C7246B3}"/>
              </a:ext>
            </a:extLst>
          </p:cNvPr>
          <p:cNvCxnSpPr>
            <a:cxnSpLocks/>
            <a:endCxn id="51" idx="1"/>
          </p:cNvCxnSpPr>
          <p:nvPr/>
        </p:nvCxnSpPr>
        <p:spPr>
          <a:xfrm flipV="1">
            <a:off x="6765944" y="4042024"/>
            <a:ext cx="596836" cy="606330"/>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0932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四角形: 角を丸くする 41">
            <a:extLst>
              <a:ext uri="{FF2B5EF4-FFF2-40B4-BE49-F238E27FC236}">
                <a16:creationId xmlns:a16="http://schemas.microsoft.com/office/drawing/2014/main" id="{D65B9849-4168-4E33-AB64-95D295B5CB79}"/>
              </a:ext>
            </a:extLst>
          </p:cNvPr>
          <p:cNvSpPr/>
          <p:nvPr/>
        </p:nvSpPr>
        <p:spPr>
          <a:xfrm>
            <a:off x="5299655" y="2349745"/>
            <a:ext cx="1491738" cy="3107520"/>
          </a:xfrm>
          <a:prstGeom prst="roundRect">
            <a:avLst>
              <a:gd name="adj" fmla="val 1300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43" name="表 42">
            <a:extLst>
              <a:ext uri="{FF2B5EF4-FFF2-40B4-BE49-F238E27FC236}">
                <a16:creationId xmlns:a16="http://schemas.microsoft.com/office/drawing/2014/main" id="{EDA3DA25-3016-0605-F274-A51F8DAA94B2}"/>
              </a:ext>
            </a:extLst>
          </p:cNvPr>
          <p:cNvGraphicFramePr>
            <a:graphicFrameLocks noGrp="1"/>
          </p:cNvGraphicFramePr>
          <p:nvPr/>
        </p:nvGraphicFramePr>
        <p:xfrm>
          <a:off x="189214" y="513352"/>
          <a:ext cx="8968566"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Instagram </a:t>
                      </a:r>
                      <a:r>
                        <a:rPr kumimoji="1" lang="ja-JP" altLang="en-US" baseline="0" dirty="0">
                          <a:solidFill>
                            <a:srgbClr val="FFC000"/>
                          </a:solidFill>
                        </a:rPr>
                        <a:t>ストーリーズ</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G60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アカウントからストーリーズ広告の実施が可能です。特に</a:t>
                      </a:r>
                      <a:r>
                        <a:rPr kumimoji="1" lang="en-US" altLang="ja-JP" sz="1100" b="1" dirty="0">
                          <a:solidFill>
                            <a:schemeClr val="bg2">
                              <a:lumMod val="50000"/>
                            </a:schemeClr>
                          </a:solidFill>
                          <a:latin typeface="+mn-ea"/>
                          <a:ea typeface="+mn-ea"/>
                        </a:rPr>
                        <a:t>20</a:t>
                      </a:r>
                      <a:r>
                        <a:rPr kumimoji="1" lang="ja-JP" altLang="en-US" sz="1100" b="1" dirty="0">
                          <a:solidFill>
                            <a:schemeClr val="bg2">
                              <a:lumMod val="50000"/>
                            </a:schemeClr>
                          </a:solidFill>
                          <a:latin typeface="+mn-ea"/>
                          <a:ea typeface="+mn-ea"/>
                        </a:rPr>
                        <a:t>代女性をターゲットとする人気のメニューです。ストーリーズはタイアップ撮影素材を活用した</a:t>
                      </a:r>
                      <a:r>
                        <a:rPr kumimoji="1" lang="en-US" altLang="ja-JP" sz="1100" b="1" dirty="0">
                          <a:solidFill>
                            <a:schemeClr val="bg2">
                              <a:lumMod val="50000"/>
                            </a:schemeClr>
                          </a:solidFill>
                          <a:latin typeface="+mn-ea"/>
                          <a:ea typeface="+mn-ea"/>
                        </a:rPr>
                        <a:t>1</a:t>
                      </a:r>
                      <a:r>
                        <a:rPr kumimoji="1" lang="ja-JP" altLang="en-US" sz="1100" b="1" dirty="0">
                          <a:solidFill>
                            <a:schemeClr val="bg2">
                              <a:lumMod val="50000"/>
                            </a:schemeClr>
                          </a:solidFill>
                          <a:latin typeface="+mn-ea"/>
                          <a:ea typeface="+mn-ea"/>
                        </a:rPr>
                        <a:t>枚画像を基本としますが、カルーセルも可能です。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4" name="楕円 43">
            <a:extLst>
              <a:ext uri="{FF2B5EF4-FFF2-40B4-BE49-F238E27FC236}">
                <a16:creationId xmlns:a16="http://schemas.microsoft.com/office/drawing/2014/main" id="{B80933A3-098A-8E58-57F8-7E367B908D12}"/>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45" name="Google Shape;498;p17">
            <a:extLst>
              <a:ext uri="{FF2B5EF4-FFF2-40B4-BE49-F238E27FC236}">
                <a16:creationId xmlns:a16="http://schemas.microsoft.com/office/drawing/2014/main" id="{175A794B-DAC5-C40A-570F-B46589DE7A23}"/>
              </a:ext>
            </a:extLst>
          </p:cNvPr>
          <p:cNvGraphicFramePr/>
          <p:nvPr/>
        </p:nvGraphicFramePr>
        <p:xfrm>
          <a:off x="319871" y="5118162"/>
          <a:ext cx="4935369" cy="1565520"/>
        </p:xfrm>
        <a:graphic>
          <a:graphicData uri="http://schemas.openxmlformats.org/drawingml/2006/table">
            <a:tbl>
              <a:tblPr firstRow="1" bandRow="1">
                <a:noFill/>
              </a:tblPr>
              <a:tblGrid>
                <a:gridCol w="4935369">
                  <a:extLst>
                    <a:ext uri="{9D8B030D-6E8A-4147-A177-3AD203B41FA5}">
                      <a16:colId xmlns:a16="http://schemas.microsoft.com/office/drawing/2014/main" val="20000"/>
                    </a:ext>
                  </a:extLst>
                </a:gridCol>
              </a:tblGrid>
              <a:tr h="1343885">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・タイアップと同じタイミングでお申し込みください </a:t>
                      </a:r>
                      <a:endPar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・配信開始は記事公開日から</a:t>
                      </a:r>
                      <a:r>
                        <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rPr>
                        <a:t>1</a:t>
                      </a: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a:t>
                      </a:r>
                      <a:r>
                        <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rPr>
                        <a:t>3</a:t>
                      </a:r>
                      <a:r>
                        <a:rPr kumimoji="1" lang="ja-JP" altLang="en-US" sz="700" b="0" u="none" strike="noStrike" kern="1200" cap="none" dirty="0">
                          <a:solidFill>
                            <a:srgbClr val="FF0000"/>
                          </a:solidFill>
                          <a:latin typeface="Yu Gothic" panose="020B0400000000000000" pitchFamily="34" charset="-128"/>
                          <a:ea typeface="Yu Gothic" panose="020B0400000000000000" pitchFamily="34" charset="-128"/>
                          <a:cs typeface="Arial"/>
                        </a:rPr>
                        <a:t>営業日後の配信開始となります。 </a:t>
                      </a:r>
                      <a:endParaRPr kumimoji="1" lang="en-US" altLang="ja-JP" sz="700" b="0"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・タイアップ記事の起用者、使用画像によっては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2</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次利用費が発生する場合がございます。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起用者によっては、このブーストプランをご利用できない場合がございます。事前にご確認ください。</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・クリエイティブはタイアップ内の素材で実施します。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静止画と動画を組み合わせたカルーセルの場合は別途お見積りとなります。お問い合わせください。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掲出される場合がございます。ご了承ください。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・保証メニューに関しては、保証数に達し次第配信を停止いたします。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・ターゲット選定はお任せください</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・配信期間・ターゲットなど要望がございます際は別途ご相談ください。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・上記以外のお見積りプランは</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G200</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万以上で承ります。都度ご相談ください。 </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・タグ付け、ハッシュタグ、</a:t>
                      </a:r>
                      <a:r>
                        <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Instagram Gif</a:t>
                      </a:r>
                      <a:r>
                        <a:rPr kumimoji="1" lang="ja-JP" altLang="en-US"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アニメの使用は不可です。</a:t>
                      </a:r>
                      <a:endParaRPr kumimoji="1" lang="en-US" altLang="ja-JP" sz="700" b="0"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46" name="Picture 4" descr="現在のインスタグラムのアイコン">
            <a:extLst>
              <a:ext uri="{FF2B5EF4-FFF2-40B4-BE49-F238E27FC236}">
                <a16:creationId xmlns:a16="http://schemas.microsoft.com/office/drawing/2014/main" id="{DF21B88D-9E76-8AA9-BD6D-4D343982DF85}"/>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3299335" y="583620"/>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47" name="タイトル 19">
            <a:extLst>
              <a:ext uri="{FF2B5EF4-FFF2-40B4-BE49-F238E27FC236}">
                <a16:creationId xmlns:a16="http://schemas.microsoft.com/office/drawing/2014/main" id="{B2F06CA7-8886-8447-F9D6-0AF694E57CB3}"/>
              </a:ext>
            </a:extLst>
          </p:cNvPr>
          <p:cNvSpPr>
            <a:spLocks noGrp="1"/>
          </p:cNvSpPr>
          <p:nvPr>
            <p:ph type="title"/>
          </p:nvPr>
        </p:nvSpPr>
        <p:spPr/>
        <p:txBody>
          <a:bodyPr/>
          <a:lstStyle/>
          <a:p>
            <a:r>
              <a:rPr lang="ja-JP" altLang="en-US" dirty="0"/>
              <a:t>ブースト＞外部誘導</a:t>
            </a:r>
          </a:p>
        </p:txBody>
      </p:sp>
      <p:pic>
        <p:nvPicPr>
          <p:cNvPr id="48" name="図 47">
            <a:extLst>
              <a:ext uri="{FF2B5EF4-FFF2-40B4-BE49-F238E27FC236}">
                <a16:creationId xmlns:a16="http://schemas.microsoft.com/office/drawing/2014/main" id="{DD18D7D7-9E24-1183-E372-505B9F038CA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90470" y="2589711"/>
            <a:ext cx="1510107" cy="2627587"/>
          </a:xfrm>
          <a:prstGeom prst="rect">
            <a:avLst/>
          </a:prstGeom>
        </p:spPr>
      </p:pic>
      <p:sp>
        <p:nvSpPr>
          <p:cNvPr id="49" name="楕円 48">
            <a:extLst>
              <a:ext uri="{FF2B5EF4-FFF2-40B4-BE49-F238E27FC236}">
                <a16:creationId xmlns:a16="http://schemas.microsoft.com/office/drawing/2014/main" id="{E50645C1-5A9A-A893-0AD8-7ACEFE88B0E1}"/>
              </a:ext>
            </a:extLst>
          </p:cNvPr>
          <p:cNvSpPr/>
          <p:nvPr/>
        </p:nvSpPr>
        <p:spPr>
          <a:xfrm>
            <a:off x="5698092" y="4970215"/>
            <a:ext cx="688226" cy="295895"/>
          </a:xfrm>
          <a:prstGeom prst="ellipse">
            <a:avLst/>
          </a:prstGeom>
          <a:noFill/>
          <a:ln w="38100">
            <a:solidFill>
              <a:srgbClr val="AEAE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50" name="直線矢印コネクタ 49">
            <a:extLst>
              <a:ext uri="{FF2B5EF4-FFF2-40B4-BE49-F238E27FC236}">
                <a16:creationId xmlns:a16="http://schemas.microsoft.com/office/drawing/2014/main" id="{DD69A15F-D194-FE8D-9ED2-7B352DF4C5FB}"/>
              </a:ext>
            </a:extLst>
          </p:cNvPr>
          <p:cNvCxnSpPr>
            <a:cxnSpLocks/>
            <a:stCxn id="49" idx="7"/>
            <a:endCxn id="57" idx="1"/>
          </p:cNvCxnSpPr>
          <p:nvPr/>
        </p:nvCxnSpPr>
        <p:spPr>
          <a:xfrm flipV="1">
            <a:off x="6285530" y="4112385"/>
            <a:ext cx="1067676" cy="901163"/>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graphicFrame>
        <p:nvGraphicFramePr>
          <p:cNvPr id="51" name="Google Shape;1254;p51">
            <a:extLst>
              <a:ext uri="{FF2B5EF4-FFF2-40B4-BE49-F238E27FC236}">
                <a16:creationId xmlns:a16="http://schemas.microsoft.com/office/drawing/2014/main" id="{FDA7EE04-EB21-C1DA-D652-685813837045}"/>
              </a:ext>
            </a:extLst>
          </p:cNvPr>
          <p:cNvGraphicFramePr/>
          <p:nvPr>
            <p:extLst>
              <p:ext uri="{D42A27DB-BD31-4B8C-83A1-F6EECF244321}">
                <p14:modId xmlns:p14="http://schemas.microsoft.com/office/powerpoint/2010/main" val="2350927113"/>
              </p:ext>
            </p:extLst>
          </p:nvPr>
        </p:nvGraphicFramePr>
        <p:xfrm>
          <a:off x="319729" y="4018459"/>
          <a:ext cx="4626000" cy="861788"/>
        </p:xfrm>
        <a:graphic>
          <a:graphicData uri="http://schemas.openxmlformats.org/drawingml/2006/table">
            <a:tbl>
              <a:tblPr firstRow="1" bandRow="1">
                <a:noFill/>
              </a:tblPr>
              <a:tblGrid>
                <a:gridCol w="1542000">
                  <a:extLst>
                    <a:ext uri="{9D8B030D-6E8A-4147-A177-3AD203B41FA5}">
                      <a16:colId xmlns:a16="http://schemas.microsoft.com/office/drawing/2014/main" val="20000"/>
                    </a:ext>
                  </a:extLst>
                </a:gridCol>
                <a:gridCol w="1542000">
                  <a:extLst>
                    <a:ext uri="{9D8B030D-6E8A-4147-A177-3AD203B41FA5}">
                      <a16:colId xmlns:a16="http://schemas.microsoft.com/office/drawing/2014/main" val="20001"/>
                    </a:ext>
                  </a:extLst>
                </a:gridCol>
                <a:gridCol w="1542000">
                  <a:extLst>
                    <a:ext uri="{9D8B030D-6E8A-4147-A177-3AD203B41FA5}">
                      <a16:colId xmlns:a16="http://schemas.microsoft.com/office/drawing/2014/main" val="20002"/>
                    </a:ext>
                  </a:extLst>
                </a:gridCol>
              </a:tblGrid>
              <a:tr h="215447">
                <a:tc>
                  <a:txBody>
                    <a:bodyPr/>
                    <a:lstStyle/>
                    <a:p>
                      <a:pPr marL="0" marR="0" lvl="0" indent="0" algn="ctr" rtl="0">
                        <a:lnSpc>
                          <a:spcPct val="100000"/>
                        </a:lnSpc>
                        <a:spcBef>
                          <a:spcPts val="0"/>
                        </a:spcBef>
                        <a:spcAft>
                          <a:spcPts val="0"/>
                        </a:spcAft>
                        <a:buClr>
                          <a:srgbClr val="000000"/>
                        </a:buClr>
                        <a:buSzPts val="800"/>
                        <a:buFont typeface="Arial"/>
                        <a:buNone/>
                      </a:pPr>
                      <a:r>
                        <a:rPr lang="ja-JP" altLang="ja-JP" sz="1000" b="1" i="0" u="none" strike="noStrike" cap="none" dirty="0">
                          <a:solidFill>
                            <a:schemeClr val="bg2">
                              <a:lumMod val="50000"/>
                            </a:schemeClr>
                          </a:solidFill>
                          <a:latin typeface="+mn-ea"/>
                          <a:ea typeface="+mn-ea"/>
                          <a:cs typeface="Arial"/>
                          <a:sym typeface="Arial"/>
                        </a:rPr>
                        <a:t>click</a:t>
                      </a:r>
                      <a:r>
                        <a:rPr lang="ja-JP" altLang="en-US" sz="1000" b="1" dirty="0">
                          <a:solidFill>
                            <a:schemeClr val="bg2">
                              <a:lumMod val="50000"/>
                            </a:schemeClr>
                          </a:solidFill>
                          <a:latin typeface="+mn-ea"/>
                          <a:ea typeface="+mn-ea"/>
                          <a:sym typeface="Arial"/>
                        </a:rPr>
                        <a:t>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15447">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2,400CL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750,000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15447">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3,600CL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1,100,000</a:t>
                      </a:r>
                      <a:r>
                        <a:rPr lang="ja-JP" altLang="en-US" sz="1000" b="1">
                          <a:solidFill>
                            <a:schemeClr val="bg2">
                              <a:lumMod val="50000"/>
                            </a:schemeClr>
                          </a:solidFill>
                          <a:latin typeface="+mn-ea"/>
                          <a:ea typeface="+mn-ea"/>
                          <a:sym typeface="Arial"/>
                        </a:rPr>
                        <a:t>円</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15447">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6,600CL</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1,900,000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graphicFrame>
        <p:nvGraphicFramePr>
          <p:cNvPr id="52" name="Google Shape;1260;p51">
            <a:extLst>
              <a:ext uri="{FF2B5EF4-FFF2-40B4-BE49-F238E27FC236}">
                <a16:creationId xmlns:a16="http://schemas.microsoft.com/office/drawing/2014/main" id="{38306072-1842-368C-E543-A43978129D53}"/>
              </a:ext>
            </a:extLst>
          </p:cNvPr>
          <p:cNvGraphicFramePr/>
          <p:nvPr>
            <p:extLst>
              <p:ext uri="{D42A27DB-BD31-4B8C-83A1-F6EECF244321}">
                <p14:modId xmlns:p14="http://schemas.microsoft.com/office/powerpoint/2010/main" val="663083940"/>
              </p:ext>
            </p:extLst>
          </p:nvPr>
        </p:nvGraphicFramePr>
        <p:xfrm>
          <a:off x="319729" y="2350350"/>
          <a:ext cx="4626000" cy="1117330"/>
        </p:xfrm>
        <a:graphic>
          <a:graphicData uri="http://schemas.openxmlformats.org/drawingml/2006/table">
            <a:tbl>
              <a:tblPr firstRow="1" bandRow="1">
                <a:noFill/>
              </a:tblPr>
              <a:tblGrid>
                <a:gridCol w="1083075">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23466">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表示回数保証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想定</a:t>
                      </a:r>
                      <a:r>
                        <a:rPr lang="en-US" altLang="ja-JP" sz="1000" b="1">
                          <a:solidFill>
                            <a:schemeClr val="bg2">
                              <a:lumMod val="50000"/>
                            </a:schemeClr>
                          </a:solidFill>
                          <a:latin typeface="+mn-ea"/>
                          <a:ea typeface="+mn-ea"/>
                          <a:sym typeface="Arial"/>
                        </a:rPr>
                        <a:t>click</a:t>
                      </a:r>
                      <a:r>
                        <a:rPr lang="ja-JP" altLang="en-US" sz="1000" b="1">
                          <a:solidFill>
                            <a:schemeClr val="bg2">
                              <a:lumMod val="50000"/>
                            </a:schemeClr>
                          </a:solidFill>
                          <a:latin typeface="+mn-ea"/>
                          <a:ea typeface="+mn-ea"/>
                          <a:sym typeface="Arial"/>
                        </a:rPr>
                        <a:t>数</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a:solidFill>
                            <a:schemeClr val="bg2">
                              <a:lumMod val="50000"/>
                            </a:schemeClr>
                          </a:solidFill>
                          <a:latin typeface="+mn-ea"/>
                          <a:ea typeface="+mn-ea"/>
                          <a:sym typeface="Arial"/>
                        </a:rPr>
                        <a:t>配信期間</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23466">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min</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23466">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1,000,000imp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600CL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23466">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1,500,000imp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290CL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850CL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4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850,000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23466">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3,000,000imp</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550CL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a:t>
                      </a:r>
                      <a:r>
                        <a:rPr lang="en-US" altLang="ja-JP" sz="1000" b="1" dirty="0" err="1">
                          <a:solidFill>
                            <a:schemeClr val="bg2">
                              <a:lumMod val="50000"/>
                            </a:schemeClr>
                          </a:solidFill>
                          <a:latin typeface="+mn-ea"/>
                          <a:ea typeface="+mn-ea"/>
                          <a:sym typeface="Arial"/>
                        </a:rPr>
                        <a:t>,</a:t>
                      </a:r>
                      <a:r>
                        <a:rPr lang="en-US" altLang="ja-JP" sz="1000" b="1" dirty="0">
                          <a:solidFill>
                            <a:schemeClr val="bg2">
                              <a:lumMod val="50000"/>
                            </a:schemeClr>
                          </a:solidFill>
                          <a:latin typeface="+mn-ea"/>
                          <a:ea typeface="+mn-ea"/>
                          <a:sym typeface="Arial"/>
                        </a:rPr>
                        <a:t>600CL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55" name="Google Shape;1217;p49">
            <a:extLst>
              <a:ext uri="{FF2B5EF4-FFF2-40B4-BE49-F238E27FC236}">
                <a16:creationId xmlns:a16="http://schemas.microsoft.com/office/drawing/2014/main" id="{8DF1FBC1-FA2E-78EF-BB77-17E9335A5C8A}"/>
              </a:ext>
            </a:extLst>
          </p:cNvPr>
          <p:cNvSpPr txBox="1"/>
          <p:nvPr/>
        </p:nvSpPr>
        <p:spPr>
          <a:xfrm>
            <a:off x="249349" y="2130659"/>
            <a:ext cx="2719387"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・認知の最大化</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sp>
        <p:nvSpPr>
          <p:cNvPr id="56" name="Google Shape;1220;p49">
            <a:extLst>
              <a:ext uri="{FF2B5EF4-FFF2-40B4-BE49-F238E27FC236}">
                <a16:creationId xmlns:a16="http://schemas.microsoft.com/office/drawing/2014/main" id="{B5218B2A-2D50-95ED-77F6-74A9C5293555}"/>
              </a:ext>
            </a:extLst>
          </p:cNvPr>
          <p:cNvSpPr txBox="1"/>
          <p:nvPr/>
        </p:nvSpPr>
        <p:spPr>
          <a:xfrm>
            <a:off x="249349" y="3798767"/>
            <a:ext cx="1442818"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2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TU</a:t>
            </a:r>
            <a:r>
              <a:rPr kumimoji="0" lang="ja-JP" altLang="en-US" sz="12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への誘導最大化</a:t>
            </a:r>
            <a:endParaRPr kumimoji="0" sz="1200" b="1" i="0" u="none" strike="noStrike" kern="1200" cap="none" spc="0" normalizeH="0" baseline="0" noProof="0">
              <a:ln>
                <a:noFill/>
              </a:ln>
              <a:solidFill>
                <a:srgbClr val="E7E6E6">
                  <a:lumMod val="50000"/>
                </a:srgbClr>
              </a:solidFill>
              <a:effectLst/>
              <a:uLnTx/>
              <a:uFillTx/>
              <a:latin typeface="+mn-lt"/>
              <a:ea typeface="+mn-ea"/>
              <a:cs typeface="+mn-cs"/>
              <a:sym typeface="Arial"/>
            </a:endParaRPr>
          </a:p>
        </p:txBody>
      </p:sp>
      <p:pic>
        <p:nvPicPr>
          <p:cNvPr id="57" name="図 56" descr="グラフィカル ユーザー インターフェイス, Web サイト&#10;&#10;自動的に生成された説明">
            <a:extLst>
              <a:ext uri="{FF2B5EF4-FFF2-40B4-BE49-F238E27FC236}">
                <a16:creationId xmlns:a16="http://schemas.microsoft.com/office/drawing/2014/main" id="{DACD4E34-D1AF-D8FE-0C82-DD9B80FA662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53206" y="1797455"/>
            <a:ext cx="1804574" cy="4629859"/>
          </a:xfrm>
          <a:prstGeom prst="rect">
            <a:avLst/>
          </a:prstGeom>
          <a:ln>
            <a:solidFill>
              <a:schemeClr val="bg1">
                <a:lumMod val="75000"/>
              </a:schemeClr>
            </a:solidFill>
          </a:ln>
        </p:spPr>
      </p:pic>
      <p:pic>
        <p:nvPicPr>
          <p:cNvPr id="58" name="図 57" descr="図形, 四角形, 正方形&#10;&#10;自動的に生成された説明">
            <a:extLst>
              <a:ext uri="{FF2B5EF4-FFF2-40B4-BE49-F238E27FC236}">
                <a16:creationId xmlns:a16="http://schemas.microsoft.com/office/drawing/2014/main" id="{461D10D4-1D03-083F-FBCD-5D0FB603F15D}"/>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3943"/>
          <a:stretch/>
        </p:blipFill>
        <p:spPr>
          <a:xfrm>
            <a:off x="5173048" y="2263593"/>
            <a:ext cx="1818424" cy="3277441"/>
          </a:xfrm>
          <a:prstGeom prst="rect">
            <a:avLst/>
          </a:prstGeom>
        </p:spPr>
      </p:pic>
      <p:pic>
        <p:nvPicPr>
          <p:cNvPr id="59" name="Picture 4" descr="現在のインスタグラムのアイコン">
            <a:extLst>
              <a:ext uri="{FF2B5EF4-FFF2-40B4-BE49-F238E27FC236}">
                <a16:creationId xmlns:a16="http://schemas.microsoft.com/office/drawing/2014/main" id="{6EA23ACA-CD02-773E-04E5-5AA2E6F1498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229195" y="2072912"/>
            <a:ext cx="355978" cy="352088"/>
          </a:xfrm>
          <a:prstGeom prst="rect">
            <a:avLst/>
          </a:prstGeom>
          <a:noFill/>
          <a:extLst>
            <a:ext uri="{909E8E84-426E-40DD-AFC4-6F175D3DCCD1}">
              <a14:hiddenFill xmlns:a14="http://schemas.microsoft.com/office/drawing/2010/main">
                <a:solidFill>
                  <a:srgbClr val="FFFFFF"/>
                </a:solidFill>
              </a14:hiddenFill>
            </a:ext>
          </a:extLst>
        </p:spPr>
      </p:pic>
      <p:sp>
        <p:nvSpPr>
          <p:cNvPr id="60" name="Google Shape;700;p22">
            <a:extLst>
              <a:ext uri="{FF2B5EF4-FFF2-40B4-BE49-F238E27FC236}">
                <a16:creationId xmlns:a16="http://schemas.microsoft.com/office/drawing/2014/main" id="{0B0A3439-FEFC-51B2-9ED8-95BC72BE4A03}"/>
              </a:ext>
            </a:extLst>
          </p:cNvPr>
          <p:cNvSpPr txBox="1"/>
          <p:nvPr/>
        </p:nvSpPr>
        <p:spPr>
          <a:xfrm rot="19088320">
            <a:off x="6710214" y="4428506"/>
            <a:ext cx="829587" cy="320820"/>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Tree>
    <p:extLst>
      <p:ext uri="{BB962C8B-B14F-4D97-AF65-F5344CB8AC3E}">
        <p14:creationId xmlns:p14="http://schemas.microsoft.com/office/powerpoint/2010/main" val="11546177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descr="グラフィカル ユーザー インターフェイス, アプリケーション, Teams&#10;&#10;自動的に生成された説明">
            <a:extLst>
              <a:ext uri="{FF2B5EF4-FFF2-40B4-BE49-F238E27FC236}">
                <a16:creationId xmlns:a16="http://schemas.microsoft.com/office/drawing/2014/main" id="{214E3642-EF3E-655B-5CBB-3EA9F237240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348560" y="1797455"/>
            <a:ext cx="1809222" cy="4629859"/>
          </a:xfrm>
          <a:prstGeom prst="rect">
            <a:avLst/>
          </a:prstGeom>
          <a:ln>
            <a:solidFill>
              <a:schemeClr val="bg1">
                <a:lumMod val="75000"/>
              </a:schemeClr>
            </a:solidFill>
          </a:ln>
        </p:spPr>
      </p:pic>
      <p:sp>
        <p:nvSpPr>
          <p:cNvPr id="37" name="タイトル 1">
            <a:extLst>
              <a:ext uri="{FF2B5EF4-FFF2-40B4-BE49-F238E27FC236}">
                <a16:creationId xmlns:a16="http://schemas.microsoft.com/office/drawing/2014/main" id="{5B8D30C4-CB82-7022-D1BB-4E634C033A0C}"/>
              </a:ext>
            </a:extLst>
          </p:cNvPr>
          <p:cNvSpPr>
            <a:spLocks noGrp="1"/>
          </p:cNvSpPr>
          <p:nvPr>
            <p:ph type="title"/>
          </p:nvPr>
        </p:nvSpPr>
        <p:spPr/>
        <p:txBody>
          <a:bodyPr/>
          <a:lstStyle/>
          <a:p>
            <a:r>
              <a:rPr lang="ja-JP" altLang="en-US" dirty="0"/>
              <a:t>ブースト＞外部誘導</a:t>
            </a:r>
            <a:endParaRPr kumimoji="1" lang="ja-JP" altLang="en-US" dirty="0"/>
          </a:p>
        </p:txBody>
      </p:sp>
      <p:sp>
        <p:nvSpPr>
          <p:cNvPr id="38" name="楕円 37">
            <a:extLst>
              <a:ext uri="{FF2B5EF4-FFF2-40B4-BE49-F238E27FC236}">
                <a16:creationId xmlns:a16="http://schemas.microsoft.com/office/drawing/2014/main" id="{ED5BE232-6FF7-84D9-70F2-C93BBE991C7D}"/>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39" name="表 38">
            <a:extLst>
              <a:ext uri="{FF2B5EF4-FFF2-40B4-BE49-F238E27FC236}">
                <a16:creationId xmlns:a16="http://schemas.microsoft.com/office/drawing/2014/main" id="{8ECA94B9-417F-CE7B-4FDA-2DD787796C2A}"/>
              </a:ext>
            </a:extLst>
          </p:cNvPr>
          <p:cNvGraphicFramePr>
            <a:graphicFrameLocks noGrp="1"/>
          </p:cNvGraphicFramePr>
          <p:nvPr/>
        </p:nvGraphicFramePr>
        <p:xfrm>
          <a:off x="162583" y="526965"/>
          <a:ext cx="8968567"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3">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TikTok</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G45</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アカウントから</a:t>
                      </a:r>
                      <a:r>
                        <a:rPr kumimoji="1" lang="en-US" altLang="ja-JP" sz="1100" b="1" dirty="0">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広告の実施が可能です。</a:t>
                      </a:r>
                      <a:r>
                        <a:rPr kumimoji="1" lang="en-US" altLang="ja-JP" sz="1100" b="1" dirty="0" err="1">
                          <a:solidFill>
                            <a:schemeClr val="bg2">
                              <a:lumMod val="50000"/>
                            </a:schemeClr>
                          </a:solidFill>
                          <a:latin typeface="+mn-ea"/>
                          <a:ea typeface="+mn-ea"/>
                        </a:rPr>
                        <a:t>Tiktok</a:t>
                      </a:r>
                      <a:r>
                        <a:rPr kumimoji="1" lang="ja-JP" altLang="en-US" sz="1100" b="1" dirty="0">
                          <a:solidFill>
                            <a:schemeClr val="bg2">
                              <a:lumMod val="50000"/>
                            </a:schemeClr>
                          </a:solidFill>
                          <a:latin typeface="+mn-ea"/>
                          <a:ea typeface="+mn-ea"/>
                        </a:rPr>
                        <a:t>はユーザーボリュームが多く、コンテンツのレコメンド精度がユーザー支持を得ていることが特色として挙げられます。そのため、広告配信をした際にも商材への興味を持ってもらいやすく、タイアップへの誘導が期待でき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pic>
        <p:nvPicPr>
          <p:cNvPr id="40" name="Picture 2" descr="Tiktok, Tiktokロゴ, Tiktokボタン, 社会的なメディア">
            <a:extLst>
              <a:ext uri="{FF2B5EF4-FFF2-40B4-BE49-F238E27FC236}">
                <a16:creationId xmlns:a16="http://schemas.microsoft.com/office/drawing/2014/main" id="{86B9DA26-10C2-99AF-C2C2-824293C44AF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04683" y="587185"/>
            <a:ext cx="403166" cy="403166"/>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直線矢印コネクタ 40">
            <a:extLst>
              <a:ext uri="{FF2B5EF4-FFF2-40B4-BE49-F238E27FC236}">
                <a16:creationId xmlns:a16="http://schemas.microsoft.com/office/drawing/2014/main" id="{FEF8FF41-6651-BE6E-6E07-BFAF584DA763}"/>
              </a:ext>
            </a:extLst>
          </p:cNvPr>
          <p:cNvCxnSpPr>
            <a:cxnSpLocks/>
            <a:endCxn id="36" idx="1"/>
          </p:cNvCxnSpPr>
          <p:nvPr/>
        </p:nvCxnSpPr>
        <p:spPr>
          <a:xfrm>
            <a:off x="6909542" y="4112385"/>
            <a:ext cx="439018" cy="0"/>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grpSp>
        <p:nvGrpSpPr>
          <p:cNvPr id="42" name="グループ化 41">
            <a:extLst>
              <a:ext uri="{FF2B5EF4-FFF2-40B4-BE49-F238E27FC236}">
                <a16:creationId xmlns:a16="http://schemas.microsoft.com/office/drawing/2014/main" id="{87E00728-2501-6BD5-6F5B-19C73B631CAC}"/>
              </a:ext>
            </a:extLst>
          </p:cNvPr>
          <p:cNvGrpSpPr/>
          <p:nvPr/>
        </p:nvGrpSpPr>
        <p:grpSpPr>
          <a:xfrm>
            <a:off x="5241563" y="2393516"/>
            <a:ext cx="1806438" cy="3405840"/>
            <a:chOff x="4966643" y="2397622"/>
            <a:chExt cx="1806438" cy="3405840"/>
          </a:xfrm>
        </p:grpSpPr>
        <p:pic>
          <p:nvPicPr>
            <p:cNvPr id="43" name="図 42">
              <a:extLst>
                <a:ext uri="{FF2B5EF4-FFF2-40B4-BE49-F238E27FC236}">
                  <a16:creationId xmlns:a16="http://schemas.microsoft.com/office/drawing/2014/main" id="{F940DF50-0373-CD5A-F076-478EE7A215A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03784" y="2602665"/>
              <a:ext cx="1492854" cy="3122033"/>
            </a:xfrm>
            <a:prstGeom prst="roundRect">
              <a:avLst>
                <a:gd name="adj" fmla="val 7045"/>
              </a:avLst>
            </a:prstGeom>
          </p:spPr>
        </p:pic>
        <p:pic>
          <p:nvPicPr>
            <p:cNvPr id="44" name="図 43" descr="図形, 四角形, 正方形&#10;&#10;自動的に生成された説明">
              <a:extLst>
                <a:ext uri="{FF2B5EF4-FFF2-40B4-BE49-F238E27FC236}">
                  <a16:creationId xmlns:a16="http://schemas.microsoft.com/office/drawing/2014/main" id="{7B25FC1E-7381-3EF4-9C43-A5E57C7638A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rcRect l="12326" t="3378" r="9369" b="3943"/>
            <a:stretch/>
          </p:blipFill>
          <p:spPr>
            <a:xfrm>
              <a:off x="4997576" y="2526021"/>
              <a:ext cx="1775505" cy="3277441"/>
            </a:xfrm>
            <a:prstGeom prst="rect">
              <a:avLst/>
            </a:prstGeom>
          </p:spPr>
        </p:pic>
        <p:pic>
          <p:nvPicPr>
            <p:cNvPr id="45" name="図 44">
              <a:extLst>
                <a:ext uri="{FF2B5EF4-FFF2-40B4-BE49-F238E27FC236}">
                  <a16:creationId xmlns:a16="http://schemas.microsoft.com/office/drawing/2014/main" id="{146949FA-C569-5B7D-5ABB-747F034ADA9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66643" y="2397622"/>
              <a:ext cx="351457" cy="410086"/>
            </a:xfrm>
            <a:prstGeom prst="rect">
              <a:avLst/>
            </a:prstGeom>
          </p:spPr>
        </p:pic>
      </p:grpSp>
      <p:graphicFrame>
        <p:nvGraphicFramePr>
          <p:cNvPr id="46" name="Google Shape;498;p17">
            <a:extLst>
              <a:ext uri="{FF2B5EF4-FFF2-40B4-BE49-F238E27FC236}">
                <a16:creationId xmlns:a16="http://schemas.microsoft.com/office/drawing/2014/main" id="{7E912AF4-9042-3368-6FC8-9B7959A1F8B7}"/>
              </a:ext>
            </a:extLst>
          </p:cNvPr>
          <p:cNvGraphicFramePr/>
          <p:nvPr>
            <p:extLst>
              <p:ext uri="{D42A27DB-BD31-4B8C-83A1-F6EECF244321}">
                <p14:modId xmlns:p14="http://schemas.microsoft.com/office/powerpoint/2010/main" val="1550841598"/>
              </p:ext>
            </p:extLst>
          </p:nvPr>
        </p:nvGraphicFramePr>
        <p:xfrm>
          <a:off x="212521" y="4387745"/>
          <a:ext cx="5059975" cy="1687440"/>
        </p:xfrm>
        <a:graphic>
          <a:graphicData uri="http://schemas.openxmlformats.org/drawingml/2006/table">
            <a:tbl>
              <a:tblPr firstRow="1" bandRow="1">
                <a:noFill/>
              </a:tblPr>
              <a:tblGrid>
                <a:gridCol w="5059975">
                  <a:extLst>
                    <a:ext uri="{9D8B030D-6E8A-4147-A177-3AD203B41FA5}">
                      <a16:colId xmlns:a16="http://schemas.microsoft.com/office/drawing/2014/main" val="20000"/>
                    </a:ext>
                  </a:extLst>
                </a:gridCol>
              </a:tblGrid>
              <a:tr h="1224674">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kumimoji="1" lang="en-US" altLang="ja-JP" sz="8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注意事項</a:t>
                      </a:r>
                      <a:endPar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・タイアップと同じタイミングでお申込みください。</a:t>
                      </a:r>
                      <a:endPar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・再生数保証のついている</a:t>
                      </a:r>
                      <a:r>
                        <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TikTok</a:t>
                      </a: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動画タイアッププランを実施の場合は、各メニューのオプションを合わせてご参照ください。</a:t>
                      </a:r>
                      <a:endPar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・配信開始は審査の関係にて、記事公開日から</a:t>
                      </a:r>
                      <a:r>
                        <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1</a:t>
                      </a: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a:t>
                      </a:r>
                      <a:r>
                        <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3</a:t>
                      </a:r>
                      <a:r>
                        <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rPr>
                        <a:t>営業日後の配信開始となる可能性がございます。</a:t>
                      </a:r>
                      <a:endParaRPr kumimoji="1" lang="en-US" altLang="ja-JP"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・タイアップの起用者によっては２次利用費が発生する場合がございます。</a:t>
                      </a:r>
                      <a:endPar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・起用者によってはこのブーストプランをご利用できない場合がございます</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・クリエイティブはタイアップ内の素材で編集部が制作します</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・ターゲット選定はご一任ください</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・配信期間は最長</a:t>
                      </a:r>
                      <a:r>
                        <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1</a:t>
                      </a: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ヶ月になります</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・保証数に達ししだい配信は停止となります</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・配信期間やターゲットなど、要望が多岐に渡る場合はご相談ください</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・運用お見積りはグロス</a:t>
                      </a:r>
                      <a:r>
                        <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2,000,000</a:t>
                      </a: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円以上で承ります。ご相談ください。</a:t>
                      </a:r>
                      <a:endPar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・運用型のメニューのため、期間とクリック数により単価が変動します。</a:t>
                      </a:r>
                      <a:endParaRPr kumimoji="1" lang="en-US" altLang="ja-JP"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・タイアップへの誘導またはタイアップ動画の再生数拡大を目的としたブーストメニューです。</a:t>
                      </a:r>
                      <a:endParaRPr kumimoji="1" lang="ja-JP" altLang="en-US" sz="7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lgn="ctr">
                      <a:noFill/>
                      <a:prstDash val="dot"/>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800216138"/>
                  </a:ext>
                </a:extLst>
              </a:tr>
            </a:tbl>
          </a:graphicData>
        </a:graphic>
      </p:graphicFrame>
      <p:graphicFrame>
        <p:nvGraphicFramePr>
          <p:cNvPr id="47" name="Google Shape;1233;p50">
            <a:extLst>
              <a:ext uri="{FF2B5EF4-FFF2-40B4-BE49-F238E27FC236}">
                <a16:creationId xmlns:a16="http://schemas.microsoft.com/office/drawing/2014/main" id="{1346E17C-EA57-F2AE-DD96-205ACBC1FC91}"/>
              </a:ext>
            </a:extLst>
          </p:cNvPr>
          <p:cNvGraphicFramePr/>
          <p:nvPr>
            <p:extLst>
              <p:ext uri="{D42A27DB-BD31-4B8C-83A1-F6EECF244321}">
                <p14:modId xmlns:p14="http://schemas.microsoft.com/office/powerpoint/2010/main" val="2093477455"/>
              </p:ext>
            </p:extLst>
          </p:nvPr>
        </p:nvGraphicFramePr>
        <p:xfrm>
          <a:off x="318729" y="2566066"/>
          <a:ext cx="4625975" cy="1259372"/>
        </p:xfrm>
        <a:graphic>
          <a:graphicData uri="http://schemas.openxmlformats.org/drawingml/2006/table">
            <a:tbl>
              <a:tblPr firstRow="1" bandRow="1">
                <a:noFill/>
              </a:tblPr>
              <a:tblGrid>
                <a:gridCol w="1413450">
                  <a:extLst>
                    <a:ext uri="{9D8B030D-6E8A-4147-A177-3AD203B41FA5}">
                      <a16:colId xmlns:a16="http://schemas.microsoft.com/office/drawing/2014/main" val="20000"/>
                    </a:ext>
                  </a:extLst>
                </a:gridCol>
                <a:gridCol w="707425">
                  <a:extLst>
                    <a:ext uri="{9D8B030D-6E8A-4147-A177-3AD203B41FA5}">
                      <a16:colId xmlns:a16="http://schemas.microsoft.com/office/drawing/2014/main" val="20001"/>
                    </a:ext>
                  </a:extLst>
                </a:gridCol>
                <a:gridCol w="654700">
                  <a:extLst>
                    <a:ext uri="{9D8B030D-6E8A-4147-A177-3AD203B41FA5}">
                      <a16:colId xmlns:a16="http://schemas.microsoft.com/office/drawing/2014/main" val="20002"/>
                    </a:ext>
                  </a:extLst>
                </a:gridCol>
                <a:gridCol w="92520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76743">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動画再生回数保証</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想定</a:t>
                      </a:r>
                      <a:r>
                        <a:rPr lang="en-US" altLang="ja-JP" sz="1000" b="1" dirty="0">
                          <a:solidFill>
                            <a:schemeClr val="bg2">
                              <a:lumMod val="50000"/>
                            </a:schemeClr>
                          </a:solidFill>
                          <a:latin typeface="+mn-ea"/>
                          <a:ea typeface="+mn-ea"/>
                          <a:sym typeface="Arial"/>
                        </a:rPr>
                        <a:t>click</a:t>
                      </a:r>
                      <a:r>
                        <a:rPr lang="ja-JP" altLang="en-US" sz="1000" b="1" dirty="0">
                          <a:solidFill>
                            <a:schemeClr val="bg2">
                              <a:lumMod val="50000"/>
                            </a:schemeClr>
                          </a:solidFill>
                          <a:latin typeface="+mn-ea"/>
                          <a:ea typeface="+mn-ea"/>
                          <a:sym typeface="Arial"/>
                        </a:rPr>
                        <a:t>数</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配信期間</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dirty="0">
                          <a:solidFill>
                            <a:schemeClr val="bg2">
                              <a:lumMod val="50000"/>
                            </a:schemeClr>
                          </a:solidFill>
                          <a:latin typeface="+mn-ea"/>
                          <a:ea typeface="+mn-ea"/>
                          <a:sym typeface="Arial"/>
                        </a:rPr>
                        <a:t>金額（グロス）</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141773">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min</a:t>
                      </a:r>
                      <a:endParaRPr sz="1000" b="1">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max</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76743">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45,000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500CL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週間から</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450,000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76743">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65,000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250CL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700CL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600,000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76743">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90,000</a:t>
                      </a:r>
                      <a:r>
                        <a:rPr lang="ja-JP" altLang="en-US" sz="1000" b="1" dirty="0">
                          <a:solidFill>
                            <a:schemeClr val="bg2">
                              <a:lumMod val="50000"/>
                            </a:schemeClr>
                          </a:solidFill>
                          <a:latin typeface="+mn-ea"/>
                          <a:ea typeface="+mn-ea"/>
                          <a:sym typeface="Arial"/>
                        </a:rPr>
                        <a:t>回再生</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350CL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1,000CL</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505050"/>
                        </a:buClr>
                        <a:buSzPts val="800"/>
                        <a:buFont typeface="Arial"/>
                        <a:buNone/>
                      </a:pPr>
                      <a:r>
                        <a:rPr lang="en-US" altLang="ja-JP" sz="1000" b="1" dirty="0">
                          <a:solidFill>
                            <a:schemeClr val="bg2">
                              <a:lumMod val="50000"/>
                            </a:schemeClr>
                          </a:solidFill>
                          <a:latin typeface="+mn-ea"/>
                          <a:ea typeface="+mn-ea"/>
                          <a:sym typeface="Arial"/>
                        </a:rPr>
                        <a:t>750,000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48" name="Google Shape;1222;p49">
            <a:extLst>
              <a:ext uri="{FF2B5EF4-FFF2-40B4-BE49-F238E27FC236}">
                <a16:creationId xmlns:a16="http://schemas.microsoft.com/office/drawing/2014/main" id="{3BEADABC-7B31-BF39-F435-2B0F16C0FB61}"/>
              </a:ext>
            </a:extLst>
          </p:cNvPr>
          <p:cNvSpPr txBox="1"/>
          <p:nvPr/>
        </p:nvSpPr>
        <p:spPr>
          <a:xfrm>
            <a:off x="248349" y="2354982"/>
            <a:ext cx="912531" cy="184666"/>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・動画拡散</a:t>
            </a:r>
            <a:endParaRPr kumimoji="0" sz="1200" b="1"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sp>
        <p:nvSpPr>
          <p:cNvPr id="49" name="Google Shape;700;p22">
            <a:extLst>
              <a:ext uri="{FF2B5EF4-FFF2-40B4-BE49-F238E27FC236}">
                <a16:creationId xmlns:a16="http://schemas.microsoft.com/office/drawing/2014/main" id="{8101C60E-90EB-5443-0690-77B8EAFC80D4}"/>
              </a:ext>
            </a:extLst>
          </p:cNvPr>
          <p:cNvSpPr txBox="1"/>
          <p:nvPr/>
        </p:nvSpPr>
        <p:spPr>
          <a:xfrm>
            <a:off x="6696916" y="3705984"/>
            <a:ext cx="764036" cy="321406"/>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タイアップページに遷移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Tree>
    <p:extLst>
      <p:ext uri="{BB962C8B-B14F-4D97-AF65-F5344CB8AC3E}">
        <p14:creationId xmlns:p14="http://schemas.microsoft.com/office/powerpoint/2010/main" val="4021098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表 44">
            <a:extLst>
              <a:ext uri="{FF2B5EF4-FFF2-40B4-BE49-F238E27FC236}">
                <a16:creationId xmlns:a16="http://schemas.microsoft.com/office/drawing/2014/main" id="{BB471E9B-352C-D8F3-3D98-4C27D47A5389}"/>
              </a:ext>
            </a:extLst>
          </p:cNvPr>
          <p:cNvGraphicFramePr>
            <a:graphicFrameLocks noGrp="1"/>
          </p:cNvGraphicFramePr>
          <p:nvPr/>
        </p:nvGraphicFramePr>
        <p:xfrm>
          <a:off x="189215" y="514944"/>
          <a:ext cx="9193324" cy="1045938"/>
        </p:xfrm>
        <a:graphic>
          <a:graphicData uri="http://schemas.openxmlformats.org/drawingml/2006/table">
            <a:tbl>
              <a:tblPr firstRow="1" bandRow="1">
                <a:tableStyleId>{5C22544A-7EE6-4342-B048-85BDC9FD1C3A}</a:tableStyleId>
              </a:tblPr>
              <a:tblGrid>
                <a:gridCol w="7125529">
                  <a:extLst>
                    <a:ext uri="{9D8B030D-6E8A-4147-A177-3AD203B41FA5}">
                      <a16:colId xmlns:a16="http://schemas.microsoft.com/office/drawing/2014/main" val="1221764777"/>
                    </a:ext>
                  </a:extLst>
                </a:gridCol>
                <a:gridCol w="2067795">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GunosyAds</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コラム・おもしろなどのエンタメ情報が多く⾒られるグノシーに加え、</a:t>
                      </a:r>
                      <a:r>
                        <a:rPr kumimoji="1" lang="en-US" altLang="ja-JP" sz="1100" b="1" dirty="0">
                          <a:solidFill>
                            <a:schemeClr val="bg2">
                              <a:lumMod val="50000"/>
                            </a:schemeClr>
                          </a:solidFill>
                          <a:latin typeface="+mn-ea"/>
                          <a:ea typeface="+mn-ea"/>
                        </a:rPr>
                        <a:t>KDDI</a:t>
                      </a:r>
                      <a:r>
                        <a:rPr kumimoji="1" lang="ja-JP" altLang="en-US" sz="1100" b="1" dirty="0">
                          <a:solidFill>
                            <a:schemeClr val="bg2">
                              <a:lumMod val="50000"/>
                            </a:schemeClr>
                          </a:solidFill>
                          <a:latin typeface="+mn-ea"/>
                          <a:ea typeface="+mn-ea"/>
                        </a:rPr>
                        <a:t>端末向けのキュレーションアプリのニュースパス</a:t>
                      </a:r>
                      <a:r>
                        <a:rPr kumimoji="1" lang="en-US" altLang="ja-JP" sz="1100" b="1" dirty="0">
                          <a:solidFill>
                            <a:schemeClr val="bg2">
                              <a:lumMod val="50000"/>
                            </a:schemeClr>
                          </a:solidFill>
                          <a:latin typeface="+mn-ea"/>
                          <a:ea typeface="+mn-ea"/>
                        </a:rPr>
                        <a:t>/au</a:t>
                      </a:r>
                      <a:r>
                        <a:rPr kumimoji="1" lang="ja-JP" altLang="en-US" sz="1100" b="1" dirty="0">
                          <a:solidFill>
                            <a:schemeClr val="bg2">
                              <a:lumMod val="50000"/>
                            </a:schemeClr>
                          </a:solidFill>
                          <a:latin typeface="+mn-ea"/>
                          <a:ea typeface="+mn-ea"/>
                        </a:rPr>
                        <a:t>サービス</a:t>
                      </a:r>
                      <a:r>
                        <a:rPr kumimoji="1" lang="en-US" altLang="ja-JP" sz="1100" b="1" dirty="0">
                          <a:solidFill>
                            <a:schemeClr val="bg2">
                              <a:lumMod val="50000"/>
                            </a:schemeClr>
                          </a:solidFill>
                          <a:latin typeface="+mn-ea"/>
                          <a:ea typeface="+mn-ea"/>
                        </a:rPr>
                        <a:t>Today</a:t>
                      </a:r>
                      <a:r>
                        <a:rPr kumimoji="1" lang="ja-JP" altLang="en-US" sz="1100" b="1" dirty="0">
                          <a:solidFill>
                            <a:schemeClr val="bg2">
                              <a:lumMod val="50000"/>
                            </a:schemeClr>
                          </a:solidFill>
                          <a:latin typeface="+mn-ea"/>
                          <a:ea typeface="+mn-ea"/>
                        </a:rPr>
                        <a:t>にリーチ出来ます。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46" name="楕円 45">
            <a:extLst>
              <a:ext uri="{FF2B5EF4-FFF2-40B4-BE49-F238E27FC236}">
                <a16:creationId xmlns:a16="http://schemas.microsoft.com/office/drawing/2014/main" id="{9B1A6E7F-EA98-046B-7282-F724F5FBC2F1}"/>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47" name="Google Shape;498;p17">
            <a:extLst>
              <a:ext uri="{FF2B5EF4-FFF2-40B4-BE49-F238E27FC236}">
                <a16:creationId xmlns:a16="http://schemas.microsoft.com/office/drawing/2014/main" id="{8B237FEC-31B1-0177-F72D-E7F8133E48A7}"/>
              </a:ext>
            </a:extLst>
          </p:cNvPr>
          <p:cNvGraphicFramePr/>
          <p:nvPr/>
        </p:nvGraphicFramePr>
        <p:xfrm>
          <a:off x="180353" y="1613996"/>
          <a:ext cx="3167967" cy="1965909"/>
        </p:xfrm>
        <a:graphic>
          <a:graphicData uri="http://schemas.openxmlformats.org/drawingml/2006/table">
            <a:tbl>
              <a:tblPr firstRow="1" bandRow="1">
                <a:noFill/>
              </a:tblPr>
              <a:tblGrid>
                <a:gridCol w="935753">
                  <a:extLst>
                    <a:ext uri="{9D8B030D-6E8A-4147-A177-3AD203B41FA5}">
                      <a16:colId xmlns:a16="http://schemas.microsoft.com/office/drawing/2014/main" val="20000"/>
                    </a:ext>
                  </a:extLst>
                </a:gridCol>
                <a:gridCol w="994958">
                  <a:extLst>
                    <a:ext uri="{9D8B030D-6E8A-4147-A177-3AD203B41FA5}">
                      <a16:colId xmlns:a16="http://schemas.microsoft.com/office/drawing/2014/main" val="20001"/>
                    </a:ext>
                  </a:extLst>
                </a:gridCol>
                <a:gridCol w="732442">
                  <a:extLst>
                    <a:ext uri="{9D8B030D-6E8A-4147-A177-3AD203B41FA5}">
                      <a16:colId xmlns:a16="http://schemas.microsoft.com/office/drawing/2014/main" val="4152071183"/>
                    </a:ext>
                  </a:extLst>
                </a:gridCol>
                <a:gridCol w="504814">
                  <a:extLst>
                    <a:ext uri="{9D8B030D-6E8A-4147-A177-3AD203B41FA5}">
                      <a16:colId xmlns:a16="http://schemas.microsoft.com/office/drawing/2014/main" val="1086669030"/>
                    </a:ext>
                  </a:extLst>
                </a:gridCol>
              </a:tblGrid>
              <a:tr h="336178">
                <a:tc rowSpan="3">
                  <a:txBody>
                    <a:bodyPr/>
                    <a:lstStyle/>
                    <a:p>
                      <a:pPr marL="0" marR="0" lvl="0" indent="0" algn="ctr"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誘導パック</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ctr"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（オールリーチ）</a:t>
                      </a:r>
                      <a:endParaRPr lang="en-US" altLang="ja-JP" sz="4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BD4"/>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A:15,789</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33,333 CL</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951549148"/>
                  </a:ext>
                </a:extLst>
              </a:tr>
              <a:tr h="336178">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B:26,316</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55,556 CL</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88758646"/>
                  </a:ext>
                </a:extLst>
              </a:tr>
              <a:tr h="336178">
                <a:tc vMerge="1">
                  <a:txBody>
                    <a:bodyPr/>
                    <a:lstStyle/>
                    <a:p>
                      <a:pPr marL="0" marR="0" lvl="0" indent="0" algn="l" rtl="0">
                        <a:lnSpc>
                          <a:spcPct val="100000"/>
                        </a:lnSpc>
                        <a:spcBef>
                          <a:spcPts val="0"/>
                        </a:spcBef>
                        <a:spcAft>
                          <a:spcPts val="0"/>
                        </a:spcAft>
                        <a:buClr>
                          <a:srgbClr val="505050"/>
                        </a:buClr>
                        <a:buSzPts val="1000"/>
                        <a:buFont typeface="Arial"/>
                        <a:buNone/>
                      </a:pPr>
                      <a:endParaRPr lang="en-US" altLang="ja-JP" sz="1200" b="1" i="0"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C:52,632</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111,111 CL</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1855931594"/>
                  </a:ext>
                </a:extLst>
              </a:tr>
              <a:tr h="319125">
                <a:tc rowSpan="3">
                  <a:txBody>
                    <a:bodyPr/>
                    <a:lstStyle/>
                    <a:p>
                      <a:pPr marL="0" marR="0" lvl="0" indent="0" algn="ctr"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掲載料金</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A:G30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1360069362"/>
                  </a:ext>
                </a:extLst>
              </a:tr>
              <a:tr h="319125">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B:G50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1244074594"/>
                  </a:ext>
                </a:extLst>
              </a:tr>
              <a:tr h="319125">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C:G100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1035037231"/>
                  </a:ext>
                </a:extLst>
              </a:tr>
            </a:tbl>
          </a:graphicData>
        </a:graphic>
      </p:graphicFrame>
      <p:pic>
        <p:nvPicPr>
          <p:cNvPr id="48" name="Picture 2" descr="アイコン&#10;&#10;自動的に生成された説明">
            <a:extLst>
              <a:ext uri="{FF2B5EF4-FFF2-40B4-BE49-F238E27FC236}">
                <a16:creationId xmlns:a16="http://schemas.microsoft.com/office/drawing/2014/main" id="{53174FD3-41BF-B9EF-BE31-D2D6D6C8DEA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48527" y="593990"/>
            <a:ext cx="415983" cy="415983"/>
          </a:xfrm>
          <a:prstGeom prst="rect">
            <a:avLst/>
          </a:prstGeom>
          <a:noFill/>
          <a:extLst>
            <a:ext uri="{909E8E84-426E-40DD-AFC4-6F175D3DCCD1}">
              <a14:hiddenFill xmlns:a14="http://schemas.microsoft.com/office/drawing/2010/main">
                <a:solidFill>
                  <a:srgbClr val="FFFFFF"/>
                </a:solidFill>
              </a14:hiddenFill>
            </a:ext>
          </a:extLst>
        </p:spPr>
      </p:pic>
      <p:pic>
        <p:nvPicPr>
          <p:cNvPr id="49" name="図 48" descr="アイコン&#10;&#10;自動的に生成された説明">
            <a:extLst>
              <a:ext uri="{FF2B5EF4-FFF2-40B4-BE49-F238E27FC236}">
                <a16:creationId xmlns:a16="http://schemas.microsoft.com/office/drawing/2014/main" id="{99478B70-635B-E8A7-92D6-3FAE3B723D5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23619" y="562302"/>
            <a:ext cx="424908" cy="447671"/>
          </a:xfrm>
          <a:prstGeom prst="rect">
            <a:avLst/>
          </a:prstGeom>
        </p:spPr>
      </p:pic>
      <p:pic>
        <p:nvPicPr>
          <p:cNvPr id="50" name="図 49" descr="グラフィカル ユーザー インターフェイス, アプリケーション&#10;&#10;自動的に生成された説明">
            <a:extLst>
              <a:ext uri="{FF2B5EF4-FFF2-40B4-BE49-F238E27FC236}">
                <a16:creationId xmlns:a16="http://schemas.microsoft.com/office/drawing/2014/main" id="{1AAA93EB-ACAA-DFD7-B353-91BD49B739E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73435" y="620445"/>
            <a:ext cx="395059" cy="382518"/>
          </a:xfrm>
          <a:prstGeom prst="rect">
            <a:avLst/>
          </a:prstGeom>
        </p:spPr>
      </p:pic>
      <p:sp>
        <p:nvSpPr>
          <p:cNvPr id="51" name="タイトル 16">
            <a:extLst>
              <a:ext uri="{FF2B5EF4-FFF2-40B4-BE49-F238E27FC236}">
                <a16:creationId xmlns:a16="http://schemas.microsoft.com/office/drawing/2014/main" id="{EECF64E5-4763-14B2-DBD4-D97CC734FDAA}"/>
              </a:ext>
            </a:extLst>
          </p:cNvPr>
          <p:cNvSpPr>
            <a:spLocks noGrp="1"/>
          </p:cNvSpPr>
          <p:nvPr>
            <p:ph type="title"/>
          </p:nvPr>
        </p:nvSpPr>
        <p:spPr/>
        <p:txBody>
          <a:bodyPr/>
          <a:lstStyle/>
          <a:p>
            <a:r>
              <a:rPr lang="ja-JP" altLang="en-US" dirty="0"/>
              <a:t>ブースト＞外部誘導</a:t>
            </a:r>
          </a:p>
        </p:txBody>
      </p:sp>
      <p:graphicFrame>
        <p:nvGraphicFramePr>
          <p:cNvPr id="52" name="Google Shape;498;p17">
            <a:extLst>
              <a:ext uri="{FF2B5EF4-FFF2-40B4-BE49-F238E27FC236}">
                <a16:creationId xmlns:a16="http://schemas.microsoft.com/office/drawing/2014/main" id="{ABA13F21-CD92-3617-B803-BBB0DEBD84A7}"/>
              </a:ext>
            </a:extLst>
          </p:cNvPr>
          <p:cNvGraphicFramePr/>
          <p:nvPr/>
        </p:nvGraphicFramePr>
        <p:xfrm>
          <a:off x="3724835" y="1621625"/>
          <a:ext cx="5657703" cy="1998037"/>
        </p:xfrm>
        <a:graphic>
          <a:graphicData uri="http://schemas.openxmlformats.org/drawingml/2006/table">
            <a:tbl>
              <a:tblPr firstRow="1" bandRow="1">
                <a:noFill/>
              </a:tblPr>
              <a:tblGrid>
                <a:gridCol w="5657703">
                  <a:extLst>
                    <a:ext uri="{9D8B030D-6E8A-4147-A177-3AD203B41FA5}">
                      <a16:colId xmlns:a16="http://schemas.microsoft.com/office/drawing/2014/main" val="20000"/>
                    </a:ext>
                  </a:extLst>
                </a:gridCol>
              </a:tblGrid>
              <a:tr h="1998037">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・タイアップと同時にお申し込みください。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・想定クリック数は媒体計測のクリック数です。計測方法の違いにより、媒体クリック数と小学館計測のタイアップ</a:t>
                      </a:r>
                      <a:r>
                        <a:rPr kumimoji="1" lang="en-US" altLang="ja-JP" sz="700" b="0" i="0" u="none" strike="noStrike" kern="1200" dirty="0">
                          <a:solidFill>
                            <a:schemeClr val="tx1"/>
                          </a:solidFill>
                          <a:effectLst/>
                          <a:latin typeface="+mj-lt"/>
                          <a:ea typeface="+mn-ea"/>
                          <a:cs typeface="+mn-cs"/>
                        </a:rPr>
                        <a:t>PV</a:t>
                      </a:r>
                      <a:r>
                        <a:rPr kumimoji="1" lang="ja-JP" altLang="en-US" sz="700" b="0" i="0" u="none" strike="noStrike" kern="1200" dirty="0">
                          <a:solidFill>
                            <a:schemeClr val="tx1"/>
                          </a:solidFill>
                          <a:effectLst/>
                          <a:latin typeface="+mj-lt"/>
                          <a:ea typeface="+mn-ea"/>
                          <a:cs typeface="+mn-cs"/>
                        </a:rPr>
                        <a:t>貢献数に</a:t>
                      </a:r>
                      <a:r>
                        <a:rPr kumimoji="1" lang="en-US" altLang="ja-JP" sz="700" b="0" i="0" u="none" strike="noStrike" kern="1200" dirty="0">
                          <a:solidFill>
                            <a:schemeClr val="tx1"/>
                          </a:solidFill>
                          <a:effectLst/>
                          <a:latin typeface="+mj-lt"/>
                          <a:ea typeface="+mn-ea"/>
                          <a:cs typeface="+mn-cs"/>
                        </a:rPr>
                        <a:t>40</a:t>
                      </a:r>
                      <a:r>
                        <a:rPr kumimoji="1" lang="ja-JP" altLang="en-US" sz="700" b="0" i="0" u="none" strike="noStrike" kern="1200" dirty="0">
                          <a:solidFill>
                            <a:schemeClr val="tx1"/>
                          </a:solidFill>
                          <a:effectLst/>
                          <a:latin typeface="+mj-lt"/>
                          <a:ea typeface="+mn-ea"/>
                          <a:cs typeface="+mn-cs"/>
                        </a:rPr>
                        <a:t>～</a:t>
                      </a:r>
                      <a:r>
                        <a:rPr kumimoji="1" lang="en-US" altLang="ja-JP" sz="700" b="0" i="0" u="none" strike="noStrike" kern="1200" dirty="0">
                          <a:solidFill>
                            <a:schemeClr val="tx1"/>
                          </a:solidFill>
                          <a:effectLst/>
                          <a:latin typeface="+mj-lt"/>
                          <a:ea typeface="+mn-ea"/>
                          <a:cs typeface="+mn-cs"/>
                        </a:rPr>
                        <a:t>60</a:t>
                      </a:r>
                      <a:r>
                        <a:rPr kumimoji="1" lang="ja-JP" altLang="en-US" sz="700" b="0" i="0" u="none" strike="noStrike" kern="1200" dirty="0">
                          <a:solidFill>
                            <a:schemeClr val="tx1"/>
                          </a:solidFill>
                          <a:effectLst/>
                          <a:latin typeface="+mj-lt"/>
                          <a:ea typeface="+mn-ea"/>
                          <a:cs typeface="+mn-cs"/>
                        </a:rPr>
                        <a:t>％程度</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j-lt"/>
                          <a:ea typeface="+mn-ea"/>
                          <a:cs typeface="+mn-cs"/>
                        </a:rPr>
                        <a:t>   </a:t>
                      </a:r>
                      <a:r>
                        <a:rPr kumimoji="1" lang="ja-JP" altLang="en-US" sz="700" b="0" i="0" u="none" strike="noStrike" kern="1200" dirty="0">
                          <a:solidFill>
                            <a:schemeClr val="tx1"/>
                          </a:solidFill>
                          <a:effectLst/>
                          <a:latin typeface="+mj-lt"/>
                          <a:ea typeface="+mn-ea"/>
                          <a:cs typeface="+mn-cs"/>
                        </a:rPr>
                        <a:t>の乖離が生じる場合がございます点、ご了承ください。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・リンク先ページ公開次第審査が開始となるため、タイアップ記事公開以降数営業日後の掲載開始となります。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・タイアップ記事の起用者、使用画像によっては</a:t>
                      </a:r>
                      <a:r>
                        <a:rPr kumimoji="1" lang="en-US" altLang="ja-JP" sz="700" b="0" i="0" u="none" strike="noStrike" kern="1200" dirty="0">
                          <a:solidFill>
                            <a:schemeClr val="tx1"/>
                          </a:solidFill>
                          <a:effectLst/>
                          <a:latin typeface="+mj-lt"/>
                          <a:ea typeface="+mn-ea"/>
                          <a:cs typeface="+mn-cs"/>
                        </a:rPr>
                        <a:t>2</a:t>
                      </a:r>
                      <a:r>
                        <a:rPr kumimoji="1" lang="ja-JP" altLang="en-US" sz="700" b="0" i="0" u="none" strike="noStrike" kern="1200" dirty="0">
                          <a:solidFill>
                            <a:schemeClr val="tx1"/>
                          </a:solidFill>
                          <a:effectLst/>
                          <a:latin typeface="+mj-lt"/>
                          <a:ea typeface="+mn-ea"/>
                          <a:cs typeface="+mn-cs"/>
                        </a:rPr>
                        <a:t>次利用費が発生します。起用者によっては、このブーストプランをご利用できない場合が</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j-lt"/>
                          <a:ea typeface="+mn-ea"/>
                          <a:cs typeface="+mn-cs"/>
                        </a:rPr>
                        <a:t>   </a:t>
                      </a:r>
                      <a:r>
                        <a:rPr kumimoji="1" lang="ja-JP" altLang="en-US" sz="700" b="0" i="0" u="none" strike="noStrike" kern="1200" dirty="0">
                          <a:solidFill>
                            <a:schemeClr val="tx1"/>
                          </a:solidFill>
                          <a:effectLst/>
                          <a:latin typeface="+mj-lt"/>
                          <a:ea typeface="+mn-ea"/>
                          <a:cs typeface="+mn-cs"/>
                        </a:rPr>
                        <a:t>ございます。事前にご確認ください。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・運用型メニューのため期間や内容により運用単価が変動します。下限クリック数を保証するものではございません。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・配信期間は最長</a:t>
                      </a:r>
                      <a:r>
                        <a:rPr kumimoji="1" lang="en-US" altLang="ja-JP" sz="700" b="0" i="0" u="none" strike="noStrike" kern="1200" dirty="0">
                          <a:solidFill>
                            <a:schemeClr val="tx1"/>
                          </a:solidFill>
                          <a:effectLst/>
                          <a:latin typeface="+mj-lt"/>
                          <a:ea typeface="+mn-ea"/>
                          <a:cs typeface="+mn-cs"/>
                        </a:rPr>
                        <a:t>1</a:t>
                      </a:r>
                      <a:r>
                        <a:rPr kumimoji="1" lang="ja-JP" altLang="en-US" sz="700" b="0" i="0" u="none" strike="noStrike" kern="1200" dirty="0">
                          <a:solidFill>
                            <a:schemeClr val="tx1"/>
                          </a:solidFill>
                          <a:effectLst/>
                          <a:latin typeface="+mj-lt"/>
                          <a:ea typeface="+mn-ea"/>
                          <a:cs typeface="+mn-cs"/>
                        </a:rPr>
                        <a:t>ヶ月になります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・掲載されるクリエイティブにも</a:t>
                      </a:r>
                      <a:r>
                        <a:rPr kumimoji="1" lang="en-US" altLang="ja-JP" sz="700" b="0" i="0" u="none" strike="noStrike" kern="1200" dirty="0">
                          <a:solidFill>
                            <a:schemeClr val="tx1"/>
                          </a:solidFill>
                          <a:effectLst/>
                          <a:latin typeface="+mj-lt"/>
                          <a:ea typeface="+mn-ea"/>
                          <a:cs typeface="+mn-cs"/>
                        </a:rPr>
                        <a:t>PR</a:t>
                      </a:r>
                      <a:r>
                        <a:rPr kumimoji="1" lang="ja-JP" altLang="en-US" sz="700" b="0" i="0" u="none" strike="noStrike" kern="1200" dirty="0">
                          <a:solidFill>
                            <a:schemeClr val="tx1"/>
                          </a:solidFill>
                          <a:effectLst/>
                          <a:latin typeface="+mj-lt"/>
                          <a:ea typeface="+mn-ea"/>
                          <a:cs typeface="+mn-cs"/>
                        </a:rPr>
                        <a:t>表記・クライアント名表記がございます。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・クリエイティブはタイアップ内の素材で編集部が制作します</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 ・薬機法、景表法などの法令に抵触する内容、調査数値等の出典が不明瞭なもの、その他不適切と媒体に判断された場合は掲載不可となる</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j-lt"/>
                          <a:ea typeface="+mn-ea"/>
                          <a:cs typeface="+mn-cs"/>
                        </a:rPr>
                        <a:t>    </a:t>
                      </a:r>
                      <a:r>
                        <a:rPr kumimoji="1" lang="ja-JP" altLang="en-US" sz="700" b="0" i="0" u="none" strike="noStrike" kern="1200" dirty="0">
                          <a:solidFill>
                            <a:schemeClr val="tx1"/>
                          </a:solidFill>
                          <a:effectLst/>
                          <a:latin typeface="+mj-lt"/>
                          <a:ea typeface="+mn-ea"/>
                          <a:cs typeface="+mn-cs"/>
                        </a:rPr>
                        <a:t>ことがございます。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・機械学習機能を最大限に発揮する為、オールリーチでの配信を推奨しております。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・年齢</a:t>
                      </a:r>
                      <a:r>
                        <a:rPr kumimoji="1" lang="en-US" altLang="ja-JP" sz="700" b="0" i="0" u="none" strike="noStrike" kern="1200" dirty="0">
                          <a:solidFill>
                            <a:schemeClr val="tx1"/>
                          </a:solidFill>
                          <a:effectLst/>
                          <a:latin typeface="+mj-lt"/>
                          <a:ea typeface="+mn-ea"/>
                          <a:cs typeface="+mn-cs"/>
                        </a:rPr>
                        <a:t>/</a:t>
                      </a:r>
                      <a:r>
                        <a:rPr kumimoji="1" lang="ja-JP" altLang="en-US" sz="700" b="0" i="0" u="none" strike="noStrike" kern="1200" dirty="0">
                          <a:solidFill>
                            <a:schemeClr val="tx1"/>
                          </a:solidFill>
                          <a:effectLst/>
                          <a:latin typeface="+mj-lt"/>
                          <a:ea typeface="+mn-ea"/>
                          <a:cs typeface="+mn-cs"/>
                        </a:rPr>
                        <a:t>性別セグメント必須の際は都度ご相談ください。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・タブ除外（トピック面除外不可）などを行う場合、参考クリック数とは異なるため別途試算が必要です。ご相談ください。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・最低出稿金額は</a:t>
                      </a:r>
                      <a:r>
                        <a:rPr kumimoji="1" lang="en-US" altLang="ja-JP" sz="700" b="0" i="0" u="none" strike="noStrike" kern="1200" dirty="0">
                          <a:solidFill>
                            <a:schemeClr val="tx1"/>
                          </a:solidFill>
                          <a:effectLst/>
                          <a:latin typeface="+mj-lt"/>
                          <a:ea typeface="+mn-ea"/>
                          <a:cs typeface="+mn-cs"/>
                        </a:rPr>
                        <a:t>G30</a:t>
                      </a:r>
                      <a:r>
                        <a:rPr kumimoji="1" lang="ja-JP" altLang="en-US" sz="700" b="0" i="0" u="none" strike="noStrike" kern="1200" dirty="0">
                          <a:solidFill>
                            <a:schemeClr val="tx1"/>
                          </a:solidFill>
                          <a:effectLst/>
                          <a:latin typeface="+mj-lt"/>
                          <a:ea typeface="+mn-ea"/>
                          <a:cs typeface="+mn-cs"/>
                        </a:rPr>
                        <a:t>万円～になります。 </a:t>
                      </a:r>
                      <a:endParaRPr kumimoji="1" lang="en-US" altLang="ja-JP" sz="700" b="0" i="0" u="none" strike="noStrike" kern="1200" dirty="0">
                        <a:solidFill>
                          <a:schemeClr val="tx1"/>
                        </a:solidFill>
                        <a:effectLst/>
                        <a:latin typeface="+mj-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j-lt"/>
                          <a:ea typeface="+mn-ea"/>
                          <a:cs typeface="+mn-cs"/>
                        </a:rPr>
                        <a:t>・ニュースパス／</a:t>
                      </a:r>
                      <a:r>
                        <a:rPr kumimoji="1" lang="en-US" altLang="ja-JP" sz="700" b="0" i="0" u="none" strike="noStrike" kern="1200" dirty="0">
                          <a:solidFill>
                            <a:schemeClr val="tx1"/>
                          </a:solidFill>
                          <a:effectLst/>
                          <a:latin typeface="+mj-lt"/>
                          <a:ea typeface="+mn-ea"/>
                          <a:cs typeface="+mn-cs"/>
                        </a:rPr>
                        <a:t>au</a:t>
                      </a:r>
                      <a:r>
                        <a:rPr kumimoji="1" lang="ja-JP" altLang="en-US" sz="700" b="0" i="0" u="none" strike="noStrike" kern="1200" dirty="0">
                          <a:solidFill>
                            <a:schemeClr val="tx1"/>
                          </a:solidFill>
                          <a:effectLst/>
                          <a:latin typeface="+mj-lt"/>
                          <a:ea typeface="+mn-ea"/>
                          <a:cs typeface="+mn-cs"/>
                        </a:rPr>
                        <a:t>サービス</a:t>
                      </a:r>
                      <a:r>
                        <a:rPr kumimoji="1" lang="en-US" altLang="ja-JP" sz="700" b="0" i="0" u="none" strike="noStrike" kern="1200" dirty="0">
                          <a:solidFill>
                            <a:schemeClr val="tx1"/>
                          </a:solidFill>
                          <a:effectLst/>
                          <a:latin typeface="+mj-lt"/>
                          <a:ea typeface="+mn-ea"/>
                          <a:cs typeface="+mn-cs"/>
                        </a:rPr>
                        <a:t>TODAY</a:t>
                      </a:r>
                      <a:r>
                        <a:rPr kumimoji="1" lang="ja-JP" altLang="en-US" sz="700" b="0" i="0" u="none" strike="noStrike" kern="1200" dirty="0">
                          <a:solidFill>
                            <a:schemeClr val="tx1"/>
                          </a:solidFill>
                          <a:effectLst/>
                          <a:latin typeface="+mj-lt"/>
                          <a:ea typeface="+mn-ea"/>
                          <a:cs typeface="+mn-cs"/>
                        </a:rPr>
                        <a:t>を除外した</a:t>
                      </a:r>
                      <a:r>
                        <a:rPr kumimoji="1" lang="en-US" altLang="ja-JP" sz="700" b="0" i="0" u="none" strike="noStrike" kern="1200" dirty="0" err="1">
                          <a:solidFill>
                            <a:schemeClr val="tx1"/>
                          </a:solidFill>
                          <a:effectLst/>
                          <a:latin typeface="+mj-lt"/>
                          <a:ea typeface="+mn-ea"/>
                          <a:cs typeface="+mn-cs"/>
                        </a:rPr>
                        <a:t>Gunosy</a:t>
                      </a:r>
                      <a:r>
                        <a:rPr kumimoji="1" lang="ja-JP" altLang="en-US" sz="700" b="0" i="0" u="none" strike="noStrike" kern="1200" dirty="0">
                          <a:solidFill>
                            <a:schemeClr val="tx1"/>
                          </a:solidFill>
                          <a:effectLst/>
                          <a:latin typeface="+mj-lt"/>
                          <a:ea typeface="+mn-ea"/>
                          <a:cs typeface="+mn-cs"/>
                        </a:rPr>
                        <a:t>単体を指定した配信も可能です。別途お問い合わせください</a:t>
                      </a:r>
                      <a:endParaRPr lang="ja-JP" altLang="en-US" sz="700" b="0" u="none" strike="noStrike" cap="none" dirty="0">
                        <a:solidFill>
                          <a:schemeClr val="bg2">
                            <a:lumMod val="50000"/>
                          </a:schemeClr>
                        </a:solidFill>
                        <a:latin typeface="+mj-lt"/>
                        <a:ea typeface="Yu Gothic" panose="020B0400000000000000" pitchFamily="34" charset="-128"/>
                        <a:cs typeface="Arial"/>
                        <a:sym typeface="Arial"/>
                      </a:endParaRPr>
                    </a:p>
                  </a:txBody>
                  <a:tcPr marL="0" marR="0" marT="36000" marB="3600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lt1"/>
                    </a:solidFill>
                  </a:tcPr>
                </a:tc>
                <a:extLst>
                  <a:ext uri="{0D108BD9-81ED-4DB2-BD59-A6C34878D82A}">
                    <a16:rowId xmlns:a16="http://schemas.microsoft.com/office/drawing/2014/main" val="10009"/>
                  </a:ext>
                </a:extLst>
              </a:tr>
            </a:tbl>
          </a:graphicData>
        </a:graphic>
      </p:graphicFrame>
      <p:graphicFrame>
        <p:nvGraphicFramePr>
          <p:cNvPr id="53" name="表 52">
            <a:extLst>
              <a:ext uri="{FF2B5EF4-FFF2-40B4-BE49-F238E27FC236}">
                <a16:creationId xmlns:a16="http://schemas.microsoft.com/office/drawing/2014/main" id="{61205999-B788-AA8C-C583-02B7729201B6}"/>
              </a:ext>
            </a:extLst>
          </p:cNvPr>
          <p:cNvGraphicFramePr>
            <a:graphicFrameLocks noGrp="1"/>
          </p:cNvGraphicFramePr>
          <p:nvPr/>
        </p:nvGraphicFramePr>
        <p:xfrm>
          <a:off x="189214" y="3848747"/>
          <a:ext cx="9193324" cy="1045938"/>
        </p:xfrm>
        <a:graphic>
          <a:graphicData uri="http://schemas.openxmlformats.org/drawingml/2006/table">
            <a:tbl>
              <a:tblPr firstRow="1" bandRow="1">
                <a:tableStyleId>{5C22544A-7EE6-4342-B048-85BDC9FD1C3A}</a:tableStyleId>
              </a:tblPr>
              <a:tblGrid>
                <a:gridCol w="7125529">
                  <a:extLst>
                    <a:ext uri="{9D8B030D-6E8A-4147-A177-3AD203B41FA5}">
                      <a16:colId xmlns:a16="http://schemas.microsoft.com/office/drawing/2014/main" val="1221764777"/>
                    </a:ext>
                  </a:extLst>
                </a:gridCol>
                <a:gridCol w="2067795">
                  <a:extLst>
                    <a:ext uri="{9D8B030D-6E8A-4147-A177-3AD203B41FA5}">
                      <a16:colId xmlns:a16="http://schemas.microsoft.com/office/drawing/2014/main" val="130390782"/>
                    </a:ext>
                  </a:extLst>
                </a:gridCol>
              </a:tblGrid>
              <a:tr h="522969">
                <a:tc>
                  <a:txBody>
                    <a:bodyPr/>
                    <a:lstStyle/>
                    <a:p>
                      <a:r>
                        <a:rPr kumimoji="1" lang="en-US" altLang="ja-JP" baseline="0" dirty="0" err="1">
                          <a:solidFill>
                            <a:srgbClr val="FFC000"/>
                          </a:solidFill>
                        </a:rPr>
                        <a:t>SmartNews</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latin typeface="+mn-ea"/>
                          <a:ea typeface="+mn-ea"/>
                        </a:rPr>
                        <a:t>(</a:t>
                      </a:r>
                      <a:r>
                        <a:rPr kumimoji="1" lang="ja-JP" altLang="en-US" sz="1200" dirty="0">
                          <a:solidFill>
                            <a:schemeClr val="bg2">
                              <a:lumMod val="50000"/>
                            </a:schemeClr>
                          </a:solidFill>
                          <a:latin typeface="+mn-ea"/>
                          <a:ea typeface="+mn-ea"/>
                        </a:rPr>
                        <a:t>税別</a:t>
                      </a:r>
                      <a:r>
                        <a:rPr kumimoji="1" lang="en-US" altLang="ja-JP" sz="1200" dirty="0">
                          <a:solidFill>
                            <a:schemeClr val="bg2">
                              <a:lumMod val="50000"/>
                            </a:schemeClr>
                          </a:solidFill>
                          <a:latin typeface="+mn-ea"/>
                          <a:ea typeface="+mn-ea"/>
                        </a:rPr>
                        <a:t>)</a:t>
                      </a:r>
                      <a:endParaRPr kumimoji="1" lang="ja-JP" altLang="en-US" sz="1200" dirty="0">
                        <a:solidFill>
                          <a:schemeClr val="bg2">
                            <a:lumMod val="50000"/>
                          </a:schemeClr>
                        </a:solidFill>
                        <a:latin typeface="+mn-ea"/>
                        <a:ea typeface="+mn-ea"/>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タイアップコンテンツをキュレーションニュースメディア</a:t>
                      </a:r>
                      <a:r>
                        <a:rPr kumimoji="1" lang="en-US" altLang="ja-JP" sz="1100" b="1" dirty="0" err="1">
                          <a:solidFill>
                            <a:schemeClr val="bg2">
                              <a:lumMod val="50000"/>
                            </a:schemeClr>
                          </a:solidFill>
                          <a:latin typeface="+mn-ea"/>
                          <a:ea typeface="+mn-ea"/>
                        </a:rPr>
                        <a:t>SmartNews</a:t>
                      </a:r>
                      <a:r>
                        <a:rPr kumimoji="1" lang="ja-JP" altLang="en-US" sz="1100" b="1" dirty="0">
                          <a:solidFill>
                            <a:schemeClr val="bg2">
                              <a:lumMod val="50000"/>
                            </a:schemeClr>
                          </a:solidFill>
                          <a:latin typeface="+mn-ea"/>
                          <a:ea typeface="+mn-ea"/>
                        </a:rPr>
                        <a:t>内にも掲載し、より幅広い関心を持った層にも訴求し、情報拡散を図ります。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4" name="楕円 53">
            <a:extLst>
              <a:ext uri="{FF2B5EF4-FFF2-40B4-BE49-F238E27FC236}">
                <a16:creationId xmlns:a16="http://schemas.microsoft.com/office/drawing/2014/main" id="{1C5CB3AC-8061-D04C-D112-678C1CAD6467}"/>
              </a:ext>
            </a:extLst>
          </p:cNvPr>
          <p:cNvSpPr/>
          <p:nvPr/>
        </p:nvSpPr>
        <p:spPr>
          <a:xfrm>
            <a:off x="319729" y="4031791"/>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pic>
        <p:nvPicPr>
          <p:cNvPr id="55" name="Google Shape;2313;p55">
            <a:extLst>
              <a:ext uri="{FF2B5EF4-FFF2-40B4-BE49-F238E27FC236}">
                <a16:creationId xmlns:a16="http://schemas.microsoft.com/office/drawing/2014/main" id="{FDD11CCA-083E-2272-375A-E82BE487FEAC}"/>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2122371" y="3902535"/>
            <a:ext cx="513576" cy="544531"/>
          </a:xfrm>
          <a:prstGeom prst="rect">
            <a:avLst/>
          </a:prstGeom>
          <a:noFill/>
          <a:ln>
            <a:noFill/>
          </a:ln>
        </p:spPr>
      </p:pic>
      <p:graphicFrame>
        <p:nvGraphicFramePr>
          <p:cNvPr id="56" name="Google Shape;498;p17">
            <a:extLst>
              <a:ext uri="{FF2B5EF4-FFF2-40B4-BE49-F238E27FC236}">
                <a16:creationId xmlns:a16="http://schemas.microsoft.com/office/drawing/2014/main" id="{787A3BAB-7D91-E860-ED49-03B98E18F8F3}"/>
              </a:ext>
            </a:extLst>
          </p:cNvPr>
          <p:cNvGraphicFramePr/>
          <p:nvPr/>
        </p:nvGraphicFramePr>
        <p:xfrm>
          <a:off x="180353" y="5005046"/>
          <a:ext cx="3315881" cy="1722834"/>
        </p:xfrm>
        <a:graphic>
          <a:graphicData uri="http://schemas.openxmlformats.org/drawingml/2006/table">
            <a:tbl>
              <a:tblPr firstRow="1" bandRow="1">
                <a:noFill/>
              </a:tblPr>
              <a:tblGrid>
                <a:gridCol w="1035743">
                  <a:extLst>
                    <a:ext uri="{9D8B030D-6E8A-4147-A177-3AD203B41FA5}">
                      <a16:colId xmlns:a16="http://schemas.microsoft.com/office/drawing/2014/main" val="20000"/>
                    </a:ext>
                  </a:extLst>
                </a:gridCol>
                <a:gridCol w="985114">
                  <a:extLst>
                    <a:ext uri="{9D8B030D-6E8A-4147-A177-3AD203B41FA5}">
                      <a16:colId xmlns:a16="http://schemas.microsoft.com/office/drawing/2014/main" val="20001"/>
                    </a:ext>
                  </a:extLst>
                </a:gridCol>
                <a:gridCol w="766640">
                  <a:extLst>
                    <a:ext uri="{9D8B030D-6E8A-4147-A177-3AD203B41FA5}">
                      <a16:colId xmlns:a16="http://schemas.microsoft.com/office/drawing/2014/main" val="4152071183"/>
                    </a:ext>
                  </a:extLst>
                </a:gridCol>
                <a:gridCol w="528384">
                  <a:extLst>
                    <a:ext uri="{9D8B030D-6E8A-4147-A177-3AD203B41FA5}">
                      <a16:colId xmlns:a16="http://schemas.microsoft.com/office/drawing/2014/main" val="1086669030"/>
                    </a:ext>
                  </a:extLst>
                </a:gridCol>
              </a:tblGrid>
              <a:tr h="294611">
                <a:tc rowSpan="3">
                  <a:txBody>
                    <a:bodyPr/>
                    <a:lstStyle/>
                    <a:p>
                      <a:pPr marL="0" marR="0" lvl="0" indent="0" algn="ctr"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誘導パック</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ctr"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（オールリーチ）</a:t>
                      </a:r>
                      <a:endParaRPr lang="en-US" altLang="ja-JP" sz="4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BD4"/>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A:14,000</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23,000 CL</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951549148"/>
                  </a:ext>
                </a:extLst>
              </a:tr>
              <a:tr h="294611">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B:23,000</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38,000 CL</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88758646"/>
                  </a:ext>
                </a:extLst>
              </a:tr>
              <a:tr h="294611">
                <a:tc vMerge="1">
                  <a:txBody>
                    <a:bodyPr/>
                    <a:lstStyle/>
                    <a:p>
                      <a:pPr marL="0" marR="0" lvl="0" indent="0" algn="l" rtl="0">
                        <a:lnSpc>
                          <a:spcPct val="100000"/>
                        </a:lnSpc>
                        <a:spcBef>
                          <a:spcPts val="0"/>
                        </a:spcBef>
                        <a:spcAft>
                          <a:spcPts val="0"/>
                        </a:spcAft>
                        <a:buClr>
                          <a:srgbClr val="505050"/>
                        </a:buClr>
                        <a:buSzPts val="1000"/>
                        <a:buFont typeface="Arial"/>
                        <a:buNone/>
                      </a:pPr>
                      <a:endParaRPr lang="en-US" altLang="ja-JP" sz="1200" b="1" i="0"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C:45,000</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76,000 CL</a:t>
                      </a:r>
                      <a:r>
                        <a:rPr lang="ja-JP" altLang="en-US"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想定</a:t>
                      </a:r>
                      <a:endParaRPr lang="en-US" altLang="ja-JP" sz="120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tc hMerge="1">
                  <a:txBody>
                    <a:bodyPr/>
                    <a:lstStyle/>
                    <a:p>
                      <a:pPr marL="0" marR="0" lvl="0" indent="0" algn="ctr" rtl="0">
                        <a:lnSpc>
                          <a:spcPct val="100000"/>
                        </a:lnSpc>
                        <a:spcBef>
                          <a:spcPts val="0"/>
                        </a:spcBef>
                        <a:spcAft>
                          <a:spcPts val="0"/>
                        </a:spcAft>
                        <a:buClr>
                          <a:srgbClr val="000000"/>
                        </a:buClr>
                        <a:buSzPts val="1000"/>
                        <a:buFont typeface="Arial"/>
                        <a:buNone/>
                      </a:pPr>
                      <a:endParaRPr lang="en-US" altLang="ja-JP"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12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8E8EF"/>
                    </a:solidFill>
                  </a:tcPr>
                </a:tc>
                <a:extLst>
                  <a:ext uri="{0D108BD9-81ED-4DB2-BD59-A6C34878D82A}">
                    <a16:rowId xmlns:a16="http://schemas.microsoft.com/office/drawing/2014/main" val="1855931594"/>
                  </a:ext>
                </a:extLst>
              </a:tr>
              <a:tr h="279667">
                <a:tc rowSpan="3">
                  <a:txBody>
                    <a:bodyPr/>
                    <a:lstStyle/>
                    <a:p>
                      <a:pPr marL="0" marR="0" lvl="0" indent="0" algn="ctr"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掲載料金</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A:G30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1360069362"/>
                  </a:ext>
                </a:extLst>
              </a:tr>
              <a:tr h="279667">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B:G50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3330953395"/>
                  </a:ext>
                </a:extLst>
              </a:tr>
              <a:tr h="279667">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C:G100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円</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2647319439"/>
                  </a:ext>
                </a:extLst>
              </a:tr>
            </a:tbl>
          </a:graphicData>
        </a:graphic>
      </p:graphicFrame>
      <p:graphicFrame>
        <p:nvGraphicFramePr>
          <p:cNvPr id="57" name="Google Shape;498;p17">
            <a:extLst>
              <a:ext uri="{FF2B5EF4-FFF2-40B4-BE49-F238E27FC236}">
                <a16:creationId xmlns:a16="http://schemas.microsoft.com/office/drawing/2014/main" id="{34780A55-1FD3-908B-784E-C47489E44522}"/>
              </a:ext>
            </a:extLst>
          </p:cNvPr>
          <p:cNvGraphicFramePr/>
          <p:nvPr/>
        </p:nvGraphicFramePr>
        <p:xfrm>
          <a:off x="3724835" y="4948999"/>
          <a:ext cx="5682597" cy="1672200"/>
        </p:xfrm>
        <a:graphic>
          <a:graphicData uri="http://schemas.openxmlformats.org/drawingml/2006/table">
            <a:tbl>
              <a:tblPr firstRow="1" bandRow="1">
                <a:noFill/>
              </a:tblPr>
              <a:tblGrid>
                <a:gridCol w="5682597">
                  <a:extLst>
                    <a:ext uri="{9D8B030D-6E8A-4147-A177-3AD203B41FA5}">
                      <a16:colId xmlns:a16="http://schemas.microsoft.com/office/drawing/2014/main" val="20000"/>
                    </a:ext>
                  </a:extLst>
                </a:gridCol>
              </a:tblGrid>
              <a:tr h="1103327">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・タイアップと同時にお申し込みください。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・想定クリック数は媒体計測のクリック数です。計測方法の違いにより、媒体クリック数と小学館計測のタイアップ</a:t>
                      </a:r>
                      <a:r>
                        <a:rPr kumimoji="1" lang="en-US" altLang="ja-JP" sz="700" b="0" i="0" u="none" strike="noStrike" kern="1200" dirty="0">
                          <a:solidFill>
                            <a:schemeClr val="tx1"/>
                          </a:solidFill>
                          <a:effectLst/>
                          <a:latin typeface="+mn-lt"/>
                          <a:ea typeface="+mn-ea"/>
                          <a:cs typeface="+mn-cs"/>
                        </a:rPr>
                        <a:t>PV</a:t>
                      </a:r>
                      <a:r>
                        <a:rPr kumimoji="1" lang="ja-JP" altLang="en-US" sz="700" b="0" i="0" u="none" strike="noStrike" kern="1200" dirty="0">
                          <a:solidFill>
                            <a:schemeClr val="tx1"/>
                          </a:solidFill>
                          <a:effectLst/>
                          <a:latin typeface="+mn-lt"/>
                          <a:ea typeface="+mn-ea"/>
                          <a:cs typeface="+mn-cs"/>
                        </a:rPr>
                        <a:t>貢献数に</a:t>
                      </a:r>
                      <a:r>
                        <a:rPr kumimoji="1" lang="en-US" altLang="ja-JP" sz="700" b="0" i="0" u="none" strike="noStrike" kern="1200" dirty="0">
                          <a:solidFill>
                            <a:schemeClr val="tx1"/>
                          </a:solidFill>
                          <a:effectLst/>
                          <a:latin typeface="+mn-lt"/>
                          <a:ea typeface="+mn-ea"/>
                          <a:cs typeface="+mn-cs"/>
                        </a:rPr>
                        <a:t>40</a:t>
                      </a:r>
                      <a:r>
                        <a:rPr kumimoji="1" lang="ja-JP" altLang="en-US" sz="700" b="0" i="0" u="none" strike="noStrike" kern="1200" dirty="0">
                          <a:solidFill>
                            <a:schemeClr val="tx1"/>
                          </a:solidFill>
                          <a:effectLst/>
                          <a:latin typeface="+mn-lt"/>
                          <a:ea typeface="+mn-ea"/>
                          <a:cs typeface="+mn-cs"/>
                        </a:rPr>
                        <a:t>～</a:t>
                      </a:r>
                      <a:r>
                        <a:rPr kumimoji="1" lang="en-US" altLang="ja-JP" sz="700" b="0" i="0" u="none" strike="noStrike" kern="1200" dirty="0">
                          <a:solidFill>
                            <a:schemeClr val="tx1"/>
                          </a:solidFill>
                          <a:effectLst/>
                          <a:latin typeface="+mn-lt"/>
                          <a:ea typeface="+mn-ea"/>
                          <a:cs typeface="+mn-cs"/>
                        </a:rPr>
                        <a:t>60</a:t>
                      </a:r>
                      <a:r>
                        <a:rPr kumimoji="1" lang="ja-JP" altLang="en-US" sz="700" b="0" i="0" u="none" strike="noStrike" kern="1200" dirty="0">
                          <a:solidFill>
                            <a:schemeClr val="tx1"/>
                          </a:solidFill>
                          <a:effectLst/>
                          <a:latin typeface="+mn-lt"/>
                          <a:ea typeface="+mn-ea"/>
                          <a:cs typeface="+mn-cs"/>
                        </a:rPr>
                        <a:t>％程度</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n-lt"/>
                          <a:ea typeface="+mn-ea"/>
                          <a:cs typeface="+mn-cs"/>
                        </a:rPr>
                        <a:t>   </a:t>
                      </a:r>
                      <a:r>
                        <a:rPr kumimoji="1" lang="ja-JP" altLang="en-US" sz="700" b="0" i="0" u="none" strike="noStrike" kern="1200" dirty="0">
                          <a:solidFill>
                            <a:schemeClr val="tx1"/>
                          </a:solidFill>
                          <a:effectLst/>
                          <a:latin typeface="+mn-lt"/>
                          <a:ea typeface="+mn-ea"/>
                          <a:cs typeface="+mn-cs"/>
                        </a:rPr>
                        <a:t>の乖離が生じる場合がございます点ご了承ください。</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・リンク先ページ公開次第審査が開始となるため、タイアップ記事公開以降数営業日後の掲載開始となります。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・タイアップ記事の起用者、使用画像によっては</a:t>
                      </a:r>
                      <a:r>
                        <a:rPr kumimoji="1" lang="en-US" altLang="ja-JP" sz="700" b="0" i="0" u="none" strike="noStrike" kern="1200" dirty="0">
                          <a:solidFill>
                            <a:schemeClr val="tx1"/>
                          </a:solidFill>
                          <a:effectLst/>
                          <a:latin typeface="+mn-lt"/>
                          <a:ea typeface="+mn-ea"/>
                          <a:cs typeface="+mn-cs"/>
                        </a:rPr>
                        <a:t>2</a:t>
                      </a:r>
                      <a:r>
                        <a:rPr kumimoji="1" lang="ja-JP" altLang="en-US" sz="700" b="0" i="0" u="none" strike="noStrike" kern="1200" dirty="0">
                          <a:solidFill>
                            <a:schemeClr val="tx1"/>
                          </a:solidFill>
                          <a:effectLst/>
                          <a:latin typeface="+mn-lt"/>
                          <a:ea typeface="+mn-ea"/>
                          <a:cs typeface="+mn-cs"/>
                        </a:rPr>
                        <a:t>次利用費が発生します。起用者によっては、このブーストプランをご利用できない場合が</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n-lt"/>
                          <a:ea typeface="+mn-ea"/>
                          <a:cs typeface="+mn-cs"/>
                        </a:rPr>
                        <a:t>   </a:t>
                      </a:r>
                      <a:r>
                        <a:rPr kumimoji="1" lang="ja-JP" altLang="en-US" sz="700" b="0" i="0" u="none" strike="noStrike" kern="1200" dirty="0">
                          <a:solidFill>
                            <a:schemeClr val="tx1"/>
                          </a:solidFill>
                          <a:effectLst/>
                          <a:latin typeface="+mn-lt"/>
                          <a:ea typeface="+mn-ea"/>
                          <a:cs typeface="+mn-cs"/>
                        </a:rPr>
                        <a:t>ございます。事前にご確認ください。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・運用型メニューのため、期間や内容により運用単価が変動いたします。下限クリック数を保証するものではございません。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・配信期間は最長</a:t>
                      </a:r>
                      <a:r>
                        <a:rPr kumimoji="1" lang="en-US" altLang="ja-JP" sz="700" b="0" i="0" u="none" strike="noStrike" kern="1200" dirty="0">
                          <a:solidFill>
                            <a:schemeClr val="tx1"/>
                          </a:solidFill>
                          <a:effectLst/>
                          <a:latin typeface="+mn-lt"/>
                          <a:ea typeface="+mn-ea"/>
                          <a:cs typeface="+mn-cs"/>
                        </a:rPr>
                        <a:t>1</a:t>
                      </a:r>
                      <a:r>
                        <a:rPr kumimoji="1" lang="ja-JP" altLang="en-US" sz="700" b="0" i="0" u="none" strike="noStrike" kern="1200" dirty="0">
                          <a:solidFill>
                            <a:schemeClr val="tx1"/>
                          </a:solidFill>
                          <a:effectLst/>
                          <a:latin typeface="+mn-lt"/>
                          <a:ea typeface="+mn-ea"/>
                          <a:cs typeface="+mn-cs"/>
                        </a:rPr>
                        <a:t>ヶ月になります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・掲載されるクリエイティブにも</a:t>
                      </a:r>
                      <a:r>
                        <a:rPr kumimoji="1" lang="en-US" altLang="ja-JP" sz="700" b="0" i="0" u="none" strike="noStrike" kern="1200" dirty="0">
                          <a:solidFill>
                            <a:schemeClr val="tx1"/>
                          </a:solidFill>
                          <a:effectLst/>
                          <a:latin typeface="+mn-lt"/>
                          <a:ea typeface="+mn-ea"/>
                          <a:cs typeface="+mn-cs"/>
                        </a:rPr>
                        <a:t>PR</a:t>
                      </a:r>
                      <a:r>
                        <a:rPr kumimoji="1" lang="ja-JP" altLang="en-US" sz="700" b="0" i="0" u="none" strike="noStrike" kern="1200" dirty="0">
                          <a:solidFill>
                            <a:schemeClr val="tx1"/>
                          </a:solidFill>
                          <a:effectLst/>
                          <a:latin typeface="+mn-lt"/>
                          <a:ea typeface="+mn-ea"/>
                          <a:cs typeface="+mn-cs"/>
                        </a:rPr>
                        <a:t>表記・クライアント名表記がございます。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・クリエイティブはタイアップ内の素材で編集部が制作します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・薬機法、景表法などの法令に抵触する内容、調査数値等の出典が不明瞭なもの、その他不適切と判断された場合、掲載不可となることが</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n-lt"/>
                          <a:ea typeface="+mn-ea"/>
                          <a:cs typeface="+mn-cs"/>
                        </a:rPr>
                        <a:t>   </a:t>
                      </a:r>
                      <a:r>
                        <a:rPr kumimoji="1" lang="ja-JP" altLang="en-US" sz="700" b="0" i="0" u="none" strike="noStrike" kern="1200" dirty="0">
                          <a:solidFill>
                            <a:schemeClr val="tx1"/>
                          </a:solidFill>
                          <a:effectLst/>
                          <a:latin typeface="+mn-lt"/>
                          <a:ea typeface="+mn-ea"/>
                          <a:cs typeface="+mn-cs"/>
                        </a:rPr>
                        <a:t>ございます。</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 ・機械学習機能を最大限に発揮する為、オールリーチ配信を推奨しておりますが性別セグメント必須の際はご相談ください。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・ターゲティング、配信期間、金額など上記以外の条件で出稿ご希望の際はご相談ください。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・最低出稿金額は</a:t>
                      </a:r>
                      <a:r>
                        <a:rPr kumimoji="1" lang="en-US" altLang="ja-JP" sz="700" b="0" i="0" u="none" strike="noStrike" kern="1200" dirty="0">
                          <a:solidFill>
                            <a:schemeClr val="tx1"/>
                          </a:solidFill>
                          <a:effectLst/>
                          <a:latin typeface="+mn-lt"/>
                          <a:ea typeface="+mn-ea"/>
                          <a:cs typeface="+mn-cs"/>
                        </a:rPr>
                        <a:t>G30</a:t>
                      </a:r>
                      <a:r>
                        <a:rPr kumimoji="1" lang="ja-JP" altLang="en-US" sz="700" b="0" i="0" u="none" strike="noStrike" kern="1200" dirty="0">
                          <a:solidFill>
                            <a:schemeClr val="tx1"/>
                          </a:solidFill>
                          <a:effectLst/>
                          <a:latin typeface="+mn-lt"/>
                          <a:ea typeface="+mn-ea"/>
                          <a:cs typeface="+mn-cs"/>
                        </a:rPr>
                        <a:t>万円～になります。セグメント指定時は、</a:t>
                      </a:r>
                      <a:r>
                        <a:rPr kumimoji="1" lang="en-US" altLang="ja-JP" sz="700" b="0" i="0" u="none" strike="noStrike" kern="1200" dirty="0">
                          <a:solidFill>
                            <a:schemeClr val="tx1"/>
                          </a:solidFill>
                          <a:effectLst/>
                          <a:latin typeface="+mn-lt"/>
                          <a:ea typeface="+mn-ea"/>
                          <a:cs typeface="+mn-cs"/>
                        </a:rPr>
                        <a:t>1</a:t>
                      </a:r>
                      <a:r>
                        <a:rPr kumimoji="1" lang="ja-JP" altLang="en-US" sz="700" b="0" i="0" u="none" strike="noStrike" kern="1200" dirty="0">
                          <a:solidFill>
                            <a:schemeClr val="tx1"/>
                          </a:solidFill>
                          <a:effectLst/>
                          <a:latin typeface="+mn-lt"/>
                          <a:ea typeface="+mn-ea"/>
                          <a:cs typeface="+mn-cs"/>
                        </a:rPr>
                        <a:t>セグメントにつき</a:t>
                      </a:r>
                      <a:r>
                        <a:rPr kumimoji="1" lang="en-US" altLang="ja-JP" sz="700" b="0" i="0" u="none" strike="noStrike" kern="1200" dirty="0">
                          <a:solidFill>
                            <a:schemeClr val="tx1"/>
                          </a:solidFill>
                          <a:effectLst/>
                          <a:latin typeface="+mn-lt"/>
                          <a:ea typeface="+mn-ea"/>
                          <a:cs typeface="+mn-cs"/>
                        </a:rPr>
                        <a:t>G30</a:t>
                      </a:r>
                      <a:r>
                        <a:rPr kumimoji="1" lang="ja-JP" altLang="en-US" sz="700" b="0" i="0" u="none" strike="noStrike" kern="1200" dirty="0">
                          <a:solidFill>
                            <a:schemeClr val="tx1"/>
                          </a:solidFill>
                          <a:effectLst/>
                          <a:latin typeface="+mn-lt"/>
                          <a:ea typeface="+mn-ea"/>
                          <a:cs typeface="+mn-cs"/>
                        </a:rPr>
                        <a:t>万円～となります。</a:t>
                      </a:r>
                      <a:endParaRPr lang="ja-JP" altLang="en-US" sz="700" b="0" u="none" strike="noStrike" cap="none" dirty="0">
                        <a:solidFill>
                          <a:schemeClr val="bg2">
                            <a:lumMod val="50000"/>
                          </a:schemeClr>
                        </a:solidFill>
                        <a:latin typeface="+mn-lt"/>
                        <a:ea typeface="Yu Gothic" panose="020B0400000000000000" pitchFamily="34" charset="-128"/>
                        <a:cs typeface="Arial"/>
                        <a:sym typeface="Arial"/>
                      </a:endParaRPr>
                    </a:p>
                  </a:txBody>
                  <a:tcPr marL="0" marR="0" marT="36000" marB="36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0522445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ED513F1B-7A60-612B-D4E8-163C4E6EE93D}"/>
              </a:ext>
            </a:extLst>
          </p:cNvPr>
          <p:cNvGraphicFramePr>
            <a:graphicFrameLocks noGrp="1"/>
          </p:cNvGraphicFramePr>
          <p:nvPr/>
        </p:nvGraphicFramePr>
        <p:xfrm>
          <a:off x="189215" y="513352"/>
          <a:ext cx="8968566"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Outbrain</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スマートフォン月間</a:t>
                      </a:r>
                      <a:r>
                        <a:rPr kumimoji="1" lang="en-US" altLang="ja-JP" sz="1100" b="1" dirty="0">
                          <a:solidFill>
                            <a:schemeClr val="bg2">
                              <a:lumMod val="50000"/>
                            </a:schemeClr>
                          </a:solidFill>
                          <a:latin typeface="+mn-ea"/>
                          <a:ea typeface="+mn-ea"/>
                        </a:rPr>
                        <a:t>3000</a:t>
                      </a:r>
                      <a:r>
                        <a:rPr kumimoji="1" lang="ja-JP" altLang="en-US" sz="1100" b="1" dirty="0">
                          <a:solidFill>
                            <a:schemeClr val="bg2">
                              <a:lumMod val="50000"/>
                            </a:schemeClr>
                          </a:solidFill>
                          <a:latin typeface="+mn-ea"/>
                          <a:ea typeface="+mn-ea"/>
                        </a:rPr>
                        <a:t>万人、</a:t>
                      </a:r>
                      <a:r>
                        <a:rPr kumimoji="1" lang="en-US" altLang="ja-JP" sz="1100" b="1" dirty="0">
                          <a:solidFill>
                            <a:schemeClr val="bg2">
                              <a:lumMod val="50000"/>
                            </a:schemeClr>
                          </a:solidFill>
                          <a:latin typeface="+mn-ea"/>
                          <a:ea typeface="+mn-ea"/>
                        </a:rPr>
                        <a:t>PC</a:t>
                      </a:r>
                      <a:r>
                        <a:rPr kumimoji="1" lang="ja-JP" altLang="en-US" sz="1100" b="1" dirty="0">
                          <a:solidFill>
                            <a:schemeClr val="bg2">
                              <a:lumMod val="50000"/>
                            </a:schemeClr>
                          </a:solidFill>
                          <a:latin typeface="+mn-ea"/>
                          <a:ea typeface="+mn-ea"/>
                        </a:rPr>
                        <a:t>月間</a:t>
                      </a:r>
                      <a:r>
                        <a:rPr kumimoji="1" lang="en-US" altLang="ja-JP" sz="1100" b="1" dirty="0">
                          <a:solidFill>
                            <a:schemeClr val="bg2">
                              <a:lumMod val="50000"/>
                            </a:schemeClr>
                          </a:solidFill>
                          <a:latin typeface="+mn-ea"/>
                          <a:ea typeface="+mn-ea"/>
                        </a:rPr>
                        <a:t>2800</a:t>
                      </a:r>
                      <a:r>
                        <a:rPr kumimoji="1" lang="ja-JP" altLang="en-US" sz="1100" b="1" dirty="0">
                          <a:solidFill>
                            <a:schemeClr val="bg2">
                              <a:lumMod val="50000"/>
                            </a:schemeClr>
                          </a:solidFill>
                          <a:latin typeface="+mn-ea"/>
                          <a:ea typeface="+mn-ea"/>
                        </a:rPr>
                        <a:t>万人にリーチするプレミアムネットワークメディアを保有。パブリッシャーを厳選し、記事を読んでいる「読み物モード」のユーザーに自然な形でコンテンツをお薦めするため、高いエンゲージメントが期待でき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 name="楕円 4">
            <a:extLst>
              <a:ext uri="{FF2B5EF4-FFF2-40B4-BE49-F238E27FC236}">
                <a16:creationId xmlns:a16="http://schemas.microsoft.com/office/drawing/2014/main" id="{12744C72-9955-383D-01A7-2B9D7B75583F}"/>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6" name="Google Shape;498;p17">
            <a:extLst>
              <a:ext uri="{FF2B5EF4-FFF2-40B4-BE49-F238E27FC236}">
                <a16:creationId xmlns:a16="http://schemas.microsoft.com/office/drawing/2014/main" id="{DA44F84F-5B09-1AC6-DAAC-1C288A79B7D1}"/>
              </a:ext>
            </a:extLst>
          </p:cNvPr>
          <p:cNvGraphicFramePr/>
          <p:nvPr/>
        </p:nvGraphicFramePr>
        <p:xfrm>
          <a:off x="189215" y="1719842"/>
          <a:ext cx="4538613" cy="1313280"/>
        </p:xfrm>
        <a:graphic>
          <a:graphicData uri="http://schemas.openxmlformats.org/drawingml/2006/table">
            <a:tbl>
              <a:tblPr firstRow="1" bandRow="1">
                <a:noFill/>
              </a:tblPr>
              <a:tblGrid>
                <a:gridCol w="1472075">
                  <a:extLst>
                    <a:ext uri="{9D8B030D-6E8A-4147-A177-3AD203B41FA5}">
                      <a16:colId xmlns:a16="http://schemas.microsoft.com/office/drawing/2014/main" val="20000"/>
                    </a:ext>
                  </a:extLst>
                </a:gridCol>
                <a:gridCol w="3066538">
                  <a:extLst>
                    <a:ext uri="{9D8B030D-6E8A-4147-A177-3AD203B41FA5}">
                      <a16:colId xmlns:a16="http://schemas.microsoft.com/office/drawing/2014/main" val="20001"/>
                    </a:ext>
                  </a:extLst>
                </a:gridCol>
              </a:tblGrid>
              <a:tr h="26850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掲載料金</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G50</a:t>
                      </a: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クリック課金</a:t>
                      </a:r>
                      <a:endParaRPr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40022">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クリック単価想定</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en-US" alt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G30</a:t>
                      </a: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円～</a:t>
                      </a:r>
                      <a:r>
                        <a:rPr lang="en-US" alt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80</a:t>
                      </a: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円</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掲載料金につきましては、お見積もり可能ですのでご相談ください</a:t>
                      </a:r>
                      <a:endParaRPr lang="en-US" altLang="ja-JP" sz="10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0">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広告色の強い“販促サイト”への誘導は</a:t>
                      </a: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NG</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となります。</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lnT w="9525" cap="flat" cmpd="sng" algn="ctr">
                      <a:solidFill>
                        <a:srgbClr val="7F7F7F"/>
                      </a:solidFill>
                      <a:prstDash val="dot"/>
                      <a:round/>
                      <a:headEnd type="none" w="sm" len="sm"/>
                      <a:tailEnd type="none" w="sm" len="sm"/>
                    </a:lnT>
                  </a:tcPr>
                </a:tc>
                <a:extLst>
                  <a:ext uri="{0D108BD9-81ED-4DB2-BD59-A6C34878D82A}">
                    <a16:rowId xmlns:a16="http://schemas.microsoft.com/office/drawing/2014/main" val="10009"/>
                  </a:ext>
                </a:extLst>
              </a:tr>
            </a:tbl>
          </a:graphicData>
        </a:graphic>
      </p:graphicFrame>
      <p:pic>
        <p:nvPicPr>
          <p:cNvPr id="7" name="Google Shape;2380;p143">
            <a:extLst>
              <a:ext uri="{FF2B5EF4-FFF2-40B4-BE49-F238E27FC236}">
                <a16:creationId xmlns:a16="http://schemas.microsoft.com/office/drawing/2014/main" id="{AC10E784-50B7-BF8D-FE6E-8CFF2681EF86}"/>
              </a:ext>
            </a:extLst>
          </p:cNvPr>
          <p:cNvPicPr preferRelativeResize="0"/>
          <p:nvPr/>
        </p:nvPicPr>
        <p:blipFill rotWithShape="1">
          <a:blip r:embed="rId2">
            <a:alphaModFix/>
          </a:blip>
          <a:srcRect/>
          <a:stretch/>
        </p:blipFill>
        <p:spPr>
          <a:xfrm>
            <a:off x="1734445" y="566049"/>
            <a:ext cx="1269080" cy="381348"/>
          </a:xfrm>
          <a:prstGeom prst="rect">
            <a:avLst/>
          </a:prstGeom>
          <a:noFill/>
          <a:ln>
            <a:noFill/>
          </a:ln>
        </p:spPr>
      </p:pic>
      <p:graphicFrame>
        <p:nvGraphicFramePr>
          <p:cNvPr id="8" name="Google Shape;498;p17">
            <a:extLst>
              <a:ext uri="{FF2B5EF4-FFF2-40B4-BE49-F238E27FC236}">
                <a16:creationId xmlns:a16="http://schemas.microsoft.com/office/drawing/2014/main" id="{414A9ACB-0852-09FB-8B29-06592743238B}"/>
              </a:ext>
            </a:extLst>
          </p:cNvPr>
          <p:cNvGraphicFramePr/>
          <p:nvPr/>
        </p:nvGraphicFramePr>
        <p:xfrm>
          <a:off x="4934778" y="1694253"/>
          <a:ext cx="4223004" cy="1575721"/>
        </p:xfrm>
        <a:graphic>
          <a:graphicData uri="http://schemas.openxmlformats.org/drawingml/2006/table">
            <a:tbl>
              <a:tblPr firstRow="1" bandRow="1">
                <a:noFill/>
              </a:tblPr>
              <a:tblGrid>
                <a:gridCol w="4223004">
                  <a:extLst>
                    <a:ext uri="{9D8B030D-6E8A-4147-A177-3AD203B41FA5}">
                      <a16:colId xmlns:a16="http://schemas.microsoft.com/office/drawing/2014/main" val="20000"/>
                    </a:ext>
                  </a:extLst>
                </a:gridCol>
              </a:tblGrid>
              <a:tr h="1575721">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・タイアップと同時にお申し込みください。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・リンク先ページ公開次第審査開始のため、タイアップ記事公開以降数営業日後の掲載開始となります。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・タイアップ記事の起用者、使用画像によっては</a:t>
                      </a:r>
                      <a:r>
                        <a:rPr kumimoji="1" lang="en-US" altLang="ja-JP" sz="700" b="0" i="0" u="none" strike="noStrike" kern="1200" dirty="0">
                          <a:solidFill>
                            <a:schemeClr val="tx1"/>
                          </a:solidFill>
                          <a:effectLst/>
                          <a:latin typeface="+mn-lt"/>
                          <a:ea typeface="+mn-ea"/>
                          <a:cs typeface="+mn-cs"/>
                        </a:rPr>
                        <a:t>2</a:t>
                      </a:r>
                      <a:r>
                        <a:rPr kumimoji="1" lang="ja-JP" altLang="en-US" sz="700" b="0" i="0" u="none" strike="noStrike" kern="1200" dirty="0">
                          <a:solidFill>
                            <a:schemeClr val="tx1"/>
                          </a:solidFill>
                          <a:effectLst/>
                          <a:latin typeface="+mn-lt"/>
                          <a:ea typeface="+mn-ea"/>
                          <a:cs typeface="+mn-cs"/>
                        </a:rPr>
                        <a:t>次利用費が発生します。</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　起用者によっては、このブーストプランをご利用できない場合がございます。事前にご確認ください。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・配信期間は最長</a:t>
                      </a:r>
                      <a:r>
                        <a:rPr kumimoji="1" lang="en-US" altLang="ja-JP" sz="700" b="0" i="0" u="none" strike="noStrike" kern="1200" dirty="0">
                          <a:solidFill>
                            <a:schemeClr val="tx1"/>
                          </a:solidFill>
                          <a:effectLst/>
                          <a:latin typeface="+mn-lt"/>
                          <a:ea typeface="+mn-ea"/>
                          <a:cs typeface="+mn-cs"/>
                        </a:rPr>
                        <a:t>1</a:t>
                      </a:r>
                      <a:r>
                        <a:rPr kumimoji="1" lang="ja-JP" altLang="en-US" sz="700" b="0" i="0" u="none" strike="noStrike" kern="1200" dirty="0">
                          <a:solidFill>
                            <a:schemeClr val="tx1"/>
                          </a:solidFill>
                          <a:effectLst/>
                          <a:latin typeface="+mn-lt"/>
                          <a:ea typeface="+mn-ea"/>
                          <a:cs typeface="+mn-cs"/>
                        </a:rPr>
                        <a:t>ヶ月になります。</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 ・計測方法の違いにより、媒体レポートのクリック数と小学館計測のタイアップ</a:t>
                      </a:r>
                      <a:r>
                        <a:rPr kumimoji="1" lang="en-US" altLang="ja-JP" sz="700" b="0" i="0" u="none" strike="noStrike" kern="1200" dirty="0">
                          <a:solidFill>
                            <a:schemeClr val="tx1"/>
                          </a:solidFill>
                          <a:effectLst/>
                          <a:latin typeface="+mn-lt"/>
                          <a:ea typeface="+mn-ea"/>
                          <a:cs typeface="+mn-cs"/>
                        </a:rPr>
                        <a:t>PV</a:t>
                      </a:r>
                      <a:r>
                        <a:rPr kumimoji="1" lang="ja-JP" altLang="en-US" sz="700" b="0" i="0" u="none" strike="noStrike" kern="1200" dirty="0">
                          <a:solidFill>
                            <a:schemeClr val="tx1"/>
                          </a:solidFill>
                          <a:effectLst/>
                          <a:latin typeface="+mn-lt"/>
                          <a:ea typeface="+mn-ea"/>
                          <a:cs typeface="+mn-cs"/>
                        </a:rPr>
                        <a:t>貢献数に相違がある</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　点ご了承ください。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・掲載されるクリエイティブにも</a:t>
                      </a:r>
                      <a:r>
                        <a:rPr kumimoji="1" lang="en-US" altLang="ja-JP" sz="700" b="0" i="0" u="none" strike="noStrike" kern="1200" dirty="0">
                          <a:solidFill>
                            <a:schemeClr val="tx1"/>
                          </a:solidFill>
                          <a:effectLst/>
                          <a:latin typeface="+mn-lt"/>
                          <a:ea typeface="+mn-ea"/>
                          <a:cs typeface="+mn-cs"/>
                        </a:rPr>
                        <a:t>PR</a:t>
                      </a:r>
                      <a:r>
                        <a:rPr kumimoji="1" lang="ja-JP" altLang="en-US" sz="700" b="0" i="0" u="none" strike="noStrike" kern="1200" dirty="0">
                          <a:solidFill>
                            <a:schemeClr val="tx1"/>
                          </a:solidFill>
                          <a:effectLst/>
                          <a:latin typeface="+mn-lt"/>
                          <a:ea typeface="+mn-ea"/>
                          <a:cs typeface="+mn-cs"/>
                        </a:rPr>
                        <a:t>表記・クライアント名表記が入る場合がございます。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・クリエイティブはタイアップ内の素材で編集部が制作します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・ターゲティング、配信期間、金額など上記以外の条件で出稿ご希望の際はご相談ください。</a:t>
                      </a:r>
                      <a:endPar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noFill/>
                      <a:prstDash val="dot"/>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9" name="タイトル 54">
            <a:extLst>
              <a:ext uri="{FF2B5EF4-FFF2-40B4-BE49-F238E27FC236}">
                <a16:creationId xmlns:a16="http://schemas.microsoft.com/office/drawing/2014/main" id="{2C4DFCE3-B47C-23DC-AB1C-44608A11FCD0}"/>
              </a:ext>
            </a:extLst>
          </p:cNvPr>
          <p:cNvSpPr>
            <a:spLocks noGrp="1"/>
          </p:cNvSpPr>
          <p:nvPr>
            <p:ph type="title"/>
          </p:nvPr>
        </p:nvSpPr>
        <p:spPr/>
        <p:txBody>
          <a:bodyPr/>
          <a:lstStyle/>
          <a:p>
            <a:r>
              <a:rPr lang="ja-JP" altLang="en-US" dirty="0"/>
              <a:t>ブースト＞外部誘導</a:t>
            </a:r>
          </a:p>
        </p:txBody>
      </p:sp>
      <p:sp>
        <p:nvSpPr>
          <p:cNvPr id="18" name="Google Shape;1556;p60">
            <a:extLst>
              <a:ext uri="{FF2B5EF4-FFF2-40B4-BE49-F238E27FC236}">
                <a16:creationId xmlns:a16="http://schemas.microsoft.com/office/drawing/2014/main" id="{73D8D8C0-9209-FE26-1267-048C48077407}"/>
              </a:ext>
            </a:extLst>
          </p:cNvPr>
          <p:cNvSpPr txBox="1">
            <a:spLocks/>
          </p:cNvSpPr>
          <p:nvPr/>
        </p:nvSpPr>
        <p:spPr>
          <a:xfrm>
            <a:off x="9109423" y="6551705"/>
            <a:ext cx="264176" cy="176175"/>
          </a:xfrm>
          <a:prstGeom prst="rect">
            <a:avLst/>
          </a:prstGeom>
          <a:noFill/>
          <a:ln>
            <a:noFill/>
          </a:ln>
        </p:spPr>
        <p:txBody>
          <a:bodyPr spcFirstLastPara="1" wrap="square" lIns="0" tIns="0" rIns="0" bIns="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Pts val="800"/>
              <a:buFontTx/>
              <a:buNone/>
              <a:tabLst/>
              <a:defRPr/>
            </a:pPr>
            <a:endParaRPr kumimoji="0" lang="en-US" sz="1800" b="0" i="0" u="none" strike="noStrike" kern="1200" cap="none" spc="0" normalizeH="0" baseline="0" noProof="0" dirty="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graphicFrame>
        <p:nvGraphicFramePr>
          <p:cNvPr id="19" name="表 18">
            <a:extLst>
              <a:ext uri="{FF2B5EF4-FFF2-40B4-BE49-F238E27FC236}">
                <a16:creationId xmlns:a16="http://schemas.microsoft.com/office/drawing/2014/main" id="{B07182EB-85C6-BC7D-6C9D-73BD6ECF37B7}"/>
              </a:ext>
            </a:extLst>
          </p:cNvPr>
          <p:cNvGraphicFramePr>
            <a:graphicFrameLocks noGrp="1"/>
          </p:cNvGraphicFramePr>
          <p:nvPr/>
        </p:nvGraphicFramePr>
        <p:xfrm>
          <a:off x="189214" y="3603214"/>
          <a:ext cx="8968566" cy="1117329"/>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craft.</a:t>
                      </a:r>
                      <a:endParaRPr kumimoji="1" lang="ja-JP" altLang="en-US" baseline="0" dirty="0">
                        <a:solidFill>
                          <a:srgbClr val="FFC000"/>
                        </a:solidFill>
                      </a:endParaRP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G30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craft.</a:t>
                      </a:r>
                      <a:r>
                        <a:rPr kumimoji="1" lang="ja-JP" altLang="en-US" sz="1100" b="1" dirty="0">
                          <a:solidFill>
                            <a:schemeClr val="bg2">
                              <a:lumMod val="50000"/>
                            </a:schemeClr>
                          </a:solidFill>
                          <a:latin typeface="+mn-ea"/>
                          <a:ea typeface="+mn-ea"/>
                        </a:rPr>
                        <a:t>」は、独自取材での制作が基本のプレミアムメディアを中心に提携し、良質な配信面を持ったレコメンドエンジンです。</a:t>
                      </a:r>
                      <a:r>
                        <a:rPr kumimoji="1" lang="en-US" altLang="ja-JP" sz="1100" b="1" dirty="0">
                          <a:solidFill>
                            <a:schemeClr val="bg2">
                              <a:lumMod val="50000"/>
                            </a:schemeClr>
                          </a:solidFill>
                          <a:latin typeface="+mn-ea"/>
                          <a:ea typeface="+mn-ea"/>
                        </a:rPr>
                        <a:t>LP</a:t>
                      </a:r>
                      <a:r>
                        <a:rPr kumimoji="1" lang="ja-JP" altLang="en-US" sz="1100" b="1" dirty="0">
                          <a:solidFill>
                            <a:schemeClr val="bg2">
                              <a:lumMod val="50000"/>
                            </a:schemeClr>
                          </a:solidFill>
                          <a:latin typeface="+mn-ea"/>
                          <a:ea typeface="+mn-ea"/>
                        </a:rPr>
                        <a:t>遷移後の滞在時間や読了率が高く、ブランド広告主にも最適なブーストプランです。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20" name="楕円 19">
            <a:extLst>
              <a:ext uri="{FF2B5EF4-FFF2-40B4-BE49-F238E27FC236}">
                <a16:creationId xmlns:a16="http://schemas.microsoft.com/office/drawing/2014/main" id="{DDCFC799-6936-C3B6-2B25-99C6FC534254}"/>
              </a:ext>
            </a:extLst>
          </p:cNvPr>
          <p:cNvSpPr/>
          <p:nvPr/>
        </p:nvSpPr>
        <p:spPr>
          <a:xfrm>
            <a:off x="319729" y="3732470"/>
            <a:ext cx="264466" cy="260277"/>
          </a:xfrm>
          <a:prstGeom prst="ellipse">
            <a:avLst/>
          </a:prstGeom>
          <a:solidFill>
            <a:srgbClr val="E9B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pic>
        <p:nvPicPr>
          <p:cNvPr id="21" name="Google Shape;2220;p54" descr="craft_logo_black.png">
            <a:extLst>
              <a:ext uri="{FF2B5EF4-FFF2-40B4-BE49-F238E27FC236}">
                <a16:creationId xmlns:a16="http://schemas.microsoft.com/office/drawing/2014/main" id="{5E2589C8-71A8-74B5-8D94-516E89F20C88}"/>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320050" y="3723345"/>
            <a:ext cx="872163" cy="260277"/>
          </a:xfrm>
          <a:prstGeom prst="rect">
            <a:avLst/>
          </a:prstGeom>
          <a:noFill/>
          <a:ln>
            <a:noFill/>
          </a:ln>
        </p:spPr>
      </p:pic>
      <p:graphicFrame>
        <p:nvGraphicFramePr>
          <p:cNvPr id="22" name="Google Shape;498;p17">
            <a:extLst>
              <a:ext uri="{FF2B5EF4-FFF2-40B4-BE49-F238E27FC236}">
                <a16:creationId xmlns:a16="http://schemas.microsoft.com/office/drawing/2014/main" id="{FE8A4B63-99DD-95A5-2118-3190B18CF955}"/>
              </a:ext>
            </a:extLst>
          </p:cNvPr>
          <p:cNvGraphicFramePr/>
          <p:nvPr/>
        </p:nvGraphicFramePr>
        <p:xfrm>
          <a:off x="207687" y="4967283"/>
          <a:ext cx="4418102" cy="1802567"/>
        </p:xfrm>
        <a:graphic>
          <a:graphicData uri="http://schemas.openxmlformats.org/drawingml/2006/table">
            <a:tbl>
              <a:tblPr firstRow="1" bandRow="1">
                <a:noFill/>
              </a:tblPr>
              <a:tblGrid>
                <a:gridCol w="1317218">
                  <a:extLst>
                    <a:ext uri="{9D8B030D-6E8A-4147-A177-3AD203B41FA5}">
                      <a16:colId xmlns:a16="http://schemas.microsoft.com/office/drawing/2014/main" val="20000"/>
                    </a:ext>
                  </a:extLst>
                </a:gridCol>
                <a:gridCol w="3100884">
                  <a:extLst>
                    <a:ext uri="{9D8B030D-6E8A-4147-A177-3AD203B41FA5}">
                      <a16:colId xmlns:a16="http://schemas.microsoft.com/office/drawing/2014/main" val="20001"/>
                    </a:ext>
                  </a:extLst>
                </a:gridCol>
              </a:tblGrid>
              <a:tr h="239394">
                <a:tc rowSpan="2">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ALL</a:t>
                      </a:r>
                      <a:r>
                        <a:rPr lang="ja-JP" altLang="en-US"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セグメント</a:t>
                      </a:r>
                      <a:endParaRPr lang="en-US" altLang="ja-JP"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3</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社限定★</a:t>
                      </a:r>
                      <a:endPar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3175" cap="flat" cmpd="sng" algn="ctr">
                      <a:solidFill>
                        <a:schemeClr val="tx1"/>
                      </a:solidFill>
                      <a:prstDash val="dot"/>
                      <a:round/>
                      <a:headEnd type="none" w="med" len="med"/>
                      <a:tailEnd type="none" w="med" len="med"/>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7,500CL</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G30</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万円</a:t>
                      </a:r>
                      <a:endPar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3175" cap="flat" cmpd="sng" algn="ctr">
                      <a:solidFill>
                        <a:schemeClr val="tx1"/>
                      </a:solidFill>
                      <a:prstDash val="dot"/>
                      <a:round/>
                      <a:headEnd type="none" w="med" len="med"/>
                      <a:tailEnd type="none" w="med" len="med"/>
                    </a:lnT>
                    <a:lnB w="9525" cap="flat" cmpd="sng">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951549148"/>
                  </a:ext>
                </a:extLst>
              </a:tr>
              <a:tr h="239394">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10,000CL</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G40</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万円</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88758646"/>
                  </a:ext>
                </a:extLst>
              </a:tr>
              <a:tr h="393318">
                <a:tc gridSpan="2">
                  <a:txBody>
                    <a:bodyPr/>
                    <a:lstStyle/>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通常クリック単価</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40</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80</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円のところ、キャンペーン期間中は</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40</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円固定でご提供いたします。</a:t>
                      </a:r>
                      <a:endPar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endPar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noFill/>
                  </a:tcPr>
                </a:tc>
                <a:extLst>
                  <a:ext uri="{0D108BD9-81ED-4DB2-BD59-A6C34878D82A}">
                    <a16:rowId xmlns:a16="http://schemas.microsoft.com/office/drawing/2014/main" val="1360069362"/>
                  </a:ext>
                </a:extLst>
              </a:tr>
              <a:tr h="239394">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セグメント指定</a:t>
                      </a:r>
                      <a:endParaRPr lang="en-US" altLang="ja-JP" sz="12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4,225CL</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G30</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万円</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2496239202"/>
                  </a:ext>
                </a:extLst>
              </a:tr>
              <a:tr h="239394">
                <a:tc vMerge="1">
                  <a:txBody>
                    <a:bodyPr/>
                    <a:lstStyle/>
                    <a:p>
                      <a:pPr marL="0" marR="0" lvl="0" indent="0" algn="l" rtl="0">
                        <a:lnSpc>
                          <a:spcPct val="100000"/>
                        </a:lnSpc>
                        <a:spcBef>
                          <a:spcPts val="0"/>
                        </a:spcBef>
                        <a:spcAft>
                          <a:spcPts val="0"/>
                        </a:spcAft>
                        <a:buClr>
                          <a:srgbClr val="505050"/>
                        </a:buClr>
                        <a:buSzPts val="1000"/>
                        <a:buFont typeface="Arial"/>
                        <a:buNone/>
                      </a:pPr>
                      <a:endParaRPr lang="en-US" altLang="ja-JP" sz="1200" b="1" i="0"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7,040CL</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 　</a:t>
                      </a:r>
                      <a:r>
                        <a:rPr lang="en-US" altLang="ja-JP"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G50</a:t>
                      </a:r>
                      <a:r>
                        <a:rPr lang="ja-JP" altLang="en-US" sz="1050" b="1"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万円</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bg1"/>
                    </a:solidFill>
                  </a:tcPr>
                </a:tc>
                <a:extLst>
                  <a:ext uri="{0D108BD9-81ED-4DB2-BD59-A6C34878D82A}">
                    <a16:rowId xmlns:a16="http://schemas.microsoft.com/office/drawing/2014/main" val="3806825863"/>
                  </a:ext>
                </a:extLst>
              </a:tr>
              <a:tr h="451673">
                <a:tc gridSpan="2">
                  <a:txBody>
                    <a:bodyPr/>
                    <a:lstStyle/>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※①</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女性   ②男性　をお選びください。</a:t>
                      </a: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通常クリック単価</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80</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120</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円のところ、キャンペーン期間中は単価</a:t>
                      </a:r>
                      <a:r>
                        <a:rPr lang="en-US" altLang="ja-JP"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71</a:t>
                      </a:r>
                      <a:r>
                        <a:rPr lang="ja-JP" altLang="en-US" sz="800" b="1" i="0" u="none" strike="noStrike" cap="none" dirty="0">
                          <a:solidFill>
                            <a:schemeClr val="tx1">
                              <a:lumMod val="50000"/>
                              <a:lumOff val="50000"/>
                            </a:schemeClr>
                          </a:solidFill>
                          <a:latin typeface="Yu Gothic" panose="020B0400000000000000" pitchFamily="34" charset="-128"/>
                          <a:ea typeface="Yu Gothic" panose="020B0400000000000000" pitchFamily="34" charset="-128"/>
                          <a:cs typeface="Arial"/>
                          <a:sym typeface="Arial"/>
                        </a:rPr>
                        <a:t>円でご提供いたします。</a:t>
                      </a:r>
                    </a:p>
                    <a:p>
                      <a:pPr marL="0" marR="0" lvl="0" indent="0" algn="l" rtl="0">
                        <a:lnSpc>
                          <a:spcPct val="100000"/>
                        </a:lnSpc>
                        <a:spcBef>
                          <a:spcPts val="0"/>
                        </a:spcBef>
                        <a:spcAft>
                          <a:spcPts val="0"/>
                        </a:spcAft>
                        <a:buClr>
                          <a:srgbClr val="505050"/>
                        </a:buClr>
                        <a:buSzPts val="1000"/>
                        <a:buFont typeface="Arial"/>
                        <a:buNone/>
                      </a:pPr>
                      <a:endParaRPr lang="en-US" altLang="ja-JP" sz="800" b="1" i="0"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noFill/>
                      <a:prstDash val="dot"/>
                      <a:round/>
                      <a:headEnd type="none" w="sm" len="sm"/>
                      <a:tailEnd type="none" w="sm" len="sm"/>
                    </a:lnB>
                    <a:no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lang="ja-JP" altLang="en-US" sz="800" b="1" u="none" strike="noStrike" cap="none" dirty="0">
                        <a:solidFill>
                          <a:srgbClr val="FF7B82"/>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noFill/>
                  </a:tcPr>
                </a:tc>
                <a:extLst>
                  <a:ext uri="{0D108BD9-81ED-4DB2-BD59-A6C34878D82A}">
                    <a16:rowId xmlns:a16="http://schemas.microsoft.com/office/drawing/2014/main" val="1800216138"/>
                  </a:ext>
                </a:extLst>
              </a:tr>
            </a:tbl>
          </a:graphicData>
        </a:graphic>
      </p:graphicFrame>
      <p:sp>
        <p:nvSpPr>
          <p:cNvPr id="23" name="角丸四角形 17">
            <a:extLst>
              <a:ext uri="{FF2B5EF4-FFF2-40B4-BE49-F238E27FC236}">
                <a16:creationId xmlns:a16="http://schemas.microsoft.com/office/drawing/2014/main" id="{788C4F72-8053-F787-5E48-2DA6450C699F}"/>
              </a:ext>
            </a:extLst>
          </p:cNvPr>
          <p:cNvSpPr/>
          <p:nvPr/>
        </p:nvSpPr>
        <p:spPr>
          <a:xfrm>
            <a:off x="207687" y="4776067"/>
            <a:ext cx="1342818" cy="191216"/>
          </a:xfrm>
          <a:prstGeom prst="roundRect">
            <a:avLst>
              <a:gd name="adj" fmla="val 0"/>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キャンペーン価格</a:t>
            </a:r>
          </a:p>
        </p:txBody>
      </p:sp>
      <p:graphicFrame>
        <p:nvGraphicFramePr>
          <p:cNvPr id="24" name="Google Shape;498;p17">
            <a:extLst>
              <a:ext uri="{FF2B5EF4-FFF2-40B4-BE49-F238E27FC236}">
                <a16:creationId xmlns:a16="http://schemas.microsoft.com/office/drawing/2014/main" id="{917EC3AB-27A9-CD16-B994-1886563B1EA4}"/>
              </a:ext>
            </a:extLst>
          </p:cNvPr>
          <p:cNvGraphicFramePr/>
          <p:nvPr/>
        </p:nvGraphicFramePr>
        <p:xfrm>
          <a:off x="4778029" y="4910827"/>
          <a:ext cx="4398224" cy="1352160"/>
        </p:xfrm>
        <a:graphic>
          <a:graphicData uri="http://schemas.openxmlformats.org/drawingml/2006/table">
            <a:tbl>
              <a:tblPr firstRow="1" bandRow="1">
                <a:noFill/>
              </a:tblPr>
              <a:tblGrid>
                <a:gridCol w="4398224">
                  <a:extLst>
                    <a:ext uri="{9D8B030D-6E8A-4147-A177-3AD203B41FA5}">
                      <a16:colId xmlns:a16="http://schemas.microsoft.com/office/drawing/2014/main" val="20000"/>
                    </a:ext>
                  </a:extLst>
                </a:gridCol>
              </a:tblGrid>
              <a:tr h="517198">
                <a:tc>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・タイアップと同時にお申し込みください。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・想定クリック数は媒体計測のクリック数です。計測方法の違いにより、媒体クリック数と小学館計測の</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　タイアップ</a:t>
                      </a:r>
                      <a:r>
                        <a:rPr kumimoji="1" lang="en-US" altLang="ja-JP" sz="700" b="0" i="0" u="none" strike="noStrike" kern="1200" dirty="0">
                          <a:solidFill>
                            <a:schemeClr val="tx1"/>
                          </a:solidFill>
                          <a:effectLst/>
                          <a:latin typeface="+mn-lt"/>
                          <a:ea typeface="+mn-ea"/>
                          <a:cs typeface="+mn-cs"/>
                        </a:rPr>
                        <a:t>PV</a:t>
                      </a:r>
                      <a:r>
                        <a:rPr kumimoji="1" lang="ja-JP" altLang="en-US" sz="700" b="0" i="0" u="none" strike="noStrike" kern="1200" dirty="0">
                          <a:solidFill>
                            <a:schemeClr val="tx1"/>
                          </a:solidFill>
                          <a:effectLst/>
                          <a:latin typeface="+mn-lt"/>
                          <a:ea typeface="+mn-ea"/>
                          <a:cs typeface="+mn-cs"/>
                        </a:rPr>
                        <a:t>貢献数に</a:t>
                      </a:r>
                      <a:r>
                        <a:rPr kumimoji="1" lang="en-US" altLang="ja-JP" sz="700" b="0" i="0" u="none" strike="noStrike" kern="1200" dirty="0">
                          <a:solidFill>
                            <a:schemeClr val="tx1"/>
                          </a:solidFill>
                          <a:effectLst/>
                          <a:latin typeface="+mn-lt"/>
                          <a:ea typeface="+mn-ea"/>
                          <a:cs typeface="+mn-cs"/>
                        </a:rPr>
                        <a:t>40</a:t>
                      </a:r>
                      <a:r>
                        <a:rPr kumimoji="1" lang="ja-JP" altLang="en-US" sz="700" b="0" i="0" u="none" strike="noStrike" kern="1200" dirty="0">
                          <a:solidFill>
                            <a:schemeClr val="tx1"/>
                          </a:solidFill>
                          <a:effectLst/>
                          <a:latin typeface="+mn-lt"/>
                          <a:ea typeface="+mn-ea"/>
                          <a:cs typeface="+mn-cs"/>
                        </a:rPr>
                        <a:t>～</a:t>
                      </a:r>
                      <a:r>
                        <a:rPr kumimoji="1" lang="en-US" altLang="ja-JP" sz="700" b="0" i="0" u="none" strike="noStrike" kern="1200" dirty="0">
                          <a:solidFill>
                            <a:schemeClr val="tx1"/>
                          </a:solidFill>
                          <a:effectLst/>
                          <a:latin typeface="+mn-lt"/>
                          <a:ea typeface="+mn-ea"/>
                          <a:cs typeface="+mn-cs"/>
                        </a:rPr>
                        <a:t>60</a:t>
                      </a:r>
                      <a:r>
                        <a:rPr kumimoji="1" lang="ja-JP" altLang="en-US" sz="700" b="0" i="0" u="none" strike="noStrike" kern="1200" dirty="0">
                          <a:solidFill>
                            <a:schemeClr val="tx1"/>
                          </a:solidFill>
                          <a:effectLst/>
                          <a:latin typeface="+mn-lt"/>
                          <a:ea typeface="+mn-ea"/>
                          <a:cs typeface="+mn-cs"/>
                        </a:rPr>
                        <a:t>％程度の乖離が生じる点ご了承ください。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・リンク先ページ公開次第審査が開始となるため、タイアップ記事公開以降数営業日後の掲載開始となります。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・タイアップ記事の起用者、使用画像によっては</a:t>
                      </a:r>
                      <a:r>
                        <a:rPr kumimoji="1" lang="en-US" altLang="ja-JP" sz="700" b="0" i="0" u="none" strike="noStrike" kern="1200" dirty="0">
                          <a:solidFill>
                            <a:schemeClr val="tx1"/>
                          </a:solidFill>
                          <a:effectLst/>
                          <a:latin typeface="+mn-lt"/>
                          <a:ea typeface="+mn-ea"/>
                          <a:cs typeface="+mn-cs"/>
                        </a:rPr>
                        <a:t>2</a:t>
                      </a:r>
                      <a:r>
                        <a:rPr kumimoji="1" lang="ja-JP" altLang="en-US" sz="700" b="0" i="0" u="none" strike="noStrike" kern="1200" dirty="0">
                          <a:solidFill>
                            <a:schemeClr val="tx1"/>
                          </a:solidFill>
                          <a:effectLst/>
                          <a:latin typeface="+mn-lt"/>
                          <a:ea typeface="+mn-ea"/>
                          <a:cs typeface="+mn-cs"/>
                        </a:rPr>
                        <a:t>次利用費が発生します。起用者によっては、このブースト</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en-US" altLang="ja-JP" sz="700" b="0" i="0" u="none" strike="noStrike" kern="1200" dirty="0">
                          <a:solidFill>
                            <a:schemeClr val="tx1"/>
                          </a:solidFill>
                          <a:effectLst/>
                          <a:latin typeface="+mn-lt"/>
                          <a:ea typeface="+mn-ea"/>
                          <a:cs typeface="+mn-cs"/>
                        </a:rPr>
                        <a:t>   </a:t>
                      </a:r>
                      <a:r>
                        <a:rPr kumimoji="1" lang="ja-JP" altLang="en-US" sz="700" b="0" i="0" u="none" strike="noStrike" kern="1200" dirty="0">
                          <a:solidFill>
                            <a:schemeClr val="tx1"/>
                          </a:solidFill>
                          <a:effectLst/>
                          <a:latin typeface="+mn-lt"/>
                          <a:ea typeface="+mn-ea"/>
                          <a:cs typeface="+mn-cs"/>
                        </a:rPr>
                        <a:t>プランをご利用できない場合がございます。事前にご確認ください。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・掲載されるクリエイティブにも</a:t>
                      </a:r>
                      <a:r>
                        <a:rPr kumimoji="1" lang="en-US" altLang="ja-JP" sz="700" b="0" i="0" u="none" strike="noStrike" kern="1200" dirty="0">
                          <a:solidFill>
                            <a:schemeClr val="tx1"/>
                          </a:solidFill>
                          <a:effectLst/>
                          <a:latin typeface="+mn-lt"/>
                          <a:ea typeface="+mn-ea"/>
                          <a:cs typeface="+mn-cs"/>
                        </a:rPr>
                        <a:t>PR</a:t>
                      </a:r>
                      <a:r>
                        <a:rPr kumimoji="1" lang="ja-JP" altLang="en-US" sz="700" b="0" i="0" u="none" strike="noStrike" kern="1200" dirty="0">
                          <a:solidFill>
                            <a:schemeClr val="tx1"/>
                          </a:solidFill>
                          <a:effectLst/>
                          <a:latin typeface="+mn-lt"/>
                          <a:ea typeface="+mn-ea"/>
                          <a:cs typeface="+mn-cs"/>
                        </a:rPr>
                        <a:t>表記・クライアント名表記が入る場合がございます。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・配信期間は最長</a:t>
                      </a:r>
                      <a:r>
                        <a:rPr kumimoji="1" lang="en-US" altLang="ja-JP" sz="700" b="0" i="0" u="none" strike="noStrike" kern="1200" dirty="0">
                          <a:solidFill>
                            <a:schemeClr val="tx1"/>
                          </a:solidFill>
                          <a:effectLst/>
                          <a:latin typeface="+mn-lt"/>
                          <a:ea typeface="+mn-ea"/>
                          <a:cs typeface="+mn-cs"/>
                        </a:rPr>
                        <a:t>1</a:t>
                      </a:r>
                      <a:r>
                        <a:rPr kumimoji="1" lang="ja-JP" altLang="en-US" sz="700" b="0" i="0" u="none" strike="noStrike" kern="1200" dirty="0">
                          <a:solidFill>
                            <a:schemeClr val="tx1"/>
                          </a:solidFill>
                          <a:effectLst/>
                          <a:latin typeface="+mn-lt"/>
                          <a:ea typeface="+mn-ea"/>
                          <a:cs typeface="+mn-cs"/>
                        </a:rPr>
                        <a:t>ヶ月になります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・クリエイティブはタイアップ内の素材で編集部が制作します。</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・クリック保証のキャンペーンプラン（</a:t>
                      </a:r>
                      <a:r>
                        <a:rPr kumimoji="1" lang="en-US" altLang="ja-JP" sz="700" b="0" i="0" u="none" strike="noStrike" kern="1200" dirty="0">
                          <a:solidFill>
                            <a:schemeClr val="tx1"/>
                          </a:solidFill>
                          <a:effectLst/>
                          <a:latin typeface="+mn-lt"/>
                          <a:ea typeface="+mn-ea"/>
                          <a:cs typeface="+mn-cs"/>
                        </a:rPr>
                        <a:t>CPC</a:t>
                      </a:r>
                      <a:r>
                        <a:rPr kumimoji="1" lang="ja-JP" altLang="en-US" sz="700" b="0" i="0" u="none" strike="noStrike" kern="1200" dirty="0">
                          <a:solidFill>
                            <a:schemeClr val="tx1"/>
                          </a:solidFill>
                          <a:effectLst/>
                          <a:latin typeface="+mn-lt"/>
                          <a:ea typeface="+mn-ea"/>
                          <a:cs typeface="+mn-cs"/>
                        </a:rPr>
                        <a:t>固定）は同時期限定</a:t>
                      </a:r>
                      <a:r>
                        <a:rPr kumimoji="1" lang="en-US" altLang="ja-JP" sz="700" b="0" i="0" u="none" strike="noStrike" kern="1200" dirty="0">
                          <a:solidFill>
                            <a:schemeClr val="tx1"/>
                          </a:solidFill>
                          <a:effectLst/>
                          <a:latin typeface="+mn-lt"/>
                          <a:ea typeface="+mn-ea"/>
                          <a:cs typeface="+mn-cs"/>
                        </a:rPr>
                        <a:t>3</a:t>
                      </a:r>
                      <a:r>
                        <a:rPr kumimoji="1" lang="ja-JP" altLang="en-US" sz="700" b="0" i="0" u="none" strike="noStrike" kern="1200" dirty="0">
                          <a:solidFill>
                            <a:schemeClr val="tx1"/>
                          </a:solidFill>
                          <a:effectLst/>
                          <a:latin typeface="+mn-lt"/>
                          <a:ea typeface="+mn-ea"/>
                          <a:cs typeface="+mn-cs"/>
                        </a:rPr>
                        <a:t>社までになります。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・ターゲティング、配信期間、金額など上記以外の条件で出稿ご希望の際はご相談ください。 </a:t>
                      </a:r>
                      <a:endParaRPr kumimoji="1" lang="en-US" altLang="ja-JP" sz="7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0" i="0" u="none" strike="noStrike" kern="1200" dirty="0">
                          <a:solidFill>
                            <a:schemeClr val="tx1"/>
                          </a:solidFill>
                          <a:effectLst/>
                          <a:latin typeface="+mn-lt"/>
                          <a:ea typeface="+mn-ea"/>
                          <a:cs typeface="+mn-cs"/>
                        </a:rPr>
                        <a:t>・繁忙期は在庫の確保が難しくなる場合がございます。在庫状況によってはお受けできない場合もございます。 </a:t>
                      </a:r>
                      <a:endParaRPr lang="ja-JP" altLang="en-US" sz="700" b="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8785309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AFC8AD6-303A-17DE-2DB5-216BC39FC312}"/>
              </a:ext>
            </a:extLst>
          </p:cNvPr>
          <p:cNvPicPr>
            <a:picLocks noChangeAspect="1"/>
          </p:cNvPicPr>
          <p:nvPr/>
        </p:nvPicPr>
        <p:blipFill>
          <a:blip r:embed="rId2"/>
          <a:stretch>
            <a:fillRect/>
          </a:stretch>
        </p:blipFill>
        <p:spPr>
          <a:xfrm>
            <a:off x="7649882" y="5761289"/>
            <a:ext cx="828753" cy="775751"/>
          </a:xfrm>
          <a:prstGeom prst="rect">
            <a:avLst/>
          </a:prstGeom>
        </p:spPr>
      </p:pic>
      <p:pic>
        <p:nvPicPr>
          <p:cNvPr id="15" name="図 14">
            <a:extLst>
              <a:ext uri="{FF2B5EF4-FFF2-40B4-BE49-F238E27FC236}">
                <a16:creationId xmlns:a16="http://schemas.microsoft.com/office/drawing/2014/main" id="{A8109633-CDC7-ADC9-1A6B-B3F1026B4681}"/>
              </a:ext>
            </a:extLst>
          </p:cNvPr>
          <p:cNvPicPr>
            <a:picLocks noChangeAspect="1"/>
          </p:cNvPicPr>
          <p:nvPr/>
        </p:nvPicPr>
        <p:blipFill>
          <a:blip r:embed="rId3"/>
          <a:srcRect l="57383" t="5881" r="1511" b="6701"/>
          <a:stretch>
            <a:fillRect/>
          </a:stretch>
        </p:blipFill>
        <p:spPr>
          <a:xfrm>
            <a:off x="6677535" y="5841345"/>
            <a:ext cx="703681" cy="707845"/>
          </a:xfrm>
          <a:prstGeom prst="rect">
            <a:avLst/>
          </a:prstGeom>
        </p:spPr>
      </p:pic>
      <p:graphicFrame>
        <p:nvGraphicFramePr>
          <p:cNvPr id="17" name="表 16">
            <a:extLst>
              <a:ext uri="{FF2B5EF4-FFF2-40B4-BE49-F238E27FC236}">
                <a16:creationId xmlns:a16="http://schemas.microsoft.com/office/drawing/2014/main" id="{605D70B4-0AA4-E327-96D5-E1C78885DF04}"/>
              </a:ext>
            </a:extLst>
          </p:cNvPr>
          <p:cNvGraphicFramePr>
            <a:graphicFrameLocks noGrp="1"/>
          </p:cNvGraphicFramePr>
          <p:nvPr/>
        </p:nvGraphicFramePr>
        <p:xfrm>
          <a:off x="189215" y="513654"/>
          <a:ext cx="8968566" cy="1117329"/>
        </p:xfrm>
        <a:graphic>
          <a:graphicData uri="http://schemas.openxmlformats.org/drawingml/2006/table">
            <a:tbl>
              <a:tblPr firstRow="1" bandRow="1">
                <a:tableStyleId>{5C22544A-7EE6-4342-B048-85BDC9FD1C3A}</a:tableStyleId>
              </a:tblPr>
              <a:tblGrid>
                <a:gridCol w="6971873">
                  <a:extLst>
                    <a:ext uri="{9D8B030D-6E8A-4147-A177-3AD203B41FA5}">
                      <a16:colId xmlns:a16="http://schemas.microsoft.com/office/drawing/2014/main" val="1221764777"/>
                    </a:ext>
                  </a:extLst>
                </a:gridCol>
                <a:gridCol w="1996693">
                  <a:extLst>
                    <a:ext uri="{9D8B030D-6E8A-4147-A177-3AD203B41FA5}">
                      <a16:colId xmlns:a16="http://schemas.microsoft.com/office/drawing/2014/main" val="130390782"/>
                    </a:ext>
                  </a:extLst>
                </a:gridCol>
              </a:tblGrid>
              <a:tr h="5229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FFC000"/>
                          </a:solidFill>
                        </a:rPr>
                        <a:t>BEAUTINISTA TV</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G160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ja-JP" altLang="en-US" sz="1050" dirty="0">
                          <a:solidFill>
                            <a:schemeClr val="bg2">
                              <a:lumMod val="50000"/>
                            </a:schemeClr>
                          </a:solidFill>
                          <a:latin typeface="+mn-ea"/>
                          <a:ea typeface="+mn-ea"/>
                        </a:rPr>
                        <a:t>（税別）</a:t>
                      </a: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334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a:solidFill>
                            <a:schemeClr val="bg2">
                              <a:lumMod val="50000"/>
                            </a:schemeClr>
                          </a:solidFill>
                          <a:latin typeface="Yu Gothic" panose="020B0400000000000000" pitchFamily="34" charset="-128"/>
                          <a:ea typeface="Yu Gothic" panose="020B0400000000000000" pitchFamily="34" charset="-128"/>
                          <a:sym typeface="Arial"/>
                        </a:rPr>
                        <a:t>タイアップ動画を、</a:t>
                      </a:r>
                      <a:r>
                        <a:rPr lang="en-US" altLang="ja-JP" sz="1100" b="1" dirty="0" err="1">
                          <a:solidFill>
                            <a:schemeClr val="bg2">
                              <a:lumMod val="50000"/>
                            </a:schemeClr>
                          </a:solidFill>
                          <a:latin typeface="Yu Gothic" panose="020B0400000000000000" pitchFamily="34" charset="-128"/>
                          <a:ea typeface="Yu Gothic" panose="020B0400000000000000" pitchFamily="34" charset="-128"/>
                          <a:sym typeface="Arial"/>
                        </a:rPr>
                        <a:t>CMerTV</a:t>
                      </a:r>
                      <a:r>
                        <a:rPr lang="ja-JP" altLang="en-US" sz="1100" b="1" dirty="0">
                          <a:solidFill>
                            <a:schemeClr val="bg2">
                              <a:lumMod val="50000"/>
                            </a:schemeClr>
                          </a:solidFill>
                          <a:latin typeface="Yu Gothic" panose="020B0400000000000000" pitchFamily="34" charset="-128"/>
                          <a:ea typeface="Yu Gothic" panose="020B0400000000000000" pitchFamily="34" charset="-128"/>
                          <a:sym typeface="Arial"/>
                        </a:rPr>
                        <a:t>が運営する美容室専門デジタルサイネージメディア</a:t>
                      </a:r>
                      <a:r>
                        <a:rPr lang="en-US" altLang="ja-JP" sz="1100" b="1" dirty="0">
                          <a:solidFill>
                            <a:schemeClr val="bg2">
                              <a:lumMod val="50000"/>
                            </a:schemeClr>
                          </a:solidFill>
                          <a:latin typeface="Yu Gothic" panose="020B0400000000000000" pitchFamily="34" charset="-128"/>
                          <a:ea typeface="Yu Gothic" panose="020B0400000000000000" pitchFamily="34" charset="-128"/>
                          <a:sym typeface="Arial"/>
                        </a:rPr>
                        <a:t>『 BEAUTINISTA TV 』</a:t>
                      </a:r>
                      <a:r>
                        <a:rPr lang="ja-JP" altLang="en-US" sz="1100" b="1" dirty="0">
                          <a:solidFill>
                            <a:schemeClr val="bg2">
                              <a:lumMod val="50000"/>
                            </a:schemeClr>
                          </a:solidFill>
                          <a:latin typeface="Yu Gothic" panose="020B0400000000000000" pitchFamily="34" charset="-128"/>
                          <a:ea typeface="Yu Gothic" panose="020B0400000000000000" pitchFamily="34" charset="-128"/>
                          <a:sym typeface="Arial"/>
                        </a:rPr>
                        <a:t>に配信できる小学館限定のスペシャルプランです。</a:t>
                      </a:r>
                      <a:r>
                        <a:rPr lang="ja-JP" altLang="en-US" sz="1100" b="1" dirty="0">
                          <a:solidFill>
                            <a:srgbClr val="FF0000"/>
                          </a:solidFill>
                          <a:latin typeface="Yu Gothic" panose="020B0400000000000000" pitchFamily="34" charset="-128"/>
                          <a:ea typeface="Yu Gothic" panose="020B0400000000000000" pitchFamily="34" charset="-128"/>
                          <a:sym typeface="Arial"/>
                        </a:rPr>
                        <a:t>最大</a:t>
                      </a:r>
                      <a:r>
                        <a:rPr lang="en-US" altLang="ja-JP" sz="1100" b="1" dirty="0">
                          <a:solidFill>
                            <a:srgbClr val="FF0000"/>
                          </a:solidFill>
                          <a:latin typeface="Yu Gothic" panose="020B0400000000000000" pitchFamily="34" charset="-128"/>
                          <a:ea typeface="Yu Gothic" panose="020B0400000000000000" pitchFamily="34" charset="-128"/>
                          <a:sym typeface="Arial"/>
                        </a:rPr>
                        <a:t>160</a:t>
                      </a:r>
                      <a:r>
                        <a:rPr lang="ja-JP" altLang="en-US" sz="1100" b="1" dirty="0">
                          <a:solidFill>
                            <a:srgbClr val="FF0000"/>
                          </a:solidFill>
                          <a:latin typeface="Yu Gothic" panose="020B0400000000000000" pitchFamily="34" charset="-128"/>
                          <a:ea typeface="Yu Gothic" panose="020B0400000000000000" pitchFamily="34" charset="-128"/>
                          <a:sym typeface="Arial"/>
                        </a:rPr>
                        <a:t>万回の再生で、約</a:t>
                      </a:r>
                      <a:r>
                        <a:rPr lang="en-US" altLang="ja-JP" sz="1100" b="1" dirty="0">
                          <a:solidFill>
                            <a:srgbClr val="FF0000"/>
                          </a:solidFill>
                          <a:latin typeface="Yu Gothic" panose="020B0400000000000000" pitchFamily="34" charset="-128"/>
                          <a:ea typeface="Yu Gothic" panose="020B0400000000000000" pitchFamily="34" charset="-128"/>
                          <a:sym typeface="Arial"/>
                        </a:rPr>
                        <a:t>70</a:t>
                      </a:r>
                      <a:r>
                        <a:rPr lang="ja-JP" altLang="en-US" sz="1100" b="1" dirty="0">
                          <a:solidFill>
                            <a:srgbClr val="FF0000"/>
                          </a:solidFill>
                          <a:latin typeface="Yu Gothic" panose="020B0400000000000000" pitchFamily="34" charset="-128"/>
                          <a:ea typeface="Yu Gothic" panose="020B0400000000000000" pitchFamily="34" charset="-128"/>
                          <a:sym typeface="Arial"/>
                        </a:rPr>
                        <a:t>万人にリーチができます。</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b="1" dirty="0">
                          <a:solidFill>
                            <a:schemeClr val="bg2">
                              <a:lumMod val="50000"/>
                            </a:schemeClr>
                          </a:solidFill>
                          <a:latin typeface="Yu Gothic" panose="020B0400000000000000" pitchFamily="34" charset="-128"/>
                          <a:ea typeface="Yu Gothic" panose="020B0400000000000000" pitchFamily="34" charset="-128"/>
                          <a:sym typeface="Arial"/>
                        </a:rPr>
                        <a:t>美容意識が高まっているヘアサロン施術時に、じっくり視聴することで深いエンゲージメントが可能です。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19" name="楕円 18">
            <a:extLst>
              <a:ext uri="{FF2B5EF4-FFF2-40B4-BE49-F238E27FC236}">
                <a16:creationId xmlns:a16="http://schemas.microsoft.com/office/drawing/2014/main" id="{6F441CA3-27EF-FC2D-C3AC-8791F3942BED}"/>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sp>
        <p:nvSpPr>
          <p:cNvPr id="23" name="タイトル 1">
            <a:extLst>
              <a:ext uri="{FF2B5EF4-FFF2-40B4-BE49-F238E27FC236}">
                <a16:creationId xmlns:a16="http://schemas.microsoft.com/office/drawing/2014/main" id="{296D1088-2A96-A0BE-F661-849488088524}"/>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ブースト＞外部誘導</a:t>
            </a:r>
            <a:endParaRPr kumimoji="1" lang="en-US" altLang="ja-JP"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p:txBody>
      </p:sp>
      <p:pic>
        <p:nvPicPr>
          <p:cNvPr id="26" name="Google Shape;2628;p140">
            <a:extLst>
              <a:ext uri="{FF2B5EF4-FFF2-40B4-BE49-F238E27FC236}">
                <a16:creationId xmlns:a16="http://schemas.microsoft.com/office/drawing/2014/main" id="{F0BC660C-6DE2-E379-AE09-DA24A8491996}"/>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578736" y="651115"/>
            <a:ext cx="1133129" cy="258600"/>
          </a:xfrm>
          <a:prstGeom prst="rect">
            <a:avLst/>
          </a:prstGeom>
          <a:noFill/>
          <a:ln>
            <a:noFill/>
          </a:ln>
        </p:spPr>
      </p:pic>
      <p:sp>
        <p:nvSpPr>
          <p:cNvPr id="28" name="Google Shape;2629;p140">
            <a:extLst>
              <a:ext uri="{FF2B5EF4-FFF2-40B4-BE49-F238E27FC236}">
                <a16:creationId xmlns:a16="http://schemas.microsoft.com/office/drawing/2014/main" id="{F1CF84D1-9FED-6AED-5CFD-F94C4958CA47}"/>
              </a:ext>
            </a:extLst>
          </p:cNvPr>
          <p:cNvSpPr txBox="1"/>
          <p:nvPr/>
        </p:nvSpPr>
        <p:spPr>
          <a:xfrm>
            <a:off x="5232792" y="4443455"/>
            <a:ext cx="3894500" cy="289823"/>
          </a:xfrm>
          <a:prstGeom prst="rect">
            <a:avLst/>
          </a:prstGeom>
          <a:noFill/>
          <a:ln>
            <a:noFill/>
          </a:ln>
        </p:spPr>
        <p:txBody>
          <a:bodyPr spcFirstLastPara="1" wrap="square" lIns="0" tIns="12700" rIns="0" bIns="0" anchor="t" anchorCtr="0">
            <a:spAutoFit/>
          </a:bodyPr>
          <a:lstStyle/>
          <a:p>
            <a:pPr marL="1270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8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東京</a:t>
            </a:r>
            <a:r>
              <a:rPr kumimoji="0" lang="en-US" altLang="ja-JP" sz="8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a:t>
            </a:r>
            <a:r>
              <a:rPr kumimoji="0" lang="ja-JP" altLang="en-US" sz="8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銀座・青山エリアを中心にした全国の人気ヘアサロンネットワーク。</a:t>
            </a:r>
            <a:r>
              <a:rPr kumimoji="0" lang="ja-JP" altLang="en-US" sz="800" b="1" i="0" u="none" strike="noStrike" kern="1200" cap="none" spc="0" normalizeH="0" baseline="0" noProof="0" dirty="0">
                <a:ln>
                  <a:noFill/>
                </a:ln>
                <a:solidFill>
                  <a:srgbClr val="DC6F86"/>
                </a:solidFill>
                <a:effectLst/>
                <a:uLnTx/>
                <a:uFillTx/>
                <a:latin typeface="游ゴシック" panose="020B0400000000000000" pitchFamily="50" charset="-128"/>
                <a:ea typeface="游ゴシック" panose="020B0400000000000000" pitchFamily="50" charset="-128"/>
                <a:cs typeface="Meiryo"/>
                <a:sym typeface="Meiryo"/>
              </a:rPr>
              <a:t>美意識の高まっているモーメント</a:t>
            </a:r>
            <a:r>
              <a:rPr kumimoji="0" lang="ja-JP" altLang="en-US" sz="8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に </a:t>
            </a:r>
            <a:r>
              <a:rPr kumimoji="0" lang="ja-JP" altLang="en-US" sz="800" b="1" i="0" u="none" strike="noStrike" kern="1200" cap="none" spc="0" normalizeH="0" baseline="0" noProof="0" dirty="0">
                <a:ln>
                  <a:noFill/>
                </a:ln>
                <a:solidFill>
                  <a:srgbClr val="DC6F86"/>
                </a:solidFill>
                <a:effectLst/>
                <a:uLnTx/>
                <a:uFillTx/>
                <a:latin typeface="游ゴシック" panose="020B0400000000000000" pitchFamily="50" charset="-128"/>
                <a:ea typeface="游ゴシック" panose="020B0400000000000000" pitchFamily="50" charset="-128"/>
                <a:cs typeface="Meiryo"/>
                <a:sym typeface="Meiryo"/>
              </a:rPr>
              <a:t>動画でしっかり女性にリーチ</a:t>
            </a:r>
            <a:r>
              <a:rPr kumimoji="0" lang="ja-JP" altLang="en-US" sz="800" b="0"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する</a:t>
            </a:r>
            <a:r>
              <a:rPr kumimoji="0" lang="ja-JP" altLang="en-US" sz="800" b="1" i="0" u="none" strike="noStrike" kern="1200" cap="none" spc="0" normalizeH="0" baseline="0" noProof="0" dirty="0">
                <a:ln>
                  <a:noFill/>
                </a:ln>
                <a:solidFill>
                  <a:srgbClr val="DC6F86"/>
                </a:solidFill>
                <a:effectLst/>
                <a:uLnTx/>
                <a:uFillTx/>
                <a:latin typeface="游ゴシック" panose="020B0400000000000000" pitchFamily="50" charset="-128"/>
                <a:ea typeface="游ゴシック" panose="020B0400000000000000" pitchFamily="50" charset="-128"/>
                <a:cs typeface="Meiryo"/>
                <a:sym typeface="Meiryo"/>
              </a:rPr>
              <a:t>体験型メディア</a:t>
            </a:r>
            <a:r>
              <a:rPr kumimoji="0" lang="ja-JP" altLang="en-US" sz="8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です</a:t>
            </a:r>
            <a:r>
              <a:rPr kumimoji="0" lang="ja-JP" altLang="en-US" sz="10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a:t>
            </a:r>
            <a:endParaRPr kumimoji="0"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eiryo"/>
              <a:sym typeface="Meiryo"/>
            </a:endParaRPr>
          </a:p>
        </p:txBody>
      </p:sp>
      <p:pic>
        <p:nvPicPr>
          <p:cNvPr id="30" name="Google Shape;2630;p140">
            <a:extLst>
              <a:ext uri="{FF2B5EF4-FFF2-40B4-BE49-F238E27FC236}">
                <a16:creationId xmlns:a16="http://schemas.microsoft.com/office/drawing/2014/main" id="{A7723011-E0AB-40CD-8270-E66827A77FB7}"/>
              </a:ext>
            </a:extLst>
          </p:cNvPr>
          <p:cNvPicPr preferRelativeResize="0"/>
          <p:nvPr/>
        </p:nvPicPr>
        <p:blipFill rotWithShape="1">
          <a:blip r:embed="rId5">
            <a:alphaModFix/>
          </a:blip>
          <a:srcRect/>
          <a:stretch/>
        </p:blipFill>
        <p:spPr>
          <a:xfrm>
            <a:off x="5225187" y="4775352"/>
            <a:ext cx="1341265" cy="899916"/>
          </a:xfrm>
          <a:prstGeom prst="rect">
            <a:avLst/>
          </a:prstGeom>
          <a:noFill/>
          <a:ln>
            <a:noFill/>
          </a:ln>
        </p:spPr>
      </p:pic>
      <p:sp>
        <p:nvSpPr>
          <p:cNvPr id="32" name="Google Shape;2632;p140">
            <a:extLst>
              <a:ext uri="{FF2B5EF4-FFF2-40B4-BE49-F238E27FC236}">
                <a16:creationId xmlns:a16="http://schemas.microsoft.com/office/drawing/2014/main" id="{D6606924-C2C1-70AF-5895-7AA065002E0D}"/>
              </a:ext>
            </a:extLst>
          </p:cNvPr>
          <p:cNvSpPr txBox="1"/>
          <p:nvPr/>
        </p:nvSpPr>
        <p:spPr>
          <a:xfrm>
            <a:off x="6620760" y="4758550"/>
            <a:ext cx="2245886" cy="933589"/>
          </a:xfrm>
          <a:prstGeom prst="rect">
            <a:avLst/>
          </a:prstGeom>
          <a:noFill/>
          <a:ln>
            <a:noFill/>
          </a:ln>
        </p:spPr>
        <p:txBody>
          <a:bodyPr spcFirstLastPara="1" wrap="square" lIns="0" tIns="12700" rIns="0" bIns="0" anchor="t" anchorCtr="0">
            <a:spAutoFit/>
          </a:bodyPr>
          <a:lstStyle/>
          <a:p>
            <a:pPr marL="1270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●サイネージ概要</a:t>
            </a:r>
            <a:endParaRPr kumimoji="0"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a:p>
            <a:pPr marL="12700"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設置面：全国約</a:t>
            </a:r>
            <a:r>
              <a:rPr kumimoji="0" lang="en-US" altLang="ja-JP"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11,000</a:t>
            </a: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面～／月間</a:t>
            </a:r>
            <a:endParaRPr kumimoji="0" lang="en-US" altLang="ja-JP"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a:p>
            <a:pPr marL="12700"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リーチ数：想定</a:t>
            </a:r>
            <a:r>
              <a:rPr kumimoji="0" lang="en-US" altLang="ja-JP"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100</a:t>
            </a: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万人以上　</a:t>
            </a:r>
            <a:r>
              <a:rPr kumimoji="0" lang="en-US" altLang="ja-JP"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※2026</a:t>
            </a:r>
            <a:r>
              <a:rPr kumimoji="0" lang="ja-JP" altLang="en-US"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年</a:t>
            </a:r>
            <a:r>
              <a:rPr lang="en-US" altLang="ja-JP" sz="600" dirty="0">
                <a:solidFill>
                  <a:srgbClr val="414042"/>
                </a:solidFill>
                <a:latin typeface="游ゴシック" panose="020B0400000000000000" pitchFamily="50" charset="-128"/>
                <a:ea typeface="游ゴシック" panose="020B0400000000000000" pitchFamily="50" charset="-128"/>
                <a:cs typeface="Meiryo"/>
                <a:sym typeface="Meiryo"/>
              </a:rPr>
              <a:t>6</a:t>
            </a:r>
            <a:r>
              <a:rPr kumimoji="0" lang="ja-JP" altLang="en-US"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月時点</a:t>
            </a:r>
            <a:endParaRPr kumimoji="0" lang="en-US" altLang="ja-JP"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endParaRPr>
          </a:p>
          <a:p>
            <a:pPr marL="12700"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endParaRPr kumimoji="0"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endParaRPr>
          </a:p>
          <a:p>
            <a:pPr marL="12700"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rPr>
              <a:t>●タブレットの仕様</a:t>
            </a:r>
            <a:endParaRPr kumimoji="0" sz="600" b="0" i="0" u="none" strike="noStrike" kern="1200" cap="none" spc="0" normalizeH="0" baseline="0" noProof="0" dirty="0">
              <a:ln>
                <a:noFill/>
              </a:ln>
              <a:solidFill>
                <a:srgbClr val="414042"/>
              </a:solidFill>
              <a:effectLst/>
              <a:uLnTx/>
              <a:uFillTx/>
              <a:latin typeface="游ゴシック" panose="020B0400000000000000" pitchFamily="50" charset="-128"/>
              <a:ea typeface="游ゴシック" panose="020B0400000000000000" pitchFamily="50" charset="-128"/>
              <a:cs typeface="Meiryo"/>
              <a:sym typeface="Meiryo"/>
            </a:endParaRPr>
          </a:p>
          <a:p>
            <a:pPr marL="29844"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・セット面（鏡の前）に対して１面ずつ設置</a:t>
            </a:r>
            <a:endParaRPr kumimoji="0"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a:p>
            <a:pPr marL="29844"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・タブレット設置面には女性のお客様を優先的にご案内</a:t>
            </a:r>
            <a:endParaRPr kumimoji="0"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a:p>
            <a:pPr marL="29844" marR="0" lvl="0" indent="0" algn="l" defTabSz="457200" rtl="0" eaLnBrk="1" fontAlgn="auto" latinLnBrk="0" hangingPunct="1">
              <a:lnSpc>
                <a:spcPct val="100000"/>
              </a:lnSpc>
              <a:spcBef>
                <a:spcPts val="100"/>
              </a:spcBef>
              <a:spcAft>
                <a:spcPts val="0"/>
              </a:spcAft>
              <a:buClr>
                <a:srgbClr val="000000"/>
              </a:buClr>
              <a:buSzPts val="800"/>
              <a:buFont typeface="Arial"/>
              <a:buNone/>
              <a:tabLst/>
              <a:defRPr/>
            </a:pP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・無音声で動画配信（タッチ操作不可、ループ再生）</a:t>
            </a:r>
            <a:endParaRPr kumimoji="0"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a:p>
            <a:pPr marL="12700" marR="0" lvl="0" indent="0" algn="l" defTabSz="457200" rtl="0" eaLnBrk="1" fontAlgn="auto" latinLnBrk="0" hangingPunct="1">
              <a:lnSpc>
                <a:spcPct val="100000"/>
              </a:lnSpc>
              <a:spcBef>
                <a:spcPts val="5"/>
              </a:spcBef>
              <a:spcAft>
                <a:spcPts val="0"/>
              </a:spcAft>
              <a:buClr>
                <a:srgbClr val="000000"/>
              </a:buClr>
              <a:buSzPts val="800"/>
              <a:buFont typeface="Arial"/>
              <a:buNone/>
              <a:tabLst/>
              <a:defRPr/>
            </a:pPr>
            <a:r>
              <a:rPr kumimoji="0" lang="ja-JP" altLang="en-US" sz="600" b="0" i="0" u="none" strike="noStrike" kern="1200" cap="none" spc="0" normalizeH="0" baseline="3000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a:t>
            </a: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端末：国内メーカー製、高精細</a:t>
            </a:r>
            <a:r>
              <a:rPr kumimoji="0" lang="en-US" altLang="ja-JP"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10</a:t>
            </a: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インチ</a:t>
            </a:r>
            <a:r>
              <a:rPr kumimoji="0" lang="en-US" altLang="ja-JP"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android</a:t>
            </a:r>
            <a:r>
              <a:rPr kumimoji="0" lang="ja-JP" altLang="en-US"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rPr>
              <a:t>タブレット</a:t>
            </a:r>
            <a:endParaRPr kumimoji="0" sz="600" b="0" i="0" u="none" strike="noStrike" kern="1200" cap="none" spc="0" normalizeH="0" baseline="0" noProof="0" dirty="0">
              <a:ln>
                <a:noFill/>
              </a:ln>
              <a:solidFill>
                <a:srgbClr val="595959"/>
              </a:solidFill>
              <a:effectLst/>
              <a:uLnTx/>
              <a:uFillTx/>
              <a:latin typeface="游ゴシック" panose="020B0400000000000000" pitchFamily="50" charset="-128"/>
              <a:ea typeface="游ゴシック" panose="020B0400000000000000" pitchFamily="50" charset="-128"/>
              <a:cs typeface="Meiryo"/>
              <a:sym typeface="Meiryo"/>
            </a:endParaRPr>
          </a:p>
        </p:txBody>
      </p:sp>
      <p:pic>
        <p:nvPicPr>
          <p:cNvPr id="34" name="図 33">
            <a:extLst>
              <a:ext uri="{FF2B5EF4-FFF2-40B4-BE49-F238E27FC236}">
                <a16:creationId xmlns:a16="http://schemas.microsoft.com/office/drawing/2014/main" id="{D62B9D5D-8F68-D8D6-391A-FFFC403F439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 b="-6042"/>
          <a:stretch/>
        </p:blipFill>
        <p:spPr>
          <a:xfrm>
            <a:off x="8043509" y="2821988"/>
            <a:ext cx="870253" cy="407484"/>
          </a:xfrm>
          <a:prstGeom prst="rect">
            <a:avLst/>
          </a:prstGeom>
        </p:spPr>
      </p:pic>
      <p:sp>
        <p:nvSpPr>
          <p:cNvPr id="36" name="Google Shape;2633;p140">
            <a:extLst>
              <a:ext uri="{FF2B5EF4-FFF2-40B4-BE49-F238E27FC236}">
                <a16:creationId xmlns:a16="http://schemas.microsoft.com/office/drawing/2014/main" id="{96F449CD-1286-30F2-F705-246E46564324}"/>
              </a:ext>
            </a:extLst>
          </p:cNvPr>
          <p:cNvSpPr txBox="1"/>
          <p:nvPr/>
        </p:nvSpPr>
        <p:spPr>
          <a:xfrm>
            <a:off x="7934658" y="3859335"/>
            <a:ext cx="1116261" cy="215403"/>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ja-JP" altLang="en-US" sz="800" b="0" i="0" u="none" strike="noStrike" kern="1200" cap="none" spc="0" normalizeH="0" baseline="0" noProof="0" dirty="0">
                <a:ln>
                  <a:noFill/>
                </a:ln>
                <a:solidFill>
                  <a:srgbClr val="262626"/>
                </a:solidFill>
                <a:effectLst/>
                <a:uLnTx/>
                <a:uFillTx/>
                <a:latin typeface="游ゴシック" panose="020B0400000000000000" pitchFamily="50" charset="-128"/>
                <a:ea typeface="游ゴシック" panose="020B0400000000000000" pitchFamily="50" charset="-128"/>
                <a:cs typeface="Meiryo"/>
                <a:sym typeface="Meiryo"/>
              </a:rPr>
              <a:t>タイアップ動画配信</a:t>
            </a:r>
            <a:endParaRPr kumimoji="0" sz="800" b="0" i="0" u="none" strike="noStrike" kern="1200" cap="none" spc="0" normalizeH="0" baseline="0" noProof="0" dirty="0">
              <a:ln>
                <a:noFill/>
              </a:ln>
              <a:solidFill>
                <a:srgbClr val="262626"/>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38" name="Google Shape;2636;p140">
            <a:extLst>
              <a:ext uri="{FF2B5EF4-FFF2-40B4-BE49-F238E27FC236}">
                <a16:creationId xmlns:a16="http://schemas.microsoft.com/office/drawing/2014/main" id="{4C65CD55-3619-FDC3-ABEC-BD3B8996F313}"/>
              </a:ext>
            </a:extLst>
          </p:cNvPr>
          <p:cNvSpPr txBox="1"/>
          <p:nvPr/>
        </p:nvSpPr>
        <p:spPr>
          <a:xfrm>
            <a:off x="5443388" y="2266744"/>
            <a:ext cx="1935145" cy="253916"/>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50"/>
              <a:buFont typeface="Arial"/>
              <a:buNone/>
              <a:tabLst/>
              <a:defRPr/>
            </a:pPr>
            <a:r>
              <a:rPr kumimoji="0" lang="en-US" altLang="ja-JP"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a:t>
            </a:r>
            <a:r>
              <a:rPr kumimoji="0" lang="ja-JP" altLang="en-US"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編成表上の座組イメージ</a:t>
            </a:r>
            <a:r>
              <a:rPr kumimoji="0" lang="en-US" altLang="ja-JP"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a:t>
            </a:r>
            <a:endParaRPr kumimoji="0"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40" name="Google Shape;2637;p140">
            <a:extLst>
              <a:ext uri="{FF2B5EF4-FFF2-40B4-BE49-F238E27FC236}">
                <a16:creationId xmlns:a16="http://schemas.microsoft.com/office/drawing/2014/main" id="{464CAEF7-5EBD-96FE-83F3-ADB82540A3AF}"/>
              </a:ext>
            </a:extLst>
          </p:cNvPr>
          <p:cNvSpPr/>
          <p:nvPr/>
        </p:nvSpPr>
        <p:spPr>
          <a:xfrm>
            <a:off x="7827797" y="2548988"/>
            <a:ext cx="1329984" cy="1559750"/>
          </a:xfrm>
          <a:prstGeom prst="snip2DiagRect">
            <a:avLst>
              <a:gd name="adj1" fmla="val 0"/>
              <a:gd name="adj2" fmla="val 7745"/>
            </a:avLst>
          </a:prstGeom>
          <a:noFill/>
          <a:ln w="12700" cap="flat" cmpd="sng">
            <a:solidFill>
              <a:srgbClr val="AEAB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42" name="Google Shape;2638;p140">
            <a:extLst>
              <a:ext uri="{FF2B5EF4-FFF2-40B4-BE49-F238E27FC236}">
                <a16:creationId xmlns:a16="http://schemas.microsoft.com/office/drawing/2014/main" id="{18C40426-01E1-BFC5-B3BA-AD013646B4DC}"/>
              </a:ext>
            </a:extLst>
          </p:cNvPr>
          <p:cNvSpPr txBox="1"/>
          <p:nvPr/>
        </p:nvSpPr>
        <p:spPr>
          <a:xfrm>
            <a:off x="7659403" y="2278928"/>
            <a:ext cx="1531188" cy="253916"/>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50"/>
              <a:buFont typeface="Arial"/>
              <a:buNone/>
              <a:tabLst/>
              <a:defRPr/>
            </a:pPr>
            <a:r>
              <a:rPr kumimoji="0" lang="en-US" altLang="ja-JP"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a:t>
            </a:r>
            <a:r>
              <a:rPr kumimoji="0" lang="ja-JP" altLang="en-US"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動画配信イメージ</a:t>
            </a:r>
            <a:r>
              <a:rPr kumimoji="0" lang="en-US" altLang="ja-JP"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rPr>
              <a:t>》</a:t>
            </a:r>
            <a:endParaRPr kumimoji="0" sz="1050" b="1" i="0" u="none" strike="noStrike" kern="1200" cap="none" spc="0" normalizeH="0" baseline="0" noProof="0" dirty="0">
              <a:ln>
                <a:noFill/>
              </a:ln>
              <a:solidFill>
                <a:srgbClr val="505050"/>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44" name="Google Shape;2642;p140">
            <a:extLst>
              <a:ext uri="{FF2B5EF4-FFF2-40B4-BE49-F238E27FC236}">
                <a16:creationId xmlns:a16="http://schemas.microsoft.com/office/drawing/2014/main" id="{16906ED1-430A-C4C9-4AC0-9C3E73E72EC9}"/>
              </a:ext>
            </a:extLst>
          </p:cNvPr>
          <p:cNvSpPr txBox="1"/>
          <p:nvPr/>
        </p:nvSpPr>
        <p:spPr>
          <a:xfrm>
            <a:off x="7895896" y="2595382"/>
            <a:ext cx="1261884" cy="253875"/>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50"/>
              <a:buFont typeface="Arial"/>
              <a:buNone/>
              <a:tabLst/>
              <a:defRPr/>
            </a:pPr>
            <a:r>
              <a:rPr kumimoji="0" lang="ja-JP" altLang="en-US" sz="1050" b="0" i="0" u="none" strike="noStrike" kern="1200" cap="none" spc="0" normalizeH="0" baseline="0" noProof="0" dirty="0">
                <a:ln>
                  <a:noFill/>
                </a:ln>
                <a:solidFill>
                  <a:srgbClr val="262626"/>
                </a:solidFill>
                <a:effectLst/>
                <a:uLnTx/>
                <a:uFillTx/>
                <a:latin typeface="游ゴシック" panose="020B0400000000000000" pitchFamily="50" charset="-128"/>
                <a:ea typeface="游ゴシック" panose="020B0400000000000000" pitchFamily="50" charset="-128"/>
                <a:cs typeface="Meiryo"/>
                <a:sym typeface="Meiryo"/>
              </a:rPr>
              <a:t>通常コンテンツ枠</a:t>
            </a:r>
            <a:endParaRPr kumimoji="0" sz="1050" b="0" i="0" u="none" strike="noStrike" kern="1200" cap="none" spc="0" normalizeH="0" baseline="0" noProof="0" dirty="0">
              <a:ln>
                <a:noFill/>
              </a:ln>
              <a:solidFill>
                <a:srgbClr val="262626"/>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46" name="Google Shape;2645;p140">
            <a:extLst>
              <a:ext uri="{FF2B5EF4-FFF2-40B4-BE49-F238E27FC236}">
                <a16:creationId xmlns:a16="http://schemas.microsoft.com/office/drawing/2014/main" id="{F04788AF-16A9-AE93-7D92-BB32431BB302}"/>
              </a:ext>
            </a:extLst>
          </p:cNvPr>
          <p:cNvSpPr/>
          <p:nvPr/>
        </p:nvSpPr>
        <p:spPr>
          <a:xfrm>
            <a:off x="5154427" y="1957503"/>
            <a:ext cx="4247784" cy="369291"/>
          </a:xfrm>
          <a:prstGeom prst="rect">
            <a:avLst/>
          </a:prstGeom>
          <a:noFill/>
          <a:ln>
            <a:noFill/>
          </a:ln>
        </p:spPr>
        <p:txBody>
          <a:bodyPr spcFirstLastPara="1" wrap="square" lIns="91425" tIns="45700" rIns="91425" bIns="4570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000" b="0" i="0" u="none" strike="noStrike" kern="1200" cap="none" spc="0" normalizeH="0" baseline="0" noProof="0" dirty="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rPr>
              <a:t>通常コンテンツ→</a:t>
            </a:r>
            <a:r>
              <a:rPr kumimoji="0" lang="en-US" altLang="ja-JP" sz="1000" b="0" i="0" u="none" strike="noStrike" kern="1200" cap="none" spc="0" normalizeH="0" baseline="0" noProof="0" dirty="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rPr>
              <a:t>CanCam.jp</a:t>
            </a:r>
            <a:r>
              <a:rPr kumimoji="0" lang="ja-JP" altLang="en-US" sz="1000" b="0" i="0" u="none" strike="noStrike" kern="1200" cap="none" spc="0" normalizeH="0" baseline="0" noProof="0" dirty="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rPr>
              <a:t>タイアップ動画の流れで配信します　</a:t>
            </a:r>
            <a:endParaRPr kumimoji="0" sz="1000" b="0" i="0" u="none" strike="noStrike" kern="1200" cap="none" spc="0" normalizeH="0" baseline="0" noProof="0" dirty="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endParaRPr>
          </a:p>
          <a:p>
            <a:pPr marL="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en-US" altLang="ja-JP" sz="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eiryo"/>
                <a:sym typeface="Meiryo"/>
              </a:rPr>
              <a:t>※</a:t>
            </a:r>
            <a:r>
              <a:rPr kumimoji="0" lang="ja-JP" altLang="en-US" sz="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eiryo"/>
                <a:sym typeface="Meiryo"/>
              </a:rPr>
              <a:t>コンテンツの選定はできません</a:t>
            </a:r>
            <a:endParaRPr kumimoji="0" sz="800" b="1"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eiryo"/>
              <a:sym typeface="Meiryo"/>
            </a:endParaRPr>
          </a:p>
        </p:txBody>
      </p:sp>
      <p:pic>
        <p:nvPicPr>
          <p:cNvPr id="48" name="図 47">
            <a:extLst>
              <a:ext uri="{FF2B5EF4-FFF2-40B4-BE49-F238E27FC236}">
                <a16:creationId xmlns:a16="http://schemas.microsoft.com/office/drawing/2014/main" id="{1AAA04E9-B496-0256-0D4D-6B270D107C5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206714" y="2548504"/>
            <a:ext cx="2408494" cy="1505825"/>
          </a:xfrm>
          <a:prstGeom prst="rect">
            <a:avLst/>
          </a:prstGeom>
        </p:spPr>
      </p:pic>
      <p:sp>
        <p:nvSpPr>
          <p:cNvPr id="50" name="Google Shape;2643;p140">
            <a:extLst>
              <a:ext uri="{FF2B5EF4-FFF2-40B4-BE49-F238E27FC236}">
                <a16:creationId xmlns:a16="http://schemas.microsoft.com/office/drawing/2014/main" id="{7DD7C9E3-1FC7-BBC2-7DA4-433D4B8301E2}"/>
              </a:ext>
            </a:extLst>
          </p:cNvPr>
          <p:cNvSpPr/>
          <p:nvPr/>
        </p:nvSpPr>
        <p:spPr>
          <a:xfrm>
            <a:off x="6434657" y="2721774"/>
            <a:ext cx="407933" cy="161645"/>
          </a:xfrm>
          <a:prstGeom prst="rect">
            <a:avLst/>
          </a:prstGeom>
          <a:solidFill>
            <a:srgbClr val="FF6699">
              <a:alpha val="30588"/>
            </a:srgbClr>
          </a:solidFill>
          <a:ln w="19050" cap="flat" cmpd="sng">
            <a:solidFill>
              <a:srgbClr val="FF66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1200" cap="none" spc="0" normalizeH="0" baseline="0" noProof="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endParaRPr>
          </a:p>
        </p:txBody>
      </p:sp>
      <p:pic>
        <p:nvPicPr>
          <p:cNvPr id="52" name="図 51">
            <a:extLst>
              <a:ext uri="{FF2B5EF4-FFF2-40B4-BE49-F238E27FC236}">
                <a16:creationId xmlns:a16="http://schemas.microsoft.com/office/drawing/2014/main" id="{881430B7-F57E-69CA-1A0B-C84FB7D1FD3B}"/>
              </a:ext>
            </a:extLst>
          </p:cNvPr>
          <p:cNvPicPr>
            <a:picLocks noChangeAspect="1"/>
          </p:cNvPicPr>
          <p:nvPr/>
        </p:nvPicPr>
        <p:blipFill>
          <a:blip r:embed="rId8"/>
          <a:stretch>
            <a:fillRect/>
          </a:stretch>
        </p:blipFill>
        <p:spPr>
          <a:xfrm>
            <a:off x="8230000" y="3474127"/>
            <a:ext cx="556149" cy="315152"/>
          </a:xfrm>
          <a:prstGeom prst="rect">
            <a:avLst/>
          </a:prstGeom>
        </p:spPr>
      </p:pic>
      <p:sp>
        <p:nvSpPr>
          <p:cNvPr id="54" name="Google Shape;2644;p140">
            <a:extLst>
              <a:ext uri="{FF2B5EF4-FFF2-40B4-BE49-F238E27FC236}">
                <a16:creationId xmlns:a16="http://schemas.microsoft.com/office/drawing/2014/main" id="{62EEDE8A-5C7D-8A43-83DB-7A9065BFE7FF}"/>
              </a:ext>
            </a:extLst>
          </p:cNvPr>
          <p:cNvSpPr/>
          <p:nvPr/>
        </p:nvSpPr>
        <p:spPr>
          <a:xfrm>
            <a:off x="8100411" y="3475535"/>
            <a:ext cx="870254" cy="348366"/>
          </a:xfrm>
          <a:prstGeom prst="rect">
            <a:avLst/>
          </a:prstGeom>
          <a:solidFill>
            <a:srgbClr val="E74F4F">
              <a:alpha val="30588"/>
            </a:srgbClr>
          </a:solidFill>
          <a:ln w="19050" cap="flat" cmpd="sng">
            <a:solidFill>
              <a:srgbClr val="E74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1200" cap="none" spc="0" normalizeH="0" baseline="0" noProof="0">
              <a:ln>
                <a:noFill/>
              </a:ln>
              <a:solidFill>
                <a:srgbClr val="3F3F3F"/>
              </a:solidFill>
              <a:effectLst/>
              <a:uLnTx/>
              <a:uFillTx/>
              <a:latin typeface="游ゴシック" panose="020B0400000000000000" pitchFamily="50" charset="-128"/>
              <a:ea typeface="游ゴシック" panose="020B0400000000000000" pitchFamily="50" charset="-128"/>
              <a:cs typeface="Meiryo"/>
              <a:sym typeface="Meiryo"/>
            </a:endParaRPr>
          </a:p>
        </p:txBody>
      </p:sp>
      <p:sp>
        <p:nvSpPr>
          <p:cNvPr id="56" name="矢印: 下 55">
            <a:extLst>
              <a:ext uri="{FF2B5EF4-FFF2-40B4-BE49-F238E27FC236}">
                <a16:creationId xmlns:a16="http://schemas.microsoft.com/office/drawing/2014/main" id="{D12D6DD8-1817-DB67-DAEC-B9908C5AA983}"/>
              </a:ext>
            </a:extLst>
          </p:cNvPr>
          <p:cNvSpPr/>
          <p:nvPr/>
        </p:nvSpPr>
        <p:spPr>
          <a:xfrm>
            <a:off x="8341329" y="3266414"/>
            <a:ext cx="302920" cy="188473"/>
          </a:xfrm>
          <a:prstGeom prst="downArrow">
            <a:avLst/>
          </a:prstGeom>
          <a:solidFill>
            <a:srgbClr val="FF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58" name="Google Shape;2644;p140">
            <a:extLst>
              <a:ext uri="{FF2B5EF4-FFF2-40B4-BE49-F238E27FC236}">
                <a16:creationId xmlns:a16="http://schemas.microsoft.com/office/drawing/2014/main" id="{F349AF2A-1E51-8EC3-E350-8E362817D8A9}"/>
              </a:ext>
            </a:extLst>
          </p:cNvPr>
          <p:cNvSpPr/>
          <p:nvPr/>
        </p:nvSpPr>
        <p:spPr>
          <a:xfrm>
            <a:off x="6426316" y="2875383"/>
            <a:ext cx="407933" cy="80579"/>
          </a:xfrm>
          <a:prstGeom prst="rect">
            <a:avLst/>
          </a:prstGeom>
          <a:solidFill>
            <a:srgbClr val="E74F4F">
              <a:alpha val="30588"/>
            </a:srgbClr>
          </a:solidFill>
          <a:ln w="19050" cap="flat" cmpd="sng">
            <a:solidFill>
              <a:srgbClr val="E74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350"/>
              <a:buFont typeface="Arial"/>
              <a:buNone/>
              <a:tabLst/>
              <a:defRPr/>
            </a:pPr>
            <a:endParaRPr kumimoji="0" sz="1350" b="0" i="0" u="none" strike="noStrike" kern="1200" cap="none" spc="0" normalizeH="0" baseline="0" noProof="0">
              <a:ln>
                <a:noFill/>
              </a:ln>
              <a:solidFill>
                <a:srgbClr val="3F3F3F"/>
              </a:solidFill>
              <a:effectLst/>
              <a:uLnTx/>
              <a:uFillTx/>
              <a:latin typeface="Meiryo"/>
              <a:ea typeface="Meiryo"/>
              <a:cs typeface="Meiryo"/>
              <a:sym typeface="Meiryo"/>
            </a:endParaRPr>
          </a:p>
        </p:txBody>
      </p:sp>
      <p:sp>
        <p:nvSpPr>
          <p:cNvPr id="60" name="テキスト ボックス 59">
            <a:extLst>
              <a:ext uri="{FF2B5EF4-FFF2-40B4-BE49-F238E27FC236}">
                <a16:creationId xmlns:a16="http://schemas.microsoft.com/office/drawing/2014/main" id="{B778068A-32F7-E44F-41F7-2A3CC57CB350}"/>
              </a:ext>
            </a:extLst>
          </p:cNvPr>
          <p:cNvSpPr txBox="1"/>
          <p:nvPr/>
        </p:nvSpPr>
        <p:spPr>
          <a:xfrm>
            <a:off x="5646964" y="5704967"/>
            <a:ext cx="734468"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・年齢比率</a:t>
            </a:r>
          </a:p>
        </p:txBody>
      </p:sp>
      <p:sp>
        <p:nvSpPr>
          <p:cNvPr id="62" name="テキスト ボックス 61">
            <a:extLst>
              <a:ext uri="{FF2B5EF4-FFF2-40B4-BE49-F238E27FC236}">
                <a16:creationId xmlns:a16="http://schemas.microsoft.com/office/drawing/2014/main" id="{329F5BB4-2583-6CCF-BF2B-9CA7FAE33025}"/>
              </a:ext>
            </a:extLst>
          </p:cNvPr>
          <p:cNvSpPr txBox="1"/>
          <p:nvPr/>
        </p:nvSpPr>
        <p:spPr>
          <a:xfrm>
            <a:off x="6662142" y="5714953"/>
            <a:ext cx="734468"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・広告到達率</a:t>
            </a:r>
          </a:p>
        </p:txBody>
      </p:sp>
      <p:sp>
        <p:nvSpPr>
          <p:cNvPr id="64" name="テキスト ボックス 63">
            <a:extLst>
              <a:ext uri="{FF2B5EF4-FFF2-40B4-BE49-F238E27FC236}">
                <a16:creationId xmlns:a16="http://schemas.microsoft.com/office/drawing/2014/main" id="{3B6D6721-C7FD-9E8A-5475-F52FCD40AAEA}"/>
              </a:ext>
            </a:extLst>
          </p:cNvPr>
          <p:cNvSpPr txBox="1"/>
          <p:nvPr/>
        </p:nvSpPr>
        <p:spPr>
          <a:xfrm>
            <a:off x="7390346" y="5704060"/>
            <a:ext cx="1428801"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Meiryo"/>
              </a:rPr>
              <a:t>・</a:t>
            </a:r>
            <a:r>
              <a:rPr kumimoji="0" lang="en-US" altLang="ja-JP" sz="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Meiryo"/>
              </a:rPr>
              <a:t>BEAUTINISTA</a:t>
            </a:r>
            <a:r>
              <a:rPr kumimoji="0" lang="ja-JP" altLang="en-US" sz="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Meiryo"/>
              </a:rPr>
              <a:t>をきっかけに購入</a:t>
            </a:r>
            <a:endParaRPr kumimoji="1" lang="ja-JP" altLang="en-US" sz="4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graphicFrame>
        <p:nvGraphicFramePr>
          <p:cNvPr id="66" name="Google Shape;498;p17">
            <a:extLst>
              <a:ext uri="{FF2B5EF4-FFF2-40B4-BE49-F238E27FC236}">
                <a16:creationId xmlns:a16="http://schemas.microsoft.com/office/drawing/2014/main" id="{53A4D189-91B3-92EB-C229-EC1809C9CA0F}"/>
              </a:ext>
            </a:extLst>
          </p:cNvPr>
          <p:cNvGraphicFramePr/>
          <p:nvPr>
            <p:extLst>
              <p:ext uri="{D42A27DB-BD31-4B8C-83A1-F6EECF244321}">
                <p14:modId xmlns:p14="http://schemas.microsoft.com/office/powerpoint/2010/main" val="575214301"/>
              </p:ext>
            </p:extLst>
          </p:nvPr>
        </p:nvGraphicFramePr>
        <p:xfrm>
          <a:off x="181447" y="1692661"/>
          <a:ext cx="4794579" cy="4939800"/>
        </p:xfrm>
        <a:graphic>
          <a:graphicData uri="http://schemas.openxmlformats.org/drawingml/2006/table">
            <a:tbl>
              <a:tblPr firstRow="1" bandRow="1">
                <a:noFill/>
              </a:tblPr>
              <a:tblGrid>
                <a:gridCol w="1070883">
                  <a:extLst>
                    <a:ext uri="{9D8B030D-6E8A-4147-A177-3AD203B41FA5}">
                      <a16:colId xmlns:a16="http://schemas.microsoft.com/office/drawing/2014/main" val="20000"/>
                    </a:ext>
                  </a:extLst>
                </a:gridCol>
                <a:gridCol w="3723696">
                  <a:extLst>
                    <a:ext uri="{9D8B030D-6E8A-4147-A177-3AD203B41FA5}">
                      <a16:colId xmlns:a16="http://schemas.microsoft.com/office/drawing/2014/main" val="20001"/>
                    </a:ext>
                  </a:extLst>
                </a:gridCol>
              </a:tblGrid>
              <a:tr h="304410">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掲載料金</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12700" cap="flat" cmpd="sng" algn="ctr">
                      <a:solidFill>
                        <a:schemeClr val="bg2">
                          <a:lumMod val="50000"/>
                        </a:schemeClr>
                      </a:solidFill>
                      <a:prstDash val="dot"/>
                      <a:round/>
                      <a:headEnd type="none" w="med" len="med"/>
                      <a:tailEnd type="none" w="med" len="med"/>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G160</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04410">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noFill/>
                      <a:prstDash val="dot"/>
                      <a:round/>
                      <a:headEnd type="none" w="sm" len="sm"/>
                      <a:tailEnd type="none" w="sm" len="sm"/>
                    </a:lnT>
                    <a:lnB w="9525" cap="flat" cmpd="sng">
                      <a:no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G250</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a:t>
                      </a:r>
                      <a:endParaRPr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12700" cap="flat" cmpd="sng" algn="ctr">
                      <a:solidFill>
                        <a:schemeClr val="bg2">
                          <a:lumMod val="50000"/>
                        </a:schemeClr>
                      </a:solidFill>
                      <a:prstDash val="dot"/>
                      <a:round/>
                      <a:headEnd type="none" w="med" len="med"/>
                      <a:tailEnd type="none" w="med" len="med"/>
                    </a:lnB>
                    <a:solidFill>
                      <a:schemeClr val="lt1"/>
                    </a:solidFill>
                  </a:tcPr>
                </a:tc>
                <a:extLst>
                  <a:ext uri="{0D108BD9-81ED-4DB2-BD59-A6C34878D82A}">
                    <a16:rowId xmlns:a16="http://schemas.microsoft.com/office/drawing/2014/main" val="1562214531"/>
                  </a:ext>
                </a:extLst>
              </a:tr>
              <a:tr h="304410">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掲載期間</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bg2">
                          <a:lumMod val="50000"/>
                        </a:schemeClr>
                      </a:solidFill>
                      <a:prstDash val="dot"/>
                      <a:round/>
                      <a:headEnd type="none" w="med" len="med"/>
                      <a:tailEnd type="none" w="med" len="med"/>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bg2">
                          <a:lumMod val="50000"/>
                        </a:schemeClr>
                      </a:solidFill>
                      <a:prstDash val="dot"/>
                      <a:round/>
                      <a:headEnd type="none" w="med" len="med"/>
                      <a:tailEnd type="none" w="med" len="med"/>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04410">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ヶ月</a:t>
                      </a:r>
                      <a:endPar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282317941"/>
                  </a:ext>
                </a:extLst>
              </a:tr>
              <a:tr h="304410">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想定再生回数</a:t>
                      </a:r>
                      <a:r>
                        <a:rPr lang="en-US" altLang="ja-JP"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p>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想定リーチ数</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：約</a:t>
                      </a:r>
                      <a:r>
                        <a:rPr lang="en-US" altLang="ja-JP" sz="1050" b="1" u="none" strike="noStrike" cap="none" dirty="0">
                          <a:solidFill>
                            <a:srgbClr val="FF0000"/>
                          </a:solidFill>
                          <a:latin typeface="Yu Gothic" panose="020B0400000000000000" pitchFamily="34" charset="-128"/>
                          <a:ea typeface="Yu Gothic" panose="020B0400000000000000" pitchFamily="34" charset="-128"/>
                          <a:cs typeface="Arial"/>
                          <a:sym typeface="Arial"/>
                        </a:rPr>
                        <a:t>73</a:t>
                      </a:r>
                      <a:r>
                        <a:rPr lang="ja-JP" altLang="en-US" sz="1050" b="1" u="none" strike="noStrike" cap="none" dirty="0">
                          <a:solidFill>
                            <a:srgbClr val="FF0000"/>
                          </a:solidFill>
                          <a:latin typeface="Yu Gothic" panose="020B0400000000000000" pitchFamily="34" charset="-128"/>
                          <a:ea typeface="Yu Gothic" panose="020B0400000000000000" pitchFamily="34" charset="-128"/>
                          <a:cs typeface="Arial"/>
                          <a:sym typeface="Arial"/>
                        </a:rPr>
                        <a:t>万回</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約</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31</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万人</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304410">
                <a:tc vMerge="1">
                  <a:txBody>
                    <a:bodyPr/>
                    <a:lstStyle/>
                    <a:p>
                      <a:pPr marL="0" marR="0" lvl="0" indent="0" algn="l" rtl="0">
                        <a:lnSpc>
                          <a:spcPct val="100000"/>
                        </a:lnSpc>
                        <a:spcBef>
                          <a:spcPts val="0"/>
                        </a:spcBef>
                        <a:spcAft>
                          <a:spcPts val="0"/>
                        </a:spcAft>
                        <a:buClr>
                          <a:srgbClr val="505050"/>
                        </a:buClr>
                        <a:buSzPts val="1000"/>
                        <a:buFont typeface="Arial"/>
                        <a:buNone/>
                      </a:pPr>
                      <a:endParaRPr sz="1200" b="0"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B</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：約</a:t>
                      </a:r>
                      <a:r>
                        <a:rPr lang="en-US" altLang="ja-JP" sz="1050" b="1" u="none" strike="noStrike" cap="none" dirty="0">
                          <a:solidFill>
                            <a:srgbClr val="FF0000"/>
                          </a:solidFill>
                          <a:latin typeface="Yu Gothic" panose="020B0400000000000000" pitchFamily="34" charset="-128"/>
                          <a:ea typeface="Yu Gothic" panose="020B0400000000000000" pitchFamily="34" charset="-128"/>
                          <a:cs typeface="Arial"/>
                          <a:sym typeface="Arial"/>
                        </a:rPr>
                        <a:t>160</a:t>
                      </a:r>
                      <a:r>
                        <a:rPr lang="ja-JP" altLang="en-US" sz="1050" b="1" u="none" strike="noStrike" cap="none" dirty="0">
                          <a:solidFill>
                            <a:srgbClr val="FF0000"/>
                          </a:solidFill>
                          <a:latin typeface="Yu Gothic" panose="020B0400000000000000" pitchFamily="34" charset="-128"/>
                          <a:ea typeface="Yu Gothic" panose="020B0400000000000000" pitchFamily="34" charset="-128"/>
                          <a:cs typeface="Arial"/>
                          <a:sym typeface="Arial"/>
                        </a:rPr>
                        <a:t>万回</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約</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70</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万人</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483923702"/>
                  </a:ext>
                </a:extLst>
              </a:tr>
              <a:tr h="56853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総再生回数、有効再生回数、有効再生率、</a:t>
                      </a:r>
                      <a:endPar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単価、有効再生単価</a:t>
                      </a:r>
                      <a:endPar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ブランドリフト調査不可</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180776516"/>
                  </a:ext>
                </a:extLst>
              </a:tr>
              <a:tr h="30441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申込期限</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原則タイアップお申込時</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443309726"/>
                  </a:ext>
                </a:extLst>
              </a:tr>
              <a:tr h="1071115">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原稿サイズ</a:t>
                      </a:r>
                      <a:endParaRPr sz="9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動画サイズ：フル</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HD 1080</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ｐ推奨、</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16</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9</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ファイル形式：</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mp4</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形式</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尺：</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60</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秒まで</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フレームレート：</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30FPS</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ビットレート：</a:t>
                      </a:r>
                      <a:r>
                        <a:rPr lang="en-US" altLang="ja-JP"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2Mbps</a:t>
                      </a: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以上推奨</a:t>
                      </a:r>
                    </a:p>
                    <a:p>
                      <a:pPr marL="0" marR="0" lvl="0" indent="0" algn="l" rtl="0">
                        <a:lnSpc>
                          <a:spcPct val="100000"/>
                        </a:lnSpc>
                        <a:spcBef>
                          <a:spcPts val="0"/>
                        </a:spcBef>
                        <a:spcAft>
                          <a:spcPts val="0"/>
                        </a:spcAft>
                        <a:buClr>
                          <a:srgbClr val="505050"/>
                        </a:buClr>
                        <a:buSzPts val="1000"/>
                        <a:buFont typeface="Arial"/>
                        <a:buNone/>
                      </a:pPr>
                      <a:r>
                        <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テロップ表示必須</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412892286"/>
                  </a:ext>
                </a:extLst>
              </a:tr>
              <a:tr h="1071115">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・代理店手数料は一律</a:t>
                      </a:r>
                      <a:r>
                        <a:rPr kumimoji="0" lang="en-US" altLang="ja-JP"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20</a:t>
                      </a: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％となります。</a:t>
                      </a:r>
                    </a:p>
                    <a:p>
                      <a:pPr marL="0" marR="0" lvl="0" indent="0" algn="l" defTabSz="457200" rtl="0" eaLnBrk="1" fontAlgn="auto" latinLnBrk="0" hangingPunct="1">
                        <a:lnSpc>
                          <a:spcPct val="100000"/>
                        </a:lnSpc>
                        <a:spcBef>
                          <a:spcPts val="0"/>
                        </a:spcBef>
                        <a:spcAft>
                          <a:spcPts val="0"/>
                        </a:spcAft>
                        <a:buClr>
                          <a:srgbClr val="3F3F3F"/>
                        </a:buClr>
                        <a:buSzPts val="800"/>
                        <a:buFont typeface="Arial"/>
                        <a:buNone/>
                        <a:tabLst/>
                        <a:defRPr/>
                      </a:pP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・動画制作の進行に関しては、別途動画メニューページにてご確認ください。</a:t>
                      </a:r>
                    </a:p>
                    <a:p>
                      <a:pPr marL="0" marR="0" lvl="0" indent="0" algn="l" defTabSz="457200" rtl="0" eaLnBrk="1" fontAlgn="auto" latinLnBrk="0" hangingPunct="1">
                        <a:lnSpc>
                          <a:spcPct val="100000"/>
                        </a:lnSpc>
                        <a:spcBef>
                          <a:spcPts val="0"/>
                        </a:spcBef>
                        <a:spcAft>
                          <a:spcPts val="0"/>
                        </a:spcAft>
                        <a:buClr>
                          <a:srgbClr val="3F3F3F"/>
                        </a:buClr>
                        <a:buSzPts val="800"/>
                        <a:buFont typeface="Arial"/>
                        <a:buNone/>
                        <a:tabLst/>
                        <a:defRPr/>
                      </a:pP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・配信するヘアサロン、出面についてはお任せいただきます。</a:t>
                      </a:r>
                    </a:p>
                    <a:p>
                      <a:pPr marL="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・掲載期間中の</a:t>
                      </a:r>
                      <a:r>
                        <a:rPr kumimoji="0" lang="en-US" altLang="ja-JP"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BEAUTINISTA TV</a:t>
                      </a: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内での競合調整は行いません。</a:t>
                      </a:r>
                    </a:p>
                    <a:p>
                      <a:pPr marL="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ja-JP" altLang="en-US" sz="800" b="1" i="0" u="none" strike="noStrike" kern="1200" cap="none" spc="0" normalizeH="0" baseline="0" noProof="0" dirty="0">
                          <a:ln>
                            <a:noFill/>
                          </a:ln>
                          <a:solidFill>
                            <a:srgbClr val="505050"/>
                          </a:solidFill>
                          <a:effectLst/>
                          <a:uLnTx/>
                          <a:uFillTx/>
                          <a:latin typeface="游ゴシック" panose="020B0400000000000000" pitchFamily="50" charset="-128"/>
                          <a:ea typeface="+mn-ea"/>
                          <a:cs typeface="Meiryo"/>
                          <a:sym typeface="Meiryo"/>
                        </a:rPr>
                        <a:t>　あらかじめご了承ください。</a:t>
                      </a:r>
                    </a:p>
                    <a:p>
                      <a:pPr marL="0" marR="0" lvl="0" indent="0" algn="l" defTabSz="457200" rtl="0" eaLnBrk="1" fontAlgn="auto" latinLnBrk="0" hangingPunct="1">
                        <a:lnSpc>
                          <a:spcPct val="100000"/>
                        </a:lnSpc>
                        <a:spcBef>
                          <a:spcPts val="0"/>
                        </a:spcBef>
                        <a:spcAft>
                          <a:spcPts val="0"/>
                        </a:spcAft>
                        <a:buClr>
                          <a:srgbClr val="000000"/>
                        </a:buClr>
                        <a:buSzPts val="800"/>
                        <a:buFont typeface="Arial"/>
                        <a:buNone/>
                        <a:tabLst/>
                        <a:defRPr/>
                      </a:pPr>
                      <a:r>
                        <a:rPr kumimoji="0" lang="ja-JP" altLang="en-US" sz="800" b="1" i="0" u="sng" strike="noStrike" kern="1200" cap="none" spc="0" normalizeH="0" baseline="0" noProof="0" dirty="0">
                          <a:ln>
                            <a:noFill/>
                          </a:ln>
                          <a:solidFill>
                            <a:srgbClr val="FF0000"/>
                          </a:solidFill>
                          <a:effectLst/>
                          <a:uLnTx/>
                          <a:uFillTx/>
                          <a:latin typeface="游ゴシック" panose="020B0400000000000000" pitchFamily="50" charset="-128"/>
                          <a:ea typeface="+mn-ea"/>
                          <a:cs typeface="Meiryo"/>
                          <a:sym typeface="Meiryo"/>
                        </a:rPr>
                        <a:t>・ほか詳細に関しては、個別にお問い合わせください。</a:t>
                      </a: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・掲載開始日に関しては、</a:t>
                      </a: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TU</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公開日も加味して都度ご相談させてください。</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12700" cap="flat" cmpd="sng" algn="ctr">
                      <a:noFill/>
                      <a:prstDash val="dot"/>
                      <a:round/>
                      <a:headEnd type="none" w="med" len="med"/>
                      <a:tailEnd type="none" w="med" len="med"/>
                    </a:lnB>
                    <a:solidFill>
                      <a:schemeClr val="lt1"/>
                    </a:solidFill>
                  </a:tcPr>
                </a:tc>
                <a:tc hMerge="1">
                  <a:txBody>
                    <a:bodyPr/>
                    <a:lstStyle/>
                    <a:p>
                      <a:endParaRPr lang="ja-JP" dirty="0"/>
                    </a:p>
                  </a:txBody>
                  <a:tcPr>
                    <a:lnT w="9525" cap="flat" cmpd="sng" algn="ctr">
                      <a:solidFill>
                        <a:srgbClr val="7F7F7F"/>
                      </a:solidFill>
                      <a:prstDash val="dot"/>
                      <a:round/>
                      <a:headEnd type="none" w="sm" len="sm"/>
                      <a:tailEnd type="none" w="sm" len="sm"/>
                    </a:lnT>
                  </a:tcPr>
                </a:tc>
                <a:extLst>
                  <a:ext uri="{0D108BD9-81ED-4DB2-BD59-A6C34878D82A}">
                    <a16:rowId xmlns:a16="http://schemas.microsoft.com/office/drawing/2014/main" val="10009"/>
                  </a:ext>
                </a:extLst>
              </a:tr>
            </a:tbl>
          </a:graphicData>
        </a:graphic>
      </p:graphicFrame>
      <p:sp>
        <p:nvSpPr>
          <p:cNvPr id="68" name="Google Shape;500;p17">
            <a:extLst>
              <a:ext uri="{FF2B5EF4-FFF2-40B4-BE49-F238E27FC236}">
                <a16:creationId xmlns:a16="http://schemas.microsoft.com/office/drawing/2014/main" id="{E24D52A6-96FC-7387-20F7-2AB17EE671BA}"/>
              </a:ext>
            </a:extLst>
          </p:cNvPr>
          <p:cNvSpPr txBox="1"/>
          <p:nvPr/>
        </p:nvSpPr>
        <p:spPr>
          <a:xfrm>
            <a:off x="5184551" y="1748109"/>
            <a:ext cx="2599512" cy="217844"/>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2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▼展開イメージ</a:t>
            </a:r>
          </a:p>
        </p:txBody>
      </p:sp>
      <p:sp>
        <p:nvSpPr>
          <p:cNvPr id="70" name="Google Shape;879;p26">
            <a:extLst>
              <a:ext uri="{FF2B5EF4-FFF2-40B4-BE49-F238E27FC236}">
                <a16:creationId xmlns:a16="http://schemas.microsoft.com/office/drawing/2014/main" id="{BF291886-AD31-8C2E-AD10-B727D493B464}"/>
              </a:ext>
            </a:extLst>
          </p:cNvPr>
          <p:cNvSpPr/>
          <p:nvPr/>
        </p:nvSpPr>
        <p:spPr>
          <a:xfrm>
            <a:off x="5143764" y="4264182"/>
            <a:ext cx="4009289" cy="2299581"/>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Calibri"/>
              <a:sym typeface="Calibri"/>
            </a:endParaRPr>
          </a:p>
        </p:txBody>
      </p:sp>
      <p:sp>
        <p:nvSpPr>
          <p:cNvPr id="72" name="Google Shape;912;p26">
            <a:extLst>
              <a:ext uri="{FF2B5EF4-FFF2-40B4-BE49-F238E27FC236}">
                <a16:creationId xmlns:a16="http://schemas.microsoft.com/office/drawing/2014/main" id="{9DE0851C-B2FA-64AE-2775-EC346F072FE9}"/>
              </a:ext>
            </a:extLst>
          </p:cNvPr>
          <p:cNvSpPr txBox="1"/>
          <p:nvPr/>
        </p:nvSpPr>
        <p:spPr>
          <a:xfrm>
            <a:off x="5090660" y="4174701"/>
            <a:ext cx="1617957"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marL="0" marR="0" lvl="0" indent="0" algn="ctr" defTabSz="457200" rtl="0" eaLnBrk="1" fontAlgn="auto" latinLnBrk="0" hangingPunct="1">
              <a:lnSpc>
                <a:spcPct val="100000"/>
              </a:lnSpc>
              <a:spcBef>
                <a:spcPts val="0"/>
              </a:spcBef>
              <a:spcAft>
                <a:spcPts val="0"/>
              </a:spcAft>
              <a:buClrTx/>
              <a:buSzPts val="1000"/>
              <a:buFontTx/>
              <a:buNone/>
              <a:tabLst/>
              <a:defRPr/>
            </a:pPr>
            <a:r>
              <a:rPr kumimoji="0" lang="en-US" altLang="ja-JP" sz="9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Calibri"/>
                <a:sym typeface="Calibri"/>
              </a:rPr>
              <a:t>BEAUTINISTA TV </a:t>
            </a:r>
            <a:r>
              <a:rPr kumimoji="0" lang="ja-JP" altLang="en-US" sz="9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Calibri"/>
                <a:sym typeface="Calibri"/>
              </a:rPr>
              <a:t>とは？</a:t>
            </a:r>
          </a:p>
        </p:txBody>
      </p:sp>
      <p:pic>
        <p:nvPicPr>
          <p:cNvPr id="74" name="図 73">
            <a:extLst>
              <a:ext uri="{FF2B5EF4-FFF2-40B4-BE49-F238E27FC236}">
                <a16:creationId xmlns:a16="http://schemas.microsoft.com/office/drawing/2014/main" id="{354FA7B7-DB1F-09A3-E18C-46E76C67FFE8}"/>
              </a:ext>
            </a:extLst>
          </p:cNvPr>
          <p:cNvPicPr>
            <a:picLocks noChangeAspect="1"/>
          </p:cNvPicPr>
          <p:nvPr/>
        </p:nvPicPr>
        <p:blipFill>
          <a:blip r:embed="rId9"/>
          <a:stretch>
            <a:fillRect/>
          </a:stretch>
        </p:blipFill>
        <p:spPr>
          <a:xfrm>
            <a:off x="5542934" y="5855631"/>
            <a:ext cx="822691" cy="692364"/>
          </a:xfrm>
          <a:prstGeom prst="rect">
            <a:avLst/>
          </a:prstGeom>
        </p:spPr>
      </p:pic>
      <p:sp>
        <p:nvSpPr>
          <p:cNvPr id="76" name="テキスト ボックス 75">
            <a:extLst>
              <a:ext uri="{FF2B5EF4-FFF2-40B4-BE49-F238E27FC236}">
                <a16:creationId xmlns:a16="http://schemas.microsoft.com/office/drawing/2014/main" id="{F94595CB-95AC-9DC5-625E-576630337587}"/>
              </a:ext>
            </a:extLst>
          </p:cNvPr>
          <p:cNvSpPr txBox="1"/>
          <p:nvPr/>
        </p:nvSpPr>
        <p:spPr>
          <a:xfrm>
            <a:off x="7933775" y="6377368"/>
            <a:ext cx="1531188" cy="224357"/>
          </a:xfrm>
          <a:prstGeom prst="rect">
            <a:avLst/>
          </a:prstGeom>
          <a:noFill/>
        </p:spPr>
        <p:txBody>
          <a:bodyPr wrap="square">
            <a:spAutoFit/>
          </a:bodyPr>
          <a:lstStyle/>
          <a:p>
            <a:pPr algn="ctr">
              <a:lnSpc>
                <a:spcPct val="150000"/>
              </a:lnSpc>
            </a:pPr>
            <a:r>
              <a:rPr lang="ja-JP" altLang="en-US" sz="300" spc="50" dirty="0">
                <a:solidFill>
                  <a:srgbClr val="585859"/>
                </a:solidFill>
              </a:rPr>
              <a:t>*出典：楽天インサイトによる</a:t>
            </a:r>
            <a:endParaRPr lang="en-US" altLang="ja-JP" sz="300" spc="50" dirty="0">
              <a:solidFill>
                <a:srgbClr val="585859"/>
              </a:solidFill>
            </a:endParaRPr>
          </a:p>
          <a:p>
            <a:pPr algn="ctr">
              <a:lnSpc>
                <a:spcPct val="150000"/>
              </a:lnSpc>
            </a:pPr>
            <a:r>
              <a:rPr lang="en-US" altLang="ja-JP" sz="300" spc="50" dirty="0">
                <a:solidFill>
                  <a:srgbClr val="585859"/>
                </a:solidFill>
              </a:rPr>
              <a:t>BEAUTINISTA TV</a:t>
            </a:r>
            <a:r>
              <a:rPr lang="ja-JP" altLang="en-US" sz="300" spc="50" dirty="0">
                <a:solidFill>
                  <a:srgbClr val="585859"/>
                </a:solidFill>
              </a:rPr>
              <a:t>ユーザー調査　</a:t>
            </a:r>
            <a:r>
              <a:rPr lang="en-US" altLang="ja-JP" sz="300" spc="50" dirty="0">
                <a:solidFill>
                  <a:srgbClr val="585859"/>
                </a:solidFill>
              </a:rPr>
              <a:t>(n-300)</a:t>
            </a:r>
          </a:p>
        </p:txBody>
      </p:sp>
    </p:spTree>
    <p:extLst>
      <p:ext uri="{BB962C8B-B14F-4D97-AF65-F5344CB8AC3E}">
        <p14:creationId xmlns:p14="http://schemas.microsoft.com/office/powerpoint/2010/main" val="11002939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119E8-2C69-4403-2D6A-2E444B9B7F15}"/>
            </a:ext>
          </a:extLst>
        </p:cNvPr>
        <p:cNvGrpSpPr/>
        <p:nvPr/>
      </p:nvGrpSpPr>
      <p:grpSpPr>
        <a:xfrm>
          <a:off x="0" y="0"/>
          <a:ext cx="0" cy="0"/>
          <a:chOff x="0" y="0"/>
          <a:chExt cx="0" cy="0"/>
        </a:xfrm>
      </p:grpSpPr>
      <p:pic>
        <p:nvPicPr>
          <p:cNvPr id="5" name="図 4" descr="テキスト が含まれている画像&#10;&#10;自動的に生成された説明">
            <a:extLst>
              <a:ext uri="{FF2B5EF4-FFF2-40B4-BE49-F238E27FC236}">
                <a16:creationId xmlns:a16="http://schemas.microsoft.com/office/drawing/2014/main" id="{2097FAEA-5806-59FC-32F3-6301C4EBA7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42985" y="653199"/>
            <a:ext cx="995419" cy="223154"/>
          </a:xfrm>
          <a:prstGeom prst="rect">
            <a:avLst/>
          </a:prstGeom>
        </p:spPr>
      </p:pic>
      <p:sp>
        <p:nvSpPr>
          <p:cNvPr id="6" name="Google Shape;1205;p48">
            <a:extLst>
              <a:ext uri="{FF2B5EF4-FFF2-40B4-BE49-F238E27FC236}">
                <a16:creationId xmlns:a16="http://schemas.microsoft.com/office/drawing/2014/main" id="{1297F45C-CD8E-906D-475E-922A530E2702}"/>
              </a:ext>
            </a:extLst>
          </p:cNvPr>
          <p:cNvSpPr txBox="1"/>
          <p:nvPr/>
        </p:nvSpPr>
        <p:spPr>
          <a:xfrm>
            <a:off x="154922" y="5443826"/>
            <a:ext cx="6769410" cy="1284054"/>
          </a:xfrm>
          <a:prstGeom prst="rect">
            <a:avLst/>
          </a:prstGeom>
          <a:noFill/>
          <a:ln>
            <a:noFill/>
          </a:ln>
        </p:spPr>
        <p:txBody>
          <a:bodyPr spcFirstLastPara="1" wrap="square" lIns="82939" tIns="41458" rIns="82939" bIns="41458"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注意事項</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・タイアップ動画をお申込みの広告主様に限らせていただきます。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・タイアップと同じタイミングでお申し込みください</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・動画の校了・入稿から</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YouTube</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広告開始まで</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7</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営業日程度いただきます。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・タイアップ記事の起用者、使用画像によっては</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2</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次利用費が発生する場合がございます。起用者によっては、このブーストプランをご利用できない場合がございます。事前にご確認ください。</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YouTube</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のタイトル、説明は編集部で制作させていただきます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・再生定義は配信面により異なります。広告配信の再生数のすべてが</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YouTube</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動画再生数に加算されるものではございません。一部乖離が生じる点、ご了承ください。</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・運用型メニューのため、内容により配信結果が変動いたします。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・配信期間は</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MAX1</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ヶ月になります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・ターゲット選定はお任せください</a:t>
            </a:r>
            <a:endPar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lang="ja-JP" altLang="en-US" sz="600" dirty="0">
                <a:solidFill>
                  <a:srgbClr val="E7E6E6">
                    <a:lumMod val="50000"/>
                  </a:srgbClr>
                </a:solidFill>
                <a:latin typeface="Yu Gothic" panose="020B0400000000000000" pitchFamily="34" charset="-128"/>
                <a:ea typeface="Yu Gothic" panose="020B0400000000000000" pitchFamily="34" charset="-128"/>
                <a:cs typeface="Arial"/>
                <a:sym typeface="Arial"/>
              </a:rPr>
              <a:t>・想定再生回数のカウント秒数は配信面ごとに異なります。</a:t>
            </a:r>
            <a:endPar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a:t>
            </a:r>
            <a:r>
              <a:rPr kumimoji="0" lang="en-US" altLang="ja-JP"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YouTube</a:t>
            </a:r>
            <a:r>
              <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rPr>
              <a:t>インストリーム・フィード・ショート面ごとの配信比率は不可となります。</a:t>
            </a:r>
          </a:p>
          <a:p>
            <a:pPr marL="0" marR="0" lvl="0" indent="0" algn="l" defTabSz="457200" rtl="0" eaLnBrk="1" fontAlgn="auto" latinLnBrk="0" hangingPunct="1">
              <a:lnSpc>
                <a:spcPct val="100000"/>
              </a:lnSpc>
              <a:spcBef>
                <a:spcPts val="0"/>
              </a:spcBef>
              <a:spcAft>
                <a:spcPts val="0"/>
              </a:spcAft>
              <a:buClr>
                <a:srgbClr val="000000"/>
              </a:buClr>
              <a:buSzPts val="800"/>
              <a:buFontTx/>
              <a:buNone/>
              <a:tabLst/>
              <a:defRPr/>
            </a:pPr>
            <a:endParaRPr kumimoji="0" lang="ja-JP" altLang="en-US" sz="6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sym typeface="Arial"/>
            </a:endParaRPr>
          </a:p>
        </p:txBody>
      </p:sp>
      <p:sp>
        <p:nvSpPr>
          <p:cNvPr id="43" name="Google Shape;1200;p48">
            <a:extLst>
              <a:ext uri="{FF2B5EF4-FFF2-40B4-BE49-F238E27FC236}">
                <a16:creationId xmlns:a16="http://schemas.microsoft.com/office/drawing/2014/main" id="{9654D5DB-66F7-2D3A-95E7-96468B10E3EF}"/>
              </a:ext>
            </a:extLst>
          </p:cNvPr>
          <p:cNvSpPr txBox="1"/>
          <p:nvPr/>
        </p:nvSpPr>
        <p:spPr>
          <a:xfrm>
            <a:off x="439792" y="3511271"/>
            <a:ext cx="3130987" cy="169277"/>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YouTube</a:t>
            </a:r>
            <a:r>
              <a:rPr kumimoji="0" lang="ja-JP" altLang="en-US"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ショート面指定配信（縦型動画のみ）</a:t>
            </a:r>
          </a:p>
        </p:txBody>
      </p:sp>
      <p:graphicFrame>
        <p:nvGraphicFramePr>
          <p:cNvPr id="44" name="Google Shape;1201;p48">
            <a:extLst>
              <a:ext uri="{FF2B5EF4-FFF2-40B4-BE49-F238E27FC236}">
                <a16:creationId xmlns:a16="http://schemas.microsoft.com/office/drawing/2014/main" id="{05577FB8-04F9-FF74-47B7-F4712F6E2B49}"/>
              </a:ext>
            </a:extLst>
          </p:cNvPr>
          <p:cNvGraphicFramePr/>
          <p:nvPr>
            <p:extLst>
              <p:ext uri="{D42A27DB-BD31-4B8C-83A1-F6EECF244321}">
                <p14:modId xmlns:p14="http://schemas.microsoft.com/office/powerpoint/2010/main" val="3281145111"/>
              </p:ext>
            </p:extLst>
          </p:nvPr>
        </p:nvGraphicFramePr>
        <p:xfrm>
          <a:off x="405481" y="2184893"/>
          <a:ext cx="4630728" cy="1179573"/>
        </p:xfrm>
        <a:graphic>
          <a:graphicData uri="http://schemas.openxmlformats.org/drawingml/2006/table">
            <a:tbl>
              <a:tblPr firstRow="1" bandRow="1">
                <a:noFill/>
              </a:tblPr>
              <a:tblGrid>
                <a:gridCol w="1087803">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45787">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i="0" u="none" strike="noStrike" cap="none" dirty="0">
                          <a:solidFill>
                            <a:schemeClr val="bg2">
                              <a:lumMod val="50000"/>
                            </a:schemeClr>
                          </a:solidFill>
                          <a:latin typeface="+mn-ea"/>
                          <a:ea typeface="+mn-ea"/>
                          <a:cs typeface="Arial"/>
                          <a:sym typeface="Arial"/>
                        </a:rPr>
                        <a:t>想定再生数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a:solidFill>
                            <a:schemeClr val="bg2">
                              <a:lumMod val="50000"/>
                            </a:schemeClr>
                          </a:solidFill>
                          <a:latin typeface="+mn-ea"/>
                          <a:ea typeface="+mn-ea"/>
                          <a:cs typeface="Arial"/>
                          <a:sym typeface="Arial"/>
                        </a:rPr>
                        <a:t>想定</a:t>
                      </a:r>
                      <a:r>
                        <a:rPr lang="ja-JP" altLang="en-US" sz="1000" b="1" i="0" u="none" strike="noStrike" cap="none">
                          <a:solidFill>
                            <a:schemeClr val="bg2">
                              <a:lumMod val="50000"/>
                            </a:schemeClr>
                          </a:solidFill>
                          <a:latin typeface="+mn-ea"/>
                          <a:ea typeface="+mn-ea"/>
                          <a:cs typeface="Arial"/>
                          <a:sym typeface="Arial"/>
                        </a:rPr>
                        <a:t>再生</a:t>
                      </a:r>
                      <a:r>
                        <a:rPr lang="ja-JP" sz="1000" b="1" i="0" u="none" strike="noStrike" cap="none">
                          <a:solidFill>
                            <a:schemeClr val="bg2">
                              <a:lumMod val="50000"/>
                            </a:schemeClr>
                          </a:solidFill>
                          <a:latin typeface="+mn-ea"/>
                          <a:ea typeface="+mn-ea"/>
                          <a:cs typeface="Arial"/>
                          <a:sym typeface="Arial"/>
                        </a:rPr>
                        <a:t>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配信期間</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金額（グロス）</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45787">
                <a:tc vMerge="1">
                  <a:txBody>
                    <a:bodyPr/>
                    <a:lstStyle/>
                    <a:p>
                      <a:endParaRPr lang="ja-JP"/>
                    </a:p>
                  </a:txBody>
                  <a:tcPr>
                    <a:lnT w="9525" cap="flat" cmpd="sng" algn="ctr">
                      <a:solidFill>
                        <a:srgbClr val="505050"/>
                      </a:solidFill>
                      <a:prstDash val="dot"/>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i="0" u="none" strike="noStrike" cap="none">
                          <a:solidFill>
                            <a:schemeClr val="bg2">
                              <a:lumMod val="50000"/>
                            </a:schemeClr>
                          </a:solidFill>
                          <a:latin typeface="+mn-ea"/>
                          <a:ea typeface="+mn-ea"/>
                          <a:cs typeface="Arial"/>
                          <a:sym typeface="Arial"/>
                        </a:rPr>
                        <a:t>M</a:t>
                      </a:r>
                      <a:r>
                        <a:rPr lang="ja-JP" sz="1000" b="1" i="0" u="none" strike="noStrike" cap="none">
                          <a:solidFill>
                            <a:schemeClr val="bg2">
                              <a:lumMod val="50000"/>
                            </a:schemeClr>
                          </a:solidFill>
                          <a:latin typeface="+mn-ea"/>
                          <a:ea typeface="+mn-ea"/>
                          <a:cs typeface="Arial"/>
                          <a:sym typeface="Arial"/>
                        </a:rPr>
                        <a:t>in</a:t>
                      </a:r>
                      <a:endParaRPr sz="1000" b="1" i="0" u="none" strike="noStrike" cap="none" dirty="0">
                        <a:solidFill>
                          <a:schemeClr val="bg2">
                            <a:lumMod val="50000"/>
                          </a:schemeClr>
                        </a:solidFill>
                        <a:latin typeface="+mn-ea"/>
                        <a:ea typeface="+mn-ea"/>
                        <a:cs typeface="Arial"/>
                        <a:sym typeface="Arial"/>
                      </a:endParaRPr>
                    </a:p>
                  </a:txBody>
                  <a:tcPr marL="0" marR="0" marT="0" marB="0" anchor="ctr">
                    <a:lnL w="12700" cmpd="sng">
                      <a:noFill/>
                      <a:prstDash val="solid"/>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max</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vMerge="1">
                  <a:txBody>
                    <a:bodyPr/>
                    <a:lstStyle/>
                    <a:p>
                      <a:endParaRPr lang="ja-JP"/>
                    </a:p>
                  </a:txBody>
                  <a:tcPr>
                    <a:lnL w="9525" cap="flat" cmpd="sng" algn="ctr">
                      <a:solidFill>
                        <a:srgbClr val="505050"/>
                      </a:solidFill>
                      <a:prstDash val="dot"/>
                      <a:round/>
                      <a:headEnd type="none" w="sm" len="sm"/>
                      <a:tailEnd type="none" w="sm" len="sm"/>
                    </a:lnL>
                    <a:lnT w="9525" cap="flat" cmpd="sng" algn="ctr">
                      <a:solidFill>
                        <a:srgbClr val="505050"/>
                      </a:solidFill>
                      <a:prstDash val="dot"/>
                      <a:round/>
                      <a:headEnd type="none" w="sm" len="sm"/>
                      <a:tailEnd type="none" w="sm" len="sm"/>
                    </a:lnT>
                  </a:tcPr>
                </a:tc>
                <a:tc vMerge="1">
                  <a:txBody>
                    <a:bodyPr/>
                    <a:lstStyle/>
                    <a:p>
                      <a:endParaRPr lang="ja-JP"/>
                    </a:p>
                  </a:txBody>
                  <a:tcPr>
                    <a:lnT w="9525" cap="flat" cmpd="sng" algn="ctr">
                      <a:solidFill>
                        <a:srgbClr val="505050"/>
                      </a:solidFill>
                      <a:prstDash val="dot"/>
                      <a:round/>
                      <a:headEnd type="none" w="sm" len="sm"/>
                      <a:tailEnd type="none" w="sm" len="sm"/>
                    </a:lnT>
                  </a:tcPr>
                </a:tc>
                <a:extLst>
                  <a:ext uri="{0D108BD9-81ED-4DB2-BD59-A6C34878D82A}">
                    <a16:rowId xmlns:a16="http://schemas.microsoft.com/office/drawing/2014/main" val="10001"/>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80,000</a:t>
                      </a:r>
                      <a:r>
                        <a:rPr lang="ja-JP" altLang="en-US" sz="1000" b="1">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sym typeface="Meiryo"/>
                        </a:rPr>
                        <a:t>49,000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165,000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2</a:t>
                      </a:r>
                      <a:r>
                        <a:rPr lang="ja-JP" altLang="en-US" sz="1000" b="1" dirty="0">
                          <a:solidFill>
                            <a:schemeClr val="bg2">
                              <a:lumMod val="50000"/>
                            </a:schemeClr>
                          </a:solidFill>
                          <a:latin typeface="+mn-ea"/>
                          <a:ea typeface="+mn-ea"/>
                          <a:sym typeface="Arial"/>
                        </a:rPr>
                        <a:t>～</a:t>
                      </a:r>
                      <a:r>
                        <a:rPr lang="en-US" altLang="ja-JP" sz="1000" b="1" dirty="0">
                          <a:solidFill>
                            <a:schemeClr val="bg2">
                              <a:lumMod val="50000"/>
                            </a:schemeClr>
                          </a:solidFill>
                          <a:latin typeface="+mn-ea"/>
                          <a:ea typeface="+mn-ea"/>
                          <a:sym typeface="Arial"/>
                        </a:rPr>
                        <a:t>4</a:t>
                      </a:r>
                      <a:r>
                        <a:rPr lang="ja-JP" altLang="en-US" sz="1000" b="1" dirty="0">
                          <a:solidFill>
                            <a:schemeClr val="bg2">
                              <a:lumMod val="50000"/>
                            </a:schemeClr>
                          </a:solidFill>
                          <a:latin typeface="+mn-ea"/>
                          <a:ea typeface="+mn-ea"/>
                          <a:sym typeface="Arial"/>
                        </a:rPr>
                        <a:t>週間</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1,000,000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916267192"/>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165,000</a:t>
                      </a:r>
                      <a:r>
                        <a:rPr lang="ja-JP" altLang="en-US" sz="1000" b="1">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98,000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330,000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a:t>
                      </a:r>
                      <a:r>
                        <a:rPr lang="en-US" sz="1000" b="1">
                          <a:solidFill>
                            <a:schemeClr val="bg2">
                              <a:lumMod val="50000"/>
                            </a:schemeClr>
                          </a:solidFill>
                          <a:latin typeface="+mn-ea"/>
                          <a:ea typeface="+mn-ea"/>
                          <a:sym typeface="Arial"/>
                        </a:rPr>
                        <a:t>,</a:t>
                      </a:r>
                      <a:r>
                        <a:rPr lang="en-US" altLang="ja-JP" sz="1000" b="1">
                          <a:solidFill>
                            <a:schemeClr val="bg2">
                              <a:lumMod val="50000"/>
                            </a:schemeClr>
                          </a:solidFill>
                          <a:latin typeface="+mn-ea"/>
                          <a:ea typeface="+mn-ea"/>
                          <a:sym typeface="Arial"/>
                        </a:rPr>
                        <a:t>0</a:t>
                      </a:r>
                      <a:r>
                        <a:rPr lang="en-US" sz="1000" b="1">
                          <a:solidFill>
                            <a:schemeClr val="bg2">
                              <a:lumMod val="50000"/>
                            </a:schemeClr>
                          </a:solidFill>
                          <a:latin typeface="+mn-ea"/>
                          <a:ea typeface="+mn-ea"/>
                          <a:sym typeface="Arial"/>
                        </a:rPr>
                        <a:t>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193840707"/>
                  </a:ext>
                </a:extLst>
              </a:tr>
              <a:tr h="245787">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250,000</a:t>
                      </a:r>
                      <a:r>
                        <a:rPr lang="ja-JP" altLang="en-US" sz="1000" b="1">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147,000</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sym typeface="Meiryo"/>
                        </a:rPr>
                        <a:t>500,000</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8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3,000,000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aphicFrame>
        <p:nvGraphicFramePr>
          <p:cNvPr id="45" name="Google Shape;1201;p48">
            <a:extLst>
              <a:ext uri="{FF2B5EF4-FFF2-40B4-BE49-F238E27FC236}">
                <a16:creationId xmlns:a16="http://schemas.microsoft.com/office/drawing/2014/main" id="{63317EEA-EF1C-7ED1-56ED-C0B7DD0C3030}"/>
              </a:ext>
            </a:extLst>
          </p:cNvPr>
          <p:cNvGraphicFramePr/>
          <p:nvPr>
            <p:extLst>
              <p:ext uri="{D42A27DB-BD31-4B8C-83A1-F6EECF244321}">
                <p14:modId xmlns:p14="http://schemas.microsoft.com/office/powerpoint/2010/main" val="1480382936"/>
              </p:ext>
            </p:extLst>
          </p:nvPr>
        </p:nvGraphicFramePr>
        <p:xfrm>
          <a:off x="405481" y="3697352"/>
          <a:ext cx="4630728" cy="1179573"/>
        </p:xfrm>
        <a:graphic>
          <a:graphicData uri="http://schemas.openxmlformats.org/drawingml/2006/table">
            <a:tbl>
              <a:tblPr firstRow="1" bandRow="1">
                <a:noFill/>
              </a:tblPr>
              <a:tblGrid>
                <a:gridCol w="1087803">
                  <a:extLst>
                    <a:ext uri="{9D8B030D-6E8A-4147-A177-3AD203B41FA5}">
                      <a16:colId xmlns:a16="http://schemas.microsoft.com/office/drawing/2014/main" val="20000"/>
                    </a:ext>
                  </a:extLst>
                </a:gridCol>
                <a:gridCol w="767325">
                  <a:extLst>
                    <a:ext uri="{9D8B030D-6E8A-4147-A177-3AD203B41FA5}">
                      <a16:colId xmlns:a16="http://schemas.microsoft.com/office/drawing/2014/main" val="20001"/>
                    </a:ext>
                  </a:extLst>
                </a:gridCol>
                <a:gridCol w="1057150">
                  <a:extLst>
                    <a:ext uri="{9D8B030D-6E8A-4147-A177-3AD203B41FA5}">
                      <a16:colId xmlns:a16="http://schemas.microsoft.com/office/drawing/2014/main" val="20002"/>
                    </a:ext>
                  </a:extLst>
                </a:gridCol>
                <a:gridCol w="793250">
                  <a:extLst>
                    <a:ext uri="{9D8B030D-6E8A-4147-A177-3AD203B41FA5}">
                      <a16:colId xmlns:a16="http://schemas.microsoft.com/office/drawing/2014/main" val="20003"/>
                    </a:ext>
                  </a:extLst>
                </a:gridCol>
                <a:gridCol w="925200">
                  <a:extLst>
                    <a:ext uri="{9D8B030D-6E8A-4147-A177-3AD203B41FA5}">
                      <a16:colId xmlns:a16="http://schemas.microsoft.com/office/drawing/2014/main" val="20004"/>
                    </a:ext>
                  </a:extLst>
                </a:gridCol>
              </a:tblGrid>
              <a:tr h="245787">
                <a:tc rowSpan="2">
                  <a:txBody>
                    <a:bodyPr/>
                    <a:lstStyle/>
                    <a:p>
                      <a:pPr marL="0" marR="0" lvl="0" indent="0" algn="ctr" rtl="0">
                        <a:lnSpc>
                          <a:spcPct val="100000"/>
                        </a:lnSpc>
                        <a:spcBef>
                          <a:spcPts val="0"/>
                        </a:spcBef>
                        <a:spcAft>
                          <a:spcPts val="0"/>
                        </a:spcAft>
                        <a:buClr>
                          <a:srgbClr val="000000"/>
                        </a:buClr>
                        <a:buSzPts val="800"/>
                        <a:buFont typeface="Arial"/>
                        <a:buNone/>
                      </a:pPr>
                      <a:r>
                        <a:rPr lang="ja-JP" altLang="en-US" sz="1000" b="1" i="0" u="none" strike="noStrike" cap="none">
                          <a:solidFill>
                            <a:schemeClr val="bg2">
                              <a:lumMod val="50000"/>
                            </a:schemeClr>
                          </a:solidFill>
                          <a:latin typeface="+mn-ea"/>
                          <a:ea typeface="+mn-ea"/>
                          <a:cs typeface="Arial"/>
                          <a:sym typeface="Arial"/>
                        </a:rPr>
                        <a:t>想定再生数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grid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a:solidFill>
                            <a:schemeClr val="bg2">
                              <a:lumMod val="50000"/>
                            </a:schemeClr>
                          </a:solidFill>
                          <a:latin typeface="+mn-ea"/>
                          <a:ea typeface="+mn-ea"/>
                          <a:cs typeface="Arial"/>
                          <a:sym typeface="Arial"/>
                        </a:rPr>
                        <a:t>想定</a:t>
                      </a:r>
                      <a:r>
                        <a:rPr lang="ja-JP" altLang="en-US" sz="1000" b="1" i="0" u="none" strike="noStrike" cap="none">
                          <a:solidFill>
                            <a:schemeClr val="bg2">
                              <a:lumMod val="50000"/>
                            </a:schemeClr>
                          </a:solidFill>
                          <a:latin typeface="+mn-ea"/>
                          <a:ea typeface="+mn-ea"/>
                          <a:cs typeface="Arial"/>
                          <a:sym typeface="Arial"/>
                        </a:rPr>
                        <a:t>再生</a:t>
                      </a:r>
                      <a:r>
                        <a:rPr lang="ja-JP" sz="1000" b="1" i="0" u="none" strike="noStrike" cap="none">
                          <a:solidFill>
                            <a:schemeClr val="bg2">
                              <a:lumMod val="50000"/>
                            </a:schemeClr>
                          </a:solidFill>
                          <a:latin typeface="+mn-ea"/>
                          <a:ea typeface="+mn-ea"/>
                          <a:cs typeface="Arial"/>
                          <a:sym typeface="Arial"/>
                        </a:rPr>
                        <a:t>数</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配信期間</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tc rowSpan="2">
                  <a:txBody>
                    <a:bodyPr/>
                    <a:lstStyle/>
                    <a:p>
                      <a:pPr marL="0" marR="0" lvl="0" indent="0" algn="ctr" rtl="0">
                        <a:lnSpc>
                          <a:spcPct val="100000"/>
                        </a:lnSpc>
                        <a:spcBef>
                          <a:spcPts val="0"/>
                        </a:spcBef>
                        <a:spcAft>
                          <a:spcPts val="0"/>
                        </a:spcAft>
                        <a:buClr>
                          <a:srgbClr val="000000"/>
                        </a:buClr>
                        <a:buSzPts val="800"/>
                        <a:buFont typeface="Arial"/>
                        <a:buNone/>
                      </a:pPr>
                      <a:r>
                        <a:rPr lang="ja-JP" sz="1000" b="1" i="0" u="none" strike="noStrike" cap="none" dirty="0">
                          <a:solidFill>
                            <a:schemeClr val="bg2">
                              <a:lumMod val="50000"/>
                            </a:schemeClr>
                          </a:solidFill>
                          <a:latin typeface="+mn-ea"/>
                          <a:ea typeface="+mn-ea"/>
                          <a:cs typeface="Arial"/>
                          <a:sym typeface="Arial"/>
                        </a:rPr>
                        <a:t>金額（グロス）</a:t>
                      </a:r>
                      <a:endParaRPr sz="1000" b="1" u="none" strike="noStrike" cap="none" dirty="0">
                        <a:solidFill>
                          <a:schemeClr val="bg2">
                            <a:lumMod val="50000"/>
                          </a:schemeClr>
                        </a:solidFill>
                        <a:latin typeface="+mn-ea"/>
                        <a:ea typeface="+mn-ea"/>
                        <a:cs typeface="Arial"/>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rgbClr val="F0F0EB"/>
                    </a:solidFill>
                  </a:tcPr>
                </a:tc>
                <a:extLst>
                  <a:ext uri="{0D108BD9-81ED-4DB2-BD59-A6C34878D82A}">
                    <a16:rowId xmlns:a16="http://schemas.microsoft.com/office/drawing/2014/main" val="10000"/>
                  </a:ext>
                </a:extLst>
              </a:tr>
              <a:tr h="245787">
                <a:tc vMerge="1">
                  <a:txBody>
                    <a:bodyPr/>
                    <a:lstStyle/>
                    <a:p>
                      <a:endParaRPr lang="ja-JP"/>
                    </a:p>
                  </a:txBody>
                  <a:tcPr>
                    <a:lnT w="9525" cap="flat" cmpd="sng" algn="ctr">
                      <a:solidFill>
                        <a:srgbClr val="505050"/>
                      </a:solidFill>
                      <a:prstDash val="dot"/>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i="0" u="none" strike="noStrike" cap="none">
                          <a:solidFill>
                            <a:schemeClr val="bg2">
                              <a:lumMod val="50000"/>
                            </a:schemeClr>
                          </a:solidFill>
                          <a:latin typeface="+mn-ea"/>
                          <a:ea typeface="+mn-ea"/>
                          <a:cs typeface="Arial"/>
                          <a:sym typeface="Arial"/>
                        </a:rPr>
                        <a:t>M</a:t>
                      </a:r>
                      <a:r>
                        <a:rPr lang="ja-JP" sz="1000" b="1" i="0" u="none" strike="noStrike" cap="none">
                          <a:solidFill>
                            <a:schemeClr val="bg2">
                              <a:lumMod val="50000"/>
                            </a:schemeClr>
                          </a:solidFill>
                          <a:latin typeface="+mn-ea"/>
                          <a:ea typeface="+mn-ea"/>
                          <a:cs typeface="Arial"/>
                          <a:sym typeface="Arial"/>
                        </a:rPr>
                        <a:t>in</a:t>
                      </a:r>
                      <a:endParaRPr sz="1000" b="1" i="0" u="none" strike="noStrike" cap="none" dirty="0">
                        <a:solidFill>
                          <a:schemeClr val="bg2">
                            <a:lumMod val="50000"/>
                          </a:schemeClr>
                        </a:solidFill>
                        <a:latin typeface="+mn-ea"/>
                        <a:ea typeface="+mn-ea"/>
                        <a:cs typeface="Arial"/>
                        <a:sym typeface="Arial"/>
                      </a:endParaRPr>
                    </a:p>
                  </a:txBody>
                  <a:tcPr marL="0" marR="0" marT="0" marB="0" anchor="ctr">
                    <a:lnL w="12700" cmpd="sng">
                      <a:noFill/>
                      <a:prstDash val="solid"/>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i="0" u="none" strike="noStrike" cap="none">
                          <a:solidFill>
                            <a:schemeClr val="bg2">
                              <a:lumMod val="50000"/>
                            </a:schemeClr>
                          </a:solidFill>
                          <a:latin typeface="+mn-ea"/>
                          <a:ea typeface="+mn-ea"/>
                          <a:cs typeface="Arial"/>
                          <a:sym typeface="Arial"/>
                        </a:rPr>
                        <a:t>M</a:t>
                      </a:r>
                      <a:r>
                        <a:rPr lang="ja-JP" sz="1000" b="1" i="0" u="none" strike="noStrike" cap="none">
                          <a:solidFill>
                            <a:schemeClr val="bg2">
                              <a:lumMod val="50000"/>
                            </a:schemeClr>
                          </a:solidFill>
                          <a:latin typeface="+mn-ea"/>
                          <a:ea typeface="+mn-ea"/>
                          <a:cs typeface="Arial"/>
                          <a:sym typeface="Arial"/>
                        </a:rPr>
                        <a:t>ax</a:t>
                      </a:r>
                      <a:endParaRPr sz="1000" b="1" i="0" u="none" strike="noStrike" cap="none" dirty="0">
                        <a:solidFill>
                          <a:schemeClr val="bg2">
                            <a:lumMod val="50000"/>
                          </a:schemeClr>
                        </a:solidFill>
                        <a:latin typeface="+mn-ea"/>
                        <a:ea typeface="+mn-ea"/>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rgbClr val="F0F0EB"/>
                    </a:solidFill>
                  </a:tcPr>
                </a:tc>
                <a:tc vMerge="1">
                  <a:txBody>
                    <a:bodyPr/>
                    <a:lstStyle/>
                    <a:p>
                      <a:endParaRPr lang="ja-JP"/>
                    </a:p>
                  </a:txBody>
                  <a:tcPr>
                    <a:lnL w="9525" cap="flat" cmpd="sng" algn="ctr">
                      <a:solidFill>
                        <a:srgbClr val="505050"/>
                      </a:solidFill>
                      <a:prstDash val="dot"/>
                      <a:round/>
                      <a:headEnd type="none" w="sm" len="sm"/>
                      <a:tailEnd type="none" w="sm" len="sm"/>
                    </a:lnL>
                    <a:lnT w="9525" cap="flat" cmpd="sng" algn="ctr">
                      <a:solidFill>
                        <a:srgbClr val="505050"/>
                      </a:solidFill>
                      <a:prstDash val="dot"/>
                      <a:round/>
                      <a:headEnd type="none" w="sm" len="sm"/>
                      <a:tailEnd type="none" w="sm" len="sm"/>
                    </a:lnT>
                  </a:tcPr>
                </a:tc>
                <a:tc vMerge="1">
                  <a:txBody>
                    <a:bodyPr/>
                    <a:lstStyle/>
                    <a:p>
                      <a:endParaRPr lang="ja-JP"/>
                    </a:p>
                  </a:txBody>
                  <a:tcPr>
                    <a:lnT w="9525" cap="flat" cmpd="sng" algn="ctr">
                      <a:solidFill>
                        <a:srgbClr val="505050"/>
                      </a:solidFill>
                      <a:prstDash val="dot"/>
                      <a:round/>
                      <a:headEnd type="none" w="sm" len="sm"/>
                      <a:tailEnd type="none" w="sm" len="sm"/>
                    </a:lnT>
                  </a:tcPr>
                </a:tc>
                <a:extLst>
                  <a:ext uri="{0D108BD9-81ED-4DB2-BD59-A6C34878D82A}">
                    <a16:rowId xmlns:a16="http://schemas.microsoft.com/office/drawing/2014/main" val="10001"/>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rPr>
                        <a:t>50,000</a:t>
                      </a:r>
                      <a:r>
                        <a:rPr lang="ja-JP" altLang="en-US" sz="1000" b="1" dirty="0">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sym typeface="Meiryo"/>
                        </a:rPr>
                        <a:t>49,000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165,000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a:t>
                      </a:r>
                      <a:r>
                        <a:rPr lang="ja-JP" altLang="en-US" sz="1000" b="1">
                          <a:solidFill>
                            <a:schemeClr val="bg2">
                              <a:lumMod val="50000"/>
                            </a:schemeClr>
                          </a:solidFill>
                          <a:latin typeface="+mn-ea"/>
                          <a:ea typeface="+mn-ea"/>
                          <a:sym typeface="Arial"/>
                        </a:rPr>
                        <a:t>～</a:t>
                      </a:r>
                      <a:r>
                        <a:rPr lang="en-US" altLang="ja-JP" sz="1000" b="1">
                          <a:solidFill>
                            <a:schemeClr val="bg2">
                              <a:lumMod val="50000"/>
                            </a:schemeClr>
                          </a:solidFill>
                          <a:latin typeface="+mn-ea"/>
                          <a:ea typeface="+mn-ea"/>
                          <a:sym typeface="Arial"/>
                        </a:rPr>
                        <a:t>4</a:t>
                      </a:r>
                      <a:r>
                        <a:rPr lang="ja-JP" altLang="en-US" sz="1000" b="1">
                          <a:solidFill>
                            <a:schemeClr val="bg2">
                              <a:lumMod val="50000"/>
                            </a:schemeClr>
                          </a:solidFill>
                          <a:latin typeface="+mn-ea"/>
                          <a:ea typeface="+mn-ea"/>
                          <a:sym typeface="Arial"/>
                        </a:rPr>
                        <a:t>週間</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bg2">
                              <a:lumMod val="50000"/>
                            </a:schemeClr>
                          </a:solidFill>
                          <a:latin typeface="+mn-ea"/>
                          <a:ea typeface="+mn-ea"/>
                          <a:sym typeface="Arial"/>
                        </a:rPr>
                        <a:t>1,000,000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916267192"/>
                  </a:ext>
                </a:extLst>
              </a:tr>
              <a:tr h="221106">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rPr>
                        <a:t>100,000</a:t>
                      </a:r>
                      <a:r>
                        <a:rPr lang="ja-JP" altLang="en-US" sz="1000" b="1" dirty="0">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98,000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330,000</a:t>
                      </a:r>
                      <a:endParaRPr sz="1000" b="1" dirty="0">
                        <a:solidFill>
                          <a:schemeClr val="bg2">
                            <a:lumMod val="50000"/>
                          </a:schemeClr>
                        </a:solidFill>
                        <a:latin typeface="+mn-ea"/>
                        <a:ea typeface="+mn-ea"/>
                      </a:endParaRPr>
                    </a:p>
                  </a:txBody>
                  <a:tcPr marL="9525" marR="9525" marT="9525"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a:solidFill>
                            <a:schemeClr val="bg2">
                              <a:lumMod val="50000"/>
                            </a:schemeClr>
                          </a:solidFill>
                          <a:latin typeface="+mn-ea"/>
                          <a:ea typeface="+mn-ea"/>
                          <a:sym typeface="Arial"/>
                        </a:rPr>
                        <a:t>2</a:t>
                      </a:r>
                      <a:r>
                        <a:rPr lang="en-US" sz="1000" b="1">
                          <a:solidFill>
                            <a:schemeClr val="bg2">
                              <a:lumMod val="50000"/>
                            </a:schemeClr>
                          </a:solidFill>
                          <a:latin typeface="+mn-ea"/>
                          <a:ea typeface="+mn-ea"/>
                          <a:sym typeface="Arial"/>
                        </a:rPr>
                        <a:t>,</a:t>
                      </a:r>
                      <a:r>
                        <a:rPr lang="en-US" altLang="ja-JP" sz="1000" b="1">
                          <a:solidFill>
                            <a:schemeClr val="bg2">
                              <a:lumMod val="50000"/>
                            </a:schemeClr>
                          </a:solidFill>
                          <a:latin typeface="+mn-ea"/>
                          <a:ea typeface="+mn-ea"/>
                          <a:sym typeface="Arial"/>
                        </a:rPr>
                        <a:t>0</a:t>
                      </a:r>
                      <a:r>
                        <a:rPr lang="en-US" sz="1000" b="1">
                          <a:solidFill>
                            <a:schemeClr val="bg2">
                              <a:lumMod val="50000"/>
                            </a:schemeClr>
                          </a:solidFill>
                          <a:latin typeface="+mn-ea"/>
                          <a:ea typeface="+mn-ea"/>
                          <a:sym typeface="Arial"/>
                        </a:rPr>
                        <a:t>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lgn="ctr">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noFill/>
                  </a:tcPr>
                </a:tc>
                <a:extLst>
                  <a:ext uri="{0D108BD9-81ED-4DB2-BD59-A6C34878D82A}">
                    <a16:rowId xmlns:a16="http://schemas.microsoft.com/office/drawing/2014/main" val="193840707"/>
                  </a:ext>
                </a:extLst>
              </a:tr>
              <a:tr h="245787">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dirty="0">
                          <a:solidFill>
                            <a:schemeClr val="bg2">
                              <a:lumMod val="50000"/>
                            </a:schemeClr>
                          </a:solidFill>
                          <a:latin typeface="+mn-ea"/>
                          <a:ea typeface="+mn-ea"/>
                        </a:rPr>
                        <a:t>150,000</a:t>
                      </a:r>
                      <a:r>
                        <a:rPr lang="ja-JP" altLang="en-US" sz="1000" b="1" dirty="0">
                          <a:solidFill>
                            <a:schemeClr val="bg2">
                              <a:lumMod val="50000"/>
                            </a:schemeClr>
                          </a:solidFill>
                          <a:latin typeface="+mn-ea"/>
                          <a:ea typeface="+mn-ea"/>
                        </a:rPr>
                        <a:t>回</a:t>
                      </a:r>
                      <a:endParaRPr lang="en-US"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lgn="ctr">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rPr>
                        <a:t>147,000</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000" b="1">
                          <a:solidFill>
                            <a:schemeClr val="bg2">
                              <a:lumMod val="50000"/>
                            </a:schemeClr>
                          </a:solidFill>
                          <a:latin typeface="+mn-ea"/>
                          <a:ea typeface="+mn-ea"/>
                          <a:sym typeface="Meiryo"/>
                        </a:rPr>
                        <a:t>500,000</a:t>
                      </a:r>
                      <a:endParaRPr sz="1000" b="1" dirty="0">
                        <a:solidFill>
                          <a:schemeClr val="bg2">
                            <a:lumMod val="50000"/>
                          </a:schemeClr>
                        </a:solidFill>
                        <a:latin typeface="+mn-ea"/>
                        <a:ea typeface="+mn-ea"/>
                      </a:endParaRPr>
                    </a:p>
                  </a:txBody>
                  <a:tcPr marL="9525" marR="9525" marT="9525"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tc vMerge="1">
                  <a:txBody>
                    <a:bodyPr/>
                    <a:lstStyle/>
                    <a:p>
                      <a:pPr marL="0" marR="0" lvl="0" indent="0" algn="ctr" rtl="0">
                        <a:lnSpc>
                          <a:spcPct val="100000"/>
                        </a:lnSpc>
                        <a:spcBef>
                          <a:spcPts val="0"/>
                        </a:spcBef>
                        <a:spcAft>
                          <a:spcPts val="0"/>
                        </a:spcAft>
                        <a:buClr>
                          <a:srgbClr val="000000"/>
                        </a:buClr>
                        <a:buSzPts val="800"/>
                        <a:buFont typeface="Arial"/>
                        <a:buNone/>
                      </a:pPr>
                      <a:endParaRPr sz="1800" b="1" u="none" strike="noStrike" cap="none" dirty="0">
                        <a:latin typeface="Yu Gothic" panose="020B0400000000000000" pitchFamily="34" charset="-128"/>
                        <a:ea typeface="Yu Gothic" panose="020B0400000000000000" pitchFamily="34" charset="-128"/>
                        <a:cs typeface="Arial"/>
                        <a:sym typeface="Arial"/>
                      </a:endParaRPr>
                    </a:p>
                  </a:txBody>
                  <a:tcPr marL="0" marR="0" marT="0" marB="0" anchor="ctr">
                    <a:lnL w="9525" cap="flat" cmpd="sng" algn="ctr">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lgn="ctr">
                      <a:solidFill>
                        <a:srgbClr val="505050"/>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altLang="ja-JP" sz="1000" b="1" dirty="0">
                          <a:solidFill>
                            <a:schemeClr val="bg2">
                              <a:lumMod val="50000"/>
                            </a:schemeClr>
                          </a:solidFill>
                          <a:latin typeface="+mn-ea"/>
                          <a:ea typeface="+mn-ea"/>
                          <a:sym typeface="Arial"/>
                        </a:rPr>
                        <a:t>3,000,000</a:t>
                      </a:r>
                      <a:r>
                        <a:rPr lang="ja-JP" altLang="en-US" sz="1000" b="1" dirty="0">
                          <a:solidFill>
                            <a:schemeClr val="bg2">
                              <a:lumMod val="50000"/>
                            </a:schemeClr>
                          </a:solidFill>
                          <a:latin typeface="+mn-ea"/>
                          <a:ea typeface="+mn-ea"/>
                          <a:sym typeface="Arial"/>
                        </a:rPr>
                        <a:t>円</a:t>
                      </a:r>
                      <a:endParaRPr sz="1000" b="1" dirty="0">
                        <a:solidFill>
                          <a:schemeClr val="bg2">
                            <a:lumMod val="50000"/>
                          </a:schemeClr>
                        </a:solidFill>
                        <a:latin typeface="+mn-ea"/>
                        <a:ea typeface="+mn-ea"/>
                        <a:sym typeface="Arial"/>
                      </a:endParaRPr>
                    </a:p>
                  </a:txBody>
                  <a:tcPr marL="0" marR="0" marT="0" marB="0" anchor="ctr">
                    <a:lnL w="9525" cap="flat" cmpd="sng">
                      <a:solidFill>
                        <a:srgbClr val="505050"/>
                      </a:solidFill>
                      <a:prstDash val="dot"/>
                      <a:round/>
                      <a:headEnd type="none" w="sm" len="sm"/>
                      <a:tailEnd type="none" w="sm" len="sm"/>
                    </a:lnL>
                    <a:lnR w="9525" cap="flat" cmpd="sng">
                      <a:solidFill>
                        <a:srgbClr val="505050"/>
                      </a:solidFill>
                      <a:prstDash val="dot"/>
                      <a:round/>
                      <a:headEnd type="none" w="sm" len="sm"/>
                      <a:tailEnd type="none" w="sm" len="sm"/>
                    </a:lnR>
                    <a:lnT w="9525" cap="flat" cmpd="sng">
                      <a:solidFill>
                        <a:srgbClr val="505050"/>
                      </a:solidFill>
                      <a:prstDash val="dot"/>
                      <a:round/>
                      <a:headEnd type="none" w="sm" len="sm"/>
                      <a:tailEnd type="none" w="sm" len="sm"/>
                    </a:lnT>
                    <a:lnB w="9525" cap="flat" cmpd="sng">
                      <a:solidFill>
                        <a:srgbClr val="505050"/>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46" name="Google Shape;1200;p48">
            <a:extLst>
              <a:ext uri="{FF2B5EF4-FFF2-40B4-BE49-F238E27FC236}">
                <a16:creationId xmlns:a16="http://schemas.microsoft.com/office/drawing/2014/main" id="{BD563376-95E5-DB25-BE1D-F4694906D576}"/>
              </a:ext>
            </a:extLst>
          </p:cNvPr>
          <p:cNvSpPr txBox="1"/>
          <p:nvPr/>
        </p:nvSpPr>
        <p:spPr>
          <a:xfrm>
            <a:off x="386819" y="2000716"/>
            <a:ext cx="5623083" cy="169277"/>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1000"/>
              <a:buFont typeface="Arial"/>
              <a:buNone/>
              <a:tabLst/>
              <a:defRPr/>
            </a:pPr>
            <a:r>
              <a:rPr kumimoji="0" lang="ja-JP" altLang="en-US"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a:t>
            </a:r>
            <a:r>
              <a:rPr kumimoji="0" lang="en-US" altLang="ja-JP"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YouTube</a:t>
            </a:r>
            <a:r>
              <a:rPr kumimoji="0" lang="ja-JP" altLang="en-US" sz="11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sym typeface="Arial"/>
              </a:rPr>
              <a:t>インストリーム（横型動画）</a:t>
            </a:r>
            <a:endParaRPr kumimoji="0" sz="1100" b="0" i="0" u="none" strike="noStrike" kern="1200" cap="none" spc="0" normalizeH="0" baseline="0" noProof="0" dirty="0">
              <a:ln>
                <a:noFill/>
              </a:ln>
              <a:solidFill>
                <a:srgbClr val="E7E6E6">
                  <a:lumMod val="50000"/>
                </a:srgbClr>
              </a:solidFill>
              <a:effectLst/>
              <a:uLnTx/>
              <a:uFillTx/>
              <a:latin typeface="+mn-lt"/>
              <a:ea typeface="+mn-ea"/>
              <a:cs typeface="+mn-cs"/>
              <a:sym typeface="Arial"/>
            </a:endParaRPr>
          </a:p>
        </p:txBody>
      </p:sp>
      <p:grpSp>
        <p:nvGrpSpPr>
          <p:cNvPr id="47" name="グループ化 46">
            <a:extLst>
              <a:ext uri="{FF2B5EF4-FFF2-40B4-BE49-F238E27FC236}">
                <a16:creationId xmlns:a16="http://schemas.microsoft.com/office/drawing/2014/main" id="{39C8B278-FF04-487B-FA39-562A5F26C998}"/>
              </a:ext>
            </a:extLst>
          </p:cNvPr>
          <p:cNvGrpSpPr/>
          <p:nvPr/>
        </p:nvGrpSpPr>
        <p:grpSpPr>
          <a:xfrm>
            <a:off x="6460863" y="2179518"/>
            <a:ext cx="842616" cy="1488200"/>
            <a:chOff x="6529840" y="992555"/>
            <a:chExt cx="2297809" cy="4240925"/>
          </a:xfrm>
        </p:grpSpPr>
        <p:pic>
          <p:nvPicPr>
            <p:cNvPr id="48" name="Picture 6">
              <a:extLst>
                <a:ext uri="{FF2B5EF4-FFF2-40B4-BE49-F238E27FC236}">
                  <a16:creationId xmlns:a16="http://schemas.microsoft.com/office/drawing/2014/main" id="{7E9E21BC-C925-373C-41A8-8037D29CDC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9840" y="992555"/>
              <a:ext cx="2297809" cy="4240925"/>
            </a:xfrm>
            <a:prstGeom prst="rect">
              <a:avLst/>
            </a:prstGeom>
            <a:noFill/>
            <a:extLst>
              <a:ext uri="{909E8E84-426E-40DD-AFC4-6F175D3DCCD1}">
                <a14:hiddenFill xmlns:a14="http://schemas.microsoft.com/office/drawing/2010/main">
                  <a:solidFill>
                    <a:srgbClr val="FFFFFF"/>
                  </a:solidFill>
                </a14:hiddenFill>
              </a:ext>
            </a:extLst>
          </p:spPr>
        </p:pic>
        <p:pic>
          <p:nvPicPr>
            <p:cNvPr id="49" name="図 48">
              <a:extLst>
                <a:ext uri="{FF2B5EF4-FFF2-40B4-BE49-F238E27FC236}">
                  <a16:creationId xmlns:a16="http://schemas.microsoft.com/office/drawing/2014/main" id="{8DA9F8D0-546C-AF25-9F20-3D9BAF79B90B}"/>
                </a:ext>
              </a:extLst>
            </p:cNvPr>
            <p:cNvPicPr>
              <a:picLocks noChangeAspect="1"/>
            </p:cNvPicPr>
            <p:nvPr/>
          </p:nvPicPr>
          <p:blipFill>
            <a:blip r:embed="rId4"/>
            <a:stretch>
              <a:fillRect/>
            </a:stretch>
          </p:blipFill>
          <p:spPr>
            <a:xfrm>
              <a:off x="6731541" y="1483469"/>
              <a:ext cx="1945531" cy="1945531"/>
            </a:xfrm>
            <a:prstGeom prst="rect">
              <a:avLst/>
            </a:prstGeom>
          </p:spPr>
        </p:pic>
        <p:sp>
          <p:nvSpPr>
            <p:cNvPr id="50" name="正方形/長方形 49">
              <a:extLst>
                <a:ext uri="{FF2B5EF4-FFF2-40B4-BE49-F238E27FC236}">
                  <a16:creationId xmlns:a16="http://schemas.microsoft.com/office/drawing/2014/main" id="{71B7AF0F-21A2-BC28-AAD8-0538BEF64F7F}"/>
                </a:ext>
              </a:extLst>
            </p:cNvPr>
            <p:cNvSpPr/>
            <p:nvPr/>
          </p:nvSpPr>
          <p:spPr>
            <a:xfrm>
              <a:off x="6722016" y="1491607"/>
              <a:ext cx="1945531" cy="1053222"/>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grpSp>
      <p:sp>
        <p:nvSpPr>
          <p:cNvPr id="55" name="テキスト ボックス 54">
            <a:extLst>
              <a:ext uri="{FF2B5EF4-FFF2-40B4-BE49-F238E27FC236}">
                <a16:creationId xmlns:a16="http://schemas.microsoft.com/office/drawing/2014/main" id="{F9D22627-7293-8E54-98C8-50DD3EA5018C}"/>
              </a:ext>
            </a:extLst>
          </p:cNvPr>
          <p:cNvSpPr txBox="1"/>
          <p:nvPr/>
        </p:nvSpPr>
        <p:spPr>
          <a:xfrm>
            <a:off x="6272278" y="1912752"/>
            <a:ext cx="1219785"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インストリーム</a:t>
            </a:r>
          </a:p>
        </p:txBody>
      </p:sp>
      <p:grpSp>
        <p:nvGrpSpPr>
          <p:cNvPr id="56" name="グループ化 55">
            <a:extLst>
              <a:ext uri="{FF2B5EF4-FFF2-40B4-BE49-F238E27FC236}">
                <a16:creationId xmlns:a16="http://schemas.microsoft.com/office/drawing/2014/main" id="{0D38A649-0871-FBE7-424D-0977D39EF6A0}"/>
              </a:ext>
            </a:extLst>
          </p:cNvPr>
          <p:cNvGrpSpPr/>
          <p:nvPr/>
        </p:nvGrpSpPr>
        <p:grpSpPr>
          <a:xfrm>
            <a:off x="7596821" y="2169993"/>
            <a:ext cx="842616" cy="1488200"/>
            <a:chOff x="5253384" y="902575"/>
            <a:chExt cx="2297809" cy="4240925"/>
          </a:xfrm>
        </p:grpSpPr>
        <p:pic>
          <p:nvPicPr>
            <p:cNvPr id="57" name="Picture 6">
              <a:extLst>
                <a:ext uri="{FF2B5EF4-FFF2-40B4-BE49-F238E27FC236}">
                  <a16:creationId xmlns:a16="http://schemas.microsoft.com/office/drawing/2014/main" id="{91EDA547-E51E-4A60-F194-B7F3963236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384" y="902575"/>
              <a:ext cx="2297809" cy="4240925"/>
            </a:xfrm>
            <a:prstGeom prst="rect">
              <a:avLst/>
            </a:prstGeom>
            <a:noFill/>
            <a:extLst>
              <a:ext uri="{909E8E84-426E-40DD-AFC4-6F175D3DCCD1}">
                <a14:hiddenFill xmlns:a14="http://schemas.microsoft.com/office/drawing/2010/main">
                  <a:solidFill>
                    <a:srgbClr val="FFFFFF"/>
                  </a:solidFill>
                </a14:hiddenFill>
              </a:ext>
            </a:extLst>
          </p:spPr>
        </p:pic>
        <p:grpSp>
          <p:nvGrpSpPr>
            <p:cNvPr id="58" name="グループ化 57">
              <a:extLst>
                <a:ext uri="{FF2B5EF4-FFF2-40B4-BE49-F238E27FC236}">
                  <a16:creationId xmlns:a16="http://schemas.microsoft.com/office/drawing/2014/main" id="{C6283E11-395A-C4C0-E23F-F71B397E07B1}"/>
                </a:ext>
              </a:extLst>
            </p:cNvPr>
            <p:cNvGrpSpPr/>
            <p:nvPr/>
          </p:nvGrpSpPr>
          <p:grpSpPr>
            <a:xfrm>
              <a:off x="5417401" y="1246249"/>
              <a:ext cx="1945531" cy="3692972"/>
              <a:chOff x="1336953" y="1336228"/>
              <a:chExt cx="1945531" cy="3692972"/>
            </a:xfrm>
          </p:grpSpPr>
          <p:pic>
            <p:nvPicPr>
              <p:cNvPr id="59" name="図 58">
                <a:extLst>
                  <a:ext uri="{FF2B5EF4-FFF2-40B4-BE49-F238E27FC236}">
                    <a16:creationId xmlns:a16="http://schemas.microsoft.com/office/drawing/2014/main" id="{4EE5B599-3394-66C6-827D-9D6FB44A9853}"/>
                  </a:ext>
                </a:extLst>
              </p:cNvPr>
              <p:cNvPicPr>
                <a:picLocks noChangeAspect="1"/>
              </p:cNvPicPr>
              <p:nvPr/>
            </p:nvPicPr>
            <p:blipFill>
              <a:blip r:embed="rId5"/>
              <a:stretch>
                <a:fillRect/>
              </a:stretch>
            </p:blipFill>
            <p:spPr>
              <a:xfrm>
                <a:off x="1366319" y="1336228"/>
                <a:ext cx="1916165" cy="3692972"/>
              </a:xfrm>
              <a:prstGeom prst="rect">
                <a:avLst/>
              </a:prstGeom>
            </p:spPr>
          </p:pic>
          <p:sp>
            <p:nvSpPr>
              <p:cNvPr id="60" name="正方形/長方形 59">
                <a:extLst>
                  <a:ext uri="{FF2B5EF4-FFF2-40B4-BE49-F238E27FC236}">
                    <a16:creationId xmlns:a16="http://schemas.microsoft.com/office/drawing/2014/main" id="{D71BB85C-7E90-C57B-E8CC-E6195074F34D}"/>
                  </a:ext>
                </a:extLst>
              </p:cNvPr>
              <p:cNvSpPr/>
              <p:nvPr/>
            </p:nvSpPr>
            <p:spPr>
              <a:xfrm>
                <a:off x="1336953" y="1366529"/>
                <a:ext cx="1916165" cy="3291196"/>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grpSp>
      </p:grpSp>
      <p:sp>
        <p:nvSpPr>
          <p:cNvPr id="62" name="テキスト ボックス 61">
            <a:extLst>
              <a:ext uri="{FF2B5EF4-FFF2-40B4-BE49-F238E27FC236}">
                <a16:creationId xmlns:a16="http://schemas.microsoft.com/office/drawing/2014/main" id="{E6904334-9D20-D294-0049-618DA0D4E388}"/>
              </a:ext>
            </a:extLst>
          </p:cNvPr>
          <p:cNvSpPr txBox="1"/>
          <p:nvPr/>
        </p:nvSpPr>
        <p:spPr>
          <a:xfrm>
            <a:off x="7380539" y="1922277"/>
            <a:ext cx="1219785"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ショート</a:t>
            </a:r>
          </a:p>
        </p:txBody>
      </p:sp>
      <p:grpSp>
        <p:nvGrpSpPr>
          <p:cNvPr id="63" name="グループ化 62">
            <a:extLst>
              <a:ext uri="{FF2B5EF4-FFF2-40B4-BE49-F238E27FC236}">
                <a16:creationId xmlns:a16="http://schemas.microsoft.com/office/drawing/2014/main" id="{F92F1AEA-7F5E-5768-AEA8-0CE70D099F4B}"/>
              </a:ext>
            </a:extLst>
          </p:cNvPr>
          <p:cNvGrpSpPr/>
          <p:nvPr/>
        </p:nvGrpSpPr>
        <p:grpSpPr>
          <a:xfrm>
            <a:off x="6933245" y="4567280"/>
            <a:ext cx="1010943" cy="1865837"/>
            <a:chOff x="3698744" y="3907484"/>
            <a:chExt cx="1010943" cy="1865837"/>
          </a:xfrm>
        </p:grpSpPr>
        <p:pic>
          <p:nvPicPr>
            <p:cNvPr id="64" name="Picture 6">
              <a:extLst>
                <a:ext uri="{FF2B5EF4-FFF2-40B4-BE49-F238E27FC236}">
                  <a16:creationId xmlns:a16="http://schemas.microsoft.com/office/drawing/2014/main" id="{47A6F86E-BAC4-A617-5A4F-143EA3490C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744" y="3907484"/>
              <a:ext cx="1010943" cy="1865837"/>
            </a:xfrm>
            <a:prstGeom prst="rect">
              <a:avLst/>
            </a:prstGeom>
            <a:noFill/>
            <a:extLst>
              <a:ext uri="{909E8E84-426E-40DD-AFC4-6F175D3DCCD1}">
                <a14:hiddenFill xmlns:a14="http://schemas.microsoft.com/office/drawing/2010/main">
                  <a:solidFill>
                    <a:srgbClr val="FFFFFF"/>
                  </a:solidFill>
                </a14:hiddenFill>
              </a:ext>
            </a:extLst>
          </p:spPr>
        </p:pic>
        <p:pic>
          <p:nvPicPr>
            <p:cNvPr id="65" name="Google Shape;738;p43" descr="歯を磨いている女性&#10;&#10;中程度の精度で自動的に生成された説明">
              <a:extLst>
                <a:ext uri="{FF2B5EF4-FFF2-40B4-BE49-F238E27FC236}">
                  <a16:creationId xmlns:a16="http://schemas.microsoft.com/office/drawing/2014/main" id="{FBCB0B4A-84CB-E92E-1E21-441930FD7D8B}"/>
                </a:ext>
              </a:extLst>
            </p:cNvPr>
            <p:cNvPicPr preferRelativeResize="0"/>
            <p:nvPr/>
          </p:nvPicPr>
          <p:blipFill rotWithShape="1">
            <a:blip r:embed="rId6">
              <a:alphaModFix/>
            </a:blip>
            <a:srcRect/>
            <a:stretch/>
          </p:blipFill>
          <p:spPr>
            <a:xfrm>
              <a:off x="3776158" y="4459030"/>
              <a:ext cx="853432" cy="579695"/>
            </a:xfrm>
            <a:prstGeom prst="rect">
              <a:avLst/>
            </a:prstGeom>
            <a:noFill/>
            <a:ln>
              <a:noFill/>
            </a:ln>
          </p:spPr>
        </p:pic>
      </p:grpSp>
      <p:sp>
        <p:nvSpPr>
          <p:cNvPr id="66" name="正方形/長方形 65">
            <a:extLst>
              <a:ext uri="{FF2B5EF4-FFF2-40B4-BE49-F238E27FC236}">
                <a16:creationId xmlns:a16="http://schemas.microsoft.com/office/drawing/2014/main" id="{8988D5B0-7C6D-64D3-D995-B90F1B8304D7}"/>
              </a:ext>
            </a:extLst>
          </p:cNvPr>
          <p:cNvSpPr/>
          <p:nvPr/>
        </p:nvSpPr>
        <p:spPr>
          <a:xfrm>
            <a:off x="7025321" y="4941423"/>
            <a:ext cx="832540" cy="946864"/>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67" name="矢印: 下 66">
            <a:extLst>
              <a:ext uri="{FF2B5EF4-FFF2-40B4-BE49-F238E27FC236}">
                <a16:creationId xmlns:a16="http://schemas.microsoft.com/office/drawing/2014/main" id="{FDF73E6A-17CF-28F3-8858-C819FF153F41}"/>
              </a:ext>
            </a:extLst>
          </p:cNvPr>
          <p:cNvSpPr/>
          <p:nvPr/>
        </p:nvSpPr>
        <p:spPr>
          <a:xfrm>
            <a:off x="7155594" y="3805097"/>
            <a:ext cx="559391" cy="446554"/>
          </a:xfrm>
          <a:prstGeom prst="downArrow">
            <a:avLst>
              <a:gd name="adj1" fmla="val 60216"/>
              <a:gd name="adj2" fmla="val 50000"/>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68" name="テキスト ボックス 67">
            <a:extLst>
              <a:ext uri="{FF2B5EF4-FFF2-40B4-BE49-F238E27FC236}">
                <a16:creationId xmlns:a16="http://schemas.microsoft.com/office/drawing/2014/main" id="{6E41F2C2-9021-9379-01ED-904A714ED240}"/>
              </a:ext>
            </a:extLst>
          </p:cNvPr>
          <p:cNvSpPr txBox="1"/>
          <p:nvPr/>
        </p:nvSpPr>
        <p:spPr>
          <a:xfrm>
            <a:off x="6529813" y="4319865"/>
            <a:ext cx="1839746"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Arial"/>
              </a:rPr>
              <a:t>タイアップページへ遷移</a:t>
            </a:r>
          </a:p>
        </p:txBody>
      </p:sp>
      <p:graphicFrame>
        <p:nvGraphicFramePr>
          <p:cNvPr id="69" name="表 68">
            <a:extLst>
              <a:ext uri="{FF2B5EF4-FFF2-40B4-BE49-F238E27FC236}">
                <a16:creationId xmlns:a16="http://schemas.microsoft.com/office/drawing/2014/main" id="{A8C01461-1DDE-403B-131C-C7F80D5BF394}"/>
              </a:ext>
            </a:extLst>
          </p:cNvPr>
          <p:cNvGraphicFramePr>
            <a:graphicFrameLocks noGrp="1"/>
          </p:cNvGraphicFramePr>
          <p:nvPr/>
        </p:nvGraphicFramePr>
        <p:xfrm>
          <a:off x="386819" y="533188"/>
          <a:ext cx="8968566" cy="947091"/>
        </p:xfrm>
        <a:graphic>
          <a:graphicData uri="http://schemas.openxmlformats.org/drawingml/2006/table">
            <a:tbl>
              <a:tblPr firstRow="1" bandRow="1">
                <a:tableStyleId>{5C22544A-7EE6-4342-B048-85BDC9FD1C3A}</a:tableStyleId>
              </a:tblPr>
              <a:tblGrid>
                <a:gridCol w="6971873">
                  <a:extLst>
                    <a:ext uri="{9D8B030D-6E8A-4147-A177-3AD203B41FA5}">
                      <a16:colId xmlns:a16="http://schemas.microsoft.com/office/drawing/2014/main" val="1221764777"/>
                    </a:ext>
                  </a:extLst>
                </a:gridCol>
                <a:gridCol w="1996693">
                  <a:extLst>
                    <a:ext uri="{9D8B030D-6E8A-4147-A177-3AD203B41FA5}">
                      <a16:colId xmlns:a16="http://schemas.microsoft.com/office/drawing/2014/main" val="130390782"/>
                    </a:ext>
                  </a:extLst>
                </a:gridCol>
              </a:tblGrid>
              <a:tr h="5203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solidFill>
                            <a:srgbClr val="FFC000"/>
                          </a:solidFill>
                        </a:rPr>
                        <a:t>YouTube</a:t>
                      </a:r>
                      <a:r>
                        <a:rPr kumimoji="1" lang="ja-JP" altLang="en-US" baseline="0" dirty="0">
                          <a:solidFill>
                            <a:srgbClr val="FFC000"/>
                          </a:solidFill>
                        </a:rPr>
                        <a:t>広告</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G100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ja-JP" altLang="en-US" sz="1050" dirty="0">
                          <a:solidFill>
                            <a:schemeClr val="bg2">
                              <a:lumMod val="50000"/>
                            </a:schemeClr>
                          </a:solidFill>
                          <a:latin typeface="+mn-ea"/>
                          <a:ea typeface="+mn-ea"/>
                        </a:rPr>
                        <a:t>（税別）</a:t>
                      </a: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334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bg2">
                              <a:lumMod val="50000"/>
                            </a:schemeClr>
                          </a:solidFill>
                          <a:latin typeface="+mn-ea"/>
                          <a:ea typeface="+mn-ea"/>
                        </a:rPr>
                        <a:t>YouTube</a:t>
                      </a:r>
                      <a:r>
                        <a:rPr kumimoji="1" lang="ja-JP" altLang="en-US" sz="1100" b="1" dirty="0">
                          <a:solidFill>
                            <a:schemeClr val="bg2">
                              <a:lumMod val="50000"/>
                            </a:schemeClr>
                          </a:solidFill>
                          <a:latin typeface="+mn-ea"/>
                          <a:ea typeface="+mn-ea"/>
                        </a:rPr>
                        <a:t>動画タイアップのオプションメニューです。タイアップで制作した動画を</a:t>
                      </a:r>
                      <a:r>
                        <a:rPr kumimoji="1" lang="en-US" altLang="ja-JP" sz="1100" b="1" dirty="0">
                          <a:solidFill>
                            <a:schemeClr val="bg2">
                              <a:lumMod val="50000"/>
                            </a:schemeClr>
                          </a:solidFill>
                          <a:latin typeface="+mn-ea"/>
                          <a:ea typeface="+mn-ea"/>
                        </a:rPr>
                        <a:t>CanCam</a:t>
                      </a:r>
                      <a:r>
                        <a:rPr kumimoji="1" lang="ja-JP" altLang="en-US" sz="1100" b="1" dirty="0">
                          <a:solidFill>
                            <a:schemeClr val="bg2">
                              <a:lumMod val="50000"/>
                            </a:schemeClr>
                          </a:solidFill>
                          <a:latin typeface="+mn-ea"/>
                          <a:ea typeface="+mn-ea"/>
                        </a:rPr>
                        <a:t>公式</a:t>
                      </a:r>
                      <a:r>
                        <a:rPr kumimoji="1" lang="en-US" altLang="ja-JP" sz="1100" b="1" dirty="0">
                          <a:solidFill>
                            <a:schemeClr val="bg2">
                              <a:lumMod val="50000"/>
                            </a:schemeClr>
                          </a:solidFill>
                          <a:latin typeface="+mn-ea"/>
                          <a:ea typeface="+mn-ea"/>
                        </a:rPr>
                        <a:t>YouTube</a:t>
                      </a:r>
                      <a:r>
                        <a:rPr kumimoji="1" lang="ja-JP" altLang="en-US" sz="1100" b="1" dirty="0">
                          <a:solidFill>
                            <a:schemeClr val="bg2">
                              <a:lumMod val="50000"/>
                            </a:schemeClr>
                          </a:solidFill>
                          <a:latin typeface="+mn-ea"/>
                          <a:ea typeface="+mn-ea"/>
                        </a:rPr>
                        <a:t>アカウントにて広告配信が可能。遷移先はタイアップページとなります。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70" name="楕円 69">
            <a:extLst>
              <a:ext uri="{FF2B5EF4-FFF2-40B4-BE49-F238E27FC236}">
                <a16:creationId xmlns:a16="http://schemas.microsoft.com/office/drawing/2014/main" id="{9EE8250E-4D9A-EF48-E40E-A90DD4AF732D}"/>
              </a:ext>
            </a:extLst>
          </p:cNvPr>
          <p:cNvSpPr/>
          <p:nvPr/>
        </p:nvSpPr>
        <p:spPr>
          <a:xfrm>
            <a:off x="552393" y="653199"/>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sp>
        <p:nvSpPr>
          <p:cNvPr id="75" name="タイトル 1">
            <a:extLst>
              <a:ext uri="{FF2B5EF4-FFF2-40B4-BE49-F238E27FC236}">
                <a16:creationId xmlns:a16="http://schemas.microsoft.com/office/drawing/2014/main" id="{DB2C474A-7D1F-2612-2E84-E5AA3400918F}"/>
              </a:ext>
            </a:extLst>
          </p:cNvPr>
          <p:cNvSpPr txBox="1">
            <a:spLocks/>
          </p:cNvSpPr>
          <p:nvPr/>
        </p:nvSpPr>
        <p:spPr>
          <a:xfrm>
            <a:off x="189215" y="130120"/>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ブースト＞外部誘導</a:t>
            </a:r>
            <a:endParaRPr kumimoji="1" lang="en-US" altLang="ja-JP"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p:txBody>
      </p:sp>
    </p:spTree>
    <p:extLst>
      <p:ext uri="{BB962C8B-B14F-4D97-AF65-F5344CB8AC3E}">
        <p14:creationId xmlns:p14="http://schemas.microsoft.com/office/powerpoint/2010/main" val="857675734"/>
      </p:ext>
    </p:extLst>
  </p:cSld>
  <p:clrMapOvr>
    <a:masterClrMapping/>
  </p:clrMapOvr>
  <mc:AlternateContent xmlns:mc="http://schemas.openxmlformats.org/markup-compatibility/2006" xmlns:p14="http://schemas.microsoft.com/office/powerpoint/2010/main">
    <mc:Choice Requires="p14">
      <p:transition spd="slow" p14:dur="2000" advTm="3046"/>
    </mc:Choice>
    <mc:Fallback xmlns="">
      <p:transition spd="slow" advTm="3046"/>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表 49">
            <a:extLst>
              <a:ext uri="{FF2B5EF4-FFF2-40B4-BE49-F238E27FC236}">
                <a16:creationId xmlns:a16="http://schemas.microsoft.com/office/drawing/2014/main" id="{8B943003-0B88-6407-A759-FF67CE4835C6}"/>
              </a:ext>
            </a:extLst>
          </p:cNvPr>
          <p:cNvGraphicFramePr>
            <a:graphicFrameLocks noGrp="1"/>
          </p:cNvGraphicFramePr>
          <p:nvPr/>
        </p:nvGraphicFramePr>
        <p:xfrm>
          <a:off x="163599" y="503841"/>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Meta</a:t>
                      </a:r>
                      <a:r>
                        <a:rPr kumimoji="1" lang="ja-JP" altLang="en-US" baseline="0" dirty="0">
                          <a:solidFill>
                            <a:srgbClr val="FFC000"/>
                          </a:solidFill>
                        </a:rPr>
                        <a:t>社スポンサードポスト静止画（</a:t>
                      </a:r>
                      <a:r>
                        <a:rPr kumimoji="1" lang="en-US" altLang="ja-JP" baseline="0" dirty="0">
                          <a:solidFill>
                            <a:srgbClr val="FFC000"/>
                          </a:solidFill>
                        </a:rPr>
                        <a:t>PO</a:t>
                      </a:r>
                      <a:r>
                        <a:rPr kumimoji="1" lang="ja-JP" altLang="en-US" baseline="0" dirty="0">
                          <a:solidFill>
                            <a:srgbClr val="FFC000"/>
                          </a:solidFill>
                        </a:rPr>
                        <a:t>配信）</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A</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G350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ja-JP" altLang="en-US" sz="1200" dirty="0">
                          <a:solidFill>
                            <a:schemeClr val="bg2">
                              <a:lumMod val="50000"/>
                            </a:schemeClr>
                          </a:solidFill>
                          <a:latin typeface="+mn-ea"/>
                          <a:ea typeface="+mn-ea"/>
                        </a:rPr>
                        <a:t>Ｂ：</a:t>
                      </a: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小学館メディアの</a:t>
                      </a:r>
                      <a:r>
                        <a:rPr kumimoji="1" lang="en-US" altLang="ja-JP" sz="1100" b="1" dirty="0">
                          <a:solidFill>
                            <a:schemeClr val="bg2">
                              <a:lumMod val="50000"/>
                            </a:schemeClr>
                          </a:solidFill>
                          <a:latin typeface="+mn-ea"/>
                          <a:ea typeface="+mn-ea"/>
                        </a:rPr>
                        <a:t>Facebook</a:t>
                      </a:r>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アカウントにて、広告主様のクリエイティブで広告配信。</a:t>
                      </a:r>
                    </a:p>
                    <a:p>
                      <a:r>
                        <a:rPr kumimoji="1" lang="ja-JP" altLang="en-US" sz="1100" b="1" u="sng" dirty="0">
                          <a:solidFill>
                            <a:srgbClr val="FF0000"/>
                          </a:solidFill>
                          <a:latin typeface="+mn-ea"/>
                          <a:ea typeface="+mn-ea"/>
                        </a:rPr>
                        <a:t>広告主様公式サイトへダイレクトに遷移できる</a:t>
                      </a:r>
                      <a:r>
                        <a:rPr kumimoji="1" lang="ja-JP" altLang="en-US" sz="1100" b="1" dirty="0">
                          <a:solidFill>
                            <a:schemeClr val="bg2">
                              <a:lumMod val="50000"/>
                            </a:schemeClr>
                          </a:solidFill>
                          <a:latin typeface="+mn-ea"/>
                          <a:ea typeface="+mn-ea"/>
                        </a:rPr>
                        <a:t>プランです。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51" name="楕円 50">
            <a:extLst>
              <a:ext uri="{FF2B5EF4-FFF2-40B4-BE49-F238E27FC236}">
                <a16:creationId xmlns:a16="http://schemas.microsoft.com/office/drawing/2014/main" id="{FD9F57EC-7227-C0C1-EAA9-E4CAFF5663CC}"/>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52" name="Google Shape;498;p17">
            <a:extLst>
              <a:ext uri="{FF2B5EF4-FFF2-40B4-BE49-F238E27FC236}">
                <a16:creationId xmlns:a16="http://schemas.microsoft.com/office/drawing/2014/main" id="{9C489C5C-20E4-8A44-7362-C91C4E512901}"/>
              </a:ext>
            </a:extLst>
          </p:cNvPr>
          <p:cNvGraphicFramePr/>
          <p:nvPr/>
        </p:nvGraphicFramePr>
        <p:xfrm>
          <a:off x="179275" y="1688546"/>
          <a:ext cx="4499743" cy="4057226"/>
        </p:xfrm>
        <a:graphic>
          <a:graphicData uri="http://schemas.openxmlformats.org/drawingml/2006/table">
            <a:tbl>
              <a:tblPr firstRow="1" bandRow="1">
                <a:noFill/>
              </a:tblPr>
              <a:tblGrid>
                <a:gridCol w="1416847">
                  <a:extLst>
                    <a:ext uri="{9D8B030D-6E8A-4147-A177-3AD203B41FA5}">
                      <a16:colId xmlns:a16="http://schemas.microsoft.com/office/drawing/2014/main" val="20000"/>
                    </a:ext>
                  </a:extLst>
                </a:gridCol>
                <a:gridCol w="3082896">
                  <a:extLst>
                    <a:ext uri="{9D8B030D-6E8A-4147-A177-3AD203B41FA5}">
                      <a16:colId xmlns:a16="http://schemas.microsoft.com/office/drawing/2014/main" val="20001"/>
                    </a:ext>
                  </a:extLst>
                </a:gridCol>
              </a:tblGrid>
              <a:tr h="268500">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rPr>
                        <a:t>再生</a:t>
                      </a:r>
                      <a:r>
                        <a:rPr lang="en-US" altLang="ja-JP"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rPr>
                        <a:t>CL</a:t>
                      </a:r>
                      <a:r>
                        <a:rPr lang="ja-JP" altLang="en-US"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rPr>
                        <a:t>数</a:t>
                      </a:r>
                      <a:endParaRPr lang="en-US" altLang="ja-JP"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BF3E5"/>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A</a:t>
                      </a:r>
                      <a:r>
                        <a:rPr lang="ja-JP" altLang="en-US" sz="1200" b="1" u="none" strike="noStrike" cap="none">
                          <a:solidFill>
                            <a:srgbClr val="E9BE71"/>
                          </a:solidFill>
                          <a:latin typeface="Yu Gothic" panose="020B0400000000000000" pitchFamily="34" charset="-128"/>
                          <a:ea typeface="Yu Gothic" panose="020B0400000000000000" pitchFamily="34" charset="-128"/>
                          <a:cs typeface="Arial"/>
                          <a:sym typeface="Arial"/>
                        </a:rPr>
                        <a:t>：</a:t>
                      </a:r>
                      <a:r>
                        <a:rPr lang="en-US" sz="1200" b="1" u="none" strike="noStrike" cap="none">
                          <a:solidFill>
                            <a:srgbClr val="E9BE71"/>
                          </a:solidFill>
                          <a:latin typeface="Yu Gothic" panose="020B0400000000000000" pitchFamily="34" charset="-128"/>
                          <a:ea typeface="Yu Gothic" panose="020B0400000000000000" pitchFamily="34" charset="-128"/>
                          <a:cs typeface="Arial"/>
                          <a:sym typeface="Arial"/>
                        </a:rPr>
                        <a:t>1</a:t>
                      </a:r>
                      <a:r>
                        <a:rPr lang="en-US" altLang="ja-JP" sz="1200" b="1" u="none" strike="noStrike" cap="none">
                          <a:solidFill>
                            <a:srgbClr val="E9BE71"/>
                          </a:solidFill>
                          <a:latin typeface="Yu Gothic" panose="020B0400000000000000" pitchFamily="34" charset="-128"/>
                          <a:ea typeface="Yu Gothic" panose="020B0400000000000000" pitchFamily="34" charset="-128"/>
                          <a:cs typeface="Arial"/>
                          <a:sym typeface="Arial"/>
                        </a:rPr>
                        <a:t>6</a:t>
                      </a:r>
                      <a:r>
                        <a:rPr lang="en-US" sz="1200" b="1" u="none" strike="noStrike" cap="none">
                          <a:solidFill>
                            <a:srgbClr val="E9BE71"/>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a:solidFill>
                            <a:srgbClr val="E9BE71"/>
                          </a:solidFill>
                          <a:latin typeface="Yu Gothic" panose="020B0400000000000000" pitchFamily="34" charset="-128"/>
                          <a:ea typeface="Yu Gothic" panose="020B0400000000000000" pitchFamily="34" charset="-128"/>
                          <a:cs typeface="Arial"/>
                          <a:sym typeface="Arial"/>
                        </a:rPr>
                        <a:t>8</a:t>
                      </a:r>
                      <a:r>
                        <a:rPr lang="en-US" sz="1200" b="1" u="none" strike="noStrike" cap="none">
                          <a:solidFill>
                            <a:srgbClr val="E9BE71"/>
                          </a:solidFill>
                          <a:latin typeface="Yu Gothic" panose="020B0400000000000000" pitchFamily="34" charset="-128"/>
                          <a:ea typeface="Yu Gothic" panose="020B0400000000000000" pitchFamily="34" charset="-128"/>
                          <a:cs typeface="Arial"/>
                          <a:sym typeface="Arial"/>
                        </a:rPr>
                        <a:t>00CL</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想定</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MIN8,000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MAX40,000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endPar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BF3E5"/>
                    </a:solidFill>
                  </a:tcPr>
                </a:tc>
                <a:extLst>
                  <a:ext uri="{0D108BD9-81ED-4DB2-BD59-A6C34878D82A}">
                    <a16:rowId xmlns:a16="http://schemas.microsoft.com/office/drawing/2014/main" val="951549148"/>
                  </a:ext>
                </a:extLst>
              </a:tr>
              <a:tr h="268500">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B</a:t>
                      </a:r>
                      <a:r>
                        <a:rPr lang="ja-JP" altLang="en-US" sz="1200" b="1" u="none" strike="noStrike" cap="none">
                          <a:solidFill>
                            <a:srgbClr val="E9BE71"/>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a:solidFill>
                            <a:srgbClr val="E9BE71"/>
                          </a:solidFill>
                          <a:latin typeface="Yu Gothic" panose="020B0400000000000000" pitchFamily="34" charset="-128"/>
                          <a:ea typeface="Yu Gothic" panose="020B0400000000000000" pitchFamily="34" charset="-128"/>
                          <a:cs typeface="Arial"/>
                          <a:sym typeface="Arial"/>
                        </a:rPr>
                        <a:t>27,000CL</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想定</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MIN10,000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MAX65,000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BF3E5"/>
                    </a:solidFill>
                  </a:tcPr>
                </a:tc>
                <a:extLst>
                  <a:ext uri="{0D108BD9-81ED-4DB2-BD59-A6C34878D82A}">
                    <a16:rowId xmlns:a16="http://schemas.microsoft.com/office/drawing/2014/main" val="88758646"/>
                  </a:ext>
                </a:extLst>
              </a:tr>
              <a:tr h="26850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配信</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4週間</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482724">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露出面</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facebookFeed</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InstagramFeed</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（発見タブ含む）</a:t>
                      </a:r>
                      <a:r>
                        <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/Stories</a:t>
                      </a:r>
                      <a:endPar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718022">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素材</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広告主様素材支給を使用します。</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＊編集部が制作する場合は別途</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G60</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万円にて承ります。</a:t>
                      </a:r>
                      <a:endPar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＊撮影は行わず広告主様支給素材にて制作</a:t>
                      </a:r>
                    </a:p>
                    <a:p>
                      <a:pPr marL="0" marR="0" lvl="0" indent="0" algn="l" rtl="0">
                        <a:lnSpc>
                          <a:spcPct val="100000"/>
                        </a:lnSpc>
                        <a:spcBef>
                          <a:spcPts val="0"/>
                        </a:spcBef>
                        <a:spcAft>
                          <a:spcPts val="0"/>
                        </a:spcAft>
                        <a:buClr>
                          <a:srgbClr val="505050"/>
                        </a:buClr>
                        <a:buSzPts val="1000"/>
                        <a:buFont typeface="Arial"/>
                        <a:buNone/>
                      </a:pP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sz="800" b="1"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FBfeed</a:t>
                      </a:r>
                      <a:r>
                        <a:rPr 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sz="800" b="1"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IGfeed</a:t>
                      </a:r>
                      <a:r>
                        <a:rPr 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sz="800" b="1"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IGStorie</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各</a:t>
                      </a:r>
                      <a:r>
                        <a:rPr lang="en-US" altLang="ja-JP"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種ずつまで</a:t>
                      </a:r>
                      <a:endParaRPr sz="8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68500">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入稿期限</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配信開始日の</a:t>
                      </a:r>
                      <a:r>
                        <a:rPr lang="en-US" altLang="ja-JP"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15</a:t>
                      </a: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304702765"/>
                  </a:ext>
                </a:extLst>
              </a:tr>
              <a:tr h="268500">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PV</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r>
                        <a:rPr 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CL</a:t>
                      </a:r>
                      <a:r>
                        <a:rPr lang="ja-JP" altLang="en-US"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endParaRPr sz="12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68500">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2週間以内</a:t>
                      </a:r>
                      <a:endParaRPr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103327">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7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700" b="1" u="none" strike="noStrike" cap="none" dirty="0">
                        <a:solidFill>
                          <a:srgbClr val="FF0000"/>
                        </a:solidFill>
                        <a:latin typeface="游ゴシック" panose="020B0400000000000000" pitchFamily="50" charset="-128"/>
                        <a:ea typeface="+mn-ea"/>
                        <a:cs typeface="Arial"/>
                        <a:sym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・タイアップご出稿実績のある広告主様に限らせていただきます。</a:t>
                      </a:r>
                      <a:endPar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・本企画は、代理店／レップマージンを一律</a:t>
                      </a:r>
                      <a:r>
                        <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rPr>
                        <a:t>20</a:t>
                      </a: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％とさせていただきます。 </a:t>
                      </a:r>
                      <a:endPar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・広告主様支給素材はすべて事前審査いたします。内容によってはお断りする可能性もある旨、ご了承ください。</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・画像以外のテキストは、いずれも編集部が制作いたします。校正は</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1</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回のみとなります。</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掲出される場合がございます。ご了承ください。</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・ターゲティングは、媒体最適化をするため基本弊社にお任せいただきます。</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強い希望がある場合、事前にご相談ください。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rtl="0">
                        <a:lnSpc>
                          <a:spcPct val="100000"/>
                        </a:lnSpc>
                        <a:spcBef>
                          <a:spcPts val="0"/>
                        </a:spcBef>
                        <a:spcAft>
                          <a:spcPts val="0"/>
                        </a:spcAft>
                        <a:buClr>
                          <a:srgbClr val="000000"/>
                        </a:buClr>
                        <a:buSzPts val="800"/>
                        <a:buFont typeface="Arial"/>
                        <a:buNone/>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・露出面ごとの広告掲載の割合は自動的に最適化されます。</a:t>
                      </a:r>
                      <a:endPar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lnT w="9525" cap="flat" cmpd="sng" algn="ctr">
                      <a:solidFill>
                        <a:srgbClr val="7F7F7F"/>
                      </a:solidFill>
                      <a:prstDash val="dot"/>
                      <a:round/>
                      <a:headEnd type="none" w="sm" len="sm"/>
                      <a:tailEnd type="none" w="sm" len="sm"/>
                    </a:lnT>
                  </a:tcPr>
                </a:tc>
                <a:extLst>
                  <a:ext uri="{0D108BD9-81ED-4DB2-BD59-A6C34878D82A}">
                    <a16:rowId xmlns:a16="http://schemas.microsoft.com/office/drawing/2014/main" val="10009"/>
                  </a:ext>
                </a:extLst>
              </a:tr>
            </a:tbl>
          </a:graphicData>
        </a:graphic>
      </p:graphicFrame>
      <p:pic>
        <p:nvPicPr>
          <p:cNvPr id="53" name="図 52" descr="アイコン&#10;&#10;自動的に生成された説明">
            <a:extLst>
              <a:ext uri="{FF2B5EF4-FFF2-40B4-BE49-F238E27FC236}">
                <a16:creationId xmlns:a16="http://schemas.microsoft.com/office/drawing/2014/main" id="{E0AA61ED-17BB-CF94-AE5A-5C6F8FD8674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76007" y="569952"/>
            <a:ext cx="378253" cy="378253"/>
          </a:xfrm>
          <a:prstGeom prst="rect">
            <a:avLst/>
          </a:prstGeom>
        </p:spPr>
      </p:pic>
      <p:pic>
        <p:nvPicPr>
          <p:cNvPr id="54" name="Picture 4" descr="現在のインスタグラムのアイコン">
            <a:extLst>
              <a:ext uri="{FF2B5EF4-FFF2-40B4-BE49-F238E27FC236}">
                <a16:creationId xmlns:a16="http://schemas.microsoft.com/office/drawing/2014/main" id="{DB852220-6843-BF20-1296-673290DCBDA2}"/>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381026" y="576977"/>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55" name="Google Shape;879;p26">
            <a:extLst>
              <a:ext uri="{FF2B5EF4-FFF2-40B4-BE49-F238E27FC236}">
                <a16:creationId xmlns:a16="http://schemas.microsoft.com/office/drawing/2014/main" id="{6C7AF68E-59AE-769C-34C8-DB9C06CC2A1C}"/>
              </a:ext>
            </a:extLst>
          </p:cNvPr>
          <p:cNvSpPr/>
          <p:nvPr/>
        </p:nvSpPr>
        <p:spPr>
          <a:xfrm>
            <a:off x="217471" y="5817682"/>
            <a:ext cx="5141545" cy="910891"/>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Calibri"/>
              <a:sym typeface="Calibri"/>
            </a:endParaRPr>
          </a:p>
        </p:txBody>
      </p:sp>
      <p:sp>
        <p:nvSpPr>
          <p:cNvPr id="56" name="Google Shape;912;p26">
            <a:extLst>
              <a:ext uri="{FF2B5EF4-FFF2-40B4-BE49-F238E27FC236}">
                <a16:creationId xmlns:a16="http://schemas.microsoft.com/office/drawing/2014/main" id="{E8D758AE-D47E-075D-8703-15B3271C6557}"/>
              </a:ext>
            </a:extLst>
          </p:cNvPr>
          <p:cNvSpPr txBox="1"/>
          <p:nvPr/>
        </p:nvSpPr>
        <p:spPr>
          <a:xfrm>
            <a:off x="138219" y="5729199"/>
            <a:ext cx="1383455"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marL="0" marR="0" lvl="0" indent="0" algn="ctr" defTabSz="457200" rtl="0" eaLnBrk="1" fontAlgn="auto" latinLnBrk="0" hangingPunct="1">
              <a:lnSpc>
                <a:spcPct val="100000"/>
              </a:lnSpc>
              <a:spcBef>
                <a:spcPts val="0"/>
              </a:spcBef>
              <a:spcAft>
                <a:spcPts val="0"/>
              </a:spcAft>
              <a:buClrTx/>
              <a:buSzPts val="1000"/>
              <a:buFontTx/>
              <a:buNone/>
              <a:tabLst/>
              <a:defRPr/>
            </a:pPr>
            <a:r>
              <a:rPr kumimoji="0" lang="ja-JP" altLang="en-US" sz="9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Calibri"/>
                <a:sym typeface="Calibri"/>
              </a:rPr>
              <a:t>企画メリット</a:t>
            </a:r>
          </a:p>
        </p:txBody>
      </p:sp>
      <p:sp>
        <p:nvSpPr>
          <p:cNvPr id="57" name="テキスト ボックス 56">
            <a:extLst>
              <a:ext uri="{FF2B5EF4-FFF2-40B4-BE49-F238E27FC236}">
                <a16:creationId xmlns:a16="http://schemas.microsoft.com/office/drawing/2014/main" id="{B0EE072D-2D33-2833-EF46-FC90D47C1298}"/>
              </a:ext>
            </a:extLst>
          </p:cNvPr>
          <p:cNvSpPr txBox="1"/>
          <p:nvPr/>
        </p:nvSpPr>
        <p:spPr>
          <a:xfrm>
            <a:off x="177485" y="5935733"/>
            <a:ext cx="5262979" cy="830997"/>
          </a:xfrm>
          <a:prstGeom prst="rect">
            <a:avLst/>
          </a:prstGeom>
          <a:noFill/>
        </p:spPr>
        <p:txBody>
          <a:bodyPr wrap="square" rtlCol="0">
            <a:spAutoFit/>
          </a:bodyPr>
          <a:lstStyle/>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・タイアップ出稿条件なく、媒体ブランドの発信力をお使いいただける</a:t>
            </a:r>
            <a:endParaRPr kumimoji="0" lang="en-US" altLang="ja-JP"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・自社アカウントに加えてメディアアカウントからもリーチを補填できる</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・自社アカウントだけではリーチできないターゲット層にも配信が可能</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・リードタイムが短くても配信が可能</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sp>
        <p:nvSpPr>
          <p:cNvPr id="58" name="正方形/長方形 57">
            <a:extLst>
              <a:ext uri="{FF2B5EF4-FFF2-40B4-BE49-F238E27FC236}">
                <a16:creationId xmlns:a16="http://schemas.microsoft.com/office/drawing/2014/main" id="{821E0E23-C2D0-C9EE-C415-114F4EE4C645}"/>
              </a:ext>
            </a:extLst>
          </p:cNvPr>
          <p:cNvSpPr/>
          <p:nvPr/>
        </p:nvSpPr>
        <p:spPr>
          <a:xfrm>
            <a:off x="7734299" y="2474800"/>
            <a:ext cx="1681480" cy="4015493"/>
          </a:xfrm>
          <a:prstGeom prst="rect">
            <a:avLst/>
          </a:prstGeom>
          <a:solidFill>
            <a:srgbClr val="F8EBD4"/>
          </a:solidFill>
          <a:ln>
            <a:solidFill>
              <a:srgbClr val="FF6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ブランド様</a:t>
            </a:r>
            <a:endParaRPr kumimoji="1" lang="en-US" altLang="ja-JP"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サイト</a:t>
            </a:r>
          </a:p>
        </p:txBody>
      </p:sp>
      <p:pic>
        <p:nvPicPr>
          <p:cNvPr id="59" name="図 58" descr="テキスト&#10;&#10;自動的に生成された説明">
            <a:extLst>
              <a:ext uri="{FF2B5EF4-FFF2-40B4-BE49-F238E27FC236}">
                <a16:creationId xmlns:a16="http://schemas.microsoft.com/office/drawing/2014/main" id="{F87CE32B-6AAA-C110-C067-DB8E2387C11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050783" y="1960667"/>
            <a:ext cx="1450588" cy="2483723"/>
          </a:xfrm>
          <a:prstGeom prst="rect">
            <a:avLst/>
          </a:prstGeom>
        </p:spPr>
      </p:pic>
      <p:sp>
        <p:nvSpPr>
          <p:cNvPr id="60" name="正方形/長方形 59">
            <a:extLst>
              <a:ext uri="{FF2B5EF4-FFF2-40B4-BE49-F238E27FC236}">
                <a16:creationId xmlns:a16="http://schemas.microsoft.com/office/drawing/2014/main" id="{CBA259B4-4D51-EC8B-672E-F86F648770C9}"/>
              </a:ext>
            </a:extLst>
          </p:cNvPr>
          <p:cNvSpPr/>
          <p:nvPr/>
        </p:nvSpPr>
        <p:spPr>
          <a:xfrm>
            <a:off x="5062884" y="2198885"/>
            <a:ext cx="1450588" cy="1457866"/>
          </a:xfrm>
          <a:prstGeom prst="rect">
            <a:avLst/>
          </a:prstGeom>
          <a:solidFill>
            <a:srgbClr val="F8E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入稿画像</a:t>
            </a:r>
          </a:p>
        </p:txBody>
      </p:sp>
      <p:sp>
        <p:nvSpPr>
          <p:cNvPr id="61" name="楕円 60">
            <a:extLst>
              <a:ext uri="{FF2B5EF4-FFF2-40B4-BE49-F238E27FC236}">
                <a16:creationId xmlns:a16="http://schemas.microsoft.com/office/drawing/2014/main" id="{890C0389-BA23-EFF2-C75A-89720F959103}"/>
              </a:ext>
            </a:extLst>
          </p:cNvPr>
          <p:cNvSpPr/>
          <p:nvPr/>
        </p:nvSpPr>
        <p:spPr>
          <a:xfrm>
            <a:off x="4921822" y="3581477"/>
            <a:ext cx="688226" cy="29589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62" name="図 61" descr="図形, 四角形, 正方形&#10;&#10;自動的に生成された説明">
            <a:extLst>
              <a:ext uri="{FF2B5EF4-FFF2-40B4-BE49-F238E27FC236}">
                <a16:creationId xmlns:a16="http://schemas.microsoft.com/office/drawing/2014/main" id="{EA1D4880-A393-749C-E132-240BDD3F0F6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4647882" y="1527284"/>
            <a:ext cx="2267427" cy="3536354"/>
          </a:xfrm>
          <a:prstGeom prst="rect">
            <a:avLst/>
          </a:prstGeom>
        </p:spPr>
      </p:pic>
      <p:pic>
        <p:nvPicPr>
          <p:cNvPr id="63" name="Picture 4" descr="現在のインスタグラムのアイコン">
            <a:extLst>
              <a:ext uri="{FF2B5EF4-FFF2-40B4-BE49-F238E27FC236}">
                <a16:creationId xmlns:a16="http://schemas.microsoft.com/office/drawing/2014/main" id="{26714AF7-F7F8-6089-7978-F35BB80B4D49}"/>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4973300" y="1622213"/>
            <a:ext cx="355978" cy="352088"/>
          </a:xfrm>
          <a:prstGeom prst="rect">
            <a:avLst/>
          </a:prstGeom>
          <a:noFill/>
          <a:extLst>
            <a:ext uri="{909E8E84-426E-40DD-AFC4-6F175D3DCCD1}">
              <a14:hiddenFill xmlns:a14="http://schemas.microsoft.com/office/drawing/2010/main">
                <a:solidFill>
                  <a:srgbClr val="FFFFFF"/>
                </a:solidFill>
              </a14:hiddenFill>
            </a:ext>
          </a:extLst>
        </p:spPr>
      </p:pic>
      <p:sp>
        <p:nvSpPr>
          <p:cNvPr id="64" name="正方形/長方形 63">
            <a:extLst>
              <a:ext uri="{FF2B5EF4-FFF2-40B4-BE49-F238E27FC236}">
                <a16:creationId xmlns:a16="http://schemas.microsoft.com/office/drawing/2014/main" id="{392FEE14-6631-C5A6-DF20-10C753959281}"/>
              </a:ext>
            </a:extLst>
          </p:cNvPr>
          <p:cNvSpPr/>
          <p:nvPr/>
        </p:nvSpPr>
        <p:spPr>
          <a:xfrm>
            <a:off x="5683152" y="6446147"/>
            <a:ext cx="1626734" cy="21788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rPr>
              <a:t>※</a:t>
            </a:r>
            <a:r>
              <a:rPr kumimoji="0" lang="ja-JP" altLang="en-US" sz="800" b="0" i="0" u="none" strike="noStrike" kern="1200" cap="none" spc="0" normalizeH="0" baseline="0" noProof="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rPr>
              <a:t>目的：リンククリック</a:t>
            </a:r>
            <a:endParaRPr kumimoji="0" lang="en-US" altLang="ja-JP" sz="800" b="0" i="0" u="none" strike="noStrike" kern="1200" cap="none" spc="0" normalizeH="0" baseline="0" noProof="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endParaRPr>
          </a:p>
        </p:txBody>
      </p:sp>
      <p:pic>
        <p:nvPicPr>
          <p:cNvPr id="65" name="図 64" descr="グラフィカル ユーザー インターフェイス&#10;&#10;自動的に生成された説明">
            <a:extLst>
              <a:ext uri="{FF2B5EF4-FFF2-40B4-BE49-F238E27FC236}">
                <a16:creationId xmlns:a16="http://schemas.microsoft.com/office/drawing/2014/main" id="{9883E624-2372-DC66-4BB9-26DC70A4C5D6}"/>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5750571" y="3294667"/>
            <a:ext cx="1546804" cy="3033019"/>
          </a:xfrm>
          <a:prstGeom prst="rect">
            <a:avLst/>
          </a:prstGeom>
        </p:spPr>
      </p:pic>
      <p:pic>
        <p:nvPicPr>
          <p:cNvPr id="66" name="図 65" descr="図形, 四角形, 正方形&#10;&#10;自動的に生成された説明">
            <a:extLst>
              <a:ext uri="{FF2B5EF4-FFF2-40B4-BE49-F238E27FC236}">
                <a16:creationId xmlns:a16="http://schemas.microsoft.com/office/drawing/2014/main" id="{C62EBA8E-6915-5E3C-473C-EC35EEEBC06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5391859" y="3063474"/>
            <a:ext cx="2267427" cy="3536354"/>
          </a:xfrm>
          <a:prstGeom prst="rect">
            <a:avLst/>
          </a:prstGeom>
        </p:spPr>
      </p:pic>
      <p:sp>
        <p:nvSpPr>
          <p:cNvPr id="67" name="Google Shape;700;p22">
            <a:extLst>
              <a:ext uri="{FF2B5EF4-FFF2-40B4-BE49-F238E27FC236}">
                <a16:creationId xmlns:a16="http://schemas.microsoft.com/office/drawing/2014/main" id="{86F09B98-670E-A8FA-4CB4-E6EA7DA1BE6F}"/>
              </a:ext>
            </a:extLst>
          </p:cNvPr>
          <p:cNvSpPr txBox="1"/>
          <p:nvPr/>
        </p:nvSpPr>
        <p:spPr>
          <a:xfrm rot="17136799">
            <a:off x="6952557" y="4790840"/>
            <a:ext cx="1160398" cy="175726"/>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広告主サイトに遷移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68" name="正方形/長方形 67">
            <a:extLst>
              <a:ext uri="{FF2B5EF4-FFF2-40B4-BE49-F238E27FC236}">
                <a16:creationId xmlns:a16="http://schemas.microsoft.com/office/drawing/2014/main" id="{8D63FDC6-9797-74CB-A9CA-397B7D6D2054}"/>
              </a:ext>
            </a:extLst>
          </p:cNvPr>
          <p:cNvSpPr/>
          <p:nvPr/>
        </p:nvSpPr>
        <p:spPr>
          <a:xfrm>
            <a:off x="5857683" y="4482547"/>
            <a:ext cx="1352029" cy="1538477"/>
          </a:xfrm>
          <a:prstGeom prst="rect">
            <a:avLst/>
          </a:prstGeom>
          <a:solidFill>
            <a:srgbClr val="F8E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入稿画像</a:t>
            </a:r>
          </a:p>
        </p:txBody>
      </p:sp>
      <p:pic>
        <p:nvPicPr>
          <p:cNvPr id="69" name="図 68" descr="アイコン&#10;&#10;自動的に生成された説明">
            <a:extLst>
              <a:ext uri="{FF2B5EF4-FFF2-40B4-BE49-F238E27FC236}">
                <a16:creationId xmlns:a16="http://schemas.microsoft.com/office/drawing/2014/main" id="{B785450C-4C60-B566-2C4E-07F1F43E62E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32847" y="3114587"/>
            <a:ext cx="378253" cy="378253"/>
          </a:xfrm>
          <a:prstGeom prst="rect">
            <a:avLst/>
          </a:prstGeom>
        </p:spPr>
      </p:pic>
      <p:sp>
        <p:nvSpPr>
          <p:cNvPr id="70" name="楕円 69">
            <a:extLst>
              <a:ext uri="{FF2B5EF4-FFF2-40B4-BE49-F238E27FC236}">
                <a16:creationId xmlns:a16="http://schemas.microsoft.com/office/drawing/2014/main" id="{FBB0A204-741A-3F8E-8F0F-D6306E57D3CE}"/>
              </a:ext>
            </a:extLst>
          </p:cNvPr>
          <p:cNvSpPr/>
          <p:nvPr/>
        </p:nvSpPr>
        <p:spPr>
          <a:xfrm>
            <a:off x="5668611" y="5971860"/>
            <a:ext cx="1626734" cy="335719"/>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71" name="直線矢印コネクタ 70">
            <a:extLst>
              <a:ext uri="{FF2B5EF4-FFF2-40B4-BE49-F238E27FC236}">
                <a16:creationId xmlns:a16="http://schemas.microsoft.com/office/drawing/2014/main" id="{6652544F-0A12-A91A-F5AE-870C90C071B3}"/>
              </a:ext>
            </a:extLst>
          </p:cNvPr>
          <p:cNvCxnSpPr>
            <a:cxnSpLocks/>
          </p:cNvCxnSpPr>
          <p:nvPr/>
        </p:nvCxnSpPr>
        <p:spPr>
          <a:xfrm>
            <a:off x="5604138" y="3694908"/>
            <a:ext cx="1992293" cy="315935"/>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B65A3261-FEFD-ED99-889D-5F337655A435}"/>
              </a:ext>
            </a:extLst>
          </p:cNvPr>
          <p:cNvCxnSpPr>
            <a:cxnSpLocks/>
          </p:cNvCxnSpPr>
          <p:nvPr/>
        </p:nvCxnSpPr>
        <p:spPr>
          <a:xfrm flipV="1">
            <a:off x="7053177" y="4051979"/>
            <a:ext cx="543254" cy="1969046"/>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79" name="タイトル 9">
            <a:extLst>
              <a:ext uri="{FF2B5EF4-FFF2-40B4-BE49-F238E27FC236}">
                <a16:creationId xmlns:a16="http://schemas.microsoft.com/office/drawing/2014/main" id="{2AD41A2A-3074-8159-F3B0-362C64CD5018}"/>
              </a:ext>
            </a:extLst>
          </p:cNvPr>
          <p:cNvSpPr txBox="1">
            <a:spLocks/>
          </p:cNvSpPr>
          <p:nvPr/>
        </p:nvSpPr>
        <p:spPr>
          <a:xfrm>
            <a:off x="169334" y="204072"/>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dirty="0">
                <a:solidFill>
                  <a:srgbClr val="E7E6E6">
                    <a:lumMod val="50000"/>
                  </a:srgbClr>
                </a:solidFill>
                <a:latin typeface="游ゴシック" panose="020B0400000000000000" pitchFamily="50" charset="-128"/>
                <a:ea typeface="游ゴシック" panose="020B0400000000000000" pitchFamily="50" charset="-128"/>
              </a:rPr>
              <a:t>SNS</a:t>
            </a:r>
            <a:r>
              <a:rPr lang="ja-JP" altLang="en-US" dirty="0">
                <a:solidFill>
                  <a:srgbClr val="E7E6E6">
                    <a:lumMod val="50000"/>
                  </a:srgbClr>
                </a:solidFill>
                <a:latin typeface="游ゴシック" panose="020B0400000000000000" pitchFamily="50" charset="-128"/>
                <a:ea typeface="游ゴシック" panose="020B0400000000000000" pitchFamily="50" charset="-128"/>
              </a:rPr>
              <a:t>広告</a:t>
            </a:r>
            <a:endParaRPr kumimoji="1" lang="ja-JP" altLang="en-US"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p:txBody>
      </p:sp>
    </p:spTree>
    <p:extLst>
      <p:ext uri="{BB962C8B-B14F-4D97-AF65-F5344CB8AC3E}">
        <p14:creationId xmlns:p14="http://schemas.microsoft.com/office/powerpoint/2010/main" val="25600111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6EE94303-2F66-B4D5-060B-77569A393534}"/>
              </a:ext>
            </a:extLst>
          </p:cNvPr>
          <p:cNvGraphicFramePr>
            <a:graphicFrameLocks noGrp="1"/>
          </p:cNvGraphicFramePr>
          <p:nvPr/>
        </p:nvGraphicFramePr>
        <p:xfrm>
          <a:off x="163599" y="514382"/>
          <a:ext cx="8968566" cy="1045938"/>
        </p:xfrm>
        <a:graphic>
          <a:graphicData uri="http://schemas.openxmlformats.org/drawingml/2006/table">
            <a:tbl>
              <a:tblPr firstRow="1" bandRow="1">
                <a:tableStyleId>{5C22544A-7EE6-4342-B048-85BDC9FD1C3A}</a:tableStyleId>
              </a:tblPr>
              <a:tblGrid>
                <a:gridCol w="6951324">
                  <a:extLst>
                    <a:ext uri="{9D8B030D-6E8A-4147-A177-3AD203B41FA5}">
                      <a16:colId xmlns:a16="http://schemas.microsoft.com/office/drawing/2014/main" val="1221764777"/>
                    </a:ext>
                  </a:extLst>
                </a:gridCol>
                <a:gridCol w="2017242">
                  <a:extLst>
                    <a:ext uri="{9D8B030D-6E8A-4147-A177-3AD203B41FA5}">
                      <a16:colId xmlns:a16="http://schemas.microsoft.com/office/drawing/2014/main" val="130390782"/>
                    </a:ext>
                  </a:extLst>
                </a:gridCol>
              </a:tblGrid>
              <a:tr h="522969">
                <a:tc>
                  <a:txBody>
                    <a:bodyPr/>
                    <a:lstStyle/>
                    <a:p>
                      <a:r>
                        <a:rPr kumimoji="1" lang="en-US" altLang="ja-JP" baseline="0" dirty="0">
                          <a:solidFill>
                            <a:srgbClr val="FFC000"/>
                          </a:solidFill>
                        </a:rPr>
                        <a:t>Meta</a:t>
                      </a:r>
                      <a:r>
                        <a:rPr kumimoji="1" lang="ja-JP" altLang="en-US" baseline="0" dirty="0">
                          <a:solidFill>
                            <a:srgbClr val="FFC000"/>
                          </a:solidFill>
                        </a:rPr>
                        <a:t>社スポンサードポスト動画（</a:t>
                      </a:r>
                      <a:r>
                        <a:rPr kumimoji="1" lang="en-US" altLang="ja-JP" baseline="0" dirty="0">
                          <a:solidFill>
                            <a:srgbClr val="FFC000"/>
                          </a:solidFill>
                        </a:rPr>
                        <a:t>PO</a:t>
                      </a:r>
                      <a:r>
                        <a:rPr kumimoji="1" lang="ja-JP" altLang="en-US" baseline="0" dirty="0">
                          <a:solidFill>
                            <a:srgbClr val="FFC000"/>
                          </a:solidFill>
                        </a:rPr>
                        <a:t>配信）</a:t>
                      </a:r>
                    </a:p>
                  </a:txBody>
                  <a:tcPr marL="468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dot"/>
                      <a:round/>
                      <a:headEnd type="none" w="med" len="med"/>
                      <a:tailEnd type="none" w="med" len="med"/>
                    </a:lnB>
                    <a:noFill/>
                  </a:tcPr>
                </a:tc>
                <a:tc rowSpan="2">
                  <a:txBody>
                    <a:bodyPr/>
                    <a:lstStyle/>
                    <a:p>
                      <a:pPr algn="ctr"/>
                      <a:r>
                        <a:rPr kumimoji="1" lang="en-US" altLang="ja-JP" sz="1200" dirty="0">
                          <a:solidFill>
                            <a:schemeClr val="bg2">
                              <a:lumMod val="50000"/>
                            </a:schemeClr>
                          </a:solidFill>
                          <a:latin typeface="+mn-ea"/>
                          <a:ea typeface="+mn-ea"/>
                        </a:rPr>
                        <a:t>A</a:t>
                      </a:r>
                      <a:r>
                        <a:rPr kumimoji="1" lang="ja-JP" altLang="en-US" sz="1200" dirty="0">
                          <a:solidFill>
                            <a:schemeClr val="bg2">
                              <a:lumMod val="50000"/>
                            </a:schemeClr>
                          </a:solidFill>
                          <a:latin typeface="+mn-ea"/>
                          <a:ea typeface="+mn-ea"/>
                        </a:rPr>
                        <a:t>：</a:t>
                      </a:r>
                      <a:r>
                        <a:rPr kumimoji="1" lang="en-US" altLang="ja-JP" sz="2000" dirty="0">
                          <a:solidFill>
                            <a:schemeClr val="bg2">
                              <a:lumMod val="50000"/>
                            </a:schemeClr>
                          </a:solidFill>
                          <a:latin typeface="+mn-ea"/>
                          <a:ea typeface="+mn-ea"/>
                        </a:rPr>
                        <a:t>G350</a:t>
                      </a:r>
                      <a:r>
                        <a:rPr kumimoji="1" lang="ja-JP" altLang="en-US" sz="2000" dirty="0">
                          <a:solidFill>
                            <a:schemeClr val="bg2">
                              <a:lumMod val="50000"/>
                            </a:schemeClr>
                          </a:solidFill>
                          <a:latin typeface="+mn-ea"/>
                          <a:ea typeface="+mn-ea"/>
                        </a:rPr>
                        <a:t>万円</a:t>
                      </a:r>
                      <a:endParaRPr kumimoji="1" lang="en-US" altLang="ja-JP" sz="2000" dirty="0">
                        <a:solidFill>
                          <a:schemeClr val="bg2">
                            <a:lumMod val="50000"/>
                          </a:schemeClr>
                        </a:solidFill>
                        <a:latin typeface="+mn-ea"/>
                        <a:ea typeface="+mn-ea"/>
                      </a:endParaRPr>
                    </a:p>
                    <a:p>
                      <a:pPr algn="ctr"/>
                      <a:r>
                        <a:rPr kumimoji="1" lang="ja-JP" altLang="en-US" sz="1200" dirty="0">
                          <a:solidFill>
                            <a:schemeClr val="bg2">
                              <a:lumMod val="50000"/>
                            </a:schemeClr>
                          </a:solidFill>
                          <a:latin typeface="+mn-ea"/>
                          <a:ea typeface="+mn-ea"/>
                        </a:rPr>
                        <a:t>Ｂ：</a:t>
                      </a:r>
                      <a:r>
                        <a:rPr kumimoji="1" lang="en-US" altLang="ja-JP" sz="2000" dirty="0">
                          <a:solidFill>
                            <a:schemeClr val="bg2">
                              <a:lumMod val="50000"/>
                            </a:schemeClr>
                          </a:solidFill>
                          <a:latin typeface="+mn-ea"/>
                          <a:ea typeface="+mn-ea"/>
                        </a:rPr>
                        <a:t>G500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bg2">
                              <a:lumMod val="50000"/>
                            </a:schemeClr>
                          </a:solidFill>
                        </a:rPr>
                        <a:t>(</a:t>
                      </a:r>
                      <a:r>
                        <a:rPr kumimoji="1" lang="ja-JP" altLang="en-US" sz="1200" dirty="0">
                          <a:solidFill>
                            <a:schemeClr val="bg2">
                              <a:lumMod val="50000"/>
                            </a:schemeClr>
                          </a:solidFill>
                        </a:rPr>
                        <a:t>税別</a:t>
                      </a:r>
                      <a:r>
                        <a:rPr kumimoji="1" lang="en-US" altLang="ja-JP" sz="1200" dirty="0">
                          <a:solidFill>
                            <a:schemeClr val="bg2">
                              <a:lumMod val="50000"/>
                            </a:schemeClr>
                          </a:solidFill>
                        </a:rPr>
                        <a:t>)</a:t>
                      </a:r>
                      <a:endParaRPr kumimoji="1" lang="ja-JP" altLang="en-US" sz="1200" dirty="0">
                        <a:solidFill>
                          <a:schemeClr val="bg2">
                            <a:lumMod val="50000"/>
                          </a:schemeClr>
                        </a:solidFill>
                      </a:endParaRPr>
                    </a:p>
                  </a:txBody>
                  <a:tcPr marL="90000" anchor="ctr">
                    <a:lnL w="12700" cap="flat" cmpd="sng" algn="ctr">
                      <a:solidFill>
                        <a:srgbClr val="E9BE71"/>
                      </a:solidFill>
                      <a:prstDash val="dot"/>
                      <a:round/>
                      <a:headEnd type="none" w="med" len="med"/>
                      <a:tailEnd type="none" w="med" len="med"/>
                    </a:lnL>
                    <a:lnR w="12700" cap="flat" cmpd="sng" algn="ctr">
                      <a:solidFill>
                        <a:srgbClr val="E9BE71"/>
                      </a:solidFill>
                      <a:prstDash val="solid"/>
                      <a:round/>
                      <a:headEnd type="none" w="med" len="med"/>
                      <a:tailEnd type="none" w="med" len="med"/>
                    </a:lnR>
                    <a:lnT w="12700" cap="flat" cmpd="sng" algn="ctr">
                      <a:solidFill>
                        <a:srgbClr val="E9BE71"/>
                      </a:solidFill>
                      <a:prstDash val="solid"/>
                      <a:round/>
                      <a:headEnd type="none" w="med" len="med"/>
                      <a:tailEnd type="none" w="med" len="med"/>
                    </a:lnT>
                    <a:lnB w="12700" cap="flat" cmpd="sng" algn="ctr">
                      <a:solidFill>
                        <a:srgbClr val="E9BE71"/>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小学館メディアの</a:t>
                      </a:r>
                      <a:r>
                        <a:rPr kumimoji="1" lang="en-US" altLang="ja-JP" sz="1100" b="1" dirty="0">
                          <a:solidFill>
                            <a:schemeClr val="bg2">
                              <a:lumMod val="50000"/>
                            </a:schemeClr>
                          </a:solidFill>
                          <a:latin typeface="+mn-ea"/>
                          <a:ea typeface="+mn-ea"/>
                        </a:rPr>
                        <a:t>Facebook</a:t>
                      </a:r>
                      <a:r>
                        <a:rPr kumimoji="1" lang="ja-JP" altLang="en-US" sz="1100" b="1" dirty="0">
                          <a:solidFill>
                            <a:schemeClr val="bg2">
                              <a:lumMod val="50000"/>
                            </a:schemeClr>
                          </a:solidFill>
                          <a:latin typeface="+mn-ea"/>
                          <a:ea typeface="+mn-ea"/>
                        </a:rPr>
                        <a:t>／</a:t>
                      </a:r>
                      <a:r>
                        <a:rPr kumimoji="1" lang="en-US" altLang="ja-JP" sz="1100" b="1" dirty="0">
                          <a:solidFill>
                            <a:schemeClr val="bg2">
                              <a:lumMod val="50000"/>
                            </a:schemeClr>
                          </a:solidFill>
                          <a:latin typeface="+mn-ea"/>
                          <a:ea typeface="+mn-ea"/>
                        </a:rPr>
                        <a:t>Instagram</a:t>
                      </a:r>
                      <a:r>
                        <a:rPr kumimoji="1" lang="ja-JP" altLang="en-US" sz="1100" b="1" dirty="0">
                          <a:solidFill>
                            <a:schemeClr val="bg2">
                              <a:lumMod val="50000"/>
                            </a:schemeClr>
                          </a:solidFill>
                          <a:latin typeface="+mn-ea"/>
                          <a:ea typeface="+mn-ea"/>
                        </a:rPr>
                        <a:t>アカウントにて、広告主様の動画クリエイティブを広告配信。</a:t>
                      </a:r>
                    </a:p>
                    <a:p>
                      <a:r>
                        <a:rPr kumimoji="1" lang="ja-JP" altLang="en-US" sz="1100" b="1" u="sng" dirty="0">
                          <a:solidFill>
                            <a:srgbClr val="FF0000"/>
                          </a:solidFill>
                          <a:latin typeface="+mn-ea"/>
                          <a:ea typeface="+mn-ea"/>
                        </a:rPr>
                        <a:t>広告主様公式サイトへダイレクトに遷移できる</a:t>
                      </a:r>
                      <a:r>
                        <a:rPr kumimoji="1" lang="ja-JP" altLang="en-US" sz="1100" b="1" dirty="0">
                          <a:solidFill>
                            <a:schemeClr val="bg2">
                              <a:lumMod val="50000"/>
                            </a:schemeClr>
                          </a:solidFill>
                          <a:latin typeface="+mn-ea"/>
                          <a:ea typeface="+mn-ea"/>
                        </a:rPr>
                        <a:t>プランです。</a:t>
                      </a:r>
                    </a:p>
                  </a:txBody>
                  <a:tcPr marL="144000" anchor="ctr">
                    <a:lnL w="12700" cap="flat" cmpd="sng" algn="ctr">
                      <a:solidFill>
                        <a:srgbClr val="E9BE71"/>
                      </a:solidFill>
                      <a:prstDash val="solid"/>
                      <a:round/>
                      <a:headEnd type="none" w="med" len="med"/>
                      <a:tailEnd type="none" w="med" len="med"/>
                    </a:lnL>
                    <a:lnR w="12700" cap="flat" cmpd="sng" algn="ctr">
                      <a:solidFill>
                        <a:srgbClr val="E9BE71"/>
                      </a:solidFill>
                      <a:prstDash val="dot"/>
                      <a:round/>
                      <a:headEnd type="none" w="med" len="med"/>
                      <a:tailEnd type="none" w="med" len="med"/>
                    </a:lnR>
                    <a:lnT w="12700" cap="flat" cmpd="sng" algn="ctr">
                      <a:solidFill>
                        <a:srgbClr val="E9BE71"/>
                      </a:solidFill>
                      <a:prstDash val="dot"/>
                      <a:round/>
                      <a:headEnd type="none" w="med" len="med"/>
                      <a:tailEnd type="none" w="med" len="med"/>
                    </a:lnT>
                    <a:lnB w="12700" cap="flat" cmpd="sng" algn="ctr">
                      <a:solidFill>
                        <a:srgbClr val="E9BE71"/>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sp>
        <p:nvSpPr>
          <p:cNvPr id="6" name="楕円 5">
            <a:extLst>
              <a:ext uri="{FF2B5EF4-FFF2-40B4-BE49-F238E27FC236}">
                <a16:creationId xmlns:a16="http://schemas.microsoft.com/office/drawing/2014/main" id="{9522421B-2528-9FFA-C298-C69904BE072F}"/>
              </a:ext>
            </a:extLst>
          </p:cNvPr>
          <p:cNvSpPr/>
          <p:nvPr/>
        </p:nvSpPr>
        <p:spPr>
          <a:xfrm>
            <a:off x="319729" y="642608"/>
            <a:ext cx="264466" cy="26027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dirty="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9" name="Google Shape;498;p17">
            <a:extLst>
              <a:ext uri="{FF2B5EF4-FFF2-40B4-BE49-F238E27FC236}">
                <a16:creationId xmlns:a16="http://schemas.microsoft.com/office/drawing/2014/main" id="{72E2F1D7-2830-236D-29C2-D236A90B07BD}"/>
              </a:ext>
            </a:extLst>
          </p:cNvPr>
          <p:cNvGraphicFramePr/>
          <p:nvPr/>
        </p:nvGraphicFramePr>
        <p:xfrm>
          <a:off x="169334" y="1688547"/>
          <a:ext cx="4679403" cy="3961825"/>
        </p:xfrm>
        <a:graphic>
          <a:graphicData uri="http://schemas.openxmlformats.org/drawingml/2006/table">
            <a:tbl>
              <a:tblPr firstRow="1" bandRow="1">
                <a:noFill/>
              </a:tblPr>
              <a:tblGrid>
                <a:gridCol w="1473418">
                  <a:extLst>
                    <a:ext uri="{9D8B030D-6E8A-4147-A177-3AD203B41FA5}">
                      <a16:colId xmlns:a16="http://schemas.microsoft.com/office/drawing/2014/main" val="20000"/>
                    </a:ext>
                  </a:extLst>
                </a:gridCol>
                <a:gridCol w="3205985">
                  <a:extLst>
                    <a:ext uri="{9D8B030D-6E8A-4147-A177-3AD203B41FA5}">
                      <a16:colId xmlns:a16="http://schemas.microsoft.com/office/drawing/2014/main" val="20001"/>
                    </a:ext>
                  </a:extLst>
                </a:gridCol>
              </a:tblGrid>
              <a:tr h="276346">
                <a:tc rowSpan="2">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rPr>
                        <a:t>再生想定数</a:t>
                      </a:r>
                      <a:endParaRPr lang="en-US" altLang="ja-JP" sz="1200" b="1" i="0" u="none" strike="noStrike" cap="none" dirty="0">
                        <a:solidFill>
                          <a:srgbClr val="E9BE71"/>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BF3E5"/>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A</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341,600</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再生想定</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MIN320.000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MAX1,500,000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endPar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dot"/>
                      <a:round/>
                      <a:headEnd type="none" w="sm" len="sm"/>
                      <a:tailEnd type="none" w="sm" len="sm"/>
                    </a:lnB>
                    <a:solidFill>
                      <a:srgbClr val="FBF3E5"/>
                    </a:solidFill>
                  </a:tcPr>
                </a:tc>
                <a:extLst>
                  <a:ext uri="{0D108BD9-81ED-4DB2-BD59-A6C34878D82A}">
                    <a16:rowId xmlns:a16="http://schemas.microsoft.com/office/drawing/2014/main" val="951549148"/>
                  </a:ext>
                </a:extLst>
              </a:tr>
              <a:tr h="276346">
                <a:tc vMerge="1">
                  <a:txBody>
                    <a:bodyPr/>
                    <a:lstStyle/>
                    <a:p>
                      <a:pPr marL="0" marR="0" lvl="0" indent="0" algn="l" rtl="0">
                        <a:lnSpc>
                          <a:spcPct val="100000"/>
                        </a:lnSpc>
                        <a:spcBef>
                          <a:spcPts val="0"/>
                        </a:spcBef>
                        <a:spcAft>
                          <a:spcPts val="0"/>
                        </a:spcAft>
                        <a:buClr>
                          <a:srgbClr val="505050"/>
                        </a:buClr>
                        <a:buSzPts val="1000"/>
                        <a:buFont typeface="Arial"/>
                        <a:buNone/>
                      </a:pPr>
                      <a:endParaRPr sz="800" b="1" u="none" strike="noStrike" cap="none">
                        <a:solidFill>
                          <a:srgbClr val="D979A4"/>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8E8EF"/>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altLang="ja-JP"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B</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490,000</a:t>
                      </a:r>
                      <a:r>
                        <a:rPr lang="ja-JP" altLang="en-US" sz="1200" b="1" u="none" strike="noStrike" cap="none" dirty="0">
                          <a:solidFill>
                            <a:srgbClr val="E9BE71"/>
                          </a:solidFill>
                          <a:latin typeface="Yu Gothic" panose="020B0400000000000000" pitchFamily="34" charset="-128"/>
                          <a:ea typeface="Yu Gothic" panose="020B0400000000000000" pitchFamily="34" charset="-128"/>
                          <a:cs typeface="Arial"/>
                          <a:sym typeface="Arial"/>
                        </a:rPr>
                        <a:t>再生想定</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MIN450,000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r>
                        <a:rPr lang="en-US" altLang="ja-JP"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MAX1,050,000</a:t>
                      </a:r>
                      <a:r>
                        <a:rPr lang="ja-JP" altLang="en-US" sz="800" b="1" u="none" strike="noStrike" cap="none" dirty="0">
                          <a:solidFill>
                            <a:srgbClr val="E9BE71"/>
                          </a:solidFill>
                          <a:latin typeface="Yu Gothic" panose="020B0400000000000000" pitchFamily="34" charset="-128"/>
                          <a:ea typeface="Yu Gothic" panose="020B0400000000000000" pitchFamily="34" charset="-128"/>
                          <a:cs typeface="Arial"/>
                          <a:sym typeface="Arial"/>
                        </a:rPr>
                        <a:t>）</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BF3E5"/>
                    </a:solidFill>
                  </a:tcPr>
                </a:tc>
                <a:extLst>
                  <a:ext uri="{0D108BD9-81ED-4DB2-BD59-A6C34878D82A}">
                    <a16:rowId xmlns:a16="http://schemas.microsoft.com/office/drawing/2014/main" val="88758646"/>
                  </a:ext>
                </a:extLst>
              </a:tr>
              <a:tr h="2763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配信</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2</a:t>
                      </a: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4週間</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56856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露出面</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facebookFeed</a:t>
                      </a:r>
                      <a:endParaRPr lang="en-US" alt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120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InstagramFeed</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（発見タブ含む）</a:t>
                      </a:r>
                      <a:endPar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広告掲載の割合は自動的に最適化されます。</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763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素材</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広告主様素材支給を使用します。</a:t>
                      </a:r>
                      <a:endParaRPr lang="en-US" alt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76346">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入稿期限</a:t>
                      </a:r>
                      <a:endParaRPr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配信開始日の</a:t>
                      </a:r>
                      <a:r>
                        <a:rPr lang="en-US" altLang="ja-JP"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15</a:t>
                      </a: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営業日前</a:t>
                      </a:r>
                      <a:endParaRPr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304702765"/>
                  </a:ext>
                </a:extLst>
              </a:tr>
              <a:tr h="276346">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defTabSz="914400" rtl="0" eaLnBrk="1" fontAlgn="auto" latinLnBrk="0" hangingPunct="1">
                        <a:lnSpc>
                          <a:spcPct val="100000"/>
                        </a:lnSpc>
                        <a:spcBef>
                          <a:spcPts val="0"/>
                        </a:spcBef>
                        <a:spcAft>
                          <a:spcPts val="0"/>
                        </a:spcAft>
                        <a:buClr>
                          <a:srgbClr val="505050"/>
                        </a:buClr>
                        <a:buSzPts val="1000"/>
                        <a:buFont typeface="Arial"/>
                        <a:buNone/>
                        <a:tabLst/>
                        <a:defRPr/>
                      </a:pP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再生数、</a:t>
                      </a:r>
                      <a:r>
                        <a:rPr lang="en-US" altLang="ja-JP"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CL</a:t>
                      </a:r>
                      <a:r>
                        <a:rPr lang="ja-JP" altLang="en-US"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数</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76346">
                <a:tc>
                  <a:txBody>
                    <a:bodyPr/>
                    <a:lstStyle/>
                    <a:p>
                      <a:pPr marL="0" marR="0" lvl="0" indent="0" algn="l" rtl="0">
                        <a:lnSpc>
                          <a:spcPct val="100000"/>
                        </a:lnSpc>
                        <a:spcBef>
                          <a:spcPts val="0"/>
                        </a:spcBef>
                        <a:spcAft>
                          <a:spcPts val="0"/>
                        </a:spcAft>
                        <a:buClr>
                          <a:srgbClr val="505050"/>
                        </a:buClr>
                        <a:buSzPts val="1000"/>
                        <a:buFont typeface="Arial"/>
                        <a:buNone/>
                      </a:pPr>
                      <a:r>
                        <a:rPr lang="ja-JP"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レポート提出</a:t>
                      </a:r>
                      <a:endParaRPr sz="12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公開終了後</a:t>
                      </a:r>
                      <a:r>
                        <a:rPr lang="ja-JP" sz="1200" b="1" i="0"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rPr>
                        <a:t>2週間以内</a:t>
                      </a:r>
                      <a:endParaRPr sz="1200" b="1" u="none" strike="noStrike" cap="none">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6"/>
                  </a:ext>
                </a:extLst>
              </a:tr>
              <a:tr h="1435548">
                <a:tc gridSpan="2">
                  <a: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lang="ja-JP" altLang="en-US" sz="7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7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・タイアップご出稿実績のある広告主様に限らせていただきます。</a:t>
                      </a:r>
                      <a:endPar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・本企画は、代理店／レップマージンを一律</a:t>
                      </a:r>
                      <a:r>
                        <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rPr>
                        <a:t>20</a:t>
                      </a:r>
                      <a:r>
                        <a:rPr kumimoji="1" lang="ja-JP" altLang="en-US" sz="700" b="1" u="none" strike="noStrike" kern="1200" cap="none" dirty="0">
                          <a:solidFill>
                            <a:srgbClr val="FF0000"/>
                          </a:solidFill>
                          <a:latin typeface="Yu Gothic" panose="020B0400000000000000" pitchFamily="34" charset="-128"/>
                          <a:ea typeface="Yu Gothic" panose="020B0400000000000000" pitchFamily="34" charset="-128"/>
                          <a:cs typeface="Arial"/>
                        </a:rPr>
                        <a:t>％とさせていただきます。 </a:t>
                      </a:r>
                      <a:endParaRPr kumimoji="1" lang="en-US" altLang="ja-JP" sz="700" b="1" u="none" strike="noStrike" kern="1200" cap="none" dirty="0">
                        <a:solidFill>
                          <a:srgbClr val="FF0000"/>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・広告主様支給素材は、すべて事前審査をいたします。内容によってはお断りする可能性もある旨、ご了承ください。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・動画素材のご入稿をお願いいたします。</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・動画以外のテキストは編集部が制作いたします。校正は</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1</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回のみとなります。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Meta</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社による突発的なテストや自動最適化により、ご確認いただいたクリエイティブと異なる形式で</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掲出される場合がございます。ご了承ください。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・配信期間は</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MAX1</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ヶ月になります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・ターゲティングは、媒体最適化をするため、基本弊社にお任せいただきます。</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　強い希望がある場合、事前にご相談ください。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・再生数は、</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1</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再生</a:t>
                      </a:r>
                      <a:r>
                        <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=3</a:t>
                      </a: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秒以上でカウントいたします。 </a:t>
                      </a:r>
                      <a:endParaRPr kumimoji="1" lang="en-US" altLang="ja-JP"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endParaRPr>
                    </a:p>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rPr>
                        <a:t>・露出面ごとの広告掲載の割合は自動的に最適化されます。</a:t>
                      </a:r>
                      <a:endParaRPr kumimoji="1" lang="ja-JP" altLang="en-US" sz="700" b="1" u="none" strike="noStrike" kern="1200"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lnT w="9525" cap="flat" cmpd="sng" algn="ctr">
                      <a:solidFill>
                        <a:srgbClr val="7F7F7F"/>
                      </a:solidFill>
                      <a:prstDash val="dot"/>
                      <a:round/>
                      <a:headEnd type="none" w="sm" len="sm"/>
                      <a:tailEnd type="none" w="sm" len="sm"/>
                    </a:lnT>
                  </a:tcPr>
                </a:tc>
                <a:extLst>
                  <a:ext uri="{0D108BD9-81ED-4DB2-BD59-A6C34878D82A}">
                    <a16:rowId xmlns:a16="http://schemas.microsoft.com/office/drawing/2014/main" val="10009"/>
                  </a:ext>
                </a:extLst>
              </a:tr>
            </a:tbl>
          </a:graphicData>
        </a:graphic>
      </p:graphicFrame>
      <p:pic>
        <p:nvPicPr>
          <p:cNvPr id="10" name="図 9" descr="アイコン&#10;&#10;自動的に生成された説明">
            <a:extLst>
              <a:ext uri="{FF2B5EF4-FFF2-40B4-BE49-F238E27FC236}">
                <a16:creationId xmlns:a16="http://schemas.microsoft.com/office/drawing/2014/main" id="{C1EB1CC0-D364-3419-D29C-E47867EA9A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41838" y="569952"/>
            <a:ext cx="378253" cy="378253"/>
          </a:xfrm>
          <a:prstGeom prst="rect">
            <a:avLst/>
          </a:prstGeom>
        </p:spPr>
      </p:pic>
      <p:pic>
        <p:nvPicPr>
          <p:cNvPr id="12" name="Picture 4" descr="現在のインスタグラムのアイコン">
            <a:extLst>
              <a:ext uri="{FF2B5EF4-FFF2-40B4-BE49-F238E27FC236}">
                <a16:creationId xmlns:a16="http://schemas.microsoft.com/office/drawing/2014/main" id="{222D7DEB-7F99-9908-A4D5-FDA9EFADA8A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5146857" y="576977"/>
            <a:ext cx="382431" cy="378252"/>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879;p26">
            <a:extLst>
              <a:ext uri="{FF2B5EF4-FFF2-40B4-BE49-F238E27FC236}">
                <a16:creationId xmlns:a16="http://schemas.microsoft.com/office/drawing/2014/main" id="{891C29A4-A8D8-40E5-A6E9-E6EC27DFB687}"/>
              </a:ext>
            </a:extLst>
          </p:cNvPr>
          <p:cNvSpPr/>
          <p:nvPr/>
        </p:nvSpPr>
        <p:spPr>
          <a:xfrm>
            <a:off x="251887" y="5830227"/>
            <a:ext cx="5141545" cy="910891"/>
          </a:xfrm>
          <a:prstGeom prst="rect">
            <a:avLst/>
          </a:prstGeom>
          <a:noFill/>
          <a:ln w="12700" cap="flat" cmpd="sng">
            <a:solidFill>
              <a:schemeClr val="bg1">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Tx/>
              <a:buSzPts val="1800"/>
              <a:buFontTx/>
              <a:buNone/>
              <a:tabLst/>
              <a:defRPr/>
            </a:pPr>
            <a:endParaRPr kumimoji="0" sz="1600" b="0"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Calibri"/>
              <a:sym typeface="Calibri"/>
            </a:endParaRPr>
          </a:p>
        </p:txBody>
      </p:sp>
      <p:sp>
        <p:nvSpPr>
          <p:cNvPr id="14" name="Google Shape;912;p26">
            <a:extLst>
              <a:ext uri="{FF2B5EF4-FFF2-40B4-BE49-F238E27FC236}">
                <a16:creationId xmlns:a16="http://schemas.microsoft.com/office/drawing/2014/main" id="{8016CBBA-6885-FB4A-3E6F-D38FBC3BBA3D}"/>
              </a:ext>
            </a:extLst>
          </p:cNvPr>
          <p:cNvSpPr txBox="1"/>
          <p:nvPr/>
        </p:nvSpPr>
        <p:spPr>
          <a:xfrm>
            <a:off x="172635" y="5741744"/>
            <a:ext cx="1383455" cy="230792"/>
          </a:xfrm>
          <a:prstGeom prst="rect">
            <a:avLst/>
          </a:prstGeom>
          <a:solidFill>
            <a:schemeClr val="bg2">
              <a:lumMod val="50000"/>
            </a:schemeClr>
          </a:solidFill>
          <a:ln>
            <a:noFill/>
          </a:ln>
        </p:spPr>
        <p:txBody>
          <a:bodyPr spcFirstLastPara="1" wrap="square" lIns="91425" tIns="45700" rIns="91425" bIns="45700" anchor="ctr" anchorCtr="0">
            <a:spAutoFit/>
          </a:bodyPr>
          <a:lstStyle/>
          <a:p>
            <a:pPr marL="0" marR="0" lvl="0" indent="0" algn="ctr" defTabSz="457200" rtl="0" eaLnBrk="1" fontAlgn="auto" latinLnBrk="0" hangingPunct="1">
              <a:lnSpc>
                <a:spcPct val="100000"/>
              </a:lnSpc>
              <a:spcBef>
                <a:spcPts val="0"/>
              </a:spcBef>
              <a:spcAft>
                <a:spcPts val="0"/>
              </a:spcAft>
              <a:buClrTx/>
              <a:buSzPts val="1000"/>
              <a:buFontTx/>
              <a:buNone/>
              <a:tabLst/>
              <a:defRPr/>
            </a:pPr>
            <a:r>
              <a:rPr kumimoji="0" lang="ja-JP" altLang="en-US" sz="9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Calibri"/>
                <a:sym typeface="Calibri"/>
              </a:rPr>
              <a:t>企画メリット</a:t>
            </a:r>
          </a:p>
        </p:txBody>
      </p:sp>
      <p:sp>
        <p:nvSpPr>
          <p:cNvPr id="18" name="テキスト ボックス 17">
            <a:extLst>
              <a:ext uri="{FF2B5EF4-FFF2-40B4-BE49-F238E27FC236}">
                <a16:creationId xmlns:a16="http://schemas.microsoft.com/office/drawing/2014/main" id="{6839B7EF-5EC7-EA6B-7CFB-94F2DBD1B95B}"/>
              </a:ext>
            </a:extLst>
          </p:cNvPr>
          <p:cNvSpPr txBox="1"/>
          <p:nvPr/>
        </p:nvSpPr>
        <p:spPr>
          <a:xfrm>
            <a:off x="211901" y="5948278"/>
            <a:ext cx="5262979" cy="830997"/>
          </a:xfrm>
          <a:prstGeom prst="rect">
            <a:avLst/>
          </a:prstGeom>
          <a:noFill/>
        </p:spPr>
        <p:txBody>
          <a:bodyPr wrap="square" rtlCol="0">
            <a:spAutoFit/>
          </a:bodyPr>
          <a:lstStyle/>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・タイアップ出稿条件なく、媒体ブランドの発信力をお使いいただける</a:t>
            </a:r>
            <a:endParaRPr kumimoji="0" lang="en-US" altLang="ja-JP"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・自社アカウントに加えてメディアアカウントからもリーチを補填できる</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・自社アカウントだけではリーチできないターゲット層にも配信が可能</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29544"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Arial" panose="020B0604020202020204" pitchFamily="34" charset="0"/>
              </a:rPr>
              <a:t>・リードタイムが短くても配信が可能</a:t>
            </a:r>
            <a:endPar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sp>
        <p:nvSpPr>
          <p:cNvPr id="20" name="正方形/長方形 19">
            <a:extLst>
              <a:ext uri="{FF2B5EF4-FFF2-40B4-BE49-F238E27FC236}">
                <a16:creationId xmlns:a16="http://schemas.microsoft.com/office/drawing/2014/main" id="{4D6693A9-C341-AEBE-EC7C-5A03901982D2}"/>
              </a:ext>
            </a:extLst>
          </p:cNvPr>
          <p:cNvSpPr/>
          <p:nvPr/>
        </p:nvSpPr>
        <p:spPr>
          <a:xfrm>
            <a:off x="7741246" y="2430654"/>
            <a:ext cx="1648663" cy="4015493"/>
          </a:xfrm>
          <a:prstGeom prst="rect">
            <a:avLst/>
          </a:prstGeom>
          <a:solidFill>
            <a:srgbClr val="F8EBD4"/>
          </a:solidFill>
          <a:ln>
            <a:solidFill>
              <a:srgbClr val="FF67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ブランド様</a:t>
            </a:r>
            <a:endParaRPr kumimoji="1" lang="en-US" altLang="ja-JP"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サイト</a:t>
            </a:r>
          </a:p>
        </p:txBody>
      </p:sp>
      <p:pic>
        <p:nvPicPr>
          <p:cNvPr id="32" name="図 31" descr="テキスト&#10;&#10;自動的に生成された説明">
            <a:extLst>
              <a:ext uri="{FF2B5EF4-FFF2-40B4-BE49-F238E27FC236}">
                <a16:creationId xmlns:a16="http://schemas.microsoft.com/office/drawing/2014/main" id="{E19D0DC6-ED80-AAB2-2B0E-3CD2AB5DAFB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050783" y="1960667"/>
            <a:ext cx="1450588" cy="2483723"/>
          </a:xfrm>
          <a:prstGeom prst="rect">
            <a:avLst/>
          </a:prstGeom>
        </p:spPr>
      </p:pic>
      <p:sp>
        <p:nvSpPr>
          <p:cNvPr id="36" name="正方形/長方形 35">
            <a:extLst>
              <a:ext uri="{FF2B5EF4-FFF2-40B4-BE49-F238E27FC236}">
                <a16:creationId xmlns:a16="http://schemas.microsoft.com/office/drawing/2014/main" id="{83B19110-A0C8-3A75-CAA1-982312427953}"/>
              </a:ext>
            </a:extLst>
          </p:cNvPr>
          <p:cNvSpPr/>
          <p:nvPr/>
        </p:nvSpPr>
        <p:spPr>
          <a:xfrm>
            <a:off x="5062884" y="2198885"/>
            <a:ext cx="1450588" cy="1457866"/>
          </a:xfrm>
          <a:prstGeom prst="rect">
            <a:avLst/>
          </a:prstGeom>
          <a:solidFill>
            <a:srgbClr val="F8E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入稿画像</a:t>
            </a:r>
          </a:p>
        </p:txBody>
      </p:sp>
      <p:sp>
        <p:nvSpPr>
          <p:cNvPr id="37" name="楕円 36">
            <a:extLst>
              <a:ext uri="{FF2B5EF4-FFF2-40B4-BE49-F238E27FC236}">
                <a16:creationId xmlns:a16="http://schemas.microsoft.com/office/drawing/2014/main" id="{40AE07D6-9390-38FD-9465-376D86CD15C0}"/>
              </a:ext>
            </a:extLst>
          </p:cNvPr>
          <p:cNvSpPr/>
          <p:nvPr/>
        </p:nvSpPr>
        <p:spPr>
          <a:xfrm>
            <a:off x="4921822" y="3581477"/>
            <a:ext cx="688226" cy="295895"/>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38" name="図 37" descr="図形, 四角形, 正方形&#10;&#10;自動的に生成された説明">
            <a:extLst>
              <a:ext uri="{FF2B5EF4-FFF2-40B4-BE49-F238E27FC236}">
                <a16:creationId xmlns:a16="http://schemas.microsoft.com/office/drawing/2014/main" id="{865F319D-11D9-D68E-CAE6-E4DAB345373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4647882" y="1527284"/>
            <a:ext cx="2267427" cy="3536354"/>
          </a:xfrm>
          <a:prstGeom prst="rect">
            <a:avLst/>
          </a:prstGeom>
        </p:spPr>
      </p:pic>
      <p:pic>
        <p:nvPicPr>
          <p:cNvPr id="39" name="Picture 4" descr="現在のインスタグラムのアイコン">
            <a:extLst>
              <a:ext uri="{FF2B5EF4-FFF2-40B4-BE49-F238E27FC236}">
                <a16:creationId xmlns:a16="http://schemas.microsoft.com/office/drawing/2014/main" id="{38A91D38-99C2-DC05-F7C3-42D6C9559A06}"/>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4386" b="96491" l="0" r="93966">
                        <a14:foregroundMark x1="12069" y1="13158" x2="88793" y2="68421"/>
                        <a14:foregroundMark x1="13793" y1="17544" x2="52586" y2="42982"/>
                        <a14:foregroundMark x1="22414" y1="23684" x2="84483" y2="57895"/>
                        <a14:foregroundMark x1="24138" y1="27193" x2="21552" y2="24561"/>
                        <a14:foregroundMark x1="39655" y1="50000" x2="88793" y2="59649"/>
                        <a14:foregroundMark x1="77586" y1="64912" x2="47414" y2="45614"/>
                        <a14:foregroundMark x1="42241" y1="36842" x2="43103" y2="36842"/>
                        <a14:foregroundMark x1="40517" y1="41228" x2="37069" y2="35088"/>
                        <a14:foregroundMark x1="37069" y1="35088" x2="35345" y2="31579"/>
                        <a14:foregroundMark x1="35345" y1="31579" x2="34483" y2="29825"/>
                        <a14:foregroundMark x1="25000" y1="28070" x2="24138" y2="30702"/>
                        <a14:foregroundMark x1="12931" y1="20175" x2="28448" y2="12281"/>
                        <a14:foregroundMark x1="21552" y1="13158" x2="16379" y2="66667"/>
                        <a14:foregroundMark x1="6897" y1="21053" x2="10345" y2="78947"/>
                        <a14:foregroundMark x1="13793" y1="18421" x2="13793" y2="84211"/>
                        <a14:foregroundMark x1="5172" y1="58772" x2="37931" y2="93860"/>
                        <a14:foregroundMark x1="7759" y1="87719" x2="81034" y2="89474"/>
                        <a14:foregroundMark x1="18966" y1="92105" x2="78448" y2="93860"/>
                        <a14:foregroundMark x1="76724" y1="95614" x2="83621" y2="31579"/>
                        <a14:foregroundMark x1="83621" y1="92105" x2="77586" y2="24561"/>
                        <a14:foregroundMark x1="17241" y1="12281" x2="90517" y2="15789"/>
                        <a14:foregroundMark x1="16379" y1="12281" x2="87069" y2="16667"/>
                        <a14:foregroundMark x1="23276" y1="7895" x2="87069" y2="14035"/>
                        <a14:foregroundMark x1="27586" y1="8772" x2="81897" y2="11404"/>
                        <a14:foregroundMark x1="85345" y1="16667" x2="87931" y2="84211"/>
                        <a14:foregroundMark x1="87069" y1="19298" x2="87931" y2="78070"/>
                        <a14:foregroundMark x1="87931" y1="78947" x2="86207" y2="84211"/>
                        <a14:foregroundMark x1="87069" y1="86842" x2="86207" y2="20175"/>
                        <a14:foregroundMark x1="35345" y1="42105" x2="44828" y2="44737"/>
                        <a14:foregroundMark x1="38793" y1="41228" x2="67241" y2="62281"/>
                        <a14:foregroundMark x1="68103" y1="62281" x2="37069" y2="39474"/>
                        <a14:foregroundMark x1="70690" y1="27193" x2="76724" y2="33333"/>
                        <a14:foregroundMark x1="69828" y1="56140" x2="38793" y2="44737"/>
                        <a14:foregroundMark x1="44828" y1="43860" x2="35345" y2="42105"/>
                        <a14:foregroundMark x1="38793" y1="41228" x2="71552" y2="60526"/>
                        <a14:foregroundMark x1="70690" y1="64035" x2="41379" y2="33333"/>
                        <a14:foregroundMark x1="88793" y1="19298" x2="87069" y2="82456"/>
                        <a14:foregroundMark x1="90517" y1="80702" x2="93103" y2="20175"/>
                        <a14:foregroundMark x1="32759" y1="9649" x2="79310" y2="12281"/>
                        <a14:foregroundMark x1="75000" y1="10526" x2="43966" y2="10526"/>
                        <a14:foregroundMark x1="25862" y1="7895" x2="75862" y2="6140"/>
                        <a14:foregroundMark x1="24138" y1="53509" x2="81897" y2="72807"/>
                        <a14:foregroundMark x1="18103" y1="90351" x2="76724" y2="93860"/>
                        <a14:foregroundMark x1="75000" y1="94737" x2="14655" y2="88596"/>
                        <a14:foregroundMark x1="13793" y1="92105" x2="78448" y2="89474"/>
                        <a14:foregroundMark x1="76724" y1="96491" x2="24138" y2="92982"/>
                        <a14:foregroundMark x1="87931" y1="88596" x2="80172" y2="5263"/>
                        <a14:foregroundMark x1="80172" y1="5263" x2="92241" y2="82456"/>
                        <a14:foregroundMark x1="28448" y1="31579" x2="72414" y2="29825"/>
                        <a14:foregroundMark x1="24138" y1="97368" x2="75862" y2="89474"/>
                        <a14:foregroundMark x1="88793" y1="88596" x2="87931" y2="9649"/>
                        <a14:foregroundMark x1="82759" y1="5263" x2="90517" y2="85088"/>
                        <a14:foregroundMark x1="93966" y1="85088" x2="88793" y2="15789"/>
                        <a14:backgroundMark x1="5172" y1="7895" x2="5172" y2="8772"/>
                        <a14:backgroundMark x1="5172" y1="94737" x2="5172" y2="94737"/>
                      </a14:backgroundRemoval>
                    </a14:imgEffect>
                  </a14:imgLayer>
                </a14:imgProps>
              </a:ext>
              <a:ext uri="{28A0092B-C50C-407E-A947-70E740481C1C}">
                <a14:useLocalDpi xmlns:a14="http://schemas.microsoft.com/office/drawing/2010/main"/>
              </a:ext>
            </a:extLst>
          </a:blip>
          <a:srcRect/>
          <a:stretch/>
        </p:blipFill>
        <p:spPr bwMode="auto">
          <a:xfrm>
            <a:off x="4973300" y="1622213"/>
            <a:ext cx="355978" cy="352088"/>
          </a:xfrm>
          <a:prstGeom prst="rect">
            <a:avLst/>
          </a:prstGeom>
          <a:noFill/>
          <a:extLst>
            <a:ext uri="{909E8E84-426E-40DD-AFC4-6F175D3DCCD1}">
              <a14:hiddenFill xmlns:a14="http://schemas.microsoft.com/office/drawing/2010/main">
                <a:solidFill>
                  <a:srgbClr val="FFFFFF"/>
                </a:solidFill>
              </a14:hiddenFill>
            </a:ext>
          </a:extLst>
        </p:spPr>
      </p:pic>
      <p:sp>
        <p:nvSpPr>
          <p:cNvPr id="40" name="正方形/長方形 39">
            <a:extLst>
              <a:ext uri="{FF2B5EF4-FFF2-40B4-BE49-F238E27FC236}">
                <a16:creationId xmlns:a16="http://schemas.microsoft.com/office/drawing/2014/main" id="{919B9043-D3B6-5C42-8D3E-2B9C31CCB5FA}"/>
              </a:ext>
            </a:extLst>
          </p:cNvPr>
          <p:cNvSpPr/>
          <p:nvPr/>
        </p:nvSpPr>
        <p:spPr>
          <a:xfrm>
            <a:off x="5750571" y="6508860"/>
            <a:ext cx="1626734" cy="21788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rPr>
              <a:t>※</a:t>
            </a:r>
            <a:r>
              <a:rPr kumimoji="0" lang="ja-JP" altLang="en-US" sz="800" b="0" i="0" u="none" strike="noStrike" kern="1200" cap="none" spc="0" normalizeH="0" baseline="0" noProof="0" dirty="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rPr>
              <a:t>目的：動画の再生</a:t>
            </a:r>
            <a:endParaRPr kumimoji="0" lang="en-US" altLang="ja-JP" sz="800" b="0" i="0" u="none" strike="noStrike" kern="1200" cap="none" spc="0" normalizeH="0" baseline="0" noProof="0" dirty="0">
              <a:ln>
                <a:noFill/>
              </a:ln>
              <a:solidFill>
                <a:prstClr val="black">
                  <a:lumMod val="65000"/>
                  <a:lumOff val="35000"/>
                </a:prstClr>
              </a:solidFill>
              <a:effectLst/>
              <a:uLnTx/>
              <a:uFillTx/>
              <a:latin typeface="游ゴシック" panose="020B0400000000000000" pitchFamily="50" charset="-128"/>
              <a:ea typeface="游ゴシック" panose="020B0400000000000000" pitchFamily="50" charset="-128"/>
              <a:cs typeface="+mn-cs"/>
              <a:sym typeface="Arial"/>
            </a:endParaRPr>
          </a:p>
        </p:txBody>
      </p:sp>
      <p:pic>
        <p:nvPicPr>
          <p:cNvPr id="41" name="図 40" descr="グラフィカル ユーザー インターフェイス&#10;&#10;自動的に生成された説明">
            <a:extLst>
              <a:ext uri="{FF2B5EF4-FFF2-40B4-BE49-F238E27FC236}">
                <a16:creationId xmlns:a16="http://schemas.microsoft.com/office/drawing/2014/main" id="{564C79B7-2790-44DB-E9FA-B31BE732BE8C}"/>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750571" y="3294667"/>
            <a:ext cx="1546804" cy="3033019"/>
          </a:xfrm>
          <a:prstGeom prst="rect">
            <a:avLst/>
          </a:prstGeom>
        </p:spPr>
      </p:pic>
      <p:pic>
        <p:nvPicPr>
          <p:cNvPr id="42" name="図 41" descr="図形, 四角形, 正方形&#10;&#10;自動的に生成された説明">
            <a:extLst>
              <a:ext uri="{FF2B5EF4-FFF2-40B4-BE49-F238E27FC236}">
                <a16:creationId xmlns:a16="http://schemas.microsoft.com/office/drawing/2014/main" id="{F07EC518-0883-1B13-F61B-D82948C3BB5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471" b="94412" l="9174" r="89450">
                        <a14:foregroundMark x1="21560" y1="6471" x2="53211" y2="6765"/>
                        <a14:foregroundMark x1="53211" y1="6765" x2="77064" y2="6471"/>
                        <a14:foregroundMark x1="16972" y1="70882" x2="16972" y2="52941"/>
                        <a14:foregroundMark x1="17890" y1="92353" x2="66055" y2="94412"/>
                        <a14:foregroundMark x1="66055" y1="94412" x2="69266" y2="94118"/>
                      </a14:backgroundRemoval>
                    </a14:imgEffect>
                  </a14:imgLayer>
                </a14:imgProps>
              </a:ext>
              <a:ext uri="{28A0092B-C50C-407E-A947-70E740481C1C}">
                <a14:useLocalDpi xmlns:a14="http://schemas.microsoft.com/office/drawing/2010/main"/>
              </a:ext>
            </a:extLst>
          </a:blip>
          <a:stretch>
            <a:fillRect/>
          </a:stretch>
        </p:blipFill>
        <p:spPr>
          <a:xfrm>
            <a:off x="5391859" y="3063474"/>
            <a:ext cx="2267427" cy="3536354"/>
          </a:xfrm>
          <a:prstGeom prst="rect">
            <a:avLst/>
          </a:prstGeom>
        </p:spPr>
      </p:pic>
      <p:sp>
        <p:nvSpPr>
          <p:cNvPr id="43" name="Google Shape;700;p22">
            <a:extLst>
              <a:ext uri="{FF2B5EF4-FFF2-40B4-BE49-F238E27FC236}">
                <a16:creationId xmlns:a16="http://schemas.microsoft.com/office/drawing/2014/main" id="{7BBEF9A1-AD5D-C919-D16B-9AAE4AE42429}"/>
              </a:ext>
            </a:extLst>
          </p:cNvPr>
          <p:cNvSpPr txBox="1"/>
          <p:nvPr/>
        </p:nvSpPr>
        <p:spPr>
          <a:xfrm rot="17136799">
            <a:off x="6952557" y="4790840"/>
            <a:ext cx="1160398" cy="175726"/>
          </a:xfrm>
          <a:prstGeom prst="rect">
            <a:avLst/>
          </a:prstGeom>
          <a:noFill/>
          <a:ln>
            <a:noFill/>
          </a:ln>
        </p:spPr>
        <p:txBody>
          <a:bodyPr spcFirstLastPara="1" wrap="square" lIns="0" tIns="0" rIns="0" bIns="0" anchor="t" anchorCtr="0">
            <a:noAutofit/>
          </a:bodyPr>
          <a:lstStyle/>
          <a:p>
            <a:pPr marL="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広告主サイトに遷移</a:t>
            </a:r>
            <a:endParaRPr kumimoji="0" sz="1000" b="1" i="0" u="none" strike="noStrike" kern="120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44" name="正方形/長方形 43">
            <a:extLst>
              <a:ext uri="{FF2B5EF4-FFF2-40B4-BE49-F238E27FC236}">
                <a16:creationId xmlns:a16="http://schemas.microsoft.com/office/drawing/2014/main" id="{646EB83A-39BA-9E8D-82AE-1EB02E04C26C}"/>
              </a:ext>
            </a:extLst>
          </p:cNvPr>
          <p:cNvSpPr/>
          <p:nvPr/>
        </p:nvSpPr>
        <p:spPr>
          <a:xfrm>
            <a:off x="5857683" y="4482547"/>
            <a:ext cx="1352029" cy="1538477"/>
          </a:xfrm>
          <a:prstGeom prst="rect">
            <a:avLst/>
          </a:prstGeom>
          <a:solidFill>
            <a:srgbClr val="F8E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FF6737"/>
                </a:solidFill>
                <a:effectLst/>
                <a:uLnTx/>
                <a:uFillTx/>
                <a:latin typeface="游ゴシック" panose="020F0502020204030204"/>
                <a:ea typeface="游ゴシック" panose="020B0400000000000000" pitchFamily="50" charset="-128"/>
                <a:cs typeface="+mn-cs"/>
              </a:rPr>
              <a:t>入稿画像</a:t>
            </a:r>
          </a:p>
        </p:txBody>
      </p:sp>
      <p:pic>
        <p:nvPicPr>
          <p:cNvPr id="45" name="図 44" descr="アイコン&#10;&#10;自動的に生成された説明">
            <a:extLst>
              <a:ext uri="{FF2B5EF4-FFF2-40B4-BE49-F238E27FC236}">
                <a16:creationId xmlns:a16="http://schemas.microsoft.com/office/drawing/2014/main" id="{A1B9EF42-D65D-3462-8C51-B7E64FAB09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32847" y="3114587"/>
            <a:ext cx="378253" cy="378253"/>
          </a:xfrm>
          <a:prstGeom prst="rect">
            <a:avLst/>
          </a:prstGeom>
        </p:spPr>
      </p:pic>
      <p:sp>
        <p:nvSpPr>
          <p:cNvPr id="46" name="楕円 45">
            <a:extLst>
              <a:ext uri="{FF2B5EF4-FFF2-40B4-BE49-F238E27FC236}">
                <a16:creationId xmlns:a16="http://schemas.microsoft.com/office/drawing/2014/main" id="{771097EB-7294-5E57-CE08-1BF24B9E3722}"/>
              </a:ext>
            </a:extLst>
          </p:cNvPr>
          <p:cNvSpPr/>
          <p:nvPr/>
        </p:nvSpPr>
        <p:spPr>
          <a:xfrm>
            <a:off x="5668611" y="5971860"/>
            <a:ext cx="1626734" cy="335719"/>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47" name="直線矢印コネクタ 46">
            <a:extLst>
              <a:ext uri="{FF2B5EF4-FFF2-40B4-BE49-F238E27FC236}">
                <a16:creationId xmlns:a16="http://schemas.microsoft.com/office/drawing/2014/main" id="{DB2EEFD2-B8CB-9CA3-F7D6-17980CCF5AF5}"/>
              </a:ext>
            </a:extLst>
          </p:cNvPr>
          <p:cNvCxnSpPr>
            <a:cxnSpLocks/>
          </p:cNvCxnSpPr>
          <p:nvPr/>
        </p:nvCxnSpPr>
        <p:spPr>
          <a:xfrm>
            <a:off x="5604138" y="3694908"/>
            <a:ext cx="1992293" cy="315935"/>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F468400C-6F18-ED12-AE01-A5EFF828FA0E}"/>
              </a:ext>
            </a:extLst>
          </p:cNvPr>
          <p:cNvCxnSpPr>
            <a:cxnSpLocks/>
          </p:cNvCxnSpPr>
          <p:nvPr/>
        </p:nvCxnSpPr>
        <p:spPr>
          <a:xfrm flipV="1">
            <a:off x="7053177" y="4051979"/>
            <a:ext cx="543254" cy="1969046"/>
          </a:xfrm>
          <a:prstGeom prst="straightConnector1">
            <a:avLst/>
          </a:prstGeom>
          <a:ln w="38100">
            <a:solidFill>
              <a:schemeClr val="bg1">
                <a:lumMod val="75000"/>
              </a:schemeClr>
            </a:solidFill>
            <a:tailEnd type="arrow" w="lg" len="med"/>
          </a:ln>
        </p:spPr>
        <p:style>
          <a:lnRef idx="1">
            <a:schemeClr val="accent1"/>
          </a:lnRef>
          <a:fillRef idx="0">
            <a:schemeClr val="accent1"/>
          </a:fillRef>
          <a:effectRef idx="0">
            <a:schemeClr val="accent1"/>
          </a:effectRef>
          <a:fontRef idx="minor">
            <a:schemeClr val="tx1"/>
          </a:fontRef>
        </p:style>
      </p:cxnSp>
      <p:sp>
        <p:nvSpPr>
          <p:cNvPr id="49" name="タイトル 9">
            <a:extLst>
              <a:ext uri="{FF2B5EF4-FFF2-40B4-BE49-F238E27FC236}">
                <a16:creationId xmlns:a16="http://schemas.microsoft.com/office/drawing/2014/main" id="{9B998CDF-5996-3A83-8E9F-BFC66250182E}"/>
              </a:ext>
            </a:extLst>
          </p:cNvPr>
          <p:cNvSpPr txBox="1">
            <a:spLocks/>
          </p:cNvSpPr>
          <p:nvPr/>
        </p:nvSpPr>
        <p:spPr>
          <a:xfrm>
            <a:off x="169334" y="204072"/>
            <a:ext cx="8212102" cy="544530"/>
          </a:xfrm>
          <a:prstGeom prst="rect">
            <a:avLst/>
          </a:prstGeom>
        </p:spPr>
        <p:txBody>
          <a:bodyPr>
            <a:normAutofit/>
          </a:bodyPr>
          <a:lstStyle>
            <a:lvl1pPr algn="l" defTabSz="914400" rtl="0" eaLnBrk="1" latinLnBrk="0" hangingPunct="1">
              <a:lnSpc>
                <a:spcPct val="90000"/>
              </a:lnSpc>
              <a:spcBef>
                <a:spcPct val="0"/>
              </a:spcBef>
              <a:buNone/>
              <a:defRPr kumimoji="1" sz="1600" kern="1200">
                <a:solidFill>
                  <a:schemeClr val="bg2">
                    <a:lumMod val="50000"/>
                  </a:schemeClr>
                </a:solidFill>
                <a:latin typeface="+mn-ea"/>
                <a:ea typeface="+mn-ea"/>
                <a:cs typeface="+mj-cs"/>
              </a:defRPr>
            </a:lvl1pPr>
          </a:lstStyle>
          <a:p>
            <a:pPr lvl="0">
              <a:defRPr/>
            </a:pPr>
            <a:r>
              <a:rPr lang="en-US" altLang="ja-JP" dirty="0">
                <a:solidFill>
                  <a:srgbClr val="E7E6E6">
                    <a:lumMod val="50000"/>
                  </a:srgbClr>
                </a:solidFill>
              </a:rPr>
              <a:t>SNS</a:t>
            </a:r>
            <a:r>
              <a:rPr lang="ja-JP" altLang="en-US" dirty="0">
                <a:solidFill>
                  <a:srgbClr val="E7E6E6">
                    <a:lumMod val="50000"/>
                  </a:srgbClr>
                </a:solidFill>
              </a:rPr>
              <a:t>広告</a:t>
            </a:r>
            <a:endParaRPr lang="ja-JP" altLang="en-US" sz="1400" dirty="0">
              <a:solidFill>
                <a:srgbClr val="E7E6E6">
                  <a:lumMod val="50000"/>
                </a:srgbClr>
              </a:solidFill>
            </a:endParaRPr>
          </a:p>
        </p:txBody>
      </p:sp>
    </p:spTree>
    <p:extLst>
      <p:ext uri="{BB962C8B-B14F-4D97-AF65-F5344CB8AC3E}">
        <p14:creationId xmlns:p14="http://schemas.microsoft.com/office/powerpoint/2010/main" val="38517174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19;p8">
            <a:extLst>
              <a:ext uri="{FF2B5EF4-FFF2-40B4-BE49-F238E27FC236}">
                <a16:creationId xmlns:a16="http://schemas.microsoft.com/office/drawing/2014/main" id="{7BE7A7B0-D042-D783-1917-ED165551CC00}"/>
              </a:ext>
            </a:extLst>
          </p:cNvPr>
          <p:cNvSpPr txBox="1"/>
          <p:nvPr/>
        </p:nvSpPr>
        <p:spPr>
          <a:xfrm>
            <a:off x="5408587" y="3004626"/>
            <a:ext cx="2581662" cy="276999"/>
          </a:xfrm>
          <a:prstGeom prst="rect">
            <a:avLst/>
          </a:prstGeom>
          <a:noFill/>
          <a:ln>
            <a:noFill/>
          </a:ln>
        </p:spPr>
        <p:txBody>
          <a:bodyPr spcFirstLastPara="1" wrap="square" lIns="0" tIns="0" rIns="0" bIns="0" anchor="t" anchorCtr="0">
            <a:spAutoFit/>
          </a:bodyPr>
          <a:lstStyle/>
          <a:p>
            <a:pPr marL="0" marR="0" lvl="0" indent="0" algn="l" defTabSz="457200" rtl="0" eaLnBrk="1" fontAlgn="auto" latinLnBrk="0" hangingPunct="1">
              <a:lnSpc>
                <a:spcPct val="150000"/>
              </a:lnSpc>
              <a:spcBef>
                <a:spcPts val="0"/>
              </a:spcBef>
              <a:spcAft>
                <a:spcPts val="0"/>
              </a:spcAft>
              <a:buClr>
                <a:srgbClr val="505050"/>
              </a:buClr>
              <a:buSzPts val="1300"/>
              <a:buFontTx/>
              <a:buNone/>
              <a:tabLst/>
              <a:defRPr/>
            </a:pPr>
            <a:r>
              <a:rPr lang="en-US" altLang="ja-JP" sz="1200" dirty="0">
                <a:solidFill>
                  <a:srgbClr val="E7E6E6">
                    <a:lumMod val="50000"/>
                  </a:srgbClr>
                </a:solidFill>
                <a:latin typeface="游ゴシック" panose="020B0400000000000000" pitchFamily="50" charset="-128"/>
                <a:ea typeface="游ゴシック" panose="020B0400000000000000" pitchFamily="50" charset="-128"/>
              </a:rPr>
              <a:t>P.80</a:t>
            </a: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　</a:t>
            </a:r>
            <a:r>
              <a:rPr kumimoji="0" lang="en-US" altLang="ja-JP"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2" action="ppaction://hlinksldjump"/>
              </a:rPr>
              <a:t>SP</a:t>
            </a:r>
            <a:r>
              <a:rPr kumimoji="0" lang="ja-JP" altLang="en-US"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hlinkClick r:id="rId2" action="ppaction://hlinksldjump"/>
              </a:rPr>
              <a:t>オールジャック</a:t>
            </a:r>
            <a:endParaRPr kumimoji="0" lang="en-US" altLang="ja-JP" sz="12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grpSp>
        <p:nvGrpSpPr>
          <p:cNvPr id="4" name="グループ化 3">
            <a:extLst>
              <a:ext uri="{FF2B5EF4-FFF2-40B4-BE49-F238E27FC236}">
                <a16:creationId xmlns:a16="http://schemas.microsoft.com/office/drawing/2014/main" id="{8684C5EC-98AD-2E20-AA7E-B2F87409AD4C}"/>
              </a:ext>
            </a:extLst>
          </p:cNvPr>
          <p:cNvGrpSpPr/>
          <p:nvPr/>
        </p:nvGrpSpPr>
        <p:grpSpPr>
          <a:xfrm>
            <a:off x="5341988" y="2615909"/>
            <a:ext cx="1767030" cy="369332"/>
            <a:chOff x="212437" y="1211221"/>
            <a:chExt cx="1767030" cy="369332"/>
          </a:xfrm>
        </p:grpSpPr>
        <p:sp>
          <p:nvSpPr>
            <p:cNvPr id="5" name="テキスト ボックス 4">
              <a:extLst>
                <a:ext uri="{FF2B5EF4-FFF2-40B4-BE49-F238E27FC236}">
                  <a16:creationId xmlns:a16="http://schemas.microsoft.com/office/drawing/2014/main" id="{ED0D4570-EF0B-A707-4E7A-571BD0182168}"/>
                </a:ext>
              </a:extLst>
            </p:cNvPr>
            <p:cNvSpPr txBox="1"/>
            <p:nvPr/>
          </p:nvSpPr>
          <p:spPr>
            <a:xfrm>
              <a:off x="212437" y="1211221"/>
              <a:ext cx="176703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9DC3E6"/>
                  </a:solidFill>
                  <a:effectLst/>
                  <a:uLnTx/>
                  <a:uFillTx/>
                  <a:latin typeface="游ゴシック" panose="020F0502020204030204"/>
                  <a:ea typeface="游ゴシック" panose="020B0400000000000000" pitchFamily="50" charset="-128"/>
                  <a:cs typeface="+mn-cs"/>
                </a:rPr>
                <a:t>　</a:t>
              </a:r>
              <a:r>
                <a:rPr kumimoji="1" lang="en-US" altLang="ja-JP" sz="1800" b="1" i="0" u="none" strike="noStrike" kern="1200" cap="none" spc="0" normalizeH="0" baseline="0" noProof="0" dirty="0">
                  <a:ln>
                    <a:noFill/>
                  </a:ln>
                  <a:solidFill>
                    <a:srgbClr val="9DC3E6"/>
                  </a:solidFill>
                  <a:effectLst/>
                  <a:uLnTx/>
                  <a:uFillTx/>
                  <a:latin typeface="游ゴシック" panose="020F0502020204030204"/>
                  <a:ea typeface="游ゴシック" panose="020B0400000000000000" pitchFamily="50" charset="-128"/>
                  <a:cs typeface="+mn-cs"/>
                </a:rPr>
                <a:t>Banner</a:t>
              </a:r>
              <a:endParaRPr kumimoji="1" lang="ja-JP" altLang="en-US" sz="1800" b="1" i="0" u="none" strike="noStrike" kern="1200" cap="none" spc="0" normalizeH="0" baseline="0" noProof="0" dirty="0">
                <a:ln>
                  <a:noFill/>
                </a:ln>
                <a:solidFill>
                  <a:srgbClr val="9DC3E6"/>
                </a:solidFill>
                <a:effectLst/>
                <a:uLnTx/>
                <a:uFillTx/>
                <a:latin typeface="游ゴシック" panose="020F0502020204030204"/>
                <a:ea typeface="游ゴシック" panose="020B0400000000000000" pitchFamily="50" charset="-128"/>
                <a:cs typeface="+mn-cs"/>
              </a:endParaRPr>
            </a:p>
          </p:txBody>
        </p:sp>
        <p:sp>
          <p:nvSpPr>
            <p:cNvPr id="6" name="四角形: 角を丸くする 5">
              <a:extLst>
                <a:ext uri="{FF2B5EF4-FFF2-40B4-BE49-F238E27FC236}">
                  <a16:creationId xmlns:a16="http://schemas.microsoft.com/office/drawing/2014/main" id="{0CDB2473-5E98-9C7E-3783-51461D613F51}"/>
                </a:ext>
              </a:extLst>
            </p:cNvPr>
            <p:cNvSpPr/>
            <p:nvPr/>
          </p:nvSpPr>
          <p:spPr>
            <a:xfrm>
              <a:off x="279036" y="1224805"/>
              <a:ext cx="101060" cy="294275"/>
            </a:xfrm>
            <a:prstGeom prst="roundRect">
              <a:avLst>
                <a:gd name="adj" fmla="val 40130"/>
              </a:avLst>
            </a:prstGeom>
            <a:solidFill>
              <a:srgbClr val="9DC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pSp>
      <p:sp>
        <p:nvSpPr>
          <p:cNvPr id="7" name="テキスト ボックス 33">
            <a:extLst>
              <a:ext uri="{FF2B5EF4-FFF2-40B4-BE49-F238E27FC236}">
                <a16:creationId xmlns:a16="http://schemas.microsoft.com/office/drawing/2014/main" id="{D706A021-FADA-AB3B-2AD1-0DEBE99A4DD6}"/>
              </a:ext>
            </a:extLst>
          </p:cNvPr>
          <p:cNvSpPr txBox="1">
            <a:spLocks noChangeArrowheads="1"/>
          </p:cNvSpPr>
          <p:nvPr/>
        </p:nvSpPr>
        <p:spPr bwMode="auto">
          <a:xfrm>
            <a:off x="1286739" y="2935432"/>
            <a:ext cx="3061855"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4000" b="1" i="0" u="sng" strike="noStrike" kern="1200" cap="none" spc="0" normalizeH="0" baseline="0" noProof="0" dirty="0">
                <a:ln>
                  <a:noFill/>
                </a:ln>
                <a:solidFill>
                  <a:srgbClr val="9DC3E6"/>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Banner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9DC3E6"/>
                </a:solidFill>
                <a:effectLst/>
                <a:uLnTx/>
                <a:uFillTx/>
                <a:latin typeface="游ゴシック Medium" panose="020B0500000000000000" pitchFamily="50" charset="-128"/>
                <a:ea typeface="游ゴシック Medium" panose="020B0500000000000000" pitchFamily="50" charset="-128"/>
                <a:cs typeface="Brush Script MT" panose="03060802040406070304" pitchFamily="66" charset="0"/>
              </a:rPr>
              <a:t>クリックすると該当ページにリンクします</a:t>
            </a:r>
          </a:p>
        </p:txBody>
      </p:sp>
      <p:sp>
        <p:nvSpPr>
          <p:cNvPr id="10" name="Google Shape;2487;p62">
            <a:extLst>
              <a:ext uri="{FF2B5EF4-FFF2-40B4-BE49-F238E27FC236}">
                <a16:creationId xmlns:a16="http://schemas.microsoft.com/office/drawing/2014/main" id="{E349766E-A0F4-FFC8-96C5-922B49104CAA}"/>
              </a:ext>
            </a:extLst>
          </p:cNvPr>
          <p:cNvSpPr txBox="1"/>
          <p:nvPr/>
        </p:nvSpPr>
        <p:spPr>
          <a:xfrm>
            <a:off x="5341988" y="3391730"/>
            <a:ext cx="403225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altLang="en-US" sz="900" b="1" i="0" u="none" strike="noStrike" cap="none" dirty="0">
                <a:solidFill>
                  <a:schemeClr val="bg2">
                    <a:lumMod val="50000"/>
                  </a:schemeClr>
                </a:solidFill>
                <a:latin typeface="Meiryo"/>
                <a:ea typeface="Meiryo"/>
                <a:cs typeface="Meiryo"/>
                <a:sym typeface="Meiryo"/>
              </a:rPr>
              <a:t>オールジャックメニュー以外でも、各広告枠にて個別配信も可能です。</a:t>
            </a:r>
            <a:endParaRPr lang="en-US" altLang="ja-JP" sz="900" b="1" i="0" u="none" strike="noStrike" cap="none" dirty="0">
              <a:solidFill>
                <a:schemeClr val="bg2">
                  <a:lumMod val="50000"/>
                </a:schemeClr>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400"/>
              <a:buFont typeface="Arial"/>
              <a:buNone/>
            </a:pPr>
            <a:r>
              <a:rPr lang="ja-JP" altLang="en-US" sz="900" b="1" dirty="0">
                <a:solidFill>
                  <a:schemeClr val="bg2">
                    <a:lumMod val="50000"/>
                  </a:schemeClr>
                </a:solidFill>
                <a:latin typeface="Meiryo"/>
                <a:ea typeface="Meiryo"/>
                <a:cs typeface="Arial"/>
                <a:sym typeface="Meiryo"/>
              </a:rPr>
              <a:t>お問合せください。</a:t>
            </a:r>
            <a:endParaRPr sz="900" b="1" i="0" u="none" strike="noStrike" cap="none" dirty="0">
              <a:solidFill>
                <a:schemeClr val="bg2">
                  <a:lumMod val="50000"/>
                </a:schemeClr>
              </a:solidFill>
              <a:latin typeface="Arial"/>
              <a:ea typeface="Arial"/>
              <a:cs typeface="Arial"/>
              <a:sym typeface="Arial"/>
            </a:endParaRPr>
          </a:p>
        </p:txBody>
      </p:sp>
    </p:spTree>
    <p:extLst>
      <p:ext uri="{BB962C8B-B14F-4D97-AF65-F5344CB8AC3E}">
        <p14:creationId xmlns:p14="http://schemas.microsoft.com/office/powerpoint/2010/main" val="29528106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表 19">
            <a:extLst>
              <a:ext uri="{FF2B5EF4-FFF2-40B4-BE49-F238E27FC236}">
                <a16:creationId xmlns:a16="http://schemas.microsoft.com/office/drawing/2014/main" id="{EB242BB1-1223-C7C5-80B6-7324F815196F}"/>
              </a:ext>
            </a:extLst>
          </p:cNvPr>
          <p:cNvGraphicFramePr>
            <a:graphicFrameLocks noGrp="1"/>
          </p:cNvGraphicFramePr>
          <p:nvPr/>
        </p:nvGraphicFramePr>
        <p:xfrm>
          <a:off x="189215" y="513352"/>
          <a:ext cx="8968566" cy="1045938"/>
        </p:xfrm>
        <a:graphic>
          <a:graphicData uri="http://schemas.openxmlformats.org/drawingml/2006/table">
            <a:tbl>
              <a:tblPr firstRow="1" bandRow="1">
                <a:tableStyleId>{5C22544A-7EE6-4342-B048-85BDC9FD1C3A}</a:tableStyleId>
              </a:tblPr>
              <a:tblGrid>
                <a:gridCol w="6952249">
                  <a:extLst>
                    <a:ext uri="{9D8B030D-6E8A-4147-A177-3AD203B41FA5}">
                      <a16:colId xmlns:a16="http://schemas.microsoft.com/office/drawing/2014/main" val="1221764777"/>
                    </a:ext>
                  </a:extLst>
                </a:gridCol>
                <a:gridCol w="2016317">
                  <a:extLst>
                    <a:ext uri="{9D8B030D-6E8A-4147-A177-3AD203B41FA5}">
                      <a16:colId xmlns:a16="http://schemas.microsoft.com/office/drawing/2014/main" val="130390782"/>
                    </a:ext>
                  </a:extLst>
                </a:gridCol>
              </a:tblGrid>
              <a:tr h="522969">
                <a:tc>
                  <a:txBody>
                    <a:bodyPr/>
                    <a:lstStyle/>
                    <a:p>
                      <a:r>
                        <a:rPr kumimoji="1" lang="en-US" altLang="ja-JP" baseline="0" dirty="0">
                          <a:solidFill>
                            <a:schemeClr val="accent5">
                              <a:lumMod val="60000"/>
                              <a:lumOff val="40000"/>
                            </a:schemeClr>
                          </a:solidFill>
                        </a:rPr>
                        <a:t>SP</a:t>
                      </a:r>
                      <a:r>
                        <a:rPr kumimoji="1" lang="ja-JP" altLang="en-US" baseline="0" dirty="0">
                          <a:solidFill>
                            <a:schemeClr val="accent5">
                              <a:lumMod val="60000"/>
                              <a:lumOff val="40000"/>
                            </a:schemeClr>
                          </a:solidFill>
                        </a:rPr>
                        <a:t>オールジャック</a:t>
                      </a:r>
                      <a:endParaRPr kumimoji="1" lang="ja-JP" altLang="en-US" sz="1200" baseline="0" dirty="0">
                        <a:solidFill>
                          <a:schemeClr val="accent5">
                            <a:lumMod val="60000"/>
                            <a:lumOff val="40000"/>
                          </a:schemeClr>
                        </a:solidFill>
                      </a:endParaRPr>
                    </a:p>
                  </a:txBody>
                  <a:tcPr marL="468000" anchor="ctr">
                    <a:lnL w="12700" cap="flat" cmpd="sng" algn="ctr">
                      <a:solidFill>
                        <a:schemeClr val="accent5">
                          <a:lumMod val="60000"/>
                          <a:lumOff val="40000"/>
                        </a:schemeClr>
                      </a:solidFill>
                      <a:prstDash val="solid"/>
                      <a:round/>
                      <a:headEnd type="none" w="med" len="med"/>
                      <a:tailEnd type="none" w="med" len="med"/>
                    </a:lnL>
                    <a:lnR w="12700" cap="flat" cmpd="sng" algn="ctr">
                      <a:solidFill>
                        <a:srgbClr val="9DC3E6"/>
                      </a:solidFill>
                      <a:prstDash val="dot"/>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rgbClr val="9DC3E6"/>
                      </a:solidFill>
                      <a:prstDash val="dot"/>
                      <a:round/>
                      <a:headEnd type="none" w="med" len="med"/>
                      <a:tailEnd type="none" w="med" len="med"/>
                    </a:lnB>
                    <a:noFill/>
                  </a:tcPr>
                </a:tc>
                <a:tc rowSpan="2">
                  <a:txBody>
                    <a:bodyPr/>
                    <a:lstStyle/>
                    <a:p>
                      <a:pPr algn="ctr"/>
                      <a:r>
                        <a:rPr kumimoji="1" lang="en-US" altLang="ja-JP" sz="2000" dirty="0">
                          <a:solidFill>
                            <a:schemeClr val="bg2">
                              <a:lumMod val="50000"/>
                            </a:schemeClr>
                          </a:solidFill>
                          <a:latin typeface="+mn-ea"/>
                          <a:ea typeface="+mn-ea"/>
                        </a:rPr>
                        <a:t>G50</a:t>
                      </a:r>
                      <a:r>
                        <a:rPr kumimoji="1" lang="ja-JP" altLang="en-US" sz="2000" dirty="0">
                          <a:solidFill>
                            <a:schemeClr val="bg2">
                              <a:lumMod val="50000"/>
                            </a:schemeClr>
                          </a:solidFill>
                          <a:latin typeface="+mn-ea"/>
                          <a:ea typeface="+mn-ea"/>
                        </a:rPr>
                        <a:t>万円</a:t>
                      </a:r>
                      <a:endParaRPr kumimoji="1" lang="en-US" altLang="ja-JP" sz="400" dirty="0">
                        <a:solidFill>
                          <a:schemeClr val="bg2">
                            <a:lumMod val="50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2">
                              <a:lumMod val="50000"/>
                            </a:schemeClr>
                          </a:solidFill>
                        </a:rPr>
                        <a:t>（税別）</a:t>
                      </a:r>
                    </a:p>
                  </a:txBody>
                  <a:tcPr marL="90000" anchor="ctr">
                    <a:lnL w="12700" cap="flat" cmpd="sng" algn="ctr">
                      <a:solidFill>
                        <a:srgbClr val="9DC3E6"/>
                      </a:solidFill>
                      <a:prstDash val="dot"/>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4110057667"/>
                  </a:ext>
                </a:extLst>
              </a:tr>
              <a:tr h="522969">
                <a:tc>
                  <a:txBody>
                    <a:bodyPr/>
                    <a:lstStyle/>
                    <a:p>
                      <a:r>
                        <a:rPr kumimoji="1" lang="ja-JP" altLang="en-US" sz="1100" b="1" dirty="0">
                          <a:solidFill>
                            <a:schemeClr val="bg2">
                              <a:lumMod val="50000"/>
                            </a:schemeClr>
                          </a:solidFill>
                          <a:latin typeface="+mn-ea"/>
                          <a:ea typeface="+mn-ea"/>
                        </a:rPr>
                        <a:t>高い露出量で人気の</a:t>
                      </a:r>
                      <a:r>
                        <a:rPr kumimoji="1" lang="en-US" altLang="ja-JP" sz="1100" b="1" dirty="0">
                          <a:solidFill>
                            <a:schemeClr val="bg2">
                              <a:lumMod val="50000"/>
                            </a:schemeClr>
                          </a:solidFill>
                          <a:latin typeface="+mn-ea"/>
                          <a:ea typeface="+mn-ea"/>
                        </a:rPr>
                        <a:t>SP</a:t>
                      </a:r>
                      <a:r>
                        <a:rPr kumimoji="1" lang="ja-JP" altLang="en-US" sz="1100" b="1" dirty="0">
                          <a:solidFill>
                            <a:schemeClr val="bg2">
                              <a:lumMod val="50000"/>
                            </a:schemeClr>
                          </a:solidFill>
                          <a:latin typeface="+mn-ea"/>
                          <a:ea typeface="+mn-ea"/>
                        </a:rPr>
                        <a:t>バナー広告</a:t>
                      </a:r>
                      <a:r>
                        <a:rPr kumimoji="1" lang="ja-JP" altLang="en-US" sz="1100" b="1">
                          <a:solidFill>
                            <a:schemeClr val="bg2">
                              <a:lumMod val="50000"/>
                            </a:schemeClr>
                          </a:solidFill>
                          <a:latin typeface="+mn-ea"/>
                          <a:ea typeface="+mn-ea"/>
                        </a:rPr>
                        <a:t>。 </a:t>
                      </a:r>
                      <a:r>
                        <a:rPr kumimoji="1" lang="en-US" altLang="ja-JP" sz="1100" b="1">
                          <a:solidFill>
                            <a:schemeClr val="bg2">
                              <a:lumMod val="50000"/>
                            </a:schemeClr>
                          </a:solidFill>
                          <a:latin typeface="+mn-ea"/>
                          <a:ea typeface="+mn-ea"/>
                        </a:rPr>
                        <a:t>SP</a:t>
                      </a:r>
                      <a:r>
                        <a:rPr kumimoji="1" lang="ja-JP" altLang="en-US" sz="1100" b="1">
                          <a:solidFill>
                            <a:schemeClr val="bg2">
                              <a:lumMod val="50000"/>
                            </a:schemeClr>
                          </a:solidFill>
                          <a:latin typeface="+mn-ea"/>
                          <a:ea typeface="+mn-ea"/>
                        </a:rPr>
                        <a:t>サイトのトップ・各カテゴリ記事面のアド枠をジャックする</a:t>
                      </a:r>
                      <a:endParaRPr kumimoji="1" lang="en-US" altLang="ja-JP" sz="1100" b="1">
                        <a:solidFill>
                          <a:schemeClr val="bg2">
                            <a:lumMod val="50000"/>
                          </a:schemeClr>
                        </a:solidFill>
                        <a:latin typeface="+mn-ea"/>
                        <a:ea typeface="+mn-ea"/>
                      </a:endParaRPr>
                    </a:p>
                    <a:p>
                      <a:r>
                        <a:rPr kumimoji="1" lang="ja-JP" altLang="en-US" sz="1100" b="1">
                          <a:solidFill>
                            <a:schemeClr val="bg2">
                              <a:lumMod val="50000"/>
                            </a:schemeClr>
                          </a:solidFill>
                          <a:latin typeface="+mn-ea"/>
                          <a:ea typeface="+mn-ea"/>
                        </a:rPr>
                        <a:t>メニュー</a:t>
                      </a:r>
                      <a:r>
                        <a:rPr kumimoji="1" lang="ja-JP" altLang="en-US" sz="1100" b="1" dirty="0">
                          <a:solidFill>
                            <a:schemeClr val="bg2">
                              <a:lumMod val="50000"/>
                            </a:schemeClr>
                          </a:solidFill>
                          <a:latin typeface="+mn-ea"/>
                          <a:ea typeface="+mn-ea"/>
                        </a:rPr>
                        <a:t>で、ブランディングにお薦め。ファッションや美容に関心の高い女性に</a:t>
                      </a:r>
                      <a:r>
                        <a:rPr kumimoji="1" lang="ja-JP" altLang="en-US" sz="1100" b="1">
                          <a:solidFill>
                            <a:schemeClr val="bg2">
                              <a:lumMod val="50000"/>
                            </a:schemeClr>
                          </a:solidFill>
                          <a:latin typeface="+mn-ea"/>
                          <a:ea typeface="+mn-ea"/>
                        </a:rPr>
                        <a:t>訴求しやすいメニュー</a:t>
                      </a:r>
                      <a:r>
                        <a:rPr kumimoji="1" lang="ja-JP" altLang="en-US" sz="1100" b="1" dirty="0">
                          <a:solidFill>
                            <a:schemeClr val="bg2">
                              <a:lumMod val="50000"/>
                            </a:schemeClr>
                          </a:solidFill>
                          <a:latin typeface="+mn-ea"/>
                          <a:ea typeface="+mn-ea"/>
                        </a:rPr>
                        <a:t>です。</a:t>
                      </a:r>
                    </a:p>
                  </a:txBody>
                  <a:tcPr marL="144000" anchor="ctr">
                    <a:lnL w="12700" cap="flat" cmpd="sng" algn="ctr">
                      <a:solidFill>
                        <a:schemeClr val="accent5">
                          <a:lumMod val="60000"/>
                          <a:lumOff val="40000"/>
                        </a:schemeClr>
                      </a:solidFill>
                      <a:prstDash val="solid"/>
                      <a:round/>
                      <a:headEnd type="none" w="med" len="med"/>
                      <a:tailEnd type="none" w="med" len="med"/>
                    </a:lnL>
                    <a:lnR w="12700" cap="flat" cmpd="sng" algn="ctr">
                      <a:solidFill>
                        <a:srgbClr val="9DC3E6"/>
                      </a:solidFill>
                      <a:prstDash val="dot"/>
                      <a:round/>
                      <a:headEnd type="none" w="med" len="med"/>
                      <a:tailEnd type="none" w="med" len="med"/>
                    </a:lnR>
                    <a:lnT w="12700" cap="flat" cmpd="sng" algn="ctr">
                      <a:solidFill>
                        <a:srgbClr val="9DC3E6"/>
                      </a:solidFill>
                      <a:prstDash val="dot"/>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1577723628"/>
                  </a:ext>
                </a:extLst>
              </a:tr>
            </a:tbl>
          </a:graphicData>
        </a:graphic>
      </p:graphicFrame>
      <p:pic>
        <p:nvPicPr>
          <p:cNvPr id="21" name="Picture 8">
            <a:extLst>
              <a:ext uri="{FF2B5EF4-FFF2-40B4-BE49-F238E27FC236}">
                <a16:creationId xmlns:a16="http://schemas.microsoft.com/office/drawing/2014/main" id="{EBF0F2CC-BBF5-1386-5EDD-1BDF543765A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662802" y="2930648"/>
            <a:ext cx="1464657" cy="2269323"/>
          </a:xfrm>
          <a:prstGeom prst="rect">
            <a:avLst/>
          </a:prstGeom>
          <a:noFill/>
          <a:extLst>
            <a:ext uri="{909E8E84-426E-40DD-AFC4-6F175D3DCCD1}">
              <a14:hiddenFill xmlns:a14="http://schemas.microsoft.com/office/drawing/2010/main">
                <a:solidFill>
                  <a:srgbClr val="FFFFFF"/>
                </a:solidFill>
              </a14:hiddenFill>
            </a:ext>
          </a:extLst>
        </p:spPr>
      </p:pic>
      <p:sp>
        <p:nvSpPr>
          <p:cNvPr id="22" name="タイトル 1">
            <a:extLst>
              <a:ext uri="{FF2B5EF4-FFF2-40B4-BE49-F238E27FC236}">
                <a16:creationId xmlns:a16="http://schemas.microsoft.com/office/drawing/2014/main" id="{DC84A21B-B456-E0CE-9F4F-8C912B595674}"/>
              </a:ext>
            </a:extLst>
          </p:cNvPr>
          <p:cNvSpPr txBox="1">
            <a:spLocks/>
          </p:cNvSpPr>
          <p:nvPr/>
        </p:nvSpPr>
        <p:spPr>
          <a:xfrm>
            <a:off x="189215" y="130120"/>
            <a:ext cx="8212102" cy="544530"/>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バナー</a:t>
            </a:r>
          </a:p>
        </p:txBody>
      </p:sp>
      <p:sp>
        <p:nvSpPr>
          <p:cNvPr id="30" name="楕円 29">
            <a:extLst>
              <a:ext uri="{FF2B5EF4-FFF2-40B4-BE49-F238E27FC236}">
                <a16:creationId xmlns:a16="http://schemas.microsoft.com/office/drawing/2014/main" id="{33C739E8-BBA1-DC3C-9A0D-B581393B3CA6}"/>
              </a:ext>
            </a:extLst>
          </p:cNvPr>
          <p:cNvSpPr/>
          <p:nvPr/>
        </p:nvSpPr>
        <p:spPr>
          <a:xfrm>
            <a:off x="319729" y="642608"/>
            <a:ext cx="264466" cy="260277"/>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white"/>
                </a:solidFill>
                <a:effectLst/>
                <a:uLnTx/>
                <a:uFillTx/>
                <a:latin typeface="Arial Black" panose="020B0A04020102020204" pitchFamily="34" charset="0"/>
                <a:ea typeface="AR悠々ゴシック体E" panose="040B0909000000000000" pitchFamily="49" charset="-128"/>
                <a:cs typeface="+mn-cs"/>
              </a:rPr>
              <a:t>&gt;</a:t>
            </a:r>
            <a:endParaRPr kumimoji="1" lang="ja-JP" altLang="en-US" sz="1200" b="1" i="0" u="none" strike="noStrike" kern="1200" cap="none" spc="0" normalizeH="0" baseline="0" noProof="0">
              <a:ln>
                <a:noFill/>
              </a:ln>
              <a:solidFill>
                <a:prstClr val="white"/>
              </a:solidFill>
              <a:effectLst/>
              <a:uLnTx/>
              <a:uFillTx/>
              <a:latin typeface="Arial Black" panose="020B0A04020102020204" pitchFamily="34" charset="0"/>
              <a:ea typeface="AR悠々ゴシック体E" panose="040B0909000000000000" pitchFamily="49" charset="-128"/>
              <a:cs typeface="+mn-cs"/>
            </a:endParaRPr>
          </a:p>
        </p:txBody>
      </p:sp>
      <p:graphicFrame>
        <p:nvGraphicFramePr>
          <p:cNvPr id="31" name="Google Shape;670;p21">
            <a:extLst>
              <a:ext uri="{FF2B5EF4-FFF2-40B4-BE49-F238E27FC236}">
                <a16:creationId xmlns:a16="http://schemas.microsoft.com/office/drawing/2014/main" id="{3EBEAFD2-E132-B4EC-BA9C-4FD585F5F6AC}"/>
              </a:ext>
            </a:extLst>
          </p:cNvPr>
          <p:cNvGraphicFramePr/>
          <p:nvPr/>
        </p:nvGraphicFramePr>
        <p:xfrm>
          <a:off x="189215" y="1757161"/>
          <a:ext cx="5070041" cy="4922986"/>
        </p:xfrm>
        <a:graphic>
          <a:graphicData uri="http://schemas.openxmlformats.org/drawingml/2006/table">
            <a:tbl>
              <a:tblPr firstRow="1" bandRow="1">
                <a:noFill/>
              </a:tblPr>
              <a:tblGrid>
                <a:gridCol w="1558261">
                  <a:extLst>
                    <a:ext uri="{9D8B030D-6E8A-4147-A177-3AD203B41FA5}">
                      <a16:colId xmlns:a16="http://schemas.microsoft.com/office/drawing/2014/main" val="20000"/>
                    </a:ext>
                  </a:extLst>
                </a:gridCol>
                <a:gridCol w="3511780">
                  <a:extLst>
                    <a:ext uri="{9D8B030D-6E8A-4147-A177-3AD203B41FA5}">
                      <a16:colId xmlns:a16="http://schemas.microsoft.com/office/drawing/2014/main" val="20001"/>
                    </a:ext>
                  </a:extLst>
                </a:gridCol>
              </a:tblGrid>
              <a:tr h="24702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med" len="med"/>
                      <a:tailEnd type="none" w="med" len="med"/>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500</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,000</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noFill/>
                      <a:prstDash val="dot"/>
                      <a:round/>
                      <a:headEnd type="none" w="med" len="med"/>
                      <a:tailEnd type="none" w="med" len="med"/>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0"/>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期間</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1</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週間</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sz="1100" b="1" dirty="0">
                          <a:solidFill>
                            <a:schemeClr val="bg2">
                              <a:lumMod val="50000"/>
                            </a:schemeClr>
                          </a:solidFill>
                          <a:latin typeface="Yu Gothic" panose="020B0400000000000000" pitchFamily="34" charset="-128"/>
                          <a:ea typeface="Yu Gothic" panose="020B0400000000000000" pitchFamily="34" charset="-128"/>
                        </a:rPr>
                        <a:t> 0.15</a:t>
                      </a:r>
                      <a:r>
                        <a:rPr lang="ja-JP" altLang="en-US" sz="1100" b="1" dirty="0">
                          <a:solidFill>
                            <a:schemeClr val="bg2">
                              <a:lumMod val="50000"/>
                            </a:schemeClr>
                          </a:solidFill>
                          <a:latin typeface="Yu Gothic" panose="020B0400000000000000" pitchFamily="34" charset="-128"/>
                          <a:ea typeface="Yu Gothic" panose="020B0400000000000000" pitchFamily="34" charset="-128"/>
                        </a:rPr>
                        <a:t>～</a:t>
                      </a:r>
                      <a:r>
                        <a:rPr lang="en-US" altLang="ja-JP" sz="1100" b="1" dirty="0">
                          <a:solidFill>
                            <a:schemeClr val="bg2">
                              <a:lumMod val="50000"/>
                            </a:schemeClr>
                          </a:solidFill>
                          <a:latin typeface="Yu Gothic" panose="020B0400000000000000" pitchFamily="34" charset="-128"/>
                          <a:ea typeface="Yu Gothic" panose="020B0400000000000000" pitchFamily="34" charset="-128"/>
                        </a:rPr>
                        <a:t>0.30</a:t>
                      </a:r>
                      <a:r>
                        <a:rPr lang="ja-JP" altLang="en-US" sz="1100" b="1" dirty="0">
                          <a:solidFill>
                            <a:schemeClr val="bg2">
                              <a:lumMod val="50000"/>
                            </a:schemeClr>
                          </a:solidFill>
                          <a:latin typeface="Yu Gothic" panose="020B0400000000000000" pitchFamily="34" charset="-128"/>
                          <a:ea typeface="Yu Gothic" panose="020B0400000000000000" pitchFamily="34" charset="-128"/>
                        </a:rPr>
                        <a:t>％</a:t>
                      </a:r>
                      <a:endParaRPr sz="1100" b="1" dirty="0">
                        <a:solidFill>
                          <a:schemeClr val="bg2">
                            <a:lumMod val="50000"/>
                          </a:schemeClr>
                        </a:solidFill>
                        <a:latin typeface="Yu Gothic" panose="020B0400000000000000" pitchFamily="34" charset="-128"/>
                        <a:ea typeface="Yu Gothic" panose="020B0400000000000000" pitchFamily="34" charset="-128"/>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掲載開始日</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平日任意</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正午切替</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71967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掲載面</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ヘッダービルボード：トップ・中面ページ</a:t>
                      </a:r>
                    </a:p>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レクタングル：記事ページ</a:t>
                      </a:r>
                    </a:p>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フッターオーバーレイ：トップ・中面ページ</a:t>
                      </a:r>
                    </a:p>
                    <a:p>
                      <a:pPr marL="0" marR="0" lvl="0" indent="0" algn="l" rtl="0">
                        <a:lnSpc>
                          <a:spcPct val="100000"/>
                        </a:lnSpc>
                        <a:spcBef>
                          <a:spcPts val="0"/>
                        </a:spcBef>
                        <a:spcAft>
                          <a:spcPts val="0"/>
                        </a:spcAft>
                        <a:buClr>
                          <a:srgbClr val="505050"/>
                        </a:buClr>
                        <a:buSzPts val="1000"/>
                        <a:buFont typeface="Arial"/>
                        <a:buNone/>
                      </a:pPr>
                      <a:r>
                        <a:rPr lang="en-US" altLang="ja-JP" sz="7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ja-JP" altLang="en-US" sz="7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レクタングルは記事ボリュームにより表示されない場合もございます。</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2438367155"/>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掲載タイプ</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ローテーション</a:t>
                      </a: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584937768"/>
                  </a:ext>
                </a:extLst>
              </a:tr>
              <a:tr h="763981">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入稿サイズ</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ヘッダービルボード</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640x360 100KB</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以内</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フッターオーバーレイ</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 640x100 100KB</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以内</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SP</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レクタングル：</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600x500 100KB</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以内</a:t>
                      </a:r>
                      <a:endPar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rtl="0">
                        <a:lnSpc>
                          <a:spcPct val="100000"/>
                        </a:lnSpc>
                        <a:spcBef>
                          <a:spcPts val="0"/>
                        </a:spcBef>
                        <a:spcAft>
                          <a:spcPts val="0"/>
                        </a:spcAft>
                        <a:buClr>
                          <a:srgbClr val="505050"/>
                        </a:buClr>
                        <a:buSzPts val="1000"/>
                        <a:buFont typeface="Arial"/>
                        <a:buNone/>
                      </a:pPr>
                      <a:r>
                        <a:rPr lang="ja-JP" altLang="en-US"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形式（共通）：</a:t>
                      </a:r>
                      <a:r>
                        <a:rPr lang="en-US" altLang="ja-JP" sz="105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gif/jpeg/</a:t>
                      </a:r>
                      <a:r>
                        <a:rPr lang="en-US" altLang="ja-JP" sz="1050" b="1" i="0" u="none" strike="noStrike" cap="none" dirty="0" err="1">
                          <a:solidFill>
                            <a:schemeClr val="bg2">
                              <a:lumMod val="50000"/>
                            </a:schemeClr>
                          </a:solidFill>
                          <a:latin typeface="Yu Gothic" panose="020B0400000000000000" pitchFamily="34" charset="-128"/>
                          <a:ea typeface="Yu Gothic" panose="020B0400000000000000" pitchFamily="34" charset="-128"/>
                          <a:cs typeface="Arial"/>
                          <a:sym typeface="Arial"/>
                        </a:rPr>
                        <a:t>png</a:t>
                      </a:r>
                      <a:endParaRPr lang="ja-JP" altLang="en-US" sz="105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5"/>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入稿本数</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各</a:t>
                      </a: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本まで（差替不可）</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3054132416"/>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レポート項目</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click</a:t>
                      </a:r>
                      <a:r>
                        <a:rPr lang="ja-JP" altLang="en-US"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r>
                        <a:rPr lang="en-US" altLang="ja-JP"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dot"/>
                      <a:round/>
                      <a:headEnd type="none" w="sm" len="sm"/>
                      <a:tailEnd type="none" w="sm" len="sm"/>
                    </a:lnT>
                    <a:lnB w="9525" cap="flat" cmpd="sng" algn="ctr">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4032831458"/>
                  </a:ext>
                </a:extLst>
              </a:tr>
              <a:tr h="247023">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お申込み期限</a:t>
                      </a:r>
                      <a:endParaRPr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rgbClr val="F0F0EB"/>
                    </a:solidFill>
                  </a:tcPr>
                </a:tc>
                <a:tc>
                  <a:txBody>
                    <a:bodyPr/>
                    <a:lstStyle/>
                    <a:p>
                      <a:pPr marL="0" marR="0" lvl="0" indent="0" algn="l" rtl="0">
                        <a:lnSpc>
                          <a:spcPct val="100000"/>
                        </a:lnSpc>
                        <a:spcBef>
                          <a:spcPts val="0"/>
                        </a:spcBef>
                        <a:spcAft>
                          <a:spcPts val="0"/>
                        </a:spcAft>
                        <a:buClr>
                          <a:srgbClr val="505050"/>
                        </a:buClr>
                        <a:buSzPts val="1000"/>
                        <a:buFont typeface="Arial"/>
                        <a:buNone/>
                      </a:pPr>
                      <a:r>
                        <a:rPr 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掲載開始より</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5</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営業日前 </a:t>
                      </a:r>
                      <a:r>
                        <a:rPr lang="en-US" altLang="ja-JP"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17</a:t>
                      </a:r>
                      <a:r>
                        <a:rPr lang="ja-JP" altLang="en-US" sz="11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時</a:t>
                      </a:r>
                      <a:endParaRPr sz="1100" b="1"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txBody>
                  <a:tcPr marL="0" marR="0" marT="36000" marB="3600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7F7F7F"/>
                      </a:solidFill>
                      <a:prstDash val="dot"/>
                      <a:round/>
                      <a:headEnd type="none" w="sm" len="sm"/>
                      <a:tailEnd type="none" w="sm" len="sm"/>
                    </a:lnB>
                    <a:solidFill>
                      <a:schemeClr val="lt1"/>
                    </a:solidFill>
                  </a:tcPr>
                </a:tc>
                <a:extLst>
                  <a:ext uri="{0D108BD9-81ED-4DB2-BD59-A6C34878D82A}">
                    <a16:rowId xmlns:a16="http://schemas.microsoft.com/office/drawing/2014/main" val="10007"/>
                  </a:ext>
                </a:extLst>
              </a:tr>
              <a:tr h="1463150">
                <a:tc gridSpan="2">
                  <a:txBody>
                    <a:bodyPr/>
                    <a:lstStyle/>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注意事項</a:t>
                      </a:r>
                      <a:endPar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数、</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CTR</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は想定値であり、これを保証するものではございません。</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・想定</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imp</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について</a:t>
                      </a:r>
                      <a:r>
                        <a:rPr lang="en-US" altLang="ja-JP"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10%</a:t>
                      </a: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以内の未達は補填対象外となります。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・掲載方法はローテーション配信となります。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・ページデザインは変更となる場合がございます。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・中面ページに関しましては、競合排除いたしません。ご了承ください。</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・クリエイティブ背景が白の場合、サイトの背景と同化するためバナーの周囲に枠線を引いてください。</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・動画配信の場合、フリークエンシーコントロールを設定するため、規定の配信上限がかかった際はヘッダービルボードが表示されます。</a:t>
                      </a:r>
                    </a:p>
                    <a:p>
                      <a:pPr marL="0" marR="0" lvl="0" indent="0" algn="l" defTabSz="914400" rtl="0" eaLnBrk="1" fontAlgn="auto" latinLnBrk="0" hangingPunct="1">
                        <a:lnSpc>
                          <a:spcPct val="100000"/>
                        </a:lnSpc>
                        <a:spcBef>
                          <a:spcPts val="100"/>
                        </a:spcBef>
                        <a:spcAft>
                          <a:spcPts val="0"/>
                        </a:spcAft>
                        <a:buClr>
                          <a:srgbClr val="000000"/>
                        </a:buClr>
                        <a:buSzPts val="800"/>
                        <a:buFont typeface="Arial"/>
                        <a:buNone/>
                        <a:tabLst/>
                        <a:defRPr/>
                      </a:pPr>
                      <a:r>
                        <a:rPr lang="ja-JP" altLang="en-US" sz="800" b="1" i="0" u="none" strike="noStrike" cap="none" dirty="0">
                          <a:solidFill>
                            <a:schemeClr val="bg2">
                              <a:lumMod val="50000"/>
                            </a:schemeClr>
                          </a:solidFill>
                          <a:latin typeface="Yu Gothic" panose="020B0400000000000000" pitchFamily="34" charset="-128"/>
                          <a:ea typeface="Yu Gothic" panose="020B0400000000000000" pitchFamily="34" charset="-128"/>
                          <a:cs typeface="Arial"/>
                          <a:sym typeface="Arial"/>
                        </a:rPr>
                        <a:t>・トップページの掲載に関しましては、商材及びブランドの審査がございます。</a:t>
                      </a:r>
                    </a:p>
                  </a:txBody>
                  <a:tcPr marL="0" marR="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7F7F7F"/>
                      </a:solidFill>
                      <a:prstDash val="dot"/>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hMerge="1">
                  <a:txBody>
                    <a:bodyPr/>
                    <a:lstStyle/>
                    <a:p>
                      <a:endParaRPr lang="ja-JP"/>
                    </a:p>
                  </a:txBody>
                  <a:tcPr/>
                </a:tc>
                <a:extLst>
                  <a:ext uri="{0D108BD9-81ED-4DB2-BD59-A6C34878D82A}">
                    <a16:rowId xmlns:a16="http://schemas.microsoft.com/office/drawing/2014/main" val="10009"/>
                  </a:ext>
                </a:extLst>
              </a:tr>
            </a:tbl>
          </a:graphicData>
        </a:graphic>
      </p:graphicFrame>
      <p:pic>
        <p:nvPicPr>
          <p:cNvPr id="32" name="Google Shape;1650;p44">
            <a:extLst>
              <a:ext uri="{FF2B5EF4-FFF2-40B4-BE49-F238E27FC236}">
                <a16:creationId xmlns:a16="http://schemas.microsoft.com/office/drawing/2014/main" id="{80912B7A-EC5E-0AB0-A142-05CBDBADABF4}"/>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7627475" y="4963551"/>
            <a:ext cx="1469736" cy="600252"/>
          </a:xfrm>
          <a:prstGeom prst="rect">
            <a:avLst/>
          </a:prstGeom>
          <a:noFill/>
          <a:ln>
            <a:noFill/>
          </a:ln>
        </p:spPr>
      </p:pic>
      <p:pic>
        <p:nvPicPr>
          <p:cNvPr id="33" name="Google Shape;1651;p44">
            <a:extLst>
              <a:ext uri="{FF2B5EF4-FFF2-40B4-BE49-F238E27FC236}">
                <a16:creationId xmlns:a16="http://schemas.microsoft.com/office/drawing/2014/main" id="{38500A05-75E1-4300-D85E-C18AF5361D2F}"/>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627475" y="3068328"/>
            <a:ext cx="1472346" cy="808692"/>
          </a:xfrm>
          <a:prstGeom prst="rect">
            <a:avLst/>
          </a:prstGeom>
          <a:noFill/>
          <a:ln>
            <a:noFill/>
          </a:ln>
        </p:spPr>
      </p:pic>
      <p:grpSp>
        <p:nvGrpSpPr>
          <p:cNvPr id="34" name="Google Shape;1654;p44">
            <a:extLst>
              <a:ext uri="{FF2B5EF4-FFF2-40B4-BE49-F238E27FC236}">
                <a16:creationId xmlns:a16="http://schemas.microsoft.com/office/drawing/2014/main" id="{D1D0BF03-3F27-3801-5ADD-ED644E7ABEE9}"/>
              </a:ext>
            </a:extLst>
          </p:cNvPr>
          <p:cNvGrpSpPr/>
          <p:nvPr/>
        </p:nvGrpSpPr>
        <p:grpSpPr>
          <a:xfrm>
            <a:off x="5665011" y="2210494"/>
            <a:ext cx="1470998" cy="3133898"/>
            <a:chOff x="5744868" y="2656204"/>
            <a:chExt cx="1621503" cy="3454542"/>
          </a:xfrm>
          <a:solidFill>
            <a:schemeClr val="accent5">
              <a:lumMod val="60000"/>
              <a:lumOff val="40000"/>
            </a:schemeClr>
          </a:solidFill>
        </p:grpSpPr>
        <p:sp>
          <p:nvSpPr>
            <p:cNvPr id="35" name="Google Shape;1655;p44">
              <a:extLst>
                <a:ext uri="{FF2B5EF4-FFF2-40B4-BE49-F238E27FC236}">
                  <a16:creationId xmlns:a16="http://schemas.microsoft.com/office/drawing/2014/main" id="{13D9E6E2-C277-54B5-A346-8ADA075826A9}"/>
                </a:ext>
              </a:extLst>
            </p:cNvPr>
            <p:cNvSpPr txBox="1"/>
            <p:nvPr/>
          </p:nvSpPr>
          <p:spPr>
            <a:xfrm>
              <a:off x="5744868" y="2656204"/>
              <a:ext cx="1614514" cy="796848"/>
            </a:xfrm>
            <a:prstGeom prst="rect">
              <a:avLst/>
            </a:prstGeom>
            <a:grp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prstClr val="white"/>
                </a:buClr>
                <a:buSzPts val="1000"/>
                <a:buFontTx/>
                <a:buNone/>
                <a:tabLst/>
                <a:defRPr/>
              </a:pPr>
              <a:r>
                <a:rPr kumimoji="0" lang="en-US" altLang="ja-JP" sz="907"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726"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ヘッダービルボード</a:t>
              </a:r>
              <a:endParaRPr kumimoji="0" sz="1633" b="0" i="0" u="none" strike="noStrike" kern="1200" cap="none" spc="0" normalizeH="0" baseline="0" noProof="0" dirty="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sp>
          <p:nvSpPr>
            <p:cNvPr id="36" name="Google Shape;1656;p44">
              <a:extLst>
                <a:ext uri="{FF2B5EF4-FFF2-40B4-BE49-F238E27FC236}">
                  <a16:creationId xmlns:a16="http://schemas.microsoft.com/office/drawing/2014/main" id="{670C4A2B-AA59-2305-5539-97842AA370B4}"/>
                </a:ext>
              </a:extLst>
            </p:cNvPr>
            <p:cNvSpPr txBox="1"/>
            <p:nvPr/>
          </p:nvSpPr>
          <p:spPr>
            <a:xfrm>
              <a:off x="5751857" y="5743575"/>
              <a:ext cx="1614514" cy="367171"/>
            </a:xfrm>
            <a:prstGeom prst="rect">
              <a:avLst/>
            </a:prstGeom>
            <a:grp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prstClr val="white"/>
                </a:buClr>
                <a:buSzPts val="1000"/>
                <a:buFontTx/>
                <a:buNone/>
                <a:tabLst/>
                <a:defRPr/>
              </a:pPr>
              <a:r>
                <a:rPr kumimoji="0" lang="en-US" altLang="ja-JP" sz="907"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726"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フッターオーバーレイ</a:t>
              </a:r>
              <a:endParaRPr kumimoji="0" sz="1633" b="0" i="0" u="none" strike="noStrike" kern="1200" cap="none" spc="0" normalizeH="0" baseline="0" noProof="0" dirty="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grpSp>
      <p:sp>
        <p:nvSpPr>
          <p:cNvPr id="37" name="Google Shape;1657;p44">
            <a:extLst>
              <a:ext uri="{FF2B5EF4-FFF2-40B4-BE49-F238E27FC236}">
                <a16:creationId xmlns:a16="http://schemas.microsoft.com/office/drawing/2014/main" id="{1B274153-6E78-2E5F-32DC-7A842196AAAD}"/>
              </a:ext>
            </a:extLst>
          </p:cNvPr>
          <p:cNvSpPr txBox="1"/>
          <p:nvPr/>
        </p:nvSpPr>
        <p:spPr>
          <a:xfrm>
            <a:off x="7252228" y="1822116"/>
            <a:ext cx="2188123" cy="170725"/>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922"/>
              <a:buFontTx/>
              <a:buNone/>
              <a:tabLst/>
              <a:defRPr/>
            </a:pPr>
            <a:r>
              <a:rPr kumimoji="0" lang="ja-JP" altLang="en-US" sz="836"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36"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836"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記事ページ＞</a:t>
            </a:r>
            <a:endParaRPr kumimoji="0" sz="836"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457200" rtl="0" eaLnBrk="1" fontAlgn="auto" latinLnBrk="0" hangingPunct="1">
              <a:lnSpc>
                <a:spcPct val="100000"/>
              </a:lnSpc>
              <a:spcBef>
                <a:spcPts val="0"/>
              </a:spcBef>
              <a:spcAft>
                <a:spcPts val="0"/>
              </a:spcAft>
              <a:buClr>
                <a:srgbClr val="000000"/>
              </a:buClr>
              <a:buSzPts val="922"/>
              <a:buFontTx/>
              <a:buNone/>
              <a:tabLst/>
              <a:defRPr/>
            </a:pPr>
            <a:endParaRPr kumimoji="0" sz="836" b="0" i="0" u="none" strike="noStrike" kern="120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38" name="Google Shape;1658;p44">
            <a:extLst>
              <a:ext uri="{FF2B5EF4-FFF2-40B4-BE49-F238E27FC236}">
                <a16:creationId xmlns:a16="http://schemas.microsoft.com/office/drawing/2014/main" id="{0988193A-E49B-D769-7BA4-F7C77A8C2073}"/>
              </a:ext>
            </a:extLst>
          </p:cNvPr>
          <p:cNvSpPr txBox="1"/>
          <p:nvPr/>
        </p:nvSpPr>
        <p:spPr>
          <a:xfrm>
            <a:off x="5299465" y="1831669"/>
            <a:ext cx="2188123" cy="170725"/>
          </a:xfrm>
          <a:prstGeom prst="rect">
            <a:avLst/>
          </a:prstGeom>
          <a:noFill/>
          <a:ln>
            <a:noFill/>
          </a:ln>
        </p:spPr>
        <p:txBody>
          <a:bodyPr spcFirstLastPara="1" wrap="square" lIns="0" tIns="0" rIns="0" bIns="0" anchor="t"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922"/>
              <a:buFontTx/>
              <a:buNone/>
              <a:tabLst/>
              <a:defRPr/>
            </a:pPr>
            <a:r>
              <a:rPr kumimoji="0" lang="ja-JP" altLang="en-US" sz="836" b="0" i="0" u="none" strike="noStrike" kern="120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36" b="0" i="0" u="none" strike="noStrike" kern="120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836" b="0" i="0" u="none" strike="noStrike" kern="120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トップ・中面ページ＞</a:t>
            </a: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9" name="Google Shape;1668;p44">
            <a:extLst>
              <a:ext uri="{FF2B5EF4-FFF2-40B4-BE49-F238E27FC236}">
                <a16:creationId xmlns:a16="http://schemas.microsoft.com/office/drawing/2014/main" id="{75DAE240-430D-75CD-DBF2-F11D51055DC9}"/>
              </a:ext>
            </a:extLst>
          </p:cNvPr>
          <p:cNvSpPr txBox="1"/>
          <p:nvPr/>
        </p:nvSpPr>
        <p:spPr>
          <a:xfrm>
            <a:off x="7988590" y="4553838"/>
            <a:ext cx="798654" cy="186831"/>
          </a:xfrm>
          <a:prstGeom prst="rect">
            <a:avLst/>
          </a:prstGeom>
          <a:noFill/>
          <a:ln>
            <a:noFill/>
          </a:ln>
        </p:spPr>
        <p:txBody>
          <a:bodyPr spcFirstLastPara="1" wrap="square" lIns="82939" tIns="41458" rIns="82939" bIns="41458" anchor="t" anchorCtr="0">
            <a:spAutoFit/>
          </a:bodyPr>
          <a:lstStyle/>
          <a:p>
            <a:pPr marL="0" marR="0" lvl="0" indent="0" algn="ctr" defTabSz="457200" rtl="0" eaLnBrk="1" fontAlgn="auto" latinLnBrk="0" hangingPunct="1">
              <a:lnSpc>
                <a:spcPct val="100000"/>
              </a:lnSpc>
              <a:spcBef>
                <a:spcPts val="0"/>
              </a:spcBef>
              <a:spcAft>
                <a:spcPts val="0"/>
              </a:spcAft>
              <a:buClr>
                <a:prstClr val="white"/>
              </a:buClr>
              <a:buSzPts val="739"/>
              <a:buFontTx/>
              <a:buNone/>
              <a:tabLst/>
              <a:defRPr/>
            </a:pPr>
            <a:r>
              <a:rPr kumimoji="0" lang="en-US" altLang="ja-JP" sz="6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6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レクタングル</a:t>
            </a:r>
            <a:endParaRPr kumimoji="0" sz="1633" b="0" i="0" u="none" strike="noStrike" kern="1200" cap="none" spc="0" normalizeH="0" baseline="0" noProof="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sp>
        <p:nvSpPr>
          <p:cNvPr id="40" name="Google Shape;1669;p44">
            <a:extLst>
              <a:ext uri="{FF2B5EF4-FFF2-40B4-BE49-F238E27FC236}">
                <a16:creationId xmlns:a16="http://schemas.microsoft.com/office/drawing/2014/main" id="{DEE2D9AA-4887-D567-A957-40F75BF0D2B9}"/>
              </a:ext>
            </a:extLst>
          </p:cNvPr>
          <p:cNvSpPr/>
          <p:nvPr/>
        </p:nvSpPr>
        <p:spPr>
          <a:xfrm>
            <a:off x="7622967" y="2176738"/>
            <a:ext cx="1416178" cy="649302"/>
          </a:xfrm>
          <a:prstGeom prst="rect">
            <a:avLst/>
          </a:prstGeom>
          <a:solidFill>
            <a:schemeClr val="lt1"/>
          </a:solidFill>
          <a:ln>
            <a:noFill/>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
                <a:prstClr val="black"/>
              </a:buClr>
              <a:buSzPts val="1292"/>
              <a:buFontTx/>
              <a:buNone/>
              <a:tabLst/>
              <a:defRPr/>
            </a:pPr>
            <a:endParaRPr kumimoji="0" sz="1172"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41" name="Google Shape;1670;p44">
            <a:extLst>
              <a:ext uri="{FF2B5EF4-FFF2-40B4-BE49-F238E27FC236}">
                <a16:creationId xmlns:a16="http://schemas.microsoft.com/office/drawing/2014/main" id="{44362EA4-BE9A-92E5-3AF2-6CE87B0DEBA5}"/>
              </a:ext>
            </a:extLst>
          </p:cNvPr>
          <p:cNvSpPr txBox="1"/>
          <p:nvPr/>
        </p:nvSpPr>
        <p:spPr>
          <a:xfrm>
            <a:off x="7762307" y="2391840"/>
            <a:ext cx="1203839" cy="186831"/>
          </a:xfrm>
          <a:prstGeom prst="rect">
            <a:avLst/>
          </a:prstGeom>
          <a:noFill/>
          <a:ln>
            <a:noFill/>
          </a:ln>
        </p:spPr>
        <p:txBody>
          <a:bodyPr spcFirstLastPara="1" wrap="square" lIns="82939" tIns="41458" rIns="82939" bIns="41458" anchor="t" anchorCtr="0">
            <a:spAutoFit/>
          </a:bodyPr>
          <a:lstStyle/>
          <a:p>
            <a:pPr marL="0" marR="0" lvl="0" indent="0" algn="ctr" defTabSz="457200" rtl="0" eaLnBrk="1" fontAlgn="auto" latinLnBrk="0" hangingPunct="1">
              <a:lnSpc>
                <a:spcPct val="100000"/>
              </a:lnSpc>
              <a:spcBef>
                <a:spcPts val="0"/>
              </a:spcBef>
              <a:spcAft>
                <a:spcPts val="0"/>
              </a:spcAft>
              <a:buClr>
                <a:prstClr val="white"/>
              </a:buClr>
              <a:buSzPts val="739"/>
              <a:buFontTx/>
              <a:buNone/>
              <a:tabLst/>
              <a:defRPr/>
            </a:pPr>
            <a:r>
              <a:rPr kumimoji="0" lang="en-US" altLang="ja-JP" sz="6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6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ヘッダービルボード</a:t>
            </a:r>
            <a:endParaRPr kumimoji="0" sz="6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42" name="Google Shape;1671;p44">
            <a:extLst>
              <a:ext uri="{FF2B5EF4-FFF2-40B4-BE49-F238E27FC236}">
                <a16:creationId xmlns:a16="http://schemas.microsoft.com/office/drawing/2014/main" id="{80D7A8A6-BCD2-5B0A-8A7F-AFACC3C5624A}"/>
              </a:ext>
            </a:extLst>
          </p:cNvPr>
          <p:cNvSpPr/>
          <p:nvPr/>
        </p:nvSpPr>
        <p:spPr>
          <a:xfrm>
            <a:off x="7577874" y="5465093"/>
            <a:ext cx="1546209" cy="313988"/>
          </a:xfrm>
          <a:prstGeom prst="flowChartPunchedTape">
            <a:avLst/>
          </a:prstGeom>
          <a:solidFill>
            <a:srgbClr val="D8D8D8"/>
          </a:solidFill>
          <a:ln>
            <a:noFill/>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
                <a:prstClr val="black"/>
              </a:buClr>
              <a:buSzPts val="1292"/>
              <a:buFontTx/>
              <a:buNone/>
              <a:tabLst/>
              <a:defRPr/>
            </a:pPr>
            <a:endParaRPr kumimoji="0" sz="1172"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43" name="Google Shape;1672;p44">
            <a:extLst>
              <a:ext uri="{FF2B5EF4-FFF2-40B4-BE49-F238E27FC236}">
                <a16:creationId xmlns:a16="http://schemas.microsoft.com/office/drawing/2014/main" id="{553015AA-1A57-B41F-7427-E91511DA229B}"/>
              </a:ext>
            </a:extLst>
          </p:cNvPr>
          <p:cNvSpPr txBox="1"/>
          <p:nvPr/>
        </p:nvSpPr>
        <p:spPr>
          <a:xfrm>
            <a:off x="7605352" y="2244682"/>
            <a:ext cx="1485996" cy="795785"/>
          </a:xfrm>
          <a:prstGeom prst="rect">
            <a:avLst/>
          </a:prstGeom>
          <a:solidFill>
            <a:schemeClr val="accent5">
              <a:lumMod val="60000"/>
              <a:lumOff val="40000"/>
            </a:schemeClr>
          </a:solid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prstClr val="white"/>
              </a:buClr>
              <a:buSzPts val="800"/>
              <a:buFontTx/>
              <a:buNone/>
              <a:tabLst/>
              <a:defRPr/>
            </a:pPr>
            <a:r>
              <a:rPr kumimoji="0" lang="en-US" altLang="ja-JP"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ヘッダービルボード</a:t>
            </a:r>
            <a:endParaRPr kumimoji="0" sz="1633" b="0" i="0" u="none" strike="noStrike" kern="1200" cap="none" spc="0" normalizeH="0" baseline="0" noProof="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sp>
        <p:nvSpPr>
          <p:cNvPr id="44" name="Google Shape;1673;p44">
            <a:extLst>
              <a:ext uri="{FF2B5EF4-FFF2-40B4-BE49-F238E27FC236}">
                <a16:creationId xmlns:a16="http://schemas.microsoft.com/office/drawing/2014/main" id="{28C95CC6-06DE-6776-DFEF-D4883FB96453}"/>
              </a:ext>
            </a:extLst>
          </p:cNvPr>
          <p:cNvSpPr/>
          <p:nvPr/>
        </p:nvSpPr>
        <p:spPr>
          <a:xfrm>
            <a:off x="7607541" y="3496899"/>
            <a:ext cx="1527977" cy="286452"/>
          </a:xfrm>
          <a:prstGeom prst="flowChartPunchedTape">
            <a:avLst/>
          </a:prstGeom>
          <a:solidFill>
            <a:srgbClr val="D8D8D8"/>
          </a:solidFill>
          <a:ln>
            <a:noFill/>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
                <a:prstClr val="black"/>
              </a:buClr>
              <a:buSzPts val="1292"/>
              <a:buFontTx/>
              <a:buNone/>
              <a:tabLst/>
              <a:defRPr/>
            </a:pPr>
            <a:endParaRPr kumimoji="0" sz="1172"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45" name="Google Shape;1677;p44">
            <a:extLst>
              <a:ext uri="{FF2B5EF4-FFF2-40B4-BE49-F238E27FC236}">
                <a16:creationId xmlns:a16="http://schemas.microsoft.com/office/drawing/2014/main" id="{0F344483-709D-6178-8129-325BB4232D37}"/>
              </a:ext>
            </a:extLst>
          </p:cNvPr>
          <p:cNvSpPr txBox="1"/>
          <p:nvPr/>
        </p:nvSpPr>
        <p:spPr>
          <a:xfrm>
            <a:off x="5295713" y="5403186"/>
            <a:ext cx="2310720" cy="453058"/>
          </a:xfrm>
          <a:prstGeom prst="rect">
            <a:avLst/>
          </a:prstGeom>
          <a:noFill/>
          <a:ln>
            <a:noFill/>
          </a:ln>
        </p:spPr>
        <p:txBody>
          <a:bodyPr spcFirstLastPara="1" wrap="square" lIns="82939" tIns="41458" rIns="82939" bIns="41458" anchor="t" anchorCtr="0">
            <a:spAutoFit/>
          </a:bodyPr>
          <a:lstStyle/>
          <a:p>
            <a:pPr marL="0" marR="0" lvl="0" indent="0" algn="l" defTabSz="457200" rtl="0" eaLnBrk="1" fontAlgn="auto" latinLnBrk="0" hangingPunct="1">
              <a:lnSpc>
                <a:spcPct val="100000"/>
              </a:lnSpc>
              <a:spcBef>
                <a:spcPts val="0"/>
              </a:spcBef>
              <a:spcAft>
                <a:spcPts val="0"/>
              </a:spcAft>
              <a:buClr>
                <a:srgbClr val="000000"/>
              </a:buClr>
              <a:buSzPts val="900"/>
              <a:buFontTx/>
              <a:buNone/>
              <a:tabLst/>
              <a:defRPr/>
            </a:pPr>
            <a:r>
              <a:rPr kumimoji="0" lang="en-US" altLang="ja-JP"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ヘッダービルボードは動画配信も可能です。</a:t>
            </a:r>
            <a:endParaRPr kumimoji="0"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0"/>
              </a:spcBef>
              <a:spcAft>
                <a:spcPts val="0"/>
              </a:spcAft>
              <a:buClr>
                <a:srgbClr val="000000"/>
              </a:buClr>
              <a:buSzPts val="900"/>
              <a:buFontTx/>
              <a:buNone/>
              <a:tabLst/>
              <a:defRPr/>
            </a:pPr>
            <a:r>
              <a:rPr kumimoji="0" lang="ja-JP" altLang="en-US"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ムービーオプション：＋</a:t>
            </a:r>
            <a:r>
              <a:rPr kumimoji="0" lang="en-US" altLang="ja-JP" sz="800" b="0" i="0" u="none" strike="noStrike" kern="1200" cap="none" spc="0" normalizeH="0" baseline="0" noProof="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G</a:t>
            </a:r>
            <a:r>
              <a:rPr kumimoji="0" lang="en-US" altLang="ja-JP" sz="800" b="0" i="0" u="none" strike="noStrike" kern="1200" cap="none" spc="0" normalizeH="0" baseline="0" noProof="0">
                <a:ln>
                  <a:noFill/>
                </a:ln>
                <a:solidFill>
                  <a:srgbClr val="FF0000"/>
                </a:solidFill>
                <a:effectLst/>
                <a:uLnTx/>
                <a:uFillTx/>
                <a:latin typeface="Yu Gothic" panose="020B0400000000000000" pitchFamily="34" charset="-128"/>
                <a:ea typeface="Yu Gothic" panose="020B0400000000000000" pitchFamily="34" charset="-128"/>
                <a:cs typeface="+mn-cs"/>
              </a:rPr>
              <a:t>¥</a:t>
            </a:r>
            <a:r>
              <a:rPr kumimoji="0" lang="en-US" altLang="ja-JP" sz="800" b="0" i="0" u="none" strike="noStrike" kern="1200" cap="none" spc="0" normalizeH="0" baseline="0" noProof="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200,000/1</a:t>
            </a:r>
            <a:r>
              <a:rPr kumimoji="0" lang="ja-JP" altLang="en-US"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枠</a:t>
            </a:r>
            <a:endParaRPr kumimoji="0"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457200" rtl="0" eaLnBrk="1" fontAlgn="auto" latinLnBrk="0" hangingPunct="1">
              <a:lnSpc>
                <a:spcPct val="100000"/>
              </a:lnSpc>
              <a:spcBef>
                <a:spcPts val="0"/>
              </a:spcBef>
              <a:spcAft>
                <a:spcPts val="0"/>
              </a:spcAft>
              <a:buClr>
                <a:srgbClr val="000000"/>
              </a:buClr>
              <a:buSzPts val="900"/>
              <a:buFontTx/>
              <a:buNone/>
              <a:tabLst/>
              <a:defRPr/>
            </a:pPr>
            <a:r>
              <a:rPr kumimoji="0" lang="en-US" altLang="ja-JP"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rPr>
              <a:t>フリークエンシーコントロールあり</a:t>
            </a:r>
            <a:endParaRPr kumimoji="0" sz="800" b="0" i="0" u="none" strike="noStrike" kern="1200" cap="none" spc="0" normalizeH="0" baseline="0" noProof="0" dirty="0">
              <a:ln>
                <a:noFill/>
              </a:ln>
              <a:solidFill>
                <a:srgbClr val="FF0000"/>
              </a:solidFill>
              <a:effectLst/>
              <a:uLnTx/>
              <a:uFillTx/>
              <a:latin typeface="Yu Gothic" panose="020B0400000000000000" pitchFamily="34" charset="-128"/>
              <a:ea typeface="Yu Gothic" panose="020B0400000000000000" pitchFamily="34" charset="-128"/>
              <a:cs typeface="+mn-cs"/>
              <a:sym typeface="Arial"/>
            </a:endParaRPr>
          </a:p>
        </p:txBody>
      </p:sp>
      <p:sp>
        <p:nvSpPr>
          <p:cNvPr id="46" name="Google Shape;1678;p44">
            <a:extLst>
              <a:ext uri="{FF2B5EF4-FFF2-40B4-BE49-F238E27FC236}">
                <a16:creationId xmlns:a16="http://schemas.microsoft.com/office/drawing/2014/main" id="{42FB3E55-5860-200C-47E6-FD5B8A0AE563}"/>
              </a:ext>
            </a:extLst>
          </p:cNvPr>
          <p:cNvSpPr txBox="1"/>
          <p:nvPr/>
        </p:nvSpPr>
        <p:spPr>
          <a:xfrm>
            <a:off x="7608057" y="3798185"/>
            <a:ext cx="1478946" cy="1098569"/>
          </a:xfrm>
          <a:prstGeom prst="rect">
            <a:avLst/>
          </a:prstGeom>
          <a:solidFill>
            <a:schemeClr val="accent5">
              <a:lumMod val="60000"/>
              <a:lumOff val="40000"/>
            </a:schemeClr>
          </a:solid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prstClr val="white"/>
              </a:buClr>
              <a:buSzPts val="800"/>
              <a:buFontTx/>
              <a:buNone/>
              <a:tabLst/>
              <a:defRPr/>
            </a:pPr>
            <a:r>
              <a:rPr kumimoji="0" lang="en-US" altLang="ja-JP"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レクタングル</a:t>
            </a:r>
            <a:endParaRPr kumimoji="0"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457200" rtl="0" eaLnBrk="1" fontAlgn="auto" latinLnBrk="0" hangingPunct="1">
              <a:lnSpc>
                <a:spcPct val="100000"/>
              </a:lnSpc>
              <a:spcBef>
                <a:spcPts val="0"/>
              </a:spcBef>
              <a:spcAft>
                <a:spcPts val="0"/>
              </a:spcAft>
              <a:buClr>
                <a:prstClr val="white"/>
              </a:buClr>
              <a:buSzPts val="800"/>
              <a:buFontTx/>
              <a:buNone/>
              <a:tabLst/>
              <a:defRPr/>
            </a:pPr>
            <a:r>
              <a:rPr kumimoji="0" lang="ja-JP" altLang="en-US"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（記事中）</a:t>
            </a:r>
            <a:endParaRPr kumimoji="0" sz="1633" b="0" i="0" u="none" strike="noStrike" kern="1200" cap="none" spc="0" normalizeH="0" baseline="0" noProof="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sp>
        <p:nvSpPr>
          <p:cNvPr id="47" name="Google Shape;1679;p44">
            <a:extLst>
              <a:ext uri="{FF2B5EF4-FFF2-40B4-BE49-F238E27FC236}">
                <a16:creationId xmlns:a16="http://schemas.microsoft.com/office/drawing/2014/main" id="{6A5203B8-3912-DC52-1B95-9C3D774E0F69}"/>
              </a:ext>
            </a:extLst>
          </p:cNvPr>
          <p:cNvSpPr/>
          <p:nvPr/>
        </p:nvSpPr>
        <p:spPr>
          <a:xfrm>
            <a:off x="7582302" y="1982435"/>
            <a:ext cx="1527977" cy="4220801"/>
          </a:xfrm>
          <a:prstGeom prst="frame">
            <a:avLst>
              <a:gd name="adj1" fmla="val 0"/>
            </a:avLst>
          </a:prstGeom>
          <a:solidFill>
            <a:schemeClr val="lt1"/>
          </a:solidFill>
          <a:ln w="9525" cap="flat" cmpd="sng">
            <a:solidFill>
              <a:schemeClr val="dk1"/>
            </a:solidFill>
            <a:prstDash val="solid"/>
            <a:round/>
            <a:headEnd type="none" w="sm" len="sm"/>
            <a:tailEnd type="none" w="sm" len="sm"/>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sp>
        <p:nvSpPr>
          <p:cNvPr id="48" name="Google Shape;1680;p44">
            <a:extLst>
              <a:ext uri="{FF2B5EF4-FFF2-40B4-BE49-F238E27FC236}">
                <a16:creationId xmlns:a16="http://schemas.microsoft.com/office/drawing/2014/main" id="{C27753E2-A8BB-89D9-22D1-0305D1017AF3}"/>
              </a:ext>
            </a:extLst>
          </p:cNvPr>
          <p:cNvSpPr/>
          <p:nvPr/>
        </p:nvSpPr>
        <p:spPr>
          <a:xfrm>
            <a:off x="5653203" y="2002394"/>
            <a:ext cx="1484147" cy="3341998"/>
          </a:xfrm>
          <a:prstGeom prst="rect">
            <a:avLst/>
          </a:prstGeom>
          <a:noFill/>
          <a:ln w="9525" cap="flat" cmpd="sng">
            <a:solidFill>
              <a:schemeClr val="dk1"/>
            </a:solidFill>
            <a:prstDash val="solid"/>
            <a:round/>
            <a:headEnd type="none" w="sm" len="sm"/>
            <a:tailEnd type="none" w="sm" len="sm"/>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49" name="Google Shape;1681;p44">
            <a:extLst>
              <a:ext uri="{FF2B5EF4-FFF2-40B4-BE49-F238E27FC236}">
                <a16:creationId xmlns:a16="http://schemas.microsoft.com/office/drawing/2014/main" id="{CD90FA8D-2669-A03D-BD4F-0A3B7EBF487F}"/>
              </a:ext>
            </a:extLst>
          </p:cNvPr>
          <p:cNvSpPr txBox="1"/>
          <p:nvPr/>
        </p:nvSpPr>
        <p:spPr>
          <a:xfrm>
            <a:off x="7612565" y="5892240"/>
            <a:ext cx="1478782" cy="320818"/>
          </a:xfrm>
          <a:prstGeom prst="rect">
            <a:avLst/>
          </a:prstGeom>
          <a:solidFill>
            <a:schemeClr val="accent5">
              <a:lumMod val="60000"/>
              <a:lumOff val="40000"/>
            </a:schemeClr>
          </a:solid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prstClr val="white"/>
              </a:buClr>
              <a:buSzPts val="1000"/>
              <a:buFontTx/>
              <a:buNone/>
              <a:tabLst/>
              <a:defRPr/>
            </a:pPr>
            <a:r>
              <a:rPr kumimoji="0" lang="en-US" altLang="ja-JP" sz="907"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SP</a:t>
            </a:r>
            <a:r>
              <a:rPr kumimoji="0" lang="ja-JP" altLang="en-US" sz="726"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フッターオーバーレイ</a:t>
            </a:r>
            <a:endParaRPr kumimoji="0" sz="1633" b="0" i="0" u="none" strike="noStrike" kern="1200" cap="none" spc="0" normalizeH="0" baseline="0" noProof="0">
              <a:ln>
                <a:noFill/>
              </a:ln>
              <a:solidFill>
                <a:prstClr val="black"/>
              </a:solidFill>
              <a:effectLst/>
              <a:uLnTx/>
              <a:uFillTx/>
              <a:latin typeface="Yu Gothic" panose="020B0400000000000000" pitchFamily="34" charset="-128"/>
              <a:ea typeface="Yu Gothic" panose="020B0400000000000000" pitchFamily="34" charset="-128"/>
              <a:cs typeface="+mn-cs"/>
              <a:sym typeface="Arial"/>
            </a:endParaRPr>
          </a:p>
        </p:txBody>
      </p:sp>
      <p:pic>
        <p:nvPicPr>
          <p:cNvPr id="50" name="Google Shape;1682;p44">
            <a:extLst>
              <a:ext uri="{FF2B5EF4-FFF2-40B4-BE49-F238E27FC236}">
                <a16:creationId xmlns:a16="http://schemas.microsoft.com/office/drawing/2014/main" id="{258074E1-A364-5036-7F23-3CD3BCAC7BC0}"/>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7617869" y="2027412"/>
            <a:ext cx="1481954" cy="184149"/>
          </a:xfrm>
          <a:prstGeom prst="rect">
            <a:avLst/>
          </a:prstGeom>
          <a:noFill/>
          <a:ln>
            <a:noFill/>
          </a:ln>
        </p:spPr>
      </p:pic>
      <p:pic>
        <p:nvPicPr>
          <p:cNvPr id="51" name="Google Shape;1684;p44">
            <a:extLst>
              <a:ext uri="{FF2B5EF4-FFF2-40B4-BE49-F238E27FC236}">
                <a16:creationId xmlns:a16="http://schemas.microsoft.com/office/drawing/2014/main" id="{C58785F2-AC94-8E0E-8241-8F653948F0D5}"/>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5678053" y="2024465"/>
            <a:ext cx="1451615" cy="180379"/>
          </a:xfrm>
          <a:prstGeom prst="rect">
            <a:avLst/>
          </a:prstGeom>
          <a:noFill/>
          <a:ln>
            <a:noFill/>
          </a:ln>
        </p:spPr>
      </p:pic>
    </p:spTree>
    <p:extLst>
      <p:ext uri="{BB962C8B-B14F-4D97-AF65-F5344CB8AC3E}">
        <p14:creationId xmlns:p14="http://schemas.microsoft.com/office/powerpoint/2010/main" val="2020638412"/>
      </p:ext>
    </p:extLst>
  </p:cSld>
  <p:clrMapOvr>
    <a:masterClrMapping/>
  </p:clrMapOvr>
  <mc:AlternateContent xmlns:mc="http://schemas.openxmlformats.org/markup-compatibility/2006" xmlns:p14="http://schemas.microsoft.com/office/powerpoint/2010/main">
    <mc:Choice Requires="p14">
      <p:transition spd="slow" p14:dur="2000" advTm="1589"/>
    </mc:Choice>
    <mc:Fallback xmlns="">
      <p:transition spd="slow" advTm="1589"/>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タイトル 1">
            <a:extLst>
              <a:ext uri="{FF2B5EF4-FFF2-40B4-BE49-F238E27FC236}">
                <a16:creationId xmlns:a16="http://schemas.microsoft.com/office/drawing/2014/main" id="{5ECF7D15-95B3-9A30-10E9-771E97D96334}"/>
              </a:ext>
            </a:extLst>
          </p:cNvPr>
          <p:cNvSpPr txBox="1">
            <a:spLocks/>
          </p:cNvSpPr>
          <p:nvPr/>
        </p:nvSpPr>
        <p:spPr>
          <a:xfrm>
            <a:off x="189215" y="130120"/>
            <a:ext cx="8212102" cy="1050556"/>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0"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バナー</a:t>
            </a:r>
            <a:endParaRPr kumimoji="1" lang="en-US" altLang="ja-JP" sz="1600" b="0"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1" lang="en-US" altLang="ja-JP" sz="1600" b="0"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SP</a:t>
            </a:r>
            <a:r>
              <a:rPr kumimoji="1" lang="ja-JP" altLang="en-US"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ヘッダームービー（オプション）入稿規定</a:t>
            </a:r>
            <a:endParaRPr kumimoji="1" lang="en-US" altLang="ja-JP"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以下</a:t>
            </a:r>
            <a:r>
              <a:rPr kumimoji="1" lang="en-US" altLang="ja-JP"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3</a:t>
            </a:r>
            <a:r>
              <a:rPr kumimoji="1" lang="ja-JP" altLang="en-US" sz="1600" b="1" i="0" u="none" strike="noStrike" kern="1200" cap="none" spc="0" normalizeH="0" baseline="0" noProof="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rPr>
              <a:t>点を入稿ください。</a:t>
            </a:r>
            <a:endParaRPr kumimoji="1" lang="ja-JP" altLang="en-US" sz="16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j-cs"/>
            </a:endParaRPr>
          </a:p>
        </p:txBody>
      </p:sp>
      <p:grpSp>
        <p:nvGrpSpPr>
          <p:cNvPr id="38" name="Google Shape;1731;p57">
            <a:extLst>
              <a:ext uri="{FF2B5EF4-FFF2-40B4-BE49-F238E27FC236}">
                <a16:creationId xmlns:a16="http://schemas.microsoft.com/office/drawing/2014/main" id="{FDB04C48-109D-8E87-8B47-0F656756D609}"/>
              </a:ext>
            </a:extLst>
          </p:cNvPr>
          <p:cNvGrpSpPr/>
          <p:nvPr/>
        </p:nvGrpSpPr>
        <p:grpSpPr>
          <a:xfrm>
            <a:off x="695311" y="1520270"/>
            <a:ext cx="2102169" cy="4221795"/>
            <a:chOff x="5293" y="1400"/>
            <a:chExt cx="1278" cy="2547"/>
          </a:xfrm>
        </p:grpSpPr>
        <p:sp>
          <p:nvSpPr>
            <p:cNvPr id="39" name="Google Shape;1732;p57">
              <a:extLst>
                <a:ext uri="{FF2B5EF4-FFF2-40B4-BE49-F238E27FC236}">
                  <a16:creationId xmlns:a16="http://schemas.microsoft.com/office/drawing/2014/main" id="{67632320-5433-C3EF-4ACC-675084C9BAA5}"/>
                </a:ext>
              </a:extLst>
            </p:cNvPr>
            <p:cNvSpPr/>
            <p:nvPr/>
          </p:nvSpPr>
          <p:spPr>
            <a:xfrm>
              <a:off x="5293" y="1400"/>
              <a:ext cx="1272" cy="2544"/>
            </a:xfrm>
            <a:prstGeom prst="rect">
              <a:avLst/>
            </a:prstGeom>
            <a:noFill/>
            <a:ln>
              <a:noFill/>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0" name="Google Shape;1733;p57">
              <a:extLst>
                <a:ext uri="{FF2B5EF4-FFF2-40B4-BE49-F238E27FC236}">
                  <a16:creationId xmlns:a16="http://schemas.microsoft.com/office/drawing/2014/main" id="{9D8FFA87-ACD2-E16E-9846-0701DFC19EE2}"/>
                </a:ext>
              </a:extLst>
            </p:cNvPr>
            <p:cNvSpPr/>
            <p:nvPr/>
          </p:nvSpPr>
          <p:spPr>
            <a:xfrm>
              <a:off x="5296" y="1402"/>
              <a:ext cx="1275" cy="2545"/>
            </a:xfrm>
            <a:custGeom>
              <a:avLst/>
              <a:gdLst/>
              <a:ahLst/>
              <a:cxnLst/>
              <a:rect l="l" t="t" r="r" b="b"/>
              <a:pathLst>
                <a:path w="2116" h="4234" extrusionOk="0">
                  <a:moveTo>
                    <a:pt x="2116" y="4082"/>
                  </a:moveTo>
                  <a:lnTo>
                    <a:pt x="2116" y="4082"/>
                  </a:lnTo>
                  <a:cubicBezTo>
                    <a:pt x="2116" y="4165"/>
                    <a:pt x="2048" y="4234"/>
                    <a:pt x="1965" y="4234"/>
                  </a:cubicBezTo>
                  <a:lnTo>
                    <a:pt x="151" y="4234"/>
                  </a:lnTo>
                  <a:cubicBezTo>
                    <a:pt x="68" y="4234"/>
                    <a:pt x="0" y="4165"/>
                    <a:pt x="0" y="4082"/>
                  </a:cubicBezTo>
                  <a:lnTo>
                    <a:pt x="0" y="152"/>
                  </a:lnTo>
                  <a:cubicBezTo>
                    <a:pt x="0" y="68"/>
                    <a:pt x="68" y="0"/>
                    <a:pt x="151" y="0"/>
                  </a:cubicBezTo>
                  <a:lnTo>
                    <a:pt x="1965" y="0"/>
                  </a:lnTo>
                  <a:cubicBezTo>
                    <a:pt x="2048" y="0"/>
                    <a:pt x="2116" y="68"/>
                    <a:pt x="2116" y="152"/>
                  </a:cubicBezTo>
                  <a:lnTo>
                    <a:pt x="2116" y="4082"/>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1" name="Google Shape;1734;p57">
              <a:extLst>
                <a:ext uri="{FF2B5EF4-FFF2-40B4-BE49-F238E27FC236}">
                  <a16:creationId xmlns:a16="http://schemas.microsoft.com/office/drawing/2014/main" id="{CEB8C9E6-27F3-13DC-8854-AECC1C4192D4}"/>
                </a:ext>
              </a:extLst>
            </p:cNvPr>
            <p:cNvSpPr/>
            <p:nvPr/>
          </p:nvSpPr>
          <p:spPr>
            <a:xfrm>
              <a:off x="5296" y="1402"/>
              <a:ext cx="1275" cy="2545"/>
            </a:xfrm>
            <a:custGeom>
              <a:avLst/>
              <a:gdLst/>
              <a:ahLst/>
              <a:cxnLst/>
              <a:rect l="l" t="t" r="r" b="b"/>
              <a:pathLst>
                <a:path w="2116" h="4234" extrusionOk="0">
                  <a:moveTo>
                    <a:pt x="2116" y="4082"/>
                  </a:moveTo>
                  <a:lnTo>
                    <a:pt x="2116" y="4082"/>
                  </a:lnTo>
                  <a:cubicBezTo>
                    <a:pt x="2116" y="4165"/>
                    <a:pt x="2048" y="4234"/>
                    <a:pt x="1965" y="4234"/>
                  </a:cubicBezTo>
                  <a:lnTo>
                    <a:pt x="151" y="4234"/>
                  </a:lnTo>
                  <a:cubicBezTo>
                    <a:pt x="68" y="4234"/>
                    <a:pt x="0" y="4165"/>
                    <a:pt x="0" y="4082"/>
                  </a:cubicBezTo>
                  <a:lnTo>
                    <a:pt x="0" y="152"/>
                  </a:lnTo>
                  <a:cubicBezTo>
                    <a:pt x="0" y="68"/>
                    <a:pt x="68" y="0"/>
                    <a:pt x="151" y="0"/>
                  </a:cubicBezTo>
                  <a:lnTo>
                    <a:pt x="1965" y="0"/>
                  </a:lnTo>
                  <a:cubicBezTo>
                    <a:pt x="2048" y="0"/>
                    <a:pt x="2116" y="68"/>
                    <a:pt x="2116" y="152"/>
                  </a:cubicBezTo>
                  <a:lnTo>
                    <a:pt x="2116" y="4082"/>
                  </a:lnTo>
                  <a:lnTo>
                    <a:pt x="2116" y="4082"/>
                  </a:lnTo>
                  <a:close/>
                </a:path>
              </a:pathLst>
            </a:custGeom>
            <a:noFill/>
            <a:ln w="9525" cap="flat" cmpd="sng">
              <a:solidFill>
                <a:srgbClr val="505050"/>
              </a:solidFill>
              <a:prstDash val="solid"/>
              <a:miter lim="800000"/>
              <a:headEnd type="none" w="sm" len="sm"/>
              <a:tailEnd type="none" w="sm" len="sm"/>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2" name="Google Shape;1735;p57">
              <a:extLst>
                <a:ext uri="{FF2B5EF4-FFF2-40B4-BE49-F238E27FC236}">
                  <a16:creationId xmlns:a16="http://schemas.microsoft.com/office/drawing/2014/main" id="{799AE807-8E8B-5AA4-1B5C-09BC55B78BD7}"/>
                </a:ext>
              </a:extLst>
            </p:cNvPr>
            <p:cNvSpPr/>
            <p:nvPr/>
          </p:nvSpPr>
          <p:spPr>
            <a:xfrm>
              <a:off x="5803" y="1529"/>
              <a:ext cx="261" cy="0"/>
            </a:xfrm>
            <a:custGeom>
              <a:avLst/>
              <a:gdLst/>
              <a:ahLst/>
              <a:cxnLst/>
              <a:rect l="l" t="t" r="r" b="b"/>
              <a:pathLst>
                <a:path w="434" h="120000" extrusionOk="0">
                  <a:moveTo>
                    <a:pt x="0" y="0"/>
                  </a:moveTo>
                  <a:lnTo>
                    <a:pt x="0" y="0"/>
                  </a:lnTo>
                  <a:lnTo>
                    <a:pt x="434" y="0"/>
                  </a:lnTo>
                </a:path>
              </a:pathLst>
            </a:custGeom>
            <a:solidFill>
              <a:srgbClr val="FFFFFF"/>
            </a:solidFill>
            <a:ln w="9525" cap="flat" cmpd="sng">
              <a:solidFill>
                <a:srgbClr val="000000"/>
              </a:solidFill>
              <a:prstDash val="solid"/>
              <a:round/>
              <a:headEnd type="none" w="med" len="med"/>
              <a:tailEnd type="none" w="med" len="med"/>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3" name="Google Shape;1736;p57">
              <a:extLst>
                <a:ext uri="{FF2B5EF4-FFF2-40B4-BE49-F238E27FC236}">
                  <a16:creationId xmlns:a16="http://schemas.microsoft.com/office/drawing/2014/main" id="{1E0EBBDB-4EE0-7FEC-A973-26502FE5ACBE}"/>
                </a:ext>
              </a:extLst>
            </p:cNvPr>
            <p:cNvSpPr/>
            <p:nvPr/>
          </p:nvSpPr>
          <p:spPr>
            <a:xfrm>
              <a:off x="5803" y="1529"/>
              <a:ext cx="261" cy="0"/>
            </a:xfrm>
            <a:custGeom>
              <a:avLst/>
              <a:gdLst/>
              <a:ahLst/>
              <a:cxnLst/>
              <a:rect l="l" t="t" r="r" b="b"/>
              <a:pathLst>
                <a:path w="434" h="120000" extrusionOk="0">
                  <a:moveTo>
                    <a:pt x="0" y="0"/>
                  </a:moveTo>
                  <a:lnTo>
                    <a:pt x="0" y="0"/>
                  </a:lnTo>
                  <a:lnTo>
                    <a:pt x="434" y="0"/>
                  </a:lnTo>
                </a:path>
              </a:pathLst>
            </a:custGeom>
            <a:noFill/>
            <a:ln w="9525" cap="flat" cmpd="sng">
              <a:solidFill>
                <a:srgbClr val="505050"/>
              </a:solidFill>
              <a:prstDash val="solid"/>
              <a:miter lim="800000"/>
              <a:headEnd type="none" w="med" len="med"/>
              <a:tailEnd type="none" w="med" len="med"/>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4" name="Google Shape;1737;p57">
              <a:extLst>
                <a:ext uri="{FF2B5EF4-FFF2-40B4-BE49-F238E27FC236}">
                  <a16:creationId xmlns:a16="http://schemas.microsoft.com/office/drawing/2014/main" id="{0F6B7591-FE1B-1132-4F13-BF082ED480F3}"/>
                </a:ext>
              </a:extLst>
            </p:cNvPr>
            <p:cNvSpPr/>
            <p:nvPr/>
          </p:nvSpPr>
          <p:spPr>
            <a:xfrm>
              <a:off x="5846" y="3715"/>
              <a:ext cx="174" cy="174"/>
            </a:xfrm>
            <a:custGeom>
              <a:avLst/>
              <a:gdLst/>
              <a:ahLst/>
              <a:cxnLst/>
              <a:rect l="l" t="t" r="r" b="b"/>
              <a:pathLst>
                <a:path w="289" h="289" extrusionOk="0">
                  <a:moveTo>
                    <a:pt x="289" y="145"/>
                  </a:moveTo>
                  <a:lnTo>
                    <a:pt x="289" y="145"/>
                  </a:lnTo>
                  <a:cubicBezTo>
                    <a:pt x="289" y="224"/>
                    <a:pt x="224" y="289"/>
                    <a:pt x="145" y="289"/>
                  </a:cubicBezTo>
                  <a:cubicBezTo>
                    <a:pt x="65" y="289"/>
                    <a:pt x="0" y="224"/>
                    <a:pt x="0" y="145"/>
                  </a:cubicBezTo>
                  <a:cubicBezTo>
                    <a:pt x="0" y="65"/>
                    <a:pt x="65" y="0"/>
                    <a:pt x="145" y="0"/>
                  </a:cubicBezTo>
                  <a:cubicBezTo>
                    <a:pt x="224" y="0"/>
                    <a:pt x="289" y="65"/>
                    <a:pt x="289" y="145"/>
                  </a:cubicBez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5" name="Google Shape;1738;p57">
              <a:extLst>
                <a:ext uri="{FF2B5EF4-FFF2-40B4-BE49-F238E27FC236}">
                  <a16:creationId xmlns:a16="http://schemas.microsoft.com/office/drawing/2014/main" id="{B5A8E187-FB05-0C71-6D8B-F1F081FD6828}"/>
                </a:ext>
              </a:extLst>
            </p:cNvPr>
            <p:cNvSpPr/>
            <p:nvPr/>
          </p:nvSpPr>
          <p:spPr>
            <a:xfrm>
              <a:off x="5846" y="3715"/>
              <a:ext cx="174" cy="174"/>
            </a:xfrm>
            <a:custGeom>
              <a:avLst/>
              <a:gdLst/>
              <a:ahLst/>
              <a:cxnLst/>
              <a:rect l="l" t="t" r="r" b="b"/>
              <a:pathLst>
                <a:path w="289" h="289" extrusionOk="0">
                  <a:moveTo>
                    <a:pt x="289" y="145"/>
                  </a:moveTo>
                  <a:lnTo>
                    <a:pt x="289" y="145"/>
                  </a:lnTo>
                  <a:cubicBezTo>
                    <a:pt x="289" y="224"/>
                    <a:pt x="224" y="289"/>
                    <a:pt x="145" y="289"/>
                  </a:cubicBezTo>
                  <a:cubicBezTo>
                    <a:pt x="65" y="289"/>
                    <a:pt x="0" y="224"/>
                    <a:pt x="0" y="145"/>
                  </a:cubicBezTo>
                  <a:cubicBezTo>
                    <a:pt x="0" y="65"/>
                    <a:pt x="65" y="0"/>
                    <a:pt x="145" y="0"/>
                  </a:cubicBezTo>
                  <a:cubicBezTo>
                    <a:pt x="224" y="0"/>
                    <a:pt x="289" y="65"/>
                    <a:pt x="289" y="145"/>
                  </a:cubicBezTo>
                  <a:lnTo>
                    <a:pt x="289" y="145"/>
                  </a:lnTo>
                  <a:close/>
                </a:path>
              </a:pathLst>
            </a:custGeom>
            <a:noFill/>
            <a:ln w="9525" cap="flat" cmpd="sng">
              <a:solidFill>
                <a:srgbClr val="505050"/>
              </a:solidFill>
              <a:prstDash val="solid"/>
              <a:miter lim="800000"/>
              <a:headEnd type="none" w="sm" len="sm"/>
              <a:tailEnd type="none" w="sm" len="sm"/>
            </a:ln>
          </p:spPr>
          <p:txBody>
            <a:bodyPr spcFirstLastPara="1" wrap="square" lIns="82939" tIns="41458" rIns="82939" bIns="41458"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grpSp>
      <p:pic>
        <p:nvPicPr>
          <p:cNvPr id="46" name="Google Shape;1739;p57">
            <a:extLst>
              <a:ext uri="{FF2B5EF4-FFF2-40B4-BE49-F238E27FC236}">
                <a16:creationId xmlns:a16="http://schemas.microsoft.com/office/drawing/2014/main" id="{28A84B87-0889-6D8E-2385-C9401CDB1017}"/>
              </a:ext>
            </a:extLst>
          </p:cNvPr>
          <p:cNvPicPr preferRelativeResize="0"/>
          <p:nvPr/>
        </p:nvPicPr>
        <p:blipFill rotWithShape="1">
          <a:blip r:embed="rId3">
            <a:alphaModFix/>
          </a:blip>
          <a:srcRect/>
          <a:stretch/>
        </p:blipFill>
        <p:spPr>
          <a:xfrm>
            <a:off x="888465" y="1829120"/>
            <a:ext cx="1859164" cy="326078"/>
          </a:xfrm>
          <a:prstGeom prst="rect">
            <a:avLst/>
          </a:prstGeom>
          <a:noFill/>
          <a:ln>
            <a:noFill/>
          </a:ln>
        </p:spPr>
      </p:pic>
      <p:sp>
        <p:nvSpPr>
          <p:cNvPr id="47" name="Google Shape;1740;p57">
            <a:extLst>
              <a:ext uri="{FF2B5EF4-FFF2-40B4-BE49-F238E27FC236}">
                <a16:creationId xmlns:a16="http://schemas.microsoft.com/office/drawing/2014/main" id="{9D1FD128-4808-82B5-B1F7-7898C4685B76}"/>
              </a:ext>
            </a:extLst>
          </p:cNvPr>
          <p:cNvSpPr txBox="1"/>
          <p:nvPr/>
        </p:nvSpPr>
        <p:spPr>
          <a:xfrm>
            <a:off x="800333" y="2155198"/>
            <a:ext cx="1886222" cy="1110007"/>
          </a:xfrm>
          <a:prstGeom prst="rect">
            <a:avLst/>
          </a:prstGeom>
          <a:solidFill>
            <a:schemeClr val="accent5">
              <a:lumMod val="60000"/>
              <a:lumOff val="40000"/>
            </a:schemeClr>
          </a:solid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000"/>
              <a:buFontTx/>
              <a:buNone/>
              <a:tabLst/>
              <a:defRPr/>
            </a:pPr>
            <a:r>
              <a:rPr kumimoji="0" lang="ja-JP" altLang="en-US" sz="1100"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rPr>
              <a:t>ヘッダームービー</a:t>
            </a:r>
            <a:endParaRPr kumimoji="0" lang="en-US" altLang="ja-JP" sz="1100"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457200" rtl="0" eaLnBrk="1" fontAlgn="auto" latinLnBrk="0" hangingPunct="1">
              <a:lnSpc>
                <a:spcPct val="100000"/>
              </a:lnSpc>
              <a:spcBef>
                <a:spcPts val="0"/>
              </a:spcBef>
              <a:spcAft>
                <a:spcPts val="0"/>
              </a:spcAft>
              <a:buClr>
                <a:srgbClr val="000000"/>
              </a:buClr>
              <a:buSzPts val="1000"/>
              <a:buFontTx/>
              <a:buNone/>
              <a:tabLst/>
              <a:defRPr/>
            </a:pPr>
            <a:endParaRPr kumimoji="0" lang="en-US" altLang="ja-JP" sz="1100"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457200" rtl="0" eaLnBrk="1" fontAlgn="auto" latinLnBrk="0" hangingPunct="1">
              <a:lnSpc>
                <a:spcPct val="100000"/>
              </a:lnSpc>
              <a:spcBef>
                <a:spcPts val="0"/>
              </a:spcBef>
              <a:spcAft>
                <a:spcPts val="0"/>
              </a:spcAft>
              <a:buClr>
                <a:srgbClr val="000000"/>
              </a:buClr>
              <a:buSzPts val="1000"/>
              <a:buFontTx/>
              <a:buNone/>
              <a:tabLst/>
              <a:defRPr/>
            </a:pPr>
            <a:endParaRPr kumimoji="0" lang="en-US" altLang="ja-JP" sz="1100"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a:p>
            <a:pPr marL="0" marR="0" lvl="0" indent="0" algn="ctr" defTabSz="457200" rtl="0" eaLnBrk="1" fontAlgn="auto" latinLnBrk="0" hangingPunct="1">
              <a:lnSpc>
                <a:spcPct val="100000"/>
              </a:lnSpc>
              <a:spcBef>
                <a:spcPts val="0"/>
              </a:spcBef>
              <a:spcAft>
                <a:spcPts val="0"/>
              </a:spcAft>
              <a:buClr>
                <a:srgbClr val="000000"/>
              </a:buClr>
              <a:buSzPts val="1000"/>
              <a:buFontTx/>
              <a:buNone/>
              <a:tabLst/>
              <a:defRPr/>
            </a:pPr>
            <a:endParaRPr kumimoji="0" lang="en-US" sz="907" b="0" i="0" u="none" strike="noStrike" kern="1200" cap="none" spc="0" normalizeH="0" baseline="0" noProof="0" dirty="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sp>
        <p:nvSpPr>
          <p:cNvPr id="60" name="Google Shape;1758;p57">
            <a:extLst>
              <a:ext uri="{FF2B5EF4-FFF2-40B4-BE49-F238E27FC236}">
                <a16:creationId xmlns:a16="http://schemas.microsoft.com/office/drawing/2014/main" id="{1B0F12C1-F701-F57C-916D-D875C1D644AF}"/>
              </a:ext>
            </a:extLst>
          </p:cNvPr>
          <p:cNvSpPr/>
          <p:nvPr/>
        </p:nvSpPr>
        <p:spPr>
          <a:xfrm>
            <a:off x="800333" y="1821664"/>
            <a:ext cx="1895414" cy="3530873"/>
          </a:xfrm>
          <a:prstGeom prst="rect">
            <a:avLst/>
          </a:prstGeom>
          <a:noFill/>
          <a:ln w="9525" cap="flat" cmpd="sng">
            <a:solidFill>
              <a:schemeClr val="accent3"/>
            </a:solidFill>
            <a:prstDash val="solid"/>
            <a:round/>
            <a:headEnd type="none" w="sm" len="sm"/>
            <a:tailEnd type="none" w="sm" len="sm"/>
          </a:ln>
        </p:spPr>
        <p:txBody>
          <a:bodyPr spcFirstLastPara="1" wrap="square" lIns="82939" tIns="41458" rIns="82939" bIns="41458"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270" b="0" i="0" u="none" strike="noStrike" kern="1200" cap="none" spc="0" normalizeH="0" baseline="0" noProof="0">
              <a:ln>
                <a:noFill/>
              </a:ln>
              <a:solidFill>
                <a:prstClr val="white"/>
              </a:solidFill>
              <a:effectLst/>
              <a:uLnTx/>
              <a:uFillTx/>
              <a:latin typeface="Yu Gothic" panose="020B0400000000000000" pitchFamily="34" charset="-128"/>
              <a:ea typeface="Yu Gothic" panose="020B0400000000000000" pitchFamily="34" charset="-128"/>
              <a:cs typeface="+mn-cs"/>
              <a:sym typeface="Arial"/>
            </a:endParaRPr>
          </a:p>
        </p:txBody>
      </p:sp>
      <p:pic>
        <p:nvPicPr>
          <p:cNvPr id="61" name="Google Shape;1759;p57">
            <a:extLst>
              <a:ext uri="{FF2B5EF4-FFF2-40B4-BE49-F238E27FC236}">
                <a16:creationId xmlns:a16="http://schemas.microsoft.com/office/drawing/2014/main" id="{8DF29EC7-9138-4000-8B2D-6A2CD2B54715}"/>
              </a:ext>
            </a:extLst>
          </p:cNvPr>
          <p:cNvPicPr preferRelativeResize="0"/>
          <p:nvPr/>
        </p:nvPicPr>
        <p:blipFill rotWithShape="1">
          <a:blip r:embed="rId4">
            <a:alphaModFix/>
          </a:blip>
          <a:srcRect/>
          <a:stretch/>
        </p:blipFill>
        <p:spPr>
          <a:xfrm>
            <a:off x="818459" y="3399005"/>
            <a:ext cx="1859162" cy="1862563"/>
          </a:xfrm>
          <a:prstGeom prst="rect">
            <a:avLst/>
          </a:prstGeom>
          <a:noFill/>
          <a:ln>
            <a:noFill/>
          </a:ln>
        </p:spPr>
      </p:pic>
      <p:pic>
        <p:nvPicPr>
          <p:cNvPr id="62" name="Picture 8" descr="https://pics.prcm.jp/420f0692fd3c7/46394337/gif/46394337.gif">
            <a:extLst>
              <a:ext uri="{FF2B5EF4-FFF2-40B4-BE49-F238E27FC236}">
                <a16:creationId xmlns:a16="http://schemas.microsoft.com/office/drawing/2014/main" id="{4E7E66A1-DA5E-1B0C-F553-0346CA1A259F}"/>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495761" y="2560762"/>
            <a:ext cx="504558" cy="5176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5" name="Google Shape;1772;p63">
            <a:extLst>
              <a:ext uri="{FF2B5EF4-FFF2-40B4-BE49-F238E27FC236}">
                <a16:creationId xmlns:a16="http://schemas.microsoft.com/office/drawing/2014/main" id="{6EDCCFDD-0569-2AA2-8155-04FE824E2CCC}"/>
              </a:ext>
            </a:extLst>
          </p:cNvPr>
          <p:cNvGraphicFramePr/>
          <p:nvPr/>
        </p:nvGraphicFramePr>
        <p:xfrm>
          <a:off x="3096367" y="1763935"/>
          <a:ext cx="6357249" cy="3913389"/>
        </p:xfrm>
        <a:graphic>
          <a:graphicData uri="http://schemas.openxmlformats.org/drawingml/2006/table">
            <a:tbl>
              <a:tblPr>
                <a:noFill/>
              </a:tblPr>
              <a:tblGrid>
                <a:gridCol w="2087487">
                  <a:extLst>
                    <a:ext uri="{9D8B030D-6E8A-4147-A177-3AD203B41FA5}">
                      <a16:colId xmlns:a16="http://schemas.microsoft.com/office/drawing/2014/main" val="3917391680"/>
                    </a:ext>
                  </a:extLst>
                </a:gridCol>
                <a:gridCol w="1155828">
                  <a:extLst>
                    <a:ext uri="{9D8B030D-6E8A-4147-A177-3AD203B41FA5}">
                      <a16:colId xmlns:a16="http://schemas.microsoft.com/office/drawing/2014/main" val="20000"/>
                    </a:ext>
                  </a:extLst>
                </a:gridCol>
                <a:gridCol w="3113934">
                  <a:extLst>
                    <a:ext uri="{9D8B030D-6E8A-4147-A177-3AD203B41FA5}">
                      <a16:colId xmlns:a16="http://schemas.microsoft.com/office/drawing/2014/main" val="120403583"/>
                    </a:ext>
                  </a:extLst>
                </a:gridCol>
              </a:tblGrid>
              <a:tr h="267085">
                <a:tc gridSpan="3">
                  <a:txBody>
                    <a:bodyPr/>
                    <a:lstStyle/>
                    <a:p>
                      <a:pPr marL="0" marR="0" lvl="0" indent="0" algn="l" rtl="0">
                        <a:lnSpc>
                          <a:spcPct val="100000"/>
                        </a:lnSpc>
                        <a:spcBef>
                          <a:spcPts val="0"/>
                        </a:spcBef>
                        <a:spcAft>
                          <a:spcPts val="0"/>
                        </a:spcAft>
                        <a:buClr>
                          <a:srgbClr val="000000"/>
                        </a:buClr>
                        <a:buSzPts val="105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入稿物</a:t>
                      </a:r>
                      <a:r>
                        <a:rPr lang="en-US" alt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3</a:t>
                      </a: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点</a:t>
                      </a:r>
                    </a:p>
                  </a:txBody>
                  <a:tcPr marL="82962" marR="82962" marT="41481" marB="414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chemeClr val="bg1">
                          <a:lumMod val="65000"/>
                        </a:schemeClr>
                      </a:solidFill>
                      <a:prstDash val="dot"/>
                      <a:round/>
                      <a:headEnd type="none" w="med" len="med"/>
                      <a:tailEnd type="none" w="med" len="med"/>
                    </a:lnB>
                    <a:solidFill>
                      <a:srgbClr val="F0F0EB"/>
                    </a:solidFill>
                  </a:tcPr>
                </a:tc>
                <a:tc hMerge="1">
                  <a:txBody>
                    <a:bodyPr/>
                    <a:lstStyle/>
                    <a:p>
                      <a:pPr marL="0" marR="0" lvl="0" indent="0" algn="l" rtl="0">
                        <a:lnSpc>
                          <a:spcPct val="100000"/>
                        </a:lnSpc>
                        <a:spcBef>
                          <a:spcPts val="0"/>
                        </a:spcBef>
                        <a:spcAft>
                          <a:spcPts val="0"/>
                        </a:spcAft>
                        <a:buClr>
                          <a:srgbClr val="000000"/>
                        </a:buClr>
                        <a:buSzPts val="1050"/>
                        <a:buFont typeface="Arial"/>
                        <a:buNone/>
                      </a:pPr>
                      <a:r>
                        <a:rPr lang="ja-JP" sz="8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①動画ファイル</a:t>
                      </a:r>
                      <a:endParaRPr sz="8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dot"/>
                      <a:round/>
                      <a:headEnd type="none" w="med" len="med"/>
                      <a:tailEnd type="none" w="med" len="med"/>
                    </a:lnB>
                    <a:solidFill>
                      <a:srgbClr val="F0F0EB"/>
                    </a:solidFill>
                  </a:tcPr>
                </a:tc>
                <a:tc hMerge="1">
                  <a:txBody>
                    <a:bodyPr/>
                    <a:lstStyle/>
                    <a:p>
                      <a:pPr marL="0" marR="0" lvl="0" indent="0" algn="l" rtl="0">
                        <a:lnSpc>
                          <a:spcPct val="100000"/>
                        </a:lnSpc>
                        <a:spcBef>
                          <a:spcPts val="0"/>
                        </a:spcBef>
                        <a:spcAft>
                          <a:spcPts val="0"/>
                        </a:spcAft>
                        <a:buClr>
                          <a:srgbClr val="000000"/>
                        </a:buClr>
                        <a:buSzPts val="1050"/>
                        <a:buFont typeface="Arial"/>
                        <a:buNone/>
                      </a:pPr>
                      <a:endParaRPr sz="8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dot"/>
                      <a:round/>
                      <a:headEnd type="none" w="med" len="med"/>
                      <a:tailEnd type="none" w="med" len="med"/>
                    </a:lnB>
                    <a:solidFill>
                      <a:srgbClr val="F0F0EB"/>
                    </a:solidFill>
                  </a:tcPr>
                </a:tc>
                <a:extLst>
                  <a:ext uri="{0D108BD9-81ED-4DB2-BD59-A6C34878D82A}">
                    <a16:rowId xmlns:a16="http://schemas.microsoft.com/office/drawing/2014/main" val="10000"/>
                  </a:ext>
                </a:extLst>
              </a:tr>
              <a:tr h="267085">
                <a:tc rowSpan="7">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①動画ファイル</a:t>
                      </a:r>
                    </a:p>
                    <a:p>
                      <a:pPr marL="0" marR="0" lvl="0" indent="0" algn="l" rtl="0">
                        <a:lnSpc>
                          <a:spcPct val="100000"/>
                        </a:lnSpc>
                        <a:spcBef>
                          <a:spcPts val="0"/>
                        </a:spcBef>
                        <a:spcAft>
                          <a:spcPts val="0"/>
                        </a:spcAft>
                        <a:buClr>
                          <a:srgbClr val="000000"/>
                        </a:buClr>
                        <a:buSzPts val="1050"/>
                        <a:buFont typeface="Arial"/>
                        <a:buNone/>
                      </a:pP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12700" cap="flat" cmpd="sng" algn="ctr">
                      <a:solidFill>
                        <a:schemeClr val="bg1">
                          <a:lumMod val="7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形式</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MP4, MOV</a:t>
                      </a: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1"/>
                  </a:ext>
                </a:extLst>
              </a:tr>
              <a:tr h="267085">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サイズ</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1280x720px 以上</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2"/>
                  </a:ext>
                </a:extLst>
              </a:tr>
              <a:tr h="267085">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容量</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30MB</a:t>
                      </a:r>
                      <a:r>
                        <a:rPr lang="ja-JP" altLang="en-US" sz="1200" b="1" i="0" u="none" strike="noStrike" cap="none">
                          <a:solidFill>
                            <a:srgbClr val="505050"/>
                          </a:solidFill>
                          <a:latin typeface="Yu Gothic" panose="020B0400000000000000" pitchFamily="34" charset="-128"/>
                          <a:ea typeface="Yu Gothic" panose="020B0400000000000000" pitchFamily="34" charset="-128"/>
                          <a:cs typeface="Arial"/>
                          <a:sym typeface="Arial"/>
                        </a:rPr>
                        <a:t>以内</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3"/>
                  </a:ext>
                </a:extLst>
              </a:tr>
              <a:tr h="267085">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秒数</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30秒</a:t>
                      </a:r>
                      <a:r>
                        <a:rPr lang="ja-JP" altLang="en-US" sz="1200" b="1" i="0" u="none" strike="noStrike" cap="none">
                          <a:solidFill>
                            <a:srgbClr val="505050"/>
                          </a:solidFill>
                          <a:latin typeface="Yu Gothic" panose="020B0400000000000000" pitchFamily="34" charset="-128"/>
                          <a:ea typeface="Yu Gothic" panose="020B0400000000000000" pitchFamily="34" charset="-128"/>
                          <a:cs typeface="Arial"/>
                          <a:sym typeface="Arial"/>
                        </a:rPr>
                        <a:t>以内</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4"/>
                  </a:ext>
                </a:extLst>
              </a:tr>
              <a:tr h="417329">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spc="0" dirty="0">
                          <a:solidFill>
                            <a:srgbClr val="505050"/>
                          </a:solidFill>
                          <a:latin typeface="Yu Gothic" panose="020B0400000000000000" pitchFamily="34" charset="-128"/>
                          <a:ea typeface="Yu Gothic" panose="020B0400000000000000" pitchFamily="34" charset="-128"/>
                          <a:cs typeface="Arial"/>
                          <a:sym typeface="Arial"/>
                        </a:rPr>
                        <a:t>フレームレート</a:t>
                      </a:r>
                      <a:endParaRPr sz="1200" b="1" i="0" u="none" strike="noStrike" cap="none" spc="0"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制限なし</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5"/>
                  </a:ext>
                </a:extLst>
              </a:tr>
              <a:tr h="417329">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ビットレート</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制限なし</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6"/>
                  </a:ext>
                </a:extLst>
              </a:tr>
              <a:tr h="417329">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オーディオ</a:t>
                      </a: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制限なし</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7"/>
                  </a:ext>
                </a:extLst>
              </a:tr>
              <a:tr h="493329">
                <a:tc gridSpan="3">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②リンク先</a:t>
                      </a:r>
                      <a:endParaRPr lang="en-US" alt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hMerge="1">
                  <a:txBody>
                    <a:bodyPr/>
                    <a:lstStyle/>
                    <a:p>
                      <a:pPr marL="0" marR="0" lvl="0" indent="0" algn="l" rtl="0">
                        <a:lnSpc>
                          <a:spcPct val="100000"/>
                        </a:lnSpc>
                        <a:spcBef>
                          <a:spcPts val="0"/>
                        </a:spcBef>
                        <a:spcAft>
                          <a:spcPts val="0"/>
                        </a:spcAft>
                        <a:buClr>
                          <a:srgbClr val="000000"/>
                        </a:buClr>
                        <a:buSzPts val="1050"/>
                        <a:buFont typeface="Arial"/>
                        <a:buNone/>
                      </a:pPr>
                      <a:endParaRPr sz="7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hMerge="1">
                  <a:txBody>
                    <a:bodyPr/>
                    <a:lstStyle/>
                    <a:p>
                      <a:endParaRPr dirty="0"/>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09"/>
                  </a:ext>
                </a:extLst>
              </a:tr>
              <a:tr h="267085">
                <a:tc rowSpan="3">
                  <a:txBody>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lang="ja-JP" altLang="en-US"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③代替バナー</a:t>
                      </a:r>
                    </a:p>
                  </a:txBody>
                  <a:tcPr marL="82962" marR="82962" marT="41481" marB="41481">
                    <a:lnL w="12700" cap="flat" cmpd="sng" algn="ctr">
                      <a:solidFill>
                        <a:schemeClr val="bg1">
                          <a:lumMod val="7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形式</a:t>
                      </a: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JPG, GIF, PNG</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11"/>
                  </a:ext>
                </a:extLst>
              </a:tr>
              <a:tr h="267085">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a:solidFill>
                            <a:srgbClr val="505050"/>
                          </a:solidFill>
                          <a:latin typeface="Yu Gothic" panose="020B0400000000000000" pitchFamily="34" charset="-128"/>
                          <a:ea typeface="Yu Gothic" panose="020B0400000000000000" pitchFamily="34" charset="-128"/>
                          <a:cs typeface="Arial"/>
                          <a:sym typeface="Arial"/>
                        </a:rPr>
                        <a:t>サイズ</a:t>
                      </a:r>
                      <a:endParaRPr sz="1200" b="1" i="0" u="none" strike="noStrike" cap="none">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640x360</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dot"/>
                      <a:round/>
                      <a:headEnd type="none" w="med" len="med"/>
                      <a:tailEnd type="none" w="med" len="med"/>
                    </a:lnB>
                  </a:tcPr>
                </a:tc>
                <a:extLst>
                  <a:ext uri="{0D108BD9-81ED-4DB2-BD59-A6C34878D82A}">
                    <a16:rowId xmlns:a16="http://schemas.microsoft.com/office/drawing/2014/main" val="10012"/>
                  </a:ext>
                </a:extLst>
              </a:tr>
              <a:tr h="267085">
                <a:tc vMerge="1">
                  <a:txBody>
                    <a:bodyPr/>
                    <a:lstStyle/>
                    <a:p>
                      <a:pPr marL="0" marR="0" lvl="0" indent="0" algn="l" rtl="0">
                        <a:lnSpc>
                          <a:spcPct val="100000"/>
                        </a:lnSpc>
                        <a:spcBef>
                          <a:spcPts val="0"/>
                        </a:spcBef>
                        <a:spcAft>
                          <a:spcPts val="0"/>
                        </a:spcAft>
                        <a:buClr>
                          <a:srgbClr val="000000"/>
                        </a:buClr>
                        <a:buSzPts val="1050"/>
                        <a:buFont typeface="Arial"/>
                        <a:buNone/>
                      </a:pPr>
                      <a:endParaRPr sz="800" b="0"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9525" cap="flat" cmpd="sng" algn="ctr">
                      <a:solidFill>
                        <a:schemeClr val="bg1">
                          <a:lumMod val="65000"/>
                        </a:schemeClr>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容量</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9525" cap="flat" cmpd="sng" algn="ctr">
                      <a:solidFill>
                        <a:schemeClr val="bg1">
                          <a:lumMod val="65000"/>
                        </a:schemeClr>
                      </a:solidFill>
                      <a:prstDash val="dot"/>
                      <a:round/>
                      <a:headEnd type="none" w="med" len="med"/>
                      <a:tailEnd type="none" w="med" len="med"/>
                    </a:lnR>
                    <a:lnT w="9525" cap="flat" cmpd="sng" algn="ctr">
                      <a:solidFill>
                        <a:schemeClr val="bg1">
                          <a:lumMod val="65000"/>
                        </a:schemeClr>
                      </a:solidFill>
                      <a:prstDash val="dot"/>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050"/>
                        <a:buFont typeface="Arial"/>
                        <a:buNone/>
                      </a:pPr>
                      <a:r>
                        <a:rPr lang="en-US" alt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100</a:t>
                      </a:r>
                      <a:r>
                        <a:rPr lang="ja-JP"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rPr>
                        <a:t>KB</a:t>
                      </a:r>
                      <a:endParaRPr sz="1200" b="1" i="0" u="none" strike="noStrike" cap="none" dirty="0">
                        <a:solidFill>
                          <a:srgbClr val="505050"/>
                        </a:solidFill>
                        <a:latin typeface="Yu Gothic" panose="020B0400000000000000" pitchFamily="34" charset="-128"/>
                        <a:ea typeface="Yu Gothic" panose="020B0400000000000000" pitchFamily="34" charset="-128"/>
                        <a:cs typeface="Arial"/>
                        <a:sym typeface="Arial"/>
                      </a:endParaRPr>
                    </a:p>
                  </a:txBody>
                  <a:tcPr marL="82962" marR="82962" marT="41481" marB="41481">
                    <a:lnL w="9525" cap="flat" cmpd="sng" algn="ctr">
                      <a:solidFill>
                        <a:schemeClr val="bg1">
                          <a:lumMod val="65000"/>
                        </a:schemeClr>
                      </a:solidFill>
                      <a:prstDash val="dot"/>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dot"/>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846235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34" name="Google Shape;1791;p64">
            <a:extLst>
              <a:ext uri="{FF2B5EF4-FFF2-40B4-BE49-F238E27FC236}">
                <a16:creationId xmlns:a16="http://schemas.microsoft.com/office/drawing/2014/main" id="{C94830D0-DA6D-6AF5-263E-F705E6FD5B87}"/>
              </a:ext>
            </a:extLst>
          </p:cNvPr>
          <p:cNvSpPr txBox="1"/>
          <p:nvPr/>
        </p:nvSpPr>
        <p:spPr>
          <a:xfrm>
            <a:off x="189214" y="716281"/>
            <a:ext cx="4716471" cy="460367"/>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広告掲載の可否の決定権は、小学館が有しています。</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掲載を承認もしくは拒否した広告について、小学館はその理由を説明する義務を負いません。</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申し込み、掲載された広告の責任はすべて広告主が負うものとします。</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35" name="Google Shape;1792;p64">
            <a:extLst>
              <a:ext uri="{FF2B5EF4-FFF2-40B4-BE49-F238E27FC236}">
                <a16:creationId xmlns:a16="http://schemas.microsoft.com/office/drawing/2014/main" id="{F4A3D090-36BC-8760-58FC-0A0A0EA979DD}"/>
              </a:ext>
            </a:extLst>
          </p:cNvPr>
          <p:cNvSpPr/>
          <p:nvPr/>
        </p:nvSpPr>
        <p:spPr>
          <a:xfrm>
            <a:off x="189215" y="485874"/>
            <a:ext cx="4481499" cy="230407"/>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広告掲載基準</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6" name="Google Shape;1793;p64">
            <a:extLst>
              <a:ext uri="{FF2B5EF4-FFF2-40B4-BE49-F238E27FC236}">
                <a16:creationId xmlns:a16="http://schemas.microsoft.com/office/drawing/2014/main" id="{05BC7741-A703-C161-778C-78DCD2CF8EC1}"/>
              </a:ext>
            </a:extLst>
          </p:cNvPr>
          <p:cNvSpPr/>
          <p:nvPr/>
        </p:nvSpPr>
        <p:spPr>
          <a:xfrm>
            <a:off x="189213" y="1176648"/>
            <a:ext cx="4481499" cy="230407"/>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掲載禁止商品・サービス</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7" name="Google Shape;1795;p64">
            <a:extLst>
              <a:ext uri="{FF2B5EF4-FFF2-40B4-BE49-F238E27FC236}">
                <a16:creationId xmlns:a16="http://schemas.microsoft.com/office/drawing/2014/main" id="{7A5E570A-D060-F7A8-6BDD-30C4C2B01919}"/>
              </a:ext>
            </a:extLst>
          </p:cNvPr>
          <p:cNvSpPr/>
          <p:nvPr/>
        </p:nvSpPr>
        <p:spPr>
          <a:xfrm>
            <a:off x="189211" y="5934787"/>
            <a:ext cx="4481499" cy="230407"/>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掲載基準を設けている商品・サービス</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8" name="Google Shape;1796;p64">
            <a:extLst>
              <a:ext uri="{FF2B5EF4-FFF2-40B4-BE49-F238E27FC236}">
                <a16:creationId xmlns:a16="http://schemas.microsoft.com/office/drawing/2014/main" id="{8FA0FAEB-8A34-4756-267A-26C1EA854445}"/>
              </a:ext>
            </a:extLst>
          </p:cNvPr>
          <p:cNvSpPr txBox="1"/>
          <p:nvPr/>
        </p:nvSpPr>
        <p:spPr>
          <a:xfrm>
            <a:off x="189211" y="6165194"/>
            <a:ext cx="4481499" cy="460367"/>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新規商品、サービスにおいては個別審査のうえ、 小学館が承認した場合のみ掲載可能とします。（このほかにも掲載判断が必要になる場合がございます）</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審査に際しては、下記の項目を弊社営業あてにお送りください。</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39" name="Google Shape;1797;p64">
            <a:extLst>
              <a:ext uri="{FF2B5EF4-FFF2-40B4-BE49-F238E27FC236}">
                <a16:creationId xmlns:a16="http://schemas.microsoft.com/office/drawing/2014/main" id="{CE53AE33-B234-9CB3-8055-51447DFC0237}"/>
              </a:ext>
            </a:extLst>
          </p:cNvPr>
          <p:cNvSpPr txBox="1"/>
          <p:nvPr/>
        </p:nvSpPr>
        <p:spPr>
          <a:xfrm>
            <a:off x="4952998" y="485874"/>
            <a:ext cx="4200941" cy="460367"/>
          </a:xfrm>
          <a:prstGeom prst="rect">
            <a:avLst/>
          </a:prstGeom>
          <a:noFill/>
          <a:ln w="9525" cap="flat" cmpd="sng">
            <a:solidFill>
              <a:schemeClr val="dk1"/>
            </a:solidFill>
            <a:prstDash val="solid"/>
            <a:miter lim="800000"/>
            <a:headEnd type="none" w="sm" len="sm"/>
            <a:tailEnd type="none" w="sm" len="sm"/>
          </a:ln>
        </p:spPr>
        <p:txBody>
          <a:bodyPr spcFirstLastPara="1" wrap="square" lIns="82939" tIns="41458" rIns="82939" bIns="41458" anchor="t" anchorCtr="0">
            <a:sp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① 会社概要（会社名・会社住所・代表者名・連絡先）</a:t>
            </a:r>
            <a:endParaRPr kumimoji="0" sz="1270"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② プロモーション内容</a:t>
            </a:r>
            <a:endParaRPr kumimoji="0" sz="1270"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③ 掲載希望商品・掲載期間</a:t>
            </a:r>
            <a:endParaRPr kumimoji="0" sz="1270" b="0" i="0" u="none" strike="noStrike" kern="0" cap="none" spc="0" normalizeH="0" baseline="0" noProof="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0" name="Google Shape;1806;p65">
            <a:extLst>
              <a:ext uri="{FF2B5EF4-FFF2-40B4-BE49-F238E27FC236}">
                <a16:creationId xmlns:a16="http://schemas.microsoft.com/office/drawing/2014/main" id="{C2828B2F-6C2E-8AFD-B720-BAD2362BB3B1}"/>
              </a:ext>
            </a:extLst>
          </p:cNvPr>
          <p:cNvSpPr txBox="1"/>
          <p:nvPr/>
        </p:nvSpPr>
        <p:spPr>
          <a:xfrm>
            <a:off x="4952999" y="1252519"/>
            <a:ext cx="4229695" cy="1966934"/>
          </a:xfrm>
          <a:prstGeom prst="rect">
            <a:avLst/>
          </a:prstGeom>
          <a:noFill/>
          <a:ln>
            <a:noFill/>
          </a:ln>
        </p:spPr>
        <p:txBody>
          <a:bodyPr spcFirstLastPara="1" wrap="square" lIns="82939" tIns="41458" rIns="82939" bIns="41458" anchor="t" anchorCtr="0">
            <a:sp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以下の表現を含んだ広告の掲載はお断りします。なお、これ以外にもユーザーからのクレームが懸念される場合は掲載をお断りすることや、広告表現の修正をお願いする場合がございます。</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ユーザーに不快感を抱かせる広告表現</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- 1</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秒間に</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3</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回以上の高速点滅、アニメーションの単純ループ</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コントラストの強い画面の反転表示</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アラートマーク、機能しない検索窓などのギミック表現</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小学館媒体のコンテンツと混同する可能性がある広告表現</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誇大表現のおそれがある広告表現</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法律で禁止されている行為を連想させる広告表現</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・ユーザーのアクセス環境や機種、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のバージョンなどにより配信されない場合やうまく表示がされない場合がございます。</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これが原因で広告主様に損害が生じた場合、弊社は一切責任を負わないものとします。予めご了承ください。</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1" name="Google Shape;1809;p65">
            <a:extLst>
              <a:ext uri="{FF2B5EF4-FFF2-40B4-BE49-F238E27FC236}">
                <a16:creationId xmlns:a16="http://schemas.microsoft.com/office/drawing/2014/main" id="{FBDE0CF1-75EE-CD16-C3C6-06941F068C31}"/>
              </a:ext>
            </a:extLst>
          </p:cNvPr>
          <p:cNvSpPr/>
          <p:nvPr/>
        </p:nvSpPr>
        <p:spPr>
          <a:xfrm>
            <a:off x="4953000" y="996220"/>
            <a:ext cx="4229695" cy="229069"/>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広告表現の制限</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2" name="Google Shape;1812;p65">
            <a:extLst>
              <a:ext uri="{FF2B5EF4-FFF2-40B4-BE49-F238E27FC236}">
                <a16:creationId xmlns:a16="http://schemas.microsoft.com/office/drawing/2014/main" id="{49262F3C-2C05-EFD7-88C9-52F76BB3DD65}"/>
              </a:ext>
            </a:extLst>
          </p:cNvPr>
          <p:cNvSpPr/>
          <p:nvPr/>
        </p:nvSpPr>
        <p:spPr>
          <a:xfrm>
            <a:off x="4952998" y="3210681"/>
            <a:ext cx="4229694" cy="229070"/>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競合調整</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3" name="Google Shape;1813;p65">
            <a:extLst>
              <a:ext uri="{FF2B5EF4-FFF2-40B4-BE49-F238E27FC236}">
                <a16:creationId xmlns:a16="http://schemas.microsoft.com/office/drawing/2014/main" id="{579EF0F1-0821-5221-0138-4DB8230F6D9E}"/>
              </a:ext>
            </a:extLst>
          </p:cNvPr>
          <p:cNvSpPr txBox="1"/>
          <p:nvPr/>
        </p:nvSpPr>
        <p:spPr>
          <a:xfrm>
            <a:off x="4952998" y="3853857"/>
            <a:ext cx="4261038" cy="711462"/>
          </a:xfrm>
          <a:prstGeom prst="rect">
            <a:avLst/>
          </a:prstGeom>
          <a:noFill/>
          <a:ln>
            <a:noFill/>
          </a:ln>
        </p:spPr>
        <p:txBody>
          <a:bodyPr spcFirstLastPara="1" wrap="square" lIns="82939" tIns="41458" rIns="82939" bIns="41458" anchor="t" anchorCtr="0">
            <a:sp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正式申し込み（仮押えは含みません）後のキャンセルについては、下記の通りキャンセル料金を申し受けます。</a:t>
            </a:r>
            <a:endParaRPr kumimoji="0" lang="ja-JP" altLang="en-US"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掲載開始日</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2</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営業日以前 料金の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50</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掲載開始</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1</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営業日前以降</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料金の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100</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タイアップ企画の場合に限り、申し込み後キャンセル料金が</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100</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％発生いたします。</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4" name="Google Shape;1814;p65">
            <a:extLst>
              <a:ext uri="{FF2B5EF4-FFF2-40B4-BE49-F238E27FC236}">
                <a16:creationId xmlns:a16="http://schemas.microsoft.com/office/drawing/2014/main" id="{78CAC5A3-D3F5-E438-C6F3-41475014A6AC}"/>
              </a:ext>
            </a:extLst>
          </p:cNvPr>
          <p:cNvSpPr/>
          <p:nvPr/>
        </p:nvSpPr>
        <p:spPr>
          <a:xfrm>
            <a:off x="4952998" y="3624787"/>
            <a:ext cx="4229694" cy="229070"/>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キャンセル規定</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5" name="Google Shape;1815;p65">
            <a:extLst>
              <a:ext uri="{FF2B5EF4-FFF2-40B4-BE49-F238E27FC236}">
                <a16:creationId xmlns:a16="http://schemas.microsoft.com/office/drawing/2014/main" id="{87361A63-CF54-F029-8B1B-EA3286A6DC1A}"/>
              </a:ext>
            </a:extLst>
          </p:cNvPr>
          <p:cNvSpPr txBox="1"/>
          <p:nvPr/>
        </p:nvSpPr>
        <p:spPr>
          <a:xfrm>
            <a:off x="4952999" y="3435016"/>
            <a:ext cx="3399080" cy="209273"/>
          </a:xfrm>
          <a:prstGeom prst="rect">
            <a:avLst/>
          </a:prstGeom>
          <a:noFill/>
          <a:ln>
            <a:noFill/>
          </a:ln>
        </p:spPr>
        <p:txBody>
          <a:bodyPr spcFirstLastPara="1" wrap="square" lIns="82939" tIns="41458" rIns="82939" bIns="41458" anchor="t" anchorCtr="0">
            <a:sp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弊社ではいわゆる競合調整は行っておりません。</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6" name="Google Shape;1789;p64">
            <a:extLst>
              <a:ext uri="{FF2B5EF4-FFF2-40B4-BE49-F238E27FC236}">
                <a16:creationId xmlns:a16="http://schemas.microsoft.com/office/drawing/2014/main" id="{582012F3-39A3-8D0A-67C5-21AEE4848FCE}"/>
              </a:ext>
            </a:extLst>
          </p:cNvPr>
          <p:cNvSpPr txBox="1"/>
          <p:nvPr/>
        </p:nvSpPr>
        <p:spPr>
          <a:xfrm>
            <a:off x="189213" y="1440160"/>
            <a:ext cx="4481500" cy="4667545"/>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以下の内容の広告掲載はお断りしております。</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ご不明な点があれば、お気軽に弊社営業担当までお問い合わせください。</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70000"/>
              </a:lnSpc>
              <a:spcBef>
                <a:spcPts val="408"/>
              </a:spcBef>
              <a:spcAft>
                <a:spcPts val="0"/>
              </a:spcAft>
              <a:buClr>
                <a:srgbClr val="000000"/>
              </a:buClr>
              <a:buSzTx/>
              <a:buFontTx/>
              <a:buNone/>
              <a:tabLst/>
              <a:defRPr/>
            </a:pP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▼違法な広告の排除 ・法令に違反しまたは違反するおそれのある広告 ・違法な表⽰、⼿段による広告 ・違法な商品やサービスの広告 ・詐欺による広告 ・各種業法に規定された広告表⽰義務を果たしていない広告 ・芸能⼈や</a:t>
            </a:r>
            <a:r>
              <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SNS</a:t>
            </a: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にアップロードされた画像等の無許諾の写真・素材を利⽤した広告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▼⼈権侵害を助⻑する広告の排除 ・他⼈の名誉を毀損する広告 ・⼈権侵害の恐れのある広告 ・ヘイトスピーチ等の差別を助⻑する表現を含む広告 ・個⼈情報、個⼈を特定できる情報、個⼈を攻撃する広告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▼反社会的な広告の排除 ・暴⼒団、テロ組織など反社会組織を⽀援、正当化する表現を含む広告 ・露⾻な暴⼒、暴⼒的または残虐な表現を含む広告 ・過度な露出や性的興味関⼼を引かせる広告 ・公序良俗に反する広告 ・⾃殺、⾃傷⾏為、摂⾷障害を助⻑するまたは正当化する表現を含む広告 ・閲覧者またはその他の第三者に不快感を与える広告 ・違法な薬物、銃器、その他危険物などの規制対象品の広告 ・消費者等を騙したり、欺こうとしたり、脅したりする広告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▼その他以下のような広告の排除 ・チェーンメール等の第三者への情報の拡散を求める広告 ・スパムメール、マルウエア、ウィルスその他の有害なコンピューター・プログラムを含む恐れのある広告 およびランディングページの広告 ・リンク先のランディングページに提供元情報の記載されていない広告 ・広告主体者が明確でない広告 </a:t>
            </a:r>
            <a:endPar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▼ネット上で申し込みが可能な、通販・通教については、広告主様のサイトを拝見させていただいた上で、判断致します。</a:t>
            </a:r>
            <a:endPar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▼未成年者、若年層の見るサイトでは、酒類、ダイエット食品、エステティックサロン、消費者金融の広告はお受けいたしておりません。</a:t>
            </a:r>
            <a:endPar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▼以上の他、ユーザー保護の観点等の理由により、株式会社⼩学館が不適切と判断する商品、サービスの広告は掲載で きません。また、掲載基準は変更されることがあります。 </a:t>
            </a:r>
            <a:endParaRPr kumimoji="0" lang="en-US" altLang="ja-JP"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▼弊社及び小学館集英社プロダクションなど関連会社の商品と競合する他社の広告については、商品、内容ごとに判断させていただきますので、恐れ入りますがその都度お問い合わせの上、ご確認ください。</a:t>
            </a:r>
            <a:endParaRPr kumimoji="0" sz="80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7" name="Google Shape;1807;p65">
            <a:extLst>
              <a:ext uri="{FF2B5EF4-FFF2-40B4-BE49-F238E27FC236}">
                <a16:creationId xmlns:a16="http://schemas.microsoft.com/office/drawing/2014/main" id="{1442ABF5-0183-9BDB-FE22-D7BFB4D5B739}"/>
              </a:ext>
            </a:extLst>
          </p:cNvPr>
          <p:cNvSpPr txBox="1"/>
          <p:nvPr/>
        </p:nvSpPr>
        <p:spPr>
          <a:xfrm>
            <a:off x="4952998" y="4837002"/>
            <a:ext cx="4227954" cy="711462"/>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広告原稿は別ページ</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各原稿規定</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をご参照ください。</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入稿方法は</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E</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メールで担当まで、添付ファイルにてご入稿ください。</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入稿確認後、受領メールをお送り致します。</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リンク先について動作確認の関係上、掲載開始日の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5</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営業日前までに</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指定の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URL</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を立ち上げてください。</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8" name="Google Shape;1808;p65">
            <a:extLst>
              <a:ext uri="{FF2B5EF4-FFF2-40B4-BE49-F238E27FC236}">
                <a16:creationId xmlns:a16="http://schemas.microsoft.com/office/drawing/2014/main" id="{47A58D11-0077-7364-F822-D95640C6B2F0}"/>
              </a:ext>
            </a:extLst>
          </p:cNvPr>
          <p:cNvSpPr/>
          <p:nvPr/>
        </p:nvSpPr>
        <p:spPr>
          <a:xfrm>
            <a:off x="4954739" y="4586626"/>
            <a:ext cx="4229695" cy="229069"/>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入稿規定</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9" name="Google Shape;1810;p65">
            <a:extLst>
              <a:ext uri="{FF2B5EF4-FFF2-40B4-BE49-F238E27FC236}">
                <a16:creationId xmlns:a16="http://schemas.microsoft.com/office/drawing/2014/main" id="{52978759-0546-5A7B-5A79-A3459183AD10}"/>
              </a:ext>
            </a:extLst>
          </p:cNvPr>
          <p:cNvSpPr txBox="1"/>
          <p:nvPr/>
        </p:nvSpPr>
        <p:spPr>
          <a:xfrm>
            <a:off x="4952998" y="5846345"/>
            <a:ext cx="4227954" cy="711462"/>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広告原稿の入稿および差し替えについては、広告掲載開始</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5</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営業日前</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動画広告は</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10</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営業日前</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の</a:t>
            </a: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17</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時までとさせていただきます。</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・詳細は各広告メニューをご参照ください。</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なお、年末年始、大型連休などの期間は、事前に告知したうえで、入稿締切日を繰り上げさせていただく場合があります。</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50" name="Google Shape;1811;p65">
            <a:extLst>
              <a:ext uri="{FF2B5EF4-FFF2-40B4-BE49-F238E27FC236}">
                <a16:creationId xmlns:a16="http://schemas.microsoft.com/office/drawing/2014/main" id="{21347E26-7D98-C6D8-AFB9-853B4BE83FE0}"/>
              </a:ext>
            </a:extLst>
          </p:cNvPr>
          <p:cNvSpPr/>
          <p:nvPr/>
        </p:nvSpPr>
        <p:spPr>
          <a:xfrm>
            <a:off x="4952998" y="5575305"/>
            <a:ext cx="4229694" cy="229069"/>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入稿締切日</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51" name="タイトル 1">
            <a:extLst>
              <a:ext uri="{FF2B5EF4-FFF2-40B4-BE49-F238E27FC236}">
                <a16:creationId xmlns:a16="http://schemas.microsoft.com/office/drawing/2014/main" id="{BB44BE63-1A9F-9143-6715-3A4B8CC5AD09}"/>
              </a:ext>
            </a:extLst>
          </p:cNvPr>
          <p:cNvSpPr>
            <a:spLocks noGrp="1"/>
          </p:cNvSpPr>
          <p:nvPr>
            <p:ph type="title"/>
          </p:nvPr>
        </p:nvSpPr>
        <p:spPr/>
        <p:txBody>
          <a:bodyPr/>
          <a:lstStyle/>
          <a:p>
            <a:r>
              <a:rPr lang="ja-JP" altLang="en-US" dirty="0"/>
              <a:t>注意事項</a:t>
            </a:r>
          </a:p>
        </p:txBody>
      </p:sp>
    </p:spTree>
    <p:extLst>
      <p:ext uri="{BB962C8B-B14F-4D97-AF65-F5344CB8AC3E}">
        <p14:creationId xmlns:p14="http://schemas.microsoft.com/office/powerpoint/2010/main" val="2159754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sp>
        <p:nvSpPr>
          <p:cNvPr id="33" name="Google Shape;1816;p65">
            <a:extLst>
              <a:ext uri="{FF2B5EF4-FFF2-40B4-BE49-F238E27FC236}">
                <a16:creationId xmlns:a16="http://schemas.microsoft.com/office/drawing/2014/main" id="{B5220F69-FC4A-B6B5-4209-94FEA2AC2859}"/>
              </a:ext>
            </a:extLst>
          </p:cNvPr>
          <p:cNvSpPr txBox="1"/>
          <p:nvPr/>
        </p:nvSpPr>
        <p:spPr>
          <a:xfrm>
            <a:off x="189213" y="709989"/>
            <a:ext cx="4481499" cy="1339198"/>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土日、祝日の掲載開始、差し替えは不可となります。但し、事前に弊社担当者と調整ができている場合については土日祝日でも掲載開始が可能です。</a:t>
            </a:r>
            <a:endParaRPr kumimoji="0"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掲載開始は通常正午とし、同日</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15</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時までを掲載確認時間としております。掲載確認時間内の掲載不良については補填措置の対象外となりますので、予めご了承ください。</a:t>
            </a: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各広告枠の料金、枠数、在庫、仕様は予告なく変更される可能性がございます。最新の状況を必ず弊社担当までご確認ください。</a:t>
            </a: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弊社の原因によらない停電・天災などの不可抗力、各通信会社・各プロパイダ会社・各データセンター側の都合、システムメンテナンス・保守点検を行う場合、その他の原因により本広告が掲載されずに広告主様に損害が生じたとしても、当社は一切の責任を負わないものとします。</a:t>
            </a: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34" name="Google Shape;1817;p65">
            <a:extLst>
              <a:ext uri="{FF2B5EF4-FFF2-40B4-BE49-F238E27FC236}">
                <a16:creationId xmlns:a16="http://schemas.microsoft.com/office/drawing/2014/main" id="{02CF8B05-3944-8753-082B-CDFF6FD137A4}"/>
              </a:ext>
            </a:extLst>
          </p:cNvPr>
          <p:cNvSpPr/>
          <p:nvPr/>
        </p:nvSpPr>
        <p:spPr>
          <a:xfrm>
            <a:off x="189213" y="480919"/>
            <a:ext cx="4481499" cy="229070"/>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取引条件・免責事項</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5" name="Google Shape;1827;p66">
            <a:extLst>
              <a:ext uri="{FF2B5EF4-FFF2-40B4-BE49-F238E27FC236}">
                <a16:creationId xmlns:a16="http://schemas.microsoft.com/office/drawing/2014/main" id="{A8728BF3-AFEC-4B5D-2192-9A2B60B368FD}"/>
              </a:ext>
            </a:extLst>
          </p:cNvPr>
          <p:cNvSpPr/>
          <p:nvPr/>
        </p:nvSpPr>
        <p:spPr>
          <a:xfrm>
            <a:off x="189213" y="2049187"/>
            <a:ext cx="4481499" cy="283602"/>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広告表示・推奨環境</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6" name="Google Shape;1826;p66">
            <a:extLst>
              <a:ext uri="{FF2B5EF4-FFF2-40B4-BE49-F238E27FC236}">
                <a16:creationId xmlns:a16="http://schemas.microsoft.com/office/drawing/2014/main" id="{87B46428-7AC5-787F-0941-0344A68B33F2}"/>
              </a:ext>
            </a:extLst>
          </p:cNvPr>
          <p:cNvSpPr txBox="1"/>
          <p:nvPr/>
        </p:nvSpPr>
        <p:spPr>
          <a:xfrm>
            <a:off x="111474" y="2332789"/>
            <a:ext cx="4559238" cy="2929889"/>
          </a:xfrm>
          <a:prstGeom prst="rect">
            <a:avLst/>
          </a:prstGeom>
          <a:noFill/>
          <a:ln>
            <a:noFill/>
          </a:ln>
        </p:spPr>
        <p:txBody>
          <a:bodyPr spcFirstLastPara="1" wrap="square" lIns="82939" tIns="41458" rIns="82939" bIns="41458" anchor="t" anchorCtr="0">
            <a:spAutoFit/>
          </a:bodyPr>
          <a:lstStyle/>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1089"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【PC】</a:t>
            </a:r>
            <a:endParaRPr kumimoji="0"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Windows</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macOS </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a:t>
            </a:r>
            <a:endPar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ブラウザ／</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Windows</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Chrome</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Fire Fox</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　</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Mac</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Safari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上記は、表示を保証するものではございません。</a:t>
            </a:r>
            <a:endParaRPr kumimoji="0"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／ブラウザの更新に伴う仕様変更等により、推奨環境が変わる可能性がございます。</a:t>
            </a:r>
            <a:endParaRPr kumimoji="0"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サポートバージョン内であっても、ユーザーアクセス環境や機種、</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のバージョンなどにより、広告が配信できない、表示に時間がかかる、正しく掲載されない、リンク先に遷移しないなどの可能性があることをご了承ください。</a:t>
            </a:r>
            <a:endPar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1089"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【SP】</a:t>
            </a:r>
            <a:endParaRPr kumimoji="0" lang="ja-JP" altLang="en-US"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iPhone</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iOS </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 ブラウザ：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Safari</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a:t>
            </a: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Android</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Android</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 ブラウザ： </a:t>
            </a:r>
            <a:r>
              <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Chrome</a:t>
            </a:r>
            <a:r>
              <a:rPr kumimoji="0" lang="ja-JP" altLang="en-US"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（最新）</a:t>
            </a:r>
            <a:endParaRPr kumimoji="0" lang="en-US" altLang="ja-JP" sz="816" b="0" i="0" u="none" strike="noStrike" kern="0" cap="none" spc="0" normalizeH="0" baseline="0" noProof="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endPar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上記は、表示を保証するものではございません。</a:t>
            </a:r>
            <a:endParaRPr kumimoji="0" lang="ja-JP" altLang="en-US"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新規デバイスのリリースや</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／ブラウザの更新に伴う仕様変更等により、推奨環境が変わる可能性がございます。</a:t>
            </a: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サポートバージョン内であっても、ユーザーアクセス環境や機種、</a:t>
            </a: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OS</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のバージョンなどにより、広告が配信できない、表示に時間がかかる、正しく掲載されない、リンク先に遷移しないなどの可能性があることをご了承ください。</a:t>
            </a:r>
          </a:p>
          <a:p>
            <a:pPr marL="0" marR="0" lvl="0" indent="0" algn="just"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通信環境、端末の性能によっては、動画再生までに時間がかかる場合がございます。予めご了承ください。</a:t>
            </a:r>
            <a:endParaRPr kumimoji="0" lang="ja-JP" altLang="en-US"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37" name="Google Shape;1829;p66">
            <a:extLst>
              <a:ext uri="{FF2B5EF4-FFF2-40B4-BE49-F238E27FC236}">
                <a16:creationId xmlns:a16="http://schemas.microsoft.com/office/drawing/2014/main" id="{DD4CF1AB-42B9-6541-0B96-9144C6415A6D}"/>
              </a:ext>
            </a:extLst>
          </p:cNvPr>
          <p:cNvSpPr txBox="1"/>
          <p:nvPr/>
        </p:nvSpPr>
        <p:spPr>
          <a:xfrm>
            <a:off x="111474" y="6084124"/>
            <a:ext cx="4559236" cy="460367"/>
          </a:xfrm>
          <a:prstGeom prst="rect">
            <a:avLst/>
          </a:prstGeom>
          <a:noFill/>
          <a:ln>
            <a:noFill/>
          </a:ln>
        </p:spPr>
        <p:txBody>
          <a:bodyPr spcFirstLastPara="1" wrap="square" lIns="82939" tIns="41458" rIns="82939" bIns="41458" anchor="t" anchorCtr="0">
            <a:sp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この資料は最新版の資料がリリースされるまで有効です。</a:t>
            </a:r>
            <a:endParaRPr kumimoji="0"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 </a:t>
            </a:r>
            <a:r>
              <a:rPr kumimoji="0" lang="ja-JP" altLang="en-US" sz="816"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rPr>
              <a:t>各商品の有効期間はセールスシート上に記載されている「有効期間」の通りです。但し、止むを得ない理由により有効期間内でも商品内容の改訂、商品の廃止などを行う場合があります。</a:t>
            </a:r>
            <a:endParaRPr kumimoji="0" sz="1270" b="0" i="0" u="none" strike="noStrike" kern="0" cap="none" spc="0" normalizeH="0" baseline="0" noProof="0" dirty="0">
              <a:ln>
                <a:noFill/>
              </a:ln>
              <a:solidFill>
                <a:srgbClr val="E7E6E6">
                  <a:lumMod val="50000"/>
                </a:srgbClr>
              </a:solidFill>
              <a:effectLst/>
              <a:uLnTx/>
              <a:uFillTx/>
              <a:latin typeface="Yu Gothic" panose="020B0400000000000000" pitchFamily="34" charset="-128"/>
              <a:ea typeface="Yu Gothic" panose="020B0400000000000000" pitchFamily="34" charset="-128"/>
              <a:cs typeface="+mn-cs"/>
              <a:sym typeface="Arial"/>
            </a:endParaRPr>
          </a:p>
        </p:txBody>
      </p:sp>
      <p:sp>
        <p:nvSpPr>
          <p:cNvPr id="38" name="Google Shape;1830;p66">
            <a:extLst>
              <a:ext uri="{FF2B5EF4-FFF2-40B4-BE49-F238E27FC236}">
                <a16:creationId xmlns:a16="http://schemas.microsoft.com/office/drawing/2014/main" id="{2DAEC282-83E5-9C15-F24C-670A2CC908EB}"/>
              </a:ext>
            </a:extLst>
          </p:cNvPr>
          <p:cNvSpPr/>
          <p:nvPr/>
        </p:nvSpPr>
        <p:spPr>
          <a:xfrm>
            <a:off x="189212" y="5836435"/>
            <a:ext cx="4481498" cy="235809"/>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資料の有効期限</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39" name="Google Shape;1831;p66">
            <a:extLst>
              <a:ext uri="{FF2B5EF4-FFF2-40B4-BE49-F238E27FC236}">
                <a16:creationId xmlns:a16="http://schemas.microsoft.com/office/drawing/2014/main" id="{03E60281-1945-FA73-93E1-5B23E9B5ACCF}"/>
              </a:ext>
            </a:extLst>
          </p:cNvPr>
          <p:cNvSpPr txBox="1"/>
          <p:nvPr/>
        </p:nvSpPr>
        <p:spPr>
          <a:xfrm>
            <a:off x="111474" y="5510049"/>
            <a:ext cx="3341951" cy="314824"/>
          </a:xfrm>
          <a:prstGeom prst="rect">
            <a:avLst/>
          </a:prstGeom>
          <a:noFill/>
          <a:ln>
            <a:noFill/>
          </a:ln>
        </p:spPr>
        <p:txBody>
          <a:bodyPr spcFirstLastPara="1" wrap="square" lIns="86863" tIns="43431" rIns="86863" bIns="43431" anchor="t" anchorCtr="0">
            <a:spAutoFit/>
          </a:bodyPr>
          <a:lstStyle/>
          <a:p>
            <a:pPr marL="0" marR="0" lvl="0" indent="0" algn="l" defTabSz="829544" rtl="0" eaLnBrk="1" fontAlgn="auto" latinLnBrk="0" hangingPunct="1">
              <a:lnSpc>
                <a:spcPct val="70000"/>
              </a:lnSpc>
              <a:spcBef>
                <a:spcPts val="0"/>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掲載料金については消費税は含まれておりません。</a:t>
            </a:r>
            <a:endParaRPr kumimoji="0" sz="1270"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a:p>
            <a:pPr marL="0" marR="0" lvl="0" indent="0" algn="l" defTabSz="829544" rtl="0" eaLnBrk="1" fontAlgn="auto" latinLnBrk="0" hangingPunct="1">
              <a:lnSpc>
                <a:spcPct val="70000"/>
              </a:lnSpc>
              <a:spcBef>
                <a:spcPts val="408"/>
              </a:spcBef>
              <a:spcAft>
                <a:spcPts val="0"/>
              </a:spcAft>
              <a:buClr>
                <a:srgbClr val="000000"/>
              </a:buClr>
              <a:buSzTx/>
              <a:buFontTx/>
              <a:buNone/>
              <a:tabLst/>
              <a:defRPr/>
            </a:pPr>
            <a:r>
              <a:rPr kumimoji="0" lang="en-US" altLang="ja-JP"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a:t>
            </a:r>
            <a:r>
              <a:rPr kumimoji="0" lang="ja-JP" altLang="en-US"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rPr>
              <a:t>ページデザインは変更となる場合がございます。</a:t>
            </a:r>
            <a:endParaRPr kumimoji="0" sz="816" b="0" i="0" u="none" strike="noStrike" kern="0" cap="none" spc="0" normalizeH="0" baseline="0" noProof="0" dirty="0">
              <a:ln>
                <a:noFill/>
              </a:ln>
              <a:solidFill>
                <a:srgbClr val="505050"/>
              </a:solidFill>
              <a:effectLst/>
              <a:uLnTx/>
              <a:uFillTx/>
              <a:latin typeface="Yu Gothic" panose="020B0400000000000000" pitchFamily="34" charset="-128"/>
              <a:ea typeface="Yu Gothic" panose="020B0400000000000000" pitchFamily="34" charset="-128"/>
              <a:cs typeface="+mn-cs"/>
              <a:sym typeface="Arial"/>
            </a:endParaRPr>
          </a:p>
        </p:txBody>
      </p:sp>
      <p:sp>
        <p:nvSpPr>
          <p:cNvPr id="40" name="Google Shape;1832;p66">
            <a:extLst>
              <a:ext uri="{FF2B5EF4-FFF2-40B4-BE49-F238E27FC236}">
                <a16:creationId xmlns:a16="http://schemas.microsoft.com/office/drawing/2014/main" id="{807DB976-10AB-84D0-6348-6FA6A4DD0C75}"/>
              </a:ext>
            </a:extLst>
          </p:cNvPr>
          <p:cNvSpPr/>
          <p:nvPr/>
        </p:nvSpPr>
        <p:spPr>
          <a:xfrm>
            <a:off x="189212" y="5259673"/>
            <a:ext cx="4481499" cy="235808"/>
          </a:xfrm>
          <a:prstGeom prst="roundRect">
            <a:avLst>
              <a:gd name="adj" fmla="val 6917"/>
            </a:avLst>
          </a:prstGeom>
          <a:solidFill>
            <a:srgbClr val="595959"/>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  本企画書の記載内容について</a:t>
            </a:r>
            <a:endParaRPr kumimoji="0" sz="1270" b="0" i="0" u="none" strike="noStrike" kern="0" cap="none" spc="0" normalizeH="0" baseline="0" noProof="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1" name="Google Shape;1809;p65">
            <a:extLst>
              <a:ext uri="{FF2B5EF4-FFF2-40B4-BE49-F238E27FC236}">
                <a16:creationId xmlns:a16="http://schemas.microsoft.com/office/drawing/2014/main" id="{A4C4F28B-DA9F-FE6A-ED8C-51508621ED6D}"/>
              </a:ext>
            </a:extLst>
          </p:cNvPr>
          <p:cNvSpPr/>
          <p:nvPr/>
        </p:nvSpPr>
        <p:spPr>
          <a:xfrm>
            <a:off x="4953000" y="480920"/>
            <a:ext cx="4229695" cy="229069"/>
          </a:xfrm>
          <a:prstGeom prst="roundRect">
            <a:avLst>
              <a:gd name="adj" fmla="val 6917"/>
            </a:avLst>
          </a:prstGeom>
          <a:solidFill>
            <a:srgbClr val="FF0000"/>
          </a:solidFill>
          <a:ln>
            <a:noFill/>
          </a:ln>
        </p:spPr>
        <p:txBody>
          <a:bodyPr spcFirstLastPara="1" wrap="square" lIns="82939" tIns="41458" rIns="82939" bIns="41458" anchor="ctr" anchorCtr="0">
            <a:noAutofit/>
          </a:bodyPr>
          <a:lstStyle/>
          <a:p>
            <a:pPr marL="0" marR="0" lvl="0" indent="0" algn="l" defTabSz="829544" rtl="0" eaLnBrk="1" fontAlgn="auto" latinLnBrk="0" hangingPunct="1">
              <a:lnSpc>
                <a:spcPct val="100000"/>
              </a:lnSpc>
              <a:spcBef>
                <a:spcPts val="0"/>
              </a:spcBef>
              <a:spcAft>
                <a:spcPts val="0"/>
              </a:spcAft>
              <a:buClr>
                <a:srgbClr val="000000"/>
              </a:buClr>
              <a:buSzTx/>
              <a:buFontTx/>
              <a:buNone/>
              <a:tabLst/>
              <a:defRPr/>
            </a:pPr>
            <a:r>
              <a:rPr kumimoji="0" lang="ja-JP" altLang="en-US" sz="998" b="0" i="0" u="none" strike="noStrike" kern="0" cap="none" spc="0" normalizeH="0" baseline="0" noProof="0" dirty="0">
                <a:ln>
                  <a:noFill/>
                </a:ln>
                <a:solidFill>
                  <a:srgbClr val="FFFFFF"/>
                </a:solidFill>
                <a:effectLst/>
                <a:uLnTx/>
                <a:uFillTx/>
                <a:latin typeface="Yu Gothic" panose="020B0400000000000000" pitchFamily="34" charset="-128"/>
                <a:ea typeface="Yu Gothic" panose="020B0400000000000000" pitchFamily="34" charset="-128"/>
                <a:cs typeface="+mn-cs"/>
                <a:sym typeface="Arial"/>
              </a:rPr>
              <a:t>バナー広告メニューのアドベリ対策について</a:t>
            </a:r>
            <a:endParaRPr kumimoji="0" sz="1270" b="0"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mn-cs"/>
              <a:sym typeface="Arial"/>
            </a:endParaRPr>
          </a:p>
        </p:txBody>
      </p:sp>
      <p:sp>
        <p:nvSpPr>
          <p:cNvPr id="42" name="テキスト ボックス 41">
            <a:extLst>
              <a:ext uri="{FF2B5EF4-FFF2-40B4-BE49-F238E27FC236}">
                <a16:creationId xmlns:a16="http://schemas.microsoft.com/office/drawing/2014/main" id="{98DCA661-74C8-9326-9E3D-85E8553DC090}"/>
              </a:ext>
            </a:extLst>
          </p:cNvPr>
          <p:cNvSpPr txBox="1"/>
          <p:nvPr/>
        </p:nvSpPr>
        <p:spPr>
          <a:xfrm>
            <a:off x="4953000" y="709989"/>
            <a:ext cx="4229695" cy="11387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sng"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rPr>
              <a:t>小学館女性メディアはディスプレイ広告メニューについて、デフォルトでアドベリ対応をいたします。</a:t>
            </a:r>
            <a:endParaRPr kumimoji="0" lang="en-US" altLang="ja-JP" sz="800" b="0" i="0" u="sng"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IAS</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ツールを使用して、</a:t>
            </a:r>
            <a:r>
              <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アドフラウドインプレッションへの広告非配信</a:t>
            </a:r>
            <a:r>
              <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ブランドセーフティコンテンツのみへの配信</a:t>
            </a:r>
            <a:r>
              <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というアドベリ対策をデフォルトでバナー広告すべてに適用します。さらに</a:t>
            </a:r>
            <a:r>
              <a:rPr kumimoji="0" lang="ja-JP"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良質な</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在庫をご提供</a:t>
            </a:r>
            <a:r>
              <a:rPr kumimoji="0" lang="ja-JP"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させていただけるように</a:t>
            </a:r>
            <a:r>
              <a:rPr kumimoji="0" lang="ja-JP" altLang="en-US"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rPr>
              <a:t>なり、クリエイティブを正しくユーザーに届けられるようになります。</a:t>
            </a:r>
            <a:endParaRPr kumimoji="0" lang="en-US" altLang="ja-JP" sz="800" b="0"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200" b="1" i="0" u="none" strike="noStrike" kern="1200" cap="none" spc="0" normalizeH="0" baseline="0" noProof="0" dirty="0">
              <a:ln>
                <a:noFill/>
              </a:ln>
              <a:solidFill>
                <a:srgbClr val="E7E6E6">
                  <a:lumMod val="50000"/>
                </a:srgbClr>
              </a:solidFill>
              <a:effectLst/>
              <a:uLnTx/>
              <a:uFillTx/>
              <a:latin typeface="游ゴシック" panose="020B0400000000000000" pitchFamily="50" charset="-128"/>
              <a:ea typeface="游ゴシック" panose="020B0400000000000000" pitchFamily="50" charset="-128"/>
              <a:cs typeface="+mn-cs"/>
            </a:endParaRPr>
          </a:p>
        </p:txBody>
      </p:sp>
      <p:sp>
        <p:nvSpPr>
          <p:cNvPr id="43" name="正方形/長方形 42">
            <a:extLst>
              <a:ext uri="{FF2B5EF4-FFF2-40B4-BE49-F238E27FC236}">
                <a16:creationId xmlns:a16="http://schemas.microsoft.com/office/drawing/2014/main" id="{A50FBDCC-D582-C85D-5F34-6B12E3A3E910}"/>
              </a:ext>
            </a:extLst>
          </p:cNvPr>
          <p:cNvSpPr/>
          <p:nvPr/>
        </p:nvSpPr>
        <p:spPr>
          <a:xfrm>
            <a:off x="6379733" y="1909044"/>
            <a:ext cx="1035828" cy="461665"/>
          </a:xfrm>
          <a:prstGeom prst="rect">
            <a:avLst/>
          </a:prstGeom>
          <a:solidFill>
            <a:srgbClr val="003149"/>
          </a:solid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アドフラウド</a:t>
            </a:r>
            <a:endParaRPr kumimoji="0" lang="en-US" altLang="ja-JP"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インプレッション</a:t>
            </a:r>
            <a:endParaRPr kumimoji="0" lang="en-US" altLang="ja-JP"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への配信除外</a:t>
            </a:r>
            <a:endParaRPr kumimoji="0" lang="ja-JP" altLang="en-US" sz="8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44" name="正方形/長方形 43">
            <a:extLst>
              <a:ext uri="{FF2B5EF4-FFF2-40B4-BE49-F238E27FC236}">
                <a16:creationId xmlns:a16="http://schemas.microsoft.com/office/drawing/2014/main" id="{4C1EDBD0-8B3A-DD56-7342-A01D6CC9215D}"/>
              </a:ext>
            </a:extLst>
          </p:cNvPr>
          <p:cNvSpPr/>
          <p:nvPr/>
        </p:nvSpPr>
        <p:spPr>
          <a:xfrm>
            <a:off x="7528311" y="1909044"/>
            <a:ext cx="1518722" cy="338554"/>
          </a:xfrm>
          <a:prstGeom prst="rect">
            <a:avLst/>
          </a:prstGeom>
          <a:solidFill>
            <a:srgbClr val="FF574A"/>
          </a:solid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ブランドセーフティ</a:t>
            </a:r>
            <a:endParaRPr kumimoji="0" lang="en-US" altLang="ja-JP"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コンテンツ面のみへの配信</a:t>
            </a:r>
            <a:endParaRPr kumimoji="0" lang="en-US" altLang="ja-JP"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45" name="テキスト ボックス 44">
            <a:extLst>
              <a:ext uri="{FF2B5EF4-FFF2-40B4-BE49-F238E27FC236}">
                <a16:creationId xmlns:a16="http://schemas.microsoft.com/office/drawing/2014/main" id="{3547AB00-BBBD-991E-EF4B-47646D6872F4}"/>
              </a:ext>
            </a:extLst>
          </p:cNvPr>
          <p:cNvSpPr txBox="1"/>
          <p:nvPr/>
        </p:nvSpPr>
        <p:spPr>
          <a:xfrm>
            <a:off x="4840250" y="2370709"/>
            <a:ext cx="4342445" cy="255454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【IAS</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による機能</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・アドフラウドと判断されるインプレッション（</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１）にはバナー広告は配信されません。</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・ブランドセーフティを損なう（</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２）と判断されるコンテンツのページにはバナー広告は</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　配信されません。</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１</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 Sophisticated </a:t>
            </a:r>
            <a:r>
              <a:rPr kumimoji="0" lang="en-US" altLang="ja-JP" sz="800" b="0" i="0" u="none" strike="noStrike" kern="1200" cap="none" spc="0" normalizeH="0" baseline="0" noProof="0" dirty="0" err="1">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InvalidTraffic</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 </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マルウェアやアドウェアなどトラフィックやクッキーを偽装する為のボットやインプレッション</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２</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IAS</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ツールの基準によってリスクが</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HIGH</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もしくは</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MODERATE</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と判断されるコンテンツ（一部除く）を　指します。弊社媒体ではどの媒体も</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0.3%</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以下（</a:t>
            </a: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IAS</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管理画面より）の非常に低リスクな状態です。</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　ブランド毀損カテゴリ例：</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　アダルト・アルコール・ヘイトスピーチ・違法ダウンロード・違法ドラッグ・不快な表現・暴力</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※3 AMP</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など一部ページは対象外となります。</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※4 </a:t>
            </a:r>
            <a:r>
              <a:rPr kumimoji="0" lang="ja-JP" altLang="en-US"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rPr>
              <a:t>レポートのインプレッションはアドベリ対応後のインプレッション数のご報告となります。</a:t>
            </a:r>
            <a:endParaRPr kumimoji="0" lang="en-US" altLang="ja-JP" sz="800" b="0" i="0" u="none" strike="noStrike" kern="1200" cap="none" spc="0" normalizeH="0" baseline="0" noProof="0" dirty="0">
              <a:ln>
                <a:noFill/>
              </a:ln>
              <a:solidFill>
                <a:prstClr val="black">
                  <a:lumMod val="75000"/>
                  <a:lumOff val="25000"/>
                </a:prstClr>
              </a:solidFill>
              <a:effectLst/>
              <a:uLnTx/>
              <a:uFillTx/>
              <a:latin typeface="游ゴシック" panose="020B0400000000000000" pitchFamily="50" charset="-128"/>
              <a:ea typeface="游ゴシック" panose="020B0400000000000000" pitchFamily="50" charset="-128"/>
              <a:cs typeface="+mn-cs"/>
            </a:endParaRPr>
          </a:p>
        </p:txBody>
      </p:sp>
      <p:sp>
        <p:nvSpPr>
          <p:cNvPr id="46" name="タイトル 2">
            <a:extLst>
              <a:ext uri="{FF2B5EF4-FFF2-40B4-BE49-F238E27FC236}">
                <a16:creationId xmlns:a16="http://schemas.microsoft.com/office/drawing/2014/main" id="{A349428E-461A-7935-9CEF-DD0B87EC9055}"/>
              </a:ext>
            </a:extLst>
          </p:cNvPr>
          <p:cNvSpPr>
            <a:spLocks noGrp="1"/>
          </p:cNvSpPr>
          <p:nvPr>
            <p:ph type="title"/>
          </p:nvPr>
        </p:nvSpPr>
        <p:spPr/>
        <p:txBody>
          <a:bodyPr/>
          <a:lstStyle/>
          <a:p>
            <a:r>
              <a:rPr lang="ja-JP" altLang="en-US" dirty="0"/>
              <a:t>注意事項</a:t>
            </a:r>
          </a:p>
        </p:txBody>
      </p:sp>
      <p:pic>
        <p:nvPicPr>
          <p:cNvPr id="47" name="図 46" descr="黒い背景に白い文字がある&#10;&#10;中程度の精度で自動的に生成された説明">
            <a:extLst>
              <a:ext uri="{FF2B5EF4-FFF2-40B4-BE49-F238E27FC236}">
                <a16:creationId xmlns:a16="http://schemas.microsoft.com/office/drawing/2014/main" id="{EFE63F55-37F0-78C5-BC2E-BA3575B6712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16227" y="1930752"/>
            <a:ext cx="888431" cy="391638"/>
          </a:xfrm>
          <a:prstGeom prst="rect">
            <a:avLst/>
          </a:prstGeom>
        </p:spPr>
      </p:pic>
    </p:spTree>
    <p:extLst>
      <p:ext uri="{BB962C8B-B14F-4D97-AF65-F5344CB8AC3E}">
        <p14:creationId xmlns:p14="http://schemas.microsoft.com/office/powerpoint/2010/main" val="28979264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15;p161"/>
          <p:cNvSpPr/>
          <p:nvPr/>
        </p:nvSpPr>
        <p:spPr>
          <a:xfrm>
            <a:off x="5103698" y="2723849"/>
            <a:ext cx="4201886" cy="584735"/>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1800"/>
              <a:buFont typeface="Arial"/>
              <a:buNone/>
              <a:tabLst/>
              <a:defRPr/>
            </a:pPr>
            <a:r>
              <a:rPr kumimoji="0" lang="ja-JP" altLang="en-US"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メールの際は下記担当者にも</a:t>
            </a:r>
            <a:endParaRPr kumimoji="0" lang="en-US" altLang="ja-JP"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a:p>
            <a:pPr marL="0" marR="0" lvl="0" indent="0" algn="ctr" defTabSz="457200" rtl="0" eaLnBrk="1" fontAlgn="auto" latinLnBrk="0" hangingPunct="1">
              <a:lnSpc>
                <a:spcPct val="100000"/>
              </a:lnSpc>
              <a:spcBef>
                <a:spcPts val="0"/>
              </a:spcBef>
              <a:spcAft>
                <a:spcPts val="0"/>
              </a:spcAft>
              <a:buClr>
                <a:srgbClr val="000000"/>
              </a:buClr>
              <a:buSzPts val="1800"/>
              <a:buFont typeface="Arial"/>
              <a:buNone/>
              <a:tabLst/>
              <a:defRPr/>
            </a:pPr>
            <a:r>
              <a:rPr kumimoji="0" lang="en-US" altLang="ja-JP"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cc</a:t>
            </a:r>
            <a:r>
              <a:rPr kumimoji="0" lang="ja-JP" altLang="en-US"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でご連絡をお願いいたします。</a:t>
            </a:r>
            <a:endParaRPr kumimoji="0"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p:txBody>
      </p:sp>
      <p:sp>
        <p:nvSpPr>
          <p:cNvPr id="8" name="Google Shape;2719;p161"/>
          <p:cNvSpPr/>
          <p:nvPr/>
        </p:nvSpPr>
        <p:spPr>
          <a:xfrm>
            <a:off x="4913424" y="1365773"/>
            <a:ext cx="4582434" cy="954067"/>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2400"/>
              <a:buFont typeface="Arial"/>
              <a:buNone/>
              <a:tabLst/>
              <a:defRPr/>
            </a:pPr>
            <a:r>
              <a:rPr kumimoji="0" lang="ja-JP" altLang="en-US" sz="1800" b="0"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小学館　メディアビジネス局</a:t>
            </a:r>
            <a:endParaRPr kumimoji="0" sz="1800" b="0"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a:p>
            <a:pPr marL="0" marR="0" lvl="0" indent="0" algn="ctr" defTabSz="457200" rtl="0" eaLnBrk="1" fontAlgn="auto" latinLnBrk="0" hangingPunct="1">
              <a:lnSpc>
                <a:spcPct val="100000"/>
              </a:lnSpc>
              <a:spcBef>
                <a:spcPts val="0"/>
              </a:spcBef>
              <a:spcAft>
                <a:spcPts val="0"/>
              </a:spcAft>
              <a:buClr>
                <a:srgbClr val="000000"/>
              </a:buClr>
              <a:buSzPts val="2400"/>
              <a:buFont typeface="Arial"/>
              <a:buNone/>
              <a:tabLst/>
              <a:defRPr/>
            </a:pPr>
            <a:r>
              <a:rPr kumimoji="0" lang="en-US" altLang="ja-JP" sz="18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TEL</a:t>
            </a:r>
            <a:r>
              <a:rPr kumimoji="0" lang="ja-JP" altLang="en-US" sz="18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a:t>
            </a:r>
            <a:r>
              <a:rPr kumimoji="0" lang="en-US" altLang="ja-JP" sz="18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03-3230-5375</a:t>
            </a:r>
            <a:endParaRPr kumimoji="0" sz="1100" b="0" i="0" u="none" strike="noStrike" kern="1200" cap="none" spc="0" normalizeH="0" baseline="0" noProof="0" dirty="0">
              <a:ln>
                <a:noFill/>
              </a:ln>
              <a:solidFill>
                <a:prstClr val="black">
                  <a:lumMod val="75000"/>
                  <a:lumOff val="25000"/>
                </a:prstClr>
              </a:solidFill>
              <a:effectLst/>
              <a:uLnTx/>
              <a:uFillTx/>
              <a:latin typeface="Arial"/>
              <a:ea typeface="Arial"/>
              <a:cs typeface="Arial"/>
              <a:sym typeface="Arial"/>
            </a:endParaRPr>
          </a:p>
          <a:p>
            <a:pPr marL="0" marR="0" lvl="0" indent="0" algn="ctr" defTabSz="457200" rtl="0" eaLnBrk="1" fontAlgn="auto" latinLnBrk="0" hangingPunct="1">
              <a:lnSpc>
                <a:spcPct val="100000"/>
              </a:lnSpc>
              <a:spcBef>
                <a:spcPts val="0"/>
              </a:spcBef>
              <a:spcAft>
                <a:spcPts val="0"/>
              </a:spcAft>
              <a:buClr>
                <a:srgbClr val="000000"/>
              </a:buClr>
              <a:buSzPts val="2400"/>
              <a:buFont typeface="Arial"/>
              <a:buNone/>
              <a:tabLst/>
              <a:defRPr/>
            </a:pPr>
            <a:r>
              <a:rPr kumimoji="0" lang="en-US" altLang="ja-JP" sz="18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Email:</a:t>
            </a:r>
            <a:r>
              <a:rPr kumimoji="0" lang="ja-JP" altLang="en-US" sz="1800" b="1"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 </a:t>
            </a:r>
            <a:r>
              <a:rPr kumimoji="0" lang="en-US" altLang="ja-JP" sz="1800" b="1"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net-biz@shogakukan.co.jp</a:t>
            </a:r>
            <a:endParaRPr kumimoji="0" sz="18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p:txBody>
      </p:sp>
      <p:sp>
        <p:nvSpPr>
          <p:cNvPr id="9" name="Google Shape;2720;p161"/>
          <p:cNvSpPr/>
          <p:nvPr/>
        </p:nvSpPr>
        <p:spPr>
          <a:xfrm>
            <a:off x="5323357" y="4977056"/>
            <a:ext cx="3762569" cy="1438276"/>
          </a:xfrm>
          <a:prstGeom prst="roundRect">
            <a:avLst>
              <a:gd name="adj" fmla="val 16667"/>
            </a:avLst>
          </a:prstGeom>
          <a:solidFill>
            <a:srgbClr val="E8EDF4"/>
          </a:solidFill>
          <a:ln>
            <a:noFill/>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prstClr val="black">
                  <a:lumMod val="75000"/>
                  <a:lumOff val="25000"/>
                </a:prstClr>
              </a:solidFill>
              <a:effectLst/>
              <a:uLnTx/>
              <a:uFillTx/>
              <a:latin typeface="Meiryo"/>
              <a:ea typeface="Meiryo"/>
              <a:cs typeface="Meiryo"/>
              <a:sym typeface="Meiryo"/>
            </a:endParaRPr>
          </a:p>
        </p:txBody>
      </p:sp>
      <p:sp>
        <p:nvSpPr>
          <p:cNvPr id="10" name="Google Shape;2721;p161"/>
          <p:cNvSpPr txBox="1"/>
          <p:nvPr/>
        </p:nvSpPr>
        <p:spPr>
          <a:xfrm>
            <a:off x="5333257" y="5554311"/>
            <a:ext cx="3742768" cy="738623"/>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1800"/>
              <a:buFont typeface="Arial"/>
              <a:buNone/>
              <a:tabLst/>
              <a:defRPr/>
            </a:pPr>
            <a:r>
              <a:rPr kumimoji="0" lang="ja-JP" altLang="en-US"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小﨑　門之園</a:t>
            </a:r>
            <a:endParaRPr kumimoji="0"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a:p>
            <a:pPr marL="0" marR="0" lvl="0" indent="0" algn="ctr" defTabSz="457200" rtl="0" eaLnBrk="1" fontAlgn="auto" latinLnBrk="0" hangingPunct="1">
              <a:lnSpc>
                <a:spcPct val="100000"/>
              </a:lnSpc>
              <a:spcBef>
                <a:spcPts val="0"/>
              </a:spcBef>
              <a:spcAft>
                <a:spcPts val="0"/>
              </a:spcAft>
              <a:buClrTx/>
              <a:buSzPts val="1800"/>
              <a:buFontTx/>
              <a:buNone/>
              <a:tabLst/>
              <a:defRPr/>
            </a:pPr>
            <a:r>
              <a:rPr kumimoji="0" lang="en-US" altLang="ja-JP" sz="1300" b="0" i="0" u="none" strike="noStrike" kern="1200" cap="none" spc="0" normalizeH="0" baseline="0" noProof="0" dirty="0">
                <a:ln>
                  <a:noFill/>
                </a:ln>
                <a:solidFill>
                  <a:prstClr val="black">
                    <a:lumMod val="75000"/>
                    <a:lumOff val="25000"/>
                  </a:prstClr>
                </a:solidFill>
                <a:effectLst/>
                <a:uLnTx/>
                <a:uFillTx/>
                <a:latin typeface="Meiryo"/>
                <a:ea typeface="Meiryo"/>
                <a:cs typeface="+mn-cs"/>
                <a:sym typeface="Meiryo"/>
              </a:rPr>
              <a:t>naoko.kosaki@shogakukan.jp</a:t>
            </a:r>
          </a:p>
          <a:p>
            <a:pPr marL="0" marR="0" lvl="0" indent="0" algn="ctr" defTabSz="457200" rtl="0" eaLnBrk="1" fontAlgn="auto" latinLnBrk="0" hangingPunct="1">
              <a:lnSpc>
                <a:spcPct val="100000"/>
              </a:lnSpc>
              <a:spcBef>
                <a:spcPts val="0"/>
              </a:spcBef>
              <a:spcAft>
                <a:spcPts val="0"/>
              </a:spcAft>
              <a:buClrTx/>
              <a:buSzPts val="1800"/>
              <a:buFontTx/>
              <a:buNone/>
              <a:tabLst/>
              <a:defRPr/>
            </a:pPr>
            <a:r>
              <a:rPr kumimoji="0" lang="en-US" altLang="ja-JP" sz="1300" b="0" i="0" u="none" strike="noStrike" kern="1200" cap="none" spc="0" normalizeH="0" baseline="0" noProof="0" dirty="0">
                <a:ln>
                  <a:noFill/>
                </a:ln>
                <a:solidFill>
                  <a:prstClr val="black">
                    <a:lumMod val="75000"/>
                    <a:lumOff val="25000"/>
                  </a:prstClr>
                </a:solidFill>
                <a:effectLst/>
                <a:uLnTx/>
                <a:uFillTx/>
                <a:latin typeface="Meiryo"/>
                <a:ea typeface="Meiryo"/>
                <a:cs typeface="+mn-cs"/>
              </a:rPr>
              <a:t>miki.kadonosono@shogakukan.jp</a:t>
            </a:r>
            <a:endParaRPr kumimoji="0" lang="en-US" sz="1300" b="0" i="0" u="none" strike="noStrike" kern="1200" cap="none" spc="0" normalizeH="0" baseline="0" noProof="0" dirty="0">
              <a:ln>
                <a:noFill/>
              </a:ln>
              <a:solidFill>
                <a:prstClr val="black">
                  <a:lumMod val="75000"/>
                  <a:lumOff val="25000"/>
                </a:prstClr>
              </a:solidFill>
              <a:effectLst/>
              <a:uLnTx/>
              <a:uFillTx/>
              <a:latin typeface="Meiryo"/>
              <a:ea typeface="Meiryo"/>
              <a:cs typeface="+mn-cs"/>
            </a:endParaRPr>
          </a:p>
        </p:txBody>
      </p:sp>
      <p:sp>
        <p:nvSpPr>
          <p:cNvPr id="6" name="Google Shape;2717;p161"/>
          <p:cNvSpPr/>
          <p:nvPr/>
        </p:nvSpPr>
        <p:spPr>
          <a:xfrm>
            <a:off x="5323357" y="5185020"/>
            <a:ext cx="3762569" cy="338514"/>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2000"/>
              <a:buFont typeface="Arial"/>
              <a:buNone/>
              <a:tabLst/>
              <a:defRPr/>
            </a:pPr>
            <a:r>
              <a:rPr kumimoji="0" lang="ja-JP" altLang="en-US"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バナーメニュー</a:t>
            </a:r>
            <a:r>
              <a:rPr kumimoji="0" lang="en-US" altLang="ja-JP"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a:t>
            </a:r>
            <a:r>
              <a:rPr kumimoji="0" lang="ja-JP" altLang="en-US"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空枠確認･入稿</a:t>
            </a:r>
            <a:endParaRPr kumimoji="0" sz="1100" b="1" i="0" u="none" strike="noStrike" kern="1200" cap="none" spc="0" normalizeH="0" baseline="0" noProof="0" dirty="0">
              <a:ln>
                <a:noFill/>
              </a:ln>
              <a:solidFill>
                <a:prstClr val="black">
                  <a:lumMod val="75000"/>
                  <a:lumOff val="25000"/>
                </a:prstClr>
              </a:solidFill>
              <a:effectLst/>
              <a:uLnTx/>
              <a:uFillTx/>
              <a:latin typeface="Arial"/>
              <a:ea typeface="Arial"/>
              <a:cs typeface="Arial"/>
              <a:sym typeface="Arial"/>
            </a:endParaRPr>
          </a:p>
        </p:txBody>
      </p:sp>
      <p:sp>
        <p:nvSpPr>
          <p:cNvPr id="13" name="Google Shape;2720;p161"/>
          <p:cNvSpPr/>
          <p:nvPr/>
        </p:nvSpPr>
        <p:spPr>
          <a:xfrm>
            <a:off x="5323357" y="3412566"/>
            <a:ext cx="3762569" cy="1438276"/>
          </a:xfrm>
          <a:prstGeom prst="roundRect">
            <a:avLst>
              <a:gd name="adj" fmla="val 16667"/>
            </a:avLst>
          </a:prstGeom>
          <a:solidFill>
            <a:srgbClr val="E8EDF4"/>
          </a:solidFill>
          <a:ln>
            <a:noFill/>
          </a:ln>
        </p:spPr>
        <p:txBody>
          <a:bodyPr spcFirstLastPara="1" wrap="square" lIns="91425" tIns="45700" rIns="91425" bIns="45700" anchor="ctr" anchorCtr="0">
            <a:noAutofit/>
          </a:bodyPr>
          <a:lstStyle/>
          <a:p>
            <a:pPr marL="0" marR="0" lvl="0" indent="0" algn="ctr" defTabSz="4572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p:txBody>
      </p:sp>
      <p:sp>
        <p:nvSpPr>
          <p:cNvPr id="12" name="テキスト ボックス 33"/>
          <p:cNvSpPr txBox="1">
            <a:spLocks noChangeArrowheads="1"/>
          </p:cNvSpPr>
          <p:nvPr/>
        </p:nvSpPr>
        <p:spPr bwMode="auto">
          <a:xfrm>
            <a:off x="5777981" y="347694"/>
            <a:ext cx="285332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Verdana" panose="020B0604030504040204" pitchFamily="34" charset="0"/>
                <a:ea typeface="ＭＳ Ｐゴシック" panose="020B0600070205080204" pitchFamily="50" charset="-128"/>
              </a:defRPr>
            </a:lvl1pPr>
            <a:lvl2pPr marL="742950" indent="-285750">
              <a:defRPr kumimoji="1" sz="1400">
                <a:solidFill>
                  <a:schemeClr val="tx1"/>
                </a:solidFill>
                <a:latin typeface="Verdana" panose="020B0604030504040204" pitchFamily="34" charset="0"/>
                <a:ea typeface="ＭＳ Ｐゴシック" panose="020B0600070205080204" pitchFamily="50" charset="-128"/>
              </a:defRPr>
            </a:lvl2pPr>
            <a:lvl3pPr marL="1143000" indent="-228600">
              <a:defRPr kumimoji="1" sz="1400">
                <a:solidFill>
                  <a:schemeClr val="tx1"/>
                </a:solidFill>
                <a:latin typeface="Verdana" panose="020B0604030504040204" pitchFamily="34" charset="0"/>
                <a:ea typeface="ＭＳ Ｐゴシック" panose="020B0600070205080204" pitchFamily="50" charset="-128"/>
              </a:defRPr>
            </a:lvl3pPr>
            <a:lvl4pPr marL="1600200" indent="-228600">
              <a:defRPr kumimoji="1" sz="1400">
                <a:solidFill>
                  <a:schemeClr val="tx1"/>
                </a:solidFill>
                <a:latin typeface="Verdana" panose="020B0604030504040204" pitchFamily="34" charset="0"/>
                <a:ea typeface="ＭＳ Ｐゴシック" panose="020B0600070205080204" pitchFamily="50" charset="-128"/>
              </a:defRPr>
            </a:lvl4pPr>
            <a:lvl5pPr marL="2057400" indent="-228600">
              <a:defRPr kumimoji="1" sz="14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400">
                <a:solidFill>
                  <a:schemeClr val="tx1"/>
                </a:solidFill>
                <a:latin typeface="Verdana" panose="020B0604030504040204" pitchFamily="34" charset="0"/>
                <a:ea typeface="ＭＳ Ｐゴシック" panose="020B0600070205080204" pitchFamily="50"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560" b="1" i="0" u="sng" strike="noStrike" kern="1200" cap="none" spc="0" normalizeH="0" baseline="0" noProof="0" dirty="0">
                <a:ln>
                  <a:noFill/>
                </a:ln>
                <a:solidFill>
                  <a:prstClr val="black">
                    <a:lumMod val="75000"/>
                    <a:lumOff val="25000"/>
                  </a:prstClr>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Contact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lumMod val="75000"/>
                    <a:lumOff val="25000"/>
                  </a:prstClr>
                </a:solidFill>
                <a:effectLst/>
                <a:uLnTx/>
                <a:uFillTx/>
                <a:latin typeface="游明朝 Demibold" panose="02020600000000000000" pitchFamily="18" charset="-128"/>
                <a:ea typeface="游明朝 Demibold" panose="02020600000000000000" pitchFamily="18" charset="-128"/>
                <a:cs typeface="Brush Script MT" panose="03060802040406070304" pitchFamily="66" charset="0"/>
              </a:rPr>
              <a:t>お問合せ先</a:t>
            </a:r>
          </a:p>
        </p:txBody>
      </p:sp>
      <p:sp>
        <p:nvSpPr>
          <p:cNvPr id="5" name="Google Shape;2716;p161"/>
          <p:cNvSpPr txBox="1"/>
          <p:nvPr/>
        </p:nvSpPr>
        <p:spPr>
          <a:xfrm>
            <a:off x="5676018" y="4032388"/>
            <a:ext cx="3057247" cy="615513"/>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r>
              <a:rPr lang="ja-JP" altLang="en-US" sz="1600" dirty="0">
                <a:solidFill>
                  <a:prstClr val="black">
                    <a:lumMod val="75000"/>
                    <a:lumOff val="25000"/>
                  </a:prstClr>
                </a:solidFill>
                <a:latin typeface="Meiryo"/>
                <a:ea typeface="Meiryo"/>
                <a:cs typeface="Meiryo"/>
                <a:sym typeface="Meiryo"/>
              </a:rPr>
              <a:t>大藤</a:t>
            </a:r>
            <a:endParaRPr kumimoji="0" lang="en-US" altLang="ja-JP" sz="16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a:p>
            <a:pPr marL="0" marR="0" lvl="0" indent="0" algn="ctr" defTabSz="457200" rtl="0" eaLnBrk="1" fontAlgn="auto" latinLnBrk="0" hangingPunct="1">
              <a:lnSpc>
                <a:spcPct val="100000"/>
              </a:lnSpc>
              <a:spcBef>
                <a:spcPts val="0"/>
              </a:spcBef>
              <a:spcAft>
                <a:spcPts val="0"/>
              </a:spcAft>
              <a:buClr>
                <a:srgbClr val="000000"/>
              </a:buClr>
              <a:buSzPts val="1600"/>
              <a:buFont typeface="Arial"/>
              <a:buNone/>
              <a:tabLst/>
              <a:defRPr/>
            </a:pPr>
            <a:endParaRPr kumimoji="0" sz="5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endParaRPr>
          </a:p>
          <a:p>
            <a:pPr marL="0" marR="0" lvl="0" indent="0" algn="ctr" defTabSz="457200" rtl="0" eaLnBrk="1" fontAlgn="auto" latinLnBrk="0" hangingPunct="1">
              <a:lnSpc>
                <a:spcPct val="100000"/>
              </a:lnSpc>
              <a:spcBef>
                <a:spcPts val="0"/>
              </a:spcBef>
              <a:spcAft>
                <a:spcPts val="0"/>
              </a:spcAft>
              <a:buClr>
                <a:srgbClr val="000000"/>
              </a:buClr>
              <a:buSzPts val="1300"/>
              <a:buFontTx/>
              <a:buNone/>
              <a:tabLst/>
              <a:defRPr/>
            </a:pPr>
            <a:r>
              <a:rPr kumimoji="0" lang="en-US" altLang="ja-JP" sz="1300" b="0" i="0" u="none"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Email:cancamsales@shogakukan.jp</a:t>
            </a:r>
          </a:p>
        </p:txBody>
      </p:sp>
      <p:sp>
        <p:nvSpPr>
          <p:cNvPr id="7" name="Google Shape;2718;p161"/>
          <p:cNvSpPr/>
          <p:nvPr/>
        </p:nvSpPr>
        <p:spPr>
          <a:xfrm>
            <a:off x="5387477" y="3620530"/>
            <a:ext cx="3634328" cy="338514"/>
          </a:xfrm>
          <a:prstGeom prst="rect">
            <a:avLst/>
          </a:prstGeom>
          <a:noFill/>
          <a:ln>
            <a:noFill/>
          </a:ln>
        </p:spPr>
        <p:txBody>
          <a:bodyPr spcFirstLastPara="1" wrap="square" lIns="91425" tIns="45700" rIns="91425" bIns="45700" anchor="t" anchorCtr="0">
            <a:spAutoFit/>
          </a:bodyPr>
          <a:lstStyle/>
          <a:p>
            <a:pPr marL="0" marR="0" lvl="0" indent="0" algn="ctr" defTabSz="457200" rtl="0" eaLnBrk="1" fontAlgn="auto" latinLnBrk="0" hangingPunct="1">
              <a:lnSpc>
                <a:spcPct val="100000"/>
              </a:lnSpc>
              <a:spcBef>
                <a:spcPts val="0"/>
              </a:spcBef>
              <a:spcAft>
                <a:spcPts val="0"/>
              </a:spcAft>
              <a:buClr>
                <a:srgbClr val="000000"/>
              </a:buClr>
              <a:buSzPts val="2000"/>
              <a:buFont typeface="Arial"/>
              <a:buNone/>
              <a:tabLst/>
              <a:defRPr/>
            </a:pPr>
            <a:r>
              <a:rPr kumimoji="0" lang="ja-JP" altLang="en-US"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タイアップメニュー</a:t>
            </a:r>
            <a:r>
              <a:rPr kumimoji="0" lang="en-US" altLang="ja-JP"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a:t>
            </a:r>
            <a:r>
              <a:rPr kumimoji="0" lang="ja-JP" altLang="en-US" sz="1600" b="1" i="0" u="sng" strike="noStrike" kern="1200" cap="none" spc="0" normalizeH="0" baseline="0" noProof="0" dirty="0">
                <a:ln>
                  <a:noFill/>
                </a:ln>
                <a:solidFill>
                  <a:prstClr val="black">
                    <a:lumMod val="75000"/>
                    <a:lumOff val="25000"/>
                  </a:prstClr>
                </a:solidFill>
                <a:effectLst/>
                <a:uLnTx/>
                <a:uFillTx/>
                <a:latin typeface="Meiryo"/>
                <a:ea typeface="Meiryo"/>
                <a:cs typeface="Meiryo"/>
                <a:sym typeface="Meiryo"/>
              </a:rPr>
              <a:t>企画相談</a:t>
            </a:r>
            <a:endParaRPr kumimoji="0" sz="1100" b="1" i="0" u="none" strike="noStrike" kern="1200" cap="none" spc="0" normalizeH="0" baseline="0" noProof="0" dirty="0">
              <a:ln>
                <a:noFill/>
              </a:ln>
              <a:solidFill>
                <a:prstClr val="black">
                  <a:lumMod val="75000"/>
                  <a:lumOff val="25000"/>
                </a:prstClr>
              </a:solidFill>
              <a:effectLst/>
              <a:uLnTx/>
              <a:uFillTx/>
              <a:latin typeface="Arial"/>
              <a:ea typeface="Arial"/>
              <a:cs typeface="Arial"/>
              <a:sym typeface="Arial"/>
            </a:endParaRPr>
          </a:p>
        </p:txBody>
      </p:sp>
      <p:pic>
        <p:nvPicPr>
          <p:cNvPr id="19" name="図 18" descr="ベッドの上で寝ている女性&#10;&#10;AI 生成コンテンツは誤りを含む可能性があります。">
            <a:extLst>
              <a:ext uri="{FF2B5EF4-FFF2-40B4-BE49-F238E27FC236}">
                <a16:creationId xmlns:a16="http://schemas.microsoft.com/office/drawing/2014/main" id="{34D3B1BA-BA6B-3C69-31EE-B62B8B96E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19" y="80675"/>
            <a:ext cx="4469835" cy="6704753"/>
          </a:xfrm>
          <a:prstGeom prst="rect">
            <a:avLst/>
          </a:prstGeom>
        </p:spPr>
      </p:pic>
    </p:spTree>
    <p:extLst>
      <p:ext uri="{BB962C8B-B14F-4D97-AF65-F5344CB8AC3E}">
        <p14:creationId xmlns:p14="http://schemas.microsoft.com/office/powerpoint/2010/main" val="312773109"/>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FF9999"/>
          </a:solidFill>
        </a:ln>
      </a:spPr>
      <a:bodyPr rtlCol="0" anchor="ctr"/>
      <a:lstStyle>
        <a:defPPr algn="ctr">
          <a:defRPr kumimoji="1"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本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EB SIT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S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パッケージ">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EV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オプション">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ブース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バナー">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転載">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36065</TotalTime>
  <Words>26130</Words>
  <Application>Microsoft Office PowerPoint</Application>
  <PresentationFormat>A4 210 x 297 mm</PresentationFormat>
  <Paragraphs>3427</Paragraphs>
  <Slides>84</Slides>
  <Notes>16</Notes>
  <HiddenSlides>1</HiddenSlides>
  <MMClips>0</MMClips>
  <ScaleCrop>false</ScaleCrop>
  <HeadingPairs>
    <vt:vector size="6" baseType="variant">
      <vt:variant>
        <vt:lpstr>使用されているフォント</vt:lpstr>
      </vt:variant>
      <vt:variant>
        <vt:i4>20</vt:i4>
      </vt:variant>
      <vt:variant>
        <vt:lpstr>テーマ</vt:lpstr>
      </vt:variant>
      <vt:variant>
        <vt:i4>11</vt:i4>
      </vt:variant>
      <vt:variant>
        <vt:lpstr>スライド タイトル</vt:lpstr>
      </vt:variant>
      <vt:variant>
        <vt:i4>84</vt:i4>
      </vt:variant>
    </vt:vector>
  </HeadingPairs>
  <TitlesOfParts>
    <vt:vector size="115" baseType="lpstr">
      <vt:lpstr>-apple-system</vt:lpstr>
      <vt:lpstr>AR Pゴシック体S</vt:lpstr>
      <vt:lpstr>AR P丸ゴシック体E</vt:lpstr>
      <vt:lpstr>ARゴシック体S</vt:lpstr>
      <vt:lpstr>Meiryo UI</vt:lpstr>
      <vt:lpstr>var(--font-family-system)</vt:lpstr>
      <vt:lpstr>Yu Gothic UI</vt:lpstr>
      <vt:lpstr>ヒラギノフォント</vt:lpstr>
      <vt:lpstr>メイリオ</vt:lpstr>
      <vt:lpstr>メイリオ</vt:lpstr>
      <vt:lpstr>Yu Gothic</vt:lpstr>
      <vt:lpstr>Yu Gothic</vt:lpstr>
      <vt:lpstr>游ゴシック Medium</vt:lpstr>
      <vt:lpstr>游ゴシック 本文</vt:lpstr>
      <vt:lpstr>游明朝 Demibold</vt:lpstr>
      <vt:lpstr>72 Black</vt:lpstr>
      <vt:lpstr>Arial</vt:lpstr>
      <vt:lpstr>Arial Black</vt:lpstr>
      <vt:lpstr>Calibri</vt:lpstr>
      <vt:lpstr>Edwardian Script ITC</vt:lpstr>
      <vt:lpstr>デザインの設定</vt:lpstr>
      <vt:lpstr>1_デザインの設定</vt:lpstr>
      <vt:lpstr>本誌</vt:lpstr>
      <vt:lpstr>WEB SITE</vt:lpstr>
      <vt:lpstr>SNS</vt:lpstr>
      <vt:lpstr>パッケージ</vt:lpstr>
      <vt:lpstr>EVENT</vt:lpstr>
      <vt:lpstr>オプション</vt:lpstr>
      <vt:lpstr>ブースト</vt:lpstr>
      <vt:lpstr>バナー</vt:lpstr>
      <vt:lpstr>転載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動画メニュー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SNSタイアップ</vt:lpstr>
      <vt:lpstr>SNSタイアップ</vt:lpstr>
      <vt:lpstr>SNSタイアップ</vt:lpstr>
      <vt:lpstr>SNSタイアップ</vt:lpstr>
      <vt:lpstr>SNSタイアップ</vt:lpstr>
      <vt:lpstr>SNSタイアップ</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SNSタイアップ（本誌転載）</vt:lpstr>
      <vt:lpstr>WEBタイアップ（本誌転載）</vt:lpstr>
      <vt:lpstr>WEBタイアップ（本誌転載）</vt:lpstr>
      <vt:lpstr>it girl メニュー（本誌連動）</vt:lpstr>
      <vt:lpstr>PowerPoint プレゼンテーション</vt:lpstr>
      <vt:lpstr>WEBタイアップ</vt:lpstr>
      <vt:lpstr>WEBタイアップ</vt:lpstr>
      <vt:lpstr>WEBタイアップ</vt:lpstr>
      <vt:lpstr>WEBタイアップ</vt:lpstr>
      <vt:lpstr>WEBタイアップ</vt:lpstr>
      <vt:lpstr>オプション</vt:lpstr>
      <vt:lpstr>オプション</vt:lpstr>
      <vt:lpstr>PowerPoint プレゼンテーション</vt:lpstr>
      <vt:lpstr>PowerPoint プレゼンテーション</vt:lpstr>
      <vt:lpstr>PowerPoint プレゼンテーション</vt:lpstr>
      <vt:lpstr>PowerPoint プレゼンテーション</vt:lpstr>
      <vt:lpstr>ブースト＞外部誘導</vt:lpstr>
      <vt:lpstr>ブースト＞外部誘導</vt:lpstr>
      <vt:lpstr>ブースト＞外部誘導</vt:lpstr>
      <vt:lpstr>ブースト＞外部誘導</vt:lpstr>
      <vt:lpstr>ブースト＞外部誘導</vt:lpstr>
      <vt:lpstr>ブースト＞外部誘導</vt:lpstr>
      <vt:lpstr>ブースト＞外部誘導</vt:lpstr>
      <vt:lpstr>ブースト＞外部誘導</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注意事項</vt:lpstr>
      <vt:lpstr>注意事項</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山枡有希</dc:creator>
  <cp:lastModifiedBy>大藤 優歌</cp:lastModifiedBy>
  <cp:revision>1084</cp:revision>
  <cp:lastPrinted>2026-09-28T03:02:33Z</cp:lastPrinted>
  <dcterms:created xsi:type="dcterms:W3CDTF">2023-06-05T09:50:54Z</dcterms:created>
  <dcterms:modified xsi:type="dcterms:W3CDTF">2026-10-26T09:10:01Z</dcterms:modified>
</cp:coreProperties>
</file>