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68"/>
  </p:notesMasterIdLst>
  <p:sldIdLst>
    <p:sldId id="411" r:id="rId2"/>
    <p:sldId id="257" r:id="rId3"/>
    <p:sldId id="267" r:id="rId4"/>
    <p:sldId id="367" r:id="rId5"/>
    <p:sldId id="434" r:id="rId6"/>
    <p:sldId id="270" r:id="rId7"/>
    <p:sldId id="271" r:id="rId8"/>
    <p:sldId id="272" r:id="rId9"/>
    <p:sldId id="273" r:id="rId10"/>
    <p:sldId id="274" r:id="rId11"/>
    <p:sldId id="275" r:id="rId12"/>
    <p:sldId id="276" r:id="rId13"/>
    <p:sldId id="277" r:id="rId14"/>
    <p:sldId id="278" r:id="rId15"/>
    <p:sldId id="279" r:id="rId16"/>
    <p:sldId id="280" r:id="rId17"/>
    <p:sldId id="281" r:id="rId18"/>
    <p:sldId id="342" r:id="rId19"/>
    <p:sldId id="302" r:id="rId20"/>
    <p:sldId id="416" r:id="rId21"/>
    <p:sldId id="409" r:id="rId22"/>
    <p:sldId id="423" r:id="rId23"/>
    <p:sldId id="428" r:id="rId24"/>
    <p:sldId id="401" r:id="rId25"/>
    <p:sldId id="404" r:id="rId26"/>
    <p:sldId id="405" r:id="rId27"/>
    <p:sldId id="406" r:id="rId28"/>
    <p:sldId id="407" r:id="rId29"/>
    <p:sldId id="408" r:id="rId30"/>
    <p:sldId id="422" r:id="rId31"/>
    <p:sldId id="421" r:id="rId32"/>
    <p:sldId id="420" r:id="rId33"/>
    <p:sldId id="301" r:id="rId34"/>
    <p:sldId id="332" r:id="rId35"/>
    <p:sldId id="429" r:id="rId36"/>
    <p:sldId id="305" r:id="rId37"/>
    <p:sldId id="440" r:id="rId38"/>
    <p:sldId id="441" r:id="rId39"/>
    <p:sldId id="442" r:id="rId40"/>
    <p:sldId id="443" r:id="rId41"/>
    <p:sldId id="444" r:id="rId42"/>
    <p:sldId id="445" r:id="rId43"/>
    <p:sldId id="446" r:id="rId44"/>
    <p:sldId id="447" r:id="rId45"/>
    <p:sldId id="284" r:id="rId46"/>
    <p:sldId id="359" r:id="rId47"/>
    <p:sldId id="364" r:id="rId48"/>
    <p:sldId id="362" r:id="rId49"/>
    <p:sldId id="358" r:id="rId50"/>
    <p:sldId id="361" r:id="rId51"/>
    <p:sldId id="357" r:id="rId52"/>
    <p:sldId id="356" r:id="rId53"/>
    <p:sldId id="258" r:id="rId54"/>
    <p:sldId id="418" r:id="rId55"/>
    <p:sldId id="365" r:id="rId56"/>
    <p:sldId id="435" r:id="rId57"/>
    <p:sldId id="262" r:id="rId58"/>
    <p:sldId id="353" r:id="rId59"/>
    <p:sldId id="375" r:id="rId60"/>
    <p:sldId id="371" r:id="rId61"/>
    <p:sldId id="377" r:id="rId62"/>
    <p:sldId id="448" r:id="rId63"/>
    <p:sldId id="449" r:id="rId64"/>
    <p:sldId id="450" r:id="rId65"/>
    <p:sldId id="451" r:id="rId66"/>
    <p:sldId id="398" r:id="rId67"/>
  </p:sldIdLst>
  <p:sldSz cx="9144000" cy="6858000" type="screen4x3"/>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9" roundtripDataSignature="AMtx7mhJUE3eIztnOSWkLspP84PPtfLdA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638"/>
    <a:srgbClr val="F4B068"/>
    <a:srgbClr val="D77961"/>
    <a:srgbClr val="FFFFFF"/>
    <a:srgbClr val="FFFF99"/>
    <a:srgbClr val="FF5B00"/>
    <a:srgbClr val="0F4F36"/>
    <a:srgbClr val="B2E6D9"/>
    <a:srgbClr val="DAA700"/>
    <a:srgbClr val="F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F3392F3-D24E-4387-A451-74C14A09AD77}">
  <a:tblStyle styleId="{5F3392F3-D24E-4387-A451-74C14A09AD77}"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FF6E7"/>
          </a:solidFill>
        </a:fill>
      </a:tcStyle>
    </a:wholeTbl>
    <a:band1H>
      <a:tcTxStyle b="off" i="off"/>
      <a:tcStyle>
        <a:tcBdr/>
        <a:fill>
          <a:solidFill>
            <a:srgbClr val="DDECCC"/>
          </a:solidFill>
        </a:fill>
      </a:tcStyle>
    </a:band1H>
    <a:band2H>
      <a:tcTxStyle b="off" i="off"/>
      <a:tcStyle>
        <a:tcBdr/>
      </a:tcStyle>
    </a:band2H>
    <a:band1V>
      <a:tcTxStyle b="off" i="off"/>
      <a:tcStyle>
        <a:tcBdr/>
        <a:fill>
          <a:solidFill>
            <a:srgbClr val="DDECCC"/>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CFB523BF-7FED-4A8D-ABC2-89FED1CE7C1B}"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AC548EF1-728C-45C4-A5B1-F810AD813A9B}" styleName="Table_2">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7D87D977-AD65-42E2-9ECE-BABE7B02150B}" styleName="Table_3">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91" autoAdjust="0"/>
    <p:restoredTop sz="95865" autoAdjust="0"/>
  </p:normalViewPr>
  <p:slideViewPr>
    <p:cSldViewPr snapToGrid="0">
      <p:cViewPr varScale="1">
        <p:scale>
          <a:sx n="93" d="100"/>
          <a:sy n="93" d="100"/>
        </p:scale>
        <p:origin x="987"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89"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8" Type="http://schemas.openxmlformats.org/officeDocument/2006/relationships/slide" Target="slides/slide7.xml"/><Relationship Id="rId51" Type="http://schemas.openxmlformats.org/officeDocument/2006/relationships/slide" Target="slides/slide50.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9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9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田中 大梧" userId="c4dfd50c-ad4f-40b2-be37-778294db5ef2" providerId="ADAL" clId="{60CE594E-7A8E-4A89-9258-62D74A21C4FD}"/>
    <pc:docChg chg="undo redo custSel delSld modSld">
      <pc:chgData name="田中 大梧" userId="c4dfd50c-ad4f-40b2-be37-778294db5ef2" providerId="ADAL" clId="{60CE594E-7A8E-4A89-9258-62D74A21C4FD}" dt="2026-06-17T00:51:31.400" v="136" actId="20577"/>
      <pc:docMkLst>
        <pc:docMk/>
      </pc:docMkLst>
      <pc:sldChg chg="modSp mod">
        <pc:chgData name="田中 大梧" userId="c4dfd50c-ad4f-40b2-be37-778294db5ef2" providerId="ADAL" clId="{60CE594E-7A8E-4A89-9258-62D74A21C4FD}" dt="2026-06-17T00:51:31.400" v="136" actId="20577"/>
        <pc:sldMkLst>
          <pc:docMk/>
          <pc:sldMk cId="0" sldId="257"/>
        </pc:sldMkLst>
        <pc:spChg chg="mod">
          <ac:chgData name="田中 大梧" userId="c4dfd50c-ad4f-40b2-be37-778294db5ef2" providerId="ADAL" clId="{60CE594E-7A8E-4A89-9258-62D74A21C4FD}" dt="2026-06-17T00:51:17.652" v="130" actId="6549"/>
          <ac:spMkLst>
            <pc:docMk/>
            <pc:sldMk cId="0" sldId="257"/>
            <ac:spMk id="106" creationId="{00000000-0000-0000-0000-000000000000}"/>
          </ac:spMkLst>
        </pc:spChg>
        <pc:spChg chg="mod">
          <ac:chgData name="田中 大梧" userId="c4dfd50c-ad4f-40b2-be37-778294db5ef2" providerId="ADAL" clId="{60CE594E-7A8E-4A89-9258-62D74A21C4FD}" dt="2026-06-17T00:51:27.809" v="134" actId="20577"/>
          <ac:spMkLst>
            <pc:docMk/>
            <pc:sldMk cId="0" sldId="257"/>
            <ac:spMk id="112" creationId="{00000000-0000-0000-0000-000000000000}"/>
          </ac:spMkLst>
        </pc:spChg>
        <pc:spChg chg="mod">
          <ac:chgData name="田中 大梧" userId="c4dfd50c-ad4f-40b2-be37-778294db5ef2" providerId="ADAL" clId="{60CE594E-7A8E-4A89-9258-62D74A21C4FD}" dt="2026-06-17T00:50:20.381" v="128" actId="20577"/>
          <ac:spMkLst>
            <pc:docMk/>
            <pc:sldMk cId="0" sldId="257"/>
            <ac:spMk id="117" creationId="{00000000-0000-0000-0000-000000000000}"/>
          </ac:spMkLst>
        </pc:spChg>
        <pc:spChg chg="mod">
          <ac:chgData name="田中 大梧" userId="c4dfd50c-ad4f-40b2-be37-778294db5ef2" providerId="ADAL" clId="{60CE594E-7A8E-4A89-9258-62D74A21C4FD}" dt="2026-06-17T00:51:31.400" v="136" actId="20577"/>
          <ac:spMkLst>
            <pc:docMk/>
            <pc:sldMk cId="0" sldId="257"/>
            <ac:spMk id="118" creationId="{00000000-0000-0000-0000-000000000000}"/>
          </ac:spMkLst>
        </pc:spChg>
        <pc:spChg chg="mod">
          <ac:chgData name="田中 大梧" userId="c4dfd50c-ad4f-40b2-be37-778294db5ef2" providerId="ADAL" clId="{60CE594E-7A8E-4A89-9258-62D74A21C4FD}" dt="2026-06-17T00:51:24.795" v="132" actId="6549"/>
          <ac:spMkLst>
            <pc:docMk/>
            <pc:sldMk cId="0" sldId="257"/>
            <ac:spMk id="119" creationId="{00000000-0000-0000-0000-000000000000}"/>
          </ac:spMkLst>
        </pc:spChg>
      </pc:sldChg>
      <pc:sldChg chg="modSp mod">
        <pc:chgData name="田中 大梧" userId="c4dfd50c-ad4f-40b2-be37-778294db5ef2" providerId="ADAL" clId="{60CE594E-7A8E-4A89-9258-62D74A21C4FD}" dt="2026-06-17T00:33:08.048" v="65" actId="20577"/>
        <pc:sldMkLst>
          <pc:docMk/>
          <pc:sldMk cId="0" sldId="273"/>
        </pc:sldMkLst>
        <pc:spChg chg="mod">
          <ac:chgData name="田中 大梧" userId="c4dfd50c-ad4f-40b2-be37-778294db5ef2" providerId="ADAL" clId="{60CE594E-7A8E-4A89-9258-62D74A21C4FD}" dt="2026-06-17T00:33:08.048" v="65" actId="20577"/>
          <ac:spMkLst>
            <pc:docMk/>
            <pc:sldMk cId="0" sldId="273"/>
            <ac:spMk id="550" creationId="{00000000-0000-0000-0000-000000000000}"/>
          </ac:spMkLst>
        </pc:spChg>
      </pc:sldChg>
      <pc:sldChg chg="del">
        <pc:chgData name="田中 大梧" userId="c4dfd50c-ad4f-40b2-be37-778294db5ef2" providerId="ADAL" clId="{60CE594E-7A8E-4A89-9258-62D74A21C4FD}" dt="2026-06-17T00:31:44.001" v="63" actId="47"/>
        <pc:sldMkLst>
          <pc:docMk/>
          <pc:sldMk cId="3347447826" sldId="378"/>
        </pc:sldMkLst>
      </pc:sldChg>
      <pc:sldChg chg="del">
        <pc:chgData name="田中 大梧" userId="c4dfd50c-ad4f-40b2-be37-778294db5ef2" providerId="ADAL" clId="{60CE594E-7A8E-4A89-9258-62D74A21C4FD}" dt="2026-06-17T00:31:40.926" v="62" actId="47"/>
        <pc:sldMkLst>
          <pc:docMk/>
          <pc:sldMk cId="1261419371" sldId="379"/>
        </pc:sldMkLst>
      </pc:sldChg>
      <pc:sldChg chg="modSp mod">
        <pc:chgData name="田中 大梧" userId="c4dfd50c-ad4f-40b2-be37-778294db5ef2" providerId="ADAL" clId="{60CE594E-7A8E-4A89-9258-62D74A21C4FD}" dt="2026-06-17T00:50:04.172" v="123" actId="20577"/>
        <pc:sldMkLst>
          <pc:docMk/>
          <pc:sldMk cId="832178010" sldId="411"/>
        </pc:sldMkLst>
        <pc:spChg chg="mod">
          <ac:chgData name="田中 大梧" userId="c4dfd50c-ad4f-40b2-be37-778294db5ef2" providerId="ADAL" clId="{60CE594E-7A8E-4A89-9258-62D74A21C4FD}" dt="2026-06-17T00:50:04.172" v="123" actId="20577"/>
          <ac:spMkLst>
            <pc:docMk/>
            <pc:sldMk cId="832178010" sldId="411"/>
            <ac:spMk id="93" creationId="{00000000-0000-0000-0000-000000000000}"/>
          </ac:spMkLst>
        </pc:spChg>
      </pc:sldChg>
      <pc:sldChg chg="modSp mod">
        <pc:chgData name="田中 大梧" userId="c4dfd50c-ad4f-40b2-be37-778294db5ef2" providerId="ADAL" clId="{60CE594E-7A8E-4A89-9258-62D74A21C4FD}" dt="2026-06-17T00:48:54.634" v="103" actId="20577"/>
        <pc:sldMkLst>
          <pc:docMk/>
          <pc:sldMk cId="734618894" sldId="434"/>
        </pc:sldMkLst>
        <pc:spChg chg="mod">
          <ac:chgData name="田中 大梧" userId="c4dfd50c-ad4f-40b2-be37-778294db5ef2" providerId="ADAL" clId="{60CE594E-7A8E-4A89-9258-62D74A21C4FD}" dt="2026-06-17T00:41:36.708" v="90" actId="20577"/>
          <ac:spMkLst>
            <pc:docMk/>
            <pc:sldMk cId="734618894" sldId="434"/>
            <ac:spMk id="44" creationId="{4DF41DEA-E57D-5DE2-542C-806B15EBB5F7}"/>
          </ac:spMkLst>
        </pc:spChg>
        <pc:spChg chg="mod">
          <ac:chgData name="田中 大梧" userId="c4dfd50c-ad4f-40b2-be37-778294db5ef2" providerId="ADAL" clId="{60CE594E-7A8E-4A89-9258-62D74A21C4FD}" dt="2026-06-17T00:47:29.602" v="101" actId="20577"/>
          <ac:spMkLst>
            <pc:docMk/>
            <pc:sldMk cId="734618894" sldId="434"/>
            <ac:spMk id="45" creationId="{4A6DB2A9-E3A2-E467-3524-F0BB0CEC00CE}"/>
          </ac:spMkLst>
        </pc:spChg>
        <pc:spChg chg="mod">
          <ac:chgData name="田中 大梧" userId="c4dfd50c-ad4f-40b2-be37-778294db5ef2" providerId="ADAL" clId="{60CE594E-7A8E-4A89-9258-62D74A21C4FD}" dt="2026-06-17T00:48:54.634" v="103" actId="20577"/>
          <ac:spMkLst>
            <pc:docMk/>
            <pc:sldMk cId="734618894" sldId="434"/>
            <ac:spMk id="46" creationId="{B7616FB6-544B-E556-EDD3-224F198C3682}"/>
          </ac:spMkLst>
        </pc:spChg>
        <pc:spChg chg="mod">
          <ac:chgData name="田中 大梧" userId="c4dfd50c-ad4f-40b2-be37-778294db5ef2" providerId="ADAL" clId="{60CE594E-7A8E-4A89-9258-62D74A21C4FD}" dt="2026-06-17T00:35:28.669" v="75" actId="20577"/>
          <ac:spMkLst>
            <pc:docMk/>
            <pc:sldMk cId="734618894" sldId="434"/>
            <ac:spMk id="47" creationId="{81AADD3E-1150-2314-6031-CB8F3FF8E483}"/>
          </ac:spMkLst>
        </pc:spChg>
      </pc:sldChg>
      <pc:sldChg chg="delSp modSp mod">
        <pc:chgData name="田中 大梧" userId="c4dfd50c-ad4f-40b2-be37-778294db5ef2" providerId="ADAL" clId="{60CE594E-7A8E-4A89-9258-62D74A21C4FD}" dt="2026-06-17T00:30:08.352" v="61" actId="478"/>
        <pc:sldMkLst>
          <pc:docMk/>
          <pc:sldMk cId="0" sldId="440"/>
        </pc:sldMkLst>
        <pc:spChg chg="del">
          <ac:chgData name="田中 大梧" userId="c4dfd50c-ad4f-40b2-be37-778294db5ef2" providerId="ADAL" clId="{60CE594E-7A8E-4A89-9258-62D74A21C4FD}" dt="2026-06-17T00:30:08.352" v="61" actId="478"/>
          <ac:spMkLst>
            <pc:docMk/>
            <pc:sldMk cId="0" sldId="440"/>
            <ac:spMk id="9" creationId="{8CC38CE7-CE29-8C80-C65F-6F92F09C68CF}"/>
          </ac:spMkLst>
        </pc:spChg>
        <pc:spChg chg="del">
          <ac:chgData name="田中 大梧" userId="c4dfd50c-ad4f-40b2-be37-778294db5ef2" providerId="ADAL" clId="{60CE594E-7A8E-4A89-9258-62D74A21C4FD}" dt="2026-06-17T00:30:08.352" v="61" actId="478"/>
          <ac:spMkLst>
            <pc:docMk/>
            <pc:sldMk cId="0" sldId="440"/>
            <ac:spMk id="10" creationId="{2218FEC3-D1BB-5179-706D-164C1B7C89C0}"/>
          </ac:spMkLst>
        </pc:spChg>
        <pc:spChg chg="del">
          <ac:chgData name="田中 大梧" userId="c4dfd50c-ad4f-40b2-be37-778294db5ef2" providerId="ADAL" clId="{60CE594E-7A8E-4A89-9258-62D74A21C4FD}" dt="2026-06-17T00:30:08.352" v="61" actId="478"/>
          <ac:spMkLst>
            <pc:docMk/>
            <pc:sldMk cId="0" sldId="440"/>
            <ac:spMk id="54" creationId="{58A372DA-615F-1BE4-5547-00B698ACB728}"/>
          </ac:spMkLst>
        </pc:spChg>
        <pc:graphicFrameChg chg="mod modGraphic">
          <ac:chgData name="田中 大梧" userId="c4dfd50c-ad4f-40b2-be37-778294db5ef2" providerId="ADAL" clId="{60CE594E-7A8E-4A89-9258-62D74A21C4FD}" dt="2026-06-17T00:27:54" v="15" actId="20577"/>
          <ac:graphicFrameMkLst>
            <pc:docMk/>
            <pc:sldMk cId="0" sldId="440"/>
            <ac:graphicFrameMk id="7" creationId="{10CE1CB2-486E-4F75-5198-36746587C889}"/>
          </ac:graphicFrameMkLst>
        </pc:graphicFrameChg>
        <pc:graphicFrameChg chg="modGraphic">
          <ac:chgData name="田中 大梧" userId="c4dfd50c-ad4f-40b2-be37-778294db5ef2" providerId="ADAL" clId="{60CE594E-7A8E-4A89-9258-62D74A21C4FD}" dt="2026-06-17T00:29:41.357" v="60" actId="20577"/>
          <ac:graphicFrameMkLst>
            <pc:docMk/>
            <pc:sldMk cId="0" sldId="440"/>
            <ac:graphicFrameMk id="8" creationId="{B21698DF-7618-F149-BC91-8659216122FD}"/>
          </ac:graphicFrameMkLst>
        </pc:graphicFrameChg>
        <pc:graphicFrameChg chg="del">
          <ac:chgData name="田中 大梧" userId="c4dfd50c-ad4f-40b2-be37-778294db5ef2" providerId="ADAL" clId="{60CE594E-7A8E-4A89-9258-62D74A21C4FD}" dt="2026-06-17T00:30:08.352" v="61" actId="478"/>
          <ac:graphicFrameMkLst>
            <pc:docMk/>
            <pc:sldMk cId="0" sldId="440"/>
            <ac:graphicFrameMk id="105" creationId="{9F5672DE-C1D3-5096-50AD-840C252EF1C8}"/>
          </ac:graphicFrameMkLst>
        </pc:graphicFrameChg>
        <pc:graphicFrameChg chg="del">
          <ac:chgData name="田中 大梧" userId="c4dfd50c-ad4f-40b2-be37-778294db5ef2" providerId="ADAL" clId="{60CE594E-7A8E-4A89-9258-62D74A21C4FD}" dt="2026-06-17T00:30:08.352" v="61" actId="478"/>
          <ac:graphicFrameMkLst>
            <pc:docMk/>
            <pc:sldMk cId="0" sldId="440"/>
            <ac:graphicFrameMk id="107" creationId="{EA940A2A-AD3B-4E8E-E412-BB430D425EE6}"/>
          </ac:graphicFrameMkLst>
        </pc:graphicFrameChg>
        <pc:picChg chg="del">
          <ac:chgData name="田中 大梧" userId="c4dfd50c-ad4f-40b2-be37-778294db5ef2" providerId="ADAL" clId="{60CE594E-7A8E-4A89-9258-62D74A21C4FD}" dt="2026-06-17T00:30:08.352" v="61" actId="478"/>
          <ac:picMkLst>
            <pc:docMk/>
            <pc:sldMk cId="0" sldId="440"/>
            <ac:picMk id="103" creationId="{D2A3BD17-687C-B954-0467-8C8E7CE978B1}"/>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g01s6579\Desktop\BE-PAL&#23186;&#20307;&#36039;&#26009;&#12487;&#12540;&#12479;.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g01s6579\Desktop\BE-PAL&#23186;&#20307;&#36039;&#26009;&#12487;&#12540;&#12479;.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g01s6579\Desktop\BE-PAL&#23186;&#20307;&#36039;&#26009;&#12487;&#12540;&#1247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g01s6579\Desktop\BE-PAL&#23186;&#20307;&#36039;&#26009;&#12487;&#12540;&#12479;.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g01s6579\Desktop\&#23186;&#20307;&#36039;&#26009;&#20316;&#25104;&#36039;&#26009;\BE-PAL&#23186;&#20307;&#36039;&#26009;&#12487;&#12540;&#1247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g01s6579\Desktop\BE-PAL&#23186;&#20307;&#36039;&#26009;&#12487;&#12540;&#12479;.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g01s6579\Desktop\BE-PAL&#23186;&#20307;&#36039;&#26009;&#12487;&#12540;&#12479;.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g01s6579\Desktop\BE-PAL&#23186;&#20307;&#36039;&#26009;&#12487;&#12540;&#12479;.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Users\g01s6579\Desktop\BE-PAL&#23186;&#20307;&#36039;&#26009;&#12487;&#12540;&#12479;.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g01s6579\Desktop\BE-PAL&#23186;&#20307;&#36039;&#26009;&#12487;&#12540;&#12479;.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ZZ0662\AppData\Roaming\Microsoft\Excel\&#23186;&#20307;&#36039;&#26009;&#12522;&#12491;&#12517;&#12540;&#12450;&#12523;202010&#26356;&#26032;%20(version%202).xlsb"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ZZ0662\Dropbox\&#23186;&#20307;&#36039;&#26009;&#12522;&#12491;&#12517;&#12540;&#12450;&#12523;\&#23186;&#20307;&#36039;&#26009;&#12522;&#12491;&#12517;&#12540;&#12450;&#12523;202010&#26356;&#26032;.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ZZ0662\Dropbox\&#23186;&#20307;&#36039;&#26009;&#12522;&#12491;&#12517;&#12540;&#12450;&#12523;\&#23186;&#20307;&#36039;&#26009;&#12522;&#12491;&#12517;&#12540;&#12450;&#12523;202010&#26356;&#26032;.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g01s6579\Desktop\&#35430;&#20055;&#20250;&#12450;&#12531;&#12465;&#12540;&#12488;2022.xlsx" TargetMode="External"/><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r>
              <a:rPr lang="ja-JP" sz="1600" b="1">
                <a:latin typeface="Meiryo UI" panose="020B0604030504040204" pitchFamily="34" charset="-128"/>
                <a:ea typeface="Meiryo UI" panose="020B0604030504040204" pitchFamily="34" charset="-128"/>
              </a:rPr>
              <a:t>地域</a:t>
            </a:r>
          </a:p>
        </c:rich>
      </c:tx>
      <c:layout>
        <c:manualLayout>
          <c:xMode val="edge"/>
          <c:yMode val="edge"/>
          <c:x val="7.9162133573578888E-2"/>
          <c:y val="0"/>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title>
    <c:autoTitleDeleted val="0"/>
    <c:plotArea>
      <c:layout>
        <c:manualLayout>
          <c:layoutTarget val="inner"/>
          <c:xMode val="edge"/>
          <c:yMode val="edge"/>
          <c:x val="0.23867790873752434"/>
          <c:y val="9.9773850165892131E-2"/>
          <c:w val="0.47076406032775275"/>
          <c:h val="0.58897451159910419"/>
        </c:manualLayout>
      </c:layout>
      <c:doughnutChart>
        <c:varyColors val="1"/>
        <c:ser>
          <c:idx val="0"/>
          <c:order val="0"/>
          <c:dPt>
            <c:idx val="0"/>
            <c:bubble3D val="0"/>
            <c:spPr>
              <a:solidFill>
                <a:schemeClr val="accent1">
                  <a:shade val="45000"/>
                </a:schemeClr>
              </a:solidFill>
              <a:ln w="19050">
                <a:solidFill>
                  <a:schemeClr val="lt1"/>
                </a:solidFill>
              </a:ln>
              <a:effectLst/>
            </c:spPr>
            <c:extLst>
              <c:ext xmlns:c16="http://schemas.microsoft.com/office/drawing/2014/chart" uri="{C3380CC4-5D6E-409C-BE32-E72D297353CC}">
                <c16:uniqueId val="{00000001-C861-ED47-8EB5-B16202CDB63F}"/>
              </c:ext>
            </c:extLst>
          </c:dPt>
          <c:dPt>
            <c:idx val="1"/>
            <c:bubble3D val="0"/>
            <c:spPr>
              <a:solidFill>
                <a:schemeClr val="accent1">
                  <a:shade val="61000"/>
                </a:schemeClr>
              </a:solidFill>
              <a:ln w="19050">
                <a:solidFill>
                  <a:schemeClr val="lt1"/>
                </a:solidFill>
              </a:ln>
              <a:effectLst/>
            </c:spPr>
            <c:extLst>
              <c:ext xmlns:c16="http://schemas.microsoft.com/office/drawing/2014/chart" uri="{C3380CC4-5D6E-409C-BE32-E72D297353CC}">
                <c16:uniqueId val="{00000003-C861-ED47-8EB5-B16202CDB63F}"/>
              </c:ext>
            </c:extLst>
          </c:dPt>
          <c:dPt>
            <c:idx val="2"/>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5-C861-ED47-8EB5-B16202CDB63F}"/>
              </c:ext>
            </c:extLst>
          </c:dPt>
          <c:dPt>
            <c:idx val="3"/>
            <c:bubble3D val="0"/>
            <c:spPr>
              <a:solidFill>
                <a:schemeClr val="accent1">
                  <a:shade val="92000"/>
                </a:schemeClr>
              </a:solidFill>
              <a:ln w="19050">
                <a:solidFill>
                  <a:schemeClr val="lt1"/>
                </a:solidFill>
              </a:ln>
              <a:effectLst/>
            </c:spPr>
            <c:extLst>
              <c:ext xmlns:c16="http://schemas.microsoft.com/office/drawing/2014/chart" uri="{C3380CC4-5D6E-409C-BE32-E72D297353CC}">
                <c16:uniqueId val="{00000007-C861-ED47-8EB5-B16202CDB63F}"/>
              </c:ext>
            </c:extLst>
          </c:dPt>
          <c:dPt>
            <c:idx val="4"/>
            <c:bubble3D val="0"/>
            <c:spPr>
              <a:solidFill>
                <a:schemeClr val="accent1">
                  <a:tint val="93000"/>
                </a:schemeClr>
              </a:solidFill>
              <a:ln w="19050">
                <a:solidFill>
                  <a:schemeClr val="lt1"/>
                </a:solidFill>
              </a:ln>
              <a:effectLst/>
            </c:spPr>
            <c:extLst>
              <c:ext xmlns:c16="http://schemas.microsoft.com/office/drawing/2014/chart" uri="{C3380CC4-5D6E-409C-BE32-E72D297353CC}">
                <c16:uniqueId val="{00000009-C861-ED47-8EB5-B16202CDB63F}"/>
              </c:ext>
            </c:extLst>
          </c:dPt>
          <c:dPt>
            <c:idx val="5"/>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B-C861-ED47-8EB5-B16202CDB63F}"/>
              </c:ext>
            </c:extLst>
          </c:dPt>
          <c:dPt>
            <c:idx val="6"/>
            <c:bubble3D val="0"/>
            <c:spPr>
              <a:solidFill>
                <a:schemeClr val="accent1">
                  <a:tint val="62000"/>
                </a:schemeClr>
              </a:solidFill>
              <a:ln w="19050">
                <a:solidFill>
                  <a:schemeClr val="lt1"/>
                </a:solidFill>
              </a:ln>
              <a:effectLst/>
            </c:spPr>
            <c:extLst>
              <c:ext xmlns:c16="http://schemas.microsoft.com/office/drawing/2014/chart" uri="{C3380CC4-5D6E-409C-BE32-E72D297353CC}">
                <c16:uniqueId val="{0000000D-C861-ED47-8EB5-B16202CDB63F}"/>
              </c:ext>
            </c:extLst>
          </c:dPt>
          <c:dPt>
            <c:idx val="7"/>
            <c:bubble3D val="0"/>
            <c:spPr>
              <a:solidFill>
                <a:schemeClr val="accent1">
                  <a:tint val="46000"/>
                </a:schemeClr>
              </a:solidFill>
              <a:ln w="19050">
                <a:solidFill>
                  <a:schemeClr val="lt1"/>
                </a:solidFill>
              </a:ln>
              <a:effectLst/>
            </c:spPr>
            <c:extLst>
              <c:ext xmlns:c16="http://schemas.microsoft.com/office/drawing/2014/chart" uri="{C3380CC4-5D6E-409C-BE32-E72D297353CC}">
                <c16:uniqueId val="{0000000F-C861-ED47-8EB5-B16202CDB63F}"/>
              </c:ext>
            </c:extLst>
          </c:dPt>
          <c:dLbls>
            <c:dLbl>
              <c:idx val="5"/>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ja-JP"/>
                </a:p>
              </c:txPr>
              <c:showLegendKey val="0"/>
              <c:showVal val="0"/>
              <c:showCatName val="0"/>
              <c:showSerName val="0"/>
              <c:showPercent val="1"/>
              <c:showBubbleSize val="0"/>
              <c:extLst>
                <c:ext xmlns:c16="http://schemas.microsoft.com/office/drawing/2014/chart" uri="{C3380CC4-5D6E-409C-BE32-E72D297353CC}">
                  <c16:uniqueId val="{0000000B-C861-ED47-8EB5-B16202CDB63F}"/>
                </c:ext>
              </c:extLst>
            </c:dLbl>
            <c:dLbl>
              <c:idx val="6"/>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ja-JP"/>
                </a:p>
              </c:txPr>
              <c:showLegendKey val="0"/>
              <c:showVal val="0"/>
              <c:showCatName val="0"/>
              <c:showSerName val="0"/>
              <c:showPercent val="1"/>
              <c:showBubbleSize val="0"/>
              <c:extLst>
                <c:ext xmlns:c16="http://schemas.microsoft.com/office/drawing/2014/chart" uri="{C3380CC4-5D6E-409C-BE32-E72D297353CC}">
                  <c16:uniqueId val="{0000000D-C861-ED47-8EB5-B16202CDB63F}"/>
                </c:ext>
              </c:extLst>
            </c:dLbl>
            <c:dLbl>
              <c:idx val="7"/>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mn-lt"/>
                      <a:ea typeface="+mn-ea"/>
                      <a:cs typeface="+mn-cs"/>
                    </a:defRPr>
                  </a:pPr>
                  <a:endParaRPr lang="ja-JP"/>
                </a:p>
              </c:txPr>
              <c:showLegendKey val="0"/>
              <c:showVal val="0"/>
              <c:showCatName val="0"/>
              <c:showSerName val="0"/>
              <c:showPercent val="1"/>
              <c:showBubbleSize val="0"/>
              <c:extLst>
                <c:ext xmlns:c16="http://schemas.microsoft.com/office/drawing/2014/chart" uri="{C3380CC4-5D6E-409C-BE32-E72D297353CC}">
                  <c16:uniqueId val="{0000000F-C861-ED47-8EB5-B16202CDB63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mn-lt"/>
                    <a:ea typeface="+mn-ea"/>
                    <a:cs typeface="+mn-cs"/>
                  </a:defRPr>
                </a:pPr>
                <a:endParaRPr lang="ja-JP"/>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 (2)'!$D$50:$D$57</c:f>
              <c:strCache>
                <c:ptCount val="8"/>
                <c:pt idx="0">
                  <c:v>北海道</c:v>
                </c:pt>
                <c:pt idx="1">
                  <c:v>東北地方</c:v>
                </c:pt>
                <c:pt idx="2">
                  <c:v>関東地方</c:v>
                </c:pt>
                <c:pt idx="3">
                  <c:v>中部地方</c:v>
                </c:pt>
                <c:pt idx="4">
                  <c:v>関西地方</c:v>
                </c:pt>
                <c:pt idx="5">
                  <c:v>中国地方</c:v>
                </c:pt>
                <c:pt idx="6">
                  <c:v>四国地方</c:v>
                </c:pt>
                <c:pt idx="7">
                  <c:v>九州・沖縄地方</c:v>
                </c:pt>
              </c:strCache>
            </c:strRef>
          </c:cat>
          <c:val>
            <c:numRef>
              <c:f>'Sheet1 (2)'!$E$50:$E$57</c:f>
              <c:numCache>
                <c:formatCode>0.0%</c:formatCode>
                <c:ptCount val="8"/>
                <c:pt idx="0">
                  <c:v>6.2000000000000006E-2</c:v>
                </c:pt>
                <c:pt idx="1">
                  <c:v>0.113</c:v>
                </c:pt>
                <c:pt idx="2">
                  <c:v>0.29400000000000004</c:v>
                </c:pt>
                <c:pt idx="3">
                  <c:v>0.18900000000000003</c:v>
                </c:pt>
                <c:pt idx="4">
                  <c:v>0.16800000000000001</c:v>
                </c:pt>
                <c:pt idx="5">
                  <c:v>6.5000000000000002E-2</c:v>
                </c:pt>
                <c:pt idx="6">
                  <c:v>3.6999999999999998E-2</c:v>
                </c:pt>
                <c:pt idx="7">
                  <c:v>7.1999999999999995E-2</c:v>
                </c:pt>
              </c:numCache>
            </c:numRef>
          </c:val>
          <c:extLst>
            <c:ext xmlns:c16="http://schemas.microsoft.com/office/drawing/2014/chart" uri="{C3380CC4-5D6E-409C-BE32-E72D297353CC}">
              <c16:uniqueId val="{00000010-C861-ED47-8EB5-B16202CDB63F}"/>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legend>
    <c:plotVisOnly val="1"/>
    <c:dispBlanksAs val="zero"/>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r>
              <a:rPr lang="ja-JP" sz="1400" b="1">
                <a:latin typeface="Meiryo UI" panose="020B0604030504040204" pitchFamily="34" charset="-128"/>
                <a:ea typeface="Meiryo UI" panose="020B0604030504040204" pitchFamily="34" charset="-128"/>
              </a:rPr>
              <a:t>男女比</a:t>
            </a:r>
          </a:p>
        </c:rich>
      </c:tx>
      <c:layout>
        <c:manualLayout>
          <c:xMode val="edge"/>
          <c:yMode val="edge"/>
          <c:x val="0.14128052863722781"/>
          <c:y val="2.8614386212458495E-3"/>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title>
    <c:autoTitleDeleted val="0"/>
    <c:plotArea>
      <c:layout>
        <c:manualLayout>
          <c:layoutTarget val="inner"/>
          <c:xMode val="edge"/>
          <c:yMode val="edge"/>
          <c:x val="0.25283561399433613"/>
          <c:y val="0.10909035240807077"/>
          <c:w val="0.4721097618833634"/>
          <c:h val="0.5766126169085779"/>
        </c:manualLayout>
      </c:layout>
      <c:doughnutChart>
        <c:varyColors val="1"/>
        <c:ser>
          <c:idx val="0"/>
          <c:order val="0"/>
          <c:dPt>
            <c:idx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1-5930-944C-A8A8-7001E9ACCE1D}"/>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5930-944C-A8A8-7001E9ACCE1D}"/>
              </c:ext>
            </c:extLst>
          </c:dPt>
          <c:dLbls>
            <c:dLbl>
              <c:idx val="0"/>
              <c:tx>
                <c:rich>
                  <a:bodyPr/>
                  <a:lstStyle/>
                  <a:p>
                    <a:fld id="{E2B14A15-18A7-2B43-B967-0C765D17ABAC}" type="PERCENTAGE">
                      <a:rPr lang="en-US" altLang="ja-JP" b="0" i="0">
                        <a:latin typeface="Meiryo" panose="020B0604030504040204" pitchFamily="34" charset="-128"/>
                      </a:rPr>
                      <a:pPr/>
                      <a:t>[パーセンテージ]</a:t>
                    </a:fld>
                    <a:endParaRPr lang="ja-JP" altLang="en-US"/>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930-944C-A8A8-7001E9ACCE1D}"/>
                </c:ext>
              </c:extLst>
            </c:dLbl>
            <c:dLbl>
              <c:idx val="1"/>
              <c:tx>
                <c:rich>
                  <a:bodyPr/>
                  <a:lstStyle/>
                  <a:p>
                    <a:fld id="{B79600AB-12B2-C04E-BCAE-F58D077DF0D8}" type="PERCENTAGE">
                      <a:rPr lang="en-US" altLang="ja-JP" b="0" i="0">
                        <a:latin typeface="Meiryo" panose="020B0604030504040204" pitchFamily="34" charset="-128"/>
                      </a:rPr>
                      <a:pPr/>
                      <a:t>[パーセンテージ]</a:t>
                    </a:fld>
                    <a:endParaRPr lang="ja-JP" altLang="en-US"/>
                  </a:p>
                </c:rich>
              </c:tx>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930-944C-A8A8-7001E9ACCE1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showLegendKey val="0"/>
            <c:showVal val="0"/>
            <c:showCatName val="1"/>
            <c:showSerName val="0"/>
            <c:showPercent val="1"/>
            <c:showBubbleSize val="0"/>
            <c:showLeaderLines val="0"/>
            <c:extLst>
              <c:ext xmlns:c15="http://schemas.microsoft.com/office/drawing/2012/chart" uri="{CE6537A1-D6FC-4f65-9D91-7224C49458BB}"/>
            </c:extLst>
          </c:dLbls>
          <c:cat>
            <c:strRef>
              <c:f>'Sheet1 (2)'!$D$62:$D$63</c:f>
              <c:strCache>
                <c:ptCount val="2"/>
                <c:pt idx="0">
                  <c:v>男性</c:v>
                </c:pt>
                <c:pt idx="1">
                  <c:v>女性</c:v>
                </c:pt>
              </c:strCache>
            </c:strRef>
          </c:cat>
          <c:val>
            <c:numRef>
              <c:f>'Sheet1 (2)'!$E$62:$E$63</c:f>
              <c:numCache>
                <c:formatCode>0%</c:formatCode>
                <c:ptCount val="2"/>
                <c:pt idx="0">
                  <c:v>0.85000000000000009</c:v>
                </c:pt>
                <c:pt idx="1">
                  <c:v>0.15000000000000002</c:v>
                </c:pt>
              </c:numCache>
            </c:numRef>
          </c:val>
          <c:extLst>
            <c:ext xmlns:c16="http://schemas.microsoft.com/office/drawing/2014/chart" uri="{C3380CC4-5D6E-409C-BE32-E72D297353CC}">
              <c16:uniqueId val="{00000004-5930-944C-A8A8-7001E9ACCE1D}"/>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b"/>
      <c:layout>
        <c:manualLayout>
          <c:xMode val="edge"/>
          <c:yMode val="edge"/>
          <c:x val="0.34934209701692148"/>
          <c:y val="0.72770504479609033"/>
          <c:w val="0.28099400568096206"/>
          <c:h val="8.2010101187765735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legend>
    <c:plotVisOnly val="1"/>
    <c:dispBlanksAs val="zero"/>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r>
              <a:rPr lang="ja-JP" sz="1600" b="1">
                <a:latin typeface="Meiryo UI" panose="020B0604030504040204" pitchFamily="34" charset="-128"/>
                <a:ea typeface="Meiryo UI" panose="020B0604030504040204" pitchFamily="34" charset="-128"/>
              </a:rPr>
              <a:t>家族構成</a:t>
            </a:r>
          </a:p>
        </c:rich>
      </c:tx>
      <c:layout>
        <c:manualLayout>
          <c:xMode val="edge"/>
          <c:yMode val="edge"/>
          <c:x val="5.6534399796037943E-2"/>
          <c:y val="8.650244013042453E-4"/>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title>
    <c:autoTitleDeleted val="0"/>
    <c:plotArea>
      <c:layout>
        <c:manualLayout>
          <c:layoutTarget val="inner"/>
          <c:xMode val="edge"/>
          <c:yMode val="edge"/>
          <c:x val="0.22162979232832772"/>
          <c:y val="0.18995076418058326"/>
          <c:w val="0.47096087518071372"/>
          <c:h val="0.61696572777514402"/>
        </c:manualLayout>
      </c:layout>
      <c:doughnutChart>
        <c:varyColors val="1"/>
        <c:ser>
          <c:idx val="0"/>
          <c:order val="0"/>
          <c:dPt>
            <c:idx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1-6508-784F-9F0C-BC954AC0C40E}"/>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6508-784F-9F0C-BC954AC0C40E}"/>
              </c:ext>
            </c:extLst>
          </c:dPt>
          <c:dLbls>
            <c:dLbl>
              <c:idx val="0"/>
              <c:layout>
                <c:manualLayout>
                  <c:x val="-1.4109055511054229E-2"/>
                  <c:y val="1.6171596685457538E-2"/>
                </c:manualLayout>
              </c:layout>
              <c:tx>
                <c:rich>
                  <a:bodyPr/>
                  <a:lstStyle/>
                  <a:p>
                    <a:fld id="{2BC44A59-464C-0E4C-BBD6-D28E8C690D33}"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508-784F-9F0C-BC954AC0C40E}"/>
                </c:ext>
              </c:extLst>
            </c:dLbl>
            <c:dLbl>
              <c:idx val="1"/>
              <c:layout>
                <c:manualLayout>
                  <c:x val="1.0350007044675006E-2"/>
                  <c:y val="3.3221896295736327E-4"/>
                </c:manualLayout>
              </c:layout>
              <c:tx>
                <c:rich>
                  <a:bodyPr/>
                  <a:lstStyle/>
                  <a:p>
                    <a:fld id="{ECEA914E-39CB-3C45-AD24-0A98CDA56466}"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508-784F-9F0C-BC954AC0C40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 (2)'!$D$6:$D$7</c:f>
              <c:strCache>
                <c:ptCount val="2"/>
                <c:pt idx="0">
                  <c:v>既婚</c:v>
                </c:pt>
                <c:pt idx="1">
                  <c:v>独身</c:v>
                </c:pt>
              </c:strCache>
            </c:strRef>
          </c:cat>
          <c:val>
            <c:numRef>
              <c:f>'Sheet1 (2)'!$E$6:$E$7</c:f>
              <c:numCache>
                <c:formatCode>0%</c:formatCode>
                <c:ptCount val="2"/>
                <c:pt idx="0">
                  <c:v>0.79</c:v>
                </c:pt>
                <c:pt idx="1">
                  <c:v>0.21000000000000002</c:v>
                </c:pt>
              </c:numCache>
            </c:numRef>
          </c:val>
          <c:extLst>
            <c:ext xmlns:c16="http://schemas.microsoft.com/office/drawing/2014/chart" uri="{C3380CC4-5D6E-409C-BE32-E72D297353CC}">
              <c16:uniqueId val="{00000004-6508-784F-9F0C-BC954AC0C40E}"/>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b"/>
      <c:layout>
        <c:manualLayout>
          <c:xMode val="edge"/>
          <c:yMode val="edge"/>
          <c:x val="0.31360393331016712"/>
          <c:y val="0.84494193052065314"/>
          <c:w val="0.28099400568096206"/>
          <c:h val="8.7963478921318755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legend>
    <c:plotVisOnly val="1"/>
    <c:dispBlanksAs val="zero"/>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r>
              <a:rPr lang="ja-JP" sz="1600" b="1">
                <a:latin typeface="Meiryo UI" panose="020B0604030504040204" pitchFamily="34" charset="-128"/>
                <a:ea typeface="Meiryo UI" panose="020B0604030504040204" pitchFamily="34" charset="-128"/>
              </a:rPr>
              <a:t>子供の年齢</a:t>
            </a:r>
          </a:p>
        </c:rich>
      </c:tx>
      <c:layout>
        <c:manualLayout>
          <c:xMode val="edge"/>
          <c:yMode val="edge"/>
          <c:x val="0.13112494689161563"/>
          <c:y val="8.0635357996677263E-3"/>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title>
    <c:autoTitleDeleted val="0"/>
    <c:plotArea>
      <c:layout>
        <c:manualLayout>
          <c:layoutTarget val="inner"/>
          <c:xMode val="edge"/>
          <c:yMode val="edge"/>
          <c:x val="0.26189050050723839"/>
          <c:y val="0.19749499005063911"/>
          <c:w val="0.47232910439083925"/>
          <c:h val="0.62464775171248221"/>
        </c:manualLayout>
      </c:layout>
      <c:doughnutChart>
        <c:varyColors val="1"/>
        <c:ser>
          <c:idx val="0"/>
          <c:order val="0"/>
          <c:dPt>
            <c:idx val="0"/>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1-0A9F-9A40-A5EC-5D67AACC6141}"/>
              </c:ext>
            </c:extLst>
          </c:dPt>
          <c:dPt>
            <c:idx val="1"/>
            <c:bubble3D val="0"/>
            <c:spPr>
              <a:solidFill>
                <a:schemeClr val="accent1">
                  <a:shade val="86000"/>
                </a:schemeClr>
              </a:solidFill>
              <a:ln w="19050">
                <a:solidFill>
                  <a:schemeClr val="lt1"/>
                </a:solidFill>
              </a:ln>
              <a:effectLst/>
            </c:spPr>
            <c:extLst>
              <c:ext xmlns:c16="http://schemas.microsoft.com/office/drawing/2014/chart" uri="{C3380CC4-5D6E-409C-BE32-E72D297353CC}">
                <c16:uniqueId val="{00000003-0A9F-9A40-A5EC-5D67AACC6141}"/>
              </c:ext>
            </c:extLst>
          </c:dPt>
          <c:dPt>
            <c:idx val="2"/>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05-0A9F-9A40-A5EC-5D67AACC6141}"/>
              </c:ext>
            </c:extLst>
          </c:dPt>
          <c:dPt>
            <c:idx val="3"/>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07-0A9F-9A40-A5EC-5D67AACC6141}"/>
              </c:ext>
            </c:extLst>
          </c:dPt>
          <c:dLbls>
            <c:dLbl>
              <c:idx val="1"/>
              <c:layout>
                <c:manualLayout>
                  <c:x val="3.0331836530066076E-3"/>
                  <c:y val="3.2062163617744134E-3"/>
                </c:manualLayout>
              </c:layout>
              <c:tx>
                <c:rich>
                  <a:bodyPr/>
                  <a:lstStyle/>
                  <a:p>
                    <a:fld id="{0971DC83-0F6E-414B-A074-80C9E5984370}" type="PERCENTAGE">
                      <a:rPr lang="en-US" altLang="ja-JP"/>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A9F-9A40-A5EC-5D67AACC6141}"/>
                </c:ext>
              </c:extLst>
            </c:dLbl>
            <c:dLbl>
              <c:idx val="2"/>
              <c:layout>
                <c:manualLayout>
                  <c:x val="9.4673163015886533E-3"/>
                  <c:y val="6.2436637886776891E-3"/>
                </c:manualLayout>
              </c:layout>
              <c:tx>
                <c:rich>
                  <a:bodyPr/>
                  <a:lstStyle/>
                  <a:p>
                    <a:fld id="{AF17EDBE-075E-3047-8E49-E8C75C10BF4F}"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A9F-9A40-A5EC-5D67AACC6141}"/>
                </c:ext>
              </c:extLst>
            </c:dLbl>
            <c:dLbl>
              <c:idx val="3"/>
              <c:layout>
                <c:manualLayout>
                  <c:x val="3.3883715214794328E-3"/>
                  <c:y val="1.5185270130612994E-3"/>
                </c:manualLayout>
              </c:layout>
              <c:tx>
                <c:rich>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fld id="{03DD36D2-C392-934F-AF22-DB4514DD1FDA}" type="PERCENTAGE">
                      <a:rPr lang="en-US" altLang="ja-JP" b="0" i="0">
                        <a:solidFill>
                          <a:schemeClr val="tx1"/>
                        </a:solidFill>
                        <a:latin typeface="Meiryo" panose="020B0604030504040204" pitchFamily="34" charset="-128"/>
                      </a:rPr>
                      <a:pPr>
                        <a:defRPr>
                          <a:solidFill>
                            <a:schemeClr val="tx1"/>
                          </a:solidFill>
                        </a:defRPr>
                      </a:pPr>
                      <a:t>[パーセンテージ]</a:t>
                    </a:fld>
                    <a:endParaRPr lang="ja-JP" altLang="en-US"/>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ja-JP" altLang="en-US"/>
                </a:p>
              </c:tx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A9F-9A40-A5EC-5D67AACC614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 (2)'!$D$11:$D$14</c:f>
              <c:strCache>
                <c:ptCount val="4"/>
                <c:pt idx="0">
                  <c:v>6歳以下</c:v>
                </c:pt>
                <c:pt idx="1">
                  <c:v>7歳～12歳</c:v>
                </c:pt>
                <c:pt idx="2">
                  <c:v>13歳～18歳</c:v>
                </c:pt>
                <c:pt idx="3">
                  <c:v>18歳以上</c:v>
                </c:pt>
              </c:strCache>
            </c:strRef>
          </c:cat>
          <c:val>
            <c:numRef>
              <c:f>'Sheet1 (2)'!$E$11:$E$14</c:f>
              <c:numCache>
                <c:formatCode>0%</c:formatCode>
                <c:ptCount val="4"/>
                <c:pt idx="0">
                  <c:v>0.11</c:v>
                </c:pt>
                <c:pt idx="1">
                  <c:v>0.34</c:v>
                </c:pt>
                <c:pt idx="2">
                  <c:v>0.26</c:v>
                </c:pt>
                <c:pt idx="3">
                  <c:v>0.29000000000000004</c:v>
                </c:pt>
              </c:numCache>
            </c:numRef>
          </c:val>
          <c:extLst>
            <c:ext xmlns:c16="http://schemas.microsoft.com/office/drawing/2014/chart" uri="{C3380CC4-5D6E-409C-BE32-E72D297353CC}">
              <c16:uniqueId val="{00000008-0A9F-9A40-A5EC-5D67AACC6141}"/>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b"/>
      <c:layout>
        <c:manualLayout>
          <c:xMode val="edge"/>
          <c:yMode val="edge"/>
          <c:x val="0.11670377169897668"/>
          <c:y val="0.84250348633223737"/>
          <c:w val="0.70192971154066253"/>
          <c:h val="0.1574965136677626"/>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legend>
    <c:plotVisOnly val="1"/>
    <c:dispBlanksAs val="zero"/>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r>
              <a:rPr lang="ja-JP" sz="1600" b="1">
                <a:latin typeface="Meiryo UI" panose="020B0604030504040204" pitchFamily="34" charset="-128"/>
                <a:ea typeface="Meiryo UI" panose="020B0604030504040204" pitchFamily="34" charset="-128"/>
              </a:rPr>
              <a:t>年齢</a:t>
            </a:r>
            <a:endParaRPr lang="en-US" sz="1600" b="1">
              <a:latin typeface="Meiryo UI" panose="020B0604030504040204" pitchFamily="34" charset="-128"/>
              <a:ea typeface="Meiryo UI" panose="020B0604030504040204" pitchFamily="34" charset="-128"/>
            </a:endParaRPr>
          </a:p>
        </c:rich>
      </c:tx>
      <c:layout>
        <c:manualLayout>
          <c:xMode val="edge"/>
          <c:yMode val="edge"/>
          <c:x val="0.1414715141093352"/>
          <c:y val="2.1553754696349938E-3"/>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en-US"/>
        </a:p>
      </c:txPr>
    </c:title>
    <c:autoTitleDeleted val="0"/>
    <c:plotArea>
      <c:layout>
        <c:manualLayout>
          <c:layoutTarget val="inner"/>
          <c:xMode val="edge"/>
          <c:yMode val="edge"/>
          <c:x val="0.25337652238196173"/>
          <c:y val="0.12344197922176006"/>
          <c:w val="0.49057608629560212"/>
          <c:h val="0.69050129559011375"/>
        </c:manualLayout>
      </c:layout>
      <c:doughnutChart>
        <c:varyColors val="1"/>
        <c:ser>
          <c:idx val="0"/>
          <c:order val="0"/>
          <c:dPt>
            <c:idx val="0"/>
            <c:bubble3D val="0"/>
            <c:spPr>
              <a:solidFill>
                <a:schemeClr val="accent1">
                  <a:shade val="53000"/>
                </a:schemeClr>
              </a:solidFill>
              <a:ln w="19050">
                <a:solidFill>
                  <a:schemeClr val="lt1"/>
                </a:solidFill>
              </a:ln>
              <a:effectLst/>
            </c:spPr>
            <c:extLst>
              <c:ext xmlns:c16="http://schemas.microsoft.com/office/drawing/2014/chart" uri="{C3380CC4-5D6E-409C-BE32-E72D297353CC}">
                <c16:uniqueId val="{00000001-0E71-0D4A-A7AB-5312AC556B35}"/>
              </c:ext>
            </c:extLst>
          </c:dPt>
          <c:dPt>
            <c:idx val="1"/>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3-0E71-0D4A-A7AB-5312AC556B35}"/>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0E71-0D4A-A7AB-5312AC556B35}"/>
              </c:ext>
            </c:extLst>
          </c:dPt>
          <c:dPt>
            <c:idx val="3"/>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7-0E71-0D4A-A7AB-5312AC556B35}"/>
              </c:ext>
            </c:extLst>
          </c:dPt>
          <c:dPt>
            <c:idx val="4"/>
            <c:bubble3D val="0"/>
            <c:spPr>
              <a:solidFill>
                <a:schemeClr val="accent1">
                  <a:tint val="54000"/>
                </a:schemeClr>
              </a:solidFill>
              <a:ln w="19050">
                <a:solidFill>
                  <a:schemeClr val="lt1"/>
                </a:solidFill>
              </a:ln>
              <a:effectLst/>
            </c:spPr>
            <c:extLst>
              <c:ext xmlns:c16="http://schemas.microsoft.com/office/drawing/2014/chart" uri="{C3380CC4-5D6E-409C-BE32-E72D297353CC}">
                <c16:uniqueId val="{00000009-0E71-0D4A-A7AB-5312AC556B35}"/>
              </c:ext>
            </c:extLst>
          </c:dPt>
          <c:dLbls>
            <c:dLbl>
              <c:idx val="2"/>
              <c:layout>
                <c:manualLayout>
                  <c:x val="7.97001933240204E-3"/>
                  <c:y val="-1.5329560163447628E-2"/>
                </c:manualLayout>
              </c:layout>
              <c:tx>
                <c:rich>
                  <a:bodyPr/>
                  <a:lstStyle/>
                  <a:p>
                    <a:fld id="{F6E63853-C92B-A04A-A7A4-6FCBE8F12D5F}"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E71-0D4A-A7AB-5312AC556B35}"/>
                </c:ext>
              </c:extLst>
            </c:dLbl>
            <c:dLbl>
              <c:idx val="4"/>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ja-JP"/>
                </a:p>
              </c:txPr>
              <c:showLegendKey val="0"/>
              <c:showVal val="0"/>
              <c:showCatName val="0"/>
              <c:showSerName val="0"/>
              <c:showPercent val="1"/>
              <c:showBubbleSize val="0"/>
              <c:extLst>
                <c:ext xmlns:c16="http://schemas.microsoft.com/office/drawing/2014/chart" uri="{C3380CC4-5D6E-409C-BE32-E72D297353CC}">
                  <c16:uniqueId val="{00000009-0E71-0D4A-A7AB-5312AC556B3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 (2)'!$D$68:$D$72</c:f>
              <c:strCache>
                <c:ptCount val="5"/>
                <c:pt idx="0">
                  <c:v>20代以下</c:v>
                </c:pt>
                <c:pt idx="1">
                  <c:v>30代</c:v>
                </c:pt>
                <c:pt idx="2">
                  <c:v>40代</c:v>
                </c:pt>
                <c:pt idx="3">
                  <c:v>50代</c:v>
                </c:pt>
                <c:pt idx="4">
                  <c:v>60代以上</c:v>
                </c:pt>
              </c:strCache>
            </c:strRef>
          </c:cat>
          <c:val>
            <c:numRef>
              <c:f>'Sheet1 (2)'!$E$68:$E$72</c:f>
              <c:numCache>
                <c:formatCode>0%</c:formatCode>
                <c:ptCount val="5"/>
                <c:pt idx="0">
                  <c:v>0.08</c:v>
                </c:pt>
                <c:pt idx="1">
                  <c:v>0.22</c:v>
                </c:pt>
                <c:pt idx="2">
                  <c:v>0.43</c:v>
                </c:pt>
                <c:pt idx="3">
                  <c:v>0.21</c:v>
                </c:pt>
                <c:pt idx="4">
                  <c:v>0.06</c:v>
                </c:pt>
              </c:numCache>
            </c:numRef>
          </c:val>
          <c:extLst>
            <c:ext xmlns:c16="http://schemas.microsoft.com/office/drawing/2014/chart" uri="{C3380CC4-5D6E-409C-BE32-E72D297353CC}">
              <c16:uniqueId val="{0000000A-0E71-0D4A-A7AB-5312AC556B35}"/>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b"/>
      <c:layout>
        <c:manualLayout>
          <c:xMode val="edge"/>
          <c:yMode val="edge"/>
          <c:x val="0.13134088021599502"/>
          <c:y val="0.84970779309746824"/>
          <c:w val="0.69608806906908816"/>
          <c:h val="0.12168909101291846"/>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26547263846115277"/>
          <c:y val="0.21343899893498042"/>
          <c:w val="0.4959258247824635"/>
          <c:h val="0.62045431493082714"/>
        </c:manualLayout>
      </c:layout>
      <c:doughnutChart>
        <c:varyColors val="1"/>
        <c:ser>
          <c:idx val="0"/>
          <c:order val="0"/>
          <c:dPt>
            <c:idx val="0"/>
            <c:bubble3D val="0"/>
            <c:spPr>
              <a:solidFill>
                <a:schemeClr val="accent1">
                  <a:shade val="50000"/>
                </a:schemeClr>
              </a:solidFill>
              <a:ln w="19050">
                <a:solidFill>
                  <a:schemeClr val="lt1"/>
                </a:solidFill>
              </a:ln>
              <a:effectLst/>
            </c:spPr>
            <c:extLst>
              <c:ext xmlns:c16="http://schemas.microsoft.com/office/drawing/2014/chart" uri="{C3380CC4-5D6E-409C-BE32-E72D297353CC}">
                <c16:uniqueId val="{00000001-E74E-114E-B2EB-C703B9214C6F}"/>
              </c:ext>
            </c:extLst>
          </c:dPt>
          <c:dPt>
            <c:idx val="1"/>
            <c:bubble3D val="0"/>
            <c:spPr>
              <a:solidFill>
                <a:schemeClr val="accent1">
                  <a:shade val="70000"/>
                </a:schemeClr>
              </a:solidFill>
              <a:ln w="19050">
                <a:solidFill>
                  <a:schemeClr val="lt1"/>
                </a:solidFill>
              </a:ln>
              <a:effectLst/>
            </c:spPr>
            <c:extLst>
              <c:ext xmlns:c16="http://schemas.microsoft.com/office/drawing/2014/chart" uri="{C3380CC4-5D6E-409C-BE32-E72D297353CC}">
                <c16:uniqueId val="{00000003-E74E-114E-B2EB-C703B9214C6F}"/>
              </c:ext>
            </c:extLst>
          </c:dPt>
          <c:dPt>
            <c:idx val="2"/>
            <c:bubble3D val="0"/>
            <c:spPr>
              <a:solidFill>
                <a:schemeClr val="accent1">
                  <a:shade val="90000"/>
                </a:schemeClr>
              </a:solidFill>
              <a:ln w="19050">
                <a:solidFill>
                  <a:schemeClr val="lt1"/>
                </a:solidFill>
              </a:ln>
              <a:effectLst/>
            </c:spPr>
            <c:extLst>
              <c:ext xmlns:c16="http://schemas.microsoft.com/office/drawing/2014/chart" uri="{C3380CC4-5D6E-409C-BE32-E72D297353CC}">
                <c16:uniqueId val="{00000005-E74E-114E-B2EB-C703B9214C6F}"/>
              </c:ext>
            </c:extLst>
          </c:dPt>
          <c:dPt>
            <c:idx val="3"/>
            <c:bubble3D val="0"/>
            <c:spPr>
              <a:solidFill>
                <a:schemeClr val="accent1">
                  <a:tint val="90000"/>
                </a:schemeClr>
              </a:solidFill>
              <a:ln w="19050">
                <a:solidFill>
                  <a:schemeClr val="lt1"/>
                </a:solidFill>
              </a:ln>
              <a:effectLst/>
            </c:spPr>
            <c:extLst>
              <c:ext xmlns:c16="http://schemas.microsoft.com/office/drawing/2014/chart" uri="{C3380CC4-5D6E-409C-BE32-E72D297353CC}">
                <c16:uniqueId val="{00000007-E74E-114E-B2EB-C703B9214C6F}"/>
              </c:ext>
            </c:extLst>
          </c:dPt>
          <c:dPt>
            <c:idx val="4"/>
            <c:bubble3D val="0"/>
            <c:spPr>
              <a:solidFill>
                <a:schemeClr val="accent1">
                  <a:tint val="70000"/>
                </a:schemeClr>
              </a:solidFill>
              <a:ln w="19050">
                <a:solidFill>
                  <a:schemeClr val="lt1"/>
                </a:solidFill>
              </a:ln>
              <a:effectLst/>
            </c:spPr>
            <c:extLst>
              <c:ext xmlns:c16="http://schemas.microsoft.com/office/drawing/2014/chart" uri="{C3380CC4-5D6E-409C-BE32-E72D297353CC}">
                <c16:uniqueId val="{00000009-E74E-114E-B2EB-C703B9214C6F}"/>
              </c:ext>
            </c:extLst>
          </c:dPt>
          <c:dPt>
            <c:idx val="5"/>
            <c:bubble3D val="0"/>
            <c:spPr>
              <a:solidFill>
                <a:schemeClr val="accent1">
                  <a:tint val="50000"/>
                </a:schemeClr>
              </a:solidFill>
              <a:ln w="19050">
                <a:solidFill>
                  <a:schemeClr val="lt1"/>
                </a:solidFill>
              </a:ln>
              <a:effectLst/>
            </c:spPr>
            <c:extLst>
              <c:ext xmlns:c16="http://schemas.microsoft.com/office/drawing/2014/chart" uri="{C3380CC4-5D6E-409C-BE32-E72D297353CC}">
                <c16:uniqueId val="{0000000B-E74E-114E-B2EB-C703B9214C6F}"/>
              </c:ext>
            </c:extLst>
          </c:dPt>
          <c:dLbls>
            <c:dLbl>
              <c:idx val="0"/>
              <c:layout>
                <c:manualLayout>
                  <c:x val="3.7303687701078126E-3"/>
                  <c:y val="4.5793931630552585E-2"/>
                </c:manualLayout>
              </c:layout>
              <c:tx>
                <c:rich>
                  <a:bodyPr/>
                  <a:lstStyle/>
                  <a:p>
                    <a:fld id="{6D5A3BED-FA0E-144A-8D83-084728E0D7C3}"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74E-114E-B2EB-C703B9214C6F}"/>
                </c:ext>
              </c:extLst>
            </c:dLbl>
            <c:dLbl>
              <c:idx val="1"/>
              <c:layout>
                <c:manualLayout>
                  <c:x val="-4.5120335108502947E-3"/>
                  <c:y val="-1.2046684447002139E-2"/>
                </c:manualLayout>
              </c:layout>
              <c:tx>
                <c:rich>
                  <a:bodyPr/>
                  <a:lstStyle/>
                  <a:p>
                    <a:fld id="{CE4A79F2-832C-774F-9FBB-2F79CE0E2F93}"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E74E-114E-B2EB-C703B9214C6F}"/>
                </c:ext>
              </c:extLst>
            </c:dLbl>
            <c:dLbl>
              <c:idx val="3"/>
              <c:layout>
                <c:manualLayout>
                  <c:x val="-5.5929569066031221E-3"/>
                  <c:y val="-5.4385398287961394E-3"/>
                </c:manualLayout>
              </c:layout>
              <c:tx>
                <c:rich>
                  <a:bodyPr/>
                  <a:lstStyle/>
                  <a:p>
                    <a:fld id="{935915F9-2C9B-6B46-9FB6-92F6701D8B20}" type="PERCENTAGE">
                      <a:rPr lang="en-US" altLang="ja-JP"/>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E74E-114E-B2EB-C703B9214C6F}"/>
                </c:ext>
              </c:extLst>
            </c:dLbl>
            <c:dLbl>
              <c:idx val="4"/>
              <c:layout>
                <c:manualLayout>
                  <c:x val="-1.4304816684783594E-2"/>
                  <c:y val="-0.1187700358476515"/>
                </c:manualLayout>
              </c:layout>
              <c:tx>
                <c:rich>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fld id="{60F94A8E-6978-8B44-828A-1B9ECC137C0B}" type="PERCENTAGE">
                      <a:rPr lang="en-US" altLang="ja-JP">
                        <a:solidFill>
                          <a:schemeClr val="tx1"/>
                        </a:solidFill>
                      </a:rPr>
                      <a:pPr>
                        <a:defRPr>
                          <a:solidFill>
                            <a:schemeClr val="tx1"/>
                          </a:solidFill>
                        </a:defRPr>
                      </a:pPr>
                      <a:t>[パーセンテージ]</a:t>
                    </a:fld>
                    <a:endParaRPr lang="ja-JP" altLang="en-US"/>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ja-JP" altLang="en-US"/>
                </a:p>
              </c:tx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E74E-114E-B2EB-C703B9214C6F}"/>
                </c:ext>
              </c:extLst>
            </c:dLbl>
            <c:dLbl>
              <c:idx val="5"/>
              <c:layout>
                <c:manualLayout>
                  <c:x val="8.7856489027533916E-2"/>
                  <c:y val="-9.8334338549390249E-2"/>
                </c:manualLayout>
              </c:layout>
              <c:tx>
                <c:rich>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fld id="{F6C21EAF-B6DB-B743-A0BC-1CB231F543F5}" type="PERCENTAGE">
                      <a:rPr lang="en-US" altLang="ja-JP">
                        <a:solidFill>
                          <a:schemeClr val="tx1"/>
                        </a:solidFill>
                      </a:rPr>
                      <a:pPr>
                        <a:defRPr>
                          <a:solidFill>
                            <a:schemeClr val="tx1"/>
                          </a:solidFill>
                        </a:defRPr>
                      </a:pPr>
                      <a:t>[パーセンテージ]</a:t>
                    </a:fld>
                    <a:endParaRPr lang="ja-JP" altLang="en-US"/>
                  </a:p>
                </c:rich>
              </c:tx>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ja-JP" altLang="en-US"/>
                </a:p>
              </c:txPr>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E74E-114E-B2EB-C703B9214C6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 (2)'!$D$41:$D$46</c:f>
              <c:strCache>
                <c:ptCount val="6"/>
                <c:pt idx="0">
                  <c:v>配偶者</c:v>
                </c:pt>
                <c:pt idx="1">
                  <c:v>一人（ソロ）</c:v>
                </c:pt>
                <c:pt idx="2">
                  <c:v>息子</c:v>
                </c:pt>
                <c:pt idx="3">
                  <c:v>娘</c:v>
                </c:pt>
                <c:pt idx="4">
                  <c:v>両親</c:v>
                </c:pt>
                <c:pt idx="5">
                  <c:v>孫</c:v>
                </c:pt>
              </c:strCache>
            </c:strRef>
          </c:cat>
          <c:val>
            <c:numRef>
              <c:f>'Sheet1 (2)'!$E$41:$E$46</c:f>
              <c:numCache>
                <c:formatCode>0%</c:formatCode>
                <c:ptCount val="6"/>
                <c:pt idx="0">
                  <c:v>0.38000000000000006</c:v>
                </c:pt>
                <c:pt idx="1">
                  <c:v>0.37000000000000005</c:v>
                </c:pt>
                <c:pt idx="2">
                  <c:v>0.16</c:v>
                </c:pt>
                <c:pt idx="3">
                  <c:v>6.0000000000000005E-2</c:v>
                </c:pt>
                <c:pt idx="4">
                  <c:v>2.0000000000000004E-2</c:v>
                </c:pt>
                <c:pt idx="5">
                  <c:v>1.0000000000000002E-2</c:v>
                </c:pt>
              </c:numCache>
            </c:numRef>
          </c:val>
          <c:extLst>
            <c:ext xmlns:c16="http://schemas.microsoft.com/office/drawing/2014/chart" uri="{C3380CC4-5D6E-409C-BE32-E72D297353CC}">
              <c16:uniqueId val="{0000000C-E74E-114E-B2EB-C703B9214C6F}"/>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b"/>
      <c:layout>
        <c:manualLayout>
          <c:xMode val="edge"/>
          <c:yMode val="edge"/>
          <c:x val="0.16037934828385286"/>
          <c:y val="0.84556595969544723"/>
          <c:w val="0.76707675994661995"/>
          <c:h val="0.12808170193222815"/>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legend>
    <c:plotVisOnly val="1"/>
    <c:dispBlanksAs val="zero"/>
    <c:showDLblsOverMax val="0"/>
  </c:chart>
  <c:spPr>
    <a:noFill/>
    <a:ln>
      <a:noFill/>
    </a:ln>
    <a:effectLst/>
  </c:spPr>
  <c:txPr>
    <a:bodyPr/>
    <a:lstStyle/>
    <a:p>
      <a:pPr>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r>
              <a:rPr lang="ja-JP" sz="1600" b="1">
                <a:latin typeface="Meiryo UI" panose="020B0604030504040204" pitchFamily="34" charset="-128"/>
                <a:ea typeface="Meiryo UI" panose="020B0604030504040204" pitchFamily="34" charset="-128"/>
              </a:rPr>
              <a:t>自家用車を所有していますか？</a:t>
            </a:r>
          </a:p>
        </c:rich>
      </c:tx>
      <c:layout>
        <c:manualLayout>
          <c:xMode val="edge"/>
          <c:yMode val="edge"/>
          <c:x val="9.0865972222222202E-2"/>
          <c:y val="0"/>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title>
    <c:autoTitleDeleted val="0"/>
    <c:plotArea>
      <c:layout>
        <c:manualLayout>
          <c:layoutTarget val="inner"/>
          <c:xMode val="edge"/>
          <c:yMode val="edge"/>
          <c:x val="0.29951898148148148"/>
          <c:y val="0.18293732193732196"/>
          <c:w val="0.40978148148148147"/>
          <c:h val="0.63043304843304848"/>
        </c:manualLayout>
      </c:layout>
      <c:doughnutChart>
        <c:varyColors val="1"/>
        <c:ser>
          <c:idx val="0"/>
          <c:order val="0"/>
          <c:dPt>
            <c:idx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1-0FAE-144F-8531-3302E4E01C94}"/>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0FAE-144F-8531-3302E4E01C94}"/>
              </c:ext>
            </c:extLst>
          </c:dPt>
          <c:dLbls>
            <c:dLbl>
              <c:idx val="0"/>
              <c:layout>
                <c:manualLayout>
                  <c:x val="1.722361111111111E-2"/>
                  <c:y val="-1.3551994301994386E-2"/>
                </c:manualLayout>
              </c:layout>
              <c:tx>
                <c:rich>
                  <a:bodyPr/>
                  <a:lstStyle/>
                  <a:p>
                    <a:fld id="{7C8FF8D1-F1D0-A347-96A1-769D5F59EEB9}"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FAE-144F-8531-3302E4E01C94}"/>
                </c:ext>
              </c:extLst>
            </c:dLbl>
            <c:dLbl>
              <c:idx val="1"/>
              <c:layout>
                <c:manualLayout>
                  <c:x val="-2.5247685185185186E-3"/>
                  <c:y val="-9.0616096866096858E-3"/>
                </c:manualLayout>
              </c:layout>
              <c:tx>
                <c:rich>
                  <a:bodyPr/>
                  <a:lstStyle/>
                  <a:p>
                    <a:fld id="{00BE4005-9C81-9442-B051-2B7EE622E3E9}"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FAE-144F-8531-3302E4E01C9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 (2)'!$D$18:$D$19</c:f>
              <c:strCache>
                <c:ptCount val="2"/>
                <c:pt idx="0">
                  <c:v>所有</c:v>
                </c:pt>
                <c:pt idx="1">
                  <c:v>所有していない</c:v>
                </c:pt>
              </c:strCache>
            </c:strRef>
          </c:cat>
          <c:val>
            <c:numRef>
              <c:f>'Sheet1 (2)'!$E$18:$E$19</c:f>
              <c:numCache>
                <c:formatCode>0%</c:formatCode>
                <c:ptCount val="2"/>
                <c:pt idx="0">
                  <c:v>0.9</c:v>
                </c:pt>
                <c:pt idx="1">
                  <c:v>0.1</c:v>
                </c:pt>
              </c:numCache>
            </c:numRef>
          </c:val>
          <c:extLst>
            <c:ext xmlns:c16="http://schemas.microsoft.com/office/drawing/2014/chart" uri="{C3380CC4-5D6E-409C-BE32-E72D297353CC}">
              <c16:uniqueId val="{00000004-0FAE-144F-8531-3302E4E01C94}"/>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b"/>
      <c:layout>
        <c:manualLayout>
          <c:xMode val="edge"/>
          <c:yMode val="edge"/>
          <c:x val="0.27891203703703704"/>
          <c:y val="0.8542015669515669"/>
          <c:w val="0.40634027777777781"/>
          <c:h val="8.2143518518518518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legend>
    <c:plotVisOnly val="1"/>
    <c:dispBlanksAs val="zero"/>
    <c:showDLblsOverMax val="0"/>
  </c:chart>
  <c:spPr>
    <a:noFill/>
    <a:ln>
      <a:noFill/>
    </a:ln>
    <a:effectLst/>
  </c:spPr>
  <c:txPr>
    <a:bodyPr/>
    <a:lstStyle/>
    <a:p>
      <a:pPr>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r>
              <a:rPr lang="ja-JP" sz="1600" b="1">
                <a:latin typeface="Meiryo UI" panose="020B0604030504040204" pitchFamily="34" charset="-128"/>
                <a:ea typeface="Meiryo UI" panose="020B0604030504040204" pitchFamily="34" charset="-128"/>
              </a:rPr>
              <a:t>自家用車は何台所有していますか？</a:t>
            </a:r>
          </a:p>
        </c:rich>
      </c:tx>
      <c:layout>
        <c:manualLayout>
          <c:xMode val="edge"/>
          <c:yMode val="edge"/>
          <c:x val="0.12211535278456839"/>
          <c:y val="4.2735042735042735E-4"/>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title>
    <c:autoTitleDeleted val="0"/>
    <c:plotArea>
      <c:layout>
        <c:manualLayout>
          <c:layoutTarget val="inner"/>
          <c:xMode val="edge"/>
          <c:yMode val="edge"/>
          <c:x val="0.29710112108993963"/>
          <c:y val="0.1877635327635328"/>
          <c:w val="0.35937085247393868"/>
          <c:h val="0.63016203703703699"/>
        </c:manualLayout>
      </c:layout>
      <c:doughnutChart>
        <c:varyColors val="1"/>
        <c:ser>
          <c:idx val="0"/>
          <c:order val="0"/>
          <c:dPt>
            <c:idx val="0"/>
            <c:bubble3D val="0"/>
            <c:spPr>
              <a:solidFill>
                <a:schemeClr val="accent1">
                  <a:shade val="65000"/>
                </a:schemeClr>
              </a:solidFill>
              <a:ln w="19050">
                <a:solidFill>
                  <a:schemeClr val="lt1"/>
                </a:solidFill>
              </a:ln>
              <a:effectLst/>
            </c:spPr>
            <c:extLst>
              <c:ext xmlns:c16="http://schemas.microsoft.com/office/drawing/2014/chart" uri="{C3380CC4-5D6E-409C-BE32-E72D297353CC}">
                <c16:uniqueId val="{00000001-6F4C-E546-AFE7-168C925B82DE}"/>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6F4C-E546-AFE7-168C925B82DE}"/>
              </c:ext>
            </c:extLst>
          </c:dPt>
          <c:dPt>
            <c:idx val="2"/>
            <c:bubble3D val="0"/>
            <c:spPr>
              <a:solidFill>
                <a:schemeClr val="accent1">
                  <a:tint val="65000"/>
                </a:schemeClr>
              </a:solidFill>
              <a:ln w="19050">
                <a:solidFill>
                  <a:schemeClr val="lt1"/>
                </a:solidFill>
              </a:ln>
              <a:effectLst/>
            </c:spPr>
            <c:extLst>
              <c:ext xmlns:c16="http://schemas.microsoft.com/office/drawing/2014/chart" uri="{C3380CC4-5D6E-409C-BE32-E72D297353CC}">
                <c16:uniqueId val="{00000005-6F4C-E546-AFE7-168C925B82DE}"/>
              </c:ext>
            </c:extLst>
          </c:dPt>
          <c:dLbls>
            <c:dLbl>
              <c:idx val="0"/>
              <c:layout>
                <c:manualLayout>
                  <c:x val="3.9978724048101199E-3"/>
                  <c:y val="-8.8084045584045575E-3"/>
                </c:manualLayout>
              </c:layout>
              <c:tx>
                <c:rich>
                  <a:bodyPr/>
                  <a:lstStyle/>
                  <a:p>
                    <a:fld id="{C2FF795F-8FE9-004E-B190-BCF3EC31D676}"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F4C-E546-AFE7-168C925B82DE}"/>
                </c:ext>
              </c:extLst>
            </c:dLbl>
            <c:dLbl>
              <c:idx val="1"/>
              <c:layout>
                <c:manualLayout>
                  <c:x val="8.9141283003264307E-3"/>
                  <c:y val="1.4790598290598291E-2"/>
                </c:manualLayout>
              </c:layout>
              <c:tx>
                <c:rich>
                  <a:bodyPr/>
                  <a:lstStyle/>
                  <a:p>
                    <a:fld id="{624F7770-B9C0-6D40-9EB0-834518CCF10C}"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F4C-E546-AFE7-168C925B82DE}"/>
                </c:ext>
              </c:extLst>
            </c:dLbl>
            <c:dLbl>
              <c:idx val="2"/>
              <c:layout>
                <c:manualLayout>
                  <c:x val="-2.8845202827288865E-3"/>
                  <c:y val="-2.1923789173789215E-2"/>
                </c:manualLayout>
              </c:layout>
              <c:tx>
                <c:rich>
                  <a:bodyPr/>
                  <a:lstStyle/>
                  <a:p>
                    <a:fld id="{4010943C-A648-2647-8772-9B9474270498}"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F4C-E546-AFE7-168C925B82D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 (2)'!$D$23:$D$25</c:f>
              <c:strCache>
                <c:ptCount val="3"/>
                <c:pt idx="0">
                  <c:v>1台</c:v>
                </c:pt>
                <c:pt idx="1">
                  <c:v>2台</c:v>
                </c:pt>
                <c:pt idx="2">
                  <c:v>3台以上</c:v>
                </c:pt>
              </c:strCache>
            </c:strRef>
          </c:cat>
          <c:val>
            <c:numRef>
              <c:f>'Sheet1 (2)'!$E$23:$E$25</c:f>
              <c:numCache>
                <c:formatCode>0%</c:formatCode>
                <c:ptCount val="3"/>
                <c:pt idx="0">
                  <c:v>0.42000000000000004</c:v>
                </c:pt>
                <c:pt idx="1">
                  <c:v>0.39000000000000007</c:v>
                </c:pt>
                <c:pt idx="2">
                  <c:v>0.19</c:v>
                </c:pt>
              </c:numCache>
            </c:numRef>
          </c:val>
          <c:extLst>
            <c:ext xmlns:c16="http://schemas.microsoft.com/office/drawing/2014/chart" uri="{C3380CC4-5D6E-409C-BE32-E72D297353CC}">
              <c16:uniqueId val="{00000006-6F4C-E546-AFE7-168C925B82DE}"/>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legend>
    <c:plotVisOnly val="1"/>
    <c:dispBlanksAs val="zero"/>
    <c:showDLblsOverMax val="0"/>
  </c:chart>
  <c:spPr>
    <a:noFill/>
    <a:ln>
      <a:noFill/>
    </a:ln>
    <a:effectLst/>
  </c:spPr>
  <c:txPr>
    <a:bodyPr/>
    <a:lstStyle/>
    <a:p>
      <a:pPr>
        <a:defRPr/>
      </a:pPr>
      <a:endParaRPr lang="ja-JP"/>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r>
              <a:rPr lang="ja-JP" sz="1600" b="1">
                <a:latin typeface="Meiryo UI" panose="020B0604030504040204" pitchFamily="34" charset="-128"/>
                <a:ea typeface="Meiryo UI" panose="020B0604030504040204" pitchFamily="34" charset="-128"/>
              </a:rPr>
              <a:t>居住形態</a:t>
            </a:r>
          </a:p>
        </c:rich>
      </c:tx>
      <c:layout>
        <c:manualLayout>
          <c:xMode val="edge"/>
          <c:yMode val="edge"/>
          <c:x val="0.10900462962962965"/>
          <c:y val="0"/>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title>
    <c:autoTitleDeleted val="0"/>
    <c:plotArea>
      <c:layout>
        <c:manualLayout>
          <c:layoutTarget val="inner"/>
          <c:xMode val="edge"/>
          <c:yMode val="edge"/>
          <c:x val="0.30175208333333331"/>
          <c:y val="0.1507866809116809"/>
          <c:w val="0.40825509259259252"/>
          <c:h val="0.6280847578347577"/>
        </c:manualLayout>
      </c:layout>
      <c:doughnutChart>
        <c:varyColors val="1"/>
        <c:ser>
          <c:idx val="0"/>
          <c:order val="0"/>
          <c:dPt>
            <c:idx val="0"/>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1-C77F-E64F-B9E3-A0C48342FFAF}"/>
              </c:ext>
            </c:extLst>
          </c:dPt>
          <c:dPt>
            <c:idx val="1"/>
            <c:bubble3D val="0"/>
            <c:spPr>
              <a:solidFill>
                <a:schemeClr val="accent1">
                  <a:shade val="86000"/>
                </a:schemeClr>
              </a:solidFill>
              <a:ln w="19050">
                <a:solidFill>
                  <a:schemeClr val="lt1"/>
                </a:solidFill>
              </a:ln>
              <a:effectLst/>
            </c:spPr>
            <c:extLst>
              <c:ext xmlns:c16="http://schemas.microsoft.com/office/drawing/2014/chart" uri="{C3380CC4-5D6E-409C-BE32-E72D297353CC}">
                <c16:uniqueId val="{00000003-C77F-E64F-B9E3-A0C48342FFAF}"/>
              </c:ext>
            </c:extLst>
          </c:dPt>
          <c:dPt>
            <c:idx val="2"/>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05-C77F-E64F-B9E3-A0C48342FFAF}"/>
              </c:ext>
            </c:extLst>
          </c:dPt>
          <c:dPt>
            <c:idx val="3"/>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07-C77F-E64F-B9E3-A0C48342FFAF}"/>
              </c:ext>
            </c:extLst>
          </c:dPt>
          <c:dLbls>
            <c:dLbl>
              <c:idx val="0"/>
              <c:layout>
                <c:manualLayout>
                  <c:x val="-3.1261574074074074E-3"/>
                  <c:y val="1.2896011396011396E-2"/>
                </c:manualLayout>
              </c:layout>
              <c:tx>
                <c:rich>
                  <a:bodyPr/>
                  <a:lstStyle/>
                  <a:p>
                    <a:fld id="{1153A93F-0A0F-5A48-8B70-A00843677F0B}"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77F-E64F-B9E3-A0C48342FFAF}"/>
                </c:ext>
              </c:extLst>
            </c:dLbl>
            <c:dLbl>
              <c:idx val="1"/>
              <c:layout>
                <c:manualLayout>
                  <c:x val="2.0630092592592592E-2"/>
                  <c:y val="6.3082264957264961E-2"/>
                </c:manualLayout>
              </c:layout>
              <c:tx>
                <c:rich>
                  <a:bodyPr/>
                  <a:lstStyle/>
                  <a:p>
                    <a:fld id="{AD1F8D0B-B68B-4D40-8C36-F29D82E14558}"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C77F-E64F-B9E3-A0C48342FFAF}"/>
                </c:ext>
              </c:extLst>
            </c:dLbl>
            <c:dLbl>
              <c:idx val="2"/>
              <c:layout>
                <c:manualLayout>
                  <c:x val="-1.3074305555555556E-2"/>
                  <c:y val="1.1185897435897229E-3"/>
                </c:manualLayout>
              </c:layout>
              <c:tx>
                <c:rich>
                  <a:bodyPr/>
                  <a:lstStyle/>
                  <a:p>
                    <a:fld id="{297636C5-21FB-C04C-AA7D-37D947097B02}"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C77F-E64F-B9E3-A0C48342FFAF}"/>
                </c:ext>
              </c:extLst>
            </c:dLbl>
            <c:dLbl>
              <c:idx val="3"/>
              <c:layout>
                <c:manualLayout>
                  <c:x val="4.9976851851851849E-2"/>
                  <c:y val="-9.9501424501424504E-2"/>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ja-JP"/>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C77F-E64F-B9E3-A0C48342FFA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 (2)'!$D$29:$D$32</c:f>
              <c:strCache>
                <c:ptCount val="4"/>
                <c:pt idx="0">
                  <c:v>一戸建て（庭付き）</c:v>
                </c:pt>
                <c:pt idx="1">
                  <c:v>集合住宅</c:v>
                </c:pt>
                <c:pt idx="2">
                  <c:v>一戸建て（庭なし）</c:v>
                </c:pt>
                <c:pt idx="3">
                  <c:v>その他</c:v>
                </c:pt>
              </c:strCache>
            </c:strRef>
          </c:cat>
          <c:val>
            <c:numRef>
              <c:f>'Sheet1 (2)'!$E$29:$E$32</c:f>
              <c:numCache>
                <c:formatCode>0%</c:formatCode>
                <c:ptCount val="4"/>
                <c:pt idx="0">
                  <c:v>0.56999999999999995</c:v>
                </c:pt>
                <c:pt idx="1">
                  <c:v>0.28000000000000008</c:v>
                </c:pt>
                <c:pt idx="2">
                  <c:v>0.12000000000000001</c:v>
                </c:pt>
                <c:pt idx="3">
                  <c:v>3.0000000000000002E-2</c:v>
                </c:pt>
              </c:numCache>
            </c:numRef>
          </c:val>
          <c:extLst>
            <c:ext xmlns:c16="http://schemas.microsoft.com/office/drawing/2014/chart" uri="{C3380CC4-5D6E-409C-BE32-E72D297353CC}">
              <c16:uniqueId val="{00000008-C77F-E64F-B9E3-A0C48342FFAF}"/>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b"/>
      <c:layout>
        <c:manualLayout>
          <c:xMode val="edge"/>
          <c:yMode val="edge"/>
          <c:x val="0.19498518518518518"/>
          <c:y val="0.80564316239316236"/>
          <c:w val="0.68352499999999994"/>
          <c:h val="0.19435683760683761"/>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legend>
    <c:plotVisOnly val="1"/>
    <c:dispBlanksAs val="zero"/>
    <c:showDLblsOverMax val="0"/>
  </c:chart>
  <c:spPr>
    <a:noFill/>
    <a:ln>
      <a:noFill/>
    </a:ln>
    <a:effectLst/>
  </c:spPr>
  <c:txPr>
    <a:bodyPr/>
    <a:lstStyle/>
    <a:p>
      <a:pPr>
        <a:defRPr/>
      </a:pPr>
      <a:endParaRPr lang="ja-JP"/>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r>
              <a:rPr lang="ja-JP" sz="1600" b="1">
                <a:latin typeface="Meiryo UI" panose="020B0604030504040204" pitchFamily="34" charset="-128"/>
                <a:ea typeface="Meiryo UI" panose="020B0604030504040204" pitchFamily="34" charset="-128"/>
              </a:rPr>
              <a:t>移住したいですか？</a:t>
            </a:r>
          </a:p>
        </c:rich>
      </c:tx>
      <c:layout>
        <c:manualLayout>
          <c:xMode val="edge"/>
          <c:yMode val="edge"/>
          <c:x val="2.8718120573123933E-2"/>
          <c:y val="4.429433199962053E-3"/>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eiryo UI" panose="020B0604030504040204" pitchFamily="34" charset="-128"/>
              <a:ea typeface="Meiryo UI" panose="020B0604030504040204" pitchFamily="34" charset="-128"/>
              <a:cs typeface="+mn-cs"/>
            </a:defRPr>
          </a:pPr>
          <a:endParaRPr lang="ja-JP"/>
        </a:p>
      </c:txPr>
    </c:title>
    <c:autoTitleDeleted val="0"/>
    <c:plotArea>
      <c:layout>
        <c:manualLayout>
          <c:layoutTarget val="inner"/>
          <c:xMode val="edge"/>
          <c:yMode val="edge"/>
          <c:x val="0.21750861926088361"/>
          <c:y val="0.20289559372541141"/>
          <c:w val="0.40307019620770734"/>
          <c:h val="0.61749821427574936"/>
        </c:manualLayout>
      </c:layout>
      <c:doughnutChart>
        <c:varyColors val="1"/>
        <c:ser>
          <c:idx val="0"/>
          <c:order val="0"/>
          <c:dPt>
            <c:idx val="0"/>
            <c:bubble3D val="0"/>
            <c:spPr>
              <a:solidFill>
                <a:schemeClr val="accent1">
                  <a:shade val="76000"/>
                </a:schemeClr>
              </a:solidFill>
              <a:ln w="19050">
                <a:solidFill>
                  <a:schemeClr val="lt1"/>
                </a:solidFill>
              </a:ln>
              <a:effectLst/>
            </c:spPr>
            <c:extLst>
              <c:ext xmlns:c16="http://schemas.microsoft.com/office/drawing/2014/chart" uri="{C3380CC4-5D6E-409C-BE32-E72D297353CC}">
                <c16:uniqueId val="{00000001-3B4E-A54A-9732-6C29528D198A}"/>
              </c:ext>
            </c:extLst>
          </c:dPt>
          <c:dPt>
            <c:idx val="1"/>
            <c:bubble3D val="0"/>
            <c:spPr>
              <a:solidFill>
                <a:schemeClr val="accent1">
                  <a:tint val="77000"/>
                </a:schemeClr>
              </a:solidFill>
              <a:ln w="19050">
                <a:solidFill>
                  <a:schemeClr val="lt1"/>
                </a:solidFill>
              </a:ln>
              <a:effectLst/>
            </c:spPr>
            <c:extLst>
              <c:ext xmlns:c16="http://schemas.microsoft.com/office/drawing/2014/chart" uri="{C3380CC4-5D6E-409C-BE32-E72D297353CC}">
                <c16:uniqueId val="{00000003-3B4E-A54A-9732-6C29528D198A}"/>
              </c:ext>
            </c:extLst>
          </c:dPt>
          <c:dLbls>
            <c:dLbl>
              <c:idx val="0"/>
              <c:layout>
                <c:manualLayout>
                  <c:x val="2.9573216819260518E-3"/>
                  <c:y val="-8.5153237462263429E-3"/>
                </c:manualLayout>
              </c:layout>
              <c:tx>
                <c:rich>
                  <a:bodyPr/>
                  <a:lstStyle/>
                  <a:p>
                    <a:fld id="{373D2C2C-256E-8D4A-BC73-70E98758C3C8}"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3B4E-A54A-9732-6C29528D198A}"/>
                </c:ext>
              </c:extLst>
            </c:dLbl>
            <c:dLbl>
              <c:idx val="1"/>
              <c:layout>
                <c:manualLayout>
                  <c:x val="3.0675098031002022E-3"/>
                  <c:y val="1.6720587168455182E-2"/>
                </c:manualLayout>
              </c:layout>
              <c:tx>
                <c:rich>
                  <a:bodyPr/>
                  <a:lstStyle/>
                  <a:p>
                    <a:fld id="{39B82672-2E36-B844-9562-C3590C956775}" type="PERCENTAGE">
                      <a:rPr lang="en-US" altLang="ja-JP" b="0" i="0">
                        <a:latin typeface="Meiryo" panose="020B0604030504040204" pitchFamily="34" charset="-128"/>
                      </a:rPr>
                      <a:pPr/>
                      <a:t>[パーセンテージ]</a:t>
                    </a:fld>
                    <a:endParaRPr lang="ja-JP" altLang="en-US"/>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B4E-A54A-9732-6C29528D198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ja-JP"/>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 (2)'!$D$36:$D$37</c:f>
              <c:strCache>
                <c:ptCount val="2"/>
                <c:pt idx="0">
                  <c:v>はい</c:v>
                </c:pt>
                <c:pt idx="1">
                  <c:v>いいえ</c:v>
                </c:pt>
              </c:strCache>
            </c:strRef>
          </c:cat>
          <c:val>
            <c:numRef>
              <c:f>'Sheet1 (2)'!$E$36:$E$37</c:f>
              <c:numCache>
                <c:formatCode>0%</c:formatCode>
                <c:ptCount val="2"/>
                <c:pt idx="0">
                  <c:v>0.52</c:v>
                </c:pt>
                <c:pt idx="1">
                  <c:v>0.48000000000000004</c:v>
                </c:pt>
              </c:numCache>
            </c:numRef>
          </c:val>
          <c:extLst>
            <c:ext xmlns:c16="http://schemas.microsoft.com/office/drawing/2014/chart" uri="{C3380CC4-5D6E-409C-BE32-E72D297353CC}">
              <c16:uniqueId val="{00000004-3B4E-A54A-9732-6C29528D198A}"/>
            </c:ext>
          </c:extLst>
        </c:ser>
        <c:dLbls>
          <c:showLegendKey val="0"/>
          <c:showVal val="0"/>
          <c:showCatName val="0"/>
          <c:showSerName val="0"/>
          <c:showPercent val="1"/>
          <c:showBubbleSize val="0"/>
          <c:showLeaderLines val="0"/>
        </c:dLbls>
        <c:firstSliceAng val="0"/>
        <c:holeSize val="50"/>
      </c:doughnutChart>
      <c:spPr>
        <a:noFill/>
        <a:ln>
          <a:noFill/>
        </a:ln>
        <a:effectLst/>
      </c:spPr>
    </c:plotArea>
    <c:legend>
      <c:legendPos val="b"/>
      <c:layout>
        <c:manualLayout>
          <c:xMode val="edge"/>
          <c:yMode val="edge"/>
          <c:x val="0.29025691134500536"/>
          <c:y val="0.88854604378372648"/>
          <c:w val="0.25757338437805638"/>
          <c:h val="8.044792381653916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ja-JP"/>
        </a:p>
      </c:txPr>
    </c:legend>
    <c:plotVisOnly val="1"/>
    <c:dispBlanksAs val="zero"/>
    <c:showDLblsOverMax val="0"/>
  </c:chart>
  <c:spPr>
    <a:noFill/>
    <a:ln>
      <a:noFill/>
    </a:ln>
    <a:effectLst/>
  </c:spPr>
  <c:txPr>
    <a:bodyPr/>
    <a:lstStyle/>
    <a:p>
      <a:pPr>
        <a:defRPr/>
      </a:pPr>
      <a:endParaRPr lang="ja-JP"/>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doughnutChart>
        <c:varyColors val="1"/>
        <c:ser>
          <c:idx val="0"/>
          <c:order val="0"/>
          <c:dPt>
            <c:idx val="0"/>
            <c:bubble3D val="0"/>
            <c:spPr>
              <a:solidFill>
                <a:schemeClr val="accent1">
                  <a:shade val="58000"/>
                </a:schemeClr>
              </a:solidFill>
              <a:ln w="19050">
                <a:solidFill>
                  <a:schemeClr val="lt1"/>
                </a:solidFill>
              </a:ln>
              <a:effectLst/>
            </c:spPr>
            <c:extLst>
              <c:ext xmlns:c16="http://schemas.microsoft.com/office/drawing/2014/chart" uri="{C3380CC4-5D6E-409C-BE32-E72D297353CC}">
                <c16:uniqueId val="{00000001-B87B-F14C-89AD-34D8FEEB6E2A}"/>
              </c:ext>
            </c:extLst>
          </c:dPt>
          <c:dPt>
            <c:idx val="1"/>
            <c:bubble3D val="0"/>
            <c:spPr>
              <a:solidFill>
                <a:schemeClr val="accent1">
                  <a:shade val="86000"/>
                </a:schemeClr>
              </a:solidFill>
              <a:ln w="19050">
                <a:solidFill>
                  <a:schemeClr val="lt1"/>
                </a:solidFill>
              </a:ln>
              <a:effectLst/>
            </c:spPr>
            <c:extLst>
              <c:ext xmlns:c16="http://schemas.microsoft.com/office/drawing/2014/chart" uri="{C3380CC4-5D6E-409C-BE32-E72D297353CC}">
                <c16:uniqueId val="{00000003-B87B-F14C-89AD-34D8FEEB6E2A}"/>
              </c:ext>
            </c:extLst>
          </c:dPt>
          <c:dPt>
            <c:idx val="2"/>
            <c:bubble3D val="0"/>
            <c:spPr>
              <a:solidFill>
                <a:schemeClr val="accent1">
                  <a:tint val="86000"/>
                </a:schemeClr>
              </a:solidFill>
              <a:ln w="19050">
                <a:solidFill>
                  <a:schemeClr val="lt1"/>
                </a:solidFill>
              </a:ln>
              <a:effectLst/>
            </c:spPr>
            <c:extLst>
              <c:ext xmlns:c16="http://schemas.microsoft.com/office/drawing/2014/chart" uri="{C3380CC4-5D6E-409C-BE32-E72D297353CC}">
                <c16:uniqueId val="{00000005-B87B-F14C-89AD-34D8FEEB6E2A}"/>
              </c:ext>
            </c:extLst>
          </c:dPt>
          <c:dPt>
            <c:idx val="3"/>
            <c:bubble3D val="0"/>
            <c:spPr>
              <a:solidFill>
                <a:schemeClr val="accent1">
                  <a:tint val="58000"/>
                </a:schemeClr>
              </a:solidFill>
              <a:ln w="19050">
                <a:solidFill>
                  <a:schemeClr val="lt1"/>
                </a:solidFill>
              </a:ln>
              <a:effectLst/>
            </c:spPr>
            <c:extLst>
              <c:ext xmlns:c16="http://schemas.microsoft.com/office/drawing/2014/chart" uri="{C3380CC4-5D6E-409C-BE32-E72D297353CC}">
                <c16:uniqueId val="{00000007-B87B-F14C-89AD-34D8FEEB6E2A}"/>
              </c:ext>
            </c:extLst>
          </c:dPt>
          <c:dLbls>
            <c:dLbl>
              <c:idx val="0"/>
              <c:layout>
                <c:manualLayout>
                  <c:x val="0.10277777777777777"/>
                  <c:y val="2.7777777777777776E-2"/>
                </c:manualLayout>
              </c:layout>
              <c:tx>
                <c:rich>
                  <a:bodyPr/>
                  <a:lstStyle/>
                  <a:p>
                    <a:fld id="{2B475BCC-07EF-DF49-8D34-97276066ECE7}" type="VALUE">
                      <a:rPr lang="en-US" altLang="ja-JP" b="0" i="0">
                        <a:latin typeface="Meiryo" panose="020B0604030504040204" pitchFamily="34" charset="-128"/>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87B-F14C-89AD-34D8FEEB6E2A}"/>
                </c:ext>
              </c:extLst>
            </c:dLbl>
            <c:dLbl>
              <c:idx val="1"/>
              <c:layout>
                <c:manualLayout>
                  <c:x val="-0.18775438663406149"/>
                  <c:y val="-5.7114702238269033E-2"/>
                </c:manualLayout>
              </c:layout>
              <c:tx>
                <c:rich>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fld id="{51CCFDCF-876F-6942-9616-EE248FE076D8}" type="VALUE">
                      <a:rPr lang="en-US" altLang="ja-JP" b="0" i="0">
                        <a:latin typeface="Meiryo" panose="020B0604030504040204" pitchFamily="34" charset="-128"/>
                      </a:rPr>
                      <a:pPr>
                        <a:defRPr sz="1000"/>
                      </a:pPr>
                      <a:t>[値]</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endParaRPr lang="ja-JP" altLang="en-US"/>
                </a:p>
              </c:txPr>
              <c:showLegendKey val="0"/>
              <c:showVal val="1"/>
              <c:showCatName val="0"/>
              <c:showSerName val="0"/>
              <c:showPercent val="0"/>
              <c:showBubbleSize val="0"/>
              <c:extLst>
                <c:ext xmlns:c15="http://schemas.microsoft.com/office/drawing/2012/chart" uri="{CE6537A1-D6FC-4f65-9D91-7224C49458BB}">
                  <c15:layout>
                    <c:manualLayout>
                      <c:w val="0.14678026581250328"/>
                      <c:h val="7.4501558661440911E-2"/>
                    </c:manualLayout>
                  </c15:layout>
                  <c15:dlblFieldTable/>
                  <c15:showDataLabelsRange val="0"/>
                </c:ext>
                <c:ext xmlns:c16="http://schemas.microsoft.com/office/drawing/2014/chart" uri="{C3380CC4-5D6E-409C-BE32-E72D297353CC}">
                  <c16:uniqueId val="{00000003-B87B-F14C-89AD-34D8FEEB6E2A}"/>
                </c:ext>
              </c:extLst>
            </c:dLbl>
            <c:dLbl>
              <c:idx val="2"/>
              <c:layout>
                <c:manualLayout>
                  <c:x val="-7.0427540219043169E-2"/>
                  <c:y val="-6.6683285218911661E-2"/>
                </c:manualLayout>
              </c:layout>
              <c:tx>
                <c:rich>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fld id="{9AD78FD0-D389-E74C-96EE-28ABF31920EF}" type="VALUE">
                      <a:rPr lang="en-US" altLang="ja-JP" sz="1000" b="0" i="0">
                        <a:latin typeface="Meiryo" panose="020B0604030504040204" pitchFamily="34" charset="-128"/>
                      </a:rPr>
                      <a:pPr>
                        <a:defRPr sz="1000"/>
                      </a:pPr>
                      <a:t>[値]</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1000" b="0" i="0" u="none" strike="noStrike" kern="1200" baseline="0">
                      <a:solidFill>
                        <a:schemeClr val="tx1">
                          <a:lumMod val="75000"/>
                          <a:lumOff val="25000"/>
                        </a:schemeClr>
                      </a:solidFill>
                      <a:latin typeface="+mn-lt"/>
                      <a:ea typeface="+mn-ea"/>
                      <a:cs typeface="+mn-cs"/>
                    </a:defRPr>
                  </a:pPr>
                  <a:endParaRPr lang="ja-JP" altLang="en-US"/>
                </a:p>
              </c:txPr>
              <c:showLegendKey val="0"/>
              <c:showVal val="1"/>
              <c:showCatName val="0"/>
              <c:showSerName val="0"/>
              <c:showPercent val="0"/>
              <c:showBubbleSize val="0"/>
              <c:extLst>
                <c:ext xmlns:c15="http://schemas.microsoft.com/office/drawing/2012/chart" uri="{CE6537A1-D6FC-4f65-9D91-7224C49458BB}">
                  <c15:layout>
                    <c:manualLayout>
                      <c:w val="0.12521738916836975"/>
                      <c:h val="0.10641225173957064"/>
                    </c:manualLayout>
                  </c15:layout>
                  <c15:dlblFieldTable/>
                  <c15:showDataLabelsRange val="0"/>
                </c:ext>
                <c:ext xmlns:c16="http://schemas.microsoft.com/office/drawing/2014/chart" uri="{C3380CC4-5D6E-409C-BE32-E72D297353CC}">
                  <c16:uniqueId val="{00000005-B87B-F14C-89AD-34D8FEEB6E2A}"/>
                </c:ext>
              </c:extLst>
            </c:dLbl>
            <c:dLbl>
              <c:idx val="3"/>
              <c:layout>
                <c:manualLayout>
                  <c:x val="7.3324834276581249E-2"/>
                  <c:y val="-6.9444551137769081E-2"/>
                </c:manualLayout>
              </c:layout>
              <c:tx>
                <c:rich>
                  <a:bodyPr/>
                  <a:lstStyle/>
                  <a:p>
                    <a:fld id="{89F17B74-2BDF-2444-A017-E2962B8FDAA6}" type="VALUE">
                      <a:rPr lang="en-US" altLang="ja-JP" b="0" i="0">
                        <a:latin typeface="Meiryo" panose="020B0604030504040204" pitchFamily="34" charset="-128"/>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layout>
                    <c:manualLayout>
                      <c:w val="0.19513072826599592"/>
                      <c:h val="0.10973122500495484"/>
                    </c:manualLayout>
                  </c15:layout>
                  <c15:dlblFieldTable/>
                  <c15:showDataLabelsRange val="0"/>
                </c:ext>
                <c:ext xmlns:c16="http://schemas.microsoft.com/office/drawing/2014/chart" uri="{C3380CC4-5D6E-409C-BE32-E72D297353CC}">
                  <c16:uniqueId val="{00000007-B87B-F14C-89AD-34D8FEEB6E2A}"/>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各種グラフ資料!$C$53:$C$56</c:f>
              <c:strCache>
                <c:ptCount val="4"/>
                <c:pt idx="0">
                  <c:v>所有している</c:v>
                </c:pt>
                <c:pt idx="1">
                  <c:v>所有していた</c:v>
                </c:pt>
                <c:pt idx="2">
                  <c:v>所有していたことはない</c:v>
                </c:pt>
                <c:pt idx="3">
                  <c:v>所有したいと思っている</c:v>
                </c:pt>
              </c:strCache>
            </c:strRef>
          </c:cat>
          <c:val>
            <c:numRef>
              <c:f>各種グラフ資料!$D$53:$D$56</c:f>
              <c:numCache>
                <c:formatCode>0%</c:formatCode>
                <c:ptCount val="4"/>
                <c:pt idx="0">
                  <c:v>0.89</c:v>
                </c:pt>
                <c:pt idx="1">
                  <c:v>0.05</c:v>
                </c:pt>
                <c:pt idx="2">
                  <c:v>0.04</c:v>
                </c:pt>
                <c:pt idx="3">
                  <c:v>0.02</c:v>
                </c:pt>
              </c:numCache>
            </c:numRef>
          </c:val>
          <c:extLst>
            <c:ext xmlns:c16="http://schemas.microsoft.com/office/drawing/2014/chart" uri="{C3380CC4-5D6E-409C-BE32-E72D297353CC}">
              <c16:uniqueId val="{00000008-B87B-F14C-89AD-34D8FEEB6E2A}"/>
            </c:ext>
          </c:extLst>
        </c:ser>
        <c:dLbls>
          <c:showLegendKey val="0"/>
          <c:showVal val="0"/>
          <c:showCatName val="0"/>
          <c:showSerName val="0"/>
          <c:showPercent val="0"/>
          <c:showBubbleSize val="0"/>
          <c:showLeaderLines val="1"/>
        </c:dLbls>
        <c:firstSliceAng val="0"/>
        <c:holeSize val="72"/>
      </c:doughnutChart>
      <c:spPr>
        <a:noFill/>
        <a:ln>
          <a:noFill/>
        </a:ln>
        <a:effectLst/>
      </c:spPr>
    </c:plotArea>
    <c:legend>
      <c:legendPos val="b"/>
      <c:layout>
        <c:manualLayout>
          <c:xMode val="edge"/>
          <c:yMode val="edge"/>
          <c:x val="0"/>
          <c:y val="0.65283485870645686"/>
          <c:w val="1"/>
          <c:h val="0.29838495327088443"/>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manualLayout>
          <c:layoutTarget val="inner"/>
          <c:xMode val="edge"/>
          <c:yMode val="edge"/>
          <c:x val="0.11970109875440303"/>
          <c:y val="4.5024284752011909E-2"/>
          <c:w val="0.74349678508526762"/>
          <c:h val="0.73514783079657819"/>
        </c:manualLayout>
      </c:layout>
      <c:doughnutChart>
        <c:varyColors val="1"/>
        <c:ser>
          <c:idx val="0"/>
          <c:order val="0"/>
          <c:dPt>
            <c:idx val="0"/>
            <c:bubble3D val="0"/>
            <c:spPr>
              <a:solidFill>
                <a:schemeClr val="accent1">
                  <a:shade val="65000"/>
                </a:schemeClr>
              </a:solidFill>
              <a:ln w="19050">
                <a:solidFill>
                  <a:schemeClr val="lt1"/>
                </a:solidFill>
              </a:ln>
              <a:effectLst/>
            </c:spPr>
            <c:extLst>
              <c:ext xmlns:c16="http://schemas.microsoft.com/office/drawing/2014/chart" uri="{C3380CC4-5D6E-409C-BE32-E72D297353CC}">
                <c16:uniqueId val="{00000001-046E-2B4A-8B46-29E81FA51E92}"/>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046E-2B4A-8B46-29E81FA51E92}"/>
              </c:ext>
            </c:extLst>
          </c:dPt>
          <c:dPt>
            <c:idx val="2"/>
            <c:bubble3D val="0"/>
            <c:spPr>
              <a:solidFill>
                <a:schemeClr val="accent1">
                  <a:tint val="65000"/>
                </a:schemeClr>
              </a:solidFill>
              <a:ln w="19050">
                <a:solidFill>
                  <a:schemeClr val="lt1"/>
                </a:solidFill>
              </a:ln>
              <a:effectLst/>
            </c:spPr>
            <c:extLst>
              <c:ext xmlns:c16="http://schemas.microsoft.com/office/drawing/2014/chart" uri="{C3380CC4-5D6E-409C-BE32-E72D297353CC}">
                <c16:uniqueId val="{00000005-046E-2B4A-8B46-29E81FA51E92}"/>
              </c:ext>
            </c:extLst>
          </c:dPt>
          <c:cat>
            <c:strRef>
              <c:f>各種データ!$B$23:$B$25</c:f>
              <c:strCache>
                <c:ptCount val="3"/>
                <c:pt idx="0">
                  <c:v>持ち家戸建て</c:v>
                </c:pt>
                <c:pt idx="1">
                  <c:v>持ち家マンション</c:v>
                </c:pt>
                <c:pt idx="2">
                  <c:v>賃貸</c:v>
                </c:pt>
              </c:strCache>
            </c:strRef>
          </c:cat>
          <c:val>
            <c:numRef>
              <c:f>各種データ!$C$23:$C$25</c:f>
              <c:numCache>
                <c:formatCode>General</c:formatCode>
                <c:ptCount val="3"/>
              </c:numCache>
            </c:numRef>
          </c:val>
          <c:extLst>
            <c:ext xmlns:c16="http://schemas.microsoft.com/office/drawing/2014/chart" uri="{C3380CC4-5D6E-409C-BE32-E72D297353CC}">
              <c16:uniqueId val="{00000006-046E-2B4A-8B46-29E81FA51E92}"/>
            </c:ext>
          </c:extLst>
        </c:ser>
        <c:ser>
          <c:idx val="1"/>
          <c:order val="1"/>
          <c:dPt>
            <c:idx val="0"/>
            <c:bubble3D val="0"/>
            <c:spPr>
              <a:solidFill>
                <a:schemeClr val="accent1">
                  <a:shade val="65000"/>
                </a:schemeClr>
              </a:solidFill>
              <a:ln w="19050">
                <a:solidFill>
                  <a:schemeClr val="lt1"/>
                </a:solidFill>
              </a:ln>
              <a:effectLst/>
            </c:spPr>
            <c:extLst>
              <c:ext xmlns:c16="http://schemas.microsoft.com/office/drawing/2014/chart" uri="{C3380CC4-5D6E-409C-BE32-E72D297353CC}">
                <c16:uniqueId val="{00000008-046E-2B4A-8B46-29E81FA51E92}"/>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A-046E-2B4A-8B46-29E81FA51E92}"/>
              </c:ext>
            </c:extLst>
          </c:dPt>
          <c:dPt>
            <c:idx val="2"/>
            <c:bubble3D val="0"/>
            <c:spPr>
              <a:solidFill>
                <a:schemeClr val="accent1">
                  <a:tint val="65000"/>
                </a:schemeClr>
              </a:solidFill>
              <a:ln w="19050">
                <a:solidFill>
                  <a:schemeClr val="lt1"/>
                </a:solidFill>
              </a:ln>
              <a:effectLst/>
            </c:spPr>
            <c:extLst>
              <c:ext xmlns:c16="http://schemas.microsoft.com/office/drawing/2014/chart" uri="{C3380CC4-5D6E-409C-BE32-E72D297353CC}">
                <c16:uniqueId val="{0000000C-046E-2B4A-8B46-29E81FA51E92}"/>
              </c:ext>
            </c:extLst>
          </c:dPt>
          <c:dLbls>
            <c:dLbl>
              <c:idx val="0"/>
              <c:layout>
                <c:manualLayout>
                  <c:x val="0.11148268103382894"/>
                  <c:y val="0.12061942538805263"/>
                </c:manualLayout>
              </c:layout>
              <c:tx>
                <c:rich>
                  <a:bodyPr/>
                  <a:lstStyle/>
                  <a:p>
                    <a:fld id="{6260431C-8574-C743-99B0-4EEF8C043BE1}" type="VALUE">
                      <a:rPr lang="en-US" altLang="ja-JP" b="0" i="0">
                        <a:latin typeface="Meiryo" panose="020B0604030504040204" pitchFamily="34" charset="-128"/>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046E-2B4A-8B46-29E81FA51E92}"/>
                </c:ext>
              </c:extLst>
            </c:dLbl>
            <c:dLbl>
              <c:idx val="1"/>
              <c:layout>
                <c:manualLayout>
                  <c:x val="-0.11594198827518214"/>
                  <c:y val="6.7546878217309564E-2"/>
                </c:manualLayout>
              </c:layout>
              <c:tx>
                <c:rich>
                  <a:bodyPr/>
                  <a:lstStyle/>
                  <a:p>
                    <a:fld id="{6416FAED-0DA0-2D4F-BF73-BC883E32E28A}" type="VALUE">
                      <a:rPr lang="en-US" altLang="ja-JP" b="0" i="0">
                        <a:latin typeface="Meiryo" panose="020B0604030504040204" pitchFamily="34" charset="-128"/>
                      </a:rPr>
                      <a:pPr/>
                      <a:t>[値]</a:t>
                    </a:fld>
                    <a:endParaRPr lang="ja-JP" alt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046E-2B4A-8B46-29E81FA51E92}"/>
                </c:ext>
              </c:extLst>
            </c:dLbl>
            <c:dLbl>
              <c:idx val="2"/>
              <c:layout>
                <c:manualLayout>
                  <c:x val="-0.10256406655112262"/>
                  <c:y val="-2.4123885077610527E-2"/>
                </c:manualLayout>
              </c:layout>
              <c:tx>
                <c:rich>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fld id="{EABEEEB9-0DCA-684C-8D4E-C494464D591B}" type="VALUE">
                      <a:rPr lang="en-US" altLang="ja-JP" b="0" i="0">
                        <a:latin typeface="Meiryo" panose="020B0604030504040204" pitchFamily="34" charset="-128"/>
                      </a:rPr>
                      <a:pPr>
                        <a:defRPr/>
                      </a:pPr>
                      <a:t>[値]</a:t>
                    </a:fld>
                    <a:endParaRPr lang="ja-JP" altLang="en-US"/>
                  </a:p>
                </c:rich>
              </c:tx>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mn-lt"/>
                      <a:ea typeface="+mn-ea"/>
                      <a:cs typeface="+mn-cs"/>
                    </a:defRPr>
                  </a:pPr>
                  <a:endParaRPr lang="ja-JP" altLang="en-US"/>
                </a:p>
              </c:txPr>
              <c:showLegendKey val="0"/>
              <c:showVal val="1"/>
              <c:showCatName val="0"/>
              <c:showSerName val="0"/>
              <c:showPercent val="0"/>
              <c:showBubbleSize val="0"/>
              <c:extLst>
                <c:ext xmlns:c15="http://schemas.microsoft.com/office/drawing/2012/chart" uri="{CE6537A1-D6FC-4f65-9D91-7224C49458BB}">
                  <c15:layout>
                    <c:manualLayout>
                      <c:w val="0.23047947033261515"/>
                      <c:h val="0.12838731638304324"/>
                    </c:manualLayout>
                  </c15:layout>
                  <c15:dlblFieldTable/>
                  <c15:showDataLabelsRange val="0"/>
                </c:ext>
                <c:ext xmlns:c16="http://schemas.microsoft.com/office/drawing/2014/chart" uri="{C3380CC4-5D6E-409C-BE32-E72D297353CC}">
                  <c16:uniqueId val="{0000000C-046E-2B4A-8B46-29E81FA51E9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各種データ!$B$23:$B$25</c:f>
              <c:strCache>
                <c:ptCount val="3"/>
                <c:pt idx="0">
                  <c:v>持ち家戸建て</c:v>
                </c:pt>
                <c:pt idx="1">
                  <c:v>持ち家マンション</c:v>
                </c:pt>
                <c:pt idx="2">
                  <c:v>賃貸</c:v>
                </c:pt>
              </c:strCache>
            </c:strRef>
          </c:cat>
          <c:val>
            <c:numRef>
              <c:f>各種データ!$D$23:$D$25</c:f>
              <c:numCache>
                <c:formatCode>0%</c:formatCode>
                <c:ptCount val="3"/>
                <c:pt idx="0">
                  <c:v>0.48</c:v>
                </c:pt>
                <c:pt idx="1">
                  <c:v>0.22</c:v>
                </c:pt>
                <c:pt idx="2">
                  <c:v>0.3</c:v>
                </c:pt>
              </c:numCache>
            </c:numRef>
          </c:val>
          <c:extLst>
            <c:ext xmlns:c16="http://schemas.microsoft.com/office/drawing/2014/chart" uri="{C3380CC4-5D6E-409C-BE32-E72D297353CC}">
              <c16:uniqueId val="{0000000D-046E-2B4A-8B46-29E81FA51E92}"/>
            </c:ext>
          </c:extLst>
        </c:ser>
        <c:dLbls>
          <c:showLegendKey val="0"/>
          <c:showVal val="0"/>
          <c:showCatName val="0"/>
          <c:showSerName val="0"/>
          <c:showPercent val="0"/>
          <c:showBubbleSize val="0"/>
          <c:showLeaderLines val="1"/>
        </c:dLbls>
        <c:firstSliceAng val="0"/>
        <c:holeSize val="55"/>
      </c:doughnutChart>
      <c:spPr>
        <a:noFill/>
        <a:ln>
          <a:noFill/>
        </a:ln>
        <a:effectLst/>
      </c:spPr>
    </c:plotArea>
    <c:legend>
      <c:legendPos val="b"/>
      <c:layout>
        <c:manualLayout>
          <c:xMode val="edge"/>
          <c:yMode val="edge"/>
          <c:x val="0"/>
          <c:y val="0.90347391956449286"/>
          <c:w val="1"/>
          <c:h val="7.00706865903788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doughnutChart>
        <c:varyColors val="1"/>
        <c:ser>
          <c:idx val="0"/>
          <c:order val="0"/>
          <c:dPt>
            <c:idx val="0"/>
            <c:bubble3D val="0"/>
            <c:spPr>
              <a:solidFill>
                <a:schemeClr val="accent1">
                  <a:shade val="50000"/>
                </a:schemeClr>
              </a:solidFill>
              <a:ln w="19050">
                <a:solidFill>
                  <a:schemeClr val="lt1"/>
                </a:solidFill>
              </a:ln>
              <a:effectLst/>
            </c:spPr>
            <c:extLst>
              <c:ext xmlns:c16="http://schemas.microsoft.com/office/drawing/2014/chart" uri="{C3380CC4-5D6E-409C-BE32-E72D297353CC}">
                <c16:uniqueId val="{00000001-2061-D14A-8C2F-E5382152BB96}"/>
              </c:ext>
            </c:extLst>
          </c:dPt>
          <c:dPt>
            <c:idx val="1"/>
            <c:bubble3D val="0"/>
            <c:spPr>
              <a:solidFill>
                <a:schemeClr val="accent1">
                  <a:shade val="70000"/>
                </a:schemeClr>
              </a:solidFill>
              <a:ln w="19050">
                <a:solidFill>
                  <a:schemeClr val="lt1"/>
                </a:solidFill>
              </a:ln>
              <a:effectLst/>
            </c:spPr>
            <c:extLst>
              <c:ext xmlns:c16="http://schemas.microsoft.com/office/drawing/2014/chart" uri="{C3380CC4-5D6E-409C-BE32-E72D297353CC}">
                <c16:uniqueId val="{00000003-2061-D14A-8C2F-E5382152BB96}"/>
              </c:ext>
            </c:extLst>
          </c:dPt>
          <c:dPt>
            <c:idx val="2"/>
            <c:bubble3D val="0"/>
            <c:spPr>
              <a:solidFill>
                <a:schemeClr val="accent1">
                  <a:shade val="90000"/>
                </a:schemeClr>
              </a:solidFill>
              <a:ln w="19050">
                <a:solidFill>
                  <a:schemeClr val="lt1"/>
                </a:solidFill>
              </a:ln>
              <a:effectLst/>
            </c:spPr>
            <c:extLst>
              <c:ext xmlns:c16="http://schemas.microsoft.com/office/drawing/2014/chart" uri="{C3380CC4-5D6E-409C-BE32-E72D297353CC}">
                <c16:uniqueId val="{00000005-2061-D14A-8C2F-E5382152BB96}"/>
              </c:ext>
            </c:extLst>
          </c:dPt>
          <c:dPt>
            <c:idx val="3"/>
            <c:bubble3D val="0"/>
            <c:spPr>
              <a:solidFill>
                <a:schemeClr val="accent1">
                  <a:tint val="90000"/>
                </a:schemeClr>
              </a:solidFill>
              <a:ln w="19050">
                <a:solidFill>
                  <a:schemeClr val="lt1"/>
                </a:solidFill>
              </a:ln>
              <a:effectLst/>
            </c:spPr>
            <c:extLst>
              <c:ext xmlns:c16="http://schemas.microsoft.com/office/drawing/2014/chart" uri="{C3380CC4-5D6E-409C-BE32-E72D297353CC}">
                <c16:uniqueId val="{00000007-2061-D14A-8C2F-E5382152BB96}"/>
              </c:ext>
            </c:extLst>
          </c:dPt>
          <c:dPt>
            <c:idx val="4"/>
            <c:bubble3D val="0"/>
            <c:spPr>
              <a:solidFill>
                <a:schemeClr val="accent1">
                  <a:tint val="70000"/>
                </a:schemeClr>
              </a:solidFill>
              <a:ln w="19050">
                <a:solidFill>
                  <a:schemeClr val="lt1"/>
                </a:solidFill>
              </a:ln>
              <a:effectLst/>
            </c:spPr>
            <c:extLst>
              <c:ext xmlns:c16="http://schemas.microsoft.com/office/drawing/2014/chart" uri="{C3380CC4-5D6E-409C-BE32-E72D297353CC}">
                <c16:uniqueId val="{00000009-2061-D14A-8C2F-E5382152BB96}"/>
              </c:ext>
            </c:extLst>
          </c:dPt>
          <c:dPt>
            <c:idx val="5"/>
            <c:bubble3D val="0"/>
            <c:spPr>
              <a:solidFill>
                <a:schemeClr val="accent1">
                  <a:tint val="50000"/>
                </a:schemeClr>
              </a:solidFill>
              <a:ln w="19050">
                <a:solidFill>
                  <a:schemeClr val="lt1"/>
                </a:solidFill>
              </a:ln>
              <a:effectLst/>
            </c:spPr>
            <c:extLst>
              <c:ext xmlns:c16="http://schemas.microsoft.com/office/drawing/2014/chart" uri="{C3380CC4-5D6E-409C-BE32-E72D297353CC}">
                <c16:uniqueId val="{0000000B-2061-D14A-8C2F-E5382152BB96}"/>
              </c:ext>
            </c:extLst>
          </c:dPt>
          <c:cat>
            <c:strRef>
              <c:f>各種データ!$J$24:$J$29</c:f>
              <c:strCache>
                <c:ptCount val="6"/>
                <c:pt idx="0">
                  <c:v>200万円未満</c:v>
                </c:pt>
                <c:pt idx="1">
                  <c:v>200～400万円未満</c:v>
                </c:pt>
                <c:pt idx="2">
                  <c:v>400～600万円未満</c:v>
                </c:pt>
                <c:pt idx="3">
                  <c:v>600～800万円未満</c:v>
                </c:pt>
                <c:pt idx="4">
                  <c:v>800～1,000万円未満</c:v>
                </c:pt>
                <c:pt idx="5">
                  <c:v>1,000万円～</c:v>
                </c:pt>
              </c:strCache>
            </c:strRef>
          </c:cat>
          <c:val>
            <c:numRef>
              <c:f>各種データ!$K$24:$K$29</c:f>
              <c:numCache>
                <c:formatCode>General</c:formatCode>
                <c:ptCount val="6"/>
              </c:numCache>
            </c:numRef>
          </c:val>
          <c:extLst>
            <c:ext xmlns:c16="http://schemas.microsoft.com/office/drawing/2014/chart" uri="{C3380CC4-5D6E-409C-BE32-E72D297353CC}">
              <c16:uniqueId val="{0000000C-2061-D14A-8C2F-E5382152BB96}"/>
            </c:ext>
          </c:extLst>
        </c:ser>
        <c:ser>
          <c:idx val="1"/>
          <c:order val="1"/>
          <c:dPt>
            <c:idx val="0"/>
            <c:bubble3D val="0"/>
            <c:spPr>
              <a:solidFill>
                <a:schemeClr val="accent1">
                  <a:shade val="50000"/>
                </a:schemeClr>
              </a:solidFill>
              <a:ln w="19050">
                <a:solidFill>
                  <a:schemeClr val="lt1"/>
                </a:solidFill>
              </a:ln>
              <a:effectLst/>
            </c:spPr>
            <c:extLst>
              <c:ext xmlns:c16="http://schemas.microsoft.com/office/drawing/2014/chart" uri="{C3380CC4-5D6E-409C-BE32-E72D297353CC}">
                <c16:uniqueId val="{0000000E-2061-D14A-8C2F-E5382152BB96}"/>
              </c:ext>
            </c:extLst>
          </c:dPt>
          <c:dPt>
            <c:idx val="1"/>
            <c:bubble3D val="0"/>
            <c:spPr>
              <a:solidFill>
                <a:schemeClr val="accent1">
                  <a:shade val="70000"/>
                </a:schemeClr>
              </a:solidFill>
              <a:ln w="19050">
                <a:solidFill>
                  <a:schemeClr val="lt1"/>
                </a:solidFill>
              </a:ln>
              <a:effectLst/>
            </c:spPr>
            <c:extLst>
              <c:ext xmlns:c16="http://schemas.microsoft.com/office/drawing/2014/chart" uri="{C3380CC4-5D6E-409C-BE32-E72D297353CC}">
                <c16:uniqueId val="{00000010-2061-D14A-8C2F-E5382152BB96}"/>
              </c:ext>
            </c:extLst>
          </c:dPt>
          <c:dPt>
            <c:idx val="2"/>
            <c:bubble3D val="0"/>
            <c:spPr>
              <a:solidFill>
                <a:schemeClr val="accent1">
                  <a:shade val="90000"/>
                </a:schemeClr>
              </a:solidFill>
              <a:ln w="19050">
                <a:solidFill>
                  <a:schemeClr val="lt1"/>
                </a:solidFill>
              </a:ln>
              <a:effectLst/>
            </c:spPr>
            <c:extLst>
              <c:ext xmlns:c16="http://schemas.microsoft.com/office/drawing/2014/chart" uri="{C3380CC4-5D6E-409C-BE32-E72D297353CC}">
                <c16:uniqueId val="{00000012-2061-D14A-8C2F-E5382152BB96}"/>
              </c:ext>
            </c:extLst>
          </c:dPt>
          <c:dPt>
            <c:idx val="3"/>
            <c:bubble3D val="0"/>
            <c:spPr>
              <a:solidFill>
                <a:schemeClr val="accent1">
                  <a:tint val="90000"/>
                </a:schemeClr>
              </a:solidFill>
              <a:ln w="19050">
                <a:solidFill>
                  <a:schemeClr val="lt1"/>
                </a:solidFill>
              </a:ln>
              <a:effectLst/>
            </c:spPr>
            <c:extLst>
              <c:ext xmlns:c16="http://schemas.microsoft.com/office/drawing/2014/chart" uri="{C3380CC4-5D6E-409C-BE32-E72D297353CC}">
                <c16:uniqueId val="{00000014-2061-D14A-8C2F-E5382152BB96}"/>
              </c:ext>
            </c:extLst>
          </c:dPt>
          <c:dPt>
            <c:idx val="4"/>
            <c:bubble3D val="0"/>
            <c:spPr>
              <a:solidFill>
                <a:schemeClr val="accent1">
                  <a:tint val="70000"/>
                </a:schemeClr>
              </a:solidFill>
              <a:ln w="19050">
                <a:solidFill>
                  <a:schemeClr val="lt1"/>
                </a:solidFill>
              </a:ln>
              <a:effectLst/>
            </c:spPr>
            <c:extLst>
              <c:ext xmlns:c16="http://schemas.microsoft.com/office/drawing/2014/chart" uri="{C3380CC4-5D6E-409C-BE32-E72D297353CC}">
                <c16:uniqueId val="{00000016-2061-D14A-8C2F-E5382152BB96}"/>
              </c:ext>
            </c:extLst>
          </c:dPt>
          <c:dPt>
            <c:idx val="5"/>
            <c:bubble3D val="0"/>
            <c:spPr>
              <a:solidFill>
                <a:schemeClr val="accent1">
                  <a:tint val="50000"/>
                </a:schemeClr>
              </a:solidFill>
              <a:ln w="19050">
                <a:solidFill>
                  <a:schemeClr val="lt1"/>
                </a:solidFill>
              </a:ln>
              <a:effectLst/>
            </c:spPr>
            <c:extLst>
              <c:ext xmlns:c16="http://schemas.microsoft.com/office/drawing/2014/chart" uri="{C3380CC4-5D6E-409C-BE32-E72D297353CC}">
                <c16:uniqueId val="{00000018-2061-D14A-8C2F-E5382152BB96}"/>
              </c:ext>
            </c:extLst>
          </c:dPt>
          <c:dLbls>
            <c:dLbl>
              <c:idx val="0"/>
              <c:layout>
                <c:manualLayout>
                  <c:x val="5.5557796878167053E-2"/>
                  <c:y val="-6.77877669101621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2061-D14A-8C2F-E5382152BB96}"/>
                </c:ext>
              </c:extLst>
            </c:dLbl>
            <c:dLbl>
              <c:idx val="1"/>
              <c:layout>
                <c:manualLayout>
                  <c:x val="7.4077062504222732E-2"/>
                  <c:y val="-3.38938834550811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2061-D14A-8C2F-E5382152BB96}"/>
                </c:ext>
              </c:extLst>
            </c:dLbl>
            <c:dLbl>
              <c:idx val="2"/>
              <c:layout>
                <c:manualLayout>
                  <c:x val="8.0250151046241183E-2"/>
                  <c:y val="1.69469417275404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2061-D14A-8C2F-E5382152BB96}"/>
                </c:ext>
              </c:extLst>
            </c:dLbl>
            <c:dLbl>
              <c:idx val="3"/>
              <c:layout>
                <c:manualLayout>
                  <c:x val="-8.025015104624135E-2"/>
                  <c:y val="1.69469417275405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061-D14A-8C2F-E5382152BB96}"/>
                </c:ext>
              </c:extLst>
            </c:dLbl>
            <c:dLbl>
              <c:idx val="4"/>
              <c:layout>
                <c:manualLayout>
                  <c:x val="-6.173088542018563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2061-D14A-8C2F-E5382152BB96}"/>
                </c:ext>
              </c:extLst>
            </c:dLbl>
            <c:dLbl>
              <c:idx val="5"/>
              <c:layout>
                <c:manualLayout>
                  <c:x val="-7.4077062504222788E-2"/>
                  <c:y val="-4.66040897507365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2061-D14A-8C2F-E5382152BB9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ea"/>
                    <a:ea typeface="+mn-ea"/>
                    <a:cs typeface="+mn-cs"/>
                  </a:defRPr>
                </a:pPr>
                <a:endParaRPr lang="ja-JP"/>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各種データ!$J$24:$J$29</c:f>
              <c:strCache>
                <c:ptCount val="6"/>
                <c:pt idx="0">
                  <c:v>200万円未満</c:v>
                </c:pt>
                <c:pt idx="1">
                  <c:v>200～400万円未満</c:v>
                </c:pt>
                <c:pt idx="2">
                  <c:v>400～600万円未満</c:v>
                </c:pt>
                <c:pt idx="3">
                  <c:v>600～800万円未満</c:v>
                </c:pt>
                <c:pt idx="4">
                  <c:v>800～1,000万円未満</c:v>
                </c:pt>
                <c:pt idx="5">
                  <c:v>1,000万円～</c:v>
                </c:pt>
              </c:strCache>
            </c:strRef>
          </c:cat>
          <c:val>
            <c:numRef>
              <c:f>各種データ!$L$24:$L$29</c:f>
              <c:numCache>
                <c:formatCode>0%</c:formatCode>
                <c:ptCount val="6"/>
                <c:pt idx="0">
                  <c:v>0.04</c:v>
                </c:pt>
                <c:pt idx="1">
                  <c:v>0.15</c:v>
                </c:pt>
                <c:pt idx="2">
                  <c:v>0.32</c:v>
                </c:pt>
                <c:pt idx="3">
                  <c:v>0.21</c:v>
                </c:pt>
                <c:pt idx="4">
                  <c:v>0.18</c:v>
                </c:pt>
                <c:pt idx="5">
                  <c:v>0.1</c:v>
                </c:pt>
              </c:numCache>
            </c:numRef>
          </c:val>
          <c:extLst>
            <c:ext xmlns:c16="http://schemas.microsoft.com/office/drawing/2014/chart" uri="{C3380CC4-5D6E-409C-BE32-E72D297353CC}">
              <c16:uniqueId val="{00000019-2061-D14A-8C2F-E5382152BB96}"/>
            </c:ext>
          </c:extLst>
        </c:ser>
        <c:dLbls>
          <c:showLegendKey val="0"/>
          <c:showVal val="0"/>
          <c:showCatName val="0"/>
          <c:showSerName val="0"/>
          <c:showPercent val="0"/>
          <c:showBubbleSize val="0"/>
          <c:showLeaderLines val="1"/>
        </c:dLbls>
        <c:firstSliceAng val="0"/>
        <c:holeSize val="55"/>
      </c:doughnutChart>
      <c:spPr>
        <a:noFill/>
        <a:ln>
          <a:noFill/>
        </a:ln>
        <a:effectLst/>
      </c:spPr>
    </c:plotArea>
    <c:legend>
      <c:legendPos val="b"/>
      <c:layout>
        <c:manualLayout>
          <c:xMode val="edge"/>
          <c:yMode val="edge"/>
          <c:x val="0.10941785120213815"/>
          <c:y val="0.66080560907738739"/>
          <c:w val="0.78720804815203493"/>
          <c:h val="0.214576771653543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ea"/>
              <a:ea typeface="+mn-ea"/>
              <a:cs typeface="+mn-cs"/>
            </a:defRPr>
          </a:pPr>
          <a:endParaRPr lang="ja-JP"/>
        </a:p>
      </c:txPr>
    </c:legend>
    <c:plotVisOnly val="1"/>
    <c:dispBlanksAs val="gap"/>
    <c:showDLblsOverMax val="0"/>
  </c:chart>
  <c:spPr>
    <a:noFill/>
    <a:ln>
      <a:noFill/>
    </a:ln>
    <a:effectLst/>
  </c:spPr>
  <c:txPr>
    <a:bodyPr/>
    <a:lstStyle/>
    <a:p>
      <a:pPr>
        <a:defRPr>
          <a:latin typeface="+mn-ea"/>
          <a:ea typeface="+mn-ea"/>
        </a:defRPr>
      </a:pPr>
      <a:endParaRPr lang="ja-JP"/>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700" b="1" i="0" u="none" strike="noStrike" kern="1200" spc="0" baseline="0">
                <a:solidFill>
                  <a:schemeClr val="tx1">
                    <a:lumMod val="65000"/>
                    <a:lumOff val="35000"/>
                  </a:schemeClr>
                </a:solidFill>
                <a:latin typeface="+mn-lt"/>
                <a:ea typeface="+mn-ea"/>
                <a:cs typeface="+mn-cs"/>
              </a:defRPr>
            </a:pPr>
            <a:r>
              <a:rPr lang="ja-JP" altLang="en-US" sz="700" b="0" i="0">
                <a:latin typeface="Meiryo" panose="020B0604030504040204" pitchFamily="34" charset="-128"/>
              </a:rPr>
              <a:t>今回のイベントに参加して率直な感想は？</a:t>
            </a:r>
          </a:p>
        </c:rich>
      </c:tx>
      <c:layout>
        <c:manualLayout>
          <c:xMode val="edge"/>
          <c:yMode val="edge"/>
          <c:x val="0.15480324402246584"/>
          <c:y val="2.0785920566686388E-2"/>
        </c:manualLayout>
      </c:layout>
      <c:overlay val="0"/>
      <c:spPr>
        <a:noFill/>
        <a:ln>
          <a:noFill/>
        </a:ln>
        <a:effectLst/>
      </c:spPr>
      <c:txPr>
        <a:bodyPr rot="0" spcFirstLastPara="1" vertOverflow="ellipsis" vert="horz" wrap="square" anchor="ctr" anchorCtr="1"/>
        <a:lstStyle/>
        <a:p>
          <a:pPr>
            <a:defRPr sz="700" b="1"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15775481905708186"/>
          <c:y val="0.16475951753750673"/>
          <c:w val="0.78517068013031122"/>
          <c:h val="0.47136984944937771"/>
        </c:manualLayout>
      </c:layout>
      <c:barChart>
        <c:barDir val="col"/>
        <c:grouping val="clustered"/>
        <c:varyColors val="0"/>
        <c:ser>
          <c:idx val="0"/>
          <c:order val="0"/>
          <c:spPr>
            <a:solidFill>
              <a:schemeClr val="accent1"/>
            </a:solidFill>
            <a:ln>
              <a:noFill/>
            </a:ln>
            <a:effectLst/>
          </c:spPr>
          <c:invertIfNegative val="0"/>
          <c:cat>
            <c:strRef>
              <c:f>Sheet1!$E$6:$E$11</c:f>
              <c:strCache>
                <c:ptCount val="6"/>
                <c:pt idx="0">
                  <c:v>とても面白かった</c:v>
                </c:pt>
                <c:pt idx="1">
                  <c:v>面白かった</c:v>
                </c:pt>
                <c:pt idx="2">
                  <c:v>ふつう</c:v>
                </c:pt>
                <c:pt idx="3">
                  <c:v>あまりよくなかった</c:v>
                </c:pt>
                <c:pt idx="4">
                  <c:v>よくなかった</c:v>
                </c:pt>
                <c:pt idx="5">
                  <c:v>無回答</c:v>
                </c:pt>
              </c:strCache>
            </c:strRef>
          </c:cat>
          <c:val>
            <c:numRef>
              <c:f>Sheet1!$F$6:$F$11</c:f>
              <c:numCache>
                <c:formatCode>0%</c:formatCode>
                <c:ptCount val="6"/>
                <c:pt idx="0">
                  <c:v>0.64</c:v>
                </c:pt>
                <c:pt idx="1">
                  <c:v>0.13</c:v>
                </c:pt>
                <c:pt idx="2">
                  <c:v>0.05</c:v>
                </c:pt>
                <c:pt idx="3">
                  <c:v>0</c:v>
                </c:pt>
                <c:pt idx="4">
                  <c:v>0</c:v>
                </c:pt>
                <c:pt idx="5">
                  <c:v>0.18</c:v>
                </c:pt>
              </c:numCache>
            </c:numRef>
          </c:val>
          <c:extLst>
            <c:ext xmlns:c16="http://schemas.microsoft.com/office/drawing/2014/chart" uri="{C3380CC4-5D6E-409C-BE32-E72D297353CC}">
              <c16:uniqueId val="{00000000-2901-4024-BFF5-B02DCF12C823}"/>
            </c:ext>
          </c:extLst>
        </c:ser>
        <c:dLbls>
          <c:showLegendKey val="0"/>
          <c:showVal val="0"/>
          <c:showCatName val="0"/>
          <c:showSerName val="0"/>
          <c:showPercent val="0"/>
          <c:showBubbleSize val="0"/>
        </c:dLbls>
        <c:gapWidth val="219"/>
        <c:overlap val="-27"/>
        <c:axId val="372732808"/>
        <c:axId val="372734448"/>
      </c:barChart>
      <c:catAx>
        <c:axId val="372732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400" b="0" i="0" u="none" strike="noStrike" kern="1200" baseline="0">
                <a:solidFill>
                  <a:schemeClr val="tx1">
                    <a:lumMod val="65000"/>
                    <a:lumOff val="35000"/>
                  </a:schemeClr>
                </a:solidFill>
                <a:latin typeface="+mn-lt"/>
                <a:ea typeface="+mn-ea"/>
                <a:cs typeface="+mn-cs"/>
              </a:defRPr>
            </a:pPr>
            <a:endParaRPr lang="ja-JP"/>
          </a:p>
        </c:txPr>
        <c:crossAx val="372734448"/>
        <c:crosses val="autoZero"/>
        <c:auto val="1"/>
        <c:lblAlgn val="ctr"/>
        <c:lblOffset val="100"/>
        <c:noMultiLvlLbl val="0"/>
      </c:catAx>
      <c:valAx>
        <c:axId val="372734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372732808"/>
        <c:crosses val="autoZero"/>
        <c:crossBetween val="between"/>
      </c:valAx>
      <c:spPr>
        <a:noFill/>
        <a:ln>
          <a:noFill/>
        </a:ln>
        <a:effectLst/>
      </c:spPr>
    </c:plotArea>
    <c:plotVisOnly val="1"/>
    <c:dispBlanksAs val="gap"/>
    <c:showDLblsOverMax val="0"/>
  </c:chart>
  <c:spPr>
    <a:noFill/>
    <a:ln>
      <a:solidFill>
        <a:schemeClr val="tx2">
          <a:lumMod val="50000"/>
        </a:schemeClr>
      </a:solid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withinLinear" id="14">
  <a:schemeClr val="accent1"/>
</cs:colorStyle>
</file>

<file path=ppt/charts/colors4.xml><?xml version="1.0" encoding="utf-8"?>
<cs:colorStyle xmlns:cs="http://schemas.microsoft.com/office/drawing/2012/chartStyle" xmlns:a="http://schemas.openxmlformats.org/drawingml/2006/main" meth="withinLinear" id="14">
  <a:schemeClr val="accent1"/>
</cs:colorStyle>
</file>

<file path=ppt/charts/colors5.xml><?xml version="1.0" encoding="utf-8"?>
<cs:colorStyle xmlns:cs="http://schemas.microsoft.com/office/drawing/2012/chartStyle" xmlns:a="http://schemas.openxmlformats.org/drawingml/2006/main" meth="withinLinear" id="14">
  <a:schemeClr val="accent1"/>
</cs:colorStyle>
</file>

<file path=ppt/charts/colors6.xml><?xml version="1.0" encoding="utf-8"?>
<cs:colorStyle xmlns:cs="http://schemas.microsoft.com/office/drawing/2012/chartStyle" xmlns:a="http://schemas.openxmlformats.org/drawingml/2006/main" meth="withinLinear" id="14">
  <a:schemeClr val="accent1"/>
</cs:colorStyle>
</file>

<file path=ppt/charts/colors7.xml><?xml version="1.0" encoding="utf-8"?>
<cs:colorStyle xmlns:cs="http://schemas.microsoft.com/office/drawing/2012/chartStyle" xmlns:a="http://schemas.openxmlformats.org/drawingml/2006/main" meth="withinLinear" id="14">
  <a:schemeClr val="accent1"/>
</cs:colorStyle>
</file>

<file path=ppt/charts/colors8.xml><?xml version="1.0" encoding="utf-8"?>
<cs:colorStyle xmlns:cs="http://schemas.microsoft.com/office/drawing/2012/chartStyle" xmlns:a="http://schemas.openxmlformats.org/drawingml/2006/main" meth="withinLinear" id="14">
  <a:schemeClr val="accent1"/>
</cs:colorStyle>
</file>

<file path=ppt/charts/colors9.xml><?xml version="1.0" encoding="utf-8"?>
<cs:colorStyle xmlns:cs="http://schemas.microsoft.com/office/drawing/2012/chartStyle" xmlns:a="http://schemas.openxmlformats.org/drawingml/2006/main" meth="withinLinear" id="14">
  <a:schemeClr val="accent1"/>
</cs:colorStyle>
</file>

<file path=ppt/charts/colors10.xml><?xml version="1.0" encoding="utf-8"?>
<cs:colorStyle xmlns:cs="http://schemas.microsoft.com/office/drawing/2012/chartStyle" xmlns:a="http://schemas.openxmlformats.org/drawingml/2006/main" meth="withinLinear" id="14">
  <a:schemeClr val="accent1"/>
</cs:colorStyle>
</file>

<file path=ppt/charts/colors11.xml><?xml version="1.0" encoding="utf-8"?>
<cs:colorStyle xmlns:cs="http://schemas.microsoft.com/office/drawing/2012/chartStyle" xmlns:a="http://schemas.openxmlformats.org/drawingml/2006/main" meth="withinLinear" id="14">
  <a:schemeClr val="accent1"/>
</cs:colorStyle>
</file>

<file path=ppt/charts/colors12.xml><?xml version="1.0" encoding="utf-8"?>
<cs:colorStyle xmlns:cs="http://schemas.microsoft.com/office/drawing/2012/chartStyle" xmlns:a="http://schemas.openxmlformats.org/drawingml/2006/main" meth="withinLinear" id="14">
  <a:schemeClr val="accent1"/>
</cs:colorStyle>
</file>

<file path=ppt/charts/colors13.xml><?xml version="1.0" encoding="utf-8"?>
<cs:colorStyle xmlns:cs="http://schemas.microsoft.com/office/drawing/2012/chartStyle" xmlns:a="http://schemas.openxmlformats.org/drawingml/2006/main" meth="withinLinear" id="14">
  <a:schemeClr val="accent1"/>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Meiryo"/>
                <a:ea typeface="Meiryo"/>
                <a:cs typeface="Meiryo"/>
                <a:sym typeface="Meiryo"/>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84" name="Google Shape;84;p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39745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 name="Google Shape;102;p3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457200" lvl="0" indent="-228600" algn="l" rtl="0">
              <a:lnSpc>
                <a:spcPct val="100000"/>
              </a:lnSpc>
              <a:spcBef>
                <a:spcPts val="0"/>
              </a:spcBef>
              <a:spcAft>
                <a:spcPts val="0"/>
              </a:spcAft>
              <a:buSzPts val="1100"/>
              <a:buNone/>
            </a:pPr>
            <a:endParaRPr>
              <a:latin typeface="Meiryo"/>
              <a:ea typeface="Meiryo"/>
              <a:cs typeface="Meiryo"/>
              <a:sym typeface="Meiryo"/>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399" name="Google Shape;399;p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47: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406" name="Google Shape;406;p4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4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417" name="Google Shape;417;p4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578548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4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461" name="Google Shape;461;p4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50: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505" name="Google Shape;505;p5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5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520" name="Google Shape;520;p5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52: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540" name="Google Shape;540;p5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10: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559" name="Google Shape;559;p1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53: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575" name="Google Shape;575;p53: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5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586" name="Google Shape;586;p5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5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594" name="Google Shape;594;p5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1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628" name="Google Shape;628;p1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5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650" name="Google Shape;650;p5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57: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669" name="Google Shape;669;p5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5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748" name="Google Shape;748;p5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6"/>
        <p:cNvGrpSpPr/>
        <p:nvPr/>
      </p:nvGrpSpPr>
      <p:grpSpPr>
        <a:xfrm>
          <a:off x="0" y="0"/>
          <a:ext cx="0" cy="0"/>
          <a:chOff x="0" y="0"/>
          <a:chExt cx="0" cy="0"/>
        </a:xfrm>
      </p:grpSpPr>
      <p:sp>
        <p:nvSpPr>
          <p:cNvPr id="1037" name="Google Shape;1037;p1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038" name="Google Shape;1038;p1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2800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1"/>
        <p:cNvGrpSpPr/>
        <p:nvPr/>
      </p:nvGrpSpPr>
      <p:grpSpPr>
        <a:xfrm>
          <a:off x="0" y="0"/>
          <a:ext cx="0" cy="0"/>
          <a:chOff x="0" y="0"/>
          <a:chExt cx="0" cy="0"/>
        </a:xfrm>
      </p:grpSpPr>
      <p:sp>
        <p:nvSpPr>
          <p:cNvPr id="1462" name="Google Shape;1462;p72: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463" name="Google Shape;1463;p7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p6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045" name="Google Shape;1045;p61: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26519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62:notes"/>
          <p:cNvSpPr txBox="1">
            <a:spLocks noGrp="1"/>
          </p:cNvSpPr>
          <p:nvPr>
            <p:ph type="body" idx="1"/>
          </p:nvPr>
        </p:nvSpPr>
        <p:spPr>
          <a:xfrm>
            <a:off x="673788" y="5118725"/>
            <a:ext cx="5390305" cy="484931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055" name="Google Shape;1055;p62:notes"/>
          <p:cNvSpPr>
            <a:spLocks noGrp="1" noRot="1" noChangeAspect="1"/>
          </p:cNvSpPr>
          <p:nvPr>
            <p:ph type="sldImg" idx="2"/>
          </p:nvPr>
        </p:nvSpPr>
        <p:spPr>
          <a:xfrm>
            <a:off x="674688" y="808038"/>
            <a:ext cx="5387975" cy="4041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5235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9"/>
        <p:cNvGrpSpPr/>
        <p:nvPr/>
      </p:nvGrpSpPr>
      <p:grpSpPr>
        <a:xfrm>
          <a:off x="0" y="0"/>
          <a:ext cx="0" cy="0"/>
          <a:chOff x="0" y="0"/>
          <a:chExt cx="0" cy="0"/>
        </a:xfrm>
      </p:grpSpPr>
      <p:sp>
        <p:nvSpPr>
          <p:cNvPr id="1330" name="Google Shape;1330;p69:notes"/>
          <p:cNvSpPr txBox="1">
            <a:spLocks noGrp="1"/>
          </p:cNvSpPr>
          <p:nvPr>
            <p:ph type="body" idx="1"/>
          </p:nvPr>
        </p:nvSpPr>
        <p:spPr>
          <a:xfrm>
            <a:off x="673788" y="5118725"/>
            <a:ext cx="5390305" cy="484931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Meiryo"/>
              <a:ea typeface="Meiryo"/>
              <a:cs typeface="Meiryo"/>
              <a:sym typeface="Meiryo"/>
            </a:endParaRPr>
          </a:p>
        </p:txBody>
      </p:sp>
      <p:sp>
        <p:nvSpPr>
          <p:cNvPr id="1331" name="Google Shape;1331;p69:notes"/>
          <p:cNvSpPr>
            <a:spLocks noGrp="1" noRot="1" noChangeAspect="1"/>
          </p:cNvSpPr>
          <p:nvPr>
            <p:ph type="sldImg" idx="2"/>
          </p:nvPr>
        </p:nvSpPr>
        <p:spPr>
          <a:xfrm>
            <a:off x="674688" y="808038"/>
            <a:ext cx="5387975" cy="4041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27476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62:notes"/>
          <p:cNvSpPr txBox="1">
            <a:spLocks noGrp="1"/>
          </p:cNvSpPr>
          <p:nvPr>
            <p:ph type="body" idx="1"/>
          </p:nvPr>
        </p:nvSpPr>
        <p:spPr>
          <a:xfrm>
            <a:off x="673788" y="5118725"/>
            <a:ext cx="5390305" cy="484931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055" name="Google Shape;1055;p62:notes"/>
          <p:cNvSpPr>
            <a:spLocks noGrp="1" noRot="1" noChangeAspect="1"/>
          </p:cNvSpPr>
          <p:nvPr>
            <p:ph type="sldImg" idx="2"/>
          </p:nvPr>
        </p:nvSpPr>
        <p:spPr>
          <a:xfrm>
            <a:off x="674688" y="808038"/>
            <a:ext cx="5387975" cy="4041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30058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62:notes"/>
          <p:cNvSpPr txBox="1">
            <a:spLocks noGrp="1"/>
          </p:cNvSpPr>
          <p:nvPr>
            <p:ph type="body" idx="1"/>
          </p:nvPr>
        </p:nvSpPr>
        <p:spPr>
          <a:xfrm>
            <a:off x="673788" y="5118725"/>
            <a:ext cx="5390305" cy="484931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055" name="Google Shape;1055;p62:notes"/>
          <p:cNvSpPr>
            <a:spLocks noGrp="1" noRot="1" noChangeAspect="1"/>
          </p:cNvSpPr>
          <p:nvPr>
            <p:ph type="sldImg" idx="2"/>
          </p:nvPr>
        </p:nvSpPr>
        <p:spPr>
          <a:xfrm>
            <a:off x="674688" y="808038"/>
            <a:ext cx="5387975" cy="4041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388501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62:notes"/>
          <p:cNvSpPr txBox="1">
            <a:spLocks noGrp="1"/>
          </p:cNvSpPr>
          <p:nvPr>
            <p:ph type="body" idx="1"/>
          </p:nvPr>
        </p:nvSpPr>
        <p:spPr>
          <a:xfrm>
            <a:off x="673788" y="5118725"/>
            <a:ext cx="5390305" cy="484931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055" name="Google Shape;1055;p62:notes"/>
          <p:cNvSpPr>
            <a:spLocks noGrp="1" noRot="1" noChangeAspect="1"/>
          </p:cNvSpPr>
          <p:nvPr>
            <p:ph type="sldImg" idx="2"/>
          </p:nvPr>
        </p:nvSpPr>
        <p:spPr>
          <a:xfrm>
            <a:off x="674688" y="808038"/>
            <a:ext cx="5387975" cy="4041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950668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62:notes"/>
          <p:cNvSpPr txBox="1">
            <a:spLocks noGrp="1"/>
          </p:cNvSpPr>
          <p:nvPr>
            <p:ph type="body" idx="1"/>
          </p:nvPr>
        </p:nvSpPr>
        <p:spPr>
          <a:xfrm>
            <a:off x="673788" y="5118725"/>
            <a:ext cx="5390305" cy="484931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055" name="Google Shape;1055;p62:notes"/>
          <p:cNvSpPr>
            <a:spLocks noGrp="1" noRot="1" noChangeAspect="1"/>
          </p:cNvSpPr>
          <p:nvPr>
            <p:ph type="sldImg" idx="2"/>
          </p:nvPr>
        </p:nvSpPr>
        <p:spPr>
          <a:xfrm>
            <a:off x="674688" y="808038"/>
            <a:ext cx="5387975" cy="4041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96082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62:notes"/>
          <p:cNvSpPr txBox="1">
            <a:spLocks noGrp="1"/>
          </p:cNvSpPr>
          <p:nvPr>
            <p:ph type="body" idx="1"/>
          </p:nvPr>
        </p:nvSpPr>
        <p:spPr>
          <a:xfrm>
            <a:off x="673788" y="5118725"/>
            <a:ext cx="5390305" cy="484931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055" name="Google Shape;1055;p62:notes"/>
          <p:cNvSpPr>
            <a:spLocks noGrp="1" noRot="1" noChangeAspect="1"/>
          </p:cNvSpPr>
          <p:nvPr>
            <p:ph type="sldImg" idx="2"/>
          </p:nvPr>
        </p:nvSpPr>
        <p:spPr>
          <a:xfrm>
            <a:off x="674688" y="808038"/>
            <a:ext cx="5387975" cy="4041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271455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62:notes"/>
          <p:cNvSpPr txBox="1">
            <a:spLocks noGrp="1"/>
          </p:cNvSpPr>
          <p:nvPr>
            <p:ph type="body" idx="1"/>
          </p:nvPr>
        </p:nvSpPr>
        <p:spPr>
          <a:xfrm>
            <a:off x="673788" y="5118725"/>
            <a:ext cx="5390305" cy="484931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055" name="Google Shape;1055;p62:notes"/>
          <p:cNvSpPr>
            <a:spLocks noGrp="1" noRot="1" noChangeAspect="1"/>
          </p:cNvSpPr>
          <p:nvPr>
            <p:ph type="sldImg" idx="2"/>
          </p:nvPr>
        </p:nvSpPr>
        <p:spPr>
          <a:xfrm>
            <a:off x="674688" y="808038"/>
            <a:ext cx="5387975" cy="4041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700270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62:notes"/>
          <p:cNvSpPr txBox="1">
            <a:spLocks noGrp="1"/>
          </p:cNvSpPr>
          <p:nvPr>
            <p:ph type="body" idx="1"/>
          </p:nvPr>
        </p:nvSpPr>
        <p:spPr>
          <a:xfrm>
            <a:off x="673788" y="5118725"/>
            <a:ext cx="5390305" cy="484931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055" name="Google Shape;1055;p62:notes"/>
          <p:cNvSpPr>
            <a:spLocks noGrp="1" noRot="1" noChangeAspect="1"/>
          </p:cNvSpPr>
          <p:nvPr>
            <p:ph type="sldImg" idx="2"/>
          </p:nvPr>
        </p:nvSpPr>
        <p:spPr>
          <a:xfrm>
            <a:off x="674688" y="808038"/>
            <a:ext cx="5387975" cy="4041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040407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9"/>
        <p:cNvGrpSpPr/>
        <p:nvPr/>
      </p:nvGrpSpPr>
      <p:grpSpPr>
        <a:xfrm>
          <a:off x="0" y="0"/>
          <a:ext cx="0" cy="0"/>
          <a:chOff x="0" y="0"/>
          <a:chExt cx="0" cy="0"/>
        </a:xfrm>
      </p:grpSpPr>
      <p:sp>
        <p:nvSpPr>
          <p:cNvPr id="1280" name="Google Shape;1280;p68:notes"/>
          <p:cNvSpPr txBox="1">
            <a:spLocks noGrp="1"/>
          </p:cNvSpPr>
          <p:nvPr>
            <p:ph type="body" idx="1"/>
          </p:nvPr>
        </p:nvSpPr>
        <p:spPr>
          <a:xfrm>
            <a:off x="673788" y="5118725"/>
            <a:ext cx="5390305" cy="484931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281" name="Google Shape;1281;p68:notes"/>
          <p:cNvSpPr>
            <a:spLocks noGrp="1" noRot="1" noChangeAspect="1"/>
          </p:cNvSpPr>
          <p:nvPr>
            <p:ph type="sldImg" idx="2"/>
          </p:nvPr>
        </p:nvSpPr>
        <p:spPr>
          <a:xfrm>
            <a:off x="674688" y="808038"/>
            <a:ext cx="5387975" cy="4041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55734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9"/>
        <p:cNvGrpSpPr/>
        <p:nvPr/>
      </p:nvGrpSpPr>
      <p:grpSpPr>
        <a:xfrm>
          <a:off x="0" y="0"/>
          <a:ext cx="0" cy="0"/>
          <a:chOff x="0" y="0"/>
          <a:chExt cx="0" cy="0"/>
        </a:xfrm>
      </p:grpSpPr>
      <p:sp>
        <p:nvSpPr>
          <p:cNvPr id="1330" name="Google Shape;1330;p69:notes"/>
          <p:cNvSpPr txBox="1">
            <a:spLocks noGrp="1"/>
          </p:cNvSpPr>
          <p:nvPr>
            <p:ph type="body" idx="1"/>
          </p:nvPr>
        </p:nvSpPr>
        <p:spPr>
          <a:xfrm>
            <a:off x="673788" y="5118725"/>
            <a:ext cx="5390305" cy="4849318"/>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Meiryo"/>
              <a:ea typeface="Meiryo"/>
              <a:cs typeface="Meiryo"/>
              <a:sym typeface="Meiryo"/>
            </a:endParaRPr>
          </a:p>
        </p:txBody>
      </p:sp>
      <p:sp>
        <p:nvSpPr>
          <p:cNvPr id="1331" name="Google Shape;1331;p69:notes"/>
          <p:cNvSpPr>
            <a:spLocks noGrp="1" noRot="1" noChangeAspect="1"/>
          </p:cNvSpPr>
          <p:nvPr>
            <p:ph type="sldImg" idx="2"/>
          </p:nvPr>
        </p:nvSpPr>
        <p:spPr>
          <a:xfrm>
            <a:off x="674688" y="808038"/>
            <a:ext cx="5387975" cy="40417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109298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4"/>
        <p:cNvGrpSpPr/>
        <p:nvPr/>
      </p:nvGrpSpPr>
      <p:grpSpPr>
        <a:xfrm>
          <a:off x="0" y="0"/>
          <a:ext cx="0" cy="0"/>
          <a:chOff x="0" y="0"/>
          <a:chExt cx="0" cy="0"/>
        </a:xfrm>
      </p:grpSpPr>
      <p:sp>
        <p:nvSpPr>
          <p:cNvPr id="1435" name="Google Shape;1435;p7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436" name="Google Shape;1436;p71: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0"/>
        <p:cNvGrpSpPr/>
        <p:nvPr/>
      </p:nvGrpSpPr>
      <p:grpSpPr>
        <a:xfrm>
          <a:off x="0" y="0"/>
          <a:ext cx="0" cy="0"/>
          <a:chOff x="0" y="0"/>
          <a:chExt cx="0" cy="0"/>
        </a:xfrm>
      </p:grpSpPr>
      <p:sp>
        <p:nvSpPr>
          <p:cNvPr id="1471" name="Google Shape;1471;p1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472" name="Google Shape;1472;p1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066683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4"/>
        <p:cNvGrpSpPr/>
        <p:nvPr/>
      </p:nvGrpSpPr>
      <p:grpSpPr>
        <a:xfrm>
          <a:off x="0" y="0"/>
          <a:ext cx="0" cy="0"/>
          <a:chOff x="0" y="0"/>
          <a:chExt cx="0" cy="0"/>
        </a:xfrm>
      </p:grpSpPr>
      <p:sp>
        <p:nvSpPr>
          <p:cNvPr id="1515" name="Google Shape;1515;p2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16" name="Google Shape;1516;p21: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02097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4"/>
        <p:cNvGrpSpPr/>
        <p:nvPr/>
      </p:nvGrpSpPr>
      <p:grpSpPr>
        <a:xfrm>
          <a:off x="0" y="0"/>
          <a:ext cx="0" cy="0"/>
          <a:chOff x="0" y="0"/>
          <a:chExt cx="0" cy="0"/>
        </a:xfrm>
      </p:grpSpPr>
      <p:sp>
        <p:nvSpPr>
          <p:cNvPr id="1515" name="Google Shape;1515;p2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16" name="Google Shape;1516;p21: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9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0" name="Google Shape;80;p99: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5"/>
        <p:cNvGrpSpPr/>
        <p:nvPr/>
      </p:nvGrpSpPr>
      <p:grpSpPr>
        <a:xfrm>
          <a:off x="0" y="0"/>
          <a:ext cx="0" cy="0"/>
          <a:chOff x="0" y="0"/>
          <a:chExt cx="0" cy="0"/>
        </a:xfrm>
      </p:grpSpPr>
      <p:sp>
        <p:nvSpPr>
          <p:cNvPr id="1796" name="Google Shape;1796;p10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97" name="Google Shape;1797;p101: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8"/>
        <p:cNvGrpSpPr/>
        <p:nvPr/>
      </p:nvGrpSpPr>
      <p:grpSpPr>
        <a:xfrm>
          <a:off x="0" y="0"/>
          <a:ext cx="0" cy="0"/>
          <a:chOff x="0" y="0"/>
          <a:chExt cx="0" cy="0"/>
        </a:xfrm>
      </p:grpSpPr>
      <p:sp>
        <p:nvSpPr>
          <p:cNvPr id="1819" name="Google Shape;1819;p102: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20" name="Google Shape;1820;p102: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9"/>
        <p:cNvGrpSpPr/>
        <p:nvPr/>
      </p:nvGrpSpPr>
      <p:grpSpPr>
        <a:xfrm>
          <a:off x="0" y="0"/>
          <a:ext cx="0" cy="0"/>
          <a:chOff x="0" y="0"/>
          <a:chExt cx="0" cy="0"/>
        </a:xfrm>
      </p:grpSpPr>
      <p:sp>
        <p:nvSpPr>
          <p:cNvPr id="1960" name="Google Shape;1960;p8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961" name="Google Shape;1961;p8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248154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6: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268" name="Google Shape;268;p86: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135443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87: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287" name="Google Shape;287;p87: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963811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8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310" name="Google Shape;310;p8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907464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8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372" name="Google Shape;372;p89: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906035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5"/>
        <p:cNvGrpSpPr/>
        <p:nvPr/>
      </p:nvGrpSpPr>
      <p:grpSpPr>
        <a:xfrm>
          <a:off x="0" y="0"/>
          <a:ext cx="0" cy="0"/>
          <a:chOff x="0" y="0"/>
          <a:chExt cx="0" cy="0"/>
        </a:xfrm>
      </p:grpSpPr>
      <p:sp>
        <p:nvSpPr>
          <p:cNvPr id="846" name="Google Shape;846;p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847" name="Google Shape;847;p8: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Meiryo"/>
              <a:ea typeface="Meiryo"/>
              <a:cs typeface="Meiryo"/>
              <a:sym typeface="Meiryo"/>
            </a:endParaRPr>
          </a:p>
        </p:txBody>
      </p:sp>
      <p:sp>
        <p:nvSpPr>
          <p:cNvPr id="854" name="Google Shape;854;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818989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Meiryo"/>
              <a:ea typeface="Meiryo"/>
              <a:cs typeface="Meiryo"/>
              <a:sym typeface="Meiryo"/>
            </a:endParaRPr>
          </a:p>
        </p:txBody>
      </p:sp>
      <p:sp>
        <p:nvSpPr>
          <p:cNvPr id="854" name="Google Shape;854;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778886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Meiryo"/>
              <a:ea typeface="Meiryo"/>
              <a:cs typeface="Meiryo"/>
              <a:sym typeface="Meiryo"/>
            </a:endParaRPr>
          </a:p>
        </p:txBody>
      </p:sp>
      <p:sp>
        <p:nvSpPr>
          <p:cNvPr id="854" name="Google Shape;854;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481880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Meiryo"/>
              <a:ea typeface="Meiryo"/>
              <a:cs typeface="Meiryo"/>
              <a:sym typeface="Meiryo"/>
            </a:endParaRPr>
          </a:p>
        </p:txBody>
      </p:sp>
      <p:sp>
        <p:nvSpPr>
          <p:cNvPr id="854" name="Google Shape;854;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9750199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Meiryo"/>
              <a:ea typeface="Meiryo"/>
              <a:cs typeface="Meiryo"/>
              <a:sym typeface="Meiryo"/>
            </a:endParaRPr>
          </a:p>
        </p:txBody>
      </p:sp>
      <p:sp>
        <p:nvSpPr>
          <p:cNvPr id="854" name="Google Shape;854;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924556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Meiryo"/>
              <a:ea typeface="Meiryo"/>
              <a:cs typeface="Meiryo"/>
              <a:sym typeface="Meiryo"/>
            </a:endParaRPr>
          </a:p>
        </p:txBody>
      </p:sp>
      <p:sp>
        <p:nvSpPr>
          <p:cNvPr id="854" name="Google Shape;854;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334582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Meiryo"/>
              <a:ea typeface="Meiryo"/>
              <a:cs typeface="Meiryo"/>
              <a:sym typeface="Meiryo"/>
            </a:endParaRPr>
          </a:p>
        </p:txBody>
      </p:sp>
      <p:sp>
        <p:nvSpPr>
          <p:cNvPr id="854" name="Google Shape;854;p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238251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39: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124" name="Google Shape;124;p39: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40: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800"/>
              <a:buFont typeface="Arial"/>
              <a:buNone/>
            </a:pPr>
            <a:endParaRPr sz="100" dirty="0">
              <a:latin typeface="Meiryo"/>
              <a:ea typeface="Meiryo"/>
              <a:cs typeface="Meiryo"/>
              <a:sym typeface="Meiryo"/>
            </a:endParaRPr>
          </a:p>
        </p:txBody>
      </p:sp>
      <p:sp>
        <p:nvSpPr>
          <p:cNvPr id="131" name="Google Shape;131;p40: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553803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41: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2800"/>
              <a:buFont typeface="Arial"/>
              <a:buNone/>
            </a:pPr>
            <a:endParaRPr sz="100" dirty="0">
              <a:latin typeface="Meiryo"/>
              <a:ea typeface="Meiryo"/>
              <a:cs typeface="Meiryo"/>
              <a:sym typeface="Meiryo"/>
            </a:endParaRPr>
          </a:p>
        </p:txBody>
      </p:sp>
      <p:sp>
        <p:nvSpPr>
          <p:cNvPr id="173" name="Google Shape;173;p41: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9187368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42: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latin typeface="Meiryo"/>
              <a:ea typeface="Meiryo"/>
              <a:cs typeface="Meiryo"/>
              <a:sym typeface="Meiryo"/>
            </a:endParaRPr>
          </a:p>
        </p:txBody>
      </p:sp>
      <p:sp>
        <p:nvSpPr>
          <p:cNvPr id="225" name="Google Shape;225;p42: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349451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43: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261" name="Google Shape;261;p4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04663593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36961624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23: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394" name="Google Shape;394;p23: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862239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2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401" name="Google Shape;401;p24: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9606665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94: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419" name="Google Shape;419;p94: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777870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9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440" name="Google Shape;440;p95:notes"/>
          <p:cNvSpPr>
            <a:spLocks noGrp="1" noRot="1" noChangeAspect="1"/>
          </p:cNvSpPr>
          <p:nvPr>
            <p:ph type="sldImg" idx="2"/>
          </p:nvPr>
        </p:nvSpPr>
        <p:spPr>
          <a:xfrm>
            <a:off x="919163" y="744538"/>
            <a:ext cx="4960937"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400350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6"/>
        <p:cNvGrpSpPr/>
        <p:nvPr/>
      </p:nvGrpSpPr>
      <p:grpSpPr>
        <a:xfrm>
          <a:off x="0" y="0"/>
          <a:ext cx="0" cy="0"/>
          <a:chOff x="0" y="0"/>
          <a:chExt cx="0" cy="0"/>
        </a:xfrm>
      </p:grpSpPr>
      <p:sp>
        <p:nvSpPr>
          <p:cNvPr id="2157" name="Google Shape;2157;p25: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latin typeface="Meiryo"/>
              <a:ea typeface="Meiryo"/>
              <a:cs typeface="Meiryo"/>
              <a:sym typeface="Meiryo"/>
            </a:endParaRPr>
          </a:p>
        </p:txBody>
      </p:sp>
      <p:sp>
        <p:nvSpPr>
          <p:cNvPr id="2158" name="Google Shape;2158;p25:notes"/>
          <p:cNvSpPr>
            <a:spLocks noGrp="1" noRot="1" noChangeAspect="1"/>
          </p:cNvSpPr>
          <p:nvPr>
            <p:ph type="sldImg" idx="2"/>
          </p:nvPr>
        </p:nvSpPr>
        <p:spPr>
          <a:xfrm>
            <a:off x="917575" y="744538"/>
            <a:ext cx="4962525"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 スライド">
  <p:cSld name="タイトル スライド">
    <p:spTree>
      <p:nvGrpSpPr>
        <p:cNvPr id="1" name="Shape 12"/>
        <p:cNvGrpSpPr/>
        <p:nvPr/>
      </p:nvGrpSpPr>
      <p:grpSpPr>
        <a:xfrm>
          <a:off x="0" y="0"/>
          <a:ext cx="0" cy="0"/>
          <a:chOff x="0" y="0"/>
          <a:chExt cx="0" cy="0"/>
        </a:xfrm>
      </p:grpSpPr>
      <p:sp>
        <p:nvSpPr>
          <p:cNvPr id="13" name="Google Shape;13;p2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2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1pPr>
            <a:lvl2pPr marL="0" lvl="1"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2pPr>
            <a:lvl3pPr marL="0" lvl="2"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3pPr>
            <a:lvl4pPr marL="0" lvl="3"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4pPr>
            <a:lvl5pPr marL="0" lvl="4"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5pPr>
            <a:lvl6pPr marL="0" lvl="5"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6pPr>
            <a:lvl7pPr marL="0" lvl="6"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7pPr>
            <a:lvl8pPr marL="0" lvl="7"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8pPr>
            <a:lvl9pPr marL="0" lvl="8"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タイトルとコンテンツ" userDrawn="1">
  <p:cSld name="タイトルとコンテンツ">
    <p:spTree>
      <p:nvGrpSpPr>
        <p:cNvPr id="1" name="Shape 16"/>
        <p:cNvGrpSpPr/>
        <p:nvPr/>
      </p:nvGrpSpPr>
      <p:grpSpPr>
        <a:xfrm>
          <a:off x="0" y="0"/>
          <a:ext cx="0" cy="0"/>
          <a:chOff x="0" y="0"/>
          <a:chExt cx="0" cy="0"/>
        </a:xfrm>
      </p:grpSpPr>
      <p:cxnSp>
        <p:nvCxnSpPr>
          <p:cNvPr id="17" name="Google Shape;17;p29"/>
          <p:cNvCxnSpPr>
            <a:cxnSpLocks/>
          </p:cNvCxnSpPr>
          <p:nvPr/>
        </p:nvCxnSpPr>
        <p:spPr>
          <a:xfrm>
            <a:off x="626936" y="738661"/>
            <a:ext cx="7080150" cy="0"/>
          </a:xfrm>
          <a:prstGeom prst="straightConnector1">
            <a:avLst/>
          </a:prstGeom>
          <a:noFill/>
          <a:ln w="44450" cap="rnd" cmpd="sng">
            <a:solidFill>
              <a:schemeClr val="accent2"/>
            </a:solidFill>
            <a:prstDash val="solid"/>
            <a:round/>
            <a:headEnd type="none" w="sm" len="sm"/>
            <a:tailEnd type="none" w="sm" len="sm"/>
          </a:ln>
          <a:effectLst>
            <a:outerShdw blurRad="84109" dist="160159" dir="1200000" sx="99000" sy="99000" algn="tl" rotWithShape="0">
              <a:schemeClr val="accent2">
                <a:alpha val="60000"/>
              </a:schemeClr>
            </a:outerShdw>
          </a:effectLst>
        </p:spPr>
      </p:cxnSp>
      <p:sp>
        <p:nvSpPr>
          <p:cNvPr id="19" name="Google Shape;19;p2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1pPr>
            <a:lvl2pPr marL="0" lvl="1"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2pPr>
            <a:lvl3pPr marL="0" lvl="2"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3pPr>
            <a:lvl4pPr marL="0" lvl="3"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4pPr>
            <a:lvl5pPr marL="0" lvl="4"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5pPr>
            <a:lvl6pPr marL="0" lvl="5"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6pPr>
            <a:lvl7pPr marL="0" lvl="6"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7pPr>
            <a:lvl8pPr marL="0" lvl="7"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8pPr>
            <a:lvl9pPr marL="0" lvl="8"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9pPr>
          </a:lstStyle>
          <a:p>
            <a:pPr marL="0" lvl="0" indent="0" algn="r" rtl="0">
              <a:spcBef>
                <a:spcPts val="0"/>
              </a:spcBef>
              <a:spcAft>
                <a:spcPts val="0"/>
              </a:spcAft>
              <a:buNone/>
            </a:pPr>
            <a:fld id="{00000000-1234-1234-1234-123412341234}" type="slidenum">
              <a:rPr lang="en-US"/>
              <a:t>‹#›</a:t>
            </a:fld>
            <a:endParaRPr/>
          </a:p>
        </p:txBody>
      </p:sp>
      <p:grpSp>
        <p:nvGrpSpPr>
          <p:cNvPr id="26" name="グループ化 25">
            <a:extLst>
              <a:ext uri="{FF2B5EF4-FFF2-40B4-BE49-F238E27FC236}">
                <a16:creationId xmlns:a16="http://schemas.microsoft.com/office/drawing/2014/main" id="{6BB8C26E-20D7-48AA-9032-15B5D4061AD0}"/>
              </a:ext>
            </a:extLst>
          </p:cNvPr>
          <p:cNvGrpSpPr/>
          <p:nvPr userDrawn="1"/>
        </p:nvGrpSpPr>
        <p:grpSpPr>
          <a:xfrm>
            <a:off x="159890" y="87537"/>
            <a:ext cx="677386" cy="668369"/>
            <a:chOff x="7276485" y="-1325247"/>
            <a:chExt cx="1238865" cy="1222375"/>
          </a:xfrm>
        </p:grpSpPr>
        <p:sp>
          <p:nvSpPr>
            <p:cNvPr id="8" name="フローチャート: 抜出し 7">
              <a:extLst>
                <a:ext uri="{FF2B5EF4-FFF2-40B4-BE49-F238E27FC236}">
                  <a16:creationId xmlns:a16="http://schemas.microsoft.com/office/drawing/2014/main" id="{BE282F90-A1D7-5BC0-349D-C51AF88C3354}"/>
                </a:ext>
              </a:extLst>
            </p:cNvPr>
            <p:cNvSpPr/>
            <p:nvPr userDrawn="1"/>
          </p:nvSpPr>
          <p:spPr>
            <a:xfrm>
              <a:off x="7276485" y="-1165122"/>
              <a:ext cx="1238865" cy="1002890"/>
            </a:xfrm>
            <a:prstGeom prst="flowChartExtract">
              <a:avLst/>
            </a:prstGeom>
            <a:solidFill>
              <a:schemeClr val="accent2"/>
            </a:solidFill>
            <a:ln w="76200" cap="rnd">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EB8AF089-2D36-4C86-D8A2-151177F21825}"/>
                </a:ext>
              </a:extLst>
            </p:cNvPr>
            <p:cNvSpPr/>
            <p:nvPr userDrawn="1"/>
          </p:nvSpPr>
          <p:spPr>
            <a:xfrm>
              <a:off x="7704188" y="-515827"/>
              <a:ext cx="383458" cy="4129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 name="直線コネクタ 12">
              <a:extLst>
                <a:ext uri="{FF2B5EF4-FFF2-40B4-BE49-F238E27FC236}">
                  <a16:creationId xmlns:a16="http://schemas.microsoft.com/office/drawing/2014/main" id="{80844DB5-B1A9-9B8B-37C3-932F442273FF}"/>
                </a:ext>
              </a:extLst>
            </p:cNvPr>
            <p:cNvCxnSpPr>
              <a:cxnSpLocks/>
            </p:cNvCxnSpPr>
            <p:nvPr userDrawn="1"/>
          </p:nvCxnSpPr>
          <p:spPr>
            <a:xfrm>
              <a:off x="7747203" y="-1322965"/>
              <a:ext cx="383458" cy="587829"/>
            </a:xfrm>
            <a:prstGeom prst="line">
              <a:avLst/>
            </a:prstGeom>
            <a:ln w="85725"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B4804BF7-391B-E8DA-B3BB-0282955DF670}"/>
                </a:ext>
              </a:extLst>
            </p:cNvPr>
            <p:cNvCxnSpPr>
              <a:cxnSpLocks/>
            </p:cNvCxnSpPr>
            <p:nvPr userDrawn="1"/>
          </p:nvCxnSpPr>
          <p:spPr>
            <a:xfrm flipH="1">
              <a:off x="7747203" y="-1325247"/>
              <a:ext cx="297427" cy="446315"/>
            </a:xfrm>
            <a:prstGeom prst="line">
              <a:avLst/>
            </a:prstGeom>
            <a:ln w="85725" cap="rnd">
              <a:solidFill>
                <a:schemeClr val="accent2"/>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23"/>
        <p:cNvGrpSpPr/>
        <p:nvPr/>
      </p:nvGrpSpPr>
      <p:grpSpPr>
        <a:xfrm>
          <a:off x="0" y="0"/>
          <a:ext cx="0" cy="0"/>
          <a:chOff x="0" y="0"/>
          <a:chExt cx="0" cy="0"/>
        </a:xfrm>
      </p:grpSpPr>
      <p:sp>
        <p:nvSpPr>
          <p:cNvPr id="24" name="Google Shape;24;p28"/>
          <p:cNvSpPr/>
          <p:nvPr/>
        </p:nvSpPr>
        <p:spPr>
          <a:xfrm>
            <a:off x="0" y="0"/>
            <a:ext cx="3367668" cy="5597908"/>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Meiryo"/>
              <a:ea typeface="Meiryo"/>
              <a:cs typeface="Meiryo"/>
              <a:sym typeface="Meiryo"/>
            </a:endParaRPr>
          </a:p>
        </p:txBody>
      </p:sp>
      <p:sp>
        <p:nvSpPr>
          <p:cNvPr id="25" name="Google Shape;25;p28"/>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Arial"/>
              <a:buNone/>
              <a:defRPr sz="4500"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8"/>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b="0" i="0">
                <a:solidFill>
                  <a:srgbClr val="888888"/>
                </a:solidFill>
                <a:latin typeface="Meiryo"/>
                <a:ea typeface="Meiryo"/>
                <a:cs typeface="Meiryo"/>
                <a:sym typeface="Meiryo"/>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27" name="Google Shape;27;p2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1pPr>
            <a:lvl2pPr marL="0" lvl="1"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2pPr>
            <a:lvl3pPr marL="0" lvl="2"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3pPr>
            <a:lvl4pPr marL="0" lvl="3"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4pPr>
            <a:lvl5pPr marL="0" lvl="4"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5pPr>
            <a:lvl6pPr marL="0" lvl="5"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6pPr>
            <a:lvl7pPr marL="0" lvl="6"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7pPr>
            <a:lvl8pPr marL="0" lvl="7"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8pPr>
            <a:lvl9pPr marL="0" lvl="8"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9pPr>
          </a:lstStyle>
          <a:p>
            <a:pPr marL="0" lvl="0" indent="0" algn="r" rtl="0">
              <a:spcBef>
                <a:spcPts val="0"/>
              </a:spcBef>
              <a:spcAft>
                <a:spcPts val="0"/>
              </a:spcAft>
              <a:buNone/>
            </a:pPr>
            <a:fld id="{00000000-1234-1234-1234-123412341234}" type="slidenum">
              <a:rPr lang="en-US"/>
              <a:t>‹#›</a:t>
            </a:fld>
            <a:endParaRPr/>
          </a:p>
        </p:txBody>
      </p:sp>
      <p:cxnSp>
        <p:nvCxnSpPr>
          <p:cNvPr id="30" name="Google Shape;30;p28"/>
          <p:cNvCxnSpPr/>
          <p:nvPr/>
        </p:nvCxnSpPr>
        <p:spPr>
          <a:xfrm>
            <a:off x="0" y="3579541"/>
            <a:ext cx="4806176" cy="0"/>
          </a:xfrm>
          <a:prstGeom prst="straightConnector1">
            <a:avLst/>
          </a:prstGeom>
          <a:noFill/>
          <a:ln w="101600" cap="flat" cmpd="sng">
            <a:solidFill>
              <a:schemeClr val="dk1"/>
            </a:solidFill>
            <a:prstDash val="solid"/>
            <a:miter lim="800000"/>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31"/>
        <p:cNvGrpSpPr/>
        <p:nvPr/>
      </p:nvGrpSpPr>
      <p:grpSpPr>
        <a:xfrm>
          <a:off x="0" y="0"/>
          <a:ext cx="0" cy="0"/>
          <a:chOff x="0" y="0"/>
          <a:chExt cx="0" cy="0"/>
        </a:xfrm>
      </p:grpSpPr>
      <p:sp>
        <p:nvSpPr>
          <p:cNvPr id="32" name="Google Shape;32;p3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0"/>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b="0" i="0">
                <a:latin typeface="Meiryo"/>
                <a:ea typeface="Meiryo"/>
                <a:cs typeface="Meiryo"/>
                <a:sym typeface="Meiryo"/>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4" name="Google Shape;34;p30"/>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b="0" i="0">
                <a:latin typeface="Meiryo"/>
                <a:ea typeface="Meiryo"/>
                <a:cs typeface="Meiryo"/>
                <a:sym typeface="Meiryo"/>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5" name="Google Shape;35;p3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1pPr>
            <a:lvl2pPr marL="0" lvl="1"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2pPr>
            <a:lvl3pPr marL="0" lvl="2"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3pPr>
            <a:lvl4pPr marL="0" lvl="3"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4pPr>
            <a:lvl5pPr marL="0" lvl="4"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5pPr>
            <a:lvl6pPr marL="0" lvl="5"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6pPr>
            <a:lvl7pPr marL="0" lvl="6"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7pPr>
            <a:lvl8pPr marL="0" lvl="7"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8pPr>
            <a:lvl9pPr marL="0" lvl="8"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38"/>
        <p:cNvGrpSpPr/>
        <p:nvPr/>
      </p:nvGrpSpPr>
      <p:grpSpPr>
        <a:xfrm>
          <a:off x="0" y="0"/>
          <a:ext cx="0" cy="0"/>
          <a:chOff x="0" y="0"/>
          <a:chExt cx="0" cy="0"/>
        </a:xfrm>
      </p:grpSpPr>
      <p:sp>
        <p:nvSpPr>
          <p:cNvPr id="39" name="Google Shape;39;p31"/>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1"/>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0" i="0">
                <a:latin typeface="Meiryo"/>
                <a:ea typeface="Meiryo"/>
                <a:cs typeface="Meiryo"/>
                <a:sym typeface="Meiryo"/>
              </a:defRPr>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1" name="Google Shape;41;p31"/>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b="0" i="0">
                <a:latin typeface="Meiryo"/>
                <a:ea typeface="Meiryo"/>
                <a:cs typeface="Meiryo"/>
                <a:sym typeface="Meiryo"/>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2" name="Google Shape;42;p31"/>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0" i="0">
                <a:latin typeface="Meiryo"/>
                <a:ea typeface="Meiryo"/>
                <a:cs typeface="Meiryo"/>
                <a:sym typeface="Meiryo"/>
              </a:defRPr>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3" name="Google Shape;43;p31"/>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b="0" i="0">
                <a:latin typeface="Meiryo"/>
                <a:ea typeface="Meiryo"/>
                <a:cs typeface="Meiryo"/>
                <a:sym typeface="Meiryo"/>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4" name="Google Shape;44;p3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1pPr>
            <a:lvl2pPr marL="0" lvl="1"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2pPr>
            <a:lvl3pPr marL="0" lvl="2"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3pPr>
            <a:lvl4pPr marL="0" lvl="3"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4pPr>
            <a:lvl5pPr marL="0" lvl="4"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5pPr>
            <a:lvl6pPr marL="0" lvl="5"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6pPr>
            <a:lvl7pPr marL="0" lvl="6"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7pPr>
            <a:lvl8pPr marL="0" lvl="7"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8pPr>
            <a:lvl9pPr marL="0" lvl="8"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56"/>
        <p:cNvGrpSpPr/>
        <p:nvPr/>
      </p:nvGrpSpPr>
      <p:grpSpPr>
        <a:xfrm>
          <a:off x="0" y="0"/>
          <a:ext cx="0" cy="0"/>
          <a:chOff x="0" y="0"/>
          <a:chExt cx="0" cy="0"/>
        </a:xfrm>
      </p:grpSpPr>
      <p:sp>
        <p:nvSpPr>
          <p:cNvPr id="57" name="Google Shape;57;p34"/>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Arial"/>
              <a:buNone/>
              <a:defRPr sz="2400"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4"/>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b="0" i="0">
                <a:latin typeface="Meiryo"/>
                <a:ea typeface="Meiryo"/>
                <a:cs typeface="Meiryo"/>
                <a:sym typeface="Meiryo"/>
              </a:defRPr>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59" name="Google Shape;59;p34"/>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b="0" i="0">
                <a:latin typeface="Meiryo"/>
                <a:ea typeface="Meiryo"/>
                <a:cs typeface="Meiryo"/>
                <a:sym typeface="Meiryo"/>
              </a:defRPr>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0" name="Google Shape;60;p3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1pPr>
            <a:lvl2pPr marL="0" lvl="1"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2pPr>
            <a:lvl3pPr marL="0" lvl="2"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3pPr>
            <a:lvl4pPr marL="0" lvl="3"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4pPr>
            <a:lvl5pPr marL="0" lvl="4"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5pPr>
            <a:lvl6pPr marL="0" lvl="5"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6pPr>
            <a:lvl7pPr marL="0" lvl="6"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7pPr>
            <a:lvl8pPr marL="0" lvl="7"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8pPr>
            <a:lvl9pPr marL="0" lvl="8"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63"/>
        <p:cNvGrpSpPr/>
        <p:nvPr/>
      </p:nvGrpSpPr>
      <p:grpSpPr>
        <a:xfrm>
          <a:off x="0" y="0"/>
          <a:ext cx="0" cy="0"/>
          <a:chOff x="0" y="0"/>
          <a:chExt cx="0" cy="0"/>
        </a:xfrm>
      </p:grpSpPr>
      <p:sp>
        <p:nvSpPr>
          <p:cNvPr id="64" name="Google Shape;64;p35"/>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Arial"/>
              <a:buNone/>
              <a:defRPr sz="2400"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5"/>
          <p:cNvSpPr>
            <a:spLocks noGrp="1"/>
          </p:cNvSpPr>
          <p:nvPr>
            <p:ph type="pic" idx="2"/>
          </p:nvPr>
        </p:nvSpPr>
        <p:spPr>
          <a:xfrm>
            <a:off x="3887391" y="987426"/>
            <a:ext cx="4629150" cy="4873625"/>
          </a:xfrm>
          <a:prstGeom prst="rect">
            <a:avLst/>
          </a:prstGeom>
          <a:noFill/>
          <a:ln>
            <a:noFill/>
          </a:ln>
        </p:spPr>
      </p:sp>
      <p:sp>
        <p:nvSpPr>
          <p:cNvPr id="66" name="Google Shape;66;p35"/>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b="0" i="0">
                <a:latin typeface="Meiryo"/>
                <a:ea typeface="Meiryo"/>
                <a:cs typeface="Meiryo"/>
                <a:sym typeface="Meiryo"/>
              </a:defRPr>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7" name="Google Shape;67;p3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3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1pPr>
            <a:lvl2pPr marL="0" lvl="1"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2pPr>
            <a:lvl3pPr marL="0" lvl="2"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3pPr>
            <a:lvl4pPr marL="0" lvl="3"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4pPr>
            <a:lvl5pPr marL="0" lvl="4"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5pPr>
            <a:lvl6pPr marL="0" lvl="5"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6pPr>
            <a:lvl7pPr marL="0" lvl="6"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7pPr>
            <a:lvl8pPr marL="0" lvl="7"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8pPr>
            <a:lvl9pPr marL="0" lvl="8"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70"/>
        <p:cNvGrpSpPr/>
        <p:nvPr/>
      </p:nvGrpSpPr>
      <p:grpSpPr>
        <a:xfrm>
          <a:off x="0" y="0"/>
          <a:ext cx="0" cy="0"/>
          <a:chOff x="0" y="0"/>
          <a:chExt cx="0" cy="0"/>
        </a:xfrm>
      </p:grpSpPr>
      <p:sp>
        <p:nvSpPr>
          <p:cNvPr id="71" name="Google Shape;71;p3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6"/>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b="0" i="0">
                <a:latin typeface="Meiryo"/>
                <a:ea typeface="Meiryo"/>
                <a:cs typeface="Meiryo"/>
                <a:sym typeface="Meiryo"/>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3" name="Google Shape;73;p3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1pPr>
            <a:lvl2pPr marL="0" lvl="1"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2pPr>
            <a:lvl3pPr marL="0" lvl="2"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3pPr>
            <a:lvl4pPr marL="0" lvl="3"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4pPr>
            <a:lvl5pPr marL="0" lvl="4"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5pPr>
            <a:lvl6pPr marL="0" lvl="5"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6pPr>
            <a:lvl7pPr marL="0" lvl="6"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7pPr>
            <a:lvl8pPr marL="0" lvl="7"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8pPr>
            <a:lvl9pPr marL="0" lvl="8"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76"/>
        <p:cNvGrpSpPr/>
        <p:nvPr/>
      </p:nvGrpSpPr>
      <p:grpSpPr>
        <a:xfrm>
          <a:off x="0" y="0"/>
          <a:ext cx="0" cy="0"/>
          <a:chOff x="0" y="0"/>
          <a:chExt cx="0" cy="0"/>
        </a:xfrm>
      </p:grpSpPr>
      <p:sp>
        <p:nvSpPr>
          <p:cNvPr id="77" name="Google Shape;77;p37"/>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7"/>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b="0" i="0">
                <a:latin typeface="Meiryo"/>
                <a:ea typeface="Meiryo"/>
                <a:cs typeface="Meiryo"/>
                <a:sym typeface="Meiryo"/>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9" name="Google Shape;79;p3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b="0" i="0">
                <a:latin typeface="Meiryo"/>
                <a:ea typeface="Meiryo"/>
                <a:cs typeface="Meiryo"/>
                <a:sym typeface="Meiry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3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1pPr>
            <a:lvl2pPr marL="0" lvl="1"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2pPr>
            <a:lvl3pPr marL="0" lvl="2"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3pPr>
            <a:lvl4pPr marL="0" lvl="3"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4pPr>
            <a:lvl5pPr marL="0" lvl="4"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5pPr>
            <a:lvl6pPr marL="0" lvl="5"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6pPr>
            <a:lvl7pPr marL="0" lvl="6"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7pPr>
            <a:lvl8pPr marL="0" lvl="7"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8pPr>
            <a:lvl9pPr marL="0" lvl="8" indent="0" algn="r">
              <a:lnSpc>
                <a:spcPct val="100000"/>
              </a:lnSpc>
              <a:spcBef>
                <a:spcPts val="0"/>
              </a:spcBef>
              <a:spcAft>
                <a:spcPts val="0"/>
              </a:spcAft>
              <a:buSzPts val="900"/>
              <a:buNone/>
              <a:defRPr sz="900" b="0" i="0" u="none" strike="noStrike" cap="none">
                <a:solidFill>
                  <a:srgbClr val="888888"/>
                </a:solidFill>
                <a:latin typeface="Meiryo"/>
                <a:ea typeface="Meiryo"/>
                <a:cs typeface="Meiryo"/>
                <a:sym typeface="Meiry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50347"/>
          </a:schemeClr>
        </a:solidFill>
        <a:effectLst/>
      </p:bgPr>
    </p:bg>
    <p:spTree>
      <p:nvGrpSpPr>
        <p:cNvPr id="1" name="Shape 5"/>
        <p:cNvGrpSpPr/>
        <p:nvPr/>
      </p:nvGrpSpPr>
      <p:grpSpPr>
        <a:xfrm>
          <a:off x="0" y="0"/>
          <a:ext cx="0" cy="0"/>
          <a:chOff x="0" y="0"/>
          <a:chExt cx="0" cy="0"/>
        </a:xfrm>
      </p:grpSpPr>
      <p:sp>
        <p:nvSpPr>
          <p:cNvPr id="6" name="Google Shape;6;p2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8" name="Google Shape;8;p2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2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Meiryo"/>
                <a:ea typeface="Meiryo"/>
                <a:cs typeface="Meiryo"/>
                <a:sym typeface="Meiry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0" name="Google Shape;10;p2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9pPr>
          </a:lstStyle>
          <a:p>
            <a:pPr marL="0" lvl="0" indent="0" algn="r" rtl="0">
              <a:spcBef>
                <a:spcPts val="0"/>
              </a:spcBef>
              <a:spcAft>
                <a:spcPts val="0"/>
              </a:spcAft>
              <a:buNone/>
            </a:pPr>
            <a:fld id="{00000000-1234-1234-1234-123412341234}" type="slidenum">
              <a:rPr lang="en-US"/>
              <a:t>‹#›</a:t>
            </a:fld>
            <a:endParaRPr/>
          </a:p>
        </p:txBody>
      </p:sp>
      <p:sp>
        <p:nvSpPr>
          <p:cNvPr id="11" name="Google Shape;11;p26"/>
          <p:cNvSpPr/>
          <p:nvPr userDrawn="1"/>
        </p:nvSpPr>
        <p:spPr>
          <a:xfrm>
            <a:off x="8943278" y="0"/>
            <a:ext cx="200719" cy="68580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ja-JP" altLang="en-US" sz="1800" b="0" i="0" u="none" strike="noStrike" cap="none">
              <a:solidFill>
                <a:schemeClr val="lt1"/>
              </a:solidFill>
              <a:latin typeface="Meiryo"/>
              <a:ea typeface="Meiryo"/>
              <a:cs typeface="Meiryo"/>
              <a:sym typeface="Meiryo"/>
            </a:endParaRPr>
          </a:p>
        </p:txBody>
      </p:sp>
      <p:sp>
        <p:nvSpPr>
          <p:cNvPr id="2" name="Google Shape;11;p26">
            <a:extLst>
              <a:ext uri="{FF2B5EF4-FFF2-40B4-BE49-F238E27FC236}">
                <a16:creationId xmlns:a16="http://schemas.microsoft.com/office/drawing/2014/main" id="{B48F419A-BF04-1A4E-2145-2DF52F66E196}"/>
              </a:ext>
            </a:extLst>
          </p:cNvPr>
          <p:cNvSpPr/>
          <p:nvPr userDrawn="1"/>
        </p:nvSpPr>
        <p:spPr>
          <a:xfrm>
            <a:off x="8858249" y="0"/>
            <a:ext cx="100693"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ja-JP" altLang="en-US" sz="1800" b="0" i="0" u="none" strike="noStrike" cap="none">
              <a:solidFill>
                <a:schemeClr val="lt1"/>
              </a:solidFill>
              <a:latin typeface="Meiryo"/>
              <a:ea typeface="Meiryo"/>
              <a:cs typeface="Meiryo"/>
              <a:sym typeface="Meiryo"/>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 id="2147483657" r:id="rId7"/>
    <p:sldLayoutId id="2147483658" r:id="rId8"/>
    <p:sldLayoutId id="214748365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slide" Target="slide66.xml"/><Relationship Id="rId3" Type="http://schemas.openxmlformats.org/officeDocument/2006/relationships/slide" Target="slide53.xml"/><Relationship Id="rId7" Type="http://schemas.openxmlformats.org/officeDocument/2006/relationships/slide" Target="slide6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40.xml"/><Relationship Id="rId10" Type="http://schemas.openxmlformats.org/officeDocument/2006/relationships/slide" Target="slide45.xml"/><Relationship Id="rId4" Type="http://schemas.openxmlformats.org/officeDocument/2006/relationships/slide" Target="slide18.xml"/><Relationship Id="rId9" Type="http://schemas.openxmlformats.org/officeDocument/2006/relationships/slide" Target="slide34.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jpeg"/><Relationship Id="rId18" Type="http://schemas.openxmlformats.org/officeDocument/2006/relationships/image" Target="../media/image27.png"/><Relationship Id="rId3" Type="http://schemas.openxmlformats.org/officeDocument/2006/relationships/image" Target="../media/image13.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emf"/><Relationship Id="rId2" Type="http://schemas.openxmlformats.org/officeDocument/2006/relationships/notesSlide" Target="../notesSlides/notesSlide5.xml"/><Relationship Id="rId16"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7.png"/><Relationship Id="rId15" Type="http://schemas.openxmlformats.org/officeDocument/2006/relationships/image" Target="../media/image24.png"/><Relationship Id="rId10" Type="http://schemas.openxmlformats.org/officeDocument/2006/relationships/image" Target="../media/image19.png"/><Relationship Id="rId19" Type="http://schemas.openxmlformats.org/officeDocument/2006/relationships/image" Target="../media/image28.jpg"/><Relationship Id="rId4" Type="http://schemas.openxmlformats.org/officeDocument/2006/relationships/image" Target="../media/image14.png"/><Relationship Id="rId9" Type="http://schemas.openxmlformats.org/officeDocument/2006/relationships/image" Target="../media/image18.png"/><Relationship Id="rId14" Type="http://schemas.openxmlformats.org/officeDocument/2006/relationships/image" Target="../media/image23.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9" Type="http://schemas.openxmlformats.org/officeDocument/2006/relationships/image" Target="../media/image45.jpeg"/></Relationships>
</file>

<file path=ppt/slides/_rels/slide10.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27.png"/><Relationship Id="rId3" Type="http://schemas.openxmlformats.org/officeDocument/2006/relationships/image" Target="../media/image46.png"/><Relationship Id="rId7" Type="http://schemas.openxmlformats.org/officeDocument/2006/relationships/image" Target="../media/image49.png"/><Relationship Id="rId12" Type="http://schemas.openxmlformats.org/officeDocument/2006/relationships/image" Target="../media/image26.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52.png"/><Relationship Id="rId5" Type="http://schemas.openxmlformats.org/officeDocument/2006/relationships/image" Target="../media/image48.png"/><Relationship Id="rId10" Type="http://schemas.openxmlformats.org/officeDocument/2006/relationships/image" Target="../media/image24.png"/><Relationship Id="rId4" Type="http://schemas.openxmlformats.org/officeDocument/2006/relationships/image" Target="../media/image47.png"/><Relationship Id="rId9" Type="http://schemas.openxmlformats.org/officeDocument/2006/relationships/image" Target="../media/image51.png"/></Relationships>
</file>

<file path=ppt/slides/_rels/slide1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chart" Target="../charts/chart11.xml"/><Relationship Id="rId7"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chart" Target="../charts/chart13.xml"/><Relationship Id="rId4" Type="http://schemas.openxmlformats.org/officeDocument/2006/relationships/chart" Target="../charts/chart12.xml"/></Relationships>
</file>

<file path=ppt/slides/_rels/slide15.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18" Type="http://schemas.openxmlformats.org/officeDocument/2006/relationships/image" Target="../media/image77.png"/><Relationship Id="rId26" Type="http://schemas.openxmlformats.org/officeDocument/2006/relationships/image" Target="../media/image85.png"/><Relationship Id="rId3" Type="http://schemas.openxmlformats.org/officeDocument/2006/relationships/image" Target="../media/image62.png"/><Relationship Id="rId21" Type="http://schemas.openxmlformats.org/officeDocument/2006/relationships/image" Target="../media/image80.png"/><Relationship Id="rId7" Type="http://schemas.openxmlformats.org/officeDocument/2006/relationships/image" Target="../media/image66.png"/><Relationship Id="rId12" Type="http://schemas.openxmlformats.org/officeDocument/2006/relationships/image" Target="../media/image71.png"/><Relationship Id="rId17" Type="http://schemas.openxmlformats.org/officeDocument/2006/relationships/image" Target="../media/image76.png"/><Relationship Id="rId25" Type="http://schemas.openxmlformats.org/officeDocument/2006/relationships/image" Target="../media/image84.png"/><Relationship Id="rId2" Type="http://schemas.openxmlformats.org/officeDocument/2006/relationships/notesSlide" Target="../notesSlides/notesSlide16.xml"/><Relationship Id="rId16" Type="http://schemas.openxmlformats.org/officeDocument/2006/relationships/image" Target="../media/image75.png"/><Relationship Id="rId20"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24" Type="http://schemas.openxmlformats.org/officeDocument/2006/relationships/image" Target="../media/image83.png"/><Relationship Id="rId5" Type="http://schemas.openxmlformats.org/officeDocument/2006/relationships/image" Target="../media/image64.png"/><Relationship Id="rId15" Type="http://schemas.openxmlformats.org/officeDocument/2006/relationships/image" Target="../media/image74.png"/><Relationship Id="rId23" Type="http://schemas.openxmlformats.org/officeDocument/2006/relationships/image" Target="../media/image82.png"/><Relationship Id="rId10" Type="http://schemas.openxmlformats.org/officeDocument/2006/relationships/image" Target="../media/image69.png"/><Relationship Id="rId19" Type="http://schemas.openxmlformats.org/officeDocument/2006/relationships/image" Target="../media/image78.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 Id="rId22" Type="http://schemas.openxmlformats.org/officeDocument/2006/relationships/image" Target="../media/image81.png"/></Relationships>
</file>

<file path=ppt/slides/_rels/slide17.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12" Type="http://schemas.openxmlformats.org/officeDocument/2006/relationships/image" Target="../media/image95.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9.png"/><Relationship Id="rId11" Type="http://schemas.openxmlformats.org/officeDocument/2006/relationships/image" Target="../media/image94.jpeg"/><Relationship Id="rId5" Type="http://schemas.openxmlformats.org/officeDocument/2006/relationships/image" Target="../media/image88.png"/><Relationship Id="rId10" Type="http://schemas.openxmlformats.org/officeDocument/2006/relationships/image" Target="../media/image93.jpeg"/><Relationship Id="rId4" Type="http://schemas.openxmlformats.org/officeDocument/2006/relationships/image" Target="../media/image87.png"/><Relationship Id="rId9" Type="http://schemas.openxmlformats.org/officeDocument/2006/relationships/image" Target="../media/image92.png"/></Relationships>
</file>

<file path=ppt/slides/_rels/slide18.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slide" Target="slide26.xml"/><Relationship Id="rId13" Type="http://schemas.openxmlformats.org/officeDocument/2006/relationships/slide" Target="slide31.xml"/><Relationship Id="rId3" Type="http://schemas.openxmlformats.org/officeDocument/2006/relationships/slide" Target="slide21.xml"/><Relationship Id="rId7" Type="http://schemas.openxmlformats.org/officeDocument/2006/relationships/slide" Target="slide25.xml"/><Relationship Id="rId12" Type="http://schemas.openxmlformats.org/officeDocument/2006/relationships/slide" Target="slide30.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slide" Target="slide24.xml"/><Relationship Id="rId11" Type="http://schemas.openxmlformats.org/officeDocument/2006/relationships/slide" Target="slide29.xml"/><Relationship Id="rId5" Type="http://schemas.openxmlformats.org/officeDocument/2006/relationships/slide" Target="slide23.xml"/><Relationship Id="rId10" Type="http://schemas.openxmlformats.org/officeDocument/2006/relationships/slide" Target="slide28.xml"/><Relationship Id="rId4" Type="http://schemas.openxmlformats.org/officeDocument/2006/relationships/slide" Target="slide22.xml"/><Relationship Id="rId9" Type="http://schemas.openxmlformats.org/officeDocument/2006/relationships/slide" Target="slide27.xml"/><Relationship Id="rId14" Type="http://schemas.openxmlformats.org/officeDocument/2006/relationships/slide" Target="slide32.xml"/></Relationships>
</file>

<file path=ppt/slides/_rels/slide21.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 Id="rId9" Type="http://schemas.openxmlformats.org/officeDocument/2006/relationships/image" Target="../media/image103.png"/></Relationships>
</file>

<file path=ppt/slides/_rels/slide22.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gi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07.png"/><Relationship Id="rId11" Type="http://schemas.openxmlformats.org/officeDocument/2006/relationships/image" Target="../media/image112.png"/><Relationship Id="rId5" Type="http://schemas.openxmlformats.org/officeDocument/2006/relationships/image" Target="../media/image106.png"/><Relationship Id="rId10" Type="http://schemas.openxmlformats.org/officeDocument/2006/relationships/image" Target="../media/image111.png"/><Relationship Id="rId4" Type="http://schemas.openxmlformats.org/officeDocument/2006/relationships/image" Target="../media/image105.png"/><Relationship Id="rId9" Type="http://schemas.openxmlformats.org/officeDocument/2006/relationships/image" Target="../media/image110.png"/></Relationships>
</file>

<file path=ppt/slides/_rels/slide23.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113.png"/><Relationship Id="rId7" Type="http://schemas.openxmlformats.org/officeDocument/2006/relationships/image" Target="../media/image11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2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18.png"/><Relationship Id="rId7" Type="http://schemas.openxmlformats.org/officeDocument/2006/relationships/image" Target="../media/image12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20.png"/><Relationship Id="rId4" Type="http://schemas.openxmlformats.org/officeDocument/2006/relationships/image" Target="../media/image119.png"/></Relationships>
</file>

<file path=ppt/slides/_rels/slide2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19.png"/></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18.png"/><Relationship Id="rId7" Type="http://schemas.openxmlformats.org/officeDocument/2006/relationships/image" Target="../media/image121.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20.png"/><Relationship Id="rId4" Type="http://schemas.openxmlformats.org/officeDocument/2006/relationships/image" Target="../media/image123.jpeg"/></Relationships>
</file>

<file path=ppt/slides/_rels/slide2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18.png"/><Relationship Id="rId7" Type="http://schemas.openxmlformats.org/officeDocument/2006/relationships/image" Target="../media/image12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25.png"/><Relationship Id="rId11" Type="http://schemas.openxmlformats.org/officeDocument/2006/relationships/image" Target="../media/image126.png"/><Relationship Id="rId5" Type="http://schemas.openxmlformats.org/officeDocument/2006/relationships/image" Target="../media/image124.jpg"/><Relationship Id="rId10" Type="http://schemas.openxmlformats.org/officeDocument/2006/relationships/image" Target="../media/image27.png"/><Relationship Id="rId4" Type="http://schemas.openxmlformats.org/officeDocument/2006/relationships/image" Target="../media/image119.png"/><Relationship Id="rId9" Type="http://schemas.openxmlformats.org/officeDocument/2006/relationships/image" Target="../media/image121.png"/></Relationships>
</file>

<file path=ppt/slides/_rels/slide28.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27.jpeg"/><Relationship Id="rId7" Type="http://schemas.openxmlformats.org/officeDocument/2006/relationships/image" Target="../media/image129.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jpg"/><Relationship Id="rId10" Type="http://schemas.openxmlformats.org/officeDocument/2006/relationships/image" Target="../media/image132.png"/><Relationship Id="rId4" Type="http://schemas.openxmlformats.org/officeDocument/2006/relationships/image" Target="../media/image128.png"/><Relationship Id="rId9" Type="http://schemas.openxmlformats.org/officeDocument/2006/relationships/image" Target="../media/image131.png"/></Relationships>
</file>

<file path=ppt/slides/_rels/slide29.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138.png"/><Relationship Id="rId3" Type="http://schemas.openxmlformats.org/officeDocument/2006/relationships/image" Target="../media/image118.png"/><Relationship Id="rId7" Type="http://schemas.openxmlformats.org/officeDocument/2006/relationships/image" Target="../media/image136.jpeg"/><Relationship Id="rId12" Type="http://schemas.openxmlformats.org/officeDocument/2006/relationships/image" Target="../media/image137.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35.png"/><Relationship Id="rId11" Type="http://schemas.openxmlformats.org/officeDocument/2006/relationships/image" Target="../media/image27.png"/><Relationship Id="rId5" Type="http://schemas.openxmlformats.org/officeDocument/2006/relationships/image" Target="../media/image134.jpeg"/><Relationship Id="rId10" Type="http://schemas.openxmlformats.org/officeDocument/2006/relationships/image" Target="../media/image121.png"/><Relationship Id="rId4" Type="http://schemas.openxmlformats.org/officeDocument/2006/relationships/image" Target="../media/image133.png"/><Relationship Id="rId9" Type="http://schemas.openxmlformats.org/officeDocument/2006/relationships/image" Target="../media/image24.png"/></Relationships>
</file>

<file path=ppt/slides/_rels/slide30.xml.rels><?xml version="1.0" encoding="UTF-8" standalone="yes"?>
<Relationships xmlns="http://schemas.openxmlformats.org/package/2006/relationships"><Relationship Id="rId8" Type="http://schemas.openxmlformats.org/officeDocument/2006/relationships/image" Target="../media/image144.jpeg"/><Relationship Id="rId13" Type="http://schemas.openxmlformats.org/officeDocument/2006/relationships/image" Target="../media/image148.png"/><Relationship Id="rId3" Type="http://schemas.openxmlformats.org/officeDocument/2006/relationships/image" Target="../media/image139.png"/><Relationship Id="rId7" Type="http://schemas.openxmlformats.org/officeDocument/2006/relationships/image" Target="../media/image143.jpeg"/><Relationship Id="rId12" Type="http://schemas.openxmlformats.org/officeDocument/2006/relationships/image" Target="../media/image14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42.jpeg"/><Relationship Id="rId11" Type="http://schemas.openxmlformats.org/officeDocument/2006/relationships/image" Target="../media/image49.png"/><Relationship Id="rId5" Type="http://schemas.openxmlformats.org/officeDocument/2006/relationships/image" Target="../media/image141.jpeg"/><Relationship Id="rId10" Type="http://schemas.openxmlformats.org/officeDocument/2006/relationships/image" Target="../media/image146.png"/><Relationship Id="rId4" Type="http://schemas.openxmlformats.org/officeDocument/2006/relationships/image" Target="../media/image140.jpeg"/><Relationship Id="rId9" Type="http://schemas.openxmlformats.org/officeDocument/2006/relationships/image" Target="../media/image145.jpeg"/><Relationship Id="rId14" Type="http://schemas.openxmlformats.org/officeDocument/2006/relationships/image" Target="../media/image149.png"/></Relationships>
</file>

<file path=ppt/slides/_rels/slide31.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51.png"/><Relationship Id="rId7" Type="http://schemas.openxmlformats.org/officeDocument/2006/relationships/image" Target="../media/image155.svg"/><Relationship Id="rId12" Type="http://schemas.openxmlformats.org/officeDocument/2006/relationships/image" Target="../media/image156.png"/><Relationship Id="rId2"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154.png"/><Relationship Id="rId11" Type="http://schemas.openxmlformats.org/officeDocument/2006/relationships/image" Target="../media/image27.png"/><Relationship Id="rId5" Type="http://schemas.openxmlformats.org/officeDocument/2006/relationships/image" Target="../media/image153.png"/><Relationship Id="rId10" Type="http://schemas.openxmlformats.org/officeDocument/2006/relationships/image" Target="../media/image121.png"/><Relationship Id="rId4" Type="http://schemas.openxmlformats.org/officeDocument/2006/relationships/image" Target="../media/image152.png"/><Relationship Id="rId9" Type="http://schemas.openxmlformats.org/officeDocument/2006/relationships/image" Target="../media/image24.png"/></Relationships>
</file>

<file path=ppt/slides/_rels/slide32.xml.rels><?xml version="1.0" encoding="UTF-8" standalone="yes"?>
<Relationships xmlns="http://schemas.openxmlformats.org/package/2006/relationships"><Relationship Id="rId8" Type="http://schemas.openxmlformats.org/officeDocument/2006/relationships/image" Target="../media/image161.png"/><Relationship Id="rId13" Type="http://schemas.openxmlformats.org/officeDocument/2006/relationships/image" Target="../media/image164.png"/><Relationship Id="rId3" Type="http://schemas.openxmlformats.org/officeDocument/2006/relationships/image" Target="../media/image157.jpeg"/><Relationship Id="rId7" Type="http://schemas.openxmlformats.org/officeDocument/2006/relationships/image" Target="../media/image160.png"/><Relationship Id="rId12"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59.jpeg"/><Relationship Id="rId11" Type="http://schemas.openxmlformats.org/officeDocument/2006/relationships/image" Target="../media/image163.png"/><Relationship Id="rId5" Type="http://schemas.openxmlformats.org/officeDocument/2006/relationships/image" Target="../media/image108.gif"/><Relationship Id="rId10" Type="http://schemas.openxmlformats.org/officeDocument/2006/relationships/image" Target="../media/image24.png"/><Relationship Id="rId4" Type="http://schemas.openxmlformats.org/officeDocument/2006/relationships/image" Target="../media/image158.png"/><Relationship Id="rId9" Type="http://schemas.openxmlformats.org/officeDocument/2006/relationships/image" Target="../media/image16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170.jpg"/><Relationship Id="rId3" Type="http://schemas.openxmlformats.org/officeDocument/2006/relationships/image" Target="../media/image165.jpeg"/><Relationship Id="rId7" Type="http://schemas.openxmlformats.org/officeDocument/2006/relationships/image" Target="../media/image169.jpe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168.jpeg"/><Relationship Id="rId5" Type="http://schemas.openxmlformats.org/officeDocument/2006/relationships/image" Target="../media/image167.jpg"/><Relationship Id="rId10" Type="http://schemas.openxmlformats.org/officeDocument/2006/relationships/image" Target="../media/image172.jpeg"/><Relationship Id="rId4" Type="http://schemas.openxmlformats.org/officeDocument/2006/relationships/image" Target="../media/image166.jpeg"/><Relationship Id="rId9" Type="http://schemas.openxmlformats.org/officeDocument/2006/relationships/image" Target="../media/image171.jpeg"/></Relationships>
</file>

<file path=ppt/slides/_rels/slide35.xml.rels><?xml version="1.0" encoding="UTF-8" standalone="yes"?>
<Relationships xmlns="http://schemas.openxmlformats.org/package/2006/relationships"><Relationship Id="rId8" Type="http://schemas.openxmlformats.org/officeDocument/2006/relationships/image" Target="../media/image142.jpeg"/><Relationship Id="rId13" Type="http://schemas.openxmlformats.org/officeDocument/2006/relationships/image" Target="../media/image49.png"/><Relationship Id="rId3" Type="http://schemas.openxmlformats.org/officeDocument/2006/relationships/image" Target="../media/image123.jpeg"/><Relationship Id="rId7" Type="http://schemas.openxmlformats.org/officeDocument/2006/relationships/image" Target="../media/image141.jpeg"/><Relationship Id="rId12" Type="http://schemas.openxmlformats.org/officeDocument/2006/relationships/image" Target="../media/image105.png"/><Relationship Id="rId2" Type="http://schemas.openxmlformats.org/officeDocument/2006/relationships/notesSlide" Target="../notesSlides/notesSlide34.xml"/><Relationship Id="rId16"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image" Target="../media/image140.jpeg"/><Relationship Id="rId11" Type="http://schemas.openxmlformats.org/officeDocument/2006/relationships/image" Target="../media/image145.jpeg"/><Relationship Id="rId5" Type="http://schemas.openxmlformats.org/officeDocument/2006/relationships/image" Target="../media/image139.png"/><Relationship Id="rId15" Type="http://schemas.openxmlformats.org/officeDocument/2006/relationships/image" Target="../media/image148.png"/><Relationship Id="rId10" Type="http://schemas.openxmlformats.org/officeDocument/2006/relationships/image" Target="../media/image144.jpeg"/><Relationship Id="rId4" Type="http://schemas.openxmlformats.org/officeDocument/2006/relationships/image" Target="../media/image104.png"/><Relationship Id="rId9" Type="http://schemas.openxmlformats.org/officeDocument/2006/relationships/image" Target="../media/image143.jpeg"/><Relationship Id="rId14" Type="http://schemas.openxmlformats.org/officeDocument/2006/relationships/image" Target="../media/image147.png"/></Relationships>
</file>

<file path=ppt/slides/_rels/slide36.xml.rels><?xml version="1.0" encoding="UTF-8" standalone="yes"?>
<Relationships xmlns="http://schemas.openxmlformats.org/package/2006/relationships"><Relationship Id="rId8" Type="http://schemas.openxmlformats.org/officeDocument/2006/relationships/image" Target="../media/image108.gif"/><Relationship Id="rId3" Type="http://schemas.openxmlformats.org/officeDocument/2006/relationships/image" Target="../media/image173.png"/><Relationship Id="rId7" Type="http://schemas.openxmlformats.org/officeDocument/2006/relationships/image" Target="../media/image176.png"/><Relationship Id="rId12"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06.png"/><Relationship Id="rId11" Type="http://schemas.openxmlformats.org/officeDocument/2006/relationships/image" Target="../media/image121.png"/><Relationship Id="rId5" Type="http://schemas.openxmlformats.org/officeDocument/2006/relationships/image" Target="../media/image175.png"/><Relationship Id="rId10" Type="http://schemas.openxmlformats.org/officeDocument/2006/relationships/image" Target="../media/image24.png"/><Relationship Id="rId4" Type="http://schemas.openxmlformats.org/officeDocument/2006/relationships/image" Target="../media/image174.png"/><Relationship Id="rId9" Type="http://schemas.openxmlformats.org/officeDocument/2006/relationships/image" Target="../media/image120.png"/></Relationships>
</file>

<file path=ppt/slides/_rels/slide37.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79.png"/><Relationship Id="rId4" Type="http://schemas.openxmlformats.org/officeDocument/2006/relationships/image" Target="../media/image178.png"/></Relationships>
</file>

<file path=ppt/slides/_rels/slide39.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82.png"/></Relationships>
</file>

<file path=ppt/slides/_rels/slide40.xml.rels><?xml version="1.0" encoding="UTF-8" standalone="yes"?>
<Relationships xmlns="http://schemas.openxmlformats.org/package/2006/relationships"><Relationship Id="rId3" Type="http://schemas.openxmlformats.org/officeDocument/2006/relationships/image" Target="../media/image183.jp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86.png"/><Relationship Id="rId4" Type="http://schemas.openxmlformats.org/officeDocument/2006/relationships/image" Target="../media/image185.png"/></Relationships>
</file>

<file path=ppt/slides/_rels/slide42.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90.png"/><Relationship Id="rId5" Type="http://schemas.openxmlformats.org/officeDocument/2006/relationships/image" Target="../media/image189.png"/><Relationship Id="rId4" Type="http://schemas.openxmlformats.org/officeDocument/2006/relationships/image" Target="../media/image188.png"/></Relationships>
</file>

<file path=ppt/slides/_rels/slide43.xml.rels><?xml version="1.0" encoding="UTF-8" standalone="yes"?>
<Relationships xmlns="http://schemas.openxmlformats.org/package/2006/relationships"><Relationship Id="rId3" Type="http://schemas.openxmlformats.org/officeDocument/2006/relationships/image" Target="../media/image108.gif"/><Relationship Id="rId7" Type="http://schemas.openxmlformats.org/officeDocument/2006/relationships/image" Target="../media/image194.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93.png"/><Relationship Id="rId5" Type="http://schemas.openxmlformats.org/officeDocument/2006/relationships/image" Target="../media/image192.jpeg"/><Relationship Id="rId4" Type="http://schemas.openxmlformats.org/officeDocument/2006/relationships/image" Target="../media/image191.png"/></Relationships>
</file>

<file path=ppt/slides/_rels/slide44.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196.jpeg"/><Relationship Id="rId4" Type="http://schemas.openxmlformats.org/officeDocument/2006/relationships/image" Target="../media/image108.gif"/></Relationships>
</file>

<file path=ppt/slides/_rels/slide45.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8" Type="http://schemas.openxmlformats.org/officeDocument/2006/relationships/image" Target="../media/image203.jpeg"/><Relationship Id="rId13" Type="http://schemas.openxmlformats.org/officeDocument/2006/relationships/image" Target="../media/image208.png"/><Relationship Id="rId18" Type="http://schemas.openxmlformats.org/officeDocument/2006/relationships/image" Target="../media/image213.png"/><Relationship Id="rId26" Type="http://schemas.openxmlformats.org/officeDocument/2006/relationships/image" Target="../media/image221.png"/><Relationship Id="rId3" Type="http://schemas.openxmlformats.org/officeDocument/2006/relationships/image" Target="../media/image198.png"/><Relationship Id="rId21" Type="http://schemas.openxmlformats.org/officeDocument/2006/relationships/image" Target="../media/image216.png"/><Relationship Id="rId7" Type="http://schemas.openxmlformats.org/officeDocument/2006/relationships/image" Target="../media/image202.jpeg"/><Relationship Id="rId12" Type="http://schemas.openxmlformats.org/officeDocument/2006/relationships/image" Target="../media/image207.png"/><Relationship Id="rId17" Type="http://schemas.openxmlformats.org/officeDocument/2006/relationships/image" Target="../media/image212.png"/><Relationship Id="rId25" Type="http://schemas.openxmlformats.org/officeDocument/2006/relationships/image" Target="../media/image220.svg"/><Relationship Id="rId2" Type="http://schemas.openxmlformats.org/officeDocument/2006/relationships/notesSlide" Target="../notesSlides/notesSlide45.xml"/><Relationship Id="rId16" Type="http://schemas.openxmlformats.org/officeDocument/2006/relationships/image" Target="../media/image211.jpeg"/><Relationship Id="rId20" Type="http://schemas.openxmlformats.org/officeDocument/2006/relationships/image" Target="../media/image215.png"/><Relationship Id="rId29" Type="http://schemas.openxmlformats.org/officeDocument/2006/relationships/image" Target="../media/image224.png"/><Relationship Id="rId1" Type="http://schemas.openxmlformats.org/officeDocument/2006/relationships/slideLayout" Target="../slideLayouts/slideLayout2.xml"/><Relationship Id="rId6" Type="http://schemas.openxmlformats.org/officeDocument/2006/relationships/image" Target="../media/image201.jpeg"/><Relationship Id="rId11" Type="http://schemas.openxmlformats.org/officeDocument/2006/relationships/image" Target="../media/image206.png"/><Relationship Id="rId24" Type="http://schemas.openxmlformats.org/officeDocument/2006/relationships/image" Target="../media/image219.jpeg"/><Relationship Id="rId5" Type="http://schemas.openxmlformats.org/officeDocument/2006/relationships/image" Target="../media/image200.png"/><Relationship Id="rId15" Type="http://schemas.openxmlformats.org/officeDocument/2006/relationships/image" Target="../media/image210.jpeg"/><Relationship Id="rId23" Type="http://schemas.openxmlformats.org/officeDocument/2006/relationships/image" Target="../media/image218.jpeg"/><Relationship Id="rId28" Type="http://schemas.openxmlformats.org/officeDocument/2006/relationships/image" Target="../media/image223.png"/><Relationship Id="rId10" Type="http://schemas.openxmlformats.org/officeDocument/2006/relationships/image" Target="../media/image205.jpeg"/><Relationship Id="rId19" Type="http://schemas.openxmlformats.org/officeDocument/2006/relationships/image" Target="../media/image214.png"/><Relationship Id="rId31" Type="http://schemas.openxmlformats.org/officeDocument/2006/relationships/image" Target="../media/image226.jpeg"/><Relationship Id="rId4" Type="http://schemas.openxmlformats.org/officeDocument/2006/relationships/image" Target="../media/image199.png"/><Relationship Id="rId9" Type="http://schemas.openxmlformats.org/officeDocument/2006/relationships/image" Target="../media/image204.jpeg"/><Relationship Id="rId14" Type="http://schemas.openxmlformats.org/officeDocument/2006/relationships/image" Target="../media/image209.png"/><Relationship Id="rId22" Type="http://schemas.openxmlformats.org/officeDocument/2006/relationships/image" Target="../media/image217.png"/><Relationship Id="rId27" Type="http://schemas.openxmlformats.org/officeDocument/2006/relationships/image" Target="../media/image222.png"/><Relationship Id="rId30" Type="http://schemas.openxmlformats.org/officeDocument/2006/relationships/image" Target="../media/image225.png"/></Relationships>
</file>

<file path=ppt/slides/_rels/slide47.xml.rels><?xml version="1.0" encoding="UTF-8" standalone="yes"?>
<Relationships xmlns="http://schemas.openxmlformats.org/package/2006/relationships"><Relationship Id="rId8" Type="http://schemas.openxmlformats.org/officeDocument/2006/relationships/image" Target="../media/image125.png"/><Relationship Id="rId13" Type="http://schemas.openxmlformats.org/officeDocument/2006/relationships/image" Target="../media/image235.png"/><Relationship Id="rId3" Type="http://schemas.openxmlformats.org/officeDocument/2006/relationships/image" Target="../media/image227.jpeg"/><Relationship Id="rId7" Type="http://schemas.openxmlformats.org/officeDocument/2006/relationships/image" Target="../media/image230.png"/><Relationship Id="rId12" Type="http://schemas.openxmlformats.org/officeDocument/2006/relationships/image" Target="../media/image234.png"/><Relationship Id="rId2" Type="http://schemas.openxmlformats.org/officeDocument/2006/relationships/notesSlide" Target="../notesSlides/notesSlide46.xml"/><Relationship Id="rId16" Type="http://schemas.openxmlformats.org/officeDocument/2006/relationships/image" Target="../media/image238.jpeg"/><Relationship Id="rId1" Type="http://schemas.openxmlformats.org/officeDocument/2006/relationships/slideLayout" Target="../slideLayouts/slideLayout2.xml"/><Relationship Id="rId6" Type="http://schemas.openxmlformats.org/officeDocument/2006/relationships/image" Target="../media/image124.jpg"/><Relationship Id="rId11" Type="http://schemas.openxmlformats.org/officeDocument/2006/relationships/image" Target="../media/image233.jpeg"/><Relationship Id="rId5" Type="http://schemas.openxmlformats.org/officeDocument/2006/relationships/image" Target="../media/image229.png"/><Relationship Id="rId15" Type="http://schemas.openxmlformats.org/officeDocument/2006/relationships/image" Target="../media/image237.png"/><Relationship Id="rId10" Type="http://schemas.openxmlformats.org/officeDocument/2006/relationships/image" Target="../media/image232.jpeg"/><Relationship Id="rId4" Type="http://schemas.openxmlformats.org/officeDocument/2006/relationships/image" Target="../media/image228.jpeg"/><Relationship Id="rId9" Type="http://schemas.openxmlformats.org/officeDocument/2006/relationships/image" Target="../media/image231.png"/><Relationship Id="rId14" Type="http://schemas.openxmlformats.org/officeDocument/2006/relationships/image" Target="../media/image236.png"/></Relationships>
</file>

<file path=ppt/slides/_rels/slide48.xml.rels><?xml version="1.0" encoding="UTF-8" standalone="yes"?>
<Relationships xmlns="http://schemas.openxmlformats.org/package/2006/relationships"><Relationship Id="rId8" Type="http://schemas.openxmlformats.org/officeDocument/2006/relationships/image" Target="../media/image244.jpeg"/><Relationship Id="rId13" Type="http://schemas.openxmlformats.org/officeDocument/2006/relationships/image" Target="../media/image125.png"/><Relationship Id="rId3" Type="http://schemas.openxmlformats.org/officeDocument/2006/relationships/image" Target="../media/image239.png"/><Relationship Id="rId7" Type="http://schemas.openxmlformats.org/officeDocument/2006/relationships/image" Target="../media/image243.jpeg"/><Relationship Id="rId12" Type="http://schemas.openxmlformats.org/officeDocument/2006/relationships/image" Target="../media/image120.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242.jpeg"/><Relationship Id="rId11" Type="http://schemas.openxmlformats.org/officeDocument/2006/relationships/image" Target="../media/image246.jpeg"/><Relationship Id="rId5" Type="http://schemas.openxmlformats.org/officeDocument/2006/relationships/image" Target="../media/image241.jpeg"/><Relationship Id="rId15" Type="http://schemas.openxmlformats.org/officeDocument/2006/relationships/image" Target="../media/image238.jpeg"/><Relationship Id="rId10" Type="http://schemas.openxmlformats.org/officeDocument/2006/relationships/image" Target="../media/image245.png"/><Relationship Id="rId4" Type="http://schemas.openxmlformats.org/officeDocument/2006/relationships/image" Target="../media/image240.jpeg"/><Relationship Id="rId9" Type="http://schemas.openxmlformats.org/officeDocument/2006/relationships/image" Target="../media/image124.jpg"/><Relationship Id="rId14" Type="http://schemas.openxmlformats.org/officeDocument/2006/relationships/image" Target="../media/image229.png"/></Relationships>
</file>

<file path=ppt/slides/_rels/slide49.xml.rels><?xml version="1.0" encoding="UTF-8" standalone="yes"?>
<Relationships xmlns="http://schemas.openxmlformats.org/package/2006/relationships"><Relationship Id="rId8" Type="http://schemas.openxmlformats.org/officeDocument/2006/relationships/image" Target="../media/image251.png"/><Relationship Id="rId13" Type="http://schemas.openxmlformats.org/officeDocument/2006/relationships/image" Target="../media/image229.png"/><Relationship Id="rId3" Type="http://schemas.openxmlformats.org/officeDocument/2006/relationships/image" Target="../media/image247.jpeg"/><Relationship Id="rId7" Type="http://schemas.openxmlformats.org/officeDocument/2006/relationships/image" Target="../media/image250.png"/><Relationship Id="rId12" Type="http://schemas.openxmlformats.org/officeDocument/2006/relationships/image" Target="../media/image252.jpe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24.jpg"/><Relationship Id="rId11" Type="http://schemas.openxmlformats.org/officeDocument/2006/relationships/image" Target="../media/image125.png"/><Relationship Id="rId5" Type="http://schemas.openxmlformats.org/officeDocument/2006/relationships/image" Target="../media/image249.jpeg"/><Relationship Id="rId10" Type="http://schemas.openxmlformats.org/officeDocument/2006/relationships/image" Target="../media/image120.png"/><Relationship Id="rId4" Type="http://schemas.openxmlformats.org/officeDocument/2006/relationships/image" Target="../media/image248.png"/><Relationship Id="rId9" Type="http://schemas.openxmlformats.org/officeDocument/2006/relationships/image" Target="../media/image246.jpeg"/><Relationship Id="rId14" Type="http://schemas.openxmlformats.org/officeDocument/2006/relationships/image" Target="../media/image253.jpeg"/></Relationships>
</file>

<file path=ppt/slides/_rels/slide50.xml.rels><?xml version="1.0" encoding="UTF-8" standalone="yes"?>
<Relationships xmlns="http://schemas.openxmlformats.org/package/2006/relationships"><Relationship Id="rId8" Type="http://schemas.openxmlformats.org/officeDocument/2006/relationships/image" Target="../media/image257.jpeg"/><Relationship Id="rId3" Type="http://schemas.openxmlformats.org/officeDocument/2006/relationships/image" Target="../media/image254.png"/><Relationship Id="rId7" Type="http://schemas.openxmlformats.org/officeDocument/2006/relationships/image" Target="../media/image256.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255.png"/><Relationship Id="rId5" Type="http://schemas.openxmlformats.org/officeDocument/2006/relationships/image" Target="../media/image124.jpg"/><Relationship Id="rId4" Type="http://schemas.openxmlformats.org/officeDocument/2006/relationships/image" Target="../media/image120.png"/></Relationships>
</file>

<file path=ppt/slides/_rels/slide51.xml.rels><?xml version="1.0" encoding="UTF-8" standalone="yes"?>
<Relationships xmlns="http://schemas.openxmlformats.org/package/2006/relationships"><Relationship Id="rId8" Type="http://schemas.openxmlformats.org/officeDocument/2006/relationships/image" Target="../media/image120.png"/><Relationship Id="rId13" Type="http://schemas.openxmlformats.org/officeDocument/2006/relationships/image" Target="../media/image266.jpeg"/><Relationship Id="rId18" Type="http://schemas.openxmlformats.org/officeDocument/2006/relationships/image" Target="../media/image271.jpeg"/><Relationship Id="rId3" Type="http://schemas.openxmlformats.org/officeDocument/2006/relationships/image" Target="../media/image258.png"/><Relationship Id="rId7" Type="http://schemas.openxmlformats.org/officeDocument/2006/relationships/image" Target="../media/image261.jpeg"/><Relationship Id="rId12" Type="http://schemas.openxmlformats.org/officeDocument/2006/relationships/image" Target="../media/image265.jpeg"/><Relationship Id="rId17" Type="http://schemas.openxmlformats.org/officeDocument/2006/relationships/image" Target="../media/image270.jpeg"/><Relationship Id="rId2" Type="http://schemas.openxmlformats.org/officeDocument/2006/relationships/notesSlide" Target="../notesSlides/notesSlide50.xml"/><Relationship Id="rId16" Type="http://schemas.openxmlformats.org/officeDocument/2006/relationships/image" Target="../media/image269.jpeg"/><Relationship Id="rId20" Type="http://schemas.openxmlformats.org/officeDocument/2006/relationships/image" Target="../media/image273.png"/><Relationship Id="rId1" Type="http://schemas.openxmlformats.org/officeDocument/2006/relationships/slideLayout" Target="../slideLayouts/slideLayout2.xml"/><Relationship Id="rId6" Type="http://schemas.openxmlformats.org/officeDocument/2006/relationships/image" Target="../media/image260.jpeg"/><Relationship Id="rId11" Type="http://schemas.openxmlformats.org/officeDocument/2006/relationships/image" Target="../media/image264.jpeg"/><Relationship Id="rId5" Type="http://schemas.openxmlformats.org/officeDocument/2006/relationships/image" Target="../media/image259.png"/><Relationship Id="rId15" Type="http://schemas.openxmlformats.org/officeDocument/2006/relationships/image" Target="../media/image268.png"/><Relationship Id="rId10" Type="http://schemas.openxmlformats.org/officeDocument/2006/relationships/image" Target="../media/image263.jpeg"/><Relationship Id="rId19" Type="http://schemas.openxmlformats.org/officeDocument/2006/relationships/image" Target="../media/image272.jpeg"/><Relationship Id="rId4" Type="http://schemas.openxmlformats.org/officeDocument/2006/relationships/image" Target="../media/image254.png"/><Relationship Id="rId9" Type="http://schemas.openxmlformats.org/officeDocument/2006/relationships/image" Target="../media/image262.jpeg"/><Relationship Id="rId14" Type="http://schemas.openxmlformats.org/officeDocument/2006/relationships/image" Target="../media/image267.png"/></Relationships>
</file>

<file path=ppt/slides/_rels/slide52.xml.rels><?xml version="1.0" encoding="UTF-8" standalone="yes"?>
<Relationships xmlns="http://schemas.openxmlformats.org/package/2006/relationships"><Relationship Id="rId8" Type="http://schemas.openxmlformats.org/officeDocument/2006/relationships/image" Target="../media/image279.png"/><Relationship Id="rId3" Type="http://schemas.openxmlformats.org/officeDocument/2006/relationships/image" Target="../media/image274.png"/><Relationship Id="rId7" Type="http://schemas.openxmlformats.org/officeDocument/2006/relationships/image" Target="../media/image278.png"/><Relationship Id="rId12" Type="http://schemas.openxmlformats.org/officeDocument/2006/relationships/image" Target="../media/image250.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277.png"/><Relationship Id="rId11" Type="http://schemas.openxmlformats.org/officeDocument/2006/relationships/image" Target="../media/image282.png"/><Relationship Id="rId5" Type="http://schemas.openxmlformats.org/officeDocument/2006/relationships/image" Target="../media/image276.png"/><Relationship Id="rId10" Type="http://schemas.openxmlformats.org/officeDocument/2006/relationships/image" Target="../media/image281.png"/><Relationship Id="rId4" Type="http://schemas.openxmlformats.org/officeDocument/2006/relationships/image" Target="../media/image275.png"/><Relationship Id="rId9" Type="http://schemas.openxmlformats.org/officeDocument/2006/relationships/image" Target="../media/image280.png"/></Relationships>
</file>

<file path=ppt/slides/_rels/slide53.xml.rels><?xml version="1.0" encoding="UTF-8" standalone="yes"?>
<Relationships xmlns="http://schemas.openxmlformats.org/package/2006/relationships"><Relationship Id="rId3" Type="http://schemas.openxmlformats.org/officeDocument/2006/relationships/image" Target="../media/image283.jpe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3" Type="http://schemas.openxmlformats.org/officeDocument/2006/relationships/image" Target="../media/image292.png"/><Relationship Id="rId18" Type="http://schemas.openxmlformats.org/officeDocument/2006/relationships/image" Target="../media/image297.jpeg"/><Relationship Id="rId26" Type="http://schemas.openxmlformats.org/officeDocument/2006/relationships/image" Target="../media/image305.png"/><Relationship Id="rId3" Type="http://schemas.openxmlformats.org/officeDocument/2006/relationships/image" Target="../media/image284.jpeg"/><Relationship Id="rId21" Type="http://schemas.openxmlformats.org/officeDocument/2006/relationships/image" Target="../media/image300.jpeg"/><Relationship Id="rId34" Type="http://schemas.openxmlformats.org/officeDocument/2006/relationships/image" Target="../media/image313.png"/><Relationship Id="rId7" Type="http://schemas.openxmlformats.org/officeDocument/2006/relationships/image" Target="../media/image288.png"/><Relationship Id="rId12" Type="http://schemas.openxmlformats.org/officeDocument/2006/relationships/image" Target="../media/image24.png"/><Relationship Id="rId17" Type="http://schemas.openxmlformats.org/officeDocument/2006/relationships/image" Target="../media/image296.jpeg"/><Relationship Id="rId25" Type="http://schemas.openxmlformats.org/officeDocument/2006/relationships/image" Target="../media/image304.jpeg"/><Relationship Id="rId33" Type="http://schemas.openxmlformats.org/officeDocument/2006/relationships/image" Target="../media/image312.jpeg"/><Relationship Id="rId2" Type="http://schemas.openxmlformats.org/officeDocument/2006/relationships/notesSlide" Target="../notesSlides/notesSlide53.xml"/><Relationship Id="rId16" Type="http://schemas.openxmlformats.org/officeDocument/2006/relationships/image" Target="../media/image295.jpeg"/><Relationship Id="rId20" Type="http://schemas.openxmlformats.org/officeDocument/2006/relationships/image" Target="../media/image299.jpeg"/><Relationship Id="rId29" Type="http://schemas.openxmlformats.org/officeDocument/2006/relationships/image" Target="../media/image308.png"/><Relationship Id="rId1" Type="http://schemas.openxmlformats.org/officeDocument/2006/relationships/slideLayout" Target="../slideLayouts/slideLayout2.xml"/><Relationship Id="rId6" Type="http://schemas.openxmlformats.org/officeDocument/2006/relationships/image" Target="../media/image287.png"/><Relationship Id="rId11" Type="http://schemas.openxmlformats.org/officeDocument/2006/relationships/image" Target="../media/image291.png"/><Relationship Id="rId24" Type="http://schemas.openxmlformats.org/officeDocument/2006/relationships/image" Target="../media/image303.jpeg"/><Relationship Id="rId32" Type="http://schemas.openxmlformats.org/officeDocument/2006/relationships/image" Target="../media/image311.png"/><Relationship Id="rId5" Type="http://schemas.openxmlformats.org/officeDocument/2006/relationships/image" Target="../media/image286.jpeg"/><Relationship Id="rId15" Type="http://schemas.openxmlformats.org/officeDocument/2006/relationships/image" Target="../media/image294.jpeg"/><Relationship Id="rId23" Type="http://schemas.openxmlformats.org/officeDocument/2006/relationships/image" Target="../media/image302.jpeg"/><Relationship Id="rId28" Type="http://schemas.openxmlformats.org/officeDocument/2006/relationships/image" Target="../media/image307.png"/><Relationship Id="rId10" Type="http://schemas.openxmlformats.org/officeDocument/2006/relationships/image" Target="../media/image290.png"/><Relationship Id="rId19" Type="http://schemas.openxmlformats.org/officeDocument/2006/relationships/image" Target="../media/image298.jpeg"/><Relationship Id="rId31" Type="http://schemas.openxmlformats.org/officeDocument/2006/relationships/image" Target="../media/image310.png"/><Relationship Id="rId4" Type="http://schemas.openxmlformats.org/officeDocument/2006/relationships/image" Target="../media/image285.jpeg"/><Relationship Id="rId9" Type="http://schemas.openxmlformats.org/officeDocument/2006/relationships/image" Target="../media/image120.png"/><Relationship Id="rId14" Type="http://schemas.openxmlformats.org/officeDocument/2006/relationships/image" Target="../media/image293.png"/><Relationship Id="rId22" Type="http://schemas.openxmlformats.org/officeDocument/2006/relationships/image" Target="../media/image301.jpeg"/><Relationship Id="rId27" Type="http://schemas.openxmlformats.org/officeDocument/2006/relationships/image" Target="../media/image306.png"/><Relationship Id="rId30" Type="http://schemas.openxmlformats.org/officeDocument/2006/relationships/image" Target="../media/image309.png"/><Relationship Id="rId35" Type="http://schemas.openxmlformats.org/officeDocument/2006/relationships/image" Target="../media/image314.png"/><Relationship Id="rId8" Type="http://schemas.openxmlformats.org/officeDocument/2006/relationships/image" Target="../media/image289.png"/></Relationships>
</file>

<file path=ppt/slides/_rels/slide55.xml.rels><?xml version="1.0" encoding="UTF-8" standalone="yes"?>
<Relationships xmlns="http://schemas.openxmlformats.org/package/2006/relationships"><Relationship Id="rId8" Type="http://schemas.openxmlformats.org/officeDocument/2006/relationships/image" Target="../media/image318.jpeg"/><Relationship Id="rId13" Type="http://schemas.openxmlformats.org/officeDocument/2006/relationships/image" Target="../media/image323.jpeg"/><Relationship Id="rId18" Type="http://schemas.openxmlformats.org/officeDocument/2006/relationships/image" Target="../media/image328.jpeg"/><Relationship Id="rId3" Type="http://schemas.openxmlformats.org/officeDocument/2006/relationships/hyperlink" Target="https://www.pica-resort.jp/paddington/access/" TargetMode="External"/><Relationship Id="rId21" Type="http://schemas.openxmlformats.org/officeDocument/2006/relationships/image" Target="../media/image331.jpeg"/><Relationship Id="rId7" Type="http://schemas.openxmlformats.org/officeDocument/2006/relationships/image" Target="../media/image317.png"/><Relationship Id="rId12" Type="http://schemas.openxmlformats.org/officeDocument/2006/relationships/image" Target="../media/image322.jpeg"/><Relationship Id="rId17" Type="http://schemas.openxmlformats.org/officeDocument/2006/relationships/image" Target="../media/image327.jpeg"/><Relationship Id="rId25" Type="http://schemas.openxmlformats.org/officeDocument/2006/relationships/image" Target="../media/image335.png"/><Relationship Id="rId2" Type="http://schemas.openxmlformats.org/officeDocument/2006/relationships/notesSlide" Target="../notesSlides/notesSlide54.xml"/><Relationship Id="rId16" Type="http://schemas.openxmlformats.org/officeDocument/2006/relationships/image" Target="../media/image326.jpeg"/><Relationship Id="rId20" Type="http://schemas.openxmlformats.org/officeDocument/2006/relationships/image" Target="../media/image330.jpeg"/><Relationship Id="rId1" Type="http://schemas.openxmlformats.org/officeDocument/2006/relationships/slideLayout" Target="../slideLayouts/slideLayout2.xml"/><Relationship Id="rId6" Type="http://schemas.openxmlformats.org/officeDocument/2006/relationships/chart" Target="../charts/chart14.xml"/><Relationship Id="rId11" Type="http://schemas.openxmlformats.org/officeDocument/2006/relationships/image" Target="../media/image321.jpeg"/><Relationship Id="rId24" Type="http://schemas.openxmlformats.org/officeDocument/2006/relationships/image" Target="../media/image334.png"/><Relationship Id="rId5" Type="http://schemas.openxmlformats.org/officeDocument/2006/relationships/image" Target="../media/image316.jpg"/><Relationship Id="rId15" Type="http://schemas.openxmlformats.org/officeDocument/2006/relationships/image" Target="../media/image325.jpeg"/><Relationship Id="rId23" Type="http://schemas.openxmlformats.org/officeDocument/2006/relationships/image" Target="../media/image333.jpeg"/><Relationship Id="rId10" Type="http://schemas.openxmlformats.org/officeDocument/2006/relationships/image" Target="../media/image320.jpeg"/><Relationship Id="rId19" Type="http://schemas.openxmlformats.org/officeDocument/2006/relationships/image" Target="../media/image329.jpeg"/><Relationship Id="rId4" Type="http://schemas.openxmlformats.org/officeDocument/2006/relationships/image" Target="../media/image315.png"/><Relationship Id="rId9" Type="http://schemas.openxmlformats.org/officeDocument/2006/relationships/image" Target="../media/image319.jpeg"/><Relationship Id="rId14" Type="http://schemas.openxmlformats.org/officeDocument/2006/relationships/image" Target="../media/image324.jpeg"/><Relationship Id="rId22" Type="http://schemas.openxmlformats.org/officeDocument/2006/relationships/image" Target="../media/image332.jpeg"/></Relationships>
</file>

<file path=ppt/slides/_rels/slide56.xml.rels><?xml version="1.0" encoding="UTF-8" standalone="yes"?>
<Relationships xmlns="http://schemas.openxmlformats.org/package/2006/relationships"><Relationship Id="rId8" Type="http://schemas.openxmlformats.org/officeDocument/2006/relationships/image" Target="../media/image340.jpeg"/><Relationship Id="rId3" Type="http://schemas.openxmlformats.org/officeDocument/2006/relationships/image" Target="../media/image336.png"/><Relationship Id="rId7" Type="http://schemas.openxmlformats.org/officeDocument/2006/relationships/hyperlink" Target="https://youtu.be/ySlsT-3TJMo" TargetMode="External"/><Relationship Id="rId12" Type="http://schemas.openxmlformats.org/officeDocument/2006/relationships/image" Target="../media/image344.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339.jpeg"/><Relationship Id="rId11" Type="http://schemas.openxmlformats.org/officeDocument/2006/relationships/image" Target="../media/image343.png"/><Relationship Id="rId5" Type="http://schemas.openxmlformats.org/officeDocument/2006/relationships/image" Target="../media/image338.jpeg"/><Relationship Id="rId10" Type="http://schemas.openxmlformats.org/officeDocument/2006/relationships/image" Target="../media/image342.png"/><Relationship Id="rId4" Type="http://schemas.openxmlformats.org/officeDocument/2006/relationships/image" Target="../media/image337.jpeg"/><Relationship Id="rId9" Type="http://schemas.openxmlformats.org/officeDocument/2006/relationships/image" Target="../media/image341.jpeg"/></Relationships>
</file>

<file path=ppt/slides/_rels/slide57.xml.rels><?xml version="1.0" encoding="UTF-8" standalone="yes"?>
<Relationships xmlns="http://schemas.openxmlformats.org/package/2006/relationships"><Relationship Id="rId8" Type="http://schemas.openxmlformats.org/officeDocument/2006/relationships/image" Target="../media/image350.png"/><Relationship Id="rId3" Type="http://schemas.openxmlformats.org/officeDocument/2006/relationships/image" Target="../media/image345.png"/><Relationship Id="rId7" Type="http://schemas.openxmlformats.org/officeDocument/2006/relationships/image" Target="../media/image349.jp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348.jpg"/><Relationship Id="rId5" Type="http://schemas.openxmlformats.org/officeDocument/2006/relationships/image" Target="../media/image347.png"/><Relationship Id="rId10" Type="http://schemas.openxmlformats.org/officeDocument/2006/relationships/image" Target="../media/image352.jpeg"/><Relationship Id="rId4" Type="http://schemas.openxmlformats.org/officeDocument/2006/relationships/image" Target="../media/image346.png"/><Relationship Id="rId9" Type="http://schemas.openxmlformats.org/officeDocument/2006/relationships/image" Target="../media/image351.jpeg"/></Relationships>
</file>

<file path=ppt/slides/_rels/slide58.xml.rels><?xml version="1.0" encoding="UTF-8" standalone="yes"?>
<Relationships xmlns="http://schemas.openxmlformats.org/package/2006/relationships"><Relationship Id="rId8" Type="http://schemas.openxmlformats.org/officeDocument/2006/relationships/image" Target="../media/image359.jpeg"/><Relationship Id="rId13" Type="http://schemas.openxmlformats.org/officeDocument/2006/relationships/image" Target="../media/image364.jpeg"/><Relationship Id="rId18" Type="http://schemas.openxmlformats.org/officeDocument/2006/relationships/image" Target="../media/image369.png"/><Relationship Id="rId26" Type="http://schemas.openxmlformats.org/officeDocument/2006/relationships/image" Target="../media/image377.jpeg"/><Relationship Id="rId3" Type="http://schemas.openxmlformats.org/officeDocument/2006/relationships/image" Target="../media/image354.jpeg"/><Relationship Id="rId21" Type="http://schemas.openxmlformats.org/officeDocument/2006/relationships/image" Target="../media/image372.jpeg"/><Relationship Id="rId7" Type="http://schemas.openxmlformats.org/officeDocument/2006/relationships/image" Target="../media/image358.png"/><Relationship Id="rId12" Type="http://schemas.openxmlformats.org/officeDocument/2006/relationships/image" Target="../media/image363.jpeg"/><Relationship Id="rId17" Type="http://schemas.openxmlformats.org/officeDocument/2006/relationships/image" Target="../media/image368.png"/><Relationship Id="rId25" Type="http://schemas.openxmlformats.org/officeDocument/2006/relationships/image" Target="../media/image376.jpeg"/><Relationship Id="rId2" Type="http://schemas.openxmlformats.org/officeDocument/2006/relationships/image" Target="../media/image353.jpeg"/><Relationship Id="rId16" Type="http://schemas.openxmlformats.org/officeDocument/2006/relationships/image" Target="../media/image367.jpeg"/><Relationship Id="rId20" Type="http://schemas.openxmlformats.org/officeDocument/2006/relationships/image" Target="../media/image371.png"/><Relationship Id="rId29" Type="http://schemas.openxmlformats.org/officeDocument/2006/relationships/image" Target="../media/image380.jpeg"/><Relationship Id="rId1" Type="http://schemas.openxmlformats.org/officeDocument/2006/relationships/slideLayout" Target="../slideLayouts/slideLayout2.xml"/><Relationship Id="rId6" Type="http://schemas.openxmlformats.org/officeDocument/2006/relationships/image" Target="../media/image357.png"/><Relationship Id="rId11" Type="http://schemas.openxmlformats.org/officeDocument/2006/relationships/image" Target="../media/image362.jpeg"/><Relationship Id="rId24" Type="http://schemas.openxmlformats.org/officeDocument/2006/relationships/image" Target="../media/image375.png"/><Relationship Id="rId32" Type="http://schemas.openxmlformats.org/officeDocument/2006/relationships/image" Target="../media/image383.svg"/><Relationship Id="rId5" Type="http://schemas.openxmlformats.org/officeDocument/2006/relationships/image" Target="../media/image356.jpeg"/><Relationship Id="rId15" Type="http://schemas.openxmlformats.org/officeDocument/2006/relationships/image" Target="../media/image366.jpeg"/><Relationship Id="rId23" Type="http://schemas.openxmlformats.org/officeDocument/2006/relationships/image" Target="../media/image374.png"/><Relationship Id="rId28" Type="http://schemas.openxmlformats.org/officeDocument/2006/relationships/image" Target="../media/image379.jpeg"/><Relationship Id="rId10" Type="http://schemas.openxmlformats.org/officeDocument/2006/relationships/image" Target="../media/image361.jpeg"/><Relationship Id="rId19" Type="http://schemas.openxmlformats.org/officeDocument/2006/relationships/image" Target="../media/image370.png"/><Relationship Id="rId31" Type="http://schemas.openxmlformats.org/officeDocument/2006/relationships/image" Target="../media/image382.png"/><Relationship Id="rId4" Type="http://schemas.openxmlformats.org/officeDocument/2006/relationships/image" Target="../media/image355.jpeg"/><Relationship Id="rId9" Type="http://schemas.openxmlformats.org/officeDocument/2006/relationships/image" Target="../media/image360.jpeg"/><Relationship Id="rId14" Type="http://schemas.openxmlformats.org/officeDocument/2006/relationships/image" Target="../media/image365.jpeg"/><Relationship Id="rId22" Type="http://schemas.openxmlformats.org/officeDocument/2006/relationships/image" Target="../media/image373.jpeg"/><Relationship Id="rId27" Type="http://schemas.openxmlformats.org/officeDocument/2006/relationships/image" Target="../media/image378.png"/><Relationship Id="rId30" Type="http://schemas.openxmlformats.org/officeDocument/2006/relationships/image" Target="../media/image381.jpeg"/></Relationships>
</file>

<file path=ppt/slides/_rels/slide59.xml.rels><?xml version="1.0" encoding="UTF-8" standalone="yes"?>
<Relationships xmlns="http://schemas.openxmlformats.org/package/2006/relationships"><Relationship Id="rId8" Type="http://schemas.openxmlformats.org/officeDocument/2006/relationships/image" Target="../media/image389.jpeg"/><Relationship Id="rId13" Type="http://schemas.openxmlformats.org/officeDocument/2006/relationships/image" Target="../media/image394.jpeg"/><Relationship Id="rId3" Type="http://schemas.openxmlformats.org/officeDocument/2006/relationships/image" Target="../media/image384.jpeg"/><Relationship Id="rId7" Type="http://schemas.openxmlformats.org/officeDocument/2006/relationships/image" Target="../media/image388.jpeg"/><Relationship Id="rId12" Type="http://schemas.openxmlformats.org/officeDocument/2006/relationships/image" Target="../media/image393.jpe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387.jpeg"/><Relationship Id="rId11" Type="http://schemas.openxmlformats.org/officeDocument/2006/relationships/image" Target="../media/image392.jpeg"/><Relationship Id="rId5" Type="http://schemas.openxmlformats.org/officeDocument/2006/relationships/image" Target="../media/image386.jpeg"/><Relationship Id="rId10" Type="http://schemas.openxmlformats.org/officeDocument/2006/relationships/image" Target="../media/image391.jpeg"/><Relationship Id="rId4" Type="http://schemas.openxmlformats.org/officeDocument/2006/relationships/image" Target="../media/image385.jpeg"/><Relationship Id="rId9" Type="http://schemas.openxmlformats.org/officeDocument/2006/relationships/image" Target="../media/image390.jpeg"/><Relationship Id="rId14" Type="http://schemas.openxmlformats.org/officeDocument/2006/relationships/image" Target="../media/image395.jpeg"/></Relationships>
</file>

<file path=ppt/slides/_rels/slide60.xml.rels><?xml version="1.0" encoding="UTF-8" standalone="yes"?>
<Relationships xmlns="http://schemas.openxmlformats.org/package/2006/relationships"><Relationship Id="rId3" Type="http://schemas.openxmlformats.org/officeDocument/2006/relationships/image" Target="../media/image397.jpeg"/><Relationship Id="rId2" Type="http://schemas.openxmlformats.org/officeDocument/2006/relationships/image" Target="../media/image396.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403.png"/><Relationship Id="rId3" Type="http://schemas.openxmlformats.org/officeDocument/2006/relationships/image" Target="../media/image398.jpeg"/><Relationship Id="rId7" Type="http://schemas.openxmlformats.org/officeDocument/2006/relationships/image" Target="../media/image402.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401.png"/><Relationship Id="rId5" Type="http://schemas.openxmlformats.org/officeDocument/2006/relationships/image" Target="../media/image400.jpeg"/><Relationship Id="rId10" Type="http://schemas.openxmlformats.org/officeDocument/2006/relationships/image" Target="../media/image405.png"/><Relationship Id="rId4" Type="http://schemas.openxmlformats.org/officeDocument/2006/relationships/image" Target="../media/image399.jpeg"/><Relationship Id="rId9" Type="http://schemas.openxmlformats.org/officeDocument/2006/relationships/image" Target="../media/image404.png"/></Relationships>
</file>

<file path=ppt/slides/_rels/slide62.xml.rels><?xml version="1.0" encoding="UTF-8" standalone="yes"?>
<Relationships xmlns="http://schemas.openxmlformats.org/package/2006/relationships"><Relationship Id="rId3" Type="http://schemas.openxmlformats.org/officeDocument/2006/relationships/image" Target="../media/image406.jpeg"/><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mailto:sakurada@mail.shogakukan.co.jp"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40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32" name="図 31">
            <a:extLst>
              <a:ext uri="{FF2B5EF4-FFF2-40B4-BE49-F238E27FC236}">
                <a16:creationId xmlns:a16="http://schemas.microsoft.com/office/drawing/2014/main" id="{2FA5C7B6-85EB-B2E0-0615-E4E81F748D4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10200" y="2191179"/>
            <a:ext cx="2635207" cy="1759178"/>
          </a:xfrm>
          <a:prstGeom prst="rect">
            <a:avLst/>
          </a:prstGeom>
        </p:spPr>
      </p:pic>
      <p:pic>
        <p:nvPicPr>
          <p:cNvPr id="24" name="図 23">
            <a:extLst>
              <a:ext uri="{FF2B5EF4-FFF2-40B4-BE49-F238E27FC236}">
                <a16:creationId xmlns:a16="http://schemas.microsoft.com/office/drawing/2014/main" id="{CB349AF4-FF1A-C67D-95A5-5AE471A3C63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10200" y="4127417"/>
            <a:ext cx="2635207" cy="1759321"/>
          </a:xfrm>
          <a:prstGeom prst="rect">
            <a:avLst/>
          </a:prstGeom>
        </p:spPr>
      </p:pic>
      <p:pic>
        <p:nvPicPr>
          <p:cNvPr id="6" name="図 5">
            <a:extLst>
              <a:ext uri="{FF2B5EF4-FFF2-40B4-BE49-F238E27FC236}">
                <a16:creationId xmlns:a16="http://schemas.microsoft.com/office/drawing/2014/main" id="{0F0A02E5-F39A-832D-2097-E2159D9809B6}"/>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8"/>
          <a:stretch/>
        </p:blipFill>
        <p:spPr>
          <a:xfrm>
            <a:off x="3100123" y="4148441"/>
            <a:ext cx="2671955" cy="1727021"/>
          </a:xfrm>
          <a:prstGeom prst="rect">
            <a:avLst/>
          </a:prstGeom>
        </p:spPr>
      </p:pic>
      <p:pic>
        <p:nvPicPr>
          <p:cNvPr id="18" name="図 17">
            <a:extLst>
              <a:ext uri="{FF2B5EF4-FFF2-40B4-BE49-F238E27FC236}">
                <a16:creationId xmlns:a16="http://schemas.microsoft.com/office/drawing/2014/main" id="{E75B0E0A-834E-215F-3E8C-CEF0D97AC5F3}"/>
              </a:ext>
            </a:extLst>
          </p:cNvPr>
          <p:cNvPicPr>
            <a:picLocks noChangeAspect="1"/>
          </p:cNvPicPr>
          <p:nvPr/>
        </p:nvPicPr>
        <p:blipFill>
          <a:blip r:embed="rId6"/>
          <a:stretch>
            <a:fillRect/>
          </a:stretch>
        </p:blipFill>
        <p:spPr>
          <a:xfrm>
            <a:off x="6014218" y="2195599"/>
            <a:ext cx="2671365" cy="1784309"/>
          </a:xfrm>
          <a:prstGeom prst="rect">
            <a:avLst/>
          </a:prstGeom>
        </p:spPr>
      </p:pic>
      <p:pic>
        <p:nvPicPr>
          <p:cNvPr id="16" name="図 15">
            <a:extLst>
              <a:ext uri="{FF2B5EF4-FFF2-40B4-BE49-F238E27FC236}">
                <a16:creationId xmlns:a16="http://schemas.microsoft.com/office/drawing/2014/main" id="{36AC47B7-1780-8846-F917-0CA5F4B4999F}"/>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034840" y="4123633"/>
            <a:ext cx="2643327" cy="1763105"/>
          </a:xfrm>
          <a:prstGeom prst="rect">
            <a:avLst/>
          </a:prstGeom>
        </p:spPr>
      </p:pic>
      <p:pic>
        <p:nvPicPr>
          <p:cNvPr id="8" name="図 7">
            <a:extLst>
              <a:ext uri="{FF2B5EF4-FFF2-40B4-BE49-F238E27FC236}">
                <a16:creationId xmlns:a16="http://schemas.microsoft.com/office/drawing/2014/main" id="{E59475EC-5144-314B-92C6-8D5D686ECF9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094130" y="2187011"/>
            <a:ext cx="2671365" cy="1886706"/>
          </a:xfrm>
          <a:prstGeom prst="rect">
            <a:avLst/>
          </a:prstGeom>
        </p:spPr>
      </p:pic>
      <p:sp>
        <p:nvSpPr>
          <p:cNvPr id="93" name="Google Shape;93;p1"/>
          <p:cNvSpPr txBox="1">
            <a:spLocks noGrp="1"/>
          </p:cNvSpPr>
          <p:nvPr>
            <p:ph type="ctrTitle" idx="4294967295"/>
          </p:nvPr>
        </p:nvSpPr>
        <p:spPr>
          <a:xfrm>
            <a:off x="2927863" y="5867569"/>
            <a:ext cx="5786253" cy="990431"/>
          </a:xfrm>
          <a:prstGeom prst="rect">
            <a:avLst/>
          </a:prstGeom>
          <a:noFill/>
          <a:ln>
            <a:noFill/>
          </a:ln>
        </p:spPr>
        <p:txBody>
          <a:bodyPr spcFirstLastPara="1" wrap="square" lIns="91425" tIns="45700" rIns="91425" bIns="45700" anchor="ctr" anchorCtr="0">
            <a:normAutofit fontScale="90000"/>
          </a:bodyPr>
          <a:lstStyle/>
          <a:p>
            <a:pPr marL="0" marR="0" lvl="0" indent="0" algn="r" rtl="0">
              <a:lnSpc>
                <a:spcPct val="90000"/>
              </a:lnSpc>
              <a:spcBef>
                <a:spcPts val="0"/>
              </a:spcBef>
              <a:spcAft>
                <a:spcPts val="0"/>
              </a:spcAft>
              <a:buClr>
                <a:schemeClr val="dk1"/>
              </a:buClr>
              <a:buSzPct val="100000"/>
              <a:buFont typeface="Arial"/>
              <a:buNone/>
            </a:pPr>
            <a:r>
              <a:rPr lang="en-US" sz="3300" i="0" u="none" strike="noStrike" cap="none" dirty="0">
                <a:solidFill>
                  <a:schemeClr val="dk1"/>
                </a:solidFill>
                <a:latin typeface="Meiryo"/>
                <a:ea typeface="Meiryo"/>
                <a:cs typeface="Meiryo"/>
                <a:sym typeface="Meiryo"/>
              </a:rPr>
              <a:t>MEDIA GUIDE </a:t>
            </a:r>
            <a:r>
              <a:rPr lang="en-US" dirty="0">
                <a:latin typeface="Meiryo"/>
                <a:ea typeface="Meiryo"/>
                <a:cs typeface="Meiryo"/>
                <a:sym typeface="Meiryo"/>
              </a:rPr>
              <a:t>Jul</a:t>
            </a:r>
            <a:r>
              <a:rPr lang="en-US" sz="3300" i="0" u="none" strike="noStrike" cap="none" dirty="0">
                <a:solidFill>
                  <a:schemeClr val="dk1"/>
                </a:solidFill>
                <a:latin typeface="Meiryo"/>
                <a:ea typeface="Meiryo"/>
                <a:cs typeface="Meiryo"/>
                <a:sym typeface="Meiryo"/>
              </a:rPr>
              <a:t>.-Dec. 202</a:t>
            </a:r>
            <a:r>
              <a:rPr lang="en-US" dirty="0">
                <a:latin typeface="Meiryo"/>
                <a:ea typeface="Meiryo"/>
                <a:cs typeface="Meiryo"/>
                <a:sym typeface="Meiryo"/>
              </a:rPr>
              <a:t>6</a:t>
            </a:r>
            <a:br>
              <a:rPr lang="en-US" sz="3300" i="0" u="none" strike="noStrike" cap="none" dirty="0">
                <a:solidFill>
                  <a:schemeClr val="dk1"/>
                </a:solidFill>
                <a:latin typeface="Meiryo"/>
                <a:ea typeface="Meiryo"/>
                <a:cs typeface="Meiryo"/>
                <a:sym typeface="Meiryo"/>
              </a:rPr>
            </a:br>
            <a:r>
              <a:rPr lang="en-US" sz="2000" i="0" u="none" strike="noStrike" cap="none" dirty="0" err="1">
                <a:solidFill>
                  <a:schemeClr val="dk1"/>
                </a:solidFill>
                <a:latin typeface="Meiryo"/>
                <a:ea typeface="Meiryo"/>
                <a:cs typeface="Meiryo"/>
                <a:sym typeface="Meiryo"/>
              </a:rPr>
              <a:t>小学館</a:t>
            </a:r>
            <a:r>
              <a:rPr lang="en-US" sz="2000" i="0" u="none" strike="noStrike" cap="none" dirty="0">
                <a:solidFill>
                  <a:schemeClr val="dk1"/>
                </a:solidFill>
                <a:latin typeface="Meiryo"/>
                <a:ea typeface="Meiryo"/>
                <a:cs typeface="Meiryo"/>
                <a:sym typeface="Meiryo"/>
              </a:rPr>
              <a:t>　</a:t>
            </a:r>
            <a:r>
              <a:rPr lang="ja-JP" altLang="en-US" sz="2000" i="0" u="none" strike="noStrike" cap="none" dirty="0">
                <a:solidFill>
                  <a:schemeClr val="dk1"/>
                </a:solidFill>
                <a:latin typeface="Meiryo"/>
                <a:ea typeface="Meiryo"/>
                <a:cs typeface="Meiryo"/>
                <a:sym typeface="Meiryo"/>
              </a:rPr>
              <a:t>メディアビジネス</a:t>
            </a:r>
            <a:r>
              <a:rPr lang="en-US" sz="2000" i="0" u="none" strike="noStrike" cap="none" dirty="0">
                <a:solidFill>
                  <a:schemeClr val="dk1"/>
                </a:solidFill>
                <a:latin typeface="Meiryo"/>
                <a:ea typeface="Meiryo"/>
                <a:cs typeface="Meiryo"/>
                <a:sym typeface="Meiryo"/>
              </a:rPr>
              <a:t>局</a:t>
            </a:r>
            <a:endParaRPr sz="3300" i="0" u="none" strike="noStrike" cap="none" dirty="0">
              <a:solidFill>
                <a:schemeClr val="dk1"/>
              </a:solidFill>
              <a:latin typeface="Meiryo"/>
              <a:ea typeface="Meiryo"/>
              <a:cs typeface="Meiryo"/>
              <a:sym typeface="Meiryo"/>
            </a:endParaRPr>
          </a:p>
        </p:txBody>
      </p:sp>
      <p:sp>
        <p:nvSpPr>
          <p:cNvPr id="94" name="Google Shape;94;p1"/>
          <p:cNvSpPr/>
          <p:nvPr/>
        </p:nvSpPr>
        <p:spPr>
          <a:xfrm>
            <a:off x="185358" y="3582506"/>
            <a:ext cx="6858001" cy="1071682"/>
          </a:xfrm>
          <a:prstGeom prst="rect">
            <a:avLst/>
          </a:prstGeom>
          <a:solidFill>
            <a:schemeClr val="bg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Meiryo"/>
              <a:ea typeface="Meiryo"/>
              <a:cs typeface="Meiryo"/>
              <a:sym typeface="Meiryo"/>
            </a:endParaRPr>
          </a:p>
        </p:txBody>
      </p:sp>
      <p:sp>
        <p:nvSpPr>
          <p:cNvPr id="95" name="Google Shape;95;p1"/>
          <p:cNvSpPr txBox="1"/>
          <p:nvPr/>
        </p:nvSpPr>
        <p:spPr>
          <a:xfrm>
            <a:off x="3187778" y="3964479"/>
            <a:ext cx="3761933"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Meiryo"/>
                <a:ea typeface="Meiryo"/>
                <a:cs typeface="Meiryo"/>
                <a:sym typeface="Meiryo"/>
              </a:rPr>
              <a:t>NATURE＆OUTDOOR LIFE MAGAZINE</a:t>
            </a:r>
            <a:endParaRPr sz="1400" b="1" i="0" u="none" strike="noStrike" cap="none">
              <a:solidFill>
                <a:schemeClr val="dk1"/>
              </a:solidFill>
              <a:latin typeface="Meiryo"/>
              <a:ea typeface="Meiryo"/>
              <a:cs typeface="Meiryo"/>
              <a:sym typeface="Meiryo"/>
            </a:endParaRPr>
          </a:p>
        </p:txBody>
      </p:sp>
      <p:pic>
        <p:nvPicPr>
          <p:cNvPr id="96" name="Google Shape;96;p1" descr="BE-PAL LOGO.pdf"/>
          <p:cNvPicPr preferRelativeResize="0"/>
          <p:nvPr/>
        </p:nvPicPr>
        <p:blipFill rotWithShape="1">
          <a:blip r:embed="rId9">
            <a:alphaModFix/>
          </a:blip>
          <a:srcRect/>
          <a:stretch/>
        </p:blipFill>
        <p:spPr>
          <a:xfrm>
            <a:off x="356197" y="3759566"/>
            <a:ext cx="2943960" cy="781840"/>
          </a:xfrm>
          <a:prstGeom prst="rect">
            <a:avLst/>
          </a:prstGeom>
          <a:noFill/>
          <a:ln>
            <a:noFill/>
          </a:ln>
        </p:spPr>
      </p:pic>
      <p:pic>
        <p:nvPicPr>
          <p:cNvPr id="10" name="図 9">
            <a:extLst>
              <a:ext uri="{FF2B5EF4-FFF2-40B4-BE49-F238E27FC236}">
                <a16:creationId xmlns:a16="http://schemas.microsoft.com/office/drawing/2014/main" id="{5C38B2F4-2EAB-6E14-EEBE-10CC3E86BC83}"/>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020653" y="257896"/>
            <a:ext cx="2676425" cy="1785930"/>
          </a:xfrm>
          <a:prstGeom prst="rect">
            <a:avLst/>
          </a:prstGeom>
        </p:spPr>
      </p:pic>
      <p:pic>
        <p:nvPicPr>
          <p:cNvPr id="14" name="図 13">
            <a:extLst>
              <a:ext uri="{FF2B5EF4-FFF2-40B4-BE49-F238E27FC236}">
                <a16:creationId xmlns:a16="http://schemas.microsoft.com/office/drawing/2014/main" id="{0B1653AC-7297-5C60-306C-80BB2E5EA580}"/>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l="-695"/>
          <a:stretch/>
        </p:blipFill>
        <p:spPr>
          <a:xfrm>
            <a:off x="210493" y="259762"/>
            <a:ext cx="2636345" cy="1784607"/>
          </a:xfrm>
          <a:prstGeom prst="rect">
            <a:avLst/>
          </a:prstGeom>
        </p:spPr>
      </p:pic>
      <p:pic>
        <p:nvPicPr>
          <p:cNvPr id="30" name="図 29">
            <a:extLst>
              <a:ext uri="{FF2B5EF4-FFF2-40B4-BE49-F238E27FC236}">
                <a16:creationId xmlns:a16="http://schemas.microsoft.com/office/drawing/2014/main" id="{576C77EC-1E22-702D-3699-CD647A42C0B9}"/>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095290" y="258558"/>
            <a:ext cx="2676911" cy="1784607"/>
          </a:xfrm>
          <a:prstGeom prst="rect">
            <a:avLst/>
          </a:prstGeom>
        </p:spPr>
      </p:pic>
      <p:sp>
        <p:nvSpPr>
          <p:cNvPr id="7" name="Google Shape;11;p26">
            <a:extLst>
              <a:ext uri="{FF2B5EF4-FFF2-40B4-BE49-F238E27FC236}">
                <a16:creationId xmlns:a16="http://schemas.microsoft.com/office/drawing/2014/main" id="{10EB8FB5-C86F-2C84-AD95-726A53C67692}"/>
              </a:ext>
            </a:extLst>
          </p:cNvPr>
          <p:cNvSpPr/>
          <p:nvPr/>
        </p:nvSpPr>
        <p:spPr>
          <a:xfrm>
            <a:off x="8872472" y="0"/>
            <a:ext cx="113079"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lang="ja-JP" altLang="en-US" sz="1800" b="0" i="0" u="none" strike="noStrike" cap="none">
              <a:solidFill>
                <a:schemeClr val="lt1"/>
              </a:solidFill>
              <a:latin typeface="Meiryo"/>
              <a:ea typeface="Meiryo"/>
              <a:cs typeface="Meiryo"/>
              <a:sym typeface="Meiryo"/>
            </a:endParaRPr>
          </a:p>
        </p:txBody>
      </p:sp>
    </p:spTree>
    <p:extLst>
      <p:ext uri="{BB962C8B-B14F-4D97-AF65-F5344CB8AC3E}">
        <p14:creationId xmlns:p14="http://schemas.microsoft.com/office/powerpoint/2010/main" val="832178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5" name="Google Shape;105;p38"/>
          <p:cNvSpPr txBox="1"/>
          <p:nvPr/>
        </p:nvSpPr>
        <p:spPr>
          <a:xfrm>
            <a:off x="960732" y="185203"/>
            <a:ext cx="7222536"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目次</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grpSp>
        <p:nvGrpSpPr>
          <p:cNvPr id="2" name="グループ化 1">
            <a:extLst>
              <a:ext uri="{FF2B5EF4-FFF2-40B4-BE49-F238E27FC236}">
                <a16:creationId xmlns:a16="http://schemas.microsoft.com/office/drawing/2014/main" id="{32014801-9B7B-4B4B-5D7C-17349B8E35C6}"/>
              </a:ext>
            </a:extLst>
          </p:cNvPr>
          <p:cNvGrpSpPr/>
          <p:nvPr/>
        </p:nvGrpSpPr>
        <p:grpSpPr>
          <a:xfrm>
            <a:off x="5981962" y="3660868"/>
            <a:ext cx="2650084" cy="1846620"/>
            <a:chOff x="234912" y="943257"/>
            <a:chExt cx="2650084" cy="1846620"/>
          </a:xfrm>
        </p:grpSpPr>
        <p:sp>
          <p:nvSpPr>
            <p:cNvPr id="104" name="Google Shape;104;p38"/>
            <p:cNvSpPr/>
            <p:nvPr/>
          </p:nvSpPr>
          <p:spPr>
            <a:xfrm>
              <a:off x="234912" y="947667"/>
              <a:ext cx="2641084" cy="1842210"/>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06" name="Google Shape;106;p38"/>
            <p:cNvSpPr txBox="1"/>
            <p:nvPr/>
          </p:nvSpPr>
          <p:spPr>
            <a:xfrm>
              <a:off x="243912" y="943257"/>
              <a:ext cx="2641084" cy="1846619"/>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1200"/>
                <a:buFont typeface="Arial"/>
                <a:buNone/>
              </a:pPr>
              <a:r>
                <a:rPr lang="en-US" sz="1200" b="1" i="0" u="none" strike="noStrike" cap="none" dirty="0">
                  <a:solidFill>
                    <a:srgbClr val="EE7B08"/>
                  </a:solidFill>
                  <a:latin typeface="Meiryo UI" panose="020B0604030504040204" pitchFamily="34" charset="-128"/>
                  <a:ea typeface="Meiryo UI" panose="020B0604030504040204" pitchFamily="34" charset="-128"/>
                  <a:cs typeface="Meiryo"/>
                  <a:sym typeface="Meiryo"/>
                  <a:hlinkClick r:id="rId3" action="ppaction://hlinksldjump">
                    <a:extLst>
                      <a:ext uri="{A12FA001-AC4F-418D-AE19-62706E023703}">
                        <ahyp:hlinkClr xmlns:ahyp="http://schemas.microsoft.com/office/drawing/2018/hyperlinkcolor" val="tx"/>
                      </a:ext>
                    </a:extLst>
                  </a:hlinkClick>
                </a:rPr>
                <a:t>『</a:t>
              </a:r>
              <a:r>
                <a:rPr lang="en-US" sz="1200" b="1" i="0" u="none" strike="noStrike" cap="none" dirty="0" err="1">
                  <a:solidFill>
                    <a:srgbClr val="F19638"/>
                  </a:solidFill>
                  <a:latin typeface="Meiryo UI" panose="020B0604030504040204" pitchFamily="34" charset="-128"/>
                  <a:ea typeface="Meiryo UI" panose="020B0604030504040204" pitchFamily="34" charset="-128"/>
                  <a:cs typeface="Meiryo"/>
                  <a:sym typeface="Meiryo"/>
                  <a:hlinkClick r:id="rId3" action="ppaction://hlinksldjump">
                    <a:extLst>
                      <a:ext uri="{A12FA001-AC4F-418D-AE19-62706E023703}">
                        <ahyp:hlinkClr xmlns:ahyp="http://schemas.microsoft.com/office/drawing/2018/hyperlinkcolor" val="tx"/>
                      </a:ext>
                    </a:extLst>
                  </a:hlinkClick>
                </a:rPr>
                <a:t>BE-PAL』トピックス</a:t>
              </a:r>
              <a:r>
                <a:rPr lang="ja-JP" alt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rPr>
                <a:t>　　　</a:t>
              </a:r>
              <a:r>
                <a:rPr lang="en-US" sz="1200" b="1" i="0" u="none" strike="noStrike" cap="none" dirty="0">
                  <a:solidFill>
                    <a:srgbClr val="EE7B08"/>
                  </a:solidFill>
                  <a:latin typeface="Meiryo UI" panose="020B0604030504040204" pitchFamily="34" charset="-128"/>
                  <a:ea typeface="Meiryo UI" panose="020B0604030504040204" pitchFamily="34" charset="-128"/>
                  <a:cs typeface="Meiryo"/>
                  <a:sym typeface="Meiryo"/>
                  <a:hlinkClick r:id="rId3" action="ppaction://hlinksldjump">
                    <a:extLst>
                      <a:ext uri="{A12FA001-AC4F-418D-AE19-62706E023703}">
                        <ahyp:hlinkClr xmlns:ahyp="http://schemas.microsoft.com/office/drawing/2018/hyperlinkcolor" val="tx"/>
                      </a:ext>
                    </a:extLst>
                  </a:hlinkClick>
                </a:rPr>
                <a:t>P</a:t>
              </a:r>
              <a:r>
                <a:rPr lang="en-US" altLang="ja-JP" sz="1200" b="1" i="0" u="none" strike="noStrike" cap="none" dirty="0">
                  <a:solidFill>
                    <a:srgbClr val="EE7B08"/>
                  </a:solidFill>
                  <a:latin typeface="Meiryo UI" panose="020B0604030504040204" pitchFamily="34" charset="-128"/>
                  <a:ea typeface="Meiryo UI" panose="020B0604030504040204" pitchFamily="34" charset="-128"/>
                  <a:cs typeface="Meiryo"/>
                  <a:sym typeface="Meiryo"/>
                  <a:hlinkClick r:id="rId3" action="ppaction://hlinksldjump">
                    <a:extLst>
                      <a:ext uri="{A12FA001-AC4F-418D-AE19-62706E023703}">
                        <ahyp:hlinkClr xmlns:ahyp="http://schemas.microsoft.com/office/drawing/2018/hyperlinkcolor" val="tx"/>
                      </a:ext>
                    </a:extLst>
                  </a:hlinkClick>
                </a:rPr>
                <a:t>53</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3" action="ppaction://hlinksldjump">
                    <a:extLst>
                      <a:ext uri="{A12FA001-AC4F-418D-AE19-62706E023703}">
                        <ahyp:hlinkClr xmlns:ahyp="http://schemas.microsoft.com/office/drawing/2018/hyperlinkcolor" val="tx"/>
                      </a:ext>
                    </a:extLst>
                  </a:hlinkClick>
                </a:rPr>
                <a:t>～</a:t>
              </a:r>
              <a:endParaRPr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・「BE-PAL FOREST CAMP」 2024秋</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試乗会イベント</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アウトドアアワード</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  2024</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dancyu</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 x 『BE-PAL』</a:t>
              </a:r>
              <a:endParaRPr lang="en-US"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アウトドアレシピ開発が大人気</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p>
            <a:p>
              <a:pPr marL="0" marR="0" lvl="0" indent="0" algn="just" rtl="0">
                <a:lnSpc>
                  <a:spcPct val="150000"/>
                </a:lnSpc>
                <a:spcBef>
                  <a:spcPts val="0"/>
                </a:spcBef>
                <a:spcAft>
                  <a:spcPts val="0"/>
                </a:spcAft>
                <a:buClr>
                  <a:srgbClr val="000000"/>
                </a:buClr>
                <a:buSzPts val="800"/>
                <a:buFont typeface="Arial"/>
                <a:buNone/>
              </a:pPr>
              <a:r>
                <a:rPr lang="en-US" sz="800" dirty="0">
                  <a:solidFill>
                    <a:schemeClr val="dk1"/>
                  </a:solidFill>
                  <a:latin typeface="Meiryo UI" panose="020B0604030504040204" pitchFamily="34" charset="-128"/>
                  <a:ea typeface="Meiryo UI" panose="020B0604030504040204" pitchFamily="34" charset="-128"/>
                  <a:cs typeface="Meiryo"/>
                  <a:sym typeface="Meiryo"/>
                </a:rPr>
                <a:t>・</a:t>
              </a:r>
              <a:r>
                <a:rPr lang="en-US" sz="800" dirty="0" err="1">
                  <a:solidFill>
                    <a:schemeClr val="dk1"/>
                  </a:solidFill>
                  <a:latin typeface="Meiryo UI" panose="020B0604030504040204" pitchFamily="34" charset="-128"/>
                  <a:ea typeface="Meiryo UI" panose="020B0604030504040204" pitchFamily="34" charset="-128"/>
                  <a:cs typeface="Meiryo"/>
                  <a:sym typeface="Meiryo"/>
                </a:rPr>
                <a:t>アウトドアシーンで活躍する様々な商材</a:t>
              </a:r>
              <a:endParaRPr lang="en-US" sz="800"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幅広いジャンルのクライアント</a:t>
              </a:r>
              <a:endPar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dirty="0">
                  <a:solidFill>
                    <a:schemeClr val="dk1"/>
                  </a:solidFill>
                  <a:latin typeface="Meiryo UI" panose="020B0604030504040204" pitchFamily="34" charset="-128"/>
                  <a:ea typeface="Meiryo UI" panose="020B0604030504040204" pitchFamily="34" charset="-128"/>
                  <a:cs typeface="Meiryo"/>
                  <a:sym typeface="Meiryo"/>
                </a:rPr>
                <a:t>・</a:t>
              </a:r>
              <a:r>
                <a:rPr lang="en-US" sz="800" dirty="0" err="1">
                  <a:solidFill>
                    <a:schemeClr val="dk1"/>
                  </a:solidFill>
                  <a:latin typeface="Meiryo UI" panose="020B0604030504040204" pitchFamily="34" charset="-128"/>
                  <a:ea typeface="Meiryo UI" panose="020B0604030504040204" pitchFamily="34" charset="-128"/>
                  <a:cs typeface="Meiryo"/>
                  <a:sym typeface="Meiryo"/>
                </a:rPr>
                <a:t>アウトドアブランド絶好調</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grpSp>
      <p:grpSp>
        <p:nvGrpSpPr>
          <p:cNvPr id="4" name="グループ化 3">
            <a:extLst>
              <a:ext uri="{FF2B5EF4-FFF2-40B4-BE49-F238E27FC236}">
                <a16:creationId xmlns:a16="http://schemas.microsoft.com/office/drawing/2014/main" id="{672DA324-7DB9-9F58-4F19-B93256473F0F}"/>
              </a:ext>
            </a:extLst>
          </p:cNvPr>
          <p:cNvGrpSpPr/>
          <p:nvPr/>
        </p:nvGrpSpPr>
        <p:grpSpPr>
          <a:xfrm>
            <a:off x="3106149" y="943257"/>
            <a:ext cx="2650084" cy="3468243"/>
            <a:chOff x="3106149" y="943257"/>
            <a:chExt cx="2650084" cy="3468243"/>
          </a:xfrm>
        </p:grpSpPr>
        <p:sp>
          <p:nvSpPr>
            <p:cNvPr id="109" name="Google Shape;109;p38"/>
            <p:cNvSpPr/>
            <p:nvPr/>
          </p:nvSpPr>
          <p:spPr>
            <a:xfrm>
              <a:off x="3106149" y="943257"/>
              <a:ext cx="2641084" cy="3468243"/>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10" name="Google Shape;110;p38"/>
            <p:cNvSpPr txBox="1"/>
            <p:nvPr/>
          </p:nvSpPr>
          <p:spPr>
            <a:xfrm>
              <a:off x="3115149" y="995221"/>
              <a:ext cx="2641084" cy="34162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dirty="0" err="1">
                  <a:solidFill>
                    <a:srgbClr val="F19638"/>
                  </a:solidFill>
                  <a:latin typeface="Meiryo UI" panose="020B0604030504040204" pitchFamily="34" charset="-128"/>
                  <a:ea typeface="Meiryo UI" panose="020B0604030504040204" pitchFamily="34" charset="-128"/>
                  <a:cs typeface="Meiryo"/>
                  <a:sym typeface="Meiryo"/>
                  <a:hlinkClick r:id="rId4" action="ppaction://hlinksldjump">
                    <a:extLst>
                      <a:ext uri="{A12FA001-AC4F-418D-AE19-62706E023703}">
                        <ahyp:hlinkClr xmlns:ahyp="http://schemas.microsoft.com/office/drawing/2018/hyperlinkcolor" val="tx"/>
                      </a:ext>
                    </a:extLst>
                  </a:hlinkClick>
                </a:rPr>
                <a:t>タイアップ広告メニュ</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4" action="ppaction://hlinksldjump">
                    <a:extLst>
                      <a:ext uri="{A12FA001-AC4F-418D-AE19-62706E023703}">
                        <ahyp:hlinkClr xmlns:ahyp="http://schemas.microsoft.com/office/drawing/2018/hyperlinkcolor" val="tx"/>
                      </a:ext>
                    </a:extLst>
                  </a:hlinkClick>
                </a:rPr>
                <a:t>ー</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rPr>
                <a:t>　   </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4" action="ppaction://hlinksldjump">
                    <a:extLst>
                      <a:ext uri="{A12FA001-AC4F-418D-AE19-62706E023703}">
                        <ahyp:hlinkClr xmlns:ahyp="http://schemas.microsoft.com/office/drawing/2018/hyperlinkcolor" val="tx"/>
                      </a:ext>
                    </a:extLst>
                  </a:hlinkClick>
                </a:rPr>
                <a:t>P</a:t>
              </a:r>
              <a:r>
                <a:rPr lang="en-US" altLang="ja-JP"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4" action="ppaction://hlinksldjump">
                    <a:extLst>
                      <a:ext uri="{A12FA001-AC4F-418D-AE19-62706E023703}">
                        <ahyp:hlinkClr xmlns:ahyp="http://schemas.microsoft.com/office/drawing/2018/hyperlinkcolor" val="tx"/>
                      </a:ext>
                    </a:extLst>
                  </a:hlinkClick>
                </a:rPr>
                <a:t>18</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4" action="ppaction://hlinksldjump">
                    <a:extLst>
                      <a:ext uri="{A12FA001-AC4F-418D-AE19-62706E023703}">
                        <ahyp:hlinkClr xmlns:ahyp="http://schemas.microsoft.com/office/drawing/2018/hyperlinkcolor" val="tx"/>
                      </a:ext>
                    </a:extLst>
                  </a:hlinkClick>
                </a:rPr>
                <a:t>～</a:t>
              </a:r>
              <a:endParaRPr sz="500" b="1" i="0" u="none" strike="noStrike" cap="none" dirty="0">
                <a:solidFill>
                  <a:srgbClr val="F19638"/>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タイアップ広告メニュー一覧</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スタンダードタイアップ</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dirty="0" err="1">
                  <a:solidFill>
                    <a:schemeClr val="dk1"/>
                  </a:solidFill>
                  <a:latin typeface="Meiryo UI" panose="020B0604030504040204" pitchFamily="34" charset="-128"/>
                  <a:ea typeface="Meiryo UI" panose="020B0604030504040204" pitchFamily="34" charset="-128"/>
                  <a:cs typeface="Meiryo"/>
                  <a:sym typeface="Meiryo"/>
                </a:rPr>
                <a:t>レビュー</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タイアップ</a:t>
              </a:r>
              <a:endPar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dirty="0">
                  <a:solidFill>
                    <a:schemeClr val="dk1"/>
                  </a:solidFill>
                  <a:latin typeface="Meiryo UI" panose="020B0604030504040204" pitchFamily="34" charset="-128"/>
                  <a:ea typeface="Meiryo UI" panose="020B0604030504040204" pitchFamily="34" charset="-128"/>
                  <a:cs typeface="Meiryo"/>
                  <a:sym typeface="Meiryo"/>
                </a:rPr>
                <a:t>・</a:t>
              </a:r>
              <a:r>
                <a:rPr lang="en-US" sz="800" dirty="0" err="1">
                  <a:solidFill>
                    <a:schemeClr val="dk1"/>
                  </a:solidFill>
                  <a:latin typeface="Meiryo UI" panose="020B0604030504040204" pitchFamily="34" charset="-128"/>
                  <a:ea typeface="Meiryo UI" panose="020B0604030504040204" pitchFamily="34" charset="-128"/>
                  <a:cs typeface="Meiryo"/>
                  <a:sym typeface="Meiryo"/>
                </a:rPr>
                <a:t>編集長レビュータイアップ</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ニュースリリースタイアップ</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本誌転載タイアップ</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・『BE-PAL.NET』 </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WEBリーチMAX</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BE-PAL』スポンサード連載タイアップ</a:t>
              </a:r>
              <a:endPar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・『BE-PAL.NET』 </a:t>
              </a:r>
              <a:r>
                <a:rPr lang="ja-JP" alt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サンプリングタイアップ</a:t>
              </a:r>
              <a:endPar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ja-JP" altLang="en-US" sz="800" dirty="0">
                  <a:solidFill>
                    <a:schemeClr val="dk1"/>
                  </a:solidFill>
                  <a:latin typeface="Meiryo UI" panose="020B0604030504040204" pitchFamily="34" charset="-128"/>
                  <a:ea typeface="Meiryo UI" panose="020B0604030504040204" pitchFamily="34" charset="-128"/>
                  <a:cs typeface="Meiryo"/>
                  <a:sym typeface="Meiryo"/>
                </a:rPr>
                <a:t>・</a:t>
              </a:r>
              <a:r>
                <a:rPr lang="en-US" altLang="ja-JP" sz="800" dirty="0">
                  <a:solidFill>
                    <a:schemeClr val="dk1"/>
                  </a:solidFill>
                  <a:latin typeface="Meiryo UI" panose="020B0604030504040204" pitchFamily="34" charset="-128"/>
                  <a:ea typeface="Meiryo UI" panose="020B0604030504040204" pitchFamily="34" charset="-128"/>
                  <a:cs typeface="Meiryo"/>
                  <a:sym typeface="Meiryo"/>
                </a:rPr>
                <a:t>『</a:t>
              </a:r>
              <a:r>
                <a:rPr lang="en-US" altLang="ja-JP" sz="800" dirty="0" err="1">
                  <a:solidFill>
                    <a:schemeClr val="dk1"/>
                  </a:solidFill>
                  <a:latin typeface="Meiryo UI" panose="020B0604030504040204" pitchFamily="34" charset="-128"/>
                  <a:ea typeface="Meiryo UI" panose="020B0604030504040204" pitchFamily="34" charset="-128"/>
                  <a:cs typeface="Meiryo"/>
                  <a:sym typeface="Meiryo"/>
                </a:rPr>
                <a:t>BE-PAL』Instagram</a:t>
              </a:r>
              <a:r>
                <a:rPr lang="ja-JP" altLang="en-US" sz="800" dirty="0">
                  <a:solidFill>
                    <a:schemeClr val="dk1"/>
                  </a:solidFill>
                  <a:latin typeface="Meiryo UI" panose="020B0604030504040204" pitchFamily="34" charset="-128"/>
                  <a:ea typeface="Meiryo UI" panose="020B0604030504040204" pitchFamily="34" charset="-128"/>
                  <a:cs typeface="Meiryo"/>
                  <a:sym typeface="Meiryo"/>
                </a:rPr>
                <a:t> </a:t>
              </a:r>
              <a:r>
                <a:rPr lang="en-US" altLang="ja-JP" sz="800" dirty="0">
                  <a:solidFill>
                    <a:schemeClr val="dk1"/>
                  </a:solidFill>
                  <a:latin typeface="Meiryo UI" panose="020B0604030504040204" pitchFamily="34" charset="-128"/>
                  <a:ea typeface="Meiryo UI" panose="020B0604030504040204" pitchFamily="34" charset="-128"/>
                  <a:cs typeface="Meiryo"/>
                  <a:sym typeface="Meiryo"/>
                </a:rPr>
                <a:t>Feed</a:t>
              </a:r>
              <a:r>
                <a:rPr lang="ja-JP" altLang="en-US" sz="800" dirty="0">
                  <a:solidFill>
                    <a:schemeClr val="dk1"/>
                  </a:solidFill>
                  <a:latin typeface="Meiryo UI" panose="020B0604030504040204" pitchFamily="34" charset="-128"/>
                  <a:ea typeface="Meiryo UI" panose="020B0604030504040204" pitchFamily="34" charset="-128"/>
                  <a:cs typeface="Meiryo"/>
                  <a:sym typeface="Meiryo"/>
                </a:rPr>
                <a:t> </a:t>
              </a:r>
              <a:r>
                <a:rPr lang="en-US" altLang="ja-JP" sz="800" dirty="0">
                  <a:solidFill>
                    <a:schemeClr val="dk1"/>
                  </a:solidFill>
                  <a:latin typeface="Meiryo UI" panose="020B0604030504040204" pitchFamily="34" charset="-128"/>
                  <a:ea typeface="Meiryo UI" panose="020B0604030504040204" pitchFamily="34" charset="-128"/>
                  <a:cs typeface="Meiryo"/>
                  <a:sym typeface="Meiryo"/>
                </a:rPr>
                <a:t>Magazine</a:t>
              </a:r>
            </a:p>
            <a:p>
              <a:pPr marL="0" marR="0" lvl="0" indent="0" algn="just" rtl="0">
                <a:lnSpc>
                  <a:spcPct val="150000"/>
                </a:lnSpc>
                <a:spcBef>
                  <a:spcPts val="0"/>
                </a:spcBef>
                <a:spcAft>
                  <a:spcPts val="0"/>
                </a:spcAft>
                <a:buClr>
                  <a:srgbClr val="000000"/>
                </a:buClr>
                <a:buSzPts val="800"/>
                <a:buFont typeface="Arial"/>
                <a:buNone/>
              </a:pPr>
              <a:r>
                <a:rPr lang="ja-JP" altLang="en-US" sz="800" dirty="0">
                  <a:solidFill>
                    <a:schemeClr val="dk1"/>
                  </a:solidFill>
                  <a:latin typeface="Meiryo UI" panose="020B0604030504040204" pitchFamily="34" charset="-128"/>
                  <a:ea typeface="Meiryo UI" panose="020B0604030504040204" pitchFamily="34" charset="-128"/>
                  <a:cs typeface="Meiryo"/>
                  <a:sym typeface="Meiryo"/>
                </a:rPr>
                <a:t>・</a:t>
              </a:r>
              <a:r>
                <a:rPr lang="en-US" altLang="ja-JP" sz="800" dirty="0">
                  <a:solidFill>
                    <a:schemeClr val="dk1"/>
                  </a:solidFill>
                  <a:latin typeface="Meiryo UI" panose="020B0604030504040204" pitchFamily="34" charset="-128"/>
                  <a:ea typeface="Meiryo UI" panose="020B0604030504040204" pitchFamily="34" charset="-128"/>
                  <a:cs typeface="Meiryo"/>
                  <a:sym typeface="Meiryo"/>
                </a:rPr>
                <a:t>『BE-PAL』X</a:t>
              </a:r>
              <a:r>
                <a:rPr lang="ja-JP" altLang="en-US" sz="800" dirty="0">
                  <a:solidFill>
                    <a:schemeClr val="dk1"/>
                  </a:solidFill>
                  <a:latin typeface="Meiryo UI" panose="020B0604030504040204" pitchFamily="34" charset="-128"/>
                  <a:ea typeface="Meiryo UI" panose="020B0604030504040204" pitchFamily="34" charset="-128"/>
                  <a:cs typeface="Meiryo"/>
                  <a:sym typeface="Meiryo"/>
                </a:rPr>
                <a:t>スポンサード広告</a:t>
              </a:r>
              <a:endParaRPr lang="en-US" altLang="ja-JP" sz="800"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ja-JP" alt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・コンテンツ納品パッケージ</a:t>
              </a:r>
              <a:endPar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ja-JP" altLang="en-US" sz="800" dirty="0">
                  <a:solidFill>
                    <a:schemeClr val="dk1"/>
                  </a:solidFill>
                  <a:latin typeface="Meiryo UI" panose="020B0604030504040204" pitchFamily="34" charset="-128"/>
                  <a:ea typeface="Meiryo UI" panose="020B0604030504040204" pitchFamily="34" charset="-128"/>
                  <a:cs typeface="Meiryo"/>
                  <a:sym typeface="Meiryo"/>
                </a:rPr>
                <a:t>・縦型ショート動画タイアップ</a:t>
              </a:r>
              <a:endPar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BE-PAL』プレミアム動画タイアップ</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スケジュール</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WEBタイアップ誘導枠位置</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本誌広告メニュー料金</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grpSp>
      <p:sp>
        <p:nvSpPr>
          <p:cNvPr id="111" name="Google Shape;111;p38"/>
          <p:cNvSpPr/>
          <p:nvPr/>
        </p:nvSpPr>
        <p:spPr>
          <a:xfrm>
            <a:off x="5977386" y="955563"/>
            <a:ext cx="2641084" cy="1410109"/>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12" name="Google Shape;112;p38"/>
          <p:cNvSpPr txBox="1"/>
          <p:nvPr/>
        </p:nvSpPr>
        <p:spPr>
          <a:xfrm>
            <a:off x="5977386" y="939734"/>
            <a:ext cx="2641084" cy="129262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1200"/>
              <a:buFont typeface="Arial"/>
              <a:buNone/>
            </a:pPr>
            <a:r>
              <a:rPr lang="en-US" sz="1200" b="1" i="0" u="none" strike="noStrike" cap="none" dirty="0" err="1">
                <a:solidFill>
                  <a:srgbClr val="EE7B08"/>
                </a:solidFill>
                <a:latin typeface="Meiryo UI" panose="020B0604030504040204" pitchFamily="34" charset="-128"/>
                <a:ea typeface="Meiryo UI" panose="020B0604030504040204" pitchFamily="34" charset="-128"/>
                <a:cs typeface="Meiryo"/>
                <a:sym typeface="Meiryo"/>
                <a:hlinkClick r:id="rId5" action="ppaction://hlinksldjump">
                  <a:extLst>
                    <a:ext uri="{A12FA001-AC4F-418D-AE19-62706E023703}">
                      <ahyp:hlinkClr xmlns:ahyp="http://schemas.microsoft.com/office/drawing/2018/hyperlinkcolor" val="tx"/>
                    </a:ext>
                  </a:extLst>
                </a:hlinkClick>
              </a:rPr>
              <a:t>バナー広告メニュ</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5" action="ppaction://hlinksldjump">
                  <a:extLst>
                    <a:ext uri="{A12FA001-AC4F-418D-AE19-62706E023703}">
                      <ahyp:hlinkClr xmlns:ahyp="http://schemas.microsoft.com/office/drawing/2018/hyperlinkcolor" val="tx"/>
                    </a:ext>
                  </a:extLst>
                </a:hlinkClick>
              </a:rPr>
              <a:t>ー</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rPr>
              <a:t>　　　   </a:t>
            </a:r>
            <a:r>
              <a:rPr lang="en-US" sz="1200" b="1" i="0" u="none" strike="noStrike" cap="none" dirty="0">
                <a:solidFill>
                  <a:srgbClr val="EE7B08"/>
                </a:solidFill>
                <a:latin typeface="Meiryo UI" panose="020B0604030504040204" pitchFamily="34" charset="-128"/>
                <a:ea typeface="Meiryo UI" panose="020B0604030504040204" pitchFamily="34" charset="-128"/>
                <a:cs typeface="Meiryo"/>
                <a:sym typeface="Meiryo"/>
                <a:hlinkClick r:id="rId5" action="ppaction://hlinksldjump">
                  <a:extLst>
                    <a:ext uri="{A12FA001-AC4F-418D-AE19-62706E023703}">
                      <ahyp:hlinkClr xmlns:ahyp="http://schemas.microsoft.com/office/drawing/2018/hyperlinkcolor" val="tx"/>
                    </a:ext>
                  </a:extLst>
                </a:hlinkClick>
              </a:rPr>
              <a:t>P</a:t>
            </a:r>
            <a:r>
              <a:rPr lang="en-US" altLang="ja-JP" sz="1200" b="1" i="0" u="none" strike="noStrike" cap="none" dirty="0">
                <a:solidFill>
                  <a:srgbClr val="EE7B08"/>
                </a:solidFill>
                <a:latin typeface="Meiryo UI" panose="020B0604030504040204" pitchFamily="34" charset="-128"/>
                <a:ea typeface="Meiryo UI" panose="020B0604030504040204" pitchFamily="34" charset="-128"/>
                <a:cs typeface="Meiryo"/>
                <a:sym typeface="Meiryo"/>
                <a:hlinkClick r:id="rId5" action="ppaction://hlinksldjump">
                  <a:extLst>
                    <a:ext uri="{A12FA001-AC4F-418D-AE19-62706E023703}">
                      <ahyp:hlinkClr xmlns:ahyp="http://schemas.microsoft.com/office/drawing/2018/hyperlinkcolor" val="tx"/>
                    </a:ext>
                  </a:extLst>
                </a:hlinkClick>
              </a:rPr>
              <a:t>40</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5" action="ppaction://hlinksldjump">
                  <a:extLst>
                    <a:ext uri="{A12FA001-AC4F-418D-AE19-62706E023703}">
                      <ahyp:hlinkClr xmlns:ahyp="http://schemas.microsoft.com/office/drawing/2018/hyperlinkcolor" val="tx"/>
                    </a:ext>
                  </a:extLst>
                </a:hlinkClick>
              </a:rPr>
              <a:t>～</a:t>
            </a:r>
            <a:endParaRPr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バナー広告メニュー一覧</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PCバナーメニュ</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ー</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SPバナーメニュ</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ー</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SP動画バナーメニュ</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ー</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SP動画バナー広告入稿規定</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grpSp>
        <p:nvGrpSpPr>
          <p:cNvPr id="3" name="グループ化 2">
            <a:extLst>
              <a:ext uri="{FF2B5EF4-FFF2-40B4-BE49-F238E27FC236}">
                <a16:creationId xmlns:a16="http://schemas.microsoft.com/office/drawing/2014/main" id="{F535A1A2-219A-78E8-9A44-FD133D6C2C12}"/>
              </a:ext>
            </a:extLst>
          </p:cNvPr>
          <p:cNvGrpSpPr/>
          <p:nvPr/>
        </p:nvGrpSpPr>
        <p:grpSpPr>
          <a:xfrm>
            <a:off x="213035" y="939734"/>
            <a:ext cx="2660566" cy="3038217"/>
            <a:chOff x="215430" y="2963516"/>
            <a:chExt cx="2660566" cy="3038217"/>
          </a:xfrm>
        </p:grpSpPr>
        <p:sp>
          <p:nvSpPr>
            <p:cNvPr id="113" name="Google Shape;113;p38"/>
            <p:cNvSpPr/>
            <p:nvPr/>
          </p:nvSpPr>
          <p:spPr>
            <a:xfrm>
              <a:off x="234912" y="2963516"/>
              <a:ext cx="2641084" cy="3038217"/>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14" name="Google Shape;114;p38"/>
            <p:cNvSpPr txBox="1"/>
            <p:nvPr/>
          </p:nvSpPr>
          <p:spPr>
            <a:xfrm>
              <a:off x="215430" y="3051483"/>
              <a:ext cx="2641084" cy="28622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dirty="0" err="1">
                  <a:solidFill>
                    <a:srgbClr val="F19638"/>
                  </a:solidFill>
                  <a:latin typeface="Meiryo UI" panose="020B0604030504040204" pitchFamily="34" charset="-128"/>
                  <a:ea typeface="Meiryo UI" panose="020B0604030504040204" pitchFamily="34" charset="-128"/>
                  <a:cs typeface="Meiryo"/>
                  <a:sym typeface="Meiryo"/>
                  <a:hlinkClick r:id="rId6" action="ppaction://hlinksldjump">
                    <a:extLst>
                      <a:ext uri="{A12FA001-AC4F-418D-AE19-62706E023703}">
                        <ahyp:hlinkClr xmlns:ahyp="http://schemas.microsoft.com/office/drawing/2018/hyperlinkcolor" val="tx"/>
                      </a:ext>
                    </a:extLst>
                  </a:hlinkClick>
                </a:rPr>
                <a:t>メディアについて</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rPr>
                <a:t>　　　　  </a:t>
              </a:r>
              <a:r>
                <a:rPr lang="en-US" sz="1200" b="1" i="0" u="none" strike="noStrike" cap="none" dirty="0">
                  <a:solidFill>
                    <a:srgbClr val="EE7B08"/>
                  </a:solidFill>
                  <a:latin typeface="Meiryo UI" panose="020B0604030504040204" pitchFamily="34" charset="-128"/>
                  <a:ea typeface="Meiryo UI" panose="020B0604030504040204" pitchFamily="34" charset="-128"/>
                  <a:cs typeface="Meiryo"/>
                  <a:sym typeface="Meiryo"/>
                  <a:hlinkClick r:id="rId6" action="ppaction://hlinksldjump">
                    <a:extLst>
                      <a:ext uri="{A12FA001-AC4F-418D-AE19-62706E023703}">
                        <ahyp:hlinkClr xmlns:ahyp="http://schemas.microsoft.com/office/drawing/2018/hyperlinkcolor" val="tx"/>
                      </a:ext>
                    </a:extLst>
                  </a:hlinkClick>
                </a:rPr>
                <a:t>P</a:t>
              </a:r>
              <a:r>
                <a:rPr lang="en-US" altLang="ja-JP" sz="1200" b="1" i="0" u="none" strike="noStrike" cap="none" dirty="0">
                  <a:solidFill>
                    <a:srgbClr val="EE7B08"/>
                  </a:solidFill>
                  <a:latin typeface="Meiryo UI" panose="020B0604030504040204" pitchFamily="34" charset="-128"/>
                  <a:ea typeface="Meiryo UI" panose="020B0604030504040204" pitchFamily="34" charset="-128"/>
                  <a:cs typeface="Meiryo"/>
                  <a:sym typeface="Meiryo"/>
                  <a:hlinkClick r:id="rId6" action="ppaction://hlinksldjump">
                    <a:extLst>
                      <a:ext uri="{A12FA001-AC4F-418D-AE19-62706E023703}">
                        <ahyp:hlinkClr xmlns:ahyp="http://schemas.microsoft.com/office/drawing/2018/hyperlinkcolor" val="tx"/>
                      </a:ext>
                    </a:extLst>
                  </a:hlinkClick>
                </a:rPr>
                <a:t>3</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6" action="ppaction://hlinksldjump">
                    <a:extLst>
                      <a:ext uri="{A12FA001-AC4F-418D-AE19-62706E023703}">
                        <ahyp:hlinkClr xmlns:ahyp="http://schemas.microsoft.com/office/drawing/2018/hyperlinkcolor" val="tx"/>
                      </a:ext>
                    </a:extLst>
                  </a:hlinkClick>
                </a:rPr>
                <a:t>～</a:t>
              </a:r>
              <a:endParaRPr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メディアコンセプト</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BE-PAL』ブランド</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BE-PAL』の特徴</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BE-PAL』編集長紹介</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BE-PAL.NET』編集長紹介</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BE-PAL』本誌情報</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BE-PAL』読者属性</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・202</a:t>
              </a:r>
              <a:r>
                <a:rPr lang="en-US" sz="800" dirty="0">
                  <a:solidFill>
                    <a:schemeClr val="dk1"/>
                  </a:solidFill>
                  <a:latin typeface="Meiryo UI" panose="020B0604030504040204" pitchFamily="34" charset="-128"/>
                  <a:ea typeface="Meiryo UI" panose="020B0604030504040204" pitchFamily="34" charset="-128"/>
                  <a:cs typeface="Meiryo"/>
                  <a:sym typeface="Meiryo"/>
                </a:rPr>
                <a:t>4</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年特集実績</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BE-PAL.NET』メディアデータ</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BE-PAL.NET』ユーザー属性</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記事カテゴリ</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BE-PAL』公式YouTube</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BE-PAL』公式Instagram</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BE-PAL』とともに振り返るアウトドア史</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grpSp>
      <p:sp>
        <p:nvSpPr>
          <p:cNvPr id="115" name="Google Shape;115;p38"/>
          <p:cNvSpPr/>
          <p:nvPr/>
        </p:nvSpPr>
        <p:spPr>
          <a:xfrm>
            <a:off x="3091658" y="4617002"/>
            <a:ext cx="2641084" cy="1959405"/>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16" name="Google Shape;116;p38"/>
          <p:cNvSpPr/>
          <p:nvPr/>
        </p:nvSpPr>
        <p:spPr>
          <a:xfrm>
            <a:off x="5977386" y="5593222"/>
            <a:ext cx="2641084" cy="751622"/>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17" name="Google Shape;117;p38"/>
          <p:cNvSpPr txBox="1"/>
          <p:nvPr/>
        </p:nvSpPr>
        <p:spPr>
          <a:xfrm>
            <a:off x="5995385" y="5615750"/>
            <a:ext cx="2641084" cy="64629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1200"/>
              <a:buFont typeface="Arial"/>
              <a:buNone/>
            </a:pPr>
            <a:r>
              <a:rPr lang="en-US" sz="1200" b="1" i="0" u="none" strike="noStrike" cap="none" dirty="0" err="1">
                <a:solidFill>
                  <a:srgbClr val="F19638"/>
                </a:solidFill>
                <a:latin typeface="Meiryo UI" panose="020B0604030504040204" pitchFamily="34" charset="-128"/>
                <a:ea typeface="Meiryo UI" panose="020B0604030504040204" pitchFamily="34" charset="-128"/>
                <a:cs typeface="Meiryo"/>
                <a:sym typeface="Meiryo"/>
                <a:hlinkClick r:id="rId7" action="ppaction://hlinksldjump">
                  <a:extLst>
                    <a:ext uri="{A12FA001-AC4F-418D-AE19-62706E023703}">
                      <ahyp:hlinkClr xmlns:ahyp="http://schemas.microsoft.com/office/drawing/2018/hyperlinkcolor" val="tx"/>
                    </a:ext>
                  </a:extLst>
                </a:hlinkClick>
              </a:rPr>
              <a:t>注意事項</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rPr>
              <a:t>　　　　　　　 　　</a:t>
            </a:r>
            <a:r>
              <a:rPr lang="en-US" sz="1200" b="1" u="sng" dirty="0">
                <a:solidFill>
                  <a:srgbClr val="EE7B08"/>
                </a:solidFill>
                <a:latin typeface="Meiryo UI" panose="020B0604030504040204" pitchFamily="34" charset="-128"/>
                <a:ea typeface="Meiryo UI" panose="020B0604030504040204" pitchFamily="34" charset="-128"/>
                <a:cs typeface="Meiryo"/>
                <a:sym typeface="Meiryo"/>
                <a:hlinkClick r:id="rId7" action="ppaction://hlinksldjump"/>
              </a:rPr>
              <a:t>P</a:t>
            </a:r>
            <a:r>
              <a:rPr lang="en-US" altLang="ja-JP" sz="1200" b="1" u="sng" dirty="0">
                <a:solidFill>
                  <a:srgbClr val="EE7B08"/>
                </a:solidFill>
                <a:latin typeface="Meiryo UI" panose="020B0604030504040204" pitchFamily="34" charset="-128"/>
                <a:ea typeface="Meiryo UI" panose="020B0604030504040204" pitchFamily="34" charset="-128"/>
                <a:cs typeface="Meiryo"/>
                <a:sym typeface="Meiryo"/>
                <a:hlinkClick r:id="rId7" action="ppaction://hlinksldjump"/>
              </a:rPr>
              <a:t>62</a:t>
            </a:r>
            <a:endParaRPr sz="1200" b="1" i="0" u="sng" strike="noStrike" cap="none" dirty="0">
              <a:solidFill>
                <a:srgbClr val="F19638"/>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1200"/>
              <a:buFont typeface="Arial"/>
              <a:buNone/>
            </a:pPr>
            <a:r>
              <a:rPr lang="en-US" sz="1200" b="1" i="0" u="none" strike="noStrike" cap="none" dirty="0" err="1">
                <a:solidFill>
                  <a:srgbClr val="F19638"/>
                </a:solidFill>
                <a:latin typeface="Meiryo UI" panose="020B0604030504040204" pitchFamily="34" charset="-128"/>
                <a:ea typeface="Meiryo UI" panose="020B0604030504040204" pitchFamily="34" charset="-128"/>
                <a:cs typeface="Meiryo"/>
                <a:sym typeface="Meiryo"/>
                <a:hlinkClick r:id="rId8" action="ppaction://hlinksldjump">
                  <a:extLst>
                    <a:ext uri="{A12FA001-AC4F-418D-AE19-62706E023703}">
                      <ahyp:hlinkClr xmlns:ahyp="http://schemas.microsoft.com/office/drawing/2018/hyperlinkcolor" val="tx"/>
                    </a:ext>
                  </a:extLst>
                </a:hlinkClick>
              </a:rPr>
              <a:t>お問い合わせ先</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rPr>
              <a:t>　　　　　　</a:t>
            </a:r>
            <a:r>
              <a:rPr lang="en-US" sz="1200" b="1" u="sng" dirty="0">
                <a:solidFill>
                  <a:srgbClr val="F19638"/>
                </a:solidFill>
                <a:latin typeface="Meiryo UI" panose="020B0604030504040204" pitchFamily="34" charset="-128"/>
                <a:ea typeface="Meiryo UI" panose="020B0604030504040204" pitchFamily="34" charset="-128"/>
                <a:cs typeface="Meiryo"/>
                <a:sym typeface="Meiryo"/>
                <a:hlinkClick r:id="rId8" action="ppaction://hlinksldjump"/>
              </a:rPr>
              <a:t>P</a:t>
            </a:r>
            <a:r>
              <a:rPr lang="en-US" altLang="ja-JP" sz="1200" b="1" u="sng" dirty="0">
                <a:solidFill>
                  <a:srgbClr val="F19638"/>
                </a:solidFill>
                <a:latin typeface="Meiryo UI" panose="020B0604030504040204" pitchFamily="34" charset="-128"/>
                <a:ea typeface="Meiryo UI" panose="020B0604030504040204" pitchFamily="34" charset="-128"/>
                <a:cs typeface="Meiryo"/>
                <a:sym typeface="Meiryo"/>
                <a:hlinkClick r:id="rId8" action="ppaction://hlinksldjump"/>
              </a:rPr>
              <a:t>66</a:t>
            </a:r>
            <a:endParaRPr lang="en-US" sz="1200" b="1" u="sng" dirty="0">
              <a:solidFill>
                <a:srgbClr val="F19638"/>
              </a:solidFill>
              <a:latin typeface="Meiryo UI" panose="020B0604030504040204" pitchFamily="34" charset="-128"/>
              <a:ea typeface="Meiryo UI" panose="020B0604030504040204" pitchFamily="34" charset="-128"/>
              <a:cs typeface="Meiryo"/>
              <a:sym typeface="Meiryo"/>
            </a:endParaRPr>
          </a:p>
        </p:txBody>
      </p:sp>
      <p:sp>
        <p:nvSpPr>
          <p:cNvPr id="118" name="Google Shape;118;p38"/>
          <p:cNvSpPr txBox="1"/>
          <p:nvPr/>
        </p:nvSpPr>
        <p:spPr>
          <a:xfrm>
            <a:off x="3109763" y="4646816"/>
            <a:ext cx="2641084" cy="19389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dirty="0" err="1">
                <a:solidFill>
                  <a:srgbClr val="F19638"/>
                </a:solidFill>
                <a:latin typeface="Meiryo UI" panose="020B0604030504040204" pitchFamily="34" charset="-128"/>
                <a:ea typeface="Meiryo UI" panose="020B0604030504040204" pitchFamily="34" charset="-128"/>
                <a:cs typeface="Meiryo"/>
                <a:sym typeface="Meiryo"/>
                <a:hlinkClick r:id="rId9" action="ppaction://hlinksldjump">
                  <a:extLst>
                    <a:ext uri="{A12FA001-AC4F-418D-AE19-62706E023703}">
                      <ahyp:hlinkClr xmlns:ahyp="http://schemas.microsoft.com/office/drawing/2018/hyperlinkcolor" val="tx"/>
                    </a:ext>
                  </a:extLst>
                </a:hlinkClick>
              </a:rPr>
              <a:t>オプションメニュ</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9" action="ppaction://hlinksldjump">
                  <a:extLst>
                    <a:ext uri="{A12FA001-AC4F-418D-AE19-62706E023703}">
                      <ahyp:hlinkClr xmlns:ahyp="http://schemas.microsoft.com/office/drawing/2018/hyperlinkcolor" val="tx"/>
                    </a:ext>
                  </a:extLst>
                </a:hlinkClick>
              </a:rPr>
              <a:t>ー</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rPr>
              <a:t>　　　   </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9" action="ppaction://hlinksldjump">
                  <a:extLst>
                    <a:ext uri="{A12FA001-AC4F-418D-AE19-62706E023703}">
                      <ahyp:hlinkClr xmlns:ahyp="http://schemas.microsoft.com/office/drawing/2018/hyperlinkcolor" val="tx"/>
                    </a:ext>
                  </a:extLst>
                </a:hlinkClick>
              </a:rPr>
              <a:t>P</a:t>
            </a:r>
            <a:r>
              <a:rPr lang="en-US" altLang="ja-JP"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9" action="ppaction://hlinksldjump">
                  <a:extLst>
                    <a:ext uri="{A12FA001-AC4F-418D-AE19-62706E023703}">
                      <ahyp:hlinkClr xmlns:ahyp="http://schemas.microsoft.com/office/drawing/2018/hyperlinkcolor" val="tx"/>
                    </a:ext>
                  </a:extLst>
                </a:hlinkClick>
              </a:rPr>
              <a:t>34</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9" action="ppaction://hlinksldjump">
                  <a:extLst>
                    <a:ext uri="{A12FA001-AC4F-418D-AE19-62706E023703}">
                      <ahyp:hlinkClr xmlns:ahyp="http://schemas.microsoft.com/office/drawing/2018/hyperlinkcolor" val="tx"/>
                    </a:ext>
                  </a:extLst>
                </a:hlinkClick>
              </a:rPr>
              <a:t>～</a:t>
            </a:r>
            <a:endParaRPr sz="1400" b="1" i="0" u="none" strike="noStrike" cap="none" dirty="0">
              <a:solidFill>
                <a:srgbClr val="F19638"/>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・Instagram</a:t>
            </a:r>
            <a:r>
              <a:rPr lang="ja-JP" alt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 </a:t>
            </a:r>
            <a:r>
              <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Feed Magazine</a:t>
            </a: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・Instagram LIVE</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SNSブーストプラン</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レコメンドエンジンブーストプラン</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・Smart </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Newsブーストプラン</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二次利用／著名人キャスティング</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キャスティング候補</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リッチレポート</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電子雑誌広告メニュ</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ー</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19" name="Google Shape;119;p38"/>
          <p:cNvSpPr txBox="1"/>
          <p:nvPr/>
        </p:nvSpPr>
        <p:spPr>
          <a:xfrm>
            <a:off x="6008961" y="2433835"/>
            <a:ext cx="2641084" cy="110795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1200"/>
              <a:buFont typeface="Arial"/>
              <a:buNone/>
            </a:pPr>
            <a:r>
              <a:rPr lang="en-US" sz="1200" b="1" i="0" u="none" strike="noStrike" cap="none" dirty="0" err="1">
                <a:solidFill>
                  <a:srgbClr val="F19638"/>
                </a:solidFill>
                <a:latin typeface="Meiryo UI" panose="020B0604030504040204" pitchFamily="34" charset="-128"/>
                <a:ea typeface="Meiryo UI" panose="020B0604030504040204" pitchFamily="34" charset="-128"/>
                <a:cs typeface="Meiryo"/>
                <a:sym typeface="Meiryo"/>
                <a:hlinkClick r:id="rId10" action="ppaction://hlinksldjump">
                  <a:extLst>
                    <a:ext uri="{A12FA001-AC4F-418D-AE19-62706E023703}">
                      <ahyp:hlinkClr xmlns:ahyp="http://schemas.microsoft.com/office/drawing/2018/hyperlinkcolor" val="tx"/>
                    </a:ext>
                  </a:extLst>
                </a:hlinkClick>
              </a:rPr>
              <a:t>事例</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rPr>
              <a:t>　　　　　　　       　  </a:t>
            </a:r>
            <a:r>
              <a:rPr lang="en-US" sz="1200" b="1" i="0" u="none" strike="noStrike" cap="none" dirty="0">
                <a:solidFill>
                  <a:srgbClr val="EE7B08"/>
                </a:solidFill>
                <a:latin typeface="Meiryo UI" panose="020B0604030504040204" pitchFamily="34" charset="-128"/>
                <a:ea typeface="Meiryo UI" panose="020B0604030504040204" pitchFamily="34" charset="-128"/>
                <a:cs typeface="Meiryo"/>
                <a:sym typeface="Meiryo"/>
                <a:hlinkClick r:id="rId10" action="ppaction://hlinksldjump">
                  <a:extLst>
                    <a:ext uri="{A12FA001-AC4F-418D-AE19-62706E023703}">
                      <ahyp:hlinkClr xmlns:ahyp="http://schemas.microsoft.com/office/drawing/2018/hyperlinkcolor" val="tx"/>
                    </a:ext>
                  </a:extLst>
                </a:hlinkClick>
              </a:rPr>
              <a:t>P45</a:t>
            </a:r>
            <a:r>
              <a:rPr lang="en-US"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hlinkClick r:id="rId10" action="ppaction://hlinksldjump">
                  <a:extLst>
                    <a:ext uri="{A12FA001-AC4F-418D-AE19-62706E023703}">
                      <ahyp:hlinkClr xmlns:ahyp="http://schemas.microsoft.com/office/drawing/2018/hyperlinkcolor" val="tx"/>
                    </a:ext>
                  </a:extLst>
                </a:hlinkClick>
              </a:rPr>
              <a:t>～</a:t>
            </a:r>
            <a:endParaRPr sz="1200" b="1" i="0" u="none" strike="noStrike" cap="none" dirty="0">
              <a:solidFill>
                <a:srgbClr val="F19638"/>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dirty="0">
                <a:solidFill>
                  <a:schemeClr val="dk1"/>
                </a:solidFill>
                <a:latin typeface="Meiryo UI" panose="020B0604030504040204" pitchFamily="34" charset="-128"/>
                <a:ea typeface="Meiryo UI" panose="020B0604030504040204" pitchFamily="34" charset="-128"/>
                <a:cs typeface="Meiryo"/>
                <a:sym typeface="Meiryo"/>
              </a:rPr>
              <a:t>・</a:t>
            </a:r>
            <a:r>
              <a:rPr lang="en-US" sz="800" dirty="0" err="1">
                <a:solidFill>
                  <a:schemeClr val="dk1"/>
                </a:solidFill>
                <a:latin typeface="Meiryo UI" panose="020B0604030504040204" pitchFamily="34" charset="-128"/>
                <a:ea typeface="Meiryo UI" panose="020B0604030504040204" pitchFamily="34" charset="-128"/>
                <a:cs typeface="Meiryo"/>
                <a:sym typeface="Meiryo"/>
              </a:rPr>
              <a:t>本誌＋WEB＋動画＋他媒体コラボ</a:t>
            </a:r>
            <a:endPar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本誌+WEB＋イベント＋動画</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本誌+WEB＋イベント</a:t>
            </a:r>
            <a:endParaRPr lang="en-US" sz="800"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50000"/>
              </a:lnSpc>
              <a:spcBef>
                <a:spcPts val="0"/>
              </a:spcBef>
              <a:spcAft>
                <a:spcPts val="0"/>
              </a:spcAft>
              <a:buClr>
                <a:srgbClr val="000000"/>
              </a:buClr>
              <a:buSzPts val="800"/>
              <a:buFont typeface="Arial"/>
              <a:buNone/>
            </a:pPr>
            <a:r>
              <a:rPr lang="ja-JP" alt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　　　　　　　　　　　　　　　　　　　　ほか多数</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20" name="Google Shape;120;p38"/>
          <p:cNvSpPr/>
          <p:nvPr/>
        </p:nvSpPr>
        <p:spPr>
          <a:xfrm>
            <a:off x="5990962" y="2433836"/>
            <a:ext cx="2641084" cy="1148638"/>
          </a:xfrm>
          <a:prstGeom prst="rect">
            <a:avLst/>
          </a:prstGeom>
          <a:noFill/>
          <a:ln w="25400" cap="flat"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21" name="Google Shape;121;p3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2</a:t>
            </a:fld>
            <a:endParaRPr>
              <a:latin typeface="Meiryo UI" panose="020B0604030504040204" pitchFamily="34" charset="-128"/>
              <a:ea typeface="Meiryo UI" panose="020B0604030504040204" pitchFamily="34" charset="-128"/>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4"/>
          <p:cNvSpPr txBox="1"/>
          <p:nvPr/>
        </p:nvSpPr>
        <p:spPr>
          <a:xfrm>
            <a:off x="178130" y="1852527"/>
            <a:ext cx="5764720" cy="16312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About Media</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4000"/>
              <a:buFont typeface="Arial"/>
              <a:buNone/>
            </a:pPr>
            <a:r>
              <a:rPr lang="en-US" sz="40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メディアについて</a:t>
            </a:r>
            <a:endParaRPr sz="40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402" name="Google Shape;402;p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a:t>
            </a:fld>
            <a:endParaRPr/>
          </a:p>
        </p:txBody>
      </p:sp>
      <p:pic>
        <p:nvPicPr>
          <p:cNvPr id="4" name="図 3">
            <a:extLst>
              <a:ext uri="{FF2B5EF4-FFF2-40B4-BE49-F238E27FC236}">
                <a16:creationId xmlns:a16="http://schemas.microsoft.com/office/drawing/2014/main" id="{50673FBB-9C10-E884-10E5-97FE8B704D4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695"/>
          <a:stretch/>
        </p:blipFill>
        <p:spPr>
          <a:xfrm>
            <a:off x="2770893" y="3638747"/>
            <a:ext cx="4755705" cy="321925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8" name="Google Shape;408;p47"/>
          <p:cNvPicPr preferRelativeResize="0"/>
          <p:nvPr/>
        </p:nvPicPr>
        <p:blipFill rotWithShape="1">
          <a:blip r:embed="rId3">
            <a:alphaModFix/>
          </a:blip>
          <a:srcRect/>
          <a:stretch/>
        </p:blipFill>
        <p:spPr>
          <a:xfrm>
            <a:off x="4872936" y="750433"/>
            <a:ext cx="4070379" cy="6107567"/>
          </a:xfrm>
          <a:prstGeom prst="rect">
            <a:avLst/>
          </a:prstGeom>
          <a:noFill/>
          <a:ln>
            <a:noFill/>
          </a:ln>
        </p:spPr>
      </p:pic>
      <p:sp>
        <p:nvSpPr>
          <p:cNvPr id="409" name="Google Shape;409;p47"/>
          <p:cNvSpPr/>
          <p:nvPr/>
        </p:nvSpPr>
        <p:spPr>
          <a:xfrm>
            <a:off x="0" y="740908"/>
            <a:ext cx="5219700" cy="611709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410" name="Google Shape;410;p47"/>
          <p:cNvSpPr txBox="1"/>
          <p:nvPr/>
        </p:nvSpPr>
        <p:spPr>
          <a:xfrm>
            <a:off x="954518" y="157297"/>
            <a:ext cx="447473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メディアコンセプト</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411" name="Google Shape;411;p47"/>
          <p:cNvSpPr txBox="1">
            <a:spLocks noGrp="1"/>
          </p:cNvSpPr>
          <p:nvPr>
            <p:ph type="body" idx="4294967295"/>
          </p:nvPr>
        </p:nvSpPr>
        <p:spPr>
          <a:xfrm>
            <a:off x="0" y="2823283"/>
            <a:ext cx="3998976" cy="2460849"/>
          </a:xfrm>
          <a:prstGeom prst="rect">
            <a:avLst/>
          </a:prstGeom>
          <a:noFill/>
          <a:ln>
            <a:noFill/>
          </a:ln>
        </p:spPr>
        <p:txBody>
          <a:bodyPr spcFirstLastPara="1" wrap="square" lIns="91425" tIns="45700" rIns="91425" bIns="45700" anchor="ctr" anchorCtr="0">
            <a:normAutofit/>
          </a:bodyPr>
          <a:lstStyle/>
          <a:p>
            <a:pPr marL="114300" lvl="0" indent="0" algn="l" rtl="0">
              <a:lnSpc>
                <a:spcPct val="90000"/>
              </a:lnSpc>
              <a:spcBef>
                <a:spcPts val="750"/>
              </a:spcBef>
              <a:spcAft>
                <a:spcPts val="0"/>
              </a:spcAft>
              <a:buSzPts val="1800"/>
              <a:buNone/>
            </a:pPr>
            <a:r>
              <a:rPr lang="en-US" sz="1400" b="1" dirty="0">
                <a:solidFill>
                  <a:schemeClr val="lt1"/>
                </a:solidFill>
                <a:latin typeface="Meiryo UI" panose="020B0604030504040204" pitchFamily="34" charset="-128"/>
                <a:ea typeface="Meiryo UI" panose="020B0604030504040204" pitchFamily="34" charset="-128"/>
              </a:rPr>
              <a:t>「</a:t>
            </a:r>
            <a:r>
              <a:rPr lang="en-US" sz="1400" b="1" dirty="0" err="1">
                <a:solidFill>
                  <a:schemeClr val="lt1"/>
                </a:solidFill>
                <a:latin typeface="Meiryo UI" panose="020B0604030504040204" pitchFamily="34" charset="-128"/>
                <a:ea typeface="Meiryo UI" panose="020B0604030504040204" pitchFamily="34" charset="-128"/>
              </a:rPr>
              <a:t>自然を手でつかもう</a:t>
            </a:r>
            <a:r>
              <a:rPr lang="en-US" sz="1400" b="1" dirty="0">
                <a:solidFill>
                  <a:schemeClr val="lt1"/>
                </a:solidFill>
                <a:latin typeface="Meiryo UI" panose="020B0604030504040204" pitchFamily="34" charset="-128"/>
                <a:ea typeface="Meiryo UI" panose="020B0604030504040204" pitchFamily="34" charset="-128"/>
              </a:rPr>
              <a:t>。」</a:t>
            </a:r>
            <a:endParaRPr b="1" dirty="0">
              <a:latin typeface="Meiryo UI" panose="020B0604030504040204" pitchFamily="34" charset="-128"/>
              <a:ea typeface="Meiryo UI" panose="020B0604030504040204" pitchFamily="34" charset="-128"/>
            </a:endParaRPr>
          </a:p>
          <a:p>
            <a:pPr marL="114300" lvl="0" indent="0" algn="l" rtl="0">
              <a:lnSpc>
                <a:spcPct val="90000"/>
              </a:lnSpc>
              <a:spcBef>
                <a:spcPts val="750"/>
              </a:spcBef>
              <a:spcAft>
                <a:spcPts val="0"/>
              </a:spcAft>
              <a:buSzPts val="1800"/>
              <a:buNone/>
            </a:pPr>
            <a:r>
              <a:rPr lang="en-US" sz="1400" b="1" dirty="0">
                <a:solidFill>
                  <a:schemeClr val="lt1"/>
                </a:solidFill>
                <a:latin typeface="Meiryo UI" panose="020B0604030504040204" pitchFamily="34" charset="-128"/>
                <a:ea typeface="Meiryo UI" panose="020B0604030504040204" pitchFamily="34" charset="-128"/>
              </a:rPr>
              <a:t>1981年、創刊時のキャッチフレーズは、</a:t>
            </a:r>
            <a:endParaRPr b="1" dirty="0">
              <a:latin typeface="Meiryo UI" panose="020B0604030504040204" pitchFamily="34" charset="-128"/>
              <a:ea typeface="Meiryo UI" panose="020B0604030504040204" pitchFamily="34" charset="-128"/>
            </a:endParaRPr>
          </a:p>
          <a:p>
            <a:pPr marL="114300" lvl="0" indent="0" algn="l" rtl="0">
              <a:lnSpc>
                <a:spcPct val="90000"/>
              </a:lnSpc>
              <a:spcBef>
                <a:spcPts val="750"/>
              </a:spcBef>
              <a:spcAft>
                <a:spcPts val="0"/>
              </a:spcAft>
              <a:buSzPts val="1800"/>
              <a:buNone/>
            </a:pPr>
            <a:r>
              <a:rPr lang="en-US" sz="1400" b="1" dirty="0" err="1">
                <a:solidFill>
                  <a:schemeClr val="lt1"/>
                </a:solidFill>
                <a:latin typeface="Meiryo UI" panose="020B0604030504040204" pitchFamily="34" charset="-128"/>
                <a:ea typeface="Meiryo UI" panose="020B0604030504040204" pitchFamily="34" charset="-128"/>
              </a:rPr>
              <a:t>今でもずっと引き継がれています</a:t>
            </a:r>
            <a:r>
              <a:rPr lang="en-US" sz="1400" b="1" dirty="0">
                <a:solidFill>
                  <a:schemeClr val="lt1"/>
                </a:solidFill>
                <a:latin typeface="Meiryo UI" panose="020B0604030504040204" pitchFamily="34" charset="-128"/>
                <a:ea typeface="Meiryo UI" panose="020B0604030504040204" pitchFamily="34" charset="-128"/>
              </a:rPr>
              <a:t>。</a:t>
            </a:r>
            <a:endParaRPr b="1" dirty="0">
              <a:latin typeface="Meiryo UI" panose="020B0604030504040204" pitchFamily="34" charset="-128"/>
              <a:ea typeface="Meiryo UI" panose="020B0604030504040204" pitchFamily="34" charset="-128"/>
            </a:endParaRPr>
          </a:p>
          <a:p>
            <a:pPr marL="114300" lvl="0" indent="0" algn="l" rtl="0">
              <a:lnSpc>
                <a:spcPct val="90000"/>
              </a:lnSpc>
              <a:spcBef>
                <a:spcPts val="750"/>
              </a:spcBef>
              <a:spcAft>
                <a:spcPts val="0"/>
              </a:spcAft>
              <a:buSzPts val="1800"/>
              <a:buNone/>
            </a:pPr>
            <a:r>
              <a:rPr lang="en-US" sz="1400" b="1" dirty="0" err="1">
                <a:solidFill>
                  <a:schemeClr val="lt1"/>
                </a:solidFill>
                <a:latin typeface="Meiryo UI" panose="020B0604030504040204" pitchFamily="34" charset="-128"/>
                <a:ea typeface="Meiryo UI" panose="020B0604030504040204" pitchFamily="34" charset="-128"/>
              </a:rPr>
              <a:t>初心者もベテランも、大人も子</a:t>
            </a:r>
            <a:r>
              <a:rPr lang="ja-JP" altLang="en-US" sz="1400" b="1" dirty="0">
                <a:solidFill>
                  <a:schemeClr val="lt1"/>
                </a:solidFill>
                <a:latin typeface="Meiryo UI" panose="020B0604030504040204" pitchFamily="34" charset="-128"/>
                <a:ea typeface="Meiryo UI" panose="020B0604030504040204" pitchFamily="34" charset="-128"/>
              </a:rPr>
              <a:t>ども</a:t>
            </a:r>
            <a:r>
              <a:rPr lang="en-US" sz="1400" b="1" dirty="0">
                <a:solidFill>
                  <a:schemeClr val="lt1"/>
                </a:solidFill>
                <a:latin typeface="Meiryo UI" panose="020B0604030504040204" pitchFamily="34" charset="-128"/>
                <a:ea typeface="Meiryo UI" panose="020B0604030504040204" pitchFamily="34" charset="-128"/>
              </a:rPr>
              <a:t>も。</a:t>
            </a:r>
            <a:endParaRPr b="1" dirty="0">
              <a:latin typeface="Meiryo UI" panose="020B0604030504040204" pitchFamily="34" charset="-128"/>
              <a:ea typeface="Meiryo UI" panose="020B0604030504040204" pitchFamily="34" charset="-128"/>
            </a:endParaRPr>
          </a:p>
          <a:p>
            <a:pPr marL="114300" lvl="0" indent="0" algn="l" rtl="0">
              <a:lnSpc>
                <a:spcPct val="90000"/>
              </a:lnSpc>
              <a:spcBef>
                <a:spcPts val="750"/>
              </a:spcBef>
              <a:spcAft>
                <a:spcPts val="0"/>
              </a:spcAft>
              <a:buSzPts val="1800"/>
              <a:buNone/>
            </a:pPr>
            <a:r>
              <a:rPr lang="en-US" sz="1400" b="1" dirty="0" err="1">
                <a:solidFill>
                  <a:schemeClr val="lt1"/>
                </a:solidFill>
                <a:latin typeface="Meiryo UI" panose="020B0604030504040204" pitchFamily="34" charset="-128"/>
                <a:ea typeface="Meiryo UI" panose="020B0604030504040204" pitchFamily="34" charset="-128"/>
              </a:rPr>
              <a:t>誰でもできて、みんなを楽しくさせる</a:t>
            </a:r>
            <a:r>
              <a:rPr lang="en-US" sz="1400" b="1" dirty="0">
                <a:solidFill>
                  <a:schemeClr val="lt1"/>
                </a:solidFill>
                <a:latin typeface="Meiryo UI" panose="020B0604030504040204" pitchFamily="34" charset="-128"/>
                <a:ea typeface="Meiryo UI" panose="020B0604030504040204" pitchFamily="34" charset="-128"/>
              </a:rPr>
              <a:t>、</a:t>
            </a:r>
            <a:endParaRPr b="1" dirty="0">
              <a:latin typeface="Meiryo UI" panose="020B0604030504040204" pitchFamily="34" charset="-128"/>
              <a:ea typeface="Meiryo UI" panose="020B0604030504040204" pitchFamily="34" charset="-128"/>
            </a:endParaRPr>
          </a:p>
          <a:p>
            <a:pPr marL="114300" lvl="0" indent="0" algn="l" rtl="0">
              <a:lnSpc>
                <a:spcPct val="90000"/>
              </a:lnSpc>
              <a:spcBef>
                <a:spcPts val="750"/>
              </a:spcBef>
              <a:spcAft>
                <a:spcPts val="0"/>
              </a:spcAft>
              <a:buSzPts val="1800"/>
              <a:buNone/>
            </a:pPr>
            <a:r>
              <a:rPr lang="en-US" sz="1400" b="1" dirty="0" err="1">
                <a:solidFill>
                  <a:schemeClr val="lt1"/>
                </a:solidFill>
                <a:latin typeface="Meiryo UI" panose="020B0604030504040204" pitchFamily="34" charset="-128"/>
                <a:ea typeface="Meiryo UI" panose="020B0604030504040204" pitchFamily="34" charset="-128"/>
              </a:rPr>
              <a:t>アウトドアの入門メディアです</a:t>
            </a:r>
            <a:r>
              <a:rPr lang="en-US" sz="1400" b="1" dirty="0">
                <a:solidFill>
                  <a:schemeClr val="lt1"/>
                </a:solidFill>
                <a:latin typeface="Meiryo UI" panose="020B0604030504040204" pitchFamily="34" charset="-128"/>
                <a:ea typeface="Meiryo UI" panose="020B0604030504040204" pitchFamily="34" charset="-128"/>
              </a:rPr>
              <a:t>。</a:t>
            </a:r>
            <a:endParaRPr b="1" dirty="0">
              <a:latin typeface="Meiryo UI" panose="020B0604030504040204" pitchFamily="34" charset="-128"/>
              <a:ea typeface="Meiryo UI" panose="020B0604030504040204" pitchFamily="34" charset="-128"/>
            </a:endParaRPr>
          </a:p>
        </p:txBody>
      </p:sp>
      <p:sp>
        <p:nvSpPr>
          <p:cNvPr id="412" name="Google Shape;412;p47"/>
          <p:cNvSpPr txBox="1"/>
          <p:nvPr/>
        </p:nvSpPr>
        <p:spPr>
          <a:xfrm>
            <a:off x="4034" y="2526778"/>
            <a:ext cx="4352543" cy="369332"/>
          </a:xfrm>
          <a:prstGeom prst="rect">
            <a:avLst/>
          </a:prstGeom>
          <a:solidFill>
            <a:schemeClr val="lt1"/>
          </a:solidFill>
          <a:ln>
            <a:noFill/>
          </a:ln>
        </p:spPr>
        <p:txBody>
          <a:bodyPr spcFirstLastPara="1" wrap="square" lIns="91425" tIns="45700" rIns="91425" bIns="45700" anchor="b"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Meiryo UI" panose="020B0604030504040204" pitchFamily="34" charset="-128"/>
                <a:ea typeface="Meiryo UI" panose="020B0604030504040204" pitchFamily="34" charset="-128"/>
                <a:cs typeface="Meiryo"/>
                <a:sym typeface="Meiryo"/>
              </a:rPr>
              <a:t>　自然を遊ぼう！　キャンプに行こう！</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413" name="Google Shape;413;p47"/>
          <p:cNvSpPr txBox="1"/>
          <p:nvPr/>
        </p:nvSpPr>
        <p:spPr>
          <a:xfrm rot="5400000">
            <a:off x="1985087" y="3609833"/>
            <a:ext cx="5858252"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F2D1C9"/>
                </a:solidFill>
                <a:latin typeface="Meiryo UI" panose="020B0604030504040204" pitchFamily="34" charset="-128"/>
                <a:ea typeface="Meiryo UI" panose="020B0604030504040204" pitchFamily="34" charset="-128"/>
                <a:cs typeface="Meiryo"/>
                <a:sym typeface="Meiryo"/>
              </a:rPr>
              <a:t>NATURE＆OUTDOOR LIFE MAGAZINE</a:t>
            </a:r>
            <a:endParaRPr sz="2000" b="1" i="0" u="none" strike="noStrike" cap="none">
              <a:solidFill>
                <a:srgbClr val="F2D1C9"/>
              </a:solidFill>
              <a:latin typeface="Meiryo UI" panose="020B0604030504040204" pitchFamily="34" charset="-128"/>
              <a:ea typeface="Meiryo UI" panose="020B0604030504040204" pitchFamily="34" charset="-128"/>
              <a:cs typeface="Meiryo"/>
              <a:sym typeface="Meiryo"/>
            </a:endParaRPr>
          </a:p>
        </p:txBody>
      </p:sp>
      <p:sp>
        <p:nvSpPr>
          <p:cNvPr id="414" name="Google Shape;414;p4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21" name="Google Shape;421;p48"/>
          <p:cNvSpPr txBox="1"/>
          <p:nvPr/>
        </p:nvSpPr>
        <p:spPr>
          <a:xfrm>
            <a:off x="913050" y="211075"/>
            <a:ext cx="447473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BE-PAL』ブランド</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grpSp>
        <p:nvGrpSpPr>
          <p:cNvPr id="413" name="グループ化 412">
            <a:extLst>
              <a:ext uri="{FF2B5EF4-FFF2-40B4-BE49-F238E27FC236}">
                <a16:creationId xmlns:a16="http://schemas.microsoft.com/office/drawing/2014/main" id="{5799E457-9395-5EC4-685F-680932C97417}"/>
              </a:ext>
            </a:extLst>
          </p:cNvPr>
          <p:cNvGrpSpPr/>
          <p:nvPr/>
        </p:nvGrpSpPr>
        <p:grpSpPr>
          <a:xfrm>
            <a:off x="6167917" y="4797871"/>
            <a:ext cx="1911928" cy="1820884"/>
            <a:chOff x="6217869" y="4836544"/>
            <a:chExt cx="1911928" cy="1820884"/>
          </a:xfrm>
        </p:grpSpPr>
        <p:sp>
          <p:nvSpPr>
            <p:cNvPr id="14" name="五角形 13">
              <a:extLst>
                <a:ext uri="{FF2B5EF4-FFF2-40B4-BE49-F238E27FC236}">
                  <a16:creationId xmlns:a16="http://schemas.microsoft.com/office/drawing/2014/main" id="{0E272540-340A-9D53-9D82-04B42C826E5B}"/>
                </a:ext>
              </a:extLst>
            </p:cNvPr>
            <p:cNvSpPr/>
            <p:nvPr/>
          </p:nvSpPr>
          <p:spPr>
            <a:xfrm rot="10800000">
              <a:off x="6217869" y="4836544"/>
              <a:ext cx="1911928" cy="1820884"/>
            </a:xfrm>
            <a:prstGeom prst="pentag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Google Shape;455;p48">
              <a:extLst>
                <a:ext uri="{FF2B5EF4-FFF2-40B4-BE49-F238E27FC236}">
                  <a16:creationId xmlns:a16="http://schemas.microsoft.com/office/drawing/2014/main" id="{B7616FB6-544B-E556-EDD3-224F198C3682}"/>
                </a:ext>
              </a:extLst>
            </p:cNvPr>
            <p:cNvSpPr/>
            <p:nvPr/>
          </p:nvSpPr>
          <p:spPr>
            <a:xfrm>
              <a:off x="6513173" y="5756873"/>
              <a:ext cx="1327719" cy="4462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約</a:t>
              </a:r>
              <a:r>
                <a:rPr lang="en-US" altLang="ja-JP"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19</a:t>
              </a:r>
              <a:r>
                <a:rPr lang="en-US"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,000通</a:t>
              </a:r>
              <a:endParaRPr sz="2000" dirty="0">
                <a:solidFill>
                  <a:schemeClr val="tx1"/>
                </a:solidFill>
                <a:latin typeface="Meiryo UI" panose="020B0604030504040204" pitchFamily="34" charset="-128"/>
                <a:ea typeface="Meiryo UI" panose="020B0604030504040204" pitchFamily="34" charset="-128"/>
              </a:endParaRPr>
            </a:p>
            <a:p>
              <a:pPr marL="0" marR="0" lvl="0" indent="0" algn="ctr" rtl="0">
                <a:lnSpc>
                  <a:spcPct val="100000"/>
                </a:lnSpc>
                <a:spcBef>
                  <a:spcPts val="0"/>
                </a:spcBef>
                <a:spcAft>
                  <a:spcPts val="0"/>
                </a:spcAft>
                <a:buClr>
                  <a:srgbClr val="000000"/>
                </a:buClr>
                <a:buSzPts val="600"/>
                <a:buFont typeface="Arial"/>
                <a:buNone/>
              </a:pPr>
              <a:r>
                <a:rPr lang="en-US" sz="9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202</a:t>
              </a:r>
              <a:r>
                <a:rPr lang="en-US" sz="900" b="1" dirty="0">
                  <a:solidFill>
                    <a:schemeClr val="tx1"/>
                  </a:solidFill>
                  <a:latin typeface="Meiryo UI" panose="020B0604030504040204" pitchFamily="34" charset="-128"/>
                  <a:ea typeface="Meiryo UI" panose="020B0604030504040204" pitchFamily="34" charset="-128"/>
                  <a:cs typeface="Meiryo"/>
                  <a:sym typeface="Meiryo"/>
                </a:rPr>
                <a:t>6</a:t>
              </a:r>
              <a:r>
                <a:rPr lang="en-US" sz="9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年</a:t>
              </a:r>
              <a:r>
                <a:rPr lang="en-US" sz="900" b="1" dirty="0">
                  <a:solidFill>
                    <a:schemeClr val="tx1"/>
                  </a:solidFill>
                  <a:latin typeface="Meiryo UI" panose="020B0604030504040204" pitchFamily="34" charset="-128"/>
                  <a:ea typeface="Meiryo UI" panose="020B0604030504040204" pitchFamily="34" charset="-128"/>
                  <a:cs typeface="Meiryo"/>
                  <a:sym typeface="Meiryo"/>
                </a:rPr>
                <a:t>6</a:t>
              </a:r>
              <a:r>
                <a:rPr lang="en-US" sz="9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月</a:t>
              </a:r>
              <a:r>
                <a:rPr lang="ja-JP" altLang="en-US" sz="9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時点</a:t>
              </a:r>
              <a:endParaRPr sz="900" b="1" i="0" u="none" strike="noStrike" cap="none" dirty="0">
                <a:solidFill>
                  <a:schemeClr val="tx1"/>
                </a:solidFill>
                <a:latin typeface="Meiryo UI" panose="020B0604030504040204" pitchFamily="34" charset="-128"/>
                <a:ea typeface="Meiryo UI" panose="020B0604030504040204" pitchFamily="34" charset="-128"/>
                <a:cs typeface="Meiryo"/>
                <a:sym typeface="Meiryo"/>
              </a:endParaRPr>
            </a:p>
          </p:txBody>
        </p:sp>
        <p:pic>
          <p:nvPicPr>
            <p:cNvPr id="53" name="Google Shape;437;p48">
              <a:extLst>
                <a:ext uri="{FF2B5EF4-FFF2-40B4-BE49-F238E27FC236}">
                  <a16:creationId xmlns:a16="http://schemas.microsoft.com/office/drawing/2014/main" id="{D80EAF86-87A4-4D17-A356-16E596A6AA0D}"/>
                </a:ext>
              </a:extLst>
            </p:cNvPr>
            <p:cNvPicPr preferRelativeResize="0"/>
            <p:nvPr/>
          </p:nvPicPr>
          <p:blipFill rotWithShape="1">
            <a:blip r:embed="rId3">
              <a:alphaModFix/>
            </a:blip>
            <a:srcRect/>
            <a:stretch/>
          </p:blipFill>
          <p:spPr>
            <a:xfrm>
              <a:off x="6799283" y="5011169"/>
              <a:ext cx="755501" cy="755501"/>
            </a:xfrm>
            <a:prstGeom prst="rect">
              <a:avLst/>
            </a:prstGeom>
            <a:noFill/>
            <a:ln>
              <a:noFill/>
            </a:ln>
          </p:spPr>
        </p:pic>
      </p:grpSp>
      <p:grpSp>
        <p:nvGrpSpPr>
          <p:cNvPr id="416" name="グループ化 415">
            <a:extLst>
              <a:ext uri="{FF2B5EF4-FFF2-40B4-BE49-F238E27FC236}">
                <a16:creationId xmlns:a16="http://schemas.microsoft.com/office/drawing/2014/main" id="{BF849B52-487B-7C4E-18B4-E897AFC7C7F6}"/>
              </a:ext>
            </a:extLst>
          </p:cNvPr>
          <p:cNvGrpSpPr/>
          <p:nvPr/>
        </p:nvGrpSpPr>
        <p:grpSpPr>
          <a:xfrm>
            <a:off x="3397020" y="848909"/>
            <a:ext cx="1911928" cy="1820884"/>
            <a:chOff x="3446972" y="887582"/>
            <a:chExt cx="1911928" cy="1820884"/>
          </a:xfrm>
        </p:grpSpPr>
        <p:sp>
          <p:nvSpPr>
            <p:cNvPr id="4" name="五角形 3">
              <a:extLst>
                <a:ext uri="{FF2B5EF4-FFF2-40B4-BE49-F238E27FC236}">
                  <a16:creationId xmlns:a16="http://schemas.microsoft.com/office/drawing/2014/main" id="{E7F1B712-3681-75C5-351C-1514DF2564B0}"/>
                </a:ext>
              </a:extLst>
            </p:cNvPr>
            <p:cNvSpPr/>
            <p:nvPr/>
          </p:nvSpPr>
          <p:spPr>
            <a:xfrm>
              <a:off x="3446972" y="887582"/>
              <a:ext cx="1911928" cy="1820884"/>
            </a:xfrm>
            <a:prstGeom prst="pentag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Google Shape;456;p48">
              <a:extLst>
                <a:ext uri="{FF2B5EF4-FFF2-40B4-BE49-F238E27FC236}">
                  <a16:creationId xmlns:a16="http://schemas.microsoft.com/office/drawing/2014/main" id="{81AADD3E-1150-2314-6031-CB8F3FF8E483}"/>
                </a:ext>
              </a:extLst>
            </p:cNvPr>
            <p:cNvSpPr/>
            <p:nvPr/>
          </p:nvSpPr>
          <p:spPr>
            <a:xfrm>
              <a:off x="3811358" y="2094386"/>
              <a:ext cx="1234210" cy="492402"/>
            </a:xfrm>
            <a:prstGeom prst="rect">
              <a:avLst/>
            </a:prstGeom>
            <a:noFill/>
            <a:ln>
              <a:noFill/>
            </a:ln>
          </p:spPr>
          <p:txBody>
            <a:bodyPr spcFirstLastPara="1" wrap="square" lIns="91425" tIns="45700" rIns="91425" bIns="45700" anchor="t" anchorCtr="0">
              <a:spAutoFit/>
            </a:bodyPr>
            <a:lstStyle/>
            <a:p>
              <a:pPr algn="ctr">
                <a:buSzPts val="1100"/>
              </a:pPr>
              <a:r>
                <a:rPr lang="ja-JP" altLang="en-US" b="1" dirty="0">
                  <a:solidFill>
                    <a:srgbClr val="FFFFFF"/>
                  </a:solidFill>
                  <a:latin typeface="Meiryo UI" panose="020B0604030504040204" pitchFamily="34" charset="-128"/>
                  <a:ea typeface="Meiryo UI" panose="020B0604030504040204" pitchFamily="34" charset="-128"/>
                  <a:cs typeface="Calibri"/>
                  <a:sym typeface="Calibri"/>
                </a:rPr>
                <a:t>約</a:t>
              </a:r>
              <a:r>
                <a:rPr lang="en-US" altLang="ja-JP" b="1" dirty="0">
                  <a:solidFill>
                    <a:srgbClr val="FFFFFF"/>
                  </a:solidFill>
                  <a:latin typeface="Meiryo UI" panose="020B0604030504040204" pitchFamily="34" charset="-128"/>
                  <a:ea typeface="Meiryo UI" panose="020B0604030504040204" pitchFamily="34" charset="-128"/>
                  <a:cs typeface="Calibri"/>
                  <a:sym typeface="Calibri"/>
                </a:rPr>
                <a:t>55</a:t>
              </a:r>
              <a:r>
                <a:rPr lang="en-US" b="1" i="0" u="none" strike="noStrike" cap="none" dirty="0">
                  <a:solidFill>
                    <a:srgbClr val="FFFFFF"/>
                  </a:solidFill>
                  <a:latin typeface="Meiryo UI" panose="020B0604030504040204" pitchFamily="34" charset="-128"/>
                  <a:ea typeface="Meiryo UI" panose="020B0604030504040204" pitchFamily="34" charset="-128"/>
                  <a:cs typeface="Calibri"/>
                  <a:sym typeface="Calibri"/>
                </a:rPr>
                <a:t>,000部</a:t>
              </a:r>
              <a:endParaRPr sz="1800" dirty="0">
                <a:solidFill>
                  <a:srgbClr val="FFFFFF"/>
                </a:solidFill>
                <a:latin typeface="Meiryo UI" panose="020B0604030504040204" pitchFamily="34" charset="-128"/>
                <a:ea typeface="Meiryo UI" panose="020B0604030504040204" pitchFamily="34" charset="-128"/>
              </a:endParaRPr>
            </a:p>
            <a:p>
              <a:pPr marL="0" marR="0" lvl="0" indent="0" algn="ctr" rtl="0">
                <a:lnSpc>
                  <a:spcPct val="100000"/>
                </a:lnSpc>
                <a:spcBef>
                  <a:spcPts val="0"/>
                </a:spcBef>
                <a:spcAft>
                  <a:spcPts val="0"/>
                </a:spcAft>
                <a:buNone/>
              </a:pPr>
              <a:r>
                <a:rPr lang="en-US" sz="600" b="1" i="0" u="none" strike="noStrike" cap="none" dirty="0">
                  <a:solidFill>
                    <a:srgbClr val="FFFFFF"/>
                  </a:solidFill>
                  <a:latin typeface="Meiryo UI" panose="020B0604030504040204" pitchFamily="34" charset="-128"/>
                  <a:ea typeface="Meiryo UI" panose="020B0604030504040204" pitchFamily="34" charset="-128"/>
                  <a:cs typeface="Calibri"/>
                  <a:sym typeface="Calibri"/>
                </a:rPr>
                <a:t>2026年</a:t>
              </a:r>
              <a:r>
                <a:rPr lang="en-US" sz="600" b="1" dirty="0">
                  <a:solidFill>
                    <a:srgbClr val="FFFFFF"/>
                  </a:solidFill>
                  <a:latin typeface="Meiryo UI" panose="020B0604030504040204" pitchFamily="34" charset="-128"/>
                  <a:ea typeface="Meiryo UI" panose="020B0604030504040204" pitchFamily="34" charset="-128"/>
                  <a:cs typeface="Calibri"/>
                  <a:sym typeface="Calibri"/>
                </a:rPr>
                <a:t>1</a:t>
              </a:r>
              <a:r>
                <a:rPr lang="en-US" sz="600" b="1" i="0" u="none" strike="noStrike" cap="none" dirty="0">
                  <a:solidFill>
                    <a:srgbClr val="FFFFFF"/>
                  </a:solidFill>
                  <a:latin typeface="Meiryo UI" panose="020B0604030504040204" pitchFamily="34" charset="-128"/>
                  <a:ea typeface="Meiryo UI" panose="020B0604030504040204" pitchFamily="34" charset="-128"/>
                  <a:cs typeface="Calibri"/>
                  <a:sym typeface="Calibri"/>
                </a:rPr>
                <a:t>-</a:t>
              </a:r>
              <a:r>
                <a:rPr lang="en-US" sz="600" b="1" dirty="0">
                  <a:solidFill>
                    <a:srgbClr val="FFFFFF"/>
                  </a:solidFill>
                  <a:latin typeface="Meiryo UI" panose="020B0604030504040204" pitchFamily="34" charset="-128"/>
                  <a:ea typeface="Meiryo UI" panose="020B0604030504040204" pitchFamily="34" charset="-128"/>
                  <a:cs typeface="Calibri"/>
                  <a:sym typeface="Calibri"/>
                </a:rPr>
                <a:t>3</a:t>
              </a:r>
              <a:r>
                <a:rPr lang="en-US" sz="600" b="1" i="0" u="none" strike="noStrike" cap="none" dirty="0">
                  <a:solidFill>
                    <a:srgbClr val="FFFFFF"/>
                  </a:solidFill>
                  <a:latin typeface="Meiryo UI" panose="020B0604030504040204" pitchFamily="34" charset="-128"/>
                  <a:ea typeface="Meiryo UI" panose="020B0604030504040204" pitchFamily="34" charset="-128"/>
                  <a:cs typeface="Calibri"/>
                  <a:sym typeface="Calibri"/>
                </a:rPr>
                <a:t>月</a:t>
              </a:r>
              <a:endParaRPr sz="600" b="1" i="0" u="none" strike="noStrike" cap="none" dirty="0">
                <a:solidFill>
                  <a:srgbClr val="FFFFFF"/>
                </a:solidFill>
                <a:latin typeface="Meiryo UI" panose="020B0604030504040204" pitchFamily="34" charset="-128"/>
                <a:ea typeface="Meiryo UI" panose="020B0604030504040204" pitchFamily="34" charset="-128"/>
                <a:cs typeface="Calibri"/>
                <a:sym typeface="Calibri"/>
              </a:endParaRPr>
            </a:p>
            <a:p>
              <a:pPr marL="0" marR="0" lvl="0" indent="0" algn="ctr" rtl="0">
                <a:lnSpc>
                  <a:spcPct val="100000"/>
                </a:lnSpc>
                <a:spcBef>
                  <a:spcPts val="0"/>
                </a:spcBef>
                <a:spcAft>
                  <a:spcPts val="0"/>
                </a:spcAft>
                <a:buNone/>
              </a:pPr>
              <a:r>
                <a:rPr lang="en-US" sz="600" b="1" i="0" u="none" strike="noStrike" cap="none" dirty="0" err="1">
                  <a:solidFill>
                    <a:srgbClr val="FFFFFF"/>
                  </a:solidFill>
                  <a:latin typeface="Meiryo UI" panose="020B0604030504040204" pitchFamily="34" charset="-128"/>
                  <a:ea typeface="Meiryo UI" panose="020B0604030504040204" pitchFamily="34" charset="-128"/>
                  <a:cs typeface="Calibri"/>
                  <a:sym typeface="Calibri"/>
                </a:rPr>
                <a:t>印刷証明付き発行部数</a:t>
              </a:r>
              <a:endParaRPr sz="600" b="1" i="0" u="none" strike="noStrike" cap="none" dirty="0">
                <a:solidFill>
                  <a:srgbClr val="FFFFFF"/>
                </a:solidFill>
                <a:latin typeface="Meiryo UI" panose="020B0604030504040204" pitchFamily="34" charset="-128"/>
                <a:ea typeface="Meiryo UI" panose="020B0604030504040204" pitchFamily="34" charset="-128"/>
                <a:cs typeface="Calibri"/>
                <a:sym typeface="Calibri"/>
              </a:endParaRPr>
            </a:p>
          </p:txBody>
        </p:sp>
      </p:grpSp>
      <p:grpSp>
        <p:nvGrpSpPr>
          <p:cNvPr id="420" name="グループ化 419">
            <a:extLst>
              <a:ext uri="{FF2B5EF4-FFF2-40B4-BE49-F238E27FC236}">
                <a16:creationId xmlns:a16="http://schemas.microsoft.com/office/drawing/2014/main" id="{9D628FD5-C4CF-AA90-2555-5A360B99E1B4}"/>
              </a:ext>
            </a:extLst>
          </p:cNvPr>
          <p:cNvGrpSpPr/>
          <p:nvPr/>
        </p:nvGrpSpPr>
        <p:grpSpPr>
          <a:xfrm>
            <a:off x="614018" y="2823080"/>
            <a:ext cx="1911928" cy="1820884"/>
            <a:chOff x="663970" y="2861753"/>
            <a:chExt cx="1911928" cy="1820884"/>
          </a:xfrm>
        </p:grpSpPr>
        <p:sp>
          <p:nvSpPr>
            <p:cNvPr id="2" name="五角形 1">
              <a:extLst>
                <a:ext uri="{FF2B5EF4-FFF2-40B4-BE49-F238E27FC236}">
                  <a16:creationId xmlns:a16="http://schemas.microsoft.com/office/drawing/2014/main" id="{ED44AE39-C1D1-7529-3ABE-A45EACA1A8CA}"/>
                </a:ext>
              </a:extLst>
            </p:cNvPr>
            <p:cNvSpPr/>
            <p:nvPr/>
          </p:nvSpPr>
          <p:spPr>
            <a:xfrm>
              <a:off x="663970" y="2861753"/>
              <a:ext cx="1911928" cy="1820884"/>
            </a:xfrm>
            <a:prstGeom prst="pentag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Google Shape;426;p48">
              <a:extLst>
                <a:ext uri="{FF2B5EF4-FFF2-40B4-BE49-F238E27FC236}">
                  <a16:creationId xmlns:a16="http://schemas.microsoft.com/office/drawing/2014/main" id="{8DEB224B-E14C-C0A4-46CA-B5E4B3F6663F}"/>
                </a:ext>
              </a:extLst>
            </p:cNvPr>
            <p:cNvSpPr/>
            <p:nvPr/>
          </p:nvSpPr>
          <p:spPr>
            <a:xfrm>
              <a:off x="834852" y="4105030"/>
              <a:ext cx="1550169" cy="523180"/>
            </a:xfrm>
            <a:prstGeom prst="rect">
              <a:avLst/>
            </a:prstGeom>
            <a:noFill/>
            <a:ln>
              <a:noFill/>
            </a:ln>
          </p:spPr>
          <p:txBody>
            <a:bodyPr spcFirstLastPara="1" wrap="square" lIns="91425" tIns="45700" rIns="91425" bIns="45700" anchor="t" anchorCtr="0">
              <a:spAutoFit/>
            </a:bodyPr>
            <a:lstStyle/>
            <a:p>
              <a:pPr algn="ctr"/>
              <a:r>
                <a:rPr lang="ja-JP" altLang="en-US" b="1" i="0" u="none" strike="noStrike" cap="none" dirty="0">
                  <a:solidFill>
                    <a:srgbClr val="FFFFFF"/>
                  </a:solidFill>
                  <a:latin typeface="Meiryo UI" panose="020B0604030504040204" pitchFamily="34" charset="-128"/>
                  <a:ea typeface="Meiryo UI" panose="020B0604030504040204" pitchFamily="34" charset="-128"/>
                  <a:cs typeface="Meiryo"/>
                  <a:sym typeface="Meiryo"/>
                </a:rPr>
                <a:t>約</a:t>
              </a:r>
              <a:r>
                <a:rPr lang="en-US" b="1" i="0" u="none" strike="noStrike" cap="none" dirty="0">
                  <a:solidFill>
                    <a:srgbClr val="FFFFFF"/>
                  </a:solidFill>
                  <a:latin typeface="Meiryo UI" panose="020B0604030504040204" pitchFamily="34" charset="-128"/>
                  <a:ea typeface="Meiryo UI" panose="020B0604030504040204" pitchFamily="34" charset="-128"/>
                  <a:cs typeface="Meiryo"/>
                  <a:sym typeface="Meiryo"/>
                </a:rPr>
                <a:t>16,</a:t>
              </a:r>
              <a:r>
                <a:rPr lang="en-US" altLang="ja-JP" b="1" i="0" u="none" strike="noStrike" cap="none" dirty="0">
                  <a:solidFill>
                    <a:srgbClr val="FFFFFF"/>
                  </a:solidFill>
                  <a:latin typeface="Meiryo UI" panose="020B0604030504040204" pitchFamily="34" charset="-128"/>
                  <a:ea typeface="Meiryo UI" panose="020B0604030504040204" pitchFamily="34" charset="-128"/>
                  <a:cs typeface="Meiryo"/>
                  <a:sym typeface="Meiryo"/>
                </a:rPr>
                <a:t>000</a:t>
              </a:r>
              <a:r>
                <a:rPr lang="en-US" b="1" i="0" u="none" strike="noStrike" cap="none" dirty="0">
                  <a:solidFill>
                    <a:srgbClr val="FFFFFF"/>
                  </a:solidFill>
                  <a:latin typeface="Meiryo UI" panose="020B0604030504040204" pitchFamily="34" charset="-128"/>
                  <a:ea typeface="Meiryo UI" panose="020B0604030504040204" pitchFamily="34" charset="-128"/>
                  <a:cs typeface="Meiryo"/>
                  <a:sym typeface="Meiryo"/>
                </a:rPr>
                <a:t>UU</a:t>
              </a:r>
              <a:endParaRPr sz="2000" b="0" i="0"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600"/>
                <a:buFont typeface="Arial"/>
                <a:buNone/>
              </a:pPr>
              <a:r>
                <a:rPr lang="en-US" sz="700" b="1" dirty="0">
                  <a:solidFill>
                    <a:srgbClr val="FFFFFF"/>
                  </a:solidFill>
                  <a:latin typeface="Meiryo UI" panose="020B0604030504040204" pitchFamily="34" charset="-128"/>
                  <a:ea typeface="Meiryo UI" panose="020B0604030504040204" pitchFamily="34" charset="-128"/>
                  <a:cs typeface="Meiryo"/>
                  <a:sym typeface="Meiryo"/>
                </a:rPr>
                <a:t>「</a:t>
              </a:r>
              <a:r>
                <a:rPr lang="en-US" sz="700" b="1" dirty="0" err="1">
                  <a:solidFill>
                    <a:srgbClr val="FFFFFF"/>
                  </a:solidFill>
                  <a:latin typeface="Meiryo UI" panose="020B0604030504040204" pitchFamily="34" charset="-128"/>
                  <a:ea typeface="Meiryo UI" panose="020B0604030504040204" pitchFamily="34" charset="-128"/>
                  <a:cs typeface="Meiryo"/>
                  <a:sym typeface="Meiryo"/>
                </a:rPr>
                <a:t>dマガジン</a:t>
              </a:r>
              <a:r>
                <a:rPr lang="en-US" sz="700" b="1" dirty="0">
                  <a:solidFill>
                    <a:srgbClr val="FFFFFF"/>
                  </a:solidFill>
                  <a:latin typeface="Meiryo UI" panose="020B0604030504040204" pitchFamily="34" charset="-128"/>
                  <a:ea typeface="Meiryo UI" panose="020B0604030504040204" pitchFamily="34" charset="-128"/>
                  <a:cs typeface="Meiryo"/>
                  <a:sym typeface="Meiryo"/>
                </a:rPr>
                <a:t>」</a:t>
              </a:r>
              <a:endParaRPr lang="en-US" sz="700" b="1" i="0"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600"/>
                <a:buFont typeface="Arial"/>
                <a:buNone/>
              </a:pPr>
              <a:r>
                <a:rPr lang="en-US" altLang="ja-JP" sz="700" b="1" i="0" u="none" strike="noStrike" cap="none" dirty="0">
                  <a:solidFill>
                    <a:srgbClr val="FFFFFF"/>
                  </a:solidFill>
                  <a:latin typeface="Meiryo UI" panose="020B0604030504040204" pitchFamily="34" charset="-128"/>
                  <a:ea typeface="Meiryo UI" panose="020B0604030504040204" pitchFamily="34" charset="-128"/>
                  <a:cs typeface="Meiryo"/>
                  <a:sym typeface="Meiryo"/>
                </a:rPr>
                <a:t>2025</a:t>
              </a:r>
              <a:r>
                <a:rPr lang="ja-JP" altLang="en-US" sz="700" b="1" i="0" u="none" strike="noStrike" cap="none" dirty="0">
                  <a:solidFill>
                    <a:srgbClr val="FFFFFF"/>
                  </a:solidFill>
                  <a:latin typeface="Meiryo UI" panose="020B0604030504040204" pitchFamily="34" charset="-128"/>
                  <a:ea typeface="Meiryo UI" panose="020B0604030504040204" pitchFamily="34" charset="-128"/>
                  <a:cs typeface="Meiryo"/>
                  <a:sym typeface="Meiryo"/>
                </a:rPr>
                <a:t>年</a:t>
              </a:r>
              <a:r>
                <a:rPr lang="en-US" altLang="ja-JP" sz="700" b="1" i="0" u="none" strike="noStrike" cap="none" dirty="0">
                  <a:solidFill>
                    <a:srgbClr val="FFFFFF"/>
                  </a:solidFill>
                  <a:latin typeface="Meiryo UI" panose="020B0604030504040204" pitchFamily="34" charset="-128"/>
                  <a:ea typeface="Meiryo UI" panose="020B0604030504040204" pitchFamily="34" charset="-128"/>
                  <a:cs typeface="Meiryo"/>
                  <a:sym typeface="Meiryo"/>
                </a:rPr>
                <a:t>1-6</a:t>
              </a:r>
              <a:r>
                <a:rPr lang="ja-JP" altLang="en-US" sz="700" b="1" i="0" u="none" strike="noStrike" cap="none" dirty="0">
                  <a:solidFill>
                    <a:srgbClr val="FFFFFF"/>
                  </a:solidFill>
                  <a:latin typeface="Meiryo UI" panose="020B0604030504040204" pitchFamily="34" charset="-128"/>
                  <a:ea typeface="Meiryo UI" panose="020B0604030504040204" pitchFamily="34" charset="-128"/>
                  <a:cs typeface="Meiryo"/>
                  <a:sym typeface="Meiryo"/>
                </a:rPr>
                <a:t>月平均</a:t>
              </a:r>
            </a:p>
          </p:txBody>
        </p:sp>
      </p:grpSp>
      <p:sp>
        <p:nvSpPr>
          <p:cNvPr id="16" name="五角形 15">
            <a:extLst>
              <a:ext uri="{FF2B5EF4-FFF2-40B4-BE49-F238E27FC236}">
                <a16:creationId xmlns:a16="http://schemas.microsoft.com/office/drawing/2014/main" id="{25CCBB53-38BF-110A-D77F-F88AC9ED637B}"/>
              </a:ext>
            </a:extLst>
          </p:cNvPr>
          <p:cNvSpPr/>
          <p:nvPr/>
        </p:nvSpPr>
        <p:spPr>
          <a:xfrm rot="10800000">
            <a:off x="5107685" y="1578926"/>
            <a:ext cx="1911928" cy="1820884"/>
          </a:xfrm>
          <a:prstGeom prst="pentag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Google Shape;453;p48">
            <a:extLst>
              <a:ext uri="{FF2B5EF4-FFF2-40B4-BE49-F238E27FC236}">
                <a16:creationId xmlns:a16="http://schemas.microsoft.com/office/drawing/2014/main" id="{4DF41DEA-E57D-5DE2-542C-806B15EBB5F7}"/>
              </a:ext>
            </a:extLst>
          </p:cNvPr>
          <p:cNvSpPr/>
          <p:nvPr/>
        </p:nvSpPr>
        <p:spPr>
          <a:xfrm>
            <a:off x="5159489" y="2590609"/>
            <a:ext cx="1813862" cy="492402"/>
          </a:xfrm>
          <a:prstGeom prst="rect">
            <a:avLst/>
          </a:prstGeom>
          <a:noFill/>
          <a:ln>
            <a:noFill/>
          </a:ln>
        </p:spPr>
        <p:txBody>
          <a:bodyPr spcFirstLastPara="1" wrap="square" lIns="91425" tIns="45700" rIns="91425" bIns="45700" anchor="t" anchorCtr="0">
            <a:spAutoFit/>
          </a:bodyPr>
          <a:lstStyle/>
          <a:p>
            <a:pPr algn="ctr"/>
            <a:r>
              <a:rPr lang="ja-JP" altLang="en-US"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約</a:t>
            </a:r>
            <a:r>
              <a:rPr lang="en-US" altLang="ja-JP"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1,490,000</a:t>
            </a:r>
            <a:r>
              <a:rPr lang="en-US"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 UU</a:t>
            </a:r>
            <a:endParaRPr sz="2000" dirty="0">
              <a:solidFill>
                <a:schemeClr val="tx1"/>
              </a:solidFill>
              <a:latin typeface="Meiryo UI" panose="020B0604030504040204" pitchFamily="34" charset="-128"/>
              <a:ea typeface="Meiryo UI" panose="020B0604030504040204" pitchFamily="34" charset="-128"/>
            </a:endParaRPr>
          </a:p>
          <a:p>
            <a:pPr marL="0" marR="0" lvl="0" indent="0" algn="ctr" rtl="0">
              <a:lnSpc>
                <a:spcPct val="100000"/>
              </a:lnSpc>
              <a:spcBef>
                <a:spcPts val="0"/>
              </a:spcBef>
              <a:spcAft>
                <a:spcPts val="0"/>
              </a:spcAft>
              <a:buClr>
                <a:srgbClr val="000000"/>
              </a:buClr>
              <a:buSzPts val="600"/>
              <a:buFont typeface="Arial"/>
              <a:buNone/>
            </a:pPr>
            <a:r>
              <a:rPr lang="en-US" sz="6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Google Analytics </a:t>
            </a:r>
          </a:p>
          <a:p>
            <a:pPr marL="0" marR="0" lvl="0" indent="0" algn="ctr" rtl="0">
              <a:lnSpc>
                <a:spcPct val="100000"/>
              </a:lnSpc>
              <a:spcBef>
                <a:spcPts val="0"/>
              </a:spcBef>
              <a:spcAft>
                <a:spcPts val="0"/>
              </a:spcAft>
              <a:buClr>
                <a:srgbClr val="000000"/>
              </a:buClr>
              <a:buSzPts val="600"/>
              <a:buFont typeface="Arial"/>
              <a:buNone/>
            </a:pPr>
            <a:r>
              <a:rPr lang="en-US" sz="6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202</a:t>
            </a:r>
            <a:r>
              <a:rPr lang="en-US" sz="600" b="1" dirty="0">
                <a:solidFill>
                  <a:schemeClr val="tx1"/>
                </a:solidFill>
                <a:latin typeface="Meiryo UI" panose="020B0604030504040204" pitchFamily="34" charset="-128"/>
                <a:ea typeface="Meiryo UI" panose="020B0604030504040204" pitchFamily="34" charset="-128"/>
                <a:cs typeface="Meiryo"/>
                <a:sym typeface="Meiryo"/>
              </a:rPr>
              <a:t>6</a:t>
            </a:r>
            <a:r>
              <a:rPr lang="en-US" sz="6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年</a:t>
            </a:r>
            <a:r>
              <a:rPr lang="en-US" sz="600" b="1" dirty="0">
                <a:solidFill>
                  <a:schemeClr val="tx1"/>
                </a:solidFill>
                <a:latin typeface="Meiryo UI" panose="020B0604030504040204" pitchFamily="34" charset="-128"/>
                <a:ea typeface="Meiryo UI" panose="020B0604030504040204" pitchFamily="34" charset="-128"/>
                <a:cs typeface="Meiryo"/>
                <a:sym typeface="Meiryo"/>
              </a:rPr>
              <a:t>5</a:t>
            </a:r>
            <a:r>
              <a:rPr lang="en-US" sz="6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月実績</a:t>
            </a:r>
            <a:endParaRPr sz="600" b="1" i="0" u="none" strike="noStrike" cap="none" dirty="0">
              <a:solidFill>
                <a:schemeClr val="tx1"/>
              </a:solidFill>
              <a:latin typeface="Meiryo UI" panose="020B0604030504040204" pitchFamily="34" charset="-128"/>
              <a:ea typeface="Meiryo UI" panose="020B0604030504040204" pitchFamily="34" charset="-128"/>
              <a:cs typeface="Meiryo"/>
              <a:sym typeface="Meiryo"/>
            </a:endParaRPr>
          </a:p>
        </p:txBody>
      </p:sp>
      <p:grpSp>
        <p:nvGrpSpPr>
          <p:cNvPr id="422" name="グループ化 421">
            <a:extLst>
              <a:ext uri="{FF2B5EF4-FFF2-40B4-BE49-F238E27FC236}">
                <a16:creationId xmlns:a16="http://schemas.microsoft.com/office/drawing/2014/main" id="{E5728913-045C-E20F-9C42-C38F4C07AA82}"/>
              </a:ext>
            </a:extLst>
          </p:cNvPr>
          <p:cNvGrpSpPr/>
          <p:nvPr/>
        </p:nvGrpSpPr>
        <p:grpSpPr>
          <a:xfrm>
            <a:off x="609919" y="4797871"/>
            <a:ext cx="1911928" cy="1820884"/>
            <a:chOff x="659871" y="4836544"/>
            <a:chExt cx="1911928" cy="1820884"/>
          </a:xfrm>
        </p:grpSpPr>
        <p:sp>
          <p:nvSpPr>
            <p:cNvPr id="3" name="五角形 2">
              <a:extLst>
                <a:ext uri="{FF2B5EF4-FFF2-40B4-BE49-F238E27FC236}">
                  <a16:creationId xmlns:a16="http://schemas.microsoft.com/office/drawing/2014/main" id="{4358CCAB-A6A8-7B0C-341C-C49966794B64}"/>
                </a:ext>
              </a:extLst>
            </p:cNvPr>
            <p:cNvSpPr/>
            <p:nvPr/>
          </p:nvSpPr>
          <p:spPr>
            <a:xfrm rot="10800000">
              <a:off x="659871" y="4836544"/>
              <a:ext cx="1911928" cy="1820884"/>
            </a:xfrm>
            <a:prstGeom prst="pentag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4" name="Google Shape;436;p48">
              <a:extLst>
                <a:ext uri="{FF2B5EF4-FFF2-40B4-BE49-F238E27FC236}">
                  <a16:creationId xmlns:a16="http://schemas.microsoft.com/office/drawing/2014/main" id="{C0B9C68D-D050-2134-58B9-6683C7B14DC2}"/>
                </a:ext>
              </a:extLst>
            </p:cNvPr>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1178195" y="4982946"/>
              <a:ext cx="892218" cy="892218"/>
            </a:xfrm>
            <a:prstGeom prst="rect">
              <a:avLst/>
            </a:prstGeom>
            <a:noFill/>
            <a:ln>
              <a:noFill/>
            </a:ln>
          </p:spPr>
        </p:pic>
      </p:grpSp>
      <p:sp>
        <p:nvSpPr>
          <p:cNvPr id="13" name="五角形 12">
            <a:extLst>
              <a:ext uri="{FF2B5EF4-FFF2-40B4-BE49-F238E27FC236}">
                <a16:creationId xmlns:a16="http://schemas.microsoft.com/office/drawing/2014/main" id="{BB45FA36-2B1E-A1B6-2CAF-8785CB39E75B}"/>
              </a:ext>
            </a:extLst>
          </p:cNvPr>
          <p:cNvSpPr/>
          <p:nvPr/>
        </p:nvSpPr>
        <p:spPr>
          <a:xfrm>
            <a:off x="6147090" y="2823080"/>
            <a:ext cx="1911928" cy="1820884"/>
          </a:xfrm>
          <a:prstGeom prst="pentagon">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1" name="Google Shape;426;p48">
            <a:extLst>
              <a:ext uri="{FF2B5EF4-FFF2-40B4-BE49-F238E27FC236}">
                <a16:creationId xmlns:a16="http://schemas.microsoft.com/office/drawing/2014/main" id="{BC4C5046-AF70-A5DB-F779-92C6EDD0E36A}"/>
              </a:ext>
            </a:extLst>
          </p:cNvPr>
          <p:cNvSpPr/>
          <p:nvPr/>
        </p:nvSpPr>
        <p:spPr>
          <a:xfrm>
            <a:off x="6348797" y="4063524"/>
            <a:ext cx="1550169" cy="2000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700" b="1" dirty="0">
                <a:solidFill>
                  <a:srgbClr val="FFFFFF"/>
                </a:solidFill>
                <a:latin typeface="Meiryo UI" panose="020B0604030504040204" pitchFamily="34" charset="-128"/>
                <a:ea typeface="Meiryo UI" panose="020B0604030504040204" pitchFamily="34" charset="-128"/>
                <a:cs typeface="Meiryo"/>
                <a:sym typeface="Meiryo"/>
              </a:rPr>
              <a:t>「</a:t>
            </a:r>
            <a:r>
              <a:rPr lang="en-US" sz="700" b="1" dirty="0" err="1">
                <a:solidFill>
                  <a:srgbClr val="FFFFFF"/>
                </a:solidFill>
                <a:latin typeface="Meiryo UI" panose="020B0604030504040204" pitchFamily="34" charset="-128"/>
                <a:ea typeface="Meiryo UI" panose="020B0604030504040204" pitchFamily="34" charset="-128"/>
                <a:cs typeface="Meiryo"/>
                <a:sym typeface="Meiryo"/>
              </a:rPr>
              <a:t>小学館百貨店</a:t>
            </a:r>
            <a:r>
              <a:rPr lang="en-US" sz="700" b="1" dirty="0">
                <a:solidFill>
                  <a:srgbClr val="FFFFFF"/>
                </a:solidFill>
                <a:latin typeface="Meiryo UI" panose="020B0604030504040204" pitchFamily="34" charset="-128"/>
                <a:ea typeface="Meiryo UI" panose="020B0604030504040204" pitchFamily="34" charset="-128"/>
                <a:cs typeface="Meiryo"/>
                <a:sym typeface="Meiryo"/>
              </a:rPr>
              <a:t>」</a:t>
            </a:r>
            <a:endParaRPr lang="en-US" sz="700" b="1" i="0"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p:txBody>
      </p:sp>
      <p:grpSp>
        <p:nvGrpSpPr>
          <p:cNvPr id="451" name="グループ化 450">
            <a:extLst>
              <a:ext uri="{FF2B5EF4-FFF2-40B4-BE49-F238E27FC236}">
                <a16:creationId xmlns:a16="http://schemas.microsoft.com/office/drawing/2014/main" id="{9C8E74E0-8710-97CC-A7BB-B31DCDAB886B}"/>
              </a:ext>
            </a:extLst>
          </p:cNvPr>
          <p:cNvGrpSpPr/>
          <p:nvPr/>
        </p:nvGrpSpPr>
        <p:grpSpPr>
          <a:xfrm>
            <a:off x="2492818" y="2833570"/>
            <a:ext cx="3695927" cy="3688107"/>
            <a:chOff x="2798969" y="3564778"/>
            <a:chExt cx="3695927" cy="3688107"/>
          </a:xfrm>
        </p:grpSpPr>
        <p:grpSp>
          <p:nvGrpSpPr>
            <p:cNvPr id="450" name="グループ化 449">
              <a:extLst>
                <a:ext uri="{FF2B5EF4-FFF2-40B4-BE49-F238E27FC236}">
                  <a16:creationId xmlns:a16="http://schemas.microsoft.com/office/drawing/2014/main" id="{B0B548B1-0C50-5365-429A-0BCF247BECB7}"/>
                </a:ext>
              </a:extLst>
            </p:cNvPr>
            <p:cNvGrpSpPr/>
            <p:nvPr/>
          </p:nvGrpSpPr>
          <p:grpSpPr>
            <a:xfrm>
              <a:off x="2798969" y="3564778"/>
              <a:ext cx="3695927" cy="3688107"/>
              <a:chOff x="2533957" y="2874307"/>
              <a:chExt cx="3695927" cy="3688107"/>
            </a:xfrm>
          </p:grpSpPr>
          <p:grpSp>
            <p:nvGrpSpPr>
              <p:cNvPr id="7" name="グループ化 6">
                <a:extLst>
                  <a:ext uri="{FF2B5EF4-FFF2-40B4-BE49-F238E27FC236}">
                    <a16:creationId xmlns:a16="http://schemas.microsoft.com/office/drawing/2014/main" id="{26B3DDA4-F3B9-B88A-07F1-61935BC4B2A4}"/>
                  </a:ext>
                </a:extLst>
              </p:cNvPr>
              <p:cNvGrpSpPr/>
              <p:nvPr/>
            </p:nvGrpSpPr>
            <p:grpSpPr>
              <a:xfrm rot="20886295">
                <a:off x="2533957" y="2886577"/>
                <a:ext cx="3669510" cy="3669040"/>
                <a:chOff x="2579573" y="2963627"/>
                <a:chExt cx="3669510" cy="3669040"/>
              </a:xfrm>
            </p:grpSpPr>
            <p:sp>
              <p:nvSpPr>
                <p:cNvPr id="9" name="アーチ 8">
                  <a:extLst>
                    <a:ext uri="{FF2B5EF4-FFF2-40B4-BE49-F238E27FC236}">
                      <a16:creationId xmlns:a16="http://schemas.microsoft.com/office/drawing/2014/main" id="{87D562EA-EABD-FC9F-4E08-E6E637D62C1D}"/>
                    </a:ext>
                  </a:extLst>
                </p:cNvPr>
                <p:cNvSpPr/>
                <p:nvPr/>
              </p:nvSpPr>
              <p:spPr>
                <a:xfrm rot="2705766">
                  <a:off x="2579808" y="2963392"/>
                  <a:ext cx="3669040" cy="3669510"/>
                </a:xfrm>
                <a:prstGeom prst="blockArc">
                  <a:avLst>
                    <a:gd name="adj1" fmla="val 13261136"/>
                    <a:gd name="adj2" fmla="val 15304407"/>
                    <a:gd name="adj3" fmla="val 12680"/>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円/楕円 14">
                  <a:extLst>
                    <a:ext uri="{FF2B5EF4-FFF2-40B4-BE49-F238E27FC236}">
                      <a16:creationId xmlns:a16="http://schemas.microsoft.com/office/drawing/2014/main" id="{1808218A-CA2D-DBD6-1010-66F57449424D}"/>
                    </a:ext>
                  </a:extLst>
                </p:cNvPr>
                <p:cNvSpPr/>
                <p:nvPr/>
              </p:nvSpPr>
              <p:spPr>
                <a:xfrm>
                  <a:off x="3120148" y="3498183"/>
                  <a:ext cx="2627982" cy="2627982"/>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49" name="グループ化 448">
                <a:extLst>
                  <a:ext uri="{FF2B5EF4-FFF2-40B4-BE49-F238E27FC236}">
                    <a16:creationId xmlns:a16="http://schemas.microsoft.com/office/drawing/2014/main" id="{25E9C529-BB46-F263-866B-B66A9B43BE11}"/>
                  </a:ext>
                </a:extLst>
              </p:cNvPr>
              <p:cNvGrpSpPr/>
              <p:nvPr/>
            </p:nvGrpSpPr>
            <p:grpSpPr>
              <a:xfrm>
                <a:off x="2542523" y="2874307"/>
                <a:ext cx="3687361" cy="3688107"/>
                <a:chOff x="2542523" y="2874307"/>
                <a:chExt cx="3687361" cy="3688107"/>
              </a:xfrm>
            </p:grpSpPr>
            <p:sp>
              <p:nvSpPr>
                <p:cNvPr id="23" name="Google Shape;438;p48">
                  <a:extLst>
                    <a:ext uri="{FF2B5EF4-FFF2-40B4-BE49-F238E27FC236}">
                      <a16:creationId xmlns:a16="http://schemas.microsoft.com/office/drawing/2014/main" id="{1170D42B-2D2B-B6AA-50D1-2EAB580EDE59}"/>
                    </a:ext>
                  </a:extLst>
                </p:cNvPr>
                <p:cNvSpPr/>
                <p:nvPr/>
              </p:nvSpPr>
              <p:spPr>
                <a:xfrm>
                  <a:off x="4079870" y="2974895"/>
                  <a:ext cx="667088"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b="1" i="0" u="none" strike="noStrike" cap="none" dirty="0" err="1">
                      <a:solidFill>
                        <a:sysClr val="windowText" lastClr="000000"/>
                      </a:solidFill>
                      <a:latin typeface="Meiryo UI" panose="020B0604030504040204" pitchFamily="34" charset="-128"/>
                      <a:ea typeface="Meiryo UI" panose="020B0604030504040204" pitchFamily="34" charset="-128"/>
                      <a:cs typeface="Meiryo"/>
                      <a:sym typeface="Meiryo"/>
                    </a:rPr>
                    <a:t>雑誌</a:t>
                  </a:r>
                  <a:endParaRPr b="1" i="0" u="none" strike="noStrike" cap="none" dirty="0">
                    <a:solidFill>
                      <a:sysClr val="windowText" lastClr="000000"/>
                    </a:solidFill>
                    <a:latin typeface="Meiryo UI" panose="020B0604030504040204" pitchFamily="34" charset="-128"/>
                    <a:ea typeface="Meiryo UI" panose="020B0604030504040204" pitchFamily="34" charset="-128"/>
                    <a:cs typeface="Meiryo"/>
                    <a:sym typeface="Meiryo"/>
                  </a:endParaRPr>
                </a:p>
              </p:txBody>
            </p:sp>
            <p:grpSp>
              <p:nvGrpSpPr>
                <p:cNvPr id="5" name="グループ化 4">
                  <a:extLst>
                    <a:ext uri="{FF2B5EF4-FFF2-40B4-BE49-F238E27FC236}">
                      <a16:creationId xmlns:a16="http://schemas.microsoft.com/office/drawing/2014/main" id="{8128316E-4B21-AADA-D57B-0428461F18F1}"/>
                    </a:ext>
                  </a:extLst>
                </p:cNvPr>
                <p:cNvGrpSpPr/>
                <p:nvPr/>
              </p:nvGrpSpPr>
              <p:grpSpPr>
                <a:xfrm>
                  <a:off x="3185153" y="4134866"/>
                  <a:ext cx="2417939" cy="1222036"/>
                  <a:chOff x="3257267" y="4265702"/>
                  <a:chExt cx="2417939" cy="1222036"/>
                </a:xfrm>
              </p:grpSpPr>
              <p:pic>
                <p:nvPicPr>
                  <p:cNvPr id="390" name="Google Shape;457;p48" descr="BE-PAL LOGO.pdf">
                    <a:extLst>
                      <a:ext uri="{FF2B5EF4-FFF2-40B4-BE49-F238E27FC236}">
                        <a16:creationId xmlns:a16="http://schemas.microsoft.com/office/drawing/2014/main" id="{F0CC2B7F-1583-73A8-7F59-DEBD5A5767F4}"/>
                      </a:ext>
                    </a:extLst>
                  </p:cNvPr>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3257267" y="4265702"/>
                    <a:ext cx="2417939" cy="642143"/>
                  </a:xfrm>
                  <a:prstGeom prst="rect">
                    <a:avLst/>
                  </a:prstGeom>
                  <a:noFill/>
                  <a:ln>
                    <a:noFill/>
                  </a:ln>
                </p:spPr>
              </p:pic>
              <p:sp>
                <p:nvSpPr>
                  <p:cNvPr id="391" name="Google Shape;451;p48">
                    <a:extLst>
                      <a:ext uri="{FF2B5EF4-FFF2-40B4-BE49-F238E27FC236}">
                        <a16:creationId xmlns:a16="http://schemas.microsoft.com/office/drawing/2014/main" id="{C0377469-42AE-0D65-CFC6-E1C17240ECA8}"/>
                      </a:ext>
                    </a:extLst>
                  </p:cNvPr>
                  <p:cNvSpPr txBox="1"/>
                  <p:nvPr/>
                </p:nvSpPr>
                <p:spPr>
                  <a:xfrm>
                    <a:off x="3292570" y="4903003"/>
                    <a:ext cx="2362249"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16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ますます拡がる</a:t>
                    </a:r>
                    <a:endParaRPr lang="en-US" sz="16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2000"/>
                      <a:buFont typeface="Arial"/>
                      <a:buNone/>
                    </a:pPr>
                    <a:r>
                      <a:rPr lang="en-US" sz="16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en-US" sz="16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BE-PAL』コミュニティ</a:t>
                    </a:r>
                    <a:r>
                      <a:rPr lang="en-US" sz="16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ー</a:t>
                    </a:r>
                    <a:endParaRPr sz="16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grpSp>
            <p:grpSp>
              <p:nvGrpSpPr>
                <p:cNvPr id="448" name="グループ化 447">
                  <a:extLst>
                    <a:ext uri="{FF2B5EF4-FFF2-40B4-BE49-F238E27FC236}">
                      <a16:creationId xmlns:a16="http://schemas.microsoft.com/office/drawing/2014/main" id="{CA1F5F92-F038-1956-EF26-005FB15499A5}"/>
                    </a:ext>
                  </a:extLst>
                </p:cNvPr>
                <p:cNvGrpSpPr/>
                <p:nvPr/>
              </p:nvGrpSpPr>
              <p:grpSpPr>
                <a:xfrm>
                  <a:off x="2542523" y="2874307"/>
                  <a:ext cx="3687361" cy="3688107"/>
                  <a:chOff x="2542523" y="2874307"/>
                  <a:chExt cx="3687361" cy="3688107"/>
                </a:xfrm>
              </p:grpSpPr>
              <p:sp>
                <p:nvSpPr>
                  <p:cNvPr id="426" name="アーチ 425">
                    <a:extLst>
                      <a:ext uri="{FF2B5EF4-FFF2-40B4-BE49-F238E27FC236}">
                        <a16:creationId xmlns:a16="http://schemas.microsoft.com/office/drawing/2014/main" id="{E12575EE-3465-67D9-3BB0-FAAD9DD0FBE2}"/>
                      </a:ext>
                    </a:extLst>
                  </p:cNvPr>
                  <p:cNvSpPr/>
                  <p:nvPr/>
                </p:nvSpPr>
                <p:spPr>
                  <a:xfrm rot="21323667">
                    <a:off x="2551562" y="2886342"/>
                    <a:ext cx="3669040" cy="3669510"/>
                  </a:xfrm>
                  <a:prstGeom prst="blockArc">
                    <a:avLst>
                      <a:gd name="adj1" fmla="val 13261136"/>
                      <a:gd name="adj2" fmla="val 15304407"/>
                      <a:gd name="adj3" fmla="val 12680"/>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8" name="アーチ 427">
                    <a:extLst>
                      <a:ext uri="{FF2B5EF4-FFF2-40B4-BE49-F238E27FC236}">
                        <a16:creationId xmlns:a16="http://schemas.microsoft.com/office/drawing/2014/main" id="{068B45C4-8FF0-3C6B-B49E-783088634A26}"/>
                      </a:ext>
                    </a:extLst>
                  </p:cNvPr>
                  <p:cNvSpPr/>
                  <p:nvPr/>
                </p:nvSpPr>
                <p:spPr>
                  <a:xfrm rot="19081425">
                    <a:off x="2542758" y="2892904"/>
                    <a:ext cx="3669040" cy="3669510"/>
                  </a:xfrm>
                  <a:prstGeom prst="blockArc">
                    <a:avLst>
                      <a:gd name="adj1" fmla="val 13261136"/>
                      <a:gd name="adj2" fmla="val 15304407"/>
                      <a:gd name="adj3" fmla="val 12680"/>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29" name="アーチ 428">
                    <a:extLst>
                      <a:ext uri="{FF2B5EF4-FFF2-40B4-BE49-F238E27FC236}">
                        <a16:creationId xmlns:a16="http://schemas.microsoft.com/office/drawing/2014/main" id="{A06C05DB-3B17-DB02-DAD0-F77EE4ED4D21}"/>
                      </a:ext>
                    </a:extLst>
                  </p:cNvPr>
                  <p:cNvSpPr/>
                  <p:nvPr/>
                </p:nvSpPr>
                <p:spPr>
                  <a:xfrm rot="4215491">
                    <a:off x="2551561" y="2886341"/>
                    <a:ext cx="3669040" cy="3669510"/>
                  </a:xfrm>
                  <a:prstGeom prst="blockArc">
                    <a:avLst>
                      <a:gd name="adj1" fmla="val 13261136"/>
                      <a:gd name="adj2" fmla="val 15304407"/>
                      <a:gd name="adj3" fmla="val 12680"/>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30" name="アーチ 429">
                    <a:extLst>
                      <a:ext uri="{FF2B5EF4-FFF2-40B4-BE49-F238E27FC236}">
                        <a16:creationId xmlns:a16="http://schemas.microsoft.com/office/drawing/2014/main" id="{CA8D8137-E7B6-B1FE-6589-620CC783EF49}"/>
                      </a:ext>
                    </a:extLst>
                  </p:cNvPr>
                  <p:cNvSpPr/>
                  <p:nvPr/>
                </p:nvSpPr>
                <p:spPr>
                  <a:xfrm rot="6442456">
                    <a:off x="2560609" y="2886340"/>
                    <a:ext cx="3669040" cy="3669510"/>
                  </a:xfrm>
                  <a:prstGeom prst="blockArc">
                    <a:avLst>
                      <a:gd name="adj1" fmla="val 13261136"/>
                      <a:gd name="adj2" fmla="val 15304407"/>
                      <a:gd name="adj3" fmla="val 12680"/>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6" name="アーチ 445">
                    <a:extLst>
                      <a:ext uri="{FF2B5EF4-FFF2-40B4-BE49-F238E27FC236}">
                        <a16:creationId xmlns:a16="http://schemas.microsoft.com/office/drawing/2014/main" id="{89341F9B-C847-A03C-62B8-43661068EAA5}"/>
                      </a:ext>
                    </a:extLst>
                  </p:cNvPr>
                  <p:cNvSpPr/>
                  <p:nvPr/>
                </p:nvSpPr>
                <p:spPr>
                  <a:xfrm rot="8658276">
                    <a:off x="2542758" y="2886341"/>
                    <a:ext cx="3669040" cy="3669510"/>
                  </a:xfrm>
                  <a:prstGeom prst="blockArc">
                    <a:avLst>
                      <a:gd name="adj1" fmla="val 13261136"/>
                      <a:gd name="adj2" fmla="val 15304407"/>
                      <a:gd name="adj3" fmla="val 12680"/>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7" name="アーチ 446">
                    <a:extLst>
                      <a:ext uri="{FF2B5EF4-FFF2-40B4-BE49-F238E27FC236}">
                        <a16:creationId xmlns:a16="http://schemas.microsoft.com/office/drawing/2014/main" id="{11C827DD-63C3-6755-A19E-C61BADFD60C3}"/>
                      </a:ext>
                    </a:extLst>
                  </p:cNvPr>
                  <p:cNvSpPr/>
                  <p:nvPr/>
                </p:nvSpPr>
                <p:spPr>
                  <a:xfrm rot="16791018">
                    <a:off x="2542758" y="2874072"/>
                    <a:ext cx="3669040" cy="3669510"/>
                  </a:xfrm>
                  <a:prstGeom prst="blockArc">
                    <a:avLst>
                      <a:gd name="adj1" fmla="val 13261136"/>
                      <a:gd name="adj2" fmla="val 15304407"/>
                      <a:gd name="adj3" fmla="val 12680"/>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
              <p:nvSpPr>
                <p:cNvPr id="29" name="Google Shape;445;p48">
                  <a:extLst>
                    <a:ext uri="{FF2B5EF4-FFF2-40B4-BE49-F238E27FC236}">
                      <a16:creationId xmlns:a16="http://schemas.microsoft.com/office/drawing/2014/main" id="{2ED8F762-7810-AFF8-C34C-F601C5109B20}"/>
                    </a:ext>
                  </a:extLst>
                </p:cNvPr>
                <p:cNvSpPr/>
                <p:nvPr/>
              </p:nvSpPr>
              <p:spPr>
                <a:xfrm rot="6759196">
                  <a:off x="5456429" y="5143955"/>
                  <a:ext cx="763176"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b="1" i="0" u="none" strike="noStrike" cap="none" dirty="0" err="1">
                      <a:solidFill>
                        <a:schemeClr val="tx1"/>
                      </a:solidFill>
                      <a:latin typeface="Meiryo UI" panose="020B0604030504040204" pitchFamily="34" charset="-128"/>
                      <a:ea typeface="Meiryo UI" panose="020B0604030504040204" pitchFamily="34" charset="-128"/>
                      <a:cs typeface="Meiryo"/>
                      <a:sym typeface="Meiryo"/>
                    </a:rPr>
                    <a:t>メルマガ</a:t>
                  </a:r>
                  <a:endParaRPr b="1" i="0" u="none" strike="noStrike" cap="none" dirty="0">
                    <a:solidFill>
                      <a:schemeClr val="tx1"/>
                    </a:solidFill>
                    <a:latin typeface="Meiryo UI" panose="020B0604030504040204" pitchFamily="34" charset="-128"/>
                    <a:ea typeface="Meiryo UI" panose="020B0604030504040204" pitchFamily="34" charset="-128"/>
                    <a:cs typeface="Meiryo"/>
                    <a:sym typeface="Meiryo"/>
                  </a:endParaRPr>
                </a:p>
              </p:txBody>
            </p:sp>
            <p:sp>
              <p:nvSpPr>
                <p:cNvPr id="30" name="テキスト ボックス 29">
                  <a:extLst>
                    <a:ext uri="{FF2B5EF4-FFF2-40B4-BE49-F238E27FC236}">
                      <a16:creationId xmlns:a16="http://schemas.microsoft.com/office/drawing/2014/main" id="{E5F8F56D-AE78-22A9-0047-5B84141D65CE}"/>
                    </a:ext>
                  </a:extLst>
                </p:cNvPr>
                <p:cNvSpPr txBox="1"/>
                <p:nvPr/>
              </p:nvSpPr>
              <p:spPr>
                <a:xfrm rot="4594177">
                  <a:off x="5445760" y="4181328"/>
                  <a:ext cx="961713" cy="307777"/>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050"/>
                    <a:buFont typeface="Arial"/>
                    <a:buNone/>
                  </a:pPr>
                  <a:r>
                    <a:rPr lang="en-US" altLang="ja-JP" sz="1400" b="1" dirty="0" err="1">
                      <a:solidFill>
                        <a:schemeClr val="tx1"/>
                      </a:solidFill>
                      <a:latin typeface="Meiryo UI" panose="020B0604030504040204" pitchFamily="34" charset="-128"/>
                      <a:ea typeface="Meiryo UI" panose="020B0604030504040204" pitchFamily="34" charset="-128"/>
                      <a:cs typeface="Meiryo"/>
                      <a:sym typeface="Meiryo"/>
                    </a:rPr>
                    <a:t>Eコマース</a:t>
                  </a:r>
                  <a:endParaRPr lang="en-US" altLang="ja-JP" sz="1400" b="1" dirty="0">
                    <a:solidFill>
                      <a:schemeClr val="tx1"/>
                    </a:solidFill>
                    <a:latin typeface="Meiryo UI" panose="020B0604030504040204" pitchFamily="34" charset="-128"/>
                    <a:ea typeface="Meiryo UI" panose="020B0604030504040204" pitchFamily="34" charset="-128"/>
                    <a:cs typeface="Meiryo"/>
                    <a:sym typeface="Meiryo"/>
                  </a:endParaRPr>
                </a:p>
              </p:txBody>
            </p:sp>
            <p:sp>
              <p:nvSpPr>
                <p:cNvPr id="24" name="Google Shape;438;p48">
                  <a:extLst>
                    <a:ext uri="{FF2B5EF4-FFF2-40B4-BE49-F238E27FC236}">
                      <a16:creationId xmlns:a16="http://schemas.microsoft.com/office/drawing/2014/main" id="{8ED088FC-C573-990F-68B8-DBFE3E035E6B}"/>
                    </a:ext>
                  </a:extLst>
                </p:cNvPr>
                <p:cNvSpPr/>
                <p:nvPr/>
              </p:nvSpPr>
              <p:spPr>
                <a:xfrm rot="2312741">
                  <a:off x="4826324" y="3327720"/>
                  <a:ext cx="1089956"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b="1" i="0" u="none" strike="noStrike" cap="none" dirty="0" err="1">
                      <a:solidFill>
                        <a:sysClr val="windowText" lastClr="000000"/>
                      </a:solidFill>
                      <a:latin typeface="Meiryo UI" panose="020B0604030504040204" pitchFamily="34" charset="-128"/>
                      <a:ea typeface="Meiryo UI" panose="020B0604030504040204" pitchFamily="34" charset="-128"/>
                      <a:cs typeface="Meiryo"/>
                      <a:sym typeface="Meiryo"/>
                    </a:rPr>
                    <a:t>WEBサイト</a:t>
                  </a:r>
                  <a:endParaRPr lang="en-US" b="1" i="0" u="none" strike="noStrike" cap="none" dirty="0">
                    <a:solidFill>
                      <a:sysClr val="windowText" lastClr="000000"/>
                    </a:solidFill>
                    <a:latin typeface="Meiryo UI" panose="020B0604030504040204" pitchFamily="34" charset="-128"/>
                    <a:ea typeface="Meiryo UI" panose="020B0604030504040204" pitchFamily="34" charset="-128"/>
                    <a:cs typeface="Meiryo"/>
                    <a:sym typeface="Meiryo"/>
                  </a:endParaRPr>
                </a:p>
              </p:txBody>
            </p:sp>
            <p:sp>
              <p:nvSpPr>
                <p:cNvPr id="26" name="テキスト ボックス 25">
                  <a:extLst>
                    <a:ext uri="{FF2B5EF4-FFF2-40B4-BE49-F238E27FC236}">
                      <a16:creationId xmlns:a16="http://schemas.microsoft.com/office/drawing/2014/main" id="{81A639F7-725C-1141-E7E8-FBE637194010}"/>
                    </a:ext>
                  </a:extLst>
                </p:cNvPr>
                <p:cNvSpPr txBox="1"/>
                <p:nvPr/>
              </p:nvSpPr>
              <p:spPr>
                <a:xfrm rot="14876523">
                  <a:off x="2417359" y="5137539"/>
                  <a:ext cx="990674" cy="307777"/>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050"/>
                    <a:buFont typeface="Arial"/>
                    <a:buNone/>
                  </a:pPr>
                  <a:r>
                    <a:rPr lang="ja-JP" altLang="en-US" b="1" i="0" u="none" strike="noStrike" cap="none">
                      <a:solidFill>
                        <a:sysClr val="windowText" lastClr="000000"/>
                      </a:solidFill>
                      <a:latin typeface="Meiryo UI" panose="020B0604030504040204" pitchFamily="34" charset="-128"/>
                      <a:ea typeface="Meiryo UI" panose="020B0604030504040204" pitchFamily="34" charset="-128"/>
                      <a:cs typeface="Meiryo"/>
                      <a:sym typeface="Meiryo"/>
                    </a:rPr>
                    <a:t>イベント</a:t>
                  </a:r>
                  <a:endParaRPr lang="ja-JP" altLang="en-US" b="1" i="0" u="none" strike="noStrike" cap="none" dirty="0">
                    <a:solidFill>
                      <a:sysClr val="windowText" lastClr="000000"/>
                    </a:solidFill>
                    <a:latin typeface="Meiryo UI" panose="020B0604030504040204" pitchFamily="34" charset="-128"/>
                    <a:ea typeface="Meiryo UI" panose="020B0604030504040204" pitchFamily="34" charset="-128"/>
                    <a:cs typeface="Meiryo"/>
                    <a:sym typeface="Meiryo"/>
                  </a:endParaRPr>
                </a:p>
              </p:txBody>
            </p:sp>
            <p:sp>
              <p:nvSpPr>
                <p:cNvPr id="27" name="Google Shape;438;p48">
                  <a:extLst>
                    <a:ext uri="{FF2B5EF4-FFF2-40B4-BE49-F238E27FC236}">
                      <a16:creationId xmlns:a16="http://schemas.microsoft.com/office/drawing/2014/main" id="{17052E52-D1DB-EFCC-D4F8-F7B044733F79}"/>
                    </a:ext>
                  </a:extLst>
                </p:cNvPr>
                <p:cNvSpPr/>
                <p:nvPr/>
              </p:nvSpPr>
              <p:spPr>
                <a:xfrm rot="17043691">
                  <a:off x="2328976" y="4134897"/>
                  <a:ext cx="1062223"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b="1" i="0" u="none" strike="noStrike" cap="none" dirty="0" err="1">
                      <a:solidFill>
                        <a:sysClr val="windowText" lastClr="000000"/>
                      </a:solidFill>
                      <a:latin typeface="Meiryo UI" panose="020B0604030504040204" pitchFamily="34" charset="-128"/>
                      <a:ea typeface="Meiryo UI" panose="020B0604030504040204" pitchFamily="34" charset="-128"/>
                      <a:cs typeface="Meiryo"/>
                      <a:sym typeface="Meiryo"/>
                    </a:rPr>
                    <a:t>電子雑誌</a:t>
                  </a:r>
                  <a:endParaRPr lang="en-US" b="1" i="0" u="none" strike="noStrike" cap="none" dirty="0">
                    <a:solidFill>
                      <a:sysClr val="windowText" lastClr="000000"/>
                    </a:solidFill>
                    <a:latin typeface="Meiryo UI" panose="020B0604030504040204" pitchFamily="34" charset="-128"/>
                    <a:ea typeface="Meiryo UI" panose="020B0604030504040204" pitchFamily="34" charset="-128"/>
                    <a:cs typeface="Meiryo"/>
                    <a:sym typeface="Meiryo"/>
                  </a:endParaRPr>
                </a:p>
              </p:txBody>
            </p:sp>
          </p:grpSp>
        </p:grpSp>
        <p:sp>
          <p:nvSpPr>
            <p:cNvPr id="25" name="Google Shape;438;p48">
              <a:extLst>
                <a:ext uri="{FF2B5EF4-FFF2-40B4-BE49-F238E27FC236}">
                  <a16:creationId xmlns:a16="http://schemas.microsoft.com/office/drawing/2014/main" id="{3C8735A9-FAB2-1E94-628D-7EDCDEF62CA6}"/>
                </a:ext>
              </a:extLst>
            </p:cNvPr>
            <p:cNvSpPr/>
            <p:nvPr/>
          </p:nvSpPr>
          <p:spPr>
            <a:xfrm rot="19200605">
              <a:off x="3363030" y="3985304"/>
              <a:ext cx="636223"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b="1" i="0" u="none" strike="noStrike" cap="none" dirty="0">
                  <a:solidFill>
                    <a:sysClr val="windowText" lastClr="000000"/>
                  </a:solidFill>
                  <a:latin typeface="Meiryo UI" panose="020B0604030504040204" pitchFamily="34" charset="-128"/>
                  <a:ea typeface="Meiryo UI" panose="020B0604030504040204" pitchFamily="34" charset="-128"/>
                  <a:cs typeface="Meiryo"/>
                  <a:sym typeface="Meiryo"/>
                </a:rPr>
                <a:t>SNS</a:t>
              </a:r>
            </a:p>
          </p:txBody>
        </p:sp>
      </p:grpSp>
      <p:grpSp>
        <p:nvGrpSpPr>
          <p:cNvPr id="6" name="グループ化 5">
            <a:extLst>
              <a:ext uri="{FF2B5EF4-FFF2-40B4-BE49-F238E27FC236}">
                <a16:creationId xmlns:a16="http://schemas.microsoft.com/office/drawing/2014/main" id="{BE5CB74F-CEA1-BEEE-6B11-3B8E3886E224}"/>
              </a:ext>
            </a:extLst>
          </p:cNvPr>
          <p:cNvGrpSpPr/>
          <p:nvPr/>
        </p:nvGrpSpPr>
        <p:grpSpPr>
          <a:xfrm>
            <a:off x="5624111" y="1170046"/>
            <a:ext cx="859566" cy="1534063"/>
            <a:chOff x="-5393610" y="2935869"/>
            <a:chExt cx="2595261" cy="4631748"/>
          </a:xfrm>
        </p:grpSpPr>
        <p:grpSp>
          <p:nvGrpSpPr>
            <p:cNvPr id="8" name="グループ化 7">
              <a:extLst>
                <a:ext uri="{FF2B5EF4-FFF2-40B4-BE49-F238E27FC236}">
                  <a16:creationId xmlns:a16="http://schemas.microsoft.com/office/drawing/2014/main" id="{FC72BA58-6827-BD5F-4D7F-C740171C4FB8}"/>
                </a:ext>
              </a:extLst>
            </p:cNvPr>
            <p:cNvGrpSpPr/>
            <p:nvPr/>
          </p:nvGrpSpPr>
          <p:grpSpPr>
            <a:xfrm>
              <a:off x="-5393610" y="2935869"/>
              <a:ext cx="2595261" cy="4631748"/>
              <a:chOff x="-11365250" y="2939017"/>
              <a:chExt cx="2595261" cy="4631748"/>
            </a:xfrm>
          </p:grpSpPr>
          <p:pic>
            <p:nvPicPr>
              <p:cNvPr id="11" name="Google Shape;624;p55">
                <a:extLst>
                  <a:ext uri="{FF2B5EF4-FFF2-40B4-BE49-F238E27FC236}">
                    <a16:creationId xmlns:a16="http://schemas.microsoft.com/office/drawing/2014/main" id="{C769EC03-E633-94F0-7066-25961DBB96AB}"/>
                  </a:ext>
                </a:extLst>
              </p:cNvPr>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10983938" y="3590479"/>
                <a:ext cx="1816492" cy="381912"/>
              </a:xfrm>
              <a:prstGeom prst="rect">
                <a:avLst/>
              </a:prstGeom>
              <a:noFill/>
              <a:ln w="9525" cap="flat" cmpd="sng">
                <a:solidFill>
                  <a:schemeClr val="lt2"/>
                </a:solidFill>
                <a:prstDash val="solid"/>
                <a:round/>
                <a:headEnd type="none" w="sm" len="sm"/>
                <a:tailEnd type="none" w="sm" len="sm"/>
              </a:ln>
            </p:spPr>
          </p:pic>
          <p:pic>
            <p:nvPicPr>
              <p:cNvPr id="12" name="Google Shape;625;p55" descr="Twitter_Device_Mobile_Floating_Update.png">
                <a:extLst>
                  <a:ext uri="{FF2B5EF4-FFF2-40B4-BE49-F238E27FC236}">
                    <a16:creationId xmlns:a16="http://schemas.microsoft.com/office/drawing/2014/main" id="{1E26681B-FA2C-D97D-353E-FEA5C3AB139E}"/>
                  </a:ext>
                </a:extLst>
              </p:cNvPr>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11365250" y="2939017"/>
                <a:ext cx="2595261" cy="4631748"/>
              </a:xfrm>
              <a:prstGeom prst="rect">
                <a:avLst/>
              </a:prstGeom>
              <a:noFill/>
              <a:ln>
                <a:noFill/>
              </a:ln>
            </p:spPr>
          </p:pic>
          <p:pic>
            <p:nvPicPr>
              <p:cNvPr id="18" name="図 17">
                <a:extLst>
                  <a:ext uri="{FF2B5EF4-FFF2-40B4-BE49-F238E27FC236}">
                    <a16:creationId xmlns:a16="http://schemas.microsoft.com/office/drawing/2014/main" id="{B7AA8959-F652-3303-FD02-0F276335F860}"/>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10983938" y="3894859"/>
                <a:ext cx="1816492" cy="2963141"/>
              </a:xfrm>
              <a:prstGeom prst="rect">
                <a:avLst/>
              </a:prstGeom>
            </p:spPr>
          </p:pic>
        </p:grpSp>
        <p:pic>
          <p:nvPicPr>
            <p:cNvPr id="10" name="図 9">
              <a:extLst>
                <a:ext uri="{FF2B5EF4-FFF2-40B4-BE49-F238E27FC236}">
                  <a16:creationId xmlns:a16="http://schemas.microsoft.com/office/drawing/2014/main" id="{FCF194E8-DAA1-86DB-AE52-ADF775B0BEB9}"/>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5034600" y="3925311"/>
              <a:ext cx="1876426" cy="2007592"/>
            </a:xfrm>
            <a:prstGeom prst="rect">
              <a:avLst/>
            </a:prstGeom>
          </p:spPr>
        </p:pic>
      </p:grpSp>
      <p:grpSp>
        <p:nvGrpSpPr>
          <p:cNvPr id="19" name="Google Shape;448;p48">
            <a:extLst>
              <a:ext uri="{FF2B5EF4-FFF2-40B4-BE49-F238E27FC236}">
                <a16:creationId xmlns:a16="http://schemas.microsoft.com/office/drawing/2014/main" id="{D7516273-23D8-3536-EDB4-8E2F084C918D}"/>
              </a:ext>
            </a:extLst>
          </p:cNvPr>
          <p:cNvGrpSpPr/>
          <p:nvPr/>
        </p:nvGrpSpPr>
        <p:grpSpPr>
          <a:xfrm>
            <a:off x="6711335" y="2873220"/>
            <a:ext cx="817074" cy="1272294"/>
            <a:chOff x="6242281" y="4964319"/>
            <a:chExt cx="1233528" cy="1920770"/>
          </a:xfrm>
        </p:grpSpPr>
        <p:pic>
          <p:nvPicPr>
            <p:cNvPr id="20" name="Google Shape;449;p48" descr="Twitter_Device_Mobile_Floating_Update.png">
              <a:extLst>
                <a:ext uri="{FF2B5EF4-FFF2-40B4-BE49-F238E27FC236}">
                  <a16:creationId xmlns:a16="http://schemas.microsoft.com/office/drawing/2014/main" id="{DAF0E7BD-A548-69DA-EE46-8011417531FC}"/>
                </a:ext>
              </a:extLst>
            </p:cNvPr>
            <p:cNvPicPr preferRelativeResize="0"/>
            <p:nvPr/>
          </p:nvPicPr>
          <p:blipFill rotWithShape="1">
            <a:blip r:embed="rId10">
              <a:alphaModFix/>
            </a:blip>
            <a:srcRect/>
            <a:stretch/>
          </p:blipFill>
          <p:spPr>
            <a:xfrm>
              <a:off x="6242281" y="4964319"/>
              <a:ext cx="1233528" cy="1920770"/>
            </a:xfrm>
            <a:prstGeom prst="rect">
              <a:avLst/>
            </a:prstGeom>
            <a:noFill/>
            <a:ln>
              <a:noFill/>
            </a:ln>
          </p:spPr>
        </p:pic>
        <p:pic>
          <p:nvPicPr>
            <p:cNvPr id="21" name="Google Shape;450;p48">
              <a:extLst>
                <a:ext uri="{FF2B5EF4-FFF2-40B4-BE49-F238E27FC236}">
                  <a16:creationId xmlns:a16="http://schemas.microsoft.com/office/drawing/2014/main" id="{BECFA8DE-2D07-9331-9024-525F44046A53}"/>
                </a:ext>
              </a:extLst>
            </p:cNvPr>
            <p:cNvPicPr preferRelativeResize="0"/>
            <p:nvPr/>
          </p:nvPicPr>
          <p:blipFill rotWithShape="1">
            <a:blip r:embed="rId11" cstate="print">
              <a:alphaModFix/>
              <a:extLst>
                <a:ext uri="{28A0092B-C50C-407E-A947-70E740481C1C}">
                  <a14:useLocalDpi xmlns:a14="http://schemas.microsoft.com/office/drawing/2010/main"/>
                </a:ext>
              </a:extLst>
            </a:blip>
            <a:srcRect r="-1401"/>
            <a:stretch/>
          </p:blipFill>
          <p:spPr>
            <a:xfrm>
              <a:off x="6439375" y="5233087"/>
              <a:ext cx="844075" cy="1288364"/>
            </a:xfrm>
            <a:prstGeom prst="rect">
              <a:avLst/>
            </a:prstGeom>
            <a:noFill/>
            <a:ln>
              <a:noFill/>
            </a:ln>
          </p:spPr>
        </p:pic>
      </p:grpSp>
      <p:pic>
        <p:nvPicPr>
          <p:cNvPr id="22" name="Google Shape;427;p48">
            <a:extLst>
              <a:ext uri="{FF2B5EF4-FFF2-40B4-BE49-F238E27FC236}">
                <a16:creationId xmlns:a16="http://schemas.microsoft.com/office/drawing/2014/main" id="{C037BFAB-BF30-BA78-D5C7-5230882F03E7}"/>
              </a:ext>
            </a:extLst>
          </p:cNvPr>
          <p:cNvPicPr preferRelativeResize="0"/>
          <p:nvPr/>
        </p:nvPicPr>
        <p:blipFill rotWithShape="1">
          <a:blip r:embed="rId12">
            <a:alphaModFix/>
          </a:blip>
          <a:srcRect/>
          <a:stretch/>
        </p:blipFill>
        <p:spPr>
          <a:xfrm>
            <a:off x="1170431" y="3015475"/>
            <a:ext cx="776600" cy="1035466"/>
          </a:xfrm>
          <a:prstGeom prst="rect">
            <a:avLst/>
          </a:prstGeom>
          <a:noFill/>
          <a:ln>
            <a:noFill/>
          </a:ln>
        </p:spPr>
      </p:pic>
      <p:pic>
        <p:nvPicPr>
          <p:cNvPr id="28" name="Google Shape;458;p48">
            <a:extLst>
              <a:ext uri="{FF2B5EF4-FFF2-40B4-BE49-F238E27FC236}">
                <a16:creationId xmlns:a16="http://schemas.microsoft.com/office/drawing/2014/main" id="{0B9B2FAE-80B3-631A-97B8-C71FAAE627BA}"/>
              </a:ext>
            </a:extLst>
          </p:cNvPr>
          <p:cNvPicPr preferRelativeResize="0"/>
          <p:nvPr/>
        </p:nvPicPr>
        <p:blipFill rotWithShape="1">
          <a:blip r:embed="rId13" cstate="print">
            <a:alphaModFix/>
            <a:extLst>
              <a:ext uri="{28A0092B-C50C-407E-A947-70E740481C1C}">
                <a14:useLocalDpi xmlns:a14="http://schemas.microsoft.com/office/drawing/2010/main"/>
              </a:ext>
            </a:extLst>
          </a:blip>
          <a:srcRect/>
          <a:stretch/>
        </p:blipFill>
        <p:spPr>
          <a:xfrm>
            <a:off x="3930373" y="939006"/>
            <a:ext cx="859968" cy="1065204"/>
          </a:xfrm>
          <a:prstGeom prst="rect">
            <a:avLst/>
          </a:prstGeom>
          <a:noFill/>
          <a:ln>
            <a:noFill/>
          </a:ln>
        </p:spPr>
      </p:pic>
      <p:grpSp>
        <p:nvGrpSpPr>
          <p:cNvPr id="59" name="グループ化 58">
            <a:extLst>
              <a:ext uri="{FF2B5EF4-FFF2-40B4-BE49-F238E27FC236}">
                <a16:creationId xmlns:a16="http://schemas.microsoft.com/office/drawing/2014/main" id="{AC554F63-FBEF-4197-02B9-3A8DFB15B8F4}"/>
              </a:ext>
            </a:extLst>
          </p:cNvPr>
          <p:cNvGrpSpPr/>
          <p:nvPr/>
        </p:nvGrpSpPr>
        <p:grpSpPr>
          <a:xfrm>
            <a:off x="1676715" y="1578609"/>
            <a:ext cx="1911928" cy="1820884"/>
            <a:chOff x="1676715" y="1578609"/>
            <a:chExt cx="1911928" cy="1820884"/>
          </a:xfrm>
        </p:grpSpPr>
        <p:grpSp>
          <p:nvGrpSpPr>
            <p:cNvPr id="419" name="グループ化 418">
              <a:extLst>
                <a:ext uri="{FF2B5EF4-FFF2-40B4-BE49-F238E27FC236}">
                  <a16:creationId xmlns:a16="http://schemas.microsoft.com/office/drawing/2014/main" id="{C84DDD3B-503D-9583-25A2-B27D1909838F}"/>
                </a:ext>
              </a:extLst>
            </p:cNvPr>
            <p:cNvGrpSpPr/>
            <p:nvPr/>
          </p:nvGrpSpPr>
          <p:grpSpPr>
            <a:xfrm>
              <a:off x="1676715" y="1578609"/>
              <a:ext cx="1911928" cy="1820884"/>
              <a:chOff x="1726667" y="1617282"/>
              <a:chExt cx="1911928" cy="1820884"/>
            </a:xfrm>
          </p:grpSpPr>
          <p:sp>
            <p:nvSpPr>
              <p:cNvPr id="17" name="五角形 16">
                <a:extLst>
                  <a:ext uri="{FF2B5EF4-FFF2-40B4-BE49-F238E27FC236}">
                    <a16:creationId xmlns:a16="http://schemas.microsoft.com/office/drawing/2014/main" id="{D97B1177-2C1F-95F4-14FA-8BE3D41901B5}"/>
                  </a:ext>
                </a:extLst>
              </p:cNvPr>
              <p:cNvSpPr/>
              <p:nvPr/>
            </p:nvSpPr>
            <p:spPr>
              <a:xfrm rot="10800000">
                <a:off x="1726667" y="1617282"/>
                <a:ext cx="1911928" cy="1820884"/>
              </a:xfrm>
              <a:prstGeom prst="pentagon">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Google Shape;454;p48">
                <a:extLst>
                  <a:ext uri="{FF2B5EF4-FFF2-40B4-BE49-F238E27FC236}">
                    <a16:creationId xmlns:a16="http://schemas.microsoft.com/office/drawing/2014/main" id="{4A6DB2A9-E3A2-E467-3524-F0BB0CEC00CE}"/>
                  </a:ext>
                </a:extLst>
              </p:cNvPr>
              <p:cNvSpPr/>
              <p:nvPr/>
            </p:nvSpPr>
            <p:spPr>
              <a:xfrm>
                <a:off x="1946213" y="2644388"/>
                <a:ext cx="1451744" cy="4154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ja-JP" altLang="en-US"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約</a:t>
                </a:r>
                <a:r>
                  <a:rPr lang="en-US"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6</a:t>
                </a:r>
                <a:r>
                  <a:rPr lang="en-US" altLang="ja-JP"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5</a:t>
                </a:r>
                <a:r>
                  <a:rPr lang="en-US"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0,000人</a:t>
                </a:r>
                <a:endParaRPr sz="2000" dirty="0">
                  <a:solidFill>
                    <a:schemeClr val="tx1"/>
                  </a:solidFill>
                  <a:latin typeface="Meiryo UI" panose="020B0604030504040204" pitchFamily="34" charset="-128"/>
                  <a:ea typeface="Meiryo UI" panose="020B0604030504040204" pitchFamily="34" charset="-128"/>
                </a:endParaRPr>
              </a:p>
              <a:p>
                <a:pPr marL="0" marR="0" lvl="0" indent="0" algn="ctr" rtl="0">
                  <a:lnSpc>
                    <a:spcPct val="100000"/>
                  </a:lnSpc>
                  <a:spcBef>
                    <a:spcPts val="0"/>
                  </a:spcBef>
                  <a:spcAft>
                    <a:spcPts val="0"/>
                  </a:spcAft>
                  <a:buClr>
                    <a:srgbClr val="000000"/>
                  </a:buClr>
                  <a:buSzPts val="600"/>
                  <a:buFont typeface="Arial"/>
                  <a:buNone/>
                </a:pPr>
                <a:r>
                  <a:rPr lang="en-US" sz="7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202</a:t>
                </a:r>
                <a:r>
                  <a:rPr lang="en-US" altLang="ja-JP" sz="7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6</a:t>
                </a:r>
                <a:r>
                  <a:rPr lang="en-US" sz="7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年</a:t>
                </a:r>
                <a:r>
                  <a:rPr lang="en-US" sz="700" b="1" dirty="0">
                    <a:solidFill>
                      <a:schemeClr val="tx1"/>
                    </a:solidFill>
                    <a:latin typeface="Meiryo UI" panose="020B0604030504040204" pitchFamily="34" charset="-128"/>
                    <a:ea typeface="Meiryo UI" panose="020B0604030504040204" pitchFamily="34" charset="-128"/>
                    <a:cs typeface="Meiryo"/>
                    <a:sym typeface="Meiryo"/>
                  </a:rPr>
                  <a:t>6</a:t>
                </a:r>
                <a:r>
                  <a:rPr lang="en-US" sz="7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月</a:t>
                </a:r>
                <a:r>
                  <a:rPr lang="ja-JP" altLang="en-US" sz="7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時点</a:t>
                </a:r>
                <a:endParaRPr sz="700" b="1" i="0" u="none" strike="noStrike" cap="none" dirty="0">
                  <a:solidFill>
                    <a:schemeClr val="tx1"/>
                  </a:solidFill>
                  <a:latin typeface="Meiryo UI" panose="020B0604030504040204" pitchFamily="34" charset="-128"/>
                  <a:ea typeface="Meiryo UI" panose="020B0604030504040204" pitchFamily="34" charset="-128"/>
                  <a:cs typeface="Meiryo"/>
                  <a:sym typeface="Meiryo"/>
                </a:endParaRPr>
              </a:p>
            </p:txBody>
          </p:sp>
          <p:grpSp>
            <p:nvGrpSpPr>
              <p:cNvPr id="410" name="グループ化 409">
                <a:extLst>
                  <a:ext uri="{FF2B5EF4-FFF2-40B4-BE49-F238E27FC236}">
                    <a16:creationId xmlns:a16="http://schemas.microsoft.com/office/drawing/2014/main" id="{F4CDC502-4D92-5E44-8BCC-21CFE47E7B59}"/>
                  </a:ext>
                </a:extLst>
              </p:cNvPr>
              <p:cNvGrpSpPr/>
              <p:nvPr/>
            </p:nvGrpSpPr>
            <p:grpSpPr>
              <a:xfrm>
                <a:off x="1889008" y="1801895"/>
                <a:ext cx="1191554" cy="875245"/>
                <a:chOff x="1521175" y="1529063"/>
                <a:chExt cx="1289972" cy="947538"/>
              </a:xfrm>
            </p:grpSpPr>
            <p:grpSp>
              <p:nvGrpSpPr>
                <p:cNvPr id="56" name="グループ化 55">
                  <a:extLst>
                    <a:ext uri="{FF2B5EF4-FFF2-40B4-BE49-F238E27FC236}">
                      <a16:creationId xmlns:a16="http://schemas.microsoft.com/office/drawing/2014/main" id="{9D7AC627-C107-1748-11D5-1FAA7A05C4D2}"/>
                    </a:ext>
                  </a:extLst>
                </p:cNvPr>
                <p:cNvGrpSpPr/>
                <p:nvPr/>
              </p:nvGrpSpPr>
              <p:grpSpPr>
                <a:xfrm>
                  <a:off x="2161686" y="1994967"/>
                  <a:ext cx="431852" cy="431852"/>
                  <a:chOff x="7365213" y="628769"/>
                  <a:chExt cx="678532" cy="678532"/>
                </a:xfrm>
              </p:grpSpPr>
              <p:sp>
                <p:nvSpPr>
                  <p:cNvPr id="57" name="円/楕円 56">
                    <a:extLst>
                      <a:ext uri="{FF2B5EF4-FFF2-40B4-BE49-F238E27FC236}">
                        <a16:creationId xmlns:a16="http://schemas.microsoft.com/office/drawing/2014/main" id="{4E47289A-D0F1-C8CB-B67B-22F8C9F65287}"/>
                      </a:ext>
                    </a:extLst>
                  </p:cNvPr>
                  <p:cNvSpPr/>
                  <p:nvPr/>
                </p:nvSpPr>
                <p:spPr>
                  <a:xfrm>
                    <a:off x="7365213" y="628769"/>
                    <a:ext cx="678532" cy="67853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8" name="図 57">
                    <a:extLst>
                      <a:ext uri="{FF2B5EF4-FFF2-40B4-BE49-F238E27FC236}">
                        <a16:creationId xmlns:a16="http://schemas.microsoft.com/office/drawing/2014/main" id="{31D23800-AE4E-377A-C4A1-5BE57C7A687C}"/>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7509254" y="761902"/>
                    <a:ext cx="396912" cy="396912"/>
                  </a:xfrm>
                  <a:prstGeom prst="rect">
                    <a:avLst/>
                  </a:prstGeom>
                </p:spPr>
              </p:pic>
            </p:grpSp>
            <p:pic>
              <p:nvPicPr>
                <p:cNvPr id="31" name="図 30">
                  <a:extLst>
                    <a:ext uri="{FF2B5EF4-FFF2-40B4-BE49-F238E27FC236}">
                      <a16:creationId xmlns:a16="http://schemas.microsoft.com/office/drawing/2014/main" id="{A7A2BA0B-003D-30F6-A6EA-973E33ED5482}"/>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1521175" y="1937336"/>
                  <a:ext cx="737983" cy="539265"/>
                </a:xfrm>
                <a:prstGeom prst="rect">
                  <a:avLst/>
                </a:prstGeom>
              </p:spPr>
            </p:pic>
            <p:pic>
              <p:nvPicPr>
                <p:cNvPr id="32" name="Google Shape;610;p55" descr="LINEロゴの種類">
                  <a:extLst>
                    <a:ext uri="{FF2B5EF4-FFF2-40B4-BE49-F238E27FC236}">
                      <a16:creationId xmlns:a16="http://schemas.microsoft.com/office/drawing/2014/main" id="{0FFC4115-B8E4-721C-C941-11EA1F08CF99}"/>
                    </a:ext>
                  </a:extLst>
                </p:cNvPr>
                <p:cNvPicPr preferRelativeResize="0"/>
                <p:nvPr/>
              </p:nvPicPr>
              <p:blipFill rotWithShape="1">
                <a:blip r:embed="rId16" cstate="print">
                  <a:alphaModFix/>
                  <a:extLst>
                    <a:ext uri="{28A0092B-C50C-407E-A947-70E740481C1C}">
                      <a14:useLocalDpi xmlns:a14="http://schemas.microsoft.com/office/drawing/2010/main"/>
                    </a:ext>
                  </a:extLst>
                </a:blip>
                <a:srcRect/>
                <a:stretch/>
              </p:blipFill>
              <p:spPr>
                <a:xfrm>
                  <a:off x="1889318" y="1531287"/>
                  <a:ext cx="428910" cy="435549"/>
                </a:xfrm>
                <a:prstGeom prst="roundRect">
                  <a:avLst/>
                </a:prstGeom>
                <a:noFill/>
                <a:ln>
                  <a:noFill/>
                </a:ln>
              </p:spPr>
            </p:pic>
            <p:grpSp>
              <p:nvGrpSpPr>
                <p:cNvPr id="37" name="グループ化 36">
                  <a:extLst>
                    <a:ext uri="{FF2B5EF4-FFF2-40B4-BE49-F238E27FC236}">
                      <a16:creationId xmlns:a16="http://schemas.microsoft.com/office/drawing/2014/main" id="{3E1674D9-7756-DF40-D185-6979C0CB711F}"/>
                    </a:ext>
                  </a:extLst>
                </p:cNvPr>
                <p:cNvGrpSpPr/>
                <p:nvPr/>
              </p:nvGrpSpPr>
              <p:grpSpPr>
                <a:xfrm>
                  <a:off x="2375598" y="1529063"/>
                  <a:ext cx="435549" cy="435549"/>
                  <a:chOff x="5533392" y="1166032"/>
                  <a:chExt cx="542530" cy="542530"/>
                </a:xfrm>
              </p:grpSpPr>
              <p:sp>
                <p:nvSpPr>
                  <p:cNvPr id="38" name="円/楕円 37">
                    <a:extLst>
                      <a:ext uri="{FF2B5EF4-FFF2-40B4-BE49-F238E27FC236}">
                        <a16:creationId xmlns:a16="http://schemas.microsoft.com/office/drawing/2014/main" id="{4DE99155-5FCF-EC36-2A76-47EFBE2967F1}"/>
                      </a:ext>
                    </a:extLst>
                  </p:cNvPr>
                  <p:cNvSpPr/>
                  <p:nvPr/>
                </p:nvSpPr>
                <p:spPr>
                  <a:xfrm>
                    <a:off x="5533392" y="1166032"/>
                    <a:ext cx="542530" cy="54253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9" name="図 38">
                    <a:extLst>
                      <a:ext uri="{FF2B5EF4-FFF2-40B4-BE49-F238E27FC236}">
                        <a16:creationId xmlns:a16="http://schemas.microsoft.com/office/drawing/2014/main" id="{E66DB5A9-C092-1A9F-37D6-0E15D2922975}"/>
                      </a:ext>
                    </a:extLst>
                  </p:cNvPr>
                  <p:cNvPicPr>
                    <a:picLocks noChangeAspect="1"/>
                  </p:cNvPicPr>
                  <p:nvPr/>
                </p:nvPicPr>
                <p:blipFill rotWithShape="1">
                  <a:blip r:embed="rId17" cstate="print">
                    <a:extLst>
                      <a:ext uri="{28A0092B-C50C-407E-A947-70E740481C1C}">
                        <a14:useLocalDpi xmlns:a14="http://schemas.microsoft.com/office/drawing/2010/main"/>
                      </a:ext>
                    </a:extLst>
                  </a:blip>
                  <a:srcRect l="14064" t="30543" r="60996" b="30497"/>
                  <a:stretch/>
                </p:blipFill>
                <p:spPr>
                  <a:xfrm>
                    <a:off x="5646714" y="1323737"/>
                    <a:ext cx="327278" cy="237044"/>
                  </a:xfrm>
                  <a:prstGeom prst="roundRect">
                    <a:avLst/>
                  </a:prstGeom>
                </p:spPr>
              </p:pic>
            </p:grpSp>
          </p:grpSp>
        </p:grpSp>
        <p:grpSp>
          <p:nvGrpSpPr>
            <p:cNvPr id="51" name="グループ化 50">
              <a:extLst>
                <a:ext uri="{FF2B5EF4-FFF2-40B4-BE49-F238E27FC236}">
                  <a16:creationId xmlns:a16="http://schemas.microsoft.com/office/drawing/2014/main" id="{6DD0CDAD-6B2F-0077-49F8-27A5BB80EAA2}"/>
                </a:ext>
              </a:extLst>
            </p:cNvPr>
            <p:cNvGrpSpPr/>
            <p:nvPr/>
          </p:nvGrpSpPr>
          <p:grpSpPr>
            <a:xfrm>
              <a:off x="2858589" y="2161335"/>
              <a:ext cx="456098" cy="456098"/>
              <a:chOff x="4285526" y="3398844"/>
              <a:chExt cx="536522" cy="536522"/>
            </a:xfrm>
          </p:grpSpPr>
          <p:sp>
            <p:nvSpPr>
              <p:cNvPr id="52" name="円/楕円 51">
                <a:extLst>
                  <a:ext uri="{FF2B5EF4-FFF2-40B4-BE49-F238E27FC236}">
                    <a16:creationId xmlns:a16="http://schemas.microsoft.com/office/drawing/2014/main" id="{81068173-A3A6-1423-8365-C010F543AAE1}"/>
                  </a:ext>
                </a:extLst>
              </p:cNvPr>
              <p:cNvSpPr/>
              <p:nvPr/>
            </p:nvSpPr>
            <p:spPr>
              <a:xfrm>
                <a:off x="4315682" y="3429000"/>
                <a:ext cx="476210" cy="47621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5" name="図 54">
                <a:extLst>
                  <a:ext uri="{FF2B5EF4-FFF2-40B4-BE49-F238E27FC236}">
                    <a16:creationId xmlns:a16="http://schemas.microsoft.com/office/drawing/2014/main" id="{15BE0811-ABB8-1531-AC9C-3B14C67ABD2B}"/>
                  </a:ext>
                </a:extLst>
              </p:cNvPr>
              <p:cNvPicPr>
                <a:picLocks noChangeAspect="1"/>
              </p:cNvPicPr>
              <p:nvPr/>
            </p:nvPicPr>
            <p:blipFill>
              <a:blip r:embed="rId18"/>
              <a:stretch>
                <a:fillRect/>
              </a:stretch>
            </p:blipFill>
            <p:spPr>
              <a:xfrm>
                <a:off x="4285526" y="3398844"/>
                <a:ext cx="536522" cy="536522"/>
              </a:xfrm>
              <a:prstGeom prst="rect">
                <a:avLst/>
              </a:prstGeom>
            </p:spPr>
          </p:pic>
        </p:grpSp>
      </p:grpSp>
      <p:sp>
        <p:nvSpPr>
          <p:cNvPr id="61" name="Google Shape;455;p48">
            <a:extLst>
              <a:ext uri="{FF2B5EF4-FFF2-40B4-BE49-F238E27FC236}">
                <a16:creationId xmlns:a16="http://schemas.microsoft.com/office/drawing/2014/main" id="{0857CD79-B8B9-C56C-19A4-69D3F79CE2D7}"/>
              </a:ext>
            </a:extLst>
          </p:cNvPr>
          <p:cNvSpPr/>
          <p:nvPr/>
        </p:nvSpPr>
        <p:spPr>
          <a:xfrm>
            <a:off x="984389" y="5737380"/>
            <a:ext cx="1144525"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b="1" dirty="0">
                <a:solidFill>
                  <a:schemeClr val="tx1"/>
                </a:solidFill>
                <a:latin typeface="Meiryo UI" panose="020B0604030504040204" pitchFamily="34" charset="-128"/>
                <a:ea typeface="Meiryo UI" panose="020B0604030504040204" pitchFamily="34" charset="-128"/>
                <a:cs typeface="Meiryo"/>
                <a:sym typeface="Meiryo"/>
              </a:rPr>
              <a:t>約200人</a:t>
            </a:r>
            <a:endParaRPr sz="2000" dirty="0">
              <a:solidFill>
                <a:schemeClr val="tx1"/>
              </a:solidFill>
              <a:latin typeface="Meiryo UI" panose="020B0604030504040204" pitchFamily="34" charset="-128"/>
              <a:ea typeface="Meiryo UI" panose="020B0604030504040204" pitchFamily="34" charset="-128"/>
            </a:endParaRPr>
          </a:p>
          <a:p>
            <a:pPr marL="0" marR="0" lvl="0" indent="0" algn="ctr" rtl="0">
              <a:lnSpc>
                <a:spcPct val="100000"/>
              </a:lnSpc>
              <a:spcBef>
                <a:spcPts val="0"/>
              </a:spcBef>
              <a:spcAft>
                <a:spcPts val="0"/>
              </a:spcAft>
              <a:buClr>
                <a:srgbClr val="000000"/>
              </a:buClr>
              <a:buSzPts val="600"/>
              <a:buFont typeface="Arial"/>
              <a:buNone/>
            </a:pPr>
            <a:r>
              <a:rPr lang="ja-JP" altLang="en-US" sz="800" b="1" i="0" u="none" strike="noStrike" cap="none">
                <a:solidFill>
                  <a:schemeClr val="tx1"/>
                </a:solidFill>
                <a:latin typeface="Meiryo UI" panose="020B0604030504040204" pitchFamily="34" charset="-128"/>
                <a:ea typeface="Meiryo UI" panose="020B0604030504040204" pitchFamily="34" charset="-128"/>
                <a:cs typeface="Meiryo"/>
                <a:sym typeface="Meiryo"/>
              </a:rPr>
              <a:t>「</a:t>
            </a:r>
            <a:r>
              <a:rPr lang="en-US" altLang="ja-JP" sz="8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BE-PAL FROEST CAMP</a:t>
            </a:r>
            <a:r>
              <a:rPr lang="ja-JP" altLang="en-US" sz="800" b="1" i="0" u="none" strike="noStrike" cap="none">
                <a:solidFill>
                  <a:schemeClr val="tx1"/>
                </a:solidFill>
                <a:latin typeface="Meiryo UI" panose="020B0604030504040204" pitchFamily="34" charset="-128"/>
                <a:ea typeface="Meiryo UI" panose="020B0604030504040204" pitchFamily="34" charset="-128"/>
                <a:cs typeface="Meiryo"/>
                <a:sym typeface="Meiryo"/>
              </a:rPr>
              <a:t>」参加者</a:t>
            </a:r>
            <a:endParaRPr sz="800" b="1" i="0" u="none" strike="noStrike" cap="none" dirty="0">
              <a:solidFill>
                <a:schemeClr val="tx1"/>
              </a:solidFill>
              <a:latin typeface="Meiryo UI" panose="020B0604030504040204" pitchFamily="34" charset="-128"/>
              <a:ea typeface="Meiryo UI" panose="020B0604030504040204" pitchFamily="34" charset="-128"/>
              <a:cs typeface="Meiryo"/>
              <a:sym typeface="Meiryo"/>
            </a:endParaRPr>
          </a:p>
        </p:txBody>
      </p:sp>
      <p:pic>
        <p:nvPicPr>
          <p:cNvPr id="33" name="図 32" descr="マップ が含まれている画像&#10;&#10;AI 生成コンテンツは誤りを含む可能性があります。">
            <a:extLst>
              <a:ext uri="{FF2B5EF4-FFF2-40B4-BE49-F238E27FC236}">
                <a16:creationId xmlns:a16="http://schemas.microsoft.com/office/drawing/2014/main" id="{AE5E8CE3-BAE0-FB51-9EFF-A417DCDA81B8}"/>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927170" y="928104"/>
            <a:ext cx="873848" cy="1082396"/>
          </a:xfrm>
          <a:prstGeom prst="rect">
            <a:avLst/>
          </a:prstGeom>
          <a:ln>
            <a:noFill/>
          </a:ln>
          <a:effectLst>
            <a:outerShdw blurRad="50800" dist="38100" dir="2700000" sx="102000" sy="102000" algn="tl" rotWithShape="0">
              <a:prstClr val="black">
                <a:alpha val="40000"/>
              </a:prstClr>
            </a:outerShdw>
          </a:effectLst>
        </p:spPr>
      </p:pic>
    </p:spTree>
    <p:extLst>
      <p:ext uri="{BB962C8B-B14F-4D97-AF65-F5344CB8AC3E}">
        <p14:creationId xmlns:p14="http://schemas.microsoft.com/office/powerpoint/2010/main" val="734618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5" name="Google Shape;465;p49"/>
          <p:cNvSpPr txBox="1"/>
          <p:nvPr/>
        </p:nvSpPr>
        <p:spPr>
          <a:xfrm>
            <a:off x="242333" y="2047100"/>
            <a:ext cx="2668705" cy="1246455"/>
          </a:xfrm>
          <a:prstGeom prst="rect">
            <a:avLst/>
          </a:prstGeom>
          <a:solidFill>
            <a:schemeClr val="lt1">
              <a:alpha val="69411"/>
            </a:schemeClr>
          </a:solid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000"/>
              <a:buFont typeface="Arial"/>
              <a:buNone/>
            </a:pPr>
            <a:r>
              <a:rPr lang="en-US" sz="10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No.1アウトドア誌として走り続けて</a:t>
            </a:r>
            <a:r>
              <a:rPr lang="en-US" sz="1000" dirty="0">
                <a:latin typeface="Meiryo UI" panose="020B0604030504040204" pitchFamily="34" charset="-128"/>
                <a:ea typeface="Meiryo UI" panose="020B0604030504040204" pitchFamily="34" charset="-128"/>
                <a:cs typeface="Meiryo"/>
                <a:sym typeface="Meiryo"/>
              </a:rPr>
              <a:t>40</a:t>
            </a:r>
            <a:r>
              <a:rPr lang="en-US" sz="10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年を超え、身近な自然遊びから環境問題、防災記事まで幅広く“自然の楽しさと大切さ”を発信しています。全国津々浦々まで足を運び、丹念に取材した記事は、他メディアの追随を許しません。</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466" name="Google Shape;466;p49"/>
          <p:cNvSpPr/>
          <p:nvPr/>
        </p:nvSpPr>
        <p:spPr>
          <a:xfrm>
            <a:off x="216122" y="1797484"/>
            <a:ext cx="2694916" cy="1966133"/>
          </a:xfrm>
          <a:prstGeom prst="roundRect">
            <a:avLst>
              <a:gd name="adj" fmla="val 16667"/>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467" name="Google Shape;467;p49"/>
          <p:cNvSpPr txBox="1"/>
          <p:nvPr/>
        </p:nvSpPr>
        <p:spPr>
          <a:xfrm>
            <a:off x="880897" y="187757"/>
            <a:ext cx="4027922"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BE-PAL』の特徴</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468" name="Google Shape;468;p49"/>
          <p:cNvSpPr txBox="1"/>
          <p:nvPr/>
        </p:nvSpPr>
        <p:spPr>
          <a:xfrm>
            <a:off x="3490631" y="1258169"/>
            <a:ext cx="140439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eiryo UI" panose="020B0604030504040204" pitchFamily="34" charset="-128"/>
                <a:ea typeface="Meiryo UI" panose="020B0604030504040204" pitchFamily="34" charset="-128"/>
                <a:cs typeface="Meiryo"/>
                <a:sym typeface="Meiryo"/>
              </a:rPr>
              <a:t>編集力</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469" name="Google Shape;469;p49"/>
          <p:cNvSpPr txBox="1"/>
          <p:nvPr/>
        </p:nvSpPr>
        <p:spPr>
          <a:xfrm>
            <a:off x="3027308" y="4296832"/>
            <a:ext cx="1918741"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Meiryo UI" panose="020B0604030504040204" pitchFamily="34" charset="-128"/>
                <a:ea typeface="Meiryo UI" panose="020B0604030504040204" pitchFamily="34" charset="-128"/>
                <a:cs typeface="Meiryo"/>
                <a:sym typeface="Meiryo"/>
              </a:rPr>
              <a:t>コミュニティー</a:t>
            </a:r>
            <a:endParaRPr sz="16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470" name="Google Shape;470;p49"/>
          <p:cNvSpPr txBox="1"/>
          <p:nvPr/>
        </p:nvSpPr>
        <p:spPr>
          <a:xfrm>
            <a:off x="3165078" y="2031296"/>
            <a:ext cx="2552960" cy="1477328"/>
          </a:xfrm>
          <a:prstGeom prst="rect">
            <a:avLst/>
          </a:prstGeom>
          <a:solidFill>
            <a:schemeClr val="lt1">
              <a:alpha val="69411"/>
            </a:schemeClr>
          </a:solid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創刊時から連載している作家に、アウトドア業界で一目置かれるライター陣。</a:t>
            </a:r>
            <a:endParaRPr>
              <a:latin typeface="Meiryo UI" panose="020B0604030504040204" pitchFamily="34" charset="-128"/>
              <a:ea typeface="Meiryo UI" panose="020B0604030504040204" pitchFamily="34" charset="-128"/>
            </a:endParaRPr>
          </a:p>
          <a:p>
            <a:pPr marL="0" marR="0" lvl="0" indent="0" algn="l" rtl="0">
              <a:lnSpc>
                <a:spcPct val="15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そしてそれを支える編集者がタッグを組み、初心者はもちろん、創刊時から愛読しているベテラン読者まで誰もが楽しめる記事を作り続けています。</a:t>
            </a:r>
            <a:endParaRPr sz="1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471" name="Google Shape;471;p49"/>
          <p:cNvSpPr txBox="1"/>
          <p:nvPr/>
        </p:nvSpPr>
        <p:spPr>
          <a:xfrm>
            <a:off x="293351" y="5062141"/>
            <a:ext cx="2552960" cy="1246455"/>
          </a:xfrm>
          <a:prstGeom prst="rect">
            <a:avLst/>
          </a:prstGeom>
          <a:solidFill>
            <a:schemeClr val="lt1">
              <a:alpha val="69411"/>
            </a:schemeClr>
          </a:solid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本格的なアウトドアアンバサダーからアウトドア芸人まで、幅広い著名人を起用できるのも『BE-PAL』ならでは。豊富な知識に裏打ちされた記事作りができるからこそ、説得力と拡散力がより高まります。</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472" name="Google Shape;472;p49"/>
          <p:cNvSpPr txBox="1"/>
          <p:nvPr/>
        </p:nvSpPr>
        <p:spPr>
          <a:xfrm>
            <a:off x="3179499" y="5062161"/>
            <a:ext cx="2626052" cy="1246455"/>
          </a:xfrm>
          <a:prstGeom prst="rect">
            <a:avLst/>
          </a:prstGeom>
          <a:solidFill>
            <a:schemeClr val="lt1">
              <a:alpha val="69411"/>
            </a:schemeClr>
          </a:solid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000"/>
              <a:buFont typeface="Arial"/>
              <a:buNone/>
            </a:pPr>
            <a:r>
              <a:rPr lang="en-US" sz="10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Twitter、Instagram、Facebook、YouTube、LINEの総フォロワー数は63万人を超えました！ますます多角的に情報を発信中｡キャンプの基礎知識といったマニュアル動画からショートまで、動画も充実しています！</a:t>
            </a:r>
            <a:endParaRPr sz="10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473" name="Google Shape;473;p49"/>
          <p:cNvSpPr txBox="1"/>
          <p:nvPr/>
        </p:nvSpPr>
        <p:spPr>
          <a:xfrm>
            <a:off x="6368269" y="1261008"/>
            <a:ext cx="1087148"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eiryo UI" panose="020B0604030504040204" pitchFamily="34" charset="-128"/>
                <a:ea typeface="Meiryo UI" panose="020B0604030504040204" pitchFamily="34" charset="-128"/>
                <a:cs typeface="Meiryo"/>
                <a:sym typeface="Meiryo"/>
              </a:rPr>
              <a:t>付録</a:t>
            </a:r>
            <a:endParaRPr sz="2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474" name="Google Shape;474;p49"/>
          <p:cNvSpPr txBox="1"/>
          <p:nvPr/>
        </p:nvSpPr>
        <p:spPr>
          <a:xfrm>
            <a:off x="6021599" y="4237106"/>
            <a:ext cx="1994788"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eiryo UI" panose="020B0604030504040204" pitchFamily="34" charset="-128"/>
                <a:ea typeface="Meiryo UI" panose="020B0604030504040204" pitchFamily="34" charset="-128"/>
                <a:cs typeface="Meiryo"/>
                <a:sym typeface="Meiryo"/>
              </a:rPr>
              <a:t>イベント</a:t>
            </a:r>
            <a:endParaRPr sz="2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475" name="Google Shape;475;p49"/>
          <p:cNvSpPr txBox="1"/>
          <p:nvPr/>
        </p:nvSpPr>
        <p:spPr>
          <a:xfrm>
            <a:off x="6001395" y="2052188"/>
            <a:ext cx="2616174" cy="1246455"/>
          </a:xfrm>
          <a:prstGeom prst="rect">
            <a:avLst/>
          </a:prstGeom>
          <a:solidFill>
            <a:schemeClr val="lt1">
              <a:alpha val="69411"/>
            </a:schemeClr>
          </a:solid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話題性の超高いアウトドア付録の数々。</a:t>
            </a:r>
            <a:endParaRPr>
              <a:latin typeface="Meiryo UI" panose="020B0604030504040204" pitchFamily="34" charset="-128"/>
              <a:ea typeface="Meiryo UI" panose="020B0604030504040204" pitchFamily="34" charset="-128"/>
            </a:endParaRPr>
          </a:p>
          <a:p>
            <a:pPr marL="0" marR="0" lvl="0" indent="0" algn="l" rtl="0">
              <a:lnSpc>
                <a:spcPct val="15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組み立て式アウトドアテーブル、ソロキャン用保冷バッグ、味のマルタイ・棒ラーメン神フィットケースなどなど、そのアイデアは無尽蔵。ブランドの認知度アップといった広告的な使い方も可能です！</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476" name="Google Shape;476;p49"/>
          <p:cNvSpPr txBox="1"/>
          <p:nvPr/>
        </p:nvSpPr>
        <p:spPr>
          <a:xfrm>
            <a:off x="6069004" y="5043662"/>
            <a:ext cx="2570592" cy="1246455"/>
          </a:xfrm>
          <a:prstGeom prst="rect">
            <a:avLst/>
          </a:prstGeom>
          <a:solidFill>
            <a:schemeClr val="lt1">
              <a:alpha val="69411"/>
            </a:schemeClr>
          </a:solid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000"/>
              <a:buFont typeface="Arial"/>
              <a:buNone/>
            </a:pPr>
            <a:r>
              <a:rPr lang="en-US" sz="10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家族でもカップルでも、ソロでも。大人も子供も。それぞれキャンプを楽しみつつ、とっておきの自然体験を提供できるオリジナルイベントの企画が好評。参加者も編集部も一緒になって自然を楽しみます！</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grpSp>
        <p:nvGrpSpPr>
          <p:cNvPr id="477" name="Google Shape;477;p49"/>
          <p:cNvGrpSpPr/>
          <p:nvPr/>
        </p:nvGrpSpPr>
        <p:grpSpPr>
          <a:xfrm>
            <a:off x="1987448" y="944455"/>
            <a:ext cx="1087149" cy="1087149"/>
            <a:chOff x="-2032621" y="4726558"/>
            <a:chExt cx="1087149" cy="1087149"/>
          </a:xfrm>
        </p:grpSpPr>
        <p:sp>
          <p:nvSpPr>
            <p:cNvPr id="478" name="Google Shape;478;p49"/>
            <p:cNvSpPr/>
            <p:nvPr/>
          </p:nvSpPr>
          <p:spPr>
            <a:xfrm>
              <a:off x="-2032621" y="4726558"/>
              <a:ext cx="1087149" cy="1087149"/>
            </a:xfrm>
            <a:prstGeom prst="ellipse">
              <a:avLst/>
            </a:prstGeom>
            <a:solidFill>
              <a:schemeClr val="lt1"/>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479" name="Google Shape;479;p49"/>
            <p:cNvPicPr preferRelativeResize="0"/>
            <p:nvPr/>
          </p:nvPicPr>
          <p:blipFill rotWithShape="1">
            <a:blip r:embed="rId3">
              <a:alphaModFix/>
            </a:blip>
            <a:srcRect/>
            <a:stretch/>
          </p:blipFill>
          <p:spPr>
            <a:xfrm>
              <a:off x="-1880221" y="4862922"/>
              <a:ext cx="814419" cy="814419"/>
            </a:xfrm>
            <a:prstGeom prst="rect">
              <a:avLst/>
            </a:prstGeom>
            <a:noFill/>
            <a:ln>
              <a:noFill/>
            </a:ln>
          </p:spPr>
        </p:pic>
      </p:grpSp>
      <p:sp>
        <p:nvSpPr>
          <p:cNvPr id="480" name="Google Shape;480;p49"/>
          <p:cNvSpPr/>
          <p:nvPr/>
        </p:nvSpPr>
        <p:spPr>
          <a:xfrm>
            <a:off x="3089073" y="1778135"/>
            <a:ext cx="2694916" cy="1966133"/>
          </a:xfrm>
          <a:prstGeom prst="roundRect">
            <a:avLst>
              <a:gd name="adj" fmla="val 16667"/>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481" name="Google Shape;481;p49"/>
          <p:cNvSpPr/>
          <p:nvPr/>
        </p:nvSpPr>
        <p:spPr>
          <a:xfrm>
            <a:off x="5962024" y="1797484"/>
            <a:ext cx="2694916" cy="1966133"/>
          </a:xfrm>
          <a:prstGeom prst="roundRect">
            <a:avLst>
              <a:gd name="adj" fmla="val 16667"/>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482" name="Google Shape;482;p49"/>
          <p:cNvSpPr/>
          <p:nvPr/>
        </p:nvSpPr>
        <p:spPr>
          <a:xfrm>
            <a:off x="235462" y="4695158"/>
            <a:ext cx="2694916" cy="1966133"/>
          </a:xfrm>
          <a:prstGeom prst="roundRect">
            <a:avLst>
              <a:gd name="adj" fmla="val 16667"/>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483" name="Google Shape;483;p49"/>
          <p:cNvSpPr/>
          <p:nvPr/>
        </p:nvSpPr>
        <p:spPr>
          <a:xfrm>
            <a:off x="3129298" y="4699598"/>
            <a:ext cx="2694916" cy="1966133"/>
          </a:xfrm>
          <a:prstGeom prst="roundRect">
            <a:avLst>
              <a:gd name="adj" fmla="val 16667"/>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484" name="Google Shape;484;p49"/>
          <p:cNvSpPr/>
          <p:nvPr/>
        </p:nvSpPr>
        <p:spPr>
          <a:xfrm>
            <a:off x="6006842" y="4695157"/>
            <a:ext cx="2694916" cy="1966133"/>
          </a:xfrm>
          <a:prstGeom prst="roundRect">
            <a:avLst>
              <a:gd name="adj" fmla="val 16667"/>
            </a:avLst>
          </a:prstGeom>
          <a:noFill/>
          <a:ln w="25400" cap="flat"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485" name="Google Shape;485;p49"/>
          <p:cNvSpPr txBox="1"/>
          <p:nvPr/>
        </p:nvSpPr>
        <p:spPr>
          <a:xfrm>
            <a:off x="684840" y="1275884"/>
            <a:ext cx="117705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Meiryo UI" panose="020B0604030504040204" pitchFamily="34" charset="-128"/>
                <a:ea typeface="Meiryo UI" panose="020B0604030504040204" pitchFamily="34" charset="-128"/>
                <a:cs typeface="Meiryo"/>
                <a:sym typeface="Meiryo"/>
              </a:rPr>
              <a:t>信頼</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grpSp>
        <p:nvGrpSpPr>
          <p:cNvPr id="486" name="Google Shape;486;p49"/>
          <p:cNvGrpSpPr/>
          <p:nvPr/>
        </p:nvGrpSpPr>
        <p:grpSpPr>
          <a:xfrm>
            <a:off x="7694984" y="961302"/>
            <a:ext cx="1087149" cy="1087149"/>
            <a:chOff x="5871648" y="7131521"/>
            <a:chExt cx="1087149" cy="1087149"/>
          </a:xfrm>
        </p:grpSpPr>
        <p:sp>
          <p:nvSpPr>
            <p:cNvPr id="487" name="Google Shape;487;p49"/>
            <p:cNvSpPr/>
            <p:nvPr/>
          </p:nvSpPr>
          <p:spPr>
            <a:xfrm>
              <a:off x="5871648" y="7131521"/>
              <a:ext cx="1087149" cy="1087149"/>
            </a:xfrm>
            <a:prstGeom prst="ellipse">
              <a:avLst/>
            </a:prstGeom>
            <a:solidFill>
              <a:schemeClr val="lt1"/>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488" name="Google Shape;488;p49"/>
            <p:cNvPicPr preferRelativeResize="0"/>
            <p:nvPr/>
          </p:nvPicPr>
          <p:blipFill rotWithShape="1">
            <a:blip r:embed="rId4">
              <a:alphaModFix/>
            </a:blip>
            <a:srcRect/>
            <a:stretch/>
          </p:blipFill>
          <p:spPr>
            <a:xfrm>
              <a:off x="6084684" y="7311899"/>
              <a:ext cx="693733" cy="693733"/>
            </a:xfrm>
            <a:prstGeom prst="rect">
              <a:avLst/>
            </a:prstGeom>
            <a:noFill/>
            <a:ln>
              <a:noFill/>
            </a:ln>
          </p:spPr>
        </p:pic>
      </p:grpSp>
      <p:grpSp>
        <p:nvGrpSpPr>
          <p:cNvPr id="489" name="Google Shape;489;p49"/>
          <p:cNvGrpSpPr/>
          <p:nvPr/>
        </p:nvGrpSpPr>
        <p:grpSpPr>
          <a:xfrm>
            <a:off x="4953618" y="940685"/>
            <a:ext cx="1087149" cy="1087149"/>
            <a:chOff x="3876629" y="7028983"/>
            <a:chExt cx="1087149" cy="1087149"/>
          </a:xfrm>
        </p:grpSpPr>
        <p:sp>
          <p:nvSpPr>
            <p:cNvPr id="490" name="Google Shape;490;p49"/>
            <p:cNvSpPr/>
            <p:nvPr/>
          </p:nvSpPr>
          <p:spPr>
            <a:xfrm>
              <a:off x="3876629" y="7028983"/>
              <a:ext cx="1087149" cy="1087149"/>
            </a:xfrm>
            <a:prstGeom prst="ellipse">
              <a:avLst/>
            </a:prstGeom>
            <a:solidFill>
              <a:schemeClr val="lt1"/>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491" name="Google Shape;491;p49"/>
            <p:cNvPicPr preferRelativeResize="0"/>
            <p:nvPr/>
          </p:nvPicPr>
          <p:blipFill rotWithShape="1">
            <a:blip r:embed="rId5">
              <a:alphaModFix/>
            </a:blip>
            <a:srcRect/>
            <a:stretch/>
          </p:blipFill>
          <p:spPr>
            <a:xfrm>
              <a:off x="4089665" y="7225690"/>
              <a:ext cx="693733" cy="693733"/>
            </a:xfrm>
            <a:prstGeom prst="rect">
              <a:avLst/>
            </a:prstGeom>
            <a:noFill/>
            <a:ln>
              <a:noFill/>
            </a:ln>
          </p:spPr>
        </p:pic>
      </p:grpSp>
      <p:grpSp>
        <p:nvGrpSpPr>
          <p:cNvPr id="492" name="Google Shape;492;p49"/>
          <p:cNvGrpSpPr/>
          <p:nvPr/>
        </p:nvGrpSpPr>
        <p:grpSpPr>
          <a:xfrm>
            <a:off x="1916910" y="3997135"/>
            <a:ext cx="1087149" cy="1087149"/>
            <a:chOff x="-1590100" y="6604940"/>
            <a:chExt cx="1087149" cy="1087149"/>
          </a:xfrm>
        </p:grpSpPr>
        <p:sp>
          <p:nvSpPr>
            <p:cNvPr id="493" name="Google Shape;493;p49"/>
            <p:cNvSpPr/>
            <p:nvPr/>
          </p:nvSpPr>
          <p:spPr>
            <a:xfrm>
              <a:off x="-1590100" y="6604940"/>
              <a:ext cx="1087149" cy="1087149"/>
            </a:xfrm>
            <a:prstGeom prst="ellipse">
              <a:avLst/>
            </a:prstGeom>
            <a:solidFill>
              <a:schemeClr val="lt1"/>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494" name="Google Shape;494;p49"/>
            <p:cNvPicPr preferRelativeResize="0"/>
            <p:nvPr/>
          </p:nvPicPr>
          <p:blipFill rotWithShape="1">
            <a:blip r:embed="rId6">
              <a:alphaModFix/>
            </a:blip>
            <a:srcRect/>
            <a:stretch/>
          </p:blipFill>
          <p:spPr>
            <a:xfrm>
              <a:off x="-1370142" y="6768326"/>
              <a:ext cx="693733" cy="693733"/>
            </a:xfrm>
            <a:prstGeom prst="rect">
              <a:avLst/>
            </a:prstGeom>
            <a:noFill/>
            <a:ln>
              <a:noFill/>
            </a:ln>
          </p:spPr>
        </p:pic>
      </p:grpSp>
      <p:grpSp>
        <p:nvGrpSpPr>
          <p:cNvPr id="495" name="Google Shape;495;p49"/>
          <p:cNvGrpSpPr/>
          <p:nvPr/>
        </p:nvGrpSpPr>
        <p:grpSpPr>
          <a:xfrm>
            <a:off x="4904626" y="3997134"/>
            <a:ext cx="1087149" cy="1087149"/>
            <a:chOff x="444859" y="6858000"/>
            <a:chExt cx="1087149" cy="1087149"/>
          </a:xfrm>
        </p:grpSpPr>
        <p:sp>
          <p:nvSpPr>
            <p:cNvPr id="496" name="Google Shape;496;p49"/>
            <p:cNvSpPr/>
            <p:nvPr/>
          </p:nvSpPr>
          <p:spPr>
            <a:xfrm>
              <a:off x="444859" y="6858000"/>
              <a:ext cx="1087149" cy="1087149"/>
            </a:xfrm>
            <a:prstGeom prst="ellipse">
              <a:avLst/>
            </a:prstGeom>
            <a:solidFill>
              <a:schemeClr val="lt1"/>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497" name="Google Shape;497;p49"/>
            <p:cNvPicPr preferRelativeResize="0"/>
            <p:nvPr/>
          </p:nvPicPr>
          <p:blipFill rotWithShape="1">
            <a:blip r:embed="rId7">
              <a:alphaModFix/>
            </a:blip>
            <a:srcRect/>
            <a:stretch/>
          </p:blipFill>
          <p:spPr>
            <a:xfrm>
              <a:off x="641566" y="7054707"/>
              <a:ext cx="693733" cy="693733"/>
            </a:xfrm>
            <a:prstGeom prst="rect">
              <a:avLst/>
            </a:prstGeom>
            <a:noFill/>
            <a:ln>
              <a:noFill/>
            </a:ln>
          </p:spPr>
        </p:pic>
      </p:grpSp>
      <p:grpSp>
        <p:nvGrpSpPr>
          <p:cNvPr id="498" name="Google Shape;498;p49"/>
          <p:cNvGrpSpPr/>
          <p:nvPr/>
        </p:nvGrpSpPr>
        <p:grpSpPr>
          <a:xfrm>
            <a:off x="7701452" y="3997132"/>
            <a:ext cx="1087149" cy="1087149"/>
            <a:chOff x="2472850" y="6867734"/>
            <a:chExt cx="1087149" cy="1087149"/>
          </a:xfrm>
        </p:grpSpPr>
        <p:sp>
          <p:nvSpPr>
            <p:cNvPr id="499" name="Google Shape;499;p49"/>
            <p:cNvSpPr/>
            <p:nvPr/>
          </p:nvSpPr>
          <p:spPr>
            <a:xfrm>
              <a:off x="2472850" y="6867734"/>
              <a:ext cx="1087149" cy="1087149"/>
            </a:xfrm>
            <a:prstGeom prst="ellipse">
              <a:avLst/>
            </a:prstGeom>
            <a:solidFill>
              <a:schemeClr val="lt1"/>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500" name="Google Shape;500;p49"/>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2645229" y="7033450"/>
              <a:ext cx="770895" cy="770895"/>
            </a:xfrm>
            <a:prstGeom prst="rect">
              <a:avLst/>
            </a:prstGeom>
            <a:noFill/>
            <a:ln>
              <a:noFill/>
            </a:ln>
          </p:spPr>
        </p:pic>
      </p:grpSp>
      <p:sp>
        <p:nvSpPr>
          <p:cNvPr id="501" name="Google Shape;501;p49"/>
          <p:cNvSpPr txBox="1"/>
          <p:nvPr/>
        </p:nvSpPr>
        <p:spPr>
          <a:xfrm>
            <a:off x="64576" y="4296832"/>
            <a:ext cx="1994788"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Meiryo UI" panose="020B0604030504040204" pitchFamily="34" charset="-128"/>
                <a:ea typeface="Meiryo UI" panose="020B0604030504040204" pitchFamily="34" charset="-128"/>
                <a:cs typeface="Meiryo"/>
                <a:sym typeface="Meiryo"/>
              </a:rPr>
              <a:t>キャスティング</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02" name="Google Shape;502;p4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6</a:t>
            </a:fld>
            <a:endParaRPr>
              <a:latin typeface="Meiryo UI" panose="020B0604030504040204" pitchFamily="34" charset="-128"/>
              <a:ea typeface="Meiryo UI" panose="020B0604030504040204" pitchFamily="34" charset="-128"/>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pic>
        <p:nvPicPr>
          <p:cNvPr id="507" name="Google Shape;507;p50"/>
          <p:cNvPicPr preferRelativeResize="0"/>
          <p:nvPr/>
        </p:nvPicPr>
        <p:blipFill rotWithShape="1">
          <a:blip r:embed="rId3">
            <a:alphaModFix/>
          </a:blip>
          <a:srcRect/>
          <a:stretch/>
        </p:blipFill>
        <p:spPr>
          <a:xfrm>
            <a:off x="5547360" y="972330"/>
            <a:ext cx="3010586" cy="2723370"/>
          </a:xfrm>
          <a:prstGeom prst="rect">
            <a:avLst/>
          </a:prstGeom>
          <a:noFill/>
          <a:ln>
            <a:noFill/>
          </a:ln>
        </p:spPr>
      </p:pic>
      <p:sp>
        <p:nvSpPr>
          <p:cNvPr id="508" name="Google Shape;508;p50"/>
          <p:cNvSpPr/>
          <p:nvPr/>
        </p:nvSpPr>
        <p:spPr>
          <a:xfrm rot="5400000" flipH="1">
            <a:off x="1913828" y="-612112"/>
            <a:ext cx="2699331" cy="5868216"/>
          </a:xfrm>
          <a:prstGeom prst="flowChartManualInput">
            <a:avLst/>
          </a:prstGeom>
          <a:solidFill>
            <a:srgbClr val="EAF5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509" name="Google Shape;509;p50"/>
          <p:cNvSpPr txBox="1"/>
          <p:nvPr/>
        </p:nvSpPr>
        <p:spPr>
          <a:xfrm>
            <a:off x="840219" y="215636"/>
            <a:ext cx="447473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BE-PAL』編集長紹介</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510" name="Google Shape;510;p50"/>
          <p:cNvSpPr txBox="1"/>
          <p:nvPr/>
        </p:nvSpPr>
        <p:spPr>
          <a:xfrm>
            <a:off x="7869019" y="182793"/>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11" name="Google Shape;511;p50"/>
          <p:cNvSpPr/>
          <p:nvPr/>
        </p:nvSpPr>
        <p:spPr>
          <a:xfrm>
            <a:off x="329394" y="972335"/>
            <a:ext cx="2857622" cy="522514"/>
          </a:xfrm>
          <a:prstGeom prst="homePlate">
            <a:avLst>
              <a:gd name="adj" fmla="val 50000"/>
            </a:avLst>
          </a:prstGeom>
          <a:solidFill>
            <a:srgbClr val="491D1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512" name="Google Shape;512;p50"/>
          <p:cNvSpPr txBox="1">
            <a:spLocks noGrp="1"/>
          </p:cNvSpPr>
          <p:nvPr>
            <p:ph type="body" idx="4294967295"/>
          </p:nvPr>
        </p:nvSpPr>
        <p:spPr>
          <a:xfrm>
            <a:off x="291036" y="1081616"/>
            <a:ext cx="2631520" cy="269847"/>
          </a:xfrm>
          <a:prstGeom prst="rect">
            <a:avLst/>
          </a:prstGeom>
          <a:noFill/>
          <a:ln>
            <a:noFill/>
          </a:ln>
        </p:spPr>
        <p:txBody>
          <a:bodyPr spcFirstLastPara="1" wrap="square" lIns="91425" tIns="45700" rIns="91425" bIns="45700" anchor="t" anchorCtr="0">
            <a:noAutofit/>
          </a:bodyPr>
          <a:lstStyle/>
          <a:p>
            <a:pPr marL="171450" lvl="0" indent="-38100" algn="l" rtl="0">
              <a:lnSpc>
                <a:spcPct val="90000"/>
              </a:lnSpc>
              <a:spcBef>
                <a:spcPts val="0"/>
              </a:spcBef>
              <a:spcAft>
                <a:spcPts val="0"/>
              </a:spcAft>
              <a:buClr>
                <a:schemeClr val="dk1"/>
              </a:buClr>
              <a:buSzPts val="2100"/>
              <a:buNone/>
            </a:pPr>
            <a:r>
              <a:rPr lang="en-US" sz="2000" b="1" dirty="0">
                <a:solidFill>
                  <a:schemeClr val="lt1"/>
                </a:solidFill>
                <a:latin typeface="Meiryo UI" panose="020B0604030504040204" pitchFamily="34" charset="-128"/>
                <a:ea typeface="Meiryo UI" panose="020B0604030504040204" pitchFamily="34" charset="-128"/>
                <a:cs typeface="Calibri"/>
                <a:sym typeface="Calibri"/>
              </a:rPr>
              <a:t>『</a:t>
            </a:r>
            <a:r>
              <a:rPr lang="en-US" sz="2000" b="1" dirty="0" err="1">
                <a:solidFill>
                  <a:schemeClr val="lt1"/>
                </a:solidFill>
                <a:latin typeface="Meiryo UI" panose="020B0604030504040204" pitchFamily="34" charset="-128"/>
                <a:ea typeface="Meiryo UI" panose="020B0604030504040204" pitchFamily="34" charset="-128"/>
                <a:cs typeface="Calibri"/>
                <a:sym typeface="Calibri"/>
              </a:rPr>
              <a:t>BE-PAL』編集長</a:t>
            </a:r>
            <a:endParaRPr sz="2000" b="1" dirty="0">
              <a:solidFill>
                <a:schemeClr val="lt1"/>
              </a:solidFill>
              <a:latin typeface="Meiryo UI" panose="020B0604030504040204" pitchFamily="34" charset="-128"/>
              <a:ea typeface="Meiryo UI" panose="020B0604030504040204" pitchFamily="34" charset="-128"/>
              <a:cs typeface="Calibri"/>
              <a:sym typeface="Calibri"/>
            </a:endParaRPr>
          </a:p>
        </p:txBody>
      </p:sp>
      <p:sp>
        <p:nvSpPr>
          <p:cNvPr id="513" name="Google Shape;513;p50"/>
          <p:cNvSpPr txBox="1"/>
          <p:nvPr/>
        </p:nvSpPr>
        <p:spPr>
          <a:xfrm>
            <a:off x="545025" y="1659592"/>
            <a:ext cx="3877985"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Meiryo UI" panose="020B0604030504040204" pitchFamily="34" charset="-128"/>
                <a:ea typeface="Meiryo UI" panose="020B0604030504040204" pitchFamily="34" charset="-128"/>
                <a:cs typeface="Meiryo"/>
                <a:sym typeface="Meiryo"/>
              </a:rPr>
              <a:t>沢木拓也</a:t>
            </a:r>
            <a:r>
              <a:rPr lang="en-US" sz="1600" b="0" i="0" u="none" strike="noStrike" cap="none">
                <a:solidFill>
                  <a:srgbClr val="000000"/>
                </a:solidFill>
                <a:latin typeface="Meiryo UI" panose="020B0604030504040204" pitchFamily="34" charset="-128"/>
                <a:ea typeface="Meiryo UI" panose="020B0604030504040204" pitchFamily="34" charset="-128"/>
                <a:cs typeface="Meiryo"/>
                <a:sym typeface="Meiryo"/>
              </a:rPr>
              <a:t>（さわきたくや）</a:t>
            </a:r>
            <a:endParaRPr sz="4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14" name="Google Shape;514;p50"/>
          <p:cNvSpPr txBox="1"/>
          <p:nvPr/>
        </p:nvSpPr>
        <p:spPr>
          <a:xfrm>
            <a:off x="530162" y="2380954"/>
            <a:ext cx="4784788" cy="11079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1995 </a:t>
            </a: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年小学館入社</a:t>
            </a: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、『DIME』 編集部に配属。2000年に大好きな</a:t>
            </a:r>
            <a:endParaRPr dirty="0">
              <a:latin typeface="Meiryo UI" panose="020B0604030504040204" pitchFamily="34" charset="-128"/>
              <a:ea typeface="Meiryo UI" panose="020B0604030504040204" pitchFamily="34" charset="-128"/>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アウトドア誌</a:t>
            </a: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 『BE-PAL』 </a:t>
            </a: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編集部に異動、憧れ</a:t>
            </a: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 </a:t>
            </a: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の野田知佑氏の</a:t>
            </a:r>
            <a:endParaRPr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担当に。その後</a:t>
            </a: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テレパル</a:t>
            </a: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 f 』『BC </a:t>
            </a: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オリジナル</a:t>
            </a: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ビッグコミック</a:t>
            </a: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』『DIME』を経て、2015年 </a:t>
            </a: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に『BE-PAL』編集部に異動</a:t>
            </a: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endParaRPr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2018 </a:t>
            </a: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年に『BE-PAL』編集長に就任。日本カ</a:t>
            </a: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ー・</a:t>
            </a: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オブ・ザ・イヤ</a:t>
            </a: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ー</a:t>
            </a:r>
            <a:endParaRPr dirty="0">
              <a:latin typeface="Meiryo UI" panose="020B0604030504040204" pitchFamily="34" charset="-128"/>
              <a:ea typeface="Meiryo UI" panose="020B0604030504040204" pitchFamily="34" charset="-128"/>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実行委員</a:t>
            </a:r>
            <a:r>
              <a:rPr 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endParaRPr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15" name="Google Shape;515;p50"/>
          <p:cNvSpPr txBox="1"/>
          <p:nvPr/>
        </p:nvSpPr>
        <p:spPr>
          <a:xfrm>
            <a:off x="329385" y="3841377"/>
            <a:ext cx="8228561" cy="400110"/>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編集長沢木の『BE-PAL』ブランド</a:t>
            </a:r>
            <a:r>
              <a:rPr lang="en-US" sz="2000" b="0" i="0" u="none" strike="noStrike" cap="none" dirty="0">
                <a:solidFill>
                  <a:schemeClr val="lt1"/>
                </a:solidFill>
                <a:latin typeface="Meiryo UI" panose="020B0604030504040204" pitchFamily="34" charset="-128"/>
                <a:ea typeface="Meiryo UI" panose="020B0604030504040204" pitchFamily="34" charset="-128"/>
                <a:cs typeface="Meiryo"/>
                <a:sym typeface="Meiryo"/>
              </a:rPr>
              <a:t>  自然と繋がる</a:t>
            </a:r>
            <a:r>
              <a:rPr lang="en-US" sz="2000" b="1" i="0" u="none" strike="noStrike" cap="none" dirty="0">
                <a:solidFill>
                  <a:schemeClr val="accent6"/>
                </a:solidFill>
                <a:latin typeface="Meiryo UI" panose="020B0604030504040204" pitchFamily="34" charset="-128"/>
                <a:ea typeface="Meiryo UI" panose="020B0604030504040204" pitchFamily="34" charset="-128"/>
                <a:cs typeface="Meiryo"/>
                <a:sym typeface="Meiryo"/>
              </a:rPr>
              <a:t>3つ</a:t>
            </a:r>
            <a:r>
              <a:rPr lang="en-US" sz="20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の</a:t>
            </a:r>
            <a:r>
              <a:rPr lang="en-US" sz="2000" b="0" i="0" u="none" strike="noStrike" cap="none" dirty="0">
                <a:solidFill>
                  <a:schemeClr val="lt1"/>
                </a:solidFill>
                <a:latin typeface="Meiryo UI" panose="020B0604030504040204" pitchFamily="34" charset="-128"/>
                <a:ea typeface="Meiryo UI" panose="020B0604030504040204" pitchFamily="34" charset="-128"/>
                <a:cs typeface="Meiryo"/>
                <a:sym typeface="Meiryo"/>
              </a:rPr>
              <a:t>共感力</a:t>
            </a:r>
            <a:endParaRPr sz="20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516" name="Google Shape;516;p50"/>
          <p:cNvSpPr/>
          <p:nvPr/>
        </p:nvSpPr>
        <p:spPr>
          <a:xfrm>
            <a:off x="350682" y="4411202"/>
            <a:ext cx="8294554" cy="221595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(1)</a:t>
            </a:r>
            <a:r>
              <a:rPr lang="en-US" b="1"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アウトドアを擬似体感</a:t>
            </a:r>
            <a:r>
              <a:rPr lang="en-US"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a:t>
            </a:r>
            <a:endParaRPr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　</a:t>
            </a: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自然の中での遊び方をリアルに体験できる誌面を通し、読むだけでやっている気になれ、実際にやる時もハードルを</a:t>
            </a:r>
            <a:endPar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00000"/>
              </a:lnSpc>
              <a:spcBef>
                <a:spcPts val="0"/>
              </a:spcBef>
              <a:spcAft>
                <a:spcPts val="0"/>
              </a:spcAft>
              <a:buClr>
                <a:srgbClr val="000000"/>
              </a:buClr>
              <a:buSzPts val="1200"/>
              <a:buFont typeface="Arial"/>
              <a:buNone/>
            </a:pPr>
            <a:r>
              <a:rPr lang="en-US" sz="1200" dirty="0">
                <a:latin typeface="Meiryo UI" panose="020B0604030504040204" pitchFamily="34" charset="-128"/>
                <a:ea typeface="Meiryo UI" panose="020B0604030504040204" pitchFamily="34" charset="-128"/>
                <a:cs typeface="Meiryo"/>
                <a:sym typeface="Meiryo"/>
              </a:rPr>
              <a:t>   </a:t>
            </a: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感じさせない記事作りを心がける</a:t>
            </a: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 </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00000"/>
              </a:lnSpc>
              <a:spcBef>
                <a:spcPts val="0"/>
              </a:spcBef>
              <a:spcAft>
                <a:spcPts val="0"/>
              </a:spcAft>
              <a:buClr>
                <a:srgbClr val="000000"/>
              </a:buClr>
              <a:buSzPts val="1200"/>
              <a:buFont typeface="Arial"/>
              <a:buNone/>
            </a:pPr>
            <a:r>
              <a:rPr lang="en-US"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(2)『BE-PAL』への親近感！</a:t>
            </a:r>
            <a:endParaRPr b="0"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　</a:t>
            </a: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上から教えるというスタンスではなく、一緒に楽しんで色んなことを知ろう！といった記事を通して、アウトドアの</a:t>
            </a:r>
            <a:endPar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00000"/>
              </a:lnSpc>
              <a:spcBef>
                <a:spcPts val="0"/>
              </a:spcBef>
              <a:spcAft>
                <a:spcPts val="0"/>
              </a:spcAft>
              <a:buClr>
                <a:srgbClr val="000000"/>
              </a:buClr>
              <a:buSzPts val="1200"/>
              <a:buFont typeface="Arial"/>
              <a:buNone/>
            </a:pPr>
            <a:r>
              <a:rPr lang="en-US" sz="1200" dirty="0">
                <a:latin typeface="Meiryo UI" panose="020B0604030504040204" pitchFamily="34" charset="-128"/>
                <a:ea typeface="Meiryo UI" panose="020B0604030504040204" pitchFamily="34" charset="-128"/>
                <a:cs typeface="Meiryo"/>
                <a:sym typeface="Meiryo"/>
              </a:rPr>
              <a:t>   </a:t>
            </a: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先生ではなくアウトドアの友達になる</a:t>
            </a: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00000"/>
              </a:lnSpc>
              <a:spcBef>
                <a:spcPts val="0"/>
              </a:spcBef>
              <a:spcAft>
                <a:spcPts val="0"/>
              </a:spcAft>
              <a:buClr>
                <a:srgbClr val="000000"/>
              </a:buClr>
              <a:buSzPts val="1200"/>
              <a:buFont typeface="Arial"/>
              <a:buNone/>
            </a:pPr>
            <a:r>
              <a:rPr 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 </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00000"/>
              </a:lnSpc>
              <a:spcBef>
                <a:spcPts val="0"/>
              </a:spcBef>
              <a:spcAft>
                <a:spcPts val="0"/>
              </a:spcAft>
              <a:buClr>
                <a:srgbClr val="000000"/>
              </a:buClr>
              <a:buSzPts val="1200"/>
              <a:buFont typeface="Arial"/>
              <a:buNone/>
            </a:pPr>
            <a:r>
              <a:rPr lang="en-US"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(3)</a:t>
            </a:r>
            <a:r>
              <a:rPr lang="en-US" b="1"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自分でもできると実感</a:t>
            </a:r>
            <a:r>
              <a:rPr lang="en-US"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a:t>
            </a:r>
            <a:endParaRPr b="0"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　『</a:t>
            </a: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BE-PAL』ではより手軽で子供でも楽しめる、ハードルは低いけど奥の深い遊びの提案が真骨頂。誰でも自然と</a:t>
            </a:r>
            <a:endPar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just" rtl="0">
              <a:lnSpc>
                <a:spcPct val="100000"/>
              </a:lnSpc>
              <a:spcBef>
                <a:spcPts val="0"/>
              </a:spcBef>
              <a:spcAft>
                <a:spcPts val="0"/>
              </a:spcAft>
              <a:buClr>
                <a:srgbClr val="000000"/>
              </a:buClr>
              <a:buSzPts val="1200"/>
              <a:buFont typeface="Arial"/>
              <a:buNone/>
            </a:pPr>
            <a:r>
              <a:rPr lang="en-US" sz="1200" dirty="0">
                <a:latin typeface="Meiryo UI" panose="020B0604030504040204" pitchFamily="34" charset="-128"/>
                <a:ea typeface="Meiryo UI" panose="020B0604030504040204" pitchFamily="34" charset="-128"/>
                <a:cs typeface="Meiryo"/>
                <a:sym typeface="Meiryo"/>
              </a:rPr>
              <a:t>   </a:t>
            </a: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友達になれる方法を伝えています</a:t>
            </a: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17" name="Google Shape;517;p5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7</a:t>
            </a:fld>
            <a:endParaRPr>
              <a:latin typeface="Meiryo UI" panose="020B0604030504040204" pitchFamily="34" charset="-128"/>
              <a:ea typeface="Meiryo UI" panose="020B0604030504040204" pitchFamily="34" charset="-128"/>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pic>
        <p:nvPicPr>
          <p:cNvPr id="3" name="図 2" descr="草の上に立っている女性&#10;&#10;AI 生成コンテンツは誤りを含む可能性があります。">
            <a:extLst>
              <a:ext uri="{FF2B5EF4-FFF2-40B4-BE49-F238E27FC236}">
                <a16:creationId xmlns:a16="http://schemas.microsoft.com/office/drawing/2014/main" id="{7535CA2A-CD97-0630-CB09-83668646A3FC}"/>
              </a:ext>
            </a:extLst>
          </p:cNvPr>
          <p:cNvPicPr>
            <a:picLocks noChangeAspect="1"/>
          </p:cNvPicPr>
          <p:nvPr/>
        </p:nvPicPr>
        <p:blipFill>
          <a:blip r:embed="rId3"/>
          <a:srcRect l="-343" t="11001" r="9052" b="43554"/>
          <a:stretch>
            <a:fillRect/>
          </a:stretch>
        </p:blipFill>
        <p:spPr>
          <a:xfrm>
            <a:off x="5058888" y="997726"/>
            <a:ext cx="3488211" cy="2603500"/>
          </a:xfrm>
          <a:prstGeom prst="rect">
            <a:avLst/>
          </a:prstGeom>
        </p:spPr>
      </p:pic>
      <p:sp>
        <p:nvSpPr>
          <p:cNvPr id="523" name="Google Shape;523;p51"/>
          <p:cNvSpPr/>
          <p:nvPr/>
        </p:nvSpPr>
        <p:spPr>
          <a:xfrm rot="5400000" flipH="1">
            <a:off x="1987824" y="-646646"/>
            <a:ext cx="2603499" cy="5892245"/>
          </a:xfrm>
          <a:prstGeom prst="flowChartManualInput">
            <a:avLst/>
          </a:prstGeom>
          <a:solidFill>
            <a:srgbClr val="FFDE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524" name="Google Shape;524;p51"/>
          <p:cNvSpPr txBox="1">
            <a:spLocks noGrp="1"/>
          </p:cNvSpPr>
          <p:nvPr>
            <p:ph type="body" idx="4294967295"/>
          </p:nvPr>
        </p:nvSpPr>
        <p:spPr>
          <a:xfrm>
            <a:off x="1984304" y="4459126"/>
            <a:ext cx="6562795" cy="1478564"/>
          </a:xfrm>
          <a:prstGeom prst="rect">
            <a:avLst/>
          </a:prstGeom>
          <a:noFill/>
          <a:ln>
            <a:noFill/>
          </a:ln>
        </p:spPr>
        <p:txBody>
          <a:bodyPr spcFirstLastPara="1" wrap="square" lIns="91425" tIns="45700" rIns="91425" bIns="45700" anchor="t" anchorCtr="0">
            <a:noAutofit/>
          </a:bodyPr>
          <a:lstStyle/>
          <a:p>
            <a:pPr marL="171450" lvl="0" indent="-38100" algn="l" rtl="0">
              <a:lnSpc>
                <a:spcPct val="90000"/>
              </a:lnSpc>
              <a:spcBef>
                <a:spcPts val="0"/>
              </a:spcBef>
              <a:spcAft>
                <a:spcPts val="0"/>
              </a:spcAft>
              <a:buSzPts val="2100"/>
              <a:buNone/>
            </a:pPr>
            <a:r>
              <a:rPr lang="en-US" sz="1400" dirty="0">
                <a:latin typeface="Meiryo UI" panose="020B0604030504040204" pitchFamily="34" charset="-128"/>
                <a:ea typeface="Meiryo UI" panose="020B0604030504040204" pitchFamily="34" charset="-128"/>
                <a:cs typeface="Calibri"/>
                <a:sym typeface="Calibri"/>
              </a:rPr>
              <a:t>40年以上続く雑誌『BE-PAL』は、アウトドアライフを送る人＆始めたいと思う人にとって、安心かつ信頼ある媒体として認知していただいております。その強みをwebでも活かし、プロ集団が集まる『BE-PAL』だからこそ語れるギア＆商品の深掘りレビュー、</a:t>
            </a:r>
            <a:r>
              <a:rPr lang="en-US" sz="1400" dirty="0" err="1">
                <a:latin typeface="Meiryo UI" panose="020B0604030504040204" pitchFamily="34" charset="-128"/>
                <a:ea typeface="Meiryo UI" panose="020B0604030504040204" pitchFamily="34" charset="-128"/>
                <a:cs typeface="Calibri"/>
                <a:sym typeface="Calibri"/>
              </a:rPr>
              <a:t>キャンプを始めとしたアウトドアライフのHOW</a:t>
            </a:r>
            <a:r>
              <a:rPr lang="en-US" sz="1400" dirty="0">
                <a:latin typeface="Meiryo UI" panose="020B0604030504040204" pitchFamily="34" charset="-128"/>
                <a:ea typeface="Meiryo UI" panose="020B0604030504040204" pitchFamily="34" charset="-128"/>
                <a:cs typeface="Calibri"/>
                <a:sym typeface="Calibri"/>
              </a:rPr>
              <a:t>　to、国内・海外で様々なアドベンチャーを送る強者たちの体験談などを、日々お伝えしています。読むだけでもなんだかワクワク、いつか自分も挑戦したい…</a:t>
            </a:r>
            <a:r>
              <a:rPr lang="en-US" sz="1400" dirty="0" err="1">
                <a:latin typeface="Meiryo UI" panose="020B0604030504040204" pitchFamily="34" charset="-128"/>
                <a:ea typeface="Meiryo UI" panose="020B0604030504040204" pitchFamily="34" charset="-128"/>
                <a:cs typeface="Calibri"/>
                <a:sym typeface="Calibri"/>
              </a:rPr>
              <a:t>そんな人生の楽しみのヒントを見つけられるwebサイトです</a:t>
            </a:r>
            <a:r>
              <a:rPr lang="en-US" sz="1400" dirty="0">
                <a:latin typeface="Meiryo UI" panose="020B0604030504040204" pitchFamily="34" charset="-128"/>
                <a:ea typeface="Meiryo UI" panose="020B0604030504040204" pitchFamily="34" charset="-128"/>
                <a:cs typeface="Calibri"/>
                <a:sym typeface="Calibri"/>
              </a:rPr>
              <a:t>。</a:t>
            </a:r>
            <a:endParaRPr sz="1400" dirty="0">
              <a:latin typeface="Meiryo UI" panose="020B0604030504040204" pitchFamily="34" charset="-128"/>
              <a:ea typeface="Meiryo UI" panose="020B0604030504040204" pitchFamily="34" charset="-128"/>
              <a:cs typeface="Calibri"/>
              <a:sym typeface="Calibri"/>
            </a:endParaRPr>
          </a:p>
        </p:txBody>
      </p:sp>
      <p:sp>
        <p:nvSpPr>
          <p:cNvPr id="525" name="Google Shape;525;p51"/>
          <p:cNvSpPr txBox="1"/>
          <p:nvPr/>
        </p:nvSpPr>
        <p:spPr>
          <a:xfrm>
            <a:off x="881515" y="213959"/>
            <a:ext cx="4961619"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eiryo UI" panose="020B0604030504040204" pitchFamily="34" charset="-128"/>
                <a:ea typeface="Meiryo UI" panose="020B0604030504040204" pitchFamily="34" charset="-128"/>
                <a:cs typeface="Meiryo"/>
                <a:sym typeface="Meiryo"/>
              </a:rPr>
              <a:t>『BE-PAL.NET』編集長紹介</a:t>
            </a:r>
            <a:endParaRPr sz="28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526" name="Google Shape;526;p51"/>
          <p:cNvSpPr/>
          <p:nvPr/>
        </p:nvSpPr>
        <p:spPr>
          <a:xfrm>
            <a:off x="343461" y="1005386"/>
            <a:ext cx="3209364" cy="522514"/>
          </a:xfrm>
          <a:prstGeom prst="homePlate">
            <a:avLst>
              <a:gd name="adj" fmla="val 50000"/>
            </a:avLst>
          </a:prstGeom>
          <a:solidFill>
            <a:srgbClr val="D7796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527" name="Google Shape;527;p51"/>
          <p:cNvSpPr txBox="1"/>
          <p:nvPr/>
        </p:nvSpPr>
        <p:spPr>
          <a:xfrm>
            <a:off x="131962" y="1099803"/>
            <a:ext cx="3230362" cy="332968"/>
          </a:xfrm>
          <a:prstGeom prst="rect">
            <a:avLst/>
          </a:prstGeom>
          <a:noFill/>
          <a:ln>
            <a:noFill/>
          </a:ln>
        </p:spPr>
        <p:txBody>
          <a:bodyPr spcFirstLastPara="1" wrap="square" lIns="91425" tIns="45700" rIns="91425" bIns="45700" anchor="t" anchorCtr="0">
            <a:noAutofit/>
          </a:bodyPr>
          <a:lstStyle/>
          <a:p>
            <a:pPr marL="171450" marR="0" lvl="0" indent="-38100" algn="ctr" rtl="0">
              <a:lnSpc>
                <a:spcPct val="90000"/>
              </a:lnSpc>
              <a:spcBef>
                <a:spcPts val="0"/>
              </a:spcBef>
              <a:spcAft>
                <a:spcPts val="0"/>
              </a:spcAft>
              <a:buClr>
                <a:schemeClr val="dk1"/>
              </a:buClr>
              <a:buSzPts val="2100"/>
              <a:buFont typeface="Arial"/>
              <a:buNone/>
            </a:pPr>
            <a:r>
              <a:rPr lang="en-US" sz="20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a:t>
            </a:r>
            <a:r>
              <a:rPr lang="en-US" sz="20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BE-PAL.NET』編集長</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28" name="Google Shape;528;p51"/>
          <p:cNvSpPr txBox="1"/>
          <p:nvPr/>
        </p:nvSpPr>
        <p:spPr>
          <a:xfrm>
            <a:off x="559093" y="1670609"/>
            <a:ext cx="4650071" cy="707846"/>
          </a:xfrm>
          <a:prstGeom prst="rect">
            <a:avLst/>
          </a:prstGeom>
          <a:noFill/>
          <a:ln>
            <a:noFill/>
          </a:ln>
        </p:spPr>
        <p:txBody>
          <a:bodyPr spcFirstLastPara="1" wrap="square" lIns="91425" tIns="45700" rIns="91425" bIns="45700" anchor="t" anchorCtr="0">
            <a:spAutoFit/>
          </a:bodyPr>
          <a:lstStyle/>
          <a:p>
            <a:pPr lvl="0">
              <a:buSzPts val="4000"/>
            </a:pPr>
            <a:r>
              <a:rPr lang="ja-JP" altLang="en-US" sz="4000" dirty="0">
                <a:latin typeface="Meiryo UI" panose="020B0604030504040204" pitchFamily="34" charset="-128"/>
                <a:ea typeface="Meiryo UI" panose="020B0604030504040204" pitchFamily="34" charset="-128"/>
                <a:cs typeface="Meiryo"/>
                <a:sym typeface="Meiryo"/>
              </a:rPr>
              <a:t>藤谷 小江子</a:t>
            </a:r>
            <a:r>
              <a:rPr lang="en-US" sz="16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ja-JP" altLang="en-US" sz="16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ふじたにさえこ</a:t>
            </a:r>
            <a:r>
              <a:rPr lang="en-US" sz="16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endParaRPr sz="40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29" name="Google Shape;529;p51"/>
          <p:cNvSpPr txBox="1"/>
          <p:nvPr/>
        </p:nvSpPr>
        <p:spPr>
          <a:xfrm>
            <a:off x="493727" y="2421000"/>
            <a:ext cx="4565161" cy="11079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altLang="ja-JP"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2003</a:t>
            </a:r>
            <a:r>
              <a:rPr lang="ja-JP" alt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年入社。編集として</a:t>
            </a:r>
            <a:r>
              <a:rPr lang="en-US" altLang="ja-JP"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『DIME』『Sho-Comi』『</a:t>
            </a:r>
            <a:r>
              <a:rPr lang="ja-JP" alt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ちゃお</a:t>
            </a:r>
            <a:r>
              <a:rPr lang="en-US" altLang="ja-JP"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ja-JP" alt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を経験後、</a:t>
            </a:r>
            <a:r>
              <a:rPr lang="en-US" altLang="ja-JP"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2019</a:t>
            </a:r>
            <a:r>
              <a:rPr lang="ja-JP" alt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年</a:t>
            </a:r>
            <a:r>
              <a:rPr lang="en-US" altLang="ja-JP"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ja-JP" alt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ちゃお</a:t>
            </a:r>
            <a:r>
              <a:rPr lang="en-US" altLang="ja-JP"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ja-JP" alt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編集長、</a:t>
            </a:r>
            <a:r>
              <a:rPr lang="en-US" altLang="ja-JP"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2023</a:t>
            </a:r>
            <a:r>
              <a:rPr lang="ja-JP" alt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年にウェブ媒体</a:t>
            </a:r>
            <a:r>
              <a:rPr lang="en-US" altLang="ja-JP"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ja-JP" alt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ちゃおプラス</a:t>
            </a:r>
            <a:r>
              <a:rPr lang="en-US" altLang="ja-JP"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ja-JP" alt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を編集長として立ち上げ。</a:t>
            </a:r>
            <a:r>
              <a:rPr lang="en-US" altLang="ja-JP"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2025</a:t>
            </a:r>
            <a:r>
              <a:rPr lang="ja-JP" alt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年より現職。</a:t>
            </a:r>
          </a:p>
          <a:p>
            <a:pPr marL="0" marR="0" lvl="0" indent="0" algn="l" rtl="0">
              <a:lnSpc>
                <a:spcPct val="100000"/>
              </a:lnSpc>
              <a:spcBef>
                <a:spcPts val="0"/>
              </a:spcBef>
              <a:spcAft>
                <a:spcPts val="0"/>
              </a:spcAft>
              <a:buClr>
                <a:srgbClr val="000000"/>
              </a:buClr>
              <a:buSzPts val="1100"/>
              <a:buFont typeface="Arial"/>
              <a:buNone/>
            </a:pPr>
            <a:r>
              <a:rPr lang="ja-JP" altLang="en-US" sz="11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「小さい頃から植物や虫が好きで、週末は家族でキャンプや海遊びに出かけるアウトドア派です。ソト遊びの楽しさが詰まった“ワクワクできる”記事をお届けしたいです！」</a:t>
            </a:r>
          </a:p>
        </p:txBody>
      </p:sp>
      <p:sp>
        <p:nvSpPr>
          <p:cNvPr id="530" name="Google Shape;530;p51"/>
          <p:cNvSpPr txBox="1"/>
          <p:nvPr/>
        </p:nvSpPr>
        <p:spPr>
          <a:xfrm>
            <a:off x="7620000" y="182793"/>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531" name="Google Shape;531;p51"/>
          <p:cNvSpPr txBox="1"/>
          <p:nvPr/>
        </p:nvSpPr>
        <p:spPr>
          <a:xfrm>
            <a:off x="1856719" y="3690997"/>
            <a:ext cx="6718901" cy="467452"/>
          </a:xfrm>
          <a:prstGeom prst="rect">
            <a:avLst/>
          </a:prstGeom>
          <a:solidFill>
            <a:srgbClr val="FFA74F"/>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編集長</a:t>
            </a:r>
            <a:r>
              <a:rPr lang="ja-JP" altLang="en-US" sz="2400" b="0" i="0" u="none" strike="noStrike" cap="none" dirty="0">
                <a:solidFill>
                  <a:schemeClr val="lt1"/>
                </a:solidFill>
                <a:latin typeface="Meiryo UI" panose="020B0604030504040204" pitchFamily="34" charset="-128"/>
                <a:ea typeface="Meiryo UI" panose="020B0604030504040204" pitchFamily="34" charset="-128"/>
                <a:cs typeface="Meiryo"/>
                <a:sym typeface="Meiryo"/>
              </a:rPr>
              <a:t>藤谷</a:t>
            </a:r>
            <a:r>
              <a:rPr lang="en-US" sz="24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の『BE-PAL.NET』の魅力</a:t>
            </a:r>
            <a:endParaRPr sz="24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532" name="Google Shape;532;p5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8</a:t>
            </a:fld>
            <a:endParaRPr>
              <a:latin typeface="Meiryo UI" panose="020B0604030504040204" pitchFamily="34" charset="-128"/>
              <a:ea typeface="Meiryo UI" panose="020B0604030504040204" pitchFamily="34" charset="-128"/>
              <a:cs typeface="Calibri"/>
              <a:sym typeface="Calibri"/>
            </a:endParaRPr>
          </a:p>
        </p:txBody>
      </p:sp>
      <p:grpSp>
        <p:nvGrpSpPr>
          <p:cNvPr id="533" name="Google Shape;533;p51"/>
          <p:cNvGrpSpPr/>
          <p:nvPr/>
        </p:nvGrpSpPr>
        <p:grpSpPr>
          <a:xfrm>
            <a:off x="489076" y="3694934"/>
            <a:ext cx="1380761" cy="2707472"/>
            <a:chOff x="489076" y="3694934"/>
            <a:chExt cx="1380761" cy="2707472"/>
          </a:xfrm>
        </p:grpSpPr>
        <p:grpSp>
          <p:nvGrpSpPr>
            <p:cNvPr id="534" name="Google Shape;534;p51"/>
            <p:cNvGrpSpPr/>
            <p:nvPr/>
          </p:nvGrpSpPr>
          <p:grpSpPr>
            <a:xfrm>
              <a:off x="489077" y="3694934"/>
              <a:ext cx="1367641" cy="2707472"/>
              <a:chOff x="508947" y="1752179"/>
              <a:chExt cx="1367641" cy="2707472"/>
            </a:xfrm>
          </p:grpSpPr>
          <p:pic>
            <p:nvPicPr>
              <p:cNvPr id="535" name="Google Shape;535;p51"/>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509953" y="1990129"/>
                <a:ext cx="1353517" cy="2469522"/>
              </a:xfrm>
              <a:prstGeom prst="rect">
                <a:avLst/>
              </a:prstGeom>
              <a:noFill/>
              <a:ln>
                <a:noFill/>
              </a:ln>
            </p:spPr>
          </p:pic>
          <p:pic>
            <p:nvPicPr>
              <p:cNvPr id="536" name="Google Shape;536;p51"/>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508947" y="1752179"/>
                <a:ext cx="1367641" cy="287542"/>
              </a:xfrm>
              <a:prstGeom prst="rect">
                <a:avLst/>
              </a:prstGeom>
              <a:noFill/>
              <a:ln w="9525" cap="flat" cmpd="sng">
                <a:solidFill>
                  <a:schemeClr val="lt2"/>
                </a:solidFill>
                <a:prstDash val="solid"/>
                <a:round/>
                <a:headEnd type="none" w="sm" len="sm"/>
                <a:tailEnd type="none" w="sm" len="sm"/>
              </a:ln>
            </p:spPr>
          </p:pic>
        </p:grpSp>
        <p:sp>
          <p:nvSpPr>
            <p:cNvPr id="537" name="Google Shape;537;p51"/>
            <p:cNvSpPr/>
            <p:nvPr/>
          </p:nvSpPr>
          <p:spPr>
            <a:xfrm>
              <a:off x="489076" y="3704990"/>
              <a:ext cx="1380761" cy="2697415"/>
            </a:xfrm>
            <a:prstGeom prst="rect">
              <a:avLst/>
            </a:prstGeom>
            <a:noFill/>
            <a:ln w="9525" cap="flat" cmpd="sng">
              <a:solidFill>
                <a:srgbClr val="D8D8D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5" name="Google Shape;545;p52"/>
          <p:cNvSpPr/>
          <p:nvPr/>
        </p:nvSpPr>
        <p:spPr>
          <a:xfrm>
            <a:off x="3911514" y="838201"/>
            <a:ext cx="4938572" cy="6019800"/>
          </a:xfrm>
          <a:prstGeom prst="rect">
            <a:avLst/>
          </a:prstGeom>
          <a:solidFill>
            <a:schemeClr val="accent2">
              <a:lumMod val="20000"/>
              <a:lumOff val="8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a:ea typeface="Meiryo"/>
              <a:cs typeface="Meiryo"/>
              <a:sym typeface="Meiryo"/>
            </a:endParaRPr>
          </a:p>
        </p:txBody>
      </p:sp>
      <p:sp>
        <p:nvSpPr>
          <p:cNvPr id="546" name="Google Shape;546;p52"/>
          <p:cNvSpPr txBox="1"/>
          <p:nvPr/>
        </p:nvSpPr>
        <p:spPr>
          <a:xfrm>
            <a:off x="859268" y="188832"/>
            <a:ext cx="447473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BE-PAL』本誌情報</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547" name="Google Shape;547;p52"/>
          <p:cNvSpPr txBox="1"/>
          <p:nvPr/>
        </p:nvSpPr>
        <p:spPr>
          <a:xfrm>
            <a:off x="7869019" y="182793"/>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48" name="Google Shape;548;p52"/>
          <p:cNvSpPr/>
          <p:nvPr/>
        </p:nvSpPr>
        <p:spPr>
          <a:xfrm>
            <a:off x="5962622" y="5067484"/>
            <a:ext cx="890835" cy="116253"/>
          </a:xfrm>
          <a:prstGeom prst="rect">
            <a:avLst/>
          </a:prstGeom>
          <a:solidFill>
            <a:srgbClr val="FFFF00">
              <a:alpha val="49411"/>
            </a:srgbClr>
          </a:solidFill>
          <a:ln>
            <a:noFill/>
          </a:ln>
        </p:spPr>
        <p:txBody>
          <a:bodyPr spcFirstLastPara="1" wrap="square" lIns="89975" tIns="89975" rIns="89975" bIns="899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49" name="Google Shape;549;p52"/>
          <p:cNvSpPr txBox="1"/>
          <p:nvPr/>
        </p:nvSpPr>
        <p:spPr>
          <a:xfrm>
            <a:off x="3900627" y="4144348"/>
            <a:ext cx="5039832" cy="738664"/>
          </a:xfrm>
          <a:prstGeom prst="rect">
            <a:avLst/>
          </a:prstGeom>
          <a:solidFill>
            <a:schemeClr val="accent3"/>
          </a:solid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1400"/>
              <a:buFont typeface="Arial"/>
              <a:buNone/>
            </a:pPr>
            <a:r>
              <a:rPr lang="en-US" sz="14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ファミリーで楽しめる</a:t>
            </a:r>
            <a:r>
              <a:rPr lang="en-US" sz="14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 No.1アウトドア情報誌『BE-PAL』</a:t>
            </a:r>
            <a:br>
              <a:rPr lang="en-US" sz="14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br>
            <a:r>
              <a:rPr lang="en-US" sz="14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家族や仲間と一生ものの時間を過ごそう</a:t>
            </a:r>
            <a:endParaRPr sz="14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550" name="Google Shape;550;p52"/>
          <p:cNvSpPr txBox="1"/>
          <p:nvPr/>
        </p:nvSpPr>
        <p:spPr>
          <a:xfrm>
            <a:off x="5128241" y="5325893"/>
            <a:ext cx="2720617"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1200"/>
              <a:buFont typeface="Arial"/>
              <a:buNone/>
            </a:pPr>
            <a:r>
              <a:rPr lang="en-US" sz="1200" b="0"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発売日：毎月10日頃</a:t>
            </a:r>
            <a:endParaRPr sz="1200" b="0"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50000"/>
              </a:lnSpc>
              <a:spcBef>
                <a:spcPts val="0"/>
              </a:spcBef>
              <a:spcAft>
                <a:spcPts val="0"/>
              </a:spcAft>
              <a:buClr>
                <a:srgbClr val="000000"/>
              </a:buClr>
              <a:buSzPts val="1200"/>
              <a:buFont typeface="Arial"/>
              <a:buNone/>
            </a:pPr>
            <a:r>
              <a:rPr lang="en-US" sz="1200" b="0"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版型：AB版</a:t>
            </a:r>
            <a:r>
              <a:rPr lang="en-US" sz="1200" b="0"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　</a:t>
            </a:r>
            <a:r>
              <a:rPr lang="en-US" sz="1200" b="0"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中綴じ</a:t>
            </a:r>
            <a:endParaRPr sz="1200" b="0"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algn="ctr">
              <a:lnSpc>
                <a:spcPct val="150000"/>
              </a:lnSpc>
              <a:buSzPts val="1200"/>
            </a:pPr>
            <a:r>
              <a:rPr lang="en-US" sz="1200" b="0"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印刷証明付き発行部数</a:t>
            </a:r>
            <a:r>
              <a:rPr lang="en-US" sz="1200" b="0"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 57,000 部</a:t>
            </a:r>
            <a:endParaRPr sz="1200" b="0"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50000"/>
              </a:lnSpc>
              <a:spcBef>
                <a:spcPts val="0"/>
              </a:spcBef>
              <a:spcAft>
                <a:spcPts val="0"/>
              </a:spcAft>
              <a:buClr>
                <a:srgbClr val="000000"/>
              </a:buClr>
              <a:buSzPts val="1200"/>
              <a:buFont typeface="Arial"/>
              <a:buNone/>
            </a:pPr>
            <a:r>
              <a:rPr lang="en-US" sz="1200" b="0"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創刊：1981年6月10日</a:t>
            </a:r>
            <a:endParaRPr sz="1200" b="0"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551" name="Google Shape;551;p5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9</a:t>
            </a:fld>
            <a:endParaRPr>
              <a:latin typeface="Meiryo UI" panose="020B0604030504040204" pitchFamily="34" charset="-128"/>
              <a:ea typeface="Meiryo UI" panose="020B0604030504040204" pitchFamily="34" charset="-128"/>
              <a:cs typeface="Calibri"/>
              <a:sym typeface="Calibri"/>
            </a:endParaRPr>
          </a:p>
        </p:txBody>
      </p:sp>
      <p:sp>
        <p:nvSpPr>
          <p:cNvPr id="556" name="Google Shape;556;p52"/>
          <p:cNvSpPr/>
          <p:nvPr/>
        </p:nvSpPr>
        <p:spPr>
          <a:xfrm>
            <a:off x="5766131" y="4929821"/>
            <a:ext cx="1283815" cy="25391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Meiryo UI" panose="020B0604030504040204" pitchFamily="34" charset="-128"/>
                <a:ea typeface="Meiryo UI" panose="020B0604030504040204" pitchFamily="34" charset="-128"/>
                <a:cs typeface="Meiryo"/>
                <a:sym typeface="Meiryo"/>
              </a:rPr>
              <a:t>雑誌</a:t>
            </a:r>
            <a:endParaRPr sz="105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4100" name="Picture 4">
            <a:extLst>
              <a:ext uri="{FF2B5EF4-FFF2-40B4-BE49-F238E27FC236}">
                <a16:creationId xmlns:a16="http://schemas.microsoft.com/office/drawing/2014/main" id="{3E4C7CA6-8993-15C5-83BC-0D63D012A41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623639" y="1873770"/>
            <a:ext cx="1499539" cy="1857227"/>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37F4E914-C61A-4B27-6761-BA232E41D300}"/>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242348" y="1873770"/>
            <a:ext cx="1499539" cy="1857227"/>
          </a:xfrm>
          <a:prstGeom prst="rect">
            <a:avLst/>
          </a:prstGeom>
          <a:noFill/>
          <a:extLst>
            <a:ext uri="{909E8E84-426E-40DD-AFC4-6F175D3DCCD1}">
              <a14:hiddenFill xmlns:a14="http://schemas.microsoft.com/office/drawing/2010/main">
                <a:solidFill>
                  <a:srgbClr val="FFFFFF"/>
                </a:solidFill>
              </a14:hiddenFill>
            </a:ext>
          </a:extLst>
        </p:spPr>
      </p:pic>
      <p:pic>
        <p:nvPicPr>
          <p:cNvPr id="4112" name="Picture 16">
            <a:extLst>
              <a:ext uri="{FF2B5EF4-FFF2-40B4-BE49-F238E27FC236}">
                <a16:creationId xmlns:a16="http://schemas.microsoft.com/office/drawing/2014/main" id="{8FCFB194-83A9-0537-7E60-63F76A93F69D}"/>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044507" y="1874844"/>
            <a:ext cx="1474829" cy="1826623"/>
          </a:xfrm>
          <a:prstGeom prst="rect">
            <a:avLst/>
          </a:prstGeom>
          <a:noFill/>
          <a:extLst>
            <a:ext uri="{909E8E84-426E-40DD-AFC4-6F175D3DCCD1}">
              <a14:hiddenFill xmlns:a14="http://schemas.microsoft.com/office/drawing/2010/main">
                <a:solidFill>
                  <a:srgbClr val="FFFFFF"/>
                </a:solidFill>
              </a14:hiddenFill>
            </a:ext>
          </a:extLst>
        </p:spPr>
      </p:pic>
      <p:pic>
        <p:nvPicPr>
          <p:cNvPr id="3" name="図 2">
            <a:extLst>
              <a:ext uri="{FF2B5EF4-FFF2-40B4-BE49-F238E27FC236}">
                <a16:creationId xmlns:a16="http://schemas.microsoft.com/office/drawing/2014/main" id="{48CBF1E8-2C39-A296-8E3A-4599EAFAFE7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459488" y="864742"/>
            <a:ext cx="2247406" cy="1391881"/>
          </a:xfrm>
          <a:prstGeom prst="rect">
            <a:avLst/>
          </a:prstGeom>
          <a:ln>
            <a:solidFill>
              <a:schemeClr val="tx2"/>
            </a:solidFill>
          </a:ln>
        </p:spPr>
      </p:pic>
      <p:pic>
        <p:nvPicPr>
          <p:cNvPr id="5" name="図 4">
            <a:extLst>
              <a:ext uri="{FF2B5EF4-FFF2-40B4-BE49-F238E27FC236}">
                <a16:creationId xmlns:a16="http://schemas.microsoft.com/office/drawing/2014/main" id="{26350885-3AC0-6352-0AE1-D50DE46B9739}"/>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427460" y="3842750"/>
            <a:ext cx="2276678" cy="1410010"/>
          </a:xfrm>
          <a:prstGeom prst="rect">
            <a:avLst/>
          </a:prstGeom>
          <a:ln>
            <a:solidFill>
              <a:schemeClr val="tx2"/>
            </a:solidFill>
          </a:ln>
        </p:spPr>
      </p:pic>
      <p:pic>
        <p:nvPicPr>
          <p:cNvPr id="7" name="図 6">
            <a:extLst>
              <a:ext uri="{FF2B5EF4-FFF2-40B4-BE49-F238E27FC236}">
                <a16:creationId xmlns:a16="http://schemas.microsoft.com/office/drawing/2014/main" id="{4237988F-570C-D27A-1FDE-7B7D2954A15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61259" y="2339115"/>
            <a:ext cx="2247407" cy="1391882"/>
          </a:xfrm>
          <a:prstGeom prst="rect">
            <a:avLst/>
          </a:prstGeom>
          <a:ln>
            <a:solidFill>
              <a:schemeClr val="tx2"/>
            </a:solidFill>
          </a:ln>
        </p:spPr>
      </p:pic>
      <p:pic>
        <p:nvPicPr>
          <p:cNvPr id="9" name="図 8">
            <a:extLst>
              <a:ext uri="{FF2B5EF4-FFF2-40B4-BE49-F238E27FC236}">
                <a16:creationId xmlns:a16="http://schemas.microsoft.com/office/drawing/2014/main" id="{02866341-C18D-73DA-41A8-610190A3EC6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61259" y="5325893"/>
            <a:ext cx="2276678" cy="1410010"/>
          </a:xfrm>
          <a:prstGeom prst="rect">
            <a:avLst/>
          </a:prstGeom>
          <a:ln>
            <a:solidFill>
              <a:schemeClr val="tx2"/>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graphicFrame>
        <p:nvGraphicFramePr>
          <p:cNvPr id="562" name="Google Shape;562;p10"/>
          <p:cNvGraphicFramePr/>
          <p:nvPr>
            <p:extLst>
              <p:ext uri="{D42A27DB-BD31-4B8C-83A1-F6EECF244321}">
                <p14:modId xmlns:p14="http://schemas.microsoft.com/office/powerpoint/2010/main" val="586087001"/>
              </p:ext>
            </p:extLst>
          </p:nvPr>
        </p:nvGraphicFramePr>
        <p:xfrm>
          <a:off x="-83125" y="952254"/>
          <a:ext cx="3749717" cy="299712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63" name="Google Shape;563;p10"/>
          <p:cNvGraphicFramePr/>
          <p:nvPr>
            <p:extLst>
              <p:ext uri="{D42A27DB-BD31-4B8C-83A1-F6EECF244321}">
                <p14:modId xmlns:p14="http://schemas.microsoft.com/office/powerpoint/2010/main" val="52352328"/>
              </p:ext>
            </p:extLst>
          </p:nvPr>
        </p:nvGraphicFramePr>
        <p:xfrm>
          <a:off x="2614016" y="949193"/>
          <a:ext cx="3749717" cy="30701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64" name="Google Shape;564;p10"/>
          <p:cNvGraphicFramePr/>
          <p:nvPr>
            <p:extLst>
              <p:ext uri="{D42A27DB-BD31-4B8C-83A1-F6EECF244321}">
                <p14:modId xmlns:p14="http://schemas.microsoft.com/office/powerpoint/2010/main" val="4284197596"/>
              </p:ext>
            </p:extLst>
          </p:nvPr>
        </p:nvGraphicFramePr>
        <p:xfrm>
          <a:off x="-28530" y="3904193"/>
          <a:ext cx="3749717" cy="286234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65" name="Google Shape;565;p10"/>
          <p:cNvGraphicFramePr/>
          <p:nvPr>
            <p:extLst>
              <p:ext uri="{D42A27DB-BD31-4B8C-83A1-F6EECF244321}">
                <p14:modId xmlns:p14="http://schemas.microsoft.com/office/powerpoint/2010/main" val="464583480"/>
              </p:ext>
            </p:extLst>
          </p:nvPr>
        </p:nvGraphicFramePr>
        <p:xfrm>
          <a:off x="2614017" y="3912403"/>
          <a:ext cx="3749716" cy="283535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566" name="Google Shape;566;p10"/>
          <p:cNvGraphicFramePr/>
          <p:nvPr>
            <p:extLst>
              <p:ext uri="{D42A27DB-BD31-4B8C-83A1-F6EECF244321}">
                <p14:modId xmlns:p14="http://schemas.microsoft.com/office/powerpoint/2010/main" val="3877941931"/>
              </p:ext>
            </p:extLst>
          </p:nvPr>
        </p:nvGraphicFramePr>
        <p:xfrm>
          <a:off x="5311159" y="949193"/>
          <a:ext cx="3749716" cy="266403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567" name="Google Shape;567;p10"/>
          <p:cNvGraphicFramePr/>
          <p:nvPr>
            <p:extLst>
              <p:ext uri="{D42A27DB-BD31-4B8C-83A1-F6EECF244321}">
                <p14:modId xmlns:p14="http://schemas.microsoft.com/office/powerpoint/2010/main" val="1370173938"/>
              </p:ext>
            </p:extLst>
          </p:nvPr>
        </p:nvGraphicFramePr>
        <p:xfrm>
          <a:off x="5256563" y="3764315"/>
          <a:ext cx="3749716" cy="2997128"/>
        </p:xfrm>
        <a:graphic>
          <a:graphicData uri="http://schemas.openxmlformats.org/drawingml/2006/chart">
            <c:chart xmlns:c="http://schemas.openxmlformats.org/drawingml/2006/chart" xmlns:r="http://schemas.openxmlformats.org/officeDocument/2006/relationships" r:id="rId8"/>
          </a:graphicData>
        </a:graphic>
      </p:graphicFrame>
      <p:sp>
        <p:nvSpPr>
          <p:cNvPr id="570" name="Google Shape;570;p10"/>
          <p:cNvSpPr txBox="1"/>
          <p:nvPr/>
        </p:nvSpPr>
        <p:spPr>
          <a:xfrm>
            <a:off x="5646665" y="3912403"/>
            <a:ext cx="3093575"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600" b="1" i="0" u="none" strike="noStrike" cap="none" dirty="0" err="1">
                <a:solidFill>
                  <a:srgbClr val="595959"/>
                </a:solidFill>
                <a:latin typeface="Meiryo UI" panose="020B0604030504040204" pitchFamily="34" charset="-128"/>
                <a:ea typeface="Meiryo UI" panose="020B0604030504040204" pitchFamily="34" charset="-128"/>
                <a:cs typeface="Meiryo"/>
                <a:sym typeface="Meiryo"/>
              </a:rPr>
              <a:t>アウトドアを一緒に楽しむ家族は</a:t>
            </a:r>
            <a:r>
              <a:rPr lang="en-US" sz="1600" b="1" i="0" u="none" strike="noStrike" cap="none" dirty="0">
                <a:solidFill>
                  <a:srgbClr val="595959"/>
                </a:solidFill>
                <a:latin typeface="Meiryo UI" panose="020B0604030504040204" pitchFamily="34" charset="-128"/>
                <a:ea typeface="Meiryo UI" panose="020B0604030504040204" pitchFamily="34" charset="-128"/>
                <a:cs typeface="Meiryo"/>
                <a:sym typeface="Meiryo"/>
              </a:rPr>
              <a:t>？</a:t>
            </a:r>
            <a:endParaRPr sz="16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71" name="Google Shape;571;p10"/>
          <p:cNvSpPr txBox="1"/>
          <p:nvPr/>
        </p:nvSpPr>
        <p:spPr>
          <a:xfrm>
            <a:off x="7869019" y="182793"/>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72" name="Google Shape;572;p10"/>
          <p:cNvSpPr txBox="1">
            <a:spLocks noGrp="1"/>
          </p:cNvSpPr>
          <p:nvPr>
            <p:ph type="sldNum" idx="12"/>
          </p:nvPr>
        </p:nvSpPr>
        <p:spPr>
          <a:xfrm>
            <a:off x="6860722" y="6530879"/>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10</a:t>
            </a:fld>
            <a:endParaRPr>
              <a:latin typeface="Meiryo UI" panose="020B0604030504040204" pitchFamily="34" charset="-128"/>
              <a:ea typeface="Meiryo UI" panose="020B0604030504040204" pitchFamily="34" charset="-128"/>
              <a:cs typeface="Calibri"/>
              <a:sym typeface="Calibri"/>
            </a:endParaRPr>
          </a:p>
        </p:txBody>
      </p:sp>
      <p:sp>
        <p:nvSpPr>
          <p:cNvPr id="2" name="Google Shape;582;p53">
            <a:extLst>
              <a:ext uri="{FF2B5EF4-FFF2-40B4-BE49-F238E27FC236}">
                <a16:creationId xmlns:a16="http://schemas.microsoft.com/office/drawing/2014/main" id="{C185F01D-FC99-3487-194F-348A9AD82421}"/>
              </a:ext>
            </a:extLst>
          </p:cNvPr>
          <p:cNvSpPr txBox="1"/>
          <p:nvPr/>
        </p:nvSpPr>
        <p:spPr>
          <a:xfrm>
            <a:off x="711777" y="222163"/>
            <a:ext cx="432000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a:ea typeface="Meiryo"/>
                <a:cs typeface="Meiryo"/>
                <a:sym typeface="Meiryo"/>
              </a:rPr>
              <a:t>『</a:t>
            </a:r>
            <a:r>
              <a:rPr lang="en-US" sz="2800" b="1" i="0" u="none" strike="noStrike" cap="none" dirty="0" err="1">
                <a:solidFill>
                  <a:schemeClr val="dk1"/>
                </a:solidFill>
                <a:latin typeface="Meiryo"/>
                <a:ea typeface="Meiryo"/>
                <a:cs typeface="Meiryo"/>
                <a:sym typeface="Meiryo"/>
              </a:rPr>
              <a:t>BE-PAL』読者属性</a:t>
            </a:r>
            <a:endParaRPr sz="2800" b="1" i="0" u="none" strike="noStrike" cap="none" dirty="0">
              <a:solidFill>
                <a:schemeClr val="dk1"/>
              </a:solidFill>
              <a:latin typeface="Meiryo"/>
              <a:ea typeface="Meiryo"/>
              <a:cs typeface="Meiryo"/>
              <a:sym typeface="Meiry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graphicFrame>
        <p:nvGraphicFramePr>
          <p:cNvPr id="577" name="Google Shape;577;p53"/>
          <p:cNvGraphicFramePr/>
          <p:nvPr>
            <p:extLst>
              <p:ext uri="{D42A27DB-BD31-4B8C-83A1-F6EECF244321}">
                <p14:modId xmlns:p14="http://schemas.microsoft.com/office/powerpoint/2010/main" val="1759816868"/>
              </p:ext>
            </p:extLst>
          </p:nvPr>
        </p:nvGraphicFramePr>
        <p:xfrm>
          <a:off x="97269" y="917870"/>
          <a:ext cx="4320000" cy="280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78" name="Google Shape;578;p53"/>
          <p:cNvGraphicFramePr/>
          <p:nvPr>
            <p:extLst>
              <p:ext uri="{D42A27DB-BD31-4B8C-83A1-F6EECF244321}">
                <p14:modId xmlns:p14="http://schemas.microsoft.com/office/powerpoint/2010/main" val="4157582663"/>
              </p:ext>
            </p:extLst>
          </p:nvPr>
        </p:nvGraphicFramePr>
        <p:xfrm>
          <a:off x="4122862" y="917870"/>
          <a:ext cx="4923869" cy="2808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79" name="Google Shape;579;p53"/>
          <p:cNvGraphicFramePr/>
          <p:nvPr>
            <p:extLst>
              <p:ext uri="{D42A27DB-BD31-4B8C-83A1-F6EECF244321}">
                <p14:modId xmlns:p14="http://schemas.microsoft.com/office/powerpoint/2010/main" val="295870651"/>
              </p:ext>
            </p:extLst>
          </p:nvPr>
        </p:nvGraphicFramePr>
        <p:xfrm>
          <a:off x="72489" y="3820599"/>
          <a:ext cx="4320000" cy="293155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80" name="Google Shape;580;p53"/>
          <p:cNvGraphicFramePr/>
          <p:nvPr>
            <p:extLst>
              <p:ext uri="{D42A27DB-BD31-4B8C-83A1-F6EECF244321}">
                <p14:modId xmlns:p14="http://schemas.microsoft.com/office/powerpoint/2010/main" val="2466586543"/>
              </p:ext>
            </p:extLst>
          </p:nvPr>
        </p:nvGraphicFramePr>
        <p:xfrm>
          <a:off x="4751512" y="3820599"/>
          <a:ext cx="4392488" cy="2867184"/>
        </p:xfrm>
        <a:graphic>
          <a:graphicData uri="http://schemas.openxmlformats.org/drawingml/2006/chart">
            <c:chart xmlns:c="http://schemas.openxmlformats.org/drawingml/2006/chart" xmlns:r="http://schemas.openxmlformats.org/officeDocument/2006/relationships" r:id="rId6"/>
          </a:graphicData>
        </a:graphic>
      </p:graphicFrame>
      <p:sp>
        <p:nvSpPr>
          <p:cNvPr id="581" name="Google Shape;581;p53"/>
          <p:cNvSpPr txBox="1"/>
          <p:nvPr/>
        </p:nvSpPr>
        <p:spPr>
          <a:xfrm>
            <a:off x="7869019" y="182793"/>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82" name="Google Shape;582;p53"/>
          <p:cNvSpPr txBox="1"/>
          <p:nvPr/>
        </p:nvSpPr>
        <p:spPr>
          <a:xfrm>
            <a:off x="711777" y="222163"/>
            <a:ext cx="432000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a:ea typeface="Meiryo"/>
                <a:cs typeface="Meiryo"/>
                <a:sym typeface="Meiryo"/>
              </a:rPr>
              <a:t>『</a:t>
            </a:r>
            <a:r>
              <a:rPr lang="en-US" sz="2800" b="1" i="0" u="none" strike="noStrike" cap="none" dirty="0" err="1">
                <a:solidFill>
                  <a:schemeClr val="dk1"/>
                </a:solidFill>
                <a:latin typeface="Meiryo"/>
                <a:ea typeface="Meiryo"/>
                <a:cs typeface="Meiryo"/>
                <a:sym typeface="Meiryo"/>
              </a:rPr>
              <a:t>BE-PAL』読者属性</a:t>
            </a:r>
            <a:endParaRPr sz="2800" b="1" i="0" u="none" strike="noStrike" cap="none" dirty="0">
              <a:solidFill>
                <a:schemeClr val="dk1"/>
              </a:solidFill>
              <a:latin typeface="Meiryo"/>
              <a:ea typeface="Meiryo"/>
              <a:cs typeface="Meiryo"/>
              <a:sym typeface="Meiryo"/>
            </a:endParaRPr>
          </a:p>
        </p:txBody>
      </p:sp>
      <p:sp>
        <p:nvSpPr>
          <p:cNvPr id="583" name="Google Shape;583;p5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54"/>
          <p:cNvSpPr txBox="1"/>
          <p:nvPr/>
        </p:nvSpPr>
        <p:spPr>
          <a:xfrm>
            <a:off x="892915" y="239975"/>
            <a:ext cx="3095987"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202</a:t>
            </a:r>
            <a:r>
              <a:rPr lang="en-US" altLang="ja-JP"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5</a:t>
            </a: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年特集実績</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89" name="Google Shape;589;p54"/>
          <p:cNvSpPr txBox="1"/>
          <p:nvPr/>
        </p:nvSpPr>
        <p:spPr>
          <a:xfrm>
            <a:off x="7869019" y="182793"/>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graphicFrame>
        <p:nvGraphicFramePr>
          <p:cNvPr id="590" name="Google Shape;590;p54"/>
          <p:cNvGraphicFramePr/>
          <p:nvPr>
            <p:extLst>
              <p:ext uri="{D42A27DB-BD31-4B8C-83A1-F6EECF244321}">
                <p14:modId xmlns:p14="http://schemas.microsoft.com/office/powerpoint/2010/main" val="2623752184"/>
              </p:ext>
            </p:extLst>
          </p:nvPr>
        </p:nvGraphicFramePr>
        <p:xfrm>
          <a:off x="185035" y="920454"/>
          <a:ext cx="8442600" cy="5440497"/>
        </p:xfrm>
        <a:graphic>
          <a:graphicData uri="http://schemas.openxmlformats.org/drawingml/2006/table">
            <a:tbl>
              <a:tblPr firstRow="1" bandRow="1">
                <a:noFill/>
                <a:tableStyleId>{5F3392F3-D24E-4387-A451-74C14A09AD77}</a:tableStyleId>
              </a:tblPr>
              <a:tblGrid>
                <a:gridCol w="797650">
                  <a:extLst>
                    <a:ext uri="{9D8B030D-6E8A-4147-A177-3AD203B41FA5}">
                      <a16:colId xmlns:a16="http://schemas.microsoft.com/office/drawing/2014/main" val="20000"/>
                    </a:ext>
                  </a:extLst>
                </a:gridCol>
                <a:gridCol w="2146920">
                  <a:extLst>
                    <a:ext uri="{9D8B030D-6E8A-4147-A177-3AD203B41FA5}">
                      <a16:colId xmlns:a16="http://schemas.microsoft.com/office/drawing/2014/main" val="20001"/>
                    </a:ext>
                  </a:extLst>
                </a:gridCol>
                <a:gridCol w="3323005">
                  <a:extLst>
                    <a:ext uri="{9D8B030D-6E8A-4147-A177-3AD203B41FA5}">
                      <a16:colId xmlns:a16="http://schemas.microsoft.com/office/drawing/2014/main" val="20002"/>
                    </a:ext>
                  </a:extLst>
                </a:gridCol>
                <a:gridCol w="2175025">
                  <a:extLst>
                    <a:ext uri="{9D8B030D-6E8A-4147-A177-3AD203B41FA5}">
                      <a16:colId xmlns:a16="http://schemas.microsoft.com/office/drawing/2014/main" val="20003"/>
                    </a:ext>
                  </a:extLst>
                </a:gridCol>
              </a:tblGrid>
              <a:tr h="262637">
                <a:tc>
                  <a:txBody>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latin typeface="Meiryo UI" panose="020B0604030504040204" pitchFamily="34" charset="-128"/>
                          <a:ea typeface="Meiryo UI" panose="020B0604030504040204" pitchFamily="34" charset="-128"/>
                          <a:cs typeface="Meiryo"/>
                          <a:sym typeface="Meiryo"/>
                        </a:rPr>
                        <a:t>月号</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latin typeface="Meiryo UI" panose="020B0604030504040204" pitchFamily="34" charset="-128"/>
                          <a:ea typeface="Meiryo UI" panose="020B0604030504040204" pitchFamily="34" charset="-128"/>
                          <a:cs typeface="Meiryo"/>
                          <a:sym typeface="Meiryo"/>
                        </a:rPr>
                        <a:t>大特集</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dirty="0" err="1">
                          <a:latin typeface="Meiryo UI" panose="020B0604030504040204" pitchFamily="34" charset="-128"/>
                          <a:ea typeface="Meiryo UI" panose="020B0604030504040204" pitchFamily="34" charset="-128"/>
                          <a:cs typeface="Meiryo"/>
                          <a:sym typeface="Meiryo"/>
                        </a:rPr>
                        <a:t>小特集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latin typeface="Meiryo UI" panose="020B0604030504040204" pitchFamily="34" charset="-128"/>
                          <a:ea typeface="Meiryo UI" panose="020B0604030504040204" pitchFamily="34" charset="-128"/>
                          <a:cs typeface="Meiryo"/>
                          <a:sym typeface="Meiryo"/>
                        </a:rPr>
                        <a:t>付録</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extLst>
                  <a:ext uri="{0D108BD9-81ED-4DB2-BD59-A6C34878D82A}">
                    <a16:rowId xmlns:a16="http://schemas.microsoft.com/office/drawing/2014/main" val="10000"/>
                  </a:ext>
                </a:extLst>
              </a:tr>
              <a:tr h="428102">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1月売</a:t>
                      </a:r>
                      <a:endParaRPr sz="9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（2月号）</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1000" b="1" u="none" strike="noStrike" cap="none" dirty="0">
                          <a:latin typeface="Meiryo UI" panose="020B0604030504040204" pitchFamily="34" charset="-128"/>
                          <a:ea typeface="Meiryo UI" panose="020B0604030504040204" pitchFamily="34" charset="-128"/>
                          <a:cs typeface="Meiryo"/>
                          <a:sym typeface="Meiryo"/>
                        </a:rPr>
                        <a:t>雪遊びだョ！全員集合～</a:t>
                      </a:r>
                      <a:endParaRPr sz="1000" b="1"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●見て聴いて＂推し鳥＂を探せ！バードウォッチング沼に</a:t>
                      </a:r>
                    </a:p>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ハマってみた</a:t>
                      </a:r>
                      <a:endParaRPr lang="en-US" altLang="ja-JP"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altLang="ja-JP" sz="900" b="1" i="0" u="none" strike="noStrike" kern="0" cap="none" spc="0" normalizeH="0" baseline="0" noProof="0" dirty="0" err="1">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mont</a:t>
                      </a: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-bell</a:t>
                      </a:r>
                      <a:r>
                        <a:rPr kumimoji="0" lang="en"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×BE-PAL</a:t>
                      </a:r>
                      <a:r>
                        <a:rPr kumimoji="0" lang="ja-JP" altLang="en"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　</a:t>
                      </a: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モンベル創業</a:t>
                      </a: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50</a:t>
                      </a: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周年＂モンタベア＂ブランケット</a:t>
                      </a:r>
                    </a:p>
                  </a:txBody>
                  <a:tcPr marL="91450" marR="91450" marT="45725" marB="45725" anchor="ctr"/>
                </a:tc>
                <a:extLst>
                  <a:ext uri="{0D108BD9-81ED-4DB2-BD59-A6C34878D82A}">
                    <a16:rowId xmlns:a16="http://schemas.microsoft.com/office/drawing/2014/main" val="10001"/>
                  </a:ext>
                </a:extLst>
              </a:tr>
              <a:tr h="393950">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2月売</a:t>
                      </a:r>
                      <a:endParaRPr sz="9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（3月号）</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1000" b="1" u="none" strike="noStrike" cap="none" dirty="0">
                          <a:latin typeface="Meiryo UI" panose="020B0604030504040204" pitchFamily="34" charset="-128"/>
                          <a:ea typeface="Meiryo UI" panose="020B0604030504040204" pitchFamily="34" charset="-128"/>
                          <a:cs typeface="Meiryo"/>
                          <a:sym typeface="Meiryo"/>
                        </a:rPr>
                        <a:t>世界が注目！やっぱりスゴい日本ブランド</a:t>
                      </a:r>
                      <a:endParaRPr sz="1000" b="1"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●昆虫に細菌、魚にコケまで、探究心が止まらない！集まれ！アウトドア博士ちゃん</a:t>
                      </a:r>
                      <a:endParaRPr lang="ja-JP" altLang="en-US" sz="900" u="none" strike="noStrike" cap="none" dirty="0">
                        <a:latin typeface="Meiryo UI" panose="020B0604030504040204" pitchFamily="34" charset="-128"/>
                        <a:ea typeface="Meiryo UI" panose="020B0604030504040204" pitchFamily="34" charset="-128"/>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安西水丸＂イヌイット＂タフトート</a:t>
                      </a:r>
                    </a:p>
                  </a:txBody>
                  <a:tcPr marL="91450" marR="91450" marT="45725" marB="45725" anchor="ctr"/>
                </a:tc>
                <a:extLst>
                  <a:ext uri="{0D108BD9-81ED-4DB2-BD59-A6C34878D82A}">
                    <a16:rowId xmlns:a16="http://schemas.microsoft.com/office/drawing/2014/main" val="10002"/>
                  </a:ext>
                </a:extLst>
              </a:tr>
              <a:tr h="426779">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3月売</a:t>
                      </a:r>
                      <a:endParaRPr sz="9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（4月号）</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1000" b="1" u="none" strike="noStrike" cap="none" dirty="0">
                          <a:latin typeface="Meiryo UI" panose="020B0604030504040204" pitchFamily="34" charset="-128"/>
                          <a:ea typeface="Meiryo UI" panose="020B0604030504040204" pitchFamily="34" charset="-128"/>
                        </a:rPr>
                        <a:t>お花見　低山ハイクのススメ</a:t>
                      </a:r>
                      <a:endParaRPr sz="1000" b="1" u="none" strike="noStrike" cap="none" dirty="0">
                        <a:latin typeface="Meiryo UI" panose="020B0604030504040204" pitchFamily="34" charset="-128"/>
                        <a:ea typeface="Meiryo UI" panose="020B0604030504040204" pitchFamily="34" charset="-128"/>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●ファミキャン派 </a:t>
                      </a:r>
                      <a:r>
                        <a:rPr lang="en-US" altLang="ja-JP"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vs </a:t>
                      </a: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ソロキャン派　編集部員が＂防災キャンプ＂にガチ挑戦！</a:t>
                      </a:r>
                      <a:endParaRPr lang="ja-JP" altLang="en-US" sz="900" u="none" strike="noStrike" cap="none" dirty="0">
                        <a:latin typeface="Meiryo UI" panose="020B0604030504040204" pitchFamily="34" charset="-128"/>
                        <a:ea typeface="Meiryo UI" panose="020B0604030504040204" pitchFamily="34" charset="-128"/>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SIERRA DESIGNS×BE-PAL</a:t>
                      </a:r>
                    </a:p>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キャンプ＂ランチ＂プレート</a:t>
                      </a:r>
                    </a:p>
                  </a:txBody>
                  <a:tcPr marL="91450" marR="91450" marT="45725" marB="45725" anchor="ctr"/>
                </a:tc>
                <a:extLst>
                  <a:ext uri="{0D108BD9-81ED-4DB2-BD59-A6C34878D82A}">
                    <a16:rowId xmlns:a16="http://schemas.microsoft.com/office/drawing/2014/main" val="10003"/>
                  </a:ext>
                </a:extLst>
              </a:tr>
              <a:tr h="541678">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4月売</a:t>
                      </a:r>
                      <a:endParaRPr sz="9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（5月号）</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1000" b="1" u="none" strike="noStrike" cap="none" dirty="0">
                          <a:latin typeface="Meiryo UI" panose="020B0604030504040204" pitchFamily="34" charset="-128"/>
                          <a:ea typeface="Meiryo UI" panose="020B0604030504040204" pitchFamily="34" charset="-128"/>
                        </a:rPr>
                        <a:t>世界キャンプ博覧会いざ開幕！</a:t>
                      </a:r>
                      <a:endParaRPr sz="1000" b="1" u="none" strike="noStrike" cap="none" dirty="0">
                        <a:latin typeface="Meiryo UI" panose="020B0604030504040204" pitchFamily="34" charset="-128"/>
                        <a:ea typeface="Meiryo UI" panose="020B0604030504040204" pitchFamily="34" charset="-128"/>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●飯盒にメスティン、ホットサンドメーカーで楽しさ倍増！オシャ旨 ピクニックランチ</a:t>
                      </a:r>
                      <a:endParaRPr sz="900" u="none" strike="noStrike" cap="none" dirty="0">
                        <a:latin typeface="Meiryo UI" panose="020B0604030504040204" pitchFamily="34" charset="-128"/>
                        <a:ea typeface="Meiryo UI" panose="020B0604030504040204" pitchFamily="34" charset="-128"/>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名探偵コナン </a:t>
                      </a: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 </a:t>
                      </a: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ビーパル</a:t>
                      </a:r>
                    </a:p>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「喫茶ポアロ」カッティングボード</a:t>
                      </a:r>
                    </a:p>
                  </a:txBody>
                  <a:tcPr marL="91450" marR="91450" marT="45725" marB="45725" anchor="ctr"/>
                </a:tc>
                <a:extLst>
                  <a:ext uri="{0D108BD9-81ED-4DB2-BD59-A6C34878D82A}">
                    <a16:rowId xmlns:a16="http://schemas.microsoft.com/office/drawing/2014/main" val="10004"/>
                  </a:ext>
                </a:extLst>
              </a:tr>
              <a:tr h="393950">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5月売</a:t>
                      </a:r>
                      <a:endParaRPr sz="9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（6月号）</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10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最新キャンプ道具ガチレビュー</a:t>
                      </a:r>
                      <a:endParaRPr lang="en-US" altLang="ja-JP" sz="10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●ユネスコ認定</a:t>
                      </a:r>
                      <a:r>
                        <a:rPr lang="en-US" altLang="ja-JP"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10</a:t>
                      </a: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周年！この夏行きたい「絶景ジオパーク」で悠久の旅へ！</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AIGLE × BE-PAL</a:t>
                      </a:r>
                    </a:p>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吊るせるマルチ＂ギア＂ポーチ</a:t>
                      </a:r>
                    </a:p>
                  </a:txBody>
                  <a:tcPr marL="91450" marR="91450" marT="45725" marB="45725" anchor="ctr"/>
                </a:tc>
                <a:extLst>
                  <a:ext uri="{0D108BD9-81ED-4DB2-BD59-A6C34878D82A}">
                    <a16:rowId xmlns:a16="http://schemas.microsoft.com/office/drawing/2014/main" val="10005"/>
                  </a:ext>
                </a:extLst>
              </a:tr>
              <a:tr h="393950">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6月売</a:t>
                      </a:r>
                      <a:endParaRPr sz="9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（7月号）</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1000" b="1" u="none" strike="noStrike" cap="none" dirty="0">
                          <a:latin typeface="Meiryo UI" panose="020B0604030504040204" pitchFamily="34" charset="-128"/>
                          <a:ea typeface="Meiryo UI" panose="020B0604030504040204" pitchFamily="34" charset="-128"/>
                          <a:cs typeface="Meiryo"/>
                          <a:sym typeface="Meiryo"/>
                        </a:rPr>
                        <a:t>＂遊べるクルマ＂実走検証！</a:t>
                      </a:r>
                      <a:endParaRPr sz="1000" b="1"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●“脱フッ素”の最先端レインウェア</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SOTO × BE-PAL</a:t>
                      </a:r>
                    </a:p>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最強マルチ</a:t>
                      </a: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5</a:t>
                      </a: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連ケース</a:t>
                      </a:r>
                      <a:endPar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endParaRPr>
                    </a:p>
                  </a:txBody>
                  <a:tcPr marL="91450" marR="91450" marT="45725" marB="45725" anchor="ctr"/>
                </a:tc>
                <a:extLst>
                  <a:ext uri="{0D108BD9-81ED-4DB2-BD59-A6C34878D82A}">
                    <a16:rowId xmlns:a16="http://schemas.microsoft.com/office/drawing/2014/main" val="10006"/>
                  </a:ext>
                </a:extLst>
              </a:tr>
              <a:tr h="393950">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7月売</a:t>
                      </a:r>
                      <a:endParaRPr sz="9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（8月号）</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1000" b="1" u="none" strike="noStrike" cap="none" dirty="0">
                          <a:latin typeface="Meiryo UI" panose="020B0604030504040204" pitchFamily="34" charset="-128"/>
                          <a:ea typeface="Meiryo UI" panose="020B0604030504040204" pitchFamily="34" charset="-128"/>
                        </a:rPr>
                        <a:t>キャンプの“主役ゴハン”決定戦</a:t>
                      </a:r>
                      <a:endParaRPr sz="1000" b="1" u="none" strike="noStrike" cap="none" dirty="0">
                        <a:latin typeface="Meiryo UI" panose="020B0604030504040204" pitchFamily="34" charset="-128"/>
                        <a:ea typeface="Meiryo UI" panose="020B0604030504040204" pitchFamily="34" charset="-128"/>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●親子で</a:t>
                      </a:r>
                      <a:r>
                        <a:rPr lang="en-US" altLang="ja-JP"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Let’s</a:t>
                      </a: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チャレンジ！夏の「昆虫採集」超入門</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グリップスワニー</a:t>
                      </a: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×BE-PAL</a:t>
                      </a:r>
                    </a:p>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BIG</a:t>
                      </a: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クーラートート</a:t>
                      </a:r>
                    </a:p>
                  </a:txBody>
                  <a:tcPr marL="91450" marR="91450" marT="45725" marB="45725" anchor="ctr"/>
                </a:tc>
                <a:extLst>
                  <a:ext uri="{0D108BD9-81ED-4DB2-BD59-A6C34878D82A}">
                    <a16:rowId xmlns:a16="http://schemas.microsoft.com/office/drawing/2014/main" val="10007"/>
                  </a:ext>
                </a:extLst>
              </a:tr>
              <a:tr h="393950">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8月売</a:t>
                      </a:r>
                      <a:endParaRPr sz="9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（9月号）</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1000" b="1" i="0" u="none" strike="noStrike" cap="none" dirty="0">
                          <a:latin typeface="Meiryo UI" panose="020B0604030504040204" pitchFamily="34" charset="-128"/>
                          <a:ea typeface="Meiryo UI" panose="020B0604030504040204" pitchFamily="34" charset="-128"/>
                          <a:cs typeface="Meiryo"/>
                          <a:sym typeface="Meiryo"/>
                        </a:rPr>
                        <a:t>アウトドア天国！北海道で</a:t>
                      </a:r>
                      <a:r>
                        <a:rPr lang="ja-JP" altLang="en-US" sz="1000" b="1" u="none" strike="noStrike" cap="none" dirty="0">
                          <a:latin typeface="Meiryo UI" panose="020B0604030504040204" pitchFamily="34" charset="-128"/>
                          <a:ea typeface="Meiryo UI" panose="020B0604030504040204" pitchFamily="34" charset="-128"/>
                          <a:cs typeface="Meiryo"/>
                          <a:sym typeface="Meiryo"/>
                        </a:rPr>
                        <a:t>＂</a:t>
                      </a:r>
                      <a:r>
                        <a:rPr lang="ja-JP" altLang="en-US" sz="1000" b="1" i="0" u="none" strike="noStrike" cap="none" dirty="0">
                          <a:latin typeface="Meiryo UI" panose="020B0604030504040204" pitchFamily="34" charset="-128"/>
                          <a:ea typeface="Meiryo UI" panose="020B0604030504040204" pitchFamily="34" charset="-128"/>
                          <a:cs typeface="Meiryo"/>
                          <a:sym typeface="Meiryo"/>
                        </a:rPr>
                        <a:t>涼</a:t>
                      </a:r>
                      <a:r>
                        <a:rPr lang="ja-JP" altLang="en-US" sz="1000" b="1" u="none" strike="noStrike" cap="none" dirty="0">
                          <a:latin typeface="Meiryo UI" panose="020B0604030504040204" pitchFamily="34" charset="-128"/>
                          <a:ea typeface="Meiryo UI" panose="020B0604030504040204" pitchFamily="34" charset="-128"/>
                          <a:cs typeface="Meiryo"/>
                          <a:sym typeface="Meiryo"/>
                        </a:rPr>
                        <a:t>＂</a:t>
                      </a:r>
                      <a:r>
                        <a:rPr lang="ja-JP" altLang="en-US" sz="1000" b="1" i="0" u="none" strike="noStrike" cap="none" dirty="0">
                          <a:latin typeface="Meiryo UI" panose="020B0604030504040204" pitchFamily="34" charset="-128"/>
                          <a:ea typeface="Meiryo UI" panose="020B0604030504040204" pitchFamily="34" charset="-128"/>
                          <a:cs typeface="Meiryo"/>
                          <a:sym typeface="Meiryo"/>
                        </a:rPr>
                        <a:t>夏遊び！</a:t>
                      </a:r>
                      <a:endParaRPr sz="1000" b="1" i="0"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en-US" altLang="ja-JP"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CAMP</a:t>
                      </a: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カレーの極意教えます！</a:t>
                      </a:r>
                      <a:endParaRPr sz="900" b="0" i="0"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ドラえもん＂タイムふろしき＂ピクニックシート</a:t>
                      </a:r>
                    </a:p>
                  </a:txBody>
                  <a:tcPr marL="91450" marR="91450" marT="45725" marB="45725" anchor="ctr"/>
                </a:tc>
                <a:extLst>
                  <a:ext uri="{0D108BD9-81ED-4DB2-BD59-A6C34878D82A}">
                    <a16:rowId xmlns:a16="http://schemas.microsoft.com/office/drawing/2014/main" val="10008"/>
                  </a:ext>
                </a:extLst>
              </a:tr>
              <a:tr h="393950">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9月売</a:t>
                      </a:r>
                      <a:endParaRPr sz="9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（10月号）</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1000" b="1" u="none" strike="noStrike" cap="none" dirty="0">
                          <a:latin typeface="Meiryo UI" panose="020B0604030504040204" pitchFamily="34" charset="-128"/>
                          <a:ea typeface="Meiryo UI" panose="020B0604030504040204" pitchFamily="34" charset="-128"/>
                        </a:rPr>
                        <a:t>秋はやっぱり日帰りハイク＆グルメでしょ！</a:t>
                      </a:r>
                      <a:endParaRPr sz="1000" b="1" u="none" strike="noStrike" cap="none" dirty="0">
                        <a:latin typeface="Meiryo UI" panose="020B0604030504040204" pitchFamily="34" charset="-128"/>
                        <a:ea typeface="Meiryo UI" panose="020B0604030504040204" pitchFamily="34" charset="-128"/>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●達人の火おこし術から一生モノ刃物まで焚き火とナイフを極める！</a:t>
                      </a:r>
                      <a:endParaRPr sz="900" b="0" i="0"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コールマン特製　スチールギアＢＯＸ</a:t>
                      </a:r>
                      <a:endPar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endParaRPr>
                    </a:p>
                  </a:txBody>
                  <a:tcPr marL="91450" marR="91450" marT="45725" marB="45725" anchor="ctr"/>
                </a:tc>
                <a:extLst>
                  <a:ext uri="{0D108BD9-81ED-4DB2-BD59-A6C34878D82A}">
                    <a16:rowId xmlns:a16="http://schemas.microsoft.com/office/drawing/2014/main" val="10009"/>
                  </a:ext>
                </a:extLst>
              </a:tr>
              <a:tr h="541678">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10月売</a:t>
                      </a:r>
                      <a:endParaRPr sz="9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（11月号）</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1000" b="1" u="none" strike="noStrike" cap="none" dirty="0">
                          <a:latin typeface="Meiryo UI" panose="020B0604030504040204" pitchFamily="34" charset="-128"/>
                          <a:ea typeface="Meiryo UI" panose="020B0604030504040204" pitchFamily="34" charset="-128"/>
                          <a:cs typeface="Meiryo"/>
                          <a:sym typeface="Meiryo"/>
                        </a:rPr>
                        <a:t>鉄道キャンプへ</a:t>
                      </a:r>
                      <a:r>
                        <a:rPr lang="en-US" altLang="ja-JP" sz="1000" b="1" u="none" strike="noStrike" cap="none" dirty="0">
                          <a:latin typeface="Meiryo UI" panose="020B0604030504040204" pitchFamily="34" charset="-128"/>
                          <a:ea typeface="Meiryo UI" panose="020B0604030504040204" pitchFamily="34" charset="-128"/>
                          <a:cs typeface="Meiryo"/>
                          <a:sym typeface="Meiryo"/>
                        </a:rPr>
                        <a:t>GO!</a:t>
                      </a:r>
                      <a:endParaRPr sz="1000" b="1"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ja-JP" altLang="en-US" sz="900" b="0" i="0" u="none" strike="noStrike" cap="none" dirty="0">
                          <a:solidFill>
                            <a:schemeClr val="dk1"/>
                          </a:solidFill>
                          <a:effectLst/>
                          <a:latin typeface="Meiryo UI" panose="020B0604030504040204" pitchFamily="34" charset="-128"/>
                          <a:ea typeface="Meiryo UI" panose="020B0604030504040204" pitchFamily="34" charset="-128"/>
                          <a:cs typeface="Calibri"/>
                          <a:sym typeface="Arial"/>
                        </a:rPr>
                        <a:t>キャンプ飯の達人が伝授！＂塊肉＂</a:t>
                      </a:r>
                      <a:r>
                        <a:rPr lang="en-US" altLang="ja-JP" sz="900" b="0" i="0" u="none" strike="noStrike" cap="none" dirty="0">
                          <a:solidFill>
                            <a:schemeClr val="dk1"/>
                          </a:solidFill>
                          <a:effectLst/>
                          <a:latin typeface="Meiryo UI" panose="020B0604030504040204" pitchFamily="34" charset="-128"/>
                          <a:ea typeface="Meiryo UI" panose="020B0604030504040204" pitchFamily="34" charset="-128"/>
                          <a:cs typeface="Calibri"/>
                          <a:sym typeface="Arial"/>
                        </a:rPr>
                        <a:t>NEW</a:t>
                      </a:r>
                      <a:r>
                        <a:rPr lang="ja-JP" altLang="en-US" sz="900" b="0" i="0" u="none" strike="noStrike" cap="none" dirty="0">
                          <a:solidFill>
                            <a:schemeClr val="dk1"/>
                          </a:solidFill>
                          <a:effectLst/>
                          <a:latin typeface="Meiryo UI" panose="020B0604030504040204" pitchFamily="34" charset="-128"/>
                          <a:ea typeface="Meiryo UI" panose="020B0604030504040204" pitchFamily="34" charset="-128"/>
                          <a:cs typeface="Calibri"/>
                          <a:sym typeface="Arial"/>
                        </a:rPr>
                        <a:t>門！</a:t>
                      </a:r>
                      <a:endParaRPr lang="en-US" altLang="ja-JP" sz="900" b="0" i="0" u="none" strike="noStrike" cap="none" dirty="0">
                        <a:solidFill>
                          <a:schemeClr val="dk1"/>
                        </a:solidFill>
                        <a:effectLst/>
                        <a:latin typeface="Meiryo UI" panose="020B0604030504040204" pitchFamily="34" charset="-128"/>
                        <a:ea typeface="Meiryo UI" panose="020B0604030504040204" pitchFamily="34" charset="-128"/>
                        <a:cs typeface="Calibri"/>
                        <a:sym typeface="Arial"/>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BE-PAL × </a:t>
                      </a: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ゴルゴ</a:t>
                      </a: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13</a:t>
                      </a:r>
                    </a:p>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最強寝眼鏡　ゴルゴアイマスク</a:t>
                      </a:r>
                    </a:p>
                  </a:txBody>
                  <a:tcPr marL="91450" marR="91450" marT="45725" marB="45725" anchor="ctr"/>
                </a:tc>
                <a:extLst>
                  <a:ext uri="{0D108BD9-81ED-4DB2-BD59-A6C34878D82A}">
                    <a16:rowId xmlns:a16="http://schemas.microsoft.com/office/drawing/2014/main" val="10010"/>
                  </a:ext>
                </a:extLst>
              </a:tr>
              <a:tr h="475073">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11月売</a:t>
                      </a:r>
                      <a:endParaRPr sz="9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（12月号）</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1000" b="1" u="none" strike="noStrike" cap="none" dirty="0">
                          <a:latin typeface="Meiryo UI" panose="020B0604030504040204" pitchFamily="34" charset="-128"/>
                          <a:ea typeface="Meiryo UI" panose="020B0604030504040204" pitchFamily="34" charset="-128"/>
                          <a:cs typeface="Meiryo"/>
                          <a:sym typeface="Meiryo"/>
                        </a:rPr>
                        <a:t>東大＆京大</a:t>
                      </a:r>
                    </a:p>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1000" b="1" u="none" strike="noStrike" cap="none" dirty="0">
                          <a:latin typeface="Meiryo UI" panose="020B0604030504040204" pitchFamily="34" charset="-128"/>
                          <a:ea typeface="Meiryo UI" panose="020B0604030504040204" pitchFamily="34" charset="-128"/>
                          <a:cs typeface="Meiryo"/>
                          <a:sym typeface="Meiryo"/>
                        </a:rPr>
                        <a:t>オモシロネイチャー研究最前線！</a:t>
                      </a:r>
                      <a:endParaRPr sz="1000" b="1"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ja-JP" altLang="en-US" sz="900" b="0" i="0" u="none" strike="noStrike" cap="none" dirty="0">
                          <a:solidFill>
                            <a:schemeClr val="dk1"/>
                          </a:solidFill>
                          <a:effectLst/>
                          <a:latin typeface="Meiryo UI" panose="020B0604030504040204" pitchFamily="34" charset="-128"/>
                          <a:ea typeface="Meiryo UI" panose="020B0604030504040204" pitchFamily="34" charset="-128"/>
                          <a:cs typeface="Calibri"/>
                          <a:sym typeface="Arial"/>
                        </a:rPr>
                        <a:t>絶対買いの＂適暖＂アウター</a:t>
                      </a:r>
                      <a:endParaRPr lang="en-US" altLang="ja-JP" sz="900" b="0" i="0" u="none" strike="noStrike" cap="none" dirty="0">
                        <a:solidFill>
                          <a:schemeClr val="dk1"/>
                        </a:solidFill>
                        <a:effectLst/>
                        <a:latin typeface="Meiryo UI" panose="020B0604030504040204" pitchFamily="34" charset="-128"/>
                        <a:ea typeface="Meiryo UI" panose="020B0604030504040204" pitchFamily="34" charset="-128"/>
                        <a:cs typeface="Calibri"/>
                        <a:sym typeface="Arial"/>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SOTO × BE-PAL</a:t>
                      </a:r>
                    </a:p>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ミニ</a:t>
                      </a: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CAMP</a:t>
                      </a: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ミル＆ポーチ</a:t>
                      </a:r>
                    </a:p>
                  </a:txBody>
                  <a:tcPr marL="91450" marR="91450" marT="45725" marB="45725" anchor="ctr"/>
                </a:tc>
                <a:extLst>
                  <a:ext uri="{0D108BD9-81ED-4DB2-BD59-A6C34878D82A}">
                    <a16:rowId xmlns:a16="http://schemas.microsoft.com/office/drawing/2014/main" val="10011"/>
                  </a:ext>
                </a:extLst>
              </a:tr>
              <a:tr h="393950">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12月売</a:t>
                      </a:r>
                      <a:endParaRPr sz="9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（1月号）</a:t>
                      </a:r>
                      <a:endParaRPr sz="1400" b="1" u="none" strike="noStrike" cap="none">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1000" b="1" u="none" strike="noStrike" cap="none" dirty="0">
                          <a:latin typeface="Meiryo UI" panose="020B0604030504040204" pitchFamily="34" charset="-128"/>
                          <a:ea typeface="Meiryo UI" panose="020B0604030504040204" pitchFamily="34" charset="-128"/>
                          <a:cs typeface="Meiryo"/>
                          <a:sym typeface="Meiryo"/>
                        </a:rPr>
                        <a:t>キャンプギア　ヒットランキング</a:t>
                      </a:r>
                      <a:endParaRPr sz="1000" b="1" u="none" strike="noStrike" cap="none" dirty="0">
                        <a:latin typeface="Meiryo UI" panose="020B0604030504040204" pitchFamily="34" charset="-128"/>
                        <a:ea typeface="Meiryo UI" panose="020B0604030504040204" pitchFamily="34" charset="-128"/>
                        <a:cs typeface="Meiryo"/>
                        <a:sym typeface="Meiryo"/>
                      </a:endParaRPr>
                    </a:p>
                  </a:txBody>
                  <a:tcPr marL="91450" marR="91450" marT="45725" marB="45725" anchor="ct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●創業</a:t>
                      </a:r>
                      <a:r>
                        <a:rPr lang="en-US" altLang="ja-JP"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50</a:t>
                      </a: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年「モンベル」次なる高みへの</a:t>
                      </a:r>
                      <a:r>
                        <a:rPr lang="en-US" altLang="ja-JP"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STEP</a:t>
                      </a:r>
                    </a:p>
                  </a:txBody>
                  <a:tcPr marL="91450" marR="91450" marT="45725" marB="45725" anchor="ct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altLang="ja-JP" sz="900" b="1" i="0" u="none" strike="noStrike" kern="0" cap="none" spc="0" normalizeH="0" baseline="0" noProof="0" dirty="0" err="1">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mont</a:t>
                      </a:r>
                      <a:r>
                        <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-bell</a:t>
                      </a:r>
                      <a:r>
                        <a:rPr kumimoji="0" lang="en"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×BE-PAL</a:t>
                      </a:r>
                      <a:endParaRPr kumimoji="0" lang="en-US" altLang="ja-JP"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endParaRPr>
                    </a:p>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1" i="0" u="none" strike="noStrike" kern="0" cap="none" spc="0" normalizeH="0" baseline="0" noProof="0" dirty="0">
                          <a:ln>
                            <a:noFill/>
                          </a:ln>
                          <a:solidFill>
                            <a:srgbClr val="FF5B00"/>
                          </a:solidFill>
                          <a:effectLst/>
                          <a:uLnTx/>
                          <a:uFillTx/>
                          <a:latin typeface="Meiryo UI" panose="020B0604030504040204" pitchFamily="34" charset="-128"/>
                          <a:ea typeface="Meiryo UI" panose="020B0604030504040204" pitchFamily="34" charset="-128"/>
                          <a:cs typeface="Meiryo"/>
                          <a:sym typeface="Meiryo"/>
                        </a:rPr>
                        <a:t>モンベル アウトドア＂タフ＂ケース</a:t>
                      </a:r>
                    </a:p>
                  </a:txBody>
                  <a:tcPr marL="91450" marR="91450" marT="45725" marB="45725" anchor="ctr"/>
                </a:tc>
                <a:extLst>
                  <a:ext uri="{0D108BD9-81ED-4DB2-BD59-A6C34878D82A}">
                    <a16:rowId xmlns:a16="http://schemas.microsoft.com/office/drawing/2014/main" val="10012"/>
                  </a:ext>
                </a:extLst>
              </a:tr>
            </a:tbl>
          </a:graphicData>
        </a:graphic>
      </p:graphicFrame>
      <p:sp>
        <p:nvSpPr>
          <p:cNvPr id="591" name="Google Shape;591;p5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9" name="Google Shape;599;p55"/>
          <p:cNvSpPr/>
          <p:nvPr/>
        </p:nvSpPr>
        <p:spPr>
          <a:xfrm>
            <a:off x="241919" y="2598407"/>
            <a:ext cx="2946876" cy="3726826"/>
          </a:xfrm>
          <a:prstGeom prst="rect">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616" name="Google Shape;616;p55"/>
          <p:cNvSpPr/>
          <p:nvPr/>
        </p:nvSpPr>
        <p:spPr>
          <a:xfrm>
            <a:off x="5529386" y="2625566"/>
            <a:ext cx="3043774" cy="3699667"/>
          </a:xfrm>
          <a:prstGeom prst="rect">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596" name="Google Shape;596;p55"/>
          <p:cNvSpPr txBox="1"/>
          <p:nvPr/>
        </p:nvSpPr>
        <p:spPr>
          <a:xfrm>
            <a:off x="879184" y="221800"/>
            <a:ext cx="6071767"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BE-PAL.NET』メディアデータ</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597" name="Google Shape;597;p55"/>
          <p:cNvSpPr txBox="1"/>
          <p:nvPr/>
        </p:nvSpPr>
        <p:spPr>
          <a:xfrm>
            <a:off x="7620000" y="182793"/>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598" name="Google Shape;598;p55"/>
          <p:cNvSpPr txBox="1"/>
          <p:nvPr/>
        </p:nvSpPr>
        <p:spPr>
          <a:xfrm>
            <a:off x="271137" y="2799158"/>
            <a:ext cx="3173112"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SNSファン数</a:t>
            </a:r>
            <a:endParaRPr sz="20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  </a:t>
            </a:r>
            <a:r>
              <a:rPr lang="en-US" sz="36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63万人</a:t>
            </a:r>
            <a:r>
              <a:rPr lang="en-US" sz="2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突破！</a:t>
            </a:r>
            <a:endParaRPr sz="2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600" name="Google Shape;600;p55"/>
          <p:cNvSpPr txBox="1"/>
          <p:nvPr/>
        </p:nvSpPr>
        <p:spPr>
          <a:xfrm>
            <a:off x="218800" y="1182052"/>
            <a:ext cx="4353200" cy="1015622"/>
          </a:xfrm>
          <a:prstGeom prst="rect">
            <a:avLst/>
          </a:prstGeom>
          <a:noFill/>
          <a:ln>
            <a:noFill/>
          </a:ln>
        </p:spPr>
        <p:txBody>
          <a:bodyPr spcFirstLastPara="1" wrap="square" lIns="91425" tIns="45700" rIns="91425" bIns="45700" anchor="t" anchorCtr="0">
            <a:spAutoFit/>
          </a:bodyPr>
          <a:lstStyle/>
          <a:p>
            <a:pPr>
              <a:buSzPts val="2400"/>
            </a:pPr>
            <a:r>
              <a:rPr lang="en-US" sz="2400"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月間</a:t>
            </a:r>
            <a:r>
              <a:rPr lang="en-US" sz="2400" dirty="0">
                <a:solidFill>
                  <a:schemeClr val="accent5"/>
                </a:solidFill>
                <a:latin typeface="Meiryo UI" panose="020B0604030504040204" pitchFamily="34" charset="-128"/>
                <a:ea typeface="Meiryo UI" panose="020B0604030504040204" pitchFamily="34" charset="-128"/>
                <a:cs typeface="Meiryo"/>
                <a:sym typeface="Meiryo"/>
              </a:rPr>
              <a:t>PV</a:t>
            </a:r>
            <a:r>
              <a:rPr lang="en-US" sz="2400"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数：</a:t>
            </a:r>
            <a:r>
              <a:rPr lang="en-US" altLang="ja-JP" sz="2400" b="1" dirty="0">
                <a:solidFill>
                  <a:schemeClr val="accent5"/>
                </a:solidFill>
                <a:latin typeface="Meiryo UI" panose="020B0604030504040204" pitchFamily="34" charset="-128"/>
                <a:ea typeface="Meiryo UI" panose="020B0604030504040204" pitchFamily="34" charset="-128"/>
                <a:cs typeface="Meiryo"/>
                <a:sym typeface="Meiryo"/>
              </a:rPr>
              <a:t>2,625,944 </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a:buSzPts val="2400"/>
            </a:pPr>
            <a:r>
              <a:rPr lang="en-US" sz="2400"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月間</a:t>
            </a:r>
            <a:r>
              <a:rPr lang="en-US" sz="2400" dirty="0">
                <a:solidFill>
                  <a:schemeClr val="accent5"/>
                </a:solidFill>
                <a:latin typeface="Meiryo UI" panose="020B0604030504040204" pitchFamily="34" charset="-128"/>
                <a:ea typeface="Meiryo UI" panose="020B0604030504040204" pitchFamily="34" charset="-128"/>
                <a:cs typeface="Meiryo"/>
                <a:sym typeface="Meiryo"/>
              </a:rPr>
              <a:t>UU</a:t>
            </a:r>
            <a:r>
              <a:rPr lang="en-US" sz="2400"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数：</a:t>
            </a:r>
            <a:r>
              <a:rPr lang="en-US" altLang="ja-JP" sz="2400" b="1" dirty="0">
                <a:solidFill>
                  <a:schemeClr val="accent5"/>
                </a:solidFill>
                <a:latin typeface="Meiryo UI" panose="020B0604030504040204" pitchFamily="34" charset="-128"/>
                <a:ea typeface="Meiryo UI" panose="020B0604030504040204" pitchFamily="34" charset="-128"/>
                <a:cs typeface="Meiryo"/>
                <a:sym typeface="Meiryo"/>
              </a:rPr>
              <a:t>1,143,864</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※Google Analytics　202</a:t>
            </a:r>
            <a:r>
              <a:rPr lang="en-US" altLang="ja-JP" sz="12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5</a:t>
            </a:r>
            <a:r>
              <a:rPr lang="en-US" sz="12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年</a:t>
            </a:r>
            <a:r>
              <a:rPr lang="en-US" altLang="ja-JP" sz="12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6</a:t>
            </a:r>
            <a:r>
              <a:rPr lang="ja-JP" altLang="en-US" sz="12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altLang="ja-JP" sz="12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11</a:t>
            </a:r>
            <a:r>
              <a:rPr lang="en-US" sz="12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月</a:t>
            </a:r>
            <a:r>
              <a:rPr lang="ja-JP" altLang="en-US" sz="12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平均</a:t>
            </a:r>
            <a:r>
              <a:rPr lang="en-US" sz="12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実績</a:t>
            </a:r>
            <a:endParaRPr sz="12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601" name="Google Shape;601;p55"/>
          <p:cNvSpPr/>
          <p:nvPr/>
        </p:nvSpPr>
        <p:spPr>
          <a:xfrm>
            <a:off x="230852" y="1139694"/>
            <a:ext cx="3465121" cy="1234387"/>
          </a:xfrm>
          <a:prstGeom prst="rect">
            <a:avLst/>
          </a:prstGeom>
          <a:no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603" name="Google Shape;603;p55"/>
          <p:cNvSpPr/>
          <p:nvPr/>
        </p:nvSpPr>
        <p:spPr>
          <a:xfrm>
            <a:off x="917341" y="5679781"/>
            <a:ext cx="768119" cy="25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1" dirty="0">
                <a:solidFill>
                  <a:schemeClr val="accent5"/>
                </a:solidFill>
                <a:latin typeface="Meiryo UI" panose="020B0604030504040204" pitchFamily="34" charset="-128"/>
                <a:ea typeface="Meiryo UI" panose="020B0604030504040204" pitchFamily="34" charset="-128"/>
                <a:cs typeface="Meiryo"/>
                <a:sym typeface="Meiryo"/>
              </a:rPr>
              <a:t>52,6</a:t>
            </a:r>
            <a:r>
              <a:rPr lang="en-US" altLang="ja-JP" sz="1050" b="1" dirty="0">
                <a:solidFill>
                  <a:schemeClr val="accent5"/>
                </a:solidFill>
                <a:latin typeface="Meiryo UI" panose="020B0604030504040204" pitchFamily="34" charset="-128"/>
                <a:ea typeface="Meiryo UI" panose="020B0604030504040204" pitchFamily="34" charset="-128"/>
                <a:cs typeface="Meiryo"/>
                <a:sym typeface="Meiryo"/>
              </a:rPr>
              <a:t>05</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05" name="Google Shape;605;p55"/>
          <p:cNvSpPr/>
          <p:nvPr/>
        </p:nvSpPr>
        <p:spPr>
          <a:xfrm>
            <a:off x="982371" y="4879519"/>
            <a:ext cx="781328" cy="2538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120,</a:t>
            </a:r>
            <a:r>
              <a:rPr lang="en-US" altLang="ja-JP"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876</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07" name="Google Shape;607;p55"/>
          <p:cNvSpPr/>
          <p:nvPr/>
        </p:nvSpPr>
        <p:spPr>
          <a:xfrm>
            <a:off x="962873" y="4153689"/>
            <a:ext cx="916727" cy="2538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137,</a:t>
            </a:r>
            <a:r>
              <a:rPr lang="en-US" altLang="ja-JP"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389</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09" name="Google Shape;609;p55"/>
          <p:cNvSpPr/>
          <p:nvPr/>
        </p:nvSpPr>
        <p:spPr>
          <a:xfrm>
            <a:off x="2340690" y="4897045"/>
            <a:ext cx="768119" cy="25391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1</a:t>
            </a:r>
            <a:r>
              <a:rPr lang="en-US" altLang="ja-JP"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8</a:t>
            </a:r>
            <a:r>
              <a:rPr lang="en-US"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a:t>
            </a:r>
            <a:r>
              <a:rPr lang="en-US" altLang="ja-JP"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0</a:t>
            </a:r>
            <a:r>
              <a:rPr lang="en-US"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00</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610" name="Google Shape;610;p55" descr="LINEロゴの種類"/>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1879995" y="5538911"/>
            <a:ext cx="428910" cy="435549"/>
          </a:xfrm>
          <a:prstGeom prst="roundRect">
            <a:avLst/>
          </a:prstGeom>
          <a:noFill/>
          <a:ln>
            <a:noFill/>
          </a:ln>
        </p:spPr>
      </p:pic>
      <p:sp>
        <p:nvSpPr>
          <p:cNvPr id="611" name="Google Shape;611;p55"/>
          <p:cNvSpPr/>
          <p:nvPr/>
        </p:nvSpPr>
        <p:spPr>
          <a:xfrm>
            <a:off x="2328315" y="5678987"/>
            <a:ext cx="826511" cy="2538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30</a:t>
            </a:r>
            <a:r>
              <a:rPr lang="en-US" altLang="ja-JP"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9</a:t>
            </a:r>
            <a:r>
              <a:rPr lang="en-US"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a:t>
            </a:r>
            <a:r>
              <a:rPr lang="en-US" altLang="ja-JP"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373</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12" name="Google Shape;612;p55"/>
          <p:cNvSpPr txBox="1"/>
          <p:nvPr/>
        </p:nvSpPr>
        <p:spPr>
          <a:xfrm>
            <a:off x="3915067" y="1001855"/>
            <a:ext cx="4706052" cy="651816"/>
          </a:xfrm>
          <a:prstGeom prst="rect">
            <a:avLst/>
          </a:prstGeom>
          <a:solidFill>
            <a:schemeClr val="accent3"/>
          </a:solid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 </a:t>
            </a:r>
            <a:r>
              <a:rPr lang="en-US" sz="18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キャンプに行こう</a:t>
            </a: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 </a:t>
            </a:r>
            <a:r>
              <a:rPr lang="en-US" sz="18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自然を遊ぼう</a:t>
            </a: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  Nature &amp; </a:t>
            </a:r>
            <a:r>
              <a:rPr lang="en-US" sz="18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OutdoorLife</a:t>
            </a: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 Web Magazine</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13" name="Google Shape;613;p55"/>
          <p:cNvSpPr/>
          <p:nvPr/>
        </p:nvSpPr>
        <p:spPr>
          <a:xfrm>
            <a:off x="3818705" y="1756887"/>
            <a:ext cx="4520590" cy="5539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a:t>
            </a:r>
            <a:r>
              <a:rPr lang="en-US" sz="1000" b="1" i="0" u="none" strike="noStrike" cap="none" dirty="0" err="1">
                <a:solidFill>
                  <a:schemeClr val="tx1"/>
                </a:solidFill>
                <a:latin typeface="Meiryo UI" panose="020B0604030504040204" pitchFamily="34" charset="-128"/>
                <a:ea typeface="Meiryo UI" panose="020B0604030504040204" pitchFamily="34" charset="-128"/>
                <a:cs typeface="Meiryo"/>
                <a:sym typeface="Meiryo"/>
              </a:rPr>
              <a:t>キャンプ</a:t>
            </a:r>
            <a:r>
              <a:rPr lang="en-US"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a:t>
            </a:r>
            <a:r>
              <a:rPr lang="en-US" sz="1000" b="1" i="0" u="none" strike="noStrike" cap="none" dirty="0" err="1">
                <a:solidFill>
                  <a:schemeClr val="tx1"/>
                </a:solidFill>
                <a:latin typeface="Meiryo UI" panose="020B0604030504040204" pitchFamily="34" charset="-128"/>
                <a:ea typeface="Meiryo UI" panose="020B0604030504040204" pitchFamily="34" charset="-128"/>
                <a:cs typeface="Meiryo"/>
                <a:sym typeface="Meiryo"/>
              </a:rPr>
              <a:t>外遊び</a:t>
            </a:r>
            <a:r>
              <a:rPr lang="en-US"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a:t>
            </a:r>
            <a:r>
              <a:rPr lang="en-US" sz="1000" b="1" i="0" u="none" strike="noStrike" cap="none" dirty="0" err="1">
                <a:solidFill>
                  <a:schemeClr val="tx1"/>
                </a:solidFill>
                <a:latin typeface="Meiryo UI" panose="020B0604030504040204" pitchFamily="34" charset="-128"/>
                <a:ea typeface="Meiryo UI" panose="020B0604030504040204" pitchFamily="34" charset="-128"/>
                <a:cs typeface="Meiryo"/>
                <a:sym typeface="Meiryo"/>
              </a:rPr>
              <a:t>料理・お酒</a:t>
            </a:r>
            <a:r>
              <a:rPr lang="en-US"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a:t>
            </a:r>
            <a:r>
              <a:rPr lang="en-US" sz="1000" b="1" i="0" u="none" strike="noStrike" cap="none" dirty="0" err="1">
                <a:solidFill>
                  <a:schemeClr val="tx1"/>
                </a:solidFill>
                <a:latin typeface="Meiryo UI" panose="020B0604030504040204" pitchFamily="34" charset="-128"/>
                <a:ea typeface="Meiryo UI" panose="020B0604030504040204" pitchFamily="34" charset="-128"/>
                <a:cs typeface="Meiryo"/>
                <a:sym typeface="Meiryo"/>
              </a:rPr>
              <a:t>クルマ</a:t>
            </a:r>
            <a:r>
              <a:rPr lang="en-US"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」「DIY」</a:t>
            </a:r>
            <a:endParaRPr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000"/>
              <a:buFont typeface="Arial"/>
              <a:buNone/>
            </a:pPr>
            <a:r>
              <a:rPr lang="en-US"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a:t>
            </a:r>
            <a:r>
              <a:rPr lang="en-US" sz="1000" b="1" i="0" u="none" strike="noStrike" cap="none" dirty="0" err="1">
                <a:solidFill>
                  <a:schemeClr val="tx1"/>
                </a:solidFill>
                <a:latin typeface="Meiryo UI" panose="020B0604030504040204" pitchFamily="34" charset="-128"/>
                <a:ea typeface="Meiryo UI" panose="020B0604030504040204" pitchFamily="34" charset="-128"/>
                <a:cs typeface="Meiryo"/>
                <a:sym typeface="Meiryo"/>
              </a:rPr>
              <a:t>子供とのかけがえのない時間</a:t>
            </a:r>
            <a:r>
              <a:rPr lang="en-US"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a:t>
            </a:r>
            <a:endParaRPr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000"/>
              <a:buFont typeface="Arial"/>
              <a:buNone/>
            </a:pPr>
            <a:r>
              <a:rPr lang="en-US"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a:t>
            </a:r>
            <a:r>
              <a:rPr lang="en-US" sz="1000" b="1" i="0" u="none" strike="noStrike" cap="none" dirty="0" err="1">
                <a:solidFill>
                  <a:schemeClr val="tx1"/>
                </a:solidFill>
                <a:latin typeface="Meiryo UI" panose="020B0604030504040204" pitchFamily="34" charset="-128"/>
                <a:ea typeface="Meiryo UI" panose="020B0604030504040204" pitchFamily="34" charset="-128"/>
                <a:cs typeface="Meiryo"/>
                <a:sym typeface="Meiryo"/>
              </a:rPr>
              <a:t>身近なアウトドア体験」を自然を愛する全ての方に届けます</a:t>
            </a:r>
            <a:r>
              <a:rPr lang="en-US"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a:t>
            </a:r>
            <a:endParaRPr sz="1000" b="1" i="0" u="none" strike="noStrike" cap="none" dirty="0">
              <a:solidFill>
                <a:schemeClr val="tx1"/>
              </a:solidFill>
              <a:latin typeface="Meiryo UI" panose="020B0604030504040204" pitchFamily="34" charset="-128"/>
              <a:ea typeface="Meiryo UI" panose="020B0604030504040204" pitchFamily="34" charset="-128"/>
              <a:cs typeface="Meiryo"/>
              <a:sym typeface="Meiryo"/>
            </a:endParaRPr>
          </a:p>
        </p:txBody>
      </p:sp>
      <p:pic>
        <p:nvPicPr>
          <p:cNvPr id="614" name="Google Shape;614;p55"/>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5926843" y="3753265"/>
            <a:ext cx="2412452" cy="2333892"/>
          </a:xfrm>
          <a:prstGeom prst="rect">
            <a:avLst/>
          </a:prstGeom>
          <a:noFill/>
          <a:ln>
            <a:noFill/>
          </a:ln>
        </p:spPr>
      </p:pic>
      <p:pic>
        <p:nvPicPr>
          <p:cNvPr id="615" name="Google Shape;615;p55"/>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5547426" y="3161270"/>
            <a:ext cx="3025734" cy="703570"/>
          </a:xfrm>
          <a:prstGeom prst="rect">
            <a:avLst/>
          </a:prstGeom>
          <a:noFill/>
          <a:ln>
            <a:noFill/>
          </a:ln>
        </p:spPr>
      </p:pic>
      <p:sp>
        <p:nvSpPr>
          <p:cNvPr id="617" name="Google Shape;617;p55"/>
          <p:cNvSpPr/>
          <p:nvPr/>
        </p:nvSpPr>
        <p:spPr>
          <a:xfrm>
            <a:off x="6169035" y="2748209"/>
            <a:ext cx="1800493"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chemeClr val="dk1"/>
                </a:solidFill>
                <a:latin typeface="Meiryo UI" panose="020B0604030504040204" pitchFamily="34" charset="-128"/>
                <a:ea typeface="Meiryo UI" panose="020B0604030504040204" pitchFamily="34" charset="-128"/>
                <a:cs typeface="Meiryo"/>
                <a:sym typeface="Meiryo"/>
              </a:rPr>
              <a:t>訪問ユーザーの属性</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18" name="Google Shape;618;p55"/>
          <p:cNvSpPr/>
          <p:nvPr/>
        </p:nvSpPr>
        <p:spPr>
          <a:xfrm>
            <a:off x="5364179" y="6326827"/>
            <a:ext cx="3561021" cy="30004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900"/>
              <a:buFont typeface="Arial"/>
              <a:buNone/>
            </a:pPr>
            <a:r>
              <a:rPr lang="en-US" sz="900" b="0" i="0" u="none" strike="noStrike" cap="none">
                <a:solidFill>
                  <a:schemeClr val="accent5"/>
                </a:solidFill>
                <a:latin typeface="Meiryo UI" panose="020B0604030504040204" pitchFamily="34" charset="-128"/>
                <a:ea typeface="Meiryo UI" panose="020B0604030504040204" pitchFamily="34" charset="-128"/>
                <a:cs typeface="Meiryo"/>
                <a:sym typeface="Meiryo"/>
              </a:rPr>
              <a:t>35歳～44歳がコアユーザー25歳～54歳で全体の90%を占めます</a:t>
            </a:r>
            <a:endParaRPr sz="900" b="0" i="0" u="none" strike="noStrike" cap="none">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619" name="Google Shape;619;p55"/>
          <p:cNvSpPr/>
          <p:nvPr/>
        </p:nvSpPr>
        <p:spPr>
          <a:xfrm>
            <a:off x="7980274" y="2440191"/>
            <a:ext cx="889987" cy="646160"/>
          </a:xfrm>
          <a:prstGeom prst="wedgeRoundRectCallout">
            <a:avLst>
              <a:gd name="adj1" fmla="val -46519"/>
              <a:gd name="adj2" fmla="val 72327"/>
              <a:gd name="adj3" fmla="val 16667"/>
            </a:avLst>
          </a:prstGeom>
          <a:solidFill>
            <a:schemeClr val="accent5"/>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620" name="Google Shape;620;p55"/>
          <p:cNvSpPr/>
          <p:nvPr/>
        </p:nvSpPr>
        <p:spPr>
          <a:xfrm>
            <a:off x="7993392" y="2470153"/>
            <a:ext cx="889987"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1100"/>
              <a:buFont typeface="Arial"/>
              <a:buNone/>
            </a:pPr>
            <a:r>
              <a:rPr lang="en-US" sz="1100" b="1" i="0" u="none" strike="noStrike" cap="none">
                <a:solidFill>
                  <a:schemeClr val="lt1"/>
                </a:solidFill>
                <a:latin typeface="Meiryo UI" panose="020B0604030504040204" pitchFamily="34" charset="-128"/>
                <a:ea typeface="Meiryo UI" panose="020B0604030504040204" pitchFamily="34" charset="-128"/>
                <a:cs typeface="Meiryo"/>
                <a:sym typeface="Meiryo"/>
              </a:rPr>
              <a:t>女性比率も</a:t>
            </a:r>
            <a:endParaRPr sz="11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50000"/>
              </a:lnSpc>
              <a:spcBef>
                <a:spcPts val="0"/>
              </a:spcBef>
              <a:spcAft>
                <a:spcPts val="0"/>
              </a:spcAft>
              <a:buClr>
                <a:srgbClr val="000000"/>
              </a:buClr>
              <a:buSzPts val="1100"/>
              <a:buFont typeface="Arial"/>
              <a:buNone/>
            </a:pPr>
            <a:r>
              <a:rPr lang="en-US" sz="1100" b="1" i="0" u="none" strike="noStrike" cap="none">
                <a:solidFill>
                  <a:schemeClr val="lt1"/>
                </a:solidFill>
                <a:latin typeface="Meiryo UI" panose="020B0604030504040204" pitchFamily="34" charset="-128"/>
                <a:ea typeface="Meiryo UI" panose="020B0604030504040204" pitchFamily="34" charset="-128"/>
                <a:cs typeface="Meiryo"/>
                <a:sym typeface="Meiryo"/>
              </a:rPr>
              <a:t>上昇中</a:t>
            </a:r>
            <a:endParaRPr sz="11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621" name="Google Shape;621;p5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13</a:t>
            </a:fld>
            <a:endParaRPr>
              <a:latin typeface="Meiryo UI" panose="020B0604030504040204" pitchFamily="34" charset="-128"/>
              <a:ea typeface="Meiryo UI" panose="020B0604030504040204" pitchFamily="34" charset="-128"/>
              <a:cs typeface="Calibri"/>
              <a:sym typeface="Calibri"/>
            </a:endParaRPr>
          </a:p>
        </p:txBody>
      </p:sp>
      <p:sp>
        <p:nvSpPr>
          <p:cNvPr id="5" name="テキスト ボックス 4">
            <a:extLst>
              <a:ext uri="{FF2B5EF4-FFF2-40B4-BE49-F238E27FC236}">
                <a16:creationId xmlns:a16="http://schemas.microsoft.com/office/drawing/2014/main" id="{B03A396F-1692-EA77-2E7C-C61C5D0E818F}"/>
              </a:ext>
            </a:extLst>
          </p:cNvPr>
          <p:cNvSpPr txBox="1"/>
          <p:nvPr/>
        </p:nvSpPr>
        <p:spPr>
          <a:xfrm>
            <a:off x="1715405" y="6063623"/>
            <a:ext cx="1422881" cy="261610"/>
          </a:xfrm>
          <a:prstGeom prst="rect">
            <a:avLst/>
          </a:prstGeom>
          <a:noFill/>
        </p:spPr>
        <p:txBody>
          <a:bodyPr wrap="square">
            <a:spAutoFit/>
          </a:bodyPr>
          <a:lstStyle/>
          <a:p>
            <a:pPr marL="0" marR="0" lvl="0" indent="0" algn="l" rtl="0">
              <a:lnSpc>
                <a:spcPct val="100000"/>
              </a:lnSpc>
              <a:spcBef>
                <a:spcPts val="0"/>
              </a:spcBef>
              <a:spcAft>
                <a:spcPts val="0"/>
              </a:spcAft>
              <a:buClr>
                <a:srgbClr val="000000"/>
              </a:buClr>
              <a:buSzPts val="1200"/>
              <a:buFont typeface="Arial"/>
              <a:buNone/>
            </a:pPr>
            <a:r>
              <a:rPr lang="en-US" altLang="ja-JP" sz="11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※2025</a:t>
            </a:r>
            <a:r>
              <a:rPr lang="ja-JP" altLang="en-US" sz="11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年</a:t>
            </a:r>
            <a:r>
              <a:rPr lang="en-US" altLang="ja-JP" sz="11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12</a:t>
            </a:r>
            <a:r>
              <a:rPr lang="ja-JP" altLang="en-US" sz="11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月時点</a:t>
            </a:r>
          </a:p>
        </p:txBody>
      </p:sp>
      <p:grpSp>
        <p:nvGrpSpPr>
          <p:cNvPr id="3" name="グループ化 2">
            <a:extLst>
              <a:ext uri="{FF2B5EF4-FFF2-40B4-BE49-F238E27FC236}">
                <a16:creationId xmlns:a16="http://schemas.microsoft.com/office/drawing/2014/main" id="{6BDEA75D-7B33-8550-386B-077709A1554D}"/>
              </a:ext>
            </a:extLst>
          </p:cNvPr>
          <p:cNvGrpSpPr/>
          <p:nvPr/>
        </p:nvGrpSpPr>
        <p:grpSpPr>
          <a:xfrm>
            <a:off x="3049327" y="2218197"/>
            <a:ext cx="2595261" cy="4631748"/>
            <a:chOff x="3049327" y="2218197"/>
            <a:chExt cx="2595261" cy="4631748"/>
          </a:xfrm>
        </p:grpSpPr>
        <p:grpSp>
          <p:nvGrpSpPr>
            <p:cNvPr id="7" name="グループ化 6">
              <a:extLst>
                <a:ext uri="{FF2B5EF4-FFF2-40B4-BE49-F238E27FC236}">
                  <a16:creationId xmlns:a16="http://schemas.microsoft.com/office/drawing/2014/main" id="{D27618B5-80A6-C400-9F36-F796DF820119}"/>
                </a:ext>
              </a:extLst>
            </p:cNvPr>
            <p:cNvGrpSpPr/>
            <p:nvPr/>
          </p:nvGrpSpPr>
          <p:grpSpPr>
            <a:xfrm>
              <a:off x="3049327" y="2218197"/>
              <a:ext cx="2595261" cy="4631748"/>
              <a:chOff x="-11365250" y="2939017"/>
              <a:chExt cx="2595261" cy="4631748"/>
            </a:xfrm>
          </p:grpSpPr>
          <p:pic>
            <p:nvPicPr>
              <p:cNvPr id="624" name="Google Shape;624;p55"/>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10983938" y="3590479"/>
                <a:ext cx="1816492" cy="381912"/>
              </a:xfrm>
              <a:prstGeom prst="rect">
                <a:avLst/>
              </a:prstGeom>
              <a:noFill/>
              <a:ln w="9525" cap="flat" cmpd="sng">
                <a:solidFill>
                  <a:schemeClr val="lt2"/>
                </a:solidFill>
                <a:prstDash val="solid"/>
                <a:round/>
                <a:headEnd type="none" w="sm" len="sm"/>
                <a:tailEnd type="none" w="sm" len="sm"/>
              </a:ln>
            </p:spPr>
          </p:pic>
          <p:pic>
            <p:nvPicPr>
              <p:cNvPr id="625" name="Google Shape;625;p55" descr="Twitter_Device_Mobile_Floating_Update.png"/>
              <p:cNvPicPr preferRelativeResize="0"/>
              <p:nvPr/>
            </p:nvPicPr>
            <p:blipFill rotWithShape="1">
              <a:blip r:embed="rId7">
                <a:alphaModFix/>
              </a:blip>
              <a:srcRect/>
              <a:stretch/>
            </p:blipFill>
            <p:spPr>
              <a:xfrm>
                <a:off x="-11365250" y="2939017"/>
                <a:ext cx="2595261" cy="4631748"/>
              </a:xfrm>
              <a:prstGeom prst="rect">
                <a:avLst/>
              </a:prstGeom>
              <a:noFill/>
              <a:ln>
                <a:noFill/>
              </a:ln>
            </p:spPr>
          </p:pic>
          <p:pic>
            <p:nvPicPr>
              <p:cNvPr id="6" name="図 5">
                <a:extLst>
                  <a:ext uri="{FF2B5EF4-FFF2-40B4-BE49-F238E27FC236}">
                    <a16:creationId xmlns:a16="http://schemas.microsoft.com/office/drawing/2014/main" id="{96354185-BBFA-04F4-4CEC-5F6A24F5B5F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10983938" y="3894859"/>
                <a:ext cx="1816492" cy="2963141"/>
              </a:xfrm>
              <a:prstGeom prst="rect">
                <a:avLst/>
              </a:prstGeom>
            </p:spPr>
          </p:pic>
        </p:grpSp>
        <p:pic>
          <p:nvPicPr>
            <p:cNvPr id="2" name="図 1">
              <a:extLst>
                <a:ext uri="{FF2B5EF4-FFF2-40B4-BE49-F238E27FC236}">
                  <a16:creationId xmlns:a16="http://schemas.microsoft.com/office/drawing/2014/main" id="{1A2566FF-0CC9-DBE3-0DD3-448BB1779658}"/>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3427639" y="3174039"/>
              <a:ext cx="1864818" cy="1999698"/>
            </a:xfrm>
            <a:prstGeom prst="rect">
              <a:avLst/>
            </a:prstGeom>
          </p:spPr>
        </p:pic>
      </p:grpSp>
      <p:pic>
        <p:nvPicPr>
          <p:cNvPr id="4" name="図 3">
            <a:extLst>
              <a:ext uri="{FF2B5EF4-FFF2-40B4-BE49-F238E27FC236}">
                <a16:creationId xmlns:a16="http://schemas.microsoft.com/office/drawing/2014/main" id="{184ED585-4334-72AD-46B7-EA2EFDD54671}"/>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51324" y="5411230"/>
            <a:ext cx="821126" cy="600020"/>
          </a:xfrm>
          <a:prstGeom prst="rect">
            <a:avLst/>
          </a:prstGeom>
        </p:spPr>
      </p:pic>
      <p:grpSp>
        <p:nvGrpSpPr>
          <p:cNvPr id="8" name="グループ化 7">
            <a:extLst>
              <a:ext uri="{FF2B5EF4-FFF2-40B4-BE49-F238E27FC236}">
                <a16:creationId xmlns:a16="http://schemas.microsoft.com/office/drawing/2014/main" id="{88C3E16D-C602-AE78-41EB-F44504140AEE}"/>
              </a:ext>
            </a:extLst>
          </p:cNvPr>
          <p:cNvGrpSpPr/>
          <p:nvPr/>
        </p:nvGrpSpPr>
        <p:grpSpPr>
          <a:xfrm>
            <a:off x="421595" y="4026959"/>
            <a:ext cx="495746" cy="495746"/>
            <a:chOff x="7365213" y="628769"/>
            <a:chExt cx="678532" cy="678532"/>
          </a:xfrm>
        </p:grpSpPr>
        <p:sp>
          <p:nvSpPr>
            <p:cNvPr id="9" name="円/楕円 8">
              <a:extLst>
                <a:ext uri="{FF2B5EF4-FFF2-40B4-BE49-F238E27FC236}">
                  <a16:creationId xmlns:a16="http://schemas.microsoft.com/office/drawing/2014/main" id="{9CD3FD3B-101A-5203-4CA4-884B6601FDE5}"/>
                </a:ext>
              </a:extLst>
            </p:cNvPr>
            <p:cNvSpPr/>
            <p:nvPr/>
          </p:nvSpPr>
          <p:spPr>
            <a:xfrm>
              <a:off x="7365213" y="628769"/>
              <a:ext cx="678532" cy="67853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41E491FA-F79D-B2D9-E734-E09DF63DD043}"/>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509254" y="761902"/>
              <a:ext cx="396912" cy="396912"/>
            </a:xfrm>
            <a:prstGeom prst="rect">
              <a:avLst/>
            </a:prstGeom>
          </p:spPr>
        </p:pic>
      </p:grpSp>
      <p:grpSp>
        <p:nvGrpSpPr>
          <p:cNvPr id="17" name="グループ化 16">
            <a:extLst>
              <a:ext uri="{FF2B5EF4-FFF2-40B4-BE49-F238E27FC236}">
                <a16:creationId xmlns:a16="http://schemas.microsoft.com/office/drawing/2014/main" id="{F6B2AF7B-4D56-1CEF-14A1-7C2C71B78130}"/>
              </a:ext>
            </a:extLst>
          </p:cNvPr>
          <p:cNvGrpSpPr/>
          <p:nvPr/>
        </p:nvGrpSpPr>
        <p:grpSpPr>
          <a:xfrm>
            <a:off x="1848288" y="4760255"/>
            <a:ext cx="492402" cy="492402"/>
            <a:chOff x="5533392" y="1166032"/>
            <a:chExt cx="542530" cy="542530"/>
          </a:xfrm>
        </p:grpSpPr>
        <p:sp>
          <p:nvSpPr>
            <p:cNvPr id="18" name="円/楕円 17">
              <a:extLst>
                <a:ext uri="{FF2B5EF4-FFF2-40B4-BE49-F238E27FC236}">
                  <a16:creationId xmlns:a16="http://schemas.microsoft.com/office/drawing/2014/main" id="{9A476C4F-5406-3412-ABB8-C3206259268D}"/>
                </a:ext>
              </a:extLst>
            </p:cNvPr>
            <p:cNvSpPr/>
            <p:nvPr/>
          </p:nvSpPr>
          <p:spPr>
            <a:xfrm>
              <a:off x="5533392" y="1166032"/>
              <a:ext cx="542530" cy="54253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9" name="図 18">
              <a:extLst>
                <a:ext uri="{FF2B5EF4-FFF2-40B4-BE49-F238E27FC236}">
                  <a16:creationId xmlns:a16="http://schemas.microsoft.com/office/drawing/2014/main" id="{CD97D7D3-22B3-0512-77B5-F39A1A7BDB92}"/>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l="14064" t="30543" r="60996" b="30497"/>
            <a:stretch/>
          </p:blipFill>
          <p:spPr>
            <a:xfrm>
              <a:off x="5646714" y="1323737"/>
              <a:ext cx="327278" cy="237044"/>
            </a:xfrm>
            <a:prstGeom prst="roundRect">
              <a:avLst/>
            </a:prstGeom>
          </p:spPr>
        </p:pic>
      </p:grpSp>
      <p:grpSp>
        <p:nvGrpSpPr>
          <p:cNvPr id="20" name="グループ化 19">
            <a:extLst>
              <a:ext uri="{FF2B5EF4-FFF2-40B4-BE49-F238E27FC236}">
                <a16:creationId xmlns:a16="http://schemas.microsoft.com/office/drawing/2014/main" id="{C911C87D-B95B-ED14-4D60-3E53734959E4}"/>
              </a:ext>
            </a:extLst>
          </p:cNvPr>
          <p:cNvGrpSpPr/>
          <p:nvPr/>
        </p:nvGrpSpPr>
        <p:grpSpPr>
          <a:xfrm>
            <a:off x="393626" y="4698827"/>
            <a:ext cx="536522" cy="536522"/>
            <a:chOff x="4285526" y="3398844"/>
            <a:chExt cx="536522" cy="536522"/>
          </a:xfrm>
        </p:grpSpPr>
        <p:sp>
          <p:nvSpPr>
            <p:cNvPr id="21" name="円/楕円 20">
              <a:extLst>
                <a:ext uri="{FF2B5EF4-FFF2-40B4-BE49-F238E27FC236}">
                  <a16:creationId xmlns:a16="http://schemas.microsoft.com/office/drawing/2014/main" id="{A2BC556C-2BD1-D57E-54DA-2A40346699F9}"/>
                </a:ext>
              </a:extLst>
            </p:cNvPr>
            <p:cNvSpPr/>
            <p:nvPr/>
          </p:nvSpPr>
          <p:spPr>
            <a:xfrm>
              <a:off x="4315682" y="3429000"/>
              <a:ext cx="476210" cy="47621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2" name="図 21">
              <a:extLst>
                <a:ext uri="{FF2B5EF4-FFF2-40B4-BE49-F238E27FC236}">
                  <a16:creationId xmlns:a16="http://schemas.microsoft.com/office/drawing/2014/main" id="{ADD59856-21FC-010E-C074-18763DB36F78}"/>
                </a:ext>
              </a:extLst>
            </p:cNvPr>
            <p:cNvPicPr>
              <a:picLocks noChangeAspect="1"/>
            </p:cNvPicPr>
            <p:nvPr/>
          </p:nvPicPr>
          <p:blipFill>
            <a:blip r:embed="rId13"/>
            <a:stretch>
              <a:fillRect/>
            </a:stretch>
          </p:blipFill>
          <p:spPr>
            <a:xfrm>
              <a:off x="4285526" y="3398844"/>
              <a:ext cx="536522" cy="536522"/>
            </a:xfrm>
            <a:prstGeom prst="rect">
              <a:avLst/>
            </a:prstGeom>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11"/>
          <p:cNvSpPr/>
          <p:nvPr/>
        </p:nvSpPr>
        <p:spPr>
          <a:xfrm>
            <a:off x="176270" y="1188175"/>
            <a:ext cx="2810769" cy="5410929"/>
          </a:xfrm>
          <a:prstGeom prst="roundRect">
            <a:avLst>
              <a:gd name="adj" fmla="val 16667"/>
            </a:avLst>
          </a:prstGeom>
          <a:noFill/>
          <a:ln w="25400" cap="flat" cmpd="sng">
            <a:solidFill>
              <a:srgbClr val="6F94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631" name="Google Shape;631;p11"/>
          <p:cNvSpPr txBox="1"/>
          <p:nvPr/>
        </p:nvSpPr>
        <p:spPr>
          <a:xfrm>
            <a:off x="892914" y="215116"/>
            <a:ext cx="5455807"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BE-PAL.NET』ユーザー属性</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632" name="Google Shape;632;p11"/>
          <p:cNvSpPr txBox="1"/>
          <p:nvPr/>
        </p:nvSpPr>
        <p:spPr>
          <a:xfrm>
            <a:off x="7724670" y="166619"/>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633" name="Google Shape;633;p11"/>
          <p:cNvSpPr txBox="1"/>
          <p:nvPr/>
        </p:nvSpPr>
        <p:spPr>
          <a:xfrm>
            <a:off x="251989" y="1713912"/>
            <a:ext cx="2218608" cy="276999"/>
          </a:xfrm>
          <a:prstGeom prst="rect">
            <a:avLst/>
          </a:prstGeom>
          <a:solidFill>
            <a:srgbClr val="FFFF00">
              <a:alpha val="81568"/>
            </a:srgb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自動車の所有率</a:t>
            </a:r>
            <a:endParaRPr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graphicFrame>
        <p:nvGraphicFramePr>
          <p:cNvPr id="634" name="Google Shape;634;p11"/>
          <p:cNvGraphicFramePr/>
          <p:nvPr>
            <p:extLst>
              <p:ext uri="{D42A27DB-BD31-4B8C-83A1-F6EECF244321}">
                <p14:modId xmlns:p14="http://schemas.microsoft.com/office/powerpoint/2010/main" val="537692591"/>
              </p:ext>
            </p:extLst>
          </p:nvPr>
        </p:nvGraphicFramePr>
        <p:xfrm>
          <a:off x="309560" y="2385991"/>
          <a:ext cx="2442624" cy="2603516"/>
        </p:xfrm>
        <a:graphic>
          <a:graphicData uri="http://schemas.openxmlformats.org/drawingml/2006/chart">
            <c:chart xmlns:c="http://schemas.openxmlformats.org/drawingml/2006/chart" xmlns:r="http://schemas.openxmlformats.org/officeDocument/2006/relationships" r:id="rId3"/>
          </a:graphicData>
        </a:graphic>
      </p:graphicFrame>
      <p:sp>
        <p:nvSpPr>
          <p:cNvPr id="635" name="Google Shape;635;p11"/>
          <p:cNvSpPr txBox="1"/>
          <p:nvPr/>
        </p:nvSpPr>
        <p:spPr>
          <a:xfrm>
            <a:off x="504950" y="4916540"/>
            <a:ext cx="2051844" cy="120028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自然」遊びに欠かせないツールである自動車</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5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『BE-PAL』ユーザーの約90%が自動車を保有</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36" name="Google Shape;636;p11"/>
          <p:cNvSpPr txBox="1"/>
          <p:nvPr/>
        </p:nvSpPr>
        <p:spPr>
          <a:xfrm>
            <a:off x="3125358" y="1713911"/>
            <a:ext cx="2276037" cy="276999"/>
          </a:xfrm>
          <a:prstGeom prst="rect">
            <a:avLst/>
          </a:prstGeom>
          <a:solidFill>
            <a:srgbClr val="FFFF00">
              <a:alpha val="81568"/>
            </a:srgb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Meiryo UI" panose="020B0604030504040204" pitchFamily="34" charset="-128"/>
                <a:ea typeface="Meiryo UI" panose="020B0604030504040204" pitchFamily="34" charset="-128"/>
                <a:cs typeface="Meiryo"/>
                <a:sym typeface="Meiryo"/>
              </a:rPr>
              <a:t>住まい</a:t>
            </a:r>
            <a:endParaRPr sz="12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37" name="Google Shape;637;p11"/>
          <p:cNvSpPr txBox="1"/>
          <p:nvPr/>
        </p:nvSpPr>
        <p:spPr>
          <a:xfrm>
            <a:off x="3391863" y="4904905"/>
            <a:ext cx="2228211"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持ち家・戸建てが48%</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5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マンション含め持ち家比率が70%を占める</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38" name="Google Shape;638;p11"/>
          <p:cNvSpPr txBox="1"/>
          <p:nvPr/>
        </p:nvSpPr>
        <p:spPr>
          <a:xfrm>
            <a:off x="6219172" y="4914231"/>
            <a:ext cx="2201379"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400 – 600万円未満が32%</a:t>
            </a:r>
            <a:endParaRPr dirty="0">
              <a:latin typeface="Meiryo UI" panose="020B0604030504040204" pitchFamily="34" charset="-128"/>
              <a:ea typeface="Meiryo UI" panose="020B0604030504040204" pitchFamily="34" charset="-128"/>
            </a:endParaRPr>
          </a:p>
          <a:p>
            <a:pPr marL="0" marR="0" lvl="0" indent="0" algn="l" rtl="0">
              <a:lnSpc>
                <a:spcPct val="15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1,000万円以上の高所得者も10%</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graphicFrame>
        <p:nvGraphicFramePr>
          <p:cNvPr id="639" name="Google Shape;639;p11"/>
          <p:cNvGraphicFramePr/>
          <p:nvPr>
            <p:extLst>
              <p:ext uri="{D42A27DB-BD31-4B8C-83A1-F6EECF244321}">
                <p14:modId xmlns:p14="http://schemas.microsoft.com/office/powerpoint/2010/main" val="2124212573"/>
              </p:ext>
            </p:extLst>
          </p:nvPr>
        </p:nvGraphicFramePr>
        <p:xfrm>
          <a:off x="3453827" y="2452435"/>
          <a:ext cx="1993583" cy="184257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40" name="Google Shape;640;p11"/>
          <p:cNvGraphicFramePr/>
          <p:nvPr>
            <p:extLst>
              <p:ext uri="{D42A27DB-BD31-4B8C-83A1-F6EECF244321}">
                <p14:modId xmlns:p14="http://schemas.microsoft.com/office/powerpoint/2010/main" val="3883849602"/>
              </p:ext>
            </p:extLst>
          </p:nvPr>
        </p:nvGraphicFramePr>
        <p:xfrm>
          <a:off x="5620074" y="2385991"/>
          <a:ext cx="3369636" cy="2454845"/>
        </p:xfrm>
        <a:graphic>
          <a:graphicData uri="http://schemas.openxmlformats.org/drawingml/2006/chart">
            <c:chart xmlns:c="http://schemas.openxmlformats.org/drawingml/2006/chart" xmlns:r="http://schemas.openxmlformats.org/officeDocument/2006/relationships" r:id="rId5"/>
          </a:graphicData>
        </a:graphic>
      </p:graphicFrame>
      <p:sp>
        <p:nvSpPr>
          <p:cNvPr id="641" name="Google Shape;641;p11"/>
          <p:cNvSpPr/>
          <p:nvPr/>
        </p:nvSpPr>
        <p:spPr>
          <a:xfrm>
            <a:off x="3045235" y="1188175"/>
            <a:ext cx="2810769" cy="5410929"/>
          </a:xfrm>
          <a:prstGeom prst="roundRect">
            <a:avLst>
              <a:gd name="adj" fmla="val 16667"/>
            </a:avLst>
          </a:prstGeom>
          <a:noFill/>
          <a:ln w="25400" cap="flat" cmpd="sng">
            <a:solidFill>
              <a:srgbClr val="6F94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642" name="Google Shape;642;p11"/>
          <p:cNvSpPr/>
          <p:nvPr/>
        </p:nvSpPr>
        <p:spPr>
          <a:xfrm>
            <a:off x="5914478" y="1188175"/>
            <a:ext cx="2810769" cy="5410929"/>
          </a:xfrm>
          <a:prstGeom prst="roundRect">
            <a:avLst>
              <a:gd name="adj" fmla="val 16667"/>
            </a:avLst>
          </a:prstGeom>
          <a:noFill/>
          <a:ln w="25400" cap="flat" cmpd="sng">
            <a:solidFill>
              <a:srgbClr val="6F94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643" name="Google Shape;643;p11"/>
          <p:cNvPicPr preferRelativeResize="0"/>
          <p:nvPr/>
        </p:nvPicPr>
        <p:blipFill rotWithShape="1">
          <a:blip r:embed="rId6">
            <a:alphaModFix/>
          </a:blip>
          <a:srcRect/>
          <a:stretch/>
        </p:blipFill>
        <p:spPr>
          <a:xfrm>
            <a:off x="1969050" y="1375790"/>
            <a:ext cx="997973" cy="997973"/>
          </a:xfrm>
          <a:prstGeom prst="rect">
            <a:avLst/>
          </a:prstGeom>
          <a:noFill/>
          <a:ln>
            <a:noFill/>
          </a:ln>
        </p:spPr>
      </p:pic>
      <p:pic>
        <p:nvPicPr>
          <p:cNvPr id="644" name="Google Shape;644;p11"/>
          <p:cNvPicPr preferRelativeResize="0"/>
          <p:nvPr/>
        </p:nvPicPr>
        <p:blipFill rotWithShape="1">
          <a:blip r:embed="rId7">
            <a:alphaModFix/>
          </a:blip>
          <a:srcRect/>
          <a:stretch/>
        </p:blipFill>
        <p:spPr>
          <a:xfrm>
            <a:off x="4759803" y="1188175"/>
            <a:ext cx="1051472" cy="1051472"/>
          </a:xfrm>
          <a:prstGeom prst="rect">
            <a:avLst/>
          </a:prstGeom>
          <a:noFill/>
          <a:ln>
            <a:noFill/>
          </a:ln>
        </p:spPr>
      </p:pic>
      <p:sp>
        <p:nvSpPr>
          <p:cNvPr id="645" name="Google Shape;645;p11"/>
          <p:cNvSpPr txBox="1"/>
          <p:nvPr/>
        </p:nvSpPr>
        <p:spPr>
          <a:xfrm>
            <a:off x="6030680" y="1723791"/>
            <a:ext cx="2276037" cy="276999"/>
          </a:xfrm>
          <a:prstGeom prst="rect">
            <a:avLst/>
          </a:prstGeom>
          <a:solidFill>
            <a:srgbClr val="FFFF00">
              <a:alpha val="81568"/>
            </a:srgb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Meiryo UI" panose="020B0604030504040204" pitchFamily="34" charset="-128"/>
                <a:ea typeface="Meiryo UI" panose="020B0604030504040204" pitchFamily="34" charset="-128"/>
                <a:cs typeface="Meiryo"/>
                <a:sym typeface="Meiryo"/>
              </a:rPr>
              <a:t>年収</a:t>
            </a:r>
            <a:endParaRPr sz="12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46" name="Google Shape;646;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14</a:t>
            </a:fld>
            <a:endParaRPr>
              <a:latin typeface="Meiryo UI" panose="020B0604030504040204" pitchFamily="34" charset="-128"/>
              <a:ea typeface="Meiryo UI" panose="020B0604030504040204" pitchFamily="34" charset="-128"/>
              <a:cs typeface="Calibri"/>
              <a:sym typeface="Calibri"/>
            </a:endParaRPr>
          </a:p>
        </p:txBody>
      </p:sp>
      <p:pic>
        <p:nvPicPr>
          <p:cNvPr id="647" name="Google Shape;647;p11"/>
          <p:cNvPicPr preferRelativeResize="0"/>
          <p:nvPr/>
        </p:nvPicPr>
        <p:blipFill rotWithShape="1">
          <a:blip r:embed="rId8">
            <a:alphaModFix/>
          </a:blip>
          <a:srcRect/>
          <a:stretch/>
        </p:blipFill>
        <p:spPr>
          <a:xfrm>
            <a:off x="7752779" y="1348654"/>
            <a:ext cx="876859" cy="87685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pic>
        <p:nvPicPr>
          <p:cNvPr id="652" name="Google Shape;652;p56"/>
          <p:cNvPicPr preferRelativeResize="0"/>
          <p:nvPr/>
        </p:nvPicPr>
        <p:blipFill rotWithShape="1">
          <a:blip r:embed="rId3">
            <a:alphaModFix/>
          </a:blip>
          <a:srcRect/>
          <a:stretch/>
        </p:blipFill>
        <p:spPr>
          <a:xfrm>
            <a:off x="6409873" y="1390268"/>
            <a:ext cx="1956793" cy="1531403"/>
          </a:xfrm>
          <a:prstGeom prst="rect">
            <a:avLst/>
          </a:prstGeom>
          <a:noFill/>
          <a:ln>
            <a:noFill/>
          </a:ln>
        </p:spPr>
      </p:pic>
      <p:pic>
        <p:nvPicPr>
          <p:cNvPr id="653" name="Google Shape;653;p56"/>
          <p:cNvPicPr preferRelativeResize="0"/>
          <p:nvPr/>
        </p:nvPicPr>
        <p:blipFill rotWithShape="1">
          <a:blip r:embed="rId4">
            <a:alphaModFix/>
          </a:blip>
          <a:srcRect/>
          <a:stretch/>
        </p:blipFill>
        <p:spPr>
          <a:xfrm>
            <a:off x="4201911" y="1341738"/>
            <a:ext cx="740178" cy="1531403"/>
          </a:xfrm>
          <a:prstGeom prst="rect">
            <a:avLst/>
          </a:prstGeom>
          <a:noFill/>
          <a:ln>
            <a:noFill/>
          </a:ln>
        </p:spPr>
      </p:pic>
      <p:pic>
        <p:nvPicPr>
          <p:cNvPr id="654" name="Google Shape;654;p56"/>
          <p:cNvPicPr preferRelativeResize="0"/>
          <p:nvPr/>
        </p:nvPicPr>
        <p:blipFill rotWithShape="1">
          <a:blip r:embed="rId5">
            <a:alphaModFix/>
          </a:blip>
          <a:srcRect/>
          <a:stretch/>
        </p:blipFill>
        <p:spPr>
          <a:xfrm>
            <a:off x="740763" y="1335974"/>
            <a:ext cx="1803653" cy="1531403"/>
          </a:xfrm>
          <a:prstGeom prst="rect">
            <a:avLst/>
          </a:prstGeom>
          <a:noFill/>
          <a:ln>
            <a:noFill/>
          </a:ln>
        </p:spPr>
      </p:pic>
      <p:pic>
        <p:nvPicPr>
          <p:cNvPr id="655" name="Google Shape;655;p56"/>
          <p:cNvPicPr preferRelativeResize="0"/>
          <p:nvPr/>
        </p:nvPicPr>
        <p:blipFill rotWithShape="1">
          <a:blip r:embed="rId6">
            <a:alphaModFix/>
          </a:blip>
          <a:srcRect/>
          <a:stretch/>
        </p:blipFill>
        <p:spPr>
          <a:xfrm>
            <a:off x="562100" y="4073751"/>
            <a:ext cx="2160980" cy="1531403"/>
          </a:xfrm>
          <a:prstGeom prst="rect">
            <a:avLst/>
          </a:prstGeom>
          <a:noFill/>
          <a:ln>
            <a:noFill/>
          </a:ln>
        </p:spPr>
      </p:pic>
      <p:pic>
        <p:nvPicPr>
          <p:cNvPr id="656" name="Google Shape;656;p56"/>
          <p:cNvPicPr preferRelativeResize="0"/>
          <p:nvPr/>
        </p:nvPicPr>
        <p:blipFill rotWithShape="1">
          <a:blip r:embed="rId7">
            <a:alphaModFix/>
          </a:blip>
          <a:srcRect/>
          <a:stretch/>
        </p:blipFill>
        <p:spPr>
          <a:xfrm>
            <a:off x="3987262" y="3913350"/>
            <a:ext cx="1225123" cy="1531404"/>
          </a:xfrm>
          <a:prstGeom prst="rect">
            <a:avLst/>
          </a:prstGeom>
          <a:noFill/>
          <a:ln>
            <a:noFill/>
          </a:ln>
        </p:spPr>
      </p:pic>
      <p:pic>
        <p:nvPicPr>
          <p:cNvPr id="657" name="Google Shape;657;p56"/>
          <p:cNvPicPr preferRelativeResize="0"/>
          <p:nvPr/>
        </p:nvPicPr>
        <p:blipFill rotWithShape="1">
          <a:blip r:embed="rId8">
            <a:alphaModFix/>
          </a:blip>
          <a:srcRect/>
          <a:stretch/>
        </p:blipFill>
        <p:spPr>
          <a:xfrm>
            <a:off x="6206589" y="3447070"/>
            <a:ext cx="2212027" cy="2212027"/>
          </a:xfrm>
          <a:prstGeom prst="rect">
            <a:avLst/>
          </a:prstGeom>
          <a:noFill/>
          <a:ln>
            <a:noFill/>
          </a:ln>
        </p:spPr>
      </p:pic>
      <p:sp>
        <p:nvSpPr>
          <p:cNvPr id="658" name="Google Shape;658;p56"/>
          <p:cNvSpPr txBox="1"/>
          <p:nvPr/>
        </p:nvSpPr>
        <p:spPr>
          <a:xfrm>
            <a:off x="937281" y="183603"/>
            <a:ext cx="2339102"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記事カテゴリ</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59" name="Google Shape;659;p56"/>
          <p:cNvSpPr txBox="1"/>
          <p:nvPr/>
        </p:nvSpPr>
        <p:spPr>
          <a:xfrm>
            <a:off x="299555" y="2842645"/>
            <a:ext cx="2542684"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OUTDOOR</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アウトドア・外遊び</a:t>
            </a:r>
            <a:endParaRPr sz="16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660" name="Google Shape;660;p56"/>
          <p:cNvSpPr txBox="1"/>
          <p:nvPr/>
        </p:nvSpPr>
        <p:spPr>
          <a:xfrm>
            <a:off x="3276383" y="2844152"/>
            <a:ext cx="2646878"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SUSTAINABLE</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サスティナブル＆ローカル</a:t>
            </a:r>
            <a:endParaRPr sz="16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661" name="Google Shape;661;p56"/>
          <p:cNvSpPr txBox="1"/>
          <p:nvPr/>
        </p:nvSpPr>
        <p:spPr>
          <a:xfrm>
            <a:off x="7180646" y="2812283"/>
            <a:ext cx="800219"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CAR</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クルマ</a:t>
            </a:r>
            <a:endParaRPr sz="16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662" name="Google Shape;662;p56"/>
          <p:cNvSpPr txBox="1"/>
          <p:nvPr/>
        </p:nvSpPr>
        <p:spPr>
          <a:xfrm>
            <a:off x="6761382" y="5599721"/>
            <a:ext cx="1415772"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COOKING</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料理・レシピ</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63" name="Google Shape;663;p56"/>
          <p:cNvSpPr txBox="1"/>
          <p:nvPr/>
        </p:nvSpPr>
        <p:spPr>
          <a:xfrm>
            <a:off x="4070618" y="5564749"/>
            <a:ext cx="1210588"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GEAR</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道具・ギア</a:t>
            </a:r>
            <a:endParaRPr sz="16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664" name="Google Shape;664;p56"/>
          <p:cNvSpPr txBox="1"/>
          <p:nvPr/>
        </p:nvSpPr>
        <p:spPr>
          <a:xfrm>
            <a:off x="985998" y="5659097"/>
            <a:ext cx="1005403"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CAMP</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キャンプ</a:t>
            </a:r>
            <a:endParaRPr sz="16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665" name="Google Shape;665;p56"/>
          <p:cNvSpPr txBox="1"/>
          <p:nvPr/>
        </p:nvSpPr>
        <p:spPr>
          <a:xfrm>
            <a:off x="7724670" y="166619"/>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666" name="Google Shape;666;p5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57"/>
          <p:cNvSpPr txBox="1"/>
          <p:nvPr/>
        </p:nvSpPr>
        <p:spPr>
          <a:xfrm>
            <a:off x="754213" y="221140"/>
            <a:ext cx="5746941"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a:ea typeface="Meiryo"/>
                <a:cs typeface="Meiryo"/>
                <a:sym typeface="Meiryo"/>
              </a:rPr>
              <a:t>『</a:t>
            </a:r>
            <a:r>
              <a:rPr lang="en-US" sz="2800" b="1" i="0" u="none" strike="noStrike" cap="none" dirty="0" err="1">
                <a:solidFill>
                  <a:schemeClr val="dk1"/>
                </a:solidFill>
                <a:latin typeface="Meiryo"/>
                <a:ea typeface="Meiryo"/>
                <a:cs typeface="Meiryo"/>
                <a:sym typeface="Meiryo"/>
              </a:rPr>
              <a:t>BE-PAL』公式YouTube</a:t>
            </a:r>
            <a:endParaRPr sz="2800" b="1" i="0" u="none" strike="noStrike" cap="none" dirty="0">
              <a:solidFill>
                <a:schemeClr val="dk1"/>
              </a:solidFill>
              <a:latin typeface="Meiryo"/>
              <a:ea typeface="Meiryo"/>
              <a:cs typeface="Meiryo"/>
              <a:sym typeface="Meiryo"/>
            </a:endParaRPr>
          </a:p>
        </p:txBody>
      </p:sp>
      <p:grpSp>
        <p:nvGrpSpPr>
          <p:cNvPr id="673" name="Google Shape;673;p57"/>
          <p:cNvGrpSpPr/>
          <p:nvPr/>
        </p:nvGrpSpPr>
        <p:grpSpPr>
          <a:xfrm>
            <a:off x="6626458" y="655770"/>
            <a:ext cx="1987083" cy="1962840"/>
            <a:chOff x="3178385" y="2574217"/>
            <a:chExt cx="2459692" cy="2459692"/>
          </a:xfrm>
        </p:grpSpPr>
        <p:pic>
          <p:nvPicPr>
            <p:cNvPr id="674" name="Google Shape;674;p57"/>
            <p:cNvPicPr preferRelativeResize="0"/>
            <p:nvPr/>
          </p:nvPicPr>
          <p:blipFill rotWithShape="1">
            <a:blip r:embed="rId3">
              <a:alphaModFix/>
            </a:blip>
            <a:srcRect/>
            <a:stretch/>
          </p:blipFill>
          <p:spPr>
            <a:xfrm>
              <a:off x="3300664" y="2966785"/>
              <a:ext cx="2293642" cy="1307695"/>
            </a:xfrm>
            <a:prstGeom prst="rect">
              <a:avLst/>
            </a:prstGeom>
            <a:noFill/>
            <a:ln>
              <a:noFill/>
            </a:ln>
          </p:spPr>
        </p:pic>
        <p:pic>
          <p:nvPicPr>
            <p:cNvPr id="675" name="Google Shape;675;p57"/>
            <p:cNvPicPr preferRelativeResize="0"/>
            <p:nvPr/>
          </p:nvPicPr>
          <p:blipFill rotWithShape="1">
            <a:blip r:embed="rId4">
              <a:alphaModFix/>
            </a:blip>
            <a:srcRect/>
            <a:stretch/>
          </p:blipFill>
          <p:spPr>
            <a:xfrm>
              <a:off x="3178385" y="2574217"/>
              <a:ext cx="2459692" cy="2459692"/>
            </a:xfrm>
            <a:prstGeom prst="rect">
              <a:avLst/>
            </a:prstGeom>
            <a:noFill/>
            <a:ln>
              <a:noFill/>
            </a:ln>
          </p:spPr>
        </p:pic>
      </p:grpSp>
      <p:grpSp>
        <p:nvGrpSpPr>
          <p:cNvPr id="676" name="Google Shape;676;p57"/>
          <p:cNvGrpSpPr/>
          <p:nvPr/>
        </p:nvGrpSpPr>
        <p:grpSpPr>
          <a:xfrm>
            <a:off x="7011044" y="2719472"/>
            <a:ext cx="1759448" cy="403278"/>
            <a:chOff x="-2656315" y="5093175"/>
            <a:chExt cx="2858860" cy="655271"/>
          </a:xfrm>
        </p:grpSpPr>
        <p:sp>
          <p:nvSpPr>
            <p:cNvPr id="677" name="Google Shape;677;p57"/>
            <p:cNvSpPr/>
            <p:nvPr/>
          </p:nvSpPr>
          <p:spPr>
            <a:xfrm>
              <a:off x="-2100451" y="5178233"/>
              <a:ext cx="2302996" cy="477810"/>
            </a:xfrm>
            <a:prstGeom prst="homePlate">
              <a:avLst>
                <a:gd name="adj" fmla="val 50000"/>
              </a:avLst>
            </a:prstGeom>
            <a:solidFill>
              <a:srgbClr val="EAF5D6"/>
            </a:solidFill>
            <a:ln w="25400" cap="flat" cmpd="sng">
              <a:solidFill>
                <a:srgbClr val="6F94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Meiryo"/>
                <a:ea typeface="Meiryo"/>
                <a:cs typeface="Meiryo"/>
                <a:sym typeface="Meiryo"/>
              </a:endParaRPr>
            </a:p>
          </p:txBody>
        </p:sp>
        <p:grpSp>
          <p:nvGrpSpPr>
            <p:cNvPr id="678" name="Google Shape;678;p57"/>
            <p:cNvGrpSpPr/>
            <p:nvPr/>
          </p:nvGrpSpPr>
          <p:grpSpPr>
            <a:xfrm>
              <a:off x="-2656315" y="5093175"/>
              <a:ext cx="655271" cy="655271"/>
              <a:chOff x="2472850" y="6867732"/>
              <a:chExt cx="1087149" cy="1087149"/>
            </a:xfrm>
          </p:grpSpPr>
          <p:sp>
            <p:nvSpPr>
              <p:cNvPr id="679" name="Google Shape;679;p57"/>
              <p:cNvSpPr/>
              <p:nvPr/>
            </p:nvSpPr>
            <p:spPr>
              <a:xfrm>
                <a:off x="2472850" y="6867732"/>
                <a:ext cx="1087149" cy="1087149"/>
              </a:xfrm>
              <a:prstGeom prst="ellipse">
                <a:avLst/>
              </a:prstGeom>
              <a:solidFill>
                <a:schemeClr val="lt1"/>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Meiryo"/>
                  <a:ea typeface="Meiryo"/>
                  <a:cs typeface="Meiryo"/>
                  <a:sym typeface="Meiryo"/>
                </a:endParaRPr>
              </a:p>
            </p:txBody>
          </p:sp>
          <p:pic>
            <p:nvPicPr>
              <p:cNvPr id="680" name="Google Shape;680;p57"/>
              <p:cNvPicPr preferRelativeResize="0"/>
              <p:nvPr/>
            </p:nvPicPr>
            <p:blipFill rotWithShape="1">
              <a:blip r:embed="rId5">
                <a:alphaModFix/>
              </a:blip>
              <a:srcRect/>
              <a:stretch/>
            </p:blipFill>
            <p:spPr>
              <a:xfrm>
                <a:off x="2645229" y="7033450"/>
                <a:ext cx="770895" cy="770895"/>
              </a:xfrm>
              <a:prstGeom prst="rect">
                <a:avLst/>
              </a:prstGeom>
              <a:noFill/>
              <a:ln>
                <a:noFill/>
              </a:ln>
            </p:spPr>
          </p:pic>
        </p:grpSp>
        <p:sp>
          <p:nvSpPr>
            <p:cNvPr id="681" name="Google Shape;681;p57"/>
            <p:cNvSpPr txBox="1"/>
            <p:nvPr/>
          </p:nvSpPr>
          <p:spPr>
            <a:xfrm>
              <a:off x="-1999341" y="5239240"/>
              <a:ext cx="2135437" cy="4250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Meiryo"/>
                  <a:ea typeface="Meiryo"/>
                  <a:cs typeface="Meiryo"/>
                  <a:sym typeface="Meiryo"/>
                </a:rPr>
                <a:t>イベントレポート</a:t>
              </a:r>
              <a:endParaRPr sz="1400" b="1" i="0" u="none" strike="noStrike" cap="none">
                <a:solidFill>
                  <a:srgbClr val="000000"/>
                </a:solidFill>
                <a:latin typeface="Meiryo"/>
                <a:ea typeface="Meiryo"/>
                <a:cs typeface="Meiryo"/>
                <a:sym typeface="Meiryo"/>
              </a:endParaRPr>
            </a:p>
          </p:txBody>
        </p:sp>
      </p:grpSp>
      <p:sp>
        <p:nvSpPr>
          <p:cNvPr id="682" name="Google Shape;682;p57"/>
          <p:cNvSpPr txBox="1"/>
          <p:nvPr/>
        </p:nvSpPr>
        <p:spPr>
          <a:xfrm>
            <a:off x="6203347" y="2505300"/>
            <a:ext cx="2688637" cy="1692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https://www.youtube.com/channel/UCuJHHoCL5WgB08jHyUnYVZg/</a:t>
            </a:r>
            <a:endParaRPr sz="1400" b="0" i="0" u="none" strike="noStrike" cap="none">
              <a:solidFill>
                <a:srgbClr val="000000"/>
              </a:solidFill>
              <a:latin typeface="Meiryo"/>
              <a:ea typeface="Meiryo"/>
              <a:cs typeface="Meiryo"/>
              <a:sym typeface="Meiryo"/>
            </a:endParaRPr>
          </a:p>
        </p:txBody>
      </p:sp>
      <p:grpSp>
        <p:nvGrpSpPr>
          <p:cNvPr id="683" name="Google Shape;683;p57"/>
          <p:cNvGrpSpPr/>
          <p:nvPr/>
        </p:nvGrpSpPr>
        <p:grpSpPr>
          <a:xfrm>
            <a:off x="1815634" y="2752225"/>
            <a:ext cx="1612804" cy="413432"/>
            <a:chOff x="-2665679" y="3353112"/>
            <a:chExt cx="2556220" cy="655271"/>
          </a:xfrm>
        </p:grpSpPr>
        <p:sp>
          <p:nvSpPr>
            <p:cNvPr id="684" name="Google Shape;684;p57"/>
            <p:cNvSpPr/>
            <p:nvPr/>
          </p:nvSpPr>
          <p:spPr>
            <a:xfrm>
              <a:off x="-2111425" y="3430139"/>
              <a:ext cx="1992070" cy="497371"/>
            </a:xfrm>
            <a:prstGeom prst="homePlate">
              <a:avLst>
                <a:gd name="adj" fmla="val 50000"/>
              </a:avLst>
            </a:prstGeom>
            <a:solidFill>
              <a:srgbClr val="EAF5D6"/>
            </a:solidFill>
            <a:ln w="25400" cap="flat" cmpd="sng">
              <a:solidFill>
                <a:srgbClr val="6F94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Meiryo"/>
                <a:ea typeface="Meiryo"/>
                <a:cs typeface="Meiryo"/>
                <a:sym typeface="Meiryo"/>
              </a:endParaRPr>
            </a:p>
          </p:txBody>
        </p:sp>
        <p:sp>
          <p:nvSpPr>
            <p:cNvPr id="685" name="Google Shape;685;p57"/>
            <p:cNvSpPr txBox="1"/>
            <p:nvPr/>
          </p:nvSpPr>
          <p:spPr>
            <a:xfrm>
              <a:off x="-1930923" y="3433431"/>
              <a:ext cx="1821464" cy="4878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Meiryo"/>
                  <a:ea typeface="Meiryo"/>
                  <a:cs typeface="Meiryo"/>
                  <a:sym typeface="Meiryo"/>
                </a:rPr>
                <a:t>ハウツー</a:t>
              </a:r>
              <a:endParaRPr sz="1400" b="1" i="0" u="none" strike="noStrike" cap="none">
                <a:solidFill>
                  <a:srgbClr val="000000"/>
                </a:solidFill>
                <a:latin typeface="Meiryo"/>
                <a:ea typeface="Meiryo"/>
                <a:cs typeface="Meiryo"/>
                <a:sym typeface="Meiryo"/>
              </a:endParaRPr>
            </a:p>
          </p:txBody>
        </p:sp>
        <p:grpSp>
          <p:nvGrpSpPr>
            <p:cNvPr id="686" name="Google Shape;686;p57"/>
            <p:cNvGrpSpPr/>
            <p:nvPr/>
          </p:nvGrpSpPr>
          <p:grpSpPr>
            <a:xfrm>
              <a:off x="-2665679" y="3353112"/>
              <a:ext cx="655271" cy="655271"/>
              <a:chOff x="6061480" y="2471698"/>
              <a:chExt cx="1087149" cy="1087149"/>
            </a:xfrm>
          </p:grpSpPr>
          <p:sp>
            <p:nvSpPr>
              <p:cNvPr id="687" name="Google Shape;687;p57"/>
              <p:cNvSpPr/>
              <p:nvPr/>
            </p:nvSpPr>
            <p:spPr>
              <a:xfrm>
                <a:off x="6061480" y="2471698"/>
                <a:ext cx="1087149" cy="1087149"/>
              </a:xfrm>
              <a:prstGeom prst="ellipse">
                <a:avLst/>
              </a:prstGeom>
              <a:solidFill>
                <a:schemeClr val="lt1"/>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Meiryo"/>
                  <a:ea typeface="Meiryo"/>
                  <a:cs typeface="Meiryo"/>
                  <a:sym typeface="Meiryo"/>
                </a:endParaRPr>
              </a:p>
            </p:txBody>
          </p:sp>
          <p:pic>
            <p:nvPicPr>
              <p:cNvPr id="688" name="Google Shape;688;p57"/>
              <p:cNvPicPr preferRelativeResize="0"/>
              <p:nvPr/>
            </p:nvPicPr>
            <p:blipFill rotWithShape="1">
              <a:blip r:embed="rId6">
                <a:alphaModFix/>
              </a:blip>
              <a:srcRect/>
              <a:stretch/>
            </p:blipFill>
            <p:spPr>
              <a:xfrm>
                <a:off x="6244451" y="2646979"/>
                <a:ext cx="736585" cy="736585"/>
              </a:xfrm>
              <a:prstGeom prst="rect">
                <a:avLst/>
              </a:prstGeom>
              <a:noFill/>
              <a:ln>
                <a:noFill/>
              </a:ln>
            </p:spPr>
          </p:pic>
        </p:grpSp>
      </p:grpSp>
      <p:grpSp>
        <p:nvGrpSpPr>
          <p:cNvPr id="689" name="Google Shape;689;p57"/>
          <p:cNvGrpSpPr/>
          <p:nvPr/>
        </p:nvGrpSpPr>
        <p:grpSpPr>
          <a:xfrm>
            <a:off x="97267" y="2732965"/>
            <a:ext cx="1615325" cy="423414"/>
            <a:chOff x="-2711522" y="2421105"/>
            <a:chExt cx="2499862" cy="655271"/>
          </a:xfrm>
        </p:grpSpPr>
        <p:sp>
          <p:nvSpPr>
            <p:cNvPr id="690" name="Google Shape;690;p57"/>
            <p:cNvSpPr/>
            <p:nvPr/>
          </p:nvSpPr>
          <p:spPr>
            <a:xfrm>
              <a:off x="-2162883" y="2555667"/>
              <a:ext cx="1951223" cy="478464"/>
            </a:xfrm>
            <a:prstGeom prst="homePlate">
              <a:avLst>
                <a:gd name="adj" fmla="val 50000"/>
              </a:avLst>
            </a:prstGeom>
            <a:solidFill>
              <a:srgbClr val="EAF5D6"/>
            </a:solidFill>
            <a:ln w="25400" cap="flat" cmpd="sng">
              <a:solidFill>
                <a:srgbClr val="6F94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Meiryo"/>
                <a:ea typeface="Meiryo"/>
                <a:cs typeface="Meiryo"/>
                <a:sym typeface="Meiryo"/>
              </a:endParaRPr>
            </a:p>
          </p:txBody>
        </p:sp>
        <p:grpSp>
          <p:nvGrpSpPr>
            <p:cNvPr id="691" name="Google Shape;691;p57"/>
            <p:cNvGrpSpPr/>
            <p:nvPr/>
          </p:nvGrpSpPr>
          <p:grpSpPr>
            <a:xfrm>
              <a:off x="-2711522" y="2421105"/>
              <a:ext cx="655271" cy="655271"/>
              <a:chOff x="794729" y="4090499"/>
              <a:chExt cx="1087149" cy="1087149"/>
            </a:xfrm>
          </p:grpSpPr>
          <p:sp>
            <p:nvSpPr>
              <p:cNvPr id="692" name="Google Shape;692;p57"/>
              <p:cNvSpPr/>
              <p:nvPr/>
            </p:nvSpPr>
            <p:spPr>
              <a:xfrm>
                <a:off x="794729" y="4090499"/>
                <a:ext cx="1087149" cy="1087149"/>
              </a:xfrm>
              <a:prstGeom prst="ellipse">
                <a:avLst/>
              </a:prstGeom>
              <a:solidFill>
                <a:schemeClr val="lt1"/>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Meiryo"/>
                  <a:ea typeface="Meiryo"/>
                  <a:cs typeface="Meiryo"/>
                  <a:sym typeface="Meiryo"/>
                </a:endParaRPr>
              </a:p>
            </p:txBody>
          </p:sp>
          <p:pic>
            <p:nvPicPr>
              <p:cNvPr id="693" name="Google Shape;693;p57"/>
              <p:cNvPicPr preferRelativeResize="0"/>
              <p:nvPr/>
            </p:nvPicPr>
            <p:blipFill rotWithShape="1">
              <a:blip r:embed="rId7">
                <a:alphaModFix/>
              </a:blip>
              <a:srcRect/>
              <a:stretch/>
            </p:blipFill>
            <p:spPr>
              <a:xfrm>
                <a:off x="978222" y="4313747"/>
                <a:ext cx="720162" cy="720162"/>
              </a:xfrm>
              <a:prstGeom prst="rect">
                <a:avLst/>
              </a:prstGeom>
              <a:noFill/>
              <a:ln>
                <a:noFill/>
              </a:ln>
            </p:spPr>
          </p:pic>
        </p:grpSp>
        <p:sp>
          <p:nvSpPr>
            <p:cNvPr id="694" name="Google Shape;694;p57"/>
            <p:cNvSpPr txBox="1"/>
            <p:nvPr/>
          </p:nvSpPr>
          <p:spPr>
            <a:xfrm>
              <a:off x="-2052282" y="2561518"/>
              <a:ext cx="1671865" cy="4763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Meiryo"/>
                  <a:ea typeface="Meiryo"/>
                  <a:cs typeface="Meiryo"/>
                  <a:sym typeface="Meiryo"/>
                </a:rPr>
                <a:t>ソロキャン</a:t>
              </a:r>
              <a:endParaRPr sz="1400" b="1" i="0" u="none" strike="noStrike" cap="none">
                <a:solidFill>
                  <a:srgbClr val="000000"/>
                </a:solidFill>
                <a:latin typeface="Meiryo"/>
                <a:ea typeface="Meiryo"/>
                <a:cs typeface="Meiryo"/>
                <a:sym typeface="Meiryo"/>
              </a:endParaRPr>
            </a:p>
          </p:txBody>
        </p:sp>
      </p:grpSp>
      <p:grpSp>
        <p:nvGrpSpPr>
          <p:cNvPr id="695" name="Google Shape;695;p57"/>
          <p:cNvGrpSpPr/>
          <p:nvPr/>
        </p:nvGrpSpPr>
        <p:grpSpPr>
          <a:xfrm>
            <a:off x="5302659" y="2731534"/>
            <a:ext cx="1594501" cy="400962"/>
            <a:chOff x="-2635786" y="4268969"/>
            <a:chExt cx="2605809" cy="655271"/>
          </a:xfrm>
        </p:grpSpPr>
        <p:sp>
          <p:nvSpPr>
            <p:cNvPr id="696" name="Google Shape;696;p57"/>
            <p:cNvSpPr/>
            <p:nvPr/>
          </p:nvSpPr>
          <p:spPr>
            <a:xfrm>
              <a:off x="-2104397" y="4350364"/>
              <a:ext cx="2074420" cy="492480"/>
            </a:xfrm>
            <a:prstGeom prst="homePlate">
              <a:avLst>
                <a:gd name="adj" fmla="val 50000"/>
              </a:avLst>
            </a:prstGeom>
            <a:solidFill>
              <a:srgbClr val="EAF5D6"/>
            </a:solidFill>
            <a:ln w="25400" cap="flat" cmpd="sng">
              <a:solidFill>
                <a:srgbClr val="6F94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Meiryo"/>
                <a:ea typeface="Meiryo"/>
                <a:cs typeface="Meiryo"/>
                <a:sym typeface="Meiryo"/>
              </a:endParaRPr>
            </a:p>
          </p:txBody>
        </p:sp>
        <p:grpSp>
          <p:nvGrpSpPr>
            <p:cNvPr id="697" name="Google Shape;697;p57"/>
            <p:cNvGrpSpPr/>
            <p:nvPr/>
          </p:nvGrpSpPr>
          <p:grpSpPr>
            <a:xfrm>
              <a:off x="-2635786" y="4268969"/>
              <a:ext cx="655271" cy="655271"/>
              <a:chOff x="6781488" y="5262614"/>
              <a:chExt cx="1087149" cy="1087149"/>
            </a:xfrm>
          </p:grpSpPr>
          <p:sp>
            <p:nvSpPr>
              <p:cNvPr id="698" name="Google Shape;698;p57"/>
              <p:cNvSpPr/>
              <p:nvPr/>
            </p:nvSpPr>
            <p:spPr>
              <a:xfrm>
                <a:off x="6781488" y="5262614"/>
                <a:ext cx="1087149" cy="1087149"/>
              </a:xfrm>
              <a:prstGeom prst="ellipse">
                <a:avLst/>
              </a:prstGeom>
              <a:solidFill>
                <a:schemeClr val="lt1"/>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Meiryo"/>
                  <a:ea typeface="Meiryo"/>
                  <a:cs typeface="Meiryo"/>
                  <a:sym typeface="Meiryo"/>
                </a:endParaRPr>
              </a:p>
            </p:txBody>
          </p:sp>
          <p:pic>
            <p:nvPicPr>
              <p:cNvPr id="699" name="Google Shape;699;p57"/>
              <p:cNvPicPr preferRelativeResize="0"/>
              <p:nvPr/>
            </p:nvPicPr>
            <p:blipFill rotWithShape="1">
              <a:blip r:embed="rId8">
                <a:alphaModFix/>
              </a:blip>
              <a:srcRect/>
              <a:stretch/>
            </p:blipFill>
            <p:spPr>
              <a:xfrm>
                <a:off x="6978195" y="5459321"/>
                <a:ext cx="693733" cy="693733"/>
              </a:xfrm>
              <a:prstGeom prst="rect">
                <a:avLst/>
              </a:prstGeom>
              <a:noFill/>
              <a:ln>
                <a:noFill/>
              </a:ln>
            </p:spPr>
          </p:pic>
        </p:grpSp>
        <p:sp>
          <p:nvSpPr>
            <p:cNvPr id="700" name="Google Shape;700;p57"/>
            <p:cNvSpPr txBox="1"/>
            <p:nvPr/>
          </p:nvSpPr>
          <p:spPr>
            <a:xfrm>
              <a:off x="-1956998" y="4393778"/>
              <a:ext cx="1812259" cy="4526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Meiryo"/>
                  <a:ea typeface="Meiryo"/>
                  <a:cs typeface="Meiryo"/>
                  <a:sym typeface="Meiryo"/>
                </a:rPr>
                <a:t>試乗レポート</a:t>
              </a:r>
              <a:endParaRPr sz="1400" b="1" i="0" u="none" strike="noStrike" cap="none">
                <a:solidFill>
                  <a:srgbClr val="000000"/>
                </a:solidFill>
                <a:latin typeface="Meiryo"/>
                <a:ea typeface="Meiryo"/>
                <a:cs typeface="Meiryo"/>
                <a:sym typeface="Meiryo"/>
              </a:endParaRPr>
            </a:p>
          </p:txBody>
        </p:sp>
      </p:grpSp>
      <p:grpSp>
        <p:nvGrpSpPr>
          <p:cNvPr id="701" name="Google Shape;701;p57"/>
          <p:cNvGrpSpPr/>
          <p:nvPr/>
        </p:nvGrpSpPr>
        <p:grpSpPr>
          <a:xfrm>
            <a:off x="3553972" y="2751719"/>
            <a:ext cx="1689071" cy="402398"/>
            <a:chOff x="-2701701" y="1447133"/>
            <a:chExt cx="2750511" cy="655271"/>
          </a:xfrm>
        </p:grpSpPr>
        <p:sp>
          <p:nvSpPr>
            <p:cNvPr id="702" name="Google Shape;702;p57"/>
            <p:cNvSpPr/>
            <p:nvPr/>
          </p:nvSpPr>
          <p:spPr>
            <a:xfrm>
              <a:off x="-2455252" y="1528222"/>
              <a:ext cx="2446886" cy="492481"/>
            </a:xfrm>
            <a:prstGeom prst="homePlate">
              <a:avLst>
                <a:gd name="adj" fmla="val 50000"/>
              </a:avLst>
            </a:prstGeom>
            <a:solidFill>
              <a:srgbClr val="EAF5D6"/>
            </a:solidFill>
            <a:ln w="25400" cap="flat" cmpd="sng">
              <a:solidFill>
                <a:srgbClr val="6F94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Meiryo"/>
                <a:ea typeface="Meiryo"/>
                <a:cs typeface="Meiryo"/>
                <a:sym typeface="Meiryo"/>
              </a:endParaRPr>
            </a:p>
          </p:txBody>
        </p:sp>
        <p:grpSp>
          <p:nvGrpSpPr>
            <p:cNvPr id="703" name="Google Shape;703;p57"/>
            <p:cNvGrpSpPr/>
            <p:nvPr/>
          </p:nvGrpSpPr>
          <p:grpSpPr>
            <a:xfrm>
              <a:off x="-2701701" y="1447133"/>
              <a:ext cx="655271" cy="655271"/>
              <a:chOff x="4867938" y="5304411"/>
              <a:chExt cx="1087149" cy="1087149"/>
            </a:xfrm>
          </p:grpSpPr>
          <p:sp>
            <p:nvSpPr>
              <p:cNvPr id="704" name="Google Shape;704;p57"/>
              <p:cNvSpPr/>
              <p:nvPr/>
            </p:nvSpPr>
            <p:spPr>
              <a:xfrm>
                <a:off x="4867938" y="5304411"/>
                <a:ext cx="1087149" cy="1087149"/>
              </a:xfrm>
              <a:prstGeom prst="ellipse">
                <a:avLst/>
              </a:prstGeom>
              <a:solidFill>
                <a:schemeClr val="lt1"/>
              </a:solidFill>
              <a:ln w="762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chemeClr val="lt1"/>
                  </a:solidFill>
                  <a:latin typeface="Meiryo"/>
                  <a:ea typeface="Meiryo"/>
                  <a:cs typeface="Meiryo"/>
                  <a:sym typeface="Meiryo"/>
                </a:endParaRPr>
              </a:p>
            </p:txBody>
          </p:sp>
          <p:pic>
            <p:nvPicPr>
              <p:cNvPr id="705" name="Google Shape;705;p57"/>
              <p:cNvPicPr preferRelativeResize="0"/>
              <p:nvPr/>
            </p:nvPicPr>
            <p:blipFill rotWithShape="1">
              <a:blip r:embed="rId9">
                <a:alphaModFix/>
              </a:blip>
              <a:srcRect/>
              <a:stretch/>
            </p:blipFill>
            <p:spPr>
              <a:xfrm>
                <a:off x="5047533" y="5471351"/>
                <a:ext cx="753267" cy="753267"/>
              </a:xfrm>
              <a:prstGeom prst="rect">
                <a:avLst/>
              </a:prstGeom>
              <a:noFill/>
              <a:ln>
                <a:noFill/>
              </a:ln>
            </p:spPr>
          </p:pic>
        </p:grpSp>
        <p:sp>
          <p:nvSpPr>
            <p:cNvPr id="706" name="Google Shape;706;p57"/>
            <p:cNvSpPr/>
            <p:nvPr/>
          </p:nvSpPr>
          <p:spPr>
            <a:xfrm>
              <a:off x="-1968813" y="1580600"/>
              <a:ext cx="2017623" cy="451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Meiryo"/>
                  <a:ea typeface="Meiryo"/>
                  <a:cs typeface="Meiryo"/>
                  <a:sym typeface="Meiryo"/>
                </a:rPr>
                <a:t>雑誌付録紹介</a:t>
              </a:r>
              <a:endParaRPr sz="1200" b="1" i="0" u="none" strike="noStrike" cap="none">
                <a:solidFill>
                  <a:schemeClr val="dk1"/>
                </a:solidFill>
                <a:latin typeface="Meiryo"/>
                <a:ea typeface="Meiryo"/>
                <a:cs typeface="Meiryo"/>
                <a:sym typeface="Meiryo"/>
              </a:endParaRPr>
            </a:p>
          </p:txBody>
        </p:sp>
      </p:grpSp>
      <p:pic>
        <p:nvPicPr>
          <p:cNvPr id="707" name="Google Shape;707;p57"/>
          <p:cNvPicPr preferRelativeResize="0"/>
          <p:nvPr/>
        </p:nvPicPr>
        <p:blipFill rotWithShape="1">
          <a:blip r:embed="rId10">
            <a:alphaModFix/>
          </a:blip>
          <a:srcRect/>
          <a:stretch/>
        </p:blipFill>
        <p:spPr>
          <a:xfrm>
            <a:off x="186473" y="3818393"/>
            <a:ext cx="1427711" cy="827739"/>
          </a:xfrm>
          <a:prstGeom prst="rect">
            <a:avLst/>
          </a:prstGeom>
          <a:noFill/>
          <a:ln w="9525" cap="flat" cmpd="sng">
            <a:solidFill>
              <a:schemeClr val="dk1"/>
            </a:solidFill>
            <a:prstDash val="solid"/>
            <a:round/>
            <a:headEnd type="none" w="sm" len="sm"/>
            <a:tailEnd type="none" w="sm" len="sm"/>
          </a:ln>
        </p:spPr>
      </p:pic>
      <p:sp>
        <p:nvSpPr>
          <p:cNvPr id="708" name="Google Shape;708;p57"/>
          <p:cNvSpPr/>
          <p:nvPr/>
        </p:nvSpPr>
        <p:spPr>
          <a:xfrm>
            <a:off x="1900662" y="3228265"/>
            <a:ext cx="1683265"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700" b="1" i="0" u="none" strike="noStrike" cap="none">
                <a:solidFill>
                  <a:schemeClr val="accent2"/>
                </a:solidFill>
                <a:latin typeface="Meiryo"/>
                <a:ea typeface="Meiryo"/>
                <a:cs typeface="Meiryo"/>
                <a:sym typeface="Meiryo"/>
              </a:rPr>
              <a:t>アウトドアプロデューサー</a:t>
            </a:r>
            <a:endParaRPr sz="700" b="1" i="0" u="none" strike="noStrike" cap="none">
              <a:solidFill>
                <a:schemeClr val="accent2"/>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700"/>
              <a:buFont typeface="Arial"/>
              <a:buNone/>
            </a:pPr>
            <a:r>
              <a:rPr lang="en-US" sz="700" b="1" i="0" u="none" strike="noStrike" cap="none">
                <a:solidFill>
                  <a:schemeClr val="accent2"/>
                </a:solidFill>
                <a:latin typeface="Meiryo"/>
                <a:ea typeface="Meiryo"/>
                <a:cs typeface="Meiryo"/>
                <a:sym typeface="Meiryo"/>
              </a:rPr>
              <a:t>「長谷部雅一」さんが、アウトドアをもっと楽しくする秘訣を教えてくれるシリーズ。</a:t>
            </a:r>
            <a:endParaRPr sz="700" b="1" i="0" u="none" strike="noStrike" cap="none">
              <a:solidFill>
                <a:schemeClr val="accent2"/>
              </a:solidFill>
              <a:latin typeface="Meiryo"/>
              <a:ea typeface="Meiryo"/>
              <a:cs typeface="Meiryo"/>
              <a:sym typeface="Meiryo"/>
            </a:endParaRPr>
          </a:p>
        </p:txBody>
      </p:sp>
      <p:pic>
        <p:nvPicPr>
          <p:cNvPr id="709" name="Google Shape;709;p57"/>
          <p:cNvPicPr preferRelativeResize="0"/>
          <p:nvPr/>
        </p:nvPicPr>
        <p:blipFill rotWithShape="1">
          <a:blip r:embed="rId11">
            <a:alphaModFix/>
          </a:blip>
          <a:srcRect/>
          <a:stretch/>
        </p:blipFill>
        <p:spPr>
          <a:xfrm>
            <a:off x="188766" y="5805924"/>
            <a:ext cx="1438696" cy="823038"/>
          </a:xfrm>
          <a:prstGeom prst="rect">
            <a:avLst/>
          </a:prstGeom>
          <a:noFill/>
          <a:ln>
            <a:noFill/>
          </a:ln>
        </p:spPr>
      </p:pic>
      <p:pic>
        <p:nvPicPr>
          <p:cNvPr id="710" name="Google Shape;710;p57"/>
          <p:cNvPicPr preferRelativeResize="0"/>
          <p:nvPr/>
        </p:nvPicPr>
        <p:blipFill rotWithShape="1">
          <a:blip r:embed="rId12">
            <a:alphaModFix/>
          </a:blip>
          <a:srcRect/>
          <a:stretch/>
        </p:blipFill>
        <p:spPr>
          <a:xfrm>
            <a:off x="188766" y="4827156"/>
            <a:ext cx="1447294" cy="831703"/>
          </a:xfrm>
          <a:prstGeom prst="rect">
            <a:avLst/>
          </a:prstGeom>
          <a:noFill/>
          <a:ln>
            <a:noFill/>
          </a:ln>
        </p:spPr>
      </p:pic>
      <p:pic>
        <p:nvPicPr>
          <p:cNvPr id="711" name="Google Shape;711;p57"/>
          <p:cNvPicPr preferRelativeResize="0"/>
          <p:nvPr/>
        </p:nvPicPr>
        <p:blipFill rotWithShape="1">
          <a:blip r:embed="rId13">
            <a:alphaModFix/>
          </a:blip>
          <a:srcRect/>
          <a:stretch/>
        </p:blipFill>
        <p:spPr>
          <a:xfrm>
            <a:off x="7261776" y="3827717"/>
            <a:ext cx="1417296" cy="785894"/>
          </a:xfrm>
          <a:prstGeom prst="rect">
            <a:avLst/>
          </a:prstGeom>
          <a:noFill/>
          <a:ln w="9525" cap="flat" cmpd="sng">
            <a:solidFill>
              <a:schemeClr val="dk1"/>
            </a:solidFill>
            <a:prstDash val="solid"/>
            <a:round/>
            <a:headEnd type="none" w="sm" len="sm"/>
            <a:tailEnd type="none" w="sm" len="sm"/>
          </a:ln>
        </p:spPr>
      </p:pic>
      <p:sp>
        <p:nvSpPr>
          <p:cNvPr id="712" name="Google Shape;712;p57"/>
          <p:cNvSpPr/>
          <p:nvPr/>
        </p:nvSpPr>
        <p:spPr>
          <a:xfrm>
            <a:off x="138806" y="3216030"/>
            <a:ext cx="1654559" cy="4154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700" b="1" i="0" u="none" strike="noStrike" cap="none">
                <a:solidFill>
                  <a:schemeClr val="accent2"/>
                </a:solidFill>
                <a:latin typeface="Meiryo"/>
                <a:ea typeface="Meiryo"/>
                <a:cs typeface="Meiryo"/>
                <a:sym typeface="Meiryo"/>
              </a:rPr>
              <a:t>『BE-PAL』編集部「ブッシュ早坂」が、ソロキャンにおすすめギアやレシピを教えてくれるシリーズ。</a:t>
            </a:r>
            <a:endParaRPr sz="700" b="1" i="0" u="none" strike="noStrike" cap="none">
              <a:solidFill>
                <a:schemeClr val="accent2"/>
              </a:solidFill>
              <a:latin typeface="Meiryo"/>
              <a:ea typeface="Meiryo"/>
              <a:cs typeface="Meiryo"/>
              <a:sym typeface="Meiryo"/>
            </a:endParaRPr>
          </a:p>
        </p:txBody>
      </p:sp>
      <p:pic>
        <p:nvPicPr>
          <p:cNvPr id="713" name="Google Shape;713;p57"/>
          <p:cNvPicPr preferRelativeResize="0"/>
          <p:nvPr/>
        </p:nvPicPr>
        <p:blipFill rotWithShape="1">
          <a:blip r:embed="rId14">
            <a:alphaModFix/>
          </a:blip>
          <a:srcRect/>
          <a:stretch/>
        </p:blipFill>
        <p:spPr>
          <a:xfrm>
            <a:off x="3762178" y="3842630"/>
            <a:ext cx="1398797" cy="793603"/>
          </a:xfrm>
          <a:prstGeom prst="rect">
            <a:avLst/>
          </a:prstGeom>
          <a:noFill/>
          <a:ln w="9525" cap="flat" cmpd="sng">
            <a:solidFill>
              <a:schemeClr val="dk1"/>
            </a:solidFill>
            <a:prstDash val="solid"/>
            <a:round/>
            <a:headEnd type="none" w="sm" len="sm"/>
            <a:tailEnd type="none" w="sm" len="sm"/>
          </a:ln>
        </p:spPr>
      </p:pic>
      <p:pic>
        <p:nvPicPr>
          <p:cNvPr id="715" name="Google Shape;715;p57"/>
          <p:cNvPicPr preferRelativeResize="0"/>
          <p:nvPr/>
        </p:nvPicPr>
        <p:blipFill rotWithShape="1">
          <a:blip r:embed="rId15">
            <a:alphaModFix/>
          </a:blip>
          <a:srcRect/>
          <a:stretch/>
        </p:blipFill>
        <p:spPr>
          <a:xfrm>
            <a:off x="7522713" y="1292374"/>
            <a:ext cx="964953" cy="396876"/>
          </a:xfrm>
          <a:prstGeom prst="rect">
            <a:avLst/>
          </a:prstGeom>
          <a:noFill/>
          <a:ln>
            <a:noFill/>
          </a:ln>
        </p:spPr>
      </p:pic>
      <p:sp>
        <p:nvSpPr>
          <p:cNvPr id="716" name="Google Shape;716;p57"/>
          <p:cNvSpPr txBox="1"/>
          <p:nvPr/>
        </p:nvSpPr>
        <p:spPr>
          <a:xfrm>
            <a:off x="85676" y="858513"/>
            <a:ext cx="7267201"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b="1" i="0" u="none" strike="noStrike" cap="none" dirty="0">
                <a:solidFill>
                  <a:srgbClr val="000000"/>
                </a:solidFill>
                <a:latin typeface="Meiryo"/>
                <a:ea typeface="Meiryo"/>
                <a:cs typeface="Meiryo"/>
                <a:sym typeface="Meiryo"/>
              </a:rPr>
              <a:t>『</a:t>
            </a:r>
            <a:r>
              <a:rPr lang="en-US" b="1" i="0" u="none" strike="noStrike" cap="none" dirty="0" err="1">
                <a:solidFill>
                  <a:srgbClr val="000000"/>
                </a:solidFill>
                <a:latin typeface="Meiryo"/>
                <a:ea typeface="Meiryo"/>
                <a:cs typeface="Meiryo"/>
                <a:sym typeface="Meiryo"/>
              </a:rPr>
              <a:t>BE-PAL』の公式YouTubeチャンネルです</a:t>
            </a:r>
            <a:r>
              <a:rPr lang="en-US" b="1" i="0" u="none" strike="noStrike" cap="none" dirty="0">
                <a:solidFill>
                  <a:srgbClr val="000000"/>
                </a:solidFill>
                <a:latin typeface="Meiryo"/>
                <a:ea typeface="Meiryo"/>
                <a:cs typeface="Meiryo"/>
                <a:sym typeface="Meiryo"/>
              </a:rPr>
              <a:t>。</a:t>
            </a:r>
            <a:endParaRPr b="1"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en-US" b="1" i="0" u="none" strike="noStrike" cap="none" dirty="0" err="1">
                <a:solidFill>
                  <a:srgbClr val="000000"/>
                </a:solidFill>
                <a:latin typeface="Meiryo"/>
                <a:ea typeface="Meiryo"/>
                <a:cs typeface="Meiryo"/>
                <a:sym typeface="Meiryo"/>
              </a:rPr>
              <a:t>一度は見てみたい絶景、キャンプならではの料理、ソロキャンの楽しみ方</a:t>
            </a:r>
            <a:r>
              <a:rPr lang="en-US" b="1" i="0" u="none" strike="noStrike" cap="none" dirty="0">
                <a:solidFill>
                  <a:srgbClr val="000000"/>
                </a:solidFill>
                <a:latin typeface="Meiryo"/>
                <a:ea typeface="Meiryo"/>
                <a:cs typeface="Meiryo"/>
                <a:sym typeface="Meiryo"/>
              </a:rPr>
              <a:t>、</a:t>
            </a:r>
            <a:endParaRPr b="1"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en-US" b="1" i="0" u="none" strike="noStrike" cap="none" dirty="0" err="1">
                <a:solidFill>
                  <a:srgbClr val="000000"/>
                </a:solidFill>
                <a:latin typeface="Meiryo"/>
                <a:ea typeface="Meiryo"/>
                <a:cs typeface="Meiryo"/>
                <a:sym typeface="Meiryo"/>
              </a:rPr>
              <a:t>最新アウトドアギアなどのお役立ち情報を発信していきます</a:t>
            </a:r>
            <a:r>
              <a:rPr lang="en-US" b="1" i="0" u="none" strike="noStrike" cap="none" dirty="0">
                <a:solidFill>
                  <a:srgbClr val="000000"/>
                </a:solidFill>
                <a:latin typeface="Meiryo"/>
                <a:ea typeface="Meiryo"/>
                <a:cs typeface="Meiryo"/>
                <a:sym typeface="Meiryo"/>
              </a:rPr>
              <a:t>。</a:t>
            </a:r>
            <a:endParaRPr b="1" i="0" u="none" strike="noStrike" cap="none" dirty="0">
              <a:solidFill>
                <a:srgbClr val="000000"/>
              </a:solidFill>
              <a:latin typeface="Meiryo"/>
              <a:ea typeface="Meiryo"/>
              <a:cs typeface="Meiryo"/>
              <a:sym typeface="Meiryo"/>
            </a:endParaRPr>
          </a:p>
        </p:txBody>
      </p:sp>
      <p:sp>
        <p:nvSpPr>
          <p:cNvPr id="717" name="Google Shape;717;p57"/>
          <p:cNvSpPr/>
          <p:nvPr/>
        </p:nvSpPr>
        <p:spPr>
          <a:xfrm>
            <a:off x="3693023" y="3224872"/>
            <a:ext cx="15647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700" b="1" i="0" u="none" strike="noStrike" cap="none">
                <a:solidFill>
                  <a:schemeClr val="accent2"/>
                </a:solidFill>
                <a:latin typeface="Meiryo"/>
                <a:ea typeface="Meiryo"/>
                <a:cs typeface="Meiryo"/>
                <a:sym typeface="Meiryo"/>
              </a:rPr>
              <a:t>『BE-PAL』本誌付録を一足早く紹介</a:t>
            </a:r>
            <a:endParaRPr sz="700" b="1" i="0" u="none" strike="noStrike" cap="none">
              <a:solidFill>
                <a:schemeClr val="accent2"/>
              </a:solidFill>
              <a:latin typeface="Meiryo"/>
              <a:ea typeface="Meiryo"/>
              <a:cs typeface="Meiryo"/>
              <a:sym typeface="Meiryo"/>
            </a:endParaRPr>
          </a:p>
        </p:txBody>
      </p:sp>
      <p:sp>
        <p:nvSpPr>
          <p:cNvPr id="718" name="Google Shape;718;p57"/>
          <p:cNvSpPr/>
          <p:nvPr/>
        </p:nvSpPr>
        <p:spPr>
          <a:xfrm>
            <a:off x="5375208" y="3228265"/>
            <a:ext cx="156475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700" b="1" i="0" u="none" strike="noStrike" cap="none">
                <a:solidFill>
                  <a:schemeClr val="accent2"/>
                </a:solidFill>
                <a:latin typeface="Meiryo"/>
                <a:ea typeface="Meiryo"/>
                <a:cs typeface="Meiryo"/>
                <a:sym typeface="Meiryo"/>
              </a:rPr>
              <a:t>『BE-PAL』編集部が試乗会にて様々な車に乗って、乗り心地から細かな機能までご紹介するシリーズ。</a:t>
            </a:r>
            <a:endParaRPr sz="700" b="1" i="0" u="none" strike="noStrike" cap="none">
              <a:solidFill>
                <a:schemeClr val="accent2"/>
              </a:solidFill>
              <a:latin typeface="Meiryo"/>
              <a:ea typeface="Meiryo"/>
              <a:cs typeface="Meiryo"/>
              <a:sym typeface="Meiryo"/>
            </a:endParaRPr>
          </a:p>
        </p:txBody>
      </p:sp>
      <p:sp>
        <p:nvSpPr>
          <p:cNvPr id="719" name="Google Shape;719;p57"/>
          <p:cNvSpPr/>
          <p:nvPr/>
        </p:nvSpPr>
        <p:spPr>
          <a:xfrm>
            <a:off x="7258069" y="3221752"/>
            <a:ext cx="1564750" cy="20005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00"/>
              <a:buFont typeface="Arial"/>
              <a:buNone/>
            </a:pPr>
            <a:r>
              <a:rPr lang="en-US" sz="700" b="1" i="0" u="none" strike="noStrike" cap="none">
                <a:solidFill>
                  <a:schemeClr val="accent2"/>
                </a:solidFill>
                <a:latin typeface="Meiryo"/>
                <a:ea typeface="Meiryo"/>
                <a:cs typeface="Meiryo"/>
                <a:sym typeface="Meiryo"/>
              </a:rPr>
              <a:t>イベントを現場からレポート！</a:t>
            </a:r>
            <a:endParaRPr sz="700" b="1" i="0" u="none" strike="noStrike" cap="none">
              <a:solidFill>
                <a:schemeClr val="accent2"/>
              </a:solidFill>
              <a:latin typeface="Meiryo"/>
              <a:ea typeface="Meiryo"/>
              <a:cs typeface="Meiryo"/>
              <a:sym typeface="Meiryo"/>
            </a:endParaRPr>
          </a:p>
        </p:txBody>
      </p:sp>
      <p:sp>
        <p:nvSpPr>
          <p:cNvPr id="720" name="Google Shape;720;p5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Calibri"/>
                <a:ea typeface="Calibri"/>
                <a:cs typeface="Calibri"/>
                <a:sym typeface="Calibri"/>
              </a:rPr>
              <a:t>16</a:t>
            </a:fld>
            <a:endParaRPr>
              <a:latin typeface="Calibri"/>
              <a:ea typeface="Calibri"/>
              <a:cs typeface="Calibri"/>
              <a:sym typeface="Calibri"/>
            </a:endParaRPr>
          </a:p>
        </p:txBody>
      </p:sp>
      <p:sp>
        <p:nvSpPr>
          <p:cNvPr id="721" name="Google Shape;721;p57"/>
          <p:cNvSpPr/>
          <p:nvPr/>
        </p:nvSpPr>
        <p:spPr>
          <a:xfrm>
            <a:off x="-5682" y="6630634"/>
            <a:ext cx="1747594"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https://www.youtube.com/watch?v=rKzlCzw-C1k</a:t>
            </a:r>
            <a:endParaRPr sz="1400" b="0" i="0" u="none" strike="noStrike" cap="none">
              <a:solidFill>
                <a:srgbClr val="000000"/>
              </a:solidFill>
              <a:latin typeface="Meiryo"/>
              <a:ea typeface="Meiryo"/>
              <a:cs typeface="Meiryo"/>
              <a:sym typeface="Meiryo"/>
            </a:endParaRPr>
          </a:p>
        </p:txBody>
      </p:sp>
      <p:sp>
        <p:nvSpPr>
          <p:cNvPr id="722" name="Google Shape;722;p57"/>
          <p:cNvSpPr/>
          <p:nvPr/>
        </p:nvSpPr>
        <p:spPr>
          <a:xfrm>
            <a:off x="-5682" y="5658859"/>
            <a:ext cx="1826141"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https://www.youtube.com/watch?v=1AacCHNsMHU</a:t>
            </a:r>
            <a:endParaRPr sz="1400" b="0" i="0" u="none" strike="noStrike" cap="none">
              <a:solidFill>
                <a:srgbClr val="000000"/>
              </a:solidFill>
              <a:latin typeface="Meiryo"/>
              <a:ea typeface="Meiryo"/>
              <a:cs typeface="Meiryo"/>
              <a:sym typeface="Meiryo"/>
            </a:endParaRPr>
          </a:p>
        </p:txBody>
      </p:sp>
      <p:sp>
        <p:nvSpPr>
          <p:cNvPr id="723" name="Google Shape;723;p57"/>
          <p:cNvSpPr/>
          <p:nvPr/>
        </p:nvSpPr>
        <p:spPr>
          <a:xfrm>
            <a:off x="-11140" y="4657922"/>
            <a:ext cx="1822935"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https://www.youtube.com/watch?v=HWKQuQjdUhc</a:t>
            </a:r>
            <a:endParaRPr sz="1400" b="0" i="0" u="none" strike="noStrike" cap="none">
              <a:solidFill>
                <a:srgbClr val="000000"/>
              </a:solidFill>
              <a:latin typeface="Meiryo"/>
              <a:ea typeface="Meiryo"/>
              <a:cs typeface="Meiryo"/>
              <a:sym typeface="Meiryo"/>
            </a:endParaRPr>
          </a:p>
        </p:txBody>
      </p:sp>
      <p:pic>
        <p:nvPicPr>
          <p:cNvPr id="724" name="Google Shape;724;p57"/>
          <p:cNvPicPr preferRelativeResize="0"/>
          <p:nvPr/>
        </p:nvPicPr>
        <p:blipFill rotWithShape="1">
          <a:blip r:embed="rId16">
            <a:alphaModFix/>
          </a:blip>
          <a:srcRect/>
          <a:stretch/>
        </p:blipFill>
        <p:spPr>
          <a:xfrm>
            <a:off x="1954648" y="5839724"/>
            <a:ext cx="1416771" cy="800059"/>
          </a:xfrm>
          <a:prstGeom prst="rect">
            <a:avLst/>
          </a:prstGeom>
          <a:noFill/>
          <a:ln w="9525" cap="flat" cmpd="sng">
            <a:solidFill>
              <a:schemeClr val="dk1"/>
            </a:solidFill>
            <a:prstDash val="solid"/>
            <a:round/>
            <a:headEnd type="none" w="sm" len="sm"/>
            <a:tailEnd type="none" w="sm" len="sm"/>
          </a:ln>
        </p:spPr>
      </p:pic>
      <p:sp>
        <p:nvSpPr>
          <p:cNvPr id="725" name="Google Shape;725;p57"/>
          <p:cNvSpPr/>
          <p:nvPr/>
        </p:nvSpPr>
        <p:spPr>
          <a:xfrm>
            <a:off x="1857994" y="6632099"/>
            <a:ext cx="1726755"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https://www.youtube.com/watch?v=iffhroBNQXI</a:t>
            </a:r>
            <a:endParaRPr sz="1400" b="0" i="0" u="none" strike="noStrike" cap="none">
              <a:solidFill>
                <a:srgbClr val="000000"/>
              </a:solidFill>
              <a:latin typeface="Meiryo"/>
              <a:ea typeface="Meiryo"/>
              <a:cs typeface="Meiryo"/>
              <a:sym typeface="Meiryo"/>
            </a:endParaRPr>
          </a:p>
        </p:txBody>
      </p:sp>
      <p:sp>
        <p:nvSpPr>
          <p:cNvPr id="726" name="Google Shape;726;p57"/>
          <p:cNvSpPr/>
          <p:nvPr/>
        </p:nvSpPr>
        <p:spPr>
          <a:xfrm>
            <a:off x="1823985" y="5657586"/>
            <a:ext cx="1803699"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https://www.youtube.com/watch?v=3QZp9aLvOA0</a:t>
            </a:r>
            <a:endParaRPr sz="500" b="0" i="0" u="none" strike="noStrike" cap="none">
              <a:solidFill>
                <a:srgbClr val="000000"/>
              </a:solidFill>
              <a:latin typeface="Meiryo"/>
              <a:ea typeface="Meiryo"/>
              <a:cs typeface="Meiryo"/>
              <a:sym typeface="Meiryo"/>
            </a:endParaRPr>
          </a:p>
        </p:txBody>
      </p:sp>
      <p:pic>
        <p:nvPicPr>
          <p:cNvPr id="727" name="Google Shape;727;p57"/>
          <p:cNvPicPr preferRelativeResize="0"/>
          <p:nvPr/>
        </p:nvPicPr>
        <p:blipFill rotWithShape="1">
          <a:blip r:embed="rId17">
            <a:alphaModFix/>
          </a:blip>
          <a:srcRect/>
          <a:stretch/>
        </p:blipFill>
        <p:spPr>
          <a:xfrm>
            <a:off x="1959562" y="4834784"/>
            <a:ext cx="1411858" cy="794699"/>
          </a:xfrm>
          <a:prstGeom prst="rect">
            <a:avLst/>
          </a:prstGeom>
          <a:noFill/>
          <a:ln w="9525" cap="flat" cmpd="sng">
            <a:solidFill>
              <a:schemeClr val="dk1"/>
            </a:solidFill>
            <a:prstDash val="solid"/>
            <a:round/>
            <a:headEnd type="none" w="sm" len="sm"/>
            <a:tailEnd type="none" w="sm" len="sm"/>
          </a:ln>
        </p:spPr>
      </p:pic>
      <p:pic>
        <p:nvPicPr>
          <p:cNvPr id="728" name="Google Shape;728;p57"/>
          <p:cNvPicPr preferRelativeResize="0"/>
          <p:nvPr/>
        </p:nvPicPr>
        <p:blipFill rotWithShape="1">
          <a:blip r:embed="rId18">
            <a:alphaModFix/>
          </a:blip>
          <a:srcRect/>
          <a:stretch/>
        </p:blipFill>
        <p:spPr>
          <a:xfrm>
            <a:off x="1966024" y="3820164"/>
            <a:ext cx="1416771" cy="780497"/>
          </a:xfrm>
          <a:prstGeom prst="rect">
            <a:avLst/>
          </a:prstGeom>
          <a:noFill/>
          <a:ln w="9525" cap="flat" cmpd="sng">
            <a:solidFill>
              <a:schemeClr val="dk1"/>
            </a:solidFill>
            <a:prstDash val="solid"/>
            <a:round/>
            <a:headEnd type="none" w="sm" len="sm"/>
            <a:tailEnd type="none" w="sm" len="sm"/>
          </a:ln>
        </p:spPr>
      </p:pic>
      <p:sp>
        <p:nvSpPr>
          <p:cNvPr id="729" name="Google Shape;729;p57"/>
          <p:cNvSpPr/>
          <p:nvPr/>
        </p:nvSpPr>
        <p:spPr>
          <a:xfrm>
            <a:off x="1786436" y="4628764"/>
            <a:ext cx="1781257"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https://www.youtube.com/watch?v=PX3UsEIDCfQ</a:t>
            </a:r>
            <a:endParaRPr sz="1400" b="0" i="0" u="none" strike="noStrike" cap="none">
              <a:solidFill>
                <a:srgbClr val="000000"/>
              </a:solidFill>
              <a:latin typeface="Meiryo"/>
              <a:ea typeface="Meiryo"/>
              <a:cs typeface="Meiryo"/>
              <a:sym typeface="Meiryo"/>
            </a:endParaRPr>
          </a:p>
        </p:txBody>
      </p:sp>
      <p:sp>
        <p:nvSpPr>
          <p:cNvPr id="730" name="Google Shape;730;p57"/>
          <p:cNvSpPr/>
          <p:nvPr/>
        </p:nvSpPr>
        <p:spPr>
          <a:xfrm>
            <a:off x="3587666" y="4650524"/>
            <a:ext cx="1766830"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dirty="0">
                <a:solidFill>
                  <a:srgbClr val="000000"/>
                </a:solidFill>
                <a:latin typeface="Meiryo"/>
                <a:ea typeface="Meiryo"/>
                <a:cs typeface="Meiryo"/>
                <a:sym typeface="Meiryo"/>
              </a:rPr>
              <a:t>https://</a:t>
            </a:r>
            <a:r>
              <a:rPr lang="en-US" sz="500" b="0" i="0" u="none" strike="noStrike" cap="none" dirty="0" err="1">
                <a:solidFill>
                  <a:srgbClr val="000000"/>
                </a:solidFill>
                <a:latin typeface="Meiryo"/>
                <a:ea typeface="Meiryo"/>
                <a:cs typeface="Meiryo"/>
                <a:sym typeface="Meiryo"/>
              </a:rPr>
              <a:t>www.youtube.com</a:t>
            </a:r>
            <a:r>
              <a:rPr lang="en-US" sz="500" b="0" i="0" u="none" strike="noStrike" cap="none" dirty="0">
                <a:solidFill>
                  <a:srgbClr val="000000"/>
                </a:solidFill>
                <a:latin typeface="Meiryo"/>
                <a:ea typeface="Meiryo"/>
                <a:cs typeface="Meiryo"/>
                <a:sym typeface="Meiryo"/>
              </a:rPr>
              <a:t>/</a:t>
            </a:r>
            <a:r>
              <a:rPr lang="en-US" sz="500" b="0" i="0" u="none" strike="noStrike" cap="none" dirty="0" err="1">
                <a:solidFill>
                  <a:srgbClr val="000000"/>
                </a:solidFill>
                <a:latin typeface="Meiryo"/>
                <a:ea typeface="Meiryo"/>
                <a:cs typeface="Meiryo"/>
                <a:sym typeface="Meiryo"/>
              </a:rPr>
              <a:t>watch?v</a:t>
            </a:r>
            <a:r>
              <a:rPr lang="en-US" sz="500" b="0" i="0" u="none" strike="noStrike" cap="none" dirty="0">
                <a:solidFill>
                  <a:srgbClr val="000000"/>
                </a:solidFill>
                <a:latin typeface="Meiryo"/>
                <a:ea typeface="Meiryo"/>
                <a:cs typeface="Meiryo"/>
                <a:sym typeface="Meiryo"/>
              </a:rPr>
              <a:t>=FXjrGxAc5Do</a:t>
            </a:r>
            <a:endParaRPr sz="1400" b="0" i="0" u="none" strike="noStrike" cap="none" dirty="0">
              <a:solidFill>
                <a:srgbClr val="000000"/>
              </a:solidFill>
              <a:latin typeface="Meiryo"/>
              <a:ea typeface="Meiryo"/>
              <a:cs typeface="Meiryo"/>
              <a:sym typeface="Meiryo"/>
            </a:endParaRPr>
          </a:p>
        </p:txBody>
      </p:sp>
      <p:sp>
        <p:nvSpPr>
          <p:cNvPr id="731" name="Google Shape;731;p57"/>
          <p:cNvSpPr/>
          <p:nvPr/>
        </p:nvSpPr>
        <p:spPr>
          <a:xfrm>
            <a:off x="3620447" y="5665933"/>
            <a:ext cx="1766830"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https://www.youtube.com/watch?v=Zic-Phvfzcs</a:t>
            </a:r>
            <a:endParaRPr sz="500" b="0" i="0" u="none" strike="noStrike" cap="none">
              <a:solidFill>
                <a:srgbClr val="000000"/>
              </a:solidFill>
              <a:latin typeface="Meiryo"/>
              <a:ea typeface="Meiryo"/>
              <a:cs typeface="Meiryo"/>
              <a:sym typeface="Meiryo"/>
            </a:endParaRPr>
          </a:p>
        </p:txBody>
      </p:sp>
      <p:sp>
        <p:nvSpPr>
          <p:cNvPr id="732" name="Google Shape;732;p57"/>
          <p:cNvSpPr/>
          <p:nvPr/>
        </p:nvSpPr>
        <p:spPr>
          <a:xfrm>
            <a:off x="3588248" y="6641263"/>
            <a:ext cx="1766830"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https://www.youtube.com/watch?v=XjiO1l0oUQQ</a:t>
            </a:r>
            <a:endParaRPr sz="500" b="0" i="0" u="none" strike="noStrike" cap="none">
              <a:solidFill>
                <a:srgbClr val="000000"/>
              </a:solidFill>
              <a:latin typeface="Meiryo"/>
              <a:ea typeface="Meiryo"/>
              <a:cs typeface="Meiryo"/>
              <a:sym typeface="Meiryo"/>
            </a:endParaRPr>
          </a:p>
        </p:txBody>
      </p:sp>
      <p:pic>
        <p:nvPicPr>
          <p:cNvPr id="733" name="Google Shape;733;p57"/>
          <p:cNvPicPr preferRelativeResize="0"/>
          <p:nvPr/>
        </p:nvPicPr>
        <p:blipFill rotWithShape="1">
          <a:blip r:embed="rId19">
            <a:alphaModFix/>
          </a:blip>
          <a:srcRect/>
          <a:stretch/>
        </p:blipFill>
        <p:spPr>
          <a:xfrm>
            <a:off x="3762178" y="4832662"/>
            <a:ext cx="1398797" cy="795284"/>
          </a:xfrm>
          <a:prstGeom prst="rect">
            <a:avLst/>
          </a:prstGeom>
          <a:noFill/>
          <a:ln w="9525" cap="flat" cmpd="sng">
            <a:solidFill>
              <a:schemeClr val="dk1"/>
            </a:solidFill>
            <a:prstDash val="solid"/>
            <a:round/>
            <a:headEnd type="none" w="sm" len="sm"/>
            <a:tailEnd type="none" w="sm" len="sm"/>
          </a:ln>
        </p:spPr>
      </p:pic>
      <p:pic>
        <p:nvPicPr>
          <p:cNvPr id="734" name="Google Shape;734;p57"/>
          <p:cNvPicPr preferRelativeResize="0"/>
          <p:nvPr/>
        </p:nvPicPr>
        <p:blipFill rotWithShape="1">
          <a:blip r:embed="rId20">
            <a:alphaModFix/>
          </a:blip>
          <a:srcRect/>
          <a:stretch/>
        </p:blipFill>
        <p:spPr>
          <a:xfrm>
            <a:off x="3767678" y="5859278"/>
            <a:ext cx="1393297" cy="769684"/>
          </a:xfrm>
          <a:prstGeom prst="rect">
            <a:avLst/>
          </a:prstGeom>
          <a:noFill/>
          <a:ln w="9525" cap="flat" cmpd="sng">
            <a:solidFill>
              <a:schemeClr val="dk1"/>
            </a:solidFill>
            <a:prstDash val="solid"/>
            <a:round/>
            <a:headEnd type="none" w="sm" len="sm"/>
            <a:tailEnd type="none" w="sm" len="sm"/>
          </a:ln>
        </p:spPr>
      </p:pic>
      <p:pic>
        <p:nvPicPr>
          <p:cNvPr id="735" name="Google Shape;735;p57"/>
          <p:cNvPicPr preferRelativeResize="0"/>
          <p:nvPr/>
        </p:nvPicPr>
        <p:blipFill rotWithShape="1">
          <a:blip r:embed="rId21">
            <a:alphaModFix/>
          </a:blip>
          <a:srcRect/>
          <a:stretch/>
        </p:blipFill>
        <p:spPr>
          <a:xfrm>
            <a:off x="5483596" y="3819575"/>
            <a:ext cx="1383423" cy="794036"/>
          </a:xfrm>
          <a:prstGeom prst="rect">
            <a:avLst/>
          </a:prstGeom>
          <a:noFill/>
          <a:ln w="9525" cap="flat" cmpd="sng">
            <a:solidFill>
              <a:schemeClr val="dk1"/>
            </a:solidFill>
            <a:prstDash val="solid"/>
            <a:round/>
            <a:headEnd type="none" w="sm" len="sm"/>
            <a:tailEnd type="none" w="sm" len="sm"/>
          </a:ln>
        </p:spPr>
      </p:pic>
      <p:pic>
        <p:nvPicPr>
          <p:cNvPr id="736" name="Google Shape;736;p57"/>
          <p:cNvPicPr preferRelativeResize="0"/>
          <p:nvPr/>
        </p:nvPicPr>
        <p:blipFill rotWithShape="1">
          <a:blip r:embed="rId22">
            <a:alphaModFix/>
          </a:blip>
          <a:srcRect/>
          <a:stretch/>
        </p:blipFill>
        <p:spPr>
          <a:xfrm>
            <a:off x="5484704" y="4856400"/>
            <a:ext cx="1412456" cy="763712"/>
          </a:xfrm>
          <a:prstGeom prst="rect">
            <a:avLst/>
          </a:prstGeom>
          <a:noFill/>
          <a:ln w="9525" cap="flat" cmpd="sng">
            <a:solidFill>
              <a:schemeClr val="dk1"/>
            </a:solidFill>
            <a:prstDash val="solid"/>
            <a:round/>
            <a:headEnd type="none" w="sm" len="sm"/>
            <a:tailEnd type="none" w="sm" len="sm"/>
          </a:ln>
        </p:spPr>
      </p:pic>
      <p:sp>
        <p:nvSpPr>
          <p:cNvPr id="737" name="Google Shape;737;p57"/>
          <p:cNvSpPr/>
          <p:nvPr/>
        </p:nvSpPr>
        <p:spPr>
          <a:xfrm>
            <a:off x="5337871" y="4657922"/>
            <a:ext cx="1811714"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https://www.youtube.com/watch?v=KCpw_2-HtMU</a:t>
            </a:r>
            <a:endParaRPr sz="1400" b="0" i="0" u="none" strike="noStrike" cap="none">
              <a:solidFill>
                <a:srgbClr val="000000"/>
              </a:solidFill>
              <a:latin typeface="Meiryo"/>
              <a:ea typeface="Meiryo"/>
              <a:cs typeface="Meiryo"/>
              <a:sym typeface="Meiryo"/>
            </a:endParaRPr>
          </a:p>
        </p:txBody>
      </p:sp>
      <p:sp>
        <p:nvSpPr>
          <p:cNvPr id="738" name="Google Shape;738;p57"/>
          <p:cNvSpPr/>
          <p:nvPr/>
        </p:nvSpPr>
        <p:spPr>
          <a:xfrm>
            <a:off x="5295085" y="5636647"/>
            <a:ext cx="1816523"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https://www.youtube.com/watch?v=XmSX3PjYGO4</a:t>
            </a:r>
            <a:endParaRPr sz="1400" b="0" i="0" u="none" strike="noStrike" cap="none">
              <a:solidFill>
                <a:srgbClr val="000000"/>
              </a:solidFill>
              <a:latin typeface="Meiryo"/>
              <a:ea typeface="Meiryo"/>
              <a:cs typeface="Meiryo"/>
              <a:sym typeface="Meiryo"/>
            </a:endParaRPr>
          </a:p>
        </p:txBody>
      </p:sp>
      <p:pic>
        <p:nvPicPr>
          <p:cNvPr id="739" name="Google Shape;739;p57"/>
          <p:cNvPicPr preferRelativeResize="0"/>
          <p:nvPr/>
        </p:nvPicPr>
        <p:blipFill rotWithShape="1">
          <a:blip r:embed="rId23">
            <a:alphaModFix/>
          </a:blip>
          <a:srcRect/>
          <a:stretch/>
        </p:blipFill>
        <p:spPr>
          <a:xfrm>
            <a:off x="5487384" y="5859278"/>
            <a:ext cx="1409776" cy="797195"/>
          </a:xfrm>
          <a:prstGeom prst="rect">
            <a:avLst/>
          </a:prstGeom>
          <a:noFill/>
          <a:ln w="9525" cap="flat" cmpd="sng">
            <a:solidFill>
              <a:schemeClr val="dk1"/>
            </a:solidFill>
            <a:prstDash val="solid"/>
            <a:round/>
            <a:headEnd type="none" w="sm" len="sm"/>
            <a:tailEnd type="none" w="sm" len="sm"/>
          </a:ln>
        </p:spPr>
      </p:pic>
      <p:sp>
        <p:nvSpPr>
          <p:cNvPr id="740" name="Google Shape;740;p57"/>
          <p:cNvSpPr/>
          <p:nvPr/>
        </p:nvSpPr>
        <p:spPr>
          <a:xfrm>
            <a:off x="5363844" y="6687894"/>
            <a:ext cx="1797287"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https://www.youtube.com/watch?v=BBBpysB3LUE</a:t>
            </a:r>
            <a:endParaRPr sz="1400" b="0" i="0" u="none" strike="noStrike" cap="none">
              <a:solidFill>
                <a:srgbClr val="000000"/>
              </a:solidFill>
              <a:latin typeface="Meiryo"/>
              <a:ea typeface="Meiryo"/>
              <a:cs typeface="Meiryo"/>
              <a:sym typeface="Meiryo"/>
            </a:endParaRPr>
          </a:p>
        </p:txBody>
      </p:sp>
      <p:pic>
        <p:nvPicPr>
          <p:cNvPr id="741" name="Google Shape;741;p57"/>
          <p:cNvPicPr preferRelativeResize="0"/>
          <p:nvPr/>
        </p:nvPicPr>
        <p:blipFill rotWithShape="1">
          <a:blip r:embed="rId24">
            <a:alphaModFix/>
          </a:blip>
          <a:srcRect/>
          <a:stretch/>
        </p:blipFill>
        <p:spPr>
          <a:xfrm>
            <a:off x="7254159" y="4837479"/>
            <a:ext cx="1412499" cy="785650"/>
          </a:xfrm>
          <a:prstGeom prst="rect">
            <a:avLst/>
          </a:prstGeom>
          <a:noFill/>
          <a:ln w="9525" cap="flat" cmpd="sng">
            <a:solidFill>
              <a:schemeClr val="dk1"/>
            </a:solidFill>
            <a:prstDash val="solid"/>
            <a:round/>
            <a:headEnd type="none" w="sm" len="sm"/>
            <a:tailEnd type="none" w="sm" len="sm"/>
          </a:ln>
        </p:spPr>
      </p:pic>
      <p:pic>
        <p:nvPicPr>
          <p:cNvPr id="742" name="Google Shape;742;p57"/>
          <p:cNvPicPr preferRelativeResize="0"/>
          <p:nvPr/>
        </p:nvPicPr>
        <p:blipFill rotWithShape="1">
          <a:blip r:embed="rId25">
            <a:alphaModFix/>
          </a:blip>
          <a:srcRect/>
          <a:stretch/>
        </p:blipFill>
        <p:spPr>
          <a:xfrm>
            <a:off x="7266573" y="5859278"/>
            <a:ext cx="1400085" cy="782401"/>
          </a:xfrm>
          <a:prstGeom prst="rect">
            <a:avLst/>
          </a:prstGeom>
          <a:noFill/>
          <a:ln w="9525" cap="flat" cmpd="sng">
            <a:solidFill>
              <a:schemeClr val="dk1"/>
            </a:solidFill>
            <a:prstDash val="solid"/>
            <a:round/>
            <a:headEnd type="none" w="sm" len="sm"/>
            <a:tailEnd type="none" w="sm" len="sm"/>
          </a:ln>
        </p:spPr>
      </p:pic>
      <p:sp>
        <p:nvSpPr>
          <p:cNvPr id="743" name="Google Shape;743;p57"/>
          <p:cNvSpPr/>
          <p:nvPr/>
        </p:nvSpPr>
        <p:spPr>
          <a:xfrm>
            <a:off x="7111608" y="4636233"/>
            <a:ext cx="1725152"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https://www.youtube.com/watch?v=9i_iCGsIJZY</a:t>
            </a:r>
            <a:endParaRPr sz="1400" b="0" i="0" u="none" strike="noStrike" cap="none">
              <a:solidFill>
                <a:srgbClr val="000000"/>
              </a:solidFill>
              <a:latin typeface="Meiryo"/>
              <a:ea typeface="Meiryo"/>
              <a:cs typeface="Meiryo"/>
              <a:sym typeface="Meiryo"/>
            </a:endParaRPr>
          </a:p>
        </p:txBody>
      </p:sp>
      <p:sp>
        <p:nvSpPr>
          <p:cNvPr id="744" name="Google Shape;744;p57"/>
          <p:cNvSpPr/>
          <p:nvPr/>
        </p:nvSpPr>
        <p:spPr>
          <a:xfrm>
            <a:off x="7085406" y="5646578"/>
            <a:ext cx="1770036"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https://www.youtube.com/watch?v=1-1-cRK3hh8</a:t>
            </a:r>
            <a:endParaRPr sz="500" b="0" i="0" u="none" strike="noStrike" cap="none">
              <a:solidFill>
                <a:srgbClr val="000000"/>
              </a:solidFill>
              <a:latin typeface="Meiryo"/>
              <a:ea typeface="Meiryo"/>
              <a:cs typeface="Meiryo"/>
              <a:sym typeface="Meiryo"/>
            </a:endParaRPr>
          </a:p>
        </p:txBody>
      </p:sp>
      <p:sp>
        <p:nvSpPr>
          <p:cNvPr id="745" name="Google Shape;745;p57"/>
          <p:cNvSpPr/>
          <p:nvPr/>
        </p:nvSpPr>
        <p:spPr>
          <a:xfrm>
            <a:off x="7107521" y="6672909"/>
            <a:ext cx="1784463"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https://www.youtube.com/watch?v=pwTBiTsuGu4</a:t>
            </a:r>
            <a:endParaRPr sz="500" b="0" i="0" u="none" strike="noStrike" cap="none">
              <a:solidFill>
                <a:srgbClr val="000000"/>
              </a:solidFill>
              <a:latin typeface="Meiryo"/>
              <a:ea typeface="Meiryo"/>
              <a:cs typeface="Meiryo"/>
              <a:sym typeface="Meiryo"/>
            </a:endParaRPr>
          </a:p>
        </p:txBody>
      </p:sp>
      <p:pic>
        <p:nvPicPr>
          <p:cNvPr id="5" name="図 4">
            <a:extLst>
              <a:ext uri="{FF2B5EF4-FFF2-40B4-BE49-F238E27FC236}">
                <a16:creationId xmlns:a16="http://schemas.microsoft.com/office/drawing/2014/main" id="{D7B9F4C6-B64B-287B-DD81-3C1F76D41B22}"/>
              </a:ext>
            </a:extLst>
          </p:cNvPr>
          <p:cNvPicPr>
            <a:picLocks noChangeAspect="1"/>
          </p:cNvPicPr>
          <p:nvPr/>
        </p:nvPicPr>
        <p:blipFill>
          <a:blip r:embed="rId26"/>
          <a:stretch>
            <a:fillRect/>
          </a:stretch>
        </p:blipFill>
        <p:spPr>
          <a:xfrm>
            <a:off x="6670" y="1688071"/>
            <a:ext cx="3949700" cy="850900"/>
          </a:xfrm>
          <a:prstGeom prst="rect">
            <a:avLst/>
          </a:prstGeom>
        </p:spPr>
      </p:pic>
      <p:sp>
        <p:nvSpPr>
          <p:cNvPr id="3" name="Google Shape;1303;p68">
            <a:extLst>
              <a:ext uri="{FF2B5EF4-FFF2-40B4-BE49-F238E27FC236}">
                <a16:creationId xmlns:a16="http://schemas.microsoft.com/office/drawing/2014/main" id="{85C4547E-03A1-C40B-FC3E-C34807A925D8}"/>
              </a:ext>
            </a:extLst>
          </p:cNvPr>
          <p:cNvSpPr txBox="1"/>
          <p:nvPr/>
        </p:nvSpPr>
        <p:spPr>
          <a:xfrm>
            <a:off x="7714927" y="187423"/>
            <a:ext cx="904968" cy="369332"/>
          </a:xfrm>
          <a:prstGeom prst="rect">
            <a:avLst/>
          </a:prstGeom>
          <a:solidFill>
            <a:schemeClr val="accent4"/>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SNS</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pic>
        <p:nvPicPr>
          <p:cNvPr id="10" name="図 9">
            <a:extLst>
              <a:ext uri="{FF2B5EF4-FFF2-40B4-BE49-F238E27FC236}">
                <a16:creationId xmlns:a16="http://schemas.microsoft.com/office/drawing/2014/main" id="{E4BC3550-0FC7-1031-621C-703151DAB60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30263" y="2161251"/>
            <a:ext cx="2331994" cy="1905044"/>
          </a:xfrm>
          <a:prstGeom prst="rect">
            <a:avLst/>
          </a:prstGeom>
        </p:spPr>
      </p:pic>
      <p:pic>
        <p:nvPicPr>
          <p:cNvPr id="751" name="Google Shape;751;p58"/>
          <p:cNvPicPr preferRelativeResize="0"/>
          <p:nvPr/>
        </p:nvPicPr>
        <p:blipFill rotWithShape="1">
          <a:blip r:embed="rId4">
            <a:alphaModFix/>
          </a:blip>
          <a:srcRect/>
          <a:stretch/>
        </p:blipFill>
        <p:spPr>
          <a:xfrm rot="1289734">
            <a:off x="4140208" y="1371296"/>
            <a:ext cx="1085263" cy="1703704"/>
          </a:xfrm>
          <a:prstGeom prst="rect">
            <a:avLst/>
          </a:prstGeom>
          <a:noFill/>
          <a:ln>
            <a:noFill/>
          </a:ln>
        </p:spPr>
      </p:pic>
      <p:pic>
        <p:nvPicPr>
          <p:cNvPr id="752" name="Google Shape;752;p58"/>
          <p:cNvPicPr preferRelativeResize="0"/>
          <p:nvPr/>
        </p:nvPicPr>
        <p:blipFill rotWithShape="1">
          <a:blip r:embed="rId5">
            <a:alphaModFix/>
          </a:blip>
          <a:srcRect/>
          <a:stretch/>
        </p:blipFill>
        <p:spPr>
          <a:xfrm rot="604589">
            <a:off x="3583119" y="1116480"/>
            <a:ext cx="993494" cy="1807352"/>
          </a:xfrm>
          <a:prstGeom prst="rect">
            <a:avLst/>
          </a:prstGeom>
          <a:noFill/>
          <a:ln>
            <a:noFill/>
          </a:ln>
        </p:spPr>
      </p:pic>
      <p:pic>
        <p:nvPicPr>
          <p:cNvPr id="753" name="Google Shape;753;p58"/>
          <p:cNvPicPr preferRelativeResize="0"/>
          <p:nvPr/>
        </p:nvPicPr>
        <p:blipFill rotWithShape="1">
          <a:blip r:embed="rId6">
            <a:alphaModFix/>
          </a:blip>
          <a:srcRect/>
          <a:stretch/>
        </p:blipFill>
        <p:spPr>
          <a:xfrm>
            <a:off x="2778301" y="1003372"/>
            <a:ext cx="1019574" cy="1810494"/>
          </a:xfrm>
          <a:prstGeom prst="rect">
            <a:avLst/>
          </a:prstGeom>
          <a:noFill/>
          <a:ln>
            <a:noFill/>
          </a:ln>
        </p:spPr>
      </p:pic>
      <p:sp>
        <p:nvSpPr>
          <p:cNvPr id="754" name="Google Shape;754;p58"/>
          <p:cNvSpPr txBox="1"/>
          <p:nvPr/>
        </p:nvSpPr>
        <p:spPr>
          <a:xfrm>
            <a:off x="924404" y="207400"/>
            <a:ext cx="5746941"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BE-PAL』公式Instagram</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756" name="Google Shape;756;p58"/>
          <p:cNvSpPr txBox="1"/>
          <p:nvPr/>
        </p:nvSpPr>
        <p:spPr>
          <a:xfrm>
            <a:off x="386470" y="3915553"/>
            <a:ext cx="1319229"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0" i="0" u="none" strike="noStrike" cap="none">
                <a:solidFill>
                  <a:schemeClr val="dk1"/>
                </a:solidFill>
                <a:latin typeface="Meiryo"/>
                <a:ea typeface="Meiryo"/>
                <a:cs typeface="Meiryo"/>
                <a:sym typeface="Meiryo"/>
              </a:rPr>
              <a:t>02</a:t>
            </a:r>
            <a:endParaRPr sz="6000" b="0" i="0" u="none" strike="noStrike" cap="none">
              <a:solidFill>
                <a:schemeClr val="dk1"/>
              </a:solidFill>
              <a:latin typeface="Meiryo"/>
              <a:ea typeface="Meiryo"/>
              <a:cs typeface="Meiryo"/>
              <a:sym typeface="Meiryo"/>
            </a:endParaRPr>
          </a:p>
        </p:txBody>
      </p:sp>
      <p:pic>
        <p:nvPicPr>
          <p:cNvPr id="760" name="Google Shape;760;p58"/>
          <p:cNvPicPr preferRelativeResize="0"/>
          <p:nvPr/>
        </p:nvPicPr>
        <p:blipFill rotWithShape="1">
          <a:blip r:embed="rId7">
            <a:alphaModFix/>
          </a:blip>
          <a:srcRect/>
          <a:stretch/>
        </p:blipFill>
        <p:spPr>
          <a:xfrm>
            <a:off x="488930" y="4866255"/>
            <a:ext cx="1092899" cy="1687163"/>
          </a:xfrm>
          <a:prstGeom prst="rect">
            <a:avLst/>
          </a:prstGeom>
          <a:noFill/>
          <a:ln>
            <a:noFill/>
          </a:ln>
        </p:spPr>
      </p:pic>
      <p:pic>
        <p:nvPicPr>
          <p:cNvPr id="761" name="Google Shape;761;p58"/>
          <p:cNvPicPr preferRelativeResize="0"/>
          <p:nvPr/>
        </p:nvPicPr>
        <p:blipFill rotWithShape="1">
          <a:blip r:embed="rId8">
            <a:alphaModFix/>
          </a:blip>
          <a:srcRect/>
          <a:stretch/>
        </p:blipFill>
        <p:spPr>
          <a:xfrm>
            <a:off x="5924394" y="4452142"/>
            <a:ext cx="2477460" cy="1823192"/>
          </a:xfrm>
          <a:prstGeom prst="rect">
            <a:avLst/>
          </a:prstGeom>
          <a:noFill/>
          <a:ln>
            <a:noFill/>
          </a:ln>
        </p:spPr>
      </p:pic>
      <p:sp>
        <p:nvSpPr>
          <p:cNvPr id="762" name="Google Shape;762;p58"/>
          <p:cNvSpPr txBox="1"/>
          <p:nvPr/>
        </p:nvSpPr>
        <p:spPr>
          <a:xfrm>
            <a:off x="7525049" y="944724"/>
            <a:ext cx="1488321"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0" i="0" u="none" strike="noStrike" cap="none">
                <a:solidFill>
                  <a:schemeClr val="dk1"/>
                </a:solidFill>
                <a:latin typeface="Meiryo"/>
                <a:ea typeface="Meiryo"/>
                <a:cs typeface="Meiryo"/>
                <a:sym typeface="Meiryo"/>
              </a:rPr>
              <a:t>01</a:t>
            </a:r>
            <a:endParaRPr sz="6000" b="0" i="0" u="none" strike="noStrike" cap="none">
              <a:solidFill>
                <a:schemeClr val="dk1"/>
              </a:solidFill>
              <a:latin typeface="Meiryo"/>
              <a:ea typeface="Meiryo"/>
              <a:cs typeface="Meiryo"/>
              <a:sym typeface="Meiryo"/>
            </a:endParaRPr>
          </a:p>
        </p:txBody>
      </p:sp>
      <p:sp>
        <p:nvSpPr>
          <p:cNvPr id="763" name="Google Shape;763;p58"/>
          <p:cNvSpPr txBox="1"/>
          <p:nvPr/>
        </p:nvSpPr>
        <p:spPr>
          <a:xfrm>
            <a:off x="2793409" y="2869816"/>
            <a:ext cx="3654864" cy="9541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err="1">
                <a:solidFill>
                  <a:schemeClr val="accent5"/>
                </a:solidFill>
                <a:latin typeface="Meiryo"/>
                <a:ea typeface="Meiryo"/>
                <a:cs typeface="Meiryo"/>
                <a:sym typeface="Meiryo"/>
              </a:rPr>
              <a:t>フォロワ</a:t>
            </a:r>
            <a:r>
              <a:rPr lang="en-US" sz="2000" b="1" i="0" u="none" strike="noStrike" cap="none" dirty="0">
                <a:solidFill>
                  <a:schemeClr val="accent5"/>
                </a:solidFill>
                <a:latin typeface="Meiryo"/>
                <a:ea typeface="Meiryo"/>
                <a:cs typeface="Meiryo"/>
                <a:sym typeface="Meiryo"/>
              </a:rPr>
              <a:t>ー</a:t>
            </a:r>
            <a:endParaRPr sz="2000" b="1" i="0" u="none" strike="noStrike" cap="none" dirty="0">
              <a:solidFill>
                <a:schemeClr val="accent5"/>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chemeClr val="accent5"/>
                </a:solidFill>
                <a:latin typeface="Meiryo"/>
                <a:ea typeface="Meiryo"/>
                <a:cs typeface="Meiryo"/>
                <a:sym typeface="Meiryo"/>
              </a:rPr>
              <a:t>13万人</a:t>
            </a:r>
            <a:r>
              <a:rPr lang="en-US" sz="2000" b="1" i="0" u="none" strike="noStrike" cap="none" dirty="0">
                <a:solidFill>
                  <a:schemeClr val="accent5"/>
                </a:solidFill>
                <a:latin typeface="Meiryo"/>
                <a:ea typeface="Meiryo"/>
                <a:cs typeface="Meiryo"/>
                <a:sym typeface="Meiryo"/>
              </a:rPr>
              <a:t>突破！</a:t>
            </a:r>
            <a:endParaRPr sz="2800" b="1" i="0" u="none" strike="noStrike" cap="none" dirty="0">
              <a:solidFill>
                <a:schemeClr val="accent5"/>
              </a:solidFill>
              <a:latin typeface="Meiryo"/>
              <a:ea typeface="Meiryo"/>
              <a:cs typeface="Meiryo"/>
              <a:sym typeface="Meiryo"/>
            </a:endParaRPr>
          </a:p>
        </p:txBody>
      </p:sp>
      <p:sp>
        <p:nvSpPr>
          <p:cNvPr id="764" name="Google Shape;764;p58"/>
          <p:cNvSpPr txBox="1"/>
          <p:nvPr/>
        </p:nvSpPr>
        <p:spPr>
          <a:xfrm>
            <a:off x="351053" y="3412908"/>
            <a:ext cx="2461551" cy="21544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a:ea typeface="Meiryo"/>
                <a:cs typeface="Meiryo"/>
                <a:sym typeface="Meiryo"/>
              </a:rPr>
              <a:t>https://www.instagram.com/be_pal_official/</a:t>
            </a:r>
            <a:endParaRPr sz="1400" b="0" i="0" u="none" strike="noStrike" cap="none">
              <a:solidFill>
                <a:srgbClr val="000000"/>
              </a:solidFill>
              <a:latin typeface="Meiryo"/>
              <a:ea typeface="Meiryo"/>
              <a:cs typeface="Meiryo"/>
              <a:sym typeface="Meiryo"/>
            </a:endParaRPr>
          </a:p>
        </p:txBody>
      </p:sp>
      <p:sp>
        <p:nvSpPr>
          <p:cNvPr id="765" name="Google Shape;765;p58"/>
          <p:cNvSpPr txBox="1"/>
          <p:nvPr/>
        </p:nvSpPr>
        <p:spPr>
          <a:xfrm>
            <a:off x="1705700" y="4136066"/>
            <a:ext cx="295465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Meiryo"/>
                <a:ea typeface="Meiryo"/>
                <a:cs typeface="Meiryo"/>
                <a:sym typeface="Meiryo"/>
              </a:rPr>
              <a:t>大好評リール動画！</a:t>
            </a:r>
            <a:endParaRPr sz="1400" b="1" i="0" u="none" strike="noStrike" cap="none">
              <a:solidFill>
                <a:srgbClr val="000000"/>
              </a:solidFill>
              <a:latin typeface="Meiryo"/>
              <a:ea typeface="Meiryo"/>
              <a:cs typeface="Meiryo"/>
              <a:sym typeface="Meiryo"/>
            </a:endParaRPr>
          </a:p>
        </p:txBody>
      </p:sp>
      <p:sp>
        <p:nvSpPr>
          <p:cNvPr id="766" name="Google Shape;766;p58"/>
          <p:cNvSpPr txBox="1"/>
          <p:nvPr/>
        </p:nvSpPr>
        <p:spPr>
          <a:xfrm>
            <a:off x="5830337" y="1431775"/>
            <a:ext cx="2111475"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Meiryo"/>
                <a:ea typeface="Meiryo"/>
                <a:cs typeface="Meiryo"/>
                <a:sym typeface="Meiryo"/>
              </a:rPr>
              <a:t>編集部発信</a:t>
            </a:r>
            <a:endParaRPr sz="2000" b="1"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Meiryo"/>
                <a:ea typeface="Meiryo"/>
                <a:cs typeface="Meiryo"/>
                <a:sym typeface="Meiryo"/>
              </a:rPr>
              <a:t>インスタLIVE</a:t>
            </a:r>
            <a:endParaRPr sz="2000" b="1" i="0" u="none" strike="noStrike" cap="none">
              <a:solidFill>
                <a:srgbClr val="000000"/>
              </a:solidFill>
              <a:latin typeface="Meiryo"/>
              <a:ea typeface="Meiryo"/>
              <a:cs typeface="Meiryo"/>
              <a:sym typeface="Meiryo"/>
            </a:endParaRPr>
          </a:p>
        </p:txBody>
      </p:sp>
      <p:cxnSp>
        <p:nvCxnSpPr>
          <p:cNvPr id="767" name="Google Shape;767;p58"/>
          <p:cNvCxnSpPr/>
          <p:nvPr/>
        </p:nvCxnSpPr>
        <p:spPr>
          <a:xfrm>
            <a:off x="5675086" y="1043506"/>
            <a:ext cx="0" cy="5502437"/>
          </a:xfrm>
          <a:prstGeom prst="straightConnector1">
            <a:avLst/>
          </a:prstGeom>
          <a:noFill/>
          <a:ln w="9525" cap="flat" cmpd="sng">
            <a:solidFill>
              <a:srgbClr val="96C932"/>
            </a:solidFill>
            <a:prstDash val="solid"/>
            <a:round/>
            <a:headEnd type="none" w="sm" len="sm"/>
            <a:tailEnd type="none" w="sm" len="sm"/>
          </a:ln>
        </p:spPr>
      </p:cxnSp>
      <p:cxnSp>
        <p:nvCxnSpPr>
          <p:cNvPr id="768" name="Google Shape;768;p58"/>
          <p:cNvCxnSpPr/>
          <p:nvPr/>
        </p:nvCxnSpPr>
        <p:spPr>
          <a:xfrm>
            <a:off x="225432" y="3823923"/>
            <a:ext cx="5174343" cy="0"/>
          </a:xfrm>
          <a:prstGeom prst="straightConnector1">
            <a:avLst/>
          </a:prstGeom>
          <a:noFill/>
          <a:ln w="9525" cap="flat" cmpd="sng">
            <a:solidFill>
              <a:srgbClr val="96C932"/>
            </a:solidFill>
            <a:prstDash val="solid"/>
            <a:round/>
            <a:headEnd type="none" w="sm" len="sm"/>
            <a:tailEnd type="none" w="sm" len="sm"/>
          </a:ln>
        </p:spPr>
      </p:cxnSp>
      <p:grpSp>
        <p:nvGrpSpPr>
          <p:cNvPr id="770" name="Google Shape;770;p58"/>
          <p:cNvGrpSpPr/>
          <p:nvPr/>
        </p:nvGrpSpPr>
        <p:grpSpPr>
          <a:xfrm>
            <a:off x="6923495" y="3359339"/>
            <a:ext cx="1795684" cy="642108"/>
            <a:chOff x="5185219" y="-73439"/>
            <a:chExt cx="1795684" cy="642108"/>
          </a:xfrm>
        </p:grpSpPr>
        <p:sp>
          <p:nvSpPr>
            <p:cNvPr id="771" name="Google Shape;771;p58"/>
            <p:cNvSpPr/>
            <p:nvPr/>
          </p:nvSpPr>
          <p:spPr>
            <a:xfrm>
              <a:off x="5335856" y="-73439"/>
              <a:ext cx="1475289" cy="642108"/>
            </a:xfrm>
            <a:prstGeom prst="ellipse">
              <a:avLst/>
            </a:prstGeom>
            <a:solidFill>
              <a:schemeClr val="accent1"/>
            </a:solidFill>
            <a:ln w="25400" cap="flat" cmpd="sng">
              <a:solidFill>
                <a:srgbClr val="6F94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2"/>
                </a:solidFill>
                <a:latin typeface="Meiryo"/>
                <a:ea typeface="Meiryo"/>
                <a:cs typeface="Meiryo"/>
                <a:sym typeface="Meiryo"/>
              </a:endParaRPr>
            </a:p>
          </p:txBody>
        </p:sp>
        <p:sp>
          <p:nvSpPr>
            <p:cNvPr id="772" name="Google Shape;772;p58"/>
            <p:cNvSpPr txBox="1"/>
            <p:nvPr/>
          </p:nvSpPr>
          <p:spPr>
            <a:xfrm>
              <a:off x="5185219" y="-6281"/>
              <a:ext cx="1795684" cy="5077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chemeClr val="lt2"/>
                  </a:solidFill>
                  <a:latin typeface="Meiryo"/>
                  <a:ea typeface="Meiryo"/>
                  <a:cs typeface="Meiryo"/>
                  <a:sym typeface="Meiryo"/>
                </a:rPr>
                <a:t>キャンプ場や</a:t>
              </a:r>
              <a:endParaRPr sz="900" b="0" i="0" u="none" strike="noStrike" cap="none">
                <a:solidFill>
                  <a:schemeClr val="lt2"/>
                </a:solidFill>
                <a:latin typeface="Meiryo"/>
                <a:ea typeface="Meiryo"/>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chemeClr val="lt2"/>
                  </a:solidFill>
                  <a:latin typeface="Meiryo"/>
                  <a:ea typeface="Meiryo"/>
                  <a:cs typeface="Meiryo"/>
                  <a:sym typeface="Meiryo"/>
                </a:rPr>
                <a:t>『BE-PAL』秘密基地からの</a:t>
              </a:r>
              <a:endParaRPr sz="900" b="0" i="0" u="none" strike="noStrike" cap="none">
                <a:solidFill>
                  <a:schemeClr val="lt2"/>
                </a:solidFill>
                <a:latin typeface="Meiryo"/>
                <a:ea typeface="Meiryo"/>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chemeClr val="lt2"/>
                  </a:solidFill>
                  <a:latin typeface="Meiryo"/>
                  <a:ea typeface="Meiryo"/>
                  <a:cs typeface="Meiryo"/>
                  <a:sym typeface="Meiryo"/>
                </a:rPr>
                <a:t>LIVE発信も！</a:t>
              </a:r>
              <a:endParaRPr sz="1200" b="0" i="0" u="none" strike="noStrike" cap="none">
                <a:solidFill>
                  <a:srgbClr val="000000"/>
                </a:solidFill>
                <a:latin typeface="Meiryo"/>
                <a:ea typeface="Meiryo"/>
                <a:cs typeface="Meiryo"/>
                <a:sym typeface="Meiryo"/>
              </a:endParaRPr>
            </a:p>
          </p:txBody>
        </p:sp>
      </p:grpSp>
      <p:sp>
        <p:nvSpPr>
          <p:cNvPr id="773" name="Google Shape;773;p5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Calibri"/>
                <a:ea typeface="Calibri"/>
                <a:cs typeface="Calibri"/>
                <a:sym typeface="Calibri"/>
              </a:rPr>
              <a:t>17</a:t>
            </a:fld>
            <a:endParaRPr>
              <a:latin typeface="Calibri"/>
              <a:ea typeface="Calibri"/>
              <a:cs typeface="Calibri"/>
              <a:sym typeface="Calibri"/>
            </a:endParaRPr>
          </a:p>
        </p:txBody>
      </p:sp>
      <p:sp>
        <p:nvSpPr>
          <p:cNvPr id="774" name="Google Shape;774;p58"/>
          <p:cNvSpPr/>
          <p:nvPr/>
        </p:nvSpPr>
        <p:spPr>
          <a:xfrm>
            <a:off x="5844208" y="6296964"/>
            <a:ext cx="264207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000000"/>
                </a:solidFill>
                <a:latin typeface="Meiryo"/>
                <a:ea typeface="Meiryo"/>
                <a:cs typeface="Meiryo"/>
                <a:sym typeface="Meiryo"/>
              </a:rPr>
              <a:t>https://www.instagram.com/reel/CkspSzNhPwd/</a:t>
            </a:r>
            <a:endParaRPr sz="800" b="0" i="0" u="none" strike="noStrike" cap="none">
              <a:solidFill>
                <a:srgbClr val="000000"/>
              </a:solidFill>
              <a:latin typeface="Meiryo"/>
              <a:ea typeface="Meiryo"/>
              <a:cs typeface="Meiryo"/>
              <a:sym typeface="Meiryo"/>
            </a:endParaRPr>
          </a:p>
        </p:txBody>
      </p:sp>
      <p:sp>
        <p:nvSpPr>
          <p:cNvPr id="775" name="Google Shape;775;p58"/>
          <p:cNvSpPr/>
          <p:nvPr/>
        </p:nvSpPr>
        <p:spPr>
          <a:xfrm>
            <a:off x="5781046" y="4127669"/>
            <a:ext cx="2662908"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rgbClr val="000000"/>
                </a:solidFill>
                <a:latin typeface="Meiryo"/>
                <a:ea typeface="Meiryo"/>
                <a:cs typeface="Meiryo"/>
                <a:sym typeface="Meiryo"/>
              </a:rPr>
              <a:t>https://</a:t>
            </a:r>
            <a:r>
              <a:rPr lang="en-US" sz="800" b="0" i="0" u="none" strike="noStrike" cap="none" dirty="0" err="1">
                <a:solidFill>
                  <a:srgbClr val="000000"/>
                </a:solidFill>
                <a:latin typeface="Meiryo"/>
                <a:ea typeface="Meiryo"/>
                <a:cs typeface="Meiryo"/>
                <a:sym typeface="Meiryo"/>
              </a:rPr>
              <a:t>www.instagram.com</a:t>
            </a:r>
            <a:r>
              <a:rPr lang="en-US" sz="800" b="0" i="0" u="none" strike="noStrike" cap="none" dirty="0">
                <a:solidFill>
                  <a:srgbClr val="000000"/>
                </a:solidFill>
                <a:latin typeface="Meiryo"/>
                <a:ea typeface="Meiryo"/>
                <a:cs typeface="Meiryo"/>
                <a:sym typeface="Meiryo"/>
              </a:rPr>
              <a:t>/reel/Cx-YLp2BEPl/</a:t>
            </a:r>
            <a:endParaRPr sz="1400" b="0" i="0" u="none" strike="noStrike" cap="none" dirty="0">
              <a:solidFill>
                <a:srgbClr val="000000"/>
              </a:solidFill>
              <a:latin typeface="Meiryo"/>
              <a:ea typeface="Meiryo"/>
              <a:cs typeface="Meiryo"/>
              <a:sym typeface="Meiryo"/>
            </a:endParaRPr>
          </a:p>
        </p:txBody>
      </p:sp>
      <p:sp>
        <p:nvSpPr>
          <p:cNvPr id="776" name="Google Shape;776;p58"/>
          <p:cNvSpPr/>
          <p:nvPr/>
        </p:nvSpPr>
        <p:spPr>
          <a:xfrm>
            <a:off x="431976" y="6538913"/>
            <a:ext cx="1149853"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rgbClr val="000000"/>
                </a:solidFill>
                <a:latin typeface="Meiryo"/>
                <a:ea typeface="Meiryo"/>
                <a:cs typeface="Meiryo"/>
                <a:sym typeface="Meiryo"/>
              </a:rPr>
              <a:t>https://www.instagram.com/reel/CjmoLMaACS0/</a:t>
            </a:r>
            <a:endParaRPr sz="1400" b="0" i="0" u="none" strike="noStrike" cap="none">
              <a:solidFill>
                <a:srgbClr val="000000"/>
              </a:solidFill>
              <a:latin typeface="Meiryo"/>
              <a:ea typeface="Meiryo"/>
              <a:cs typeface="Meiryo"/>
              <a:sym typeface="Meiryo"/>
            </a:endParaRPr>
          </a:p>
        </p:txBody>
      </p:sp>
      <p:sp>
        <p:nvSpPr>
          <p:cNvPr id="777" name="Google Shape;777;p58"/>
          <p:cNvSpPr/>
          <p:nvPr/>
        </p:nvSpPr>
        <p:spPr>
          <a:xfrm>
            <a:off x="1681851" y="6553229"/>
            <a:ext cx="1120682"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dirty="0">
                <a:solidFill>
                  <a:srgbClr val="000000"/>
                </a:solidFill>
                <a:latin typeface="Meiryo"/>
                <a:ea typeface="Meiryo"/>
                <a:cs typeface="Meiryo"/>
                <a:sym typeface="Meiryo"/>
              </a:rPr>
              <a:t>https://</a:t>
            </a:r>
            <a:r>
              <a:rPr lang="en-US" sz="500" b="0" i="0" u="none" strike="noStrike" cap="none" dirty="0" err="1">
                <a:solidFill>
                  <a:srgbClr val="000000"/>
                </a:solidFill>
                <a:latin typeface="Meiryo"/>
                <a:ea typeface="Meiryo"/>
                <a:cs typeface="Meiryo"/>
                <a:sym typeface="Meiryo"/>
              </a:rPr>
              <a:t>www.instagram.com</a:t>
            </a:r>
            <a:r>
              <a:rPr lang="en-US" sz="500" b="0" i="0" u="none" strike="noStrike" cap="none" dirty="0">
                <a:solidFill>
                  <a:srgbClr val="000000"/>
                </a:solidFill>
                <a:latin typeface="Meiryo"/>
                <a:ea typeface="Meiryo"/>
                <a:cs typeface="Meiryo"/>
                <a:sym typeface="Meiryo"/>
              </a:rPr>
              <a:t>/reel/</a:t>
            </a:r>
            <a:r>
              <a:rPr lang="en-US" sz="500" b="0" i="0" u="none" strike="noStrike" cap="none" dirty="0" err="1">
                <a:solidFill>
                  <a:srgbClr val="000000"/>
                </a:solidFill>
                <a:latin typeface="Meiryo"/>
                <a:ea typeface="Meiryo"/>
                <a:cs typeface="Meiryo"/>
                <a:sym typeface="Meiryo"/>
              </a:rPr>
              <a:t>CzXtMCDBuBV</a:t>
            </a:r>
            <a:r>
              <a:rPr lang="en-US" sz="500" b="0" i="0" u="none" strike="noStrike" cap="none" dirty="0">
                <a:solidFill>
                  <a:srgbClr val="000000"/>
                </a:solidFill>
                <a:latin typeface="Meiryo"/>
                <a:ea typeface="Meiryo"/>
                <a:cs typeface="Meiryo"/>
                <a:sym typeface="Meiryo"/>
              </a:rPr>
              <a:t>/</a:t>
            </a:r>
            <a:endParaRPr sz="1400" b="0" i="0" u="none" strike="noStrike" cap="none" dirty="0">
              <a:solidFill>
                <a:srgbClr val="000000"/>
              </a:solidFill>
              <a:latin typeface="Meiryo"/>
              <a:ea typeface="Meiryo"/>
              <a:cs typeface="Meiryo"/>
              <a:sym typeface="Meiryo"/>
            </a:endParaRPr>
          </a:p>
        </p:txBody>
      </p:sp>
      <p:sp>
        <p:nvSpPr>
          <p:cNvPr id="778" name="Google Shape;778;p58"/>
          <p:cNvSpPr/>
          <p:nvPr/>
        </p:nvSpPr>
        <p:spPr>
          <a:xfrm>
            <a:off x="2859774" y="6538913"/>
            <a:ext cx="1170378"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dirty="0">
                <a:solidFill>
                  <a:srgbClr val="000000"/>
                </a:solidFill>
                <a:latin typeface="Meiryo"/>
                <a:ea typeface="Meiryo"/>
                <a:cs typeface="Meiryo"/>
                <a:sym typeface="Meiryo"/>
              </a:rPr>
              <a:t>https://</a:t>
            </a:r>
            <a:r>
              <a:rPr lang="en-US" sz="500" b="0" i="0" u="none" strike="noStrike" cap="none" dirty="0" err="1">
                <a:solidFill>
                  <a:srgbClr val="000000"/>
                </a:solidFill>
                <a:latin typeface="Meiryo"/>
                <a:ea typeface="Meiryo"/>
                <a:cs typeface="Meiryo"/>
                <a:sym typeface="Meiryo"/>
              </a:rPr>
              <a:t>www.instagram.com</a:t>
            </a:r>
            <a:r>
              <a:rPr lang="en-US" sz="500" b="0" i="0" u="none" strike="noStrike" cap="none" dirty="0">
                <a:solidFill>
                  <a:srgbClr val="000000"/>
                </a:solidFill>
                <a:latin typeface="Meiryo"/>
                <a:ea typeface="Meiryo"/>
                <a:cs typeface="Meiryo"/>
                <a:sym typeface="Meiryo"/>
              </a:rPr>
              <a:t>/reel/CyXvNxvhG4t/</a:t>
            </a:r>
            <a:endParaRPr sz="1400" b="0" i="0" u="none" strike="noStrike" cap="none" dirty="0">
              <a:solidFill>
                <a:srgbClr val="000000"/>
              </a:solidFill>
              <a:latin typeface="Meiryo"/>
              <a:ea typeface="Meiryo"/>
              <a:cs typeface="Meiryo"/>
              <a:sym typeface="Meiryo"/>
            </a:endParaRPr>
          </a:p>
        </p:txBody>
      </p:sp>
      <p:sp>
        <p:nvSpPr>
          <p:cNvPr id="779" name="Google Shape;779;p58"/>
          <p:cNvSpPr/>
          <p:nvPr/>
        </p:nvSpPr>
        <p:spPr>
          <a:xfrm>
            <a:off x="4060619" y="6553229"/>
            <a:ext cx="1139245"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dirty="0">
                <a:solidFill>
                  <a:srgbClr val="000000"/>
                </a:solidFill>
                <a:latin typeface="Meiryo"/>
                <a:ea typeface="Meiryo"/>
                <a:cs typeface="Meiryo"/>
                <a:sym typeface="Meiryo"/>
              </a:rPr>
              <a:t>https://</a:t>
            </a:r>
            <a:r>
              <a:rPr lang="en-US" sz="500" b="0" i="0" u="none" strike="noStrike" cap="none" dirty="0" err="1">
                <a:solidFill>
                  <a:srgbClr val="000000"/>
                </a:solidFill>
                <a:latin typeface="Meiryo"/>
                <a:ea typeface="Meiryo"/>
                <a:cs typeface="Meiryo"/>
                <a:sym typeface="Meiryo"/>
              </a:rPr>
              <a:t>www.instagram.com</a:t>
            </a:r>
            <a:r>
              <a:rPr lang="en-US" sz="500" b="0" i="0" u="none" strike="noStrike" cap="none" dirty="0">
                <a:solidFill>
                  <a:srgbClr val="000000"/>
                </a:solidFill>
                <a:latin typeface="Meiryo"/>
                <a:ea typeface="Meiryo"/>
                <a:cs typeface="Meiryo"/>
                <a:sym typeface="Meiryo"/>
              </a:rPr>
              <a:t>/reel/</a:t>
            </a:r>
            <a:r>
              <a:rPr lang="en-US" sz="500" b="0" i="0" u="none" strike="noStrike" cap="none" dirty="0" err="1">
                <a:solidFill>
                  <a:srgbClr val="000000"/>
                </a:solidFill>
                <a:latin typeface="Meiryo"/>
                <a:ea typeface="Meiryo"/>
                <a:cs typeface="Meiryo"/>
                <a:sym typeface="Meiryo"/>
              </a:rPr>
              <a:t>CsIbHmmBPUK</a:t>
            </a:r>
            <a:r>
              <a:rPr lang="en-US" sz="500" b="0" i="0" u="none" strike="noStrike" cap="none" dirty="0">
                <a:solidFill>
                  <a:srgbClr val="000000"/>
                </a:solidFill>
                <a:latin typeface="Meiryo"/>
                <a:ea typeface="Meiryo"/>
                <a:cs typeface="Meiryo"/>
                <a:sym typeface="Meiryo"/>
              </a:rPr>
              <a:t>/</a:t>
            </a:r>
            <a:endParaRPr sz="500" b="0" i="0" u="none" strike="noStrike" cap="none" dirty="0">
              <a:solidFill>
                <a:srgbClr val="000000"/>
              </a:solidFill>
              <a:latin typeface="Meiryo"/>
              <a:ea typeface="Meiryo"/>
              <a:cs typeface="Meiryo"/>
              <a:sym typeface="Meiryo"/>
            </a:endParaRPr>
          </a:p>
        </p:txBody>
      </p:sp>
      <p:sp>
        <p:nvSpPr>
          <p:cNvPr id="780" name="Google Shape;780;p58"/>
          <p:cNvSpPr txBox="1"/>
          <p:nvPr/>
        </p:nvSpPr>
        <p:spPr>
          <a:xfrm>
            <a:off x="3025836" y="6262875"/>
            <a:ext cx="524503"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900" b="1" i="0" u="none" strike="noStrike" cap="none">
                <a:solidFill>
                  <a:schemeClr val="lt1"/>
                </a:solidFill>
                <a:latin typeface="Arial"/>
                <a:ea typeface="Arial"/>
                <a:cs typeface="Arial"/>
                <a:sym typeface="Arial"/>
              </a:rPr>
              <a:t> 2.8 万</a:t>
            </a:r>
            <a:endParaRPr/>
          </a:p>
        </p:txBody>
      </p:sp>
      <p:sp>
        <p:nvSpPr>
          <p:cNvPr id="781" name="Google Shape;781;p58"/>
          <p:cNvSpPr/>
          <p:nvPr/>
        </p:nvSpPr>
        <p:spPr>
          <a:xfrm rot="5400000">
            <a:off x="3018215" y="6340539"/>
            <a:ext cx="90745" cy="75504"/>
          </a:xfrm>
          <a:prstGeom prst="flowChartExtra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5" name="図 4">
            <a:extLst>
              <a:ext uri="{FF2B5EF4-FFF2-40B4-BE49-F238E27FC236}">
                <a16:creationId xmlns:a16="http://schemas.microsoft.com/office/drawing/2014/main" id="{C82B1F67-9D3E-EA05-B9B2-8BAA15DD1AC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21651" y="868310"/>
            <a:ext cx="1913085" cy="2460612"/>
          </a:xfrm>
          <a:prstGeom prst="rect">
            <a:avLst/>
          </a:prstGeom>
        </p:spPr>
      </p:pic>
      <p:pic>
        <p:nvPicPr>
          <p:cNvPr id="6" name="図 5">
            <a:extLst>
              <a:ext uri="{FF2B5EF4-FFF2-40B4-BE49-F238E27FC236}">
                <a16:creationId xmlns:a16="http://schemas.microsoft.com/office/drawing/2014/main" id="{CC7FC199-82D3-5CDA-1692-350172DD231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681851" y="4837012"/>
            <a:ext cx="1072235" cy="1675657"/>
          </a:xfrm>
          <a:prstGeom prst="rect">
            <a:avLst/>
          </a:prstGeom>
        </p:spPr>
      </p:pic>
      <p:pic>
        <p:nvPicPr>
          <p:cNvPr id="7" name="図 6">
            <a:extLst>
              <a:ext uri="{FF2B5EF4-FFF2-40B4-BE49-F238E27FC236}">
                <a16:creationId xmlns:a16="http://schemas.microsoft.com/office/drawing/2014/main" id="{FBB963BB-CE66-DD6E-8C62-030B984F65C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049746" y="4866255"/>
            <a:ext cx="1023910" cy="1566759"/>
          </a:xfrm>
          <a:prstGeom prst="rect">
            <a:avLst/>
          </a:prstGeom>
        </p:spPr>
      </p:pic>
      <p:pic>
        <p:nvPicPr>
          <p:cNvPr id="8" name="図 7">
            <a:extLst>
              <a:ext uri="{FF2B5EF4-FFF2-40B4-BE49-F238E27FC236}">
                <a16:creationId xmlns:a16="http://schemas.microsoft.com/office/drawing/2014/main" id="{FE7CCCBB-490A-C2A0-38A6-98C3B8FDAF08}"/>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923208" y="4878647"/>
            <a:ext cx="1023910" cy="1602642"/>
          </a:xfrm>
          <a:prstGeom prst="rect">
            <a:avLst/>
          </a:prstGeom>
        </p:spPr>
      </p:pic>
      <p:sp>
        <p:nvSpPr>
          <p:cNvPr id="2" name="Google Shape;1303;p68">
            <a:extLst>
              <a:ext uri="{FF2B5EF4-FFF2-40B4-BE49-F238E27FC236}">
                <a16:creationId xmlns:a16="http://schemas.microsoft.com/office/drawing/2014/main" id="{FED8F53C-AB60-8533-5EF9-39D0EF766A7A}"/>
              </a:ext>
            </a:extLst>
          </p:cNvPr>
          <p:cNvSpPr txBox="1"/>
          <p:nvPr/>
        </p:nvSpPr>
        <p:spPr>
          <a:xfrm>
            <a:off x="7714927" y="187423"/>
            <a:ext cx="904968" cy="369332"/>
          </a:xfrm>
          <a:prstGeom prst="rect">
            <a:avLst/>
          </a:prstGeom>
          <a:solidFill>
            <a:schemeClr val="accent4"/>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SNS</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39"/>
        <p:cNvGrpSpPr/>
        <p:nvPr/>
      </p:nvGrpSpPr>
      <p:grpSpPr>
        <a:xfrm>
          <a:off x="0" y="0"/>
          <a:ext cx="0" cy="0"/>
          <a:chOff x="0" y="0"/>
          <a:chExt cx="0" cy="0"/>
        </a:xfrm>
      </p:grpSpPr>
      <p:sp>
        <p:nvSpPr>
          <p:cNvPr id="1041" name="Google Shape;1041;p14"/>
          <p:cNvSpPr txBox="1"/>
          <p:nvPr/>
        </p:nvSpPr>
        <p:spPr>
          <a:xfrm>
            <a:off x="190006" y="1911903"/>
            <a:ext cx="7805678" cy="16311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Tie-Up AD Menu</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4000"/>
              <a:buFont typeface="Arial"/>
              <a:buNone/>
            </a:pPr>
            <a:r>
              <a:rPr lang="en-US" sz="40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タイアップ広告メニュ</a:t>
            </a:r>
            <a:r>
              <a:rPr lang="en-US" sz="40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ー</a:t>
            </a:r>
            <a:endParaRPr sz="40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042" name="Google Shape;1042;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18</a:t>
            </a:fld>
            <a:endParaRPr/>
          </a:p>
        </p:txBody>
      </p:sp>
      <p:pic>
        <p:nvPicPr>
          <p:cNvPr id="3" name="図 2">
            <a:extLst>
              <a:ext uri="{FF2B5EF4-FFF2-40B4-BE49-F238E27FC236}">
                <a16:creationId xmlns:a16="http://schemas.microsoft.com/office/drawing/2014/main" id="{F3268C9D-826E-02A7-C733-6A23C346189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12530" y="3619893"/>
            <a:ext cx="4856111" cy="3238107"/>
          </a:xfrm>
          <a:prstGeom prst="rect">
            <a:avLst/>
          </a:prstGeom>
        </p:spPr>
      </p:pic>
    </p:spTree>
    <p:extLst>
      <p:ext uri="{BB962C8B-B14F-4D97-AF65-F5344CB8AC3E}">
        <p14:creationId xmlns:p14="http://schemas.microsoft.com/office/powerpoint/2010/main" val="3046863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64"/>
        <p:cNvGrpSpPr/>
        <p:nvPr/>
      </p:nvGrpSpPr>
      <p:grpSpPr>
        <a:xfrm>
          <a:off x="0" y="0"/>
          <a:ext cx="0" cy="0"/>
          <a:chOff x="0" y="0"/>
          <a:chExt cx="0" cy="0"/>
        </a:xfrm>
      </p:grpSpPr>
      <p:sp>
        <p:nvSpPr>
          <p:cNvPr id="1465" name="Google Shape;1465;p72"/>
          <p:cNvSpPr txBox="1"/>
          <p:nvPr/>
        </p:nvSpPr>
        <p:spPr>
          <a:xfrm>
            <a:off x="942395" y="164252"/>
            <a:ext cx="3883605"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本誌広告メニュー料金</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66" name="Google Shape;1466;p72"/>
          <p:cNvSpPr txBox="1"/>
          <p:nvPr/>
        </p:nvSpPr>
        <p:spPr>
          <a:xfrm>
            <a:off x="7869019" y="182793"/>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graphicFrame>
        <p:nvGraphicFramePr>
          <p:cNvPr id="1467" name="Google Shape;1467;p72"/>
          <p:cNvGraphicFramePr/>
          <p:nvPr>
            <p:extLst>
              <p:ext uri="{D42A27DB-BD31-4B8C-83A1-F6EECF244321}">
                <p14:modId xmlns:p14="http://schemas.microsoft.com/office/powerpoint/2010/main" val="3262974529"/>
              </p:ext>
            </p:extLst>
          </p:nvPr>
        </p:nvGraphicFramePr>
        <p:xfrm>
          <a:off x="276088" y="995593"/>
          <a:ext cx="8442600" cy="5174975"/>
        </p:xfrm>
        <a:graphic>
          <a:graphicData uri="http://schemas.openxmlformats.org/drawingml/2006/table">
            <a:tbl>
              <a:tblPr firstRow="1" bandRow="1">
                <a:noFill/>
                <a:tableStyleId>{5F3392F3-D24E-4387-A451-74C14A09AD77}</a:tableStyleId>
              </a:tblPr>
              <a:tblGrid>
                <a:gridCol w="1924175">
                  <a:extLst>
                    <a:ext uri="{9D8B030D-6E8A-4147-A177-3AD203B41FA5}">
                      <a16:colId xmlns:a16="http://schemas.microsoft.com/office/drawing/2014/main" val="20000"/>
                    </a:ext>
                  </a:extLst>
                </a:gridCol>
                <a:gridCol w="756200">
                  <a:extLst>
                    <a:ext uri="{9D8B030D-6E8A-4147-A177-3AD203B41FA5}">
                      <a16:colId xmlns:a16="http://schemas.microsoft.com/office/drawing/2014/main" val="20001"/>
                    </a:ext>
                  </a:extLst>
                </a:gridCol>
                <a:gridCol w="1572675">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gridCol w="2589350">
                  <a:extLst>
                    <a:ext uri="{9D8B030D-6E8A-4147-A177-3AD203B41FA5}">
                      <a16:colId xmlns:a16="http://schemas.microsoft.com/office/drawing/2014/main" val="20004"/>
                    </a:ext>
                  </a:extLst>
                </a:gridCol>
              </a:tblGrid>
              <a:tr h="590325">
                <a:tc>
                  <a:txBody>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err="1">
                          <a:latin typeface="Meiryo"/>
                          <a:ea typeface="Meiryo"/>
                          <a:cs typeface="Meiryo"/>
                          <a:sym typeface="Meiryo"/>
                        </a:rPr>
                        <a:t>掲載面</a:t>
                      </a:r>
                      <a:endParaRPr sz="1400" u="none" strike="noStrike" cap="none" dirty="0">
                        <a:latin typeface="Meiryo"/>
                        <a:ea typeface="Meiryo"/>
                        <a:cs typeface="Meiryo"/>
                        <a:sym typeface="Meiryo"/>
                      </a:endParaRPr>
                    </a:p>
                  </a:txBody>
                  <a:tcPr marL="91450" marR="91450" marT="45725" marB="45725" anchor="ctr">
                    <a:solidFill>
                      <a:schemeClr val="accent3"/>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err="1">
                          <a:latin typeface="Meiryo"/>
                          <a:ea typeface="Meiryo"/>
                          <a:cs typeface="Meiryo"/>
                          <a:sym typeface="Meiryo"/>
                        </a:rPr>
                        <a:t>色数</a:t>
                      </a:r>
                      <a:endParaRPr sz="1400" u="none" strike="noStrike" cap="none" dirty="0">
                        <a:latin typeface="Meiryo"/>
                        <a:ea typeface="Meiryo"/>
                        <a:cs typeface="Meiryo"/>
                        <a:sym typeface="Meiryo"/>
                      </a:endParaRPr>
                    </a:p>
                  </a:txBody>
                  <a:tcPr marL="91450" marR="91450" marT="45725" marB="45725" anchor="ctr">
                    <a:solidFill>
                      <a:schemeClr val="accent3"/>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latin typeface="Meiryo"/>
                          <a:ea typeface="Meiryo"/>
                          <a:cs typeface="Meiryo"/>
                          <a:sym typeface="Meiryo"/>
                        </a:rPr>
                        <a:t>スペース（P）</a:t>
                      </a:r>
                      <a:endParaRPr sz="1400" u="none" strike="noStrike" cap="none">
                        <a:latin typeface="Meiryo"/>
                        <a:ea typeface="Meiryo"/>
                        <a:cs typeface="Meiryo"/>
                        <a:sym typeface="Meiryo"/>
                      </a:endParaRPr>
                    </a:p>
                  </a:txBody>
                  <a:tcPr marL="91450" marR="91450" marT="45725" marB="45725" anchor="ctr">
                    <a:solidFill>
                      <a:schemeClr val="accent3"/>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latin typeface="Meiryo"/>
                          <a:ea typeface="Meiryo"/>
                          <a:cs typeface="Meiryo"/>
                          <a:sym typeface="Meiryo"/>
                        </a:rPr>
                        <a:t>料金</a:t>
                      </a:r>
                      <a:endParaRPr sz="1400" u="none" strike="noStrike" cap="none">
                        <a:latin typeface="Meiryo"/>
                        <a:ea typeface="Meiryo"/>
                        <a:cs typeface="Meiryo"/>
                        <a:sym typeface="Meiryo"/>
                      </a:endParaRPr>
                    </a:p>
                  </a:txBody>
                  <a:tcPr marL="91450" marR="91450" marT="45725" marB="45725" anchor="ctr">
                    <a:solidFill>
                      <a:schemeClr val="accent3"/>
                    </a:solidFill>
                  </a:tcPr>
                </a:tc>
                <a:tc>
                  <a:txBody>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err="1">
                          <a:latin typeface="Meiryo"/>
                          <a:ea typeface="Meiryo"/>
                          <a:cs typeface="Meiryo"/>
                          <a:sym typeface="Meiryo"/>
                        </a:rPr>
                        <a:t>広告寸法（mm</a:t>
                      </a:r>
                      <a:r>
                        <a:rPr lang="en-US" sz="1000" b="0" i="0" u="none" strike="noStrike" cap="none" dirty="0">
                          <a:latin typeface="Meiryo"/>
                          <a:ea typeface="Meiryo"/>
                          <a:cs typeface="Meiryo"/>
                          <a:sym typeface="Meiryo"/>
                        </a:rPr>
                        <a:t>）</a:t>
                      </a:r>
                      <a:endParaRPr sz="1000" b="0" i="0" u="none" strike="noStrike" cap="none" dirty="0">
                        <a:latin typeface="Meiryo"/>
                        <a:ea typeface="Meiryo"/>
                        <a:cs typeface="Meiryo"/>
                        <a:sym typeface="Meiryo"/>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err="1">
                          <a:latin typeface="Meiryo"/>
                          <a:ea typeface="Meiryo"/>
                          <a:cs typeface="Meiryo"/>
                          <a:sym typeface="Meiryo"/>
                        </a:rPr>
                        <a:t>天地</a:t>
                      </a:r>
                      <a:r>
                        <a:rPr lang="en-US" sz="1000" b="0" i="0" u="none" strike="noStrike" cap="none" dirty="0">
                          <a:latin typeface="Meiryo"/>
                          <a:ea typeface="Meiryo"/>
                          <a:cs typeface="Meiryo"/>
                          <a:sym typeface="Meiryo"/>
                        </a:rPr>
                        <a:t>✖️</a:t>
                      </a:r>
                      <a:r>
                        <a:rPr lang="en-US" sz="1000" b="0" i="0" u="none" strike="noStrike" cap="none" dirty="0" err="1">
                          <a:latin typeface="Meiryo"/>
                          <a:ea typeface="Meiryo"/>
                          <a:cs typeface="Meiryo"/>
                          <a:sym typeface="Meiryo"/>
                        </a:rPr>
                        <a:t>左右</a:t>
                      </a:r>
                      <a:endParaRPr sz="1000" b="0" i="0" u="none" strike="noStrike" cap="none" dirty="0">
                        <a:latin typeface="Meiryo"/>
                        <a:ea typeface="Meiryo"/>
                        <a:cs typeface="Meiryo"/>
                        <a:sym typeface="Meiryo"/>
                      </a:endParaRPr>
                    </a:p>
                  </a:txBody>
                  <a:tcPr marL="91450" marR="91450" marT="45725" marB="45725" anchor="ctr">
                    <a:solidFill>
                      <a:schemeClr val="accent3"/>
                    </a:solidFill>
                  </a:tcPr>
                </a:tc>
                <a:extLst>
                  <a:ext uri="{0D108BD9-81ED-4DB2-BD59-A6C34878D82A}">
                    <a16:rowId xmlns:a16="http://schemas.microsoft.com/office/drawing/2014/main" val="10000"/>
                  </a:ext>
                </a:extLst>
              </a:tr>
              <a:tr h="506000">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eiryo"/>
                          <a:ea typeface="Meiryo"/>
                          <a:cs typeface="Meiryo"/>
                          <a:sym typeface="Meiryo"/>
                        </a:rPr>
                        <a:t>表4</a:t>
                      </a:r>
                      <a:endParaRPr sz="1400" u="none" strike="noStrike" cap="none" dirty="0">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4色</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1</a:t>
                      </a:r>
                      <a:endParaRPr sz="1400" u="none" strike="noStrike" cap="none">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G1,600,000円</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245×200</a:t>
                      </a:r>
                      <a:endParaRPr sz="1400" u="none" strike="noStrike" cap="none">
                        <a:latin typeface="Meiryo"/>
                        <a:ea typeface="Meiryo"/>
                        <a:cs typeface="Meiryo"/>
                        <a:sym typeface="Meiryo"/>
                      </a:endParaRPr>
                    </a:p>
                  </a:txBody>
                  <a:tcPr marL="8525" marR="8525" marT="8525" marB="0" anchor="ctr"/>
                </a:tc>
                <a:extLst>
                  <a:ext uri="{0D108BD9-81ED-4DB2-BD59-A6C34878D82A}">
                    <a16:rowId xmlns:a16="http://schemas.microsoft.com/office/drawing/2014/main" val="10001"/>
                  </a:ext>
                </a:extLst>
              </a:tr>
              <a:tr h="506000">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rgbClr val="000000"/>
                          </a:solidFill>
                          <a:latin typeface="Meiryo"/>
                          <a:ea typeface="Meiryo"/>
                          <a:cs typeface="Meiryo"/>
                          <a:sym typeface="Meiryo"/>
                        </a:rPr>
                        <a:t>表2</a:t>
                      </a:r>
                      <a:endParaRPr sz="1050" b="0" i="0" u="none" strike="noStrike" cap="none" dirty="0">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4色</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1</a:t>
                      </a:r>
                      <a:endParaRPr sz="1400" u="none" strike="noStrike" cap="none">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G1,400,000円</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260×210</a:t>
                      </a:r>
                      <a:endParaRPr sz="1400" u="none" strike="noStrike" cap="none">
                        <a:latin typeface="Meiryo"/>
                        <a:ea typeface="Meiryo"/>
                        <a:cs typeface="Meiryo"/>
                        <a:sym typeface="Meiryo"/>
                      </a:endParaRPr>
                    </a:p>
                  </a:txBody>
                  <a:tcPr marL="8525" marR="8525" marT="8525" marB="0" anchor="ctr"/>
                </a:tc>
                <a:extLst>
                  <a:ext uri="{0D108BD9-81ED-4DB2-BD59-A6C34878D82A}">
                    <a16:rowId xmlns:a16="http://schemas.microsoft.com/office/drawing/2014/main" val="10002"/>
                  </a:ext>
                </a:extLst>
              </a:tr>
              <a:tr h="506000">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err="1">
                          <a:solidFill>
                            <a:srgbClr val="000000"/>
                          </a:solidFill>
                          <a:latin typeface="Meiryo"/>
                          <a:ea typeface="Meiryo"/>
                          <a:cs typeface="Meiryo"/>
                          <a:sym typeface="Meiryo"/>
                        </a:rPr>
                        <a:t>目次対向</a:t>
                      </a:r>
                      <a:endParaRPr sz="1400" u="none" strike="noStrike" cap="none" dirty="0">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4色</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1</a:t>
                      </a:r>
                      <a:endParaRPr sz="1400" u="none" strike="noStrike" cap="none">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G1,360,000円</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260×210</a:t>
                      </a:r>
                      <a:endParaRPr sz="1400" u="none" strike="noStrike" cap="none">
                        <a:latin typeface="Meiryo"/>
                        <a:ea typeface="Meiryo"/>
                        <a:cs typeface="Meiryo"/>
                        <a:sym typeface="Meiryo"/>
                      </a:endParaRPr>
                    </a:p>
                  </a:txBody>
                  <a:tcPr marL="8525" marR="8525" marT="8525" marB="0" anchor="ctr"/>
                </a:tc>
                <a:extLst>
                  <a:ext uri="{0D108BD9-81ED-4DB2-BD59-A6C34878D82A}">
                    <a16:rowId xmlns:a16="http://schemas.microsoft.com/office/drawing/2014/main" val="10003"/>
                  </a:ext>
                </a:extLst>
              </a:tr>
              <a:tr h="590650">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表3</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4色</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1</a:t>
                      </a:r>
                      <a:endParaRPr sz="1400" u="none" strike="noStrike" cap="none">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G1,500,000円</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260×210</a:t>
                      </a:r>
                      <a:endParaRPr sz="1400" u="none" strike="noStrike" cap="none">
                        <a:latin typeface="Meiryo"/>
                        <a:ea typeface="Meiryo"/>
                        <a:cs typeface="Meiryo"/>
                        <a:sym typeface="Meiryo"/>
                      </a:endParaRPr>
                    </a:p>
                  </a:txBody>
                  <a:tcPr marL="8525" marR="8525" marT="8525" marB="0" anchor="ctr"/>
                </a:tc>
                <a:extLst>
                  <a:ext uri="{0D108BD9-81ED-4DB2-BD59-A6C34878D82A}">
                    <a16:rowId xmlns:a16="http://schemas.microsoft.com/office/drawing/2014/main" val="10004"/>
                  </a:ext>
                </a:extLst>
              </a:tr>
              <a:tr h="640925">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err="1">
                          <a:solidFill>
                            <a:srgbClr val="000000"/>
                          </a:solidFill>
                          <a:latin typeface="Meiryo"/>
                          <a:ea typeface="Meiryo"/>
                          <a:cs typeface="Meiryo"/>
                          <a:sym typeface="Meiryo"/>
                        </a:rPr>
                        <a:t>中面オフセット</a:t>
                      </a:r>
                      <a:endParaRPr sz="1050" b="0" i="0" u="none" strike="noStrike" cap="none" dirty="0">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4色</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1</a:t>
                      </a:r>
                      <a:endParaRPr sz="1400" u="none" strike="noStrike" cap="none">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G1,300,000円</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260×210</a:t>
                      </a:r>
                      <a:endParaRPr sz="1400" u="none" strike="noStrike" cap="none">
                        <a:latin typeface="Meiryo"/>
                        <a:ea typeface="Meiryo"/>
                        <a:cs typeface="Meiryo"/>
                        <a:sym typeface="Meiryo"/>
                      </a:endParaRPr>
                    </a:p>
                  </a:txBody>
                  <a:tcPr marL="8525" marR="8525" marT="8525" marB="0" anchor="ctr"/>
                </a:tc>
                <a:extLst>
                  <a:ext uri="{0D108BD9-81ED-4DB2-BD59-A6C34878D82A}">
                    <a16:rowId xmlns:a16="http://schemas.microsoft.com/office/drawing/2014/main" val="10005"/>
                  </a:ext>
                </a:extLst>
              </a:tr>
              <a:tr h="572450">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err="1">
                          <a:solidFill>
                            <a:srgbClr val="000000"/>
                          </a:solidFill>
                          <a:latin typeface="Meiryo"/>
                          <a:ea typeface="Meiryo"/>
                          <a:cs typeface="Meiryo"/>
                          <a:sym typeface="Meiryo"/>
                        </a:rPr>
                        <a:t>中面オフセット</a:t>
                      </a:r>
                      <a:endParaRPr sz="1400" u="none" strike="noStrike" cap="none" dirty="0">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1色</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1</a:t>
                      </a:r>
                      <a:endParaRPr sz="1400" u="none" strike="noStrike" cap="none">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G800,000円</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260×210</a:t>
                      </a:r>
                      <a:endParaRPr sz="1400" u="none" strike="noStrike" cap="none">
                        <a:latin typeface="Meiryo"/>
                        <a:ea typeface="Meiryo"/>
                        <a:cs typeface="Meiryo"/>
                        <a:sym typeface="Meiryo"/>
                      </a:endParaRPr>
                    </a:p>
                  </a:txBody>
                  <a:tcPr marL="8525" marR="8525" marT="8525" marB="0" anchor="ctr"/>
                </a:tc>
                <a:extLst>
                  <a:ext uri="{0D108BD9-81ED-4DB2-BD59-A6C34878D82A}">
                    <a16:rowId xmlns:a16="http://schemas.microsoft.com/office/drawing/2014/main" val="10006"/>
                  </a:ext>
                </a:extLst>
              </a:tr>
              <a:tr h="640925">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err="1">
                          <a:solidFill>
                            <a:srgbClr val="000000"/>
                          </a:solidFill>
                          <a:latin typeface="Meiryo"/>
                          <a:ea typeface="Meiryo"/>
                          <a:cs typeface="Meiryo"/>
                          <a:sym typeface="Meiryo"/>
                        </a:rPr>
                        <a:t>タイアップ制作費</a:t>
                      </a:r>
                      <a:endParaRPr sz="1400" u="none" strike="noStrike" cap="none" dirty="0">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1</a:t>
                      </a:r>
                      <a:endParaRPr sz="1400" u="none" strike="noStrike" cap="none">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G375,000円</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endParaRPr sz="1050" b="0" i="0" u="none" strike="noStrike" cap="none">
                        <a:solidFill>
                          <a:srgbClr val="000000"/>
                        </a:solidFill>
                        <a:latin typeface="Meiryo"/>
                        <a:ea typeface="Meiryo"/>
                        <a:cs typeface="Meiryo"/>
                        <a:sym typeface="Meiryo"/>
                      </a:endParaRPr>
                    </a:p>
                  </a:txBody>
                  <a:tcPr marL="8525" marR="8525" marT="8525" marB="0" anchor="ctr"/>
                </a:tc>
                <a:extLst>
                  <a:ext uri="{0D108BD9-81ED-4DB2-BD59-A6C34878D82A}">
                    <a16:rowId xmlns:a16="http://schemas.microsoft.com/office/drawing/2014/main" val="10007"/>
                  </a:ext>
                </a:extLst>
              </a:tr>
              <a:tr h="621700">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err="1">
                          <a:solidFill>
                            <a:srgbClr val="000000"/>
                          </a:solidFill>
                          <a:latin typeface="Meiryo"/>
                          <a:ea typeface="Meiryo"/>
                          <a:cs typeface="Meiryo"/>
                          <a:sym typeface="Meiryo"/>
                        </a:rPr>
                        <a:t>オプション</a:t>
                      </a:r>
                      <a:r>
                        <a:rPr lang="en-US" sz="1050" b="0" i="0" u="none" strike="noStrike" cap="none" dirty="0">
                          <a:solidFill>
                            <a:srgbClr val="000000"/>
                          </a:solidFill>
                          <a:latin typeface="Meiryo"/>
                          <a:ea typeface="Meiryo"/>
                          <a:cs typeface="Meiryo"/>
                          <a:sym typeface="Meiryo"/>
                        </a:rPr>
                        <a:t> </a:t>
                      </a:r>
                      <a:r>
                        <a:rPr lang="en-US" sz="1050" b="0" i="0" u="none" strike="noStrike" cap="none" dirty="0" err="1">
                          <a:solidFill>
                            <a:srgbClr val="000000"/>
                          </a:solidFill>
                          <a:latin typeface="Meiryo"/>
                          <a:ea typeface="Meiryo"/>
                          <a:cs typeface="Meiryo"/>
                          <a:sym typeface="Meiryo"/>
                        </a:rPr>
                        <a:t>dマガジン掲載</a:t>
                      </a:r>
                      <a:endParaRPr sz="1400" u="none" strike="noStrike" cap="none" dirty="0">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4色</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1</a:t>
                      </a:r>
                      <a:endParaRPr sz="1400" u="none" strike="noStrike" cap="none">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Meiryo"/>
                          <a:ea typeface="Meiryo"/>
                          <a:cs typeface="Meiryo"/>
                          <a:sym typeface="Meiryo"/>
                        </a:rPr>
                        <a:t>G550,000円</a:t>
                      </a:r>
                      <a:endParaRPr sz="1050" b="0" i="0" u="none" strike="noStrike" cap="none">
                        <a:solidFill>
                          <a:srgbClr val="000000"/>
                        </a:solidFill>
                        <a:latin typeface="Meiryo"/>
                        <a:ea typeface="Meiryo"/>
                        <a:cs typeface="Meiryo"/>
                        <a:sym typeface="Meiryo"/>
                      </a:endParaRPr>
                    </a:p>
                  </a:txBody>
                  <a:tcPr marL="8525" marR="8525" marT="8525" marB="0" anchor="ct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err="1">
                          <a:solidFill>
                            <a:srgbClr val="000000"/>
                          </a:solidFill>
                          <a:latin typeface="Meiryo"/>
                          <a:ea typeface="Meiryo"/>
                          <a:cs typeface="Meiryo"/>
                          <a:sym typeface="Meiryo"/>
                        </a:rPr>
                        <a:t>リンク設置可</a:t>
                      </a:r>
                      <a:endParaRPr sz="1050" b="0" i="0" u="none" strike="noStrike" cap="none" dirty="0">
                        <a:solidFill>
                          <a:srgbClr val="000000"/>
                        </a:solidFill>
                        <a:latin typeface="Meiryo"/>
                        <a:ea typeface="Meiryo"/>
                        <a:cs typeface="Meiryo"/>
                        <a:sym typeface="Meiryo"/>
                      </a:endParaRPr>
                    </a:p>
                  </a:txBody>
                  <a:tcPr marL="8525" marR="8525" marT="8525" marB="0" anchor="ctr"/>
                </a:tc>
                <a:extLst>
                  <a:ext uri="{0D108BD9-81ED-4DB2-BD59-A6C34878D82A}">
                    <a16:rowId xmlns:a16="http://schemas.microsoft.com/office/drawing/2014/main" val="10008"/>
                  </a:ext>
                </a:extLst>
              </a:tr>
            </a:tbl>
          </a:graphicData>
        </a:graphic>
      </p:graphicFrame>
      <p:sp>
        <p:nvSpPr>
          <p:cNvPr id="1468" name="Google Shape;1468;p7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rPr>
              <a:t>19</a:t>
            </a:fld>
            <a:endParaRPr>
              <a:latin typeface="Meiryo UI" panose="020B0604030504040204" pitchFamily="34" charset="-128"/>
              <a:ea typeface="Meiryo UI" panose="020B0604030504040204" pitchFamily="34" charset="-128"/>
            </a:endParaRPr>
          </a:p>
        </p:txBody>
      </p:sp>
      <p:sp>
        <p:nvSpPr>
          <p:cNvPr id="1469" name="Google Shape;1469;p72"/>
          <p:cNvSpPr txBox="1"/>
          <p:nvPr/>
        </p:nvSpPr>
        <p:spPr>
          <a:xfrm>
            <a:off x="4064000" y="6284997"/>
            <a:ext cx="4255162"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dk1"/>
                </a:solidFill>
                <a:latin typeface="Meiryo UI" panose="020B0604030504040204" pitchFamily="34" charset="-128"/>
                <a:ea typeface="Meiryo UI" panose="020B0604030504040204" pitchFamily="34" charset="-128"/>
                <a:cs typeface="Meiryo"/>
                <a:sym typeface="Meiryo"/>
              </a:rPr>
              <a:t>※税抜きグロス料金となります。</a:t>
            </a:r>
            <a:endParaRPr sz="105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61"/>
          <p:cNvSpPr txBox="1"/>
          <p:nvPr/>
        </p:nvSpPr>
        <p:spPr>
          <a:xfrm>
            <a:off x="889331" y="200561"/>
            <a:ext cx="794459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4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WEB</a:t>
            </a:r>
            <a:r>
              <a:rPr lang="en-US" sz="24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タイアップ広告メニュー一覧表</a:t>
            </a:r>
            <a:endParaRPr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graphicFrame>
        <p:nvGraphicFramePr>
          <p:cNvPr id="1048" name="Google Shape;1048;p61"/>
          <p:cNvGraphicFramePr/>
          <p:nvPr>
            <p:extLst>
              <p:ext uri="{D42A27DB-BD31-4B8C-83A1-F6EECF244321}">
                <p14:modId xmlns:p14="http://schemas.microsoft.com/office/powerpoint/2010/main" val="3995367574"/>
              </p:ext>
            </p:extLst>
          </p:nvPr>
        </p:nvGraphicFramePr>
        <p:xfrm>
          <a:off x="446373" y="953898"/>
          <a:ext cx="7950630" cy="5466719"/>
        </p:xfrm>
        <a:graphic>
          <a:graphicData uri="http://schemas.openxmlformats.org/drawingml/2006/table">
            <a:tbl>
              <a:tblPr>
                <a:noFill/>
                <a:tableStyleId>{CFB523BF-7FED-4A8D-ABC2-89FED1CE7C1B}</a:tableStyleId>
              </a:tblPr>
              <a:tblGrid>
                <a:gridCol w="1850034">
                  <a:extLst>
                    <a:ext uri="{9D8B030D-6E8A-4147-A177-3AD203B41FA5}">
                      <a16:colId xmlns:a16="http://schemas.microsoft.com/office/drawing/2014/main" val="20001"/>
                    </a:ext>
                  </a:extLst>
                </a:gridCol>
                <a:gridCol w="652318">
                  <a:extLst>
                    <a:ext uri="{9D8B030D-6E8A-4147-A177-3AD203B41FA5}">
                      <a16:colId xmlns:a16="http://schemas.microsoft.com/office/drawing/2014/main" val="20003"/>
                    </a:ext>
                  </a:extLst>
                </a:gridCol>
                <a:gridCol w="703479">
                  <a:extLst>
                    <a:ext uri="{9D8B030D-6E8A-4147-A177-3AD203B41FA5}">
                      <a16:colId xmlns:a16="http://schemas.microsoft.com/office/drawing/2014/main" val="545985604"/>
                    </a:ext>
                  </a:extLst>
                </a:gridCol>
                <a:gridCol w="690689">
                  <a:extLst>
                    <a:ext uri="{9D8B030D-6E8A-4147-A177-3AD203B41FA5}">
                      <a16:colId xmlns:a16="http://schemas.microsoft.com/office/drawing/2014/main" val="3974012393"/>
                    </a:ext>
                  </a:extLst>
                </a:gridCol>
                <a:gridCol w="677898">
                  <a:extLst>
                    <a:ext uri="{9D8B030D-6E8A-4147-A177-3AD203B41FA5}">
                      <a16:colId xmlns:a16="http://schemas.microsoft.com/office/drawing/2014/main" val="2562922166"/>
                    </a:ext>
                  </a:extLst>
                </a:gridCol>
                <a:gridCol w="690689">
                  <a:extLst>
                    <a:ext uri="{9D8B030D-6E8A-4147-A177-3AD203B41FA5}">
                      <a16:colId xmlns:a16="http://schemas.microsoft.com/office/drawing/2014/main" val="2286551088"/>
                    </a:ext>
                  </a:extLst>
                </a:gridCol>
                <a:gridCol w="1160375">
                  <a:extLst>
                    <a:ext uri="{9D8B030D-6E8A-4147-A177-3AD203B41FA5}">
                      <a16:colId xmlns:a16="http://schemas.microsoft.com/office/drawing/2014/main" val="383658907"/>
                    </a:ext>
                  </a:extLst>
                </a:gridCol>
                <a:gridCol w="993423">
                  <a:extLst>
                    <a:ext uri="{9D8B030D-6E8A-4147-A177-3AD203B41FA5}">
                      <a16:colId xmlns:a16="http://schemas.microsoft.com/office/drawing/2014/main" val="3016932296"/>
                    </a:ext>
                  </a:extLst>
                </a:gridCol>
                <a:gridCol w="531725">
                  <a:extLst>
                    <a:ext uri="{9D8B030D-6E8A-4147-A177-3AD203B41FA5}">
                      <a16:colId xmlns:a16="http://schemas.microsoft.com/office/drawing/2014/main" val="3352329932"/>
                    </a:ext>
                  </a:extLst>
                </a:gridCol>
              </a:tblGrid>
              <a:tr h="317033">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1000" b="1" i="0" u="none" strike="noStrike" cap="none">
                          <a:solidFill>
                            <a:srgbClr val="FFFFFF"/>
                          </a:solidFill>
                          <a:latin typeface="Meiryo UI" panose="020B0604030504040204" pitchFamily="34" charset="-128"/>
                          <a:ea typeface="Meiryo UI" panose="020B0604030504040204" pitchFamily="34" charset="-128"/>
                          <a:cs typeface="Meiryo"/>
                          <a:sym typeface="Meiryo"/>
                        </a:rPr>
                        <a:t>メニュー名</a:t>
                      </a:r>
                      <a:endParaRPr sz="1000" b="1" i="0"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accent2">
                        <a:lumMod val="75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b="1" u="none" strike="noStrike" cap="none" dirty="0" err="1">
                          <a:solidFill>
                            <a:srgbClr val="FFFFFF"/>
                          </a:solidFill>
                          <a:latin typeface="Meiryo UI" panose="020B0604030504040204" pitchFamily="34" charset="-128"/>
                          <a:ea typeface="Meiryo UI" panose="020B0604030504040204" pitchFamily="34" charset="-128"/>
                          <a:cs typeface="Meiryo"/>
                          <a:sym typeface="Meiryo"/>
                        </a:rPr>
                        <a:t>撮影</a:t>
                      </a:r>
                      <a:endParaRPr sz="1000" b="1"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accent2">
                        <a:lumMod val="75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1000" b="1" u="none" strike="noStrike" cap="none">
                          <a:solidFill>
                            <a:srgbClr val="FFFFFF"/>
                          </a:solidFill>
                          <a:latin typeface="Meiryo UI" panose="020B0604030504040204" pitchFamily="34" charset="-128"/>
                          <a:ea typeface="Meiryo UI" panose="020B0604030504040204" pitchFamily="34" charset="-128"/>
                          <a:cs typeface="Meiryo"/>
                          <a:sym typeface="Meiryo"/>
                        </a:rPr>
                        <a:t>動画</a:t>
                      </a:r>
                      <a:endParaRPr sz="1000" b="1"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accent2">
                        <a:lumMod val="75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altLang="ja-JP" sz="1000" b="1" u="none" strike="noStrike" cap="none" dirty="0">
                          <a:solidFill>
                            <a:srgbClr val="FFFFFF"/>
                          </a:solidFill>
                          <a:latin typeface="Meiryo UI" panose="020B0604030504040204" pitchFamily="34" charset="-128"/>
                          <a:ea typeface="Meiryo UI" panose="020B0604030504040204" pitchFamily="34" charset="-128"/>
                          <a:cs typeface="Meiryo"/>
                          <a:sym typeface="Meiryo"/>
                        </a:rPr>
                        <a:t>SNS</a:t>
                      </a:r>
                      <a:r>
                        <a:rPr lang="ja-JP" altLang="en-US" sz="1000" b="1" u="none" strike="noStrike" cap="none">
                          <a:solidFill>
                            <a:srgbClr val="FFFFFF"/>
                          </a:solidFill>
                          <a:latin typeface="Meiryo UI" panose="020B0604030504040204" pitchFamily="34" charset="-128"/>
                          <a:ea typeface="Meiryo UI" panose="020B0604030504040204" pitchFamily="34" charset="-128"/>
                          <a:cs typeface="Meiryo"/>
                          <a:sym typeface="Meiryo"/>
                        </a:rPr>
                        <a:t>投稿</a:t>
                      </a:r>
                      <a:endParaRPr sz="1000" b="1"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accent2">
                        <a:lumMod val="75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1000" b="1" u="none" strike="noStrike" cap="none" dirty="0">
                          <a:solidFill>
                            <a:srgbClr val="FFFFFF"/>
                          </a:solidFill>
                          <a:latin typeface="Meiryo UI" panose="020B0604030504040204" pitchFamily="34" charset="-128"/>
                          <a:ea typeface="Meiryo UI" panose="020B0604030504040204" pitchFamily="34" charset="-128"/>
                          <a:cs typeface="Meiryo"/>
                          <a:sym typeface="Meiryo"/>
                        </a:rPr>
                        <a:t>メルマガ</a:t>
                      </a:r>
                      <a:endParaRPr sz="1000" b="1"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accent2">
                        <a:lumMod val="75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1000" b="1" u="none" strike="noStrike" cap="none">
                          <a:solidFill>
                            <a:srgbClr val="FFFFFF"/>
                          </a:solidFill>
                          <a:latin typeface="Meiryo UI" panose="020B0604030504040204" pitchFamily="34" charset="-128"/>
                          <a:ea typeface="Meiryo UI" panose="020B0604030504040204" pitchFamily="34" charset="-128"/>
                          <a:cs typeface="Meiryo"/>
                          <a:sym typeface="Meiryo"/>
                        </a:rPr>
                        <a:t>サンプリング</a:t>
                      </a:r>
                      <a:endParaRPr sz="1000" b="1"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accent2">
                        <a:lumMod val="75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altLang="ja-JP" sz="1000" b="1" u="none" strike="noStrike" cap="none" dirty="0">
                          <a:solidFill>
                            <a:srgbClr val="FFFFFF"/>
                          </a:solidFill>
                          <a:latin typeface="Meiryo UI" panose="020B0604030504040204" pitchFamily="34" charset="-128"/>
                          <a:ea typeface="Meiryo UI" panose="020B0604030504040204" pitchFamily="34" charset="-128"/>
                          <a:cs typeface="Meiryo"/>
                          <a:sym typeface="Meiryo"/>
                        </a:rPr>
                        <a:t>PV/imps</a:t>
                      </a:r>
                      <a:endParaRPr sz="1000" b="1"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accent2">
                        <a:lumMod val="75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1000" b="1" u="none" strike="noStrike" cap="none">
                          <a:solidFill>
                            <a:srgbClr val="FFFFFF"/>
                          </a:solidFill>
                          <a:latin typeface="Meiryo UI" panose="020B0604030504040204" pitchFamily="34" charset="-128"/>
                          <a:ea typeface="Meiryo UI" panose="020B0604030504040204" pitchFamily="34" charset="-128"/>
                          <a:cs typeface="Meiryo"/>
                          <a:sym typeface="Meiryo"/>
                        </a:rPr>
                        <a:t>グロス金額</a:t>
                      </a:r>
                      <a:endParaRPr sz="1000" b="1"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accent2">
                        <a:lumMod val="75000"/>
                      </a:schemeClr>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1000" b="1" u="none" strike="noStrike" cap="none">
                          <a:solidFill>
                            <a:srgbClr val="FFFFFF"/>
                          </a:solidFill>
                          <a:latin typeface="Meiryo UI" panose="020B0604030504040204" pitchFamily="34" charset="-128"/>
                          <a:ea typeface="Meiryo UI" panose="020B0604030504040204" pitchFamily="34" charset="-128"/>
                          <a:cs typeface="Meiryo"/>
                          <a:sym typeface="Meiryo"/>
                        </a:rPr>
                        <a:t>ページ</a:t>
                      </a:r>
                      <a:endParaRPr sz="1000" b="1"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solidFill>
                      <a:schemeClr val="accent2">
                        <a:lumMod val="75000"/>
                      </a:schemeClr>
                    </a:solidFill>
                  </a:tcPr>
                </a:tc>
                <a:extLst>
                  <a:ext uri="{0D108BD9-81ED-4DB2-BD59-A6C34878D82A}">
                    <a16:rowId xmlns:a16="http://schemas.microsoft.com/office/drawing/2014/main" val="40573954"/>
                  </a:ext>
                </a:extLst>
              </a:tr>
              <a:tr h="402619">
                <a:tc>
                  <a: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en-US" sz="900" u="none" strike="noStrike" cap="none">
                          <a:latin typeface="Meiryo UI" panose="020B0604030504040204" pitchFamily="34" charset="-128"/>
                          <a:ea typeface="Meiryo UI" panose="020B0604030504040204" pitchFamily="34" charset="-128"/>
                          <a:cs typeface="Meiryo"/>
                          <a:sym typeface="Meiryo"/>
                        </a:rPr>
                        <a:t>  </a:t>
                      </a:r>
                      <a:r>
                        <a:rPr lang="en-US" altLang="ja-JP" sz="900" u="none" strike="noStrike" cap="none">
                          <a:latin typeface="Meiryo UI" panose="020B0604030504040204" pitchFamily="34" charset="-128"/>
                          <a:ea typeface="Meiryo UI" panose="020B0604030504040204" pitchFamily="34" charset="-128"/>
                          <a:cs typeface="Meiryo"/>
                          <a:sym typeface="Meiryo"/>
                        </a:rPr>
                        <a:t>『BE-PAL』</a:t>
                      </a:r>
                      <a:r>
                        <a:rPr lang="ja-JP" altLang="en-US" sz="900" u="none" strike="noStrike" cap="none" dirty="0">
                          <a:latin typeface="Meiryo UI" panose="020B0604030504040204" pitchFamily="34" charset="-128"/>
                          <a:ea typeface="Meiryo UI" panose="020B0604030504040204" pitchFamily="34" charset="-128"/>
                          <a:cs typeface="Meiryo"/>
                          <a:sym typeface="Meiryo"/>
                        </a:rPr>
                        <a:t>スタッフ撮影＆レビュー</a:t>
                      </a: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900" u="none" strike="noStrike" cap="none">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altLang="ja-JP" sz="900" u="none" strike="noStrike" cap="none" dirty="0">
                          <a:latin typeface="Meiryo UI" panose="020B0604030504040204" pitchFamily="34" charset="-128"/>
                          <a:ea typeface="Meiryo UI" panose="020B0604030504040204" pitchFamily="34" charset="-128"/>
                          <a:cs typeface="Meiryo"/>
                          <a:sym typeface="Meiryo"/>
                        </a:rPr>
                        <a:t>10,000PV</a:t>
                      </a:r>
                      <a:r>
                        <a:rPr lang="ja-JP" altLang="en-US" sz="900" u="none" strike="noStrike" cap="none">
                          <a:latin typeface="Meiryo UI" panose="020B0604030504040204" pitchFamily="34" charset="-128"/>
                          <a:ea typeface="Meiryo UI" panose="020B0604030504040204" pitchFamily="34" charset="-128"/>
                          <a:cs typeface="Meiryo"/>
                          <a:sym typeface="Meiryo"/>
                        </a:rPr>
                        <a:t>保証</a:t>
                      </a:r>
                      <a:endParaRPr lang="ja-JP" altLang="en-US"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a:latin typeface="Meiryo UI" panose="020B0604030504040204" pitchFamily="34" charset="-128"/>
                          <a:ea typeface="Meiryo UI" panose="020B0604030504040204" pitchFamily="34" charset="-128"/>
                          <a:cs typeface="Meiryo"/>
                          <a:sym typeface="Meiryo"/>
                        </a:rPr>
                        <a:t>￥1,000,000</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hlinkClick r:id="rId3" action="ppaction://hlinksldjump"/>
                        </a:rPr>
                        <a:t>P31</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685742015"/>
                  </a:ext>
                </a:extLst>
              </a:tr>
              <a:tr h="402619">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900" b="0" i="0" u="none" strike="noStrike" cap="none">
                          <a:latin typeface="Meiryo UI" panose="020B0604030504040204" pitchFamily="34" charset="-128"/>
                          <a:ea typeface="Meiryo UI" panose="020B0604030504040204" pitchFamily="34" charset="-128"/>
                          <a:cs typeface="Meiryo"/>
                          <a:sym typeface="Meiryo"/>
                        </a:rPr>
                        <a:t>　縦型ショート動画タイアップ</a:t>
                      </a:r>
                    </a:p>
                  </a:txBody>
                  <a:tcPr marL="9125" marR="9125" marT="91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10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10,000PV</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保証</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b="0" i="0" u="none" strike="noStrike" cap="none">
                          <a:solidFill>
                            <a:srgbClr val="000000"/>
                          </a:solidFill>
                          <a:latin typeface="Meiryo UI" panose="020B0604030504040204" pitchFamily="34" charset="-128"/>
                          <a:ea typeface="Meiryo UI" panose="020B0604030504040204" pitchFamily="34" charset="-128"/>
                          <a:cs typeface="Meiryo"/>
                          <a:sym typeface="Meiryo"/>
                        </a:rPr>
                        <a:t>　</a:t>
                      </a:r>
                      <a:r>
                        <a:rPr lang="en-US" altLang="ja-JP"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￥1,500,000</a:t>
                      </a:r>
                      <a:endParaRPr sz="10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b="0" i="0" u="none" strike="noStrike" cap="none" dirty="0">
                          <a:latin typeface="Meiryo UI" panose="020B0604030504040204" pitchFamily="34" charset="-128"/>
                          <a:ea typeface="Meiryo UI" panose="020B0604030504040204" pitchFamily="34" charset="-128"/>
                          <a:cs typeface="Meiryo"/>
                          <a:sym typeface="Meiryo"/>
                          <a:hlinkClick r:id="rId4" action="ppaction://hlinksldjump"/>
                        </a:rPr>
                        <a:t>P32</a:t>
                      </a:r>
                      <a:endParaRPr sz="9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0"/>
                  </a:ext>
                </a:extLst>
              </a:tr>
              <a:tr h="402619">
                <a:tc>
                  <a:txBody>
                    <a:bodyPr/>
                    <a:lstStyle/>
                    <a:p>
                      <a:pPr marL="0" marR="0" lvl="0" indent="0" algn="l" rtl="0">
                        <a:lnSpc>
                          <a:spcPct val="100000"/>
                        </a:lnSpc>
                        <a:spcBef>
                          <a:spcPts val="0"/>
                        </a:spcBef>
                        <a:spcAft>
                          <a:spcPts val="0"/>
                        </a:spcAft>
                        <a:buClr>
                          <a:srgbClr val="000000"/>
                        </a:buClr>
                        <a:buSzPts val="1200"/>
                        <a:buFont typeface="Arial"/>
                        <a:buNone/>
                      </a:pPr>
                      <a:r>
                        <a:rPr lang="en-US" sz="900" b="0" i="0" u="none" strike="noStrike" cap="none" dirty="0">
                          <a:latin typeface="Meiryo UI" panose="020B0604030504040204" pitchFamily="34" charset="-128"/>
                          <a:ea typeface="Meiryo UI" panose="020B0604030504040204" pitchFamily="34" charset="-128"/>
                          <a:cs typeface="Meiryo"/>
                          <a:sym typeface="Meiryo"/>
                        </a:rPr>
                        <a:t> </a:t>
                      </a:r>
                      <a:r>
                        <a:rPr lang="en-US" sz="900" b="0" i="0" u="none" strike="noStrike" cap="none" dirty="0" err="1">
                          <a:latin typeface="Meiryo UI" panose="020B0604030504040204" pitchFamily="34" charset="-128"/>
                          <a:ea typeface="Meiryo UI" panose="020B0604030504040204" pitchFamily="34" charset="-128"/>
                          <a:cs typeface="Meiryo"/>
                          <a:sym typeface="Meiryo"/>
                        </a:rPr>
                        <a:t>編集長レビュータイアップ</a:t>
                      </a:r>
                      <a:endParaRPr sz="9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900" u="none" strike="noStrike" cap="none">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rPr>
                        <a:t>12,000PV保証</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a:latin typeface="Meiryo UI" panose="020B0604030504040204" pitchFamily="34" charset="-128"/>
                          <a:ea typeface="Meiryo UI" panose="020B0604030504040204" pitchFamily="34" charset="-128"/>
                          <a:cs typeface="Meiryo"/>
                          <a:sym typeface="Meiryo"/>
                        </a:rPr>
                        <a:t>￥1,500,000</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hlinkClick r:id="rId5" action="ppaction://hlinksldjump"/>
                        </a:rPr>
                        <a:t>P33</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1"/>
                  </a:ext>
                </a:extLst>
              </a:tr>
              <a:tr h="402619">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err="1">
                          <a:latin typeface="Meiryo UI" panose="020B0604030504040204" pitchFamily="34" charset="-128"/>
                          <a:ea typeface="Meiryo UI" panose="020B0604030504040204" pitchFamily="34" charset="-128"/>
                          <a:cs typeface="Meiryo"/>
                          <a:sym typeface="Meiryo"/>
                        </a:rPr>
                        <a:t>スタンダードタイアップ</a:t>
                      </a:r>
                      <a:endParaRPr sz="9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900" u="none" strike="noStrike" cap="none">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900" u="none" strike="noStrike" cap="none">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900" u="none" strike="noStrike" cap="none">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rPr>
                        <a:t>20,000PV保証</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a:latin typeface="Meiryo UI" panose="020B0604030504040204" pitchFamily="34" charset="-128"/>
                          <a:ea typeface="Meiryo UI" panose="020B0604030504040204" pitchFamily="34" charset="-128"/>
                          <a:cs typeface="Meiryo"/>
                          <a:sym typeface="Meiryo"/>
                        </a:rPr>
                        <a:t>￥2,000,000</a:t>
                      </a:r>
                      <a:endParaRPr lang="en-US" altLang="ja-JP"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hlinkClick r:id="rId6" action="ppaction://hlinksldjump"/>
                        </a:rPr>
                        <a:t>P34</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3231097086"/>
                  </a:ext>
                </a:extLst>
              </a:tr>
              <a:tr h="402619">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err="1">
                          <a:latin typeface="Meiryo UI" panose="020B0604030504040204" pitchFamily="34" charset="-128"/>
                          <a:ea typeface="Meiryo UI" panose="020B0604030504040204" pitchFamily="34" charset="-128"/>
                          <a:cs typeface="Meiryo"/>
                          <a:sym typeface="Meiryo"/>
                        </a:rPr>
                        <a:t>ニュースリリースタイアップ</a:t>
                      </a:r>
                      <a:endParaRPr sz="9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altLang="ja-JP" sz="900" u="none" strike="noStrike" cap="none" dirty="0">
                          <a:latin typeface="Meiryo UI" panose="020B0604030504040204" pitchFamily="34" charset="-128"/>
                          <a:ea typeface="Meiryo UI" panose="020B0604030504040204" pitchFamily="34" charset="-128"/>
                          <a:cs typeface="Meiryo"/>
                          <a:sym typeface="Meiryo"/>
                        </a:rPr>
                        <a:t>5,000</a:t>
                      </a:r>
                      <a:r>
                        <a:rPr lang="ja-JP" altLang="en-US" sz="900" u="none" strike="noStrike" cap="none">
                          <a:latin typeface="Meiryo UI" panose="020B0604030504040204" pitchFamily="34" charset="-128"/>
                          <a:ea typeface="Meiryo UI" panose="020B0604030504040204" pitchFamily="34" charset="-128"/>
                          <a:cs typeface="Meiryo"/>
                          <a:sym typeface="Meiryo"/>
                        </a:rPr>
                        <a:t>想定</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a:latin typeface="Meiryo UI" panose="020B0604030504040204" pitchFamily="34" charset="-128"/>
                          <a:ea typeface="Meiryo UI" panose="020B0604030504040204" pitchFamily="34" charset="-128"/>
                          <a:cs typeface="Meiryo"/>
                          <a:sym typeface="Meiryo"/>
                        </a:rPr>
                        <a:t>￥500,000</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hlinkClick r:id="rId7" action="ppaction://hlinksldjump"/>
                        </a:rPr>
                        <a:t>P35</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2"/>
                  </a:ext>
                </a:extLst>
              </a:tr>
              <a:tr h="402619">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err="1">
                          <a:latin typeface="Meiryo UI" panose="020B0604030504040204" pitchFamily="34" charset="-128"/>
                          <a:ea typeface="Meiryo UI" panose="020B0604030504040204" pitchFamily="34" charset="-128"/>
                          <a:cs typeface="Meiryo"/>
                          <a:sym typeface="Meiryo"/>
                        </a:rPr>
                        <a:t>本誌転載タイアップ</a:t>
                      </a:r>
                      <a:endParaRPr sz="9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ja-JP" altLang="en-US"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20,000PV</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保証</a:t>
                      </a:r>
                      <a:endParaRPr kumimoji="0" lang="ja-JP" altLang="en-US"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a:latin typeface="Meiryo UI" panose="020B0604030504040204" pitchFamily="34" charset="-128"/>
                          <a:ea typeface="Meiryo UI" panose="020B0604030504040204" pitchFamily="34" charset="-128"/>
                          <a:cs typeface="Meiryo"/>
                          <a:sym typeface="Meiryo"/>
                        </a:rPr>
                        <a:t>￥1,000,000</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hlinkClick r:id="rId8" action="ppaction://hlinksldjump"/>
                        </a:rPr>
                        <a:t>P36</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3"/>
                  </a:ext>
                </a:extLst>
              </a:tr>
              <a:tr h="402619">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a:latin typeface="Meiryo UI" panose="020B0604030504040204" pitchFamily="34" charset="-128"/>
                          <a:ea typeface="Meiryo UI" panose="020B0604030504040204" pitchFamily="34" charset="-128"/>
                          <a:cs typeface="Meiryo"/>
                          <a:sym typeface="Meiryo"/>
                        </a:rPr>
                        <a:t>『BE-PAL.NET』 </a:t>
                      </a:r>
                      <a:r>
                        <a:rPr lang="en-US" sz="900" u="none" strike="noStrike" cap="none" dirty="0" err="1">
                          <a:latin typeface="Meiryo UI" panose="020B0604030504040204" pitchFamily="34" charset="-128"/>
                          <a:ea typeface="Meiryo UI" panose="020B0604030504040204" pitchFamily="34" charset="-128"/>
                          <a:cs typeface="Meiryo"/>
                          <a:sym typeface="Meiryo"/>
                        </a:rPr>
                        <a:t>WEBリーチMAX</a:t>
                      </a:r>
                      <a:endParaRPr sz="9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900" u="none" strike="noStrike" cap="none">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900" u="none" strike="noStrike" cap="none">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60,000PV</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保証</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a:latin typeface="Meiryo UI" panose="020B0604030504040204" pitchFamily="34" charset="-128"/>
                          <a:ea typeface="Meiryo UI" panose="020B0604030504040204" pitchFamily="34" charset="-128"/>
                          <a:cs typeface="Meiryo"/>
                          <a:sym typeface="Meiryo"/>
                        </a:rPr>
                        <a:t>￥3,500,000</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hlinkClick r:id="rId9" action="ppaction://hlinksldjump"/>
                        </a:rPr>
                        <a:t>P37</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4"/>
                  </a:ext>
                </a:extLst>
              </a:tr>
              <a:tr h="402619">
                <a:tc>
                  <a:txBody>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900" b="0" i="0" u="none" strike="noStrike" cap="none">
                          <a:solidFill>
                            <a:srgbClr val="000000"/>
                          </a:solidFill>
                          <a:latin typeface="Meiryo UI" panose="020B0604030504040204" pitchFamily="34" charset="-128"/>
                          <a:ea typeface="Meiryo UI" panose="020B0604030504040204" pitchFamily="34" charset="-128"/>
                          <a:cs typeface="Meiryo"/>
                          <a:sym typeface="Meiryo"/>
                        </a:rPr>
                        <a:t>　</a:t>
                      </a:r>
                      <a:r>
                        <a:rPr lang="en-US" altLang="ja-JP"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『BE-PAL』</a:t>
                      </a:r>
                      <a:r>
                        <a:rPr lang="ja-JP" altLang="en-US" sz="900" b="0" i="0" u="none" strike="noStrike" cap="none">
                          <a:solidFill>
                            <a:srgbClr val="000000"/>
                          </a:solidFill>
                          <a:latin typeface="Meiryo UI" panose="020B0604030504040204" pitchFamily="34" charset="-128"/>
                          <a:ea typeface="Meiryo UI" panose="020B0604030504040204" pitchFamily="34" charset="-128"/>
                          <a:cs typeface="Meiryo"/>
                          <a:sym typeface="Meiryo"/>
                        </a:rPr>
                        <a:t>スポンサード連載タイアップ</a:t>
                      </a:r>
                      <a:endParaRPr lang="ja-JP" altLang="en-US" sz="900" b="0" i="0" u="none" strike="noStrike" cap="none">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lang="ja-JP" altLang="en-US" sz="1100" u="none" strike="noStrike" cap="none">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30,000PV</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保証</a:t>
                      </a: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本</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b="0" i="0" u="none" strike="noStrike" cap="none">
                          <a:solidFill>
                            <a:srgbClr val="000000"/>
                          </a:solidFill>
                          <a:latin typeface="Meiryo UI" panose="020B0604030504040204" pitchFamily="34" charset="-128"/>
                          <a:ea typeface="Meiryo UI" panose="020B0604030504040204" pitchFamily="34" charset="-128"/>
                          <a:cs typeface="Meiryo"/>
                          <a:sym typeface="Meiryo"/>
                        </a:rPr>
                        <a:t>　</a:t>
                      </a:r>
                      <a:r>
                        <a:rPr lang="en-US" altLang="ja-JP"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￥8,000,000～</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hlinkClick r:id="rId10" action="ppaction://hlinksldjump"/>
                        </a:rPr>
                        <a:t>P38</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5"/>
                  </a:ext>
                </a:extLst>
              </a:tr>
              <a:tr h="402619">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900" b="0" i="0" u="none" strike="noStrike" cap="none">
                          <a:solidFill>
                            <a:srgbClr val="000000"/>
                          </a:solidFill>
                          <a:latin typeface="Meiryo UI" panose="020B0604030504040204" pitchFamily="34" charset="-128"/>
                          <a:ea typeface="Meiryo UI" panose="020B0604030504040204" pitchFamily="34" charset="-128"/>
                          <a:cs typeface="Meiryo"/>
                          <a:sym typeface="Meiryo"/>
                        </a:rPr>
                        <a:t>　</a:t>
                      </a:r>
                      <a:r>
                        <a:rPr 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『BE-PAL.NET』</a:t>
                      </a:r>
                      <a:r>
                        <a:rPr lang="ja-JP" altLang="en-US" sz="900" b="0" i="0" u="none" strike="noStrike" cap="none">
                          <a:solidFill>
                            <a:srgbClr val="000000"/>
                          </a:solidFill>
                          <a:latin typeface="Meiryo UI" panose="020B0604030504040204" pitchFamily="34" charset="-128"/>
                          <a:ea typeface="Meiryo UI" panose="020B0604030504040204" pitchFamily="34" charset="-128"/>
                          <a:cs typeface="Meiryo"/>
                          <a:sym typeface="Meiryo"/>
                        </a:rPr>
                        <a:t>サンプリングタイアップ</a:t>
                      </a:r>
                    </a:p>
                  </a:txBody>
                  <a:tcPr marL="9125" marR="9125" marT="91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10,000PV</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保証</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altLang="ja-JP" sz="900" u="none" strike="noStrike" cap="none" dirty="0">
                          <a:latin typeface="Meiryo UI" panose="020B0604030504040204" pitchFamily="34" charset="-128"/>
                          <a:ea typeface="Meiryo UI" panose="020B0604030504040204" pitchFamily="34" charset="-128"/>
                          <a:cs typeface="Meiryo"/>
                          <a:sym typeface="Meiryo"/>
                        </a:rPr>
                        <a:t>￥2,000,000</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hlinkClick r:id="rId11" action="ppaction://hlinksldjump"/>
                        </a:rPr>
                        <a:t>P39</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6"/>
                  </a:ext>
                </a:extLst>
              </a:tr>
              <a:tr h="402619">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a:latin typeface="Meiryo UI" panose="020B0604030504040204" pitchFamily="34" charset="-128"/>
                          <a:ea typeface="Meiryo UI" panose="020B0604030504040204" pitchFamily="34" charset="-128"/>
                          <a:cs typeface="Meiryo"/>
                          <a:sym typeface="Meiryo"/>
                        </a:rPr>
                        <a:t>Instagram Feed Magazine</a:t>
                      </a:r>
                      <a:endParaRPr lang="ja-JP" altLang="en-US" sz="900" u="none" strike="noStrike" cap="none">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1100" u="none" strike="noStrike" cap="none">
                          <a:latin typeface="Meiryo UI" panose="020B0604030504040204" pitchFamily="34" charset="-128"/>
                          <a:ea typeface="Meiryo UI" panose="020B0604030504040204" pitchFamily="34" charset="-128"/>
                          <a:cs typeface="Meiryo"/>
                          <a:sym typeface="Meiryo"/>
                        </a:rPr>
                        <a:t>▲</a:t>
                      </a:r>
                      <a:endParaRPr sz="11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30,000imp</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保証</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　　</a:t>
                      </a:r>
                      <a:r>
                        <a:rPr 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￥800,000～</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hlinkClick r:id="rId12" action="ppaction://hlinksldjump"/>
                        </a:rPr>
                        <a:t>P40</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7"/>
                  </a:ext>
                </a:extLst>
              </a:tr>
              <a:tr h="318258">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900" b="0" i="0" u="none" strike="noStrike" cap="none">
                          <a:latin typeface="Meiryo UI" panose="020B0604030504040204" pitchFamily="34" charset="-128"/>
                          <a:ea typeface="Meiryo UI" panose="020B0604030504040204" pitchFamily="34" charset="-128"/>
                          <a:cs typeface="Meiryo"/>
                          <a:sym typeface="Meiryo"/>
                        </a:rPr>
                        <a:t>　</a:t>
                      </a:r>
                      <a:r>
                        <a:rPr lang="en-US" altLang="ja-JP" sz="900" b="0" i="0" u="none" strike="noStrike" cap="none" dirty="0">
                          <a:latin typeface="Meiryo UI" panose="020B0604030504040204" pitchFamily="34" charset="-128"/>
                          <a:ea typeface="Meiryo UI" panose="020B0604030504040204" pitchFamily="34" charset="-128"/>
                          <a:cs typeface="Meiryo"/>
                          <a:sym typeface="Meiryo"/>
                        </a:rPr>
                        <a:t>『BE-PAL』X</a:t>
                      </a:r>
                      <a:r>
                        <a:rPr lang="ja-JP" altLang="en-US" sz="900" b="0" i="0" u="none" strike="noStrike" cap="none" dirty="0">
                          <a:latin typeface="Meiryo UI" panose="020B0604030504040204" pitchFamily="34" charset="-128"/>
                          <a:ea typeface="Meiryo UI" panose="020B0604030504040204" pitchFamily="34" charset="-128"/>
                          <a:cs typeface="Meiryo"/>
                          <a:sym typeface="Meiryo"/>
                        </a:rPr>
                        <a:t>スポンサーシップ広告</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lang="ja-JP" altLang="en-US" sz="9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lang="ja-JP" altLang="en-US" sz="9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ー</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b="0" i="0" u="none" strike="noStrike" cap="none" dirty="0">
                          <a:latin typeface="Meiryo UI" panose="020B0604030504040204" pitchFamily="34" charset="-128"/>
                          <a:ea typeface="Meiryo UI" panose="020B0604030504040204" pitchFamily="34" charset="-128"/>
                          <a:cs typeface="Meiryo"/>
                          <a:sym typeface="Meiryo"/>
                        </a:rPr>
                        <a:t>￥</a:t>
                      </a:r>
                      <a:r>
                        <a:rPr lang="en-US" altLang="ja-JP" sz="900" b="0" i="0" u="none" strike="noStrike" cap="none" dirty="0">
                          <a:latin typeface="Meiryo UI" panose="020B0604030504040204" pitchFamily="34" charset="-128"/>
                          <a:ea typeface="Meiryo UI" panose="020B0604030504040204" pitchFamily="34" charset="-128"/>
                          <a:cs typeface="Meiryo"/>
                          <a:sym typeface="Meiryo"/>
                        </a:rPr>
                        <a:t>3,500,000</a:t>
                      </a:r>
                      <a:r>
                        <a:rPr lang="ja-JP" altLang="en-US" sz="900" b="0" i="0" u="none" strike="noStrike" cap="none" dirty="0">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altLang="ja-JP" sz="900" b="0" i="0" u="none" strike="noStrike" cap="none" dirty="0">
                          <a:latin typeface="Meiryo UI" panose="020B0604030504040204" pitchFamily="34" charset="-128"/>
                          <a:ea typeface="Meiryo UI" panose="020B0604030504040204" pitchFamily="34" charset="-128"/>
                          <a:cs typeface="Meiryo"/>
                          <a:sym typeface="Meiryo"/>
                          <a:hlinkClick r:id="rId13" action="ppaction://hlinksldjump"/>
                        </a:rPr>
                        <a:t>P41</a:t>
                      </a:r>
                      <a:endParaRPr lang="ja-JP" altLang="en-US" sz="9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157037250"/>
                  </a:ext>
                </a:extLst>
              </a:tr>
              <a:tr h="402619">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900" b="0" i="0" u="none" strike="noStrike" cap="none">
                          <a:latin typeface="Meiryo UI" panose="020B0604030504040204" pitchFamily="34" charset="-128"/>
                          <a:ea typeface="Meiryo UI" panose="020B0604030504040204" pitchFamily="34" charset="-128"/>
                          <a:cs typeface="Meiryo"/>
                          <a:sym typeface="Meiryo"/>
                        </a:rPr>
                        <a:t>　</a:t>
                      </a:r>
                      <a:r>
                        <a:rPr lang="en-US" sz="900" b="0" i="0" u="none" strike="noStrike" cap="none" dirty="0" err="1">
                          <a:latin typeface="Meiryo UI" panose="020B0604030504040204" pitchFamily="34" charset="-128"/>
                          <a:ea typeface="Meiryo UI" panose="020B0604030504040204" pitchFamily="34" charset="-128"/>
                          <a:cs typeface="Meiryo"/>
                          <a:sym typeface="Meiryo"/>
                        </a:rPr>
                        <a:t>コンテンツ納品パッケージ</a:t>
                      </a:r>
                      <a:endParaRPr sz="9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10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10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20,000PV</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保証</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　</a:t>
                      </a:r>
                      <a:r>
                        <a:rPr lang="en-US" altLang="ja-JP"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￥2,500,000～</a:t>
                      </a:r>
                      <a:endParaRPr sz="10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1000" b="0" i="0" u="none" strike="noStrike" cap="none" dirty="0">
                          <a:latin typeface="Meiryo UI" panose="020B0604030504040204" pitchFamily="34" charset="-128"/>
                          <a:ea typeface="Meiryo UI" panose="020B0604030504040204" pitchFamily="34" charset="-128"/>
                          <a:cs typeface="Meiryo"/>
                          <a:sym typeface="Meiryo"/>
                          <a:hlinkClick r:id="rId14" action="ppaction://hlinksldjump"/>
                        </a:rPr>
                        <a:t>P42</a:t>
                      </a:r>
                      <a:endParaRPr sz="1000" b="0" i="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10008"/>
                  </a:ext>
                </a:extLst>
              </a:tr>
              <a:tr h="402619">
                <a:tc>
                  <a:txBody>
                    <a:bodyPr/>
                    <a:lstStyle/>
                    <a:p>
                      <a:pPr marL="0" marR="0" lvl="0" indent="0" algn="l" rtl="0">
                        <a:lnSpc>
                          <a:spcPct val="100000"/>
                        </a:lnSpc>
                        <a:spcBef>
                          <a:spcPts val="0"/>
                        </a:spcBef>
                        <a:spcAft>
                          <a:spcPts val="0"/>
                        </a:spcAft>
                        <a:buClr>
                          <a:srgbClr val="000000"/>
                        </a:buClr>
                        <a:buSzPts val="12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　</a:t>
                      </a:r>
                      <a:r>
                        <a:rPr lang="en-US" sz="900" u="none" strike="noStrike" cap="none" dirty="0">
                          <a:latin typeface="Meiryo UI" panose="020B0604030504040204" pitchFamily="34" charset="-128"/>
                          <a:ea typeface="Meiryo UI" panose="020B0604030504040204" pitchFamily="34" charset="-128"/>
                          <a:cs typeface="Meiryo"/>
                          <a:sym typeface="Meiryo"/>
                        </a:rPr>
                        <a:t>『</a:t>
                      </a:r>
                      <a:r>
                        <a:rPr lang="en-US" sz="900" u="none" strike="noStrike" cap="none" dirty="0" err="1">
                          <a:latin typeface="Meiryo UI" panose="020B0604030504040204" pitchFamily="34" charset="-128"/>
                          <a:ea typeface="Meiryo UI" panose="020B0604030504040204" pitchFamily="34" charset="-128"/>
                          <a:cs typeface="Meiryo"/>
                          <a:sym typeface="Meiryo"/>
                        </a:rPr>
                        <a:t>BE-PAL』プレミアム動画タイアップ</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25,000PV</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保証</a:t>
                      </a: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ja-JP" altLang="en-US" sz="900" b="0" i="0" u="none" strike="noStrike" cap="none">
                          <a:solidFill>
                            <a:srgbClr val="000000"/>
                          </a:solidFill>
                          <a:latin typeface="Meiryo UI" panose="020B0604030504040204" pitchFamily="34" charset="-128"/>
                          <a:ea typeface="Meiryo UI" panose="020B0604030504040204" pitchFamily="34" charset="-128"/>
                          <a:cs typeface="Meiryo"/>
                          <a:sym typeface="Meiryo"/>
                        </a:rPr>
                        <a:t>　</a:t>
                      </a:r>
                      <a:r>
                        <a:rPr lang="en-US" sz="9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￥4,000,000～</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US" sz="900" u="none" strike="noStrike" cap="none" dirty="0">
                          <a:latin typeface="Meiryo UI" panose="020B0604030504040204" pitchFamily="34" charset="-128"/>
                          <a:ea typeface="Meiryo UI" panose="020B0604030504040204" pitchFamily="34" charset="-128"/>
                          <a:cs typeface="Meiryo"/>
                          <a:sym typeface="Meiryo"/>
                          <a:hlinkClick r:id="rId13" action="ppaction://hlinksldjump"/>
                        </a:rPr>
                        <a:t>P43</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9125" marR="9125" marT="9125" marB="0" anchor="ctr">
                    <a:lnL w="9525" cap="flat" cmpd="sng" algn="ctr">
                      <a:solidFill>
                        <a:srgbClr val="000000"/>
                      </a:solidFill>
                      <a:prstDash val="solid"/>
                      <a:round/>
                      <a:headEnd type="none" w="sm" len="sm"/>
                      <a:tailEnd type="none" w="sm" len="sm"/>
                    </a:lnL>
                    <a:lnR w="9525" cap="flat" cmpd="sng" algn="ctr">
                      <a:solidFill>
                        <a:srgbClr val="000000"/>
                      </a:solidFill>
                      <a:prstDash val="solid"/>
                      <a:round/>
                      <a:headEnd type="none" w="sm" len="sm"/>
                      <a:tailEnd type="none" w="sm" len="sm"/>
                    </a:lnR>
                    <a:lnT w="9525" cap="flat" cmpd="sng" algn="ctr">
                      <a:solidFill>
                        <a:srgbClr val="000000"/>
                      </a:solidFill>
                      <a:prstDash val="solid"/>
                      <a:round/>
                      <a:headEnd type="none" w="sm" len="sm"/>
                      <a:tailEnd type="none" w="sm" len="sm"/>
                    </a:lnT>
                    <a:lnB w="9525" cap="flat" cmpd="sng" algn="ctr">
                      <a:solidFill>
                        <a:srgbClr val="000000"/>
                      </a:solidFill>
                      <a:prstDash val="solid"/>
                      <a:round/>
                      <a:headEnd type="none" w="sm" len="sm"/>
                      <a:tailEnd type="none" w="sm" len="sm"/>
                    </a:lnB>
                    <a:noFill/>
                  </a:tcPr>
                </a:tc>
                <a:extLst>
                  <a:ext uri="{0D108BD9-81ED-4DB2-BD59-A6C34878D82A}">
                    <a16:rowId xmlns:a16="http://schemas.microsoft.com/office/drawing/2014/main" val="2266715890"/>
                  </a:ext>
                </a:extLst>
              </a:tr>
            </a:tbl>
          </a:graphicData>
        </a:graphic>
      </p:graphicFrame>
      <p:sp>
        <p:nvSpPr>
          <p:cNvPr id="1052" name="Google Shape;1052;p6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rPr>
              <a:t>20</a:t>
            </a:fld>
            <a:endParaRPr>
              <a:latin typeface="Meiryo UI" panose="020B0604030504040204" pitchFamily="34" charset="-128"/>
              <a:ea typeface="Meiryo UI" panose="020B0604030504040204" pitchFamily="34" charset="-128"/>
            </a:endParaRPr>
          </a:p>
        </p:txBody>
      </p:sp>
      <p:sp>
        <p:nvSpPr>
          <p:cNvPr id="3" name="テキスト ボックス 2">
            <a:extLst>
              <a:ext uri="{FF2B5EF4-FFF2-40B4-BE49-F238E27FC236}">
                <a16:creationId xmlns:a16="http://schemas.microsoft.com/office/drawing/2014/main" id="{89EE202E-6EDD-E7FB-757C-58DA064280D3}"/>
              </a:ext>
            </a:extLst>
          </p:cNvPr>
          <p:cNvSpPr txBox="1"/>
          <p:nvPr/>
        </p:nvSpPr>
        <p:spPr>
          <a:xfrm>
            <a:off x="6414290" y="6420617"/>
            <a:ext cx="2347992" cy="30777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ja-JP" altLang="en-US" sz="11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⚫︎あり　</a:t>
            </a:r>
            <a:r>
              <a:rPr lang="ja-JP" altLang="en-US">
                <a:latin typeface="Meiryo UI" panose="020B0604030504040204" pitchFamily="34" charset="-128"/>
                <a:ea typeface="Meiryo UI" panose="020B0604030504040204" pitchFamily="34" charset="-128"/>
                <a:cs typeface="Meiryo"/>
                <a:sym typeface="Meiryo"/>
              </a:rPr>
              <a:t>▲</a:t>
            </a:r>
            <a:r>
              <a:rPr lang="ja-JP" altLang="en-US" sz="1100">
                <a:latin typeface="Meiryo UI" panose="020B0604030504040204" pitchFamily="34" charset="-128"/>
                <a:ea typeface="Meiryo UI" panose="020B0604030504040204" pitchFamily="34" charset="-128"/>
                <a:cs typeface="Meiryo"/>
                <a:sym typeface="Meiryo"/>
              </a:rPr>
              <a:t>プランによってあり</a:t>
            </a:r>
            <a:endParaRPr kumimoji="0" lang="ja-JP" altLang="en-US" sz="11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p:txBody>
      </p:sp>
      <p:sp>
        <p:nvSpPr>
          <p:cNvPr id="8" name="正方形/長方形 7">
            <a:extLst>
              <a:ext uri="{FF2B5EF4-FFF2-40B4-BE49-F238E27FC236}">
                <a16:creationId xmlns:a16="http://schemas.microsoft.com/office/drawing/2014/main" id="{9924ADC1-28E7-A35C-A8C0-733A6C9D7169}"/>
              </a:ext>
            </a:extLst>
          </p:cNvPr>
          <p:cNvSpPr/>
          <p:nvPr/>
        </p:nvSpPr>
        <p:spPr>
          <a:xfrm rot="20371819">
            <a:off x="-502890" y="1311535"/>
            <a:ext cx="1522871" cy="276999"/>
          </a:xfrm>
          <a:prstGeom prst="rect">
            <a:avLst/>
          </a:prstGeom>
          <a:noFill/>
        </p:spPr>
        <p:txBody>
          <a:bodyPr wrap="square" lIns="91440" tIns="45720" rIns="91440" bIns="45720">
            <a:spAutoFit/>
          </a:bodyPr>
          <a:lstStyle/>
          <a:p>
            <a:pPr algn="ctr"/>
            <a:r>
              <a:rPr lang="ja-JP" altLang="en-US" sz="1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rPr>
              <a:t>オススメ</a:t>
            </a:r>
            <a:endParaRPr lang="en-US" altLang="ja-JP" sz="1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endParaRPr>
          </a:p>
        </p:txBody>
      </p:sp>
      <p:sp>
        <p:nvSpPr>
          <p:cNvPr id="9" name="正方形/長方形 8">
            <a:extLst>
              <a:ext uri="{FF2B5EF4-FFF2-40B4-BE49-F238E27FC236}">
                <a16:creationId xmlns:a16="http://schemas.microsoft.com/office/drawing/2014/main" id="{1448E89A-E10E-1D1E-B4D2-CDCEC028032C}"/>
              </a:ext>
            </a:extLst>
          </p:cNvPr>
          <p:cNvSpPr/>
          <p:nvPr/>
        </p:nvSpPr>
        <p:spPr>
          <a:xfrm rot="20371819">
            <a:off x="-502890" y="1707572"/>
            <a:ext cx="1522871" cy="276999"/>
          </a:xfrm>
          <a:prstGeom prst="rect">
            <a:avLst/>
          </a:prstGeom>
          <a:noFill/>
        </p:spPr>
        <p:txBody>
          <a:bodyPr wrap="square" lIns="91440" tIns="45720" rIns="91440" bIns="45720">
            <a:spAutoFit/>
          </a:bodyPr>
          <a:lstStyle/>
          <a:p>
            <a:pPr algn="ctr"/>
            <a:r>
              <a:rPr lang="ja-JP" altLang="en-US" sz="1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rPr>
              <a:t>オススメ</a:t>
            </a:r>
            <a:endParaRPr lang="en-US" altLang="ja-JP" sz="1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endParaRPr>
          </a:p>
        </p:txBody>
      </p:sp>
      <p:sp>
        <p:nvSpPr>
          <p:cNvPr id="10" name="正方形/長方形 9">
            <a:extLst>
              <a:ext uri="{FF2B5EF4-FFF2-40B4-BE49-F238E27FC236}">
                <a16:creationId xmlns:a16="http://schemas.microsoft.com/office/drawing/2014/main" id="{DED1B17D-26A5-5396-6A5B-21E76509A77A}"/>
              </a:ext>
            </a:extLst>
          </p:cNvPr>
          <p:cNvSpPr/>
          <p:nvPr/>
        </p:nvSpPr>
        <p:spPr>
          <a:xfrm rot="20371819">
            <a:off x="-502891" y="2129487"/>
            <a:ext cx="1522871" cy="276999"/>
          </a:xfrm>
          <a:prstGeom prst="rect">
            <a:avLst/>
          </a:prstGeom>
          <a:noFill/>
        </p:spPr>
        <p:txBody>
          <a:bodyPr wrap="square" lIns="91440" tIns="45720" rIns="91440" bIns="45720">
            <a:spAutoFit/>
          </a:bodyPr>
          <a:lstStyle/>
          <a:p>
            <a:pPr algn="ctr"/>
            <a:r>
              <a:rPr lang="ja-JP" altLang="en-US" sz="1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rPr>
              <a:t>オススメ</a:t>
            </a:r>
            <a:endParaRPr lang="en-US" altLang="ja-JP" sz="1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endParaRPr>
          </a:p>
        </p:txBody>
      </p:sp>
      <p:sp>
        <p:nvSpPr>
          <p:cNvPr id="11" name="正方形/長方形 10">
            <a:extLst>
              <a:ext uri="{FF2B5EF4-FFF2-40B4-BE49-F238E27FC236}">
                <a16:creationId xmlns:a16="http://schemas.microsoft.com/office/drawing/2014/main" id="{69734F4E-A319-3D6B-ACC9-DD3CD3CB73ED}"/>
              </a:ext>
            </a:extLst>
          </p:cNvPr>
          <p:cNvSpPr/>
          <p:nvPr/>
        </p:nvSpPr>
        <p:spPr>
          <a:xfrm rot="20371819">
            <a:off x="-494265" y="4956077"/>
            <a:ext cx="1522871" cy="276999"/>
          </a:xfrm>
          <a:prstGeom prst="rect">
            <a:avLst/>
          </a:prstGeom>
          <a:noFill/>
        </p:spPr>
        <p:txBody>
          <a:bodyPr wrap="square" lIns="91440" tIns="45720" rIns="91440" bIns="45720">
            <a:spAutoFit/>
          </a:bodyPr>
          <a:lstStyle/>
          <a:p>
            <a:pPr algn="ctr"/>
            <a:r>
              <a:rPr lang="ja-JP" altLang="en-US" sz="1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rPr>
              <a:t>オススメ</a:t>
            </a:r>
            <a:endParaRPr lang="en-US" altLang="ja-JP" sz="1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endParaRPr>
          </a:p>
        </p:txBody>
      </p:sp>
      <p:sp>
        <p:nvSpPr>
          <p:cNvPr id="2" name="Google Shape;1058;p62">
            <a:extLst>
              <a:ext uri="{FF2B5EF4-FFF2-40B4-BE49-F238E27FC236}">
                <a16:creationId xmlns:a16="http://schemas.microsoft.com/office/drawing/2014/main" id="{C3896A02-7761-03E9-4C0E-47C18715285F}"/>
              </a:ext>
            </a:extLst>
          </p:cNvPr>
          <p:cNvSpPr txBox="1"/>
          <p:nvPr/>
        </p:nvSpPr>
        <p:spPr>
          <a:xfrm>
            <a:off x="7887956" y="194668"/>
            <a:ext cx="868072"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1434466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1057" name="Google Shape;1057;p62"/>
          <p:cNvSpPr txBox="1"/>
          <p:nvPr/>
        </p:nvSpPr>
        <p:spPr>
          <a:xfrm>
            <a:off x="842939" y="265530"/>
            <a:ext cx="7944591" cy="430847"/>
          </a:xfrm>
          <a:prstGeom prst="rect">
            <a:avLst/>
          </a:prstGeom>
          <a:noFill/>
          <a:ln>
            <a:noFill/>
          </a:ln>
        </p:spPr>
        <p:txBody>
          <a:bodyPr spcFirstLastPara="1" wrap="square" lIns="91425" tIns="45700" rIns="91425" bIns="45700" anchor="t" anchorCtr="0">
            <a:spAutoFit/>
          </a:bodyPr>
          <a:lstStyle/>
          <a:p>
            <a:pPr>
              <a:buSzPts val="2800"/>
            </a:pPr>
            <a:r>
              <a:rPr lang="en-US" altLang="ja-JP" sz="2200" b="1" dirty="0">
                <a:solidFill>
                  <a:schemeClr val="dk1"/>
                </a:solidFill>
                <a:latin typeface="Meiryo UI" panose="020B0604030504040204" pitchFamily="34" charset="-128"/>
                <a:ea typeface="Meiryo UI" panose="020B0604030504040204" pitchFamily="34" charset="-128"/>
                <a:cs typeface="Meiryo"/>
                <a:sym typeface="Meiryo"/>
              </a:rPr>
              <a:t>『BE-PAL』</a:t>
            </a:r>
            <a:r>
              <a:rPr lang="ja-JP" altLang="en-US" sz="2200" b="1" dirty="0">
                <a:solidFill>
                  <a:schemeClr val="dk1"/>
                </a:solidFill>
                <a:latin typeface="Meiryo UI" panose="020B0604030504040204" pitchFamily="34" charset="-128"/>
                <a:ea typeface="Meiryo UI" panose="020B0604030504040204" pitchFamily="34" charset="-128"/>
                <a:cs typeface="Meiryo"/>
                <a:sym typeface="Meiryo"/>
              </a:rPr>
              <a:t>スタッフ撮影＆レビュー</a:t>
            </a:r>
            <a:r>
              <a:rPr lang="en-US" altLang="ja-JP" sz="2200" b="1" dirty="0">
                <a:solidFill>
                  <a:schemeClr val="dk1"/>
                </a:solidFill>
                <a:latin typeface="Meiryo UI" panose="020B0604030504040204" pitchFamily="34" charset="-128"/>
                <a:ea typeface="Meiryo UI" panose="020B0604030504040204" pitchFamily="34" charset="-128"/>
                <a:cs typeface="Meiryo"/>
                <a:sym typeface="Meiryo"/>
              </a:rPr>
              <a:t> </a:t>
            </a:r>
            <a:r>
              <a:rPr lang="ja-JP" altLang="en-US" sz="1600" b="1" dirty="0">
                <a:solidFill>
                  <a:schemeClr val="dk1"/>
                </a:solidFill>
                <a:latin typeface="Meiryo UI" panose="020B0604030504040204" pitchFamily="34" charset="-128"/>
                <a:ea typeface="Meiryo UI" panose="020B0604030504040204" pitchFamily="34" charset="-128"/>
                <a:cs typeface="Meiryo"/>
                <a:sym typeface="Meiryo"/>
              </a:rPr>
              <a:t>～リアルな写真＆感想とってだし！～</a:t>
            </a:r>
            <a:endParaRPr lang="ja-JP" altLang="en-US" sz="16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58" name="Google Shape;1058;p62"/>
          <p:cNvSpPr txBox="1"/>
          <p:nvPr/>
        </p:nvSpPr>
        <p:spPr>
          <a:xfrm>
            <a:off x="7887956" y="194668"/>
            <a:ext cx="868072"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061" name="Google Shape;1061;p62"/>
          <p:cNvSpPr/>
          <p:nvPr/>
        </p:nvSpPr>
        <p:spPr>
          <a:xfrm>
            <a:off x="44408" y="6083727"/>
            <a:ext cx="5486070" cy="707846"/>
          </a:xfrm>
          <a:prstGeom prst="rect">
            <a:avLst/>
          </a:prstGeom>
          <a:noFill/>
          <a:ln>
            <a:noFill/>
          </a:ln>
        </p:spPr>
        <p:txBody>
          <a:bodyPr spcFirstLastPara="1" wrap="square" lIns="91425" tIns="45700" rIns="91425" bIns="45700" anchor="t" anchorCtr="0">
            <a:spAutoFit/>
          </a:bodyPr>
          <a:lstStyle/>
          <a:p>
            <a:pPr>
              <a:buSzPts val="800"/>
            </a:pPr>
            <a:r>
              <a:rPr lang="en-US" sz="800" b="0" i="0" u="none" strike="noStrike" cap="none" dirty="0">
                <a:solidFill>
                  <a:srgbClr val="FF0000"/>
                </a:solidFill>
                <a:latin typeface="Meiryo UI" panose="020B0604030504040204" pitchFamily="34" charset="-128"/>
                <a:ea typeface="Meiryo UI" panose="020B0604030504040204" pitchFamily="34" charset="-128"/>
                <a:cs typeface="Meiryo"/>
                <a:sym typeface="Meiryo"/>
              </a:rPr>
              <a:t>・</a:t>
            </a:r>
            <a:r>
              <a:rPr lang="en-US" altLang="ja-JP" sz="800" b="0" i="0" u="none" strike="noStrike" cap="none" dirty="0" err="1">
                <a:solidFill>
                  <a:srgbClr val="FF0000"/>
                </a:solidFill>
                <a:latin typeface="Meiryo UI" panose="020B0604030504040204" pitchFamily="34" charset="-128"/>
                <a:ea typeface="Meiryo UI" panose="020B0604030504040204" pitchFamily="34" charset="-128"/>
                <a:cs typeface="Meiryo"/>
                <a:sym typeface="Meiryo"/>
              </a:rPr>
              <a:t>ロケはありません。</a:t>
            </a:r>
            <a:r>
              <a:rPr lang="en-US" sz="800" b="0" i="0" u="none" strike="noStrike" cap="none" dirty="0" err="1">
                <a:solidFill>
                  <a:srgbClr val="FF0000"/>
                </a:solidFill>
                <a:latin typeface="Meiryo UI" panose="020B0604030504040204" pitchFamily="34" charset="-128"/>
                <a:ea typeface="Meiryo UI" panose="020B0604030504040204" pitchFamily="34" charset="-128"/>
                <a:cs typeface="Meiryo"/>
                <a:sym typeface="Meiryo"/>
              </a:rPr>
              <a:t>また撮影の立ち合いはできかねます</a:t>
            </a:r>
            <a:r>
              <a:rPr lang="en-US" sz="800" b="0" i="0" u="none" strike="noStrike" cap="none" dirty="0">
                <a:solidFill>
                  <a:srgbClr val="FF0000"/>
                </a:solidFill>
                <a:latin typeface="Meiryo UI" panose="020B0604030504040204" pitchFamily="34" charset="-128"/>
                <a:ea typeface="Meiryo UI" panose="020B0604030504040204" pitchFamily="34" charset="-128"/>
                <a:cs typeface="Meiryo"/>
                <a:sym typeface="Meiryo"/>
              </a:rPr>
              <a:t>。</a:t>
            </a: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料金は税抜、グロス価格、タイアップ制作費込みです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・リターゲティングタグ設置の場合、1本につき別途N100,000円（税別）を頂戴いたします。</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計測タグおよびタグマネージャータグの設置はご遠慮いただいております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タイアップページへの誘導には、在庫状況により一部外部トラフィックを利用する可能性があります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077" name="Google Shape;1077;p62"/>
          <p:cNvSpPr/>
          <p:nvPr/>
        </p:nvSpPr>
        <p:spPr>
          <a:xfrm>
            <a:off x="172692" y="783220"/>
            <a:ext cx="8563807"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en-US"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BE-PAL』スタッフが、商材やサービスをレビュ</a:t>
            </a:r>
            <a:r>
              <a:rPr lang="en-US"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ー！クライアントの提供素材と編集スタッフが撮影した写真を組み合わせて記事を</a:t>
            </a:r>
            <a:r>
              <a:rPr lang="en-US" b="1" dirty="0">
                <a:latin typeface="Meiryo UI" panose="020B0604030504040204" pitchFamily="34" charset="-128"/>
                <a:ea typeface="Meiryo UI" panose="020B0604030504040204" pitchFamily="34" charset="-128"/>
                <a:cs typeface="Meiryo"/>
                <a:sym typeface="Meiryo"/>
              </a:rPr>
              <a:t>作成することでコスパが非常に高いメニューがご用意できました！</a:t>
            </a:r>
            <a:endParaRPr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84" name="Google Shape;1084;p6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21</a:t>
            </a:fld>
            <a:endParaRPr>
              <a:latin typeface="Meiryo UI" panose="020B0604030504040204" pitchFamily="34" charset="-128"/>
              <a:ea typeface="Meiryo UI" panose="020B0604030504040204" pitchFamily="34" charset="-128"/>
              <a:cs typeface="Calibri"/>
              <a:sym typeface="Calibri"/>
            </a:endParaRPr>
          </a:p>
        </p:txBody>
      </p:sp>
      <p:graphicFrame>
        <p:nvGraphicFramePr>
          <p:cNvPr id="13" name="Google Shape;1060;p62">
            <a:extLst>
              <a:ext uri="{FF2B5EF4-FFF2-40B4-BE49-F238E27FC236}">
                <a16:creationId xmlns:a16="http://schemas.microsoft.com/office/drawing/2014/main" id="{04C0B133-BE65-A3AD-1AE4-E33360C6B66A}"/>
              </a:ext>
            </a:extLst>
          </p:cNvPr>
          <p:cNvGraphicFramePr/>
          <p:nvPr>
            <p:extLst>
              <p:ext uri="{D42A27DB-BD31-4B8C-83A1-F6EECF244321}">
                <p14:modId xmlns:p14="http://schemas.microsoft.com/office/powerpoint/2010/main" val="402058600"/>
              </p:ext>
            </p:extLst>
          </p:nvPr>
        </p:nvGraphicFramePr>
        <p:xfrm>
          <a:off x="4588720" y="1448716"/>
          <a:ext cx="3999050" cy="3871151"/>
        </p:xfrm>
        <a:graphic>
          <a:graphicData uri="http://schemas.openxmlformats.org/drawingml/2006/table">
            <a:tbl>
              <a:tblPr firstRow="1" bandRow="1">
                <a:tableStyleId>{7E9639D4-E3E2-4D34-9284-5A2195B3D0D7}</a:tableStyleId>
              </a:tblPr>
              <a:tblGrid>
                <a:gridCol w="1211550">
                  <a:extLst>
                    <a:ext uri="{9D8B030D-6E8A-4147-A177-3AD203B41FA5}">
                      <a16:colId xmlns:a16="http://schemas.microsoft.com/office/drawing/2014/main" val="20000"/>
                    </a:ext>
                  </a:extLst>
                </a:gridCol>
                <a:gridCol w="2787500">
                  <a:extLst>
                    <a:ext uri="{9D8B030D-6E8A-4147-A177-3AD203B41FA5}">
                      <a16:colId xmlns:a16="http://schemas.microsoft.com/office/drawing/2014/main" val="20001"/>
                    </a:ext>
                  </a:extLst>
                </a:gridCol>
              </a:tblGrid>
              <a:tr h="344607">
                <a:tc gridSpan="2">
                  <a:txBody>
                    <a:bodyPr/>
                    <a:lstStyle/>
                    <a:p>
                      <a:pPr marL="0" marR="0" lvl="0" indent="0" algn="ctr" rtl="0">
                        <a:lnSpc>
                          <a:spcPct val="100000"/>
                        </a:lnSpc>
                        <a:spcBef>
                          <a:spcPts val="0"/>
                        </a:spcBef>
                        <a:spcAft>
                          <a:spcPts val="0"/>
                        </a:spcAft>
                        <a:buClr>
                          <a:srgbClr val="000000"/>
                        </a:buClr>
                        <a:buSzPts val="900"/>
                        <a:buFont typeface="Arial"/>
                        <a:buNone/>
                      </a:pPr>
                      <a:r>
                        <a:rPr lang="en-US"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『BE-PAL』</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スタッフ撮影＆レビュー</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dirty="0">
                        <a:solidFill>
                          <a:schemeClr val="dk1"/>
                        </a:solidFill>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25236934"/>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実施料金</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G100万円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PV数</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10,000PV保証</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掲載形式／撮影</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CMS</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　撮影・取材あり</a:t>
                      </a: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掲載日／掲載期間</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平日任意／</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4</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週間（アーカイブ化）</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想定CTR</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2.0～4.0％</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誘導枠</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①TOPページ（2週間）②</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記事下レコメンド枠</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③</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公式SNS（facebook･Twitter･Instagram</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60192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レポート項目</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PV</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UU</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数（日別・合計）、セッション数、リンククリック数（日別・合計）、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CTR</a:t>
                      </a:r>
                      <a:r>
                        <a:rPr lang="ja-JP" altLang="en" sz="900" b="0" u="none" strike="noStrike" cap="none">
                          <a:solidFill>
                            <a:schemeClr val="dk1"/>
                          </a:solidFill>
                          <a:latin typeface="Meiryo UI" panose="020B0604030504040204" pitchFamily="34" charset="-128"/>
                          <a:ea typeface="Meiryo UI" panose="020B0604030504040204" pitchFamily="34" charset="-128"/>
                          <a:sym typeface="Meiryo"/>
                        </a:rPr>
                        <a:t>（</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日別・合計）、平均エンゲージメント時間、平均セッション継続時間、読了数、読了率</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4"/>
                  </a:ext>
                </a:extLst>
              </a:tr>
              <a:tr h="46898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原稿規定</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タイアップはテンプレートをベースにCMS入稿。全体で2,000文字以内、</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写真、イラスト5～6点まで</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申込期限</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最短20営業日前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6"/>
                  </a:ext>
                </a:extLst>
              </a:tr>
            </a:tbl>
          </a:graphicData>
        </a:graphic>
      </p:graphicFrame>
      <p:grpSp>
        <p:nvGrpSpPr>
          <p:cNvPr id="1052" name="グループ化 1051">
            <a:extLst>
              <a:ext uri="{FF2B5EF4-FFF2-40B4-BE49-F238E27FC236}">
                <a16:creationId xmlns:a16="http://schemas.microsoft.com/office/drawing/2014/main" id="{21AB31CE-9CD8-0521-1E54-A3CA1E05E74E}"/>
              </a:ext>
            </a:extLst>
          </p:cNvPr>
          <p:cNvGrpSpPr/>
          <p:nvPr/>
        </p:nvGrpSpPr>
        <p:grpSpPr>
          <a:xfrm>
            <a:off x="4618769" y="5485874"/>
            <a:ext cx="3968844" cy="822394"/>
            <a:chOff x="4618769" y="5485874"/>
            <a:chExt cx="3678362" cy="822394"/>
          </a:xfrm>
        </p:grpSpPr>
        <p:sp>
          <p:nvSpPr>
            <p:cNvPr id="51" name="四角形吹き出し 50">
              <a:extLst>
                <a:ext uri="{FF2B5EF4-FFF2-40B4-BE49-F238E27FC236}">
                  <a16:creationId xmlns:a16="http://schemas.microsoft.com/office/drawing/2014/main" id="{93E67347-3DB8-7DAA-2AE7-47934CC0EDEA}"/>
                </a:ext>
              </a:extLst>
            </p:cNvPr>
            <p:cNvSpPr/>
            <p:nvPr/>
          </p:nvSpPr>
          <p:spPr>
            <a:xfrm rot="16200000">
              <a:off x="4887136"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2" name="四角形吹き出し 51">
              <a:extLst>
                <a:ext uri="{FF2B5EF4-FFF2-40B4-BE49-F238E27FC236}">
                  <a16:creationId xmlns:a16="http://schemas.microsoft.com/office/drawing/2014/main" id="{8781DA06-87B0-D785-49CF-EA372EFF5D41}"/>
                </a:ext>
              </a:extLst>
            </p:cNvPr>
            <p:cNvSpPr/>
            <p:nvPr/>
          </p:nvSpPr>
          <p:spPr>
            <a:xfrm rot="16200000">
              <a:off x="5359349"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3" name="四角形吹き出し 52">
              <a:extLst>
                <a:ext uri="{FF2B5EF4-FFF2-40B4-BE49-F238E27FC236}">
                  <a16:creationId xmlns:a16="http://schemas.microsoft.com/office/drawing/2014/main" id="{59DD1C41-31B6-CB88-0389-83FECAFD7B06}"/>
                </a:ext>
              </a:extLst>
            </p:cNvPr>
            <p:cNvSpPr/>
            <p:nvPr/>
          </p:nvSpPr>
          <p:spPr>
            <a:xfrm rot="16200000">
              <a:off x="5831562"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4" name="四角形吹き出し 53">
              <a:extLst>
                <a:ext uri="{FF2B5EF4-FFF2-40B4-BE49-F238E27FC236}">
                  <a16:creationId xmlns:a16="http://schemas.microsoft.com/office/drawing/2014/main" id="{A234F640-5D1C-836B-9EE9-C99EDD63AEA7}"/>
                </a:ext>
              </a:extLst>
            </p:cNvPr>
            <p:cNvSpPr/>
            <p:nvPr/>
          </p:nvSpPr>
          <p:spPr>
            <a:xfrm rot="16200000">
              <a:off x="630366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5" name="四角形吹き出し 54">
              <a:extLst>
                <a:ext uri="{FF2B5EF4-FFF2-40B4-BE49-F238E27FC236}">
                  <a16:creationId xmlns:a16="http://schemas.microsoft.com/office/drawing/2014/main" id="{73AF3EED-3706-4433-EA66-1CA1BF0675BB}"/>
                </a:ext>
              </a:extLst>
            </p:cNvPr>
            <p:cNvSpPr/>
            <p:nvPr/>
          </p:nvSpPr>
          <p:spPr>
            <a:xfrm rot="16200000">
              <a:off x="677598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6" name="四角形吹き出し 55">
              <a:extLst>
                <a:ext uri="{FF2B5EF4-FFF2-40B4-BE49-F238E27FC236}">
                  <a16:creationId xmlns:a16="http://schemas.microsoft.com/office/drawing/2014/main" id="{E7EA45EF-837A-1DBB-D485-688B8472CCA1}"/>
                </a:ext>
              </a:extLst>
            </p:cNvPr>
            <p:cNvSpPr/>
            <p:nvPr/>
          </p:nvSpPr>
          <p:spPr>
            <a:xfrm rot="16200000">
              <a:off x="7248198"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63" name="四角形吹き出し 62">
              <a:extLst>
                <a:ext uri="{FF2B5EF4-FFF2-40B4-BE49-F238E27FC236}">
                  <a16:creationId xmlns:a16="http://schemas.microsoft.com/office/drawing/2014/main" id="{CD7311B8-F602-7391-969C-0179810A7D83}"/>
                </a:ext>
              </a:extLst>
            </p:cNvPr>
            <p:cNvSpPr/>
            <p:nvPr/>
          </p:nvSpPr>
          <p:spPr>
            <a:xfrm rot="16200000">
              <a:off x="7720411"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25" name="テキスト ボックス 1024">
              <a:extLst>
                <a:ext uri="{FF2B5EF4-FFF2-40B4-BE49-F238E27FC236}">
                  <a16:creationId xmlns:a16="http://schemas.microsoft.com/office/drawing/2014/main" id="{A8B661B5-6C97-8B8C-F9C8-C8847C31F896}"/>
                </a:ext>
              </a:extLst>
            </p:cNvPr>
            <p:cNvSpPr txBox="1"/>
            <p:nvPr/>
          </p:nvSpPr>
          <p:spPr>
            <a:xfrm>
              <a:off x="5139241"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2</a:t>
              </a:r>
              <a:endParaRPr kumimoji="1" lang="ja-JP" altLang="en-US" sz="1200" b="1">
                <a:latin typeface="Meiryo UI" panose="020B0604030504040204" pitchFamily="34" charset="-128"/>
                <a:ea typeface="Meiryo UI" panose="020B0604030504040204" pitchFamily="34" charset="-128"/>
              </a:endParaRPr>
            </a:p>
          </p:txBody>
        </p:sp>
        <p:sp>
          <p:nvSpPr>
            <p:cNvPr id="1026" name="テキスト ボックス 1025">
              <a:extLst>
                <a:ext uri="{FF2B5EF4-FFF2-40B4-BE49-F238E27FC236}">
                  <a16:creationId xmlns:a16="http://schemas.microsoft.com/office/drawing/2014/main" id="{BA0FD677-1928-FE14-CE69-515CAC3DB2AE}"/>
                </a:ext>
              </a:extLst>
            </p:cNvPr>
            <p:cNvSpPr txBox="1"/>
            <p:nvPr/>
          </p:nvSpPr>
          <p:spPr>
            <a:xfrm>
              <a:off x="5622457"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3</a:t>
              </a:r>
              <a:endParaRPr kumimoji="1" lang="ja-JP" altLang="en-US" sz="1200" b="1">
                <a:latin typeface="Meiryo UI" panose="020B0604030504040204" pitchFamily="34" charset="-128"/>
                <a:ea typeface="Meiryo UI" panose="020B0604030504040204" pitchFamily="34" charset="-128"/>
              </a:endParaRPr>
            </a:p>
          </p:txBody>
        </p:sp>
        <p:sp>
          <p:nvSpPr>
            <p:cNvPr id="1027" name="テキスト ボックス 1026">
              <a:extLst>
                <a:ext uri="{FF2B5EF4-FFF2-40B4-BE49-F238E27FC236}">
                  <a16:creationId xmlns:a16="http://schemas.microsoft.com/office/drawing/2014/main" id="{41F821A6-A221-3F78-12D8-836E846C4501}"/>
                </a:ext>
              </a:extLst>
            </p:cNvPr>
            <p:cNvSpPr txBox="1"/>
            <p:nvPr/>
          </p:nvSpPr>
          <p:spPr>
            <a:xfrm>
              <a:off x="6089240"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4</a:t>
              </a:r>
              <a:endParaRPr kumimoji="1" lang="ja-JP" altLang="en-US" sz="1200" b="1">
                <a:latin typeface="Meiryo UI" panose="020B0604030504040204" pitchFamily="34" charset="-128"/>
                <a:ea typeface="Meiryo UI" panose="020B0604030504040204" pitchFamily="34" charset="-128"/>
              </a:endParaRPr>
            </a:p>
          </p:txBody>
        </p:sp>
        <p:sp>
          <p:nvSpPr>
            <p:cNvPr id="1028" name="テキスト ボックス 1027">
              <a:extLst>
                <a:ext uri="{FF2B5EF4-FFF2-40B4-BE49-F238E27FC236}">
                  <a16:creationId xmlns:a16="http://schemas.microsoft.com/office/drawing/2014/main" id="{7C697AFF-D429-FBA3-E65C-513E2728EF51}"/>
                </a:ext>
              </a:extLst>
            </p:cNvPr>
            <p:cNvSpPr txBox="1"/>
            <p:nvPr/>
          </p:nvSpPr>
          <p:spPr>
            <a:xfrm>
              <a:off x="6562769" y="5494526"/>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5</a:t>
              </a:r>
              <a:endParaRPr kumimoji="1" lang="ja-JP" altLang="en-US" sz="1200" b="1">
                <a:latin typeface="Meiryo UI" panose="020B0604030504040204" pitchFamily="34" charset="-128"/>
                <a:ea typeface="Meiryo UI" panose="020B0604030504040204" pitchFamily="34" charset="-128"/>
              </a:endParaRPr>
            </a:p>
          </p:txBody>
        </p:sp>
        <p:sp>
          <p:nvSpPr>
            <p:cNvPr id="1029" name="テキスト ボックス 1028">
              <a:extLst>
                <a:ext uri="{FF2B5EF4-FFF2-40B4-BE49-F238E27FC236}">
                  <a16:creationId xmlns:a16="http://schemas.microsoft.com/office/drawing/2014/main" id="{E2826429-8DD3-9BE5-C9ED-3F295EF6262E}"/>
                </a:ext>
              </a:extLst>
            </p:cNvPr>
            <p:cNvSpPr txBox="1"/>
            <p:nvPr/>
          </p:nvSpPr>
          <p:spPr>
            <a:xfrm>
              <a:off x="7032235" y="5493932"/>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6</a:t>
              </a:r>
              <a:endParaRPr kumimoji="1" lang="ja-JP" altLang="en-US" sz="1200" b="1">
                <a:latin typeface="Meiryo UI" panose="020B0604030504040204" pitchFamily="34" charset="-128"/>
                <a:ea typeface="Meiryo UI" panose="020B0604030504040204" pitchFamily="34" charset="-128"/>
              </a:endParaRPr>
            </a:p>
          </p:txBody>
        </p:sp>
        <p:sp>
          <p:nvSpPr>
            <p:cNvPr id="1030" name="テキスト ボックス 1029">
              <a:extLst>
                <a:ext uri="{FF2B5EF4-FFF2-40B4-BE49-F238E27FC236}">
                  <a16:creationId xmlns:a16="http://schemas.microsoft.com/office/drawing/2014/main" id="{8ADE289E-DB05-961F-600A-868322808934}"/>
                </a:ext>
              </a:extLst>
            </p:cNvPr>
            <p:cNvSpPr txBox="1"/>
            <p:nvPr/>
          </p:nvSpPr>
          <p:spPr>
            <a:xfrm>
              <a:off x="7505876" y="5499978"/>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7</a:t>
              </a:r>
              <a:endParaRPr kumimoji="1" lang="ja-JP" altLang="en-US" sz="1200" b="1">
                <a:latin typeface="Meiryo UI" panose="020B0604030504040204" pitchFamily="34" charset="-128"/>
                <a:ea typeface="Meiryo UI" panose="020B0604030504040204" pitchFamily="34" charset="-128"/>
              </a:endParaRPr>
            </a:p>
          </p:txBody>
        </p:sp>
        <p:sp>
          <p:nvSpPr>
            <p:cNvPr id="1031" name="テキスト ボックス 1030">
              <a:extLst>
                <a:ext uri="{FF2B5EF4-FFF2-40B4-BE49-F238E27FC236}">
                  <a16:creationId xmlns:a16="http://schemas.microsoft.com/office/drawing/2014/main" id="{A1535AC0-AA1E-732A-9C17-91250CF64BCE}"/>
                </a:ext>
              </a:extLst>
            </p:cNvPr>
            <p:cNvSpPr txBox="1"/>
            <p:nvPr/>
          </p:nvSpPr>
          <p:spPr>
            <a:xfrm>
              <a:off x="7974974" y="5494719"/>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8</a:t>
              </a:r>
              <a:endParaRPr kumimoji="1" lang="ja-JP" altLang="en-US" sz="1200" b="1">
                <a:latin typeface="Meiryo UI" panose="020B0604030504040204" pitchFamily="34" charset="-128"/>
                <a:ea typeface="Meiryo UI" panose="020B0604030504040204" pitchFamily="34" charset="-128"/>
              </a:endParaRPr>
            </a:p>
          </p:txBody>
        </p:sp>
        <p:sp>
          <p:nvSpPr>
            <p:cNvPr id="1032" name="四角形吹き出し 1031">
              <a:extLst>
                <a:ext uri="{FF2B5EF4-FFF2-40B4-BE49-F238E27FC236}">
                  <a16:creationId xmlns:a16="http://schemas.microsoft.com/office/drawing/2014/main" id="{03BB2EC5-D57B-93D4-20E4-01A270302813}"/>
                </a:ext>
              </a:extLst>
            </p:cNvPr>
            <p:cNvSpPr/>
            <p:nvPr/>
          </p:nvSpPr>
          <p:spPr>
            <a:xfrm rot="16200000">
              <a:off x="4412413" y="5694164"/>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34" name="テキスト ボックス 1033">
              <a:extLst>
                <a:ext uri="{FF2B5EF4-FFF2-40B4-BE49-F238E27FC236}">
                  <a16:creationId xmlns:a16="http://schemas.microsoft.com/office/drawing/2014/main" id="{708CB4FE-B8D3-5802-3F89-07F4C8266064}"/>
                </a:ext>
              </a:extLst>
            </p:cNvPr>
            <p:cNvSpPr txBox="1"/>
            <p:nvPr/>
          </p:nvSpPr>
          <p:spPr>
            <a:xfrm>
              <a:off x="4666996"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1</a:t>
              </a:r>
              <a:endParaRPr kumimoji="1" lang="ja-JP" altLang="en-US" sz="1200" b="1">
                <a:latin typeface="Meiryo UI" panose="020B0604030504040204" pitchFamily="34" charset="-128"/>
                <a:ea typeface="Meiryo UI" panose="020B0604030504040204" pitchFamily="34" charset="-128"/>
              </a:endParaRPr>
            </a:p>
          </p:txBody>
        </p:sp>
        <p:sp>
          <p:nvSpPr>
            <p:cNvPr id="1035" name="テキスト ボックス 1034">
              <a:extLst>
                <a:ext uri="{FF2B5EF4-FFF2-40B4-BE49-F238E27FC236}">
                  <a16:creationId xmlns:a16="http://schemas.microsoft.com/office/drawing/2014/main" id="{C32F820C-3099-90E9-AE0E-B6C3371C975B}"/>
                </a:ext>
              </a:extLst>
            </p:cNvPr>
            <p:cNvSpPr txBox="1"/>
            <p:nvPr/>
          </p:nvSpPr>
          <p:spPr>
            <a:xfrm>
              <a:off x="4664614"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申込</a:t>
              </a:r>
            </a:p>
          </p:txBody>
        </p:sp>
        <p:sp>
          <p:nvSpPr>
            <p:cNvPr id="1036" name="テキスト ボックス 1035">
              <a:extLst>
                <a:ext uri="{FF2B5EF4-FFF2-40B4-BE49-F238E27FC236}">
                  <a16:creationId xmlns:a16="http://schemas.microsoft.com/office/drawing/2014/main" id="{B298AC07-0784-2870-3033-AF9D6EA21F3A}"/>
                </a:ext>
              </a:extLst>
            </p:cNvPr>
            <p:cNvSpPr txBox="1"/>
            <p:nvPr/>
          </p:nvSpPr>
          <p:spPr>
            <a:xfrm>
              <a:off x="5137817" y="5718912"/>
              <a:ext cx="276692" cy="589356"/>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オリエン</a:t>
              </a:r>
            </a:p>
          </p:txBody>
        </p:sp>
        <p:sp>
          <p:nvSpPr>
            <p:cNvPr id="1037" name="テキスト ボックス 1036">
              <a:extLst>
                <a:ext uri="{FF2B5EF4-FFF2-40B4-BE49-F238E27FC236}">
                  <a16:creationId xmlns:a16="http://schemas.microsoft.com/office/drawing/2014/main" id="{6CAF9D53-2D18-6994-02E7-B4A6336B904D}"/>
                </a:ext>
              </a:extLst>
            </p:cNvPr>
            <p:cNvSpPr txBox="1"/>
            <p:nvPr/>
          </p:nvSpPr>
          <p:spPr>
            <a:xfrm>
              <a:off x="5617747" y="5793425"/>
              <a:ext cx="276692" cy="433965"/>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構成案</a:t>
              </a:r>
            </a:p>
          </p:txBody>
        </p:sp>
        <p:sp>
          <p:nvSpPr>
            <p:cNvPr id="1038" name="テキスト ボックス 1037">
              <a:extLst>
                <a:ext uri="{FF2B5EF4-FFF2-40B4-BE49-F238E27FC236}">
                  <a16:creationId xmlns:a16="http://schemas.microsoft.com/office/drawing/2014/main" id="{3DF706CC-6B1B-2C89-F8AA-C095B3DCBC0B}"/>
                </a:ext>
              </a:extLst>
            </p:cNvPr>
            <p:cNvSpPr txBox="1"/>
            <p:nvPr/>
          </p:nvSpPr>
          <p:spPr>
            <a:xfrm>
              <a:off x="6084055"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撮影</a:t>
              </a:r>
            </a:p>
          </p:txBody>
        </p:sp>
        <p:sp>
          <p:nvSpPr>
            <p:cNvPr id="1039" name="テキスト ボックス 1038">
              <a:extLst>
                <a:ext uri="{FF2B5EF4-FFF2-40B4-BE49-F238E27FC236}">
                  <a16:creationId xmlns:a16="http://schemas.microsoft.com/office/drawing/2014/main" id="{2D9D4124-3819-5017-3771-4D10C8C4B98C}"/>
                </a:ext>
              </a:extLst>
            </p:cNvPr>
            <p:cNvSpPr txBox="1"/>
            <p:nvPr/>
          </p:nvSpPr>
          <p:spPr>
            <a:xfrm>
              <a:off x="6556267"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初稿</a:t>
              </a:r>
            </a:p>
          </p:txBody>
        </p:sp>
        <p:sp>
          <p:nvSpPr>
            <p:cNvPr id="1040" name="テキスト ボックス 1039">
              <a:extLst>
                <a:ext uri="{FF2B5EF4-FFF2-40B4-BE49-F238E27FC236}">
                  <a16:creationId xmlns:a16="http://schemas.microsoft.com/office/drawing/2014/main" id="{783BF5E2-8E08-087F-201E-1AF0EA01922D}"/>
                </a:ext>
              </a:extLst>
            </p:cNvPr>
            <p:cNvSpPr txBox="1"/>
            <p:nvPr/>
          </p:nvSpPr>
          <p:spPr>
            <a:xfrm>
              <a:off x="7039890"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再校</a:t>
              </a:r>
            </a:p>
          </p:txBody>
        </p:sp>
        <p:sp>
          <p:nvSpPr>
            <p:cNvPr id="1041" name="テキスト ボックス 1040">
              <a:extLst>
                <a:ext uri="{FF2B5EF4-FFF2-40B4-BE49-F238E27FC236}">
                  <a16:creationId xmlns:a16="http://schemas.microsoft.com/office/drawing/2014/main" id="{941688FD-6B49-74A6-A74A-B946901A88AA}"/>
                </a:ext>
              </a:extLst>
            </p:cNvPr>
            <p:cNvSpPr txBox="1"/>
            <p:nvPr/>
          </p:nvSpPr>
          <p:spPr>
            <a:xfrm>
              <a:off x="7497575" y="5853545"/>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校了</a:t>
              </a:r>
            </a:p>
          </p:txBody>
        </p:sp>
        <p:sp>
          <p:nvSpPr>
            <p:cNvPr id="1042" name="テキスト ボックス 1041">
              <a:extLst>
                <a:ext uri="{FF2B5EF4-FFF2-40B4-BE49-F238E27FC236}">
                  <a16:creationId xmlns:a16="http://schemas.microsoft.com/office/drawing/2014/main" id="{F6A894DB-CB8E-A1C7-79FF-EB66576BF0C6}"/>
                </a:ext>
              </a:extLst>
            </p:cNvPr>
            <p:cNvSpPr txBox="1"/>
            <p:nvPr/>
          </p:nvSpPr>
          <p:spPr>
            <a:xfrm>
              <a:off x="7972994" y="5709179"/>
              <a:ext cx="276692" cy="594142"/>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掲載開始</a:t>
              </a:r>
            </a:p>
          </p:txBody>
        </p:sp>
        <p:cxnSp>
          <p:nvCxnSpPr>
            <p:cNvPr id="57" name="直線コネクタ 56">
              <a:extLst>
                <a:ext uri="{FF2B5EF4-FFF2-40B4-BE49-F238E27FC236}">
                  <a16:creationId xmlns:a16="http://schemas.microsoft.com/office/drawing/2014/main" id="{4A81E79E-6ABE-25E0-6BC3-1586A8DBA4C2}"/>
                </a:ext>
              </a:extLst>
            </p:cNvPr>
            <p:cNvCxnSpPr>
              <a:cxnSpLocks/>
            </p:cNvCxnSpPr>
            <p:nvPr/>
          </p:nvCxnSpPr>
          <p:spPr>
            <a:xfrm>
              <a:off x="4662239" y="576760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4" name="直線コネクタ 1043">
              <a:extLst>
                <a:ext uri="{FF2B5EF4-FFF2-40B4-BE49-F238E27FC236}">
                  <a16:creationId xmlns:a16="http://schemas.microsoft.com/office/drawing/2014/main" id="{26B700AE-2853-BC30-0FFA-C3B6FAB9C5C5}"/>
                </a:ext>
              </a:extLst>
            </p:cNvPr>
            <p:cNvCxnSpPr>
              <a:cxnSpLocks/>
            </p:cNvCxnSpPr>
            <p:nvPr/>
          </p:nvCxnSpPr>
          <p:spPr>
            <a:xfrm>
              <a:off x="5147822" y="5769074"/>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5" name="直線コネクタ 1044">
              <a:extLst>
                <a:ext uri="{FF2B5EF4-FFF2-40B4-BE49-F238E27FC236}">
                  <a16:creationId xmlns:a16="http://schemas.microsoft.com/office/drawing/2014/main" id="{2938A3EB-11F9-E475-0D97-14DD110ADDFC}"/>
                </a:ext>
              </a:extLst>
            </p:cNvPr>
            <p:cNvCxnSpPr>
              <a:cxnSpLocks/>
            </p:cNvCxnSpPr>
            <p:nvPr/>
          </p:nvCxnSpPr>
          <p:spPr>
            <a:xfrm>
              <a:off x="5612270" y="577054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6" name="直線コネクタ 1045">
              <a:extLst>
                <a:ext uri="{FF2B5EF4-FFF2-40B4-BE49-F238E27FC236}">
                  <a16:creationId xmlns:a16="http://schemas.microsoft.com/office/drawing/2014/main" id="{960CA316-A994-7D7A-EA48-49AC8831D53A}"/>
                </a:ext>
              </a:extLst>
            </p:cNvPr>
            <p:cNvCxnSpPr>
              <a:cxnSpLocks/>
            </p:cNvCxnSpPr>
            <p:nvPr/>
          </p:nvCxnSpPr>
          <p:spPr>
            <a:xfrm>
              <a:off x="6084483" y="5769691"/>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8" name="直線コネクタ 1047">
              <a:extLst>
                <a:ext uri="{FF2B5EF4-FFF2-40B4-BE49-F238E27FC236}">
                  <a16:creationId xmlns:a16="http://schemas.microsoft.com/office/drawing/2014/main" id="{3F9A2481-032B-0BCE-77D8-E63A6B7B409C}"/>
                </a:ext>
              </a:extLst>
            </p:cNvPr>
            <p:cNvCxnSpPr>
              <a:cxnSpLocks/>
            </p:cNvCxnSpPr>
            <p:nvPr/>
          </p:nvCxnSpPr>
          <p:spPr>
            <a:xfrm>
              <a:off x="6553787" y="5764077"/>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9" name="直線コネクタ 1048">
              <a:extLst>
                <a:ext uri="{FF2B5EF4-FFF2-40B4-BE49-F238E27FC236}">
                  <a16:creationId xmlns:a16="http://schemas.microsoft.com/office/drawing/2014/main" id="{588D9A3F-63D7-CD79-C886-DE480975463A}"/>
                </a:ext>
              </a:extLst>
            </p:cNvPr>
            <p:cNvCxnSpPr>
              <a:cxnSpLocks/>
            </p:cNvCxnSpPr>
            <p:nvPr/>
          </p:nvCxnSpPr>
          <p:spPr>
            <a:xfrm>
              <a:off x="7039370" y="5765546"/>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0" name="直線コネクタ 1049">
              <a:extLst>
                <a:ext uri="{FF2B5EF4-FFF2-40B4-BE49-F238E27FC236}">
                  <a16:creationId xmlns:a16="http://schemas.microsoft.com/office/drawing/2014/main" id="{BF98B893-5B82-6BD6-E2A9-8F98EBF35D96}"/>
                </a:ext>
              </a:extLst>
            </p:cNvPr>
            <p:cNvCxnSpPr>
              <a:cxnSpLocks/>
            </p:cNvCxnSpPr>
            <p:nvPr/>
          </p:nvCxnSpPr>
          <p:spPr>
            <a:xfrm>
              <a:off x="7503818" y="576701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1" name="直線コネクタ 1050">
              <a:extLst>
                <a:ext uri="{FF2B5EF4-FFF2-40B4-BE49-F238E27FC236}">
                  <a16:creationId xmlns:a16="http://schemas.microsoft.com/office/drawing/2014/main" id="{3F993E32-C54D-82E2-0760-9B8A96B720F3}"/>
                </a:ext>
              </a:extLst>
            </p:cNvPr>
            <p:cNvCxnSpPr>
              <a:cxnSpLocks/>
            </p:cNvCxnSpPr>
            <p:nvPr/>
          </p:nvCxnSpPr>
          <p:spPr>
            <a:xfrm>
              <a:off x="7976031" y="576616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Google Shape;1367;p69">
            <a:extLst>
              <a:ext uri="{FF2B5EF4-FFF2-40B4-BE49-F238E27FC236}">
                <a16:creationId xmlns:a16="http://schemas.microsoft.com/office/drawing/2014/main" id="{ABD4BEF4-0114-655E-FAC4-8528962A20D2}"/>
              </a:ext>
            </a:extLst>
          </p:cNvPr>
          <p:cNvSpPr txBox="1"/>
          <p:nvPr/>
        </p:nvSpPr>
        <p:spPr>
          <a:xfrm>
            <a:off x="2301514" y="1494933"/>
            <a:ext cx="2183215" cy="276959"/>
          </a:xfrm>
          <a:prstGeom prst="rect">
            <a:avLst/>
          </a:prstGeom>
          <a:solidFill>
            <a:srgbClr val="0F4F3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altLang="ja-JP" sz="1200" b="1" i="0" u="none" strike="noStrike" cap="none" dirty="0">
                <a:solidFill>
                  <a:srgbClr val="FFFFFF"/>
                </a:solidFill>
                <a:latin typeface="Meiryo UI" panose="020B0604030504040204" pitchFamily="34" charset="-128"/>
                <a:ea typeface="Meiryo UI" panose="020B0604030504040204" pitchFamily="34" charset="-128"/>
                <a:cs typeface="Meiryo"/>
                <a:sym typeface="Meiryo"/>
              </a:rPr>
              <a:t>BE-PAL</a:t>
            </a:r>
            <a:r>
              <a:rPr lang="ja-JP" altLang="en-US" sz="1200" b="1" i="0" u="none" strike="noStrike" cap="none">
                <a:solidFill>
                  <a:srgbClr val="FFFFFF"/>
                </a:solidFill>
                <a:latin typeface="Meiryo UI" panose="020B0604030504040204" pitchFamily="34" charset="-128"/>
                <a:ea typeface="Meiryo UI" panose="020B0604030504040204" pitchFamily="34" charset="-128"/>
                <a:cs typeface="Meiryo"/>
                <a:sym typeface="Meiryo"/>
              </a:rPr>
              <a:t>スタッフ</a:t>
            </a:r>
          </a:p>
        </p:txBody>
      </p:sp>
      <p:grpSp>
        <p:nvGrpSpPr>
          <p:cNvPr id="47" name="グループ化 46">
            <a:extLst>
              <a:ext uri="{FF2B5EF4-FFF2-40B4-BE49-F238E27FC236}">
                <a16:creationId xmlns:a16="http://schemas.microsoft.com/office/drawing/2014/main" id="{232CAFCB-739D-F837-EAB1-0A2E2920E8C5}"/>
              </a:ext>
            </a:extLst>
          </p:cNvPr>
          <p:cNvGrpSpPr/>
          <p:nvPr/>
        </p:nvGrpSpPr>
        <p:grpSpPr>
          <a:xfrm>
            <a:off x="2167632" y="3522120"/>
            <a:ext cx="1131687" cy="1131687"/>
            <a:chOff x="2775205" y="2148456"/>
            <a:chExt cx="1131687" cy="1131687"/>
          </a:xfrm>
        </p:grpSpPr>
        <p:sp>
          <p:nvSpPr>
            <p:cNvPr id="40" name="円/楕円 39">
              <a:extLst>
                <a:ext uri="{FF2B5EF4-FFF2-40B4-BE49-F238E27FC236}">
                  <a16:creationId xmlns:a16="http://schemas.microsoft.com/office/drawing/2014/main" id="{024D511B-FB91-15A2-9496-11E6BF50C057}"/>
                </a:ext>
              </a:extLst>
            </p:cNvPr>
            <p:cNvSpPr/>
            <p:nvPr/>
          </p:nvSpPr>
          <p:spPr>
            <a:xfrm>
              <a:off x="2775205" y="2148456"/>
              <a:ext cx="1131687" cy="1131687"/>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pic>
          <p:nvPicPr>
            <p:cNvPr id="28" name="図 27">
              <a:extLst>
                <a:ext uri="{FF2B5EF4-FFF2-40B4-BE49-F238E27FC236}">
                  <a16:creationId xmlns:a16="http://schemas.microsoft.com/office/drawing/2014/main" id="{8BF98716-A388-20CF-EF8E-0D7969620378}"/>
                </a:ext>
              </a:extLst>
            </p:cNvPr>
            <p:cNvPicPr>
              <a:picLocks noChangeAspect="1"/>
            </p:cNvPicPr>
            <p:nvPr/>
          </p:nvPicPr>
          <p:blipFill>
            <a:blip r:embed="rId3"/>
            <a:stretch>
              <a:fillRect/>
            </a:stretch>
          </p:blipFill>
          <p:spPr>
            <a:xfrm>
              <a:off x="2920979" y="2246853"/>
              <a:ext cx="875860" cy="875860"/>
            </a:xfrm>
            <a:prstGeom prst="rect">
              <a:avLst/>
            </a:prstGeom>
          </p:spPr>
        </p:pic>
      </p:grpSp>
      <p:grpSp>
        <p:nvGrpSpPr>
          <p:cNvPr id="46" name="グループ化 45">
            <a:extLst>
              <a:ext uri="{FF2B5EF4-FFF2-40B4-BE49-F238E27FC236}">
                <a16:creationId xmlns:a16="http://schemas.microsoft.com/office/drawing/2014/main" id="{2E3EB346-7686-F0A2-9D28-20BDAF774525}"/>
              </a:ext>
            </a:extLst>
          </p:cNvPr>
          <p:cNvGrpSpPr/>
          <p:nvPr/>
        </p:nvGrpSpPr>
        <p:grpSpPr>
          <a:xfrm>
            <a:off x="3379472" y="1895989"/>
            <a:ext cx="1131687" cy="1131687"/>
            <a:chOff x="2775205" y="3574821"/>
            <a:chExt cx="1131687" cy="1131687"/>
          </a:xfrm>
        </p:grpSpPr>
        <p:sp>
          <p:nvSpPr>
            <p:cNvPr id="43" name="円/楕円 42">
              <a:extLst>
                <a:ext uri="{FF2B5EF4-FFF2-40B4-BE49-F238E27FC236}">
                  <a16:creationId xmlns:a16="http://schemas.microsoft.com/office/drawing/2014/main" id="{67EDBB66-565C-9CA9-690A-0EC9B5A3C9A2}"/>
                </a:ext>
              </a:extLst>
            </p:cNvPr>
            <p:cNvSpPr/>
            <p:nvPr/>
          </p:nvSpPr>
          <p:spPr>
            <a:xfrm>
              <a:off x="2775205" y="3574821"/>
              <a:ext cx="1131687" cy="1131687"/>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pic>
          <p:nvPicPr>
            <p:cNvPr id="30" name="図 29">
              <a:extLst>
                <a:ext uri="{FF2B5EF4-FFF2-40B4-BE49-F238E27FC236}">
                  <a16:creationId xmlns:a16="http://schemas.microsoft.com/office/drawing/2014/main" id="{172FEFBE-942B-102C-661F-554D10DA7041}"/>
                </a:ext>
              </a:extLst>
            </p:cNvPr>
            <p:cNvPicPr>
              <a:picLocks noChangeAspect="1"/>
            </p:cNvPicPr>
            <p:nvPr/>
          </p:nvPicPr>
          <p:blipFill>
            <a:blip r:embed="rId4"/>
            <a:stretch>
              <a:fillRect/>
            </a:stretch>
          </p:blipFill>
          <p:spPr>
            <a:xfrm>
              <a:off x="2899069" y="3635623"/>
              <a:ext cx="913707" cy="913707"/>
            </a:xfrm>
            <a:prstGeom prst="rect">
              <a:avLst/>
            </a:prstGeom>
          </p:spPr>
        </p:pic>
      </p:grpSp>
      <p:grpSp>
        <p:nvGrpSpPr>
          <p:cNvPr id="45" name="グループ化 44">
            <a:extLst>
              <a:ext uri="{FF2B5EF4-FFF2-40B4-BE49-F238E27FC236}">
                <a16:creationId xmlns:a16="http://schemas.microsoft.com/office/drawing/2014/main" id="{5BA710E5-F2F6-14D8-B9BC-D53F6BE0FEBA}"/>
              </a:ext>
            </a:extLst>
          </p:cNvPr>
          <p:cNvGrpSpPr/>
          <p:nvPr/>
        </p:nvGrpSpPr>
        <p:grpSpPr>
          <a:xfrm>
            <a:off x="2167632" y="4967361"/>
            <a:ext cx="1131687" cy="1131687"/>
            <a:chOff x="1525576" y="3612716"/>
            <a:chExt cx="1131687" cy="1131687"/>
          </a:xfrm>
        </p:grpSpPr>
        <p:sp>
          <p:nvSpPr>
            <p:cNvPr id="42" name="円/楕円 41">
              <a:extLst>
                <a:ext uri="{FF2B5EF4-FFF2-40B4-BE49-F238E27FC236}">
                  <a16:creationId xmlns:a16="http://schemas.microsoft.com/office/drawing/2014/main" id="{D8F37DAA-D1A2-1C85-3CB0-12700468C5B7}"/>
                </a:ext>
              </a:extLst>
            </p:cNvPr>
            <p:cNvSpPr/>
            <p:nvPr/>
          </p:nvSpPr>
          <p:spPr>
            <a:xfrm>
              <a:off x="1525576" y="3612716"/>
              <a:ext cx="1131687" cy="1131687"/>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pic>
          <p:nvPicPr>
            <p:cNvPr id="32" name="図 31">
              <a:extLst>
                <a:ext uri="{FF2B5EF4-FFF2-40B4-BE49-F238E27FC236}">
                  <a16:creationId xmlns:a16="http://schemas.microsoft.com/office/drawing/2014/main" id="{98E2E0A6-8984-1650-FFCD-1037E9D29213}"/>
                </a:ext>
              </a:extLst>
            </p:cNvPr>
            <p:cNvPicPr>
              <a:picLocks noChangeAspect="1"/>
            </p:cNvPicPr>
            <p:nvPr/>
          </p:nvPicPr>
          <p:blipFill>
            <a:blip r:embed="rId5"/>
            <a:stretch>
              <a:fillRect/>
            </a:stretch>
          </p:blipFill>
          <p:spPr>
            <a:xfrm>
              <a:off x="1638575" y="3657262"/>
              <a:ext cx="905688" cy="905688"/>
            </a:xfrm>
            <a:prstGeom prst="rect">
              <a:avLst/>
            </a:prstGeom>
          </p:spPr>
        </p:pic>
      </p:grpSp>
      <p:grpSp>
        <p:nvGrpSpPr>
          <p:cNvPr id="44" name="グループ化 43">
            <a:extLst>
              <a:ext uri="{FF2B5EF4-FFF2-40B4-BE49-F238E27FC236}">
                <a16:creationId xmlns:a16="http://schemas.microsoft.com/office/drawing/2014/main" id="{74269CD9-FCD5-5426-9CDD-90E65A138FED}"/>
              </a:ext>
            </a:extLst>
          </p:cNvPr>
          <p:cNvGrpSpPr/>
          <p:nvPr/>
        </p:nvGrpSpPr>
        <p:grpSpPr>
          <a:xfrm>
            <a:off x="2170225" y="1909703"/>
            <a:ext cx="1131687" cy="1131687"/>
            <a:chOff x="277905" y="3612716"/>
            <a:chExt cx="1131687" cy="1131687"/>
          </a:xfrm>
        </p:grpSpPr>
        <p:sp>
          <p:nvSpPr>
            <p:cNvPr id="41" name="円/楕円 40">
              <a:extLst>
                <a:ext uri="{FF2B5EF4-FFF2-40B4-BE49-F238E27FC236}">
                  <a16:creationId xmlns:a16="http://schemas.microsoft.com/office/drawing/2014/main" id="{667D8EBB-EFE6-7A70-64EA-AB016121086C}"/>
                </a:ext>
              </a:extLst>
            </p:cNvPr>
            <p:cNvSpPr/>
            <p:nvPr/>
          </p:nvSpPr>
          <p:spPr>
            <a:xfrm>
              <a:off x="277905" y="3612716"/>
              <a:ext cx="1131687" cy="1131687"/>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pic>
          <p:nvPicPr>
            <p:cNvPr id="34" name="図 33">
              <a:extLst>
                <a:ext uri="{FF2B5EF4-FFF2-40B4-BE49-F238E27FC236}">
                  <a16:creationId xmlns:a16="http://schemas.microsoft.com/office/drawing/2014/main" id="{1742C8B9-8085-CBD8-7838-BD1C54345CBC}"/>
                </a:ext>
              </a:extLst>
            </p:cNvPr>
            <p:cNvPicPr>
              <a:picLocks noChangeAspect="1"/>
            </p:cNvPicPr>
            <p:nvPr/>
          </p:nvPicPr>
          <p:blipFill>
            <a:blip r:embed="rId6"/>
            <a:stretch>
              <a:fillRect/>
            </a:stretch>
          </p:blipFill>
          <p:spPr>
            <a:xfrm>
              <a:off x="421722" y="3663241"/>
              <a:ext cx="893730" cy="893730"/>
            </a:xfrm>
            <a:prstGeom prst="rect">
              <a:avLst/>
            </a:prstGeom>
          </p:spPr>
        </p:pic>
      </p:grpSp>
      <p:grpSp>
        <p:nvGrpSpPr>
          <p:cNvPr id="48" name="グループ化 47">
            <a:extLst>
              <a:ext uri="{FF2B5EF4-FFF2-40B4-BE49-F238E27FC236}">
                <a16:creationId xmlns:a16="http://schemas.microsoft.com/office/drawing/2014/main" id="{02DFEEC7-2D01-FED3-8BD7-A689D6F69244}"/>
              </a:ext>
            </a:extLst>
          </p:cNvPr>
          <p:cNvGrpSpPr/>
          <p:nvPr/>
        </p:nvGrpSpPr>
        <p:grpSpPr>
          <a:xfrm>
            <a:off x="3445093" y="3519282"/>
            <a:ext cx="1131687" cy="1131687"/>
            <a:chOff x="1507716" y="2148457"/>
            <a:chExt cx="1131687" cy="1131687"/>
          </a:xfrm>
        </p:grpSpPr>
        <p:sp>
          <p:nvSpPr>
            <p:cNvPr id="39" name="円/楕円 38">
              <a:extLst>
                <a:ext uri="{FF2B5EF4-FFF2-40B4-BE49-F238E27FC236}">
                  <a16:creationId xmlns:a16="http://schemas.microsoft.com/office/drawing/2014/main" id="{E557066E-20B3-80B5-90B6-DE10FA11E895}"/>
                </a:ext>
              </a:extLst>
            </p:cNvPr>
            <p:cNvSpPr/>
            <p:nvPr/>
          </p:nvSpPr>
          <p:spPr>
            <a:xfrm>
              <a:off x="1507716" y="2148457"/>
              <a:ext cx="1131687" cy="1131687"/>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pic>
          <p:nvPicPr>
            <p:cNvPr id="36" name="図 35">
              <a:extLst>
                <a:ext uri="{FF2B5EF4-FFF2-40B4-BE49-F238E27FC236}">
                  <a16:creationId xmlns:a16="http://schemas.microsoft.com/office/drawing/2014/main" id="{F4CB9116-57A3-8974-903F-443F4DE56CF6}"/>
                </a:ext>
              </a:extLst>
            </p:cNvPr>
            <p:cNvPicPr>
              <a:picLocks noChangeAspect="1"/>
            </p:cNvPicPr>
            <p:nvPr/>
          </p:nvPicPr>
          <p:blipFill>
            <a:blip r:embed="rId7"/>
            <a:stretch>
              <a:fillRect/>
            </a:stretch>
          </p:blipFill>
          <p:spPr>
            <a:xfrm>
              <a:off x="1638575" y="2216689"/>
              <a:ext cx="890507" cy="890507"/>
            </a:xfrm>
            <a:prstGeom prst="rect">
              <a:avLst/>
            </a:prstGeom>
          </p:spPr>
        </p:pic>
      </p:grpSp>
      <p:grpSp>
        <p:nvGrpSpPr>
          <p:cNvPr id="49" name="グループ化 48">
            <a:extLst>
              <a:ext uri="{FF2B5EF4-FFF2-40B4-BE49-F238E27FC236}">
                <a16:creationId xmlns:a16="http://schemas.microsoft.com/office/drawing/2014/main" id="{6C1C3B56-86B4-8779-C97C-F7549E4219DD}"/>
              </a:ext>
            </a:extLst>
          </p:cNvPr>
          <p:cNvGrpSpPr/>
          <p:nvPr/>
        </p:nvGrpSpPr>
        <p:grpSpPr>
          <a:xfrm>
            <a:off x="3399153" y="4943093"/>
            <a:ext cx="1131687" cy="1131687"/>
            <a:chOff x="277905" y="2148457"/>
            <a:chExt cx="1131687" cy="1131687"/>
          </a:xfrm>
        </p:grpSpPr>
        <p:sp>
          <p:nvSpPr>
            <p:cNvPr id="2" name="円/楕円 1">
              <a:extLst>
                <a:ext uri="{FF2B5EF4-FFF2-40B4-BE49-F238E27FC236}">
                  <a16:creationId xmlns:a16="http://schemas.microsoft.com/office/drawing/2014/main" id="{8F04CFC0-DEE6-CE71-B040-EF7B165468A3}"/>
                </a:ext>
              </a:extLst>
            </p:cNvPr>
            <p:cNvSpPr/>
            <p:nvPr/>
          </p:nvSpPr>
          <p:spPr>
            <a:xfrm>
              <a:off x="277905" y="2148457"/>
              <a:ext cx="1131687" cy="1131687"/>
            </a:xfrm>
            <a:prstGeom prst="ellipse">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pic>
          <p:nvPicPr>
            <p:cNvPr id="38" name="図 37">
              <a:extLst>
                <a:ext uri="{FF2B5EF4-FFF2-40B4-BE49-F238E27FC236}">
                  <a16:creationId xmlns:a16="http://schemas.microsoft.com/office/drawing/2014/main" id="{B9637720-8CC1-02D0-4537-431792C094F7}"/>
                </a:ext>
              </a:extLst>
            </p:cNvPr>
            <p:cNvPicPr>
              <a:picLocks noChangeAspect="1"/>
            </p:cNvPicPr>
            <p:nvPr/>
          </p:nvPicPr>
          <p:blipFill>
            <a:blip r:embed="rId8"/>
            <a:stretch>
              <a:fillRect/>
            </a:stretch>
          </p:blipFill>
          <p:spPr>
            <a:xfrm>
              <a:off x="376029" y="2208784"/>
              <a:ext cx="928677" cy="928677"/>
            </a:xfrm>
            <a:prstGeom prst="rect">
              <a:avLst/>
            </a:prstGeom>
          </p:spPr>
        </p:pic>
      </p:grpSp>
      <p:sp>
        <p:nvSpPr>
          <p:cNvPr id="62" name="Google Shape;1083;p62">
            <a:extLst>
              <a:ext uri="{FF2B5EF4-FFF2-40B4-BE49-F238E27FC236}">
                <a16:creationId xmlns:a16="http://schemas.microsoft.com/office/drawing/2014/main" id="{62EFAE40-5400-FEAB-5563-95AB7392F8CC}"/>
              </a:ext>
            </a:extLst>
          </p:cNvPr>
          <p:cNvSpPr txBox="1"/>
          <p:nvPr/>
        </p:nvSpPr>
        <p:spPr>
          <a:xfrm>
            <a:off x="687113" y="2526263"/>
            <a:ext cx="80021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chemeClr val="bg1"/>
                </a:solidFill>
                <a:latin typeface="Meiryo UI" panose="020B0604030504040204" pitchFamily="34" charset="-128"/>
                <a:ea typeface="Meiryo UI" panose="020B0604030504040204" pitchFamily="34" charset="-128"/>
                <a:cs typeface="Meiryo"/>
                <a:sym typeface="Meiryo"/>
              </a:rPr>
              <a:t>タイアップページ</a:t>
            </a:r>
            <a:endParaRPr sz="600" b="0" i="0" u="none" strike="noStrike" cap="none">
              <a:solidFill>
                <a:schemeClr val="bg1"/>
              </a:solidFill>
              <a:latin typeface="Meiryo UI" panose="020B0604030504040204" pitchFamily="34" charset="-128"/>
              <a:ea typeface="Meiryo UI" panose="020B0604030504040204" pitchFamily="34" charset="-128"/>
              <a:cs typeface="Meiryo"/>
              <a:sym typeface="Meiryo"/>
            </a:endParaRPr>
          </a:p>
        </p:txBody>
      </p:sp>
      <p:sp>
        <p:nvSpPr>
          <p:cNvPr id="1024" name="テキスト ボックス 1023">
            <a:extLst>
              <a:ext uri="{FF2B5EF4-FFF2-40B4-BE49-F238E27FC236}">
                <a16:creationId xmlns:a16="http://schemas.microsoft.com/office/drawing/2014/main" id="{5BBA2B79-649C-F282-A7E8-5C5ED2FEAC31}"/>
              </a:ext>
            </a:extLst>
          </p:cNvPr>
          <p:cNvSpPr txBox="1"/>
          <p:nvPr/>
        </p:nvSpPr>
        <p:spPr>
          <a:xfrm>
            <a:off x="229065" y="1619344"/>
            <a:ext cx="1887055" cy="523220"/>
          </a:xfrm>
          <a:prstGeom prst="rect">
            <a:avLst/>
          </a:prstGeom>
          <a:noFill/>
        </p:spPr>
        <p:txBody>
          <a:bodyPr wrap="none" rtlCol="0">
            <a:spAutoFit/>
          </a:bodyPr>
          <a:lstStyle/>
          <a:p>
            <a:pPr algn="ctr"/>
            <a:r>
              <a:rPr kumimoji="1" lang="en-US" altLang="ja-JP" b="1" dirty="0">
                <a:solidFill>
                  <a:schemeClr val="accent6"/>
                </a:solidFill>
                <a:latin typeface="Meiryo UI" panose="020B0604030504040204" pitchFamily="34" charset="-128"/>
                <a:ea typeface="Meiryo UI" panose="020B0604030504040204" pitchFamily="34" charset="-128"/>
              </a:rPr>
              <a:t>BE-PAL</a:t>
            </a:r>
            <a:r>
              <a:rPr kumimoji="1" lang="ja-JP" altLang="en-US" b="1" dirty="0">
                <a:solidFill>
                  <a:schemeClr val="accent6"/>
                </a:solidFill>
                <a:latin typeface="Meiryo UI" panose="020B0604030504040204" pitchFamily="34" charset="-128"/>
                <a:ea typeface="Meiryo UI" panose="020B0604030504040204" pitchFamily="34" charset="-128"/>
              </a:rPr>
              <a:t>スタッフ</a:t>
            </a:r>
            <a:r>
              <a:rPr kumimoji="1" lang="en-US" altLang="ja-JP" b="1" dirty="0">
                <a:solidFill>
                  <a:schemeClr val="accent6"/>
                </a:solidFill>
                <a:latin typeface="Meiryo UI" panose="020B0604030504040204" pitchFamily="34" charset="-128"/>
                <a:ea typeface="Meiryo UI" panose="020B0604030504040204" pitchFamily="34" charset="-128"/>
              </a:rPr>
              <a:t>1</a:t>
            </a:r>
            <a:r>
              <a:rPr kumimoji="1" lang="ja-JP" altLang="en-US" b="1" dirty="0">
                <a:solidFill>
                  <a:schemeClr val="accent6"/>
                </a:solidFill>
                <a:latin typeface="Meiryo UI" panose="020B0604030504040204" pitchFamily="34" charset="-128"/>
                <a:ea typeface="Meiryo UI" panose="020B0604030504040204" pitchFamily="34" charset="-128"/>
              </a:rPr>
              <a:t>人が</a:t>
            </a:r>
            <a:endParaRPr kumimoji="1" lang="en-US" altLang="ja-JP" b="1" dirty="0">
              <a:solidFill>
                <a:schemeClr val="accent6"/>
              </a:solidFill>
              <a:latin typeface="Meiryo UI" panose="020B0604030504040204" pitchFamily="34" charset="-128"/>
              <a:ea typeface="Meiryo UI" panose="020B0604030504040204" pitchFamily="34" charset="-128"/>
            </a:endParaRPr>
          </a:p>
          <a:p>
            <a:pPr algn="ctr"/>
            <a:r>
              <a:rPr kumimoji="1" lang="ja-JP" altLang="en-US" b="1" dirty="0">
                <a:solidFill>
                  <a:schemeClr val="accent6"/>
                </a:solidFill>
                <a:latin typeface="Meiryo UI" panose="020B0604030504040204" pitchFamily="34" charset="-128"/>
                <a:ea typeface="Meiryo UI" panose="020B0604030504040204" pitchFamily="34" charset="-128"/>
              </a:rPr>
              <a:t>撮影＆レビュー</a:t>
            </a:r>
            <a:endParaRPr kumimoji="1" lang="en-US" altLang="ja-JP" b="1" dirty="0">
              <a:solidFill>
                <a:schemeClr val="accent6"/>
              </a:solidFill>
              <a:latin typeface="Meiryo UI" panose="020B0604030504040204" pitchFamily="34" charset="-128"/>
              <a:ea typeface="Meiryo UI" panose="020B0604030504040204" pitchFamily="34" charset="-128"/>
            </a:endParaRPr>
          </a:p>
        </p:txBody>
      </p:sp>
      <p:sp>
        <p:nvSpPr>
          <p:cNvPr id="1043" name="Google Shape;1268;p67">
            <a:extLst>
              <a:ext uri="{FF2B5EF4-FFF2-40B4-BE49-F238E27FC236}">
                <a16:creationId xmlns:a16="http://schemas.microsoft.com/office/drawing/2014/main" id="{3F9C045B-6A47-38B6-453E-A95F85C0594D}"/>
              </a:ext>
            </a:extLst>
          </p:cNvPr>
          <p:cNvSpPr/>
          <p:nvPr/>
        </p:nvSpPr>
        <p:spPr>
          <a:xfrm rot="10800000">
            <a:off x="223735" y="2229498"/>
            <a:ext cx="1708015" cy="238270"/>
          </a:xfrm>
          <a:prstGeom prst="triangle">
            <a:avLst>
              <a:gd name="adj" fmla="val 50000"/>
            </a:avLst>
          </a:prstGeom>
          <a:solidFill>
            <a:srgbClr val="FEBD99">
              <a:alpha val="3354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047" name="テキスト ボックス 1046">
            <a:extLst>
              <a:ext uri="{FF2B5EF4-FFF2-40B4-BE49-F238E27FC236}">
                <a16:creationId xmlns:a16="http://schemas.microsoft.com/office/drawing/2014/main" id="{27107105-DBD3-A2B7-38FC-6C2128B00DB2}"/>
              </a:ext>
            </a:extLst>
          </p:cNvPr>
          <p:cNvSpPr txBox="1"/>
          <p:nvPr/>
        </p:nvSpPr>
        <p:spPr>
          <a:xfrm>
            <a:off x="3473069" y="3027257"/>
            <a:ext cx="994182" cy="246221"/>
          </a:xfrm>
          <a:prstGeom prst="rect">
            <a:avLst/>
          </a:prstGeom>
          <a:solidFill>
            <a:schemeClr val="accent5">
              <a:lumMod val="40000"/>
              <a:lumOff val="60000"/>
            </a:schemeClr>
          </a:solidFill>
        </p:spPr>
        <p:txBody>
          <a:bodyPr wrap="none" rtlCol="0">
            <a:spAutoFit/>
          </a:bodyPr>
          <a:lstStyle/>
          <a:p>
            <a:pPr algn="ctr"/>
            <a:r>
              <a:rPr kumimoji="1" lang="ja-JP" altLang="en-US" sz="1000">
                <a:latin typeface="Meiryo UI" panose="020B0604030504040204" pitchFamily="34" charset="-128"/>
                <a:ea typeface="Meiryo UI" panose="020B0604030504040204" pitchFamily="34" charset="-128"/>
              </a:rPr>
              <a:t>お酒・食品得意</a:t>
            </a:r>
          </a:p>
        </p:txBody>
      </p:sp>
      <p:sp>
        <p:nvSpPr>
          <p:cNvPr id="1053" name="テキスト ボックス 1052">
            <a:extLst>
              <a:ext uri="{FF2B5EF4-FFF2-40B4-BE49-F238E27FC236}">
                <a16:creationId xmlns:a16="http://schemas.microsoft.com/office/drawing/2014/main" id="{D68FB2B1-EACB-C0D8-7363-A32E7F65CDE7}"/>
              </a:ext>
            </a:extLst>
          </p:cNvPr>
          <p:cNvSpPr txBox="1"/>
          <p:nvPr/>
        </p:nvSpPr>
        <p:spPr>
          <a:xfrm>
            <a:off x="2259952" y="4562358"/>
            <a:ext cx="997389" cy="246221"/>
          </a:xfrm>
          <a:prstGeom prst="rect">
            <a:avLst/>
          </a:prstGeom>
          <a:solidFill>
            <a:schemeClr val="accent5">
              <a:lumMod val="40000"/>
              <a:lumOff val="60000"/>
            </a:schemeClr>
          </a:solidFill>
        </p:spPr>
        <p:txBody>
          <a:bodyPr wrap="none" rtlCol="0">
            <a:spAutoFit/>
          </a:bodyPr>
          <a:lstStyle/>
          <a:p>
            <a:pPr algn="ctr"/>
            <a:r>
              <a:rPr kumimoji="1" lang="ja-JP" altLang="en-US" sz="1000">
                <a:latin typeface="Meiryo UI" panose="020B0604030504040204" pitchFamily="34" charset="-128"/>
                <a:ea typeface="Meiryo UI" panose="020B0604030504040204" pitchFamily="34" charset="-128"/>
              </a:rPr>
              <a:t>テント・ギア得意</a:t>
            </a:r>
          </a:p>
        </p:txBody>
      </p:sp>
      <p:sp>
        <p:nvSpPr>
          <p:cNvPr id="1054" name="テキスト ボックス 1053">
            <a:extLst>
              <a:ext uri="{FF2B5EF4-FFF2-40B4-BE49-F238E27FC236}">
                <a16:creationId xmlns:a16="http://schemas.microsoft.com/office/drawing/2014/main" id="{524506D0-B04E-8FCC-35ED-06AC4773DE9A}"/>
              </a:ext>
            </a:extLst>
          </p:cNvPr>
          <p:cNvSpPr txBox="1"/>
          <p:nvPr/>
        </p:nvSpPr>
        <p:spPr>
          <a:xfrm>
            <a:off x="3513770" y="4540753"/>
            <a:ext cx="997389" cy="246221"/>
          </a:xfrm>
          <a:prstGeom prst="rect">
            <a:avLst/>
          </a:prstGeom>
          <a:solidFill>
            <a:schemeClr val="accent5">
              <a:lumMod val="40000"/>
              <a:lumOff val="60000"/>
            </a:schemeClr>
          </a:solidFill>
        </p:spPr>
        <p:txBody>
          <a:bodyPr wrap="none" rtlCol="0">
            <a:spAutoFit/>
          </a:bodyPr>
          <a:lstStyle/>
          <a:p>
            <a:pPr algn="ctr"/>
            <a:r>
              <a:rPr kumimoji="1" lang="ja-JP" altLang="en-US" sz="1000">
                <a:latin typeface="Meiryo UI" panose="020B0604030504040204" pitchFamily="34" charset="-128"/>
                <a:ea typeface="Meiryo UI" panose="020B0604030504040204" pitchFamily="34" charset="-128"/>
              </a:rPr>
              <a:t>テント・ギア得意</a:t>
            </a:r>
          </a:p>
        </p:txBody>
      </p:sp>
      <p:sp>
        <p:nvSpPr>
          <p:cNvPr id="1055" name="テキスト ボックス 1054">
            <a:extLst>
              <a:ext uri="{FF2B5EF4-FFF2-40B4-BE49-F238E27FC236}">
                <a16:creationId xmlns:a16="http://schemas.microsoft.com/office/drawing/2014/main" id="{6C6C75FC-EB1C-3BE5-6B93-88C97A65706B}"/>
              </a:ext>
            </a:extLst>
          </p:cNvPr>
          <p:cNvSpPr txBox="1"/>
          <p:nvPr/>
        </p:nvSpPr>
        <p:spPr>
          <a:xfrm>
            <a:off x="3573101" y="5947220"/>
            <a:ext cx="825867" cy="246221"/>
          </a:xfrm>
          <a:prstGeom prst="rect">
            <a:avLst/>
          </a:prstGeom>
          <a:solidFill>
            <a:schemeClr val="accent5">
              <a:lumMod val="40000"/>
              <a:lumOff val="60000"/>
            </a:schemeClr>
          </a:solidFill>
        </p:spPr>
        <p:txBody>
          <a:bodyPr wrap="none" rtlCol="0">
            <a:spAutoFit/>
          </a:bodyPr>
          <a:lstStyle/>
          <a:p>
            <a:pPr algn="ctr"/>
            <a:r>
              <a:rPr kumimoji="1" lang="ja-JP" altLang="en-US" sz="1000">
                <a:latin typeface="Meiryo UI" panose="020B0604030504040204" pitchFamily="34" charset="-128"/>
                <a:ea typeface="Meiryo UI" panose="020B0604030504040204" pitchFamily="34" charset="-128"/>
              </a:rPr>
              <a:t>消費財得意</a:t>
            </a:r>
          </a:p>
        </p:txBody>
      </p:sp>
      <p:sp>
        <p:nvSpPr>
          <p:cNvPr id="1056" name="テキスト ボックス 1055">
            <a:extLst>
              <a:ext uri="{FF2B5EF4-FFF2-40B4-BE49-F238E27FC236}">
                <a16:creationId xmlns:a16="http://schemas.microsoft.com/office/drawing/2014/main" id="{4F24C2DD-69AA-B6F7-6C18-B43F8E3D93EA}"/>
              </a:ext>
            </a:extLst>
          </p:cNvPr>
          <p:cNvSpPr txBox="1"/>
          <p:nvPr/>
        </p:nvSpPr>
        <p:spPr>
          <a:xfrm>
            <a:off x="2441470" y="5969414"/>
            <a:ext cx="569387" cy="246221"/>
          </a:xfrm>
          <a:prstGeom prst="rect">
            <a:avLst/>
          </a:prstGeom>
          <a:solidFill>
            <a:schemeClr val="accent5">
              <a:lumMod val="40000"/>
              <a:lumOff val="60000"/>
            </a:schemeClr>
          </a:solidFill>
        </p:spPr>
        <p:txBody>
          <a:bodyPr wrap="none" rtlCol="0">
            <a:spAutoFit/>
          </a:bodyPr>
          <a:lstStyle/>
          <a:p>
            <a:pPr algn="ctr"/>
            <a:r>
              <a:rPr kumimoji="1" lang="ja-JP" altLang="en-US" sz="1000">
                <a:latin typeface="Meiryo UI" panose="020B0604030504040204" pitchFamily="34" charset="-128"/>
                <a:ea typeface="Meiryo UI" panose="020B0604030504040204" pitchFamily="34" charset="-128"/>
              </a:rPr>
              <a:t>車得意</a:t>
            </a:r>
          </a:p>
        </p:txBody>
      </p:sp>
      <p:cxnSp>
        <p:nvCxnSpPr>
          <p:cNvPr id="1064" name="直線コネクタ 1063">
            <a:extLst>
              <a:ext uri="{FF2B5EF4-FFF2-40B4-BE49-F238E27FC236}">
                <a16:creationId xmlns:a16="http://schemas.microsoft.com/office/drawing/2014/main" id="{EEA599CF-0A6C-9123-B025-03F79A4A0CDA}"/>
              </a:ext>
            </a:extLst>
          </p:cNvPr>
          <p:cNvCxnSpPr>
            <a:cxnSpLocks/>
          </p:cNvCxnSpPr>
          <p:nvPr/>
        </p:nvCxnSpPr>
        <p:spPr>
          <a:xfrm>
            <a:off x="88743" y="1572436"/>
            <a:ext cx="273882" cy="532209"/>
          </a:xfrm>
          <a:prstGeom prst="line">
            <a:avLst/>
          </a:prstGeom>
          <a:ln w="66675" cap="rnd">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68" name="直線コネクタ 1067">
            <a:extLst>
              <a:ext uri="{FF2B5EF4-FFF2-40B4-BE49-F238E27FC236}">
                <a16:creationId xmlns:a16="http://schemas.microsoft.com/office/drawing/2014/main" id="{0C5D4538-F0E2-CFDE-22E0-DB0BC574B301}"/>
              </a:ext>
            </a:extLst>
          </p:cNvPr>
          <p:cNvCxnSpPr>
            <a:cxnSpLocks/>
          </p:cNvCxnSpPr>
          <p:nvPr/>
        </p:nvCxnSpPr>
        <p:spPr>
          <a:xfrm flipH="1">
            <a:off x="1927492" y="1578409"/>
            <a:ext cx="240140" cy="527409"/>
          </a:xfrm>
          <a:prstGeom prst="line">
            <a:avLst/>
          </a:prstGeom>
          <a:ln w="66675" cap="rnd">
            <a:solidFill>
              <a:schemeClr val="accent6"/>
            </a:solidFill>
          </a:ln>
        </p:spPr>
        <p:style>
          <a:lnRef idx="1">
            <a:schemeClr val="accent1"/>
          </a:lnRef>
          <a:fillRef idx="0">
            <a:schemeClr val="accent1"/>
          </a:fillRef>
          <a:effectRef idx="0">
            <a:schemeClr val="accent1"/>
          </a:effectRef>
          <a:fontRef idx="minor">
            <a:schemeClr val="tx1"/>
          </a:fontRef>
        </p:style>
      </p:cxnSp>
      <p:sp>
        <p:nvSpPr>
          <p:cNvPr id="26" name="テキスト ボックス 25">
            <a:extLst>
              <a:ext uri="{FF2B5EF4-FFF2-40B4-BE49-F238E27FC236}">
                <a16:creationId xmlns:a16="http://schemas.microsoft.com/office/drawing/2014/main" id="{E475DB75-755F-B4A2-89C0-D3165EE7231C}"/>
              </a:ext>
            </a:extLst>
          </p:cNvPr>
          <p:cNvSpPr txBox="1"/>
          <p:nvPr/>
        </p:nvSpPr>
        <p:spPr>
          <a:xfrm>
            <a:off x="2280694" y="2978728"/>
            <a:ext cx="941283" cy="400110"/>
          </a:xfrm>
          <a:prstGeom prst="rect">
            <a:avLst/>
          </a:prstGeom>
          <a:solidFill>
            <a:schemeClr val="accent5">
              <a:lumMod val="40000"/>
              <a:lumOff val="60000"/>
            </a:schemeClr>
          </a:solidFill>
        </p:spPr>
        <p:txBody>
          <a:bodyPr wrap="none" rtlCol="0">
            <a:spAutoFit/>
          </a:bodyPr>
          <a:lstStyle/>
          <a:p>
            <a:pPr algn="ctr"/>
            <a:r>
              <a:rPr kumimoji="1" lang="ja-JP" altLang="en-US" sz="1000">
                <a:latin typeface="Meiryo UI" panose="020B0604030504040204" pitchFamily="34" charset="-128"/>
                <a:ea typeface="Meiryo UI" panose="020B0604030504040204" pitchFamily="34" charset="-128"/>
              </a:rPr>
              <a:t>アウトドア</a:t>
            </a:r>
            <a:endParaRPr kumimoji="1" lang="en-US" altLang="ja-JP" sz="1000" dirty="0">
              <a:latin typeface="Meiryo UI" panose="020B0604030504040204" pitchFamily="34" charset="-128"/>
              <a:ea typeface="Meiryo UI" panose="020B0604030504040204" pitchFamily="34" charset="-128"/>
            </a:endParaRPr>
          </a:p>
          <a:p>
            <a:pPr algn="ctr"/>
            <a:r>
              <a:rPr kumimoji="1" lang="ja-JP" altLang="en-US" sz="1000">
                <a:latin typeface="Meiryo UI" panose="020B0604030504040204" pitchFamily="34" charset="-128"/>
                <a:ea typeface="Meiryo UI" panose="020B0604030504040204" pitchFamily="34" charset="-128"/>
              </a:rPr>
              <a:t>ファッション得意</a:t>
            </a:r>
          </a:p>
        </p:txBody>
      </p:sp>
      <p:grpSp>
        <p:nvGrpSpPr>
          <p:cNvPr id="10" name="グループ化 9">
            <a:extLst>
              <a:ext uri="{FF2B5EF4-FFF2-40B4-BE49-F238E27FC236}">
                <a16:creationId xmlns:a16="http://schemas.microsoft.com/office/drawing/2014/main" id="{CE760651-865D-14C4-F28B-4E90C47F680A}"/>
              </a:ext>
            </a:extLst>
          </p:cNvPr>
          <p:cNvGrpSpPr/>
          <p:nvPr/>
        </p:nvGrpSpPr>
        <p:grpSpPr>
          <a:xfrm>
            <a:off x="362625" y="2769424"/>
            <a:ext cx="1426817" cy="2663924"/>
            <a:chOff x="314301" y="3054989"/>
            <a:chExt cx="1426817" cy="2663924"/>
          </a:xfrm>
        </p:grpSpPr>
        <p:sp>
          <p:nvSpPr>
            <p:cNvPr id="6" name="正方形/長方形 5">
              <a:extLst>
                <a:ext uri="{FF2B5EF4-FFF2-40B4-BE49-F238E27FC236}">
                  <a16:creationId xmlns:a16="http://schemas.microsoft.com/office/drawing/2014/main" id="{AC414720-588D-21FC-0A62-310C05844367}"/>
                </a:ext>
              </a:extLst>
            </p:cNvPr>
            <p:cNvSpPr/>
            <p:nvPr/>
          </p:nvSpPr>
          <p:spPr>
            <a:xfrm>
              <a:off x="314301" y="3054989"/>
              <a:ext cx="1426817" cy="2663924"/>
            </a:xfrm>
            <a:prstGeom prst="rect">
              <a:avLst/>
            </a:prstGeom>
            <a:solidFill>
              <a:srgbClr val="FFFFFF"/>
            </a:solidFill>
            <a:ln w="6350">
              <a:solidFill>
                <a:schemeClr val="tx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 name="グループ化 4">
              <a:extLst>
                <a:ext uri="{FF2B5EF4-FFF2-40B4-BE49-F238E27FC236}">
                  <a16:creationId xmlns:a16="http://schemas.microsoft.com/office/drawing/2014/main" id="{6A7491D6-5474-949A-D245-32486862577C}"/>
                </a:ext>
              </a:extLst>
            </p:cNvPr>
            <p:cNvGrpSpPr/>
            <p:nvPr/>
          </p:nvGrpSpPr>
          <p:grpSpPr>
            <a:xfrm>
              <a:off x="362625" y="3112569"/>
              <a:ext cx="1321259" cy="2563200"/>
              <a:chOff x="362625" y="3112569"/>
              <a:chExt cx="1321259" cy="2563200"/>
            </a:xfrm>
          </p:grpSpPr>
          <p:pic>
            <p:nvPicPr>
              <p:cNvPr id="3" name="図 2">
                <a:extLst>
                  <a:ext uri="{FF2B5EF4-FFF2-40B4-BE49-F238E27FC236}">
                    <a16:creationId xmlns:a16="http://schemas.microsoft.com/office/drawing/2014/main" id="{20829B0A-24B9-C734-823C-369FC4240DF9}"/>
                  </a:ext>
                </a:extLst>
              </p:cNvPr>
              <p:cNvPicPr>
                <a:picLocks noChangeAspect="1"/>
              </p:cNvPicPr>
              <p:nvPr/>
            </p:nvPicPr>
            <p:blipFill rotWithShape="1">
              <a:blip r:embed="rId9"/>
              <a:srcRect t="17987"/>
              <a:stretch/>
            </p:blipFill>
            <p:spPr>
              <a:xfrm>
                <a:off x="377934" y="3335652"/>
                <a:ext cx="1302558" cy="2340117"/>
              </a:xfrm>
              <a:prstGeom prst="rect">
                <a:avLst/>
              </a:prstGeom>
            </p:spPr>
          </p:pic>
          <p:pic>
            <p:nvPicPr>
              <p:cNvPr id="4" name="図 3">
                <a:extLst>
                  <a:ext uri="{FF2B5EF4-FFF2-40B4-BE49-F238E27FC236}">
                    <a16:creationId xmlns:a16="http://schemas.microsoft.com/office/drawing/2014/main" id="{9D84D3A8-19D9-9B8C-AF09-6CBF2B5114C8}"/>
                  </a:ext>
                </a:extLst>
              </p:cNvPr>
              <p:cNvPicPr>
                <a:picLocks noChangeAspect="1"/>
              </p:cNvPicPr>
              <p:nvPr/>
            </p:nvPicPr>
            <p:blipFill rotWithShape="1">
              <a:blip r:embed="rId9"/>
              <a:srcRect b="91306"/>
              <a:stretch/>
            </p:blipFill>
            <p:spPr>
              <a:xfrm>
                <a:off x="362625" y="3112569"/>
                <a:ext cx="1321259" cy="251621"/>
              </a:xfrm>
              <a:prstGeom prst="rect">
                <a:avLst/>
              </a:prstGeom>
            </p:spPr>
          </p:pic>
        </p:grpSp>
      </p:grpSp>
      <p:sp>
        <p:nvSpPr>
          <p:cNvPr id="7" name="正方形/長方形 6">
            <a:extLst>
              <a:ext uri="{FF2B5EF4-FFF2-40B4-BE49-F238E27FC236}">
                <a16:creationId xmlns:a16="http://schemas.microsoft.com/office/drawing/2014/main" id="{48BC64E7-8BE9-C263-8740-5BC54D5A52FD}"/>
              </a:ext>
            </a:extLst>
          </p:cNvPr>
          <p:cNvSpPr/>
          <p:nvPr/>
        </p:nvSpPr>
        <p:spPr>
          <a:xfrm rot="20371819">
            <a:off x="-180315" y="148501"/>
            <a:ext cx="1522871" cy="461665"/>
          </a:xfrm>
          <a:prstGeom prst="rect">
            <a:avLst/>
          </a:prstGeom>
          <a:noFill/>
        </p:spPr>
        <p:txBody>
          <a:bodyPr wrap="square" lIns="91440" tIns="45720" rIns="91440" bIns="45720">
            <a:spAutoFit/>
          </a:bodyPr>
          <a:lstStyle/>
          <a:p>
            <a:pPr algn="ctr"/>
            <a:r>
              <a:rPr lang="ja-JP" altLang="en-US" sz="24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rPr>
              <a:t>オススメ</a:t>
            </a:r>
            <a:endParaRPr lang="en-US" altLang="ja-JP" sz="2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3976932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32"/>
        <p:cNvGrpSpPr/>
        <p:nvPr/>
      </p:nvGrpSpPr>
      <p:grpSpPr>
        <a:xfrm>
          <a:off x="0" y="0"/>
          <a:ext cx="0" cy="0"/>
          <a:chOff x="0" y="0"/>
          <a:chExt cx="0" cy="0"/>
        </a:xfrm>
      </p:grpSpPr>
      <p:sp>
        <p:nvSpPr>
          <p:cNvPr id="1334" name="Google Shape;1334;p69"/>
          <p:cNvSpPr txBox="1"/>
          <p:nvPr/>
        </p:nvSpPr>
        <p:spPr>
          <a:xfrm>
            <a:off x="815567" y="258939"/>
            <a:ext cx="7012099" cy="430847"/>
          </a:xfrm>
          <a:prstGeom prst="rect">
            <a:avLst/>
          </a:prstGeom>
          <a:noFill/>
          <a:ln>
            <a:noFill/>
          </a:ln>
        </p:spPr>
        <p:txBody>
          <a:bodyPr spcFirstLastPara="1" wrap="square" lIns="91425" tIns="45700" rIns="91425" bIns="45700" anchor="t" anchorCtr="0">
            <a:spAutoFit/>
          </a:bodyPr>
          <a:lstStyle/>
          <a:p>
            <a:pPr>
              <a:buSzPts val="2700"/>
            </a:pPr>
            <a:r>
              <a:rPr lang="en-US" sz="22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縦型ショート動画タイアップ</a:t>
            </a:r>
            <a:r>
              <a:rPr lang="ja-JP" altLang="en-US" sz="2200" b="1" i="0" u="none" strike="noStrike" cap="none">
                <a:solidFill>
                  <a:schemeClr val="dk1"/>
                </a:solidFill>
                <a:latin typeface="Meiryo UI" panose="020B0604030504040204" pitchFamily="34" charset="-128"/>
                <a:ea typeface="Meiryo UI" panose="020B0604030504040204" pitchFamily="34" charset="-128"/>
                <a:cs typeface="Meiryo"/>
                <a:sym typeface="Meiryo"/>
              </a:rPr>
              <a:t>　</a:t>
            </a:r>
            <a:r>
              <a:rPr lang="ja-JP" altLang="en-US" sz="1600" b="1" i="0" u="none" strike="noStrike">
                <a:solidFill>
                  <a:srgbClr val="212121"/>
                </a:solidFill>
                <a:effectLst/>
                <a:latin typeface="Meiryo UI" panose="020B0604030504040204" pitchFamily="34" charset="-128"/>
                <a:ea typeface="Meiryo UI" panose="020B0604030504040204" pitchFamily="34" charset="-128"/>
              </a:rPr>
              <a:t>～友だち目線でハッピーレビュー～</a:t>
            </a:r>
            <a:endParaRPr sz="27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335" name="Google Shape;1335;p69"/>
          <p:cNvSpPr txBox="1"/>
          <p:nvPr/>
        </p:nvSpPr>
        <p:spPr>
          <a:xfrm>
            <a:off x="7137000" y="172617"/>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346" name="Google Shape;1346;p69"/>
          <p:cNvSpPr/>
          <p:nvPr/>
        </p:nvSpPr>
        <p:spPr>
          <a:xfrm>
            <a:off x="248478" y="828458"/>
            <a:ext cx="8507550" cy="461624"/>
          </a:xfrm>
          <a:prstGeom prst="rect">
            <a:avLst/>
          </a:prstGeom>
          <a:noFill/>
          <a:ln>
            <a:noFill/>
          </a:ln>
        </p:spPr>
        <p:txBody>
          <a:bodyPr spcFirstLastPara="1" wrap="square" lIns="91425" tIns="45700" rIns="91425" bIns="45700" anchor="t" anchorCtr="0">
            <a:spAutoFit/>
          </a:bodyPr>
          <a:lstStyle/>
          <a:p>
            <a:pPr>
              <a:buSzPts val="1200"/>
            </a:pPr>
            <a:r>
              <a:rPr lang="en-US" sz="12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WEBタイアップに『BE-PAL』スタッフが撮影した縦型ショート動画をパッケージにしたプランです</a:t>
            </a:r>
            <a:r>
              <a:rPr 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ja-JP" altLang="en-US" sz="1200" b="1" i="0" u="none" strike="noStrike" cap="none">
                <a:solidFill>
                  <a:srgbClr val="000000"/>
                </a:solidFill>
                <a:latin typeface="Meiryo UI" panose="020B0604030504040204" pitchFamily="34" charset="-128"/>
                <a:ea typeface="Meiryo UI" panose="020B0604030504040204" pitchFamily="34" charset="-128"/>
                <a:cs typeface="Meiryo"/>
                <a:sym typeface="Meiryo"/>
              </a:rPr>
              <a:t>商品・サービスを</a:t>
            </a:r>
            <a:r>
              <a:rPr lang="en-US" altLang="ja-JP"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1</a:t>
            </a:r>
            <a:r>
              <a:rPr lang="ja-JP" altLang="en-US" sz="1200" b="1" i="0" u="none" strike="noStrike" cap="none">
                <a:solidFill>
                  <a:srgbClr val="000000"/>
                </a:solidFill>
                <a:latin typeface="Meiryo UI" panose="020B0604030504040204" pitchFamily="34" charset="-128"/>
                <a:ea typeface="Meiryo UI" panose="020B0604030504040204" pitchFamily="34" charset="-128"/>
                <a:cs typeface="Meiryo"/>
                <a:sym typeface="Meiryo"/>
              </a:rPr>
              <a:t>分ほどで紹介し、</a:t>
            </a:r>
            <a:r>
              <a:rPr lang="en-US" altLang="ja-JP"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 </a:t>
            </a:r>
            <a:r>
              <a:rPr lang="en-US" altLang="ja-JP" sz="12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記事と連動した内容で</a:t>
            </a:r>
            <a:r>
              <a:rPr lang="en-US" sz="12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動画でもプロモーションが可能です</a:t>
            </a:r>
            <a:r>
              <a:rPr 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endParaRPr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2" name="Google Shape;1337;p69">
            <a:extLst>
              <a:ext uri="{FF2B5EF4-FFF2-40B4-BE49-F238E27FC236}">
                <a16:creationId xmlns:a16="http://schemas.microsoft.com/office/drawing/2014/main" id="{A3A2EBF9-E7B5-811A-6A16-55930A008E77}"/>
              </a:ext>
            </a:extLst>
          </p:cNvPr>
          <p:cNvSpPr txBox="1"/>
          <p:nvPr/>
        </p:nvSpPr>
        <p:spPr>
          <a:xfrm>
            <a:off x="8103321" y="173073"/>
            <a:ext cx="673388" cy="369291"/>
          </a:xfrm>
          <a:prstGeom prst="rect">
            <a:avLst/>
          </a:prstGeom>
          <a:solidFill>
            <a:srgbClr val="FFC0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動画</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graphicFrame>
        <p:nvGraphicFramePr>
          <p:cNvPr id="5" name="Google Shape;1060;p62">
            <a:extLst>
              <a:ext uri="{FF2B5EF4-FFF2-40B4-BE49-F238E27FC236}">
                <a16:creationId xmlns:a16="http://schemas.microsoft.com/office/drawing/2014/main" id="{3E2D2D97-B4ED-E9FD-FF67-42CA1A524F78}"/>
              </a:ext>
            </a:extLst>
          </p:cNvPr>
          <p:cNvGraphicFramePr/>
          <p:nvPr>
            <p:extLst>
              <p:ext uri="{D42A27DB-BD31-4B8C-83A1-F6EECF244321}">
                <p14:modId xmlns:p14="http://schemas.microsoft.com/office/powerpoint/2010/main" val="2908852712"/>
              </p:ext>
            </p:extLst>
          </p:nvPr>
        </p:nvGraphicFramePr>
        <p:xfrm>
          <a:off x="4528371" y="1202948"/>
          <a:ext cx="4241906" cy="4782231"/>
        </p:xfrm>
        <a:graphic>
          <a:graphicData uri="http://schemas.openxmlformats.org/drawingml/2006/table">
            <a:tbl>
              <a:tblPr firstRow="1" bandRow="1">
                <a:tableStyleId>{7E9639D4-E3E2-4D34-9284-5A2195B3D0D7}</a:tableStyleId>
              </a:tblPr>
              <a:tblGrid>
                <a:gridCol w="1085489">
                  <a:extLst>
                    <a:ext uri="{9D8B030D-6E8A-4147-A177-3AD203B41FA5}">
                      <a16:colId xmlns:a16="http://schemas.microsoft.com/office/drawing/2014/main" val="20000"/>
                    </a:ext>
                  </a:extLst>
                </a:gridCol>
                <a:gridCol w="3156417">
                  <a:extLst>
                    <a:ext uri="{9D8B030D-6E8A-4147-A177-3AD203B41FA5}">
                      <a16:colId xmlns:a16="http://schemas.microsoft.com/office/drawing/2014/main" val="20001"/>
                    </a:ext>
                  </a:extLst>
                </a:gridCol>
              </a:tblGrid>
              <a:tr h="328586">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プラン</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縦型ショート動画タイアップ</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325236934"/>
                  </a:ext>
                </a:extLst>
              </a:tr>
              <a:tr h="328586">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実施料金</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altLang="ja-JP" sz="1400" b="1"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G150</a:t>
                      </a:r>
                      <a:r>
                        <a:rPr kumimoji="0" lang="ja-JP" altLang="en-US" sz="1400" b="1"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万円</a:t>
                      </a:r>
                      <a:endParaRPr kumimoji="0" lang="ja-JP" altLang="en-US" sz="1400" b="1"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36168179"/>
                  </a:ext>
                </a:extLst>
              </a:tr>
              <a:tr h="328586">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PV数</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r>
                        <a:rPr lang="en-US" altLang="ja-JP" sz="1400" b="1" u="none" strike="noStrike" cap="none" dirty="0">
                          <a:latin typeface="Meiryo UI" panose="020B0604030504040204" pitchFamily="34" charset="-128"/>
                          <a:ea typeface="Meiryo UI" panose="020B0604030504040204" pitchFamily="34" charset="-128"/>
                          <a:cs typeface="Meiryo"/>
                          <a:sym typeface="Meiryo"/>
                        </a:rPr>
                        <a:t>10,000PV</a:t>
                      </a:r>
                      <a:r>
                        <a:rPr lang="ja-JP" altLang="en-US" sz="1400" b="1" u="none" strike="noStrike" cap="none">
                          <a:latin typeface="Meiryo UI" panose="020B0604030504040204" pitchFamily="34" charset="-128"/>
                          <a:ea typeface="Meiryo UI" panose="020B0604030504040204" pitchFamily="34" charset="-128"/>
                          <a:cs typeface="Meiryo"/>
                          <a:sym typeface="Meiryo"/>
                        </a:rPr>
                        <a:t>保証</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328586">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動画再生保証数</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r>
                        <a:rPr lang="en-US" altLang="ja-JP" sz="1400" b="1" u="none" strike="noStrike" cap="none" dirty="0">
                          <a:latin typeface="Meiryo UI" panose="020B0604030504040204" pitchFamily="34" charset="-128"/>
                          <a:ea typeface="Meiryo UI" panose="020B0604030504040204" pitchFamily="34" charset="-128"/>
                          <a:cs typeface="Meiryo"/>
                          <a:sym typeface="Meiryo"/>
                        </a:rPr>
                        <a:t>10</a:t>
                      </a:r>
                      <a:r>
                        <a:rPr lang="ja-JP" altLang="en-US" sz="1400" b="1" u="none" strike="noStrike" cap="none">
                          <a:latin typeface="Meiryo UI" panose="020B0604030504040204" pitchFamily="34" charset="-128"/>
                          <a:ea typeface="Meiryo UI" panose="020B0604030504040204" pitchFamily="34" charset="-128"/>
                          <a:cs typeface="Meiryo"/>
                          <a:sym typeface="Meiryo"/>
                        </a:rPr>
                        <a:t>万回再生保証</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2935847273"/>
                  </a:ext>
                </a:extLst>
              </a:tr>
              <a:tr h="328586">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掲載形式／撮影</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CMS</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　撮影・取材あり</a:t>
                      </a: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328586">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掲載日／掲載期間</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平日任意／</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4</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週間（アーカイブ化）</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33156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想定CTR</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2.0～4.0％</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3156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動画内容</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最大</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60</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秒</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722950">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動画掲載面</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 altLang="ja-JP" sz="900" dirty="0">
                          <a:latin typeface="Meiryo UI" panose="020B0604030504040204" pitchFamily="34" charset="-128"/>
                          <a:ea typeface="Meiryo UI" panose="020B0604030504040204" pitchFamily="34" charset="-128"/>
                        </a:rPr>
                        <a:t>①</a:t>
                      </a:r>
                      <a:r>
                        <a:rPr lang="ja-JP" altLang="en-US" sz="900">
                          <a:latin typeface="Meiryo UI" panose="020B0604030504040204" pitchFamily="34" charset="-128"/>
                          <a:ea typeface="Meiryo UI" panose="020B0604030504040204" pitchFamily="34" charset="-128"/>
                        </a:rPr>
                        <a:t>公式</a:t>
                      </a:r>
                      <a:r>
                        <a:rPr lang="en" altLang="ja-JP" sz="900" dirty="0">
                          <a:latin typeface="Meiryo UI" panose="020B0604030504040204" pitchFamily="34" charset="-128"/>
                          <a:ea typeface="Meiryo UI" panose="020B0604030504040204" pitchFamily="34" charset="-128"/>
                        </a:rPr>
                        <a:t>Instagram</a:t>
                      </a:r>
                      <a:r>
                        <a:rPr lang="ja-JP" altLang="en-US" sz="900">
                          <a:latin typeface="Meiryo UI" panose="020B0604030504040204" pitchFamily="34" charset="-128"/>
                          <a:ea typeface="Meiryo UI" panose="020B0604030504040204" pitchFamily="34" charset="-128"/>
                        </a:rPr>
                        <a:t>リールオーガニック投稿</a:t>
                      </a:r>
                      <a:endParaRPr lang="en-US" altLang="ja-JP" sz="900" dirty="0">
                        <a:latin typeface="Meiryo UI" panose="020B0604030504040204" pitchFamily="34" charset="-128"/>
                        <a:ea typeface="Meiryo UI" panose="020B0604030504040204" pitchFamily="34" charset="-128"/>
                      </a:endParaRPr>
                    </a:p>
                    <a:p>
                      <a:pPr marL="0" marR="0" lvl="0" indent="0" algn="l" rtl="0">
                        <a:lnSpc>
                          <a:spcPct val="100000"/>
                        </a:lnSpc>
                        <a:spcBef>
                          <a:spcPts val="0"/>
                        </a:spcBef>
                        <a:spcAft>
                          <a:spcPts val="0"/>
                        </a:spcAft>
                        <a:buClr>
                          <a:schemeClr val="dk1"/>
                        </a:buClr>
                        <a:buSzPts val="900"/>
                        <a:buFont typeface="Arial"/>
                        <a:buNone/>
                      </a:pPr>
                      <a:r>
                        <a:rPr lang="ja-JP" altLang="en-US" sz="900">
                          <a:latin typeface="Meiryo UI" panose="020B0604030504040204" pitchFamily="34" charset="-128"/>
                          <a:ea typeface="Meiryo UI" panose="020B0604030504040204" pitchFamily="34" charset="-128"/>
                        </a:rPr>
                        <a:t>②公式</a:t>
                      </a:r>
                      <a:r>
                        <a:rPr lang="en" altLang="ja-JP" sz="900" dirty="0">
                          <a:latin typeface="Meiryo UI" panose="020B0604030504040204" pitchFamily="34" charset="-128"/>
                          <a:ea typeface="Meiryo UI" panose="020B0604030504040204" pitchFamily="34" charset="-128"/>
                        </a:rPr>
                        <a:t>TikTok</a:t>
                      </a:r>
                      <a:r>
                        <a:rPr lang="ja-JP" altLang="en-US" sz="900">
                          <a:latin typeface="Meiryo UI" panose="020B0604030504040204" pitchFamily="34" charset="-128"/>
                          <a:ea typeface="Meiryo UI" panose="020B0604030504040204" pitchFamily="34" charset="-128"/>
                        </a:rPr>
                        <a:t>オーガニック投稿</a:t>
                      </a:r>
                      <a:endParaRPr lang="en-US" altLang="ja-JP" sz="900" dirty="0">
                        <a:latin typeface="Meiryo UI" panose="020B0604030504040204" pitchFamily="34" charset="-128"/>
                        <a:ea typeface="Meiryo UI" panose="020B0604030504040204" pitchFamily="34" charset="-128"/>
                      </a:endParaRPr>
                    </a:p>
                    <a:p>
                      <a:pPr marL="0" marR="0" lvl="0" indent="0" algn="l" rtl="0">
                        <a:lnSpc>
                          <a:spcPct val="100000"/>
                        </a:lnSpc>
                        <a:spcBef>
                          <a:spcPts val="0"/>
                        </a:spcBef>
                        <a:spcAft>
                          <a:spcPts val="0"/>
                        </a:spcAft>
                        <a:buClr>
                          <a:schemeClr val="dk1"/>
                        </a:buClr>
                        <a:buSzPts val="900"/>
                        <a:buFont typeface="Arial"/>
                        <a:buNone/>
                      </a:pPr>
                      <a:r>
                        <a:rPr lang="ja-JP" altLang="en-US" sz="900">
                          <a:latin typeface="Meiryo UI" panose="020B0604030504040204" pitchFamily="34" charset="-128"/>
                          <a:ea typeface="Meiryo UI" panose="020B0604030504040204" pitchFamily="34" charset="-128"/>
                        </a:rPr>
                        <a:t>③公式</a:t>
                      </a:r>
                      <a:r>
                        <a:rPr lang="en" altLang="ja-JP" sz="900" dirty="0">
                          <a:latin typeface="Meiryo UI" panose="020B0604030504040204" pitchFamily="34" charset="-128"/>
                          <a:ea typeface="Meiryo UI" panose="020B0604030504040204" pitchFamily="34" charset="-128"/>
                        </a:rPr>
                        <a:t>YouTube</a:t>
                      </a:r>
                      <a:r>
                        <a:rPr lang="ja-JP" altLang="en-US" sz="900">
                          <a:latin typeface="Meiryo UI" panose="020B0604030504040204" pitchFamily="34" charset="-128"/>
                          <a:ea typeface="Meiryo UI" panose="020B0604030504040204" pitchFamily="34" charset="-128"/>
                        </a:rPr>
                        <a:t>ショートオーガニック投稿</a:t>
                      </a:r>
                      <a:endParaRPr lang="en-US" altLang="ja-JP" sz="900" dirty="0">
                        <a:latin typeface="Meiryo UI" panose="020B0604030504040204" pitchFamily="34" charset="-128"/>
                        <a:ea typeface="Meiryo UI" panose="020B0604030504040204" pitchFamily="34" charset="-128"/>
                      </a:endParaRPr>
                    </a:p>
                    <a:p>
                      <a:pPr marL="0" marR="0" lvl="0" indent="0" algn="l" rtl="0">
                        <a:lnSpc>
                          <a:spcPct val="100000"/>
                        </a:lnSpc>
                        <a:spcBef>
                          <a:spcPts val="0"/>
                        </a:spcBef>
                        <a:spcAft>
                          <a:spcPts val="0"/>
                        </a:spcAft>
                        <a:buClr>
                          <a:schemeClr val="dk1"/>
                        </a:buClr>
                        <a:buSzPts val="900"/>
                        <a:buFont typeface="Arial"/>
                        <a:buNone/>
                      </a:pPr>
                      <a:r>
                        <a:rPr lang="ja-JP" altLang="en-US" sz="900">
                          <a:latin typeface="Meiryo UI" panose="020B0604030504040204" pitchFamily="34" charset="-128"/>
                          <a:ea typeface="Meiryo UI" panose="020B0604030504040204" pitchFamily="34" charset="-128"/>
                        </a:rPr>
                        <a:t>④</a:t>
                      </a:r>
                      <a:r>
                        <a:rPr lang="en" altLang="ja-JP" sz="900" dirty="0">
                          <a:latin typeface="Meiryo UI" panose="020B0604030504040204" pitchFamily="34" charset="-128"/>
                          <a:ea typeface="Meiryo UI" panose="020B0604030504040204" pitchFamily="34" charset="-128"/>
                        </a:rPr>
                        <a:t>Instagram</a:t>
                      </a:r>
                      <a:r>
                        <a:rPr lang="ja-JP" altLang="en-US" sz="900">
                          <a:latin typeface="Meiryo UI" panose="020B0604030504040204" pitchFamily="34" charset="-128"/>
                          <a:ea typeface="Meiryo UI" panose="020B0604030504040204" pitchFamily="34" charset="-128"/>
                        </a:rPr>
                        <a:t>リール</a:t>
                      </a:r>
                      <a:r>
                        <a:rPr lang="en-US" altLang="ja-JP" sz="900" dirty="0">
                          <a:latin typeface="Meiryo UI" panose="020B0604030504040204" pitchFamily="34" charset="-128"/>
                          <a:ea typeface="Meiryo UI" panose="020B0604030504040204" pitchFamily="34" charset="-128"/>
                        </a:rPr>
                        <a:t>&amp;</a:t>
                      </a:r>
                      <a:r>
                        <a:rPr lang="ja-JP" altLang="en-US" sz="900">
                          <a:latin typeface="Meiryo UI" panose="020B0604030504040204" pitchFamily="34" charset="-128"/>
                          <a:ea typeface="Meiryo UI" panose="020B0604030504040204" pitchFamily="34" charset="-128"/>
                        </a:rPr>
                        <a:t>ストーリーズ</a:t>
                      </a:r>
                      <a:r>
                        <a:rPr lang="en" altLang="ja-JP" sz="900" dirty="0">
                          <a:latin typeface="Meiryo UI" panose="020B0604030504040204" pitchFamily="34" charset="-128"/>
                          <a:ea typeface="Meiryo UI" panose="020B0604030504040204" pitchFamily="34" charset="-128"/>
                        </a:rPr>
                        <a:t>AD </a:t>
                      </a:r>
                    </a:p>
                    <a:p>
                      <a:pPr marL="0" marR="0" lvl="0" indent="0" algn="l" rtl="0">
                        <a:lnSpc>
                          <a:spcPct val="100000"/>
                        </a:lnSpc>
                        <a:spcBef>
                          <a:spcPts val="0"/>
                        </a:spcBef>
                        <a:spcAft>
                          <a:spcPts val="0"/>
                        </a:spcAft>
                        <a:buClr>
                          <a:schemeClr val="dk1"/>
                        </a:buClr>
                        <a:buSzPts val="900"/>
                        <a:buFont typeface="Arial"/>
                        <a:buNone/>
                      </a:pPr>
                      <a:r>
                        <a:rPr lang="en" altLang="ja-JP" sz="900" dirty="0">
                          <a:latin typeface="Meiryo UI" panose="020B0604030504040204" pitchFamily="34" charset="-128"/>
                          <a:ea typeface="Meiryo UI" panose="020B0604030504040204" pitchFamily="34" charset="-128"/>
                        </a:rPr>
                        <a:t>⑤TikTok</a:t>
                      </a:r>
                      <a:r>
                        <a:rPr lang="ja-JP" altLang="en-US" sz="900">
                          <a:latin typeface="Meiryo UI" panose="020B0604030504040204" pitchFamily="34" charset="-128"/>
                          <a:ea typeface="Meiryo UI" panose="020B0604030504040204" pitchFamily="34" charset="-128"/>
                        </a:rPr>
                        <a:t>ブースト広告</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572454176"/>
                  </a:ext>
                </a:extLst>
              </a:tr>
              <a:tr h="573940">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レポート項目</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PV</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UU</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数（日別・合計）、セッション数、リンククリック数（日別・合計）、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CTR</a:t>
                      </a:r>
                      <a:r>
                        <a:rPr lang="ja-JP" altLang="en" sz="900" b="0" u="none" strike="noStrike" cap="none">
                          <a:solidFill>
                            <a:schemeClr val="dk1"/>
                          </a:solidFill>
                          <a:latin typeface="Meiryo UI" panose="020B0604030504040204" pitchFamily="34" charset="-128"/>
                          <a:ea typeface="Meiryo UI" panose="020B0604030504040204" pitchFamily="34" charset="-128"/>
                          <a:sym typeface="Meiryo"/>
                        </a:rPr>
                        <a:t>（</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日別・合計）、平均エンゲージメント時間、平均セッション継続時間、読了数、読了率</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4"/>
                  </a:ext>
                </a:extLst>
              </a:tr>
              <a:tr h="461383">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原稿規定</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タイアップはテンプレートをベースにCMS入稿。全体で2,000文字以内</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写真、イラスト5～6点まで</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r h="33156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申込期限</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最短20営業日前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6"/>
                  </a:ext>
                </a:extLst>
              </a:tr>
            </a:tbl>
          </a:graphicData>
        </a:graphic>
      </p:graphicFrame>
      <p:sp>
        <p:nvSpPr>
          <p:cNvPr id="55" name="Google Shape;1366;p69">
            <a:extLst>
              <a:ext uri="{FF2B5EF4-FFF2-40B4-BE49-F238E27FC236}">
                <a16:creationId xmlns:a16="http://schemas.microsoft.com/office/drawing/2014/main" id="{D79BC09F-A01D-C6BC-65C8-07F5E9AD59A4}"/>
              </a:ext>
            </a:extLst>
          </p:cNvPr>
          <p:cNvSpPr/>
          <p:nvPr/>
        </p:nvSpPr>
        <p:spPr>
          <a:xfrm>
            <a:off x="4659160" y="5990674"/>
            <a:ext cx="4096868" cy="846345"/>
          </a:xfrm>
          <a:prstGeom prst="rect">
            <a:avLst/>
          </a:prstGeom>
          <a:noFill/>
          <a:ln>
            <a:noFill/>
          </a:ln>
        </p:spPr>
        <p:txBody>
          <a:bodyPr spcFirstLastPara="1" wrap="square" lIns="91425" tIns="45700" rIns="91425" bIns="45700" anchor="t" anchorCtr="0">
            <a:spAutoFit/>
          </a:bodyPr>
          <a:lstStyle/>
          <a:p>
            <a:pPr>
              <a:buSzPts val="800"/>
            </a:pPr>
            <a:r>
              <a:rPr lang="ja-JP" altLang="en-US" sz="700" b="0" i="0" u="none" strike="noStrike" cap="none">
                <a:solidFill>
                  <a:srgbClr val="FF0000"/>
                </a:solidFill>
                <a:latin typeface="Meiryo UI" panose="020B0604030504040204" pitchFamily="34" charset="-128"/>
                <a:ea typeface="Meiryo UI" panose="020B0604030504040204" pitchFamily="34" charset="-128"/>
                <a:cs typeface="Meiryo"/>
                <a:sym typeface="Meiryo"/>
              </a:rPr>
              <a:t>・保証再生回数は</a:t>
            </a:r>
            <a:r>
              <a:rPr lang="en-US" altLang="ja-JP" sz="700" i="0" u="none" strike="noStrike" cap="none" dirty="0">
                <a:solidFill>
                  <a:srgbClr val="FF0000"/>
                </a:solidFill>
                <a:latin typeface="Meiryo UI" panose="020B0604030504040204" pitchFamily="34" charset="-128"/>
                <a:ea typeface="Meiryo UI" panose="020B0604030504040204" pitchFamily="34" charset="-128"/>
                <a:cs typeface="Meiryo"/>
                <a:sym typeface="Meiryo"/>
              </a:rPr>
              <a:t>Instagram </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リール</a:t>
            </a:r>
            <a:r>
              <a:rPr lang="en-US" altLang="ja-JP" sz="700" i="0" u="none" strike="noStrike" cap="none" dirty="0">
                <a:solidFill>
                  <a:srgbClr val="FF0000"/>
                </a:solidFill>
                <a:latin typeface="Meiryo UI" panose="020B0604030504040204" pitchFamily="34" charset="-128"/>
                <a:ea typeface="Meiryo UI" panose="020B0604030504040204" pitchFamily="34" charset="-128"/>
                <a:cs typeface="Meiryo"/>
                <a:sym typeface="Meiryo"/>
              </a:rPr>
              <a:t>/ YouTube </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ショート</a:t>
            </a:r>
            <a:r>
              <a:rPr lang="en-US" altLang="ja-JP" sz="700" i="0" u="none" strike="noStrike" cap="none" dirty="0">
                <a:solidFill>
                  <a:srgbClr val="FF0000"/>
                </a:solidFill>
                <a:latin typeface="Meiryo UI" panose="020B0604030504040204" pitchFamily="34" charset="-128"/>
                <a:ea typeface="Meiryo UI" panose="020B0604030504040204" pitchFamily="34" charset="-128"/>
                <a:cs typeface="Meiryo"/>
                <a:sym typeface="Meiryo"/>
              </a:rPr>
              <a:t>/TikTok</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のオーガニック＋</a:t>
            </a:r>
            <a:r>
              <a:rPr lang="en-US" altLang="ja-JP" sz="700" i="0" u="none" strike="noStrike" cap="none" dirty="0">
                <a:solidFill>
                  <a:srgbClr val="FF0000"/>
                </a:solidFill>
                <a:latin typeface="Meiryo UI" panose="020B0604030504040204" pitchFamily="34" charset="-128"/>
                <a:ea typeface="Meiryo UI" panose="020B0604030504040204" pitchFamily="34" charset="-128"/>
                <a:cs typeface="Meiryo"/>
                <a:sym typeface="Meiryo"/>
              </a:rPr>
              <a:t>AD</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配信の合計となります</a:t>
            </a:r>
            <a:endParaRPr lang="en-US" sz="700" b="0" i="0" u="none" strike="noStrike" cap="none" dirty="0">
              <a:solidFill>
                <a:srgbClr val="FF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・動画１分以内想定です。</a:t>
            </a: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7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料金は税抜、グロス価格、タイアップ制作費、動画制作費込みです</a:t>
            </a: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7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著名人起用や遠方取材の場合には別途費用をいただく可能性がございます</a:t>
            </a: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7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計測タグおよびタグマネージャータグの設置はご遠慮いただいております</a:t>
            </a: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7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タイアップページへの誘導には、在庫状況により一部外部トラフィックを利用する可能性があります</a:t>
            </a: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7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二次利用ご希望の場合は別途ご相談ください</a:t>
            </a: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lang="en-US" sz="700"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56" name="Google Shape;1364;p69">
            <a:extLst>
              <a:ext uri="{FF2B5EF4-FFF2-40B4-BE49-F238E27FC236}">
                <a16:creationId xmlns:a16="http://schemas.microsoft.com/office/drawing/2014/main" id="{B72F3999-2ADA-6024-9A9E-E41E7223C797}"/>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22</a:t>
            </a:fld>
            <a:endParaRPr dirty="0">
              <a:latin typeface="Meiryo UI" panose="020B0604030504040204" pitchFamily="34" charset="-128"/>
              <a:ea typeface="Meiryo UI" panose="020B0604030504040204" pitchFamily="34" charset="-128"/>
              <a:cs typeface="Calibri"/>
              <a:sym typeface="Calibri"/>
            </a:endParaRPr>
          </a:p>
        </p:txBody>
      </p:sp>
      <p:pic>
        <p:nvPicPr>
          <p:cNvPr id="50" name="図 49">
            <a:extLst>
              <a:ext uri="{FF2B5EF4-FFF2-40B4-BE49-F238E27FC236}">
                <a16:creationId xmlns:a16="http://schemas.microsoft.com/office/drawing/2014/main" id="{E8569658-A324-6B94-520F-1572B8CA355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40296" y="4462656"/>
            <a:ext cx="388304" cy="386916"/>
          </a:xfrm>
          <a:prstGeom prst="rect">
            <a:avLst/>
          </a:prstGeom>
        </p:spPr>
      </p:pic>
      <p:pic>
        <p:nvPicPr>
          <p:cNvPr id="51" name="図 50">
            <a:extLst>
              <a:ext uri="{FF2B5EF4-FFF2-40B4-BE49-F238E27FC236}">
                <a16:creationId xmlns:a16="http://schemas.microsoft.com/office/drawing/2014/main" id="{4DF41E67-77AA-C000-E041-3424AE980E2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211"/>
          <a:stretch/>
        </p:blipFill>
        <p:spPr>
          <a:xfrm>
            <a:off x="316315" y="1797211"/>
            <a:ext cx="1155179" cy="1408776"/>
          </a:xfrm>
          <a:prstGeom prst="rect">
            <a:avLst/>
          </a:prstGeom>
          <a:ln w="9525">
            <a:solidFill>
              <a:schemeClr val="tx2">
                <a:lumMod val="90000"/>
              </a:schemeClr>
            </a:solidFill>
          </a:ln>
        </p:spPr>
      </p:pic>
      <p:sp>
        <p:nvSpPr>
          <p:cNvPr id="52" name="Google Shape;1083;p62">
            <a:extLst>
              <a:ext uri="{FF2B5EF4-FFF2-40B4-BE49-F238E27FC236}">
                <a16:creationId xmlns:a16="http://schemas.microsoft.com/office/drawing/2014/main" id="{EE0BC96B-5233-BA6D-7E67-6F6AA382EC07}"/>
              </a:ext>
            </a:extLst>
          </p:cNvPr>
          <p:cNvSpPr txBox="1"/>
          <p:nvPr/>
        </p:nvSpPr>
        <p:spPr>
          <a:xfrm>
            <a:off x="478310" y="1498424"/>
            <a:ext cx="831190" cy="18462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dirty="0" err="1">
                <a:solidFill>
                  <a:schemeClr val="bg1"/>
                </a:solidFill>
                <a:latin typeface="Meiryo UI" panose="020B0604030504040204" pitchFamily="34" charset="-128"/>
                <a:ea typeface="Meiryo UI" panose="020B0604030504040204" pitchFamily="34" charset="-128"/>
                <a:cs typeface="Meiryo"/>
                <a:sym typeface="Meiryo"/>
              </a:rPr>
              <a:t>WEBタイアップ</a:t>
            </a:r>
            <a:endParaRPr sz="600" b="0"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sp>
        <p:nvSpPr>
          <p:cNvPr id="53" name="Google Shape;1526;p21">
            <a:extLst>
              <a:ext uri="{FF2B5EF4-FFF2-40B4-BE49-F238E27FC236}">
                <a16:creationId xmlns:a16="http://schemas.microsoft.com/office/drawing/2014/main" id="{BDD75C12-7C66-2E02-08D6-7BF05B074EF1}"/>
              </a:ext>
            </a:extLst>
          </p:cNvPr>
          <p:cNvSpPr txBox="1"/>
          <p:nvPr/>
        </p:nvSpPr>
        <p:spPr>
          <a:xfrm>
            <a:off x="2070187" y="1479755"/>
            <a:ext cx="1800200" cy="230832"/>
          </a:xfrm>
          <a:prstGeom prst="rect">
            <a:avLst/>
          </a:prstGeom>
          <a:solidFill>
            <a:srgbClr val="0F4F3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dirty="0" err="1">
                <a:solidFill>
                  <a:srgbClr val="FFFFFF"/>
                </a:solidFill>
                <a:latin typeface="Meiryo UI" panose="020B0604030504040204" pitchFamily="34" charset="-128"/>
                <a:ea typeface="Meiryo UI" panose="020B0604030504040204" pitchFamily="34" charset="-128"/>
                <a:cs typeface="Meiryo"/>
                <a:sym typeface="Meiryo"/>
              </a:rPr>
              <a:t>縦型ショート動画</a:t>
            </a:r>
            <a:endParaRPr sz="900" b="1" i="0"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p:txBody>
      </p:sp>
      <p:pic>
        <p:nvPicPr>
          <p:cNvPr id="54" name="Google Shape;1530;p21" descr="Twitter_Device_Mobile_Floating_Update.png">
            <a:extLst>
              <a:ext uri="{FF2B5EF4-FFF2-40B4-BE49-F238E27FC236}">
                <a16:creationId xmlns:a16="http://schemas.microsoft.com/office/drawing/2014/main" id="{B8A471D9-7C2F-4F68-45C0-0D0F68A8793B}"/>
              </a:ext>
            </a:extLst>
          </p:cNvPr>
          <p:cNvPicPr preferRelativeResize="0"/>
          <p:nvPr/>
        </p:nvPicPr>
        <p:blipFill rotWithShape="1">
          <a:blip r:embed="rId5">
            <a:alphaModFix/>
          </a:blip>
          <a:srcRect/>
          <a:stretch/>
        </p:blipFill>
        <p:spPr>
          <a:xfrm>
            <a:off x="2115229" y="1517752"/>
            <a:ext cx="1769407" cy="3157852"/>
          </a:xfrm>
          <a:prstGeom prst="rect">
            <a:avLst/>
          </a:prstGeom>
          <a:noFill/>
          <a:ln>
            <a:noFill/>
          </a:ln>
        </p:spPr>
      </p:pic>
      <p:grpSp>
        <p:nvGrpSpPr>
          <p:cNvPr id="1351" name="グループ化 1350">
            <a:extLst>
              <a:ext uri="{FF2B5EF4-FFF2-40B4-BE49-F238E27FC236}">
                <a16:creationId xmlns:a16="http://schemas.microsoft.com/office/drawing/2014/main" id="{C662E627-A2D5-6F90-9ABA-73E7AE63671E}"/>
              </a:ext>
            </a:extLst>
          </p:cNvPr>
          <p:cNvGrpSpPr/>
          <p:nvPr/>
        </p:nvGrpSpPr>
        <p:grpSpPr>
          <a:xfrm>
            <a:off x="2411736" y="2003061"/>
            <a:ext cx="1221073" cy="2122342"/>
            <a:chOff x="2411736" y="2264318"/>
            <a:chExt cx="1221073" cy="2122342"/>
          </a:xfrm>
        </p:grpSpPr>
        <p:pic>
          <p:nvPicPr>
            <p:cNvPr id="47" name="図 46">
              <a:extLst>
                <a:ext uri="{FF2B5EF4-FFF2-40B4-BE49-F238E27FC236}">
                  <a16:creationId xmlns:a16="http://schemas.microsoft.com/office/drawing/2014/main" id="{6574FAC1-BF49-B7EB-0382-1BADC72FB868}"/>
                </a:ext>
              </a:extLst>
            </p:cNvPr>
            <p:cNvPicPr>
              <a:picLocks noChangeAspect="1"/>
            </p:cNvPicPr>
            <p:nvPr/>
          </p:nvPicPr>
          <p:blipFill>
            <a:blip r:embed="rId6"/>
            <a:stretch>
              <a:fillRect/>
            </a:stretch>
          </p:blipFill>
          <p:spPr>
            <a:xfrm>
              <a:off x="2411736" y="2264318"/>
              <a:ext cx="1221073" cy="2122342"/>
            </a:xfrm>
            <a:prstGeom prst="rect">
              <a:avLst/>
            </a:prstGeom>
          </p:spPr>
        </p:pic>
        <p:pic>
          <p:nvPicPr>
            <p:cNvPr id="60" name="Google Shape;1532;p21" descr="https://pics.prcm.jp/67d9e9951ada1/47411182/gif/47411182.gif">
              <a:extLst>
                <a:ext uri="{FF2B5EF4-FFF2-40B4-BE49-F238E27FC236}">
                  <a16:creationId xmlns:a16="http://schemas.microsoft.com/office/drawing/2014/main" id="{5B23402F-4B5E-55CF-9E9B-86A433287692}"/>
                </a:ext>
              </a:extLst>
            </p:cNvPr>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2880814" y="3189135"/>
              <a:ext cx="272850" cy="270595"/>
            </a:xfrm>
            <a:prstGeom prst="rect">
              <a:avLst/>
            </a:prstGeom>
            <a:noFill/>
            <a:ln>
              <a:noFill/>
            </a:ln>
          </p:spPr>
        </p:pic>
      </p:grpSp>
      <p:sp>
        <p:nvSpPr>
          <p:cNvPr id="61" name="角丸四角形 60">
            <a:extLst>
              <a:ext uri="{FF2B5EF4-FFF2-40B4-BE49-F238E27FC236}">
                <a16:creationId xmlns:a16="http://schemas.microsoft.com/office/drawing/2014/main" id="{48D4AD22-9AAC-5339-4F33-BE062FCC19F0}"/>
              </a:ext>
            </a:extLst>
          </p:cNvPr>
          <p:cNvSpPr/>
          <p:nvPr/>
        </p:nvSpPr>
        <p:spPr>
          <a:xfrm>
            <a:off x="177213" y="5596430"/>
            <a:ext cx="2475153" cy="1125046"/>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テキスト ボックス 61">
            <a:extLst>
              <a:ext uri="{FF2B5EF4-FFF2-40B4-BE49-F238E27FC236}">
                <a16:creationId xmlns:a16="http://schemas.microsoft.com/office/drawing/2014/main" id="{A097F8D0-B609-A3C9-CF0A-164DED431835}"/>
              </a:ext>
            </a:extLst>
          </p:cNvPr>
          <p:cNvSpPr txBox="1"/>
          <p:nvPr/>
        </p:nvSpPr>
        <p:spPr>
          <a:xfrm>
            <a:off x="226499" y="6405245"/>
            <a:ext cx="2797248" cy="215444"/>
          </a:xfrm>
          <a:prstGeom prst="rect">
            <a:avLst/>
          </a:prstGeom>
          <a:noFill/>
        </p:spPr>
        <p:txBody>
          <a:bodyPr wrap="square">
            <a:spAutoFit/>
          </a:bodyPr>
          <a:lstStyle/>
          <a:p>
            <a:r>
              <a:rPr lang="ja-JP" altLang="en-US" sz="800"/>
              <a:t>https://www.instagram.com/reel/C8MGvGsSXh_/</a:t>
            </a:r>
          </a:p>
        </p:txBody>
      </p:sp>
      <p:sp>
        <p:nvSpPr>
          <p:cNvPr id="63" name="テキスト ボックス 62">
            <a:extLst>
              <a:ext uri="{FF2B5EF4-FFF2-40B4-BE49-F238E27FC236}">
                <a16:creationId xmlns:a16="http://schemas.microsoft.com/office/drawing/2014/main" id="{278EB14B-96C3-271E-76CB-C380DBF4A95E}"/>
              </a:ext>
            </a:extLst>
          </p:cNvPr>
          <p:cNvSpPr txBox="1"/>
          <p:nvPr/>
        </p:nvSpPr>
        <p:spPr>
          <a:xfrm>
            <a:off x="232130" y="6099398"/>
            <a:ext cx="800219" cy="276999"/>
          </a:xfrm>
          <a:prstGeom prst="rect">
            <a:avLst/>
          </a:prstGeom>
          <a:noFill/>
        </p:spPr>
        <p:txBody>
          <a:bodyPr wrap="none" rtlCol="0">
            <a:spAutoFit/>
          </a:bodyPr>
          <a:lstStyle/>
          <a:p>
            <a:r>
              <a:rPr kumimoji="1" lang="ja-JP" altLang="en-US" sz="1200" b="1">
                <a:latin typeface="Meiryo UI" panose="020B0604030504040204" pitchFamily="34" charset="-128"/>
                <a:ea typeface="Meiryo UI" panose="020B0604030504040204" pitchFamily="34" charset="-128"/>
              </a:rPr>
              <a:t>宝酒造様</a:t>
            </a:r>
          </a:p>
        </p:txBody>
      </p:sp>
      <p:pic>
        <p:nvPicPr>
          <p:cNvPr id="1344" name="図 1343">
            <a:extLst>
              <a:ext uri="{FF2B5EF4-FFF2-40B4-BE49-F238E27FC236}">
                <a16:creationId xmlns:a16="http://schemas.microsoft.com/office/drawing/2014/main" id="{2589F3EF-EC7E-BE6D-9951-F351941888E1}"/>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967315" y="5705289"/>
            <a:ext cx="482383" cy="635138"/>
          </a:xfrm>
          <a:prstGeom prst="rect">
            <a:avLst/>
          </a:prstGeom>
        </p:spPr>
      </p:pic>
      <p:sp>
        <p:nvSpPr>
          <p:cNvPr id="1345" name="テキスト ボックス 1344">
            <a:extLst>
              <a:ext uri="{FF2B5EF4-FFF2-40B4-BE49-F238E27FC236}">
                <a16:creationId xmlns:a16="http://schemas.microsoft.com/office/drawing/2014/main" id="{9568AB61-08EC-2803-E111-7ABF988770D7}"/>
              </a:ext>
            </a:extLst>
          </p:cNvPr>
          <p:cNvSpPr txBox="1"/>
          <p:nvPr/>
        </p:nvSpPr>
        <p:spPr>
          <a:xfrm>
            <a:off x="333600" y="5783905"/>
            <a:ext cx="492443" cy="276999"/>
          </a:xfrm>
          <a:prstGeom prst="rect">
            <a:avLst/>
          </a:prstGeom>
          <a:solidFill>
            <a:schemeClr val="tx1"/>
          </a:solidFill>
          <a:ln>
            <a:noFill/>
          </a:ln>
        </p:spPr>
        <p:txBody>
          <a:bodyPr wrap="none" rtlCol="0">
            <a:spAutoFit/>
          </a:bodyPr>
          <a:lstStyle/>
          <a:p>
            <a:pPr algn="ctr"/>
            <a:r>
              <a:rPr kumimoji="1" lang="ja-JP" altLang="en-US" sz="1200" b="1">
                <a:solidFill>
                  <a:srgbClr val="FFFFFF"/>
                </a:solidFill>
                <a:latin typeface="Meiryo UI" panose="020B0604030504040204" pitchFamily="34" charset="-128"/>
                <a:ea typeface="Meiryo UI" panose="020B0604030504040204" pitchFamily="34" charset="-128"/>
              </a:rPr>
              <a:t>事例</a:t>
            </a:r>
          </a:p>
        </p:txBody>
      </p:sp>
      <p:sp>
        <p:nvSpPr>
          <p:cNvPr id="1347" name="十字形 1346">
            <a:extLst>
              <a:ext uri="{FF2B5EF4-FFF2-40B4-BE49-F238E27FC236}">
                <a16:creationId xmlns:a16="http://schemas.microsoft.com/office/drawing/2014/main" id="{D4BB77F1-11B8-0C15-DD36-48FAB11E9A2E}"/>
              </a:ext>
            </a:extLst>
          </p:cNvPr>
          <p:cNvSpPr/>
          <p:nvPr/>
        </p:nvSpPr>
        <p:spPr>
          <a:xfrm>
            <a:off x="1548955" y="2381187"/>
            <a:ext cx="625189" cy="625189"/>
          </a:xfrm>
          <a:prstGeom prst="plus">
            <a:avLst>
              <a:gd name="adj" fmla="val 39084"/>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8" name="Google Shape;1248;p67">
            <a:extLst>
              <a:ext uri="{FF2B5EF4-FFF2-40B4-BE49-F238E27FC236}">
                <a16:creationId xmlns:a16="http://schemas.microsoft.com/office/drawing/2014/main" id="{500886A8-BCA4-4FDF-D2CF-B4E2E542C16A}"/>
              </a:ext>
            </a:extLst>
          </p:cNvPr>
          <p:cNvSpPr/>
          <p:nvPr/>
        </p:nvSpPr>
        <p:spPr>
          <a:xfrm>
            <a:off x="1657615" y="5057191"/>
            <a:ext cx="2636947"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u="sng" dirty="0">
                <a:solidFill>
                  <a:schemeClr val="accent5"/>
                </a:solidFill>
                <a:latin typeface="Meiryo UI" panose="020B0604030504040204" pitchFamily="34" charset="-128"/>
                <a:ea typeface="Meiryo UI" panose="020B0604030504040204" pitchFamily="34" charset="-128"/>
                <a:cs typeface="Meiryo"/>
                <a:sym typeface="Meiryo"/>
              </a:rPr>
              <a:t>合計10万回再生</a:t>
            </a:r>
            <a:r>
              <a:rPr lang="en-US" sz="2000" b="1" i="0" u="sng" strike="noStrike" cap="none" dirty="0">
                <a:solidFill>
                  <a:schemeClr val="accent5"/>
                </a:solidFill>
                <a:latin typeface="Meiryo UI" panose="020B0604030504040204" pitchFamily="34" charset="-128"/>
                <a:ea typeface="Meiryo UI" panose="020B0604030504040204" pitchFamily="34" charset="-128"/>
                <a:cs typeface="Meiryo"/>
                <a:sym typeface="Meiryo"/>
              </a:rPr>
              <a:t>保証</a:t>
            </a:r>
            <a:endParaRPr sz="2000" b="1" i="0" u="sng"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1349" name="テキスト ボックス 1348">
            <a:extLst>
              <a:ext uri="{FF2B5EF4-FFF2-40B4-BE49-F238E27FC236}">
                <a16:creationId xmlns:a16="http://schemas.microsoft.com/office/drawing/2014/main" id="{214DD3FD-FA77-2AD9-023A-F47DBE495BED}"/>
              </a:ext>
            </a:extLst>
          </p:cNvPr>
          <p:cNvSpPr txBox="1"/>
          <p:nvPr/>
        </p:nvSpPr>
        <p:spPr>
          <a:xfrm>
            <a:off x="1414789" y="4833283"/>
            <a:ext cx="3157211" cy="253916"/>
          </a:xfrm>
          <a:prstGeom prst="rect">
            <a:avLst/>
          </a:prstGeom>
          <a:noFill/>
        </p:spPr>
        <p:txBody>
          <a:bodyPr wrap="square">
            <a:spAutoFit/>
          </a:bodyPr>
          <a:lstStyle/>
          <a:p>
            <a:pPr algn="ctr"/>
            <a:r>
              <a:rPr lang="en-US" altLang="ja-JP" sz="10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Instagram </a:t>
            </a:r>
            <a:r>
              <a:rPr lang="ja-JP" altLang="en-US" sz="1000" b="1" i="0" u="none" strike="noStrike" cap="none">
                <a:solidFill>
                  <a:srgbClr val="000000"/>
                </a:solidFill>
                <a:latin typeface="Meiryo UI" panose="020B0604030504040204" pitchFamily="34" charset="-128"/>
                <a:ea typeface="Meiryo UI" panose="020B0604030504040204" pitchFamily="34" charset="-128"/>
                <a:cs typeface="Meiryo"/>
                <a:sym typeface="Meiryo"/>
              </a:rPr>
              <a:t>リール</a:t>
            </a:r>
            <a:r>
              <a:rPr lang="en-US" altLang="ja-JP" sz="10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 YouTube </a:t>
            </a:r>
            <a:r>
              <a:rPr lang="ja-JP" altLang="en-US" sz="1000" b="1" i="0" u="none" strike="noStrike" cap="none">
                <a:solidFill>
                  <a:srgbClr val="000000"/>
                </a:solidFill>
                <a:latin typeface="Meiryo UI" panose="020B0604030504040204" pitchFamily="34" charset="-128"/>
                <a:ea typeface="Meiryo UI" panose="020B0604030504040204" pitchFamily="34" charset="-128"/>
                <a:cs typeface="Meiryo"/>
                <a:sym typeface="Meiryo"/>
              </a:rPr>
              <a:t>ショート</a:t>
            </a:r>
            <a:r>
              <a:rPr lang="en-US" altLang="ja-JP" sz="10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 TikTok</a:t>
            </a:r>
            <a:endParaRPr lang="ja-JP" altLang="en-US" sz="1000" b="1"/>
          </a:p>
        </p:txBody>
      </p:sp>
      <p:pic>
        <p:nvPicPr>
          <p:cNvPr id="1352" name="Picture 2" descr="Tiktok, Tiktokロゴ, Tiktokボタン, 社会的なメディア">
            <a:extLst>
              <a:ext uri="{FF2B5EF4-FFF2-40B4-BE49-F238E27FC236}">
                <a16:creationId xmlns:a16="http://schemas.microsoft.com/office/drawing/2014/main" id="{3DABE7AD-22E6-16F5-DB4D-3CD3EF18486E}"/>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3786230" y="4462656"/>
            <a:ext cx="386915" cy="38691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グループ化 7">
            <a:extLst>
              <a:ext uri="{FF2B5EF4-FFF2-40B4-BE49-F238E27FC236}">
                <a16:creationId xmlns:a16="http://schemas.microsoft.com/office/drawing/2014/main" id="{1E6CACE2-3B86-1B5D-9605-75A1407BFAEC}"/>
              </a:ext>
            </a:extLst>
          </p:cNvPr>
          <p:cNvGrpSpPr/>
          <p:nvPr/>
        </p:nvGrpSpPr>
        <p:grpSpPr>
          <a:xfrm>
            <a:off x="2528945" y="4558580"/>
            <a:ext cx="957335" cy="218836"/>
            <a:chOff x="2670463" y="4558580"/>
            <a:chExt cx="957335" cy="218836"/>
          </a:xfrm>
        </p:grpSpPr>
        <p:pic>
          <p:nvPicPr>
            <p:cNvPr id="1353" name="Picture 4" descr="YouTubeがデザインを大幅変更、新ロゴやダークモードの追加、モバイルアプリは縦長ムービーがより見やすく - GIGAZINE">
              <a:extLst>
                <a:ext uri="{FF2B5EF4-FFF2-40B4-BE49-F238E27FC236}">
                  <a16:creationId xmlns:a16="http://schemas.microsoft.com/office/drawing/2014/main" id="{B675D293-82F2-82D3-72EA-FFD14AFA3313}"/>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l="3567" t="33013" r="66454" b="30457"/>
            <a:stretch/>
          </p:blipFill>
          <p:spPr bwMode="auto">
            <a:xfrm>
              <a:off x="2670463" y="4566805"/>
              <a:ext cx="303209" cy="207818"/>
            </a:xfrm>
            <a:prstGeom prst="roundRect">
              <a:avLst/>
            </a:prstGeom>
            <a:noFill/>
            <a:extLst>
              <a:ext uri="{909E8E84-426E-40DD-AFC4-6F175D3DCCD1}">
                <a14:hiddenFill xmlns:a14="http://schemas.microsoft.com/office/drawing/2010/main">
                  <a:solidFill>
                    <a:srgbClr val="FFFFFF"/>
                  </a:solidFill>
                </a14:hiddenFill>
              </a:ext>
            </a:extLst>
          </p:spPr>
        </p:pic>
        <p:pic>
          <p:nvPicPr>
            <p:cNvPr id="7" name="図 6">
              <a:extLst>
                <a:ext uri="{FF2B5EF4-FFF2-40B4-BE49-F238E27FC236}">
                  <a16:creationId xmlns:a16="http://schemas.microsoft.com/office/drawing/2014/main" id="{F1151900-1449-E9D8-93C3-A8CB5E07F44C}"/>
                </a:ext>
              </a:extLst>
            </p:cNvPr>
            <p:cNvPicPr>
              <a:picLocks noChangeAspect="1"/>
            </p:cNvPicPr>
            <p:nvPr/>
          </p:nvPicPr>
          <p:blipFill rotWithShape="1">
            <a:blip r:embed="rId11"/>
            <a:srcRect l="33561" t="-289"/>
            <a:stretch/>
          </p:blipFill>
          <p:spPr>
            <a:xfrm>
              <a:off x="2981120" y="4558580"/>
              <a:ext cx="646678" cy="218836"/>
            </a:xfrm>
            <a:prstGeom prst="rect">
              <a:avLst/>
            </a:prstGeom>
          </p:spPr>
        </p:pic>
      </p:grpSp>
      <p:sp>
        <p:nvSpPr>
          <p:cNvPr id="3" name="正方形/長方形 2">
            <a:extLst>
              <a:ext uri="{FF2B5EF4-FFF2-40B4-BE49-F238E27FC236}">
                <a16:creationId xmlns:a16="http://schemas.microsoft.com/office/drawing/2014/main" id="{7952A971-FEE5-051C-9A6C-FD5237B2E929}"/>
              </a:ext>
            </a:extLst>
          </p:cNvPr>
          <p:cNvSpPr/>
          <p:nvPr/>
        </p:nvSpPr>
        <p:spPr>
          <a:xfrm rot="20371819">
            <a:off x="-180315" y="148501"/>
            <a:ext cx="1522871" cy="461665"/>
          </a:xfrm>
          <a:prstGeom prst="rect">
            <a:avLst/>
          </a:prstGeom>
          <a:noFill/>
        </p:spPr>
        <p:txBody>
          <a:bodyPr wrap="square" lIns="91440" tIns="45720" rIns="91440" bIns="45720">
            <a:spAutoFit/>
          </a:bodyPr>
          <a:lstStyle/>
          <a:p>
            <a:pPr algn="ctr"/>
            <a:r>
              <a:rPr lang="ja-JP" altLang="en-US" sz="24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rPr>
              <a:t>オススメ</a:t>
            </a:r>
            <a:endParaRPr lang="en-US" altLang="ja-JP" sz="2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3569310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7" name="角丸四角形 6">
            <a:extLst>
              <a:ext uri="{FF2B5EF4-FFF2-40B4-BE49-F238E27FC236}">
                <a16:creationId xmlns:a16="http://schemas.microsoft.com/office/drawing/2014/main" id="{0431CAFC-98F7-0DDC-FBB3-DAC8A8CAD060}"/>
              </a:ext>
            </a:extLst>
          </p:cNvPr>
          <p:cNvSpPr/>
          <p:nvPr/>
        </p:nvSpPr>
        <p:spPr>
          <a:xfrm>
            <a:off x="2308392" y="5055168"/>
            <a:ext cx="2240396" cy="960702"/>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角丸四角形 3">
            <a:extLst>
              <a:ext uri="{FF2B5EF4-FFF2-40B4-BE49-F238E27FC236}">
                <a16:creationId xmlns:a16="http://schemas.microsoft.com/office/drawing/2014/main" id="{EB8A1C1A-0B20-5C08-68CF-8A7BE686A729}"/>
              </a:ext>
            </a:extLst>
          </p:cNvPr>
          <p:cNvSpPr/>
          <p:nvPr/>
        </p:nvSpPr>
        <p:spPr>
          <a:xfrm>
            <a:off x="35812" y="5061938"/>
            <a:ext cx="2240396" cy="960702"/>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7" name="Google Shape;1057;p62"/>
          <p:cNvSpPr txBox="1"/>
          <p:nvPr/>
        </p:nvSpPr>
        <p:spPr>
          <a:xfrm>
            <a:off x="842939" y="257689"/>
            <a:ext cx="7944591" cy="461624"/>
          </a:xfrm>
          <a:prstGeom prst="rect">
            <a:avLst/>
          </a:prstGeom>
          <a:noFill/>
          <a:ln>
            <a:noFill/>
          </a:ln>
        </p:spPr>
        <p:txBody>
          <a:bodyPr spcFirstLastPara="1" wrap="square" lIns="91425" tIns="45700" rIns="91425" bIns="45700" anchor="t" anchorCtr="0">
            <a:spAutoFit/>
          </a:bodyPr>
          <a:lstStyle/>
          <a:p>
            <a:pPr>
              <a:buSzPts val="2800"/>
            </a:pPr>
            <a:r>
              <a:rPr lang="ja-JP" altLang="en-US" sz="2400" b="1" dirty="0">
                <a:solidFill>
                  <a:schemeClr val="dk1"/>
                </a:solidFill>
                <a:latin typeface="Meiryo UI" panose="020B0604030504040204" pitchFamily="34" charset="-128"/>
                <a:ea typeface="Meiryo UI" panose="020B0604030504040204" pitchFamily="34" charset="-128"/>
                <a:cs typeface="Meiryo"/>
                <a:sym typeface="Meiryo"/>
              </a:rPr>
              <a:t>編集長レビュータイアップ　</a:t>
            </a:r>
            <a:endParaRPr lang="ja-JP" altLang="en-US" sz="2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58" name="Google Shape;1058;p62"/>
          <p:cNvSpPr txBox="1"/>
          <p:nvPr/>
        </p:nvSpPr>
        <p:spPr>
          <a:xfrm>
            <a:off x="7851060" y="194668"/>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061" name="Google Shape;1061;p62"/>
          <p:cNvSpPr/>
          <p:nvPr/>
        </p:nvSpPr>
        <p:spPr>
          <a:xfrm>
            <a:off x="85875" y="6093102"/>
            <a:ext cx="548607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料金は税抜、グロス価格、タイアップ制作費込みです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遠方取材の場合には別途費用をいただく可能性がございます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・リターゲティングタグ設置の場合、1本につき別途N100,000円（税別）を頂戴いたします。</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計測タグおよびタグマネージャータグの設置はご遠慮いただいております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タイアップページへの誘導には、在庫状況により一部外部トラフィックを利用する可能性があります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077" name="Google Shape;1077;p62"/>
          <p:cNvSpPr/>
          <p:nvPr/>
        </p:nvSpPr>
        <p:spPr>
          <a:xfrm>
            <a:off x="383768" y="820778"/>
            <a:ext cx="8563807" cy="307736"/>
          </a:xfrm>
          <a:prstGeom prst="rect">
            <a:avLst/>
          </a:prstGeom>
          <a:noFill/>
          <a:ln>
            <a:noFill/>
          </a:ln>
        </p:spPr>
        <p:txBody>
          <a:bodyPr spcFirstLastPara="1" wrap="square" lIns="91425" tIns="45700" rIns="91425" bIns="45700" anchor="t" anchorCtr="0">
            <a:spAutoFit/>
          </a:bodyPr>
          <a:lstStyle/>
          <a:p>
            <a:pPr>
              <a:buSzPts val="1200"/>
            </a:pPr>
            <a:r>
              <a:rPr lang="ja-JP" altLang="en-US" b="1" i="0" u="none" strike="noStrike" cap="none">
                <a:solidFill>
                  <a:srgbClr val="000000"/>
                </a:solidFill>
                <a:latin typeface="Meiryo UI" panose="020B0604030504040204" pitchFamily="34" charset="-128"/>
                <a:ea typeface="Meiryo UI" panose="020B0604030504040204" pitchFamily="34" charset="-128"/>
                <a:cs typeface="Meiryo"/>
                <a:sym typeface="Meiryo"/>
              </a:rPr>
              <a:t>編集長確約プラン！商材やサービスを実際に試して編集長に語らせてください！！体当たり取材もやります。</a:t>
            </a:r>
          </a:p>
        </p:txBody>
      </p:sp>
      <p:sp>
        <p:nvSpPr>
          <p:cNvPr id="1084" name="Google Shape;1084;p6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23</a:t>
            </a:fld>
            <a:endParaRPr>
              <a:latin typeface="Meiryo UI" panose="020B0604030504040204" pitchFamily="34" charset="-128"/>
              <a:ea typeface="Meiryo UI" panose="020B0604030504040204" pitchFamily="34" charset="-128"/>
              <a:cs typeface="Calibri"/>
              <a:sym typeface="Calibri"/>
            </a:endParaRPr>
          </a:p>
        </p:txBody>
      </p:sp>
      <p:graphicFrame>
        <p:nvGraphicFramePr>
          <p:cNvPr id="13" name="Google Shape;1060;p62">
            <a:extLst>
              <a:ext uri="{FF2B5EF4-FFF2-40B4-BE49-F238E27FC236}">
                <a16:creationId xmlns:a16="http://schemas.microsoft.com/office/drawing/2014/main" id="{04C0B133-BE65-A3AD-1AE4-E33360C6B66A}"/>
              </a:ext>
            </a:extLst>
          </p:cNvPr>
          <p:cNvGraphicFramePr/>
          <p:nvPr>
            <p:extLst>
              <p:ext uri="{D42A27DB-BD31-4B8C-83A1-F6EECF244321}">
                <p14:modId xmlns:p14="http://schemas.microsoft.com/office/powerpoint/2010/main" val="522314231"/>
              </p:ext>
            </p:extLst>
          </p:nvPr>
        </p:nvGraphicFramePr>
        <p:xfrm>
          <a:off x="4588720" y="1448716"/>
          <a:ext cx="3999050" cy="3871151"/>
        </p:xfrm>
        <a:graphic>
          <a:graphicData uri="http://schemas.openxmlformats.org/drawingml/2006/table">
            <a:tbl>
              <a:tblPr firstRow="1" bandRow="1">
                <a:tableStyleId>{7E9639D4-E3E2-4D34-9284-5A2195B3D0D7}</a:tableStyleId>
              </a:tblPr>
              <a:tblGrid>
                <a:gridCol w="1211550">
                  <a:extLst>
                    <a:ext uri="{9D8B030D-6E8A-4147-A177-3AD203B41FA5}">
                      <a16:colId xmlns:a16="http://schemas.microsoft.com/office/drawing/2014/main" val="20000"/>
                    </a:ext>
                  </a:extLst>
                </a:gridCol>
                <a:gridCol w="2787500">
                  <a:extLst>
                    <a:ext uri="{9D8B030D-6E8A-4147-A177-3AD203B41FA5}">
                      <a16:colId xmlns:a16="http://schemas.microsoft.com/office/drawing/2014/main" val="20001"/>
                    </a:ext>
                  </a:extLst>
                </a:gridCol>
              </a:tblGrid>
              <a:tr h="344607">
                <a:tc gridSpan="2">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編集長レビュータイアップ</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dirty="0">
                        <a:solidFill>
                          <a:schemeClr val="dk1"/>
                        </a:solidFill>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25236934"/>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実施料金</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G150万円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PV数</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12,000PV保証</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掲載形式／撮影</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CMS</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　撮影・取材あり</a:t>
                      </a: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掲載日／掲載期間</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平日任意／</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4</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週間（アーカイブ化）</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想定CTR</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2.0～4.0％</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誘導枠</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①TOPページ（2週間）②</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記事下レコメンド枠</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③</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公式SNS（facebook･Twitter･Instagram</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60192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レポート項目</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PV</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UU</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数（日別・合計）、セッション数、リンククリック数（日別・合計）、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CTR</a:t>
                      </a:r>
                      <a:r>
                        <a:rPr lang="ja-JP" altLang="en" sz="900" b="0" u="none" strike="noStrike" cap="none">
                          <a:solidFill>
                            <a:schemeClr val="dk1"/>
                          </a:solidFill>
                          <a:latin typeface="Meiryo UI" panose="020B0604030504040204" pitchFamily="34" charset="-128"/>
                          <a:ea typeface="Meiryo UI" panose="020B0604030504040204" pitchFamily="34" charset="-128"/>
                          <a:sym typeface="Meiryo"/>
                        </a:rPr>
                        <a:t>（</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日別・合計）、平均エンゲージメント時間、平均セッション継続時間、読了数、読了率</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4"/>
                  </a:ext>
                </a:extLst>
              </a:tr>
              <a:tr h="46898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原稿規定</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タイアップはテンプレートをベースにCMS入稿。全体で2,000文字以内、</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写真、イラスト5～6点まで</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申込期限</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最短20営業日前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6"/>
                  </a:ext>
                </a:extLst>
              </a:tr>
            </a:tbl>
          </a:graphicData>
        </a:graphic>
      </p:graphicFrame>
      <p:grpSp>
        <p:nvGrpSpPr>
          <p:cNvPr id="1052" name="グループ化 1051">
            <a:extLst>
              <a:ext uri="{FF2B5EF4-FFF2-40B4-BE49-F238E27FC236}">
                <a16:creationId xmlns:a16="http://schemas.microsoft.com/office/drawing/2014/main" id="{21AB31CE-9CD8-0521-1E54-A3CA1E05E74E}"/>
              </a:ext>
            </a:extLst>
          </p:cNvPr>
          <p:cNvGrpSpPr/>
          <p:nvPr/>
        </p:nvGrpSpPr>
        <p:grpSpPr>
          <a:xfrm>
            <a:off x="4618769" y="5485874"/>
            <a:ext cx="3968844" cy="822394"/>
            <a:chOff x="4618769" y="5485874"/>
            <a:chExt cx="3678362" cy="822394"/>
          </a:xfrm>
        </p:grpSpPr>
        <p:sp>
          <p:nvSpPr>
            <p:cNvPr id="51" name="四角形吹き出し 50">
              <a:extLst>
                <a:ext uri="{FF2B5EF4-FFF2-40B4-BE49-F238E27FC236}">
                  <a16:creationId xmlns:a16="http://schemas.microsoft.com/office/drawing/2014/main" id="{93E67347-3DB8-7DAA-2AE7-47934CC0EDEA}"/>
                </a:ext>
              </a:extLst>
            </p:cNvPr>
            <p:cNvSpPr/>
            <p:nvPr/>
          </p:nvSpPr>
          <p:spPr>
            <a:xfrm rot="16200000">
              <a:off x="4887136"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2" name="四角形吹き出し 51">
              <a:extLst>
                <a:ext uri="{FF2B5EF4-FFF2-40B4-BE49-F238E27FC236}">
                  <a16:creationId xmlns:a16="http://schemas.microsoft.com/office/drawing/2014/main" id="{8781DA06-87B0-D785-49CF-EA372EFF5D41}"/>
                </a:ext>
              </a:extLst>
            </p:cNvPr>
            <p:cNvSpPr/>
            <p:nvPr/>
          </p:nvSpPr>
          <p:spPr>
            <a:xfrm rot="16200000">
              <a:off x="5359349"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3" name="四角形吹き出し 52">
              <a:extLst>
                <a:ext uri="{FF2B5EF4-FFF2-40B4-BE49-F238E27FC236}">
                  <a16:creationId xmlns:a16="http://schemas.microsoft.com/office/drawing/2014/main" id="{59DD1C41-31B6-CB88-0389-83FECAFD7B06}"/>
                </a:ext>
              </a:extLst>
            </p:cNvPr>
            <p:cNvSpPr/>
            <p:nvPr/>
          </p:nvSpPr>
          <p:spPr>
            <a:xfrm rot="16200000">
              <a:off x="5831562"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4" name="四角形吹き出し 53">
              <a:extLst>
                <a:ext uri="{FF2B5EF4-FFF2-40B4-BE49-F238E27FC236}">
                  <a16:creationId xmlns:a16="http://schemas.microsoft.com/office/drawing/2014/main" id="{A234F640-5D1C-836B-9EE9-C99EDD63AEA7}"/>
                </a:ext>
              </a:extLst>
            </p:cNvPr>
            <p:cNvSpPr/>
            <p:nvPr/>
          </p:nvSpPr>
          <p:spPr>
            <a:xfrm rot="16200000">
              <a:off x="630366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5" name="四角形吹き出し 54">
              <a:extLst>
                <a:ext uri="{FF2B5EF4-FFF2-40B4-BE49-F238E27FC236}">
                  <a16:creationId xmlns:a16="http://schemas.microsoft.com/office/drawing/2014/main" id="{73AF3EED-3706-4433-EA66-1CA1BF0675BB}"/>
                </a:ext>
              </a:extLst>
            </p:cNvPr>
            <p:cNvSpPr/>
            <p:nvPr/>
          </p:nvSpPr>
          <p:spPr>
            <a:xfrm rot="16200000">
              <a:off x="677598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6" name="四角形吹き出し 55">
              <a:extLst>
                <a:ext uri="{FF2B5EF4-FFF2-40B4-BE49-F238E27FC236}">
                  <a16:creationId xmlns:a16="http://schemas.microsoft.com/office/drawing/2014/main" id="{E7EA45EF-837A-1DBB-D485-688B8472CCA1}"/>
                </a:ext>
              </a:extLst>
            </p:cNvPr>
            <p:cNvSpPr/>
            <p:nvPr/>
          </p:nvSpPr>
          <p:spPr>
            <a:xfrm rot="16200000">
              <a:off x="7248198"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63" name="四角形吹き出し 62">
              <a:extLst>
                <a:ext uri="{FF2B5EF4-FFF2-40B4-BE49-F238E27FC236}">
                  <a16:creationId xmlns:a16="http://schemas.microsoft.com/office/drawing/2014/main" id="{CD7311B8-F602-7391-969C-0179810A7D83}"/>
                </a:ext>
              </a:extLst>
            </p:cNvPr>
            <p:cNvSpPr/>
            <p:nvPr/>
          </p:nvSpPr>
          <p:spPr>
            <a:xfrm rot="16200000">
              <a:off x="7720411"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25" name="テキスト ボックス 1024">
              <a:extLst>
                <a:ext uri="{FF2B5EF4-FFF2-40B4-BE49-F238E27FC236}">
                  <a16:creationId xmlns:a16="http://schemas.microsoft.com/office/drawing/2014/main" id="{A8B661B5-6C97-8B8C-F9C8-C8847C31F896}"/>
                </a:ext>
              </a:extLst>
            </p:cNvPr>
            <p:cNvSpPr txBox="1"/>
            <p:nvPr/>
          </p:nvSpPr>
          <p:spPr>
            <a:xfrm>
              <a:off x="5139241"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2</a:t>
              </a:r>
              <a:endParaRPr kumimoji="1" lang="ja-JP" altLang="en-US" sz="1200" b="1">
                <a:latin typeface="Meiryo UI" panose="020B0604030504040204" pitchFamily="34" charset="-128"/>
                <a:ea typeface="Meiryo UI" panose="020B0604030504040204" pitchFamily="34" charset="-128"/>
              </a:endParaRPr>
            </a:p>
          </p:txBody>
        </p:sp>
        <p:sp>
          <p:nvSpPr>
            <p:cNvPr id="1026" name="テキスト ボックス 1025">
              <a:extLst>
                <a:ext uri="{FF2B5EF4-FFF2-40B4-BE49-F238E27FC236}">
                  <a16:creationId xmlns:a16="http://schemas.microsoft.com/office/drawing/2014/main" id="{BA0FD677-1928-FE14-CE69-515CAC3DB2AE}"/>
                </a:ext>
              </a:extLst>
            </p:cNvPr>
            <p:cNvSpPr txBox="1"/>
            <p:nvPr/>
          </p:nvSpPr>
          <p:spPr>
            <a:xfrm>
              <a:off x="5622457"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3</a:t>
              </a:r>
              <a:endParaRPr kumimoji="1" lang="ja-JP" altLang="en-US" sz="1200" b="1">
                <a:latin typeface="Meiryo UI" panose="020B0604030504040204" pitchFamily="34" charset="-128"/>
                <a:ea typeface="Meiryo UI" panose="020B0604030504040204" pitchFamily="34" charset="-128"/>
              </a:endParaRPr>
            </a:p>
          </p:txBody>
        </p:sp>
        <p:sp>
          <p:nvSpPr>
            <p:cNvPr id="1027" name="テキスト ボックス 1026">
              <a:extLst>
                <a:ext uri="{FF2B5EF4-FFF2-40B4-BE49-F238E27FC236}">
                  <a16:creationId xmlns:a16="http://schemas.microsoft.com/office/drawing/2014/main" id="{41F821A6-A221-3F78-12D8-836E846C4501}"/>
                </a:ext>
              </a:extLst>
            </p:cNvPr>
            <p:cNvSpPr txBox="1"/>
            <p:nvPr/>
          </p:nvSpPr>
          <p:spPr>
            <a:xfrm>
              <a:off x="6089240"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4</a:t>
              </a:r>
              <a:endParaRPr kumimoji="1" lang="ja-JP" altLang="en-US" sz="1200" b="1">
                <a:latin typeface="Meiryo UI" panose="020B0604030504040204" pitchFamily="34" charset="-128"/>
                <a:ea typeface="Meiryo UI" panose="020B0604030504040204" pitchFamily="34" charset="-128"/>
              </a:endParaRPr>
            </a:p>
          </p:txBody>
        </p:sp>
        <p:sp>
          <p:nvSpPr>
            <p:cNvPr id="1028" name="テキスト ボックス 1027">
              <a:extLst>
                <a:ext uri="{FF2B5EF4-FFF2-40B4-BE49-F238E27FC236}">
                  <a16:creationId xmlns:a16="http://schemas.microsoft.com/office/drawing/2014/main" id="{7C697AFF-D429-FBA3-E65C-513E2728EF51}"/>
                </a:ext>
              </a:extLst>
            </p:cNvPr>
            <p:cNvSpPr txBox="1"/>
            <p:nvPr/>
          </p:nvSpPr>
          <p:spPr>
            <a:xfrm>
              <a:off x="6562769" y="5494526"/>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5</a:t>
              </a:r>
              <a:endParaRPr kumimoji="1" lang="ja-JP" altLang="en-US" sz="1200" b="1">
                <a:latin typeface="Meiryo UI" panose="020B0604030504040204" pitchFamily="34" charset="-128"/>
                <a:ea typeface="Meiryo UI" panose="020B0604030504040204" pitchFamily="34" charset="-128"/>
              </a:endParaRPr>
            </a:p>
          </p:txBody>
        </p:sp>
        <p:sp>
          <p:nvSpPr>
            <p:cNvPr id="1029" name="テキスト ボックス 1028">
              <a:extLst>
                <a:ext uri="{FF2B5EF4-FFF2-40B4-BE49-F238E27FC236}">
                  <a16:creationId xmlns:a16="http://schemas.microsoft.com/office/drawing/2014/main" id="{E2826429-8DD3-9BE5-C9ED-3F295EF6262E}"/>
                </a:ext>
              </a:extLst>
            </p:cNvPr>
            <p:cNvSpPr txBox="1"/>
            <p:nvPr/>
          </p:nvSpPr>
          <p:spPr>
            <a:xfrm>
              <a:off x="7032235" y="5493932"/>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6</a:t>
              </a:r>
              <a:endParaRPr kumimoji="1" lang="ja-JP" altLang="en-US" sz="1200" b="1">
                <a:latin typeface="Meiryo UI" panose="020B0604030504040204" pitchFamily="34" charset="-128"/>
                <a:ea typeface="Meiryo UI" panose="020B0604030504040204" pitchFamily="34" charset="-128"/>
              </a:endParaRPr>
            </a:p>
          </p:txBody>
        </p:sp>
        <p:sp>
          <p:nvSpPr>
            <p:cNvPr id="1030" name="テキスト ボックス 1029">
              <a:extLst>
                <a:ext uri="{FF2B5EF4-FFF2-40B4-BE49-F238E27FC236}">
                  <a16:creationId xmlns:a16="http://schemas.microsoft.com/office/drawing/2014/main" id="{8ADE289E-DB05-961F-600A-868322808934}"/>
                </a:ext>
              </a:extLst>
            </p:cNvPr>
            <p:cNvSpPr txBox="1"/>
            <p:nvPr/>
          </p:nvSpPr>
          <p:spPr>
            <a:xfrm>
              <a:off x="7505876" y="5499978"/>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7</a:t>
              </a:r>
              <a:endParaRPr kumimoji="1" lang="ja-JP" altLang="en-US" sz="1200" b="1">
                <a:latin typeface="Meiryo UI" panose="020B0604030504040204" pitchFamily="34" charset="-128"/>
                <a:ea typeface="Meiryo UI" panose="020B0604030504040204" pitchFamily="34" charset="-128"/>
              </a:endParaRPr>
            </a:p>
          </p:txBody>
        </p:sp>
        <p:sp>
          <p:nvSpPr>
            <p:cNvPr id="1031" name="テキスト ボックス 1030">
              <a:extLst>
                <a:ext uri="{FF2B5EF4-FFF2-40B4-BE49-F238E27FC236}">
                  <a16:creationId xmlns:a16="http://schemas.microsoft.com/office/drawing/2014/main" id="{A1535AC0-AA1E-732A-9C17-91250CF64BCE}"/>
                </a:ext>
              </a:extLst>
            </p:cNvPr>
            <p:cNvSpPr txBox="1"/>
            <p:nvPr/>
          </p:nvSpPr>
          <p:spPr>
            <a:xfrm>
              <a:off x="7974974" y="5494719"/>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8</a:t>
              </a:r>
              <a:endParaRPr kumimoji="1" lang="ja-JP" altLang="en-US" sz="1200" b="1">
                <a:latin typeface="Meiryo UI" panose="020B0604030504040204" pitchFamily="34" charset="-128"/>
                <a:ea typeface="Meiryo UI" panose="020B0604030504040204" pitchFamily="34" charset="-128"/>
              </a:endParaRPr>
            </a:p>
          </p:txBody>
        </p:sp>
        <p:sp>
          <p:nvSpPr>
            <p:cNvPr id="1032" name="四角形吹き出し 1031">
              <a:extLst>
                <a:ext uri="{FF2B5EF4-FFF2-40B4-BE49-F238E27FC236}">
                  <a16:creationId xmlns:a16="http://schemas.microsoft.com/office/drawing/2014/main" id="{03BB2EC5-D57B-93D4-20E4-01A270302813}"/>
                </a:ext>
              </a:extLst>
            </p:cNvPr>
            <p:cNvSpPr/>
            <p:nvPr/>
          </p:nvSpPr>
          <p:spPr>
            <a:xfrm rot="16200000">
              <a:off x="4412413" y="5694164"/>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34" name="テキスト ボックス 1033">
              <a:extLst>
                <a:ext uri="{FF2B5EF4-FFF2-40B4-BE49-F238E27FC236}">
                  <a16:creationId xmlns:a16="http://schemas.microsoft.com/office/drawing/2014/main" id="{708CB4FE-B8D3-5802-3F89-07F4C8266064}"/>
                </a:ext>
              </a:extLst>
            </p:cNvPr>
            <p:cNvSpPr txBox="1"/>
            <p:nvPr/>
          </p:nvSpPr>
          <p:spPr>
            <a:xfrm>
              <a:off x="4666996"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1</a:t>
              </a:r>
              <a:endParaRPr kumimoji="1" lang="ja-JP" altLang="en-US" sz="1200" b="1">
                <a:latin typeface="Meiryo UI" panose="020B0604030504040204" pitchFamily="34" charset="-128"/>
                <a:ea typeface="Meiryo UI" panose="020B0604030504040204" pitchFamily="34" charset="-128"/>
              </a:endParaRPr>
            </a:p>
          </p:txBody>
        </p:sp>
        <p:sp>
          <p:nvSpPr>
            <p:cNvPr id="1035" name="テキスト ボックス 1034">
              <a:extLst>
                <a:ext uri="{FF2B5EF4-FFF2-40B4-BE49-F238E27FC236}">
                  <a16:creationId xmlns:a16="http://schemas.microsoft.com/office/drawing/2014/main" id="{C32F820C-3099-90E9-AE0E-B6C3371C975B}"/>
                </a:ext>
              </a:extLst>
            </p:cNvPr>
            <p:cNvSpPr txBox="1"/>
            <p:nvPr/>
          </p:nvSpPr>
          <p:spPr>
            <a:xfrm>
              <a:off x="4664614"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申込</a:t>
              </a:r>
            </a:p>
          </p:txBody>
        </p:sp>
        <p:sp>
          <p:nvSpPr>
            <p:cNvPr id="1036" name="テキスト ボックス 1035">
              <a:extLst>
                <a:ext uri="{FF2B5EF4-FFF2-40B4-BE49-F238E27FC236}">
                  <a16:creationId xmlns:a16="http://schemas.microsoft.com/office/drawing/2014/main" id="{B298AC07-0784-2870-3033-AF9D6EA21F3A}"/>
                </a:ext>
              </a:extLst>
            </p:cNvPr>
            <p:cNvSpPr txBox="1"/>
            <p:nvPr/>
          </p:nvSpPr>
          <p:spPr>
            <a:xfrm>
              <a:off x="5137817" y="5718912"/>
              <a:ext cx="276692" cy="589356"/>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オリエン</a:t>
              </a:r>
            </a:p>
          </p:txBody>
        </p:sp>
        <p:sp>
          <p:nvSpPr>
            <p:cNvPr id="1037" name="テキスト ボックス 1036">
              <a:extLst>
                <a:ext uri="{FF2B5EF4-FFF2-40B4-BE49-F238E27FC236}">
                  <a16:creationId xmlns:a16="http://schemas.microsoft.com/office/drawing/2014/main" id="{6CAF9D53-2D18-6994-02E7-B4A6336B904D}"/>
                </a:ext>
              </a:extLst>
            </p:cNvPr>
            <p:cNvSpPr txBox="1"/>
            <p:nvPr/>
          </p:nvSpPr>
          <p:spPr>
            <a:xfrm>
              <a:off x="5617747" y="5793425"/>
              <a:ext cx="276692" cy="433965"/>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構成案</a:t>
              </a:r>
            </a:p>
          </p:txBody>
        </p:sp>
        <p:sp>
          <p:nvSpPr>
            <p:cNvPr id="1038" name="テキスト ボックス 1037">
              <a:extLst>
                <a:ext uri="{FF2B5EF4-FFF2-40B4-BE49-F238E27FC236}">
                  <a16:creationId xmlns:a16="http://schemas.microsoft.com/office/drawing/2014/main" id="{3DF706CC-6B1B-2C89-F8AA-C095B3DCBC0B}"/>
                </a:ext>
              </a:extLst>
            </p:cNvPr>
            <p:cNvSpPr txBox="1"/>
            <p:nvPr/>
          </p:nvSpPr>
          <p:spPr>
            <a:xfrm>
              <a:off x="6084055"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撮影</a:t>
              </a:r>
            </a:p>
          </p:txBody>
        </p:sp>
        <p:sp>
          <p:nvSpPr>
            <p:cNvPr id="1039" name="テキスト ボックス 1038">
              <a:extLst>
                <a:ext uri="{FF2B5EF4-FFF2-40B4-BE49-F238E27FC236}">
                  <a16:creationId xmlns:a16="http://schemas.microsoft.com/office/drawing/2014/main" id="{2D9D4124-3819-5017-3771-4D10C8C4B98C}"/>
                </a:ext>
              </a:extLst>
            </p:cNvPr>
            <p:cNvSpPr txBox="1"/>
            <p:nvPr/>
          </p:nvSpPr>
          <p:spPr>
            <a:xfrm>
              <a:off x="6556267"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初稿</a:t>
              </a:r>
            </a:p>
          </p:txBody>
        </p:sp>
        <p:sp>
          <p:nvSpPr>
            <p:cNvPr id="1040" name="テキスト ボックス 1039">
              <a:extLst>
                <a:ext uri="{FF2B5EF4-FFF2-40B4-BE49-F238E27FC236}">
                  <a16:creationId xmlns:a16="http://schemas.microsoft.com/office/drawing/2014/main" id="{783BF5E2-8E08-087F-201E-1AF0EA01922D}"/>
                </a:ext>
              </a:extLst>
            </p:cNvPr>
            <p:cNvSpPr txBox="1"/>
            <p:nvPr/>
          </p:nvSpPr>
          <p:spPr>
            <a:xfrm>
              <a:off x="7039890"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再校</a:t>
              </a:r>
            </a:p>
          </p:txBody>
        </p:sp>
        <p:sp>
          <p:nvSpPr>
            <p:cNvPr id="1041" name="テキスト ボックス 1040">
              <a:extLst>
                <a:ext uri="{FF2B5EF4-FFF2-40B4-BE49-F238E27FC236}">
                  <a16:creationId xmlns:a16="http://schemas.microsoft.com/office/drawing/2014/main" id="{941688FD-6B49-74A6-A74A-B946901A88AA}"/>
                </a:ext>
              </a:extLst>
            </p:cNvPr>
            <p:cNvSpPr txBox="1"/>
            <p:nvPr/>
          </p:nvSpPr>
          <p:spPr>
            <a:xfrm>
              <a:off x="7497575" y="5853545"/>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校了</a:t>
              </a:r>
            </a:p>
          </p:txBody>
        </p:sp>
        <p:sp>
          <p:nvSpPr>
            <p:cNvPr id="1042" name="テキスト ボックス 1041">
              <a:extLst>
                <a:ext uri="{FF2B5EF4-FFF2-40B4-BE49-F238E27FC236}">
                  <a16:creationId xmlns:a16="http://schemas.microsoft.com/office/drawing/2014/main" id="{F6A894DB-CB8E-A1C7-79FF-EB66576BF0C6}"/>
                </a:ext>
              </a:extLst>
            </p:cNvPr>
            <p:cNvSpPr txBox="1"/>
            <p:nvPr/>
          </p:nvSpPr>
          <p:spPr>
            <a:xfrm>
              <a:off x="7972994" y="5709179"/>
              <a:ext cx="276692" cy="594142"/>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掲載開始</a:t>
              </a:r>
            </a:p>
          </p:txBody>
        </p:sp>
        <p:cxnSp>
          <p:nvCxnSpPr>
            <p:cNvPr id="57" name="直線コネクタ 56">
              <a:extLst>
                <a:ext uri="{FF2B5EF4-FFF2-40B4-BE49-F238E27FC236}">
                  <a16:creationId xmlns:a16="http://schemas.microsoft.com/office/drawing/2014/main" id="{4A81E79E-6ABE-25E0-6BC3-1586A8DBA4C2}"/>
                </a:ext>
              </a:extLst>
            </p:cNvPr>
            <p:cNvCxnSpPr>
              <a:cxnSpLocks/>
            </p:cNvCxnSpPr>
            <p:nvPr/>
          </p:nvCxnSpPr>
          <p:spPr>
            <a:xfrm>
              <a:off x="4662239" y="576760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4" name="直線コネクタ 1043">
              <a:extLst>
                <a:ext uri="{FF2B5EF4-FFF2-40B4-BE49-F238E27FC236}">
                  <a16:creationId xmlns:a16="http://schemas.microsoft.com/office/drawing/2014/main" id="{26B700AE-2853-BC30-0FFA-C3B6FAB9C5C5}"/>
                </a:ext>
              </a:extLst>
            </p:cNvPr>
            <p:cNvCxnSpPr>
              <a:cxnSpLocks/>
            </p:cNvCxnSpPr>
            <p:nvPr/>
          </p:nvCxnSpPr>
          <p:spPr>
            <a:xfrm>
              <a:off x="5147822" y="5769074"/>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5" name="直線コネクタ 1044">
              <a:extLst>
                <a:ext uri="{FF2B5EF4-FFF2-40B4-BE49-F238E27FC236}">
                  <a16:creationId xmlns:a16="http://schemas.microsoft.com/office/drawing/2014/main" id="{2938A3EB-11F9-E475-0D97-14DD110ADDFC}"/>
                </a:ext>
              </a:extLst>
            </p:cNvPr>
            <p:cNvCxnSpPr>
              <a:cxnSpLocks/>
            </p:cNvCxnSpPr>
            <p:nvPr/>
          </p:nvCxnSpPr>
          <p:spPr>
            <a:xfrm>
              <a:off x="5612270" y="577054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6" name="直線コネクタ 1045">
              <a:extLst>
                <a:ext uri="{FF2B5EF4-FFF2-40B4-BE49-F238E27FC236}">
                  <a16:creationId xmlns:a16="http://schemas.microsoft.com/office/drawing/2014/main" id="{960CA316-A994-7D7A-EA48-49AC8831D53A}"/>
                </a:ext>
              </a:extLst>
            </p:cNvPr>
            <p:cNvCxnSpPr>
              <a:cxnSpLocks/>
            </p:cNvCxnSpPr>
            <p:nvPr/>
          </p:nvCxnSpPr>
          <p:spPr>
            <a:xfrm>
              <a:off x="6084483" y="5769691"/>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8" name="直線コネクタ 1047">
              <a:extLst>
                <a:ext uri="{FF2B5EF4-FFF2-40B4-BE49-F238E27FC236}">
                  <a16:creationId xmlns:a16="http://schemas.microsoft.com/office/drawing/2014/main" id="{3F9A2481-032B-0BCE-77D8-E63A6B7B409C}"/>
                </a:ext>
              </a:extLst>
            </p:cNvPr>
            <p:cNvCxnSpPr>
              <a:cxnSpLocks/>
            </p:cNvCxnSpPr>
            <p:nvPr/>
          </p:nvCxnSpPr>
          <p:spPr>
            <a:xfrm>
              <a:off x="6553787" y="5764077"/>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9" name="直線コネクタ 1048">
              <a:extLst>
                <a:ext uri="{FF2B5EF4-FFF2-40B4-BE49-F238E27FC236}">
                  <a16:creationId xmlns:a16="http://schemas.microsoft.com/office/drawing/2014/main" id="{588D9A3F-63D7-CD79-C886-DE480975463A}"/>
                </a:ext>
              </a:extLst>
            </p:cNvPr>
            <p:cNvCxnSpPr>
              <a:cxnSpLocks/>
            </p:cNvCxnSpPr>
            <p:nvPr/>
          </p:nvCxnSpPr>
          <p:spPr>
            <a:xfrm>
              <a:off x="7039370" y="5765546"/>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0" name="直線コネクタ 1049">
              <a:extLst>
                <a:ext uri="{FF2B5EF4-FFF2-40B4-BE49-F238E27FC236}">
                  <a16:creationId xmlns:a16="http://schemas.microsoft.com/office/drawing/2014/main" id="{BF98B893-5B82-6BD6-E2A9-8F98EBF35D96}"/>
                </a:ext>
              </a:extLst>
            </p:cNvPr>
            <p:cNvCxnSpPr>
              <a:cxnSpLocks/>
            </p:cNvCxnSpPr>
            <p:nvPr/>
          </p:nvCxnSpPr>
          <p:spPr>
            <a:xfrm>
              <a:off x="7503818" y="576701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1" name="直線コネクタ 1050">
              <a:extLst>
                <a:ext uri="{FF2B5EF4-FFF2-40B4-BE49-F238E27FC236}">
                  <a16:creationId xmlns:a16="http://schemas.microsoft.com/office/drawing/2014/main" id="{3F993E32-C54D-82E2-0760-9B8A96B720F3}"/>
                </a:ext>
              </a:extLst>
            </p:cNvPr>
            <p:cNvCxnSpPr>
              <a:cxnSpLocks/>
            </p:cNvCxnSpPr>
            <p:nvPr/>
          </p:nvCxnSpPr>
          <p:spPr>
            <a:xfrm>
              <a:off x="7976031" y="576616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テキスト ボックス 13">
            <a:extLst>
              <a:ext uri="{FF2B5EF4-FFF2-40B4-BE49-F238E27FC236}">
                <a16:creationId xmlns:a16="http://schemas.microsoft.com/office/drawing/2014/main" id="{AFEEECC6-CC94-AC8F-72E7-82C718A6E018}"/>
              </a:ext>
            </a:extLst>
          </p:cNvPr>
          <p:cNvSpPr txBox="1"/>
          <p:nvPr/>
        </p:nvSpPr>
        <p:spPr>
          <a:xfrm>
            <a:off x="2238005" y="5764711"/>
            <a:ext cx="2361781" cy="215444"/>
          </a:xfrm>
          <a:prstGeom prst="rect">
            <a:avLst/>
          </a:prstGeom>
          <a:noFill/>
        </p:spPr>
        <p:txBody>
          <a:bodyPr wrap="square">
            <a:spAutoFit/>
          </a:bodyPr>
          <a:lstStyle/>
          <a:p>
            <a:pPr algn="ctr"/>
            <a:r>
              <a:rPr lang="ja-JP" altLang="en-US" sz="800">
                <a:latin typeface="Meiryo UI" panose="020B0604030504040204" pitchFamily="34" charset="-128"/>
                <a:ea typeface="Meiryo UI" panose="020B0604030504040204" pitchFamily="34" charset="-128"/>
              </a:rPr>
              <a:t>https://www.bepal.net/archives/301702</a:t>
            </a:r>
          </a:p>
        </p:txBody>
      </p:sp>
      <p:sp>
        <p:nvSpPr>
          <p:cNvPr id="16" name="テキスト ボックス 15">
            <a:extLst>
              <a:ext uri="{FF2B5EF4-FFF2-40B4-BE49-F238E27FC236}">
                <a16:creationId xmlns:a16="http://schemas.microsoft.com/office/drawing/2014/main" id="{609B05A2-2D03-DDF6-F62A-589CC44F5D3D}"/>
              </a:ext>
            </a:extLst>
          </p:cNvPr>
          <p:cNvSpPr txBox="1"/>
          <p:nvPr/>
        </p:nvSpPr>
        <p:spPr>
          <a:xfrm>
            <a:off x="-8825" y="5764711"/>
            <a:ext cx="2332768" cy="215444"/>
          </a:xfrm>
          <a:prstGeom prst="rect">
            <a:avLst/>
          </a:prstGeom>
          <a:noFill/>
        </p:spPr>
        <p:txBody>
          <a:bodyPr wrap="square">
            <a:spAutoFit/>
          </a:bodyPr>
          <a:lstStyle/>
          <a:p>
            <a:pPr algn="ctr"/>
            <a:r>
              <a:rPr lang="ja-JP" altLang="en-US" sz="800">
                <a:latin typeface="Meiryo UI" panose="020B0604030504040204" pitchFamily="34" charset="-128"/>
                <a:ea typeface="Meiryo UI" panose="020B0604030504040204" pitchFamily="34" charset="-128"/>
              </a:rPr>
              <a:t>https://www.bepal.net/archives/478473</a:t>
            </a:r>
          </a:p>
        </p:txBody>
      </p:sp>
      <p:pic>
        <p:nvPicPr>
          <p:cNvPr id="17" name="図 16">
            <a:extLst>
              <a:ext uri="{FF2B5EF4-FFF2-40B4-BE49-F238E27FC236}">
                <a16:creationId xmlns:a16="http://schemas.microsoft.com/office/drawing/2014/main" id="{430300CB-ADC6-C1A8-1792-90328D29C27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691756" y="5130123"/>
            <a:ext cx="471336" cy="620593"/>
          </a:xfrm>
          <a:prstGeom prst="rect">
            <a:avLst/>
          </a:prstGeom>
        </p:spPr>
      </p:pic>
      <p:pic>
        <p:nvPicPr>
          <p:cNvPr id="18" name="図 17">
            <a:extLst>
              <a:ext uri="{FF2B5EF4-FFF2-40B4-BE49-F238E27FC236}">
                <a16:creationId xmlns:a16="http://schemas.microsoft.com/office/drawing/2014/main" id="{0636F2D1-435C-FBA7-4479-444532DBA90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895806" y="5127566"/>
            <a:ext cx="471336" cy="620593"/>
          </a:xfrm>
          <a:prstGeom prst="rect">
            <a:avLst/>
          </a:prstGeom>
        </p:spPr>
      </p:pic>
      <p:sp>
        <p:nvSpPr>
          <p:cNvPr id="30" name="テキスト ボックス 29">
            <a:extLst>
              <a:ext uri="{FF2B5EF4-FFF2-40B4-BE49-F238E27FC236}">
                <a16:creationId xmlns:a16="http://schemas.microsoft.com/office/drawing/2014/main" id="{9B31691B-03D2-6BC2-3244-0BF725B3C9F2}"/>
              </a:ext>
            </a:extLst>
          </p:cNvPr>
          <p:cNvSpPr txBox="1"/>
          <p:nvPr/>
        </p:nvSpPr>
        <p:spPr>
          <a:xfrm>
            <a:off x="74326" y="5485874"/>
            <a:ext cx="1231427" cy="276999"/>
          </a:xfrm>
          <a:prstGeom prst="rect">
            <a:avLst/>
          </a:prstGeom>
          <a:noFill/>
        </p:spPr>
        <p:txBody>
          <a:bodyPr wrap="none" rtlCol="0">
            <a:spAutoFit/>
          </a:bodyPr>
          <a:lstStyle/>
          <a:p>
            <a:r>
              <a:rPr kumimoji="1" lang="ja-JP" altLang="en-US" sz="1200" b="1">
                <a:latin typeface="Meiryo UI" panose="020B0604030504040204" pitchFamily="34" charset="-128"/>
                <a:ea typeface="Meiryo UI" panose="020B0604030504040204" pitchFamily="34" charset="-128"/>
              </a:rPr>
              <a:t>アールシーコア様</a:t>
            </a:r>
          </a:p>
        </p:txBody>
      </p:sp>
      <p:sp>
        <p:nvSpPr>
          <p:cNvPr id="32" name="テキスト ボックス 31">
            <a:extLst>
              <a:ext uri="{FF2B5EF4-FFF2-40B4-BE49-F238E27FC236}">
                <a16:creationId xmlns:a16="http://schemas.microsoft.com/office/drawing/2014/main" id="{5E7131A8-F82E-0741-7396-8B4B7BB68F6E}"/>
              </a:ext>
            </a:extLst>
          </p:cNvPr>
          <p:cNvSpPr txBox="1"/>
          <p:nvPr/>
        </p:nvSpPr>
        <p:spPr>
          <a:xfrm>
            <a:off x="2329141" y="5472512"/>
            <a:ext cx="1415772" cy="276999"/>
          </a:xfrm>
          <a:prstGeom prst="rect">
            <a:avLst/>
          </a:prstGeom>
          <a:noFill/>
        </p:spPr>
        <p:txBody>
          <a:bodyPr wrap="none" rtlCol="0">
            <a:spAutoFit/>
          </a:bodyPr>
          <a:lstStyle/>
          <a:p>
            <a:r>
              <a:rPr kumimoji="1" lang="ja-JP" altLang="en-US" sz="1200" b="1">
                <a:latin typeface="Meiryo UI" panose="020B0604030504040204" pitchFamily="34" charset="-128"/>
                <a:ea typeface="Meiryo UI" panose="020B0604030504040204" pitchFamily="34" charset="-128"/>
              </a:rPr>
              <a:t>壱岐市観光連盟様</a:t>
            </a:r>
          </a:p>
        </p:txBody>
      </p:sp>
      <p:sp>
        <p:nvSpPr>
          <p:cNvPr id="9" name="テキスト ボックス 8">
            <a:extLst>
              <a:ext uri="{FF2B5EF4-FFF2-40B4-BE49-F238E27FC236}">
                <a16:creationId xmlns:a16="http://schemas.microsoft.com/office/drawing/2014/main" id="{9EECBAD7-21DE-8765-ED15-FF6D04DA1D26}"/>
              </a:ext>
            </a:extLst>
          </p:cNvPr>
          <p:cNvSpPr txBox="1"/>
          <p:nvPr/>
        </p:nvSpPr>
        <p:spPr>
          <a:xfrm>
            <a:off x="172692" y="5201714"/>
            <a:ext cx="492443" cy="276999"/>
          </a:xfrm>
          <a:prstGeom prst="rect">
            <a:avLst/>
          </a:prstGeom>
          <a:solidFill>
            <a:schemeClr val="tx1"/>
          </a:solidFill>
          <a:ln>
            <a:noFill/>
          </a:ln>
        </p:spPr>
        <p:txBody>
          <a:bodyPr wrap="none" rtlCol="0">
            <a:spAutoFit/>
          </a:bodyPr>
          <a:lstStyle/>
          <a:p>
            <a:pPr algn="ctr"/>
            <a:r>
              <a:rPr kumimoji="1" lang="ja-JP" altLang="en-US" sz="1200" b="1">
                <a:solidFill>
                  <a:srgbClr val="FFFFFF"/>
                </a:solidFill>
                <a:latin typeface="Meiryo UI" panose="020B0604030504040204" pitchFamily="34" charset="-128"/>
                <a:ea typeface="Meiryo UI" panose="020B0604030504040204" pitchFamily="34" charset="-128"/>
              </a:rPr>
              <a:t>事例</a:t>
            </a:r>
          </a:p>
        </p:txBody>
      </p:sp>
      <p:sp>
        <p:nvSpPr>
          <p:cNvPr id="10" name="テキスト ボックス 9">
            <a:extLst>
              <a:ext uri="{FF2B5EF4-FFF2-40B4-BE49-F238E27FC236}">
                <a16:creationId xmlns:a16="http://schemas.microsoft.com/office/drawing/2014/main" id="{6A4E8D3E-007A-EC21-6EFE-C338D1981709}"/>
              </a:ext>
            </a:extLst>
          </p:cNvPr>
          <p:cNvSpPr txBox="1"/>
          <p:nvPr/>
        </p:nvSpPr>
        <p:spPr>
          <a:xfrm>
            <a:off x="2447334" y="5208875"/>
            <a:ext cx="492443" cy="276999"/>
          </a:xfrm>
          <a:prstGeom prst="rect">
            <a:avLst/>
          </a:prstGeom>
          <a:solidFill>
            <a:schemeClr val="tx1"/>
          </a:solidFill>
          <a:ln>
            <a:noFill/>
          </a:ln>
        </p:spPr>
        <p:txBody>
          <a:bodyPr wrap="none" rtlCol="0">
            <a:spAutoFit/>
          </a:bodyPr>
          <a:lstStyle/>
          <a:p>
            <a:pPr algn="ctr"/>
            <a:r>
              <a:rPr kumimoji="1" lang="ja-JP" altLang="en-US" sz="1200" b="1">
                <a:solidFill>
                  <a:srgbClr val="FFFFFF"/>
                </a:solidFill>
                <a:latin typeface="Meiryo UI" panose="020B0604030504040204" pitchFamily="34" charset="-128"/>
                <a:ea typeface="Meiryo UI" panose="020B0604030504040204" pitchFamily="34" charset="-128"/>
              </a:rPr>
              <a:t>事例</a:t>
            </a:r>
          </a:p>
        </p:txBody>
      </p:sp>
      <p:grpSp>
        <p:nvGrpSpPr>
          <p:cNvPr id="2" name="グループ化 1">
            <a:extLst>
              <a:ext uri="{FF2B5EF4-FFF2-40B4-BE49-F238E27FC236}">
                <a16:creationId xmlns:a16="http://schemas.microsoft.com/office/drawing/2014/main" id="{D0E7CFDE-BE5E-49BC-3B07-F02110EAC4D6}"/>
              </a:ext>
            </a:extLst>
          </p:cNvPr>
          <p:cNvGrpSpPr/>
          <p:nvPr/>
        </p:nvGrpSpPr>
        <p:grpSpPr>
          <a:xfrm>
            <a:off x="777090" y="1267613"/>
            <a:ext cx="1340307" cy="3712063"/>
            <a:chOff x="617895" y="1294237"/>
            <a:chExt cx="1340307" cy="3712063"/>
          </a:xfrm>
        </p:grpSpPr>
        <p:sp>
          <p:nvSpPr>
            <p:cNvPr id="5" name="Google Shape;1077;p62">
              <a:extLst>
                <a:ext uri="{FF2B5EF4-FFF2-40B4-BE49-F238E27FC236}">
                  <a16:creationId xmlns:a16="http://schemas.microsoft.com/office/drawing/2014/main" id="{5C35BA8B-EB48-55A6-4B45-284317581C50}"/>
                </a:ext>
              </a:extLst>
            </p:cNvPr>
            <p:cNvSpPr/>
            <p:nvPr/>
          </p:nvSpPr>
          <p:spPr>
            <a:xfrm>
              <a:off x="617895" y="2384262"/>
              <a:ext cx="1340307" cy="5231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0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en-US" sz="10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BE-PAL』編集長</a:t>
              </a:r>
              <a:endParaRPr lang="en-US" sz="10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200"/>
                <a:buFont typeface="Arial"/>
                <a:buNone/>
              </a:pPr>
              <a:r>
                <a:rPr lang="en-US" sz="1800" b="1" dirty="0" err="1">
                  <a:latin typeface="Meiryo UI" panose="020B0604030504040204" pitchFamily="34" charset="-128"/>
                  <a:ea typeface="Meiryo UI" panose="020B0604030504040204" pitchFamily="34" charset="-128"/>
                  <a:cs typeface="Meiryo"/>
                  <a:sym typeface="Meiryo"/>
                </a:rPr>
                <a:t>サワキ</a:t>
              </a:r>
              <a:endParaRPr sz="18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20" name="図 19">
              <a:extLst>
                <a:ext uri="{FF2B5EF4-FFF2-40B4-BE49-F238E27FC236}">
                  <a16:creationId xmlns:a16="http://schemas.microsoft.com/office/drawing/2014/main" id="{D1D3FD68-0931-F0F5-989D-49D57BFA96B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49130" y="3009427"/>
              <a:ext cx="1241772" cy="1996873"/>
            </a:xfrm>
            <a:prstGeom prst="rect">
              <a:avLst/>
            </a:prstGeom>
            <a:ln>
              <a:solidFill>
                <a:schemeClr val="tx2">
                  <a:lumMod val="90000"/>
                </a:schemeClr>
              </a:solidFill>
            </a:ln>
          </p:spPr>
        </p:pic>
        <p:pic>
          <p:nvPicPr>
            <p:cNvPr id="7170" name="Picture 2">
              <a:extLst>
                <a:ext uri="{FF2B5EF4-FFF2-40B4-BE49-F238E27FC236}">
                  <a16:creationId xmlns:a16="http://schemas.microsoft.com/office/drawing/2014/main" id="{A5779F8A-BE51-2EFB-ECB7-416303CB5F4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3449" t="12607" r="24317" b="52662"/>
            <a:stretch/>
          </p:blipFill>
          <p:spPr bwMode="auto">
            <a:xfrm>
              <a:off x="759759" y="1294237"/>
              <a:ext cx="1091987" cy="1089106"/>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3" name="グループ化 2">
            <a:extLst>
              <a:ext uri="{FF2B5EF4-FFF2-40B4-BE49-F238E27FC236}">
                <a16:creationId xmlns:a16="http://schemas.microsoft.com/office/drawing/2014/main" id="{29218755-A0B4-9B92-4943-73E3C21615C8}"/>
              </a:ext>
            </a:extLst>
          </p:cNvPr>
          <p:cNvGrpSpPr/>
          <p:nvPr/>
        </p:nvGrpSpPr>
        <p:grpSpPr>
          <a:xfrm>
            <a:off x="2425048" y="2365117"/>
            <a:ext cx="1499437" cy="2638671"/>
            <a:chOff x="2669175" y="2384262"/>
            <a:chExt cx="1499437" cy="2638671"/>
          </a:xfrm>
        </p:grpSpPr>
        <p:sp>
          <p:nvSpPr>
            <p:cNvPr id="6" name="Google Shape;1077;p62">
              <a:extLst>
                <a:ext uri="{FF2B5EF4-FFF2-40B4-BE49-F238E27FC236}">
                  <a16:creationId xmlns:a16="http://schemas.microsoft.com/office/drawing/2014/main" id="{1218944E-B1C3-B8FB-007B-EC3B3272A369}"/>
                </a:ext>
              </a:extLst>
            </p:cNvPr>
            <p:cNvSpPr/>
            <p:nvPr/>
          </p:nvSpPr>
          <p:spPr>
            <a:xfrm>
              <a:off x="2669175" y="2384262"/>
              <a:ext cx="1499437" cy="5231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0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en-US" sz="10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BE-PAL.NET』編集長</a:t>
              </a:r>
              <a:endParaRPr lang="en-US" sz="10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200"/>
                <a:buFont typeface="Arial"/>
                <a:buNone/>
              </a:pPr>
              <a:r>
                <a:rPr lang="ja-JP" altLang="en-US" sz="1800" b="1" dirty="0">
                  <a:latin typeface="Meiryo UI" panose="020B0604030504040204" pitchFamily="34" charset="-128"/>
                  <a:ea typeface="Meiryo UI" panose="020B0604030504040204" pitchFamily="34" charset="-128"/>
                  <a:cs typeface="Meiryo"/>
                  <a:sym typeface="Meiryo"/>
                </a:rPr>
                <a:t>フジタニ</a:t>
              </a:r>
              <a:endParaRPr sz="18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22" name="図 21">
              <a:extLst>
                <a:ext uri="{FF2B5EF4-FFF2-40B4-BE49-F238E27FC236}">
                  <a16:creationId xmlns:a16="http://schemas.microsoft.com/office/drawing/2014/main" id="{E1D74A20-D8D7-B0D4-DB05-3314A224A332}"/>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799281" y="2998996"/>
              <a:ext cx="1239227" cy="2023937"/>
            </a:xfrm>
            <a:prstGeom prst="rect">
              <a:avLst/>
            </a:prstGeom>
            <a:ln>
              <a:solidFill>
                <a:schemeClr val="tx2">
                  <a:lumMod val="90000"/>
                </a:schemeClr>
              </a:solidFill>
            </a:ln>
          </p:spPr>
        </p:pic>
      </p:grpSp>
      <p:sp>
        <p:nvSpPr>
          <p:cNvPr id="24" name="正方形/長方形 23">
            <a:extLst>
              <a:ext uri="{FF2B5EF4-FFF2-40B4-BE49-F238E27FC236}">
                <a16:creationId xmlns:a16="http://schemas.microsoft.com/office/drawing/2014/main" id="{F0DBD24B-3A1D-62DF-232A-DD8E7869C910}"/>
              </a:ext>
            </a:extLst>
          </p:cNvPr>
          <p:cNvSpPr/>
          <p:nvPr/>
        </p:nvSpPr>
        <p:spPr>
          <a:xfrm rot="20371819">
            <a:off x="-180315" y="148501"/>
            <a:ext cx="1522871" cy="461665"/>
          </a:xfrm>
          <a:prstGeom prst="rect">
            <a:avLst/>
          </a:prstGeom>
          <a:noFill/>
        </p:spPr>
        <p:txBody>
          <a:bodyPr wrap="square" lIns="91440" tIns="45720" rIns="91440" bIns="45720">
            <a:spAutoFit/>
          </a:bodyPr>
          <a:lstStyle/>
          <a:p>
            <a:pPr algn="ctr"/>
            <a:r>
              <a:rPr lang="ja-JP" altLang="en-US" sz="24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rPr>
              <a:t>オススメ</a:t>
            </a:r>
            <a:endParaRPr lang="en-US" altLang="ja-JP" sz="2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endParaRPr>
          </a:p>
        </p:txBody>
      </p:sp>
      <p:pic>
        <p:nvPicPr>
          <p:cNvPr id="12" name="図 11">
            <a:extLst>
              <a:ext uri="{FF2B5EF4-FFF2-40B4-BE49-F238E27FC236}">
                <a16:creationId xmlns:a16="http://schemas.microsoft.com/office/drawing/2014/main" id="{927C6DEB-5EBF-EDCE-FBD3-322A64A886F6}"/>
              </a:ext>
            </a:extLst>
          </p:cNvPr>
          <p:cNvPicPr>
            <a:picLocks noChangeAspect="1"/>
          </p:cNvPicPr>
          <p:nvPr/>
        </p:nvPicPr>
        <p:blipFill>
          <a:blip r:embed="rId8"/>
          <a:srcRect l="19141" t="8105" r="19597" b="50803"/>
          <a:stretch>
            <a:fillRect/>
          </a:stretch>
        </p:blipFill>
        <p:spPr>
          <a:xfrm>
            <a:off x="2602569" y="1300967"/>
            <a:ext cx="1102689" cy="1108979"/>
          </a:xfrm>
          <a:prstGeom prst="ellipse">
            <a:avLst/>
          </a:prstGeom>
        </p:spPr>
      </p:pic>
    </p:spTree>
    <p:extLst>
      <p:ext uri="{BB962C8B-B14F-4D97-AF65-F5344CB8AC3E}">
        <p14:creationId xmlns:p14="http://schemas.microsoft.com/office/powerpoint/2010/main" val="639476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1057" name="Google Shape;1057;p62"/>
          <p:cNvSpPr txBox="1"/>
          <p:nvPr/>
        </p:nvSpPr>
        <p:spPr>
          <a:xfrm>
            <a:off x="911472" y="236761"/>
            <a:ext cx="794459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ja-JP" altLang="en-US" sz="2400" b="1" i="0" u="none" strike="noStrike" cap="none">
                <a:solidFill>
                  <a:schemeClr val="dk1"/>
                </a:solidFill>
                <a:latin typeface="Meiryo UI" panose="020B0604030504040204" pitchFamily="34" charset="-128"/>
                <a:ea typeface="Meiryo UI" panose="020B0604030504040204" pitchFamily="34" charset="-128"/>
                <a:cs typeface="Meiryo"/>
                <a:sym typeface="Meiryo"/>
              </a:rPr>
              <a:t>スタンダードタイアップ</a:t>
            </a:r>
            <a:endParaRPr lang="ja-JP" alt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58" name="Google Shape;1058;p62"/>
          <p:cNvSpPr txBox="1"/>
          <p:nvPr/>
        </p:nvSpPr>
        <p:spPr>
          <a:xfrm>
            <a:off x="7851060" y="194668"/>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1059" name="Google Shape;1059;p62"/>
          <p:cNvPicPr preferRelativeResize="0"/>
          <p:nvPr/>
        </p:nvPicPr>
        <p:blipFill rotWithShape="1">
          <a:blip r:embed="rId3">
            <a:alphaModFix/>
          </a:blip>
          <a:srcRect/>
          <a:stretch/>
        </p:blipFill>
        <p:spPr>
          <a:xfrm>
            <a:off x="1610680" y="1729445"/>
            <a:ext cx="1619937" cy="2836215"/>
          </a:xfrm>
          <a:prstGeom prst="rect">
            <a:avLst/>
          </a:prstGeom>
          <a:noFill/>
          <a:ln w="9525" cap="flat" cmpd="sng">
            <a:solidFill>
              <a:schemeClr val="tx2">
                <a:lumMod val="90000"/>
              </a:schemeClr>
            </a:solidFill>
            <a:prstDash val="solid"/>
            <a:round/>
            <a:headEnd type="none" w="sm" len="sm"/>
            <a:tailEnd type="none" w="sm" len="sm"/>
          </a:ln>
        </p:spPr>
      </p:pic>
      <p:sp>
        <p:nvSpPr>
          <p:cNvPr id="1061" name="Google Shape;1061;p62"/>
          <p:cNvSpPr/>
          <p:nvPr/>
        </p:nvSpPr>
        <p:spPr>
          <a:xfrm>
            <a:off x="85875" y="6013590"/>
            <a:ext cx="548607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・料金は税抜、グロス価格、タイアップ制作費込みです。</a:t>
            </a:r>
            <a:endParaRPr sz="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・著名人起用や遠方取材の場合には別途費用をいただく可能性がございます。</a:t>
            </a:r>
            <a:endParaRPr sz="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・リターゲティングタグ設置の場合、1本につき別途N100,000円（税別）を頂戴いたします。</a:t>
            </a:r>
            <a:endParaRPr sz="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・計測タグおよびタグマネージャータグの設置はご遠慮いただいております。</a:t>
            </a:r>
            <a:endParaRPr sz="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・タイアップページへの誘導には、在庫状況により一部外部トラフィックを利用する可能性があります。</a:t>
            </a:r>
            <a:endParaRPr sz="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077" name="Google Shape;1077;p62"/>
          <p:cNvSpPr/>
          <p:nvPr/>
        </p:nvSpPr>
        <p:spPr>
          <a:xfrm>
            <a:off x="172692" y="783220"/>
            <a:ext cx="8563807"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『BE-PAL』編集部が培ってきた編集力と取材力で、クライアントの商品やサービスの魅力を更に引き出し記事を作成する、20,000PV保証の一番オーソドックスな広告メニューです。</a:t>
            </a:r>
            <a:endParaRPr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78" name="Google Shape;1078;p62"/>
          <p:cNvSpPr txBox="1"/>
          <p:nvPr/>
        </p:nvSpPr>
        <p:spPr>
          <a:xfrm>
            <a:off x="3275994" y="4288531"/>
            <a:ext cx="825867" cy="184626"/>
          </a:xfrm>
          <a:prstGeom prst="rect">
            <a:avLst/>
          </a:prstGeom>
          <a:solidFill>
            <a:schemeClr val="accent2">
              <a:lumMod val="50000"/>
            </a:schemeClr>
          </a:solidFill>
          <a:ln w="9525"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US" sz="6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クライアントサイト</a:t>
            </a:r>
            <a:endParaRPr sz="16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cxnSp>
        <p:nvCxnSpPr>
          <p:cNvPr id="1079" name="Google Shape;1079;p62"/>
          <p:cNvCxnSpPr>
            <a:endCxn id="1078" idx="0"/>
          </p:cNvCxnSpPr>
          <p:nvPr/>
        </p:nvCxnSpPr>
        <p:spPr>
          <a:xfrm>
            <a:off x="3230528" y="4044031"/>
            <a:ext cx="458400" cy="244500"/>
          </a:xfrm>
          <a:prstGeom prst="bentConnector2">
            <a:avLst/>
          </a:prstGeom>
          <a:noFill/>
          <a:ln w="9525" cap="flat" cmpd="sng">
            <a:solidFill>
              <a:srgbClr val="96C932"/>
            </a:solidFill>
            <a:prstDash val="solid"/>
            <a:round/>
            <a:headEnd type="none" w="sm" len="sm"/>
            <a:tailEnd type="triangle" w="med" len="med"/>
          </a:ln>
        </p:spPr>
      </p:cxnSp>
      <p:pic>
        <p:nvPicPr>
          <p:cNvPr id="1080" name="Google Shape;1080;p62"/>
          <p:cNvPicPr preferRelativeResize="0"/>
          <p:nvPr/>
        </p:nvPicPr>
        <p:blipFill rotWithShape="1">
          <a:blip r:embed="rId4">
            <a:alphaModFix/>
          </a:blip>
          <a:srcRect/>
          <a:stretch/>
        </p:blipFill>
        <p:spPr>
          <a:xfrm>
            <a:off x="514246" y="1729726"/>
            <a:ext cx="854740" cy="1262340"/>
          </a:xfrm>
          <a:prstGeom prst="rect">
            <a:avLst/>
          </a:prstGeom>
          <a:solidFill>
            <a:srgbClr val="F2F2F2"/>
          </a:solidFill>
          <a:ln w="9525" cap="flat" cmpd="sng">
            <a:solidFill>
              <a:schemeClr val="tx2">
                <a:lumMod val="90000"/>
              </a:schemeClr>
            </a:solidFill>
            <a:prstDash val="solid"/>
            <a:round/>
            <a:headEnd type="none" w="sm" len="sm"/>
            <a:tailEnd type="none" w="sm" len="sm"/>
          </a:ln>
        </p:spPr>
      </p:pic>
      <p:sp>
        <p:nvSpPr>
          <p:cNvPr id="1081" name="Google Shape;1081;p62"/>
          <p:cNvSpPr/>
          <p:nvPr/>
        </p:nvSpPr>
        <p:spPr>
          <a:xfrm>
            <a:off x="1405476" y="2297801"/>
            <a:ext cx="164494" cy="165940"/>
          </a:xfrm>
          <a:prstGeom prst="right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082" name="Google Shape;1082;p62"/>
          <p:cNvSpPr txBox="1"/>
          <p:nvPr/>
        </p:nvSpPr>
        <p:spPr>
          <a:xfrm>
            <a:off x="420558" y="1502297"/>
            <a:ext cx="107753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chemeClr val="bg1"/>
                </a:solidFill>
                <a:latin typeface="Meiryo UI" panose="020B0604030504040204" pitchFamily="34" charset="-128"/>
                <a:ea typeface="Meiryo UI" panose="020B0604030504040204" pitchFamily="34" charset="-128"/>
                <a:cs typeface="Meiryo"/>
                <a:sym typeface="Meiryo"/>
              </a:rPr>
              <a:t>TOPページほかTU誘導枠</a:t>
            </a:r>
            <a:endParaRPr sz="600" b="0" i="0" u="none" strike="noStrike" cap="none">
              <a:solidFill>
                <a:schemeClr val="bg1"/>
              </a:solidFill>
              <a:latin typeface="Meiryo UI" panose="020B0604030504040204" pitchFamily="34" charset="-128"/>
              <a:ea typeface="Meiryo UI" panose="020B0604030504040204" pitchFamily="34" charset="-128"/>
              <a:cs typeface="Meiryo"/>
              <a:sym typeface="Meiryo"/>
            </a:endParaRPr>
          </a:p>
        </p:txBody>
      </p:sp>
      <p:sp>
        <p:nvSpPr>
          <p:cNvPr id="1083" name="Google Shape;1083;p62"/>
          <p:cNvSpPr txBox="1"/>
          <p:nvPr/>
        </p:nvSpPr>
        <p:spPr>
          <a:xfrm>
            <a:off x="1988043" y="1496253"/>
            <a:ext cx="80021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chemeClr val="bg1"/>
                </a:solidFill>
                <a:latin typeface="Meiryo UI" panose="020B0604030504040204" pitchFamily="34" charset="-128"/>
                <a:ea typeface="Meiryo UI" panose="020B0604030504040204" pitchFamily="34" charset="-128"/>
                <a:cs typeface="Meiryo"/>
                <a:sym typeface="Meiryo"/>
              </a:rPr>
              <a:t>タイアップページ</a:t>
            </a:r>
            <a:endParaRPr sz="600" b="0" i="0" u="none" strike="noStrike" cap="none">
              <a:solidFill>
                <a:schemeClr val="bg1"/>
              </a:solidFill>
              <a:latin typeface="Meiryo UI" panose="020B0604030504040204" pitchFamily="34" charset="-128"/>
              <a:ea typeface="Meiryo UI" panose="020B0604030504040204" pitchFamily="34" charset="-128"/>
              <a:cs typeface="Meiryo"/>
              <a:sym typeface="Meiryo"/>
            </a:endParaRPr>
          </a:p>
        </p:txBody>
      </p:sp>
      <p:sp>
        <p:nvSpPr>
          <p:cNvPr id="1084" name="Google Shape;1084;p6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24</a:t>
            </a:fld>
            <a:endParaRPr>
              <a:latin typeface="Meiryo UI" panose="020B0604030504040204" pitchFamily="34" charset="-128"/>
              <a:ea typeface="Meiryo UI" panose="020B0604030504040204" pitchFamily="34" charset="-128"/>
              <a:cs typeface="Calibri"/>
              <a:sym typeface="Calibri"/>
            </a:endParaRPr>
          </a:p>
        </p:txBody>
      </p:sp>
      <p:graphicFrame>
        <p:nvGraphicFramePr>
          <p:cNvPr id="13" name="Google Shape;1060;p62">
            <a:extLst>
              <a:ext uri="{FF2B5EF4-FFF2-40B4-BE49-F238E27FC236}">
                <a16:creationId xmlns:a16="http://schemas.microsoft.com/office/drawing/2014/main" id="{04C0B133-BE65-A3AD-1AE4-E33360C6B66A}"/>
              </a:ext>
            </a:extLst>
          </p:cNvPr>
          <p:cNvGraphicFramePr/>
          <p:nvPr>
            <p:extLst>
              <p:ext uri="{D42A27DB-BD31-4B8C-83A1-F6EECF244321}">
                <p14:modId xmlns:p14="http://schemas.microsoft.com/office/powerpoint/2010/main" val="2975866378"/>
              </p:ext>
            </p:extLst>
          </p:nvPr>
        </p:nvGraphicFramePr>
        <p:xfrm>
          <a:off x="4588720" y="1448716"/>
          <a:ext cx="3999050" cy="3871151"/>
        </p:xfrm>
        <a:graphic>
          <a:graphicData uri="http://schemas.openxmlformats.org/drawingml/2006/table">
            <a:tbl>
              <a:tblPr firstRow="1" bandRow="1">
                <a:tableStyleId>{7E9639D4-E3E2-4D34-9284-5A2195B3D0D7}</a:tableStyleId>
              </a:tblPr>
              <a:tblGrid>
                <a:gridCol w="1211550">
                  <a:extLst>
                    <a:ext uri="{9D8B030D-6E8A-4147-A177-3AD203B41FA5}">
                      <a16:colId xmlns:a16="http://schemas.microsoft.com/office/drawing/2014/main" val="20000"/>
                    </a:ext>
                  </a:extLst>
                </a:gridCol>
                <a:gridCol w="2787500">
                  <a:extLst>
                    <a:ext uri="{9D8B030D-6E8A-4147-A177-3AD203B41FA5}">
                      <a16:colId xmlns:a16="http://schemas.microsoft.com/office/drawing/2014/main" val="20001"/>
                    </a:ext>
                  </a:extLst>
                </a:gridCol>
              </a:tblGrid>
              <a:tr h="344607">
                <a:tc gridSpan="2">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スタンダードタイアップ</a:t>
                      </a:r>
                      <a:endParaRPr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dirty="0">
                        <a:solidFill>
                          <a:schemeClr val="dk1"/>
                        </a:solidFill>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25236934"/>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実施料金</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G200万円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PV数</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20,000PV保証</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掲載形式／撮影</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CMS</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　撮影・取材あり</a:t>
                      </a: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掲載日／掲載期間</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平日任意／</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4</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週間（アーカイブ化）</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想定CTR</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2.0～4.0％</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誘導枠</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①TOPページ（2週間）②</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記事下レコメンド枠</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③</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公式SNS（facebook･Twitter･Instagram</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60192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レポート項目</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PV</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UU</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数（日別・合計）、セッション数、リンククリック数（日別・合計）、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CTR</a:t>
                      </a:r>
                      <a:r>
                        <a:rPr lang="ja-JP" altLang="en" sz="900" b="0" u="none" strike="noStrike" cap="none">
                          <a:solidFill>
                            <a:schemeClr val="dk1"/>
                          </a:solidFill>
                          <a:latin typeface="Meiryo UI" panose="020B0604030504040204" pitchFamily="34" charset="-128"/>
                          <a:ea typeface="Meiryo UI" panose="020B0604030504040204" pitchFamily="34" charset="-128"/>
                          <a:sym typeface="Meiryo"/>
                        </a:rPr>
                        <a:t>（</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日別・合計）、平均エンゲージメント時間、平均セッション継続時間、読了数、読了率</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4"/>
                  </a:ext>
                </a:extLst>
              </a:tr>
              <a:tr h="46898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原稿規定</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タイアップはテンプレートをベースにCMS入稿。全体で2,000文字以内、</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写真、イラスト5～6点まで</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申込期限</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最短20営業日前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6"/>
                  </a:ext>
                </a:extLst>
              </a:tr>
            </a:tbl>
          </a:graphicData>
        </a:graphic>
      </p:graphicFrame>
      <p:grpSp>
        <p:nvGrpSpPr>
          <p:cNvPr id="1052" name="グループ化 1051">
            <a:extLst>
              <a:ext uri="{FF2B5EF4-FFF2-40B4-BE49-F238E27FC236}">
                <a16:creationId xmlns:a16="http://schemas.microsoft.com/office/drawing/2014/main" id="{21AB31CE-9CD8-0521-1E54-A3CA1E05E74E}"/>
              </a:ext>
            </a:extLst>
          </p:cNvPr>
          <p:cNvGrpSpPr/>
          <p:nvPr/>
        </p:nvGrpSpPr>
        <p:grpSpPr>
          <a:xfrm>
            <a:off x="4618769" y="5485874"/>
            <a:ext cx="3968844" cy="822394"/>
            <a:chOff x="4618769" y="5485874"/>
            <a:chExt cx="3678362" cy="822394"/>
          </a:xfrm>
        </p:grpSpPr>
        <p:sp>
          <p:nvSpPr>
            <p:cNvPr id="51" name="四角形吹き出し 50">
              <a:extLst>
                <a:ext uri="{FF2B5EF4-FFF2-40B4-BE49-F238E27FC236}">
                  <a16:creationId xmlns:a16="http://schemas.microsoft.com/office/drawing/2014/main" id="{93E67347-3DB8-7DAA-2AE7-47934CC0EDEA}"/>
                </a:ext>
              </a:extLst>
            </p:cNvPr>
            <p:cNvSpPr/>
            <p:nvPr/>
          </p:nvSpPr>
          <p:spPr>
            <a:xfrm rot="16200000">
              <a:off x="4887136"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2" name="四角形吹き出し 51">
              <a:extLst>
                <a:ext uri="{FF2B5EF4-FFF2-40B4-BE49-F238E27FC236}">
                  <a16:creationId xmlns:a16="http://schemas.microsoft.com/office/drawing/2014/main" id="{8781DA06-87B0-D785-49CF-EA372EFF5D41}"/>
                </a:ext>
              </a:extLst>
            </p:cNvPr>
            <p:cNvSpPr/>
            <p:nvPr/>
          </p:nvSpPr>
          <p:spPr>
            <a:xfrm rot="16200000">
              <a:off x="5359349"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3" name="四角形吹き出し 52">
              <a:extLst>
                <a:ext uri="{FF2B5EF4-FFF2-40B4-BE49-F238E27FC236}">
                  <a16:creationId xmlns:a16="http://schemas.microsoft.com/office/drawing/2014/main" id="{59DD1C41-31B6-CB88-0389-83FECAFD7B06}"/>
                </a:ext>
              </a:extLst>
            </p:cNvPr>
            <p:cNvSpPr/>
            <p:nvPr/>
          </p:nvSpPr>
          <p:spPr>
            <a:xfrm rot="16200000">
              <a:off x="5831562"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4" name="四角形吹き出し 53">
              <a:extLst>
                <a:ext uri="{FF2B5EF4-FFF2-40B4-BE49-F238E27FC236}">
                  <a16:creationId xmlns:a16="http://schemas.microsoft.com/office/drawing/2014/main" id="{A234F640-5D1C-836B-9EE9-C99EDD63AEA7}"/>
                </a:ext>
              </a:extLst>
            </p:cNvPr>
            <p:cNvSpPr/>
            <p:nvPr/>
          </p:nvSpPr>
          <p:spPr>
            <a:xfrm rot="16200000">
              <a:off x="630366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5" name="四角形吹き出し 54">
              <a:extLst>
                <a:ext uri="{FF2B5EF4-FFF2-40B4-BE49-F238E27FC236}">
                  <a16:creationId xmlns:a16="http://schemas.microsoft.com/office/drawing/2014/main" id="{73AF3EED-3706-4433-EA66-1CA1BF0675BB}"/>
                </a:ext>
              </a:extLst>
            </p:cNvPr>
            <p:cNvSpPr/>
            <p:nvPr/>
          </p:nvSpPr>
          <p:spPr>
            <a:xfrm rot="16200000">
              <a:off x="677598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6" name="四角形吹き出し 55">
              <a:extLst>
                <a:ext uri="{FF2B5EF4-FFF2-40B4-BE49-F238E27FC236}">
                  <a16:creationId xmlns:a16="http://schemas.microsoft.com/office/drawing/2014/main" id="{E7EA45EF-837A-1DBB-D485-688B8472CCA1}"/>
                </a:ext>
              </a:extLst>
            </p:cNvPr>
            <p:cNvSpPr/>
            <p:nvPr/>
          </p:nvSpPr>
          <p:spPr>
            <a:xfrm rot="16200000">
              <a:off x="7248198"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63" name="四角形吹き出し 62">
              <a:extLst>
                <a:ext uri="{FF2B5EF4-FFF2-40B4-BE49-F238E27FC236}">
                  <a16:creationId xmlns:a16="http://schemas.microsoft.com/office/drawing/2014/main" id="{CD7311B8-F602-7391-969C-0179810A7D83}"/>
                </a:ext>
              </a:extLst>
            </p:cNvPr>
            <p:cNvSpPr/>
            <p:nvPr/>
          </p:nvSpPr>
          <p:spPr>
            <a:xfrm rot="16200000">
              <a:off x="7720411"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25" name="テキスト ボックス 1024">
              <a:extLst>
                <a:ext uri="{FF2B5EF4-FFF2-40B4-BE49-F238E27FC236}">
                  <a16:creationId xmlns:a16="http://schemas.microsoft.com/office/drawing/2014/main" id="{A8B661B5-6C97-8B8C-F9C8-C8847C31F896}"/>
                </a:ext>
              </a:extLst>
            </p:cNvPr>
            <p:cNvSpPr txBox="1"/>
            <p:nvPr/>
          </p:nvSpPr>
          <p:spPr>
            <a:xfrm>
              <a:off x="5139241"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2</a:t>
              </a:r>
              <a:endParaRPr kumimoji="1" lang="ja-JP" altLang="en-US" sz="1200" b="1">
                <a:latin typeface="Meiryo UI" panose="020B0604030504040204" pitchFamily="34" charset="-128"/>
                <a:ea typeface="Meiryo UI" panose="020B0604030504040204" pitchFamily="34" charset="-128"/>
              </a:endParaRPr>
            </a:p>
          </p:txBody>
        </p:sp>
        <p:sp>
          <p:nvSpPr>
            <p:cNvPr id="1026" name="テキスト ボックス 1025">
              <a:extLst>
                <a:ext uri="{FF2B5EF4-FFF2-40B4-BE49-F238E27FC236}">
                  <a16:creationId xmlns:a16="http://schemas.microsoft.com/office/drawing/2014/main" id="{BA0FD677-1928-FE14-CE69-515CAC3DB2AE}"/>
                </a:ext>
              </a:extLst>
            </p:cNvPr>
            <p:cNvSpPr txBox="1"/>
            <p:nvPr/>
          </p:nvSpPr>
          <p:spPr>
            <a:xfrm>
              <a:off x="5622457"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3</a:t>
              </a:r>
              <a:endParaRPr kumimoji="1" lang="ja-JP" altLang="en-US" sz="1200" b="1">
                <a:latin typeface="Meiryo UI" panose="020B0604030504040204" pitchFamily="34" charset="-128"/>
                <a:ea typeface="Meiryo UI" panose="020B0604030504040204" pitchFamily="34" charset="-128"/>
              </a:endParaRPr>
            </a:p>
          </p:txBody>
        </p:sp>
        <p:sp>
          <p:nvSpPr>
            <p:cNvPr id="1027" name="テキスト ボックス 1026">
              <a:extLst>
                <a:ext uri="{FF2B5EF4-FFF2-40B4-BE49-F238E27FC236}">
                  <a16:creationId xmlns:a16="http://schemas.microsoft.com/office/drawing/2014/main" id="{41F821A6-A221-3F78-12D8-836E846C4501}"/>
                </a:ext>
              </a:extLst>
            </p:cNvPr>
            <p:cNvSpPr txBox="1"/>
            <p:nvPr/>
          </p:nvSpPr>
          <p:spPr>
            <a:xfrm>
              <a:off x="6089240"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4</a:t>
              </a:r>
              <a:endParaRPr kumimoji="1" lang="ja-JP" altLang="en-US" sz="1200" b="1">
                <a:latin typeface="Meiryo UI" panose="020B0604030504040204" pitchFamily="34" charset="-128"/>
                <a:ea typeface="Meiryo UI" panose="020B0604030504040204" pitchFamily="34" charset="-128"/>
              </a:endParaRPr>
            </a:p>
          </p:txBody>
        </p:sp>
        <p:sp>
          <p:nvSpPr>
            <p:cNvPr id="1028" name="テキスト ボックス 1027">
              <a:extLst>
                <a:ext uri="{FF2B5EF4-FFF2-40B4-BE49-F238E27FC236}">
                  <a16:creationId xmlns:a16="http://schemas.microsoft.com/office/drawing/2014/main" id="{7C697AFF-D429-FBA3-E65C-513E2728EF51}"/>
                </a:ext>
              </a:extLst>
            </p:cNvPr>
            <p:cNvSpPr txBox="1"/>
            <p:nvPr/>
          </p:nvSpPr>
          <p:spPr>
            <a:xfrm>
              <a:off x="6562769" y="5494526"/>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5</a:t>
              </a:r>
              <a:endParaRPr kumimoji="1" lang="ja-JP" altLang="en-US" sz="1200" b="1">
                <a:latin typeface="Meiryo UI" panose="020B0604030504040204" pitchFamily="34" charset="-128"/>
                <a:ea typeface="Meiryo UI" panose="020B0604030504040204" pitchFamily="34" charset="-128"/>
              </a:endParaRPr>
            </a:p>
          </p:txBody>
        </p:sp>
        <p:sp>
          <p:nvSpPr>
            <p:cNvPr id="1029" name="テキスト ボックス 1028">
              <a:extLst>
                <a:ext uri="{FF2B5EF4-FFF2-40B4-BE49-F238E27FC236}">
                  <a16:creationId xmlns:a16="http://schemas.microsoft.com/office/drawing/2014/main" id="{E2826429-8DD3-9BE5-C9ED-3F295EF6262E}"/>
                </a:ext>
              </a:extLst>
            </p:cNvPr>
            <p:cNvSpPr txBox="1"/>
            <p:nvPr/>
          </p:nvSpPr>
          <p:spPr>
            <a:xfrm>
              <a:off x="7032235" y="5493932"/>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6</a:t>
              </a:r>
              <a:endParaRPr kumimoji="1" lang="ja-JP" altLang="en-US" sz="1200" b="1">
                <a:latin typeface="Meiryo UI" panose="020B0604030504040204" pitchFamily="34" charset="-128"/>
                <a:ea typeface="Meiryo UI" panose="020B0604030504040204" pitchFamily="34" charset="-128"/>
              </a:endParaRPr>
            </a:p>
          </p:txBody>
        </p:sp>
        <p:sp>
          <p:nvSpPr>
            <p:cNvPr id="1030" name="テキスト ボックス 1029">
              <a:extLst>
                <a:ext uri="{FF2B5EF4-FFF2-40B4-BE49-F238E27FC236}">
                  <a16:creationId xmlns:a16="http://schemas.microsoft.com/office/drawing/2014/main" id="{8ADE289E-DB05-961F-600A-868322808934}"/>
                </a:ext>
              </a:extLst>
            </p:cNvPr>
            <p:cNvSpPr txBox="1"/>
            <p:nvPr/>
          </p:nvSpPr>
          <p:spPr>
            <a:xfrm>
              <a:off x="7505876" y="5499978"/>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7</a:t>
              </a:r>
              <a:endParaRPr kumimoji="1" lang="ja-JP" altLang="en-US" sz="1200" b="1">
                <a:latin typeface="Meiryo UI" panose="020B0604030504040204" pitchFamily="34" charset="-128"/>
                <a:ea typeface="Meiryo UI" panose="020B0604030504040204" pitchFamily="34" charset="-128"/>
              </a:endParaRPr>
            </a:p>
          </p:txBody>
        </p:sp>
        <p:sp>
          <p:nvSpPr>
            <p:cNvPr id="1031" name="テキスト ボックス 1030">
              <a:extLst>
                <a:ext uri="{FF2B5EF4-FFF2-40B4-BE49-F238E27FC236}">
                  <a16:creationId xmlns:a16="http://schemas.microsoft.com/office/drawing/2014/main" id="{A1535AC0-AA1E-732A-9C17-91250CF64BCE}"/>
                </a:ext>
              </a:extLst>
            </p:cNvPr>
            <p:cNvSpPr txBox="1"/>
            <p:nvPr/>
          </p:nvSpPr>
          <p:spPr>
            <a:xfrm>
              <a:off x="7974974" y="5494719"/>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8</a:t>
              </a:r>
              <a:endParaRPr kumimoji="1" lang="ja-JP" altLang="en-US" sz="1200" b="1">
                <a:latin typeface="Meiryo UI" panose="020B0604030504040204" pitchFamily="34" charset="-128"/>
                <a:ea typeface="Meiryo UI" panose="020B0604030504040204" pitchFamily="34" charset="-128"/>
              </a:endParaRPr>
            </a:p>
          </p:txBody>
        </p:sp>
        <p:sp>
          <p:nvSpPr>
            <p:cNvPr id="1032" name="四角形吹き出し 1031">
              <a:extLst>
                <a:ext uri="{FF2B5EF4-FFF2-40B4-BE49-F238E27FC236}">
                  <a16:creationId xmlns:a16="http://schemas.microsoft.com/office/drawing/2014/main" id="{03BB2EC5-D57B-93D4-20E4-01A270302813}"/>
                </a:ext>
              </a:extLst>
            </p:cNvPr>
            <p:cNvSpPr/>
            <p:nvPr/>
          </p:nvSpPr>
          <p:spPr>
            <a:xfrm rot="16200000">
              <a:off x="4412413" y="5694164"/>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34" name="テキスト ボックス 1033">
              <a:extLst>
                <a:ext uri="{FF2B5EF4-FFF2-40B4-BE49-F238E27FC236}">
                  <a16:creationId xmlns:a16="http://schemas.microsoft.com/office/drawing/2014/main" id="{708CB4FE-B8D3-5802-3F89-07F4C8266064}"/>
                </a:ext>
              </a:extLst>
            </p:cNvPr>
            <p:cNvSpPr txBox="1"/>
            <p:nvPr/>
          </p:nvSpPr>
          <p:spPr>
            <a:xfrm>
              <a:off x="4666996"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1</a:t>
              </a:r>
              <a:endParaRPr kumimoji="1" lang="ja-JP" altLang="en-US" sz="1200" b="1">
                <a:latin typeface="Meiryo UI" panose="020B0604030504040204" pitchFamily="34" charset="-128"/>
                <a:ea typeface="Meiryo UI" panose="020B0604030504040204" pitchFamily="34" charset="-128"/>
              </a:endParaRPr>
            </a:p>
          </p:txBody>
        </p:sp>
        <p:sp>
          <p:nvSpPr>
            <p:cNvPr id="1035" name="テキスト ボックス 1034">
              <a:extLst>
                <a:ext uri="{FF2B5EF4-FFF2-40B4-BE49-F238E27FC236}">
                  <a16:creationId xmlns:a16="http://schemas.microsoft.com/office/drawing/2014/main" id="{C32F820C-3099-90E9-AE0E-B6C3371C975B}"/>
                </a:ext>
              </a:extLst>
            </p:cNvPr>
            <p:cNvSpPr txBox="1"/>
            <p:nvPr/>
          </p:nvSpPr>
          <p:spPr>
            <a:xfrm>
              <a:off x="4664614"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申込</a:t>
              </a:r>
            </a:p>
          </p:txBody>
        </p:sp>
        <p:sp>
          <p:nvSpPr>
            <p:cNvPr id="1036" name="テキスト ボックス 1035">
              <a:extLst>
                <a:ext uri="{FF2B5EF4-FFF2-40B4-BE49-F238E27FC236}">
                  <a16:creationId xmlns:a16="http://schemas.microsoft.com/office/drawing/2014/main" id="{B298AC07-0784-2870-3033-AF9D6EA21F3A}"/>
                </a:ext>
              </a:extLst>
            </p:cNvPr>
            <p:cNvSpPr txBox="1"/>
            <p:nvPr/>
          </p:nvSpPr>
          <p:spPr>
            <a:xfrm>
              <a:off x="5137817" y="5718912"/>
              <a:ext cx="276692" cy="589356"/>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オリエン</a:t>
              </a:r>
            </a:p>
          </p:txBody>
        </p:sp>
        <p:sp>
          <p:nvSpPr>
            <p:cNvPr id="1037" name="テキスト ボックス 1036">
              <a:extLst>
                <a:ext uri="{FF2B5EF4-FFF2-40B4-BE49-F238E27FC236}">
                  <a16:creationId xmlns:a16="http://schemas.microsoft.com/office/drawing/2014/main" id="{6CAF9D53-2D18-6994-02E7-B4A6336B904D}"/>
                </a:ext>
              </a:extLst>
            </p:cNvPr>
            <p:cNvSpPr txBox="1"/>
            <p:nvPr/>
          </p:nvSpPr>
          <p:spPr>
            <a:xfrm>
              <a:off x="5617747" y="5793425"/>
              <a:ext cx="276692" cy="433965"/>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構成案</a:t>
              </a:r>
            </a:p>
          </p:txBody>
        </p:sp>
        <p:sp>
          <p:nvSpPr>
            <p:cNvPr id="1038" name="テキスト ボックス 1037">
              <a:extLst>
                <a:ext uri="{FF2B5EF4-FFF2-40B4-BE49-F238E27FC236}">
                  <a16:creationId xmlns:a16="http://schemas.microsoft.com/office/drawing/2014/main" id="{3DF706CC-6B1B-2C89-F8AA-C095B3DCBC0B}"/>
                </a:ext>
              </a:extLst>
            </p:cNvPr>
            <p:cNvSpPr txBox="1"/>
            <p:nvPr/>
          </p:nvSpPr>
          <p:spPr>
            <a:xfrm>
              <a:off x="6084055"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撮影</a:t>
              </a:r>
            </a:p>
          </p:txBody>
        </p:sp>
        <p:sp>
          <p:nvSpPr>
            <p:cNvPr id="1039" name="テキスト ボックス 1038">
              <a:extLst>
                <a:ext uri="{FF2B5EF4-FFF2-40B4-BE49-F238E27FC236}">
                  <a16:creationId xmlns:a16="http://schemas.microsoft.com/office/drawing/2014/main" id="{2D9D4124-3819-5017-3771-4D10C8C4B98C}"/>
                </a:ext>
              </a:extLst>
            </p:cNvPr>
            <p:cNvSpPr txBox="1"/>
            <p:nvPr/>
          </p:nvSpPr>
          <p:spPr>
            <a:xfrm>
              <a:off x="6556267"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初稿</a:t>
              </a:r>
            </a:p>
          </p:txBody>
        </p:sp>
        <p:sp>
          <p:nvSpPr>
            <p:cNvPr id="1040" name="テキスト ボックス 1039">
              <a:extLst>
                <a:ext uri="{FF2B5EF4-FFF2-40B4-BE49-F238E27FC236}">
                  <a16:creationId xmlns:a16="http://schemas.microsoft.com/office/drawing/2014/main" id="{783BF5E2-8E08-087F-201E-1AF0EA01922D}"/>
                </a:ext>
              </a:extLst>
            </p:cNvPr>
            <p:cNvSpPr txBox="1"/>
            <p:nvPr/>
          </p:nvSpPr>
          <p:spPr>
            <a:xfrm>
              <a:off x="7039890"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再校</a:t>
              </a:r>
            </a:p>
          </p:txBody>
        </p:sp>
        <p:sp>
          <p:nvSpPr>
            <p:cNvPr id="1041" name="テキスト ボックス 1040">
              <a:extLst>
                <a:ext uri="{FF2B5EF4-FFF2-40B4-BE49-F238E27FC236}">
                  <a16:creationId xmlns:a16="http://schemas.microsoft.com/office/drawing/2014/main" id="{941688FD-6B49-74A6-A74A-B946901A88AA}"/>
                </a:ext>
              </a:extLst>
            </p:cNvPr>
            <p:cNvSpPr txBox="1"/>
            <p:nvPr/>
          </p:nvSpPr>
          <p:spPr>
            <a:xfrm>
              <a:off x="7497575" y="5853545"/>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校了</a:t>
              </a:r>
            </a:p>
          </p:txBody>
        </p:sp>
        <p:sp>
          <p:nvSpPr>
            <p:cNvPr id="1042" name="テキスト ボックス 1041">
              <a:extLst>
                <a:ext uri="{FF2B5EF4-FFF2-40B4-BE49-F238E27FC236}">
                  <a16:creationId xmlns:a16="http://schemas.microsoft.com/office/drawing/2014/main" id="{F6A894DB-CB8E-A1C7-79FF-EB66576BF0C6}"/>
                </a:ext>
              </a:extLst>
            </p:cNvPr>
            <p:cNvSpPr txBox="1"/>
            <p:nvPr/>
          </p:nvSpPr>
          <p:spPr>
            <a:xfrm>
              <a:off x="7972994" y="5709179"/>
              <a:ext cx="276692" cy="594142"/>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掲載開始</a:t>
              </a:r>
            </a:p>
          </p:txBody>
        </p:sp>
        <p:cxnSp>
          <p:nvCxnSpPr>
            <p:cNvPr id="57" name="直線コネクタ 56">
              <a:extLst>
                <a:ext uri="{FF2B5EF4-FFF2-40B4-BE49-F238E27FC236}">
                  <a16:creationId xmlns:a16="http://schemas.microsoft.com/office/drawing/2014/main" id="{4A81E79E-6ABE-25E0-6BC3-1586A8DBA4C2}"/>
                </a:ext>
              </a:extLst>
            </p:cNvPr>
            <p:cNvCxnSpPr>
              <a:cxnSpLocks/>
            </p:cNvCxnSpPr>
            <p:nvPr/>
          </p:nvCxnSpPr>
          <p:spPr>
            <a:xfrm>
              <a:off x="4662239" y="576760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4" name="直線コネクタ 1043">
              <a:extLst>
                <a:ext uri="{FF2B5EF4-FFF2-40B4-BE49-F238E27FC236}">
                  <a16:creationId xmlns:a16="http://schemas.microsoft.com/office/drawing/2014/main" id="{26B700AE-2853-BC30-0FFA-C3B6FAB9C5C5}"/>
                </a:ext>
              </a:extLst>
            </p:cNvPr>
            <p:cNvCxnSpPr>
              <a:cxnSpLocks/>
            </p:cNvCxnSpPr>
            <p:nvPr/>
          </p:nvCxnSpPr>
          <p:spPr>
            <a:xfrm>
              <a:off x="5147822" y="5769074"/>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5" name="直線コネクタ 1044">
              <a:extLst>
                <a:ext uri="{FF2B5EF4-FFF2-40B4-BE49-F238E27FC236}">
                  <a16:creationId xmlns:a16="http://schemas.microsoft.com/office/drawing/2014/main" id="{2938A3EB-11F9-E475-0D97-14DD110ADDFC}"/>
                </a:ext>
              </a:extLst>
            </p:cNvPr>
            <p:cNvCxnSpPr>
              <a:cxnSpLocks/>
            </p:cNvCxnSpPr>
            <p:nvPr/>
          </p:nvCxnSpPr>
          <p:spPr>
            <a:xfrm>
              <a:off x="5612270" y="577054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6" name="直線コネクタ 1045">
              <a:extLst>
                <a:ext uri="{FF2B5EF4-FFF2-40B4-BE49-F238E27FC236}">
                  <a16:creationId xmlns:a16="http://schemas.microsoft.com/office/drawing/2014/main" id="{960CA316-A994-7D7A-EA48-49AC8831D53A}"/>
                </a:ext>
              </a:extLst>
            </p:cNvPr>
            <p:cNvCxnSpPr>
              <a:cxnSpLocks/>
            </p:cNvCxnSpPr>
            <p:nvPr/>
          </p:nvCxnSpPr>
          <p:spPr>
            <a:xfrm>
              <a:off x="6084483" y="5769691"/>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8" name="直線コネクタ 1047">
              <a:extLst>
                <a:ext uri="{FF2B5EF4-FFF2-40B4-BE49-F238E27FC236}">
                  <a16:creationId xmlns:a16="http://schemas.microsoft.com/office/drawing/2014/main" id="{3F9A2481-032B-0BCE-77D8-E63A6B7B409C}"/>
                </a:ext>
              </a:extLst>
            </p:cNvPr>
            <p:cNvCxnSpPr>
              <a:cxnSpLocks/>
            </p:cNvCxnSpPr>
            <p:nvPr/>
          </p:nvCxnSpPr>
          <p:spPr>
            <a:xfrm>
              <a:off x="6553787" y="5764077"/>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9" name="直線コネクタ 1048">
              <a:extLst>
                <a:ext uri="{FF2B5EF4-FFF2-40B4-BE49-F238E27FC236}">
                  <a16:creationId xmlns:a16="http://schemas.microsoft.com/office/drawing/2014/main" id="{588D9A3F-63D7-CD79-C886-DE480975463A}"/>
                </a:ext>
              </a:extLst>
            </p:cNvPr>
            <p:cNvCxnSpPr>
              <a:cxnSpLocks/>
            </p:cNvCxnSpPr>
            <p:nvPr/>
          </p:nvCxnSpPr>
          <p:spPr>
            <a:xfrm>
              <a:off x="7039370" y="5765546"/>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0" name="直線コネクタ 1049">
              <a:extLst>
                <a:ext uri="{FF2B5EF4-FFF2-40B4-BE49-F238E27FC236}">
                  <a16:creationId xmlns:a16="http://schemas.microsoft.com/office/drawing/2014/main" id="{BF98B893-5B82-6BD6-E2A9-8F98EBF35D96}"/>
                </a:ext>
              </a:extLst>
            </p:cNvPr>
            <p:cNvCxnSpPr>
              <a:cxnSpLocks/>
            </p:cNvCxnSpPr>
            <p:nvPr/>
          </p:nvCxnSpPr>
          <p:spPr>
            <a:xfrm>
              <a:off x="7503818" y="576701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1" name="直線コネクタ 1050">
              <a:extLst>
                <a:ext uri="{FF2B5EF4-FFF2-40B4-BE49-F238E27FC236}">
                  <a16:creationId xmlns:a16="http://schemas.microsoft.com/office/drawing/2014/main" id="{3F993E32-C54D-82E2-0760-9B8A96B720F3}"/>
                </a:ext>
              </a:extLst>
            </p:cNvPr>
            <p:cNvCxnSpPr>
              <a:cxnSpLocks/>
            </p:cNvCxnSpPr>
            <p:nvPr/>
          </p:nvCxnSpPr>
          <p:spPr>
            <a:xfrm>
              <a:off x="7976031" y="576616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グループ化 14">
            <a:extLst>
              <a:ext uri="{FF2B5EF4-FFF2-40B4-BE49-F238E27FC236}">
                <a16:creationId xmlns:a16="http://schemas.microsoft.com/office/drawing/2014/main" id="{025FCC12-D5C6-4D09-CE76-D5618925B087}"/>
              </a:ext>
            </a:extLst>
          </p:cNvPr>
          <p:cNvGrpSpPr/>
          <p:nvPr/>
        </p:nvGrpSpPr>
        <p:grpSpPr>
          <a:xfrm>
            <a:off x="1883161" y="4555287"/>
            <a:ext cx="1095692" cy="826207"/>
            <a:chOff x="1883161" y="4555287"/>
            <a:chExt cx="1095692" cy="826207"/>
          </a:xfrm>
        </p:grpSpPr>
        <p:sp>
          <p:nvSpPr>
            <p:cNvPr id="1091" name="Google Shape;1091;p62"/>
            <p:cNvSpPr txBox="1"/>
            <p:nvPr/>
          </p:nvSpPr>
          <p:spPr>
            <a:xfrm>
              <a:off x="1883161" y="4555287"/>
              <a:ext cx="1085554" cy="2000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a:solidFill>
                    <a:schemeClr val="accent5"/>
                  </a:solidFill>
                  <a:latin typeface="Meiryo UI" panose="020B0604030504040204" pitchFamily="34" charset="-128"/>
                  <a:ea typeface="Meiryo UI" panose="020B0604030504040204" pitchFamily="34" charset="-128"/>
                  <a:cs typeface="Meiryo"/>
                  <a:sym typeface="Meiryo"/>
                </a:rPr>
                <a:t>公式SNS投稿サービス</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1090" name="Google Shape;1090;p62" descr="annn.png"/>
            <p:cNvPicPr preferRelativeResize="0"/>
            <p:nvPr/>
          </p:nvPicPr>
          <p:blipFill rotWithShape="1">
            <a:blip r:embed="rId5">
              <a:alphaModFix/>
            </a:blip>
            <a:srcRect/>
            <a:stretch/>
          </p:blipFill>
          <p:spPr>
            <a:xfrm rot="5400000">
              <a:off x="2279600" y="4958350"/>
              <a:ext cx="230309" cy="615980"/>
            </a:xfrm>
            <a:prstGeom prst="rect">
              <a:avLst/>
            </a:prstGeom>
            <a:noFill/>
            <a:ln>
              <a:noFill/>
            </a:ln>
          </p:spPr>
        </p:pic>
        <p:grpSp>
          <p:nvGrpSpPr>
            <p:cNvPr id="14" name="グループ化 13">
              <a:extLst>
                <a:ext uri="{FF2B5EF4-FFF2-40B4-BE49-F238E27FC236}">
                  <a16:creationId xmlns:a16="http://schemas.microsoft.com/office/drawing/2014/main" id="{DE8002C7-74AF-C45E-6E47-82878999E47C}"/>
                </a:ext>
              </a:extLst>
            </p:cNvPr>
            <p:cNvGrpSpPr/>
            <p:nvPr/>
          </p:nvGrpSpPr>
          <p:grpSpPr>
            <a:xfrm>
              <a:off x="1901314" y="4751804"/>
              <a:ext cx="1077539" cy="384518"/>
              <a:chOff x="393626" y="4684477"/>
              <a:chExt cx="1681443" cy="600020"/>
            </a:xfrm>
          </p:grpSpPr>
          <p:pic>
            <p:nvPicPr>
              <p:cNvPr id="2" name="図 1">
                <a:extLst>
                  <a:ext uri="{FF2B5EF4-FFF2-40B4-BE49-F238E27FC236}">
                    <a16:creationId xmlns:a16="http://schemas.microsoft.com/office/drawing/2014/main" id="{D5F29444-DB81-3F3F-9FA2-B6A2A4E7295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253943" y="4684477"/>
                <a:ext cx="821126" cy="600020"/>
              </a:xfrm>
              <a:prstGeom prst="rect">
                <a:avLst/>
              </a:prstGeom>
            </p:spPr>
          </p:pic>
          <p:grpSp>
            <p:nvGrpSpPr>
              <p:cNvPr id="3" name="グループ化 2">
                <a:extLst>
                  <a:ext uri="{FF2B5EF4-FFF2-40B4-BE49-F238E27FC236}">
                    <a16:creationId xmlns:a16="http://schemas.microsoft.com/office/drawing/2014/main" id="{0CD32AC5-10CC-7F2C-B97D-46675CDEE5A9}"/>
                  </a:ext>
                </a:extLst>
              </p:cNvPr>
              <p:cNvGrpSpPr/>
              <p:nvPr/>
            </p:nvGrpSpPr>
            <p:grpSpPr>
              <a:xfrm>
                <a:off x="923242" y="4728983"/>
                <a:ext cx="476210" cy="476210"/>
                <a:chOff x="7365213" y="628769"/>
                <a:chExt cx="678532" cy="678532"/>
              </a:xfrm>
            </p:grpSpPr>
            <p:sp>
              <p:nvSpPr>
                <p:cNvPr id="4" name="円/楕円 3">
                  <a:extLst>
                    <a:ext uri="{FF2B5EF4-FFF2-40B4-BE49-F238E27FC236}">
                      <a16:creationId xmlns:a16="http://schemas.microsoft.com/office/drawing/2014/main" id="{BFE5D3CD-EBD6-D50C-BCED-44D5A948749E}"/>
                    </a:ext>
                  </a:extLst>
                </p:cNvPr>
                <p:cNvSpPr/>
                <p:nvPr/>
              </p:nvSpPr>
              <p:spPr>
                <a:xfrm>
                  <a:off x="7365213" y="628769"/>
                  <a:ext cx="678532" cy="67853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EDE8F21A-F993-6621-375E-ABA612354D2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509254" y="761902"/>
                  <a:ext cx="396912" cy="396912"/>
                </a:xfrm>
                <a:prstGeom prst="rect">
                  <a:avLst/>
                </a:prstGeom>
              </p:spPr>
            </p:pic>
          </p:grpSp>
          <p:grpSp>
            <p:nvGrpSpPr>
              <p:cNvPr id="6" name="グループ化 5">
                <a:extLst>
                  <a:ext uri="{FF2B5EF4-FFF2-40B4-BE49-F238E27FC236}">
                    <a16:creationId xmlns:a16="http://schemas.microsoft.com/office/drawing/2014/main" id="{05B93C6B-482B-18E5-B216-63D9F0C99257}"/>
                  </a:ext>
                </a:extLst>
              </p:cNvPr>
              <p:cNvGrpSpPr/>
              <p:nvPr/>
            </p:nvGrpSpPr>
            <p:grpSpPr>
              <a:xfrm>
                <a:off x="393626" y="4698827"/>
                <a:ext cx="536522" cy="536522"/>
                <a:chOff x="4285526" y="3398844"/>
                <a:chExt cx="536522" cy="536522"/>
              </a:xfrm>
            </p:grpSpPr>
            <p:sp>
              <p:nvSpPr>
                <p:cNvPr id="7" name="円/楕円 6">
                  <a:extLst>
                    <a:ext uri="{FF2B5EF4-FFF2-40B4-BE49-F238E27FC236}">
                      <a16:creationId xmlns:a16="http://schemas.microsoft.com/office/drawing/2014/main" id="{0179D6B5-74A8-B649-43DA-054791707D5A}"/>
                    </a:ext>
                  </a:extLst>
                </p:cNvPr>
                <p:cNvSpPr/>
                <p:nvPr/>
              </p:nvSpPr>
              <p:spPr>
                <a:xfrm>
                  <a:off x="4315682" y="3429000"/>
                  <a:ext cx="476210" cy="47621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a:extLst>
                    <a:ext uri="{FF2B5EF4-FFF2-40B4-BE49-F238E27FC236}">
                      <a16:creationId xmlns:a16="http://schemas.microsoft.com/office/drawing/2014/main" id="{FCE94D45-5A8C-A59E-5510-035F6406449C}"/>
                    </a:ext>
                  </a:extLst>
                </p:cNvPr>
                <p:cNvPicPr>
                  <a:picLocks noChangeAspect="1"/>
                </p:cNvPicPr>
                <p:nvPr/>
              </p:nvPicPr>
              <p:blipFill>
                <a:blip r:embed="rId8"/>
                <a:stretch>
                  <a:fillRect/>
                </a:stretch>
              </p:blipFill>
              <p:spPr>
                <a:xfrm>
                  <a:off x="4285526" y="3398844"/>
                  <a:ext cx="536522" cy="536522"/>
                </a:xfrm>
                <a:prstGeom prst="rect">
                  <a:avLst/>
                </a:prstGeom>
              </p:spPr>
            </p:pic>
          </p:grpSp>
        </p:grpSp>
      </p:grpSp>
    </p:spTree>
    <p:extLst>
      <p:ext uri="{BB962C8B-B14F-4D97-AF65-F5344CB8AC3E}">
        <p14:creationId xmlns:p14="http://schemas.microsoft.com/office/powerpoint/2010/main" val="4087492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1057" name="Google Shape;1057;p62"/>
          <p:cNvSpPr txBox="1"/>
          <p:nvPr/>
        </p:nvSpPr>
        <p:spPr>
          <a:xfrm>
            <a:off x="879681" y="248630"/>
            <a:ext cx="794459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ja-JP" altLang="en-US" sz="2400" b="1">
                <a:solidFill>
                  <a:schemeClr val="dk1"/>
                </a:solidFill>
                <a:latin typeface="Meiryo UI" panose="020B0604030504040204" pitchFamily="34" charset="-128"/>
                <a:ea typeface="Meiryo UI" panose="020B0604030504040204" pitchFamily="34" charset="-128"/>
                <a:cs typeface="Meiryo"/>
                <a:sym typeface="Meiryo"/>
              </a:rPr>
              <a:t>ニュースリリース</a:t>
            </a:r>
            <a:r>
              <a:rPr lang="ja-JP" altLang="en-US" sz="2400" b="1" i="0" u="none" strike="noStrike" cap="none">
                <a:solidFill>
                  <a:schemeClr val="dk1"/>
                </a:solidFill>
                <a:latin typeface="Meiryo UI" panose="020B0604030504040204" pitchFamily="34" charset="-128"/>
                <a:ea typeface="Meiryo UI" panose="020B0604030504040204" pitchFamily="34" charset="-128"/>
                <a:cs typeface="Meiryo"/>
                <a:sym typeface="Meiryo"/>
              </a:rPr>
              <a:t>タイアップ</a:t>
            </a:r>
            <a:endParaRPr lang="ja-JP" alt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58" name="Google Shape;1058;p62"/>
          <p:cNvSpPr txBox="1"/>
          <p:nvPr/>
        </p:nvSpPr>
        <p:spPr>
          <a:xfrm>
            <a:off x="7851060" y="194668"/>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1059" name="Google Shape;1059;p62"/>
          <p:cNvPicPr preferRelativeResize="0"/>
          <p:nvPr/>
        </p:nvPicPr>
        <p:blipFill rotWithShape="1">
          <a:blip r:embed="rId3">
            <a:alphaModFix/>
          </a:blip>
          <a:srcRect/>
          <a:stretch/>
        </p:blipFill>
        <p:spPr>
          <a:xfrm>
            <a:off x="1610680" y="1729445"/>
            <a:ext cx="1619937" cy="2836215"/>
          </a:xfrm>
          <a:prstGeom prst="rect">
            <a:avLst/>
          </a:prstGeom>
          <a:noFill/>
          <a:ln w="9525" cap="flat" cmpd="sng">
            <a:solidFill>
              <a:schemeClr val="tx2">
                <a:lumMod val="90000"/>
              </a:schemeClr>
            </a:solidFill>
            <a:prstDash val="solid"/>
            <a:round/>
            <a:headEnd type="none" w="sm" len="sm"/>
            <a:tailEnd type="none" w="sm" len="sm"/>
          </a:ln>
        </p:spPr>
      </p:pic>
      <p:sp>
        <p:nvSpPr>
          <p:cNvPr id="1061" name="Google Shape;1061;p62"/>
          <p:cNvSpPr/>
          <p:nvPr/>
        </p:nvSpPr>
        <p:spPr>
          <a:xfrm>
            <a:off x="89399" y="6116666"/>
            <a:ext cx="5486070"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オリエンはありません</a:t>
            </a:r>
            <a:endPar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料金は税抜、グロス価格、タイアップ制作費込みです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・リターゲティングタグ設置の場合、1本につき別途N100,000円（税別）を頂戴いたします。</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計測タグおよびタグマネージャータグの設置はご遠慮いただいております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タイアップページへの誘導には、在庫状況により一部外部トラフィックを利用する可能性があります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077" name="Google Shape;1077;p62"/>
          <p:cNvSpPr/>
          <p:nvPr/>
        </p:nvSpPr>
        <p:spPr>
          <a:xfrm>
            <a:off x="172692" y="783220"/>
            <a:ext cx="8563807"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altLang="en-US" b="1" i="0" u="none" strike="noStrike" cap="none">
                <a:solidFill>
                  <a:srgbClr val="000000"/>
                </a:solidFill>
                <a:latin typeface="Meiryo UI" panose="020B0604030504040204" pitchFamily="34" charset="-128"/>
                <a:ea typeface="Meiryo UI" panose="020B0604030504040204" pitchFamily="34" charset="-128"/>
                <a:cs typeface="Meiryo"/>
                <a:sym typeface="Meiryo"/>
              </a:rPr>
              <a:t>画像素材をご提供いただき、</a:t>
            </a:r>
            <a:r>
              <a:rPr lang="en-US" altLang="ja-JP"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en-US"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BE-PAL』</a:t>
            </a:r>
            <a:r>
              <a:rPr lang="ja-JP" altLang="en-US" b="1" i="0" u="none" strike="noStrike" cap="none">
                <a:solidFill>
                  <a:srgbClr val="000000"/>
                </a:solidFill>
                <a:latin typeface="Meiryo UI" panose="020B0604030504040204" pitchFamily="34" charset="-128"/>
                <a:ea typeface="Meiryo UI" panose="020B0604030504040204" pitchFamily="34" charset="-128"/>
                <a:cs typeface="Meiryo"/>
                <a:sym typeface="Meiryo"/>
              </a:rPr>
              <a:t>のテイストに合わせた記事を作成します。新たな撮影は必要としないが、</a:t>
            </a:r>
          </a:p>
          <a:p>
            <a:pPr marL="0" marR="0" lvl="0" indent="0" algn="l" rtl="0">
              <a:lnSpc>
                <a:spcPct val="100000"/>
              </a:lnSpc>
              <a:spcBef>
                <a:spcPts val="0"/>
              </a:spcBef>
              <a:spcAft>
                <a:spcPts val="0"/>
              </a:spcAft>
              <a:buClr>
                <a:srgbClr val="000000"/>
              </a:buClr>
              <a:buSzPts val="1200"/>
              <a:buFont typeface="Arial"/>
              <a:buNone/>
            </a:pPr>
            <a:r>
              <a:rPr lang="en-US" altLang="ja-JP"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en-US"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BE-PAL』</a:t>
            </a:r>
            <a:r>
              <a:rPr lang="ja-JP" altLang="en-US" b="1" i="0" u="none" strike="noStrike" cap="none">
                <a:solidFill>
                  <a:srgbClr val="000000"/>
                </a:solidFill>
                <a:latin typeface="Meiryo UI" panose="020B0604030504040204" pitchFamily="34" charset="-128"/>
                <a:ea typeface="Meiryo UI" panose="020B0604030504040204" pitchFamily="34" charset="-128"/>
                <a:cs typeface="Meiryo"/>
                <a:sym typeface="Meiryo"/>
              </a:rPr>
              <a:t>の世界観で</a:t>
            </a:r>
            <a:r>
              <a:rPr lang="en-US"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WEB</a:t>
            </a:r>
            <a:r>
              <a:rPr lang="ja-JP" altLang="en-US" b="1" i="0" u="none" strike="noStrike" cap="none">
                <a:solidFill>
                  <a:srgbClr val="000000"/>
                </a:solidFill>
                <a:latin typeface="Meiryo UI" panose="020B0604030504040204" pitchFamily="34" charset="-128"/>
                <a:ea typeface="Meiryo UI" panose="020B0604030504040204" pitchFamily="34" charset="-128"/>
                <a:cs typeface="Meiryo"/>
                <a:sym typeface="Meiryo"/>
              </a:rPr>
              <a:t>プロモーションを行いたい場合やスピード重視の場合におすすめの広告メニューです。</a:t>
            </a:r>
          </a:p>
        </p:txBody>
      </p:sp>
      <p:sp>
        <p:nvSpPr>
          <p:cNvPr id="1078" name="Google Shape;1078;p62"/>
          <p:cNvSpPr txBox="1"/>
          <p:nvPr/>
        </p:nvSpPr>
        <p:spPr>
          <a:xfrm>
            <a:off x="3275994" y="4288531"/>
            <a:ext cx="825867" cy="184626"/>
          </a:xfrm>
          <a:prstGeom prst="rect">
            <a:avLst/>
          </a:prstGeom>
          <a:solidFill>
            <a:schemeClr val="accent2">
              <a:lumMod val="50000"/>
            </a:schemeClr>
          </a:solidFill>
          <a:ln w="9525"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US" sz="6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クライアントサイト</a:t>
            </a:r>
            <a:endParaRPr sz="16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cxnSp>
        <p:nvCxnSpPr>
          <p:cNvPr id="1079" name="Google Shape;1079;p62"/>
          <p:cNvCxnSpPr>
            <a:endCxn id="1078" idx="0"/>
          </p:cNvCxnSpPr>
          <p:nvPr/>
        </p:nvCxnSpPr>
        <p:spPr>
          <a:xfrm>
            <a:off x="3230528" y="4044031"/>
            <a:ext cx="458400" cy="244500"/>
          </a:xfrm>
          <a:prstGeom prst="bentConnector2">
            <a:avLst/>
          </a:prstGeom>
          <a:noFill/>
          <a:ln w="9525" cap="flat" cmpd="sng">
            <a:solidFill>
              <a:srgbClr val="96C932"/>
            </a:solidFill>
            <a:prstDash val="solid"/>
            <a:round/>
            <a:headEnd type="none" w="sm" len="sm"/>
            <a:tailEnd type="triangle" w="med" len="med"/>
          </a:ln>
        </p:spPr>
      </p:cxnSp>
      <p:pic>
        <p:nvPicPr>
          <p:cNvPr id="1080" name="Google Shape;1080;p62"/>
          <p:cNvPicPr preferRelativeResize="0"/>
          <p:nvPr/>
        </p:nvPicPr>
        <p:blipFill rotWithShape="1">
          <a:blip r:embed="rId4">
            <a:alphaModFix/>
          </a:blip>
          <a:srcRect/>
          <a:stretch/>
        </p:blipFill>
        <p:spPr>
          <a:xfrm>
            <a:off x="514246" y="1729726"/>
            <a:ext cx="854740" cy="1262340"/>
          </a:xfrm>
          <a:prstGeom prst="rect">
            <a:avLst/>
          </a:prstGeom>
          <a:solidFill>
            <a:srgbClr val="F2F2F2"/>
          </a:solidFill>
          <a:ln w="9525" cap="flat" cmpd="sng">
            <a:solidFill>
              <a:schemeClr val="tx2">
                <a:lumMod val="90000"/>
              </a:schemeClr>
            </a:solidFill>
            <a:prstDash val="solid"/>
            <a:round/>
            <a:headEnd type="none" w="sm" len="sm"/>
            <a:tailEnd type="none" w="sm" len="sm"/>
          </a:ln>
        </p:spPr>
      </p:pic>
      <p:sp>
        <p:nvSpPr>
          <p:cNvPr id="1081" name="Google Shape;1081;p62"/>
          <p:cNvSpPr/>
          <p:nvPr/>
        </p:nvSpPr>
        <p:spPr>
          <a:xfrm>
            <a:off x="1405476" y="2297801"/>
            <a:ext cx="164494" cy="165940"/>
          </a:xfrm>
          <a:prstGeom prst="right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082" name="Google Shape;1082;p62"/>
          <p:cNvSpPr txBox="1"/>
          <p:nvPr/>
        </p:nvSpPr>
        <p:spPr>
          <a:xfrm>
            <a:off x="420558" y="1502297"/>
            <a:ext cx="107753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chemeClr val="bg1"/>
                </a:solidFill>
                <a:latin typeface="Meiryo UI" panose="020B0604030504040204" pitchFamily="34" charset="-128"/>
                <a:ea typeface="Meiryo UI" panose="020B0604030504040204" pitchFamily="34" charset="-128"/>
                <a:cs typeface="Meiryo"/>
                <a:sym typeface="Meiryo"/>
              </a:rPr>
              <a:t>TOPページほかTU誘導枠</a:t>
            </a:r>
            <a:endParaRPr sz="600" b="0" i="0" u="none" strike="noStrike" cap="none">
              <a:solidFill>
                <a:schemeClr val="bg1"/>
              </a:solidFill>
              <a:latin typeface="Meiryo UI" panose="020B0604030504040204" pitchFamily="34" charset="-128"/>
              <a:ea typeface="Meiryo UI" panose="020B0604030504040204" pitchFamily="34" charset="-128"/>
              <a:cs typeface="Meiryo"/>
              <a:sym typeface="Meiryo"/>
            </a:endParaRPr>
          </a:p>
        </p:txBody>
      </p:sp>
      <p:sp>
        <p:nvSpPr>
          <p:cNvPr id="1083" name="Google Shape;1083;p62"/>
          <p:cNvSpPr txBox="1"/>
          <p:nvPr/>
        </p:nvSpPr>
        <p:spPr>
          <a:xfrm>
            <a:off x="1988043" y="1496253"/>
            <a:ext cx="80021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dirty="0" err="1">
                <a:solidFill>
                  <a:schemeClr val="bg1"/>
                </a:solidFill>
                <a:latin typeface="Meiryo UI" panose="020B0604030504040204" pitchFamily="34" charset="-128"/>
                <a:ea typeface="Meiryo UI" panose="020B0604030504040204" pitchFamily="34" charset="-128"/>
                <a:cs typeface="Meiryo"/>
                <a:sym typeface="Meiryo"/>
              </a:rPr>
              <a:t>タイアップページ</a:t>
            </a:r>
            <a:r>
              <a:rPr lang="en-US" sz="600" b="0" i="0" u="none" strike="noStrike" cap="none" dirty="0">
                <a:solidFill>
                  <a:schemeClr val="bg1"/>
                </a:solidFill>
                <a:latin typeface="Meiryo UI" panose="020B0604030504040204" pitchFamily="34" charset="-128"/>
                <a:ea typeface="Meiryo UI" panose="020B0604030504040204" pitchFamily="34" charset="-128"/>
                <a:cs typeface="Meiryo"/>
                <a:sym typeface="Meiryo"/>
              </a:rPr>
              <a:t>≈</a:t>
            </a:r>
            <a:endParaRPr sz="600" b="0"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sp>
        <p:nvSpPr>
          <p:cNvPr id="1084" name="Google Shape;1084;p6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25</a:t>
            </a:fld>
            <a:endParaRPr dirty="0">
              <a:latin typeface="Meiryo UI" panose="020B0604030504040204" pitchFamily="34" charset="-128"/>
              <a:ea typeface="Meiryo UI" panose="020B0604030504040204" pitchFamily="34" charset="-128"/>
              <a:cs typeface="Calibri"/>
              <a:sym typeface="Calibri"/>
            </a:endParaRPr>
          </a:p>
        </p:txBody>
      </p:sp>
      <p:graphicFrame>
        <p:nvGraphicFramePr>
          <p:cNvPr id="13" name="Google Shape;1060;p62">
            <a:extLst>
              <a:ext uri="{FF2B5EF4-FFF2-40B4-BE49-F238E27FC236}">
                <a16:creationId xmlns:a16="http://schemas.microsoft.com/office/drawing/2014/main" id="{04C0B133-BE65-A3AD-1AE4-E33360C6B66A}"/>
              </a:ext>
            </a:extLst>
          </p:cNvPr>
          <p:cNvGraphicFramePr/>
          <p:nvPr>
            <p:extLst>
              <p:ext uri="{D42A27DB-BD31-4B8C-83A1-F6EECF244321}">
                <p14:modId xmlns:p14="http://schemas.microsoft.com/office/powerpoint/2010/main" val="3631104840"/>
              </p:ext>
            </p:extLst>
          </p:nvPr>
        </p:nvGraphicFramePr>
        <p:xfrm>
          <a:off x="4698049" y="1448716"/>
          <a:ext cx="3999050" cy="3871151"/>
        </p:xfrm>
        <a:graphic>
          <a:graphicData uri="http://schemas.openxmlformats.org/drawingml/2006/table">
            <a:tbl>
              <a:tblPr firstRow="1" bandRow="1">
                <a:tableStyleId>{7E9639D4-E3E2-4D34-9284-5A2195B3D0D7}</a:tableStyleId>
              </a:tblPr>
              <a:tblGrid>
                <a:gridCol w="1211550">
                  <a:extLst>
                    <a:ext uri="{9D8B030D-6E8A-4147-A177-3AD203B41FA5}">
                      <a16:colId xmlns:a16="http://schemas.microsoft.com/office/drawing/2014/main" val="20000"/>
                    </a:ext>
                  </a:extLst>
                </a:gridCol>
                <a:gridCol w="2787500">
                  <a:extLst>
                    <a:ext uri="{9D8B030D-6E8A-4147-A177-3AD203B41FA5}">
                      <a16:colId xmlns:a16="http://schemas.microsoft.com/office/drawing/2014/main" val="20001"/>
                    </a:ext>
                  </a:extLst>
                </a:gridCol>
              </a:tblGrid>
              <a:tr h="344607">
                <a:tc gridSpan="2">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ニュースリリースタイアップ</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dirty="0">
                        <a:solidFill>
                          <a:schemeClr val="dk1"/>
                        </a:solidFill>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25236934"/>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実施料金</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G50万円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PV数</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2,000〜5,000PV想定</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掲載形式／撮影</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CMS</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　撮影なし</a:t>
                      </a: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掲載日／掲載期間</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平日任意／</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4</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週間（アーカイブ化）</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想定CTR</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2.0～4.0％</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誘導枠</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①TOPページ（2週間）②</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記事下レコメンド枠</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60192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レポート項目</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PV</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UU</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数（日別・合計）、セッション数、リンククリック数（日別・合計）、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CTR</a:t>
                      </a:r>
                      <a:r>
                        <a:rPr lang="ja-JP" altLang="en" sz="900" b="0" u="none" strike="noStrike" cap="none">
                          <a:solidFill>
                            <a:schemeClr val="dk1"/>
                          </a:solidFill>
                          <a:latin typeface="Meiryo UI" panose="020B0604030504040204" pitchFamily="34" charset="-128"/>
                          <a:ea typeface="Meiryo UI" panose="020B0604030504040204" pitchFamily="34" charset="-128"/>
                          <a:sym typeface="Meiryo"/>
                        </a:rPr>
                        <a:t>（</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日別・合計）、平均エンゲージメント時間、平均セッション継続時間、読了数、読了率</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4"/>
                  </a:ext>
                </a:extLst>
              </a:tr>
              <a:tr h="46898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原稿規定</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タイアップはテンプレートをベースにCMS入稿。全体で2,000文字以内、</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写真、イラスト5～6点まで</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申込期限</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最短20営業日前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6"/>
                  </a:ext>
                </a:extLst>
              </a:tr>
            </a:tbl>
          </a:graphicData>
        </a:graphic>
      </p:graphicFrame>
      <p:grpSp>
        <p:nvGrpSpPr>
          <p:cNvPr id="2" name="グループ化 1">
            <a:extLst>
              <a:ext uri="{FF2B5EF4-FFF2-40B4-BE49-F238E27FC236}">
                <a16:creationId xmlns:a16="http://schemas.microsoft.com/office/drawing/2014/main" id="{910B4A41-DBA4-170C-3C85-2F369A40BCAD}"/>
              </a:ext>
            </a:extLst>
          </p:cNvPr>
          <p:cNvGrpSpPr/>
          <p:nvPr/>
        </p:nvGrpSpPr>
        <p:grpSpPr>
          <a:xfrm>
            <a:off x="4780720" y="5462183"/>
            <a:ext cx="3707296" cy="822394"/>
            <a:chOff x="4618769" y="5485874"/>
            <a:chExt cx="2440218" cy="822394"/>
          </a:xfrm>
        </p:grpSpPr>
        <p:sp>
          <p:nvSpPr>
            <p:cNvPr id="51" name="四角形吹き出し 50">
              <a:extLst>
                <a:ext uri="{FF2B5EF4-FFF2-40B4-BE49-F238E27FC236}">
                  <a16:creationId xmlns:a16="http://schemas.microsoft.com/office/drawing/2014/main" id="{93E67347-3DB8-7DAA-2AE7-47934CC0EDEA}"/>
                </a:ext>
              </a:extLst>
            </p:cNvPr>
            <p:cNvSpPr/>
            <p:nvPr/>
          </p:nvSpPr>
          <p:spPr>
            <a:xfrm rot="16200000">
              <a:off x="4939249" y="5679542"/>
              <a:ext cx="783075" cy="399612"/>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2" name="四角形吹き出し 51">
              <a:extLst>
                <a:ext uri="{FF2B5EF4-FFF2-40B4-BE49-F238E27FC236}">
                  <a16:creationId xmlns:a16="http://schemas.microsoft.com/office/drawing/2014/main" id="{8781DA06-87B0-D785-49CF-EA372EFF5D41}"/>
                </a:ext>
              </a:extLst>
            </p:cNvPr>
            <p:cNvSpPr/>
            <p:nvPr/>
          </p:nvSpPr>
          <p:spPr>
            <a:xfrm rot="16200000">
              <a:off x="5448753" y="5679542"/>
              <a:ext cx="783075" cy="399612"/>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3" name="四角形吹き出し 52">
              <a:extLst>
                <a:ext uri="{FF2B5EF4-FFF2-40B4-BE49-F238E27FC236}">
                  <a16:creationId xmlns:a16="http://schemas.microsoft.com/office/drawing/2014/main" id="{59DD1C41-31B6-CB88-0389-83FECAFD7B06}"/>
                </a:ext>
              </a:extLst>
            </p:cNvPr>
            <p:cNvSpPr/>
            <p:nvPr/>
          </p:nvSpPr>
          <p:spPr>
            <a:xfrm rot="16200000">
              <a:off x="5958257" y="5679542"/>
              <a:ext cx="783075" cy="399612"/>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4" name="四角形吹き出し 53">
              <a:extLst>
                <a:ext uri="{FF2B5EF4-FFF2-40B4-BE49-F238E27FC236}">
                  <a16:creationId xmlns:a16="http://schemas.microsoft.com/office/drawing/2014/main" id="{A234F640-5D1C-836B-9EE9-C99EDD63AEA7}"/>
                </a:ext>
              </a:extLst>
            </p:cNvPr>
            <p:cNvSpPr/>
            <p:nvPr/>
          </p:nvSpPr>
          <p:spPr>
            <a:xfrm rot="16200000">
              <a:off x="6467643" y="5679541"/>
              <a:ext cx="783075" cy="399612"/>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25" name="テキスト ボックス 1024">
              <a:extLst>
                <a:ext uri="{FF2B5EF4-FFF2-40B4-BE49-F238E27FC236}">
                  <a16:creationId xmlns:a16="http://schemas.microsoft.com/office/drawing/2014/main" id="{A8B661B5-6C97-8B8C-F9C8-C8847C31F896}"/>
                </a:ext>
              </a:extLst>
            </p:cNvPr>
            <p:cNvSpPr txBox="1"/>
            <p:nvPr/>
          </p:nvSpPr>
          <p:spPr>
            <a:xfrm>
              <a:off x="5229707" y="5494527"/>
              <a:ext cx="190134"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2</a:t>
              </a:r>
              <a:endParaRPr kumimoji="1" lang="ja-JP" altLang="en-US" sz="1200" b="1">
                <a:latin typeface="Meiryo UI" panose="020B0604030504040204" pitchFamily="34" charset="-128"/>
                <a:ea typeface="Meiryo UI" panose="020B0604030504040204" pitchFamily="34" charset="-128"/>
              </a:endParaRPr>
            </a:p>
          </p:txBody>
        </p:sp>
        <p:sp>
          <p:nvSpPr>
            <p:cNvPr id="1026" name="テキスト ボックス 1025">
              <a:extLst>
                <a:ext uri="{FF2B5EF4-FFF2-40B4-BE49-F238E27FC236}">
                  <a16:creationId xmlns:a16="http://schemas.microsoft.com/office/drawing/2014/main" id="{BA0FD677-1928-FE14-CE69-515CAC3DB2AE}"/>
                </a:ext>
              </a:extLst>
            </p:cNvPr>
            <p:cNvSpPr txBox="1"/>
            <p:nvPr/>
          </p:nvSpPr>
          <p:spPr>
            <a:xfrm>
              <a:off x="5751083" y="5485874"/>
              <a:ext cx="190134"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3</a:t>
              </a:r>
              <a:endParaRPr kumimoji="1" lang="ja-JP" altLang="en-US" sz="1200" b="1">
                <a:latin typeface="Meiryo UI" panose="020B0604030504040204" pitchFamily="34" charset="-128"/>
                <a:ea typeface="Meiryo UI" panose="020B0604030504040204" pitchFamily="34" charset="-128"/>
              </a:endParaRPr>
            </a:p>
          </p:txBody>
        </p:sp>
        <p:sp>
          <p:nvSpPr>
            <p:cNvPr id="1027" name="テキスト ボックス 1026">
              <a:extLst>
                <a:ext uri="{FF2B5EF4-FFF2-40B4-BE49-F238E27FC236}">
                  <a16:creationId xmlns:a16="http://schemas.microsoft.com/office/drawing/2014/main" id="{41F821A6-A221-3F78-12D8-836E846C4501}"/>
                </a:ext>
              </a:extLst>
            </p:cNvPr>
            <p:cNvSpPr txBox="1"/>
            <p:nvPr/>
          </p:nvSpPr>
          <p:spPr>
            <a:xfrm>
              <a:off x="6254728" y="5494527"/>
              <a:ext cx="190134"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4</a:t>
              </a:r>
              <a:endParaRPr kumimoji="1" lang="ja-JP" altLang="en-US" sz="1200" b="1">
                <a:latin typeface="Meiryo UI" panose="020B0604030504040204" pitchFamily="34" charset="-128"/>
                <a:ea typeface="Meiryo UI" panose="020B0604030504040204" pitchFamily="34" charset="-128"/>
              </a:endParaRPr>
            </a:p>
          </p:txBody>
        </p:sp>
        <p:sp>
          <p:nvSpPr>
            <p:cNvPr id="1028" name="テキスト ボックス 1027">
              <a:extLst>
                <a:ext uri="{FF2B5EF4-FFF2-40B4-BE49-F238E27FC236}">
                  <a16:creationId xmlns:a16="http://schemas.microsoft.com/office/drawing/2014/main" id="{7C697AFF-D429-FBA3-E65C-513E2728EF51}"/>
                </a:ext>
              </a:extLst>
            </p:cNvPr>
            <p:cNvSpPr txBox="1"/>
            <p:nvPr/>
          </p:nvSpPr>
          <p:spPr>
            <a:xfrm>
              <a:off x="6765652" y="5494526"/>
              <a:ext cx="190134"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5</a:t>
              </a:r>
              <a:endParaRPr kumimoji="1" lang="ja-JP" altLang="en-US" sz="1200" b="1">
                <a:latin typeface="Meiryo UI" panose="020B0604030504040204" pitchFamily="34" charset="-128"/>
                <a:ea typeface="Meiryo UI" panose="020B0604030504040204" pitchFamily="34" charset="-128"/>
              </a:endParaRPr>
            </a:p>
          </p:txBody>
        </p:sp>
        <p:sp>
          <p:nvSpPr>
            <p:cNvPr id="1032" name="四角形吹き出し 1031">
              <a:extLst>
                <a:ext uri="{FF2B5EF4-FFF2-40B4-BE49-F238E27FC236}">
                  <a16:creationId xmlns:a16="http://schemas.microsoft.com/office/drawing/2014/main" id="{03BB2EC5-D57B-93D4-20E4-01A270302813}"/>
                </a:ext>
              </a:extLst>
            </p:cNvPr>
            <p:cNvSpPr/>
            <p:nvPr/>
          </p:nvSpPr>
          <p:spPr>
            <a:xfrm rot="16200000">
              <a:off x="4427037" y="5679540"/>
              <a:ext cx="783075" cy="399612"/>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34" name="テキスト ボックス 1033">
              <a:extLst>
                <a:ext uri="{FF2B5EF4-FFF2-40B4-BE49-F238E27FC236}">
                  <a16:creationId xmlns:a16="http://schemas.microsoft.com/office/drawing/2014/main" id="{708CB4FE-B8D3-5802-3F89-07F4C8266064}"/>
                </a:ext>
              </a:extLst>
            </p:cNvPr>
            <p:cNvSpPr txBox="1"/>
            <p:nvPr/>
          </p:nvSpPr>
          <p:spPr>
            <a:xfrm>
              <a:off x="4720169" y="5485874"/>
              <a:ext cx="190134"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1</a:t>
              </a:r>
              <a:endParaRPr kumimoji="1" lang="ja-JP" altLang="en-US" sz="1200" b="1">
                <a:latin typeface="Meiryo UI" panose="020B0604030504040204" pitchFamily="34" charset="-128"/>
                <a:ea typeface="Meiryo UI" panose="020B0604030504040204" pitchFamily="34" charset="-128"/>
              </a:endParaRPr>
            </a:p>
          </p:txBody>
        </p:sp>
        <p:sp>
          <p:nvSpPr>
            <p:cNvPr id="1035" name="テキスト ボックス 1034">
              <a:extLst>
                <a:ext uri="{FF2B5EF4-FFF2-40B4-BE49-F238E27FC236}">
                  <a16:creationId xmlns:a16="http://schemas.microsoft.com/office/drawing/2014/main" id="{C32F820C-3099-90E9-AE0E-B6C3371C975B}"/>
                </a:ext>
              </a:extLst>
            </p:cNvPr>
            <p:cNvSpPr txBox="1"/>
            <p:nvPr/>
          </p:nvSpPr>
          <p:spPr>
            <a:xfrm>
              <a:off x="4719252" y="5852076"/>
              <a:ext cx="196507"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申込</a:t>
              </a:r>
            </a:p>
          </p:txBody>
        </p:sp>
        <p:sp>
          <p:nvSpPr>
            <p:cNvPr id="1036" name="テキスト ボックス 1035">
              <a:extLst>
                <a:ext uri="{FF2B5EF4-FFF2-40B4-BE49-F238E27FC236}">
                  <a16:creationId xmlns:a16="http://schemas.microsoft.com/office/drawing/2014/main" id="{B298AC07-0784-2870-3033-AF9D6EA21F3A}"/>
                </a:ext>
              </a:extLst>
            </p:cNvPr>
            <p:cNvSpPr txBox="1"/>
            <p:nvPr/>
          </p:nvSpPr>
          <p:spPr>
            <a:xfrm>
              <a:off x="5192346" y="5718912"/>
              <a:ext cx="271464" cy="589356"/>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シート</a:t>
              </a:r>
              <a:endParaRPr kumimoji="1" lang="en-US" altLang="ja-JP" sz="600" dirty="0">
                <a:latin typeface="Meiryo UI" panose="020B0604030504040204" pitchFamily="34" charset="-128"/>
                <a:ea typeface="Meiryo UI" panose="020B0604030504040204" pitchFamily="34" charset="-128"/>
              </a:endParaRPr>
            </a:p>
            <a:p>
              <a:pPr algn="ctr"/>
              <a:r>
                <a:rPr kumimoji="1" lang="ja-JP" altLang="en-US" sz="600">
                  <a:latin typeface="Meiryo UI" panose="020B0604030504040204" pitchFamily="34" charset="-128"/>
                  <a:ea typeface="Meiryo UI" panose="020B0604030504040204" pitchFamily="34" charset="-128"/>
                </a:rPr>
                <a:t>オリエン</a:t>
              </a:r>
            </a:p>
          </p:txBody>
        </p:sp>
        <p:sp>
          <p:nvSpPr>
            <p:cNvPr id="1037" name="テキスト ボックス 1036">
              <a:extLst>
                <a:ext uri="{FF2B5EF4-FFF2-40B4-BE49-F238E27FC236}">
                  <a16:creationId xmlns:a16="http://schemas.microsoft.com/office/drawing/2014/main" id="{6CAF9D53-2D18-6994-02E7-B4A6336B904D}"/>
                </a:ext>
              </a:extLst>
            </p:cNvPr>
            <p:cNvSpPr txBox="1"/>
            <p:nvPr/>
          </p:nvSpPr>
          <p:spPr>
            <a:xfrm>
              <a:off x="5747655" y="5850364"/>
              <a:ext cx="196507"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初稿</a:t>
              </a:r>
            </a:p>
          </p:txBody>
        </p:sp>
        <p:sp>
          <p:nvSpPr>
            <p:cNvPr id="1038" name="テキスト ボックス 1037">
              <a:extLst>
                <a:ext uri="{FF2B5EF4-FFF2-40B4-BE49-F238E27FC236}">
                  <a16:creationId xmlns:a16="http://schemas.microsoft.com/office/drawing/2014/main" id="{3DF706CC-6B1B-2C89-F8AA-C095B3DCBC0B}"/>
                </a:ext>
              </a:extLst>
            </p:cNvPr>
            <p:cNvSpPr txBox="1"/>
            <p:nvPr/>
          </p:nvSpPr>
          <p:spPr>
            <a:xfrm>
              <a:off x="6250786" y="5852077"/>
              <a:ext cx="196507"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校了</a:t>
              </a:r>
            </a:p>
          </p:txBody>
        </p:sp>
        <p:sp>
          <p:nvSpPr>
            <p:cNvPr id="1039" name="テキスト ボックス 1038">
              <a:extLst>
                <a:ext uri="{FF2B5EF4-FFF2-40B4-BE49-F238E27FC236}">
                  <a16:creationId xmlns:a16="http://schemas.microsoft.com/office/drawing/2014/main" id="{2D9D4124-3819-5017-3771-4D10C8C4B98C}"/>
                </a:ext>
              </a:extLst>
            </p:cNvPr>
            <p:cNvSpPr txBox="1"/>
            <p:nvPr/>
          </p:nvSpPr>
          <p:spPr>
            <a:xfrm>
              <a:off x="6760289" y="5732894"/>
              <a:ext cx="196507" cy="547842"/>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掲載開始</a:t>
              </a:r>
            </a:p>
          </p:txBody>
        </p:sp>
        <p:cxnSp>
          <p:nvCxnSpPr>
            <p:cNvPr id="57" name="直線コネクタ 56">
              <a:extLst>
                <a:ext uri="{FF2B5EF4-FFF2-40B4-BE49-F238E27FC236}">
                  <a16:creationId xmlns:a16="http://schemas.microsoft.com/office/drawing/2014/main" id="{4A81E79E-6ABE-25E0-6BC3-1586A8DBA4C2}"/>
                </a:ext>
              </a:extLst>
            </p:cNvPr>
            <p:cNvCxnSpPr>
              <a:cxnSpLocks/>
            </p:cNvCxnSpPr>
            <p:nvPr/>
          </p:nvCxnSpPr>
          <p:spPr>
            <a:xfrm>
              <a:off x="4665672" y="5767605"/>
              <a:ext cx="2991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4" name="直線コネクタ 1043">
              <a:extLst>
                <a:ext uri="{FF2B5EF4-FFF2-40B4-BE49-F238E27FC236}">
                  <a16:creationId xmlns:a16="http://schemas.microsoft.com/office/drawing/2014/main" id="{26B700AE-2853-BC30-0FFA-C3B6FAB9C5C5}"/>
                </a:ext>
              </a:extLst>
            </p:cNvPr>
            <p:cNvCxnSpPr>
              <a:cxnSpLocks/>
            </p:cNvCxnSpPr>
            <p:nvPr/>
          </p:nvCxnSpPr>
          <p:spPr>
            <a:xfrm>
              <a:off x="5189602" y="5769074"/>
              <a:ext cx="2991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5" name="直線コネクタ 1044">
              <a:extLst>
                <a:ext uri="{FF2B5EF4-FFF2-40B4-BE49-F238E27FC236}">
                  <a16:creationId xmlns:a16="http://schemas.microsoft.com/office/drawing/2014/main" id="{2938A3EB-11F9-E475-0D97-14DD110ADDFC}"/>
                </a:ext>
              </a:extLst>
            </p:cNvPr>
            <p:cNvCxnSpPr>
              <a:cxnSpLocks/>
            </p:cNvCxnSpPr>
            <p:nvPr/>
          </p:nvCxnSpPr>
          <p:spPr>
            <a:xfrm>
              <a:off x="5690727" y="5770543"/>
              <a:ext cx="2991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6" name="直線コネクタ 1045">
              <a:extLst>
                <a:ext uri="{FF2B5EF4-FFF2-40B4-BE49-F238E27FC236}">
                  <a16:creationId xmlns:a16="http://schemas.microsoft.com/office/drawing/2014/main" id="{960CA316-A994-7D7A-EA48-49AC8831D53A}"/>
                </a:ext>
              </a:extLst>
            </p:cNvPr>
            <p:cNvCxnSpPr>
              <a:cxnSpLocks/>
            </p:cNvCxnSpPr>
            <p:nvPr/>
          </p:nvCxnSpPr>
          <p:spPr>
            <a:xfrm>
              <a:off x="6200231" y="5769691"/>
              <a:ext cx="2991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8" name="直線コネクタ 1047">
              <a:extLst>
                <a:ext uri="{FF2B5EF4-FFF2-40B4-BE49-F238E27FC236}">
                  <a16:creationId xmlns:a16="http://schemas.microsoft.com/office/drawing/2014/main" id="{3F9A2481-032B-0BCE-77D8-E63A6B7B409C}"/>
                </a:ext>
              </a:extLst>
            </p:cNvPr>
            <p:cNvCxnSpPr>
              <a:cxnSpLocks/>
            </p:cNvCxnSpPr>
            <p:nvPr/>
          </p:nvCxnSpPr>
          <p:spPr>
            <a:xfrm>
              <a:off x="6706596" y="5764077"/>
              <a:ext cx="29912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 name="角丸四角形 2">
            <a:extLst>
              <a:ext uri="{FF2B5EF4-FFF2-40B4-BE49-F238E27FC236}">
                <a16:creationId xmlns:a16="http://schemas.microsoft.com/office/drawing/2014/main" id="{8015C67F-F748-3642-085B-FDFCB0D0B573}"/>
              </a:ext>
            </a:extLst>
          </p:cNvPr>
          <p:cNvSpPr/>
          <p:nvPr/>
        </p:nvSpPr>
        <p:spPr>
          <a:xfrm>
            <a:off x="234789" y="4911518"/>
            <a:ext cx="2786831" cy="960702"/>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698C2B4-05A6-E9AA-CBE7-C47110605B7B}"/>
              </a:ext>
            </a:extLst>
          </p:cNvPr>
          <p:cNvSpPr txBox="1"/>
          <p:nvPr/>
        </p:nvSpPr>
        <p:spPr>
          <a:xfrm>
            <a:off x="224372" y="5592477"/>
            <a:ext cx="2332768" cy="215444"/>
          </a:xfrm>
          <a:prstGeom prst="rect">
            <a:avLst/>
          </a:prstGeom>
          <a:noFill/>
        </p:spPr>
        <p:txBody>
          <a:bodyPr wrap="square">
            <a:spAutoFit/>
          </a:bodyPr>
          <a:lstStyle/>
          <a:p>
            <a:pPr algn="ctr"/>
            <a:r>
              <a:rPr lang="en" altLang="ja-JP" sz="800" dirty="0">
                <a:latin typeface="Meiryo UI" panose="020B0604030504040204" pitchFamily="34" charset="-128"/>
                <a:ea typeface="Meiryo UI" panose="020B0604030504040204" pitchFamily="34" charset="-128"/>
              </a:rPr>
              <a:t>https://</a:t>
            </a:r>
            <a:r>
              <a:rPr lang="en" altLang="ja-JP" sz="800" dirty="0" err="1">
                <a:latin typeface="Meiryo UI" panose="020B0604030504040204" pitchFamily="34" charset="-128"/>
                <a:ea typeface="Meiryo UI" panose="020B0604030504040204" pitchFamily="34" charset="-128"/>
              </a:rPr>
              <a:t>www.bepal.net</a:t>
            </a:r>
            <a:r>
              <a:rPr lang="en" altLang="ja-JP" sz="800" dirty="0">
                <a:latin typeface="Meiryo UI" panose="020B0604030504040204" pitchFamily="34" charset="-128"/>
                <a:ea typeface="Meiryo UI" panose="020B0604030504040204" pitchFamily="34" charset="-128"/>
              </a:rPr>
              <a:t>/archives/375941</a:t>
            </a:r>
            <a:endParaRPr lang="ja-JP" altLang="en-US" sz="800">
              <a:latin typeface="Meiryo UI" panose="020B0604030504040204" pitchFamily="34" charset="-128"/>
              <a:ea typeface="Meiryo UI" panose="020B0604030504040204" pitchFamily="34" charset="-128"/>
            </a:endParaRPr>
          </a:p>
        </p:txBody>
      </p:sp>
      <p:sp>
        <p:nvSpPr>
          <p:cNvPr id="6" name="テキスト ボックス 5">
            <a:extLst>
              <a:ext uri="{FF2B5EF4-FFF2-40B4-BE49-F238E27FC236}">
                <a16:creationId xmlns:a16="http://schemas.microsoft.com/office/drawing/2014/main" id="{0593BFFE-25F6-7F05-0B2B-BE682C2DC4B2}"/>
              </a:ext>
            </a:extLst>
          </p:cNvPr>
          <p:cNvSpPr txBox="1"/>
          <p:nvPr/>
        </p:nvSpPr>
        <p:spPr>
          <a:xfrm>
            <a:off x="292794" y="5328695"/>
            <a:ext cx="1819729" cy="276999"/>
          </a:xfrm>
          <a:prstGeom prst="rect">
            <a:avLst/>
          </a:prstGeom>
          <a:noFill/>
        </p:spPr>
        <p:txBody>
          <a:bodyPr wrap="none" rtlCol="0">
            <a:spAutoFit/>
          </a:bodyPr>
          <a:lstStyle/>
          <a:p>
            <a:r>
              <a:rPr kumimoji="1" lang="ja-JP" altLang="en-US" sz="1200" b="1">
                <a:latin typeface="Meiryo UI" panose="020B0604030504040204" pitchFamily="34" charset="-128"/>
                <a:ea typeface="Meiryo UI" panose="020B0604030504040204" pitchFamily="34" charset="-128"/>
              </a:rPr>
              <a:t>オエノンホールディングス様</a:t>
            </a:r>
          </a:p>
        </p:txBody>
      </p:sp>
      <p:pic>
        <p:nvPicPr>
          <p:cNvPr id="7" name="図 6">
            <a:extLst>
              <a:ext uri="{FF2B5EF4-FFF2-40B4-BE49-F238E27FC236}">
                <a16:creationId xmlns:a16="http://schemas.microsoft.com/office/drawing/2014/main" id="{0BA0E8D4-EB8B-5BC8-1EF9-83B61648F35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431595" y="5036060"/>
            <a:ext cx="505312" cy="665327"/>
          </a:xfrm>
          <a:prstGeom prst="rect">
            <a:avLst/>
          </a:prstGeom>
        </p:spPr>
      </p:pic>
      <p:sp>
        <p:nvSpPr>
          <p:cNvPr id="8" name="テキスト ボックス 7">
            <a:extLst>
              <a:ext uri="{FF2B5EF4-FFF2-40B4-BE49-F238E27FC236}">
                <a16:creationId xmlns:a16="http://schemas.microsoft.com/office/drawing/2014/main" id="{FA3EFAC8-D634-8900-9F64-F8752F54B578}"/>
              </a:ext>
            </a:extLst>
          </p:cNvPr>
          <p:cNvSpPr txBox="1"/>
          <p:nvPr/>
        </p:nvSpPr>
        <p:spPr>
          <a:xfrm>
            <a:off x="389095" y="5036060"/>
            <a:ext cx="492443" cy="276999"/>
          </a:xfrm>
          <a:prstGeom prst="rect">
            <a:avLst/>
          </a:prstGeom>
          <a:solidFill>
            <a:schemeClr val="tx1"/>
          </a:solidFill>
          <a:ln>
            <a:noFill/>
          </a:ln>
        </p:spPr>
        <p:txBody>
          <a:bodyPr wrap="none" rtlCol="0">
            <a:spAutoFit/>
          </a:bodyPr>
          <a:lstStyle/>
          <a:p>
            <a:pPr algn="ctr"/>
            <a:r>
              <a:rPr kumimoji="1" lang="ja-JP" altLang="en-US" sz="1200" b="1">
                <a:solidFill>
                  <a:srgbClr val="FFFFFF"/>
                </a:solidFill>
                <a:latin typeface="Meiryo UI" panose="020B0604030504040204" pitchFamily="34" charset="-128"/>
                <a:ea typeface="Meiryo UI" panose="020B0604030504040204" pitchFamily="34" charset="-128"/>
              </a:rPr>
              <a:t>事例</a:t>
            </a:r>
          </a:p>
        </p:txBody>
      </p:sp>
    </p:spTree>
    <p:extLst>
      <p:ext uri="{BB962C8B-B14F-4D97-AF65-F5344CB8AC3E}">
        <p14:creationId xmlns:p14="http://schemas.microsoft.com/office/powerpoint/2010/main" val="2096353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1057" name="Google Shape;1057;p62"/>
          <p:cNvSpPr txBox="1"/>
          <p:nvPr/>
        </p:nvSpPr>
        <p:spPr>
          <a:xfrm>
            <a:off x="866299" y="235326"/>
            <a:ext cx="794459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ja-JP" altLang="en-US" sz="2400" b="1" i="0" u="none" strike="noStrike" cap="none">
                <a:solidFill>
                  <a:schemeClr val="dk1"/>
                </a:solidFill>
                <a:latin typeface="Meiryo UI" panose="020B0604030504040204" pitchFamily="34" charset="-128"/>
                <a:ea typeface="Meiryo UI" panose="020B0604030504040204" pitchFamily="34" charset="-128"/>
                <a:cs typeface="Meiryo"/>
                <a:sym typeface="Meiryo"/>
              </a:rPr>
              <a:t>本誌転載タイアップ</a:t>
            </a:r>
            <a:endParaRPr lang="ja-JP" alt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58" name="Google Shape;1058;p62"/>
          <p:cNvSpPr txBox="1"/>
          <p:nvPr/>
        </p:nvSpPr>
        <p:spPr>
          <a:xfrm>
            <a:off x="7851060" y="194668"/>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1059" name="Google Shape;1059;p62"/>
          <p:cNvPicPr preferRelativeResize="0"/>
          <p:nvPr/>
        </p:nvPicPr>
        <p:blipFill rotWithShape="1">
          <a:blip r:embed="rId3">
            <a:alphaModFix/>
          </a:blip>
          <a:srcRect/>
          <a:stretch/>
        </p:blipFill>
        <p:spPr>
          <a:xfrm>
            <a:off x="1839019" y="1814771"/>
            <a:ext cx="1619937" cy="2836215"/>
          </a:xfrm>
          <a:prstGeom prst="rect">
            <a:avLst/>
          </a:prstGeom>
          <a:noFill/>
          <a:ln w="9525" cap="flat" cmpd="sng">
            <a:solidFill>
              <a:schemeClr val="tx2">
                <a:lumMod val="90000"/>
              </a:schemeClr>
            </a:solidFill>
            <a:prstDash val="solid"/>
            <a:round/>
            <a:headEnd type="none" w="sm" len="sm"/>
            <a:tailEnd type="none" w="sm" len="sm"/>
          </a:ln>
        </p:spPr>
      </p:pic>
      <p:sp>
        <p:nvSpPr>
          <p:cNvPr id="1061" name="Google Shape;1061;p62"/>
          <p:cNvSpPr/>
          <p:nvPr/>
        </p:nvSpPr>
        <p:spPr>
          <a:xfrm>
            <a:off x="85875" y="6013590"/>
            <a:ext cx="548607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・料金は税抜、グロス価格、タイアップ制作費込みです。</a:t>
            </a:r>
            <a:endParaRPr sz="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・著名人起用や遠方取材の場合には別途費用をいただく可能性がございます。</a:t>
            </a:r>
            <a:endParaRPr sz="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・リターゲティングタグ設置の場合、1本につき別途N100,000円（税別）を頂戴いたします。</a:t>
            </a:r>
            <a:endParaRPr sz="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・計測タグおよびタグマネージャータグの設置はご遠慮いただいております。</a:t>
            </a:r>
            <a:endParaRPr sz="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・タイアップページへの誘導には、在庫状況により一部外部トラフィックを利用する可能性があります。</a:t>
            </a:r>
            <a:endParaRPr sz="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077" name="Google Shape;1077;p62"/>
          <p:cNvSpPr/>
          <p:nvPr/>
        </p:nvSpPr>
        <p:spPr>
          <a:xfrm>
            <a:off x="139990" y="873647"/>
            <a:ext cx="8712891"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本誌で展開しているタイアップ記事を</a:t>
            </a:r>
            <a:r>
              <a:rPr lang="en-US"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WEB</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へ転載し、</a:t>
            </a:r>
            <a:r>
              <a:rPr lang="en-US"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WEB</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上でもプロモーションできる広告メニューです。</a:t>
            </a:r>
            <a:endParaRPr lang="ja-JP" altLang="en-US"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78" name="Google Shape;1078;p62"/>
          <p:cNvSpPr txBox="1"/>
          <p:nvPr/>
        </p:nvSpPr>
        <p:spPr>
          <a:xfrm>
            <a:off x="3504333" y="4373857"/>
            <a:ext cx="825867" cy="184626"/>
          </a:xfrm>
          <a:prstGeom prst="rect">
            <a:avLst/>
          </a:prstGeom>
          <a:solidFill>
            <a:schemeClr val="accent2">
              <a:lumMod val="50000"/>
            </a:schemeClr>
          </a:solidFill>
          <a:ln w="9525"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US" sz="6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クライアントサイト</a:t>
            </a:r>
            <a:endParaRPr sz="16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cxnSp>
        <p:nvCxnSpPr>
          <p:cNvPr id="1079" name="Google Shape;1079;p62"/>
          <p:cNvCxnSpPr>
            <a:endCxn id="1078" idx="0"/>
          </p:cNvCxnSpPr>
          <p:nvPr/>
        </p:nvCxnSpPr>
        <p:spPr>
          <a:xfrm>
            <a:off x="3458867" y="4129357"/>
            <a:ext cx="458400" cy="244500"/>
          </a:xfrm>
          <a:prstGeom prst="bentConnector2">
            <a:avLst/>
          </a:prstGeom>
          <a:noFill/>
          <a:ln w="9525" cap="flat" cmpd="sng">
            <a:solidFill>
              <a:srgbClr val="96C932"/>
            </a:solidFill>
            <a:prstDash val="solid"/>
            <a:round/>
            <a:headEnd type="none" w="sm" len="sm"/>
            <a:tailEnd type="triangle" w="med" len="med"/>
          </a:ln>
        </p:spPr>
      </p:cxnSp>
      <p:sp>
        <p:nvSpPr>
          <p:cNvPr id="1082" name="Google Shape;1082;p62"/>
          <p:cNvSpPr txBox="1"/>
          <p:nvPr/>
        </p:nvSpPr>
        <p:spPr>
          <a:xfrm>
            <a:off x="420558" y="1502297"/>
            <a:ext cx="107753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dirty="0" err="1">
                <a:solidFill>
                  <a:schemeClr val="bg1"/>
                </a:solidFill>
                <a:latin typeface="Meiryo UI" panose="020B0604030504040204" pitchFamily="34" charset="-128"/>
                <a:ea typeface="Meiryo UI" panose="020B0604030504040204" pitchFamily="34" charset="-128"/>
                <a:cs typeface="Meiryo"/>
                <a:sym typeface="Meiryo"/>
              </a:rPr>
              <a:t>本誌タイアップ</a:t>
            </a:r>
            <a:endParaRPr sz="600" b="0"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sp>
        <p:nvSpPr>
          <p:cNvPr id="1083" name="Google Shape;1083;p62"/>
          <p:cNvSpPr txBox="1"/>
          <p:nvPr/>
        </p:nvSpPr>
        <p:spPr>
          <a:xfrm>
            <a:off x="2227751" y="1502297"/>
            <a:ext cx="800219" cy="18462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dirty="0" err="1">
                <a:solidFill>
                  <a:schemeClr val="bg1"/>
                </a:solidFill>
                <a:latin typeface="Meiryo UI" panose="020B0604030504040204" pitchFamily="34" charset="-128"/>
                <a:ea typeface="Meiryo UI" panose="020B0604030504040204" pitchFamily="34" charset="-128"/>
                <a:cs typeface="Meiryo"/>
                <a:sym typeface="Meiryo"/>
              </a:rPr>
              <a:t>WEBタイアップ</a:t>
            </a:r>
            <a:endParaRPr sz="600" b="0"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sp>
        <p:nvSpPr>
          <p:cNvPr id="1084" name="Google Shape;1084;p6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26</a:t>
            </a:fld>
            <a:endParaRPr>
              <a:latin typeface="Meiryo UI" panose="020B0604030504040204" pitchFamily="34" charset="-128"/>
              <a:ea typeface="Meiryo UI" panose="020B0604030504040204" pitchFamily="34" charset="-128"/>
              <a:cs typeface="Calibri"/>
              <a:sym typeface="Calibri"/>
            </a:endParaRPr>
          </a:p>
        </p:txBody>
      </p:sp>
      <p:graphicFrame>
        <p:nvGraphicFramePr>
          <p:cNvPr id="13" name="Google Shape;1060;p62">
            <a:extLst>
              <a:ext uri="{FF2B5EF4-FFF2-40B4-BE49-F238E27FC236}">
                <a16:creationId xmlns:a16="http://schemas.microsoft.com/office/drawing/2014/main" id="{04C0B133-BE65-A3AD-1AE4-E33360C6B66A}"/>
              </a:ext>
            </a:extLst>
          </p:cNvPr>
          <p:cNvGraphicFramePr/>
          <p:nvPr>
            <p:extLst>
              <p:ext uri="{D42A27DB-BD31-4B8C-83A1-F6EECF244321}">
                <p14:modId xmlns:p14="http://schemas.microsoft.com/office/powerpoint/2010/main" val="2522189692"/>
              </p:ext>
            </p:extLst>
          </p:nvPr>
        </p:nvGraphicFramePr>
        <p:xfrm>
          <a:off x="4707988" y="1448716"/>
          <a:ext cx="3999051" cy="3871151"/>
        </p:xfrm>
        <a:graphic>
          <a:graphicData uri="http://schemas.openxmlformats.org/drawingml/2006/table">
            <a:tbl>
              <a:tblPr firstRow="1" bandRow="1">
                <a:tableStyleId>{7E9639D4-E3E2-4D34-9284-5A2195B3D0D7}</a:tableStyleId>
              </a:tblPr>
              <a:tblGrid>
                <a:gridCol w="1211550">
                  <a:extLst>
                    <a:ext uri="{9D8B030D-6E8A-4147-A177-3AD203B41FA5}">
                      <a16:colId xmlns:a16="http://schemas.microsoft.com/office/drawing/2014/main" val="20000"/>
                    </a:ext>
                  </a:extLst>
                </a:gridCol>
                <a:gridCol w="2787501">
                  <a:extLst>
                    <a:ext uri="{9D8B030D-6E8A-4147-A177-3AD203B41FA5}">
                      <a16:colId xmlns:a16="http://schemas.microsoft.com/office/drawing/2014/main" val="20001"/>
                    </a:ext>
                  </a:extLst>
                </a:gridCol>
              </a:tblGrid>
              <a:tr h="344607">
                <a:tc gridSpan="2">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本誌転載タイアップ</a:t>
                      </a:r>
                      <a:endParaRPr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dirty="0">
                        <a:solidFill>
                          <a:schemeClr val="dk1"/>
                        </a:solidFill>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25236934"/>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実施料金</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G100万円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PV数</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10,000PV保証</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掲載形式／撮影</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CMS</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　撮影・取材あり</a:t>
                      </a: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掲載日／掲載期間</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平日任意／</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4</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週間（アーカイブ化）</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想定CTR</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2.0～4.0％</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誘導枠</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①TOPページ（2週間）②</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記事下レコメンド枠</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③</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公式SNS（facebook･Twitter･Instagram</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60192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レポート項目</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PV</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UU</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数（日別・合計）、セッション数、リンククリック数（日別・合計）、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CTR</a:t>
                      </a:r>
                      <a:r>
                        <a:rPr lang="ja-JP" altLang="en" sz="900" b="0" u="none" strike="noStrike" cap="none">
                          <a:solidFill>
                            <a:schemeClr val="dk1"/>
                          </a:solidFill>
                          <a:latin typeface="Meiryo UI" panose="020B0604030504040204" pitchFamily="34" charset="-128"/>
                          <a:ea typeface="Meiryo UI" panose="020B0604030504040204" pitchFamily="34" charset="-128"/>
                          <a:sym typeface="Meiryo"/>
                        </a:rPr>
                        <a:t>（</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日別・合計）、平均エンゲージメント時間、平均セッション継続時間、読了数、読了率</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4"/>
                  </a:ext>
                </a:extLst>
              </a:tr>
              <a:tr h="46898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原稿規定</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タイアップはテンプレートをベースにCMS入稿。全体で2,000文字以内、</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写真、イラスト5～6点まで</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申込期限</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最短20営業日前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6"/>
                  </a:ext>
                </a:extLst>
              </a:tr>
            </a:tbl>
          </a:graphicData>
        </a:graphic>
      </p:graphicFrame>
      <p:grpSp>
        <p:nvGrpSpPr>
          <p:cNvPr id="1052" name="グループ化 1051">
            <a:extLst>
              <a:ext uri="{FF2B5EF4-FFF2-40B4-BE49-F238E27FC236}">
                <a16:creationId xmlns:a16="http://schemas.microsoft.com/office/drawing/2014/main" id="{21AB31CE-9CD8-0521-1E54-A3CA1E05E74E}"/>
              </a:ext>
            </a:extLst>
          </p:cNvPr>
          <p:cNvGrpSpPr/>
          <p:nvPr/>
        </p:nvGrpSpPr>
        <p:grpSpPr>
          <a:xfrm>
            <a:off x="4738037" y="5485874"/>
            <a:ext cx="3968844" cy="822394"/>
            <a:chOff x="4618769" y="5485874"/>
            <a:chExt cx="3678362" cy="822394"/>
          </a:xfrm>
        </p:grpSpPr>
        <p:sp>
          <p:nvSpPr>
            <p:cNvPr id="51" name="四角形吹き出し 50">
              <a:extLst>
                <a:ext uri="{FF2B5EF4-FFF2-40B4-BE49-F238E27FC236}">
                  <a16:creationId xmlns:a16="http://schemas.microsoft.com/office/drawing/2014/main" id="{93E67347-3DB8-7DAA-2AE7-47934CC0EDEA}"/>
                </a:ext>
              </a:extLst>
            </p:cNvPr>
            <p:cNvSpPr/>
            <p:nvPr/>
          </p:nvSpPr>
          <p:spPr>
            <a:xfrm rot="16200000">
              <a:off x="4887136"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2" name="四角形吹き出し 51">
              <a:extLst>
                <a:ext uri="{FF2B5EF4-FFF2-40B4-BE49-F238E27FC236}">
                  <a16:creationId xmlns:a16="http://schemas.microsoft.com/office/drawing/2014/main" id="{8781DA06-87B0-D785-49CF-EA372EFF5D41}"/>
                </a:ext>
              </a:extLst>
            </p:cNvPr>
            <p:cNvSpPr/>
            <p:nvPr/>
          </p:nvSpPr>
          <p:spPr>
            <a:xfrm rot="16200000">
              <a:off x="5359349"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3" name="四角形吹き出し 52">
              <a:extLst>
                <a:ext uri="{FF2B5EF4-FFF2-40B4-BE49-F238E27FC236}">
                  <a16:creationId xmlns:a16="http://schemas.microsoft.com/office/drawing/2014/main" id="{59DD1C41-31B6-CB88-0389-83FECAFD7B06}"/>
                </a:ext>
              </a:extLst>
            </p:cNvPr>
            <p:cNvSpPr/>
            <p:nvPr/>
          </p:nvSpPr>
          <p:spPr>
            <a:xfrm rot="16200000">
              <a:off x="5831562"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4" name="四角形吹き出し 53">
              <a:extLst>
                <a:ext uri="{FF2B5EF4-FFF2-40B4-BE49-F238E27FC236}">
                  <a16:creationId xmlns:a16="http://schemas.microsoft.com/office/drawing/2014/main" id="{A234F640-5D1C-836B-9EE9-C99EDD63AEA7}"/>
                </a:ext>
              </a:extLst>
            </p:cNvPr>
            <p:cNvSpPr/>
            <p:nvPr/>
          </p:nvSpPr>
          <p:spPr>
            <a:xfrm rot="16200000">
              <a:off x="630366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5" name="四角形吹き出し 54">
              <a:extLst>
                <a:ext uri="{FF2B5EF4-FFF2-40B4-BE49-F238E27FC236}">
                  <a16:creationId xmlns:a16="http://schemas.microsoft.com/office/drawing/2014/main" id="{73AF3EED-3706-4433-EA66-1CA1BF0675BB}"/>
                </a:ext>
              </a:extLst>
            </p:cNvPr>
            <p:cNvSpPr/>
            <p:nvPr/>
          </p:nvSpPr>
          <p:spPr>
            <a:xfrm rot="16200000">
              <a:off x="677598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6" name="四角形吹き出し 55">
              <a:extLst>
                <a:ext uri="{FF2B5EF4-FFF2-40B4-BE49-F238E27FC236}">
                  <a16:creationId xmlns:a16="http://schemas.microsoft.com/office/drawing/2014/main" id="{E7EA45EF-837A-1DBB-D485-688B8472CCA1}"/>
                </a:ext>
              </a:extLst>
            </p:cNvPr>
            <p:cNvSpPr/>
            <p:nvPr/>
          </p:nvSpPr>
          <p:spPr>
            <a:xfrm rot="16200000">
              <a:off x="7248198"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63" name="四角形吹き出し 62">
              <a:extLst>
                <a:ext uri="{FF2B5EF4-FFF2-40B4-BE49-F238E27FC236}">
                  <a16:creationId xmlns:a16="http://schemas.microsoft.com/office/drawing/2014/main" id="{CD7311B8-F602-7391-969C-0179810A7D83}"/>
                </a:ext>
              </a:extLst>
            </p:cNvPr>
            <p:cNvSpPr/>
            <p:nvPr/>
          </p:nvSpPr>
          <p:spPr>
            <a:xfrm rot="16200000">
              <a:off x="7720411"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25" name="テキスト ボックス 1024">
              <a:extLst>
                <a:ext uri="{FF2B5EF4-FFF2-40B4-BE49-F238E27FC236}">
                  <a16:creationId xmlns:a16="http://schemas.microsoft.com/office/drawing/2014/main" id="{A8B661B5-6C97-8B8C-F9C8-C8847C31F896}"/>
                </a:ext>
              </a:extLst>
            </p:cNvPr>
            <p:cNvSpPr txBox="1"/>
            <p:nvPr/>
          </p:nvSpPr>
          <p:spPr>
            <a:xfrm>
              <a:off x="5139241"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2</a:t>
              </a:r>
              <a:endParaRPr kumimoji="1" lang="ja-JP" altLang="en-US" sz="1200" b="1">
                <a:latin typeface="Meiryo UI" panose="020B0604030504040204" pitchFamily="34" charset="-128"/>
                <a:ea typeface="Meiryo UI" panose="020B0604030504040204" pitchFamily="34" charset="-128"/>
              </a:endParaRPr>
            </a:p>
          </p:txBody>
        </p:sp>
        <p:sp>
          <p:nvSpPr>
            <p:cNvPr id="1026" name="テキスト ボックス 1025">
              <a:extLst>
                <a:ext uri="{FF2B5EF4-FFF2-40B4-BE49-F238E27FC236}">
                  <a16:creationId xmlns:a16="http://schemas.microsoft.com/office/drawing/2014/main" id="{BA0FD677-1928-FE14-CE69-515CAC3DB2AE}"/>
                </a:ext>
              </a:extLst>
            </p:cNvPr>
            <p:cNvSpPr txBox="1"/>
            <p:nvPr/>
          </p:nvSpPr>
          <p:spPr>
            <a:xfrm>
              <a:off x="5622457"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3</a:t>
              </a:r>
              <a:endParaRPr kumimoji="1" lang="ja-JP" altLang="en-US" sz="1200" b="1">
                <a:latin typeface="Meiryo UI" panose="020B0604030504040204" pitchFamily="34" charset="-128"/>
                <a:ea typeface="Meiryo UI" panose="020B0604030504040204" pitchFamily="34" charset="-128"/>
              </a:endParaRPr>
            </a:p>
          </p:txBody>
        </p:sp>
        <p:sp>
          <p:nvSpPr>
            <p:cNvPr id="1027" name="テキスト ボックス 1026">
              <a:extLst>
                <a:ext uri="{FF2B5EF4-FFF2-40B4-BE49-F238E27FC236}">
                  <a16:creationId xmlns:a16="http://schemas.microsoft.com/office/drawing/2014/main" id="{41F821A6-A221-3F78-12D8-836E846C4501}"/>
                </a:ext>
              </a:extLst>
            </p:cNvPr>
            <p:cNvSpPr txBox="1"/>
            <p:nvPr/>
          </p:nvSpPr>
          <p:spPr>
            <a:xfrm>
              <a:off x="6089240"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4</a:t>
              </a:r>
              <a:endParaRPr kumimoji="1" lang="ja-JP" altLang="en-US" sz="1200" b="1">
                <a:latin typeface="Meiryo UI" panose="020B0604030504040204" pitchFamily="34" charset="-128"/>
                <a:ea typeface="Meiryo UI" panose="020B0604030504040204" pitchFamily="34" charset="-128"/>
              </a:endParaRPr>
            </a:p>
          </p:txBody>
        </p:sp>
        <p:sp>
          <p:nvSpPr>
            <p:cNvPr id="1028" name="テキスト ボックス 1027">
              <a:extLst>
                <a:ext uri="{FF2B5EF4-FFF2-40B4-BE49-F238E27FC236}">
                  <a16:creationId xmlns:a16="http://schemas.microsoft.com/office/drawing/2014/main" id="{7C697AFF-D429-FBA3-E65C-513E2728EF51}"/>
                </a:ext>
              </a:extLst>
            </p:cNvPr>
            <p:cNvSpPr txBox="1"/>
            <p:nvPr/>
          </p:nvSpPr>
          <p:spPr>
            <a:xfrm>
              <a:off x="6562769" y="5494526"/>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5</a:t>
              </a:r>
              <a:endParaRPr kumimoji="1" lang="ja-JP" altLang="en-US" sz="1200" b="1">
                <a:latin typeface="Meiryo UI" panose="020B0604030504040204" pitchFamily="34" charset="-128"/>
                <a:ea typeface="Meiryo UI" panose="020B0604030504040204" pitchFamily="34" charset="-128"/>
              </a:endParaRPr>
            </a:p>
          </p:txBody>
        </p:sp>
        <p:sp>
          <p:nvSpPr>
            <p:cNvPr id="1029" name="テキスト ボックス 1028">
              <a:extLst>
                <a:ext uri="{FF2B5EF4-FFF2-40B4-BE49-F238E27FC236}">
                  <a16:creationId xmlns:a16="http://schemas.microsoft.com/office/drawing/2014/main" id="{E2826429-8DD3-9BE5-C9ED-3F295EF6262E}"/>
                </a:ext>
              </a:extLst>
            </p:cNvPr>
            <p:cNvSpPr txBox="1"/>
            <p:nvPr/>
          </p:nvSpPr>
          <p:spPr>
            <a:xfrm>
              <a:off x="7032235" y="5493932"/>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6</a:t>
              </a:r>
              <a:endParaRPr kumimoji="1" lang="ja-JP" altLang="en-US" sz="1200" b="1">
                <a:latin typeface="Meiryo UI" panose="020B0604030504040204" pitchFamily="34" charset="-128"/>
                <a:ea typeface="Meiryo UI" panose="020B0604030504040204" pitchFamily="34" charset="-128"/>
              </a:endParaRPr>
            </a:p>
          </p:txBody>
        </p:sp>
        <p:sp>
          <p:nvSpPr>
            <p:cNvPr id="1030" name="テキスト ボックス 1029">
              <a:extLst>
                <a:ext uri="{FF2B5EF4-FFF2-40B4-BE49-F238E27FC236}">
                  <a16:creationId xmlns:a16="http://schemas.microsoft.com/office/drawing/2014/main" id="{8ADE289E-DB05-961F-600A-868322808934}"/>
                </a:ext>
              </a:extLst>
            </p:cNvPr>
            <p:cNvSpPr txBox="1"/>
            <p:nvPr/>
          </p:nvSpPr>
          <p:spPr>
            <a:xfrm>
              <a:off x="7505876" y="5499978"/>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7</a:t>
              </a:r>
              <a:endParaRPr kumimoji="1" lang="ja-JP" altLang="en-US" sz="1200" b="1">
                <a:latin typeface="Meiryo UI" panose="020B0604030504040204" pitchFamily="34" charset="-128"/>
                <a:ea typeface="Meiryo UI" panose="020B0604030504040204" pitchFamily="34" charset="-128"/>
              </a:endParaRPr>
            </a:p>
          </p:txBody>
        </p:sp>
        <p:sp>
          <p:nvSpPr>
            <p:cNvPr id="1031" name="テキスト ボックス 1030">
              <a:extLst>
                <a:ext uri="{FF2B5EF4-FFF2-40B4-BE49-F238E27FC236}">
                  <a16:creationId xmlns:a16="http://schemas.microsoft.com/office/drawing/2014/main" id="{A1535AC0-AA1E-732A-9C17-91250CF64BCE}"/>
                </a:ext>
              </a:extLst>
            </p:cNvPr>
            <p:cNvSpPr txBox="1"/>
            <p:nvPr/>
          </p:nvSpPr>
          <p:spPr>
            <a:xfrm>
              <a:off x="7974974" y="5494719"/>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8</a:t>
              </a:r>
              <a:endParaRPr kumimoji="1" lang="ja-JP" altLang="en-US" sz="1200" b="1">
                <a:latin typeface="Meiryo UI" panose="020B0604030504040204" pitchFamily="34" charset="-128"/>
                <a:ea typeface="Meiryo UI" panose="020B0604030504040204" pitchFamily="34" charset="-128"/>
              </a:endParaRPr>
            </a:p>
          </p:txBody>
        </p:sp>
        <p:sp>
          <p:nvSpPr>
            <p:cNvPr id="1032" name="四角形吹き出し 1031">
              <a:extLst>
                <a:ext uri="{FF2B5EF4-FFF2-40B4-BE49-F238E27FC236}">
                  <a16:creationId xmlns:a16="http://schemas.microsoft.com/office/drawing/2014/main" id="{03BB2EC5-D57B-93D4-20E4-01A270302813}"/>
                </a:ext>
              </a:extLst>
            </p:cNvPr>
            <p:cNvSpPr/>
            <p:nvPr/>
          </p:nvSpPr>
          <p:spPr>
            <a:xfrm rot="16200000">
              <a:off x="4412413" y="5694164"/>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34" name="テキスト ボックス 1033">
              <a:extLst>
                <a:ext uri="{FF2B5EF4-FFF2-40B4-BE49-F238E27FC236}">
                  <a16:creationId xmlns:a16="http://schemas.microsoft.com/office/drawing/2014/main" id="{708CB4FE-B8D3-5802-3F89-07F4C8266064}"/>
                </a:ext>
              </a:extLst>
            </p:cNvPr>
            <p:cNvSpPr txBox="1"/>
            <p:nvPr/>
          </p:nvSpPr>
          <p:spPr>
            <a:xfrm>
              <a:off x="4666996"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1</a:t>
              </a:r>
              <a:endParaRPr kumimoji="1" lang="ja-JP" altLang="en-US" sz="1200" b="1">
                <a:latin typeface="Meiryo UI" panose="020B0604030504040204" pitchFamily="34" charset="-128"/>
                <a:ea typeface="Meiryo UI" panose="020B0604030504040204" pitchFamily="34" charset="-128"/>
              </a:endParaRPr>
            </a:p>
          </p:txBody>
        </p:sp>
        <p:sp>
          <p:nvSpPr>
            <p:cNvPr id="1035" name="テキスト ボックス 1034">
              <a:extLst>
                <a:ext uri="{FF2B5EF4-FFF2-40B4-BE49-F238E27FC236}">
                  <a16:creationId xmlns:a16="http://schemas.microsoft.com/office/drawing/2014/main" id="{C32F820C-3099-90E9-AE0E-B6C3371C975B}"/>
                </a:ext>
              </a:extLst>
            </p:cNvPr>
            <p:cNvSpPr txBox="1"/>
            <p:nvPr/>
          </p:nvSpPr>
          <p:spPr>
            <a:xfrm>
              <a:off x="4664614"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申込</a:t>
              </a:r>
            </a:p>
          </p:txBody>
        </p:sp>
        <p:sp>
          <p:nvSpPr>
            <p:cNvPr id="1036" name="テキスト ボックス 1035">
              <a:extLst>
                <a:ext uri="{FF2B5EF4-FFF2-40B4-BE49-F238E27FC236}">
                  <a16:creationId xmlns:a16="http://schemas.microsoft.com/office/drawing/2014/main" id="{B298AC07-0784-2870-3033-AF9D6EA21F3A}"/>
                </a:ext>
              </a:extLst>
            </p:cNvPr>
            <p:cNvSpPr txBox="1"/>
            <p:nvPr/>
          </p:nvSpPr>
          <p:spPr>
            <a:xfrm>
              <a:off x="5137817" y="5718912"/>
              <a:ext cx="276692" cy="589356"/>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オリエン</a:t>
              </a:r>
            </a:p>
          </p:txBody>
        </p:sp>
        <p:sp>
          <p:nvSpPr>
            <p:cNvPr id="1037" name="テキスト ボックス 1036">
              <a:extLst>
                <a:ext uri="{FF2B5EF4-FFF2-40B4-BE49-F238E27FC236}">
                  <a16:creationId xmlns:a16="http://schemas.microsoft.com/office/drawing/2014/main" id="{6CAF9D53-2D18-6994-02E7-B4A6336B904D}"/>
                </a:ext>
              </a:extLst>
            </p:cNvPr>
            <p:cNvSpPr txBox="1"/>
            <p:nvPr/>
          </p:nvSpPr>
          <p:spPr>
            <a:xfrm>
              <a:off x="5617747" y="5793425"/>
              <a:ext cx="276692" cy="433965"/>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構成案</a:t>
              </a:r>
            </a:p>
          </p:txBody>
        </p:sp>
        <p:sp>
          <p:nvSpPr>
            <p:cNvPr id="1038" name="テキスト ボックス 1037">
              <a:extLst>
                <a:ext uri="{FF2B5EF4-FFF2-40B4-BE49-F238E27FC236}">
                  <a16:creationId xmlns:a16="http://schemas.microsoft.com/office/drawing/2014/main" id="{3DF706CC-6B1B-2C89-F8AA-C095B3DCBC0B}"/>
                </a:ext>
              </a:extLst>
            </p:cNvPr>
            <p:cNvSpPr txBox="1"/>
            <p:nvPr/>
          </p:nvSpPr>
          <p:spPr>
            <a:xfrm>
              <a:off x="6084055"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撮影</a:t>
              </a:r>
            </a:p>
          </p:txBody>
        </p:sp>
        <p:sp>
          <p:nvSpPr>
            <p:cNvPr id="1039" name="テキスト ボックス 1038">
              <a:extLst>
                <a:ext uri="{FF2B5EF4-FFF2-40B4-BE49-F238E27FC236}">
                  <a16:creationId xmlns:a16="http://schemas.microsoft.com/office/drawing/2014/main" id="{2D9D4124-3819-5017-3771-4D10C8C4B98C}"/>
                </a:ext>
              </a:extLst>
            </p:cNvPr>
            <p:cNvSpPr txBox="1"/>
            <p:nvPr/>
          </p:nvSpPr>
          <p:spPr>
            <a:xfrm>
              <a:off x="6556267"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初稿</a:t>
              </a:r>
            </a:p>
          </p:txBody>
        </p:sp>
        <p:sp>
          <p:nvSpPr>
            <p:cNvPr id="1040" name="テキスト ボックス 1039">
              <a:extLst>
                <a:ext uri="{FF2B5EF4-FFF2-40B4-BE49-F238E27FC236}">
                  <a16:creationId xmlns:a16="http://schemas.microsoft.com/office/drawing/2014/main" id="{783BF5E2-8E08-087F-201E-1AF0EA01922D}"/>
                </a:ext>
              </a:extLst>
            </p:cNvPr>
            <p:cNvSpPr txBox="1"/>
            <p:nvPr/>
          </p:nvSpPr>
          <p:spPr>
            <a:xfrm>
              <a:off x="7039890"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再校</a:t>
              </a:r>
            </a:p>
          </p:txBody>
        </p:sp>
        <p:sp>
          <p:nvSpPr>
            <p:cNvPr id="1041" name="テキスト ボックス 1040">
              <a:extLst>
                <a:ext uri="{FF2B5EF4-FFF2-40B4-BE49-F238E27FC236}">
                  <a16:creationId xmlns:a16="http://schemas.microsoft.com/office/drawing/2014/main" id="{941688FD-6B49-74A6-A74A-B946901A88AA}"/>
                </a:ext>
              </a:extLst>
            </p:cNvPr>
            <p:cNvSpPr txBox="1"/>
            <p:nvPr/>
          </p:nvSpPr>
          <p:spPr>
            <a:xfrm>
              <a:off x="7497575" y="5853545"/>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校了</a:t>
              </a:r>
            </a:p>
          </p:txBody>
        </p:sp>
        <p:sp>
          <p:nvSpPr>
            <p:cNvPr id="1042" name="テキスト ボックス 1041">
              <a:extLst>
                <a:ext uri="{FF2B5EF4-FFF2-40B4-BE49-F238E27FC236}">
                  <a16:creationId xmlns:a16="http://schemas.microsoft.com/office/drawing/2014/main" id="{F6A894DB-CB8E-A1C7-79FF-EB66576BF0C6}"/>
                </a:ext>
              </a:extLst>
            </p:cNvPr>
            <p:cNvSpPr txBox="1"/>
            <p:nvPr/>
          </p:nvSpPr>
          <p:spPr>
            <a:xfrm>
              <a:off x="7972994" y="5709179"/>
              <a:ext cx="276692" cy="594142"/>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掲載開始</a:t>
              </a:r>
            </a:p>
          </p:txBody>
        </p:sp>
        <p:cxnSp>
          <p:nvCxnSpPr>
            <p:cNvPr id="57" name="直線コネクタ 56">
              <a:extLst>
                <a:ext uri="{FF2B5EF4-FFF2-40B4-BE49-F238E27FC236}">
                  <a16:creationId xmlns:a16="http://schemas.microsoft.com/office/drawing/2014/main" id="{4A81E79E-6ABE-25E0-6BC3-1586A8DBA4C2}"/>
                </a:ext>
              </a:extLst>
            </p:cNvPr>
            <p:cNvCxnSpPr>
              <a:cxnSpLocks/>
            </p:cNvCxnSpPr>
            <p:nvPr/>
          </p:nvCxnSpPr>
          <p:spPr>
            <a:xfrm>
              <a:off x="4662239" y="576760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4" name="直線コネクタ 1043">
              <a:extLst>
                <a:ext uri="{FF2B5EF4-FFF2-40B4-BE49-F238E27FC236}">
                  <a16:creationId xmlns:a16="http://schemas.microsoft.com/office/drawing/2014/main" id="{26B700AE-2853-BC30-0FFA-C3B6FAB9C5C5}"/>
                </a:ext>
              </a:extLst>
            </p:cNvPr>
            <p:cNvCxnSpPr>
              <a:cxnSpLocks/>
            </p:cNvCxnSpPr>
            <p:nvPr/>
          </p:nvCxnSpPr>
          <p:spPr>
            <a:xfrm>
              <a:off x="5147822" y="5769074"/>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5" name="直線コネクタ 1044">
              <a:extLst>
                <a:ext uri="{FF2B5EF4-FFF2-40B4-BE49-F238E27FC236}">
                  <a16:creationId xmlns:a16="http://schemas.microsoft.com/office/drawing/2014/main" id="{2938A3EB-11F9-E475-0D97-14DD110ADDFC}"/>
                </a:ext>
              </a:extLst>
            </p:cNvPr>
            <p:cNvCxnSpPr>
              <a:cxnSpLocks/>
            </p:cNvCxnSpPr>
            <p:nvPr/>
          </p:nvCxnSpPr>
          <p:spPr>
            <a:xfrm>
              <a:off x="5612270" y="577054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6" name="直線コネクタ 1045">
              <a:extLst>
                <a:ext uri="{FF2B5EF4-FFF2-40B4-BE49-F238E27FC236}">
                  <a16:creationId xmlns:a16="http://schemas.microsoft.com/office/drawing/2014/main" id="{960CA316-A994-7D7A-EA48-49AC8831D53A}"/>
                </a:ext>
              </a:extLst>
            </p:cNvPr>
            <p:cNvCxnSpPr>
              <a:cxnSpLocks/>
            </p:cNvCxnSpPr>
            <p:nvPr/>
          </p:nvCxnSpPr>
          <p:spPr>
            <a:xfrm>
              <a:off x="6084483" y="5769691"/>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8" name="直線コネクタ 1047">
              <a:extLst>
                <a:ext uri="{FF2B5EF4-FFF2-40B4-BE49-F238E27FC236}">
                  <a16:creationId xmlns:a16="http://schemas.microsoft.com/office/drawing/2014/main" id="{3F9A2481-032B-0BCE-77D8-E63A6B7B409C}"/>
                </a:ext>
              </a:extLst>
            </p:cNvPr>
            <p:cNvCxnSpPr>
              <a:cxnSpLocks/>
            </p:cNvCxnSpPr>
            <p:nvPr/>
          </p:nvCxnSpPr>
          <p:spPr>
            <a:xfrm>
              <a:off x="6553787" y="5764077"/>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9" name="直線コネクタ 1048">
              <a:extLst>
                <a:ext uri="{FF2B5EF4-FFF2-40B4-BE49-F238E27FC236}">
                  <a16:creationId xmlns:a16="http://schemas.microsoft.com/office/drawing/2014/main" id="{588D9A3F-63D7-CD79-C886-DE480975463A}"/>
                </a:ext>
              </a:extLst>
            </p:cNvPr>
            <p:cNvCxnSpPr>
              <a:cxnSpLocks/>
            </p:cNvCxnSpPr>
            <p:nvPr/>
          </p:nvCxnSpPr>
          <p:spPr>
            <a:xfrm>
              <a:off x="7039370" y="5765546"/>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0" name="直線コネクタ 1049">
              <a:extLst>
                <a:ext uri="{FF2B5EF4-FFF2-40B4-BE49-F238E27FC236}">
                  <a16:creationId xmlns:a16="http://schemas.microsoft.com/office/drawing/2014/main" id="{BF98B893-5B82-6BD6-E2A9-8F98EBF35D96}"/>
                </a:ext>
              </a:extLst>
            </p:cNvPr>
            <p:cNvCxnSpPr>
              <a:cxnSpLocks/>
            </p:cNvCxnSpPr>
            <p:nvPr/>
          </p:nvCxnSpPr>
          <p:spPr>
            <a:xfrm>
              <a:off x="7503818" y="576701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1" name="直線コネクタ 1050">
              <a:extLst>
                <a:ext uri="{FF2B5EF4-FFF2-40B4-BE49-F238E27FC236}">
                  <a16:creationId xmlns:a16="http://schemas.microsoft.com/office/drawing/2014/main" id="{3F993E32-C54D-82E2-0760-9B8A96B720F3}"/>
                </a:ext>
              </a:extLst>
            </p:cNvPr>
            <p:cNvCxnSpPr>
              <a:cxnSpLocks/>
            </p:cNvCxnSpPr>
            <p:nvPr/>
          </p:nvCxnSpPr>
          <p:spPr>
            <a:xfrm>
              <a:off x="7976031" y="576616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5" name="Google Shape;1163;p65">
            <a:extLst>
              <a:ext uri="{FF2B5EF4-FFF2-40B4-BE49-F238E27FC236}">
                <a16:creationId xmlns:a16="http://schemas.microsoft.com/office/drawing/2014/main" id="{B07DF08D-5A81-24B5-D831-B21B0C77CA0A}"/>
              </a:ext>
            </a:extLst>
          </p:cNvPr>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216028" y="1814771"/>
            <a:ext cx="1411036" cy="873894"/>
          </a:xfrm>
          <a:prstGeom prst="rect">
            <a:avLst/>
          </a:prstGeom>
          <a:noFill/>
          <a:ln w="9525" cap="flat" cmpd="sng">
            <a:solidFill>
              <a:schemeClr val="tx2">
                <a:lumMod val="90000"/>
              </a:schemeClr>
            </a:solidFill>
            <a:prstDash val="solid"/>
            <a:round/>
            <a:headEnd type="none" w="sm" len="sm"/>
            <a:tailEnd type="none" w="sm" len="sm"/>
          </a:ln>
        </p:spPr>
      </p:pic>
      <p:sp>
        <p:nvSpPr>
          <p:cNvPr id="6" name="Google Shape;1192;p65">
            <a:extLst>
              <a:ext uri="{FF2B5EF4-FFF2-40B4-BE49-F238E27FC236}">
                <a16:creationId xmlns:a16="http://schemas.microsoft.com/office/drawing/2014/main" id="{CBAB24F2-4E35-CA3A-5E90-01138A21A0D2}"/>
              </a:ext>
            </a:extLst>
          </p:cNvPr>
          <p:cNvSpPr/>
          <p:nvPr/>
        </p:nvSpPr>
        <p:spPr>
          <a:xfrm rot="10800000" flipH="1">
            <a:off x="792728" y="2810354"/>
            <a:ext cx="723900" cy="583183"/>
          </a:xfrm>
          <a:prstGeom prst="bentArrow">
            <a:avLst>
              <a:gd name="adj1" fmla="val 25000"/>
              <a:gd name="adj2" fmla="val 25000"/>
              <a:gd name="adj3" fmla="val 25000"/>
              <a:gd name="adj4" fmla="val 4375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grpSp>
        <p:nvGrpSpPr>
          <p:cNvPr id="2" name="グループ化 1">
            <a:extLst>
              <a:ext uri="{FF2B5EF4-FFF2-40B4-BE49-F238E27FC236}">
                <a16:creationId xmlns:a16="http://schemas.microsoft.com/office/drawing/2014/main" id="{85427653-4BA3-37A0-1300-67669A3D9981}"/>
              </a:ext>
            </a:extLst>
          </p:cNvPr>
          <p:cNvGrpSpPr/>
          <p:nvPr/>
        </p:nvGrpSpPr>
        <p:grpSpPr>
          <a:xfrm>
            <a:off x="2101141" y="4659667"/>
            <a:ext cx="1095692" cy="826207"/>
            <a:chOff x="1883161" y="4555287"/>
            <a:chExt cx="1095692" cy="826207"/>
          </a:xfrm>
        </p:grpSpPr>
        <p:sp>
          <p:nvSpPr>
            <p:cNvPr id="3" name="Google Shape;1091;p62">
              <a:extLst>
                <a:ext uri="{FF2B5EF4-FFF2-40B4-BE49-F238E27FC236}">
                  <a16:creationId xmlns:a16="http://schemas.microsoft.com/office/drawing/2014/main" id="{09095714-952D-0ADB-FA46-17CC3D8C799B}"/>
                </a:ext>
              </a:extLst>
            </p:cNvPr>
            <p:cNvSpPr txBox="1"/>
            <p:nvPr/>
          </p:nvSpPr>
          <p:spPr>
            <a:xfrm>
              <a:off x="1883161" y="4555287"/>
              <a:ext cx="1085554" cy="2000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a:solidFill>
                    <a:schemeClr val="accent5"/>
                  </a:solidFill>
                  <a:latin typeface="Meiryo UI" panose="020B0604030504040204" pitchFamily="34" charset="-128"/>
                  <a:ea typeface="Meiryo UI" panose="020B0604030504040204" pitchFamily="34" charset="-128"/>
                  <a:cs typeface="Meiryo"/>
                  <a:sym typeface="Meiryo"/>
                </a:rPr>
                <a:t>公式SNS投稿サービス</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4" name="Google Shape;1090;p62" descr="annn.png">
              <a:extLst>
                <a:ext uri="{FF2B5EF4-FFF2-40B4-BE49-F238E27FC236}">
                  <a16:creationId xmlns:a16="http://schemas.microsoft.com/office/drawing/2014/main" id="{4F2B8F56-020F-1FD5-76C3-0F624E0FF01F}"/>
                </a:ext>
              </a:extLst>
            </p:cNvPr>
            <p:cNvPicPr preferRelativeResize="0"/>
            <p:nvPr/>
          </p:nvPicPr>
          <p:blipFill rotWithShape="1">
            <a:blip r:embed="rId5">
              <a:alphaModFix/>
            </a:blip>
            <a:srcRect/>
            <a:stretch/>
          </p:blipFill>
          <p:spPr>
            <a:xfrm rot="5400000">
              <a:off x="2279600" y="4958350"/>
              <a:ext cx="230309" cy="615980"/>
            </a:xfrm>
            <a:prstGeom prst="rect">
              <a:avLst/>
            </a:prstGeom>
            <a:noFill/>
            <a:ln>
              <a:noFill/>
            </a:ln>
          </p:spPr>
        </p:pic>
        <p:grpSp>
          <p:nvGrpSpPr>
            <p:cNvPr id="7" name="グループ化 6">
              <a:extLst>
                <a:ext uri="{FF2B5EF4-FFF2-40B4-BE49-F238E27FC236}">
                  <a16:creationId xmlns:a16="http://schemas.microsoft.com/office/drawing/2014/main" id="{6CB90869-200E-3A35-610E-0822659AAA73}"/>
                </a:ext>
              </a:extLst>
            </p:cNvPr>
            <p:cNvGrpSpPr/>
            <p:nvPr/>
          </p:nvGrpSpPr>
          <p:grpSpPr>
            <a:xfrm>
              <a:off x="1901314" y="4751804"/>
              <a:ext cx="1077539" cy="384518"/>
              <a:chOff x="393626" y="4684477"/>
              <a:chExt cx="1681443" cy="600020"/>
            </a:xfrm>
          </p:grpSpPr>
          <p:pic>
            <p:nvPicPr>
              <p:cNvPr id="8" name="図 7">
                <a:extLst>
                  <a:ext uri="{FF2B5EF4-FFF2-40B4-BE49-F238E27FC236}">
                    <a16:creationId xmlns:a16="http://schemas.microsoft.com/office/drawing/2014/main" id="{D526B7C0-46CC-16CE-BA31-3FE1A678B4B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253943" y="4684477"/>
                <a:ext cx="821126" cy="600020"/>
              </a:xfrm>
              <a:prstGeom prst="rect">
                <a:avLst/>
              </a:prstGeom>
            </p:spPr>
          </p:pic>
          <p:grpSp>
            <p:nvGrpSpPr>
              <p:cNvPr id="9" name="グループ化 8">
                <a:extLst>
                  <a:ext uri="{FF2B5EF4-FFF2-40B4-BE49-F238E27FC236}">
                    <a16:creationId xmlns:a16="http://schemas.microsoft.com/office/drawing/2014/main" id="{9FB4A264-9B3E-2697-A0F4-81E832C72FE4}"/>
                  </a:ext>
                </a:extLst>
              </p:cNvPr>
              <p:cNvGrpSpPr/>
              <p:nvPr/>
            </p:nvGrpSpPr>
            <p:grpSpPr>
              <a:xfrm>
                <a:off x="923242" y="4728983"/>
                <a:ext cx="476210" cy="476210"/>
                <a:chOff x="7365213" y="628769"/>
                <a:chExt cx="678532" cy="678532"/>
              </a:xfrm>
            </p:grpSpPr>
            <p:sp>
              <p:nvSpPr>
                <p:cNvPr id="16" name="円/楕円 15">
                  <a:extLst>
                    <a:ext uri="{FF2B5EF4-FFF2-40B4-BE49-F238E27FC236}">
                      <a16:creationId xmlns:a16="http://schemas.microsoft.com/office/drawing/2014/main" id="{3F0071B0-1E83-71E1-AADA-526BCA7657B3}"/>
                    </a:ext>
                  </a:extLst>
                </p:cNvPr>
                <p:cNvSpPr/>
                <p:nvPr/>
              </p:nvSpPr>
              <p:spPr>
                <a:xfrm>
                  <a:off x="7365213" y="628769"/>
                  <a:ext cx="678532" cy="67853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598B1042-A207-516D-0BD6-DADED1D1704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509254" y="761902"/>
                  <a:ext cx="396912" cy="396912"/>
                </a:xfrm>
                <a:prstGeom prst="rect">
                  <a:avLst/>
                </a:prstGeom>
              </p:spPr>
            </p:pic>
          </p:grpSp>
          <p:grpSp>
            <p:nvGrpSpPr>
              <p:cNvPr id="10" name="グループ化 9">
                <a:extLst>
                  <a:ext uri="{FF2B5EF4-FFF2-40B4-BE49-F238E27FC236}">
                    <a16:creationId xmlns:a16="http://schemas.microsoft.com/office/drawing/2014/main" id="{B435FAAD-EAFB-126F-F566-A3F4DD03DA5C}"/>
                  </a:ext>
                </a:extLst>
              </p:cNvPr>
              <p:cNvGrpSpPr/>
              <p:nvPr/>
            </p:nvGrpSpPr>
            <p:grpSpPr>
              <a:xfrm>
                <a:off x="393626" y="4698827"/>
                <a:ext cx="536522" cy="536522"/>
                <a:chOff x="4285526" y="3398844"/>
                <a:chExt cx="536522" cy="536522"/>
              </a:xfrm>
            </p:grpSpPr>
            <p:sp>
              <p:nvSpPr>
                <p:cNvPr id="14" name="円/楕円 13">
                  <a:extLst>
                    <a:ext uri="{FF2B5EF4-FFF2-40B4-BE49-F238E27FC236}">
                      <a16:creationId xmlns:a16="http://schemas.microsoft.com/office/drawing/2014/main" id="{C29B239D-261D-F3B4-3774-F279466006AD}"/>
                    </a:ext>
                  </a:extLst>
                </p:cNvPr>
                <p:cNvSpPr/>
                <p:nvPr/>
              </p:nvSpPr>
              <p:spPr>
                <a:xfrm>
                  <a:off x="4315682" y="3429000"/>
                  <a:ext cx="476210" cy="47621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a:extLst>
                    <a:ext uri="{FF2B5EF4-FFF2-40B4-BE49-F238E27FC236}">
                      <a16:creationId xmlns:a16="http://schemas.microsoft.com/office/drawing/2014/main" id="{0650DA44-4DFC-1356-A4D4-FBCD2EFC2D22}"/>
                    </a:ext>
                  </a:extLst>
                </p:cNvPr>
                <p:cNvPicPr>
                  <a:picLocks noChangeAspect="1"/>
                </p:cNvPicPr>
                <p:nvPr/>
              </p:nvPicPr>
              <p:blipFill>
                <a:blip r:embed="rId8"/>
                <a:stretch>
                  <a:fillRect/>
                </a:stretch>
              </p:blipFill>
              <p:spPr>
                <a:xfrm>
                  <a:off x="4285526" y="3398844"/>
                  <a:ext cx="536522" cy="536522"/>
                </a:xfrm>
                <a:prstGeom prst="rect">
                  <a:avLst/>
                </a:prstGeom>
              </p:spPr>
            </p:pic>
          </p:grpSp>
        </p:grpSp>
      </p:grpSp>
    </p:spTree>
    <p:extLst>
      <p:ext uri="{BB962C8B-B14F-4D97-AF65-F5344CB8AC3E}">
        <p14:creationId xmlns:p14="http://schemas.microsoft.com/office/powerpoint/2010/main" val="4023486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9" name="Google Shape;1268;p67">
            <a:extLst>
              <a:ext uri="{FF2B5EF4-FFF2-40B4-BE49-F238E27FC236}">
                <a16:creationId xmlns:a16="http://schemas.microsoft.com/office/drawing/2014/main" id="{59B559E2-AACC-F411-B2E8-5D6D03198455}"/>
              </a:ext>
            </a:extLst>
          </p:cNvPr>
          <p:cNvSpPr/>
          <p:nvPr/>
        </p:nvSpPr>
        <p:spPr>
          <a:xfrm rot="16200000">
            <a:off x="2269679" y="2802040"/>
            <a:ext cx="1708015" cy="238270"/>
          </a:xfrm>
          <a:prstGeom prst="triangle">
            <a:avLst>
              <a:gd name="adj" fmla="val 50000"/>
            </a:avLst>
          </a:prstGeom>
          <a:solidFill>
            <a:srgbClr val="FEBD99">
              <a:alpha val="3354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057" name="Google Shape;1057;p62"/>
          <p:cNvSpPr txBox="1"/>
          <p:nvPr/>
        </p:nvSpPr>
        <p:spPr>
          <a:xfrm>
            <a:off x="821812" y="282912"/>
            <a:ext cx="794459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4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『BE-PAL.NET』 WEB</a:t>
            </a:r>
            <a:r>
              <a:rPr lang="ja-JP" altLang="en-US" sz="2400" b="1" i="0" u="none" strike="noStrike" cap="none">
                <a:solidFill>
                  <a:schemeClr val="dk1"/>
                </a:solidFill>
                <a:latin typeface="Meiryo UI" panose="020B0604030504040204" pitchFamily="34" charset="-128"/>
                <a:ea typeface="Meiryo UI" panose="020B0604030504040204" pitchFamily="34" charset="-128"/>
                <a:cs typeface="Meiryo"/>
                <a:sym typeface="Meiryo"/>
              </a:rPr>
              <a:t>リーチ</a:t>
            </a:r>
            <a:r>
              <a:rPr lang="en-US" altLang="ja-JP" sz="24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MAX</a:t>
            </a:r>
            <a:endParaRPr lang="en-US" altLang="ja-JP"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58" name="Google Shape;1058;p62"/>
          <p:cNvSpPr txBox="1"/>
          <p:nvPr/>
        </p:nvSpPr>
        <p:spPr>
          <a:xfrm>
            <a:off x="7851060" y="194668"/>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1059" name="Google Shape;1059;p62"/>
          <p:cNvPicPr preferRelativeResize="0"/>
          <p:nvPr/>
        </p:nvPicPr>
        <p:blipFill rotWithShape="1">
          <a:blip r:embed="rId3">
            <a:alphaModFix/>
          </a:blip>
          <a:srcRect/>
          <a:stretch/>
        </p:blipFill>
        <p:spPr>
          <a:xfrm>
            <a:off x="1362814" y="1758812"/>
            <a:ext cx="1619937" cy="2836215"/>
          </a:xfrm>
          <a:prstGeom prst="rect">
            <a:avLst/>
          </a:prstGeom>
          <a:noFill/>
          <a:ln w="9525" cap="flat" cmpd="sng">
            <a:solidFill>
              <a:schemeClr val="tx2">
                <a:lumMod val="90000"/>
              </a:schemeClr>
            </a:solidFill>
            <a:prstDash val="solid"/>
            <a:round/>
            <a:headEnd type="none" w="sm" len="sm"/>
            <a:tailEnd type="none" w="sm" len="sm"/>
          </a:ln>
        </p:spPr>
      </p:pic>
      <p:sp>
        <p:nvSpPr>
          <p:cNvPr id="1061" name="Google Shape;1061;p62"/>
          <p:cNvSpPr/>
          <p:nvPr/>
        </p:nvSpPr>
        <p:spPr>
          <a:xfrm>
            <a:off x="40439" y="6125728"/>
            <a:ext cx="548607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料金は税抜、グロス価格、タイアップ制作費込みです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著名人起用や遠方取材の場合には別途費用をいただく可能性がございます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・リターゲティングタグ設置の場合、1本につき別途N100,000円（税別）を頂戴いたします。</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計測タグおよびタグマネージャータグの設置はご遠慮いただいております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8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タイアップページへの誘導には、在庫状況により一部外部トラフィックを利用する可能性があります</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077" name="Google Shape;1077;p62"/>
          <p:cNvSpPr/>
          <p:nvPr/>
        </p:nvSpPr>
        <p:spPr>
          <a:xfrm>
            <a:off x="172692" y="783220"/>
            <a:ext cx="8563807"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スタンダードタイアップに</a:t>
            </a:r>
            <a:r>
              <a:rPr lang="en-US"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『BE-PAL』</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ユーザーと親和性の高い</a:t>
            </a:r>
            <a:r>
              <a:rPr lang="en-US" altLang="ja-JP" sz="14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SmartNews</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ブーストで</a:t>
            </a:r>
            <a:r>
              <a:rPr lang="en-US"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60,000PV</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保証という圧倒的なリーチで記事を拡散する低</a:t>
            </a:r>
            <a:r>
              <a:rPr lang="en-US"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CPC</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のおすすめメニューです！</a:t>
            </a:r>
            <a:endParaRPr lang="ja-JP" altLang="en-US"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78" name="Google Shape;1078;p62"/>
          <p:cNvSpPr txBox="1"/>
          <p:nvPr/>
        </p:nvSpPr>
        <p:spPr>
          <a:xfrm>
            <a:off x="3028128" y="4317898"/>
            <a:ext cx="825867" cy="184626"/>
          </a:xfrm>
          <a:prstGeom prst="rect">
            <a:avLst/>
          </a:prstGeom>
          <a:solidFill>
            <a:schemeClr val="accent2">
              <a:lumMod val="50000"/>
            </a:schemeClr>
          </a:solidFill>
          <a:ln w="9525"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US" sz="6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クライアントサイト</a:t>
            </a:r>
            <a:endParaRPr sz="16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cxnSp>
        <p:nvCxnSpPr>
          <p:cNvPr id="1079" name="Google Shape;1079;p62"/>
          <p:cNvCxnSpPr>
            <a:endCxn id="1078" idx="0"/>
          </p:cNvCxnSpPr>
          <p:nvPr/>
        </p:nvCxnSpPr>
        <p:spPr>
          <a:xfrm>
            <a:off x="2982662" y="4073398"/>
            <a:ext cx="458400" cy="244500"/>
          </a:xfrm>
          <a:prstGeom prst="bentConnector2">
            <a:avLst/>
          </a:prstGeom>
          <a:noFill/>
          <a:ln w="9525" cap="flat" cmpd="sng">
            <a:solidFill>
              <a:srgbClr val="96C932"/>
            </a:solidFill>
            <a:prstDash val="solid"/>
            <a:round/>
            <a:headEnd type="none" w="sm" len="sm"/>
            <a:tailEnd type="triangle" w="med" len="med"/>
          </a:ln>
        </p:spPr>
      </p:cxnSp>
      <p:pic>
        <p:nvPicPr>
          <p:cNvPr id="1080" name="Google Shape;1080;p62"/>
          <p:cNvPicPr preferRelativeResize="0"/>
          <p:nvPr/>
        </p:nvPicPr>
        <p:blipFill rotWithShape="1">
          <a:blip r:embed="rId4">
            <a:alphaModFix/>
          </a:blip>
          <a:srcRect/>
          <a:stretch/>
        </p:blipFill>
        <p:spPr>
          <a:xfrm>
            <a:off x="266380" y="1759093"/>
            <a:ext cx="854740" cy="1262340"/>
          </a:xfrm>
          <a:prstGeom prst="rect">
            <a:avLst/>
          </a:prstGeom>
          <a:solidFill>
            <a:srgbClr val="F2F2F2"/>
          </a:solidFill>
          <a:ln w="9525" cap="flat" cmpd="sng">
            <a:solidFill>
              <a:schemeClr val="tx2">
                <a:lumMod val="90000"/>
              </a:schemeClr>
            </a:solidFill>
            <a:prstDash val="solid"/>
            <a:round/>
            <a:headEnd type="none" w="sm" len="sm"/>
            <a:tailEnd type="none" w="sm" len="sm"/>
          </a:ln>
        </p:spPr>
      </p:pic>
      <p:sp>
        <p:nvSpPr>
          <p:cNvPr id="1081" name="Google Shape;1081;p62"/>
          <p:cNvSpPr/>
          <p:nvPr/>
        </p:nvSpPr>
        <p:spPr>
          <a:xfrm>
            <a:off x="1157610" y="2327168"/>
            <a:ext cx="164494" cy="165940"/>
          </a:xfrm>
          <a:prstGeom prst="rightArrow">
            <a:avLst>
              <a:gd name="adj1" fmla="val 50000"/>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082" name="Google Shape;1082;p62"/>
          <p:cNvSpPr txBox="1"/>
          <p:nvPr/>
        </p:nvSpPr>
        <p:spPr>
          <a:xfrm>
            <a:off x="172692" y="1531664"/>
            <a:ext cx="107753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chemeClr val="bg1"/>
                </a:solidFill>
                <a:latin typeface="Meiryo UI" panose="020B0604030504040204" pitchFamily="34" charset="-128"/>
                <a:ea typeface="Meiryo UI" panose="020B0604030504040204" pitchFamily="34" charset="-128"/>
                <a:cs typeface="Meiryo"/>
                <a:sym typeface="Meiryo"/>
              </a:rPr>
              <a:t>TOPページほかTU誘導枠</a:t>
            </a:r>
            <a:endParaRPr sz="600" b="0" i="0" u="none" strike="noStrike" cap="none">
              <a:solidFill>
                <a:schemeClr val="bg1"/>
              </a:solidFill>
              <a:latin typeface="Meiryo UI" panose="020B0604030504040204" pitchFamily="34" charset="-128"/>
              <a:ea typeface="Meiryo UI" panose="020B0604030504040204" pitchFamily="34" charset="-128"/>
              <a:cs typeface="Meiryo"/>
              <a:sym typeface="Meiryo"/>
            </a:endParaRPr>
          </a:p>
        </p:txBody>
      </p:sp>
      <p:sp>
        <p:nvSpPr>
          <p:cNvPr id="1083" name="Google Shape;1083;p62"/>
          <p:cNvSpPr txBox="1"/>
          <p:nvPr/>
        </p:nvSpPr>
        <p:spPr>
          <a:xfrm>
            <a:off x="1740177" y="1525620"/>
            <a:ext cx="80021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chemeClr val="bg1"/>
                </a:solidFill>
                <a:latin typeface="Meiryo UI" panose="020B0604030504040204" pitchFamily="34" charset="-128"/>
                <a:ea typeface="Meiryo UI" panose="020B0604030504040204" pitchFamily="34" charset="-128"/>
                <a:cs typeface="Meiryo"/>
                <a:sym typeface="Meiryo"/>
              </a:rPr>
              <a:t>タイアップページ</a:t>
            </a:r>
            <a:endParaRPr sz="600" b="0" i="0" u="none" strike="noStrike" cap="none">
              <a:solidFill>
                <a:schemeClr val="bg1"/>
              </a:solidFill>
              <a:latin typeface="Meiryo UI" panose="020B0604030504040204" pitchFamily="34" charset="-128"/>
              <a:ea typeface="Meiryo UI" panose="020B0604030504040204" pitchFamily="34" charset="-128"/>
              <a:cs typeface="Meiryo"/>
              <a:sym typeface="Meiryo"/>
            </a:endParaRPr>
          </a:p>
        </p:txBody>
      </p:sp>
      <p:sp>
        <p:nvSpPr>
          <p:cNvPr id="1084" name="Google Shape;1084;p6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27</a:t>
            </a:fld>
            <a:endParaRPr>
              <a:latin typeface="Meiryo UI" panose="020B0604030504040204" pitchFamily="34" charset="-128"/>
              <a:ea typeface="Meiryo UI" panose="020B0604030504040204" pitchFamily="34" charset="-128"/>
              <a:cs typeface="Calibri"/>
              <a:sym typeface="Calibri"/>
            </a:endParaRPr>
          </a:p>
        </p:txBody>
      </p:sp>
      <p:graphicFrame>
        <p:nvGraphicFramePr>
          <p:cNvPr id="13" name="Google Shape;1060;p62">
            <a:extLst>
              <a:ext uri="{FF2B5EF4-FFF2-40B4-BE49-F238E27FC236}">
                <a16:creationId xmlns:a16="http://schemas.microsoft.com/office/drawing/2014/main" id="{04C0B133-BE65-A3AD-1AE4-E33360C6B66A}"/>
              </a:ext>
            </a:extLst>
          </p:cNvPr>
          <p:cNvGraphicFramePr/>
          <p:nvPr>
            <p:extLst>
              <p:ext uri="{D42A27DB-BD31-4B8C-83A1-F6EECF244321}">
                <p14:modId xmlns:p14="http://schemas.microsoft.com/office/powerpoint/2010/main" val="384797629"/>
              </p:ext>
            </p:extLst>
          </p:nvPr>
        </p:nvGraphicFramePr>
        <p:xfrm>
          <a:off x="4707988" y="1448716"/>
          <a:ext cx="3999050" cy="3871151"/>
        </p:xfrm>
        <a:graphic>
          <a:graphicData uri="http://schemas.openxmlformats.org/drawingml/2006/table">
            <a:tbl>
              <a:tblPr firstRow="1" bandRow="1">
                <a:tableStyleId>{7E9639D4-E3E2-4D34-9284-5A2195B3D0D7}</a:tableStyleId>
              </a:tblPr>
              <a:tblGrid>
                <a:gridCol w="1211550">
                  <a:extLst>
                    <a:ext uri="{9D8B030D-6E8A-4147-A177-3AD203B41FA5}">
                      <a16:colId xmlns:a16="http://schemas.microsoft.com/office/drawing/2014/main" val="20000"/>
                    </a:ext>
                  </a:extLst>
                </a:gridCol>
                <a:gridCol w="2787500">
                  <a:extLst>
                    <a:ext uri="{9D8B030D-6E8A-4147-A177-3AD203B41FA5}">
                      <a16:colId xmlns:a16="http://schemas.microsoft.com/office/drawing/2014/main" val="20001"/>
                    </a:ext>
                  </a:extLst>
                </a:gridCol>
              </a:tblGrid>
              <a:tr h="344607">
                <a:tc gridSpan="2">
                  <a:txBody>
                    <a:bodyPr/>
                    <a:lstStyle/>
                    <a:p>
                      <a:pPr marL="0" marR="0" lvl="0" indent="0" algn="ctr" rtl="0">
                        <a:lnSpc>
                          <a:spcPct val="100000"/>
                        </a:lnSpc>
                        <a:spcBef>
                          <a:spcPts val="0"/>
                        </a:spcBef>
                        <a:spcAft>
                          <a:spcPts val="0"/>
                        </a:spcAft>
                        <a:buClr>
                          <a:srgbClr val="000000"/>
                        </a:buClr>
                        <a:buSzPts val="900"/>
                        <a:buFont typeface="Arial"/>
                        <a:buNone/>
                      </a:pPr>
                      <a:r>
                        <a:rPr lang="en"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『BE-PAL.NET』 WEB</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リーチ</a:t>
                      </a:r>
                      <a:r>
                        <a:rPr lang="en"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MAX</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dirty="0">
                        <a:solidFill>
                          <a:schemeClr val="dk1"/>
                        </a:solidFill>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25236934"/>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実施料金</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G350万円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PV数</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60,000PV保証</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掲載形式／撮影</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CMS</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　撮影・取材あり</a:t>
                      </a: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掲載日／掲載期間</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平日任意／</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4</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週間（アーカイブ化）</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想定CTR</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2.0～4.0％</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誘導枠</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①TOPページ（2週間）②</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記事下レコメンド枠</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③</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公式SNS（facebook･Twitter･Instagram</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60192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レポート項目</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PV</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UU</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数（日別・合計）、セッション数、リンククリック数（日別・合計）、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CTR</a:t>
                      </a:r>
                      <a:r>
                        <a:rPr lang="ja-JP" altLang="en" sz="900" b="0" u="none" strike="noStrike" cap="none">
                          <a:solidFill>
                            <a:schemeClr val="dk1"/>
                          </a:solidFill>
                          <a:latin typeface="Meiryo UI" panose="020B0604030504040204" pitchFamily="34" charset="-128"/>
                          <a:ea typeface="Meiryo UI" panose="020B0604030504040204" pitchFamily="34" charset="-128"/>
                          <a:sym typeface="Meiryo"/>
                        </a:rPr>
                        <a:t>（</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日別・合計）、平均エンゲージメント時間、平均セッション継続時間、読了数、読了率</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4"/>
                  </a:ext>
                </a:extLst>
              </a:tr>
              <a:tr h="46898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原稿規定</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タイアップはテンプレートをベースにCMS入稿。全体で2,000文字以内、</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写真、イラスト5～6点まで</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申込期限</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最短20営業日前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6"/>
                  </a:ext>
                </a:extLst>
              </a:tr>
            </a:tbl>
          </a:graphicData>
        </a:graphic>
      </p:graphicFrame>
      <p:grpSp>
        <p:nvGrpSpPr>
          <p:cNvPr id="1052" name="グループ化 1051">
            <a:extLst>
              <a:ext uri="{FF2B5EF4-FFF2-40B4-BE49-F238E27FC236}">
                <a16:creationId xmlns:a16="http://schemas.microsoft.com/office/drawing/2014/main" id="{21AB31CE-9CD8-0521-1E54-A3CA1E05E74E}"/>
              </a:ext>
            </a:extLst>
          </p:cNvPr>
          <p:cNvGrpSpPr/>
          <p:nvPr/>
        </p:nvGrpSpPr>
        <p:grpSpPr>
          <a:xfrm>
            <a:off x="4738037" y="5485874"/>
            <a:ext cx="3968844" cy="822394"/>
            <a:chOff x="4618769" y="5485874"/>
            <a:chExt cx="3678362" cy="822394"/>
          </a:xfrm>
        </p:grpSpPr>
        <p:sp>
          <p:nvSpPr>
            <p:cNvPr id="51" name="四角形吹き出し 50">
              <a:extLst>
                <a:ext uri="{FF2B5EF4-FFF2-40B4-BE49-F238E27FC236}">
                  <a16:creationId xmlns:a16="http://schemas.microsoft.com/office/drawing/2014/main" id="{93E67347-3DB8-7DAA-2AE7-47934CC0EDEA}"/>
                </a:ext>
              </a:extLst>
            </p:cNvPr>
            <p:cNvSpPr/>
            <p:nvPr/>
          </p:nvSpPr>
          <p:spPr>
            <a:xfrm rot="16200000">
              <a:off x="4887136"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2" name="四角形吹き出し 51">
              <a:extLst>
                <a:ext uri="{FF2B5EF4-FFF2-40B4-BE49-F238E27FC236}">
                  <a16:creationId xmlns:a16="http://schemas.microsoft.com/office/drawing/2014/main" id="{8781DA06-87B0-D785-49CF-EA372EFF5D41}"/>
                </a:ext>
              </a:extLst>
            </p:cNvPr>
            <p:cNvSpPr/>
            <p:nvPr/>
          </p:nvSpPr>
          <p:spPr>
            <a:xfrm rot="16200000">
              <a:off x="5359349"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3" name="四角形吹き出し 52">
              <a:extLst>
                <a:ext uri="{FF2B5EF4-FFF2-40B4-BE49-F238E27FC236}">
                  <a16:creationId xmlns:a16="http://schemas.microsoft.com/office/drawing/2014/main" id="{59DD1C41-31B6-CB88-0389-83FECAFD7B06}"/>
                </a:ext>
              </a:extLst>
            </p:cNvPr>
            <p:cNvSpPr/>
            <p:nvPr/>
          </p:nvSpPr>
          <p:spPr>
            <a:xfrm rot="16200000">
              <a:off x="5831562"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4" name="四角形吹き出し 53">
              <a:extLst>
                <a:ext uri="{FF2B5EF4-FFF2-40B4-BE49-F238E27FC236}">
                  <a16:creationId xmlns:a16="http://schemas.microsoft.com/office/drawing/2014/main" id="{A234F640-5D1C-836B-9EE9-C99EDD63AEA7}"/>
                </a:ext>
              </a:extLst>
            </p:cNvPr>
            <p:cNvSpPr/>
            <p:nvPr/>
          </p:nvSpPr>
          <p:spPr>
            <a:xfrm rot="16200000">
              <a:off x="630366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5" name="四角形吹き出し 54">
              <a:extLst>
                <a:ext uri="{FF2B5EF4-FFF2-40B4-BE49-F238E27FC236}">
                  <a16:creationId xmlns:a16="http://schemas.microsoft.com/office/drawing/2014/main" id="{73AF3EED-3706-4433-EA66-1CA1BF0675BB}"/>
                </a:ext>
              </a:extLst>
            </p:cNvPr>
            <p:cNvSpPr/>
            <p:nvPr/>
          </p:nvSpPr>
          <p:spPr>
            <a:xfrm rot="16200000">
              <a:off x="677598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6" name="四角形吹き出し 55">
              <a:extLst>
                <a:ext uri="{FF2B5EF4-FFF2-40B4-BE49-F238E27FC236}">
                  <a16:creationId xmlns:a16="http://schemas.microsoft.com/office/drawing/2014/main" id="{E7EA45EF-837A-1DBB-D485-688B8472CCA1}"/>
                </a:ext>
              </a:extLst>
            </p:cNvPr>
            <p:cNvSpPr/>
            <p:nvPr/>
          </p:nvSpPr>
          <p:spPr>
            <a:xfrm rot="16200000">
              <a:off x="7248198"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63" name="四角形吹き出し 62">
              <a:extLst>
                <a:ext uri="{FF2B5EF4-FFF2-40B4-BE49-F238E27FC236}">
                  <a16:creationId xmlns:a16="http://schemas.microsoft.com/office/drawing/2014/main" id="{CD7311B8-F602-7391-969C-0179810A7D83}"/>
                </a:ext>
              </a:extLst>
            </p:cNvPr>
            <p:cNvSpPr/>
            <p:nvPr/>
          </p:nvSpPr>
          <p:spPr>
            <a:xfrm rot="16200000">
              <a:off x="7720411"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25" name="テキスト ボックス 1024">
              <a:extLst>
                <a:ext uri="{FF2B5EF4-FFF2-40B4-BE49-F238E27FC236}">
                  <a16:creationId xmlns:a16="http://schemas.microsoft.com/office/drawing/2014/main" id="{A8B661B5-6C97-8B8C-F9C8-C8847C31F896}"/>
                </a:ext>
              </a:extLst>
            </p:cNvPr>
            <p:cNvSpPr txBox="1"/>
            <p:nvPr/>
          </p:nvSpPr>
          <p:spPr>
            <a:xfrm>
              <a:off x="5139241"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2</a:t>
              </a:r>
              <a:endParaRPr kumimoji="1" lang="ja-JP" altLang="en-US" sz="1200" b="1">
                <a:latin typeface="Meiryo UI" panose="020B0604030504040204" pitchFamily="34" charset="-128"/>
                <a:ea typeface="Meiryo UI" panose="020B0604030504040204" pitchFamily="34" charset="-128"/>
              </a:endParaRPr>
            </a:p>
          </p:txBody>
        </p:sp>
        <p:sp>
          <p:nvSpPr>
            <p:cNvPr id="1026" name="テキスト ボックス 1025">
              <a:extLst>
                <a:ext uri="{FF2B5EF4-FFF2-40B4-BE49-F238E27FC236}">
                  <a16:creationId xmlns:a16="http://schemas.microsoft.com/office/drawing/2014/main" id="{BA0FD677-1928-FE14-CE69-515CAC3DB2AE}"/>
                </a:ext>
              </a:extLst>
            </p:cNvPr>
            <p:cNvSpPr txBox="1"/>
            <p:nvPr/>
          </p:nvSpPr>
          <p:spPr>
            <a:xfrm>
              <a:off x="5622457"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3</a:t>
              </a:r>
              <a:endParaRPr kumimoji="1" lang="ja-JP" altLang="en-US" sz="1200" b="1">
                <a:latin typeface="Meiryo UI" panose="020B0604030504040204" pitchFamily="34" charset="-128"/>
                <a:ea typeface="Meiryo UI" panose="020B0604030504040204" pitchFamily="34" charset="-128"/>
              </a:endParaRPr>
            </a:p>
          </p:txBody>
        </p:sp>
        <p:sp>
          <p:nvSpPr>
            <p:cNvPr id="1027" name="テキスト ボックス 1026">
              <a:extLst>
                <a:ext uri="{FF2B5EF4-FFF2-40B4-BE49-F238E27FC236}">
                  <a16:creationId xmlns:a16="http://schemas.microsoft.com/office/drawing/2014/main" id="{41F821A6-A221-3F78-12D8-836E846C4501}"/>
                </a:ext>
              </a:extLst>
            </p:cNvPr>
            <p:cNvSpPr txBox="1"/>
            <p:nvPr/>
          </p:nvSpPr>
          <p:spPr>
            <a:xfrm>
              <a:off x="6089240"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4</a:t>
              </a:r>
              <a:endParaRPr kumimoji="1" lang="ja-JP" altLang="en-US" sz="1200" b="1">
                <a:latin typeface="Meiryo UI" panose="020B0604030504040204" pitchFamily="34" charset="-128"/>
                <a:ea typeface="Meiryo UI" panose="020B0604030504040204" pitchFamily="34" charset="-128"/>
              </a:endParaRPr>
            </a:p>
          </p:txBody>
        </p:sp>
        <p:sp>
          <p:nvSpPr>
            <p:cNvPr id="1028" name="テキスト ボックス 1027">
              <a:extLst>
                <a:ext uri="{FF2B5EF4-FFF2-40B4-BE49-F238E27FC236}">
                  <a16:creationId xmlns:a16="http://schemas.microsoft.com/office/drawing/2014/main" id="{7C697AFF-D429-FBA3-E65C-513E2728EF51}"/>
                </a:ext>
              </a:extLst>
            </p:cNvPr>
            <p:cNvSpPr txBox="1"/>
            <p:nvPr/>
          </p:nvSpPr>
          <p:spPr>
            <a:xfrm>
              <a:off x="6562769" y="5494526"/>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5</a:t>
              </a:r>
              <a:endParaRPr kumimoji="1" lang="ja-JP" altLang="en-US" sz="1200" b="1">
                <a:latin typeface="Meiryo UI" panose="020B0604030504040204" pitchFamily="34" charset="-128"/>
                <a:ea typeface="Meiryo UI" panose="020B0604030504040204" pitchFamily="34" charset="-128"/>
              </a:endParaRPr>
            </a:p>
          </p:txBody>
        </p:sp>
        <p:sp>
          <p:nvSpPr>
            <p:cNvPr id="1029" name="テキスト ボックス 1028">
              <a:extLst>
                <a:ext uri="{FF2B5EF4-FFF2-40B4-BE49-F238E27FC236}">
                  <a16:creationId xmlns:a16="http://schemas.microsoft.com/office/drawing/2014/main" id="{E2826429-8DD3-9BE5-C9ED-3F295EF6262E}"/>
                </a:ext>
              </a:extLst>
            </p:cNvPr>
            <p:cNvSpPr txBox="1"/>
            <p:nvPr/>
          </p:nvSpPr>
          <p:spPr>
            <a:xfrm>
              <a:off x="7032235" y="5493932"/>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6</a:t>
              </a:r>
              <a:endParaRPr kumimoji="1" lang="ja-JP" altLang="en-US" sz="1200" b="1">
                <a:latin typeface="Meiryo UI" panose="020B0604030504040204" pitchFamily="34" charset="-128"/>
                <a:ea typeface="Meiryo UI" panose="020B0604030504040204" pitchFamily="34" charset="-128"/>
              </a:endParaRPr>
            </a:p>
          </p:txBody>
        </p:sp>
        <p:sp>
          <p:nvSpPr>
            <p:cNvPr id="1030" name="テキスト ボックス 1029">
              <a:extLst>
                <a:ext uri="{FF2B5EF4-FFF2-40B4-BE49-F238E27FC236}">
                  <a16:creationId xmlns:a16="http://schemas.microsoft.com/office/drawing/2014/main" id="{8ADE289E-DB05-961F-600A-868322808934}"/>
                </a:ext>
              </a:extLst>
            </p:cNvPr>
            <p:cNvSpPr txBox="1"/>
            <p:nvPr/>
          </p:nvSpPr>
          <p:spPr>
            <a:xfrm>
              <a:off x="7505876" y="5499978"/>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7</a:t>
              </a:r>
              <a:endParaRPr kumimoji="1" lang="ja-JP" altLang="en-US" sz="1200" b="1">
                <a:latin typeface="Meiryo UI" panose="020B0604030504040204" pitchFamily="34" charset="-128"/>
                <a:ea typeface="Meiryo UI" panose="020B0604030504040204" pitchFamily="34" charset="-128"/>
              </a:endParaRPr>
            </a:p>
          </p:txBody>
        </p:sp>
        <p:sp>
          <p:nvSpPr>
            <p:cNvPr id="1031" name="テキスト ボックス 1030">
              <a:extLst>
                <a:ext uri="{FF2B5EF4-FFF2-40B4-BE49-F238E27FC236}">
                  <a16:creationId xmlns:a16="http://schemas.microsoft.com/office/drawing/2014/main" id="{A1535AC0-AA1E-732A-9C17-91250CF64BCE}"/>
                </a:ext>
              </a:extLst>
            </p:cNvPr>
            <p:cNvSpPr txBox="1"/>
            <p:nvPr/>
          </p:nvSpPr>
          <p:spPr>
            <a:xfrm>
              <a:off x="7974974" y="5494719"/>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8</a:t>
              </a:r>
              <a:endParaRPr kumimoji="1" lang="ja-JP" altLang="en-US" sz="1200" b="1">
                <a:latin typeface="Meiryo UI" panose="020B0604030504040204" pitchFamily="34" charset="-128"/>
                <a:ea typeface="Meiryo UI" panose="020B0604030504040204" pitchFamily="34" charset="-128"/>
              </a:endParaRPr>
            </a:p>
          </p:txBody>
        </p:sp>
        <p:sp>
          <p:nvSpPr>
            <p:cNvPr id="1032" name="四角形吹き出し 1031">
              <a:extLst>
                <a:ext uri="{FF2B5EF4-FFF2-40B4-BE49-F238E27FC236}">
                  <a16:creationId xmlns:a16="http://schemas.microsoft.com/office/drawing/2014/main" id="{03BB2EC5-D57B-93D4-20E4-01A270302813}"/>
                </a:ext>
              </a:extLst>
            </p:cNvPr>
            <p:cNvSpPr/>
            <p:nvPr/>
          </p:nvSpPr>
          <p:spPr>
            <a:xfrm rot="16200000">
              <a:off x="4412413" y="5694164"/>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34" name="テキスト ボックス 1033">
              <a:extLst>
                <a:ext uri="{FF2B5EF4-FFF2-40B4-BE49-F238E27FC236}">
                  <a16:creationId xmlns:a16="http://schemas.microsoft.com/office/drawing/2014/main" id="{708CB4FE-B8D3-5802-3F89-07F4C8266064}"/>
                </a:ext>
              </a:extLst>
            </p:cNvPr>
            <p:cNvSpPr txBox="1"/>
            <p:nvPr/>
          </p:nvSpPr>
          <p:spPr>
            <a:xfrm>
              <a:off x="4666996"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1</a:t>
              </a:r>
              <a:endParaRPr kumimoji="1" lang="ja-JP" altLang="en-US" sz="1200" b="1">
                <a:latin typeface="Meiryo UI" panose="020B0604030504040204" pitchFamily="34" charset="-128"/>
                <a:ea typeface="Meiryo UI" panose="020B0604030504040204" pitchFamily="34" charset="-128"/>
              </a:endParaRPr>
            </a:p>
          </p:txBody>
        </p:sp>
        <p:sp>
          <p:nvSpPr>
            <p:cNvPr id="1035" name="テキスト ボックス 1034">
              <a:extLst>
                <a:ext uri="{FF2B5EF4-FFF2-40B4-BE49-F238E27FC236}">
                  <a16:creationId xmlns:a16="http://schemas.microsoft.com/office/drawing/2014/main" id="{C32F820C-3099-90E9-AE0E-B6C3371C975B}"/>
                </a:ext>
              </a:extLst>
            </p:cNvPr>
            <p:cNvSpPr txBox="1"/>
            <p:nvPr/>
          </p:nvSpPr>
          <p:spPr>
            <a:xfrm>
              <a:off x="4664614"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申込</a:t>
              </a:r>
            </a:p>
          </p:txBody>
        </p:sp>
        <p:sp>
          <p:nvSpPr>
            <p:cNvPr id="1036" name="テキスト ボックス 1035">
              <a:extLst>
                <a:ext uri="{FF2B5EF4-FFF2-40B4-BE49-F238E27FC236}">
                  <a16:creationId xmlns:a16="http://schemas.microsoft.com/office/drawing/2014/main" id="{B298AC07-0784-2870-3033-AF9D6EA21F3A}"/>
                </a:ext>
              </a:extLst>
            </p:cNvPr>
            <p:cNvSpPr txBox="1"/>
            <p:nvPr/>
          </p:nvSpPr>
          <p:spPr>
            <a:xfrm>
              <a:off x="5137817" y="5718912"/>
              <a:ext cx="276692" cy="589356"/>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オリエン</a:t>
              </a:r>
            </a:p>
          </p:txBody>
        </p:sp>
        <p:sp>
          <p:nvSpPr>
            <p:cNvPr id="1037" name="テキスト ボックス 1036">
              <a:extLst>
                <a:ext uri="{FF2B5EF4-FFF2-40B4-BE49-F238E27FC236}">
                  <a16:creationId xmlns:a16="http://schemas.microsoft.com/office/drawing/2014/main" id="{6CAF9D53-2D18-6994-02E7-B4A6336B904D}"/>
                </a:ext>
              </a:extLst>
            </p:cNvPr>
            <p:cNvSpPr txBox="1"/>
            <p:nvPr/>
          </p:nvSpPr>
          <p:spPr>
            <a:xfrm>
              <a:off x="5617747" y="5793425"/>
              <a:ext cx="276692" cy="433965"/>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構成案</a:t>
              </a:r>
            </a:p>
          </p:txBody>
        </p:sp>
        <p:sp>
          <p:nvSpPr>
            <p:cNvPr id="1038" name="テキスト ボックス 1037">
              <a:extLst>
                <a:ext uri="{FF2B5EF4-FFF2-40B4-BE49-F238E27FC236}">
                  <a16:creationId xmlns:a16="http://schemas.microsoft.com/office/drawing/2014/main" id="{3DF706CC-6B1B-2C89-F8AA-C095B3DCBC0B}"/>
                </a:ext>
              </a:extLst>
            </p:cNvPr>
            <p:cNvSpPr txBox="1"/>
            <p:nvPr/>
          </p:nvSpPr>
          <p:spPr>
            <a:xfrm>
              <a:off x="6084055"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撮影</a:t>
              </a:r>
            </a:p>
          </p:txBody>
        </p:sp>
        <p:sp>
          <p:nvSpPr>
            <p:cNvPr id="1039" name="テキスト ボックス 1038">
              <a:extLst>
                <a:ext uri="{FF2B5EF4-FFF2-40B4-BE49-F238E27FC236}">
                  <a16:creationId xmlns:a16="http://schemas.microsoft.com/office/drawing/2014/main" id="{2D9D4124-3819-5017-3771-4D10C8C4B98C}"/>
                </a:ext>
              </a:extLst>
            </p:cNvPr>
            <p:cNvSpPr txBox="1"/>
            <p:nvPr/>
          </p:nvSpPr>
          <p:spPr>
            <a:xfrm>
              <a:off x="6556267"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初稿</a:t>
              </a:r>
            </a:p>
          </p:txBody>
        </p:sp>
        <p:sp>
          <p:nvSpPr>
            <p:cNvPr id="1040" name="テキスト ボックス 1039">
              <a:extLst>
                <a:ext uri="{FF2B5EF4-FFF2-40B4-BE49-F238E27FC236}">
                  <a16:creationId xmlns:a16="http://schemas.microsoft.com/office/drawing/2014/main" id="{783BF5E2-8E08-087F-201E-1AF0EA01922D}"/>
                </a:ext>
              </a:extLst>
            </p:cNvPr>
            <p:cNvSpPr txBox="1"/>
            <p:nvPr/>
          </p:nvSpPr>
          <p:spPr>
            <a:xfrm>
              <a:off x="7039890"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再校</a:t>
              </a:r>
            </a:p>
          </p:txBody>
        </p:sp>
        <p:sp>
          <p:nvSpPr>
            <p:cNvPr id="1041" name="テキスト ボックス 1040">
              <a:extLst>
                <a:ext uri="{FF2B5EF4-FFF2-40B4-BE49-F238E27FC236}">
                  <a16:creationId xmlns:a16="http://schemas.microsoft.com/office/drawing/2014/main" id="{941688FD-6B49-74A6-A74A-B946901A88AA}"/>
                </a:ext>
              </a:extLst>
            </p:cNvPr>
            <p:cNvSpPr txBox="1"/>
            <p:nvPr/>
          </p:nvSpPr>
          <p:spPr>
            <a:xfrm>
              <a:off x="7497575" y="5853545"/>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校了</a:t>
              </a:r>
            </a:p>
          </p:txBody>
        </p:sp>
        <p:sp>
          <p:nvSpPr>
            <p:cNvPr id="1042" name="テキスト ボックス 1041">
              <a:extLst>
                <a:ext uri="{FF2B5EF4-FFF2-40B4-BE49-F238E27FC236}">
                  <a16:creationId xmlns:a16="http://schemas.microsoft.com/office/drawing/2014/main" id="{F6A894DB-CB8E-A1C7-79FF-EB66576BF0C6}"/>
                </a:ext>
              </a:extLst>
            </p:cNvPr>
            <p:cNvSpPr txBox="1"/>
            <p:nvPr/>
          </p:nvSpPr>
          <p:spPr>
            <a:xfrm>
              <a:off x="7972994" y="5709179"/>
              <a:ext cx="276692" cy="594142"/>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掲載開始</a:t>
              </a:r>
            </a:p>
          </p:txBody>
        </p:sp>
        <p:cxnSp>
          <p:nvCxnSpPr>
            <p:cNvPr id="57" name="直線コネクタ 56">
              <a:extLst>
                <a:ext uri="{FF2B5EF4-FFF2-40B4-BE49-F238E27FC236}">
                  <a16:creationId xmlns:a16="http://schemas.microsoft.com/office/drawing/2014/main" id="{4A81E79E-6ABE-25E0-6BC3-1586A8DBA4C2}"/>
                </a:ext>
              </a:extLst>
            </p:cNvPr>
            <p:cNvCxnSpPr>
              <a:cxnSpLocks/>
            </p:cNvCxnSpPr>
            <p:nvPr/>
          </p:nvCxnSpPr>
          <p:spPr>
            <a:xfrm>
              <a:off x="4662239" y="576760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4" name="直線コネクタ 1043">
              <a:extLst>
                <a:ext uri="{FF2B5EF4-FFF2-40B4-BE49-F238E27FC236}">
                  <a16:creationId xmlns:a16="http://schemas.microsoft.com/office/drawing/2014/main" id="{26B700AE-2853-BC30-0FFA-C3B6FAB9C5C5}"/>
                </a:ext>
              </a:extLst>
            </p:cNvPr>
            <p:cNvCxnSpPr>
              <a:cxnSpLocks/>
            </p:cNvCxnSpPr>
            <p:nvPr/>
          </p:nvCxnSpPr>
          <p:spPr>
            <a:xfrm>
              <a:off x="5147822" y="5769074"/>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5" name="直線コネクタ 1044">
              <a:extLst>
                <a:ext uri="{FF2B5EF4-FFF2-40B4-BE49-F238E27FC236}">
                  <a16:creationId xmlns:a16="http://schemas.microsoft.com/office/drawing/2014/main" id="{2938A3EB-11F9-E475-0D97-14DD110ADDFC}"/>
                </a:ext>
              </a:extLst>
            </p:cNvPr>
            <p:cNvCxnSpPr>
              <a:cxnSpLocks/>
            </p:cNvCxnSpPr>
            <p:nvPr/>
          </p:nvCxnSpPr>
          <p:spPr>
            <a:xfrm>
              <a:off x="5612270" y="577054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6" name="直線コネクタ 1045">
              <a:extLst>
                <a:ext uri="{FF2B5EF4-FFF2-40B4-BE49-F238E27FC236}">
                  <a16:creationId xmlns:a16="http://schemas.microsoft.com/office/drawing/2014/main" id="{960CA316-A994-7D7A-EA48-49AC8831D53A}"/>
                </a:ext>
              </a:extLst>
            </p:cNvPr>
            <p:cNvCxnSpPr>
              <a:cxnSpLocks/>
            </p:cNvCxnSpPr>
            <p:nvPr/>
          </p:nvCxnSpPr>
          <p:spPr>
            <a:xfrm>
              <a:off x="6084483" y="5769691"/>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8" name="直線コネクタ 1047">
              <a:extLst>
                <a:ext uri="{FF2B5EF4-FFF2-40B4-BE49-F238E27FC236}">
                  <a16:creationId xmlns:a16="http://schemas.microsoft.com/office/drawing/2014/main" id="{3F9A2481-032B-0BCE-77D8-E63A6B7B409C}"/>
                </a:ext>
              </a:extLst>
            </p:cNvPr>
            <p:cNvCxnSpPr>
              <a:cxnSpLocks/>
            </p:cNvCxnSpPr>
            <p:nvPr/>
          </p:nvCxnSpPr>
          <p:spPr>
            <a:xfrm>
              <a:off x="6553787" y="5764077"/>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9" name="直線コネクタ 1048">
              <a:extLst>
                <a:ext uri="{FF2B5EF4-FFF2-40B4-BE49-F238E27FC236}">
                  <a16:creationId xmlns:a16="http://schemas.microsoft.com/office/drawing/2014/main" id="{588D9A3F-63D7-CD79-C886-DE480975463A}"/>
                </a:ext>
              </a:extLst>
            </p:cNvPr>
            <p:cNvCxnSpPr>
              <a:cxnSpLocks/>
            </p:cNvCxnSpPr>
            <p:nvPr/>
          </p:nvCxnSpPr>
          <p:spPr>
            <a:xfrm>
              <a:off x="7039370" y="5765546"/>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0" name="直線コネクタ 1049">
              <a:extLst>
                <a:ext uri="{FF2B5EF4-FFF2-40B4-BE49-F238E27FC236}">
                  <a16:creationId xmlns:a16="http://schemas.microsoft.com/office/drawing/2014/main" id="{BF98B893-5B82-6BD6-E2A9-8F98EBF35D96}"/>
                </a:ext>
              </a:extLst>
            </p:cNvPr>
            <p:cNvCxnSpPr>
              <a:cxnSpLocks/>
            </p:cNvCxnSpPr>
            <p:nvPr/>
          </p:nvCxnSpPr>
          <p:spPr>
            <a:xfrm>
              <a:off x="7503818" y="576701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1" name="直線コネクタ 1050">
              <a:extLst>
                <a:ext uri="{FF2B5EF4-FFF2-40B4-BE49-F238E27FC236}">
                  <a16:creationId xmlns:a16="http://schemas.microsoft.com/office/drawing/2014/main" id="{3F993E32-C54D-82E2-0760-9B8A96B720F3}"/>
                </a:ext>
              </a:extLst>
            </p:cNvPr>
            <p:cNvCxnSpPr>
              <a:cxnSpLocks/>
            </p:cNvCxnSpPr>
            <p:nvPr/>
          </p:nvCxnSpPr>
          <p:spPr>
            <a:xfrm>
              <a:off x="7976031" y="576616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Google Shape;1248;p67">
            <a:extLst>
              <a:ext uri="{FF2B5EF4-FFF2-40B4-BE49-F238E27FC236}">
                <a16:creationId xmlns:a16="http://schemas.microsoft.com/office/drawing/2014/main" id="{71D18B9C-B471-B3D6-AC59-C423779E09B8}"/>
              </a:ext>
            </a:extLst>
          </p:cNvPr>
          <p:cNvSpPr/>
          <p:nvPr/>
        </p:nvSpPr>
        <p:spPr>
          <a:xfrm>
            <a:off x="821812" y="4616113"/>
            <a:ext cx="2636947"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2000" b="1" u="sng" dirty="0">
                <a:solidFill>
                  <a:schemeClr val="accent5"/>
                </a:solidFill>
                <a:latin typeface="Meiryo UI" panose="020B0604030504040204" pitchFamily="34" charset="-128"/>
                <a:ea typeface="Meiryo UI" panose="020B0604030504040204" pitchFamily="34" charset="-128"/>
                <a:cs typeface="Meiryo"/>
                <a:sym typeface="Meiryo"/>
              </a:rPr>
              <a:t>合計6</a:t>
            </a:r>
            <a:r>
              <a:rPr lang="en-US" sz="2000" b="1" i="0" u="sng" strike="noStrike" cap="none" dirty="0">
                <a:solidFill>
                  <a:schemeClr val="accent5"/>
                </a:solidFill>
                <a:latin typeface="Meiryo UI" panose="020B0604030504040204" pitchFamily="34" charset="-128"/>
                <a:ea typeface="Meiryo UI" panose="020B0604030504040204" pitchFamily="34" charset="-128"/>
                <a:cs typeface="Meiryo"/>
                <a:sym typeface="Meiryo"/>
              </a:rPr>
              <a:t>0,000PV保証</a:t>
            </a:r>
            <a:endParaRPr sz="2000" b="1" i="0" u="sng"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pic>
        <p:nvPicPr>
          <p:cNvPr id="4" name="Google Shape;1247;p67">
            <a:extLst>
              <a:ext uri="{FF2B5EF4-FFF2-40B4-BE49-F238E27FC236}">
                <a16:creationId xmlns:a16="http://schemas.microsoft.com/office/drawing/2014/main" id="{D2562CF6-E600-8951-114B-3B8FBB07B17F}"/>
              </a:ext>
            </a:extLst>
          </p:cNvPr>
          <p:cNvPicPr preferRelativeResize="0"/>
          <p:nvPr/>
        </p:nvPicPr>
        <p:blipFill rotWithShape="1">
          <a:blip r:embed="rId5">
            <a:alphaModFix/>
          </a:blip>
          <a:srcRect/>
          <a:stretch/>
        </p:blipFill>
        <p:spPr>
          <a:xfrm>
            <a:off x="3583596" y="1881190"/>
            <a:ext cx="640847" cy="639046"/>
          </a:xfrm>
          <a:prstGeom prst="rect">
            <a:avLst/>
          </a:prstGeom>
          <a:noFill/>
          <a:ln>
            <a:noFill/>
          </a:ln>
        </p:spPr>
      </p:pic>
      <p:sp>
        <p:nvSpPr>
          <p:cNvPr id="5" name="Google Shape;1246;p67">
            <a:extLst>
              <a:ext uri="{FF2B5EF4-FFF2-40B4-BE49-F238E27FC236}">
                <a16:creationId xmlns:a16="http://schemas.microsoft.com/office/drawing/2014/main" id="{C2FA0517-1943-8190-7F5F-3C4644F95115}"/>
              </a:ext>
            </a:extLst>
          </p:cNvPr>
          <p:cNvSpPr/>
          <p:nvPr/>
        </p:nvSpPr>
        <p:spPr>
          <a:xfrm>
            <a:off x="3082922" y="2534624"/>
            <a:ext cx="1637145" cy="3846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Smart News </a:t>
            </a:r>
            <a:r>
              <a:rPr lang="en-US" sz="800" b="1"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ブースト</a:t>
            </a:r>
            <a:endParaRPr sz="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400"/>
              <a:buFont typeface="Arial"/>
              <a:buNone/>
            </a:pPr>
            <a:r>
              <a:rPr lang="en-US" sz="11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30,000PV誘導保証</a:t>
            </a:r>
            <a:endParaRPr sz="11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pic>
        <p:nvPicPr>
          <p:cNvPr id="6" name="Google Shape;1249;p67">
            <a:extLst>
              <a:ext uri="{FF2B5EF4-FFF2-40B4-BE49-F238E27FC236}">
                <a16:creationId xmlns:a16="http://schemas.microsoft.com/office/drawing/2014/main" id="{F6B207E1-C6A7-EB95-E37D-561656BE9BB1}"/>
              </a:ext>
            </a:extLst>
          </p:cNvPr>
          <p:cNvPicPr preferRelativeResize="0"/>
          <p:nvPr/>
        </p:nvPicPr>
        <p:blipFill rotWithShape="1">
          <a:blip r:embed="rId6">
            <a:alphaModFix/>
          </a:blip>
          <a:srcRect/>
          <a:stretch/>
        </p:blipFill>
        <p:spPr>
          <a:xfrm>
            <a:off x="3564226" y="2905350"/>
            <a:ext cx="674538" cy="674538"/>
          </a:xfrm>
          <a:prstGeom prst="rect">
            <a:avLst/>
          </a:prstGeom>
          <a:noFill/>
          <a:ln>
            <a:noFill/>
          </a:ln>
        </p:spPr>
      </p:pic>
      <p:sp>
        <p:nvSpPr>
          <p:cNvPr id="7" name="Google Shape;1250;p67">
            <a:extLst>
              <a:ext uri="{FF2B5EF4-FFF2-40B4-BE49-F238E27FC236}">
                <a16:creationId xmlns:a16="http://schemas.microsoft.com/office/drawing/2014/main" id="{EEFE9C10-FD9D-6D3D-7456-2E1D59BA2CAC}"/>
              </a:ext>
            </a:extLst>
          </p:cNvPr>
          <p:cNvSpPr/>
          <p:nvPr/>
        </p:nvSpPr>
        <p:spPr>
          <a:xfrm>
            <a:off x="3159554" y="3578234"/>
            <a:ext cx="1449379"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a:t>
            </a:r>
            <a:r>
              <a:rPr lang="en-US" sz="800" b="1"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BE-PAL』メルマガ</a:t>
            </a:r>
            <a:endParaRPr sz="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000"/>
              <a:buFont typeface="Arial"/>
              <a:buNone/>
            </a:pPr>
            <a:r>
              <a:rPr lang="en-US" sz="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10,000通</a:t>
            </a:r>
            <a:endParaRPr sz="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14" name="角丸四角形 13">
            <a:extLst>
              <a:ext uri="{FF2B5EF4-FFF2-40B4-BE49-F238E27FC236}">
                <a16:creationId xmlns:a16="http://schemas.microsoft.com/office/drawing/2014/main" id="{75EE4371-2AD0-A6F4-CCDF-530D207FC802}"/>
              </a:ext>
            </a:extLst>
          </p:cNvPr>
          <p:cNvSpPr/>
          <p:nvPr/>
        </p:nvSpPr>
        <p:spPr>
          <a:xfrm>
            <a:off x="3242822" y="1829753"/>
            <a:ext cx="1366111" cy="2141283"/>
          </a:xfrm>
          <a:prstGeom prst="roundRect">
            <a:avLst/>
          </a:prstGeom>
          <a:no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grpSp>
        <p:nvGrpSpPr>
          <p:cNvPr id="3" name="グループ化 2">
            <a:extLst>
              <a:ext uri="{FF2B5EF4-FFF2-40B4-BE49-F238E27FC236}">
                <a16:creationId xmlns:a16="http://schemas.microsoft.com/office/drawing/2014/main" id="{E0D71B3E-D3F5-598B-D533-CA3099FF3392}"/>
              </a:ext>
            </a:extLst>
          </p:cNvPr>
          <p:cNvGrpSpPr/>
          <p:nvPr/>
        </p:nvGrpSpPr>
        <p:grpSpPr>
          <a:xfrm>
            <a:off x="2581002" y="5068267"/>
            <a:ext cx="1095692" cy="826207"/>
            <a:chOff x="1883161" y="4555287"/>
            <a:chExt cx="1095692" cy="826207"/>
          </a:xfrm>
        </p:grpSpPr>
        <p:sp>
          <p:nvSpPr>
            <p:cNvPr id="8" name="Google Shape;1091;p62">
              <a:extLst>
                <a:ext uri="{FF2B5EF4-FFF2-40B4-BE49-F238E27FC236}">
                  <a16:creationId xmlns:a16="http://schemas.microsoft.com/office/drawing/2014/main" id="{98618F11-6905-12A8-12A5-EF5BEB732392}"/>
                </a:ext>
              </a:extLst>
            </p:cNvPr>
            <p:cNvSpPr txBox="1"/>
            <p:nvPr/>
          </p:nvSpPr>
          <p:spPr>
            <a:xfrm>
              <a:off x="1883161" y="4555287"/>
              <a:ext cx="1085554" cy="2000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a:solidFill>
                    <a:schemeClr val="accent5"/>
                  </a:solidFill>
                  <a:latin typeface="Meiryo UI" panose="020B0604030504040204" pitchFamily="34" charset="-128"/>
                  <a:ea typeface="Meiryo UI" panose="020B0604030504040204" pitchFamily="34" charset="-128"/>
                  <a:cs typeface="Meiryo"/>
                  <a:sym typeface="Meiryo"/>
                </a:rPr>
                <a:t>公式SNS投稿サービス</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10" name="Google Shape;1090;p62" descr="annn.png">
              <a:extLst>
                <a:ext uri="{FF2B5EF4-FFF2-40B4-BE49-F238E27FC236}">
                  <a16:creationId xmlns:a16="http://schemas.microsoft.com/office/drawing/2014/main" id="{B3703916-D62E-4B3C-5804-71A8C72A7A99}"/>
                </a:ext>
              </a:extLst>
            </p:cNvPr>
            <p:cNvPicPr preferRelativeResize="0"/>
            <p:nvPr/>
          </p:nvPicPr>
          <p:blipFill rotWithShape="1">
            <a:blip r:embed="rId7">
              <a:alphaModFix/>
            </a:blip>
            <a:srcRect/>
            <a:stretch/>
          </p:blipFill>
          <p:spPr>
            <a:xfrm rot="5400000">
              <a:off x="2279600" y="4958350"/>
              <a:ext cx="230309" cy="615980"/>
            </a:xfrm>
            <a:prstGeom prst="rect">
              <a:avLst/>
            </a:prstGeom>
            <a:noFill/>
            <a:ln>
              <a:noFill/>
            </a:ln>
          </p:spPr>
        </p:pic>
        <p:grpSp>
          <p:nvGrpSpPr>
            <p:cNvPr id="15" name="グループ化 14">
              <a:extLst>
                <a:ext uri="{FF2B5EF4-FFF2-40B4-BE49-F238E27FC236}">
                  <a16:creationId xmlns:a16="http://schemas.microsoft.com/office/drawing/2014/main" id="{B2F3F8DF-C205-7F7D-A255-BBB390C56FDB}"/>
                </a:ext>
              </a:extLst>
            </p:cNvPr>
            <p:cNvGrpSpPr/>
            <p:nvPr/>
          </p:nvGrpSpPr>
          <p:grpSpPr>
            <a:xfrm>
              <a:off x="1901314" y="4751804"/>
              <a:ext cx="1077539" cy="384518"/>
              <a:chOff x="393626" y="4684477"/>
              <a:chExt cx="1681443" cy="600020"/>
            </a:xfrm>
          </p:grpSpPr>
          <p:pic>
            <p:nvPicPr>
              <p:cNvPr id="16" name="図 15">
                <a:extLst>
                  <a:ext uri="{FF2B5EF4-FFF2-40B4-BE49-F238E27FC236}">
                    <a16:creationId xmlns:a16="http://schemas.microsoft.com/office/drawing/2014/main" id="{C4D6D9F3-922B-2D60-4606-8C3F67C3A58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253943" y="4684477"/>
                <a:ext cx="821126" cy="600020"/>
              </a:xfrm>
              <a:prstGeom prst="rect">
                <a:avLst/>
              </a:prstGeom>
            </p:spPr>
          </p:pic>
          <p:grpSp>
            <p:nvGrpSpPr>
              <p:cNvPr id="17" name="グループ化 16">
                <a:extLst>
                  <a:ext uri="{FF2B5EF4-FFF2-40B4-BE49-F238E27FC236}">
                    <a16:creationId xmlns:a16="http://schemas.microsoft.com/office/drawing/2014/main" id="{B9C3FE9B-CBAA-6CAD-CB4F-D337EF49897F}"/>
                  </a:ext>
                </a:extLst>
              </p:cNvPr>
              <p:cNvGrpSpPr/>
              <p:nvPr/>
            </p:nvGrpSpPr>
            <p:grpSpPr>
              <a:xfrm>
                <a:off x="923242" y="4728983"/>
                <a:ext cx="476210" cy="476210"/>
                <a:chOff x="7365213" y="628769"/>
                <a:chExt cx="678532" cy="678532"/>
              </a:xfrm>
            </p:grpSpPr>
            <p:sp>
              <p:nvSpPr>
                <p:cNvPr id="21" name="円/楕円 20">
                  <a:extLst>
                    <a:ext uri="{FF2B5EF4-FFF2-40B4-BE49-F238E27FC236}">
                      <a16:creationId xmlns:a16="http://schemas.microsoft.com/office/drawing/2014/main" id="{A8924ED6-0F38-8F0E-BCF8-68633E720025}"/>
                    </a:ext>
                  </a:extLst>
                </p:cNvPr>
                <p:cNvSpPr/>
                <p:nvPr/>
              </p:nvSpPr>
              <p:spPr>
                <a:xfrm>
                  <a:off x="7365213" y="628769"/>
                  <a:ext cx="678532" cy="67853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2" name="図 21">
                  <a:extLst>
                    <a:ext uri="{FF2B5EF4-FFF2-40B4-BE49-F238E27FC236}">
                      <a16:creationId xmlns:a16="http://schemas.microsoft.com/office/drawing/2014/main" id="{1615B9E5-E03F-038D-CC47-0D724982FA2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09254" y="761902"/>
                  <a:ext cx="396912" cy="396912"/>
                </a:xfrm>
                <a:prstGeom prst="rect">
                  <a:avLst/>
                </a:prstGeom>
              </p:spPr>
            </p:pic>
          </p:grpSp>
          <p:grpSp>
            <p:nvGrpSpPr>
              <p:cNvPr id="18" name="グループ化 17">
                <a:extLst>
                  <a:ext uri="{FF2B5EF4-FFF2-40B4-BE49-F238E27FC236}">
                    <a16:creationId xmlns:a16="http://schemas.microsoft.com/office/drawing/2014/main" id="{E3072D8D-D9E8-AA76-D460-98D87532A600}"/>
                  </a:ext>
                </a:extLst>
              </p:cNvPr>
              <p:cNvGrpSpPr/>
              <p:nvPr/>
            </p:nvGrpSpPr>
            <p:grpSpPr>
              <a:xfrm>
                <a:off x="393626" y="4698827"/>
                <a:ext cx="536522" cy="536522"/>
                <a:chOff x="4285526" y="3398844"/>
                <a:chExt cx="536522" cy="536522"/>
              </a:xfrm>
            </p:grpSpPr>
            <p:sp>
              <p:nvSpPr>
                <p:cNvPr id="19" name="円/楕円 18">
                  <a:extLst>
                    <a:ext uri="{FF2B5EF4-FFF2-40B4-BE49-F238E27FC236}">
                      <a16:creationId xmlns:a16="http://schemas.microsoft.com/office/drawing/2014/main" id="{3EC7884B-AB58-D112-CE9E-233D5F7675B1}"/>
                    </a:ext>
                  </a:extLst>
                </p:cNvPr>
                <p:cNvSpPr/>
                <p:nvPr/>
              </p:nvSpPr>
              <p:spPr>
                <a:xfrm>
                  <a:off x="4315682" y="3429000"/>
                  <a:ext cx="476210" cy="47621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 name="図 19">
                  <a:extLst>
                    <a:ext uri="{FF2B5EF4-FFF2-40B4-BE49-F238E27FC236}">
                      <a16:creationId xmlns:a16="http://schemas.microsoft.com/office/drawing/2014/main" id="{682804E4-6FB8-3933-300C-FE08EDE7EE4B}"/>
                    </a:ext>
                  </a:extLst>
                </p:cNvPr>
                <p:cNvPicPr>
                  <a:picLocks noChangeAspect="1"/>
                </p:cNvPicPr>
                <p:nvPr/>
              </p:nvPicPr>
              <p:blipFill>
                <a:blip r:embed="rId10"/>
                <a:stretch>
                  <a:fillRect/>
                </a:stretch>
              </p:blipFill>
              <p:spPr>
                <a:xfrm>
                  <a:off x="4285526" y="3398844"/>
                  <a:ext cx="536522" cy="536522"/>
                </a:xfrm>
                <a:prstGeom prst="rect">
                  <a:avLst/>
                </a:prstGeom>
              </p:spPr>
            </p:pic>
          </p:grpSp>
        </p:grpSp>
      </p:grpSp>
      <p:grpSp>
        <p:nvGrpSpPr>
          <p:cNvPr id="31" name="グループ化 30">
            <a:extLst>
              <a:ext uri="{FF2B5EF4-FFF2-40B4-BE49-F238E27FC236}">
                <a16:creationId xmlns:a16="http://schemas.microsoft.com/office/drawing/2014/main" id="{AAE2049D-6C1D-2548-EF2A-85269B8D77F1}"/>
              </a:ext>
            </a:extLst>
          </p:cNvPr>
          <p:cNvGrpSpPr/>
          <p:nvPr/>
        </p:nvGrpSpPr>
        <p:grpSpPr>
          <a:xfrm>
            <a:off x="104390" y="5008432"/>
            <a:ext cx="2383221" cy="1125046"/>
            <a:chOff x="-1655131" y="4599346"/>
            <a:chExt cx="2383221" cy="1125046"/>
          </a:xfrm>
        </p:grpSpPr>
        <p:sp>
          <p:nvSpPr>
            <p:cNvPr id="23" name="角丸四角形 22">
              <a:extLst>
                <a:ext uri="{FF2B5EF4-FFF2-40B4-BE49-F238E27FC236}">
                  <a16:creationId xmlns:a16="http://schemas.microsoft.com/office/drawing/2014/main" id="{589AC4C3-D4DD-AD58-D436-04EAF67B6267}"/>
                </a:ext>
              </a:extLst>
            </p:cNvPr>
            <p:cNvSpPr/>
            <p:nvPr/>
          </p:nvSpPr>
          <p:spPr>
            <a:xfrm>
              <a:off x="-1655131" y="4599346"/>
              <a:ext cx="2344855" cy="1125046"/>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B6B4E985-30E3-AC1D-BC8C-B2FB37656782}"/>
                </a:ext>
              </a:extLst>
            </p:cNvPr>
            <p:cNvSpPr txBox="1"/>
            <p:nvPr/>
          </p:nvSpPr>
          <p:spPr>
            <a:xfrm>
              <a:off x="-1607926" y="5088070"/>
              <a:ext cx="1329210" cy="276999"/>
            </a:xfrm>
            <a:prstGeom prst="rect">
              <a:avLst/>
            </a:prstGeom>
            <a:noFill/>
          </p:spPr>
          <p:txBody>
            <a:bodyPr wrap="none" rtlCol="0">
              <a:spAutoFit/>
            </a:bodyPr>
            <a:lstStyle/>
            <a:p>
              <a:r>
                <a:rPr kumimoji="1" lang="ja-JP" altLang="en-US" sz="1200" b="1">
                  <a:latin typeface="Meiryo UI" panose="020B0604030504040204" pitchFamily="34" charset="-128"/>
                  <a:ea typeface="Meiryo UI" panose="020B0604030504040204" pitchFamily="34" charset="-128"/>
                </a:rPr>
                <a:t>アイリスオーヤマ様</a:t>
              </a:r>
            </a:p>
          </p:txBody>
        </p:sp>
        <p:sp>
          <p:nvSpPr>
            <p:cNvPr id="26" name="テキスト ボックス 25">
              <a:extLst>
                <a:ext uri="{FF2B5EF4-FFF2-40B4-BE49-F238E27FC236}">
                  <a16:creationId xmlns:a16="http://schemas.microsoft.com/office/drawing/2014/main" id="{EBA4CE27-0662-095C-BF07-91C8D5DE23A9}"/>
                </a:ext>
              </a:extLst>
            </p:cNvPr>
            <p:cNvSpPr txBox="1"/>
            <p:nvPr/>
          </p:nvSpPr>
          <p:spPr>
            <a:xfrm>
              <a:off x="-1504001" y="4749280"/>
              <a:ext cx="492443" cy="276999"/>
            </a:xfrm>
            <a:prstGeom prst="rect">
              <a:avLst/>
            </a:prstGeom>
            <a:solidFill>
              <a:schemeClr val="tx1"/>
            </a:solidFill>
            <a:ln>
              <a:noFill/>
            </a:ln>
          </p:spPr>
          <p:txBody>
            <a:bodyPr wrap="none" rtlCol="0">
              <a:spAutoFit/>
            </a:bodyPr>
            <a:lstStyle/>
            <a:p>
              <a:pPr algn="ctr"/>
              <a:r>
                <a:rPr kumimoji="1" lang="ja-JP" altLang="en-US" sz="1200" b="1">
                  <a:solidFill>
                    <a:srgbClr val="FFFFFF"/>
                  </a:solidFill>
                  <a:latin typeface="Meiryo UI" panose="020B0604030504040204" pitchFamily="34" charset="-128"/>
                  <a:ea typeface="Meiryo UI" panose="020B0604030504040204" pitchFamily="34" charset="-128"/>
                </a:rPr>
                <a:t>事例</a:t>
              </a:r>
            </a:p>
          </p:txBody>
        </p:sp>
        <p:pic>
          <p:nvPicPr>
            <p:cNvPr id="27" name="図 26">
              <a:extLst>
                <a:ext uri="{FF2B5EF4-FFF2-40B4-BE49-F238E27FC236}">
                  <a16:creationId xmlns:a16="http://schemas.microsoft.com/office/drawing/2014/main" id="{208949C3-DC53-D0DA-E52C-6E664E5F7C6D}"/>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6263" y="4711649"/>
              <a:ext cx="534614" cy="703908"/>
            </a:xfrm>
            <a:prstGeom prst="rect">
              <a:avLst/>
            </a:prstGeom>
          </p:spPr>
        </p:pic>
        <p:sp>
          <p:nvSpPr>
            <p:cNvPr id="30" name="テキスト ボックス 29">
              <a:extLst>
                <a:ext uri="{FF2B5EF4-FFF2-40B4-BE49-F238E27FC236}">
                  <a16:creationId xmlns:a16="http://schemas.microsoft.com/office/drawing/2014/main" id="{D89C27DD-3C8C-D4EC-FE49-DBE733BBA300}"/>
                </a:ext>
              </a:extLst>
            </p:cNvPr>
            <p:cNvSpPr txBox="1"/>
            <p:nvPr/>
          </p:nvSpPr>
          <p:spPr>
            <a:xfrm>
              <a:off x="-1579868" y="5461298"/>
              <a:ext cx="2307958" cy="215444"/>
            </a:xfrm>
            <a:prstGeom prst="rect">
              <a:avLst/>
            </a:prstGeom>
            <a:noFill/>
          </p:spPr>
          <p:txBody>
            <a:bodyPr wrap="square">
              <a:spAutoFit/>
            </a:bodyPr>
            <a:lstStyle/>
            <a:p>
              <a:r>
                <a:rPr lang="ja-JP" altLang="en-US" sz="800">
                  <a:latin typeface="Meiryo UI" panose="020B0604030504040204" pitchFamily="34" charset="-128"/>
                  <a:ea typeface="Meiryo UI" panose="020B0604030504040204" pitchFamily="34" charset="-128"/>
                </a:rPr>
                <a:t>https://www.bepal.net/archives/327253</a:t>
              </a:r>
            </a:p>
          </p:txBody>
        </p:sp>
      </p:grpSp>
      <p:sp>
        <p:nvSpPr>
          <p:cNvPr id="11" name="正方形/長方形 10">
            <a:extLst>
              <a:ext uri="{FF2B5EF4-FFF2-40B4-BE49-F238E27FC236}">
                <a16:creationId xmlns:a16="http://schemas.microsoft.com/office/drawing/2014/main" id="{D2AE2DA4-C3FE-F82A-F7C2-E9BB5F1B543E}"/>
              </a:ext>
            </a:extLst>
          </p:cNvPr>
          <p:cNvSpPr/>
          <p:nvPr/>
        </p:nvSpPr>
        <p:spPr>
          <a:xfrm rot="20371819">
            <a:off x="-180315" y="157127"/>
            <a:ext cx="1522871" cy="461665"/>
          </a:xfrm>
          <a:prstGeom prst="rect">
            <a:avLst/>
          </a:prstGeom>
          <a:noFill/>
        </p:spPr>
        <p:txBody>
          <a:bodyPr wrap="square" lIns="91440" tIns="45720" rIns="91440" bIns="45720">
            <a:spAutoFit/>
          </a:bodyPr>
          <a:lstStyle/>
          <a:p>
            <a:pPr algn="ctr"/>
            <a:r>
              <a:rPr lang="ja-JP" altLang="en-US" sz="24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rPr>
              <a:t>オススメ</a:t>
            </a:r>
            <a:endParaRPr lang="en-US" altLang="ja-JP" sz="2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4176708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cxnSp>
        <p:nvCxnSpPr>
          <p:cNvPr id="48" name="直線コネクタ 47">
            <a:extLst>
              <a:ext uri="{FF2B5EF4-FFF2-40B4-BE49-F238E27FC236}">
                <a16:creationId xmlns:a16="http://schemas.microsoft.com/office/drawing/2014/main" id="{629F225E-4205-B14F-CCB4-5136DFA3E7CE}"/>
              </a:ext>
            </a:extLst>
          </p:cNvPr>
          <p:cNvCxnSpPr>
            <a:cxnSpLocks/>
          </p:cNvCxnSpPr>
          <p:nvPr/>
        </p:nvCxnSpPr>
        <p:spPr>
          <a:xfrm>
            <a:off x="146142" y="3806274"/>
            <a:ext cx="432310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33" name="Google Shape;1192;p65">
            <a:extLst>
              <a:ext uri="{FF2B5EF4-FFF2-40B4-BE49-F238E27FC236}">
                <a16:creationId xmlns:a16="http://schemas.microsoft.com/office/drawing/2014/main" id="{68F00858-8D44-CEF2-2628-02328FA5C6A9}"/>
              </a:ext>
            </a:extLst>
          </p:cNvPr>
          <p:cNvSpPr/>
          <p:nvPr/>
        </p:nvSpPr>
        <p:spPr>
          <a:xfrm rot="10800000" flipH="1">
            <a:off x="2184042" y="3158969"/>
            <a:ext cx="900549" cy="2261989"/>
          </a:xfrm>
          <a:prstGeom prst="bentArrow">
            <a:avLst>
              <a:gd name="adj1" fmla="val 25000"/>
              <a:gd name="adj2" fmla="val 25000"/>
              <a:gd name="adj3" fmla="val 25000"/>
              <a:gd name="adj4" fmla="val 41113"/>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057" name="Google Shape;1057;p62"/>
          <p:cNvSpPr txBox="1"/>
          <p:nvPr/>
        </p:nvSpPr>
        <p:spPr>
          <a:xfrm>
            <a:off x="767813" y="255125"/>
            <a:ext cx="794459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400" b="1" dirty="0">
                <a:solidFill>
                  <a:schemeClr val="dk1"/>
                </a:solidFill>
                <a:latin typeface="Meiryo UI" panose="020B0604030504040204" pitchFamily="34" charset="-128"/>
                <a:ea typeface="Meiryo UI" panose="020B0604030504040204" pitchFamily="34" charset="-128"/>
                <a:cs typeface="Meiryo"/>
                <a:sym typeface="Meiryo"/>
              </a:rPr>
              <a:t>『BE-PAL』</a:t>
            </a:r>
            <a:r>
              <a:rPr lang="ja-JP" altLang="en-US" sz="2400" b="1" i="0" u="none" strike="noStrike" cap="none">
                <a:solidFill>
                  <a:schemeClr val="dk1"/>
                </a:solidFill>
                <a:latin typeface="Meiryo UI" panose="020B0604030504040204" pitchFamily="34" charset="-128"/>
                <a:ea typeface="Meiryo UI" panose="020B0604030504040204" pitchFamily="34" charset="-128"/>
                <a:cs typeface="Meiryo"/>
                <a:sym typeface="Meiryo"/>
              </a:rPr>
              <a:t>スポンサード</a:t>
            </a:r>
            <a:r>
              <a:rPr lang="ja-JP" altLang="en-US" sz="2400" b="1">
                <a:solidFill>
                  <a:schemeClr val="dk1"/>
                </a:solidFill>
                <a:latin typeface="Meiryo UI" panose="020B0604030504040204" pitchFamily="34" charset="-128"/>
                <a:ea typeface="Meiryo UI" panose="020B0604030504040204" pitchFamily="34" charset="-128"/>
                <a:cs typeface="Meiryo"/>
                <a:sym typeface="Meiryo"/>
              </a:rPr>
              <a:t>連載タイアップ</a:t>
            </a:r>
            <a:r>
              <a:rPr lang="ja-JP" altLang="en-US" sz="2400" b="1" i="0" u="none" strike="noStrike" cap="none">
                <a:solidFill>
                  <a:schemeClr val="dk1"/>
                </a:solidFill>
                <a:latin typeface="Meiryo UI" panose="020B0604030504040204" pitchFamily="34" charset="-128"/>
                <a:ea typeface="Meiryo UI" panose="020B0604030504040204" pitchFamily="34" charset="-128"/>
                <a:cs typeface="Meiryo"/>
                <a:sym typeface="Meiryo"/>
              </a:rPr>
              <a:t> </a:t>
            </a:r>
            <a:endParaRPr lang="ja-JP" alt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61" name="Google Shape;1061;p62"/>
          <p:cNvSpPr/>
          <p:nvPr/>
        </p:nvSpPr>
        <p:spPr>
          <a:xfrm>
            <a:off x="40440" y="5715158"/>
            <a:ext cx="4430426" cy="9540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・料金は税抜、グロス価格、タイアップ制作費込みです。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・著名人起用や遠方取材の場合には別途費用をいただく可能性がございます。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・リターゲティングタグ設置の場合、</a:t>
            </a:r>
            <a:r>
              <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1</a:t>
            </a: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本につき別途</a:t>
            </a:r>
            <a:r>
              <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N100,000</a:t>
            </a: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円（税別）を頂戴いたします。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・計測タグおよびタグマネージャータグの設置はご遠慮いただいております。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・タイアップページへの誘導には、在庫状況により一部外部トラフィックを利用する可能性があります。</a:t>
            </a:r>
          </a:p>
          <a:p>
            <a:pPr marL="0" marR="0" lvl="0" indent="0" algn="l" rtl="0">
              <a:lnSpc>
                <a:spcPct val="100000"/>
              </a:lnSpc>
              <a:spcBef>
                <a:spcPts val="0"/>
              </a:spcBef>
              <a:spcAft>
                <a:spcPts val="0"/>
              </a:spcAft>
              <a:buClr>
                <a:srgbClr val="000000"/>
              </a:buClr>
              <a:buSzPts val="800"/>
              <a:buFont typeface="Arial"/>
              <a:buNone/>
            </a:pPr>
            <a:r>
              <a:rPr lang="ja-JP" altLang="en-US" sz="800">
                <a:solidFill>
                  <a:schemeClr val="dk1"/>
                </a:solidFill>
                <a:latin typeface="Meiryo UI" panose="020B0604030504040204" pitchFamily="34" charset="-128"/>
                <a:ea typeface="Meiryo UI" panose="020B0604030504040204" pitchFamily="34" charset="-128"/>
                <a:cs typeface="Meiryo"/>
                <a:sym typeface="Meiryo"/>
              </a:rPr>
              <a:t>・公開日はご相談の上、決定します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rgbClr val="FF0000"/>
                </a:solidFill>
                <a:latin typeface="Meiryo UI" panose="020B0604030504040204" pitchFamily="34" charset="-128"/>
                <a:ea typeface="Meiryo UI" panose="020B0604030504040204" pitchFamily="34" charset="-128"/>
                <a:cs typeface="Meiryo"/>
                <a:sym typeface="Meiryo"/>
              </a:rPr>
              <a:t>・</a:t>
            </a:r>
            <a:r>
              <a:rPr lang="en-US" altLang="ja-JP" sz="800" b="0" i="0" u="none" strike="noStrike" cap="none" dirty="0">
                <a:solidFill>
                  <a:srgbClr val="FF0000"/>
                </a:solidFill>
                <a:latin typeface="Meiryo UI" panose="020B0604030504040204" pitchFamily="34" charset="-128"/>
                <a:ea typeface="Meiryo UI" panose="020B0604030504040204" pitchFamily="34" charset="-128"/>
                <a:cs typeface="Meiryo"/>
                <a:sym typeface="Meiryo"/>
              </a:rPr>
              <a:t>5</a:t>
            </a:r>
            <a:r>
              <a:rPr lang="ja-JP" altLang="en-US" sz="800" b="0" i="0" u="none" strike="noStrike" cap="none">
                <a:solidFill>
                  <a:srgbClr val="FF0000"/>
                </a:solidFill>
                <a:latin typeface="Meiryo UI" panose="020B0604030504040204" pitchFamily="34" charset="-128"/>
                <a:ea typeface="Meiryo UI" panose="020B0604030504040204" pitchFamily="34" charset="-128"/>
                <a:cs typeface="Meiryo"/>
                <a:sym typeface="Meiryo"/>
              </a:rPr>
              <a:t>本以上はご相談ください</a:t>
            </a:r>
            <a:endParaRPr lang="ja-JP" altLang="en-US" sz="800" b="0" i="0" u="none" strike="noStrike" cap="none" dirty="0">
              <a:solidFill>
                <a:srgbClr val="FF0000"/>
              </a:solidFill>
              <a:latin typeface="Meiryo UI" panose="020B0604030504040204" pitchFamily="34" charset="-128"/>
              <a:ea typeface="Meiryo UI" panose="020B0604030504040204" pitchFamily="34" charset="-128"/>
              <a:cs typeface="Meiryo"/>
              <a:sym typeface="Meiryo"/>
            </a:endParaRPr>
          </a:p>
        </p:txBody>
      </p:sp>
      <p:sp>
        <p:nvSpPr>
          <p:cNvPr id="1077" name="Google Shape;1077;p62"/>
          <p:cNvSpPr/>
          <p:nvPr/>
        </p:nvSpPr>
        <p:spPr>
          <a:xfrm>
            <a:off x="132470" y="753089"/>
            <a:ext cx="8665440"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本誌タイアップを起点に、</a:t>
            </a:r>
            <a:r>
              <a:rPr lang="en"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WEB</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転載に</a:t>
            </a:r>
            <a:r>
              <a:rPr lang="en"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PV</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保証のブーストをつけた</a:t>
            </a:r>
            <a:r>
              <a:rPr lang="en-US"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4</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本の連載タイアップを実施するお得なメニューです。</a:t>
            </a:r>
            <a:r>
              <a:rPr lang="en"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WEB</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タイアップはまとめページを作成し記事を格納します。</a:t>
            </a:r>
            <a:endParaRPr lang="en-US"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長期的なお取り組みによる、商材やブランドの認知向上におすすめです。動画プランもご用意！</a:t>
            </a:r>
          </a:p>
        </p:txBody>
      </p:sp>
      <p:sp>
        <p:nvSpPr>
          <p:cNvPr id="1084" name="Google Shape;1084;p6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28</a:t>
            </a:fld>
            <a:endParaRPr>
              <a:latin typeface="Meiryo UI" panose="020B0604030504040204" pitchFamily="34" charset="-128"/>
              <a:ea typeface="Meiryo UI" panose="020B0604030504040204" pitchFamily="34" charset="-128"/>
              <a:cs typeface="Calibri"/>
              <a:sym typeface="Calibri"/>
            </a:endParaRPr>
          </a:p>
        </p:txBody>
      </p:sp>
      <p:graphicFrame>
        <p:nvGraphicFramePr>
          <p:cNvPr id="13" name="Google Shape;1060;p62">
            <a:extLst>
              <a:ext uri="{FF2B5EF4-FFF2-40B4-BE49-F238E27FC236}">
                <a16:creationId xmlns:a16="http://schemas.microsoft.com/office/drawing/2014/main" id="{04C0B133-BE65-A3AD-1AE4-E33360C6B66A}"/>
              </a:ext>
            </a:extLst>
          </p:cNvPr>
          <p:cNvGraphicFramePr/>
          <p:nvPr>
            <p:extLst>
              <p:ext uri="{D42A27DB-BD31-4B8C-83A1-F6EECF244321}">
                <p14:modId xmlns:p14="http://schemas.microsoft.com/office/powerpoint/2010/main" val="2249098324"/>
              </p:ext>
            </p:extLst>
          </p:nvPr>
        </p:nvGraphicFramePr>
        <p:xfrm>
          <a:off x="4707988" y="1448716"/>
          <a:ext cx="3999049" cy="4641142"/>
        </p:xfrm>
        <a:graphic>
          <a:graphicData uri="http://schemas.openxmlformats.org/drawingml/2006/table">
            <a:tbl>
              <a:tblPr firstRow="1" bandRow="1">
                <a:tableStyleId>{7E9639D4-E3E2-4D34-9284-5A2195B3D0D7}</a:tableStyleId>
              </a:tblPr>
              <a:tblGrid>
                <a:gridCol w="713919">
                  <a:extLst>
                    <a:ext uri="{9D8B030D-6E8A-4147-A177-3AD203B41FA5}">
                      <a16:colId xmlns:a16="http://schemas.microsoft.com/office/drawing/2014/main" val="20000"/>
                    </a:ext>
                  </a:extLst>
                </a:gridCol>
                <a:gridCol w="1642565">
                  <a:extLst>
                    <a:ext uri="{9D8B030D-6E8A-4147-A177-3AD203B41FA5}">
                      <a16:colId xmlns:a16="http://schemas.microsoft.com/office/drawing/2014/main" val="20001"/>
                    </a:ext>
                  </a:extLst>
                </a:gridCol>
                <a:gridCol w="1642565">
                  <a:extLst>
                    <a:ext uri="{9D8B030D-6E8A-4147-A177-3AD203B41FA5}">
                      <a16:colId xmlns:a16="http://schemas.microsoft.com/office/drawing/2014/main" val="2248495857"/>
                    </a:ext>
                  </a:extLst>
                </a:gridCol>
              </a:tblGrid>
              <a:tr h="344607">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プラン</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lang="en"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『BE-PAL』</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スポンサード連載タイアップ </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en"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『BE-PAL』</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スポンサード「動画」連載タイアップ </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325236934"/>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動画</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なし</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1400" b="1" i="0" u="none" strike="noStrike" cap="none">
                          <a:solidFill>
                            <a:schemeClr val="dk1"/>
                          </a:solidFill>
                          <a:latin typeface="Meiryo UI" panose="020B0604030504040204" pitchFamily="34" charset="-128"/>
                          <a:ea typeface="Meiryo UI" panose="020B0604030504040204" pitchFamily="34" charset="-128"/>
                          <a:cs typeface="Meiryo"/>
                          <a:sym typeface="Meiryo"/>
                        </a:rPr>
                        <a:t>あり</a:t>
                      </a:r>
                      <a:endParaRPr sz="14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36168179"/>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実施料金</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1" u="none" strike="noStrike" cap="none" dirty="0">
                          <a:solidFill>
                            <a:schemeClr val="dk1"/>
                          </a:solidFill>
                          <a:latin typeface="Meiryo UI" panose="020B0604030504040204" pitchFamily="34" charset="-128"/>
                          <a:ea typeface="Meiryo UI" panose="020B0604030504040204" pitchFamily="34" charset="-128"/>
                          <a:sym typeface="Meiryo"/>
                        </a:rPr>
                        <a:t>G800万円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600"/>
                        <a:buFont typeface="Arial"/>
                        <a:buNone/>
                        <a:tabLst/>
                        <a:defRPr/>
                      </a:pPr>
                      <a:r>
                        <a:rPr lang="en-US" altLang="ja-JP" sz="1400" b="1" u="none" strike="noStrike" cap="none" dirty="0">
                          <a:solidFill>
                            <a:schemeClr val="dk1"/>
                          </a:solidFill>
                          <a:latin typeface="Meiryo UI" panose="020B0604030504040204" pitchFamily="34" charset="-128"/>
                          <a:ea typeface="Meiryo UI" panose="020B0604030504040204" pitchFamily="34" charset="-128"/>
                          <a:sym typeface="Meiryo"/>
                        </a:rPr>
                        <a:t>G1,000</a:t>
                      </a:r>
                      <a:r>
                        <a:rPr lang="ja-JP" altLang="en-US" sz="1400" b="1" u="none" strike="noStrike" cap="none">
                          <a:solidFill>
                            <a:schemeClr val="dk1"/>
                          </a:solidFill>
                          <a:latin typeface="Meiryo UI" panose="020B0604030504040204" pitchFamily="34" charset="-128"/>
                          <a:ea typeface="Meiryo UI" panose="020B0604030504040204" pitchFamily="34" charset="-128"/>
                          <a:sym typeface="Meiryo"/>
                        </a:rPr>
                        <a:t>万円</a:t>
                      </a:r>
                      <a:endParaRPr lang="ja-JP" altLang="en-US" sz="1200" b="1" u="none" strike="noStrike" cap="none">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PV数／動画再生数</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400"/>
                        <a:buFont typeface="Arial"/>
                        <a:buNone/>
                        <a:tabLst/>
                        <a:defRPr/>
                      </a:pPr>
                      <a:r>
                        <a:rPr lang="en-US" altLang="ja-JP" sz="12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30,000PV</a:t>
                      </a:r>
                      <a:r>
                        <a:rPr lang="ja-JP" altLang="en-US" sz="1200" b="1" i="0" u="none" strike="noStrike" cap="none">
                          <a:solidFill>
                            <a:schemeClr val="dk1"/>
                          </a:solidFill>
                          <a:latin typeface="Meiryo UI" panose="020B0604030504040204" pitchFamily="34" charset="-128"/>
                          <a:ea typeface="Meiryo UI" panose="020B0604030504040204" pitchFamily="34" charset="-128"/>
                          <a:cs typeface="Meiryo"/>
                          <a:sym typeface="Meiryo"/>
                        </a:rPr>
                        <a:t>保証</a:t>
                      </a:r>
                      <a:r>
                        <a:rPr lang="en-US" altLang="ja-JP" sz="12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/1</a:t>
                      </a:r>
                      <a:r>
                        <a:rPr lang="ja-JP" altLang="en-US" sz="1200" b="1" i="0" u="none" strike="noStrike" cap="none">
                          <a:solidFill>
                            <a:schemeClr val="dk1"/>
                          </a:solidFill>
                          <a:latin typeface="Meiryo UI" panose="020B0604030504040204" pitchFamily="34" charset="-128"/>
                          <a:ea typeface="Meiryo UI" panose="020B0604030504040204" pitchFamily="34" charset="-128"/>
                          <a:cs typeface="Meiryo"/>
                          <a:sym typeface="Meiryo"/>
                        </a:rPr>
                        <a:t>本</a:t>
                      </a:r>
                      <a:endParaRPr lang="ja-JP" altLang="en-US" sz="1200" b="1" u="none" strike="noStrike" cap="none">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400"/>
                        <a:buFont typeface="Arial"/>
                        <a:buNone/>
                        <a:tabLst/>
                        <a:defRPr/>
                      </a:pPr>
                      <a:r>
                        <a:rPr lang="en-US" altLang="ja-JP" sz="12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30,000PV</a:t>
                      </a:r>
                      <a:r>
                        <a:rPr lang="ja-JP" altLang="en-US" sz="1200" b="1" i="0" u="none" strike="noStrike" cap="none">
                          <a:solidFill>
                            <a:schemeClr val="dk1"/>
                          </a:solidFill>
                          <a:latin typeface="Meiryo UI" panose="020B0604030504040204" pitchFamily="34" charset="-128"/>
                          <a:ea typeface="Meiryo UI" panose="020B0604030504040204" pitchFamily="34" charset="-128"/>
                          <a:cs typeface="Meiryo"/>
                          <a:sym typeface="Meiryo"/>
                        </a:rPr>
                        <a:t>保証</a:t>
                      </a:r>
                      <a:r>
                        <a:rPr lang="en-US" altLang="ja-JP" sz="12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/1</a:t>
                      </a:r>
                      <a:r>
                        <a:rPr lang="ja-JP" altLang="en-US" sz="1200" b="1" i="0" u="none" strike="noStrike" cap="none">
                          <a:solidFill>
                            <a:schemeClr val="dk1"/>
                          </a:solidFill>
                          <a:latin typeface="Meiryo UI" panose="020B0604030504040204" pitchFamily="34" charset="-128"/>
                          <a:ea typeface="Meiryo UI" panose="020B0604030504040204" pitchFamily="34" charset="-128"/>
                          <a:cs typeface="Meiryo"/>
                          <a:sym typeface="Meiryo"/>
                        </a:rPr>
                        <a:t>本</a:t>
                      </a:r>
                      <a:endParaRPr lang="en-US" altLang="ja-JP" sz="12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ctr" defTabSz="914400" rtl="0" eaLnBrk="1" fontAlgn="auto" latinLnBrk="0" hangingPunct="1">
                        <a:lnSpc>
                          <a:spcPct val="100000"/>
                        </a:lnSpc>
                        <a:spcBef>
                          <a:spcPts val="0"/>
                        </a:spcBef>
                        <a:spcAft>
                          <a:spcPts val="0"/>
                        </a:spcAft>
                        <a:buClr>
                          <a:schemeClr val="dk1"/>
                        </a:buClr>
                        <a:buSzPts val="1400"/>
                        <a:buFont typeface="Arial"/>
                        <a:buNone/>
                        <a:tabLst/>
                        <a:defRPr/>
                      </a:pPr>
                      <a:r>
                        <a:rPr lang="en-US" altLang="ja-JP" sz="12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10,000</a:t>
                      </a:r>
                      <a:r>
                        <a:rPr lang="ja-JP" altLang="en-US" sz="1200" b="1" i="0" u="none" strike="noStrike" cap="none">
                          <a:solidFill>
                            <a:schemeClr val="dk1"/>
                          </a:solidFill>
                          <a:latin typeface="Meiryo UI" panose="020B0604030504040204" pitchFamily="34" charset="-128"/>
                          <a:ea typeface="Meiryo UI" panose="020B0604030504040204" pitchFamily="34" charset="-128"/>
                          <a:cs typeface="Meiryo"/>
                          <a:sym typeface="Meiryo"/>
                        </a:rPr>
                        <a:t>回保証</a:t>
                      </a:r>
                      <a:r>
                        <a:rPr lang="en-US" altLang="ja-JP" sz="12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/1</a:t>
                      </a:r>
                      <a:r>
                        <a:rPr lang="ja-JP" altLang="en-US" sz="1200" b="1" i="0" u="none" strike="noStrike" cap="none">
                          <a:solidFill>
                            <a:schemeClr val="dk1"/>
                          </a:solidFill>
                          <a:latin typeface="Meiryo UI" panose="020B0604030504040204" pitchFamily="34" charset="-128"/>
                          <a:ea typeface="Meiryo UI" panose="020B0604030504040204" pitchFamily="34" charset="-128"/>
                          <a:cs typeface="Meiryo"/>
                          <a:sym typeface="Meiryo"/>
                        </a:rPr>
                        <a:t>本</a:t>
                      </a:r>
                      <a:endParaRPr lang="ja-JP" altLang="en-US" sz="1200" b="1" u="none" strike="noStrike" cap="none">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実施本数</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900"/>
                        <a:buFont typeface="Arial"/>
                        <a:buNone/>
                        <a:tabLst/>
                        <a:defRPr/>
                      </a:pPr>
                      <a:r>
                        <a:rPr lang="en-US" altLang="ja-JP" sz="1400" u="none" strike="noStrike" cap="none" dirty="0">
                          <a:latin typeface="Meiryo UI" panose="020B0604030504040204" pitchFamily="34" charset="-128"/>
                          <a:ea typeface="Meiryo UI" panose="020B0604030504040204" pitchFamily="34" charset="-128"/>
                          <a:cs typeface="Meiryo"/>
                          <a:sym typeface="Meiryo"/>
                        </a:rPr>
                        <a:t>4</a:t>
                      </a:r>
                      <a:r>
                        <a:rPr lang="ja-JP" altLang="en-US" sz="1400" u="none" strike="noStrike" cap="none" dirty="0">
                          <a:latin typeface="Meiryo UI" panose="020B0604030504040204" pitchFamily="34" charset="-128"/>
                          <a:ea typeface="Meiryo UI" panose="020B0604030504040204" pitchFamily="34" charset="-128"/>
                          <a:cs typeface="Meiryo"/>
                          <a:sym typeface="Meiryo"/>
                        </a:rPr>
                        <a:t>本</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400"/>
                        <a:buFont typeface="Arial"/>
                        <a:buNone/>
                        <a:tabLst/>
                        <a:defRPr/>
                      </a:pPr>
                      <a:r>
                        <a:rPr lang="en-US" altLang="ja-JP" sz="1400" u="none" strike="noStrike" cap="none" dirty="0">
                          <a:latin typeface="Meiryo UI" panose="020B0604030504040204" pitchFamily="34" charset="-128"/>
                          <a:ea typeface="Meiryo UI" panose="020B0604030504040204" pitchFamily="34" charset="-128"/>
                          <a:cs typeface="Meiryo"/>
                          <a:sym typeface="Meiryo"/>
                        </a:rPr>
                        <a:t>4</a:t>
                      </a:r>
                      <a:r>
                        <a:rPr lang="ja-JP" altLang="en-US" sz="1400" u="none" strike="noStrike" cap="none">
                          <a:latin typeface="Meiryo UI" panose="020B0604030504040204" pitchFamily="34" charset="-128"/>
                          <a:ea typeface="Meiryo UI" panose="020B0604030504040204" pitchFamily="34" charset="-128"/>
                          <a:cs typeface="Meiryo"/>
                          <a:sym typeface="Meiryo"/>
                        </a:rPr>
                        <a:t>本</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220360332"/>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掲載形式／撮影</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l"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CMS</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　撮影・取材あり</a:t>
                      </a: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掲載日／掲載期間</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l"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平日任意／</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4</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週間（アーカイブ化）</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想定CTR</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2.0～4.0％</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誘導枠</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①TOPページ（2週間）②</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記事下レコメンド枠</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③</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公式SNS（facebook･Twitter･Instagram</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60192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レポート項目</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l" rtl="0">
                        <a:lnSpc>
                          <a:spcPct val="100000"/>
                        </a:lnSpc>
                        <a:spcBef>
                          <a:spcPts val="0"/>
                        </a:spcBef>
                        <a:spcAft>
                          <a:spcPts val="0"/>
                        </a:spcAft>
                        <a:buClr>
                          <a:schemeClr val="dk1"/>
                        </a:buClr>
                        <a:buSzPts val="900"/>
                        <a:buFont typeface="Arial"/>
                        <a:buNone/>
                      </a:pP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PV</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UU</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数（日別・合計）、セッション数、リンククリック数（日別・合計）、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CTR</a:t>
                      </a:r>
                      <a:r>
                        <a:rPr lang="ja-JP" altLang="en" sz="900" b="0" u="none" strike="noStrike" cap="none">
                          <a:solidFill>
                            <a:schemeClr val="dk1"/>
                          </a:solidFill>
                          <a:latin typeface="Meiryo UI" panose="020B0604030504040204" pitchFamily="34" charset="-128"/>
                          <a:ea typeface="Meiryo UI" panose="020B0604030504040204" pitchFamily="34" charset="-128"/>
                          <a:sym typeface="Meiryo"/>
                        </a:rPr>
                        <a:t>（</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日別・合計）、平均エンゲージメント時間、平均セッション継続時間、読了数、読了率</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lang="ja-JP" altLang="en-US" sz="900" b="0" u="none" strike="noStrike" cap="none">
                        <a:solidFill>
                          <a:schemeClr val="dk1"/>
                        </a:solidFill>
                        <a:latin typeface="Meiryo UI" panose="020B0604030504040204" pitchFamily="34" charset="-128"/>
                        <a:ea typeface="Meiryo UI" panose="020B0604030504040204" pitchFamily="34" charset="-128"/>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4"/>
                  </a:ext>
                </a:extLst>
              </a:tr>
              <a:tr h="46898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原稿規定</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タイアップはテンプレートをベースにCMS入稿。全体で2,000文字以内、</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写真、イラスト5～6点まで</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申込期限</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最短20営業日前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6"/>
                  </a:ext>
                </a:extLst>
              </a:tr>
            </a:tbl>
          </a:graphicData>
        </a:graphic>
      </p:graphicFrame>
      <p:sp>
        <p:nvSpPr>
          <p:cNvPr id="3" name="Google Shape;1303;p68">
            <a:extLst>
              <a:ext uri="{FF2B5EF4-FFF2-40B4-BE49-F238E27FC236}">
                <a16:creationId xmlns:a16="http://schemas.microsoft.com/office/drawing/2014/main" id="{360E7E44-787E-6629-D63B-5AF591B82291}"/>
              </a:ext>
            </a:extLst>
          </p:cNvPr>
          <p:cNvSpPr txBox="1"/>
          <p:nvPr/>
        </p:nvSpPr>
        <p:spPr>
          <a:xfrm>
            <a:off x="7210304" y="212357"/>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8" name="Google Shape;1304;p68">
            <a:extLst>
              <a:ext uri="{FF2B5EF4-FFF2-40B4-BE49-F238E27FC236}">
                <a16:creationId xmlns:a16="http://schemas.microsoft.com/office/drawing/2014/main" id="{EBE96CA8-5711-DA22-58AD-2E1867FF8AF0}"/>
              </a:ext>
            </a:extLst>
          </p:cNvPr>
          <p:cNvSpPr txBox="1"/>
          <p:nvPr/>
        </p:nvSpPr>
        <p:spPr>
          <a:xfrm>
            <a:off x="6491768" y="212357"/>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 name="Google Shape;1337;p69">
            <a:extLst>
              <a:ext uri="{FF2B5EF4-FFF2-40B4-BE49-F238E27FC236}">
                <a16:creationId xmlns:a16="http://schemas.microsoft.com/office/drawing/2014/main" id="{AA1DEF71-6261-88FB-C264-79AE1CDE10EA}"/>
              </a:ext>
            </a:extLst>
          </p:cNvPr>
          <p:cNvSpPr txBox="1"/>
          <p:nvPr/>
        </p:nvSpPr>
        <p:spPr>
          <a:xfrm>
            <a:off x="8184396" y="218800"/>
            <a:ext cx="673388" cy="369291"/>
          </a:xfrm>
          <a:prstGeom prst="rect">
            <a:avLst/>
          </a:prstGeom>
          <a:solidFill>
            <a:srgbClr val="FFC0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動画</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4" name="Google Shape;1306;p68">
            <a:extLst>
              <a:ext uri="{FF2B5EF4-FFF2-40B4-BE49-F238E27FC236}">
                <a16:creationId xmlns:a16="http://schemas.microsoft.com/office/drawing/2014/main" id="{E3F2AF49-00C4-DD71-9970-3507117BC91F}"/>
              </a:ext>
            </a:extLst>
          </p:cNvPr>
          <p:cNvSpPr/>
          <p:nvPr/>
        </p:nvSpPr>
        <p:spPr>
          <a:xfrm>
            <a:off x="34500" y="2808836"/>
            <a:ext cx="1644760" cy="2307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US" sz="9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雑誌4色2ページタイアップ</a:t>
            </a:r>
            <a:endParaRPr sz="9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pic>
        <p:nvPicPr>
          <p:cNvPr id="15" name="図 14">
            <a:extLst>
              <a:ext uri="{FF2B5EF4-FFF2-40B4-BE49-F238E27FC236}">
                <a16:creationId xmlns:a16="http://schemas.microsoft.com/office/drawing/2014/main" id="{DC7B8CBB-3BF1-BD69-E0BF-4799321D0D3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46142" y="1917227"/>
            <a:ext cx="1406691" cy="871203"/>
          </a:xfrm>
          <a:prstGeom prst="rect">
            <a:avLst/>
          </a:prstGeom>
          <a:ln>
            <a:solidFill>
              <a:schemeClr val="tx2">
                <a:lumMod val="90000"/>
              </a:schemeClr>
            </a:solidFill>
          </a:ln>
        </p:spPr>
      </p:pic>
      <p:sp>
        <p:nvSpPr>
          <p:cNvPr id="18" name="Google Shape;1082;p62">
            <a:extLst>
              <a:ext uri="{FF2B5EF4-FFF2-40B4-BE49-F238E27FC236}">
                <a16:creationId xmlns:a16="http://schemas.microsoft.com/office/drawing/2014/main" id="{E00D26B0-0BEA-2355-6FAB-70DCFEB7D60E}"/>
              </a:ext>
            </a:extLst>
          </p:cNvPr>
          <p:cNvSpPr txBox="1"/>
          <p:nvPr/>
        </p:nvSpPr>
        <p:spPr>
          <a:xfrm>
            <a:off x="310717" y="1671574"/>
            <a:ext cx="107753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dirty="0" err="1">
                <a:solidFill>
                  <a:schemeClr val="bg1"/>
                </a:solidFill>
                <a:latin typeface="Meiryo UI" panose="020B0604030504040204" pitchFamily="34" charset="-128"/>
                <a:ea typeface="Meiryo UI" panose="020B0604030504040204" pitchFamily="34" charset="-128"/>
                <a:cs typeface="Meiryo"/>
                <a:sym typeface="Meiryo"/>
              </a:rPr>
              <a:t>本誌タイアップ</a:t>
            </a:r>
            <a:endParaRPr sz="600" b="0"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pic>
        <p:nvPicPr>
          <p:cNvPr id="19" name="図 18">
            <a:extLst>
              <a:ext uri="{FF2B5EF4-FFF2-40B4-BE49-F238E27FC236}">
                <a16:creationId xmlns:a16="http://schemas.microsoft.com/office/drawing/2014/main" id="{DAA41B49-F091-13F1-42A5-C686D1B8BBB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r="-211"/>
          <a:stretch/>
        </p:blipFill>
        <p:spPr>
          <a:xfrm>
            <a:off x="1788486" y="1937954"/>
            <a:ext cx="1002188" cy="1222199"/>
          </a:xfrm>
          <a:prstGeom prst="rect">
            <a:avLst/>
          </a:prstGeom>
          <a:ln w="9525">
            <a:solidFill>
              <a:schemeClr val="tx2">
                <a:lumMod val="90000"/>
              </a:schemeClr>
            </a:solidFill>
          </a:ln>
        </p:spPr>
      </p:pic>
      <p:sp>
        <p:nvSpPr>
          <p:cNvPr id="20" name="Google Shape;1083;p62">
            <a:extLst>
              <a:ext uri="{FF2B5EF4-FFF2-40B4-BE49-F238E27FC236}">
                <a16:creationId xmlns:a16="http://schemas.microsoft.com/office/drawing/2014/main" id="{5C816D23-949C-46F6-05F6-F61E7B5BABDE}"/>
              </a:ext>
            </a:extLst>
          </p:cNvPr>
          <p:cNvSpPr txBox="1"/>
          <p:nvPr/>
        </p:nvSpPr>
        <p:spPr>
          <a:xfrm>
            <a:off x="1817060" y="1682771"/>
            <a:ext cx="1002188" cy="18462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dirty="0" err="1">
                <a:solidFill>
                  <a:schemeClr val="bg1"/>
                </a:solidFill>
                <a:latin typeface="Meiryo UI" panose="020B0604030504040204" pitchFamily="34" charset="-128"/>
                <a:ea typeface="Meiryo UI" panose="020B0604030504040204" pitchFamily="34" charset="-128"/>
                <a:cs typeface="Meiryo"/>
                <a:sym typeface="Meiryo"/>
              </a:rPr>
              <a:t>本誌転載WEBタイアップ</a:t>
            </a:r>
            <a:endParaRPr sz="600" b="0"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sp>
        <p:nvSpPr>
          <p:cNvPr id="21" name="Google Shape;1248;p67">
            <a:extLst>
              <a:ext uri="{FF2B5EF4-FFF2-40B4-BE49-F238E27FC236}">
                <a16:creationId xmlns:a16="http://schemas.microsoft.com/office/drawing/2014/main" id="{77582016-ADA1-C71F-B9CE-E387555286E8}"/>
              </a:ext>
            </a:extLst>
          </p:cNvPr>
          <p:cNvSpPr/>
          <p:nvPr/>
        </p:nvSpPr>
        <p:spPr>
          <a:xfrm>
            <a:off x="1021833" y="3300564"/>
            <a:ext cx="2409153" cy="338514"/>
          </a:xfrm>
          <a:prstGeom prst="rect">
            <a:avLst/>
          </a:prstGeom>
          <a:solidFill>
            <a:schemeClr val="bg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600" b="1" u="sng" dirty="0">
                <a:solidFill>
                  <a:schemeClr val="accent5"/>
                </a:solidFill>
                <a:latin typeface="Meiryo UI" panose="020B0604030504040204" pitchFamily="34" charset="-128"/>
                <a:ea typeface="Meiryo UI" panose="020B0604030504040204" pitchFamily="34" charset="-128"/>
                <a:cs typeface="Meiryo"/>
                <a:sym typeface="Meiryo"/>
              </a:rPr>
              <a:t>合計3</a:t>
            </a:r>
            <a:r>
              <a:rPr lang="en-US" sz="1600" b="1" i="0" u="sng" strike="noStrike" cap="none" dirty="0">
                <a:solidFill>
                  <a:schemeClr val="accent5"/>
                </a:solidFill>
                <a:latin typeface="Meiryo UI" panose="020B0604030504040204" pitchFamily="34" charset="-128"/>
                <a:ea typeface="Meiryo UI" panose="020B0604030504040204" pitchFamily="34" charset="-128"/>
                <a:cs typeface="Meiryo"/>
                <a:sym typeface="Meiryo"/>
              </a:rPr>
              <a:t>0,000PV保証</a:t>
            </a:r>
            <a:endParaRPr sz="1600" b="1" i="0" u="sng"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22" name="Google Shape;1268;p67">
            <a:extLst>
              <a:ext uri="{FF2B5EF4-FFF2-40B4-BE49-F238E27FC236}">
                <a16:creationId xmlns:a16="http://schemas.microsoft.com/office/drawing/2014/main" id="{C5A82578-06C1-A60A-F11B-7214BA01F0DB}"/>
              </a:ext>
            </a:extLst>
          </p:cNvPr>
          <p:cNvSpPr/>
          <p:nvPr/>
        </p:nvSpPr>
        <p:spPr>
          <a:xfrm rot="16200000">
            <a:off x="2325976" y="2382674"/>
            <a:ext cx="1286165" cy="240982"/>
          </a:xfrm>
          <a:prstGeom prst="triangle">
            <a:avLst>
              <a:gd name="adj" fmla="val 50000"/>
            </a:avLst>
          </a:prstGeom>
          <a:solidFill>
            <a:srgbClr val="FEBD99">
              <a:alpha val="3354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23" name="Google Shape;1247;p67">
            <a:extLst>
              <a:ext uri="{FF2B5EF4-FFF2-40B4-BE49-F238E27FC236}">
                <a16:creationId xmlns:a16="http://schemas.microsoft.com/office/drawing/2014/main" id="{E3630930-1D1A-63B8-3C39-A35F1943E801}"/>
              </a:ext>
            </a:extLst>
          </p:cNvPr>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3504586" y="1763210"/>
            <a:ext cx="479953" cy="478604"/>
          </a:xfrm>
          <a:prstGeom prst="rect">
            <a:avLst/>
          </a:prstGeom>
          <a:noFill/>
          <a:ln>
            <a:noFill/>
          </a:ln>
        </p:spPr>
      </p:pic>
      <p:pic>
        <p:nvPicPr>
          <p:cNvPr id="25" name="Google Shape;1249;p67">
            <a:extLst>
              <a:ext uri="{FF2B5EF4-FFF2-40B4-BE49-F238E27FC236}">
                <a16:creationId xmlns:a16="http://schemas.microsoft.com/office/drawing/2014/main" id="{7EEA2570-4181-613C-8FCD-7B5B1C45EDED}"/>
              </a:ext>
            </a:extLst>
          </p:cNvPr>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3525676" y="2529598"/>
            <a:ext cx="446927" cy="446927"/>
          </a:xfrm>
          <a:prstGeom prst="rect">
            <a:avLst/>
          </a:prstGeom>
          <a:noFill/>
          <a:ln>
            <a:noFill/>
          </a:ln>
        </p:spPr>
      </p:pic>
      <p:sp>
        <p:nvSpPr>
          <p:cNvPr id="29" name="Google Shape;1246;p67">
            <a:extLst>
              <a:ext uri="{FF2B5EF4-FFF2-40B4-BE49-F238E27FC236}">
                <a16:creationId xmlns:a16="http://schemas.microsoft.com/office/drawing/2014/main" id="{3CF92B86-A365-4879-4547-2D29F81D9371}"/>
              </a:ext>
            </a:extLst>
          </p:cNvPr>
          <p:cNvSpPr/>
          <p:nvPr/>
        </p:nvSpPr>
        <p:spPr>
          <a:xfrm>
            <a:off x="2925991" y="2233658"/>
            <a:ext cx="1637145"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7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Smart News </a:t>
            </a:r>
            <a:r>
              <a:rPr lang="en-US" sz="700" b="1"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ブースト</a:t>
            </a:r>
            <a:endParaRPr sz="7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400"/>
              <a:buFont typeface="Arial"/>
              <a:buNone/>
            </a:pPr>
            <a:r>
              <a:rPr lang="en-US" sz="1050" b="1" dirty="0">
                <a:solidFill>
                  <a:schemeClr val="accent5"/>
                </a:solidFill>
                <a:latin typeface="Meiryo UI" panose="020B0604030504040204" pitchFamily="34" charset="-128"/>
                <a:ea typeface="Meiryo UI" panose="020B0604030504040204" pitchFamily="34" charset="-128"/>
                <a:cs typeface="Meiryo"/>
                <a:sym typeface="Meiryo"/>
              </a:rPr>
              <a:t>2</a:t>
            </a:r>
            <a:r>
              <a:rPr lang="en-US"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0,000PV誘導保証</a:t>
            </a:r>
            <a:endParaRPr sz="105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30" name="Google Shape;1250;p67">
            <a:extLst>
              <a:ext uri="{FF2B5EF4-FFF2-40B4-BE49-F238E27FC236}">
                <a16:creationId xmlns:a16="http://schemas.microsoft.com/office/drawing/2014/main" id="{4D176F1F-901E-7112-F3C0-8E6737412577}"/>
              </a:ext>
            </a:extLst>
          </p:cNvPr>
          <p:cNvSpPr/>
          <p:nvPr/>
        </p:nvSpPr>
        <p:spPr>
          <a:xfrm>
            <a:off x="3019872" y="2951256"/>
            <a:ext cx="1449379"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a:t>
            </a:r>
            <a:r>
              <a:rPr lang="en-US" sz="800" b="1"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BE-PAL』メルマガ</a:t>
            </a:r>
            <a:endParaRPr sz="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000"/>
              <a:buFont typeface="Arial"/>
              <a:buNone/>
            </a:pPr>
            <a:r>
              <a:rPr lang="en-US" sz="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10,000通</a:t>
            </a:r>
            <a:endParaRPr sz="8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31" name="角丸四角形 30">
            <a:extLst>
              <a:ext uri="{FF2B5EF4-FFF2-40B4-BE49-F238E27FC236}">
                <a16:creationId xmlns:a16="http://schemas.microsoft.com/office/drawing/2014/main" id="{76E2E1B9-00FD-D68E-0E31-53296EAE418E}"/>
              </a:ext>
            </a:extLst>
          </p:cNvPr>
          <p:cNvSpPr/>
          <p:nvPr/>
        </p:nvSpPr>
        <p:spPr>
          <a:xfrm>
            <a:off x="3089292" y="1701812"/>
            <a:ext cx="1337537" cy="1617794"/>
          </a:xfrm>
          <a:prstGeom prst="roundRect">
            <a:avLst/>
          </a:prstGeom>
          <a:no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33" name="Google Shape;1081;p62">
            <a:extLst>
              <a:ext uri="{FF2B5EF4-FFF2-40B4-BE49-F238E27FC236}">
                <a16:creationId xmlns:a16="http://schemas.microsoft.com/office/drawing/2014/main" id="{CB2A840C-3B6F-E945-0DED-1745D4A4D390}"/>
              </a:ext>
            </a:extLst>
          </p:cNvPr>
          <p:cNvSpPr/>
          <p:nvPr/>
        </p:nvSpPr>
        <p:spPr>
          <a:xfrm>
            <a:off x="1595481" y="2309676"/>
            <a:ext cx="164494" cy="165940"/>
          </a:xfrm>
          <a:prstGeom prst="rightArrow">
            <a:avLst>
              <a:gd name="adj1" fmla="val 50000"/>
              <a:gd name="adj2" fmla="val 50000"/>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043" name="テキスト ボックス 1042">
            <a:extLst>
              <a:ext uri="{FF2B5EF4-FFF2-40B4-BE49-F238E27FC236}">
                <a16:creationId xmlns:a16="http://schemas.microsoft.com/office/drawing/2014/main" id="{3044F77E-E97A-F6A0-0F63-1D3C1878AC2C}"/>
              </a:ext>
            </a:extLst>
          </p:cNvPr>
          <p:cNvSpPr txBox="1"/>
          <p:nvPr/>
        </p:nvSpPr>
        <p:spPr>
          <a:xfrm>
            <a:off x="2351996" y="4251539"/>
            <a:ext cx="787395" cy="523220"/>
          </a:xfrm>
          <a:prstGeom prst="rect">
            <a:avLst/>
          </a:prstGeom>
          <a:noFill/>
        </p:spPr>
        <p:txBody>
          <a:bodyPr wrap="none" rtlCol="0">
            <a:spAutoFit/>
          </a:bodyPr>
          <a:lstStyle/>
          <a:p>
            <a:r>
              <a:rPr kumimoji="1" lang="en-US" altLang="ja-JP" sz="2800" b="1" dirty="0">
                <a:solidFill>
                  <a:schemeClr val="accent3">
                    <a:lumMod val="50000"/>
                  </a:schemeClr>
                </a:solidFill>
                <a:latin typeface="Meiryo UI" panose="020B0604030504040204" pitchFamily="34" charset="-128"/>
                <a:ea typeface="Meiryo UI" panose="020B0604030504040204" pitchFamily="34" charset="-128"/>
              </a:rPr>
              <a:t>4</a:t>
            </a:r>
            <a:r>
              <a:rPr kumimoji="1" lang="ja-JP" altLang="en-US" sz="2800" b="1">
                <a:solidFill>
                  <a:schemeClr val="accent3">
                    <a:lumMod val="50000"/>
                  </a:schemeClr>
                </a:solidFill>
                <a:latin typeface="Meiryo UI" panose="020B0604030504040204" pitchFamily="34" charset="-128"/>
                <a:ea typeface="Meiryo UI" panose="020B0604030504040204" pitchFamily="34" charset="-128"/>
              </a:rPr>
              <a:t>本</a:t>
            </a:r>
            <a:endParaRPr kumimoji="1" lang="en-US" altLang="ja-JP" sz="2800" b="1" dirty="0">
              <a:solidFill>
                <a:schemeClr val="accent3">
                  <a:lumMod val="50000"/>
                </a:schemeClr>
              </a:solidFill>
              <a:latin typeface="Meiryo UI" panose="020B0604030504040204" pitchFamily="34" charset="-128"/>
              <a:ea typeface="Meiryo UI" panose="020B0604030504040204" pitchFamily="34" charset="-128"/>
            </a:endParaRPr>
          </a:p>
        </p:txBody>
      </p:sp>
      <p:grpSp>
        <p:nvGrpSpPr>
          <p:cNvPr id="1067" name="グループ化 1066">
            <a:extLst>
              <a:ext uri="{FF2B5EF4-FFF2-40B4-BE49-F238E27FC236}">
                <a16:creationId xmlns:a16="http://schemas.microsoft.com/office/drawing/2014/main" id="{623EA7D5-1CD7-9AF8-3426-8CCB2F439E45}"/>
              </a:ext>
            </a:extLst>
          </p:cNvPr>
          <p:cNvGrpSpPr/>
          <p:nvPr/>
        </p:nvGrpSpPr>
        <p:grpSpPr>
          <a:xfrm>
            <a:off x="3047882" y="3951434"/>
            <a:ext cx="1378947" cy="1825249"/>
            <a:chOff x="3047882" y="3951434"/>
            <a:chExt cx="1378947" cy="1825249"/>
          </a:xfrm>
        </p:grpSpPr>
        <p:sp>
          <p:nvSpPr>
            <p:cNvPr id="1053" name="正方形/長方形 1052">
              <a:extLst>
                <a:ext uri="{FF2B5EF4-FFF2-40B4-BE49-F238E27FC236}">
                  <a16:creationId xmlns:a16="http://schemas.microsoft.com/office/drawing/2014/main" id="{5E9CBA51-CDDF-ED41-51F5-34CDAD877ED9}"/>
                </a:ext>
              </a:extLst>
            </p:cNvPr>
            <p:cNvSpPr/>
            <p:nvPr/>
          </p:nvSpPr>
          <p:spPr>
            <a:xfrm>
              <a:off x="3089449" y="3951434"/>
              <a:ext cx="1337380" cy="1825249"/>
            </a:xfrm>
            <a:prstGeom prst="rect">
              <a:avLst/>
            </a:prstGeom>
            <a:solidFill>
              <a:schemeClr val="bg1"/>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1054" name="Google Shape;1311;p68">
              <a:extLst>
                <a:ext uri="{FF2B5EF4-FFF2-40B4-BE49-F238E27FC236}">
                  <a16:creationId xmlns:a16="http://schemas.microsoft.com/office/drawing/2014/main" id="{1383226D-56FE-2FE3-FA8C-139C99F1B355}"/>
                </a:ext>
              </a:extLst>
            </p:cNvPr>
            <p:cNvSpPr/>
            <p:nvPr/>
          </p:nvSpPr>
          <p:spPr>
            <a:xfrm>
              <a:off x="3047882" y="3951502"/>
              <a:ext cx="1378686" cy="5770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ja-JP" altLang="en-US" sz="1050" b="1" i="0" u="none" strike="noStrike" cap="none" dirty="0">
                  <a:solidFill>
                    <a:schemeClr val="accent3">
                      <a:lumMod val="50000"/>
                    </a:schemeClr>
                  </a:solidFill>
                  <a:latin typeface="Meiryo UI" panose="020B0604030504040204" pitchFamily="34" charset="-128"/>
                  <a:ea typeface="Meiryo UI" panose="020B0604030504040204" pitchFamily="34" charset="-128"/>
                  <a:cs typeface="Meiryo"/>
                  <a:sym typeface="Meiryo"/>
                </a:rPr>
                <a:t>まとめページ作成</a:t>
              </a:r>
              <a:endParaRPr lang="en-US" altLang="ja-JP" sz="1050" b="1" dirty="0">
                <a:solidFill>
                  <a:schemeClr val="accent3">
                    <a:lumMod val="50000"/>
                  </a:schemeClr>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800"/>
                <a:buFont typeface="Arial"/>
                <a:buNone/>
              </a:pPr>
              <a:r>
                <a:rPr lang="en-US" altLang="ja-JP" sz="1050" b="1" dirty="0">
                  <a:solidFill>
                    <a:schemeClr val="accent3">
                      <a:lumMod val="50000"/>
                    </a:schemeClr>
                  </a:solidFill>
                  <a:latin typeface="Meiryo UI" panose="020B0604030504040204" pitchFamily="34" charset="-128"/>
                  <a:ea typeface="Meiryo UI" panose="020B0604030504040204" pitchFamily="34" charset="-128"/>
                  <a:cs typeface="Meiryo"/>
                  <a:sym typeface="Meiryo"/>
                </a:rPr>
                <a:t>TU</a:t>
              </a:r>
              <a:r>
                <a:rPr lang="ja-JP" altLang="en-US" sz="1050" b="1">
                  <a:solidFill>
                    <a:schemeClr val="accent3">
                      <a:lumMod val="50000"/>
                    </a:schemeClr>
                  </a:solidFill>
                  <a:latin typeface="Meiryo UI" panose="020B0604030504040204" pitchFamily="34" charset="-128"/>
                  <a:ea typeface="Meiryo UI" panose="020B0604030504040204" pitchFamily="34" charset="-128"/>
                  <a:cs typeface="Meiryo"/>
                  <a:sym typeface="Meiryo"/>
                </a:rPr>
                <a:t>記事</a:t>
              </a:r>
              <a:r>
                <a:rPr lang="ja-JP" altLang="en-US" sz="1050" b="1" dirty="0">
                  <a:solidFill>
                    <a:schemeClr val="accent3">
                      <a:lumMod val="50000"/>
                    </a:schemeClr>
                  </a:solidFill>
                  <a:latin typeface="Meiryo UI" panose="020B0604030504040204" pitchFamily="34" charset="-128"/>
                  <a:ea typeface="Meiryo UI" panose="020B0604030504040204" pitchFamily="34" charset="-128"/>
                  <a:cs typeface="Meiryo"/>
                  <a:sym typeface="Meiryo"/>
                </a:rPr>
                <a:t>を格納</a:t>
              </a:r>
              <a:endParaRPr lang="en-US" altLang="ja-JP" sz="1050" b="1" i="0" u="none" strike="noStrike" cap="none" dirty="0">
                <a:solidFill>
                  <a:schemeClr val="accent3">
                    <a:lumMod val="50000"/>
                  </a:schemeClr>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800"/>
                <a:buFont typeface="Arial"/>
                <a:buNone/>
              </a:pPr>
              <a:r>
                <a:rPr lang="ja-JP" altLang="en-US" sz="1050" b="1" dirty="0">
                  <a:solidFill>
                    <a:schemeClr val="accent3">
                      <a:lumMod val="50000"/>
                    </a:schemeClr>
                  </a:solidFill>
                  <a:latin typeface="Meiryo UI" panose="020B0604030504040204" pitchFamily="34" charset="-128"/>
                  <a:ea typeface="Meiryo UI" panose="020B0604030504040204" pitchFamily="34" charset="-128"/>
                  <a:cs typeface="Meiryo"/>
                  <a:sym typeface="Meiryo"/>
                </a:rPr>
                <a:t>（</a:t>
              </a:r>
              <a:r>
                <a:rPr lang="en-US" altLang="ja-JP" sz="1050" b="1" dirty="0">
                  <a:solidFill>
                    <a:schemeClr val="accent3">
                      <a:lumMod val="50000"/>
                    </a:schemeClr>
                  </a:solidFill>
                  <a:latin typeface="Meiryo UI" panose="020B0604030504040204" pitchFamily="34" charset="-128"/>
                  <a:ea typeface="Meiryo UI" panose="020B0604030504040204" pitchFamily="34" charset="-128"/>
                  <a:cs typeface="Meiryo"/>
                  <a:sym typeface="Meiryo"/>
                </a:rPr>
                <a:t>BE-PAL.NET</a:t>
              </a:r>
              <a:r>
                <a:rPr lang="ja-JP" altLang="en-US" sz="1050" b="1" dirty="0">
                  <a:solidFill>
                    <a:schemeClr val="accent3">
                      <a:lumMod val="50000"/>
                    </a:schemeClr>
                  </a:solidFill>
                  <a:latin typeface="Meiryo UI" panose="020B0604030504040204" pitchFamily="34" charset="-128"/>
                  <a:ea typeface="Meiryo UI" panose="020B0604030504040204" pitchFamily="34" charset="-128"/>
                  <a:cs typeface="Meiryo"/>
                  <a:sym typeface="Meiryo"/>
                </a:rPr>
                <a:t>）</a:t>
              </a:r>
              <a:endParaRPr sz="1050" b="1" i="0" u="none" strike="noStrike" cap="none" dirty="0">
                <a:solidFill>
                  <a:schemeClr val="accent3">
                    <a:lumMod val="50000"/>
                  </a:schemeClr>
                </a:solidFill>
                <a:latin typeface="Meiryo UI" panose="020B0604030504040204" pitchFamily="34" charset="-128"/>
                <a:ea typeface="Meiryo UI" panose="020B0604030504040204" pitchFamily="34" charset="-128"/>
                <a:cs typeface="Meiryo"/>
                <a:sym typeface="Meiryo"/>
              </a:endParaRPr>
            </a:p>
          </p:txBody>
        </p:sp>
        <p:grpSp>
          <p:nvGrpSpPr>
            <p:cNvPr id="1055" name="グループ化 1054">
              <a:extLst>
                <a:ext uri="{FF2B5EF4-FFF2-40B4-BE49-F238E27FC236}">
                  <a16:creationId xmlns:a16="http://schemas.microsoft.com/office/drawing/2014/main" id="{836E2FE5-43B9-8B83-1A63-2DA4A2541E66}"/>
                </a:ext>
              </a:extLst>
            </p:cNvPr>
            <p:cNvGrpSpPr/>
            <p:nvPr/>
          </p:nvGrpSpPr>
          <p:grpSpPr>
            <a:xfrm>
              <a:off x="3216087" y="4497443"/>
              <a:ext cx="1042008" cy="1185660"/>
              <a:chOff x="-1450931" y="3331176"/>
              <a:chExt cx="1042008" cy="1185660"/>
            </a:xfrm>
          </p:grpSpPr>
          <p:grpSp>
            <p:nvGrpSpPr>
              <p:cNvPr id="1056" name="グループ化 1055">
                <a:extLst>
                  <a:ext uri="{FF2B5EF4-FFF2-40B4-BE49-F238E27FC236}">
                    <a16:creationId xmlns:a16="http://schemas.microsoft.com/office/drawing/2014/main" id="{78F8EA9F-264B-BD86-0419-378EF8B381CA}"/>
                  </a:ext>
                </a:extLst>
              </p:cNvPr>
              <p:cNvGrpSpPr/>
              <p:nvPr/>
            </p:nvGrpSpPr>
            <p:grpSpPr>
              <a:xfrm>
                <a:off x="-1450931" y="3331176"/>
                <a:ext cx="1032527" cy="1185660"/>
                <a:chOff x="-4884096" y="-2352938"/>
                <a:chExt cx="1369915" cy="1573087"/>
              </a:xfrm>
            </p:grpSpPr>
            <p:pic>
              <p:nvPicPr>
                <p:cNvPr id="1063" name="図 1062">
                  <a:extLst>
                    <a:ext uri="{FF2B5EF4-FFF2-40B4-BE49-F238E27FC236}">
                      <a16:creationId xmlns:a16="http://schemas.microsoft.com/office/drawing/2014/main" id="{B9ACBA88-1782-2890-2BE1-0AF1D8B36F45}"/>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1"/>
                <a:stretch/>
              </p:blipFill>
              <p:spPr>
                <a:xfrm>
                  <a:off x="-4884096" y="-1571204"/>
                  <a:ext cx="1367750" cy="791353"/>
                </a:xfrm>
                <a:prstGeom prst="rect">
                  <a:avLst/>
                </a:prstGeom>
              </p:spPr>
            </p:pic>
            <p:pic>
              <p:nvPicPr>
                <p:cNvPr id="1064" name="図 1063">
                  <a:extLst>
                    <a:ext uri="{FF2B5EF4-FFF2-40B4-BE49-F238E27FC236}">
                      <a16:creationId xmlns:a16="http://schemas.microsoft.com/office/drawing/2014/main" id="{7A14C5AB-DAD6-FD1C-E2CE-5051E09EE09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 r="-239"/>
                <a:stretch/>
              </p:blipFill>
              <p:spPr>
                <a:xfrm>
                  <a:off x="-4881931" y="-2352938"/>
                  <a:ext cx="1367750" cy="793727"/>
                </a:xfrm>
                <a:prstGeom prst="rect">
                  <a:avLst/>
                </a:prstGeom>
              </p:spPr>
            </p:pic>
          </p:grpSp>
          <p:pic>
            <p:nvPicPr>
              <p:cNvPr id="1060" name="図 1059">
                <a:extLst>
                  <a:ext uri="{FF2B5EF4-FFF2-40B4-BE49-F238E27FC236}">
                    <a16:creationId xmlns:a16="http://schemas.microsoft.com/office/drawing/2014/main" id="{8391941C-7D7C-1D06-7367-B95D206EEA2A}"/>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l="-2" r="-375"/>
              <a:stretch/>
            </p:blipFill>
            <p:spPr>
              <a:xfrm>
                <a:off x="-1439175" y="4119928"/>
                <a:ext cx="1030252" cy="345305"/>
              </a:xfrm>
              <a:prstGeom prst="rect">
                <a:avLst/>
              </a:prstGeom>
            </p:spPr>
          </p:pic>
          <p:sp>
            <p:nvSpPr>
              <p:cNvPr id="1062" name="正方形/長方形 1061">
                <a:extLst>
                  <a:ext uri="{FF2B5EF4-FFF2-40B4-BE49-F238E27FC236}">
                    <a16:creationId xmlns:a16="http://schemas.microsoft.com/office/drawing/2014/main" id="{60C1B4C4-6C00-E9D2-1D8B-5909E5CCE094}"/>
                  </a:ext>
                </a:extLst>
              </p:cNvPr>
              <p:cNvSpPr/>
              <p:nvPr/>
            </p:nvSpPr>
            <p:spPr>
              <a:xfrm>
                <a:off x="-1399076" y="3475169"/>
                <a:ext cx="922246" cy="431959"/>
              </a:xfrm>
              <a:prstGeom prst="rect">
                <a:avLst/>
              </a:prstGeom>
              <a:solidFill>
                <a:schemeClr val="bg2">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grpSp>
        <p:sp>
          <p:nvSpPr>
            <p:cNvPr id="1065" name="正方形/長方形 1064">
              <a:extLst>
                <a:ext uri="{FF2B5EF4-FFF2-40B4-BE49-F238E27FC236}">
                  <a16:creationId xmlns:a16="http://schemas.microsoft.com/office/drawing/2014/main" id="{CA08010B-6871-0B3C-8ED4-38F70171437E}"/>
                </a:ext>
              </a:extLst>
            </p:cNvPr>
            <p:cNvSpPr/>
            <p:nvPr/>
          </p:nvSpPr>
          <p:spPr>
            <a:xfrm>
              <a:off x="3189334" y="4482366"/>
              <a:ext cx="1095088" cy="1158428"/>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grpSp>
      <p:sp>
        <p:nvSpPr>
          <p:cNvPr id="1069" name="Google Shape;86;p1">
            <a:extLst>
              <a:ext uri="{FF2B5EF4-FFF2-40B4-BE49-F238E27FC236}">
                <a16:creationId xmlns:a16="http://schemas.microsoft.com/office/drawing/2014/main" id="{52D37DCA-D462-409D-4121-DDD3A2DB44E1}"/>
              </a:ext>
            </a:extLst>
          </p:cNvPr>
          <p:cNvSpPr/>
          <p:nvPr/>
        </p:nvSpPr>
        <p:spPr>
          <a:xfrm>
            <a:off x="132470" y="3998432"/>
            <a:ext cx="1763308" cy="1465209"/>
          </a:xfrm>
          <a:prstGeom prst="rect">
            <a:avLst/>
          </a:prstGeom>
          <a:solidFill>
            <a:schemeClr val="bg1"/>
          </a:solidFill>
          <a:ln w="381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070" name="Google Shape;96;p1">
            <a:extLst>
              <a:ext uri="{FF2B5EF4-FFF2-40B4-BE49-F238E27FC236}">
                <a16:creationId xmlns:a16="http://schemas.microsoft.com/office/drawing/2014/main" id="{BD2ADBB0-42E7-6A60-0890-00FB51DB33F6}"/>
              </a:ext>
            </a:extLst>
          </p:cNvPr>
          <p:cNvSpPr/>
          <p:nvPr/>
        </p:nvSpPr>
        <p:spPr>
          <a:xfrm>
            <a:off x="132470" y="4076479"/>
            <a:ext cx="1763308" cy="207320"/>
          </a:xfrm>
          <a:prstGeom prst="rect">
            <a:avLst/>
          </a:prstGeom>
          <a:solidFill>
            <a:schemeClr val="accent6"/>
          </a:solidFill>
          <a:ln>
            <a:solidFill>
              <a:schemeClr val="accent6"/>
            </a:solid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200" b="1">
                <a:solidFill>
                  <a:schemeClr val="lt1"/>
                </a:solidFill>
                <a:latin typeface="Meiryo UI" panose="020B0604030504040204" pitchFamily="34" charset="-128"/>
                <a:ea typeface="Meiryo UI" panose="020B0604030504040204" pitchFamily="34" charset="-128"/>
                <a:cs typeface="Meiryo"/>
                <a:sym typeface="Meiryo"/>
              </a:rPr>
              <a:t>動画プランの場合</a:t>
            </a:r>
            <a:endParaRPr sz="1200" dirty="0">
              <a:latin typeface="Meiryo UI" panose="020B0604030504040204" pitchFamily="34" charset="-128"/>
              <a:ea typeface="Meiryo UI" panose="020B0604030504040204" pitchFamily="34" charset="-128"/>
            </a:endParaRPr>
          </a:p>
        </p:txBody>
      </p:sp>
      <p:sp>
        <p:nvSpPr>
          <p:cNvPr id="1072" name="Google Shape;1311;p68">
            <a:extLst>
              <a:ext uri="{FF2B5EF4-FFF2-40B4-BE49-F238E27FC236}">
                <a16:creationId xmlns:a16="http://schemas.microsoft.com/office/drawing/2014/main" id="{34CF3E57-349F-53C0-587E-AD5AC59E6CB0}"/>
              </a:ext>
            </a:extLst>
          </p:cNvPr>
          <p:cNvSpPr/>
          <p:nvPr/>
        </p:nvSpPr>
        <p:spPr>
          <a:xfrm>
            <a:off x="165656" y="5077705"/>
            <a:ext cx="1697558"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US" sz="1000" b="1" dirty="0">
                <a:solidFill>
                  <a:schemeClr val="accent5"/>
                </a:solidFill>
                <a:latin typeface="Meiryo UI" panose="020B0604030504040204" pitchFamily="34" charset="-128"/>
                <a:ea typeface="Meiryo UI" panose="020B0604030504040204" pitchFamily="34" charset="-128"/>
                <a:cs typeface="Meiryo"/>
                <a:sym typeface="Meiryo"/>
              </a:rPr>
              <a:t>YouTube</a:t>
            </a:r>
          </a:p>
          <a:p>
            <a:pPr marL="0" marR="0" lvl="0" indent="0" algn="ctr" rtl="0">
              <a:lnSpc>
                <a:spcPct val="100000"/>
              </a:lnSpc>
              <a:spcBef>
                <a:spcPts val="0"/>
              </a:spcBef>
              <a:spcAft>
                <a:spcPts val="0"/>
              </a:spcAft>
              <a:buClr>
                <a:srgbClr val="000000"/>
              </a:buClr>
              <a:buSzPts val="800"/>
              <a:buFont typeface="Arial"/>
              <a:buNone/>
            </a:pPr>
            <a:r>
              <a:rPr lang="en-US" sz="1000" b="1" dirty="0">
                <a:solidFill>
                  <a:schemeClr val="accent5"/>
                </a:solidFill>
                <a:latin typeface="Meiryo UI" panose="020B0604030504040204" pitchFamily="34" charset="-128"/>
                <a:ea typeface="Meiryo UI" panose="020B0604030504040204" pitchFamily="34" charset="-128"/>
                <a:cs typeface="Meiryo"/>
                <a:sym typeface="Meiryo"/>
              </a:rPr>
              <a:t>１</a:t>
            </a:r>
            <a:r>
              <a:rPr lang="en-US" sz="10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0,000回再生保証✖️4本</a:t>
            </a:r>
            <a:endParaRPr sz="10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pic>
        <p:nvPicPr>
          <p:cNvPr id="1073" name="図 1072">
            <a:extLst>
              <a:ext uri="{FF2B5EF4-FFF2-40B4-BE49-F238E27FC236}">
                <a16:creationId xmlns:a16="http://schemas.microsoft.com/office/drawing/2014/main" id="{56726D31-9FD3-C48F-3467-9EE8DBCB7B2A}"/>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21442" y="4344012"/>
            <a:ext cx="1285904" cy="723545"/>
          </a:xfrm>
          <a:prstGeom prst="rect">
            <a:avLst/>
          </a:prstGeom>
        </p:spPr>
      </p:pic>
      <p:sp>
        <p:nvSpPr>
          <p:cNvPr id="1074" name="円形吹き出し 1073">
            <a:extLst>
              <a:ext uri="{FF2B5EF4-FFF2-40B4-BE49-F238E27FC236}">
                <a16:creationId xmlns:a16="http://schemas.microsoft.com/office/drawing/2014/main" id="{942089AA-B168-F6BA-45D3-375317687150}"/>
              </a:ext>
            </a:extLst>
          </p:cNvPr>
          <p:cNvSpPr/>
          <p:nvPr/>
        </p:nvSpPr>
        <p:spPr>
          <a:xfrm>
            <a:off x="8381116" y="1060209"/>
            <a:ext cx="740229" cy="421286"/>
          </a:xfrm>
          <a:prstGeom prst="wedgeEllipseCallout">
            <a:avLst>
              <a:gd name="adj1" fmla="val -43382"/>
              <a:gd name="adj2" fmla="val 48719"/>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1075" name="テキスト ボックス 1074">
            <a:extLst>
              <a:ext uri="{FF2B5EF4-FFF2-40B4-BE49-F238E27FC236}">
                <a16:creationId xmlns:a16="http://schemas.microsoft.com/office/drawing/2014/main" id="{303276C6-019E-D715-E64A-23018E0E8AB7}"/>
              </a:ext>
            </a:extLst>
          </p:cNvPr>
          <p:cNvSpPr txBox="1"/>
          <p:nvPr/>
        </p:nvSpPr>
        <p:spPr>
          <a:xfrm>
            <a:off x="8398070" y="1143894"/>
            <a:ext cx="622286" cy="253916"/>
          </a:xfrm>
          <a:prstGeom prst="rect">
            <a:avLst/>
          </a:prstGeom>
          <a:noFill/>
        </p:spPr>
        <p:txBody>
          <a:bodyPr wrap="none" rtlCol="0">
            <a:spAutoFit/>
          </a:bodyPr>
          <a:lstStyle/>
          <a:p>
            <a:r>
              <a:rPr kumimoji="1" lang="ja-JP" altLang="en-US" sz="1050" b="1" dirty="0">
                <a:solidFill>
                  <a:schemeClr val="bg1"/>
                </a:solidFill>
                <a:latin typeface="Meiryo UI" panose="020B0604030504040204" pitchFamily="34" charset="-128"/>
                <a:ea typeface="Meiryo UI" panose="020B0604030504040204" pitchFamily="34" charset="-128"/>
              </a:rPr>
              <a:t>オススメ</a:t>
            </a:r>
          </a:p>
        </p:txBody>
      </p:sp>
    </p:spTree>
    <p:extLst>
      <p:ext uri="{BB962C8B-B14F-4D97-AF65-F5344CB8AC3E}">
        <p14:creationId xmlns:p14="http://schemas.microsoft.com/office/powerpoint/2010/main" val="1833371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56"/>
        <p:cNvGrpSpPr/>
        <p:nvPr/>
      </p:nvGrpSpPr>
      <p:grpSpPr>
        <a:xfrm>
          <a:off x="0" y="0"/>
          <a:ext cx="0" cy="0"/>
          <a:chOff x="0" y="0"/>
          <a:chExt cx="0" cy="0"/>
        </a:xfrm>
      </p:grpSpPr>
      <p:sp>
        <p:nvSpPr>
          <p:cNvPr id="9" name="Google Shape;1268;p67">
            <a:extLst>
              <a:ext uri="{FF2B5EF4-FFF2-40B4-BE49-F238E27FC236}">
                <a16:creationId xmlns:a16="http://schemas.microsoft.com/office/drawing/2014/main" id="{59B559E2-AACC-F411-B2E8-5D6D03198455}"/>
              </a:ext>
            </a:extLst>
          </p:cNvPr>
          <p:cNvSpPr/>
          <p:nvPr/>
        </p:nvSpPr>
        <p:spPr>
          <a:xfrm rot="5400000">
            <a:off x="1139429" y="2750766"/>
            <a:ext cx="1708015" cy="238270"/>
          </a:xfrm>
          <a:prstGeom prst="triangle">
            <a:avLst>
              <a:gd name="adj" fmla="val 50000"/>
            </a:avLst>
          </a:prstGeom>
          <a:solidFill>
            <a:srgbClr val="FEBD99">
              <a:alpha val="33546"/>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057" name="Google Shape;1057;p62"/>
          <p:cNvSpPr txBox="1"/>
          <p:nvPr/>
        </p:nvSpPr>
        <p:spPr>
          <a:xfrm>
            <a:off x="851067" y="243380"/>
            <a:ext cx="794459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altLang="ja-JP" sz="24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『BE-PAL.NET』</a:t>
            </a:r>
            <a:r>
              <a:rPr lang="ja-JP" altLang="en-US" sz="2400" b="1" i="0" u="none" strike="noStrike" cap="none">
                <a:solidFill>
                  <a:schemeClr val="dk1"/>
                </a:solidFill>
                <a:latin typeface="Meiryo UI" panose="020B0604030504040204" pitchFamily="34" charset="-128"/>
                <a:ea typeface="Meiryo UI" panose="020B0604030504040204" pitchFamily="34" charset="-128"/>
                <a:cs typeface="Meiryo"/>
                <a:sym typeface="Meiryo"/>
              </a:rPr>
              <a:t>サンプリングタイアップ</a:t>
            </a:r>
            <a:endParaRPr lang="ja-JP" alt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58" name="Google Shape;1058;p62"/>
          <p:cNvSpPr txBox="1"/>
          <p:nvPr/>
        </p:nvSpPr>
        <p:spPr>
          <a:xfrm>
            <a:off x="7851060" y="194668"/>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1059" name="Google Shape;1059;p62"/>
          <p:cNvPicPr preferRelativeResize="0"/>
          <p:nvPr/>
        </p:nvPicPr>
        <p:blipFill rotWithShape="1">
          <a:blip r:embed="rId3">
            <a:alphaModFix/>
          </a:blip>
          <a:srcRect/>
          <a:stretch/>
        </p:blipFill>
        <p:spPr>
          <a:xfrm>
            <a:off x="2149432" y="1839962"/>
            <a:ext cx="1619937" cy="2836215"/>
          </a:xfrm>
          <a:prstGeom prst="rect">
            <a:avLst/>
          </a:prstGeom>
          <a:noFill/>
          <a:ln w="9525" cap="flat" cmpd="sng">
            <a:solidFill>
              <a:schemeClr val="tx2">
                <a:lumMod val="90000"/>
              </a:schemeClr>
            </a:solidFill>
            <a:prstDash val="solid"/>
            <a:round/>
            <a:headEnd type="none" w="sm" len="sm"/>
            <a:tailEnd type="none" w="sm" len="sm"/>
          </a:ln>
        </p:spPr>
      </p:pic>
      <p:sp>
        <p:nvSpPr>
          <p:cNvPr id="1061" name="Google Shape;1061;p62"/>
          <p:cNvSpPr/>
          <p:nvPr/>
        </p:nvSpPr>
        <p:spPr>
          <a:xfrm>
            <a:off x="94946" y="5862804"/>
            <a:ext cx="5486070" cy="95406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・サンプリングに関して内容によりお受けできないこともあるため、</a:t>
            </a:r>
            <a:endPar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ja-JP" altLang="en-US" sz="800">
                <a:solidFill>
                  <a:schemeClr val="dk1"/>
                </a:solidFill>
                <a:latin typeface="Meiryo UI" panose="020B0604030504040204" pitchFamily="34" charset="-128"/>
                <a:ea typeface="Meiryo UI" panose="020B0604030504040204" pitchFamily="34" charset="-128"/>
                <a:cs typeface="Meiryo"/>
                <a:sym typeface="Meiryo"/>
              </a:rPr>
              <a:t>　</a:t>
            </a: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事前に実施可否確認をさせていただきます。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・料金は税抜、グロス価格、タイアップ制作費込みです。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・著名人起用や遠方取材の場合には別途費用をいただく可能性がございます。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・リターゲティングタグ設置の場合、</a:t>
            </a:r>
            <a:r>
              <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1</a:t>
            </a: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本につき別途</a:t>
            </a:r>
            <a:r>
              <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N100,000</a:t>
            </a: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円（税別）を頂戴いたします。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・計測タグおよびタグマネージャータグの設置はご遠慮いただいております。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・タイアップページへの誘導には、在庫状況により一部外部トラフィックを利用する可能性があります。</a:t>
            </a:r>
            <a:endParaRPr lang="ja-JP" alt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077" name="Google Shape;1077;p62"/>
          <p:cNvSpPr/>
          <p:nvPr/>
        </p:nvSpPr>
        <p:spPr>
          <a:xfrm>
            <a:off x="172692" y="783220"/>
            <a:ext cx="8563807"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スタンダードタイアップにキャンプ場でのサンプリングを組み合わせることで、</a:t>
            </a:r>
            <a:r>
              <a:rPr lang="en"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WEB</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とリアルの両方でユーザーとのタッチポイントを作ります。キャンプシーンでユーザーが実際に商品に触れることで効果的に商材を訴求できます。</a:t>
            </a:r>
          </a:p>
        </p:txBody>
      </p:sp>
      <p:sp>
        <p:nvSpPr>
          <p:cNvPr id="1078" name="Google Shape;1078;p62"/>
          <p:cNvSpPr txBox="1"/>
          <p:nvPr/>
        </p:nvSpPr>
        <p:spPr>
          <a:xfrm>
            <a:off x="3814746" y="4399048"/>
            <a:ext cx="825867" cy="184626"/>
          </a:xfrm>
          <a:prstGeom prst="rect">
            <a:avLst/>
          </a:prstGeom>
          <a:solidFill>
            <a:schemeClr val="accent2">
              <a:lumMod val="50000"/>
            </a:schemeClr>
          </a:solidFill>
          <a:ln w="9525"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US" sz="6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クライアントサイト</a:t>
            </a:r>
            <a:endParaRPr sz="16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cxnSp>
        <p:nvCxnSpPr>
          <p:cNvPr id="1079" name="Google Shape;1079;p62"/>
          <p:cNvCxnSpPr>
            <a:endCxn id="1078" idx="0"/>
          </p:cNvCxnSpPr>
          <p:nvPr/>
        </p:nvCxnSpPr>
        <p:spPr>
          <a:xfrm>
            <a:off x="3769280" y="4154548"/>
            <a:ext cx="458400" cy="244500"/>
          </a:xfrm>
          <a:prstGeom prst="bentConnector2">
            <a:avLst/>
          </a:prstGeom>
          <a:noFill/>
          <a:ln w="9525" cap="flat" cmpd="sng">
            <a:solidFill>
              <a:srgbClr val="96C932"/>
            </a:solidFill>
            <a:prstDash val="solid"/>
            <a:round/>
            <a:headEnd type="none" w="sm" len="sm"/>
            <a:tailEnd type="triangle" w="med" len="med"/>
          </a:ln>
        </p:spPr>
      </p:cxnSp>
      <p:sp>
        <p:nvSpPr>
          <p:cNvPr id="1082" name="Google Shape;1082;p62"/>
          <p:cNvSpPr txBox="1"/>
          <p:nvPr/>
        </p:nvSpPr>
        <p:spPr>
          <a:xfrm>
            <a:off x="390376" y="1606770"/>
            <a:ext cx="107753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dirty="0" err="1">
                <a:solidFill>
                  <a:schemeClr val="bg1"/>
                </a:solidFill>
                <a:latin typeface="Meiryo UI" panose="020B0604030504040204" pitchFamily="34" charset="-128"/>
                <a:ea typeface="Meiryo UI" panose="020B0604030504040204" pitchFamily="34" charset="-128"/>
                <a:cs typeface="Meiryo"/>
                <a:sym typeface="Meiryo"/>
              </a:rPr>
              <a:t>キャンプ場</a:t>
            </a:r>
            <a:r>
              <a:rPr lang="en-US" sz="600" b="0" i="0" u="none" strike="noStrike" cap="none" dirty="0" err="1">
                <a:solidFill>
                  <a:schemeClr val="bg1"/>
                </a:solidFill>
                <a:latin typeface="Meiryo UI" panose="020B0604030504040204" pitchFamily="34" charset="-128"/>
                <a:ea typeface="Meiryo UI" panose="020B0604030504040204" pitchFamily="34" charset="-128"/>
                <a:cs typeface="Meiryo"/>
                <a:sym typeface="Meiryo"/>
              </a:rPr>
              <a:t>サンプリング</a:t>
            </a:r>
            <a:endParaRPr sz="600" b="0"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sp>
        <p:nvSpPr>
          <p:cNvPr id="1083" name="Google Shape;1083;p62"/>
          <p:cNvSpPr txBox="1"/>
          <p:nvPr/>
        </p:nvSpPr>
        <p:spPr>
          <a:xfrm>
            <a:off x="2526795" y="1606770"/>
            <a:ext cx="80021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chemeClr val="bg1"/>
                </a:solidFill>
                <a:latin typeface="Meiryo UI" panose="020B0604030504040204" pitchFamily="34" charset="-128"/>
                <a:ea typeface="Meiryo UI" panose="020B0604030504040204" pitchFamily="34" charset="-128"/>
                <a:cs typeface="Meiryo"/>
                <a:sym typeface="Meiryo"/>
              </a:rPr>
              <a:t>タイアップページ</a:t>
            </a:r>
            <a:endParaRPr sz="600" b="0" i="0" u="none" strike="noStrike" cap="none">
              <a:solidFill>
                <a:schemeClr val="bg1"/>
              </a:solidFill>
              <a:latin typeface="Meiryo UI" panose="020B0604030504040204" pitchFamily="34" charset="-128"/>
              <a:ea typeface="Meiryo UI" panose="020B0604030504040204" pitchFamily="34" charset="-128"/>
              <a:cs typeface="Meiryo"/>
              <a:sym typeface="Meiryo"/>
            </a:endParaRPr>
          </a:p>
        </p:txBody>
      </p:sp>
      <p:sp>
        <p:nvSpPr>
          <p:cNvPr id="1084" name="Google Shape;1084;p62"/>
          <p:cNvSpPr txBox="1">
            <a:spLocks noGrp="1"/>
          </p:cNvSpPr>
          <p:nvPr>
            <p:ph type="sldNum" idx="12"/>
          </p:nvPr>
        </p:nvSpPr>
        <p:spPr>
          <a:xfrm>
            <a:off x="6457984" y="6458129"/>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29</a:t>
            </a:fld>
            <a:endParaRPr>
              <a:latin typeface="Meiryo UI" panose="020B0604030504040204" pitchFamily="34" charset="-128"/>
              <a:ea typeface="Meiryo UI" panose="020B0604030504040204" pitchFamily="34" charset="-128"/>
              <a:cs typeface="Calibri"/>
              <a:sym typeface="Calibri"/>
            </a:endParaRPr>
          </a:p>
        </p:txBody>
      </p:sp>
      <p:graphicFrame>
        <p:nvGraphicFramePr>
          <p:cNvPr id="13" name="Google Shape;1060;p62">
            <a:extLst>
              <a:ext uri="{FF2B5EF4-FFF2-40B4-BE49-F238E27FC236}">
                <a16:creationId xmlns:a16="http://schemas.microsoft.com/office/drawing/2014/main" id="{04C0B133-BE65-A3AD-1AE4-E33360C6B66A}"/>
              </a:ext>
            </a:extLst>
          </p:cNvPr>
          <p:cNvGraphicFramePr/>
          <p:nvPr>
            <p:extLst>
              <p:ext uri="{D42A27DB-BD31-4B8C-83A1-F6EECF244321}">
                <p14:modId xmlns:p14="http://schemas.microsoft.com/office/powerpoint/2010/main" val="692649742"/>
              </p:ext>
            </p:extLst>
          </p:nvPr>
        </p:nvGraphicFramePr>
        <p:xfrm>
          <a:off x="4707988" y="1448716"/>
          <a:ext cx="3999050" cy="4215758"/>
        </p:xfrm>
        <a:graphic>
          <a:graphicData uri="http://schemas.openxmlformats.org/drawingml/2006/table">
            <a:tbl>
              <a:tblPr firstRow="1" bandRow="1">
                <a:tableStyleId>{7E9639D4-E3E2-4D34-9284-5A2195B3D0D7}</a:tableStyleId>
              </a:tblPr>
              <a:tblGrid>
                <a:gridCol w="1211550">
                  <a:extLst>
                    <a:ext uri="{9D8B030D-6E8A-4147-A177-3AD203B41FA5}">
                      <a16:colId xmlns:a16="http://schemas.microsoft.com/office/drawing/2014/main" val="20000"/>
                    </a:ext>
                  </a:extLst>
                </a:gridCol>
                <a:gridCol w="2787500">
                  <a:extLst>
                    <a:ext uri="{9D8B030D-6E8A-4147-A177-3AD203B41FA5}">
                      <a16:colId xmlns:a16="http://schemas.microsoft.com/office/drawing/2014/main" val="20001"/>
                    </a:ext>
                  </a:extLst>
                </a:gridCol>
              </a:tblGrid>
              <a:tr h="344607">
                <a:tc gridSpan="2">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en"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『BE-PAL.NET』</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サンプリングタイアップ</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dirty="0">
                        <a:solidFill>
                          <a:schemeClr val="dk1"/>
                        </a:solidFill>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25236934"/>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実施料金</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i="0" u="none" strike="noStrike" cap="none" dirty="0">
                          <a:solidFill>
                            <a:schemeClr val="dk1"/>
                          </a:solidFill>
                          <a:latin typeface="Meiryo"/>
                          <a:ea typeface="Meiryo"/>
                          <a:cs typeface="Meiryo"/>
                          <a:sym typeface="Meiryo"/>
                        </a:rPr>
                        <a:t>G200万円</a:t>
                      </a:r>
                      <a:endParaRPr sz="1400" b="1" u="none" strike="noStrike" cap="none" dirty="0">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PV数</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i="0" u="none" strike="noStrike" cap="none" dirty="0">
                          <a:solidFill>
                            <a:schemeClr val="dk1"/>
                          </a:solidFill>
                          <a:latin typeface="Meiryo"/>
                          <a:ea typeface="Meiryo"/>
                          <a:cs typeface="Meiryo"/>
                          <a:sym typeface="Meiryo"/>
                        </a:rPr>
                        <a:t>10,000PV保証</a:t>
                      </a:r>
                      <a:endParaRPr sz="1400" b="1" u="none" strike="noStrike" cap="none" dirty="0">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サンプリング数</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1600"/>
                        <a:buFont typeface="Arial"/>
                        <a:buNone/>
                      </a:pPr>
                      <a:r>
                        <a:rPr lang="en-US" sz="1600" b="1" i="0" u="none" strike="noStrike" cap="none" dirty="0">
                          <a:solidFill>
                            <a:schemeClr val="dk1"/>
                          </a:solidFill>
                          <a:latin typeface="Meiryo"/>
                          <a:ea typeface="Meiryo"/>
                          <a:cs typeface="Meiryo"/>
                          <a:sym typeface="Meiryo"/>
                        </a:rPr>
                        <a:t>〜5,000</a:t>
                      </a:r>
                      <a:endParaRPr sz="1400" b="1" u="none" strike="noStrike" cap="none" dirty="0">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2028939934"/>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掲載形式／撮影</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CMS</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　撮影・取材あり</a:t>
                      </a: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掲載日／掲載期間</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平日任意／</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4</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週間（アーカイブ化）</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想定CTR</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2.0～4.0％</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誘導枠</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①TOPページ（2週間）②</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記事下レコメンド枠</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③</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公式SNS（facebook･Twitter･Instagram</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60192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レポート項目</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PV</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UU</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数（日別・合計）、セッション数、リンククリック数（日別・合計）、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CTR</a:t>
                      </a:r>
                      <a:r>
                        <a:rPr lang="ja-JP" altLang="en" sz="900" b="0" u="none" strike="noStrike" cap="none">
                          <a:solidFill>
                            <a:schemeClr val="dk1"/>
                          </a:solidFill>
                          <a:latin typeface="Meiryo UI" panose="020B0604030504040204" pitchFamily="34" charset="-128"/>
                          <a:ea typeface="Meiryo UI" panose="020B0604030504040204" pitchFamily="34" charset="-128"/>
                          <a:sym typeface="Meiryo"/>
                        </a:rPr>
                        <a:t>（</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日別・合計）、平均エンゲージメント時間、平均セッション継続時間、読了数、読了率</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4"/>
                  </a:ext>
                </a:extLst>
              </a:tr>
              <a:tr h="46898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原稿規定</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タイアップはテンプレートをベースにCMS入稿。全体で2,000文字以内、</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写真、イラスト5～6点まで</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申込期限</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最短20営業日前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6"/>
                  </a:ext>
                </a:extLst>
              </a:tr>
            </a:tbl>
          </a:graphicData>
        </a:graphic>
      </p:graphicFrame>
      <p:grpSp>
        <p:nvGrpSpPr>
          <p:cNvPr id="1052" name="グループ化 1051">
            <a:extLst>
              <a:ext uri="{FF2B5EF4-FFF2-40B4-BE49-F238E27FC236}">
                <a16:creationId xmlns:a16="http://schemas.microsoft.com/office/drawing/2014/main" id="{21AB31CE-9CD8-0521-1E54-A3CA1E05E74E}"/>
              </a:ext>
            </a:extLst>
          </p:cNvPr>
          <p:cNvGrpSpPr/>
          <p:nvPr/>
        </p:nvGrpSpPr>
        <p:grpSpPr>
          <a:xfrm>
            <a:off x="4738194" y="5748000"/>
            <a:ext cx="3968844" cy="822394"/>
            <a:chOff x="4618769" y="5485874"/>
            <a:chExt cx="3678362" cy="822394"/>
          </a:xfrm>
        </p:grpSpPr>
        <p:sp>
          <p:nvSpPr>
            <p:cNvPr id="51" name="四角形吹き出し 50">
              <a:extLst>
                <a:ext uri="{FF2B5EF4-FFF2-40B4-BE49-F238E27FC236}">
                  <a16:creationId xmlns:a16="http://schemas.microsoft.com/office/drawing/2014/main" id="{93E67347-3DB8-7DAA-2AE7-47934CC0EDEA}"/>
                </a:ext>
              </a:extLst>
            </p:cNvPr>
            <p:cNvSpPr/>
            <p:nvPr/>
          </p:nvSpPr>
          <p:spPr>
            <a:xfrm rot="16200000">
              <a:off x="4887136"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2" name="四角形吹き出し 51">
              <a:extLst>
                <a:ext uri="{FF2B5EF4-FFF2-40B4-BE49-F238E27FC236}">
                  <a16:creationId xmlns:a16="http://schemas.microsoft.com/office/drawing/2014/main" id="{8781DA06-87B0-D785-49CF-EA372EFF5D41}"/>
                </a:ext>
              </a:extLst>
            </p:cNvPr>
            <p:cNvSpPr/>
            <p:nvPr/>
          </p:nvSpPr>
          <p:spPr>
            <a:xfrm rot="16200000">
              <a:off x="5359349"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3" name="四角形吹き出し 52">
              <a:extLst>
                <a:ext uri="{FF2B5EF4-FFF2-40B4-BE49-F238E27FC236}">
                  <a16:creationId xmlns:a16="http://schemas.microsoft.com/office/drawing/2014/main" id="{59DD1C41-31B6-CB88-0389-83FECAFD7B06}"/>
                </a:ext>
              </a:extLst>
            </p:cNvPr>
            <p:cNvSpPr/>
            <p:nvPr/>
          </p:nvSpPr>
          <p:spPr>
            <a:xfrm rot="16200000">
              <a:off x="5831562"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4" name="四角形吹き出し 53">
              <a:extLst>
                <a:ext uri="{FF2B5EF4-FFF2-40B4-BE49-F238E27FC236}">
                  <a16:creationId xmlns:a16="http://schemas.microsoft.com/office/drawing/2014/main" id="{A234F640-5D1C-836B-9EE9-C99EDD63AEA7}"/>
                </a:ext>
              </a:extLst>
            </p:cNvPr>
            <p:cNvSpPr/>
            <p:nvPr/>
          </p:nvSpPr>
          <p:spPr>
            <a:xfrm rot="16200000">
              <a:off x="630366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5" name="四角形吹き出し 54">
              <a:extLst>
                <a:ext uri="{FF2B5EF4-FFF2-40B4-BE49-F238E27FC236}">
                  <a16:creationId xmlns:a16="http://schemas.microsoft.com/office/drawing/2014/main" id="{73AF3EED-3706-4433-EA66-1CA1BF0675BB}"/>
                </a:ext>
              </a:extLst>
            </p:cNvPr>
            <p:cNvSpPr/>
            <p:nvPr/>
          </p:nvSpPr>
          <p:spPr>
            <a:xfrm rot="16200000">
              <a:off x="677598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6" name="四角形吹き出し 55">
              <a:extLst>
                <a:ext uri="{FF2B5EF4-FFF2-40B4-BE49-F238E27FC236}">
                  <a16:creationId xmlns:a16="http://schemas.microsoft.com/office/drawing/2014/main" id="{E7EA45EF-837A-1DBB-D485-688B8472CCA1}"/>
                </a:ext>
              </a:extLst>
            </p:cNvPr>
            <p:cNvSpPr/>
            <p:nvPr/>
          </p:nvSpPr>
          <p:spPr>
            <a:xfrm rot="16200000">
              <a:off x="7248198"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63" name="四角形吹き出し 62">
              <a:extLst>
                <a:ext uri="{FF2B5EF4-FFF2-40B4-BE49-F238E27FC236}">
                  <a16:creationId xmlns:a16="http://schemas.microsoft.com/office/drawing/2014/main" id="{CD7311B8-F602-7391-969C-0179810A7D83}"/>
                </a:ext>
              </a:extLst>
            </p:cNvPr>
            <p:cNvSpPr/>
            <p:nvPr/>
          </p:nvSpPr>
          <p:spPr>
            <a:xfrm rot="16200000">
              <a:off x="7720411"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25" name="テキスト ボックス 1024">
              <a:extLst>
                <a:ext uri="{FF2B5EF4-FFF2-40B4-BE49-F238E27FC236}">
                  <a16:creationId xmlns:a16="http://schemas.microsoft.com/office/drawing/2014/main" id="{A8B661B5-6C97-8B8C-F9C8-C8847C31F896}"/>
                </a:ext>
              </a:extLst>
            </p:cNvPr>
            <p:cNvSpPr txBox="1"/>
            <p:nvPr/>
          </p:nvSpPr>
          <p:spPr>
            <a:xfrm>
              <a:off x="5139241"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2</a:t>
              </a:r>
              <a:endParaRPr kumimoji="1" lang="ja-JP" altLang="en-US" sz="1200" b="1">
                <a:latin typeface="Meiryo UI" panose="020B0604030504040204" pitchFamily="34" charset="-128"/>
                <a:ea typeface="Meiryo UI" panose="020B0604030504040204" pitchFamily="34" charset="-128"/>
              </a:endParaRPr>
            </a:p>
          </p:txBody>
        </p:sp>
        <p:sp>
          <p:nvSpPr>
            <p:cNvPr id="1026" name="テキスト ボックス 1025">
              <a:extLst>
                <a:ext uri="{FF2B5EF4-FFF2-40B4-BE49-F238E27FC236}">
                  <a16:creationId xmlns:a16="http://schemas.microsoft.com/office/drawing/2014/main" id="{BA0FD677-1928-FE14-CE69-515CAC3DB2AE}"/>
                </a:ext>
              </a:extLst>
            </p:cNvPr>
            <p:cNvSpPr txBox="1"/>
            <p:nvPr/>
          </p:nvSpPr>
          <p:spPr>
            <a:xfrm>
              <a:off x="5622457"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3</a:t>
              </a:r>
              <a:endParaRPr kumimoji="1" lang="ja-JP" altLang="en-US" sz="1200" b="1">
                <a:latin typeface="Meiryo UI" panose="020B0604030504040204" pitchFamily="34" charset="-128"/>
                <a:ea typeface="Meiryo UI" panose="020B0604030504040204" pitchFamily="34" charset="-128"/>
              </a:endParaRPr>
            </a:p>
          </p:txBody>
        </p:sp>
        <p:sp>
          <p:nvSpPr>
            <p:cNvPr id="1027" name="テキスト ボックス 1026">
              <a:extLst>
                <a:ext uri="{FF2B5EF4-FFF2-40B4-BE49-F238E27FC236}">
                  <a16:creationId xmlns:a16="http://schemas.microsoft.com/office/drawing/2014/main" id="{41F821A6-A221-3F78-12D8-836E846C4501}"/>
                </a:ext>
              </a:extLst>
            </p:cNvPr>
            <p:cNvSpPr txBox="1"/>
            <p:nvPr/>
          </p:nvSpPr>
          <p:spPr>
            <a:xfrm>
              <a:off x="6089240"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4</a:t>
              </a:r>
              <a:endParaRPr kumimoji="1" lang="ja-JP" altLang="en-US" sz="1200" b="1">
                <a:latin typeface="Meiryo UI" panose="020B0604030504040204" pitchFamily="34" charset="-128"/>
                <a:ea typeface="Meiryo UI" panose="020B0604030504040204" pitchFamily="34" charset="-128"/>
              </a:endParaRPr>
            </a:p>
          </p:txBody>
        </p:sp>
        <p:sp>
          <p:nvSpPr>
            <p:cNvPr id="1028" name="テキスト ボックス 1027">
              <a:extLst>
                <a:ext uri="{FF2B5EF4-FFF2-40B4-BE49-F238E27FC236}">
                  <a16:creationId xmlns:a16="http://schemas.microsoft.com/office/drawing/2014/main" id="{7C697AFF-D429-FBA3-E65C-513E2728EF51}"/>
                </a:ext>
              </a:extLst>
            </p:cNvPr>
            <p:cNvSpPr txBox="1"/>
            <p:nvPr/>
          </p:nvSpPr>
          <p:spPr>
            <a:xfrm>
              <a:off x="6562769" y="5494526"/>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5</a:t>
              </a:r>
              <a:endParaRPr kumimoji="1" lang="ja-JP" altLang="en-US" sz="1200" b="1">
                <a:latin typeface="Meiryo UI" panose="020B0604030504040204" pitchFamily="34" charset="-128"/>
                <a:ea typeface="Meiryo UI" panose="020B0604030504040204" pitchFamily="34" charset="-128"/>
              </a:endParaRPr>
            </a:p>
          </p:txBody>
        </p:sp>
        <p:sp>
          <p:nvSpPr>
            <p:cNvPr id="1029" name="テキスト ボックス 1028">
              <a:extLst>
                <a:ext uri="{FF2B5EF4-FFF2-40B4-BE49-F238E27FC236}">
                  <a16:creationId xmlns:a16="http://schemas.microsoft.com/office/drawing/2014/main" id="{E2826429-8DD3-9BE5-C9ED-3F295EF6262E}"/>
                </a:ext>
              </a:extLst>
            </p:cNvPr>
            <p:cNvSpPr txBox="1"/>
            <p:nvPr/>
          </p:nvSpPr>
          <p:spPr>
            <a:xfrm>
              <a:off x="7032235" y="5493932"/>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6</a:t>
              </a:r>
              <a:endParaRPr kumimoji="1" lang="ja-JP" altLang="en-US" sz="1200" b="1">
                <a:latin typeface="Meiryo UI" panose="020B0604030504040204" pitchFamily="34" charset="-128"/>
                <a:ea typeface="Meiryo UI" panose="020B0604030504040204" pitchFamily="34" charset="-128"/>
              </a:endParaRPr>
            </a:p>
          </p:txBody>
        </p:sp>
        <p:sp>
          <p:nvSpPr>
            <p:cNvPr id="1030" name="テキスト ボックス 1029">
              <a:extLst>
                <a:ext uri="{FF2B5EF4-FFF2-40B4-BE49-F238E27FC236}">
                  <a16:creationId xmlns:a16="http://schemas.microsoft.com/office/drawing/2014/main" id="{8ADE289E-DB05-961F-600A-868322808934}"/>
                </a:ext>
              </a:extLst>
            </p:cNvPr>
            <p:cNvSpPr txBox="1"/>
            <p:nvPr/>
          </p:nvSpPr>
          <p:spPr>
            <a:xfrm>
              <a:off x="7505876" y="5499978"/>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7</a:t>
              </a:r>
              <a:endParaRPr kumimoji="1" lang="ja-JP" altLang="en-US" sz="1200" b="1">
                <a:latin typeface="Meiryo UI" panose="020B0604030504040204" pitchFamily="34" charset="-128"/>
                <a:ea typeface="Meiryo UI" panose="020B0604030504040204" pitchFamily="34" charset="-128"/>
              </a:endParaRPr>
            </a:p>
          </p:txBody>
        </p:sp>
        <p:sp>
          <p:nvSpPr>
            <p:cNvPr id="1031" name="テキスト ボックス 1030">
              <a:extLst>
                <a:ext uri="{FF2B5EF4-FFF2-40B4-BE49-F238E27FC236}">
                  <a16:creationId xmlns:a16="http://schemas.microsoft.com/office/drawing/2014/main" id="{A1535AC0-AA1E-732A-9C17-91250CF64BCE}"/>
                </a:ext>
              </a:extLst>
            </p:cNvPr>
            <p:cNvSpPr txBox="1"/>
            <p:nvPr/>
          </p:nvSpPr>
          <p:spPr>
            <a:xfrm>
              <a:off x="7974974" y="5494719"/>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8</a:t>
              </a:r>
              <a:endParaRPr kumimoji="1" lang="ja-JP" altLang="en-US" sz="1200" b="1">
                <a:latin typeface="Meiryo UI" panose="020B0604030504040204" pitchFamily="34" charset="-128"/>
                <a:ea typeface="Meiryo UI" panose="020B0604030504040204" pitchFamily="34" charset="-128"/>
              </a:endParaRPr>
            </a:p>
          </p:txBody>
        </p:sp>
        <p:sp>
          <p:nvSpPr>
            <p:cNvPr id="1032" name="四角形吹き出し 1031">
              <a:extLst>
                <a:ext uri="{FF2B5EF4-FFF2-40B4-BE49-F238E27FC236}">
                  <a16:creationId xmlns:a16="http://schemas.microsoft.com/office/drawing/2014/main" id="{03BB2EC5-D57B-93D4-20E4-01A270302813}"/>
                </a:ext>
              </a:extLst>
            </p:cNvPr>
            <p:cNvSpPr/>
            <p:nvPr/>
          </p:nvSpPr>
          <p:spPr>
            <a:xfrm rot="16200000">
              <a:off x="4412413" y="5694164"/>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1034" name="テキスト ボックス 1033">
              <a:extLst>
                <a:ext uri="{FF2B5EF4-FFF2-40B4-BE49-F238E27FC236}">
                  <a16:creationId xmlns:a16="http://schemas.microsoft.com/office/drawing/2014/main" id="{708CB4FE-B8D3-5802-3F89-07F4C8266064}"/>
                </a:ext>
              </a:extLst>
            </p:cNvPr>
            <p:cNvSpPr txBox="1"/>
            <p:nvPr/>
          </p:nvSpPr>
          <p:spPr>
            <a:xfrm>
              <a:off x="4666996"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1</a:t>
              </a:r>
              <a:endParaRPr kumimoji="1" lang="ja-JP" altLang="en-US" sz="1200" b="1">
                <a:latin typeface="Meiryo UI" panose="020B0604030504040204" pitchFamily="34" charset="-128"/>
                <a:ea typeface="Meiryo UI" panose="020B0604030504040204" pitchFamily="34" charset="-128"/>
              </a:endParaRPr>
            </a:p>
          </p:txBody>
        </p:sp>
        <p:sp>
          <p:nvSpPr>
            <p:cNvPr id="1035" name="テキスト ボックス 1034">
              <a:extLst>
                <a:ext uri="{FF2B5EF4-FFF2-40B4-BE49-F238E27FC236}">
                  <a16:creationId xmlns:a16="http://schemas.microsoft.com/office/drawing/2014/main" id="{C32F820C-3099-90E9-AE0E-B6C3371C975B}"/>
                </a:ext>
              </a:extLst>
            </p:cNvPr>
            <p:cNvSpPr txBox="1"/>
            <p:nvPr/>
          </p:nvSpPr>
          <p:spPr>
            <a:xfrm>
              <a:off x="4664614"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申込</a:t>
              </a:r>
            </a:p>
          </p:txBody>
        </p:sp>
        <p:sp>
          <p:nvSpPr>
            <p:cNvPr id="1036" name="テキスト ボックス 1035">
              <a:extLst>
                <a:ext uri="{FF2B5EF4-FFF2-40B4-BE49-F238E27FC236}">
                  <a16:creationId xmlns:a16="http://schemas.microsoft.com/office/drawing/2014/main" id="{B298AC07-0784-2870-3033-AF9D6EA21F3A}"/>
                </a:ext>
              </a:extLst>
            </p:cNvPr>
            <p:cNvSpPr txBox="1"/>
            <p:nvPr/>
          </p:nvSpPr>
          <p:spPr>
            <a:xfrm>
              <a:off x="5137817" y="5718912"/>
              <a:ext cx="276692" cy="589356"/>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オリエン</a:t>
              </a:r>
            </a:p>
          </p:txBody>
        </p:sp>
        <p:sp>
          <p:nvSpPr>
            <p:cNvPr id="1037" name="テキスト ボックス 1036">
              <a:extLst>
                <a:ext uri="{FF2B5EF4-FFF2-40B4-BE49-F238E27FC236}">
                  <a16:creationId xmlns:a16="http://schemas.microsoft.com/office/drawing/2014/main" id="{6CAF9D53-2D18-6994-02E7-B4A6336B904D}"/>
                </a:ext>
              </a:extLst>
            </p:cNvPr>
            <p:cNvSpPr txBox="1"/>
            <p:nvPr/>
          </p:nvSpPr>
          <p:spPr>
            <a:xfrm>
              <a:off x="5617747" y="5793425"/>
              <a:ext cx="276692" cy="433965"/>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構成案</a:t>
              </a:r>
            </a:p>
          </p:txBody>
        </p:sp>
        <p:sp>
          <p:nvSpPr>
            <p:cNvPr id="1038" name="テキスト ボックス 1037">
              <a:extLst>
                <a:ext uri="{FF2B5EF4-FFF2-40B4-BE49-F238E27FC236}">
                  <a16:creationId xmlns:a16="http://schemas.microsoft.com/office/drawing/2014/main" id="{3DF706CC-6B1B-2C89-F8AA-C095B3DCBC0B}"/>
                </a:ext>
              </a:extLst>
            </p:cNvPr>
            <p:cNvSpPr txBox="1"/>
            <p:nvPr/>
          </p:nvSpPr>
          <p:spPr>
            <a:xfrm>
              <a:off x="6084055"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撮影</a:t>
              </a:r>
            </a:p>
          </p:txBody>
        </p:sp>
        <p:sp>
          <p:nvSpPr>
            <p:cNvPr id="1039" name="テキスト ボックス 1038">
              <a:extLst>
                <a:ext uri="{FF2B5EF4-FFF2-40B4-BE49-F238E27FC236}">
                  <a16:creationId xmlns:a16="http://schemas.microsoft.com/office/drawing/2014/main" id="{2D9D4124-3819-5017-3771-4D10C8C4B98C}"/>
                </a:ext>
              </a:extLst>
            </p:cNvPr>
            <p:cNvSpPr txBox="1"/>
            <p:nvPr/>
          </p:nvSpPr>
          <p:spPr>
            <a:xfrm>
              <a:off x="6556267"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初稿</a:t>
              </a:r>
            </a:p>
          </p:txBody>
        </p:sp>
        <p:sp>
          <p:nvSpPr>
            <p:cNvPr id="1040" name="テキスト ボックス 1039">
              <a:extLst>
                <a:ext uri="{FF2B5EF4-FFF2-40B4-BE49-F238E27FC236}">
                  <a16:creationId xmlns:a16="http://schemas.microsoft.com/office/drawing/2014/main" id="{783BF5E2-8E08-087F-201E-1AF0EA01922D}"/>
                </a:ext>
              </a:extLst>
            </p:cNvPr>
            <p:cNvSpPr txBox="1"/>
            <p:nvPr/>
          </p:nvSpPr>
          <p:spPr>
            <a:xfrm>
              <a:off x="7039890"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再校</a:t>
              </a:r>
            </a:p>
          </p:txBody>
        </p:sp>
        <p:sp>
          <p:nvSpPr>
            <p:cNvPr id="1041" name="テキスト ボックス 1040">
              <a:extLst>
                <a:ext uri="{FF2B5EF4-FFF2-40B4-BE49-F238E27FC236}">
                  <a16:creationId xmlns:a16="http://schemas.microsoft.com/office/drawing/2014/main" id="{941688FD-6B49-74A6-A74A-B946901A88AA}"/>
                </a:ext>
              </a:extLst>
            </p:cNvPr>
            <p:cNvSpPr txBox="1"/>
            <p:nvPr/>
          </p:nvSpPr>
          <p:spPr>
            <a:xfrm>
              <a:off x="7497575" y="5853545"/>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校了</a:t>
              </a:r>
            </a:p>
          </p:txBody>
        </p:sp>
        <p:sp>
          <p:nvSpPr>
            <p:cNvPr id="1042" name="テキスト ボックス 1041">
              <a:extLst>
                <a:ext uri="{FF2B5EF4-FFF2-40B4-BE49-F238E27FC236}">
                  <a16:creationId xmlns:a16="http://schemas.microsoft.com/office/drawing/2014/main" id="{F6A894DB-CB8E-A1C7-79FF-EB66576BF0C6}"/>
                </a:ext>
              </a:extLst>
            </p:cNvPr>
            <p:cNvSpPr txBox="1"/>
            <p:nvPr/>
          </p:nvSpPr>
          <p:spPr>
            <a:xfrm>
              <a:off x="7972994" y="5709179"/>
              <a:ext cx="276692" cy="594142"/>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掲載開始</a:t>
              </a:r>
            </a:p>
          </p:txBody>
        </p:sp>
        <p:cxnSp>
          <p:nvCxnSpPr>
            <p:cNvPr id="57" name="直線コネクタ 56">
              <a:extLst>
                <a:ext uri="{FF2B5EF4-FFF2-40B4-BE49-F238E27FC236}">
                  <a16:creationId xmlns:a16="http://schemas.microsoft.com/office/drawing/2014/main" id="{4A81E79E-6ABE-25E0-6BC3-1586A8DBA4C2}"/>
                </a:ext>
              </a:extLst>
            </p:cNvPr>
            <p:cNvCxnSpPr>
              <a:cxnSpLocks/>
            </p:cNvCxnSpPr>
            <p:nvPr/>
          </p:nvCxnSpPr>
          <p:spPr>
            <a:xfrm>
              <a:off x="4662239" y="576760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4" name="直線コネクタ 1043">
              <a:extLst>
                <a:ext uri="{FF2B5EF4-FFF2-40B4-BE49-F238E27FC236}">
                  <a16:creationId xmlns:a16="http://schemas.microsoft.com/office/drawing/2014/main" id="{26B700AE-2853-BC30-0FFA-C3B6FAB9C5C5}"/>
                </a:ext>
              </a:extLst>
            </p:cNvPr>
            <p:cNvCxnSpPr>
              <a:cxnSpLocks/>
            </p:cNvCxnSpPr>
            <p:nvPr/>
          </p:nvCxnSpPr>
          <p:spPr>
            <a:xfrm>
              <a:off x="5147822" y="5769074"/>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5" name="直線コネクタ 1044">
              <a:extLst>
                <a:ext uri="{FF2B5EF4-FFF2-40B4-BE49-F238E27FC236}">
                  <a16:creationId xmlns:a16="http://schemas.microsoft.com/office/drawing/2014/main" id="{2938A3EB-11F9-E475-0D97-14DD110ADDFC}"/>
                </a:ext>
              </a:extLst>
            </p:cNvPr>
            <p:cNvCxnSpPr>
              <a:cxnSpLocks/>
            </p:cNvCxnSpPr>
            <p:nvPr/>
          </p:nvCxnSpPr>
          <p:spPr>
            <a:xfrm>
              <a:off x="5612270" y="577054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6" name="直線コネクタ 1045">
              <a:extLst>
                <a:ext uri="{FF2B5EF4-FFF2-40B4-BE49-F238E27FC236}">
                  <a16:creationId xmlns:a16="http://schemas.microsoft.com/office/drawing/2014/main" id="{960CA316-A994-7D7A-EA48-49AC8831D53A}"/>
                </a:ext>
              </a:extLst>
            </p:cNvPr>
            <p:cNvCxnSpPr>
              <a:cxnSpLocks/>
            </p:cNvCxnSpPr>
            <p:nvPr/>
          </p:nvCxnSpPr>
          <p:spPr>
            <a:xfrm>
              <a:off x="6084483" y="5769691"/>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8" name="直線コネクタ 1047">
              <a:extLst>
                <a:ext uri="{FF2B5EF4-FFF2-40B4-BE49-F238E27FC236}">
                  <a16:creationId xmlns:a16="http://schemas.microsoft.com/office/drawing/2014/main" id="{3F9A2481-032B-0BCE-77D8-E63A6B7B409C}"/>
                </a:ext>
              </a:extLst>
            </p:cNvPr>
            <p:cNvCxnSpPr>
              <a:cxnSpLocks/>
            </p:cNvCxnSpPr>
            <p:nvPr/>
          </p:nvCxnSpPr>
          <p:spPr>
            <a:xfrm>
              <a:off x="6553787" y="5764077"/>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9" name="直線コネクタ 1048">
              <a:extLst>
                <a:ext uri="{FF2B5EF4-FFF2-40B4-BE49-F238E27FC236}">
                  <a16:creationId xmlns:a16="http://schemas.microsoft.com/office/drawing/2014/main" id="{588D9A3F-63D7-CD79-C886-DE480975463A}"/>
                </a:ext>
              </a:extLst>
            </p:cNvPr>
            <p:cNvCxnSpPr>
              <a:cxnSpLocks/>
            </p:cNvCxnSpPr>
            <p:nvPr/>
          </p:nvCxnSpPr>
          <p:spPr>
            <a:xfrm>
              <a:off x="7039370" y="5765546"/>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0" name="直線コネクタ 1049">
              <a:extLst>
                <a:ext uri="{FF2B5EF4-FFF2-40B4-BE49-F238E27FC236}">
                  <a16:creationId xmlns:a16="http://schemas.microsoft.com/office/drawing/2014/main" id="{BF98B893-5B82-6BD6-E2A9-8F98EBF35D96}"/>
                </a:ext>
              </a:extLst>
            </p:cNvPr>
            <p:cNvCxnSpPr>
              <a:cxnSpLocks/>
            </p:cNvCxnSpPr>
            <p:nvPr/>
          </p:nvCxnSpPr>
          <p:spPr>
            <a:xfrm>
              <a:off x="7503818" y="576701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1" name="直線コネクタ 1050">
              <a:extLst>
                <a:ext uri="{FF2B5EF4-FFF2-40B4-BE49-F238E27FC236}">
                  <a16:creationId xmlns:a16="http://schemas.microsoft.com/office/drawing/2014/main" id="{3F993E32-C54D-82E2-0760-9B8A96B720F3}"/>
                </a:ext>
              </a:extLst>
            </p:cNvPr>
            <p:cNvCxnSpPr>
              <a:cxnSpLocks/>
            </p:cNvCxnSpPr>
            <p:nvPr/>
          </p:nvCxnSpPr>
          <p:spPr>
            <a:xfrm>
              <a:off x="7976031" y="576616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図 9">
            <a:extLst>
              <a:ext uri="{FF2B5EF4-FFF2-40B4-BE49-F238E27FC236}">
                <a16:creationId xmlns:a16="http://schemas.microsoft.com/office/drawing/2014/main" id="{1918D430-24F4-233E-5327-402ED162C99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1311" y="3415032"/>
            <a:ext cx="462363" cy="462363"/>
          </a:xfrm>
          <a:prstGeom prst="rect">
            <a:avLst/>
          </a:prstGeom>
        </p:spPr>
      </p:pic>
      <p:pic>
        <p:nvPicPr>
          <p:cNvPr id="15" name="Picture 4">
            <a:extLst>
              <a:ext uri="{FF2B5EF4-FFF2-40B4-BE49-F238E27FC236}">
                <a16:creationId xmlns:a16="http://schemas.microsoft.com/office/drawing/2014/main" id="{E5DB7885-AA55-3A7F-54B3-B1DB6FD16EAD}"/>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434596" y="3376923"/>
            <a:ext cx="242948" cy="500472"/>
          </a:xfrm>
          <a:prstGeom prst="rect">
            <a:avLst/>
          </a:prstGeom>
          <a:noFill/>
          <a:extLst>
            <a:ext uri="{909E8E84-426E-40DD-AFC4-6F175D3DCCD1}">
              <a14:hiddenFill xmlns:a14="http://schemas.microsoft.com/office/drawing/2010/main">
                <a:solidFill>
                  <a:srgbClr val="FFFFFF"/>
                </a:solidFill>
              </a14:hiddenFill>
            </a:ext>
          </a:extLst>
        </p:spPr>
      </p:pic>
      <p:pic>
        <p:nvPicPr>
          <p:cNvPr id="16" name="図 15">
            <a:extLst>
              <a:ext uri="{FF2B5EF4-FFF2-40B4-BE49-F238E27FC236}">
                <a16:creationId xmlns:a16="http://schemas.microsoft.com/office/drawing/2014/main" id="{22B02090-F80C-96C9-F517-5366879F43B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941448" y="3575516"/>
            <a:ext cx="279864" cy="279864"/>
          </a:xfrm>
          <a:prstGeom prst="rect">
            <a:avLst/>
          </a:prstGeom>
        </p:spPr>
      </p:pic>
      <p:pic>
        <p:nvPicPr>
          <p:cNvPr id="17" name="図 16" descr="テキスト, ホワイトボード&#10;&#10;自動的に生成された説明">
            <a:extLst>
              <a:ext uri="{FF2B5EF4-FFF2-40B4-BE49-F238E27FC236}">
                <a16:creationId xmlns:a16="http://schemas.microsoft.com/office/drawing/2014/main" id="{419987E4-58BB-EA35-0BB6-F9618EA5E53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06716" y="3400809"/>
            <a:ext cx="261549" cy="441768"/>
          </a:xfrm>
          <a:prstGeom prst="rect">
            <a:avLst/>
          </a:prstGeom>
        </p:spPr>
      </p:pic>
      <p:sp>
        <p:nvSpPr>
          <p:cNvPr id="18" name="角丸四角形 17">
            <a:extLst>
              <a:ext uri="{FF2B5EF4-FFF2-40B4-BE49-F238E27FC236}">
                <a16:creationId xmlns:a16="http://schemas.microsoft.com/office/drawing/2014/main" id="{7C0232BD-0FB2-9AA2-CAA4-D88F417019EB}"/>
              </a:ext>
            </a:extLst>
          </p:cNvPr>
          <p:cNvSpPr/>
          <p:nvPr/>
        </p:nvSpPr>
        <p:spPr>
          <a:xfrm>
            <a:off x="661997" y="3338650"/>
            <a:ext cx="558903" cy="558903"/>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19" name="角丸四角形 18">
            <a:extLst>
              <a:ext uri="{FF2B5EF4-FFF2-40B4-BE49-F238E27FC236}">
                <a16:creationId xmlns:a16="http://schemas.microsoft.com/office/drawing/2014/main" id="{CC33A47B-1194-A6E7-D695-9C69AF1DE6D4}"/>
              </a:ext>
            </a:extLst>
          </p:cNvPr>
          <p:cNvSpPr/>
          <p:nvPr/>
        </p:nvSpPr>
        <p:spPr>
          <a:xfrm>
            <a:off x="37187" y="3336059"/>
            <a:ext cx="558903" cy="558903"/>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20" name="角丸四角形 19">
            <a:extLst>
              <a:ext uri="{FF2B5EF4-FFF2-40B4-BE49-F238E27FC236}">
                <a16:creationId xmlns:a16="http://schemas.microsoft.com/office/drawing/2014/main" id="{B576C0C0-358D-4B9C-1720-AA02C943FDBB}"/>
              </a:ext>
            </a:extLst>
          </p:cNvPr>
          <p:cNvSpPr/>
          <p:nvPr/>
        </p:nvSpPr>
        <p:spPr>
          <a:xfrm>
            <a:off x="1278058" y="3340077"/>
            <a:ext cx="550866" cy="550866"/>
          </a:xfrm>
          <a:prstGeom prst="round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22" name="Google Shape;1205;p66">
            <a:extLst>
              <a:ext uri="{FF2B5EF4-FFF2-40B4-BE49-F238E27FC236}">
                <a16:creationId xmlns:a16="http://schemas.microsoft.com/office/drawing/2014/main" id="{3BA11F52-CBB8-AF8E-6113-B1B3E9152414}"/>
              </a:ext>
            </a:extLst>
          </p:cNvPr>
          <p:cNvSpPr/>
          <p:nvPr/>
        </p:nvSpPr>
        <p:spPr>
          <a:xfrm>
            <a:off x="1737697" y="4664328"/>
            <a:ext cx="2443405" cy="27695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dirty="0">
                <a:solidFill>
                  <a:schemeClr val="accent5"/>
                </a:solidFill>
                <a:latin typeface="Meiryo UI" panose="020B0604030504040204" pitchFamily="34" charset="-128"/>
                <a:ea typeface="Meiryo UI" panose="020B0604030504040204" pitchFamily="34" charset="-128"/>
                <a:cs typeface="Meiryo"/>
                <a:sym typeface="Meiryo"/>
              </a:rPr>
              <a:t>1</a:t>
            </a:r>
            <a:r>
              <a:rPr lang="en-US" sz="12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0,000PV保証</a:t>
            </a:r>
            <a:endParaRPr sz="12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grpSp>
        <p:nvGrpSpPr>
          <p:cNvPr id="2" name="グループ化 1">
            <a:extLst>
              <a:ext uri="{FF2B5EF4-FFF2-40B4-BE49-F238E27FC236}">
                <a16:creationId xmlns:a16="http://schemas.microsoft.com/office/drawing/2014/main" id="{F1F1523D-5698-DCEE-410D-68D0027CF0A6}"/>
              </a:ext>
            </a:extLst>
          </p:cNvPr>
          <p:cNvGrpSpPr/>
          <p:nvPr/>
        </p:nvGrpSpPr>
        <p:grpSpPr>
          <a:xfrm>
            <a:off x="2433884" y="4901170"/>
            <a:ext cx="1095692" cy="826207"/>
            <a:chOff x="1883161" y="4555287"/>
            <a:chExt cx="1095692" cy="826207"/>
          </a:xfrm>
        </p:grpSpPr>
        <p:sp>
          <p:nvSpPr>
            <p:cNvPr id="3" name="Google Shape;1091;p62">
              <a:extLst>
                <a:ext uri="{FF2B5EF4-FFF2-40B4-BE49-F238E27FC236}">
                  <a16:creationId xmlns:a16="http://schemas.microsoft.com/office/drawing/2014/main" id="{DB041B47-3B0B-3C77-B704-3918592491C2}"/>
                </a:ext>
              </a:extLst>
            </p:cNvPr>
            <p:cNvSpPr txBox="1"/>
            <p:nvPr/>
          </p:nvSpPr>
          <p:spPr>
            <a:xfrm>
              <a:off x="1883161" y="4555287"/>
              <a:ext cx="1085554" cy="2000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a:solidFill>
                    <a:schemeClr val="accent5"/>
                  </a:solidFill>
                  <a:latin typeface="Meiryo UI" panose="020B0604030504040204" pitchFamily="34" charset="-128"/>
                  <a:ea typeface="Meiryo UI" panose="020B0604030504040204" pitchFamily="34" charset="-128"/>
                  <a:cs typeface="Meiryo"/>
                  <a:sym typeface="Meiryo"/>
                </a:rPr>
                <a:t>公式SNS投稿サービス</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4" name="Google Shape;1090;p62" descr="annn.png">
              <a:extLst>
                <a:ext uri="{FF2B5EF4-FFF2-40B4-BE49-F238E27FC236}">
                  <a16:creationId xmlns:a16="http://schemas.microsoft.com/office/drawing/2014/main" id="{6D07249D-1A30-A96A-5CDC-A0127970763B}"/>
                </a:ext>
              </a:extLst>
            </p:cNvPr>
            <p:cNvPicPr preferRelativeResize="0"/>
            <p:nvPr/>
          </p:nvPicPr>
          <p:blipFill rotWithShape="1">
            <a:blip r:embed="rId8">
              <a:alphaModFix/>
            </a:blip>
            <a:srcRect/>
            <a:stretch/>
          </p:blipFill>
          <p:spPr>
            <a:xfrm rot="5400000">
              <a:off x="2279600" y="4958350"/>
              <a:ext cx="230309" cy="615980"/>
            </a:xfrm>
            <a:prstGeom prst="rect">
              <a:avLst/>
            </a:prstGeom>
            <a:noFill/>
            <a:ln>
              <a:noFill/>
            </a:ln>
          </p:spPr>
        </p:pic>
        <p:grpSp>
          <p:nvGrpSpPr>
            <p:cNvPr id="5" name="グループ化 4">
              <a:extLst>
                <a:ext uri="{FF2B5EF4-FFF2-40B4-BE49-F238E27FC236}">
                  <a16:creationId xmlns:a16="http://schemas.microsoft.com/office/drawing/2014/main" id="{D7878421-4E9F-6F1A-FB1D-3A29788C5E0F}"/>
                </a:ext>
              </a:extLst>
            </p:cNvPr>
            <p:cNvGrpSpPr/>
            <p:nvPr/>
          </p:nvGrpSpPr>
          <p:grpSpPr>
            <a:xfrm>
              <a:off x="1901314" y="4751804"/>
              <a:ext cx="1077539" cy="384518"/>
              <a:chOff x="393626" y="4684477"/>
              <a:chExt cx="1681443" cy="600020"/>
            </a:xfrm>
          </p:grpSpPr>
          <p:pic>
            <p:nvPicPr>
              <p:cNvPr id="6" name="図 5">
                <a:extLst>
                  <a:ext uri="{FF2B5EF4-FFF2-40B4-BE49-F238E27FC236}">
                    <a16:creationId xmlns:a16="http://schemas.microsoft.com/office/drawing/2014/main" id="{1B652611-85BA-C1AF-AA0C-D3872B58FB4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253943" y="4684477"/>
                <a:ext cx="821126" cy="600020"/>
              </a:xfrm>
              <a:prstGeom prst="rect">
                <a:avLst/>
              </a:prstGeom>
            </p:spPr>
          </p:pic>
          <p:grpSp>
            <p:nvGrpSpPr>
              <p:cNvPr id="7" name="グループ化 6">
                <a:extLst>
                  <a:ext uri="{FF2B5EF4-FFF2-40B4-BE49-F238E27FC236}">
                    <a16:creationId xmlns:a16="http://schemas.microsoft.com/office/drawing/2014/main" id="{FCA21261-1582-14F7-6C5A-C72AE4B75BDA}"/>
                  </a:ext>
                </a:extLst>
              </p:cNvPr>
              <p:cNvGrpSpPr/>
              <p:nvPr/>
            </p:nvGrpSpPr>
            <p:grpSpPr>
              <a:xfrm>
                <a:off x="923242" y="4728983"/>
                <a:ext cx="476210" cy="476210"/>
                <a:chOff x="7365213" y="628769"/>
                <a:chExt cx="678532" cy="678532"/>
              </a:xfrm>
            </p:grpSpPr>
            <p:sp>
              <p:nvSpPr>
                <p:cNvPr id="23" name="円/楕円 22">
                  <a:extLst>
                    <a:ext uri="{FF2B5EF4-FFF2-40B4-BE49-F238E27FC236}">
                      <a16:creationId xmlns:a16="http://schemas.microsoft.com/office/drawing/2014/main" id="{39883650-6F8A-9D01-B7C1-7E24D582E9A9}"/>
                    </a:ext>
                  </a:extLst>
                </p:cNvPr>
                <p:cNvSpPr/>
                <p:nvPr/>
              </p:nvSpPr>
              <p:spPr>
                <a:xfrm>
                  <a:off x="7365213" y="628769"/>
                  <a:ext cx="678532" cy="67853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4" name="図 23">
                  <a:extLst>
                    <a:ext uri="{FF2B5EF4-FFF2-40B4-BE49-F238E27FC236}">
                      <a16:creationId xmlns:a16="http://schemas.microsoft.com/office/drawing/2014/main" id="{DFF79D9B-89EF-532D-DF71-A8E4F88EA6FF}"/>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509254" y="761902"/>
                  <a:ext cx="396912" cy="396912"/>
                </a:xfrm>
                <a:prstGeom prst="rect">
                  <a:avLst/>
                </a:prstGeom>
              </p:spPr>
            </p:pic>
          </p:grpSp>
          <p:grpSp>
            <p:nvGrpSpPr>
              <p:cNvPr id="8" name="グループ化 7">
                <a:extLst>
                  <a:ext uri="{FF2B5EF4-FFF2-40B4-BE49-F238E27FC236}">
                    <a16:creationId xmlns:a16="http://schemas.microsoft.com/office/drawing/2014/main" id="{12C5F5F3-A850-12F2-6516-0CE03EF5B86A}"/>
                  </a:ext>
                </a:extLst>
              </p:cNvPr>
              <p:cNvGrpSpPr/>
              <p:nvPr/>
            </p:nvGrpSpPr>
            <p:grpSpPr>
              <a:xfrm>
                <a:off x="393626" y="4698827"/>
                <a:ext cx="536522" cy="536522"/>
                <a:chOff x="4285526" y="3398844"/>
                <a:chExt cx="536522" cy="536522"/>
              </a:xfrm>
            </p:grpSpPr>
            <p:sp>
              <p:nvSpPr>
                <p:cNvPr id="14" name="円/楕円 13">
                  <a:extLst>
                    <a:ext uri="{FF2B5EF4-FFF2-40B4-BE49-F238E27FC236}">
                      <a16:creationId xmlns:a16="http://schemas.microsoft.com/office/drawing/2014/main" id="{80B15D3F-0E05-E9FA-B56D-AE95812174C7}"/>
                    </a:ext>
                  </a:extLst>
                </p:cNvPr>
                <p:cNvSpPr/>
                <p:nvPr/>
              </p:nvSpPr>
              <p:spPr>
                <a:xfrm>
                  <a:off x="4315682" y="3429000"/>
                  <a:ext cx="476210" cy="47621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1" name="図 20">
                  <a:extLst>
                    <a:ext uri="{FF2B5EF4-FFF2-40B4-BE49-F238E27FC236}">
                      <a16:creationId xmlns:a16="http://schemas.microsoft.com/office/drawing/2014/main" id="{7053061A-A08B-7BBC-FCE1-75C4B682D30C}"/>
                    </a:ext>
                  </a:extLst>
                </p:cNvPr>
                <p:cNvPicPr>
                  <a:picLocks noChangeAspect="1"/>
                </p:cNvPicPr>
                <p:nvPr/>
              </p:nvPicPr>
              <p:blipFill>
                <a:blip r:embed="rId11"/>
                <a:stretch>
                  <a:fillRect/>
                </a:stretch>
              </p:blipFill>
              <p:spPr>
                <a:xfrm>
                  <a:off x="4285526" y="3398844"/>
                  <a:ext cx="536522" cy="536522"/>
                </a:xfrm>
                <a:prstGeom prst="rect">
                  <a:avLst/>
                </a:prstGeom>
              </p:spPr>
            </p:pic>
          </p:grpSp>
        </p:grpSp>
      </p:grpSp>
      <p:pic>
        <p:nvPicPr>
          <p:cNvPr id="26" name="図 25">
            <a:extLst>
              <a:ext uri="{FF2B5EF4-FFF2-40B4-BE49-F238E27FC236}">
                <a16:creationId xmlns:a16="http://schemas.microsoft.com/office/drawing/2014/main" id="{2C569894-552A-B648-93FF-3B1AD431F5CF}"/>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84931" y="2044129"/>
            <a:ext cx="1540187" cy="1026437"/>
          </a:xfrm>
          <a:prstGeom prst="rect">
            <a:avLst/>
          </a:prstGeom>
          <a:effectLst>
            <a:softEdge rad="91908"/>
          </a:effectLst>
        </p:spPr>
      </p:pic>
      <p:pic>
        <p:nvPicPr>
          <p:cNvPr id="30" name="図 29">
            <a:extLst>
              <a:ext uri="{FF2B5EF4-FFF2-40B4-BE49-F238E27FC236}">
                <a16:creationId xmlns:a16="http://schemas.microsoft.com/office/drawing/2014/main" id="{AD5A2A93-4E17-376B-9CF0-EF7FB7502C41}"/>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436962" y="3960112"/>
            <a:ext cx="1078207" cy="416283"/>
          </a:xfrm>
          <a:prstGeom prst="rect">
            <a:avLst/>
          </a:prstGeom>
        </p:spPr>
      </p:pic>
      <p:sp>
        <p:nvSpPr>
          <p:cNvPr id="33" name="正方形/長方形 32">
            <a:extLst>
              <a:ext uri="{FF2B5EF4-FFF2-40B4-BE49-F238E27FC236}">
                <a16:creationId xmlns:a16="http://schemas.microsoft.com/office/drawing/2014/main" id="{9DD87690-D6A2-CF48-CA49-8DB224EB9099}"/>
              </a:ext>
            </a:extLst>
          </p:cNvPr>
          <p:cNvSpPr/>
          <p:nvPr/>
        </p:nvSpPr>
        <p:spPr>
          <a:xfrm>
            <a:off x="58548" y="3039014"/>
            <a:ext cx="1755609" cy="276999"/>
          </a:xfrm>
          <a:prstGeom prst="rect">
            <a:avLst/>
          </a:prstGeom>
          <a:noFill/>
        </p:spPr>
        <p:txBody>
          <a:bodyPr wrap="none" lIns="91440" tIns="45720" rIns="91440" bIns="45720">
            <a:spAutoFit/>
          </a:bodyPr>
          <a:lstStyle/>
          <a:p>
            <a:pPr algn="ctr"/>
            <a:r>
              <a:rPr lang="ja-JP" altLang="en-US" sz="1200" b="1" cap="none" spc="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Hiragino Kaku Gothic Std W8" panose="020B0800000000000000" pitchFamily="34" charset="-128"/>
                <a:ea typeface="Hiragino Kaku Gothic Std W8" panose="020B0800000000000000" pitchFamily="34" charset="-128"/>
              </a:rPr>
              <a:t>＼キャンプでお試し／</a:t>
            </a:r>
          </a:p>
        </p:txBody>
      </p:sp>
    </p:spTree>
    <p:extLst>
      <p:ext uri="{BB962C8B-B14F-4D97-AF65-F5344CB8AC3E}">
        <p14:creationId xmlns:p14="http://schemas.microsoft.com/office/powerpoint/2010/main" val="20343668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82"/>
        <p:cNvGrpSpPr/>
        <p:nvPr/>
      </p:nvGrpSpPr>
      <p:grpSpPr>
        <a:xfrm>
          <a:off x="0" y="0"/>
          <a:ext cx="0" cy="0"/>
          <a:chOff x="0" y="0"/>
          <a:chExt cx="0" cy="0"/>
        </a:xfrm>
      </p:grpSpPr>
      <p:sp>
        <p:nvSpPr>
          <p:cNvPr id="1285" name="Google Shape;1285;p68"/>
          <p:cNvSpPr txBox="1"/>
          <p:nvPr/>
        </p:nvSpPr>
        <p:spPr>
          <a:xfrm>
            <a:off x="820679" y="245151"/>
            <a:ext cx="750264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4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24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BE-PAL』Instagram</a:t>
            </a:r>
            <a:r>
              <a:rPr lang="ja-JP" altLang="en-US" sz="2400" b="1" i="0" u="none" strike="noStrike" cap="none">
                <a:solidFill>
                  <a:schemeClr val="dk1"/>
                </a:solidFill>
                <a:latin typeface="Meiryo UI" panose="020B0604030504040204" pitchFamily="34" charset="-128"/>
                <a:ea typeface="Meiryo UI" panose="020B0604030504040204" pitchFamily="34" charset="-128"/>
                <a:cs typeface="Meiryo"/>
                <a:sym typeface="Meiryo"/>
              </a:rPr>
              <a:t> </a:t>
            </a:r>
            <a:r>
              <a:rPr lang="en-US" altLang="ja-JP" sz="2400" b="1" dirty="0">
                <a:solidFill>
                  <a:schemeClr val="dk1"/>
                </a:solidFill>
                <a:latin typeface="Meiryo UI" panose="020B0604030504040204" pitchFamily="34" charset="-128"/>
                <a:ea typeface="Meiryo UI" panose="020B0604030504040204" pitchFamily="34" charset="-128"/>
                <a:cs typeface="Meiryo"/>
                <a:sym typeface="Meiryo"/>
              </a:rPr>
              <a:t>Feed Magazine</a:t>
            </a:r>
            <a:endParaRPr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303" name="Google Shape;1303;p68"/>
          <p:cNvSpPr txBox="1"/>
          <p:nvPr/>
        </p:nvSpPr>
        <p:spPr>
          <a:xfrm>
            <a:off x="7818059" y="166619"/>
            <a:ext cx="904968" cy="369332"/>
          </a:xfrm>
          <a:prstGeom prst="rect">
            <a:avLst/>
          </a:prstGeom>
          <a:solidFill>
            <a:schemeClr val="accent4"/>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SNS</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3" name="正方形/長方形 12">
            <a:extLst>
              <a:ext uri="{FF2B5EF4-FFF2-40B4-BE49-F238E27FC236}">
                <a16:creationId xmlns:a16="http://schemas.microsoft.com/office/drawing/2014/main" id="{ABF09A9C-EEF4-CE3E-7951-9BA3D00099A0}"/>
              </a:ext>
            </a:extLst>
          </p:cNvPr>
          <p:cNvSpPr/>
          <p:nvPr/>
        </p:nvSpPr>
        <p:spPr>
          <a:xfrm>
            <a:off x="2668177" y="1492275"/>
            <a:ext cx="6081854" cy="159338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24" name="ホームベース 23">
            <a:extLst>
              <a:ext uri="{FF2B5EF4-FFF2-40B4-BE49-F238E27FC236}">
                <a16:creationId xmlns:a16="http://schemas.microsoft.com/office/drawing/2014/main" id="{B3C5FC14-B77B-959E-191A-E5D3FB0BF876}"/>
              </a:ext>
            </a:extLst>
          </p:cNvPr>
          <p:cNvSpPr/>
          <p:nvPr/>
        </p:nvSpPr>
        <p:spPr>
          <a:xfrm>
            <a:off x="3152509" y="2659439"/>
            <a:ext cx="5506873" cy="293221"/>
          </a:xfrm>
          <a:prstGeom prst="homePlate">
            <a:avLst/>
          </a:prstGeom>
          <a:solidFill>
            <a:schemeClr val="accent3">
              <a:lumMod val="75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a:latin typeface="Meiryo UI" panose="020B0604030504040204" pitchFamily="34" charset="-128"/>
                <a:ea typeface="Meiryo UI" panose="020B0604030504040204" pitchFamily="34" charset="-128"/>
              </a:rPr>
              <a:t>カルーセル方式で投稿！スワイプしながら画像をスライド！</a:t>
            </a:r>
          </a:p>
        </p:txBody>
      </p:sp>
      <p:sp>
        <p:nvSpPr>
          <p:cNvPr id="25" name="Google Shape;1251;p67">
            <a:extLst>
              <a:ext uri="{FF2B5EF4-FFF2-40B4-BE49-F238E27FC236}">
                <a16:creationId xmlns:a16="http://schemas.microsoft.com/office/drawing/2014/main" id="{A97FA29A-2C2E-93C1-A9D4-A30BB910C609}"/>
              </a:ext>
            </a:extLst>
          </p:cNvPr>
          <p:cNvSpPr/>
          <p:nvPr/>
        </p:nvSpPr>
        <p:spPr>
          <a:xfrm>
            <a:off x="83393" y="800498"/>
            <a:ext cx="8639634"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altLang="ja-JP"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BE-PAL</a:t>
            </a:r>
            <a:r>
              <a:rPr lang="ja-JP" alt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の公式</a:t>
            </a:r>
            <a:r>
              <a:rPr lang="en-US" altLang="ja-JP"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Instagram</a:t>
            </a:r>
            <a:r>
              <a:rPr lang="ja-JP" alt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で</a:t>
            </a:r>
            <a:r>
              <a:rPr lang="en-US" altLang="ja-JP" sz="1200" b="1" dirty="0">
                <a:latin typeface="Meiryo UI" panose="020B0604030504040204" pitchFamily="34" charset="-128"/>
                <a:ea typeface="Meiryo UI" panose="020B0604030504040204" pitchFamily="34" charset="-128"/>
                <a:cs typeface="Meiryo"/>
                <a:sym typeface="Meiryo"/>
              </a:rPr>
              <a:t>PR</a:t>
            </a:r>
            <a:r>
              <a:rPr lang="ja-JP" altLang="en-US" sz="1200" b="1" dirty="0">
                <a:latin typeface="Meiryo UI" panose="020B0604030504040204" pitchFamily="34" charset="-128"/>
                <a:ea typeface="Meiryo UI" panose="020B0604030504040204" pitchFamily="34" charset="-128"/>
                <a:cs typeface="Meiryo"/>
                <a:sym typeface="Meiryo"/>
              </a:rPr>
              <a:t>するメニューです。</a:t>
            </a:r>
            <a:r>
              <a:rPr lang="en-US" altLang="ja-JP" sz="1200" b="1" dirty="0">
                <a:latin typeface="Meiryo UI" panose="020B0604030504040204" pitchFamily="34" charset="-128"/>
                <a:ea typeface="Meiryo UI" panose="020B0604030504040204" pitchFamily="34" charset="-128"/>
                <a:cs typeface="Meiryo"/>
                <a:sym typeface="Meiryo"/>
              </a:rPr>
              <a:t>BE-PAL</a:t>
            </a:r>
            <a:r>
              <a:rPr lang="ja-JP" altLang="en-US" sz="1200" b="1" dirty="0">
                <a:latin typeface="Meiryo UI" panose="020B0604030504040204" pitchFamily="34" charset="-128"/>
                <a:ea typeface="Meiryo UI" panose="020B0604030504040204" pitchFamily="34" charset="-128"/>
                <a:cs typeface="Meiryo"/>
                <a:sym typeface="Meiryo"/>
              </a:rPr>
              <a:t>の編集力を活かしたテキストで記者消費の魅力を訴求します。</a:t>
            </a:r>
            <a:endParaRPr lang="en-US" altLang="ja-JP" sz="1200" b="1" dirty="0">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ja-JP" alt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スピード感のある素材提供プランから動画プランまで、与件に合わせた３種類のプランをご用意しました。</a:t>
            </a:r>
            <a:r>
              <a:rPr lang="en-US" altLang="ja-JP"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Instagram</a:t>
            </a:r>
            <a:r>
              <a:rPr lang="ja-JP" altLang="en-US"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上で</a:t>
            </a:r>
            <a:r>
              <a:rPr lang="en-US" altLang="ja-JP" sz="1200" b="1" dirty="0">
                <a:latin typeface="Meiryo UI" panose="020B0604030504040204" pitchFamily="34" charset="-128"/>
                <a:ea typeface="Meiryo UI" panose="020B0604030504040204" pitchFamily="34" charset="-128"/>
                <a:cs typeface="Meiryo"/>
                <a:sym typeface="Meiryo"/>
              </a:rPr>
              <a:t>BE-PAL</a:t>
            </a:r>
            <a:r>
              <a:rPr lang="ja-JP" altLang="en-US" sz="1200" b="1" dirty="0">
                <a:latin typeface="Meiryo UI" panose="020B0604030504040204" pitchFamily="34" charset="-128"/>
                <a:ea typeface="Meiryo UI" panose="020B0604030504040204" pitchFamily="34" charset="-128"/>
                <a:cs typeface="Meiryo"/>
                <a:sym typeface="Meiryo"/>
              </a:rPr>
              <a:t>フォロワーやアウトドア関心層への効果的な訴求が可能です。</a:t>
            </a:r>
            <a:endParaRPr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31" name="図 30">
            <a:extLst>
              <a:ext uri="{FF2B5EF4-FFF2-40B4-BE49-F238E27FC236}">
                <a16:creationId xmlns:a16="http://schemas.microsoft.com/office/drawing/2014/main" id="{87C5EB80-1CEF-F409-62ED-79C23002554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16200000">
            <a:off x="2726642" y="2585258"/>
            <a:ext cx="367402" cy="367402"/>
          </a:xfrm>
          <a:prstGeom prst="rect">
            <a:avLst/>
          </a:prstGeom>
        </p:spPr>
      </p:pic>
      <p:graphicFrame>
        <p:nvGraphicFramePr>
          <p:cNvPr id="4" name="Google Shape;1060;p62">
            <a:extLst>
              <a:ext uri="{FF2B5EF4-FFF2-40B4-BE49-F238E27FC236}">
                <a16:creationId xmlns:a16="http://schemas.microsoft.com/office/drawing/2014/main" id="{602C9A91-53F2-47C9-1433-F09DED54D5C4}"/>
              </a:ext>
            </a:extLst>
          </p:cNvPr>
          <p:cNvGraphicFramePr/>
          <p:nvPr>
            <p:extLst>
              <p:ext uri="{D42A27DB-BD31-4B8C-83A1-F6EECF244321}">
                <p14:modId xmlns:p14="http://schemas.microsoft.com/office/powerpoint/2010/main" val="3141918853"/>
              </p:ext>
            </p:extLst>
          </p:nvPr>
        </p:nvGraphicFramePr>
        <p:xfrm>
          <a:off x="2668177" y="3425496"/>
          <a:ext cx="6081854" cy="3294308"/>
        </p:xfrm>
        <a:graphic>
          <a:graphicData uri="http://schemas.openxmlformats.org/drawingml/2006/table">
            <a:tbl>
              <a:tblPr firstRow="1" bandRow="1">
                <a:tableStyleId>{7E9639D4-E3E2-4D34-9284-5A2195B3D0D7}</a:tableStyleId>
              </a:tblPr>
              <a:tblGrid>
                <a:gridCol w="843508">
                  <a:extLst>
                    <a:ext uri="{9D8B030D-6E8A-4147-A177-3AD203B41FA5}">
                      <a16:colId xmlns:a16="http://schemas.microsoft.com/office/drawing/2014/main" val="20000"/>
                    </a:ext>
                  </a:extLst>
                </a:gridCol>
                <a:gridCol w="1696862">
                  <a:extLst>
                    <a:ext uri="{9D8B030D-6E8A-4147-A177-3AD203B41FA5}">
                      <a16:colId xmlns:a16="http://schemas.microsoft.com/office/drawing/2014/main" val="20001"/>
                    </a:ext>
                  </a:extLst>
                </a:gridCol>
                <a:gridCol w="1770742">
                  <a:extLst>
                    <a:ext uri="{9D8B030D-6E8A-4147-A177-3AD203B41FA5}">
                      <a16:colId xmlns:a16="http://schemas.microsoft.com/office/drawing/2014/main" val="2248495857"/>
                    </a:ext>
                  </a:extLst>
                </a:gridCol>
                <a:gridCol w="1770742">
                  <a:extLst>
                    <a:ext uri="{9D8B030D-6E8A-4147-A177-3AD203B41FA5}">
                      <a16:colId xmlns:a16="http://schemas.microsoft.com/office/drawing/2014/main" val="89069300"/>
                    </a:ext>
                  </a:extLst>
                </a:gridCol>
              </a:tblGrid>
              <a:tr h="201569">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メニュー</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en-US"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『BE-PAL』 Instagram</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 </a:t>
                      </a:r>
                      <a:r>
                        <a:rPr lang="en-US"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Feed</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 </a:t>
                      </a:r>
                      <a:r>
                        <a:rPr lang="en-US"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Magazine</a:t>
                      </a:r>
                      <a:endPar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en-US"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WEB</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タイアップ</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endPar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325236934"/>
                  </a:ext>
                </a:extLst>
              </a:tr>
              <a:tr h="202805">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1" i="0" u="none" strike="noStrike" cap="none">
                          <a:solidFill>
                            <a:srgbClr val="FFFFFF"/>
                          </a:solidFill>
                          <a:latin typeface="Meiryo"/>
                          <a:ea typeface="Meiryo"/>
                          <a:cs typeface="Meiryo"/>
                          <a:sym typeface="Meiryo"/>
                        </a:rPr>
                        <a:t>プラン</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err="1">
                          <a:solidFill>
                            <a:srgbClr val="FFFFFF"/>
                          </a:solidFill>
                          <a:latin typeface="Meiryo"/>
                          <a:ea typeface="Meiryo"/>
                          <a:cs typeface="Meiryo"/>
                          <a:sym typeface="Meiryo"/>
                        </a:rPr>
                        <a:t>素材提供プラン（撮影なし</a:t>
                      </a:r>
                      <a:r>
                        <a:rPr lang="en-US" sz="900" b="1" i="0" u="none" strike="noStrike" cap="none" dirty="0">
                          <a:solidFill>
                            <a:srgbClr val="FFFFFF"/>
                          </a:solidFill>
                          <a:latin typeface="Meiryo"/>
                          <a:ea typeface="Meiryo"/>
                          <a:cs typeface="Meiryo"/>
                          <a:sym typeface="Meiryo"/>
                        </a:rPr>
                        <a:t>）</a:t>
                      </a:r>
                      <a:endParaRPr sz="900" b="1" i="0" u="none" strike="noStrike" cap="none" dirty="0">
                        <a:solidFill>
                          <a:srgbClr val="FFFFFF"/>
                        </a:solidFill>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b="1" i="0" u="none" strike="noStrike" cap="none" dirty="0">
                          <a:solidFill>
                            <a:srgbClr val="FFFFFF"/>
                          </a:solidFill>
                          <a:latin typeface="Meiryo"/>
                          <a:ea typeface="Meiryo"/>
                          <a:cs typeface="Meiryo"/>
                          <a:sym typeface="Meiryo"/>
                        </a:rPr>
                        <a:t>静止画プラン（撮影あり）</a:t>
                      </a:r>
                      <a:endParaRPr sz="900" b="1" i="0" u="none" strike="noStrike" cap="none" dirty="0">
                        <a:solidFill>
                          <a:srgbClr val="FFFFFF"/>
                        </a:solidFill>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b="1" i="0" u="none" strike="noStrike" cap="none">
                          <a:solidFill>
                            <a:srgbClr val="FFFFFF"/>
                          </a:solidFill>
                          <a:latin typeface="Meiryo"/>
                          <a:ea typeface="Meiryo"/>
                          <a:cs typeface="Meiryo"/>
                          <a:sym typeface="Meiryo"/>
                        </a:rPr>
                        <a:t>動画プラン（撮影あり）</a:t>
                      </a:r>
                      <a:endParaRPr sz="900" b="1" i="0" u="none" strike="noStrike" cap="none" dirty="0">
                        <a:solidFill>
                          <a:srgbClr val="FFFFFF"/>
                        </a:solidFill>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3387521975"/>
                  </a:ext>
                </a:extLst>
              </a:tr>
              <a:tr h="201569">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実施料金</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G80万円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G150万円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G200万円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36168179"/>
                  </a:ext>
                </a:extLst>
              </a:tr>
              <a:tr h="291948">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imp数</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1600"/>
                        <a:buFont typeface="Arial"/>
                        <a:buNone/>
                      </a:pPr>
                      <a:r>
                        <a:rPr lang="en-US" sz="14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30,000imps保証</a:t>
                      </a:r>
                    </a:p>
                    <a:p>
                      <a:pPr marL="0" marR="0" lvl="0" indent="0" algn="ctr" rtl="0">
                        <a:lnSpc>
                          <a:spcPct val="100000"/>
                        </a:lnSpc>
                        <a:spcBef>
                          <a:spcPts val="0"/>
                        </a:spcBef>
                        <a:spcAft>
                          <a:spcPts val="0"/>
                        </a:spcAft>
                        <a:buClr>
                          <a:schemeClr val="dk1"/>
                        </a:buClr>
                        <a:buSzPts val="16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（IG</a:t>
                      </a: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フィード投稿 </a:t>
                      </a:r>
                      <a:r>
                        <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&amp;</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IG</a:t>
                      </a: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フィード遷移の</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IGS</a:t>
                      </a: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合計）</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altLang="ja-JP" sz="1400" b="1"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30,000imps保証</a:t>
                      </a:r>
                    </a:p>
                    <a:p>
                      <a:pPr marL="0" marR="0" lvl="0" indent="0" algn="ctr" rtl="0">
                        <a:lnSpc>
                          <a:spcPct val="100000"/>
                        </a:lnSpc>
                        <a:spcBef>
                          <a:spcPts val="0"/>
                        </a:spcBef>
                        <a:spcAft>
                          <a:spcPts val="0"/>
                        </a:spcAft>
                        <a:buClr>
                          <a:schemeClr val="dk1"/>
                        </a:buClr>
                        <a:buSzPts val="1600"/>
                        <a:buFont typeface="Arial"/>
                        <a:buNone/>
                      </a:pPr>
                      <a:r>
                        <a:rPr lang="ja-JP" altLang="en" sz="800">
                          <a:latin typeface="Meiryo UI" panose="020B0604030504040204" pitchFamily="34" charset="-128"/>
                          <a:ea typeface="Meiryo UI" panose="020B0604030504040204" pitchFamily="34" charset="-128"/>
                        </a:rPr>
                        <a:t>（</a:t>
                      </a:r>
                      <a:r>
                        <a:rPr lang="en" altLang="ja-JP" sz="800" dirty="0">
                          <a:latin typeface="Meiryo UI" panose="020B0604030504040204" pitchFamily="34" charset="-128"/>
                          <a:ea typeface="Meiryo UI" panose="020B0604030504040204" pitchFamily="34" charset="-128"/>
                        </a:rPr>
                        <a:t>IG</a:t>
                      </a:r>
                      <a:r>
                        <a:rPr lang="ja-JP" altLang="en-US" sz="800">
                          <a:latin typeface="Meiryo UI" panose="020B0604030504040204" pitchFamily="34" charset="-128"/>
                          <a:ea typeface="Meiryo UI" panose="020B0604030504040204" pitchFamily="34" charset="-128"/>
                        </a:rPr>
                        <a:t>フィード投稿 </a:t>
                      </a:r>
                      <a:r>
                        <a:rPr lang="en-US" altLang="ja-JP" sz="800" dirty="0">
                          <a:latin typeface="Meiryo UI" panose="020B0604030504040204" pitchFamily="34" charset="-128"/>
                          <a:ea typeface="Meiryo UI" panose="020B0604030504040204" pitchFamily="34" charset="-128"/>
                        </a:rPr>
                        <a:t>&amp;</a:t>
                      </a:r>
                      <a:r>
                        <a:rPr lang="en" altLang="ja-JP" sz="800" dirty="0">
                          <a:latin typeface="Meiryo UI" panose="020B0604030504040204" pitchFamily="34" charset="-128"/>
                          <a:ea typeface="Meiryo UI" panose="020B0604030504040204" pitchFamily="34" charset="-128"/>
                        </a:rPr>
                        <a:t>IG</a:t>
                      </a:r>
                      <a:r>
                        <a:rPr lang="ja-JP" altLang="en-US" sz="800">
                          <a:latin typeface="Meiryo UI" panose="020B0604030504040204" pitchFamily="34" charset="-128"/>
                          <a:ea typeface="Meiryo UI" panose="020B0604030504040204" pitchFamily="34" charset="-128"/>
                        </a:rPr>
                        <a:t>フィード遷移の</a:t>
                      </a:r>
                      <a:r>
                        <a:rPr lang="en" altLang="ja-JP" sz="800" dirty="0">
                          <a:latin typeface="Meiryo UI" panose="020B0604030504040204" pitchFamily="34" charset="-128"/>
                          <a:ea typeface="Meiryo UI" panose="020B0604030504040204" pitchFamily="34" charset="-128"/>
                        </a:rPr>
                        <a:t>IGS</a:t>
                      </a:r>
                      <a:r>
                        <a:rPr lang="ja-JP" altLang="en-US" sz="800">
                          <a:latin typeface="Meiryo UI" panose="020B0604030504040204" pitchFamily="34" charset="-128"/>
                          <a:ea typeface="Meiryo UI" panose="020B0604030504040204" pitchFamily="34" charset="-128"/>
                        </a:rPr>
                        <a:t>合計）</a:t>
                      </a:r>
                      <a:endParaRPr lang="en-US" altLang="ja-JP" sz="5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altLang="ja-JP" sz="1400" b="1"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30,000imps保証</a:t>
                      </a:r>
                    </a:p>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altLang="ja-JP" sz="1400" b="1"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60,000</a:t>
                      </a:r>
                      <a:r>
                        <a:rPr kumimoji="0" lang="ja-JP" altLang="en-US" sz="1400" b="1"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再生保証</a:t>
                      </a:r>
                      <a:endParaRPr kumimoji="0" lang="en-US" altLang="ja-JP" sz="1400" b="1"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chemeClr val="dk1"/>
                        </a:buClr>
                        <a:buSzPts val="1600"/>
                        <a:buFont typeface="Arial"/>
                        <a:buNone/>
                      </a:pPr>
                      <a:r>
                        <a:rPr lang="en-US" altLang="ja-JP" sz="5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 altLang="ja-JP" sz="500" dirty="0">
                          <a:latin typeface="Meiryo UI" panose="020B0604030504040204" pitchFamily="34" charset="-128"/>
                          <a:ea typeface="Meiryo UI" panose="020B0604030504040204" pitchFamily="34" charset="-128"/>
                        </a:rPr>
                        <a:t>IG</a:t>
                      </a:r>
                      <a:r>
                        <a:rPr lang="ja-JP" altLang="en-US" sz="500" dirty="0">
                          <a:latin typeface="Meiryo UI" panose="020B0604030504040204" pitchFamily="34" charset="-128"/>
                          <a:ea typeface="Meiryo UI" panose="020B0604030504040204" pitchFamily="34" charset="-128"/>
                        </a:rPr>
                        <a:t>フィード投稿</a:t>
                      </a:r>
                      <a:r>
                        <a:rPr lang="en-US" altLang="ja-JP" sz="500" dirty="0">
                          <a:latin typeface="Meiryo UI" panose="020B0604030504040204" pitchFamily="34" charset="-128"/>
                          <a:ea typeface="Meiryo UI" panose="020B0604030504040204" pitchFamily="34" charset="-128"/>
                        </a:rPr>
                        <a:t>+</a:t>
                      </a:r>
                      <a:r>
                        <a:rPr lang="ja-JP" altLang="en-US" sz="500" dirty="0">
                          <a:latin typeface="Meiryo UI" panose="020B0604030504040204" pitchFamily="34" charset="-128"/>
                          <a:ea typeface="Meiryo UI" panose="020B0604030504040204" pitchFamily="34" charset="-128"/>
                        </a:rPr>
                        <a:t>リール動画＋</a:t>
                      </a:r>
                      <a:r>
                        <a:rPr lang="en-US" altLang="ja-JP" sz="500" dirty="0">
                          <a:latin typeface="Meiryo UI" panose="020B0604030504040204" pitchFamily="34" charset="-128"/>
                          <a:ea typeface="Meiryo UI" panose="020B0604030504040204" pitchFamily="34" charset="-128"/>
                        </a:rPr>
                        <a:t>AD</a:t>
                      </a:r>
                      <a:r>
                        <a:rPr lang="ja-JP" altLang="en-US" sz="500" dirty="0">
                          <a:latin typeface="Meiryo UI" panose="020B0604030504040204" pitchFamily="34" charset="-128"/>
                          <a:ea typeface="Meiryo UI" panose="020B0604030504040204" pitchFamily="34" charset="-128"/>
                        </a:rPr>
                        <a:t>配信合計）</a:t>
                      </a:r>
                      <a:endParaRPr lang="en-US" altLang="ja-JP" sz="5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291948">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撮影</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16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なし</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1600"/>
                        <a:buFont typeface="Arial"/>
                        <a:buNone/>
                      </a:pPr>
                      <a:r>
                        <a:rPr lang="ja-JP" alt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あり</a:t>
                      </a:r>
                      <a:endParaRPr lang="en-US" altLang="ja-JP" sz="9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1600"/>
                        <a:buFont typeface="Arial"/>
                        <a:buNone/>
                      </a:pPr>
                      <a:r>
                        <a:rPr lang="ja-JP" alt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あり</a:t>
                      </a:r>
                      <a:endParaRPr lang="en-US" altLang="ja-JP" sz="9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193370600"/>
                  </a:ext>
                </a:extLst>
              </a:tr>
              <a:tr h="202805">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掲載日</a:t>
                      </a:r>
                      <a:r>
                        <a:rPr 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消化期間</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3">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平日任意／</a:t>
                      </a: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4</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週間（想定）</a:t>
                      </a:r>
                      <a:endParaRPr kumimoji="0" lang="ja-JP" altLang="en-US" sz="14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202805">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レポート項目</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ctr" rtl="0">
                        <a:lnSpc>
                          <a:spcPct val="100000"/>
                        </a:lnSpc>
                        <a:spcBef>
                          <a:spcPts val="0"/>
                        </a:spcBef>
                        <a:spcAft>
                          <a:spcPts val="0"/>
                        </a:spcAft>
                        <a:buClr>
                          <a:schemeClr val="dk1"/>
                        </a:buClr>
                        <a:buSzPts val="900"/>
                        <a:buFont typeface="Arial"/>
                        <a:buNone/>
                      </a:pPr>
                      <a:r>
                        <a:rPr lang="en"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imp</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数・いいね数・保存数</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lang="ja-JP" altLang="en-US" sz="900" b="0" i="0" u="none" strike="noStrike" kern="0" cap="none" spc="0" normalizeH="0" baseline="0" noProof="0" dirty="0">
                        <a:ln>
                          <a:noFill/>
                        </a:ln>
                        <a:solidFill>
                          <a:srgbClr val="000000"/>
                        </a:solidFill>
                        <a:effectLst/>
                        <a:uLnTx/>
                        <a:uFillTx/>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imp</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数・再生数・いいね数・保存数</a:t>
                      </a:r>
                      <a:endPar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203397">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申込期限</a:t>
                      </a:r>
                      <a:r>
                        <a:rPr 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最短10営業日前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最短</a:t>
                      </a: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20</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営業日前</a:t>
                      </a:r>
                      <a:endParaRPr kumimoji="0" lang="ja-JP" altLang="en-US" sz="14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最短</a:t>
                      </a: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30</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営業日前</a:t>
                      </a:r>
                      <a:endParaRPr kumimoji="0" lang="ja-JP" altLang="en-US" sz="14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203397">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備考</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3">
                  <a:txBody>
                    <a:bodyPr/>
                    <a:lstStyle/>
                    <a:p>
                      <a:pPr marL="0" marR="0" lvl="0" indent="0" algn="l" rtl="0">
                        <a:lnSpc>
                          <a:spcPct val="100000"/>
                        </a:lnSpc>
                        <a:spcBef>
                          <a:spcPts val="0"/>
                        </a:spcBef>
                        <a:spcAft>
                          <a:spcPts val="0"/>
                        </a:spcAft>
                        <a:buClr>
                          <a:schemeClr val="dk1"/>
                        </a:buClr>
                        <a:buSzPts val="900"/>
                        <a:buFont typeface="Arial"/>
                        <a:buNone/>
                      </a:pPr>
                      <a:r>
                        <a:rPr lang="ja-JP" altLang="en" sz="800">
                          <a:latin typeface="Meiryo UI" panose="020B0604030504040204" pitchFamily="34" charset="-128"/>
                          <a:ea typeface="Meiryo UI" panose="020B0604030504040204" pitchFamily="34" charset="-128"/>
                        </a:rPr>
                        <a:t>・</a:t>
                      </a:r>
                      <a:r>
                        <a:rPr lang="en-US" altLang="ja-JP" sz="800" dirty="0">
                          <a:latin typeface="Meiryo UI" panose="020B0604030504040204" pitchFamily="34" charset="-128"/>
                          <a:ea typeface="Meiryo UI" panose="020B0604030504040204" pitchFamily="34" charset="-128"/>
                        </a:rPr>
                        <a:t>#</a:t>
                      </a:r>
                      <a:r>
                        <a:rPr lang="en" altLang="ja-JP" sz="800" dirty="0">
                          <a:latin typeface="Meiryo UI" panose="020B0604030504040204" pitchFamily="34" charset="-128"/>
                          <a:ea typeface="Meiryo UI" panose="020B0604030504040204" pitchFamily="34" charset="-128"/>
                        </a:rPr>
                        <a:t>PR</a:t>
                      </a:r>
                      <a:r>
                        <a:rPr lang="ja-JP" altLang="en-US" sz="800">
                          <a:latin typeface="Meiryo UI" panose="020B0604030504040204" pitchFamily="34" charset="-128"/>
                          <a:ea typeface="Meiryo UI" panose="020B0604030504040204" pitchFamily="34" charset="-128"/>
                        </a:rPr>
                        <a:t>が入ります</a:t>
                      </a:r>
                      <a:endParaRPr lang="en-US" altLang="ja-JP" sz="800" dirty="0">
                        <a:latin typeface="Meiryo UI" panose="020B0604030504040204" pitchFamily="34" charset="-128"/>
                        <a:ea typeface="Meiryo UI" panose="020B0604030504040204" pitchFamily="34" charset="-128"/>
                      </a:endParaRPr>
                    </a:p>
                    <a:p>
                      <a:pPr marL="0" marR="0" lvl="0" indent="0" algn="l" rtl="0">
                        <a:lnSpc>
                          <a:spcPct val="100000"/>
                        </a:lnSpc>
                        <a:spcBef>
                          <a:spcPts val="0"/>
                        </a:spcBef>
                        <a:spcAft>
                          <a:spcPts val="0"/>
                        </a:spcAft>
                        <a:buClr>
                          <a:schemeClr val="dk1"/>
                        </a:buClr>
                        <a:buSzPts val="900"/>
                        <a:buFont typeface="Arial"/>
                        <a:buNone/>
                      </a:pPr>
                      <a:r>
                        <a:rPr lang="ja-JP" altLang="en-US" sz="800">
                          <a:latin typeface="Meiryo UI" panose="020B0604030504040204" pitchFamily="34" charset="-128"/>
                          <a:ea typeface="Meiryo UI" panose="020B0604030504040204" pitchFamily="34" charset="-128"/>
                        </a:rPr>
                        <a:t>・ご希望の</a:t>
                      </a:r>
                      <a:r>
                        <a:rPr lang="en-US" altLang="ja-JP" sz="800" dirty="0">
                          <a:latin typeface="Meiryo UI" panose="020B0604030504040204" pitchFamily="34" charset="-128"/>
                          <a:ea typeface="Meiryo UI" panose="020B0604030504040204" pitchFamily="34" charset="-128"/>
                        </a:rPr>
                        <a:t>#</a:t>
                      </a:r>
                      <a:r>
                        <a:rPr lang="ja-JP" altLang="en-US" sz="800">
                          <a:latin typeface="Meiryo UI" panose="020B0604030504040204" pitchFamily="34" charset="-128"/>
                          <a:ea typeface="Meiryo UI" panose="020B0604030504040204" pitchFamily="34" charset="-128"/>
                        </a:rPr>
                        <a:t>タグ１つお付けします。</a:t>
                      </a:r>
                      <a:endParaRPr lang="en-US" altLang="ja-JP" sz="800" dirty="0">
                        <a:latin typeface="Meiryo UI" panose="020B0604030504040204" pitchFamily="34" charset="-128"/>
                        <a:ea typeface="Meiryo UI" panose="020B0604030504040204" pitchFamily="34" charset="-128"/>
                      </a:endParaRPr>
                    </a:p>
                    <a:p>
                      <a:pPr marL="0" marR="0" lvl="0" indent="0" algn="l" rtl="0">
                        <a:lnSpc>
                          <a:spcPct val="100000"/>
                        </a:lnSpc>
                        <a:spcBef>
                          <a:spcPts val="0"/>
                        </a:spcBef>
                        <a:spcAft>
                          <a:spcPts val="0"/>
                        </a:spcAft>
                        <a:buClr>
                          <a:schemeClr val="dk1"/>
                        </a:buClr>
                        <a:buSzPts val="900"/>
                        <a:buFont typeface="Arial"/>
                        <a:buNone/>
                      </a:pPr>
                      <a:r>
                        <a:rPr lang="ja-JP" altLang="en-US" sz="800">
                          <a:latin typeface="Meiryo UI" panose="020B0604030504040204" pitchFamily="34" charset="-128"/>
                          <a:ea typeface="Meiryo UI" panose="020B0604030504040204" pitchFamily="34" charset="-128"/>
                        </a:rPr>
                        <a:t>・その他は編集部任意となります。</a:t>
                      </a:r>
                      <a:endParaRPr lang="en-US" altLang="ja-JP" sz="800" dirty="0">
                        <a:latin typeface="Meiryo UI" panose="020B0604030504040204" pitchFamily="34" charset="-128"/>
                        <a:ea typeface="Meiryo UI" panose="020B0604030504040204" pitchFamily="34" charset="-128"/>
                      </a:endParaRPr>
                    </a:p>
                    <a:p>
                      <a:pPr marL="0" marR="0" lvl="0" indent="0" algn="l" rtl="0">
                        <a:lnSpc>
                          <a:spcPct val="100000"/>
                        </a:lnSpc>
                        <a:spcBef>
                          <a:spcPts val="0"/>
                        </a:spcBef>
                        <a:spcAft>
                          <a:spcPts val="0"/>
                        </a:spcAft>
                        <a:buClr>
                          <a:schemeClr val="dk1"/>
                        </a:buClr>
                        <a:buSzPts val="900"/>
                        <a:buFont typeface="Arial"/>
                        <a:buNone/>
                      </a:pPr>
                      <a:r>
                        <a:rPr lang="ja-JP" altLang="en-US" sz="800">
                          <a:latin typeface="Meiryo UI" panose="020B0604030504040204" pitchFamily="34" charset="-128"/>
                          <a:ea typeface="Meiryo UI" panose="020B0604030504040204" pitchFamily="34" charset="-128"/>
                        </a:rPr>
                        <a:t>・表紙合わせて投稿画像数最大</a:t>
                      </a:r>
                      <a:r>
                        <a:rPr lang="en-US" altLang="ja-JP" sz="800" dirty="0">
                          <a:latin typeface="Meiryo UI" panose="020B0604030504040204" pitchFamily="34" charset="-128"/>
                          <a:ea typeface="Meiryo UI" panose="020B0604030504040204" pitchFamily="34" charset="-128"/>
                        </a:rPr>
                        <a:t>6</a:t>
                      </a:r>
                      <a:r>
                        <a:rPr lang="ja-JP" altLang="en-US" sz="800">
                          <a:latin typeface="Meiryo UI" panose="020B0604030504040204" pitchFamily="34" charset="-128"/>
                          <a:ea typeface="Meiryo UI" panose="020B0604030504040204" pitchFamily="34" charset="-128"/>
                        </a:rPr>
                        <a:t>枚まで</a:t>
                      </a:r>
                      <a:endParaRPr lang="en-US" altLang="ja-JP" sz="800" dirty="0">
                        <a:latin typeface="Meiryo UI" panose="020B0604030504040204" pitchFamily="34" charset="-128"/>
                        <a:ea typeface="Meiryo UI" panose="020B0604030504040204" pitchFamily="34" charset="-128"/>
                      </a:endParaRPr>
                    </a:p>
                    <a:p>
                      <a:pPr marL="0" marR="0" lvl="0" indent="0" algn="l" defTabSz="914400" rtl="0" eaLnBrk="1" fontAlgn="auto" latinLnBrk="0" hangingPunct="1">
                        <a:lnSpc>
                          <a:spcPct val="100000"/>
                        </a:lnSpc>
                        <a:spcBef>
                          <a:spcPts val="0"/>
                        </a:spcBef>
                        <a:spcAft>
                          <a:spcPts val="0"/>
                        </a:spcAft>
                        <a:buClr>
                          <a:schemeClr val="dk1"/>
                        </a:buClr>
                        <a:buSzPts val="900"/>
                        <a:buFont typeface="Arial"/>
                        <a:buNone/>
                        <a:tabLst/>
                        <a:defRPr/>
                      </a:pPr>
                      <a:r>
                        <a:rPr kumimoji="0" lang="ja-JP" altLang="en-US" sz="8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Calibri"/>
                          <a:sym typeface="Arial"/>
                        </a:rPr>
                        <a:t>・動画撮影は</a:t>
                      </a:r>
                      <a:endParaRPr kumimoji="0" lang="en-US" altLang="ja-JP" sz="8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Calibri"/>
                        <a:sym typeface="Arial"/>
                      </a:endParaRP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・料金は税抜、グロス価格、タイアップ制作費込みです。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・著名人起用や遠方取材の場合には別途費用をいただく可能性がございます。</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lang="en-US" altLang="ja-JP" sz="800" b="0" i="0" u="none" strike="noStrike" kern="0" cap="none" spc="0" normalizeH="0" baseline="0" noProof="0" dirty="0">
                        <a:ln>
                          <a:noFill/>
                        </a:ln>
                        <a:solidFill>
                          <a:srgbClr val="000000"/>
                        </a:solidFill>
                        <a:effectLst/>
                        <a:uLnTx/>
                        <a:uFillTx/>
                        <a:latin typeface="Meiryo" panose="020B0604030504040204" pitchFamily="34" charset="-128"/>
                        <a:ea typeface="Meiryo" panose="020B0604030504040204" pitchFamily="34" charset="-128"/>
                        <a:cs typeface="Calibri"/>
                        <a:sym typeface="Arial"/>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Pts val="900"/>
                        <a:buFont typeface="Arial"/>
                        <a:buNone/>
                        <a:tabLst/>
                        <a:defRPr/>
                      </a:pPr>
                      <a:endParaRPr kumimoji="0" lang="en-US" altLang="ja-JP" sz="8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Calibri"/>
                        <a:sym typeface="Arial"/>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bl>
          </a:graphicData>
        </a:graphic>
      </p:graphicFrame>
      <p:grpSp>
        <p:nvGrpSpPr>
          <p:cNvPr id="29" name="グループ化 28">
            <a:extLst>
              <a:ext uri="{FF2B5EF4-FFF2-40B4-BE49-F238E27FC236}">
                <a16:creationId xmlns:a16="http://schemas.microsoft.com/office/drawing/2014/main" id="{CAB5A96A-2A0A-1925-684D-BBC5A7C94530}"/>
              </a:ext>
            </a:extLst>
          </p:cNvPr>
          <p:cNvGrpSpPr/>
          <p:nvPr/>
        </p:nvGrpSpPr>
        <p:grpSpPr>
          <a:xfrm>
            <a:off x="2758826" y="1618852"/>
            <a:ext cx="5900556" cy="927485"/>
            <a:chOff x="757821" y="2874106"/>
            <a:chExt cx="7165358" cy="1126294"/>
          </a:xfrm>
        </p:grpSpPr>
        <p:pic>
          <p:nvPicPr>
            <p:cNvPr id="30" name="図 29">
              <a:extLst>
                <a:ext uri="{FF2B5EF4-FFF2-40B4-BE49-F238E27FC236}">
                  <a16:creationId xmlns:a16="http://schemas.microsoft.com/office/drawing/2014/main" id="{0BCEC432-B6D3-DDAF-E945-58FB2E734ED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7821" y="2874106"/>
              <a:ext cx="1109788" cy="1109788"/>
            </a:xfrm>
            <a:prstGeom prst="rect">
              <a:avLst/>
            </a:prstGeom>
          </p:spPr>
        </p:pic>
        <p:pic>
          <p:nvPicPr>
            <p:cNvPr id="32" name="図 31">
              <a:extLst>
                <a:ext uri="{FF2B5EF4-FFF2-40B4-BE49-F238E27FC236}">
                  <a16:creationId xmlns:a16="http://schemas.microsoft.com/office/drawing/2014/main" id="{B1473310-07DA-343B-276C-FAE8DFBA39B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973221" y="2883100"/>
              <a:ext cx="1109788" cy="1109788"/>
            </a:xfrm>
            <a:prstGeom prst="rect">
              <a:avLst/>
            </a:prstGeom>
          </p:spPr>
        </p:pic>
        <p:pic>
          <p:nvPicPr>
            <p:cNvPr id="33" name="図 32">
              <a:extLst>
                <a:ext uri="{FF2B5EF4-FFF2-40B4-BE49-F238E27FC236}">
                  <a16:creationId xmlns:a16="http://schemas.microsoft.com/office/drawing/2014/main" id="{573A6B5D-D9F3-12E0-1101-8202743CA8F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184789" y="2874106"/>
              <a:ext cx="1109788" cy="1109788"/>
            </a:xfrm>
            <a:prstGeom prst="rect">
              <a:avLst/>
            </a:prstGeom>
          </p:spPr>
        </p:pic>
        <p:pic>
          <p:nvPicPr>
            <p:cNvPr id="34" name="図 33">
              <a:extLst>
                <a:ext uri="{FF2B5EF4-FFF2-40B4-BE49-F238E27FC236}">
                  <a16:creationId xmlns:a16="http://schemas.microsoft.com/office/drawing/2014/main" id="{43D60BB9-D68F-3277-D205-809C8ED2C49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393306" y="2883100"/>
              <a:ext cx="1109788" cy="1109788"/>
            </a:xfrm>
            <a:prstGeom prst="rect">
              <a:avLst/>
            </a:prstGeom>
          </p:spPr>
        </p:pic>
        <p:pic>
          <p:nvPicPr>
            <p:cNvPr id="37" name="図 36">
              <a:extLst>
                <a:ext uri="{FF2B5EF4-FFF2-40B4-BE49-F238E27FC236}">
                  <a16:creationId xmlns:a16="http://schemas.microsoft.com/office/drawing/2014/main" id="{A234F0A3-0456-E884-1953-F6B34583650C}"/>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5604874" y="2890612"/>
              <a:ext cx="1109788" cy="1109788"/>
            </a:xfrm>
            <a:prstGeom prst="rect">
              <a:avLst/>
            </a:prstGeom>
          </p:spPr>
        </p:pic>
        <p:pic>
          <p:nvPicPr>
            <p:cNvPr id="38" name="図 37">
              <a:extLst>
                <a:ext uri="{FF2B5EF4-FFF2-40B4-BE49-F238E27FC236}">
                  <a16:creationId xmlns:a16="http://schemas.microsoft.com/office/drawing/2014/main" id="{C77233BD-1C0A-BBCA-6BB0-661C0ABC41E5}"/>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813391" y="2889669"/>
              <a:ext cx="1109788" cy="1109788"/>
            </a:xfrm>
            <a:prstGeom prst="rect">
              <a:avLst/>
            </a:prstGeom>
          </p:spPr>
        </p:pic>
      </p:grpSp>
      <p:grpSp>
        <p:nvGrpSpPr>
          <p:cNvPr id="40" name="グループ化 39">
            <a:extLst>
              <a:ext uri="{FF2B5EF4-FFF2-40B4-BE49-F238E27FC236}">
                <a16:creationId xmlns:a16="http://schemas.microsoft.com/office/drawing/2014/main" id="{58700F40-530C-1415-05D6-DC1F2D1D02A3}"/>
              </a:ext>
            </a:extLst>
          </p:cNvPr>
          <p:cNvGrpSpPr/>
          <p:nvPr/>
        </p:nvGrpSpPr>
        <p:grpSpPr>
          <a:xfrm>
            <a:off x="8164510" y="3281590"/>
            <a:ext cx="740229" cy="421286"/>
            <a:chOff x="8164510" y="3024010"/>
            <a:chExt cx="740229" cy="421286"/>
          </a:xfrm>
        </p:grpSpPr>
        <p:sp>
          <p:nvSpPr>
            <p:cNvPr id="35" name="円形吹き出し 34">
              <a:extLst>
                <a:ext uri="{FF2B5EF4-FFF2-40B4-BE49-F238E27FC236}">
                  <a16:creationId xmlns:a16="http://schemas.microsoft.com/office/drawing/2014/main" id="{303E29EF-0F14-2096-A486-916FD8FBB300}"/>
                </a:ext>
              </a:extLst>
            </p:cNvPr>
            <p:cNvSpPr/>
            <p:nvPr/>
          </p:nvSpPr>
          <p:spPr>
            <a:xfrm>
              <a:off x="8164510" y="3024010"/>
              <a:ext cx="740229" cy="421286"/>
            </a:xfrm>
            <a:prstGeom prst="wedgeEllipseCallout">
              <a:avLst>
                <a:gd name="adj1" fmla="val -43382"/>
                <a:gd name="adj2" fmla="val 48719"/>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36" name="テキスト ボックス 35">
              <a:extLst>
                <a:ext uri="{FF2B5EF4-FFF2-40B4-BE49-F238E27FC236}">
                  <a16:creationId xmlns:a16="http://schemas.microsoft.com/office/drawing/2014/main" id="{9A776FAA-CB8F-8185-3082-AB6A7625B1B3}"/>
                </a:ext>
              </a:extLst>
            </p:cNvPr>
            <p:cNvSpPr txBox="1"/>
            <p:nvPr/>
          </p:nvSpPr>
          <p:spPr>
            <a:xfrm>
              <a:off x="8195735" y="3106823"/>
              <a:ext cx="622286" cy="253916"/>
            </a:xfrm>
            <a:prstGeom prst="rect">
              <a:avLst/>
            </a:prstGeom>
            <a:noFill/>
          </p:spPr>
          <p:txBody>
            <a:bodyPr wrap="none" rtlCol="0">
              <a:spAutoFit/>
            </a:bodyPr>
            <a:lstStyle/>
            <a:p>
              <a:r>
                <a:rPr kumimoji="1" lang="ja-JP" altLang="en-US" sz="1050" b="1">
                  <a:solidFill>
                    <a:schemeClr val="bg1"/>
                  </a:solidFill>
                  <a:latin typeface="Meiryo UI" panose="020B0604030504040204" pitchFamily="34" charset="-128"/>
                  <a:ea typeface="Meiryo UI" panose="020B0604030504040204" pitchFamily="34" charset="-128"/>
                </a:rPr>
                <a:t>オススメ</a:t>
              </a:r>
            </a:p>
          </p:txBody>
        </p:sp>
      </p:grpSp>
      <p:pic>
        <p:nvPicPr>
          <p:cNvPr id="45" name="図 44">
            <a:extLst>
              <a:ext uri="{FF2B5EF4-FFF2-40B4-BE49-F238E27FC236}">
                <a16:creationId xmlns:a16="http://schemas.microsoft.com/office/drawing/2014/main" id="{00AE903D-75CE-5051-51EC-13FF11CBD10D}"/>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006742" y="1481857"/>
            <a:ext cx="593941" cy="593941"/>
          </a:xfrm>
          <a:prstGeom prst="rect">
            <a:avLst/>
          </a:prstGeom>
        </p:spPr>
      </p:pic>
      <p:grpSp>
        <p:nvGrpSpPr>
          <p:cNvPr id="9" name="グループ化 8">
            <a:extLst>
              <a:ext uri="{FF2B5EF4-FFF2-40B4-BE49-F238E27FC236}">
                <a16:creationId xmlns:a16="http://schemas.microsoft.com/office/drawing/2014/main" id="{26D4A25A-F762-061B-31B3-D80B841F6E7F}"/>
              </a:ext>
            </a:extLst>
          </p:cNvPr>
          <p:cNvGrpSpPr/>
          <p:nvPr/>
        </p:nvGrpSpPr>
        <p:grpSpPr>
          <a:xfrm>
            <a:off x="349361" y="1618852"/>
            <a:ext cx="1581313" cy="2979645"/>
            <a:chOff x="144524" y="1229148"/>
            <a:chExt cx="2342198" cy="4413369"/>
          </a:xfrm>
        </p:grpSpPr>
        <p:pic>
          <p:nvPicPr>
            <p:cNvPr id="10" name="Google Shape;625;p55" descr="Twitter_Device_Mobile_Floating_Update.png">
              <a:extLst>
                <a:ext uri="{FF2B5EF4-FFF2-40B4-BE49-F238E27FC236}">
                  <a16:creationId xmlns:a16="http://schemas.microsoft.com/office/drawing/2014/main" id="{6B2BA338-63D5-F77A-AACC-D44C6C509FCE}"/>
                </a:ext>
              </a:extLst>
            </p:cNvPr>
            <p:cNvPicPr preferRelativeResize="0"/>
            <p:nvPr/>
          </p:nvPicPr>
          <p:blipFill rotWithShape="1">
            <a:blip r:embed="rId11" cstate="print">
              <a:alphaModFix/>
              <a:extLst>
                <a:ext uri="{28A0092B-C50C-407E-A947-70E740481C1C}">
                  <a14:useLocalDpi xmlns:a14="http://schemas.microsoft.com/office/drawing/2010/main"/>
                </a:ext>
              </a:extLst>
            </a:blip>
            <a:srcRect/>
            <a:stretch/>
          </p:blipFill>
          <p:spPr>
            <a:xfrm>
              <a:off x="144524" y="1229148"/>
              <a:ext cx="2342198" cy="4413369"/>
            </a:xfrm>
            <a:prstGeom prst="rect">
              <a:avLst/>
            </a:prstGeom>
            <a:noFill/>
            <a:ln>
              <a:noFill/>
            </a:ln>
          </p:spPr>
        </p:pic>
        <p:grpSp>
          <p:nvGrpSpPr>
            <p:cNvPr id="11" name="グループ化 10">
              <a:extLst>
                <a:ext uri="{FF2B5EF4-FFF2-40B4-BE49-F238E27FC236}">
                  <a16:creationId xmlns:a16="http://schemas.microsoft.com/office/drawing/2014/main" id="{B3B93688-DA10-5AB0-7AD5-72592522F5BB}"/>
                </a:ext>
              </a:extLst>
            </p:cNvPr>
            <p:cNvGrpSpPr/>
            <p:nvPr/>
          </p:nvGrpSpPr>
          <p:grpSpPr>
            <a:xfrm>
              <a:off x="515524" y="1940314"/>
              <a:ext cx="1573149" cy="2988525"/>
              <a:chOff x="515524" y="1940314"/>
              <a:chExt cx="1573149" cy="2988525"/>
            </a:xfrm>
          </p:grpSpPr>
          <p:pic>
            <p:nvPicPr>
              <p:cNvPr id="12" name="図 11">
                <a:extLst>
                  <a:ext uri="{FF2B5EF4-FFF2-40B4-BE49-F238E27FC236}">
                    <a16:creationId xmlns:a16="http://schemas.microsoft.com/office/drawing/2014/main" id="{83B40711-321A-4679-FF93-76CE32D0B2C5}"/>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558517" y="2309476"/>
                <a:ext cx="1530156" cy="2619363"/>
              </a:xfrm>
              <a:prstGeom prst="rect">
                <a:avLst/>
              </a:prstGeom>
            </p:spPr>
          </p:pic>
          <p:pic>
            <p:nvPicPr>
              <p:cNvPr id="15" name="図 14">
                <a:extLst>
                  <a:ext uri="{FF2B5EF4-FFF2-40B4-BE49-F238E27FC236}">
                    <a16:creationId xmlns:a16="http://schemas.microsoft.com/office/drawing/2014/main" id="{89FE6E39-5B51-9F52-52E5-EB0FB2653E54}"/>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a:off x="515524" y="1940314"/>
                <a:ext cx="1530156" cy="456646"/>
              </a:xfrm>
              <a:prstGeom prst="rect">
                <a:avLst/>
              </a:prstGeom>
            </p:spPr>
          </p:pic>
          <p:sp>
            <p:nvSpPr>
              <p:cNvPr id="20" name="正方形/長方形 19">
                <a:extLst>
                  <a:ext uri="{FF2B5EF4-FFF2-40B4-BE49-F238E27FC236}">
                    <a16:creationId xmlns:a16="http://schemas.microsoft.com/office/drawing/2014/main" id="{0FABCB5C-7844-0694-3891-A1F1BCEED8B2}"/>
                  </a:ext>
                </a:extLst>
              </p:cNvPr>
              <p:cNvSpPr/>
              <p:nvPr/>
            </p:nvSpPr>
            <p:spPr>
              <a:xfrm>
                <a:off x="976928" y="2125224"/>
                <a:ext cx="1100593" cy="2731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grpSp>
      </p:grpSp>
      <p:sp>
        <p:nvSpPr>
          <p:cNvPr id="21" name="Google Shape;1270;p67">
            <a:extLst>
              <a:ext uri="{FF2B5EF4-FFF2-40B4-BE49-F238E27FC236}">
                <a16:creationId xmlns:a16="http://schemas.microsoft.com/office/drawing/2014/main" id="{E42AF6B3-4D83-A7A2-E7D8-C0A675F39013}"/>
              </a:ext>
            </a:extLst>
          </p:cNvPr>
          <p:cNvSpPr txBox="1"/>
          <p:nvPr/>
        </p:nvSpPr>
        <p:spPr>
          <a:xfrm>
            <a:off x="83393" y="4412051"/>
            <a:ext cx="2161088" cy="6155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1600" b="1" i="0" u="sng" strike="noStrike" cap="none" dirty="0" err="1">
                <a:solidFill>
                  <a:schemeClr val="accent5"/>
                </a:solidFill>
                <a:latin typeface="Meiryo UI" panose="020B0604030504040204" pitchFamily="34" charset="-128"/>
                <a:ea typeface="Meiryo UI" panose="020B0604030504040204" pitchFamily="34" charset="-128"/>
                <a:cs typeface="Meiryo"/>
                <a:sym typeface="Meiryo"/>
              </a:rPr>
              <a:t>フォロワ</a:t>
            </a:r>
            <a:r>
              <a:rPr lang="en-US" sz="1600" b="1" i="0" u="sng" strike="noStrike" cap="none" dirty="0">
                <a:solidFill>
                  <a:schemeClr val="accent5"/>
                </a:solidFill>
                <a:latin typeface="Meiryo UI" panose="020B0604030504040204" pitchFamily="34" charset="-128"/>
                <a:ea typeface="Meiryo UI" panose="020B0604030504040204" pitchFamily="34" charset="-128"/>
                <a:cs typeface="Meiryo"/>
                <a:sym typeface="Meiryo"/>
              </a:rPr>
              <a:t>ー</a:t>
            </a:r>
          </a:p>
          <a:p>
            <a:pPr marL="0" marR="0" lvl="0" indent="0" algn="ctr" rtl="0">
              <a:lnSpc>
                <a:spcPct val="100000"/>
              </a:lnSpc>
              <a:spcBef>
                <a:spcPts val="0"/>
              </a:spcBef>
              <a:spcAft>
                <a:spcPts val="0"/>
              </a:spcAft>
              <a:buClr>
                <a:srgbClr val="000000"/>
              </a:buClr>
              <a:buSzPts val="2000"/>
              <a:buFont typeface="Arial"/>
              <a:buNone/>
            </a:pPr>
            <a:r>
              <a:rPr lang="en-US" sz="1800" b="1" i="0" u="sng" strike="noStrike" cap="none" dirty="0">
                <a:solidFill>
                  <a:schemeClr val="accent5"/>
                </a:solidFill>
                <a:latin typeface="Meiryo UI" panose="020B0604030504040204" pitchFamily="34" charset="-128"/>
                <a:ea typeface="Meiryo UI" panose="020B0604030504040204" pitchFamily="34" charset="-128"/>
                <a:cs typeface="Meiryo"/>
                <a:sym typeface="Meiryo"/>
              </a:rPr>
              <a:t>130,000人超</a:t>
            </a:r>
          </a:p>
        </p:txBody>
      </p:sp>
      <p:sp>
        <p:nvSpPr>
          <p:cNvPr id="22" name="角丸四角形 21">
            <a:extLst>
              <a:ext uri="{FF2B5EF4-FFF2-40B4-BE49-F238E27FC236}">
                <a16:creationId xmlns:a16="http://schemas.microsoft.com/office/drawing/2014/main" id="{A11C4914-F4D9-7FEB-0647-5D791C249018}"/>
              </a:ext>
            </a:extLst>
          </p:cNvPr>
          <p:cNvSpPr/>
          <p:nvPr/>
        </p:nvSpPr>
        <p:spPr>
          <a:xfrm>
            <a:off x="123753" y="5355703"/>
            <a:ext cx="2476434" cy="1125046"/>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BF8196B4-6C99-58E9-C915-5055C9427174}"/>
              </a:ext>
            </a:extLst>
          </p:cNvPr>
          <p:cNvSpPr txBox="1"/>
          <p:nvPr/>
        </p:nvSpPr>
        <p:spPr>
          <a:xfrm>
            <a:off x="113095" y="6165570"/>
            <a:ext cx="2797248" cy="215444"/>
          </a:xfrm>
          <a:prstGeom prst="rect">
            <a:avLst/>
          </a:prstGeom>
          <a:noFill/>
        </p:spPr>
        <p:txBody>
          <a:bodyPr wrap="square">
            <a:spAutoFit/>
          </a:bodyPr>
          <a:lstStyle/>
          <a:p>
            <a:r>
              <a:rPr lang="en" altLang="ja-JP" sz="800" dirty="0">
                <a:latin typeface="Meiryo UI" panose="020B0604030504040204" pitchFamily="34" charset="-128"/>
                <a:ea typeface="Meiryo UI" panose="020B0604030504040204" pitchFamily="34" charset="-128"/>
              </a:rPr>
              <a:t>https://</a:t>
            </a:r>
            <a:r>
              <a:rPr lang="en" altLang="ja-JP" sz="800" dirty="0" err="1">
                <a:latin typeface="Meiryo UI" panose="020B0604030504040204" pitchFamily="34" charset="-128"/>
                <a:ea typeface="Meiryo UI" panose="020B0604030504040204" pitchFamily="34" charset="-128"/>
              </a:rPr>
              <a:t>www.instagram.com</a:t>
            </a:r>
            <a:r>
              <a:rPr lang="en" altLang="ja-JP" sz="800" dirty="0">
                <a:latin typeface="Meiryo UI" panose="020B0604030504040204" pitchFamily="34" charset="-128"/>
                <a:ea typeface="Meiryo UI" panose="020B0604030504040204" pitchFamily="34" charset="-128"/>
              </a:rPr>
              <a:t>/p/C6tBEyFhHXA/</a:t>
            </a:r>
            <a:endParaRPr lang="ja-JP" altLang="en-US" sz="800">
              <a:latin typeface="Meiryo UI" panose="020B0604030504040204" pitchFamily="34" charset="-128"/>
              <a:ea typeface="Meiryo UI" panose="020B0604030504040204" pitchFamily="34" charset="-128"/>
            </a:endParaRPr>
          </a:p>
        </p:txBody>
      </p:sp>
      <p:sp>
        <p:nvSpPr>
          <p:cNvPr id="27" name="テキスト ボックス 26">
            <a:extLst>
              <a:ext uri="{FF2B5EF4-FFF2-40B4-BE49-F238E27FC236}">
                <a16:creationId xmlns:a16="http://schemas.microsoft.com/office/drawing/2014/main" id="{CD854478-FB24-95DA-7B95-B47F0329094F}"/>
              </a:ext>
            </a:extLst>
          </p:cNvPr>
          <p:cNvSpPr txBox="1"/>
          <p:nvPr/>
        </p:nvSpPr>
        <p:spPr>
          <a:xfrm>
            <a:off x="170958" y="5844427"/>
            <a:ext cx="1577676" cy="276999"/>
          </a:xfrm>
          <a:prstGeom prst="rect">
            <a:avLst/>
          </a:prstGeom>
          <a:noFill/>
        </p:spPr>
        <p:txBody>
          <a:bodyPr wrap="none" rtlCol="0">
            <a:spAutoFit/>
          </a:bodyPr>
          <a:lstStyle/>
          <a:p>
            <a:r>
              <a:rPr kumimoji="1" lang="ja-JP" altLang="en-US" sz="1200" b="1">
                <a:latin typeface="Meiryo UI" panose="020B0604030504040204" pitchFamily="34" charset="-128"/>
                <a:ea typeface="Meiryo UI" panose="020B0604030504040204" pitchFamily="34" charset="-128"/>
              </a:rPr>
              <a:t>レキッドベンキーザー様</a:t>
            </a:r>
          </a:p>
        </p:txBody>
      </p:sp>
      <p:pic>
        <p:nvPicPr>
          <p:cNvPr id="28" name="図 27">
            <a:extLst>
              <a:ext uri="{FF2B5EF4-FFF2-40B4-BE49-F238E27FC236}">
                <a16:creationId xmlns:a16="http://schemas.microsoft.com/office/drawing/2014/main" id="{37DC92F2-CE57-19EE-827D-2772C036A137}"/>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1903342" y="5452720"/>
            <a:ext cx="495005" cy="651757"/>
          </a:xfrm>
          <a:prstGeom prst="rect">
            <a:avLst/>
          </a:prstGeom>
        </p:spPr>
      </p:pic>
      <p:sp>
        <p:nvSpPr>
          <p:cNvPr id="43" name="テキスト ボックス 42">
            <a:extLst>
              <a:ext uri="{FF2B5EF4-FFF2-40B4-BE49-F238E27FC236}">
                <a16:creationId xmlns:a16="http://schemas.microsoft.com/office/drawing/2014/main" id="{B421F09A-1428-9BF1-7F37-7B22D8F3678E}"/>
              </a:ext>
            </a:extLst>
          </p:cNvPr>
          <p:cNvSpPr txBox="1"/>
          <p:nvPr/>
        </p:nvSpPr>
        <p:spPr>
          <a:xfrm>
            <a:off x="274883" y="5505637"/>
            <a:ext cx="492443" cy="276999"/>
          </a:xfrm>
          <a:prstGeom prst="rect">
            <a:avLst/>
          </a:prstGeom>
          <a:solidFill>
            <a:schemeClr val="tx1"/>
          </a:solidFill>
          <a:ln>
            <a:noFill/>
          </a:ln>
        </p:spPr>
        <p:txBody>
          <a:bodyPr wrap="none" rtlCol="0">
            <a:spAutoFit/>
          </a:bodyPr>
          <a:lstStyle/>
          <a:p>
            <a:pPr algn="ctr"/>
            <a:r>
              <a:rPr kumimoji="1" lang="ja-JP" altLang="en-US" sz="1200" b="1">
                <a:solidFill>
                  <a:srgbClr val="FFFFFF"/>
                </a:solidFill>
                <a:latin typeface="Meiryo UI" panose="020B0604030504040204" pitchFamily="34" charset="-128"/>
                <a:ea typeface="Meiryo UI" panose="020B0604030504040204" pitchFamily="34" charset="-128"/>
              </a:rPr>
              <a:t>事例</a:t>
            </a:r>
          </a:p>
        </p:txBody>
      </p:sp>
      <p:sp>
        <p:nvSpPr>
          <p:cNvPr id="2" name="正方形/長方形 1">
            <a:extLst>
              <a:ext uri="{FF2B5EF4-FFF2-40B4-BE49-F238E27FC236}">
                <a16:creationId xmlns:a16="http://schemas.microsoft.com/office/drawing/2014/main" id="{C0D7E4DB-9381-57E2-EF4A-2C7793E5C14C}"/>
              </a:ext>
            </a:extLst>
          </p:cNvPr>
          <p:cNvSpPr/>
          <p:nvPr/>
        </p:nvSpPr>
        <p:spPr>
          <a:xfrm rot="20371819">
            <a:off x="-180315" y="148501"/>
            <a:ext cx="1522871" cy="461665"/>
          </a:xfrm>
          <a:prstGeom prst="rect">
            <a:avLst/>
          </a:prstGeom>
          <a:noFill/>
        </p:spPr>
        <p:txBody>
          <a:bodyPr wrap="square" lIns="91440" tIns="45720" rIns="91440" bIns="45720">
            <a:spAutoFit/>
          </a:bodyPr>
          <a:lstStyle/>
          <a:p>
            <a:pPr algn="ctr"/>
            <a:r>
              <a:rPr lang="ja-JP" altLang="en-US" sz="24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rPr>
              <a:t>オススメ</a:t>
            </a:r>
            <a:endParaRPr lang="en-US" altLang="ja-JP" sz="2200" b="1" cap="none" spc="0" dirty="0">
              <a:ln w="9525">
                <a:solidFill>
                  <a:schemeClr val="bg1"/>
                </a:solidFill>
                <a:prstDash val="solid"/>
              </a:ln>
              <a:solidFill>
                <a:srgbClr val="FF5B00"/>
              </a:solidFill>
              <a:effectLst>
                <a:outerShdw blurRad="12700" dist="85785" dir="2700000" algn="tl" rotWithShape="0">
                  <a:srgbClr val="FFC000">
                    <a:alpha val="66048"/>
                  </a:srgbClr>
                </a:outerShdw>
              </a:effectLst>
              <a:latin typeface="HGP創英角ﾎﾟｯﾌﾟ体" panose="040B0A00000000000000" pitchFamily="50" charset="-128"/>
              <a:ea typeface="HGP創英角ﾎﾟｯﾌﾟ体" panose="040B0A00000000000000" pitchFamily="50" charset="-128"/>
            </a:endParaRPr>
          </a:p>
        </p:txBody>
      </p:sp>
    </p:spTree>
    <p:extLst>
      <p:ext uri="{BB962C8B-B14F-4D97-AF65-F5344CB8AC3E}">
        <p14:creationId xmlns:p14="http://schemas.microsoft.com/office/powerpoint/2010/main" val="16254796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角丸四角形 7">
            <a:extLst>
              <a:ext uri="{FF2B5EF4-FFF2-40B4-BE49-F238E27FC236}">
                <a16:creationId xmlns:a16="http://schemas.microsoft.com/office/drawing/2014/main" id="{F0B1C7B7-1734-DBE1-0587-B11663AA2FCC}"/>
              </a:ext>
            </a:extLst>
          </p:cNvPr>
          <p:cNvSpPr/>
          <p:nvPr/>
        </p:nvSpPr>
        <p:spPr>
          <a:xfrm>
            <a:off x="1869935" y="1701773"/>
            <a:ext cx="2551881" cy="4088975"/>
          </a:xfrm>
          <a:prstGeom prst="roundRect">
            <a:avLst>
              <a:gd name="adj" fmla="val 289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200"/>
          </a:p>
        </p:txBody>
      </p:sp>
      <p:pic>
        <p:nvPicPr>
          <p:cNvPr id="22" name="図 21">
            <a:extLst>
              <a:ext uri="{FF2B5EF4-FFF2-40B4-BE49-F238E27FC236}">
                <a16:creationId xmlns:a16="http://schemas.microsoft.com/office/drawing/2014/main" id="{79F7E6C2-1899-A3ED-6555-8CEE6415686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48489" y="1663179"/>
            <a:ext cx="1307187" cy="1946109"/>
          </a:xfrm>
          <a:prstGeom prst="rect">
            <a:avLst/>
          </a:prstGeom>
          <a:ln>
            <a:solidFill>
              <a:schemeClr val="tx2">
                <a:lumMod val="90000"/>
              </a:schemeClr>
            </a:solidFill>
          </a:ln>
        </p:spPr>
      </p:pic>
      <p:sp>
        <p:nvSpPr>
          <p:cNvPr id="3" name="スライド番号プレースホルダー 2">
            <a:extLst>
              <a:ext uri="{FF2B5EF4-FFF2-40B4-BE49-F238E27FC236}">
                <a16:creationId xmlns:a16="http://schemas.microsoft.com/office/drawing/2014/main" id="{3124B073-4980-41AB-5687-89F87F6FF68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latin typeface="Meiryo UI" panose="020B0604030504040204" pitchFamily="34" charset="-128"/>
                <a:ea typeface="Meiryo UI" panose="020B0604030504040204" pitchFamily="34" charset="-128"/>
              </a:rPr>
              <a:t>31</a:t>
            </a:fld>
            <a:endParaRPr lang="en-US">
              <a:latin typeface="Meiryo UI" panose="020B0604030504040204" pitchFamily="34" charset="-128"/>
              <a:ea typeface="Meiryo UI" panose="020B0604030504040204" pitchFamily="34" charset="-128"/>
            </a:endParaRPr>
          </a:p>
        </p:txBody>
      </p:sp>
      <p:sp>
        <p:nvSpPr>
          <p:cNvPr id="12" name="Google Shape;1285;p68">
            <a:extLst>
              <a:ext uri="{FF2B5EF4-FFF2-40B4-BE49-F238E27FC236}">
                <a16:creationId xmlns:a16="http://schemas.microsoft.com/office/drawing/2014/main" id="{2D0D5B3C-2592-992F-A5E6-B17817BC497B}"/>
              </a:ext>
            </a:extLst>
          </p:cNvPr>
          <p:cNvSpPr txBox="1"/>
          <p:nvPr/>
        </p:nvSpPr>
        <p:spPr>
          <a:xfrm>
            <a:off x="902082" y="225631"/>
            <a:ext cx="6851977"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ja-JP" altLang="en-US" sz="24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コンテンツ納品パッケージ</a:t>
            </a:r>
            <a:endParaRPr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2" name="Google Shape;1251;p67">
            <a:extLst>
              <a:ext uri="{FF2B5EF4-FFF2-40B4-BE49-F238E27FC236}">
                <a16:creationId xmlns:a16="http://schemas.microsoft.com/office/drawing/2014/main" id="{4BBF51E0-DE27-27B4-C9F8-C088AEC6ECD1}"/>
              </a:ext>
            </a:extLst>
          </p:cNvPr>
          <p:cNvSpPr/>
          <p:nvPr/>
        </p:nvSpPr>
        <p:spPr>
          <a:xfrm>
            <a:off x="855741" y="783603"/>
            <a:ext cx="7543779"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altLang="ja-JP"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BE-PAL</a:t>
            </a:r>
            <a:r>
              <a:rPr lang="ja-JP" altLang="en-US" sz="1200" b="1">
                <a:latin typeface="Meiryo UI" panose="020B0604030504040204" pitchFamily="34" charset="-128"/>
                <a:ea typeface="Meiryo UI" panose="020B0604030504040204" pitchFamily="34" charset="-128"/>
                <a:cs typeface="Meiryo"/>
                <a:sym typeface="Meiryo"/>
              </a:rPr>
              <a:t>編集部が制作したタイアップコンテンツを納品</a:t>
            </a:r>
            <a:r>
              <a:rPr lang="ja-JP" altLang="en-US" sz="1200" b="1" i="0" u="none" strike="noStrike" cap="none">
                <a:solidFill>
                  <a:srgbClr val="000000"/>
                </a:solidFill>
                <a:latin typeface="Meiryo UI" panose="020B0604030504040204" pitchFamily="34" charset="-128"/>
                <a:ea typeface="Meiryo UI" panose="020B0604030504040204" pitchFamily="34" charset="-128"/>
                <a:cs typeface="Meiryo"/>
                <a:sym typeface="Meiryo"/>
              </a:rPr>
              <a:t>、二次利用いただけるパッケージプランです。</a:t>
            </a:r>
            <a:endParaRPr lang="en-US" altLang="ja-JP"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200"/>
              <a:buFont typeface="Arial"/>
              <a:buNone/>
            </a:pPr>
            <a:r>
              <a:rPr lang="ja-JP" altLang="en-US" sz="1200" b="1" u="sng">
                <a:solidFill>
                  <a:schemeClr val="accent5"/>
                </a:solidFill>
                <a:latin typeface="Meiryo UI" panose="020B0604030504040204" pitchFamily="34" charset="-128"/>
                <a:ea typeface="Meiryo UI" panose="020B0604030504040204" pitchFamily="34" charset="-128"/>
                <a:cs typeface="Meiryo"/>
                <a:sym typeface="Meiryo"/>
              </a:rPr>
              <a:t>素材をクライアント様で自由に</a:t>
            </a:r>
            <a:r>
              <a:rPr lang="en-US" altLang="ja-JP" sz="1200" b="1" u="sng" dirty="0">
                <a:solidFill>
                  <a:schemeClr val="accent5"/>
                </a:solidFill>
                <a:latin typeface="Meiryo UI" panose="020B0604030504040204" pitchFamily="34" charset="-128"/>
                <a:ea typeface="Meiryo UI" panose="020B0604030504040204" pitchFamily="34" charset="-128"/>
                <a:cs typeface="Meiryo"/>
                <a:sym typeface="Meiryo"/>
              </a:rPr>
              <a:t>PR</a:t>
            </a:r>
            <a:r>
              <a:rPr lang="ja-JP" altLang="en-US" sz="1200" b="1" u="sng">
                <a:solidFill>
                  <a:schemeClr val="accent5"/>
                </a:solidFill>
                <a:latin typeface="Meiryo UI" panose="020B0604030504040204" pitchFamily="34" charset="-128"/>
                <a:ea typeface="Meiryo UI" panose="020B0604030504040204" pitchFamily="34" charset="-128"/>
                <a:cs typeface="Meiryo"/>
                <a:sym typeface="Meiryo"/>
              </a:rPr>
              <a:t>に活用したい</a:t>
            </a:r>
            <a:r>
              <a:rPr lang="ja-JP" altLang="en-US" sz="1200" b="1">
                <a:latin typeface="Meiryo UI" panose="020B0604030504040204" pitchFamily="34" charset="-128"/>
                <a:ea typeface="Meiryo UI" panose="020B0604030504040204" pitchFamily="34" charset="-128"/>
                <a:cs typeface="Meiryo"/>
                <a:sym typeface="Meiryo"/>
              </a:rPr>
              <a:t>という場合に最適です。</a:t>
            </a:r>
            <a:endParaRPr sz="12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9" name="Google Shape;1248;p67">
            <a:extLst>
              <a:ext uri="{FF2B5EF4-FFF2-40B4-BE49-F238E27FC236}">
                <a16:creationId xmlns:a16="http://schemas.microsoft.com/office/drawing/2014/main" id="{AB5C54E7-397D-D8BA-61DD-CFD3F2037880}"/>
              </a:ext>
            </a:extLst>
          </p:cNvPr>
          <p:cNvSpPr/>
          <p:nvPr/>
        </p:nvSpPr>
        <p:spPr>
          <a:xfrm>
            <a:off x="-262068" y="3729433"/>
            <a:ext cx="2443405"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b="1" dirty="0">
                <a:solidFill>
                  <a:schemeClr val="accent5"/>
                </a:solidFill>
                <a:latin typeface="Meiryo UI" panose="020B0604030504040204" pitchFamily="34" charset="-128"/>
                <a:ea typeface="Meiryo UI" panose="020B0604030504040204" pitchFamily="34" charset="-128"/>
                <a:cs typeface="Meiryo"/>
                <a:sym typeface="Meiryo"/>
              </a:rPr>
              <a:t>2</a:t>
            </a:r>
            <a:r>
              <a:rPr lang="en-US" sz="14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0,000PV保証</a:t>
            </a:r>
            <a:endParaRPr sz="14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21" name="Google Shape;1228;p66">
            <a:extLst>
              <a:ext uri="{FF2B5EF4-FFF2-40B4-BE49-F238E27FC236}">
                <a16:creationId xmlns:a16="http://schemas.microsoft.com/office/drawing/2014/main" id="{377EBE0D-991F-C263-129F-242519B24FDB}"/>
              </a:ext>
            </a:extLst>
          </p:cNvPr>
          <p:cNvSpPr txBox="1"/>
          <p:nvPr/>
        </p:nvSpPr>
        <p:spPr>
          <a:xfrm>
            <a:off x="2732856" y="1404846"/>
            <a:ext cx="800219" cy="215403"/>
          </a:xfrm>
          <a:prstGeom prst="rect">
            <a:avLst/>
          </a:prstGeom>
          <a:solidFill>
            <a:schemeClr val="accent3">
              <a:lumMod val="50000"/>
            </a:schemeClr>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800" b="1" i="0" u="none" strike="noStrike" cap="none" dirty="0" err="1">
                <a:solidFill>
                  <a:schemeClr val="bg1"/>
                </a:solidFill>
                <a:latin typeface="Meiryo UI" panose="020B0604030504040204" pitchFamily="34" charset="-128"/>
                <a:ea typeface="Meiryo UI" panose="020B0604030504040204" pitchFamily="34" charset="-128"/>
                <a:cs typeface="Meiryo"/>
                <a:sym typeface="Meiryo"/>
              </a:rPr>
              <a:t>二次利用</a:t>
            </a:r>
            <a:endParaRPr sz="800" b="1"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sp>
        <p:nvSpPr>
          <p:cNvPr id="28" name="Google Shape;1248;p67">
            <a:extLst>
              <a:ext uri="{FF2B5EF4-FFF2-40B4-BE49-F238E27FC236}">
                <a16:creationId xmlns:a16="http://schemas.microsoft.com/office/drawing/2014/main" id="{FAB9DC51-A93C-1810-2428-415681121C21}"/>
              </a:ext>
            </a:extLst>
          </p:cNvPr>
          <p:cNvSpPr/>
          <p:nvPr/>
        </p:nvSpPr>
        <p:spPr>
          <a:xfrm>
            <a:off x="487154" y="6435860"/>
            <a:ext cx="3871766"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altLang="ja-JP" sz="14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a:t>
            </a:r>
            <a:r>
              <a:rPr lang="ja-JP" altLang="en-US" sz="14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二次利用範囲は事前にご相談ください</a:t>
            </a:r>
            <a:endParaRPr sz="14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33" name="Google Shape;1335;p69">
            <a:extLst>
              <a:ext uri="{FF2B5EF4-FFF2-40B4-BE49-F238E27FC236}">
                <a16:creationId xmlns:a16="http://schemas.microsoft.com/office/drawing/2014/main" id="{31317B12-F278-C729-E3D7-DFAA90B5EFC0}"/>
              </a:ext>
            </a:extLst>
          </p:cNvPr>
          <p:cNvSpPr txBox="1"/>
          <p:nvPr/>
        </p:nvSpPr>
        <p:spPr>
          <a:xfrm>
            <a:off x="7137000" y="172617"/>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4" name="図 3">
            <a:extLst>
              <a:ext uri="{FF2B5EF4-FFF2-40B4-BE49-F238E27FC236}">
                <a16:creationId xmlns:a16="http://schemas.microsoft.com/office/drawing/2014/main" id="{75BF867C-CE34-3897-8DD0-63C76D64D9F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04378" y="2132858"/>
            <a:ext cx="1427298" cy="805653"/>
          </a:xfrm>
          <a:prstGeom prst="rect">
            <a:avLst/>
          </a:prstGeom>
        </p:spPr>
      </p:pic>
      <p:pic>
        <p:nvPicPr>
          <p:cNvPr id="20" name="図 19">
            <a:extLst>
              <a:ext uri="{FF2B5EF4-FFF2-40B4-BE49-F238E27FC236}">
                <a16:creationId xmlns:a16="http://schemas.microsoft.com/office/drawing/2014/main" id="{423C4260-619B-71FD-FFD1-2C86CE34484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1158" y="2050054"/>
            <a:ext cx="668397" cy="445290"/>
          </a:xfrm>
          <a:prstGeom prst="rect">
            <a:avLst/>
          </a:prstGeom>
        </p:spPr>
      </p:pic>
      <p:pic>
        <p:nvPicPr>
          <p:cNvPr id="32" name="図 31">
            <a:extLst>
              <a:ext uri="{FF2B5EF4-FFF2-40B4-BE49-F238E27FC236}">
                <a16:creationId xmlns:a16="http://schemas.microsoft.com/office/drawing/2014/main" id="{8AA0ACB2-9523-AC11-A8B5-130AD060AD46}"/>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617400" y="3831929"/>
            <a:ext cx="1162672" cy="617578"/>
          </a:xfrm>
          <a:prstGeom prst="rect">
            <a:avLst/>
          </a:prstGeom>
        </p:spPr>
      </p:pic>
      <p:pic>
        <p:nvPicPr>
          <p:cNvPr id="35" name="図 34">
            <a:extLst>
              <a:ext uri="{FF2B5EF4-FFF2-40B4-BE49-F238E27FC236}">
                <a16:creationId xmlns:a16="http://schemas.microsoft.com/office/drawing/2014/main" id="{C6C35DBD-F98B-7E66-34F9-D204AEDF8C3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155065" y="4908458"/>
            <a:ext cx="1445103" cy="514259"/>
          </a:xfrm>
          <a:prstGeom prst="rect">
            <a:avLst/>
          </a:prstGeom>
        </p:spPr>
      </p:pic>
      <p:pic>
        <p:nvPicPr>
          <p:cNvPr id="13" name="グラフィックス 12" descr="開いた本 枠線">
            <a:extLst>
              <a:ext uri="{FF2B5EF4-FFF2-40B4-BE49-F238E27FC236}">
                <a16:creationId xmlns:a16="http://schemas.microsoft.com/office/drawing/2014/main" id="{8DDD38DD-CE77-6720-C7E3-0BDBECEB214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631552" y="4818886"/>
            <a:ext cx="696518" cy="696518"/>
          </a:xfrm>
          <a:prstGeom prst="rect">
            <a:avLst/>
          </a:prstGeom>
        </p:spPr>
      </p:pic>
      <p:sp>
        <p:nvSpPr>
          <p:cNvPr id="36" name="テキスト ボックス 35">
            <a:extLst>
              <a:ext uri="{FF2B5EF4-FFF2-40B4-BE49-F238E27FC236}">
                <a16:creationId xmlns:a16="http://schemas.microsoft.com/office/drawing/2014/main" id="{EB37ACE6-73F2-2072-C9D3-F57D9798337C}"/>
              </a:ext>
            </a:extLst>
          </p:cNvPr>
          <p:cNvSpPr txBox="1"/>
          <p:nvPr/>
        </p:nvSpPr>
        <p:spPr>
          <a:xfrm>
            <a:off x="2512416" y="3457422"/>
            <a:ext cx="2105712"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1" i="0" u="none" strike="noStrike" kern="1200" cap="none" spc="0" normalizeH="0" baseline="0" noProof="0">
                <a:ln>
                  <a:noFill/>
                </a:ln>
                <a:solidFill>
                  <a:schemeClr val="accent3"/>
                </a:solidFill>
                <a:effectLst/>
                <a:uLnTx/>
                <a:uFillTx/>
                <a:latin typeface="游ゴシック" panose="020B0400000000000000" pitchFamily="50" charset="-128"/>
                <a:ea typeface="游ゴシック" panose="020B0400000000000000" pitchFamily="50" charset="-128"/>
                <a:cs typeface="メイリオ" panose="020B0604030504040204" pitchFamily="50" charset="-128"/>
              </a:rPr>
              <a:t>広告バナー</a:t>
            </a:r>
            <a:endParaRPr kumimoji="0" lang="ja-JP" altLang="en-US" sz="1400" b="0" i="0" u="none" strike="noStrike" kern="1200" cap="none" spc="0" normalizeH="0" baseline="0" noProof="0" dirty="0">
              <a:ln>
                <a:noFill/>
              </a:ln>
              <a:solidFill>
                <a:schemeClr val="accent3"/>
              </a:solidFill>
              <a:effectLst/>
              <a:uLnTx/>
              <a:uFillTx/>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37" name="テキスト ボックス 36">
            <a:extLst>
              <a:ext uri="{FF2B5EF4-FFF2-40B4-BE49-F238E27FC236}">
                <a16:creationId xmlns:a16="http://schemas.microsoft.com/office/drawing/2014/main" id="{0DABB224-F953-C8BF-5568-2A955A706F49}"/>
              </a:ext>
            </a:extLst>
          </p:cNvPr>
          <p:cNvSpPr txBox="1"/>
          <p:nvPr/>
        </p:nvSpPr>
        <p:spPr>
          <a:xfrm>
            <a:off x="2517188" y="1837634"/>
            <a:ext cx="2105712" cy="307777"/>
          </a:xfrm>
          <a:prstGeom prst="rect">
            <a:avLst/>
          </a:prstGeom>
          <a:noFill/>
        </p:spPr>
        <p:txBody>
          <a:bodyPr wrap="square" rtlCol="0">
            <a:spAutoFit/>
          </a:bodyPr>
          <a:lstStyle/>
          <a:p>
            <a:r>
              <a:rPr kumimoji="1" lang="ja-JP" altLang="en-US" b="1">
                <a:solidFill>
                  <a:schemeClr val="accent3"/>
                </a:solidFill>
                <a:latin typeface="Meiryo UI" panose="020B0604030504040204" pitchFamily="34" charset="-128"/>
                <a:ea typeface="Meiryo UI" panose="020B0604030504040204" pitchFamily="34" charset="-128"/>
              </a:rPr>
              <a:t>オウンドメディア＋</a:t>
            </a:r>
            <a:r>
              <a:rPr kumimoji="1" lang="en-US" altLang="ja-JP" b="1" dirty="0">
                <a:solidFill>
                  <a:schemeClr val="accent3"/>
                </a:solidFill>
                <a:latin typeface="Meiryo UI" panose="020B0604030504040204" pitchFamily="34" charset="-128"/>
                <a:ea typeface="Meiryo UI" panose="020B0604030504040204" pitchFamily="34" charset="-128"/>
              </a:rPr>
              <a:t>SNS</a:t>
            </a:r>
            <a:endParaRPr kumimoji="1" lang="ja-JP" altLang="en-US" b="1">
              <a:solidFill>
                <a:schemeClr val="accent3"/>
              </a:solidFill>
              <a:latin typeface="Meiryo UI" panose="020B0604030504040204" pitchFamily="34" charset="-128"/>
              <a:ea typeface="Meiryo UI" panose="020B0604030504040204" pitchFamily="34" charset="-128"/>
            </a:endParaRPr>
          </a:p>
        </p:txBody>
      </p:sp>
      <p:cxnSp>
        <p:nvCxnSpPr>
          <p:cNvPr id="39" name="コネクタ: カギ線 51">
            <a:extLst>
              <a:ext uri="{FF2B5EF4-FFF2-40B4-BE49-F238E27FC236}">
                <a16:creationId xmlns:a16="http://schemas.microsoft.com/office/drawing/2014/main" id="{1817CB5F-627E-0DEA-7FFE-9F20B870DDDF}"/>
              </a:ext>
            </a:extLst>
          </p:cNvPr>
          <p:cNvCxnSpPr>
            <a:cxnSpLocks/>
            <a:endCxn id="37" idx="1"/>
          </p:cNvCxnSpPr>
          <p:nvPr/>
        </p:nvCxnSpPr>
        <p:spPr>
          <a:xfrm rot="5400000" flipH="1" flipV="1">
            <a:off x="1447810" y="2592063"/>
            <a:ext cx="1669918" cy="468838"/>
          </a:xfrm>
          <a:prstGeom prst="bentConnector2">
            <a:avLst/>
          </a:prstGeom>
          <a:ln w="6096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a:extLst>
              <a:ext uri="{FF2B5EF4-FFF2-40B4-BE49-F238E27FC236}">
                <a16:creationId xmlns:a16="http://schemas.microsoft.com/office/drawing/2014/main" id="{C22747CF-7BCE-30DC-8CA9-1BD01B82945F}"/>
              </a:ext>
            </a:extLst>
          </p:cNvPr>
          <p:cNvCxnSpPr>
            <a:cxnSpLocks/>
          </p:cNvCxnSpPr>
          <p:nvPr/>
        </p:nvCxnSpPr>
        <p:spPr>
          <a:xfrm flipV="1">
            <a:off x="1664304" y="3617956"/>
            <a:ext cx="860066" cy="1"/>
          </a:xfrm>
          <a:prstGeom prst="straightConnector1">
            <a:avLst/>
          </a:prstGeom>
          <a:ln w="6096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41" name="コネクタ: カギ線 61">
            <a:extLst>
              <a:ext uri="{FF2B5EF4-FFF2-40B4-BE49-F238E27FC236}">
                <a16:creationId xmlns:a16="http://schemas.microsoft.com/office/drawing/2014/main" id="{D7237738-B575-02CD-A8DF-BE3A05EA09A2}"/>
              </a:ext>
            </a:extLst>
          </p:cNvPr>
          <p:cNvCxnSpPr>
            <a:cxnSpLocks/>
          </p:cNvCxnSpPr>
          <p:nvPr/>
        </p:nvCxnSpPr>
        <p:spPr>
          <a:xfrm rot="16200000" flipH="1">
            <a:off x="1794354" y="3915437"/>
            <a:ext cx="972057" cy="464065"/>
          </a:xfrm>
          <a:prstGeom prst="bentConnector2">
            <a:avLst/>
          </a:prstGeom>
          <a:ln w="6096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46" name="Google Shape;1083;p62">
            <a:extLst>
              <a:ext uri="{FF2B5EF4-FFF2-40B4-BE49-F238E27FC236}">
                <a16:creationId xmlns:a16="http://schemas.microsoft.com/office/drawing/2014/main" id="{9E629A2F-9CF3-802F-0DAB-18C4AF835380}"/>
              </a:ext>
            </a:extLst>
          </p:cNvPr>
          <p:cNvSpPr txBox="1"/>
          <p:nvPr/>
        </p:nvSpPr>
        <p:spPr>
          <a:xfrm>
            <a:off x="567454" y="1382961"/>
            <a:ext cx="800219" cy="18462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dirty="0" err="1">
                <a:solidFill>
                  <a:schemeClr val="bg1"/>
                </a:solidFill>
                <a:latin typeface="Meiryo UI" panose="020B0604030504040204" pitchFamily="34" charset="-128"/>
                <a:ea typeface="Meiryo UI" panose="020B0604030504040204" pitchFamily="34" charset="-128"/>
                <a:cs typeface="Meiryo"/>
                <a:sym typeface="Meiryo"/>
              </a:rPr>
              <a:t>WEBタイアップ</a:t>
            </a:r>
            <a:endParaRPr sz="600" b="0"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sp>
        <p:nvSpPr>
          <p:cNvPr id="48" name="テキスト ボックス 47">
            <a:extLst>
              <a:ext uri="{FF2B5EF4-FFF2-40B4-BE49-F238E27FC236}">
                <a16:creationId xmlns:a16="http://schemas.microsoft.com/office/drawing/2014/main" id="{6107E364-645A-C1E2-1056-93A821C88ABD}"/>
              </a:ext>
            </a:extLst>
          </p:cNvPr>
          <p:cNvSpPr txBox="1"/>
          <p:nvPr/>
        </p:nvSpPr>
        <p:spPr>
          <a:xfrm>
            <a:off x="2524370" y="4477948"/>
            <a:ext cx="2105712" cy="307777"/>
          </a:xfrm>
          <a:prstGeom prst="rect">
            <a:avLst/>
          </a:prstGeom>
          <a:noFill/>
        </p:spPr>
        <p:txBody>
          <a:bodyPr wrap="square" rtlCol="0">
            <a:spAutoFit/>
          </a:bodyPr>
          <a:lstStyle/>
          <a:p>
            <a:r>
              <a:rPr kumimoji="1" lang="ja-JP" altLang="en-US" b="1">
                <a:solidFill>
                  <a:schemeClr val="accent3"/>
                </a:solidFill>
                <a:latin typeface="Meiryo UI" panose="020B0604030504040204" pitchFamily="34" charset="-128"/>
                <a:ea typeface="Meiryo UI" panose="020B0604030504040204" pitchFamily="34" charset="-128"/>
              </a:rPr>
              <a:t>店頭</a:t>
            </a:r>
            <a:r>
              <a:rPr kumimoji="1" lang="en-US" altLang="ja-JP" b="1" dirty="0">
                <a:solidFill>
                  <a:schemeClr val="accent3"/>
                </a:solidFill>
                <a:latin typeface="Meiryo UI" panose="020B0604030504040204" pitchFamily="34" charset="-128"/>
                <a:ea typeface="Meiryo UI" panose="020B0604030504040204" pitchFamily="34" charset="-128"/>
              </a:rPr>
              <a:t>POP</a:t>
            </a:r>
            <a:r>
              <a:rPr kumimoji="1" lang="ja-JP" altLang="en-US" b="1">
                <a:solidFill>
                  <a:schemeClr val="accent3"/>
                </a:solidFill>
                <a:latin typeface="Meiryo UI" panose="020B0604030504040204" pitchFamily="34" charset="-128"/>
                <a:ea typeface="Meiryo UI" panose="020B0604030504040204" pitchFamily="34" charset="-128"/>
              </a:rPr>
              <a:t>・冊子</a:t>
            </a:r>
          </a:p>
        </p:txBody>
      </p:sp>
      <p:graphicFrame>
        <p:nvGraphicFramePr>
          <p:cNvPr id="6" name="Google Shape;1060;p62">
            <a:extLst>
              <a:ext uri="{FF2B5EF4-FFF2-40B4-BE49-F238E27FC236}">
                <a16:creationId xmlns:a16="http://schemas.microsoft.com/office/drawing/2014/main" id="{F388F454-46DA-3566-B0BD-3E7680803DB7}"/>
              </a:ext>
            </a:extLst>
          </p:cNvPr>
          <p:cNvGraphicFramePr/>
          <p:nvPr>
            <p:extLst>
              <p:ext uri="{D42A27DB-BD31-4B8C-83A1-F6EECF244321}">
                <p14:modId xmlns:p14="http://schemas.microsoft.com/office/powerpoint/2010/main" val="2063772861"/>
              </p:ext>
            </p:extLst>
          </p:nvPr>
        </p:nvGraphicFramePr>
        <p:xfrm>
          <a:off x="4572000" y="1336422"/>
          <a:ext cx="4135038" cy="4671969"/>
        </p:xfrm>
        <a:graphic>
          <a:graphicData uri="http://schemas.openxmlformats.org/drawingml/2006/table">
            <a:tbl>
              <a:tblPr firstRow="1" bandRow="1">
                <a:tableStyleId>{7E9639D4-E3E2-4D34-9284-5A2195B3D0D7}</a:tableStyleId>
              </a:tblPr>
              <a:tblGrid>
                <a:gridCol w="711500">
                  <a:extLst>
                    <a:ext uri="{9D8B030D-6E8A-4147-A177-3AD203B41FA5}">
                      <a16:colId xmlns:a16="http://schemas.microsoft.com/office/drawing/2014/main" val="20000"/>
                    </a:ext>
                  </a:extLst>
                </a:gridCol>
                <a:gridCol w="1157057">
                  <a:extLst>
                    <a:ext uri="{9D8B030D-6E8A-4147-A177-3AD203B41FA5}">
                      <a16:colId xmlns:a16="http://schemas.microsoft.com/office/drawing/2014/main" val="20001"/>
                    </a:ext>
                  </a:extLst>
                </a:gridCol>
                <a:gridCol w="1062558">
                  <a:extLst>
                    <a:ext uri="{9D8B030D-6E8A-4147-A177-3AD203B41FA5}">
                      <a16:colId xmlns:a16="http://schemas.microsoft.com/office/drawing/2014/main" val="2248495857"/>
                    </a:ext>
                  </a:extLst>
                </a:gridCol>
                <a:gridCol w="1203923">
                  <a:extLst>
                    <a:ext uri="{9D8B030D-6E8A-4147-A177-3AD203B41FA5}">
                      <a16:colId xmlns:a16="http://schemas.microsoft.com/office/drawing/2014/main" val="89069300"/>
                    </a:ext>
                  </a:extLst>
                </a:gridCol>
              </a:tblGrid>
              <a:tr h="344607">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プラン</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gridSpan="3">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コンテンツ納品パッケージ</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en-US"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WEB</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タイアップ</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endPar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325236934"/>
                  </a:ext>
                </a:extLst>
              </a:tr>
              <a:tr h="344607">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u="none" strike="noStrike" cap="none">
                          <a:latin typeface="Meiryo UI" panose="020B0604030504040204" pitchFamily="34" charset="-128"/>
                          <a:ea typeface="Meiryo UI" panose="020B0604030504040204" pitchFamily="34" charset="-128"/>
                          <a:cs typeface="Meiryo"/>
                          <a:sym typeface="Meiryo"/>
                        </a:rPr>
                        <a:t>二次利用期間</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1</a:t>
                      </a: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ヶ月</a:t>
                      </a:r>
                      <a:endParaRPr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3</a:t>
                      </a: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ヶ月</a:t>
                      </a:r>
                      <a:endParaRPr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6</a:t>
                      </a: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ヶ月</a:t>
                      </a:r>
                      <a:endParaRPr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387521975"/>
                  </a:ext>
                </a:extLst>
              </a:tr>
              <a:tr h="344607">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実施料金</a:t>
                      </a:r>
                      <a:endParaRPr lang="ja-JP" altLang="en-US" sz="900" u="none" strike="noStrike" cap="none">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14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G250</a:t>
                      </a:r>
                      <a:r>
                        <a:rPr lang="ja-JP" altLang="en-US" sz="1400" b="1" i="0" u="none" strike="noStrike" cap="none">
                          <a:solidFill>
                            <a:schemeClr val="dk1"/>
                          </a:solidFill>
                          <a:latin typeface="Meiryo UI" panose="020B0604030504040204" pitchFamily="34" charset="-128"/>
                          <a:ea typeface="Meiryo UI" panose="020B0604030504040204" pitchFamily="34" charset="-128"/>
                          <a:cs typeface="Meiryo"/>
                          <a:sym typeface="Meiryo"/>
                        </a:rPr>
                        <a:t>万円</a:t>
                      </a:r>
                      <a:endParaRPr sz="14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altLang="ja-JP" sz="1400" b="1"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G300</a:t>
                      </a:r>
                      <a:r>
                        <a:rPr kumimoji="0" lang="ja-JP" altLang="en-US" sz="1400" b="1"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万円</a:t>
                      </a:r>
                      <a:endParaRPr kumimoji="0" lang="ja-JP" altLang="en-US" sz="1400" b="1"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en-US" altLang="ja-JP" sz="1400" b="1"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G350</a:t>
                      </a:r>
                      <a:r>
                        <a:rPr kumimoji="0" lang="ja-JP" altLang="en-US" sz="1400" b="1"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万円</a:t>
                      </a:r>
                      <a:endParaRPr kumimoji="0" lang="ja-JP" altLang="en-US" sz="1400" b="1"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36168179"/>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900" u="none" strike="noStrike" cap="none" dirty="0">
                          <a:latin typeface="Meiryo UI" panose="020B0604030504040204" pitchFamily="34" charset="-128"/>
                          <a:ea typeface="Meiryo UI" panose="020B0604030504040204" pitchFamily="34" charset="-128"/>
                          <a:cs typeface="Meiryo"/>
                          <a:sym typeface="Meiryo"/>
                        </a:rPr>
                        <a:t>PV</a:t>
                      </a:r>
                      <a:r>
                        <a:rPr lang="ja-JP" altLang="en-US" sz="900" u="none" strike="noStrike" cap="none">
                          <a:latin typeface="Meiryo UI" panose="020B0604030504040204" pitchFamily="34" charset="-128"/>
                          <a:ea typeface="Meiryo UI" panose="020B0604030504040204" pitchFamily="34" charset="-128"/>
                          <a:cs typeface="Meiryo"/>
                          <a:sym typeface="Meiryo"/>
                        </a:rPr>
                        <a:t>数</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600"/>
                        <a:buFont typeface="Arial"/>
                        <a:buNone/>
                        <a:tabLst/>
                        <a:defRPr/>
                      </a:pPr>
                      <a:r>
                        <a:rPr lang="en-US" altLang="ja-JP" sz="1000" b="1" i="0" u="none" strike="noStrike" cap="none" dirty="0">
                          <a:solidFill>
                            <a:schemeClr val="dk1"/>
                          </a:solidFill>
                          <a:latin typeface="Meiryo"/>
                          <a:ea typeface="Meiryo"/>
                          <a:cs typeface="Meiryo"/>
                          <a:sym typeface="Meiryo"/>
                        </a:rPr>
                        <a:t>20,000PV</a:t>
                      </a:r>
                      <a:r>
                        <a:rPr lang="ja-JP" altLang="en-US" sz="1000" b="1" i="0" u="none" strike="noStrike" cap="none">
                          <a:solidFill>
                            <a:schemeClr val="dk1"/>
                          </a:solidFill>
                          <a:latin typeface="Meiryo"/>
                          <a:ea typeface="Meiryo"/>
                          <a:cs typeface="Meiryo"/>
                          <a:sym typeface="Meiryo"/>
                        </a:rPr>
                        <a:t>保証</a:t>
                      </a:r>
                      <a:endParaRPr lang="ja-JP" altLang="en-US" sz="1000" b="1" u="none" strike="noStrike" cap="none">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altLang="ja-JP" sz="1000" b="1" i="0" u="none" strike="noStrike" kern="0" cap="none" spc="0" normalizeH="0" baseline="0" noProof="0">
                          <a:ln>
                            <a:noFill/>
                          </a:ln>
                          <a:solidFill>
                            <a:srgbClr val="000000"/>
                          </a:solidFill>
                          <a:effectLst/>
                          <a:uLnTx/>
                          <a:uFillTx/>
                          <a:latin typeface="Meiryo"/>
                          <a:ea typeface="Meiryo"/>
                          <a:cs typeface="Meiryo"/>
                          <a:sym typeface="Meiryo"/>
                        </a:rPr>
                        <a:t>20,000PV</a:t>
                      </a:r>
                      <a:r>
                        <a:rPr kumimoji="0" lang="ja-JP" altLang="en-US" sz="1000" b="1" i="0" u="none" strike="noStrike" kern="0" cap="none" spc="0" normalizeH="0" baseline="0" noProof="0">
                          <a:ln>
                            <a:noFill/>
                          </a:ln>
                          <a:solidFill>
                            <a:srgbClr val="000000"/>
                          </a:solidFill>
                          <a:effectLst/>
                          <a:uLnTx/>
                          <a:uFillTx/>
                          <a:latin typeface="Meiryo"/>
                          <a:ea typeface="Meiryo"/>
                          <a:cs typeface="Meiryo"/>
                          <a:sym typeface="Meiryo"/>
                        </a:rPr>
                        <a:t>保証</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altLang="ja-JP" sz="1000" b="1" i="0" u="none" strike="noStrike" kern="0" cap="none" spc="0" normalizeH="0" baseline="0" noProof="0" dirty="0">
                          <a:ln>
                            <a:noFill/>
                          </a:ln>
                          <a:solidFill>
                            <a:srgbClr val="000000"/>
                          </a:solidFill>
                          <a:effectLst/>
                          <a:uLnTx/>
                          <a:uFillTx/>
                          <a:latin typeface="Meiryo"/>
                          <a:ea typeface="Meiryo"/>
                          <a:cs typeface="Meiryo"/>
                          <a:sym typeface="Meiryo"/>
                        </a:rPr>
                        <a:t>20,000PV</a:t>
                      </a:r>
                      <a:r>
                        <a:rPr kumimoji="0" lang="ja-JP" altLang="en-US" sz="1000" b="1" i="0" u="none" strike="noStrike" kern="0" cap="none" spc="0" normalizeH="0" baseline="0" noProof="0">
                          <a:ln>
                            <a:noFill/>
                          </a:ln>
                          <a:solidFill>
                            <a:srgbClr val="000000"/>
                          </a:solidFill>
                          <a:effectLst/>
                          <a:uLnTx/>
                          <a:uFillTx/>
                          <a:latin typeface="Meiryo"/>
                          <a:ea typeface="Meiryo"/>
                          <a:cs typeface="Meiryo"/>
                          <a:sym typeface="Meiryo"/>
                        </a:rPr>
                        <a:t>保証</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掲載形式／撮影</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3">
                  <a:txBody>
                    <a:bodyPr/>
                    <a:lstStyle/>
                    <a:p>
                      <a:pPr marL="0" marR="0" lvl="0" indent="0" algn="l"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CMS</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　撮影・取材あり</a:t>
                      </a: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掲載日／掲載期間</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3">
                  <a:txBody>
                    <a:bodyPr/>
                    <a:lstStyle/>
                    <a:p>
                      <a:pPr marL="0" marR="0" lvl="0" indent="0" algn="l"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平日任意／</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4</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週間（アーカイブ化）</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想定CTR</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3">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2.0～4.0％</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誘導枠</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3">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①TOPページ（2週間）②</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記事下レコメンド枠</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③</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公式SNS（facebook･Twitter･Instagram</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60192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レポート項目</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3">
                  <a:txBody>
                    <a:bodyPr/>
                    <a:lstStyle/>
                    <a:p>
                      <a:pPr marL="0" marR="0" lvl="0" indent="0" algn="l" rtl="0">
                        <a:lnSpc>
                          <a:spcPct val="100000"/>
                        </a:lnSpc>
                        <a:spcBef>
                          <a:spcPts val="0"/>
                        </a:spcBef>
                        <a:spcAft>
                          <a:spcPts val="0"/>
                        </a:spcAft>
                        <a:buClr>
                          <a:schemeClr val="dk1"/>
                        </a:buClr>
                        <a:buSzPts val="900"/>
                        <a:buFont typeface="Arial"/>
                        <a:buNone/>
                      </a:pP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PV</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UU</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数（日別・合計）、セッション数、リンククリック数（日別・合計）、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CTR</a:t>
                      </a:r>
                      <a:r>
                        <a:rPr lang="ja-JP" altLang="en" sz="900" b="0" u="none" strike="noStrike" cap="none">
                          <a:solidFill>
                            <a:schemeClr val="dk1"/>
                          </a:solidFill>
                          <a:latin typeface="Meiryo UI" panose="020B0604030504040204" pitchFamily="34" charset="-128"/>
                          <a:ea typeface="Meiryo UI" panose="020B0604030504040204" pitchFamily="34" charset="-128"/>
                          <a:sym typeface="Meiryo"/>
                        </a:rPr>
                        <a:t>（</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日別・合計）、平均エンゲージメント時間、平均セッション継続時間、読了数、読了率</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lang="ja-JP" altLang="en-US" sz="900" b="0" u="none" strike="noStrike" cap="none">
                        <a:solidFill>
                          <a:schemeClr val="dk1"/>
                        </a:solidFill>
                        <a:latin typeface="Meiryo UI" panose="020B0604030504040204" pitchFamily="34" charset="-128"/>
                        <a:ea typeface="Meiryo UI" panose="020B0604030504040204" pitchFamily="34" charset="-128"/>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lang="ja-JP" altLang="en-US" sz="900" b="0" u="none" strike="noStrike" cap="none">
                        <a:solidFill>
                          <a:schemeClr val="dk1"/>
                        </a:solidFill>
                        <a:latin typeface="Meiryo UI" panose="020B0604030504040204" pitchFamily="34" charset="-128"/>
                        <a:ea typeface="Meiryo UI" panose="020B0604030504040204" pitchFamily="34" charset="-128"/>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4"/>
                  </a:ext>
                </a:extLst>
              </a:tr>
              <a:tr h="46898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原稿規定</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3">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タイアップはテンプレートをベースにCMS入稿。全体で2,000文字以内、</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写真、イラスト5～6点まで</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申込期限</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3">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最短20営業日前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6"/>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備考</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3">
                  <a:txBody>
                    <a:bodyPr/>
                    <a:lstStyle/>
                    <a:p>
                      <a:pPr marL="0" marR="0" lvl="0" indent="0" algn="l" defTabSz="914400" rtl="0" eaLnBrk="1" fontAlgn="auto" latinLnBrk="0" hangingPunct="1">
                        <a:lnSpc>
                          <a:spcPct val="100000"/>
                        </a:lnSpc>
                        <a:spcBef>
                          <a:spcPts val="0"/>
                        </a:spcBef>
                        <a:spcAft>
                          <a:spcPts val="0"/>
                        </a:spcAft>
                        <a:buClr>
                          <a:schemeClr val="dk1"/>
                        </a:buClr>
                        <a:buSzPts val="900"/>
                        <a:buFont typeface="Arial"/>
                        <a:buNone/>
                        <a:tabLst/>
                        <a:defRPr/>
                      </a:pPr>
                      <a:r>
                        <a:rPr lang="en-US" altLang="ja-JP" sz="900" dirty="0">
                          <a:latin typeface="Meiryo UI" panose="020B0604030504040204" pitchFamily="34" charset="-128"/>
                          <a:ea typeface="Meiryo UI" panose="020B0604030504040204" pitchFamily="34" charset="-128"/>
                        </a:rPr>
                        <a:t>※</a:t>
                      </a:r>
                      <a:r>
                        <a:rPr lang="ja-JP" altLang="en-US" sz="900">
                          <a:latin typeface="Meiryo UI" panose="020B0604030504040204" pitchFamily="34" charset="-128"/>
                          <a:ea typeface="Meiryo UI" panose="020B0604030504040204" pitchFamily="34" charset="-128"/>
                        </a:rPr>
                        <a:t>著名人モデルのキャスティングは別途ご相談。 </a:t>
                      </a:r>
                      <a:r>
                        <a:rPr lang="en-US" altLang="ja-JP" sz="900" dirty="0">
                          <a:latin typeface="Meiryo UI" panose="020B0604030504040204" pitchFamily="34" charset="-128"/>
                          <a:ea typeface="Meiryo UI" panose="020B0604030504040204" pitchFamily="34" charset="-128"/>
                        </a:rPr>
                        <a:t>※</a:t>
                      </a:r>
                      <a:r>
                        <a:rPr lang="ja-JP" altLang="en-US" sz="900">
                          <a:latin typeface="Meiryo UI" panose="020B0604030504040204" pitchFamily="34" charset="-128"/>
                          <a:ea typeface="Meiryo UI" panose="020B0604030504040204" pitchFamily="34" charset="-128"/>
                        </a:rPr>
                        <a:t>二次利用範囲は事前にご共有下さい。</a:t>
                      </a:r>
                    </a:p>
                    <a:p>
                      <a:pPr marL="0" marR="0" lvl="0" indent="0" algn="l" defTabSz="914400" rtl="0" eaLnBrk="1" fontAlgn="auto" latinLnBrk="0" hangingPunct="1">
                        <a:lnSpc>
                          <a:spcPct val="100000"/>
                        </a:lnSpc>
                        <a:spcBef>
                          <a:spcPts val="0"/>
                        </a:spcBef>
                        <a:spcAft>
                          <a:spcPts val="0"/>
                        </a:spcAft>
                        <a:buClr>
                          <a:schemeClr val="dk1"/>
                        </a:buClr>
                        <a:buSzPts val="900"/>
                        <a:buFont typeface="Arial"/>
                        <a:buNone/>
                        <a:tabLst/>
                        <a:defRPr/>
                      </a:pPr>
                      <a:r>
                        <a:rPr lang="ja-JP" altLang="en-US" sz="900">
                          <a:latin typeface="Meiryo UI" panose="020B0604030504040204" pitchFamily="34" charset="-128"/>
                          <a:ea typeface="Meiryo UI" panose="020B0604030504040204" pitchFamily="34" charset="-128"/>
                        </a:rPr>
                        <a:t> </a:t>
                      </a:r>
                      <a:r>
                        <a:rPr lang="en-US" altLang="ja-JP" sz="900" dirty="0">
                          <a:latin typeface="Meiryo UI" panose="020B0604030504040204" pitchFamily="34" charset="-128"/>
                          <a:ea typeface="Meiryo UI" panose="020B0604030504040204" pitchFamily="34" charset="-128"/>
                        </a:rPr>
                        <a:t>※</a:t>
                      </a:r>
                      <a:r>
                        <a:rPr lang="ja-JP" altLang="en-US" sz="900">
                          <a:latin typeface="Meiryo UI" panose="020B0604030504040204" pitchFamily="34" charset="-128"/>
                          <a:ea typeface="Meiryo UI" panose="020B0604030504040204" pitchFamily="34" charset="-128"/>
                        </a:rPr>
                        <a:t>二次利用で制作いただいた素材は全て確認が必要となります。</a:t>
                      </a:r>
                      <a:endParaRPr lang="ja-JP" altLang="en-US" sz="900" u="none" strike="noStrike" cap="none">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927141807"/>
                  </a:ext>
                </a:extLst>
              </a:tr>
            </a:tbl>
          </a:graphicData>
        </a:graphic>
      </p:graphicFrame>
      <p:grpSp>
        <p:nvGrpSpPr>
          <p:cNvPr id="34" name="グループ化 33">
            <a:extLst>
              <a:ext uri="{FF2B5EF4-FFF2-40B4-BE49-F238E27FC236}">
                <a16:creationId xmlns:a16="http://schemas.microsoft.com/office/drawing/2014/main" id="{066FB62B-25CD-FCB1-D85A-A9D6D434AED7}"/>
              </a:ext>
            </a:extLst>
          </p:cNvPr>
          <p:cNvGrpSpPr/>
          <p:nvPr/>
        </p:nvGrpSpPr>
        <p:grpSpPr>
          <a:xfrm>
            <a:off x="419717" y="3996593"/>
            <a:ext cx="1095692" cy="826207"/>
            <a:chOff x="1883161" y="4555287"/>
            <a:chExt cx="1095692" cy="826207"/>
          </a:xfrm>
        </p:grpSpPr>
        <p:sp>
          <p:nvSpPr>
            <p:cNvPr id="38" name="Google Shape;1091;p62">
              <a:extLst>
                <a:ext uri="{FF2B5EF4-FFF2-40B4-BE49-F238E27FC236}">
                  <a16:creationId xmlns:a16="http://schemas.microsoft.com/office/drawing/2014/main" id="{F1803957-A0C4-69F4-FA1D-ECA12D0C80A2}"/>
                </a:ext>
              </a:extLst>
            </p:cNvPr>
            <p:cNvSpPr txBox="1"/>
            <p:nvPr/>
          </p:nvSpPr>
          <p:spPr>
            <a:xfrm>
              <a:off x="1883161" y="4555287"/>
              <a:ext cx="1085554" cy="2000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a:solidFill>
                    <a:schemeClr val="accent5"/>
                  </a:solidFill>
                  <a:latin typeface="Meiryo UI" panose="020B0604030504040204" pitchFamily="34" charset="-128"/>
                  <a:ea typeface="Meiryo UI" panose="020B0604030504040204" pitchFamily="34" charset="-128"/>
                  <a:cs typeface="Meiryo"/>
                  <a:sym typeface="Meiryo"/>
                </a:rPr>
                <a:t>公式SNS投稿サービス</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42" name="Google Shape;1090;p62" descr="annn.png">
              <a:extLst>
                <a:ext uri="{FF2B5EF4-FFF2-40B4-BE49-F238E27FC236}">
                  <a16:creationId xmlns:a16="http://schemas.microsoft.com/office/drawing/2014/main" id="{F79FA44E-4746-45CE-1B9F-DF2EF681DEBC}"/>
                </a:ext>
              </a:extLst>
            </p:cNvPr>
            <p:cNvPicPr preferRelativeResize="0"/>
            <p:nvPr/>
          </p:nvPicPr>
          <p:blipFill rotWithShape="1">
            <a:blip r:embed="rId8">
              <a:alphaModFix/>
            </a:blip>
            <a:srcRect/>
            <a:stretch/>
          </p:blipFill>
          <p:spPr>
            <a:xfrm rot="5400000">
              <a:off x="2279600" y="4958350"/>
              <a:ext cx="230309" cy="615980"/>
            </a:xfrm>
            <a:prstGeom prst="rect">
              <a:avLst/>
            </a:prstGeom>
            <a:noFill/>
            <a:ln>
              <a:noFill/>
            </a:ln>
          </p:spPr>
        </p:pic>
        <p:grpSp>
          <p:nvGrpSpPr>
            <p:cNvPr id="43" name="グループ化 42">
              <a:extLst>
                <a:ext uri="{FF2B5EF4-FFF2-40B4-BE49-F238E27FC236}">
                  <a16:creationId xmlns:a16="http://schemas.microsoft.com/office/drawing/2014/main" id="{4EFB4B62-19B5-F66C-0F2C-71DBC9BF3364}"/>
                </a:ext>
              </a:extLst>
            </p:cNvPr>
            <p:cNvGrpSpPr/>
            <p:nvPr/>
          </p:nvGrpSpPr>
          <p:grpSpPr>
            <a:xfrm>
              <a:off x="1901314" y="4751804"/>
              <a:ext cx="1077539" cy="384518"/>
              <a:chOff x="393626" y="4684477"/>
              <a:chExt cx="1681443" cy="600020"/>
            </a:xfrm>
          </p:grpSpPr>
          <p:pic>
            <p:nvPicPr>
              <p:cNvPr id="44" name="図 43">
                <a:extLst>
                  <a:ext uri="{FF2B5EF4-FFF2-40B4-BE49-F238E27FC236}">
                    <a16:creationId xmlns:a16="http://schemas.microsoft.com/office/drawing/2014/main" id="{174725F6-267D-0793-282D-56DFA7584B9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253943" y="4684477"/>
                <a:ext cx="821126" cy="600020"/>
              </a:xfrm>
              <a:prstGeom prst="rect">
                <a:avLst/>
              </a:prstGeom>
            </p:spPr>
          </p:pic>
          <p:grpSp>
            <p:nvGrpSpPr>
              <p:cNvPr id="45" name="グループ化 44">
                <a:extLst>
                  <a:ext uri="{FF2B5EF4-FFF2-40B4-BE49-F238E27FC236}">
                    <a16:creationId xmlns:a16="http://schemas.microsoft.com/office/drawing/2014/main" id="{BCC79C0A-D0BA-A555-344C-190489500F0B}"/>
                  </a:ext>
                </a:extLst>
              </p:cNvPr>
              <p:cNvGrpSpPr/>
              <p:nvPr/>
            </p:nvGrpSpPr>
            <p:grpSpPr>
              <a:xfrm>
                <a:off x="923242" y="4728983"/>
                <a:ext cx="476210" cy="476210"/>
                <a:chOff x="7365213" y="628769"/>
                <a:chExt cx="678532" cy="678532"/>
              </a:xfrm>
            </p:grpSpPr>
            <p:sp>
              <p:nvSpPr>
                <p:cNvPr id="51" name="円/楕円 50">
                  <a:extLst>
                    <a:ext uri="{FF2B5EF4-FFF2-40B4-BE49-F238E27FC236}">
                      <a16:creationId xmlns:a16="http://schemas.microsoft.com/office/drawing/2014/main" id="{62785A36-2F01-107C-1842-4A7A9563F2F1}"/>
                    </a:ext>
                  </a:extLst>
                </p:cNvPr>
                <p:cNvSpPr/>
                <p:nvPr/>
              </p:nvSpPr>
              <p:spPr>
                <a:xfrm>
                  <a:off x="7365213" y="628769"/>
                  <a:ext cx="678532" cy="67853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3" name="図 52">
                  <a:extLst>
                    <a:ext uri="{FF2B5EF4-FFF2-40B4-BE49-F238E27FC236}">
                      <a16:creationId xmlns:a16="http://schemas.microsoft.com/office/drawing/2014/main" id="{D57F8137-F40A-074E-ED72-6D0CDC36C8C6}"/>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509254" y="761902"/>
                  <a:ext cx="396912" cy="396912"/>
                </a:xfrm>
                <a:prstGeom prst="rect">
                  <a:avLst/>
                </a:prstGeom>
              </p:spPr>
            </p:pic>
          </p:grpSp>
          <p:grpSp>
            <p:nvGrpSpPr>
              <p:cNvPr id="47" name="グループ化 46">
                <a:extLst>
                  <a:ext uri="{FF2B5EF4-FFF2-40B4-BE49-F238E27FC236}">
                    <a16:creationId xmlns:a16="http://schemas.microsoft.com/office/drawing/2014/main" id="{0CD29927-B89D-47F6-468D-328D819FBEBB}"/>
                  </a:ext>
                </a:extLst>
              </p:cNvPr>
              <p:cNvGrpSpPr/>
              <p:nvPr/>
            </p:nvGrpSpPr>
            <p:grpSpPr>
              <a:xfrm>
                <a:off x="393626" y="4698827"/>
                <a:ext cx="536522" cy="536522"/>
                <a:chOff x="4285526" y="3398844"/>
                <a:chExt cx="536522" cy="536522"/>
              </a:xfrm>
            </p:grpSpPr>
            <p:sp>
              <p:nvSpPr>
                <p:cNvPr id="49" name="円/楕円 48">
                  <a:extLst>
                    <a:ext uri="{FF2B5EF4-FFF2-40B4-BE49-F238E27FC236}">
                      <a16:creationId xmlns:a16="http://schemas.microsoft.com/office/drawing/2014/main" id="{A0D9B85A-C775-6B2A-9864-B498F0009578}"/>
                    </a:ext>
                  </a:extLst>
                </p:cNvPr>
                <p:cNvSpPr/>
                <p:nvPr/>
              </p:nvSpPr>
              <p:spPr>
                <a:xfrm>
                  <a:off x="4315682" y="3429000"/>
                  <a:ext cx="476210" cy="47621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0" name="図 49">
                  <a:extLst>
                    <a:ext uri="{FF2B5EF4-FFF2-40B4-BE49-F238E27FC236}">
                      <a16:creationId xmlns:a16="http://schemas.microsoft.com/office/drawing/2014/main" id="{5B10F18D-3095-9340-6994-9C2E69233A93}"/>
                    </a:ext>
                  </a:extLst>
                </p:cNvPr>
                <p:cNvPicPr>
                  <a:picLocks noChangeAspect="1"/>
                </p:cNvPicPr>
                <p:nvPr/>
              </p:nvPicPr>
              <p:blipFill>
                <a:blip r:embed="rId11"/>
                <a:stretch>
                  <a:fillRect/>
                </a:stretch>
              </p:blipFill>
              <p:spPr>
                <a:xfrm>
                  <a:off x="4285526" y="3398844"/>
                  <a:ext cx="536522" cy="536522"/>
                </a:xfrm>
                <a:prstGeom prst="rect">
                  <a:avLst/>
                </a:prstGeom>
              </p:spPr>
            </p:pic>
          </p:grpSp>
        </p:grpSp>
      </p:grpSp>
      <p:grpSp>
        <p:nvGrpSpPr>
          <p:cNvPr id="60" name="グループ化 59">
            <a:extLst>
              <a:ext uri="{FF2B5EF4-FFF2-40B4-BE49-F238E27FC236}">
                <a16:creationId xmlns:a16="http://schemas.microsoft.com/office/drawing/2014/main" id="{48EFF496-923F-D937-331C-7D0FBA6D1F8C}"/>
              </a:ext>
            </a:extLst>
          </p:cNvPr>
          <p:cNvGrpSpPr/>
          <p:nvPr/>
        </p:nvGrpSpPr>
        <p:grpSpPr>
          <a:xfrm>
            <a:off x="2686416" y="2954446"/>
            <a:ext cx="1427298" cy="509330"/>
            <a:chOff x="393626" y="4684477"/>
            <a:chExt cx="1681443" cy="600020"/>
          </a:xfrm>
        </p:grpSpPr>
        <p:pic>
          <p:nvPicPr>
            <p:cNvPr id="61" name="図 60">
              <a:extLst>
                <a:ext uri="{FF2B5EF4-FFF2-40B4-BE49-F238E27FC236}">
                  <a16:creationId xmlns:a16="http://schemas.microsoft.com/office/drawing/2014/main" id="{49C0381A-B9C1-6499-B03C-A4FDAAF8BB2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253943" y="4684477"/>
              <a:ext cx="821126" cy="600020"/>
            </a:xfrm>
            <a:prstGeom prst="rect">
              <a:avLst/>
            </a:prstGeom>
          </p:spPr>
        </p:pic>
        <p:grpSp>
          <p:nvGrpSpPr>
            <p:cNvPr id="62" name="グループ化 61">
              <a:extLst>
                <a:ext uri="{FF2B5EF4-FFF2-40B4-BE49-F238E27FC236}">
                  <a16:creationId xmlns:a16="http://schemas.microsoft.com/office/drawing/2014/main" id="{89857C17-EC92-A9D9-7763-BF31D110D754}"/>
                </a:ext>
              </a:extLst>
            </p:cNvPr>
            <p:cNvGrpSpPr/>
            <p:nvPr/>
          </p:nvGrpSpPr>
          <p:grpSpPr>
            <a:xfrm>
              <a:off x="923242" y="4728983"/>
              <a:ext cx="476210" cy="476210"/>
              <a:chOff x="7365213" y="628769"/>
              <a:chExt cx="678532" cy="678532"/>
            </a:xfrm>
          </p:grpSpPr>
          <p:sp>
            <p:nvSpPr>
              <p:cNvPr id="66" name="円/楕円 65">
                <a:extLst>
                  <a:ext uri="{FF2B5EF4-FFF2-40B4-BE49-F238E27FC236}">
                    <a16:creationId xmlns:a16="http://schemas.microsoft.com/office/drawing/2014/main" id="{71F37A83-B184-4A24-C1FC-E4CB65D57F30}"/>
                  </a:ext>
                </a:extLst>
              </p:cNvPr>
              <p:cNvSpPr/>
              <p:nvPr/>
            </p:nvSpPr>
            <p:spPr>
              <a:xfrm>
                <a:off x="7365213" y="628769"/>
                <a:ext cx="678532" cy="67853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7" name="図 66">
                <a:extLst>
                  <a:ext uri="{FF2B5EF4-FFF2-40B4-BE49-F238E27FC236}">
                    <a16:creationId xmlns:a16="http://schemas.microsoft.com/office/drawing/2014/main" id="{3497C804-D5F0-04E6-B90F-B3DAAF5771DB}"/>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7509254" y="761902"/>
                <a:ext cx="396912" cy="396912"/>
              </a:xfrm>
              <a:prstGeom prst="rect">
                <a:avLst/>
              </a:prstGeom>
            </p:spPr>
          </p:pic>
        </p:grpSp>
        <p:grpSp>
          <p:nvGrpSpPr>
            <p:cNvPr id="63" name="グループ化 62">
              <a:extLst>
                <a:ext uri="{FF2B5EF4-FFF2-40B4-BE49-F238E27FC236}">
                  <a16:creationId xmlns:a16="http://schemas.microsoft.com/office/drawing/2014/main" id="{5CF3CA31-03F3-9512-7D1D-373D91AC6470}"/>
                </a:ext>
              </a:extLst>
            </p:cNvPr>
            <p:cNvGrpSpPr/>
            <p:nvPr/>
          </p:nvGrpSpPr>
          <p:grpSpPr>
            <a:xfrm>
              <a:off x="393626" y="4698827"/>
              <a:ext cx="536522" cy="536522"/>
              <a:chOff x="4285526" y="3398844"/>
              <a:chExt cx="536522" cy="536522"/>
            </a:xfrm>
          </p:grpSpPr>
          <p:sp>
            <p:nvSpPr>
              <p:cNvPr id="64" name="円/楕円 63">
                <a:extLst>
                  <a:ext uri="{FF2B5EF4-FFF2-40B4-BE49-F238E27FC236}">
                    <a16:creationId xmlns:a16="http://schemas.microsoft.com/office/drawing/2014/main" id="{572D6D41-BE40-2EEF-EAE8-D96A7D0F5776}"/>
                  </a:ext>
                </a:extLst>
              </p:cNvPr>
              <p:cNvSpPr/>
              <p:nvPr/>
            </p:nvSpPr>
            <p:spPr>
              <a:xfrm>
                <a:off x="4315682" y="3429000"/>
                <a:ext cx="476210" cy="47621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5" name="図 64">
                <a:extLst>
                  <a:ext uri="{FF2B5EF4-FFF2-40B4-BE49-F238E27FC236}">
                    <a16:creationId xmlns:a16="http://schemas.microsoft.com/office/drawing/2014/main" id="{2724F8F8-0670-6277-39C8-56A83324FBC8}"/>
                  </a:ext>
                </a:extLst>
              </p:cNvPr>
              <p:cNvPicPr>
                <a:picLocks noChangeAspect="1"/>
              </p:cNvPicPr>
              <p:nvPr/>
            </p:nvPicPr>
            <p:blipFill>
              <a:blip r:embed="rId11"/>
              <a:stretch>
                <a:fillRect/>
              </a:stretch>
            </p:blipFill>
            <p:spPr>
              <a:xfrm>
                <a:off x="4285526" y="3398844"/>
                <a:ext cx="536522" cy="536522"/>
              </a:xfrm>
              <a:prstGeom prst="rect">
                <a:avLst/>
              </a:prstGeom>
            </p:spPr>
          </p:pic>
        </p:grpSp>
      </p:grpSp>
    </p:spTree>
    <p:extLst>
      <p:ext uri="{BB962C8B-B14F-4D97-AF65-F5344CB8AC3E}">
        <p14:creationId xmlns:p14="http://schemas.microsoft.com/office/powerpoint/2010/main" val="7485526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332"/>
        <p:cNvGrpSpPr/>
        <p:nvPr/>
      </p:nvGrpSpPr>
      <p:grpSpPr>
        <a:xfrm>
          <a:off x="0" y="0"/>
          <a:ext cx="0" cy="0"/>
          <a:chOff x="0" y="0"/>
          <a:chExt cx="0" cy="0"/>
        </a:xfrm>
      </p:grpSpPr>
      <p:sp>
        <p:nvSpPr>
          <p:cNvPr id="1337" name="Google Shape;1372;p69">
            <a:extLst>
              <a:ext uri="{FF2B5EF4-FFF2-40B4-BE49-F238E27FC236}">
                <a16:creationId xmlns:a16="http://schemas.microsoft.com/office/drawing/2014/main" id="{05C5D5B0-A4ED-62BC-804F-184AE7EF6F49}"/>
              </a:ext>
            </a:extLst>
          </p:cNvPr>
          <p:cNvSpPr/>
          <p:nvPr/>
        </p:nvSpPr>
        <p:spPr>
          <a:xfrm>
            <a:off x="1584583" y="4748362"/>
            <a:ext cx="1244398" cy="1274922"/>
          </a:xfrm>
          <a:prstGeom prst="roundRect">
            <a:avLst>
              <a:gd name="adj" fmla="val 16667"/>
            </a:avLst>
          </a:prstGeom>
          <a:noFill/>
          <a:ln w="25400" cap="flat" cmpd="sng">
            <a:solidFill>
              <a:srgbClr val="FF5B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316" name="Google Shape;1372;p69">
            <a:extLst>
              <a:ext uri="{FF2B5EF4-FFF2-40B4-BE49-F238E27FC236}">
                <a16:creationId xmlns:a16="http://schemas.microsoft.com/office/drawing/2014/main" id="{97227F5A-0889-EF1B-3A1E-76240B10EC39}"/>
              </a:ext>
            </a:extLst>
          </p:cNvPr>
          <p:cNvSpPr/>
          <p:nvPr/>
        </p:nvSpPr>
        <p:spPr>
          <a:xfrm>
            <a:off x="2298470" y="1980897"/>
            <a:ext cx="1244398" cy="1231448"/>
          </a:xfrm>
          <a:prstGeom prst="roundRect">
            <a:avLst>
              <a:gd name="adj" fmla="val 16667"/>
            </a:avLst>
          </a:prstGeom>
          <a:noFill/>
          <a:ln w="25400" cap="flat" cmpd="sng">
            <a:solidFill>
              <a:srgbClr val="FF5B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334" name="Google Shape;1334;p69"/>
          <p:cNvSpPr txBox="1"/>
          <p:nvPr/>
        </p:nvSpPr>
        <p:spPr>
          <a:xfrm>
            <a:off x="897183" y="229265"/>
            <a:ext cx="6589467"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US" sz="24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プレミアム動画タイアップ</a:t>
            </a:r>
            <a:endParaRPr sz="2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335" name="Google Shape;1335;p69"/>
          <p:cNvSpPr txBox="1"/>
          <p:nvPr/>
        </p:nvSpPr>
        <p:spPr>
          <a:xfrm>
            <a:off x="7137000" y="172617"/>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336" name="Google Shape;1336;p69"/>
          <p:cNvSpPr txBox="1"/>
          <p:nvPr/>
        </p:nvSpPr>
        <p:spPr>
          <a:xfrm>
            <a:off x="6420299" y="172617"/>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346" name="Google Shape;1346;p69"/>
          <p:cNvSpPr/>
          <p:nvPr/>
        </p:nvSpPr>
        <p:spPr>
          <a:xfrm>
            <a:off x="248478" y="828458"/>
            <a:ext cx="850755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Meiryo UI" panose="020B0604030504040204" pitchFamily="34" charset="-128"/>
                <a:ea typeface="Meiryo UI" panose="020B0604030504040204" pitchFamily="34" charset="-128"/>
                <a:cs typeface="Meiryo"/>
                <a:sym typeface="Meiryo"/>
              </a:rPr>
              <a:t>『BE-PAL』の世界観で動画を制作します。テキストや画像だけでは伝えきれない商品の魅力を誌面／WEBタイアップと連動した内容でプロモーションします。</a:t>
            </a:r>
            <a:endParaRPr sz="12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2" name="Google Shape;1337;p69">
            <a:extLst>
              <a:ext uri="{FF2B5EF4-FFF2-40B4-BE49-F238E27FC236}">
                <a16:creationId xmlns:a16="http://schemas.microsoft.com/office/drawing/2014/main" id="{A3A2EBF9-E7B5-811A-6A16-55930A008E77}"/>
              </a:ext>
            </a:extLst>
          </p:cNvPr>
          <p:cNvSpPr txBox="1"/>
          <p:nvPr/>
        </p:nvSpPr>
        <p:spPr>
          <a:xfrm>
            <a:off x="8103321" y="173073"/>
            <a:ext cx="673388" cy="369291"/>
          </a:xfrm>
          <a:prstGeom prst="rect">
            <a:avLst/>
          </a:prstGeom>
          <a:solidFill>
            <a:srgbClr val="FFC0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動画</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graphicFrame>
        <p:nvGraphicFramePr>
          <p:cNvPr id="5" name="Google Shape;1060;p62">
            <a:extLst>
              <a:ext uri="{FF2B5EF4-FFF2-40B4-BE49-F238E27FC236}">
                <a16:creationId xmlns:a16="http://schemas.microsoft.com/office/drawing/2014/main" id="{3E2D2D97-B4ED-E9FD-FF67-42CA1A524F78}"/>
              </a:ext>
            </a:extLst>
          </p:cNvPr>
          <p:cNvGraphicFramePr/>
          <p:nvPr>
            <p:extLst>
              <p:ext uri="{D42A27DB-BD31-4B8C-83A1-F6EECF244321}">
                <p14:modId xmlns:p14="http://schemas.microsoft.com/office/powerpoint/2010/main" val="74584197"/>
              </p:ext>
            </p:extLst>
          </p:nvPr>
        </p:nvGraphicFramePr>
        <p:xfrm>
          <a:off x="4707988" y="1336422"/>
          <a:ext cx="3999049" cy="4545476"/>
        </p:xfrm>
        <a:graphic>
          <a:graphicData uri="http://schemas.openxmlformats.org/drawingml/2006/table">
            <a:tbl>
              <a:tblPr firstRow="1" bandRow="1">
                <a:tableStyleId>{7E9639D4-E3E2-4D34-9284-5A2195B3D0D7}</a:tableStyleId>
              </a:tblPr>
              <a:tblGrid>
                <a:gridCol w="949100">
                  <a:extLst>
                    <a:ext uri="{9D8B030D-6E8A-4147-A177-3AD203B41FA5}">
                      <a16:colId xmlns:a16="http://schemas.microsoft.com/office/drawing/2014/main" val="20000"/>
                    </a:ext>
                  </a:extLst>
                </a:gridCol>
                <a:gridCol w="1572768">
                  <a:extLst>
                    <a:ext uri="{9D8B030D-6E8A-4147-A177-3AD203B41FA5}">
                      <a16:colId xmlns:a16="http://schemas.microsoft.com/office/drawing/2014/main" val="20001"/>
                    </a:ext>
                  </a:extLst>
                </a:gridCol>
                <a:gridCol w="1477181">
                  <a:extLst>
                    <a:ext uri="{9D8B030D-6E8A-4147-A177-3AD203B41FA5}">
                      <a16:colId xmlns:a16="http://schemas.microsoft.com/office/drawing/2014/main" val="2248495857"/>
                    </a:ext>
                  </a:extLst>
                </a:gridCol>
              </a:tblGrid>
              <a:tr h="344607">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プラン</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本誌＋</a:t>
                      </a:r>
                      <a:r>
                        <a:rPr lang="en"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WEB</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転載タイアップ</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en-US"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WEB</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タイアップ</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325236934"/>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本誌</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あり</a:t>
                      </a:r>
                      <a:endParaRPr sz="9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dk1"/>
                          </a:solidFill>
                          <a:latin typeface="Meiryo UI" panose="020B0604030504040204" pitchFamily="34" charset="-128"/>
                          <a:ea typeface="Meiryo UI" panose="020B0604030504040204" pitchFamily="34" charset="-128"/>
                          <a:cs typeface="Meiryo"/>
                          <a:sym typeface="Meiryo"/>
                        </a:rPr>
                        <a:t>なし</a:t>
                      </a:r>
                      <a:endParaRPr sz="9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36168179"/>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実施料金</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600"/>
                        <a:buFont typeface="Arial"/>
                        <a:buNone/>
                        <a:tabLst/>
                        <a:defRPr/>
                      </a:pPr>
                      <a:r>
                        <a:rPr lang="en-US" altLang="ja-JP" sz="1400" b="1" u="none" strike="noStrike" cap="none" dirty="0">
                          <a:latin typeface="Meiryo UI" panose="020B0604030504040204" pitchFamily="34" charset="-128"/>
                          <a:ea typeface="Meiryo UI" panose="020B0604030504040204" pitchFamily="34" charset="-128"/>
                          <a:cs typeface="Meiryo"/>
                          <a:sym typeface="Meiryo"/>
                        </a:rPr>
                        <a:t>G450</a:t>
                      </a:r>
                      <a:r>
                        <a:rPr lang="ja-JP" altLang="en-US" sz="1400" b="1" u="none" strike="noStrike" cap="none">
                          <a:latin typeface="Meiryo UI" panose="020B0604030504040204" pitchFamily="34" charset="-128"/>
                          <a:ea typeface="Meiryo UI" panose="020B0604030504040204" pitchFamily="34" charset="-128"/>
                          <a:cs typeface="Meiryo"/>
                          <a:sym typeface="Meiryo"/>
                        </a:rPr>
                        <a:t>万円</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600"/>
                        <a:buFont typeface="Arial"/>
                        <a:buNone/>
                        <a:tabLst/>
                        <a:defRPr/>
                      </a:pPr>
                      <a:r>
                        <a:rPr lang="en-US" altLang="ja-JP" sz="1400" b="1" u="none" strike="noStrike" cap="none" dirty="0">
                          <a:latin typeface="Meiryo UI" panose="020B0604030504040204" pitchFamily="34" charset="-128"/>
                          <a:ea typeface="Meiryo UI" panose="020B0604030504040204" pitchFamily="34" charset="-128"/>
                          <a:cs typeface="Meiryo"/>
                          <a:sym typeface="Meiryo"/>
                        </a:rPr>
                        <a:t>G400</a:t>
                      </a:r>
                      <a:r>
                        <a:rPr lang="ja-JP" altLang="en-US" sz="1400" b="1" u="none" strike="noStrike" cap="none">
                          <a:latin typeface="Meiryo UI" panose="020B0604030504040204" pitchFamily="34" charset="-128"/>
                          <a:ea typeface="Meiryo UI" panose="020B0604030504040204" pitchFamily="34" charset="-128"/>
                          <a:cs typeface="Meiryo"/>
                          <a:sym typeface="Meiryo"/>
                        </a:rPr>
                        <a:t>万円</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PV数</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400"/>
                        <a:buFont typeface="Arial"/>
                        <a:buNone/>
                        <a:tabLst/>
                        <a:defRPr/>
                      </a:pPr>
                      <a:r>
                        <a:rPr lang="en-US" altLang="ja-JP" sz="1400" b="1" u="none" strike="noStrike" cap="none" dirty="0">
                          <a:latin typeface="Meiryo UI" panose="020B0604030504040204" pitchFamily="34" charset="-128"/>
                          <a:ea typeface="Meiryo UI" panose="020B0604030504040204" pitchFamily="34" charset="-128"/>
                          <a:cs typeface="Meiryo"/>
                          <a:sym typeface="Meiryo"/>
                        </a:rPr>
                        <a:t>10,000PV</a:t>
                      </a:r>
                      <a:r>
                        <a:rPr lang="ja-JP" altLang="en-US" sz="1400" b="1" u="none" strike="noStrike" cap="none">
                          <a:latin typeface="Meiryo UI" panose="020B0604030504040204" pitchFamily="34" charset="-128"/>
                          <a:ea typeface="Meiryo UI" panose="020B0604030504040204" pitchFamily="34" charset="-128"/>
                          <a:cs typeface="Meiryo"/>
                          <a:sym typeface="Meiryo"/>
                        </a:rPr>
                        <a:t>保証</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400"/>
                        <a:buFont typeface="Arial"/>
                        <a:buNone/>
                        <a:tabLst/>
                        <a:defRPr/>
                      </a:pPr>
                      <a:r>
                        <a:rPr lang="en-US" altLang="ja-JP" sz="1400" b="1" u="none" strike="noStrike" cap="none" dirty="0">
                          <a:latin typeface="Meiryo UI" panose="020B0604030504040204" pitchFamily="34" charset="-128"/>
                          <a:ea typeface="Meiryo UI" panose="020B0604030504040204" pitchFamily="34" charset="-128"/>
                          <a:cs typeface="Meiryo"/>
                          <a:sym typeface="Meiryo"/>
                        </a:rPr>
                        <a:t>25,000PV</a:t>
                      </a:r>
                      <a:r>
                        <a:rPr lang="ja-JP" altLang="en-US" sz="1400" b="1" u="none" strike="noStrike" cap="none">
                          <a:latin typeface="Meiryo UI" panose="020B0604030504040204" pitchFamily="34" charset="-128"/>
                          <a:ea typeface="Meiryo UI" panose="020B0604030504040204" pitchFamily="34" charset="-128"/>
                          <a:cs typeface="Meiryo"/>
                          <a:sym typeface="Meiryo"/>
                        </a:rPr>
                        <a:t>保証</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altLang="ja-JP" sz="900" u="none" strike="noStrike" cap="none" dirty="0" err="1">
                          <a:latin typeface="Meiryo UI" panose="020B0604030504040204" pitchFamily="34" charset="-128"/>
                          <a:ea typeface="Meiryo UI" panose="020B0604030504040204" pitchFamily="34" charset="-128"/>
                          <a:cs typeface="Meiryo"/>
                          <a:sym typeface="Meiryo"/>
                        </a:rPr>
                        <a:t>Youtube</a:t>
                      </a:r>
                      <a:endParaRPr lang="en-US" altLang="ja-JP" sz="900" u="none" strike="noStrike" cap="none" dirty="0">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再生保証数</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400"/>
                        <a:buFont typeface="Arial"/>
                        <a:buNone/>
                        <a:tabLst/>
                        <a:defRPr/>
                      </a:pPr>
                      <a:r>
                        <a:rPr lang="en-US" altLang="ja-JP" sz="1400" b="1" u="none" strike="noStrike" cap="none" dirty="0">
                          <a:latin typeface="Meiryo UI" panose="020B0604030504040204" pitchFamily="34" charset="-128"/>
                          <a:ea typeface="Meiryo UI" panose="020B0604030504040204" pitchFamily="34" charset="-128"/>
                          <a:cs typeface="Meiryo"/>
                          <a:sym typeface="Meiryo"/>
                        </a:rPr>
                        <a:t>30,000</a:t>
                      </a:r>
                      <a:r>
                        <a:rPr lang="ja-JP" altLang="en-US" sz="1400" b="1" u="none" strike="noStrike" cap="none">
                          <a:latin typeface="Meiryo UI" panose="020B0604030504040204" pitchFamily="34" charset="-128"/>
                          <a:ea typeface="Meiryo UI" panose="020B0604030504040204" pitchFamily="34" charset="-128"/>
                          <a:cs typeface="Meiryo"/>
                          <a:sym typeface="Meiryo"/>
                        </a:rPr>
                        <a:t>回保証</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chemeClr val="dk1"/>
                        </a:buClr>
                        <a:buSzPts val="1400"/>
                        <a:buFont typeface="Arial"/>
                        <a:buNone/>
                        <a:tabLst/>
                        <a:defRPr/>
                      </a:pPr>
                      <a:r>
                        <a:rPr lang="en-US" altLang="ja-JP" sz="1400" b="1" u="none" strike="noStrike" cap="none" dirty="0">
                          <a:latin typeface="Meiryo UI" panose="020B0604030504040204" pitchFamily="34" charset="-128"/>
                          <a:ea typeface="Meiryo UI" panose="020B0604030504040204" pitchFamily="34" charset="-128"/>
                          <a:cs typeface="Meiryo"/>
                          <a:sym typeface="Meiryo"/>
                        </a:rPr>
                        <a:t>30,000</a:t>
                      </a:r>
                      <a:r>
                        <a:rPr lang="ja-JP" altLang="en-US" sz="1400" b="1" u="none" strike="noStrike" cap="none">
                          <a:latin typeface="Meiryo UI" panose="020B0604030504040204" pitchFamily="34" charset="-128"/>
                          <a:ea typeface="Meiryo UI" panose="020B0604030504040204" pitchFamily="34" charset="-128"/>
                          <a:cs typeface="Meiryo"/>
                          <a:sym typeface="Meiryo"/>
                        </a:rPr>
                        <a:t>回保証</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2935847273"/>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掲載形式／撮影</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ctr"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CMS</a:t>
                      </a:r>
                      <a:r>
                        <a:rPr lang="ja-JP" altLang="en-US" sz="900" b="0" i="0" u="none" strike="noStrike" cap="none">
                          <a:solidFill>
                            <a:schemeClr val="dk1"/>
                          </a:solidFill>
                          <a:latin typeface="Meiryo UI" panose="020B0604030504040204" pitchFamily="34" charset="-128"/>
                          <a:ea typeface="Meiryo UI" panose="020B0604030504040204" pitchFamily="34" charset="-128"/>
                          <a:cs typeface="Meiryo"/>
                          <a:sym typeface="Meiryo"/>
                        </a:rPr>
                        <a:t>　撮影・取材あり</a:t>
                      </a: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rgbClr val="000000"/>
                        </a:buClr>
                        <a:buSzPts val="900"/>
                        <a:buFont typeface="Arial"/>
                        <a:buNone/>
                      </a:pPr>
                      <a:endPar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34460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掲載日／掲載期間</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ctr" rtl="0">
                        <a:lnSpc>
                          <a:spcPct val="100000"/>
                        </a:lnSpc>
                        <a:spcBef>
                          <a:spcPts val="0"/>
                        </a:spcBef>
                        <a:spcAft>
                          <a:spcPts val="0"/>
                        </a:spcAft>
                        <a:buClr>
                          <a:schemeClr val="dk1"/>
                        </a:buClr>
                        <a:buSzPts val="900"/>
                        <a:buFont typeface="Arial"/>
                        <a:buNone/>
                      </a:pP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平日任意／</a:t>
                      </a:r>
                      <a:r>
                        <a:rPr lang="en-US" altLang="ja-JP" sz="900" b="0" u="none" strike="noStrike" cap="none" dirty="0">
                          <a:solidFill>
                            <a:schemeClr val="dk1"/>
                          </a:solidFill>
                          <a:latin typeface="Meiryo UI" panose="020B0604030504040204" pitchFamily="34" charset="-128"/>
                          <a:ea typeface="Meiryo UI" panose="020B0604030504040204" pitchFamily="34" charset="-128"/>
                          <a:sym typeface="Meiryo"/>
                        </a:rPr>
                        <a:t>4</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週間（アーカイブ化）</a:t>
                      </a: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lang="ja-JP" altLang="en-US"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想定CTR</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ctr"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2.0～4.0％</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誘導枠</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①TOPページ（2週間）②</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記事下レコメンド枠</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③</a:t>
                      </a: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公式SNS（facebook･Twitter･Instagram</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r h="601925">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レポート項目</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l" rtl="0">
                        <a:lnSpc>
                          <a:spcPct val="100000"/>
                        </a:lnSpc>
                        <a:spcBef>
                          <a:spcPts val="0"/>
                        </a:spcBef>
                        <a:spcAft>
                          <a:spcPts val="0"/>
                        </a:spcAft>
                        <a:buClr>
                          <a:schemeClr val="dk1"/>
                        </a:buClr>
                        <a:buSzPts val="900"/>
                        <a:buFont typeface="Arial"/>
                        <a:buNone/>
                      </a:pP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PV</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UU</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数（日別・合計）、セッション数、リンククリック数（日別・合計）、</a:t>
                      </a:r>
                      <a:r>
                        <a:rPr lang="en" altLang="ja-JP" sz="900" b="0" u="none" strike="noStrike" cap="none" dirty="0">
                          <a:solidFill>
                            <a:schemeClr val="dk1"/>
                          </a:solidFill>
                          <a:latin typeface="Meiryo UI" panose="020B0604030504040204" pitchFamily="34" charset="-128"/>
                          <a:ea typeface="Meiryo UI" panose="020B0604030504040204" pitchFamily="34" charset="-128"/>
                          <a:sym typeface="Meiryo"/>
                        </a:rPr>
                        <a:t>CTR</a:t>
                      </a:r>
                      <a:r>
                        <a:rPr lang="ja-JP" altLang="en" sz="900" b="0" u="none" strike="noStrike" cap="none">
                          <a:solidFill>
                            <a:schemeClr val="dk1"/>
                          </a:solidFill>
                          <a:latin typeface="Meiryo UI" panose="020B0604030504040204" pitchFamily="34" charset="-128"/>
                          <a:ea typeface="Meiryo UI" panose="020B0604030504040204" pitchFamily="34" charset="-128"/>
                          <a:sym typeface="Meiryo"/>
                        </a:rPr>
                        <a:t>（</a:t>
                      </a:r>
                      <a:r>
                        <a:rPr lang="ja-JP" altLang="en-US" sz="900" b="0" u="none" strike="noStrike" cap="none">
                          <a:solidFill>
                            <a:schemeClr val="dk1"/>
                          </a:solidFill>
                          <a:latin typeface="Meiryo UI" panose="020B0604030504040204" pitchFamily="34" charset="-128"/>
                          <a:ea typeface="Meiryo UI" panose="020B0604030504040204" pitchFamily="34" charset="-128"/>
                          <a:sym typeface="Meiryo"/>
                        </a:rPr>
                        <a:t>日別・合計）、平均エンゲージメント時間、平均セッション継続時間、読了数、読了率</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lang="ja-JP" altLang="en-US" sz="900" b="0" u="none" strike="noStrike" cap="none">
                        <a:solidFill>
                          <a:schemeClr val="dk1"/>
                        </a:solidFill>
                        <a:latin typeface="Meiryo UI" panose="020B0604030504040204" pitchFamily="34" charset="-128"/>
                        <a:ea typeface="Meiryo UI" panose="020B0604030504040204" pitchFamily="34" charset="-128"/>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4"/>
                  </a:ext>
                </a:extLst>
              </a:tr>
              <a:tr h="468987">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原稿規定</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タイアップはテンプレートをベースにCMS入稿。全体で2,000文字以内</a:t>
                      </a:r>
                      <a:endParaRPr sz="900" b="0" u="none" strike="noStrike" cap="none" dirty="0">
                        <a:solidFill>
                          <a:schemeClr val="dk1"/>
                        </a:solidFill>
                        <a:latin typeface="Meiryo UI" panose="020B0604030504040204" pitchFamily="34" charset="-128"/>
                        <a:ea typeface="Meiryo UI" panose="020B0604030504040204" pitchFamily="34" charset="-128"/>
                        <a:sym typeface="Meiryo"/>
                      </a:endParaRPr>
                    </a:p>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写真、イラスト5～6点まで</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5"/>
                  </a:ext>
                </a:extLst>
              </a:tr>
              <a:tr h="347732">
                <a:tc>
                  <a:txBody>
                    <a:bodyPr/>
                    <a:lstStyle/>
                    <a:p>
                      <a:pPr marL="0" marR="0" lvl="0" indent="0" algn="ctr" rtl="0">
                        <a:lnSpc>
                          <a:spcPct val="100000"/>
                        </a:lnSpc>
                        <a:spcBef>
                          <a:spcPts val="0"/>
                        </a:spcBef>
                        <a:spcAft>
                          <a:spcPts val="0"/>
                        </a:spcAft>
                        <a:buClr>
                          <a:srgbClr val="000000"/>
                        </a:buClr>
                        <a:buSzPts val="900"/>
                        <a:buFont typeface="Arial"/>
                        <a:buNone/>
                      </a:pPr>
                      <a:r>
                        <a:rPr lang="en-US" sz="900" b="0" u="none" strike="noStrike" cap="none" dirty="0" err="1">
                          <a:solidFill>
                            <a:schemeClr val="dk1"/>
                          </a:solidFill>
                          <a:latin typeface="Meiryo UI" panose="020B0604030504040204" pitchFamily="34" charset="-128"/>
                          <a:ea typeface="Meiryo UI" panose="020B0604030504040204" pitchFamily="34" charset="-128"/>
                          <a:sym typeface="Meiryo"/>
                        </a:rPr>
                        <a:t>申込期限</a:t>
                      </a: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marR="0" lvl="0" indent="0" algn="l" rtl="0">
                        <a:lnSpc>
                          <a:spcPct val="100000"/>
                        </a:lnSpc>
                        <a:spcBef>
                          <a:spcPts val="0"/>
                        </a:spcBef>
                        <a:spcAft>
                          <a:spcPts val="0"/>
                        </a:spcAft>
                        <a:buClr>
                          <a:schemeClr val="dk1"/>
                        </a:buClr>
                        <a:buSzPts val="900"/>
                        <a:buFont typeface="Arial"/>
                        <a:buNone/>
                      </a:pPr>
                      <a:r>
                        <a:rPr lang="en-US" sz="900" b="0" u="none" strike="noStrike" cap="none" dirty="0">
                          <a:solidFill>
                            <a:schemeClr val="dk1"/>
                          </a:solidFill>
                          <a:latin typeface="Meiryo UI" panose="020B0604030504040204" pitchFamily="34" charset="-128"/>
                          <a:ea typeface="Meiryo UI" panose="020B0604030504040204" pitchFamily="34" charset="-128"/>
                          <a:sym typeface="Meiryo"/>
                        </a:rPr>
                        <a:t>最短20営業日前</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marR="0" lvl="0" indent="0" algn="l" rtl="0">
                        <a:lnSpc>
                          <a:spcPct val="100000"/>
                        </a:lnSpc>
                        <a:spcBef>
                          <a:spcPts val="0"/>
                        </a:spcBef>
                        <a:spcAft>
                          <a:spcPts val="0"/>
                        </a:spcAft>
                        <a:buClr>
                          <a:schemeClr val="dk1"/>
                        </a:buClr>
                        <a:buSzPts val="900"/>
                        <a:buFont typeface="Arial"/>
                        <a:buNone/>
                      </a:pP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6"/>
                  </a:ext>
                </a:extLst>
              </a:tr>
            </a:tbl>
          </a:graphicData>
        </a:graphic>
      </p:graphicFrame>
      <p:sp>
        <p:nvSpPr>
          <p:cNvPr id="6" name="Google Shape;1367;p69">
            <a:extLst>
              <a:ext uri="{FF2B5EF4-FFF2-40B4-BE49-F238E27FC236}">
                <a16:creationId xmlns:a16="http://schemas.microsoft.com/office/drawing/2014/main" id="{EFA00092-36AC-D472-594C-DC9B74E660B3}"/>
              </a:ext>
            </a:extLst>
          </p:cNvPr>
          <p:cNvSpPr txBox="1"/>
          <p:nvPr/>
        </p:nvSpPr>
        <p:spPr>
          <a:xfrm>
            <a:off x="161921" y="1336422"/>
            <a:ext cx="4410079" cy="276959"/>
          </a:xfrm>
          <a:prstGeom prst="rect">
            <a:avLst/>
          </a:prstGeom>
          <a:solidFill>
            <a:srgbClr val="0F4F36"/>
          </a:solid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00000"/>
              </a:buClr>
              <a:buSzPts val="1200"/>
              <a:buFont typeface="Arial"/>
              <a:buNone/>
            </a:pPr>
            <a:r>
              <a:rPr lang="ja-JP" altLang="en-US" sz="1200" b="1" i="0" u="none" strike="noStrike" cap="none">
                <a:solidFill>
                  <a:srgbClr val="FFFFFF"/>
                </a:solidFill>
                <a:latin typeface="Meiryo UI" panose="020B0604030504040204" pitchFamily="34" charset="-128"/>
                <a:ea typeface="Meiryo UI" panose="020B0604030504040204" pitchFamily="34" charset="-128"/>
                <a:cs typeface="Meiryo"/>
                <a:sym typeface="Meiryo"/>
              </a:rPr>
              <a:t>本誌＋</a:t>
            </a:r>
            <a:r>
              <a:rPr lang="en" altLang="ja-JP" sz="1200" b="1" i="0" u="none" strike="noStrike" cap="none" dirty="0">
                <a:solidFill>
                  <a:srgbClr val="FFFFFF"/>
                </a:solidFill>
                <a:latin typeface="Meiryo UI" panose="020B0604030504040204" pitchFamily="34" charset="-128"/>
                <a:ea typeface="Meiryo UI" panose="020B0604030504040204" pitchFamily="34" charset="-128"/>
                <a:cs typeface="Meiryo"/>
                <a:sym typeface="Meiryo"/>
              </a:rPr>
              <a:t>WEB</a:t>
            </a:r>
            <a:r>
              <a:rPr lang="ja-JP" altLang="en-US" sz="1200" b="1" i="0" u="none" strike="noStrike" cap="none">
                <a:solidFill>
                  <a:srgbClr val="FFFFFF"/>
                </a:solidFill>
                <a:latin typeface="Meiryo UI" panose="020B0604030504040204" pitchFamily="34" charset="-128"/>
                <a:ea typeface="Meiryo UI" panose="020B0604030504040204" pitchFamily="34" charset="-128"/>
                <a:cs typeface="Meiryo"/>
                <a:sym typeface="Meiryo"/>
              </a:rPr>
              <a:t>転載タイアップ</a:t>
            </a:r>
          </a:p>
        </p:txBody>
      </p:sp>
      <p:sp>
        <p:nvSpPr>
          <p:cNvPr id="8" name="Google Shape;1367;p69">
            <a:extLst>
              <a:ext uri="{FF2B5EF4-FFF2-40B4-BE49-F238E27FC236}">
                <a16:creationId xmlns:a16="http://schemas.microsoft.com/office/drawing/2014/main" id="{84AD0A36-9B73-8BC5-AFD4-C09FE021F297}"/>
              </a:ext>
            </a:extLst>
          </p:cNvPr>
          <p:cNvSpPr txBox="1"/>
          <p:nvPr/>
        </p:nvSpPr>
        <p:spPr>
          <a:xfrm>
            <a:off x="161920" y="4065767"/>
            <a:ext cx="4410080" cy="279564"/>
          </a:xfrm>
          <a:prstGeom prst="rect">
            <a:avLst/>
          </a:prstGeom>
          <a:solidFill>
            <a:srgbClr val="0F4F36"/>
          </a:solid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00000"/>
              </a:buClr>
              <a:buSzPts val="1200"/>
              <a:buFont typeface="Arial"/>
              <a:buNone/>
            </a:pPr>
            <a:r>
              <a:rPr lang="en-US" sz="1200" b="1" i="0" u="none" strike="noStrike" cap="none" dirty="0" err="1">
                <a:solidFill>
                  <a:srgbClr val="FFFFFF"/>
                </a:solidFill>
                <a:latin typeface="Meiryo UI" panose="020B0604030504040204" pitchFamily="34" charset="-128"/>
                <a:ea typeface="Meiryo UI" panose="020B0604030504040204" pitchFamily="34" charset="-128"/>
                <a:cs typeface="Meiryo"/>
                <a:sym typeface="Meiryo"/>
              </a:rPr>
              <a:t>WEBタイアップ</a:t>
            </a:r>
            <a:endParaRPr sz="1200" b="1" i="0"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p:txBody>
      </p:sp>
      <p:pic>
        <p:nvPicPr>
          <p:cNvPr id="10" name="Google Shape;1392;p69">
            <a:extLst>
              <a:ext uri="{FF2B5EF4-FFF2-40B4-BE49-F238E27FC236}">
                <a16:creationId xmlns:a16="http://schemas.microsoft.com/office/drawing/2014/main" id="{B7C7C696-5CF4-12F9-1FFF-336CE479F09F}"/>
              </a:ext>
            </a:extLst>
          </p:cNvPr>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04742" y="1718505"/>
            <a:ext cx="968747" cy="599972"/>
          </a:xfrm>
          <a:prstGeom prst="rect">
            <a:avLst/>
          </a:prstGeom>
          <a:noFill/>
          <a:ln w="9525" cap="flat" cmpd="sng">
            <a:solidFill>
              <a:schemeClr val="tx2">
                <a:lumMod val="90000"/>
              </a:schemeClr>
            </a:solidFill>
            <a:prstDash val="solid"/>
            <a:round/>
            <a:headEnd type="none" w="sm" len="sm"/>
            <a:tailEnd type="none" w="sm" len="sm"/>
          </a:ln>
        </p:spPr>
      </p:pic>
      <p:pic>
        <p:nvPicPr>
          <p:cNvPr id="11" name="Google Shape;1341;p69">
            <a:extLst>
              <a:ext uri="{FF2B5EF4-FFF2-40B4-BE49-F238E27FC236}">
                <a16:creationId xmlns:a16="http://schemas.microsoft.com/office/drawing/2014/main" id="{BE76984A-5BB8-08E1-F224-00B6DDEF71C6}"/>
              </a:ext>
            </a:extLst>
          </p:cNvPr>
          <p:cNvPicPr preferRelativeResize="0"/>
          <p:nvPr/>
        </p:nvPicPr>
        <p:blipFill rotWithShape="1">
          <a:blip r:embed="rId4">
            <a:alphaModFix/>
          </a:blip>
          <a:srcRect/>
          <a:stretch/>
        </p:blipFill>
        <p:spPr>
          <a:xfrm>
            <a:off x="1303702" y="1719596"/>
            <a:ext cx="821976" cy="1439130"/>
          </a:xfrm>
          <a:prstGeom prst="rect">
            <a:avLst/>
          </a:prstGeom>
          <a:noFill/>
          <a:ln w="9525" cap="flat" cmpd="sng">
            <a:solidFill>
              <a:schemeClr val="tx2">
                <a:lumMod val="90000"/>
              </a:schemeClr>
            </a:solidFill>
            <a:prstDash val="solid"/>
            <a:round/>
            <a:headEnd type="none" w="sm" len="sm"/>
            <a:tailEnd type="none" w="sm" len="sm"/>
          </a:ln>
        </p:spPr>
      </p:pic>
      <p:sp>
        <p:nvSpPr>
          <p:cNvPr id="12" name="Google Shape;1342;p69">
            <a:extLst>
              <a:ext uri="{FF2B5EF4-FFF2-40B4-BE49-F238E27FC236}">
                <a16:creationId xmlns:a16="http://schemas.microsoft.com/office/drawing/2014/main" id="{0D4876FD-6CE2-B11E-F846-27345A445C01}"/>
              </a:ext>
            </a:extLst>
          </p:cNvPr>
          <p:cNvSpPr/>
          <p:nvPr/>
        </p:nvSpPr>
        <p:spPr>
          <a:xfrm>
            <a:off x="-123432" y="2339626"/>
            <a:ext cx="1625094"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US" sz="800" b="1" i="0" u="none" strike="noStrike" cap="none" dirty="0">
                <a:solidFill>
                  <a:schemeClr val="accent5"/>
                </a:solidFill>
                <a:latin typeface="Meiryo"/>
                <a:ea typeface="Meiryo"/>
                <a:cs typeface="Meiryo"/>
                <a:sym typeface="Meiryo"/>
              </a:rPr>
              <a:t>雑誌4色2ページ</a:t>
            </a:r>
            <a:endParaRPr sz="800" b="1" i="0" u="none" strike="noStrike" cap="none" dirty="0">
              <a:solidFill>
                <a:schemeClr val="accent5"/>
              </a:solidFill>
              <a:latin typeface="Meiryo"/>
              <a:ea typeface="Meiryo"/>
              <a:cs typeface="Meiryo"/>
              <a:sym typeface="Meiryo"/>
            </a:endParaRPr>
          </a:p>
          <a:p>
            <a:pPr marL="0" marR="0" lvl="0" indent="0" algn="ctr" rtl="0">
              <a:lnSpc>
                <a:spcPct val="100000"/>
              </a:lnSpc>
              <a:spcBef>
                <a:spcPts val="0"/>
              </a:spcBef>
              <a:spcAft>
                <a:spcPts val="0"/>
              </a:spcAft>
              <a:buClr>
                <a:srgbClr val="000000"/>
              </a:buClr>
              <a:buSzPts val="800"/>
              <a:buFont typeface="Arial"/>
              <a:buNone/>
            </a:pPr>
            <a:r>
              <a:rPr lang="en-US" sz="800" b="1" i="0" u="none" strike="noStrike" cap="none" dirty="0" err="1">
                <a:solidFill>
                  <a:schemeClr val="accent5"/>
                </a:solidFill>
                <a:latin typeface="Meiryo"/>
                <a:ea typeface="Meiryo"/>
                <a:cs typeface="Meiryo"/>
                <a:sym typeface="Meiryo"/>
              </a:rPr>
              <a:t>タイアップ</a:t>
            </a:r>
            <a:endParaRPr sz="800" b="1" i="0" u="none" strike="noStrike" cap="none" dirty="0">
              <a:solidFill>
                <a:schemeClr val="accent5"/>
              </a:solidFill>
              <a:latin typeface="Meiryo"/>
              <a:ea typeface="Meiryo"/>
              <a:cs typeface="Meiryo"/>
              <a:sym typeface="Meiryo"/>
            </a:endParaRPr>
          </a:p>
        </p:txBody>
      </p:sp>
      <p:sp>
        <p:nvSpPr>
          <p:cNvPr id="13" name="Google Shape;1365;p69">
            <a:extLst>
              <a:ext uri="{FF2B5EF4-FFF2-40B4-BE49-F238E27FC236}">
                <a16:creationId xmlns:a16="http://schemas.microsoft.com/office/drawing/2014/main" id="{CD0521AF-95C9-F032-203D-5342412F6099}"/>
              </a:ext>
            </a:extLst>
          </p:cNvPr>
          <p:cNvSpPr/>
          <p:nvPr/>
        </p:nvSpPr>
        <p:spPr>
          <a:xfrm rot="10800000" flipH="1">
            <a:off x="635569" y="2734418"/>
            <a:ext cx="499478" cy="532667"/>
          </a:xfrm>
          <a:prstGeom prst="bentArrow">
            <a:avLst>
              <a:gd name="adj1" fmla="val 25000"/>
              <a:gd name="adj2" fmla="val 25000"/>
              <a:gd name="adj3" fmla="val 25000"/>
              <a:gd name="adj4" fmla="val 4375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4" name="Google Shape;1343;p69">
            <a:extLst>
              <a:ext uri="{FF2B5EF4-FFF2-40B4-BE49-F238E27FC236}">
                <a16:creationId xmlns:a16="http://schemas.microsoft.com/office/drawing/2014/main" id="{AB957A86-E093-F3C2-4B98-7B97539F959D}"/>
              </a:ext>
            </a:extLst>
          </p:cNvPr>
          <p:cNvSpPr/>
          <p:nvPr/>
        </p:nvSpPr>
        <p:spPr>
          <a:xfrm>
            <a:off x="908080" y="3121654"/>
            <a:ext cx="1625094"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本誌転載WEBタイアップ</a:t>
            </a:r>
            <a:endParaRPr sz="9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10,000PV保証</a:t>
            </a:r>
            <a:endParaRPr sz="9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grpSp>
        <p:nvGrpSpPr>
          <p:cNvPr id="15" name="Google Shape;1381;p69">
            <a:extLst>
              <a:ext uri="{FF2B5EF4-FFF2-40B4-BE49-F238E27FC236}">
                <a16:creationId xmlns:a16="http://schemas.microsoft.com/office/drawing/2014/main" id="{A63CB7A7-E021-5EAD-5847-0737950A5D60}"/>
              </a:ext>
            </a:extLst>
          </p:cNvPr>
          <p:cNvGrpSpPr/>
          <p:nvPr/>
        </p:nvGrpSpPr>
        <p:grpSpPr>
          <a:xfrm>
            <a:off x="2395488" y="2400980"/>
            <a:ext cx="1059069" cy="780699"/>
            <a:chOff x="3689485" y="4529472"/>
            <a:chExt cx="1499899" cy="1105659"/>
          </a:xfrm>
        </p:grpSpPr>
        <p:grpSp>
          <p:nvGrpSpPr>
            <p:cNvPr id="17" name="Google Shape;1383;p69">
              <a:extLst>
                <a:ext uri="{FF2B5EF4-FFF2-40B4-BE49-F238E27FC236}">
                  <a16:creationId xmlns:a16="http://schemas.microsoft.com/office/drawing/2014/main" id="{A093A776-C363-037B-59B0-F22963AD5DAD}"/>
                </a:ext>
              </a:extLst>
            </p:cNvPr>
            <p:cNvGrpSpPr/>
            <p:nvPr/>
          </p:nvGrpSpPr>
          <p:grpSpPr>
            <a:xfrm>
              <a:off x="3689485" y="4529472"/>
              <a:ext cx="1499899" cy="1105659"/>
              <a:chOff x="3196094" y="4563654"/>
              <a:chExt cx="2087093" cy="1538512"/>
            </a:xfrm>
          </p:grpSpPr>
          <p:pic>
            <p:nvPicPr>
              <p:cNvPr id="20" name="Google Shape;1384;p69" descr="https://pics.prcm.jp/67d9e9951ada1/47411182/gif/47411182.gif">
                <a:extLst>
                  <a:ext uri="{FF2B5EF4-FFF2-40B4-BE49-F238E27FC236}">
                    <a16:creationId xmlns:a16="http://schemas.microsoft.com/office/drawing/2014/main" id="{D90031E6-B02F-D420-2123-6D87E237061E}"/>
                  </a:ext>
                </a:extLst>
              </p:cNvPr>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4510079" y="5140873"/>
                <a:ext cx="200984" cy="199322"/>
              </a:xfrm>
              <a:prstGeom prst="rect">
                <a:avLst/>
              </a:prstGeom>
              <a:noFill/>
              <a:ln>
                <a:noFill/>
              </a:ln>
            </p:spPr>
          </p:pic>
          <p:pic>
            <p:nvPicPr>
              <p:cNvPr id="21" name="Google Shape;1385;p69">
                <a:extLst>
                  <a:ext uri="{FF2B5EF4-FFF2-40B4-BE49-F238E27FC236}">
                    <a16:creationId xmlns:a16="http://schemas.microsoft.com/office/drawing/2014/main" id="{13884839-08F4-F9B2-41B6-F53571205F94}"/>
                  </a:ext>
                </a:extLst>
              </p:cNvPr>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3196094" y="4563654"/>
                <a:ext cx="2087093" cy="1086334"/>
              </a:xfrm>
              <a:prstGeom prst="rect">
                <a:avLst/>
              </a:prstGeom>
              <a:noFill/>
              <a:ln>
                <a:noFill/>
              </a:ln>
            </p:spPr>
          </p:pic>
          <p:pic>
            <p:nvPicPr>
              <p:cNvPr id="22" name="Google Shape;1386;p69">
                <a:extLst>
                  <a:ext uri="{FF2B5EF4-FFF2-40B4-BE49-F238E27FC236}">
                    <a16:creationId xmlns:a16="http://schemas.microsoft.com/office/drawing/2014/main" id="{1852519F-71BA-F097-AC0B-861455774EB4}"/>
                  </a:ext>
                </a:extLst>
              </p:cNvPr>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3204386" y="5613850"/>
                <a:ext cx="2073574" cy="488316"/>
              </a:xfrm>
              <a:prstGeom prst="rect">
                <a:avLst/>
              </a:prstGeom>
              <a:noFill/>
              <a:ln>
                <a:noFill/>
              </a:ln>
            </p:spPr>
          </p:pic>
        </p:grpSp>
        <p:pic>
          <p:nvPicPr>
            <p:cNvPr id="19" name="Google Shape;1388;p69" descr="https://pics.prcm.jp/67d9e9951ada1/47411182/gif/47411182.gif">
              <a:extLst>
                <a:ext uri="{FF2B5EF4-FFF2-40B4-BE49-F238E27FC236}">
                  <a16:creationId xmlns:a16="http://schemas.microsoft.com/office/drawing/2014/main" id="{BB951154-8439-3FDE-FB22-C3A20C237007}"/>
                </a:ext>
              </a:extLst>
            </p:cNvPr>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4322605" y="4862683"/>
              <a:ext cx="200984" cy="199322"/>
            </a:xfrm>
            <a:prstGeom prst="rect">
              <a:avLst/>
            </a:prstGeom>
            <a:noFill/>
            <a:ln>
              <a:noFill/>
            </a:ln>
          </p:spPr>
        </p:pic>
      </p:grpSp>
      <p:pic>
        <p:nvPicPr>
          <p:cNvPr id="23" name="Google Shape;1344;p69">
            <a:extLst>
              <a:ext uri="{FF2B5EF4-FFF2-40B4-BE49-F238E27FC236}">
                <a16:creationId xmlns:a16="http://schemas.microsoft.com/office/drawing/2014/main" id="{181F17B7-16E4-1606-0679-D9AB3C299AF2}"/>
              </a:ext>
            </a:extLst>
          </p:cNvPr>
          <p:cNvPicPr preferRelativeResize="0"/>
          <p:nvPr/>
        </p:nvPicPr>
        <p:blipFill rotWithShape="1">
          <a:blip r:embed="rId4">
            <a:alphaModFix/>
          </a:blip>
          <a:srcRect/>
          <a:stretch/>
        </p:blipFill>
        <p:spPr>
          <a:xfrm>
            <a:off x="412810" y="4448941"/>
            <a:ext cx="825912" cy="1446021"/>
          </a:xfrm>
          <a:prstGeom prst="rect">
            <a:avLst/>
          </a:prstGeom>
          <a:noFill/>
          <a:ln w="9525" cap="flat" cmpd="sng">
            <a:solidFill>
              <a:schemeClr val="tx2">
                <a:lumMod val="90000"/>
              </a:schemeClr>
            </a:solidFill>
            <a:prstDash val="solid"/>
            <a:round/>
            <a:headEnd type="none" w="sm" len="sm"/>
            <a:tailEnd type="none" w="sm" len="sm"/>
          </a:ln>
        </p:spPr>
      </p:pic>
      <p:sp>
        <p:nvSpPr>
          <p:cNvPr id="24" name="Google Shape;1345;p69">
            <a:extLst>
              <a:ext uri="{FF2B5EF4-FFF2-40B4-BE49-F238E27FC236}">
                <a16:creationId xmlns:a16="http://schemas.microsoft.com/office/drawing/2014/main" id="{77718B43-5C0F-FE7B-F48D-189CDF6A3D28}"/>
              </a:ext>
            </a:extLst>
          </p:cNvPr>
          <p:cNvSpPr/>
          <p:nvPr/>
        </p:nvSpPr>
        <p:spPr>
          <a:xfrm>
            <a:off x="28104" y="5878186"/>
            <a:ext cx="1625094"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accent5"/>
                </a:solidFill>
                <a:latin typeface="Meiryo UI" panose="020B0604030504040204" pitchFamily="34" charset="-128"/>
                <a:ea typeface="Meiryo UI" panose="020B0604030504040204" pitchFamily="34" charset="-128"/>
                <a:cs typeface="Meiryo"/>
                <a:sym typeface="Meiryo"/>
              </a:rPr>
              <a:t>WEBタイアップ</a:t>
            </a:r>
            <a:endParaRPr sz="900" b="1" i="0" u="none" strike="noStrike" cap="none">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chemeClr val="accent5"/>
                </a:solidFill>
                <a:latin typeface="Meiryo UI" panose="020B0604030504040204" pitchFamily="34" charset="-128"/>
                <a:ea typeface="Meiryo UI" panose="020B0604030504040204" pitchFamily="34" charset="-128"/>
                <a:cs typeface="Meiryo"/>
                <a:sym typeface="Meiryo"/>
              </a:rPr>
              <a:t>25,000PV保証</a:t>
            </a:r>
            <a:endParaRPr sz="900" b="1" i="0" u="none" strike="noStrike" cap="none">
              <a:solidFill>
                <a:schemeClr val="accent5"/>
              </a:solidFill>
              <a:latin typeface="Meiryo UI" panose="020B0604030504040204" pitchFamily="34" charset="-128"/>
              <a:ea typeface="Meiryo UI" panose="020B0604030504040204" pitchFamily="34" charset="-128"/>
              <a:cs typeface="Meiryo"/>
              <a:sym typeface="Meiryo"/>
            </a:endParaRPr>
          </a:p>
        </p:txBody>
      </p:sp>
      <p:grpSp>
        <p:nvGrpSpPr>
          <p:cNvPr id="33" name="Google Shape;1393;p69">
            <a:extLst>
              <a:ext uri="{FF2B5EF4-FFF2-40B4-BE49-F238E27FC236}">
                <a16:creationId xmlns:a16="http://schemas.microsoft.com/office/drawing/2014/main" id="{B0B1A305-86A3-E2C0-79C2-BA45617FE2A5}"/>
              </a:ext>
            </a:extLst>
          </p:cNvPr>
          <p:cNvGrpSpPr/>
          <p:nvPr/>
        </p:nvGrpSpPr>
        <p:grpSpPr>
          <a:xfrm>
            <a:off x="601823" y="5344379"/>
            <a:ext cx="442442" cy="256917"/>
            <a:chOff x="817489" y="3152303"/>
            <a:chExt cx="518959" cy="301349"/>
          </a:xfrm>
        </p:grpSpPr>
        <p:sp>
          <p:nvSpPr>
            <p:cNvPr id="34" name="Google Shape;1394;p69">
              <a:extLst>
                <a:ext uri="{FF2B5EF4-FFF2-40B4-BE49-F238E27FC236}">
                  <a16:creationId xmlns:a16="http://schemas.microsoft.com/office/drawing/2014/main" id="{24BB4C00-6D82-CF76-F9BB-7FE9488792EB}"/>
                </a:ext>
              </a:extLst>
            </p:cNvPr>
            <p:cNvSpPr/>
            <p:nvPr/>
          </p:nvSpPr>
          <p:spPr>
            <a:xfrm>
              <a:off x="867189" y="3152303"/>
              <a:ext cx="416810" cy="301349"/>
            </a:xfrm>
            <a:prstGeom prst="ellipse">
              <a:avLst/>
            </a:prstGeom>
            <a:solidFill>
              <a:srgbClr val="DEF1D1"/>
            </a:solidFill>
            <a:ln w="25400" cap="flat" cmpd="sng">
              <a:solidFill>
                <a:srgbClr val="FF5B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35" name="Google Shape;1395;p69">
              <a:extLst>
                <a:ext uri="{FF2B5EF4-FFF2-40B4-BE49-F238E27FC236}">
                  <a16:creationId xmlns:a16="http://schemas.microsoft.com/office/drawing/2014/main" id="{5043AB89-51EC-CF9B-3CDF-EFAF6C646778}"/>
                </a:ext>
              </a:extLst>
            </p:cNvPr>
            <p:cNvSpPr txBox="1"/>
            <p:nvPr/>
          </p:nvSpPr>
          <p:spPr>
            <a:xfrm>
              <a:off x="817489" y="3153711"/>
              <a:ext cx="518959" cy="2462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動画</a:t>
              </a:r>
              <a:endParaRPr sz="5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500"/>
                <a:buFont typeface="Arial"/>
                <a:buNone/>
              </a:pPr>
              <a:r>
                <a:rPr lang="en-US" sz="5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エンベット</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grpSp>
      <p:sp>
        <p:nvSpPr>
          <p:cNvPr id="45" name="テキスト ボックス 44">
            <a:extLst>
              <a:ext uri="{FF2B5EF4-FFF2-40B4-BE49-F238E27FC236}">
                <a16:creationId xmlns:a16="http://schemas.microsoft.com/office/drawing/2014/main" id="{5F62213D-65D6-7415-EE2F-D03BE6923F17}"/>
              </a:ext>
            </a:extLst>
          </p:cNvPr>
          <p:cNvSpPr txBox="1"/>
          <p:nvPr/>
        </p:nvSpPr>
        <p:spPr>
          <a:xfrm>
            <a:off x="3238066" y="3655862"/>
            <a:ext cx="1382559" cy="307777"/>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800"/>
              <a:buFont typeface="Arial"/>
              <a:buNone/>
            </a:pPr>
            <a:r>
              <a:rPr lang="en-US" altLang="ja-JP" sz="14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3</a:t>
            </a:r>
            <a:r>
              <a:rPr lang="ja-JP" altLang="en-US" sz="1400" b="1" i="0" u="none" strike="noStrike" cap="none">
                <a:solidFill>
                  <a:schemeClr val="accent5"/>
                </a:solidFill>
                <a:latin typeface="Meiryo UI" panose="020B0604030504040204" pitchFamily="34" charset="-128"/>
                <a:ea typeface="Meiryo UI" panose="020B0604030504040204" pitchFamily="34" charset="-128"/>
                <a:cs typeface="Meiryo"/>
                <a:sym typeface="Meiryo"/>
              </a:rPr>
              <a:t>万回再生保証</a:t>
            </a:r>
            <a:endParaRPr lang="ja-JP" altLang="en-US" sz="14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55" name="Google Shape;1366;p69">
            <a:extLst>
              <a:ext uri="{FF2B5EF4-FFF2-40B4-BE49-F238E27FC236}">
                <a16:creationId xmlns:a16="http://schemas.microsoft.com/office/drawing/2014/main" id="{D79BC09F-A01D-C6BC-65C8-07F5E9AD59A4}"/>
              </a:ext>
            </a:extLst>
          </p:cNvPr>
          <p:cNvSpPr/>
          <p:nvPr/>
        </p:nvSpPr>
        <p:spPr>
          <a:xfrm>
            <a:off x="4636352" y="5939903"/>
            <a:ext cx="3999049" cy="8463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・動画は5分以内想定です。長尺の場合は別途ご相談ください。</a:t>
            </a: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7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料金は税抜、グロス価格、タイアップ制作費、動画制作費込みです</a:t>
            </a: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7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著名人起用や遠方取材の場合には別途費用をいただく可能性がございます</a:t>
            </a: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7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動画の再生回数はAD配信を足した数を壮再生回数とさせて頂きます</a:t>
            </a: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7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計測タグおよびタグマネージャータグの設置はご遠慮いただいております</a:t>
            </a: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7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タイアップページへの誘導には、在庫状況により一部外部トラフィックを利用する可能性があります</a:t>
            </a: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7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二次利用ご希望の場合は別途ご相談ください</a:t>
            </a:r>
            <a:r>
              <a:rPr lang="en-US" sz="7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lang="en-US" sz="700"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56" name="Google Shape;1364;p69">
            <a:extLst>
              <a:ext uri="{FF2B5EF4-FFF2-40B4-BE49-F238E27FC236}">
                <a16:creationId xmlns:a16="http://schemas.microsoft.com/office/drawing/2014/main" id="{B72F3999-2ADA-6024-9A9E-E41E7223C797}"/>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32</a:t>
            </a:fld>
            <a:endParaRPr>
              <a:latin typeface="Meiryo UI" panose="020B0604030504040204" pitchFamily="34" charset="-128"/>
              <a:ea typeface="Meiryo UI" panose="020B0604030504040204" pitchFamily="34" charset="-128"/>
              <a:cs typeface="Calibri"/>
              <a:sym typeface="Calibri"/>
            </a:endParaRPr>
          </a:p>
        </p:txBody>
      </p:sp>
      <p:grpSp>
        <p:nvGrpSpPr>
          <p:cNvPr id="59" name="グループ化 58">
            <a:extLst>
              <a:ext uri="{FF2B5EF4-FFF2-40B4-BE49-F238E27FC236}">
                <a16:creationId xmlns:a16="http://schemas.microsoft.com/office/drawing/2014/main" id="{71EEFA86-AE59-962E-A116-9DD86B7F164A}"/>
              </a:ext>
            </a:extLst>
          </p:cNvPr>
          <p:cNvGrpSpPr/>
          <p:nvPr/>
        </p:nvGrpSpPr>
        <p:grpSpPr>
          <a:xfrm>
            <a:off x="2445110" y="1765008"/>
            <a:ext cx="1007403" cy="356846"/>
            <a:chOff x="2396096" y="1755339"/>
            <a:chExt cx="1007403" cy="356846"/>
          </a:xfrm>
        </p:grpSpPr>
        <p:sp>
          <p:nvSpPr>
            <p:cNvPr id="58" name="円/楕円 57">
              <a:extLst>
                <a:ext uri="{FF2B5EF4-FFF2-40B4-BE49-F238E27FC236}">
                  <a16:creationId xmlns:a16="http://schemas.microsoft.com/office/drawing/2014/main" id="{03F6F4AF-76B6-475D-A6C7-41E97F32A557}"/>
                </a:ext>
              </a:extLst>
            </p:cNvPr>
            <p:cNvSpPr/>
            <p:nvPr/>
          </p:nvSpPr>
          <p:spPr>
            <a:xfrm>
              <a:off x="2396096" y="1755339"/>
              <a:ext cx="1007403" cy="356846"/>
            </a:xfrm>
            <a:prstGeom prst="ellipse">
              <a:avLst/>
            </a:prstGeom>
            <a:solidFill>
              <a:srgbClr val="FF5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Google Shape;1389;p69">
              <a:extLst>
                <a:ext uri="{FF2B5EF4-FFF2-40B4-BE49-F238E27FC236}">
                  <a16:creationId xmlns:a16="http://schemas.microsoft.com/office/drawing/2014/main" id="{B594F66A-95ED-A22A-43B4-2D657D3F8BE3}"/>
                </a:ext>
              </a:extLst>
            </p:cNvPr>
            <p:cNvSpPr txBox="1"/>
            <p:nvPr/>
          </p:nvSpPr>
          <p:spPr>
            <a:xfrm>
              <a:off x="2465914" y="1794075"/>
              <a:ext cx="867766"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動画制作</a:t>
              </a:r>
              <a:endParaRPr sz="12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grpSp>
      <p:pic>
        <p:nvPicPr>
          <p:cNvPr id="1281" name="Google Shape;1338;p69">
            <a:extLst>
              <a:ext uri="{FF2B5EF4-FFF2-40B4-BE49-F238E27FC236}">
                <a16:creationId xmlns:a16="http://schemas.microsoft.com/office/drawing/2014/main" id="{A33018BC-D6E7-5A3F-2C89-6BD5AB046185}"/>
              </a:ext>
            </a:extLst>
          </p:cNvPr>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2479312" y="3701476"/>
            <a:ext cx="284914" cy="284914"/>
          </a:xfrm>
          <a:prstGeom prst="rect">
            <a:avLst/>
          </a:prstGeom>
          <a:noFill/>
          <a:ln>
            <a:noFill/>
          </a:ln>
        </p:spPr>
      </p:pic>
      <p:sp>
        <p:nvSpPr>
          <p:cNvPr id="1282" name="Google Shape;1339;p69">
            <a:extLst>
              <a:ext uri="{FF2B5EF4-FFF2-40B4-BE49-F238E27FC236}">
                <a16:creationId xmlns:a16="http://schemas.microsoft.com/office/drawing/2014/main" id="{B04DBDA5-5580-C438-533B-DE29BB0E5730}"/>
              </a:ext>
            </a:extLst>
          </p:cNvPr>
          <p:cNvSpPr/>
          <p:nvPr/>
        </p:nvSpPr>
        <p:spPr>
          <a:xfrm>
            <a:off x="2153076" y="3429552"/>
            <a:ext cx="909785"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US" sz="7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a:t>
            </a:r>
            <a:r>
              <a:rPr lang="en-US" sz="700" b="1"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BE-PAL』メルマガ</a:t>
            </a:r>
            <a:endParaRPr sz="7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800"/>
              <a:buFont typeface="Arial"/>
              <a:buNone/>
            </a:pPr>
            <a:r>
              <a:rPr lang="en-US" sz="7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10,000通サービス</a:t>
            </a:r>
            <a:endParaRPr sz="7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pic>
        <p:nvPicPr>
          <p:cNvPr id="1314" name="Google Shape;1338;p69">
            <a:extLst>
              <a:ext uri="{FF2B5EF4-FFF2-40B4-BE49-F238E27FC236}">
                <a16:creationId xmlns:a16="http://schemas.microsoft.com/office/drawing/2014/main" id="{C990A79F-307B-D566-D951-57A064003E5A}"/>
              </a:ext>
            </a:extLst>
          </p:cNvPr>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1515342" y="6488596"/>
            <a:ext cx="284914" cy="284914"/>
          </a:xfrm>
          <a:prstGeom prst="rect">
            <a:avLst/>
          </a:prstGeom>
          <a:noFill/>
          <a:ln>
            <a:noFill/>
          </a:ln>
        </p:spPr>
      </p:pic>
      <p:sp>
        <p:nvSpPr>
          <p:cNvPr id="1315" name="Google Shape;1339;p69">
            <a:extLst>
              <a:ext uri="{FF2B5EF4-FFF2-40B4-BE49-F238E27FC236}">
                <a16:creationId xmlns:a16="http://schemas.microsoft.com/office/drawing/2014/main" id="{8F770457-3B4E-DAC8-9FE6-76722973F2D1}"/>
              </a:ext>
            </a:extLst>
          </p:cNvPr>
          <p:cNvSpPr/>
          <p:nvPr/>
        </p:nvSpPr>
        <p:spPr>
          <a:xfrm>
            <a:off x="1189106" y="6216672"/>
            <a:ext cx="909785"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US" sz="7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a:t>
            </a:r>
            <a:r>
              <a:rPr lang="en-US" sz="700" b="1"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BE-PAL』メルマガ</a:t>
            </a:r>
            <a:endParaRPr sz="7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800"/>
              <a:buFont typeface="Arial"/>
              <a:buNone/>
            </a:pPr>
            <a:r>
              <a:rPr lang="en-US" sz="7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10,000通サービス</a:t>
            </a:r>
            <a:endParaRPr sz="7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grpSp>
        <p:nvGrpSpPr>
          <p:cNvPr id="1321" name="Google Shape;1393;p69">
            <a:extLst>
              <a:ext uri="{FF2B5EF4-FFF2-40B4-BE49-F238E27FC236}">
                <a16:creationId xmlns:a16="http://schemas.microsoft.com/office/drawing/2014/main" id="{A12FCB03-B7AC-6D42-96B5-927A3F7E48BB}"/>
              </a:ext>
            </a:extLst>
          </p:cNvPr>
          <p:cNvGrpSpPr/>
          <p:nvPr/>
        </p:nvGrpSpPr>
        <p:grpSpPr>
          <a:xfrm>
            <a:off x="1471027" y="2613834"/>
            <a:ext cx="442442" cy="256917"/>
            <a:chOff x="817489" y="3152303"/>
            <a:chExt cx="518959" cy="301349"/>
          </a:xfrm>
        </p:grpSpPr>
        <p:sp>
          <p:nvSpPr>
            <p:cNvPr id="1322" name="Google Shape;1394;p69">
              <a:extLst>
                <a:ext uri="{FF2B5EF4-FFF2-40B4-BE49-F238E27FC236}">
                  <a16:creationId xmlns:a16="http://schemas.microsoft.com/office/drawing/2014/main" id="{1F4B57B6-A3C8-976D-2803-4F186237D64E}"/>
                </a:ext>
              </a:extLst>
            </p:cNvPr>
            <p:cNvSpPr/>
            <p:nvPr/>
          </p:nvSpPr>
          <p:spPr>
            <a:xfrm>
              <a:off x="867189" y="3152303"/>
              <a:ext cx="416810" cy="301349"/>
            </a:xfrm>
            <a:prstGeom prst="ellipse">
              <a:avLst/>
            </a:prstGeom>
            <a:solidFill>
              <a:srgbClr val="DEF1D1"/>
            </a:solidFill>
            <a:ln w="25400" cap="flat" cmpd="sng">
              <a:solidFill>
                <a:srgbClr val="FF5B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323" name="Google Shape;1395;p69">
              <a:extLst>
                <a:ext uri="{FF2B5EF4-FFF2-40B4-BE49-F238E27FC236}">
                  <a16:creationId xmlns:a16="http://schemas.microsoft.com/office/drawing/2014/main" id="{8AE7B5D2-D788-2CFB-A1A9-76903E708828}"/>
                </a:ext>
              </a:extLst>
            </p:cNvPr>
            <p:cNvSpPr txBox="1"/>
            <p:nvPr/>
          </p:nvSpPr>
          <p:spPr>
            <a:xfrm>
              <a:off x="817489" y="3153711"/>
              <a:ext cx="518959" cy="2462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00"/>
                <a:buFont typeface="Arial"/>
                <a:buNone/>
              </a:pPr>
              <a:r>
                <a:rPr lang="en-US" sz="5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動画</a:t>
              </a:r>
              <a:endParaRPr sz="5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500"/>
                <a:buFont typeface="Arial"/>
                <a:buNone/>
              </a:pPr>
              <a:r>
                <a:rPr lang="en-US" sz="5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エンベット</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grpSp>
      <p:grpSp>
        <p:nvGrpSpPr>
          <p:cNvPr id="1324" name="Google Shape;1381;p69">
            <a:extLst>
              <a:ext uri="{FF2B5EF4-FFF2-40B4-BE49-F238E27FC236}">
                <a16:creationId xmlns:a16="http://schemas.microsoft.com/office/drawing/2014/main" id="{9F38A61F-A839-1583-074C-9D67CE88CC3C}"/>
              </a:ext>
            </a:extLst>
          </p:cNvPr>
          <p:cNvGrpSpPr/>
          <p:nvPr/>
        </p:nvGrpSpPr>
        <p:grpSpPr>
          <a:xfrm>
            <a:off x="1681604" y="5170492"/>
            <a:ext cx="1059069" cy="780699"/>
            <a:chOff x="3689485" y="4529472"/>
            <a:chExt cx="1499899" cy="1105659"/>
          </a:xfrm>
        </p:grpSpPr>
        <p:grpSp>
          <p:nvGrpSpPr>
            <p:cNvPr id="1325" name="Google Shape;1383;p69">
              <a:extLst>
                <a:ext uri="{FF2B5EF4-FFF2-40B4-BE49-F238E27FC236}">
                  <a16:creationId xmlns:a16="http://schemas.microsoft.com/office/drawing/2014/main" id="{9EFA9E04-F717-EBD7-FCB4-D433E921E7E0}"/>
                </a:ext>
              </a:extLst>
            </p:cNvPr>
            <p:cNvGrpSpPr/>
            <p:nvPr/>
          </p:nvGrpSpPr>
          <p:grpSpPr>
            <a:xfrm>
              <a:off x="3689485" y="4529472"/>
              <a:ext cx="1499899" cy="1105659"/>
              <a:chOff x="3196094" y="4563654"/>
              <a:chExt cx="2087093" cy="1538512"/>
            </a:xfrm>
          </p:grpSpPr>
          <p:pic>
            <p:nvPicPr>
              <p:cNvPr id="1327" name="Google Shape;1384;p69" descr="https://pics.prcm.jp/67d9e9951ada1/47411182/gif/47411182.gif">
                <a:extLst>
                  <a:ext uri="{FF2B5EF4-FFF2-40B4-BE49-F238E27FC236}">
                    <a16:creationId xmlns:a16="http://schemas.microsoft.com/office/drawing/2014/main" id="{74870B07-32CE-45F2-1FF9-964DEFDC5ECE}"/>
                  </a:ext>
                </a:extLst>
              </p:cNvPr>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4510079" y="5140873"/>
                <a:ext cx="200984" cy="199322"/>
              </a:xfrm>
              <a:prstGeom prst="rect">
                <a:avLst/>
              </a:prstGeom>
              <a:noFill/>
              <a:ln>
                <a:noFill/>
              </a:ln>
            </p:spPr>
          </p:pic>
          <p:pic>
            <p:nvPicPr>
              <p:cNvPr id="1328" name="Google Shape;1385;p69">
                <a:extLst>
                  <a:ext uri="{FF2B5EF4-FFF2-40B4-BE49-F238E27FC236}">
                    <a16:creationId xmlns:a16="http://schemas.microsoft.com/office/drawing/2014/main" id="{0BDEB3C3-8BD5-A1C7-9A79-51E4C17CCADE}"/>
                  </a:ext>
                </a:extLst>
              </p:cNvPr>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3196094" y="4563654"/>
                <a:ext cx="2087093" cy="1086334"/>
              </a:xfrm>
              <a:prstGeom prst="rect">
                <a:avLst/>
              </a:prstGeom>
              <a:noFill/>
              <a:ln>
                <a:noFill/>
              </a:ln>
            </p:spPr>
          </p:pic>
          <p:pic>
            <p:nvPicPr>
              <p:cNvPr id="1329" name="Google Shape;1386;p69">
                <a:extLst>
                  <a:ext uri="{FF2B5EF4-FFF2-40B4-BE49-F238E27FC236}">
                    <a16:creationId xmlns:a16="http://schemas.microsoft.com/office/drawing/2014/main" id="{C0FF186B-AA84-AF6C-44D9-C4A9C6C1E8C1}"/>
                  </a:ext>
                </a:extLst>
              </p:cNvPr>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3204386" y="5613850"/>
                <a:ext cx="2073574" cy="488316"/>
              </a:xfrm>
              <a:prstGeom prst="rect">
                <a:avLst/>
              </a:prstGeom>
              <a:noFill/>
              <a:ln>
                <a:noFill/>
              </a:ln>
            </p:spPr>
          </p:pic>
        </p:grpSp>
        <p:pic>
          <p:nvPicPr>
            <p:cNvPr id="1326" name="Google Shape;1388;p69" descr="https://pics.prcm.jp/67d9e9951ada1/47411182/gif/47411182.gif">
              <a:extLst>
                <a:ext uri="{FF2B5EF4-FFF2-40B4-BE49-F238E27FC236}">
                  <a16:creationId xmlns:a16="http://schemas.microsoft.com/office/drawing/2014/main" id="{5D657FFB-1332-6FB6-FA66-7CB0E6FD2F2F}"/>
                </a:ext>
              </a:extLst>
            </p:cNvPr>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4322605" y="4862683"/>
              <a:ext cx="200984" cy="199322"/>
            </a:xfrm>
            <a:prstGeom prst="rect">
              <a:avLst/>
            </a:prstGeom>
            <a:noFill/>
            <a:ln>
              <a:noFill/>
            </a:ln>
          </p:spPr>
        </p:pic>
      </p:grpSp>
      <p:grpSp>
        <p:nvGrpSpPr>
          <p:cNvPr id="1330" name="グループ化 1329">
            <a:extLst>
              <a:ext uri="{FF2B5EF4-FFF2-40B4-BE49-F238E27FC236}">
                <a16:creationId xmlns:a16="http://schemas.microsoft.com/office/drawing/2014/main" id="{118F78F8-4640-F209-E15B-B6AE7504ADD6}"/>
              </a:ext>
            </a:extLst>
          </p:cNvPr>
          <p:cNvGrpSpPr/>
          <p:nvPr/>
        </p:nvGrpSpPr>
        <p:grpSpPr>
          <a:xfrm>
            <a:off x="1731223" y="4532473"/>
            <a:ext cx="1007403" cy="356846"/>
            <a:chOff x="2396096" y="1755339"/>
            <a:chExt cx="1007403" cy="356846"/>
          </a:xfrm>
        </p:grpSpPr>
        <p:sp>
          <p:nvSpPr>
            <p:cNvPr id="1331" name="円/楕円 1330">
              <a:extLst>
                <a:ext uri="{FF2B5EF4-FFF2-40B4-BE49-F238E27FC236}">
                  <a16:creationId xmlns:a16="http://schemas.microsoft.com/office/drawing/2014/main" id="{8C4FEC8C-B0DB-8866-522F-82AB6946586C}"/>
                </a:ext>
              </a:extLst>
            </p:cNvPr>
            <p:cNvSpPr/>
            <p:nvPr/>
          </p:nvSpPr>
          <p:spPr>
            <a:xfrm>
              <a:off x="2396096" y="1755339"/>
              <a:ext cx="1007403" cy="356846"/>
            </a:xfrm>
            <a:prstGeom prst="ellipse">
              <a:avLst/>
            </a:prstGeom>
            <a:solidFill>
              <a:srgbClr val="FF5B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2" name="Google Shape;1389;p69">
              <a:extLst>
                <a:ext uri="{FF2B5EF4-FFF2-40B4-BE49-F238E27FC236}">
                  <a16:creationId xmlns:a16="http://schemas.microsoft.com/office/drawing/2014/main" id="{55D0D603-CAEA-42B3-ADDF-EF12B609513A}"/>
                </a:ext>
              </a:extLst>
            </p:cNvPr>
            <p:cNvSpPr txBox="1"/>
            <p:nvPr/>
          </p:nvSpPr>
          <p:spPr>
            <a:xfrm>
              <a:off x="2465914" y="1794075"/>
              <a:ext cx="867766"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動画制作</a:t>
              </a:r>
              <a:endParaRPr sz="12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grpSp>
      <p:pic>
        <p:nvPicPr>
          <p:cNvPr id="1409" name="Google Shape;1377;p69">
            <a:extLst>
              <a:ext uri="{FF2B5EF4-FFF2-40B4-BE49-F238E27FC236}">
                <a16:creationId xmlns:a16="http://schemas.microsoft.com/office/drawing/2014/main" id="{D6393437-8FEA-2A35-1C04-9FA936E79387}"/>
              </a:ext>
            </a:extLst>
          </p:cNvPr>
          <p:cNvPicPr preferRelativeResize="0"/>
          <p:nvPr/>
        </p:nvPicPr>
        <p:blipFill rotWithShape="1">
          <a:blip r:embed="rId9" cstate="print">
            <a:alphaModFix/>
            <a:extLst>
              <a:ext uri="{28A0092B-C50C-407E-A947-70E740481C1C}">
                <a14:useLocalDpi xmlns:a14="http://schemas.microsoft.com/office/drawing/2010/main"/>
              </a:ext>
            </a:extLst>
          </a:blip>
          <a:srcRect/>
          <a:stretch/>
        </p:blipFill>
        <p:spPr>
          <a:xfrm flipH="1">
            <a:off x="2394425" y="4821320"/>
            <a:ext cx="364209" cy="368999"/>
          </a:xfrm>
          <a:prstGeom prst="rect">
            <a:avLst/>
          </a:prstGeom>
          <a:noFill/>
          <a:ln>
            <a:noFill/>
          </a:ln>
        </p:spPr>
      </p:pic>
      <p:pic>
        <p:nvPicPr>
          <p:cNvPr id="1410" name="Google Shape;1377;p69">
            <a:extLst>
              <a:ext uri="{FF2B5EF4-FFF2-40B4-BE49-F238E27FC236}">
                <a16:creationId xmlns:a16="http://schemas.microsoft.com/office/drawing/2014/main" id="{D9860F96-2ACF-FBFD-78D0-01C35C1E0B1B}"/>
              </a:ext>
            </a:extLst>
          </p:cNvPr>
          <p:cNvPicPr preferRelativeResize="0"/>
          <p:nvPr/>
        </p:nvPicPr>
        <p:blipFill rotWithShape="1">
          <a:blip r:embed="rId9" cstate="print">
            <a:alphaModFix/>
            <a:extLst>
              <a:ext uri="{28A0092B-C50C-407E-A947-70E740481C1C}">
                <a14:useLocalDpi xmlns:a14="http://schemas.microsoft.com/office/drawing/2010/main"/>
              </a:ext>
            </a:extLst>
          </a:blip>
          <a:srcRect/>
          <a:stretch/>
        </p:blipFill>
        <p:spPr>
          <a:xfrm flipH="1">
            <a:off x="3087734" y="2058613"/>
            <a:ext cx="364209" cy="368999"/>
          </a:xfrm>
          <a:prstGeom prst="rect">
            <a:avLst/>
          </a:prstGeom>
          <a:noFill/>
          <a:ln>
            <a:noFill/>
          </a:ln>
        </p:spPr>
      </p:pic>
      <p:grpSp>
        <p:nvGrpSpPr>
          <p:cNvPr id="3" name="グループ化 2">
            <a:extLst>
              <a:ext uri="{FF2B5EF4-FFF2-40B4-BE49-F238E27FC236}">
                <a16:creationId xmlns:a16="http://schemas.microsoft.com/office/drawing/2014/main" id="{9427D3C2-C5E4-27D1-410A-43DE8643C3DA}"/>
              </a:ext>
            </a:extLst>
          </p:cNvPr>
          <p:cNvGrpSpPr/>
          <p:nvPr/>
        </p:nvGrpSpPr>
        <p:grpSpPr>
          <a:xfrm>
            <a:off x="1274764" y="3406382"/>
            <a:ext cx="901367" cy="606744"/>
            <a:chOff x="1896517" y="4405594"/>
            <a:chExt cx="1085554" cy="730728"/>
          </a:xfrm>
        </p:grpSpPr>
        <p:sp>
          <p:nvSpPr>
            <p:cNvPr id="4" name="Google Shape;1091;p62">
              <a:extLst>
                <a:ext uri="{FF2B5EF4-FFF2-40B4-BE49-F238E27FC236}">
                  <a16:creationId xmlns:a16="http://schemas.microsoft.com/office/drawing/2014/main" id="{E6671E1A-711A-503F-E8F6-81DF78C4C6A5}"/>
                </a:ext>
              </a:extLst>
            </p:cNvPr>
            <p:cNvSpPr txBox="1"/>
            <p:nvPr/>
          </p:nvSpPr>
          <p:spPr>
            <a:xfrm>
              <a:off x="1896517" y="4405594"/>
              <a:ext cx="1085554" cy="3706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公式SNS</a:t>
              </a:r>
              <a:endParaRPr lang="en-US" sz="700" b="0"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700"/>
                <a:buFont typeface="Arial"/>
                <a:buNone/>
              </a:pPr>
              <a:r>
                <a:rPr lang="en-US" sz="700" b="0"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投稿サービス</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grpSp>
          <p:nvGrpSpPr>
            <p:cNvPr id="7" name="グループ化 6">
              <a:extLst>
                <a:ext uri="{FF2B5EF4-FFF2-40B4-BE49-F238E27FC236}">
                  <a16:creationId xmlns:a16="http://schemas.microsoft.com/office/drawing/2014/main" id="{BB0E09FC-8573-7535-56F2-6AD28F87117A}"/>
                </a:ext>
              </a:extLst>
            </p:cNvPr>
            <p:cNvGrpSpPr/>
            <p:nvPr/>
          </p:nvGrpSpPr>
          <p:grpSpPr>
            <a:xfrm>
              <a:off x="1901314" y="4751804"/>
              <a:ext cx="1077539" cy="384518"/>
              <a:chOff x="393626" y="4684477"/>
              <a:chExt cx="1681443" cy="600020"/>
            </a:xfrm>
          </p:grpSpPr>
          <p:pic>
            <p:nvPicPr>
              <p:cNvPr id="9" name="図 8">
                <a:extLst>
                  <a:ext uri="{FF2B5EF4-FFF2-40B4-BE49-F238E27FC236}">
                    <a16:creationId xmlns:a16="http://schemas.microsoft.com/office/drawing/2014/main" id="{F94E2B01-354B-F489-3200-4EB7A321F51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253943" y="4684477"/>
                <a:ext cx="821126" cy="600020"/>
              </a:xfrm>
              <a:prstGeom prst="rect">
                <a:avLst/>
              </a:prstGeom>
            </p:spPr>
          </p:pic>
          <p:grpSp>
            <p:nvGrpSpPr>
              <p:cNvPr id="16" name="グループ化 15">
                <a:extLst>
                  <a:ext uri="{FF2B5EF4-FFF2-40B4-BE49-F238E27FC236}">
                    <a16:creationId xmlns:a16="http://schemas.microsoft.com/office/drawing/2014/main" id="{7C176189-571E-B50E-656E-3106C260071D}"/>
                  </a:ext>
                </a:extLst>
              </p:cNvPr>
              <p:cNvGrpSpPr/>
              <p:nvPr/>
            </p:nvGrpSpPr>
            <p:grpSpPr>
              <a:xfrm>
                <a:off x="923242" y="4728983"/>
                <a:ext cx="476210" cy="476210"/>
                <a:chOff x="7365213" y="628769"/>
                <a:chExt cx="678532" cy="678532"/>
              </a:xfrm>
            </p:grpSpPr>
            <p:sp>
              <p:nvSpPr>
                <p:cNvPr id="27" name="円/楕円 26">
                  <a:extLst>
                    <a:ext uri="{FF2B5EF4-FFF2-40B4-BE49-F238E27FC236}">
                      <a16:creationId xmlns:a16="http://schemas.microsoft.com/office/drawing/2014/main" id="{DB2D02DB-08ED-2A36-65EE-71BFF61C3052}"/>
                    </a:ext>
                  </a:extLst>
                </p:cNvPr>
                <p:cNvSpPr/>
                <p:nvPr/>
              </p:nvSpPr>
              <p:spPr>
                <a:xfrm>
                  <a:off x="7365213" y="628769"/>
                  <a:ext cx="678532" cy="67853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8F98D1FD-E6E3-2F10-5C5B-60DBA6BE9C65}"/>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509254" y="761902"/>
                  <a:ext cx="396912" cy="396912"/>
                </a:xfrm>
                <a:prstGeom prst="rect">
                  <a:avLst/>
                </a:prstGeom>
              </p:spPr>
            </p:pic>
          </p:grpSp>
          <p:grpSp>
            <p:nvGrpSpPr>
              <p:cNvPr id="18" name="グループ化 17">
                <a:extLst>
                  <a:ext uri="{FF2B5EF4-FFF2-40B4-BE49-F238E27FC236}">
                    <a16:creationId xmlns:a16="http://schemas.microsoft.com/office/drawing/2014/main" id="{344CE723-768D-E4AB-9458-36E1888D9B2E}"/>
                  </a:ext>
                </a:extLst>
              </p:cNvPr>
              <p:cNvGrpSpPr/>
              <p:nvPr/>
            </p:nvGrpSpPr>
            <p:grpSpPr>
              <a:xfrm>
                <a:off x="393626" y="4698827"/>
                <a:ext cx="536522" cy="536522"/>
                <a:chOff x="4285526" y="3398844"/>
                <a:chExt cx="536522" cy="536522"/>
              </a:xfrm>
            </p:grpSpPr>
            <p:sp>
              <p:nvSpPr>
                <p:cNvPr id="25" name="円/楕円 24">
                  <a:extLst>
                    <a:ext uri="{FF2B5EF4-FFF2-40B4-BE49-F238E27FC236}">
                      <a16:creationId xmlns:a16="http://schemas.microsoft.com/office/drawing/2014/main" id="{A02BE15A-6246-2D9A-1B2E-5D2FFD3D81C7}"/>
                    </a:ext>
                  </a:extLst>
                </p:cNvPr>
                <p:cNvSpPr/>
                <p:nvPr/>
              </p:nvSpPr>
              <p:spPr>
                <a:xfrm>
                  <a:off x="4315682" y="3429000"/>
                  <a:ext cx="476210" cy="47621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7C40FBF6-572A-F476-B28D-93DB9CD2AEA7}"/>
                    </a:ext>
                  </a:extLst>
                </p:cNvPr>
                <p:cNvPicPr>
                  <a:picLocks noChangeAspect="1"/>
                </p:cNvPicPr>
                <p:nvPr/>
              </p:nvPicPr>
              <p:blipFill>
                <a:blip r:embed="rId12"/>
                <a:stretch>
                  <a:fillRect/>
                </a:stretch>
              </p:blipFill>
              <p:spPr>
                <a:xfrm>
                  <a:off x="4285526" y="3398844"/>
                  <a:ext cx="536522" cy="536522"/>
                </a:xfrm>
                <a:prstGeom prst="rect">
                  <a:avLst/>
                </a:prstGeom>
              </p:spPr>
            </p:pic>
          </p:grpSp>
        </p:grpSp>
      </p:grpSp>
      <p:grpSp>
        <p:nvGrpSpPr>
          <p:cNvPr id="29" name="グループ化 28">
            <a:extLst>
              <a:ext uri="{FF2B5EF4-FFF2-40B4-BE49-F238E27FC236}">
                <a16:creationId xmlns:a16="http://schemas.microsoft.com/office/drawing/2014/main" id="{97B658C0-1F0B-5256-D35F-8AB564912899}"/>
              </a:ext>
            </a:extLst>
          </p:cNvPr>
          <p:cNvGrpSpPr/>
          <p:nvPr/>
        </p:nvGrpSpPr>
        <p:grpSpPr>
          <a:xfrm>
            <a:off x="360496" y="6178550"/>
            <a:ext cx="922752" cy="636367"/>
            <a:chOff x="1867544" y="4369919"/>
            <a:chExt cx="1111309" cy="766403"/>
          </a:xfrm>
        </p:grpSpPr>
        <p:sp>
          <p:nvSpPr>
            <p:cNvPr id="30" name="Google Shape;1091;p62">
              <a:extLst>
                <a:ext uri="{FF2B5EF4-FFF2-40B4-BE49-F238E27FC236}">
                  <a16:creationId xmlns:a16="http://schemas.microsoft.com/office/drawing/2014/main" id="{83208961-C7E0-0117-96BA-3B7FDE1CADD3}"/>
                </a:ext>
              </a:extLst>
            </p:cNvPr>
            <p:cNvSpPr txBox="1"/>
            <p:nvPr/>
          </p:nvSpPr>
          <p:spPr>
            <a:xfrm>
              <a:off x="1867544" y="4369919"/>
              <a:ext cx="1046427" cy="37061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公式SNS</a:t>
              </a:r>
              <a:endParaRPr lang="en-US" sz="700" b="0"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700"/>
                <a:buFont typeface="Arial"/>
                <a:buNone/>
              </a:pPr>
              <a:r>
                <a:rPr lang="en-US" sz="700" b="0" i="0" u="none" strike="noStrike" cap="none" dirty="0" err="1">
                  <a:solidFill>
                    <a:schemeClr val="accent5"/>
                  </a:solidFill>
                  <a:latin typeface="Meiryo UI" panose="020B0604030504040204" pitchFamily="34" charset="-128"/>
                  <a:ea typeface="Meiryo UI" panose="020B0604030504040204" pitchFamily="34" charset="-128"/>
                  <a:cs typeface="Meiryo"/>
                  <a:sym typeface="Meiryo"/>
                </a:rPr>
                <a:t>投稿サービス</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grpSp>
          <p:nvGrpSpPr>
            <p:cNvPr id="31" name="グループ化 30">
              <a:extLst>
                <a:ext uri="{FF2B5EF4-FFF2-40B4-BE49-F238E27FC236}">
                  <a16:creationId xmlns:a16="http://schemas.microsoft.com/office/drawing/2014/main" id="{BE33CD46-223F-0016-F3EE-1D8160F471FF}"/>
                </a:ext>
              </a:extLst>
            </p:cNvPr>
            <p:cNvGrpSpPr/>
            <p:nvPr/>
          </p:nvGrpSpPr>
          <p:grpSpPr>
            <a:xfrm>
              <a:off x="1901314" y="4751804"/>
              <a:ext cx="1077539" cy="384518"/>
              <a:chOff x="393626" y="4684477"/>
              <a:chExt cx="1681443" cy="600020"/>
            </a:xfrm>
          </p:grpSpPr>
          <p:pic>
            <p:nvPicPr>
              <p:cNvPr id="32" name="図 31">
                <a:extLst>
                  <a:ext uri="{FF2B5EF4-FFF2-40B4-BE49-F238E27FC236}">
                    <a16:creationId xmlns:a16="http://schemas.microsoft.com/office/drawing/2014/main" id="{58400467-3307-59BD-1A62-7F6FF8E28461}"/>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253943" y="4684477"/>
                <a:ext cx="821126" cy="600020"/>
              </a:xfrm>
              <a:prstGeom prst="rect">
                <a:avLst/>
              </a:prstGeom>
            </p:spPr>
          </p:pic>
          <p:grpSp>
            <p:nvGrpSpPr>
              <p:cNvPr id="36" name="グループ化 35">
                <a:extLst>
                  <a:ext uri="{FF2B5EF4-FFF2-40B4-BE49-F238E27FC236}">
                    <a16:creationId xmlns:a16="http://schemas.microsoft.com/office/drawing/2014/main" id="{70FD2F1E-E9A0-E728-2237-A059B34AD9BD}"/>
                  </a:ext>
                </a:extLst>
              </p:cNvPr>
              <p:cNvGrpSpPr/>
              <p:nvPr/>
            </p:nvGrpSpPr>
            <p:grpSpPr>
              <a:xfrm>
                <a:off x="923242" y="4728983"/>
                <a:ext cx="476210" cy="476210"/>
                <a:chOff x="7365213" y="628769"/>
                <a:chExt cx="678532" cy="678532"/>
              </a:xfrm>
            </p:grpSpPr>
            <p:sp>
              <p:nvSpPr>
                <p:cNvPr id="40" name="円/楕円 39">
                  <a:extLst>
                    <a:ext uri="{FF2B5EF4-FFF2-40B4-BE49-F238E27FC236}">
                      <a16:creationId xmlns:a16="http://schemas.microsoft.com/office/drawing/2014/main" id="{D9CB685D-547E-2ED6-63CC-6F1707A54E28}"/>
                    </a:ext>
                  </a:extLst>
                </p:cNvPr>
                <p:cNvSpPr/>
                <p:nvPr/>
              </p:nvSpPr>
              <p:spPr>
                <a:xfrm>
                  <a:off x="7365213" y="628769"/>
                  <a:ext cx="678532" cy="67853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3EB6933-5ECD-BDC2-F262-A8EBD1DC11A2}"/>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509254" y="761902"/>
                  <a:ext cx="396912" cy="396912"/>
                </a:xfrm>
                <a:prstGeom prst="rect">
                  <a:avLst/>
                </a:prstGeom>
              </p:spPr>
            </p:pic>
          </p:grpSp>
          <p:grpSp>
            <p:nvGrpSpPr>
              <p:cNvPr id="37" name="グループ化 36">
                <a:extLst>
                  <a:ext uri="{FF2B5EF4-FFF2-40B4-BE49-F238E27FC236}">
                    <a16:creationId xmlns:a16="http://schemas.microsoft.com/office/drawing/2014/main" id="{C301B68F-0B69-B667-428A-679B1BBA5540}"/>
                  </a:ext>
                </a:extLst>
              </p:cNvPr>
              <p:cNvGrpSpPr/>
              <p:nvPr/>
            </p:nvGrpSpPr>
            <p:grpSpPr>
              <a:xfrm>
                <a:off x="393626" y="4698827"/>
                <a:ext cx="536522" cy="536522"/>
                <a:chOff x="4285526" y="3398844"/>
                <a:chExt cx="536522" cy="536522"/>
              </a:xfrm>
            </p:grpSpPr>
            <p:sp>
              <p:nvSpPr>
                <p:cNvPr id="38" name="円/楕円 37">
                  <a:extLst>
                    <a:ext uri="{FF2B5EF4-FFF2-40B4-BE49-F238E27FC236}">
                      <a16:creationId xmlns:a16="http://schemas.microsoft.com/office/drawing/2014/main" id="{61E96859-2C4C-53F4-7B87-E932E0A751BF}"/>
                    </a:ext>
                  </a:extLst>
                </p:cNvPr>
                <p:cNvSpPr/>
                <p:nvPr/>
              </p:nvSpPr>
              <p:spPr>
                <a:xfrm>
                  <a:off x="4315682" y="3429000"/>
                  <a:ext cx="476210" cy="47621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9" name="図 38">
                  <a:extLst>
                    <a:ext uri="{FF2B5EF4-FFF2-40B4-BE49-F238E27FC236}">
                      <a16:creationId xmlns:a16="http://schemas.microsoft.com/office/drawing/2014/main" id="{F0620C2C-D79F-5196-4B14-E7EDF4482D88}"/>
                    </a:ext>
                  </a:extLst>
                </p:cNvPr>
                <p:cNvPicPr>
                  <a:picLocks noChangeAspect="1"/>
                </p:cNvPicPr>
                <p:nvPr/>
              </p:nvPicPr>
              <p:blipFill>
                <a:blip r:embed="rId12"/>
                <a:stretch>
                  <a:fillRect/>
                </a:stretch>
              </p:blipFill>
              <p:spPr>
                <a:xfrm>
                  <a:off x="4285526" y="3398844"/>
                  <a:ext cx="536522" cy="536522"/>
                </a:xfrm>
                <a:prstGeom prst="rect">
                  <a:avLst/>
                </a:prstGeom>
              </p:spPr>
            </p:pic>
          </p:grpSp>
        </p:grpSp>
      </p:grpSp>
      <p:pic>
        <p:nvPicPr>
          <p:cNvPr id="47" name="図 46">
            <a:extLst>
              <a:ext uri="{FF2B5EF4-FFF2-40B4-BE49-F238E27FC236}">
                <a16:creationId xmlns:a16="http://schemas.microsoft.com/office/drawing/2014/main" id="{8958860D-83BF-599B-B92D-3B20D3327F10}"/>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206281" y="3341571"/>
            <a:ext cx="1358502" cy="304551"/>
          </a:xfrm>
          <a:prstGeom prst="rect">
            <a:avLst/>
          </a:prstGeom>
        </p:spPr>
      </p:pic>
      <p:sp>
        <p:nvSpPr>
          <p:cNvPr id="48" name="テキスト ボックス 47">
            <a:extLst>
              <a:ext uri="{FF2B5EF4-FFF2-40B4-BE49-F238E27FC236}">
                <a16:creationId xmlns:a16="http://schemas.microsoft.com/office/drawing/2014/main" id="{5A2DDB6F-C31C-2E67-9B0A-092E5B5676FD}"/>
              </a:ext>
            </a:extLst>
          </p:cNvPr>
          <p:cNvSpPr txBox="1"/>
          <p:nvPr/>
        </p:nvSpPr>
        <p:spPr>
          <a:xfrm>
            <a:off x="3180933" y="6371198"/>
            <a:ext cx="1382559" cy="307777"/>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800"/>
              <a:buFont typeface="Arial"/>
              <a:buNone/>
            </a:pPr>
            <a:r>
              <a:rPr lang="en-US" altLang="ja-JP" sz="14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rPr>
              <a:t>3</a:t>
            </a:r>
            <a:r>
              <a:rPr lang="ja-JP" altLang="en-US" sz="1400" b="1" i="0" u="none" strike="noStrike" cap="none">
                <a:solidFill>
                  <a:schemeClr val="accent5"/>
                </a:solidFill>
                <a:latin typeface="Meiryo UI" panose="020B0604030504040204" pitchFamily="34" charset="-128"/>
                <a:ea typeface="Meiryo UI" panose="020B0604030504040204" pitchFamily="34" charset="-128"/>
                <a:cs typeface="Meiryo"/>
                <a:sym typeface="Meiryo"/>
              </a:rPr>
              <a:t>万回再生保証</a:t>
            </a:r>
            <a:endParaRPr lang="ja-JP" altLang="en-US" sz="1400" b="1" i="0" u="none" strike="noStrike" cap="none" dirty="0">
              <a:solidFill>
                <a:schemeClr val="accent5"/>
              </a:solidFill>
              <a:latin typeface="Meiryo UI" panose="020B0604030504040204" pitchFamily="34" charset="-128"/>
              <a:ea typeface="Meiryo UI" panose="020B0604030504040204" pitchFamily="34" charset="-128"/>
              <a:cs typeface="Meiryo"/>
              <a:sym typeface="Meiryo"/>
            </a:endParaRPr>
          </a:p>
        </p:txBody>
      </p:sp>
      <p:pic>
        <p:nvPicPr>
          <p:cNvPr id="49" name="図 48">
            <a:extLst>
              <a:ext uri="{FF2B5EF4-FFF2-40B4-BE49-F238E27FC236}">
                <a16:creationId xmlns:a16="http://schemas.microsoft.com/office/drawing/2014/main" id="{5A1819B1-293C-8A90-9EB7-CFF98DBE7C78}"/>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149148" y="6056907"/>
            <a:ext cx="1358502" cy="304551"/>
          </a:xfrm>
          <a:prstGeom prst="rect">
            <a:avLst/>
          </a:prstGeom>
        </p:spPr>
      </p:pic>
    </p:spTree>
    <p:extLst>
      <p:ext uri="{BB962C8B-B14F-4D97-AF65-F5344CB8AC3E}">
        <p14:creationId xmlns:p14="http://schemas.microsoft.com/office/powerpoint/2010/main" val="2351751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37"/>
        <p:cNvGrpSpPr/>
        <p:nvPr/>
      </p:nvGrpSpPr>
      <p:grpSpPr>
        <a:xfrm>
          <a:off x="0" y="0"/>
          <a:ext cx="0" cy="0"/>
          <a:chOff x="0" y="0"/>
          <a:chExt cx="0" cy="0"/>
        </a:xfrm>
      </p:grpSpPr>
      <p:sp>
        <p:nvSpPr>
          <p:cNvPr id="1438" name="Google Shape;1438;p71"/>
          <p:cNvSpPr txBox="1"/>
          <p:nvPr/>
        </p:nvSpPr>
        <p:spPr>
          <a:xfrm>
            <a:off x="944531" y="163414"/>
            <a:ext cx="6085586"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スケジュール</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39" name="Google Shape;1439;p71"/>
          <p:cNvSpPr txBox="1"/>
          <p:nvPr/>
        </p:nvSpPr>
        <p:spPr>
          <a:xfrm>
            <a:off x="244392" y="951776"/>
            <a:ext cx="8993875" cy="712380"/>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rgbClr val="000000"/>
              </a:buClr>
              <a:buSzPts val="1400"/>
              <a:buFont typeface="Arial"/>
              <a:buNone/>
            </a:pPr>
            <a:r>
              <a:rPr lang="en-US" sz="14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最短で掲載開始日の20営業日前のオーダーで記事制作進行が可能です</a:t>
            </a:r>
            <a:r>
              <a:rPr lang="en-US" sz="1400" b="1" i="0" u="sng" strike="noStrike" cap="none" dirty="0">
                <a:solidFill>
                  <a:schemeClr val="dk1"/>
                </a:solidFill>
                <a:latin typeface="Meiryo UI" panose="020B0604030504040204" pitchFamily="34" charset="-128"/>
                <a:ea typeface="Meiryo UI" panose="020B0604030504040204" pitchFamily="34" charset="-128"/>
                <a:cs typeface="Meiryo"/>
                <a:sym typeface="Meiryo"/>
              </a:rPr>
              <a:t>（撮影なしの場合）</a:t>
            </a:r>
            <a:endParaRPr sz="1400" b="1" i="0" u="sng"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marL="342900" marR="0" lvl="0" indent="-342900" algn="l" rtl="0">
              <a:lnSpc>
                <a:spcPct val="80000"/>
              </a:lnSpc>
              <a:spcBef>
                <a:spcPts val="280"/>
              </a:spcBef>
              <a:spcAft>
                <a:spcPts val="0"/>
              </a:spcAft>
              <a:buClr>
                <a:srgbClr val="000000"/>
              </a:buClr>
              <a:buSzPts val="1400"/>
              <a:buFont typeface="Arial"/>
              <a:buNone/>
            </a:pPr>
            <a:r>
              <a:rPr lang="en-US" sz="14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下記進行スケジュールは目安になりますで、多少前後可能性がございますので、詳細は都度お問合せ下さい</a:t>
            </a:r>
            <a:endParaRPr sz="14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grpSp>
        <p:nvGrpSpPr>
          <p:cNvPr id="1440" name="Google Shape;1440;p71"/>
          <p:cNvGrpSpPr/>
          <p:nvPr/>
        </p:nvGrpSpPr>
        <p:grpSpPr>
          <a:xfrm>
            <a:off x="0" y="1637177"/>
            <a:ext cx="8818903" cy="3956807"/>
            <a:chOff x="823993" y="2229124"/>
            <a:chExt cx="7587525" cy="3420891"/>
          </a:xfrm>
        </p:grpSpPr>
        <p:cxnSp>
          <p:nvCxnSpPr>
            <p:cNvPr id="1441" name="Google Shape;1441;p71"/>
            <p:cNvCxnSpPr/>
            <p:nvPr/>
          </p:nvCxnSpPr>
          <p:spPr>
            <a:xfrm>
              <a:off x="1658801" y="2355649"/>
              <a:ext cx="0" cy="3294366"/>
            </a:xfrm>
            <a:prstGeom prst="straightConnector1">
              <a:avLst/>
            </a:prstGeom>
            <a:noFill/>
            <a:ln w="57150" cap="flat" cmpd="sng">
              <a:solidFill>
                <a:schemeClr val="accent5"/>
              </a:solidFill>
              <a:prstDash val="solid"/>
              <a:round/>
              <a:headEnd type="none" w="sm" len="sm"/>
              <a:tailEnd type="triangle" w="med" len="med"/>
            </a:ln>
          </p:spPr>
        </p:cxnSp>
        <p:sp>
          <p:nvSpPr>
            <p:cNvPr id="1442" name="Google Shape;1442;p71"/>
            <p:cNvSpPr/>
            <p:nvPr/>
          </p:nvSpPr>
          <p:spPr>
            <a:xfrm>
              <a:off x="3426869" y="2477493"/>
              <a:ext cx="4984649" cy="370285"/>
            </a:xfrm>
            <a:prstGeom prst="rect">
              <a:avLst/>
            </a:prstGeom>
            <a:noFill/>
            <a:ln w="952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広告主さまとのオリエン実施、もしくはオリエンシートを頂戴した上で『BE-PAL』編集部より</a:t>
              </a:r>
              <a:endParaRPr sz="1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記事プロット案をご提出させていただきます</a:t>
              </a:r>
              <a:endParaRPr sz="1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43" name="Google Shape;1443;p71"/>
            <p:cNvSpPr/>
            <p:nvPr/>
          </p:nvSpPr>
          <p:spPr>
            <a:xfrm>
              <a:off x="3426869" y="3773637"/>
              <a:ext cx="4984649" cy="390525"/>
            </a:xfrm>
            <a:prstGeom prst="rect">
              <a:avLst/>
            </a:prstGeom>
            <a:noFill/>
            <a:ln w="952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初校ご提出後、広告主さまのお返事を頂戴した後、最終校をご提出させていただきます。</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44" name="Google Shape;1444;p71"/>
            <p:cNvSpPr/>
            <p:nvPr/>
          </p:nvSpPr>
          <p:spPr>
            <a:xfrm>
              <a:off x="1806690" y="2477493"/>
              <a:ext cx="1521619" cy="458391"/>
            </a:xfrm>
            <a:prstGeom prst="flowChartOffpageConnector">
              <a:avLst/>
            </a:prstGeom>
            <a:solidFill>
              <a:schemeClr val="accent2">
                <a:lumMod val="40000"/>
                <a:lumOff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Meiryo UI" panose="020B0604030504040204" pitchFamily="34" charset="-128"/>
                  <a:ea typeface="Meiryo UI" panose="020B0604030504040204" pitchFamily="34" charset="-128"/>
                  <a:cs typeface="Meiryo"/>
                  <a:sym typeface="Meiryo"/>
                </a:rPr>
                <a:t>オリエン実施若しくは</a:t>
              </a:r>
              <a:endParaRPr sz="9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000000"/>
                  </a:solidFill>
                  <a:latin typeface="Meiryo UI" panose="020B0604030504040204" pitchFamily="34" charset="-128"/>
                  <a:ea typeface="Meiryo UI" panose="020B0604030504040204" pitchFamily="34" charset="-128"/>
                  <a:cs typeface="Meiryo"/>
                  <a:sym typeface="Meiryo"/>
                </a:rPr>
                <a:t>オリエンシートのご提出</a:t>
              </a:r>
              <a:endParaRPr sz="9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45" name="Google Shape;1445;p71"/>
            <p:cNvSpPr/>
            <p:nvPr/>
          </p:nvSpPr>
          <p:spPr>
            <a:xfrm>
              <a:off x="1806690" y="3125565"/>
              <a:ext cx="1521619" cy="458391"/>
            </a:xfrm>
            <a:prstGeom prst="flowChartOffpageConnector">
              <a:avLst/>
            </a:prstGeom>
            <a:solidFill>
              <a:schemeClr val="accent2">
                <a:lumMod val="40000"/>
                <a:lumOff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プロット案ご提出</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46" name="Google Shape;1446;p71"/>
            <p:cNvSpPr txBox="1"/>
            <p:nvPr/>
          </p:nvSpPr>
          <p:spPr>
            <a:xfrm>
              <a:off x="1806689" y="2963547"/>
              <a:ext cx="1512168" cy="162018"/>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80000"/>
                </a:lnSpc>
                <a:spcBef>
                  <a:spcPts val="0"/>
                </a:spcBef>
                <a:spcAft>
                  <a:spcPts val="0"/>
                </a:spcAft>
                <a:buClr>
                  <a:srgbClr val="000000"/>
                </a:buClr>
                <a:buSzPts val="1000"/>
                <a:buFont typeface="Arial"/>
                <a:buNone/>
              </a:pPr>
              <a:r>
                <a:rPr lang="en-US" sz="1000" b="0" i="0" u="none" strike="noStrike" cap="none">
                  <a:solidFill>
                    <a:srgbClr val="FF0000"/>
                  </a:solidFill>
                  <a:latin typeface="Meiryo UI" panose="020B0604030504040204" pitchFamily="34" charset="-128"/>
                  <a:ea typeface="Meiryo UI" panose="020B0604030504040204" pitchFamily="34" charset="-128"/>
                  <a:cs typeface="Meiryo"/>
                  <a:sym typeface="Meiryo"/>
                </a:rPr>
                <a:t>3営業日前後</a:t>
              </a:r>
              <a:endParaRPr sz="1000" b="0" i="0" u="none" strike="noStrike" cap="none">
                <a:solidFill>
                  <a:srgbClr val="FF0000"/>
                </a:solidFill>
                <a:latin typeface="Meiryo UI" panose="020B0604030504040204" pitchFamily="34" charset="-128"/>
                <a:ea typeface="Meiryo UI" panose="020B0604030504040204" pitchFamily="34" charset="-128"/>
                <a:cs typeface="Meiryo"/>
                <a:sym typeface="Meiryo"/>
              </a:endParaRPr>
            </a:p>
          </p:txBody>
        </p:sp>
        <p:sp>
          <p:nvSpPr>
            <p:cNvPr id="1447" name="Google Shape;1447;p71"/>
            <p:cNvSpPr/>
            <p:nvPr/>
          </p:nvSpPr>
          <p:spPr>
            <a:xfrm>
              <a:off x="1806690" y="3773637"/>
              <a:ext cx="1521619" cy="458391"/>
            </a:xfrm>
            <a:prstGeom prst="flowChartOffpageConnector">
              <a:avLst/>
            </a:prstGeom>
            <a:solidFill>
              <a:schemeClr val="accent2">
                <a:lumMod val="40000"/>
                <a:lumOff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初校ご提出</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48" name="Google Shape;1448;p71"/>
            <p:cNvSpPr txBox="1"/>
            <p:nvPr/>
          </p:nvSpPr>
          <p:spPr>
            <a:xfrm>
              <a:off x="1806689" y="3611619"/>
              <a:ext cx="1512168" cy="162018"/>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80000"/>
                </a:lnSpc>
                <a:spcBef>
                  <a:spcPts val="0"/>
                </a:spcBef>
                <a:spcAft>
                  <a:spcPts val="0"/>
                </a:spcAft>
                <a:buClr>
                  <a:srgbClr val="000000"/>
                </a:buClr>
                <a:buSzPts val="1000"/>
                <a:buFont typeface="Arial"/>
                <a:buNone/>
              </a:pPr>
              <a:r>
                <a:rPr lang="en-US" sz="1000" b="0" i="0" u="none" strike="noStrike" cap="none">
                  <a:solidFill>
                    <a:srgbClr val="FF0000"/>
                  </a:solidFill>
                  <a:latin typeface="Meiryo UI" panose="020B0604030504040204" pitchFamily="34" charset="-128"/>
                  <a:ea typeface="Meiryo UI" panose="020B0604030504040204" pitchFamily="34" charset="-128"/>
                  <a:cs typeface="Meiryo"/>
                  <a:sym typeface="Meiryo"/>
                </a:rPr>
                <a:t>10営業日前後</a:t>
              </a:r>
              <a:endParaRPr sz="1000" b="0" i="0" u="none" strike="noStrike" cap="none">
                <a:solidFill>
                  <a:srgbClr val="FF0000"/>
                </a:solidFill>
                <a:latin typeface="Meiryo UI" panose="020B0604030504040204" pitchFamily="34" charset="-128"/>
                <a:ea typeface="Meiryo UI" panose="020B0604030504040204" pitchFamily="34" charset="-128"/>
                <a:cs typeface="Meiryo"/>
                <a:sym typeface="Meiryo"/>
              </a:endParaRPr>
            </a:p>
          </p:txBody>
        </p:sp>
        <p:sp>
          <p:nvSpPr>
            <p:cNvPr id="1449" name="Google Shape;1449;p71"/>
            <p:cNvSpPr/>
            <p:nvPr/>
          </p:nvSpPr>
          <p:spPr>
            <a:xfrm>
              <a:off x="3426869" y="3125565"/>
              <a:ext cx="4984649" cy="370285"/>
            </a:xfrm>
            <a:prstGeom prst="rect">
              <a:avLst/>
            </a:prstGeom>
            <a:noFill/>
            <a:ln w="952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プロット案を提出後、広告主さまのお返事を頂戴し、具体的な記事制作に入らせていただきます</a:t>
              </a:r>
              <a:endParaRPr sz="1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50" name="Google Shape;1450;p71"/>
            <p:cNvSpPr txBox="1"/>
            <p:nvPr/>
          </p:nvSpPr>
          <p:spPr>
            <a:xfrm>
              <a:off x="823993" y="3583956"/>
              <a:ext cx="896361" cy="1134126"/>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80000"/>
                </a:lnSpc>
                <a:spcBef>
                  <a:spcPts val="0"/>
                </a:spcBef>
                <a:spcAft>
                  <a:spcPts val="0"/>
                </a:spcAft>
                <a:buClr>
                  <a:srgbClr val="000000"/>
                </a:buClr>
                <a:buSzPts val="1400"/>
                <a:buFont typeface="Arial"/>
                <a:buNone/>
              </a:pPr>
              <a:r>
                <a:rPr lang="en-US" sz="1400" b="0" i="0" u="none" strike="noStrike" cap="none" dirty="0" err="1">
                  <a:solidFill>
                    <a:srgbClr val="FF0000"/>
                  </a:solidFill>
                  <a:latin typeface="Meiryo UI" panose="020B0604030504040204" pitchFamily="34" charset="-128"/>
                  <a:ea typeface="Meiryo UI" panose="020B0604030504040204" pitchFamily="34" charset="-128"/>
                  <a:cs typeface="Meiryo"/>
                  <a:sym typeface="Meiryo"/>
                </a:rPr>
                <a:t>およそ</a:t>
              </a:r>
              <a:endParaRPr sz="1400" b="0" i="0" u="none" strike="noStrike" cap="none" dirty="0">
                <a:solidFill>
                  <a:srgbClr val="FF0000"/>
                </a:solidFill>
                <a:latin typeface="Meiryo UI" panose="020B0604030504040204" pitchFamily="34" charset="-128"/>
                <a:ea typeface="Meiryo UI" panose="020B0604030504040204" pitchFamily="34" charset="-128"/>
                <a:cs typeface="Meiryo"/>
                <a:sym typeface="Meiryo"/>
              </a:endParaRPr>
            </a:p>
            <a:p>
              <a:pPr marL="342900" marR="0" lvl="0" indent="-342900" algn="ctr" rtl="0">
                <a:lnSpc>
                  <a:spcPct val="80000"/>
                </a:lnSpc>
                <a:spcBef>
                  <a:spcPts val="280"/>
                </a:spcBef>
                <a:spcAft>
                  <a:spcPts val="0"/>
                </a:spcAft>
                <a:buClr>
                  <a:srgbClr val="000000"/>
                </a:buClr>
                <a:buSzPts val="1400"/>
                <a:buFont typeface="Arial"/>
                <a:buNone/>
              </a:pPr>
              <a:r>
                <a:rPr lang="en-US" sz="1400" b="0" i="0" u="sng" strike="noStrike" cap="none" dirty="0">
                  <a:solidFill>
                    <a:srgbClr val="FF0000"/>
                  </a:solidFill>
                  <a:latin typeface="Meiryo UI" panose="020B0604030504040204" pitchFamily="34" charset="-128"/>
                  <a:ea typeface="Meiryo UI" panose="020B0604030504040204" pitchFamily="34" charset="-128"/>
                  <a:cs typeface="Meiryo"/>
                  <a:sym typeface="Meiryo"/>
                </a:rPr>
                <a:t>20営業日</a:t>
              </a:r>
              <a:endParaRPr sz="1400" b="0" i="0" u="sng" strike="noStrike" cap="none" dirty="0">
                <a:solidFill>
                  <a:srgbClr val="FF0000"/>
                </a:solidFill>
                <a:latin typeface="Meiryo UI" panose="020B0604030504040204" pitchFamily="34" charset="-128"/>
                <a:ea typeface="Meiryo UI" panose="020B0604030504040204" pitchFamily="34" charset="-128"/>
                <a:cs typeface="Meiryo"/>
                <a:sym typeface="Meiryo"/>
              </a:endParaRPr>
            </a:p>
            <a:p>
              <a:pPr marL="342900" marR="0" lvl="0" indent="-342900" algn="ctr" rtl="0">
                <a:lnSpc>
                  <a:spcPct val="80000"/>
                </a:lnSpc>
                <a:spcBef>
                  <a:spcPts val="280"/>
                </a:spcBef>
                <a:spcAft>
                  <a:spcPts val="0"/>
                </a:spcAft>
                <a:buClr>
                  <a:srgbClr val="000000"/>
                </a:buClr>
                <a:buSzPts val="1400"/>
                <a:buFont typeface="Arial"/>
                <a:buNone/>
              </a:pPr>
              <a:r>
                <a:rPr lang="en-US" sz="1400" b="0" i="0" u="none" strike="noStrike" cap="none" dirty="0" err="1">
                  <a:solidFill>
                    <a:srgbClr val="FF0000"/>
                  </a:solidFill>
                  <a:latin typeface="Meiryo UI" panose="020B0604030504040204" pitchFamily="34" charset="-128"/>
                  <a:ea typeface="Meiryo UI" panose="020B0604030504040204" pitchFamily="34" charset="-128"/>
                  <a:cs typeface="Meiryo"/>
                  <a:sym typeface="Meiryo"/>
                </a:rPr>
                <a:t>前後</a:t>
              </a:r>
              <a:endParaRPr sz="1400" b="0" i="0" u="none" strike="noStrike" cap="none" dirty="0">
                <a:solidFill>
                  <a:srgbClr val="FF0000"/>
                </a:solidFill>
                <a:latin typeface="Meiryo UI" panose="020B0604030504040204" pitchFamily="34" charset="-128"/>
                <a:ea typeface="Meiryo UI" panose="020B0604030504040204" pitchFamily="34" charset="-128"/>
                <a:cs typeface="Meiryo"/>
                <a:sym typeface="Meiryo"/>
              </a:endParaRPr>
            </a:p>
            <a:p>
              <a:pPr marL="342900" marR="0" lvl="0" indent="-342900" algn="ctr" rtl="0">
                <a:lnSpc>
                  <a:spcPct val="80000"/>
                </a:lnSpc>
                <a:spcBef>
                  <a:spcPts val="280"/>
                </a:spcBef>
                <a:spcAft>
                  <a:spcPts val="0"/>
                </a:spcAft>
                <a:buClr>
                  <a:srgbClr val="000000"/>
                </a:buClr>
                <a:buSzPts val="1400"/>
                <a:buFont typeface="Arial"/>
                <a:buNone/>
              </a:pPr>
              <a:r>
                <a:rPr lang="en-US" sz="1400" b="0" i="0" u="none" strike="noStrike" cap="none" dirty="0" err="1">
                  <a:solidFill>
                    <a:srgbClr val="FF0000"/>
                  </a:solidFill>
                  <a:latin typeface="Meiryo UI" panose="020B0604030504040204" pitchFamily="34" charset="-128"/>
                  <a:ea typeface="Meiryo UI" panose="020B0604030504040204" pitchFamily="34" charset="-128"/>
                  <a:cs typeface="Meiryo"/>
                  <a:sym typeface="Meiryo"/>
                </a:rPr>
                <a:t>を想定</a:t>
              </a:r>
              <a:endParaRPr sz="1400" b="0" i="0" u="none" strike="noStrike" cap="none" dirty="0">
                <a:solidFill>
                  <a:srgbClr val="FF0000"/>
                </a:solidFill>
                <a:latin typeface="Meiryo UI" panose="020B0604030504040204" pitchFamily="34" charset="-128"/>
                <a:ea typeface="Meiryo UI" panose="020B0604030504040204" pitchFamily="34" charset="-128"/>
                <a:cs typeface="Meiryo"/>
                <a:sym typeface="Meiryo"/>
              </a:endParaRPr>
            </a:p>
          </p:txBody>
        </p:sp>
        <p:sp>
          <p:nvSpPr>
            <p:cNvPr id="1451" name="Google Shape;1451;p71"/>
            <p:cNvSpPr txBox="1"/>
            <p:nvPr/>
          </p:nvSpPr>
          <p:spPr>
            <a:xfrm>
              <a:off x="1509655" y="2229124"/>
              <a:ext cx="2106234" cy="168348"/>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80000"/>
                </a:lnSpc>
                <a:spcBef>
                  <a:spcPts val="0"/>
                </a:spcBef>
                <a:spcAft>
                  <a:spcPts val="0"/>
                </a:spcAft>
                <a:buClr>
                  <a:srgbClr val="000000"/>
                </a:buClr>
                <a:buSzPts val="1400"/>
                <a:buFont typeface="Arial"/>
                <a:buNone/>
              </a:pPr>
              <a:r>
                <a:rPr lang="en-US" sz="1400" b="0" i="0" u="none" strike="noStrike" cap="none" dirty="0" err="1">
                  <a:solidFill>
                    <a:srgbClr val="FF0000"/>
                  </a:solidFill>
                  <a:latin typeface="Meiryo UI" panose="020B0604030504040204" pitchFamily="34" charset="-128"/>
                  <a:ea typeface="Meiryo UI" panose="020B0604030504040204" pitchFamily="34" charset="-128"/>
                  <a:cs typeface="Meiryo"/>
                  <a:sym typeface="Meiryo"/>
                </a:rPr>
                <a:t>実施決定</a:t>
              </a:r>
              <a:endParaRPr sz="1400" b="0" i="0" u="none" strike="noStrike" cap="none" dirty="0">
                <a:solidFill>
                  <a:srgbClr val="FF0000"/>
                </a:solidFill>
                <a:latin typeface="Meiryo UI" panose="020B0604030504040204" pitchFamily="34" charset="-128"/>
                <a:ea typeface="Meiryo UI" panose="020B0604030504040204" pitchFamily="34" charset="-128"/>
                <a:cs typeface="Meiryo"/>
                <a:sym typeface="Meiryo"/>
              </a:endParaRPr>
            </a:p>
          </p:txBody>
        </p:sp>
        <p:sp>
          <p:nvSpPr>
            <p:cNvPr id="1452" name="Google Shape;1452;p71"/>
            <p:cNvSpPr/>
            <p:nvPr/>
          </p:nvSpPr>
          <p:spPr>
            <a:xfrm>
              <a:off x="3402089" y="4420351"/>
              <a:ext cx="5009429" cy="390525"/>
            </a:xfrm>
            <a:prstGeom prst="rect">
              <a:avLst/>
            </a:prstGeom>
            <a:noFill/>
            <a:ln w="952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実際に掲載される画面キャプチャー画面のjpgで最終ご確認いただきます</a:t>
              </a:r>
              <a:endParaRPr sz="1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53" name="Google Shape;1453;p71"/>
            <p:cNvSpPr/>
            <p:nvPr/>
          </p:nvSpPr>
          <p:spPr>
            <a:xfrm>
              <a:off x="1781910" y="4420351"/>
              <a:ext cx="1521619" cy="458391"/>
            </a:xfrm>
            <a:prstGeom prst="flowChartOffpageConnector">
              <a:avLst/>
            </a:prstGeom>
            <a:solidFill>
              <a:schemeClr val="accent2">
                <a:lumMod val="40000"/>
                <a:lumOff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最終校ご提出</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54" name="Google Shape;1454;p71"/>
            <p:cNvSpPr txBox="1"/>
            <p:nvPr/>
          </p:nvSpPr>
          <p:spPr>
            <a:xfrm>
              <a:off x="1781909" y="4258333"/>
              <a:ext cx="1512168" cy="162018"/>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80000"/>
                </a:lnSpc>
                <a:spcBef>
                  <a:spcPts val="0"/>
                </a:spcBef>
                <a:spcAft>
                  <a:spcPts val="0"/>
                </a:spcAft>
                <a:buClr>
                  <a:srgbClr val="000000"/>
                </a:buClr>
                <a:buSzPts val="1000"/>
                <a:buFont typeface="Arial"/>
                <a:buNone/>
              </a:pPr>
              <a:r>
                <a:rPr lang="en-US" sz="1000" b="0" i="0" u="none" strike="noStrike" cap="none">
                  <a:solidFill>
                    <a:srgbClr val="FF0000"/>
                  </a:solidFill>
                  <a:latin typeface="Meiryo UI" panose="020B0604030504040204" pitchFamily="34" charset="-128"/>
                  <a:ea typeface="Meiryo UI" panose="020B0604030504040204" pitchFamily="34" charset="-128"/>
                  <a:cs typeface="Meiryo"/>
                  <a:sym typeface="Meiryo"/>
                </a:rPr>
                <a:t>5営業日前後</a:t>
              </a:r>
              <a:endParaRPr sz="1000" b="0" i="0" u="none" strike="noStrike" cap="none">
                <a:solidFill>
                  <a:srgbClr val="FF0000"/>
                </a:solidFill>
                <a:latin typeface="Meiryo UI" panose="020B0604030504040204" pitchFamily="34" charset="-128"/>
                <a:ea typeface="Meiryo UI" panose="020B0604030504040204" pitchFamily="34" charset="-128"/>
                <a:cs typeface="Meiryo"/>
                <a:sym typeface="Meiryo"/>
              </a:endParaRPr>
            </a:p>
          </p:txBody>
        </p:sp>
        <p:sp>
          <p:nvSpPr>
            <p:cNvPr id="1455" name="Google Shape;1455;p71"/>
            <p:cNvSpPr/>
            <p:nvPr/>
          </p:nvSpPr>
          <p:spPr>
            <a:xfrm>
              <a:off x="3402089" y="5068423"/>
              <a:ext cx="5009429" cy="390525"/>
            </a:xfrm>
            <a:prstGeom prst="rect">
              <a:avLst/>
            </a:prstGeom>
            <a:noFill/>
            <a:ln w="9525" cap="flat" cmpd="sng">
              <a:solidFill>
                <a:srgbClr val="7F7F7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タイアップ記事アップは平日の13:00頃を予定しています</a:t>
              </a:r>
              <a:endParaRPr sz="1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56" name="Google Shape;1456;p71"/>
            <p:cNvSpPr/>
            <p:nvPr/>
          </p:nvSpPr>
          <p:spPr>
            <a:xfrm>
              <a:off x="1781910" y="5068423"/>
              <a:ext cx="1521619" cy="458391"/>
            </a:xfrm>
            <a:prstGeom prst="flowChartOffpageConnector">
              <a:avLst/>
            </a:prstGeom>
            <a:solidFill>
              <a:schemeClr val="accent2">
                <a:lumMod val="40000"/>
                <a:lumOff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タイアップ記事アップ</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57" name="Google Shape;1457;p71"/>
            <p:cNvSpPr txBox="1"/>
            <p:nvPr/>
          </p:nvSpPr>
          <p:spPr>
            <a:xfrm>
              <a:off x="1781909" y="4906405"/>
              <a:ext cx="1512168" cy="162018"/>
            </a:xfrm>
            <a:prstGeom prst="rect">
              <a:avLst/>
            </a:prstGeom>
            <a:noFill/>
            <a:ln>
              <a:noFill/>
            </a:ln>
          </p:spPr>
          <p:txBody>
            <a:bodyPr spcFirstLastPara="1" wrap="square" lIns="91425" tIns="45700" rIns="91425" bIns="45700" anchor="t" anchorCtr="0">
              <a:noAutofit/>
            </a:bodyPr>
            <a:lstStyle/>
            <a:p>
              <a:pPr marL="342900" marR="0" lvl="0" indent="-342900" algn="ctr" rtl="0">
                <a:lnSpc>
                  <a:spcPct val="80000"/>
                </a:lnSpc>
                <a:spcBef>
                  <a:spcPts val="0"/>
                </a:spcBef>
                <a:spcAft>
                  <a:spcPts val="0"/>
                </a:spcAft>
                <a:buClr>
                  <a:srgbClr val="000000"/>
                </a:buClr>
                <a:buSzPts val="1000"/>
                <a:buFont typeface="Arial"/>
                <a:buNone/>
              </a:pPr>
              <a:r>
                <a:rPr lang="en-US" sz="1000" b="0" i="0" u="none" strike="noStrike" cap="none">
                  <a:solidFill>
                    <a:srgbClr val="FF0000"/>
                  </a:solidFill>
                  <a:latin typeface="Meiryo UI" panose="020B0604030504040204" pitchFamily="34" charset="-128"/>
                  <a:ea typeface="Meiryo UI" panose="020B0604030504040204" pitchFamily="34" charset="-128"/>
                  <a:cs typeface="Meiryo"/>
                  <a:sym typeface="Meiryo"/>
                </a:rPr>
                <a:t>2営業日前後</a:t>
              </a:r>
              <a:endParaRPr sz="1000" b="0" i="0" u="none" strike="noStrike" cap="none">
                <a:solidFill>
                  <a:srgbClr val="FF0000"/>
                </a:solidFill>
                <a:latin typeface="Meiryo UI" panose="020B0604030504040204" pitchFamily="34" charset="-128"/>
                <a:ea typeface="Meiryo UI" panose="020B0604030504040204" pitchFamily="34" charset="-128"/>
                <a:cs typeface="Meiryo"/>
                <a:sym typeface="Meiryo"/>
              </a:endParaRPr>
            </a:p>
          </p:txBody>
        </p:sp>
      </p:grpSp>
      <p:sp>
        <p:nvSpPr>
          <p:cNvPr id="1458" name="Google Shape;1458;p71"/>
          <p:cNvSpPr txBox="1"/>
          <p:nvPr/>
        </p:nvSpPr>
        <p:spPr>
          <a:xfrm>
            <a:off x="1719912" y="6027741"/>
            <a:ext cx="5704175"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Meiryo UI" panose="020B0604030504040204" pitchFamily="34" charset="-128"/>
                <a:ea typeface="Meiryo UI" panose="020B0604030504040204" pitchFamily="34" charset="-128"/>
                <a:cs typeface="Meiryo"/>
                <a:sym typeface="Meiryo"/>
              </a:rPr>
              <a:t>※撮影が必要な場合、場所の選定・撮影までに追加で約5～10営業日頂戴します</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459" name="Google Shape;1459;p71"/>
          <p:cNvSpPr txBox="1"/>
          <p:nvPr/>
        </p:nvSpPr>
        <p:spPr>
          <a:xfrm>
            <a:off x="7818059" y="166619"/>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460" name="Google Shape;1460;p7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33</a:t>
            </a:fld>
            <a:endParaRPr>
              <a:latin typeface="Meiryo UI" panose="020B0604030504040204" pitchFamily="34" charset="-128"/>
              <a:ea typeface="Meiryo UI" panose="020B0604030504040204" pitchFamily="34" charset="-128"/>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473"/>
        <p:cNvGrpSpPr/>
        <p:nvPr/>
      </p:nvGrpSpPr>
      <p:grpSpPr>
        <a:xfrm>
          <a:off x="0" y="0"/>
          <a:ext cx="0" cy="0"/>
          <a:chOff x="0" y="0"/>
          <a:chExt cx="0" cy="0"/>
        </a:xfrm>
      </p:grpSpPr>
      <p:pic>
        <p:nvPicPr>
          <p:cNvPr id="20" name="図 19">
            <a:extLst>
              <a:ext uri="{FF2B5EF4-FFF2-40B4-BE49-F238E27FC236}">
                <a16:creationId xmlns:a16="http://schemas.microsoft.com/office/drawing/2014/main" id="{8DB63258-4C28-967B-350E-FD778697C3D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17495" y="4544056"/>
            <a:ext cx="1542629" cy="2313944"/>
          </a:xfrm>
          <a:prstGeom prst="rect">
            <a:avLst/>
          </a:prstGeom>
        </p:spPr>
      </p:pic>
      <p:pic>
        <p:nvPicPr>
          <p:cNvPr id="3" name="図 2">
            <a:extLst>
              <a:ext uri="{FF2B5EF4-FFF2-40B4-BE49-F238E27FC236}">
                <a16:creationId xmlns:a16="http://schemas.microsoft.com/office/drawing/2014/main" id="{2BF34925-2DB8-4E82-937F-6DEF85F7836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957371" y="3633859"/>
            <a:ext cx="1985299" cy="1323532"/>
          </a:xfrm>
          <a:prstGeom prst="rect">
            <a:avLst/>
          </a:prstGeom>
        </p:spPr>
      </p:pic>
      <p:pic>
        <p:nvPicPr>
          <p:cNvPr id="11" name="図 10">
            <a:extLst>
              <a:ext uri="{FF2B5EF4-FFF2-40B4-BE49-F238E27FC236}">
                <a16:creationId xmlns:a16="http://schemas.microsoft.com/office/drawing/2014/main" id="{9E5AF051-15D8-09F4-1E30-96294C5369D1}"/>
              </a:ext>
            </a:extLst>
          </p:cNvPr>
          <p:cNvPicPr>
            <a:picLocks noChangeAspect="1"/>
          </p:cNvPicPr>
          <p:nvPr/>
        </p:nvPicPr>
        <p:blipFill>
          <a:blip r:embed="rId5"/>
          <a:stretch>
            <a:fillRect/>
          </a:stretch>
        </p:blipFill>
        <p:spPr>
          <a:xfrm>
            <a:off x="5161466" y="3637086"/>
            <a:ext cx="1985299" cy="1325213"/>
          </a:xfrm>
          <a:prstGeom prst="rect">
            <a:avLst/>
          </a:prstGeom>
        </p:spPr>
      </p:pic>
      <p:sp>
        <p:nvSpPr>
          <p:cNvPr id="1476" name="Google Shape;1476;p18"/>
          <p:cNvSpPr txBox="1"/>
          <p:nvPr/>
        </p:nvSpPr>
        <p:spPr>
          <a:xfrm>
            <a:off x="30875" y="2002684"/>
            <a:ext cx="7497727" cy="16311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Optional Menu</a:t>
            </a:r>
            <a:endParaRPr sz="60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4000"/>
              <a:buFont typeface="Arial"/>
              <a:buNone/>
            </a:pPr>
            <a:r>
              <a:rPr lang="en-US" sz="40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タイアップオプションメニュ</a:t>
            </a:r>
            <a:r>
              <a:rPr lang="en-US" sz="40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ー</a:t>
            </a:r>
            <a:endParaRPr sz="40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483" name="Google Shape;1483;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34</a:t>
            </a:fld>
            <a:endParaRPr/>
          </a:p>
        </p:txBody>
      </p:sp>
      <p:pic>
        <p:nvPicPr>
          <p:cNvPr id="5" name="図 4">
            <a:extLst>
              <a:ext uri="{FF2B5EF4-FFF2-40B4-BE49-F238E27FC236}">
                <a16:creationId xmlns:a16="http://schemas.microsoft.com/office/drawing/2014/main" id="{9C40CF0A-9141-9A5B-8CD2-9F0FB6B28634}"/>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354355" y="3626398"/>
            <a:ext cx="1988497" cy="1325665"/>
          </a:xfrm>
          <a:prstGeom prst="rect">
            <a:avLst/>
          </a:prstGeom>
        </p:spPr>
      </p:pic>
      <p:pic>
        <p:nvPicPr>
          <p:cNvPr id="7" name="図 6">
            <a:extLst>
              <a:ext uri="{FF2B5EF4-FFF2-40B4-BE49-F238E27FC236}">
                <a16:creationId xmlns:a16="http://schemas.microsoft.com/office/drawing/2014/main" id="{49802F34-BF0F-6A8A-25F2-059A792B4183}"/>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066119" y="0"/>
            <a:ext cx="2876551" cy="1917700"/>
          </a:xfrm>
          <a:prstGeom prst="rect">
            <a:avLst/>
          </a:prstGeom>
        </p:spPr>
      </p:pic>
      <p:pic>
        <p:nvPicPr>
          <p:cNvPr id="9" name="図 8">
            <a:extLst>
              <a:ext uri="{FF2B5EF4-FFF2-40B4-BE49-F238E27FC236}">
                <a16:creationId xmlns:a16="http://schemas.microsoft.com/office/drawing/2014/main" id="{3FB734BA-DCEF-4923-3E8F-CF488CC92D92}"/>
              </a:ext>
            </a:extLst>
          </p:cNvPr>
          <p:cNvPicPr>
            <a:picLocks noChangeAspect="1"/>
          </p:cNvPicPr>
          <p:nvPr/>
        </p:nvPicPr>
        <p:blipFill>
          <a:blip r:embed="rId8"/>
          <a:stretch>
            <a:fillRect/>
          </a:stretch>
        </p:blipFill>
        <p:spPr>
          <a:xfrm>
            <a:off x="3354355" y="0"/>
            <a:ext cx="2799761" cy="1866507"/>
          </a:xfrm>
          <a:prstGeom prst="rect">
            <a:avLst/>
          </a:prstGeom>
        </p:spPr>
      </p:pic>
      <p:pic>
        <p:nvPicPr>
          <p:cNvPr id="15" name="図 14">
            <a:extLst>
              <a:ext uri="{FF2B5EF4-FFF2-40B4-BE49-F238E27FC236}">
                <a16:creationId xmlns:a16="http://schemas.microsoft.com/office/drawing/2014/main" id="{502FE58B-B492-5DAF-FD3D-92F46AF3997C}"/>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204"/>
          <a:stretch/>
        </p:blipFill>
        <p:spPr>
          <a:xfrm>
            <a:off x="7418897" y="1917700"/>
            <a:ext cx="1527143" cy="1708698"/>
          </a:xfrm>
          <a:prstGeom prst="rect">
            <a:avLst/>
          </a:prstGeom>
        </p:spPr>
      </p:pic>
      <p:pic>
        <p:nvPicPr>
          <p:cNvPr id="22" name="図 21">
            <a:extLst>
              <a:ext uri="{FF2B5EF4-FFF2-40B4-BE49-F238E27FC236}">
                <a16:creationId xmlns:a16="http://schemas.microsoft.com/office/drawing/2014/main" id="{0ABD3857-AD21-20CA-0CC5-5D32400E2D0C}"/>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354355" y="4950220"/>
            <a:ext cx="2863140" cy="1907780"/>
          </a:xfrm>
          <a:prstGeom prst="rect">
            <a:avLst/>
          </a:prstGeom>
        </p:spPr>
      </p:pic>
    </p:spTree>
    <p:extLst>
      <p:ext uri="{BB962C8B-B14F-4D97-AF65-F5344CB8AC3E}">
        <p14:creationId xmlns:p14="http://schemas.microsoft.com/office/powerpoint/2010/main" val="4114311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17"/>
        <p:cNvGrpSpPr/>
        <p:nvPr/>
      </p:nvGrpSpPr>
      <p:grpSpPr>
        <a:xfrm>
          <a:off x="0" y="0"/>
          <a:ext cx="0" cy="0"/>
          <a:chOff x="0" y="0"/>
          <a:chExt cx="0" cy="0"/>
        </a:xfrm>
      </p:grpSpPr>
      <p:sp>
        <p:nvSpPr>
          <p:cNvPr id="1518" name="Google Shape;1518;p21"/>
          <p:cNvSpPr txBox="1"/>
          <p:nvPr/>
        </p:nvSpPr>
        <p:spPr>
          <a:xfrm>
            <a:off x="893305" y="185558"/>
            <a:ext cx="517785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Instagram Feed</a:t>
            </a:r>
            <a:r>
              <a:rPr lang="ja-JP" altLang="en-US" sz="2800" b="1" i="0" u="none" strike="noStrike" cap="none">
                <a:solidFill>
                  <a:schemeClr val="dk1"/>
                </a:solidFill>
                <a:latin typeface="Meiryo UI" panose="020B0604030504040204" pitchFamily="34" charset="-128"/>
                <a:ea typeface="Meiryo UI" panose="020B0604030504040204" pitchFamily="34" charset="-128"/>
                <a:cs typeface="Meiryo"/>
                <a:sym typeface="Meiryo"/>
              </a:rPr>
              <a:t> </a:t>
            </a:r>
            <a:r>
              <a:rPr lang="en-US" altLang="ja-JP"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Magazine</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557" name="Google Shape;1557;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rPr>
              <a:t>35</a:t>
            </a:fld>
            <a:endParaRPr>
              <a:latin typeface="Meiryo UI" panose="020B0604030504040204" pitchFamily="34" charset="-128"/>
              <a:ea typeface="Meiryo UI" panose="020B0604030504040204" pitchFamily="34" charset="-128"/>
            </a:endParaRPr>
          </a:p>
        </p:txBody>
      </p:sp>
      <p:sp>
        <p:nvSpPr>
          <p:cNvPr id="2" name="Google Shape;1082;p62">
            <a:extLst>
              <a:ext uri="{FF2B5EF4-FFF2-40B4-BE49-F238E27FC236}">
                <a16:creationId xmlns:a16="http://schemas.microsoft.com/office/drawing/2014/main" id="{4D45F012-8A9B-BA52-D45E-EA4156EC6706}"/>
              </a:ext>
            </a:extLst>
          </p:cNvPr>
          <p:cNvSpPr txBox="1"/>
          <p:nvPr/>
        </p:nvSpPr>
        <p:spPr>
          <a:xfrm>
            <a:off x="420558" y="1502297"/>
            <a:ext cx="1077539" cy="18466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dirty="0" err="1">
                <a:solidFill>
                  <a:schemeClr val="bg1"/>
                </a:solidFill>
                <a:latin typeface="Meiryo UI" panose="020B0604030504040204" pitchFamily="34" charset="-128"/>
                <a:ea typeface="Meiryo UI" panose="020B0604030504040204" pitchFamily="34" charset="-128"/>
                <a:cs typeface="Meiryo"/>
                <a:sym typeface="Meiryo"/>
              </a:rPr>
              <a:t>本誌タイアップ</a:t>
            </a:r>
            <a:endParaRPr sz="600" b="0"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pic>
        <p:nvPicPr>
          <p:cNvPr id="3" name="Google Shape;1163;p65">
            <a:extLst>
              <a:ext uri="{FF2B5EF4-FFF2-40B4-BE49-F238E27FC236}">
                <a16:creationId xmlns:a16="http://schemas.microsoft.com/office/drawing/2014/main" id="{BF6549CB-7AE0-0CCE-3FA9-2B72A485AD2C}"/>
              </a:ext>
            </a:extLst>
          </p:cNvPr>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16028" y="1814770"/>
            <a:ext cx="1507122" cy="933403"/>
          </a:xfrm>
          <a:prstGeom prst="rect">
            <a:avLst/>
          </a:prstGeom>
          <a:noFill/>
          <a:ln w="9525" cap="flat" cmpd="sng">
            <a:noFill/>
            <a:prstDash val="solid"/>
            <a:round/>
            <a:headEnd type="none" w="sm" len="sm"/>
            <a:tailEnd type="none" w="sm" len="sm"/>
          </a:ln>
        </p:spPr>
      </p:pic>
      <p:sp>
        <p:nvSpPr>
          <p:cNvPr id="4" name="Google Shape;1192;p65">
            <a:extLst>
              <a:ext uri="{FF2B5EF4-FFF2-40B4-BE49-F238E27FC236}">
                <a16:creationId xmlns:a16="http://schemas.microsoft.com/office/drawing/2014/main" id="{011F2C12-500B-7752-ED0B-3B651E537DE2}"/>
              </a:ext>
            </a:extLst>
          </p:cNvPr>
          <p:cNvSpPr/>
          <p:nvPr/>
        </p:nvSpPr>
        <p:spPr>
          <a:xfrm rot="10800000" flipH="1">
            <a:off x="1793511" y="2197671"/>
            <a:ext cx="723900" cy="583183"/>
          </a:xfrm>
          <a:prstGeom prst="bentArrow">
            <a:avLst>
              <a:gd name="adj1" fmla="val 25000"/>
              <a:gd name="adj2" fmla="val 25000"/>
              <a:gd name="adj3" fmla="val 25000"/>
              <a:gd name="adj4" fmla="val 875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5" name="Google Shape;1077;p62">
            <a:extLst>
              <a:ext uri="{FF2B5EF4-FFF2-40B4-BE49-F238E27FC236}">
                <a16:creationId xmlns:a16="http://schemas.microsoft.com/office/drawing/2014/main" id="{FBCA95E4-5EE1-74A3-C990-BE7F3E5FC8B4}"/>
              </a:ext>
            </a:extLst>
          </p:cNvPr>
          <p:cNvSpPr/>
          <p:nvPr/>
        </p:nvSpPr>
        <p:spPr>
          <a:xfrm>
            <a:off x="70440" y="843973"/>
            <a:ext cx="8712891"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本誌や</a:t>
            </a:r>
            <a:r>
              <a:rPr lang="en-US"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WEB</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で展開しているタイアップ記事</a:t>
            </a:r>
            <a:r>
              <a:rPr lang="ja-JP" altLang="en-US" b="1">
                <a:latin typeface="Meiryo UI" panose="020B0604030504040204" pitchFamily="34" charset="-128"/>
                <a:ea typeface="Meiryo UI" panose="020B0604030504040204" pitchFamily="34" charset="-128"/>
                <a:cs typeface="Meiryo"/>
                <a:sym typeface="Meiryo"/>
              </a:rPr>
              <a:t>の素材を利用し、</a:t>
            </a:r>
            <a:r>
              <a:rPr lang="en-US" altLang="ja-JP"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Instagram</a:t>
            </a:r>
            <a:r>
              <a:rPr lang="ja-JP" altLang="en-US" sz="1400" b="1" i="0" u="none" strike="noStrike" cap="none">
                <a:solidFill>
                  <a:srgbClr val="000000"/>
                </a:solidFill>
                <a:latin typeface="Meiryo UI" panose="020B0604030504040204" pitchFamily="34" charset="-128"/>
                <a:ea typeface="Meiryo UI" panose="020B0604030504040204" pitchFamily="34" charset="-128"/>
                <a:cs typeface="Meiryo"/>
                <a:sym typeface="Meiryo"/>
              </a:rPr>
              <a:t>上でもプロモーションできる広告メニューです。</a:t>
            </a:r>
            <a:endParaRPr lang="ja-JP" altLang="en-US"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13" name="図 12">
            <a:extLst>
              <a:ext uri="{FF2B5EF4-FFF2-40B4-BE49-F238E27FC236}">
                <a16:creationId xmlns:a16="http://schemas.microsoft.com/office/drawing/2014/main" id="{0DB2E5F3-D7E1-DD11-29F4-B66FEB86536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896085" y="1249425"/>
            <a:ext cx="726767" cy="724169"/>
          </a:xfrm>
          <a:prstGeom prst="rect">
            <a:avLst/>
          </a:prstGeom>
        </p:spPr>
      </p:pic>
      <p:sp>
        <p:nvSpPr>
          <p:cNvPr id="14" name="正方形/長方形 13">
            <a:extLst>
              <a:ext uri="{FF2B5EF4-FFF2-40B4-BE49-F238E27FC236}">
                <a16:creationId xmlns:a16="http://schemas.microsoft.com/office/drawing/2014/main" id="{3ECE36F3-0036-15D0-F7E8-9F3A51423FF5}"/>
              </a:ext>
            </a:extLst>
          </p:cNvPr>
          <p:cNvSpPr/>
          <p:nvPr/>
        </p:nvSpPr>
        <p:spPr>
          <a:xfrm>
            <a:off x="2668177" y="1492274"/>
            <a:ext cx="6081854" cy="1557293"/>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15" name="ホームベース 14">
            <a:extLst>
              <a:ext uri="{FF2B5EF4-FFF2-40B4-BE49-F238E27FC236}">
                <a16:creationId xmlns:a16="http://schemas.microsoft.com/office/drawing/2014/main" id="{0A6AE65C-DA76-4CF7-FD97-FF1E798BD021}"/>
              </a:ext>
            </a:extLst>
          </p:cNvPr>
          <p:cNvSpPr/>
          <p:nvPr/>
        </p:nvSpPr>
        <p:spPr>
          <a:xfrm>
            <a:off x="3152509" y="2659439"/>
            <a:ext cx="5412127" cy="238442"/>
          </a:xfrm>
          <a:prstGeom prst="homePlate">
            <a:avLst/>
          </a:prstGeom>
          <a:solidFill>
            <a:schemeClr val="accent3">
              <a:lumMod val="75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00">
                <a:latin typeface="Meiryo UI" panose="020B0604030504040204" pitchFamily="34" charset="-128"/>
                <a:ea typeface="Meiryo UI" panose="020B0604030504040204" pitchFamily="34" charset="-128"/>
              </a:rPr>
              <a:t>カルーセル方式で投稿！スワイプしながら画像をスライド！</a:t>
            </a:r>
          </a:p>
        </p:txBody>
      </p:sp>
      <p:pic>
        <p:nvPicPr>
          <p:cNvPr id="16" name="図 15">
            <a:extLst>
              <a:ext uri="{FF2B5EF4-FFF2-40B4-BE49-F238E27FC236}">
                <a16:creationId xmlns:a16="http://schemas.microsoft.com/office/drawing/2014/main" id="{F2529EA3-5341-B7CA-D423-4E7B89CFB59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16200000">
            <a:off x="2726642" y="2585258"/>
            <a:ext cx="367402" cy="367402"/>
          </a:xfrm>
          <a:prstGeom prst="rect">
            <a:avLst/>
          </a:prstGeom>
        </p:spPr>
      </p:pic>
      <p:graphicFrame>
        <p:nvGraphicFramePr>
          <p:cNvPr id="17" name="Google Shape;1060;p62">
            <a:extLst>
              <a:ext uri="{FF2B5EF4-FFF2-40B4-BE49-F238E27FC236}">
                <a16:creationId xmlns:a16="http://schemas.microsoft.com/office/drawing/2014/main" id="{0D3A6B0A-8D72-3378-4508-0EB3CD10FED1}"/>
              </a:ext>
            </a:extLst>
          </p:cNvPr>
          <p:cNvGraphicFramePr/>
          <p:nvPr>
            <p:extLst>
              <p:ext uri="{D42A27DB-BD31-4B8C-83A1-F6EECF244321}">
                <p14:modId xmlns:p14="http://schemas.microsoft.com/office/powerpoint/2010/main" val="428887742"/>
              </p:ext>
            </p:extLst>
          </p:nvPr>
        </p:nvGraphicFramePr>
        <p:xfrm>
          <a:off x="4572000" y="3429000"/>
          <a:ext cx="3992636" cy="3211851"/>
        </p:xfrm>
        <a:graphic>
          <a:graphicData uri="http://schemas.openxmlformats.org/drawingml/2006/table">
            <a:tbl>
              <a:tblPr firstRow="1" bandRow="1">
                <a:tableStyleId>{7E9639D4-E3E2-4D34-9284-5A2195B3D0D7}</a:tableStyleId>
              </a:tblPr>
              <a:tblGrid>
                <a:gridCol w="797031">
                  <a:extLst>
                    <a:ext uri="{9D8B030D-6E8A-4147-A177-3AD203B41FA5}">
                      <a16:colId xmlns:a16="http://schemas.microsoft.com/office/drawing/2014/main" val="20000"/>
                    </a:ext>
                  </a:extLst>
                </a:gridCol>
                <a:gridCol w="3195605">
                  <a:extLst>
                    <a:ext uri="{9D8B030D-6E8A-4147-A177-3AD203B41FA5}">
                      <a16:colId xmlns:a16="http://schemas.microsoft.com/office/drawing/2014/main" val="20001"/>
                    </a:ext>
                  </a:extLst>
                </a:gridCol>
              </a:tblGrid>
              <a:tr h="183190">
                <a:tc>
                  <a:txBody>
                    <a:bodyPr/>
                    <a:lstStyle/>
                    <a:p>
                      <a:pPr marL="0" marR="0" lvl="0" indent="0" algn="ctr" rtl="0">
                        <a:lnSpc>
                          <a:spcPct val="100000"/>
                        </a:lnSpc>
                        <a:spcBef>
                          <a:spcPts val="0"/>
                        </a:spcBef>
                        <a:spcAft>
                          <a:spcPts val="0"/>
                        </a:spcAft>
                        <a:buClr>
                          <a:srgbClr val="000000"/>
                        </a:buClr>
                        <a:buSzPts val="900"/>
                        <a:buFont typeface="Arial"/>
                        <a:buNone/>
                      </a:pP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メニュー</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en-US"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『BE-PAL』 Instagram</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 </a:t>
                      </a:r>
                      <a:r>
                        <a:rPr lang="en-US"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Feed</a:t>
                      </a:r>
                      <a:r>
                        <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rPr>
                        <a:t> </a:t>
                      </a:r>
                      <a:r>
                        <a:rPr lang="en-US" altLang="ja-JP" sz="90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Magazine</a:t>
                      </a:r>
                      <a:endParaRPr lang="ja-JP" altLang="en-US" sz="900" b="1" i="0" u="none" strike="noStrike" cap="none">
                        <a:solidFill>
                          <a:schemeClr val="bg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325236934"/>
                  </a:ext>
                </a:extLst>
              </a:tr>
              <a:tr h="183190">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lang="ja-JP" altLang="en-US" sz="900" b="1" i="0" u="none" strike="noStrike" cap="none">
                          <a:solidFill>
                            <a:srgbClr val="FFFFFF"/>
                          </a:solidFill>
                          <a:latin typeface="Meiryo"/>
                          <a:ea typeface="Meiryo"/>
                          <a:cs typeface="Meiryo"/>
                          <a:sym typeface="Meiryo"/>
                        </a:rPr>
                        <a:t>プラン</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tc>
                  <a:txBody>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dirty="0" err="1">
                          <a:solidFill>
                            <a:srgbClr val="FFFFFF"/>
                          </a:solidFill>
                          <a:latin typeface="Meiryo"/>
                          <a:ea typeface="Meiryo"/>
                          <a:cs typeface="Meiryo"/>
                          <a:sym typeface="Meiryo"/>
                        </a:rPr>
                        <a:t>タイアップ素材利用プラン</a:t>
                      </a:r>
                      <a:endParaRPr sz="900" b="1" i="0" u="none" strike="noStrike" cap="none" dirty="0">
                        <a:solidFill>
                          <a:srgbClr val="FFFFFF"/>
                        </a:solidFill>
                        <a:latin typeface="Meiryo"/>
                        <a:ea typeface="Meiryo"/>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2">
                        <a:lumMod val="75000"/>
                      </a:schemeClr>
                    </a:solidFill>
                  </a:tcPr>
                </a:tc>
                <a:extLst>
                  <a:ext uri="{0D108BD9-81ED-4DB2-BD59-A6C34878D82A}">
                    <a16:rowId xmlns:a16="http://schemas.microsoft.com/office/drawing/2014/main" val="3387521975"/>
                  </a:ext>
                </a:extLst>
              </a:tr>
              <a:tr h="276446">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実施料金</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1600"/>
                        <a:buFont typeface="Arial"/>
                        <a:buNone/>
                      </a:pPr>
                      <a:r>
                        <a:rPr lang="en-US"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G80万円</a:t>
                      </a:r>
                      <a:endParaRPr sz="1400" b="1"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36168179"/>
                  </a:ext>
                </a:extLst>
              </a:tr>
              <a:tr h="356380">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imp数</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1600"/>
                        <a:buFont typeface="Arial"/>
                        <a:buNone/>
                      </a:pPr>
                      <a:r>
                        <a:rPr lang="en-US" sz="14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30,000imps保証</a:t>
                      </a:r>
                    </a:p>
                    <a:p>
                      <a:pPr marL="0" marR="0" lvl="0" indent="0" algn="ctr" rtl="0">
                        <a:lnSpc>
                          <a:spcPct val="100000"/>
                        </a:lnSpc>
                        <a:spcBef>
                          <a:spcPts val="0"/>
                        </a:spcBef>
                        <a:spcAft>
                          <a:spcPts val="0"/>
                        </a:spcAft>
                        <a:buClr>
                          <a:schemeClr val="dk1"/>
                        </a:buClr>
                        <a:buSzPts val="1600"/>
                        <a:buFont typeface="Arial"/>
                        <a:buNone/>
                      </a:pP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（IG</a:t>
                      </a: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フィード投稿 </a:t>
                      </a:r>
                      <a:r>
                        <a:rPr lang="en-US" altLang="ja-JP"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&amp;</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IG</a:t>
                      </a: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フィード遷移の</a:t>
                      </a:r>
                      <a:r>
                        <a:rPr 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IGS</a:t>
                      </a: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合計）</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3760375363"/>
                  </a:ext>
                </a:extLst>
              </a:tr>
              <a:tr h="255211">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u="none" strike="noStrike" cap="none">
                          <a:latin typeface="Meiryo UI" panose="020B0604030504040204" pitchFamily="34" charset="-128"/>
                          <a:ea typeface="Meiryo UI" panose="020B0604030504040204" pitchFamily="34" charset="-128"/>
                          <a:cs typeface="Meiryo"/>
                          <a:sym typeface="Meiryo"/>
                        </a:rPr>
                        <a:t>撮影</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1600"/>
                        <a:buFont typeface="Arial"/>
                        <a:buNone/>
                      </a:pPr>
                      <a:r>
                        <a:rPr lang="ja-JP" altLang="en-US" sz="800" b="0" i="0" u="none" strike="noStrike" cap="none">
                          <a:solidFill>
                            <a:schemeClr val="dk1"/>
                          </a:solidFill>
                          <a:latin typeface="Meiryo UI" panose="020B0604030504040204" pitchFamily="34" charset="-128"/>
                          <a:ea typeface="Meiryo UI" panose="020B0604030504040204" pitchFamily="34" charset="-128"/>
                          <a:cs typeface="Meiryo"/>
                          <a:sym typeface="Meiryo"/>
                        </a:rPr>
                        <a:t>なし</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193370600"/>
                  </a:ext>
                </a:extLst>
              </a:tr>
              <a:tr h="303091">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掲載日</a:t>
                      </a:r>
                      <a:r>
                        <a:rPr 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消化期間</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900"/>
                        <a:buFont typeface="Arial"/>
                        <a:buNone/>
                        <a:tabLst/>
                        <a:defRPr/>
                      </a:pP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平日任意／</a:t>
                      </a:r>
                      <a:r>
                        <a:rPr kumimoji="0" lang="en-US" altLang="ja-JP" sz="9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4</a:t>
                      </a:r>
                      <a:r>
                        <a:rPr kumimoji="0" lang="ja-JP" altLang="en-US" sz="9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rPr>
                        <a:t>週間（想定）</a:t>
                      </a:r>
                      <a:endParaRPr kumimoji="0" lang="ja-JP" altLang="en-US" sz="1400" b="0" i="0" u="none" strike="noStrike" kern="0" cap="none" spc="0" normalizeH="0" baseline="0" noProof="0">
                        <a:ln>
                          <a:noFill/>
                        </a:ln>
                        <a:solidFill>
                          <a:srgbClr val="000000"/>
                        </a:solidFill>
                        <a:effectLst/>
                        <a:uLnTx/>
                        <a:uFillTx/>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352720931"/>
                  </a:ext>
                </a:extLst>
              </a:tr>
              <a:tr h="183190">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レポート項目</a:t>
                      </a:r>
                      <a:endParaRPr sz="9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ctr" rtl="0">
                        <a:lnSpc>
                          <a:spcPct val="100000"/>
                        </a:lnSpc>
                        <a:spcBef>
                          <a:spcPts val="0"/>
                        </a:spcBef>
                        <a:spcAft>
                          <a:spcPts val="0"/>
                        </a:spcAft>
                        <a:buClr>
                          <a:schemeClr val="dk1"/>
                        </a:buClr>
                        <a:buSzPts val="900"/>
                        <a:buFont typeface="Arial"/>
                        <a:buNone/>
                      </a:pPr>
                      <a:r>
                        <a:rPr lang="en" altLang="ja-JP"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imp</a:t>
                      </a:r>
                      <a:r>
                        <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数・いいね数・保存数</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1"/>
                  </a:ext>
                </a:extLst>
              </a:tr>
              <a:tr h="183190">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申込期限</a:t>
                      </a:r>
                      <a:r>
                        <a:rPr 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　　　　　</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最短10営業日前</a:t>
                      </a:r>
                      <a:endParaRPr sz="1400" u="none" strike="noStrike" cap="none" dirty="0">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2"/>
                  </a:ext>
                </a:extLst>
              </a:tr>
              <a:tr h="751860">
                <a:tc>
                  <a:txBody>
                    <a:bodyPr/>
                    <a:lstStyle/>
                    <a:p>
                      <a:pPr marL="0" marR="0" lvl="0" indent="0" algn="l" rtl="0">
                        <a:lnSpc>
                          <a:spcPct val="100000"/>
                        </a:lnSpc>
                        <a:spcBef>
                          <a:spcPts val="0"/>
                        </a:spcBef>
                        <a:spcAft>
                          <a:spcPts val="0"/>
                        </a:spcAft>
                        <a:buClr>
                          <a:srgbClr val="000000"/>
                        </a:buClr>
                        <a:buSzPts val="900"/>
                        <a:buFont typeface="Arial"/>
                        <a:buNone/>
                      </a:pPr>
                      <a:r>
                        <a:rPr lang="ja-JP" altLang="en-US"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備考</a:t>
                      </a:r>
                      <a:endParaRPr sz="9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marL="0" marR="0" lvl="0" indent="0" algn="l" rtl="0">
                        <a:lnSpc>
                          <a:spcPct val="100000"/>
                        </a:lnSpc>
                        <a:spcBef>
                          <a:spcPts val="0"/>
                        </a:spcBef>
                        <a:spcAft>
                          <a:spcPts val="0"/>
                        </a:spcAft>
                        <a:buClr>
                          <a:schemeClr val="dk1"/>
                        </a:buClr>
                        <a:buSzPts val="900"/>
                        <a:buFont typeface="Arial"/>
                        <a:buNone/>
                      </a:pPr>
                      <a:r>
                        <a:rPr lang="ja-JP" altLang="en" sz="800" dirty="0">
                          <a:latin typeface="Meiryo UI" panose="020B0604030504040204" pitchFamily="34" charset="-128"/>
                          <a:ea typeface="Meiryo UI" panose="020B0604030504040204" pitchFamily="34" charset="-128"/>
                        </a:rPr>
                        <a:t>・</a:t>
                      </a:r>
                      <a:r>
                        <a:rPr lang="en-US" altLang="ja-JP" sz="800" dirty="0">
                          <a:latin typeface="Meiryo UI" panose="020B0604030504040204" pitchFamily="34" charset="-128"/>
                          <a:ea typeface="Meiryo UI" panose="020B0604030504040204" pitchFamily="34" charset="-128"/>
                        </a:rPr>
                        <a:t>#</a:t>
                      </a:r>
                      <a:r>
                        <a:rPr lang="en" altLang="ja-JP" sz="800" dirty="0">
                          <a:latin typeface="Meiryo UI" panose="020B0604030504040204" pitchFamily="34" charset="-128"/>
                          <a:ea typeface="Meiryo UI" panose="020B0604030504040204" pitchFamily="34" charset="-128"/>
                        </a:rPr>
                        <a:t>PR</a:t>
                      </a:r>
                      <a:r>
                        <a:rPr lang="ja-JP" altLang="en-US" sz="800" dirty="0">
                          <a:latin typeface="Meiryo UI" panose="020B0604030504040204" pitchFamily="34" charset="-128"/>
                          <a:ea typeface="Meiryo UI" panose="020B0604030504040204" pitchFamily="34" charset="-128"/>
                        </a:rPr>
                        <a:t>が入ります</a:t>
                      </a:r>
                      <a:endParaRPr lang="en-US" altLang="ja-JP" sz="800" dirty="0">
                        <a:latin typeface="Meiryo UI" panose="020B0604030504040204" pitchFamily="34" charset="-128"/>
                        <a:ea typeface="Meiryo UI" panose="020B0604030504040204" pitchFamily="34" charset="-128"/>
                      </a:endParaRPr>
                    </a:p>
                    <a:p>
                      <a:pPr marL="0" marR="0" lvl="0" indent="0" algn="l" rtl="0">
                        <a:lnSpc>
                          <a:spcPct val="100000"/>
                        </a:lnSpc>
                        <a:spcBef>
                          <a:spcPts val="0"/>
                        </a:spcBef>
                        <a:spcAft>
                          <a:spcPts val="0"/>
                        </a:spcAft>
                        <a:buClr>
                          <a:schemeClr val="dk1"/>
                        </a:buClr>
                        <a:buSzPts val="900"/>
                        <a:buFont typeface="Arial"/>
                        <a:buNone/>
                      </a:pPr>
                      <a:r>
                        <a:rPr lang="ja-JP" altLang="en-US" sz="800" dirty="0">
                          <a:latin typeface="Meiryo UI" panose="020B0604030504040204" pitchFamily="34" charset="-128"/>
                          <a:ea typeface="Meiryo UI" panose="020B0604030504040204" pitchFamily="34" charset="-128"/>
                        </a:rPr>
                        <a:t>・ご希望の</a:t>
                      </a:r>
                      <a:r>
                        <a:rPr lang="en-US" altLang="ja-JP" sz="800" dirty="0">
                          <a:latin typeface="Meiryo UI" panose="020B0604030504040204" pitchFamily="34" charset="-128"/>
                          <a:ea typeface="Meiryo UI" panose="020B0604030504040204" pitchFamily="34" charset="-128"/>
                        </a:rPr>
                        <a:t>#</a:t>
                      </a:r>
                      <a:r>
                        <a:rPr lang="ja-JP" altLang="en-US" sz="800" dirty="0">
                          <a:latin typeface="Meiryo UI" panose="020B0604030504040204" pitchFamily="34" charset="-128"/>
                          <a:ea typeface="Meiryo UI" panose="020B0604030504040204" pitchFamily="34" charset="-128"/>
                        </a:rPr>
                        <a:t>タグ１つお付けします。</a:t>
                      </a:r>
                      <a:endParaRPr lang="en-US" altLang="ja-JP" sz="800" dirty="0">
                        <a:latin typeface="Meiryo UI" panose="020B0604030504040204" pitchFamily="34" charset="-128"/>
                        <a:ea typeface="Meiryo UI" panose="020B0604030504040204" pitchFamily="34" charset="-128"/>
                      </a:endParaRPr>
                    </a:p>
                    <a:p>
                      <a:pPr marL="0" marR="0" lvl="0" indent="0" algn="l" rtl="0">
                        <a:lnSpc>
                          <a:spcPct val="100000"/>
                        </a:lnSpc>
                        <a:spcBef>
                          <a:spcPts val="0"/>
                        </a:spcBef>
                        <a:spcAft>
                          <a:spcPts val="0"/>
                        </a:spcAft>
                        <a:buClr>
                          <a:schemeClr val="dk1"/>
                        </a:buClr>
                        <a:buSzPts val="900"/>
                        <a:buFont typeface="Arial"/>
                        <a:buNone/>
                      </a:pPr>
                      <a:r>
                        <a:rPr lang="ja-JP" altLang="en-US" sz="800" dirty="0">
                          <a:latin typeface="Meiryo UI" panose="020B0604030504040204" pitchFamily="34" charset="-128"/>
                          <a:ea typeface="Meiryo UI" panose="020B0604030504040204" pitchFamily="34" charset="-128"/>
                        </a:rPr>
                        <a:t>・その他は編集部任意となります。</a:t>
                      </a:r>
                      <a:endParaRPr lang="en-US" altLang="ja-JP" sz="800" dirty="0">
                        <a:latin typeface="Meiryo UI" panose="020B0604030504040204" pitchFamily="34" charset="-128"/>
                        <a:ea typeface="Meiryo UI" panose="020B0604030504040204" pitchFamily="34" charset="-128"/>
                      </a:endParaRPr>
                    </a:p>
                    <a:p>
                      <a:pPr marL="0" marR="0" lvl="0" indent="0" algn="l" rtl="0">
                        <a:lnSpc>
                          <a:spcPct val="100000"/>
                        </a:lnSpc>
                        <a:spcBef>
                          <a:spcPts val="0"/>
                        </a:spcBef>
                        <a:spcAft>
                          <a:spcPts val="0"/>
                        </a:spcAft>
                        <a:buClr>
                          <a:schemeClr val="dk1"/>
                        </a:buClr>
                        <a:buSzPts val="900"/>
                        <a:buFont typeface="Arial"/>
                        <a:buNone/>
                      </a:pPr>
                      <a:r>
                        <a:rPr lang="ja-JP" altLang="en-US" sz="800" dirty="0">
                          <a:latin typeface="Meiryo UI" panose="020B0604030504040204" pitchFamily="34" charset="-128"/>
                          <a:ea typeface="Meiryo UI" panose="020B0604030504040204" pitchFamily="34" charset="-128"/>
                        </a:rPr>
                        <a:t>・表紙合わせて投稿画像数最大</a:t>
                      </a:r>
                      <a:r>
                        <a:rPr lang="en-US" altLang="ja-JP" sz="800" dirty="0">
                          <a:latin typeface="Meiryo UI" panose="020B0604030504040204" pitchFamily="34" charset="-128"/>
                          <a:ea typeface="Meiryo UI" panose="020B0604030504040204" pitchFamily="34" charset="-128"/>
                        </a:rPr>
                        <a:t>6</a:t>
                      </a:r>
                      <a:r>
                        <a:rPr lang="ja-JP" altLang="en-US" sz="800" dirty="0">
                          <a:latin typeface="Meiryo UI" panose="020B0604030504040204" pitchFamily="34" charset="-128"/>
                          <a:ea typeface="Meiryo UI" panose="020B0604030504040204" pitchFamily="34" charset="-128"/>
                        </a:rPr>
                        <a:t>枚まで</a:t>
                      </a:r>
                      <a:endParaRPr lang="en-US" altLang="ja-JP" sz="800" dirty="0">
                        <a:latin typeface="Meiryo UI" panose="020B0604030504040204" pitchFamily="34" charset="-128"/>
                        <a:ea typeface="Meiryo UI" panose="020B0604030504040204" pitchFamily="34" charset="-128"/>
                      </a:endParaRPr>
                    </a:p>
                    <a:p>
                      <a:pPr marL="0" marR="0" lvl="0" indent="0" algn="l" defTabSz="914400" rtl="0" eaLnBrk="1" fontAlgn="auto" latinLnBrk="0" hangingPunct="1">
                        <a:lnSpc>
                          <a:spcPct val="100000"/>
                        </a:lnSpc>
                        <a:spcBef>
                          <a:spcPts val="0"/>
                        </a:spcBef>
                        <a:spcAft>
                          <a:spcPts val="0"/>
                        </a:spcAft>
                        <a:buClr>
                          <a:schemeClr val="dk1"/>
                        </a:buClr>
                        <a:buSzPts val="900"/>
                        <a:buFont typeface="Arial"/>
                        <a:buNone/>
                        <a:tabLst/>
                        <a:defRPr/>
                      </a:pPr>
                      <a:r>
                        <a:rPr kumimoji="0" lang="ja-JP" altLang="en-US" sz="8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Calibri"/>
                          <a:sym typeface="Arial"/>
                        </a:rPr>
                        <a:t>・動画撮影は</a:t>
                      </a:r>
                      <a:endParaRPr kumimoji="0" lang="en-US" altLang="ja-JP" sz="800" b="0" i="0" u="none" strike="noStrike" kern="0" cap="none" spc="0" normalizeH="0" baseline="0" noProof="0" dirty="0">
                        <a:ln>
                          <a:noFill/>
                        </a:ln>
                        <a:solidFill>
                          <a:srgbClr val="000000"/>
                        </a:solidFill>
                        <a:effectLst/>
                        <a:uLnTx/>
                        <a:uFillTx/>
                        <a:latin typeface="Meiryo UI" panose="020B0604030504040204" pitchFamily="34" charset="-128"/>
                        <a:ea typeface="Meiryo UI" panose="020B0604030504040204" pitchFamily="34" charset="-128"/>
                        <a:cs typeface="Calibri"/>
                        <a:sym typeface="Arial"/>
                      </a:endParaRP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・料金は税抜、グロス価格、タイアップ制作費込みです。</a:t>
                      </a:r>
                    </a:p>
                    <a:p>
                      <a:pPr marL="0" marR="0" lvl="0" indent="0" algn="l" rtl="0">
                        <a:lnSpc>
                          <a:spcPct val="100000"/>
                        </a:lnSpc>
                        <a:spcBef>
                          <a:spcPts val="0"/>
                        </a:spcBef>
                        <a:spcAft>
                          <a:spcPts val="0"/>
                        </a:spcAft>
                        <a:buClr>
                          <a:srgbClr val="000000"/>
                        </a:buClr>
                        <a:buSzPts val="800"/>
                        <a:buFont typeface="Arial"/>
                        <a:buNone/>
                      </a:pPr>
                      <a:r>
                        <a:rPr lang="ja-JP" altLang="en-US" sz="8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・著名人起用や遠方取材の場合には別途費用をいただく可能性がございます。</a:t>
                      </a:r>
                    </a:p>
                  </a:txBody>
                  <a:tcPr marL="72375" marR="72375" marT="36200" marB="362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3"/>
                  </a:ext>
                </a:extLst>
              </a:tr>
            </a:tbl>
          </a:graphicData>
        </a:graphic>
      </p:graphicFrame>
      <p:grpSp>
        <p:nvGrpSpPr>
          <p:cNvPr id="18" name="グループ化 17">
            <a:extLst>
              <a:ext uri="{FF2B5EF4-FFF2-40B4-BE49-F238E27FC236}">
                <a16:creationId xmlns:a16="http://schemas.microsoft.com/office/drawing/2014/main" id="{A06411DE-6010-472C-7DBF-2AA1C656F6A0}"/>
              </a:ext>
            </a:extLst>
          </p:cNvPr>
          <p:cNvGrpSpPr/>
          <p:nvPr/>
        </p:nvGrpSpPr>
        <p:grpSpPr>
          <a:xfrm>
            <a:off x="2758826" y="1618852"/>
            <a:ext cx="5900556" cy="927485"/>
            <a:chOff x="757821" y="2874106"/>
            <a:chExt cx="7165358" cy="1126294"/>
          </a:xfrm>
        </p:grpSpPr>
        <p:pic>
          <p:nvPicPr>
            <p:cNvPr id="19" name="図 18">
              <a:extLst>
                <a:ext uri="{FF2B5EF4-FFF2-40B4-BE49-F238E27FC236}">
                  <a16:creationId xmlns:a16="http://schemas.microsoft.com/office/drawing/2014/main" id="{B5A19F42-E7DF-DB52-2C62-6D8B11C72FC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57821" y="2874106"/>
              <a:ext cx="1109788" cy="1109788"/>
            </a:xfrm>
            <a:prstGeom prst="rect">
              <a:avLst/>
            </a:prstGeom>
          </p:spPr>
        </p:pic>
        <p:pic>
          <p:nvPicPr>
            <p:cNvPr id="20" name="図 19">
              <a:extLst>
                <a:ext uri="{FF2B5EF4-FFF2-40B4-BE49-F238E27FC236}">
                  <a16:creationId xmlns:a16="http://schemas.microsoft.com/office/drawing/2014/main" id="{51DB8428-C72F-37CA-8B09-1F0F23046630}"/>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973221" y="2883100"/>
              <a:ext cx="1109788" cy="1109788"/>
            </a:xfrm>
            <a:prstGeom prst="rect">
              <a:avLst/>
            </a:prstGeom>
          </p:spPr>
        </p:pic>
        <p:pic>
          <p:nvPicPr>
            <p:cNvPr id="21" name="図 20">
              <a:extLst>
                <a:ext uri="{FF2B5EF4-FFF2-40B4-BE49-F238E27FC236}">
                  <a16:creationId xmlns:a16="http://schemas.microsoft.com/office/drawing/2014/main" id="{835DFF79-9BC5-21CB-036A-60015FDE36C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184789" y="2874106"/>
              <a:ext cx="1109788" cy="1109788"/>
            </a:xfrm>
            <a:prstGeom prst="rect">
              <a:avLst/>
            </a:prstGeom>
          </p:spPr>
        </p:pic>
        <p:pic>
          <p:nvPicPr>
            <p:cNvPr id="22" name="図 21">
              <a:extLst>
                <a:ext uri="{FF2B5EF4-FFF2-40B4-BE49-F238E27FC236}">
                  <a16:creationId xmlns:a16="http://schemas.microsoft.com/office/drawing/2014/main" id="{BAE76E92-79F6-59D8-3779-F85A464CEEC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393306" y="2883100"/>
              <a:ext cx="1109788" cy="1109788"/>
            </a:xfrm>
            <a:prstGeom prst="rect">
              <a:avLst/>
            </a:prstGeom>
          </p:spPr>
        </p:pic>
        <p:pic>
          <p:nvPicPr>
            <p:cNvPr id="23" name="図 22">
              <a:extLst>
                <a:ext uri="{FF2B5EF4-FFF2-40B4-BE49-F238E27FC236}">
                  <a16:creationId xmlns:a16="http://schemas.microsoft.com/office/drawing/2014/main" id="{A4BC6CA3-994E-91DD-2B1D-39D88D0BEA72}"/>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604874" y="2890612"/>
              <a:ext cx="1109788" cy="1109788"/>
            </a:xfrm>
            <a:prstGeom prst="rect">
              <a:avLst/>
            </a:prstGeom>
          </p:spPr>
        </p:pic>
        <p:pic>
          <p:nvPicPr>
            <p:cNvPr id="24" name="図 23">
              <a:extLst>
                <a:ext uri="{FF2B5EF4-FFF2-40B4-BE49-F238E27FC236}">
                  <a16:creationId xmlns:a16="http://schemas.microsoft.com/office/drawing/2014/main" id="{4EB3E421-88EF-49FE-D762-CE0C304AE9D7}"/>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6813391" y="2889669"/>
              <a:ext cx="1109788" cy="1109788"/>
            </a:xfrm>
            <a:prstGeom prst="rect">
              <a:avLst/>
            </a:prstGeom>
          </p:spPr>
        </p:pic>
      </p:grpSp>
      <p:pic>
        <p:nvPicPr>
          <p:cNvPr id="31" name="図 30">
            <a:extLst>
              <a:ext uri="{FF2B5EF4-FFF2-40B4-BE49-F238E27FC236}">
                <a16:creationId xmlns:a16="http://schemas.microsoft.com/office/drawing/2014/main" id="{1D0C3AA5-EC2E-D30C-33F0-D3D70EFAFBEE}"/>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r="-211"/>
          <a:stretch/>
        </p:blipFill>
        <p:spPr>
          <a:xfrm>
            <a:off x="405382" y="3347550"/>
            <a:ext cx="1155179" cy="1408776"/>
          </a:xfrm>
          <a:prstGeom prst="rect">
            <a:avLst/>
          </a:prstGeom>
          <a:ln w="9525">
            <a:solidFill>
              <a:schemeClr val="tx2">
                <a:lumMod val="90000"/>
              </a:schemeClr>
            </a:solidFill>
          </a:ln>
        </p:spPr>
      </p:pic>
      <p:sp>
        <p:nvSpPr>
          <p:cNvPr id="32" name="Google Shape;1083;p62">
            <a:extLst>
              <a:ext uri="{FF2B5EF4-FFF2-40B4-BE49-F238E27FC236}">
                <a16:creationId xmlns:a16="http://schemas.microsoft.com/office/drawing/2014/main" id="{CB25CA05-6182-73C9-6D14-DFFD830D0552}"/>
              </a:ext>
            </a:extLst>
          </p:cNvPr>
          <p:cNvSpPr txBox="1"/>
          <p:nvPr/>
        </p:nvSpPr>
        <p:spPr>
          <a:xfrm>
            <a:off x="543732" y="3014874"/>
            <a:ext cx="831190" cy="184626"/>
          </a:xfrm>
          <a:prstGeom prst="rect">
            <a:avLst/>
          </a:prstGeom>
          <a:solidFill>
            <a:schemeClr val="accent2"/>
          </a:solidFill>
          <a:ln w="19050" cap="flat" cmpd="sng">
            <a:no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dirty="0" err="1">
                <a:solidFill>
                  <a:schemeClr val="bg1"/>
                </a:solidFill>
                <a:latin typeface="Meiryo UI" panose="020B0604030504040204" pitchFamily="34" charset="-128"/>
                <a:ea typeface="Meiryo UI" panose="020B0604030504040204" pitchFamily="34" charset="-128"/>
                <a:cs typeface="Meiryo"/>
                <a:sym typeface="Meiryo"/>
              </a:rPr>
              <a:t>WEBタイアップ</a:t>
            </a:r>
            <a:endParaRPr sz="600" b="0"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sp>
        <p:nvSpPr>
          <p:cNvPr id="34" name="Google Shape;1192;p65">
            <a:extLst>
              <a:ext uri="{FF2B5EF4-FFF2-40B4-BE49-F238E27FC236}">
                <a16:creationId xmlns:a16="http://schemas.microsoft.com/office/drawing/2014/main" id="{F0A7C911-6684-653B-9D11-334007D78F45}"/>
              </a:ext>
            </a:extLst>
          </p:cNvPr>
          <p:cNvSpPr/>
          <p:nvPr/>
        </p:nvSpPr>
        <p:spPr>
          <a:xfrm rot="10800000" flipH="1" flipV="1">
            <a:off x="1790410" y="2907375"/>
            <a:ext cx="723900" cy="583182"/>
          </a:xfrm>
          <a:prstGeom prst="bentArrow">
            <a:avLst>
              <a:gd name="adj1" fmla="val 25000"/>
              <a:gd name="adj2" fmla="val 25000"/>
              <a:gd name="adj3" fmla="val 25000"/>
              <a:gd name="adj4" fmla="val 875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grpSp>
        <p:nvGrpSpPr>
          <p:cNvPr id="1476" name="グループ化 1475">
            <a:extLst>
              <a:ext uri="{FF2B5EF4-FFF2-40B4-BE49-F238E27FC236}">
                <a16:creationId xmlns:a16="http://schemas.microsoft.com/office/drawing/2014/main" id="{37FC9EF3-29E4-B06A-DD9D-5137A143B163}"/>
              </a:ext>
            </a:extLst>
          </p:cNvPr>
          <p:cNvGrpSpPr/>
          <p:nvPr/>
        </p:nvGrpSpPr>
        <p:grpSpPr>
          <a:xfrm>
            <a:off x="2845572" y="3032890"/>
            <a:ext cx="1581313" cy="2979645"/>
            <a:chOff x="144524" y="1229148"/>
            <a:chExt cx="2342198" cy="4413369"/>
          </a:xfrm>
        </p:grpSpPr>
        <p:pic>
          <p:nvPicPr>
            <p:cNvPr id="1477" name="Google Shape;625;p55" descr="Twitter_Device_Mobile_Floating_Update.png">
              <a:extLst>
                <a:ext uri="{FF2B5EF4-FFF2-40B4-BE49-F238E27FC236}">
                  <a16:creationId xmlns:a16="http://schemas.microsoft.com/office/drawing/2014/main" id="{47F4656C-B0FA-0189-667B-72813BC40985}"/>
                </a:ext>
              </a:extLst>
            </p:cNvPr>
            <p:cNvPicPr preferRelativeResize="0"/>
            <p:nvPr/>
          </p:nvPicPr>
          <p:blipFill rotWithShape="1">
            <a:blip r:embed="rId13" cstate="print">
              <a:alphaModFix/>
              <a:extLst>
                <a:ext uri="{28A0092B-C50C-407E-A947-70E740481C1C}">
                  <a14:useLocalDpi xmlns:a14="http://schemas.microsoft.com/office/drawing/2010/main"/>
                </a:ext>
              </a:extLst>
            </a:blip>
            <a:srcRect/>
            <a:stretch/>
          </p:blipFill>
          <p:spPr>
            <a:xfrm>
              <a:off x="144524" y="1229148"/>
              <a:ext cx="2342198" cy="4413369"/>
            </a:xfrm>
            <a:prstGeom prst="rect">
              <a:avLst/>
            </a:prstGeom>
            <a:noFill/>
            <a:ln>
              <a:noFill/>
            </a:ln>
          </p:spPr>
        </p:pic>
        <p:grpSp>
          <p:nvGrpSpPr>
            <p:cNvPr id="1478" name="グループ化 1477">
              <a:extLst>
                <a:ext uri="{FF2B5EF4-FFF2-40B4-BE49-F238E27FC236}">
                  <a16:creationId xmlns:a16="http://schemas.microsoft.com/office/drawing/2014/main" id="{3964B503-D86E-8B51-D3F1-63EA8A42465B}"/>
                </a:ext>
              </a:extLst>
            </p:cNvPr>
            <p:cNvGrpSpPr/>
            <p:nvPr/>
          </p:nvGrpSpPr>
          <p:grpSpPr>
            <a:xfrm>
              <a:off x="515524" y="1940314"/>
              <a:ext cx="1573149" cy="2988525"/>
              <a:chOff x="515524" y="1940314"/>
              <a:chExt cx="1573149" cy="2988525"/>
            </a:xfrm>
          </p:grpSpPr>
          <p:pic>
            <p:nvPicPr>
              <p:cNvPr id="1479" name="図 1478">
                <a:extLst>
                  <a:ext uri="{FF2B5EF4-FFF2-40B4-BE49-F238E27FC236}">
                    <a16:creationId xmlns:a16="http://schemas.microsoft.com/office/drawing/2014/main" id="{D5DB39D2-D9E9-D6D0-43A1-24FB5D923863}"/>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558517" y="2309476"/>
                <a:ext cx="1530156" cy="2619363"/>
              </a:xfrm>
              <a:prstGeom prst="rect">
                <a:avLst/>
              </a:prstGeom>
            </p:spPr>
          </p:pic>
          <p:pic>
            <p:nvPicPr>
              <p:cNvPr id="1480" name="図 1479">
                <a:extLst>
                  <a:ext uri="{FF2B5EF4-FFF2-40B4-BE49-F238E27FC236}">
                    <a16:creationId xmlns:a16="http://schemas.microsoft.com/office/drawing/2014/main" id="{1168E23A-CF0E-04D9-7530-129EE36E0561}"/>
                  </a:ext>
                </a:extLst>
              </p:cNvPr>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a:off x="515524" y="1940314"/>
                <a:ext cx="1530156" cy="456646"/>
              </a:xfrm>
              <a:prstGeom prst="rect">
                <a:avLst/>
              </a:prstGeom>
            </p:spPr>
          </p:pic>
          <p:sp>
            <p:nvSpPr>
              <p:cNvPr id="1481" name="正方形/長方形 1480">
                <a:extLst>
                  <a:ext uri="{FF2B5EF4-FFF2-40B4-BE49-F238E27FC236}">
                    <a16:creationId xmlns:a16="http://schemas.microsoft.com/office/drawing/2014/main" id="{AC068B74-611F-B6F2-2CB8-F9E8B92AD175}"/>
                  </a:ext>
                </a:extLst>
              </p:cNvPr>
              <p:cNvSpPr/>
              <p:nvPr/>
            </p:nvSpPr>
            <p:spPr>
              <a:xfrm>
                <a:off x="976928" y="2125224"/>
                <a:ext cx="1100593" cy="2731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grpSp>
      </p:grpSp>
      <p:sp>
        <p:nvSpPr>
          <p:cNvPr id="1482" name="Google Shape;1270;p67">
            <a:extLst>
              <a:ext uri="{FF2B5EF4-FFF2-40B4-BE49-F238E27FC236}">
                <a16:creationId xmlns:a16="http://schemas.microsoft.com/office/drawing/2014/main" id="{5EC2D5CE-5EBE-4870-8771-C934F9AC7705}"/>
              </a:ext>
            </a:extLst>
          </p:cNvPr>
          <p:cNvSpPr txBox="1"/>
          <p:nvPr/>
        </p:nvSpPr>
        <p:spPr>
          <a:xfrm>
            <a:off x="2562809" y="5790269"/>
            <a:ext cx="2161088"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b="1" i="0" u="sng" strike="noStrike" cap="none" dirty="0" err="1">
                <a:solidFill>
                  <a:schemeClr val="accent5"/>
                </a:solidFill>
                <a:latin typeface="Meiryo UI" panose="020B0604030504040204" pitchFamily="34" charset="-128"/>
                <a:ea typeface="Meiryo UI" panose="020B0604030504040204" pitchFamily="34" charset="-128"/>
                <a:cs typeface="Meiryo"/>
                <a:sym typeface="Meiryo"/>
              </a:rPr>
              <a:t>フォロワ</a:t>
            </a:r>
            <a:r>
              <a:rPr lang="en-US" b="1" i="0" u="sng" strike="noStrike" cap="none" dirty="0">
                <a:solidFill>
                  <a:schemeClr val="accent5"/>
                </a:solidFill>
                <a:latin typeface="Meiryo UI" panose="020B0604030504040204" pitchFamily="34" charset="-128"/>
                <a:ea typeface="Meiryo UI" panose="020B0604030504040204" pitchFamily="34" charset="-128"/>
                <a:cs typeface="Meiryo"/>
                <a:sym typeface="Meiryo"/>
              </a:rPr>
              <a:t>ー</a:t>
            </a:r>
          </a:p>
          <a:p>
            <a:pPr marL="0" marR="0" lvl="0" indent="0" algn="ctr" rtl="0">
              <a:lnSpc>
                <a:spcPct val="100000"/>
              </a:lnSpc>
              <a:spcBef>
                <a:spcPts val="0"/>
              </a:spcBef>
              <a:spcAft>
                <a:spcPts val="0"/>
              </a:spcAft>
              <a:buClr>
                <a:srgbClr val="000000"/>
              </a:buClr>
              <a:buSzPts val="2000"/>
              <a:buFont typeface="Arial"/>
              <a:buNone/>
            </a:pPr>
            <a:r>
              <a:rPr lang="en-US" sz="1600" b="1" i="0" u="sng" strike="noStrike" cap="none" dirty="0">
                <a:solidFill>
                  <a:schemeClr val="accent5"/>
                </a:solidFill>
                <a:latin typeface="Meiryo UI" panose="020B0604030504040204" pitchFamily="34" charset="-128"/>
                <a:ea typeface="Meiryo UI" panose="020B0604030504040204" pitchFamily="34" charset="-128"/>
                <a:cs typeface="Meiryo"/>
                <a:sym typeface="Meiryo"/>
              </a:rPr>
              <a:t>130,000人超</a:t>
            </a:r>
          </a:p>
        </p:txBody>
      </p:sp>
      <p:sp>
        <p:nvSpPr>
          <p:cNvPr id="6" name="角丸四角形 5">
            <a:extLst>
              <a:ext uri="{FF2B5EF4-FFF2-40B4-BE49-F238E27FC236}">
                <a16:creationId xmlns:a16="http://schemas.microsoft.com/office/drawing/2014/main" id="{52291C57-F07E-AA90-C044-D5B16179482E}"/>
              </a:ext>
            </a:extLst>
          </p:cNvPr>
          <p:cNvSpPr/>
          <p:nvPr/>
        </p:nvSpPr>
        <p:spPr>
          <a:xfrm>
            <a:off x="123753" y="5355703"/>
            <a:ext cx="2576704" cy="1125046"/>
          </a:xfrm>
          <a:prstGeom prst="round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BD596A3-9055-A444-0819-B29ED1F6E6A4}"/>
              </a:ext>
            </a:extLst>
          </p:cNvPr>
          <p:cNvSpPr txBox="1"/>
          <p:nvPr/>
        </p:nvSpPr>
        <p:spPr>
          <a:xfrm>
            <a:off x="173039" y="6164518"/>
            <a:ext cx="2797248" cy="215444"/>
          </a:xfrm>
          <a:prstGeom prst="rect">
            <a:avLst/>
          </a:prstGeom>
          <a:noFill/>
        </p:spPr>
        <p:txBody>
          <a:bodyPr wrap="square">
            <a:spAutoFit/>
          </a:bodyPr>
          <a:lstStyle/>
          <a:p>
            <a:r>
              <a:rPr lang="en" altLang="ja-JP" sz="800" dirty="0">
                <a:latin typeface="Meiryo UI" panose="020B0604030504040204" pitchFamily="34" charset="-128"/>
                <a:ea typeface="Meiryo UI" panose="020B0604030504040204" pitchFamily="34" charset="-128"/>
              </a:rPr>
              <a:t>https://</a:t>
            </a:r>
            <a:r>
              <a:rPr lang="en" altLang="ja-JP" sz="800" dirty="0" err="1">
                <a:latin typeface="Meiryo UI" panose="020B0604030504040204" pitchFamily="34" charset="-128"/>
                <a:ea typeface="Meiryo UI" panose="020B0604030504040204" pitchFamily="34" charset="-128"/>
              </a:rPr>
              <a:t>www.instagram.com</a:t>
            </a:r>
            <a:r>
              <a:rPr lang="en" altLang="ja-JP" sz="800" dirty="0">
                <a:latin typeface="Meiryo UI" panose="020B0604030504040204" pitchFamily="34" charset="-128"/>
                <a:ea typeface="Meiryo UI" panose="020B0604030504040204" pitchFamily="34" charset="-128"/>
              </a:rPr>
              <a:t>/p/C6tBEyFhHXA/</a:t>
            </a:r>
            <a:endParaRPr lang="ja-JP" altLang="en-US" sz="800">
              <a:latin typeface="Meiryo UI" panose="020B0604030504040204" pitchFamily="34" charset="-128"/>
              <a:ea typeface="Meiryo UI" panose="020B0604030504040204" pitchFamily="34" charset="-128"/>
            </a:endParaRPr>
          </a:p>
        </p:txBody>
      </p:sp>
      <p:sp>
        <p:nvSpPr>
          <p:cNvPr id="8" name="テキスト ボックス 7">
            <a:extLst>
              <a:ext uri="{FF2B5EF4-FFF2-40B4-BE49-F238E27FC236}">
                <a16:creationId xmlns:a16="http://schemas.microsoft.com/office/drawing/2014/main" id="{CDFBBC73-DC3E-B075-B10A-B086B783B4B6}"/>
              </a:ext>
            </a:extLst>
          </p:cNvPr>
          <p:cNvSpPr txBox="1"/>
          <p:nvPr/>
        </p:nvSpPr>
        <p:spPr>
          <a:xfrm>
            <a:off x="194133" y="5838894"/>
            <a:ext cx="1577676" cy="276999"/>
          </a:xfrm>
          <a:prstGeom prst="rect">
            <a:avLst/>
          </a:prstGeom>
          <a:noFill/>
        </p:spPr>
        <p:txBody>
          <a:bodyPr wrap="none" rtlCol="0">
            <a:spAutoFit/>
          </a:bodyPr>
          <a:lstStyle/>
          <a:p>
            <a:r>
              <a:rPr kumimoji="1" lang="ja-JP" altLang="en-US" sz="1200" b="1">
                <a:latin typeface="Meiryo UI" panose="020B0604030504040204" pitchFamily="34" charset="-128"/>
                <a:ea typeface="Meiryo UI" panose="020B0604030504040204" pitchFamily="34" charset="-128"/>
              </a:rPr>
              <a:t>レキッドベンキーザー様</a:t>
            </a:r>
          </a:p>
        </p:txBody>
      </p:sp>
      <p:pic>
        <p:nvPicPr>
          <p:cNvPr id="29" name="図 28">
            <a:extLst>
              <a:ext uri="{FF2B5EF4-FFF2-40B4-BE49-F238E27FC236}">
                <a16:creationId xmlns:a16="http://schemas.microsoft.com/office/drawing/2014/main" id="{AB3A1C8B-A30C-6FCE-109D-9221D2BE00AB}"/>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2096020" y="5501759"/>
            <a:ext cx="495005" cy="651757"/>
          </a:xfrm>
          <a:prstGeom prst="rect">
            <a:avLst/>
          </a:prstGeom>
        </p:spPr>
      </p:pic>
      <p:sp>
        <p:nvSpPr>
          <p:cNvPr id="10" name="テキスト ボックス 9">
            <a:extLst>
              <a:ext uri="{FF2B5EF4-FFF2-40B4-BE49-F238E27FC236}">
                <a16:creationId xmlns:a16="http://schemas.microsoft.com/office/drawing/2014/main" id="{226F37EF-DE0E-E6E4-3606-1EF50AA0AF3A}"/>
              </a:ext>
            </a:extLst>
          </p:cNvPr>
          <p:cNvSpPr txBox="1"/>
          <p:nvPr/>
        </p:nvSpPr>
        <p:spPr>
          <a:xfrm>
            <a:off x="297510" y="5510053"/>
            <a:ext cx="492443" cy="276999"/>
          </a:xfrm>
          <a:prstGeom prst="rect">
            <a:avLst/>
          </a:prstGeom>
          <a:solidFill>
            <a:schemeClr val="tx1"/>
          </a:solidFill>
          <a:ln>
            <a:noFill/>
          </a:ln>
        </p:spPr>
        <p:txBody>
          <a:bodyPr wrap="none" rtlCol="0">
            <a:spAutoFit/>
          </a:bodyPr>
          <a:lstStyle/>
          <a:p>
            <a:pPr algn="ctr"/>
            <a:r>
              <a:rPr kumimoji="1" lang="ja-JP" altLang="en-US" sz="1200" b="1">
                <a:solidFill>
                  <a:srgbClr val="FFFFFF"/>
                </a:solidFill>
                <a:latin typeface="Meiryo UI" panose="020B0604030504040204" pitchFamily="34" charset="-128"/>
                <a:ea typeface="Meiryo UI" panose="020B0604030504040204" pitchFamily="34" charset="-128"/>
              </a:rPr>
              <a:t>事例</a:t>
            </a:r>
          </a:p>
        </p:txBody>
      </p:sp>
      <p:sp>
        <p:nvSpPr>
          <p:cNvPr id="11" name="Google Shape;1303;p68">
            <a:extLst>
              <a:ext uri="{FF2B5EF4-FFF2-40B4-BE49-F238E27FC236}">
                <a16:creationId xmlns:a16="http://schemas.microsoft.com/office/drawing/2014/main" id="{599B0353-C1D8-069F-B66E-618A983F0EA4}"/>
              </a:ext>
            </a:extLst>
          </p:cNvPr>
          <p:cNvSpPr txBox="1"/>
          <p:nvPr/>
        </p:nvSpPr>
        <p:spPr>
          <a:xfrm>
            <a:off x="7818059" y="166619"/>
            <a:ext cx="904968" cy="369332"/>
          </a:xfrm>
          <a:prstGeom prst="rect">
            <a:avLst/>
          </a:prstGeom>
          <a:solidFill>
            <a:schemeClr val="accent4"/>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SNS</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456774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17"/>
        <p:cNvGrpSpPr/>
        <p:nvPr/>
      </p:nvGrpSpPr>
      <p:grpSpPr>
        <a:xfrm>
          <a:off x="0" y="0"/>
          <a:ext cx="0" cy="0"/>
          <a:chOff x="0" y="0"/>
          <a:chExt cx="0" cy="0"/>
        </a:xfrm>
      </p:grpSpPr>
      <p:sp>
        <p:nvSpPr>
          <p:cNvPr id="1518" name="Google Shape;1518;p21"/>
          <p:cNvSpPr txBox="1"/>
          <p:nvPr/>
        </p:nvSpPr>
        <p:spPr>
          <a:xfrm>
            <a:off x="893305" y="185558"/>
            <a:ext cx="517785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Meiryo UI" panose="020B0604030504040204" pitchFamily="34" charset="-128"/>
                <a:ea typeface="Meiryo UI" panose="020B0604030504040204" pitchFamily="34" charset="-128"/>
                <a:cs typeface="Meiryo"/>
                <a:sym typeface="Meiryo"/>
              </a:rPr>
              <a:t>Instagram ライブ</a:t>
            </a:r>
            <a:endParaRPr sz="28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graphicFrame>
        <p:nvGraphicFramePr>
          <p:cNvPr id="1519" name="Google Shape;1519;p21"/>
          <p:cNvGraphicFramePr/>
          <p:nvPr/>
        </p:nvGraphicFramePr>
        <p:xfrm>
          <a:off x="4767551" y="2346486"/>
          <a:ext cx="3965850" cy="1768300"/>
        </p:xfrm>
        <a:graphic>
          <a:graphicData uri="http://schemas.openxmlformats.org/drawingml/2006/table">
            <a:tbl>
              <a:tblPr>
                <a:noFill/>
                <a:tableStyleId>{7D87D977-AD65-42E2-9ECE-BABE7B02150B}</a:tableStyleId>
              </a:tblPr>
              <a:tblGrid>
                <a:gridCol w="1237300">
                  <a:extLst>
                    <a:ext uri="{9D8B030D-6E8A-4147-A177-3AD203B41FA5}">
                      <a16:colId xmlns:a16="http://schemas.microsoft.com/office/drawing/2014/main" val="20000"/>
                    </a:ext>
                  </a:extLst>
                </a:gridCol>
                <a:gridCol w="2728550">
                  <a:extLst>
                    <a:ext uri="{9D8B030D-6E8A-4147-A177-3AD203B41FA5}">
                      <a16:colId xmlns:a16="http://schemas.microsoft.com/office/drawing/2014/main" val="20001"/>
                    </a:ext>
                  </a:extLst>
                </a:gridCol>
              </a:tblGrid>
              <a:tr h="355550">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プラン</a:t>
                      </a:r>
                      <a:endParaRPr sz="900" b="0" i="0" u="none" strike="noStrike" cap="none">
                        <a:solidFill>
                          <a:schemeClr val="dk1"/>
                        </a:solidFill>
                        <a:latin typeface="Meiryo"/>
                        <a:ea typeface="Meiryo"/>
                        <a:cs typeface="Meiryo"/>
                        <a:sym typeface="Meiryo"/>
                      </a:endParaRPr>
                    </a:p>
                  </a:txBody>
                  <a:tcPr marL="72375" marR="72375" marT="36200" marB="362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Instagram ライブ</a:t>
                      </a:r>
                      <a:endParaRPr sz="900" b="0" i="0" u="none" strike="noStrike" cap="none">
                        <a:solidFill>
                          <a:schemeClr val="dk1"/>
                        </a:solidFill>
                        <a:latin typeface="Meiryo"/>
                        <a:ea typeface="Meiryo"/>
                        <a:cs typeface="Meiryo"/>
                        <a:sym typeface="Meiryo"/>
                      </a:endParaRPr>
                    </a:p>
                  </a:txBody>
                  <a:tcPr marL="72375" marR="72375" marT="36200" marB="362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tcPr>
                </a:tc>
                <a:extLst>
                  <a:ext uri="{0D108BD9-81ED-4DB2-BD59-A6C34878D82A}">
                    <a16:rowId xmlns:a16="http://schemas.microsoft.com/office/drawing/2014/main" val="10000"/>
                  </a:ext>
                </a:extLst>
              </a:tr>
              <a:tr h="355550">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実施料金</a:t>
                      </a:r>
                      <a:endParaRPr sz="1400" u="none" strike="noStrike" cap="none">
                        <a:latin typeface="Meiryo"/>
                        <a:ea typeface="Meiryo"/>
                        <a:cs typeface="Meiryo"/>
                        <a:sym typeface="Meiryo"/>
                      </a:endParaRPr>
                    </a:p>
                  </a:txBody>
                  <a:tcPr marL="72375" marR="72375" marT="36200" marB="362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400"/>
                        <a:buFont typeface="Arial"/>
                        <a:buNone/>
                      </a:pPr>
                      <a:r>
                        <a:rPr lang="en-US" sz="1400" b="1" i="0" u="none" strike="noStrike" cap="none">
                          <a:solidFill>
                            <a:schemeClr val="dk1"/>
                          </a:solidFill>
                          <a:latin typeface="Meiryo"/>
                          <a:ea typeface="Meiryo"/>
                          <a:cs typeface="Meiryo"/>
                          <a:sym typeface="Meiryo"/>
                        </a:rPr>
                        <a:t>G100万円</a:t>
                      </a:r>
                      <a:endParaRPr sz="1400" u="none" strike="noStrike" cap="none">
                        <a:latin typeface="Meiryo"/>
                        <a:ea typeface="Meiryo"/>
                        <a:cs typeface="Meiryo"/>
                        <a:sym typeface="Meiryo"/>
                      </a:endParaRPr>
                    </a:p>
                  </a:txBody>
                  <a:tcPr marL="72375" marR="72375" marT="36200" marB="362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tcPr>
                </a:tc>
                <a:extLst>
                  <a:ext uri="{0D108BD9-81ED-4DB2-BD59-A6C34878D82A}">
                    <a16:rowId xmlns:a16="http://schemas.microsoft.com/office/drawing/2014/main" val="10001"/>
                  </a:ext>
                </a:extLst>
              </a:tr>
              <a:tr h="358775">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実施時間</a:t>
                      </a:r>
                      <a:endParaRPr sz="1400" u="none" strike="noStrike" cap="none">
                        <a:latin typeface="Meiryo"/>
                        <a:ea typeface="Meiryo"/>
                        <a:cs typeface="Meiryo"/>
                        <a:sym typeface="Meiryo"/>
                      </a:endParaRPr>
                    </a:p>
                  </a:txBody>
                  <a:tcPr marL="72375" marR="72375" marT="36200" marB="362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Meiryo"/>
                          <a:ea typeface="Meiryo"/>
                          <a:cs typeface="Meiryo"/>
                          <a:sym typeface="Meiryo"/>
                        </a:rPr>
                        <a:t>30分前後　※応相談</a:t>
                      </a:r>
                      <a:endParaRPr sz="1400" u="none" strike="noStrike" cap="none">
                        <a:latin typeface="Meiryo"/>
                        <a:ea typeface="Meiryo"/>
                        <a:cs typeface="Meiryo"/>
                        <a:sym typeface="Meiryo"/>
                      </a:endParaRPr>
                    </a:p>
                  </a:txBody>
                  <a:tcPr marL="72375" marR="72375" marT="36200" marB="362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tcPr>
                </a:tc>
                <a:extLst>
                  <a:ext uri="{0D108BD9-81ED-4DB2-BD59-A6C34878D82A}">
                    <a16:rowId xmlns:a16="http://schemas.microsoft.com/office/drawing/2014/main" val="10002"/>
                  </a:ext>
                </a:extLst>
              </a:tr>
              <a:tr h="358775">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掲載日／掲載期間</a:t>
                      </a:r>
                      <a:endParaRPr sz="1400" u="none" strike="noStrike" cap="none">
                        <a:latin typeface="Meiryo"/>
                        <a:ea typeface="Meiryo"/>
                        <a:cs typeface="Meiryo"/>
                        <a:sym typeface="Meiryo"/>
                      </a:endParaRPr>
                    </a:p>
                  </a:txBody>
                  <a:tcPr marL="72375" marR="72375" marT="36200" marB="362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Meiryo"/>
                          <a:ea typeface="Meiryo"/>
                          <a:cs typeface="Meiryo"/>
                          <a:sym typeface="Meiryo"/>
                        </a:rPr>
                        <a:t>平日任意／LIVE実施後IGTVへアーカイブ</a:t>
                      </a:r>
                      <a:endParaRPr sz="1400" u="none" strike="noStrike" cap="none">
                        <a:latin typeface="Meiryo"/>
                        <a:ea typeface="Meiryo"/>
                        <a:cs typeface="Meiryo"/>
                        <a:sym typeface="Meiryo"/>
                      </a:endParaRPr>
                    </a:p>
                  </a:txBody>
                  <a:tcPr marL="72375" marR="72375" marT="36200" marB="362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tcPr>
                </a:tc>
                <a:extLst>
                  <a:ext uri="{0D108BD9-81ED-4DB2-BD59-A6C34878D82A}">
                    <a16:rowId xmlns:a16="http://schemas.microsoft.com/office/drawing/2014/main" val="10003"/>
                  </a:ext>
                </a:extLst>
              </a:tr>
              <a:tr h="339650">
                <a:tc>
                  <a:txBody>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申込期限　　　　　</a:t>
                      </a:r>
                      <a:endParaRPr sz="900" b="0" i="0" u="none" strike="noStrike" cap="none">
                        <a:solidFill>
                          <a:schemeClr val="dk1"/>
                        </a:solidFill>
                        <a:latin typeface="Meiryo"/>
                        <a:ea typeface="Meiryo"/>
                        <a:cs typeface="Meiryo"/>
                        <a:sym typeface="Meiryo"/>
                      </a:endParaRPr>
                    </a:p>
                  </a:txBody>
                  <a:tcPr marL="72375" marR="72375" marT="36200" marB="362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Meiryo"/>
                          <a:ea typeface="Meiryo"/>
                          <a:cs typeface="Meiryo"/>
                          <a:sym typeface="Meiryo"/>
                        </a:rPr>
                        <a:t>最短20営業日前</a:t>
                      </a:r>
                      <a:endParaRPr sz="1400" u="none" strike="noStrike" cap="none">
                        <a:latin typeface="Meiryo"/>
                        <a:ea typeface="Meiryo"/>
                        <a:cs typeface="Meiryo"/>
                        <a:sym typeface="Meiryo"/>
                      </a:endParaRPr>
                    </a:p>
                  </a:txBody>
                  <a:tcPr marL="72375" marR="72375" marT="36200" marB="36200"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1522" name="Google Shape;1522;p21"/>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3778614" y="3927489"/>
            <a:ext cx="594754" cy="626388"/>
          </a:xfrm>
          <a:prstGeom prst="rect">
            <a:avLst/>
          </a:prstGeom>
          <a:noFill/>
          <a:ln>
            <a:noFill/>
          </a:ln>
        </p:spPr>
      </p:pic>
      <p:sp>
        <p:nvSpPr>
          <p:cNvPr id="1523" name="Google Shape;1523;p21"/>
          <p:cNvSpPr/>
          <p:nvPr/>
        </p:nvSpPr>
        <p:spPr>
          <a:xfrm>
            <a:off x="1476582" y="5138309"/>
            <a:ext cx="302072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accent5"/>
                </a:solidFill>
                <a:latin typeface="Meiryo UI" panose="020B0604030504040204" pitchFamily="34" charset="-128"/>
                <a:ea typeface="Meiryo UI" panose="020B0604030504040204" pitchFamily="34" charset="-128"/>
                <a:cs typeface="Meiryo"/>
                <a:sym typeface="Meiryo"/>
              </a:rPr>
              <a:t>台本制作、運営、配信、MC起用</a:t>
            </a:r>
            <a:endParaRPr sz="1000" b="1" i="0" u="none" strike="noStrike" cap="none">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accent5"/>
                </a:solidFill>
                <a:latin typeface="Meiryo UI" panose="020B0604030504040204" pitchFamily="34" charset="-128"/>
                <a:ea typeface="Meiryo UI" panose="020B0604030504040204" pitchFamily="34" charset="-128"/>
                <a:cs typeface="Meiryo"/>
                <a:sym typeface="Meiryo"/>
              </a:rPr>
              <a:t>を行いインスタライブを実施</a:t>
            </a:r>
            <a:endParaRPr sz="1000" b="1" i="0" u="none" strike="noStrike" cap="none">
              <a:solidFill>
                <a:schemeClr val="accent5"/>
              </a:solidFill>
              <a:latin typeface="Meiryo UI" panose="020B0604030504040204" pitchFamily="34" charset="-128"/>
              <a:ea typeface="Meiryo UI" panose="020B0604030504040204" pitchFamily="34" charset="-128"/>
              <a:cs typeface="Meiryo"/>
              <a:sym typeface="Meiryo"/>
            </a:endParaRPr>
          </a:p>
        </p:txBody>
      </p:sp>
      <p:pic>
        <p:nvPicPr>
          <p:cNvPr id="1524" name="Google Shape;1524;p21"/>
          <p:cNvPicPr preferRelativeResize="0"/>
          <p:nvPr/>
        </p:nvPicPr>
        <p:blipFill rotWithShape="1">
          <a:blip r:embed="rId4">
            <a:alphaModFix/>
          </a:blip>
          <a:srcRect/>
          <a:stretch/>
        </p:blipFill>
        <p:spPr>
          <a:xfrm>
            <a:off x="3556060" y="4495923"/>
            <a:ext cx="980406" cy="262721"/>
          </a:xfrm>
          <a:prstGeom prst="rect">
            <a:avLst/>
          </a:prstGeom>
          <a:noFill/>
          <a:ln>
            <a:noFill/>
          </a:ln>
        </p:spPr>
      </p:pic>
      <p:sp>
        <p:nvSpPr>
          <p:cNvPr id="1525" name="Google Shape;1525;p21"/>
          <p:cNvSpPr txBox="1"/>
          <p:nvPr/>
        </p:nvSpPr>
        <p:spPr>
          <a:xfrm>
            <a:off x="475762" y="2122501"/>
            <a:ext cx="1262339" cy="230832"/>
          </a:xfrm>
          <a:prstGeom prst="rect">
            <a:avLst/>
          </a:prstGeom>
          <a:solidFill>
            <a:srgbClr val="0F4F3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FFFFFF"/>
                </a:solidFill>
                <a:latin typeface="Meiryo UI" panose="020B0604030504040204" pitchFamily="34" charset="-128"/>
                <a:ea typeface="Meiryo UI" panose="020B0604030504040204" pitchFamily="34" charset="-128"/>
                <a:cs typeface="Meiryo"/>
                <a:sym typeface="Meiryo"/>
              </a:rPr>
              <a:t>参加者募集</a:t>
            </a:r>
            <a:endParaRPr sz="900" b="1" i="0" u="none" strike="noStrike" cap="none">
              <a:solidFill>
                <a:srgbClr val="FFFFFF"/>
              </a:solidFill>
              <a:latin typeface="Meiryo UI" panose="020B0604030504040204" pitchFamily="34" charset="-128"/>
              <a:ea typeface="Meiryo UI" panose="020B0604030504040204" pitchFamily="34" charset="-128"/>
              <a:cs typeface="Meiryo"/>
              <a:sym typeface="Meiryo"/>
            </a:endParaRPr>
          </a:p>
        </p:txBody>
      </p:sp>
      <p:sp>
        <p:nvSpPr>
          <p:cNvPr id="1526" name="Google Shape;1526;p21"/>
          <p:cNvSpPr txBox="1"/>
          <p:nvPr/>
        </p:nvSpPr>
        <p:spPr>
          <a:xfrm>
            <a:off x="1960148" y="2150940"/>
            <a:ext cx="1800200" cy="230832"/>
          </a:xfrm>
          <a:prstGeom prst="rect">
            <a:avLst/>
          </a:prstGeom>
          <a:solidFill>
            <a:srgbClr val="0F4F3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FFFFFF"/>
                </a:solidFill>
                <a:latin typeface="Meiryo UI" panose="020B0604030504040204" pitchFamily="34" charset="-128"/>
                <a:ea typeface="Meiryo UI" panose="020B0604030504040204" pitchFamily="34" charset="-128"/>
                <a:cs typeface="Meiryo"/>
                <a:sym typeface="Meiryo"/>
              </a:rPr>
              <a:t>インスタライブ実施</a:t>
            </a:r>
            <a:endParaRPr sz="900" b="1" i="0" u="none" strike="noStrike" cap="none">
              <a:solidFill>
                <a:srgbClr val="FFFFFF"/>
              </a:solidFill>
              <a:latin typeface="Meiryo UI" panose="020B0604030504040204" pitchFamily="34" charset="-128"/>
              <a:ea typeface="Meiryo UI" panose="020B0604030504040204" pitchFamily="34" charset="-128"/>
              <a:cs typeface="Meiryo"/>
              <a:sym typeface="Meiryo"/>
            </a:endParaRPr>
          </a:p>
        </p:txBody>
      </p:sp>
      <p:sp>
        <p:nvSpPr>
          <p:cNvPr id="1527" name="Google Shape;1527;p21"/>
          <p:cNvSpPr/>
          <p:nvPr/>
        </p:nvSpPr>
        <p:spPr>
          <a:xfrm>
            <a:off x="82267" y="4660623"/>
            <a:ext cx="21325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accent5"/>
                </a:solidFill>
                <a:latin typeface="Meiryo UI" panose="020B0604030504040204" pitchFamily="34" charset="-128"/>
                <a:ea typeface="Meiryo UI" panose="020B0604030504040204" pitchFamily="34" charset="-128"/>
                <a:cs typeface="Meiryo"/>
                <a:sym typeface="Meiryo"/>
              </a:rPr>
              <a:t>『BE-PAL』公式SNSにて</a:t>
            </a:r>
            <a:endParaRPr sz="1000" b="1" i="0" u="none" strike="noStrike" cap="none">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chemeClr val="accent5"/>
                </a:solidFill>
                <a:latin typeface="Meiryo UI" panose="020B0604030504040204" pitchFamily="34" charset="-128"/>
                <a:ea typeface="Meiryo UI" panose="020B0604030504040204" pitchFamily="34" charset="-128"/>
                <a:cs typeface="Meiryo"/>
                <a:sym typeface="Meiryo"/>
              </a:rPr>
              <a:t>インスタライブ参加者を募集</a:t>
            </a:r>
            <a:endParaRPr sz="1000" b="1" i="0" u="none" strike="noStrike" cap="none">
              <a:solidFill>
                <a:schemeClr val="accent5"/>
              </a:solidFill>
              <a:latin typeface="Meiryo UI" panose="020B0604030504040204" pitchFamily="34" charset="-128"/>
              <a:ea typeface="Meiryo UI" panose="020B0604030504040204" pitchFamily="34" charset="-128"/>
              <a:cs typeface="Meiryo"/>
              <a:sym typeface="Meiryo"/>
            </a:endParaRPr>
          </a:p>
        </p:txBody>
      </p:sp>
      <p:pic>
        <p:nvPicPr>
          <p:cNvPr id="1528" name="Google Shape;1528;p21"/>
          <p:cNvPicPr preferRelativeResize="0"/>
          <p:nvPr/>
        </p:nvPicPr>
        <p:blipFill rotWithShape="1">
          <a:blip r:embed="rId5">
            <a:alphaModFix/>
          </a:blip>
          <a:srcRect/>
          <a:stretch/>
        </p:blipFill>
        <p:spPr>
          <a:xfrm>
            <a:off x="598443" y="2476220"/>
            <a:ext cx="1036206" cy="2218248"/>
          </a:xfrm>
          <a:prstGeom prst="rect">
            <a:avLst/>
          </a:prstGeom>
          <a:noFill/>
          <a:ln>
            <a:noFill/>
          </a:ln>
        </p:spPr>
      </p:pic>
      <p:sp>
        <p:nvSpPr>
          <p:cNvPr id="1529" name="Google Shape;1529;p21"/>
          <p:cNvSpPr/>
          <p:nvPr/>
        </p:nvSpPr>
        <p:spPr>
          <a:xfrm>
            <a:off x="82267" y="6613553"/>
            <a:ext cx="2557470" cy="1692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
              <a:buFont typeface="Arial"/>
              <a:buNone/>
            </a:pPr>
            <a:r>
              <a:rPr lang="en-US" sz="500" b="0" i="0" u="none" strike="noStrike" cap="none">
                <a:solidFill>
                  <a:schemeClr val="dk1"/>
                </a:solidFill>
                <a:latin typeface="Meiryo UI" panose="020B0604030504040204" pitchFamily="34" charset="-128"/>
                <a:ea typeface="Meiryo UI" panose="020B0604030504040204" pitchFamily="34" charset="-128"/>
                <a:cs typeface="Meiryo"/>
                <a:sym typeface="Meiryo"/>
              </a:rPr>
              <a:t>※インスタライブはイメージです</a:t>
            </a:r>
            <a:endParaRPr sz="5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pic>
        <p:nvPicPr>
          <p:cNvPr id="1530" name="Google Shape;1530;p21" descr="Twitter_Device_Mobile_Floating_Update.png"/>
          <p:cNvPicPr preferRelativeResize="0"/>
          <p:nvPr/>
        </p:nvPicPr>
        <p:blipFill rotWithShape="1">
          <a:blip r:embed="rId6">
            <a:alphaModFix/>
          </a:blip>
          <a:srcRect/>
          <a:stretch/>
        </p:blipFill>
        <p:spPr>
          <a:xfrm>
            <a:off x="1984032" y="2222488"/>
            <a:ext cx="1769407" cy="3157852"/>
          </a:xfrm>
          <a:prstGeom prst="rect">
            <a:avLst/>
          </a:prstGeom>
          <a:noFill/>
          <a:ln>
            <a:noFill/>
          </a:ln>
        </p:spPr>
      </p:pic>
      <p:pic>
        <p:nvPicPr>
          <p:cNvPr id="1531" name="Google Shape;1531;p21"/>
          <p:cNvPicPr preferRelativeResize="0"/>
          <p:nvPr/>
        </p:nvPicPr>
        <p:blipFill rotWithShape="1">
          <a:blip r:embed="rId7">
            <a:alphaModFix/>
          </a:blip>
          <a:srcRect/>
          <a:stretch/>
        </p:blipFill>
        <p:spPr>
          <a:xfrm>
            <a:off x="2254277" y="2593344"/>
            <a:ext cx="1224092" cy="2319332"/>
          </a:xfrm>
          <a:prstGeom prst="rect">
            <a:avLst/>
          </a:prstGeom>
          <a:noFill/>
          <a:ln>
            <a:noFill/>
          </a:ln>
        </p:spPr>
      </p:pic>
      <p:pic>
        <p:nvPicPr>
          <p:cNvPr id="1532" name="Google Shape;1532;p21" descr="https://pics.prcm.jp/67d9e9951ada1/47411182/gif/47411182.gif"/>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2752799" y="3623982"/>
            <a:ext cx="272850" cy="270595"/>
          </a:xfrm>
          <a:prstGeom prst="rect">
            <a:avLst/>
          </a:prstGeom>
          <a:noFill/>
          <a:ln>
            <a:noFill/>
          </a:ln>
        </p:spPr>
      </p:pic>
      <p:sp>
        <p:nvSpPr>
          <p:cNvPr id="1533" name="Google Shape;1533;p21"/>
          <p:cNvSpPr/>
          <p:nvPr/>
        </p:nvSpPr>
        <p:spPr>
          <a:xfrm>
            <a:off x="202347" y="873293"/>
            <a:ext cx="8668238"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オンライン上でも『BE-PAL』読者・ユーザーとコミュニケーションが取れるインスタライブをご用意しました</a:t>
            </a:r>
            <a:r>
              <a:rPr lang="en-US" sz="16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クライアント様・広告会社様ともに人的・時間的負担の少ないプランとなっております</a:t>
            </a:r>
            <a:r>
              <a:rPr lang="en-US" sz="16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540" name="Google Shape;1540;p21"/>
          <p:cNvSpPr/>
          <p:nvPr/>
        </p:nvSpPr>
        <p:spPr>
          <a:xfrm rot="5400000">
            <a:off x="1093461" y="3339023"/>
            <a:ext cx="1622638" cy="232185"/>
          </a:xfrm>
          <a:prstGeom prst="triangle">
            <a:avLst>
              <a:gd name="adj" fmla="val 50000"/>
            </a:avLst>
          </a:prstGeom>
          <a:solidFill>
            <a:srgbClr val="FEBD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541" name="Google Shape;1541;p21"/>
          <p:cNvSpPr/>
          <p:nvPr/>
        </p:nvSpPr>
        <p:spPr>
          <a:xfrm>
            <a:off x="3328838" y="3647187"/>
            <a:ext cx="1547967" cy="2462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Meiryo UI" panose="020B0604030504040204" pitchFamily="34" charset="-128"/>
                <a:ea typeface="Meiryo UI" panose="020B0604030504040204" pitchFamily="34" charset="-128"/>
                <a:cs typeface="Meiryo"/>
                <a:sym typeface="Meiryo"/>
              </a:rPr>
              <a:t>IGTVへアーカイブ</a:t>
            </a:r>
            <a:endParaRPr sz="10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557" name="Google Shape;1557;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rPr>
              <a:t>36</a:t>
            </a:fld>
            <a:endParaRPr>
              <a:latin typeface="Meiryo UI" panose="020B0604030504040204" pitchFamily="34" charset="-128"/>
              <a:ea typeface="Meiryo UI" panose="020B0604030504040204" pitchFamily="34" charset="-128"/>
            </a:endParaRPr>
          </a:p>
        </p:txBody>
      </p:sp>
      <p:grpSp>
        <p:nvGrpSpPr>
          <p:cNvPr id="35" name="グループ化 34">
            <a:extLst>
              <a:ext uri="{FF2B5EF4-FFF2-40B4-BE49-F238E27FC236}">
                <a16:creationId xmlns:a16="http://schemas.microsoft.com/office/drawing/2014/main" id="{ABEA2522-758C-4D0C-CF38-60B1BD46BBAF}"/>
              </a:ext>
            </a:extLst>
          </p:cNvPr>
          <p:cNvGrpSpPr/>
          <p:nvPr/>
        </p:nvGrpSpPr>
        <p:grpSpPr>
          <a:xfrm>
            <a:off x="4764557" y="4301673"/>
            <a:ext cx="3968844" cy="822394"/>
            <a:chOff x="4618769" y="5485874"/>
            <a:chExt cx="3678362" cy="822394"/>
          </a:xfrm>
        </p:grpSpPr>
        <p:sp>
          <p:nvSpPr>
            <p:cNvPr id="36" name="四角形吹き出し 35">
              <a:extLst>
                <a:ext uri="{FF2B5EF4-FFF2-40B4-BE49-F238E27FC236}">
                  <a16:creationId xmlns:a16="http://schemas.microsoft.com/office/drawing/2014/main" id="{41FE18DC-3D54-BE31-340B-E36FC10252C7}"/>
                </a:ext>
              </a:extLst>
            </p:cNvPr>
            <p:cNvSpPr/>
            <p:nvPr/>
          </p:nvSpPr>
          <p:spPr>
            <a:xfrm rot="16200000">
              <a:off x="4887136"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37" name="四角形吹き出し 36">
              <a:extLst>
                <a:ext uri="{FF2B5EF4-FFF2-40B4-BE49-F238E27FC236}">
                  <a16:creationId xmlns:a16="http://schemas.microsoft.com/office/drawing/2014/main" id="{317B01EF-EC10-7C2F-4D31-3A7E6A721533}"/>
                </a:ext>
              </a:extLst>
            </p:cNvPr>
            <p:cNvSpPr/>
            <p:nvPr/>
          </p:nvSpPr>
          <p:spPr>
            <a:xfrm rot="16200000">
              <a:off x="5359349"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38" name="四角形吹き出し 37">
              <a:extLst>
                <a:ext uri="{FF2B5EF4-FFF2-40B4-BE49-F238E27FC236}">
                  <a16:creationId xmlns:a16="http://schemas.microsoft.com/office/drawing/2014/main" id="{24D52A41-522A-8C53-6BFB-6BBD150787E9}"/>
                </a:ext>
              </a:extLst>
            </p:cNvPr>
            <p:cNvSpPr/>
            <p:nvPr/>
          </p:nvSpPr>
          <p:spPr>
            <a:xfrm rot="16200000">
              <a:off x="5831562" y="5694166"/>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39" name="四角形吹き出し 38">
              <a:extLst>
                <a:ext uri="{FF2B5EF4-FFF2-40B4-BE49-F238E27FC236}">
                  <a16:creationId xmlns:a16="http://schemas.microsoft.com/office/drawing/2014/main" id="{AB4C6FB3-CB07-3DE1-E59D-8284B50E3662}"/>
                </a:ext>
              </a:extLst>
            </p:cNvPr>
            <p:cNvSpPr/>
            <p:nvPr/>
          </p:nvSpPr>
          <p:spPr>
            <a:xfrm rot="16200000">
              <a:off x="630366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40" name="四角形吹き出し 39">
              <a:extLst>
                <a:ext uri="{FF2B5EF4-FFF2-40B4-BE49-F238E27FC236}">
                  <a16:creationId xmlns:a16="http://schemas.microsoft.com/office/drawing/2014/main" id="{A202ED09-6422-F4F8-BFB3-20F5CBBB6DDE}"/>
                </a:ext>
              </a:extLst>
            </p:cNvPr>
            <p:cNvSpPr/>
            <p:nvPr/>
          </p:nvSpPr>
          <p:spPr>
            <a:xfrm rot="16200000">
              <a:off x="6775986"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41" name="四角形吹き出し 40">
              <a:extLst>
                <a:ext uri="{FF2B5EF4-FFF2-40B4-BE49-F238E27FC236}">
                  <a16:creationId xmlns:a16="http://schemas.microsoft.com/office/drawing/2014/main" id="{908D9C8D-5798-A8E2-1DAF-6A1F4D8E0E12}"/>
                </a:ext>
              </a:extLst>
            </p:cNvPr>
            <p:cNvSpPr/>
            <p:nvPr/>
          </p:nvSpPr>
          <p:spPr>
            <a:xfrm rot="16200000">
              <a:off x="7248198"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42" name="四角形吹き出し 41">
              <a:extLst>
                <a:ext uri="{FF2B5EF4-FFF2-40B4-BE49-F238E27FC236}">
                  <a16:creationId xmlns:a16="http://schemas.microsoft.com/office/drawing/2014/main" id="{27C0AA59-E173-1580-D8AB-EA1A5C5A337C}"/>
                </a:ext>
              </a:extLst>
            </p:cNvPr>
            <p:cNvSpPr/>
            <p:nvPr/>
          </p:nvSpPr>
          <p:spPr>
            <a:xfrm rot="16200000">
              <a:off x="7720411" y="5694165"/>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43" name="テキスト ボックス 42">
              <a:extLst>
                <a:ext uri="{FF2B5EF4-FFF2-40B4-BE49-F238E27FC236}">
                  <a16:creationId xmlns:a16="http://schemas.microsoft.com/office/drawing/2014/main" id="{ED537E28-2B36-A439-2C46-1AB0974829AC}"/>
                </a:ext>
              </a:extLst>
            </p:cNvPr>
            <p:cNvSpPr txBox="1"/>
            <p:nvPr/>
          </p:nvSpPr>
          <p:spPr>
            <a:xfrm>
              <a:off x="5139241"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2</a:t>
              </a:r>
              <a:endParaRPr kumimoji="1" lang="ja-JP" altLang="en-US" sz="1200" b="1">
                <a:latin typeface="Meiryo UI" panose="020B0604030504040204" pitchFamily="34" charset="-128"/>
                <a:ea typeface="Meiryo UI" panose="020B0604030504040204" pitchFamily="34" charset="-128"/>
              </a:endParaRPr>
            </a:p>
          </p:txBody>
        </p:sp>
        <p:sp>
          <p:nvSpPr>
            <p:cNvPr id="44" name="テキスト ボックス 43">
              <a:extLst>
                <a:ext uri="{FF2B5EF4-FFF2-40B4-BE49-F238E27FC236}">
                  <a16:creationId xmlns:a16="http://schemas.microsoft.com/office/drawing/2014/main" id="{DE5BC0BA-E6CA-5B89-C107-18F7C9B5972A}"/>
                </a:ext>
              </a:extLst>
            </p:cNvPr>
            <p:cNvSpPr txBox="1"/>
            <p:nvPr/>
          </p:nvSpPr>
          <p:spPr>
            <a:xfrm>
              <a:off x="5622457"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3</a:t>
              </a:r>
              <a:endParaRPr kumimoji="1" lang="ja-JP" altLang="en-US" sz="1200" b="1">
                <a:latin typeface="Meiryo UI" panose="020B0604030504040204" pitchFamily="34" charset="-128"/>
                <a:ea typeface="Meiryo UI" panose="020B0604030504040204" pitchFamily="34" charset="-128"/>
              </a:endParaRPr>
            </a:p>
          </p:txBody>
        </p:sp>
        <p:sp>
          <p:nvSpPr>
            <p:cNvPr id="45" name="テキスト ボックス 44">
              <a:extLst>
                <a:ext uri="{FF2B5EF4-FFF2-40B4-BE49-F238E27FC236}">
                  <a16:creationId xmlns:a16="http://schemas.microsoft.com/office/drawing/2014/main" id="{4F23B1C2-D602-D89A-EB71-F6C10436A5D6}"/>
                </a:ext>
              </a:extLst>
            </p:cNvPr>
            <p:cNvSpPr txBox="1"/>
            <p:nvPr/>
          </p:nvSpPr>
          <p:spPr>
            <a:xfrm>
              <a:off x="6089240" y="5494527"/>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4</a:t>
              </a:r>
              <a:endParaRPr kumimoji="1" lang="ja-JP" altLang="en-US" sz="1200" b="1">
                <a:latin typeface="Meiryo UI" panose="020B0604030504040204" pitchFamily="34" charset="-128"/>
                <a:ea typeface="Meiryo UI" panose="020B0604030504040204" pitchFamily="34" charset="-128"/>
              </a:endParaRPr>
            </a:p>
          </p:txBody>
        </p:sp>
        <p:sp>
          <p:nvSpPr>
            <p:cNvPr id="46" name="テキスト ボックス 45">
              <a:extLst>
                <a:ext uri="{FF2B5EF4-FFF2-40B4-BE49-F238E27FC236}">
                  <a16:creationId xmlns:a16="http://schemas.microsoft.com/office/drawing/2014/main" id="{6ACF45B3-361F-4D8A-E2DE-88BE35A35508}"/>
                </a:ext>
              </a:extLst>
            </p:cNvPr>
            <p:cNvSpPr txBox="1"/>
            <p:nvPr/>
          </p:nvSpPr>
          <p:spPr>
            <a:xfrm>
              <a:off x="6562769" y="5494526"/>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5</a:t>
              </a:r>
              <a:endParaRPr kumimoji="1" lang="ja-JP" altLang="en-US" sz="1200" b="1">
                <a:latin typeface="Meiryo UI" panose="020B0604030504040204" pitchFamily="34" charset="-128"/>
                <a:ea typeface="Meiryo UI" panose="020B0604030504040204" pitchFamily="34" charset="-128"/>
              </a:endParaRPr>
            </a:p>
          </p:txBody>
        </p:sp>
        <p:sp>
          <p:nvSpPr>
            <p:cNvPr id="47" name="テキスト ボックス 46">
              <a:extLst>
                <a:ext uri="{FF2B5EF4-FFF2-40B4-BE49-F238E27FC236}">
                  <a16:creationId xmlns:a16="http://schemas.microsoft.com/office/drawing/2014/main" id="{BE7EC47B-B561-06D9-014A-2C65BA7FACF0}"/>
                </a:ext>
              </a:extLst>
            </p:cNvPr>
            <p:cNvSpPr txBox="1"/>
            <p:nvPr/>
          </p:nvSpPr>
          <p:spPr>
            <a:xfrm>
              <a:off x="7032235" y="5493932"/>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6</a:t>
              </a:r>
              <a:endParaRPr kumimoji="1" lang="ja-JP" altLang="en-US" sz="1200" b="1">
                <a:latin typeface="Meiryo UI" panose="020B0604030504040204" pitchFamily="34" charset="-128"/>
                <a:ea typeface="Meiryo UI" panose="020B0604030504040204" pitchFamily="34" charset="-128"/>
              </a:endParaRPr>
            </a:p>
          </p:txBody>
        </p:sp>
        <p:sp>
          <p:nvSpPr>
            <p:cNvPr id="48" name="テキスト ボックス 47">
              <a:extLst>
                <a:ext uri="{FF2B5EF4-FFF2-40B4-BE49-F238E27FC236}">
                  <a16:creationId xmlns:a16="http://schemas.microsoft.com/office/drawing/2014/main" id="{9A77A33E-1E4A-EFE8-171C-A185C83BBABA}"/>
                </a:ext>
              </a:extLst>
            </p:cNvPr>
            <p:cNvSpPr txBox="1"/>
            <p:nvPr/>
          </p:nvSpPr>
          <p:spPr>
            <a:xfrm>
              <a:off x="7505876" y="5499978"/>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7</a:t>
              </a:r>
              <a:endParaRPr kumimoji="1" lang="ja-JP" altLang="en-US" sz="1200" b="1">
                <a:latin typeface="Meiryo UI" panose="020B0604030504040204" pitchFamily="34" charset="-128"/>
                <a:ea typeface="Meiryo UI" panose="020B0604030504040204" pitchFamily="34" charset="-128"/>
              </a:endParaRPr>
            </a:p>
          </p:txBody>
        </p:sp>
        <p:sp>
          <p:nvSpPr>
            <p:cNvPr id="49" name="テキスト ボックス 48">
              <a:extLst>
                <a:ext uri="{FF2B5EF4-FFF2-40B4-BE49-F238E27FC236}">
                  <a16:creationId xmlns:a16="http://schemas.microsoft.com/office/drawing/2014/main" id="{AB7EE1C6-EFC7-040B-D252-BA1798106EB0}"/>
                </a:ext>
              </a:extLst>
            </p:cNvPr>
            <p:cNvSpPr txBox="1"/>
            <p:nvPr/>
          </p:nvSpPr>
          <p:spPr>
            <a:xfrm>
              <a:off x="7974974" y="5494719"/>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8</a:t>
              </a:r>
              <a:endParaRPr kumimoji="1" lang="ja-JP" altLang="en-US" sz="1200" b="1">
                <a:latin typeface="Meiryo UI" panose="020B0604030504040204" pitchFamily="34" charset="-128"/>
                <a:ea typeface="Meiryo UI" panose="020B0604030504040204" pitchFamily="34" charset="-128"/>
              </a:endParaRPr>
            </a:p>
          </p:txBody>
        </p:sp>
        <p:sp>
          <p:nvSpPr>
            <p:cNvPr id="50" name="四角形吹き出し 49">
              <a:extLst>
                <a:ext uri="{FF2B5EF4-FFF2-40B4-BE49-F238E27FC236}">
                  <a16:creationId xmlns:a16="http://schemas.microsoft.com/office/drawing/2014/main" id="{9499C8C2-D64A-DE28-FF1D-032E3DAB1F93}"/>
                </a:ext>
              </a:extLst>
            </p:cNvPr>
            <p:cNvSpPr/>
            <p:nvPr/>
          </p:nvSpPr>
          <p:spPr>
            <a:xfrm rot="16200000">
              <a:off x="4412413" y="5694164"/>
              <a:ext cx="783075" cy="370364"/>
            </a:xfrm>
            <a:prstGeom prst="wedgeRectCallout">
              <a:avLst>
                <a:gd name="adj1" fmla="val -20638"/>
                <a:gd name="adj2" fmla="val 69404"/>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Meiryo UI" panose="020B0604030504040204" pitchFamily="34" charset="-128"/>
                <a:ea typeface="Meiryo UI" panose="020B0604030504040204" pitchFamily="34" charset="-128"/>
              </a:endParaRPr>
            </a:p>
          </p:txBody>
        </p:sp>
        <p:sp>
          <p:nvSpPr>
            <p:cNvPr id="51" name="テキスト ボックス 50">
              <a:extLst>
                <a:ext uri="{FF2B5EF4-FFF2-40B4-BE49-F238E27FC236}">
                  <a16:creationId xmlns:a16="http://schemas.microsoft.com/office/drawing/2014/main" id="{E01015C0-A75E-F72C-2268-918ADB0FCB18}"/>
                </a:ext>
              </a:extLst>
            </p:cNvPr>
            <p:cNvSpPr txBox="1"/>
            <p:nvPr/>
          </p:nvSpPr>
          <p:spPr>
            <a:xfrm>
              <a:off x="4666996" y="5485874"/>
              <a:ext cx="267720" cy="276999"/>
            </a:xfrm>
            <a:prstGeom prst="rect">
              <a:avLst/>
            </a:prstGeom>
            <a:noFill/>
          </p:spPr>
          <p:txBody>
            <a:bodyPr wrap="none" rtlCol="0">
              <a:spAutoFit/>
            </a:bodyPr>
            <a:lstStyle/>
            <a:p>
              <a:pPr algn="ctr"/>
              <a:r>
                <a:rPr kumimoji="1" lang="en-US" altLang="ja-JP" sz="1200" b="1" dirty="0">
                  <a:latin typeface="Meiryo UI" panose="020B0604030504040204" pitchFamily="34" charset="-128"/>
                  <a:ea typeface="Meiryo UI" panose="020B0604030504040204" pitchFamily="34" charset="-128"/>
                </a:rPr>
                <a:t>1</a:t>
              </a:r>
              <a:endParaRPr kumimoji="1" lang="ja-JP" altLang="en-US" sz="1200" b="1">
                <a:latin typeface="Meiryo UI" panose="020B0604030504040204" pitchFamily="34" charset="-128"/>
                <a:ea typeface="Meiryo UI" panose="020B0604030504040204" pitchFamily="34" charset="-128"/>
              </a:endParaRPr>
            </a:p>
          </p:txBody>
        </p:sp>
        <p:sp>
          <p:nvSpPr>
            <p:cNvPr id="52" name="テキスト ボックス 51">
              <a:extLst>
                <a:ext uri="{FF2B5EF4-FFF2-40B4-BE49-F238E27FC236}">
                  <a16:creationId xmlns:a16="http://schemas.microsoft.com/office/drawing/2014/main" id="{B9600FB8-1F87-C38D-AF15-F54874FC36A6}"/>
                </a:ext>
              </a:extLst>
            </p:cNvPr>
            <p:cNvSpPr txBox="1"/>
            <p:nvPr/>
          </p:nvSpPr>
          <p:spPr>
            <a:xfrm>
              <a:off x="4664614"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申込</a:t>
              </a:r>
            </a:p>
          </p:txBody>
        </p:sp>
        <p:sp>
          <p:nvSpPr>
            <p:cNvPr id="53" name="テキスト ボックス 52">
              <a:extLst>
                <a:ext uri="{FF2B5EF4-FFF2-40B4-BE49-F238E27FC236}">
                  <a16:creationId xmlns:a16="http://schemas.microsoft.com/office/drawing/2014/main" id="{03984A43-B9F5-7475-CB7F-7F432BCBA99A}"/>
                </a:ext>
              </a:extLst>
            </p:cNvPr>
            <p:cNvSpPr txBox="1"/>
            <p:nvPr/>
          </p:nvSpPr>
          <p:spPr>
            <a:xfrm>
              <a:off x="5137817" y="5718912"/>
              <a:ext cx="276692" cy="589356"/>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オリエン</a:t>
              </a:r>
            </a:p>
          </p:txBody>
        </p:sp>
        <p:sp>
          <p:nvSpPr>
            <p:cNvPr id="54" name="テキスト ボックス 53">
              <a:extLst>
                <a:ext uri="{FF2B5EF4-FFF2-40B4-BE49-F238E27FC236}">
                  <a16:creationId xmlns:a16="http://schemas.microsoft.com/office/drawing/2014/main" id="{B6DEAD53-CDFF-795E-A62C-D6443B879A9B}"/>
                </a:ext>
              </a:extLst>
            </p:cNvPr>
            <p:cNvSpPr txBox="1"/>
            <p:nvPr/>
          </p:nvSpPr>
          <p:spPr>
            <a:xfrm>
              <a:off x="5617747" y="5793425"/>
              <a:ext cx="276692" cy="433965"/>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構成案</a:t>
              </a:r>
            </a:p>
          </p:txBody>
        </p:sp>
        <p:sp>
          <p:nvSpPr>
            <p:cNvPr id="55" name="テキスト ボックス 54">
              <a:extLst>
                <a:ext uri="{FF2B5EF4-FFF2-40B4-BE49-F238E27FC236}">
                  <a16:creationId xmlns:a16="http://schemas.microsoft.com/office/drawing/2014/main" id="{3E9F0D8C-6F28-0101-B9F1-2DCCB370D3E1}"/>
                </a:ext>
              </a:extLst>
            </p:cNvPr>
            <p:cNvSpPr txBox="1"/>
            <p:nvPr/>
          </p:nvSpPr>
          <p:spPr>
            <a:xfrm>
              <a:off x="6084055" y="5852076"/>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撮影</a:t>
              </a:r>
            </a:p>
          </p:txBody>
        </p:sp>
        <p:sp>
          <p:nvSpPr>
            <p:cNvPr id="56" name="テキスト ボックス 55">
              <a:extLst>
                <a:ext uri="{FF2B5EF4-FFF2-40B4-BE49-F238E27FC236}">
                  <a16:creationId xmlns:a16="http://schemas.microsoft.com/office/drawing/2014/main" id="{08396834-61D9-475B-7B44-5D4782A85D4A}"/>
                </a:ext>
              </a:extLst>
            </p:cNvPr>
            <p:cNvSpPr txBox="1"/>
            <p:nvPr/>
          </p:nvSpPr>
          <p:spPr>
            <a:xfrm>
              <a:off x="6556267"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初稿</a:t>
              </a:r>
            </a:p>
          </p:txBody>
        </p:sp>
        <p:sp>
          <p:nvSpPr>
            <p:cNvPr id="57" name="テキスト ボックス 56">
              <a:extLst>
                <a:ext uri="{FF2B5EF4-FFF2-40B4-BE49-F238E27FC236}">
                  <a16:creationId xmlns:a16="http://schemas.microsoft.com/office/drawing/2014/main" id="{5193D831-415C-C14F-98B5-38A55706E5FB}"/>
                </a:ext>
              </a:extLst>
            </p:cNvPr>
            <p:cNvSpPr txBox="1"/>
            <p:nvPr/>
          </p:nvSpPr>
          <p:spPr>
            <a:xfrm>
              <a:off x="7039890" y="5846770"/>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再校</a:t>
              </a:r>
            </a:p>
          </p:txBody>
        </p:sp>
        <p:sp>
          <p:nvSpPr>
            <p:cNvPr id="58" name="テキスト ボックス 57">
              <a:extLst>
                <a:ext uri="{FF2B5EF4-FFF2-40B4-BE49-F238E27FC236}">
                  <a16:creationId xmlns:a16="http://schemas.microsoft.com/office/drawing/2014/main" id="{180265FA-59D1-5128-B017-4BAEDE4A0772}"/>
                </a:ext>
              </a:extLst>
            </p:cNvPr>
            <p:cNvSpPr txBox="1"/>
            <p:nvPr/>
          </p:nvSpPr>
          <p:spPr>
            <a:xfrm>
              <a:off x="7497575" y="5853545"/>
              <a:ext cx="276692" cy="320088"/>
            </a:xfrm>
            <a:prstGeom prst="rect">
              <a:avLst/>
            </a:prstGeom>
            <a:noFill/>
          </p:spPr>
          <p:txBody>
            <a:bodyPr vert="wordArtVertRtl" wrap="none" rtlCol="0" anchor="ctr">
              <a:spAutoFit/>
            </a:bodyPr>
            <a:lstStyle/>
            <a:p>
              <a:pPr algn="ctr"/>
              <a:r>
                <a:rPr kumimoji="1" lang="ja-JP" altLang="en-US" sz="600">
                  <a:latin typeface="Meiryo UI" panose="020B0604030504040204" pitchFamily="34" charset="-128"/>
                  <a:ea typeface="Meiryo UI" panose="020B0604030504040204" pitchFamily="34" charset="-128"/>
                </a:rPr>
                <a:t>校了</a:t>
              </a:r>
            </a:p>
          </p:txBody>
        </p:sp>
        <p:sp>
          <p:nvSpPr>
            <p:cNvPr id="59" name="テキスト ボックス 58">
              <a:extLst>
                <a:ext uri="{FF2B5EF4-FFF2-40B4-BE49-F238E27FC236}">
                  <a16:creationId xmlns:a16="http://schemas.microsoft.com/office/drawing/2014/main" id="{3B22246C-5DA8-1A4B-BF7F-2EA8039E473E}"/>
                </a:ext>
              </a:extLst>
            </p:cNvPr>
            <p:cNvSpPr txBox="1"/>
            <p:nvPr/>
          </p:nvSpPr>
          <p:spPr>
            <a:xfrm>
              <a:off x="7972994" y="5709179"/>
              <a:ext cx="276692" cy="594142"/>
            </a:xfrm>
            <a:prstGeom prst="rect">
              <a:avLst/>
            </a:prstGeom>
            <a:noFill/>
          </p:spPr>
          <p:txBody>
            <a:bodyPr vert="wordArtVertRtl" wrap="square" rtlCol="0" anchor="ctr">
              <a:spAutoFit/>
            </a:bodyPr>
            <a:lstStyle/>
            <a:p>
              <a:pPr algn="ctr"/>
              <a:r>
                <a:rPr kumimoji="1" lang="ja-JP" altLang="en-US" sz="600">
                  <a:latin typeface="Meiryo UI" panose="020B0604030504040204" pitchFamily="34" charset="-128"/>
                  <a:ea typeface="Meiryo UI" panose="020B0604030504040204" pitchFamily="34" charset="-128"/>
                </a:rPr>
                <a:t>掲載開始</a:t>
              </a:r>
            </a:p>
          </p:txBody>
        </p:sp>
        <p:cxnSp>
          <p:nvCxnSpPr>
            <p:cNvPr id="60" name="直線コネクタ 59">
              <a:extLst>
                <a:ext uri="{FF2B5EF4-FFF2-40B4-BE49-F238E27FC236}">
                  <a16:creationId xmlns:a16="http://schemas.microsoft.com/office/drawing/2014/main" id="{49403973-EC42-66F0-540B-1867EB759E2F}"/>
                </a:ext>
              </a:extLst>
            </p:cNvPr>
            <p:cNvCxnSpPr>
              <a:cxnSpLocks/>
            </p:cNvCxnSpPr>
            <p:nvPr/>
          </p:nvCxnSpPr>
          <p:spPr>
            <a:xfrm>
              <a:off x="4662239" y="576760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22DDBE28-C7BD-7527-C086-1D344CE9D4A1}"/>
                </a:ext>
              </a:extLst>
            </p:cNvPr>
            <p:cNvCxnSpPr>
              <a:cxnSpLocks/>
            </p:cNvCxnSpPr>
            <p:nvPr/>
          </p:nvCxnSpPr>
          <p:spPr>
            <a:xfrm>
              <a:off x="5147822" y="5769074"/>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1B9BA369-C00E-EAEF-BC3E-B84F9842B683}"/>
                </a:ext>
              </a:extLst>
            </p:cNvPr>
            <p:cNvCxnSpPr>
              <a:cxnSpLocks/>
            </p:cNvCxnSpPr>
            <p:nvPr/>
          </p:nvCxnSpPr>
          <p:spPr>
            <a:xfrm>
              <a:off x="5612270" y="577054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15CD1360-3C6B-3E21-48FE-8F3BBC856299}"/>
                </a:ext>
              </a:extLst>
            </p:cNvPr>
            <p:cNvCxnSpPr>
              <a:cxnSpLocks/>
            </p:cNvCxnSpPr>
            <p:nvPr/>
          </p:nvCxnSpPr>
          <p:spPr>
            <a:xfrm>
              <a:off x="6084483" y="5769691"/>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2" name="直線コネクタ 1471">
              <a:extLst>
                <a:ext uri="{FF2B5EF4-FFF2-40B4-BE49-F238E27FC236}">
                  <a16:creationId xmlns:a16="http://schemas.microsoft.com/office/drawing/2014/main" id="{FEC44F6C-8EE2-63D9-F1E2-D26FE5F4DACA}"/>
                </a:ext>
              </a:extLst>
            </p:cNvPr>
            <p:cNvCxnSpPr>
              <a:cxnSpLocks/>
            </p:cNvCxnSpPr>
            <p:nvPr/>
          </p:nvCxnSpPr>
          <p:spPr>
            <a:xfrm>
              <a:off x="6553787" y="5764077"/>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3" name="直線コネクタ 1472">
              <a:extLst>
                <a:ext uri="{FF2B5EF4-FFF2-40B4-BE49-F238E27FC236}">
                  <a16:creationId xmlns:a16="http://schemas.microsoft.com/office/drawing/2014/main" id="{85D2CA2B-1AE3-3558-4BF8-327B7930DC9C}"/>
                </a:ext>
              </a:extLst>
            </p:cNvPr>
            <p:cNvCxnSpPr>
              <a:cxnSpLocks/>
            </p:cNvCxnSpPr>
            <p:nvPr/>
          </p:nvCxnSpPr>
          <p:spPr>
            <a:xfrm>
              <a:off x="7039370" y="5765546"/>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4" name="直線コネクタ 1473">
              <a:extLst>
                <a:ext uri="{FF2B5EF4-FFF2-40B4-BE49-F238E27FC236}">
                  <a16:creationId xmlns:a16="http://schemas.microsoft.com/office/drawing/2014/main" id="{B2693915-5216-97B7-453E-05C3BC13C72C}"/>
                </a:ext>
              </a:extLst>
            </p:cNvPr>
            <p:cNvCxnSpPr>
              <a:cxnSpLocks/>
            </p:cNvCxnSpPr>
            <p:nvPr/>
          </p:nvCxnSpPr>
          <p:spPr>
            <a:xfrm>
              <a:off x="7503818" y="5767015"/>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5" name="直線コネクタ 1474">
              <a:extLst>
                <a:ext uri="{FF2B5EF4-FFF2-40B4-BE49-F238E27FC236}">
                  <a16:creationId xmlns:a16="http://schemas.microsoft.com/office/drawing/2014/main" id="{566E7DB8-BBA8-D4A4-E50A-084C2FCFB083}"/>
                </a:ext>
              </a:extLst>
            </p:cNvPr>
            <p:cNvCxnSpPr>
              <a:cxnSpLocks/>
            </p:cNvCxnSpPr>
            <p:nvPr/>
          </p:nvCxnSpPr>
          <p:spPr>
            <a:xfrm>
              <a:off x="7976031" y="5766163"/>
              <a:ext cx="27723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グループ化 21">
            <a:extLst>
              <a:ext uri="{FF2B5EF4-FFF2-40B4-BE49-F238E27FC236}">
                <a16:creationId xmlns:a16="http://schemas.microsoft.com/office/drawing/2014/main" id="{E4FD3B46-BA9C-0D53-ED5C-631E60C1B72E}"/>
              </a:ext>
            </a:extLst>
          </p:cNvPr>
          <p:cNvGrpSpPr/>
          <p:nvPr/>
        </p:nvGrpSpPr>
        <p:grpSpPr>
          <a:xfrm>
            <a:off x="662235" y="5089521"/>
            <a:ext cx="1077539" cy="629690"/>
            <a:chOff x="1901314" y="4751804"/>
            <a:chExt cx="1077539" cy="629690"/>
          </a:xfrm>
        </p:grpSpPr>
        <p:pic>
          <p:nvPicPr>
            <p:cNvPr id="24" name="Google Shape;1090;p62" descr="annn.png">
              <a:extLst>
                <a:ext uri="{FF2B5EF4-FFF2-40B4-BE49-F238E27FC236}">
                  <a16:creationId xmlns:a16="http://schemas.microsoft.com/office/drawing/2014/main" id="{E02176A9-4C17-CD95-D302-64D6EA56BF2F}"/>
                </a:ext>
              </a:extLst>
            </p:cNvPr>
            <p:cNvPicPr preferRelativeResize="0"/>
            <p:nvPr/>
          </p:nvPicPr>
          <p:blipFill rotWithShape="1">
            <a:blip r:embed="rId9">
              <a:alphaModFix/>
            </a:blip>
            <a:srcRect/>
            <a:stretch/>
          </p:blipFill>
          <p:spPr>
            <a:xfrm rot="5400000">
              <a:off x="2279600" y="4958350"/>
              <a:ext cx="230309" cy="615980"/>
            </a:xfrm>
            <a:prstGeom prst="rect">
              <a:avLst/>
            </a:prstGeom>
            <a:noFill/>
            <a:ln>
              <a:noFill/>
            </a:ln>
          </p:spPr>
        </p:pic>
        <p:grpSp>
          <p:nvGrpSpPr>
            <p:cNvPr id="25" name="グループ化 24">
              <a:extLst>
                <a:ext uri="{FF2B5EF4-FFF2-40B4-BE49-F238E27FC236}">
                  <a16:creationId xmlns:a16="http://schemas.microsoft.com/office/drawing/2014/main" id="{EF6F78C5-F423-0C9B-BD88-9B45F1B43BA0}"/>
                </a:ext>
              </a:extLst>
            </p:cNvPr>
            <p:cNvGrpSpPr/>
            <p:nvPr/>
          </p:nvGrpSpPr>
          <p:grpSpPr>
            <a:xfrm>
              <a:off x="1901314" y="4751804"/>
              <a:ext cx="1077539" cy="384518"/>
              <a:chOff x="393626" y="4684477"/>
              <a:chExt cx="1681443" cy="600020"/>
            </a:xfrm>
          </p:grpSpPr>
          <p:pic>
            <p:nvPicPr>
              <p:cNvPr id="26" name="図 25">
                <a:extLst>
                  <a:ext uri="{FF2B5EF4-FFF2-40B4-BE49-F238E27FC236}">
                    <a16:creationId xmlns:a16="http://schemas.microsoft.com/office/drawing/2014/main" id="{A570DEFB-4F90-452B-6E71-6554E52D6F8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253943" y="4684477"/>
                <a:ext cx="821126" cy="600020"/>
              </a:xfrm>
              <a:prstGeom prst="rect">
                <a:avLst/>
              </a:prstGeom>
            </p:spPr>
          </p:pic>
          <p:grpSp>
            <p:nvGrpSpPr>
              <p:cNvPr id="27" name="グループ化 26">
                <a:extLst>
                  <a:ext uri="{FF2B5EF4-FFF2-40B4-BE49-F238E27FC236}">
                    <a16:creationId xmlns:a16="http://schemas.microsoft.com/office/drawing/2014/main" id="{1F41FE94-36BA-02CA-701A-4BD40EDC4A8F}"/>
                  </a:ext>
                </a:extLst>
              </p:cNvPr>
              <p:cNvGrpSpPr/>
              <p:nvPr/>
            </p:nvGrpSpPr>
            <p:grpSpPr>
              <a:xfrm>
                <a:off x="923242" y="4728983"/>
                <a:ext cx="476210" cy="476210"/>
                <a:chOff x="7365213" y="628769"/>
                <a:chExt cx="678532" cy="678532"/>
              </a:xfrm>
            </p:grpSpPr>
            <p:sp>
              <p:nvSpPr>
                <p:cNvPr id="31" name="円/楕円 30">
                  <a:extLst>
                    <a:ext uri="{FF2B5EF4-FFF2-40B4-BE49-F238E27FC236}">
                      <a16:creationId xmlns:a16="http://schemas.microsoft.com/office/drawing/2014/main" id="{062B1FEF-49EB-A6A7-AA40-BAB8C0E1E5A2}"/>
                    </a:ext>
                  </a:extLst>
                </p:cNvPr>
                <p:cNvSpPr/>
                <p:nvPr/>
              </p:nvSpPr>
              <p:spPr>
                <a:xfrm>
                  <a:off x="7365213" y="628769"/>
                  <a:ext cx="678532" cy="678532"/>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2" name="図 31">
                  <a:extLst>
                    <a:ext uri="{FF2B5EF4-FFF2-40B4-BE49-F238E27FC236}">
                      <a16:creationId xmlns:a16="http://schemas.microsoft.com/office/drawing/2014/main" id="{536141FC-4D52-B5D7-C60F-4C003453FE31}"/>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509254" y="761902"/>
                  <a:ext cx="396912" cy="396912"/>
                </a:xfrm>
                <a:prstGeom prst="rect">
                  <a:avLst/>
                </a:prstGeom>
              </p:spPr>
            </p:pic>
          </p:grpSp>
          <p:grpSp>
            <p:nvGrpSpPr>
              <p:cNvPr id="28" name="グループ化 27">
                <a:extLst>
                  <a:ext uri="{FF2B5EF4-FFF2-40B4-BE49-F238E27FC236}">
                    <a16:creationId xmlns:a16="http://schemas.microsoft.com/office/drawing/2014/main" id="{4B67DE5F-899B-8D97-B9F7-FA0BA2F81CF8}"/>
                  </a:ext>
                </a:extLst>
              </p:cNvPr>
              <p:cNvGrpSpPr/>
              <p:nvPr/>
            </p:nvGrpSpPr>
            <p:grpSpPr>
              <a:xfrm>
                <a:off x="393626" y="4698827"/>
                <a:ext cx="536522" cy="536522"/>
                <a:chOff x="4285526" y="3398844"/>
                <a:chExt cx="536522" cy="536522"/>
              </a:xfrm>
            </p:grpSpPr>
            <p:sp>
              <p:nvSpPr>
                <p:cNvPr id="29" name="円/楕円 28">
                  <a:extLst>
                    <a:ext uri="{FF2B5EF4-FFF2-40B4-BE49-F238E27FC236}">
                      <a16:creationId xmlns:a16="http://schemas.microsoft.com/office/drawing/2014/main" id="{2D09C343-43C7-F59B-E966-22EEE9531424}"/>
                    </a:ext>
                  </a:extLst>
                </p:cNvPr>
                <p:cNvSpPr/>
                <p:nvPr/>
              </p:nvSpPr>
              <p:spPr>
                <a:xfrm>
                  <a:off x="4315682" y="3429000"/>
                  <a:ext cx="476210" cy="47621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0" name="図 29">
                  <a:extLst>
                    <a:ext uri="{FF2B5EF4-FFF2-40B4-BE49-F238E27FC236}">
                      <a16:creationId xmlns:a16="http://schemas.microsoft.com/office/drawing/2014/main" id="{E61B7AAF-8A08-E87B-4265-E5F79E52038A}"/>
                    </a:ext>
                  </a:extLst>
                </p:cNvPr>
                <p:cNvPicPr>
                  <a:picLocks noChangeAspect="1"/>
                </p:cNvPicPr>
                <p:nvPr/>
              </p:nvPicPr>
              <p:blipFill>
                <a:blip r:embed="rId12"/>
                <a:stretch>
                  <a:fillRect/>
                </a:stretch>
              </p:blipFill>
              <p:spPr>
                <a:xfrm>
                  <a:off x="4285526" y="3398844"/>
                  <a:ext cx="536522" cy="536522"/>
                </a:xfrm>
                <a:prstGeom prst="rect">
                  <a:avLst/>
                </a:prstGeom>
              </p:spPr>
            </p:pic>
          </p:grpSp>
        </p:grpSp>
      </p:grpSp>
      <p:sp>
        <p:nvSpPr>
          <p:cNvPr id="34" name="Google Shape;1303;p68">
            <a:extLst>
              <a:ext uri="{FF2B5EF4-FFF2-40B4-BE49-F238E27FC236}">
                <a16:creationId xmlns:a16="http://schemas.microsoft.com/office/drawing/2014/main" id="{046C76CA-5EA0-8CA8-4024-73AF5E0A16B0}"/>
              </a:ext>
            </a:extLst>
          </p:cNvPr>
          <p:cNvSpPr txBox="1"/>
          <p:nvPr/>
        </p:nvSpPr>
        <p:spPr>
          <a:xfrm>
            <a:off x="7818059" y="166619"/>
            <a:ext cx="904968" cy="369332"/>
          </a:xfrm>
          <a:prstGeom prst="rect">
            <a:avLst/>
          </a:prstGeom>
          <a:solidFill>
            <a:schemeClr val="accent4"/>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SNS</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99"/>
          <p:cNvSpPr txBox="1"/>
          <p:nvPr/>
        </p:nvSpPr>
        <p:spPr>
          <a:xfrm>
            <a:off x="996207" y="182793"/>
            <a:ext cx="307214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800" b="1" i="0" u="none" strike="noStrike" cap="none">
                <a:solidFill>
                  <a:srgbClr val="000000"/>
                </a:solidFill>
                <a:latin typeface="Meiryo UI" panose="020B0604030504040204" pitchFamily="34" charset="-128"/>
                <a:ea typeface="Meiryo UI" panose="020B0604030504040204" pitchFamily="34" charset="-128"/>
                <a:cs typeface="Meiryo"/>
                <a:sym typeface="Meiryo"/>
              </a:rPr>
              <a:t>SNSブーストプラン</a:t>
            </a:r>
            <a:endParaRPr sz="28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86" name="Google Shape;86;p9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rPr>
              <a:t>37</a:t>
            </a:fld>
            <a:endParaRPr>
              <a:latin typeface="Meiryo UI" panose="020B0604030504040204" pitchFamily="34" charset="-128"/>
              <a:ea typeface="Meiryo UI" panose="020B0604030504040204" pitchFamily="34" charset="-128"/>
            </a:endParaRPr>
          </a:p>
        </p:txBody>
      </p:sp>
      <p:sp>
        <p:nvSpPr>
          <p:cNvPr id="2" name="Google Shape;1785;p100">
            <a:extLst>
              <a:ext uri="{FF2B5EF4-FFF2-40B4-BE49-F238E27FC236}">
                <a16:creationId xmlns:a16="http://schemas.microsoft.com/office/drawing/2014/main" id="{BE1CE65C-3669-A22D-1441-1A549DCBCAA8}"/>
              </a:ext>
            </a:extLst>
          </p:cNvPr>
          <p:cNvSpPr txBox="1"/>
          <p:nvPr/>
        </p:nvSpPr>
        <p:spPr>
          <a:xfrm>
            <a:off x="299639" y="5418837"/>
            <a:ext cx="6652614" cy="14465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ja-JP" altLang="en-US" sz="800" i="0" u="none" strike="noStrike" cap="none">
                <a:solidFill>
                  <a:srgbClr val="FF0000"/>
                </a:solidFill>
                <a:latin typeface="Meiryo UI" panose="020B0604030504040204" pitchFamily="34" charset="-128"/>
                <a:ea typeface="Meiryo UI" panose="020B0604030504040204" pitchFamily="34" charset="-128"/>
                <a:cs typeface="Meiryo"/>
                <a:sym typeface="Meiryo"/>
              </a:rPr>
              <a:t>・タイアップと同じタイミングでお申し込みください</a:t>
            </a:r>
          </a:p>
          <a:p>
            <a:pPr marL="0" marR="0" lvl="0" indent="0" algn="l" rtl="0">
              <a:lnSpc>
                <a:spcPct val="100000"/>
              </a:lnSpc>
              <a:spcBef>
                <a:spcPts val="0"/>
              </a:spcBef>
              <a:spcAft>
                <a:spcPts val="0"/>
              </a:spcAft>
              <a:buClr>
                <a:srgbClr val="000000"/>
              </a:buClr>
              <a:buSzPts val="800"/>
              <a:buFont typeface="Arial"/>
              <a:buNone/>
            </a:pPr>
            <a:r>
              <a:rPr lang="ja-JP" altLang="en-US" sz="800" i="0" u="none" strike="noStrike" cap="none">
                <a:solidFill>
                  <a:srgbClr val="FF0000"/>
                </a:solidFill>
                <a:latin typeface="Meiryo UI" panose="020B0604030504040204" pitchFamily="34" charset="-128"/>
                <a:ea typeface="Meiryo UI" panose="020B0604030504040204" pitchFamily="34" charset="-128"/>
                <a:cs typeface="Meiryo"/>
                <a:sym typeface="Meiryo"/>
              </a:rPr>
              <a:t>・配信開始は記事公開日から</a:t>
            </a:r>
            <a:r>
              <a:rPr lang="en-US" altLang="ja-JP" sz="800" i="0" u="none" strike="noStrike" cap="none" dirty="0">
                <a:solidFill>
                  <a:srgbClr val="FF0000"/>
                </a:solidFill>
                <a:latin typeface="Meiryo UI" panose="020B0604030504040204" pitchFamily="34" charset="-128"/>
                <a:ea typeface="Meiryo UI" panose="020B0604030504040204" pitchFamily="34" charset="-128"/>
                <a:cs typeface="Meiryo"/>
                <a:sym typeface="Meiryo"/>
              </a:rPr>
              <a:t>1</a:t>
            </a:r>
            <a:r>
              <a:rPr lang="ja-JP" altLang="en-US" sz="800" i="0" u="none" strike="noStrike" cap="none">
                <a:solidFill>
                  <a:srgbClr val="FF0000"/>
                </a:solidFill>
                <a:latin typeface="Meiryo UI" panose="020B0604030504040204" pitchFamily="34" charset="-128"/>
                <a:ea typeface="Meiryo UI" panose="020B0604030504040204" pitchFamily="34" charset="-128"/>
                <a:cs typeface="Meiryo"/>
                <a:sym typeface="Meiryo"/>
              </a:rPr>
              <a:t>～</a:t>
            </a:r>
            <a:r>
              <a:rPr lang="en-US" altLang="ja-JP" sz="800" i="0" u="none" strike="noStrike" cap="none" dirty="0">
                <a:solidFill>
                  <a:srgbClr val="FF0000"/>
                </a:solidFill>
                <a:latin typeface="Meiryo UI" panose="020B0604030504040204" pitchFamily="34" charset="-128"/>
                <a:ea typeface="Meiryo UI" panose="020B0604030504040204" pitchFamily="34" charset="-128"/>
                <a:cs typeface="Meiryo"/>
                <a:sym typeface="Meiryo"/>
              </a:rPr>
              <a:t>3</a:t>
            </a:r>
            <a:r>
              <a:rPr lang="ja-JP" altLang="en-US" sz="800" i="0" u="none" strike="noStrike" cap="none">
                <a:solidFill>
                  <a:srgbClr val="FF0000"/>
                </a:solidFill>
                <a:latin typeface="Meiryo UI" panose="020B0604030504040204" pitchFamily="34" charset="-128"/>
                <a:ea typeface="Meiryo UI" panose="020B0604030504040204" pitchFamily="34" charset="-128"/>
                <a:cs typeface="Meiryo"/>
                <a:sym typeface="Meiryo"/>
              </a:rPr>
              <a:t>営業日後の配信開始となります。</a:t>
            </a:r>
          </a:p>
          <a:p>
            <a:pPr marL="0" marR="0" lvl="0" indent="0" algn="l" rtl="0">
              <a:lnSpc>
                <a:spcPct val="100000"/>
              </a:lnSpc>
              <a:spcBef>
                <a:spcPts val="0"/>
              </a:spcBef>
              <a:spcAft>
                <a:spcPts val="0"/>
              </a:spcAft>
              <a:buClr>
                <a:srgbClr val="000000"/>
              </a:buClr>
              <a:buSzPts val="800"/>
              <a:buFont typeface="Arial"/>
              <a:buNone/>
            </a:pPr>
            <a:r>
              <a:rPr lang="ja-JP" altLang="en-US" sz="800" i="0" u="none" strike="noStrike" cap="none">
                <a:solidFill>
                  <a:srgbClr val="FF0000"/>
                </a:solidFill>
                <a:latin typeface="Meiryo UI" panose="020B0604030504040204" pitchFamily="34" charset="-128"/>
                <a:ea typeface="Meiryo UI" panose="020B0604030504040204" pitchFamily="34" charset="-128"/>
                <a:cs typeface="Meiryo"/>
                <a:sym typeface="Meiryo"/>
              </a:rPr>
              <a:t>・タイアップ記事の起用者、使用画像によっては</a:t>
            </a:r>
            <a:r>
              <a:rPr lang="en-US" altLang="ja-JP" sz="800" i="0" u="none" strike="noStrike" cap="none" dirty="0">
                <a:solidFill>
                  <a:srgbClr val="FF0000"/>
                </a:solidFill>
                <a:latin typeface="Meiryo UI" panose="020B0604030504040204" pitchFamily="34" charset="-128"/>
                <a:ea typeface="Meiryo UI" panose="020B0604030504040204" pitchFamily="34" charset="-128"/>
                <a:cs typeface="Meiryo"/>
                <a:sym typeface="Meiryo"/>
              </a:rPr>
              <a:t>2</a:t>
            </a:r>
            <a:r>
              <a:rPr lang="ja-JP" altLang="en-US" sz="800" i="0" u="none" strike="noStrike" cap="none">
                <a:solidFill>
                  <a:srgbClr val="FF0000"/>
                </a:solidFill>
                <a:latin typeface="Meiryo UI" panose="020B0604030504040204" pitchFamily="34" charset="-128"/>
                <a:ea typeface="Meiryo UI" panose="020B0604030504040204" pitchFamily="34" charset="-128"/>
                <a:cs typeface="Meiryo"/>
                <a:sym typeface="Meiryo"/>
              </a:rPr>
              <a:t>次利用費が発生する場合がございます。</a:t>
            </a:r>
          </a:p>
          <a:p>
            <a:pPr marL="0" marR="0" lvl="0" indent="0" algn="l" rtl="0">
              <a:lnSpc>
                <a:spcPct val="100000"/>
              </a:lnSpc>
              <a:spcBef>
                <a:spcPts val="0"/>
              </a:spcBef>
              <a:spcAft>
                <a:spcPts val="0"/>
              </a:spcAft>
              <a:buClr>
                <a:srgbClr val="000000"/>
              </a:buClr>
              <a:buSzPts val="800"/>
              <a:buFont typeface="Arial"/>
              <a:buNone/>
            </a:pPr>
            <a:r>
              <a:rPr lang="ja-JP" altLang="en-US" sz="800" i="0" u="none" strike="noStrike" cap="none">
                <a:solidFill>
                  <a:srgbClr val="FF0000"/>
                </a:solidFill>
                <a:latin typeface="Meiryo UI" panose="020B0604030504040204" pitchFamily="34" charset="-128"/>
                <a:ea typeface="Meiryo UI" panose="020B0604030504040204" pitchFamily="34" charset="-128"/>
                <a:cs typeface="Meiryo"/>
                <a:sym typeface="Meiryo"/>
              </a:rPr>
              <a:t>　起用者によっては、このブーストプランをご利用できない場合がございます。事前にご確認ください。</a:t>
            </a:r>
          </a:p>
          <a:p>
            <a:pPr marL="0" marR="0" lvl="0" indent="0" algn="l" rtl="0">
              <a:lnSpc>
                <a:spcPct val="100000"/>
              </a:lnSpc>
              <a:spcBef>
                <a:spcPts val="0"/>
              </a:spcBef>
              <a:spcAft>
                <a:spcPts val="0"/>
              </a:spcAft>
              <a:buClr>
                <a:srgbClr val="000000"/>
              </a:buClr>
              <a:buSzPts val="800"/>
              <a:buFont typeface="Arial"/>
              <a:buNone/>
            </a:pPr>
            <a:r>
              <a:rPr lang="ja-JP" altLang="en-US" sz="800" i="0" u="none" strike="noStrike" cap="none">
                <a:solidFill>
                  <a:schemeClr val="tx1"/>
                </a:solidFill>
                <a:latin typeface="Meiryo UI" panose="020B0604030504040204" pitchFamily="34" charset="-128"/>
                <a:ea typeface="Meiryo UI" panose="020B0604030504040204" pitchFamily="34" charset="-128"/>
                <a:cs typeface="Meiryo"/>
                <a:sym typeface="Meiryo"/>
              </a:rPr>
              <a:t>・クリエイティブはタイアップ内の素材で実施します。</a:t>
            </a:r>
          </a:p>
          <a:p>
            <a:pPr marL="0" marR="0" lvl="0" indent="0" algn="l" rtl="0">
              <a:lnSpc>
                <a:spcPct val="100000"/>
              </a:lnSpc>
              <a:spcBef>
                <a:spcPts val="0"/>
              </a:spcBef>
              <a:spcAft>
                <a:spcPts val="0"/>
              </a:spcAft>
              <a:buClr>
                <a:srgbClr val="000000"/>
              </a:buClr>
              <a:buSzPts val="800"/>
              <a:buFont typeface="Arial"/>
              <a:buNone/>
            </a:pPr>
            <a:r>
              <a:rPr lang="ja-JP" altLang="en-US" sz="800" i="0" u="none" strike="noStrike" cap="none">
                <a:solidFill>
                  <a:schemeClr val="tx1"/>
                </a:solidFill>
                <a:latin typeface="Meiryo UI" panose="020B0604030504040204" pitchFamily="34" charset="-128"/>
                <a:ea typeface="Meiryo UI" panose="020B0604030504040204" pitchFamily="34" charset="-128"/>
                <a:cs typeface="Meiryo"/>
                <a:sym typeface="Meiryo"/>
              </a:rPr>
              <a:t>・</a:t>
            </a:r>
            <a:r>
              <a:rPr lang="en-US" altLang="ja-JP" sz="800" i="0" u="none" strike="noStrike" cap="none" dirty="0">
                <a:solidFill>
                  <a:schemeClr val="tx1"/>
                </a:solidFill>
                <a:latin typeface="Meiryo UI" panose="020B0604030504040204" pitchFamily="34" charset="-128"/>
                <a:ea typeface="Meiryo UI" panose="020B0604030504040204" pitchFamily="34" charset="-128"/>
                <a:cs typeface="Meiryo"/>
                <a:sym typeface="Meiryo"/>
              </a:rPr>
              <a:t>Meta</a:t>
            </a:r>
            <a:r>
              <a:rPr lang="ja-JP" altLang="en-US" sz="800" i="0" u="none" strike="noStrike" cap="none">
                <a:solidFill>
                  <a:schemeClr val="tx1"/>
                </a:solidFill>
                <a:latin typeface="Meiryo UI" panose="020B0604030504040204" pitchFamily="34" charset="-128"/>
                <a:ea typeface="Meiryo UI" panose="020B0604030504040204" pitchFamily="34" charset="-128"/>
                <a:cs typeface="Meiryo"/>
                <a:sym typeface="Meiryo"/>
              </a:rPr>
              <a:t>社による突発的なテストや自動最適化により、ご確認いただいたクリエイティブと異なる形式で掲出される場合がございます。ご了承ください。</a:t>
            </a:r>
          </a:p>
          <a:p>
            <a:pPr marL="0" marR="0" lvl="0" indent="0" algn="l" rtl="0">
              <a:lnSpc>
                <a:spcPct val="100000"/>
              </a:lnSpc>
              <a:spcBef>
                <a:spcPts val="0"/>
              </a:spcBef>
              <a:spcAft>
                <a:spcPts val="0"/>
              </a:spcAft>
              <a:buClr>
                <a:srgbClr val="000000"/>
              </a:buClr>
              <a:buSzPts val="800"/>
              <a:buFont typeface="Arial"/>
              <a:buNone/>
            </a:pPr>
            <a:r>
              <a:rPr lang="ja-JP" altLang="en-US" sz="800" i="0" u="none" strike="noStrike" cap="none">
                <a:solidFill>
                  <a:schemeClr val="tx1"/>
                </a:solidFill>
                <a:latin typeface="Meiryo UI" panose="020B0604030504040204" pitchFamily="34" charset="-128"/>
                <a:ea typeface="Meiryo UI" panose="020B0604030504040204" pitchFamily="34" charset="-128"/>
                <a:cs typeface="Meiryo"/>
                <a:sym typeface="Meiryo"/>
              </a:rPr>
              <a:t>・保証メニューに関しては、保証数に達し次第配信を停止いたします。</a:t>
            </a:r>
          </a:p>
          <a:p>
            <a:pPr marL="0" marR="0" lvl="0" indent="0" algn="l" rtl="0">
              <a:lnSpc>
                <a:spcPct val="100000"/>
              </a:lnSpc>
              <a:spcBef>
                <a:spcPts val="0"/>
              </a:spcBef>
              <a:spcAft>
                <a:spcPts val="0"/>
              </a:spcAft>
              <a:buClr>
                <a:srgbClr val="000000"/>
              </a:buClr>
              <a:buSzPts val="800"/>
              <a:buFont typeface="Arial"/>
              <a:buNone/>
            </a:pPr>
            <a:r>
              <a:rPr lang="ja-JP" altLang="en-US" sz="800" i="0" u="none" strike="noStrike" cap="none">
                <a:solidFill>
                  <a:schemeClr val="tx1"/>
                </a:solidFill>
                <a:latin typeface="Meiryo UI" panose="020B0604030504040204" pitchFamily="34" charset="-128"/>
                <a:ea typeface="Meiryo UI" panose="020B0604030504040204" pitchFamily="34" charset="-128"/>
                <a:cs typeface="Meiryo"/>
                <a:sym typeface="Meiryo"/>
              </a:rPr>
              <a:t>・配信期間は</a:t>
            </a:r>
            <a:r>
              <a:rPr lang="en-US" altLang="ja-JP" sz="800" i="0" u="none" strike="noStrike" cap="none" dirty="0">
                <a:solidFill>
                  <a:schemeClr val="tx1"/>
                </a:solidFill>
                <a:latin typeface="Meiryo UI" panose="020B0604030504040204" pitchFamily="34" charset="-128"/>
                <a:ea typeface="Meiryo UI" panose="020B0604030504040204" pitchFamily="34" charset="-128"/>
                <a:cs typeface="Meiryo"/>
                <a:sym typeface="Meiryo"/>
              </a:rPr>
              <a:t>MAX1</a:t>
            </a:r>
            <a:r>
              <a:rPr lang="ja-JP" altLang="en-US" sz="800" i="0" u="none" strike="noStrike" cap="none">
                <a:solidFill>
                  <a:schemeClr val="tx1"/>
                </a:solidFill>
                <a:latin typeface="Meiryo UI" panose="020B0604030504040204" pitchFamily="34" charset="-128"/>
                <a:ea typeface="Meiryo UI" panose="020B0604030504040204" pitchFamily="34" charset="-128"/>
                <a:cs typeface="Meiryo"/>
                <a:sym typeface="Meiryo"/>
              </a:rPr>
              <a:t>ヶ月になります</a:t>
            </a:r>
          </a:p>
          <a:p>
            <a:pPr marL="0" marR="0" lvl="0" indent="0" algn="l" rtl="0">
              <a:lnSpc>
                <a:spcPct val="100000"/>
              </a:lnSpc>
              <a:spcBef>
                <a:spcPts val="0"/>
              </a:spcBef>
              <a:spcAft>
                <a:spcPts val="0"/>
              </a:spcAft>
              <a:buClr>
                <a:srgbClr val="000000"/>
              </a:buClr>
              <a:buSzPts val="800"/>
              <a:buFont typeface="Arial"/>
              <a:buNone/>
            </a:pPr>
            <a:r>
              <a:rPr lang="ja-JP" altLang="en-US" sz="800" i="0" u="none" strike="noStrike" cap="none">
                <a:solidFill>
                  <a:schemeClr val="tx1"/>
                </a:solidFill>
                <a:latin typeface="Meiryo UI" panose="020B0604030504040204" pitchFamily="34" charset="-128"/>
                <a:ea typeface="Meiryo UI" panose="020B0604030504040204" pitchFamily="34" charset="-128"/>
                <a:cs typeface="Meiryo"/>
                <a:sym typeface="Meiryo"/>
              </a:rPr>
              <a:t>・ターゲット選定はお任せください</a:t>
            </a:r>
          </a:p>
          <a:p>
            <a:pPr marL="0" marR="0" lvl="0" indent="0" algn="l" rtl="0">
              <a:lnSpc>
                <a:spcPct val="100000"/>
              </a:lnSpc>
              <a:spcBef>
                <a:spcPts val="0"/>
              </a:spcBef>
              <a:spcAft>
                <a:spcPts val="0"/>
              </a:spcAft>
              <a:buClr>
                <a:srgbClr val="000000"/>
              </a:buClr>
              <a:buSzPts val="800"/>
              <a:buFont typeface="Arial"/>
              <a:buNone/>
            </a:pPr>
            <a:r>
              <a:rPr lang="ja-JP" altLang="en-US" sz="800" i="0" u="none" strike="noStrike" cap="none">
                <a:solidFill>
                  <a:schemeClr val="tx1"/>
                </a:solidFill>
                <a:latin typeface="Meiryo UI" panose="020B0604030504040204" pitchFamily="34" charset="-128"/>
                <a:ea typeface="Meiryo UI" panose="020B0604030504040204" pitchFamily="34" charset="-128"/>
                <a:cs typeface="Meiryo"/>
                <a:sym typeface="Meiryo"/>
              </a:rPr>
              <a:t>・配信期間・ターゲットなど要望がございます際は別途ご相談ください。</a:t>
            </a:r>
          </a:p>
          <a:p>
            <a:pPr marL="0" marR="0" lvl="0" indent="0" algn="l" rtl="0">
              <a:lnSpc>
                <a:spcPct val="100000"/>
              </a:lnSpc>
              <a:spcBef>
                <a:spcPts val="0"/>
              </a:spcBef>
              <a:spcAft>
                <a:spcPts val="0"/>
              </a:spcAft>
              <a:buClr>
                <a:srgbClr val="000000"/>
              </a:buClr>
              <a:buSzPts val="800"/>
              <a:buFont typeface="Arial"/>
              <a:buNone/>
            </a:pPr>
            <a:r>
              <a:rPr lang="ja-JP" altLang="en-US" sz="800" i="0" u="none" strike="noStrike" cap="none">
                <a:solidFill>
                  <a:schemeClr val="tx1"/>
                </a:solidFill>
                <a:latin typeface="Meiryo UI" panose="020B0604030504040204" pitchFamily="34" charset="-128"/>
                <a:ea typeface="Meiryo UI" panose="020B0604030504040204" pitchFamily="34" charset="-128"/>
                <a:cs typeface="Meiryo"/>
                <a:sym typeface="Meiryo"/>
              </a:rPr>
              <a:t>・上記以外のお見積りプランは</a:t>
            </a:r>
            <a:r>
              <a:rPr lang="en-US" altLang="ja-JP" sz="800" i="0" u="none" strike="noStrike" cap="none" dirty="0">
                <a:solidFill>
                  <a:schemeClr val="tx1"/>
                </a:solidFill>
                <a:latin typeface="Meiryo UI" panose="020B0604030504040204" pitchFamily="34" charset="-128"/>
                <a:ea typeface="Meiryo UI" panose="020B0604030504040204" pitchFamily="34" charset="-128"/>
                <a:cs typeface="Meiryo"/>
                <a:sym typeface="Meiryo"/>
              </a:rPr>
              <a:t>G200</a:t>
            </a:r>
            <a:r>
              <a:rPr lang="ja-JP" altLang="en-US" sz="800" i="0" u="none" strike="noStrike" cap="none">
                <a:solidFill>
                  <a:schemeClr val="tx1"/>
                </a:solidFill>
                <a:latin typeface="Meiryo UI" panose="020B0604030504040204" pitchFamily="34" charset="-128"/>
                <a:ea typeface="Meiryo UI" panose="020B0604030504040204" pitchFamily="34" charset="-128"/>
                <a:cs typeface="Meiryo"/>
                <a:sym typeface="Meiryo"/>
              </a:rPr>
              <a:t>万以上で承ります。都度ご相談ください。</a:t>
            </a:r>
            <a:endParaRPr lang="ja-JP" altLang="en-US" sz="1200" i="0" u="none" strike="noStrike" cap="none">
              <a:solidFill>
                <a:schemeClr val="tx1"/>
              </a:solidFill>
              <a:latin typeface="Meiryo UI" panose="020B0604030504040204" pitchFamily="34" charset="-128"/>
              <a:ea typeface="Meiryo UI" panose="020B0604030504040204" pitchFamily="34" charset="-128"/>
              <a:cs typeface="Meiryo"/>
              <a:sym typeface="Meiryo"/>
            </a:endParaRPr>
          </a:p>
        </p:txBody>
      </p:sp>
      <p:sp>
        <p:nvSpPr>
          <p:cNvPr id="3" name="Google Shape;174;p99">
            <a:extLst>
              <a:ext uri="{FF2B5EF4-FFF2-40B4-BE49-F238E27FC236}">
                <a16:creationId xmlns:a16="http://schemas.microsoft.com/office/drawing/2014/main" id="{0127A591-56EF-3052-765E-2750C100F2BB}"/>
              </a:ext>
            </a:extLst>
          </p:cNvPr>
          <p:cNvSpPr txBox="1"/>
          <p:nvPr/>
        </p:nvSpPr>
        <p:spPr>
          <a:xfrm>
            <a:off x="1008430" y="1084531"/>
            <a:ext cx="3088135" cy="230832"/>
          </a:xfrm>
          <a:prstGeom prst="rect">
            <a:avLst/>
          </a:prstGeom>
          <a:solidFill>
            <a:srgbClr val="0F4F3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Meiryo UI" panose="020B0604030504040204" pitchFamily="34" charset="-128"/>
                <a:ea typeface="Meiryo UI" panose="020B0604030504040204" pitchFamily="34" charset="-128"/>
                <a:cs typeface="Calibri"/>
                <a:sym typeface="Calibri"/>
              </a:rPr>
              <a:t>Instagram Feed </a:t>
            </a:r>
            <a:r>
              <a:rPr lang="ja-JP" altLang="en-US" sz="900" b="1" i="0" u="none" strike="noStrike" cap="none">
                <a:solidFill>
                  <a:srgbClr val="FFFFFF"/>
                </a:solidFill>
                <a:latin typeface="Meiryo UI" panose="020B0604030504040204" pitchFamily="34" charset="-128"/>
                <a:ea typeface="Meiryo UI" panose="020B0604030504040204" pitchFamily="34" charset="-128"/>
                <a:cs typeface="Calibri"/>
                <a:sym typeface="Calibri"/>
              </a:rPr>
              <a:t>ブーストプラン</a:t>
            </a:r>
          </a:p>
        </p:txBody>
      </p:sp>
      <p:pic>
        <p:nvPicPr>
          <p:cNvPr id="4" name="Google Shape;1792;p100">
            <a:extLst>
              <a:ext uri="{FF2B5EF4-FFF2-40B4-BE49-F238E27FC236}">
                <a16:creationId xmlns:a16="http://schemas.microsoft.com/office/drawing/2014/main" id="{CA42F9B7-8CE1-52D8-F347-DF194EAC1687}"/>
              </a:ext>
            </a:extLst>
          </p:cNvPr>
          <p:cNvPicPr preferRelativeResize="0"/>
          <p:nvPr/>
        </p:nvPicPr>
        <p:blipFill rotWithShape="1">
          <a:blip r:embed="rId3" cstate="print">
            <a:alphaModFix/>
            <a:extLst>
              <a:ext uri="{28A0092B-C50C-407E-A947-70E740481C1C}">
                <a14:useLocalDpi xmlns:a14="http://schemas.microsoft.com/office/drawing/2010/main"/>
              </a:ext>
            </a:extLst>
          </a:blip>
          <a:srcRect/>
          <a:stretch/>
        </p:blipFill>
        <p:spPr>
          <a:xfrm>
            <a:off x="220424" y="845566"/>
            <a:ext cx="594754" cy="626388"/>
          </a:xfrm>
          <a:prstGeom prst="rect">
            <a:avLst/>
          </a:prstGeom>
          <a:noFill/>
          <a:ln>
            <a:noFill/>
          </a:ln>
        </p:spPr>
      </p:pic>
      <p:sp>
        <p:nvSpPr>
          <p:cNvPr id="5" name="Google Shape;1790;p100">
            <a:extLst>
              <a:ext uri="{FF2B5EF4-FFF2-40B4-BE49-F238E27FC236}">
                <a16:creationId xmlns:a16="http://schemas.microsoft.com/office/drawing/2014/main" id="{84FE06F1-9DFA-0265-5EDA-8BC5F2CBB37E}"/>
              </a:ext>
            </a:extLst>
          </p:cNvPr>
          <p:cNvSpPr txBox="1"/>
          <p:nvPr/>
        </p:nvSpPr>
        <p:spPr>
          <a:xfrm>
            <a:off x="173721" y="1531632"/>
            <a:ext cx="3816350" cy="2762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1" i="0" u="none" strike="noStrike" cap="none">
                <a:solidFill>
                  <a:schemeClr val="dk1"/>
                </a:solidFill>
                <a:latin typeface="Meiryo UI" panose="020B0604030504040204" pitchFamily="34" charset="-128"/>
                <a:ea typeface="Meiryo UI" panose="020B0604030504040204" pitchFamily="34" charset="-128"/>
                <a:cs typeface="Meiryo"/>
                <a:sym typeface="Meiryo"/>
              </a:rPr>
              <a:t>・タイアップページへ誘導するならこちら！</a:t>
            </a:r>
            <a:endParaRPr sz="1200" b="1"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6" name="Google Shape;1791;p100">
            <a:extLst>
              <a:ext uri="{FF2B5EF4-FFF2-40B4-BE49-F238E27FC236}">
                <a16:creationId xmlns:a16="http://schemas.microsoft.com/office/drawing/2014/main" id="{1104A4CD-AE4D-963F-47FF-FF06D8E3F946}"/>
              </a:ext>
            </a:extLst>
          </p:cNvPr>
          <p:cNvSpPr txBox="1"/>
          <p:nvPr/>
        </p:nvSpPr>
        <p:spPr>
          <a:xfrm>
            <a:off x="4347637" y="1531632"/>
            <a:ext cx="3449638" cy="2762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1" i="0" u="none" strike="noStrike" cap="none">
                <a:solidFill>
                  <a:schemeClr val="dk1"/>
                </a:solidFill>
                <a:latin typeface="Meiryo UI" panose="020B0604030504040204" pitchFamily="34" charset="-128"/>
                <a:ea typeface="Meiryo UI" panose="020B0604030504040204" pitchFamily="34" charset="-128"/>
                <a:cs typeface="Meiryo"/>
                <a:sym typeface="Meiryo"/>
              </a:rPr>
              <a:t>・認知向上を狙うならこちら！</a:t>
            </a:r>
            <a:endParaRPr>
              <a:latin typeface="Meiryo UI" panose="020B0604030504040204" pitchFamily="34" charset="-128"/>
              <a:ea typeface="Meiryo UI" panose="020B0604030504040204" pitchFamily="34" charset="-128"/>
            </a:endParaRPr>
          </a:p>
        </p:txBody>
      </p:sp>
      <p:graphicFrame>
        <p:nvGraphicFramePr>
          <p:cNvPr id="7" name="Google Shape;1793;p100">
            <a:extLst>
              <a:ext uri="{FF2B5EF4-FFF2-40B4-BE49-F238E27FC236}">
                <a16:creationId xmlns:a16="http://schemas.microsoft.com/office/drawing/2014/main" id="{10CE1CB2-486E-4F75-5198-36746587C889}"/>
              </a:ext>
            </a:extLst>
          </p:cNvPr>
          <p:cNvGraphicFramePr/>
          <p:nvPr>
            <p:extLst>
              <p:ext uri="{D42A27DB-BD31-4B8C-83A1-F6EECF244321}">
                <p14:modId xmlns:p14="http://schemas.microsoft.com/office/powerpoint/2010/main" val="2404122344"/>
              </p:ext>
            </p:extLst>
          </p:nvPr>
        </p:nvGraphicFramePr>
        <p:xfrm>
          <a:off x="192772" y="1902662"/>
          <a:ext cx="3797325" cy="1176875"/>
        </p:xfrm>
        <a:graphic>
          <a:graphicData uri="http://schemas.openxmlformats.org/drawingml/2006/table">
            <a:tbl>
              <a:tblPr firstRow="1" bandRow="1">
                <a:noFill/>
                <a:tableStyleId>{5F3392F3-D24E-4387-A451-74C14A09AD77}</a:tableStyleId>
              </a:tblPr>
              <a:tblGrid>
                <a:gridCol w="1265775">
                  <a:extLst>
                    <a:ext uri="{9D8B030D-6E8A-4147-A177-3AD203B41FA5}">
                      <a16:colId xmlns:a16="http://schemas.microsoft.com/office/drawing/2014/main" val="20000"/>
                    </a:ext>
                  </a:extLst>
                </a:gridCol>
                <a:gridCol w="1265775">
                  <a:extLst>
                    <a:ext uri="{9D8B030D-6E8A-4147-A177-3AD203B41FA5}">
                      <a16:colId xmlns:a16="http://schemas.microsoft.com/office/drawing/2014/main" val="20001"/>
                    </a:ext>
                  </a:extLst>
                </a:gridCol>
                <a:gridCol w="1265775">
                  <a:extLst>
                    <a:ext uri="{9D8B030D-6E8A-4147-A177-3AD203B41FA5}">
                      <a16:colId xmlns:a16="http://schemas.microsoft.com/office/drawing/2014/main" val="20002"/>
                    </a:ext>
                  </a:extLst>
                </a:gridCol>
              </a:tblGrid>
              <a:tr h="235375">
                <a:tc>
                  <a:txBody>
                    <a:bodyPr/>
                    <a:lstStyle/>
                    <a:p>
                      <a:pPr marL="0" marR="0" lvl="0" indent="0" algn="ctr" rtl="0">
                        <a:lnSpc>
                          <a:spcPct val="100000"/>
                        </a:lnSpc>
                        <a:spcBef>
                          <a:spcPts val="0"/>
                        </a:spcBef>
                        <a:spcAft>
                          <a:spcPts val="0"/>
                        </a:spcAft>
                        <a:buNone/>
                      </a:pPr>
                      <a:r>
                        <a:rPr lang="en-US" sz="900" b="0" i="0" u="none" strike="noStrike" cap="none" dirty="0" err="1">
                          <a:solidFill>
                            <a:srgbClr val="FFFFFF"/>
                          </a:solidFill>
                          <a:latin typeface="Calibri"/>
                          <a:ea typeface="Calibri"/>
                          <a:cs typeface="Calibri"/>
                          <a:sym typeface="Calibri"/>
                        </a:rPr>
                        <a:t>保証クリック数</a:t>
                      </a:r>
                      <a:endParaRPr dirty="0">
                        <a:solidFill>
                          <a:srgbClr val="FFFFFF"/>
                        </a:solidFill>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chemeClr val="accent2">
                        <a:lumMod val="75000"/>
                      </a:schemeClr>
                    </a:solidFill>
                  </a:tcPr>
                </a:tc>
                <a:tc>
                  <a:txBody>
                    <a:bodyPr/>
                    <a:lstStyle/>
                    <a:p>
                      <a:pPr marL="0" marR="0" lvl="0" indent="0" algn="ctr" rtl="0">
                        <a:lnSpc>
                          <a:spcPct val="100000"/>
                        </a:lnSpc>
                        <a:spcBef>
                          <a:spcPts val="0"/>
                        </a:spcBef>
                        <a:spcAft>
                          <a:spcPts val="0"/>
                        </a:spcAft>
                        <a:buNone/>
                      </a:pPr>
                      <a:r>
                        <a:rPr lang="en-US" sz="900" b="0" i="0" u="none" strike="noStrike" cap="none" dirty="0" err="1">
                          <a:solidFill>
                            <a:srgbClr val="FFFFFF"/>
                          </a:solidFill>
                          <a:latin typeface="Calibri"/>
                          <a:ea typeface="Calibri"/>
                          <a:cs typeface="Calibri"/>
                          <a:sym typeface="Calibri"/>
                        </a:rPr>
                        <a:t>配信期間</a:t>
                      </a:r>
                      <a:endParaRPr dirty="0">
                        <a:solidFill>
                          <a:srgbClr val="FFFFFF"/>
                        </a:solidFill>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chemeClr val="accent2">
                        <a:lumMod val="75000"/>
                      </a:schemeClr>
                    </a:solidFill>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dirty="0" err="1">
                          <a:solidFill>
                            <a:srgbClr val="FFFFFF"/>
                          </a:solidFill>
                          <a:latin typeface="Calibri"/>
                          <a:ea typeface="Calibri"/>
                          <a:cs typeface="Calibri"/>
                          <a:sym typeface="Calibri"/>
                        </a:rPr>
                        <a:t>金額（グロス</a:t>
                      </a:r>
                      <a:r>
                        <a:rPr lang="en-US" sz="900" b="0" i="0" u="none" strike="noStrike" cap="none" dirty="0">
                          <a:solidFill>
                            <a:srgbClr val="FFFFFF"/>
                          </a:solidFill>
                          <a:latin typeface="Calibri"/>
                          <a:ea typeface="Calibri"/>
                          <a:cs typeface="Calibri"/>
                          <a:sym typeface="Calibri"/>
                        </a:rPr>
                        <a:t>）</a:t>
                      </a:r>
                      <a:endParaRPr dirty="0">
                        <a:solidFill>
                          <a:srgbClr val="FFFFFF"/>
                        </a:solidFill>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chemeClr val="accent2">
                        <a:lumMod val="75000"/>
                      </a:schemeClr>
                    </a:solidFill>
                  </a:tcPr>
                </a:tc>
                <a:extLst>
                  <a:ext uri="{0D108BD9-81ED-4DB2-BD59-A6C34878D82A}">
                    <a16:rowId xmlns:a16="http://schemas.microsoft.com/office/drawing/2014/main" val="10000"/>
                  </a:ext>
                </a:extLst>
              </a:tr>
              <a:tr h="235375">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1,</a:t>
                      </a:r>
                      <a:r>
                        <a:rPr lang="en-US" altLang="ja-JP" sz="900" b="0" i="0" u="none" strike="noStrike" cap="none" dirty="0">
                          <a:solidFill>
                            <a:schemeClr val="dk1"/>
                          </a:solidFill>
                          <a:latin typeface="Calibri"/>
                          <a:ea typeface="Calibri"/>
                          <a:cs typeface="Calibri"/>
                          <a:sym typeface="Calibri"/>
                        </a:rPr>
                        <a:t>8</a:t>
                      </a:r>
                      <a:r>
                        <a:rPr lang="en-US" sz="900" b="0" i="0" u="none" strike="noStrike" cap="none" dirty="0">
                          <a:solidFill>
                            <a:schemeClr val="dk1"/>
                          </a:solidFill>
                          <a:latin typeface="Calibri"/>
                          <a:ea typeface="Calibri"/>
                          <a:cs typeface="Calibri"/>
                          <a:sym typeface="Calibri"/>
                        </a:rPr>
                        <a:t>00CL</a:t>
                      </a:r>
                      <a:endParaRPr sz="900" b="0" i="0" u="none" strike="noStrike" cap="none" dirty="0">
                        <a:solidFill>
                          <a:schemeClr val="dk1"/>
                        </a:solidFill>
                        <a:latin typeface="Calibri"/>
                        <a:ea typeface="Calibri"/>
                        <a:cs typeface="Calibri"/>
                        <a:sym typeface="Calibri"/>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rowSpan="4">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2週間～</a:t>
                      </a:r>
                      <a:endParaRPr dirty="0"/>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550,000円</a:t>
                      </a:r>
                      <a:endParaRPr dirty="0"/>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235375">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3,000CL</a:t>
                      </a:r>
                      <a:endParaRPr sz="900" b="0" i="0" u="none" strike="noStrike" cap="none" dirty="0">
                        <a:solidFill>
                          <a:schemeClr val="dk1"/>
                        </a:solidFill>
                        <a:latin typeface="Calibri"/>
                        <a:ea typeface="Calibri"/>
                        <a:cs typeface="Calibri"/>
                        <a:sym typeface="Calibri"/>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Calibri"/>
                          <a:ea typeface="Calibri"/>
                          <a:cs typeface="Calibri"/>
                          <a:sym typeface="Calibri"/>
                        </a:rPr>
                        <a:t>900,000円</a:t>
                      </a:r>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35375">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3,600CL</a:t>
                      </a:r>
                      <a:endParaRPr sz="900" b="0" i="0" u="none" strike="noStrike" cap="none" dirty="0">
                        <a:solidFill>
                          <a:schemeClr val="dk1"/>
                        </a:solidFill>
                        <a:latin typeface="Calibri"/>
                        <a:ea typeface="Calibri"/>
                        <a:cs typeface="Calibri"/>
                        <a:sym typeface="Calibri"/>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None/>
                      </a:pPr>
                      <a:r>
                        <a:rPr lang="en-US" sz="900" b="0" i="0" u="none" strike="noStrike" cap="none">
                          <a:solidFill>
                            <a:schemeClr val="dk1"/>
                          </a:solidFill>
                          <a:latin typeface="Calibri"/>
                          <a:ea typeface="Calibri"/>
                          <a:cs typeface="Calibri"/>
                          <a:sym typeface="Calibri"/>
                        </a:rPr>
                        <a:t>1,250,000円</a:t>
                      </a:r>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35375">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6,000CL</a:t>
                      </a:r>
                      <a:endParaRPr sz="900" b="0" i="0" u="none" strike="noStrike" cap="none" dirty="0">
                        <a:solidFill>
                          <a:schemeClr val="dk1"/>
                        </a:solidFill>
                        <a:latin typeface="Calibri"/>
                        <a:ea typeface="Calibri"/>
                        <a:cs typeface="Calibri"/>
                        <a:sym typeface="Calibri"/>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1,850,000円</a:t>
                      </a:r>
                      <a:endParaRPr sz="900" b="0" i="0" u="none" strike="noStrike" cap="none" dirty="0">
                        <a:solidFill>
                          <a:schemeClr val="dk1"/>
                        </a:solidFill>
                        <a:latin typeface="Calibri"/>
                        <a:ea typeface="Calibri"/>
                        <a:cs typeface="Calibri"/>
                        <a:sym typeface="Calibri"/>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graphicFrame>
        <p:nvGraphicFramePr>
          <p:cNvPr id="8" name="Google Shape;1794;p100">
            <a:extLst>
              <a:ext uri="{FF2B5EF4-FFF2-40B4-BE49-F238E27FC236}">
                <a16:creationId xmlns:a16="http://schemas.microsoft.com/office/drawing/2014/main" id="{B21698DF-7618-F149-BC91-8659216122FD}"/>
              </a:ext>
            </a:extLst>
          </p:cNvPr>
          <p:cNvGraphicFramePr/>
          <p:nvPr>
            <p:extLst>
              <p:ext uri="{D42A27DB-BD31-4B8C-83A1-F6EECF244321}">
                <p14:modId xmlns:p14="http://schemas.microsoft.com/office/powerpoint/2010/main" val="1467260976"/>
              </p:ext>
            </p:extLst>
          </p:nvPr>
        </p:nvGraphicFramePr>
        <p:xfrm>
          <a:off x="4347637" y="1902662"/>
          <a:ext cx="4220625" cy="1176875"/>
        </p:xfrm>
        <a:graphic>
          <a:graphicData uri="http://schemas.openxmlformats.org/drawingml/2006/table">
            <a:tbl>
              <a:tblPr firstRow="1" bandRow="1">
                <a:noFill/>
                <a:tableStyleId>{5F3392F3-D24E-4387-A451-74C14A09AD77}</a:tableStyleId>
              </a:tblPr>
              <a:tblGrid>
                <a:gridCol w="988150">
                  <a:extLst>
                    <a:ext uri="{9D8B030D-6E8A-4147-A177-3AD203B41FA5}">
                      <a16:colId xmlns:a16="http://schemas.microsoft.com/office/drawing/2014/main" val="20000"/>
                    </a:ext>
                  </a:extLst>
                </a:gridCol>
                <a:gridCol w="808981">
                  <a:extLst>
                    <a:ext uri="{9D8B030D-6E8A-4147-A177-3AD203B41FA5}">
                      <a16:colId xmlns:a16="http://schemas.microsoft.com/office/drawing/2014/main" val="20001"/>
                    </a:ext>
                  </a:extLst>
                </a:gridCol>
                <a:gridCol w="855644">
                  <a:extLst>
                    <a:ext uri="{9D8B030D-6E8A-4147-A177-3AD203B41FA5}">
                      <a16:colId xmlns:a16="http://schemas.microsoft.com/office/drawing/2014/main" val="20002"/>
                    </a:ext>
                  </a:extLst>
                </a:gridCol>
                <a:gridCol w="723725">
                  <a:extLst>
                    <a:ext uri="{9D8B030D-6E8A-4147-A177-3AD203B41FA5}">
                      <a16:colId xmlns:a16="http://schemas.microsoft.com/office/drawing/2014/main" val="20003"/>
                    </a:ext>
                  </a:extLst>
                </a:gridCol>
                <a:gridCol w="844125">
                  <a:extLst>
                    <a:ext uri="{9D8B030D-6E8A-4147-A177-3AD203B41FA5}">
                      <a16:colId xmlns:a16="http://schemas.microsoft.com/office/drawing/2014/main" val="20004"/>
                    </a:ext>
                  </a:extLst>
                </a:gridCol>
              </a:tblGrid>
              <a:tr h="235375">
                <a:tc rowSpan="2">
                  <a:txBody>
                    <a:bodyPr/>
                    <a:lstStyle/>
                    <a:p>
                      <a:pPr marL="0" marR="0" lvl="0" indent="0" algn="ctr" rtl="0">
                        <a:lnSpc>
                          <a:spcPct val="100000"/>
                        </a:lnSpc>
                        <a:spcBef>
                          <a:spcPts val="0"/>
                        </a:spcBef>
                        <a:spcAft>
                          <a:spcPts val="0"/>
                        </a:spcAft>
                        <a:buNone/>
                      </a:pPr>
                      <a:r>
                        <a:rPr lang="en-US" sz="900" b="0" i="0" u="none" strike="noStrike" cap="none">
                          <a:solidFill>
                            <a:srgbClr val="FFFFFF"/>
                          </a:solidFill>
                          <a:latin typeface="Calibri"/>
                          <a:ea typeface="Calibri"/>
                          <a:cs typeface="Calibri"/>
                          <a:sym typeface="Calibri"/>
                        </a:rPr>
                        <a:t>保証表示回数</a:t>
                      </a:r>
                      <a:endParaRPr>
                        <a:solidFill>
                          <a:srgbClr val="FFFFFF"/>
                        </a:solidFill>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chemeClr val="accent2">
                        <a:lumMod val="75000"/>
                      </a:schemeClr>
                    </a:solidFill>
                  </a:tcPr>
                </a:tc>
                <a:tc gridSpan="2">
                  <a:txBody>
                    <a:bodyPr/>
                    <a:lstStyle/>
                    <a:p>
                      <a:pPr marL="0" marR="0" lvl="0" indent="0" algn="ctr" rtl="0">
                        <a:lnSpc>
                          <a:spcPct val="100000"/>
                        </a:lnSpc>
                        <a:spcBef>
                          <a:spcPts val="0"/>
                        </a:spcBef>
                        <a:spcAft>
                          <a:spcPts val="0"/>
                        </a:spcAft>
                        <a:buNone/>
                      </a:pPr>
                      <a:r>
                        <a:rPr lang="en-US" sz="900" b="0" i="0" u="none" strike="noStrike" cap="none">
                          <a:solidFill>
                            <a:srgbClr val="FFFFFF"/>
                          </a:solidFill>
                          <a:latin typeface="Calibri"/>
                          <a:ea typeface="Calibri"/>
                          <a:cs typeface="Calibri"/>
                          <a:sym typeface="Calibri"/>
                        </a:rPr>
                        <a:t>想定click数</a:t>
                      </a:r>
                      <a:endParaRPr>
                        <a:solidFill>
                          <a:srgbClr val="FFFFFF"/>
                        </a:solidFill>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chemeClr val="accent2">
                        <a:lumMod val="75000"/>
                      </a:schemeClr>
                    </a:solidFill>
                  </a:tcPr>
                </a:tc>
                <a:tc hMerge="1">
                  <a:txBody>
                    <a:bodyPr/>
                    <a:lstStyle/>
                    <a:p>
                      <a:endParaRPr lang="ja-JP"/>
                    </a:p>
                  </a:txBody>
                  <a:tcPr/>
                </a:tc>
                <a:tc rowSpan="2">
                  <a:txBody>
                    <a:bodyPr/>
                    <a:lstStyle/>
                    <a:p>
                      <a:pPr marL="0" marR="0" lvl="0" indent="0" algn="ctr" rtl="0">
                        <a:lnSpc>
                          <a:spcPct val="100000"/>
                        </a:lnSpc>
                        <a:spcBef>
                          <a:spcPts val="0"/>
                        </a:spcBef>
                        <a:spcAft>
                          <a:spcPts val="0"/>
                        </a:spcAft>
                        <a:buNone/>
                      </a:pPr>
                      <a:r>
                        <a:rPr lang="en-US" sz="900" b="0" i="0" u="none" strike="noStrike" cap="none">
                          <a:solidFill>
                            <a:srgbClr val="FFFFFF"/>
                          </a:solidFill>
                          <a:latin typeface="Calibri"/>
                          <a:ea typeface="Calibri"/>
                          <a:cs typeface="Calibri"/>
                          <a:sym typeface="Calibri"/>
                        </a:rPr>
                        <a:t>配信期間</a:t>
                      </a:r>
                      <a:endParaRPr>
                        <a:solidFill>
                          <a:srgbClr val="FFFFFF"/>
                        </a:solidFill>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chemeClr val="accent2">
                        <a:lumMod val="75000"/>
                      </a:schemeClr>
                    </a:solidFill>
                  </a:tcPr>
                </a:tc>
                <a:tc rowSpan="2">
                  <a:txBody>
                    <a:bodyPr/>
                    <a:lstStyle/>
                    <a:p>
                      <a:pPr marL="0" marR="0" lvl="0" indent="0" algn="ctr" rtl="0">
                        <a:lnSpc>
                          <a:spcPct val="100000"/>
                        </a:lnSpc>
                        <a:spcBef>
                          <a:spcPts val="0"/>
                        </a:spcBef>
                        <a:spcAft>
                          <a:spcPts val="0"/>
                        </a:spcAft>
                        <a:buNone/>
                      </a:pPr>
                      <a:r>
                        <a:rPr lang="en-US" sz="900" b="0" i="0" u="none" strike="noStrike" cap="none" dirty="0" err="1">
                          <a:solidFill>
                            <a:srgbClr val="FFFFFF"/>
                          </a:solidFill>
                          <a:latin typeface="Calibri"/>
                          <a:ea typeface="Calibri"/>
                          <a:cs typeface="Calibri"/>
                          <a:sym typeface="Calibri"/>
                        </a:rPr>
                        <a:t>金額（グロス</a:t>
                      </a:r>
                      <a:r>
                        <a:rPr lang="en-US" sz="900" b="0" i="0" u="none" strike="noStrike" cap="none" dirty="0">
                          <a:solidFill>
                            <a:srgbClr val="FFFFFF"/>
                          </a:solidFill>
                          <a:latin typeface="Calibri"/>
                          <a:ea typeface="Calibri"/>
                          <a:cs typeface="Calibri"/>
                          <a:sym typeface="Calibri"/>
                        </a:rPr>
                        <a:t>）</a:t>
                      </a:r>
                      <a:endParaRPr dirty="0">
                        <a:solidFill>
                          <a:srgbClr val="FFFFFF"/>
                        </a:solidFill>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chemeClr val="accent2">
                        <a:lumMod val="75000"/>
                      </a:schemeClr>
                    </a:solidFill>
                  </a:tcPr>
                </a:tc>
                <a:extLst>
                  <a:ext uri="{0D108BD9-81ED-4DB2-BD59-A6C34878D82A}">
                    <a16:rowId xmlns:a16="http://schemas.microsoft.com/office/drawing/2014/main" val="10000"/>
                  </a:ext>
                </a:extLst>
              </a:tr>
              <a:tr h="235375">
                <a:tc vMerge="1">
                  <a:txBody>
                    <a:bodyPr/>
                    <a:lstStyle/>
                    <a:p>
                      <a:endParaRPr lang="ja-JP"/>
                    </a:p>
                  </a:txBody>
                  <a:tcPr/>
                </a:tc>
                <a:tc>
                  <a:txBody>
                    <a:bodyPr/>
                    <a:lstStyle/>
                    <a:p>
                      <a:pPr marL="0" marR="0" lvl="0" indent="0" algn="ctr" rtl="0">
                        <a:lnSpc>
                          <a:spcPct val="100000"/>
                        </a:lnSpc>
                        <a:spcBef>
                          <a:spcPts val="0"/>
                        </a:spcBef>
                        <a:spcAft>
                          <a:spcPts val="0"/>
                        </a:spcAft>
                        <a:buNone/>
                      </a:pPr>
                      <a:r>
                        <a:rPr lang="en-US" sz="900" b="0" i="0" u="none" strike="noStrike" cap="none">
                          <a:solidFill>
                            <a:srgbClr val="FFFFFF"/>
                          </a:solidFill>
                          <a:latin typeface="Calibri"/>
                          <a:ea typeface="Calibri"/>
                          <a:cs typeface="Calibri"/>
                          <a:sym typeface="Calibri"/>
                        </a:rPr>
                        <a:t>min</a:t>
                      </a:r>
                      <a:endParaRPr sz="900" b="0" i="0" u="none" strike="noStrike" cap="none">
                        <a:solidFill>
                          <a:srgbClr val="FFFFFF"/>
                        </a:solidFill>
                        <a:latin typeface="Calibri"/>
                        <a:ea typeface="Calibri"/>
                        <a:cs typeface="Calibri"/>
                        <a:sym typeface="Calibri"/>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accent2">
                        <a:lumMod val="75000"/>
                      </a:schemeClr>
                    </a:solidFill>
                  </a:tcPr>
                </a:tc>
                <a:tc>
                  <a:txBody>
                    <a:bodyPr/>
                    <a:lstStyle/>
                    <a:p>
                      <a:pPr marL="0" marR="0" lvl="0" indent="0" algn="ctr" rtl="0">
                        <a:lnSpc>
                          <a:spcPct val="100000"/>
                        </a:lnSpc>
                        <a:spcBef>
                          <a:spcPts val="0"/>
                        </a:spcBef>
                        <a:spcAft>
                          <a:spcPts val="0"/>
                        </a:spcAft>
                        <a:buNone/>
                      </a:pPr>
                      <a:r>
                        <a:rPr lang="en-US" sz="900" b="0" i="0" u="none" strike="noStrike" cap="none" dirty="0">
                          <a:solidFill>
                            <a:srgbClr val="FFFFFF"/>
                          </a:solidFill>
                          <a:latin typeface="Calibri"/>
                          <a:ea typeface="Calibri"/>
                          <a:cs typeface="Calibri"/>
                          <a:sym typeface="Calibri"/>
                        </a:rPr>
                        <a:t>max</a:t>
                      </a:r>
                      <a:endParaRPr sz="900" b="0" i="0" u="none" strike="noStrike" cap="none" dirty="0">
                        <a:solidFill>
                          <a:srgbClr val="FFFFFF"/>
                        </a:solidFill>
                        <a:latin typeface="Calibri"/>
                        <a:ea typeface="Calibri"/>
                        <a:cs typeface="Calibri"/>
                        <a:sym typeface="Calibri"/>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accent2">
                        <a:lumMod val="75000"/>
                      </a:schemeClr>
                    </a:solidFill>
                  </a:tcPr>
                </a:tc>
                <a:tc vMerge="1">
                  <a:txBody>
                    <a:bodyPr/>
                    <a:lstStyle/>
                    <a:p>
                      <a:endParaRPr lang="ja-JP"/>
                    </a:p>
                  </a:txBody>
                  <a:tcPr/>
                </a:tc>
                <a:tc vMerge="1">
                  <a:txBody>
                    <a:bodyPr/>
                    <a:lstStyle/>
                    <a:p>
                      <a:endParaRPr lang="ja-JP"/>
                    </a:p>
                  </a:txBody>
                  <a:tcPr/>
                </a:tc>
                <a:extLst>
                  <a:ext uri="{0D108BD9-81ED-4DB2-BD59-A6C34878D82A}">
                    <a16:rowId xmlns:a16="http://schemas.microsoft.com/office/drawing/2014/main" val="10001"/>
                  </a:ext>
                </a:extLst>
              </a:tr>
              <a:tr h="235375">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700,000imp</a:t>
                      </a:r>
                      <a:endParaRPr dirty="0"/>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60CL</a:t>
                      </a:r>
                      <a:endParaRPr sz="900" b="0" i="0" u="none" strike="noStrike" cap="none" dirty="0">
                        <a:solidFill>
                          <a:schemeClr val="dk1"/>
                        </a:solidFill>
                        <a:latin typeface="Calibri"/>
                        <a:ea typeface="Calibri"/>
                        <a:cs typeface="Calibri"/>
                        <a:sym typeface="Calibri"/>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450CL</a:t>
                      </a:r>
                      <a:endParaRPr sz="900" b="0" i="0" u="none" strike="noStrike" cap="none" dirty="0">
                        <a:solidFill>
                          <a:schemeClr val="dk1"/>
                        </a:solidFill>
                        <a:latin typeface="Calibri"/>
                        <a:ea typeface="Calibri"/>
                        <a:cs typeface="Calibri"/>
                        <a:sym typeface="Calibri"/>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rowSpan="3">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2週間～</a:t>
                      </a:r>
                      <a:endParaRPr dirty="0"/>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a:solidFill>
                            <a:schemeClr val="dk1"/>
                          </a:solidFill>
                          <a:latin typeface="Calibri"/>
                          <a:ea typeface="Calibri"/>
                          <a:cs typeface="Calibri"/>
                          <a:sym typeface="Calibri"/>
                        </a:rPr>
                        <a:t>350,000円</a:t>
                      </a:r>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235375">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125,000imp</a:t>
                      </a:r>
                      <a:endParaRPr dirty="0"/>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110CL</a:t>
                      </a:r>
                      <a:endParaRPr sz="900" b="0" i="0" u="none" strike="noStrike" cap="none" dirty="0">
                        <a:solidFill>
                          <a:schemeClr val="dk1"/>
                        </a:solidFill>
                        <a:latin typeface="Calibri"/>
                        <a:ea typeface="Calibri"/>
                        <a:cs typeface="Calibri"/>
                        <a:sym typeface="Calibri"/>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800CL</a:t>
                      </a:r>
                      <a:endParaRPr sz="900" b="0" i="0" u="none" strike="noStrike" cap="none" dirty="0">
                        <a:solidFill>
                          <a:schemeClr val="dk1"/>
                        </a:solidFill>
                        <a:latin typeface="Calibri"/>
                        <a:ea typeface="Calibri"/>
                        <a:cs typeface="Calibri"/>
                        <a:sym typeface="Calibri"/>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600,000円</a:t>
                      </a:r>
                      <a:endParaRPr dirty="0"/>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extLst>
                  <a:ext uri="{0D108BD9-81ED-4DB2-BD59-A6C34878D82A}">
                    <a16:rowId xmlns:a16="http://schemas.microsoft.com/office/drawing/2014/main" val="10003"/>
                  </a:ext>
                </a:extLst>
              </a:tr>
              <a:tr h="235375">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2,500,000imp</a:t>
                      </a:r>
                      <a:endParaRPr dirty="0"/>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220CL</a:t>
                      </a:r>
                      <a:endParaRPr sz="900" b="0" i="0" u="none" strike="noStrike" cap="none" dirty="0">
                        <a:solidFill>
                          <a:schemeClr val="dk1"/>
                        </a:solidFill>
                        <a:latin typeface="Calibri"/>
                        <a:ea typeface="Calibri"/>
                        <a:cs typeface="Calibri"/>
                        <a:sym typeface="Calibri"/>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1,600CL</a:t>
                      </a:r>
                      <a:endParaRPr sz="900" b="0" i="0" u="none" strike="noStrike" cap="none" dirty="0">
                        <a:solidFill>
                          <a:schemeClr val="dk1"/>
                        </a:solidFill>
                        <a:latin typeface="Calibri"/>
                        <a:ea typeface="Calibri"/>
                        <a:cs typeface="Calibri"/>
                        <a:sym typeface="Calibri"/>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tc vMerge="1">
                  <a:txBody>
                    <a:bodyPr/>
                    <a:lstStyle/>
                    <a:p>
                      <a:endParaRPr lang="ja-JP"/>
                    </a:p>
                  </a:txBody>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Calibri"/>
                          <a:ea typeface="Calibri"/>
                          <a:cs typeface="Calibri"/>
                          <a:sym typeface="Calibri"/>
                        </a:rPr>
                        <a:t>1,150,000円</a:t>
                      </a:r>
                      <a:endParaRPr dirty="0"/>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4"/>
                  </a:ext>
                </a:extLst>
              </a:tr>
            </a:tbl>
          </a:graphicData>
        </a:graphic>
      </p:graphicFrame>
      <p:sp>
        <p:nvSpPr>
          <p:cNvPr id="108" name="Google Shape;1303;p68">
            <a:extLst>
              <a:ext uri="{FF2B5EF4-FFF2-40B4-BE49-F238E27FC236}">
                <a16:creationId xmlns:a16="http://schemas.microsoft.com/office/drawing/2014/main" id="{24091F53-5AB4-2C44-E837-C9258A578D61}"/>
              </a:ext>
            </a:extLst>
          </p:cNvPr>
          <p:cNvSpPr txBox="1"/>
          <p:nvPr/>
        </p:nvSpPr>
        <p:spPr>
          <a:xfrm>
            <a:off x="7818059" y="166619"/>
            <a:ext cx="904968" cy="369332"/>
          </a:xfrm>
          <a:prstGeom prst="rect">
            <a:avLst/>
          </a:prstGeom>
          <a:solidFill>
            <a:schemeClr val="accent4"/>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SNS</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798"/>
        <p:cNvGrpSpPr/>
        <p:nvPr/>
      </p:nvGrpSpPr>
      <p:grpSpPr>
        <a:xfrm>
          <a:off x="0" y="0"/>
          <a:ext cx="0" cy="0"/>
          <a:chOff x="0" y="0"/>
          <a:chExt cx="0" cy="0"/>
        </a:xfrm>
      </p:grpSpPr>
      <p:sp>
        <p:nvSpPr>
          <p:cNvPr id="1799" name="Google Shape;1799;p101"/>
          <p:cNvSpPr txBox="1"/>
          <p:nvPr/>
        </p:nvSpPr>
        <p:spPr>
          <a:xfrm>
            <a:off x="924433" y="149304"/>
            <a:ext cx="5557838"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800" b="1" i="0" u="none" strike="noStrike" cap="none">
                <a:solidFill>
                  <a:srgbClr val="000000"/>
                </a:solidFill>
                <a:latin typeface="Meiryo UI" panose="020B0604030504040204" pitchFamily="34" charset="-128"/>
                <a:ea typeface="Meiryo UI" panose="020B0604030504040204" pitchFamily="34" charset="-128"/>
                <a:cs typeface="Meiryo"/>
                <a:sym typeface="Meiryo"/>
              </a:rPr>
              <a:t>レコメンドエンジンブーストプラン</a:t>
            </a:r>
            <a:endParaRPr sz="28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800" name="Google Shape;1800;p101"/>
          <p:cNvSpPr/>
          <p:nvPr/>
        </p:nvSpPr>
        <p:spPr>
          <a:xfrm>
            <a:off x="3714750" y="843486"/>
            <a:ext cx="5211455" cy="2462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dirty="0">
                <a:solidFill>
                  <a:srgbClr val="FF0000"/>
                </a:solidFill>
                <a:latin typeface="Meiryo UI" panose="020B0604030504040204" pitchFamily="34" charset="-128"/>
                <a:ea typeface="Meiryo UI" panose="020B0604030504040204" pitchFamily="34" charset="-128"/>
                <a:cs typeface="Meiryo"/>
                <a:sym typeface="Meiryo"/>
              </a:rPr>
              <a:t>※</a:t>
            </a:r>
            <a:r>
              <a:rPr lang="en-US" sz="1000" b="1" i="0" u="none" strike="noStrike" cap="none" dirty="0" err="1">
                <a:solidFill>
                  <a:srgbClr val="FF0000"/>
                </a:solidFill>
                <a:latin typeface="Meiryo UI" panose="020B0604030504040204" pitchFamily="34" charset="-128"/>
                <a:ea typeface="Meiryo UI" panose="020B0604030504040204" pitchFamily="34" charset="-128"/>
                <a:cs typeface="Meiryo"/>
                <a:sym typeface="Meiryo"/>
              </a:rPr>
              <a:t>セグメントやターゲティングのご希望、配信手法のご要望は都度お問合せ下さい</a:t>
            </a:r>
            <a:r>
              <a:rPr lang="en-US" sz="1000" b="1" i="0" u="none" strike="noStrike" cap="none" dirty="0">
                <a:solidFill>
                  <a:srgbClr val="FF0000"/>
                </a:solidFill>
                <a:latin typeface="Meiryo UI" panose="020B0604030504040204" pitchFamily="34" charset="-128"/>
                <a:ea typeface="Meiryo UI" panose="020B0604030504040204" pitchFamily="34" charset="-128"/>
                <a:cs typeface="Meiryo"/>
                <a:sym typeface="Meiryo"/>
              </a:rPr>
              <a:t>。</a:t>
            </a:r>
            <a:endParaRPr sz="1000" b="1" i="0" u="none" strike="noStrike" cap="none" dirty="0">
              <a:solidFill>
                <a:srgbClr val="FF0000"/>
              </a:solidFill>
              <a:latin typeface="Meiryo UI" panose="020B0604030504040204" pitchFamily="34" charset="-128"/>
              <a:ea typeface="Meiryo UI" panose="020B0604030504040204" pitchFamily="34" charset="-128"/>
              <a:cs typeface="Meiryo"/>
              <a:sym typeface="Meiryo"/>
            </a:endParaRPr>
          </a:p>
        </p:txBody>
      </p:sp>
      <p:pic>
        <p:nvPicPr>
          <p:cNvPr id="1801" name="Google Shape;1801;p101" descr="「popin」の画像検索結果"/>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34875" y="2511516"/>
            <a:ext cx="931007" cy="327800"/>
          </a:xfrm>
          <a:prstGeom prst="rect">
            <a:avLst/>
          </a:prstGeom>
          <a:noFill/>
          <a:ln>
            <a:noFill/>
          </a:ln>
        </p:spPr>
      </p:pic>
      <p:pic>
        <p:nvPicPr>
          <p:cNvPr id="1802" name="Google Shape;1802;p101"/>
          <p:cNvPicPr preferRelativeResize="0"/>
          <p:nvPr/>
        </p:nvPicPr>
        <p:blipFill rotWithShape="1">
          <a:blip r:embed="rId4" cstate="screen">
            <a:alphaModFix/>
            <a:extLst>
              <a:ext uri="{28A0092B-C50C-407E-A947-70E740481C1C}">
                <a14:useLocalDpi xmlns:a14="http://schemas.microsoft.com/office/drawing/2010/main"/>
              </a:ext>
            </a:extLst>
          </a:blip>
          <a:srcRect t="15227"/>
          <a:stretch/>
        </p:blipFill>
        <p:spPr>
          <a:xfrm>
            <a:off x="234875" y="986009"/>
            <a:ext cx="1152063" cy="328836"/>
          </a:xfrm>
          <a:prstGeom prst="rect">
            <a:avLst/>
          </a:prstGeom>
          <a:noFill/>
          <a:ln>
            <a:noFill/>
          </a:ln>
        </p:spPr>
      </p:pic>
      <p:cxnSp>
        <p:nvCxnSpPr>
          <p:cNvPr id="1803" name="Google Shape;1803;p101"/>
          <p:cNvCxnSpPr/>
          <p:nvPr/>
        </p:nvCxnSpPr>
        <p:spPr>
          <a:xfrm>
            <a:off x="359995" y="2407483"/>
            <a:ext cx="8620298" cy="0"/>
          </a:xfrm>
          <a:prstGeom prst="straightConnector1">
            <a:avLst/>
          </a:prstGeom>
          <a:noFill/>
          <a:ln w="9525" cap="flat" cmpd="sng">
            <a:solidFill>
              <a:srgbClr val="7F7F7F"/>
            </a:solidFill>
            <a:prstDash val="solid"/>
            <a:round/>
            <a:headEnd type="none" w="sm" len="sm"/>
            <a:tailEnd type="none" w="sm" len="sm"/>
          </a:ln>
        </p:spPr>
      </p:cxnSp>
      <p:cxnSp>
        <p:nvCxnSpPr>
          <p:cNvPr id="1804" name="Google Shape;1804;p101"/>
          <p:cNvCxnSpPr/>
          <p:nvPr/>
        </p:nvCxnSpPr>
        <p:spPr>
          <a:xfrm>
            <a:off x="348766" y="3791249"/>
            <a:ext cx="8620298" cy="0"/>
          </a:xfrm>
          <a:prstGeom prst="straightConnector1">
            <a:avLst/>
          </a:prstGeom>
          <a:noFill/>
          <a:ln w="9525" cap="flat" cmpd="sng">
            <a:solidFill>
              <a:srgbClr val="7F7F7F"/>
            </a:solidFill>
            <a:prstDash val="solid"/>
            <a:round/>
            <a:headEnd type="none" w="sm" len="sm"/>
            <a:tailEnd type="none" w="sm" len="sm"/>
          </a:ln>
        </p:spPr>
      </p:cxnSp>
      <p:sp>
        <p:nvSpPr>
          <p:cNvPr id="1805" name="Google Shape;1805;p101"/>
          <p:cNvSpPr/>
          <p:nvPr/>
        </p:nvSpPr>
        <p:spPr>
          <a:xfrm>
            <a:off x="234875" y="1277558"/>
            <a:ext cx="4397414" cy="830997"/>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000000"/>
              </a:buClr>
              <a:buSzPts val="1000"/>
              <a:buFont typeface="Arial"/>
              <a:buNone/>
            </a:pPr>
            <a:r>
              <a:rPr lang="en-US" sz="10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大手新聞社WEBサイト等、スマートフォン月間3000万人、PC月間2800万人にリーチするプレミアムネットワーク。パブリッシャーを厳選し、記事を読んでいる「読み物モード」のユーザーに自然な形でコンテンツをお薦めするため、高いエンゲージメントが期待できます</a:t>
            </a:r>
            <a:endParaRPr sz="10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806" name="Google Shape;1806;p101"/>
          <p:cNvSpPr/>
          <p:nvPr/>
        </p:nvSpPr>
        <p:spPr>
          <a:xfrm>
            <a:off x="234875" y="2825867"/>
            <a:ext cx="4397414" cy="64629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000000"/>
              </a:buClr>
              <a:buSzPts val="1000"/>
              <a:buFont typeface="Arial"/>
              <a:buNone/>
            </a:pPr>
            <a:r>
              <a:rPr lang="ja-JP" altLang="en-US" sz="10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レ</a:t>
            </a:r>
            <a:r>
              <a:rPr lang="en-US" sz="10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コメンドウィジェット型ネイティブアドネットワーク。記事や広告、媒体、オーディエンスの属性を分析し、マッチングをしながら広告を配信する事で、効率よく誘導を図る事が可能です</a:t>
            </a:r>
            <a:endParaRPr sz="1000" b="0"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807" name="Google Shape;1807;p101"/>
          <p:cNvSpPr/>
          <p:nvPr/>
        </p:nvSpPr>
        <p:spPr>
          <a:xfrm>
            <a:off x="245043" y="4192512"/>
            <a:ext cx="4397414" cy="830997"/>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000000"/>
              </a:buClr>
              <a:buSzPts val="1000"/>
              <a:buFont typeface="Arial"/>
              <a:buNone/>
            </a:pPr>
            <a:r>
              <a:rPr lang="en-US" sz="1000" b="0" i="0" u="none" strike="noStrike" cap="none">
                <a:solidFill>
                  <a:schemeClr val="dk1"/>
                </a:solidFill>
                <a:latin typeface="Meiryo UI" panose="020B0604030504040204" pitchFamily="34" charset="-128"/>
                <a:ea typeface="Meiryo UI" panose="020B0604030504040204" pitchFamily="34" charset="-128"/>
                <a:cs typeface="Meiryo"/>
                <a:sym typeface="Meiryo"/>
              </a:rPr>
              <a:t>独自のコンテンツマッチ技術を用いて関連性の高い広告を配信。記事に合わせた広告枠から読み物としてのコンテンツへ誘導するため、従来の広告に反応しなくなったユーザーへのアプローチが可能で、ブランド認知・ブランドとの親和性の高い新規顧客の獲得・育成に適しています</a:t>
            </a:r>
            <a:endParaRPr sz="10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pic>
        <p:nvPicPr>
          <p:cNvPr id="1808" name="Google Shape;1808;p101"/>
          <p:cNvPicPr preferRelativeResize="0"/>
          <p:nvPr/>
        </p:nvPicPr>
        <p:blipFill rotWithShape="1">
          <a:blip r:embed="rId5" cstate="print">
            <a:alphaModFix/>
            <a:extLst>
              <a:ext uri="{28A0092B-C50C-407E-A947-70E740481C1C}">
                <a14:useLocalDpi xmlns:a14="http://schemas.microsoft.com/office/drawing/2010/main"/>
              </a:ext>
            </a:extLst>
          </a:blip>
          <a:srcRect/>
          <a:stretch/>
        </p:blipFill>
        <p:spPr>
          <a:xfrm>
            <a:off x="234875" y="3841501"/>
            <a:ext cx="1276418" cy="372869"/>
          </a:xfrm>
          <a:prstGeom prst="rect">
            <a:avLst/>
          </a:prstGeom>
          <a:noFill/>
          <a:ln>
            <a:noFill/>
          </a:ln>
        </p:spPr>
      </p:pic>
      <p:graphicFrame>
        <p:nvGraphicFramePr>
          <p:cNvPr id="1809" name="Google Shape;1809;p101"/>
          <p:cNvGraphicFramePr/>
          <p:nvPr/>
        </p:nvGraphicFramePr>
        <p:xfrm>
          <a:off x="4737786" y="1364366"/>
          <a:ext cx="3870100" cy="672450"/>
        </p:xfrm>
        <a:graphic>
          <a:graphicData uri="http://schemas.openxmlformats.org/drawingml/2006/table">
            <a:tbl>
              <a:tblPr>
                <a:noFill/>
                <a:tableStyleId>{7D87D977-AD65-42E2-9ECE-BABE7B02150B}</a:tableStyleId>
              </a:tblPr>
              <a:tblGrid>
                <a:gridCol w="1512450">
                  <a:extLst>
                    <a:ext uri="{9D8B030D-6E8A-4147-A177-3AD203B41FA5}">
                      <a16:colId xmlns:a16="http://schemas.microsoft.com/office/drawing/2014/main" val="20000"/>
                    </a:ext>
                  </a:extLst>
                </a:gridCol>
                <a:gridCol w="2357650">
                  <a:extLst>
                    <a:ext uri="{9D8B030D-6E8A-4147-A177-3AD203B41FA5}">
                      <a16:colId xmlns:a16="http://schemas.microsoft.com/office/drawing/2014/main" val="20001"/>
                    </a:ext>
                  </a:extLst>
                </a:gridCol>
              </a:tblGrid>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展開メニュ</a:t>
                      </a:r>
                      <a:r>
                        <a:rPr lang="en-US" sz="1100" b="0" i="0" u="none" strike="noStrike" cap="none" dirty="0">
                          <a:solidFill>
                            <a:srgbClr val="000000"/>
                          </a:solidFill>
                          <a:latin typeface="Meiryo"/>
                          <a:ea typeface="Meiryo"/>
                          <a:cs typeface="Meiryo"/>
                          <a:sym typeface="Meiryo"/>
                        </a:rPr>
                        <a:t>ー</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Outbrain活用ブーストメニュー</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掲載料金</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￥500,000～　※</a:t>
                      </a:r>
                      <a:r>
                        <a:rPr lang="en-US" sz="1100" b="0" i="0" u="none" strike="noStrike" cap="none" dirty="0" err="1">
                          <a:solidFill>
                            <a:srgbClr val="000000"/>
                          </a:solidFill>
                          <a:latin typeface="Meiryo"/>
                          <a:ea typeface="Meiryo"/>
                          <a:cs typeface="Meiryo"/>
                          <a:sym typeface="Meiryo"/>
                        </a:rPr>
                        <a:t>クリック課金</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想定クリック単価</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￥30～￥80</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graphicFrame>
        <p:nvGraphicFramePr>
          <p:cNvPr id="1810" name="Google Shape;1810;p101"/>
          <p:cNvGraphicFramePr/>
          <p:nvPr/>
        </p:nvGraphicFramePr>
        <p:xfrm>
          <a:off x="4737786" y="2763134"/>
          <a:ext cx="3870075" cy="672450"/>
        </p:xfrm>
        <a:graphic>
          <a:graphicData uri="http://schemas.openxmlformats.org/drawingml/2006/table">
            <a:tbl>
              <a:tblPr>
                <a:noFill/>
                <a:tableStyleId>{7D87D977-AD65-42E2-9ECE-BABE7B02150B}</a:tableStyleId>
              </a:tblPr>
              <a:tblGrid>
                <a:gridCol w="1646900">
                  <a:extLst>
                    <a:ext uri="{9D8B030D-6E8A-4147-A177-3AD203B41FA5}">
                      <a16:colId xmlns:a16="http://schemas.microsoft.com/office/drawing/2014/main" val="20000"/>
                    </a:ext>
                  </a:extLst>
                </a:gridCol>
                <a:gridCol w="2223175">
                  <a:extLst>
                    <a:ext uri="{9D8B030D-6E8A-4147-A177-3AD203B41FA5}">
                      <a16:colId xmlns:a16="http://schemas.microsoft.com/office/drawing/2014/main" val="20001"/>
                    </a:ext>
                  </a:extLst>
                </a:gridCol>
              </a:tblGrid>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展開メニュ</a:t>
                      </a:r>
                      <a:r>
                        <a:rPr lang="en-US" sz="1100" b="0" i="0" u="none" strike="noStrike" cap="none" dirty="0">
                          <a:solidFill>
                            <a:srgbClr val="000000"/>
                          </a:solidFill>
                          <a:latin typeface="Meiryo"/>
                          <a:ea typeface="Meiryo"/>
                          <a:cs typeface="Meiryo"/>
                          <a:sym typeface="Meiryo"/>
                        </a:rPr>
                        <a:t>ー</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popIn活用ブーストメニュ</a:t>
                      </a:r>
                      <a:r>
                        <a:rPr lang="en-US" sz="1100" b="0" i="0" u="none" strike="noStrike" cap="none" dirty="0">
                          <a:solidFill>
                            <a:srgbClr val="000000"/>
                          </a:solidFill>
                          <a:latin typeface="Meiryo"/>
                          <a:ea typeface="Meiryo"/>
                          <a:cs typeface="Meiryo"/>
                          <a:sym typeface="Meiryo"/>
                        </a:rPr>
                        <a:t>ー</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掲載料金</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￥500,000～　※</a:t>
                      </a:r>
                      <a:r>
                        <a:rPr lang="en-US" sz="1100" b="0" i="0" u="none" strike="noStrike" cap="none" dirty="0" err="1">
                          <a:solidFill>
                            <a:srgbClr val="000000"/>
                          </a:solidFill>
                          <a:latin typeface="Meiryo"/>
                          <a:ea typeface="Meiryo"/>
                          <a:cs typeface="Meiryo"/>
                          <a:sym typeface="Meiryo"/>
                        </a:rPr>
                        <a:t>クリック課金</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想定クリック単価</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￥50～￥100</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graphicFrame>
        <p:nvGraphicFramePr>
          <p:cNvPr id="1811" name="Google Shape;1811;p101"/>
          <p:cNvGraphicFramePr/>
          <p:nvPr/>
        </p:nvGraphicFramePr>
        <p:xfrm>
          <a:off x="4737786" y="4214370"/>
          <a:ext cx="3870100" cy="672450"/>
        </p:xfrm>
        <a:graphic>
          <a:graphicData uri="http://schemas.openxmlformats.org/drawingml/2006/table">
            <a:tbl>
              <a:tblPr>
                <a:noFill/>
                <a:tableStyleId>{7D87D977-AD65-42E2-9ECE-BABE7B02150B}</a:tableStyleId>
              </a:tblPr>
              <a:tblGrid>
                <a:gridCol w="1512450">
                  <a:extLst>
                    <a:ext uri="{9D8B030D-6E8A-4147-A177-3AD203B41FA5}">
                      <a16:colId xmlns:a16="http://schemas.microsoft.com/office/drawing/2014/main" val="20000"/>
                    </a:ext>
                  </a:extLst>
                </a:gridCol>
                <a:gridCol w="2357650">
                  <a:extLst>
                    <a:ext uri="{9D8B030D-6E8A-4147-A177-3AD203B41FA5}">
                      <a16:colId xmlns:a16="http://schemas.microsoft.com/office/drawing/2014/main" val="20001"/>
                    </a:ext>
                  </a:extLst>
                </a:gridCol>
              </a:tblGrid>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展開メニュー</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LOGLY Lift活用ブーストメニュー</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掲載料金</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￥500,000～　※クリック課金</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想定クリック単価</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￥50～￥100</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cxnSp>
        <p:nvCxnSpPr>
          <p:cNvPr id="1812" name="Google Shape;1812;p101"/>
          <p:cNvCxnSpPr/>
          <p:nvPr/>
        </p:nvCxnSpPr>
        <p:spPr>
          <a:xfrm>
            <a:off x="364285" y="5264343"/>
            <a:ext cx="8620298" cy="0"/>
          </a:xfrm>
          <a:prstGeom prst="straightConnector1">
            <a:avLst/>
          </a:prstGeom>
          <a:noFill/>
          <a:ln w="9525" cap="flat" cmpd="sng">
            <a:solidFill>
              <a:srgbClr val="7F7F7F"/>
            </a:solidFill>
            <a:prstDash val="solid"/>
            <a:round/>
            <a:headEnd type="none" w="sm" len="sm"/>
            <a:tailEnd type="none" w="sm" len="sm"/>
          </a:ln>
        </p:spPr>
      </p:cxnSp>
      <p:graphicFrame>
        <p:nvGraphicFramePr>
          <p:cNvPr id="1813" name="Google Shape;1813;p101"/>
          <p:cNvGraphicFramePr/>
          <p:nvPr/>
        </p:nvGraphicFramePr>
        <p:xfrm>
          <a:off x="4753305" y="5687464"/>
          <a:ext cx="3854575" cy="672450"/>
        </p:xfrm>
        <a:graphic>
          <a:graphicData uri="http://schemas.openxmlformats.org/drawingml/2006/table">
            <a:tbl>
              <a:tblPr>
                <a:noFill/>
                <a:tableStyleId>{7D87D977-AD65-42E2-9ECE-BABE7B02150B}</a:tableStyleId>
              </a:tblPr>
              <a:tblGrid>
                <a:gridCol w="1506375">
                  <a:extLst>
                    <a:ext uri="{9D8B030D-6E8A-4147-A177-3AD203B41FA5}">
                      <a16:colId xmlns:a16="http://schemas.microsoft.com/office/drawing/2014/main" val="20000"/>
                    </a:ext>
                  </a:extLst>
                </a:gridCol>
                <a:gridCol w="2348200">
                  <a:extLst>
                    <a:ext uri="{9D8B030D-6E8A-4147-A177-3AD203B41FA5}">
                      <a16:colId xmlns:a16="http://schemas.microsoft.com/office/drawing/2014/main" val="20001"/>
                    </a:ext>
                  </a:extLst>
                </a:gridCol>
              </a:tblGrid>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展開メニュー</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Craft.活用ブーストメニュー</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Meiryo"/>
                          <a:ea typeface="Meiryo"/>
                          <a:cs typeface="Meiryo"/>
                          <a:sym typeface="Meiryo"/>
                        </a:rPr>
                        <a:t>掲載料金</a:t>
                      </a:r>
                      <a:endParaRPr sz="1400" u="none" strike="noStrike" cap="none">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￥500,000～　※</a:t>
                      </a:r>
                      <a:r>
                        <a:rPr lang="en-US" sz="1100" b="0" i="0" u="none" strike="noStrike" cap="none" dirty="0" err="1">
                          <a:solidFill>
                            <a:srgbClr val="000000"/>
                          </a:solidFill>
                          <a:latin typeface="Meiryo"/>
                          <a:ea typeface="Meiryo"/>
                          <a:cs typeface="Meiryo"/>
                          <a:sym typeface="Meiryo"/>
                        </a:rPr>
                        <a:t>クリック課金</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24150">
                <a:tc>
                  <a:txBody>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想定クリック単価</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a:t>
                      </a:r>
                      <a:r>
                        <a:rPr lang="en-US" altLang="ja-JP" sz="1100" b="0" i="0" u="none" strike="noStrike" cap="none" dirty="0">
                          <a:solidFill>
                            <a:srgbClr val="000000"/>
                          </a:solidFill>
                          <a:latin typeface="Meiryo"/>
                          <a:ea typeface="Meiryo"/>
                          <a:cs typeface="Meiryo"/>
                          <a:sym typeface="Meiryo"/>
                        </a:rPr>
                        <a:t>5</a:t>
                      </a:r>
                      <a:r>
                        <a:rPr lang="en-US" sz="1100" b="0" i="0" u="none" strike="noStrike" cap="none" dirty="0">
                          <a:solidFill>
                            <a:srgbClr val="000000"/>
                          </a:solidFill>
                          <a:latin typeface="Meiryo"/>
                          <a:ea typeface="Meiryo"/>
                          <a:cs typeface="Meiryo"/>
                          <a:sym typeface="Meiryo"/>
                        </a:rPr>
                        <a:t>0～￥</a:t>
                      </a:r>
                      <a:r>
                        <a:rPr lang="en-US" altLang="ja-JP" sz="1100" b="0" i="0" u="none" strike="noStrike" cap="none" dirty="0">
                          <a:solidFill>
                            <a:srgbClr val="000000"/>
                          </a:solidFill>
                          <a:latin typeface="Meiryo"/>
                          <a:ea typeface="Meiryo"/>
                          <a:cs typeface="Meiryo"/>
                          <a:sym typeface="Meiryo"/>
                        </a:rPr>
                        <a:t>10</a:t>
                      </a:r>
                      <a:r>
                        <a:rPr lang="en-US" sz="1100" b="0" i="0" u="none" strike="noStrike" cap="none" dirty="0">
                          <a:solidFill>
                            <a:srgbClr val="000000"/>
                          </a:solidFill>
                          <a:latin typeface="Meiryo"/>
                          <a:ea typeface="Meiryo"/>
                          <a:cs typeface="Meiryo"/>
                          <a:sym typeface="Meiryo"/>
                        </a:rPr>
                        <a:t>0</a:t>
                      </a:r>
                      <a:endParaRPr sz="1400" u="none" strike="noStrike" cap="none" dirty="0">
                        <a:latin typeface="Meiryo"/>
                        <a:ea typeface="Meiryo"/>
                        <a:cs typeface="Meiryo"/>
                        <a:sym typeface="Meiryo"/>
                      </a:endParaRPr>
                    </a:p>
                  </a:txBody>
                  <a:tcPr marL="4775" marR="4775" marT="4775" marB="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pic>
        <p:nvPicPr>
          <p:cNvPr id="1814" name="Google Shape;1814;p101" descr="craft_logo_black.png"/>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84873" y="5369174"/>
            <a:ext cx="663633" cy="212570"/>
          </a:xfrm>
          <a:prstGeom prst="rect">
            <a:avLst/>
          </a:prstGeom>
          <a:noFill/>
          <a:ln>
            <a:noFill/>
          </a:ln>
        </p:spPr>
      </p:pic>
      <p:sp>
        <p:nvSpPr>
          <p:cNvPr id="1815" name="Google Shape;1815;p101"/>
          <p:cNvSpPr/>
          <p:nvPr/>
        </p:nvSpPr>
        <p:spPr>
          <a:xfrm>
            <a:off x="245043" y="5716294"/>
            <a:ext cx="4387246" cy="64629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000000"/>
              </a:buClr>
              <a:buSzPts val="1000"/>
              <a:buFont typeface="Arial"/>
              <a:buNone/>
            </a:pPr>
            <a:r>
              <a:rPr lang="ja-JP" altLang="en-US" sz="10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altLang="ja-JP" sz="10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craft.</a:t>
            </a:r>
            <a:r>
              <a:rPr lang="ja-JP" altLang="en-US" sz="10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」は、独自取材での制作が基本のプレミアムメディアを中心に提携し、良質な配信面を持ったレコメンドエンジンです。</a:t>
            </a:r>
          </a:p>
          <a:p>
            <a:pPr marL="0" marR="0" lvl="0" indent="0" algn="l" rtl="0">
              <a:lnSpc>
                <a:spcPct val="120000"/>
              </a:lnSpc>
              <a:spcBef>
                <a:spcPts val="0"/>
              </a:spcBef>
              <a:spcAft>
                <a:spcPts val="0"/>
              </a:spcAft>
              <a:buClr>
                <a:srgbClr val="000000"/>
              </a:buClr>
              <a:buSzPts val="1000"/>
              <a:buFont typeface="Arial"/>
              <a:buNone/>
            </a:pPr>
            <a:r>
              <a:rPr lang="en-US" altLang="ja-JP" sz="10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LP</a:t>
            </a:r>
            <a:r>
              <a:rPr lang="ja-JP" altLang="en-US" sz="1000" b="0" i="0" u="none" strike="noStrike" cap="none" dirty="0">
                <a:solidFill>
                  <a:schemeClr val="dk1"/>
                </a:solidFill>
                <a:latin typeface="Meiryo UI" panose="020B0604030504040204" pitchFamily="34" charset="-128"/>
                <a:ea typeface="Meiryo UI" panose="020B0604030504040204" pitchFamily="34" charset="-128"/>
                <a:cs typeface="Meiryo"/>
                <a:sym typeface="Meiryo"/>
              </a:rPr>
              <a:t>遷移後の滞在時間や読了率が高く、ブランド広告主にも最適なブーストプラン。</a:t>
            </a:r>
          </a:p>
        </p:txBody>
      </p:sp>
      <p:sp>
        <p:nvSpPr>
          <p:cNvPr id="1817" name="Google Shape;1817;p101"/>
          <p:cNvSpPr txBox="1">
            <a:spLocks noGrp="1"/>
          </p:cNvSpPr>
          <p:nvPr>
            <p:ph type="sldNum" idx="12"/>
          </p:nvPr>
        </p:nvSpPr>
        <p:spPr>
          <a:xfrm>
            <a:off x="6400798" y="6327775"/>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rPr>
              <a:t>38</a:t>
            </a:fld>
            <a:endParaRPr>
              <a:latin typeface="Meiryo UI" panose="020B0604030504040204" pitchFamily="34" charset="-128"/>
              <a:ea typeface="Meiryo UI" panose="020B0604030504040204" pitchFamily="34" charset="-128"/>
            </a:endParaRPr>
          </a:p>
        </p:txBody>
      </p:sp>
      <p:sp>
        <p:nvSpPr>
          <p:cNvPr id="2" name="正方形/長方形 15">
            <a:extLst>
              <a:ext uri="{FF2B5EF4-FFF2-40B4-BE49-F238E27FC236}">
                <a16:creationId xmlns:a16="http://schemas.microsoft.com/office/drawing/2014/main" id="{8CD8E2E2-D9CE-77AD-9255-A1C0C1A56F9A}"/>
              </a:ext>
            </a:extLst>
          </p:cNvPr>
          <p:cNvSpPr>
            <a:spLocks noChangeArrowheads="1"/>
          </p:cNvSpPr>
          <p:nvPr/>
        </p:nvSpPr>
        <p:spPr bwMode="auto">
          <a:xfrm>
            <a:off x="3703352" y="6382924"/>
            <a:ext cx="4754846"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Calibri" panose="020F0502020204030204" pitchFamily="34" charset="0"/>
                <a:ea typeface="ＭＳ Ｐゴシック" panose="020B0600070205080204" pitchFamily="34" charset="-128"/>
              </a:defRPr>
            </a:lvl1pPr>
            <a:lvl2pPr marL="742950" indent="-285750">
              <a:defRPr kumimoji="1">
                <a:solidFill>
                  <a:schemeClr val="tx1"/>
                </a:solidFill>
                <a:latin typeface="Calibri" panose="020F0502020204030204" pitchFamily="34" charset="0"/>
                <a:ea typeface="ＭＳ Ｐゴシック" panose="020B0600070205080204" pitchFamily="34" charset="-128"/>
              </a:defRPr>
            </a:lvl2pPr>
            <a:lvl3pPr marL="1143000" indent="-228600">
              <a:defRPr kumimoji="1">
                <a:solidFill>
                  <a:schemeClr val="tx1"/>
                </a:solidFill>
                <a:latin typeface="Calibri" panose="020F0502020204030204" pitchFamily="34" charset="0"/>
                <a:ea typeface="ＭＳ Ｐゴシック" panose="020B0600070205080204" pitchFamily="34" charset="-128"/>
              </a:defRPr>
            </a:lvl3pPr>
            <a:lvl4pPr marL="1600200" indent="-228600">
              <a:defRPr kumimoji="1">
                <a:solidFill>
                  <a:schemeClr val="tx1"/>
                </a:solidFill>
                <a:latin typeface="Calibri" panose="020F0502020204030204" pitchFamily="34" charset="0"/>
                <a:ea typeface="ＭＳ Ｐゴシック" panose="020B0600070205080204" pitchFamily="34" charset="-128"/>
              </a:defRPr>
            </a:lvl4pPr>
            <a:lvl5pPr marL="2057400" indent="-228600">
              <a:defRPr kumimoji="1">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34" charset="-128"/>
              </a:defRPr>
            </a:lvl9pPr>
          </a:lstStyle>
          <a:p>
            <a:pPr eaLnBrk="1" hangingPunct="1">
              <a:buClr>
                <a:srgbClr val="404040"/>
              </a:buClr>
              <a:buSzPts val="1000"/>
              <a:buFont typeface="Arial" panose="020B0604020202020204" pitchFamily="34" charset="0"/>
              <a:buNone/>
            </a:pPr>
            <a:r>
              <a:rPr lang="en-US" altLang="ja-JP" sz="1000" dirty="0">
                <a:solidFill>
                  <a:srgbClr val="FF0000"/>
                </a:solidFill>
                <a:latin typeface="Meiryo UI" panose="020B0604030504040204" pitchFamily="34" charset="-128"/>
                <a:ea typeface="Meiryo UI" panose="020B0604030504040204" pitchFamily="34" charset="-128"/>
                <a:sym typeface="Arial" panose="020B0604020202020204" pitchFamily="34" charset="0"/>
              </a:rPr>
              <a:t>※</a:t>
            </a:r>
            <a:r>
              <a:rPr lang="ja-JP" altLang="en-US" sz="1000" dirty="0">
                <a:solidFill>
                  <a:srgbClr val="FF0000"/>
                </a:solidFill>
                <a:latin typeface="Meiryo UI" panose="020B0604030504040204" pitchFamily="34" charset="-128"/>
                <a:ea typeface="Meiryo UI" panose="020B0604030504040204" pitchFamily="34" charset="-128"/>
                <a:sym typeface="Arial" panose="020B0604020202020204" pitchFamily="34" charset="0"/>
              </a:rPr>
              <a:t>運用型のメニューのため、期間とクリック数により単価が変動します。</a:t>
            </a:r>
            <a:endParaRPr lang="en-US" altLang="ja-JP" sz="1000" dirty="0">
              <a:solidFill>
                <a:srgbClr val="FF0000"/>
              </a:solidFill>
              <a:latin typeface="Meiryo UI" panose="020B0604030504040204" pitchFamily="34" charset="-128"/>
              <a:ea typeface="Meiryo UI" panose="020B0604030504040204" pitchFamily="34" charset="-128"/>
              <a:sym typeface="Arial" panose="020B0604020202020204" pitchFamily="34" charset="0"/>
            </a:endParaRPr>
          </a:p>
          <a:p>
            <a:pPr eaLnBrk="1" hangingPunct="1">
              <a:buClr>
                <a:srgbClr val="404040"/>
              </a:buClr>
              <a:buSzPts val="1000"/>
              <a:buFont typeface="Arial" panose="020B0604020202020204" pitchFamily="34" charset="0"/>
              <a:buNone/>
            </a:pPr>
            <a:r>
              <a:rPr lang="en-US" altLang="ja-JP" sz="1000" dirty="0">
                <a:solidFill>
                  <a:srgbClr val="FF0000"/>
                </a:solidFill>
                <a:latin typeface="Meiryo UI" panose="020B0604030504040204" pitchFamily="34" charset="-128"/>
                <a:ea typeface="Meiryo UI" panose="020B0604030504040204" pitchFamily="34" charset="-128"/>
                <a:sym typeface="Arial" panose="020B0604020202020204" pitchFamily="34" charset="0"/>
              </a:rPr>
              <a:t>※</a:t>
            </a:r>
            <a:r>
              <a:rPr lang="ja-JP" altLang="en-US" sz="1000" dirty="0">
                <a:solidFill>
                  <a:srgbClr val="FF0000"/>
                </a:solidFill>
                <a:latin typeface="Meiryo UI" panose="020B0604030504040204" pitchFamily="34" charset="-128"/>
                <a:ea typeface="Meiryo UI" panose="020B0604030504040204" pitchFamily="34" charset="-128"/>
                <a:sym typeface="Arial" panose="020B0604020202020204" pitchFamily="34" charset="0"/>
              </a:rPr>
              <a:t>掲載量の上限については、都度お問い合わせください。</a:t>
            </a:r>
            <a:endParaRPr lang="en-US" altLang="ja-JP" sz="1000" dirty="0">
              <a:solidFill>
                <a:srgbClr val="FF0000"/>
              </a:solidFill>
              <a:latin typeface="Meiryo UI" panose="020B0604030504040204" pitchFamily="34" charset="-128"/>
              <a:ea typeface="Meiryo UI" panose="020B0604030504040204" pitchFamily="34" charset="-128"/>
              <a:sym typeface="Arial" panose="020B0604020202020204" pitchFamily="34" charset="0"/>
            </a:endParaRPr>
          </a:p>
        </p:txBody>
      </p:sp>
      <p:sp>
        <p:nvSpPr>
          <p:cNvPr id="3" name="Google Shape;857;p9">
            <a:extLst>
              <a:ext uri="{FF2B5EF4-FFF2-40B4-BE49-F238E27FC236}">
                <a16:creationId xmlns:a16="http://schemas.microsoft.com/office/drawing/2014/main" id="{6E252B0F-4808-60F8-F516-370D80E5C866}"/>
              </a:ext>
            </a:extLst>
          </p:cNvPr>
          <p:cNvSpPr txBox="1"/>
          <p:nvPr/>
        </p:nvSpPr>
        <p:spPr>
          <a:xfrm>
            <a:off x="7733037" y="166619"/>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821"/>
        <p:cNvGrpSpPr/>
        <p:nvPr/>
      </p:nvGrpSpPr>
      <p:grpSpPr>
        <a:xfrm>
          <a:off x="0" y="0"/>
          <a:ext cx="0" cy="0"/>
          <a:chOff x="0" y="0"/>
          <a:chExt cx="0" cy="0"/>
        </a:xfrm>
      </p:grpSpPr>
      <p:sp>
        <p:nvSpPr>
          <p:cNvPr id="1822" name="Google Shape;1822;p102"/>
          <p:cNvSpPr txBox="1">
            <a:spLocks noGrp="1"/>
          </p:cNvSpPr>
          <p:nvPr>
            <p:ph type="sldNum" idx="12"/>
          </p:nvPr>
        </p:nvSpPr>
        <p:spPr>
          <a:xfrm>
            <a:off x="6521447" y="6492875"/>
            <a:ext cx="222885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800"/>
              <a:buNone/>
            </a:pPr>
            <a:fld id="{00000000-1234-1234-1234-123412341234}" type="slidenum">
              <a:rPr lang="en-US" sz="800">
                <a:latin typeface="Meiryo UI" panose="020B0604030504040204" pitchFamily="34" charset="-128"/>
                <a:ea typeface="Meiryo UI" panose="020B0604030504040204" pitchFamily="34" charset="-128"/>
                <a:sym typeface="Meiryo"/>
              </a:rPr>
              <a:t>39</a:t>
            </a:fld>
            <a:endParaRPr sz="800">
              <a:latin typeface="Meiryo UI" panose="020B0604030504040204" pitchFamily="34" charset="-128"/>
              <a:ea typeface="Meiryo UI" panose="020B0604030504040204" pitchFamily="34" charset="-128"/>
              <a:sym typeface="Meiryo"/>
            </a:endParaRPr>
          </a:p>
        </p:txBody>
      </p:sp>
      <p:sp>
        <p:nvSpPr>
          <p:cNvPr id="1824" name="Google Shape;1824;p102"/>
          <p:cNvSpPr txBox="1"/>
          <p:nvPr/>
        </p:nvSpPr>
        <p:spPr>
          <a:xfrm>
            <a:off x="995625" y="182793"/>
            <a:ext cx="3576375"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8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その他ブーストプラン</a:t>
            </a:r>
            <a:endParaRPr sz="28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825" name="Google Shape;1825;p102"/>
          <p:cNvSpPr txBox="1"/>
          <p:nvPr/>
        </p:nvSpPr>
        <p:spPr>
          <a:xfrm>
            <a:off x="1035344" y="1160202"/>
            <a:ext cx="3088135" cy="230832"/>
          </a:xfrm>
          <a:prstGeom prst="rect">
            <a:avLst/>
          </a:prstGeom>
          <a:solidFill>
            <a:schemeClr val="accent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900" b="1" i="0" u="none" strike="noStrike" cap="none">
                <a:solidFill>
                  <a:srgbClr val="FFFFFF"/>
                </a:solidFill>
                <a:latin typeface="Meiryo UI" panose="020B0604030504040204" pitchFamily="34" charset="-128"/>
                <a:ea typeface="Meiryo UI" panose="020B0604030504040204" pitchFamily="34" charset="-128"/>
                <a:cs typeface="Meiryo"/>
                <a:sym typeface="Meiryo"/>
              </a:rPr>
              <a:t>smartnewsブーストプラン（運用型タイアップ誘導）</a:t>
            </a:r>
            <a:endParaRPr sz="900" b="1" i="0" u="none" strike="noStrike" cap="none">
              <a:solidFill>
                <a:srgbClr val="FFFFFF"/>
              </a:solidFill>
              <a:latin typeface="Meiryo UI" panose="020B0604030504040204" pitchFamily="34" charset="-128"/>
              <a:ea typeface="Meiryo UI" panose="020B0604030504040204" pitchFamily="34" charset="-128"/>
              <a:cs typeface="Meiryo"/>
              <a:sym typeface="Meiryo"/>
            </a:endParaRPr>
          </a:p>
        </p:txBody>
      </p:sp>
      <p:sp>
        <p:nvSpPr>
          <p:cNvPr id="1826" name="Google Shape;1826;p102"/>
          <p:cNvSpPr txBox="1"/>
          <p:nvPr/>
        </p:nvSpPr>
        <p:spPr>
          <a:xfrm>
            <a:off x="240037" y="1671941"/>
            <a:ext cx="3816350" cy="2762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200" b="0" i="0" u="none" strike="noStrike" cap="none">
                <a:solidFill>
                  <a:schemeClr val="dk1"/>
                </a:solidFill>
                <a:latin typeface="Meiryo UI" panose="020B0604030504040204" pitchFamily="34" charset="-128"/>
                <a:ea typeface="Meiryo UI" panose="020B0604030504040204" pitchFamily="34" charset="-128"/>
                <a:cs typeface="Meiryo"/>
                <a:sym typeface="Meiryo"/>
              </a:rPr>
              <a:t>・タイアップページ誘導最大化メニュー</a:t>
            </a:r>
            <a:endParaRPr sz="12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pic>
        <p:nvPicPr>
          <p:cNvPr id="1827" name="Google Shape;1827;p10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57691" y="1000003"/>
            <a:ext cx="565150" cy="563562"/>
          </a:xfrm>
          <a:prstGeom prst="rect">
            <a:avLst/>
          </a:prstGeom>
          <a:noFill/>
          <a:ln>
            <a:noFill/>
          </a:ln>
        </p:spPr>
      </p:pic>
      <p:graphicFrame>
        <p:nvGraphicFramePr>
          <p:cNvPr id="1828" name="Google Shape;1828;p102"/>
          <p:cNvGraphicFramePr/>
          <p:nvPr/>
        </p:nvGraphicFramePr>
        <p:xfrm>
          <a:off x="237103" y="2042971"/>
          <a:ext cx="4513900" cy="1335100"/>
        </p:xfrm>
        <a:graphic>
          <a:graphicData uri="http://schemas.openxmlformats.org/drawingml/2006/table">
            <a:tbl>
              <a:tblPr>
                <a:noFill/>
                <a:tableStyleId>{7D87D977-AD65-42E2-9ECE-BABE7B02150B}</a:tableStyleId>
              </a:tblPr>
              <a:tblGrid>
                <a:gridCol w="1199525">
                  <a:extLst>
                    <a:ext uri="{9D8B030D-6E8A-4147-A177-3AD203B41FA5}">
                      <a16:colId xmlns:a16="http://schemas.microsoft.com/office/drawing/2014/main" val="20000"/>
                    </a:ext>
                  </a:extLst>
                </a:gridCol>
                <a:gridCol w="1944225">
                  <a:extLst>
                    <a:ext uri="{9D8B030D-6E8A-4147-A177-3AD203B41FA5}">
                      <a16:colId xmlns:a16="http://schemas.microsoft.com/office/drawing/2014/main" val="20001"/>
                    </a:ext>
                  </a:extLst>
                </a:gridCol>
                <a:gridCol w="1370150">
                  <a:extLst>
                    <a:ext uri="{9D8B030D-6E8A-4147-A177-3AD203B41FA5}">
                      <a16:colId xmlns:a16="http://schemas.microsoft.com/office/drawing/2014/main" val="20002"/>
                    </a:ext>
                  </a:extLst>
                </a:gridCol>
              </a:tblGrid>
              <a:tr h="289100">
                <a:tc>
                  <a:txBody>
                    <a:bodyPr/>
                    <a:lstStyle/>
                    <a:p>
                      <a:pPr marL="0" marR="0" lvl="0" indent="0" algn="ctr" rtl="0">
                        <a:lnSpc>
                          <a:spcPct val="100000"/>
                        </a:lnSpc>
                        <a:spcBef>
                          <a:spcPts val="0"/>
                        </a:spcBef>
                        <a:spcAft>
                          <a:spcPts val="0"/>
                        </a:spcAft>
                        <a:buNone/>
                      </a:pPr>
                      <a:r>
                        <a:rPr lang="en-US" sz="900" b="0" i="0" u="none" strike="noStrike" cap="none">
                          <a:solidFill>
                            <a:schemeClr val="dk1"/>
                          </a:solidFill>
                          <a:latin typeface="Arial"/>
                          <a:ea typeface="Arial"/>
                          <a:cs typeface="Arial"/>
                          <a:sym typeface="Arial"/>
                        </a:rPr>
                        <a:t>メニュー名</a:t>
                      </a:r>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rgbClr val="92D050"/>
                    </a:solidFill>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想定クリック数</a:t>
                      </a:r>
                      <a:endParaRPr sz="900" b="0" i="0" u="none" strike="noStrike" cap="none">
                        <a:solidFill>
                          <a:schemeClr val="dk1"/>
                        </a:solidFill>
                        <a:latin typeface="Arial"/>
                        <a:ea typeface="Arial"/>
                        <a:cs typeface="Arial"/>
                        <a:sym typeface="Arial"/>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rgbClr val="92D050"/>
                    </a:solidFill>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金額（グロス）</a:t>
                      </a:r>
                      <a:endParaRPr/>
                    </a:p>
                  </a:txBody>
                  <a:tcPr marL="0" marR="0" marT="0" marB="0" anchor="ctr">
                    <a:lnL w="9525"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rgbClr val="92D050"/>
                    </a:solidFill>
                  </a:tcPr>
                </a:tc>
                <a:extLst>
                  <a:ext uri="{0D108BD9-81ED-4DB2-BD59-A6C34878D82A}">
                    <a16:rowId xmlns:a16="http://schemas.microsoft.com/office/drawing/2014/main" val="10000"/>
                  </a:ext>
                </a:extLst>
              </a:tr>
              <a:tr h="355425">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誘導パックA</a:t>
                      </a:r>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14,000～23,000クリック想定</a:t>
                      </a:r>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a:solidFill>
                            <a:schemeClr val="dk1"/>
                          </a:solidFill>
                          <a:latin typeface="Arial"/>
                          <a:ea typeface="Arial"/>
                          <a:cs typeface="Arial"/>
                          <a:sym typeface="Arial"/>
                        </a:rPr>
                        <a:t>300,000円</a:t>
                      </a:r>
                      <a:endParaRPr/>
                    </a:p>
                  </a:txBody>
                  <a:tcPr marL="0" marR="0" marT="0" marB="0" anchor="ctr">
                    <a:lnL w="9525"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344875">
                <a:tc>
                  <a:txBody>
                    <a:bodyPr/>
                    <a:lstStyle/>
                    <a:p>
                      <a:pPr marL="0" marR="0" lvl="0" indent="0" algn="ctr" rtl="0">
                        <a:lnSpc>
                          <a:spcPct val="100000"/>
                        </a:lnSpc>
                        <a:spcBef>
                          <a:spcPts val="0"/>
                        </a:spcBef>
                        <a:spcAft>
                          <a:spcPts val="0"/>
                        </a:spcAft>
                        <a:buNone/>
                      </a:pPr>
                      <a:r>
                        <a:rPr lang="en-US" sz="900" b="0" i="0" u="none" strike="noStrike" cap="none">
                          <a:solidFill>
                            <a:schemeClr val="dk1"/>
                          </a:solidFill>
                          <a:latin typeface="Arial"/>
                          <a:ea typeface="Arial"/>
                          <a:cs typeface="Arial"/>
                          <a:sym typeface="Arial"/>
                        </a:rPr>
                        <a:t>誘導パックB</a:t>
                      </a:r>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23,000～38,000クリック想定</a:t>
                      </a:r>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a:solidFill>
                            <a:schemeClr val="dk1"/>
                          </a:solidFill>
                          <a:latin typeface="Arial"/>
                          <a:ea typeface="Arial"/>
                          <a:cs typeface="Arial"/>
                          <a:sym typeface="Arial"/>
                        </a:rPr>
                        <a:t>500,000円</a:t>
                      </a:r>
                      <a:endParaRPr/>
                    </a:p>
                  </a:txBody>
                  <a:tcPr marL="0" marR="0" marT="0" marB="0" anchor="ctr">
                    <a:lnL w="9525"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345700">
                <a:tc>
                  <a:txBody>
                    <a:bodyPr/>
                    <a:lstStyle/>
                    <a:p>
                      <a:pPr marL="0" marR="0" lvl="0" indent="0" algn="ctr" rtl="0">
                        <a:lnSpc>
                          <a:spcPct val="100000"/>
                        </a:lnSpc>
                        <a:spcBef>
                          <a:spcPts val="0"/>
                        </a:spcBef>
                        <a:spcAft>
                          <a:spcPts val="0"/>
                        </a:spcAft>
                        <a:buNone/>
                      </a:pPr>
                      <a:r>
                        <a:rPr lang="en-US" sz="900" b="0" i="0" u="none" strike="noStrike" cap="none">
                          <a:solidFill>
                            <a:schemeClr val="dk1"/>
                          </a:solidFill>
                          <a:latin typeface="Arial"/>
                          <a:ea typeface="Arial"/>
                          <a:cs typeface="Arial"/>
                          <a:sym typeface="Arial"/>
                        </a:rPr>
                        <a:t>誘導パックC</a:t>
                      </a:r>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45,000～76,000クリック想定</a:t>
                      </a:r>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Arial"/>
                          <a:ea typeface="Arial"/>
                          <a:cs typeface="Arial"/>
                          <a:sym typeface="Arial"/>
                        </a:rPr>
                        <a:t>1,000,000円</a:t>
                      </a:r>
                      <a:endParaRPr dirty="0"/>
                    </a:p>
                  </a:txBody>
                  <a:tcPr marL="0" marR="0" marT="0" marB="0" anchor="ctr">
                    <a:lnL w="9525"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
        <p:nvSpPr>
          <p:cNvPr id="1829" name="Google Shape;1829;p102"/>
          <p:cNvSpPr txBox="1"/>
          <p:nvPr/>
        </p:nvSpPr>
        <p:spPr>
          <a:xfrm>
            <a:off x="1046233" y="3704540"/>
            <a:ext cx="3088135" cy="230832"/>
          </a:xfrm>
          <a:prstGeom prst="rect">
            <a:avLst/>
          </a:prstGeom>
          <a:solidFill>
            <a:schemeClr val="accent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900" b="1" i="0" u="none" strike="noStrike" cap="none">
                <a:solidFill>
                  <a:srgbClr val="FFFFFF"/>
                </a:solidFill>
                <a:latin typeface="Meiryo UI" panose="020B0604030504040204" pitchFamily="34" charset="-128"/>
                <a:ea typeface="Meiryo UI" panose="020B0604030504040204" pitchFamily="34" charset="-128"/>
                <a:cs typeface="Meiryo"/>
                <a:sym typeface="Meiryo"/>
              </a:rPr>
              <a:t>gunosyブーストプラン</a:t>
            </a:r>
            <a:endParaRPr sz="900" b="1" i="0" u="none" strike="noStrike" cap="none">
              <a:solidFill>
                <a:srgbClr val="FFFFFF"/>
              </a:solidFill>
              <a:latin typeface="Meiryo UI" panose="020B0604030504040204" pitchFamily="34" charset="-128"/>
              <a:ea typeface="Meiryo UI" panose="020B0604030504040204" pitchFamily="34" charset="-128"/>
              <a:cs typeface="Meiryo"/>
              <a:sym typeface="Meiryo"/>
            </a:endParaRPr>
          </a:p>
        </p:txBody>
      </p:sp>
      <p:sp>
        <p:nvSpPr>
          <p:cNvPr id="1830" name="Google Shape;1830;p102"/>
          <p:cNvSpPr/>
          <p:nvPr/>
        </p:nvSpPr>
        <p:spPr>
          <a:xfrm>
            <a:off x="4887259" y="1401218"/>
            <a:ext cx="3882978" cy="21390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・タイアップと同時にお申し込みください。</a:t>
            </a:r>
          </a:p>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・想定クリック数は媒体計測のクリック数です。</a:t>
            </a:r>
          </a:p>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・計測方法の違いにより、媒体クリック数と小学館計測のタイアップ</a:t>
            </a:r>
            <a:r>
              <a:rPr lang="en-US" altLang="ja-JP" sz="700" i="0" u="none" strike="noStrike" cap="none">
                <a:solidFill>
                  <a:srgbClr val="FF0000"/>
                </a:solidFill>
                <a:latin typeface="Meiryo UI" panose="020B0604030504040204" pitchFamily="34" charset="-128"/>
                <a:ea typeface="Meiryo UI" panose="020B0604030504040204" pitchFamily="34" charset="-128"/>
                <a:cs typeface="Meiryo"/>
                <a:sym typeface="Meiryo"/>
              </a:rPr>
              <a:t>PV</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貢献数に</a:t>
            </a:r>
            <a:r>
              <a:rPr lang="en-US" altLang="ja-JP" sz="700" i="0" u="none" strike="noStrike" cap="none">
                <a:solidFill>
                  <a:srgbClr val="FF0000"/>
                </a:solidFill>
                <a:latin typeface="Meiryo UI" panose="020B0604030504040204" pitchFamily="34" charset="-128"/>
                <a:ea typeface="Meiryo UI" panose="020B0604030504040204" pitchFamily="34" charset="-128"/>
                <a:cs typeface="Meiryo"/>
                <a:sym typeface="Meiryo"/>
              </a:rPr>
              <a:t>40</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a:t>
            </a:r>
            <a:r>
              <a:rPr lang="en-US" altLang="ja-JP" sz="700" i="0" u="none" strike="noStrike" cap="none">
                <a:solidFill>
                  <a:srgbClr val="FF0000"/>
                </a:solidFill>
                <a:latin typeface="Meiryo UI" panose="020B0604030504040204" pitchFamily="34" charset="-128"/>
                <a:ea typeface="Meiryo UI" panose="020B0604030504040204" pitchFamily="34" charset="-128"/>
                <a:cs typeface="Meiryo"/>
                <a:sym typeface="Meiryo"/>
              </a:rPr>
              <a:t>60</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％程度の乖離が生じる点ご了承ください。</a:t>
            </a:r>
          </a:p>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・リンク先ページ公開次第審査が開始となるため、タイアップ記事公開以降数営業日後の掲載開始となります。</a:t>
            </a:r>
          </a:p>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・タイアップ記事の起用者、使用画像によっては</a:t>
            </a:r>
            <a:r>
              <a:rPr lang="en-US" altLang="ja-JP" sz="700" i="0" u="none" strike="noStrike" cap="none">
                <a:solidFill>
                  <a:srgbClr val="FF0000"/>
                </a:solidFill>
                <a:latin typeface="Meiryo UI" panose="020B0604030504040204" pitchFamily="34" charset="-128"/>
                <a:ea typeface="Meiryo UI" panose="020B0604030504040204" pitchFamily="34" charset="-128"/>
                <a:cs typeface="Meiryo"/>
                <a:sym typeface="Meiryo"/>
              </a:rPr>
              <a:t>2</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次利用費が発生します。起用者によっては、このブーストプランをご利用できない場合がございます。事前にご確認ください。</a:t>
            </a:r>
          </a:p>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・運用型メニューのため、期間や掲載内容により運用単価が変動いたします。クリック数は想定の下限を下回る場合がございます。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・配信期間は最長</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1</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ヶ月になります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・掲載されるクリエイティブにも</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PR</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表記・クライアント名表記がございます。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・クリエイティブはタイアップ内の素材で編集部が制作します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・薬機法、景表法などの法令に抵触する内容、調査数値等の出典が不明瞭なもの、その他不適切と判断された場合は掲載不可となることがございます。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・機械学習機能を最大限に発揮する為、オールリーチでの配信を推奨しております。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・性別セグメント必須の際は都度ご相談ください。</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・ターゲティング、配信期間、金額など上記以外の条件で出稿ご希望の際はご相談ください。</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・最低出稿金額は</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G30</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万円～になります。セグメント指定時は、</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1</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セグメントにつき</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G30</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万円～となります。</a:t>
            </a:r>
            <a:endParaRPr sz="700" i="0" u="none" strike="noStrike" cap="none">
              <a:solidFill>
                <a:schemeClr val="tx1"/>
              </a:solidFill>
              <a:latin typeface="Meiryo UI" panose="020B0604030504040204" pitchFamily="34" charset="-128"/>
              <a:ea typeface="Meiryo UI" panose="020B0604030504040204" pitchFamily="34" charset="-128"/>
              <a:cs typeface="Meiryo"/>
              <a:sym typeface="Meiryo"/>
            </a:endParaRPr>
          </a:p>
        </p:txBody>
      </p:sp>
      <p:graphicFrame>
        <p:nvGraphicFramePr>
          <p:cNvPr id="1831" name="Google Shape;1831;p102"/>
          <p:cNvGraphicFramePr/>
          <p:nvPr/>
        </p:nvGraphicFramePr>
        <p:xfrm>
          <a:off x="246082" y="4307141"/>
          <a:ext cx="4504900" cy="1523540"/>
        </p:xfrm>
        <a:graphic>
          <a:graphicData uri="http://schemas.openxmlformats.org/drawingml/2006/table">
            <a:tbl>
              <a:tblPr>
                <a:noFill/>
                <a:tableStyleId>{7D87D977-AD65-42E2-9ECE-BABE7B02150B}</a:tableStyleId>
              </a:tblPr>
              <a:tblGrid>
                <a:gridCol w="1197125">
                  <a:extLst>
                    <a:ext uri="{9D8B030D-6E8A-4147-A177-3AD203B41FA5}">
                      <a16:colId xmlns:a16="http://schemas.microsoft.com/office/drawing/2014/main" val="20000"/>
                    </a:ext>
                  </a:extLst>
                </a:gridCol>
                <a:gridCol w="1940350">
                  <a:extLst>
                    <a:ext uri="{9D8B030D-6E8A-4147-A177-3AD203B41FA5}">
                      <a16:colId xmlns:a16="http://schemas.microsoft.com/office/drawing/2014/main" val="20001"/>
                    </a:ext>
                  </a:extLst>
                </a:gridCol>
                <a:gridCol w="1367425">
                  <a:extLst>
                    <a:ext uri="{9D8B030D-6E8A-4147-A177-3AD203B41FA5}">
                      <a16:colId xmlns:a16="http://schemas.microsoft.com/office/drawing/2014/main" val="20002"/>
                    </a:ext>
                  </a:extLst>
                </a:gridCol>
              </a:tblGrid>
              <a:tr h="289100">
                <a:tc>
                  <a:txBody>
                    <a:bodyPr/>
                    <a:lstStyle/>
                    <a:p>
                      <a:pPr marL="0" marR="0" lvl="0" indent="0" algn="ctr" rtl="0">
                        <a:lnSpc>
                          <a:spcPct val="100000"/>
                        </a:lnSpc>
                        <a:spcBef>
                          <a:spcPts val="0"/>
                        </a:spcBef>
                        <a:spcAft>
                          <a:spcPts val="0"/>
                        </a:spcAft>
                        <a:buNone/>
                      </a:pPr>
                      <a:r>
                        <a:rPr lang="en-US" sz="900" b="0" i="0" u="none" strike="noStrike" cap="none">
                          <a:solidFill>
                            <a:schemeClr val="dk1"/>
                          </a:solidFill>
                          <a:latin typeface="Arial"/>
                          <a:ea typeface="Arial"/>
                          <a:cs typeface="Arial"/>
                          <a:sym typeface="Arial"/>
                        </a:rPr>
                        <a:t>メニュー名</a:t>
                      </a:r>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rgbClr val="92D050"/>
                    </a:solidFill>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想定クリック数</a:t>
                      </a:r>
                      <a:endParaRPr sz="900" b="0" i="0" u="none" strike="noStrike" cap="none">
                        <a:solidFill>
                          <a:schemeClr val="dk1"/>
                        </a:solidFill>
                        <a:latin typeface="Arial"/>
                        <a:ea typeface="Arial"/>
                        <a:cs typeface="Arial"/>
                        <a:sym typeface="Arial"/>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rgbClr val="92D050"/>
                    </a:solidFill>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金額（グロス）</a:t>
                      </a:r>
                      <a:endParaRPr/>
                    </a:p>
                  </a:txBody>
                  <a:tcPr marL="0" marR="0" marT="0" marB="0" anchor="ctr">
                    <a:lnL w="9525"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solid"/>
                      <a:round/>
                      <a:headEnd type="none" w="sm" len="sm"/>
                      <a:tailEnd type="none" w="sm" len="sm"/>
                    </a:lnT>
                    <a:lnB w="9525" cap="flat" cmpd="sng">
                      <a:solidFill>
                        <a:schemeClr val="dk1"/>
                      </a:solidFill>
                      <a:prstDash val="dot"/>
                      <a:round/>
                      <a:headEnd type="none" w="sm" len="sm"/>
                      <a:tailEnd type="none" w="sm" len="sm"/>
                    </a:lnB>
                    <a:solidFill>
                      <a:srgbClr val="92D050"/>
                    </a:solidFill>
                  </a:tcPr>
                </a:tc>
                <a:extLst>
                  <a:ext uri="{0D108BD9-81ED-4DB2-BD59-A6C34878D82A}">
                    <a16:rowId xmlns:a16="http://schemas.microsoft.com/office/drawing/2014/main" val="10000"/>
                  </a:ext>
                </a:extLst>
              </a:tr>
              <a:tr h="355425">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誘導パックA</a:t>
                      </a:r>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15,789（CPC19円）</a:t>
                      </a:r>
                      <a:endParaRPr sz="9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〜33,333（CPC9円）</a:t>
                      </a:r>
                      <a:endParaRPr/>
                    </a:p>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クリック想定</a:t>
                      </a:r>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Arial"/>
                          <a:ea typeface="Arial"/>
                          <a:cs typeface="Arial"/>
                          <a:sym typeface="Arial"/>
                        </a:rPr>
                        <a:t>300,000円</a:t>
                      </a:r>
                      <a:endParaRPr dirty="0"/>
                    </a:p>
                  </a:txBody>
                  <a:tcPr marL="0" marR="0" marT="0" marB="0" anchor="ctr">
                    <a:lnL w="9525"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extLst>
                  <a:ext uri="{0D108BD9-81ED-4DB2-BD59-A6C34878D82A}">
                    <a16:rowId xmlns:a16="http://schemas.microsoft.com/office/drawing/2014/main" val="10001"/>
                  </a:ext>
                </a:extLst>
              </a:tr>
              <a:tr h="344875">
                <a:tc>
                  <a:txBody>
                    <a:bodyPr/>
                    <a:lstStyle/>
                    <a:p>
                      <a:pPr marL="0" marR="0" lvl="0" indent="0" algn="ctr" rtl="0">
                        <a:lnSpc>
                          <a:spcPct val="100000"/>
                        </a:lnSpc>
                        <a:spcBef>
                          <a:spcPts val="0"/>
                        </a:spcBef>
                        <a:spcAft>
                          <a:spcPts val="0"/>
                        </a:spcAft>
                        <a:buNone/>
                      </a:pPr>
                      <a:r>
                        <a:rPr lang="en-US" sz="900" b="0" i="0" u="none" strike="noStrike" cap="none">
                          <a:solidFill>
                            <a:schemeClr val="dk1"/>
                          </a:solidFill>
                          <a:latin typeface="Arial"/>
                          <a:ea typeface="Arial"/>
                          <a:cs typeface="Arial"/>
                          <a:sym typeface="Arial"/>
                        </a:rPr>
                        <a:t>誘導パックB</a:t>
                      </a:r>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26,316（CPC19円）</a:t>
                      </a:r>
                      <a:endParaRPr sz="9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〜55,556（CPC9円）</a:t>
                      </a:r>
                      <a:endParaRPr/>
                    </a:p>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クリック想定</a:t>
                      </a:r>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a:solidFill>
                            <a:schemeClr val="dk1"/>
                          </a:solidFill>
                          <a:latin typeface="Arial"/>
                          <a:ea typeface="Arial"/>
                          <a:cs typeface="Arial"/>
                          <a:sym typeface="Arial"/>
                        </a:rPr>
                        <a:t>500,000円</a:t>
                      </a:r>
                      <a:endParaRPr/>
                    </a:p>
                  </a:txBody>
                  <a:tcPr marL="0" marR="0" marT="0" marB="0" anchor="ctr">
                    <a:lnL w="9525"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dot"/>
                      <a:round/>
                      <a:headEnd type="none" w="sm" len="sm"/>
                      <a:tailEnd type="none" w="sm" len="sm"/>
                    </a:lnT>
                    <a:lnB w="9525" cap="flat" cmpd="sng">
                      <a:solidFill>
                        <a:schemeClr val="dk1"/>
                      </a:solidFill>
                      <a:prstDash val="dot"/>
                      <a:round/>
                      <a:headEnd type="none" w="sm" len="sm"/>
                      <a:tailEnd type="none" w="sm" len="sm"/>
                    </a:lnB>
                    <a:solidFill>
                      <a:schemeClr val="lt1"/>
                    </a:solidFill>
                  </a:tcPr>
                </a:tc>
                <a:extLst>
                  <a:ext uri="{0D108BD9-81ED-4DB2-BD59-A6C34878D82A}">
                    <a16:rowId xmlns:a16="http://schemas.microsoft.com/office/drawing/2014/main" val="10002"/>
                  </a:ext>
                </a:extLst>
              </a:tr>
              <a:tr h="345700">
                <a:tc>
                  <a:txBody>
                    <a:bodyPr/>
                    <a:lstStyle/>
                    <a:p>
                      <a:pPr marL="0" marR="0" lvl="0" indent="0" algn="ctr" rtl="0">
                        <a:lnSpc>
                          <a:spcPct val="100000"/>
                        </a:lnSpc>
                        <a:spcBef>
                          <a:spcPts val="0"/>
                        </a:spcBef>
                        <a:spcAft>
                          <a:spcPts val="0"/>
                        </a:spcAft>
                        <a:buNone/>
                      </a:pPr>
                      <a:r>
                        <a:rPr lang="en-US" sz="900" b="0" i="0" u="none" strike="noStrike" cap="none">
                          <a:solidFill>
                            <a:schemeClr val="dk1"/>
                          </a:solidFill>
                          <a:latin typeface="Arial"/>
                          <a:ea typeface="Arial"/>
                          <a:cs typeface="Arial"/>
                          <a:sym typeface="Arial"/>
                        </a:rPr>
                        <a:t>誘導パックC</a:t>
                      </a:r>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52,632（CPC19円）</a:t>
                      </a:r>
                      <a:endParaRPr sz="900" b="0"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〜111,111（CPC9円）</a:t>
                      </a:r>
                      <a:endParaRPr/>
                    </a:p>
                    <a:p>
                      <a:pPr marL="0" marR="0" lvl="0" indent="0" algn="ctr" rtl="0">
                        <a:lnSpc>
                          <a:spcPct val="100000"/>
                        </a:lnSpc>
                        <a:spcBef>
                          <a:spcPts val="0"/>
                        </a:spcBef>
                        <a:spcAft>
                          <a:spcPts val="0"/>
                        </a:spcAft>
                        <a:buClr>
                          <a:schemeClr val="dk1"/>
                        </a:buClr>
                        <a:buSzPts val="900"/>
                        <a:buFont typeface="Arial"/>
                        <a:buNone/>
                      </a:pPr>
                      <a:r>
                        <a:rPr lang="en-US" sz="900" b="0" i="0" u="none" strike="noStrike" cap="none">
                          <a:solidFill>
                            <a:schemeClr val="dk1"/>
                          </a:solidFill>
                          <a:latin typeface="Arial"/>
                          <a:ea typeface="Arial"/>
                          <a:cs typeface="Arial"/>
                          <a:sym typeface="Arial"/>
                        </a:rPr>
                        <a:t>クリック想定</a:t>
                      </a:r>
                      <a:endParaRPr/>
                    </a:p>
                  </a:txBody>
                  <a:tcPr marL="0" marR="0" marT="0" marB="0" anchor="ctr">
                    <a:lnL w="9525" cap="flat" cmpd="sng">
                      <a:solidFill>
                        <a:schemeClr val="dk1"/>
                      </a:solidFill>
                      <a:prstDash val="dot"/>
                      <a:round/>
                      <a:headEnd type="none" w="sm" len="sm"/>
                      <a:tailEnd type="none" w="sm" len="sm"/>
                    </a:lnL>
                    <a:lnR w="9525" cap="flat" cmpd="sng">
                      <a:solidFill>
                        <a:schemeClr val="dk1"/>
                      </a:solidFill>
                      <a:prstDash val="dot"/>
                      <a:round/>
                      <a:headEnd type="none" w="sm" len="sm"/>
                      <a:tailEnd type="none" w="sm" len="sm"/>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None/>
                      </a:pPr>
                      <a:r>
                        <a:rPr lang="en-US" sz="900" b="0" i="0" u="none" strike="noStrike" cap="none" dirty="0">
                          <a:solidFill>
                            <a:schemeClr val="dk1"/>
                          </a:solidFill>
                          <a:latin typeface="Arial"/>
                          <a:ea typeface="Arial"/>
                          <a:cs typeface="Arial"/>
                          <a:sym typeface="Arial"/>
                        </a:rPr>
                        <a:t>1,000,000円</a:t>
                      </a:r>
                      <a:endParaRPr dirty="0"/>
                    </a:p>
                  </a:txBody>
                  <a:tcPr marL="0" marR="0" marT="0" marB="0" anchor="ctr">
                    <a:lnL w="9525"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9525" cap="flat" cmpd="sng">
                      <a:solidFill>
                        <a:schemeClr val="dk1"/>
                      </a:solidFill>
                      <a:prstDash val="dot"/>
                      <a:round/>
                      <a:headEnd type="none" w="sm" len="sm"/>
                      <a:tailEnd type="none" w="sm" len="sm"/>
                    </a:lnT>
                    <a:lnB w="9525"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
        <p:nvSpPr>
          <p:cNvPr id="1832" name="Google Shape;1832;p102"/>
          <p:cNvSpPr txBox="1"/>
          <p:nvPr/>
        </p:nvSpPr>
        <p:spPr>
          <a:xfrm>
            <a:off x="4887259" y="3919080"/>
            <a:ext cx="3882978" cy="240168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・タイアップと同時にお申し込みください。</a:t>
            </a:r>
          </a:p>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・想定クリック数は媒体計測のクリック数です。</a:t>
            </a:r>
          </a:p>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・計測方法の違いにより、媒体クリック数と小学館計測のタイアップ</a:t>
            </a:r>
            <a:r>
              <a:rPr lang="en-US" altLang="ja-JP" sz="700" i="0" u="none" strike="noStrike" cap="none">
                <a:solidFill>
                  <a:srgbClr val="FF0000"/>
                </a:solidFill>
                <a:latin typeface="Meiryo UI" panose="020B0604030504040204" pitchFamily="34" charset="-128"/>
                <a:ea typeface="Meiryo UI" panose="020B0604030504040204" pitchFamily="34" charset="-128"/>
                <a:cs typeface="Meiryo"/>
                <a:sym typeface="Meiryo"/>
              </a:rPr>
              <a:t>PV</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貢献数に</a:t>
            </a:r>
            <a:r>
              <a:rPr lang="en-US" altLang="ja-JP" sz="700" i="0" u="none" strike="noStrike" cap="none">
                <a:solidFill>
                  <a:srgbClr val="FF0000"/>
                </a:solidFill>
                <a:latin typeface="Meiryo UI" panose="020B0604030504040204" pitchFamily="34" charset="-128"/>
                <a:ea typeface="Meiryo UI" panose="020B0604030504040204" pitchFamily="34" charset="-128"/>
                <a:cs typeface="Meiryo"/>
                <a:sym typeface="Meiryo"/>
              </a:rPr>
              <a:t>40</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a:t>
            </a:r>
            <a:r>
              <a:rPr lang="en-US" altLang="ja-JP" sz="700" i="0" u="none" strike="noStrike" cap="none">
                <a:solidFill>
                  <a:srgbClr val="FF0000"/>
                </a:solidFill>
                <a:latin typeface="Meiryo UI" panose="020B0604030504040204" pitchFamily="34" charset="-128"/>
                <a:ea typeface="Meiryo UI" panose="020B0604030504040204" pitchFamily="34" charset="-128"/>
                <a:cs typeface="Meiryo"/>
                <a:sym typeface="Meiryo"/>
              </a:rPr>
              <a:t>60</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％程度の乖離が生じる点ご了承ください。</a:t>
            </a:r>
          </a:p>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・リンク先ページ公開次第審査が開始となるため、タイアップ記事公開以降数営業日後の掲載開始となります。</a:t>
            </a:r>
          </a:p>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・タイアップ記事の起用者、使用画像によっては</a:t>
            </a:r>
            <a:r>
              <a:rPr lang="en-US" altLang="ja-JP" sz="700" i="0" u="none" strike="noStrike" cap="none">
                <a:solidFill>
                  <a:srgbClr val="FF0000"/>
                </a:solidFill>
                <a:latin typeface="Meiryo UI" panose="020B0604030504040204" pitchFamily="34" charset="-128"/>
                <a:ea typeface="Meiryo UI" panose="020B0604030504040204" pitchFamily="34" charset="-128"/>
                <a:cs typeface="Meiryo"/>
                <a:sym typeface="Meiryo"/>
              </a:rPr>
              <a:t>2</a:t>
            </a: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次利用費が発生します。起用者によっては、このブーストプランをご利用できない場合がございます。事前にご確認ください。</a:t>
            </a:r>
          </a:p>
          <a:p>
            <a:pPr marL="0" marR="0" lvl="0" indent="0" algn="l" rtl="0">
              <a:lnSpc>
                <a:spcPct val="100000"/>
              </a:lnSpc>
              <a:spcBef>
                <a:spcPts val="0"/>
              </a:spcBef>
              <a:spcAft>
                <a:spcPts val="0"/>
              </a:spcAft>
              <a:buNone/>
            </a:pPr>
            <a:r>
              <a:rPr lang="ja-JP" altLang="en-US" sz="700" i="0" u="none" strike="noStrike" cap="none">
                <a:solidFill>
                  <a:srgbClr val="FF0000"/>
                </a:solidFill>
                <a:latin typeface="Meiryo UI" panose="020B0604030504040204" pitchFamily="34" charset="-128"/>
                <a:ea typeface="Meiryo UI" panose="020B0604030504040204" pitchFamily="34" charset="-128"/>
                <a:cs typeface="Meiryo"/>
                <a:sym typeface="Meiryo"/>
              </a:rPr>
              <a:t>・運用型メニューのため、期間や掲載内容により運用単価が変動いたします。下限クリック数を保証するものではございません。</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・配信期間は最長</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1</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ヶ月になります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・掲載されるクリエイティブにも</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PR</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表記・クライアント名表記がございます。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・クリエイティブはタイアップ内の素材で編集部が制作します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・薬機法、景表法などの法令に抵触する内容、調査数値等の出典が不明瞭なもの、その他不適切と媒体に判断された場合は掲載不可となることがございます。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・機械学習機能を最大限に発揮する為、オールリーチでの配信を推奨しております。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・年齢</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性別セグメント必須の際は都度ご相談ください。</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・タブ除外（トピック面除外不可）などを行う場合、参考クリック数とは異なるため別途試算が必要です。ご相談ください。</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・最低出稿金額は</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G30</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万円～になります。</a:t>
            </a:r>
          </a:p>
          <a:p>
            <a:pPr marL="0" marR="0" lvl="0" indent="0" algn="l" rtl="0">
              <a:lnSpc>
                <a:spcPct val="100000"/>
              </a:lnSpc>
              <a:spcBef>
                <a:spcPts val="0"/>
              </a:spcBef>
              <a:spcAft>
                <a:spcPts val="0"/>
              </a:spcAft>
              <a:buNone/>
            </a:pP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・ニュースパス／</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au</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サービス</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TODAY</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を除外した</a:t>
            </a:r>
            <a:r>
              <a:rPr lang="en-US" altLang="ja-JP" sz="700" i="0" u="none" strike="noStrike" cap="none">
                <a:solidFill>
                  <a:schemeClr val="tx1"/>
                </a:solidFill>
                <a:latin typeface="Meiryo UI" panose="020B0604030504040204" pitchFamily="34" charset="-128"/>
                <a:ea typeface="Meiryo UI" panose="020B0604030504040204" pitchFamily="34" charset="-128"/>
                <a:cs typeface="Meiryo"/>
                <a:sym typeface="Meiryo"/>
              </a:rPr>
              <a:t>Gunosy</a:t>
            </a:r>
            <a:r>
              <a:rPr lang="ja-JP" altLang="en-US" sz="700" i="0" u="none" strike="noStrike" cap="none">
                <a:solidFill>
                  <a:schemeClr val="tx1"/>
                </a:solidFill>
                <a:latin typeface="Meiryo UI" panose="020B0604030504040204" pitchFamily="34" charset="-128"/>
                <a:ea typeface="Meiryo UI" panose="020B0604030504040204" pitchFamily="34" charset="-128"/>
                <a:cs typeface="Meiryo"/>
                <a:sym typeface="Meiryo"/>
              </a:rPr>
              <a:t>単体を指定した配信も可能です。別途お問い合わせください</a:t>
            </a:r>
            <a:endParaRPr sz="700" i="0" u="none" strike="noStrike" cap="none">
              <a:solidFill>
                <a:schemeClr val="tx1"/>
              </a:solidFill>
              <a:latin typeface="Meiryo UI" panose="020B0604030504040204" pitchFamily="34" charset="-128"/>
              <a:ea typeface="Meiryo UI" panose="020B0604030504040204" pitchFamily="34" charset="-128"/>
              <a:cs typeface="Meiryo"/>
              <a:sym typeface="Meiryo"/>
            </a:endParaRPr>
          </a:p>
        </p:txBody>
      </p:sp>
      <p:sp>
        <p:nvSpPr>
          <p:cNvPr id="1833" name="Google Shape;1833;p102"/>
          <p:cNvSpPr/>
          <p:nvPr/>
        </p:nvSpPr>
        <p:spPr>
          <a:xfrm>
            <a:off x="83463" y="4006460"/>
            <a:ext cx="4953000"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0" u="none" strike="noStrike" cap="none">
                <a:solidFill>
                  <a:srgbClr val="000000"/>
                </a:solidFill>
                <a:latin typeface="Meiryo UI" panose="020B0604030504040204" pitchFamily="34" charset="-128"/>
                <a:ea typeface="Meiryo UI" panose="020B0604030504040204" pitchFamily="34" charset="-128"/>
                <a:cs typeface="Meiryo"/>
                <a:sym typeface="Meiryo"/>
              </a:rPr>
              <a:t>Gunosy内の最上位広告枠に掲載するため、高いクリック率が見込めます</a:t>
            </a:r>
            <a:endParaRPr>
              <a:latin typeface="Meiryo UI" panose="020B0604030504040204" pitchFamily="34" charset="-128"/>
              <a:ea typeface="Meiryo UI" panose="020B0604030504040204" pitchFamily="34" charset="-128"/>
            </a:endParaRPr>
          </a:p>
        </p:txBody>
      </p:sp>
      <p:pic>
        <p:nvPicPr>
          <p:cNvPr id="1834" name="Google Shape;1834;p102" descr="アイコン&#10;&#10;自動的に生成された説明"/>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70576" y="3390285"/>
            <a:ext cx="739379" cy="739379"/>
          </a:xfrm>
          <a:prstGeom prst="rect">
            <a:avLst/>
          </a:prstGeom>
          <a:noFill/>
          <a:ln>
            <a:noFill/>
          </a:ln>
        </p:spPr>
      </p:pic>
      <p:sp>
        <p:nvSpPr>
          <p:cNvPr id="4" name="Google Shape;857;p9">
            <a:extLst>
              <a:ext uri="{FF2B5EF4-FFF2-40B4-BE49-F238E27FC236}">
                <a16:creationId xmlns:a16="http://schemas.microsoft.com/office/drawing/2014/main" id="{BAAA355B-2429-A5A0-5BE9-0389318ACBF4}"/>
              </a:ext>
            </a:extLst>
          </p:cNvPr>
          <p:cNvSpPr txBox="1"/>
          <p:nvPr/>
        </p:nvSpPr>
        <p:spPr>
          <a:xfrm>
            <a:off x="7733037" y="166619"/>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962"/>
        <p:cNvGrpSpPr/>
        <p:nvPr/>
      </p:nvGrpSpPr>
      <p:grpSpPr>
        <a:xfrm>
          <a:off x="0" y="0"/>
          <a:ext cx="0" cy="0"/>
          <a:chOff x="0" y="0"/>
          <a:chExt cx="0" cy="0"/>
        </a:xfrm>
      </p:grpSpPr>
      <p:sp>
        <p:nvSpPr>
          <p:cNvPr id="1964" name="Google Shape;1964;p85"/>
          <p:cNvSpPr txBox="1"/>
          <p:nvPr/>
        </p:nvSpPr>
        <p:spPr>
          <a:xfrm>
            <a:off x="190005" y="1911903"/>
            <a:ext cx="7497727" cy="16311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1" i="0" u="none" strike="noStrike" cap="none">
                <a:solidFill>
                  <a:schemeClr val="dk1"/>
                </a:solidFill>
                <a:latin typeface="Meiryo"/>
                <a:ea typeface="Meiryo"/>
                <a:cs typeface="Meiryo"/>
                <a:sym typeface="Meiryo"/>
              </a:rPr>
              <a:t>Banner AD Menu</a:t>
            </a:r>
            <a:endParaRPr sz="1400" b="1"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chemeClr val="dk1"/>
                </a:solidFill>
                <a:latin typeface="Meiryo"/>
                <a:ea typeface="Meiryo"/>
                <a:cs typeface="Meiryo"/>
                <a:sym typeface="Meiryo"/>
              </a:rPr>
              <a:t>バナー広告メニュー</a:t>
            </a:r>
            <a:endParaRPr sz="4000" b="1" i="0" u="none" strike="noStrike" cap="none">
              <a:solidFill>
                <a:schemeClr val="dk1"/>
              </a:solidFill>
              <a:latin typeface="Meiryo"/>
              <a:ea typeface="Meiryo"/>
              <a:cs typeface="Meiryo"/>
              <a:sym typeface="Meiryo"/>
            </a:endParaRPr>
          </a:p>
        </p:txBody>
      </p:sp>
      <p:sp>
        <p:nvSpPr>
          <p:cNvPr id="1965" name="Google Shape;1965;p8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40</a:t>
            </a:fld>
            <a:endParaRPr/>
          </a:p>
        </p:txBody>
      </p:sp>
      <p:pic>
        <p:nvPicPr>
          <p:cNvPr id="5" name="図 4">
            <a:extLst>
              <a:ext uri="{FF2B5EF4-FFF2-40B4-BE49-F238E27FC236}">
                <a16:creationId xmlns:a16="http://schemas.microsoft.com/office/drawing/2014/main" id="{B52C7F65-8327-B991-3684-92AB456759EC}"/>
              </a:ext>
            </a:extLst>
          </p:cNvPr>
          <p:cNvPicPr>
            <a:picLocks noChangeAspect="1"/>
          </p:cNvPicPr>
          <p:nvPr/>
        </p:nvPicPr>
        <p:blipFill>
          <a:blip r:embed="rId3"/>
          <a:stretch>
            <a:fillRect/>
          </a:stretch>
        </p:blipFill>
        <p:spPr>
          <a:xfrm>
            <a:off x="3039478" y="3619608"/>
            <a:ext cx="4857588" cy="3238392"/>
          </a:xfrm>
          <a:prstGeom prst="rect">
            <a:avLst/>
          </a:prstGeom>
        </p:spPr>
      </p:pic>
    </p:spTree>
    <p:extLst>
      <p:ext uri="{BB962C8B-B14F-4D97-AF65-F5344CB8AC3E}">
        <p14:creationId xmlns:p14="http://schemas.microsoft.com/office/powerpoint/2010/main" val="41362804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86"/>
          <p:cNvSpPr txBox="1"/>
          <p:nvPr/>
        </p:nvSpPr>
        <p:spPr>
          <a:xfrm>
            <a:off x="869304" y="201796"/>
            <a:ext cx="794459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PCバナーメニュ</a:t>
            </a: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ー　</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271" name="Google Shape;271;p86"/>
          <p:cNvSpPr txBox="1"/>
          <p:nvPr/>
        </p:nvSpPr>
        <p:spPr>
          <a:xfrm>
            <a:off x="4572000" y="1370902"/>
            <a:ext cx="3088135" cy="230832"/>
          </a:xfrm>
          <a:prstGeom prst="rect">
            <a:avLst/>
          </a:prstGeom>
          <a:solidFill>
            <a:schemeClr val="accent3">
              <a:alpha val="81176"/>
            </a:scheme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FFFFFF"/>
                </a:solidFill>
                <a:latin typeface="Meiryo UI" panose="020B0604030504040204" pitchFamily="34" charset="-128"/>
                <a:ea typeface="Meiryo UI" panose="020B0604030504040204" pitchFamily="34" charset="-128"/>
                <a:cs typeface="Meiryo"/>
                <a:sym typeface="Meiryo"/>
              </a:rPr>
              <a:t>個別商品スペック</a:t>
            </a:r>
            <a:endParaRPr sz="900" b="1" i="0" u="none" strike="noStrike" cap="none">
              <a:solidFill>
                <a:srgbClr val="FFFFFF"/>
              </a:solidFill>
              <a:latin typeface="Meiryo UI" panose="020B0604030504040204" pitchFamily="34" charset="-128"/>
              <a:ea typeface="Meiryo UI" panose="020B0604030504040204" pitchFamily="34" charset="-128"/>
              <a:cs typeface="Meiryo"/>
              <a:sym typeface="Meiryo"/>
            </a:endParaRPr>
          </a:p>
        </p:txBody>
      </p:sp>
      <p:sp>
        <p:nvSpPr>
          <p:cNvPr id="272" name="Google Shape;272;p86"/>
          <p:cNvSpPr txBox="1"/>
          <p:nvPr/>
        </p:nvSpPr>
        <p:spPr>
          <a:xfrm>
            <a:off x="3719314" y="2561836"/>
            <a:ext cx="3027754" cy="228600"/>
          </a:xfrm>
          <a:prstGeom prst="rect">
            <a:avLst/>
          </a:prstGeom>
          <a:noFill/>
          <a:ln>
            <a:noFill/>
          </a:ln>
        </p:spPr>
        <p:txBody>
          <a:bodyPr spcFirstLastPara="1" wrap="square" lIns="59600" tIns="29800" rIns="59600" bIns="298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3F3F3F"/>
                </a:solidFill>
                <a:latin typeface="Meiryo UI" panose="020B0604030504040204" pitchFamily="34" charset="-128"/>
                <a:ea typeface="Meiryo UI" panose="020B0604030504040204" pitchFamily="34" charset="-128"/>
                <a:cs typeface="Meiryo"/>
                <a:sym typeface="Meiryo"/>
              </a:rPr>
              <a:t>■共通事項・入稿規定</a:t>
            </a:r>
            <a:endParaRPr sz="1000" b="1" i="0" u="none" strike="noStrike" cap="none">
              <a:solidFill>
                <a:srgbClr val="3F3F3F"/>
              </a:solidFill>
              <a:latin typeface="Meiryo UI" panose="020B0604030504040204" pitchFamily="34" charset="-128"/>
              <a:ea typeface="Meiryo UI" panose="020B0604030504040204" pitchFamily="34" charset="-128"/>
              <a:cs typeface="Meiryo"/>
              <a:sym typeface="Meiryo"/>
            </a:endParaRPr>
          </a:p>
        </p:txBody>
      </p:sp>
      <p:graphicFrame>
        <p:nvGraphicFramePr>
          <p:cNvPr id="273" name="Google Shape;273;p86"/>
          <p:cNvGraphicFramePr/>
          <p:nvPr/>
        </p:nvGraphicFramePr>
        <p:xfrm>
          <a:off x="3679471" y="2849868"/>
          <a:ext cx="5067925" cy="3600450"/>
        </p:xfrm>
        <a:graphic>
          <a:graphicData uri="http://schemas.openxmlformats.org/drawingml/2006/table">
            <a:tbl>
              <a:tblPr firstRow="1" bandRow="1">
                <a:noFill/>
              </a:tblPr>
              <a:tblGrid>
                <a:gridCol w="1134200">
                  <a:extLst>
                    <a:ext uri="{9D8B030D-6E8A-4147-A177-3AD203B41FA5}">
                      <a16:colId xmlns:a16="http://schemas.microsoft.com/office/drawing/2014/main" val="20000"/>
                    </a:ext>
                  </a:extLst>
                </a:gridCol>
                <a:gridCol w="3933725">
                  <a:extLst>
                    <a:ext uri="{9D8B030D-6E8A-4147-A177-3AD203B41FA5}">
                      <a16:colId xmlns:a16="http://schemas.microsoft.com/office/drawing/2014/main" val="20001"/>
                    </a:ext>
                  </a:extLst>
                </a:gridCol>
              </a:tblGrid>
              <a:tr h="321225">
                <a:tc>
                  <a:txBody>
                    <a:bodyPr/>
                    <a:lstStyle/>
                    <a:p>
                      <a:pPr marL="0" marR="0" lvl="0" indent="0" algn="ctr"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掲載面</a:t>
                      </a:r>
                      <a:endParaRPr sz="1400" u="none" strike="noStrike" cap="none">
                        <a:latin typeface="Meiryo"/>
                        <a:ea typeface="Meiryo"/>
                        <a:cs typeface="Meiryo"/>
                        <a:sym typeface="Meiryo"/>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err="1">
                          <a:solidFill>
                            <a:srgbClr val="000000"/>
                          </a:solidFill>
                          <a:latin typeface="Meiryo"/>
                          <a:ea typeface="Meiryo"/>
                          <a:cs typeface="Meiryo"/>
                          <a:sym typeface="Meiryo"/>
                        </a:rPr>
                        <a:t>トップ・中面ページ</a:t>
                      </a:r>
                      <a:endParaRPr sz="1400" u="none" strike="noStrike" cap="none" dirty="0">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0"/>
                  </a:ext>
                </a:extLst>
              </a:tr>
              <a:tr h="291700">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rgbClr val="000000"/>
                          </a:solidFill>
                          <a:latin typeface="Meiryo"/>
                          <a:ea typeface="Meiryo"/>
                          <a:cs typeface="Meiryo"/>
                          <a:sym typeface="Meiryo"/>
                        </a:rPr>
                        <a:t>表示形式</a:t>
                      </a:r>
                      <a:endParaRPr sz="1400" u="none" strike="noStrike" cap="none">
                        <a:latin typeface="Meiryo"/>
                        <a:ea typeface="Meiryo"/>
                        <a:cs typeface="Meiryo"/>
                        <a:sym typeface="Meiryo"/>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err="1">
                          <a:solidFill>
                            <a:srgbClr val="000000"/>
                          </a:solidFill>
                          <a:latin typeface="Meiryo"/>
                          <a:ea typeface="Meiryo"/>
                          <a:cs typeface="Meiryo"/>
                          <a:sym typeface="Meiryo"/>
                        </a:rPr>
                        <a:t>ローテーション</a:t>
                      </a:r>
                      <a:endParaRPr sz="1400" u="none" strike="noStrike" cap="none" dirty="0">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1"/>
                  </a:ext>
                </a:extLst>
              </a:tr>
              <a:tr h="291700">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rgbClr val="3F3F3F"/>
                          </a:solidFill>
                          <a:latin typeface="Meiryo"/>
                          <a:ea typeface="Meiryo"/>
                          <a:cs typeface="Meiryo"/>
                          <a:sym typeface="Meiryo"/>
                        </a:rPr>
                        <a:t>掲載開始日</a:t>
                      </a:r>
                      <a:endParaRPr sz="1400" u="none" strike="noStrike" cap="none">
                        <a:latin typeface="Meiryo"/>
                        <a:ea typeface="Meiryo"/>
                        <a:cs typeface="Meiryo"/>
                        <a:sym typeface="Meiryo"/>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平日任意　正午切替</a:t>
                      </a:r>
                      <a:endParaRPr sz="1400" u="none" strike="noStrike" cap="none">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2"/>
                  </a:ext>
                </a:extLst>
              </a:tr>
              <a:tr h="378325">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rgbClr val="3F3F3F"/>
                          </a:solidFill>
                          <a:latin typeface="Meiryo"/>
                          <a:ea typeface="Meiryo"/>
                          <a:cs typeface="Meiryo"/>
                          <a:sym typeface="Meiryo"/>
                        </a:rPr>
                        <a:t>入稿サイズ</a:t>
                      </a:r>
                      <a:endParaRPr sz="1400" u="none" strike="noStrike" cap="none">
                        <a:latin typeface="Meiryo"/>
                        <a:ea typeface="Meiryo"/>
                        <a:cs typeface="Meiryo"/>
                        <a:sym typeface="Meiryo"/>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b="0" i="0" u="none" strike="noStrike" cap="none" dirty="0">
                          <a:solidFill>
                            <a:srgbClr val="3F3F3F"/>
                          </a:solidFill>
                          <a:latin typeface="Meiryo"/>
                          <a:ea typeface="Meiryo"/>
                          <a:cs typeface="Meiryo"/>
                          <a:sym typeface="Meiryo"/>
                        </a:rPr>
                        <a:t>PCプレミアムレクタングル：600x500 </a:t>
                      </a:r>
                      <a:r>
                        <a:rPr lang="ja-JP" altLang="en-US" sz="800" b="0" i="0" u="none" strike="noStrike" cap="none" dirty="0">
                          <a:solidFill>
                            <a:srgbClr val="3F3F3F"/>
                          </a:solidFill>
                          <a:latin typeface="Meiryo"/>
                          <a:ea typeface="Meiryo"/>
                          <a:cs typeface="Meiryo"/>
                          <a:sym typeface="Meiryo"/>
                        </a:rPr>
                        <a:t>　</a:t>
                      </a:r>
                      <a:r>
                        <a:rPr lang="en-US" altLang="ja-JP" sz="800" b="0" i="0" u="none" strike="noStrike" cap="none" dirty="0">
                          <a:solidFill>
                            <a:srgbClr val="3F3F3F"/>
                          </a:solidFill>
                          <a:latin typeface="Meiryo"/>
                          <a:ea typeface="Meiryo"/>
                          <a:cs typeface="Meiryo"/>
                          <a:sym typeface="Meiryo"/>
                        </a:rPr>
                        <a:t>100</a:t>
                      </a:r>
                      <a:r>
                        <a:rPr lang="en-US" sz="800" b="0" i="0" u="none" strike="noStrike" cap="none" dirty="0">
                          <a:solidFill>
                            <a:srgbClr val="3F3F3F"/>
                          </a:solidFill>
                          <a:latin typeface="Meiryo"/>
                          <a:ea typeface="Meiryo"/>
                          <a:cs typeface="Meiryo"/>
                          <a:sym typeface="Meiryo"/>
                        </a:rPr>
                        <a:t>KB以内（gif/jpeg/</a:t>
                      </a:r>
                      <a:r>
                        <a:rPr lang="en-US" sz="800" b="0" i="0" u="none" strike="noStrike" cap="none" dirty="0" err="1">
                          <a:solidFill>
                            <a:srgbClr val="3F3F3F"/>
                          </a:solidFill>
                          <a:latin typeface="Meiryo"/>
                          <a:ea typeface="Meiryo"/>
                          <a:cs typeface="Meiryo"/>
                          <a:sym typeface="Meiryo"/>
                        </a:rPr>
                        <a:t>png</a:t>
                      </a:r>
                      <a:r>
                        <a:rPr lang="en-US" sz="800" b="0" i="0" u="none" strike="noStrike" cap="none" dirty="0">
                          <a:solidFill>
                            <a:srgbClr val="3F3F3F"/>
                          </a:solidFill>
                          <a:latin typeface="Meiryo"/>
                          <a:ea typeface="Meiryo"/>
                          <a:cs typeface="Meiryo"/>
                          <a:sym typeface="Meiryo"/>
                        </a:rPr>
                        <a:t>）</a:t>
                      </a:r>
                      <a:endParaRPr sz="1400" u="none" strike="noStrike" cap="none" dirty="0">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3"/>
                  </a:ext>
                </a:extLst>
              </a:tr>
              <a:tr h="291700">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rgbClr val="3F3F3F"/>
                          </a:solidFill>
                          <a:latin typeface="Meiryo"/>
                          <a:ea typeface="Meiryo"/>
                          <a:cs typeface="Meiryo"/>
                          <a:sym typeface="Meiryo"/>
                        </a:rPr>
                        <a:t>クリエイティブ規定</a:t>
                      </a:r>
                      <a:endParaRPr sz="1400" u="none" strike="noStrike" cap="none">
                        <a:latin typeface="Meiryo"/>
                        <a:ea typeface="Meiryo"/>
                        <a:cs typeface="Meiryo"/>
                        <a:sym typeface="Meiryo"/>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ループ不可、15秒以内に停止</a:t>
                      </a:r>
                      <a:endParaRPr sz="1400" u="none" strike="noStrike" cap="none">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4"/>
                  </a:ext>
                </a:extLst>
              </a:tr>
              <a:tr h="291700">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rgbClr val="3F3F3F"/>
                          </a:solidFill>
                          <a:latin typeface="Meiryo"/>
                          <a:ea typeface="Meiryo"/>
                          <a:cs typeface="Meiryo"/>
                          <a:sym typeface="Meiryo"/>
                        </a:rPr>
                        <a:t>入稿本数</a:t>
                      </a:r>
                      <a:endParaRPr sz="1400" u="none" strike="noStrike" cap="none">
                        <a:latin typeface="Meiryo"/>
                        <a:ea typeface="Meiryo"/>
                        <a:cs typeface="Meiryo"/>
                        <a:sym typeface="Meiryo"/>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altLang="ja-JP" sz="800" b="0" i="0" u="none" strike="noStrike" cap="none" dirty="0">
                          <a:solidFill>
                            <a:srgbClr val="3F3F3F"/>
                          </a:solidFill>
                          <a:latin typeface="Meiryo"/>
                          <a:ea typeface="Meiryo"/>
                          <a:cs typeface="Meiryo"/>
                          <a:sym typeface="Meiryo"/>
                        </a:rPr>
                        <a:t>1</a:t>
                      </a:r>
                      <a:r>
                        <a:rPr lang="ja-JP" altLang="en-US" sz="800" b="0" i="0" u="none" strike="noStrike" cap="none" dirty="0">
                          <a:solidFill>
                            <a:srgbClr val="3F3F3F"/>
                          </a:solidFill>
                          <a:latin typeface="Meiryo"/>
                          <a:ea typeface="Meiryo"/>
                          <a:cs typeface="Meiryo"/>
                          <a:sym typeface="Meiryo"/>
                        </a:rPr>
                        <a:t>本まで（差替不可）</a:t>
                      </a:r>
                      <a:endParaRPr sz="1400" u="none" strike="noStrike" cap="none" dirty="0">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5"/>
                  </a:ext>
                </a:extLst>
              </a:tr>
              <a:tr h="291700">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err="1">
                          <a:solidFill>
                            <a:srgbClr val="3F3F3F"/>
                          </a:solidFill>
                          <a:latin typeface="Meiryo"/>
                          <a:ea typeface="Meiryo"/>
                          <a:cs typeface="Meiryo"/>
                          <a:sym typeface="Meiryo"/>
                        </a:rPr>
                        <a:t>原稿差替</a:t>
                      </a:r>
                      <a:endParaRPr sz="1400" u="none" strike="noStrike" cap="none" dirty="0">
                        <a:latin typeface="Meiryo"/>
                        <a:ea typeface="Meiryo"/>
                        <a:cs typeface="Meiryo"/>
                        <a:sym typeface="Meiryo"/>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週1回（平日のみ可）</a:t>
                      </a:r>
                      <a:endParaRPr sz="800" b="0" i="0" u="none" strike="noStrike" cap="none">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6"/>
                  </a:ext>
                </a:extLst>
              </a:tr>
              <a:tr h="291700">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rgbClr val="3F3F3F"/>
                          </a:solidFill>
                          <a:latin typeface="Meiryo"/>
                          <a:ea typeface="Meiryo"/>
                          <a:cs typeface="Meiryo"/>
                          <a:sym typeface="Meiryo"/>
                        </a:rPr>
                        <a:t>入稿期限</a:t>
                      </a:r>
                      <a:endParaRPr sz="1400" u="none" strike="noStrike" cap="none">
                        <a:latin typeface="Meiryo"/>
                        <a:ea typeface="Meiryo"/>
                        <a:cs typeface="Meiryo"/>
                        <a:sym typeface="Meiryo"/>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b="0" i="0" u="none" strike="noStrike" cap="none" dirty="0">
                          <a:solidFill>
                            <a:srgbClr val="3F3F3F"/>
                          </a:solidFill>
                          <a:latin typeface="Meiryo"/>
                          <a:ea typeface="Meiryo"/>
                          <a:cs typeface="Meiryo"/>
                          <a:sym typeface="Meiryo"/>
                        </a:rPr>
                        <a:t>掲載開始の</a:t>
                      </a:r>
                      <a:r>
                        <a:rPr lang="en-US" altLang="ja-JP" sz="800" b="0" i="0" u="none" strike="noStrike" cap="none" dirty="0">
                          <a:solidFill>
                            <a:srgbClr val="3F3F3F"/>
                          </a:solidFill>
                          <a:latin typeface="Meiryo"/>
                          <a:ea typeface="Meiryo"/>
                          <a:cs typeface="Meiryo"/>
                          <a:sym typeface="Meiryo"/>
                        </a:rPr>
                        <a:t>10</a:t>
                      </a:r>
                      <a:r>
                        <a:rPr lang="en-US" sz="800" b="0" i="0" u="none" strike="noStrike" cap="none" dirty="0">
                          <a:solidFill>
                            <a:srgbClr val="3F3F3F"/>
                          </a:solidFill>
                          <a:latin typeface="Meiryo"/>
                          <a:ea typeface="Meiryo"/>
                          <a:cs typeface="Meiryo"/>
                          <a:sym typeface="Meiryo"/>
                        </a:rPr>
                        <a:t>営業日前　1</a:t>
                      </a:r>
                      <a:r>
                        <a:rPr lang="en-US" altLang="ja-JP" sz="800" b="0" i="0" u="none" strike="noStrike" cap="none" dirty="0">
                          <a:solidFill>
                            <a:srgbClr val="3F3F3F"/>
                          </a:solidFill>
                          <a:latin typeface="Meiryo"/>
                          <a:ea typeface="Meiryo"/>
                          <a:cs typeface="Meiryo"/>
                          <a:sym typeface="Meiryo"/>
                        </a:rPr>
                        <a:t>7</a:t>
                      </a:r>
                      <a:r>
                        <a:rPr lang="en-US" sz="800" b="0" i="0" u="none" strike="noStrike" cap="none" dirty="0">
                          <a:solidFill>
                            <a:srgbClr val="3F3F3F"/>
                          </a:solidFill>
                          <a:latin typeface="Meiryo"/>
                          <a:ea typeface="Meiryo"/>
                          <a:cs typeface="Meiryo"/>
                          <a:sym typeface="Meiryo"/>
                        </a:rPr>
                        <a:t>時まで</a:t>
                      </a:r>
                      <a:endParaRPr sz="800" b="0" i="0" u="none" strike="noStrike" cap="none" dirty="0">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7"/>
                  </a:ext>
                </a:extLst>
              </a:tr>
              <a:tr h="291700">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rgbClr val="3F3F3F"/>
                          </a:solidFill>
                          <a:latin typeface="Meiryo"/>
                          <a:ea typeface="Meiryo"/>
                          <a:cs typeface="Meiryo"/>
                          <a:sym typeface="Meiryo"/>
                        </a:rPr>
                        <a:t>レポート</a:t>
                      </a:r>
                      <a:endParaRPr sz="1400" u="none" strike="noStrike" cap="none">
                        <a:latin typeface="Meiryo"/>
                        <a:ea typeface="Meiryo"/>
                        <a:cs typeface="Meiryo"/>
                        <a:sym typeface="Meiryo"/>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imp数/Click数/CTR</a:t>
                      </a:r>
                      <a:endParaRPr sz="800" b="0" i="0" u="none" strike="noStrike" cap="none">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8"/>
                  </a:ext>
                </a:extLst>
              </a:tr>
              <a:tr h="859000">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rgbClr val="3F3F3F"/>
                          </a:solidFill>
                          <a:latin typeface="Meiryo"/>
                          <a:ea typeface="Meiryo"/>
                          <a:cs typeface="Meiryo"/>
                          <a:sym typeface="Meiryo"/>
                        </a:rPr>
                        <a:t>備考</a:t>
                      </a:r>
                      <a:endParaRPr sz="1400" u="none" strike="noStrike" cap="none">
                        <a:latin typeface="Meiryo"/>
                        <a:ea typeface="Meiryo"/>
                        <a:cs typeface="Meiryo"/>
                        <a:sym typeface="Meiryo"/>
                      </a:endParaRPr>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b="0" i="0" u="none" strike="noStrike" cap="none" dirty="0">
                          <a:solidFill>
                            <a:srgbClr val="3F3F3F"/>
                          </a:solidFill>
                          <a:latin typeface="Meiryo"/>
                          <a:ea typeface="Meiryo"/>
                          <a:cs typeface="Meiryo"/>
                          <a:sym typeface="Meiryo"/>
                        </a:rPr>
                        <a:t>・申込締切は、掲載開始日から1週間前を基本とさせて頂きます。</a:t>
                      </a:r>
                      <a:endParaRPr sz="800" b="0" i="0" u="none" strike="noStrike" cap="none" dirty="0">
                        <a:solidFill>
                          <a:srgbClr val="3F3F3F"/>
                        </a:solidFill>
                        <a:latin typeface="Meiryo"/>
                        <a:ea typeface="Meiryo"/>
                        <a:cs typeface="Meiryo"/>
                        <a:sym typeface="Meiryo"/>
                      </a:endParaRPr>
                    </a:p>
                    <a:p>
                      <a:pPr marL="0" marR="0" lvl="0" indent="0" algn="l" rtl="0">
                        <a:lnSpc>
                          <a:spcPct val="100000"/>
                        </a:lnSpc>
                        <a:spcBef>
                          <a:spcPts val="0"/>
                        </a:spcBef>
                        <a:spcAft>
                          <a:spcPts val="0"/>
                        </a:spcAft>
                        <a:buClr>
                          <a:srgbClr val="3F3F3F"/>
                        </a:buClr>
                        <a:buSzPts val="800"/>
                        <a:buFont typeface="Arial"/>
                        <a:buNone/>
                      </a:pPr>
                      <a:r>
                        <a:rPr lang="en-US" sz="800" b="0" i="0" u="none" strike="noStrike" cap="none" dirty="0">
                          <a:solidFill>
                            <a:srgbClr val="3F3F3F"/>
                          </a:solidFill>
                          <a:latin typeface="Meiryo"/>
                          <a:ea typeface="Meiryo"/>
                          <a:cs typeface="Meiryo"/>
                          <a:sym typeface="Meiryo"/>
                        </a:rPr>
                        <a:t>・</a:t>
                      </a:r>
                      <a:r>
                        <a:rPr lang="en-US" sz="800" b="0" i="0" u="none" strike="noStrike" cap="none" dirty="0" err="1">
                          <a:solidFill>
                            <a:srgbClr val="3F3F3F"/>
                          </a:solidFill>
                          <a:latin typeface="Meiryo"/>
                          <a:ea typeface="Meiryo"/>
                          <a:cs typeface="Meiryo"/>
                          <a:sym typeface="Meiryo"/>
                        </a:rPr>
                        <a:t>imp数は想定値であり、これを保証するものではございません</a:t>
                      </a:r>
                      <a:r>
                        <a:rPr lang="en-US" sz="800" b="0" i="0" u="none" strike="noStrike" cap="none" dirty="0">
                          <a:solidFill>
                            <a:srgbClr val="3F3F3F"/>
                          </a:solidFill>
                          <a:latin typeface="Meiryo"/>
                          <a:ea typeface="Meiryo"/>
                          <a:cs typeface="Meiryo"/>
                          <a:sym typeface="Meiryo"/>
                        </a:rPr>
                        <a:t>。</a:t>
                      </a:r>
                      <a:endParaRPr sz="1400" u="none" strike="noStrike" cap="none" dirty="0">
                        <a:latin typeface="Meiryo"/>
                        <a:ea typeface="Meiryo"/>
                        <a:cs typeface="Meiryo"/>
                        <a:sym typeface="Meiryo"/>
                      </a:endParaRPr>
                    </a:p>
                    <a:p>
                      <a:pPr marL="0" marR="0" lvl="0" indent="0" algn="l" rtl="0">
                        <a:lnSpc>
                          <a:spcPct val="100000"/>
                        </a:lnSpc>
                        <a:spcBef>
                          <a:spcPts val="0"/>
                        </a:spcBef>
                        <a:spcAft>
                          <a:spcPts val="0"/>
                        </a:spcAft>
                        <a:buClr>
                          <a:srgbClr val="3F3F3F"/>
                        </a:buClr>
                        <a:buSzPts val="800"/>
                        <a:buFont typeface="Arial"/>
                        <a:buNone/>
                      </a:pPr>
                      <a:r>
                        <a:rPr lang="en-US" sz="800" b="0" i="0" u="none" strike="noStrike" cap="none" dirty="0">
                          <a:solidFill>
                            <a:srgbClr val="3F3F3F"/>
                          </a:solidFill>
                          <a:latin typeface="Meiryo"/>
                          <a:ea typeface="Meiryo"/>
                          <a:cs typeface="Meiryo"/>
                          <a:sym typeface="Meiryo"/>
                        </a:rPr>
                        <a:t>・</a:t>
                      </a:r>
                      <a:r>
                        <a:rPr lang="en-US" sz="800" b="0" i="0" u="none" strike="noStrike" cap="none" dirty="0" err="1">
                          <a:solidFill>
                            <a:srgbClr val="3F3F3F"/>
                          </a:solidFill>
                          <a:latin typeface="Meiryo"/>
                          <a:ea typeface="Meiryo"/>
                          <a:cs typeface="Meiryo"/>
                          <a:sym typeface="Meiryo"/>
                        </a:rPr>
                        <a:t>掲載料金については消費税は含まれておりません</a:t>
                      </a:r>
                      <a:r>
                        <a:rPr lang="en-US" sz="800" b="0" i="0" u="none" strike="noStrike" cap="none" dirty="0">
                          <a:solidFill>
                            <a:srgbClr val="3F3F3F"/>
                          </a:solidFill>
                          <a:latin typeface="Meiryo"/>
                          <a:ea typeface="Meiryo"/>
                          <a:cs typeface="Meiryo"/>
                          <a:sym typeface="Meiryo"/>
                        </a:rPr>
                        <a:t>。</a:t>
                      </a:r>
                      <a:endParaRPr sz="1400" u="none" strike="noStrike" cap="none" dirty="0"/>
                    </a:p>
                    <a:p>
                      <a:pPr marL="0" marR="0" lvl="0" indent="0" algn="l" rtl="0">
                        <a:lnSpc>
                          <a:spcPct val="100000"/>
                        </a:lnSpc>
                        <a:spcBef>
                          <a:spcPts val="0"/>
                        </a:spcBef>
                        <a:spcAft>
                          <a:spcPts val="0"/>
                        </a:spcAft>
                        <a:buClr>
                          <a:srgbClr val="3F3F3F"/>
                        </a:buClr>
                        <a:buSzPts val="800"/>
                        <a:buFont typeface="Arial"/>
                        <a:buNone/>
                      </a:pPr>
                      <a:r>
                        <a:rPr lang="en-US" sz="800" b="0" i="0" u="none" strike="noStrike" cap="none" dirty="0">
                          <a:solidFill>
                            <a:srgbClr val="3F3F3F"/>
                          </a:solidFill>
                          <a:latin typeface="Meiryo"/>
                          <a:ea typeface="Meiryo"/>
                          <a:cs typeface="Meiryo"/>
                          <a:sym typeface="Meiryo"/>
                        </a:rPr>
                        <a:t>・</a:t>
                      </a:r>
                      <a:r>
                        <a:rPr lang="en-US" sz="800" b="0" i="0" u="none" strike="noStrike" cap="none" dirty="0" err="1">
                          <a:solidFill>
                            <a:srgbClr val="3F3F3F"/>
                          </a:solidFill>
                          <a:latin typeface="Meiryo"/>
                          <a:ea typeface="Meiryo"/>
                          <a:cs typeface="Meiryo"/>
                          <a:sym typeface="Meiryo"/>
                        </a:rPr>
                        <a:t>ページデザインは変更となる場合がございます</a:t>
                      </a:r>
                      <a:r>
                        <a:rPr lang="en-US" sz="800" b="0" i="0" u="none" strike="noStrike" cap="none" dirty="0">
                          <a:solidFill>
                            <a:srgbClr val="3F3F3F"/>
                          </a:solidFill>
                          <a:latin typeface="Meiryo"/>
                          <a:ea typeface="Meiryo"/>
                          <a:cs typeface="Meiryo"/>
                          <a:sym typeface="Meiryo"/>
                        </a:rPr>
                        <a:t>。</a:t>
                      </a:r>
                      <a:endParaRPr sz="800" b="0" i="0" u="none" strike="noStrike" cap="none" dirty="0">
                        <a:solidFill>
                          <a:srgbClr val="3F3F3F"/>
                        </a:solidFill>
                        <a:latin typeface="Meiryo"/>
                        <a:ea typeface="Meiryo"/>
                        <a:cs typeface="Meiryo"/>
                        <a:sym typeface="Meiryo"/>
                      </a:endParaRPr>
                    </a:p>
                    <a:p>
                      <a:pPr marL="0" marR="0" lvl="0" indent="0" algn="l" rtl="0">
                        <a:lnSpc>
                          <a:spcPct val="100000"/>
                        </a:lnSpc>
                        <a:spcBef>
                          <a:spcPts val="0"/>
                        </a:spcBef>
                        <a:spcAft>
                          <a:spcPts val="0"/>
                        </a:spcAft>
                        <a:buClr>
                          <a:srgbClr val="3F3F3F"/>
                        </a:buClr>
                        <a:buSzPts val="800"/>
                        <a:buFont typeface="Arial"/>
                        <a:buNone/>
                      </a:pPr>
                      <a:r>
                        <a:rPr lang="en-US" sz="800" b="0" i="0" u="none" strike="noStrike" cap="none" dirty="0">
                          <a:solidFill>
                            <a:srgbClr val="3F3F3F"/>
                          </a:solidFill>
                          <a:latin typeface="Meiryo"/>
                          <a:ea typeface="Meiryo"/>
                          <a:cs typeface="Meiryo"/>
                          <a:sym typeface="Meiryo"/>
                        </a:rPr>
                        <a:t>・</a:t>
                      </a:r>
                      <a:r>
                        <a:rPr lang="en-US" sz="800" b="0" i="0" u="none" strike="noStrike" cap="none" dirty="0" err="1">
                          <a:solidFill>
                            <a:srgbClr val="3F3F3F"/>
                          </a:solidFill>
                          <a:latin typeface="Meiryo"/>
                          <a:ea typeface="Meiryo"/>
                          <a:cs typeface="Meiryo"/>
                          <a:sym typeface="Meiryo"/>
                        </a:rPr>
                        <a:t>クリエイティブ背景が白の場合、サイトの背景と同化するため</a:t>
                      </a:r>
                      <a:endParaRPr sz="1400" u="none" strike="noStrike" cap="none" dirty="0"/>
                    </a:p>
                    <a:p>
                      <a:pPr marL="0" marR="0" lvl="0" indent="0" algn="l" rtl="0">
                        <a:lnSpc>
                          <a:spcPct val="100000"/>
                        </a:lnSpc>
                        <a:spcBef>
                          <a:spcPts val="0"/>
                        </a:spcBef>
                        <a:spcAft>
                          <a:spcPts val="0"/>
                        </a:spcAft>
                        <a:buClr>
                          <a:srgbClr val="3F3F3F"/>
                        </a:buClr>
                        <a:buSzPts val="800"/>
                        <a:buFont typeface="Arial"/>
                        <a:buNone/>
                      </a:pPr>
                      <a:r>
                        <a:rPr lang="en-US" sz="800" b="0" i="0" u="none" strike="noStrike" cap="none" dirty="0">
                          <a:solidFill>
                            <a:srgbClr val="3F3F3F"/>
                          </a:solidFill>
                          <a:latin typeface="Meiryo"/>
                          <a:ea typeface="Meiryo"/>
                          <a:cs typeface="Meiryo"/>
                          <a:sym typeface="Meiryo"/>
                        </a:rPr>
                        <a:t>　 </a:t>
                      </a:r>
                      <a:r>
                        <a:rPr lang="en-US" sz="800" b="0" i="0" u="none" strike="noStrike" cap="none" dirty="0" err="1">
                          <a:solidFill>
                            <a:srgbClr val="3F3F3F"/>
                          </a:solidFill>
                          <a:latin typeface="Meiryo"/>
                          <a:ea typeface="Meiryo"/>
                          <a:cs typeface="Meiryo"/>
                          <a:sym typeface="Meiryo"/>
                        </a:rPr>
                        <a:t>バナーの周囲に枠線を引いてください</a:t>
                      </a:r>
                      <a:r>
                        <a:rPr lang="en-US" sz="800" b="0" i="0" u="none" strike="noStrike" cap="none" dirty="0">
                          <a:solidFill>
                            <a:srgbClr val="3F3F3F"/>
                          </a:solidFill>
                          <a:latin typeface="Meiryo"/>
                          <a:ea typeface="Meiryo"/>
                          <a:cs typeface="Meiryo"/>
                          <a:sym typeface="Meiryo"/>
                        </a:rPr>
                        <a:t>。</a:t>
                      </a:r>
                      <a:endParaRPr sz="800" b="0" i="0" u="none" strike="noStrike" cap="none" dirty="0">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chemeClr val="lt1">
                        <a:alpha val="50000"/>
                      </a:schemeClr>
                    </a:solidFill>
                  </a:tcPr>
                </a:tc>
                <a:extLst>
                  <a:ext uri="{0D108BD9-81ED-4DB2-BD59-A6C34878D82A}">
                    <a16:rowId xmlns:a16="http://schemas.microsoft.com/office/drawing/2014/main" val="10009"/>
                  </a:ext>
                </a:extLst>
              </a:tr>
            </a:tbl>
          </a:graphicData>
        </a:graphic>
      </p:graphicFrame>
      <p:graphicFrame>
        <p:nvGraphicFramePr>
          <p:cNvPr id="274" name="Google Shape;274;p86"/>
          <p:cNvGraphicFramePr/>
          <p:nvPr/>
        </p:nvGraphicFramePr>
        <p:xfrm>
          <a:off x="3679470" y="1724177"/>
          <a:ext cx="5067925" cy="748840"/>
        </p:xfrm>
        <a:graphic>
          <a:graphicData uri="http://schemas.openxmlformats.org/drawingml/2006/table">
            <a:tbl>
              <a:tblPr firstRow="1" bandRow="1">
                <a:noFill/>
              </a:tblPr>
              <a:tblGrid>
                <a:gridCol w="1668748">
                  <a:extLst>
                    <a:ext uri="{9D8B030D-6E8A-4147-A177-3AD203B41FA5}">
                      <a16:colId xmlns:a16="http://schemas.microsoft.com/office/drawing/2014/main" val="20000"/>
                    </a:ext>
                  </a:extLst>
                </a:gridCol>
                <a:gridCol w="971145">
                  <a:extLst>
                    <a:ext uri="{9D8B030D-6E8A-4147-A177-3AD203B41FA5}">
                      <a16:colId xmlns:a16="http://schemas.microsoft.com/office/drawing/2014/main" val="20001"/>
                    </a:ext>
                  </a:extLst>
                </a:gridCol>
                <a:gridCol w="1021016">
                  <a:extLst>
                    <a:ext uri="{9D8B030D-6E8A-4147-A177-3AD203B41FA5}">
                      <a16:colId xmlns:a16="http://schemas.microsoft.com/office/drawing/2014/main" val="20002"/>
                    </a:ext>
                  </a:extLst>
                </a:gridCol>
                <a:gridCol w="522954">
                  <a:extLst>
                    <a:ext uri="{9D8B030D-6E8A-4147-A177-3AD203B41FA5}">
                      <a16:colId xmlns:a16="http://schemas.microsoft.com/office/drawing/2014/main" val="20003"/>
                    </a:ext>
                  </a:extLst>
                </a:gridCol>
                <a:gridCol w="884062">
                  <a:extLst>
                    <a:ext uri="{9D8B030D-6E8A-4147-A177-3AD203B41FA5}">
                      <a16:colId xmlns:a16="http://schemas.microsoft.com/office/drawing/2014/main" val="20004"/>
                    </a:ext>
                  </a:extLst>
                </a:gridCol>
              </a:tblGrid>
              <a:tr h="360486">
                <a:tc>
                  <a:txBody>
                    <a:bodyPr/>
                    <a:lstStyle/>
                    <a:p>
                      <a:pPr marL="0" marR="0" lvl="0" indent="0" algn="ctr"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メニュー</a:t>
                      </a:r>
                      <a:endParaRPr sz="800" b="0" i="0" u="none" strike="noStrike" cap="none">
                        <a:solidFill>
                          <a:srgbClr val="3F3F3F"/>
                        </a:solidFill>
                        <a:latin typeface="Meiryo"/>
                        <a:ea typeface="Meiryo"/>
                        <a:cs typeface="Meiryo"/>
                        <a:sym typeface="Meiryo"/>
                      </a:endParaRPr>
                    </a:p>
                  </a:txBody>
                  <a:tcPr marL="68600" marR="68600" marT="34275" marB="34275" anchor="ctr">
                    <a:lnL w="12700" cap="flat" cmpd="sng" algn="ctr">
                      <a:solidFill>
                        <a:schemeClr val="tx1"/>
                      </a:solidFill>
                      <a:prstDash val="solid"/>
                      <a:round/>
                      <a:headEnd type="none" w="med" len="med"/>
                      <a:tailEnd type="none" w="med" len="med"/>
                    </a:lnL>
                    <a:lnR w="12700" cap="flat" cmpd="sng">
                      <a:solidFill>
                        <a:schemeClr val="dk1"/>
                      </a:solidFill>
                      <a:prstDash val="dot"/>
                      <a:round/>
                      <a:headEnd type="none" w="sm" len="sm"/>
                      <a:tailEnd type="none" w="sm" len="sm"/>
                    </a:lnR>
                    <a:lnT w="12700" cap="flat" cmpd="sng" algn="ctr">
                      <a:solidFill>
                        <a:schemeClr val="tx1"/>
                      </a:solidFill>
                      <a:prstDash val="solid"/>
                      <a:round/>
                      <a:headEnd type="none" w="med" len="med"/>
                      <a:tailEnd type="none" w="med" len="med"/>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掲載料金（G）</a:t>
                      </a:r>
                      <a:endParaRPr sz="1400" u="none" strike="noStrike" cap="none">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lgn="ctr">
                      <a:solidFill>
                        <a:schemeClr val="tx1"/>
                      </a:solidFill>
                      <a:prstDash val="solid"/>
                      <a:round/>
                      <a:headEnd type="none" w="med" len="med"/>
                      <a:tailEnd type="none" w="med" len="med"/>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想定imp</a:t>
                      </a:r>
                      <a:endParaRPr sz="800" b="0" i="0" u="none" strike="noStrike" cap="none">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lgn="ctr">
                      <a:solidFill>
                        <a:schemeClr val="tx1"/>
                      </a:solidFill>
                      <a:prstDash val="solid"/>
                      <a:round/>
                      <a:headEnd type="none" w="med" len="med"/>
                      <a:tailEnd type="none" w="med" len="med"/>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期間</a:t>
                      </a:r>
                      <a:endParaRPr sz="1400" u="none" strike="noStrike" cap="none">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lgn="ctr">
                      <a:solidFill>
                        <a:schemeClr val="tx1"/>
                      </a:solidFill>
                      <a:prstDash val="solid"/>
                      <a:round/>
                      <a:headEnd type="none" w="med" len="med"/>
                      <a:tailEnd type="none" w="med" len="med"/>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想定CTR</a:t>
                      </a:r>
                      <a:endParaRPr sz="800" b="0" i="0" u="none" strike="noStrike" cap="none">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solidFill>
                        <a:schemeClr val="dk1"/>
                      </a:solidFill>
                      <a:prstDash val="dot"/>
                      <a:round/>
                      <a:headEnd type="none" w="sm" len="sm"/>
                      <a:tailEnd type="none" w="sm" len="sm"/>
                    </a:lnB>
                    <a:solidFill>
                      <a:srgbClr val="D7C37E">
                        <a:alpha val="56078"/>
                      </a:srgbClr>
                    </a:solidFill>
                  </a:tcPr>
                </a:tc>
                <a:extLst>
                  <a:ext uri="{0D108BD9-81ED-4DB2-BD59-A6C34878D82A}">
                    <a16:rowId xmlns:a16="http://schemas.microsoft.com/office/drawing/2014/main" val="10000"/>
                  </a:ext>
                </a:extLst>
              </a:tr>
              <a:tr h="388354">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dirty="0" err="1">
                          <a:solidFill>
                            <a:srgbClr val="000000"/>
                          </a:solidFill>
                          <a:latin typeface="Meiryo"/>
                          <a:ea typeface="Meiryo"/>
                          <a:cs typeface="Meiryo"/>
                          <a:sym typeface="Meiryo"/>
                        </a:rPr>
                        <a:t>PCプレミアムレクタングル</a:t>
                      </a:r>
                      <a:endParaRPr sz="800" b="0" i="0" u="none" strike="noStrike" cap="none" dirty="0">
                        <a:solidFill>
                          <a:srgbClr val="000000"/>
                        </a:solidFill>
                        <a:latin typeface="Meiryo"/>
                        <a:ea typeface="Meiryo"/>
                        <a:cs typeface="Meiryo"/>
                        <a:sym typeface="Meiryo"/>
                      </a:endParaRPr>
                    </a:p>
                  </a:txBody>
                  <a:tcPr marL="68600" marR="68600" marT="34275" marB="34275" anchor="ctr">
                    <a:lnL w="12700" cap="flat" cmpd="sng" algn="ctr">
                      <a:solidFill>
                        <a:schemeClr val="tx1"/>
                      </a:solidFill>
                      <a:prstDash val="solid"/>
                      <a:round/>
                      <a:headEnd type="none" w="med" len="med"/>
                      <a:tailEnd type="none" w="med" len="med"/>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lgn="ctr">
                      <a:solidFill>
                        <a:schemeClr val="tx1"/>
                      </a:solidFill>
                      <a:prstDash val="solid"/>
                      <a:round/>
                      <a:headEnd type="none" w="med" len="med"/>
                      <a:tailEnd type="none" w="med" len="med"/>
                    </a:lnB>
                    <a:solidFill>
                      <a:schemeClr val="lt1">
                        <a:alpha val="49685"/>
                      </a:schemeClr>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dk1"/>
                          </a:solidFill>
                          <a:latin typeface="Meiryo"/>
                          <a:ea typeface="Meiryo"/>
                          <a:cs typeface="Meiryo"/>
                          <a:sym typeface="Meiryo"/>
                        </a:rPr>
                        <a:t>\200,000</a:t>
                      </a:r>
                      <a:endParaRPr sz="1400" u="none" strike="noStrike" cap="none">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lgn="ctr">
                      <a:solidFill>
                        <a:schemeClr val="tx1"/>
                      </a:solidFill>
                      <a:prstDash val="solid"/>
                      <a:round/>
                      <a:headEnd type="none" w="med" len="med"/>
                      <a:tailEnd type="none" w="med" len="med"/>
                    </a:lnB>
                    <a:solidFill>
                      <a:schemeClr val="lt1">
                        <a:alpha val="49685"/>
                      </a:schemeClr>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latin typeface="Meiryo"/>
                          <a:ea typeface="Meiryo"/>
                          <a:cs typeface="Meiryo"/>
                          <a:sym typeface="Meiryo"/>
                        </a:rPr>
                        <a:t>200,000 imp</a:t>
                      </a:r>
                      <a:endParaRPr sz="800" b="0" i="0" u="none" strike="noStrike" cap="none">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lgn="ctr">
                      <a:solidFill>
                        <a:schemeClr val="tx1"/>
                      </a:solidFill>
                      <a:prstDash val="solid"/>
                      <a:round/>
                      <a:headEnd type="none" w="med" len="med"/>
                      <a:tailEnd type="none" w="med" len="med"/>
                    </a:lnB>
                    <a:solidFill>
                      <a:schemeClr val="lt1">
                        <a:alpha val="49685"/>
                      </a:schemeClr>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latin typeface="Meiryo"/>
                          <a:ea typeface="Meiryo"/>
                          <a:cs typeface="Meiryo"/>
                          <a:sym typeface="Meiryo"/>
                        </a:rPr>
                        <a:t>1ヶ月</a:t>
                      </a:r>
                      <a:endParaRPr sz="1400" u="none" strike="noStrike" cap="none">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lgn="ctr">
                      <a:solidFill>
                        <a:schemeClr val="tx1"/>
                      </a:solidFill>
                      <a:prstDash val="solid"/>
                      <a:round/>
                      <a:headEnd type="none" w="med" len="med"/>
                      <a:tailEnd type="none" w="med" len="med"/>
                    </a:lnB>
                    <a:solidFill>
                      <a:schemeClr val="lt1">
                        <a:alpha val="49685"/>
                      </a:schemeClr>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dirty="0">
                          <a:solidFill>
                            <a:srgbClr val="3F3F3F"/>
                          </a:solidFill>
                          <a:latin typeface="Meiryo"/>
                          <a:ea typeface="Meiryo"/>
                          <a:cs typeface="Meiryo"/>
                          <a:sym typeface="Meiryo"/>
                        </a:rPr>
                        <a:t>0.06~0.08％</a:t>
                      </a:r>
                      <a:endParaRPr sz="700" b="0" i="0" u="none" strike="noStrike" cap="none" dirty="0">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12700" cap="flat" cmpd="sng">
                      <a:solidFill>
                        <a:schemeClr val="dk1"/>
                      </a:solidFill>
                      <a:prstDash val="dot"/>
                      <a:round/>
                      <a:headEnd type="none" w="sm" len="sm"/>
                      <a:tailEnd type="none" w="sm" len="sm"/>
                    </a:lnT>
                    <a:lnB w="12700" cap="flat" cmpd="sng" algn="ctr">
                      <a:solidFill>
                        <a:schemeClr val="tx1"/>
                      </a:solidFill>
                      <a:prstDash val="solid"/>
                      <a:round/>
                      <a:headEnd type="none" w="med" len="med"/>
                      <a:tailEnd type="none" w="med" len="med"/>
                    </a:lnB>
                    <a:solidFill>
                      <a:schemeClr val="lt1">
                        <a:alpha val="49685"/>
                      </a:schemeClr>
                    </a:solidFill>
                  </a:tcPr>
                </a:tc>
                <a:extLst>
                  <a:ext uri="{0D108BD9-81ED-4DB2-BD59-A6C34878D82A}">
                    <a16:rowId xmlns:a16="http://schemas.microsoft.com/office/drawing/2014/main" val="10001"/>
                  </a:ext>
                </a:extLst>
              </a:tr>
            </a:tbl>
          </a:graphicData>
        </a:graphic>
      </p:graphicFrame>
      <p:sp>
        <p:nvSpPr>
          <p:cNvPr id="275" name="Google Shape;275;p86"/>
          <p:cNvSpPr txBox="1"/>
          <p:nvPr/>
        </p:nvSpPr>
        <p:spPr>
          <a:xfrm>
            <a:off x="7721600" y="182793"/>
            <a:ext cx="8033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276" name="Google Shape;276;p86"/>
          <p:cNvSpPr txBox="1">
            <a:spLocks noGrp="1"/>
          </p:cNvSpPr>
          <p:nvPr>
            <p:ph type="sldNum" idx="12"/>
          </p:nvPr>
        </p:nvSpPr>
        <p:spPr>
          <a:xfrm>
            <a:off x="6467568" y="6450318"/>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41</a:t>
            </a:fld>
            <a:endParaRPr>
              <a:latin typeface="Meiryo UI" panose="020B0604030504040204" pitchFamily="34" charset="-128"/>
              <a:ea typeface="Meiryo UI" panose="020B0604030504040204" pitchFamily="34" charset="-128"/>
              <a:cs typeface="Calibri"/>
              <a:sym typeface="Calibri"/>
            </a:endParaRPr>
          </a:p>
        </p:txBody>
      </p:sp>
      <p:grpSp>
        <p:nvGrpSpPr>
          <p:cNvPr id="277" name="Google Shape;277;p86"/>
          <p:cNvGrpSpPr/>
          <p:nvPr/>
        </p:nvGrpSpPr>
        <p:grpSpPr>
          <a:xfrm>
            <a:off x="358219" y="1724177"/>
            <a:ext cx="3014691" cy="4401937"/>
            <a:chOff x="358242" y="1047069"/>
            <a:chExt cx="3014691" cy="4401937"/>
          </a:xfrm>
        </p:grpSpPr>
        <p:pic>
          <p:nvPicPr>
            <p:cNvPr id="278" name="Google Shape;278;p86"/>
            <p:cNvPicPr preferRelativeResize="0"/>
            <p:nvPr/>
          </p:nvPicPr>
          <p:blipFill rotWithShape="1">
            <a:blip r:embed="rId3">
              <a:alphaModFix/>
            </a:blip>
            <a:srcRect/>
            <a:stretch/>
          </p:blipFill>
          <p:spPr>
            <a:xfrm>
              <a:off x="358242" y="1394113"/>
              <a:ext cx="2956458" cy="3890538"/>
            </a:xfrm>
            <a:prstGeom prst="rect">
              <a:avLst/>
            </a:prstGeom>
            <a:noFill/>
            <a:ln>
              <a:noFill/>
            </a:ln>
          </p:spPr>
        </p:pic>
        <p:sp>
          <p:nvSpPr>
            <p:cNvPr id="279" name="Google Shape;279;p86"/>
            <p:cNvSpPr/>
            <p:nvPr/>
          </p:nvSpPr>
          <p:spPr>
            <a:xfrm flipH="1">
              <a:off x="2338476" y="3019617"/>
              <a:ext cx="913224" cy="858650"/>
            </a:xfrm>
            <a:prstGeom prst="rect">
              <a:avLst/>
            </a:prstGeom>
            <a:solidFill>
              <a:srgbClr val="D7F3EC"/>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chemeClr val="accent5"/>
                  </a:solidFill>
                  <a:latin typeface="Meiryo UI" panose="020B0604030504040204" pitchFamily="34" charset="-128"/>
                  <a:ea typeface="Meiryo UI" panose="020B0604030504040204" pitchFamily="34" charset="-128"/>
                  <a:cs typeface="Meiryo"/>
                  <a:sym typeface="Meiryo"/>
                </a:rPr>
                <a:t>レクタングル</a:t>
              </a:r>
              <a:endParaRPr sz="900" b="0" i="0" u="none" strike="noStrike" cap="none">
                <a:solidFill>
                  <a:schemeClr val="accent5"/>
                </a:solidFill>
                <a:latin typeface="Meiryo UI" panose="020B0604030504040204" pitchFamily="34" charset="-128"/>
                <a:ea typeface="Meiryo UI" panose="020B0604030504040204" pitchFamily="34" charset="-128"/>
                <a:cs typeface="Meiryo"/>
                <a:sym typeface="Meiryo"/>
              </a:endParaRPr>
            </a:p>
          </p:txBody>
        </p:sp>
        <p:pic>
          <p:nvPicPr>
            <p:cNvPr id="280" name="Google Shape;280;p86"/>
            <p:cNvPicPr preferRelativeResize="0"/>
            <p:nvPr/>
          </p:nvPicPr>
          <p:blipFill rotWithShape="1">
            <a:blip r:embed="rId4" cstate="print">
              <a:alphaModFix/>
              <a:extLst>
                <a:ext uri="{28A0092B-C50C-407E-A947-70E740481C1C}">
                  <a14:useLocalDpi xmlns:a14="http://schemas.microsoft.com/office/drawing/2010/main"/>
                </a:ext>
              </a:extLst>
            </a:blip>
            <a:srcRect r="-202"/>
            <a:stretch/>
          </p:blipFill>
          <p:spPr>
            <a:xfrm>
              <a:off x="358242" y="1135692"/>
              <a:ext cx="2972115" cy="223292"/>
            </a:xfrm>
            <a:prstGeom prst="rect">
              <a:avLst/>
            </a:prstGeom>
            <a:noFill/>
            <a:ln>
              <a:noFill/>
            </a:ln>
          </p:spPr>
        </p:pic>
        <p:pic>
          <p:nvPicPr>
            <p:cNvPr id="281" name="Google Shape;281;p86"/>
            <p:cNvPicPr preferRelativeResize="0"/>
            <p:nvPr/>
          </p:nvPicPr>
          <p:blipFill rotWithShape="1">
            <a:blip r:embed="rId5">
              <a:alphaModFix/>
            </a:blip>
            <a:srcRect/>
            <a:stretch/>
          </p:blipFill>
          <p:spPr>
            <a:xfrm>
              <a:off x="2330208" y="3878267"/>
              <a:ext cx="867412" cy="1486992"/>
            </a:xfrm>
            <a:prstGeom prst="rect">
              <a:avLst/>
            </a:prstGeom>
            <a:noFill/>
            <a:ln>
              <a:noFill/>
            </a:ln>
          </p:spPr>
        </p:pic>
        <p:sp>
          <p:nvSpPr>
            <p:cNvPr id="282" name="Google Shape;282;p86"/>
            <p:cNvSpPr/>
            <p:nvPr/>
          </p:nvSpPr>
          <p:spPr>
            <a:xfrm>
              <a:off x="358242" y="1047069"/>
              <a:ext cx="3014691" cy="4401937"/>
            </a:xfrm>
            <a:prstGeom prst="rect">
              <a:avLst/>
            </a:prstGeom>
            <a:noFill/>
            <a:ln w="25400"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grpSp>
      <p:sp>
        <p:nvSpPr>
          <p:cNvPr id="283" name="Google Shape;283;p86"/>
          <p:cNvSpPr txBox="1"/>
          <p:nvPr/>
        </p:nvSpPr>
        <p:spPr>
          <a:xfrm>
            <a:off x="1081110" y="1347430"/>
            <a:ext cx="1568911" cy="230832"/>
          </a:xfrm>
          <a:prstGeom prst="rect">
            <a:avLst/>
          </a:prstGeom>
          <a:solidFill>
            <a:schemeClr val="accent3">
              <a:alpha val="81176"/>
            </a:scheme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FFFFFF"/>
                </a:solidFill>
                <a:latin typeface="Meiryo UI" panose="020B0604030504040204" pitchFamily="34" charset="-128"/>
                <a:ea typeface="Meiryo UI" panose="020B0604030504040204" pitchFamily="34" charset="-128"/>
                <a:cs typeface="Meiryo"/>
                <a:sym typeface="Meiryo"/>
              </a:rPr>
              <a:t>PC 記事ページ</a:t>
            </a:r>
            <a:endParaRPr sz="900" b="1" i="0" u="none" strike="noStrike" cap="none">
              <a:solidFill>
                <a:srgbClr val="FFFFFF"/>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17852803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pic>
        <p:nvPicPr>
          <p:cNvPr id="289" name="Google Shape;289;p8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26914" y="3365340"/>
            <a:ext cx="1319335" cy="1804980"/>
          </a:xfrm>
          <a:prstGeom prst="rect">
            <a:avLst/>
          </a:prstGeom>
          <a:noFill/>
          <a:ln>
            <a:noFill/>
          </a:ln>
        </p:spPr>
      </p:pic>
      <p:pic>
        <p:nvPicPr>
          <p:cNvPr id="290" name="Google Shape;290;p87" descr="Twitter_Device_Mobile_Floating_Update.png"/>
          <p:cNvPicPr preferRelativeResize="0"/>
          <p:nvPr/>
        </p:nvPicPr>
        <p:blipFill rotWithShape="1">
          <a:blip r:embed="rId4">
            <a:alphaModFix/>
          </a:blip>
          <a:srcRect/>
          <a:stretch/>
        </p:blipFill>
        <p:spPr>
          <a:xfrm>
            <a:off x="54049" y="2007265"/>
            <a:ext cx="2003199" cy="3575099"/>
          </a:xfrm>
          <a:prstGeom prst="rect">
            <a:avLst/>
          </a:prstGeom>
          <a:noFill/>
          <a:ln>
            <a:noFill/>
          </a:ln>
        </p:spPr>
      </p:pic>
      <p:pic>
        <p:nvPicPr>
          <p:cNvPr id="291" name="Google Shape;291;p87" descr="Twitter_Device_Mobile_Floating_Update.png"/>
          <p:cNvPicPr preferRelativeResize="0"/>
          <p:nvPr/>
        </p:nvPicPr>
        <p:blipFill rotWithShape="1">
          <a:blip r:embed="rId4">
            <a:alphaModFix/>
          </a:blip>
          <a:srcRect/>
          <a:stretch/>
        </p:blipFill>
        <p:spPr>
          <a:xfrm>
            <a:off x="1772070" y="1988840"/>
            <a:ext cx="2003199" cy="3575099"/>
          </a:xfrm>
          <a:prstGeom prst="rect">
            <a:avLst/>
          </a:prstGeom>
          <a:noFill/>
          <a:ln>
            <a:noFill/>
          </a:ln>
        </p:spPr>
      </p:pic>
      <p:pic>
        <p:nvPicPr>
          <p:cNvPr id="292" name="Google Shape;292;p87"/>
          <p:cNvPicPr preferRelativeResize="0"/>
          <p:nvPr/>
        </p:nvPicPr>
        <p:blipFill rotWithShape="1">
          <a:blip r:embed="rId5">
            <a:alphaModFix/>
          </a:blip>
          <a:srcRect/>
          <a:stretch/>
        </p:blipFill>
        <p:spPr>
          <a:xfrm>
            <a:off x="358690" y="2514276"/>
            <a:ext cx="1398726" cy="262126"/>
          </a:xfrm>
          <a:prstGeom prst="rect">
            <a:avLst/>
          </a:prstGeom>
          <a:noFill/>
          <a:ln>
            <a:noFill/>
          </a:ln>
        </p:spPr>
      </p:pic>
      <p:sp>
        <p:nvSpPr>
          <p:cNvPr id="293" name="Google Shape;293;p87"/>
          <p:cNvSpPr txBox="1"/>
          <p:nvPr/>
        </p:nvSpPr>
        <p:spPr>
          <a:xfrm>
            <a:off x="840719" y="184765"/>
            <a:ext cx="794459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SPバナーメニュ</a:t>
            </a: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ー　</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294" name="Google Shape;294;p87"/>
          <p:cNvSpPr txBox="1"/>
          <p:nvPr/>
        </p:nvSpPr>
        <p:spPr>
          <a:xfrm>
            <a:off x="4025586" y="869544"/>
            <a:ext cx="4661214" cy="230832"/>
          </a:xfrm>
          <a:prstGeom prst="rect">
            <a:avLst/>
          </a:prstGeom>
          <a:solidFill>
            <a:schemeClr val="accent3">
              <a:alpha val="81176"/>
            </a:scheme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FFFFFF"/>
                </a:solidFill>
                <a:latin typeface="Meiryo UI" panose="020B0604030504040204" pitchFamily="34" charset="-128"/>
                <a:ea typeface="Meiryo UI" panose="020B0604030504040204" pitchFamily="34" charset="-128"/>
                <a:cs typeface="Meiryo"/>
                <a:sym typeface="Meiryo"/>
              </a:rPr>
              <a:t>個別商品スペック</a:t>
            </a:r>
            <a:endParaRPr sz="900" b="1" i="0" u="none" strike="noStrike" cap="none">
              <a:solidFill>
                <a:srgbClr val="FFFFFF"/>
              </a:solidFill>
              <a:latin typeface="Meiryo UI" panose="020B0604030504040204" pitchFamily="34" charset="-128"/>
              <a:ea typeface="Meiryo UI" panose="020B0604030504040204" pitchFamily="34" charset="-128"/>
              <a:cs typeface="Meiryo"/>
              <a:sym typeface="Meiryo"/>
            </a:endParaRPr>
          </a:p>
        </p:txBody>
      </p:sp>
      <p:sp>
        <p:nvSpPr>
          <p:cNvPr id="295" name="Google Shape;295;p87"/>
          <p:cNvSpPr txBox="1"/>
          <p:nvPr/>
        </p:nvSpPr>
        <p:spPr>
          <a:xfrm>
            <a:off x="4025586" y="2718286"/>
            <a:ext cx="2968625" cy="228600"/>
          </a:xfrm>
          <a:prstGeom prst="rect">
            <a:avLst/>
          </a:prstGeom>
          <a:noFill/>
          <a:ln>
            <a:noFill/>
          </a:ln>
        </p:spPr>
        <p:txBody>
          <a:bodyPr spcFirstLastPara="1" wrap="square" lIns="59600" tIns="29800" rIns="59600" bIns="298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3F3F3F"/>
                </a:solidFill>
                <a:latin typeface="Meiryo UI" panose="020B0604030504040204" pitchFamily="34" charset="-128"/>
                <a:ea typeface="Meiryo UI" panose="020B0604030504040204" pitchFamily="34" charset="-128"/>
                <a:cs typeface="Meiryo"/>
                <a:sym typeface="Meiryo"/>
              </a:rPr>
              <a:t>■共通事項・入稿規定</a:t>
            </a:r>
            <a:endParaRPr sz="1000" b="1" i="0" u="none" strike="noStrike" cap="none">
              <a:solidFill>
                <a:srgbClr val="3F3F3F"/>
              </a:solidFill>
              <a:latin typeface="Meiryo UI" panose="020B0604030504040204" pitchFamily="34" charset="-128"/>
              <a:ea typeface="Meiryo UI" panose="020B0604030504040204" pitchFamily="34" charset="-128"/>
              <a:cs typeface="Meiryo"/>
              <a:sym typeface="Meiryo"/>
            </a:endParaRPr>
          </a:p>
        </p:txBody>
      </p:sp>
      <p:graphicFrame>
        <p:nvGraphicFramePr>
          <p:cNvPr id="296" name="Google Shape;296;p87"/>
          <p:cNvGraphicFramePr/>
          <p:nvPr/>
        </p:nvGraphicFramePr>
        <p:xfrm>
          <a:off x="3995208" y="1264803"/>
          <a:ext cx="4790102" cy="1271541"/>
        </p:xfrm>
        <a:graphic>
          <a:graphicData uri="http://schemas.openxmlformats.org/drawingml/2006/table">
            <a:tbl>
              <a:tblPr firstRow="1" bandRow="1">
                <a:noFill/>
              </a:tblPr>
              <a:tblGrid>
                <a:gridCol w="1507495">
                  <a:extLst>
                    <a:ext uri="{9D8B030D-6E8A-4147-A177-3AD203B41FA5}">
                      <a16:colId xmlns:a16="http://schemas.microsoft.com/office/drawing/2014/main" val="20000"/>
                    </a:ext>
                  </a:extLst>
                </a:gridCol>
                <a:gridCol w="984393">
                  <a:extLst>
                    <a:ext uri="{9D8B030D-6E8A-4147-A177-3AD203B41FA5}">
                      <a16:colId xmlns:a16="http://schemas.microsoft.com/office/drawing/2014/main" val="20001"/>
                    </a:ext>
                  </a:extLst>
                </a:gridCol>
                <a:gridCol w="1120634">
                  <a:extLst>
                    <a:ext uri="{9D8B030D-6E8A-4147-A177-3AD203B41FA5}">
                      <a16:colId xmlns:a16="http://schemas.microsoft.com/office/drawing/2014/main" val="20002"/>
                    </a:ext>
                  </a:extLst>
                </a:gridCol>
                <a:gridCol w="506361">
                  <a:extLst>
                    <a:ext uri="{9D8B030D-6E8A-4147-A177-3AD203B41FA5}">
                      <a16:colId xmlns:a16="http://schemas.microsoft.com/office/drawing/2014/main" val="20003"/>
                    </a:ext>
                  </a:extLst>
                </a:gridCol>
                <a:gridCol w="671219">
                  <a:extLst>
                    <a:ext uri="{9D8B030D-6E8A-4147-A177-3AD203B41FA5}">
                      <a16:colId xmlns:a16="http://schemas.microsoft.com/office/drawing/2014/main" val="20004"/>
                    </a:ext>
                  </a:extLst>
                </a:gridCol>
              </a:tblGrid>
              <a:tr h="306267">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メニュー</a:t>
                      </a:r>
                      <a:endParaRPr sz="800" b="0" u="none" strike="noStrike" cap="none">
                        <a:solidFill>
                          <a:srgbClr val="3F3F3F"/>
                        </a:solidFill>
                        <a:latin typeface="Meiryo"/>
                        <a:ea typeface="Meiryo"/>
                        <a:cs typeface="Meiryo"/>
                        <a:sym typeface="Meiryo"/>
                      </a:endParaRPr>
                    </a:p>
                  </a:txBody>
                  <a:tcPr marL="68600" marR="68600" marT="34275" marB="34275" anchor="ctr">
                    <a:lnL w="12700" cap="flat" cmpd="sng" algn="ctr">
                      <a:solidFill>
                        <a:schemeClr val="tx1"/>
                      </a:solidFill>
                      <a:prstDash val="solid"/>
                      <a:round/>
                      <a:headEnd type="none" w="med" len="med"/>
                      <a:tailEnd type="none" w="med" len="med"/>
                    </a:lnL>
                    <a:lnR w="12700" cap="flat" cmpd="sng">
                      <a:solidFill>
                        <a:schemeClr val="dk1"/>
                      </a:solidFill>
                      <a:prstDash val="dot"/>
                      <a:round/>
                      <a:headEnd type="none" w="sm" len="sm"/>
                      <a:tailEnd type="none" w="sm" len="sm"/>
                    </a:lnR>
                    <a:lnT w="12700" cap="flat" cmpd="sng" algn="ctr">
                      <a:solidFill>
                        <a:schemeClr val="tx1"/>
                      </a:solidFill>
                      <a:prstDash val="solid"/>
                      <a:round/>
                      <a:headEnd type="none" w="med" len="med"/>
                      <a:tailEnd type="none" w="med" len="med"/>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掲載料金（G）</a:t>
                      </a:r>
                      <a:endParaRPr sz="1400" u="none" strike="noStrike" cap="none"/>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lgn="ctr">
                      <a:solidFill>
                        <a:schemeClr val="tx1"/>
                      </a:solidFill>
                      <a:prstDash val="solid"/>
                      <a:round/>
                      <a:headEnd type="none" w="med" len="med"/>
                      <a:tailEnd type="none" w="med" len="med"/>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想定imp</a:t>
                      </a:r>
                      <a:endParaRPr sz="1400" u="none" strike="noStrike" cap="none"/>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lgn="ctr">
                      <a:solidFill>
                        <a:schemeClr val="tx1"/>
                      </a:solidFill>
                      <a:prstDash val="solid"/>
                      <a:round/>
                      <a:headEnd type="none" w="med" len="med"/>
                      <a:tailEnd type="none" w="med" len="med"/>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期間</a:t>
                      </a:r>
                      <a:endParaRPr sz="1400" u="none" strike="noStrike" cap="none"/>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lgn="ctr">
                      <a:solidFill>
                        <a:schemeClr val="tx1"/>
                      </a:solidFill>
                      <a:prstDash val="solid"/>
                      <a:round/>
                      <a:headEnd type="none" w="med" len="med"/>
                      <a:tailEnd type="none" w="med" len="med"/>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想定CTR</a:t>
                      </a:r>
                      <a:endParaRPr sz="800" b="0" u="none" strike="noStrike" cap="none">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solidFill>
                        <a:schemeClr val="dk1"/>
                      </a:solidFill>
                      <a:prstDash val="dot"/>
                      <a:round/>
                      <a:headEnd type="none" w="sm" len="sm"/>
                      <a:tailEnd type="none" w="sm" len="sm"/>
                    </a:lnB>
                    <a:solidFill>
                      <a:srgbClr val="D7C37E">
                        <a:alpha val="56078"/>
                      </a:srgbClr>
                    </a:solidFill>
                  </a:tcPr>
                </a:tc>
                <a:extLst>
                  <a:ext uri="{0D108BD9-81ED-4DB2-BD59-A6C34878D82A}">
                    <a16:rowId xmlns:a16="http://schemas.microsoft.com/office/drawing/2014/main" val="10000"/>
                  </a:ext>
                </a:extLst>
              </a:tr>
              <a:tr h="321758">
                <a:tc>
                  <a:txBody>
                    <a:bodyPr/>
                    <a:lstStyle/>
                    <a:p>
                      <a:pPr marL="0" marR="0" lvl="0" indent="0" algn="ctr" rtl="0">
                        <a:lnSpc>
                          <a:spcPct val="100000"/>
                        </a:lnSpc>
                        <a:spcBef>
                          <a:spcPts val="0"/>
                        </a:spcBef>
                        <a:spcAft>
                          <a:spcPts val="0"/>
                        </a:spcAft>
                        <a:buClr>
                          <a:srgbClr val="000000"/>
                        </a:buClr>
                        <a:buSzPts val="800"/>
                        <a:buFont typeface="Arial"/>
                        <a:buNone/>
                      </a:pPr>
                      <a:r>
                        <a:rPr lang="en-US" sz="800" u="none" strike="noStrike" cap="none" dirty="0" err="1">
                          <a:latin typeface="Meiryo"/>
                          <a:ea typeface="Meiryo"/>
                          <a:cs typeface="Meiryo"/>
                          <a:sym typeface="Meiryo"/>
                        </a:rPr>
                        <a:t>SPヘッダーバナ</a:t>
                      </a:r>
                      <a:r>
                        <a:rPr lang="en-US" sz="800" u="none" strike="noStrike" cap="none" dirty="0">
                          <a:latin typeface="Meiryo"/>
                          <a:ea typeface="Meiryo"/>
                          <a:cs typeface="Meiryo"/>
                          <a:sym typeface="Meiryo"/>
                        </a:rPr>
                        <a:t>ー</a:t>
                      </a:r>
                      <a:endParaRPr sz="1400" u="none" strike="noStrike" cap="none" dirty="0"/>
                    </a:p>
                  </a:txBody>
                  <a:tcPr marL="68600" marR="68600" marT="34275" marB="34275" anchor="ctr">
                    <a:lnL w="12700" cap="flat" cmpd="sng" algn="ctr">
                      <a:solidFill>
                        <a:schemeClr val="tx1"/>
                      </a:solidFill>
                      <a:prstDash val="solid"/>
                      <a:round/>
                      <a:headEnd type="none" w="med" len="med"/>
                      <a:tailEnd type="none" w="med" len="med"/>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u="none" strike="noStrike" cap="none" dirty="0">
                          <a:latin typeface="Meiryo"/>
                          <a:ea typeface="Meiryo"/>
                          <a:cs typeface="Meiryo"/>
                          <a:sym typeface="Meiryo"/>
                        </a:rPr>
                        <a:t>¥</a:t>
                      </a:r>
                      <a:r>
                        <a:rPr lang="en-US" altLang="ja-JP" sz="800" u="none" strike="noStrike" cap="none" dirty="0">
                          <a:latin typeface="Meiryo"/>
                          <a:ea typeface="Meiryo"/>
                          <a:cs typeface="Meiryo"/>
                          <a:sym typeface="Meiryo"/>
                        </a:rPr>
                        <a:t>3</a:t>
                      </a:r>
                      <a:r>
                        <a:rPr lang="en-US" sz="800" u="none" strike="noStrike" cap="none" dirty="0">
                          <a:latin typeface="Meiryo"/>
                          <a:ea typeface="Meiryo"/>
                          <a:cs typeface="Meiryo"/>
                          <a:sym typeface="Meiryo"/>
                        </a:rPr>
                        <a:t>00,000</a:t>
                      </a:r>
                      <a:endParaRPr sz="800" u="none" strike="noStrike" cap="none" dirty="0">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u="none" strike="noStrike" cap="none">
                          <a:solidFill>
                            <a:srgbClr val="3F3F3F"/>
                          </a:solidFill>
                          <a:latin typeface="Meiryo"/>
                          <a:ea typeface="Meiryo"/>
                          <a:cs typeface="Meiryo"/>
                          <a:sym typeface="Meiryo"/>
                        </a:rPr>
                        <a:t>5</a:t>
                      </a:r>
                      <a:r>
                        <a:rPr lang="en-US" altLang="ja-JP" sz="800" u="none" strike="noStrike" cap="none">
                          <a:solidFill>
                            <a:srgbClr val="3F3F3F"/>
                          </a:solidFill>
                          <a:latin typeface="Meiryo"/>
                          <a:ea typeface="Meiryo"/>
                          <a:cs typeface="Meiryo"/>
                          <a:sym typeface="Meiryo"/>
                        </a:rPr>
                        <a:t>5</a:t>
                      </a:r>
                      <a:r>
                        <a:rPr lang="en-US" sz="800" u="none" strike="noStrike" cap="none">
                          <a:solidFill>
                            <a:srgbClr val="3F3F3F"/>
                          </a:solidFill>
                          <a:latin typeface="Meiryo"/>
                          <a:ea typeface="Meiryo"/>
                          <a:cs typeface="Meiryo"/>
                          <a:sym typeface="Meiryo"/>
                        </a:rPr>
                        <a:t>0,000 imp</a:t>
                      </a:r>
                      <a:endParaRPr sz="1400" u="none" strike="noStrike" cap="none"/>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tc rowSpan="3">
                  <a:txBody>
                    <a:bodyPr/>
                    <a:lstStyle/>
                    <a:p>
                      <a:pPr marL="0" marR="0" lvl="0" indent="0" algn="ctr" rtl="0">
                        <a:lnSpc>
                          <a:spcPct val="100000"/>
                        </a:lnSpc>
                        <a:spcBef>
                          <a:spcPts val="0"/>
                        </a:spcBef>
                        <a:spcAft>
                          <a:spcPts val="0"/>
                        </a:spcAft>
                        <a:buClr>
                          <a:srgbClr val="000000"/>
                        </a:buClr>
                        <a:buSzPts val="800"/>
                        <a:buFont typeface="Arial"/>
                        <a:buNone/>
                      </a:pPr>
                      <a:r>
                        <a:rPr lang="en-US" sz="800" u="none" strike="noStrike" cap="none">
                          <a:latin typeface="Meiryo"/>
                          <a:ea typeface="Meiryo"/>
                          <a:cs typeface="Meiryo"/>
                          <a:sym typeface="Meiryo"/>
                        </a:rPr>
                        <a:t>1ヶ月</a:t>
                      </a:r>
                      <a:endParaRPr sz="1400" u="none" strike="noStrike" cap="none"/>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lgn="ctr">
                      <a:solidFill>
                        <a:schemeClr val="tx1"/>
                      </a:solidFill>
                      <a:prstDash val="solid"/>
                      <a:round/>
                      <a:headEnd type="none" w="med" len="med"/>
                      <a:tailEnd type="none" w="med" len="med"/>
                    </a:lnB>
                    <a:solidFill>
                      <a:schemeClr val="lt1">
                        <a:alpha val="50000"/>
                      </a:schemeClr>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u="none" strike="noStrike" cap="none">
                          <a:solidFill>
                            <a:srgbClr val="3F3F3F"/>
                          </a:solidFill>
                          <a:latin typeface="Meiryo"/>
                          <a:ea typeface="Meiryo"/>
                          <a:cs typeface="Meiryo"/>
                          <a:sym typeface="Meiryo"/>
                        </a:rPr>
                        <a:t>0.03~</a:t>
                      </a:r>
                      <a:endParaRPr sz="1400" u="none" strike="noStrike" cap="none"/>
                    </a:p>
                    <a:p>
                      <a:pPr marL="0" marR="0" lvl="0" indent="0" algn="ctr" rtl="0">
                        <a:lnSpc>
                          <a:spcPct val="100000"/>
                        </a:lnSpc>
                        <a:spcBef>
                          <a:spcPts val="0"/>
                        </a:spcBef>
                        <a:spcAft>
                          <a:spcPts val="0"/>
                        </a:spcAft>
                        <a:buClr>
                          <a:srgbClr val="000000"/>
                        </a:buClr>
                        <a:buSzPts val="800"/>
                        <a:buFont typeface="Arial"/>
                        <a:buNone/>
                      </a:pPr>
                      <a:r>
                        <a:rPr lang="en-US" sz="800" u="none" strike="noStrike" cap="none">
                          <a:solidFill>
                            <a:srgbClr val="3F3F3F"/>
                          </a:solidFill>
                          <a:latin typeface="Meiryo"/>
                          <a:ea typeface="Meiryo"/>
                          <a:cs typeface="Meiryo"/>
                          <a:sym typeface="Meiryo"/>
                        </a:rPr>
                        <a:t>0.06％</a:t>
                      </a:r>
                      <a:endParaRPr sz="800" u="none" strike="noStrike" cap="none">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1"/>
                  </a:ext>
                </a:extLst>
              </a:tr>
              <a:tr h="321758">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rgbClr val="000000"/>
                          </a:solidFill>
                          <a:latin typeface="Meiryo"/>
                          <a:ea typeface="Meiryo"/>
                          <a:cs typeface="Meiryo"/>
                          <a:sym typeface="Meiryo"/>
                        </a:rPr>
                        <a:t>SPフッターオーバーレイ</a:t>
                      </a:r>
                      <a:endParaRPr sz="800" u="none" strike="noStrike" cap="none">
                        <a:latin typeface="Meiryo"/>
                        <a:ea typeface="Meiryo"/>
                        <a:cs typeface="Meiryo"/>
                        <a:sym typeface="Meiryo"/>
                      </a:endParaRPr>
                    </a:p>
                  </a:txBody>
                  <a:tcPr marL="68600" marR="68600" marT="34275" marB="34275" anchor="ctr">
                    <a:lnL w="12700" cap="flat" cmpd="sng" algn="ctr">
                      <a:solidFill>
                        <a:schemeClr val="tx1"/>
                      </a:solidFill>
                      <a:prstDash val="solid"/>
                      <a:round/>
                      <a:headEnd type="none" w="med" len="med"/>
                      <a:tailEnd type="none" w="med" len="med"/>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u="none" strike="noStrike" cap="none">
                          <a:latin typeface="Meiryo"/>
                          <a:ea typeface="Meiryo"/>
                          <a:cs typeface="Meiryo"/>
                          <a:sym typeface="Meiryo"/>
                        </a:rPr>
                        <a:t>\</a:t>
                      </a:r>
                      <a:r>
                        <a:rPr lang="en-US" altLang="ja-JP" sz="800" u="none" strike="noStrike" cap="none">
                          <a:latin typeface="Meiryo"/>
                          <a:ea typeface="Meiryo"/>
                          <a:cs typeface="Meiryo"/>
                          <a:sym typeface="Meiryo"/>
                        </a:rPr>
                        <a:t>3</a:t>
                      </a:r>
                      <a:r>
                        <a:rPr lang="en-US" sz="800" u="none" strike="noStrike" cap="none">
                          <a:latin typeface="Meiryo"/>
                          <a:ea typeface="Meiryo"/>
                          <a:cs typeface="Meiryo"/>
                          <a:sym typeface="Meiryo"/>
                        </a:rPr>
                        <a:t>50,000</a:t>
                      </a:r>
                      <a:endParaRPr sz="800" u="none" strike="noStrike" cap="none">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tc>
                  <a:txBody>
                    <a:bodyPr/>
                    <a:lstStyle/>
                    <a:p>
                      <a:pPr marL="0" marR="0" lvl="0" indent="0" algn="ctr" rtl="0">
                        <a:lnSpc>
                          <a:spcPct val="100000"/>
                        </a:lnSpc>
                        <a:spcBef>
                          <a:spcPts val="0"/>
                        </a:spcBef>
                        <a:spcAft>
                          <a:spcPts val="0"/>
                        </a:spcAft>
                        <a:buClr>
                          <a:schemeClr val="dk1"/>
                        </a:buClr>
                        <a:buSzPts val="800"/>
                        <a:buFont typeface="Arial"/>
                        <a:buNone/>
                      </a:pPr>
                      <a:r>
                        <a:rPr lang="en-US" sz="800" b="0" u="none" strike="noStrike" cap="none">
                          <a:solidFill>
                            <a:schemeClr val="dk1"/>
                          </a:solidFill>
                          <a:latin typeface="Meiryo"/>
                          <a:ea typeface="Meiryo"/>
                          <a:cs typeface="Meiryo"/>
                          <a:sym typeface="Meiryo"/>
                        </a:rPr>
                        <a:t>5</a:t>
                      </a:r>
                      <a:r>
                        <a:rPr lang="en-US" altLang="ja-JP" sz="800" b="0" u="none" strike="noStrike" cap="none">
                          <a:solidFill>
                            <a:schemeClr val="dk1"/>
                          </a:solidFill>
                          <a:latin typeface="Meiryo"/>
                          <a:ea typeface="Meiryo"/>
                          <a:cs typeface="Meiryo"/>
                          <a:sym typeface="Meiryo"/>
                        </a:rPr>
                        <a:t>5</a:t>
                      </a:r>
                      <a:r>
                        <a:rPr lang="en-US" sz="800" b="0" u="none" strike="noStrike" cap="none">
                          <a:solidFill>
                            <a:schemeClr val="dk1"/>
                          </a:solidFill>
                          <a:latin typeface="Meiryo"/>
                          <a:ea typeface="Meiryo"/>
                          <a:cs typeface="Meiryo"/>
                          <a:sym typeface="Meiryo"/>
                        </a:rPr>
                        <a:t>0,000 imp</a:t>
                      </a:r>
                      <a:endParaRPr sz="800" u="none" strike="noStrike" cap="none">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u="none" strike="noStrike" cap="none">
                          <a:solidFill>
                            <a:srgbClr val="3F3F3F"/>
                          </a:solidFill>
                          <a:latin typeface="Meiryo"/>
                          <a:ea typeface="Meiryo"/>
                          <a:cs typeface="Meiryo"/>
                          <a:sym typeface="Meiryo"/>
                        </a:rPr>
                        <a:t>0.22~</a:t>
                      </a:r>
                      <a:endParaRPr sz="1400" u="none" strike="noStrike" cap="none"/>
                    </a:p>
                    <a:p>
                      <a:pPr marL="0" marR="0" lvl="0" indent="0" algn="ctr" rtl="0">
                        <a:lnSpc>
                          <a:spcPct val="100000"/>
                        </a:lnSpc>
                        <a:spcBef>
                          <a:spcPts val="0"/>
                        </a:spcBef>
                        <a:spcAft>
                          <a:spcPts val="0"/>
                        </a:spcAft>
                        <a:buClr>
                          <a:srgbClr val="000000"/>
                        </a:buClr>
                        <a:buSzPts val="800"/>
                        <a:buFont typeface="Arial"/>
                        <a:buNone/>
                      </a:pPr>
                      <a:r>
                        <a:rPr lang="en-US" sz="800" u="none" strike="noStrike" cap="none">
                          <a:solidFill>
                            <a:srgbClr val="3F3F3F"/>
                          </a:solidFill>
                          <a:latin typeface="Meiryo"/>
                          <a:ea typeface="Meiryo"/>
                          <a:cs typeface="Meiryo"/>
                          <a:sym typeface="Meiryo"/>
                        </a:rPr>
                        <a:t>0.25％</a:t>
                      </a:r>
                      <a:endParaRPr sz="800" u="none" strike="noStrike" cap="none">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2"/>
                  </a:ext>
                </a:extLst>
              </a:tr>
              <a:tr h="321758">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SPレクタングル</a:t>
                      </a:r>
                      <a:endParaRPr sz="1400" u="none" strike="noStrike" cap="none"/>
                    </a:p>
                  </a:txBody>
                  <a:tcPr marL="68600" marR="68600" marT="34275" marB="34275" anchor="ctr">
                    <a:lnL w="12700" cap="flat" cmpd="sng" algn="ctr">
                      <a:solidFill>
                        <a:schemeClr val="tx1"/>
                      </a:solidFill>
                      <a:prstDash val="solid"/>
                      <a:round/>
                      <a:headEnd type="none" w="med" len="med"/>
                      <a:tailEnd type="none" w="med" len="med"/>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lgn="ctr">
                      <a:solidFill>
                        <a:schemeClr val="tx1"/>
                      </a:solidFill>
                      <a:prstDash val="solid"/>
                      <a:round/>
                      <a:headEnd type="none" w="med" len="med"/>
                      <a:tailEnd type="none" w="med" len="med"/>
                    </a:lnB>
                    <a:solidFill>
                      <a:schemeClr val="lt1">
                        <a:alpha val="50000"/>
                      </a:schemeClr>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u="none" strike="noStrike" cap="none">
                          <a:latin typeface="Meiryo"/>
                          <a:ea typeface="Meiryo"/>
                          <a:cs typeface="Meiryo"/>
                          <a:sym typeface="Meiryo"/>
                        </a:rPr>
                        <a:t>\</a:t>
                      </a:r>
                      <a:r>
                        <a:rPr lang="en-US" altLang="ja-JP" sz="800" u="none" strike="noStrike" cap="none">
                          <a:latin typeface="Meiryo"/>
                          <a:ea typeface="Meiryo"/>
                          <a:cs typeface="Meiryo"/>
                          <a:sym typeface="Meiryo"/>
                        </a:rPr>
                        <a:t>3</a:t>
                      </a:r>
                      <a:r>
                        <a:rPr lang="en-US" sz="800" u="none" strike="noStrike" cap="none">
                          <a:latin typeface="Meiryo"/>
                          <a:ea typeface="Meiryo"/>
                          <a:cs typeface="Meiryo"/>
                          <a:sym typeface="Meiryo"/>
                        </a:rPr>
                        <a:t>00,000</a:t>
                      </a:r>
                      <a:endParaRPr sz="800" u="none" strike="noStrike" cap="none">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lgn="ctr">
                      <a:solidFill>
                        <a:schemeClr val="tx1"/>
                      </a:solidFill>
                      <a:prstDash val="solid"/>
                      <a:round/>
                      <a:headEnd type="none" w="med" len="med"/>
                      <a:tailEnd type="none" w="med" len="med"/>
                    </a:lnB>
                    <a:solidFill>
                      <a:schemeClr val="lt1">
                        <a:alpha val="50000"/>
                      </a:schemeClr>
                    </a:solidFill>
                  </a:tcPr>
                </a:tc>
                <a:tc>
                  <a:txBody>
                    <a:bodyPr/>
                    <a:lstStyle/>
                    <a:p>
                      <a:pPr marL="0" marR="0" lvl="0" indent="0" algn="ctr" rtl="0">
                        <a:lnSpc>
                          <a:spcPct val="100000"/>
                        </a:lnSpc>
                        <a:spcBef>
                          <a:spcPts val="0"/>
                        </a:spcBef>
                        <a:spcAft>
                          <a:spcPts val="0"/>
                        </a:spcAft>
                        <a:buClr>
                          <a:schemeClr val="dk1"/>
                        </a:buClr>
                        <a:buSzPts val="800"/>
                        <a:buFont typeface="Arial"/>
                        <a:buNone/>
                      </a:pPr>
                      <a:r>
                        <a:rPr lang="en-US" sz="800" b="0" u="none" strike="noStrike" cap="none">
                          <a:solidFill>
                            <a:schemeClr val="dk1"/>
                          </a:solidFill>
                          <a:latin typeface="Meiryo"/>
                          <a:ea typeface="Meiryo"/>
                          <a:cs typeface="Meiryo"/>
                          <a:sym typeface="Meiryo"/>
                        </a:rPr>
                        <a:t>5</a:t>
                      </a:r>
                      <a:r>
                        <a:rPr lang="en-US" altLang="ja-JP" sz="800" b="0" u="none" strike="noStrike" cap="none">
                          <a:solidFill>
                            <a:schemeClr val="dk1"/>
                          </a:solidFill>
                          <a:latin typeface="Meiryo"/>
                          <a:ea typeface="Meiryo"/>
                          <a:cs typeface="Meiryo"/>
                          <a:sym typeface="Meiryo"/>
                        </a:rPr>
                        <a:t>5</a:t>
                      </a:r>
                      <a:r>
                        <a:rPr lang="en-US" sz="800" b="0" u="none" strike="noStrike" cap="none">
                          <a:solidFill>
                            <a:schemeClr val="dk1"/>
                          </a:solidFill>
                          <a:latin typeface="Meiryo"/>
                          <a:ea typeface="Meiryo"/>
                          <a:cs typeface="Meiryo"/>
                          <a:sym typeface="Meiryo"/>
                        </a:rPr>
                        <a:t>0,000 imp</a:t>
                      </a:r>
                      <a:endParaRPr sz="800" u="none" strike="noStrike" cap="none">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lgn="ctr">
                      <a:solidFill>
                        <a:schemeClr val="tx1"/>
                      </a:solidFill>
                      <a:prstDash val="solid"/>
                      <a:round/>
                      <a:headEnd type="none" w="med" len="med"/>
                      <a:tailEnd type="none" w="med" len="med"/>
                    </a:lnB>
                    <a:solidFill>
                      <a:schemeClr val="lt1">
                        <a:alpha val="50000"/>
                      </a:schemeClr>
                    </a:solidFill>
                  </a:tcPr>
                </a:tc>
                <a:tc vMerge="1">
                  <a:txBody>
                    <a:bodyPr/>
                    <a:lstStyle/>
                    <a:p>
                      <a:endParaRPr lang="ja-JP"/>
                    </a:p>
                  </a:txBody>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u="none" strike="noStrike" cap="none" dirty="0">
                          <a:solidFill>
                            <a:srgbClr val="3F3F3F"/>
                          </a:solidFill>
                          <a:latin typeface="Meiryo"/>
                          <a:ea typeface="Meiryo"/>
                          <a:cs typeface="Meiryo"/>
                          <a:sym typeface="Meiryo"/>
                        </a:rPr>
                        <a:t>0.05~</a:t>
                      </a:r>
                      <a:endParaRPr sz="1400" u="none" strike="noStrike" cap="none" dirty="0"/>
                    </a:p>
                    <a:p>
                      <a:pPr marL="0" marR="0" lvl="0" indent="0" algn="ctr" rtl="0">
                        <a:lnSpc>
                          <a:spcPct val="100000"/>
                        </a:lnSpc>
                        <a:spcBef>
                          <a:spcPts val="0"/>
                        </a:spcBef>
                        <a:spcAft>
                          <a:spcPts val="0"/>
                        </a:spcAft>
                        <a:buClr>
                          <a:srgbClr val="000000"/>
                        </a:buClr>
                        <a:buSzPts val="800"/>
                        <a:buFont typeface="Arial"/>
                        <a:buNone/>
                      </a:pPr>
                      <a:r>
                        <a:rPr lang="en-US" sz="800" u="none" strike="noStrike" cap="none" dirty="0">
                          <a:solidFill>
                            <a:srgbClr val="3F3F3F"/>
                          </a:solidFill>
                          <a:latin typeface="Meiryo"/>
                          <a:ea typeface="Meiryo"/>
                          <a:cs typeface="Meiryo"/>
                          <a:sym typeface="Meiryo"/>
                        </a:rPr>
                        <a:t>0.10％</a:t>
                      </a:r>
                      <a:endParaRPr sz="800" u="none" strike="noStrike" cap="none" dirty="0">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lgn="ctr">
                      <a:solidFill>
                        <a:schemeClr val="tx1"/>
                      </a:solidFill>
                      <a:prstDash val="solid"/>
                      <a:round/>
                      <a:headEnd type="none" w="med" len="med"/>
                      <a:tailEnd type="none" w="med" len="med"/>
                    </a:lnR>
                    <a:lnT w="12700" cap="flat" cmpd="sng">
                      <a:solidFill>
                        <a:schemeClr val="dk1"/>
                      </a:solidFill>
                      <a:prstDash val="dot"/>
                      <a:round/>
                      <a:headEnd type="none" w="sm" len="sm"/>
                      <a:tailEnd type="none" w="sm" len="sm"/>
                    </a:lnT>
                    <a:lnB w="12700" cap="flat" cmpd="sng" algn="ctr">
                      <a:solidFill>
                        <a:schemeClr val="tx1"/>
                      </a:solidFill>
                      <a:prstDash val="solid"/>
                      <a:round/>
                      <a:headEnd type="none" w="med" len="med"/>
                      <a:tailEnd type="none" w="med" len="med"/>
                    </a:lnB>
                    <a:solidFill>
                      <a:schemeClr val="lt1">
                        <a:alpha val="50000"/>
                      </a:schemeClr>
                    </a:solidFill>
                  </a:tcPr>
                </a:tc>
                <a:extLst>
                  <a:ext uri="{0D108BD9-81ED-4DB2-BD59-A6C34878D82A}">
                    <a16:rowId xmlns:a16="http://schemas.microsoft.com/office/drawing/2014/main" val="10003"/>
                  </a:ext>
                </a:extLst>
              </a:tr>
            </a:tbl>
          </a:graphicData>
        </a:graphic>
      </p:graphicFrame>
      <p:graphicFrame>
        <p:nvGraphicFramePr>
          <p:cNvPr id="297" name="Google Shape;297;p87"/>
          <p:cNvGraphicFramePr/>
          <p:nvPr/>
        </p:nvGraphicFramePr>
        <p:xfrm>
          <a:off x="4025586" y="2946886"/>
          <a:ext cx="4773925" cy="3707765"/>
        </p:xfrm>
        <a:graphic>
          <a:graphicData uri="http://schemas.openxmlformats.org/drawingml/2006/table">
            <a:tbl>
              <a:tblPr firstRow="1" bandRow="1">
                <a:noFill/>
              </a:tblPr>
              <a:tblGrid>
                <a:gridCol w="1094975">
                  <a:extLst>
                    <a:ext uri="{9D8B030D-6E8A-4147-A177-3AD203B41FA5}">
                      <a16:colId xmlns:a16="http://schemas.microsoft.com/office/drawing/2014/main" val="20000"/>
                    </a:ext>
                  </a:extLst>
                </a:gridCol>
                <a:gridCol w="3678950">
                  <a:extLst>
                    <a:ext uri="{9D8B030D-6E8A-4147-A177-3AD203B41FA5}">
                      <a16:colId xmlns:a16="http://schemas.microsoft.com/office/drawing/2014/main" val="20001"/>
                    </a:ext>
                  </a:extLst>
                </a:gridCol>
              </a:tblGrid>
              <a:tr h="424700">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掲載面</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err="1">
                          <a:solidFill>
                            <a:srgbClr val="000000"/>
                          </a:solidFill>
                          <a:latin typeface="Meiryo"/>
                          <a:ea typeface="Meiryo"/>
                          <a:cs typeface="Meiryo"/>
                          <a:sym typeface="Meiryo"/>
                        </a:rPr>
                        <a:t>SPヘッダーバナ</a:t>
                      </a:r>
                      <a:r>
                        <a:rPr lang="en-US" sz="800" b="0" i="0" u="none" strike="noStrike" cap="none" dirty="0">
                          <a:solidFill>
                            <a:srgbClr val="000000"/>
                          </a:solidFill>
                          <a:latin typeface="Meiryo"/>
                          <a:ea typeface="Meiryo"/>
                          <a:cs typeface="Meiryo"/>
                          <a:sym typeface="Meiryo"/>
                        </a:rPr>
                        <a:t>ー：</a:t>
                      </a:r>
                      <a:r>
                        <a:rPr lang="en-US" sz="800" b="0" i="0" u="none" strike="noStrike" cap="none" dirty="0" err="1">
                          <a:solidFill>
                            <a:srgbClr val="000000"/>
                          </a:solidFill>
                          <a:latin typeface="Meiryo"/>
                          <a:ea typeface="Meiryo"/>
                          <a:cs typeface="Meiryo"/>
                          <a:sym typeface="Meiryo"/>
                        </a:rPr>
                        <a:t>トップ・中面ページ</a:t>
                      </a:r>
                      <a:endParaRPr sz="8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err="1">
                          <a:solidFill>
                            <a:srgbClr val="000000"/>
                          </a:solidFill>
                          <a:latin typeface="Meiryo"/>
                          <a:ea typeface="Meiryo"/>
                          <a:cs typeface="Meiryo"/>
                          <a:sym typeface="Meiryo"/>
                        </a:rPr>
                        <a:t>SPフッターオーバーレイ：トップ・中面ページ</a:t>
                      </a:r>
                      <a:endParaRPr sz="8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err="1">
                          <a:solidFill>
                            <a:srgbClr val="000000"/>
                          </a:solidFill>
                          <a:latin typeface="Meiryo"/>
                          <a:ea typeface="Meiryo"/>
                          <a:cs typeface="Meiryo"/>
                          <a:sym typeface="Meiryo"/>
                        </a:rPr>
                        <a:t>SPレクタングル：トップ・中面ページ</a:t>
                      </a:r>
                      <a:endParaRPr sz="1400" u="none" strike="noStrike" cap="none" dirty="0"/>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0"/>
                  </a:ext>
                </a:extLst>
              </a:tr>
              <a:tr h="291275">
                <a:tc>
                  <a:txBody>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rgbClr val="000000"/>
                          </a:solidFill>
                          <a:latin typeface="Meiryo"/>
                          <a:ea typeface="Meiryo"/>
                          <a:cs typeface="Meiryo"/>
                          <a:sym typeface="Meiryo"/>
                        </a:rPr>
                        <a:t>表示形式</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000000"/>
                          </a:solidFill>
                          <a:latin typeface="Meiryo"/>
                          <a:ea typeface="Meiryo"/>
                          <a:cs typeface="Meiryo"/>
                          <a:sym typeface="Meiryo"/>
                        </a:rPr>
                        <a:t>ローテーション</a:t>
                      </a:r>
                      <a:endParaRPr sz="1400" u="none" strike="noStrike" cap="none"/>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1"/>
                  </a:ext>
                </a:extLst>
              </a:tr>
              <a:tr h="29127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掲載開始日</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u="none" strike="noStrike" cap="none">
                          <a:solidFill>
                            <a:srgbClr val="3F3F3F"/>
                          </a:solidFill>
                          <a:latin typeface="Meiryo"/>
                          <a:ea typeface="Meiryo"/>
                          <a:cs typeface="Meiryo"/>
                          <a:sym typeface="Meiryo"/>
                        </a:rPr>
                        <a:t>平日任意　正午切替</a:t>
                      </a:r>
                      <a:endParaRPr sz="1400" u="none" strike="noStrike" cap="none"/>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2"/>
                  </a:ext>
                </a:extLst>
              </a:tr>
              <a:tr h="373400">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入稿サイズ</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err="1">
                          <a:solidFill>
                            <a:srgbClr val="000000"/>
                          </a:solidFill>
                          <a:latin typeface="Meiryo"/>
                          <a:ea typeface="Meiryo"/>
                          <a:cs typeface="Meiryo"/>
                          <a:sym typeface="Meiryo"/>
                        </a:rPr>
                        <a:t>SPヘッダーバナ</a:t>
                      </a:r>
                      <a:r>
                        <a:rPr lang="en-US" sz="800" b="0" i="0" u="none" strike="noStrike" cap="none" dirty="0">
                          <a:solidFill>
                            <a:srgbClr val="000000"/>
                          </a:solidFill>
                          <a:latin typeface="Meiryo"/>
                          <a:ea typeface="Meiryo"/>
                          <a:cs typeface="Meiryo"/>
                          <a:sym typeface="Meiryo"/>
                        </a:rPr>
                        <a:t>ー</a:t>
                      </a:r>
                      <a:r>
                        <a:rPr lang="en-US" sz="800" u="none" strike="noStrike" cap="none" dirty="0">
                          <a:solidFill>
                            <a:srgbClr val="3F3F3F"/>
                          </a:solidFill>
                          <a:latin typeface="Meiryo"/>
                          <a:ea typeface="Meiryo"/>
                          <a:cs typeface="Meiryo"/>
                          <a:sym typeface="Meiryo"/>
                        </a:rPr>
                        <a:t>：</a:t>
                      </a:r>
                      <a:r>
                        <a:rPr lang="en-US" altLang="ja-JP" sz="800" u="none" strike="noStrike" cap="none" dirty="0">
                          <a:solidFill>
                            <a:srgbClr val="3F3F3F"/>
                          </a:solidFill>
                          <a:latin typeface="Meiryo"/>
                          <a:ea typeface="Meiryo"/>
                          <a:cs typeface="Meiryo"/>
                          <a:sym typeface="Meiryo"/>
                        </a:rPr>
                        <a:t>640</a:t>
                      </a:r>
                      <a:r>
                        <a:rPr lang="en-US" sz="800" u="none" strike="noStrike" cap="none" dirty="0">
                          <a:solidFill>
                            <a:srgbClr val="3F3F3F"/>
                          </a:solidFill>
                          <a:latin typeface="Meiryo"/>
                          <a:ea typeface="Meiryo"/>
                          <a:cs typeface="Meiryo"/>
                          <a:sym typeface="Meiryo"/>
                        </a:rPr>
                        <a:t>x</a:t>
                      </a:r>
                      <a:r>
                        <a:rPr lang="en-US" altLang="ja-JP" sz="800" u="none" strike="noStrike" cap="none" dirty="0">
                          <a:solidFill>
                            <a:srgbClr val="3F3F3F"/>
                          </a:solidFill>
                          <a:latin typeface="Meiryo"/>
                          <a:ea typeface="Meiryo"/>
                          <a:cs typeface="Meiryo"/>
                          <a:sym typeface="Meiryo"/>
                        </a:rPr>
                        <a:t>360</a:t>
                      </a:r>
                      <a:r>
                        <a:rPr lang="en-US" sz="800" u="none" strike="noStrike" cap="none" dirty="0">
                          <a:solidFill>
                            <a:srgbClr val="3F3F3F"/>
                          </a:solidFill>
                          <a:latin typeface="Meiryo"/>
                          <a:ea typeface="Meiryo"/>
                          <a:cs typeface="Meiryo"/>
                          <a:sym typeface="Meiryo"/>
                        </a:rPr>
                        <a:t> </a:t>
                      </a:r>
                      <a:r>
                        <a:rPr lang="ja-JP" altLang="en-US" sz="800" u="none" strike="noStrike" cap="none" dirty="0">
                          <a:solidFill>
                            <a:srgbClr val="3F3F3F"/>
                          </a:solidFill>
                          <a:latin typeface="Meiryo"/>
                          <a:ea typeface="Meiryo"/>
                          <a:cs typeface="Meiryo"/>
                          <a:sym typeface="Meiryo"/>
                        </a:rPr>
                        <a:t>　</a:t>
                      </a:r>
                      <a:r>
                        <a:rPr lang="en-US" altLang="ja-JP" sz="800" u="none" strike="noStrike" cap="none" dirty="0">
                          <a:solidFill>
                            <a:srgbClr val="3F3F3F"/>
                          </a:solidFill>
                          <a:latin typeface="Meiryo"/>
                          <a:ea typeface="Meiryo"/>
                          <a:cs typeface="Meiryo"/>
                          <a:sym typeface="Meiryo"/>
                        </a:rPr>
                        <a:t>10</a:t>
                      </a:r>
                      <a:r>
                        <a:rPr lang="en-US" sz="800" u="none" strike="noStrike" cap="none" dirty="0">
                          <a:solidFill>
                            <a:srgbClr val="3F3F3F"/>
                          </a:solidFill>
                          <a:latin typeface="Meiryo"/>
                          <a:ea typeface="Meiryo"/>
                          <a:cs typeface="Meiryo"/>
                          <a:sym typeface="Meiryo"/>
                        </a:rPr>
                        <a:t>0KB以内（gif/jpeg/</a:t>
                      </a:r>
                      <a:r>
                        <a:rPr lang="en-US" sz="800" u="none" strike="noStrike" cap="none" dirty="0" err="1">
                          <a:solidFill>
                            <a:srgbClr val="3F3F3F"/>
                          </a:solidFill>
                          <a:latin typeface="Meiryo"/>
                          <a:ea typeface="Meiryo"/>
                          <a:cs typeface="Meiryo"/>
                          <a:sym typeface="Meiryo"/>
                        </a:rPr>
                        <a:t>png</a:t>
                      </a:r>
                      <a:r>
                        <a:rPr lang="en-US" sz="800" u="none" strike="noStrike" cap="none" dirty="0">
                          <a:solidFill>
                            <a:srgbClr val="3F3F3F"/>
                          </a:solidFill>
                          <a:latin typeface="Meiryo"/>
                          <a:ea typeface="Meiryo"/>
                          <a:cs typeface="Meiryo"/>
                          <a:sym typeface="Meiryo"/>
                        </a:rPr>
                        <a:t>）</a:t>
                      </a:r>
                      <a:endParaRPr sz="8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800"/>
                        <a:buFont typeface="Arial"/>
                        <a:buNone/>
                      </a:pPr>
                      <a:r>
                        <a:rPr lang="en-US" sz="800" b="0" i="0" u="none" strike="noStrike" cap="none" dirty="0">
                          <a:solidFill>
                            <a:srgbClr val="000000"/>
                          </a:solidFill>
                          <a:latin typeface="Meiryo"/>
                          <a:ea typeface="Meiryo"/>
                          <a:cs typeface="Meiryo"/>
                          <a:sym typeface="Meiryo"/>
                        </a:rPr>
                        <a:t>SPフッターオーバーレイ</a:t>
                      </a:r>
                      <a:r>
                        <a:rPr lang="en-US" sz="800" u="none" strike="noStrike" cap="none" dirty="0">
                          <a:solidFill>
                            <a:srgbClr val="3F3F3F"/>
                          </a:solidFill>
                          <a:latin typeface="Meiryo"/>
                          <a:ea typeface="Meiryo"/>
                          <a:cs typeface="Meiryo"/>
                          <a:sym typeface="Meiryo"/>
                        </a:rPr>
                        <a:t>：</a:t>
                      </a:r>
                      <a:r>
                        <a:rPr lang="en-US" altLang="ja-JP" sz="800" u="none" strike="noStrike" cap="none" dirty="0">
                          <a:solidFill>
                            <a:srgbClr val="3F3F3F"/>
                          </a:solidFill>
                          <a:latin typeface="Meiryo"/>
                          <a:ea typeface="Meiryo"/>
                          <a:cs typeface="Meiryo"/>
                          <a:sym typeface="Meiryo"/>
                        </a:rPr>
                        <a:t>640</a:t>
                      </a:r>
                      <a:r>
                        <a:rPr lang="en-US" sz="800" u="none" strike="noStrike" cap="none" dirty="0">
                          <a:solidFill>
                            <a:srgbClr val="3F3F3F"/>
                          </a:solidFill>
                          <a:latin typeface="Meiryo"/>
                          <a:ea typeface="Meiryo"/>
                          <a:cs typeface="Meiryo"/>
                          <a:sym typeface="Meiryo"/>
                        </a:rPr>
                        <a:t>x</a:t>
                      </a:r>
                      <a:r>
                        <a:rPr lang="en-US" altLang="ja-JP" sz="800" u="none" strike="noStrike" cap="none" dirty="0">
                          <a:solidFill>
                            <a:srgbClr val="3F3F3F"/>
                          </a:solidFill>
                          <a:latin typeface="Meiryo"/>
                          <a:ea typeface="Meiryo"/>
                          <a:cs typeface="Meiryo"/>
                          <a:sym typeface="Meiryo"/>
                        </a:rPr>
                        <a:t>100</a:t>
                      </a:r>
                      <a:r>
                        <a:rPr lang="en-US" sz="800" u="none" strike="noStrike" cap="none" dirty="0">
                          <a:solidFill>
                            <a:srgbClr val="3F3F3F"/>
                          </a:solidFill>
                          <a:latin typeface="Meiryo"/>
                          <a:ea typeface="Meiryo"/>
                          <a:cs typeface="Meiryo"/>
                          <a:sym typeface="Meiryo"/>
                        </a:rPr>
                        <a:t> </a:t>
                      </a:r>
                      <a:r>
                        <a:rPr lang="ja-JP" altLang="en-US" sz="800" u="none" strike="noStrike" cap="none" dirty="0">
                          <a:solidFill>
                            <a:srgbClr val="3F3F3F"/>
                          </a:solidFill>
                          <a:latin typeface="Meiryo"/>
                          <a:ea typeface="Meiryo"/>
                          <a:cs typeface="Meiryo"/>
                          <a:sym typeface="Meiryo"/>
                        </a:rPr>
                        <a:t>　</a:t>
                      </a:r>
                      <a:r>
                        <a:rPr lang="en-US" altLang="ja-JP" sz="800" u="none" strike="noStrike" cap="none" dirty="0">
                          <a:solidFill>
                            <a:srgbClr val="3F3F3F"/>
                          </a:solidFill>
                          <a:latin typeface="Meiryo"/>
                          <a:ea typeface="Meiryo"/>
                          <a:cs typeface="Meiryo"/>
                          <a:sym typeface="Meiryo"/>
                        </a:rPr>
                        <a:t>10</a:t>
                      </a:r>
                      <a:r>
                        <a:rPr lang="en-US" sz="800" u="none" strike="noStrike" cap="none" dirty="0">
                          <a:solidFill>
                            <a:srgbClr val="3F3F3F"/>
                          </a:solidFill>
                          <a:latin typeface="Meiryo"/>
                          <a:ea typeface="Meiryo"/>
                          <a:cs typeface="Meiryo"/>
                          <a:sym typeface="Meiryo"/>
                        </a:rPr>
                        <a:t>0KB以内（gif/jpeg/</a:t>
                      </a:r>
                      <a:r>
                        <a:rPr lang="en-US" sz="800" u="none" strike="noStrike" cap="none" dirty="0" err="1">
                          <a:solidFill>
                            <a:srgbClr val="3F3F3F"/>
                          </a:solidFill>
                          <a:latin typeface="Meiryo"/>
                          <a:ea typeface="Meiryo"/>
                          <a:cs typeface="Meiryo"/>
                          <a:sym typeface="Meiryo"/>
                        </a:rPr>
                        <a:t>png</a:t>
                      </a:r>
                      <a:r>
                        <a:rPr lang="en-US" sz="800" u="none" strike="noStrike" cap="none" dirty="0">
                          <a:solidFill>
                            <a:srgbClr val="3F3F3F"/>
                          </a:solidFill>
                          <a:latin typeface="Meiryo"/>
                          <a:ea typeface="Meiryo"/>
                          <a:cs typeface="Meiryo"/>
                          <a:sym typeface="Meiryo"/>
                        </a:rPr>
                        <a:t>）</a:t>
                      </a:r>
                      <a:endParaRPr sz="800" u="none" strike="noStrike" cap="none" dirty="0">
                        <a:solidFill>
                          <a:srgbClr val="3F3F3F"/>
                        </a:solidFill>
                        <a:latin typeface="Meiryo"/>
                        <a:ea typeface="Meiryo"/>
                        <a:cs typeface="Meiryo"/>
                        <a:sym typeface="Meiryo"/>
                      </a:endParaRPr>
                    </a:p>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SPレクタングル：</a:t>
                      </a:r>
                      <a:r>
                        <a:rPr lang="en-US" altLang="ja-JP" sz="800" u="none" strike="noStrike" cap="none" dirty="0">
                          <a:solidFill>
                            <a:srgbClr val="3F3F3F"/>
                          </a:solidFill>
                          <a:latin typeface="Meiryo"/>
                          <a:ea typeface="Meiryo"/>
                          <a:cs typeface="Meiryo"/>
                          <a:sym typeface="Meiryo"/>
                        </a:rPr>
                        <a:t>600</a:t>
                      </a:r>
                      <a:r>
                        <a:rPr lang="en-US" sz="800" u="none" strike="noStrike" cap="none" dirty="0">
                          <a:solidFill>
                            <a:srgbClr val="3F3F3F"/>
                          </a:solidFill>
                          <a:latin typeface="Meiryo"/>
                          <a:ea typeface="Meiryo"/>
                          <a:cs typeface="Meiryo"/>
                          <a:sym typeface="Meiryo"/>
                        </a:rPr>
                        <a:t>x</a:t>
                      </a:r>
                      <a:r>
                        <a:rPr lang="en-US" altLang="ja-JP" sz="800" u="none" strike="noStrike" cap="none" dirty="0">
                          <a:solidFill>
                            <a:srgbClr val="3F3F3F"/>
                          </a:solidFill>
                          <a:latin typeface="Meiryo"/>
                          <a:ea typeface="Meiryo"/>
                          <a:cs typeface="Meiryo"/>
                          <a:sym typeface="Meiryo"/>
                        </a:rPr>
                        <a:t>500</a:t>
                      </a:r>
                      <a:r>
                        <a:rPr lang="en-US" sz="800" u="none" strike="noStrike" cap="none" dirty="0">
                          <a:solidFill>
                            <a:srgbClr val="3F3F3F"/>
                          </a:solidFill>
                          <a:latin typeface="Meiryo"/>
                          <a:ea typeface="Meiryo"/>
                          <a:cs typeface="Meiryo"/>
                          <a:sym typeface="Meiryo"/>
                        </a:rPr>
                        <a:t> </a:t>
                      </a:r>
                      <a:r>
                        <a:rPr lang="ja-JP" altLang="en-US" sz="800" u="none" strike="noStrike" cap="none" dirty="0">
                          <a:solidFill>
                            <a:srgbClr val="3F3F3F"/>
                          </a:solidFill>
                          <a:latin typeface="Meiryo"/>
                          <a:ea typeface="Meiryo"/>
                          <a:cs typeface="Meiryo"/>
                          <a:sym typeface="Meiryo"/>
                        </a:rPr>
                        <a:t>　</a:t>
                      </a:r>
                      <a:r>
                        <a:rPr lang="en-US" altLang="ja-JP" sz="800" u="none" strike="noStrike" cap="none" dirty="0">
                          <a:solidFill>
                            <a:srgbClr val="3F3F3F"/>
                          </a:solidFill>
                          <a:latin typeface="Meiryo"/>
                          <a:ea typeface="Meiryo"/>
                          <a:cs typeface="Meiryo"/>
                          <a:sym typeface="Meiryo"/>
                        </a:rPr>
                        <a:t>100</a:t>
                      </a:r>
                      <a:r>
                        <a:rPr lang="en-US" sz="800" u="none" strike="noStrike" cap="none" dirty="0">
                          <a:solidFill>
                            <a:srgbClr val="3F3F3F"/>
                          </a:solidFill>
                          <a:latin typeface="Meiryo"/>
                          <a:ea typeface="Meiryo"/>
                          <a:cs typeface="Meiryo"/>
                          <a:sym typeface="Meiryo"/>
                        </a:rPr>
                        <a:t>KB以内（gif/jpeg/</a:t>
                      </a:r>
                      <a:r>
                        <a:rPr lang="en-US" sz="800" u="none" strike="noStrike" cap="none" dirty="0" err="1">
                          <a:solidFill>
                            <a:srgbClr val="3F3F3F"/>
                          </a:solidFill>
                          <a:latin typeface="Meiryo"/>
                          <a:ea typeface="Meiryo"/>
                          <a:cs typeface="Meiryo"/>
                          <a:sym typeface="Meiryo"/>
                        </a:rPr>
                        <a:t>png</a:t>
                      </a:r>
                      <a:r>
                        <a:rPr lang="en-US" sz="800" u="none" strike="noStrike" cap="none" dirty="0">
                          <a:solidFill>
                            <a:srgbClr val="3F3F3F"/>
                          </a:solidFill>
                          <a:latin typeface="Meiryo"/>
                          <a:ea typeface="Meiryo"/>
                          <a:cs typeface="Meiryo"/>
                          <a:sym typeface="Meiryo"/>
                        </a:rPr>
                        <a:t>）</a:t>
                      </a:r>
                      <a:endParaRPr sz="800" u="none" strike="noStrike" cap="none" dirty="0">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3"/>
                  </a:ext>
                </a:extLst>
              </a:tr>
              <a:tr h="29127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クリエイティブ規定</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ループ不可、15秒以内に停止</a:t>
                      </a:r>
                      <a:endParaRPr sz="1400" u="none" strike="noStrike" cap="none" dirty="0"/>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4"/>
                  </a:ext>
                </a:extLst>
              </a:tr>
              <a:tr h="29127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入稿本数</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altLang="ja-JP" sz="800" u="none" strike="noStrike" cap="none" dirty="0">
                          <a:solidFill>
                            <a:srgbClr val="3F3F3F"/>
                          </a:solidFill>
                          <a:latin typeface="Meiryo"/>
                          <a:ea typeface="Meiryo"/>
                          <a:cs typeface="Meiryo"/>
                          <a:sym typeface="Meiryo"/>
                        </a:rPr>
                        <a:t>1</a:t>
                      </a:r>
                      <a:r>
                        <a:rPr lang="en-US" sz="800" u="none" strike="noStrike" cap="none" dirty="0">
                          <a:solidFill>
                            <a:srgbClr val="3F3F3F"/>
                          </a:solidFill>
                          <a:latin typeface="Meiryo"/>
                          <a:ea typeface="Meiryo"/>
                          <a:cs typeface="Meiryo"/>
                          <a:sym typeface="Meiryo"/>
                        </a:rPr>
                        <a:t>本まで</a:t>
                      </a:r>
                      <a:r>
                        <a:rPr lang="ja-JP" altLang="en-US" sz="800" u="none" strike="noStrike" cap="none" dirty="0">
                          <a:solidFill>
                            <a:srgbClr val="3F3F3F"/>
                          </a:solidFill>
                          <a:latin typeface="Meiryo"/>
                          <a:ea typeface="Meiryo"/>
                          <a:cs typeface="Meiryo"/>
                          <a:sym typeface="Meiryo"/>
                        </a:rPr>
                        <a:t>（差替不可）</a:t>
                      </a:r>
                      <a:endParaRPr sz="1400" u="none" strike="noStrike" cap="none" dirty="0"/>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5"/>
                  </a:ext>
                </a:extLst>
              </a:tr>
              <a:tr h="29127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原稿差替</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u="none" strike="noStrike" cap="none">
                          <a:solidFill>
                            <a:srgbClr val="3F3F3F"/>
                          </a:solidFill>
                          <a:latin typeface="Meiryo"/>
                          <a:ea typeface="Meiryo"/>
                          <a:cs typeface="Meiryo"/>
                          <a:sym typeface="Meiryo"/>
                        </a:rPr>
                        <a:t>週1回（平日のみ可）</a:t>
                      </a:r>
                      <a:endParaRPr sz="800" u="none" strike="noStrike" cap="none">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6"/>
                  </a:ext>
                </a:extLst>
              </a:tr>
              <a:tr h="29127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入稿期限</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掲載開始の10営業日前　1</a:t>
                      </a:r>
                      <a:r>
                        <a:rPr lang="en-US" altLang="ja-JP" sz="800" u="none" strike="noStrike" cap="none" dirty="0">
                          <a:solidFill>
                            <a:srgbClr val="3F3F3F"/>
                          </a:solidFill>
                          <a:latin typeface="Meiryo"/>
                          <a:ea typeface="Meiryo"/>
                          <a:cs typeface="Meiryo"/>
                          <a:sym typeface="Meiryo"/>
                        </a:rPr>
                        <a:t>7</a:t>
                      </a:r>
                      <a:r>
                        <a:rPr lang="en-US" sz="800" u="none" strike="noStrike" cap="none" dirty="0">
                          <a:solidFill>
                            <a:srgbClr val="3F3F3F"/>
                          </a:solidFill>
                          <a:latin typeface="Meiryo"/>
                          <a:ea typeface="Meiryo"/>
                          <a:cs typeface="Meiryo"/>
                          <a:sym typeface="Meiryo"/>
                        </a:rPr>
                        <a:t>時まで</a:t>
                      </a:r>
                      <a:endParaRPr sz="800" u="none" strike="noStrike" cap="none" dirty="0">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7"/>
                  </a:ext>
                </a:extLst>
              </a:tr>
              <a:tr h="29127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レポート</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imp数/Click数/CTR</a:t>
                      </a:r>
                      <a:endParaRPr sz="800" b="0" i="0" u="none" strike="noStrike" cap="none">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8"/>
                  </a:ext>
                </a:extLst>
              </a:tr>
              <a:tr h="624450">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備考</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・申込締切は、掲載開始日から1週間前を基本とさせて頂きます。</a:t>
                      </a:r>
                      <a:endParaRPr sz="800" u="none" strike="noStrike" cap="none" dirty="0">
                        <a:solidFill>
                          <a:srgbClr val="3F3F3F"/>
                        </a:solidFill>
                        <a:latin typeface="Meiryo"/>
                        <a:ea typeface="Meiryo"/>
                        <a:cs typeface="Meiryo"/>
                        <a:sym typeface="Meiryo"/>
                      </a:endParaRPr>
                    </a:p>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a:t>
                      </a:r>
                      <a:r>
                        <a:rPr lang="en-US" sz="800" u="none" strike="noStrike" cap="none" dirty="0" err="1">
                          <a:solidFill>
                            <a:srgbClr val="3F3F3F"/>
                          </a:solidFill>
                          <a:latin typeface="Meiryo"/>
                          <a:ea typeface="Meiryo"/>
                          <a:cs typeface="Meiryo"/>
                          <a:sym typeface="Meiryo"/>
                        </a:rPr>
                        <a:t>imp数は想定値であり、これを保証するものではございません</a:t>
                      </a:r>
                      <a:r>
                        <a:rPr lang="en-US" sz="800" u="none" strike="noStrike" cap="none" dirty="0">
                          <a:solidFill>
                            <a:srgbClr val="3F3F3F"/>
                          </a:solidFill>
                          <a:latin typeface="Meiryo"/>
                          <a:ea typeface="Meiryo"/>
                          <a:cs typeface="Meiryo"/>
                          <a:sym typeface="Meiryo"/>
                        </a:rPr>
                        <a:t>。</a:t>
                      </a:r>
                      <a:endParaRPr sz="1400" u="none" strike="noStrike" cap="none" dirty="0"/>
                    </a:p>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a:t>
                      </a:r>
                      <a:r>
                        <a:rPr lang="en-US" sz="800" u="none" strike="noStrike" cap="none" dirty="0" err="1">
                          <a:solidFill>
                            <a:srgbClr val="3F3F3F"/>
                          </a:solidFill>
                          <a:latin typeface="Meiryo"/>
                          <a:ea typeface="Meiryo"/>
                          <a:cs typeface="Meiryo"/>
                          <a:sym typeface="Meiryo"/>
                        </a:rPr>
                        <a:t>掲載料金については消費税は含まれておりません</a:t>
                      </a:r>
                      <a:r>
                        <a:rPr lang="en-US" sz="800" u="none" strike="noStrike" cap="none" dirty="0">
                          <a:solidFill>
                            <a:srgbClr val="3F3F3F"/>
                          </a:solidFill>
                          <a:latin typeface="Meiryo"/>
                          <a:ea typeface="Meiryo"/>
                          <a:cs typeface="Meiryo"/>
                          <a:sym typeface="Meiryo"/>
                        </a:rPr>
                        <a:t>。</a:t>
                      </a:r>
                      <a:endParaRPr sz="1400" u="none" strike="noStrike" cap="none" dirty="0"/>
                    </a:p>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a:t>
                      </a:r>
                      <a:r>
                        <a:rPr lang="en-US" sz="800" u="none" strike="noStrike" cap="none" dirty="0" err="1">
                          <a:solidFill>
                            <a:srgbClr val="3F3F3F"/>
                          </a:solidFill>
                          <a:latin typeface="Meiryo"/>
                          <a:ea typeface="Meiryo"/>
                          <a:cs typeface="Meiryo"/>
                          <a:sym typeface="Meiryo"/>
                        </a:rPr>
                        <a:t>ページデザインは変更となる場合がございます</a:t>
                      </a:r>
                      <a:r>
                        <a:rPr lang="en-US" sz="800" u="none" strike="noStrike" cap="none" dirty="0">
                          <a:solidFill>
                            <a:srgbClr val="3F3F3F"/>
                          </a:solidFill>
                          <a:latin typeface="Meiryo"/>
                          <a:ea typeface="Meiryo"/>
                          <a:cs typeface="Meiryo"/>
                          <a:sym typeface="Meiryo"/>
                        </a:rPr>
                        <a:t>。</a:t>
                      </a:r>
                      <a:endParaRPr sz="800" u="none" strike="noStrike" cap="none" dirty="0">
                        <a:solidFill>
                          <a:srgbClr val="3F3F3F"/>
                        </a:solidFill>
                        <a:latin typeface="Meiryo"/>
                        <a:ea typeface="Meiryo"/>
                        <a:cs typeface="Meiryo"/>
                        <a:sym typeface="Meiryo"/>
                      </a:endParaRPr>
                    </a:p>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a:t>
                      </a:r>
                      <a:r>
                        <a:rPr lang="en-US" sz="800" u="none" strike="noStrike" cap="none" dirty="0" err="1">
                          <a:solidFill>
                            <a:srgbClr val="3F3F3F"/>
                          </a:solidFill>
                          <a:latin typeface="Meiryo"/>
                          <a:ea typeface="Meiryo"/>
                          <a:cs typeface="Meiryo"/>
                          <a:sym typeface="Meiryo"/>
                        </a:rPr>
                        <a:t>クリエイティブ背景が白の場合、サイトの背景と同化するため</a:t>
                      </a:r>
                      <a:endParaRPr sz="1400" u="none" strike="noStrike" cap="none" dirty="0"/>
                    </a:p>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　 </a:t>
                      </a:r>
                      <a:r>
                        <a:rPr lang="en-US" sz="800" u="none" strike="noStrike" cap="none" dirty="0" err="1">
                          <a:solidFill>
                            <a:srgbClr val="3F3F3F"/>
                          </a:solidFill>
                          <a:latin typeface="Meiryo"/>
                          <a:ea typeface="Meiryo"/>
                          <a:cs typeface="Meiryo"/>
                          <a:sym typeface="Meiryo"/>
                        </a:rPr>
                        <a:t>バナーの周囲に枠線を引いてください</a:t>
                      </a:r>
                      <a:r>
                        <a:rPr lang="en-US" sz="800" u="none" strike="noStrike" cap="none" dirty="0">
                          <a:solidFill>
                            <a:srgbClr val="3F3F3F"/>
                          </a:solidFill>
                          <a:latin typeface="Meiryo"/>
                          <a:ea typeface="Meiryo"/>
                          <a:cs typeface="Meiryo"/>
                          <a:sym typeface="Meiryo"/>
                        </a:rPr>
                        <a:t>。</a:t>
                      </a:r>
                      <a:endParaRPr sz="800" u="none" strike="noStrike" cap="none" dirty="0">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chemeClr val="lt1">
                        <a:alpha val="50000"/>
                      </a:schemeClr>
                    </a:solidFill>
                  </a:tcPr>
                </a:tc>
                <a:extLst>
                  <a:ext uri="{0D108BD9-81ED-4DB2-BD59-A6C34878D82A}">
                    <a16:rowId xmlns:a16="http://schemas.microsoft.com/office/drawing/2014/main" val="10009"/>
                  </a:ext>
                </a:extLst>
              </a:tr>
            </a:tbl>
          </a:graphicData>
        </a:graphic>
      </p:graphicFrame>
      <p:sp>
        <p:nvSpPr>
          <p:cNvPr id="298" name="Google Shape;298;p87"/>
          <p:cNvSpPr txBox="1">
            <a:spLocks noGrp="1"/>
          </p:cNvSpPr>
          <p:nvPr>
            <p:ph type="sldNum" idx="12"/>
          </p:nvPr>
        </p:nvSpPr>
        <p:spPr>
          <a:xfrm>
            <a:off x="6942107" y="6355206"/>
            <a:ext cx="1466850" cy="38507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42</a:t>
            </a:fld>
            <a:endParaRPr>
              <a:latin typeface="Meiryo UI" panose="020B0604030504040204" pitchFamily="34" charset="-128"/>
              <a:ea typeface="Meiryo UI" panose="020B0604030504040204" pitchFamily="34" charset="-128"/>
              <a:cs typeface="Calibri"/>
              <a:sym typeface="Calibri"/>
            </a:endParaRPr>
          </a:p>
        </p:txBody>
      </p:sp>
      <p:sp>
        <p:nvSpPr>
          <p:cNvPr id="299" name="Google Shape;299;p87"/>
          <p:cNvSpPr/>
          <p:nvPr/>
        </p:nvSpPr>
        <p:spPr>
          <a:xfrm flipH="1">
            <a:off x="344486" y="4653136"/>
            <a:ext cx="1403069" cy="354594"/>
          </a:xfrm>
          <a:prstGeom prst="rect">
            <a:avLst/>
          </a:prstGeom>
          <a:solidFill>
            <a:srgbClr val="D7F3EC"/>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accent5"/>
                </a:solidFill>
                <a:latin typeface="Meiryo UI" panose="020B0604030504040204" pitchFamily="34" charset="-128"/>
                <a:ea typeface="Meiryo UI" panose="020B0604030504040204" pitchFamily="34" charset="-128"/>
                <a:cs typeface="Meiryo"/>
                <a:sym typeface="Meiryo"/>
              </a:rPr>
              <a:t>SPフッターオーバーレイ</a:t>
            </a:r>
            <a:endParaRPr sz="800" b="0" i="0" u="none" strike="noStrike" cap="none">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300" name="Google Shape;300;p87"/>
          <p:cNvSpPr txBox="1"/>
          <p:nvPr/>
        </p:nvSpPr>
        <p:spPr>
          <a:xfrm>
            <a:off x="261564" y="1776433"/>
            <a:ext cx="1568911" cy="230832"/>
          </a:xfrm>
          <a:prstGeom prst="rect">
            <a:avLst/>
          </a:prstGeom>
          <a:solidFill>
            <a:schemeClr val="accent3">
              <a:alpha val="81176"/>
            </a:scheme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Meiryo UI" panose="020B0604030504040204" pitchFamily="34" charset="-128"/>
                <a:ea typeface="Meiryo UI" panose="020B0604030504040204" pitchFamily="34" charset="-128"/>
                <a:cs typeface="Meiryo"/>
                <a:sym typeface="Meiryo"/>
              </a:rPr>
              <a:t>SP </a:t>
            </a:r>
            <a:r>
              <a:rPr lang="en-US" sz="900" b="1" i="0" u="none" strike="noStrike" cap="none" dirty="0" err="1">
                <a:solidFill>
                  <a:srgbClr val="FFFFFF"/>
                </a:solidFill>
                <a:latin typeface="Meiryo UI" panose="020B0604030504040204" pitchFamily="34" charset="-128"/>
                <a:ea typeface="Meiryo UI" panose="020B0604030504040204" pitchFamily="34" charset="-128"/>
                <a:cs typeface="Meiryo"/>
                <a:sym typeface="Meiryo"/>
              </a:rPr>
              <a:t>記事ページ</a:t>
            </a:r>
            <a:endParaRPr sz="900" b="1" i="0" u="none" strike="noStrike" cap="none" dirty="0">
              <a:solidFill>
                <a:srgbClr val="FFFFFF"/>
              </a:solidFill>
              <a:latin typeface="Meiryo UI" panose="020B0604030504040204" pitchFamily="34" charset="-128"/>
              <a:ea typeface="Meiryo UI" panose="020B0604030504040204" pitchFamily="34" charset="-128"/>
              <a:cs typeface="Meiryo"/>
              <a:sym typeface="Meiryo"/>
            </a:endParaRPr>
          </a:p>
        </p:txBody>
      </p:sp>
      <p:sp>
        <p:nvSpPr>
          <p:cNvPr id="301" name="Google Shape;301;p87"/>
          <p:cNvSpPr txBox="1"/>
          <p:nvPr/>
        </p:nvSpPr>
        <p:spPr>
          <a:xfrm>
            <a:off x="1984882" y="1762187"/>
            <a:ext cx="1568911" cy="230832"/>
          </a:xfrm>
          <a:prstGeom prst="rect">
            <a:avLst/>
          </a:prstGeom>
          <a:solidFill>
            <a:schemeClr val="accent3">
              <a:alpha val="81176"/>
            </a:scheme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1" i="0" u="none" strike="noStrike" cap="none">
                <a:solidFill>
                  <a:srgbClr val="FFFFFF"/>
                </a:solidFill>
                <a:latin typeface="Meiryo UI" panose="020B0604030504040204" pitchFamily="34" charset="-128"/>
                <a:ea typeface="Meiryo UI" panose="020B0604030504040204" pitchFamily="34" charset="-128"/>
                <a:cs typeface="Meiryo"/>
                <a:sym typeface="Meiryo"/>
              </a:rPr>
              <a:t>SP 記事ページ</a:t>
            </a:r>
            <a:endParaRPr sz="900" b="1" i="0" u="none" strike="noStrike" cap="none">
              <a:solidFill>
                <a:srgbClr val="FFFFFF"/>
              </a:solidFill>
              <a:latin typeface="Meiryo UI" panose="020B0604030504040204" pitchFamily="34" charset="-128"/>
              <a:ea typeface="Meiryo UI" panose="020B0604030504040204" pitchFamily="34" charset="-128"/>
              <a:cs typeface="Meiryo"/>
              <a:sym typeface="Meiryo"/>
            </a:endParaRPr>
          </a:p>
        </p:txBody>
      </p:sp>
      <p:sp>
        <p:nvSpPr>
          <p:cNvPr id="302" name="Google Shape;302;p87"/>
          <p:cNvSpPr/>
          <p:nvPr/>
        </p:nvSpPr>
        <p:spPr>
          <a:xfrm flipH="1">
            <a:off x="462707" y="2798308"/>
            <a:ext cx="1189821" cy="537865"/>
          </a:xfrm>
          <a:prstGeom prst="rect">
            <a:avLst/>
          </a:prstGeom>
          <a:solidFill>
            <a:srgbClr val="D7F3EC"/>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accent5"/>
                </a:solidFill>
                <a:latin typeface="Meiryo UI" panose="020B0604030504040204" pitchFamily="34" charset="-128"/>
                <a:ea typeface="Meiryo UI" panose="020B0604030504040204" pitchFamily="34" charset="-128"/>
                <a:cs typeface="Meiryo"/>
                <a:sym typeface="Meiryo"/>
              </a:rPr>
              <a:t>SPヘッダーバナー</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304" name="Google Shape;304;p87"/>
          <p:cNvPicPr preferRelativeResize="0"/>
          <p:nvPr/>
        </p:nvPicPr>
        <p:blipFill rotWithShape="1">
          <a:blip r:embed="rId6">
            <a:alphaModFix/>
          </a:blip>
          <a:srcRect/>
          <a:stretch/>
        </p:blipFill>
        <p:spPr>
          <a:xfrm>
            <a:off x="2081763" y="2536345"/>
            <a:ext cx="1382508" cy="2429990"/>
          </a:xfrm>
          <a:prstGeom prst="rect">
            <a:avLst/>
          </a:prstGeom>
          <a:noFill/>
          <a:ln>
            <a:noFill/>
          </a:ln>
        </p:spPr>
      </p:pic>
      <p:sp>
        <p:nvSpPr>
          <p:cNvPr id="305" name="Google Shape;305;p87"/>
          <p:cNvSpPr/>
          <p:nvPr/>
        </p:nvSpPr>
        <p:spPr>
          <a:xfrm flipH="1">
            <a:off x="2068118" y="3152965"/>
            <a:ext cx="1396152" cy="1174560"/>
          </a:xfrm>
          <a:prstGeom prst="rect">
            <a:avLst/>
          </a:prstGeom>
          <a:solidFill>
            <a:srgbClr val="D7F3EC"/>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chemeClr val="accent5"/>
                </a:solidFill>
                <a:latin typeface="Meiryo UI" panose="020B0604030504040204" pitchFamily="34" charset="-128"/>
                <a:ea typeface="Meiryo UI" panose="020B0604030504040204" pitchFamily="34" charset="-128"/>
                <a:cs typeface="Meiryo"/>
                <a:sym typeface="Meiryo"/>
              </a:rPr>
              <a:t>SP</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chemeClr val="accent5"/>
                </a:solidFill>
                <a:latin typeface="Meiryo UI" panose="020B0604030504040204" pitchFamily="34" charset="-128"/>
                <a:ea typeface="Meiryo UI" panose="020B0604030504040204" pitchFamily="34" charset="-128"/>
                <a:cs typeface="Meiryo"/>
                <a:sym typeface="Meiryo"/>
              </a:rPr>
              <a:t>レクタングル</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306" name="Google Shape;306;p87"/>
          <p:cNvSpPr/>
          <p:nvPr/>
        </p:nvSpPr>
        <p:spPr>
          <a:xfrm flipH="1">
            <a:off x="2057248" y="4653136"/>
            <a:ext cx="1403069" cy="354594"/>
          </a:xfrm>
          <a:prstGeom prst="rect">
            <a:avLst/>
          </a:prstGeom>
          <a:solidFill>
            <a:srgbClr val="D7F3EC"/>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US" sz="800" b="0" i="0" u="none" strike="noStrike" cap="none">
                <a:solidFill>
                  <a:schemeClr val="accent5"/>
                </a:solidFill>
                <a:latin typeface="Meiryo UI" panose="020B0604030504040204" pitchFamily="34" charset="-128"/>
                <a:ea typeface="Meiryo UI" panose="020B0604030504040204" pitchFamily="34" charset="-128"/>
                <a:cs typeface="Meiryo"/>
                <a:sym typeface="Meiryo"/>
              </a:rPr>
              <a:t>SPフッターオーバーレイ</a:t>
            </a:r>
            <a:endParaRPr sz="800" b="0" i="0" u="none" strike="noStrike" cap="none">
              <a:solidFill>
                <a:schemeClr val="accent5"/>
              </a:solidFill>
              <a:latin typeface="Meiryo UI" panose="020B0604030504040204" pitchFamily="34" charset="-128"/>
              <a:ea typeface="Meiryo UI" panose="020B0604030504040204" pitchFamily="34" charset="-128"/>
              <a:cs typeface="Meiryo"/>
              <a:sym typeface="Meiryo"/>
            </a:endParaRPr>
          </a:p>
        </p:txBody>
      </p:sp>
      <p:sp>
        <p:nvSpPr>
          <p:cNvPr id="2" name="Google Shape;275;p86">
            <a:extLst>
              <a:ext uri="{FF2B5EF4-FFF2-40B4-BE49-F238E27FC236}">
                <a16:creationId xmlns:a16="http://schemas.microsoft.com/office/drawing/2014/main" id="{458A73F3-0D7B-0277-D1E2-85CD26A897FC}"/>
              </a:ext>
            </a:extLst>
          </p:cNvPr>
          <p:cNvSpPr txBox="1"/>
          <p:nvPr/>
        </p:nvSpPr>
        <p:spPr>
          <a:xfrm>
            <a:off x="7721600" y="182793"/>
            <a:ext cx="8033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22170236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88"/>
          <p:cNvSpPr txBox="1"/>
          <p:nvPr/>
        </p:nvSpPr>
        <p:spPr>
          <a:xfrm>
            <a:off x="908535" y="184792"/>
            <a:ext cx="794459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SP動画バナーメニュ</a:t>
            </a: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ー　</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313" name="Google Shape;313;p88"/>
          <p:cNvSpPr txBox="1"/>
          <p:nvPr/>
        </p:nvSpPr>
        <p:spPr>
          <a:xfrm>
            <a:off x="4160175" y="1112443"/>
            <a:ext cx="3088135" cy="230832"/>
          </a:xfrm>
          <a:prstGeom prst="rect">
            <a:avLst/>
          </a:prstGeom>
          <a:solidFill>
            <a:schemeClr val="accent3">
              <a:alpha val="81176"/>
            </a:scheme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a:solidFill>
                  <a:srgbClr val="FFFFFF"/>
                </a:solidFill>
                <a:latin typeface="Meiryo UI" panose="020B0604030504040204" pitchFamily="34" charset="-128"/>
                <a:ea typeface="Meiryo UI" panose="020B0604030504040204" pitchFamily="34" charset="-128"/>
                <a:cs typeface="Meiryo"/>
                <a:sym typeface="Meiryo"/>
              </a:rPr>
              <a:t>個別商品スペック</a:t>
            </a:r>
            <a:endParaRPr sz="900" b="0" i="0" u="none" strike="noStrike" cap="none">
              <a:solidFill>
                <a:srgbClr val="FFFFFF"/>
              </a:solidFill>
              <a:latin typeface="Meiryo UI" panose="020B0604030504040204" pitchFamily="34" charset="-128"/>
              <a:ea typeface="Meiryo UI" panose="020B0604030504040204" pitchFamily="34" charset="-128"/>
              <a:cs typeface="Meiryo"/>
              <a:sym typeface="Meiryo"/>
            </a:endParaRPr>
          </a:p>
        </p:txBody>
      </p:sp>
      <p:sp>
        <p:nvSpPr>
          <p:cNvPr id="314" name="Google Shape;314;p88"/>
          <p:cNvSpPr txBox="1"/>
          <p:nvPr/>
        </p:nvSpPr>
        <p:spPr>
          <a:xfrm>
            <a:off x="3845161" y="2883966"/>
            <a:ext cx="2968625" cy="228600"/>
          </a:xfrm>
          <a:prstGeom prst="rect">
            <a:avLst/>
          </a:prstGeom>
          <a:noFill/>
          <a:ln>
            <a:noFill/>
          </a:ln>
        </p:spPr>
        <p:txBody>
          <a:bodyPr spcFirstLastPara="1" wrap="square" lIns="59600" tIns="29800" rIns="59600" bIns="298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3F3F3F"/>
                </a:solidFill>
                <a:latin typeface="Meiryo UI" panose="020B0604030504040204" pitchFamily="34" charset="-128"/>
                <a:ea typeface="Meiryo UI" panose="020B0604030504040204" pitchFamily="34" charset="-128"/>
                <a:cs typeface="Meiryo"/>
                <a:sym typeface="Meiryo"/>
              </a:rPr>
              <a:t>■共通事項・入稿規定</a:t>
            </a:r>
            <a:endParaRPr sz="1000" b="1" i="0" u="none" strike="noStrike" cap="none">
              <a:solidFill>
                <a:srgbClr val="3F3F3F"/>
              </a:solidFill>
              <a:latin typeface="Meiryo UI" panose="020B0604030504040204" pitchFamily="34" charset="-128"/>
              <a:ea typeface="Meiryo UI" panose="020B0604030504040204" pitchFamily="34" charset="-128"/>
              <a:cs typeface="Meiryo"/>
              <a:sym typeface="Meiryo"/>
            </a:endParaRPr>
          </a:p>
        </p:txBody>
      </p:sp>
      <p:graphicFrame>
        <p:nvGraphicFramePr>
          <p:cNvPr id="315" name="Google Shape;315;p88"/>
          <p:cNvGraphicFramePr/>
          <p:nvPr/>
        </p:nvGraphicFramePr>
        <p:xfrm>
          <a:off x="3848253" y="1565463"/>
          <a:ext cx="4968950" cy="893400"/>
        </p:xfrm>
        <a:graphic>
          <a:graphicData uri="http://schemas.openxmlformats.org/drawingml/2006/table">
            <a:tbl>
              <a:tblPr firstRow="1" bandRow="1">
                <a:noFill/>
              </a:tblPr>
              <a:tblGrid>
                <a:gridCol w="784707">
                  <a:extLst>
                    <a:ext uri="{9D8B030D-6E8A-4147-A177-3AD203B41FA5}">
                      <a16:colId xmlns:a16="http://schemas.microsoft.com/office/drawing/2014/main" val="20000"/>
                    </a:ext>
                  </a:extLst>
                </a:gridCol>
                <a:gridCol w="890016">
                  <a:extLst>
                    <a:ext uri="{9D8B030D-6E8A-4147-A177-3AD203B41FA5}">
                      <a16:colId xmlns:a16="http://schemas.microsoft.com/office/drawing/2014/main" val="20001"/>
                    </a:ext>
                  </a:extLst>
                </a:gridCol>
                <a:gridCol w="637227">
                  <a:extLst>
                    <a:ext uri="{9D8B030D-6E8A-4147-A177-3AD203B41FA5}">
                      <a16:colId xmlns:a16="http://schemas.microsoft.com/office/drawing/2014/main" val="20002"/>
                    </a:ext>
                  </a:extLst>
                </a:gridCol>
                <a:gridCol w="351525">
                  <a:extLst>
                    <a:ext uri="{9D8B030D-6E8A-4147-A177-3AD203B41FA5}">
                      <a16:colId xmlns:a16="http://schemas.microsoft.com/office/drawing/2014/main" val="20003"/>
                    </a:ext>
                  </a:extLst>
                </a:gridCol>
                <a:gridCol w="1485850">
                  <a:extLst>
                    <a:ext uri="{9D8B030D-6E8A-4147-A177-3AD203B41FA5}">
                      <a16:colId xmlns:a16="http://schemas.microsoft.com/office/drawing/2014/main" val="20004"/>
                    </a:ext>
                  </a:extLst>
                </a:gridCol>
                <a:gridCol w="819625">
                  <a:extLst>
                    <a:ext uri="{9D8B030D-6E8A-4147-A177-3AD203B41FA5}">
                      <a16:colId xmlns:a16="http://schemas.microsoft.com/office/drawing/2014/main" val="20005"/>
                    </a:ext>
                  </a:extLst>
                </a:gridCol>
              </a:tblGrid>
              <a:tr h="289375">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メニュー</a:t>
                      </a:r>
                      <a:endParaRPr sz="800" b="0" u="none" strike="noStrike" cap="none">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dirty="0" err="1">
                          <a:solidFill>
                            <a:srgbClr val="3F3F3F"/>
                          </a:solidFill>
                          <a:latin typeface="Meiryo"/>
                          <a:ea typeface="Meiryo"/>
                          <a:cs typeface="Meiryo"/>
                          <a:sym typeface="Meiryo"/>
                        </a:rPr>
                        <a:t>掲載料金（G</a:t>
                      </a:r>
                      <a:r>
                        <a:rPr lang="en-US" sz="800" b="0" u="none" strike="noStrike" cap="none" dirty="0">
                          <a:solidFill>
                            <a:srgbClr val="3F3F3F"/>
                          </a:solidFill>
                          <a:latin typeface="Meiryo"/>
                          <a:ea typeface="Meiryo"/>
                          <a:cs typeface="Meiryo"/>
                          <a:sym typeface="Meiryo"/>
                        </a:rPr>
                        <a:t>）</a:t>
                      </a:r>
                      <a:endParaRPr sz="1400" u="none" strike="noStrike" cap="none" dirty="0"/>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想定imp</a:t>
                      </a:r>
                      <a:endParaRPr sz="800" b="0" u="none" strike="noStrike" cap="none">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期間</a:t>
                      </a:r>
                      <a:endParaRPr sz="1400" u="none" strike="noStrike" cap="none"/>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表示サイズ</a:t>
                      </a:r>
                      <a:endParaRPr sz="1400" u="none" strike="noStrike" cap="none"/>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rgbClr val="D7C37E">
                        <a:alpha val="56078"/>
                      </a:srgb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想定CTR</a:t>
                      </a:r>
                      <a:endParaRPr sz="800" b="0" u="none" strike="noStrike" cap="none">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rgbClr val="D7C37E">
                        <a:alpha val="56078"/>
                      </a:srgbClr>
                    </a:solidFill>
                  </a:tcPr>
                </a:tc>
                <a:extLst>
                  <a:ext uri="{0D108BD9-81ED-4DB2-BD59-A6C34878D82A}">
                    <a16:rowId xmlns:a16="http://schemas.microsoft.com/office/drawing/2014/main" val="10000"/>
                  </a:ext>
                </a:extLst>
              </a:tr>
              <a:tr h="60402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dirty="0" err="1">
                          <a:solidFill>
                            <a:srgbClr val="3F3F3F"/>
                          </a:solidFill>
                          <a:latin typeface="Meiryo"/>
                          <a:ea typeface="Meiryo"/>
                          <a:cs typeface="Meiryo"/>
                          <a:sym typeface="Meiryo"/>
                        </a:rPr>
                        <a:t>SPヘッダ</a:t>
                      </a:r>
                      <a:r>
                        <a:rPr lang="en-US" sz="800" b="0" u="none" strike="noStrike" cap="none" dirty="0">
                          <a:solidFill>
                            <a:srgbClr val="3F3F3F"/>
                          </a:solidFill>
                          <a:latin typeface="Meiryo"/>
                          <a:ea typeface="Meiryo"/>
                          <a:cs typeface="Meiryo"/>
                          <a:sym typeface="Meiryo"/>
                        </a:rPr>
                        <a:t>ー</a:t>
                      </a:r>
                      <a:endParaRPr sz="1400" u="none" strike="noStrike" cap="none" dirty="0"/>
                    </a:p>
                    <a:p>
                      <a:pPr marL="0" marR="0" lvl="0" indent="0" algn="ctr" rtl="0">
                        <a:lnSpc>
                          <a:spcPct val="100000"/>
                        </a:lnSpc>
                        <a:spcBef>
                          <a:spcPts val="0"/>
                        </a:spcBef>
                        <a:spcAft>
                          <a:spcPts val="0"/>
                        </a:spcAft>
                        <a:buClr>
                          <a:srgbClr val="000000"/>
                        </a:buClr>
                        <a:buSzPts val="800"/>
                        <a:buFont typeface="Arial"/>
                        <a:buNone/>
                      </a:pPr>
                      <a:r>
                        <a:rPr lang="en-US" sz="800" b="0" u="none" strike="noStrike" cap="none" dirty="0" err="1">
                          <a:solidFill>
                            <a:srgbClr val="3F3F3F"/>
                          </a:solidFill>
                          <a:latin typeface="Meiryo"/>
                          <a:ea typeface="Meiryo"/>
                          <a:cs typeface="Meiryo"/>
                          <a:sym typeface="Meiryo"/>
                        </a:rPr>
                        <a:t>ムービ</a:t>
                      </a:r>
                      <a:r>
                        <a:rPr lang="en-US" sz="800" b="0" u="none" strike="noStrike" cap="none" dirty="0">
                          <a:solidFill>
                            <a:srgbClr val="3F3F3F"/>
                          </a:solidFill>
                          <a:latin typeface="Meiryo"/>
                          <a:ea typeface="Meiryo"/>
                          <a:cs typeface="Meiryo"/>
                          <a:sym typeface="Meiryo"/>
                        </a:rPr>
                        <a:t>ー</a:t>
                      </a:r>
                      <a:endParaRPr sz="1400" u="none" strike="noStrike" cap="none" dirty="0"/>
                    </a:p>
                  </a:txBody>
                  <a:tcPr marL="68600" marR="68600" marT="34275" marB="34275"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chemeClr val="lt1">
                        <a:alpha val="50060"/>
                      </a:scheme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\500,000</a:t>
                      </a:r>
                      <a:endParaRPr sz="1400" u="none" strike="noStrike" cap="none" dirty="0"/>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chemeClr val="lt1">
                        <a:alpha val="50060"/>
                      </a:schemeClr>
                    </a:solidFill>
                  </a:tcPr>
                </a:tc>
                <a:tc>
                  <a:txBody>
                    <a:bodyPr/>
                    <a:lstStyle/>
                    <a:p>
                      <a:pPr marL="0" marR="0" lvl="0" indent="0" algn="ctr"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500,000 imp</a:t>
                      </a:r>
                      <a:endParaRPr sz="1400" u="none" strike="noStrike" cap="none" dirty="0"/>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chemeClr val="lt1">
                        <a:alpha val="50060"/>
                      </a:schemeClr>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u="none" strike="noStrike" cap="none">
                          <a:solidFill>
                            <a:srgbClr val="3F3F3F"/>
                          </a:solidFill>
                          <a:latin typeface="Meiryo"/>
                          <a:ea typeface="Meiryo"/>
                          <a:cs typeface="Meiryo"/>
                          <a:sym typeface="Meiryo"/>
                        </a:rPr>
                        <a:t>1ヶ月</a:t>
                      </a:r>
                      <a:endParaRPr sz="800" u="none" strike="noStrike" cap="none">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chemeClr val="lt1">
                        <a:alpha val="50060"/>
                      </a:schemeClr>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u="none" strike="noStrike" cap="none" dirty="0">
                          <a:solidFill>
                            <a:srgbClr val="3F3F3F"/>
                          </a:solidFill>
                          <a:latin typeface="Meiryo"/>
                          <a:ea typeface="Meiryo"/>
                          <a:cs typeface="Meiryo"/>
                          <a:sym typeface="Meiryo"/>
                        </a:rPr>
                        <a:t>動画:320x180px</a:t>
                      </a:r>
                      <a:endParaRPr sz="1400" u="none" strike="noStrike" cap="none" dirty="0"/>
                    </a:p>
                    <a:p>
                      <a:pPr marL="0" marR="0" lvl="0" indent="0" algn="ctr" rtl="0">
                        <a:lnSpc>
                          <a:spcPct val="100000"/>
                        </a:lnSpc>
                        <a:spcBef>
                          <a:spcPts val="0"/>
                        </a:spcBef>
                        <a:spcAft>
                          <a:spcPts val="0"/>
                        </a:spcAft>
                        <a:buClr>
                          <a:srgbClr val="000000"/>
                        </a:buClr>
                        <a:buSzPts val="800"/>
                        <a:buFont typeface="Arial"/>
                        <a:buNone/>
                      </a:pPr>
                      <a:r>
                        <a:rPr lang="en-US" sz="800" u="none" strike="noStrike" cap="none" dirty="0" err="1">
                          <a:solidFill>
                            <a:srgbClr val="3F3F3F"/>
                          </a:solidFill>
                          <a:latin typeface="Meiryo"/>
                          <a:ea typeface="Meiryo"/>
                          <a:cs typeface="Meiryo"/>
                          <a:sym typeface="Meiryo"/>
                        </a:rPr>
                        <a:t>テキストバナ</a:t>
                      </a:r>
                      <a:r>
                        <a:rPr lang="en-US" sz="800" u="none" strike="noStrike" cap="none" dirty="0">
                          <a:solidFill>
                            <a:srgbClr val="3F3F3F"/>
                          </a:solidFill>
                          <a:latin typeface="Meiryo"/>
                          <a:ea typeface="Meiryo"/>
                          <a:cs typeface="Meiryo"/>
                          <a:sym typeface="Meiryo"/>
                        </a:rPr>
                        <a:t>ー:320x20px</a:t>
                      </a:r>
                      <a:endParaRPr sz="1400" u="none" strike="noStrike" cap="none" dirty="0"/>
                    </a:p>
                    <a:p>
                      <a:pPr marL="0" marR="0" lvl="0" indent="0" algn="ctr" rtl="0">
                        <a:lnSpc>
                          <a:spcPct val="100000"/>
                        </a:lnSpc>
                        <a:spcBef>
                          <a:spcPts val="0"/>
                        </a:spcBef>
                        <a:spcAft>
                          <a:spcPts val="0"/>
                        </a:spcAft>
                        <a:buClr>
                          <a:srgbClr val="000000"/>
                        </a:buClr>
                        <a:buSzPts val="800"/>
                        <a:buFont typeface="Arial"/>
                        <a:buNone/>
                      </a:pPr>
                      <a:r>
                        <a:rPr lang="en-US" sz="800" u="none" strike="noStrike" cap="none" dirty="0">
                          <a:solidFill>
                            <a:srgbClr val="3F3F3F"/>
                          </a:solidFill>
                          <a:latin typeface="Meiryo"/>
                          <a:ea typeface="Meiryo"/>
                          <a:cs typeface="Meiryo"/>
                          <a:sym typeface="Meiryo"/>
                        </a:rPr>
                        <a:t>※スクロール時:412x108px</a:t>
                      </a:r>
                      <a:endParaRPr sz="1400" u="none" strike="noStrike" cap="none" dirty="0"/>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chemeClr val="lt1">
                        <a:alpha val="50060"/>
                      </a:schemeClr>
                    </a:solidFill>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800" u="none" strike="noStrike" cap="none" dirty="0">
                          <a:solidFill>
                            <a:srgbClr val="3F3F3F"/>
                          </a:solidFill>
                          <a:latin typeface="Meiryo"/>
                          <a:ea typeface="Meiryo"/>
                          <a:cs typeface="Meiryo"/>
                          <a:sym typeface="Meiryo"/>
                        </a:rPr>
                        <a:t>0.</a:t>
                      </a:r>
                      <a:r>
                        <a:rPr lang="en-US" altLang="ja-JP" sz="800" u="none" strike="noStrike" cap="none" dirty="0">
                          <a:solidFill>
                            <a:srgbClr val="3F3F3F"/>
                          </a:solidFill>
                          <a:latin typeface="Meiryo"/>
                          <a:ea typeface="Meiryo"/>
                          <a:cs typeface="Meiryo"/>
                          <a:sym typeface="Meiryo"/>
                        </a:rPr>
                        <a:t>3</a:t>
                      </a:r>
                      <a:r>
                        <a:rPr lang="en-US" sz="800" u="none" strike="noStrike" cap="none" dirty="0">
                          <a:solidFill>
                            <a:srgbClr val="3F3F3F"/>
                          </a:solidFill>
                          <a:latin typeface="Meiryo"/>
                          <a:ea typeface="Meiryo"/>
                          <a:cs typeface="Meiryo"/>
                          <a:sym typeface="Meiryo"/>
                        </a:rPr>
                        <a:t>0~</a:t>
                      </a:r>
                      <a:endParaRPr sz="1400" u="none" strike="noStrike" cap="none" dirty="0"/>
                    </a:p>
                    <a:p>
                      <a:pPr marL="0" marR="0" lvl="0" indent="0" algn="ctr" rtl="0">
                        <a:lnSpc>
                          <a:spcPct val="100000"/>
                        </a:lnSpc>
                        <a:spcBef>
                          <a:spcPts val="0"/>
                        </a:spcBef>
                        <a:spcAft>
                          <a:spcPts val="0"/>
                        </a:spcAft>
                        <a:buClr>
                          <a:srgbClr val="000000"/>
                        </a:buClr>
                        <a:buSzPts val="800"/>
                        <a:buFont typeface="Arial"/>
                        <a:buNone/>
                      </a:pPr>
                      <a:r>
                        <a:rPr lang="en-US" sz="800" u="none" strike="noStrike" cap="none" dirty="0">
                          <a:solidFill>
                            <a:srgbClr val="3F3F3F"/>
                          </a:solidFill>
                          <a:latin typeface="Meiryo"/>
                          <a:ea typeface="Meiryo"/>
                          <a:cs typeface="Meiryo"/>
                          <a:sym typeface="Meiryo"/>
                        </a:rPr>
                        <a:t>0.</a:t>
                      </a:r>
                      <a:r>
                        <a:rPr lang="en-US" altLang="ja-JP" sz="800" u="none" strike="noStrike" cap="none" dirty="0">
                          <a:solidFill>
                            <a:srgbClr val="3F3F3F"/>
                          </a:solidFill>
                          <a:latin typeface="Meiryo"/>
                          <a:ea typeface="Meiryo"/>
                          <a:cs typeface="Meiryo"/>
                          <a:sym typeface="Meiryo"/>
                        </a:rPr>
                        <a:t>5</a:t>
                      </a:r>
                      <a:r>
                        <a:rPr lang="en-US" sz="800" u="none" strike="noStrike" cap="none" dirty="0">
                          <a:solidFill>
                            <a:srgbClr val="3F3F3F"/>
                          </a:solidFill>
                          <a:latin typeface="Meiryo"/>
                          <a:ea typeface="Meiryo"/>
                          <a:cs typeface="Meiryo"/>
                          <a:sym typeface="Meiryo"/>
                        </a:rPr>
                        <a:t>0％</a:t>
                      </a:r>
                      <a:endParaRPr sz="800" u="none" strike="noStrike" cap="none" dirty="0">
                        <a:solidFill>
                          <a:srgbClr val="3F3F3F"/>
                        </a:solidFill>
                        <a:latin typeface="Meiryo"/>
                        <a:ea typeface="Meiryo"/>
                        <a:cs typeface="Meiryo"/>
                        <a:sym typeface="Meiryo"/>
                      </a:endParaRPr>
                    </a:p>
                  </a:txBody>
                  <a:tcPr marL="68600" marR="68600" marT="34275" marB="34275"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chemeClr val="lt1">
                        <a:alpha val="50060"/>
                      </a:schemeClr>
                    </a:solidFill>
                  </a:tcPr>
                </a:tc>
                <a:extLst>
                  <a:ext uri="{0D108BD9-81ED-4DB2-BD59-A6C34878D82A}">
                    <a16:rowId xmlns:a16="http://schemas.microsoft.com/office/drawing/2014/main" val="10001"/>
                  </a:ext>
                </a:extLst>
              </a:tr>
            </a:tbl>
          </a:graphicData>
        </a:graphic>
      </p:graphicFrame>
      <p:graphicFrame>
        <p:nvGraphicFramePr>
          <p:cNvPr id="316" name="Google Shape;316;p88"/>
          <p:cNvGraphicFramePr/>
          <p:nvPr/>
        </p:nvGraphicFramePr>
        <p:xfrm>
          <a:off x="3881043" y="3441149"/>
          <a:ext cx="4972025" cy="2603450"/>
        </p:xfrm>
        <a:graphic>
          <a:graphicData uri="http://schemas.openxmlformats.org/drawingml/2006/table">
            <a:tbl>
              <a:tblPr firstRow="1" bandRow="1">
                <a:noFill/>
              </a:tblPr>
              <a:tblGrid>
                <a:gridCol w="1211925">
                  <a:extLst>
                    <a:ext uri="{9D8B030D-6E8A-4147-A177-3AD203B41FA5}">
                      <a16:colId xmlns:a16="http://schemas.microsoft.com/office/drawing/2014/main" val="20000"/>
                    </a:ext>
                  </a:extLst>
                </a:gridCol>
                <a:gridCol w="3760100">
                  <a:extLst>
                    <a:ext uri="{9D8B030D-6E8A-4147-A177-3AD203B41FA5}">
                      <a16:colId xmlns:a16="http://schemas.microsoft.com/office/drawing/2014/main" val="20001"/>
                    </a:ext>
                  </a:extLst>
                </a:gridCol>
              </a:tblGrid>
              <a:tr h="281200">
                <a:tc>
                  <a:txBody>
                    <a:bodyPr/>
                    <a:lstStyle/>
                    <a:p>
                      <a:pPr marL="0" marR="0" lvl="0" indent="0" algn="ctr" rtl="0">
                        <a:lnSpc>
                          <a:spcPct val="100000"/>
                        </a:lnSpc>
                        <a:spcBef>
                          <a:spcPts val="0"/>
                        </a:spcBef>
                        <a:spcAft>
                          <a:spcPts val="0"/>
                        </a:spcAft>
                        <a:buClr>
                          <a:srgbClr val="3F3F3F"/>
                        </a:buClr>
                        <a:buSzPts val="800"/>
                        <a:buFont typeface="Arial"/>
                        <a:buNone/>
                      </a:pPr>
                      <a:r>
                        <a:rPr lang="en-US" sz="800" b="0" u="none" strike="noStrike" cap="none">
                          <a:solidFill>
                            <a:srgbClr val="3F3F3F"/>
                          </a:solidFill>
                          <a:latin typeface="Meiryo"/>
                          <a:ea typeface="Meiryo"/>
                          <a:cs typeface="Meiryo"/>
                          <a:sym typeface="Meiryo"/>
                        </a:rPr>
                        <a:t>掲載面</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b="0" u="none" strike="noStrike" cap="none" dirty="0" err="1">
                          <a:solidFill>
                            <a:srgbClr val="3F3F3F"/>
                          </a:solidFill>
                          <a:latin typeface="Meiryo"/>
                          <a:ea typeface="Meiryo"/>
                          <a:cs typeface="Meiryo"/>
                          <a:sym typeface="Meiryo"/>
                        </a:rPr>
                        <a:t>トップ・中面ページ</a:t>
                      </a:r>
                      <a:endParaRPr sz="1400" u="none" strike="noStrike" cap="none" dirty="0"/>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0"/>
                  </a:ext>
                </a:extLst>
              </a:tr>
              <a:tr h="25532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表示形式</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u="none" strike="noStrike" cap="none">
                          <a:solidFill>
                            <a:srgbClr val="3F3F3F"/>
                          </a:solidFill>
                          <a:latin typeface="Meiryo"/>
                          <a:ea typeface="Meiryo"/>
                          <a:cs typeface="Meiryo"/>
                          <a:sym typeface="Meiryo"/>
                        </a:rPr>
                        <a:t>ローテーション</a:t>
                      </a:r>
                      <a:endParaRPr sz="800" u="none" strike="noStrike" cap="none">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1"/>
                  </a:ext>
                </a:extLst>
              </a:tr>
              <a:tr h="25532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掲載開始日</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u="none" strike="noStrike" cap="none">
                          <a:solidFill>
                            <a:srgbClr val="3F3F3F"/>
                          </a:solidFill>
                          <a:latin typeface="Meiryo"/>
                          <a:ea typeface="Meiryo"/>
                          <a:cs typeface="Meiryo"/>
                          <a:sym typeface="Meiryo"/>
                        </a:rPr>
                        <a:t>平日任意　正午切替</a:t>
                      </a:r>
                      <a:endParaRPr sz="1400" u="none" strike="noStrike" cap="none"/>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2"/>
                  </a:ext>
                </a:extLst>
              </a:tr>
              <a:tr h="25532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入稿本数</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１本まで</a:t>
                      </a:r>
                      <a:r>
                        <a:rPr lang="ja-JP" altLang="en-US" sz="800" u="none" strike="noStrike" cap="none" dirty="0">
                          <a:solidFill>
                            <a:srgbClr val="3F3F3F"/>
                          </a:solidFill>
                          <a:latin typeface="Meiryo"/>
                          <a:ea typeface="Meiryo"/>
                          <a:cs typeface="Meiryo"/>
                          <a:sym typeface="Meiryo"/>
                        </a:rPr>
                        <a:t>（差替不可）</a:t>
                      </a:r>
                      <a:endParaRPr sz="1400" u="none" strike="noStrike" cap="none" dirty="0"/>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3"/>
                  </a:ext>
                </a:extLst>
              </a:tr>
              <a:tr h="25532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原稿差替</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u="none" strike="noStrike" cap="none">
                          <a:solidFill>
                            <a:srgbClr val="3F3F3F"/>
                          </a:solidFill>
                          <a:latin typeface="Meiryo"/>
                          <a:ea typeface="Meiryo"/>
                          <a:cs typeface="Meiryo"/>
                          <a:sym typeface="Meiryo"/>
                        </a:rPr>
                        <a:t>不可</a:t>
                      </a:r>
                      <a:endParaRPr sz="1400" u="none" strike="noStrike" cap="none"/>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4"/>
                  </a:ext>
                </a:extLst>
              </a:tr>
              <a:tr h="25532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入稿期限</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u="none" strike="noStrike" cap="none">
                          <a:solidFill>
                            <a:srgbClr val="3F3F3F"/>
                          </a:solidFill>
                          <a:latin typeface="Meiryo"/>
                          <a:ea typeface="Meiryo"/>
                          <a:cs typeface="Meiryo"/>
                          <a:sym typeface="Meiryo"/>
                        </a:rPr>
                        <a:t>掲載開始の10営業日前　1</a:t>
                      </a:r>
                      <a:r>
                        <a:rPr lang="en-US" altLang="ja-JP" sz="800" u="none" strike="noStrike" cap="none">
                          <a:solidFill>
                            <a:srgbClr val="3F3F3F"/>
                          </a:solidFill>
                          <a:latin typeface="Meiryo"/>
                          <a:ea typeface="Meiryo"/>
                          <a:cs typeface="Meiryo"/>
                          <a:sym typeface="Meiryo"/>
                        </a:rPr>
                        <a:t>7</a:t>
                      </a:r>
                      <a:r>
                        <a:rPr lang="en-US" sz="800" u="none" strike="noStrike" cap="none">
                          <a:solidFill>
                            <a:srgbClr val="3F3F3F"/>
                          </a:solidFill>
                          <a:latin typeface="Meiryo"/>
                          <a:ea typeface="Meiryo"/>
                          <a:cs typeface="Meiryo"/>
                          <a:sym typeface="Meiryo"/>
                        </a:rPr>
                        <a:t>時まで</a:t>
                      </a:r>
                      <a:endParaRPr sz="800" u="none" strike="noStrike" cap="none">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5"/>
                  </a:ext>
                </a:extLst>
              </a:tr>
              <a:tr h="255325">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レポート</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b="0" i="0" u="none" strike="noStrike" cap="none">
                          <a:solidFill>
                            <a:srgbClr val="3F3F3F"/>
                          </a:solidFill>
                          <a:latin typeface="Meiryo"/>
                          <a:ea typeface="Meiryo"/>
                          <a:cs typeface="Meiryo"/>
                          <a:sym typeface="Meiryo"/>
                        </a:rPr>
                        <a:t>imp数/Click数/CTR/再生開始率/再生完了数</a:t>
                      </a:r>
                      <a:endParaRPr sz="800" b="0" i="0" u="none" strike="noStrike" cap="none">
                        <a:solidFill>
                          <a:srgbClr val="3F3F3F"/>
                        </a:solidFill>
                        <a:latin typeface="Meiryo"/>
                        <a:ea typeface="Meiryo"/>
                        <a:cs typeface="Meiryo"/>
                        <a:sym typeface="Meiryo"/>
                      </a:endParaRPr>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dot"/>
                      <a:round/>
                      <a:headEnd type="none" w="sm" len="sm"/>
                      <a:tailEnd type="none" w="sm" len="sm"/>
                    </a:lnB>
                    <a:solidFill>
                      <a:schemeClr val="lt1">
                        <a:alpha val="50000"/>
                      </a:schemeClr>
                    </a:solidFill>
                  </a:tcPr>
                </a:tc>
                <a:extLst>
                  <a:ext uri="{0D108BD9-81ED-4DB2-BD59-A6C34878D82A}">
                    <a16:rowId xmlns:a16="http://schemas.microsoft.com/office/drawing/2014/main" val="10006"/>
                  </a:ext>
                </a:extLst>
              </a:tr>
              <a:tr h="790300">
                <a:tc>
                  <a:txBody>
                    <a:bodyPr/>
                    <a:lstStyle/>
                    <a:p>
                      <a:pPr marL="0" marR="0" lvl="0" indent="0" algn="ctr" rtl="0">
                        <a:lnSpc>
                          <a:spcPct val="100000"/>
                        </a:lnSpc>
                        <a:spcBef>
                          <a:spcPts val="0"/>
                        </a:spcBef>
                        <a:spcAft>
                          <a:spcPts val="0"/>
                        </a:spcAft>
                        <a:buClr>
                          <a:srgbClr val="000000"/>
                        </a:buClr>
                        <a:buSzPts val="800"/>
                        <a:buFont typeface="Arial"/>
                        <a:buNone/>
                      </a:pPr>
                      <a:r>
                        <a:rPr lang="en-US" sz="800" b="0" u="none" strike="noStrike" cap="none">
                          <a:solidFill>
                            <a:srgbClr val="3F3F3F"/>
                          </a:solidFill>
                          <a:latin typeface="Meiryo"/>
                          <a:ea typeface="Meiryo"/>
                          <a:cs typeface="Meiryo"/>
                          <a:sym typeface="Meiryo"/>
                        </a:rPr>
                        <a:t>備考</a:t>
                      </a:r>
                      <a:endParaRPr sz="1400" u="none" strike="noStrike" cap="none"/>
                    </a:p>
                  </a:txBody>
                  <a:tcPr marL="68575" marR="68575" marT="34300" marB="34300" anchor="ctr">
                    <a:lnL w="12700" cap="flat" cmpd="sng">
                      <a:solidFill>
                        <a:schemeClr val="dk1"/>
                      </a:solidFill>
                      <a:prstDash val="solid"/>
                      <a:round/>
                      <a:headEnd type="none" w="sm" len="sm"/>
                      <a:tailEnd type="none" w="sm" len="sm"/>
                    </a:lnL>
                    <a:lnR w="12700" cap="flat" cmpd="sng">
                      <a:solidFill>
                        <a:schemeClr val="dk1"/>
                      </a:solidFill>
                      <a:prstDash val="dot"/>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rgbClr val="D7C37E">
                        <a:alpha val="56862"/>
                      </a:srgbClr>
                    </a:solidFill>
                  </a:tcPr>
                </a:tc>
                <a:tc>
                  <a:txBody>
                    <a:bodyPr/>
                    <a:lstStyle/>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・申込締切は、掲載開始日から2週間前を基本とさせて頂きます。</a:t>
                      </a:r>
                      <a:endParaRPr sz="1400" u="none" strike="noStrike" cap="none" dirty="0"/>
                    </a:p>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a:t>
                      </a:r>
                      <a:r>
                        <a:rPr lang="en-US" sz="800" u="none" strike="noStrike" cap="none" dirty="0" err="1">
                          <a:solidFill>
                            <a:srgbClr val="3F3F3F"/>
                          </a:solidFill>
                          <a:latin typeface="Meiryo"/>
                          <a:ea typeface="Meiryo"/>
                          <a:cs typeface="Meiryo"/>
                          <a:sym typeface="Meiryo"/>
                        </a:rPr>
                        <a:t>imp数は想定値であり、これを保証するものではございません</a:t>
                      </a:r>
                      <a:r>
                        <a:rPr lang="en-US" sz="800" u="none" strike="noStrike" cap="none" dirty="0">
                          <a:solidFill>
                            <a:srgbClr val="3F3F3F"/>
                          </a:solidFill>
                          <a:latin typeface="Meiryo"/>
                          <a:ea typeface="Meiryo"/>
                          <a:cs typeface="Meiryo"/>
                          <a:sym typeface="Meiryo"/>
                        </a:rPr>
                        <a:t>。</a:t>
                      </a:r>
                      <a:endParaRPr sz="1400" u="none" strike="noStrike" cap="none" dirty="0"/>
                    </a:p>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a:t>
                      </a:r>
                      <a:r>
                        <a:rPr lang="en-US" sz="800" u="none" strike="noStrike" cap="none" dirty="0" err="1">
                          <a:solidFill>
                            <a:srgbClr val="3F3F3F"/>
                          </a:solidFill>
                          <a:latin typeface="Meiryo"/>
                          <a:ea typeface="Meiryo"/>
                          <a:cs typeface="Meiryo"/>
                          <a:sym typeface="Meiryo"/>
                        </a:rPr>
                        <a:t>掲載料金については消費税は含まれておりません</a:t>
                      </a:r>
                      <a:r>
                        <a:rPr lang="en-US" sz="800" u="none" strike="noStrike" cap="none" dirty="0">
                          <a:solidFill>
                            <a:srgbClr val="3F3F3F"/>
                          </a:solidFill>
                          <a:latin typeface="Meiryo"/>
                          <a:ea typeface="Meiryo"/>
                          <a:cs typeface="Meiryo"/>
                          <a:sym typeface="Meiryo"/>
                        </a:rPr>
                        <a:t>。</a:t>
                      </a:r>
                      <a:endParaRPr sz="1400" u="none" strike="noStrike" cap="none" dirty="0"/>
                    </a:p>
                    <a:p>
                      <a:pPr marL="0" marR="0" lvl="0" indent="0" algn="l" rtl="0">
                        <a:lnSpc>
                          <a:spcPct val="100000"/>
                        </a:lnSpc>
                        <a:spcBef>
                          <a:spcPts val="0"/>
                        </a:spcBef>
                        <a:spcAft>
                          <a:spcPts val="0"/>
                        </a:spcAft>
                        <a:buClr>
                          <a:srgbClr val="3F3F3F"/>
                        </a:buClr>
                        <a:buSzPts val="800"/>
                        <a:buFont typeface="Arial"/>
                        <a:buNone/>
                      </a:pPr>
                      <a:r>
                        <a:rPr lang="en-US" sz="800" u="none" strike="noStrike" cap="none" dirty="0">
                          <a:solidFill>
                            <a:srgbClr val="3F3F3F"/>
                          </a:solidFill>
                          <a:latin typeface="Meiryo"/>
                          <a:ea typeface="Meiryo"/>
                          <a:cs typeface="Meiryo"/>
                          <a:sym typeface="Meiryo"/>
                        </a:rPr>
                        <a:t>・</a:t>
                      </a:r>
                      <a:r>
                        <a:rPr lang="en-US" sz="800" u="none" strike="noStrike" cap="none" dirty="0" err="1">
                          <a:solidFill>
                            <a:srgbClr val="3F3F3F"/>
                          </a:solidFill>
                          <a:latin typeface="Meiryo"/>
                          <a:ea typeface="Meiryo"/>
                          <a:cs typeface="Meiryo"/>
                          <a:sym typeface="Meiryo"/>
                        </a:rPr>
                        <a:t>ページデザインは変更となる場合がございます</a:t>
                      </a:r>
                      <a:r>
                        <a:rPr lang="en-US" sz="800" u="none" strike="noStrike" cap="none" dirty="0">
                          <a:solidFill>
                            <a:srgbClr val="3F3F3F"/>
                          </a:solidFill>
                          <a:latin typeface="Meiryo"/>
                          <a:ea typeface="Meiryo"/>
                          <a:cs typeface="Meiryo"/>
                          <a:sym typeface="Meiryo"/>
                        </a:rPr>
                        <a:t>。</a:t>
                      </a:r>
                      <a:endParaRPr sz="1400" u="none" strike="noStrike" cap="none" dirty="0"/>
                    </a:p>
                  </a:txBody>
                  <a:tcPr marL="68575" marR="68575" marT="34300" marB="34300" anchor="ctr">
                    <a:lnL w="12700" cap="flat" cmpd="sng">
                      <a:solidFill>
                        <a:schemeClr val="dk1"/>
                      </a:solidFill>
                      <a:prstDash val="dot"/>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dot"/>
                      <a:round/>
                      <a:headEnd type="none" w="sm" len="sm"/>
                      <a:tailEnd type="none" w="sm" len="sm"/>
                    </a:lnT>
                    <a:lnB w="12700" cap="flat" cmpd="sng">
                      <a:solidFill>
                        <a:schemeClr val="dk1"/>
                      </a:solidFill>
                      <a:prstDash val="solid"/>
                      <a:round/>
                      <a:headEnd type="none" w="sm" len="sm"/>
                      <a:tailEnd type="none" w="sm" len="sm"/>
                    </a:lnB>
                    <a:solidFill>
                      <a:schemeClr val="lt1">
                        <a:alpha val="50000"/>
                      </a:schemeClr>
                    </a:solidFill>
                  </a:tcPr>
                </a:tc>
                <a:extLst>
                  <a:ext uri="{0D108BD9-81ED-4DB2-BD59-A6C34878D82A}">
                    <a16:rowId xmlns:a16="http://schemas.microsoft.com/office/drawing/2014/main" val="10007"/>
                  </a:ext>
                </a:extLst>
              </a:tr>
            </a:tbl>
          </a:graphicData>
        </a:graphic>
      </p:graphicFrame>
      <p:cxnSp>
        <p:nvCxnSpPr>
          <p:cNvPr id="317" name="Google Shape;317;p88"/>
          <p:cNvCxnSpPr>
            <a:stCxn id="318" idx="3"/>
            <a:endCxn id="319" idx="1"/>
          </p:cNvCxnSpPr>
          <p:nvPr/>
        </p:nvCxnSpPr>
        <p:spPr>
          <a:xfrm>
            <a:off x="1605547" y="2252489"/>
            <a:ext cx="622500" cy="0"/>
          </a:xfrm>
          <a:prstGeom prst="straightConnector1">
            <a:avLst/>
          </a:prstGeom>
          <a:noFill/>
          <a:ln w="28575" cap="flat" cmpd="sng">
            <a:solidFill>
              <a:srgbClr val="96C932"/>
            </a:solidFill>
            <a:prstDash val="solid"/>
            <a:round/>
            <a:headEnd type="none" w="sm" len="sm"/>
            <a:tailEnd type="triangle" w="med" len="med"/>
          </a:ln>
        </p:spPr>
      </p:cxnSp>
      <p:grpSp>
        <p:nvGrpSpPr>
          <p:cNvPr id="320" name="Google Shape;320;p88"/>
          <p:cNvGrpSpPr/>
          <p:nvPr/>
        </p:nvGrpSpPr>
        <p:grpSpPr>
          <a:xfrm>
            <a:off x="2475232" y="1328582"/>
            <a:ext cx="994969" cy="284596"/>
            <a:chOff x="8130908" y="5262072"/>
            <a:chExt cx="1147020" cy="340726"/>
          </a:xfrm>
        </p:grpSpPr>
        <p:sp>
          <p:nvSpPr>
            <p:cNvPr id="321" name="Google Shape;321;p88"/>
            <p:cNvSpPr txBox="1"/>
            <p:nvPr/>
          </p:nvSpPr>
          <p:spPr>
            <a:xfrm>
              <a:off x="9058397" y="5276001"/>
              <a:ext cx="219531" cy="29478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a:t>
              </a:r>
              <a:endParaRPr sz="1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322" name="Google Shape;322;p88"/>
            <p:cNvSpPr/>
            <p:nvPr/>
          </p:nvSpPr>
          <p:spPr>
            <a:xfrm>
              <a:off x="8130908" y="5277283"/>
              <a:ext cx="551274" cy="32551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323" name="Google Shape;323;p88"/>
            <p:cNvSpPr/>
            <p:nvPr/>
          </p:nvSpPr>
          <p:spPr>
            <a:xfrm>
              <a:off x="8130908" y="5262072"/>
              <a:ext cx="1110852" cy="340726"/>
            </a:xfrm>
            <a:prstGeom prst="rect">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324" name="Google Shape;324;p88"/>
            <p:cNvSpPr txBox="1"/>
            <p:nvPr/>
          </p:nvSpPr>
          <p:spPr>
            <a:xfrm>
              <a:off x="8671538" y="5314557"/>
              <a:ext cx="453123" cy="2210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rgbClr val="000000"/>
                  </a:solidFill>
                  <a:latin typeface="Meiryo UI" panose="020B0604030504040204" pitchFamily="34" charset="-128"/>
                  <a:ea typeface="Meiryo UI" panose="020B0604030504040204" pitchFamily="34" charset="-128"/>
                  <a:cs typeface="Meiryo"/>
                  <a:sym typeface="Meiryo"/>
                </a:rPr>
                <a:t>TEXT</a:t>
              </a:r>
              <a:endParaRPr sz="6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grpSp>
      <p:sp>
        <p:nvSpPr>
          <p:cNvPr id="325" name="Google Shape;325;p88"/>
          <p:cNvSpPr/>
          <p:nvPr/>
        </p:nvSpPr>
        <p:spPr>
          <a:xfrm>
            <a:off x="1367110" y="2361315"/>
            <a:ext cx="1108122" cy="2462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FF0000"/>
                </a:solidFill>
                <a:latin typeface="Meiryo UI" panose="020B0604030504040204" pitchFamily="34" charset="-128"/>
                <a:ea typeface="Meiryo UI" panose="020B0604030504040204" pitchFamily="34" charset="-128"/>
                <a:cs typeface="Meiryo"/>
                <a:sym typeface="Meiryo"/>
              </a:rPr>
              <a:t>スクロール</a:t>
            </a:r>
            <a:endParaRPr sz="1000" b="0" i="0" u="none" strike="noStrike" cap="none">
              <a:solidFill>
                <a:srgbClr val="FF0000"/>
              </a:solidFill>
              <a:latin typeface="Meiryo UI" panose="020B0604030504040204" pitchFamily="34" charset="-128"/>
              <a:ea typeface="Meiryo UI" panose="020B0604030504040204" pitchFamily="34" charset="-128"/>
              <a:cs typeface="Meiryo"/>
              <a:sym typeface="Meiryo"/>
            </a:endParaRPr>
          </a:p>
        </p:txBody>
      </p:sp>
      <p:cxnSp>
        <p:nvCxnSpPr>
          <p:cNvPr id="326" name="Google Shape;326;p88"/>
          <p:cNvCxnSpPr/>
          <p:nvPr/>
        </p:nvCxnSpPr>
        <p:spPr>
          <a:xfrm flipH="1">
            <a:off x="2983502" y="3379295"/>
            <a:ext cx="1007" cy="357100"/>
          </a:xfrm>
          <a:prstGeom prst="straightConnector1">
            <a:avLst/>
          </a:prstGeom>
          <a:noFill/>
          <a:ln w="28575" cap="flat" cmpd="sng">
            <a:solidFill>
              <a:srgbClr val="96C932"/>
            </a:solidFill>
            <a:prstDash val="solid"/>
            <a:round/>
            <a:headEnd type="none" w="sm" len="sm"/>
            <a:tailEnd type="triangle" w="med" len="med"/>
          </a:ln>
        </p:spPr>
      </p:cxnSp>
      <p:cxnSp>
        <p:nvCxnSpPr>
          <p:cNvPr id="327" name="Google Shape;327;p88"/>
          <p:cNvCxnSpPr/>
          <p:nvPr/>
        </p:nvCxnSpPr>
        <p:spPr>
          <a:xfrm>
            <a:off x="873692" y="3405018"/>
            <a:ext cx="2002560" cy="312710"/>
          </a:xfrm>
          <a:prstGeom prst="straightConnector1">
            <a:avLst/>
          </a:prstGeom>
          <a:noFill/>
          <a:ln w="28575" cap="flat" cmpd="sng">
            <a:solidFill>
              <a:srgbClr val="96C932"/>
            </a:solidFill>
            <a:prstDash val="solid"/>
            <a:round/>
            <a:headEnd type="none" w="sm" len="sm"/>
            <a:tailEnd type="triangle" w="med" len="med"/>
          </a:ln>
        </p:spPr>
      </p:cxnSp>
      <p:grpSp>
        <p:nvGrpSpPr>
          <p:cNvPr id="328" name="Google Shape;328;p88"/>
          <p:cNvGrpSpPr/>
          <p:nvPr/>
        </p:nvGrpSpPr>
        <p:grpSpPr>
          <a:xfrm>
            <a:off x="2481308" y="3797657"/>
            <a:ext cx="944239" cy="355867"/>
            <a:chOff x="2115937" y="3903093"/>
            <a:chExt cx="927100" cy="353419"/>
          </a:xfrm>
        </p:grpSpPr>
        <p:sp>
          <p:nvSpPr>
            <p:cNvPr id="329" name="Google Shape;329;p88"/>
            <p:cNvSpPr/>
            <p:nvPr/>
          </p:nvSpPr>
          <p:spPr>
            <a:xfrm>
              <a:off x="2115937" y="3903093"/>
              <a:ext cx="927100" cy="352416"/>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330" name="Google Shape;330;p88"/>
            <p:cNvSpPr txBox="1"/>
            <p:nvPr/>
          </p:nvSpPr>
          <p:spPr>
            <a:xfrm>
              <a:off x="2349508" y="3920287"/>
              <a:ext cx="447305" cy="3362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Meiryo UI" panose="020B0604030504040204" pitchFamily="34" charset="-128"/>
                  <a:ea typeface="Meiryo UI" panose="020B0604030504040204" pitchFamily="34" charset="-128"/>
                  <a:cs typeface="Meiryo"/>
                  <a:sym typeface="Meiryo"/>
                </a:rPr>
                <a:t>LP</a:t>
              </a:r>
              <a:endParaRPr sz="16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grpSp>
      <p:sp>
        <p:nvSpPr>
          <p:cNvPr id="331" name="Google Shape;331;p88"/>
          <p:cNvSpPr/>
          <p:nvPr/>
        </p:nvSpPr>
        <p:spPr>
          <a:xfrm>
            <a:off x="955842" y="3561254"/>
            <a:ext cx="1108122" cy="2462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FF0000"/>
                </a:solidFill>
                <a:latin typeface="Meiryo UI" panose="020B0604030504040204" pitchFamily="34" charset="-128"/>
                <a:ea typeface="Meiryo UI" panose="020B0604030504040204" pitchFamily="34" charset="-128"/>
                <a:cs typeface="Meiryo"/>
                <a:sym typeface="Meiryo"/>
              </a:rPr>
              <a:t>タップ</a:t>
            </a:r>
            <a:endParaRPr sz="1000" b="0" i="0" u="none" strike="noStrike" cap="none">
              <a:solidFill>
                <a:srgbClr val="FF0000"/>
              </a:solidFill>
              <a:latin typeface="Meiryo UI" panose="020B0604030504040204" pitchFamily="34" charset="-128"/>
              <a:ea typeface="Meiryo UI" panose="020B0604030504040204" pitchFamily="34" charset="-128"/>
              <a:cs typeface="Meiryo"/>
              <a:sym typeface="Meiryo"/>
            </a:endParaRPr>
          </a:p>
        </p:txBody>
      </p:sp>
      <p:sp>
        <p:nvSpPr>
          <p:cNvPr id="332" name="Google Shape;332;p88"/>
          <p:cNvSpPr/>
          <p:nvPr/>
        </p:nvSpPr>
        <p:spPr>
          <a:xfrm>
            <a:off x="2722738" y="3441149"/>
            <a:ext cx="1108122" cy="2462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FF0000"/>
                </a:solidFill>
                <a:latin typeface="Meiryo UI" panose="020B0604030504040204" pitchFamily="34" charset="-128"/>
                <a:ea typeface="Meiryo UI" panose="020B0604030504040204" pitchFamily="34" charset="-128"/>
                <a:cs typeface="Meiryo"/>
                <a:sym typeface="Meiryo"/>
              </a:rPr>
              <a:t>タップ</a:t>
            </a:r>
            <a:endParaRPr sz="1000" b="0" i="0" u="none" strike="noStrike" cap="none">
              <a:solidFill>
                <a:srgbClr val="FF0000"/>
              </a:solidFill>
              <a:latin typeface="Meiryo UI" panose="020B0604030504040204" pitchFamily="34" charset="-128"/>
              <a:ea typeface="Meiryo UI" panose="020B0604030504040204" pitchFamily="34" charset="-128"/>
              <a:cs typeface="Meiryo"/>
              <a:sym typeface="Meiryo"/>
            </a:endParaRPr>
          </a:p>
        </p:txBody>
      </p:sp>
      <p:cxnSp>
        <p:nvCxnSpPr>
          <p:cNvPr id="333" name="Google Shape;333;p88"/>
          <p:cNvCxnSpPr/>
          <p:nvPr/>
        </p:nvCxnSpPr>
        <p:spPr>
          <a:xfrm>
            <a:off x="1614924" y="5458378"/>
            <a:ext cx="622633" cy="0"/>
          </a:xfrm>
          <a:prstGeom prst="straightConnector1">
            <a:avLst/>
          </a:prstGeom>
          <a:noFill/>
          <a:ln w="28575" cap="flat" cmpd="sng">
            <a:solidFill>
              <a:srgbClr val="96C932"/>
            </a:solidFill>
            <a:prstDash val="solid"/>
            <a:round/>
            <a:headEnd type="none" w="sm" len="sm"/>
            <a:tailEnd type="triangle" w="med" len="med"/>
          </a:ln>
        </p:spPr>
      </p:cxnSp>
      <p:grpSp>
        <p:nvGrpSpPr>
          <p:cNvPr id="334" name="Google Shape;334;p88"/>
          <p:cNvGrpSpPr/>
          <p:nvPr/>
        </p:nvGrpSpPr>
        <p:grpSpPr>
          <a:xfrm>
            <a:off x="2484609" y="4534471"/>
            <a:ext cx="994969" cy="284596"/>
            <a:chOff x="8130908" y="5262072"/>
            <a:chExt cx="1147020" cy="340726"/>
          </a:xfrm>
        </p:grpSpPr>
        <p:sp>
          <p:nvSpPr>
            <p:cNvPr id="335" name="Google Shape;335;p88"/>
            <p:cNvSpPr txBox="1"/>
            <p:nvPr/>
          </p:nvSpPr>
          <p:spPr>
            <a:xfrm>
              <a:off x="9058397" y="5276001"/>
              <a:ext cx="219531" cy="29478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Meiryo UI" panose="020B0604030504040204" pitchFamily="34" charset="-128"/>
                  <a:ea typeface="Meiryo UI" panose="020B0604030504040204" pitchFamily="34" charset="-128"/>
                  <a:cs typeface="Meiryo"/>
                  <a:sym typeface="Meiryo"/>
                </a:rPr>
                <a:t>×</a:t>
              </a:r>
              <a:endParaRPr sz="1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336" name="Google Shape;336;p88"/>
            <p:cNvSpPr/>
            <p:nvPr/>
          </p:nvSpPr>
          <p:spPr>
            <a:xfrm>
              <a:off x="8130908" y="5277283"/>
              <a:ext cx="551274" cy="32551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337" name="Google Shape;337;p88"/>
            <p:cNvSpPr/>
            <p:nvPr/>
          </p:nvSpPr>
          <p:spPr>
            <a:xfrm>
              <a:off x="8130908" y="5262072"/>
              <a:ext cx="1110852" cy="340726"/>
            </a:xfrm>
            <a:prstGeom prst="rect">
              <a:avLst/>
            </a:prstGeom>
            <a:no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338" name="Google Shape;338;p88"/>
            <p:cNvSpPr txBox="1"/>
            <p:nvPr/>
          </p:nvSpPr>
          <p:spPr>
            <a:xfrm>
              <a:off x="8671538" y="5314557"/>
              <a:ext cx="453123" cy="2210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rgbClr val="000000"/>
                  </a:solidFill>
                  <a:latin typeface="Meiryo UI" panose="020B0604030504040204" pitchFamily="34" charset="-128"/>
                  <a:ea typeface="Meiryo UI" panose="020B0604030504040204" pitchFamily="34" charset="-128"/>
                  <a:cs typeface="Meiryo"/>
                  <a:sym typeface="Meiryo"/>
                </a:rPr>
                <a:t>TEXT</a:t>
              </a:r>
              <a:endParaRPr sz="6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grpSp>
      <p:sp>
        <p:nvSpPr>
          <p:cNvPr id="339" name="Google Shape;339;p88"/>
          <p:cNvSpPr/>
          <p:nvPr/>
        </p:nvSpPr>
        <p:spPr>
          <a:xfrm>
            <a:off x="1376487" y="5567204"/>
            <a:ext cx="1108122" cy="24622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FF0000"/>
                </a:solidFill>
                <a:latin typeface="Meiryo UI" panose="020B0604030504040204" pitchFamily="34" charset="-128"/>
                <a:ea typeface="Meiryo UI" panose="020B0604030504040204" pitchFamily="34" charset="-128"/>
                <a:cs typeface="Meiryo"/>
                <a:sym typeface="Meiryo"/>
              </a:rPr>
              <a:t>スクロール</a:t>
            </a:r>
            <a:endParaRPr sz="1000" b="0" i="0" u="none" strike="noStrike" cap="none">
              <a:solidFill>
                <a:srgbClr val="FF0000"/>
              </a:solidFill>
              <a:latin typeface="Meiryo UI" panose="020B0604030504040204" pitchFamily="34" charset="-128"/>
              <a:ea typeface="Meiryo UI" panose="020B0604030504040204" pitchFamily="34" charset="-128"/>
              <a:cs typeface="Meiryo"/>
              <a:sym typeface="Meiryo"/>
            </a:endParaRPr>
          </a:p>
        </p:txBody>
      </p:sp>
      <p:sp>
        <p:nvSpPr>
          <p:cNvPr id="340" name="Google Shape;340;p88"/>
          <p:cNvSpPr txBox="1"/>
          <p:nvPr/>
        </p:nvSpPr>
        <p:spPr>
          <a:xfrm>
            <a:off x="2484609" y="4578303"/>
            <a:ext cx="476896" cy="200055"/>
          </a:xfrm>
          <a:prstGeom prst="rect">
            <a:avLst/>
          </a:prstGeom>
          <a:solidFill>
            <a:srgbClr val="FFFF00">
              <a:alpha val="81176"/>
            </a:srgbClr>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a:solidFill>
                  <a:srgbClr val="000000"/>
                </a:solidFill>
                <a:latin typeface="Meiryo UI" panose="020B0604030504040204" pitchFamily="34" charset="-128"/>
                <a:ea typeface="Meiryo UI" panose="020B0604030504040204" pitchFamily="34" charset="-128"/>
                <a:cs typeface="Meiryo"/>
                <a:sym typeface="Meiryo"/>
              </a:rPr>
              <a:t>止め画</a:t>
            </a:r>
            <a:endParaRPr sz="7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341" name="Google Shape;341;p88" descr="https://pics.prcm.jp/67d9e9951ada1/47411182/gif/47411182.gif"/>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620976" y="1380299"/>
            <a:ext cx="186707" cy="185164"/>
          </a:xfrm>
          <a:prstGeom prst="rect">
            <a:avLst/>
          </a:prstGeom>
          <a:noFill/>
          <a:ln>
            <a:noFill/>
          </a:ln>
        </p:spPr>
      </p:pic>
      <p:sp>
        <p:nvSpPr>
          <p:cNvPr id="342" name="Google Shape;342;p88"/>
          <p:cNvSpPr/>
          <p:nvPr/>
        </p:nvSpPr>
        <p:spPr>
          <a:xfrm>
            <a:off x="3845161" y="2536361"/>
            <a:ext cx="4953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22F28"/>
                </a:solidFill>
                <a:latin typeface="Meiryo UI" panose="020B0604030504040204" pitchFamily="34" charset="-128"/>
                <a:ea typeface="Meiryo UI" panose="020B0604030504040204" pitchFamily="34" charset="-128"/>
                <a:cs typeface="Meiryo"/>
                <a:sym typeface="Meiryo"/>
              </a:rPr>
              <a:t>想定視聴開始率：80~90%、想定視聴完了率：15~</a:t>
            </a:r>
            <a:r>
              <a:rPr lang="en-US" altLang="ja-JP" sz="800" b="0" i="0" u="none" strike="noStrike" cap="none">
                <a:solidFill>
                  <a:srgbClr val="222F28"/>
                </a:solidFill>
                <a:latin typeface="Meiryo UI" panose="020B0604030504040204" pitchFamily="34" charset="-128"/>
                <a:ea typeface="Meiryo UI" panose="020B0604030504040204" pitchFamily="34" charset="-128"/>
                <a:cs typeface="Meiryo"/>
                <a:sym typeface="Meiryo"/>
              </a:rPr>
              <a:t>50</a:t>
            </a:r>
            <a:r>
              <a:rPr lang="en-US" sz="800" b="0" i="0" u="none" strike="noStrike" cap="none">
                <a:solidFill>
                  <a:srgbClr val="222F28"/>
                </a:solidFill>
                <a:latin typeface="Meiryo UI" panose="020B0604030504040204" pitchFamily="34" charset="-128"/>
                <a:ea typeface="Meiryo UI" panose="020B0604030504040204" pitchFamily="34" charset="-128"/>
                <a:cs typeface="Meiryo"/>
                <a:sym typeface="Meiryo"/>
              </a:rPr>
              <a:t>% (15秒)</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344" name="Google Shape;344;p8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Calibri"/>
                <a:ea typeface="Calibri"/>
                <a:cs typeface="Calibri"/>
                <a:sym typeface="Calibri"/>
              </a:rPr>
              <a:t>43</a:t>
            </a:fld>
            <a:endParaRPr>
              <a:latin typeface="Calibri"/>
              <a:ea typeface="Calibri"/>
              <a:cs typeface="Calibri"/>
              <a:sym typeface="Calibri"/>
            </a:endParaRPr>
          </a:p>
        </p:txBody>
      </p:sp>
      <p:grpSp>
        <p:nvGrpSpPr>
          <p:cNvPr id="345" name="Google Shape;345;p88"/>
          <p:cNvGrpSpPr/>
          <p:nvPr/>
        </p:nvGrpSpPr>
        <p:grpSpPr>
          <a:xfrm>
            <a:off x="153037" y="956345"/>
            <a:ext cx="1452510" cy="2592288"/>
            <a:chOff x="153037" y="956345"/>
            <a:chExt cx="1452510" cy="2592288"/>
          </a:xfrm>
        </p:grpSpPr>
        <p:pic>
          <p:nvPicPr>
            <p:cNvPr id="318" name="Google Shape;318;p88" descr="Twitter_Device_Mobile_Floating_Update.png"/>
            <p:cNvPicPr preferRelativeResize="0"/>
            <p:nvPr/>
          </p:nvPicPr>
          <p:blipFill rotWithShape="1">
            <a:blip r:embed="rId4">
              <a:alphaModFix/>
            </a:blip>
            <a:srcRect/>
            <a:stretch/>
          </p:blipFill>
          <p:spPr>
            <a:xfrm>
              <a:off x="153037" y="956345"/>
              <a:ext cx="1452510" cy="2592288"/>
            </a:xfrm>
            <a:prstGeom prst="rect">
              <a:avLst/>
            </a:prstGeom>
            <a:noFill/>
            <a:ln>
              <a:noFill/>
            </a:ln>
          </p:spPr>
        </p:pic>
        <p:pic>
          <p:nvPicPr>
            <p:cNvPr id="346" name="Google Shape;346;p88"/>
            <p:cNvPicPr preferRelativeResize="0"/>
            <p:nvPr/>
          </p:nvPicPr>
          <p:blipFill rotWithShape="1">
            <a:blip r:embed="rId5" cstate="print">
              <a:alphaModFix/>
              <a:extLst>
                <a:ext uri="{28A0092B-C50C-407E-A947-70E740481C1C}">
                  <a14:useLocalDpi xmlns:a14="http://schemas.microsoft.com/office/drawing/2010/main"/>
                </a:ext>
              </a:extLst>
            </a:blip>
            <a:srcRect l="-1"/>
            <a:stretch/>
          </p:blipFill>
          <p:spPr>
            <a:xfrm>
              <a:off x="385957" y="2120610"/>
              <a:ext cx="975468" cy="1014033"/>
            </a:xfrm>
            <a:prstGeom prst="rect">
              <a:avLst/>
            </a:prstGeom>
            <a:noFill/>
            <a:ln>
              <a:noFill/>
            </a:ln>
          </p:spPr>
        </p:pic>
        <p:grpSp>
          <p:nvGrpSpPr>
            <p:cNvPr id="347" name="Google Shape;347;p88"/>
            <p:cNvGrpSpPr/>
            <p:nvPr/>
          </p:nvGrpSpPr>
          <p:grpSpPr>
            <a:xfrm>
              <a:off x="393967" y="1537880"/>
              <a:ext cx="959449" cy="576633"/>
              <a:chOff x="8140144" y="4104209"/>
              <a:chExt cx="1129760" cy="728934"/>
            </a:xfrm>
          </p:grpSpPr>
          <p:sp>
            <p:nvSpPr>
              <p:cNvPr id="348" name="Google Shape;348;p88"/>
              <p:cNvSpPr/>
              <p:nvPr/>
            </p:nvSpPr>
            <p:spPr>
              <a:xfrm>
                <a:off x="8140145" y="4104209"/>
                <a:ext cx="1129759" cy="728934"/>
              </a:xfrm>
              <a:prstGeom prst="rect">
                <a:avLst/>
              </a:prstGeom>
              <a:solidFill>
                <a:schemeClr val="dk2"/>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349" name="Google Shape;349;p88"/>
              <p:cNvSpPr/>
              <p:nvPr/>
            </p:nvSpPr>
            <p:spPr>
              <a:xfrm>
                <a:off x="8140144" y="4758357"/>
                <a:ext cx="1129759" cy="692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a:solidFill>
                      <a:schemeClr val="lt1"/>
                    </a:solidFill>
                    <a:latin typeface="Meiryo UI" panose="020B0604030504040204" pitchFamily="34" charset="-128"/>
                    <a:ea typeface="Meiryo UI" panose="020B0604030504040204" pitchFamily="34" charset="-128"/>
                    <a:cs typeface="Meiryo"/>
                    <a:sym typeface="Meiryo"/>
                  </a:rPr>
                  <a:t>TEXT</a:t>
                </a:r>
                <a:endParaRPr sz="8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grpSp>
            <p:nvGrpSpPr>
              <p:cNvPr id="350" name="Google Shape;350;p88"/>
              <p:cNvGrpSpPr/>
              <p:nvPr/>
            </p:nvGrpSpPr>
            <p:grpSpPr>
              <a:xfrm>
                <a:off x="9071684" y="4570889"/>
                <a:ext cx="186014" cy="243195"/>
                <a:chOff x="9400622" y="3790682"/>
                <a:chExt cx="186014" cy="243195"/>
              </a:xfrm>
            </p:grpSpPr>
            <p:sp>
              <p:nvSpPr>
                <p:cNvPr id="351" name="Google Shape;351;p88"/>
                <p:cNvSpPr/>
                <p:nvPr/>
              </p:nvSpPr>
              <p:spPr>
                <a:xfrm>
                  <a:off x="9400622" y="3790682"/>
                  <a:ext cx="186014" cy="184339"/>
                </a:xfrm>
                <a:custGeom>
                  <a:avLst/>
                  <a:gdLst/>
                  <a:ahLst/>
                  <a:cxnLst/>
                  <a:rect l="l" t="t" r="r" b="b"/>
                  <a:pathLst>
                    <a:path w="120000" h="120000" extrusionOk="0">
                      <a:moveTo>
                        <a:pt x="0" y="0"/>
                      </a:moveTo>
                      <a:lnTo>
                        <a:pt x="120000" y="0"/>
                      </a:lnTo>
                      <a:lnTo>
                        <a:pt x="120000" y="120000"/>
                      </a:lnTo>
                      <a:lnTo>
                        <a:pt x="0" y="120000"/>
                      </a:lnTo>
                      <a:close/>
                      <a:moveTo>
                        <a:pt x="18461" y="43125"/>
                      </a:moveTo>
                      <a:lnTo>
                        <a:pt x="18461" y="76875"/>
                      </a:lnTo>
                      <a:lnTo>
                        <a:pt x="44423" y="76875"/>
                      </a:lnTo>
                      <a:lnTo>
                        <a:pt x="70385" y="105000"/>
                      </a:lnTo>
                      <a:lnTo>
                        <a:pt x="70385" y="15000"/>
                      </a:lnTo>
                      <a:lnTo>
                        <a:pt x="44423" y="43125"/>
                      </a:lnTo>
                      <a:close/>
                    </a:path>
                    <a:path w="120000" h="120000" fill="darken" extrusionOk="0">
                      <a:moveTo>
                        <a:pt x="18461" y="43125"/>
                      </a:moveTo>
                      <a:lnTo>
                        <a:pt x="18461" y="76875"/>
                      </a:lnTo>
                      <a:lnTo>
                        <a:pt x="44423" y="76875"/>
                      </a:lnTo>
                      <a:lnTo>
                        <a:pt x="70385" y="105000"/>
                      </a:lnTo>
                      <a:lnTo>
                        <a:pt x="70385" y="15000"/>
                      </a:lnTo>
                      <a:lnTo>
                        <a:pt x="44423" y="43125"/>
                      </a:lnTo>
                      <a:close/>
                    </a:path>
                    <a:path w="120000" h="120000" fill="none" extrusionOk="0">
                      <a:moveTo>
                        <a:pt x="18461" y="43125"/>
                      </a:moveTo>
                      <a:lnTo>
                        <a:pt x="44423" y="43125"/>
                      </a:lnTo>
                      <a:lnTo>
                        <a:pt x="70385" y="15000"/>
                      </a:lnTo>
                      <a:lnTo>
                        <a:pt x="70385" y="105000"/>
                      </a:lnTo>
                      <a:lnTo>
                        <a:pt x="44423" y="76875"/>
                      </a:lnTo>
                      <a:lnTo>
                        <a:pt x="18461" y="76875"/>
                      </a:lnTo>
                      <a:close/>
                      <a:moveTo>
                        <a:pt x="80770" y="43125"/>
                      </a:moveTo>
                      <a:lnTo>
                        <a:pt x="101539" y="26250"/>
                      </a:lnTo>
                      <a:moveTo>
                        <a:pt x="80770" y="60000"/>
                      </a:moveTo>
                      <a:lnTo>
                        <a:pt x="101539" y="60000"/>
                      </a:lnTo>
                      <a:moveTo>
                        <a:pt x="80770" y="76875"/>
                      </a:moveTo>
                      <a:lnTo>
                        <a:pt x="101539" y="93750"/>
                      </a:lnTo>
                    </a:path>
                    <a:path w="120000" h="120000" fill="none" extrusionOk="0">
                      <a:moveTo>
                        <a:pt x="0" y="0"/>
                      </a:moveTo>
                      <a:lnTo>
                        <a:pt x="120000" y="0"/>
                      </a:lnTo>
                      <a:lnTo>
                        <a:pt x="120000" y="120000"/>
                      </a:lnTo>
                      <a:lnTo>
                        <a:pt x="0" y="120000"/>
                      </a:lnTo>
                      <a:close/>
                    </a:path>
                  </a:pathLst>
                </a:cu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352" name="Google Shape;352;p88"/>
                <p:cNvSpPr txBox="1"/>
                <p:nvPr/>
              </p:nvSpPr>
              <p:spPr>
                <a:xfrm>
                  <a:off x="9504236" y="3800437"/>
                  <a:ext cx="72597" cy="233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rgbClr val="000000"/>
                      </a:solidFill>
                      <a:latin typeface="Meiryo UI" panose="020B0604030504040204" pitchFamily="34" charset="-128"/>
                      <a:ea typeface="Meiryo UI" panose="020B0604030504040204" pitchFamily="34" charset="-128"/>
                      <a:cs typeface="Meiryo"/>
                      <a:sym typeface="Meiryo"/>
                    </a:rPr>
                    <a:t>×</a:t>
                  </a:r>
                  <a:endParaRPr sz="6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grpSp>
        </p:grpSp>
        <p:pic>
          <p:nvPicPr>
            <p:cNvPr id="353" name="Google Shape;353;p88" descr="https://pics.prcm.jp/67d9e9951ada1/47411182/gif/47411182.gif"/>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89714" y="1700699"/>
              <a:ext cx="186707" cy="185164"/>
            </a:xfrm>
            <a:prstGeom prst="rect">
              <a:avLst/>
            </a:prstGeom>
            <a:noFill/>
            <a:ln>
              <a:noFill/>
            </a:ln>
          </p:spPr>
        </p:pic>
        <p:pic>
          <p:nvPicPr>
            <p:cNvPr id="354" name="Google Shape;354;p8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74384" y="1327109"/>
              <a:ext cx="1002103" cy="187798"/>
            </a:xfrm>
            <a:prstGeom prst="rect">
              <a:avLst/>
            </a:prstGeom>
            <a:noFill/>
            <a:ln>
              <a:noFill/>
            </a:ln>
          </p:spPr>
        </p:pic>
      </p:grpSp>
      <p:pic>
        <p:nvPicPr>
          <p:cNvPr id="355" name="Google Shape;355;p88"/>
          <p:cNvPicPr preferRelativeResize="0"/>
          <p:nvPr/>
        </p:nvPicPr>
        <p:blipFill rotWithShape="1">
          <a:blip r:embed="rId7" cstate="print">
            <a:alphaModFix/>
            <a:extLst>
              <a:ext uri="{28A0092B-C50C-407E-A947-70E740481C1C}">
                <a14:useLocalDpi xmlns:a14="http://schemas.microsoft.com/office/drawing/2010/main"/>
              </a:ext>
            </a:extLst>
          </a:blip>
          <a:srcRect l="-1" b="-747"/>
          <a:stretch/>
        </p:blipFill>
        <p:spPr>
          <a:xfrm>
            <a:off x="2480917" y="1637016"/>
            <a:ext cx="977747" cy="1411825"/>
          </a:xfrm>
          <a:prstGeom prst="rect">
            <a:avLst/>
          </a:prstGeom>
          <a:noFill/>
          <a:ln>
            <a:noFill/>
          </a:ln>
        </p:spPr>
      </p:pic>
      <p:pic>
        <p:nvPicPr>
          <p:cNvPr id="356" name="Google Shape;356;p88"/>
          <p:cNvPicPr preferRelativeResize="0"/>
          <p:nvPr/>
        </p:nvPicPr>
        <p:blipFill rotWithShape="1">
          <a:blip r:embed="rId7" cstate="print">
            <a:alphaModFix/>
            <a:extLst>
              <a:ext uri="{28A0092B-C50C-407E-A947-70E740481C1C}">
                <a14:useLocalDpi xmlns:a14="http://schemas.microsoft.com/office/drawing/2010/main"/>
              </a:ext>
            </a:extLst>
          </a:blip>
          <a:srcRect l="-1" b="-747"/>
          <a:stretch/>
        </p:blipFill>
        <p:spPr>
          <a:xfrm>
            <a:off x="2461080" y="4852418"/>
            <a:ext cx="977747" cy="1411825"/>
          </a:xfrm>
          <a:prstGeom prst="rect">
            <a:avLst/>
          </a:prstGeom>
          <a:noFill/>
          <a:ln>
            <a:noFill/>
          </a:ln>
        </p:spPr>
      </p:pic>
      <p:pic>
        <p:nvPicPr>
          <p:cNvPr id="357" name="Google Shape;357;p88" descr="Twitter_Device_Mobile_Floating_Update.png"/>
          <p:cNvPicPr preferRelativeResize="0"/>
          <p:nvPr/>
        </p:nvPicPr>
        <p:blipFill rotWithShape="1">
          <a:blip r:embed="rId4">
            <a:alphaModFix/>
          </a:blip>
          <a:srcRect/>
          <a:stretch/>
        </p:blipFill>
        <p:spPr>
          <a:xfrm>
            <a:off x="2228180" y="4149080"/>
            <a:ext cx="1452510" cy="2592288"/>
          </a:xfrm>
          <a:prstGeom prst="rect">
            <a:avLst/>
          </a:prstGeom>
          <a:noFill/>
          <a:ln>
            <a:noFill/>
          </a:ln>
        </p:spPr>
      </p:pic>
      <p:pic>
        <p:nvPicPr>
          <p:cNvPr id="319" name="Google Shape;319;p88" descr="Twitter_Device_Mobile_Floating_Update.png"/>
          <p:cNvPicPr preferRelativeResize="0"/>
          <p:nvPr/>
        </p:nvPicPr>
        <p:blipFill rotWithShape="1">
          <a:blip r:embed="rId4">
            <a:alphaModFix/>
          </a:blip>
          <a:srcRect/>
          <a:stretch/>
        </p:blipFill>
        <p:spPr>
          <a:xfrm>
            <a:off x="2228180" y="956345"/>
            <a:ext cx="1452510" cy="2592288"/>
          </a:xfrm>
          <a:prstGeom prst="rect">
            <a:avLst/>
          </a:prstGeom>
          <a:noFill/>
          <a:ln>
            <a:noFill/>
          </a:ln>
        </p:spPr>
      </p:pic>
      <p:grpSp>
        <p:nvGrpSpPr>
          <p:cNvPr id="358" name="Google Shape;358;p88"/>
          <p:cNvGrpSpPr/>
          <p:nvPr/>
        </p:nvGrpSpPr>
        <p:grpSpPr>
          <a:xfrm>
            <a:off x="178505" y="4142601"/>
            <a:ext cx="1452510" cy="2592288"/>
            <a:chOff x="153037" y="956345"/>
            <a:chExt cx="1452510" cy="2592288"/>
          </a:xfrm>
        </p:grpSpPr>
        <p:pic>
          <p:nvPicPr>
            <p:cNvPr id="359" name="Google Shape;359;p88" descr="Twitter_Device_Mobile_Floating_Update.png"/>
            <p:cNvPicPr preferRelativeResize="0"/>
            <p:nvPr/>
          </p:nvPicPr>
          <p:blipFill rotWithShape="1">
            <a:blip r:embed="rId4">
              <a:alphaModFix/>
            </a:blip>
            <a:srcRect/>
            <a:stretch/>
          </p:blipFill>
          <p:spPr>
            <a:xfrm>
              <a:off x="153037" y="956345"/>
              <a:ext cx="1452510" cy="2592288"/>
            </a:xfrm>
            <a:prstGeom prst="rect">
              <a:avLst/>
            </a:prstGeom>
            <a:noFill/>
            <a:ln>
              <a:noFill/>
            </a:ln>
          </p:spPr>
        </p:pic>
        <p:pic>
          <p:nvPicPr>
            <p:cNvPr id="360" name="Google Shape;360;p88"/>
            <p:cNvPicPr preferRelativeResize="0"/>
            <p:nvPr/>
          </p:nvPicPr>
          <p:blipFill rotWithShape="1">
            <a:blip r:embed="rId5" cstate="print">
              <a:alphaModFix/>
              <a:extLst>
                <a:ext uri="{28A0092B-C50C-407E-A947-70E740481C1C}">
                  <a14:useLocalDpi xmlns:a14="http://schemas.microsoft.com/office/drawing/2010/main"/>
                </a:ext>
              </a:extLst>
            </a:blip>
            <a:srcRect l="-1"/>
            <a:stretch/>
          </p:blipFill>
          <p:spPr>
            <a:xfrm>
              <a:off x="385957" y="2120610"/>
              <a:ext cx="975468" cy="1014033"/>
            </a:xfrm>
            <a:prstGeom prst="rect">
              <a:avLst/>
            </a:prstGeom>
            <a:noFill/>
            <a:ln>
              <a:noFill/>
            </a:ln>
          </p:spPr>
        </p:pic>
        <p:grpSp>
          <p:nvGrpSpPr>
            <p:cNvPr id="361" name="Google Shape;361;p88"/>
            <p:cNvGrpSpPr/>
            <p:nvPr/>
          </p:nvGrpSpPr>
          <p:grpSpPr>
            <a:xfrm>
              <a:off x="393967" y="1537880"/>
              <a:ext cx="959449" cy="576633"/>
              <a:chOff x="8140144" y="4104209"/>
              <a:chExt cx="1129760" cy="728934"/>
            </a:xfrm>
          </p:grpSpPr>
          <p:sp>
            <p:nvSpPr>
              <p:cNvPr id="362" name="Google Shape;362;p88"/>
              <p:cNvSpPr/>
              <p:nvPr/>
            </p:nvSpPr>
            <p:spPr>
              <a:xfrm>
                <a:off x="8140145" y="4104209"/>
                <a:ext cx="1129759" cy="728934"/>
              </a:xfrm>
              <a:prstGeom prst="rect">
                <a:avLst/>
              </a:prstGeom>
              <a:solidFill>
                <a:schemeClr val="dk2"/>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a:ea typeface="Meiryo"/>
                  <a:cs typeface="Meiryo"/>
                  <a:sym typeface="Meiryo"/>
                </a:endParaRPr>
              </a:p>
            </p:txBody>
          </p:sp>
          <p:sp>
            <p:nvSpPr>
              <p:cNvPr id="363" name="Google Shape;363;p88"/>
              <p:cNvSpPr/>
              <p:nvPr/>
            </p:nvSpPr>
            <p:spPr>
              <a:xfrm>
                <a:off x="8140144" y="4758357"/>
                <a:ext cx="1129759" cy="692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a:solidFill>
                      <a:schemeClr val="lt1"/>
                    </a:solidFill>
                    <a:latin typeface="Meiryo"/>
                    <a:ea typeface="Meiryo"/>
                    <a:cs typeface="Meiryo"/>
                    <a:sym typeface="Meiryo"/>
                  </a:rPr>
                  <a:t>TEXT</a:t>
                </a:r>
                <a:endParaRPr sz="800" b="0" i="0" u="none" strike="noStrike" cap="none">
                  <a:solidFill>
                    <a:schemeClr val="lt1"/>
                  </a:solidFill>
                  <a:latin typeface="Meiryo"/>
                  <a:ea typeface="Meiryo"/>
                  <a:cs typeface="Meiryo"/>
                  <a:sym typeface="Meiryo"/>
                </a:endParaRPr>
              </a:p>
            </p:txBody>
          </p:sp>
          <p:grpSp>
            <p:nvGrpSpPr>
              <p:cNvPr id="364" name="Google Shape;364;p88"/>
              <p:cNvGrpSpPr/>
              <p:nvPr/>
            </p:nvGrpSpPr>
            <p:grpSpPr>
              <a:xfrm>
                <a:off x="9071684" y="4570889"/>
                <a:ext cx="186014" cy="243195"/>
                <a:chOff x="9400622" y="3790682"/>
                <a:chExt cx="186014" cy="243195"/>
              </a:xfrm>
            </p:grpSpPr>
            <p:sp>
              <p:nvSpPr>
                <p:cNvPr id="365" name="Google Shape;365;p88"/>
                <p:cNvSpPr/>
                <p:nvPr/>
              </p:nvSpPr>
              <p:spPr>
                <a:xfrm>
                  <a:off x="9400622" y="3790682"/>
                  <a:ext cx="186014" cy="184339"/>
                </a:xfrm>
                <a:custGeom>
                  <a:avLst/>
                  <a:gdLst/>
                  <a:ahLst/>
                  <a:cxnLst/>
                  <a:rect l="l" t="t" r="r" b="b"/>
                  <a:pathLst>
                    <a:path w="120000" h="120000" extrusionOk="0">
                      <a:moveTo>
                        <a:pt x="0" y="0"/>
                      </a:moveTo>
                      <a:lnTo>
                        <a:pt x="120000" y="0"/>
                      </a:lnTo>
                      <a:lnTo>
                        <a:pt x="120000" y="120000"/>
                      </a:lnTo>
                      <a:lnTo>
                        <a:pt x="0" y="120000"/>
                      </a:lnTo>
                      <a:close/>
                      <a:moveTo>
                        <a:pt x="18461" y="43125"/>
                      </a:moveTo>
                      <a:lnTo>
                        <a:pt x="18461" y="76875"/>
                      </a:lnTo>
                      <a:lnTo>
                        <a:pt x="44423" y="76875"/>
                      </a:lnTo>
                      <a:lnTo>
                        <a:pt x="70385" y="105000"/>
                      </a:lnTo>
                      <a:lnTo>
                        <a:pt x="70385" y="15000"/>
                      </a:lnTo>
                      <a:lnTo>
                        <a:pt x="44423" y="43125"/>
                      </a:lnTo>
                      <a:close/>
                    </a:path>
                    <a:path w="120000" h="120000" fill="darken" extrusionOk="0">
                      <a:moveTo>
                        <a:pt x="18461" y="43125"/>
                      </a:moveTo>
                      <a:lnTo>
                        <a:pt x="18461" y="76875"/>
                      </a:lnTo>
                      <a:lnTo>
                        <a:pt x="44423" y="76875"/>
                      </a:lnTo>
                      <a:lnTo>
                        <a:pt x="70385" y="105000"/>
                      </a:lnTo>
                      <a:lnTo>
                        <a:pt x="70385" y="15000"/>
                      </a:lnTo>
                      <a:lnTo>
                        <a:pt x="44423" y="43125"/>
                      </a:lnTo>
                      <a:close/>
                    </a:path>
                    <a:path w="120000" h="120000" fill="none" extrusionOk="0">
                      <a:moveTo>
                        <a:pt x="18461" y="43125"/>
                      </a:moveTo>
                      <a:lnTo>
                        <a:pt x="44423" y="43125"/>
                      </a:lnTo>
                      <a:lnTo>
                        <a:pt x="70385" y="15000"/>
                      </a:lnTo>
                      <a:lnTo>
                        <a:pt x="70385" y="105000"/>
                      </a:lnTo>
                      <a:lnTo>
                        <a:pt x="44423" y="76875"/>
                      </a:lnTo>
                      <a:lnTo>
                        <a:pt x="18461" y="76875"/>
                      </a:lnTo>
                      <a:close/>
                      <a:moveTo>
                        <a:pt x="80770" y="43125"/>
                      </a:moveTo>
                      <a:lnTo>
                        <a:pt x="101539" y="26250"/>
                      </a:lnTo>
                      <a:moveTo>
                        <a:pt x="80770" y="60000"/>
                      </a:moveTo>
                      <a:lnTo>
                        <a:pt x="101539" y="60000"/>
                      </a:lnTo>
                      <a:moveTo>
                        <a:pt x="80770" y="76875"/>
                      </a:moveTo>
                      <a:lnTo>
                        <a:pt x="101539" y="93750"/>
                      </a:lnTo>
                    </a:path>
                    <a:path w="120000" h="120000" fill="none" extrusionOk="0">
                      <a:moveTo>
                        <a:pt x="0" y="0"/>
                      </a:moveTo>
                      <a:lnTo>
                        <a:pt x="120000" y="0"/>
                      </a:lnTo>
                      <a:lnTo>
                        <a:pt x="120000" y="120000"/>
                      </a:lnTo>
                      <a:lnTo>
                        <a:pt x="0" y="120000"/>
                      </a:lnTo>
                      <a:close/>
                    </a:path>
                  </a:pathLst>
                </a:cu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a:ea typeface="Meiryo"/>
                    <a:cs typeface="Meiryo"/>
                    <a:sym typeface="Meiryo"/>
                  </a:endParaRPr>
                </a:p>
              </p:txBody>
            </p:sp>
            <p:sp>
              <p:nvSpPr>
                <p:cNvPr id="366" name="Google Shape;366;p88"/>
                <p:cNvSpPr txBox="1"/>
                <p:nvPr/>
              </p:nvSpPr>
              <p:spPr>
                <a:xfrm>
                  <a:off x="9504236" y="3800437"/>
                  <a:ext cx="72597" cy="233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rgbClr val="000000"/>
                      </a:solidFill>
                      <a:latin typeface="Meiryo"/>
                      <a:ea typeface="Meiryo"/>
                      <a:cs typeface="Meiryo"/>
                      <a:sym typeface="Meiryo"/>
                    </a:rPr>
                    <a:t>×</a:t>
                  </a:r>
                  <a:endParaRPr sz="600" b="0" i="0" u="none" strike="noStrike" cap="none">
                    <a:solidFill>
                      <a:srgbClr val="000000"/>
                    </a:solidFill>
                    <a:latin typeface="Meiryo"/>
                    <a:ea typeface="Meiryo"/>
                    <a:cs typeface="Meiryo"/>
                    <a:sym typeface="Meiryo"/>
                  </a:endParaRPr>
                </a:p>
              </p:txBody>
            </p:sp>
          </p:grpSp>
        </p:grpSp>
        <p:pic>
          <p:nvPicPr>
            <p:cNvPr id="367" name="Google Shape;367;p88" descr="https://pics.prcm.jp/67d9e9951ada1/47411182/gif/47411182.gif"/>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89714" y="1700699"/>
              <a:ext cx="186707" cy="185164"/>
            </a:xfrm>
            <a:prstGeom prst="rect">
              <a:avLst/>
            </a:prstGeom>
            <a:noFill/>
            <a:ln>
              <a:noFill/>
            </a:ln>
          </p:spPr>
        </p:pic>
        <p:pic>
          <p:nvPicPr>
            <p:cNvPr id="368" name="Google Shape;368;p88"/>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374384" y="1327109"/>
              <a:ext cx="1002103" cy="187798"/>
            </a:xfrm>
            <a:prstGeom prst="rect">
              <a:avLst/>
            </a:prstGeom>
            <a:noFill/>
            <a:ln>
              <a:noFill/>
            </a:ln>
          </p:spPr>
        </p:pic>
      </p:grpSp>
      <p:sp>
        <p:nvSpPr>
          <p:cNvPr id="2" name="Google Shape;275;p86">
            <a:extLst>
              <a:ext uri="{FF2B5EF4-FFF2-40B4-BE49-F238E27FC236}">
                <a16:creationId xmlns:a16="http://schemas.microsoft.com/office/drawing/2014/main" id="{4B4CE422-97B6-8B7E-C31A-4DD085F31979}"/>
              </a:ext>
            </a:extLst>
          </p:cNvPr>
          <p:cNvSpPr txBox="1"/>
          <p:nvPr/>
        </p:nvSpPr>
        <p:spPr>
          <a:xfrm>
            <a:off x="7721600" y="182793"/>
            <a:ext cx="8033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4488586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6" name="Google Shape;376;p89"/>
          <p:cNvSpPr txBox="1"/>
          <p:nvPr/>
        </p:nvSpPr>
        <p:spPr>
          <a:xfrm>
            <a:off x="272481" y="977795"/>
            <a:ext cx="3590424" cy="2778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dk1"/>
                </a:solidFill>
                <a:latin typeface="Meiryo UI" panose="020B0604030504040204" pitchFamily="34" charset="-128"/>
                <a:ea typeface="Meiryo UI" panose="020B0604030504040204" pitchFamily="34" charset="-128"/>
                <a:cs typeface="Meiryo"/>
                <a:sym typeface="Meiryo"/>
              </a:rPr>
              <a:t>以下4点を入稿ください。</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377" name="Google Shape;377;p89"/>
          <p:cNvSpPr/>
          <p:nvPr/>
        </p:nvSpPr>
        <p:spPr>
          <a:xfrm>
            <a:off x="272479" y="1325962"/>
            <a:ext cx="8446165" cy="295275"/>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chemeClr val="lt1"/>
                </a:solidFill>
                <a:latin typeface="Meiryo UI" panose="020B0604030504040204" pitchFamily="34" charset="-128"/>
                <a:ea typeface="Meiryo UI" panose="020B0604030504040204" pitchFamily="34" charset="-128"/>
                <a:cs typeface="Meiryo"/>
                <a:sym typeface="Meiryo"/>
              </a:rPr>
              <a:t>　入稿規定</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graphicFrame>
        <p:nvGraphicFramePr>
          <p:cNvPr id="378" name="Google Shape;378;p89"/>
          <p:cNvGraphicFramePr/>
          <p:nvPr/>
        </p:nvGraphicFramePr>
        <p:xfrm>
          <a:off x="3008785" y="1833580"/>
          <a:ext cx="5718725" cy="3065625"/>
        </p:xfrm>
        <a:graphic>
          <a:graphicData uri="http://schemas.openxmlformats.org/drawingml/2006/table">
            <a:tbl>
              <a:tblPr>
                <a:noFill/>
              </a:tblPr>
              <a:tblGrid>
                <a:gridCol w="1980225">
                  <a:extLst>
                    <a:ext uri="{9D8B030D-6E8A-4147-A177-3AD203B41FA5}">
                      <a16:colId xmlns:a16="http://schemas.microsoft.com/office/drawing/2014/main" val="20000"/>
                    </a:ext>
                  </a:extLst>
                </a:gridCol>
                <a:gridCol w="3738500">
                  <a:extLst>
                    <a:ext uri="{9D8B030D-6E8A-4147-A177-3AD203B41FA5}">
                      <a16:colId xmlns:a16="http://schemas.microsoft.com/office/drawing/2014/main" val="20001"/>
                    </a:ext>
                  </a:extLst>
                </a:gridCol>
              </a:tblGrid>
              <a:tr h="192100">
                <a:tc gridSpan="2">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①動画ファイル</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7C37E"/>
                    </a:solidFill>
                  </a:tcPr>
                </a:tc>
                <a:tc hMerge="1">
                  <a:txBody>
                    <a:bodyPr/>
                    <a:lstStyle/>
                    <a:p>
                      <a:endParaRPr lang="ja-JP"/>
                    </a:p>
                  </a:txBody>
                  <a:tcPr/>
                </a:tc>
                <a:extLst>
                  <a:ext uri="{0D108BD9-81ED-4DB2-BD59-A6C34878D82A}">
                    <a16:rowId xmlns:a16="http://schemas.microsoft.com/office/drawing/2014/main" val="10000"/>
                  </a:ext>
                </a:extLst>
              </a:tr>
              <a:tr h="192100">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形式</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 MP4, MOV, WEBM, OGV</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76225">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サイズ</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 1280×720px 以上</a:t>
                      </a:r>
                      <a:br>
                        <a:rPr lang="en-US" sz="1000" b="0" i="0" u="none" strike="noStrike" cap="none">
                          <a:solidFill>
                            <a:schemeClr val="dk1"/>
                          </a:solidFill>
                          <a:latin typeface="Meiryo"/>
                          <a:ea typeface="Meiryo"/>
                          <a:cs typeface="Meiryo"/>
                          <a:sym typeface="Meiryo"/>
                        </a:rPr>
                      </a:br>
                      <a:r>
                        <a:rPr lang="en-US" sz="1000" b="0" i="0" u="none" strike="noStrike" cap="none">
                          <a:solidFill>
                            <a:schemeClr val="dk1"/>
                          </a:solidFill>
                          <a:latin typeface="Meiryo"/>
                          <a:ea typeface="Meiryo"/>
                          <a:cs typeface="Meiryo"/>
                          <a:sym typeface="Meiryo"/>
                        </a:rPr>
                        <a:t> ※弊社にて配信に最適なサイズにリサイズします</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192100">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容量</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dirty="0">
                          <a:solidFill>
                            <a:schemeClr val="dk1"/>
                          </a:solidFill>
                          <a:latin typeface="Meiryo"/>
                          <a:ea typeface="Meiryo"/>
                          <a:cs typeface="Meiryo"/>
                          <a:sym typeface="Meiryo"/>
                        </a:rPr>
                        <a:t> 〜30MB ※</a:t>
                      </a:r>
                      <a:r>
                        <a:rPr lang="en-US" sz="1000" b="0" i="0" u="none" strike="noStrike" cap="none" dirty="0" err="1">
                          <a:solidFill>
                            <a:schemeClr val="dk1"/>
                          </a:solidFill>
                          <a:latin typeface="Meiryo"/>
                          <a:ea typeface="Meiryo"/>
                          <a:cs typeface="Meiryo"/>
                          <a:sym typeface="Meiryo"/>
                        </a:rPr>
                        <a:t>モバイル用オーサリングは弊社にて実施</a:t>
                      </a:r>
                      <a:endParaRPr sz="1000" b="0" i="0" u="none" strike="noStrike" cap="none" dirty="0">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192100">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秒数</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 15秒／30秒</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192100">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フレームレート</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dirty="0">
                          <a:solidFill>
                            <a:schemeClr val="dk1"/>
                          </a:solidFill>
                          <a:latin typeface="Meiryo"/>
                          <a:ea typeface="Meiryo"/>
                          <a:cs typeface="Meiryo"/>
                          <a:sym typeface="Meiryo"/>
                        </a:rPr>
                        <a:t> </a:t>
                      </a:r>
                      <a:r>
                        <a:rPr lang="ja-JP" altLang="en-US" sz="1000" b="0" i="0" u="none" strike="noStrike" cap="none" dirty="0">
                          <a:solidFill>
                            <a:schemeClr val="dk1"/>
                          </a:solidFill>
                          <a:latin typeface="Meiryo"/>
                          <a:ea typeface="Meiryo"/>
                          <a:cs typeface="Meiryo"/>
                          <a:sym typeface="Meiryo"/>
                        </a:rPr>
                        <a:t>制限なし</a:t>
                      </a:r>
                      <a:endParaRPr sz="1000" b="0" i="0" u="none" strike="noStrike" cap="none" dirty="0">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192100">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ビットレート</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dirty="0">
                          <a:solidFill>
                            <a:schemeClr val="dk1"/>
                          </a:solidFill>
                          <a:latin typeface="Meiryo"/>
                          <a:ea typeface="Meiryo"/>
                          <a:cs typeface="Meiryo"/>
                          <a:sym typeface="Meiryo"/>
                        </a:rPr>
                        <a:t> </a:t>
                      </a:r>
                      <a:r>
                        <a:rPr lang="ja-JP" altLang="en-US" sz="1000" b="0" i="0" u="none" strike="noStrike" cap="none" dirty="0">
                          <a:solidFill>
                            <a:schemeClr val="dk1"/>
                          </a:solidFill>
                          <a:latin typeface="Meiryo"/>
                          <a:ea typeface="Meiryo"/>
                          <a:cs typeface="Meiryo"/>
                          <a:sym typeface="Meiryo"/>
                        </a:rPr>
                        <a:t>制限なし</a:t>
                      </a:r>
                      <a:endParaRPr sz="1000" b="0" i="0" u="none" strike="noStrike" cap="none" dirty="0">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192100">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オーディオ</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dirty="0">
                          <a:solidFill>
                            <a:schemeClr val="dk1"/>
                          </a:solidFill>
                          <a:latin typeface="Meiryo"/>
                          <a:ea typeface="Meiryo"/>
                          <a:cs typeface="Meiryo"/>
                          <a:sym typeface="Meiryo"/>
                        </a:rPr>
                        <a:t> </a:t>
                      </a:r>
                      <a:r>
                        <a:rPr lang="ja-JP" altLang="en-US" sz="1000" b="0" i="0" u="none" strike="noStrike" cap="none" dirty="0">
                          <a:solidFill>
                            <a:schemeClr val="dk1"/>
                          </a:solidFill>
                          <a:latin typeface="Meiryo"/>
                          <a:ea typeface="Meiryo"/>
                          <a:cs typeface="Meiryo"/>
                          <a:sym typeface="Meiryo"/>
                        </a:rPr>
                        <a:t>制限なし</a:t>
                      </a:r>
                      <a:endParaRPr sz="1000" b="0" i="0" u="none" strike="noStrike" cap="none" dirty="0">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192100">
                <a:tc gridSpan="2">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dirty="0">
                          <a:solidFill>
                            <a:schemeClr val="dk1"/>
                          </a:solidFill>
                          <a:latin typeface="Meiryo"/>
                          <a:ea typeface="Meiryo"/>
                          <a:cs typeface="Meiryo"/>
                          <a:sym typeface="Meiryo"/>
                        </a:rPr>
                        <a:t>②</a:t>
                      </a:r>
                      <a:r>
                        <a:rPr lang="en-US" sz="1000" b="0" i="0" u="none" strike="noStrike" cap="none" dirty="0" err="1">
                          <a:solidFill>
                            <a:schemeClr val="dk1"/>
                          </a:solidFill>
                          <a:latin typeface="Meiryo"/>
                          <a:ea typeface="Meiryo"/>
                          <a:cs typeface="Meiryo"/>
                          <a:sym typeface="Meiryo"/>
                        </a:rPr>
                        <a:t>リンク先URL</a:t>
                      </a:r>
                      <a:endParaRPr sz="1000" b="0" i="0" u="none" strike="noStrike" cap="none" dirty="0">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7C37E"/>
                    </a:solidFill>
                  </a:tcPr>
                </a:tc>
                <a:tc hMerge="1">
                  <a:txBody>
                    <a:bodyPr/>
                    <a:lstStyle/>
                    <a:p>
                      <a:endParaRPr lang="ja-JP"/>
                    </a:p>
                  </a:txBody>
                  <a:tcPr/>
                </a:tc>
                <a:extLst>
                  <a:ext uri="{0D108BD9-81ED-4DB2-BD59-A6C34878D82A}">
                    <a16:rowId xmlns:a16="http://schemas.microsoft.com/office/drawing/2014/main" val="10008"/>
                  </a:ext>
                </a:extLst>
              </a:tr>
              <a:tr h="192100">
                <a:tc gridSpan="2">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dirty="0">
                          <a:solidFill>
                            <a:schemeClr val="dk1"/>
                          </a:solidFill>
                          <a:latin typeface="Meiryo"/>
                          <a:ea typeface="Meiryo"/>
                          <a:cs typeface="Meiryo"/>
                          <a:sym typeface="Meiryo"/>
                        </a:rPr>
                        <a:t>③</a:t>
                      </a:r>
                      <a:r>
                        <a:rPr lang="en-US" sz="1000" b="0" i="0" u="none" strike="noStrike" cap="none" dirty="0" err="1">
                          <a:solidFill>
                            <a:schemeClr val="dk1"/>
                          </a:solidFill>
                          <a:latin typeface="Meiryo"/>
                          <a:ea typeface="Meiryo"/>
                          <a:cs typeface="Meiryo"/>
                          <a:sym typeface="Meiryo"/>
                        </a:rPr>
                        <a:t>止め画バナ</a:t>
                      </a:r>
                      <a:r>
                        <a:rPr lang="en-US" sz="1000" b="0" i="0" u="none" strike="noStrike" cap="none" dirty="0">
                          <a:solidFill>
                            <a:schemeClr val="dk1"/>
                          </a:solidFill>
                          <a:latin typeface="Meiryo"/>
                          <a:ea typeface="Meiryo"/>
                          <a:cs typeface="Meiryo"/>
                          <a:sym typeface="Meiryo"/>
                        </a:rPr>
                        <a:t>ー/</a:t>
                      </a:r>
                      <a:r>
                        <a:rPr lang="en-US" sz="1000" b="0" i="0" u="none" strike="noStrike" cap="none" dirty="0" err="1">
                          <a:solidFill>
                            <a:schemeClr val="dk1"/>
                          </a:solidFill>
                          <a:latin typeface="Meiryo"/>
                          <a:ea typeface="Meiryo"/>
                          <a:cs typeface="Meiryo"/>
                          <a:sym typeface="Meiryo"/>
                        </a:rPr>
                        <a:t>代替バナ</a:t>
                      </a:r>
                      <a:r>
                        <a:rPr lang="en-US" sz="1000" b="0" i="0" u="none" strike="noStrike" cap="none" dirty="0">
                          <a:solidFill>
                            <a:schemeClr val="dk1"/>
                          </a:solidFill>
                          <a:latin typeface="Meiryo"/>
                          <a:ea typeface="Meiryo"/>
                          <a:cs typeface="Meiryo"/>
                          <a:sym typeface="Meiryo"/>
                        </a:rPr>
                        <a:t>ー</a:t>
                      </a:r>
                      <a:endParaRPr sz="1000" b="0" i="0" u="none" strike="noStrike" cap="none" dirty="0">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7C37E"/>
                    </a:solidFill>
                  </a:tcPr>
                </a:tc>
                <a:tc hMerge="1">
                  <a:txBody>
                    <a:bodyPr/>
                    <a:lstStyle/>
                    <a:p>
                      <a:endParaRPr lang="ja-JP"/>
                    </a:p>
                  </a:txBody>
                  <a:tcPr/>
                </a:tc>
                <a:extLst>
                  <a:ext uri="{0D108BD9-81ED-4DB2-BD59-A6C34878D82A}">
                    <a16:rowId xmlns:a16="http://schemas.microsoft.com/office/drawing/2014/main" val="10010"/>
                  </a:ext>
                </a:extLst>
              </a:tr>
              <a:tr h="192100">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形式</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 IPG,GIF,PNG</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11"/>
                  </a:ext>
                </a:extLst>
              </a:tr>
              <a:tr h="192100">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サイズ</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dirty="0">
                          <a:solidFill>
                            <a:schemeClr val="dk1"/>
                          </a:solidFill>
                          <a:latin typeface="Meiryo"/>
                          <a:ea typeface="Meiryo"/>
                          <a:cs typeface="Meiryo"/>
                          <a:sym typeface="Meiryo"/>
                        </a:rPr>
                        <a:t> 640×360</a:t>
                      </a:r>
                      <a:endParaRPr sz="1000" b="0" i="0" u="none" strike="noStrike" cap="none" dirty="0">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12"/>
                  </a:ext>
                </a:extLst>
              </a:tr>
              <a:tr h="192100">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容量</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 </a:t>
                      </a:r>
                      <a:r>
                        <a:rPr lang="en-US" altLang="ja-JP" sz="1000" b="0" i="0" u="none" strike="noStrike" cap="none">
                          <a:solidFill>
                            <a:schemeClr val="dk1"/>
                          </a:solidFill>
                          <a:latin typeface="Meiryo"/>
                          <a:ea typeface="Meiryo"/>
                          <a:cs typeface="Meiryo"/>
                          <a:sym typeface="Meiryo"/>
                        </a:rPr>
                        <a:t>10</a:t>
                      </a:r>
                      <a:r>
                        <a:rPr lang="en-US" sz="1000" b="0" i="0" u="none" strike="noStrike" cap="none">
                          <a:solidFill>
                            <a:schemeClr val="dk1"/>
                          </a:solidFill>
                          <a:latin typeface="Meiryo"/>
                          <a:ea typeface="Meiryo"/>
                          <a:cs typeface="Meiryo"/>
                          <a:sym typeface="Meiryo"/>
                        </a:rPr>
                        <a:t>0KB以内</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13"/>
                  </a:ext>
                </a:extLst>
              </a:tr>
              <a:tr h="192100">
                <a:tc gridSpan="2">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④テキスト</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D7C37E"/>
                    </a:solidFill>
                  </a:tcPr>
                </a:tc>
                <a:tc hMerge="1">
                  <a:txBody>
                    <a:bodyPr/>
                    <a:lstStyle/>
                    <a:p>
                      <a:endParaRPr lang="ja-JP"/>
                    </a:p>
                  </a:txBody>
                  <a:tcPr/>
                </a:tc>
                <a:extLst>
                  <a:ext uri="{0D108BD9-81ED-4DB2-BD59-A6C34878D82A}">
                    <a16:rowId xmlns:a16="http://schemas.microsoft.com/office/drawing/2014/main" val="10014"/>
                  </a:ext>
                </a:extLst>
              </a:tr>
              <a:tr h="192100">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a:solidFill>
                            <a:schemeClr val="dk1"/>
                          </a:solidFill>
                          <a:latin typeface="Meiryo"/>
                          <a:ea typeface="Meiryo"/>
                          <a:cs typeface="Meiryo"/>
                          <a:sym typeface="Meiryo"/>
                        </a:rPr>
                        <a:t>テキスト</a:t>
                      </a:r>
                      <a:endParaRPr sz="1000" b="0" i="0" u="none" strike="noStrike" cap="none">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000"/>
                        <a:buFont typeface="Arial"/>
                        <a:buNone/>
                      </a:pPr>
                      <a:r>
                        <a:rPr lang="en-US" sz="1000" b="0" i="0" u="none" strike="noStrike" cap="none" dirty="0">
                          <a:solidFill>
                            <a:schemeClr val="dk1"/>
                          </a:solidFill>
                          <a:latin typeface="Meiryo"/>
                          <a:ea typeface="Meiryo"/>
                          <a:cs typeface="Meiryo"/>
                          <a:sym typeface="Meiryo"/>
                        </a:rPr>
                        <a:t> 15字以内（全角半角問わず）※</a:t>
                      </a:r>
                      <a:r>
                        <a:rPr lang="en-US" sz="1000" b="0" i="0" u="none" strike="noStrike" cap="none" dirty="0" err="1">
                          <a:solidFill>
                            <a:schemeClr val="dk1"/>
                          </a:solidFill>
                          <a:latin typeface="Meiryo"/>
                          <a:ea typeface="Meiryo"/>
                          <a:cs typeface="Meiryo"/>
                          <a:sym typeface="Meiryo"/>
                        </a:rPr>
                        <a:t>書体変更不可</a:t>
                      </a:r>
                      <a:endParaRPr sz="1000" b="0" i="0" u="none" strike="noStrike" cap="none" dirty="0">
                        <a:solidFill>
                          <a:srgbClr val="000000"/>
                        </a:solidFill>
                        <a:latin typeface="Meiryo"/>
                        <a:ea typeface="Meiryo"/>
                        <a:cs typeface="Meiryo"/>
                        <a:sym typeface="Meiryo"/>
                      </a:endParaRPr>
                    </a:p>
                  </a:txBody>
                  <a:tcPr marL="9400" marR="9400" marT="940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15"/>
                  </a:ext>
                </a:extLst>
              </a:tr>
            </a:tbl>
          </a:graphicData>
        </a:graphic>
      </p:graphicFrame>
      <p:pic>
        <p:nvPicPr>
          <p:cNvPr id="379" name="Google Shape;379;p89" descr="Twitter_Device_Mobile_Floating_Update.png"/>
          <p:cNvPicPr preferRelativeResize="0"/>
          <p:nvPr/>
        </p:nvPicPr>
        <p:blipFill rotWithShape="1">
          <a:blip r:embed="rId3">
            <a:alphaModFix/>
          </a:blip>
          <a:srcRect/>
          <a:stretch/>
        </p:blipFill>
        <p:spPr>
          <a:xfrm>
            <a:off x="416496" y="1741851"/>
            <a:ext cx="2194567" cy="3916634"/>
          </a:xfrm>
          <a:prstGeom prst="rect">
            <a:avLst/>
          </a:prstGeom>
          <a:noFill/>
          <a:ln>
            <a:noFill/>
          </a:ln>
        </p:spPr>
      </p:pic>
      <p:grpSp>
        <p:nvGrpSpPr>
          <p:cNvPr id="380" name="Google Shape;380;p89"/>
          <p:cNvGrpSpPr/>
          <p:nvPr/>
        </p:nvGrpSpPr>
        <p:grpSpPr>
          <a:xfrm>
            <a:off x="776536" y="2292933"/>
            <a:ext cx="1440160" cy="992873"/>
            <a:chOff x="8140144" y="4104209"/>
            <a:chExt cx="1129760" cy="728934"/>
          </a:xfrm>
        </p:grpSpPr>
        <p:sp>
          <p:nvSpPr>
            <p:cNvPr id="381" name="Google Shape;381;p89"/>
            <p:cNvSpPr/>
            <p:nvPr/>
          </p:nvSpPr>
          <p:spPr>
            <a:xfrm>
              <a:off x="8140145" y="4104209"/>
              <a:ext cx="1129759" cy="728934"/>
            </a:xfrm>
            <a:prstGeom prst="rect">
              <a:avLst/>
            </a:prstGeom>
            <a:solidFill>
              <a:schemeClr val="dk2"/>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382" name="Google Shape;382;p89"/>
            <p:cNvSpPr/>
            <p:nvPr/>
          </p:nvSpPr>
          <p:spPr>
            <a:xfrm>
              <a:off x="8140144" y="4758357"/>
              <a:ext cx="1129759" cy="69275"/>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en-US" sz="700" b="0" i="0" u="none" strike="noStrike" cap="none">
                  <a:solidFill>
                    <a:schemeClr val="lt1"/>
                  </a:solidFill>
                  <a:latin typeface="Meiryo UI" panose="020B0604030504040204" pitchFamily="34" charset="-128"/>
                  <a:ea typeface="Meiryo UI" panose="020B0604030504040204" pitchFamily="34" charset="-128"/>
                  <a:cs typeface="Meiryo"/>
                  <a:sym typeface="Meiryo"/>
                </a:rPr>
                <a:t>TEXT</a:t>
              </a:r>
              <a:endParaRPr sz="8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grpSp>
          <p:nvGrpSpPr>
            <p:cNvPr id="383" name="Google Shape;383;p89"/>
            <p:cNvGrpSpPr/>
            <p:nvPr/>
          </p:nvGrpSpPr>
          <p:grpSpPr>
            <a:xfrm>
              <a:off x="9071684" y="4570889"/>
              <a:ext cx="186014" cy="184339"/>
              <a:chOff x="9400622" y="3790682"/>
              <a:chExt cx="186014" cy="184339"/>
            </a:xfrm>
          </p:grpSpPr>
          <p:sp>
            <p:nvSpPr>
              <p:cNvPr id="384" name="Google Shape;384;p89"/>
              <p:cNvSpPr/>
              <p:nvPr/>
            </p:nvSpPr>
            <p:spPr>
              <a:xfrm>
                <a:off x="9400622" y="3790682"/>
                <a:ext cx="186014" cy="184339"/>
              </a:xfrm>
              <a:custGeom>
                <a:avLst/>
                <a:gdLst/>
                <a:ahLst/>
                <a:cxnLst/>
                <a:rect l="l" t="t" r="r" b="b"/>
                <a:pathLst>
                  <a:path w="120000" h="120000" extrusionOk="0">
                    <a:moveTo>
                      <a:pt x="0" y="0"/>
                    </a:moveTo>
                    <a:lnTo>
                      <a:pt x="120000" y="0"/>
                    </a:lnTo>
                    <a:lnTo>
                      <a:pt x="120000" y="120000"/>
                    </a:lnTo>
                    <a:lnTo>
                      <a:pt x="0" y="120000"/>
                    </a:lnTo>
                    <a:close/>
                    <a:moveTo>
                      <a:pt x="15000" y="44064"/>
                    </a:moveTo>
                    <a:lnTo>
                      <a:pt x="15000" y="75936"/>
                    </a:lnTo>
                    <a:lnTo>
                      <a:pt x="43125" y="75936"/>
                    </a:lnTo>
                    <a:lnTo>
                      <a:pt x="71250" y="102497"/>
                    </a:lnTo>
                    <a:lnTo>
                      <a:pt x="71250" y="17503"/>
                    </a:lnTo>
                    <a:lnTo>
                      <a:pt x="43125" y="44064"/>
                    </a:lnTo>
                    <a:close/>
                  </a:path>
                  <a:path w="120000" h="120000" fill="darken" extrusionOk="0">
                    <a:moveTo>
                      <a:pt x="15000" y="44064"/>
                    </a:moveTo>
                    <a:lnTo>
                      <a:pt x="15000" y="75936"/>
                    </a:lnTo>
                    <a:lnTo>
                      <a:pt x="43125" y="75936"/>
                    </a:lnTo>
                    <a:lnTo>
                      <a:pt x="71250" y="102497"/>
                    </a:lnTo>
                    <a:lnTo>
                      <a:pt x="71250" y="17503"/>
                    </a:lnTo>
                    <a:lnTo>
                      <a:pt x="43125" y="44064"/>
                    </a:lnTo>
                    <a:close/>
                  </a:path>
                  <a:path w="120000" h="120000" fill="none" extrusionOk="0">
                    <a:moveTo>
                      <a:pt x="15000" y="44064"/>
                    </a:moveTo>
                    <a:lnTo>
                      <a:pt x="43125" y="44064"/>
                    </a:lnTo>
                    <a:lnTo>
                      <a:pt x="71250" y="17503"/>
                    </a:lnTo>
                    <a:lnTo>
                      <a:pt x="71250" y="102497"/>
                    </a:lnTo>
                    <a:lnTo>
                      <a:pt x="43125" y="75936"/>
                    </a:lnTo>
                    <a:lnTo>
                      <a:pt x="15000" y="75936"/>
                    </a:lnTo>
                    <a:close/>
                    <a:moveTo>
                      <a:pt x="82500" y="44064"/>
                    </a:moveTo>
                    <a:lnTo>
                      <a:pt x="105000" y="28127"/>
                    </a:lnTo>
                    <a:moveTo>
                      <a:pt x="82500" y="60000"/>
                    </a:moveTo>
                    <a:lnTo>
                      <a:pt x="105000" y="60000"/>
                    </a:lnTo>
                    <a:moveTo>
                      <a:pt x="82500" y="75936"/>
                    </a:moveTo>
                    <a:lnTo>
                      <a:pt x="105000" y="91873"/>
                    </a:lnTo>
                  </a:path>
                  <a:path w="120000" h="120000" fill="none" extrusionOk="0">
                    <a:moveTo>
                      <a:pt x="0" y="0"/>
                    </a:moveTo>
                    <a:lnTo>
                      <a:pt x="120000" y="0"/>
                    </a:lnTo>
                    <a:lnTo>
                      <a:pt x="120000" y="120000"/>
                    </a:lnTo>
                    <a:lnTo>
                      <a:pt x="0" y="120000"/>
                    </a:lnTo>
                    <a:close/>
                  </a:path>
                </a:pathLst>
              </a:cu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385" name="Google Shape;385;p89"/>
              <p:cNvSpPr txBox="1"/>
              <p:nvPr/>
            </p:nvSpPr>
            <p:spPr>
              <a:xfrm>
                <a:off x="9504236" y="3800437"/>
                <a:ext cx="72597" cy="1355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US" sz="600" b="0" i="0" u="none" strike="noStrike" cap="none">
                    <a:solidFill>
                      <a:srgbClr val="000000"/>
                    </a:solidFill>
                    <a:latin typeface="Meiryo UI" panose="020B0604030504040204" pitchFamily="34" charset="-128"/>
                    <a:ea typeface="Meiryo UI" panose="020B0604030504040204" pitchFamily="34" charset="-128"/>
                    <a:cs typeface="Meiryo"/>
                    <a:sym typeface="Meiryo"/>
                  </a:rPr>
                  <a:t>×</a:t>
                </a:r>
                <a:endParaRPr sz="6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grpSp>
      </p:grpSp>
      <p:pic>
        <p:nvPicPr>
          <p:cNvPr id="386" name="Google Shape;386;p89" descr="https://pics.prcm.jp/67d9e9951ada1/47411182/gif/47411182.gif"/>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404867" y="2681355"/>
            <a:ext cx="217824" cy="216024"/>
          </a:xfrm>
          <a:prstGeom prst="rect">
            <a:avLst/>
          </a:prstGeom>
          <a:noFill/>
          <a:ln>
            <a:noFill/>
          </a:ln>
        </p:spPr>
      </p:pic>
      <p:sp>
        <p:nvSpPr>
          <p:cNvPr id="387" name="Google Shape;387;p89"/>
          <p:cNvSpPr txBox="1"/>
          <p:nvPr/>
        </p:nvSpPr>
        <p:spPr>
          <a:xfrm>
            <a:off x="853475" y="182793"/>
            <a:ext cx="794459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SP動画バナー広告入稿規定</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389" name="Google Shape;389;p8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Calibri"/>
                <a:ea typeface="Calibri"/>
                <a:cs typeface="Calibri"/>
                <a:sym typeface="Calibri"/>
              </a:rPr>
              <a:t>44</a:t>
            </a:fld>
            <a:endParaRPr>
              <a:latin typeface="Calibri"/>
              <a:ea typeface="Calibri"/>
              <a:cs typeface="Calibri"/>
              <a:sym typeface="Calibri"/>
            </a:endParaRPr>
          </a:p>
        </p:txBody>
      </p:sp>
      <p:pic>
        <p:nvPicPr>
          <p:cNvPr id="390" name="Google Shape;390;p89"/>
          <p:cNvPicPr preferRelativeResize="0"/>
          <p:nvPr/>
        </p:nvPicPr>
        <p:blipFill rotWithShape="1">
          <a:blip r:embed="rId5" cstate="print">
            <a:alphaModFix/>
            <a:extLst>
              <a:ext uri="{28A0092B-C50C-407E-A947-70E740481C1C}">
                <a14:useLocalDpi xmlns:a14="http://schemas.microsoft.com/office/drawing/2010/main"/>
              </a:ext>
            </a:extLst>
          </a:blip>
          <a:srcRect l="-1"/>
          <a:stretch/>
        </p:blipFill>
        <p:spPr>
          <a:xfrm>
            <a:off x="776535" y="3338037"/>
            <a:ext cx="1447120" cy="1649599"/>
          </a:xfrm>
          <a:prstGeom prst="rect">
            <a:avLst/>
          </a:prstGeom>
          <a:noFill/>
          <a:ln>
            <a:noFill/>
          </a:ln>
        </p:spPr>
      </p:pic>
      <p:sp>
        <p:nvSpPr>
          <p:cNvPr id="2" name="Google Shape;275;p86">
            <a:extLst>
              <a:ext uri="{FF2B5EF4-FFF2-40B4-BE49-F238E27FC236}">
                <a16:creationId xmlns:a16="http://schemas.microsoft.com/office/drawing/2014/main" id="{A8FE0637-295C-50EB-DE21-DFC6B4FCE343}"/>
              </a:ext>
            </a:extLst>
          </p:cNvPr>
          <p:cNvSpPr txBox="1"/>
          <p:nvPr/>
        </p:nvSpPr>
        <p:spPr>
          <a:xfrm>
            <a:off x="7721600" y="182793"/>
            <a:ext cx="8033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2788800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8"/>
          <p:cNvSpPr txBox="1"/>
          <p:nvPr/>
        </p:nvSpPr>
        <p:spPr>
          <a:xfrm>
            <a:off x="178129" y="1852527"/>
            <a:ext cx="5953730" cy="16311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Case Studies</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4000"/>
              <a:buFont typeface="Arial"/>
              <a:buNone/>
            </a:pPr>
            <a:r>
              <a:rPr lang="en-US" sz="40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事例</a:t>
            </a:r>
            <a:endParaRPr sz="40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850" name="Google Shape;850;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45</a:t>
            </a:fld>
            <a:endParaRPr/>
          </a:p>
        </p:txBody>
      </p:sp>
      <p:pic>
        <p:nvPicPr>
          <p:cNvPr id="2" name="図 1">
            <a:extLst>
              <a:ext uri="{FF2B5EF4-FFF2-40B4-BE49-F238E27FC236}">
                <a16:creationId xmlns:a16="http://schemas.microsoft.com/office/drawing/2014/main" id="{2AE0EBEC-A840-D2D7-94D6-6C82A7E10FD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14923" y="3631474"/>
            <a:ext cx="4938761" cy="32958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pic>
        <p:nvPicPr>
          <p:cNvPr id="26" name="図 25">
            <a:extLst>
              <a:ext uri="{FF2B5EF4-FFF2-40B4-BE49-F238E27FC236}">
                <a16:creationId xmlns:a16="http://schemas.microsoft.com/office/drawing/2014/main" id="{FC5DCA70-0101-1DAF-7055-8E8C11614E0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851838" y="4303195"/>
            <a:ext cx="1144594" cy="1357154"/>
          </a:xfrm>
          <a:prstGeom prst="rect">
            <a:avLst/>
          </a:prstGeom>
          <a:ln>
            <a:solidFill>
              <a:schemeClr val="tx2">
                <a:lumMod val="90000"/>
              </a:schemeClr>
            </a:solidFill>
          </a:ln>
        </p:spPr>
      </p:pic>
      <p:pic>
        <p:nvPicPr>
          <p:cNvPr id="29" name="図 28">
            <a:extLst>
              <a:ext uri="{FF2B5EF4-FFF2-40B4-BE49-F238E27FC236}">
                <a16:creationId xmlns:a16="http://schemas.microsoft.com/office/drawing/2014/main" id="{AC2B5051-BDA8-9CEB-DCD7-9918D12CB0C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079874" y="4068114"/>
            <a:ext cx="614178" cy="218321"/>
          </a:xfrm>
          <a:prstGeom prst="rect">
            <a:avLst/>
          </a:prstGeom>
        </p:spPr>
      </p:pic>
      <p:cxnSp>
        <p:nvCxnSpPr>
          <p:cNvPr id="856" name="Google Shape;856;p9"/>
          <p:cNvCxnSpPr/>
          <p:nvPr/>
        </p:nvCxnSpPr>
        <p:spPr>
          <a:xfrm>
            <a:off x="186125" y="831095"/>
            <a:ext cx="4474064" cy="0"/>
          </a:xfrm>
          <a:prstGeom prst="straightConnector1">
            <a:avLst/>
          </a:prstGeom>
          <a:noFill/>
          <a:ln w="19050" cap="flat" cmpd="sng">
            <a:solidFill>
              <a:srgbClr val="96C932"/>
            </a:solidFill>
            <a:prstDash val="solid"/>
            <a:round/>
            <a:headEnd type="none" w="sm" len="sm"/>
            <a:tailEnd type="none" w="sm" len="sm"/>
          </a:ln>
        </p:spPr>
      </p:cxnSp>
      <p:sp>
        <p:nvSpPr>
          <p:cNvPr id="857" name="Google Shape;857;p9"/>
          <p:cNvSpPr txBox="1"/>
          <p:nvPr/>
        </p:nvSpPr>
        <p:spPr>
          <a:xfrm>
            <a:off x="5025768" y="185991"/>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860" name="Google Shape;860;p9"/>
          <p:cNvSpPr txBox="1"/>
          <p:nvPr/>
        </p:nvSpPr>
        <p:spPr>
          <a:xfrm>
            <a:off x="895214" y="197519"/>
            <a:ext cx="341632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タイアップ実施事例</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861" name="Google Shape;861;p9"/>
          <p:cNvSpPr txBox="1"/>
          <p:nvPr/>
        </p:nvSpPr>
        <p:spPr>
          <a:xfrm>
            <a:off x="170144" y="849071"/>
            <a:ext cx="8510026"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実施時：2023年</a:t>
            </a:r>
            <a:r>
              <a:rPr lang="en-US" sz="1100" dirty="0">
                <a:latin typeface="Meiryo"/>
                <a:ea typeface="Meiryo"/>
                <a:cs typeface="Meiryo"/>
                <a:sym typeface="Meiryo"/>
              </a:rPr>
              <a:t>8</a:t>
            </a:r>
            <a:r>
              <a:rPr lang="en-US" sz="1100" b="0" i="0" u="none" strike="noStrike" cap="none" dirty="0">
                <a:solidFill>
                  <a:srgbClr val="000000"/>
                </a:solidFill>
                <a:latin typeface="Meiryo"/>
                <a:ea typeface="Meiryo"/>
                <a:cs typeface="Meiryo"/>
                <a:sym typeface="Meiryo"/>
              </a:rPr>
              <a:t>月</a:t>
            </a:r>
            <a:endParaRPr sz="1100" b="0" i="0" u="none" strike="noStrike" cap="none" dirty="0">
              <a:solidFill>
                <a:srgbClr val="000000"/>
              </a:solidFill>
              <a:latin typeface="Meiryo"/>
              <a:ea typeface="Meiryo"/>
              <a:cs typeface="Meiryo"/>
              <a:sym typeface="Meiryo"/>
            </a:endParaRPr>
          </a:p>
          <a:p>
            <a:pPr>
              <a:buSzPts val="1100"/>
            </a:pPr>
            <a:r>
              <a:rPr lang="en-US" sz="1100" b="0" i="0" u="none" strike="noStrike" cap="none" dirty="0" err="1">
                <a:solidFill>
                  <a:srgbClr val="000000"/>
                </a:solidFill>
                <a:latin typeface="Meiryo"/>
                <a:ea typeface="Meiryo"/>
                <a:cs typeface="Meiryo"/>
                <a:sym typeface="Meiryo"/>
              </a:rPr>
              <a:t>広告主：</a:t>
            </a:r>
            <a:r>
              <a:rPr lang="en-US" sz="1100" dirty="0" err="1">
                <a:latin typeface="Meiryo"/>
                <a:ea typeface="Meiryo"/>
                <a:cs typeface="Meiryo"/>
                <a:sym typeface="Meiryo"/>
              </a:rPr>
              <a:t>キリンビール</a:t>
            </a:r>
            <a:endParaRPr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商材：スプリングバレ</a:t>
            </a:r>
            <a:r>
              <a:rPr lang="en-US" sz="1100" b="0" i="0" u="none" strike="noStrike" cap="none" dirty="0">
                <a:solidFill>
                  <a:srgbClr val="000000"/>
                </a:solidFill>
                <a:latin typeface="Meiryo"/>
                <a:ea typeface="Meiryo"/>
                <a:cs typeface="Meiryo"/>
                <a:sym typeface="Meiryo"/>
              </a:rPr>
              <a:t>ー</a:t>
            </a:r>
            <a:endParaRPr lang="en-US" altLang="ja-JP"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広告メニュ</a:t>
            </a:r>
            <a:r>
              <a:rPr lang="en-US" sz="1100" b="0" i="0" u="none" strike="noStrike" cap="none" dirty="0">
                <a:solidFill>
                  <a:srgbClr val="000000"/>
                </a:solidFill>
                <a:latin typeface="Meiryo"/>
                <a:ea typeface="Meiryo"/>
                <a:cs typeface="Meiryo"/>
                <a:sym typeface="Meiryo"/>
              </a:rPr>
              <a:t>ー：４媒体横断特別プラン</a:t>
            </a:r>
            <a:endParaRPr lang="en-US" altLang="ja-JP" sz="1100" b="0" i="0" u="none" strike="noStrike" cap="none" dirty="0">
              <a:solidFill>
                <a:srgbClr val="000000"/>
              </a:solidFill>
              <a:latin typeface="Meiryo"/>
              <a:ea typeface="Meiryo"/>
              <a:cs typeface="Meiryo"/>
              <a:sym typeface="Meiryo"/>
            </a:endParaRPr>
          </a:p>
        </p:txBody>
      </p:sp>
      <p:cxnSp>
        <p:nvCxnSpPr>
          <p:cNvPr id="882" name="Google Shape;882;p9"/>
          <p:cNvCxnSpPr>
            <a:cxnSpLocks/>
          </p:cNvCxnSpPr>
          <p:nvPr/>
        </p:nvCxnSpPr>
        <p:spPr>
          <a:xfrm>
            <a:off x="194006" y="1618472"/>
            <a:ext cx="4474064" cy="0"/>
          </a:xfrm>
          <a:prstGeom prst="straightConnector1">
            <a:avLst/>
          </a:prstGeom>
          <a:noFill/>
          <a:ln w="19050" cap="flat" cmpd="sng">
            <a:solidFill>
              <a:srgbClr val="96C932"/>
            </a:solidFill>
            <a:prstDash val="solid"/>
            <a:round/>
            <a:headEnd type="none" w="sm" len="sm"/>
            <a:tailEnd type="none" w="sm" len="sm"/>
          </a:ln>
        </p:spPr>
      </p:cxnSp>
      <p:sp>
        <p:nvSpPr>
          <p:cNvPr id="863" name="Google Shape;1304;p68">
            <a:extLst>
              <a:ext uri="{FF2B5EF4-FFF2-40B4-BE49-F238E27FC236}">
                <a16:creationId xmlns:a16="http://schemas.microsoft.com/office/drawing/2014/main" id="{01D19C4B-F20C-4986-32B0-AAC824D992D3}"/>
              </a:ext>
            </a:extLst>
          </p:cNvPr>
          <p:cNvSpPr txBox="1"/>
          <p:nvPr/>
        </p:nvSpPr>
        <p:spPr>
          <a:xfrm>
            <a:off x="4287543" y="185991"/>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 name="Google Shape;91;p1">
            <a:extLst>
              <a:ext uri="{FF2B5EF4-FFF2-40B4-BE49-F238E27FC236}">
                <a16:creationId xmlns:a16="http://schemas.microsoft.com/office/drawing/2014/main" id="{DEC442A0-99F4-A173-3C5F-235AF9BF3D86}"/>
              </a:ext>
            </a:extLst>
          </p:cNvPr>
          <p:cNvSpPr/>
          <p:nvPr/>
        </p:nvSpPr>
        <p:spPr>
          <a:xfrm>
            <a:off x="189396" y="5844987"/>
            <a:ext cx="8590954" cy="915964"/>
          </a:xfrm>
          <a:prstGeom prst="rect">
            <a:avLst/>
          </a:prstGeom>
          <a:solidFill>
            <a:schemeClr val="lt1"/>
          </a:solidFill>
          <a:ln w="28575" cap="flat" cmpd="sng">
            <a:solidFill>
              <a:srgbClr val="5CA27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a:p>
        </p:txBody>
      </p:sp>
      <p:sp>
        <p:nvSpPr>
          <p:cNvPr id="7" name="Google Shape;92;p1">
            <a:extLst>
              <a:ext uri="{FF2B5EF4-FFF2-40B4-BE49-F238E27FC236}">
                <a16:creationId xmlns:a16="http://schemas.microsoft.com/office/drawing/2014/main" id="{E67CF60B-BCC3-4159-3CDE-75C6A173580E}"/>
              </a:ext>
            </a:extLst>
          </p:cNvPr>
          <p:cNvSpPr txBox="1"/>
          <p:nvPr/>
        </p:nvSpPr>
        <p:spPr>
          <a:xfrm>
            <a:off x="125576" y="6197352"/>
            <a:ext cx="623256"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1100">
                <a:solidFill>
                  <a:srgbClr val="000000"/>
                </a:solidFill>
                <a:latin typeface="Meiryo"/>
                <a:ea typeface="Meiryo"/>
                <a:cs typeface="Meiryo"/>
                <a:sym typeface="Meiryo"/>
              </a:rPr>
              <a:t>結果:</a:t>
            </a:r>
            <a:endParaRPr dirty="0"/>
          </a:p>
        </p:txBody>
      </p:sp>
      <p:sp>
        <p:nvSpPr>
          <p:cNvPr id="38" name="Google Shape;883;p9">
            <a:extLst>
              <a:ext uri="{FF2B5EF4-FFF2-40B4-BE49-F238E27FC236}">
                <a16:creationId xmlns:a16="http://schemas.microsoft.com/office/drawing/2014/main" id="{241355D6-0399-A3EB-5C00-22A3D70C157F}"/>
              </a:ext>
            </a:extLst>
          </p:cNvPr>
          <p:cNvSpPr txBox="1"/>
          <p:nvPr/>
        </p:nvSpPr>
        <p:spPr>
          <a:xfrm>
            <a:off x="6007674" y="186032"/>
            <a:ext cx="1075975" cy="369291"/>
          </a:xfrm>
          <a:prstGeom prst="rect">
            <a:avLst/>
          </a:prstGeom>
          <a:solidFill>
            <a:schemeClr val="accent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dirty="0" err="1">
                <a:solidFill>
                  <a:schemeClr val="lt1"/>
                </a:solidFill>
                <a:latin typeface="Meiryo UI" panose="020B0604030504040204" pitchFamily="34" charset="-128"/>
                <a:ea typeface="Meiryo UI" panose="020B0604030504040204" pitchFamily="34" charset="-128"/>
                <a:cs typeface="Meiryo"/>
                <a:sym typeface="Meiryo"/>
              </a:rPr>
              <a:t>コラボ</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2" name="Google Shape;96;p1">
            <a:extLst>
              <a:ext uri="{FF2B5EF4-FFF2-40B4-BE49-F238E27FC236}">
                <a16:creationId xmlns:a16="http://schemas.microsoft.com/office/drawing/2014/main" id="{19426F9B-1BD7-F4E2-8765-95AA515FC8B3}"/>
              </a:ext>
            </a:extLst>
          </p:cNvPr>
          <p:cNvSpPr/>
          <p:nvPr/>
        </p:nvSpPr>
        <p:spPr>
          <a:xfrm>
            <a:off x="2700337" y="1673988"/>
            <a:ext cx="2654717" cy="229341"/>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200" b="1">
                <a:solidFill>
                  <a:schemeClr val="lt1"/>
                </a:solidFill>
                <a:latin typeface="Meiryo"/>
                <a:ea typeface="Meiryo"/>
                <a:cs typeface="Meiryo"/>
                <a:sym typeface="Meiryo"/>
              </a:rPr>
              <a:t>本誌</a:t>
            </a:r>
            <a:endParaRPr sz="1200" dirty="0"/>
          </a:p>
        </p:txBody>
      </p:sp>
      <p:sp>
        <p:nvSpPr>
          <p:cNvPr id="3" name="Google Shape;91;p1">
            <a:extLst>
              <a:ext uri="{FF2B5EF4-FFF2-40B4-BE49-F238E27FC236}">
                <a16:creationId xmlns:a16="http://schemas.microsoft.com/office/drawing/2014/main" id="{4614A2E7-77D1-1A56-02DA-16A6FE3989D7}"/>
              </a:ext>
            </a:extLst>
          </p:cNvPr>
          <p:cNvSpPr/>
          <p:nvPr/>
        </p:nvSpPr>
        <p:spPr>
          <a:xfrm>
            <a:off x="2700337" y="1926196"/>
            <a:ext cx="2654717" cy="1688603"/>
          </a:xfrm>
          <a:prstGeom prst="rect">
            <a:avLst/>
          </a:prstGeom>
          <a:solidFill>
            <a:schemeClr val="lt1"/>
          </a:solidFill>
          <a:ln w="28575" cap="flat" cmpd="sng">
            <a:solidFill>
              <a:srgbClr val="5CA27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a:p>
        </p:txBody>
      </p:sp>
      <p:sp>
        <p:nvSpPr>
          <p:cNvPr id="4" name="Google Shape;86;p1">
            <a:extLst>
              <a:ext uri="{FF2B5EF4-FFF2-40B4-BE49-F238E27FC236}">
                <a16:creationId xmlns:a16="http://schemas.microsoft.com/office/drawing/2014/main" id="{041D2FA6-38D4-6796-6C7B-4DBD88750717}"/>
              </a:ext>
            </a:extLst>
          </p:cNvPr>
          <p:cNvSpPr/>
          <p:nvPr/>
        </p:nvSpPr>
        <p:spPr>
          <a:xfrm>
            <a:off x="212564" y="4057323"/>
            <a:ext cx="5142489" cy="1688604"/>
          </a:xfrm>
          <a:prstGeom prst="rect">
            <a:avLst/>
          </a:prstGeom>
          <a:noFill/>
          <a:ln w="38100" cap="flat" cmpd="sng">
            <a:solidFill>
              <a:srgbClr val="6F95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eiryo"/>
              <a:ea typeface="Meiryo"/>
              <a:cs typeface="Meiryo"/>
              <a:sym typeface="Meiryo"/>
            </a:endParaRPr>
          </a:p>
        </p:txBody>
      </p:sp>
      <p:sp>
        <p:nvSpPr>
          <p:cNvPr id="5" name="Google Shape;96;p1">
            <a:extLst>
              <a:ext uri="{FF2B5EF4-FFF2-40B4-BE49-F238E27FC236}">
                <a16:creationId xmlns:a16="http://schemas.microsoft.com/office/drawing/2014/main" id="{2709E59F-90C6-A4C0-28E6-118F835F0C92}"/>
              </a:ext>
            </a:extLst>
          </p:cNvPr>
          <p:cNvSpPr/>
          <p:nvPr/>
        </p:nvSpPr>
        <p:spPr>
          <a:xfrm>
            <a:off x="222582" y="3779172"/>
            <a:ext cx="5132471" cy="22934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200" b="1">
                <a:solidFill>
                  <a:schemeClr val="lt1"/>
                </a:solidFill>
                <a:latin typeface="Meiryo"/>
                <a:ea typeface="Meiryo"/>
                <a:cs typeface="Meiryo"/>
                <a:sym typeface="Meiryo"/>
              </a:rPr>
              <a:t>WEB</a:t>
            </a:r>
            <a:endParaRPr sz="1200" dirty="0"/>
          </a:p>
        </p:txBody>
      </p:sp>
      <p:sp>
        <p:nvSpPr>
          <p:cNvPr id="10" name="正方形/長方形 9">
            <a:extLst>
              <a:ext uri="{FF2B5EF4-FFF2-40B4-BE49-F238E27FC236}">
                <a16:creationId xmlns:a16="http://schemas.microsoft.com/office/drawing/2014/main" id="{37CD4CF3-6A49-2F8B-F668-85A50708758F}"/>
              </a:ext>
            </a:extLst>
          </p:cNvPr>
          <p:cNvSpPr/>
          <p:nvPr/>
        </p:nvSpPr>
        <p:spPr>
          <a:xfrm>
            <a:off x="5469544" y="1931667"/>
            <a:ext cx="3286125" cy="3814259"/>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Google Shape;96;p1">
            <a:extLst>
              <a:ext uri="{FF2B5EF4-FFF2-40B4-BE49-F238E27FC236}">
                <a16:creationId xmlns:a16="http://schemas.microsoft.com/office/drawing/2014/main" id="{95FEFA19-537D-D57F-17EF-D27769164040}"/>
              </a:ext>
            </a:extLst>
          </p:cNvPr>
          <p:cNvSpPr/>
          <p:nvPr/>
        </p:nvSpPr>
        <p:spPr>
          <a:xfrm>
            <a:off x="5469544" y="1673988"/>
            <a:ext cx="3298150" cy="229341"/>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altLang="ja-JP" sz="1200" b="1" dirty="0">
                <a:solidFill>
                  <a:schemeClr val="lt1"/>
                </a:solidFill>
                <a:latin typeface="Meiryo"/>
                <a:ea typeface="Meiryo"/>
                <a:cs typeface="Meiryo"/>
                <a:sym typeface="Meiryo"/>
              </a:rPr>
              <a:t>SNS</a:t>
            </a:r>
            <a:r>
              <a:rPr lang="ja-JP" altLang="en-US" sz="1200" b="1">
                <a:solidFill>
                  <a:schemeClr val="lt1"/>
                </a:solidFill>
                <a:latin typeface="Meiryo"/>
                <a:ea typeface="Meiryo"/>
                <a:cs typeface="Meiryo"/>
                <a:sym typeface="Meiryo"/>
              </a:rPr>
              <a:t>展開（リール動画）</a:t>
            </a:r>
            <a:endParaRPr sz="1200" dirty="0"/>
          </a:p>
        </p:txBody>
      </p:sp>
      <p:grpSp>
        <p:nvGrpSpPr>
          <p:cNvPr id="21" name="グループ化 20">
            <a:extLst>
              <a:ext uri="{FF2B5EF4-FFF2-40B4-BE49-F238E27FC236}">
                <a16:creationId xmlns:a16="http://schemas.microsoft.com/office/drawing/2014/main" id="{99DB0648-9C48-3932-0D2F-B473220A9205}"/>
              </a:ext>
            </a:extLst>
          </p:cNvPr>
          <p:cNvGrpSpPr/>
          <p:nvPr/>
        </p:nvGrpSpPr>
        <p:grpSpPr>
          <a:xfrm>
            <a:off x="290049" y="4317484"/>
            <a:ext cx="1144594" cy="1357154"/>
            <a:chOff x="367186" y="4278294"/>
            <a:chExt cx="1144594" cy="1357154"/>
          </a:xfrm>
        </p:grpSpPr>
        <p:pic>
          <p:nvPicPr>
            <p:cNvPr id="14" name="図 13">
              <a:extLst>
                <a:ext uri="{FF2B5EF4-FFF2-40B4-BE49-F238E27FC236}">
                  <a16:creationId xmlns:a16="http://schemas.microsoft.com/office/drawing/2014/main" id="{70B28D64-D080-78C4-FF99-9B8BF2BAC9D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67186" y="4278294"/>
              <a:ext cx="1144594" cy="1357154"/>
            </a:xfrm>
            <a:prstGeom prst="rect">
              <a:avLst/>
            </a:prstGeom>
            <a:ln>
              <a:solidFill>
                <a:schemeClr val="tx2">
                  <a:lumMod val="90000"/>
                </a:schemeClr>
              </a:solidFill>
            </a:ln>
          </p:spPr>
        </p:pic>
        <p:pic>
          <p:nvPicPr>
            <p:cNvPr id="15" name="図 14">
              <a:extLst>
                <a:ext uri="{FF2B5EF4-FFF2-40B4-BE49-F238E27FC236}">
                  <a16:creationId xmlns:a16="http://schemas.microsoft.com/office/drawing/2014/main" id="{68F60A72-3763-6C9F-D6D4-981D0CD4B5A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12252" y="4630148"/>
              <a:ext cx="618193" cy="408464"/>
            </a:xfrm>
            <a:prstGeom prst="rect">
              <a:avLst/>
            </a:prstGeom>
          </p:spPr>
        </p:pic>
      </p:grpSp>
      <p:grpSp>
        <p:nvGrpSpPr>
          <p:cNvPr id="19" name="グループ化 18">
            <a:extLst>
              <a:ext uri="{FF2B5EF4-FFF2-40B4-BE49-F238E27FC236}">
                <a16:creationId xmlns:a16="http://schemas.microsoft.com/office/drawing/2014/main" id="{1195EA14-12CB-57D3-927B-458CD0D9BF74}"/>
              </a:ext>
            </a:extLst>
          </p:cNvPr>
          <p:cNvGrpSpPr/>
          <p:nvPr/>
        </p:nvGrpSpPr>
        <p:grpSpPr>
          <a:xfrm>
            <a:off x="212564" y="1673988"/>
            <a:ext cx="2288483" cy="1946487"/>
            <a:chOff x="-2888557" y="3531567"/>
            <a:chExt cx="2288483" cy="1946487"/>
          </a:xfrm>
        </p:grpSpPr>
        <p:sp>
          <p:nvSpPr>
            <p:cNvPr id="12" name="Google Shape;91;p1">
              <a:extLst>
                <a:ext uri="{FF2B5EF4-FFF2-40B4-BE49-F238E27FC236}">
                  <a16:creationId xmlns:a16="http://schemas.microsoft.com/office/drawing/2014/main" id="{05AF4B39-5DD2-2D20-348C-921D1BD39C8E}"/>
                </a:ext>
              </a:extLst>
            </p:cNvPr>
            <p:cNvSpPr/>
            <p:nvPr/>
          </p:nvSpPr>
          <p:spPr>
            <a:xfrm>
              <a:off x="-2888557" y="3789450"/>
              <a:ext cx="2282992" cy="1688604"/>
            </a:xfrm>
            <a:prstGeom prst="rect">
              <a:avLst/>
            </a:prstGeom>
            <a:solidFill>
              <a:schemeClr val="lt1"/>
            </a:solidFill>
            <a:ln w="28575" cap="flat" cmpd="sng">
              <a:solidFill>
                <a:schemeClr val="accent4"/>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dirty="0"/>
            </a:p>
          </p:txBody>
        </p:sp>
        <p:sp>
          <p:nvSpPr>
            <p:cNvPr id="13" name="Google Shape;96;p1">
              <a:extLst>
                <a:ext uri="{FF2B5EF4-FFF2-40B4-BE49-F238E27FC236}">
                  <a16:creationId xmlns:a16="http://schemas.microsoft.com/office/drawing/2014/main" id="{B1D5B775-69EE-2945-0970-14152ECD8C60}"/>
                </a:ext>
              </a:extLst>
            </p:cNvPr>
            <p:cNvSpPr/>
            <p:nvPr/>
          </p:nvSpPr>
          <p:spPr>
            <a:xfrm>
              <a:off x="-2888556" y="3531567"/>
              <a:ext cx="2288482" cy="197471"/>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dirty="0" err="1">
                  <a:solidFill>
                    <a:schemeClr val="lt1"/>
                  </a:solidFill>
                  <a:latin typeface="Meiryo"/>
                  <a:ea typeface="Meiryo"/>
                  <a:sym typeface="Meiryo"/>
                </a:rPr>
                <a:t>オリジナルレシピ開発</a:t>
              </a:r>
              <a:endParaRPr sz="1200" dirty="0"/>
            </a:p>
          </p:txBody>
        </p:sp>
        <p:pic>
          <p:nvPicPr>
            <p:cNvPr id="5122" name="Picture 2" descr="エビと魚のサテ">
              <a:extLst>
                <a:ext uri="{FF2B5EF4-FFF2-40B4-BE49-F238E27FC236}">
                  <a16:creationId xmlns:a16="http://schemas.microsoft.com/office/drawing/2014/main" id="{6BFE764A-533A-9089-9482-7589E2C39304}"/>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673144" y="4487320"/>
              <a:ext cx="610133" cy="9152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カツオの塩たたき">
              <a:extLst>
                <a:ext uri="{FF2B5EF4-FFF2-40B4-BE49-F238E27FC236}">
                  <a16:creationId xmlns:a16="http://schemas.microsoft.com/office/drawing/2014/main" id="{F7BD4B28-D48E-70E0-2BDD-E3EC8E773CA4}"/>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987285" y="4487320"/>
              <a:ext cx="610134" cy="91520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ポークソテー">
              <a:extLst>
                <a:ext uri="{FF2B5EF4-FFF2-40B4-BE49-F238E27FC236}">
                  <a16:creationId xmlns:a16="http://schemas.microsoft.com/office/drawing/2014/main" id="{93A9A484-72E7-705C-3B83-B2DEF31E2833}"/>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1301426" y="4487320"/>
              <a:ext cx="610133" cy="9152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03FA2C02-D974-FA77-D449-3548CF718266}"/>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a:stretch/>
          </p:blipFill>
          <p:spPr bwMode="auto">
            <a:xfrm>
              <a:off x="-2543841" y="3861813"/>
              <a:ext cx="610133" cy="622336"/>
            </a:xfrm>
            <a:prstGeom prst="ellipse">
              <a:avLst/>
            </a:prstGeom>
            <a:noFill/>
            <a:extLst>
              <a:ext uri="{909E8E84-426E-40DD-AFC4-6F175D3DCCD1}">
                <a14:hiddenFill xmlns:a14="http://schemas.microsoft.com/office/drawing/2010/main">
                  <a:solidFill>
                    <a:srgbClr val="FFFFFF"/>
                  </a:solidFill>
                </a14:hiddenFill>
              </a:ext>
            </a:extLst>
          </p:spPr>
        </p:pic>
        <p:sp>
          <p:nvSpPr>
            <p:cNvPr id="16" name="Google Shape;107;p1">
              <a:extLst>
                <a:ext uri="{FF2B5EF4-FFF2-40B4-BE49-F238E27FC236}">
                  <a16:creationId xmlns:a16="http://schemas.microsoft.com/office/drawing/2014/main" id="{E3C38A2D-A954-C6E8-41C6-0E49B0569E92}"/>
                </a:ext>
              </a:extLst>
            </p:cNvPr>
            <p:cNvSpPr txBox="1"/>
            <p:nvPr/>
          </p:nvSpPr>
          <p:spPr>
            <a:xfrm>
              <a:off x="-2119297" y="3803847"/>
              <a:ext cx="1484291" cy="707846"/>
            </a:xfrm>
            <a:prstGeom prst="rect">
              <a:avLst/>
            </a:prstGeom>
            <a:noFill/>
            <a:ln>
              <a:noFill/>
            </a:ln>
          </p:spPr>
          <p:txBody>
            <a:bodyPr spcFirstLastPara="1" wrap="square" lIns="91425" tIns="45700" rIns="91425" bIns="45700" anchor="t" anchorCtr="0">
              <a:spAutoFit/>
            </a:bodyPr>
            <a:lstStyle/>
            <a:p>
              <a:pPr algn="ctr"/>
              <a:r>
                <a:rPr lang="ja-JP" altLang="en-US" sz="1000" b="1">
                  <a:solidFill>
                    <a:schemeClr val="accent5"/>
                  </a:solidFill>
                  <a:latin typeface="Meiryo" panose="020B0604030504040204" pitchFamily="34" charset="-128"/>
                  <a:ea typeface="Meiryo" panose="020B0604030504040204" pitchFamily="34" charset="-128"/>
                </a:rPr>
                <a:t>２種類それぞれの</a:t>
              </a:r>
              <a:endParaRPr lang="en-US" altLang="ja-JP" sz="1000" b="1" dirty="0">
                <a:solidFill>
                  <a:schemeClr val="accent5"/>
                </a:solidFill>
                <a:latin typeface="Meiryo" panose="020B0604030504040204" pitchFamily="34" charset="-128"/>
                <a:ea typeface="Meiryo" panose="020B0604030504040204" pitchFamily="34" charset="-128"/>
              </a:endParaRPr>
            </a:p>
            <a:p>
              <a:pPr algn="ctr"/>
              <a:r>
                <a:rPr lang="ja-JP" altLang="en-US" sz="1000" b="1">
                  <a:solidFill>
                    <a:schemeClr val="accent5"/>
                  </a:solidFill>
                  <a:latin typeface="Meiryo" panose="020B0604030504040204" pitchFamily="34" charset="-128"/>
                  <a:ea typeface="Meiryo" panose="020B0604030504040204" pitchFamily="34" charset="-128"/>
                </a:rPr>
                <a:t>ビールに合わせた</a:t>
              </a:r>
              <a:endParaRPr lang="en-US" altLang="ja-JP" sz="1000" b="1" dirty="0">
                <a:solidFill>
                  <a:schemeClr val="accent5"/>
                </a:solidFill>
                <a:latin typeface="Meiryo" panose="020B0604030504040204" pitchFamily="34" charset="-128"/>
                <a:ea typeface="Meiryo" panose="020B0604030504040204" pitchFamily="34" charset="-128"/>
              </a:endParaRPr>
            </a:p>
            <a:p>
              <a:pPr algn="ctr"/>
              <a:r>
                <a:rPr lang="ja-JP" altLang="en-US" sz="1000" b="1">
                  <a:solidFill>
                    <a:schemeClr val="accent5"/>
                  </a:solidFill>
                  <a:latin typeface="Meiryo" panose="020B0604030504040204" pitchFamily="34" charset="-128"/>
                  <a:ea typeface="Meiryo" panose="020B0604030504040204" pitchFamily="34" charset="-128"/>
                </a:rPr>
                <a:t>アウトドア料理で</a:t>
              </a:r>
              <a:endParaRPr lang="en-US" altLang="ja-JP" sz="1000" b="1" dirty="0">
                <a:solidFill>
                  <a:schemeClr val="accent5"/>
                </a:solidFill>
                <a:latin typeface="Meiryo" panose="020B0604030504040204" pitchFamily="34" charset="-128"/>
                <a:ea typeface="Meiryo" panose="020B0604030504040204" pitchFamily="34" charset="-128"/>
              </a:endParaRPr>
            </a:p>
            <a:p>
              <a:pPr algn="ctr"/>
              <a:r>
                <a:rPr lang="ja-JP" altLang="en-US" sz="1000" b="1" i="0">
                  <a:solidFill>
                    <a:schemeClr val="accent5"/>
                  </a:solidFill>
                  <a:effectLst/>
                  <a:latin typeface="Meiryo" panose="020B0604030504040204" pitchFamily="34" charset="-128"/>
                  <a:ea typeface="Meiryo" panose="020B0604030504040204" pitchFamily="34" charset="-128"/>
                </a:rPr>
                <a:t>ペアリング！</a:t>
              </a:r>
            </a:p>
          </p:txBody>
        </p:sp>
      </p:grpSp>
      <p:pic>
        <p:nvPicPr>
          <p:cNvPr id="22" name="Google Shape;96;p1" descr="BE-PAL LOGO.pdf">
            <a:extLst>
              <a:ext uri="{FF2B5EF4-FFF2-40B4-BE49-F238E27FC236}">
                <a16:creationId xmlns:a16="http://schemas.microsoft.com/office/drawing/2014/main" id="{AC17C3BA-B21C-DF1C-17AE-A9E52E8A3D11}"/>
              </a:ext>
            </a:extLst>
          </p:cNvPr>
          <p:cNvPicPr preferRelativeResize="0"/>
          <p:nvPr/>
        </p:nvPicPr>
        <p:blipFill rotWithShape="1">
          <a:blip r:embed="rId11" cstate="print">
            <a:alphaModFix/>
            <a:extLst>
              <a:ext uri="{28A0092B-C50C-407E-A947-70E740481C1C}">
                <a14:useLocalDpi xmlns:a14="http://schemas.microsoft.com/office/drawing/2010/main"/>
              </a:ext>
            </a:extLst>
          </a:blip>
          <a:srcRect/>
          <a:stretch/>
        </p:blipFill>
        <p:spPr>
          <a:xfrm rot="20273588">
            <a:off x="50080" y="1984001"/>
            <a:ext cx="774248" cy="205620"/>
          </a:xfrm>
          <a:prstGeom prst="rect">
            <a:avLst/>
          </a:prstGeom>
          <a:noFill/>
          <a:ln>
            <a:noFill/>
          </a:ln>
        </p:spPr>
      </p:pic>
      <p:pic>
        <p:nvPicPr>
          <p:cNvPr id="24" name="Google Shape;96;p1" descr="BE-PAL LOGO.pdf">
            <a:extLst>
              <a:ext uri="{FF2B5EF4-FFF2-40B4-BE49-F238E27FC236}">
                <a16:creationId xmlns:a16="http://schemas.microsoft.com/office/drawing/2014/main" id="{2F4B0764-1651-FB23-7538-B50C386F9BEF}"/>
              </a:ext>
            </a:extLst>
          </p:cNvPr>
          <p:cNvPicPr preferRelativeResize="0"/>
          <p:nvPr/>
        </p:nvPicPr>
        <p:blipFill rotWithShape="1">
          <a:blip r:embed="rId12" cstate="print">
            <a:alphaModFix/>
            <a:extLst>
              <a:ext uri="{28A0092B-C50C-407E-A947-70E740481C1C}">
                <a14:useLocalDpi xmlns:a14="http://schemas.microsoft.com/office/drawing/2010/main"/>
              </a:ext>
            </a:extLst>
          </a:blip>
          <a:srcRect/>
          <a:stretch/>
        </p:blipFill>
        <p:spPr>
          <a:xfrm>
            <a:off x="3698317" y="3357433"/>
            <a:ext cx="592976" cy="157479"/>
          </a:xfrm>
          <a:prstGeom prst="rect">
            <a:avLst/>
          </a:prstGeom>
          <a:noFill/>
          <a:ln>
            <a:noFill/>
          </a:ln>
        </p:spPr>
      </p:pic>
      <p:pic>
        <p:nvPicPr>
          <p:cNvPr id="25" name="Google Shape;96;p1" descr="BE-PAL LOGO.pdf">
            <a:extLst>
              <a:ext uri="{FF2B5EF4-FFF2-40B4-BE49-F238E27FC236}">
                <a16:creationId xmlns:a16="http://schemas.microsoft.com/office/drawing/2014/main" id="{E27ABD91-C196-58D9-0021-5D8306FEA4EF}"/>
              </a:ext>
            </a:extLst>
          </p:cNvPr>
          <p:cNvPicPr preferRelativeResize="0"/>
          <p:nvPr/>
        </p:nvPicPr>
        <p:blipFill rotWithShape="1">
          <a:blip r:embed="rId11" cstate="print">
            <a:alphaModFix/>
            <a:extLst>
              <a:ext uri="{28A0092B-C50C-407E-A947-70E740481C1C}">
                <a14:useLocalDpi xmlns:a14="http://schemas.microsoft.com/office/drawing/2010/main"/>
              </a:ext>
            </a:extLst>
          </a:blip>
          <a:srcRect/>
          <a:stretch/>
        </p:blipFill>
        <p:spPr>
          <a:xfrm>
            <a:off x="5845891" y="3472379"/>
            <a:ext cx="774248" cy="205620"/>
          </a:xfrm>
          <a:prstGeom prst="rect">
            <a:avLst/>
          </a:prstGeom>
          <a:noFill/>
          <a:ln>
            <a:noFill/>
          </a:ln>
        </p:spPr>
      </p:pic>
      <p:pic>
        <p:nvPicPr>
          <p:cNvPr id="5130" name="Picture 10" descr="Domani">
            <a:extLst>
              <a:ext uri="{FF2B5EF4-FFF2-40B4-BE49-F238E27FC236}">
                <a16:creationId xmlns:a16="http://schemas.microsoft.com/office/drawing/2014/main" id="{F426D737-7C5D-1087-12CE-226152B17A7B}"/>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4331104" y="4107046"/>
            <a:ext cx="614178" cy="134614"/>
          </a:xfrm>
          <a:prstGeom prst="rect">
            <a:avLst/>
          </a:prstGeom>
          <a:noFill/>
          <a:extLst>
            <a:ext uri="{909E8E84-426E-40DD-AFC4-6F175D3DCCD1}">
              <a14:hiddenFill xmlns:a14="http://schemas.microsoft.com/office/drawing/2010/main">
                <a:solidFill>
                  <a:srgbClr val="FFFFFF"/>
                </a:solidFill>
              </a14:hiddenFill>
            </a:ext>
          </a:extLst>
        </p:spPr>
      </p:pic>
      <p:pic>
        <p:nvPicPr>
          <p:cNvPr id="30" name="図 29">
            <a:extLst>
              <a:ext uri="{FF2B5EF4-FFF2-40B4-BE49-F238E27FC236}">
                <a16:creationId xmlns:a16="http://schemas.microsoft.com/office/drawing/2014/main" id="{474939C7-33E3-71DA-9BCE-4313B66EC718}"/>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1572303" y="4303195"/>
            <a:ext cx="1141875" cy="1357154"/>
          </a:xfrm>
          <a:prstGeom prst="rect">
            <a:avLst/>
          </a:prstGeom>
          <a:ln>
            <a:solidFill>
              <a:schemeClr val="tx2">
                <a:lumMod val="90000"/>
              </a:schemeClr>
            </a:solidFill>
          </a:ln>
        </p:spPr>
      </p:pic>
      <p:pic>
        <p:nvPicPr>
          <p:cNvPr id="32" name="図 31">
            <a:extLst>
              <a:ext uri="{FF2B5EF4-FFF2-40B4-BE49-F238E27FC236}">
                <a16:creationId xmlns:a16="http://schemas.microsoft.com/office/drawing/2014/main" id="{84C487EB-4080-D1FD-4882-EEB126205AA6}"/>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2736081" y="1983138"/>
            <a:ext cx="1462783" cy="905943"/>
          </a:xfrm>
          <a:prstGeom prst="rect">
            <a:avLst/>
          </a:prstGeom>
          <a:ln>
            <a:solidFill>
              <a:schemeClr val="tx2">
                <a:lumMod val="90000"/>
              </a:schemeClr>
            </a:solidFill>
          </a:ln>
        </p:spPr>
      </p:pic>
      <p:pic>
        <p:nvPicPr>
          <p:cNvPr id="5138" name="Picture 18">
            <a:extLst>
              <a:ext uri="{FF2B5EF4-FFF2-40B4-BE49-F238E27FC236}">
                <a16:creationId xmlns:a16="http://schemas.microsoft.com/office/drawing/2014/main" id="{A15A8667-D4CF-C65E-7D3E-A190DCB63C57}"/>
              </a:ext>
            </a:extLst>
          </p:cNvPr>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4682385" y="1994268"/>
            <a:ext cx="615138" cy="787376"/>
          </a:xfrm>
          <a:prstGeom prst="rect">
            <a:avLst/>
          </a:prstGeom>
          <a:noFill/>
          <a:extLst>
            <a:ext uri="{909E8E84-426E-40DD-AFC4-6F175D3DCCD1}">
              <a14:hiddenFill xmlns:a14="http://schemas.microsoft.com/office/drawing/2010/main">
                <a:solidFill>
                  <a:srgbClr val="FFFFFF"/>
                </a:solidFill>
              </a14:hiddenFill>
            </a:ext>
          </a:extLst>
        </p:spPr>
      </p:pic>
      <p:pic>
        <p:nvPicPr>
          <p:cNvPr id="5142" name="Picture 22" descr="DIME|最前線で働くビジネスパーソンにとって有益な情報と提案を届ける唯一無二のライフハックメディア">
            <a:extLst>
              <a:ext uri="{FF2B5EF4-FFF2-40B4-BE49-F238E27FC236}">
                <a16:creationId xmlns:a16="http://schemas.microsoft.com/office/drawing/2014/main" id="{245CC235-72F1-A027-C38E-6A48F4E95C33}"/>
              </a:ext>
            </a:extLst>
          </p:cNvPr>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4331104" y="3071391"/>
            <a:ext cx="498128" cy="249064"/>
          </a:xfrm>
          <a:prstGeom prst="rect">
            <a:avLst/>
          </a:prstGeom>
          <a:noFill/>
          <a:extLst>
            <a:ext uri="{909E8E84-426E-40DD-AFC4-6F175D3DCCD1}">
              <a14:hiddenFill xmlns:a14="http://schemas.microsoft.com/office/drawing/2010/main">
                <a:solidFill>
                  <a:srgbClr val="FFFFFF"/>
                </a:solidFill>
              </a14:hiddenFill>
            </a:ext>
          </a:extLst>
        </p:spPr>
      </p:pic>
      <p:pic>
        <p:nvPicPr>
          <p:cNvPr id="5144" name="Picture 24" descr="Oggi|働く30歳からは、仕事もおしゃれも“今日”が一番楽しい！">
            <a:extLst>
              <a:ext uri="{FF2B5EF4-FFF2-40B4-BE49-F238E27FC236}">
                <a16:creationId xmlns:a16="http://schemas.microsoft.com/office/drawing/2014/main" id="{9BB4FC25-6D22-1B8D-FD5F-668B3CE0ABC1}"/>
              </a:ext>
            </a:extLst>
          </p:cNvPr>
          <p:cNvPicPr>
            <a:picLocks noChangeAspect="1" noChangeArrowheads="1"/>
          </p:cNvPicPr>
          <p:nvPr/>
        </p:nvPicPr>
        <p:blipFill>
          <a:blip r:embed="rId18" cstate="print">
            <a:extLst>
              <a:ext uri="{28A0092B-C50C-407E-A947-70E740481C1C}">
                <a14:useLocalDpi xmlns:a14="http://schemas.microsoft.com/office/drawing/2010/main"/>
              </a:ext>
            </a:extLst>
          </a:blip>
          <a:srcRect/>
          <a:stretch>
            <a:fillRect/>
          </a:stretch>
        </p:blipFill>
        <p:spPr bwMode="auto">
          <a:xfrm>
            <a:off x="4775788" y="2755259"/>
            <a:ext cx="498128" cy="249064"/>
          </a:xfrm>
          <a:prstGeom prst="rect">
            <a:avLst/>
          </a:prstGeom>
          <a:noFill/>
          <a:extLst>
            <a:ext uri="{909E8E84-426E-40DD-AFC4-6F175D3DCCD1}">
              <a14:hiddenFill xmlns:a14="http://schemas.microsoft.com/office/drawing/2010/main">
                <a:solidFill>
                  <a:srgbClr val="FFFFFF"/>
                </a:solidFill>
              </a14:hiddenFill>
            </a:ext>
          </a:extLst>
        </p:spPr>
      </p:pic>
      <p:pic>
        <p:nvPicPr>
          <p:cNvPr id="5146" name="Picture 26">
            <a:extLst>
              <a:ext uri="{FF2B5EF4-FFF2-40B4-BE49-F238E27FC236}">
                <a16:creationId xmlns:a16="http://schemas.microsoft.com/office/drawing/2014/main" id="{D3054B05-5281-CB1A-83EB-DFF37682FBFA}"/>
              </a:ext>
            </a:extLst>
          </p:cNvPr>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1720090" y="4015416"/>
            <a:ext cx="643416" cy="321708"/>
          </a:xfrm>
          <a:prstGeom prst="rect">
            <a:avLst/>
          </a:prstGeom>
          <a:noFill/>
          <a:extLst>
            <a:ext uri="{909E8E84-426E-40DD-AFC4-6F175D3DCCD1}">
              <a14:hiddenFill xmlns:a14="http://schemas.microsoft.com/office/drawing/2010/main">
                <a:solidFill>
                  <a:srgbClr val="FFFFFF"/>
                </a:solidFill>
              </a14:hiddenFill>
            </a:ext>
          </a:extLst>
        </p:spPr>
      </p:pic>
      <p:pic>
        <p:nvPicPr>
          <p:cNvPr id="5148" name="Picture 28">
            <a:extLst>
              <a:ext uri="{FF2B5EF4-FFF2-40B4-BE49-F238E27FC236}">
                <a16:creationId xmlns:a16="http://schemas.microsoft.com/office/drawing/2014/main" id="{772F3EFA-CC59-D70F-AFAB-66806C9BABA1}"/>
              </a:ext>
            </a:extLst>
          </p:cNvPr>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448202" y="3969466"/>
            <a:ext cx="856120" cy="428060"/>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4" descr="Oggi|働く30歳からは、仕事もおしゃれも“今日”が一番楽しい！">
            <a:extLst>
              <a:ext uri="{FF2B5EF4-FFF2-40B4-BE49-F238E27FC236}">
                <a16:creationId xmlns:a16="http://schemas.microsoft.com/office/drawing/2014/main" id="{4662C238-3641-659D-07DF-593E8FD7D74B}"/>
              </a:ext>
            </a:extLst>
          </p:cNvPr>
          <p:cNvPicPr>
            <a:picLocks noChangeAspect="1" noChangeArrowheads="1"/>
          </p:cNvPicPr>
          <p:nvPr/>
        </p:nvPicPr>
        <p:blipFill>
          <a:blip r:embed="rId21" cstate="print">
            <a:extLst>
              <a:ext uri="{28A0092B-C50C-407E-A947-70E740481C1C}">
                <a14:useLocalDpi xmlns:a14="http://schemas.microsoft.com/office/drawing/2010/main"/>
              </a:ext>
            </a:extLst>
          </a:blip>
          <a:srcRect/>
          <a:stretch>
            <a:fillRect/>
          </a:stretch>
        </p:blipFill>
        <p:spPr bwMode="auto">
          <a:xfrm>
            <a:off x="6753722" y="3362149"/>
            <a:ext cx="647304" cy="32365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0" descr="Domani">
            <a:extLst>
              <a:ext uri="{FF2B5EF4-FFF2-40B4-BE49-F238E27FC236}">
                <a16:creationId xmlns:a16="http://schemas.microsoft.com/office/drawing/2014/main" id="{5A7F3DF8-79F0-08E4-A663-4083007B1D93}"/>
              </a:ext>
            </a:extLst>
          </p:cNvPr>
          <p:cNvPicPr>
            <a:picLocks noChangeAspect="1" noChangeArrowheads="1"/>
          </p:cNvPicPr>
          <p:nvPr/>
        </p:nvPicPr>
        <p:blipFill>
          <a:blip r:embed="rId22" cstate="print">
            <a:extLst>
              <a:ext uri="{28A0092B-C50C-407E-A947-70E740481C1C}">
                <a14:useLocalDpi xmlns:a14="http://schemas.microsoft.com/office/drawing/2010/main"/>
              </a:ext>
            </a:extLst>
          </a:blip>
          <a:srcRect/>
          <a:stretch>
            <a:fillRect/>
          </a:stretch>
        </p:blipFill>
        <p:spPr bwMode="auto">
          <a:xfrm>
            <a:off x="7461866" y="3409956"/>
            <a:ext cx="889247" cy="194903"/>
          </a:xfrm>
          <a:prstGeom prst="rect">
            <a:avLst/>
          </a:prstGeom>
          <a:noFill/>
          <a:extLst>
            <a:ext uri="{909E8E84-426E-40DD-AFC4-6F175D3DCCD1}">
              <a14:hiddenFill xmlns:a14="http://schemas.microsoft.com/office/drawing/2010/main">
                <a:solidFill>
                  <a:srgbClr val="FFFFFF"/>
                </a:solidFill>
              </a14:hiddenFill>
            </a:ext>
          </a:extLst>
        </p:spPr>
      </p:pic>
      <p:pic>
        <p:nvPicPr>
          <p:cNvPr id="5136" name="Picture 16">
            <a:extLst>
              <a:ext uri="{FF2B5EF4-FFF2-40B4-BE49-F238E27FC236}">
                <a16:creationId xmlns:a16="http://schemas.microsoft.com/office/drawing/2014/main" id="{7CACDE5D-C8C4-0A82-71E1-801C1A9F7B9E}"/>
              </a:ext>
            </a:extLst>
          </p:cNvPr>
          <p:cNvPicPr>
            <a:picLocks noChangeAspect="1" noChangeArrowheads="1"/>
          </p:cNvPicPr>
          <p:nvPr/>
        </p:nvPicPr>
        <p:blipFill>
          <a:blip r:embed="rId23" cstate="print">
            <a:extLst>
              <a:ext uri="{28A0092B-C50C-407E-A947-70E740481C1C}">
                <a14:useLocalDpi xmlns:a14="http://schemas.microsoft.com/office/drawing/2010/main"/>
              </a:ext>
            </a:extLst>
          </a:blip>
          <a:srcRect/>
          <a:stretch>
            <a:fillRect/>
          </a:stretch>
        </p:blipFill>
        <p:spPr bwMode="auto">
          <a:xfrm>
            <a:off x="4240742" y="2311282"/>
            <a:ext cx="579960" cy="787376"/>
          </a:xfrm>
          <a:prstGeom prst="rect">
            <a:avLst/>
          </a:prstGeom>
          <a:noFill/>
          <a:extLst>
            <a:ext uri="{909E8E84-426E-40DD-AFC4-6F175D3DCCD1}">
              <a14:hiddenFill xmlns:a14="http://schemas.microsoft.com/office/drawing/2010/main">
                <a:solidFill>
                  <a:srgbClr val="FFFFFF"/>
                </a:solidFill>
              </a14:hiddenFill>
            </a:ext>
          </a:extLst>
        </p:spPr>
      </p:pic>
      <p:pic>
        <p:nvPicPr>
          <p:cNvPr id="5140" name="Picture 20">
            <a:extLst>
              <a:ext uri="{FF2B5EF4-FFF2-40B4-BE49-F238E27FC236}">
                <a16:creationId xmlns:a16="http://schemas.microsoft.com/office/drawing/2014/main" id="{98DFB619-2C27-2627-2139-8958660E64CC}"/>
              </a:ext>
            </a:extLst>
          </p:cNvPr>
          <p:cNvPicPr>
            <a:picLocks noChangeAspect="1" noChangeArrowheads="1"/>
          </p:cNvPicPr>
          <p:nvPr/>
        </p:nvPicPr>
        <p:blipFill>
          <a:blip r:embed="rId24" cstate="print">
            <a:extLst>
              <a:ext uri="{28A0092B-C50C-407E-A947-70E740481C1C}">
                <a14:useLocalDpi xmlns:a14="http://schemas.microsoft.com/office/drawing/2010/main"/>
              </a:ext>
            </a:extLst>
          </a:blip>
          <a:srcRect/>
          <a:stretch>
            <a:fillRect/>
          </a:stretch>
        </p:blipFill>
        <p:spPr bwMode="auto">
          <a:xfrm>
            <a:off x="3737265" y="2576864"/>
            <a:ext cx="611106" cy="756875"/>
          </a:xfrm>
          <a:prstGeom prst="rect">
            <a:avLst/>
          </a:prstGeom>
          <a:noFill/>
          <a:extLst>
            <a:ext uri="{909E8E84-426E-40DD-AFC4-6F175D3DCCD1}">
              <a14:hiddenFill xmlns:a14="http://schemas.microsoft.com/office/drawing/2010/main">
                <a:solidFill>
                  <a:srgbClr val="FFFFFF"/>
                </a:solidFill>
              </a14:hiddenFill>
            </a:ext>
          </a:extLst>
        </p:spPr>
      </p:pic>
      <p:sp>
        <p:nvSpPr>
          <p:cNvPr id="39" name="Google Shape;107;p1">
            <a:extLst>
              <a:ext uri="{FF2B5EF4-FFF2-40B4-BE49-F238E27FC236}">
                <a16:creationId xmlns:a16="http://schemas.microsoft.com/office/drawing/2014/main" id="{ABE0A007-130E-598C-4026-CE385D866085}"/>
              </a:ext>
            </a:extLst>
          </p:cNvPr>
          <p:cNvSpPr txBox="1"/>
          <p:nvPr/>
        </p:nvSpPr>
        <p:spPr>
          <a:xfrm>
            <a:off x="4597179" y="3233958"/>
            <a:ext cx="811525" cy="400069"/>
          </a:xfrm>
          <a:prstGeom prst="rect">
            <a:avLst/>
          </a:prstGeom>
          <a:noFill/>
          <a:ln>
            <a:noFill/>
          </a:ln>
        </p:spPr>
        <p:txBody>
          <a:bodyPr spcFirstLastPara="1" wrap="square" lIns="91425" tIns="45700" rIns="91425" bIns="45700" anchor="t" anchorCtr="0">
            <a:spAutoFit/>
          </a:bodyPr>
          <a:lstStyle/>
          <a:p>
            <a:pPr algn="ctr"/>
            <a:r>
              <a:rPr lang="ja-JP" altLang="en-US" sz="1000" b="1" i="0">
                <a:solidFill>
                  <a:schemeClr val="accent5"/>
                </a:solidFill>
                <a:effectLst/>
                <a:latin typeface="Meiryo" panose="020B0604030504040204" pitchFamily="34" charset="-128"/>
                <a:ea typeface="Meiryo" panose="020B0604030504040204" pitchFamily="34" charset="-128"/>
              </a:rPr>
              <a:t>企画ロゴ</a:t>
            </a:r>
            <a:endParaRPr lang="en-US" altLang="ja-JP" sz="1000" b="1" dirty="0">
              <a:solidFill>
                <a:schemeClr val="accent5"/>
              </a:solidFill>
              <a:latin typeface="Meiryo" panose="020B0604030504040204" pitchFamily="34" charset="-128"/>
              <a:ea typeface="Meiryo" panose="020B0604030504040204" pitchFamily="34" charset="-128"/>
            </a:endParaRPr>
          </a:p>
          <a:p>
            <a:pPr algn="ctr"/>
            <a:r>
              <a:rPr lang="ja-JP" altLang="en-US" sz="1000" b="1" i="0">
                <a:solidFill>
                  <a:schemeClr val="accent5"/>
                </a:solidFill>
                <a:effectLst/>
                <a:latin typeface="Meiryo" panose="020B0604030504040204" pitchFamily="34" charset="-128"/>
                <a:ea typeface="Meiryo" panose="020B0604030504040204" pitchFamily="34" charset="-128"/>
              </a:rPr>
              <a:t>表紙掲載</a:t>
            </a:r>
          </a:p>
        </p:txBody>
      </p:sp>
      <p:pic>
        <p:nvPicPr>
          <p:cNvPr id="40" name="グラフィックス 39" descr="戻る 単色塗りつぶし">
            <a:extLst>
              <a:ext uri="{FF2B5EF4-FFF2-40B4-BE49-F238E27FC236}">
                <a16:creationId xmlns:a16="http://schemas.microsoft.com/office/drawing/2014/main" id="{9BB0B55E-CB46-B2E7-CD23-67756DCEBB97}"/>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rot="7951786">
            <a:off x="2584294" y="2831969"/>
            <a:ext cx="694630" cy="694630"/>
          </a:xfrm>
          <a:prstGeom prst="rect">
            <a:avLst/>
          </a:prstGeom>
        </p:spPr>
      </p:pic>
      <p:sp>
        <p:nvSpPr>
          <p:cNvPr id="41" name="三角形 40">
            <a:extLst>
              <a:ext uri="{FF2B5EF4-FFF2-40B4-BE49-F238E27FC236}">
                <a16:creationId xmlns:a16="http://schemas.microsoft.com/office/drawing/2014/main" id="{03F14425-863F-D13F-FA42-86DCFD08DA2A}"/>
              </a:ext>
            </a:extLst>
          </p:cNvPr>
          <p:cNvSpPr/>
          <p:nvPr/>
        </p:nvSpPr>
        <p:spPr>
          <a:xfrm rot="10800000">
            <a:off x="557279" y="3656706"/>
            <a:ext cx="4487413" cy="114154"/>
          </a:xfrm>
          <a:prstGeom prst="triangle">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0" name="図 49">
            <a:extLst>
              <a:ext uri="{FF2B5EF4-FFF2-40B4-BE49-F238E27FC236}">
                <a16:creationId xmlns:a16="http://schemas.microsoft.com/office/drawing/2014/main" id="{7D7BF3C6-884B-9748-7012-7C72DC4C54AA}"/>
              </a:ext>
            </a:extLst>
          </p:cNvPr>
          <p:cNvPicPr>
            <a:picLocks noChangeAspect="1"/>
          </p:cNvPicPr>
          <p:nvPr/>
        </p:nvPicPr>
        <p:blipFill>
          <a:blip r:embed="rId26" cstate="print">
            <a:extLst>
              <a:ext uri="{28A0092B-C50C-407E-A947-70E740481C1C}">
                <a14:useLocalDpi xmlns:a14="http://schemas.microsoft.com/office/drawing/2010/main"/>
              </a:ext>
            </a:extLst>
          </a:blip>
          <a:stretch>
            <a:fillRect/>
          </a:stretch>
        </p:blipFill>
        <p:spPr>
          <a:xfrm>
            <a:off x="6708265" y="4010716"/>
            <a:ext cx="1033351" cy="1594188"/>
          </a:xfrm>
          <a:prstGeom prst="rect">
            <a:avLst/>
          </a:prstGeom>
        </p:spPr>
      </p:pic>
      <p:pic>
        <p:nvPicPr>
          <p:cNvPr id="52" name="図 51">
            <a:extLst>
              <a:ext uri="{FF2B5EF4-FFF2-40B4-BE49-F238E27FC236}">
                <a16:creationId xmlns:a16="http://schemas.microsoft.com/office/drawing/2014/main" id="{164EEDF3-7DA3-C47A-CA2D-581BB5922D4C}"/>
              </a:ext>
            </a:extLst>
          </p:cNvPr>
          <p:cNvPicPr>
            <a:picLocks noChangeAspect="1"/>
          </p:cNvPicPr>
          <p:nvPr/>
        </p:nvPicPr>
        <p:blipFill>
          <a:blip r:embed="rId27" cstate="print">
            <a:extLst>
              <a:ext uri="{28A0092B-C50C-407E-A947-70E740481C1C}">
                <a14:useLocalDpi xmlns:a14="http://schemas.microsoft.com/office/drawing/2010/main"/>
              </a:ext>
            </a:extLst>
          </a:blip>
          <a:stretch>
            <a:fillRect/>
          </a:stretch>
        </p:blipFill>
        <p:spPr>
          <a:xfrm>
            <a:off x="6657504" y="2121445"/>
            <a:ext cx="818023" cy="1271300"/>
          </a:xfrm>
          <a:prstGeom prst="rect">
            <a:avLst/>
          </a:prstGeom>
        </p:spPr>
      </p:pic>
      <p:pic>
        <p:nvPicPr>
          <p:cNvPr id="54" name="図 53">
            <a:extLst>
              <a:ext uri="{FF2B5EF4-FFF2-40B4-BE49-F238E27FC236}">
                <a16:creationId xmlns:a16="http://schemas.microsoft.com/office/drawing/2014/main" id="{5C76925A-4FDB-EB5E-2205-CC50716466C8}"/>
              </a:ext>
            </a:extLst>
          </p:cNvPr>
          <p:cNvPicPr>
            <a:picLocks noChangeAspect="1"/>
          </p:cNvPicPr>
          <p:nvPr/>
        </p:nvPicPr>
        <p:blipFill>
          <a:blip r:embed="rId28" cstate="print">
            <a:extLst>
              <a:ext uri="{28A0092B-C50C-407E-A947-70E740481C1C}">
                <a14:useLocalDpi xmlns:a14="http://schemas.microsoft.com/office/drawing/2010/main"/>
              </a:ext>
            </a:extLst>
          </a:blip>
          <a:stretch>
            <a:fillRect/>
          </a:stretch>
        </p:blipFill>
        <p:spPr>
          <a:xfrm>
            <a:off x="7522420" y="2140080"/>
            <a:ext cx="799353" cy="1252665"/>
          </a:xfrm>
          <a:prstGeom prst="rect">
            <a:avLst/>
          </a:prstGeom>
        </p:spPr>
      </p:pic>
      <p:pic>
        <p:nvPicPr>
          <p:cNvPr id="5150" name="Picture 30">
            <a:extLst>
              <a:ext uri="{FF2B5EF4-FFF2-40B4-BE49-F238E27FC236}">
                <a16:creationId xmlns:a16="http://schemas.microsoft.com/office/drawing/2014/main" id="{3016288C-12BF-2358-C359-8721BD784C97}"/>
              </a:ext>
            </a:extLst>
          </p:cNvPr>
          <p:cNvPicPr>
            <a:picLocks noChangeAspect="1" noChangeArrowheads="1"/>
          </p:cNvPicPr>
          <p:nvPr/>
        </p:nvPicPr>
        <p:blipFill rotWithShape="1">
          <a:blip r:embed="rId29" cstate="print">
            <a:extLst>
              <a:ext uri="{28A0092B-C50C-407E-A947-70E740481C1C}">
                <a14:useLocalDpi xmlns:a14="http://schemas.microsoft.com/office/drawing/2010/main"/>
              </a:ext>
            </a:extLst>
          </a:blip>
          <a:srcRect/>
          <a:stretch/>
        </p:blipFill>
        <p:spPr bwMode="auto">
          <a:xfrm>
            <a:off x="5865974" y="2121444"/>
            <a:ext cx="738997" cy="1271300"/>
          </a:xfrm>
          <a:prstGeom prst="rect">
            <a:avLst/>
          </a:prstGeom>
          <a:noFill/>
          <a:extLst>
            <a:ext uri="{909E8E84-426E-40DD-AFC4-6F175D3DCCD1}">
              <a14:hiddenFill xmlns:a14="http://schemas.microsoft.com/office/drawing/2010/main">
                <a:solidFill>
                  <a:srgbClr val="FFFFFF"/>
                </a:solidFill>
              </a14:hiddenFill>
            </a:ext>
          </a:extLst>
        </p:spPr>
      </p:pic>
      <p:pic>
        <p:nvPicPr>
          <p:cNvPr id="5152" name="Picture 32">
            <a:extLst>
              <a:ext uri="{FF2B5EF4-FFF2-40B4-BE49-F238E27FC236}">
                <a16:creationId xmlns:a16="http://schemas.microsoft.com/office/drawing/2014/main" id="{8F118F19-BE3D-1741-1ECE-BD08FB590039}"/>
              </a:ext>
            </a:extLst>
          </p:cNvPr>
          <p:cNvPicPr>
            <a:picLocks noChangeAspect="1" noChangeArrowheads="1"/>
          </p:cNvPicPr>
          <p:nvPr/>
        </p:nvPicPr>
        <p:blipFill>
          <a:blip r:embed="rId30" cstate="print">
            <a:extLst>
              <a:ext uri="{28A0092B-C50C-407E-A947-70E740481C1C}">
                <a14:useLocalDpi xmlns:a14="http://schemas.microsoft.com/office/drawing/2010/main"/>
              </a:ext>
            </a:extLst>
          </a:blip>
          <a:srcRect/>
          <a:stretch>
            <a:fillRect/>
          </a:stretch>
        </p:blipFill>
        <p:spPr bwMode="auto">
          <a:xfrm>
            <a:off x="7772957" y="4289353"/>
            <a:ext cx="988479" cy="915965"/>
          </a:xfrm>
          <a:prstGeom prst="rect">
            <a:avLst/>
          </a:prstGeom>
          <a:noFill/>
          <a:extLst>
            <a:ext uri="{909E8E84-426E-40DD-AFC4-6F175D3DCCD1}">
              <a14:hiddenFill xmlns:a14="http://schemas.microsoft.com/office/drawing/2010/main">
                <a:solidFill>
                  <a:srgbClr val="FFFFFF"/>
                </a:solidFill>
              </a14:hiddenFill>
            </a:ext>
          </a:extLst>
        </p:spPr>
      </p:pic>
      <p:pic>
        <p:nvPicPr>
          <p:cNvPr id="55" name="図 54">
            <a:extLst>
              <a:ext uri="{FF2B5EF4-FFF2-40B4-BE49-F238E27FC236}">
                <a16:creationId xmlns:a16="http://schemas.microsoft.com/office/drawing/2014/main" id="{ED6920B6-008D-413B-8F98-8C137F8C6F35}"/>
              </a:ext>
            </a:extLst>
          </p:cNvPr>
          <p:cNvPicPr>
            <a:picLocks noChangeAspect="1"/>
          </p:cNvPicPr>
          <p:nvPr/>
        </p:nvPicPr>
        <p:blipFill rotWithShape="1">
          <a:blip r:embed="rId31" cstate="print">
            <a:extLst>
              <a:ext uri="{28A0092B-C50C-407E-A947-70E740481C1C}">
                <a14:useLocalDpi xmlns:a14="http://schemas.microsoft.com/office/drawing/2010/main"/>
              </a:ext>
            </a:extLst>
          </a:blip>
          <a:srcRect/>
          <a:stretch/>
        </p:blipFill>
        <p:spPr>
          <a:xfrm>
            <a:off x="4145418" y="4303195"/>
            <a:ext cx="1152105" cy="1357154"/>
          </a:xfrm>
          <a:prstGeom prst="rect">
            <a:avLst/>
          </a:prstGeom>
          <a:ln>
            <a:solidFill>
              <a:schemeClr val="tx2">
                <a:lumMod val="90000"/>
              </a:schemeClr>
            </a:solidFill>
          </a:ln>
        </p:spPr>
      </p:pic>
      <p:sp>
        <p:nvSpPr>
          <p:cNvPr id="57" name="Google Shape;107;p1">
            <a:extLst>
              <a:ext uri="{FF2B5EF4-FFF2-40B4-BE49-F238E27FC236}">
                <a16:creationId xmlns:a16="http://schemas.microsoft.com/office/drawing/2014/main" id="{8F406449-E86B-08A3-FEC8-5284B1FBF235}"/>
              </a:ext>
            </a:extLst>
          </p:cNvPr>
          <p:cNvSpPr txBox="1"/>
          <p:nvPr/>
        </p:nvSpPr>
        <p:spPr>
          <a:xfrm>
            <a:off x="5399808" y="4108326"/>
            <a:ext cx="1310632" cy="1323399"/>
          </a:xfrm>
          <a:prstGeom prst="rect">
            <a:avLst/>
          </a:prstGeom>
          <a:noFill/>
          <a:ln>
            <a:noFill/>
          </a:ln>
        </p:spPr>
        <p:txBody>
          <a:bodyPr spcFirstLastPara="1" wrap="square" lIns="91425" tIns="45700" rIns="91425" bIns="45700" anchor="t" anchorCtr="0">
            <a:spAutoFit/>
          </a:bodyPr>
          <a:lstStyle/>
          <a:p>
            <a:pPr algn="ctr"/>
            <a:r>
              <a:rPr lang="en-US" altLang="ja-JP" sz="1600" b="1" i="0" dirty="0">
                <a:solidFill>
                  <a:schemeClr val="accent5"/>
                </a:solidFill>
                <a:effectLst/>
                <a:latin typeface="Meiryo" panose="020B0604030504040204" pitchFamily="34" charset="-128"/>
                <a:ea typeface="Meiryo" panose="020B0604030504040204" pitchFamily="34" charset="-128"/>
              </a:rPr>
              <a:t>3</a:t>
            </a:r>
            <a:r>
              <a:rPr lang="ja-JP" altLang="en-US" sz="1600" b="1">
                <a:solidFill>
                  <a:schemeClr val="accent5"/>
                </a:solidFill>
                <a:latin typeface="Meiryo" panose="020B0604030504040204" pitchFamily="34" charset="-128"/>
                <a:ea typeface="Meiryo" panose="020B0604030504040204" pitchFamily="34" charset="-128"/>
              </a:rPr>
              <a:t>誌個別</a:t>
            </a:r>
            <a:endParaRPr lang="en-US" altLang="ja-JP" sz="1600" b="1" dirty="0">
              <a:solidFill>
                <a:schemeClr val="accent5"/>
              </a:solidFill>
              <a:latin typeface="Meiryo" panose="020B0604030504040204" pitchFamily="34" charset="-128"/>
              <a:ea typeface="Meiryo" panose="020B0604030504040204" pitchFamily="34" charset="-128"/>
            </a:endParaRPr>
          </a:p>
          <a:p>
            <a:pPr algn="ctr"/>
            <a:r>
              <a:rPr lang="ja-JP" altLang="en-US" sz="1600" b="1">
                <a:solidFill>
                  <a:schemeClr val="accent5"/>
                </a:solidFill>
                <a:latin typeface="Meiryo" panose="020B0604030504040204" pitchFamily="34" charset="-128"/>
                <a:ea typeface="Meiryo" panose="020B0604030504040204" pitchFamily="34" charset="-128"/>
              </a:rPr>
              <a:t>リール動画</a:t>
            </a:r>
            <a:endParaRPr lang="en-US" altLang="ja-JP" sz="1600" b="1" dirty="0">
              <a:solidFill>
                <a:schemeClr val="accent5"/>
              </a:solidFill>
              <a:latin typeface="Meiryo" panose="020B0604030504040204" pitchFamily="34" charset="-128"/>
              <a:ea typeface="Meiryo" panose="020B0604030504040204" pitchFamily="34" charset="-128"/>
            </a:endParaRPr>
          </a:p>
          <a:p>
            <a:pPr algn="ctr"/>
            <a:r>
              <a:rPr lang="ja-JP" altLang="en-US" sz="1600" b="1">
                <a:solidFill>
                  <a:schemeClr val="accent5"/>
                </a:solidFill>
                <a:latin typeface="Meiryo" panose="020B0604030504040204" pitchFamily="34" charset="-128"/>
                <a:ea typeface="Meiryo" panose="020B0604030504040204" pitchFamily="34" charset="-128"/>
              </a:rPr>
              <a:t>＋</a:t>
            </a:r>
            <a:endParaRPr lang="en-US" altLang="ja-JP" sz="1600" b="1" i="0" dirty="0">
              <a:solidFill>
                <a:schemeClr val="accent5"/>
              </a:solidFill>
              <a:effectLst/>
              <a:latin typeface="Meiryo" panose="020B0604030504040204" pitchFamily="34" charset="-128"/>
              <a:ea typeface="Meiryo" panose="020B0604030504040204" pitchFamily="34" charset="-128"/>
            </a:endParaRPr>
          </a:p>
          <a:p>
            <a:pPr algn="ctr"/>
            <a:r>
              <a:rPr lang="ja-JP" altLang="en-US" sz="1600" b="1" i="0">
                <a:solidFill>
                  <a:schemeClr val="accent5"/>
                </a:solidFill>
                <a:effectLst/>
                <a:latin typeface="Meiryo" panose="020B0604030504040204" pitchFamily="34" charset="-128"/>
                <a:ea typeface="Meiryo" panose="020B0604030504040204" pitchFamily="34" charset="-128"/>
              </a:rPr>
              <a:t>４誌まとめ</a:t>
            </a:r>
            <a:endParaRPr lang="en-US" altLang="ja-JP" sz="1600" b="1" i="0" dirty="0">
              <a:solidFill>
                <a:schemeClr val="accent5"/>
              </a:solidFill>
              <a:effectLst/>
              <a:latin typeface="Meiryo" panose="020B0604030504040204" pitchFamily="34" charset="-128"/>
              <a:ea typeface="Meiryo" panose="020B0604030504040204" pitchFamily="34" charset="-128"/>
            </a:endParaRPr>
          </a:p>
          <a:p>
            <a:pPr algn="ctr"/>
            <a:r>
              <a:rPr lang="ja-JP" altLang="en-US" sz="1600" b="1" i="0">
                <a:solidFill>
                  <a:schemeClr val="accent5"/>
                </a:solidFill>
                <a:effectLst/>
                <a:latin typeface="Meiryo" panose="020B0604030504040204" pitchFamily="34" charset="-128"/>
                <a:ea typeface="Meiryo" panose="020B0604030504040204" pitchFamily="34" charset="-128"/>
              </a:rPr>
              <a:t>リール動画</a:t>
            </a:r>
          </a:p>
        </p:txBody>
      </p:sp>
      <p:sp>
        <p:nvSpPr>
          <p:cNvPr id="59" name="Google Shape;107;p1">
            <a:extLst>
              <a:ext uri="{FF2B5EF4-FFF2-40B4-BE49-F238E27FC236}">
                <a16:creationId xmlns:a16="http://schemas.microsoft.com/office/drawing/2014/main" id="{7B74F5D0-7F7F-2212-1D7D-309535DAC149}"/>
              </a:ext>
            </a:extLst>
          </p:cNvPr>
          <p:cNvSpPr txBox="1"/>
          <p:nvPr/>
        </p:nvSpPr>
        <p:spPr>
          <a:xfrm>
            <a:off x="7593327" y="5178072"/>
            <a:ext cx="1310632" cy="338514"/>
          </a:xfrm>
          <a:prstGeom prst="rect">
            <a:avLst/>
          </a:prstGeom>
          <a:noFill/>
          <a:ln>
            <a:noFill/>
          </a:ln>
        </p:spPr>
        <p:txBody>
          <a:bodyPr spcFirstLastPara="1" wrap="square" lIns="91425" tIns="45700" rIns="91425" bIns="45700" anchor="t" anchorCtr="0">
            <a:spAutoFit/>
          </a:bodyPr>
          <a:lstStyle/>
          <a:p>
            <a:pPr algn="ctr"/>
            <a:r>
              <a:rPr lang="en-US" altLang="ja-JP" sz="1600" b="1" i="0" dirty="0">
                <a:solidFill>
                  <a:schemeClr val="accent5"/>
                </a:solidFill>
                <a:effectLst/>
                <a:latin typeface="Meiryo" panose="020B0604030504040204" pitchFamily="34" charset="-128"/>
                <a:ea typeface="Meiryo" panose="020B0604030504040204" pitchFamily="34" charset="-128"/>
              </a:rPr>
              <a:t>AD</a:t>
            </a:r>
            <a:r>
              <a:rPr lang="ja-JP" altLang="en-US" sz="1600" b="1" i="0">
                <a:solidFill>
                  <a:schemeClr val="accent5"/>
                </a:solidFill>
                <a:effectLst/>
                <a:latin typeface="Meiryo" panose="020B0604030504040204" pitchFamily="34" charset="-128"/>
                <a:ea typeface="Meiryo" panose="020B0604030504040204" pitchFamily="34" charset="-128"/>
              </a:rPr>
              <a:t>配信</a:t>
            </a:r>
          </a:p>
        </p:txBody>
      </p:sp>
      <p:pic>
        <p:nvPicPr>
          <p:cNvPr id="60" name="Picture 22" descr="DIME|最前線で働くビジネスパーソンにとって有益な情報と提案を届ける唯一無二のライフハックメディア">
            <a:extLst>
              <a:ext uri="{FF2B5EF4-FFF2-40B4-BE49-F238E27FC236}">
                <a16:creationId xmlns:a16="http://schemas.microsoft.com/office/drawing/2014/main" id="{E227C590-6FD5-B273-2BE6-7665CC9FD89A}"/>
              </a:ext>
            </a:extLst>
          </p:cNvPr>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8142182" y="3690450"/>
            <a:ext cx="498128" cy="249064"/>
          </a:xfrm>
          <a:prstGeom prst="rect">
            <a:avLst/>
          </a:prstGeom>
          <a:noFill/>
          <a:extLst>
            <a:ext uri="{909E8E84-426E-40DD-AFC4-6F175D3DCCD1}">
              <a14:hiddenFill xmlns:a14="http://schemas.microsoft.com/office/drawing/2010/main">
                <a:solidFill>
                  <a:srgbClr val="FFFFFF"/>
                </a:solidFill>
              </a14:hiddenFill>
            </a:ext>
          </a:extLst>
        </p:spPr>
      </p:pic>
      <p:sp>
        <p:nvSpPr>
          <p:cNvPr id="61" name="テキスト ボックス 60">
            <a:extLst>
              <a:ext uri="{FF2B5EF4-FFF2-40B4-BE49-F238E27FC236}">
                <a16:creationId xmlns:a16="http://schemas.microsoft.com/office/drawing/2014/main" id="{A0612063-086A-B2CD-A889-CC5AE8D41685}"/>
              </a:ext>
            </a:extLst>
          </p:cNvPr>
          <p:cNvSpPr txBox="1"/>
          <p:nvPr/>
        </p:nvSpPr>
        <p:spPr>
          <a:xfrm>
            <a:off x="7884441" y="3661689"/>
            <a:ext cx="364202" cy="307777"/>
          </a:xfrm>
          <a:prstGeom prst="rect">
            <a:avLst/>
          </a:prstGeom>
          <a:noFill/>
        </p:spPr>
        <p:txBody>
          <a:bodyPr wrap="none" rtlCol="0">
            <a:spAutoFit/>
          </a:bodyPr>
          <a:lstStyle/>
          <a:p>
            <a:r>
              <a:rPr kumimoji="1" lang="ja-JP" altLang="en-US"/>
              <a:t>＋</a:t>
            </a:r>
          </a:p>
        </p:txBody>
      </p:sp>
      <p:sp>
        <p:nvSpPr>
          <p:cNvPr id="5120" name="Google Shape;1337;p69">
            <a:extLst>
              <a:ext uri="{FF2B5EF4-FFF2-40B4-BE49-F238E27FC236}">
                <a16:creationId xmlns:a16="http://schemas.microsoft.com/office/drawing/2014/main" id="{4A14D93D-CC90-6DE4-F52A-EE66CAB1B57A}"/>
              </a:ext>
            </a:extLst>
          </p:cNvPr>
          <p:cNvSpPr txBox="1"/>
          <p:nvPr/>
        </p:nvSpPr>
        <p:spPr>
          <a:xfrm>
            <a:off x="8075504" y="195580"/>
            <a:ext cx="673388" cy="369291"/>
          </a:xfrm>
          <a:prstGeom prst="rect">
            <a:avLst/>
          </a:prstGeom>
          <a:solidFill>
            <a:srgbClr val="FFC0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動画</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8" name="テキスト ボックス 7">
            <a:extLst>
              <a:ext uri="{FF2B5EF4-FFF2-40B4-BE49-F238E27FC236}">
                <a16:creationId xmlns:a16="http://schemas.microsoft.com/office/drawing/2014/main" id="{91439E23-6900-9D4E-2E55-170F7F7C4AF5}"/>
              </a:ext>
            </a:extLst>
          </p:cNvPr>
          <p:cNvSpPr txBox="1"/>
          <p:nvPr/>
        </p:nvSpPr>
        <p:spPr>
          <a:xfrm>
            <a:off x="590881" y="5967067"/>
            <a:ext cx="8189469" cy="707886"/>
          </a:xfrm>
          <a:prstGeom prst="rect">
            <a:avLst/>
          </a:prstGeom>
          <a:noFill/>
        </p:spPr>
        <p:txBody>
          <a:bodyPr wrap="square" rtlCol="0">
            <a:spAutoFit/>
          </a:bodyPr>
          <a:lstStyle/>
          <a:p>
            <a:r>
              <a:rPr lang="en-US" altLang="ja-JP" sz="1000" dirty="0">
                <a:solidFill>
                  <a:schemeClr val="tx1"/>
                </a:solidFill>
                <a:latin typeface="Meiryo" panose="020B0604030504040204" pitchFamily="34" charset="-128"/>
                <a:ea typeface="Meiryo" panose="020B0604030504040204" pitchFamily="34" charset="-128"/>
              </a:rPr>
              <a:t>BE-PAL</a:t>
            </a:r>
            <a:r>
              <a:rPr lang="ja-JP" altLang="en-US" sz="1000">
                <a:solidFill>
                  <a:schemeClr val="tx1"/>
                </a:solidFill>
                <a:latin typeface="Meiryo" panose="020B0604030504040204" pitchFamily="34" charset="-128"/>
                <a:ea typeface="Meiryo" panose="020B0604030504040204" pitchFamily="34" charset="-128"/>
              </a:rPr>
              <a:t>、</a:t>
            </a:r>
            <a:r>
              <a:rPr lang="en-US" altLang="ja-JP" sz="1000" dirty="0">
                <a:solidFill>
                  <a:schemeClr val="tx1"/>
                </a:solidFill>
                <a:latin typeface="Meiryo" panose="020B0604030504040204" pitchFamily="34" charset="-128"/>
                <a:ea typeface="Meiryo" panose="020B0604030504040204" pitchFamily="34" charset="-128"/>
              </a:rPr>
              <a:t>DIME</a:t>
            </a:r>
            <a:r>
              <a:rPr lang="ja-JP" altLang="en-US" sz="1000">
                <a:solidFill>
                  <a:schemeClr val="tx1"/>
                </a:solidFill>
                <a:latin typeface="Meiryo" panose="020B0604030504040204" pitchFamily="34" charset="-128"/>
                <a:ea typeface="Meiryo" panose="020B0604030504040204" pitchFamily="34" charset="-128"/>
              </a:rPr>
              <a:t>、</a:t>
            </a:r>
            <a:r>
              <a:rPr lang="en-US" altLang="ja-JP" sz="1000" dirty="0" err="1">
                <a:solidFill>
                  <a:schemeClr val="tx1"/>
                </a:solidFill>
                <a:latin typeface="Meiryo" panose="020B0604030504040204" pitchFamily="34" charset="-128"/>
                <a:ea typeface="Meiryo" panose="020B0604030504040204" pitchFamily="34" charset="-128"/>
              </a:rPr>
              <a:t>Oggi</a:t>
            </a:r>
            <a:r>
              <a:rPr lang="ja-JP" altLang="en-US" sz="1000">
                <a:solidFill>
                  <a:schemeClr val="tx1"/>
                </a:solidFill>
                <a:latin typeface="Meiryo" panose="020B0604030504040204" pitchFamily="34" charset="-128"/>
                <a:ea typeface="Meiryo" panose="020B0604030504040204" pitchFamily="34" charset="-128"/>
              </a:rPr>
              <a:t>、</a:t>
            </a:r>
            <a:r>
              <a:rPr lang="en-US" altLang="ja-JP" sz="1000" dirty="0">
                <a:solidFill>
                  <a:schemeClr val="tx1"/>
                </a:solidFill>
                <a:latin typeface="Meiryo" panose="020B0604030504040204" pitchFamily="34" charset="-128"/>
                <a:ea typeface="Meiryo" panose="020B0604030504040204" pitchFamily="34" charset="-128"/>
              </a:rPr>
              <a:t>Domani</a:t>
            </a:r>
            <a:r>
              <a:rPr lang="ja-JP" altLang="en-US" sz="1000">
                <a:solidFill>
                  <a:schemeClr val="tx1"/>
                </a:solidFill>
                <a:latin typeface="Meiryo" panose="020B0604030504040204" pitchFamily="34" charset="-128"/>
                <a:ea typeface="Meiryo" panose="020B0604030504040204" pitchFamily="34" charset="-128"/>
              </a:rPr>
              <a:t>の</a:t>
            </a:r>
            <a:r>
              <a:rPr lang="en-US" altLang="ja-JP" sz="1000" dirty="0">
                <a:solidFill>
                  <a:schemeClr val="tx1"/>
                </a:solidFill>
                <a:latin typeface="Meiryo" panose="020B0604030504040204" pitchFamily="34" charset="-128"/>
                <a:ea typeface="Meiryo" panose="020B0604030504040204" pitchFamily="34" charset="-128"/>
              </a:rPr>
              <a:t>4</a:t>
            </a:r>
            <a:r>
              <a:rPr lang="ja-JP" altLang="en-US" sz="1000">
                <a:solidFill>
                  <a:schemeClr val="tx1"/>
                </a:solidFill>
                <a:latin typeface="Meiryo" panose="020B0604030504040204" pitchFamily="34" charset="-128"/>
                <a:ea typeface="Meiryo" panose="020B0604030504040204" pitchFamily="34" charset="-128"/>
              </a:rPr>
              <a:t>誌横断企画</a:t>
            </a:r>
            <a:r>
              <a:rPr lang="ja-JP" altLang="en-US" sz="1000" i="0">
                <a:solidFill>
                  <a:schemeClr val="tx1"/>
                </a:solidFill>
                <a:effectLst/>
                <a:latin typeface="Meiryo" panose="020B0604030504040204" pitchFamily="34" charset="-128"/>
                <a:ea typeface="Meiryo" panose="020B0604030504040204" pitchFamily="34" charset="-128"/>
              </a:rPr>
              <a:t>。それぞれの媒体が得意と</a:t>
            </a:r>
            <a:r>
              <a:rPr lang="ja-JP" altLang="en-US" sz="1000">
                <a:solidFill>
                  <a:schemeClr val="tx1"/>
                </a:solidFill>
                <a:latin typeface="Meiryo" panose="020B0604030504040204" pitchFamily="34" charset="-128"/>
                <a:ea typeface="Meiryo" panose="020B0604030504040204" pitchFamily="34" charset="-128"/>
              </a:rPr>
              <a:t>する切り口でタイアップを展開しました。本誌では表紙に</a:t>
            </a:r>
            <a:r>
              <a:rPr lang="en-US" altLang="ja-JP" sz="1000" dirty="0">
                <a:solidFill>
                  <a:schemeClr val="tx1"/>
                </a:solidFill>
                <a:latin typeface="Meiryo" panose="020B0604030504040204" pitchFamily="34" charset="-128"/>
                <a:ea typeface="Meiryo" panose="020B0604030504040204" pitchFamily="34" charset="-128"/>
              </a:rPr>
              <a:t>4</a:t>
            </a:r>
            <a:r>
              <a:rPr lang="ja-JP" altLang="en-US" sz="1000">
                <a:solidFill>
                  <a:schemeClr val="tx1"/>
                </a:solidFill>
                <a:latin typeface="Meiryo" panose="020B0604030504040204" pitchFamily="34" charset="-128"/>
                <a:ea typeface="Meiryo" panose="020B0604030504040204" pitchFamily="34" charset="-128"/>
              </a:rPr>
              <a:t>誌共通の企画ロゴを掲載し、</a:t>
            </a:r>
            <a:r>
              <a:rPr lang="en-US" altLang="ja-JP" sz="1000" dirty="0">
                <a:solidFill>
                  <a:schemeClr val="tx1"/>
                </a:solidFill>
                <a:latin typeface="Meiryo" panose="020B0604030504040204" pitchFamily="34" charset="-128"/>
                <a:ea typeface="Meiryo" panose="020B0604030504040204" pitchFamily="34" charset="-128"/>
              </a:rPr>
              <a:t>WEB</a:t>
            </a:r>
            <a:r>
              <a:rPr lang="ja-JP" altLang="en-US" sz="1000">
                <a:solidFill>
                  <a:schemeClr val="tx1"/>
                </a:solidFill>
                <a:latin typeface="Meiryo" panose="020B0604030504040204" pitchFamily="34" charset="-128"/>
                <a:ea typeface="Meiryo" panose="020B0604030504040204" pitchFamily="34" charset="-128"/>
              </a:rPr>
              <a:t>でタイアップページを転載。さらに</a:t>
            </a:r>
            <a:r>
              <a:rPr lang="en-US" altLang="ja-JP" sz="1000" dirty="0">
                <a:solidFill>
                  <a:schemeClr val="tx1"/>
                </a:solidFill>
                <a:latin typeface="Meiryo" panose="020B0604030504040204" pitchFamily="34" charset="-128"/>
                <a:ea typeface="Meiryo" panose="020B0604030504040204" pitchFamily="34" charset="-128"/>
              </a:rPr>
              <a:t>BE-PAL</a:t>
            </a:r>
            <a:r>
              <a:rPr lang="ja-JP" altLang="en-US" sz="1000">
                <a:solidFill>
                  <a:schemeClr val="tx1"/>
                </a:solidFill>
                <a:latin typeface="Meiryo" panose="020B0604030504040204" pitchFamily="34" charset="-128"/>
                <a:ea typeface="Meiryo" panose="020B0604030504040204" pitchFamily="34" charset="-128"/>
              </a:rPr>
              <a:t>、</a:t>
            </a:r>
            <a:r>
              <a:rPr lang="en-US" altLang="ja-JP" sz="1000" dirty="0" err="1">
                <a:solidFill>
                  <a:schemeClr val="tx1"/>
                </a:solidFill>
                <a:latin typeface="Meiryo" panose="020B0604030504040204" pitchFamily="34" charset="-128"/>
                <a:ea typeface="Meiryo" panose="020B0604030504040204" pitchFamily="34" charset="-128"/>
              </a:rPr>
              <a:t>Oggi</a:t>
            </a:r>
            <a:r>
              <a:rPr lang="ja-JP" altLang="en-US" sz="1000">
                <a:solidFill>
                  <a:schemeClr val="tx1"/>
                </a:solidFill>
                <a:latin typeface="Meiryo" panose="020B0604030504040204" pitchFamily="34" charset="-128"/>
                <a:ea typeface="Meiryo" panose="020B0604030504040204" pitchFamily="34" charset="-128"/>
              </a:rPr>
              <a:t>、</a:t>
            </a:r>
            <a:r>
              <a:rPr lang="en-US" altLang="ja-JP" sz="1000" dirty="0">
                <a:solidFill>
                  <a:schemeClr val="tx1"/>
                </a:solidFill>
                <a:latin typeface="Meiryo" panose="020B0604030504040204" pitchFamily="34" charset="-128"/>
                <a:ea typeface="Meiryo" panose="020B0604030504040204" pitchFamily="34" charset="-128"/>
              </a:rPr>
              <a:t>Domani</a:t>
            </a:r>
            <a:r>
              <a:rPr lang="ja-JP" altLang="en-US" sz="1000">
                <a:solidFill>
                  <a:schemeClr val="tx1"/>
                </a:solidFill>
                <a:latin typeface="Meiryo" panose="020B0604030504040204" pitchFamily="34" charset="-128"/>
                <a:ea typeface="Meiryo" panose="020B0604030504040204" pitchFamily="34" charset="-128"/>
              </a:rPr>
              <a:t>の３誌それぞれでリール動画を制作に加えて４誌まとめた動画も別途制作し、各アカウントからの配信と</a:t>
            </a:r>
            <a:r>
              <a:rPr lang="en-US" altLang="ja-JP" sz="1000" dirty="0">
                <a:solidFill>
                  <a:schemeClr val="tx1"/>
                </a:solidFill>
                <a:latin typeface="Meiryo" panose="020B0604030504040204" pitchFamily="34" charset="-128"/>
                <a:ea typeface="Meiryo" panose="020B0604030504040204" pitchFamily="34" charset="-128"/>
              </a:rPr>
              <a:t>AD</a:t>
            </a:r>
            <a:r>
              <a:rPr lang="ja-JP" altLang="en-US" sz="1000">
                <a:solidFill>
                  <a:schemeClr val="tx1"/>
                </a:solidFill>
                <a:latin typeface="Meiryo" panose="020B0604030504040204" pitchFamily="34" charset="-128"/>
                <a:ea typeface="Meiryo" panose="020B0604030504040204" pitchFamily="34" charset="-128"/>
              </a:rPr>
              <a:t>配信にて拡散しました。</a:t>
            </a:r>
            <a:r>
              <a:rPr lang="en-US" altLang="ja-JP" sz="1000" dirty="0">
                <a:solidFill>
                  <a:schemeClr val="tx1"/>
                </a:solidFill>
                <a:latin typeface="Meiryo" panose="020B0604030504040204" pitchFamily="34" charset="-128"/>
                <a:ea typeface="Meiryo" panose="020B0604030504040204" pitchFamily="34" charset="-128"/>
              </a:rPr>
              <a:t>BE-PAL</a:t>
            </a:r>
            <a:r>
              <a:rPr lang="ja-JP" altLang="en-US" sz="1000">
                <a:solidFill>
                  <a:schemeClr val="tx1"/>
                </a:solidFill>
                <a:latin typeface="Meiryo" panose="020B0604030504040204" pitchFamily="34" charset="-128"/>
                <a:ea typeface="Meiryo" panose="020B0604030504040204" pitchFamily="34" charset="-128"/>
              </a:rPr>
              <a:t>では</a:t>
            </a:r>
            <a:r>
              <a:rPr kumimoji="1" lang="ja-JP" altLang="en-US" sz="1000">
                <a:solidFill>
                  <a:schemeClr val="tx1"/>
                </a:solidFill>
                <a:latin typeface="Meiryo" panose="020B0604030504040204" pitchFamily="34" charset="-128"/>
                <a:ea typeface="Meiryo" panose="020B0604030504040204" pitchFamily="34" charset="-128"/>
              </a:rPr>
              <a:t>２種類のビールに合わせたレシピを開発し、アウトドアシーンで本誌、</a:t>
            </a:r>
            <a:r>
              <a:rPr kumimoji="1" lang="en-US" altLang="ja-JP" sz="1000" dirty="0">
                <a:solidFill>
                  <a:schemeClr val="tx1"/>
                </a:solidFill>
                <a:latin typeface="Meiryo" panose="020B0604030504040204" pitchFamily="34" charset="-128"/>
                <a:ea typeface="Meiryo" panose="020B0604030504040204" pitchFamily="34" charset="-128"/>
              </a:rPr>
              <a:t>WEB</a:t>
            </a:r>
            <a:r>
              <a:rPr kumimoji="1" lang="ja-JP" altLang="en-US" sz="1000">
                <a:solidFill>
                  <a:schemeClr val="tx1"/>
                </a:solidFill>
                <a:latin typeface="Meiryo" panose="020B0604030504040204" pitchFamily="34" charset="-128"/>
                <a:ea typeface="Meiryo" panose="020B0604030504040204" pitchFamily="34" charset="-128"/>
              </a:rPr>
              <a:t>、</a:t>
            </a:r>
            <a:r>
              <a:rPr kumimoji="1" lang="en-US" altLang="ja-JP" sz="1000" dirty="0">
                <a:solidFill>
                  <a:schemeClr val="tx1"/>
                </a:solidFill>
                <a:latin typeface="Meiryo" panose="020B0604030504040204" pitchFamily="34" charset="-128"/>
                <a:ea typeface="Meiryo" panose="020B0604030504040204" pitchFamily="34" charset="-128"/>
              </a:rPr>
              <a:t>SNS</a:t>
            </a:r>
            <a:r>
              <a:rPr kumimoji="1" lang="ja-JP" altLang="en-US" sz="1000">
                <a:solidFill>
                  <a:schemeClr val="tx1"/>
                </a:solidFill>
                <a:latin typeface="Meiryo" panose="020B0604030504040204" pitchFamily="34" charset="-128"/>
                <a:ea typeface="Meiryo" panose="020B0604030504040204" pitchFamily="34" charset="-128"/>
              </a:rPr>
              <a:t>と効果的に訴求することができました。</a:t>
            </a:r>
            <a:endParaRPr lang="en-US" altLang="ja-JP" sz="1000" dirty="0">
              <a:solidFill>
                <a:schemeClr val="tx1"/>
              </a:solidFill>
              <a:latin typeface="Meiryo" panose="020B0604030504040204" pitchFamily="34" charset="-128"/>
              <a:ea typeface="Meiryo" panose="020B0604030504040204" pitchFamily="34" charset="-128"/>
            </a:endParaRPr>
          </a:p>
        </p:txBody>
      </p:sp>
      <p:sp>
        <p:nvSpPr>
          <p:cNvPr id="9" name="Google Shape;1303;p68">
            <a:extLst>
              <a:ext uri="{FF2B5EF4-FFF2-40B4-BE49-F238E27FC236}">
                <a16:creationId xmlns:a16="http://schemas.microsoft.com/office/drawing/2014/main" id="{ACDC3224-1858-D0E6-3DB4-E8884AD70D9E}"/>
              </a:ext>
            </a:extLst>
          </p:cNvPr>
          <p:cNvSpPr txBox="1"/>
          <p:nvPr/>
        </p:nvSpPr>
        <p:spPr>
          <a:xfrm>
            <a:off x="7127092" y="187423"/>
            <a:ext cx="904968" cy="369332"/>
          </a:xfrm>
          <a:prstGeom prst="rect">
            <a:avLst/>
          </a:prstGeom>
          <a:solidFill>
            <a:schemeClr val="accent4"/>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SNS</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24788364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pic>
        <p:nvPicPr>
          <p:cNvPr id="38" name="図 37">
            <a:extLst>
              <a:ext uri="{FF2B5EF4-FFF2-40B4-BE49-F238E27FC236}">
                <a16:creationId xmlns:a16="http://schemas.microsoft.com/office/drawing/2014/main" id="{E76E2A8C-BD76-BB27-46C5-9E21CFC9217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98445" y="4686339"/>
            <a:ext cx="1386267" cy="924178"/>
          </a:xfrm>
          <a:prstGeom prst="rect">
            <a:avLst/>
          </a:prstGeom>
          <a:ln w="38100">
            <a:solidFill>
              <a:schemeClr val="tx2">
                <a:lumMod val="90000"/>
              </a:schemeClr>
            </a:solidFill>
          </a:ln>
        </p:spPr>
      </p:pic>
      <p:pic>
        <p:nvPicPr>
          <p:cNvPr id="26" name="図 25">
            <a:extLst>
              <a:ext uri="{FF2B5EF4-FFF2-40B4-BE49-F238E27FC236}">
                <a16:creationId xmlns:a16="http://schemas.microsoft.com/office/drawing/2014/main" id="{78896C0E-499A-3642-78FA-6BCB4278729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31376" y="2461305"/>
            <a:ext cx="1386268" cy="924179"/>
          </a:xfrm>
          <a:prstGeom prst="rect">
            <a:avLst/>
          </a:prstGeom>
          <a:ln w="38100">
            <a:solidFill>
              <a:schemeClr val="tx2">
                <a:lumMod val="90000"/>
              </a:schemeClr>
            </a:solidFill>
          </a:ln>
        </p:spPr>
      </p:pic>
      <p:cxnSp>
        <p:nvCxnSpPr>
          <p:cNvPr id="856" name="Google Shape;856;p9"/>
          <p:cNvCxnSpPr/>
          <p:nvPr/>
        </p:nvCxnSpPr>
        <p:spPr>
          <a:xfrm>
            <a:off x="186125" y="820209"/>
            <a:ext cx="4474064" cy="0"/>
          </a:xfrm>
          <a:prstGeom prst="straightConnector1">
            <a:avLst/>
          </a:prstGeom>
          <a:noFill/>
          <a:ln w="19050" cap="flat" cmpd="sng">
            <a:solidFill>
              <a:srgbClr val="96C932"/>
            </a:solidFill>
            <a:prstDash val="solid"/>
            <a:round/>
            <a:headEnd type="none" w="sm" len="sm"/>
            <a:tailEnd type="none" w="sm" len="sm"/>
          </a:ln>
        </p:spPr>
      </p:cxnSp>
      <p:sp>
        <p:nvSpPr>
          <p:cNvPr id="857" name="Google Shape;857;p9"/>
          <p:cNvSpPr txBox="1"/>
          <p:nvPr/>
        </p:nvSpPr>
        <p:spPr>
          <a:xfrm>
            <a:off x="7020194" y="180894"/>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861" name="Google Shape;861;p9"/>
          <p:cNvSpPr txBox="1"/>
          <p:nvPr/>
        </p:nvSpPr>
        <p:spPr>
          <a:xfrm>
            <a:off x="170144" y="838185"/>
            <a:ext cx="8510026"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実施時：2023年10月</a:t>
            </a:r>
            <a:endParaRPr sz="1100" b="0" i="0" u="none" strike="noStrike" cap="none" dirty="0">
              <a:solidFill>
                <a:srgbClr val="000000"/>
              </a:solidFill>
              <a:latin typeface="Meiryo"/>
              <a:ea typeface="Meiryo"/>
              <a:cs typeface="Meiryo"/>
              <a:sym typeface="Meiryo"/>
            </a:endParaRPr>
          </a:p>
          <a:p>
            <a:pPr>
              <a:buSzPts val="1100"/>
            </a:pPr>
            <a:r>
              <a:rPr lang="en-US" sz="1100" b="0" i="0" u="none" strike="noStrike" cap="none" dirty="0" err="1">
                <a:solidFill>
                  <a:srgbClr val="000000"/>
                </a:solidFill>
                <a:latin typeface="Meiryo"/>
                <a:ea typeface="Meiryo"/>
                <a:cs typeface="Meiryo"/>
                <a:sym typeface="Meiryo"/>
              </a:rPr>
              <a:t>広告主：</a:t>
            </a:r>
            <a:r>
              <a:rPr lang="en-US" sz="1100" dirty="0" err="1">
                <a:latin typeface="Meiryo"/>
                <a:ea typeface="Meiryo"/>
                <a:cs typeface="Meiryo"/>
                <a:sym typeface="Meiryo"/>
              </a:rPr>
              <a:t>タイガー魔法瓶</a:t>
            </a:r>
            <a:endParaRPr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商材：</a:t>
            </a:r>
            <a:r>
              <a:rPr lang="en-US" sz="1100" dirty="0" err="1">
                <a:latin typeface="Meiryo"/>
                <a:ea typeface="Meiryo"/>
                <a:cs typeface="Meiryo"/>
                <a:sym typeface="Meiryo"/>
              </a:rPr>
              <a:t>魔法のかまどごはん</a:t>
            </a:r>
            <a:endParaRPr lang="en-US" altLang="ja-JP"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広告メニュ</a:t>
            </a:r>
            <a:r>
              <a:rPr lang="en-US" sz="1100" b="0" i="0" u="none" strike="noStrike" cap="none" dirty="0">
                <a:solidFill>
                  <a:srgbClr val="000000"/>
                </a:solidFill>
                <a:latin typeface="Meiryo"/>
                <a:ea typeface="Meiryo"/>
                <a:cs typeface="Meiryo"/>
                <a:sym typeface="Meiryo"/>
              </a:rPr>
              <a:t>ー：</a:t>
            </a:r>
            <a:r>
              <a:rPr lang="en-US" sz="1100" b="0" i="0" u="none" strike="noStrike" cap="none" dirty="0" err="1">
                <a:solidFill>
                  <a:srgbClr val="000000"/>
                </a:solidFill>
                <a:latin typeface="Meiryo"/>
                <a:ea typeface="Meiryo"/>
                <a:cs typeface="Meiryo"/>
                <a:sym typeface="Meiryo"/>
              </a:rPr>
              <a:t>イベント協賛プラン（動画</a:t>
            </a:r>
            <a:r>
              <a:rPr lang="en-US" sz="1100" b="0" i="0" u="none" strike="noStrike" cap="none" dirty="0">
                <a:solidFill>
                  <a:srgbClr val="000000"/>
                </a:solidFill>
                <a:latin typeface="Meiryo"/>
                <a:ea typeface="Meiryo"/>
                <a:cs typeface="Meiryo"/>
                <a:sym typeface="Meiryo"/>
              </a:rPr>
              <a:t>）</a:t>
            </a:r>
            <a:endParaRPr lang="en-US" altLang="ja-JP" sz="1100" b="0" i="0" u="none" strike="noStrike" cap="none" dirty="0">
              <a:solidFill>
                <a:srgbClr val="000000"/>
              </a:solidFill>
              <a:latin typeface="Meiryo"/>
              <a:ea typeface="Meiryo"/>
              <a:cs typeface="Meiryo"/>
              <a:sym typeface="Meiryo"/>
            </a:endParaRPr>
          </a:p>
        </p:txBody>
      </p:sp>
      <p:cxnSp>
        <p:nvCxnSpPr>
          <p:cNvPr id="882" name="Google Shape;882;p9"/>
          <p:cNvCxnSpPr/>
          <p:nvPr/>
        </p:nvCxnSpPr>
        <p:spPr>
          <a:xfrm>
            <a:off x="170144" y="1607586"/>
            <a:ext cx="4474064" cy="0"/>
          </a:xfrm>
          <a:prstGeom prst="straightConnector1">
            <a:avLst/>
          </a:prstGeom>
          <a:noFill/>
          <a:ln w="19050" cap="flat" cmpd="sng">
            <a:solidFill>
              <a:srgbClr val="96C932"/>
            </a:solidFill>
            <a:prstDash val="solid"/>
            <a:round/>
            <a:headEnd type="none" w="sm" len="sm"/>
            <a:tailEnd type="none" w="sm" len="sm"/>
          </a:ln>
        </p:spPr>
      </p:cxnSp>
      <p:sp>
        <p:nvSpPr>
          <p:cNvPr id="863" name="Google Shape;1304;p68">
            <a:extLst>
              <a:ext uri="{FF2B5EF4-FFF2-40B4-BE49-F238E27FC236}">
                <a16:creationId xmlns:a16="http://schemas.microsoft.com/office/drawing/2014/main" id="{01D19C4B-F20C-4986-32B0-AAC824D992D3}"/>
              </a:ext>
            </a:extLst>
          </p:cNvPr>
          <p:cNvSpPr txBox="1"/>
          <p:nvPr/>
        </p:nvSpPr>
        <p:spPr>
          <a:xfrm>
            <a:off x="6281969" y="180894"/>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6" name="Google Shape;91;p1">
            <a:extLst>
              <a:ext uri="{FF2B5EF4-FFF2-40B4-BE49-F238E27FC236}">
                <a16:creationId xmlns:a16="http://schemas.microsoft.com/office/drawing/2014/main" id="{DEC442A0-99F4-A173-3C5F-235AF9BF3D86}"/>
              </a:ext>
            </a:extLst>
          </p:cNvPr>
          <p:cNvSpPr/>
          <p:nvPr/>
        </p:nvSpPr>
        <p:spPr>
          <a:xfrm>
            <a:off x="189396" y="5844987"/>
            <a:ext cx="8590954" cy="915964"/>
          </a:xfrm>
          <a:prstGeom prst="rect">
            <a:avLst/>
          </a:prstGeom>
          <a:solidFill>
            <a:schemeClr val="lt1"/>
          </a:solidFill>
          <a:ln w="28575" cap="flat" cmpd="sng">
            <a:solidFill>
              <a:srgbClr val="5CA27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a:p>
        </p:txBody>
      </p:sp>
      <p:sp>
        <p:nvSpPr>
          <p:cNvPr id="7" name="Google Shape;92;p1">
            <a:extLst>
              <a:ext uri="{FF2B5EF4-FFF2-40B4-BE49-F238E27FC236}">
                <a16:creationId xmlns:a16="http://schemas.microsoft.com/office/drawing/2014/main" id="{E67CF60B-BCC3-4159-3CDE-75C6A173580E}"/>
              </a:ext>
            </a:extLst>
          </p:cNvPr>
          <p:cNvSpPr txBox="1"/>
          <p:nvPr/>
        </p:nvSpPr>
        <p:spPr>
          <a:xfrm>
            <a:off x="125576" y="6197352"/>
            <a:ext cx="623256"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1100">
                <a:solidFill>
                  <a:srgbClr val="000000"/>
                </a:solidFill>
                <a:latin typeface="Meiryo"/>
                <a:ea typeface="Meiryo"/>
                <a:cs typeface="Meiryo"/>
                <a:sym typeface="Meiryo"/>
              </a:rPr>
              <a:t>結果:</a:t>
            </a:r>
            <a:endParaRPr dirty="0"/>
          </a:p>
        </p:txBody>
      </p:sp>
      <p:sp>
        <p:nvSpPr>
          <p:cNvPr id="9" name="三角形 8">
            <a:extLst>
              <a:ext uri="{FF2B5EF4-FFF2-40B4-BE49-F238E27FC236}">
                <a16:creationId xmlns:a16="http://schemas.microsoft.com/office/drawing/2014/main" id="{65E3986C-6144-D827-E354-6CB68D7F424A}"/>
              </a:ext>
            </a:extLst>
          </p:cNvPr>
          <p:cNvSpPr/>
          <p:nvPr/>
        </p:nvSpPr>
        <p:spPr>
          <a:xfrm rot="5400000">
            <a:off x="1830967" y="3490700"/>
            <a:ext cx="2481439" cy="300391"/>
          </a:xfrm>
          <a:prstGeom prst="triangle">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Google Shape;86;p1">
            <a:extLst>
              <a:ext uri="{FF2B5EF4-FFF2-40B4-BE49-F238E27FC236}">
                <a16:creationId xmlns:a16="http://schemas.microsoft.com/office/drawing/2014/main" id="{61A39619-B7B2-789E-84ED-A800B82BA454}"/>
              </a:ext>
            </a:extLst>
          </p:cNvPr>
          <p:cNvSpPr/>
          <p:nvPr/>
        </p:nvSpPr>
        <p:spPr>
          <a:xfrm>
            <a:off x="181931" y="1959795"/>
            <a:ext cx="2653639" cy="3751786"/>
          </a:xfrm>
          <a:prstGeom prst="rect">
            <a:avLst/>
          </a:prstGeom>
          <a:noFill/>
          <a:ln w="381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eiryo"/>
              <a:ea typeface="Meiryo"/>
              <a:cs typeface="Meiryo"/>
              <a:sym typeface="Meiryo"/>
            </a:endParaRPr>
          </a:p>
        </p:txBody>
      </p:sp>
      <p:sp>
        <p:nvSpPr>
          <p:cNvPr id="11" name="Google Shape;96;p1">
            <a:extLst>
              <a:ext uri="{FF2B5EF4-FFF2-40B4-BE49-F238E27FC236}">
                <a16:creationId xmlns:a16="http://schemas.microsoft.com/office/drawing/2014/main" id="{357F9FB6-1C05-E2F6-48F9-FA75A39FAEB6}"/>
              </a:ext>
            </a:extLst>
          </p:cNvPr>
          <p:cNvSpPr/>
          <p:nvPr/>
        </p:nvSpPr>
        <p:spPr>
          <a:xfrm>
            <a:off x="181932" y="1671421"/>
            <a:ext cx="2652062" cy="23983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200" b="1">
                <a:solidFill>
                  <a:schemeClr val="lt1"/>
                </a:solidFill>
                <a:latin typeface="Meiryo"/>
                <a:ea typeface="Meiryo"/>
                <a:cs typeface="Meiryo"/>
                <a:sym typeface="Meiryo"/>
              </a:rPr>
              <a:t>イベントブース出展</a:t>
            </a:r>
            <a:endParaRPr sz="1200" dirty="0"/>
          </a:p>
        </p:txBody>
      </p:sp>
      <p:pic>
        <p:nvPicPr>
          <p:cNvPr id="12" name="図 11">
            <a:extLst>
              <a:ext uri="{FF2B5EF4-FFF2-40B4-BE49-F238E27FC236}">
                <a16:creationId xmlns:a16="http://schemas.microsoft.com/office/drawing/2014/main" id="{E15B7671-A4F3-3329-7254-4539B87E0BF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40600" y="2033339"/>
            <a:ext cx="2569326" cy="319862"/>
          </a:xfrm>
          <a:prstGeom prst="rect">
            <a:avLst/>
          </a:prstGeom>
        </p:spPr>
      </p:pic>
      <p:sp>
        <p:nvSpPr>
          <p:cNvPr id="16" name="Google Shape;86;p1">
            <a:extLst>
              <a:ext uri="{FF2B5EF4-FFF2-40B4-BE49-F238E27FC236}">
                <a16:creationId xmlns:a16="http://schemas.microsoft.com/office/drawing/2014/main" id="{CFABDFD5-D723-4F57-8046-C020DBAE4132}"/>
              </a:ext>
            </a:extLst>
          </p:cNvPr>
          <p:cNvSpPr/>
          <p:nvPr/>
        </p:nvSpPr>
        <p:spPr>
          <a:xfrm>
            <a:off x="3288105" y="1959795"/>
            <a:ext cx="1763308" cy="3751786"/>
          </a:xfrm>
          <a:prstGeom prst="rect">
            <a:avLst/>
          </a:prstGeom>
          <a:noFill/>
          <a:ln w="38100" cap="flat" cmpd="sng">
            <a:solidFill>
              <a:schemeClr val="accent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eiryo"/>
              <a:ea typeface="Meiryo"/>
              <a:cs typeface="Meiryo"/>
              <a:sym typeface="Meiryo"/>
            </a:endParaRPr>
          </a:p>
        </p:txBody>
      </p:sp>
      <p:sp>
        <p:nvSpPr>
          <p:cNvPr id="17" name="Google Shape;96;p1">
            <a:extLst>
              <a:ext uri="{FF2B5EF4-FFF2-40B4-BE49-F238E27FC236}">
                <a16:creationId xmlns:a16="http://schemas.microsoft.com/office/drawing/2014/main" id="{6B6B12C4-C865-7B22-3EFC-A1930C578905}"/>
              </a:ext>
            </a:extLst>
          </p:cNvPr>
          <p:cNvSpPr/>
          <p:nvPr/>
        </p:nvSpPr>
        <p:spPr>
          <a:xfrm>
            <a:off x="3276071" y="1685853"/>
            <a:ext cx="1787376" cy="210076"/>
          </a:xfrm>
          <a:prstGeom prst="rect">
            <a:avLst/>
          </a:prstGeom>
          <a:solidFill>
            <a:schemeClr val="accent6"/>
          </a:solidFill>
          <a:ln>
            <a:solidFill>
              <a:schemeClr val="accent6"/>
            </a:solid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200" b="1">
                <a:solidFill>
                  <a:schemeClr val="lt1"/>
                </a:solidFill>
                <a:latin typeface="Meiryo"/>
                <a:ea typeface="Meiryo"/>
                <a:cs typeface="Meiryo"/>
                <a:sym typeface="Meiryo"/>
              </a:rPr>
              <a:t>動画</a:t>
            </a:r>
            <a:endParaRPr sz="1200" dirty="0"/>
          </a:p>
        </p:txBody>
      </p:sp>
      <p:sp>
        <p:nvSpPr>
          <p:cNvPr id="22" name="三角形 21">
            <a:extLst>
              <a:ext uri="{FF2B5EF4-FFF2-40B4-BE49-F238E27FC236}">
                <a16:creationId xmlns:a16="http://schemas.microsoft.com/office/drawing/2014/main" id="{66A506E6-060C-B374-CA90-B256E4956949}"/>
              </a:ext>
            </a:extLst>
          </p:cNvPr>
          <p:cNvSpPr/>
          <p:nvPr/>
        </p:nvSpPr>
        <p:spPr>
          <a:xfrm rot="5400000">
            <a:off x="4082692" y="4265364"/>
            <a:ext cx="2481439" cy="300391"/>
          </a:xfrm>
          <a:prstGeom prst="triangle">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Google Shape;86;p1">
            <a:extLst>
              <a:ext uri="{FF2B5EF4-FFF2-40B4-BE49-F238E27FC236}">
                <a16:creationId xmlns:a16="http://schemas.microsoft.com/office/drawing/2014/main" id="{C5EB99F3-C2A2-6460-E895-C7FDA15D0C2F}"/>
              </a:ext>
            </a:extLst>
          </p:cNvPr>
          <p:cNvSpPr/>
          <p:nvPr/>
        </p:nvSpPr>
        <p:spPr>
          <a:xfrm>
            <a:off x="5574425" y="3429000"/>
            <a:ext cx="1931740" cy="2315065"/>
          </a:xfrm>
          <a:prstGeom prst="rect">
            <a:avLst/>
          </a:prstGeom>
          <a:noFill/>
          <a:ln w="38100" cap="flat" cmpd="sng">
            <a:solidFill>
              <a:srgbClr val="6F95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eiryo"/>
              <a:ea typeface="Meiryo"/>
              <a:cs typeface="Meiryo"/>
              <a:sym typeface="Meiryo"/>
            </a:endParaRPr>
          </a:p>
        </p:txBody>
      </p:sp>
      <p:sp>
        <p:nvSpPr>
          <p:cNvPr id="24" name="Google Shape;96;p1">
            <a:extLst>
              <a:ext uri="{FF2B5EF4-FFF2-40B4-BE49-F238E27FC236}">
                <a16:creationId xmlns:a16="http://schemas.microsoft.com/office/drawing/2014/main" id="{0FC22059-D183-6C7D-FA0B-43D6D70BE1D2}"/>
              </a:ext>
            </a:extLst>
          </p:cNvPr>
          <p:cNvSpPr/>
          <p:nvPr/>
        </p:nvSpPr>
        <p:spPr>
          <a:xfrm>
            <a:off x="5574425" y="3155451"/>
            <a:ext cx="1930483" cy="22496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200" b="1">
                <a:solidFill>
                  <a:schemeClr val="lt1"/>
                </a:solidFill>
                <a:latin typeface="Meiryo"/>
                <a:ea typeface="Meiryo"/>
                <a:cs typeface="Meiryo"/>
                <a:sym typeface="Meiryo"/>
              </a:rPr>
              <a:t>WEB</a:t>
            </a:r>
            <a:r>
              <a:rPr lang="ja-JP" altLang="en-US" sz="1200" b="1">
                <a:solidFill>
                  <a:schemeClr val="lt1"/>
                </a:solidFill>
                <a:latin typeface="Meiryo"/>
                <a:ea typeface="Meiryo"/>
                <a:cs typeface="Meiryo"/>
                <a:sym typeface="Meiryo"/>
              </a:rPr>
              <a:t>転載</a:t>
            </a:r>
            <a:endParaRPr sz="1200" dirty="0"/>
          </a:p>
        </p:txBody>
      </p:sp>
      <p:sp>
        <p:nvSpPr>
          <p:cNvPr id="25" name="Google Shape;100;p1">
            <a:extLst>
              <a:ext uri="{FF2B5EF4-FFF2-40B4-BE49-F238E27FC236}">
                <a16:creationId xmlns:a16="http://schemas.microsoft.com/office/drawing/2014/main" id="{F136FC07-B2D6-2C76-304F-DD9EA3F85B2B}"/>
              </a:ext>
            </a:extLst>
          </p:cNvPr>
          <p:cNvSpPr/>
          <p:nvPr/>
        </p:nvSpPr>
        <p:spPr>
          <a:xfrm>
            <a:off x="7375437" y="3609796"/>
            <a:ext cx="1361955" cy="484220"/>
          </a:xfrm>
          <a:prstGeom prst="roundRect">
            <a:avLst>
              <a:gd name="adj" fmla="val 16667"/>
            </a:avLst>
          </a:prstGeom>
          <a:solidFill>
            <a:schemeClr val="bg1"/>
          </a:solidFill>
          <a:ln w="381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200">
              <a:solidFill>
                <a:schemeClr val="lt1"/>
              </a:solidFill>
              <a:latin typeface="Meiryo"/>
              <a:ea typeface="Meiryo"/>
              <a:cs typeface="Meiryo"/>
              <a:sym typeface="Meiryo"/>
            </a:endParaRPr>
          </a:p>
        </p:txBody>
      </p:sp>
      <p:pic>
        <p:nvPicPr>
          <p:cNvPr id="27" name="Google Shape;120;p1">
            <a:extLst>
              <a:ext uri="{FF2B5EF4-FFF2-40B4-BE49-F238E27FC236}">
                <a16:creationId xmlns:a16="http://schemas.microsoft.com/office/drawing/2014/main" id="{AB8C15C1-BD1F-E3A0-6524-030C9547EF30}"/>
              </a:ext>
            </a:extLst>
          </p:cNvPr>
          <p:cNvPicPr preferRelativeResize="0"/>
          <p:nvPr/>
        </p:nvPicPr>
        <p:blipFill rotWithShape="1">
          <a:blip r:embed="rId6" cstate="print">
            <a:alphaModFix/>
            <a:extLst>
              <a:ext uri="{28A0092B-C50C-407E-A947-70E740481C1C}">
                <a14:useLocalDpi xmlns:a14="http://schemas.microsoft.com/office/drawing/2010/main"/>
              </a:ext>
            </a:extLst>
          </a:blip>
          <a:srcRect/>
          <a:stretch/>
        </p:blipFill>
        <p:spPr>
          <a:xfrm>
            <a:off x="8281381" y="3636953"/>
            <a:ext cx="361674" cy="360657"/>
          </a:xfrm>
          <a:prstGeom prst="rect">
            <a:avLst/>
          </a:prstGeom>
          <a:noFill/>
          <a:ln>
            <a:noFill/>
          </a:ln>
        </p:spPr>
      </p:pic>
      <p:sp>
        <p:nvSpPr>
          <p:cNvPr id="28" name="角丸四角形 27">
            <a:extLst>
              <a:ext uri="{FF2B5EF4-FFF2-40B4-BE49-F238E27FC236}">
                <a16:creationId xmlns:a16="http://schemas.microsoft.com/office/drawing/2014/main" id="{E1A38C21-5243-D5D8-16D4-18B45F1C4B1D}"/>
              </a:ext>
            </a:extLst>
          </p:cNvPr>
          <p:cNvSpPr/>
          <p:nvPr/>
        </p:nvSpPr>
        <p:spPr>
          <a:xfrm>
            <a:off x="7560687" y="4982512"/>
            <a:ext cx="1176706" cy="744881"/>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メイリオ" panose="020B0604030504040204" pitchFamily="50" charset="-128"/>
              <a:ea typeface="メイリオ" panose="020B0604030504040204" pitchFamily="50" charset="-128"/>
            </a:endParaRPr>
          </a:p>
        </p:txBody>
      </p:sp>
      <p:sp>
        <p:nvSpPr>
          <p:cNvPr id="29" name="右矢印 28">
            <a:extLst>
              <a:ext uri="{FF2B5EF4-FFF2-40B4-BE49-F238E27FC236}">
                <a16:creationId xmlns:a16="http://schemas.microsoft.com/office/drawing/2014/main" id="{6793043A-DA03-EADB-95A9-A66DFD49435D}"/>
              </a:ext>
            </a:extLst>
          </p:cNvPr>
          <p:cNvSpPr/>
          <p:nvPr/>
        </p:nvSpPr>
        <p:spPr>
          <a:xfrm rot="10800000">
            <a:off x="7133964" y="5060833"/>
            <a:ext cx="389800" cy="31521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メイリオ" panose="020B0604030504040204" pitchFamily="50" charset="-128"/>
              <a:ea typeface="メイリオ" panose="020B0604030504040204" pitchFamily="50" charset="-128"/>
            </a:endParaRPr>
          </a:p>
        </p:txBody>
      </p:sp>
      <p:grpSp>
        <p:nvGrpSpPr>
          <p:cNvPr id="30" name="グループ化 29">
            <a:extLst>
              <a:ext uri="{FF2B5EF4-FFF2-40B4-BE49-F238E27FC236}">
                <a16:creationId xmlns:a16="http://schemas.microsoft.com/office/drawing/2014/main" id="{A47ADC88-AB64-470D-A577-DA8ABFD70CCA}"/>
              </a:ext>
            </a:extLst>
          </p:cNvPr>
          <p:cNvGrpSpPr/>
          <p:nvPr/>
        </p:nvGrpSpPr>
        <p:grpSpPr>
          <a:xfrm>
            <a:off x="7655314" y="5040054"/>
            <a:ext cx="1012225" cy="608628"/>
            <a:chOff x="10191509" y="2042136"/>
            <a:chExt cx="1278274" cy="887490"/>
          </a:xfrm>
        </p:grpSpPr>
        <p:sp>
          <p:nvSpPr>
            <p:cNvPr id="31" name="テキスト ボックス 30">
              <a:extLst>
                <a:ext uri="{FF2B5EF4-FFF2-40B4-BE49-F238E27FC236}">
                  <a16:creationId xmlns:a16="http://schemas.microsoft.com/office/drawing/2014/main" id="{2904F850-A01D-76EC-C48F-A86D7C2885EF}"/>
                </a:ext>
              </a:extLst>
            </p:cNvPr>
            <p:cNvSpPr txBox="1"/>
            <p:nvPr/>
          </p:nvSpPr>
          <p:spPr>
            <a:xfrm>
              <a:off x="10191509" y="2042136"/>
              <a:ext cx="1278274" cy="338004"/>
            </a:xfrm>
            <a:prstGeom prst="rect">
              <a:avLst/>
            </a:prstGeom>
            <a:noFill/>
          </p:spPr>
          <p:txBody>
            <a:bodyPr wrap="square" rtlCol="0">
              <a:spAutoFit/>
            </a:bodyPr>
            <a:lstStyle/>
            <a:p>
              <a:pPr algn="ctr"/>
              <a:r>
                <a:rPr kumimoji="1" lang="en-US" altLang="ja-JP" sz="800" b="1" dirty="0">
                  <a:latin typeface="メイリオ" panose="020B0604030504040204" pitchFamily="50" charset="-128"/>
                  <a:ea typeface="メイリオ" panose="020B0604030504040204" pitchFamily="50" charset="-128"/>
                </a:rPr>
                <a:t>SNS</a:t>
              </a:r>
              <a:r>
                <a:rPr kumimoji="1" lang="ja-JP" altLang="en-US" sz="800" b="1">
                  <a:latin typeface="メイリオ" panose="020B0604030504040204" pitchFamily="50" charset="-128"/>
                  <a:ea typeface="メイリオ" panose="020B0604030504040204" pitchFamily="50" charset="-128"/>
                </a:rPr>
                <a:t>各アカウント</a:t>
              </a:r>
              <a:endParaRPr kumimoji="1" lang="en-US" altLang="ja-JP" sz="800" b="1" dirty="0">
                <a:latin typeface="メイリオ" panose="020B0604030504040204" pitchFamily="50" charset="-128"/>
                <a:ea typeface="メイリオ" panose="020B0604030504040204" pitchFamily="50" charset="-128"/>
              </a:endParaRPr>
            </a:p>
            <a:p>
              <a:pPr algn="ctr"/>
              <a:r>
                <a:rPr kumimoji="1" lang="ja-JP" altLang="en-US" sz="800" b="1">
                  <a:latin typeface="メイリオ" panose="020B0604030504040204" pitchFamily="50" charset="-128"/>
                  <a:ea typeface="メイリオ" panose="020B0604030504040204" pitchFamily="50" charset="-128"/>
                </a:rPr>
                <a:t>オーガニック投稿</a:t>
              </a:r>
              <a:endParaRPr kumimoji="1" lang="en-US" altLang="ja-JP" sz="800" b="1" dirty="0">
                <a:latin typeface="メイリオ" panose="020B0604030504040204" pitchFamily="50" charset="-128"/>
                <a:ea typeface="メイリオ" panose="020B0604030504040204" pitchFamily="50" charset="-128"/>
              </a:endParaRPr>
            </a:p>
          </p:txBody>
        </p:sp>
        <p:pic>
          <p:nvPicPr>
            <p:cNvPr id="32" name="Picture 6" descr="SNSロゴ（PING）">
              <a:extLst>
                <a:ext uri="{FF2B5EF4-FFF2-40B4-BE49-F238E27FC236}">
                  <a16:creationId xmlns:a16="http://schemas.microsoft.com/office/drawing/2014/main" id="{A0A377DC-7EAE-FCF8-D67B-2FBAB99BA582}"/>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10191509" y="2504284"/>
              <a:ext cx="1278274" cy="425342"/>
            </a:xfrm>
            <a:prstGeom prst="rect">
              <a:avLst/>
            </a:prstGeom>
            <a:noFill/>
            <a:extLst>
              <a:ext uri="{909E8E84-426E-40DD-AFC4-6F175D3DCCD1}">
                <a14:hiddenFill xmlns:a14="http://schemas.microsoft.com/office/drawing/2010/main">
                  <a:solidFill>
                    <a:srgbClr val="FFFFFF"/>
                  </a:solidFill>
                </a14:hiddenFill>
              </a:ext>
            </a:extLst>
          </p:spPr>
        </p:pic>
      </p:grpSp>
      <p:sp>
        <p:nvSpPr>
          <p:cNvPr id="34" name="右矢印 33">
            <a:extLst>
              <a:ext uri="{FF2B5EF4-FFF2-40B4-BE49-F238E27FC236}">
                <a16:creationId xmlns:a16="http://schemas.microsoft.com/office/drawing/2014/main" id="{9D9CE06B-71C9-F7E6-8E1F-C7B04893382A}"/>
              </a:ext>
            </a:extLst>
          </p:cNvPr>
          <p:cNvSpPr/>
          <p:nvPr/>
        </p:nvSpPr>
        <p:spPr>
          <a:xfrm rot="10800000">
            <a:off x="7049164" y="3657148"/>
            <a:ext cx="321408" cy="31521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A76DA35E-66D4-AD57-CDEB-9E0E04C753A0}"/>
              </a:ext>
            </a:extLst>
          </p:cNvPr>
          <p:cNvSpPr txBox="1"/>
          <p:nvPr/>
        </p:nvSpPr>
        <p:spPr>
          <a:xfrm>
            <a:off x="7375438" y="3661444"/>
            <a:ext cx="1036670" cy="369332"/>
          </a:xfrm>
          <a:prstGeom prst="rect">
            <a:avLst/>
          </a:prstGeom>
          <a:noFill/>
        </p:spPr>
        <p:txBody>
          <a:bodyPr wrap="square" rtlCol="0">
            <a:spAutoFit/>
          </a:bodyPr>
          <a:lstStyle/>
          <a:p>
            <a:pPr algn="ctr"/>
            <a:r>
              <a:rPr kumimoji="1" lang="en-US" altLang="ja-JP" sz="900" b="1" dirty="0" err="1">
                <a:latin typeface="メイリオ" panose="020B0604030504040204" pitchFamily="50" charset="-128"/>
                <a:ea typeface="メイリオ" panose="020B0604030504040204" pitchFamily="50" charset="-128"/>
              </a:rPr>
              <a:t>SmartNews</a:t>
            </a:r>
            <a:endParaRPr kumimoji="1" lang="en-US" altLang="ja-JP" sz="900" b="1" dirty="0">
              <a:latin typeface="メイリオ" panose="020B0604030504040204" pitchFamily="50" charset="-128"/>
              <a:ea typeface="メイリオ" panose="020B0604030504040204" pitchFamily="50" charset="-128"/>
            </a:endParaRPr>
          </a:p>
          <a:p>
            <a:pPr algn="ctr"/>
            <a:r>
              <a:rPr kumimoji="1" lang="ja-JP" altLang="en-US" sz="900" b="1">
                <a:latin typeface="メイリオ" panose="020B0604030504040204" pitchFamily="50" charset="-128"/>
                <a:ea typeface="メイリオ" panose="020B0604030504040204" pitchFamily="50" charset="-128"/>
              </a:rPr>
              <a:t>ブースト</a:t>
            </a:r>
          </a:p>
        </p:txBody>
      </p:sp>
      <p:sp>
        <p:nvSpPr>
          <p:cNvPr id="40" name="角丸四角形 39">
            <a:extLst>
              <a:ext uri="{FF2B5EF4-FFF2-40B4-BE49-F238E27FC236}">
                <a16:creationId xmlns:a16="http://schemas.microsoft.com/office/drawing/2014/main" id="{D5FA1367-551B-38BF-7EED-C61E4C3572DE}"/>
              </a:ext>
            </a:extLst>
          </p:cNvPr>
          <p:cNvSpPr/>
          <p:nvPr/>
        </p:nvSpPr>
        <p:spPr>
          <a:xfrm>
            <a:off x="7557345" y="4160719"/>
            <a:ext cx="735634" cy="736625"/>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latin typeface="メイリオ" panose="020B0604030504040204" pitchFamily="50" charset="-128"/>
              <a:ea typeface="メイリオ" panose="020B0604030504040204" pitchFamily="50" charset="-128"/>
            </a:endParaRPr>
          </a:p>
        </p:txBody>
      </p:sp>
      <p:pic>
        <p:nvPicPr>
          <p:cNvPr id="42" name="Google Shape;1206;p66">
            <a:extLst>
              <a:ext uri="{FF2B5EF4-FFF2-40B4-BE49-F238E27FC236}">
                <a16:creationId xmlns:a16="http://schemas.microsoft.com/office/drawing/2014/main" id="{8ED20056-54D2-BE6F-716F-900456616AAE}"/>
              </a:ext>
            </a:extLst>
          </p:cNvPr>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7703927" y="4465393"/>
            <a:ext cx="436476" cy="410567"/>
          </a:xfrm>
          <a:prstGeom prst="rect">
            <a:avLst/>
          </a:prstGeom>
          <a:noFill/>
          <a:ln>
            <a:noFill/>
          </a:ln>
        </p:spPr>
      </p:pic>
      <p:sp>
        <p:nvSpPr>
          <p:cNvPr id="43" name="テキスト ボックス 42">
            <a:extLst>
              <a:ext uri="{FF2B5EF4-FFF2-40B4-BE49-F238E27FC236}">
                <a16:creationId xmlns:a16="http://schemas.microsoft.com/office/drawing/2014/main" id="{93FFD714-E974-88FC-0F48-D04899EDB499}"/>
              </a:ext>
            </a:extLst>
          </p:cNvPr>
          <p:cNvSpPr txBox="1"/>
          <p:nvPr/>
        </p:nvSpPr>
        <p:spPr>
          <a:xfrm>
            <a:off x="7409726" y="4205507"/>
            <a:ext cx="1044874" cy="338554"/>
          </a:xfrm>
          <a:prstGeom prst="rect">
            <a:avLst/>
          </a:prstGeom>
          <a:noFill/>
        </p:spPr>
        <p:txBody>
          <a:bodyPr wrap="square" rtlCol="0">
            <a:spAutoFit/>
          </a:bodyPr>
          <a:lstStyle/>
          <a:p>
            <a:pPr algn="ctr"/>
            <a:r>
              <a:rPr kumimoji="1" lang="ja-JP" altLang="en-US" sz="800" b="1" dirty="0">
                <a:latin typeface="メイリオ" panose="020B0604030504040204" pitchFamily="50" charset="-128"/>
                <a:ea typeface="メイリオ" panose="020B0604030504040204" pitchFamily="50" charset="-128"/>
              </a:rPr>
              <a:t>メルマガ</a:t>
            </a:r>
            <a:endParaRPr kumimoji="1" lang="en-US" altLang="ja-JP" sz="800" b="1" dirty="0">
              <a:latin typeface="メイリオ" panose="020B0604030504040204" pitchFamily="50" charset="-128"/>
              <a:ea typeface="メイリオ" panose="020B0604030504040204" pitchFamily="50" charset="-128"/>
            </a:endParaRPr>
          </a:p>
          <a:p>
            <a:pPr algn="ctr"/>
            <a:r>
              <a:rPr kumimoji="1" lang="en-US" altLang="ja-JP" sz="800" b="1" dirty="0">
                <a:latin typeface="メイリオ" panose="020B0604030504040204" pitchFamily="50" charset="-128"/>
                <a:ea typeface="メイリオ" panose="020B0604030504040204" pitchFamily="50" charset="-128"/>
              </a:rPr>
              <a:t>10,000</a:t>
            </a:r>
            <a:r>
              <a:rPr kumimoji="1" lang="ja-JP" altLang="en-US" sz="800" b="1" dirty="0">
                <a:latin typeface="メイリオ" panose="020B0604030504040204" pitchFamily="50" charset="-128"/>
                <a:ea typeface="メイリオ" panose="020B0604030504040204" pitchFamily="50" charset="-128"/>
              </a:rPr>
              <a:t>通</a:t>
            </a:r>
            <a:endParaRPr kumimoji="1" lang="en-US" altLang="ja-JP" sz="800" b="1" dirty="0">
              <a:latin typeface="メイリオ" panose="020B0604030504040204" pitchFamily="50" charset="-128"/>
              <a:ea typeface="メイリオ" panose="020B0604030504040204" pitchFamily="50" charset="-128"/>
            </a:endParaRPr>
          </a:p>
        </p:txBody>
      </p:sp>
      <p:sp>
        <p:nvSpPr>
          <p:cNvPr id="49" name="Google Shape;1337;p69">
            <a:extLst>
              <a:ext uri="{FF2B5EF4-FFF2-40B4-BE49-F238E27FC236}">
                <a16:creationId xmlns:a16="http://schemas.microsoft.com/office/drawing/2014/main" id="{49023BBB-024F-DA03-B9AA-5ADF81BC98C1}"/>
              </a:ext>
            </a:extLst>
          </p:cNvPr>
          <p:cNvSpPr txBox="1"/>
          <p:nvPr/>
        </p:nvSpPr>
        <p:spPr>
          <a:xfrm>
            <a:off x="8017056" y="173073"/>
            <a:ext cx="673388" cy="369291"/>
          </a:xfrm>
          <a:prstGeom prst="rect">
            <a:avLst/>
          </a:prstGeom>
          <a:solidFill>
            <a:srgbClr val="FFC0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動画</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3" name="テキスト ボックス 2">
            <a:extLst>
              <a:ext uri="{FF2B5EF4-FFF2-40B4-BE49-F238E27FC236}">
                <a16:creationId xmlns:a16="http://schemas.microsoft.com/office/drawing/2014/main" id="{4EEE8DAD-96D3-F13A-0CF2-E9C556DFDAA1}"/>
              </a:ext>
            </a:extLst>
          </p:cNvPr>
          <p:cNvSpPr txBox="1"/>
          <p:nvPr/>
        </p:nvSpPr>
        <p:spPr>
          <a:xfrm>
            <a:off x="590881" y="5964610"/>
            <a:ext cx="8189469" cy="707886"/>
          </a:xfrm>
          <a:prstGeom prst="rect">
            <a:avLst/>
          </a:prstGeom>
          <a:noFill/>
        </p:spPr>
        <p:txBody>
          <a:bodyPr wrap="square" rtlCol="0">
            <a:spAutoFit/>
          </a:bodyPr>
          <a:lstStyle/>
          <a:p>
            <a:r>
              <a:rPr lang="en-US" altLang="ja-JP" sz="1000" dirty="0">
                <a:solidFill>
                  <a:schemeClr val="tx1"/>
                </a:solidFill>
                <a:latin typeface="Meiryo" panose="020B0604030504040204" pitchFamily="34" charset="-128"/>
                <a:ea typeface="Meiryo" panose="020B0604030504040204" pitchFamily="34" charset="-128"/>
              </a:rPr>
              <a:t>BE-PAL</a:t>
            </a:r>
            <a:r>
              <a:rPr lang="ja-JP" altLang="en-US" sz="1000">
                <a:solidFill>
                  <a:schemeClr val="tx1"/>
                </a:solidFill>
                <a:latin typeface="Meiryo" panose="020B0604030504040204" pitchFamily="34" charset="-128"/>
                <a:ea typeface="Meiryo" panose="020B0604030504040204" pitchFamily="34" charset="-128"/>
              </a:rPr>
              <a:t>キャンプイベント</a:t>
            </a:r>
            <a:r>
              <a:rPr lang="en-US" altLang="ja-JP" sz="1000" i="0" dirty="0">
                <a:solidFill>
                  <a:schemeClr val="tx1"/>
                </a:solidFill>
                <a:effectLst/>
                <a:latin typeface="Meiryo" panose="020B0604030504040204" pitchFamily="34" charset="-128"/>
                <a:ea typeface="Meiryo" panose="020B0604030504040204" pitchFamily="34" charset="-128"/>
              </a:rPr>
              <a:t>FOREST</a:t>
            </a:r>
            <a:r>
              <a:rPr lang="ja-JP" altLang="en-US" sz="1000" i="0">
                <a:solidFill>
                  <a:schemeClr val="tx1"/>
                </a:solidFill>
                <a:effectLst/>
                <a:latin typeface="Meiryo" panose="020B0604030504040204" pitchFamily="34" charset="-128"/>
                <a:ea typeface="Meiryo" panose="020B0604030504040204" pitchFamily="34" charset="-128"/>
              </a:rPr>
              <a:t> </a:t>
            </a:r>
            <a:r>
              <a:rPr lang="en-US" altLang="ja-JP" sz="1000" i="0" dirty="0">
                <a:solidFill>
                  <a:schemeClr val="tx1"/>
                </a:solidFill>
                <a:effectLst/>
                <a:latin typeface="Meiryo" panose="020B0604030504040204" pitchFamily="34" charset="-128"/>
                <a:ea typeface="Meiryo" panose="020B0604030504040204" pitchFamily="34" charset="-128"/>
              </a:rPr>
              <a:t>CAMP</a:t>
            </a:r>
            <a:r>
              <a:rPr lang="ja-JP" altLang="en-US" sz="1000" i="0">
                <a:solidFill>
                  <a:schemeClr val="tx1"/>
                </a:solidFill>
                <a:effectLst/>
                <a:latin typeface="Meiryo" panose="020B0604030504040204" pitchFamily="34" charset="-128"/>
                <a:ea typeface="Meiryo" panose="020B0604030504040204" pitchFamily="34" charset="-128"/>
              </a:rPr>
              <a:t>にてブースを出展。電気やガスを使わない、新聞紙一部でおいしいごはんが炊ける「魔法のかまどごはん」を使って、実際にご飯が炊けるまでのデモンストレーションや「魔法のかまどごはん」で煮込んだ大根の試食会を実施。本誌のタイアップを起点に、</a:t>
            </a:r>
            <a:r>
              <a:rPr lang="en-US" altLang="ja-JP" sz="1000" i="0" dirty="0">
                <a:solidFill>
                  <a:schemeClr val="tx1"/>
                </a:solidFill>
                <a:effectLst/>
                <a:latin typeface="Meiryo" panose="020B0604030504040204" pitchFamily="34" charset="-128"/>
                <a:ea typeface="Meiryo" panose="020B0604030504040204" pitchFamily="34" charset="-128"/>
              </a:rPr>
              <a:t>WEB</a:t>
            </a:r>
            <a:r>
              <a:rPr lang="ja-JP" altLang="en-US" sz="1000" i="0">
                <a:solidFill>
                  <a:schemeClr val="tx1"/>
                </a:solidFill>
                <a:effectLst/>
                <a:latin typeface="Meiryo" panose="020B0604030504040204" pitchFamily="34" charset="-128"/>
                <a:ea typeface="Meiryo" panose="020B0604030504040204" pitchFamily="34" charset="-128"/>
              </a:rPr>
              <a:t>転載及びブースの様子や商材のポイントを紹介した動画も制作。イベント、動画、本誌、</a:t>
            </a:r>
            <a:r>
              <a:rPr lang="en-US" altLang="ja-JP" sz="1000" i="0" dirty="0">
                <a:solidFill>
                  <a:schemeClr val="tx1"/>
                </a:solidFill>
                <a:effectLst/>
                <a:latin typeface="Meiryo" panose="020B0604030504040204" pitchFamily="34" charset="-128"/>
                <a:ea typeface="Meiryo" panose="020B0604030504040204" pitchFamily="34" charset="-128"/>
              </a:rPr>
              <a:t>WEB</a:t>
            </a:r>
            <a:r>
              <a:rPr lang="ja-JP" altLang="en-US" sz="1000" i="0">
                <a:solidFill>
                  <a:schemeClr val="tx1"/>
                </a:solidFill>
                <a:effectLst/>
                <a:latin typeface="Meiryo" panose="020B0604030504040204" pitchFamily="34" charset="-128"/>
                <a:ea typeface="Meiryo" panose="020B0604030504040204" pitchFamily="34" charset="-128"/>
              </a:rPr>
              <a:t>と様々な魅せ方及びユーザーとのタッチポイントを作り、商材を効果的に訴求することができました。</a:t>
            </a:r>
            <a:endParaRPr kumimoji="1" lang="en-US" altLang="ja-JP" sz="1000" dirty="0">
              <a:latin typeface="Meiryo" panose="020B0604030504040204" pitchFamily="34" charset="-128"/>
              <a:ea typeface="Meiryo" panose="020B0604030504040204" pitchFamily="34" charset="-128"/>
            </a:endParaRPr>
          </a:p>
        </p:txBody>
      </p:sp>
      <p:sp>
        <p:nvSpPr>
          <p:cNvPr id="4" name="Google Shape;96;p1">
            <a:extLst>
              <a:ext uri="{FF2B5EF4-FFF2-40B4-BE49-F238E27FC236}">
                <a16:creationId xmlns:a16="http://schemas.microsoft.com/office/drawing/2014/main" id="{5D355E30-AD0D-F871-72C3-53309EFDD9F8}"/>
              </a:ext>
            </a:extLst>
          </p:cNvPr>
          <p:cNvSpPr/>
          <p:nvPr/>
        </p:nvSpPr>
        <p:spPr>
          <a:xfrm>
            <a:off x="5559672" y="1674457"/>
            <a:ext cx="1945236" cy="2208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200" b="1">
                <a:solidFill>
                  <a:schemeClr val="lt1"/>
                </a:solidFill>
                <a:latin typeface="Meiryo"/>
                <a:ea typeface="Meiryo"/>
                <a:cs typeface="Meiryo"/>
                <a:sym typeface="Meiryo"/>
              </a:rPr>
              <a:t>本誌</a:t>
            </a:r>
            <a:endParaRPr sz="1200" dirty="0"/>
          </a:p>
        </p:txBody>
      </p:sp>
      <p:sp>
        <p:nvSpPr>
          <p:cNvPr id="5" name="Google Shape;91;p1">
            <a:extLst>
              <a:ext uri="{FF2B5EF4-FFF2-40B4-BE49-F238E27FC236}">
                <a16:creationId xmlns:a16="http://schemas.microsoft.com/office/drawing/2014/main" id="{6DFD3F66-A330-94CA-2D7A-63D1A7D0E59D}"/>
              </a:ext>
            </a:extLst>
          </p:cNvPr>
          <p:cNvSpPr/>
          <p:nvPr/>
        </p:nvSpPr>
        <p:spPr>
          <a:xfrm>
            <a:off x="5574426" y="1943842"/>
            <a:ext cx="1930482" cy="1121121"/>
          </a:xfrm>
          <a:prstGeom prst="rect">
            <a:avLst/>
          </a:prstGeom>
          <a:solidFill>
            <a:schemeClr val="lt1"/>
          </a:solidFill>
          <a:ln w="28575" cap="flat" cmpd="sng">
            <a:solidFill>
              <a:srgbClr val="5CA27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a:p>
        </p:txBody>
      </p:sp>
      <p:pic>
        <p:nvPicPr>
          <p:cNvPr id="8" name="図 7">
            <a:extLst>
              <a:ext uri="{FF2B5EF4-FFF2-40B4-BE49-F238E27FC236}">
                <a16:creationId xmlns:a16="http://schemas.microsoft.com/office/drawing/2014/main" id="{FE865727-B29B-8A7E-C1C4-CB98E8E7446A}"/>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752653" y="3532250"/>
            <a:ext cx="1195692" cy="2103402"/>
          </a:xfrm>
          <a:prstGeom prst="rect">
            <a:avLst/>
          </a:prstGeom>
          <a:ln w="9525">
            <a:solidFill>
              <a:schemeClr val="tx2">
                <a:lumMod val="90000"/>
              </a:schemeClr>
            </a:solidFill>
          </a:ln>
        </p:spPr>
      </p:pic>
      <p:pic>
        <p:nvPicPr>
          <p:cNvPr id="33" name="図 32">
            <a:extLst>
              <a:ext uri="{FF2B5EF4-FFF2-40B4-BE49-F238E27FC236}">
                <a16:creationId xmlns:a16="http://schemas.microsoft.com/office/drawing/2014/main" id="{B30F69AE-77BA-15B0-2B41-117617A26DE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1501395" y="4120426"/>
            <a:ext cx="1267520" cy="845014"/>
          </a:xfrm>
          <a:prstGeom prst="rect">
            <a:avLst/>
          </a:prstGeom>
          <a:ln w="38100">
            <a:solidFill>
              <a:schemeClr val="tx2">
                <a:lumMod val="90000"/>
              </a:schemeClr>
            </a:solidFill>
          </a:ln>
        </p:spPr>
      </p:pic>
      <p:pic>
        <p:nvPicPr>
          <p:cNvPr id="35" name="図 34">
            <a:extLst>
              <a:ext uri="{FF2B5EF4-FFF2-40B4-BE49-F238E27FC236}">
                <a16:creationId xmlns:a16="http://schemas.microsoft.com/office/drawing/2014/main" id="{CBD19AD4-E9DB-5358-1D56-855BE296A0DB}"/>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283801" y="3267933"/>
            <a:ext cx="1409983" cy="939988"/>
          </a:xfrm>
          <a:prstGeom prst="rect">
            <a:avLst/>
          </a:prstGeom>
          <a:ln w="38100">
            <a:solidFill>
              <a:schemeClr val="tx2">
                <a:lumMod val="90000"/>
              </a:schemeClr>
            </a:solidFill>
          </a:ln>
        </p:spPr>
      </p:pic>
      <p:grpSp>
        <p:nvGrpSpPr>
          <p:cNvPr id="13" name="グループ化 12">
            <a:extLst>
              <a:ext uri="{FF2B5EF4-FFF2-40B4-BE49-F238E27FC236}">
                <a16:creationId xmlns:a16="http://schemas.microsoft.com/office/drawing/2014/main" id="{5D3348FA-FBC2-70CB-6A3A-712A5C25CC0D}"/>
              </a:ext>
            </a:extLst>
          </p:cNvPr>
          <p:cNvGrpSpPr/>
          <p:nvPr/>
        </p:nvGrpSpPr>
        <p:grpSpPr>
          <a:xfrm>
            <a:off x="1611842" y="3636953"/>
            <a:ext cx="1180298" cy="756629"/>
            <a:chOff x="-1426181" y="3360310"/>
            <a:chExt cx="1180298" cy="756629"/>
          </a:xfrm>
        </p:grpSpPr>
        <p:sp>
          <p:nvSpPr>
            <p:cNvPr id="14" name="楕円 89">
              <a:extLst>
                <a:ext uri="{FF2B5EF4-FFF2-40B4-BE49-F238E27FC236}">
                  <a16:creationId xmlns:a16="http://schemas.microsoft.com/office/drawing/2014/main" id="{B872F976-BA0A-4590-E21D-E63EAB2ABC23}"/>
                </a:ext>
              </a:extLst>
            </p:cNvPr>
            <p:cNvSpPr/>
            <p:nvPr/>
          </p:nvSpPr>
          <p:spPr>
            <a:xfrm>
              <a:off x="-1426181" y="3360310"/>
              <a:ext cx="1180298" cy="756629"/>
            </a:xfrm>
            <a:prstGeom prst="ellipse">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4B46082C-B895-5788-65B9-BD19C00D91FB}"/>
                </a:ext>
              </a:extLst>
            </p:cNvPr>
            <p:cNvSpPr txBox="1"/>
            <p:nvPr/>
          </p:nvSpPr>
          <p:spPr>
            <a:xfrm>
              <a:off x="-1384052" y="3459365"/>
              <a:ext cx="1127232" cy="577081"/>
            </a:xfrm>
            <a:prstGeom prst="rect">
              <a:avLst/>
            </a:prstGeom>
            <a:noFill/>
          </p:spPr>
          <p:txBody>
            <a:bodyPr wrap="none" rtlCol="0">
              <a:spAutoFit/>
            </a:bodyPr>
            <a:lstStyle/>
            <a:p>
              <a:pPr algn="ctr"/>
              <a:r>
                <a:rPr kumimoji="1" lang="ja-JP" altLang="en-US" sz="1050" b="1">
                  <a:solidFill>
                    <a:schemeClr val="accent5"/>
                  </a:solidFill>
                  <a:latin typeface="メイリオ" panose="020B0604030504040204" pitchFamily="50" charset="-128"/>
                  <a:ea typeface="メイリオ" panose="020B0604030504040204" pitchFamily="50" charset="-128"/>
                </a:rPr>
                <a:t>ブース出展</a:t>
              </a:r>
              <a:endParaRPr kumimoji="1" lang="en-US" altLang="ja-JP" sz="1050" b="1" dirty="0">
                <a:solidFill>
                  <a:schemeClr val="accent5"/>
                </a:solidFill>
                <a:latin typeface="メイリオ" panose="020B0604030504040204" pitchFamily="50" charset="-128"/>
                <a:ea typeface="メイリオ" panose="020B0604030504040204" pitchFamily="50" charset="-128"/>
              </a:endParaRPr>
            </a:p>
            <a:p>
              <a:pPr algn="ctr"/>
              <a:r>
                <a:rPr kumimoji="1" lang="ja-JP" altLang="en-US" sz="1050" b="1">
                  <a:solidFill>
                    <a:schemeClr val="accent5"/>
                  </a:solidFill>
                  <a:latin typeface="メイリオ" panose="020B0604030504040204" pitchFamily="50" charset="-128"/>
                  <a:ea typeface="メイリオ" panose="020B0604030504040204" pitchFamily="50" charset="-128"/>
                </a:rPr>
                <a:t>＆</a:t>
              </a:r>
              <a:endParaRPr kumimoji="1" lang="en-US" altLang="ja-JP" sz="1050" b="1" dirty="0">
                <a:solidFill>
                  <a:schemeClr val="accent5"/>
                </a:solidFill>
                <a:latin typeface="メイリオ" panose="020B0604030504040204" pitchFamily="50" charset="-128"/>
                <a:ea typeface="メイリオ" panose="020B0604030504040204" pitchFamily="50" charset="-128"/>
              </a:endParaRPr>
            </a:p>
            <a:p>
              <a:pPr algn="ctr"/>
              <a:r>
                <a:rPr kumimoji="1" lang="ja-JP" altLang="en-US" sz="1050" b="1">
                  <a:solidFill>
                    <a:schemeClr val="accent5"/>
                  </a:solidFill>
                  <a:latin typeface="メイリオ" panose="020B0604030504040204" pitchFamily="50" charset="-128"/>
                  <a:ea typeface="メイリオ" panose="020B0604030504040204" pitchFamily="50" charset="-128"/>
                </a:rPr>
                <a:t>ワークショップ</a:t>
              </a:r>
              <a:endParaRPr kumimoji="1" lang="en-US" altLang="ja-JP" sz="1050" b="1" dirty="0">
                <a:solidFill>
                  <a:schemeClr val="accent5"/>
                </a:solidFill>
                <a:latin typeface="メイリオ" panose="020B0604030504040204" pitchFamily="50" charset="-128"/>
                <a:ea typeface="メイリオ" panose="020B0604030504040204" pitchFamily="50" charset="-128"/>
              </a:endParaRPr>
            </a:p>
          </p:txBody>
        </p:sp>
      </p:grpSp>
      <p:pic>
        <p:nvPicPr>
          <p:cNvPr id="48" name="図 47">
            <a:extLst>
              <a:ext uri="{FF2B5EF4-FFF2-40B4-BE49-F238E27FC236}">
                <a16:creationId xmlns:a16="http://schemas.microsoft.com/office/drawing/2014/main" id="{65BC8A04-0F4A-759F-B1F7-25AA540ABC6C}"/>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442749" y="2061386"/>
            <a:ext cx="1462095" cy="829400"/>
          </a:xfrm>
          <a:prstGeom prst="rect">
            <a:avLst/>
          </a:prstGeom>
        </p:spPr>
      </p:pic>
      <p:pic>
        <p:nvPicPr>
          <p:cNvPr id="54" name="図 53">
            <a:extLst>
              <a:ext uri="{FF2B5EF4-FFF2-40B4-BE49-F238E27FC236}">
                <a16:creationId xmlns:a16="http://schemas.microsoft.com/office/drawing/2014/main" id="{F8331578-311F-3B9C-4EEB-4F0AAB91B740}"/>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3436520" y="3868390"/>
            <a:ext cx="1463677" cy="817220"/>
          </a:xfrm>
          <a:prstGeom prst="rect">
            <a:avLst/>
          </a:prstGeom>
        </p:spPr>
      </p:pic>
      <p:pic>
        <p:nvPicPr>
          <p:cNvPr id="56" name="図 55">
            <a:extLst>
              <a:ext uri="{FF2B5EF4-FFF2-40B4-BE49-F238E27FC236}">
                <a16:creationId xmlns:a16="http://schemas.microsoft.com/office/drawing/2014/main" id="{58453D00-119D-6A5F-F990-4A3936C81E02}"/>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3444382" y="2965127"/>
            <a:ext cx="1455815" cy="814852"/>
          </a:xfrm>
          <a:prstGeom prst="rect">
            <a:avLst/>
          </a:prstGeom>
        </p:spPr>
      </p:pic>
      <p:pic>
        <p:nvPicPr>
          <p:cNvPr id="58" name="図 57">
            <a:extLst>
              <a:ext uri="{FF2B5EF4-FFF2-40B4-BE49-F238E27FC236}">
                <a16:creationId xmlns:a16="http://schemas.microsoft.com/office/drawing/2014/main" id="{242918B2-6A3E-5C09-3E61-07250F81E6C0}"/>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3436520" y="4781555"/>
            <a:ext cx="1473254" cy="828962"/>
          </a:xfrm>
          <a:prstGeom prst="rect">
            <a:avLst/>
          </a:prstGeom>
        </p:spPr>
      </p:pic>
      <p:pic>
        <p:nvPicPr>
          <p:cNvPr id="60" name="図 59">
            <a:extLst>
              <a:ext uri="{FF2B5EF4-FFF2-40B4-BE49-F238E27FC236}">
                <a16:creationId xmlns:a16="http://schemas.microsoft.com/office/drawing/2014/main" id="{21E3E65E-CB71-0A90-9B26-88410D1DAB08}"/>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5752653" y="2017337"/>
            <a:ext cx="1595633" cy="988220"/>
          </a:xfrm>
          <a:prstGeom prst="rect">
            <a:avLst/>
          </a:prstGeom>
          <a:ln>
            <a:solidFill>
              <a:schemeClr val="tx2"/>
            </a:solidFill>
          </a:ln>
        </p:spPr>
      </p:pic>
      <p:sp>
        <p:nvSpPr>
          <p:cNvPr id="2" name="Google Shape;860;p9">
            <a:extLst>
              <a:ext uri="{FF2B5EF4-FFF2-40B4-BE49-F238E27FC236}">
                <a16:creationId xmlns:a16="http://schemas.microsoft.com/office/drawing/2014/main" id="{FB039CDA-AEAA-EB7B-D291-81CFF5846A7C}"/>
              </a:ext>
            </a:extLst>
          </p:cNvPr>
          <p:cNvSpPr txBox="1"/>
          <p:nvPr/>
        </p:nvSpPr>
        <p:spPr>
          <a:xfrm>
            <a:off x="895214" y="197519"/>
            <a:ext cx="341632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タイアップ実施事例</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10137550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pic>
        <p:nvPicPr>
          <p:cNvPr id="23" name="図 22">
            <a:extLst>
              <a:ext uri="{FF2B5EF4-FFF2-40B4-BE49-F238E27FC236}">
                <a16:creationId xmlns:a16="http://schemas.microsoft.com/office/drawing/2014/main" id="{382E5F71-7741-4EA6-0F1E-12EB3C3E063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573481" y="3533272"/>
            <a:ext cx="1293285" cy="1905498"/>
          </a:xfrm>
          <a:prstGeom prst="rect">
            <a:avLst/>
          </a:prstGeom>
        </p:spPr>
      </p:pic>
      <p:pic>
        <p:nvPicPr>
          <p:cNvPr id="2" name="図 1">
            <a:extLst>
              <a:ext uri="{FF2B5EF4-FFF2-40B4-BE49-F238E27FC236}">
                <a16:creationId xmlns:a16="http://schemas.microsoft.com/office/drawing/2014/main" id="{FD682D42-E142-AAF0-C2B9-0DFD15C2940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89719" y="4711696"/>
            <a:ext cx="1359838" cy="906558"/>
          </a:xfrm>
          <a:prstGeom prst="rect">
            <a:avLst/>
          </a:prstGeom>
          <a:ln w="38100">
            <a:solidFill>
              <a:schemeClr val="tx2"/>
            </a:solidFill>
          </a:ln>
        </p:spPr>
      </p:pic>
      <p:pic>
        <p:nvPicPr>
          <p:cNvPr id="13" name="図 12">
            <a:extLst>
              <a:ext uri="{FF2B5EF4-FFF2-40B4-BE49-F238E27FC236}">
                <a16:creationId xmlns:a16="http://schemas.microsoft.com/office/drawing/2014/main" id="{44DCAE35-0CC3-E5CE-CECC-F5366E75C15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370961" y="2400176"/>
            <a:ext cx="1388566" cy="925710"/>
          </a:xfrm>
          <a:prstGeom prst="rect">
            <a:avLst/>
          </a:prstGeom>
          <a:ln w="38100">
            <a:solidFill>
              <a:schemeClr val="tx2"/>
            </a:solidFill>
          </a:ln>
        </p:spPr>
      </p:pic>
      <p:pic>
        <p:nvPicPr>
          <p:cNvPr id="4" name="図 3">
            <a:extLst>
              <a:ext uri="{FF2B5EF4-FFF2-40B4-BE49-F238E27FC236}">
                <a16:creationId xmlns:a16="http://schemas.microsoft.com/office/drawing/2014/main" id="{9EABE84E-D1D3-BD23-18F3-B5C8D36EFFB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81229" y="4128352"/>
            <a:ext cx="1359836" cy="906558"/>
          </a:xfrm>
          <a:prstGeom prst="rect">
            <a:avLst/>
          </a:prstGeom>
          <a:ln w="38100">
            <a:solidFill>
              <a:schemeClr val="tx2"/>
            </a:solidFill>
          </a:ln>
        </p:spPr>
      </p:pic>
      <p:sp>
        <p:nvSpPr>
          <p:cNvPr id="40" name="正方形/長方形 39">
            <a:extLst>
              <a:ext uri="{FF2B5EF4-FFF2-40B4-BE49-F238E27FC236}">
                <a16:creationId xmlns:a16="http://schemas.microsoft.com/office/drawing/2014/main" id="{1599F3DB-8B16-11C1-82AE-7988236A1DD8}"/>
              </a:ext>
            </a:extLst>
          </p:cNvPr>
          <p:cNvSpPr/>
          <p:nvPr/>
        </p:nvSpPr>
        <p:spPr>
          <a:xfrm>
            <a:off x="3587758" y="3525683"/>
            <a:ext cx="1273485" cy="1930589"/>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8" name="図 37">
            <a:extLst>
              <a:ext uri="{FF2B5EF4-FFF2-40B4-BE49-F238E27FC236}">
                <a16:creationId xmlns:a16="http://schemas.microsoft.com/office/drawing/2014/main" id="{8EBA40B0-8B6F-3AA6-3EB3-725DFFEF732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719148" y="3918206"/>
            <a:ext cx="699583" cy="450546"/>
          </a:xfrm>
          <a:prstGeom prst="rect">
            <a:avLst/>
          </a:prstGeom>
        </p:spPr>
      </p:pic>
      <p:pic>
        <p:nvPicPr>
          <p:cNvPr id="3" name="図 2">
            <a:extLst>
              <a:ext uri="{FF2B5EF4-FFF2-40B4-BE49-F238E27FC236}">
                <a16:creationId xmlns:a16="http://schemas.microsoft.com/office/drawing/2014/main" id="{1AD8D707-0843-01E5-B746-DF33F1B87110}"/>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76526" y="3195663"/>
            <a:ext cx="1388565" cy="925710"/>
          </a:xfrm>
          <a:prstGeom prst="rect">
            <a:avLst/>
          </a:prstGeom>
          <a:ln w="38100">
            <a:solidFill>
              <a:schemeClr val="tx2"/>
            </a:solidFill>
          </a:ln>
        </p:spPr>
      </p:pic>
      <p:cxnSp>
        <p:nvCxnSpPr>
          <p:cNvPr id="856" name="Google Shape;856;p9"/>
          <p:cNvCxnSpPr/>
          <p:nvPr/>
        </p:nvCxnSpPr>
        <p:spPr>
          <a:xfrm>
            <a:off x="186125" y="831095"/>
            <a:ext cx="4474064" cy="0"/>
          </a:xfrm>
          <a:prstGeom prst="straightConnector1">
            <a:avLst/>
          </a:prstGeom>
          <a:noFill/>
          <a:ln w="19050" cap="flat" cmpd="sng">
            <a:solidFill>
              <a:srgbClr val="96C932"/>
            </a:solidFill>
            <a:prstDash val="solid"/>
            <a:round/>
            <a:headEnd type="none" w="sm" len="sm"/>
            <a:tailEnd type="none" w="sm" len="sm"/>
          </a:ln>
        </p:spPr>
      </p:cxnSp>
      <p:sp>
        <p:nvSpPr>
          <p:cNvPr id="857" name="Google Shape;857;p9"/>
          <p:cNvSpPr txBox="1"/>
          <p:nvPr/>
        </p:nvSpPr>
        <p:spPr>
          <a:xfrm>
            <a:off x="7733037" y="166619"/>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861" name="Google Shape;861;p9"/>
          <p:cNvSpPr txBox="1"/>
          <p:nvPr/>
        </p:nvSpPr>
        <p:spPr>
          <a:xfrm>
            <a:off x="170144" y="849071"/>
            <a:ext cx="8510026"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実施時：2023年10月</a:t>
            </a:r>
            <a:endParaRPr sz="1100" b="0" i="0" u="none" strike="noStrike" cap="none" dirty="0">
              <a:solidFill>
                <a:srgbClr val="000000"/>
              </a:solidFill>
              <a:latin typeface="Meiryo"/>
              <a:ea typeface="Meiryo"/>
              <a:cs typeface="Meiryo"/>
              <a:sym typeface="Meiryo"/>
            </a:endParaRPr>
          </a:p>
          <a:p>
            <a:pPr>
              <a:buSzPts val="1100"/>
            </a:pPr>
            <a:r>
              <a:rPr lang="en-US" sz="1100" b="0" i="0" u="none" strike="noStrike" cap="none" dirty="0" err="1">
                <a:solidFill>
                  <a:srgbClr val="000000"/>
                </a:solidFill>
                <a:latin typeface="Meiryo"/>
                <a:ea typeface="Meiryo"/>
                <a:cs typeface="Meiryo"/>
                <a:sym typeface="Meiryo"/>
              </a:rPr>
              <a:t>広告主：はごろもフーズ株式会社</a:t>
            </a:r>
            <a:endParaRPr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商材：</a:t>
            </a:r>
            <a:r>
              <a:rPr lang="en-US" sz="1100" dirty="0" err="1">
                <a:latin typeface="Meiryo"/>
                <a:ea typeface="Meiryo"/>
                <a:cs typeface="Meiryo"/>
                <a:sym typeface="Meiryo"/>
              </a:rPr>
              <a:t>シャキッとコーンほか</a:t>
            </a:r>
            <a:endParaRPr lang="en-US" altLang="ja-JP"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広告メニュ</a:t>
            </a:r>
            <a:r>
              <a:rPr lang="en-US" sz="1100" b="0" i="0" u="none" strike="noStrike" cap="none" dirty="0">
                <a:solidFill>
                  <a:srgbClr val="000000"/>
                </a:solidFill>
                <a:latin typeface="Meiryo"/>
                <a:ea typeface="Meiryo"/>
                <a:cs typeface="Meiryo"/>
                <a:sym typeface="Meiryo"/>
              </a:rPr>
              <a:t>ー：</a:t>
            </a:r>
            <a:r>
              <a:rPr lang="en-US" sz="1100" b="0" i="0" u="none" strike="noStrike" cap="none" dirty="0" err="1">
                <a:solidFill>
                  <a:srgbClr val="000000"/>
                </a:solidFill>
                <a:latin typeface="Meiryo"/>
                <a:ea typeface="Meiryo"/>
                <a:cs typeface="Meiryo"/>
                <a:sym typeface="Meiryo"/>
              </a:rPr>
              <a:t>イベント協賛プラン</a:t>
            </a:r>
            <a:endParaRPr lang="en-US" altLang="ja-JP" sz="1100" b="0" i="0" u="none" strike="noStrike" cap="none" dirty="0">
              <a:solidFill>
                <a:srgbClr val="000000"/>
              </a:solidFill>
              <a:latin typeface="Meiryo"/>
              <a:ea typeface="Meiryo"/>
              <a:cs typeface="Meiryo"/>
              <a:sym typeface="Meiryo"/>
            </a:endParaRPr>
          </a:p>
        </p:txBody>
      </p:sp>
      <p:cxnSp>
        <p:nvCxnSpPr>
          <p:cNvPr id="882" name="Google Shape;882;p9"/>
          <p:cNvCxnSpPr/>
          <p:nvPr/>
        </p:nvCxnSpPr>
        <p:spPr>
          <a:xfrm>
            <a:off x="170144" y="1618472"/>
            <a:ext cx="4474064" cy="0"/>
          </a:xfrm>
          <a:prstGeom prst="straightConnector1">
            <a:avLst/>
          </a:prstGeom>
          <a:noFill/>
          <a:ln w="19050" cap="flat" cmpd="sng">
            <a:solidFill>
              <a:srgbClr val="96C932"/>
            </a:solidFill>
            <a:prstDash val="solid"/>
            <a:round/>
            <a:headEnd type="none" w="sm" len="sm"/>
            <a:tailEnd type="none" w="sm" len="sm"/>
          </a:ln>
        </p:spPr>
      </p:cxnSp>
      <p:sp>
        <p:nvSpPr>
          <p:cNvPr id="863" name="Google Shape;1304;p68">
            <a:extLst>
              <a:ext uri="{FF2B5EF4-FFF2-40B4-BE49-F238E27FC236}">
                <a16:creationId xmlns:a16="http://schemas.microsoft.com/office/drawing/2014/main" id="{01D19C4B-F20C-4986-32B0-AAC824D992D3}"/>
              </a:ext>
            </a:extLst>
          </p:cNvPr>
          <p:cNvSpPr txBox="1"/>
          <p:nvPr/>
        </p:nvSpPr>
        <p:spPr>
          <a:xfrm>
            <a:off x="7030108" y="166619"/>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5" name="Google Shape;86;p1">
            <a:extLst>
              <a:ext uri="{FF2B5EF4-FFF2-40B4-BE49-F238E27FC236}">
                <a16:creationId xmlns:a16="http://schemas.microsoft.com/office/drawing/2014/main" id="{D4E1C2FD-8BAC-7B02-C9E6-B7AB83A9FBAF}"/>
              </a:ext>
            </a:extLst>
          </p:cNvPr>
          <p:cNvSpPr/>
          <p:nvPr/>
        </p:nvSpPr>
        <p:spPr>
          <a:xfrm>
            <a:off x="3422425" y="3429000"/>
            <a:ext cx="1969540" cy="2288762"/>
          </a:xfrm>
          <a:prstGeom prst="rect">
            <a:avLst/>
          </a:prstGeom>
          <a:noFill/>
          <a:ln w="38100" cap="flat" cmpd="sng">
            <a:solidFill>
              <a:srgbClr val="6F95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eiryo"/>
              <a:ea typeface="Meiryo"/>
              <a:cs typeface="Meiryo"/>
              <a:sym typeface="Meiryo"/>
            </a:endParaRPr>
          </a:p>
        </p:txBody>
      </p:sp>
      <p:sp>
        <p:nvSpPr>
          <p:cNvPr id="6" name="Google Shape;91;p1">
            <a:extLst>
              <a:ext uri="{FF2B5EF4-FFF2-40B4-BE49-F238E27FC236}">
                <a16:creationId xmlns:a16="http://schemas.microsoft.com/office/drawing/2014/main" id="{DEC442A0-99F4-A173-3C5F-235AF9BF3D86}"/>
              </a:ext>
            </a:extLst>
          </p:cNvPr>
          <p:cNvSpPr/>
          <p:nvPr/>
        </p:nvSpPr>
        <p:spPr>
          <a:xfrm>
            <a:off x="189396" y="5844987"/>
            <a:ext cx="8590954" cy="915964"/>
          </a:xfrm>
          <a:prstGeom prst="rect">
            <a:avLst/>
          </a:prstGeom>
          <a:solidFill>
            <a:schemeClr val="lt1"/>
          </a:solidFill>
          <a:ln w="28575" cap="flat" cmpd="sng">
            <a:solidFill>
              <a:srgbClr val="5CA27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a:p>
        </p:txBody>
      </p:sp>
      <p:sp>
        <p:nvSpPr>
          <p:cNvPr id="7" name="Google Shape;92;p1">
            <a:extLst>
              <a:ext uri="{FF2B5EF4-FFF2-40B4-BE49-F238E27FC236}">
                <a16:creationId xmlns:a16="http://schemas.microsoft.com/office/drawing/2014/main" id="{E67CF60B-BCC3-4159-3CDE-75C6A173580E}"/>
              </a:ext>
            </a:extLst>
          </p:cNvPr>
          <p:cNvSpPr txBox="1"/>
          <p:nvPr/>
        </p:nvSpPr>
        <p:spPr>
          <a:xfrm>
            <a:off x="125576" y="6197352"/>
            <a:ext cx="623256"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1100">
                <a:solidFill>
                  <a:srgbClr val="000000"/>
                </a:solidFill>
                <a:latin typeface="Meiryo"/>
                <a:ea typeface="Meiryo"/>
                <a:cs typeface="Meiryo"/>
                <a:sym typeface="Meiryo"/>
              </a:rPr>
              <a:t>結果:</a:t>
            </a:r>
            <a:endParaRPr dirty="0"/>
          </a:p>
        </p:txBody>
      </p:sp>
      <p:sp>
        <p:nvSpPr>
          <p:cNvPr id="8" name="Google Shape;96;p1">
            <a:extLst>
              <a:ext uri="{FF2B5EF4-FFF2-40B4-BE49-F238E27FC236}">
                <a16:creationId xmlns:a16="http://schemas.microsoft.com/office/drawing/2014/main" id="{2AC7AA97-9C8C-1D46-E82B-F25132601985}"/>
              </a:ext>
            </a:extLst>
          </p:cNvPr>
          <p:cNvSpPr/>
          <p:nvPr/>
        </p:nvSpPr>
        <p:spPr>
          <a:xfrm>
            <a:off x="3412249" y="3104247"/>
            <a:ext cx="1969540" cy="26747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200" b="1">
                <a:solidFill>
                  <a:schemeClr val="lt1"/>
                </a:solidFill>
                <a:latin typeface="Meiryo"/>
                <a:ea typeface="Meiryo"/>
                <a:cs typeface="Meiryo"/>
                <a:sym typeface="Meiryo"/>
              </a:rPr>
              <a:t>WEB </a:t>
            </a:r>
            <a:r>
              <a:rPr lang="ja-JP" altLang="en-US" sz="1200" b="1">
                <a:solidFill>
                  <a:schemeClr val="lt1"/>
                </a:solidFill>
                <a:latin typeface="Meiryo"/>
                <a:ea typeface="Meiryo"/>
                <a:cs typeface="Meiryo"/>
                <a:sym typeface="Meiryo"/>
              </a:rPr>
              <a:t>スタンダード</a:t>
            </a:r>
            <a:r>
              <a:rPr lang="ja-JP" sz="1200" b="1">
                <a:solidFill>
                  <a:schemeClr val="lt1"/>
                </a:solidFill>
                <a:latin typeface="Meiryo"/>
                <a:ea typeface="Meiryo"/>
                <a:cs typeface="Meiryo"/>
                <a:sym typeface="Meiryo"/>
              </a:rPr>
              <a:t>TU</a:t>
            </a:r>
            <a:endParaRPr sz="1200" dirty="0"/>
          </a:p>
        </p:txBody>
      </p:sp>
      <p:sp>
        <p:nvSpPr>
          <p:cNvPr id="9" name="Google Shape;100;p1">
            <a:extLst>
              <a:ext uri="{FF2B5EF4-FFF2-40B4-BE49-F238E27FC236}">
                <a16:creationId xmlns:a16="http://schemas.microsoft.com/office/drawing/2014/main" id="{F14CC044-7DF3-359F-4015-648C75454B97}"/>
              </a:ext>
            </a:extLst>
          </p:cNvPr>
          <p:cNvSpPr/>
          <p:nvPr/>
        </p:nvSpPr>
        <p:spPr>
          <a:xfrm>
            <a:off x="5575133" y="3023259"/>
            <a:ext cx="2158172" cy="669875"/>
          </a:xfrm>
          <a:prstGeom prst="roundRect">
            <a:avLst>
              <a:gd name="adj" fmla="val 16667"/>
            </a:avLst>
          </a:prstGeom>
          <a:noFill/>
          <a:ln w="381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sp>
        <p:nvSpPr>
          <p:cNvPr id="10" name="Google Shape;108;p1">
            <a:extLst>
              <a:ext uri="{FF2B5EF4-FFF2-40B4-BE49-F238E27FC236}">
                <a16:creationId xmlns:a16="http://schemas.microsoft.com/office/drawing/2014/main" id="{1F16B5C5-A26C-3589-7720-127C97065323}"/>
              </a:ext>
            </a:extLst>
          </p:cNvPr>
          <p:cNvSpPr/>
          <p:nvPr/>
        </p:nvSpPr>
        <p:spPr>
          <a:xfrm>
            <a:off x="5575133" y="2734585"/>
            <a:ext cx="2158172" cy="230023"/>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200" b="1">
                <a:solidFill>
                  <a:schemeClr val="lt1"/>
                </a:solidFill>
                <a:latin typeface="Meiryo"/>
                <a:ea typeface="Meiryo"/>
                <a:cs typeface="Meiryo"/>
                <a:sym typeface="Meiryo"/>
              </a:rPr>
              <a:t>Smart Newsブースト</a:t>
            </a:r>
            <a:endParaRPr sz="1200" b="1" dirty="0">
              <a:solidFill>
                <a:schemeClr val="lt1"/>
              </a:solidFill>
              <a:latin typeface="Meiryo"/>
              <a:ea typeface="Meiryo"/>
              <a:cs typeface="Meiryo"/>
              <a:sym typeface="Meiryo"/>
            </a:endParaRPr>
          </a:p>
        </p:txBody>
      </p:sp>
      <p:pic>
        <p:nvPicPr>
          <p:cNvPr id="11" name="Google Shape;120;p1">
            <a:extLst>
              <a:ext uri="{FF2B5EF4-FFF2-40B4-BE49-F238E27FC236}">
                <a16:creationId xmlns:a16="http://schemas.microsoft.com/office/drawing/2014/main" id="{786F20F9-416A-5146-EF1F-5E7878D9F27C}"/>
              </a:ext>
            </a:extLst>
          </p:cNvPr>
          <p:cNvPicPr preferRelativeResize="0"/>
          <p:nvPr/>
        </p:nvPicPr>
        <p:blipFill rotWithShape="1">
          <a:blip r:embed="rId9">
            <a:alphaModFix/>
          </a:blip>
          <a:srcRect/>
          <a:stretch/>
        </p:blipFill>
        <p:spPr>
          <a:xfrm>
            <a:off x="6965727" y="3061837"/>
            <a:ext cx="591189" cy="589527"/>
          </a:xfrm>
          <a:prstGeom prst="rect">
            <a:avLst/>
          </a:prstGeom>
          <a:noFill/>
          <a:ln>
            <a:noFill/>
          </a:ln>
        </p:spPr>
      </p:pic>
      <p:sp>
        <p:nvSpPr>
          <p:cNvPr id="12" name="三角形 11">
            <a:extLst>
              <a:ext uri="{FF2B5EF4-FFF2-40B4-BE49-F238E27FC236}">
                <a16:creationId xmlns:a16="http://schemas.microsoft.com/office/drawing/2014/main" id="{90B8B4CB-8910-05D6-559D-A8EDE6476DDB}"/>
              </a:ext>
            </a:extLst>
          </p:cNvPr>
          <p:cNvSpPr/>
          <p:nvPr/>
        </p:nvSpPr>
        <p:spPr>
          <a:xfrm rot="5400000">
            <a:off x="1902406" y="3490700"/>
            <a:ext cx="2481439" cy="300391"/>
          </a:xfrm>
          <a:prstGeom prst="triangle">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Google Shape;107;p1">
            <a:extLst>
              <a:ext uri="{FF2B5EF4-FFF2-40B4-BE49-F238E27FC236}">
                <a16:creationId xmlns:a16="http://schemas.microsoft.com/office/drawing/2014/main" id="{FCB760CD-4E53-B969-0668-21933F7064F7}"/>
              </a:ext>
            </a:extLst>
          </p:cNvPr>
          <p:cNvSpPr txBox="1"/>
          <p:nvPr/>
        </p:nvSpPr>
        <p:spPr>
          <a:xfrm>
            <a:off x="5417747" y="1875088"/>
            <a:ext cx="3590605" cy="830956"/>
          </a:xfrm>
          <a:prstGeom prst="rect">
            <a:avLst/>
          </a:prstGeom>
          <a:noFill/>
          <a:ln>
            <a:noFill/>
          </a:ln>
        </p:spPr>
        <p:txBody>
          <a:bodyPr spcFirstLastPara="1" wrap="square" lIns="91425" tIns="45700" rIns="91425" bIns="45700" anchor="t" anchorCtr="0">
            <a:spAutoFit/>
          </a:bodyPr>
          <a:lstStyle/>
          <a:p>
            <a:pPr algn="l"/>
            <a:r>
              <a:rPr lang="en-US" altLang="ja-JP" sz="1600" b="1" i="0" dirty="0">
                <a:solidFill>
                  <a:schemeClr val="accent5"/>
                </a:solidFill>
                <a:effectLst/>
                <a:latin typeface="Meiryo" panose="020B0604030504040204" pitchFamily="34" charset="-128"/>
                <a:ea typeface="Meiryo" panose="020B0604030504040204" pitchFamily="34" charset="-128"/>
              </a:rPr>
              <a:t>FOREST</a:t>
            </a:r>
            <a:r>
              <a:rPr lang="ja-JP" altLang="en-US" sz="1600" b="1" i="0">
                <a:solidFill>
                  <a:schemeClr val="accent5"/>
                </a:solidFill>
                <a:effectLst/>
                <a:latin typeface="Meiryo" panose="020B0604030504040204" pitchFamily="34" charset="-128"/>
                <a:ea typeface="Meiryo" panose="020B0604030504040204" pitchFamily="34" charset="-128"/>
              </a:rPr>
              <a:t> </a:t>
            </a:r>
            <a:r>
              <a:rPr lang="en-US" altLang="ja-JP" sz="1600" b="1" i="0" dirty="0">
                <a:solidFill>
                  <a:schemeClr val="accent5"/>
                </a:solidFill>
                <a:effectLst/>
                <a:latin typeface="Meiryo" panose="020B0604030504040204" pitchFamily="34" charset="-128"/>
                <a:ea typeface="Meiryo" panose="020B0604030504040204" pitchFamily="34" charset="-128"/>
              </a:rPr>
              <a:t>CAMP</a:t>
            </a:r>
            <a:r>
              <a:rPr lang="ja-JP" altLang="en-US" sz="1600" b="1" i="0">
                <a:solidFill>
                  <a:schemeClr val="accent5"/>
                </a:solidFill>
                <a:effectLst/>
                <a:latin typeface="Meiryo" panose="020B0604030504040204" pitchFamily="34" charset="-128"/>
                <a:ea typeface="Meiryo" panose="020B0604030504040204" pitchFamily="34" charset="-128"/>
              </a:rPr>
              <a:t>での</a:t>
            </a:r>
            <a:endParaRPr lang="en-US" altLang="ja-JP" sz="1600" b="1" i="0" dirty="0">
              <a:solidFill>
                <a:schemeClr val="accent5"/>
              </a:solidFill>
              <a:effectLst/>
              <a:latin typeface="Meiryo" panose="020B0604030504040204" pitchFamily="34" charset="-128"/>
              <a:ea typeface="Meiryo" panose="020B0604030504040204" pitchFamily="34" charset="-128"/>
            </a:endParaRPr>
          </a:p>
          <a:p>
            <a:pPr algn="l"/>
            <a:r>
              <a:rPr lang="ja-JP" altLang="en-US" sz="1600" b="1" i="0">
                <a:solidFill>
                  <a:schemeClr val="accent5"/>
                </a:solidFill>
                <a:effectLst/>
                <a:latin typeface="Meiryo" panose="020B0604030504040204" pitchFamily="34" charset="-128"/>
                <a:ea typeface="Meiryo" panose="020B0604030504040204" pitchFamily="34" charset="-128"/>
              </a:rPr>
              <a:t>イベントブース出展反響と合わせて商品を紹介！</a:t>
            </a:r>
          </a:p>
        </p:txBody>
      </p:sp>
      <p:sp>
        <p:nvSpPr>
          <p:cNvPr id="15" name="Google Shape;86;p1">
            <a:extLst>
              <a:ext uri="{FF2B5EF4-FFF2-40B4-BE49-F238E27FC236}">
                <a16:creationId xmlns:a16="http://schemas.microsoft.com/office/drawing/2014/main" id="{78E5F8AC-CCD5-AA71-D7A2-3038CDB5AEE3}"/>
              </a:ext>
            </a:extLst>
          </p:cNvPr>
          <p:cNvSpPr/>
          <p:nvPr/>
        </p:nvSpPr>
        <p:spPr>
          <a:xfrm>
            <a:off x="181931" y="1959795"/>
            <a:ext cx="2653639" cy="3751786"/>
          </a:xfrm>
          <a:prstGeom prst="rect">
            <a:avLst/>
          </a:prstGeom>
          <a:noFill/>
          <a:ln w="381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eiryo"/>
              <a:ea typeface="Meiryo"/>
              <a:cs typeface="Meiryo"/>
              <a:sym typeface="Meiryo"/>
            </a:endParaRPr>
          </a:p>
        </p:txBody>
      </p:sp>
      <p:sp>
        <p:nvSpPr>
          <p:cNvPr id="16" name="Google Shape;96;p1">
            <a:extLst>
              <a:ext uri="{FF2B5EF4-FFF2-40B4-BE49-F238E27FC236}">
                <a16:creationId xmlns:a16="http://schemas.microsoft.com/office/drawing/2014/main" id="{FE8CE933-9F80-7C06-A9DB-FBF7260D9DCE}"/>
              </a:ext>
            </a:extLst>
          </p:cNvPr>
          <p:cNvSpPr/>
          <p:nvPr/>
        </p:nvSpPr>
        <p:spPr>
          <a:xfrm>
            <a:off x="181932" y="1671421"/>
            <a:ext cx="2652062" cy="23983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200" b="1">
                <a:solidFill>
                  <a:schemeClr val="lt1"/>
                </a:solidFill>
                <a:latin typeface="Meiryo"/>
                <a:ea typeface="Meiryo"/>
                <a:cs typeface="Meiryo"/>
                <a:sym typeface="Meiryo"/>
              </a:rPr>
              <a:t>イベントブース出展</a:t>
            </a:r>
            <a:endParaRPr sz="1200" dirty="0"/>
          </a:p>
        </p:txBody>
      </p:sp>
      <p:sp>
        <p:nvSpPr>
          <p:cNvPr id="17" name="角丸四角形 16">
            <a:extLst>
              <a:ext uri="{FF2B5EF4-FFF2-40B4-BE49-F238E27FC236}">
                <a16:creationId xmlns:a16="http://schemas.microsoft.com/office/drawing/2014/main" id="{152818B5-35B5-FB16-2D6A-EE83FB6BBFB0}"/>
              </a:ext>
            </a:extLst>
          </p:cNvPr>
          <p:cNvSpPr/>
          <p:nvPr/>
        </p:nvSpPr>
        <p:spPr>
          <a:xfrm>
            <a:off x="5575133" y="3773303"/>
            <a:ext cx="1221490" cy="875198"/>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8" name="右矢印 17">
            <a:extLst>
              <a:ext uri="{FF2B5EF4-FFF2-40B4-BE49-F238E27FC236}">
                <a16:creationId xmlns:a16="http://schemas.microsoft.com/office/drawing/2014/main" id="{833C0BAB-4237-19A4-A16F-FE4444665D9C}"/>
              </a:ext>
            </a:extLst>
          </p:cNvPr>
          <p:cNvSpPr/>
          <p:nvPr/>
        </p:nvSpPr>
        <p:spPr>
          <a:xfrm rot="10800000">
            <a:off x="4858017" y="3871892"/>
            <a:ext cx="695378" cy="338849"/>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nvGrpSpPr>
          <p:cNvPr id="19" name="グループ化 18">
            <a:extLst>
              <a:ext uri="{FF2B5EF4-FFF2-40B4-BE49-F238E27FC236}">
                <a16:creationId xmlns:a16="http://schemas.microsoft.com/office/drawing/2014/main" id="{86B023D6-B2DF-A21E-F899-5392688847D6}"/>
              </a:ext>
            </a:extLst>
          </p:cNvPr>
          <p:cNvGrpSpPr/>
          <p:nvPr/>
        </p:nvGrpSpPr>
        <p:grpSpPr>
          <a:xfrm>
            <a:off x="5538210" y="3835930"/>
            <a:ext cx="1278274" cy="733085"/>
            <a:chOff x="9990105" y="2121769"/>
            <a:chExt cx="1278274" cy="731894"/>
          </a:xfrm>
        </p:grpSpPr>
        <p:sp>
          <p:nvSpPr>
            <p:cNvPr id="20" name="テキスト ボックス 19">
              <a:extLst>
                <a:ext uri="{FF2B5EF4-FFF2-40B4-BE49-F238E27FC236}">
                  <a16:creationId xmlns:a16="http://schemas.microsoft.com/office/drawing/2014/main" id="{2CC25F2E-F267-5F8C-7C50-72C014504D2F}"/>
                </a:ext>
              </a:extLst>
            </p:cNvPr>
            <p:cNvSpPr txBox="1"/>
            <p:nvPr/>
          </p:nvSpPr>
          <p:spPr>
            <a:xfrm>
              <a:off x="9990105" y="2121769"/>
              <a:ext cx="1278274" cy="414823"/>
            </a:xfrm>
            <a:prstGeom prst="rect">
              <a:avLst/>
            </a:prstGeom>
            <a:noFill/>
          </p:spPr>
          <p:txBody>
            <a:bodyPr wrap="square" rtlCol="0">
              <a:spAutoFit/>
            </a:bodyPr>
            <a:lstStyle/>
            <a:p>
              <a:pPr algn="ctr"/>
              <a:r>
                <a:rPr kumimoji="1" lang="en-US" altLang="ja-JP" sz="1000" b="1" dirty="0">
                  <a:latin typeface="メイリオ" panose="020B0604030504040204" pitchFamily="50" charset="-128"/>
                  <a:ea typeface="メイリオ" panose="020B0604030504040204" pitchFamily="50" charset="-128"/>
                </a:rPr>
                <a:t>SNS</a:t>
              </a:r>
              <a:r>
                <a:rPr kumimoji="1" lang="ja-JP" altLang="en-US" sz="1000" b="1">
                  <a:latin typeface="メイリオ" panose="020B0604030504040204" pitchFamily="50" charset="-128"/>
                  <a:ea typeface="メイリオ" panose="020B0604030504040204" pitchFamily="50" charset="-128"/>
                </a:rPr>
                <a:t>各アカウント</a:t>
              </a:r>
              <a:endParaRPr kumimoji="1" lang="en-US" altLang="ja-JP" sz="1000" b="1" dirty="0">
                <a:latin typeface="メイリオ" panose="020B0604030504040204" pitchFamily="50" charset="-128"/>
                <a:ea typeface="メイリオ" panose="020B0604030504040204" pitchFamily="50" charset="-128"/>
              </a:endParaRPr>
            </a:p>
            <a:p>
              <a:pPr algn="ctr"/>
              <a:r>
                <a:rPr kumimoji="1" lang="ja-JP" altLang="en-US" sz="1000" b="1">
                  <a:latin typeface="メイリオ" panose="020B0604030504040204" pitchFamily="50" charset="-128"/>
                  <a:ea typeface="メイリオ" panose="020B0604030504040204" pitchFamily="50" charset="-128"/>
                </a:rPr>
                <a:t>オーガニック投稿</a:t>
              </a:r>
              <a:endParaRPr kumimoji="1" lang="en-US" altLang="ja-JP" sz="1000" b="1" dirty="0">
                <a:latin typeface="メイリオ" panose="020B0604030504040204" pitchFamily="50" charset="-128"/>
                <a:ea typeface="メイリオ" panose="020B0604030504040204" pitchFamily="50" charset="-128"/>
              </a:endParaRPr>
            </a:p>
          </p:txBody>
        </p:sp>
        <p:pic>
          <p:nvPicPr>
            <p:cNvPr id="21" name="Picture 6" descr="SNSロゴ（PING）">
              <a:extLst>
                <a:ext uri="{FF2B5EF4-FFF2-40B4-BE49-F238E27FC236}">
                  <a16:creationId xmlns:a16="http://schemas.microsoft.com/office/drawing/2014/main" id="{A99EB316-EDCB-E413-0F1F-06CA1BCC6E64}"/>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a:stretch/>
          </p:blipFill>
          <p:spPr bwMode="auto">
            <a:xfrm>
              <a:off x="10120069" y="2505827"/>
              <a:ext cx="1045349" cy="347836"/>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テキスト ボックス 21">
            <a:extLst>
              <a:ext uri="{FF2B5EF4-FFF2-40B4-BE49-F238E27FC236}">
                <a16:creationId xmlns:a16="http://schemas.microsoft.com/office/drawing/2014/main" id="{BD95A71E-D23F-A8F5-3FD8-DD7D9043808A}"/>
              </a:ext>
            </a:extLst>
          </p:cNvPr>
          <p:cNvSpPr txBox="1"/>
          <p:nvPr/>
        </p:nvSpPr>
        <p:spPr>
          <a:xfrm>
            <a:off x="3321674" y="5486476"/>
            <a:ext cx="2206965" cy="215444"/>
          </a:xfrm>
          <a:prstGeom prst="rect">
            <a:avLst/>
          </a:prstGeom>
          <a:noFill/>
        </p:spPr>
        <p:txBody>
          <a:bodyPr wrap="square">
            <a:spAutoFit/>
          </a:bodyPr>
          <a:lstStyle/>
          <a:p>
            <a:pPr algn="ctr"/>
            <a:r>
              <a:rPr lang="en" altLang="ja-JP" sz="800" dirty="0"/>
              <a:t>https://</a:t>
            </a:r>
            <a:r>
              <a:rPr lang="en" altLang="ja-JP" sz="800" dirty="0" err="1"/>
              <a:t>www.bepal.net</a:t>
            </a:r>
            <a:r>
              <a:rPr lang="en" altLang="ja-JP" sz="800" dirty="0"/>
              <a:t>/archives/347905</a:t>
            </a:r>
            <a:endParaRPr lang="ja-JP" altLang="en-US" sz="800"/>
          </a:p>
        </p:txBody>
      </p:sp>
      <p:pic>
        <p:nvPicPr>
          <p:cNvPr id="27" name="図 26" descr="Web サイト&#10;&#10;自動的に生成された説明">
            <a:extLst>
              <a:ext uri="{FF2B5EF4-FFF2-40B4-BE49-F238E27FC236}">
                <a16:creationId xmlns:a16="http://schemas.microsoft.com/office/drawing/2014/main" id="{0EE7E652-5A47-7A4B-1B97-DA2501D89EA0}"/>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307471" y="4440472"/>
            <a:ext cx="1176455" cy="1211807"/>
          </a:xfrm>
          <a:prstGeom prst="rect">
            <a:avLst/>
          </a:prstGeom>
          <a:ln w="28575">
            <a:solidFill>
              <a:schemeClr val="bg1">
                <a:lumMod val="85000"/>
              </a:schemeClr>
            </a:solidFill>
          </a:ln>
        </p:spPr>
      </p:pic>
      <p:sp>
        <p:nvSpPr>
          <p:cNvPr id="28" name="右矢印 27">
            <a:extLst>
              <a:ext uri="{FF2B5EF4-FFF2-40B4-BE49-F238E27FC236}">
                <a16:creationId xmlns:a16="http://schemas.microsoft.com/office/drawing/2014/main" id="{C020F94C-2C3A-BE73-8C26-2BECFC154911}"/>
              </a:ext>
            </a:extLst>
          </p:cNvPr>
          <p:cNvSpPr/>
          <p:nvPr/>
        </p:nvSpPr>
        <p:spPr>
          <a:xfrm rot="10800000">
            <a:off x="4867649" y="3427420"/>
            <a:ext cx="707483" cy="322825"/>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pic>
        <p:nvPicPr>
          <p:cNvPr id="29" name="Google Shape;113;p1" descr="annn.png">
            <a:extLst>
              <a:ext uri="{FF2B5EF4-FFF2-40B4-BE49-F238E27FC236}">
                <a16:creationId xmlns:a16="http://schemas.microsoft.com/office/drawing/2014/main" id="{A4DD3A84-6B6C-F13E-5823-0326B0E16BAD}"/>
              </a:ext>
            </a:extLst>
          </p:cNvPr>
          <p:cNvPicPr preferRelativeResize="0"/>
          <p:nvPr/>
        </p:nvPicPr>
        <p:blipFill rotWithShape="1">
          <a:blip r:embed="rId12">
            <a:alphaModFix/>
          </a:blip>
          <a:srcRect/>
          <a:stretch/>
        </p:blipFill>
        <p:spPr>
          <a:xfrm rot="5400000">
            <a:off x="6054005" y="4439529"/>
            <a:ext cx="379501" cy="906621"/>
          </a:xfrm>
          <a:prstGeom prst="rect">
            <a:avLst/>
          </a:prstGeom>
          <a:noFill/>
          <a:ln>
            <a:noFill/>
          </a:ln>
        </p:spPr>
      </p:pic>
      <p:sp>
        <p:nvSpPr>
          <p:cNvPr id="30" name="Google Shape;100;p1">
            <a:extLst>
              <a:ext uri="{FF2B5EF4-FFF2-40B4-BE49-F238E27FC236}">
                <a16:creationId xmlns:a16="http://schemas.microsoft.com/office/drawing/2014/main" id="{131E2E0F-6B65-1A14-6956-0BCC979CF570}"/>
              </a:ext>
            </a:extLst>
          </p:cNvPr>
          <p:cNvSpPr/>
          <p:nvPr/>
        </p:nvSpPr>
        <p:spPr>
          <a:xfrm>
            <a:off x="7086311" y="4295880"/>
            <a:ext cx="1669664" cy="1446134"/>
          </a:xfrm>
          <a:prstGeom prst="roundRect">
            <a:avLst>
              <a:gd name="adj" fmla="val 16667"/>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sp>
        <p:nvSpPr>
          <p:cNvPr id="31" name="テキスト ボックス 30">
            <a:extLst>
              <a:ext uri="{FF2B5EF4-FFF2-40B4-BE49-F238E27FC236}">
                <a16:creationId xmlns:a16="http://schemas.microsoft.com/office/drawing/2014/main" id="{9D2985C1-6B4D-CAE9-599C-5D4506E3E31F}"/>
              </a:ext>
            </a:extLst>
          </p:cNvPr>
          <p:cNvSpPr txBox="1"/>
          <p:nvPr/>
        </p:nvSpPr>
        <p:spPr>
          <a:xfrm>
            <a:off x="5626977" y="3203803"/>
            <a:ext cx="1237866" cy="430887"/>
          </a:xfrm>
          <a:prstGeom prst="rect">
            <a:avLst/>
          </a:prstGeom>
          <a:noFill/>
        </p:spPr>
        <p:txBody>
          <a:bodyPr wrap="square" rtlCol="0">
            <a:spAutoFit/>
          </a:bodyPr>
          <a:lstStyle/>
          <a:p>
            <a:pPr algn="ctr"/>
            <a:r>
              <a:rPr kumimoji="1" lang="en-US" altLang="ja-JP" sz="1100" b="1" dirty="0" err="1">
                <a:latin typeface="メイリオ" panose="020B0604030504040204" pitchFamily="50" charset="-128"/>
                <a:ea typeface="メイリオ" panose="020B0604030504040204" pitchFamily="50" charset="-128"/>
              </a:rPr>
              <a:t>SmartNews</a:t>
            </a:r>
            <a:endParaRPr kumimoji="1" lang="en-US" altLang="ja-JP" sz="1100" b="1" dirty="0">
              <a:latin typeface="メイリオ" panose="020B0604030504040204" pitchFamily="50" charset="-128"/>
              <a:ea typeface="メイリオ" panose="020B0604030504040204" pitchFamily="50" charset="-128"/>
            </a:endParaRPr>
          </a:p>
          <a:p>
            <a:pPr algn="ctr"/>
            <a:r>
              <a:rPr kumimoji="1" lang="ja-JP" altLang="en-US" sz="1100" b="1">
                <a:latin typeface="メイリオ" panose="020B0604030504040204" pitchFamily="50" charset="-128"/>
                <a:ea typeface="メイリオ" panose="020B0604030504040204" pitchFamily="50" charset="-128"/>
              </a:rPr>
              <a:t>ブースト</a:t>
            </a:r>
            <a:endParaRPr kumimoji="1" lang="en-US" altLang="ja-JP" sz="1100" b="1" dirty="0">
              <a:latin typeface="メイリオ" panose="020B0604030504040204" pitchFamily="50" charset="-128"/>
              <a:ea typeface="メイリオ" panose="020B0604030504040204" pitchFamily="50" charset="-128"/>
            </a:endParaRPr>
          </a:p>
        </p:txBody>
      </p:sp>
      <p:sp>
        <p:nvSpPr>
          <p:cNvPr id="32" name="Google Shape;96;p1">
            <a:extLst>
              <a:ext uri="{FF2B5EF4-FFF2-40B4-BE49-F238E27FC236}">
                <a16:creationId xmlns:a16="http://schemas.microsoft.com/office/drawing/2014/main" id="{925F77BD-F869-C70D-AAD5-C728241181C6}"/>
              </a:ext>
            </a:extLst>
          </p:cNvPr>
          <p:cNvSpPr/>
          <p:nvPr/>
        </p:nvSpPr>
        <p:spPr>
          <a:xfrm>
            <a:off x="7052322" y="4029813"/>
            <a:ext cx="1703653" cy="216678"/>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200" b="1">
                <a:solidFill>
                  <a:schemeClr val="lt1"/>
                </a:solidFill>
                <a:latin typeface="Meiryo"/>
                <a:ea typeface="Meiryo"/>
                <a:cs typeface="Meiryo"/>
                <a:sym typeface="Meiryo"/>
              </a:rPr>
              <a:t>イベント特設ページ</a:t>
            </a:r>
            <a:endParaRPr sz="1200" dirty="0"/>
          </a:p>
        </p:txBody>
      </p:sp>
      <p:sp>
        <p:nvSpPr>
          <p:cNvPr id="33" name="角丸四角形 32">
            <a:extLst>
              <a:ext uri="{FF2B5EF4-FFF2-40B4-BE49-F238E27FC236}">
                <a16:creationId xmlns:a16="http://schemas.microsoft.com/office/drawing/2014/main" id="{FCDF38CE-5D99-4926-6779-111E4AD75D02}"/>
              </a:ext>
            </a:extLst>
          </p:cNvPr>
          <p:cNvSpPr/>
          <p:nvPr/>
        </p:nvSpPr>
        <p:spPr>
          <a:xfrm>
            <a:off x="4487503" y="4214536"/>
            <a:ext cx="796547" cy="798532"/>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4" name="右矢印 33">
            <a:extLst>
              <a:ext uri="{FF2B5EF4-FFF2-40B4-BE49-F238E27FC236}">
                <a16:creationId xmlns:a16="http://schemas.microsoft.com/office/drawing/2014/main" id="{EC64F57F-2FC1-71CA-23C4-C2FA101E3FF9}"/>
              </a:ext>
            </a:extLst>
          </p:cNvPr>
          <p:cNvSpPr/>
          <p:nvPr/>
        </p:nvSpPr>
        <p:spPr>
          <a:xfrm rot="10800000">
            <a:off x="4858018" y="5146014"/>
            <a:ext cx="2206965" cy="334756"/>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pic>
        <p:nvPicPr>
          <p:cNvPr id="35" name="Google Shape;1206;p66">
            <a:extLst>
              <a:ext uri="{FF2B5EF4-FFF2-40B4-BE49-F238E27FC236}">
                <a16:creationId xmlns:a16="http://schemas.microsoft.com/office/drawing/2014/main" id="{B05DCA88-C7D3-735D-3F36-8D30FAC90D63}"/>
              </a:ext>
            </a:extLst>
          </p:cNvPr>
          <p:cNvPicPr preferRelativeResize="0"/>
          <p:nvPr/>
        </p:nvPicPr>
        <p:blipFill rotWithShape="1">
          <a:blip r:embed="rId13" cstate="print">
            <a:alphaModFix/>
            <a:extLst>
              <a:ext uri="{28A0092B-C50C-407E-A947-70E740481C1C}">
                <a14:useLocalDpi xmlns:a14="http://schemas.microsoft.com/office/drawing/2010/main"/>
              </a:ext>
            </a:extLst>
          </a:blip>
          <a:srcRect/>
          <a:stretch/>
        </p:blipFill>
        <p:spPr>
          <a:xfrm>
            <a:off x="4680460" y="4579902"/>
            <a:ext cx="441718" cy="415498"/>
          </a:xfrm>
          <a:prstGeom prst="rect">
            <a:avLst/>
          </a:prstGeom>
          <a:noFill/>
          <a:ln>
            <a:noFill/>
          </a:ln>
        </p:spPr>
      </p:pic>
      <p:sp>
        <p:nvSpPr>
          <p:cNvPr id="36" name="テキスト ボックス 35">
            <a:extLst>
              <a:ext uri="{FF2B5EF4-FFF2-40B4-BE49-F238E27FC236}">
                <a16:creationId xmlns:a16="http://schemas.microsoft.com/office/drawing/2014/main" id="{26588AC0-2916-2022-03C3-E27A93E1EDEE}"/>
              </a:ext>
            </a:extLst>
          </p:cNvPr>
          <p:cNvSpPr txBox="1"/>
          <p:nvPr/>
        </p:nvSpPr>
        <p:spPr>
          <a:xfrm>
            <a:off x="4372873" y="4251688"/>
            <a:ext cx="1044874" cy="415498"/>
          </a:xfrm>
          <a:prstGeom prst="rect">
            <a:avLst/>
          </a:prstGeom>
          <a:noFill/>
        </p:spPr>
        <p:txBody>
          <a:bodyPr wrap="square" rtlCol="0">
            <a:spAutoFit/>
          </a:bodyPr>
          <a:lstStyle/>
          <a:p>
            <a:pPr algn="ctr"/>
            <a:r>
              <a:rPr kumimoji="1" lang="ja-JP" altLang="en-US" sz="1000" b="1" dirty="0">
                <a:latin typeface="メイリオ" panose="020B0604030504040204" pitchFamily="50" charset="-128"/>
                <a:ea typeface="メイリオ" panose="020B0604030504040204" pitchFamily="50" charset="-128"/>
              </a:rPr>
              <a:t>メルマガ</a:t>
            </a:r>
            <a:endParaRPr kumimoji="1" lang="en-US" altLang="ja-JP" sz="1000" b="1" dirty="0">
              <a:latin typeface="メイリオ" panose="020B0604030504040204" pitchFamily="50" charset="-128"/>
              <a:ea typeface="メイリオ" panose="020B0604030504040204" pitchFamily="50" charset="-128"/>
            </a:endParaRPr>
          </a:p>
          <a:p>
            <a:pPr algn="ctr"/>
            <a:r>
              <a:rPr kumimoji="1" lang="en-US" altLang="ja-JP" sz="1000" b="1" dirty="0">
                <a:latin typeface="メイリオ" panose="020B0604030504040204" pitchFamily="50" charset="-128"/>
                <a:ea typeface="メイリオ" panose="020B0604030504040204" pitchFamily="50" charset="-128"/>
              </a:rPr>
              <a:t>10,000</a:t>
            </a:r>
            <a:r>
              <a:rPr kumimoji="1" lang="ja-JP" altLang="en-US" sz="1000" b="1" dirty="0">
                <a:latin typeface="メイリオ" panose="020B0604030504040204" pitchFamily="50" charset="-128"/>
                <a:ea typeface="メイリオ" panose="020B0604030504040204" pitchFamily="50" charset="-128"/>
              </a:rPr>
              <a:t>通</a:t>
            </a:r>
            <a:endParaRPr kumimoji="1" lang="en-US" altLang="ja-JP" sz="1000" b="1" dirty="0">
              <a:latin typeface="メイリオ" panose="020B0604030504040204" pitchFamily="50" charset="-128"/>
              <a:ea typeface="メイリオ" panose="020B0604030504040204" pitchFamily="50" charset="-128"/>
            </a:endParaRPr>
          </a:p>
        </p:txBody>
      </p:sp>
      <p:sp>
        <p:nvSpPr>
          <p:cNvPr id="866" name="テキスト ボックス 865">
            <a:extLst>
              <a:ext uri="{FF2B5EF4-FFF2-40B4-BE49-F238E27FC236}">
                <a16:creationId xmlns:a16="http://schemas.microsoft.com/office/drawing/2014/main" id="{07C0F4F6-23AA-9EBC-E5BA-43DB6B3C69F2}"/>
              </a:ext>
            </a:extLst>
          </p:cNvPr>
          <p:cNvSpPr txBox="1"/>
          <p:nvPr/>
        </p:nvSpPr>
        <p:spPr>
          <a:xfrm>
            <a:off x="7110375" y="5034910"/>
            <a:ext cx="1608603" cy="400110"/>
          </a:xfrm>
          <a:prstGeom prst="rect">
            <a:avLst/>
          </a:prstGeom>
          <a:solidFill>
            <a:schemeClr val="bg1">
              <a:alpha val="70000"/>
            </a:schemeClr>
          </a:solidFill>
        </p:spPr>
        <p:txBody>
          <a:bodyPr wrap="square">
            <a:spAutoFit/>
          </a:bodyPr>
          <a:lstStyle/>
          <a:p>
            <a:r>
              <a:rPr lang="ja-JP" altLang="en-US" sz="1000" b="1">
                <a:solidFill>
                  <a:schemeClr val="accent5"/>
                </a:solidFill>
                <a:latin typeface="+mj-lt"/>
                <a:ea typeface="Meiryo UI" panose="020B0604030504040204" pitchFamily="50" charset="-128"/>
              </a:rPr>
              <a:t>イベント特設ページ内での</a:t>
            </a:r>
            <a:endParaRPr lang="en-US" altLang="ja-JP" sz="1000" b="1" dirty="0">
              <a:solidFill>
                <a:schemeClr val="accent5"/>
              </a:solidFill>
              <a:latin typeface="+mj-lt"/>
              <a:ea typeface="Meiryo UI" panose="020B0604030504040204" pitchFamily="50" charset="-128"/>
            </a:endParaRPr>
          </a:p>
          <a:p>
            <a:r>
              <a:rPr lang="ja-JP" altLang="en-US" sz="1000" b="1">
                <a:solidFill>
                  <a:schemeClr val="accent5"/>
                </a:solidFill>
                <a:latin typeface="+mj-lt"/>
                <a:ea typeface="Meiryo UI" panose="020B0604030504040204" pitchFamily="50" charset="-128"/>
              </a:rPr>
              <a:t>商品・サービスの紹介・露出</a:t>
            </a:r>
            <a:endParaRPr lang="ja-JP" altLang="en-US" sz="1000">
              <a:solidFill>
                <a:schemeClr val="accent5"/>
              </a:solidFill>
            </a:endParaRPr>
          </a:p>
        </p:txBody>
      </p:sp>
      <p:pic>
        <p:nvPicPr>
          <p:cNvPr id="869" name="図 868">
            <a:extLst>
              <a:ext uri="{FF2B5EF4-FFF2-40B4-BE49-F238E27FC236}">
                <a16:creationId xmlns:a16="http://schemas.microsoft.com/office/drawing/2014/main" id="{E96278DD-89CE-A484-D40F-BB55D59124FC}"/>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240600" y="2033339"/>
            <a:ext cx="2569326" cy="319862"/>
          </a:xfrm>
          <a:prstGeom prst="rect">
            <a:avLst/>
          </a:prstGeom>
        </p:spPr>
      </p:pic>
      <p:grpSp>
        <p:nvGrpSpPr>
          <p:cNvPr id="871" name="グループ化 870">
            <a:extLst>
              <a:ext uri="{FF2B5EF4-FFF2-40B4-BE49-F238E27FC236}">
                <a16:creationId xmlns:a16="http://schemas.microsoft.com/office/drawing/2014/main" id="{4E0FA37D-8190-80A5-529E-342D9BC06D00}"/>
              </a:ext>
            </a:extLst>
          </p:cNvPr>
          <p:cNvGrpSpPr/>
          <p:nvPr/>
        </p:nvGrpSpPr>
        <p:grpSpPr>
          <a:xfrm>
            <a:off x="1509896" y="3353677"/>
            <a:ext cx="1180298" cy="756629"/>
            <a:chOff x="-1426181" y="3360310"/>
            <a:chExt cx="1180298" cy="756629"/>
          </a:xfrm>
        </p:grpSpPr>
        <p:sp>
          <p:nvSpPr>
            <p:cNvPr id="872" name="楕円 89">
              <a:extLst>
                <a:ext uri="{FF2B5EF4-FFF2-40B4-BE49-F238E27FC236}">
                  <a16:creationId xmlns:a16="http://schemas.microsoft.com/office/drawing/2014/main" id="{0A61699B-569D-D2A5-BECD-D91939B4F5A6}"/>
                </a:ext>
              </a:extLst>
            </p:cNvPr>
            <p:cNvSpPr/>
            <p:nvPr/>
          </p:nvSpPr>
          <p:spPr>
            <a:xfrm>
              <a:off x="-1426181" y="3360310"/>
              <a:ext cx="1180298" cy="756629"/>
            </a:xfrm>
            <a:prstGeom prst="ellipse">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3" name="テキスト ボックス 872">
              <a:extLst>
                <a:ext uri="{FF2B5EF4-FFF2-40B4-BE49-F238E27FC236}">
                  <a16:creationId xmlns:a16="http://schemas.microsoft.com/office/drawing/2014/main" id="{F04FF03F-B6F8-216D-7D4A-2EC2E4098EE8}"/>
                </a:ext>
              </a:extLst>
            </p:cNvPr>
            <p:cNvSpPr txBox="1"/>
            <p:nvPr/>
          </p:nvSpPr>
          <p:spPr>
            <a:xfrm>
              <a:off x="-1384052" y="3459365"/>
              <a:ext cx="1127232" cy="577081"/>
            </a:xfrm>
            <a:prstGeom prst="rect">
              <a:avLst/>
            </a:prstGeom>
            <a:noFill/>
          </p:spPr>
          <p:txBody>
            <a:bodyPr wrap="none" rtlCol="0">
              <a:spAutoFit/>
            </a:bodyPr>
            <a:lstStyle/>
            <a:p>
              <a:pPr algn="ctr"/>
              <a:r>
                <a:rPr kumimoji="1" lang="ja-JP" altLang="en-US" sz="1050" b="1">
                  <a:solidFill>
                    <a:schemeClr val="accent5"/>
                  </a:solidFill>
                  <a:latin typeface="メイリオ" panose="020B0604030504040204" pitchFamily="50" charset="-128"/>
                  <a:ea typeface="メイリオ" panose="020B0604030504040204" pitchFamily="50" charset="-128"/>
                </a:rPr>
                <a:t>ブース出展</a:t>
              </a:r>
              <a:endParaRPr kumimoji="1" lang="en-US" altLang="ja-JP" sz="1050" b="1" dirty="0">
                <a:solidFill>
                  <a:schemeClr val="accent5"/>
                </a:solidFill>
                <a:latin typeface="メイリオ" panose="020B0604030504040204" pitchFamily="50" charset="-128"/>
                <a:ea typeface="メイリオ" panose="020B0604030504040204" pitchFamily="50" charset="-128"/>
              </a:endParaRPr>
            </a:p>
            <a:p>
              <a:pPr algn="ctr"/>
              <a:r>
                <a:rPr kumimoji="1" lang="ja-JP" altLang="en-US" sz="1050" b="1">
                  <a:solidFill>
                    <a:schemeClr val="accent5"/>
                  </a:solidFill>
                  <a:latin typeface="メイリオ" panose="020B0604030504040204" pitchFamily="50" charset="-128"/>
                  <a:ea typeface="メイリオ" panose="020B0604030504040204" pitchFamily="50" charset="-128"/>
                </a:rPr>
                <a:t>＆</a:t>
              </a:r>
              <a:endParaRPr kumimoji="1" lang="en-US" altLang="ja-JP" sz="1050" b="1" dirty="0">
                <a:solidFill>
                  <a:schemeClr val="accent5"/>
                </a:solidFill>
                <a:latin typeface="メイリオ" panose="020B0604030504040204" pitchFamily="50" charset="-128"/>
                <a:ea typeface="メイリオ" panose="020B0604030504040204" pitchFamily="50" charset="-128"/>
              </a:endParaRPr>
            </a:p>
            <a:p>
              <a:pPr algn="ctr"/>
              <a:r>
                <a:rPr kumimoji="1" lang="ja-JP" altLang="en-US" sz="1050" b="1">
                  <a:solidFill>
                    <a:schemeClr val="accent5"/>
                  </a:solidFill>
                  <a:latin typeface="メイリオ" panose="020B0604030504040204" pitchFamily="50" charset="-128"/>
                  <a:ea typeface="メイリオ" panose="020B0604030504040204" pitchFamily="50" charset="-128"/>
                </a:rPr>
                <a:t>ワークショップ</a:t>
              </a:r>
              <a:endParaRPr kumimoji="1" lang="en-US" altLang="ja-JP" sz="1050" b="1" dirty="0">
                <a:solidFill>
                  <a:schemeClr val="accent5"/>
                </a:solidFill>
                <a:latin typeface="メイリオ" panose="020B0604030504040204" pitchFamily="50" charset="-128"/>
                <a:ea typeface="メイリオ" panose="020B0604030504040204" pitchFamily="50" charset="-128"/>
              </a:endParaRPr>
            </a:p>
          </p:txBody>
        </p:sp>
      </p:grpSp>
      <p:sp>
        <p:nvSpPr>
          <p:cNvPr id="37" name="テキスト ボックス 36">
            <a:extLst>
              <a:ext uri="{FF2B5EF4-FFF2-40B4-BE49-F238E27FC236}">
                <a16:creationId xmlns:a16="http://schemas.microsoft.com/office/drawing/2014/main" id="{3F2D91E7-000F-88C4-90E4-100E4CB76EE3}"/>
              </a:ext>
            </a:extLst>
          </p:cNvPr>
          <p:cNvSpPr txBox="1"/>
          <p:nvPr/>
        </p:nvSpPr>
        <p:spPr>
          <a:xfrm>
            <a:off x="590881" y="5977934"/>
            <a:ext cx="8189469" cy="707886"/>
          </a:xfrm>
          <a:prstGeom prst="rect">
            <a:avLst/>
          </a:prstGeom>
          <a:noFill/>
        </p:spPr>
        <p:txBody>
          <a:bodyPr wrap="square" rtlCol="0">
            <a:spAutoFit/>
          </a:bodyPr>
          <a:lstStyle/>
          <a:p>
            <a:r>
              <a:rPr lang="en-US" altLang="ja-JP" sz="1000" dirty="0">
                <a:solidFill>
                  <a:schemeClr val="tx1"/>
                </a:solidFill>
                <a:latin typeface="Meiryo" panose="020B0604030504040204" pitchFamily="34" charset="-128"/>
                <a:ea typeface="Meiryo" panose="020B0604030504040204" pitchFamily="34" charset="-128"/>
              </a:rPr>
              <a:t>BE-PAL</a:t>
            </a:r>
            <a:r>
              <a:rPr lang="ja-JP" altLang="en-US" sz="1000">
                <a:solidFill>
                  <a:schemeClr val="tx1"/>
                </a:solidFill>
                <a:latin typeface="Meiryo" panose="020B0604030504040204" pitchFamily="34" charset="-128"/>
                <a:ea typeface="Meiryo" panose="020B0604030504040204" pitchFamily="34" charset="-128"/>
              </a:rPr>
              <a:t>キャンプイベント</a:t>
            </a:r>
            <a:r>
              <a:rPr lang="en-US" altLang="ja-JP" sz="1000" i="0" dirty="0">
                <a:solidFill>
                  <a:schemeClr val="tx1"/>
                </a:solidFill>
                <a:effectLst/>
                <a:latin typeface="Meiryo" panose="020B0604030504040204" pitchFamily="34" charset="-128"/>
                <a:ea typeface="Meiryo" panose="020B0604030504040204" pitchFamily="34" charset="-128"/>
              </a:rPr>
              <a:t>FOREST</a:t>
            </a:r>
            <a:r>
              <a:rPr lang="ja-JP" altLang="en-US" sz="1000" i="0">
                <a:solidFill>
                  <a:schemeClr val="tx1"/>
                </a:solidFill>
                <a:effectLst/>
                <a:latin typeface="Meiryo" panose="020B0604030504040204" pitchFamily="34" charset="-128"/>
                <a:ea typeface="Meiryo" panose="020B0604030504040204" pitchFamily="34" charset="-128"/>
              </a:rPr>
              <a:t> </a:t>
            </a:r>
            <a:r>
              <a:rPr lang="en-US" altLang="ja-JP" sz="1000" i="0" dirty="0">
                <a:solidFill>
                  <a:schemeClr val="tx1"/>
                </a:solidFill>
                <a:effectLst/>
                <a:latin typeface="Meiryo" panose="020B0604030504040204" pitchFamily="34" charset="-128"/>
                <a:ea typeface="Meiryo" panose="020B0604030504040204" pitchFamily="34" charset="-128"/>
              </a:rPr>
              <a:t>CAMP</a:t>
            </a:r>
            <a:r>
              <a:rPr lang="ja-JP" altLang="en-US" sz="1000" i="0">
                <a:solidFill>
                  <a:schemeClr val="tx1"/>
                </a:solidFill>
                <a:effectLst/>
                <a:latin typeface="Meiryo" panose="020B0604030504040204" pitchFamily="34" charset="-128"/>
                <a:ea typeface="Meiryo" panose="020B0604030504040204" pitchFamily="34" charset="-128"/>
              </a:rPr>
              <a:t>にてブースを出展。料理家の華表由夏さんと一緒に、はごろもフーズの</a:t>
            </a:r>
            <a:r>
              <a:rPr lang="ja-JP" altLang="en-US" sz="1000">
                <a:solidFill>
                  <a:schemeClr val="tx1"/>
                </a:solidFill>
                <a:latin typeface="Meiryo" panose="020B0604030504040204" pitchFamily="34" charset="-128"/>
                <a:ea typeface="Meiryo" panose="020B0604030504040204" pitchFamily="34" charset="-128"/>
              </a:rPr>
              <a:t>シーチキンやコーン</a:t>
            </a:r>
            <a:r>
              <a:rPr lang="ja-JP" altLang="en-US" sz="1000" i="0">
                <a:solidFill>
                  <a:schemeClr val="tx1"/>
                </a:solidFill>
                <a:effectLst/>
                <a:latin typeface="Meiryo" panose="020B0604030504040204" pitchFamily="34" charset="-128"/>
                <a:ea typeface="Meiryo" panose="020B0604030504040204" pitchFamily="34" charset="-128"/>
              </a:rPr>
              <a:t>を使った簡単で美味しいアウトドア</a:t>
            </a:r>
            <a:r>
              <a:rPr lang="ja-JP" altLang="en-US" sz="1000">
                <a:solidFill>
                  <a:schemeClr val="tx1"/>
                </a:solidFill>
                <a:latin typeface="Meiryo" panose="020B0604030504040204" pitchFamily="34" charset="-128"/>
                <a:ea typeface="Meiryo" panose="020B0604030504040204" pitchFamily="34" charset="-128"/>
              </a:rPr>
              <a:t>料理の</a:t>
            </a:r>
            <a:r>
              <a:rPr lang="ja-JP" altLang="en-US" sz="1000" i="0">
                <a:solidFill>
                  <a:schemeClr val="tx1"/>
                </a:solidFill>
                <a:effectLst/>
                <a:latin typeface="Meiryo" panose="020B0604030504040204" pitchFamily="34" charset="-128"/>
                <a:ea typeface="Meiryo" panose="020B0604030504040204" pitchFamily="34" charset="-128"/>
              </a:rPr>
              <a:t>ワークショップや試食会を実施。誌面や</a:t>
            </a:r>
            <a:r>
              <a:rPr lang="en-US" altLang="ja-JP" sz="1000" i="0" dirty="0">
                <a:solidFill>
                  <a:schemeClr val="tx1"/>
                </a:solidFill>
                <a:effectLst/>
                <a:latin typeface="Meiryo" panose="020B0604030504040204" pitchFamily="34" charset="-128"/>
                <a:ea typeface="Meiryo" panose="020B0604030504040204" pitchFamily="34" charset="-128"/>
              </a:rPr>
              <a:t>WEB</a:t>
            </a:r>
            <a:r>
              <a:rPr lang="ja-JP" altLang="en-US" sz="1000">
                <a:solidFill>
                  <a:schemeClr val="tx1"/>
                </a:solidFill>
                <a:latin typeface="Meiryo" panose="020B0604030504040204" pitchFamily="34" charset="-128"/>
                <a:ea typeface="Meiryo" panose="020B0604030504040204" pitchFamily="34" charset="-128"/>
              </a:rPr>
              <a:t>タイアップで紹介したレシピをアウトドアシーンで焚き火などを利用してアレンジ。イベントのワークショップの中では最も人気のあったブースとなりました。</a:t>
            </a:r>
            <a:r>
              <a:rPr kumimoji="1" lang="ja-JP" altLang="en-US" sz="1000">
                <a:latin typeface="Meiryo" panose="020B0604030504040204" pitchFamily="34" charset="-128"/>
                <a:ea typeface="Meiryo" panose="020B0604030504040204" pitchFamily="34" charset="-128"/>
              </a:rPr>
              <a:t>リアルとオンラインの両軸で参加者とコミュニケーションを行い、多くのユーザーに効果的に訴求ができました。</a:t>
            </a:r>
            <a:endParaRPr kumimoji="1" lang="en-US" altLang="ja-JP" sz="1000" dirty="0">
              <a:latin typeface="Meiryo" panose="020B0604030504040204" pitchFamily="34" charset="-128"/>
              <a:ea typeface="Meiryo" panose="020B0604030504040204" pitchFamily="34" charset="-128"/>
            </a:endParaRPr>
          </a:p>
        </p:txBody>
      </p:sp>
      <p:sp>
        <p:nvSpPr>
          <p:cNvPr id="24" name="Google Shape;96;p1">
            <a:extLst>
              <a:ext uri="{FF2B5EF4-FFF2-40B4-BE49-F238E27FC236}">
                <a16:creationId xmlns:a16="http://schemas.microsoft.com/office/drawing/2014/main" id="{5FA9565E-7118-3A28-FED8-88665B66448B}"/>
              </a:ext>
            </a:extLst>
          </p:cNvPr>
          <p:cNvSpPr/>
          <p:nvPr/>
        </p:nvSpPr>
        <p:spPr>
          <a:xfrm>
            <a:off x="3407672" y="1682307"/>
            <a:ext cx="1945236" cy="2208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200" b="1">
                <a:solidFill>
                  <a:schemeClr val="lt1"/>
                </a:solidFill>
                <a:latin typeface="Meiryo"/>
                <a:ea typeface="Meiryo"/>
                <a:cs typeface="Meiryo"/>
                <a:sym typeface="Meiryo"/>
              </a:rPr>
              <a:t>本誌</a:t>
            </a:r>
            <a:endParaRPr sz="1200" dirty="0"/>
          </a:p>
        </p:txBody>
      </p:sp>
      <p:sp>
        <p:nvSpPr>
          <p:cNvPr id="25" name="Google Shape;91;p1">
            <a:extLst>
              <a:ext uri="{FF2B5EF4-FFF2-40B4-BE49-F238E27FC236}">
                <a16:creationId xmlns:a16="http://schemas.microsoft.com/office/drawing/2014/main" id="{EFEA9C8B-549D-2B57-EBD9-11A263AE9A13}"/>
              </a:ext>
            </a:extLst>
          </p:cNvPr>
          <p:cNvSpPr/>
          <p:nvPr/>
        </p:nvSpPr>
        <p:spPr>
          <a:xfrm>
            <a:off x="3422274" y="1938163"/>
            <a:ext cx="1930634" cy="1117846"/>
          </a:xfrm>
          <a:prstGeom prst="rect">
            <a:avLst/>
          </a:prstGeom>
          <a:solidFill>
            <a:schemeClr val="lt1"/>
          </a:solidFill>
          <a:ln w="28575" cap="flat" cmpd="sng">
            <a:solidFill>
              <a:srgbClr val="5CA27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a:p>
        </p:txBody>
      </p:sp>
      <p:pic>
        <p:nvPicPr>
          <p:cNvPr id="26" name="図 25">
            <a:extLst>
              <a:ext uri="{FF2B5EF4-FFF2-40B4-BE49-F238E27FC236}">
                <a16:creationId xmlns:a16="http://schemas.microsoft.com/office/drawing/2014/main" id="{E481D6E5-B103-F63D-B622-85757F8E46EB}"/>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3577683" y="2002976"/>
            <a:ext cx="1595633" cy="988220"/>
          </a:xfrm>
          <a:prstGeom prst="rect">
            <a:avLst/>
          </a:prstGeom>
          <a:ln>
            <a:solidFill>
              <a:schemeClr val="tx2"/>
            </a:solidFill>
          </a:ln>
        </p:spPr>
      </p:pic>
      <p:sp>
        <p:nvSpPr>
          <p:cNvPr id="39" name="Google Shape;860;p9">
            <a:extLst>
              <a:ext uri="{FF2B5EF4-FFF2-40B4-BE49-F238E27FC236}">
                <a16:creationId xmlns:a16="http://schemas.microsoft.com/office/drawing/2014/main" id="{4DB2ABBA-E008-4453-5310-AF3A4F9E1AD6}"/>
              </a:ext>
            </a:extLst>
          </p:cNvPr>
          <p:cNvSpPr txBox="1"/>
          <p:nvPr/>
        </p:nvSpPr>
        <p:spPr>
          <a:xfrm>
            <a:off x="895214" y="197519"/>
            <a:ext cx="341632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タイアップ実施事例</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9326647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pic>
        <p:nvPicPr>
          <p:cNvPr id="868" name="図 867">
            <a:extLst>
              <a:ext uri="{FF2B5EF4-FFF2-40B4-BE49-F238E27FC236}">
                <a16:creationId xmlns:a16="http://schemas.microsoft.com/office/drawing/2014/main" id="{7C7F9B9A-66FA-150A-471E-17392B0BE65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1245" y="4079993"/>
            <a:ext cx="1453768" cy="969179"/>
          </a:xfrm>
          <a:prstGeom prst="rect">
            <a:avLst/>
          </a:prstGeom>
          <a:ln w="25400">
            <a:solidFill>
              <a:schemeClr val="bg1">
                <a:lumMod val="85000"/>
              </a:schemeClr>
            </a:solidFill>
          </a:ln>
        </p:spPr>
      </p:pic>
      <p:cxnSp>
        <p:nvCxnSpPr>
          <p:cNvPr id="856" name="Google Shape;856;p9"/>
          <p:cNvCxnSpPr/>
          <p:nvPr/>
        </p:nvCxnSpPr>
        <p:spPr>
          <a:xfrm>
            <a:off x="186125" y="831095"/>
            <a:ext cx="4474064" cy="0"/>
          </a:xfrm>
          <a:prstGeom prst="straightConnector1">
            <a:avLst/>
          </a:prstGeom>
          <a:noFill/>
          <a:ln w="19050" cap="flat" cmpd="sng">
            <a:solidFill>
              <a:srgbClr val="96C932"/>
            </a:solidFill>
            <a:prstDash val="solid"/>
            <a:round/>
            <a:headEnd type="none" w="sm" len="sm"/>
            <a:tailEnd type="none" w="sm" len="sm"/>
          </a:ln>
        </p:spPr>
      </p:cxnSp>
      <p:sp>
        <p:nvSpPr>
          <p:cNvPr id="857" name="Google Shape;857;p9"/>
          <p:cNvSpPr txBox="1"/>
          <p:nvPr/>
        </p:nvSpPr>
        <p:spPr>
          <a:xfrm>
            <a:off x="7733037" y="166619"/>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861" name="Google Shape;861;p9"/>
          <p:cNvSpPr txBox="1"/>
          <p:nvPr/>
        </p:nvSpPr>
        <p:spPr>
          <a:xfrm>
            <a:off x="170144" y="849071"/>
            <a:ext cx="8510026"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実施時：2023年</a:t>
            </a:r>
            <a:r>
              <a:rPr lang="en-US" altLang="ja-JP" sz="1100" dirty="0">
                <a:latin typeface="Meiryo"/>
                <a:ea typeface="Meiryo"/>
                <a:cs typeface="Meiryo"/>
                <a:sym typeface="Meiryo"/>
              </a:rPr>
              <a:t>5</a:t>
            </a:r>
            <a:r>
              <a:rPr lang="en-US" sz="1100" b="0" i="0" u="none" strike="noStrike" cap="none" dirty="0">
                <a:solidFill>
                  <a:srgbClr val="000000"/>
                </a:solidFill>
                <a:latin typeface="Meiryo"/>
                <a:ea typeface="Meiryo"/>
                <a:cs typeface="Meiryo"/>
                <a:sym typeface="Meiryo"/>
              </a:rPr>
              <a:t>月</a:t>
            </a:r>
            <a:endParaRPr sz="1100" b="0" i="0" u="none" strike="noStrike" cap="none" dirty="0">
              <a:solidFill>
                <a:srgbClr val="000000"/>
              </a:solidFill>
              <a:latin typeface="Meiryo"/>
              <a:ea typeface="Meiryo"/>
              <a:cs typeface="Meiryo"/>
              <a:sym typeface="Meiryo"/>
            </a:endParaRPr>
          </a:p>
          <a:p>
            <a:pPr>
              <a:buSzPts val="1100"/>
            </a:pPr>
            <a:r>
              <a:rPr lang="en-US" sz="1100" b="0" i="0" u="none" strike="noStrike" cap="none" dirty="0" err="1">
                <a:solidFill>
                  <a:srgbClr val="000000"/>
                </a:solidFill>
                <a:latin typeface="Meiryo"/>
                <a:ea typeface="Meiryo"/>
                <a:cs typeface="Meiryo"/>
                <a:sym typeface="Meiryo"/>
              </a:rPr>
              <a:t>広告主：サッポロビール株式会社</a:t>
            </a:r>
            <a:endParaRPr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商材：イエローテイル</a:t>
            </a:r>
            <a:endParaRPr lang="en-US" altLang="ja-JP"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広告メニュ</a:t>
            </a:r>
            <a:r>
              <a:rPr lang="en-US" sz="1100" b="0" i="0" u="none" strike="noStrike" cap="none" dirty="0">
                <a:solidFill>
                  <a:srgbClr val="000000"/>
                </a:solidFill>
                <a:latin typeface="Meiryo"/>
                <a:ea typeface="Meiryo"/>
                <a:cs typeface="Meiryo"/>
                <a:sym typeface="Meiryo"/>
              </a:rPr>
              <a:t>ー：</a:t>
            </a:r>
            <a:r>
              <a:rPr lang="en-US" sz="1100" b="0" i="0" u="none" strike="noStrike" cap="none" dirty="0" err="1">
                <a:solidFill>
                  <a:srgbClr val="000000"/>
                </a:solidFill>
                <a:latin typeface="Meiryo"/>
                <a:ea typeface="Meiryo"/>
                <a:cs typeface="Meiryo"/>
                <a:sym typeface="Meiryo"/>
              </a:rPr>
              <a:t>イベント協賛プラン</a:t>
            </a:r>
            <a:endParaRPr lang="en-US" altLang="ja-JP" sz="1100" b="0" i="0" u="none" strike="noStrike" cap="none" dirty="0">
              <a:solidFill>
                <a:srgbClr val="000000"/>
              </a:solidFill>
              <a:latin typeface="Meiryo"/>
              <a:ea typeface="Meiryo"/>
              <a:cs typeface="Meiryo"/>
              <a:sym typeface="Meiryo"/>
            </a:endParaRPr>
          </a:p>
        </p:txBody>
      </p:sp>
      <p:cxnSp>
        <p:nvCxnSpPr>
          <p:cNvPr id="882" name="Google Shape;882;p9"/>
          <p:cNvCxnSpPr/>
          <p:nvPr/>
        </p:nvCxnSpPr>
        <p:spPr>
          <a:xfrm>
            <a:off x="170144" y="1618472"/>
            <a:ext cx="4474064" cy="0"/>
          </a:xfrm>
          <a:prstGeom prst="straightConnector1">
            <a:avLst/>
          </a:prstGeom>
          <a:noFill/>
          <a:ln w="19050" cap="flat" cmpd="sng">
            <a:solidFill>
              <a:srgbClr val="96C932"/>
            </a:solidFill>
            <a:prstDash val="solid"/>
            <a:round/>
            <a:headEnd type="none" w="sm" len="sm"/>
            <a:tailEnd type="none" w="sm" len="sm"/>
          </a:ln>
        </p:spPr>
      </p:cxnSp>
      <p:sp>
        <p:nvSpPr>
          <p:cNvPr id="863" name="Google Shape;1304;p68">
            <a:extLst>
              <a:ext uri="{FF2B5EF4-FFF2-40B4-BE49-F238E27FC236}">
                <a16:creationId xmlns:a16="http://schemas.microsoft.com/office/drawing/2014/main" id="{01D19C4B-F20C-4986-32B0-AAC824D992D3}"/>
              </a:ext>
            </a:extLst>
          </p:cNvPr>
          <p:cNvSpPr txBox="1"/>
          <p:nvPr/>
        </p:nvSpPr>
        <p:spPr>
          <a:xfrm>
            <a:off x="7030108" y="166619"/>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grpSp>
        <p:nvGrpSpPr>
          <p:cNvPr id="2" name="グループ化 1">
            <a:extLst>
              <a:ext uri="{FF2B5EF4-FFF2-40B4-BE49-F238E27FC236}">
                <a16:creationId xmlns:a16="http://schemas.microsoft.com/office/drawing/2014/main" id="{E7AE2533-BDB2-40B6-DDDA-A4EB8E12E51C}"/>
              </a:ext>
            </a:extLst>
          </p:cNvPr>
          <p:cNvGrpSpPr/>
          <p:nvPr/>
        </p:nvGrpSpPr>
        <p:grpSpPr>
          <a:xfrm>
            <a:off x="1868994" y="4160647"/>
            <a:ext cx="1021962" cy="1744612"/>
            <a:chOff x="6564500" y="676471"/>
            <a:chExt cx="2283509" cy="4078800"/>
          </a:xfrm>
        </p:grpSpPr>
        <p:pic>
          <p:nvPicPr>
            <p:cNvPr id="3" name="Google Shape;625;p55" descr="Twitter_Device_Mobile_Floating_Update.png">
              <a:extLst>
                <a:ext uri="{FF2B5EF4-FFF2-40B4-BE49-F238E27FC236}">
                  <a16:creationId xmlns:a16="http://schemas.microsoft.com/office/drawing/2014/main" id="{20819023-1F42-F96B-1BC0-162A047F34BE}"/>
                </a:ext>
              </a:extLst>
            </p:cNvPr>
            <p:cNvPicPr preferRelativeResize="0"/>
            <p:nvPr/>
          </p:nvPicPr>
          <p:blipFill rotWithShape="1">
            <a:blip r:embed="rId4" cstate="print">
              <a:alphaModFix/>
              <a:extLst>
                <a:ext uri="{28A0092B-C50C-407E-A947-70E740481C1C}">
                  <a14:useLocalDpi xmlns:a14="http://schemas.microsoft.com/office/drawing/2010/main"/>
                </a:ext>
              </a:extLst>
            </a:blip>
            <a:srcRect/>
            <a:stretch/>
          </p:blipFill>
          <p:spPr>
            <a:xfrm>
              <a:off x="6564500" y="676471"/>
              <a:ext cx="2283509" cy="4078800"/>
            </a:xfrm>
            <a:prstGeom prst="rect">
              <a:avLst/>
            </a:prstGeom>
            <a:noFill/>
            <a:ln>
              <a:noFill/>
            </a:ln>
          </p:spPr>
        </p:pic>
        <p:pic>
          <p:nvPicPr>
            <p:cNvPr id="4" name="図 3">
              <a:extLst>
                <a:ext uri="{FF2B5EF4-FFF2-40B4-BE49-F238E27FC236}">
                  <a16:creationId xmlns:a16="http://schemas.microsoft.com/office/drawing/2014/main" id="{ADE0A374-241B-B7A4-0FEA-A622A341511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918672" y="1276900"/>
              <a:ext cx="1576742" cy="2771508"/>
            </a:xfrm>
            <a:prstGeom prst="rect">
              <a:avLst/>
            </a:prstGeom>
            <a:ln w="28575">
              <a:solidFill>
                <a:schemeClr val="bg1">
                  <a:lumMod val="85000"/>
                </a:schemeClr>
              </a:solidFill>
            </a:ln>
          </p:spPr>
        </p:pic>
      </p:grpSp>
      <p:sp>
        <p:nvSpPr>
          <p:cNvPr id="5" name="Google Shape;86;p1">
            <a:extLst>
              <a:ext uri="{FF2B5EF4-FFF2-40B4-BE49-F238E27FC236}">
                <a16:creationId xmlns:a16="http://schemas.microsoft.com/office/drawing/2014/main" id="{D4E1C2FD-8BAC-7B02-C9E6-B7AB83A9FBAF}"/>
              </a:ext>
            </a:extLst>
          </p:cNvPr>
          <p:cNvSpPr/>
          <p:nvPr/>
        </p:nvSpPr>
        <p:spPr>
          <a:xfrm>
            <a:off x="3422425" y="1965978"/>
            <a:ext cx="2872642" cy="3751785"/>
          </a:xfrm>
          <a:prstGeom prst="rect">
            <a:avLst/>
          </a:prstGeom>
          <a:noFill/>
          <a:ln w="38100" cap="flat" cmpd="sng">
            <a:solidFill>
              <a:srgbClr val="6F95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eiryo"/>
              <a:ea typeface="Meiryo"/>
              <a:cs typeface="Meiryo"/>
              <a:sym typeface="Meiryo"/>
            </a:endParaRPr>
          </a:p>
        </p:txBody>
      </p:sp>
      <p:sp>
        <p:nvSpPr>
          <p:cNvPr id="6" name="Google Shape;91;p1">
            <a:extLst>
              <a:ext uri="{FF2B5EF4-FFF2-40B4-BE49-F238E27FC236}">
                <a16:creationId xmlns:a16="http://schemas.microsoft.com/office/drawing/2014/main" id="{DEC442A0-99F4-A173-3C5F-235AF9BF3D86}"/>
              </a:ext>
            </a:extLst>
          </p:cNvPr>
          <p:cNvSpPr/>
          <p:nvPr/>
        </p:nvSpPr>
        <p:spPr>
          <a:xfrm>
            <a:off x="189396" y="5844987"/>
            <a:ext cx="8590954" cy="915964"/>
          </a:xfrm>
          <a:prstGeom prst="rect">
            <a:avLst/>
          </a:prstGeom>
          <a:solidFill>
            <a:schemeClr val="lt1"/>
          </a:solidFill>
          <a:ln w="28575" cap="flat" cmpd="sng">
            <a:solidFill>
              <a:srgbClr val="5CA27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a:p>
        </p:txBody>
      </p:sp>
      <p:sp>
        <p:nvSpPr>
          <p:cNvPr id="7" name="Google Shape;92;p1">
            <a:extLst>
              <a:ext uri="{FF2B5EF4-FFF2-40B4-BE49-F238E27FC236}">
                <a16:creationId xmlns:a16="http://schemas.microsoft.com/office/drawing/2014/main" id="{E67CF60B-BCC3-4159-3CDE-75C6A173580E}"/>
              </a:ext>
            </a:extLst>
          </p:cNvPr>
          <p:cNvSpPr txBox="1"/>
          <p:nvPr/>
        </p:nvSpPr>
        <p:spPr>
          <a:xfrm>
            <a:off x="125576" y="6197352"/>
            <a:ext cx="623256"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1100">
                <a:solidFill>
                  <a:srgbClr val="000000"/>
                </a:solidFill>
                <a:latin typeface="Meiryo"/>
                <a:ea typeface="Meiryo"/>
                <a:cs typeface="Meiryo"/>
                <a:sym typeface="Meiryo"/>
              </a:rPr>
              <a:t>結果:</a:t>
            </a:r>
            <a:endParaRPr dirty="0"/>
          </a:p>
        </p:txBody>
      </p:sp>
      <p:sp>
        <p:nvSpPr>
          <p:cNvPr id="8" name="Google Shape;96;p1">
            <a:extLst>
              <a:ext uri="{FF2B5EF4-FFF2-40B4-BE49-F238E27FC236}">
                <a16:creationId xmlns:a16="http://schemas.microsoft.com/office/drawing/2014/main" id="{2AC7AA97-9C8C-1D46-E82B-F25132601985}"/>
              </a:ext>
            </a:extLst>
          </p:cNvPr>
          <p:cNvSpPr/>
          <p:nvPr/>
        </p:nvSpPr>
        <p:spPr>
          <a:xfrm>
            <a:off x="3423682" y="1674875"/>
            <a:ext cx="2872642" cy="232121"/>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200" b="1">
                <a:solidFill>
                  <a:schemeClr val="lt1"/>
                </a:solidFill>
                <a:latin typeface="Meiryo"/>
                <a:ea typeface="Meiryo"/>
                <a:cs typeface="Meiryo"/>
                <a:sym typeface="Meiryo"/>
              </a:rPr>
              <a:t>WEB </a:t>
            </a:r>
            <a:r>
              <a:rPr lang="ja-JP" altLang="en-US" sz="1200" b="1">
                <a:solidFill>
                  <a:schemeClr val="lt1"/>
                </a:solidFill>
                <a:latin typeface="Meiryo"/>
                <a:ea typeface="Meiryo"/>
                <a:cs typeface="Meiryo"/>
                <a:sym typeface="Meiryo"/>
              </a:rPr>
              <a:t>スタンダード</a:t>
            </a:r>
            <a:r>
              <a:rPr lang="ja-JP" sz="1200" b="1">
                <a:solidFill>
                  <a:schemeClr val="lt1"/>
                </a:solidFill>
                <a:latin typeface="Meiryo"/>
                <a:ea typeface="Meiryo"/>
                <a:cs typeface="Meiryo"/>
                <a:sym typeface="Meiryo"/>
              </a:rPr>
              <a:t>TU</a:t>
            </a:r>
            <a:endParaRPr sz="1200" dirty="0"/>
          </a:p>
        </p:txBody>
      </p:sp>
      <p:sp>
        <p:nvSpPr>
          <p:cNvPr id="9" name="Google Shape;100;p1">
            <a:extLst>
              <a:ext uri="{FF2B5EF4-FFF2-40B4-BE49-F238E27FC236}">
                <a16:creationId xmlns:a16="http://schemas.microsoft.com/office/drawing/2014/main" id="{F14CC044-7DF3-359F-4015-648C75454B97}"/>
              </a:ext>
            </a:extLst>
          </p:cNvPr>
          <p:cNvSpPr/>
          <p:nvPr/>
        </p:nvSpPr>
        <p:spPr>
          <a:xfrm>
            <a:off x="6597803" y="1965978"/>
            <a:ext cx="2158172" cy="669875"/>
          </a:xfrm>
          <a:prstGeom prst="roundRect">
            <a:avLst>
              <a:gd name="adj" fmla="val 16667"/>
            </a:avLst>
          </a:prstGeom>
          <a:noFill/>
          <a:ln w="381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sp>
        <p:nvSpPr>
          <p:cNvPr id="10" name="Google Shape;108;p1">
            <a:extLst>
              <a:ext uri="{FF2B5EF4-FFF2-40B4-BE49-F238E27FC236}">
                <a16:creationId xmlns:a16="http://schemas.microsoft.com/office/drawing/2014/main" id="{1F16B5C5-A26C-3589-7720-127C97065323}"/>
              </a:ext>
            </a:extLst>
          </p:cNvPr>
          <p:cNvSpPr/>
          <p:nvPr/>
        </p:nvSpPr>
        <p:spPr>
          <a:xfrm>
            <a:off x="6597803" y="1677304"/>
            <a:ext cx="2158172" cy="230023"/>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200" b="1">
                <a:solidFill>
                  <a:schemeClr val="lt1"/>
                </a:solidFill>
                <a:latin typeface="Meiryo"/>
                <a:ea typeface="Meiryo"/>
                <a:cs typeface="Meiryo"/>
                <a:sym typeface="Meiryo"/>
              </a:rPr>
              <a:t>Smart Newsブースト</a:t>
            </a:r>
            <a:endParaRPr sz="1200" b="1" dirty="0">
              <a:solidFill>
                <a:schemeClr val="lt1"/>
              </a:solidFill>
              <a:latin typeface="Meiryo"/>
              <a:ea typeface="Meiryo"/>
              <a:cs typeface="Meiryo"/>
              <a:sym typeface="Meiryo"/>
            </a:endParaRPr>
          </a:p>
        </p:txBody>
      </p:sp>
      <p:pic>
        <p:nvPicPr>
          <p:cNvPr id="11" name="Google Shape;120;p1">
            <a:extLst>
              <a:ext uri="{FF2B5EF4-FFF2-40B4-BE49-F238E27FC236}">
                <a16:creationId xmlns:a16="http://schemas.microsoft.com/office/drawing/2014/main" id="{786F20F9-416A-5146-EF1F-5E7878D9F27C}"/>
              </a:ext>
            </a:extLst>
          </p:cNvPr>
          <p:cNvPicPr preferRelativeResize="0"/>
          <p:nvPr/>
        </p:nvPicPr>
        <p:blipFill rotWithShape="1">
          <a:blip r:embed="rId6">
            <a:alphaModFix/>
          </a:blip>
          <a:srcRect/>
          <a:stretch/>
        </p:blipFill>
        <p:spPr>
          <a:xfrm>
            <a:off x="7988397" y="2004556"/>
            <a:ext cx="591189" cy="589527"/>
          </a:xfrm>
          <a:prstGeom prst="rect">
            <a:avLst/>
          </a:prstGeom>
          <a:noFill/>
          <a:ln>
            <a:noFill/>
          </a:ln>
        </p:spPr>
      </p:pic>
      <p:sp>
        <p:nvSpPr>
          <p:cNvPr id="12" name="三角形 11">
            <a:extLst>
              <a:ext uri="{FF2B5EF4-FFF2-40B4-BE49-F238E27FC236}">
                <a16:creationId xmlns:a16="http://schemas.microsoft.com/office/drawing/2014/main" id="{90B8B4CB-8910-05D6-559D-A8EDE6476DDB}"/>
              </a:ext>
            </a:extLst>
          </p:cNvPr>
          <p:cNvSpPr/>
          <p:nvPr/>
        </p:nvSpPr>
        <p:spPr>
          <a:xfrm rot="5400000">
            <a:off x="1902406" y="3490700"/>
            <a:ext cx="2481439" cy="300391"/>
          </a:xfrm>
          <a:prstGeom prst="triangle">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AB3AACD5-07FA-FE92-89DF-817104A81707}"/>
              </a:ext>
            </a:extLst>
          </p:cNvPr>
          <p:cNvSpPr txBox="1"/>
          <p:nvPr/>
        </p:nvSpPr>
        <p:spPr>
          <a:xfrm>
            <a:off x="584794" y="5905259"/>
            <a:ext cx="8189469" cy="861774"/>
          </a:xfrm>
          <a:prstGeom prst="rect">
            <a:avLst/>
          </a:prstGeom>
          <a:noFill/>
        </p:spPr>
        <p:txBody>
          <a:bodyPr wrap="square" rtlCol="0">
            <a:spAutoFit/>
          </a:bodyPr>
          <a:lstStyle/>
          <a:p>
            <a:r>
              <a:rPr lang="en-US" altLang="ja-JP" sz="1000" dirty="0">
                <a:solidFill>
                  <a:schemeClr val="tx1"/>
                </a:solidFill>
                <a:latin typeface="Meiryo" panose="020B0604030504040204" pitchFamily="34" charset="-128"/>
                <a:ea typeface="Meiryo" panose="020B0604030504040204" pitchFamily="34" charset="-128"/>
              </a:rPr>
              <a:t>200</a:t>
            </a:r>
            <a:r>
              <a:rPr lang="ja-JP" altLang="en-US" sz="1000">
                <a:solidFill>
                  <a:schemeClr val="tx1"/>
                </a:solidFill>
                <a:latin typeface="Meiryo" panose="020B0604030504040204" pitchFamily="34" charset="-128"/>
                <a:ea typeface="Meiryo" panose="020B0604030504040204" pitchFamily="34" charset="-128"/>
              </a:rPr>
              <a:t>名を超える</a:t>
            </a:r>
            <a:r>
              <a:rPr lang="en-US" altLang="ja-JP" sz="1000" dirty="0">
                <a:solidFill>
                  <a:schemeClr val="tx1"/>
                </a:solidFill>
                <a:latin typeface="Meiryo" panose="020B0604030504040204" pitchFamily="34" charset="-128"/>
                <a:ea typeface="Meiryo" panose="020B0604030504040204" pitchFamily="34" charset="-128"/>
              </a:rPr>
              <a:t>BE-PAL</a:t>
            </a:r>
            <a:r>
              <a:rPr lang="ja-JP" altLang="en-US" sz="1000">
                <a:solidFill>
                  <a:schemeClr val="tx1"/>
                </a:solidFill>
                <a:latin typeface="Meiryo" panose="020B0604030504040204" pitchFamily="34" charset="-128"/>
                <a:ea typeface="Meiryo" panose="020B0604030504040204" pitchFamily="34" charset="-128"/>
              </a:rPr>
              <a:t>読者が参加した、</a:t>
            </a:r>
            <a:r>
              <a:rPr lang="en-US" altLang="ja-JP" sz="1000" dirty="0">
                <a:solidFill>
                  <a:schemeClr val="tx1"/>
                </a:solidFill>
                <a:latin typeface="Meiryo" panose="020B0604030504040204" pitchFamily="34" charset="-128"/>
                <a:ea typeface="Meiryo" panose="020B0604030504040204" pitchFamily="34" charset="-128"/>
              </a:rPr>
              <a:t>BE-PAL</a:t>
            </a:r>
            <a:r>
              <a:rPr lang="ja-JP" altLang="en-US" sz="1000">
                <a:solidFill>
                  <a:schemeClr val="tx1"/>
                </a:solidFill>
                <a:latin typeface="Meiryo" panose="020B0604030504040204" pitchFamily="34" charset="-128"/>
                <a:ea typeface="Meiryo" panose="020B0604030504040204" pitchFamily="34" charset="-128"/>
              </a:rPr>
              <a:t>キャンプイベント</a:t>
            </a:r>
            <a:r>
              <a:rPr lang="en-US" altLang="ja-JP" sz="1000" i="0" dirty="0">
                <a:solidFill>
                  <a:schemeClr val="tx1"/>
                </a:solidFill>
                <a:effectLst/>
                <a:latin typeface="Meiryo" panose="020B0604030504040204" pitchFamily="34" charset="-128"/>
                <a:ea typeface="Meiryo" panose="020B0604030504040204" pitchFamily="34" charset="-128"/>
              </a:rPr>
              <a:t>FOREST</a:t>
            </a:r>
            <a:r>
              <a:rPr lang="ja-JP" altLang="en-US" sz="1000" i="0">
                <a:solidFill>
                  <a:schemeClr val="tx1"/>
                </a:solidFill>
                <a:effectLst/>
                <a:latin typeface="Meiryo" panose="020B0604030504040204" pitchFamily="34" charset="-128"/>
                <a:ea typeface="Meiryo" panose="020B0604030504040204" pitchFamily="34" charset="-128"/>
              </a:rPr>
              <a:t> </a:t>
            </a:r>
            <a:r>
              <a:rPr lang="en-US" altLang="ja-JP" sz="1000" i="0" dirty="0">
                <a:solidFill>
                  <a:schemeClr val="tx1"/>
                </a:solidFill>
                <a:effectLst/>
                <a:latin typeface="Meiryo" panose="020B0604030504040204" pitchFamily="34" charset="-128"/>
                <a:ea typeface="Meiryo" panose="020B0604030504040204" pitchFamily="34" charset="-128"/>
              </a:rPr>
              <a:t>CAMP</a:t>
            </a:r>
            <a:r>
              <a:rPr lang="ja-JP" altLang="en-US" sz="1000" i="0">
                <a:solidFill>
                  <a:schemeClr val="tx1"/>
                </a:solidFill>
                <a:effectLst/>
                <a:latin typeface="Meiryo" panose="020B0604030504040204" pitchFamily="34" charset="-128"/>
                <a:ea typeface="Meiryo" panose="020B0604030504040204" pitchFamily="34" charset="-128"/>
              </a:rPr>
              <a:t>にてブースを出展。森風美さんと</a:t>
            </a:r>
            <a:r>
              <a:rPr lang="en-US" altLang="ja-JP" sz="1000" i="0" dirty="0">
                <a:solidFill>
                  <a:schemeClr val="tx1"/>
                </a:solidFill>
                <a:effectLst/>
                <a:latin typeface="Meiryo" panose="020B0604030504040204" pitchFamily="34" charset="-128"/>
                <a:ea typeface="Meiryo" panose="020B0604030504040204" pitchFamily="34" charset="-128"/>
              </a:rPr>
              <a:t>BE-PAL</a:t>
            </a:r>
            <a:r>
              <a:rPr lang="ja-JP" altLang="en-US" sz="1000" i="0">
                <a:solidFill>
                  <a:schemeClr val="tx1"/>
                </a:solidFill>
                <a:effectLst/>
                <a:latin typeface="Meiryo" panose="020B0604030504040204" pitchFamily="34" charset="-128"/>
                <a:ea typeface="Meiryo" panose="020B0604030504040204" pitchFamily="34" charset="-128"/>
              </a:rPr>
              <a:t>編集長沢木と一緒に、</a:t>
            </a:r>
            <a:r>
              <a:rPr lang="en-US" altLang="ja-JP" sz="1000" i="0" dirty="0">
                <a:solidFill>
                  <a:schemeClr val="tx1"/>
                </a:solidFill>
                <a:effectLst/>
                <a:latin typeface="Meiryo" panose="020B0604030504040204" pitchFamily="34" charset="-128"/>
                <a:ea typeface="Meiryo" panose="020B0604030504040204" pitchFamily="34" charset="-128"/>
              </a:rPr>
              <a:t>[yellow tail] ®</a:t>
            </a:r>
            <a:r>
              <a:rPr lang="ja-JP" altLang="en-US" sz="1000" i="0">
                <a:solidFill>
                  <a:schemeClr val="tx1"/>
                </a:solidFill>
                <a:effectLst/>
                <a:latin typeface="Meiryo" panose="020B0604030504040204" pitchFamily="34" charset="-128"/>
                <a:ea typeface="Meiryo" panose="020B0604030504040204" pitchFamily="34" charset="-128"/>
              </a:rPr>
              <a:t>のワインを使った簡単で美味しいアウトドアにピッタリなカクテルづくりをするワークショップを展開。さらにバーカウンターを特設し、</a:t>
            </a:r>
            <a:r>
              <a:rPr kumimoji="1" lang="ja-JP" altLang="en-US" sz="1000">
                <a:latin typeface="Meiryo" panose="020B0604030504040204" pitchFamily="34" charset="-128"/>
                <a:ea typeface="Meiryo" panose="020B0604030504040204" pitchFamily="34" charset="-128"/>
              </a:rPr>
              <a:t>オリジナルカクテルの販売やインスタライブで商品を紹介するなど、リアルとオンラインの両軸で参加者とコミュニケーションを行い商品を紹介しました。</a:t>
            </a:r>
            <a:r>
              <a:rPr kumimoji="1" lang="en-US" altLang="ja-JP" sz="1000" dirty="0">
                <a:latin typeface="Meiryo" panose="020B0604030504040204" pitchFamily="34" charset="-128"/>
                <a:ea typeface="Meiryo" panose="020B0604030504040204" pitchFamily="34" charset="-128"/>
              </a:rPr>
              <a:t>WEB</a:t>
            </a:r>
            <a:r>
              <a:rPr kumimoji="1" lang="ja-JP" altLang="en-US" sz="1000">
                <a:latin typeface="Meiryo" panose="020B0604030504040204" pitchFamily="34" charset="-128"/>
                <a:ea typeface="Meiryo" panose="020B0604030504040204" pitchFamily="34" charset="-128"/>
              </a:rPr>
              <a:t>でのタイアップ記事ではイベントでの反響と合わせて商品の詳細を伝え、各</a:t>
            </a:r>
            <a:r>
              <a:rPr kumimoji="1" lang="en-US" altLang="ja-JP" sz="1000" dirty="0">
                <a:latin typeface="Meiryo" panose="020B0604030504040204" pitchFamily="34" charset="-128"/>
                <a:ea typeface="Meiryo" panose="020B0604030504040204" pitchFamily="34" charset="-128"/>
              </a:rPr>
              <a:t>SNS</a:t>
            </a:r>
            <a:r>
              <a:rPr kumimoji="1" lang="ja-JP" altLang="en-US" sz="1000">
                <a:latin typeface="Meiryo" panose="020B0604030504040204" pitchFamily="34" charset="-128"/>
                <a:ea typeface="Meiryo" panose="020B0604030504040204" pitchFamily="34" charset="-128"/>
              </a:rPr>
              <a:t>やブーストで拡散したことで多くのユーザーに効果的に訴求ができました。</a:t>
            </a:r>
            <a:endParaRPr kumimoji="1" lang="en-US" altLang="ja-JP" sz="1000" dirty="0">
              <a:latin typeface="Meiryo" panose="020B0604030504040204" pitchFamily="34" charset="-128"/>
              <a:ea typeface="Meiryo" panose="020B0604030504040204" pitchFamily="34" charset="-128"/>
            </a:endParaRPr>
          </a:p>
        </p:txBody>
      </p:sp>
      <p:sp>
        <p:nvSpPr>
          <p:cNvPr id="14" name="Google Shape;107;p1">
            <a:extLst>
              <a:ext uri="{FF2B5EF4-FFF2-40B4-BE49-F238E27FC236}">
                <a16:creationId xmlns:a16="http://schemas.microsoft.com/office/drawing/2014/main" id="{FCB760CD-4E53-B969-0668-21933F7064F7}"/>
              </a:ext>
            </a:extLst>
          </p:cNvPr>
          <p:cNvSpPr txBox="1"/>
          <p:nvPr/>
        </p:nvSpPr>
        <p:spPr>
          <a:xfrm>
            <a:off x="3491987" y="2007273"/>
            <a:ext cx="2771128" cy="430847"/>
          </a:xfrm>
          <a:prstGeom prst="rect">
            <a:avLst/>
          </a:prstGeom>
          <a:noFill/>
          <a:ln>
            <a:noFill/>
          </a:ln>
        </p:spPr>
        <p:txBody>
          <a:bodyPr spcFirstLastPara="1" wrap="square" lIns="91425" tIns="45700" rIns="91425" bIns="45700" anchor="t" anchorCtr="0">
            <a:spAutoFit/>
          </a:bodyPr>
          <a:lstStyle/>
          <a:p>
            <a:pPr algn="l"/>
            <a:r>
              <a:rPr lang="en-US" altLang="ja-JP" sz="1100" b="1" i="0" dirty="0">
                <a:solidFill>
                  <a:schemeClr val="accent5"/>
                </a:solidFill>
                <a:effectLst/>
                <a:latin typeface="Meiryo" panose="020B0604030504040204" pitchFamily="34" charset="-128"/>
                <a:ea typeface="Meiryo" panose="020B0604030504040204" pitchFamily="34" charset="-128"/>
              </a:rPr>
              <a:t>FOREST</a:t>
            </a:r>
            <a:r>
              <a:rPr lang="ja-JP" altLang="en-US" sz="1100" b="1" i="0">
                <a:solidFill>
                  <a:schemeClr val="accent5"/>
                </a:solidFill>
                <a:effectLst/>
                <a:latin typeface="Meiryo" panose="020B0604030504040204" pitchFamily="34" charset="-128"/>
                <a:ea typeface="Meiryo" panose="020B0604030504040204" pitchFamily="34" charset="-128"/>
              </a:rPr>
              <a:t> </a:t>
            </a:r>
            <a:r>
              <a:rPr lang="en-US" altLang="ja-JP" sz="1100" b="1" i="0" dirty="0">
                <a:solidFill>
                  <a:schemeClr val="accent5"/>
                </a:solidFill>
                <a:effectLst/>
                <a:latin typeface="Meiryo" panose="020B0604030504040204" pitchFamily="34" charset="-128"/>
                <a:ea typeface="Meiryo" panose="020B0604030504040204" pitchFamily="34" charset="-128"/>
              </a:rPr>
              <a:t>CAMP</a:t>
            </a:r>
            <a:r>
              <a:rPr lang="ja-JP" altLang="en-US" sz="1100" b="1" i="0">
                <a:solidFill>
                  <a:schemeClr val="accent5"/>
                </a:solidFill>
                <a:effectLst/>
                <a:latin typeface="Meiryo" panose="020B0604030504040204" pitchFamily="34" charset="-128"/>
                <a:ea typeface="Meiryo" panose="020B0604030504040204" pitchFamily="34" charset="-128"/>
              </a:rPr>
              <a:t>でのイベントブース出展反響と合わせて商品を紹介！</a:t>
            </a:r>
          </a:p>
        </p:txBody>
      </p:sp>
      <p:sp>
        <p:nvSpPr>
          <p:cNvPr id="15" name="Google Shape;86;p1">
            <a:extLst>
              <a:ext uri="{FF2B5EF4-FFF2-40B4-BE49-F238E27FC236}">
                <a16:creationId xmlns:a16="http://schemas.microsoft.com/office/drawing/2014/main" id="{78E5F8AC-CCD5-AA71-D7A2-3038CDB5AEE3}"/>
              </a:ext>
            </a:extLst>
          </p:cNvPr>
          <p:cNvSpPr/>
          <p:nvPr/>
        </p:nvSpPr>
        <p:spPr>
          <a:xfrm>
            <a:off x="181931" y="1959795"/>
            <a:ext cx="2653639" cy="3751786"/>
          </a:xfrm>
          <a:prstGeom prst="rect">
            <a:avLst/>
          </a:prstGeom>
          <a:noFill/>
          <a:ln w="381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eiryo"/>
              <a:ea typeface="Meiryo"/>
              <a:cs typeface="Meiryo"/>
              <a:sym typeface="Meiryo"/>
            </a:endParaRPr>
          </a:p>
        </p:txBody>
      </p:sp>
      <p:sp>
        <p:nvSpPr>
          <p:cNvPr id="16" name="Google Shape;96;p1">
            <a:extLst>
              <a:ext uri="{FF2B5EF4-FFF2-40B4-BE49-F238E27FC236}">
                <a16:creationId xmlns:a16="http://schemas.microsoft.com/office/drawing/2014/main" id="{FE8CE933-9F80-7C06-A9DB-FBF7260D9DCE}"/>
              </a:ext>
            </a:extLst>
          </p:cNvPr>
          <p:cNvSpPr/>
          <p:nvPr/>
        </p:nvSpPr>
        <p:spPr>
          <a:xfrm>
            <a:off x="181932" y="1671421"/>
            <a:ext cx="2652062" cy="23983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200" b="1">
                <a:solidFill>
                  <a:schemeClr val="lt1"/>
                </a:solidFill>
                <a:latin typeface="Meiryo"/>
                <a:ea typeface="Meiryo"/>
                <a:cs typeface="Meiryo"/>
                <a:sym typeface="Meiryo"/>
              </a:rPr>
              <a:t>イベントブース出展</a:t>
            </a:r>
            <a:endParaRPr sz="1200" dirty="0"/>
          </a:p>
        </p:txBody>
      </p:sp>
      <p:sp>
        <p:nvSpPr>
          <p:cNvPr id="17" name="角丸四角形 16">
            <a:extLst>
              <a:ext uri="{FF2B5EF4-FFF2-40B4-BE49-F238E27FC236}">
                <a16:creationId xmlns:a16="http://schemas.microsoft.com/office/drawing/2014/main" id="{152818B5-35B5-FB16-2D6A-EE83FB6BBFB0}"/>
              </a:ext>
            </a:extLst>
          </p:cNvPr>
          <p:cNvSpPr/>
          <p:nvPr/>
        </p:nvSpPr>
        <p:spPr>
          <a:xfrm>
            <a:off x="6592051" y="2745080"/>
            <a:ext cx="1497662" cy="1094754"/>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18" name="右矢印 17">
            <a:extLst>
              <a:ext uri="{FF2B5EF4-FFF2-40B4-BE49-F238E27FC236}">
                <a16:creationId xmlns:a16="http://schemas.microsoft.com/office/drawing/2014/main" id="{833C0BAB-4237-19A4-A16F-FE4444665D9C}"/>
              </a:ext>
            </a:extLst>
          </p:cNvPr>
          <p:cNvSpPr/>
          <p:nvPr/>
        </p:nvSpPr>
        <p:spPr>
          <a:xfrm rot="10800000">
            <a:off x="5859750" y="3173273"/>
            <a:ext cx="695378" cy="338849"/>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grpSp>
        <p:nvGrpSpPr>
          <p:cNvPr id="19" name="グループ化 18">
            <a:extLst>
              <a:ext uri="{FF2B5EF4-FFF2-40B4-BE49-F238E27FC236}">
                <a16:creationId xmlns:a16="http://schemas.microsoft.com/office/drawing/2014/main" id="{86B023D6-B2DF-A21E-F899-5392688847D6}"/>
              </a:ext>
            </a:extLst>
          </p:cNvPr>
          <p:cNvGrpSpPr/>
          <p:nvPr/>
        </p:nvGrpSpPr>
        <p:grpSpPr>
          <a:xfrm>
            <a:off x="6685092" y="2861701"/>
            <a:ext cx="1278274" cy="827136"/>
            <a:chOff x="10120069" y="2027871"/>
            <a:chExt cx="1278274" cy="825792"/>
          </a:xfrm>
        </p:grpSpPr>
        <p:sp>
          <p:nvSpPr>
            <p:cNvPr id="20" name="テキスト ボックス 19">
              <a:extLst>
                <a:ext uri="{FF2B5EF4-FFF2-40B4-BE49-F238E27FC236}">
                  <a16:creationId xmlns:a16="http://schemas.microsoft.com/office/drawing/2014/main" id="{2CC25F2E-F267-5F8C-7C50-72C014504D2F}"/>
                </a:ext>
              </a:extLst>
            </p:cNvPr>
            <p:cNvSpPr txBox="1"/>
            <p:nvPr/>
          </p:nvSpPr>
          <p:spPr>
            <a:xfrm>
              <a:off x="10120069" y="2027871"/>
              <a:ext cx="1278274" cy="414823"/>
            </a:xfrm>
            <a:prstGeom prst="rect">
              <a:avLst/>
            </a:prstGeom>
            <a:noFill/>
          </p:spPr>
          <p:txBody>
            <a:bodyPr wrap="square" rtlCol="0">
              <a:spAutoFit/>
            </a:bodyPr>
            <a:lstStyle/>
            <a:p>
              <a:pPr algn="ctr"/>
              <a:r>
                <a:rPr kumimoji="1" lang="en-US" altLang="ja-JP" sz="1050" b="1" dirty="0">
                  <a:latin typeface="メイリオ" panose="020B0604030504040204" pitchFamily="50" charset="-128"/>
                  <a:ea typeface="メイリオ" panose="020B0604030504040204" pitchFamily="50" charset="-128"/>
                </a:rPr>
                <a:t>SNS</a:t>
              </a:r>
              <a:r>
                <a:rPr kumimoji="1" lang="ja-JP" altLang="en-US" sz="1050" b="1">
                  <a:latin typeface="メイリオ" panose="020B0604030504040204" pitchFamily="50" charset="-128"/>
                  <a:ea typeface="メイリオ" panose="020B0604030504040204" pitchFamily="50" charset="-128"/>
                </a:rPr>
                <a:t>各アカウント</a:t>
              </a:r>
              <a:endParaRPr kumimoji="1" lang="en-US" altLang="ja-JP" sz="1050" b="1" dirty="0">
                <a:latin typeface="メイリオ" panose="020B0604030504040204" pitchFamily="50" charset="-128"/>
                <a:ea typeface="メイリオ" panose="020B0604030504040204" pitchFamily="50" charset="-128"/>
              </a:endParaRPr>
            </a:p>
            <a:p>
              <a:pPr algn="ctr"/>
              <a:r>
                <a:rPr kumimoji="1" lang="ja-JP" altLang="en-US" sz="1050" b="1">
                  <a:latin typeface="メイリオ" panose="020B0604030504040204" pitchFamily="50" charset="-128"/>
                  <a:ea typeface="メイリオ" panose="020B0604030504040204" pitchFamily="50" charset="-128"/>
                </a:rPr>
                <a:t>オーガニック投稿</a:t>
              </a:r>
              <a:endParaRPr kumimoji="1" lang="en-US" altLang="ja-JP" sz="1050" b="1" dirty="0">
                <a:latin typeface="メイリオ" panose="020B0604030504040204" pitchFamily="50" charset="-128"/>
                <a:ea typeface="メイリオ" panose="020B0604030504040204" pitchFamily="50" charset="-128"/>
              </a:endParaRPr>
            </a:p>
          </p:txBody>
        </p:sp>
        <p:pic>
          <p:nvPicPr>
            <p:cNvPr id="21" name="Picture 6" descr="SNSロゴ（PING）">
              <a:extLst>
                <a:ext uri="{FF2B5EF4-FFF2-40B4-BE49-F238E27FC236}">
                  <a16:creationId xmlns:a16="http://schemas.microsoft.com/office/drawing/2014/main" id="{A99EB316-EDCB-E413-0F1F-06CA1BCC6E64}"/>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10120069" y="2428322"/>
              <a:ext cx="1278274" cy="425341"/>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テキスト ボックス 21">
            <a:extLst>
              <a:ext uri="{FF2B5EF4-FFF2-40B4-BE49-F238E27FC236}">
                <a16:creationId xmlns:a16="http://schemas.microsoft.com/office/drawing/2014/main" id="{BD95A71E-D23F-A8F5-3FD8-DD7D9043808A}"/>
              </a:ext>
            </a:extLst>
          </p:cNvPr>
          <p:cNvSpPr txBox="1"/>
          <p:nvPr/>
        </p:nvSpPr>
        <p:spPr>
          <a:xfrm>
            <a:off x="3561885" y="5401802"/>
            <a:ext cx="2659951" cy="261610"/>
          </a:xfrm>
          <a:prstGeom prst="rect">
            <a:avLst/>
          </a:prstGeom>
          <a:noFill/>
        </p:spPr>
        <p:txBody>
          <a:bodyPr wrap="square">
            <a:spAutoFit/>
          </a:bodyPr>
          <a:lstStyle/>
          <a:p>
            <a:r>
              <a:rPr lang="ja-JP" altLang="en-US" sz="1100"/>
              <a:t>https://www.bepal.net/archives/318749</a:t>
            </a:r>
          </a:p>
        </p:txBody>
      </p:sp>
      <p:pic>
        <p:nvPicPr>
          <p:cNvPr id="23" name="図 22">
            <a:extLst>
              <a:ext uri="{FF2B5EF4-FFF2-40B4-BE49-F238E27FC236}">
                <a16:creationId xmlns:a16="http://schemas.microsoft.com/office/drawing/2014/main" id="{AF1D59DC-907C-2C9F-4B4C-F4C05888C70C}"/>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
          <a:stretch/>
        </p:blipFill>
        <p:spPr>
          <a:xfrm>
            <a:off x="3593115" y="2418282"/>
            <a:ext cx="2194820" cy="3014501"/>
          </a:xfrm>
          <a:prstGeom prst="rect">
            <a:avLst/>
          </a:prstGeom>
          <a:ln>
            <a:solidFill>
              <a:schemeClr val="bg1">
                <a:lumMod val="85000"/>
              </a:schemeClr>
            </a:solidFill>
          </a:ln>
        </p:spPr>
      </p:pic>
      <p:grpSp>
        <p:nvGrpSpPr>
          <p:cNvPr id="24" name="グループ化 23">
            <a:extLst>
              <a:ext uri="{FF2B5EF4-FFF2-40B4-BE49-F238E27FC236}">
                <a16:creationId xmlns:a16="http://schemas.microsoft.com/office/drawing/2014/main" id="{4A042B77-DAFC-7102-24F5-E4667BE413AC}"/>
              </a:ext>
            </a:extLst>
          </p:cNvPr>
          <p:cNvGrpSpPr/>
          <p:nvPr/>
        </p:nvGrpSpPr>
        <p:grpSpPr>
          <a:xfrm>
            <a:off x="4373506" y="3706449"/>
            <a:ext cx="1018228" cy="769703"/>
            <a:chOff x="-1504234" y="3349476"/>
            <a:chExt cx="1018228" cy="769703"/>
          </a:xfrm>
        </p:grpSpPr>
        <p:sp>
          <p:nvSpPr>
            <p:cNvPr id="25" name="楕円 89">
              <a:extLst>
                <a:ext uri="{FF2B5EF4-FFF2-40B4-BE49-F238E27FC236}">
                  <a16:creationId xmlns:a16="http://schemas.microsoft.com/office/drawing/2014/main" id="{2A76D91C-4BAA-CEF8-FA4C-9D64435DC738}"/>
                </a:ext>
              </a:extLst>
            </p:cNvPr>
            <p:cNvSpPr/>
            <p:nvPr/>
          </p:nvSpPr>
          <p:spPr>
            <a:xfrm>
              <a:off x="-1464379" y="3349476"/>
              <a:ext cx="849733" cy="769703"/>
            </a:xfrm>
            <a:prstGeom prst="ellipse">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FC33F0F4-090C-2CC1-A8B9-AEB962078032}"/>
                </a:ext>
              </a:extLst>
            </p:cNvPr>
            <p:cNvSpPr txBox="1"/>
            <p:nvPr/>
          </p:nvSpPr>
          <p:spPr>
            <a:xfrm>
              <a:off x="-1504234" y="3508192"/>
              <a:ext cx="1018228" cy="461665"/>
            </a:xfrm>
            <a:prstGeom prst="rect">
              <a:avLst/>
            </a:prstGeom>
            <a:noFill/>
          </p:spPr>
          <p:txBody>
            <a:bodyPr wrap="none" rtlCol="0">
              <a:spAutoFit/>
            </a:bodyPr>
            <a:lstStyle/>
            <a:p>
              <a:pPr algn="ctr"/>
              <a:r>
                <a:rPr kumimoji="1" lang="ja-JP" altLang="en-US" sz="1200" b="1" dirty="0">
                  <a:solidFill>
                    <a:schemeClr val="accent5"/>
                  </a:solidFill>
                  <a:latin typeface="メイリオ" panose="020B0604030504040204" pitchFamily="50" charset="-128"/>
                  <a:ea typeface="メイリオ" panose="020B0604030504040204" pitchFamily="50" charset="-128"/>
                </a:rPr>
                <a:t>閲覧数</a:t>
              </a:r>
              <a:endParaRPr kumimoji="1" lang="en-US" altLang="ja-JP" sz="1200" b="1" dirty="0">
                <a:solidFill>
                  <a:schemeClr val="accent5"/>
                </a:solidFill>
                <a:latin typeface="メイリオ" panose="020B0604030504040204" pitchFamily="50" charset="-128"/>
                <a:ea typeface="メイリオ" panose="020B0604030504040204" pitchFamily="50" charset="-128"/>
              </a:endParaRPr>
            </a:p>
            <a:p>
              <a:pPr algn="ctr"/>
              <a:r>
                <a:rPr kumimoji="1" lang="ja-JP" altLang="en-US" sz="1200" b="1">
                  <a:solidFill>
                    <a:schemeClr val="accent5"/>
                  </a:solidFill>
                  <a:latin typeface="メイリオ" panose="020B0604030504040204" pitchFamily="50" charset="-128"/>
                  <a:ea typeface="メイリオ" panose="020B0604030504040204" pitchFamily="50" charset="-128"/>
                </a:rPr>
                <a:t>８万</a:t>
              </a:r>
              <a:r>
                <a:rPr kumimoji="1" lang="en-US" altLang="ja-JP" sz="1200" b="1" dirty="0">
                  <a:solidFill>
                    <a:schemeClr val="accent5"/>
                  </a:solidFill>
                  <a:latin typeface="メイリオ" panose="020B0604030504040204" pitchFamily="50" charset="-128"/>
                  <a:ea typeface="メイリオ" panose="020B0604030504040204" pitchFamily="50" charset="-128"/>
                </a:rPr>
                <a:t>PV</a:t>
              </a:r>
              <a:r>
                <a:rPr kumimoji="1" lang="ja-JP" altLang="en-US" sz="1200" b="1" dirty="0">
                  <a:solidFill>
                    <a:schemeClr val="accent5"/>
                  </a:solidFill>
                  <a:latin typeface="メイリオ" panose="020B0604030504040204" pitchFamily="50" charset="-128"/>
                  <a:ea typeface="メイリオ" panose="020B0604030504040204" pitchFamily="50" charset="-128"/>
                </a:rPr>
                <a:t>超！</a:t>
              </a:r>
            </a:p>
          </p:txBody>
        </p:sp>
      </p:grpSp>
      <p:pic>
        <p:nvPicPr>
          <p:cNvPr id="27" name="図 26" descr="Web サイト&#10;&#10;自動的に生成された説明">
            <a:extLst>
              <a:ext uri="{FF2B5EF4-FFF2-40B4-BE49-F238E27FC236}">
                <a16:creationId xmlns:a16="http://schemas.microsoft.com/office/drawing/2014/main" id="{0EE7E652-5A47-7A4B-1B97-DA2501D89EA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411520" y="4423644"/>
            <a:ext cx="1176455" cy="1211807"/>
          </a:xfrm>
          <a:prstGeom prst="rect">
            <a:avLst/>
          </a:prstGeom>
          <a:ln w="28575">
            <a:solidFill>
              <a:schemeClr val="bg1">
                <a:lumMod val="85000"/>
              </a:schemeClr>
            </a:solidFill>
          </a:ln>
        </p:spPr>
      </p:pic>
      <p:sp>
        <p:nvSpPr>
          <p:cNvPr id="28" name="右矢印 27">
            <a:extLst>
              <a:ext uri="{FF2B5EF4-FFF2-40B4-BE49-F238E27FC236}">
                <a16:creationId xmlns:a16="http://schemas.microsoft.com/office/drawing/2014/main" id="{C020F94C-2C3A-BE73-8C26-2BECFC154911}"/>
              </a:ext>
            </a:extLst>
          </p:cNvPr>
          <p:cNvSpPr/>
          <p:nvPr/>
        </p:nvSpPr>
        <p:spPr>
          <a:xfrm rot="10800000">
            <a:off x="5856275" y="2328104"/>
            <a:ext cx="732957" cy="292069"/>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pic>
        <p:nvPicPr>
          <p:cNvPr id="29" name="Google Shape;113;p1" descr="annn.png">
            <a:extLst>
              <a:ext uri="{FF2B5EF4-FFF2-40B4-BE49-F238E27FC236}">
                <a16:creationId xmlns:a16="http://schemas.microsoft.com/office/drawing/2014/main" id="{A4DD3A84-6B6C-F13E-5823-0326B0E16BAD}"/>
              </a:ext>
            </a:extLst>
          </p:cNvPr>
          <p:cNvPicPr preferRelativeResize="0"/>
          <p:nvPr/>
        </p:nvPicPr>
        <p:blipFill rotWithShape="1">
          <a:blip r:embed="rId10">
            <a:alphaModFix/>
          </a:blip>
          <a:srcRect/>
          <a:stretch/>
        </p:blipFill>
        <p:spPr>
          <a:xfrm>
            <a:off x="8126635" y="2861701"/>
            <a:ext cx="379501" cy="906621"/>
          </a:xfrm>
          <a:prstGeom prst="rect">
            <a:avLst/>
          </a:prstGeom>
          <a:noFill/>
          <a:ln>
            <a:noFill/>
          </a:ln>
        </p:spPr>
      </p:pic>
      <p:sp>
        <p:nvSpPr>
          <p:cNvPr id="30" name="Google Shape;100;p1">
            <a:extLst>
              <a:ext uri="{FF2B5EF4-FFF2-40B4-BE49-F238E27FC236}">
                <a16:creationId xmlns:a16="http://schemas.microsoft.com/office/drawing/2014/main" id="{131E2E0F-6B65-1A14-6956-0BCC979CF570}"/>
              </a:ext>
            </a:extLst>
          </p:cNvPr>
          <p:cNvSpPr/>
          <p:nvPr/>
        </p:nvSpPr>
        <p:spPr>
          <a:xfrm>
            <a:off x="6649647" y="4271630"/>
            <a:ext cx="2133130" cy="1446134"/>
          </a:xfrm>
          <a:prstGeom prst="roundRect">
            <a:avLst>
              <a:gd name="adj" fmla="val 16667"/>
            </a:avLst>
          </a:prstGeom>
          <a:noFill/>
          <a:ln w="3810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sp>
        <p:nvSpPr>
          <p:cNvPr id="31" name="テキスト ボックス 30">
            <a:extLst>
              <a:ext uri="{FF2B5EF4-FFF2-40B4-BE49-F238E27FC236}">
                <a16:creationId xmlns:a16="http://schemas.microsoft.com/office/drawing/2014/main" id="{9D2985C1-6B4D-CAE9-599C-5D4506E3E31F}"/>
              </a:ext>
            </a:extLst>
          </p:cNvPr>
          <p:cNvSpPr txBox="1"/>
          <p:nvPr/>
        </p:nvSpPr>
        <p:spPr>
          <a:xfrm>
            <a:off x="6661389" y="1993919"/>
            <a:ext cx="1237866" cy="600164"/>
          </a:xfrm>
          <a:prstGeom prst="rect">
            <a:avLst/>
          </a:prstGeom>
          <a:noFill/>
        </p:spPr>
        <p:txBody>
          <a:bodyPr wrap="square" rtlCol="0">
            <a:spAutoFit/>
          </a:bodyPr>
          <a:lstStyle/>
          <a:p>
            <a:pPr algn="ctr"/>
            <a:r>
              <a:rPr kumimoji="1" lang="en-US" altLang="ja-JP" sz="1100" b="1" dirty="0" err="1">
                <a:latin typeface="メイリオ" panose="020B0604030504040204" pitchFamily="50" charset="-128"/>
                <a:ea typeface="メイリオ" panose="020B0604030504040204" pitchFamily="50" charset="-128"/>
              </a:rPr>
              <a:t>SmartNews</a:t>
            </a:r>
            <a:endParaRPr kumimoji="1" lang="en-US" altLang="ja-JP" sz="1100" b="1" dirty="0">
              <a:latin typeface="メイリオ" panose="020B0604030504040204" pitchFamily="50" charset="-128"/>
              <a:ea typeface="メイリオ" panose="020B0604030504040204" pitchFamily="50" charset="-128"/>
            </a:endParaRPr>
          </a:p>
          <a:p>
            <a:pPr algn="ctr"/>
            <a:r>
              <a:rPr kumimoji="1" lang="ja-JP" altLang="en-US" sz="1100" b="1">
                <a:latin typeface="メイリオ" panose="020B0604030504040204" pitchFamily="50" charset="-128"/>
                <a:ea typeface="メイリオ" panose="020B0604030504040204" pitchFamily="50" charset="-128"/>
              </a:rPr>
              <a:t>ブースト</a:t>
            </a:r>
            <a:endParaRPr kumimoji="1" lang="en-US" altLang="ja-JP" sz="1100" b="1" dirty="0">
              <a:latin typeface="メイリオ" panose="020B0604030504040204" pitchFamily="50" charset="-128"/>
              <a:ea typeface="メイリオ" panose="020B0604030504040204" pitchFamily="50" charset="-128"/>
            </a:endParaRPr>
          </a:p>
          <a:p>
            <a:pPr algn="ctr"/>
            <a:r>
              <a:rPr kumimoji="1" lang="en-US" altLang="ja-JP" sz="1100" b="1" dirty="0">
                <a:latin typeface="メイリオ" panose="020B0604030504040204" pitchFamily="50" charset="-128"/>
                <a:ea typeface="メイリオ" panose="020B0604030504040204" pitchFamily="50" charset="-128"/>
              </a:rPr>
              <a:t>30,000PV</a:t>
            </a:r>
            <a:r>
              <a:rPr kumimoji="1" lang="ja-JP" altLang="en-US" sz="1100" b="1">
                <a:latin typeface="メイリオ" panose="020B0604030504040204" pitchFamily="50" charset="-128"/>
                <a:ea typeface="メイリオ" panose="020B0604030504040204" pitchFamily="50" charset="-128"/>
              </a:rPr>
              <a:t>保証</a:t>
            </a:r>
            <a:endParaRPr kumimoji="1" lang="en-US" altLang="ja-JP" sz="1100" b="1" dirty="0">
              <a:latin typeface="メイリオ" panose="020B0604030504040204" pitchFamily="50" charset="-128"/>
              <a:ea typeface="メイリオ" panose="020B0604030504040204" pitchFamily="50" charset="-128"/>
            </a:endParaRPr>
          </a:p>
        </p:txBody>
      </p:sp>
      <p:sp>
        <p:nvSpPr>
          <p:cNvPr id="32" name="Google Shape;96;p1">
            <a:extLst>
              <a:ext uri="{FF2B5EF4-FFF2-40B4-BE49-F238E27FC236}">
                <a16:creationId xmlns:a16="http://schemas.microsoft.com/office/drawing/2014/main" id="{925F77BD-F869-C70D-AAD5-C728241181C6}"/>
              </a:ext>
            </a:extLst>
          </p:cNvPr>
          <p:cNvSpPr/>
          <p:nvPr/>
        </p:nvSpPr>
        <p:spPr>
          <a:xfrm>
            <a:off x="6622845" y="3991848"/>
            <a:ext cx="2133130" cy="206131"/>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200" b="1">
                <a:solidFill>
                  <a:schemeClr val="lt1"/>
                </a:solidFill>
                <a:latin typeface="Meiryo"/>
                <a:ea typeface="Meiryo"/>
                <a:cs typeface="Meiryo"/>
                <a:sym typeface="Meiryo"/>
              </a:rPr>
              <a:t>イベント特設ページ</a:t>
            </a:r>
            <a:endParaRPr sz="1200" dirty="0"/>
          </a:p>
        </p:txBody>
      </p:sp>
      <p:sp>
        <p:nvSpPr>
          <p:cNvPr id="33" name="角丸四角形 32">
            <a:extLst>
              <a:ext uri="{FF2B5EF4-FFF2-40B4-BE49-F238E27FC236}">
                <a16:creationId xmlns:a16="http://schemas.microsoft.com/office/drawing/2014/main" id="{FCDF38CE-5D99-4926-6779-111E4AD75D02}"/>
              </a:ext>
            </a:extLst>
          </p:cNvPr>
          <p:cNvSpPr/>
          <p:nvPr/>
        </p:nvSpPr>
        <p:spPr>
          <a:xfrm>
            <a:off x="5434171" y="3549617"/>
            <a:ext cx="1044874" cy="1057469"/>
          </a:xfrm>
          <a:prstGeom prst="round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34" name="右矢印 33">
            <a:extLst>
              <a:ext uri="{FF2B5EF4-FFF2-40B4-BE49-F238E27FC236}">
                <a16:creationId xmlns:a16="http://schemas.microsoft.com/office/drawing/2014/main" id="{EC64F57F-2FC1-71CA-23C4-C2FA101E3FF9}"/>
              </a:ext>
            </a:extLst>
          </p:cNvPr>
          <p:cNvSpPr/>
          <p:nvPr/>
        </p:nvSpPr>
        <p:spPr>
          <a:xfrm rot="10800000">
            <a:off x="5864843" y="4840214"/>
            <a:ext cx="796546" cy="338849"/>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pic>
        <p:nvPicPr>
          <p:cNvPr id="35" name="Google Shape;1206;p66">
            <a:extLst>
              <a:ext uri="{FF2B5EF4-FFF2-40B4-BE49-F238E27FC236}">
                <a16:creationId xmlns:a16="http://schemas.microsoft.com/office/drawing/2014/main" id="{B05DCA88-C7D3-735D-3F36-8D30FAC90D63}"/>
              </a:ext>
            </a:extLst>
          </p:cNvPr>
          <p:cNvPicPr preferRelativeResize="0"/>
          <p:nvPr/>
        </p:nvPicPr>
        <p:blipFill rotWithShape="1">
          <a:blip r:embed="rId11">
            <a:alphaModFix/>
          </a:blip>
          <a:srcRect/>
          <a:stretch/>
        </p:blipFill>
        <p:spPr>
          <a:xfrm>
            <a:off x="5627128" y="3966932"/>
            <a:ext cx="661768" cy="622486"/>
          </a:xfrm>
          <a:prstGeom prst="rect">
            <a:avLst/>
          </a:prstGeom>
          <a:noFill/>
          <a:ln>
            <a:noFill/>
          </a:ln>
        </p:spPr>
      </p:pic>
      <p:sp>
        <p:nvSpPr>
          <p:cNvPr id="36" name="テキスト ボックス 35">
            <a:extLst>
              <a:ext uri="{FF2B5EF4-FFF2-40B4-BE49-F238E27FC236}">
                <a16:creationId xmlns:a16="http://schemas.microsoft.com/office/drawing/2014/main" id="{26588AC0-2916-2022-03C3-E27A93E1EDEE}"/>
              </a:ext>
            </a:extLst>
          </p:cNvPr>
          <p:cNvSpPr txBox="1"/>
          <p:nvPr/>
        </p:nvSpPr>
        <p:spPr>
          <a:xfrm>
            <a:off x="5441332" y="3593767"/>
            <a:ext cx="1044874" cy="415498"/>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メルマガ</a:t>
            </a:r>
            <a:endParaRPr kumimoji="1" lang="en-US" altLang="ja-JP" sz="1050" b="1" dirty="0">
              <a:latin typeface="メイリオ" panose="020B0604030504040204" pitchFamily="50" charset="-128"/>
              <a:ea typeface="メイリオ" panose="020B0604030504040204" pitchFamily="50" charset="-128"/>
            </a:endParaRPr>
          </a:p>
          <a:p>
            <a:pPr algn="ctr"/>
            <a:r>
              <a:rPr kumimoji="1" lang="en-US" altLang="ja-JP" sz="1050" b="1" dirty="0">
                <a:latin typeface="メイリオ" panose="020B0604030504040204" pitchFamily="50" charset="-128"/>
                <a:ea typeface="メイリオ" panose="020B0604030504040204" pitchFamily="50" charset="-128"/>
              </a:rPr>
              <a:t>10,000</a:t>
            </a:r>
            <a:r>
              <a:rPr kumimoji="1" lang="ja-JP" altLang="en-US" sz="1050" b="1" dirty="0">
                <a:latin typeface="メイリオ" panose="020B0604030504040204" pitchFamily="50" charset="-128"/>
                <a:ea typeface="メイリオ" panose="020B0604030504040204" pitchFamily="50" charset="-128"/>
              </a:rPr>
              <a:t>通</a:t>
            </a:r>
            <a:endParaRPr kumimoji="1" lang="en-US" altLang="ja-JP" sz="1050" b="1" dirty="0">
              <a:latin typeface="メイリオ" panose="020B0604030504040204" pitchFamily="50" charset="-128"/>
              <a:ea typeface="メイリオ" panose="020B0604030504040204" pitchFamily="50" charset="-128"/>
            </a:endParaRPr>
          </a:p>
        </p:txBody>
      </p:sp>
      <p:grpSp>
        <p:nvGrpSpPr>
          <p:cNvPr id="37" name="グループ化 36">
            <a:extLst>
              <a:ext uri="{FF2B5EF4-FFF2-40B4-BE49-F238E27FC236}">
                <a16:creationId xmlns:a16="http://schemas.microsoft.com/office/drawing/2014/main" id="{5DAFCD40-DD01-9054-259B-4B818CE6EEC7}"/>
              </a:ext>
            </a:extLst>
          </p:cNvPr>
          <p:cNvGrpSpPr/>
          <p:nvPr/>
        </p:nvGrpSpPr>
        <p:grpSpPr>
          <a:xfrm>
            <a:off x="512567" y="4928490"/>
            <a:ext cx="1659429" cy="725697"/>
            <a:chOff x="-1880763" y="3373104"/>
            <a:chExt cx="1659429" cy="725697"/>
          </a:xfrm>
        </p:grpSpPr>
        <p:sp>
          <p:nvSpPr>
            <p:cNvPr id="864" name="楕円 89">
              <a:extLst>
                <a:ext uri="{FF2B5EF4-FFF2-40B4-BE49-F238E27FC236}">
                  <a16:creationId xmlns:a16="http://schemas.microsoft.com/office/drawing/2014/main" id="{CC9FDDC1-2B12-A243-369A-48224711147F}"/>
                </a:ext>
              </a:extLst>
            </p:cNvPr>
            <p:cNvSpPr/>
            <p:nvPr/>
          </p:nvSpPr>
          <p:spPr>
            <a:xfrm>
              <a:off x="-1880763" y="3373104"/>
              <a:ext cx="1595309" cy="725697"/>
            </a:xfrm>
            <a:prstGeom prst="ellipse">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65" name="テキスト ボックス 864">
              <a:extLst>
                <a:ext uri="{FF2B5EF4-FFF2-40B4-BE49-F238E27FC236}">
                  <a16:creationId xmlns:a16="http://schemas.microsoft.com/office/drawing/2014/main" id="{CBCE160E-DC8C-F40A-52CE-54C29C36D9FD}"/>
                </a:ext>
              </a:extLst>
            </p:cNvPr>
            <p:cNvSpPr txBox="1"/>
            <p:nvPr/>
          </p:nvSpPr>
          <p:spPr>
            <a:xfrm>
              <a:off x="-1816643" y="3536621"/>
              <a:ext cx="1595309" cy="430887"/>
            </a:xfrm>
            <a:prstGeom prst="rect">
              <a:avLst/>
            </a:prstGeom>
            <a:noFill/>
          </p:spPr>
          <p:txBody>
            <a:bodyPr wrap="none" rtlCol="0">
              <a:spAutoFit/>
            </a:bodyPr>
            <a:lstStyle/>
            <a:p>
              <a:pPr algn="ctr"/>
              <a:r>
                <a:rPr kumimoji="1" lang="ja-JP" altLang="en-US" sz="1100" b="1">
                  <a:solidFill>
                    <a:schemeClr val="accent5"/>
                  </a:solidFill>
                  <a:latin typeface="メイリオ" panose="020B0604030504040204" pitchFamily="50" charset="-128"/>
                  <a:ea typeface="メイリオ" panose="020B0604030504040204" pitchFamily="50" charset="-128"/>
                </a:rPr>
                <a:t>インスタ</a:t>
              </a:r>
              <a:r>
                <a:rPr kumimoji="1" lang="en-US" altLang="ja-JP" sz="1100" b="1" dirty="0">
                  <a:solidFill>
                    <a:schemeClr val="accent5"/>
                  </a:solidFill>
                  <a:latin typeface="メイリオ" panose="020B0604030504040204" pitchFamily="50" charset="-128"/>
                  <a:ea typeface="メイリオ" panose="020B0604030504040204" pitchFamily="50" charset="-128"/>
                </a:rPr>
                <a:t>LIVE</a:t>
              </a:r>
              <a:r>
                <a:rPr kumimoji="1" lang="ja-JP" altLang="en-US" sz="1100" b="1">
                  <a:solidFill>
                    <a:schemeClr val="accent5"/>
                  </a:solidFill>
                  <a:latin typeface="メイリオ" panose="020B0604030504040204" pitchFamily="50" charset="-128"/>
                  <a:ea typeface="メイリオ" panose="020B0604030504040204" pitchFamily="50" charset="-128"/>
                </a:rPr>
                <a:t>で</a:t>
              </a:r>
              <a:endParaRPr kumimoji="1" lang="en-US" altLang="ja-JP" sz="1100" b="1" dirty="0">
                <a:solidFill>
                  <a:schemeClr val="accent5"/>
                </a:solidFill>
                <a:latin typeface="メイリオ" panose="020B0604030504040204" pitchFamily="50" charset="-128"/>
                <a:ea typeface="メイリオ" panose="020B0604030504040204" pitchFamily="50" charset="-128"/>
              </a:endParaRPr>
            </a:p>
            <a:p>
              <a:pPr algn="ctr"/>
              <a:r>
                <a:rPr kumimoji="1" lang="ja-JP" altLang="en-US" sz="1100" b="1">
                  <a:solidFill>
                    <a:schemeClr val="accent5"/>
                  </a:solidFill>
                  <a:latin typeface="メイリオ" panose="020B0604030504040204" pitchFamily="50" charset="-128"/>
                  <a:ea typeface="メイリオ" panose="020B0604030504040204" pitchFamily="50" charset="-128"/>
                </a:rPr>
                <a:t>編集部が商品を紹介！</a:t>
              </a:r>
              <a:endParaRPr kumimoji="1" lang="ja-JP" altLang="en-US" sz="1100" b="1" dirty="0">
                <a:solidFill>
                  <a:schemeClr val="accent5"/>
                </a:solidFill>
                <a:latin typeface="メイリオ" panose="020B0604030504040204" pitchFamily="50" charset="-128"/>
                <a:ea typeface="メイリオ" panose="020B0604030504040204" pitchFamily="50" charset="-128"/>
              </a:endParaRPr>
            </a:p>
          </p:txBody>
        </p:sp>
      </p:grpSp>
      <p:sp>
        <p:nvSpPr>
          <p:cNvPr id="866" name="テキスト ボックス 865">
            <a:extLst>
              <a:ext uri="{FF2B5EF4-FFF2-40B4-BE49-F238E27FC236}">
                <a16:creationId xmlns:a16="http://schemas.microsoft.com/office/drawing/2014/main" id="{07C0F4F6-23AA-9EBC-E5BA-43DB6B3C69F2}"/>
              </a:ext>
            </a:extLst>
          </p:cNvPr>
          <p:cNvSpPr txBox="1"/>
          <p:nvPr/>
        </p:nvSpPr>
        <p:spPr>
          <a:xfrm>
            <a:off x="6807493" y="4886020"/>
            <a:ext cx="1608603" cy="400110"/>
          </a:xfrm>
          <a:prstGeom prst="rect">
            <a:avLst/>
          </a:prstGeom>
          <a:solidFill>
            <a:schemeClr val="bg1">
              <a:alpha val="70000"/>
            </a:schemeClr>
          </a:solidFill>
        </p:spPr>
        <p:txBody>
          <a:bodyPr wrap="square">
            <a:spAutoFit/>
          </a:bodyPr>
          <a:lstStyle/>
          <a:p>
            <a:r>
              <a:rPr lang="ja-JP" altLang="en-US" sz="1000" b="1">
                <a:solidFill>
                  <a:schemeClr val="accent5"/>
                </a:solidFill>
                <a:latin typeface="+mj-lt"/>
                <a:ea typeface="Meiryo UI" panose="020B0604030504040204" pitchFamily="50" charset="-128"/>
              </a:rPr>
              <a:t>イベント特設ページ内での</a:t>
            </a:r>
            <a:endParaRPr lang="en-US" altLang="ja-JP" sz="1000" b="1" dirty="0">
              <a:solidFill>
                <a:schemeClr val="accent5"/>
              </a:solidFill>
              <a:latin typeface="+mj-lt"/>
              <a:ea typeface="Meiryo UI" panose="020B0604030504040204" pitchFamily="50" charset="-128"/>
            </a:endParaRPr>
          </a:p>
          <a:p>
            <a:r>
              <a:rPr lang="ja-JP" altLang="en-US" sz="1000" b="1">
                <a:solidFill>
                  <a:schemeClr val="accent5"/>
                </a:solidFill>
                <a:latin typeface="+mj-lt"/>
                <a:ea typeface="Meiryo UI" panose="020B0604030504040204" pitchFamily="50" charset="-128"/>
              </a:rPr>
              <a:t>商品・サービスの紹介・露出</a:t>
            </a:r>
            <a:endParaRPr lang="ja-JP" altLang="en-US" sz="1000">
              <a:solidFill>
                <a:schemeClr val="accent5"/>
              </a:solidFill>
            </a:endParaRPr>
          </a:p>
        </p:txBody>
      </p:sp>
      <p:pic>
        <p:nvPicPr>
          <p:cNvPr id="867" name="図 866">
            <a:extLst>
              <a:ext uri="{FF2B5EF4-FFF2-40B4-BE49-F238E27FC236}">
                <a16:creationId xmlns:a16="http://schemas.microsoft.com/office/drawing/2014/main" id="{163D2F4F-E4DD-9DF4-7532-EF232F423693}"/>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309024" y="2401441"/>
            <a:ext cx="1558530" cy="1039020"/>
          </a:xfrm>
          <a:prstGeom prst="rect">
            <a:avLst/>
          </a:prstGeom>
          <a:ln w="25400">
            <a:solidFill>
              <a:schemeClr val="bg1">
                <a:lumMod val="85000"/>
              </a:schemeClr>
            </a:solidFill>
          </a:ln>
        </p:spPr>
      </p:pic>
      <p:pic>
        <p:nvPicPr>
          <p:cNvPr id="869" name="図 868">
            <a:extLst>
              <a:ext uri="{FF2B5EF4-FFF2-40B4-BE49-F238E27FC236}">
                <a16:creationId xmlns:a16="http://schemas.microsoft.com/office/drawing/2014/main" id="{E96278DD-89CE-A484-D40F-BB55D59124FC}"/>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240600" y="2033339"/>
            <a:ext cx="2569326" cy="319862"/>
          </a:xfrm>
          <a:prstGeom prst="rect">
            <a:avLst/>
          </a:prstGeom>
        </p:spPr>
      </p:pic>
      <p:pic>
        <p:nvPicPr>
          <p:cNvPr id="870" name="図 869" descr="テーブル, 座る, ケーキ, フロント が含まれている画像&#10;&#10;自動的に生成された説明">
            <a:extLst>
              <a:ext uri="{FF2B5EF4-FFF2-40B4-BE49-F238E27FC236}">
                <a16:creationId xmlns:a16="http://schemas.microsoft.com/office/drawing/2014/main" id="{73462A16-E3BD-56A6-3CD0-B9920721B566}"/>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1072512" y="3092516"/>
            <a:ext cx="1579993" cy="1053855"/>
          </a:xfrm>
          <a:prstGeom prst="rect">
            <a:avLst/>
          </a:prstGeom>
          <a:ln w="28575">
            <a:solidFill>
              <a:schemeClr val="bg1">
                <a:lumMod val="85000"/>
              </a:schemeClr>
            </a:solidFill>
          </a:ln>
        </p:spPr>
      </p:pic>
      <p:grpSp>
        <p:nvGrpSpPr>
          <p:cNvPr id="871" name="グループ化 870">
            <a:extLst>
              <a:ext uri="{FF2B5EF4-FFF2-40B4-BE49-F238E27FC236}">
                <a16:creationId xmlns:a16="http://schemas.microsoft.com/office/drawing/2014/main" id="{4E0FA37D-8190-80A5-529E-342D9BC06D00}"/>
              </a:ext>
            </a:extLst>
          </p:cNvPr>
          <p:cNvGrpSpPr/>
          <p:nvPr/>
        </p:nvGrpSpPr>
        <p:grpSpPr>
          <a:xfrm>
            <a:off x="240600" y="3371723"/>
            <a:ext cx="1180298" cy="756629"/>
            <a:chOff x="-1426181" y="3360310"/>
            <a:chExt cx="1180298" cy="756629"/>
          </a:xfrm>
        </p:grpSpPr>
        <p:sp>
          <p:nvSpPr>
            <p:cNvPr id="872" name="楕円 89">
              <a:extLst>
                <a:ext uri="{FF2B5EF4-FFF2-40B4-BE49-F238E27FC236}">
                  <a16:creationId xmlns:a16="http://schemas.microsoft.com/office/drawing/2014/main" id="{0A61699B-569D-D2A5-BECD-D91939B4F5A6}"/>
                </a:ext>
              </a:extLst>
            </p:cNvPr>
            <p:cNvSpPr/>
            <p:nvPr/>
          </p:nvSpPr>
          <p:spPr>
            <a:xfrm>
              <a:off x="-1426181" y="3360310"/>
              <a:ext cx="1180298" cy="756629"/>
            </a:xfrm>
            <a:prstGeom prst="ellipse">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3" name="テキスト ボックス 872">
              <a:extLst>
                <a:ext uri="{FF2B5EF4-FFF2-40B4-BE49-F238E27FC236}">
                  <a16:creationId xmlns:a16="http://schemas.microsoft.com/office/drawing/2014/main" id="{F04FF03F-B6F8-216D-7D4A-2EC2E4098EE8}"/>
                </a:ext>
              </a:extLst>
            </p:cNvPr>
            <p:cNvSpPr txBox="1"/>
            <p:nvPr/>
          </p:nvSpPr>
          <p:spPr>
            <a:xfrm>
              <a:off x="-1384052" y="3459365"/>
              <a:ext cx="1127232" cy="577081"/>
            </a:xfrm>
            <a:prstGeom prst="rect">
              <a:avLst/>
            </a:prstGeom>
            <a:noFill/>
          </p:spPr>
          <p:txBody>
            <a:bodyPr wrap="none" rtlCol="0">
              <a:spAutoFit/>
            </a:bodyPr>
            <a:lstStyle/>
            <a:p>
              <a:pPr algn="ctr"/>
              <a:r>
                <a:rPr kumimoji="1" lang="ja-JP" altLang="en-US" sz="1050" b="1">
                  <a:solidFill>
                    <a:schemeClr val="accent5"/>
                  </a:solidFill>
                  <a:latin typeface="メイリオ" panose="020B0604030504040204" pitchFamily="50" charset="-128"/>
                  <a:ea typeface="メイリオ" panose="020B0604030504040204" pitchFamily="50" charset="-128"/>
                </a:rPr>
                <a:t>ブース出展</a:t>
              </a:r>
              <a:endParaRPr kumimoji="1" lang="en-US" altLang="ja-JP" sz="1050" b="1" dirty="0">
                <a:solidFill>
                  <a:schemeClr val="accent5"/>
                </a:solidFill>
                <a:latin typeface="メイリオ" panose="020B0604030504040204" pitchFamily="50" charset="-128"/>
                <a:ea typeface="メイリオ" panose="020B0604030504040204" pitchFamily="50" charset="-128"/>
              </a:endParaRPr>
            </a:p>
            <a:p>
              <a:pPr algn="ctr"/>
              <a:r>
                <a:rPr kumimoji="1" lang="ja-JP" altLang="en-US" sz="1050" b="1">
                  <a:solidFill>
                    <a:schemeClr val="accent5"/>
                  </a:solidFill>
                  <a:latin typeface="メイリオ" panose="020B0604030504040204" pitchFamily="50" charset="-128"/>
                  <a:ea typeface="メイリオ" panose="020B0604030504040204" pitchFamily="50" charset="-128"/>
                </a:rPr>
                <a:t>＆</a:t>
              </a:r>
              <a:endParaRPr kumimoji="1" lang="en-US" altLang="ja-JP" sz="1050" b="1" dirty="0">
                <a:solidFill>
                  <a:schemeClr val="accent5"/>
                </a:solidFill>
                <a:latin typeface="メイリオ" panose="020B0604030504040204" pitchFamily="50" charset="-128"/>
                <a:ea typeface="メイリオ" panose="020B0604030504040204" pitchFamily="50" charset="-128"/>
              </a:endParaRPr>
            </a:p>
            <a:p>
              <a:pPr algn="ctr"/>
              <a:r>
                <a:rPr kumimoji="1" lang="ja-JP" altLang="en-US" sz="1050" b="1">
                  <a:solidFill>
                    <a:schemeClr val="accent5"/>
                  </a:solidFill>
                  <a:latin typeface="メイリオ" panose="020B0604030504040204" pitchFamily="50" charset="-128"/>
                  <a:ea typeface="メイリオ" panose="020B0604030504040204" pitchFamily="50" charset="-128"/>
                </a:rPr>
                <a:t>ワークショップ</a:t>
              </a:r>
              <a:endParaRPr kumimoji="1" lang="en-US" altLang="ja-JP" sz="1050" b="1" dirty="0">
                <a:solidFill>
                  <a:schemeClr val="accent5"/>
                </a:solidFill>
                <a:latin typeface="メイリオ" panose="020B0604030504040204" pitchFamily="50" charset="-128"/>
                <a:ea typeface="メイリオ" panose="020B0604030504040204" pitchFamily="50" charset="-128"/>
              </a:endParaRPr>
            </a:p>
          </p:txBody>
        </p:sp>
      </p:grpSp>
      <p:sp>
        <p:nvSpPr>
          <p:cNvPr id="38" name="Google Shape;860;p9">
            <a:extLst>
              <a:ext uri="{FF2B5EF4-FFF2-40B4-BE49-F238E27FC236}">
                <a16:creationId xmlns:a16="http://schemas.microsoft.com/office/drawing/2014/main" id="{AE6F2B86-8785-90CB-3FBB-CBDA524A83BD}"/>
              </a:ext>
            </a:extLst>
          </p:cNvPr>
          <p:cNvSpPr txBox="1"/>
          <p:nvPr/>
        </p:nvSpPr>
        <p:spPr>
          <a:xfrm>
            <a:off x="895214" y="197519"/>
            <a:ext cx="341632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タイアップ実施事例</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37802674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cxnSp>
        <p:nvCxnSpPr>
          <p:cNvPr id="856" name="Google Shape;856;p9"/>
          <p:cNvCxnSpPr/>
          <p:nvPr/>
        </p:nvCxnSpPr>
        <p:spPr>
          <a:xfrm>
            <a:off x="186125" y="820209"/>
            <a:ext cx="4474064" cy="0"/>
          </a:xfrm>
          <a:prstGeom prst="straightConnector1">
            <a:avLst/>
          </a:prstGeom>
          <a:noFill/>
          <a:ln w="19050" cap="flat" cmpd="sng">
            <a:solidFill>
              <a:srgbClr val="96C932"/>
            </a:solidFill>
            <a:prstDash val="solid"/>
            <a:round/>
            <a:headEnd type="none" w="sm" len="sm"/>
            <a:tailEnd type="none" w="sm" len="sm"/>
          </a:ln>
        </p:spPr>
      </p:cxnSp>
      <p:sp>
        <p:nvSpPr>
          <p:cNvPr id="857" name="Google Shape;857;p9"/>
          <p:cNvSpPr txBox="1"/>
          <p:nvPr/>
        </p:nvSpPr>
        <p:spPr>
          <a:xfrm>
            <a:off x="7733037" y="166619"/>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861" name="Google Shape;861;p9"/>
          <p:cNvSpPr txBox="1"/>
          <p:nvPr/>
        </p:nvSpPr>
        <p:spPr>
          <a:xfrm>
            <a:off x="170144" y="838185"/>
            <a:ext cx="8510026"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実施時：2023年7月</a:t>
            </a:r>
            <a:endParaRPr sz="1100" b="0" i="0" u="none" strike="noStrike" cap="none" dirty="0">
              <a:solidFill>
                <a:srgbClr val="000000"/>
              </a:solidFill>
              <a:latin typeface="Meiryo"/>
              <a:ea typeface="Meiryo"/>
              <a:cs typeface="Meiryo"/>
              <a:sym typeface="Meiryo"/>
            </a:endParaRPr>
          </a:p>
          <a:p>
            <a:pPr>
              <a:buSzPts val="1100"/>
            </a:pPr>
            <a:r>
              <a:rPr lang="en-US" sz="1100" b="0" i="0" u="none" strike="noStrike" cap="none" dirty="0" err="1">
                <a:solidFill>
                  <a:srgbClr val="000000"/>
                </a:solidFill>
                <a:latin typeface="Meiryo"/>
                <a:ea typeface="Meiryo"/>
                <a:cs typeface="Meiryo"/>
                <a:sym typeface="Meiryo"/>
              </a:rPr>
              <a:t>広告主：アイリスオーヤマ株式会社</a:t>
            </a:r>
            <a:endParaRPr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商材：</a:t>
            </a:r>
            <a:r>
              <a:rPr lang="en-US" sz="1100" dirty="0" err="1">
                <a:latin typeface="Meiryo"/>
                <a:ea typeface="Meiryo"/>
                <a:cs typeface="Meiryo"/>
                <a:sym typeface="Meiryo"/>
              </a:rPr>
              <a:t>HUGEL</a:t>
            </a:r>
            <a:endParaRPr lang="en-US" altLang="ja-JP"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広告メニュ</a:t>
            </a:r>
            <a:r>
              <a:rPr lang="en-US" sz="1100" b="0" i="0" u="none" strike="noStrike" cap="none" dirty="0">
                <a:solidFill>
                  <a:srgbClr val="000000"/>
                </a:solidFill>
                <a:latin typeface="Meiryo"/>
                <a:ea typeface="Meiryo"/>
                <a:cs typeface="Meiryo"/>
                <a:sym typeface="Meiryo"/>
              </a:rPr>
              <a:t>ー：</a:t>
            </a:r>
            <a:r>
              <a:rPr lang="en-US" sz="1100" dirty="0" err="1">
                <a:latin typeface="Meiryo"/>
                <a:ea typeface="Meiryo"/>
                <a:cs typeface="Meiryo"/>
                <a:sym typeface="Meiryo"/>
              </a:rPr>
              <a:t>WEBリーチMAXプラス</a:t>
            </a:r>
            <a:endParaRPr lang="en-US" altLang="ja-JP" sz="1100" b="0" i="0" u="none" strike="noStrike" cap="none" dirty="0">
              <a:solidFill>
                <a:srgbClr val="000000"/>
              </a:solidFill>
              <a:latin typeface="Meiryo"/>
              <a:ea typeface="Meiryo"/>
              <a:cs typeface="Meiryo"/>
              <a:sym typeface="Meiryo"/>
            </a:endParaRPr>
          </a:p>
        </p:txBody>
      </p:sp>
      <p:cxnSp>
        <p:nvCxnSpPr>
          <p:cNvPr id="882" name="Google Shape;882;p9"/>
          <p:cNvCxnSpPr/>
          <p:nvPr/>
        </p:nvCxnSpPr>
        <p:spPr>
          <a:xfrm>
            <a:off x="170144" y="1607586"/>
            <a:ext cx="4474064" cy="0"/>
          </a:xfrm>
          <a:prstGeom prst="straightConnector1">
            <a:avLst/>
          </a:prstGeom>
          <a:noFill/>
          <a:ln w="19050" cap="flat" cmpd="sng">
            <a:solidFill>
              <a:srgbClr val="96C932"/>
            </a:solidFill>
            <a:prstDash val="solid"/>
            <a:round/>
            <a:headEnd type="none" w="sm" len="sm"/>
            <a:tailEnd type="none" w="sm" len="sm"/>
          </a:ln>
        </p:spPr>
      </p:cxnSp>
      <p:sp>
        <p:nvSpPr>
          <p:cNvPr id="13" name="Google Shape;86;p1">
            <a:extLst>
              <a:ext uri="{FF2B5EF4-FFF2-40B4-BE49-F238E27FC236}">
                <a16:creationId xmlns:a16="http://schemas.microsoft.com/office/drawing/2014/main" id="{49EB6D2D-3D77-9BE1-D073-4699D71292C8}"/>
              </a:ext>
            </a:extLst>
          </p:cNvPr>
          <p:cNvSpPr/>
          <p:nvPr/>
        </p:nvSpPr>
        <p:spPr>
          <a:xfrm>
            <a:off x="281353" y="1940283"/>
            <a:ext cx="5518812" cy="3542859"/>
          </a:xfrm>
          <a:prstGeom prst="rect">
            <a:avLst/>
          </a:prstGeom>
          <a:noFill/>
          <a:ln w="38100" cap="flat" cmpd="sng">
            <a:solidFill>
              <a:srgbClr val="6F95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eiryo"/>
              <a:ea typeface="Meiryo"/>
              <a:cs typeface="Meiryo"/>
              <a:sym typeface="Meiryo"/>
            </a:endParaRPr>
          </a:p>
        </p:txBody>
      </p:sp>
      <p:sp>
        <p:nvSpPr>
          <p:cNvPr id="38" name="Google Shape;91;p1">
            <a:extLst>
              <a:ext uri="{FF2B5EF4-FFF2-40B4-BE49-F238E27FC236}">
                <a16:creationId xmlns:a16="http://schemas.microsoft.com/office/drawing/2014/main" id="{AAA59D2E-FD4F-A522-393C-CDE2E794E407}"/>
              </a:ext>
            </a:extLst>
          </p:cNvPr>
          <p:cNvSpPr/>
          <p:nvPr/>
        </p:nvSpPr>
        <p:spPr>
          <a:xfrm>
            <a:off x="271692" y="5752404"/>
            <a:ext cx="8590954" cy="906621"/>
          </a:xfrm>
          <a:prstGeom prst="rect">
            <a:avLst/>
          </a:prstGeom>
          <a:solidFill>
            <a:schemeClr val="lt1"/>
          </a:solidFill>
          <a:ln w="28575" cap="flat" cmpd="sng">
            <a:solidFill>
              <a:srgbClr val="5CA27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a:p>
        </p:txBody>
      </p:sp>
      <p:sp>
        <p:nvSpPr>
          <p:cNvPr id="39" name="Google Shape;92;p1">
            <a:extLst>
              <a:ext uri="{FF2B5EF4-FFF2-40B4-BE49-F238E27FC236}">
                <a16:creationId xmlns:a16="http://schemas.microsoft.com/office/drawing/2014/main" id="{E918648E-7FDE-D0E6-5484-9781EAB1149F}"/>
              </a:ext>
            </a:extLst>
          </p:cNvPr>
          <p:cNvSpPr txBox="1"/>
          <p:nvPr/>
        </p:nvSpPr>
        <p:spPr>
          <a:xfrm>
            <a:off x="207872" y="6091022"/>
            <a:ext cx="623256"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1100">
                <a:solidFill>
                  <a:srgbClr val="000000"/>
                </a:solidFill>
                <a:latin typeface="Meiryo"/>
                <a:ea typeface="Meiryo"/>
                <a:cs typeface="Meiryo"/>
                <a:sym typeface="Meiryo"/>
              </a:rPr>
              <a:t>結果:</a:t>
            </a:r>
            <a:endParaRPr dirty="0"/>
          </a:p>
        </p:txBody>
      </p:sp>
      <p:sp>
        <p:nvSpPr>
          <p:cNvPr id="40" name="Google Shape;96;p1">
            <a:extLst>
              <a:ext uri="{FF2B5EF4-FFF2-40B4-BE49-F238E27FC236}">
                <a16:creationId xmlns:a16="http://schemas.microsoft.com/office/drawing/2014/main" id="{6A341BFF-5E6D-7399-6B5C-3AF88740DC93}"/>
              </a:ext>
            </a:extLst>
          </p:cNvPr>
          <p:cNvSpPr/>
          <p:nvPr/>
        </p:nvSpPr>
        <p:spPr>
          <a:xfrm>
            <a:off x="281355" y="1625639"/>
            <a:ext cx="5518810" cy="259798"/>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200" b="1">
                <a:solidFill>
                  <a:schemeClr val="lt1"/>
                </a:solidFill>
                <a:latin typeface="Meiryo"/>
                <a:ea typeface="Meiryo"/>
                <a:cs typeface="Meiryo"/>
                <a:sym typeface="Meiryo"/>
              </a:rPr>
              <a:t>WEB オリジナルTU</a:t>
            </a:r>
            <a:endParaRPr sz="1200"/>
          </a:p>
        </p:txBody>
      </p:sp>
      <p:sp>
        <p:nvSpPr>
          <p:cNvPr id="41" name="Google Shape;100;p1">
            <a:extLst>
              <a:ext uri="{FF2B5EF4-FFF2-40B4-BE49-F238E27FC236}">
                <a16:creationId xmlns:a16="http://schemas.microsoft.com/office/drawing/2014/main" id="{4C363FB2-ED93-2183-48A7-8647D6A21185}"/>
              </a:ext>
            </a:extLst>
          </p:cNvPr>
          <p:cNvSpPr/>
          <p:nvPr/>
        </p:nvSpPr>
        <p:spPr>
          <a:xfrm>
            <a:off x="6402634" y="1948886"/>
            <a:ext cx="2438979" cy="2661481"/>
          </a:xfrm>
          <a:prstGeom prst="roundRect">
            <a:avLst>
              <a:gd name="adj" fmla="val 16667"/>
            </a:avLst>
          </a:prstGeom>
          <a:noFill/>
          <a:ln w="3810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pic>
        <p:nvPicPr>
          <p:cNvPr id="42" name="Google Shape;101;p1" descr="SNSロゴ（PING）">
            <a:extLst>
              <a:ext uri="{FF2B5EF4-FFF2-40B4-BE49-F238E27FC236}">
                <a16:creationId xmlns:a16="http://schemas.microsoft.com/office/drawing/2014/main" id="{C4FE1FDF-3481-AC0A-5A2B-69C97EC4BBE9}"/>
              </a:ext>
            </a:extLst>
          </p:cNvPr>
          <p:cNvPicPr preferRelativeResize="0"/>
          <p:nvPr/>
        </p:nvPicPr>
        <p:blipFill rotWithShape="1">
          <a:blip r:embed="rId3">
            <a:alphaModFix/>
          </a:blip>
          <a:srcRect/>
          <a:stretch/>
        </p:blipFill>
        <p:spPr>
          <a:xfrm>
            <a:off x="6052080" y="4900928"/>
            <a:ext cx="1278274" cy="425341"/>
          </a:xfrm>
          <a:prstGeom prst="rect">
            <a:avLst/>
          </a:prstGeom>
          <a:noFill/>
          <a:ln>
            <a:noFill/>
          </a:ln>
        </p:spPr>
      </p:pic>
      <p:sp>
        <p:nvSpPr>
          <p:cNvPr id="43" name="Google Shape;103;p1">
            <a:extLst>
              <a:ext uri="{FF2B5EF4-FFF2-40B4-BE49-F238E27FC236}">
                <a16:creationId xmlns:a16="http://schemas.microsoft.com/office/drawing/2014/main" id="{197DED7A-5C98-A637-53E2-53EB3D759C1F}"/>
              </a:ext>
            </a:extLst>
          </p:cNvPr>
          <p:cNvSpPr/>
          <p:nvPr/>
        </p:nvSpPr>
        <p:spPr>
          <a:xfrm>
            <a:off x="410810" y="5175654"/>
            <a:ext cx="2480166"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 altLang="ja-JP" sz="900" dirty="0">
                <a:solidFill>
                  <a:schemeClr val="dk1"/>
                </a:solidFill>
                <a:latin typeface="Meiryo"/>
                <a:ea typeface="Meiryo"/>
                <a:cs typeface="Meiryo"/>
                <a:sym typeface="Meiryo"/>
              </a:rPr>
              <a:t>https://</a:t>
            </a:r>
            <a:r>
              <a:rPr lang="en" altLang="ja-JP" sz="900" dirty="0" err="1">
                <a:solidFill>
                  <a:schemeClr val="dk1"/>
                </a:solidFill>
                <a:latin typeface="Meiryo"/>
                <a:ea typeface="Meiryo"/>
                <a:cs typeface="Meiryo"/>
                <a:sym typeface="Meiryo"/>
              </a:rPr>
              <a:t>www.bepal.net</a:t>
            </a:r>
            <a:r>
              <a:rPr lang="en" altLang="ja-JP" sz="900" dirty="0">
                <a:solidFill>
                  <a:schemeClr val="dk1"/>
                </a:solidFill>
                <a:latin typeface="Meiryo"/>
                <a:ea typeface="Meiryo"/>
                <a:cs typeface="Meiryo"/>
                <a:sym typeface="Meiryo"/>
              </a:rPr>
              <a:t>/archives/337531</a:t>
            </a:r>
            <a:endParaRPr sz="900" dirty="0">
              <a:solidFill>
                <a:schemeClr val="dk1"/>
              </a:solidFill>
              <a:latin typeface="Meiryo"/>
              <a:ea typeface="Meiryo"/>
              <a:cs typeface="Meiryo"/>
              <a:sym typeface="Meiryo"/>
            </a:endParaRPr>
          </a:p>
        </p:txBody>
      </p:sp>
      <p:sp>
        <p:nvSpPr>
          <p:cNvPr id="44" name="Google Shape;108;p1">
            <a:extLst>
              <a:ext uri="{FF2B5EF4-FFF2-40B4-BE49-F238E27FC236}">
                <a16:creationId xmlns:a16="http://schemas.microsoft.com/office/drawing/2014/main" id="{D68BDF21-27C9-F15F-ADE0-4349CA3FD627}"/>
              </a:ext>
            </a:extLst>
          </p:cNvPr>
          <p:cNvSpPr/>
          <p:nvPr/>
        </p:nvSpPr>
        <p:spPr>
          <a:xfrm>
            <a:off x="6402634" y="1622351"/>
            <a:ext cx="2460012" cy="25979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200" b="1">
                <a:solidFill>
                  <a:schemeClr val="lt1"/>
                </a:solidFill>
                <a:latin typeface="Meiryo"/>
                <a:ea typeface="Meiryo"/>
                <a:cs typeface="Meiryo"/>
                <a:sym typeface="Meiryo"/>
              </a:rPr>
              <a:t>Smart Newsブースト</a:t>
            </a:r>
            <a:endParaRPr sz="1200" b="1" dirty="0">
              <a:solidFill>
                <a:schemeClr val="lt1"/>
              </a:solidFill>
              <a:latin typeface="Meiryo"/>
              <a:ea typeface="Meiryo"/>
              <a:cs typeface="Meiryo"/>
              <a:sym typeface="Meiryo"/>
            </a:endParaRPr>
          </a:p>
        </p:txBody>
      </p:sp>
      <p:pic>
        <p:nvPicPr>
          <p:cNvPr id="45" name="Google Shape;113;p1" descr="annn.png">
            <a:extLst>
              <a:ext uri="{FF2B5EF4-FFF2-40B4-BE49-F238E27FC236}">
                <a16:creationId xmlns:a16="http://schemas.microsoft.com/office/drawing/2014/main" id="{246C7A4F-298F-A11C-11F6-984F60B53512}"/>
              </a:ext>
            </a:extLst>
          </p:cNvPr>
          <p:cNvPicPr preferRelativeResize="0"/>
          <p:nvPr/>
        </p:nvPicPr>
        <p:blipFill rotWithShape="1">
          <a:blip r:embed="rId4">
            <a:alphaModFix/>
          </a:blip>
          <a:srcRect/>
          <a:stretch/>
        </p:blipFill>
        <p:spPr>
          <a:xfrm>
            <a:off x="7463173" y="4687840"/>
            <a:ext cx="465857" cy="906621"/>
          </a:xfrm>
          <a:prstGeom prst="rect">
            <a:avLst/>
          </a:prstGeom>
          <a:noFill/>
          <a:ln>
            <a:noFill/>
          </a:ln>
        </p:spPr>
      </p:pic>
      <p:grpSp>
        <p:nvGrpSpPr>
          <p:cNvPr id="46" name="Google Shape;117;p1">
            <a:extLst>
              <a:ext uri="{FF2B5EF4-FFF2-40B4-BE49-F238E27FC236}">
                <a16:creationId xmlns:a16="http://schemas.microsoft.com/office/drawing/2014/main" id="{75AF75E7-CDC0-ED89-42E7-CBF234D25B0C}"/>
              </a:ext>
            </a:extLst>
          </p:cNvPr>
          <p:cNvGrpSpPr/>
          <p:nvPr/>
        </p:nvGrpSpPr>
        <p:grpSpPr>
          <a:xfrm>
            <a:off x="6446658" y="2044456"/>
            <a:ext cx="1589642" cy="1439926"/>
            <a:chOff x="5898143" y="3211695"/>
            <a:chExt cx="1589642" cy="1439926"/>
          </a:xfrm>
        </p:grpSpPr>
        <p:sp>
          <p:nvSpPr>
            <p:cNvPr id="47" name="Google Shape;118;p1">
              <a:extLst>
                <a:ext uri="{FF2B5EF4-FFF2-40B4-BE49-F238E27FC236}">
                  <a16:creationId xmlns:a16="http://schemas.microsoft.com/office/drawing/2014/main" id="{5A96D39F-CAA2-7744-D139-F9B1BC33694D}"/>
                </a:ext>
              </a:extLst>
            </p:cNvPr>
            <p:cNvSpPr/>
            <p:nvPr/>
          </p:nvSpPr>
          <p:spPr>
            <a:xfrm>
              <a:off x="5898143" y="3211695"/>
              <a:ext cx="1589642" cy="1439926"/>
            </a:xfrm>
            <a:prstGeom prst="ellipse">
              <a:avLst/>
            </a:prstGeom>
            <a:solidFill>
              <a:srgbClr val="FFFF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8" name="Google Shape;119;p1">
              <a:extLst>
                <a:ext uri="{FF2B5EF4-FFF2-40B4-BE49-F238E27FC236}">
                  <a16:creationId xmlns:a16="http://schemas.microsoft.com/office/drawing/2014/main" id="{21E46BDC-F375-D421-2FC2-CFE01D05283F}"/>
                </a:ext>
              </a:extLst>
            </p:cNvPr>
            <p:cNvSpPr txBox="1"/>
            <p:nvPr/>
          </p:nvSpPr>
          <p:spPr>
            <a:xfrm>
              <a:off x="5907885" y="3645730"/>
              <a:ext cx="1569660"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ja-JP" sz="1800" b="1" dirty="0">
                  <a:solidFill>
                    <a:schemeClr val="accent5"/>
                  </a:solidFill>
                  <a:latin typeface="Meiryo"/>
                  <a:ea typeface="Meiryo"/>
                  <a:cs typeface="Meiryo"/>
                  <a:sym typeface="Meiryo"/>
                </a:rPr>
                <a:t>30,000PV</a:t>
              </a:r>
              <a:r>
                <a:rPr lang="ja-JP" altLang="en-US" sz="1800" b="1">
                  <a:solidFill>
                    <a:schemeClr val="accent5"/>
                  </a:solidFill>
                  <a:latin typeface="Meiryo"/>
                  <a:ea typeface="Meiryo"/>
                  <a:cs typeface="Meiryo"/>
                  <a:sym typeface="Meiryo"/>
                </a:rPr>
                <a:t>誘導保証</a:t>
              </a:r>
              <a:endParaRPr lang="ja-JP" altLang="en-US" sz="1800" b="1" dirty="0">
                <a:solidFill>
                  <a:schemeClr val="accent5"/>
                </a:solidFill>
                <a:latin typeface="Meiryo"/>
                <a:ea typeface="Meiryo"/>
                <a:cs typeface="Meiryo"/>
                <a:sym typeface="Meiryo"/>
              </a:endParaRPr>
            </a:p>
          </p:txBody>
        </p:sp>
      </p:grpSp>
      <p:pic>
        <p:nvPicPr>
          <p:cNvPr id="49" name="Google Shape;120;p1">
            <a:extLst>
              <a:ext uri="{FF2B5EF4-FFF2-40B4-BE49-F238E27FC236}">
                <a16:creationId xmlns:a16="http://schemas.microsoft.com/office/drawing/2014/main" id="{A0E06143-F386-CEF0-FF2D-955E8D0C8812}"/>
              </a:ext>
            </a:extLst>
          </p:cNvPr>
          <p:cNvPicPr preferRelativeResize="0"/>
          <p:nvPr/>
        </p:nvPicPr>
        <p:blipFill rotWithShape="1">
          <a:blip r:embed="rId5">
            <a:alphaModFix/>
          </a:blip>
          <a:srcRect/>
          <a:stretch/>
        </p:blipFill>
        <p:spPr>
          <a:xfrm>
            <a:off x="7922290" y="3028550"/>
            <a:ext cx="832480" cy="830140"/>
          </a:xfrm>
          <a:prstGeom prst="rect">
            <a:avLst/>
          </a:prstGeom>
          <a:noFill/>
          <a:ln>
            <a:noFill/>
          </a:ln>
        </p:spPr>
      </p:pic>
      <p:sp>
        <p:nvSpPr>
          <p:cNvPr id="50" name="Google Shape;122;p1">
            <a:extLst>
              <a:ext uri="{FF2B5EF4-FFF2-40B4-BE49-F238E27FC236}">
                <a16:creationId xmlns:a16="http://schemas.microsoft.com/office/drawing/2014/main" id="{16E46AF6-5A48-100E-EB6B-CF9FC147AB81}"/>
              </a:ext>
            </a:extLst>
          </p:cNvPr>
          <p:cNvSpPr txBox="1"/>
          <p:nvPr/>
        </p:nvSpPr>
        <p:spPr>
          <a:xfrm>
            <a:off x="6552503" y="3906488"/>
            <a:ext cx="228911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2800">
                <a:solidFill>
                  <a:schemeClr val="dk1"/>
                </a:solidFill>
                <a:latin typeface="Meiryo"/>
                <a:ea typeface="Meiryo"/>
                <a:cs typeface="Meiryo"/>
                <a:sym typeface="Meiryo"/>
              </a:rPr>
              <a:t>SmartNews</a:t>
            </a:r>
            <a:endParaRPr sz="2800" dirty="0">
              <a:solidFill>
                <a:schemeClr val="dk1"/>
              </a:solidFill>
              <a:latin typeface="Meiryo"/>
              <a:ea typeface="Meiryo"/>
              <a:cs typeface="Meiryo"/>
              <a:sym typeface="Meiryo"/>
            </a:endParaRPr>
          </a:p>
        </p:txBody>
      </p:sp>
      <p:sp>
        <p:nvSpPr>
          <p:cNvPr id="51" name="三角形 50">
            <a:extLst>
              <a:ext uri="{FF2B5EF4-FFF2-40B4-BE49-F238E27FC236}">
                <a16:creationId xmlns:a16="http://schemas.microsoft.com/office/drawing/2014/main" id="{B3528165-CC33-0478-3E64-F70EC03CD9D5}"/>
              </a:ext>
            </a:extLst>
          </p:cNvPr>
          <p:cNvSpPr/>
          <p:nvPr/>
        </p:nvSpPr>
        <p:spPr>
          <a:xfrm rot="16200000">
            <a:off x="4924876" y="3134980"/>
            <a:ext cx="2481439" cy="300391"/>
          </a:xfrm>
          <a:prstGeom prst="triangle">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a:extLst>
              <a:ext uri="{FF2B5EF4-FFF2-40B4-BE49-F238E27FC236}">
                <a16:creationId xmlns:a16="http://schemas.microsoft.com/office/drawing/2014/main" id="{ED948E30-609D-261A-4794-4A4C28A1B425}"/>
              </a:ext>
            </a:extLst>
          </p:cNvPr>
          <p:cNvSpPr txBox="1"/>
          <p:nvPr/>
        </p:nvSpPr>
        <p:spPr>
          <a:xfrm>
            <a:off x="672722" y="5815933"/>
            <a:ext cx="7875420" cy="861774"/>
          </a:xfrm>
          <a:prstGeom prst="rect">
            <a:avLst/>
          </a:prstGeom>
          <a:noFill/>
        </p:spPr>
        <p:txBody>
          <a:bodyPr wrap="square" rtlCol="0">
            <a:spAutoFit/>
          </a:bodyPr>
          <a:lstStyle/>
          <a:p>
            <a:r>
              <a:rPr lang="ja-JP" altLang="en-US" sz="1000" i="0">
                <a:solidFill>
                  <a:schemeClr val="tx1"/>
                </a:solidFill>
                <a:effectLst/>
                <a:latin typeface="Meiryo" panose="020B0604030504040204" pitchFamily="34" charset="-128"/>
                <a:ea typeface="Meiryo" panose="020B0604030504040204" pitchFamily="34" charset="-128"/>
              </a:rPr>
              <a:t>真空断熱のクーラーボックスの機能面と</a:t>
            </a:r>
            <a:r>
              <a:rPr lang="en-US" altLang="ja-JP" sz="1000" i="0" dirty="0">
                <a:solidFill>
                  <a:schemeClr val="tx1"/>
                </a:solidFill>
                <a:effectLst/>
                <a:latin typeface="Meiryo" panose="020B0604030504040204" pitchFamily="34" charset="-128"/>
                <a:ea typeface="Meiryo" panose="020B0604030504040204" pitchFamily="34" charset="-128"/>
              </a:rPr>
              <a:t>HUGEL</a:t>
            </a:r>
            <a:r>
              <a:rPr lang="ja-JP" altLang="en-US" sz="1000" i="0">
                <a:solidFill>
                  <a:schemeClr val="tx1"/>
                </a:solidFill>
                <a:effectLst/>
                <a:latin typeface="Meiryo" panose="020B0604030504040204" pitchFamily="34" charset="-128"/>
                <a:ea typeface="Meiryo" panose="020B0604030504040204" pitchFamily="34" charset="-128"/>
              </a:rPr>
              <a:t>の圧倒的なコスパの良さを、ファミリー</a:t>
            </a:r>
            <a:r>
              <a:rPr lang="ja-JP" altLang="en-US" sz="1000">
                <a:solidFill>
                  <a:schemeClr val="tx1"/>
                </a:solidFill>
                <a:latin typeface="Meiryo" panose="020B0604030504040204" pitchFamily="34" charset="-128"/>
                <a:ea typeface="Meiryo" panose="020B0604030504040204" pitchFamily="34" charset="-128"/>
              </a:rPr>
              <a:t>キャンプシーン</a:t>
            </a:r>
            <a:r>
              <a:rPr lang="ja-JP" altLang="en-US" sz="1000" i="0" u="none" strike="noStrike">
                <a:solidFill>
                  <a:schemeClr val="tx1"/>
                </a:solidFill>
                <a:effectLst/>
                <a:latin typeface="Meiryo" panose="020B0604030504040204" pitchFamily="34" charset="-128"/>
                <a:ea typeface="Meiryo" panose="020B0604030504040204" pitchFamily="34" charset="-128"/>
              </a:rPr>
              <a:t>で紹介。</a:t>
            </a:r>
            <a:r>
              <a:rPr lang="ja-JP" altLang="en-US" sz="1000" i="0">
                <a:solidFill>
                  <a:schemeClr val="tx1"/>
                </a:solidFill>
                <a:effectLst/>
                <a:latin typeface="Meiryo" panose="020B0604030504040204" pitchFamily="34" charset="-128"/>
                <a:ea typeface="Meiryo" panose="020B0604030504040204" pitchFamily="34" charset="-128"/>
              </a:rPr>
              <a:t>真夏のキャンプを考えている人に効果的に</a:t>
            </a:r>
            <a:r>
              <a:rPr lang="ja-JP" altLang="en-US" sz="1000" i="0" u="none" strike="noStrike">
                <a:solidFill>
                  <a:schemeClr val="tx1"/>
                </a:solidFill>
                <a:effectLst/>
                <a:latin typeface="Meiryo" panose="020B0604030504040204" pitchFamily="34" charset="-128"/>
                <a:ea typeface="Meiryo" panose="020B0604030504040204" pitchFamily="34" charset="-128"/>
              </a:rPr>
              <a:t>伝わる記事を展開しつつ、</a:t>
            </a:r>
            <a:r>
              <a:rPr lang="en-US" altLang="ja-JP" sz="1000" i="0" u="none" strike="noStrike" dirty="0">
                <a:solidFill>
                  <a:schemeClr val="tx1"/>
                </a:solidFill>
                <a:effectLst/>
                <a:latin typeface="Meiryo" panose="020B0604030504040204" pitchFamily="34" charset="-128"/>
                <a:ea typeface="Meiryo" panose="020B0604030504040204" pitchFamily="34" charset="-128"/>
              </a:rPr>
              <a:t>WEB</a:t>
            </a:r>
            <a:r>
              <a:rPr lang="ja-JP" altLang="en-US" sz="1000" i="0" u="none" strike="noStrike">
                <a:solidFill>
                  <a:schemeClr val="tx1"/>
                </a:solidFill>
                <a:effectLst/>
                <a:latin typeface="Meiryo" panose="020B0604030504040204" pitchFamily="34" charset="-128"/>
                <a:ea typeface="Meiryo" panose="020B0604030504040204" pitchFamily="34" charset="-128"/>
              </a:rPr>
              <a:t>リーチ</a:t>
            </a:r>
            <a:r>
              <a:rPr lang="en-US" altLang="ja-JP" sz="1000" i="0" u="none" strike="noStrike" dirty="0">
                <a:solidFill>
                  <a:schemeClr val="tx1"/>
                </a:solidFill>
                <a:effectLst/>
                <a:latin typeface="Meiryo" panose="020B0604030504040204" pitchFamily="34" charset="-128"/>
                <a:ea typeface="Meiryo" panose="020B0604030504040204" pitchFamily="34" charset="-128"/>
              </a:rPr>
              <a:t>MAX</a:t>
            </a:r>
            <a:r>
              <a:rPr lang="ja-JP" altLang="en-US" sz="1000" i="0" u="none" strike="noStrike">
                <a:solidFill>
                  <a:schemeClr val="tx1"/>
                </a:solidFill>
                <a:effectLst/>
                <a:latin typeface="Meiryo" panose="020B0604030504040204" pitchFamily="34" charset="-128"/>
                <a:ea typeface="Meiryo" panose="020B0604030504040204" pitchFamily="34" charset="-128"/>
              </a:rPr>
              <a:t>プランで最大限に記事を拡散し、効率良くユーザーにリーチすることができた。</a:t>
            </a:r>
            <a:r>
              <a:rPr lang="en-US" altLang="ja-JP" sz="1000" i="0" u="none" strike="noStrike" dirty="0" err="1">
                <a:solidFill>
                  <a:schemeClr val="tx1"/>
                </a:solidFill>
                <a:effectLst/>
                <a:latin typeface="Meiryo" panose="020B0604030504040204" pitchFamily="34" charset="-128"/>
                <a:ea typeface="Meiryo" panose="020B0604030504040204" pitchFamily="34" charset="-128"/>
              </a:rPr>
              <a:t>SmartNews</a:t>
            </a:r>
            <a:r>
              <a:rPr lang="ja-JP" altLang="en-US" sz="1000">
                <a:solidFill>
                  <a:schemeClr val="tx1"/>
                </a:solidFill>
                <a:latin typeface="Meiryo" panose="020B0604030504040204" pitchFamily="34" charset="-128"/>
                <a:ea typeface="Meiryo" panose="020B0604030504040204" pitchFamily="34" charset="-128"/>
              </a:rPr>
              <a:t>ユーザーとの親和性も高く、効率的に誘導することができ、プランの保証</a:t>
            </a:r>
            <a:r>
              <a:rPr lang="en-US" altLang="ja-JP" sz="1000" dirty="0">
                <a:solidFill>
                  <a:schemeClr val="tx1"/>
                </a:solidFill>
                <a:latin typeface="Meiryo" panose="020B0604030504040204" pitchFamily="34" charset="-128"/>
                <a:ea typeface="Meiryo" panose="020B0604030504040204" pitchFamily="34" charset="-128"/>
              </a:rPr>
              <a:t>PV</a:t>
            </a:r>
            <a:r>
              <a:rPr lang="ja-JP" altLang="en-US" sz="1000">
                <a:solidFill>
                  <a:schemeClr val="tx1"/>
                </a:solidFill>
                <a:latin typeface="Meiryo" panose="020B0604030504040204" pitchFamily="34" charset="-128"/>
                <a:ea typeface="Meiryo" panose="020B0604030504040204" pitchFamily="34" charset="-128"/>
              </a:rPr>
              <a:t>を大きく上回る結果となった。またクライアントサイトへの誘導リンクを文中と文末に設置することで誘導機会を増やし、非常に多くのユーザーをクライアントサイトへ誘導することができた。</a:t>
            </a:r>
            <a:endParaRPr kumimoji="1" lang="ja-JP" altLang="en-US" sz="1000">
              <a:solidFill>
                <a:schemeClr val="tx1"/>
              </a:solidFill>
            </a:endParaRPr>
          </a:p>
        </p:txBody>
      </p:sp>
      <p:pic>
        <p:nvPicPr>
          <p:cNvPr id="53" name="Google Shape;51;p8">
            <a:extLst>
              <a:ext uri="{FF2B5EF4-FFF2-40B4-BE49-F238E27FC236}">
                <a16:creationId xmlns:a16="http://schemas.microsoft.com/office/drawing/2014/main" id="{0F8B98F9-B5A9-6E8F-706E-C42DD34B85C7}"/>
              </a:ext>
            </a:extLst>
          </p:cNvPr>
          <p:cNvPicPr preferRelativeResize="0"/>
          <p:nvPr/>
        </p:nvPicPr>
        <p:blipFill rotWithShape="1">
          <a:blip r:embed="rId6" cstate="print">
            <a:alphaModFix/>
            <a:extLst>
              <a:ext uri="{28A0092B-C50C-407E-A947-70E740481C1C}">
                <a14:useLocalDpi xmlns:a14="http://schemas.microsoft.com/office/drawing/2010/main"/>
              </a:ext>
            </a:extLst>
          </a:blip>
          <a:srcRect r="-100"/>
          <a:stretch/>
        </p:blipFill>
        <p:spPr>
          <a:xfrm>
            <a:off x="2852505" y="2594558"/>
            <a:ext cx="1968253" cy="2586828"/>
          </a:xfrm>
          <a:prstGeom prst="rect">
            <a:avLst/>
          </a:prstGeom>
          <a:noFill/>
          <a:ln>
            <a:solidFill>
              <a:schemeClr val="tx2"/>
            </a:solidFill>
          </a:ln>
        </p:spPr>
      </p:pic>
      <p:grpSp>
        <p:nvGrpSpPr>
          <p:cNvPr id="54" name="グループ化 53">
            <a:extLst>
              <a:ext uri="{FF2B5EF4-FFF2-40B4-BE49-F238E27FC236}">
                <a16:creationId xmlns:a16="http://schemas.microsoft.com/office/drawing/2014/main" id="{B60DF256-BD1B-76A6-BE79-29051ACD4F1A}"/>
              </a:ext>
            </a:extLst>
          </p:cNvPr>
          <p:cNvGrpSpPr/>
          <p:nvPr/>
        </p:nvGrpSpPr>
        <p:grpSpPr>
          <a:xfrm>
            <a:off x="533268" y="2164712"/>
            <a:ext cx="2135587" cy="2943827"/>
            <a:chOff x="668215" y="855784"/>
            <a:chExt cx="3810000" cy="5251939"/>
          </a:xfrm>
        </p:grpSpPr>
        <p:pic>
          <p:nvPicPr>
            <p:cNvPr id="55" name="Google Shape;50;p8">
              <a:extLst>
                <a:ext uri="{FF2B5EF4-FFF2-40B4-BE49-F238E27FC236}">
                  <a16:creationId xmlns:a16="http://schemas.microsoft.com/office/drawing/2014/main" id="{B44592A7-8CAC-51D8-6A5A-84E36F8B1D47}"/>
                </a:ext>
              </a:extLst>
            </p:cNvPr>
            <p:cNvPicPr preferRelativeResize="0"/>
            <p:nvPr/>
          </p:nvPicPr>
          <p:blipFill>
            <a:blip r:embed="rId7" cstate="print">
              <a:alphaModFix/>
              <a:extLst>
                <a:ext uri="{28A0092B-C50C-407E-A947-70E740481C1C}">
                  <a14:useLocalDpi xmlns:a14="http://schemas.microsoft.com/office/drawing/2010/main"/>
                </a:ext>
              </a:extLst>
            </a:blip>
            <a:stretch>
              <a:fillRect/>
            </a:stretch>
          </p:blipFill>
          <p:spPr>
            <a:xfrm>
              <a:off x="789625" y="855784"/>
              <a:ext cx="3486944" cy="4904247"/>
            </a:xfrm>
            <a:prstGeom prst="rect">
              <a:avLst/>
            </a:prstGeom>
            <a:noFill/>
            <a:ln>
              <a:solidFill>
                <a:schemeClr val="tx2"/>
              </a:solidFill>
            </a:ln>
          </p:spPr>
        </p:pic>
        <p:pic>
          <p:nvPicPr>
            <p:cNvPr id="56" name="Google Shape;52;p8">
              <a:extLst>
                <a:ext uri="{FF2B5EF4-FFF2-40B4-BE49-F238E27FC236}">
                  <a16:creationId xmlns:a16="http://schemas.microsoft.com/office/drawing/2014/main" id="{AD6DE717-B04E-E020-7276-FA2101017489}"/>
                </a:ext>
              </a:extLst>
            </p:cNvPr>
            <p:cNvPicPr preferRelativeResize="0"/>
            <p:nvPr/>
          </p:nvPicPr>
          <p:blipFill>
            <a:blip r:embed="rId8" cstate="print">
              <a:alphaModFix/>
              <a:extLst>
                <a:ext uri="{28A0092B-C50C-407E-A947-70E740481C1C}">
                  <a14:useLocalDpi xmlns:a14="http://schemas.microsoft.com/office/drawing/2010/main"/>
                </a:ext>
              </a:extLst>
            </a:blip>
            <a:stretch>
              <a:fillRect/>
            </a:stretch>
          </p:blipFill>
          <p:spPr>
            <a:xfrm>
              <a:off x="1174195" y="2018286"/>
              <a:ext cx="1850360" cy="1225858"/>
            </a:xfrm>
            <a:prstGeom prst="rect">
              <a:avLst/>
            </a:prstGeom>
            <a:noFill/>
            <a:ln>
              <a:noFill/>
            </a:ln>
          </p:spPr>
        </p:pic>
        <p:sp>
          <p:nvSpPr>
            <p:cNvPr id="57" name="フローチャート: せん孔テープ 56">
              <a:extLst>
                <a:ext uri="{FF2B5EF4-FFF2-40B4-BE49-F238E27FC236}">
                  <a16:creationId xmlns:a16="http://schemas.microsoft.com/office/drawing/2014/main" id="{41D9C588-1879-1015-B976-1679F8374BDC}"/>
                </a:ext>
              </a:extLst>
            </p:cNvPr>
            <p:cNvSpPr/>
            <p:nvPr/>
          </p:nvSpPr>
          <p:spPr>
            <a:xfrm>
              <a:off x="668215" y="5298831"/>
              <a:ext cx="3810000" cy="808892"/>
            </a:xfrm>
            <a:prstGeom prst="flowChartPunchedTap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8" name="フローチャート: せん孔テープ 57">
            <a:extLst>
              <a:ext uri="{FF2B5EF4-FFF2-40B4-BE49-F238E27FC236}">
                <a16:creationId xmlns:a16="http://schemas.microsoft.com/office/drawing/2014/main" id="{74881444-9928-8560-C071-2A61ABDA9FDA}"/>
              </a:ext>
            </a:extLst>
          </p:cNvPr>
          <p:cNvSpPr/>
          <p:nvPr/>
        </p:nvSpPr>
        <p:spPr>
          <a:xfrm>
            <a:off x="2745123" y="2263688"/>
            <a:ext cx="2135587" cy="453402"/>
          </a:xfrm>
          <a:prstGeom prst="flowChartPunchedTap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Google Shape;102;p1">
            <a:extLst>
              <a:ext uri="{FF2B5EF4-FFF2-40B4-BE49-F238E27FC236}">
                <a16:creationId xmlns:a16="http://schemas.microsoft.com/office/drawing/2014/main" id="{6BC89A0C-4C8C-A956-33DC-0DA617269F89}"/>
              </a:ext>
            </a:extLst>
          </p:cNvPr>
          <p:cNvSpPr/>
          <p:nvPr/>
        </p:nvSpPr>
        <p:spPr>
          <a:xfrm>
            <a:off x="3494325" y="3813658"/>
            <a:ext cx="824753" cy="226128"/>
          </a:xfrm>
          <a:prstGeom prst="roundRect">
            <a:avLst>
              <a:gd name="adj" fmla="val 16667"/>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sp>
        <p:nvSpPr>
          <p:cNvPr id="60" name="Google Shape;102;p1">
            <a:extLst>
              <a:ext uri="{FF2B5EF4-FFF2-40B4-BE49-F238E27FC236}">
                <a16:creationId xmlns:a16="http://schemas.microsoft.com/office/drawing/2014/main" id="{6C94792F-50F9-0BE7-8085-B132965171E5}"/>
              </a:ext>
            </a:extLst>
          </p:cNvPr>
          <p:cNvSpPr/>
          <p:nvPr/>
        </p:nvSpPr>
        <p:spPr>
          <a:xfrm>
            <a:off x="3485360" y="4585980"/>
            <a:ext cx="824753" cy="226128"/>
          </a:xfrm>
          <a:prstGeom prst="roundRect">
            <a:avLst>
              <a:gd name="adj" fmla="val 16667"/>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sp>
        <p:nvSpPr>
          <p:cNvPr id="61" name="Google Shape;102;p1">
            <a:extLst>
              <a:ext uri="{FF2B5EF4-FFF2-40B4-BE49-F238E27FC236}">
                <a16:creationId xmlns:a16="http://schemas.microsoft.com/office/drawing/2014/main" id="{6C644A3F-B92D-8CED-7FB6-E361F6E4C944}"/>
              </a:ext>
            </a:extLst>
          </p:cNvPr>
          <p:cNvSpPr/>
          <p:nvPr/>
        </p:nvSpPr>
        <p:spPr>
          <a:xfrm>
            <a:off x="1166197" y="3541611"/>
            <a:ext cx="824753" cy="226128"/>
          </a:xfrm>
          <a:prstGeom prst="roundRect">
            <a:avLst>
              <a:gd name="adj" fmla="val 16667"/>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sp>
        <p:nvSpPr>
          <p:cNvPr id="62" name="Google Shape;102;p1">
            <a:extLst>
              <a:ext uri="{FF2B5EF4-FFF2-40B4-BE49-F238E27FC236}">
                <a16:creationId xmlns:a16="http://schemas.microsoft.com/office/drawing/2014/main" id="{795764E5-D7D1-D874-A38C-DE214AFB9BB5}"/>
              </a:ext>
            </a:extLst>
          </p:cNvPr>
          <p:cNvSpPr/>
          <p:nvPr/>
        </p:nvSpPr>
        <p:spPr>
          <a:xfrm>
            <a:off x="1463385" y="3802421"/>
            <a:ext cx="527566" cy="226128"/>
          </a:xfrm>
          <a:prstGeom prst="roundRect">
            <a:avLst>
              <a:gd name="adj" fmla="val 16667"/>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grpSp>
        <p:nvGrpSpPr>
          <p:cNvPr id="63" name="Google Shape;109;p1">
            <a:extLst>
              <a:ext uri="{FF2B5EF4-FFF2-40B4-BE49-F238E27FC236}">
                <a16:creationId xmlns:a16="http://schemas.microsoft.com/office/drawing/2014/main" id="{1D91FCDC-638D-F94C-C271-8B96D275E905}"/>
              </a:ext>
            </a:extLst>
          </p:cNvPr>
          <p:cNvGrpSpPr/>
          <p:nvPr/>
        </p:nvGrpSpPr>
        <p:grpSpPr>
          <a:xfrm>
            <a:off x="4324387" y="2875033"/>
            <a:ext cx="1589642" cy="1439926"/>
            <a:chOff x="3777179" y="3194892"/>
            <a:chExt cx="1589642" cy="1439926"/>
          </a:xfrm>
        </p:grpSpPr>
        <p:sp>
          <p:nvSpPr>
            <p:cNvPr id="832" name="Google Shape;110;p1">
              <a:extLst>
                <a:ext uri="{FF2B5EF4-FFF2-40B4-BE49-F238E27FC236}">
                  <a16:creationId xmlns:a16="http://schemas.microsoft.com/office/drawing/2014/main" id="{74E35427-4DCB-7028-AB99-4CE64F81A54A}"/>
                </a:ext>
              </a:extLst>
            </p:cNvPr>
            <p:cNvSpPr/>
            <p:nvPr/>
          </p:nvSpPr>
          <p:spPr>
            <a:xfrm>
              <a:off x="3777179" y="3194892"/>
              <a:ext cx="1589642" cy="1439926"/>
            </a:xfrm>
            <a:prstGeom prst="ellipse">
              <a:avLst/>
            </a:prstGeom>
            <a:solidFill>
              <a:srgbClr val="FFFF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33" name="Google Shape;111;p1">
              <a:extLst>
                <a:ext uri="{FF2B5EF4-FFF2-40B4-BE49-F238E27FC236}">
                  <a16:creationId xmlns:a16="http://schemas.microsoft.com/office/drawing/2014/main" id="{25622BF5-1E26-287C-D66B-B8559FE068AB}"/>
                </a:ext>
              </a:extLst>
            </p:cNvPr>
            <p:cNvSpPr txBox="1"/>
            <p:nvPr/>
          </p:nvSpPr>
          <p:spPr>
            <a:xfrm>
              <a:off x="3870070" y="3510054"/>
              <a:ext cx="1421456" cy="9232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ja-JP" sz="1800" b="1" dirty="0">
                  <a:solidFill>
                    <a:schemeClr val="accent5"/>
                  </a:solidFill>
                  <a:latin typeface="Meiryo"/>
                  <a:ea typeface="Meiryo"/>
                  <a:cs typeface="Meiryo"/>
                  <a:sym typeface="Meiryo"/>
                </a:rPr>
                <a:t>CL</a:t>
              </a:r>
              <a:r>
                <a:rPr lang="ja-JP" altLang="en-US" sz="1800" b="1">
                  <a:solidFill>
                    <a:schemeClr val="accent5"/>
                  </a:solidFill>
                  <a:latin typeface="Meiryo"/>
                  <a:ea typeface="Meiryo"/>
                  <a:cs typeface="Meiryo"/>
                  <a:sym typeface="Meiryo"/>
                </a:rPr>
                <a:t>サイト</a:t>
              </a:r>
              <a:endParaRPr lang="en-US" altLang="ja-JP" sz="1800" b="1" dirty="0">
                <a:solidFill>
                  <a:schemeClr val="accent5"/>
                </a:solidFill>
                <a:latin typeface="Meiryo"/>
                <a:ea typeface="Meiryo"/>
                <a:cs typeface="Meiryo"/>
                <a:sym typeface="Meiryo"/>
              </a:endParaRPr>
            </a:p>
            <a:p>
              <a:pPr marL="0" marR="0" lvl="0" indent="0" algn="ctr" rtl="0">
                <a:spcBef>
                  <a:spcPts val="0"/>
                </a:spcBef>
                <a:spcAft>
                  <a:spcPts val="0"/>
                </a:spcAft>
                <a:buNone/>
              </a:pPr>
              <a:r>
                <a:rPr lang="ja-JP" altLang="en-US" sz="1800" b="1">
                  <a:solidFill>
                    <a:schemeClr val="accent5"/>
                  </a:solidFill>
                  <a:latin typeface="Meiryo"/>
                  <a:ea typeface="Meiryo"/>
                  <a:cs typeface="Meiryo"/>
                  <a:sym typeface="Meiryo"/>
                </a:rPr>
                <a:t>誘導率</a:t>
              </a:r>
              <a:r>
                <a:rPr lang="en-US" altLang="ja-JP" sz="1800" b="1" dirty="0">
                  <a:solidFill>
                    <a:schemeClr val="accent5"/>
                  </a:solidFill>
                  <a:latin typeface="Meiryo"/>
                  <a:ea typeface="Meiryo"/>
                  <a:cs typeface="Meiryo"/>
                  <a:sym typeface="Meiryo"/>
                </a:rPr>
                <a:t>15</a:t>
              </a:r>
              <a:r>
                <a:rPr lang="ja-JP" altLang="en-US" sz="1800" b="1">
                  <a:solidFill>
                    <a:schemeClr val="accent5"/>
                  </a:solidFill>
                  <a:latin typeface="Meiryo"/>
                  <a:ea typeface="Meiryo"/>
                  <a:cs typeface="Meiryo"/>
                  <a:sym typeface="Meiryo"/>
                </a:rPr>
                <a:t>％</a:t>
              </a:r>
              <a:endParaRPr lang="en-US" altLang="ja-JP" sz="1800" b="1" dirty="0">
                <a:solidFill>
                  <a:schemeClr val="accent5"/>
                </a:solidFill>
                <a:latin typeface="Meiryo"/>
                <a:ea typeface="Meiryo"/>
                <a:cs typeface="Meiryo"/>
                <a:sym typeface="Meiryo"/>
              </a:endParaRPr>
            </a:p>
            <a:p>
              <a:pPr marL="0" marR="0" lvl="0" indent="0" algn="ctr" rtl="0">
                <a:spcBef>
                  <a:spcPts val="0"/>
                </a:spcBef>
                <a:spcAft>
                  <a:spcPts val="0"/>
                </a:spcAft>
                <a:buNone/>
              </a:pPr>
              <a:r>
                <a:rPr lang="ja-JP" altLang="en-US" sz="1800" b="1">
                  <a:solidFill>
                    <a:schemeClr val="accent5"/>
                  </a:solidFill>
                  <a:latin typeface="Meiryo"/>
                  <a:ea typeface="Meiryo"/>
                  <a:cs typeface="Meiryo"/>
                  <a:sym typeface="Meiryo"/>
                </a:rPr>
                <a:t>超</a:t>
              </a:r>
              <a:endParaRPr lang="ja-JP" altLang="en-US" sz="1800" b="1" dirty="0">
                <a:solidFill>
                  <a:schemeClr val="accent5"/>
                </a:solidFill>
                <a:latin typeface="Meiryo"/>
                <a:ea typeface="Meiryo"/>
                <a:cs typeface="Meiryo"/>
                <a:sym typeface="Meiryo"/>
              </a:endParaRPr>
            </a:p>
          </p:txBody>
        </p:sp>
      </p:grpSp>
      <p:grpSp>
        <p:nvGrpSpPr>
          <p:cNvPr id="834" name="Google Shape;109;p1">
            <a:extLst>
              <a:ext uri="{FF2B5EF4-FFF2-40B4-BE49-F238E27FC236}">
                <a16:creationId xmlns:a16="http://schemas.microsoft.com/office/drawing/2014/main" id="{3B327B83-19DF-5CED-ECC0-581C50362451}"/>
              </a:ext>
            </a:extLst>
          </p:cNvPr>
          <p:cNvGrpSpPr/>
          <p:nvPr/>
        </p:nvGrpSpPr>
        <p:grpSpPr>
          <a:xfrm>
            <a:off x="1882692" y="2397368"/>
            <a:ext cx="1605022" cy="1439926"/>
            <a:chOff x="3777179" y="3194892"/>
            <a:chExt cx="1605022" cy="1439926"/>
          </a:xfrm>
        </p:grpSpPr>
        <p:sp>
          <p:nvSpPr>
            <p:cNvPr id="835" name="Google Shape;110;p1">
              <a:extLst>
                <a:ext uri="{FF2B5EF4-FFF2-40B4-BE49-F238E27FC236}">
                  <a16:creationId xmlns:a16="http://schemas.microsoft.com/office/drawing/2014/main" id="{5110606D-9EBC-5F3E-1C3B-06BA60EF4193}"/>
                </a:ext>
              </a:extLst>
            </p:cNvPr>
            <p:cNvSpPr/>
            <p:nvPr/>
          </p:nvSpPr>
          <p:spPr>
            <a:xfrm>
              <a:off x="3777179" y="3194892"/>
              <a:ext cx="1589642" cy="1439926"/>
            </a:xfrm>
            <a:prstGeom prst="ellipse">
              <a:avLst/>
            </a:prstGeom>
            <a:solidFill>
              <a:srgbClr val="FFFF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36" name="Google Shape;111;p1">
              <a:extLst>
                <a:ext uri="{FF2B5EF4-FFF2-40B4-BE49-F238E27FC236}">
                  <a16:creationId xmlns:a16="http://schemas.microsoft.com/office/drawing/2014/main" id="{485FFB16-1C38-FD8C-A044-31A1E167DD49}"/>
                </a:ext>
              </a:extLst>
            </p:cNvPr>
            <p:cNvSpPr txBox="1"/>
            <p:nvPr/>
          </p:nvSpPr>
          <p:spPr>
            <a:xfrm>
              <a:off x="3792559" y="3514614"/>
              <a:ext cx="1589642" cy="9232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altLang="en-US" sz="1800" b="1">
                  <a:solidFill>
                    <a:schemeClr val="accent5"/>
                  </a:solidFill>
                  <a:latin typeface="Meiryo"/>
                  <a:ea typeface="Meiryo"/>
                  <a:cs typeface="Meiryo"/>
                  <a:sym typeface="Meiryo"/>
                </a:rPr>
                <a:t>合計</a:t>
              </a:r>
              <a:endParaRPr lang="en-US" altLang="ja-JP" sz="1800" b="1" dirty="0">
                <a:solidFill>
                  <a:schemeClr val="accent5"/>
                </a:solidFill>
                <a:latin typeface="Meiryo"/>
                <a:ea typeface="Meiryo"/>
                <a:cs typeface="Meiryo"/>
                <a:sym typeface="Meiryo"/>
              </a:endParaRPr>
            </a:p>
            <a:p>
              <a:pPr marL="0" marR="0" lvl="0" indent="0" algn="ctr" rtl="0">
                <a:spcBef>
                  <a:spcPts val="0"/>
                </a:spcBef>
                <a:spcAft>
                  <a:spcPts val="0"/>
                </a:spcAft>
                <a:buNone/>
              </a:pPr>
              <a:r>
                <a:rPr lang="en-US" altLang="ja-JP" sz="1800" b="1" dirty="0">
                  <a:solidFill>
                    <a:schemeClr val="accent5"/>
                  </a:solidFill>
                  <a:latin typeface="Meiryo"/>
                  <a:ea typeface="Meiryo"/>
                  <a:cs typeface="Meiryo"/>
                  <a:sym typeface="Meiryo"/>
                </a:rPr>
                <a:t>86,000PV</a:t>
              </a:r>
            </a:p>
            <a:p>
              <a:pPr marL="0" marR="0" lvl="0" indent="0" algn="ctr" rtl="0">
                <a:spcBef>
                  <a:spcPts val="0"/>
                </a:spcBef>
                <a:spcAft>
                  <a:spcPts val="0"/>
                </a:spcAft>
                <a:buNone/>
              </a:pPr>
              <a:r>
                <a:rPr lang="ja-JP" altLang="en-US" sz="1800" b="1">
                  <a:solidFill>
                    <a:schemeClr val="accent5"/>
                  </a:solidFill>
                  <a:latin typeface="Meiryo"/>
                  <a:ea typeface="Meiryo"/>
                  <a:cs typeface="Meiryo"/>
                  <a:sym typeface="Meiryo"/>
                </a:rPr>
                <a:t>超</a:t>
              </a:r>
              <a:endParaRPr lang="ja-JP" altLang="en-US" sz="1800" b="1" dirty="0">
                <a:solidFill>
                  <a:schemeClr val="accent5"/>
                </a:solidFill>
                <a:latin typeface="Meiryo"/>
                <a:ea typeface="Meiryo"/>
                <a:cs typeface="Meiryo"/>
                <a:sym typeface="Meiryo"/>
              </a:endParaRPr>
            </a:p>
          </p:txBody>
        </p:sp>
      </p:grpSp>
      <p:sp>
        <p:nvSpPr>
          <p:cNvPr id="837" name="テキスト ボックス 836">
            <a:extLst>
              <a:ext uri="{FF2B5EF4-FFF2-40B4-BE49-F238E27FC236}">
                <a16:creationId xmlns:a16="http://schemas.microsoft.com/office/drawing/2014/main" id="{2BFB7F8E-B839-CF6B-BD84-3A5E751DE838}"/>
              </a:ext>
            </a:extLst>
          </p:cNvPr>
          <p:cNvSpPr txBox="1"/>
          <p:nvPr/>
        </p:nvSpPr>
        <p:spPr>
          <a:xfrm>
            <a:off x="4781995" y="4863049"/>
            <a:ext cx="877163" cy="369332"/>
          </a:xfrm>
          <a:prstGeom prst="rect">
            <a:avLst/>
          </a:prstGeom>
          <a:solidFill>
            <a:schemeClr val="accent5">
              <a:lumMod val="20000"/>
              <a:lumOff val="80000"/>
            </a:schemeClr>
          </a:solidFill>
          <a:ln>
            <a:solidFill>
              <a:schemeClr val="accent5"/>
            </a:solidFill>
          </a:ln>
        </p:spPr>
        <p:txBody>
          <a:bodyPr wrap="none" rtlCol="0">
            <a:spAutoFit/>
          </a:bodyPr>
          <a:lstStyle/>
          <a:p>
            <a:pPr algn="ctr"/>
            <a:r>
              <a:rPr kumimoji="1" lang="ja-JP" altLang="en-US" sz="900" b="1">
                <a:solidFill>
                  <a:schemeClr val="accent5"/>
                </a:solidFill>
                <a:latin typeface="Meiryo" panose="020B0604030504040204" pitchFamily="34" charset="-128"/>
                <a:ea typeface="Meiryo" panose="020B0604030504040204" pitchFamily="34" charset="-128"/>
              </a:rPr>
              <a:t>クライアント</a:t>
            </a:r>
            <a:endParaRPr kumimoji="1" lang="en-US" altLang="ja-JP" sz="900" b="1" dirty="0">
              <a:solidFill>
                <a:schemeClr val="accent5"/>
              </a:solidFill>
              <a:latin typeface="Meiryo" panose="020B0604030504040204" pitchFamily="34" charset="-128"/>
              <a:ea typeface="Meiryo" panose="020B0604030504040204" pitchFamily="34" charset="-128"/>
            </a:endParaRPr>
          </a:p>
          <a:p>
            <a:pPr algn="ctr"/>
            <a:r>
              <a:rPr kumimoji="1" lang="ja-JP" altLang="en-US" sz="900" b="1">
                <a:solidFill>
                  <a:schemeClr val="accent5"/>
                </a:solidFill>
                <a:latin typeface="Meiryo" panose="020B0604030504040204" pitchFamily="34" charset="-128"/>
                <a:ea typeface="Meiryo" panose="020B0604030504040204" pitchFamily="34" charset="-128"/>
              </a:rPr>
              <a:t>サイト</a:t>
            </a:r>
          </a:p>
        </p:txBody>
      </p:sp>
      <p:cxnSp>
        <p:nvCxnSpPr>
          <p:cNvPr id="838" name="カギ線コネクタ 837">
            <a:extLst>
              <a:ext uri="{FF2B5EF4-FFF2-40B4-BE49-F238E27FC236}">
                <a16:creationId xmlns:a16="http://schemas.microsoft.com/office/drawing/2014/main" id="{07C17104-FB29-925B-58E6-898A6F8AC216}"/>
              </a:ext>
            </a:extLst>
          </p:cNvPr>
          <p:cNvCxnSpPr>
            <a:stCxn id="62" idx="2"/>
          </p:cNvCxnSpPr>
          <p:nvPr/>
        </p:nvCxnSpPr>
        <p:spPr>
          <a:xfrm rot="16200000" flipH="1">
            <a:off x="2744998" y="3010718"/>
            <a:ext cx="1019166" cy="3054827"/>
          </a:xfrm>
          <a:prstGeom prst="bentConnector2">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839" name="カギ線コネクタ 838">
            <a:extLst>
              <a:ext uri="{FF2B5EF4-FFF2-40B4-BE49-F238E27FC236}">
                <a16:creationId xmlns:a16="http://schemas.microsoft.com/office/drawing/2014/main" id="{4CBADECD-761E-A920-2303-9986B9E16FBA}"/>
              </a:ext>
            </a:extLst>
          </p:cNvPr>
          <p:cNvCxnSpPr>
            <a:cxnSpLocks/>
            <a:stCxn id="60" idx="3"/>
            <a:endCxn id="837" idx="1"/>
          </p:cNvCxnSpPr>
          <p:nvPr/>
        </p:nvCxnSpPr>
        <p:spPr>
          <a:xfrm>
            <a:off x="4310113" y="4699044"/>
            <a:ext cx="471882" cy="348671"/>
          </a:xfrm>
          <a:prstGeom prst="bentConnector3">
            <a:avLst>
              <a:gd name="adj1" fmla="val 50000"/>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840" name="カギ線コネクタ 839">
            <a:extLst>
              <a:ext uri="{FF2B5EF4-FFF2-40B4-BE49-F238E27FC236}">
                <a16:creationId xmlns:a16="http://schemas.microsoft.com/office/drawing/2014/main" id="{98D5F4C1-1FEE-3E18-B9E4-50CF06B5FF71}"/>
              </a:ext>
            </a:extLst>
          </p:cNvPr>
          <p:cNvCxnSpPr>
            <a:stCxn id="59" idx="3"/>
            <a:endCxn id="837" idx="1"/>
          </p:cNvCxnSpPr>
          <p:nvPr/>
        </p:nvCxnSpPr>
        <p:spPr>
          <a:xfrm>
            <a:off x="4319078" y="3926722"/>
            <a:ext cx="462917" cy="1120993"/>
          </a:xfrm>
          <a:prstGeom prst="bentConnector3">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 name="Google Shape;860;p9">
            <a:extLst>
              <a:ext uri="{FF2B5EF4-FFF2-40B4-BE49-F238E27FC236}">
                <a16:creationId xmlns:a16="http://schemas.microsoft.com/office/drawing/2014/main" id="{7E2D8D97-01E4-3B9C-3906-8675CCDB4068}"/>
              </a:ext>
            </a:extLst>
          </p:cNvPr>
          <p:cNvSpPr txBox="1"/>
          <p:nvPr/>
        </p:nvSpPr>
        <p:spPr>
          <a:xfrm>
            <a:off x="895214" y="197519"/>
            <a:ext cx="341632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タイアップ実施事例</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27082770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cxnSp>
        <p:nvCxnSpPr>
          <p:cNvPr id="856" name="Google Shape;856;p9"/>
          <p:cNvCxnSpPr/>
          <p:nvPr/>
        </p:nvCxnSpPr>
        <p:spPr>
          <a:xfrm>
            <a:off x="186125" y="820209"/>
            <a:ext cx="4474064" cy="0"/>
          </a:xfrm>
          <a:prstGeom prst="straightConnector1">
            <a:avLst/>
          </a:prstGeom>
          <a:noFill/>
          <a:ln w="19050" cap="flat" cmpd="sng">
            <a:solidFill>
              <a:srgbClr val="96C932"/>
            </a:solidFill>
            <a:prstDash val="solid"/>
            <a:round/>
            <a:headEnd type="none" w="sm" len="sm"/>
            <a:tailEnd type="none" w="sm" len="sm"/>
          </a:ln>
        </p:spPr>
      </p:cxnSp>
      <p:sp>
        <p:nvSpPr>
          <p:cNvPr id="857" name="Google Shape;857;p9"/>
          <p:cNvSpPr txBox="1"/>
          <p:nvPr/>
        </p:nvSpPr>
        <p:spPr>
          <a:xfrm>
            <a:off x="7733037" y="166619"/>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861" name="Google Shape;861;p9"/>
          <p:cNvSpPr txBox="1"/>
          <p:nvPr/>
        </p:nvSpPr>
        <p:spPr>
          <a:xfrm>
            <a:off x="170144" y="838185"/>
            <a:ext cx="8510026"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実施時：2023年8月</a:t>
            </a:r>
            <a:endParaRPr sz="1100" b="0" i="0" u="none" strike="noStrike" cap="none" dirty="0">
              <a:solidFill>
                <a:srgbClr val="000000"/>
              </a:solidFill>
              <a:latin typeface="Meiryo"/>
              <a:ea typeface="Meiryo"/>
              <a:cs typeface="Meiryo"/>
              <a:sym typeface="Meiryo"/>
            </a:endParaRPr>
          </a:p>
          <a:p>
            <a:pPr>
              <a:buSzPts val="1100"/>
            </a:pPr>
            <a:r>
              <a:rPr lang="en-US" sz="1100" b="0" i="0" u="none" strike="noStrike" cap="none" dirty="0" err="1">
                <a:solidFill>
                  <a:srgbClr val="000000"/>
                </a:solidFill>
                <a:latin typeface="Meiryo"/>
                <a:ea typeface="Meiryo"/>
                <a:cs typeface="Meiryo"/>
                <a:sym typeface="Meiryo"/>
              </a:rPr>
              <a:t>広告主</a:t>
            </a:r>
            <a:r>
              <a:rPr lang="en-US" sz="1100" b="0" i="0" u="none" strike="noStrike" cap="none" dirty="0">
                <a:solidFill>
                  <a:srgbClr val="000000"/>
                </a:solidFill>
                <a:latin typeface="Meiryo"/>
                <a:ea typeface="Meiryo"/>
                <a:cs typeface="Meiryo"/>
                <a:sym typeface="Meiryo"/>
              </a:rPr>
              <a:t>：</a:t>
            </a:r>
            <a:r>
              <a:rPr lang="ja-JP" altLang="en-US" sz="1100">
                <a:latin typeface="Meiryo"/>
                <a:ea typeface="Meiryo"/>
                <a:cs typeface="Meiryo"/>
                <a:sym typeface="Meiryo"/>
              </a:rPr>
              <a:t>株式会社</a:t>
            </a:r>
            <a:r>
              <a:rPr lang="en-US" altLang="ja-JP" sz="1100" dirty="0">
                <a:latin typeface="Meiryo"/>
                <a:ea typeface="Meiryo"/>
                <a:cs typeface="Meiryo"/>
                <a:sym typeface="Meiryo"/>
              </a:rPr>
              <a:t>ZENB JAPAN</a:t>
            </a:r>
            <a:endParaRPr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商材：ZENB</a:t>
            </a:r>
            <a:r>
              <a:rPr lang="ja-JP" altLang="en-US" sz="1100" b="0" i="0" u="none" strike="noStrike" cap="none">
                <a:solidFill>
                  <a:srgbClr val="000000"/>
                </a:solidFill>
                <a:latin typeface="Meiryo"/>
                <a:ea typeface="Meiryo"/>
                <a:cs typeface="Meiryo"/>
                <a:sym typeface="Meiryo"/>
              </a:rPr>
              <a:t> ヌードルほか</a:t>
            </a:r>
            <a:endParaRPr lang="en-US" altLang="ja-JP"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広告メニュ</a:t>
            </a:r>
            <a:r>
              <a:rPr lang="en-US" sz="1100" b="0" i="0" u="none" strike="noStrike" cap="none" dirty="0">
                <a:solidFill>
                  <a:srgbClr val="000000"/>
                </a:solidFill>
                <a:latin typeface="Meiryo"/>
                <a:ea typeface="Meiryo"/>
                <a:cs typeface="Meiryo"/>
                <a:sym typeface="Meiryo"/>
              </a:rPr>
              <a:t>ー：『</a:t>
            </a:r>
            <a:r>
              <a:rPr lang="en-US" sz="1100" b="0" i="0" u="none" strike="noStrike" cap="none" dirty="0" err="1">
                <a:solidFill>
                  <a:srgbClr val="000000"/>
                </a:solidFill>
                <a:latin typeface="Meiryo"/>
                <a:ea typeface="Meiryo"/>
                <a:cs typeface="Meiryo"/>
                <a:sym typeface="Meiryo"/>
              </a:rPr>
              <a:t>BE-PAL』スポンサード連載タイアップ</a:t>
            </a:r>
            <a:endParaRPr lang="en-US" altLang="ja-JP" sz="1100" b="0" i="0" u="none" strike="noStrike" cap="none" dirty="0">
              <a:solidFill>
                <a:srgbClr val="000000"/>
              </a:solidFill>
              <a:latin typeface="Meiryo"/>
              <a:ea typeface="Meiryo"/>
              <a:cs typeface="Meiryo"/>
              <a:sym typeface="Meiryo"/>
            </a:endParaRPr>
          </a:p>
        </p:txBody>
      </p:sp>
      <p:cxnSp>
        <p:nvCxnSpPr>
          <p:cNvPr id="882" name="Google Shape;882;p9"/>
          <p:cNvCxnSpPr/>
          <p:nvPr/>
        </p:nvCxnSpPr>
        <p:spPr>
          <a:xfrm>
            <a:off x="170144" y="1607586"/>
            <a:ext cx="4474064" cy="0"/>
          </a:xfrm>
          <a:prstGeom prst="straightConnector1">
            <a:avLst/>
          </a:prstGeom>
          <a:noFill/>
          <a:ln w="19050" cap="flat" cmpd="sng">
            <a:solidFill>
              <a:srgbClr val="96C932"/>
            </a:solidFill>
            <a:prstDash val="solid"/>
            <a:round/>
            <a:headEnd type="none" w="sm" len="sm"/>
            <a:tailEnd type="none" w="sm" len="sm"/>
          </a:ln>
        </p:spPr>
      </p:cxnSp>
      <p:sp>
        <p:nvSpPr>
          <p:cNvPr id="38" name="Google Shape;91;p1">
            <a:extLst>
              <a:ext uri="{FF2B5EF4-FFF2-40B4-BE49-F238E27FC236}">
                <a16:creationId xmlns:a16="http://schemas.microsoft.com/office/drawing/2014/main" id="{1CE95F3F-DE7F-835F-7B1B-134F73B0E98B}"/>
              </a:ext>
            </a:extLst>
          </p:cNvPr>
          <p:cNvSpPr/>
          <p:nvPr/>
        </p:nvSpPr>
        <p:spPr>
          <a:xfrm>
            <a:off x="199433" y="4028286"/>
            <a:ext cx="2700828" cy="2059384"/>
          </a:xfrm>
          <a:prstGeom prst="rect">
            <a:avLst/>
          </a:prstGeom>
          <a:solidFill>
            <a:schemeClr val="lt1"/>
          </a:solidFill>
          <a:ln w="28575" cap="flat" cmpd="sng">
            <a:solidFill>
              <a:schemeClr val="accent4"/>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dirty="0"/>
          </a:p>
        </p:txBody>
      </p:sp>
      <p:sp>
        <p:nvSpPr>
          <p:cNvPr id="39" name="Google Shape;91;p1">
            <a:extLst>
              <a:ext uri="{FF2B5EF4-FFF2-40B4-BE49-F238E27FC236}">
                <a16:creationId xmlns:a16="http://schemas.microsoft.com/office/drawing/2014/main" id="{A30216C4-95E0-8DF3-E2F4-2D59E3D81C3E}"/>
              </a:ext>
            </a:extLst>
          </p:cNvPr>
          <p:cNvSpPr/>
          <p:nvPr/>
        </p:nvSpPr>
        <p:spPr>
          <a:xfrm>
            <a:off x="189885" y="1903364"/>
            <a:ext cx="2700828" cy="2049054"/>
          </a:xfrm>
          <a:prstGeom prst="rect">
            <a:avLst/>
          </a:prstGeom>
          <a:solidFill>
            <a:schemeClr val="lt1"/>
          </a:solidFill>
          <a:ln w="28575" cap="flat" cmpd="sng">
            <a:solidFill>
              <a:schemeClr val="accent4"/>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dirty="0"/>
          </a:p>
        </p:txBody>
      </p:sp>
      <p:pic>
        <p:nvPicPr>
          <p:cNvPr id="40" name="図 39">
            <a:extLst>
              <a:ext uri="{FF2B5EF4-FFF2-40B4-BE49-F238E27FC236}">
                <a16:creationId xmlns:a16="http://schemas.microsoft.com/office/drawing/2014/main" id="{CA8DC2A9-5BED-9F7E-7C2E-E3E209BDAC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846532" y="4041242"/>
            <a:ext cx="1111733" cy="1810938"/>
          </a:xfrm>
          <a:prstGeom prst="rect">
            <a:avLst/>
          </a:prstGeom>
          <a:ln>
            <a:solidFill>
              <a:schemeClr val="tx2"/>
            </a:solidFill>
          </a:ln>
        </p:spPr>
      </p:pic>
      <p:sp>
        <p:nvSpPr>
          <p:cNvPr id="41" name="Google Shape;86;p1">
            <a:extLst>
              <a:ext uri="{FF2B5EF4-FFF2-40B4-BE49-F238E27FC236}">
                <a16:creationId xmlns:a16="http://schemas.microsoft.com/office/drawing/2014/main" id="{1D127A5B-52D7-C2F0-A786-B775900D9C22}"/>
              </a:ext>
            </a:extLst>
          </p:cNvPr>
          <p:cNvSpPr/>
          <p:nvPr/>
        </p:nvSpPr>
        <p:spPr>
          <a:xfrm>
            <a:off x="3377122" y="3928098"/>
            <a:ext cx="3459718" cy="2165788"/>
          </a:xfrm>
          <a:prstGeom prst="rect">
            <a:avLst/>
          </a:prstGeom>
          <a:noFill/>
          <a:ln w="38100" cap="flat" cmpd="sng">
            <a:solidFill>
              <a:srgbClr val="6F95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Meiryo"/>
              <a:ea typeface="Meiryo"/>
              <a:cs typeface="Meiryo"/>
              <a:sym typeface="Meiryo"/>
            </a:endParaRPr>
          </a:p>
        </p:txBody>
      </p:sp>
      <p:sp>
        <p:nvSpPr>
          <p:cNvPr id="42" name="Google Shape;91;p1">
            <a:extLst>
              <a:ext uri="{FF2B5EF4-FFF2-40B4-BE49-F238E27FC236}">
                <a16:creationId xmlns:a16="http://schemas.microsoft.com/office/drawing/2014/main" id="{5A6B9B87-0E82-A47C-531A-08302A42B58F}"/>
              </a:ext>
            </a:extLst>
          </p:cNvPr>
          <p:cNvSpPr/>
          <p:nvPr/>
        </p:nvSpPr>
        <p:spPr>
          <a:xfrm>
            <a:off x="200986" y="6133247"/>
            <a:ext cx="8625375" cy="627916"/>
          </a:xfrm>
          <a:prstGeom prst="rect">
            <a:avLst/>
          </a:prstGeom>
          <a:solidFill>
            <a:schemeClr val="lt1"/>
          </a:solidFill>
          <a:ln w="28575" cap="flat" cmpd="sng">
            <a:solidFill>
              <a:srgbClr val="5CA27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a:p>
        </p:txBody>
      </p:sp>
      <p:sp>
        <p:nvSpPr>
          <p:cNvPr id="43" name="Google Shape;92;p1">
            <a:extLst>
              <a:ext uri="{FF2B5EF4-FFF2-40B4-BE49-F238E27FC236}">
                <a16:creationId xmlns:a16="http://schemas.microsoft.com/office/drawing/2014/main" id="{0754A90A-13BB-252D-0F30-58CE5D2D1BA8}"/>
              </a:ext>
            </a:extLst>
          </p:cNvPr>
          <p:cNvSpPr txBox="1"/>
          <p:nvPr/>
        </p:nvSpPr>
        <p:spPr>
          <a:xfrm>
            <a:off x="171296" y="6316249"/>
            <a:ext cx="623256"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1100">
                <a:solidFill>
                  <a:srgbClr val="000000"/>
                </a:solidFill>
                <a:latin typeface="Meiryo"/>
                <a:ea typeface="Meiryo"/>
                <a:cs typeface="Meiryo"/>
                <a:sym typeface="Meiryo"/>
              </a:rPr>
              <a:t>結果:</a:t>
            </a:r>
            <a:endParaRPr dirty="0"/>
          </a:p>
        </p:txBody>
      </p:sp>
      <p:sp>
        <p:nvSpPr>
          <p:cNvPr id="44" name="Google Shape;96;p1">
            <a:extLst>
              <a:ext uri="{FF2B5EF4-FFF2-40B4-BE49-F238E27FC236}">
                <a16:creationId xmlns:a16="http://schemas.microsoft.com/office/drawing/2014/main" id="{C8240F49-E57E-20C4-CE22-AE626DF30752}"/>
              </a:ext>
            </a:extLst>
          </p:cNvPr>
          <p:cNvSpPr/>
          <p:nvPr/>
        </p:nvSpPr>
        <p:spPr>
          <a:xfrm>
            <a:off x="3357454" y="3657492"/>
            <a:ext cx="3497674" cy="20831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sz="1200" b="1">
                <a:solidFill>
                  <a:schemeClr val="lt1"/>
                </a:solidFill>
                <a:latin typeface="Meiryo"/>
                <a:ea typeface="Meiryo"/>
                <a:cs typeface="Meiryo"/>
                <a:sym typeface="Meiryo"/>
              </a:rPr>
              <a:t>WEB オリジナルTU</a:t>
            </a:r>
            <a:endParaRPr sz="1200" dirty="0"/>
          </a:p>
        </p:txBody>
      </p:sp>
      <p:pic>
        <p:nvPicPr>
          <p:cNvPr id="45" name="Google Shape;101;p1" descr="SNSロゴ（PING）">
            <a:extLst>
              <a:ext uri="{FF2B5EF4-FFF2-40B4-BE49-F238E27FC236}">
                <a16:creationId xmlns:a16="http://schemas.microsoft.com/office/drawing/2014/main" id="{B8A1278D-7D75-9663-BB97-2D552890CCCE}"/>
              </a:ext>
            </a:extLst>
          </p:cNvPr>
          <p:cNvPicPr preferRelativeResize="0"/>
          <p:nvPr/>
        </p:nvPicPr>
        <p:blipFill rotWithShape="1">
          <a:blip r:embed="rId4">
            <a:alphaModFix/>
          </a:blip>
          <a:srcRect/>
          <a:stretch/>
        </p:blipFill>
        <p:spPr>
          <a:xfrm>
            <a:off x="7292103" y="5148293"/>
            <a:ext cx="1278274" cy="425341"/>
          </a:xfrm>
          <a:prstGeom prst="rect">
            <a:avLst/>
          </a:prstGeom>
          <a:noFill/>
          <a:ln>
            <a:noFill/>
          </a:ln>
        </p:spPr>
      </p:pic>
      <p:sp>
        <p:nvSpPr>
          <p:cNvPr id="46" name="Google Shape;103;p1">
            <a:extLst>
              <a:ext uri="{FF2B5EF4-FFF2-40B4-BE49-F238E27FC236}">
                <a16:creationId xmlns:a16="http://schemas.microsoft.com/office/drawing/2014/main" id="{52BDCEC5-ADEB-143B-562B-6826CDB33A9A}"/>
              </a:ext>
            </a:extLst>
          </p:cNvPr>
          <p:cNvSpPr/>
          <p:nvPr/>
        </p:nvSpPr>
        <p:spPr>
          <a:xfrm>
            <a:off x="3503227" y="5879174"/>
            <a:ext cx="2480166"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 altLang="ja-JP" sz="900" dirty="0">
                <a:solidFill>
                  <a:schemeClr val="dk1"/>
                </a:solidFill>
                <a:latin typeface="Meiryo"/>
                <a:ea typeface="Meiryo"/>
                <a:cs typeface="Meiryo"/>
                <a:sym typeface="Meiryo"/>
              </a:rPr>
              <a:t>https://</a:t>
            </a:r>
            <a:r>
              <a:rPr lang="en" altLang="ja-JP" sz="900" dirty="0" err="1">
                <a:solidFill>
                  <a:schemeClr val="dk1"/>
                </a:solidFill>
                <a:latin typeface="Meiryo"/>
                <a:ea typeface="Meiryo"/>
                <a:cs typeface="Meiryo"/>
                <a:sym typeface="Meiryo"/>
              </a:rPr>
              <a:t>www.bepal.net</a:t>
            </a:r>
            <a:r>
              <a:rPr lang="en" altLang="ja-JP" sz="900" dirty="0">
                <a:solidFill>
                  <a:schemeClr val="dk1"/>
                </a:solidFill>
                <a:latin typeface="Meiryo"/>
                <a:ea typeface="Meiryo"/>
                <a:cs typeface="Meiryo"/>
                <a:sym typeface="Meiryo"/>
              </a:rPr>
              <a:t>/archives/335150</a:t>
            </a:r>
            <a:endParaRPr sz="900" dirty="0">
              <a:solidFill>
                <a:schemeClr val="dk1"/>
              </a:solidFill>
              <a:latin typeface="Meiryo"/>
              <a:ea typeface="Meiryo"/>
              <a:cs typeface="Meiryo"/>
              <a:sym typeface="Meiryo"/>
            </a:endParaRPr>
          </a:p>
        </p:txBody>
      </p:sp>
      <p:sp>
        <p:nvSpPr>
          <p:cNvPr id="47" name="テキスト ボックス 46">
            <a:extLst>
              <a:ext uri="{FF2B5EF4-FFF2-40B4-BE49-F238E27FC236}">
                <a16:creationId xmlns:a16="http://schemas.microsoft.com/office/drawing/2014/main" id="{AE447622-D884-AB82-4902-00CDE16EF7DC}"/>
              </a:ext>
            </a:extLst>
          </p:cNvPr>
          <p:cNvSpPr txBox="1"/>
          <p:nvPr/>
        </p:nvSpPr>
        <p:spPr>
          <a:xfrm>
            <a:off x="624781" y="6200241"/>
            <a:ext cx="8184395" cy="553998"/>
          </a:xfrm>
          <a:prstGeom prst="rect">
            <a:avLst/>
          </a:prstGeom>
          <a:noFill/>
        </p:spPr>
        <p:txBody>
          <a:bodyPr wrap="square" rtlCol="0">
            <a:spAutoFit/>
          </a:bodyPr>
          <a:lstStyle/>
          <a:p>
            <a:r>
              <a:rPr kumimoji="1" lang="ja-JP" altLang="en-US" sz="1000">
                <a:solidFill>
                  <a:schemeClr val="tx1"/>
                </a:solidFill>
                <a:latin typeface="Meiryo" panose="020B0604030504040204" pitchFamily="34" charset="-128"/>
                <a:ea typeface="Meiryo" panose="020B0604030504040204" pitchFamily="34" charset="-128"/>
              </a:rPr>
              <a:t>本誌と</a:t>
            </a:r>
            <a:r>
              <a:rPr kumimoji="1" lang="en-US" altLang="ja-JP" sz="1000" dirty="0">
                <a:solidFill>
                  <a:schemeClr val="tx1"/>
                </a:solidFill>
                <a:latin typeface="Meiryo" panose="020B0604030504040204" pitchFamily="34" charset="-128"/>
                <a:ea typeface="Meiryo" panose="020B0604030504040204" pitchFamily="34" charset="-128"/>
              </a:rPr>
              <a:t>WEB</a:t>
            </a:r>
            <a:r>
              <a:rPr kumimoji="1" lang="ja-JP" altLang="en-US" sz="1000">
                <a:solidFill>
                  <a:schemeClr val="tx1"/>
                </a:solidFill>
                <a:latin typeface="Meiryo" panose="020B0604030504040204" pitchFamily="34" charset="-128"/>
                <a:ea typeface="Meiryo" panose="020B0604030504040204" pitchFamily="34" charset="-128"/>
              </a:rPr>
              <a:t>でそれぞれオリジナルレシピを開発し、アウトドアフィールドでユーザーが試してみたくなるようなレシピ紹介を軸に記事展開。</a:t>
            </a:r>
            <a:r>
              <a:rPr kumimoji="1" lang="en-US" altLang="ja-JP" sz="1000" dirty="0">
                <a:solidFill>
                  <a:schemeClr val="tx1"/>
                </a:solidFill>
                <a:latin typeface="Meiryo" panose="020B0604030504040204" pitchFamily="34" charset="-128"/>
                <a:ea typeface="Meiryo" panose="020B0604030504040204" pitchFamily="34" charset="-128"/>
              </a:rPr>
              <a:t>WEB</a:t>
            </a:r>
            <a:r>
              <a:rPr kumimoji="1" lang="ja-JP" altLang="en-US" sz="1000">
                <a:solidFill>
                  <a:schemeClr val="tx1"/>
                </a:solidFill>
                <a:latin typeface="Meiryo" panose="020B0604030504040204" pitchFamily="34" charset="-128"/>
                <a:ea typeface="Meiryo" panose="020B0604030504040204" pitchFamily="34" charset="-128"/>
              </a:rPr>
              <a:t>タイアップでは保証</a:t>
            </a:r>
            <a:r>
              <a:rPr kumimoji="1" lang="en-US" altLang="ja-JP" sz="1000" dirty="0">
                <a:solidFill>
                  <a:schemeClr val="tx1"/>
                </a:solidFill>
                <a:latin typeface="Meiryo" panose="020B0604030504040204" pitchFamily="34" charset="-128"/>
                <a:ea typeface="Meiryo" panose="020B0604030504040204" pitchFamily="34" charset="-128"/>
              </a:rPr>
              <a:t>PV</a:t>
            </a:r>
            <a:r>
              <a:rPr kumimoji="1" lang="ja-JP" altLang="en-US" sz="1000">
                <a:solidFill>
                  <a:schemeClr val="tx1"/>
                </a:solidFill>
                <a:latin typeface="Meiryo" panose="020B0604030504040204" pitchFamily="34" charset="-128"/>
                <a:ea typeface="Meiryo" panose="020B0604030504040204" pitchFamily="34" charset="-128"/>
              </a:rPr>
              <a:t>を上回った。また</a:t>
            </a:r>
            <a:r>
              <a:rPr kumimoji="1" lang="en-US" altLang="ja-JP" sz="1000" dirty="0">
                <a:solidFill>
                  <a:schemeClr val="tx1"/>
                </a:solidFill>
                <a:latin typeface="Meiryo" panose="020B0604030504040204" pitchFamily="34" charset="-128"/>
                <a:ea typeface="Meiryo" panose="020B0604030504040204" pitchFamily="34" charset="-128"/>
              </a:rPr>
              <a:t>SNS</a:t>
            </a:r>
            <a:r>
              <a:rPr kumimoji="1" lang="ja-JP" altLang="en-US" sz="1000">
                <a:solidFill>
                  <a:schemeClr val="tx1"/>
                </a:solidFill>
                <a:latin typeface="Meiryo" panose="020B0604030504040204" pitchFamily="34" charset="-128"/>
                <a:ea typeface="Meiryo" panose="020B0604030504040204" pitchFamily="34" charset="-128"/>
              </a:rPr>
              <a:t>の展開では</a:t>
            </a:r>
            <a:r>
              <a:rPr kumimoji="1" lang="en-US" altLang="ja-JP" sz="1000" dirty="0">
                <a:solidFill>
                  <a:schemeClr val="tx1"/>
                </a:solidFill>
                <a:latin typeface="Meiryo" panose="020B0604030504040204" pitchFamily="34" charset="-128"/>
                <a:ea typeface="Meiryo" panose="020B0604030504040204" pitchFamily="34" charset="-128"/>
              </a:rPr>
              <a:t>ZENB</a:t>
            </a:r>
            <a:r>
              <a:rPr kumimoji="1" lang="ja-JP" altLang="en-US" sz="1000">
                <a:solidFill>
                  <a:schemeClr val="tx1"/>
                </a:solidFill>
                <a:latin typeface="Meiryo" panose="020B0604030504040204" pitchFamily="34" charset="-128"/>
                <a:ea typeface="Meiryo" panose="020B0604030504040204" pitchFamily="34" charset="-128"/>
              </a:rPr>
              <a:t> </a:t>
            </a:r>
            <a:r>
              <a:rPr kumimoji="1" lang="en-US" altLang="ja-JP" sz="1000" dirty="0">
                <a:solidFill>
                  <a:schemeClr val="tx1"/>
                </a:solidFill>
                <a:latin typeface="Meiryo" panose="020B0604030504040204" pitchFamily="34" charset="-128"/>
                <a:ea typeface="Meiryo" panose="020B0604030504040204" pitchFamily="34" charset="-128"/>
              </a:rPr>
              <a:t>JAPAN</a:t>
            </a:r>
            <a:r>
              <a:rPr kumimoji="1" lang="ja-JP" altLang="en-US" sz="1000">
                <a:solidFill>
                  <a:schemeClr val="tx1"/>
                </a:solidFill>
                <a:latin typeface="Meiryo" panose="020B0604030504040204" pitchFamily="34" charset="-128"/>
                <a:ea typeface="Meiryo" panose="020B0604030504040204" pitchFamily="34" charset="-128"/>
              </a:rPr>
              <a:t>と</a:t>
            </a:r>
            <a:r>
              <a:rPr kumimoji="1" lang="en-US" altLang="ja-JP" sz="1000" dirty="0">
                <a:solidFill>
                  <a:schemeClr val="tx1"/>
                </a:solidFill>
                <a:latin typeface="Meiryo" panose="020B0604030504040204" pitchFamily="34" charset="-128"/>
                <a:ea typeface="Meiryo" panose="020B0604030504040204" pitchFamily="34" charset="-128"/>
              </a:rPr>
              <a:t>BE-PAL</a:t>
            </a:r>
            <a:r>
              <a:rPr kumimoji="1" lang="ja-JP" altLang="en-US" sz="1000">
                <a:solidFill>
                  <a:schemeClr val="tx1"/>
                </a:solidFill>
                <a:latin typeface="Meiryo" panose="020B0604030504040204" pitchFamily="34" charset="-128"/>
                <a:ea typeface="Meiryo" panose="020B0604030504040204" pitchFamily="34" charset="-128"/>
              </a:rPr>
              <a:t>で共通ハッシュタグを作成し、両アカウントで発信。今後イベントなどで活用予定。</a:t>
            </a:r>
            <a:endParaRPr kumimoji="1" lang="en-US" altLang="ja-JP" sz="1000" dirty="0">
              <a:solidFill>
                <a:schemeClr val="tx1"/>
              </a:solidFill>
              <a:latin typeface="Meiryo" panose="020B0604030504040204" pitchFamily="34" charset="-128"/>
              <a:ea typeface="Meiryo" panose="020B0604030504040204" pitchFamily="34" charset="-128"/>
            </a:endParaRPr>
          </a:p>
        </p:txBody>
      </p:sp>
      <p:sp>
        <p:nvSpPr>
          <p:cNvPr id="48" name="フローチャート: せん孔テープ 47">
            <a:extLst>
              <a:ext uri="{FF2B5EF4-FFF2-40B4-BE49-F238E27FC236}">
                <a16:creationId xmlns:a16="http://schemas.microsoft.com/office/drawing/2014/main" id="{B7F06859-38FA-1F11-53C2-59AE69E35BD4}"/>
              </a:ext>
            </a:extLst>
          </p:cNvPr>
          <p:cNvSpPr/>
          <p:nvPr/>
        </p:nvSpPr>
        <p:spPr>
          <a:xfrm>
            <a:off x="4762854" y="3992823"/>
            <a:ext cx="1254816" cy="280322"/>
          </a:xfrm>
          <a:prstGeom prst="flowChartPunchedTap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Google Shape;102;p1">
            <a:extLst>
              <a:ext uri="{FF2B5EF4-FFF2-40B4-BE49-F238E27FC236}">
                <a16:creationId xmlns:a16="http://schemas.microsoft.com/office/drawing/2014/main" id="{1771F8BF-19EF-6431-9371-37341CDCD3BC}"/>
              </a:ext>
            </a:extLst>
          </p:cNvPr>
          <p:cNvSpPr/>
          <p:nvPr/>
        </p:nvSpPr>
        <p:spPr>
          <a:xfrm>
            <a:off x="4809389" y="4709164"/>
            <a:ext cx="920119" cy="373421"/>
          </a:xfrm>
          <a:prstGeom prst="roundRect">
            <a:avLst>
              <a:gd name="adj" fmla="val 16667"/>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sp>
        <p:nvSpPr>
          <p:cNvPr id="50" name="テキスト ボックス 49">
            <a:extLst>
              <a:ext uri="{FF2B5EF4-FFF2-40B4-BE49-F238E27FC236}">
                <a16:creationId xmlns:a16="http://schemas.microsoft.com/office/drawing/2014/main" id="{F6B8581A-A999-4292-CCB1-754A01025142}"/>
              </a:ext>
            </a:extLst>
          </p:cNvPr>
          <p:cNvSpPr txBox="1"/>
          <p:nvPr/>
        </p:nvSpPr>
        <p:spPr>
          <a:xfrm>
            <a:off x="5384280" y="5592448"/>
            <a:ext cx="1386893" cy="230832"/>
          </a:xfrm>
          <a:prstGeom prst="rect">
            <a:avLst/>
          </a:prstGeom>
          <a:solidFill>
            <a:schemeClr val="accent5">
              <a:lumMod val="20000"/>
              <a:lumOff val="80000"/>
            </a:schemeClr>
          </a:solidFill>
          <a:ln>
            <a:solidFill>
              <a:schemeClr val="accent5"/>
            </a:solidFill>
          </a:ln>
        </p:spPr>
        <p:txBody>
          <a:bodyPr wrap="square" rtlCol="0">
            <a:spAutoFit/>
          </a:bodyPr>
          <a:lstStyle/>
          <a:p>
            <a:pPr algn="ctr"/>
            <a:r>
              <a:rPr kumimoji="1" lang="ja-JP" altLang="en-US" sz="900" b="1">
                <a:solidFill>
                  <a:schemeClr val="accent5"/>
                </a:solidFill>
                <a:latin typeface="Meiryo" panose="020B0604030504040204" pitchFamily="34" charset="-128"/>
                <a:ea typeface="Meiryo" panose="020B0604030504040204" pitchFamily="34" charset="-128"/>
              </a:rPr>
              <a:t>クライアントサイト</a:t>
            </a:r>
          </a:p>
        </p:txBody>
      </p:sp>
      <p:cxnSp>
        <p:nvCxnSpPr>
          <p:cNvPr id="51" name="カギ線コネクタ 50">
            <a:extLst>
              <a:ext uri="{FF2B5EF4-FFF2-40B4-BE49-F238E27FC236}">
                <a16:creationId xmlns:a16="http://schemas.microsoft.com/office/drawing/2014/main" id="{B183976B-A3CF-6B33-C374-9CCA50090F7A}"/>
              </a:ext>
            </a:extLst>
          </p:cNvPr>
          <p:cNvCxnSpPr>
            <a:cxnSpLocks/>
            <a:stCxn id="49" idx="2"/>
            <a:endCxn id="50" idx="1"/>
          </p:cNvCxnSpPr>
          <p:nvPr/>
        </p:nvCxnSpPr>
        <p:spPr>
          <a:xfrm rot="16200000" flipH="1">
            <a:off x="5014225" y="5337808"/>
            <a:ext cx="625279" cy="114831"/>
          </a:xfrm>
          <a:prstGeom prst="bentConnector2">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pic>
        <p:nvPicPr>
          <p:cNvPr id="52" name="図 51">
            <a:extLst>
              <a:ext uri="{FF2B5EF4-FFF2-40B4-BE49-F238E27FC236}">
                <a16:creationId xmlns:a16="http://schemas.microsoft.com/office/drawing/2014/main" id="{EF6DECD8-287C-4BDF-AF6A-A58156B953F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38472" y="4016205"/>
            <a:ext cx="1109568" cy="1841398"/>
          </a:xfrm>
          <a:prstGeom prst="rect">
            <a:avLst/>
          </a:prstGeom>
          <a:ln>
            <a:solidFill>
              <a:schemeClr val="tx2"/>
            </a:solidFill>
          </a:ln>
        </p:spPr>
      </p:pic>
      <p:sp>
        <p:nvSpPr>
          <p:cNvPr id="53" name="正方形/長方形 52">
            <a:extLst>
              <a:ext uri="{FF2B5EF4-FFF2-40B4-BE49-F238E27FC236}">
                <a16:creationId xmlns:a16="http://schemas.microsoft.com/office/drawing/2014/main" id="{FD704542-F826-126E-9ECA-69C2E3637F47}"/>
              </a:ext>
            </a:extLst>
          </p:cNvPr>
          <p:cNvSpPr/>
          <p:nvPr/>
        </p:nvSpPr>
        <p:spPr>
          <a:xfrm>
            <a:off x="6995251" y="1887796"/>
            <a:ext cx="1831109" cy="3164528"/>
          </a:xfrm>
          <a:prstGeom prst="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4" name="Google Shape;109;p1">
            <a:extLst>
              <a:ext uri="{FF2B5EF4-FFF2-40B4-BE49-F238E27FC236}">
                <a16:creationId xmlns:a16="http://schemas.microsoft.com/office/drawing/2014/main" id="{80C8DDF1-4499-77FE-D430-D4C3B37E9719}"/>
              </a:ext>
            </a:extLst>
          </p:cNvPr>
          <p:cNvGrpSpPr/>
          <p:nvPr/>
        </p:nvGrpSpPr>
        <p:grpSpPr>
          <a:xfrm>
            <a:off x="5713112" y="4485984"/>
            <a:ext cx="1454213" cy="1019808"/>
            <a:chOff x="3636354" y="3520036"/>
            <a:chExt cx="1589642" cy="1114782"/>
          </a:xfrm>
        </p:grpSpPr>
        <p:sp>
          <p:nvSpPr>
            <p:cNvPr id="55" name="Google Shape;110;p1">
              <a:extLst>
                <a:ext uri="{FF2B5EF4-FFF2-40B4-BE49-F238E27FC236}">
                  <a16:creationId xmlns:a16="http://schemas.microsoft.com/office/drawing/2014/main" id="{992DDB8D-5D72-0548-B294-CE77E5B306E7}"/>
                </a:ext>
              </a:extLst>
            </p:cNvPr>
            <p:cNvSpPr/>
            <p:nvPr/>
          </p:nvSpPr>
          <p:spPr>
            <a:xfrm>
              <a:off x="3777179" y="3520036"/>
              <a:ext cx="1230691" cy="1114782"/>
            </a:xfrm>
            <a:prstGeom prst="ellipse">
              <a:avLst/>
            </a:prstGeom>
            <a:solidFill>
              <a:srgbClr val="FFFF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6" name="Google Shape;111;p1">
              <a:extLst>
                <a:ext uri="{FF2B5EF4-FFF2-40B4-BE49-F238E27FC236}">
                  <a16:creationId xmlns:a16="http://schemas.microsoft.com/office/drawing/2014/main" id="{4DCA8EC7-E521-3C6E-FC08-9CE0CE446C93}"/>
                </a:ext>
              </a:extLst>
            </p:cNvPr>
            <p:cNvSpPr txBox="1"/>
            <p:nvPr/>
          </p:nvSpPr>
          <p:spPr>
            <a:xfrm>
              <a:off x="3636354" y="3884866"/>
              <a:ext cx="1589642" cy="57190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ja-JP" b="1" dirty="0">
                  <a:solidFill>
                    <a:schemeClr val="accent5"/>
                  </a:solidFill>
                  <a:latin typeface="Meiryo"/>
                  <a:ea typeface="Meiryo"/>
                  <a:cs typeface="Meiryo"/>
                  <a:sym typeface="Meiryo"/>
                </a:rPr>
                <a:t>26,000PV</a:t>
              </a:r>
            </a:p>
            <a:p>
              <a:pPr marL="0" marR="0" lvl="0" indent="0" algn="ctr" rtl="0">
                <a:spcBef>
                  <a:spcPts val="0"/>
                </a:spcBef>
                <a:spcAft>
                  <a:spcPts val="0"/>
                </a:spcAft>
                <a:buNone/>
              </a:pPr>
              <a:r>
                <a:rPr lang="ja-JP" altLang="en-US" b="1">
                  <a:solidFill>
                    <a:schemeClr val="accent5"/>
                  </a:solidFill>
                  <a:latin typeface="Meiryo"/>
                  <a:ea typeface="Meiryo"/>
                  <a:cs typeface="Meiryo"/>
                  <a:sym typeface="Meiryo"/>
                </a:rPr>
                <a:t>超</a:t>
              </a:r>
              <a:endParaRPr lang="ja-JP" altLang="en-US" b="1" dirty="0">
                <a:solidFill>
                  <a:schemeClr val="accent5"/>
                </a:solidFill>
                <a:latin typeface="Meiryo"/>
                <a:ea typeface="Meiryo"/>
                <a:cs typeface="Meiryo"/>
                <a:sym typeface="Meiryo"/>
              </a:endParaRPr>
            </a:p>
          </p:txBody>
        </p:sp>
      </p:grpSp>
      <p:sp>
        <p:nvSpPr>
          <p:cNvPr id="57" name="Google Shape;96;p1">
            <a:extLst>
              <a:ext uri="{FF2B5EF4-FFF2-40B4-BE49-F238E27FC236}">
                <a16:creationId xmlns:a16="http://schemas.microsoft.com/office/drawing/2014/main" id="{AC8808A2-0D77-2CEC-49E1-F784D06D4B46}"/>
              </a:ext>
            </a:extLst>
          </p:cNvPr>
          <p:cNvSpPr/>
          <p:nvPr/>
        </p:nvSpPr>
        <p:spPr>
          <a:xfrm>
            <a:off x="6995251" y="1641922"/>
            <a:ext cx="1813925" cy="203896"/>
          </a:xfrm>
          <a:prstGeom prst="rect">
            <a:avLst/>
          </a:prstGeom>
          <a:solidFill>
            <a:srgbClr val="FFC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altLang="ja-JP" sz="1200" b="1" dirty="0">
                <a:solidFill>
                  <a:schemeClr val="lt1"/>
                </a:solidFill>
                <a:latin typeface="Meiryo"/>
                <a:ea typeface="Meiryo"/>
                <a:cs typeface="Meiryo"/>
                <a:sym typeface="Meiryo"/>
              </a:rPr>
              <a:t>SNS</a:t>
            </a:r>
            <a:r>
              <a:rPr lang="ja-JP" altLang="en-US" sz="1200" b="1">
                <a:solidFill>
                  <a:schemeClr val="lt1"/>
                </a:solidFill>
                <a:latin typeface="Meiryo"/>
                <a:ea typeface="Meiryo"/>
                <a:cs typeface="Meiryo"/>
                <a:sym typeface="Meiryo"/>
              </a:rPr>
              <a:t>展開</a:t>
            </a:r>
            <a:endParaRPr sz="1200" dirty="0"/>
          </a:p>
        </p:txBody>
      </p:sp>
      <p:sp>
        <p:nvSpPr>
          <p:cNvPr id="58" name="Google Shape;96;p1">
            <a:extLst>
              <a:ext uri="{FF2B5EF4-FFF2-40B4-BE49-F238E27FC236}">
                <a16:creationId xmlns:a16="http://schemas.microsoft.com/office/drawing/2014/main" id="{A792C8FF-BED1-0327-7637-93482982747C}"/>
              </a:ext>
            </a:extLst>
          </p:cNvPr>
          <p:cNvSpPr/>
          <p:nvPr/>
        </p:nvSpPr>
        <p:spPr>
          <a:xfrm>
            <a:off x="3339166" y="1650534"/>
            <a:ext cx="3497674" cy="203896"/>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ja-JP" altLang="en-US" sz="1200" b="1">
                <a:solidFill>
                  <a:schemeClr val="lt1"/>
                </a:solidFill>
                <a:latin typeface="Meiryo"/>
                <a:ea typeface="Meiryo"/>
                <a:cs typeface="Meiryo"/>
                <a:sym typeface="Meiryo"/>
              </a:rPr>
              <a:t>本誌</a:t>
            </a:r>
            <a:endParaRPr sz="1200" dirty="0"/>
          </a:p>
        </p:txBody>
      </p:sp>
      <p:sp>
        <p:nvSpPr>
          <p:cNvPr id="59" name="Google Shape;91;p1">
            <a:extLst>
              <a:ext uri="{FF2B5EF4-FFF2-40B4-BE49-F238E27FC236}">
                <a16:creationId xmlns:a16="http://schemas.microsoft.com/office/drawing/2014/main" id="{12731D7E-337B-B34A-5D89-810E06811CA7}"/>
              </a:ext>
            </a:extLst>
          </p:cNvPr>
          <p:cNvSpPr/>
          <p:nvPr/>
        </p:nvSpPr>
        <p:spPr>
          <a:xfrm>
            <a:off x="3339166" y="1877297"/>
            <a:ext cx="3497674" cy="1572582"/>
          </a:xfrm>
          <a:prstGeom prst="rect">
            <a:avLst/>
          </a:prstGeom>
          <a:solidFill>
            <a:schemeClr val="lt1"/>
          </a:solidFill>
          <a:ln w="28575" cap="flat" cmpd="sng">
            <a:solidFill>
              <a:srgbClr val="5CA27C"/>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ja-JP" sz="1800">
                <a:solidFill>
                  <a:schemeClr val="dk1"/>
                </a:solidFill>
                <a:latin typeface="Meiryo"/>
                <a:ea typeface="Meiryo"/>
                <a:cs typeface="Meiryo"/>
                <a:sym typeface="Meiryo"/>
              </a:rPr>
              <a:t>　</a:t>
            </a:r>
            <a:endParaRPr/>
          </a:p>
        </p:txBody>
      </p:sp>
      <p:grpSp>
        <p:nvGrpSpPr>
          <p:cNvPr id="60" name="グループ化 59">
            <a:extLst>
              <a:ext uri="{FF2B5EF4-FFF2-40B4-BE49-F238E27FC236}">
                <a16:creationId xmlns:a16="http://schemas.microsoft.com/office/drawing/2014/main" id="{54B66FE7-B001-44B8-FB62-49A943FF98ED}"/>
              </a:ext>
            </a:extLst>
          </p:cNvPr>
          <p:cNvGrpSpPr/>
          <p:nvPr/>
        </p:nvGrpSpPr>
        <p:grpSpPr>
          <a:xfrm>
            <a:off x="3425470" y="1963948"/>
            <a:ext cx="3315345" cy="1371950"/>
            <a:chOff x="308215" y="4040149"/>
            <a:chExt cx="3315345" cy="1371950"/>
          </a:xfrm>
        </p:grpSpPr>
        <p:pic>
          <p:nvPicPr>
            <p:cNvPr id="61" name="図 60">
              <a:extLst>
                <a:ext uri="{FF2B5EF4-FFF2-40B4-BE49-F238E27FC236}">
                  <a16:creationId xmlns:a16="http://schemas.microsoft.com/office/drawing/2014/main" id="{215B8D3D-7983-3AE9-42CC-9695C259184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412324" y="4040149"/>
              <a:ext cx="2211236" cy="1369480"/>
            </a:xfrm>
            <a:prstGeom prst="rect">
              <a:avLst/>
            </a:prstGeom>
            <a:ln>
              <a:solidFill>
                <a:schemeClr val="tx2"/>
              </a:solidFill>
            </a:ln>
          </p:spPr>
        </p:pic>
        <p:pic>
          <p:nvPicPr>
            <p:cNvPr id="62" name="図 61">
              <a:extLst>
                <a:ext uri="{FF2B5EF4-FFF2-40B4-BE49-F238E27FC236}">
                  <a16:creationId xmlns:a16="http://schemas.microsoft.com/office/drawing/2014/main" id="{92D0227B-1AFC-3C2F-671C-6276452742C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8215" y="4044488"/>
              <a:ext cx="1104109" cy="1367611"/>
            </a:xfrm>
            <a:prstGeom prst="rect">
              <a:avLst/>
            </a:prstGeom>
            <a:solidFill>
              <a:schemeClr val="accent4"/>
            </a:solidFill>
            <a:ln>
              <a:solidFill>
                <a:schemeClr val="tx2"/>
              </a:solidFill>
            </a:ln>
          </p:spPr>
        </p:pic>
      </p:grpSp>
      <p:sp>
        <p:nvSpPr>
          <p:cNvPr id="63" name="Google Shape;96;p1">
            <a:extLst>
              <a:ext uri="{FF2B5EF4-FFF2-40B4-BE49-F238E27FC236}">
                <a16:creationId xmlns:a16="http://schemas.microsoft.com/office/drawing/2014/main" id="{BAFD2C4D-3BF8-0C71-71E8-D0880A6E5971}"/>
              </a:ext>
            </a:extLst>
          </p:cNvPr>
          <p:cNvSpPr/>
          <p:nvPr/>
        </p:nvSpPr>
        <p:spPr>
          <a:xfrm>
            <a:off x="199433" y="1667996"/>
            <a:ext cx="2700828" cy="20389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dirty="0" err="1">
                <a:solidFill>
                  <a:schemeClr val="lt1"/>
                </a:solidFill>
                <a:latin typeface="Meiryo"/>
                <a:ea typeface="Meiryo"/>
                <a:sym typeface="Meiryo"/>
              </a:rPr>
              <a:t>オリジナルレシピ開発</a:t>
            </a:r>
            <a:endParaRPr sz="1200" dirty="0"/>
          </a:p>
        </p:txBody>
      </p:sp>
      <p:pic>
        <p:nvPicPr>
          <p:cNvPr id="832" name="Google Shape;113;p1" descr="annn.png">
            <a:extLst>
              <a:ext uri="{FF2B5EF4-FFF2-40B4-BE49-F238E27FC236}">
                <a16:creationId xmlns:a16="http://schemas.microsoft.com/office/drawing/2014/main" id="{E9D94316-EA0B-D522-2592-B855A999926B}"/>
              </a:ext>
            </a:extLst>
          </p:cNvPr>
          <p:cNvPicPr preferRelativeResize="0"/>
          <p:nvPr/>
        </p:nvPicPr>
        <p:blipFill rotWithShape="1">
          <a:blip r:embed="rId8">
            <a:alphaModFix/>
          </a:blip>
          <a:srcRect/>
          <a:stretch/>
        </p:blipFill>
        <p:spPr>
          <a:xfrm rot="5400000">
            <a:off x="7716447" y="5120735"/>
            <a:ext cx="388715" cy="1454400"/>
          </a:xfrm>
          <a:prstGeom prst="rect">
            <a:avLst/>
          </a:prstGeom>
          <a:noFill/>
          <a:ln>
            <a:noFill/>
          </a:ln>
        </p:spPr>
      </p:pic>
      <p:sp>
        <p:nvSpPr>
          <p:cNvPr id="833" name="テキスト ボックス 832">
            <a:extLst>
              <a:ext uri="{FF2B5EF4-FFF2-40B4-BE49-F238E27FC236}">
                <a16:creationId xmlns:a16="http://schemas.microsoft.com/office/drawing/2014/main" id="{BF2148FE-18C6-DCE0-F270-BA7536DF9AB0}"/>
              </a:ext>
            </a:extLst>
          </p:cNvPr>
          <p:cNvSpPr txBox="1"/>
          <p:nvPr/>
        </p:nvSpPr>
        <p:spPr>
          <a:xfrm>
            <a:off x="7098318" y="1931785"/>
            <a:ext cx="1665841" cy="415498"/>
          </a:xfrm>
          <a:prstGeom prst="rect">
            <a:avLst/>
          </a:prstGeom>
          <a:noFill/>
        </p:spPr>
        <p:txBody>
          <a:bodyPr wrap="none" rtlCol="0">
            <a:spAutoFit/>
          </a:bodyPr>
          <a:lstStyle/>
          <a:p>
            <a:pPr algn="ctr"/>
            <a:r>
              <a:rPr kumimoji="1" lang="ja-JP" altLang="en-US" sz="1050" b="1">
                <a:solidFill>
                  <a:schemeClr val="accent5"/>
                </a:solidFill>
                <a:latin typeface="Meiryo" panose="020B0604030504040204" pitchFamily="34" charset="-128"/>
                <a:ea typeface="Meiryo" panose="020B0604030504040204" pitchFamily="34" charset="-128"/>
              </a:rPr>
              <a:t>共通ハッシュタグを作成</a:t>
            </a:r>
            <a:endParaRPr kumimoji="1" lang="en-US" altLang="ja-JP" sz="1050" b="1" dirty="0">
              <a:solidFill>
                <a:schemeClr val="accent5"/>
              </a:solidFill>
              <a:latin typeface="Meiryo" panose="020B0604030504040204" pitchFamily="34" charset="-128"/>
              <a:ea typeface="Meiryo" panose="020B0604030504040204" pitchFamily="34" charset="-128"/>
            </a:endParaRPr>
          </a:p>
          <a:p>
            <a:pPr algn="ctr"/>
            <a:r>
              <a:rPr kumimoji="1" lang="en-US" altLang="ja-JP" sz="1050" b="1" dirty="0">
                <a:solidFill>
                  <a:schemeClr val="accent5"/>
                </a:solidFill>
                <a:latin typeface="Meiryo" panose="020B0604030504040204" pitchFamily="34" charset="-128"/>
                <a:ea typeface="Meiryo" panose="020B0604030504040204" pitchFamily="34" charset="-128"/>
              </a:rPr>
              <a:t>SNS</a:t>
            </a:r>
            <a:r>
              <a:rPr kumimoji="1" lang="ja-JP" altLang="en-US" sz="1050" b="1">
                <a:solidFill>
                  <a:schemeClr val="accent5"/>
                </a:solidFill>
                <a:latin typeface="Meiryo" panose="020B0604030504040204" pitchFamily="34" charset="-128"/>
                <a:ea typeface="Meiryo" panose="020B0604030504040204" pitchFamily="34" charset="-128"/>
              </a:rPr>
              <a:t>の継続的発信</a:t>
            </a:r>
          </a:p>
        </p:txBody>
      </p:sp>
      <p:pic>
        <p:nvPicPr>
          <p:cNvPr id="834" name="図 833">
            <a:extLst>
              <a:ext uri="{FF2B5EF4-FFF2-40B4-BE49-F238E27FC236}">
                <a16:creationId xmlns:a16="http://schemas.microsoft.com/office/drawing/2014/main" id="{88800CF6-56DF-5BEA-DAE0-F34E053672A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45225" y="1975096"/>
            <a:ext cx="998161" cy="1519677"/>
          </a:xfrm>
          <a:prstGeom prst="roundRect">
            <a:avLst/>
          </a:prstGeom>
        </p:spPr>
      </p:pic>
      <p:pic>
        <p:nvPicPr>
          <p:cNvPr id="835" name="図 834">
            <a:extLst>
              <a:ext uri="{FF2B5EF4-FFF2-40B4-BE49-F238E27FC236}">
                <a16:creationId xmlns:a16="http://schemas.microsoft.com/office/drawing/2014/main" id="{102BDBD6-892E-401C-CE11-0E73C6E903D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461299" y="1971431"/>
            <a:ext cx="1304054" cy="962296"/>
          </a:xfrm>
          <a:prstGeom prst="roundRect">
            <a:avLst/>
          </a:prstGeom>
        </p:spPr>
      </p:pic>
      <p:sp>
        <p:nvSpPr>
          <p:cNvPr id="836" name="三角形 835">
            <a:extLst>
              <a:ext uri="{FF2B5EF4-FFF2-40B4-BE49-F238E27FC236}">
                <a16:creationId xmlns:a16="http://schemas.microsoft.com/office/drawing/2014/main" id="{9C1A7F04-EAEF-1088-2129-6089BD07C319}"/>
              </a:ext>
            </a:extLst>
          </p:cNvPr>
          <p:cNvSpPr/>
          <p:nvPr/>
        </p:nvSpPr>
        <p:spPr>
          <a:xfrm rot="5400000">
            <a:off x="2497702" y="5125793"/>
            <a:ext cx="1300846" cy="230396"/>
          </a:xfrm>
          <a:prstGeom prst="triangle">
            <a:avLst>
              <a:gd name="adj" fmla="val 51149"/>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37" name="三角形 836">
            <a:extLst>
              <a:ext uri="{FF2B5EF4-FFF2-40B4-BE49-F238E27FC236}">
                <a16:creationId xmlns:a16="http://schemas.microsoft.com/office/drawing/2014/main" id="{59FF99E0-A5B6-43BD-AB6C-7F26C963098B}"/>
              </a:ext>
            </a:extLst>
          </p:cNvPr>
          <p:cNvSpPr/>
          <p:nvPr/>
        </p:nvSpPr>
        <p:spPr>
          <a:xfrm rot="5400000">
            <a:off x="2483507" y="2573880"/>
            <a:ext cx="1300846" cy="230396"/>
          </a:xfrm>
          <a:prstGeom prst="triangle">
            <a:avLst>
              <a:gd name="adj" fmla="val 51149"/>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38" name="Picture 2">
            <a:extLst>
              <a:ext uri="{FF2B5EF4-FFF2-40B4-BE49-F238E27FC236}">
                <a16:creationId xmlns:a16="http://schemas.microsoft.com/office/drawing/2014/main" id="{1AFD0826-D39B-5069-635B-DDCEF0BE212D}"/>
              </a:ext>
            </a:extLst>
          </p:cNvPr>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b="-2"/>
          <a:stretch/>
        </p:blipFill>
        <p:spPr bwMode="auto">
          <a:xfrm>
            <a:off x="325239" y="4623501"/>
            <a:ext cx="1136059" cy="1382914"/>
          </a:xfrm>
          <a:prstGeom prst="roundRect">
            <a:avLst/>
          </a:prstGeom>
          <a:noFill/>
          <a:extLst>
            <a:ext uri="{909E8E84-426E-40DD-AFC4-6F175D3DCCD1}">
              <a14:hiddenFill xmlns:a14="http://schemas.microsoft.com/office/drawing/2010/main">
                <a:solidFill>
                  <a:srgbClr val="FFFFFF"/>
                </a:solidFill>
              </a14:hiddenFill>
            </a:ext>
          </a:extLst>
        </p:spPr>
      </p:pic>
      <p:pic>
        <p:nvPicPr>
          <p:cNvPr id="839" name="Picture 4">
            <a:extLst>
              <a:ext uri="{FF2B5EF4-FFF2-40B4-BE49-F238E27FC236}">
                <a16:creationId xmlns:a16="http://schemas.microsoft.com/office/drawing/2014/main" id="{CB032182-5155-1507-D0E6-EAD490206FAE}"/>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571067" y="5114910"/>
            <a:ext cx="1177295" cy="902564"/>
          </a:xfrm>
          <a:prstGeom prst="roundRect">
            <a:avLst/>
          </a:prstGeom>
          <a:noFill/>
          <a:extLst>
            <a:ext uri="{909E8E84-426E-40DD-AFC4-6F175D3DCCD1}">
              <a14:hiddenFill xmlns:a14="http://schemas.microsoft.com/office/drawing/2010/main">
                <a:solidFill>
                  <a:srgbClr val="FFFFFF"/>
                </a:solidFill>
              </a14:hiddenFill>
            </a:ext>
          </a:extLst>
        </p:spPr>
      </p:pic>
      <p:pic>
        <p:nvPicPr>
          <p:cNvPr id="840" name="Picture 6">
            <a:extLst>
              <a:ext uri="{FF2B5EF4-FFF2-40B4-BE49-F238E27FC236}">
                <a16:creationId xmlns:a16="http://schemas.microsoft.com/office/drawing/2014/main" id="{0D805467-07A1-BE7D-104C-26C528078934}"/>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534295" y="4101474"/>
            <a:ext cx="1240595" cy="963042"/>
          </a:xfrm>
          <a:prstGeom prst="roundRect">
            <a:avLst/>
          </a:prstGeom>
          <a:noFill/>
          <a:extLst>
            <a:ext uri="{909E8E84-426E-40DD-AFC4-6F175D3DCCD1}">
              <a14:hiddenFill xmlns:a14="http://schemas.microsoft.com/office/drawing/2010/main">
                <a:solidFill>
                  <a:srgbClr val="FFFFFF"/>
                </a:solidFill>
              </a14:hiddenFill>
            </a:ext>
          </a:extLst>
        </p:spPr>
      </p:pic>
      <p:grpSp>
        <p:nvGrpSpPr>
          <p:cNvPr id="841" name="グループ化 840">
            <a:extLst>
              <a:ext uri="{FF2B5EF4-FFF2-40B4-BE49-F238E27FC236}">
                <a16:creationId xmlns:a16="http://schemas.microsoft.com/office/drawing/2014/main" id="{A0991041-DC3A-F564-527D-00B6DF739513}"/>
              </a:ext>
            </a:extLst>
          </p:cNvPr>
          <p:cNvGrpSpPr/>
          <p:nvPr/>
        </p:nvGrpSpPr>
        <p:grpSpPr>
          <a:xfrm>
            <a:off x="7250640" y="2336147"/>
            <a:ext cx="1279749" cy="1188187"/>
            <a:chOff x="7201448" y="2422277"/>
            <a:chExt cx="1279749" cy="1188187"/>
          </a:xfrm>
        </p:grpSpPr>
        <p:pic>
          <p:nvPicPr>
            <p:cNvPr id="842" name="図 841">
              <a:extLst>
                <a:ext uri="{FF2B5EF4-FFF2-40B4-BE49-F238E27FC236}">
                  <a16:creationId xmlns:a16="http://schemas.microsoft.com/office/drawing/2014/main" id="{84AB988C-6DDD-8656-2B57-CCC36D0B6969}"/>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201448" y="2422277"/>
              <a:ext cx="1279749" cy="1188187"/>
            </a:xfrm>
            <a:prstGeom prst="rect">
              <a:avLst/>
            </a:prstGeom>
            <a:ln>
              <a:solidFill>
                <a:schemeClr val="tx2"/>
              </a:solidFill>
            </a:ln>
          </p:spPr>
        </p:pic>
        <p:sp>
          <p:nvSpPr>
            <p:cNvPr id="843" name="Google Shape;102;p1">
              <a:extLst>
                <a:ext uri="{FF2B5EF4-FFF2-40B4-BE49-F238E27FC236}">
                  <a16:creationId xmlns:a16="http://schemas.microsoft.com/office/drawing/2014/main" id="{FF65D105-F353-8673-5924-B63EB07D9943}"/>
                </a:ext>
              </a:extLst>
            </p:cNvPr>
            <p:cNvSpPr/>
            <p:nvPr/>
          </p:nvSpPr>
          <p:spPr>
            <a:xfrm>
              <a:off x="7278416" y="2558894"/>
              <a:ext cx="542663" cy="242345"/>
            </a:xfrm>
            <a:prstGeom prst="roundRect">
              <a:avLst>
                <a:gd name="adj" fmla="val 16667"/>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grpSp>
      <p:grpSp>
        <p:nvGrpSpPr>
          <p:cNvPr id="844" name="グループ化 843">
            <a:extLst>
              <a:ext uri="{FF2B5EF4-FFF2-40B4-BE49-F238E27FC236}">
                <a16:creationId xmlns:a16="http://schemas.microsoft.com/office/drawing/2014/main" id="{21B5BA0B-C0C6-F185-EE72-F704BF0A1C88}"/>
              </a:ext>
            </a:extLst>
          </p:cNvPr>
          <p:cNvGrpSpPr/>
          <p:nvPr/>
        </p:nvGrpSpPr>
        <p:grpSpPr>
          <a:xfrm>
            <a:off x="7262338" y="3712031"/>
            <a:ext cx="1279749" cy="1181798"/>
            <a:chOff x="7201448" y="3680417"/>
            <a:chExt cx="1279749" cy="1181798"/>
          </a:xfrm>
        </p:grpSpPr>
        <p:pic>
          <p:nvPicPr>
            <p:cNvPr id="845" name="図 844">
              <a:extLst>
                <a:ext uri="{FF2B5EF4-FFF2-40B4-BE49-F238E27FC236}">
                  <a16:creationId xmlns:a16="http://schemas.microsoft.com/office/drawing/2014/main" id="{7DBE743F-8DCE-1653-EF52-7F7515E19A26}"/>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201448" y="3680417"/>
              <a:ext cx="1279749" cy="1181798"/>
            </a:xfrm>
            <a:prstGeom prst="rect">
              <a:avLst/>
            </a:prstGeom>
            <a:ln>
              <a:solidFill>
                <a:schemeClr val="tx2"/>
              </a:solidFill>
            </a:ln>
          </p:spPr>
        </p:pic>
        <p:sp>
          <p:nvSpPr>
            <p:cNvPr id="846" name="Google Shape;102;p1">
              <a:extLst>
                <a:ext uri="{FF2B5EF4-FFF2-40B4-BE49-F238E27FC236}">
                  <a16:creationId xmlns:a16="http://schemas.microsoft.com/office/drawing/2014/main" id="{92456C06-39D1-0F14-70FA-443FCBE4B1DC}"/>
                </a:ext>
              </a:extLst>
            </p:cNvPr>
            <p:cNvSpPr/>
            <p:nvPr/>
          </p:nvSpPr>
          <p:spPr>
            <a:xfrm>
              <a:off x="7558294" y="3737993"/>
              <a:ext cx="542663" cy="242345"/>
            </a:xfrm>
            <a:prstGeom prst="roundRect">
              <a:avLst>
                <a:gd name="adj" fmla="val 16667"/>
              </a:avLst>
            </a:prstGeom>
            <a:noFill/>
            <a:ln w="381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eiryo"/>
                <a:ea typeface="Meiryo"/>
                <a:cs typeface="Meiryo"/>
                <a:sym typeface="Meiryo"/>
              </a:endParaRPr>
            </a:p>
          </p:txBody>
        </p:sp>
      </p:grpSp>
      <p:pic>
        <p:nvPicPr>
          <p:cNvPr id="847" name="図 846">
            <a:extLst>
              <a:ext uri="{FF2B5EF4-FFF2-40B4-BE49-F238E27FC236}">
                <a16:creationId xmlns:a16="http://schemas.microsoft.com/office/drawing/2014/main" id="{B606C2E1-76DF-CDB2-4FD7-13040EA1725D}"/>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1439512" y="3058712"/>
            <a:ext cx="1339195" cy="813880"/>
          </a:xfrm>
          <a:prstGeom prst="roundRect">
            <a:avLst/>
          </a:prstGeom>
        </p:spPr>
      </p:pic>
      <p:grpSp>
        <p:nvGrpSpPr>
          <p:cNvPr id="848" name="Google Shape;109;p1">
            <a:extLst>
              <a:ext uri="{FF2B5EF4-FFF2-40B4-BE49-F238E27FC236}">
                <a16:creationId xmlns:a16="http://schemas.microsoft.com/office/drawing/2014/main" id="{4F48D264-54EC-CF45-8DBE-91F462439310}"/>
              </a:ext>
            </a:extLst>
          </p:cNvPr>
          <p:cNvGrpSpPr/>
          <p:nvPr/>
        </p:nvGrpSpPr>
        <p:grpSpPr>
          <a:xfrm>
            <a:off x="2000386" y="3461376"/>
            <a:ext cx="1454213" cy="1019808"/>
            <a:chOff x="3623680" y="3520036"/>
            <a:chExt cx="1589642" cy="1114782"/>
          </a:xfrm>
        </p:grpSpPr>
        <p:sp>
          <p:nvSpPr>
            <p:cNvPr id="849" name="Google Shape;110;p1">
              <a:extLst>
                <a:ext uri="{FF2B5EF4-FFF2-40B4-BE49-F238E27FC236}">
                  <a16:creationId xmlns:a16="http://schemas.microsoft.com/office/drawing/2014/main" id="{17D3D7A2-E5AD-DF31-E43F-72157DE0695C}"/>
                </a:ext>
              </a:extLst>
            </p:cNvPr>
            <p:cNvSpPr/>
            <p:nvPr/>
          </p:nvSpPr>
          <p:spPr>
            <a:xfrm>
              <a:off x="3777178" y="3520036"/>
              <a:ext cx="1230691" cy="1114782"/>
            </a:xfrm>
            <a:prstGeom prst="ellipse">
              <a:avLst/>
            </a:prstGeom>
            <a:solidFill>
              <a:srgbClr val="FFFF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50" name="Google Shape;111;p1">
              <a:extLst>
                <a:ext uri="{FF2B5EF4-FFF2-40B4-BE49-F238E27FC236}">
                  <a16:creationId xmlns:a16="http://schemas.microsoft.com/office/drawing/2014/main" id="{720A9642-5BC7-884B-841D-690093B29A05}"/>
                </a:ext>
              </a:extLst>
            </p:cNvPr>
            <p:cNvSpPr txBox="1"/>
            <p:nvPr/>
          </p:nvSpPr>
          <p:spPr>
            <a:xfrm>
              <a:off x="3623680" y="3780719"/>
              <a:ext cx="1589642" cy="65601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altLang="en-US" sz="1100" b="1">
                  <a:solidFill>
                    <a:schemeClr val="accent5"/>
                  </a:solidFill>
                  <a:latin typeface="Meiryo"/>
                  <a:ea typeface="Meiryo"/>
                  <a:cs typeface="Meiryo"/>
                  <a:sym typeface="Meiryo"/>
                </a:rPr>
                <a:t>本誌用</a:t>
              </a:r>
              <a:r>
                <a:rPr lang="en-US" altLang="ja-JP" sz="1100" b="1" dirty="0">
                  <a:solidFill>
                    <a:schemeClr val="accent5"/>
                  </a:solidFill>
                  <a:latin typeface="Meiryo"/>
                  <a:ea typeface="Meiryo"/>
                  <a:cs typeface="Meiryo"/>
                  <a:sym typeface="Meiryo"/>
                </a:rPr>
                <a:t>/WEB</a:t>
              </a:r>
              <a:r>
                <a:rPr lang="ja-JP" altLang="en-US" sz="1100" b="1">
                  <a:solidFill>
                    <a:schemeClr val="accent5"/>
                  </a:solidFill>
                  <a:latin typeface="Meiryo"/>
                  <a:ea typeface="Meiryo"/>
                  <a:cs typeface="Meiryo"/>
                  <a:sym typeface="Meiryo"/>
                </a:rPr>
                <a:t>用</a:t>
              </a:r>
              <a:endParaRPr lang="en-US" altLang="ja-JP" sz="1100" b="1" dirty="0">
                <a:solidFill>
                  <a:schemeClr val="accent5"/>
                </a:solidFill>
                <a:latin typeface="Meiryo"/>
                <a:ea typeface="Meiryo"/>
                <a:cs typeface="Meiryo"/>
                <a:sym typeface="Meiryo"/>
              </a:endParaRPr>
            </a:p>
            <a:p>
              <a:pPr marL="0" marR="0" lvl="0" indent="0" algn="ctr" rtl="0">
                <a:spcBef>
                  <a:spcPts val="0"/>
                </a:spcBef>
                <a:spcAft>
                  <a:spcPts val="0"/>
                </a:spcAft>
                <a:buNone/>
              </a:pPr>
              <a:r>
                <a:rPr lang="ja-JP" altLang="en-US" sz="1100" b="1">
                  <a:solidFill>
                    <a:schemeClr val="accent5"/>
                  </a:solidFill>
                  <a:latin typeface="Meiryo"/>
                  <a:ea typeface="Meiryo"/>
                  <a:cs typeface="Meiryo"/>
                  <a:sym typeface="Meiryo"/>
                </a:rPr>
                <a:t>それぞれで</a:t>
              </a:r>
              <a:endParaRPr lang="en-US" altLang="ja-JP" sz="1100" b="1" dirty="0">
                <a:solidFill>
                  <a:schemeClr val="accent5"/>
                </a:solidFill>
                <a:latin typeface="Meiryo"/>
                <a:ea typeface="Meiryo"/>
                <a:cs typeface="Meiryo"/>
                <a:sym typeface="Meiryo"/>
              </a:endParaRPr>
            </a:p>
            <a:p>
              <a:pPr marL="0" marR="0" lvl="0" indent="0" algn="ctr" rtl="0">
                <a:spcBef>
                  <a:spcPts val="0"/>
                </a:spcBef>
                <a:spcAft>
                  <a:spcPts val="0"/>
                </a:spcAft>
                <a:buNone/>
              </a:pPr>
              <a:r>
                <a:rPr lang="ja-JP" altLang="en-US" sz="1100" b="1">
                  <a:solidFill>
                    <a:schemeClr val="accent5"/>
                  </a:solidFill>
                  <a:latin typeface="Meiryo"/>
                  <a:ea typeface="Meiryo"/>
                  <a:cs typeface="Meiryo"/>
                  <a:sym typeface="Meiryo"/>
                </a:rPr>
                <a:t>レシピ開発</a:t>
              </a:r>
              <a:endParaRPr lang="ja-JP" altLang="en-US" sz="1100" b="1" dirty="0">
                <a:solidFill>
                  <a:schemeClr val="accent5"/>
                </a:solidFill>
                <a:latin typeface="Meiryo"/>
                <a:ea typeface="Meiryo"/>
                <a:cs typeface="Meiryo"/>
                <a:sym typeface="Meiryo"/>
              </a:endParaRPr>
            </a:p>
          </p:txBody>
        </p:sp>
      </p:grpSp>
      <p:sp>
        <p:nvSpPr>
          <p:cNvPr id="851" name="テキスト ボックス 850">
            <a:extLst>
              <a:ext uri="{FF2B5EF4-FFF2-40B4-BE49-F238E27FC236}">
                <a16:creationId xmlns:a16="http://schemas.microsoft.com/office/drawing/2014/main" id="{AEF136C4-9FF9-5B67-330F-74C5C4FA512E}"/>
              </a:ext>
            </a:extLst>
          </p:cNvPr>
          <p:cNvSpPr txBox="1"/>
          <p:nvPr/>
        </p:nvSpPr>
        <p:spPr>
          <a:xfrm>
            <a:off x="751968" y="2664250"/>
            <a:ext cx="1564654" cy="577081"/>
          </a:xfrm>
          <a:prstGeom prst="rect">
            <a:avLst/>
          </a:prstGeom>
          <a:solidFill>
            <a:srgbClr val="FFFFFF">
              <a:alpha val="80000"/>
            </a:srgbClr>
          </a:solidFill>
        </p:spPr>
        <p:txBody>
          <a:bodyPr wrap="square" rtlCol="0">
            <a:spAutoFit/>
          </a:bodyPr>
          <a:lstStyle/>
          <a:p>
            <a:pPr marL="0" marR="0" lvl="0" indent="0" algn="ctr" rtl="0">
              <a:spcBef>
                <a:spcPts val="0"/>
              </a:spcBef>
              <a:spcAft>
                <a:spcPts val="0"/>
              </a:spcAft>
              <a:buNone/>
            </a:pPr>
            <a:r>
              <a:rPr lang="ja-JP" altLang="en-US" sz="1050" b="1">
                <a:solidFill>
                  <a:schemeClr val="accent5"/>
                </a:solidFill>
                <a:latin typeface="Meiryo"/>
                <a:ea typeface="Meiryo"/>
                <a:cs typeface="Meiryo"/>
                <a:sym typeface="Meiryo"/>
              </a:rPr>
              <a:t>メスティンや</a:t>
            </a:r>
            <a:endParaRPr lang="en-US" altLang="ja-JP" sz="1050" b="1" dirty="0">
              <a:solidFill>
                <a:schemeClr val="accent5"/>
              </a:solidFill>
              <a:latin typeface="Meiryo"/>
              <a:ea typeface="Meiryo"/>
              <a:cs typeface="Meiryo"/>
              <a:sym typeface="Meiryo"/>
            </a:endParaRPr>
          </a:p>
          <a:p>
            <a:pPr marL="0" marR="0" lvl="0" indent="0" algn="ctr" rtl="0">
              <a:spcBef>
                <a:spcPts val="0"/>
              </a:spcBef>
              <a:spcAft>
                <a:spcPts val="0"/>
              </a:spcAft>
              <a:buNone/>
            </a:pPr>
            <a:r>
              <a:rPr lang="ja-JP" altLang="en-US" sz="1050" b="1">
                <a:solidFill>
                  <a:schemeClr val="accent5"/>
                </a:solidFill>
                <a:latin typeface="Meiryo"/>
                <a:ea typeface="Meiryo"/>
                <a:cs typeface="Meiryo"/>
                <a:sym typeface="Meiryo"/>
              </a:rPr>
              <a:t>スキレットを活用した</a:t>
            </a:r>
            <a:endParaRPr lang="en-US" altLang="ja-JP" sz="1050" b="1" dirty="0">
              <a:solidFill>
                <a:schemeClr val="accent5"/>
              </a:solidFill>
              <a:latin typeface="Meiryo"/>
              <a:ea typeface="Meiryo"/>
              <a:cs typeface="Meiryo"/>
              <a:sym typeface="Meiryo"/>
            </a:endParaRPr>
          </a:p>
          <a:p>
            <a:pPr marL="0" marR="0" lvl="0" indent="0" algn="ctr" rtl="0">
              <a:spcBef>
                <a:spcPts val="0"/>
              </a:spcBef>
              <a:spcAft>
                <a:spcPts val="0"/>
              </a:spcAft>
              <a:buNone/>
            </a:pPr>
            <a:r>
              <a:rPr lang="ja-JP" altLang="en-US" sz="1050" b="1">
                <a:solidFill>
                  <a:schemeClr val="accent5"/>
                </a:solidFill>
                <a:latin typeface="Meiryo"/>
                <a:ea typeface="Meiryo"/>
                <a:cs typeface="Meiryo"/>
                <a:sym typeface="Meiryo"/>
              </a:rPr>
              <a:t>アウトドア料理</a:t>
            </a:r>
            <a:endParaRPr lang="en-US" altLang="ja-JP" sz="1050" b="1" dirty="0">
              <a:solidFill>
                <a:schemeClr val="accent5"/>
              </a:solidFill>
              <a:latin typeface="Meiryo"/>
              <a:ea typeface="Meiryo"/>
              <a:cs typeface="Meiryo"/>
              <a:sym typeface="Meiryo"/>
            </a:endParaRPr>
          </a:p>
        </p:txBody>
      </p:sp>
      <p:grpSp>
        <p:nvGrpSpPr>
          <p:cNvPr id="852" name="グループ化 851">
            <a:extLst>
              <a:ext uri="{FF2B5EF4-FFF2-40B4-BE49-F238E27FC236}">
                <a16:creationId xmlns:a16="http://schemas.microsoft.com/office/drawing/2014/main" id="{F2FE6FB8-4EB4-8EC4-6F16-19684924487F}"/>
              </a:ext>
            </a:extLst>
          </p:cNvPr>
          <p:cNvGrpSpPr/>
          <p:nvPr/>
        </p:nvGrpSpPr>
        <p:grpSpPr>
          <a:xfrm>
            <a:off x="261135" y="3281372"/>
            <a:ext cx="1392487" cy="1392487"/>
            <a:chOff x="140722" y="3179481"/>
            <a:chExt cx="1392487" cy="1392487"/>
          </a:xfrm>
        </p:grpSpPr>
        <p:sp>
          <p:nvSpPr>
            <p:cNvPr id="853" name="星 10 852">
              <a:extLst>
                <a:ext uri="{FF2B5EF4-FFF2-40B4-BE49-F238E27FC236}">
                  <a16:creationId xmlns:a16="http://schemas.microsoft.com/office/drawing/2014/main" id="{702ACD7A-75D1-397E-77A4-E701F927C5BD}"/>
                </a:ext>
              </a:extLst>
            </p:cNvPr>
            <p:cNvSpPr/>
            <p:nvPr/>
          </p:nvSpPr>
          <p:spPr>
            <a:xfrm>
              <a:off x="140722" y="3179481"/>
              <a:ext cx="1392487" cy="1392487"/>
            </a:xfrm>
            <a:prstGeom prst="star10">
              <a:avLst/>
            </a:prstGeom>
            <a:solidFill>
              <a:schemeClr val="bg1"/>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854" name="グループ化 853">
              <a:extLst>
                <a:ext uri="{FF2B5EF4-FFF2-40B4-BE49-F238E27FC236}">
                  <a16:creationId xmlns:a16="http://schemas.microsoft.com/office/drawing/2014/main" id="{E449F99E-FE3A-977A-FC06-272AA99C50D6}"/>
                </a:ext>
              </a:extLst>
            </p:cNvPr>
            <p:cNvGrpSpPr/>
            <p:nvPr/>
          </p:nvGrpSpPr>
          <p:grpSpPr>
            <a:xfrm>
              <a:off x="415411" y="3433073"/>
              <a:ext cx="865571" cy="890790"/>
              <a:chOff x="-2513561" y="2954928"/>
              <a:chExt cx="1628129" cy="1675566"/>
            </a:xfrm>
            <a:solidFill>
              <a:schemeClr val="bg1"/>
            </a:solidFill>
          </p:grpSpPr>
          <p:pic>
            <p:nvPicPr>
              <p:cNvPr id="855" name="Picture 10">
                <a:extLst>
                  <a:ext uri="{FF2B5EF4-FFF2-40B4-BE49-F238E27FC236}">
                    <a16:creationId xmlns:a16="http://schemas.microsoft.com/office/drawing/2014/main" id="{1EF8854F-4CE2-6333-1F40-E861DF155D6B}"/>
                  </a:ext>
                </a:extLst>
              </p:cNvPr>
              <p:cNvPicPr>
                <a:picLocks noChangeAspect="1" noChangeArrowheads="1"/>
              </p:cNvPicPr>
              <p:nvPr/>
            </p:nvPicPr>
            <p:blipFill rotWithShape="1">
              <a:blip r:embed="rId17" cstate="screen">
                <a:extLst>
                  <a:ext uri="{28A0092B-C50C-407E-A947-70E740481C1C}">
                    <a14:useLocalDpi xmlns:a14="http://schemas.microsoft.com/office/drawing/2010/main"/>
                  </a:ext>
                </a:extLst>
              </a:blip>
              <a:srcRect/>
              <a:stretch/>
            </p:blipFill>
            <p:spPr bwMode="auto">
              <a:xfrm>
                <a:off x="-1490971" y="3742728"/>
                <a:ext cx="539424" cy="877316"/>
              </a:xfrm>
              <a:prstGeom prst="rect">
                <a:avLst/>
              </a:prstGeom>
              <a:grpFill/>
            </p:spPr>
          </p:pic>
          <p:pic>
            <p:nvPicPr>
              <p:cNvPr id="858" name="Picture 12">
                <a:extLst>
                  <a:ext uri="{FF2B5EF4-FFF2-40B4-BE49-F238E27FC236}">
                    <a16:creationId xmlns:a16="http://schemas.microsoft.com/office/drawing/2014/main" id="{5A6EC229-2BB2-AD45-035E-F85BA9D3F466}"/>
                  </a:ext>
                </a:extLst>
              </p:cNvPr>
              <p:cNvPicPr>
                <a:picLocks noChangeAspect="1" noChangeArrowheads="1"/>
              </p:cNvPicPr>
              <p:nvPr/>
            </p:nvPicPr>
            <p:blipFill rotWithShape="1">
              <a:blip r:embed="rId18" cstate="screen">
                <a:extLst>
                  <a:ext uri="{28A0092B-C50C-407E-A947-70E740481C1C}">
                    <a14:useLocalDpi xmlns:a14="http://schemas.microsoft.com/office/drawing/2010/main"/>
                  </a:ext>
                </a:extLst>
              </a:blip>
              <a:srcRect/>
              <a:stretch/>
            </p:blipFill>
            <p:spPr bwMode="auto">
              <a:xfrm>
                <a:off x="-2481246" y="3648379"/>
                <a:ext cx="889354" cy="982115"/>
              </a:xfrm>
              <a:prstGeom prst="rect">
                <a:avLst/>
              </a:prstGeom>
              <a:grpFill/>
            </p:spPr>
          </p:pic>
          <p:pic>
            <p:nvPicPr>
              <p:cNvPr id="859" name="Picture 8">
                <a:extLst>
                  <a:ext uri="{FF2B5EF4-FFF2-40B4-BE49-F238E27FC236}">
                    <a16:creationId xmlns:a16="http://schemas.microsoft.com/office/drawing/2014/main" id="{6ABE7FCC-0EE5-2581-EBF8-8CAB0025949B}"/>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2513561" y="2954928"/>
                <a:ext cx="1628129" cy="525185"/>
              </a:xfrm>
              <a:prstGeom prst="rect">
                <a:avLst/>
              </a:prstGeom>
              <a:grpFill/>
            </p:spPr>
          </p:pic>
        </p:grpSp>
      </p:grpSp>
      <p:pic>
        <p:nvPicPr>
          <p:cNvPr id="862" name="Picture 16">
            <a:extLst>
              <a:ext uri="{FF2B5EF4-FFF2-40B4-BE49-F238E27FC236}">
                <a16:creationId xmlns:a16="http://schemas.microsoft.com/office/drawing/2014/main" id="{E601B5D4-226D-06C5-CB51-03E485898CC0}"/>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517610" y="3773905"/>
            <a:ext cx="837485" cy="284146"/>
          </a:xfrm>
          <a:prstGeom prst="rect">
            <a:avLst/>
          </a:prstGeom>
          <a:noFill/>
          <a:extLst>
            <a:ext uri="{909E8E84-426E-40DD-AFC4-6F175D3DCCD1}">
              <a14:hiddenFill xmlns:a14="http://schemas.microsoft.com/office/drawing/2010/main">
                <a:solidFill>
                  <a:srgbClr val="FFFFFF"/>
                </a:solidFill>
              </a14:hiddenFill>
            </a:ext>
          </a:extLst>
        </p:spPr>
      </p:pic>
      <p:sp>
        <p:nvSpPr>
          <p:cNvPr id="863" name="Google Shape;1304;p68">
            <a:extLst>
              <a:ext uri="{FF2B5EF4-FFF2-40B4-BE49-F238E27FC236}">
                <a16:creationId xmlns:a16="http://schemas.microsoft.com/office/drawing/2014/main" id="{01D19C4B-F20C-4986-32B0-AAC824D992D3}"/>
              </a:ext>
            </a:extLst>
          </p:cNvPr>
          <p:cNvSpPr txBox="1"/>
          <p:nvPr/>
        </p:nvSpPr>
        <p:spPr>
          <a:xfrm>
            <a:off x="7030108" y="166619"/>
            <a:ext cx="646331" cy="369332"/>
          </a:xfrm>
          <a:prstGeom prst="rect">
            <a:avLst/>
          </a:prstGeom>
          <a:solidFill>
            <a:schemeClr val="dk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本誌</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2" name="Google Shape;860;p9">
            <a:extLst>
              <a:ext uri="{FF2B5EF4-FFF2-40B4-BE49-F238E27FC236}">
                <a16:creationId xmlns:a16="http://schemas.microsoft.com/office/drawing/2014/main" id="{41EAE641-8D3A-06F8-DC02-C512FAABF505}"/>
              </a:ext>
            </a:extLst>
          </p:cNvPr>
          <p:cNvSpPr txBox="1"/>
          <p:nvPr/>
        </p:nvSpPr>
        <p:spPr>
          <a:xfrm>
            <a:off x="895214" y="197519"/>
            <a:ext cx="341632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タイアップ実施事例</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31338892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cxnSp>
        <p:nvCxnSpPr>
          <p:cNvPr id="856" name="Google Shape;856;p9"/>
          <p:cNvCxnSpPr/>
          <p:nvPr/>
        </p:nvCxnSpPr>
        <p:spPr>
          <a:xfrm>
            <a:off x="186125" y="841981"/>
            <a:ext cx="4474064" cy="0"/>
          </a:xfrm>
          <a:prstGeom prst="straightConnector1">
            <a:avLst/>
          </a:prstGeom>
          <a:noFill/>
          <a:ln w="19050" cap="flat" cmpd="sng">
            <a:solidFill>
              <a:srgbClr val="96C932"/>
            </a:solidFill>
            <a:prstDash val="solid"/>
            <a:round/>
            <a:headEnd type="none" w="sm" len="sm"/>
            <a:tailEnd type="none" w="sm" len="sm"/>
          </a:ln>
        </p:spPr>
      </p:cxnSp>
      <p:sp>
        <p:nvSpPr>
          <p:cNvPr id="857" name="Google Shape;857;p9"/>
          <p:cNvSpPr txBox="1"/>
          <p:nvPr/>
        </p:nvSpPr>
        <p:spPr>
          <a:xfrm>
            <a:off x="6667524" y="166598"/>
            <a:ext cx="9049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861" name="Google Shape;861;p9"/>
          <p:cNvSpPr txBox="1"/>
          <p:nvPr/>
        </p:nvSpPr>
        <p:spPr>
          <a:xfrm>
            <a:off x="170144" y="859957"/>
            <a:ext cx="8510026"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000000"/>
                </a:solidFill>
                <a:latin typeface="Meiryo"/>
                <a:ea typeface="Meiryo"/>
                <a:cs typeface="Meiryo"/>
                <a:sym typeface="Meiryo"/>
              </a:rPr>
              <a:t>実施時：2023年3月</a:t>
            </a:r>
            <a:endParaRPr sz="1100" b="0" i="0" u="none" strike="noStrike" cap="none" dirty="0">
              <a:solidFill>
                <a:srgbClr val="000000"/>
              </a:solidFill>
              <a:latin typeface="Meiryo"/>
              <a:ea typeface="Meiryo"/>
              <a:cs typeface="Meiryo"/>
              <a:sym typeface="Meiryo"/>
            </a:endParaRPr>
          </a:p>
          <a:p>
            <a:pPr>
              <a:buSzPts val="1100"/>
            </a:pPr>
            <a:r>
              <a:rPr lang="en-US" sz="1100" b="0" i="0" u="none" strike="noStrike" cap="none" dirty="0" err="1">
                <a:solidFill>
                  <a:srgbClr val="000000"/>
                </a:solidFill>
                <a:latin typeface="Meiryo"/>
                <a:ea typeface="Meiryo"/>
                <a:cs typeface="Meiryo"/>
                <a:sym typeface="Meiryo"/>
              </a:rPr>
              <a:t>広告主</a:t>
            </a:r>
            <a:r>
              <a:rPr lang="en-US" sz="1100" b="0" i="0" u="none" strike="noStrike" cap="none" dirty="0">
                <a:solidFill>
                  <a:srgbClr val="000000"/>
                </a:solidFill>
                <a:latin typeface="Meiryo"/>
                <a:ea typeface="Meiryo"/>
                <a:cs typeface="Meiryo"/>
                <a:sym typeface="Meiryo"/>
              </a:rPr>
              <a:t>：</a:t>
            </a:r>
            <a:r>
              <a:rPr lang="ja-JP" altLang="en-US" sz="1100" b="0" i="0" u="none" strike="noStrike" cap="none">
                <a:solidFill>
                  <a:srgbClr val="000000"/>
                </a:solidFill>
                <a:latin typeface="Meiryo"/>
                <a:ea typeface="Meiryo"/>
                <a:cs typeface="Meiryo"/>
                <a:sym typeface="Meiryo"/>
              </a:rPr>
              <a:t>濵田酒造株式会社　</a:t>
            </a:r>
            <a:endParaRPr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商材：芋焼酎「隠し蔵</a:t>
            </a:r>
            <a:r>
              <a:rPr lang="en-US" sz="1100" b="0" i="0" u="none" strike="noStrike" cap="none" dirty="0">
                <a:solidFill>
                  <a:srgbClr val="000000"/>
                </a:solidFill>
                <a:latin typeface="Meiryo"/>
                <a:ea typeface="Meiryo"/>
                <a:cs typeface="Meiryo"/>
                <a:sym typeface="Meiryo"/>
              </a:rPr>
              <a:t>」</a:t>
            </a:r>
            <a:endParaRPr sz="1100" b="0" i="0" u="none" strike="noStrike" cap="none" dirty="0">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err="1">
                <a:solidFill>
                  <a:srgbClr val="000000"/>
                </a:solidFill>
                <a:latin typeface="Meiryo"/>
                <a:ea typeface="Meiryo"/>
                <a:cs typeface="Meiryo"/>
                <a:sym typeface="Meiryo"/>
              </a:rPr>
              <a:t>広告メニュ</a:t>
            </a:r>
            <a:r>
              <a:rPr lang="en-US" sz="1100" b="0" i="0" u="none" strike="noStrike" cap="none" dirty="0">
                <a:solidFill>
                  <a:srgbClr val="000000"/>
                </a:solidFill>
                <a:latin typeface="Meiryo"/>
                <a:ea typeface="Meiryo"/>
                <a:cs typeface="Meiryo"/>
                <a:sym typeface="Meiryo"/>
              </a:rPr>
              <a:t>ー：</a:t>
            </a:r>
            <a:r>
              <a:rPr lang="en-US" altLang="ja-JP" sz="1100" b="0" i="0" u="none" strike="noStrike" cap="none" dirty="0">
                <a:solidFill>
                  <a:srgbClr val="000000"/>
                </a:solidFill>
                <a:latin typeface="Meiryo"/>
                <a:ea typeface="Meiryo"/>
                <a:cs typeface="Meiryo"/>
                <a:sym typeface="Meiryo"/>
              </a:rPr>
              <a:t> </a:t>
            </a:r>
            <a:r>
              <a:rPr lang="en-US" altLang="ja-JP" sz="1100" b="0" i="0" u="none" strike="noStrike" cap="none" dirty="0" err="1">
                <a:solidFill>
                  <a:srgbClr val="000000"/>
                </a:solidFill>
                <a:latin typeface="Meiryo"/>
                <a:ea typeface="Meiryo"/>
                <a:cs typeface="Meiryo"/>
                <a:sym typeface="Meiryo"/>
              </a:rPr>
              <a:t>dancyu</a:t>
            </a:r>
            <a:r>
              <a:rPr lang="ja-JP" altLang="en-US" sz="1100" b="0" i="0" u="none" strike="noStrike" cap="none">
                <a:solidFill>
                  <a:srgbClr val="000000"/>
                </a:solidFill>
                <a:latin typeface="Meiryo"/>
                <a:ea typeface="Meiryo"/>
                <a:cs typeface="Meiryo"/>
                <a:sym typeface="Meiryo"/>
              </a:rPr>
              <a:t>コラボ企画</a:t>
            </a:r>
            <a:endParaRPr sz="1400" b="0" i="0" u="none" strike="noStrike" cap="none" dirty="0">
              <a:solidFill>
                <a:srgbClr val="000000"/>
              </a:solidFill>
              <a:latin typeface="Meiryo"/>
              <a:ea typeface="Meiryo"/>
              <a:cs typeface="Meiryo"/>
              <a:sym typeface="Meiryo"/>
            </a:endParaRPr>
          </a:p>
        </p:txBody>
      </p:sp>
      <p:cxnSp>
        <p:nvCxnSpPr>
          <p:cNvPr id="882" name="Google Shape;882;p9"/>
          <p:cNvCxnSpPr/>
          <p:nvPr/>
        </p:nvCxnSpPr>
        <p:spPr>
          <a:xfrm>
            <a:off x="170144" y="1640337"/>
            <a:ext cx="4474064" cy="0"/>
          </a:xfrm>
          <a:prstGeom prst="straightConnector1">
            <a:avLst/>
          </a:prstGeom>
          <a:noFill/>
          <a:ln w="19050" cap="flat" cmpd="sng">
            <a:solidFill>
              <a:srgbClr val="96C932"/>
            </a:solidFill>
            <a:prstDash val="solid"/>
            <a:round/>
            <a:headEnd type="none" w="sm" len="sm"/>
            <a:tailEnd type="none" w="sm" len="sm"/>
          </a:ln>
        </p:spPr>
      </p:cxnSp>
      <p:sp>
        <p:nvSpPr>
          <p:cNvPr id="883" name="Google Shape;883;p9"/>
          <p:cNvSpPr txBox="1"/>
          <p:nvPr/>
        </p:nvSpPr>
        <p:spPr>
          <a:xfrm>
            <a:off x="7690338" y="166619"/>
            <a:ext cx="1075975" cy="369291"/>
          </a:xfrm>
          <a:prstGeom prst="rect">
            <a:avLst/>
          </a:prstGeom>
          <a:solidFill>
            <a:schemeClr val="accent6"/>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dirty="0" err="1">
                <a:solidFill>
                  <a:schemeClr val="lt1"/>
                </a:solidFill>
                <a:latin typeface="Meiryo UI" panose="020B0604030504040204" pitchFamily="34" charset="-128"/>
                <a:ea typeface="Meiryo UI" panose="020B0604030504040204" pitchFamily="34" charset="-128"/>
                <a:cs typeface="Meiryo"/>
                <a:sym typeface="Meiryo"/>
              </a:rPr>
              <a:t>コラボ</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44" name="図 43">
            <a:extLst>
              <a:ext uri="{FF2B5EF4-FFF2-40B4-BE49-F238E27FC236}">
                <a16:creationId xmlns:a16="http://schemas.microsoft.com/office/drawing/2014/main" id="{6B78B352-73F2-887F-56F3-6C92A385B6B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547470" y="2616899"/>
            <a:ext cx="1932814" cy="2767858"/>
          </a:xfrm>
          <a:prstGeom prst="rect">
            <a:avLst/>
          </a:prstGeom>
          <a:ln>
            <a:solidFill>
              <a:schemeClr val="bg2"/>
            </a:solidFill>
          </a:ln>
        </p:spPr>
      </p:pic>
      <p:sp>
        <p:nvSpPr>
          <p:cNvPr id="45" name="楕円 64">
            <a:extLst>
              <a:ext uri="{FF2B5EF4-FFF2-40B4-BE49-F238E27FC236}">
                <a16:creationId xmlns:a16="http://schemas.microsoft.com/office/drawing/2014/main" id="{C975D9A6-6349-7BAA-1E5A-70B1BDE13D89}"/>
              </a:ext>
            </a:extLst>
          </p:cNvPr>
          <p:cNvSpPr/>
          <p:nvPr/>
        </p:nvSpPr>
        <p:spPr>
          <a:xfrm>
            <a:off x="2991543" y="1933084"/>
            <a:ext cx="3050897" cy="668624"/>
          </a:xfrm>
          <a:prstGeom prst="ellipse">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a:extLst>
              <a:ext uri="{FF2B5EF4-FFF2-40B4-BE49-F238E27FC236}">
                <a16:creationId xmlns:a16="http://schemas.microsoft.com/office/drawing/2014/main" id="{BE1C9FA4-D0FA-32A8-3481-FFD5CDD0170D}"/>
              </a:ext>
            </a:extLst>
          </p:cNvPr>
          <p:cNvSpPr/>
          <p:nvPr/>
        </p:nvSpPr>
        <p:spPr>
          <a:xfrm>
            <a:off x="222739" y="1781566"/>
            <a:ext cx="2624437" cy="3961826"/>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47" name="曲折矢印 46">
            <a:extLst>
              <a:ext uri="{FF2B5EF4-FFF2-40B4-BE49-F238E27FC236}">
                <a16:creationId xmlns:a16="http://schemas.microsoft.com/office/drawing/2014/main" id="{EA2A7FAF-47DD-273E-EEA5-BB8FAFB8CDFD}"/>
              </a:ext>
            </a:extLst>
          </p:cNvPr>
          <p:cNvSpPr/>
          <p:nvPr/>
        </p:nvSpPr>
        <p:spPr>
          <a:xfrm rot="10800000">
            <a:off x="2556314" y="4584705"/>
            <a:ext cx="2966977" cy="485267"/>
          </a:xfrm>
          <a:prstGeom prst="ben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メイリオ" panose="020B0604030504040204" pitchFamily="50" charset="-128"/>
              <a:ea typeface="メイリオ" panose="020B0604030504040204" pitchFamily="50" charset="-128"/>
            </a:endParaRPr>
          </a:p>
        </p:txBody>
      </p:sp>
      <p:sp>
        <p:nvSpPr>
          <p:cNvPr id="48" name="正方形/長方形 47">
            <a:extLst>
              <a:ext uri="{FF2B5EF4-FFF2-40B4-BE49-F238E27FC236}">
                <a16:creationId xmlns:a16="http://schemas.microsoft.com/office/drawing/2014/main" id="{7326BA1C-0F7A-9ACE-A289-0A0F0649AAAC}"/>
              </a:ext>
            </a:extLst>
          </p:cNvPr>
          <p:cNvSpPr/>
          <p:nvPr/>
        </p:nvSpPr>
        <p:spPr>
          <a:xfrm>
            <a:off x="6126988" y="1767014"/>
            <a:ext cx="2635093" cy="39763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highlight>
                <a:srgbClr val="FF0000"/>
              </a:highlight>
              <a:latin typeface="メイリオ" panose="020B0604030504040204" pitchFamily="50" charset="-128"/>
              <a:ea typeface="メイリオ" panose="020B0604030504040204" pitchFamily="50" charset="-128"/>
            </a:endParaRPr>
          </a:p>
        </p:txBody>
      </p:sp>
      <p:sp>
        <p:nvSpPr>
          <p:cNvPr id="49" name="曲折矢印 48">
            <a:extLst>
              <a:ext uri="{FF2B5EF4-FFF2-40B4-BE49-F238E27FC236}">
                <a16:creationId xmlns:a16="http://schemas.microsoft.com/office/drawing/2014/main" id="{DBF6B937-C8BA-B91D-A43B-97338713DC21}"/>
              </a:ext>
            </a:extLst>
          </p:cNvPr>
          <p:cNvSpPr/>
          <p:nvPr/>
        </p:nvSpPr>
        <p:spPr>
          <a:xfrm>
            <a:off x="3485255" y="2646958"/>
            <a:ext cx="2966978" cy="479037"/>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latin typeface="メイリオ" panose="020B0604030504040204" pitchFamily="50" charset="-128"/>
              <a:ea typeface="メイリオ" panose="020B0604030504040204" pitchFamily="50" charset="-128"/>
            </a:endParaRPr>
          </a:p>
        </p:txBody>
      </p:sp>
      <p:sp>
        <p:nvSpPr>
          <p:cNvPr id="50" name="角丸四角形 49">
            <a:extLst>
              <a:ext uri="{FF2B5EF4-FFF2-40B4-BE49-F238E27FC236}">
                <a16:creationId xmlns:a16="http://schemas.microsoft.com/office/drawing/2014/main" id="{64D727B5-2C4F-30A7-998B-5916C8B16004}"/>
              </a:ext>
            </a:extLst>
          </p:cNvPr>
          <p:cNvSpPr/>
          <p:nvPr/>
        </p:nvSpPr>
        <p:spPr>
          <a:xfrm>
            <a:off x="6315062" y="1910535"/>
            <a:ext cx="2258946" cy="613092"/>
          </a:xfrm>
          <a:prstGeom prst="round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1" name="角丸四角形 50">
            <a:extLst>
              <a:ext uri="{FF2B5EF4-FFF2-40B4-BE49-F238E27FC236}">
                <a16:creationId xmlns:a16="http://schemas.microsoft.com/office/drawing/2014/main" id="{66B1AF23-39A5-27B6-2E28-D509143F7954}"/>
              </a:ext>
            </a:extLst>
          </p:cNvPr>
          <p:cNvSpPr/>
          <p:nvPr/>
        </p:nvSpPr>
        <p:spPr>
          <a:xfrm>
            <a:off x="440051" y="1928371"/>
            <a:ext cx="2258946" cy="594132"/>
          </a:xfrm>
          <a:prstGeom prst="roundRect">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2" name="正方形/長方形 51">
            <a:extLst>
              <a:ext uri="{FF2B5EF4-FFF2-40B4-BE49-F238E27FC236}">
                <a16:creationId xmlns:a16="http://schemas.microsoft.com/office/drawing/2014/main" id="{CC261B41-DACD-70A5-7934-AB6BC0126A7A}"/>
              </a:ext>
            </a:extLst>
          </p:cNvPr>
          <p:cNvSpPr/>
          <p:nvPr/>
        </p:nvSpPr>
        <p:spPr>
          <a:xfrm>
            <a:off x="222739" y="5833697"/>
            <a:ext cx="8572500" cy="787970"/>
          </a:xfrm>
          <a:prstGeom prst="rect">
            <a:avLst/>
          </a:prstGeom>
          <a:solidFill>
            <a:schemeClr val="bg1"/>
          </a:solidFill>
          <a:ln w="28575">
            <a:solidFill>
              <a:srgbClr val="5CA27C"/>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dirty="0">
                <a:solidFill>
                  <a:schemeClr val="tx1"/>
                </a:solidFill>
                <a:latin typeface="メイリオ" panose="020B0604030504040204" pitchFamily="50" charset="-128"/>
                <a:ea typeface="メイリオ" panose="020B0604030504040204" pitchFamily="50" charset="-128"/>
              </a:rPr>
              <a:t>　</a:t>
            </a:r>
          </a:p>
        </p:txBody>
      </p:sp>
      <p:sp>
        <p:nvSpPr>
          <p:cNvPr id="53" name="テキスト ボックス 52">
            <a:extLst>
              <a:ext uri="{FF2B5EF4-FFF2-40B4-BE49-F238E27FC236}">
                <a16:creationId xmlns:a16="http://schemas.microsoft.com/office/drawing/2014/main" id="{EBD711A7-644E-BCB5-1E85-C66A1777BF4C}"/>
              </a:ext>
            </a:extLst>
          </p:cNvPr>
          <p:cNvSpPr txBox="1"/>
          <p:nvPr/>
        </p:nvSpPr>
        <p:spPr>
          <a:xfrm rot="10800000" flipH="1" flipV="1">
            <a:off x="213078" y="6132572"/>
            <a:ext cx="623256" cy="261610"/>
          </a:xfrm>
          <a:prstGeom prst="rect">
            <a:avLst/>
          </a:prstGeom>
          <a:noFill/>
        </p:spPr>
        <p:txBody>
          <a:bodyPr wrap="square" rtlCol="0">
            <a:spAutoFit/>
          </a:bodyPr>
          <a:lstStyle/>
          <a:p>
            <a:pPr algn="ctr"/>
            <a:r>
              <a:rPr lang="ja-JP" altLang="en-US" sz="1100" dirty="0">
                <a:solidFill>
                  <a:sysClr val="windowText" lastClr="000000"/>
                </a:solidFill>
                <a:latin typeface="メイリオ" panose="020B0604030504040204" pitchFamily="50" charset="-128"/>
                <a:ea typeface="メイリオ" panose="020B0604030504040204" pitchFamily="50" charset="-128"/>
              </a:rPr>
              <a:t>結果</a:t>
            </a:r>
            <a:r>
              <a:rPr lang="en-US" altLang="ja-JP" sz="1100" dirty="0">
                <a:solidFill>
                  <a:sysClr val="windowText" lastClr="000000"/>
                </a:solidFill>
                <a:latin typeface="メイリオ" panose="020B0604030504040204" pitchFamily="50" charset="-128"/>
                <a:ea typeface="メイリオ" panose="020B0604030504040204" pitchFamily="50" charset="-128"/>
              </a:rPr>
              <a:t>:</a:t>
            </a:r>
          </a:p>
        </p:txBody>
      </p:sp>
      <p:pic>
        <p:nvPicPr>
          <p:cNvPr id="54" name="Google Shape;96;p1" descr="BE-PAL LOGO.pdf">
            <a:extLst>
              <a:ext uri="{FF2B5EF4-FFF2-40B4-BE49-F238E27FC236}">
                <a16:creationId xmlns:a16="http://schemas.microsoft.com/office/drawing/2014/main" id="{90BB4D3E-2576-CF25-E7A9-8D4D177C2940}"/>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1798973" y="1856725"/>
            <a:ext cx="1000572" cy="265726"/>
          </a:xfrm>
          <a:prstGeom prst="rect">
            <a:avLst/>
          </a:prstGeom>
          <a:solidFill>
            <a:schemeClr val="bg1"/>
          </a:solidFill>
          <a:ln>
            <a:noFill/>
          </a:ln>
        </p:spPr>
      </p:pic>
      <p:sp>
        <p:nvSpPr>
          <p:cNvPr id="55" name="テキスト ボックス 54">
            <a:extLst>
              <a:ext uri="{FF2B5EF4-FFF2-40B4-BE49-F238E27FC236}">
                <a16:creationId xmlns:a16="http://schemas.microsoft.com/office/drawing/2014/main" id="{B01C482C-DCEB-B1B7-CBA8-21809D26F47E}"/>
              </a:ext>
            </a:extLst>
          </p:cNvPr>
          <p:cNvSpPr txBox="1"/>
          <p:nvPr/>
        </p:nvSpPr>
        <p:spPr>
          <a:xfrm>
            <a:off x="6280101" y="1946207"/>
            <a:ext cx="2256036" cy="553998"/>
          </a:xfrm>
          <a:prstGeom prst="rect">
            <a:avLst/>
          </a:prstGeom>
          <a:noFill/>
        </p:spPr>
        <p:txBody>
          <a:bodyPr wrap="square" rtlCol="0">
            <a:spAutoFit/>
          </a:bodyPr>
          <a:lstStyle/>
          <a:p>
            <a:pPr algn="r"/>
            <a:r>
              <a:rPr kumimoji="1" lang="ja-JP" altLang="en-US" sz="1000">
                <a:latin typeface="メイリオ" panose="020B0604030504040204" pitchFamily="50" charset="-128"/>
                <a:ea typeface="メイリオ" panose="020B0604030504040204" pitchFamily="50" charset="-128"/>
              </a:rPr>
              <a:t>グルメ切り口</a:t>
            </a:r>
            <a:endParaRPr kumimoji="1" lang="en-US" altLang="ja-JP" sz="1000" dirty="0">
              <a:latin typeface="メイリオ" panose="020B0604030504040204" pitchFamily="50" charset="-128"/>
              <a:ea typeface="メイリオ" panose="020B0604030504040204" pitchFamily="50" charset="-128"/>
            </a:endParaRPr>
          </a:p>
          <a:p>
            <a:pPr algn="r"/>
            <a:r>
              <a:rPr kumimoji="1" lang="ja-JP" altLang="en-US" sz="1000">
                <a:latin typeface="メイリオ" panose="020B0604030504040204" pitchFamily="50" charset="-128"/>
                <a:ea typeface="メイリオ" panose="020B0604030504040204" pitchFamily="50" charset="-128"/>
              </a:rPr>
              <a:t>アウトドアで作れる焼酎に合う</a:t>
            </a:r>
            <a:endParaRPr kumimoji="1" lang="en-US" altLang="ja-JP" sz="1000" dirty="0">
              <a:latin typeface="メイリオ" panose="020B0604030504040204" pitchFamily="50" charset="-128"/>
              <a:ea typeface="メイリオ" panose="020B0604030504040204" pitchFamily="50" charset="-128"/>
            </a:endParaRPr>
          </a:p>
          <a:p>
            <a:pPr algn="r"/>
            <a:r>
              <a:rPr kumimoji="1" lang="ja-JP" altLang="en-US" sz="1000">
                <a:latin typeface="メイリオ" panose="020B0604030504040204" pitchFamily="50" charset="-128"/>
                <a:ea typeface="メイリオ" panose="020B0604030504040204" pitchFamily="50" charset="-128"/>
              </a:rPr>
              <a:t>おつまみレシピを紹介</a:t>
            </a:r>
            <a:endParaRPr kumimoji="1" lang="ja-JP" altLang="en-US" sz="1000" dirty="0">
              <a:latin typeface="メイリオ" panose="020B0604030504040204" pitchFamily="50" charset="-128"/>
              <a:ea typeface="メイリオ" panose="020B0604030504040204" pitchFamily="50" charset="-128"/>
            </a:endParaRPr>
          </a:p>
        </p:txBody>
      </p:sp>
      <p:sp>
        <p:nvSpPr>
          <p:cNvPr id="56" name="テキスト ボックス 55">
            <a:extLst>
              <a:ext uri="{FF2B5EF4-FFF2-40B4-BE49-F238E27FC236}">
                <a16:creationId xmlns:a16="http://schemas.microsoft.com/office/drawing/2014/main" id="{18DF731D-8787-1D6A-F2A1-D64FFC3B2454}"/>
              </a:ext>
            </a:extLst>
          </p:cNvPr>
          <p:cNvSpPr txBox="1"/>
          <p:nvPr/>
        </p:nvSpPr>
        <p:spPr>
          <a:xfrm>
            <a:off x="412569" y="1941286"/>
            <a:ext cx="2386290" cy="553998"/>
          </a:xfrm>
          <a:prstGeom prst="rect">
            <a:avLst/>
          </a:prstGeom>
          <a:noFill/>
        </p:spPr>
        <p:txBody>
          <a:bodyPr wrap="square" rtlCol="0">
            <a:spAutoFit/>
          </a:bodyPr>
          <a:lstStyle/>
          <a:p>
            <a:r>
              <a:rPr kumimoji="1" lang="ja-JP" altLang="en-US" sz="1000">
                <a:latin typeface="メイリオ" panose="020B0604030504040204" pitchFamily="50" charset="-128"/>
                <a:ea typeface="メイリオ" panose="020B0604030504040204" pitchFamily="50" charset="-128"/>
              </a:rPr>
              <a:t>アウトドア切り口</a:t>
            </a:r>
            <a:endParaRPr kumimoji="1" lang="en-US" altLang="ja-JP" sz="1000" dirty="0">
              <a:latin typeface="メイリオ" panose="020B0604030504040204" pitchFamily="50" charset="-128"/>
              <a:ea typeface="メイリオ" panose="020B0604030504040204" pitchFamily="50" charset="-128"/>
            </a:endParaRPr>
          </a:p>
          <a:p>
            <a:r>
              <a:rPr kumimoji="1" lang="ja-JP" altLang="en-US" sz="1000">
                <a:latin typeface="メイリオ" panose="020B0604030504040204" pitchFamily="50" charset="-128"/>
                <a:ea typeface="メイリオ" panose="020B0604030504040204" pitchFamily="50" charset="-128"/>
              </a:rPr>
              <a:t>焼酎焚き火バーで美味しく楽しむ為のアウトドアツールを紹介</a:t>
            </a:r>
            <a:endParaRPr kumimoji="1" lang="ja-JP" altLang="en-US" sz="10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01BF697F-B2FC-9606-2C29-31C3FC354939}"/>
              </a:ext>
            </a:extLst>
          </p:cNvPr>
          <p:cNvSpPr txBox="1"/>
          <p:nvPr/>
        </p:nvSpPr>
        <p:spPr>
          <a:xfrm>
            <a:off x="2826341" y="1975898"/>
            <a:ext cx="3443371" cy="577081"/>
          </a:xfrm>
          <a:prstGeom prst="rect">
            <a:avLst/>
          </a:prstGeom>
          <a:noFill/>
        </p:spPr>
        <p:txBody>
          <a:bodyPr wrap="square" rtlCol="0">
            <a:spAutoFit/>
          </a:bodyPr>
          <a:lstStyle/>
          <a:p>
            <a:pPr algn="ctr"/>
            <a:r>
              <a:rPr kumimoji="1" lang="ja-JP" altLang="en-US" sz="1050" kern="100">
                <a:latin typeface="Meiryo" panose="020B0604030504040204" pitchFamily="34" charset="-128"/>
                <a:ea typeface="Meiryo" panose="020B0604030504040204" pitchFamily="34" charset="-128"/>
                <a:cs typeface="Times New Roman" panose="02020603050405020304" pitchFamily="18" charset="0"/>
              </a:rPr>
              <a:t>統一した</a:t>
            </a:r>
            <a:r>
              <a:rPr kumimoji="1" lang="ja-JP" altLang="en-US" sz="1050">
                <a:latin typeface="メイリオ" panose="020B0604030504040204" pitchFamily="50" charset="-128"/>
                <a:ea typeface="メイリオ" panose="020B0604030504040204" pitchFamily="50" charset="-128"/>
              </a:rPr>
              <a:t>テーマ</a:t>
            </a:r>
            <a:r>
              <a:rPr kumimoji="1" lang="ja-JP" altLang="en-US" sz="1050" dirty="0">
                <a:latin typeface="メイリオ" panose="020B0604030504040204" pitchFamily="50" charset="-128"/>
                <a:ea typeface="メイリオ" panose="020B0604030504040204" pitchFamily="50" charset="-128"/>
              </a:rPr>
              <a:t>の</a:t>
            </a:r>
            <a:r>
              <a:rPr kumimoji="1" lang="ja-JP" altLang="en-US" sz="1050">
                <a:latin typeface="メイリオ" panose="020B0604030504040204" pitchFamily="50" charset="-128"/>
                <a:ea typeface="メイリオ" panose="020B0604030504040204" pitchFamily="50" charset="-128"/>
              </a:rPr>
              <a:t>中で</a:t>
            </a:r>
            <a:endParaRPr kumimoji="1" lang="en-US" altLang="ja-JP" sz="1050" dirty="0">
              <a:latin typeface="メイリオ" panose="020B0604030504040204" pitchFamily="50" charset="-128"/>
              <a:ea typeface="メイリオ" panose="020B0604030504040204" pitchFamily="50" charset="-128"/>
            </a:endParaRPr>
          </a:p>
          <a:p>
            <a:pPr algn="ctr"/>
            <a:r>
              <a:rPr kumimoji="1" lang="en-US" altLang="ja-JP" sz="1050" dirty="0">
                <a:latin typeface="メイリオ" panose="020B0604030504040204" pitchFamily="50" charset="-128"/>
                <a:ea typeface="メイリオ" panose="020B0604030504040204" pitchFamily="50" charset="-128"/>
              </a:rPr>
              <a:t>BE-PAL/</a:t>
            </a:r>
            <a:r>
              <a:rPr kumimoji="1" lang="en-US" altLang="ja-JP" sz="1050" dirty="0" err="1">
                <a:latin typeface="メイリオ" panose="020B0604030504040204" pitchFamily="50" charset="-128"/>
                <a:ea typeface="メイリオ" panose="020B0604030504040204" pitchFamily="50" charset="-128"/>
              </a:rPr>
              <a:t>dancyu</a:t>
            </a:r>
            <a:r>
              <a:rPr kumimoji="1" lang="ja-JP" altLang="en-US" sz="1050">
                <a:latin typeface="メイリオ" panose="020B0604030504040204" pitchFamily="50" charset="-128"/>
                <a:ea typeface="メイリオ" panose="020B0604030504040204" pitchFamily="50" charset="-128"/>
              </a:rPr>
              <a:t>各メディアが得意</a:t>
            </a:r>
            <a:r>
              <a:rPr kumimoji="1" lang="ja-JP" altLang="en-US" sz="1050" dirty="0">
                <a:latin typeface="メイリオ" panose="020B0604030504040204" pitchFamily="50" charset="-128"/>
                <a:ea typeface="メイリオ" panose="020B0604030504040204" pitchFamily="50" charset="-128"/>
              </a:rPr>
              <a:t>とする</a:t>
            </a:r>
            <a:r>
              <a:rPr kumimoji="1" lang="ja-JP" altLang="en-US" sz="1050">
                <a:latin typeface="メイリオ" panose="020B0604030504040204" pitchFamily="50" charset="-128"/>
                <a:ea typeface="メイリオ" panose="020B0604030504040204" pitchFamily="50" charset="-128"/>
              </a:rPr>
              <a:t>切り口で</a:t>
            </a:r>
            <a:endParaRPr kumimoji="1" lang="en-US" altLang="ja-JP" sz="1050" dirty="0">
              <a:latin typeface="メイリオ" panose="020B0604030504040204" pitchFamily="50" charset="-128"/>
              <a:ea typeface="メイリオ" panose="020B0604030504040204" pitchFamily="50" charset="-128"/>
            </a:endParaRPr>
          </a:p>
          <a:p>
            <a:pPr algn="ctr"/>
            <a:r>
              <a:rPr kumimoji="1" lang="ja-JP" altLang="en-US" sz="1050">
                <a:latin typeface="メイリオ" panose="020B0604030504040204" pitchFamily="50" charset="-128"/>
                <a:ea typeface="メイリオ" panose="020B0604030504040204" pitchFamily="50" charset="-128"/>
              </a:rPr>
              <a:t>記事</a:t>
            </a:r>
            <a:r>
              <a:rPr kumimoji="1" lang="ja-JP" altLang="en-US" sz="1050" dirty="0">
                <a:latin typeface="メイリオ" panose="020B0604030504040204" pitchFamily="50" charset="-128"/>
                <a:ea typeface="メイリオ" panose="020B0604030504040204" pitchFamily="50" charset="-128"/>
              </a:rPr>
              <a:t>展開</a:t>
            </a:r>
            <a:r>
              <a:rPr kumimoji="1" lang="ja-JP" altLang="en-US" sz="1050">
                <a:latin typeface="メイリオ" panose="020B0604030504040204" pitchFamily="50" charset="-128"/>
                <a:ea typeface="メイリオ" panose="020B0604030504040204" pitchFamily="50" charset="-128"/>
              </a:rPr>
              <a:t>をしつつ連動性</a:t>
            </a:r>
            <a:r>
              <a:rPr kumimoji="1" lang="ja-JP" altLang="en-US" sz="1050" dirty="0">
                <a:latin typeface="メイリオ" panose="020B0604030504040204" pitchFamily="50" charset="-128"/>
                <a:ea typeface="メイリオ" panose="020B0604030504040204" pitchFamily="50" charset="-128"/>
              </a:rPr>
              <a:t>を持たせる構成に</a:t>
            </a:r>
            <a:endParaRPr kumimoji="1" lang="en-US" altLang="ja-JP" sz="1050" dirty="0">
              <a:latin typeface="メイリオ" panose="020B0604030504040204" pitchFamily="50" charset="-128"/>
              <a:ea typeface="メイリオ" panose="020B0604030504040204" pitchFamily="50" charset="-128"/>
            </a:endParaRPr>
          </a:p>
        </p:txBody>
      </p:sp>
      <p:sp>
        <p:nvSpPr>
          <p:cNvPr id="58" name="角丸四角形 57">
            <a:extLst>
              <a:ext uri="{FF2B5EF4-FFF2-40B4-BE49-F238E27FC236}">
                <a16:creationId xmlns:a16="http://schemas.microsoft.com/office/drawing/2014/main" id="{03F521F7-7E63-89E0-C0AA-509312416BD0}"/>
              </a:ext>
            </a:extLst>
          </p:cNvPr>
          <p:cNvSpPr/>
          <p:nvPr/>
        </p:nvSpPr>
        <p:spPr>
          <a:xfrm>
            <a:off x="2667134" y="3136715"/>
            <a:ext cx="1768623" cy="1471479"/>
          </a:xfrm>
          <a:prstGeom prst="roundRect">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59" name="角丸四角形 58">
            <a:extLst>
              <a:ext uri="{FF2B5EF4-FFF2-40B4-BE49-F238E27FC236}">
                <a16:creationId xmlns:a16="http://schemas.microsoft.com/office/drawing/2014/main" id="{5B9FEB9A-65A5-EAC1-41DD-CBD6573FFF66}"/>
              </a:ext>
            </a:extLst>
          </p:cNvPr>
          <p:cNvSpPr/>
          <p:nvPr/>
        </p:nvSpPr>
        <p:spPr>
          <a:xfrm>
            <a:off x="4605351" y="3136715"/>
            <a:ext cx="1632757" cy="1433558"/>
          </a:xfrm>
          <a:prstGeom prst="round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60" name="右矢印 59">
            <a:extLst>
              <a:ext uri="{FF2B5EF4-FFF2-40B4-BE49-F238E27FC236}">
                <a16:creationId xmlns:a16="http://schemas.microsoft.com/office/drawing/2014/main" id="{194B4692-051B-41BB-CDD6-485B4B84ADBD}"/>
              </a:ext>
            </a:extLst>
          </p:cNvPr>
          <p:cNvSpPr/>
          <p:nvPr/>
        </p:nvSpPr>
        <p:spPr>
          <a:xfrm>
            <a:off x="6255878" y="3432438"/>
            <a:ext cx="336363" cy="29206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61" name="右矢印 60">
            <a:extLst>
              <a:ext uri="{FF2B5EF4-FFF2-40B4-BE49-F238E27FC236}">
                <a16:creationId xmlns:a16="http://schemas.microsoft.com/office/drawing/2014/main" id="{79B26F7B-D93D-A725-76F2-DA5A5F446584}"/>
              </a:ext>
            </a:extLst>
          </p:cNvPr>
          <p:cNvSpPr/>
          <p:nvPr/>
        </p:nvSpPr>
        <p:spPr>
          <a:xfrm rot="10800000">
            <a:off x="2321886" y="3432438"/>
            <a:ext cx="336363" cy="292069"/>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62" name="正方形/長方形 61">
            <a:extLst>
              <a:ext uri="{FF2B5EF4-FFF2-40B4-BE49-F238E27FC236}">
                <a16:creationId xmlns:a16="http://schemas.microsoft.com/office/drawing/2014/main" id="{422A9EB4-E758-4DE8-EEEB-E66900A6E282}"/>
              </a:ext>
            </a:extLst>
          </p:cNvPr>
          <p:cNvSpPr/>
          <p:nvPr/>
        </p:nvSpPr>
        <p:spPr>
          <a:xfrm>
            <a:off x="291086" y="5504518"/>
            <a:ext cx="2222083" cy="215444"/>
          </a:xfrm>
          <a:prstGeom prst="rect">
            <a:avLst/>
          </a:prstGeom>
        </p:spPr>
        <p:txBody>
          <a:bodyPr wrap="none">
            <a:spAutoFit/>
          </a:bodyPr>
          <a:lstStyle/>
          <a:p>
            <a:r>
              <a:rPr lang="en" altLang="ja-JP" sz="800" dirty="0">
                <a:latin typeface="メイリオ" panose="020B0604030504040204" pitchFamily="50" charset="-128"/>
                <a:ea typeface="メイリオ" panose="020B0604030504040204" pitchFamily="50" charset="-128"/>
              </a:rPr>
              <a:t>https://</a:t>
            </a:r>
            <a:r>
              <a:rPr lang="en" altLang="ja-JP" sz="800" dirty="0" err="1">
                <a:latin typeface="メイリオ" panose="020B0604030504040204" pitchFamily="50" charset="-128"/>
                <a:ea typeface="メイリオ" panose="020B0604030504040204" pitchFamily="50" charset="-128"/>
              </a:rPr>
              <a:t>www.bepal.net</a:t>
            </a:r>
            <a:r>
              <a:rPr lang="en" altLang="ja-JP" sz="800" dirty="0">
                <a:latin typeface="メイリオ" panose="020B0604030504040204" pitchFamily="50" charset="-128"/>
                <a:ea typeface="メイリオ" panose="020B0604030504040204" pitchFamily="50" charset="-128"/>
              </a:rPr>
              <a:t>/archives/303486</a:t>
            </a:r>
            <a:endParaRPr lang="ja-JP" altLang="en-US" sz="800" dirty="0">
              <a:latin typeface="メイリオ" panose="020B0604030504040204" pitchFamily="50" charset="-128"/>
              <a:ea typeface="メイリオ" panose="020B0604030504040204" pitchFamily="50" charset="-128"/>
            </a:endParaRPr>
          </a:p>
        </p:txBody>
      </p:sp>
      <p:sp>
        <p:nvSpPr>
          <p:cNvPr id="63" name="正方形/長方形 62">
            <a:extLst>
              <a:ext uri="{FF2B5EF4-FFF2-40B4-BE49-F238E27FC236}">
                <a16:creationId xmlns:a16="http://schemas.microsoft.com/office/drawing/2014/main" id="{321F19B2-6309-42DB-157C-B8497FF4CB28}"/>
              </a:ext>
            </a:extLst>
          </p:cNvPr>
          <p:cNvSpPr/>
          <p:nvPr/>
        </p:nvSpPr>
        <p:spPr>
          <a:xfrm>
            <a:off x="6164553" y="5455532"/>
            <a:ext cx="2555508" cy="215444"/>
          </a:xfrm>
          <a:prstGeom prst="rect">
            <a:avLst/>
          </a:prstGeom>
        </p:spPr>
        <p:txBody>
          <a:bodyPr wrap="none">
            <a:spAutoFit/>
          </a:bodyPr>
          <a:lstStyle/>
          <a:p>
            <a:r>
              <a:rPr lang="en-US" altLang="ja-JP" sz="800" dirty="0">
                <a:latin typeface="メイリオ" panose="020B0604030504040204" pitchFamily="50" charset="-128"/>
                <a:ea typeface="メイリオ" panose="020B0604030504040204" pitchFamily="50" charset="-128"/>
              </a:rPr>
              <a:t>https://</a:t>
            </a:r>
            <a:r>
              <a:rPr lang="en-US" altLang="ja-JP" sz="800" dirty="0" err="1">
                <a:latin typeface="メイリオ" panose="020B0604030504040204" pitchFamily="50" charset="-128"/>
                <a:ea typeface="メイリオ" panose="020B0604030504040204" pitchFamily="50" charset="-128"/>
              </a:rPr>
              <a:t>dancyu.jp</a:t>
            </a:r>
            <a:r>
              <a:rPr lang="en-US" altLang="ja-JP" sz="800" dirty="0">
                <a:latin typeface="メイリオ" panose="020B0604030504040204" pitchFamily="50" charset="-128"/>
                <a:ea typeface="メイリオ" panose="020B0604030504040204" pitchFamily="50" charset="-128"/>
              </a:rPr>
              <a:t>/recipe/2023_00007152.html</a:t>
            </a:r>
          </a:p>
        </p:txBody>
      </p:sp>
      <p:grpSp>
        <p:nvGrpSpPr>
          <p:cNvPr id="832" name="グループ化 831">
            <a:extLst>
              <a:ext uri="{FF2B5EF4-FFF2-40B4-BE49-F238E27FC236}">
                <a16:creationId xmlns:a16="http://schemas.microsoft.com/office/drawing/2014/main" id="{4BAD7DB7-4E68-F946-AC43-6967D01607D5}"/>
              </a:ext>
            </a:extLst>
          </p:cNvPr>
          <p:cNvGrpSpPr/>
          <p:nvPr/>
        </p:nvGrpSpPr>
        <p:grpSpPr>
          <a:xfrm>
            <a:off x="543583" y="2614523"/>
            <a:ext cx="1735819" cy="2705340"/>
            <a:chOff x="1391946" y="694476"/>
            <a:chExt cx="2959055" cy="4611800"/>
          </a:xfrm>
        </p:grpSpPr>
        <p:pic>
          <p:nvPicPr>
            <p:cNvPr id="833" name="図 832">
              <a:extLst>
                <a:ext uri="{FF2B5EF4-FFF2-40B4-BE49-F238E27FC236}">
                  <a16:creationId xmlns:a16="http://schemas.microsoft.com/office/drawing/2014/main" id="{A3E347F7-B156-104E-0CF0-E43569DF83C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391946" y="694476"/>
              <a:ext cx="2959055" cy="4611800"/>
            </a:xfrm>
            <a:prstGeom prst="rect">
              <a:avLst/>
            </a:prstGeom>
            <a:ln>
              <a:solidFill>
                <a:schemeClr val="bg2"/>
              </a:solidFill>
            </a:ln>
          </p:spPr>
        </p:pic>
        <p:pic>
          <p:nvPicPr>
            <p:cNvPr id="834" name="図 833">
              <a:extLst>
                <a:ext uri="{FF2B5EF4-FFF2-40B4-BE49-F238E27FC236}">
                  <a16:creationId xmlns:a16="http://schemas.microsoft.com/office/drawing/2014/main" id="{655E4219-946F-BE67-61F3-B681F05A2423}"/>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750051" y="1623123"/>
              <a:ext cx="1583468" cy="1146422"/>
            </a:xfrm>
            <a:prstGeom prst="rect">
              <a:avLst/>
            </a:prstGeom>
          </p:spPr>
        </p:pic>
      </p:grpSp>
      <p:pic>
        <p:nvPicPr>
          <p:cNvPr id="835" name="図 834">
            <a:extLst>
              <a:ext uri="{FF2B5EF4-FFF2-40B4-BE49-F238E27FC236}">
                <a16:creationId xmlns:a16="http://schemas.microsoft.com/office/drawing/2014/main" id="{E63522AE-87FE-46F3-984A-F7788B94D60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199735" y="1824251"/>
            <a:ext cx="917938" cy="314913"/>
          </a:xfrm>
          <a:prstGeom prst="rect">
            <a:avLst/>
          </a:prstGeom>
        </p:spPr>
      </p:pic>
      <p:sp>
        <p:nvSpPr>
          <p:cNvPr id="836" name="左右矢印 835">
            <a:extLst>
              <a:ext uri="{FF2B5EF4-FFF2-40B4-BE49-F238E27FC236}">
                <a16:creationId xmlns:a16="http://schemas.microsoft.com/office/drawing/2014/main" id="{F2B6F40B-F266-6802-A4E3-2D10DCEB7DB2}"/>
              </a:ext>
            </a:extLst>
          </p:cNvPr>
          <p:cNvSpPr/>
          <p:nvPr/>
        </p:nvSpPr>
        <p:spPr>
          <a:xfrm>
            <a:off x="2208449" y="5008246"/>
            <a:ext cx="4473498" cy="580564"/>
          </a:xfrm>
          <a:prstGeom prst="lef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837" name="テキスト ボックス 836">
            <a:extLst>
              <a:ext uri="{FF2B5EF4-FFF2-40B4-BE49-F238E27FC236}">
                <a16:creationId xmlns:a16="http://schemas.microsoft.com/office/drawing/2014/main" id="{1AE35A57-280D-26A7-1A2D-B72C9873EACA}"/>
              </a:ext>
            </a:extLst>
          </p:cNvPr>
          <p:cNvSpPr txBox="1"/>
          <p:nvPr/>
        </p:nvSpPr>
        <p:spPr>
          <a:xfrm>
            <a:off x="2905837" y="5148683"/>
            <a:ext cx="3108873" cy="369332"/>
          </a:xfrm>
          <a:prstGeom prst="rect">
            <a:avLst/>
          </a:prstGeom>
          <a:noFill/>
        </p:spPr>
        <p:txBody>
          <a:bodyPr wrap="square" rtlCol="0" anchor="b">
            <a:spAutoFit/>
          </a:bodyPr>
          <a:lstStyle/>
          <a:p>
            <a:pPr algn="ctr"/>
            <a:r>
              <a:rPr kumimoji="1" lang="ja-JP" altLang="en-US" dirty="0">
                <a:solidFill>
                  <a:schemeClr val="bg1"/>
                </a:solidFill>
                <a:latin typeface="メイリオ" panose="020B0604030504040204" pitchFamily="50" charset="-128"/>
                <a:ea typeface="メイリオ" panose="020B0604030504040204" pitchFamily="50" charset="-128"/>
              </a:rPr>
              <a:t>記事内リンクで相互誘導</a:t>
            </a:r>
            <a:endParaRPr kumimoji="1" lang="en-US" altLang="ja-JP" dirty="0">
              <a:solidFill>
                <a:schemeClr val="bg1"/>
              </a:solidFill>
              <a:latin typeface="メイリオ" panose="020B0604030504040204" pitchFamily="50" charset="-128"/>
              <a:ea typeface="メイリオ" panose="020B0604030504040204" pitchFamily="50" charset="-128"/>
            </a:endParaRPr>
          </a:p>
        </p:txBody>
      </p:sp>
      <p:pic>
        <p:nvPicPr>
          <p:cNvPr id="838" name="図 837">
            <a:extLst>
              <a:ext uri="{FF2B5EF4-FFF2-40B4-BE49-F238E27FC236}">
                <a16:creationId xmlns:a16="http://schemas.microsoft.com/office/drawing/2014/main" id="{BA0F2717-1E79-FE28-8AB6-2BC042A53D9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780437" y="3291506"/>
            <a:ext cx="944544" cy="990197"/>
          </a:xfrm>
          <a:prstGeom prst="rect">
            <a:avLst/>
          </a:prstGeom>
          <a:ln>
            <a:solidFill>
              <a:schemeClr val="bg2"/>
            </a:solidFill>
          </a:ln>
        </p:spPr>
      </p:pic>
      <p:pic>
        <p:nvPicPr>
          <p:cNvPr id="839" name="コンテンツ プレースホルダー 5">
            <a:extLst>
              <a:ext uri="{FF2B5EF4-FFF2-40B4-BE49-F238E27FC236}">
                <a16:creationId xmlns:a16="http://schemas.microsoft.com/office/drawing/2014/main" id="{CD6A4D0C-8148-222D-30E9-41803573929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198586" y="3339211"/>
            <a:ext cx="880783" cy="857295"/>
          </a:xfrm>
          <a:prstGeom prst="rect">
            <a:avLst/>
          </a:prstGeom>
          <a:ln>
            <a:solidFill>
              <a:schemeClr val="bg2"/>
            </a:solidFill>
          </a:ln>
        </p:spPr>
      </p:pic>
      <p:pic>
        <p:nvPicPr>
          <p:cNvPr id="840" name="図 839">
            <a:extLst>
              <a:ext uri="{FF2B5EF4-FFF2-40B4-BE49-F238E27FC236}">
                <a16:creationId xmlns:a16="http://schemas.microsoft.com/office/drawing/2014/main" id="{4E01472C-6F1A-E076-107B-D956E76B585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4056976" y="3886301"/>
            <a:ext cx="446954" cy="892418"/>
          </a:xfrm>
          <a:prstGeom prst="rect">
            <a:avLst/>
          </a:prstGeom>
        </p:spPr>
      </p:pic>
      <p:pic>
        <p:nvPicPr>
          <p:cNvPr id="841" name="図 840">
            <a:extLst>
              <a:ext uri="{FF2B5EF4-FFF2-40B4-BE49-F238E27FC236}">
                <a16:creationId xmlns:a16="http://schemas.microsoft.com/office/drawing/2014/main" id="{52AF4898-F11E-9027-3294-A940B7169C4B}"/>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516992" y="3870508"/>
            <a:ext cx="446954" cy="899907"/>
          </a:xfrm>
          <a:prstGeom prst="rect">
            <a:avLst/>
          </a:prstGeom>
        </p:spPr>
      </p:pic>
      <p:grpSp>
        <p:nvGrpSpPr>
          <p:cNvPr id="842" name="グループ化 841">
            <a:extLst>
              <a:ext uri="{FF2B5EF4-FFF2-40B4-BE49-F238E27FC236}">
                <a16:creationId xmlns:a16="http://schemas.microsoft.com/office/drawing/2014/main" id="{041D4AD2-3CF3-6714-8E10-AE8C527EDCAF}"/>
              </a:ext>
            </a:extLst>
          </p:cNvPr>
          <p:cNvGrpSpPr/>
          <p:nvPr/>
        </p:nvGrpSpPr>
        <p:grpSpPr>
          <a:xfrm>
            <a:off x="3667443" y="2936020"/>
            <a:ext cx="1686282" cy="941667"/>
            <a:chOff x="9776147" y="2363413"/>
            <a:chExt cx="1686282" cy="941667"/>
          </a:xfrm>
        </p:grpSpPr>
        <p:sp>
          <p:nvSpPr>
            <p:cNvPr id="843" name="正方形/長方形 842">
              <a:extLst>
                <a:ext uri="{FF2B5EF4-FFF2-40B4-BE49-F238E27FC236}">
                  <a16:creationId xmlns:a16="http://schemas.microsoft.com/office/drawing/2014/main" id="{D674FE05-D621-6C08-E7E7-5CFCF3AD58F2}"/>
                </a:ext>
              </a:extLst>
            </p:cNvPr>
            <p:cNvSpPr/>
            <p:nvPr/>
          </p:nvSpPr>
          <p:spPr>
            <a:xfrm>
              <a:off x="9855201" y="2363414"/>
              <a:ext cx="1563686" cy="9416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844" name="テキスト ボックス 843">
              <a:extLst>
                <a:ext uri="{FF2B5EF4-FFF2-40B4-BE49-F238E27FC236}">
                  <a16:creationId xmlns:a16="http://schemas.microsoft.com/office/drawing/2014/main" id="{3EE5C268-BC10-4677-30FE-B538ADEAB20D}"/>
                </a:ext>
              </a:extLst>
            </p:cNvPr>
            <p:cNvSpPr txBox="1"/>
            <p:nvPr/>
          </p:nvSpPr>
          <p:spPr>
            <a:xfrm>
              <a:off x="9776147" y="2363413"/>
              <a:ext cx="1686282" cy="369332"/>
            </a:xfrm>
            <a:prstGeom prst="rect">
              <a:avLst/>
            </a:prstGeom>
            <a:noFill/>
          </p:spPr>
          <p:txBody>
            <a:bodyPr wrap="square" rtlCol="0">
              <a:spAutoFit/>
            </a:bodyPr>
            <a:lstStyle/>
            <a:p>
              <a:pPr algn="ctr"/>
              <a:r>
                <a:rPr kumimoji="1" lang="en-US" altLang="ja-JP" sz="900" b="1" dirty="0">
                  <a:latin typeface="メイリオ" panose="020B0604030504040204" pitchFamily="50" charset="-128"/>
                  <a:ea typeface="メイリオ" panose="020B0604030504040204" pitchFamily="50" charset="-128"/>
                </a:rPr>
                <a:t>SNS</a:t>
              </a:r>
              <a:r>
                <a:rPr kumimoji="1" lang="ja-JP" altLang="en-US" sz="900" b="1" dirty="0">
                  <a:latin typeface="メイリオ" panose="020B0604030504040204" pitchFamily="50" charset="-128"/>
                  <a:ea typeface="メイリオ" panose="020B0604030504040204" pitchFamily="50" charset="-128"/>
                </a:rPr>
                <a:t>でも各アカウントで</a:t>
              </a:r>
              <a:endParaRPr kumimoji="1" lang="en-US" altLang="ja-JP" sz="900" b="1" dirty="0">
                <a:latin typeface="メイリオ" panose="020B0604030504040204" pitchFamily="50" charset="-128"/>
                <a:ea typeface="メイリオ" panose="020B0604030504040204" pitchFamily="50" charset="-128"/>
              </a:endParaRPr>
            </a:p>
            <a:p>
              <a:pPr algn="ctr"/>
              <a:r>
                <a:rPr kumimoji="1" lang="ja-JP" altLang="en-US" sz="900" b="1" dirty="0">
                  <a:latin typeface="メイリオ" panose="020B0604030504040204" pitchFamily="50" charset="-128"/>
                  <a:ea typeface="メイリオ" panose="020B0604030504040204" pitchFamily="50" charset="-128"/>
                </a:rPr>
                <a:t>各記事に相互誘導</a:t>
              </a:r>
              <a:endParaRPr kumimoji="1" lang="en-US" altLang="ja-JP" sz="900" b="1" dirty="0">
                <a:latin typeface="メイリオ" panose="020B0604030504040204" pitchFamily="50" charset="-128"/>
                <a:ea typeface="メイリオ" panose="020B0604030504040204" pitchFamily="50" charset="-128"/>
              </a:endParaRPr>
            </a:p>
          </p:txBody>
        </p:sp>
        <p:pic>
          <p:nvPicPr>
            <p:cNvPr id="845" name="Picture 6" descr="SNSロゴ（PING）">
              <a:extLst>
                <a:ext uri="{FF2B5EF4-FFF2-40B4-BE49-F238E27FC236}">
                  <a16:creationId xmlns:a16="http://schemas.microsoft.com/office/drawing/2014/main" id="{BDCB6EE6-A0A2-8186-1D8D-17CEE413AE71}"/>
                </a:ext>
              </a:extLst>
            </p:cNvPr>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p:blipFill>
          <p:spPr bwMode="auto">
            <a:xfrm>
              <a:off x="10025584" y="2679107"/>
              <a:ext cx="1278274" cy="425341"/>
            </a:xfrm>
            <a:prstGeom prst="rect">
              <a:avLst/>
            </a:prstGeom>
            <a:noFill/>
            <a:extLst>
              <a:ext uri="{909E8E84-426E-40DD-AFC4-6F175D3DCCD1}">
                <a14:hiddenFill xmlns:a14="http://schemas.microsoft.com/office/drawing/2010/main">
                  <a:solidFill>
                    <a:srgbClr val="FFFFFF"/>
                  </a:solidFill>
                </a14:hiddenFill>
              </a:ext>
            </a:extLst>
          </p:spPr>
        </p:pic>
      </p:grpSp>
      <p:sp>
        <p:nvSpPr>
          <p:cNvPr id="846" name="テキスト ボックス 845">
            <a:extLst>
              <a:ext uri="{FF2B5EF4-FFF2-40B4-BE49-F238E27FC236}">
                <a16:creationId xmlns:a16="http://schemas.microsoft.com/office/drawing/2014/main" id="{00640816-35CF-1D75-DFF7-A0434F48E7B2}"/>
              </a:ext>
            </a:extLst>
          </p:cNvPr>
          <p:cNvSpPr txBox="1"/>
          <p:nvPr/>
        </p:nvSpPr>
        <p:spPr>
          <a:xfrm>
            <a:off x="3814325" y="3695524"/>
            <a:ext cx="1499531" cy="215444"/>
          </a:xfrm>
          <a:prstGeom prst="rect">
            <a:avLst/>
          </a:prstGeom>
          <a:solidFill>
            <a:schemeClr val="bg1"/>
          </a:solidFill>
        </p:spPr>
        <p:txBody>
          <a:bodyPr wrap="square" rtlCol="0">
            <a:spAutoFit/>
          </a:bodyPr>
          <a:lstStyle/>
          <a:p>
            <a:pPr algn="ctr"/>
            <a:r>
              <a:rPr kumimoji="1" lang="en-US" altLang="ja-JP" sz="800" b="1" dirty="0">
                <a:solidFill>
                  <a:schemeClr val="accent4">
                    <a:lumMod val="50000"/>
                  </a:schemeClr>
                </a:solidFill>
                <a:latin typeface="メイリオ" panose="020B0604030504040204" pitchFamily="50" charset="-128"/>
                <a:ea typeface="メイリオ" panose="020B0604030504040204" pitchFamily="50" charset="-128"/>
              </a:rPr>
              <a:t>Instagram</a:t>
            </a:r>
            <a:r>
              <a:rPr kumimoji="1" lang="ja-JP" altLang="en-US" sz="800" b="1">
                <a:solidFill>
                  <a:schemeClr val="accent4">
                    <a:lumMod val="50000"/>
                  </a:schemeClr>
                </a:solidFill>
                <a:latin typeface="メイリオ" panose="020B0604030504040204" pitchFamily="50" charset="-128"/>
                <a:ea typeface="メイリオ" panose="020B0604030504040204" pitchFamily="50" charset="-128"/>
              </a:rPr>
              <a:t>リール動画も！</a:t>
            </a:r>
            <a:endParaRPr kumimoji="1" lang="en-US" altLang="ja-JP" sz="800" b="1" dirty="0">
              <a:solidFill>
                <a:schemeClr val="accent4">
                  <a:lumMod val="50000"/>
                </a:schemeClr>
              </a:solidFill>
              <a:latin typeface="メイリオ" panose="020B0604030504040204" pitchFamily="50" charset="-128"/>
              <a:ea typeface="メイリオ" panose="020B0604030504040204" pitchFamily="50" charset="-128"/>
            </a:endParaRPr>
          </a:p>
        </p:txBody>
      </p:sp>
      <p:grpSp>
        <p:nvGrpSpPr>
          <p:cNvPr id="847" name="グループ化 846">
            <a:extLst>
              <a:ext uri="{FF2B5EF4-FFF2-40B4-BE49-F238E27FC236}">
                <a16:creationId xmlns:a16="http://schemas.microsoft.com/office/drawing/2014/main" id="{E8E9B188-F541-C998-888B-8CCE5DA8A969}"/>
              </a:ext>
            </a:extLst>
          </p:cNvPr>
          <p:cNvGrpSpPr/>
          <p:nvPr/>
        </p:nvGrpSpPr>
        <p:grpSpPr>
          <a:xfrm>
            <a:off x="1362828" y="4089186"/>
            <a:ext cx="958916" cy="769703"/>
            <a:chOff x="-1498452" y="3349476"/>
            <a:chExt cx="958916" cy="769703"/>
          </a:xfrm>
        </p:grpSpPr>
        <p:sp>
          <p:nvSpPr>
            <p:cNvPr id="848" name="楕円 86">
              <a:extLst>
                <a:ext uri="{FF2B5EF4-FFF2-40B4-BE49-F238E27FC236}">
                  <a16:creationId xmlns:a16="http://schemas.microsoft.com/office/drawing/2014/main" id="{B2DC3ACF-44B2-5DC0-D128-A41F96D2B521}"/>
                </a:ext>
              </a:extLst>
            </p:cNvPr>
            <p:cNvSpPr/>
            <p:nvPr/>
          </p:nvSpPr>
          <p:spPr>
            <a:xfrm>
              <a:off x="-1464379" y="3349476"/>
              <a:ext cx="849733" cy="769703"/>
            </a:xfrm>
            <a:prstGeom prst="ellipse">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9" name="テキスト ボックス 848">
              <a:extLst>
                <a:ext uri="{FF2B5EF4-FFF2-40B4-BE49-F238E27FC236}">
                  <a16:creationId xmlns:a16="http://schemas.microsoft.com/office/drawing/2014/main" id="{745C2E92-77FF-E507-21D7-93F248965CC7}"/>
                </a:ext>
              </a:extLst>
            </p:cNvPr>
            <p:cNvSpPr txBox="1"/>
            <p:nvPr/>
          </p:nvSpPr>
          <p:spPr>
            <a:xfrm>
              <a:off x="-1498452" y="3536621"/>
              <a:ext cx="958916" cy="461665"/>
            </a:xfrm>
            <a:prstGeom prst="rect">
              <a:avLst/>
            </a:prstGeom>
            <a:noFill/>
          </p:spPr>
          <p:txBody>
            <a:bodyPr wrap="none" rtlCol="0">
              <a:spAutoFit/>
            </a:bodyPr>
            <a:lstStyle/>
            <a:p>
              <a:pPr algn="ctr"/>
              <a:r>
                <a:rPr kumimoji="1" lang="ja-JP" altLang="en-US" sz="1200" b="1" dirty="0">
                  <a:solidFill>
                    <a:schemeClr val="accent5"/>
                  </a:solidFill>
                  <a:latin typeface="メイリオ" panose="020B0604030504040204" pitchFamily="50" charset="-128"/>
                  <a:ea typeface="メイリオ" panose="020B0604030504040204" pitchFamily="50" charset="-128"/>
                </a:rPr>
                <a:t>滞在時間</a:t>
              </a:r>
              <a:endParaRPr kumimoji="1" lang="en-US" altLang="ja-JP" sz="1200" b="1" dirty="0">
                <a:solidFill>
                  <a:schemeClr val="accent5"/>
                </a:solidFill>
                <a:latin typeface="メイリオ" panose="020B0604030504040204" pitchFamily="50" charset="-128"/>
                <a:ea typeface="メイリオ" panose="020B0604030504040204" pitchFamily="50" charset="-128"/>
              </a:endParaRPr>
            </a:p>
            <a:p>
              <a:pPr algn="ctr"/>
              <a:r>
                <a:rPr kumimoji="1" lang="en-US" altLang="ja-JP" sz="1200" b="1" dirty="0">
                  <a:solidFill>
                    <a:schemeClr val="accent5"/>
                  </a:solidFill>
                  <a:latin typeface="メイリオ" panose="020B0604030504040204" pitchFamily="50" charset="-128"/>
                  <a:ea typeface="メイリオ" panose="020B0604030504040204" pitchFamily="50" charset="-128"/>
                </a:rPr>
                <a:t>3</a:t>
              </a:r>
              <a:r>
                <a:rPr kumimoji="1" lang="ja-JP" altLang="en-US" sz="1200" b="1">
                  <a:solidFill>
                    <a:schemeClr val="accent5"/>
                  </a:solidFill>
                  <a:latin typeface="メイリオ" panose="020B0604030504040204" pitchFamily="50" charset="-128"/>
                  <a:ea typeface="メイリオ" panose="020B0604030504040204" pitchFamily="50" charset="-128"/>
                </a:rPr>
                <a:t>分</a:t>
              </a:r>
              <a:r>
                <a:rPr kumimoji="1" lang="en-US" altLang="ja-JP" sz="1200" b="1" dirty="0">
                  <a:solidFill>
                    <a:schemeClr val="accent5"/>
                  </a:solidFill>
                  <a:latin typeface="メイリオ" panose="020B0604030504040204" pitchFamily="50" charset="-128"/>
                  <a:ea typeface="メイリオ" panose="020B0604030504040204" pitchFamily="50" charset="-128"/>
                </a:rPr>
                <a:t>42</a:t>
              </a:r>
              <a:r>
                <a:rPr kumimoji="1" lang="ja-JP" altLang="en-US" sz="1200" b="1">
                  <a:solidFill>
                    <a:schemeClr val="accent5"/>
                  </a:solidFill>
                  <a:latin typeface="メイリオ" panose="020B0604030504040204" pitchFamily="50" charset="-128"/>
                  <a:ea typeface="メイリオ" panose="020B0604030504040204" pitchFamily="50" charset="-128"/>
                </a:rPr>
                <a:t>秒！</a:t>
              </a:r>
              <a:endParaRPr kumimoji="1" lang="ja-JP" altLang="en-US" sz="1200" b="1" dirty="0">
                <a:solidFill>
                  <a:schemeClr val="accent5"/>
                </a:solidFill>
                <a:latin typeface="メイリオ" panose="020B0604030504040204" pitchFamily="50" charset="-128"/>
                <a:ea typeface="メイリオ" panose="020B0604030504040204" pitchFamily="50" charset="-128"/>
              </a:endParaRPr>
            </a:p>
          </p:txBody>
        </p:sp>
      </p:grpSp>
      <p:sp>
        <p:nvSpPr>
          <p:cNvPr id="850" name="テキスト ボックス 849">
            <a:extLst>
              <a:ext uri="{FF2B5EF4-FFF2-40B4-BE49-F238E27FC236}">
                <a16:creationId xmlns:a16="http://schemas.microsoft.com/office/drawing/2014/main" id="{8645021A-DDC1-2277-76FC-2858A0044A8A}"/>
              </a:ext>
            </a:extLst>
          </p:cNvPr>
          <p:cNvSpPr txBox="1"/>
          <p:nvPr/>
        </p:nvSpPr>
        <p:spPr>
          <a:xfrm rot="10800000" flipH="1" flipV="1">
            <a:off x="654165" y="5973557"/>
            <a:ext cx="8098492" cy="577081"/>
          </a:xfrm>
          <a:prstGeom prst="rect">
            <a:avLst/>
          </a:prstGeom>
          <a:noFill/>
        </p:spPr>
        <p:txBody>
          <a:bodyPr wrap="square" rtlCol="0">
            <a:spAutoFit/>
          </a:bodyPr>
          <a:lstStyle/>
          <a:p>
            <a:pPr algn="just"/>
            <a:r>
              <a:rPr lang="ja-JP" altLang="en-US" sz="1050" kern="100" spc="15">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隠し蔵の価値を、ブランドコンセプトと連携し、</a:t>
            </a:r>
            <a:r>
              <a:rPr lang="en-US" altLang="ja-JP" sz="1050" kern="100" spc="15" dirty="0">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BE-PAL/</a:t>
            </a:r>
            <a:r>
              <a:rPr lang="en-US" altLang="ja-JP" sz="1050" kern="100" spc="15" dirty="0" err="1">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dancyu</a:t>
            </a:r>
            <a:r>
              <a:rPr lang="ja-JP" altLang="en-US" sz="1050" kern="100" spc="15">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がそれぞれのメディアの特性を活かしたテーマでユーザーに訴求。相互誘導はもちろん、記事の内容もリンクさせることで「</a:t>
            </a:r>
            <a:r>
              <a:rPr lang="en-US" altLang="ja-JP" sz="1050" kern="100" spc="15" dirty="0">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BE-PAL</a:t>
            </a:r>
            <a:r>
              <a:rPr lang="ja-JP" altLang="en-US" sz="1050" kern="100" spc="15">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＝アウトドア」</a:t>
            </a:r>
            <a:r>
              <a:rPr lang="en-US" altLang="ja-JP" sz="1050" kern="100" spc="15" dirty="0">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a:t>
            </a:r>
            <a:r>
              <a:rPr lang="ja-JP" altLang="en-US" sz="1050" kern="100" spc="15">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a:t>
            </a:r>
            <a:r>
              <a:rPr lang="en-US" altLang="ja-JP" sz="1050" kern="100" spc="15" dirty="0" err="1">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dancyu</a:t>
            </a:r>
            <a:r>
              <a:rPr lang="ja-JP" altLang="en-US" sz="1050" kern="100" spc="15">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＝グルメ」</a:t>
            </a:r>
            <a:r>
              <a:rPr lang="ja-JP" altLang="ja-JP" sz="1050" spc="15">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という</a:t>
            </a:r>
            <a:r>
              <a:rPr lang="ja-JP" altLang="en-US" sz="1050" spc="15">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a:t>
            </a:r>
            <a:r>
              <a:rPr lang="ja-JP" altLang="en-US" sz="1050" kern="100" spc="15">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２媒体を</a:t>
            </a:r>
            <a:r>
              <a:rPr lang="ja-JP" altLang="ja-JP" sz="1050" kern="100" spc="15">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足し算</a:t>
            </a:r>
            <a:r>
              <a:rPr lang="ja-JP" altLang="en-US" sz="1050" kern="100" spc="15">
                <a:solidFill>
                  <a:srgbClr val="3C4043"/>
                </a:solidFill>
                <a:latin typeface="Meiryo" panose="020B0604030504040204" pitchFamily="34" charset="-128"/>
                <a:ea typeface="Meiryo" panose="020B0604030504040204" pitchFamily="34" charset="-128"/>
                <a:cs typeface="Times New Roman" panose="02020603050405020304" pitchFamily="18" charset="0"/>
              </a:rPr>
              <a:t>では</a:t>
            </a:r>
            <a:r>
              <a:rPr lang="ja-JP" altLang="en-US" sz="1050" kern="100" spc="15">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なく</a:t>
            </a:r>
            <a:r>
              <a:rPr lang="ja-JP" altLang="ja-JP" sz="1050" spc="15">
                <a:solidFill>
                  <a:srgbClr val="3C4043"/>
                </a:solidFill>
                <a:effectLst/>
                <a:latin typeface="Meiryo" panose="020B0604030504040204" pitchFamily="34" charset="-128"/>
                <a:ea typeface="Meiryo" panose="020B0604030504040204" pitchFamily="34" charset="-128"/>
                <a:cs typeface="Times New Roman" panose="02020603050405020304" pitchFamily="18" charset="0"/>
              </a:rPr>
              <a:t>掛け算</a:t>
            </a:r>
            <a:r>
              <a:rPr lang="ja-JP" altLang="en-US" sz="1050" spc="15">
                <a:solidFill>
                  <a:srgbClr val="3C4043"/>
                </a:solidFill>
                <a:latin typeface="Meiryo" panose="020B0604030504040204" pitchFamily="34" charset="-128"/>
                <a:ea typeface="Meiryo" panose="020B0604030504040204" pitchFamily="34" charset="-128"/>
                <a:cs typeface="Times New Roman" panose="02020603050405020304" pitchFamily="18" charset="0"/>
              </a:rPr>
              <a:t>する企画構成が滞在時間の良い結果に繋がった。</a:t>
            </a:r>
            <a:endParaRPr lang="ja-JP" altLang="ja-JP" sz="500" kern="100">
              <a:effectLst/>
              <a:latin typeface="Meiryo" panose="020B0604030504040204" pitchFamily="34" charset="-128"/>
              <a:ea typeface="Meiryo" panose="020B0604030504040204" pitchFamily="34" charset="-128"/>
              <a:cs typeface="Times New Roman" panose="02020603050405020304" pitchFamily="18" charset="0"/>
            </a:endParaRPr>
          </a:p>
        </p:txBody>
      </p:sp>
      <p:sp>
        <p:nvSpPr>
          <p:cNvPr id="2" name="Google Shape;860;p9">
            <a:extLst>
              <a:ext uri="{FF2B5EF4-FFF2-40B4-BE49-F238E27FC236}">
                <a16:creationId xmlns:a16="http://schemas.microsoft.com/office/drawing/2014/main" id="{A64A188B-A6F8-F612-114D-0768511C62DA}"/>
              </a:ext>
            </a:extLst>
          </p:cNvPr>
          <p:cNvSpPr txBox="1"/>
          <p:nvPr/>
        </p:nvSpPr>
        <p:spPr>
          <a:xfrm>
            <a:off x="895214" y="197519"/>
            <a:ext cx="3416320"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タイアップ実施事例</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15107644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39"/>
          <p:cNvSpPr txBox="1"/>
          <p:nvPr/>
        </p:nvSpPr>
        <p:spPr>
          <a:xfrm>
            <a:off x="178130" y="1852527"/>
            <a:ext cx="6861174" cy="16311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Topics</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4000"/>
              <a:buFont typeface="Arial"/>
              <a:buNone/>
            </a:pPr>
            <a:r>
              <a:rPr lang="en-US" sz="40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40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BE-PAL』トピックス</a:t>
            </a:r>
            <a:endParaRPr sz="40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27" name="Google Shape;127;p3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53</a:t>
            </a:fld>
            <a:endParaRPr/>
          </a:p>
        </p:txBody>
      </p:sp>
      <p:pic>
        <p:nvPicPr>
          <p:cNvPr id="8" name="図 7">
            <a:extLst>
              <a:ext uri="{FF2B5EF4-FFF2-40B4-BE49-F238E27FC236}">
                <a16:creationId xmlns:a16="http://schemas.microsoft.com/office/drawing/2014/main" id="{26E0EF5A-882F-CBB8-CB9F-0A33A809644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41626" y="3629444"/>
            <a:ext cx="4859870" cy="3242636"/>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2" name="正方形/長方形 1">
            <a:extLst>
              <a:ext uri="{FF2B5EF4-FFF2-40B4-BE49-F238E27FC236}">
                <a16:creationId xmlns:a16="http://schemas.microsoft.com/office/drawing/2014/main" id="{71A6DF29-CDA7-057E-5450-B6AEFDF82E0A}"/>
              </a:ext>
            </a:extLst>
          </p:cNvPr>
          <p:cNvSpPr/>
          <p:nvPr/>
        </p:nvSpPr>
        <p:spPr>
          <a:xfrm>
            <a:off x="0" y="740240"/>
            <a:ext cx="8887421" cy="53424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7" name="図 56">
            <a:extLst>
              <a:ext uri="{FF2B5EF4-FFF2-40B4-BE49-F238E27FC236}">
                <a16:creationId xmlns:a16="http://schemas.microsoft.com/office/drawing/2014/main" id="{FB6E2502-029B-D7EE-DDCA-8B3A1CBEF1B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733611" y="4643178"/>
            <a:ext cx="711745" cy="1067986"/>
          </a:xfrm>
          <a:prstGeom prst="rect">
            <a:avLst/>
          </a:prstGeom>
        </p:spPr>
      </p:pic>
      <p:pic>
        <p:nvPicPr>
          <p:cNvPr id="51" name="図 50">
            <a:extLst>
              <a:ext uri="{FF2B5EF4-FFF2-40B4-BE49-F238E27FC236}">
                <a16:creationId xmlns:a16="http://schemas.microsoft.com/office/drawing/2014/main" id="{286B5C58-A6CA-5ECD-7F84-957D6733856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397899" y="5657170"/>
            <a:ext cx="1489908" cy="992929"/>
          </a:xfrm>
          <a:prstGeom prst="rect">
            <a:avLst/>
          </a:prstGeom>
        </p:spPr>
      </p:pic>
      <p:pic>
        <p:nvPicPr>
          <p:cNvPr id="54" name="図 53">
            <a:extLst>
              <a:ext uri="{FF2B5EF4-FFF2-40B4-BE49-F238E27FC236}">
                <a16:creationId xmlns:a16="http://schemas.microsoft.com/office/drawing/2014/main" id="{B98B5067-1E7F-DC36-40EA-989A992EA65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907992" y="5657170"/>
            <a:ext cx="1489907" cy="992929"/>
          </a:xfrm>
          <a:prstGeom prst="rect">
            <a:avLst/>
          </a:prstGeom>
        </p:spPr>
      </p:pic>
      <p:pic>
        <p:nvPicPr>
          <p:cNvPr id="33" name="図 32">
            <a:extLst>
              <a:ext uri="{FF2B5EF4-FFF2-40B4-BE49-F238E27FC236}">
                <a16:creationId xmlns:a16="http://schemas.microsoft.com/office/drawing/2014/main" id="{7B09F637-6FB2-6D72-7E85-26CAEE9432F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924645" y="2146725"/>
            <a:ext cx="2837724" cy="1891815"/>
          </a:xfrm>
          <a:prstGeom prst="rect">
            <a:avLst/>
          </a:prstGeom>
        </p:spPr>
      </p:pic>
      <p:sp>
        <p:nvSpPr>
          <p:cNvPr id="136" name="Google Shape;136;p40"/>
          <p:cNvSpPr txBox="1"/>
          <p:nvPr/>
        </p:nvSpPr>
        <p:spPr>
          <a:xfrm>
            <a:off x="866304" y="228489"/>
            <a:ext cx="8274050"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「BE-PAL FOREST CAMP</a:t>
            </a:r>
            <a:r>
              <a:rPr lang="en-US" sz="2800" b="1" dirty="0">
                <a:solidFill>
                  <a:schemeClr val="dk1"/>
                </a:solidFill>
                <a:latin typeface="Meiryo UI" panose="020B0604030504040204" pitchFamily="34" charset="-128"/>
                <a:ea typeface="Meiryo UI" panose="020B0604030504040204" pitchFamily="34" charset="-128"/>
                <a:cs typeface="Meiryo"/>
                <a:sym typeface="Meiryo"/>
              </a:rPr>
              <a:t> </a:t>
            </a: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2024秋」</a:t>
            </a:r>
            <a:endParaRPr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37" name="Google Shape;137;p40"/>
          <p:cNvSpPr txBox="1"/>
          <p:nvPr/>
        </p:nvSpPr>
        <p:spPr>
          <a:xfrm>
            <a:off x="3986025" y="1474651"/>
            <a:ext cx="3315157"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開催日時：202</a:t>
            </a:r>
            <a:r>
              <a:rPr lang="en-US" altLang="ja-JP"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4</a:t>
            </a: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年10月19日(土)〜20日(日)</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参加者：203名 </a:t>
            </a: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会場：PICA八ヶ岳明野（山梨県北杜市</a:t>
            </a: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38" name="Google Shape;138;p40"/>
          <p:cNvSpPr/>
          <p:nvPr/>
        </p:nvSpPr>
        <p:spPr>
          <a:xfrm>
            <a:off x="7146151" y="1645054"/>
            <a:ext cx="1551428" cy="58271"/>
          </a:xfrm>
          <a:prstGeom prst="rect">
            <a:avLst/>
          </a:prstGeom>
          <a:solidFill>
            <a:srgbClr val="FFC000"/>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8"/>
              <a:buFont typeface="Arial"/>
              <a:buNone/>
            </a:pPr>
            <a:r>
              <a:rPr lang="en-US" sz="10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ご協賛広告主の皆さま</a:t>
            </a:r>
            <a:endParaRPr sz="105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cxnSp>
        <p:nvCxnSpPr>
          <p:cNvPr id="140" name="Google Shape;140;p40"/>
          <p:cNvCxnSpPr>
            <a:cxnSpLocks/>
          </p:cNvCxnSpPr>
          <p:nvPr/>
        </p:nvCxnSpPr>
        <p:spPr>
          <a:xfrm flipV="1">
            <a:off x="4018939" y="2140478"/>
            <a:ext cx="3086335" cy="7390"/>
          </a:xfrm>
          <a:prstGeom prst="straightConnector1">
            <a:avLst/>
          </a:prstGeom>
          <a:noFill/>
          <a:ln w="19050" cap="flat" cmpd="sng">
            <a:solidFill>
              <a:schemeClr val="accent5"/>
            </a:solidFill>
            <a:prstDash val="solid"/>
            <a:round/>
            <a:headEnd type="none" w="sm" len="sm"/>
            <a:tailEnd type="none" w="sm" len="sm"/>
          </a:ln>
        </p:spPr>
      </p:cxnSp>
      <p:sp>
        <p:nvSpPr>
          <p:cNvPr id="163" name="Google Shape;163;p40"/>
          <p:cNvSpPr txBox="1"/>
          <p:nvPr/>
        </p:nvSpPr>
        <p:spPr>
          <a:xfrm>
            <a:off x="294528" y="827659"/>
            <a:ext cx="8485200"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600" b="1" i="0" u="none" strike="noStrike" cap="none" dirty="0">
                <a:solidFill>
                  <a:schemeClr val="bg1"/>
                </a:solidFill>
                <a:latin typeface="Meiryo UI" panose="020B0604030504040204" pitchFamily="34" charset="-128"/>
                <a:ea typeface="Meiryo UI" panose="020B0604030504040204" pitchFamily="34" charset="-128"/>
                <a:cs typeface="Calibri"/>
                <a:sym typeface="Calibri"/>
              </a:rPr>
              <a:t>『</a:t>
            </a:r>
            <a:r>
              <a:rPr lang="en-US" sz="1600" b="1" i="0" u="none" strike="noStrike" cap="none" dirty="0" err="1">
                <a:solidFill>
                  <a:schemeClr val="bg1"/>
                </a:solidFill>
                <a:latin typeface="Meiryo UI" panose="020B0604030504040204" pitchFamily="34" charset="-128"/>
                <a:ea typeface="Meiryo UI" panose="020B0604030504040204" pitchFamily="34" charset="-128"/>
                <a:cs typeface="Calibri"/>
                <a:sym typeface="Calibri"/>
              </a:rPr>
              <a:t>BE-PAL』主催のアウトドアイベントが、</a:t>
            </a:r>
            <a:r>
              <a:rPr lang="en-US" sz="1600" b="1" dirty="0" err="1">
                <a:solidFill>
                  <a:schemeClr val="bg1"/>
                </a:solidFill>
                <a:latin typeface="Meiryo UI" panose="020B0604030504040204" pitchFamily="34" charset="-128"/>
                <a:ea typeface="Meiryo UI" panose="020B0604030504040204" pitchFamily="34" charset="-128"/>
                <a:cs typeface="Calibri"/>
                <a:sym typeface="Calibri"/>
              </a:rPr>
              <a:t>読者からも協賛クライアントからも大好評</a:t>
            </a:r>
            <a:endParaRPr sz="1200" b="1" i="0" u="none" strike="noStrike" cap="none" dirty="0">
              <a:solidFill>
                <a:schemeClr val="bg1"/>
              </a:solidFill>
              <a:latin typeface="Meiryo UI" panose="020B0604030504040204" pitchFamily="34" charset="-128"/>
              <a:ea typeface="Meiryo UI" panose="020B0604030504040204" pitchFamily="34" charset="-128"/>
              <a:cs typeface="Meiryo"/>
              <a:sym typeface="Meiryo"/>
            </a:endParaRPr>
          </a:p>
        </p:txBody>
      </p:sp>
      <p:cxnSp>
        <p:nvCxnSpPr>
          <p:cNvPr id="7" name="Google Shape;140;p40">
            <a:extLst>
              <a:ext uri="{FF2B5EF4-FFF2-40B4-BE49-F238E27FC236}">
                <a16:creationId xmlns:a16="http://schemas.microsoft.com/office/drawing/2014/main" id="{8C48C51A-4F4B-2CED-CE85-4C8DFA8E9CDA}"/>
              </a:ext>
            </a:extLst>
          </p:cNvPr>
          <p:cNvCxnSpPr>
            <a:cxnSpLocks/>
          </p:cNvCxnSpPr>
          <p:nvPr/>
        </p:nvCxnSpPr>
        <p:spPr>
          <a:xfrm>
            <a:off x="4018939" y="1433113"/>
            <a:ext cx="3086335" cy="0"/>
          </a:xfrm>
          <a:prstGeom prst="straightConnector1">
            <a:avLst/>
          </a:prstGeom>
          <a:noFill/>
          <a:ln w="19050" cap="flat" cmpd="sng">
            <a:solidFill>
              <a:schemeClr val="accent5"/>
            </a:solidFill>
            <a:prstDash val="solid"/>
            <a:round/>
            <a:headEnd type="none" w="sm" len="sm"/>
            <a:tailEnd type="none" w="sm" len="sm"/>
          </a:ln>
        </p:spPr>
      </p:cxnSp>
      <p:sp>
        <p:nvSpPr>
          <p:cNvPr id="5" name="Google Shape;134;p40">
            <a:extLst>
              <a:ext uri="{FF2B5EF4-FFF2-40B4-BE49-F238E27FC236}">
                <a16:creationId xmlns:a16="http://schemas.microsoft.com/office/drawing/2014/main" id="{23717D3B-8B2C-A489-9643-60F8053ADB9F}"/>
              </a:ext>
            </a:extLst>
          </p:cNvPr>
          <p:cNvSpPr/>
          <p:nvPr/>
        </p:nvSpPr>
        <p:spPr>
          <a:xfrm>
            <a:off x="111661" y="3942120"/>
            <a:ext cx="3084938" cy="2807852"/>
          </a:xfrm>
          <a:prstGeom prst="rect">
            <a:avLst/>
          </a:prstGeom>
          <a:noFill/>
          <a:ln w="254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15" name="Google Shape;153;p40">
            <a:extLst>
              <a:ext uri="{FF2B5EF4-FFF2-40B4-BE49-F238E27FC236}">
                <a16:creationId xmlns:a16="http://schemas.microsoft.com/office/drawing/2014/main" id="{41EA48B9-B4E3-8366-537E-221E60788A67}"/>
              </a:ext>
            </a:extLst>
          </p:cNvPr>
          <p:cNvPicPr preferRelativeResize="0"/>
          <p:nvPr/>
        </p:nvPicPr>
        <p:blipFill rotWithShape="1">
          <a:blip r:embed="rId7" cstate="print">
            <a:alphaModFix/>
            <a:extLst>
              <a:ext uri="{28A0092B-C50C-407E-A947-70E740481C1C}">
                <a14:useLocalDpi xmlns:a14="http://schemas.microsoft.com/office/drawing/2010/main"/>
              </a:ext>
            </a:extLst>
          </a:blip>
          <a:srcRect/>
          <a:stretch/>
        </p:blipFill>
        <p:spPr>
          <a:xfrm>
            <a:off x="1885846" y="4297966"/>
            <a:ext cx="282232" cy="268576"/>
          </a:xfrm>
          <a:prstGeom prst="rect">
            <a:avLst/>
          </a:prstGeom>
          <a:noFill/>
          <a:ln>
            <a:noFill/>
          </a:ln>
        </p:spPr>
      </p:pic>
      <p:pic>
        <p:nvPicPr>
          <p:cNvPr id="16" name="Google Shape;154;p40">
            <a:extLst>
              <a:ext uri="{FF2B5EF4-FFF2-40B4-BE49-F238E27FC236}">
                <a16:creationId xmlns:a16="http://schemas.microsoft.com/office/drawing/2014/main" id="{87992F18-4451-4A78-A5B0-1C0B8B00412C}"/>
              </a:ext>
            </a:extLst>
          </p:cNvPr>
          <p:cNvPicPr preferRelativeResize="0"/>
          <p:nvPr/>
        </p:nvPicPr>
        <p:blipFill rotWithShape="1">
          <a:blip r:embed="rId8" cstate="print">
            <a:alphaModFix/>
            <a:extLst>
              <a:ext uri="{28A0092B-C50C-407E-A947-70E740481C1C}">
                <a14:useLocalDpi xmlns:a14="http://schemas.microsoft.com/office/drawing/2010/main"/>
              </a:ext>
            </a:extLst>
          </a:blip>
          <a:srcRect/>
          <a:stretch/>
        </p:blipFill>
        <p:spPr>
          <a:xfrm>
            <a:off x="2214595" y="4261778"/>
            <a:ext cx="295889" cy="314097"/>
          </a:xfrm>
          <a:prstGeom prst="rect">
            <a:avLst/>
          </a:prstGeom>
          <a:noFill/>
          <a:ln>
            <a:noFill/>
          </a:ln>
        </p:spPr>
      </p:pic>
      <p:sp>
        <p:nvSpPr>
          <p:cNvPr id="17" name="Google Shape;158;p40">
            <a:extLst>
              <a:ext uri="{FF2B5EF4-FFF2-40B4-BE49-F238E27FC236}">
                <a16:creationId xmlns:a16="http://schemas.microsoft.com/office/drawing/2014/main" id="{38A4D74A-68FF-741B-B9CE-AFCE0BC807F0}"/>
              </a:ext>
            </a:extLst>
          </p:cNvPr>
          <p:cNvSpPr txBox="1"/>
          <p:nvPr/>
        </p:nvSpPr>
        <p:spPr>
          <a:xfrm>
            <a:off x="319966" y="4022103"/>
            <a:ext cx="1093417" cy="230792"/>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dirty="0">
                <a:solidFill>
                  <a:schemeClr val="lt1"/>
                </a:solidFill>
                <a:latin typeface="Meiryo UI" panose="020B0604030504040204" pitchFamily="34" charset="-128"/>
                <a:ea typeface="Meiryo UI" panose="020B0604030504040204" pitchFamily="34" charset="-128"/>
                <a:cs typeface="Meiryo"/>
                <a:sym typeface="Meiryo"/>
              </a:rPr>
              <a:t>『BE-PAL.NET』</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18" name="Google Shape;162;p40" descr="annn.png">
            <a:extLst>
              <a:ext uri="{FF2B5EF4-FFF2-40B4-BE49-F238E27FC236}">
                <a16:creationId xmlns:a16="http://schemas.microsoft.com/office/drawing/2014/main" id="{53A19516-F7B8-1F95-3B49-24BC9A7D3916}"/>
              </a:ext>
            </a:extLst>
          </p:cNvPr>
          <p:cNvPicPr preferRelativeResize="0"/>
          <p:nvPr/>
        </p:nvPicPr>
        <p:blipFill rotWithShape="1">
          <a:blip r:embed="rId9">
            <a:alphaModFix/>
          </a:blip>
          <a:srcRect/>
          <a:stretch/>
        </p:blipFill>
        <p:spPr>
          <a:xfrm rot="5400000">
            <a:off x="2296568" y="4346056"/>
            <a:ext cx="111621" cy="611955"/>
          </a:xfrm>
          <a:prstGeom prst="rect">
            <a:avLst/>
          </a:prstGeom>
          <a:noFill/>
          <a:ln>
            <a:noFill/>
          </a:ln>
        </p:spPr>
      </p:pic>
      <p:sp>
        <p:nvSpPr>
          <p:cNvPr id="21" name="Google Shape;159;p40">
            <a:extLst>
              <a:ext uri="{FF2B5EF4-FFF2-40B4-BE49-F238E27FC236}">
                <a16:creationId xmlns:a16="http://schemas.microsoft.com/office/drawing/2014/main" id="{D93732BA-A7F9-F75E-A862-4A490D7C63A0}"/>
              </a:ext>
            </a:extLst>
          </p:cNvPr>
          <p:cNvSpPr txBox="1"/>
          <p:nvPr/>
        </p:nvSpPr>
        <p:spPr>
          <a:xfrm>
            <a:off x="2041305" y="4020714"/>
            <a:ext cx="652743" cy="230832"/>
          </a:xfrm>
          <a:prstGeom prst="rect">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lt1"/>
                </a:solidFill>
                <a:latin typeface="Meiryo UI" panose="020B0604030504040204" pitchFamily="34" charset="-128"/>
                <a:ea typeface="Meiryo UI" panose="020B0604030504040204" pitchFamily="34" charset="-128"/>
                <a:cs typeface="Meiryo"/>
                <a:sym typeface="Meiryo"/>
              </a:rPr>
              <a:t>公式SNS</a:t>
            </a:r>
            <a:endParaRPr sz="9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129" name="図 128">
            <a:extLst>
              <a:ext uri="{FF2B5EF4-FFF2-40B4-BE49-F238E27FC236}">
                <a16:creationId xmlns:a16="http://schemas.microsoft.com/office/drawing/2014/main" id="{486B5534-2D43-3A31-B899-D46A098EF19C}"/>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t="-334" b="-1"/>
          <a:stretch/>
        </p:blipFill>
        <p:spPr>
          <a:xfrm>
            <a:off x="7266370" y="1750170"/>
            <a:ext cx="1307709" cy="262716"/>
          </a:xfrm>
          <a:prstGeom prst="rect">
            <a:avLst/>
          </a:prstGeom>
        </p:spPr>
      </p:pic>
      <p:pic>
        <p:nvPicPr>
          <p:cNvPr id="133" name="図 132">
            <a:extLst>
              <a:ext uri="{FF2B5EF4-FFF2-40B4-BE49-F238E27FC236}">
                <a16:creationId xmlns:a16="http://schemas.microsoft.com/office/drawing/2014/main" id="{B5036C11-1B39-F5DA-3B45-9D5E8ACA8F25}"/>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274116" y="2524118"/>
            <a:ext cx="554287" cy="554287"/>
          </a:xfrm>
          <a:prstGeom prst="rect">
            <a:avLst/>
          </a:prstGeom>
        </p:spPr>
      </p:pic>
      <p:sp>
        <p:nvSpPr>
          <p:cNvPr id="60" name="Google Shape;160;p40">
            <a:extLst>
              <a:ext uri="{FF2B5EF4-FFF2-40B4-BE49-F238E27FC236}">
                <a16:creationId xmlns:a16="http://schemas.microsoft.com/office/drawing/2014/main" id="{6D998099-9C8B-9139-28E5-8A6D23A28378}"/>
              </a:ext>
            </a:extLst>
          </p:cNvPr>
          <p:cNvSpPr/>
          <p:nvPr/>
        </p:nvSpPr>
        <p:spPr>
          <a:xfrm>
            <a:off x="3294058" y="3879549"/>
            <a:ext cx="2660980" cy="21564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ja-JP" altLang="en-US" sz="1000" b="0" i="0" u="none" strike="noStrike" cap="none">
                <a:solidFill>
                  <a:schemeClr val="lt1"/>
                </a:solidFill>
                <a:latin typeface="Meiryo UI" panose="020B0604030504040204" pitchFamily="34" charset="-128"/>
                <a:ea typeface="Meiryo UI" panose="020B0604030504040204" pitchFamily="34" charset="-128"/>
                <a:cs typeface="Meiryo"/>
                <a:sym typeface="Meiryo"/>
              </a:rPr>
              <a:t>子供</a:t>
            </a:r>
            <a:r>
              <a:rPr lang="ja-JP" altLang="en-US" sz="1000">
                <a:solidFill>
                  <a:schemeClr val="lt1"/>
                </a:solidFill>
                <a:latin typeface="Meiryo UI" panose="020B0604030504040204" pitchFamily="34" charset="-128"/>
                <a:ea typeface="Meiryo UI" panose="020B0604030504040204" pitchFamily="34" charset="-128"/>
                <a:cs typeface="Meiryo"/>
                <a:sym typeface="Meiryo"/>
              </a:rPr>
              <a:t>から大人まで</a:t>
            </a:r>
            <a:r>
              <a:rPr lang="ja-JP" altLang="en-US" sz="1000" b="0" i="0" u="none" strike="noStrike" cap="none">
                <a:solidFill>
                  <a:schemeClr val="lt1"/>
                </a:solidFill>
                <a:latin typeface="Meiryo UI" panose="020B0604030504040204" pitchFamily="34" charset="-128"/>
                <a:ea typeface="Meiryo UI" panose="020B0604030504040204" pitchFamily="34" charset="-128"/>
                <a:cs typeface="Meiryo"/>
                <a:sym typeface="Meiryo"/>
              </a:rPr>
              <a:t>楽しめるコンテンツ</a:t>
            </a:r>
            <a:endParaRPr sz="10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67" name="Google Shape;167;p40"/>
          <p:cNvSpPr/>
          <p:nvPr/>
        </p:nvSpPr>
        <p:spPr>
          <a:xfrm>
            <a:off x="5950921" y="6537351"/>
            <a:ext cx="2941075" cy="22549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夜まで多くの参加者に楽しんでいただけました</a:t>
            </a:r>
            <a:endParaRPr sz="9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10" name="図 9">
            <a:extLst>
              <a:ext uri="{FF2B5EF4-FFF2-40B4-BE49-F238E27FC236}">
                <a16:creationId xmlns:a16="http://schemas.microsoft.com/office/drawing/2014/main" id="{EFCDEF98-46C5-5109-D897-306CA340E9A2}"/>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494696" y="4290501"/>
            <a:ext cx="387976" cy="283505"/>
          </a:xfrm>
          <a:prstGeom prst="rect">
            <a:avLst/>
          </a:prstGeom>
        </p:spPr>
      </p:pic>
      <p:pic>
        <p:nvPicPr>
          <p:cNvPr id="24" name="図 23">
            <a:extLst>
              <a:ext uri="{FF2B5EF4-FFF2-40B4-BE49-F238E27FC236}">
                <a16:creationId xmlns:a16="http://schemas.microsoft.com/office/drawing/2014/main" id="{83A50C18-1C65-7B0F-E551-4045EDC536DB}"/>
              </a:ext>
            </a:extLst>
          </p:cNvPr>
          <p:cNvPicPr>
            <a:picLocks noChangeAspect="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382345" y="2118002"/>
            <a:ext cx="1177526" cy="262716"/>
          </a:xfrm>
          <a:prstGeom prst="rect">
            <a:avLst/>
          </a:prstGeom>
        </p:spPr>
      </p:pic>
      <p:pic>
        <p:nvPicPr>
          <p:cNvPr id="26" name="図 25" descr="図形, 矢印&#10;&#10;自動的に生成された説明">
            <a:extLst>
              <a:ext uri="{FF2B5EF4-FFF2-40B4-BE49-F238E27FC236}">
                <a16:creationId xmlns:a16="http://schemas.microsoft.com/office/drawing/2014/main" id="{14A46BE7-C722-99AB-2823-022C56E0A819}"/>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8054201" y="2530559"/>
            <a:ext cx="554287" cy="554287"/>
          </a:xfrm>
          <a:prstGeom prst="rect">
            <a:avLst/>
          </a:prstGeom>
        </p:spPr>
      </p:pic>
      <p:pic>
        <p:nvPicPr>
          <p:cNvPr id="34" name="図 33">
            <a:extLst>
              <a:ext uri="{FF2B5EF4-FFF2-40B4-BE49-F238E27FC236}">
                <a16:creationId xmlns:a16="http://schemas.microsoft.com/office/drawing/2014/main" id="{FC468059-5E58-D723-5B53-8B60669114EA}"/>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3289811" y="4088189"/>
            <a:ext cx="1333924" cy="888976"/>
          </a:xfrm>
          <a:prstGeom prst="rect">
            <a:avLst/>
          </a:prstGeom>
        </p:spPr>
      </p:pic>
      <p:pic>
        <p:nvPicPr>
          <p:cNvPr id="35" name="図 34">
            <a:extLst>
              <a:ext uri="{FF2B5EF4-FFF2-40B4-BE49-F238E27FC236}">
                <a16:creationId xmlns:a16="http://schemas.microsoft.com/office/drawing/2014/main" id="{40F64A8B-FE97-1DAA-E52F-48A714A1F5DD}"/>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4619063" y="4090109"/>
            <a:ext cx="1333924" cy="888976"/>
          </a:xfrm>
          <a:prstGeom prst="rect">
            <a:avLst/>
          </a:prstGeom>
        </p:spPr>
      </p:pic>
      <p:pic>
        <p:nvPicPr>
          <p:cNvPr id="40" name="図 39">
            <a:extLst>
              <a:ext uri="{FF2B5EF4-FFF2-40B4-BE49-F238E27FC236}">
                <a16:creationId xmlns:a16="http://schemas.microsoft.com/office/drawing/2014/main" id="{AA7D2E9A-8779-5030-BFE0-09C4B885F751}"/>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3289811" y="4979086"/>
            <a:ext cx="1333924" cy="888977"/>
          </a:xfrm>
          <a:prstGeom prst="rect">
            <a:avLst/>
          </a:prstGeom>
        </p:spPr>
      </p:pic>
      <p:pic>
        <p:nvPicPr>
          <p:cNvPr id="43" name="図 42">
            <a:extLst>
              <a:ext uri="{FF2B5EF4-FFF2-40B4-BE49-F238E27FC236}">
                <a16:creationId xmlns:a16="http://schemas.microsoft.com/office/drawing/2014/main" id="{247A03E9-077C-D93C-433A-227EFE1395C8}"/>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7397276" y="3708742"/>
            <a:ext cx="1490145" cy="992929"/>
          </a:xfrm>
          <a:prstGeom prst="rect">
            <a:avLst/>
          </a:prstGeom>
        </p:spPr>
      </p:pic>
      <p:pic>
        <p:nvPicPr>
          <p:cNvPr id="49" name="図 48">
            <a:extLst>
              <a:ext uri="{FF2B5EF4-FFF2-40B4-BE49-F238E27FC236}">
                <a16:creationId xmlns:a16="http://schemas.microsoft.com/office/drawing/2014/main" id="{9656AA93-286A-7C29-F3BD-D13E62A123FB}"/>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3291877" y="5869985"/>
            <a:ext cx="1333924" cy="888976"/>
          </a:xfrm>
          <a:prstGeom prst="rect">
            <a:avLst/>
          </a:prstGeom>
        </p:spPr>
      </p:pic>
      <p:pic>
        <p:nvPicPr>
          <p:cNvPr id="50" name="図 49">
            <a:extLst>
              <a:ext uri="{FF2B5EF4-FFF2-40B4-BE49-F238E27FC236}">
                <a16:creationId xmlns:a16="http://schemas.microsoft.com/office/drawing/2014/main" id="{04F7DCE7-A9A4-52D4-A723-BD8E699B4D9D}"/>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4622702" y="5869984"/>
            <a:ext cx="1333925" cy="888977"/>
          </a:xfrm>
          <a:prstGeom prst="rect">
            <a:avLst/>
          </a:prstGeom>
        </p:spPr>
      </p:pic>
      <p:pic>
        <p:nvPicPr>
          <p:cNvPr id="53" name="図 52">
            <a:extLst>
              <a:ext uri="{FF2B5EF4-FFF2-40B4-BE49-F238E27FC236}">
                <a16:creationId xmlns:a16="http://schemas.microsoft.com/office/drawing/2014/main" id="{F2933612-0645-759D-CA56-E8FE35625A88}"/>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7445356" y="4697171"/>
            <a:ext cx="1443264" cy="961844"/>
          </a:xfrm>
          <a:prstGeom prst="rect">
            <a:avLst/>
          </a:prstGeom>
        </p:spPr>
      </p:pic>
      <p:sp>
        <p:nvSpPr>
          <p:cNvPr id="160" name="Google Shape;160;p40"/>
          <p:cNvSpPr/>
          <p:nvPr/>
        </p:nvSpPr>
        <p:spPr>
          <a:xfrm>
            <a:off x="6741354" y="3214633"/>
            <a:ext cx="2146068" cy="49806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1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キャンプ場を貸し切り</a:t>
            </a:r>
            <a:endParaRPr sz="11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a:p>
            <a:pPr marL="0" marR="0" lvl="0" indent="0" algn="ctr" rtl="0">
              <a:lnSpc>
                <a:spcPct val="100000"/>
              </a:lnSpc>
              <a:spcBef>
                <a:spcPts val="0"/>
              </a:spcBef>
              <a:spcAft>
                <a:spcPts val="0"/>
              </a:spcAft>
              <a:buClr>
                <a:srgbClr val="000000"/>
              </a:buClr>
              <a:buSzPts val="1000"/>
              <a:buFont typeface="Arial"/>
              <a:buNone/>
            </a:pPr>
            <a:r>
              <a:rPr lang="en-US" sz="11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様々なブースを展開</a:t>
            </a:r>
            <a:endParaRPr sz="11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55" name="図 54">
            <a:extLst>
              <a:ext uri="{FF2B5EF4-FFF2-40B4-BE49-F238E27FC236}">
                <a16:creationId xmlns:a16="http://schemas.microsoft.com/office/drawing/2014/main" id="{4D62D43B-7690-8E01-1826-C32AD8AD57CD}"/>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4625787" y="4980463"/>
            <a:ext cx="1331858" cy="887600"/>
          </a:xfrm>
          <a:prstGeom prst="rect">
            <a:avLst/>
          </a:prstGeom>
        </p:spPr>
      </p:pic>
      <p:sp>
        <p:nvSpPr>
          <p:cNvPr id="170" name="Google Shape;170;p40"/>
          <p:cNvSpPr/>
          <p:nvPr/>
        </p:nvSpPr>
        <p:spPr>
          <a:xfrm>
            <a:off x="3905827" y="5717786"/>
            <a:ext cx="1448834" cy="21564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US" sz="900" b="0"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協賛社様ブースも大盛況</a:t>
            </a:r>
            <a:endParaRPr sz="9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58" name="図 57">
            <a:extLst>
              <a:ext uri="{FF2B5EF4-FFF2-40B4-BE49-F238E27FC236}">
                <a16:creationId xmlns:a16="http://schemas.microsoft.com/office/drawing/2014/main" id="{BB055029-5D1D-A8D4-3565-36F8C2F5B2A2}"/>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6741353" y="3712564"/>
            <a:ext cx="662443" cy="994007"/>
          </a:xfrm>
          <a:prstGeom prst="rect">
            <a:avLst/>
          </a:prstGeom>
        </p:spPr>
      </p:pic>
      <p:pic>
        <p:nvPicPr>
          <p:cNvPr id="62" name="図 61">
            <a:extLst>
              <a:ext uri="{FF2B5EF4-FFF2-40B4-BE49-F238E27FC236}">
                <a16:creationId xmlns:a16="http://schemas.microsoft.com/office/drawing/2014/main" id="{4ED8C683-609D-FA8D-D58C-234FD9A0AB12}"/>
              </a:ext>
            </a:extLst>
          </p:cNvPr>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5955038" y="4471147"/>
            <a:ext cx="790409" cy="1186022"/>
          </a:xfrm>
          <a:prstGeom prst="rect">
            <a:avLst/>
          </a:prstGeom>
        </p:spPr>
      </p:pic>
      <p:sp>
        <p:nvSpPr>
          <p:cNvPr id="63" name="Google Shape;170;p40">
            <a:extLst>
              <a:ext uri="{FF2B5EF4-FFF2-40B4-BE49-F238E27FC236}">
                <a16:creationId xmlns:a16="http://schemas.microsoft.com/office/drawing/2014/main" id="{D2EA18D4-8CE6-D7F4-6DEC-BD99ADF42C5F}"/>
              </a:ext>
            </a:extLst>
          </p:cNvPr>
          <p:cNvSpPr/>
          <p:nvPr/>
        </p:nvSpPr>
        <p:spPr>
          <a:xfrm>
            <a:off x="5950849" y="5455832"/>
            <a:ext cx="1497422" cy="21564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US" sz="900" dirty="0" err="1">
                <a:solidFill>
                  <a:schemeClr val="lt1"/>
                </a:solidFill>
                <a:latin typeface="Meiryo UI" panose="020B0604030504040204" pitchFamily="34" charset="-128"/>
                <a:ea typeface="Meiryo UI" panose="020B0604030504040204" pitchFamily="34" charset="-128"/>
                <a:cs typeface="Meiryo"/>
                <a:sym typeface="Meiryo"/>
              </a:rPr>
              <a:t>美味しいアウトドア料理</a:t>
            </a:r>
            <a:endParaRPr sz="900" b="0"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128" name="図 127">
            <a:extLst>
              <a:ext uri="{FF2B5EF4-FFF2-40B4-BE49-F238E27FC236}">
                <a16:creationId xmlns:a16="http://schemas.microsoft.com/office/drawing/2014/main" id="{2AED2BE9-0CA7-4B5E-ADE3-55F017B32A63}"/>
              </a:ext>
            </a:extLst>
          </p:cNvPr>
          <p:cNvPicPr>
            <a:picLocks noChangeAspect="1"/>
          </p:cNvPicPr>
          <p:nvPr/>
        </p:nvPicPr>
        <p:blipFill>
          <a:blip r:embed="rId25" cstate="print">
            <a:extLst>
              <a:ext uri="{28A0092B-C50C-407E-A947-70E740481C1C}">
                <a14:useLocalDpi xmlns:a14="http://schemas.microsoft.com/office/drawing/2010/main"/>
              </a:ext>
            </a:extLst>
          </a:blip>
          <a:stretch>
            <a:fillRect/>
          </a:stretch>
        </p:blipFill>
        <p:spPr>
          <a:xfrm>
            <a:off x="5953498" y="3944598"/>
            <a:ext cx="797453" cy="531452"/>
          </a:xfrm>
          <a:prstGeom prst="rect">
            <a:avLst/>
          </a:prstGeom>
        </p:spPr>
      </p:pic>
      <p:grpSp>
        <p:nvGrpSpPr>
          <p:cNvPr id="130" name="グループ化 129">
            <a:extLst>
              <a:ext uri="{FF2B5EF4-FFF2-40B4-BE49-F238E27FC236}">
                <a16:creationId xmlns:a16="http://schemas.microsoft.com/office/drawing/2014/main" id="{960ED721-00B4-546B-50E6-C77E02E19F6B}"/>
              </a:ext>
            </a:extLst>
          </p:cNvPr>
          <p:cNvGrpSpPr/>
          <p:nvPr/>
        </p:nvGrpSpPr>
        <p:grpSpPr>
          <a:xfrm>
            <a:off x="267892" y="4316131"/>
            <a:ext cx="1201577" cy="2333968"/>
            <a:chOff x="722743" y="1463894"/>
            <a:chExt cx="2258846" cy="4387628"/>
          </a:xfrm>
        </p:grpSpPr>
        <p:pic>
          <p:nvPicPr>
            <p:cNvPr id="131" name="図 130">
              <a:extLst>
                <a:ext uri="{FF2B5EF4-FFF2-40B4-BE49-F238E27FC236}">
                  <a16:creationId xmlns:a16="http://schemas.microsoft.com/office/drawing/2014/main" id="{41B1729D-A1D4-1641-0839-EA499378509F}"/>
                </a:ext>
              </a:extLst>
            </p:cNvPr>
            <p:cNvPicPr>
              <a:picLocks noChangeAspect="1"/>
            </p:cNvPicPr>
            <p:nvPr/>
          </p:nvPicPr>
          <p:blipFill rotWithShape="1">
            <a:blip r:embed="rId26" cstate="print">
              <a:extLst>
                <a:ext uri="{28A0092B-C50C-407E-A947-70E740481C1C}">
                  <a14:useLocalDpi xmlns:a14="http://schemas.microsoft.com/office/drawing/2010/main"/>
                </a:ext>
              </a:extLst>
            </a:blip>
            <a:srcRect/>
            <a:stretch/>
          </p:blipFill>
          <p:spPr>
            <a:xfrm>
              <a:off x="722743" y="1873455"/>
              <a:ext cx="2249910" cy="1261391"/>
            </a:xfrm>
            <a:prstGeom prst="rect">
              <a:avLst/>
            </a:prstGeom>
            <a:ln>
              <a:noFill/>
            </a:ln>
          </p:spPr>
        </p:pic>
        <p:pic>
          <p:nvPicPr>
            <p:cNvPr id="132" name="図 131">
              <a:extLst>
                <a:ext uri="{FF2B5EF4-FFF2-40B4-BE49-F238E27FC236}">
                  <a16:creationId xmlns:a16="http://schemas.microsoft.com/office/drawing/2014/main" id="{BB4885F2-8683-9898-64F9-71567CE5B42A}"/>
                </a:ext>
              </a:extLst>
            </p:cNvPr>
            <p:cNvPicPr>
              <a:picLocks noChangeAspect="1"/>
            </p:cNvPicPr>
            <p:nvPr/>
          </p:nvPicPr>
          <p:blipFill>
            <a:blip r:embed="rId27" cstate="print">
              <a:extLst>
                <a:ext uri="{28A0092B-C50C-407E-A947-70E740481C1C}">
                  <a14:useLocalDpi xmlns:a14="http://schemas.microsoft.com/office/drawing/2010/main"/>
                </a:ext>
              </a:extLst>
            </a:blip>
            <a:stretch>
              <a:fillRect/>
            </a:stretch>
          </p:blipFill>
          <p:spPr>
            <a:xfrm>
              <a:off x="731679" y="1503450"/>
              <a:ext cx="2249910" cy="461665"/>
            </a:xfrm>
            <a:prstGeom prst="rect">
              <a:avLst/>
            </a:prstGeom>
            <a:ln>
              <a:noFill/>
            </a:ln>
          </p:spPr>
        </p:pic>
        <p:pic>
          <p:nvPicPr>
            <p:cNvPr id="134" name="図 133">
              <a:extLst>
                <a:ext uri="{FF2B5EF4-FFF2-40B4-BE49-F238E27FC236}">
                  <a16:creationId xmlns:a16="http://schemas.microsoft.com/office/drawing/2014/main" id="{802BCFE6-13EA-79A6-8BF0-8EB7258BCB33}"/>
                </a:ext>
              </a:extLst>
            </p:cNvPr>
            <p:cNvPicPr>
              <a:picLocks noChangeAspect="1"/>
            </p:cNvPicPr>
            <p:nvPr/>
          </p:nvPicPr>
          <p:blipFill rotWithShape="1">
            <a:blip r:embed="rId28" cstate="print">
              <a:extLst>
                <a:ext uri="{28A0092B-C50C-407E-A947-70E740481C1C}">
                  <a14:useLocalDpi xmlns:a14="http://schemas.microsoft.com/office/drawing/2010/main"/>
                </a:ext>
              </a:extLst>
            </a:blip>
            <a:srcRect/>
            <a:stretch/>
          </p:blipFill>
          <p:spPr>
            <a:xfrm>
              <a:off x="731679" y="2852025"/>
              <a:ext cx="2249910" cy="2999497"/>
            </a:xfrm>
            <a:prstGeom prst="rect">
              <a:avLst/>
            </a:prstGeom>
            <a:ln>
              <a:noFill/>
            </a:ln>
          </p:spPr>
        </p:pic>
        <p:sp>
          <p:nvSpPr>
            <p:cNvPr id="135" name="正方形/長方形 134">
              <a:extLst>
                <a:ext uri="{FF2B5EF4-FFF2-40B4-BE49-F238E27FC236}">
                  <a16:creationId xmlns:a16="http://schemas.microsoft.com/office/drawing/2014/main" id="{AB385F2D-F0B9-F298-8628-52283B600698}"/>
                </a:ext>
              </a:extLst>
            </p:cNvPr>
            <p:cNvSpPr/>
            <p:nvPr/>
          </p:nvSpPr>
          <p:spPr>
            <a:xfrm>
              <a:off x="731041" y="1463894"/>
              <a:ext cx="2241612" cy="4387628"/>
            </a:xfrm>
            <a:prstGeom prst="rect">
              <a:avLst/>
            </a:prstGeom>
            <a:noFill/>
            <a:ln w="12700">
              <a:solidFill>
                <a:schemeClr val="tx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grpSp>
      <p:pic>
        <p:nvPicPr>
          <p:cNvPr id="144" name="図 143">
            <a:extLst>
              <a:ext uri="{FF2B5EF4-FFF2-40B4-BE49-F238E27FC236}">
                <a16:creationId xmlns:a16="http://schemas.microsoft.com/office/drawing/2014/main" id="{4654FCD0-5899-FB6F-B360-567197C4A396}"/>
              </a:ext>
            </a:extLst>
          </p:cNvPr>
          <p:cNvPicPr>
            <a:picLocks noChangeAspect="1"/>
          </p:cNvPicPr>
          <p:nvPr/>
        </p:nvPicPr>
        <p:blipFill>
          <a:blip r:embed="rId29" cstate="print">
            <a:extLst>
              <a:ext uri="{28A0092B-C50C-407E-A947-70E740481C1C}">
                <a14:useLocalDpi xmlns:a14="http://schemas.microsoft.com/office/drawing/2010/main"/>
              </a:ext>
            </a:extLst>
          </a:blip>
          <a:stretch>
            <a:fillRect/>
          </a:stretch>
        </p:blipFill>
        <p:spPr>
          <a:xfrm>
            <a:off x="2382566" y="4764957"/>
            <a:ext cx="676413" cy="807889"/>
          </a:xfrm>
          <a:prstGeom prst="rect">
            <a:avLst/>
          </a:prstGeom>
          <a:ln>
            <a:solidFill>
              <a:schemeClr val="tx2">
                <a:lumMod val="75000"/>
              </a:schemeClr>
            </a:solidFill>
          </a:ln>
        </p:spPr>
      </p:pic>
      <p:pic>
        <p:nvPicPr>
          <p:cNvPr id="145" name="図 144">
            <a:extLst>
              <a:ext uri="{FF2B5EF4-FFF2-40B4-BE49-F238E27FC236}">
                <a16:creationId xmlns:a16="http://schemas.microsoft.com/office/drawing/2014/main" id="{95FE22D1-D0DC-7B2E-91A6-900D4289AAF1}"/>
              </a:ext>
            </a:extLst>
          </p:cNvPr>
          <p:cNvPicPr>
            <a:picLocks noChangeAspect="1"/>
          </p:cNvPicPr>
          <p:nvPr/>
        </p:nvPicPr>
        <p:blipFill>
          <a:blip r:embed="rId30" cstate="print">
            <a:extLst>
              <a:ext uri="{28A0092B-C50C-407E-A947-70E740481C1C}">
                <a14:useLocalDpi xmlns:a14="http://schemas.microsoft.com/office/drawing/2010/main"/>
              </a:ext>
            </a:extLst>
          </a:blip>
          <a:stretch>
            <a:fillRect/>
          </a:stretch>
        </p:blipFill>
        <p:spPr>
          <a:xfrm>
            <a:off x="2384208" y="5645992"/>
            <a:ext cx="673131" cy="1035587"/>
          </a:xfrm>
          <a:prstGeom prst="rect">
            <a:avLst/>
          </a:prstGeom>
          <a:ln>
            <a:solidFill>
              <a:schemeClr val="tx2">
                <a:lumMod val="75000"/>
              </a:schemeClr>
            </a:solidFill>
          </a:ln>
        </p:spPr>
      </p:pic>
      <p:pic>
        <p:nvPicPr>
          <p:cNvPr id="146" name="図 145">
            <a:extLst>
              <a:ext uri="{FF2B5EF4-FFF2-40B4-BE49-F238E27FC236}">
                <a16:creationId xmlns:a16="http://schemas.microsoft.com/office/drawing/2014/main" id="{3C623873-3B25-1B42-93C9-9221A93F84CC}"/>
              </a:ext>
            </a:extLst>
          </p:cNvPr>
          <p:cNvPicPr>
            <a:picLocks noChangeAspect="1"/>
          </p:cNvPicPr>
          <p:nvPr/>
        </p:nvPicPr>
        <p:blipFill>
          <a:blip r:embed="rId31" cstate="print">
            <a:extLst>
              <a:ext uri="{28A0092B-C50C-407E-A947-70E740481C1C}">
                <a14:useLocalDpi xmlns:a14="http://schemas.microsoft.com/office/drawing/2010/main"/>
              </a:ext>
            </a:extLst>
          </a:blip>
          <a:stretch>
            <a:fillRect/>
          </a:stretch>
        </p:blipFill>
        <p:spPr>
          <a:xfrm>
            <a:off x="1644565" y="5666770"/>
            <a:ext cx="676413" cy="1019797"/>
          </a:xfrm>
          <a:prstGeom prst="rect">
            <a:avLst/>
          </a:prstGeom>
          <a:ln>
            <a:solidFill>
              <a:schemeClr val="tx2">
                <a:lumMod val="75000"/>
              </a:schemeClr>
            </a:solidFill>
          </a:ln>
        </p:spPr>
      </p:pic>
      <p:pic>
        <p:nvPicPr>
          <p:cNvPr id="147" name="図 146">
            <a:extLst>
              <a:ext uri="{FF2B5EF4-FFF2-40B4-BE49-F238E27FC236}">
                <a16:creationId xmlns:a16="http://schemas.microsoft.com/office/drawing/2014/main" id="{15EE84C2-5289-E4DE-37E8-B514ECE8124B}"/>
              </a:ext>
            </a:extLst>
          </p:cNvPr>
          <p:cNvPicPr>
            <a:picLocks noChangeAspect="1"/>
          </p:cNvPicPr>
          <p:nvPr/>
        </p:nvPicPr>
        <p:blipFill rotWithShape="1">
          <a:blip r:embed="rId32" cstate="print">
            <a:extLst>
              <a:ext uri="{28A0092B-C50C-407E-A947-70E740481C1C}">
                <a14:useLocalDpi xmlns:a14="http://schemas.microsoft.com/office/drawing/2010/main"/>
              </a:ext>
            </a:extLst>
          </a:blip>
          <a:srcRect/>
          <a:stretch/>
        </p:blipFill>
        <p:spPr>
          <a:xfrm>
            <a:off x="1657617" y="4759742"/>
            <a:ext cx="650310" cy="843624"/>
          </a:xfrm>
          <a:prstGeom prst="rect">
            <a:avLst/>
          </a:prstGeom>
          <a:ln>
            <a:solidFill>
              <a:schemeClr val="tx2">
                <a:lumMod val="75000"/>
              </a:schemeClr>
            </a:solidFill>
          </a:ln>
        </p:spPr>
      </p:pic>
      <p:grpSp>
        <p:nvGrpSpPr>
          <p:cNvPr id="151" name="グループ化 150">
            <a:extLst>
              <a:ext uri="{FF2B5EF4-FFF2-40B4-BE49-F238E27FC236}">
                <a16:creationId xmlns:a16="http://schemas.microsoft.com/office/drawing/2014/main" id="{3AC778C0-59FC-34EC-3D8D-57A0075BB5EE}"/>
              </a:ext>
            </a:extLst>
          </p:cNvPr>
          <p:cNvGrpSpPr/>
          <p:nvPr/>
        </p:nvGrpSpPr>
        <p:grpSpPr>
          <a:xfrm>
            <a:off x="137681" y="1396163"/>
            <a:ext cx="3817440" cy="2393006"/>
            <a:chOff x="137681" y="1396163"/>
            <a:chExt cx="3817440" cy="2393006"/>
          </a:xfrm>
        </p:grpSpPr>
        <p:pic>
          <p:nvPicPr>
            <p:cNvPr id="148" name="図 147">
              <a:extLst>
                <a:ext uri="{FF2B5EF4-FFF2-40B4-BE49-F238E27FC236}">
                  <a16:creationId xmlns:a16="http://schemas.microsoft.com/office/drawing/2014/main" id="{3DB27E79-E438-1ED1-7CC0-4CCA94262327}"/>
                </a:ext>
              </a:extLst>
            </p:cNvPr>
            <p:cNvPicPr>
              <a:picLocks noChangeAspect="1"/>
            </p:cNvPicPr>
            <p:nvPr/>
          </p:nvPicPr>
          <p:blipFill rotWithShape="1">
            <a:blip r:embed="rId33" cstate="print">
              <a:extLst>
                <a:ext uri="{28A0092B-C50C-407E-A947-70E740481C1C}">
                  <a14:useLocalDpi xmlns:a14="http://schemas.microsoft.com/office/drawing/2010/main"/>
                </a:ext>
              </a:extLst>
            </a:blip>
            <a:srcRect/>
            <a:stretch/>
          </p:blipFill>
          <p:spPr>
            <a:xfrm>
              <a:off x="137681" y="1396163"/>
              <a:ext cx="3817440" cy="2393006"/>
            </a:xfrm>
            <a:prstGeom prst="rect">
              <a:avLst/>
            </a:prstGeom>
          </p:spPr>
        </p:pic>
        <p:pic>
          <p:nvPicPr>
            <p:cNvPr id="3" name="図 2">
              <a:extLst>
                <a:ext uri="{FF2B5EF4-FFF2-40B4-BE49-F238E27FC236}">
                  <a16:creationId xmlns:a16="http://schemas.microsoft.com/office/drawing/2014/main" id="{BE514659-7DD8-8FD5-9D31-795FF6FE0D08}"/>
                </a:ext>
              </a:extLst>
            </p:cNvPr>
            <p:cNvPicPr>
              <a:picLocks noChangeAspect="1"/>
            </p:cNvPicPr>
            <p:nvPr/>
          </p:nvPicPr>
          <p:blipFill>
            <a:blip r:embed="rId34" cstate="print">
              <a:extLst>
                <a:ext uri="{28A0092B-C50C-407E-A947-70E740481C1C}">
                  <a14:useLocalDpi xmlns:a14="http://schemas.microsoft.com/office/drawing/2010/main"/>
                </a:ext>
              </a:extLst>
            </a:blip>
            <a:stretch>
              <a:fillRect/>
            </a:stretch>
          </p:blipFill>
          <p:spPr>
            <a:xfrm>
              <a:off x="424783" y="1720015"/>
              <a:ext cx="3180584" cy="271974"/>
            </a:xfrm>
            <a:prstGeom prst="rect">
              <a:avLst/>
            </a:prstGeom>
          </p:spPr>
        </p:pic>
        <p:pic>
          <p:nvPicPr>
            <p:cNvPr id="149" name="図 148">
              <a:extLst>
                <a:ext uri="{FF2B5EF4-FFF2-40B4-BE49-F238E27FC236}">
                  <a16:creationId xmlns:a16="http://schemas.microsoft.com/office/drawing/2014/main" id="{1F995856-0A5C-B0BC-F454-0BEA8E80D626}"/>
                </a:ext>
              </a:extLst>
            </p:cNvPr>
            <p:cNvPicPr>
              <a:picLocks noChangeAspect="1"/>
            </p:cNvPicPr>
            <p:nvPr/>
          </p:nvPicPr>
          <p:blipFill rotWithShape="1">
            <a:blip r:embed="rId35" cstate="print">
              <a:extLst>
                <a:ext uri="{28A0092B-C50C-407E-A947-70E740481C1C}">
                  <a14:useLocalDpi xmlns:a14="http://schemas.microsoft.com/office/drawing/2010/main"/>
                </a:ext>
              </a:extLst>
            </a:blip>
            <a:srcRect/>
            <a:stretch/>
          </p:blipFill>
          <p:spPr>
            <a:xfrm>
              <a:off x="3289811" y="1912942"/>
              <a:ext cx="230049" cy="57693"/>
            </a:xfrm>
            <a:prstGeom prst="rect">
              <a:avLst/>
            </a:prstGeom>
            <a:solidFill>
              <a:schemeClr val="bg1"/>
            </a:solidFill>
            <a:ln>
              <a:noFill/>
            </a:ln>
          </p:spPr>
        </p:pic>
      </p:grpSp>
    </p:spTree>
    <p:extLst>
      <p:ext uri="{BB962C8B-B14F-4D97-AF65-F5344CB8AC3E}">
        <p14:creationId xmlns:p14="http://schemas.microsoft.com/office/powerpoint/2010/main" val="16734293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6" name="Google Shape;176;p41"/>
          <p:cNvSpPr/>
          <p:nvPr/>
        </p:nvSpPr>
        <p:spPr>
          <a:xfrm>
            <a:off x="4008904" y="2976601"/>
            <a:ext cx="4938309" cy="3881398"/>
          </a:xfrm>
          <a:prstGeom prst="rect">
            <a:avLst/>
          </a:prstGeom>
          <a:solidFill>
            <a:schemeClr val="accent2">
              <a:lumMod val="20000"/>
              <a:lumOff val="80000"/>
            </a:schemeClr>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178" name="Google Shape;178;p41"/>
          <p:cNvSpPr txBox="1"/>
          <p:nvPr/>
        </p:nvSpPr>
        <p:spPr>
          <a:xfrm>
            <a:off x="893040" y="226161"/>
            <a:ext cx="7222536"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どんな道でもタフに走れるSUVが大集合</a:t>
            </a: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p:txBody>
      </p:sp>
      <p:sp>
        <p:nvSpPr>
          <p:cNvPr id="179" name="Google Shape;179;p41"/>
          <p:cNvSpPr txBox="1"/>
          <p:nvPr/>
        </p:nvSpPr>
        <p:spPr>
          <a:xfrm>
            <a:off x="116383" y="821108"/>
            <a:ext cx="7895344" cy="646290"/>
          </a:xfrm>
          <a:prstGeom prst="rect">
            <a:avLst/>
          </a:prstGeom>
          <a:noFill/>
          <a:ln>
            <a:noFill/>
          </a:ln>
        </p:spPr>
        <p:txBody>
          <a:bodyPr spcFirstLastPara="1" wrap="square" lIns="91425" tIns="45700" rIns="91425" bIns="45700" anchor="t" anchorCtr="0">
            <a:spAutoFit/>
          </a:bodyPr>
          <a:lstStyle/>
          <a:p>
            <a:pPr>
              <a:buSzPts val="1600"/>
            </a:pPr>
            <a:r>
              <a:rPr lang="en-US" sz="1800" b="1" i="0" u="none" strike="noStrike" cap="none" dirty="0" err="1">
                <a:solidFill>
                  <a:schemeClr val="tx1"/>
                </a:solidFill>
                <a:latin typeface="Meiryo UI" panose="020B0604030504040204" pitchFamily="34" charset="-128"/>
                <a:ea typeface="Meiryo UI" panose="020B0604030504040204" pitchFamily="34" charset="-128"/>
                <a:cs typeface="Meiryo"/>
                <a:sym typeface="Meiryo"/>
              </a:rPr>
              <a:t>リアル試乗会イベント「BE-PAL</a:t>
            </a:r>
            <a:r>
              <a:rPr lang="en-US" sz="18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 SUV</a:t>
            </a:r>
            <a:r>
              <a:rPr lang="ja-JP" altLang="en-US" sz="18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試乗会 </a:t>
            </a:r>
            <a:r>
              <a:rPr lang="en-US" altLang="ja-JP" sz="18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2024</a:t>
            </a:r>
            <a:r>
              <a:rPr lang="en-US" sz="18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」を実施！</a:t>
            </a:r>
            <a:endParaRPr sz="1800" b="1" i="0" u="none" strike="noStrike" cap="none" dirty="0">
              <a:solidFill>
                <a:schemeClr val="tx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600"/>
              <a:buFont typeface="Arial"/>
              <a:buNone/>
            </a:pPr>
            <a:r>
              <a:rPr lang="en-US" sz="1800" b="1" i="0" u="none" strike="noStrike" cap="none" dirty="0" err="1">
                <a:solidFill>
                  <a:schemeClr val="tx1"/>
                </a:solidFill>
                <a:latin typeface="Meiryo UI" panose="020B0604030504040204" pitchFamily="34" charset="-128"/>
                <a:ea typeface="Meiryo UI" panose="020B0604030504040204" pitchFamily="34" charset="-128"/>
                <a:cs typeface="Meiryo"/>
                <a:sym typeface="Meiryo"/>
              </a:rPr>
              <a:t>多くの参加者に、クルマに乗る楽しさを五感で感じていただきました</a:t>
            </a:r>
            <a:r>
              <a:rPr lang="en-US" sz="1800" b="1" i="0" u="none" strike="noStrike" cap="none" dirty="0">
                <a:solidFill>
                  <a:schemeClr val="tx1"/>
                </a:solidFill>
                <a:latin typeface="Meiryo UI" panose="020B0604030504040204" pitchFamily="34" charset="-128"/>
                <a:ea typeface="Meiryo UI" panose="020B0604030504040204" pitchFamily="34" charset="-128"/>
                <a:cs typeface="Meiryo"/>
                <a:sym typeface="Meiryo"/>
              </a:rPr>
              <a:t>。</a:t>
            </a:r>
            <a:endParaRPr b="0" i="0" u="none" strike="noStrike" cap="none" dirty="0">
              <a:solidFill>
                <a:schemeClr val="tx1"/>
              </a:solidFill>
              <a:latin typeface="Meiryo UI" panose="020B0604030504040204" pitchFamily="34" charset="-128"/>
              <a:ea typeface="Meiryo UI" panose="020B0604030504040204" pitchFamily="34" charset="-128"/>
              <a:cs typeface="Meiryo"/>
              <a:sym typeface="Meiryo"/>
            </a:endParaRPr>
          </a:p>
        </p:txBody>
      </p:sp>
      <p:sp>
        <p:nvSpPr>
          <p:cNvPr id="181" name="Google Shape;181;p41"/>
          <p:cNvSpPr txBox="1"/>
          <p:nvPr/>
        </p:nvSpPr>
        <p:spPr>
          <a:xfrm>
            <a:off x="-12591" y="6198734"/>
            <a:ext cx="3956651" cy="5539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日時：2024年</a:t>
            </a:r>
            <a:r>
              <a:rPr lang="en-US" sz="1000" dirty="0">
                <a:latin typeface="Meiryo UI" panose="020B0604030504040204" pitchFamily="34" charset="-128"/>
                <a:ea typeface="Meiryo UI" panose="020B0604030504040204" pitchFamily="34" charset="-128"/>
                <a:cs typeface="Meiryo"/>
                <a:sym typeface="Meiryo"/>
              </a:rPr>
              <a:t>7</a:t>
            </a:r>
            <a:r>
              <a:rPr lang="en-US" sz="10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月7日(</a:t>
            </a:r>
            <a:r>
              <a:rPr lang="en-US" sz="1000" b="0" i="0" u="none" strike="noStrike" cap="none" dirty="0" err="1">
                <a:solidFill>
                  <a:srgbClr val="FF0000"/>
                </a:solidFill>
                <a:latin typeface="Meiryo UI" panose="020B0604030504040204" pitchFamily="34" charset="-128"/>
                <a:ea typeface="Meiryo UI" panose="020B0604030504040204" pitchFamily="34" charset="-128"/>
                <a:cs typeface="Meiryo"/>
                <a:sym typeface="Meiryo"/>
              </a:rPr>
              <a:t>日</a:t>
            </a:r>
            <a:r>
              <a:rPr lang="en-US" sz="10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endParaRPr sz="10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場所：PICAさがみ湖（相模湖リゾートプレジャーフォレスト内</a:t>
            </a:r>
            <a:r>
              <a:rPr lang="en-US" sz="10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endParaRPr sz="10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000"/>
              <a:buFont typeface="Arial"/>
              <a:buNone/>
            </a:pPr>
            <a:r>
              <a:rPr lang="en-US" sz="1000" b="0" i="0" u="sng" strike="noStrike" cap="none" dirty="0">
                <a:solidFill>
                  <a:srgbClr val="000000"/>
                </a:solidFill>
                <a:latin typeface="Meiryo UI" panose="020B0604030504040204" pitchFamily="34" charset="-128"/>
                <a:ea typeface="Meiryo UI" panose="020B0604030504040204" pitchFamily="34" charset="-128"/>
                <a:cs typeface="Meiryo"/>
                <a:sym typeface="Meiryo"/>
                <a:hlinkClick r:id="rId3">
                  <a:extLst>
                    <a:ext uri="{A12FA001-AC4F-418D-AE19-62706E023703}">
                      <ahyp:hlinkClr xmlns:ahyp="http://schemas.microsoft.com/office/drawing/2018/hyperlinkcolor" val="tx"/>
                    </a:ext>
                  </a:extLst>
                </a:hlinkClick>
              </a:rPr>
              <a:t>https://www.pica-resort.jp/paddington/access/</a:t>
            </a:r>
            <a:endParaRPr lang="en-US" sz="1000" b="0" i="0" u="sng"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93" name="Google Shape;193;p41"/>
          <p:cNvSpPr txBox="1">
            <a:spLocks noGrp="1"/>
          </p:cNvSpPr>
          <p:nvPr>
            <p:ph type="sldNum" idx="12"/>
          </p:nvPr>
        </p:nvSpPr>
        <p:spPr>
          <a:xfrm>
            <a:off x="6859333" y="6431279"/>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rPr>
              <a:t>55</a:t>
            </a:fld>
            <a:endParaRPr>
              <a:latin typeface="Meiryo UI" panose="020B0604030504040204" pitchFamily="34" charset="-128"/>
              <a:ea typeface="Meiryo UI" panose="020B0604030504040204" pitchFamily="34" charset="-128"/>
            </a:endParaRPr>
          </a:p>
        </p:txBody>
      </p:sp>
      <p:cxnSp>
        <p:nvCxnSpPr>
          <p:cNvPr id="196" name="Google Shape;196;p41"/>
          <p:cNvCxnSpPr>
            <a:cxnSpLocks/>
          </p:cNvCxnSpPr>
          <p:nvPr/>
        </p:nvCxnSpPr>
        <p:spPr>
          <a:xfrm>
            <a:off x="52253" y="6176297"/>
            <a:ext cx="3751414" cy="0"/>
          </a:xfrm>
          <a:prstGeom prst="straightConnector1">
            <a:avLst/>
          </a:prstGeom>
          <a:noFill/>
          <a:ln w="19050" cap="flat" cmpd="sng">
            <a:solidFill>
              <a:schemeClr val="accent5"/>
            </a:solidFill>
            <a:prstDash val="solid"/>
            <a:round/>
            <a:headEnd type="none" w="sm" len="sm"/>
            <a:tailEnd type="none" w="sm" len="sm"/>
          </a:ln>
        </p:spPr>
      </p:cxnSp>
      <p:cxnSp>
        <p:nvCxnSpPr>
          <p:cNvPr id="197" name="Google Shape;197;p41"/>
          <p:cNvCxnSpPr>
            <a:cxnSpLocks/>
          </p:cNvCxnSpPr>
          <p:nvPr/>
        </p:nvCxnSpPr>
        <p:spPr>
          <a:xfrm>
            <a:off x="52253" y="6796404"/>
            <a:ext cx="3734955" cy="0"/>
          </a:xfrm>
          <a:prstGeom prst="straightConnector1">
            <a:avLst/>
          </a:prstGeom>
          <a:noFill/>
          <a:ln w="19050" cap="flat" cmpd="sng">
            <a:solidFill>
              <a:schemeClr val="accent5"/>
            </a:solidFill>
            <a:prstDash val="solid"/>
            <a:round/>
            <a:headEnd type="none" w="sm" len="sm"/>
            <a:tailEnd type="none" w="sm" len="sm"/>
          </a:ln>
        </p:spPr>
      </p:cxnSp>
      <p:sp>
        <p:nvSpPr>
          <p:cNvPr id="199" name="Google Shape;199;p41"/>
          <p:cNvSpPr/>
          <p:nvPr/>
        </p:nvSpPr>
        <p:spPr>
          <a:xfrm>
            <a:off x="6558973" y="1709524"/>
            <a:ext cx="2202086" cy="1229749"/>
          </a:xfrm>
          <a:prstGeom prst="roundRect">
            <a:avLst>
              <a:gd name="adj" fmla="val 16667"/>
            </a:avLst>
          </a:prstGeom>
          <a:solidFill>
            <a:schemeClr val="lt1"/>
          </a:solidFill>
          <a:ln w="25400" cap="flat" cmpd="sng">
            <a:solidFill>
              <a:srgbClr val="30937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200" name="Google Shape;200;p41"/>
          <p:cNvPicPr preferRelativeResize="0"/>
          <p:nvPr/>
        </p:nvPicPr>
        <p:blipFill rotWithShape="1">
          <a:blip r:embed="rId4">
            <a:alphaModFix/>
          </a:blip>
          <a:srcRect/>
          <a:stretch/>
        </p:blipFill>
        <p:spPr>
          <a:xfrm>
            <a:off x="8302176" y="2094515"/>
            <a:ext cx="302672" cy="300192"/>
          </a:xfrm>
          <a:prstGeom prst="rect">
            <a:avLst/>
          </a:prstGeom>
          <a:noFill/>
          <a:ln>
            <a:noFill/>
          </a:ln>
        </p:spPr>
      </p:pic>
      <p:pic>
        <p:nvPicPr>
          <p:cNvPr id="203" name="Google Shape;203;p41"/>
          <p:cNvPicPr preferRelativeResize="0"/>
          <p:nvPr/>
        </p:nvPicPr>
        <p:blipFill rotWithShape="1">
          <a:blip r:embed="rId5">
            <a:alphaModFix/>
          </a:blip>
          <a:srcRect/>
          <a:stretch/>
        </p:blipFill>
        <p:spPr>
          <a:xfrm>
            <a:off x="7196860" y="2464042"/>
            <a:ext cx="378157" cy="346379"/>
          </a:xfrm>
          <a:prstGeom prst="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sp>
        <p:nvSpPr>
          <p:cNvPr id="207" name="Google Shape;207;p41"/>
          <p:cNvSpPr/>
          <p:nvPr/>
        </p:nvSpPr>
        <p:spPr>
          <a:xfrm>
            <a:off x="6823206" y="1828368"/>
            <a:ext cx="1659404" cy="48258"/>
          </a:xfrm>
          <a:prstGeom prst="rect">
            <a:avLst/>
          </a:prstGeom>
          <a:solidFill>
            <a:srgbClr val="8DD9C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8"/>
              <a:buFont typeface="Arial"/>
              <a:buNone/>
            </a:pPr>
            <a:r>
              <a:rPr lang="en-US" sz="1108"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ご協賛広告主の皆さま</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grpSp>
        <p:nvGrpSpPr>
          <p:cNvPr id="10" name="グループ化 9">
            <a:extLst>
              <a:ext uri="{FF2B5EF4-FFF2-40B4-BE49-F238E27FC236}">
                <a16:creationId xmlns:a16="http://schemas.microsoft.com/office/drawing/2014/main" id="{56A6B4E8-F85C-17BA-C2B9-B28C8832451C}"/>
              </a:ext>
            </a:extLst>
          </p:cNvPr>
          <p:cNvGrpSpPr/>
          <p:nvPr/>
        </p:nvGrpSpPr>
        <p:grpSpPr>
          <a:xfrm>
            <a:off x="4149350" y="1717292"/>
            <a:ext cx="2275970" cy="1221981"/>
            <a:chOff x="6576270" y="1158499"/>
            <a:chExt cx="2275970" cy="1221981"/>
          </a:xfrm>
        </p:grpSpPr>
        <p:graphicFrame>
          <p:nvGraphicFramePr>
            <p:cNvPr id="219" name="Google Shape;219;p41"/>
            <p:cNvGraphicFramePr/>
            <p:nvPr>
              <p:extLst>
                <p:ext uri="{D42A27DB-BD31-4B8C-83A1-F6EECF244321}">
                  <p14:modId xmlns:p14="http://schemas.microsoft.com/office/powerpoint/2010/main" val="520898230"/>
                </p:ext>
              </p:extLst>
            </p:nvPr>
          </p:nvGraphicFramePr>
          <p:xfrm>
            <a:off x="6576270" y="1158499"/>
            <a:ext cx="2275970" cy="1221981"/>
          </p:xfrm>
          <a:graphic>
            <a:graphicData uri="http://schemas.openxmlformats.org/drawingml/2006/chart">
              <c:chart xmlns:c="http://schemas.openxmlformats.org/drawingml/2006/chart" xmlns:r="http://schemas.openxmlformats.org/officeDocument/2006/relationships" r:id="rId6"/>
            </a:graphicData>
          </a:graphic>
        </p:graphicFrame>
        <p:sp>
          <p:nvSpPr>
            <p:cNvPr id="222" name="Google Shape;222;p41"/>
            <p:cNvSpPr/>
            <p:nvPr/>
          </p:nvSpPr>
          <p:spPr>
            <a:xfrm>
              <a:off x="7002384" y="1493713"/>
              <a:ext cx="548472" cy="526004"/>
            </a:xfrm>
            <a:prstGeom prst="rect">
              <a:avLst/>
            </a:prstGeom>
            <a:noFill/>
            <a:ln w="25400" cap="flat"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grpSp>
      <p:sp>
        <p:nvSpPr>
          <p:cNvPr id="5" name="テキスト ボックス 4">
            <a:extLst>
              <a:ext uri="{FF2B5EF4-FFF2-40B4-BE49-F238E27FC236}">
                <a16:creationId xmlns:a16="http://schemas.microsoft.com/office/drawing/2014/main" id="{8969DCF9-C112-17CD-8FB2-9E119F3791A1}"/>
              </a:ext>
            </a:extLst>
          </p:cNvPr>
          <p:cNvSpPr txBox="1"/>
          <p:nvPr/>
        </p:nvSpPr>
        <p:spPr>
          <a:xfrm>
            <a:off x="4037050" y="1463413"/>
            <a:ext cx="2425664" cy="276999"/>
          </a:xfrm>
          <a:prstGeom prst="rect">
            <a:avLst/>
          </a:prstGeom>
          <a:noFill/>
        </p:spPr>
        <p:txBody>
          <a:bodyPr wrap="none" rtlCol="0">
            <a:spAutoFit/>
          </a:bodyPr>
          <a:lstStyle/>
          <a:p>
            <a:pPr algn="ctr"/>
            <a:r>
              <a:rPr kumimoji="1" lang="ja-JP" altLang="en-US" sz="1200" b="1">
                <a:solidFill>
                  <a:schemeClr val="accent5"/>
                </a:solidFill>
                <a:latin typeface="Meiryo UI" panose="020B0604030504040204" pitchFamily="34" charset="-128"/>
                <a:ea typeface="Meiryo UI" panose="020B0604030504040204" pitchFamily="34" charset="-128"/>
              </a:rPr>
              <a:t>＼アンケートでも満足度の高い声／</a:t>
            </a:r>
          </a:p>
        </p:txBody>
      </p:sp>
      <p:sp>
        <p:nvSpPr>
          <p:cNvPr id="195" name="Google Shape;195;p41"/>
          <p:cNvSpPr txBox="1"/>
          <p:nvPr/>
        </p:nvSpPr>
        <p:spPr>
          <a:xfrm>
            <a:off x="5261457" y="4624180"/>
            <a:ext cx="3683819" cy="819415"/>
          </a:xfrm>
          <a:prstGeom prst="rect">
            <a:avLst/>
          </a:prstGeom>
          <a:solidFill>
            <a:srgbClr val="00B050">
              <a:alpha val="80000"/>
            </a:srgbClr>
          </a:solidFill>
          <a:ln>
            <a:noFill/>
          </a:ln>
        </p:spPr>
        <p:txBody>
          <a:bodyPr spcFirstLastPara="1" wrap="square" lIns="91425" tIns="45700" rIns="91425" bIns="45700" anchor="t" anchorCtr="0">
            <a:spAutoFit/>
          </a:bodyPr>
          <a:lstStyle/>
          <a:p>
            <a:pPr>
              <a:lnSpc>
                <a:spcPct val="150000"/>
              </a:lnSpc>
              <a:buSzPts val="1050"/>
            </a:pPr>
            <a:r>
              <a:rPr lang="en-US" sz="105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a:t>
            </a:r>
            <a:r>
              <a:rPr lang="ja-JP" altLang="en-US" sz="1050" b="1" i="0" u="none" strike="noStrike" cap="none">
                <a:solidFill>
                  <a:schemeClr val="bg1"/>
                </a:solidFill>
                <a:latin typeface="Meiryo UI" panose="020B0604030504040204" pitchFamily="34" charset="-128"/>
                <a:ea typeface="Meiryo UI" panose="020B0604030504040204" pitchFamily="34" charset="-128"/>
                <a:cs typeface="Meiryo"/>
                <a:sym typeface="Meiryo"/>
              </a:rPr>
              <a:t>長野修平の焚き火体験エリア</a:t>
            </a:r>
          </a:p>
          <a:p>
            <a:pPr>
              <a:lnSpc>
                <a:spcPct val="150000"/>
              </a:lnSpc>
              <a:buSzPts val="1050"/>
            </a:pPr>
            <a:r>
              <a:rPr lang="en-US" sz="105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a:t>
            </a:r>
            <a:r>
              <a:rPr lang="ja-JP" altLang="en-US" sz="1050" b="1" i="0" u="none" strike="noStrike" cap="none">
                <a:solidFill>
                  <a:schemeClr val="bg1"/>
                </a:solidFill>
                <a:latin typeface="Meiryo UI" panose="020B0604030504040204" pitchFamily="34" charset="-128"/>
                <a:ea typeface="Meiryo UI" panose="020B0604030504040204" pitchFamily="34" charset="-128"/>
                <a:cs typeface="Meiryo"/>
                <a:sym typeface="Meiryo"/>
              </a:rPr>
              <a:t>華表由夏のアウトドア料理試食ブース</a:t>
            </a:r>
          </a:p>
          <a:p>
            <a:pPr>
              <a:lnSpc>
                <a:spcPct val="150000"/>
              </a:lnSpc>
              <a:buSzPts val="1050"/>
            </a:pPr>
            <a:r>
              <a:rPr lang="en-US" sz="105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a:t>
            </a:r>
            <a:r>
              <a:rPr lang="ja-JP" altLang="en-US" sz="1050" b="1" i="0" u="none" strike="noStrike" cap="none">
                <a:solidFill>
                  <a:schemeClr val="bg1"/>
                </a:solidFill>
                <a:latin typeface="Meiryo UI" panose="020B0604030504040204" pitchFamily="34" charset="-128"/>
                <a:ea typeface="Meiryo UI" panose="020B0604030504040204" pitchFamily="34" charset="-128"/>
                <a:cs typeface="Meiryo"/>
                <a:sym typeface="Meiryo"/>
              </a:rPr>
              <a:t>アウトドアでもお家でも活躍する簡単</a:t>
            </a:r>
            <a:r>
              <a:rPr lang="en-US" sz="1050" b="1" i="0" u="none" strike="noStrike" cap="none" dirty="0">
                <a:solidFill>
                  <a:schemeClr val="bg1"/>
                </a:solidFill>
                <a:latin typeface="Meiryo UI" panose="020B0604030504040204" pitchFamily="34" charset="-128"/>
                <a:ea typeface="Meiryo UI" panose="020B0604030504040204" pitchFamily="34" charset="-128"/>
                <a:cs typeface="Meiryo"/>
                <a:sym typeface="Meiryo"/>
              </a:rPr>
              <a:t>DIY</a:t>
            </a:r>
            <a:r>
              <a:rPr lang="ja-JP" altLang="en-US" sz="1050" b="1" i="0" u="none" strike="noStrike" cap="none">
                <a:solidFill>
                  <a:schemeClr val="bg1"/>
                </a:solidFill>
                <a:latin typeface="Meiryo UI" panose="020B0604030504040204" pitchFamily="34" charset="-128"/>
                <a:ea typeface="Meiryo UI" panose="020B0604030504040204" pitchFamily="34" charset="-128"/>
                <a:cs typeface="Meiryo"/>
                <a:sym typeface="Meiryo"/>
              </a:rPr>
              <a:t>教室</a:t>
            </a:r>
          </a:p>
        </p:txBody>
      </p:sp>
      <p:sp>
        <p:nvSpPr>
          <p:cNvPr id="6" name="テキスト ボックス 5">
            <a:extLst>
              <a:ext uri="{FF2B5EF4-FFF2-40B4-BE49-F238E27FC236}">
                <a16:creationId xmlns:a16="http://schemas.microsoft.com/office/drawing/2014/main" id="{C0180F52-448B-8854-433A-6B1867F7334F}"/>
              </a:ext>
            </a:extLst>
          </p:cNvPr>
          <p:cNvSpPr txBox="1"/>
          <p:nvPr/>
        </p:nvSpPr>
        <p:spPr>
          <a:xfrm>
            <a:off x="4403531" y="3066331"/>
            <a:ext cx="4253335" cy="338554"/>
          </a:xfrm>
          <a:prstGeom prst="rect">
            <a:avLst/>
          </a:prstGeom>
          <a:noFill/>
        </p:spPr>
        <p:txBody>
          <a:bodyPr wrap="square" rtlCol="0">
            <a:spAutoFit/>
          </a:bodyPr>
          <a:lstStyle/>
          <a:p>
            <a:pPr algn="ctr"/>
            <a:r>
              <a:rPr kumimoji="1" lang="ja-JP" altLang="en-US" sz="1600" b="1">
                <a:solidFill>
                  <a:srgbClr val="00B050"/>
                </a:solidFill>
                <a:latin typeface="Meiryo UI" panose="020B0604030504040204" pitchFamily="34" charset="-128"/>
                <a:ea typeface="Meiryo UI" panose="020B0604030504040204" pitchFamily="34" charset="-128"/>
              </a:rPr>
              <a:t>ワークショップも大好評！</a:t>
            </a:r>
            <a:endParaRPr kumimoji="1" lang="en-US" altLang="ja-JP" sz="1600" b="1" dirty="0">
              <a:solidFill>
                <a:srgbClr val="00B050"/>
              </a:solidFill>
              <a:latin typeface="Meiryo UI" panose="020B0604030504040204" pitchFamily="34" charset="-128"/>
              <a:ea typeface="Meiryo UI" panose="020B0604030504040204" pitchFamily="34" charset="-128"/>
            </a:endParaRPr>
          </a:p>
        </p:txBody>
      </p:sp>
      <p:pic>
        <p:nvPicPr>
          <p:cNvPr id="3" name="Picture 2">
            <a:extLst>
              <a:ext uri="{FF2B5EF4-FFF2-40B4-BE49-F238E27FC236}">
                <a16:creationId xmlns:a16="http://schemas.microsoft.com/office/drawing/2014/main" id="{EB03D956-1E19-A2F4-0F32-F12DC30EBBF7}"/>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7331970" y="2191102"/>
            <a:ext cx="708103" cy="89693"/>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BE-PAL SUV試乗会2024レポート！ ハンドルを握って、走って、みんなで楽しんだぞ">
            <a:extLst>
              <a:ext uri="{FF2B5EF4-FFF2-40B4-BE49-F238E27FC236}">
                <a16:creationId xmlns:a16="http://schemas.microsoft.com/office/drawing/2014/main" id="{0C95E0ED-74D2-6E53-D6E9-6C0CA13399C9}"/>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247" y="2440410"/>
            <a:ext cx="4011615" cy="272803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image">
            <a:extLst>
              <a:ext uri="{FF2B5EF4-FFF2-40B4-BE49-F238E27FC236}">
                <a16:creationId xmlns:a16="http://schemas.microsoft.com/office/drawing/2014/main" id="{956801E1-FF9D-94E1-8E45-10F84781BEF1}"/>
              </a:ext>
            </a:extLst>
          </p:cNvPr>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811344" y="5220333"/>
            <a:ext cx="1270500" cy="847000"/>
          </a:xfrm>
          <a:prstGeom prst="rect">
            <a:avLst/>
          </a:prstGeom>
          <a:noFill/>
          <a:ln w="28575">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58" name="Picture 14" descr="image">
            <a:extLst>
              <a:ext uri="{FF2B5EF4-FFF2-40B4-BE49-F238E27FC236}">
                <a16:creationId xmlns:a16="http://schemas.microsoft.com/office/drawing/2014/main" id="{7DA587EF-7CD7-FF8C-7FF9-06A05FFC7998}"/>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774003" y="2252567"/>
            <a:ext cx="1270501" cy="847001"/>
          </a:xfrm>
          <a:prstGeom prst="rect">
            <a:avLst/>
          </a:prstGeom>
          <a:noFill/>
          <a:ln w="28575">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60" name="Picture 16" descr="image">
            <a:extLst>
              <a:ext uri="{FF2B5EF4-FFF2-40B4-BE49-F238E27FC236}">
                <a16:creationId xmlns:a16="http://schemas.microsoft.com/office/drawing/2014/main" id="{72D4E8A5-7AED-AA76-8DAD-A78D734EC666}"/>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68360" y="4733270"/>
            <a:ext cx="949331" cy="633547"/>
          </a:xfrm>
          <a:prstGeom prst="rect">
            <a:avLst/>
          </a:prstGeom>
          <a:noFill/>
          <a:ln w="28575">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62" name="Picture 18" descr="image">
            <a:extLst>
              <a:ext uri="{FF2B5EF4-FFF2-40B4-BE49-F238E27FC236}">
                <a16:creationId xmlns:a16="http://schemas.microsoft.com/office/drawing/2014/main" id="{B7082C0D-A90A-5D40-70EF-CEFBA49A5079}"/>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2205472" y="5220333"/>
            <a:ext cx="1270501" cy="847000"/>
          </a:xfrm>
          <a:prstGeom prst="rect">
            <a:avLst/>
          </a:prstGeom>
          <a:noFill/>
          <a:ln w="28575">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64" name="Picture 20" descr="image">
            <a:extLst>
              <a:ext uri="{FF2B5EF4-FFF2-40B4-BE49-F238E27FC236}">
                <a16:creationId xmlns:a16="http://schemas.microsoft.com/office/drawing/2014/main" id="{85335283-F417-052D-5A6E-0A565976CF6C}"/>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7431859" y="3564017"/>
            <a:ext cx="1335879" cy="890122"/>
          </a:xfrm>
          <a:prstGeom prst="roundRect">
            <a:avLst/>
          </a:prstGeom>
          <a:noFill/>
          <a:ln w="76200">
            <a:solidFill>
              <a:srgbClr val="FFFFFF"/>
            </a:solidFill>
          </a:ln>
          <a:extLst>
            <a:ext uri="{909E8E84-426E-40DD-AFC4-6F175D3DCCD1}">
              <a14:hiddenFill xmlns:a14="http://schemas.microsoft.com/office/drawing/2010/main">
                <a:solidFill>
                  <a:srgbClr val="FFFFFF"/>
                </a:solidFill>
              </a14:hiddenFill>
            </a:ext>
          </a:extLst>
        </p:spPr>
      </p:pic>
      <p:pic>
        <p:nvPicPr>
          <p:cNvPr id="6166" name="Picture 22" descr="image">
            <a:extLst>
              <a:ext uri="{FF2B5EF4-FFF2-40B4-BE49-F238E27FC236}">
                <a16:creationId xmlns:a16="http://schemas.microsoft.com/office/drawing/2014/main" id="{8AF5CB33-647F-E014-FFB1-D68E274280FF}"/>
              </a:ext>
            </a:extLst>
          </p:cNvPr>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4148058" y="3565980"/>
            <a:ext cx="1395683" cy="929970"/>
          </a:xfrm>
          <a:prstGeom prst="roundRect">
            <a:avLst/>
          </a:prstGeom>
          <a:noFill/>
          <a:ln w="76200">
            <a:solidFill>
              <a:srgbClr val="FFFFFF"/>
            </a:solidFill>
          </a:ln>
          <a:extLst>
            <a:ext uri="{909E8E84-426E-40DD-AFC4-6F175D3DCCD1}">
              <a14:hiddenFill xmlns:a14="http://schemas.microsoft.com/office/drawing/2010/main">
                <a:solidFill>
                  <a:srgbClr val="FFFFFF"/>
                </a:solidFill>
              </a14:hiddenFill>
            </a:ext>
          </a:extLst>
        </p:spPr>
      </p:pic>
      <p:pic>
        <p:nvPicPr>
          <p:cNvPr id="6168" name="Picture 24" descr="image">
            <a:extLst>
              <a:ext uri="{FF2B5EF4-FFF2-40B4-BE49-F238E27FC236}">
                <a16:creationId xmlns:a16="http://schemas.microsoft.com/office/drawing/2014/main" id="{E872F5B2-0368-EACC-C04F-3EE11F26B6AC}"/>
              </a:ext>
            </a:extLst>
          </p:cNvPr>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5781121" y="5626697"/>
            <a:ext cx="1393873" cy="928765"/>
          </a:xfrm>
          <a:prstGeom prst="roundRect">
            <a:avLst/>
          </a:prstGeom>
          <a:noFill/>
          <a:ln w="76200">
            <a:solidFill>
              <a:srgbClr val="FFFFFF"/>
            </a:solidFill>
          </a:ln>
          <a:extLst>
            <a:ext uri="{909E8E84-426E-40DD-AFC4-6F175D3DCCD1}">
              <a14:hiddenFill xmlns:a14="http://schemas.microsoft.com/office/drawing/2010/main">
                <a:solidFill>
                  <a:srgbClr val="FFFFFF"/>
                </a:solidFill>
              </a14:hiddenFill>
            </a:ext>
          </a:extLst>
        </p:spPr>
      </p:pic>
      <p:pic>
        <p:nvPicPr>
          <p:cNvPr id="6170" name="Picture 26" descr="image">
            <a:extLst>
              <a:ext uri="{FF2B5EF4-FFF2-40B4-BE49-F238E27FC236}">
                <a16:creationId xmlns:a16="http://schemas.microsoft.com/office/drawing/2014/main" id="{552AB225-04CC-34C2-E880-66177C377FFC}"/>
              </a:ext>
            </a:extLst>
          </p:cNvPr>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4119650" y="5625007"/>
            <a:ext cx="1395683" cy="930455"/>
          </a:xfrm>
          <a:prstGeom prst="roundRect">
            <a:avLst/>
          </a:prstGeom>
          <a:noFill/>
          <a:ln w="76200">
            <a:solidFill>
              <a:srgbClr val="FFFFFF"/>
            </a:solidFill>
          </a:ln>
          <a:extLst>
            <a:ext uri="{909E8E84-426E-40DD-AFC4-6F175D3DCCD1}">
              <a14:hiddenFill xmlns:a14="http://schemas.microsoft.com/office/drawing/2010/main">
                <a:solidFill>
                  <a:srgbClr val="FFFFFF"/>
                </a:solidFill>
              </a14:hiddenFill>
            </a:ext>
          </a:extLst>
        </p:spPr>
      </p:pic>
      <p:pic>
        <p:nvPicPr>
          <p:cNvPr id="6172" name="Picture 28" descr="image">
            <a:extLst>
              <a:ext uri="{FF2B5EF4-FFF2-40B4-BE49-F238E27FC236}">
                <a16:creationId xmlns:a16="http://schemas.microsoft.com/office/drawing/2014/main" id="{0497BBA6-A416-637D-0037-A06432D34943}"/>
              </a:ext>
            </a:extLst>
          </p:cNvPr>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5786409" y="3542161"/>
            <a:ext cx="1395684" cy="929971"/>
          </a:xfrm>
          <a:prstGeom prst="roundRect">
            <a:avLst/>
          </a:prstGeom>
          <a:noFill/>
          <a:ln w="76200">
            <a:solidFill>
              <a:srgbClr val="FFFFFF"/>
            </a:solidFill>
          </a:ln>
          <a:extLst>
            <a:ext uri="{909E8E84-426E-40DD-AFC4-6F175D3DCCD1}">
              <a14:hiddenFill xmlns:a14="http://schemas.microsoft.com/office/drawing/2010/main">
                <a:solidFill>
                  <a:srgbClr val="FFFFFF"/>
                </a:solidFill>
              </a14:hiddenFill>
            </a:ext>
          </a:extLst>
        </p:spPr>
      </p:pic>
      <p:pic>
        <p:nvPicPr>
          <p:cNvPr id="6174" name="Picture 30" descr="image">
            <a:extLst>
              <a:ext uri="{FF2B5EF4-FFF2-40B4-BE49-F238E27FC236}">
                <a16:creationId xmlns:a16="http://schemas.microsoft.com/office/drawing/2014/main" id="{EA492A39-166E-71F1-43AA-304CBCD80AD6}"/>
              </a:ext>
            </a:extLst>
          </p:cNvPr>
          <p:cNvPicPr>
            <a:picLocks noChangeAspect="1" noChangeArrowheads="1"/>
          </p:cNvPicPr>
          <p:nvPr/>
        </p:nvPicPr>
        <p:blipFill>
          <a:blip r:embed="rId18" cstate="print">
            <a:extLst>
              <a:ext uri="{28A0092B-C50C-407E-A947-70E740481C1C}">
                <a14:useLocalDpi xmlns:a14="http://schemas.microsoft.com/office/drawing/2010/main"/>
              </a:ext>
            </a:extLst>
          </a:blip>
          <a:srcRect/>
          <a:stretch>
            <a:fillRect/>
          </a:stretch>
        </p:blipFill>
        <p:spPr bwMode="auto">
          <a:xfrm>
            <a:off x="7419001" y="5630217"/>
            <a:ext cx="1393149" cy="928766"/>
          </a:xfrm>
          <a:prstGeom prst="roundRect">
            <a:avLst/>
          </a:prstGeom>
          <a:noFill/>
          <a:ln w="76200">
            <a:solidFill>
              <a:srgbClr val="FFFFFF"/>
            </a:solidFill>
          </a:ln>
          <a:extLst>
            <a:ext uri="{909E8E84-426E-40DD-AFC4-6F175D3DCCD1}">
              <a14:hiddenFill xmlns:a14="http://schemas.microsoft.com/office/drawing/2010/main">
                <a:solidFill>
                  <a:srgbClr val="FFFFFF"/>
                </a:solidFill>
              </a14:hiddenFill>
            </a:ext>
          </a:extLst>
        </p:spPr>
      </p:pic>
      <p:pic>
        <p:nvPicPr>
          <p:cNvPr id="6176" name="Picture 32" descr="image">
            <a:extLst>
              <a:ext uri="{FF2B5EF4-FFF2-40B4-BE49-F238E27FC236}">
                <a16:creationId xmlns:a16="http://schemas.microsoft.com/office/drawing/2014/main" id="{8C8DB585-7292-73E1-6612-6D0FF1E94386}"/>
              </a:ext>
            </a:extLst>
          </p:cNvPr>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3124344" y="4692718"/>
            <a:ext cx="949332" cy="633547"/>
          </a:xfrm>
          <a:prstGeom prst="rect">
            <a:avLst/>
          </a:prstGeom>
          <a:noFill/>
          <a:ln w="28575">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54" name="Picture 10" descr="image">
            <a:extLst>
              <a:ext uri="{FF2B5EF4-FFF2-40B4-BE49-F238E27FC236}">
                <a16:creationId xmlns:a16="http://schemas.microsoft.com/office/drawing/2014/main" id="{D4EDFCC6-D84D-FC16-63AF-CCF587F2B7F4}"/>
              </a:ext>
            </a:extLst>
          </p:cNvPr>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2161691" y="2261407"/>
            <a:ext cx="1270500" cy="847001"/>
          </a:xfrm>
          <a:prstGeom prst="rect">
            <a:avLst/>
          </a:prstGeom>
          <a:noFill/>
          <a:ln w="28575">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56" name="Picture 12" descr="image">
            <a:extLst>
              <a:ext uri="{FF2B5EF4-FFF2-40B4-BE49-F238E27FC236}">
                <a16:creationId xmlns:a16="http://schemas.microsoft.com/office/drawing/2014/main" id="{3A976094-EB8F-A34B-3372-CE904DBE377A}"/>
              </a:ext>
            </a:extLst>
          </p:cNvPr>
          <p:cNvPicPr>
            <a:picLocks noChangeAspect="1" noChangeArrowheads="1"/>
          </p:cNvPicPr>
          <p:nvPr/>
        </p:nvPicPr>
        <p:blipFill>
          <a:blip r:embed="rId21" cstate="print">
            <a:extLst>
              <a:ext uri="{28A0092B-C50C-407E-A947-70E740481C1C}">
                <a14:useLocalDpi xmlns:a14="http://schemas.microsoft.com/office/drawing/2010/main"/>
              </a:ext>
            </a:extLst>
          </a:blip>
          <a:srcRect/>
          <a:stretch>
            <a:fillRect/>
          </a:stretch>
        </p:blipFill>
        <p:spPr bwMode="auto">
          <a:xfrm>
            <a:off x="72431" y="1839973"/>
            <a:ext cx="979490" cy="65367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6152" name="Picture 8" descr="image">
            <a:extLst>
              <a:ext uri="{FF2B5EF4-FFF2-40B4-BE49-F238E27FC236}">
                <a16:creationId xmlns:a16="http://schemas.microsoft.com/office/drawing/2014/main" id="{87D105E0-1470-D853-6FB5-9BA7DA997D56}"/>
              </a:ext>
            </a:extLst>
          </p:cNvPr>
          <p:cNvPicPr>
            <a:picLocks noChangeAspect="1" noChangeArrowheads="1"/>
          </p:cNvPicPr>
          <p:nvPr/>
        </p:nvPicPr>
        <p:blipFill>
          <a:blip r:embed="rId22" cstate="print">
            <a:extLst>
              <a:ext uri="{28A0092B-C50C-407E-A947-70E740481C1C}">
                <a14:useLocalDpi xmlns:a14="http://schemas.microsoft.com/office/drawing/2010/main"/>
              </a:ext>
            </a:extLst>
          </a:blip>
          <a:srcRect/>
          <a:stretch>
            <a:fillRect/>
          </a:stretch>
        </p:blipFill>
        <p:spPr bwMode="auto">
          <a:xfrm>
            <a:off x="1610410" y="1612243"/>
            <a:ext cx="979490" cy="653333"/>
          </a:xfrm>
          <a:prstGeom prst="rect">
            <a:avLst/>
          </a:prstGeom>
          <a:noFill/>
          <a:ln w="28575">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6150" name="Picture 6" descr="image">
            <a:extLst>
              <a:ext uri="{FF2B5EF4-FFF2-40B4-BE49-F238E27FC236}">
                <a16:creationId xmlns:a16="http://schemas.microsoft.com/office/drawing/2014/main" id="{C81BF44C-A2FA-26B6-2C6A-167EA2839585}"/>
              </a:ext>
            </a:extLst>
          </p:cNvPr>
          <p:cNvPicPr>
            <a:picLocks noChangeAspect="1" noChangeArrowheads="1"/>
          </p:cNvPicPr>
          <p:nvPr/>
        </p:nvPicPr>
        <p:blipFill>
          <a:blip r:embed="rId23" cstate="print">
            <a:extLst>
              <a:ext uri="{28A0092B-C50C-407E-A947-70E740481C1C}">
                <a14:useLocalDpi xmlns:a14="http://schemas.microsoft.com/office/drawing/2010/main"/>
              </a:ext>
            </a:extLst>
          </a:blip>
          <a:srcRect/>
          <a:stretch>
            <a:fillRect/>
          </a:stretch>
        </p:blipFill>
        <p:spPr bwMode="auto">
          <a:xfrm>
            <a:off x="3137308" y="1844159"/>
            <a:ext cx="946633" cy="631089"/>
          </a:xfrm>
          <a:prstGeom prst="rect">
            <a:avLst/>
          </a:prstGeom>
          <a:noFill/>
          <a:ln w="28575">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Google Shape;201;p41">
            <a:extLst>
              <a:ext uri="{FF2B5EF4-FFF2-40B4-BE49-F238E27FC236}">
                <a16:creationId xmlns:a16="http://schemas.microsoft.com/office/drawing/2014/main" id="{845CBC52-EE37-2D29-2BE4-1E93AA0E3056}"/>
              </a:ext>
            </a:extLst>
          </p:cNvPr>
          <p:cNvPicPr preferRelativeResize="0"/>
          <p:nvPr/>
        </p:nvPicPr>
        <p:blipFill rotWithShape="1">
          <a:blip r:embed="rId24">
            <a:alphaModFix/>
          </a:blip>
          <a:srcRect/>
          <a:stretch/>
        </p:blipFill>
        <p:spPr>
          <a:xfrm>
            <a:off x="6719639" y="2078647"/>
            <a:ext cx="383727" cy="320936"/>
          </a:xfrm>
          <a:prstGeom prst="rect">
            <a:avLst/>
          </a:prstGeom>
          <a:noFill/>
          <a:ln>
            <a:noFill/>
          </a:ln>
        </p:spPr>
      </p:pic>
      <p:pic>
        <p:nvPicPr>
          <p:cNvPr id="7" name="Google Shape;628;p49">
            <a:extLst>
              <a:ext uri="{FF2B5EF4-FFF2-40B4-BE49-F238E27FC236}">
                <a16:creationId xmlns:a16="http://schemas.microsoft.com/office/drawing/2014/main" id="{A45219FD-8F9D-B626-2476-938BB9D73E1A}"/>
              </a:ext>
            </a:extLst>
          </p:cNvPr>
          <p:cNvPicPr preferRelativeResize="0"/>
          <p:nvPr/>
        </p:nvPicPr>
        <p:blipFill rotWithShape="1">
          <a:blip r:embed="rId25" cstate="hqprint">
            <a:alphaModFix/>
            <a:extLst>
              <a:ext uri="{28A0092B-C50C-407E-A947-70E740481C1C}">
                <a14:useLocalDpi xmlns:a14="http://schemas.microsoft.com/office/drawing/2010/main"/>
              </a:ext>
            </a:extLst>
          </a:blip>
          <a:srcRect/>
          <a:stretch/>
        </p:blipFill>
        <p:spPr>
          <a:xfrm>
            <a:off x="7837120" y="2401306"/>
            <a:ext cx="380075" cy="435503"/>
          </a:xfrm>
          <a:prstGeom prst="rect">
            <a:avLst/>
          </a:prstGeom>
          <a:noFill/>
          <a:ln>
            <a:noFill/>
          </a:ln>
        </p:spPr>
      </p:pic>
    </p:spTree>
    <p:extLst>
      <p:ext uri="{BB962C8B-B14F-4D97-AF65-F5344CB8AC3E}">
        <p14:creationId xmlns:p14="http://schemas.microsoft.com/office/powerpoint/2010/main" val="12894781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pic>
        <p:nvPicPr>
          <p:cNvPr id="8" name="図 7">
            <a:extLst>
              <a:ext uri="{FF2B5EF4-FFF2-40B4-BE49-F238E27FC236}">
                <a16:creationId xmlns:a16="http://schemas.microsoft.com/office/drawing/2014/main" id="{DC54A691-D1E5-C62A-F1BC-0C68FE41A8CE}"/>
              </a:ext>
            </a:extLst>
          </p:cNvPr>
          <p:cNvPicPr>
            <a:picLocks noChangeAspect="1"/>
          </p:cNvPicPr>
          <p:nvPr/>
        </p:nvPicPr>
        <p:blipFill>
          <a:blip r:embed="rId3"/>
          <a:stretch>
            <a:fillRect/>
          </a:stretch>
        </p:blipFill>
        <p:spPr>
          <a:xfrm>
            <a:off x="2344855" y="5478868"/>
            <a:ext cx="1901102" cy="1073171"/>
          </a:xfrm>
          <a:prstGeom prst="rect">
            <a:avLst/>
          </a:prstGeom>
        </p:spPr>
      </p:pic>
      <p:sp>
        <p:nvSpPr>
          <p:cNvPr id="13" name="テキスト ボックス 12">
            <a:extLst>
              <a:ext uri="{FF2B5EF4-FFF2-40B4-BE49-F238E27FC236}">
                <a16:creationId xmlns:a16="http://schemas.microsoft.com/office/drawing/2014/main" id="{83F3F19D-AFB0-0C6C-5016-7479E48A3703}"/>
              </a:ext>
            </a:extLst>
          </p:cNvPr>
          <p:cNvSpPr txBox="1"/>
          <p:nvPr/>
        </p:nvSpPr>
        <p:spPr>
          <a:xfrm>
            <a:off x="-43676" y="1720683"/>
            <a:ext cx="4901647" cy="1815882"/>
          </a:xfrm>
          <a:prstGeom prst="rect">
            <a:avLst/>
          </a:prstGeom>
          <a:noFill/>
        </p:spPr>
        <p:txBody>
          <a:bodyPr wrap="square" numCol="2">
            <a:spAutoFit/>
          </a:bodyPr>
          <a:lstStyle/>
          <a:p>
            <a:pPr marL="0" marR="0" lvl="0" indent="0" algn="l" rtl="0">
              <a:lnSpc>
                <a:spcPct val="100000"/>
              </a:lnSpc>
              <a:spcBef>
                <a:spcPts val="0"/>
              </a:spcBef>
              <a:spcAft>
                <a:spcPts val="0"/>
              </a:spcAft>
              <a:buClr>
                <a:schemeClr val="dk1"/>
              </a:buClr>
              <a:buSzPts val="1100"/>
              <a:buFont typeface="Arial"/>
              <a:buNone/>
            </a:pP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（１）テント部門</a:t>
            </a:r>
          </a:p>
          <a:p>
            <a:pPr marL="0" marR="0" lvl="0" indent="0" algn="l" rtl="0">
              <a:lnSpc>
                <a:spcPct val="100000"/>
              </a:lnSpc>
              <a:spcBef>
                <a:spcPts val="0"/>
              </a:spcBef>
              <a:spcAft>
                <a:spcPts val="0"/>
              </a:spcAft>
              <a:buClr>
                <a:schemeClr val="dk1"/>
              </a:buClr>
              <a:buSzPts val="1100"/>
              <a:buFont typeface="Arial"/>
              <a:buNone/>
            </a:pP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（２）アウトドアギア部門</a:t>
            </a:r>
          </a:p>
          <a:p>
            <a:pPr>
              <a:buSzPts val="1100"/>
            </a:pP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（３）アウトドアウエア部門</a:t>
            </a:r>
            <a:endParaRPr lang="en-US" altLang="ja-JP"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a:buSzPts val="1100"/>
            </a:pP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（４）アウトドアごはん部門</a:t>
            </a:r>
            <a:endParaRPr lang="en-US" altLang="ja-JP"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a:buSzPts val="1100"/>
            </a:pPr>
            <a:endParaRPr lang="en-US" altLang="ja-JP"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a:buSzPts val="1100"/>
            </a:pPr>
            <a:endParaRPr lang="en-US" altLang="ja-JP" sz="1600" b="1" dirty="0">
              <a:solidFill>
                <a:schemeClr val="dk1"/>
              </a:solidFill>
              <a:latin typeface="Meiryo UI" panose="020B0604030504040204" pitchFamily="34" charset="-128"/>
              <a:ea typeface="Meiryo UI" panose="020B0604030504040204" pitchFamily="34" charset="-128"/>
              <a:cs typeface="Meiryo"/>
              <a:sym typeface="Meiryo"/>
            </a:endParaRPr>
          </a:p>
          <a:p>
            <a:pPr>
              <a:buSzPts val="1100"/>
            </a:pPr>
            <a:endParaRPr lang="en-US" altLang="ja-JP"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a:buSzPts val="1100"/>
            </a:pP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（５）ライフスタイル部門</a:t>
            </a:r>
            <a:endParaRPr lang="en-US" altLang="ja-JP" sz="1600" b="1" i="0" u="none" strike="noStrike" cap="none" dirty="0">
              <a:solidFill>
                <a:schemeClr val="dk1"/>
              </a:solidFill>
              <a:latin typeface="Meiryo UI" panose="020B0604030504040204" pitchFamily="34" charset="-128"/>
              <a:ea typeface="Meiryo UI" panose="020B0604030504040204" pitchFamily="34" charset="-128"/>
              <a:cs typeface="Meiryo"/>
              <a:sym typeface="Meiryo"/>
            </a:endParaRPr>
          </a:p>
          <a:p>
            <a:pPr>
              <a:buSzPts val="1100"/>
            </a:pP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a:t>
            </a:r>
            <a:r>
              <a:rPr lang="ja-JP" altLang="en-US" sz="1600" b="1">
                <a:solidFill>
                  <a:schemeClr val="dk1"/>
                </a:solidFill>
                <a:latin typeface="Meiryo UI" panose="020B0604030504040204" pitchFamily="34" charset="-128"/>
                <a:ea typeface="Meiryo UI" panose="020B0604030504040204" pitchFamily="34" charset="-128"/>
                <a:cs typeface="Meiryo"/>
                <a:sym typeface="Meiryo"/>
              </a:rPr>
              <a:t>６</a:t>
            </a: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）モビリティ部門</a:t>
            </a:r>
          </a:p>
          <a:p>
            <a:pPr marL="0" marR="0" lvl="0" indent="0" algn="l" rtl="0">
              <a:lnSpc>
                <a:spcPct val="100000"/>
              </a:lnSpc>
              <a:spcBef>
                <a:spcPts val="0"/>
              </a:spcBef>
              <a:spcAft>
                <a:spcPts val="0"/>
              </a:spcAft>
              <a:buClr>
                <a:schemeClr val="accent5"/>
              </a:buClr>
              <a:buSzPts val="1100"/>
              <a:buFont typeface="Arial"/>
              <a:buNone/>
            </a:pP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（７）トレンド部門</a:t>
            </a:r>
          </a:p>
          <a:p>
            <a:pPr>
              <a:buClr>
                <a:schemeClr val="accent5"/>
              </a:buClr>
              <a:buSzPts val="1100"/>
            </a:pPr>
            <a:r>
              <a:rPr lang="ja-JP" altLang="en-US" sz="1600" b="1">
                <a:solidFill>
                  <a:schemeClr val="dk1"/>
                </a:solidFill>
                <a:latin typeface="Meiryo UI" panose="020B0604030504040204" pitchFamily="34" charset="-128"/>
                <a:ea typeface="Meiryo UI" panose="020B0604030504040204" pitchFamily="34" charset="-128"/>
                <a:cs typeface="Meiryo"/>
                <a:sym typeface="Meiryo"/>
              </a:rPr>
              <a:t>（８）</a:t>
            </a:r>
            <a:r>
              <a:rPr lang="ja-JP" altLang="en-US" sz="1600" b="1" i="0" u="none" strike="noStrike" cap="none">
                <a:solidFill>
                  <a:schemeClr val="dk1"/>
                </a:solidFill>
                <a:latin typeface="Meiryo UI" panose="020B0604030504040204" pitchFamily="34" charset="-128"/>
                <a:ea typeface="Meiryo UI" panose="020B0604030504040204" pitchFamily="34" charset="-128"/>
                <a:cs typeface="Meiryo"/>
                <a:sym typeface="Meiryo"/>
              </a:rPr>
              <a:t>注目の人物部門</a:t>
            </a:r>
          </a:p>
        </p:txBody>
      </p:sp>
      <p:pic>
        <p:nvPicPr>
          <p:cNvPr id="22" name="図 21">
            <a:extLst>
              <a:ext uri="{FF2B5EF4-FFF2-40B4-BE49-F238E27FC236}">
                <a16:creationId xmlns:a16="http://schemas.microsoft.com/office/drawing/2014/main" id="{B32B790C-2E05-3FCD-F5A6-01DE6E61E51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4564529"/>
            <a:ext cx="1781416" cy="1187610"/>
          </a:xfrm>
          <a:prstGeom prst="rect">
            <a:avLst/>
          </a:prstGeom>
        </p:spPr>
      </p:pic>
      <p:pic>
        <p:nvPicPr>
          <p:cNvPr id="12" name="図 11">
            <a:extLst>
              <a:ext uri="{FF2B5EF4-FFF2-40B4-BE49-F238E27FC236}">
                <a16:creationId xmlns:a16="http://schemas.microsoft.com/office/drawing/2014/main" id="{DED3457B-581A-B946-7E3F-7D048C8D533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781416" y="3244390"/>
            <a:ext cx="3009137" cy="1738404"/>
          </a:xfrm>
          <a:prstGeom prst="rect">
            <a:avLst/>
          </a:prstGeom>
        </p:spPr>
      </p:pic>
      <p:pic>
        <p:nvPicPr>
          <p:cNvPr id="3" name="図 2">
            <a:extLst>
              <a:ext uri="{FF2B5EF4-FFF2-40B4-BE49-F238E27FC236}">
                <a16:creationId xmlns:a16="http://schemas.microsoft.com/office/drawing/2014/main" id="{5AC88E8D-C291-9E6D-1D98-4008535B8FD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790553" y="754659"/>
            <a:ext cx="4073968" cy="6110952"/>
          </a:xfrm>
          <a:prstGeom prst="rect">
            <a:avLst/>
          </a:prstGeom>
        </p:spPr>
      </p:pic>
      <p:sp>
        <p:nvSpPr>
          <p:cNvPr id="231" name="Google Shape;231;p42"/>
          <p:cNvSpPr/>
          <p:nvPr/>
        </p:nvSpPr>
        <p:spPr>
          <a:xfrm>
            <a:off x="1950539" y="5336276"/>
            <a:ext cx="2733111" cy="1428902"/>
          </a:xfrm>
          <a:prstGeom prst="rect">
            <a:avLst/>
          </a:prstGeom>
          <a:noFill/>
          <a:ln w="25400"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
        <p:nvSpPr>
          <p:cNvPr id="232" name="Google Shape;232;p42"/>
          <p:cNvSpPr txBox="1"/>
          <p:nvPr/>
        </p:nvSpPr>
        <p:spPr>
          <a:xfrm>
            <a:off x="28551" y="1097002"/>
            <a:ext cx="4795200"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この1年間に登場したアウトドアギアやトレンドを表彰する祭典</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「第</a:t>
            </a:r>
            <a:r>
              <a:rPr lang="en-US" altLang="ja-JP"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4</a:t>
            </a: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回アウトドアアワード」をYouTubeにて配信。</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chemeClr val="dk1"/>
              </a:buClr>
              <a:buSzPts val="11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202</a:t>
            </a:r>
            <a:r>
              <a:rPr lang="en-US" altLang="ja-JP"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4</a:t>
            </a: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年のアウトドア業界を大いに盛り上げたモノ、コト、人を表彰しました。</a:t>
            </a:r>
            <a:endParaRPr dirty="0">
              <a:latin typeface="Meiryo UI" panose="020B0604030504040204" pitchFamily="34" charset="-128"/>
              <a:ea typeface="Meiryo UI" panose="020B0604030504040204" pitchFamily="34" charset="-128"/>
            </a:endParaRPr>
          </a:p>
        </p:txBody>
      </p:sp>
      <p:sp>
        <p:nvSpPr>
          <p:cNvPr id="234" name="Google Shape;234;p42"/>
          <p:cNvSpPr txBox="1"/>
          <p:nvPr/>
        </p:nvSpPr>
        <p:spPr>
          <a:xfrm>
            <a:off x="865326" y="197498"/>
            <a:ext cx="7222536" cy="5231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アウトドアアワード発表</a:t>
            </a:r>
            <a:r>
              <a:rPr lang="en-US" sz="28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235" name="Google Shape;235;p42"/>
          <p:cNvSpPr txBox="1"/>
          <p:nvPr/>
        </p:nvSpPr>
        <p:spPr>
          <a:xfrm>
            <a:off x="0" y="786003"/>
            <a:ext cx="542437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第</a:t>
            </a:r>
            <a:r>
              <a:rPr lang="en-US" altLang="ja-JP" sz="18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4</a:t>
            </a:r>
            <a:r>
              <a:rPr lang="en-US" sz="18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回『BE-PAL』アウトドアアワード</a:t>
            </a:r>
            <a:r>
              <a:rPr lang="en-US" altLang="ja-JP" sz="1800" b="1" i="0" u="none" strike="noStrike" cap="none" dirty="0">
                <a:solidFill>
                  <a:srgbClr val="000000"/>
                </a:solidFill>
                <a:latin typeface="Meiryo UI" panose="020B0604030504040204" pitchFamily="34" charset="-128"/>
                <a:ea typeface="Meiryo UI" panose="020B0604030504040204" pitchFamily="34" charset="-128"/>
                <a:cs typeface="Meiryo"/>
                <a:sym typeface="Meiryo"/>
              </a:rPr>
              <a:t>2024</a:t>
            </a:r>
            <a:endParaRPr sz="14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242" name="Google Shape;242;p4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rPr>
              <a:t>56</a:t>
            </a:fld>
            <a:endParaRPr dirty="0">
              <a:latin typeface="Meiryo UI" panose="020B0604030504040204" pitchFamily="34" charset="-128"/>
              <a:ea typeface="Meiryo UI" panose="020B0604030504040204" pitchFamily="34" charset="-128"/>
            </a:endParaRPr>
          </a:p>
        </p:txBody>
      </p:sp>
      <p:sp>
        <p:nvSpPr>
          <p:cNvPr id="243" name="Google Shape;243;p42" descr="/media/7/528/documents/51034/thumb.jpg?1669779205"/>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250" name="Google Shape;250;p42"/>
          <p:cNvSpPr txBox="1"/>
          <p:nvPr/>
        </p:nvSpPr>
        <p:spPr>
          <a:xfrm>
            <a:off x="0" y="2892652"/>
            <a:ext cx="4790553" cy="369291"/>
          </a:xfrm>
          <a:prstGeom prst="rect">
            <a:avLst/>
          </a:prstGeom>
          <a:solidFill>
            <a:schemeClr val="accent3"/>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ja-JP" altLang="en-US" sz="1800" b="1">
                <a:solidFill>
                  <a:schemeClr val="lt1"/>
                </a:solidFill>
                <a:latin typeface="Meiryo UI" panose="020B0604030504040204" pitchFamily="34" charset="-128"/>
                <a:ea typeface="Meiryo UI" panose="020B0604030504040204" pitchFamily="34" charset="-128"/>
                <a:cs typeface="Meiryo"/>
                <a:sym typeface="Meiryo"/>
              </a:rPr>
              <a:t>読者と本誌が選んだ、今年の“顔”が決定！</a:t>
            </a:r>
            <a:endParaRPr sz="180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sp>
        <p:nvSpPr>
          <p:cNvPr id="21" name="テキスト ボックス 20">
            <a:extLst>
              <a:ext uri="{FF2B5EF4-FFF2-40B4-BE49-F238E27FC236}">
                <a16:creationId xmlns:a16="http://schemas.microsoft.com/office/drawing/2014/main" id="{1C3AC1E5-DC9D-89B3-16B5-203BAB375FC0}"/>
              </a:ext>
            </a:extLst>
          </p:cNvPr>
          <p:cNvSpPr txBox="1"/>
          <p:nvPr/>
        </p:nvSpPr>
        <p:spPr>
          <a:xfrm>
            <a:off x="2395276" y="5198476"/>
            <a:ext cx="1898277" cy="307777"/>
          </a:xfrm>
          <a:prstGeom prst="rect">
            <a:avLst/>
          </a:prstGeom>
          <a:solidFill>
            <a:schemeClr val="bg1"/>
          </a:solidFill>
        </p:spPr>
        <p:txBody>
          <a:bodyPr wrap="none" rtlCol="0">
            <a:spAutoFit/>
          </a:bodyPr>
          <a:lstStyle/>
          <a:p>
            <a:r>
              <a:rPr kumimoji="1" lang="ja-JP" altLang="en-US" b="1">
                <a:solidFill>
                  <a:schemeClr val="accent5"/>
                </a:solidFill>
                <a:latin typeface="Meiryo UI" panose="020B0604030504040204" pitchFamily="34" charset="-128"/>
                <a:ea typeface="Meiryo UI" panose="020B0604030504040204" pitchFamily="34" charset="-128"/>
              </a:rPr>
              <a:t>＼</a:t>
            </a:r>
            <a:r>
              <a:rPr kumimoji="1" lang="en-US" altLang="ja-JP" b="1" dirty="0">
                <a:solidFill>
                  <a:schemeClr val="accent5"/>
                </a:solidFill>
                <a:latin typeface="Meiryo UI" panose="020B0604030504040204" pitchFamily="34" charset="-128"/>
                <a:ea typeface="Meiryo UI" panose="020B0604030504040204" pitchFamily="34" charset="-128"/>
              </a:rPr>
              <a:t>YouTube</a:t>
            </a:r>
            <a:r>
              <a:rPr kumimoji="1" lang="ja-JP" altLang="en-US" b="1">
                <a:solidFill>
                  <a:schemeClr val="accent5"/>
                </a:solidFill>
                <a:latin typeface="Meiryo UI" panose="020B0604030504040204" pitchFamily="34" charset="-128"/>
                <a:ea typeface="Meiryo UI" panose="020B0604030504040204" pitchFamily="34" charset="-128"/>
              </a:rPr>
              <a:t>で公開／</a:t>
            </a:r>
          </a:p>
        </p:txBody>
      </p:sp>
      <p:sp>
        <p:nvSpPr>
          <p:cNvPr id="11" name="テキスト ボックス 10">
            <a:extLst>
              <a:ext uri="{FF2B5EF4-FFF2-40B4-BE49-F238E27FC236}">
                <a16:creationId xmlns:a16="http://schemas.microsoft.com/office/drawing/2014/main" id="{BDBDD98A-3FDF-10B5-BCB0-245B198E8F96}"/>
              </a:ext>
            </a:extLst>
          </p:cNvPr>
          <p:cNvSpPr txBox="1"/>
          <p:nvPr/>
        </p:nvSpPr>
        <p:spPr>
          <a:xfrm>
            <a:off x="1919372" y="6538913"/>
            <a:ext cx="2836139" cy="246221"/>
          </a:xfrm>
          <a:prstGeom prst="rect">
            <a:avLst/>
          </a:prstGeom>
          <a:noFill/>
        </p:spPr>
        <p:txBody>
          <a:bodyPr wrap="square">
            <a:spAutoFit/>
          </a:bodyPr>
          <a:lstStyle/>
          <a:p>
            <a:pPr algn="ctr"/>
            <a:r>
              <a:rPr lang="en" altLang="ja-JP" sz="1000" b="0" i="0" dirty="0">
                <a:solidFill>
                  <a:srgbClr val="1155CC"/>
                </a:solidFill>
                <a:effectLst/>
                <a:latin typeface="Arial" panose="020B0604020202020204" pitchFamily="34" charset="0"/>
                <a:hlinkClick r:id="rId7"/>
              </a:rPr>
              <a:t>https://youtu.be/ySlsT-3TJMo</a:t>
            </a:r>
            <a:endParaRPr lang="ja-JP" altLang="en-US" sz="800">
              <a:latin typeface="Meiryo UI" panose="020B0604030504040204" pitchFamily="34" charset="-128"/>
              <a:ea typeface="Meiryo UI" panose="020B0604030504040204" pitchFamily="34" charset="-128"/>
            </a:endParaRPr>
          </a:p>
        </p:txBody>
      </p:sp>
      <p:sp>
        <p:nvSpPr>
          <p:cNvPr id="254" name="Google Shape;254;p42"/>
          <p:cNvSpPr txBox="1"/>
          <p:nvPr/>
        </p:nvSpPr>
        <p:spPr>
          <a:xfrm>
            <a:off x="1732841" y="4929240"/>
            <a:ext cx="3125130" cy="261570"/>
          </a:xfrm>
          <a:prstGeom prst="rect">
            <a:avLst/>
          </a:prstGeom>
          <a:solidFill>
            <a:srgbClr val="491D12"/>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ja-JP" altLang="en-US" sz="1100" b="1" i="0" u="none" strike="noStrike" cap="none">
                <a:solidFill>
                  <a:schemeClr val="lt1"/>
                </a:solidFill>
                <a:latin typeface="Meiryo UI" panose="020B0604030504040204" pitchFamily="34" charset="-128"/>
                <a:ea typeface="Meiryo UI" panose="020B0604030504040204" pitchFamily="34" charset="-128"/>
                <a:cs typeface="Meiryo"/>
                <a:sym typeface="Meiryo"/>
              </a:rPr>
              <a:t>全部門、注目のモノ、コト、ヒトが目白押し！</a:t>
            </a:r>
            <a:endParaRPr lang="ja-JP" altLang="en-US" sz="20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9" name="図 8">
            <a:extLst>
              <a:ext uri="{FF2B5EF4-FFF2-40B4-BE49-F238E27FC236}">
                <a16:creationId xmlns:a16="http://schemas.microsoft.com/office/drawing/2014/main" id="{58391F29-A74A-6773-AB78-0B24E6FC8F0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0" y="5687374"/>
            <a:ext cx="1781416" cy="1187610"/>
          </a:xfrm>
          <a:prstGeom prst="rect">
            <a:avLst/>
          </a:prstGeom>
        </p:spPr>
      </p:pic>
      <p:grpSp>
        <p:nvGrpSpPr>
          <p:cNvPr id="43" name="グループ化 42">
            <a:extLst>
              <a:ext uri="{FF2B5EF4-FFF2-40B4-BE49-F238E27FC236}">
                <a16:creationId xmlns:a16="http://schemas.microsoft.com/office/drawing/2014/main" id="{94E09586-5054-AA26-B326-9BDE0A8CC9AC}"/>
              </a:ext>
            </a:extLst>
          </p:cNvPr>
          <p:cNvGrpSpPr/>
          <p:nvPr/>
        </p:nvGrpSpPr>
        <p:grpSpPr>
          <a:xfrm>
            <a:off x="196702" y="3293158"/>
            <a:ext cx="1584714" cy="874469"/>
            <a:chOff x="-2032715" y="860035"/>
            <a:chExt cx="1967437" cy="1085661"/>
          </a:xfrm>
        </p:grpSpPr>
        <p:pic>
          <p:nvPicPr>
            <p:cNvPr id="41" name="図 40">
              <a:extLst>
                <a:ext uri="{FF2B5EF4-FFF2-40B4-BE49-F238E27FC236}">
                  <a16:creationId xmlns:a16="http://schemas.microsoft.com/office/drawing/2014/main" id="{0BAEABA0-2D85-A58D-79D3-D6669E6DAC71}"/>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a:stretch/>
          </p:blipFill>
          <p:spPr>
            <a:xfrm>
              <a:off x="-2032715" y="860035"/>
              <a:ext cx="727646" cy="1085661"/>
            </a:xfrm>
            <a:prstGeom prst="rect">
              <a:avLst/>
            </a:prstGeom>
          </p:spPr>
        </p:pic>
        <p:pic>
          <p:nvPicPr>
            <p:cNvPr id="42" name="図 41">
              <a:extLst>
                <a:ext uri="{FF2B5EF4-FFF2-40B4-BE49-F238E27FC236}">
                  <a16:creationId xmlns:a16="http://schemas.microsoft.com/office/drawing/2014/main" id="{3452D022-906F-A472-87B3-F477213349B5}"/>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1414339" y="872083"/>
              <a:ext cx="1349061" cy="1042449"/>
            </a:xfrm>
            <a:prstGeom prst="rect">
              <a:avLst/>
            </a:prstGeom>
          </p:spPr>
        </p:pic>
      </p:grpSp>
      <p:sp>
        <p:nvSpPr>
          <p:cNvPr id="256" name="Google Shape;256;p42"/>
          <p:cNvSpPr txBox="1"/>
          <p:nvPr/>
        </p:nvSpPr>
        <p:spPr>
          <a:xfrm>
            <a:off x="-2190" y="4136517"/>
            <a:ext cx="2269957" cy="577041"/>
          </a:xfrm>
          <a:prstGeom prst="rect">
            <a:avLst/>
          </a:prstGeom>
          <a:solidFill>
            <a:srgbClr val="491D12"/>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900"/>
              <a:buFont typeface="Arial"/>
              <a:buNone/>
            </a:pPr>
            <a:r>
              <a:rPr lang="en-US" sz="105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大賞は「革新的なePEメンブレン</a:t>
            </a:r>
            <a:endParaRPr lang="en-US" sz="105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a:p>
            <a:pPr marL="0" marR="0" lvl="0" indent="0" algn="r" rtl="0">
              <a:lnSpc>
                <a:spcPct val="100000"/>
              </a:lnSpc>
              <a:spcBef>
                <a:spcPts val="0"/>
              </a:spcBef>
              <a:spcAft>
                <a:spcPts val="0"/>
              </a:spcAft>
              <a:buClr>
                <a:srgbClr val="000000"/>
              </a:buClr>
              <a:buSzPts val="900"/>
              <a:buFont typeface="Arial"/>
              <a:buNone/>
            </a:pPr>
            <a:r>
              <a:rPr lang="en-US" sz="1050" b="1" i="0" u="none" strike="noStrike" cap="none" dirty="0" err="1">
                <a:solidFill>
                  <a:schemeClr val="lt1"/>
                </a:solidFill>
                <a:latin typeface="Meiryo UI" panose="020B0604030504040204" pitchFamily="34" charset="-128"/>
                <a:ea typeface="Meiryo UI" panose="020B0604030504040204" pitchFamily="34" charset="-128"/>
                <a:cs typeface="Meiryo"/>
                <a:sym typeface="Meiryo"/>
              </a:rPr>
              <a:t>採用の次世代GORE-TEXプロダクト／日本ゴア</a:t>
            </a:r>
            <a:r>
              <a:rPr lang="en-US" sz="1050" b="1" i="0" u="none" strike="noStrike" cap="none" dirty="0">
                <a:solidFill>
                  <a:schemeClr val="lt1"/>
                </a:solidFill>
                <a:latin typeface="Meiryo UI" panose="020B0604030504040204" pitchFamily="34" charset="-128"/>
                <a:ea typeface="Meiryo UI" panose="020B0604030504040204" pitchFamily="34" charset="-128"/>
                <a:cs typeface="Meiryo"/>
                <a:sym typeface="Meiryo"/>
              </a:rPr>
              <a:t>」!</a:t>
            </a:r>
            <a:endParaRPr sz="1050" b="1" i="0" u="none" strike="noStrike" cap="none" dirty="0">
              <a:solidFill>
                <a:schemeClr val="lt1"/>
              </a:solidFill>
              <a:latin typeface="Meiryo UI" panose="020B0604030504040204" pitchFamily="34" charset="-128"/>
              <a:ea typeface="Meiryo UI" panose="020B0604030504040204" pitchFamily="34" charset="-128"/>
              <a:cs typeface="Meiryo"/>
              <a:sym typeface="Meiryo"/>
            </a:endParaRPr>
          </a:p>
        </p:txBody>
      </p:sp>
      <p:pic>
        <p:nvPicPr>
          <p:cNvPr id="27" name="図 26">
            <a:extLst>
              <a:ext uri="{FF2B5EF4-FFF2-40B4-BE49-F238E27FC236}">
                <a16:creationId xmlns:a16="http://schemas.microsoft.com/office/drawing/2014/main" id="{F3A131E6-3ABA-2B06-1D2B-F4D57B81C52D}"/>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a:off x="8591" y="3471072"/>
            <a:ext cx="587348" cy="612265"/>
          </a:xfrm>
          <a:prstGeom prst="flowChartDecision">
            <a:avLst/>
          </a:prstGeom>
        </p:spPr>
      </p:pic>
      <p:pic>
        <p:nvPicPr>
          <p:cNvPr id="14" name="図 13">
            <a:extLst>
              <a:ext uri="{FF2B5EF4-FFF2-40B4-BE49-F238E27FC236}">
                <a16:creationId xmlns:a16="http://schemas.microsoft.com/office/drawing/2014/main" id="{BC76D84D-0FA8-E1DF-4416-852ED15E131C}"/>
              </a:ext>
            </a:extLst>
          </p:cNvPr>
          <p:cNvPicPr>
            <a:picLocks noChangeAspect="1"/>
          </p:cNvPicPr>
          <p:nvPr/>
        </p:nvPicPr>
        <p:blipFill>
          <a:blip r:embed="rId12"/>
          <a:stretch>
            <a:fillRect/>
          </a:stretch>
        </p:blipFill>
        <p:spPr>
          <a:xfrm>
            <a:off x="6956897" y="720678"/>
            <a:ext cx="1820422" cy="1814970"/>
          </a:xfrm>
          <a:prstGeom prst="rect">
            <a:avLst/>
          </a:prstGeom>
        </p:spPr>
      </p:pic>
    </p:spTree>
    <p:extLst>
      <p:ext uri="{BB962C8B-B14F-4D97-AF65-F5344CB8AC3E}">
        <p14:creationId xmlns:p14="http://schemas.microsoft.com/office/powerpoint/2010/main" val="7163304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3"/>
          <p:cNvSpPr txBox="1"/>
          <p:nvPr/>
        </p:nvSpPr>
        <p:spPr>
          <a:xfrm>
            <a:off x="849089" y="200368"/>
            <a:ext cx="5437411" cy="4924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i="0" u="none" strike="noStrike" cap="none" dirty="0">
                <a:solidFill>
                  <a:schemeClr val="dk1"/>
                </a:solidFill>
                <a:latin typeface="Meiryo UI" panose="020B0604030504040204" pitchFamily="34" charset="-128"/>
                <a:ea typeface="Meiryo UI" panose="020B0604030504040204" pitchFamily="34" charset="-128"/>
                <a:cs typeface="Meiryo"/>
                <a:sym typeface="Meiryo"/>
              </a:rPr>
              <a:t>『</a:t>
            </a:r>
            <a:r>
              <a:rPr lang="en-US" sz="2600" b="1" i="0" u="none" strike="noStrike" cap="none" dirty="0" err="1">
                <a:solidFill>
                  <a:schemeClr val="dk1"/>
                </a:solidFill>
                <a:latin typeface="Meiryo UI" panose="020B0604030504040204" pitchFamily="34" charset="-128"/>
                <a:ea typeface="Meiryo UI" panose="020B0604030504040204" pitchFamily="34" charset="-128"/>
                <a:cs typeface="Meiryo"/>
                <a:sym typeface="Meiryo"/>
              </a:rPr>
              <a:t>dancyu』とのコラボ企画を展開中</a:t>
            </a:r>
            <a:endParaRPr sz="26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264" name="Google Shape;264;p43"/>
          <p:cNvPicPr preferRelativeResize="0"/>
          <p:nvPr/>
        </p:nvPicPr>
        <p:blipFill rotWithShape="1">
          <a:blip r:embed="rId3">
            <a:alphaModFix/>
          </a:blip>
          <a:srcRect/>
          <a:stretch/>
        </p:blipFill>
        <p:spPr>
          <a:xfrm>
            <a:off x="0" y="753936"/>
            <a:ext cx="4071363" cy="6104064"/>
          </a:xfrm>
          <a:prstGeom prst="rect">
            <a:avLst/>
          </a:prstGeom>
          <a:noFill/>
          <a:ln>
            <a:noFill/>
          </a:ln>
        </p:spPr>
      </p:pic>
      <p:grpSp>
        <p:nvGrpSpPr>
          <p:cNvPr id="265" name="Google Shape;265;p43"/>
          <p:cNvGrpSpPr/>
          <p:nvPr/>
        </p:nvGrpSpPr>
        <p:grpSpPr>
          <a:xfrm>
            <a:off x="4359566" y="889765"/>
            <a:ext cx="2390152" cy="699049"/>
            <a:chOff x="5150792" y="1632141"/>
            <a:chExt cx="3627448" cy="903802"/>
          </a:xfrm>
        </p:grpSpPr>
        <p:pic>
          <p:nvPicPr>
            <p:cNvPr id="266" name="Google Shape;266;p43"/>
            <p:cNvPicPr preferRelativeResize="0"/>
            <p:nvPr/>
          </p:nvPicPr>
          <p:blipFill rotWithShape="1">
            <a:blip r:embed="rId4">
              <a:alphaModFix/>
            </a:blip>
            <a:srcRect/>
            <a:stretch/>
          </p:blipFill>
          <p:spPr>
            <a:xfrm>
              <a:off x="5150792" y="1632141"/>
              <a:ext cx="1690318" cy="903802"/>
            </a:xfrm>
            <a:prstGeom prst="rect">
              <a:avLst/>
            </a:prstGeom>
            <a:noFill/>
            <a:ln>
              <a:noFill/>
            </a:ln>
          </p:spPr>
        </p:pic>
        <p:pic>
          <p:nvPicPr>
            <p:cNvPr id="267" name="Google Shape;267;p43" descr="物体 が含まれている画像&#10;&#10;高い精度で生成された説明"/>
            <p:cNvPicPr preferRelativeResize="0"/>
            <p:nvPr/>
          </p:nvPicPr>
          <p:blipFill rotWithShape="1">
            <a:blip r:embed="rId5">
              <a:alphaModFix/>
            </a:blip>
            <a:srcRect/>
            <a:stretch/>
          </p:blipFill>
          <p:spPr>
            <a:xfrm>
              <a:off x="7027676" y="1724042"/>
              <a:ext cx="1750564" cy="720000"/>
            </a:xfrm>
            <a:prstGeom prst="rect">
              <a:avLst/>
            </a:prstGeom>
            <a:noFill/>
            <a:ln>
              <a:noFill/>
            </a:ln>
          </p:spPr>
        </p:pic>
      </p:grpSp>
      <p:pic>
        <p:nvPicPr>
          <p:cNvPr id="268" name="Google Shape;268;p43"/>
          <p:cNvPicPr preferRelativeResize="0"/>
          <p:nvPr/>
        </p:nvPicPr>
        <p:blipFill rotWithShape="1">
          <a:blip r:embed="rId6">
            <a:alphaModFix/>
          </a:blip>
          <a:srcRect/>
          <a:stretch/>
        </p:blipFill>
        <p:spPr>
          <a:xfrm>
            <a:off x="7380376" y="1011467"/>
            <a:ext cx="1320983" cy="1762791"/>
          </a:xfrm>
          <a:prstGeom prst="rect">
            <a:avLst/>
          </a:prstGeom>
          <a:noFill/>
          <a:ln w="9525" cap="flat" cmpd="sng">
            <a:solidFill>
              <a:srgbClr val="BFBFBF"/>
            </a:solidFill>
            <a:prstDash val="solid"/>
            <a:round/>
            <a:headEnd type="none" w="sm" len="sm"/>
            <a:tailEnd type="none" w="sm" len="sm"/>
          </a:ln>
          <a:effectLst>
            <a:outerShdw blurRad="50800" dist="38100" dir="2700000" algn="tl" rotWithShape="0">
              <a:srgbClr val="000000">
                <a:alpha val="40000"/>
              </a:srgbClr>
            </a:outerShdw>
          </a:effectLst>
        </p:spPr>
      </p:pic>
      <p:pic>
        <p:nvPicPr>
          <p:cNvPr id="269" name="Google Shape;269;p43"/>
          <p:cNvPicPr preferRelativeResize="0"/>
          <p:nvPr/>
        </p:nvPicPr>
        <p:blipFill rotWithShape="1">
          <a:blip r:embed="rId7">
            <a:alphaModFix/>
          </a:blip>
          <a:srcRect/>
          <a:stretch/>
        </p:blipFill>
        <p:spPr>
          <a:xfrm>
            <a:off x="4356205" y="4490447"/>
            <a:ext cx="2739328" cy="1696368"/>
          </a:xfrm>
          <a:prstGeom prst="rect">
            <a:avLst/>
          </a:prstGeom>
          <a:noFill/>
          <a:ln w="28575" cap="flat" cmpd="sng">
            <a:solidFill>
              <a:schemeClr val="accent2"/>
            </a:solidFill>
            <a:prstDash val="solid"/>
            <a:round/>
            <a:headEnd type="none" w="sm" len="sm"/>
            <a:tailEnd type="none" w="sm" len="sm"/>
          </a:ln>
        </p:spPr>
      </p:pic>
      <p:pic>
        <p:nvPicPr>
          <p:cNvPr id="270" name="Google Shape;270;p43"/>
          <p:cNvPicPr preferRelativeResize="0"/>
          <p:nvPr/>
        </p:nvPicPr>
        <p:blipFill rotWithShape="1">
          <a:blip r:embed="rId8">
            <a:alphaModFix/>
          </a:blip>
          <a:srcRect/>
          <a:stretch/>
        </p:blipFill>
        <p:spPr>
          <a:xfrm>
            <a:off x="7295577" y="3964071"/>
            <a:ext cx="1435569" cy="2791383"/>
          </a:xfrm>
          <a:prstGeom prst="rect">
            <a:avLst/>
          </a:prstGeom>
          <a:solidFill>
            <a:schemeClr val="accent2"/>
          </a:solidFill>
          <a:ln w="12700" cap="flat" cmpd="sng">
            <a:solidFill>
              <a:schemeClr val="tx2">
                <a:lumMod val="90000"/>
              </a:schemeClr>
            </a:solidFill>
            <a:prstDash val="solid"/>
            <a:round/>
            <a:headEnd type="none" w="sm" len="sm"/>
            <a:tailEnd type="none" w="sm" len="sm"/>
          </a:ln>
        </p:spPr>
      </p:pic>
      <p:sp>
        <p:nvSpPr>
          <p:cNvPr id="271" name="Google Shape;271;p43"/>
          <p:cNvSpPr txBox="1"/>
          <p:nvPr/>
        </p:nvSpPr>
        <p:spPr>
          <a:xfrm>
            <a:off x="28661" y="2094702"/>
            <a:ext cx="4014040" cy="92333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1" i="0" u="none" strike="noStrike" cap="none">
                <a:solidFill>
                  <a:schemeClr val="lt1"/>
                </a:solidFill>
                <a:latin typeface="Meiryo UI" panose="020B0604030504040204" pitchFamily="34" charset="-128"/>
                <a:ea typeface="Meiryo UI" panose="020B0604030504040204" pitchFamily="34" charset="-128"/>
                <a:cs typeface="Meiryo"/>
                <a:sym typeface="Meiryo"/>
              </a:rPr>
              <a:t>『dancyu』×『BE-PAL』</a:t>
            </a:r>
            <a:endParaRPr sz="24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50000"/>
              </a:lnSpc>
              <a:spcBef>
                <a:spcPts val="0"/>
              </a:spcBef>
              <a:spcAft>
                <a:spcPts val="0"/>
              </a:spcAft>
              <a:buClr>
                <a:srgbClr val="000000"/>
              </a:buClr>
              <a:buSzPts val="2000"/>
              <a:buFont typeface="Arial"/>
              <a:buNone/>
            </a:pPr>
            <a:r>
              <a:rPr lang="en-US" sz="2000" b="1" i="0" u="none" strike="noStrike" cap="none">
                <a:solidFill>
                  <a:schemeClr val="lt1"/>
                </a:solidFill>
                <a:latin typeface="Meiryo UI" panose="020B0604030504040204" pitchFamily="34" charset="-128"/>
                <a:ea typeface="Meiryo UI" panose="020B0604030504040204" pitchFamily="34" charset="-128"/>
                <a:cs typeface="Meiryo"/>
                <a:sym typeface="Meiryo"/>
              </a:rPr>
              <a:t>”美味しいアウトドア達人への道”</a:t>
            </a:r>
            <a:endParaRPr sz="1400" b="1"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272" name="Google Shape;272;p43"/>
          <p:cNvSpPr txBox="1"/>
          <p:nvPr/>
        </p:nvSpPr>
        <p:spPr>
          <a:xfrm>
            <a:off x="5966367" y="4024998"/>
            <a:ext cx="1107996" cy="369332"/>
          </a:xfrm>
          <a:prstGeom prst="rect">
            <a:avLst/>
          </a:prstGeom>
          <a:solidFill>
            <a:srgbClr val="D5E2DC"/>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連載記事</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273" name="Google Shape;273;p43"/>
          <p:cNvSpPr txBox="1"/>
          <p:nvPr/>
        </p:nvSpPr>
        <p:spPr>
          <a:xfrm>
            <a:off x="4206142" y="6293789"/>
            <a:ext cx="2954655"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accent5"/>
                </a:solidFill>
                <a:latin typeface="Meiryo UI" panose="020B0604030504040204" pitchFamily="34" charset="-128"/>
                <a:ea typeface="Meiryo UI" panose="020B0604030504040204" pitchFamily="34" charset="-128"/>
                <a:cs typeface="Meiryo"/>
                <a:sym typeface="Meiryo"/>
              </a:rPr>
              <a:t>広告メニューもご用意しておりますので</a:t>
            </a:r>
            <a:endParaRPr sz="1200" b="0" i="0" u="none" strike="noStrike" cap="none">
              <a:solidFill>
                <a:schemeClr val="accent5"/>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accent5"/>
                </a:solidFill>
                <a:latin typeface="Meiryo UI" panose="020B0604030504040204" pitchFamily="34" charset="-128"/>
                <a:ea typeface="Meiryo UI" panose="020B0604030504040204" pitchFamily="34" charset="-128"/>
                <a:cs typeface="Meiryo"/>
                <a:sym typeface="Meiryo"/>
              </a:rPr>
              <a:t>お問合せください。</a:t>
            </a:r>
            <a:endParaRPr sz="14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274" name="Google Shape;274;p4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rPr>
              <a:t>57</a:t>
            </a:fld>
            <a:endParaRPr>
              <a:latin typeface="Meiryo UI" panose="020B0604030504040204" pitchFamily="34" charset="-128"/>
              <a:ea typeface="Meiryo UI" panose="020B0604030504040204" pitchFamily="34" charset="-128"/>
            </a:endParaRPr>
          </a:p>
        </p:txBody>
      </p:sp>
      <p:sp>
        <p:nvSpPr>
          <p:cNvPr id="275" name="Google Shape;275;p43"/>
          <p:cNvSpPr txBox="1"/>
          <p:nvPr/>
        </p:nvSpPr>
        <p:spPr>
          <a:xfrm>
            <a:off x="914406" y="3018032"/>
            <a:ext cx="8229600" cy="892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Meiryo UI" panose="020B0604030504040204" pitchFamily="34" charset="-128"/>
                <a:ea typeface="Meiryo UI" panose="020B0604030504040204" pitchFamily="34" charset="-128"/>
                <a:cs typeface="Meiryo"/>
                <a:sym typeface="Meiryo"/>
              </a:rPr>
              <a:t>キャンプ場のセレクトやアウトドアギアのセレクト</a:t>
            </a:r>
            <a:r>
              <a:rPr lang="en-US" sz="1300" b="0" i="0" u="none" strike="noStrike" cap="none">
                <a:solidFill>
                  <a:srgbClr val="000000"/>
                </a:solidFill>
                <a:latin typeface="Meiryo UI" panose="020B0604030504040204" pitchFamily="34" charset="-128"/>
                <a:ea typeface="Meiryo UI" panose="020B0604030504040204" pitchFamily="34" charset="-128"/>
                <a:cs typeface="Meiryo"/>
                <a:sym typeface="Meiryo"/>
              </a:rPr>
              <a:t>は『BE-PAL』沢木が担当、『dancyu』植野が</a:t>
            </a:r>
            <a:endParaRPr sz="13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300"/>
              <a:buFont typeface="Arial"/>
              <a:buNone/>
            </a:pPr>
            <a:r>
              <a:rPr lang="en-US" sz="1300" b="1" i="0" u="none" strike="noStrike" cap="none">
                <a:solidFill>
                  <a:srgbClr val="000000"/>
                </a:solidFill>
                <a:latin typeface="Meiryo UI" panose="020B0604030504040204" pitchFamily="34" charset="-128"/>
                <a:ea typeface="Meiryo UI" panose="020B0604030504040204" pitchFamily="34" charset="-128"/>
                <a:cs typeface="Meiryo"/>
                <a:sym typeface="Meiryo"/>
              </a:rPr>
              <a:t>食材をセレクト、絶品料理のコツ</a:t>
            </a:r>
            <a:r>
              <a:rPr lang="en-US" sz="1300" b="0" i="0" u="none" strike="noStrike" cap="none">
                <a:solidFill>
                  <a:srgbClr val="000000"/>
                </a:solidFill>
                <a:latin typeface="Meiryo UI" panose="020B0604030504040204" pitchFamily="34" charset="-128"/>
                <a:ea typeface="Meiryo UI" panose="020B0604030504040204" pitchFamily="34" charset="-128"/>
                <a:cs typeface="Meiryo"/>
                <a:sym typeface="Meiryo"/>
              </a:rPr>
              <a:t>を指南する企画になります。“美味しいアウトドア達人”になるためには、</a:t>
            </a:r>
            <a:endParaRPr sz="13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Meiryo UI" panose="020B0604030504040204" pitchFamily="34" charset="-128"/>
                <a:ea typeface="Meiryo UI" panose="020B0604030504040204" pitchFamily="34" charset="-128"/>
                <a:cs typeface="Meiryo"/>
                <a:sym typeface="Meiryo"/>
              </a:rPr>
              <a:t>食材やキャンプギアだけでなく、</a:t>
            </a:r>
            <a:r>
              <a:rPr lang="en-US" sz="1300" b="1" i="0" u="none" strike="noStrike" cap="none">
                <a:solidFill>
                  <a:srgbClr val="000000"/>
                </a:solidFill>
                <a:latin typeface="Meiryo UI" panose="020B0604030504040204" pitchFamily="34" charset="-128"/>
                <a:ea typeface="Meiryo UI" panose="020B0604030504040204" pitchFamily="34" charset="-128"/>
                <a:cs typeface="Meiryo"/>
                <a:sym typeface="Meiryo"/>
              </a:rPr>
              <a:t>「お酒」「食品」「クルマ」「電化製品」「ポータブル電源」</a:t>
            </a:r>
            <a:r>
              <a:rPr lang="en-US" sz="1300" b="0" i="0" u="none" strike="noStrike" cap="none">
                <a:solidFill>
                  <a:srgbClr val="000000"/>
                </a:solidFill>
                <a:latin typeface="Meiryo UI" panose="020B0604030504040204" pitchFamily="34" charset="-128"/>
                <a:ea typeface="Meiryo UI" panose="020B0604030504040204" pitchFamily="34" charset="-128"/>
                <a:cs typeface="Meiryo"/>
                <a:sym typeface="Meiryo"/>
              </a:rPr>
              <a:t>など、</a:t>
            </a:r>
            <a:endParaRPr sz="13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Meiryo UI" panose="020B0604030504040204" pitchFamily="34" charset="-128"/>
                <a:ea typeface="Meiryo UI" panose="020B0604030504040204" pitchFamily="34" charset="-128"/>
                <a:cs typeface="Meiryo"/>
                <a:sym typeface="Meiryo"/>
              </a:rPr>
              <a:t>さまざまなジャンルのアイテムをどう選ぶのかが重要になります。</a:t>
            </a:r>
            <a:endParaRPr sz="1300" b="0" i="0" u="none" strike="noStrike" cap="none">
              <a:solidFill>
                <a:srgbClr val="000000"/>
              </a:solidFill>
              <a:latin typeface="Meiryo UI" panose="020B0604030504040204" pitchFamily="34" charset="-128"/>
              <a:ea typeface="Meiryo UI" panose="020B0604030504040204" pitchFamily="34" charset="-128"/>
              <a:cs typeface="Meiryo"/>
              <a:sym typeface="Meiryo"/>
            </a:endParaRPr>
          </a:p>
        </p:txBody>
      </p:sp>
      <p:grpSp>
        <p:nvGrpSpPr>
          <p:cNvPr id="276" name="Google Shape;276;p43"/>
          <p:cNvGrpSpPr/>
          <p:nvPr/>
        </p:nvGrpSpPr>
        <p:grpSpPr>
          <a:xfrm>
            <a:off x="4323573" y="1825007"/>
            <a:ext cx="2804593" cy="939495"/>
            <a:chOff x="4578578" y="3928483"/>
            <a:chExt cx="4286250" cy="1435827"/>
          </a:xfrm>
        </p:grpSpPr>
        <p:pic>
          <p:nvPicPr>
            <p:cNvPr id="277" name="Google Shape;277;p43"/>
            <p:cNvPicPr preferRelativeResize="0"/>
            <p:nvPr/>
          </p:nvPicPr>
          <p:blipFill rotWithShape="1">
            <a:blip r:embed="rId9" cstate="print">
              <a:alphaModFix/>
              <a:extLst>
                <a:ext uri="{28A0092B-C50C-407E-A947-70E740481C1C}">
                  <a14:useLocalDpi xmlns:a14="http://schemas.microsoft.com/office/drawing/2010/main"/>
                </a:ext>
              </a:extLst>
            </a:blip>
            <a:srcRect/>
            <a:stretch/>
          </p:blipFill>
          <p:spPr>
            <a:xfrm>
              <a:off x="4578578" y="3928483"/>
              <a:ext cx="2143125" cy="1428750"/>
            </a:xfrm>
            <a:prstGeom prst="rect">
              <a:avLst/>
            </a:prstGeom>
            <a:noFill/>
            <a:ln>
              <a:noFill/>
            </a:ln>
          </p:spPr>
        </p:pic>
        <p:pic>
          <p:nvPicPr>
            <p:cNvPr id="278" name="Google Shape;278;p43"/>
            <p:cNvPicPr preferRelativeResize="0"/>
            <p:nvPr/>
          </p:nvPicPr>
          <p:blipFill rotWithShape="1">
            <a:blip r:embed="rId10" cstate="print">
              <a:alphaModFix/>
              <a:extLst>
                <a:ext uri="{28A0092B-C50C-407E-A947-70E740481C1C}">
                  <a14:useLocalDpi xmlns:a14="http://schemas.microsoft.com/office/drawing/2010/main"/>
                </a:ext>
              </a:extLst>
            </a:blip>
            <a:srcRect/>
            <a:stretch/>
          </p:blipFill>
          <p:spPr>
            <a:xfrm>
              <a:off x="6721703" y="3935560"/>
              <a:ext cx="2143125" cy="1428750"/>
            </a:xfrm>
            <a:prstGeom prst="rect">
              <a:avLst/>
            </a:prstGeom>
            <a:noFill/>
            <a:ln>
              <a:noFill/>
            </a:ln>
          </p:spPr>
        </p:pic>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4" descr="焚き火ハンバーガーとオープンサンド、野菜スティック">
            <a:extLst>
              <a:ext uri="{FF2B5EF4-FFF2-40B4-BE49-F238E27FC236}">
                <a16:creationId xmlns:a16="http://schemas.microsoft.com/office/drawing/2014/main" id="{2C5AF047-40A9-348A-E012-D36EFA4DB23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072148" y="2781667"/>
            <a:ext cx="1515069" cy="1010046"/>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63;p43">
            <a:extLst>
              <a:ext uri="{FF2B5EF4-FFF2-40B4-BE49-F238E27FC236}">
                <a16:creationId xmlns:a16="http://schemas.microsoft.com/office/drawing/2014/main" id="{B01615B0-1551-7935-ABB7-E5B90E99D082}"/>
              </a:ext>
            </a:extLst>
          </p:cNvPr>
          <p:cNvSpPr txBox="1"/>
          <p:nvPr/>
        </p:nvSpPr>
        <p:spPr>
          <a:xfrm>
            <a:off x="882518" y="237022"/>
            <a:ext cx="8980088" cy="4924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dirty="0" err="1">
                <a:solidFill>
                  <a:schemeClr val="dk1"/>
                </a:solidFill>
                <a:latin typeface="Meiryo UI" panose="020B0604030504040204" pitchFamily="34" charset="-128"/>
                <a:ea typeface="Meiryo UI" panose="020B0604030504040204" pitchFamily="34" charset="-128"/>
                <a:cs typeface="Meiryo"/>
                <a:sym typeface="Meiryo"/>
              </a:rPr>
              <a:t>アウトドアレシピ開発が大人気</a:t>
            </a:r>
            <a:r>
              <a:rPr lang="en-US" sz="2600" b="1" dirty="0">
                <a:solidFill>
                  <a:schemeClr val="dk1"/>
                </a:solidFill>
                <a:latin typeface="Meiryo UI" panose="020B0604030504040204" pitchFamily="34" charset="-128"/>
                <a:ea typeface="Meiryo UI" panose="020B0604030504040204" pitchFamily="34" charset="-128"/>
                <a:cs typeface="Meiryo"/>
                <a:sym typeface="Meiryo"/>
              </a:rPr>
              <a:t>！</a:t>
            </a:r>
            <a:endParaRPr sz="26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pic>
        <p:nvPicPr>
          <p:cNvPr id="5" name="Picture 10" descr="トルティーヤ">
            <a:extLst>
              <a:ext uri="{FF2B5EF4-FFF2-40B4-BE49-F238E27FC236}">
                <a16:creationId xmlns:a16="http://schemas.microsoft.com/office/drawing/2014/main" id="{B140892E-CC58-C068-5E2E-53E677FFE26E}"/>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627202" y="5386831"/>
            <a:ext cx="1059146" cy="706097"/>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a:extLst>
              <a:ext uri="{FF2B5EF4-FFF2-40B4-BE49-F238E27FC236}">
                <a16:creationId xmlns:a16="http://schemas.microsoft.com/office/drawing/2014/main" id="{18E2516A-DDE8-F79A-91E7-3E8322CEA25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144137" y="5389779"/>
            <a:ext cx="1595908" cy="1063939"/>
          </a:xfrm>
          <a:prstGeom prst="rect">
            <a:avLst/>
          </a:prstGeom>
        </p:spPr>
      </p:pic>
      <p:pic>
        <p:nvPicPr>
          <p:cNvPr id="9" name="Picture 20">
            <a:extLst>
              <a:ext uri="{FF2B5EF4-FFF2-40B4-BE49-F238E27FC236}">
                <a16:creationId xmlns:a16="http://schemas.microsoft.com/office/drawing/2014/main" id="{6D2350D9-E696-B238-C2C6-A4660A41A678}"/>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147836" y="2612799"/>
            <a:ext cx="979975" cy="653997"/>
          </a:xfrm>
          <a:prstGeom prst="rect">
            <a:avLst/>
          </a:prstGeom>
          <a:noFill/>
          <a:extLst>
            <a:ext uri="{909E8E84-426E-40DD-AFC4-6F175D3DCCD1}">
              <a14:hiddenFill xmlns:a14="http://schemas.microsoft.com/office/drawing/2010/main">
                <a:solidFill>
                  <a:srgbClr val="FFFFFF"/>
                </a:solidFill>
              </a14:hiddenFill>
            </a:ext>
          </a:extLst>
        </p:spPr>
      </p:pic>
      <p:sp>
        <p:nvSpPr>
          <p:cNvPr id="33" name="テキスト ボックス 32">
            <a:extLst>
              <a:ext uri="{FF2B5EF4-FFF2-40B4-BE49-F238E27FC236}">
                <a16:creationId xmlns:a16="http://schemas.microsoft.com/office/drawing/2014/main" id="{80D8C05B-19AE-F23A-F93E-EE394BAF6571}"/>
              </a:ext>
            </a:extLst>
          </p:cNvPr>
          <p:cNvSpPr txBox="1"/>
          <p:nvPr/>
        </p:nvSpPr>
        <p:spPr>
          <a:xfrm>
            <a:off x="319143" y="856867"/>
            <a:ext cx="8400613" cy="615553"/>
          </a:xfrm>
          <a:prstGeom prst="rect">
            <a:avLst/>
          </a:prstGeom>
          <a:noFill/>
        </p:spPr>
        <p:txBody>
          <a:bodyPr wrap="square">
            <a:spAutoFit/>
          </a:bodyPr>
          <a:lstStyle/>
          <a:p>
            <a:pPr algn="ctr"/>
            <a:r>
              <a:rPr kumimoji="1" lang="ja-JP" altLang="en-US" sz="1700" b="1" dirty="0">
                <a:latin typeface="Meiryo UI" panose="020B0604030504040204" pitchFamily="34" charset="-128"/>
                <a:ea typeface="Meiryo UI" panose="020B0604030504040204" pitchFamily="34" charset="-128"/>
              </a:rPr>
              <a:t>商材を使用した料理やおつまみ、飲料に合わせたアウトドアレシピの開発は大変好評です！</a:t>
            </a:r>
            <a:endParaRPr kumimoji="1" lang="en-US" altLang="ja-JP" sz="1700" b="1" dirty="0">
              <a:latin typeface="Meiryo UI" panose="020B0604030504040204" pitchFamily="34" charset="-128"/>
              <a:ea typeface="Meiryo UI" panose="020B0604030504040204" pitchFamily="34" charset="-128"/>
            </a:endParaRPr>
          </a:p>
          <a:p>
            <a:pPr algn="ctr"/>
            <a:r>
              <a:rPr kumimoji="1" lang="ja-JP" altLang="en-US" sz="1700" b="1" dirty="0">
                <a:latin typeface="Meiryo UI" panose="020B0604030504040204" pitchFamily="34" charset="-128"/>
                <a:ea typeface="Meiryo UI" panose="020B0604030504040204" pitchFamily="34" charset="-128"/>
              </a:rPr>
              <a:t>商材との相性を活かしたメニューをご提案いたします！</a:t>
            </a:r>
            <a:endParaRPr kumimoji="1" lang="ja-JP" altLang="en-US" sz="1700" dirty="0">
              <a:latin typeface="Meiryo UI" panose="020B0604030504040204" pitchFamily="34" charset="-128"/>
              <a:ea typeface="Meiryo UI" panose="020B0604030504040204" pitchFamily="34" charset="-128"/>
            </a:endParaRPr>
          </a:p>
        </p:txBody>
      </p:sp>
      <p:sp>
        <p:nvSpPr>
          <p:cNvPr id="35" name="フローチャート: 端子 34">
            <a:extLst>
              <a:ext uri="{FF2B5EF4-FFF2-40B4-BE49-F238E27FC236}">
                <a16:creationId xmlns:a16="http://schemas.microsoft.com/office/drawing/2014/main" id="{35F46A6E-DD85-940C-A32F-4828E66D5584}"/>
              </a:ext>
            </a:extLst>
          </p:cNvPr>
          <p:cNvSpPr/>
          <p:nvPr/>
        </p:nvSpPr>
        <p:spPr>
          <a:xfrm>
            <a:off x="505996" y="1945702"/>
            <a:ext cx="1813935" cy="400109"/>
          </a:xfrm>
          <a:prstGeom prst="flowChartTermina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dirty="0">
                <a:latin typeface="Meiryo UI" panose="020B0604030504040204" pitchFamily="34" charset="-128"/>
                <a:ea typeface="Meiryo UI" panose="020B0604030504040204" pitchFamily="34" charset="-128"/>
              </a:rPr>
              <a:t>ZENB</a:t>
            </a:r>
            <a:r>
              <a:rPr kumimoji="1" lang="ja-JP" altLang="en-US" sz="1200">
                <a:latin typeface="Meiryo UI" panose="020B0604030504040204" pitchFamily="34" charset="-128"/>
                <a:ea typeface="Meiryo UI" panose="020B0604030504040204" pitchFamily="34" charset="-128"/>
              </a:rPr>
              <a:t> </a:t>
            </a:r>
            <a:r>
              <a:rPr kumimoji="1" lang="en-US" altLang="ja-JP" sz="1200" dirty="0">
                <a:latin typeface="Meiryo UI" panose="020B0604030504040204" pitchFamily="34" charset="-128"/>
                <a:ea typeface="Meiryo UI" panose="020B0604030504040204" pitchFamily="34" charset="-128"/>
              </a:rPr>
              <a:t>JAPAN</a:t>
            </a:r>
            <a:r>
              <a:rPr kumimoji="1" lang="ja-JP" altLang="en-US" sz="1200">
                <a:latin typeface="Meiryo UI" panose="020B0604030504040204" pitchFamily="34" charset="-128"/>
                <a:ea typeface="Meiryo UI" panose="020B0604030504040204" pitchFamily="34" charset="-128"/>
              </a:rPr>
              <a:t>様</a:t>
            </a:r>
            <a:endParaRPr kumimoji="1" lang="en-US" altLang="ja-JP" sz="1200" dirty="0">
              <a:latin typeface="Meiryo UI" panose="020B0604030504040204" pitchFamily="34" charset="-128"/>
              <a:ea typeface="Meiryo UI" panose="020B0604030504040204" pitchFamily="34" charset="-128"/>
            </a:endParaRPr>
          </a:p>
          <a:p>
            <a:pPr algn="ctr"/>
            <a:r>
              <a:rPr kumimoji="1" lang="ja-JP" altLang="en-US" sz="1200">
                <a:latin typeface="Meiryo UI" panose="020B0604030504040204" pitchFamily="34" charset="-128"/>
                <a:ea typeface="Meiryo UI" panose="020B0604030504040204" pitchFamily="34" charset="-128"/>
              </a:rPr>
              <a:t>（</a:t>
            </a:r>
            <a:r>
              <a:rPr kumimoji="1" lang="en-US" altLang="ja-JP" sz="1200" dirty="0">
                <a:latin typeface="Meiryo UI" panose="020B0604030504040204" pitchFamily="34" charset="-128"/>
                <a:ea typeface="Meiryo UI" panose="020B0604030504040204" pitchFamily="34" charset="-128"/>
              </a:rPr>
              <a:t>ZENB</a:t>
            </a:r>
            <a:r>
              <a:rPr kumimoji="1" lang="ja-JP" altLang="en-US" sz="1200">
                <a:latin typeface="Meiryo UI" panose="020B0604030504040204" pitchFamily="34" charset="-128"/>
                <a:ea typeface="Meiryo UI" panose="020B0604030504040204" pitchFamily="34" charset="-128"/>
              </a:rPr>
              <a:t> ヌードル他）</a:t>
            </a:r>
          </a:p>
        </p:txBody>
      </p:sp>
      <p:pic>
        <p:nvPicPr>
          <p:cNvPr id="36" name="図 35">
            <a:extLst>
              <a:ext uri="{FF2B5EF4-FFF2-40B4-BE49-F238E27FC236}">
                <a16:creationId xmlns:a16="http://schemas.microsoft.com/office/drawing/2014/main" id="{0AE08BB6-ECE7-506E-260E-3FA817FE6EAD}"/>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4653" y="2136943"/>
            <a:ext cx="689272" cy="689272"/>
          </a:xfrm>
          <a:prstGeom prst="ellipse">
            <a:avLst/>
          </a:prstGeom>
        </p:spPr>
      </p:pic>
      <p:sp>
        <p:nvSpPr>
          <p:cNvPr id="37" name="フローチャート: 端子 36">
            <a:extLst>
              <a:ext uri="{FF2B5EF4-FFF2-40B4-BE49-F238E27FC236}">
                <a16:creationId xmlns:a16="http://schemas.microsoft.com/office/drawing/2014/main" id="{75AE2FF5-A8C4-0044-3320-C0927C1AA0B8}"/>
              </a:ext>
            </a:extLst>
          </p:cNvPr>
          <p:cNvSpPr/>
          <p:nvPr/>
        </p:nvSpPr>
        <p:spPr>
          <a:xfrm>
            <a:off x="2713840" y="1945701"/>
            <a:ext cx="1813935" cy="400109"/>
          </a:xfrm>
          <a:prstGeom prst="flowChartTermina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latin typeface="Meiryo UI" panose="020B0604030504040204" pitchFamily="34" charset="-128"/>
                <a:ea typeface="Meiryo UI" panose="020B0604030504040204" pitchFamily="34" charset="-128"/>
              </a:rPr>
              <a:t>はごろもフーズ様</a:t>
            </a:r>
            <a:endParaRPr kumimoji="1" lang="en-US" altLang="ja-JP" sz="1200" dirty="0">
              <a:latin typeface="Meiryo UI" panose="020B0604030504040204" pitchFamily="34" charset="-128"/>
              <a:ea typeface="Meiryo UI" panose="020B0604030504040204" pitchFamily="34" charset="-128"/>
            </a:endParaRPr>
          </a:p>
          <a:p>
            <a:pPr algn="ctr"/>
            <a:r>
              <a:rPr kumimoji="1" lang="ja-JP" altLang="en-US" sz="1200" dirty="0">
                <a:latin typeface="Meiryo UI" panose="020B0604030504040204" pitchFamily="34" charset="-128"/>
                <a:ea typeface="Meiryo UI" panose="020B0604030504040204" pitchFamily="34" charset="-128"/>
              </a:rPr>
              <a:t>（シャキッとコーン他）</a:t>
            </a:r>
          </a:p>
        </p:txBody>
      </p:sp>
      <p:grpSp>
        <p:nvGrpSpPr>
          <p:cNvPr id="38" name="グループ化 37">
            <a:extLst>
              <a:ext uri="{FF2B5EF4-FFF2-40B4-BE49-F238E27FC236}">
                <a16:creationId xmlns:a16="http://schemas.microsoft.com/office/drawing/2014/main" id="{8906F8AE-AD19-8AB2-1D59-23A069ACA1F8}"/>
              </a:ext>
            </a:extLst>
          </p:cNvPr>
          <p:cNvGrpSpPr/>
          <p:nvPr/>
        </p:nvGrpSpPr>
        <p:grpSpPr>
          <a:xfrm>
            <a:off x="2295524" y="2132704"/>
            <a:ext cx="694379" cy="689272"/>
            <a:chOff x="2738956" y="2748025"/>
            <a:chExt cx="885725" cy="879211"/>
          </a:xfrm>
        </p:grpSpPr>
        <p:sp>
          <p:nvSpPr>
            <p:cNvPr id="39" name="円/楕円 27">
              <a:extLst>
                <a:ext uri="{FF2B5EF4-FFF2-40B4-BE49-F238E27FC236}">
                  <a16:creationId xmlns:a16="http://schemas.microsoft.com/office/drawing/2014/main" id="{12799F7C-37B8-1BFB-A603-E91049485068}"/>
                </a:ext>
              </a:extLst>
            </p:cNvPr>
            <p:cNvSpPr/>
            <p:nvPr/>
          </p:nvSpPr>
          <p:spPr>
            <a:xfrm>
              <a:off x="2738956" y="2748025"/>
              <a:ext cx="885725" cy="879211"/>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grpSp>
          <p:nvGrpSpPr>
            <p:cNvPr id="40" name="グループ化 39">
              <a:extLst>
                <a:ext uri="{FF2B5EF4-FFF2-40B4-BE49-F238E27FC236}">
                  <a16:creationId xmlns:a16="http://schemas.microsoft.com/office/drawing/2014/main" id="{CFD5D2A4-3376-B230-1DBC-42EFBC86498B}"/>
                </a:ext>
              </a:extLst>
            </p:cNvPr>
            <p:cNvGrpSpPr/>
            <p:nvPr/>
          </p:nvGrpSpPr>
          <p:grpSpPr>
            <a:xfrm>
              <a:off x="2885151" y="2901751"/>
              <a:ext cx="656271" cy="567636"/>
              <a:chOff x="4350066" y="2749426"/>
              <a:chExt cx="835616" cy="722759"/>
            </a:xfrm>
          </p:grpSpPr>
          <p:pic>
            <p:nvPicPr>
              <p:cNvPr id="41" name="図 40">
                <a:extLst>
                  <a:ext uri="{FF2B5EF4-FFF2-40B4-BE49-F238E27FC236}">
                    <a16:creationId xmlns:a16="http://schemas.microsoft.com/office/drawing/2014/main" id="{072A382D-00A6-4460-DA50-167610C3B99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727807" y="2987250"/>
                <a:ext cx="457875" cy="457875"/>
              </a:xfrm>
              <a:prstGeom prst="rect">
                <a:avLst/>
              </a:prstGeom>
            </p:spPr>
          </p:pic>
          <p:pic>
            <p:nvPicPr>
              <p:cNvPr id="42" name="図 41" descr="テキスト, ホワイトボード&#10;&#10;自動的に生成された説明">
                <a:extLst>
                  <a:ext uri="{FF2B5EF4-FFF2-40B4-BE49-F238E27FC236}">
                    <a16:creationId xmlns:a16="http://schemas.microsoft.com/office/drawing/2014/main" id="{542A0317-90F0-1445-B185-F4B94451632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350066" y="2749426"/>
                <a:ext cx="427910" cy="722759"/>
              </a:xfrm>
              <a:prstGeom prst="rect">
                <a:avLst/>
              </a:prstGeom>
            </p:spPr>
          </p:pic>
        </p:grpSp>
      </p:grpSp>
      <p:sp>
        <p:nvSpPr>
          <p:cNvPr id="43" name="フローチャート: 端子 42">
            <a:extLst>
              <a:ext uri="{FF2B5EF4-FFF2-40B4-BE49-F238E27FC236}">
                <a16:creationId xmlns:a16="http://schemas.microsoft.com/office/drawing/2014/main" id="{21BC20B6-46C5-7C27-13D2-442315D56865}"/>
              </a:ext>
            </a:extLst>
          </p:cNvPr>
          <p:cNvSpPr/>
          <p:nvPr/>
        </p:nvSpPr>
        <p:spPr>
          <a:xfrm>
            <a:off x="4908599" y="1937046"/>
            <a:ext cx="1813935" cy="400109"/>
          </a:xfrm>
          <a:prstGeom prst="flowChartTermina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latin typeface="Meiryo UI" panose="020B0604030504040204" pitchFamily="34" charset="-128"/>
                <a:ea typeface="Meiryo UI" panose="020B0604030504040204" pitchFamily="34" charset="-128"/>
              </a:rPr>
              <a:t>キユーピー様</a:t>
            </a:r>
            <a:endParaRPr kumimoji="1" lang="en-US" altLang="ja-JP" sz="1200" dirty="0">
              <a:latin typeface="Meiryo UI" panose="020B0604030504040204" pitchFamily="34" charset="-128"/>
              <a:ea typeface="Meiryo UI" panose="020B0604030504040204" pitchFamily="34" charset="-128"/>
            </a:endParaRPr>
          </a:p>
          <a:p>
            <a:pPr algn="ctr"/>
            <a:r>
              <a:rPr kumimoji="1" lang="ja-JP" altLang="en-US" sz="1200">
                <a:latin typeface="Meiryo UI" panose="020B0604030504040204" pitchFamily="34" charset="-128"/>
                <a:ea typeface="Meiryo UI" panose="020B0604030504040204" pitchFamily="34" charset="-128"/>
              </a:rPr>
              <a:t>（燻製マヨネーズ）</a:t>
            </a:r>
          </a:p>
        </p:txBody>
      </p:sp>
      <p:sp>
        <p:nvSpPr>
          <p:cNvPr id="44" name="フローチャート: 端子 43">
            <a:extLst>
              <a:ext uri="{FF2B5EF4-FFF2-40B4-BE49-F238E27FC236}">
                <a16:creationId xmlns:a16="http://schemas.microsoft.com/office/drawing/2014/main" id="{1710DE24-4341-B61D-19DE-A31D4525870C}"/>
              </a:ext>
            </a:extLst>
          </p:cNvPr>
          <p:cNvSpPr/>
          <p:nvPr/>
        </p:nvSpPr>
        <p:spPr>
          <a:xfrm>
            <a:off x="6998181" y="1926892"/>
            <a:ext cx="1813935" cy="400110"/>
          </a:xfrm>
          <a:prstGeom prst="flowChartTermina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latin typeface="Meiryo UI" panose="020B0604030504040204" pitchFamily="34" charset="-128"/>
                <a:ea typeface="Meiryo UI" panose="020B0604030504040204" pitchFamily="34" charset="-128"/>
              </a:rPr>
              <a:t>みそ健康づくり委員会様</a:t>
            </a:r>
            <a:endParaRPr kumimoji="1" lang="en-US" altLang="ja-JP" sz="1200" dirty="0">
              <a:latin typeface="Meiryo UI" panose="020B0604030504040204" pitchFamily="34" charset="-128"/>
              <a:ea typeface="Meiryo UI" panose="020B0604030504040204" pitchFamily="34" charset="-128"/>
            </a:endParaRPr>
          </a:p>
          <a:p>
            <a:pPr algn="ctr"/>
            <a:r>
              <a:rPr kumimoji="1" lang="ja-JP" altLang="en-US" sz="1200">
                <a:latin typeface="Meiryo UI" panose="020B0604030504040204" pitchFamily="34" charset="-128"/>
                <a:ea typeface="Meiryo UI" panose="020B0604030504040204" pitchFamily="34" charset="-128"/>
              </a:rPr>
              <a:t>（みそ）</a:t>
            </a:r>
          </a:p>
        </p:txBody>
      </p:sp>
      <p:sp>
        <p:nvSpPr>
          <p:cNvPr id="45" name="フローチャート: 端子 44">
            <a:extLst>
              <a:ext uri="{FF2B5EF4-FFF2-40B4-BE49-F238E27FC236}">
                <a16:creationId xmlns:a16="http://schemas.microsoft.com/office/drawing/2014/main" id="{27CA92CC-8997-30F6-590F-07DDB03C7F55}"/>
              </a:ext>
            </a:extLst>
          </p:cNvPr>
          <p:cNvSpPr/>
          <p:nvPr/>
        </p:nvSpPr>
        <p:spPr>
          <a:xfrm>
            <a:off x="487981" y="4634190"/>
            <a:ext cx="1813935" cy="400109"/>
          </a:xfrm>
          <a:prstGeom prst="flowChartTermina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latin typeface="Meiryo UI" panose="020B0604030504040204" pitchFamily="34" charset="-128"/>
                <a:ea typeface="Meiryo UI" panose="020B0604030504040204" pitchFamily="34" charset="-128"/>
              </a:rPr>
              <a:t>サッポロビール様</a:t>
            </a:r>
            <a:endParaRPr kumimoji="1" lang="en-US" altLang="ja-JP" sz="1200" dirty="0">
              <a:latin typeface="Meiryo UI" panose="020B0604030504040204" pitchFamily="34" charset="-128"/>
              <a:ea typeface="Meiryo UI" panose="020B0604030504040204" pitchFamily="34" charset="-128"/>
            </a:endParaRPr>
          </a:p>
          <a:p>
            <a:pPr algn="ctr"/>
            <a:r>
              <a:rPr kumimoji="1" lang="ja-JP" altLang="en-US" sz="1200">
                <a:latin typeface="Meiryo UI" panose="020B0604030504040204" pitchFamily="34" charset="-128"/>
                <a:ea typeface="Meiryo UI" panose="020B0604030504040204" pitchFamily="34" charset="-128"/>
              </a:rPr>
              <a:t>（イエローテイル）</a:t>
            </a:r>
          </a:p>
        </p:txBody>
      </p:sp>
      <p:sp>
        <p:nvSpPr>
          <p:cNvPr id="46" name="フローチャート: 端子 45">
            <a:extLst>
              <a:ext uri="{FF2B5EF4-FFF2-40B4-BE49-F238E27FC236}">
                <a16:creationId xmlns:a16="http://schemas.microsoft.com/office/drawing/2014/main" id="{A646AEDE-3030-B259-5F7A-9654521E8013}"/>
              </a:ext>
            </a:extLst>
          </p:cNvPr>
          <p:cNvSpPr/>
          <p:nvPr/>
        </p:nvSpPr>
        <p:spPr>
          <a:xfrm>
            <a:off x="2767689" y="4634189"/>
            <a:ext cx="1729469" cy="400109"/>
          </a:xfrm>
          <a:prstGeom prst="flowChartTermina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latin typeface="Meiryo UI" panose="020B0604030504040204" pitchFamily="34" charset="-128"/>
                <a:ea typeface="Meiryo UI" panose="020B0604030504040204" pitchFamily="34" charset="-128"/>
              </a:rPr>
              <a:t>キリンビール様</a:t>
            </a:r>
            <a:endParaRPr kumimoji="1" lang="en-US" altLang="ja-JP" sz="1200" dirty="0">
              <a:latin typeface="Meiryo UI" panose="020B0604030504040204" pitchFamily="34" charset="-128"/>
              <a:ea typeface="Meiryo UI" panose="020B0604030504040204" pitchFamily="34" charset="-128"/>
            </a:endParaRPr>
          </a:p>
          <a:p>
            <a:pPr algn="ctr"/>
            <a:r>
              <a:rPr kumimoji="1" lang="ja-JP" altLang="en-US" sz="1200">
                <a:latin typeface="Meiryo UI" panose="020B0604030504040204" pitchFamily="34" charset="-128"/>
                <a:ea typeface="Meiryo UI" panose="020B0604030504040204" pitchFamily="34" charset="-128"/>
              </a:rPr>
              <a:t>（スプリングバレー）</a:t>
            </a:r>
          </a:p>
        </p:txBody>
      </p:sp>
      <p:pic>
        <p:nvPicPr>
          <p:cNvPr id="47" name="図 46">
            <a:extLst>
              <a:ext uri="{FF2B5EF4-FFF2-40B4-BE49-F238E27FC236}">
                <a16:creationId xmlns:a16="http://schemas.microsoft.com/office/drawing/2014/main" id="{5ED1396C-9AEA-042F-3EDE-BF6EA4FED2E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8859" y="4818156"/>
            <a:ext cx="686910" cy="686910"/>
          </a:xfrm>
          <a:prstGeom prst="ellipse">
            <a:avLst/>
          </a:prstGeom>
        </p:spPr>
      </p:pic>
      <p:pic>
        <p:nvPicPr>
          <p:cNvPr id="48" name="Picture 2">
            <a:extLst>
              <a:ext uri="{FF2B5EF4-FFF2-40B4-BE49-F238E27FC236}">
                <a16:creationId xmlns:a16="http://schemas.microsoft.com/office/drawing/2014/main" id="{AACA9909-2FB6-CE27-34DE-58E50E103330}"/>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1162618" y="5190343"/>
            <a:ext cx="966370" cy="644247"/>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12" descr="エビと魚のサテ">
            <a:extLst>
              <a:ext uri="{FF2B5EF4-FFF2-40B4-BE49-F238E27FC236}">
                <a16:creationId xmlns:a16="http://schemas.microsoft.com/office/drawing/2014/main" id="{698DD0F9-F93D-547A-79FE-B8577B30B2FB}"/>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rot="16200000">
            <a:off x="2843218" y="5480991"/>
            <a:ext cx="644246" cy="966369"/>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0" descr="カツオの塩たたき">
            <a:extLst>
              <a:ext uri="{FF2B5EF4-FFF2-40B4-BE49-F238E27FC236}">
                <a16:creationId xmlns:a16="http://schemas.microsoft.com/office/drawing/2014/main" id="{64F6D63F-C78F-C788-D71D-01A7911E21D8}"/>
              </a:ext>
            </a:extLst>
          </p:cNvPr>
          <p:cNvPicPr>
            <a:picLocks noChangeAspect="1" noChangeArrowheads="1"/>
          </p:cNvPicPr>
          <p:nvPr/>
        </p:nvPicPr>
        <p:blipFill>
          <a:blip r:embed="rId12" cstate="print">
            <a:extLst>
              <a:ext uri="{28A0092B-C50C-407E-A947-70E740481C1C}">
                <a14:useLocalDpi xmlns:a14="http://schemas.microsoft.com/office/drawing/2010/main"/>
              </a:ext>
            </a:extLst>
          </a:blip>
          <a:srcRect/>
          <a:stretch>
            <a:fillRect/>
          </a:stretch>
        </p:blipFill>
        <p:spPr bwMode="auto">
          <a:xfrm>
            <a:off x="3649771" y="5308772"/>
            <a:ext cx="732369" cy="1098554"/>
          </a:xfrm>
          <a:prstGeom prst="rect">
            <a:avLst/>
          </a:prstGeom>
          <a:noFill/>
          <a:extLst>
            <a:ext uri="{909E8E84-426E-40DD-AFC4-6F175D3DCCD1}">
              <a14:hiddenFill xmlns:a14="http://schemas.microsoft.com/office/drawing/2010/main">
                <a:solidFill>
                  <a:srgbClr val="FFFFFF"/>
                </a:solidFill>
              </a14:hiddenFill>
            </a:ext>
          </a:extLst>
        </p:spPr>
      </p:pic>
      <p:grpSp>
        <p:nvGrpSpPr>
          <p:cNvPr id="59" name="グループ化 58">
            <a:extLst>
              <a:ext uri="{FF2B5EF4-FFF2-40B4-BE49-F238E27FC236}">
                <a16:creationId xmlns:a16="http://schemas.microsoft.com/office/drawing/2014/main" id="{1FBB2577-FE3E-BADF-5C7A-4F717742B565}"/>
              </a:ext>
            </a:extLst>
          </p:cNvPr>
          <p:cNvGrpSpPr/>
          <p:nvPr/>
        </p:nvGrpSpPr>
        <p:grpSpPr>
          <a:xfrm>
            <a:off x="2315516" y="4816742"/>
            <a:ext cx="692000" cy="686911"/>
            <a:chOff x="5739774" y="5733060"/>
            <a:chExt cx="885725" cy="879211"/>
          </a:xfrm>
        </p:grpSpPr>
        <p:sp>
          <p:nvSpPr>
            <p:cNvPr id="4096" name="円/楕円 41">
              <a:extLst>
                <a:ext uri="{FF2B5EF4-FFF2-40B4-BE49-F238E27FC236}">
                  <a16:creationId xmlns:a16="http://schemas.microsoft.com/office/drawing/2014/main" id="{59EC5615-23C7-EE04-70C6-8CB6BEA98B5E}"/>
                </a:ext>
              </a:extLst>
            </p:cNvPr>
            <p:cNvSpPr/>
            <p:nvPr/>
          </p:nvSpPr>
          <p:spPr>
            <a:xfrm>
              <a:off x="5739774" y="5733060"/>
              <a:ext cx="885725" cy="879211"/>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pic>
          <p:nvPicPr>
            <p:cNvPr id="4097" name="Picture 4">
              <a:extLst>
                <a:ext uri="{FF2B5EF4-FFF2-40B4-BE49-F238E27FC236}">
                  <a16:creationId xmlns:a16="http://schemas.microsoft.com/office/drawing/2014/main" id="{A2184B5D-7DC9-AD8B-FBCD-0533C9E8D31E}"/>
                </a:ext>
              </a:extLst>
            </p:cNvPr>
            <p:cNvPicPr>
              <a:picLocks noChangeAspect="1" noChangeArrowheads="1"/>
            </p:cNvPicPr>
            <p:nvPr/>
          </p:nvPicPr>
          <p:blipFill>
            <a:blip r:embed="rId13" cstate="print">
              <a:extLst>
                <a:ext uri="{28A0092B-C50C-407E-A947-70E740481C1C}">
                  <a14:useLocalDpi xmlns:a14="http://schemas.microsoft.com/office/drawing/2010/main"/>
                </a:ext>
              </a:extLst>
            </a:blip>
            <a:srcRect/>
            <a:stretch>
              <a:fillRect/>
            </a:stretch>
          </p:blipFill>
          <p:spPr bwMode="auto">
            <a:xfrm>
              <a:off x="6003232" y="5795072"/>
              <a:ext cx="364740" cy="7513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099" name="グループ化 4098">
            <a:extLst>
              <a:ext uri="{FF2B5EF4-FFF2-40B4-BE49-F238E27FC236}">
                <a16:creationId xmlns:a16="http://schemas.microsoft.com/office/drawing/2014/main" id="{DE20B735-55B6-FA9E-B881-F3DC879A280E}"/>
              </a:ext>
            </a:extLst>
          </p:cNvPr>
          <p:cNvGrpSpPr/>
          <p:nvPr/>
        </p:nvGrpSpPr>
        <p:grpSpPr>
          <a:xfrm>
            <a:off x="4628962" y="2140431"/>
            <a:ext cx="694379" cy="689272"/>
            <a:chOff x="5145671" y="2686249"/>
            <a:chExt cx="885725" cy="879211"/>
          </a:xfrm>
        </p:grpSpPr>
        <p:sp>
          <p:nvSpPr>
            <p:cNvPr id="4101" name="円/楕円 44">
              <a:extLst>
                <a:ext uri="{FF2B5EF4-FFF2-40B4-BE49-F238E27FC236}">
                  <a16:creationId xmlns:a16="http://schemas.microsoft.com/office/drawing/2014/main" id="{B12392B3-484A-203D-D2F1-A2566650B027}"/>
                </a:ext>
              </a:extLst>
            </p:cNvPr>
            <p:cNvSpPr/>
            <p:nvPr/>
          </p:nvSpPr>
          <p:spPr>
            <a:xfrm>
              <a:off x="5145671" y="2686249"/>
              <a:ext cx="885725" cy="879211"/>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pic>
          <p:nvPicPr>
            <p:cNvPr id="4102" name="Picture 2" descr="燻製マヨネーズ">
              <a:extLst>
                <a:ext uri="{FF2B5EF4-FFF2-40B4-BE49-F238E27FC236}">
                  <a16:creationId xmlns:a16="http://schemas.microsoft.com/office/drawing/2014/main" id="{B06E462F-9094-C4BC-05BA-8673E1C7D6C1}"/>
                </a:ext>
              </a:extLst>
            </p:cNvPr>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5427344" y="2769966"/>
              <a:ext cx="322377" cy="716393"/>
            </a:xfrm>
            <a:prstGeom prst="rect">
              <a:avLst/>
            </a:prstGeom>
            <a:noFill/>
            <a:extLst>
              <a:ext uri="{909E8E84-426E-40DD-AFC4-6F175D3DCCD1}">
                <a14:hiddenFill xmlns:a14="http://schemas.microsoft.com/office/drawing/2010/main">
                  <a:solidFill>
                    <a:srgbClr val="FFFFFF"/>
                  </a:solidFill>
                </a14:hiddenFill>
              </a:ext>
            </a:extLst>
          </p:spPr>
        </p:pic>
      </p:grpSp>
      <p:pic>
        <p:nvPicPr>
          <p:cNvPr id="4104" name="Picture 18" descr="器のみそ">
            <a:extLst>
              <a:ext uri="{FF2B5EF4-FFF2-40B4-BE49-F238E27FC236}">
                <a16:creationId xmlns:a16="http://schemas.microsoft.com/office/drawing/2014/main" id="{B5B7B862-D65C-EC84-B9A6-D5B9AD6F5E10}"/>
              </a:ext>
            </a:extLst>
          </p:cNvPr>
          <p:cNvPicPr>
            <a:picLocks noChangeAspect="1" noChangeArrowheads="1"/>
          </p:cNvPicPr>
          <p:nvPr/>
        </p:nvPicPr>
        <p:blipFill rotWithShape="1">
          <a:blip r:embed="rId15" cstate="print">
            <a:extLst>
              <a:ext uri="{28A0092B-C50C-407E-A947-70E740481C1C}">
                <a14:useLocalDpi xmlns:a14="http://schemas.microsoft.com/office/drawing/2010/main"/>
              </a:ext>
            </a:extLst>
          </a:blip>
          <a:srcRect b="-3451"/>
          <a:stretch/>
        </p:blipFill>
        <p:spPr bwMode="auto">
          <a:xfrm>
            <a:off x="6788837" y="2115976"/>
            <a:ext cx="697045" cy="696345"/>
          </a:xfrm>
          <a:prstGeom prst="ellipse">
            <a:avLst/>
          </a:prstGeom>
          <a:noFill/>
          <a:extLst>
            <a:ext uri="{909E8E84-426E-40DD-AFC4-6F175D3DCCD1}">
              <a14:hiddenFill xmlns:a14="http://schemas.microsoft.com/office/drawing/2010/main">
                <a:solidFill>
                  <a:srgbClr val="FFFFFF"/>
                </a:solidFill>
              </a14:hiddenFill>
            </a:ext>
          </a:extLst>
        </p:spPr>
      </p:pic>
      <p:pic>
        <p:nvPicPr>
          <p:cNvPr id="4105" name="Picture 16">
            <a:extLst>
              <a:ext uri="{FF2B5EF4-FFF2-40B4-BE49-F238E27FC236}">
                <a16:creationId xmlns:a16="http://schemas.microsoft.com/office/drawing/2014/main" id="{087CACD1-8551-3956-F0E5-85D139C7842F}"/>
              </a:ext>
            </a:extLst>
          </p:cNvPr>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7093256" y="2813260"/>
            <a:ext cx="1639843" cy="922412"/>
          </a:xfrm>
          <a:prstGeom prst="rect">
            <a:avLst/>
          </a:prstGeom>
          <a:noFill/>
          <a:extLst>
            <a:ext uri="{909E8E84-426E-40DD-AFC4-6F175D3DCCD1}">
              <a14:hiddenFill xmlns:a14="http://schemas.microsoft.com/office/drawing/2010/main">
                <a:solidFill>
                  <a:srgbClr val="FFFFFF"/>
                </a:solidFill>
              </a14:hiddenFill>
            </a:ext>
          </a:extLst>
        </p:spPr>
      </p:pic>
      <p:grpSp>
        <p:nvGrpSpPr>
          <p:cNvPr id="4106" name="グループ化 4105">
            <a:extLst>
              <a:ext uri="{FF2B5EF4-FFF2-40B4-BE49-F238E27FC236}">
                <a16:creationId xmlns:a16="http://schemas.microsoft.com/office/drawing/2014/main" id="{BDC60A6C-6C85-EF90-E195-2972911CA82B}"/>
              </a:ext>
            </a:extLst>
          </p:cNvPr>
          <p:cNvGrpSpPr/>
          <p:nvPr/>
        </p:nvGrpSpPr>
        <p:grpSpPr>
          <a:xfrm>
            <a:off x="129570" y="1448039"/>
            <a:ext cx="4433920" cy="382413"/>
            <a:chOff x="336388" y="941917"/>
            <a:chExt cx="4433920" cy="382413"/>
          </a:xfrm>
        </p:grpSpPr>
        <p:sp>
          <p:nvSpPr>
            <p:cNvPr id="4107" name="正方形/長方形 4106">
              <a:extLst>
                <a:ext uri="{FF2B5EF4-FFF2-40B4-BE49-F238E27FC236}">
                  <a16:creationId xmlns:a16="http://schemas.microsoft.com/office/drawing/2014/main" id="{A28AA526-0A7E-CB2D-2934-DA3610DDE661}"/>
                </a:ext>
              </a:extLst>
            </p:cNvPr>
            <p:cNvSpPr/>
            <p:nvPr/>
          </p:nvSpPr>
          <p:spPr>
            <a:xfrm flipV="1">
              <a:off x="613833" y="1202461"/>
              <a:ext cx="4156475" cy="71399"/>
            </a:xfrm>
            <a:prstGeom prst="rect">
              <a:avLst/>
            </a:prstGeom>
            <a:solidFill>
              <a:srgbClr val="F9BD00">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latin typeface="Meiryo UI" panose="020B0604030504040204" pitchFamily="34" charset="-128"/>
                <a:ea typeface="Meiryo UI" panose="020B0604030504040204" pitchFamily="34" charset="-128"/>
              </a:endParaRPr>
            </a:p>
          </p:txBody>
        </p:sp>
        <p:sp>
          <p:nvSpPr>
            <p:cNvPr id="4108" name="テキスト ボックス 4107">
              <a:extLst>
                <a:ext uri="{FF2B5EF4-FFF2-40B4-BE49-F238E27FC236}">
                  <a16:creationId xmlns:a16="http://schemas.microsoft.com/office/drawing/2014/main" id="{AF107820-EF83-9381-62E9-A370DD15D11B}"/>
                </a:ext>
              </a:extLst>
            </p:cNvPr>
            <p:cNvSpPr txBox="1"/>
            <p:nvPr/>
          </p:nvSpPr>
          <p:spPr>
            <a:xfrm>
              <a:off x="559463" y="1016553"/>
              <a:ext cx="3470402" cy="307777"/>
            </a:xfrm>
            <a:prstGeom prst="rect">
              <a:avLst/>
            </a:prstGeom>
            <a:noFill/>
          </p:spPr>
          <p:txBody>
            <a:bodyPr wrap="square" rtlCol="0">
              <a:spAutoFit/>
            </a:bodyPr>
            <a:lstStyle/>
            <a:p>
              <a:r>
                <a:rPr kumimoji="1" lang="ja-JP" altLang="en-US" sz="1400" b="1">
                  <a:latin typeface="Meiryo UI" panose="020B0604030504040204" pitchFamily="34" charset="-128"/>
                  <a:ea typeface="Meiryo UI" panose="020B0604030504040204" pitchFamily="34" charset="-128"/>
                </a:rPr>
                <a:t>キャンプでも手軽に！食材を使ったレシピ</a:t>
              </a:r>
              <a:endParaRPr kumimoji="1" lang="ja-JP" altLang="en-US" sz="1400" b="1" dirty="0">
                <a:latin typeface="Meiryo UI" panose="020B0604030504040204" pitchFamily="34" charset="-128"/>
                <a:ea typeface="Meiryo UI" panose="020B0604030504040204" pitchFamily="34" charset="-128"/>
              </a:endParaRPr>
            </a:p>
          </p:txBody>
        </p:sp>
        <p:sp>
          <p:nvSpPr>
            <p:cNvPr id="4109" name="正方形/長方形 4108">
              <a:extLst>
                <a:ext uri="{FF2B5EF4-FFF2-40B4-BE49-F238E27FC236}">
                  <a16:creationId xmlns:a16="http://schemas.microsoft.com/office/drawing/2014/main" id="{6A623185-0070-E61E-65F0-E422B7084476}"/>
                </a:ext>
              </a:extLst>
            </p:cNvPr>
            <p:cNvSpPr/>
            <p:nvPr/>
          </p:nvSpPr>
          <p:spPr>
            <a:xfrm>
              <a:off x="336388" y="1066178"/>
              <a:ext cx="215154" cy="215154"/>
            </a:xfrm>
            <a:prstGeom prst="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latin typeface="Meiryo UI" panose="020B0604030504040204" pitchFamily="34" charset="-128"/>
                <a:ea typeface="Meiryo UI" panose="020B0604030504040204" pitchFamily="34" charset="-128"/>
              </a:endParaRPr>
            </a:p>
          </p:txBody>
        </p:sp>
        <p:sp>
          <p:nvSpPr>
            <p:cNvPr id="4110" name="L 字 4109">
              <a:extLst>
                <a:ext uri="{FF2B5EF4-FFF2-40B4-BE49-F238E27FC236}">
                  <a16:creationId xmlns:a16="http://schemas.microsoft.com/office/drawing/2014/main" id="{F6ED090D-DFA0-A36B-0519-F76D1C353DC2}"/>
                </a:ext>
              </a:extLst>
            </p:cNvPr>
            <p:cNvSpPr/>
            <p:nvPr/>
          </p:nvSpPr>
          <p:spPr>
            <a:xfrm rot="18710160">
              <a:off x="351688" y="1015592"/>
              <a:ext cx="275419" cy="128069"/>
            </a:xfrm>
            <a:prstGeom prst="corner">
              <a:avLst>
                <a:gd name="adj1" fmla="val 36225"/>
                <a:gd name="adj2" fmla="val 37655"/>
              </a:avLst>
            </a:prstGeom>
            <a:solidFill>
              <a:srgbClr val="F9B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latin typeface="Meiryo UI" panose="020B0604030504040204" pitchFamily="34" charset="-128"/>
                <a:ea typeface="Meiryo UI" panose="020B0604030504040204" pitchFamily="34" charset="-128"/>
              </a:endParaRPr>
            </a:p>
          </p:txBody>
        </p:sp>
      </p:grpSp>
      <p:grpSp>
        <p:nvGrpSpPr>
          <p:cNvPr id="4111" name="グループ化 4110">
            <a:extLst>
              <a:ext uri="{FF2B5EF4-FFF2-40B4-BE49-F238E27FC236}">
                <a16:creationId xmlns:a16="http://schemas.microsoft.com/office/drawing/2014/main" id="{2DAEEF29-4133-DC9A-29A4-48261797313D}"/>
              </a:ext>
            </a:extLst>
          </p:cNvPr>
          <p:cNvGrpSpPr/>
          <p:nvPr/>
        </p:nvGrpSpPr>
        <p:grpSpPr>
          <a:xfrm>
            <a:off x="4695168" y="1434850"/>
            <a:ext cx="3953522" cy="375444"/>
            <a:chOff x="336388" y="918767"/>
            <a:chExt cx="3953522" cy="375444"/>
          </a:xfrm>
        </p:grpSpPr>
        <p:sp>
          <p:nvSpPr>
            <p:cNvPr id="4112" name="正方形/長方形 4111">
              <a:extLst>
                <a:ext uri="{FF2B5EF4-FFF2-40B4-BE49-F238E27FC236}">
                  <a16:creationId xmlns:a16="http://schemas.microsoft.com/office/drawing/2014/main" id="{69C64BF1-C467-036F-67A0-F830FBC56594}"/>
                </a:ext>
              </a:extLst>
            </p:cNvPr>
            <p:cNvSpPr/>
            <p:nvPr/>
          </p:nvSpPr>
          <p:spPr>
            <a:xfrm>
              <a:off x="641928" y="1183034"/>
              <a:ext cx="3647982" cy="66115"/>
            </a:xfrm>
            <a:prstGeom prst="rect">
              <a:avLst/>
            </a:prstGeom>
            <a:solidFill>
              <a:srgbClr val="F9BD00">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latin typeface="Meiryo UI" panose="020B0604030504040204" pitchFamily="34" charset="-128"/>
                <a:ea typeface="Meiryo UI" panose="020B0604030504040204" pitchFamily="34" charset="-128"/>
              </a:endParaRPr>
            </a:p>
          </p:txBody>
        </p:sp>
        <p:sp>
          <p:nvSpPr>
            <p:cNvPr id="4113" name="テキスト ボックス 4112">
              <a:extLst>
                <a:ext uri="{FF2B5EF4-FFF2-40B4-BE49-F238E27FC236}">
                  <a16:creationId xmlns:a16="http://schemas.microsoft.com/office/drawing/2014/main" id="{B68E2306-4328-563D-1ED5-ECE5A68C30B3}"/>
                </a:ext>
              </a:extLst>
            </p:cNvPr>
            <p:cNvSpPr txBox="1"/>
            <p:nvPr/>
          </p:nvSpPr>
          <p:spPr>
            <a:xfrm>
              <a:off x="571885" y="986434"/>
              <a:ext cx="2738250" cy="307777"/>
            </a:xfrm>
            <a:prstGeom prst="rect">
              <a:avLst/>
            </a:prstGeom>
            <a:noFill/>
          </p:spPr>
          <p:txBody>
            <a:bodyPr wrap="none" rtlCol="0">
              <a:spAutoFit/>
            </a:bodyPr>
            <a:lstStyle/>
            <a:p>
              <a:r>
                <a:rPr kumimoji="1" lang="ja-JP" altLang="en-US" sz="1400" b="1">
                  <a:latin typeface="Meiryo UI" panose="020B0604030504040204" pitchFamily="34" charset="-128"/>
                  <a:ea typeface="Meiryo UI" panose="020B0604030504040204" pitchFamily="34" charset="-128"/>
                </a:rPr>
                <a:t>意外に合う！調味料を使ったレシピ</a:t>
              </a:r>
              <a:endParaRPr kumimoji="1" lang="ja-JP" altLang="en-US" sz="1400" b="1" dirty="0">
                <a:latin typeface="Meiryo UI" panose="020B0604030504040204" pitchFamily="34" charset="-128"/>
                <a:ea typeface="Meiryo UI" panose="020B0604030504040204" pitchFamily="34" charset="-128"/>
              </a:endParaRPr>
            </a:p>
          </p:txBody>
        </p:sp>
        <p:sp>
          <p:nvSpPr>
            <p:cNvPr id="4114" name="正方形/長方形 4113">
              <a:extLst>
                <a:ext uri="{FF2B5EF4-FFF2-40B4-BE49-F238E27FC236}">
                  <a16:creationId xmlns:a16="http://schemas.microsoft.com/office/drawing/2014/main" id="{625858B2-F720-F3ED-F49E-C1A339EBF0B9}"/>
                </a:ext>
              </a:extLst>
            </p:cNvPr>
            <p:cNvSpPr/>
            <p:nvPr/>
          </p:nvSpPr>
          <p:spPr>
            <a:xfrm>
              <a:off x="336388" y="1031453"/>
              <a:ext cx="215154" cy="215154"/>
            </a:xfrm>
            <a:prstGeom prst="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latin typeface="Meiryo UI" panose="020B0604030504040204" pitchFamily="34" charset="-128"/>
                <a:ea typeface="Meiryo UI" panose="020B0604030504040204" pitchFamily="34" charset="-128"/>
              </a:endParaRPr>
            </a:p>
          </p:txBody>
        </p:sp>
        <p:sp>
          <p:nvSpPr>
            <p:cNvPr id="4115" name="L 字 4114">
              <a:extLst>
                <a:ext uri="{FF2B5EF4-FFF2-40B4-BE49-F238E27FC236}">
                  <a16:creationId xmlns:a16="http://schemas.microsoft.com/office/drawing/2014/main" id="{0ED66ED9-E553-90DA-392F-7B7145B7153B}"/>
                </a:ext>
              </a:extLst>
            </p:cNvPr>
            <p:cNvSpPr/>
            <p:nvPr/>
          </p:nvSpPr>
          <p:spPr>
            <a:xfrm rot="18710160">
              <a:off x="351688" y="992442"/>
              <a:ext cx="275419" cy="128069"/>
            </a:xfrm>
            <a:prstGeom prst="corner">
              <a:avLst>
                <a:gd name="adj1" fmla="val 36225"/>
                <a:gd name="adj2" fmla="val 37655"/>
              </a:avLst>
            </a:prstGeom>
            <a:solidFill>
              <a:srgbClr val="F9B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latin typeface="Meiryo UI" panose="020B0604030504040204" pitchFamily="34" charset="-128"/>
                <a:ea typeface="Meiryo UI" panose="020B0604030504040204" pitchFamily="34" charset="-128"/>
              </a:endParaRPr>
            </a:p>
          </p:txBody>
        </p:sp>
      </p:grpSp>
      <p:grpSp>
        <p:nvGrpSpPr>
          <p:cNvPr id="4116" name="グループ化 4115">
            <a:extLst>
              <a:ext uri="{FF2B5EF4-FFF2-40B4-BE49-F238E27FC236}">
                <a16:creationId xmlns:a16="http://schemas.microsoft.com/office/drawing/2014/main" id="{C87185BD-9791-05FE-B74F-6B04E9BCF1A8}"/>
              </a:ext>
            </a:extLst>
          </p:cNvPr>
          <p:cNvGrpSpPr/>
          <p:nvPr/>
        </p:nvGrpSpPr>
        <p:grpSpPr>
          <a:xfrm>
            <a:off x="160013" y="4149499"/>
            <a:ext cx="8488677" cy="362710"/>
            <a:chOff x="336388" y="941917"/>
            <a:chExt cx="8798085" cy="362710"/>
          </a:xfrm>
        </p:grpSpPr>
        <p:sp>
          <p:nvSpPr>
            <p:cNvPr id="4117" name="正方形/長方形 4116">
              <a:extLst>
                <a:ext uri="{FF2B5EF4-FFF2-40B4-BE49-F238E27FC236}">
                  <a16:creationId xmlns:a16="http://schemas.microsoft.com/office/drawing/2014/main" id="{355B8DB6-05D8-AE9F-7AB9-74CA89C389A7}"/>
                </a:ext>
              </a:extLst>
            </p:cNvPr>
            <p:cNvSpPr/>
            <p:nvPr/>
          </p:nvSpPr>
          <p:spPr>
            <a:xfrm>
              <a:off x="628959" y="1199571"/>
              <a:ext cx="8505514" cy="62975"/>
            </a:xfrm>
            <a:prstGeom prst="rect">
              <a:avLst/>
            </a:prstGeom>
            <a:solidFill>
              <a:srgbClr val="F9BD00">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latin typeface="Meiryo UI" panose="020B0604030504040204" pitchFamily="34" charset="-128"/>
                <a:ea typeface="Meiryo UI" panose="020B0604030504040204" pitchFamily="34" charset="-128"/>
              </a:endParaRPr>
            </a:p>
          </p:txBody>
        </p:sp>
        <p:sp>
          <p:nvSpPr>
            <p:cNvPr id="4118" name="テキスト ボックス 4117">
              <a:extLst>
                <a:ext uri="{FF2B5EF4-FFF2-40B4-BE49-F238E27FC236}">
                  <a16:creationId xmlns:a16="http://schemas.microsoft.com/office/drawing/2014/main" id="{AD8E2420-646E-242A-4C55-5934C373BBBB}"/>
                </a:ext>
              </a:extLst>
            </p:cNvPr>
            <p:cNvSpPr txBox="1"/>
            <p:nvPr/>
          </p:nvSpPr>
          <p:spPr>
            <a:xfrm>
              <a:off x="570819" y="996850"/>
              <a:ext cx="3334567" cy="307777"/>
            </a:xfrm>
            <a:prstGeom prst="rect">
              <a:avLst/>
            </a:prstGeom>
            <a:noFill/>
          </p:spPr>
          <p:txBody>
            <a:bodyPr wrap="none" rtlCol="0">
              <a:spAutoFit/>
            </a:bodyPr>
            <a:lstStyle/>
            <a:p>
              <a:r>
                <a:rPr kumimoji="1" lang="ja-JP" altLang="en-US" sz="1400" b="1">
                  <a:latin typeface="Meiryo UI" panose="020B0604030504040204" pitchFamily="34" charset="-128"/>
                  <a:ea typeface="Meiryo UI" panose="020B0604030504040204" pitchFamily="34" charset="-128"/>
                </a:rPr>
                <a:t>アウトドアでもペアリング！飲料に合うレシピ</a:t>
              </a:r>
              <a:endParaRPr kumimoji="1" lang="ja-JP" altLang="en-US" sz="1400" b="1" dirty="0">
                <a:latin typeface="Meiryo UI" panose="020B0604030504040204" pitchFamily="34" charset="-128"/>
                <a:ea typeface="Meiryo UI" panose="020B0604030504040204" pitchFamily="34" charset="-128"/>
              </a:endParaRPr>
            </a:p>
          </p:txBody>
        </p:sp>
        <p:sp>
          <p:nvSpPr>
            <p:cNvPr id="4119" name="正方形/長方形 4118">
              <a:extLst>
                <a:ext uri="{FF2B5EF4-FFF2-40B4-BE49-F238E27FC236}">
                  <a16:creationId xmlns:a16="http://schemas.microsoft.com/office/drawing/2014/main" id="{C2208D1E-063C-6C4F-3D86-1365A2C35B6F}"/>
                </a:ext>
              </a:extLst>
            </p:cNvPr>
            <p:cNvSpPr/>
            <p:nvPr/>
          </p:nvSpPr>
          <p:spPr>
            <a:xfrm>
              <a:off x="336388" y="1066178"/>
              <a:ext cx="215154" cy="215154"/>
            </a:xfrm>
            <a:prstGeom prst="rect">
              <a:avLst/>
            </a:prstGeom>
            <a:no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latin typeface="Meiryo UI" panose="020B0604030504040204" pitchFamily="34" charset="-128"/>
                <a:ea typeface="Meiryo UI" panose="020B0604030504040204" pitchFamily="34" charset="-128"/>
              </a:endParaRPr>
            </a:p>
          </p:txBody>
        </p:sp>
        <p:sp>
          <p:nvSpPr>
            <p:cNvPr id="4120" name="L 字 4119">
              <a:extLst>
                <a:ext uri="{FF2B5EF4-FFF2-40B4-BE49-F238E27FC236}">
                  <a16:creationId xmlns:a16="http://schemas.microsoft.com/office/drawing/2014/main" id="{9E6ED3EE-98F9-4021-F886-42506AD294AE}"/>
                </a:ext>
              </a:extLst>
            </p:cNvPr>
            <p:cNvSpPr/>
            <p:nvPr/>
          </p:nvSpPr>
          <p:spPr>
            <a:xfrm rot="18710160">
              <a:off x="351688" y="1015592"/>
              <a:ext cx="275419" cy="128069"/>
            </a:xfrm>
            <a:prstGeom prst="corner">
              <a:avLst>
                <a:gd name="adj1" fmla="val 36225"/>
                <a:gd name="adj2" fmla="val 37655"/>
              </a:avLst>
            </a:prstGeom>
            <a:solidFill>
              <a:srgbClr val="F9B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a:latin typeface="Meiryo UI" panose="020B0604030504040204" pitchFamily="34" charset="-128"/>
                <a:ea typeface="Meiryo UI" panose="020B0604030504040204" pitchFamily="34" charset="-128"/>
              </a:endParaRPr>
            </a:p>
          </p:txBody>
        </p:sp>
      </p:grpSp>
      <p:sp>
        <p:nvSpPr>
          <p:cNvPr id="4121" name="フローチャート: 端子 4120">
            <a:extLst>
              <a:ext uri="{FF2B5EF4-FFF2-40B4-BE49-F238E27FC236}">
                <a16:creationId xmlns:a16="http://schemas.microsoft.com/office/drawing/2014/main" id="{7F4A76CA-7716-D9B3-C1E8-12A893258027}"/>
              </a:ext>
            </a:extLst>
          </p:cNvPr>
          <p:cNvSpPr/>
          <p:nvPr/>
        </p:nvSpPr>
        <p:spPr>
          <a:xfrm>
            <a:off x="7108467" y="4643811"/>
            <a:ext cx="1703649" cy="400109"/>
          </a:xfrm>
          <a:prstGeom prst="flowChartTermina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latin typeface="Meiryo UI" panose="020B0604030504040204" pitchFamily="34" charset="-128"/>
                <a:ea typeface="Meiryo UI" panose="020B0604030504040204" pitchFamily="34" charset="-128"/>
              </a:rPr>
              <a:t>上島珈琲様</a:t>
            </a:r>
            <a:endParaRPr kumimoji="1" lang="en-US" altLang="ja-JP" sz="1200" dirty="0">
              <a:latin typeface="Meiryo UI" panose="020B0604030504040204" pitchFamily="34" charset="-128"/>
              <a:ea typeface="Meiryo UI" panose="020B0604030504040204" pitchFamily="34" charset="-128"/>
            </a:endParaRPr>
          </a:p>
          <a:p>
            <a:pPr algn="ctr"/>
            <a:r>
              <a:rPr kumimoji="1" lang="ja-JP" altLang="en-US" sz="1200">
                <a:latin typeface="Meiryo UI" panose="020B0604030504040204" pitchFamily="34" charset="-128"/>
                <a:ea typeface="Meiryo UI" panose="020B0604030504040204" pitchFamily="34" charset="-128"/>
              </a:rPr>
              <a:t>（フレッシュキューブ）</a:t>
            </a:r>
          </a:p>
        </p:txBody>
      </p:sp>
      <p:sp>
        <p:nvSpPr>
          <p:cNvPr id="4123" name="フローチャート: 端子 4122">
            <a:extLst>
              <a:ext uri="{FF2B5EF4-FFF2-40B4-BE49-F238E27FC236}">
                <a16:creationId xmlns:a16="http://schemas.microsoft.com/office/drawing/2014/main" id="{C7F1E88F-C15C-CA1C-D21E-BADD7E2C8999}"/>
              </a:ext>
            </a:extLst>
          </p:cNvPr>
          <p:cNvSpPr/>
          <p:nvPr/>
        </p:nvSpPr>
        <p:spPr>
          <a:xfrm>
            <a:off x="4908599" y="4639124"/>
            <a:ext cx="1771702" cy="400109"/>
          </a:xfrm>
          <a:prstGeom prst="flowChartTermina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a:latin typeface="Meiryo UI" panose="020B0604030504040204" pitchFamily="34" charset="-128"/>
                <a:ea typeface="Meiryo UI" panose="020B0604030504040204" pitchFamily="34" charset="-128"/>
              </a:rPr>
              <a:t>宝酒造様</a:t>
            </a:r>
            <a:endParaRPr kumimoji="1" lang="en-US" altLang="ja-JP" sz="1200" dirty="0">
              <a:latin typeface="Meiryo UI" panose="020B0604030504040204" pitchFamily="34" charset="-128"/>
              <a:ea typeface="Meiryo UI" panose="020B0604030504040204" pitchFamily="34" charset="-128"/>
            </a:endParaRPr>
          </a:p>
          <a:p>
            <a:pPr algn="ctr"/>
            <a:r>
              <a:rPr kumimoji="1" lang="ja-JP" altLang="en-US" sz="1200">
                <a:latin typeface="Meiryo UI" panose="020B0604030504040204" pitchFamily="34" charset="-128"/>
                <a:ea typeface="Meiryo UI" panose="020B0604030504040204" pitchFamily="34" charset="-128"/>
              </a:rPr>
              <a:t>（辛口ゼロボール）</a:t>
            </a:r>
          </a:p>
        </p:txBody>
      </p:sp>
      <p:pic>
        <p:nvPicPr>
          <p:cNvPr id="4124" name="図 4123">
            <a:extLst>
              <a:ext uri="{FF2B5EF4-FFF2-40B4-BE49-F238E27FC236}">
                <a16:creationId xmlns:a16="http://schemas.microsoft.com/office/drawing/2014/main" id="{7F0ABC5F-5E70-E7F6-8A6A-FCEDEEA325B2}"/>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6260412" y="3329892"/>
            <a:ext cx="411517" cy="541831"/>
          </a:xfrm>
          <a:prstGeom prst="rect">
            <a:avLst/>
          </a:prstGeom>
          <a:solidFill>
            <a:srgbClr val="F9BD00"/>
          </a:solidFill>
        </p:spPr>
      </p:pic>
      <p:pic>
        <p:nvPicPr>
          <p:cNvPr id="4125" name="図 4124">
            <a:extLst>
              <a:ext uri="{FF2B5EF4-FFF2-40B4-BE49-F238E27FC236}">
                <a16:creationId xmlns:a16="http://schemas.microsoft.com/office/drawing/2014/main" id="{97CF55D6-0696-4C94-6B3F-95E7AFF9FAB2}"/>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1809321" y="3331493"/>
            <a:ext cx="455190" cy="599334"/>
          </a:xfrm>
          <a:prstGeom prst="rect">
            <a:avLst/>
          </a:prstGeom>
        </p:spPr>
      </p:pic>
      <p:pic>
        <p:nvPicPr>
          <p:cNvPr id="4126" name="図 4125">
            <a:extLst>
              <a:ext uri="{FF2B5EF4-FFF2-40B4-BE49-F238E27FC236}">
                <a16:creationId xmlns:a16="http://schemas.microsoft.com/office/drawing/2014/main" id="{38D4A34E-6A82-6C8D-1ADC-6DB6A56FCEC7}"/>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4110169" y="3325595"/>
            <a:ext cx="454781" cy="598795"/>
          </a:xfrm>
          <a:prstGeom prst="rect">
            <a:avLst/>
          </a:prstGeom>
        </p:spPr>
      </p:pic>
      <p:pic>
        <p:nvPicPr>
          <p:cNvPr id="4127" name="図 4126">
            <a:extLst>
              <a:ext uri="{FF2B5EF4-FFF2-40B4-BE49-F238E27FC236}">
                <a16:creationId xmlns:a16="http://schemas.microsoft.com/office/drawing/2014/main" id="{3B88EB9C-EF8F-DCEC-BC0E-6DFF793C1A79}"/>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4033490" y="5946840"/>
            <a:ext cx="440632" cy="580165"/>
          </a:xfrm>
          <a:prstGeom prst="rect">
            <a:avLst/>
          </a:prstGeom>
        </p:spPr>
      </p:pic>
      <p:pic>
        <p:nvPicPr>
          <p:cNvPr id="4128" name="Picture 2">
            <a:extLst>
              <a:ext uri="{FF2B5EF4-FFF2-40B4-BE49-F238E27FC236}">
                <a16:creationId xmlns:a16="http://schemas.microsoft.com/office/drawing/2014/main" id="{03F1995F-BD3A-51CD-F1A8-B6B030334BD8}"/>
              </a:ext>
            </a:extLst>
          </p:cNvPr>
          <p:cNvPicPr>
            <a:picLocks noChangeAspect="1" noChangeArrowheads="1"/>
          </p:cNvPicPr>
          <p:nvPr/>
        </p:nvPicPr>
        <p:blipFill rotWithShape="1">
          <a:blip r:embed="rId21" cstate="print">
            <a:extLst>
              <a:ext uri="{28A0092B-C50C-407E-A947-70E740481C1C}">
                <a14:useLocalDpi xmlns:a14="http://schemas.microsoft.com/office/drawing/2010/main"/>
              </a:ext>
            </a:extLst>
          </a:blip>
          <a:srcRect/>
          <a:stretch/>
        </p:blipFill>
        <p:spPr bwMode="auto">
          <a:xfrm>
            <a:off x="3497095" y="2506464"/>
            <a:ext cx="955364" cy="775813"/>
          </a:xfrm>
          <a:prstGeom prst="rect">
            <a:avLst/>
          </a:prstGeom>
          <a:noFill/>
          <a:extLst>
            <a:ext uri="{909E8E84-426E-40DD-AFC4-6F175D3DCCD1}">
              <a14:hiddenFill xmlns:a14="http://schemas.microsoft.com/office/drawing/2010/main">
                <a:solidFill>
                  <a:srgbClr val="FFFFFF"/>
                </a:solidFill>
              </a14:hiddenFill>
            </a:ext>
          </a:extLst>
        </p:spPr>
      </p:pic>
      <p:pic>
        <p:nvPicPr>
          <p:cNvPr id="4129" name="Picture 4">
            <a:extLst>
              <a:ext uri="{FF2B5EF4-FFF2-40B4-BE49-F238E27FC236}">
                <a16:creationId xmlns:a16="http://schemas.microsoft.com/office/drawing/2014/main" id="{8B010F1E-1BFD-85E7-639D-9CED222D984A}"/>
              </a:ext>
            </a:extLst>
          </p:cNvPr>
          <p:cNvPicPr>
            <a:picLocks noChangeAspect="1" noChangeArrowheads="1"/>
          </p:cNvPicPr>
          <p:nvPr/>
        </p:nvPicPr>
        <p:blipFill>
          <a:blip r:embed="rId22" cstate="print">
            <a:extLst>
              <a:ext uri="{28A0092B-C50C-407E-A947-70E740481C1C}">
                <a14:useLocalDpi xmlns:a14="http://schemas.microsoft.com/office/drawing/2010/main"/>
              </a:ext>
            </a:extLst>
          </a:blip>
          <a:srcRect/>
          <a:stretch>
            <a:fillRect/>
          </a:stretch>
        </p:blipFill>
        <p:spPr bwMode="auto">
          <a:xfrm>
            <a:off x="2814668" y="2799796"/>
            <a:ext cx="682367" cy="1023195"/>
          </a:xfrm>
          <a:prstGeom prst="rect">
            <a:avLst/>
          </a:prstGeom>
          <a:noFill/>
          <a:extLst>
            <a:ext uri="{909E8E84-426E-40DD-AFC4-6F175D3DCCD1}">
              <a14:hiddenFill xmlns:a14="http://schemas.microsoft.com/office/drawing/2010/main">
                <a:solidFill>
                  <a:srgbClr val="FFFFFF"/>
                </a:solidFill>
              </a14:hiddenFill>
            </a:ext>
          </a:extLst>
        </p:spPr>
      </p:pic>
      <p:pic>
        <p:nvPicPr>
          <p:cNvPr id="4130" name="図 4129">
            <a:extLst>
              <a:ext uri="{FF2B5EF4-FFF2-40B4-BE49-F238E27FC236}">
                <a16:creationId xmlns:a16="http://schemas.microsoft.com/office/drawing/2014/main" id="{59541FE7-165C-74D3-757E-737B9D08D7D2}"/>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8328406" y="5953378"/>
            <a:ext cx="440632" cy="580165"/>
          </a:xfrm>
          <a:prstGeom prst="rect">
            <a:avLst/>
          </a:prstGeom>
        </p:spPr>
      </p:pic>
      <p:pic>
        <p:nvPicPr>
          <p:cNvPr id="4131" name="図 4130">
            <a:extLst>
              <a:ext uri="{FF2B5EF4-FFF2-40B4-BE49-F238E27FC236}">
                <a16:creationId xmlns:a16="http://schemas.microsoft.com/office/drawing/2014/main" id="{560F15E1-1C71-5F18-4DF6-F7D19A4B1247}"/>
              </a:ext>
            </a:extLst>
          </p:cNvPr>
          <p:cNvPicPr>
            <a:picLocks noChangeAspect="1"/>
          </p:cNvPicPr>
          <p:nvPr/>
        </p:nvPicPr>
        <p:blipFill>
          <a:blip r:embed="rId24" cstate="print">
            <a:extLst>
              <a:ext uri="{28A0092B-C50C-407E-A947-70E740481C1C}">
                <a14:useLocalDpi xmlns:a14="http://schemas.microsoft.com/office/drawing/2010/main"/>
              </a:ext>
            </a:extLst>
          </a:blip>
          <a:stretch>
            <a:fillRect/>
          </a:stretch>
        </p:blipFill>
        <p:spPr>
          <a:xfrm>
            <a:off x="6306805" y="5989158"/>
            <a:ext cx="440632" cy="580165"/>
          </a:xfrm>
          <a:prstGeom prst="rect">
            <a:avLst/>
          </a:prstGeom>
        </p:spPr>
      </p:pic>
      <p:pic>
        <p:nvPicPr>
          <p:cNvPr id="4132" name="Picture 12" descr="たこぐし">
            <a:extLst>
              <a:ext uri="{FF2B5EF4-FFF2-40B4-BE49-F238E27FC236}">
                <a16:creationId xmlns:a16="http://schemas.microsoft.com/office/drawing/2014/main" id="{5BB7461A-CDAC-D05C-C1B2-37D02DBAC815}"/>
              </a:ext>
            </a:extLst>
          </p:cNvPr>
          <p:cNvPicPr>
            <a:picLocks noChangeAspect="1" noChangeArrowheads="1"/>
          </p:cNvPicPr>
          <p:nvPr/>
        </p:nvPicPr>
        <p:blipFill>
          <a:blip r:embed="rId25" cstate="print">
            <a:extLst>
              <a:ext uri="{28A0092B-C50C-407E-A947-70E740481C1C}">
                <a14:useLocalDpi xmlns:a14="http://schemas.microsoft.com/office/drawing/2010/main"/>
              </a:ext>
            </a:extLst>
          </a:blip>
          <a:srcRect/>
          <a:stretch>
            <a:fillRect/>
          </a:stretch>
        </p:blipFill>
        <p:spPr bwMode="auto">
          <a:xfrm>
            <a:off x="5152803" y="5385342"/>
            <a:ext cx="624717" cy="936425"/>
          </a:xfrm>
          <a:prstGeom prst="rect">
            <a:avLst/>
          </a:prstGeom>
          <a:noFill/>
          <a:extLst>
            <a:ext uri="{909E8E84-426E-40DD-AFC4-6F175D3DCCD1}">
              <a14:hiddenFill xmlns:a14="http://schemas.microsoft.com/office/drawing/2010/main">
                <a:solidFill>
                  <a:srgbClr val="FFFFFF"/>
                </a:solidFill>
              </a14:hiddenFill>
            </a:ext>
          </a:extLst>
        </p:spPr>
      </p:pic>
      <p:pic>
        <p:nvPicPr>
          <p:cNvPr id="4133" name="Picture 16" descr="紹介">
            <a:extLst>
              <a:ext uri="{FF2B5EF4-FFF2-40B4-BE49-F238E27FC236}">
                <a16:creationId xmlns:a16="http://schemas.microsoft.com/office/drawing/2014/main" id="{15872334-1BA4-2F4A-76A6-6CE856FFC2D3}"/>
              </a:ext>
            </a:extLst>
          </p:cNvPr>
          <p:cNvPicPr>
            <a:picLocks noChangeAspect="1" noChangeArrowheads="1"/>
          </p:cNvPicPr>
          <p:nvPr/>
        </p:nvPicPr>
        <p:blipFill rotWithShape="1">
          <a:blip r:embed="rId26" cstate="print">
            <a:extLst>
              <a:ext uri="{28A0092B-C50C-407E-A947-70E740481C1C}">
                <a14:useLocalDpi xmlns:a14="http://schemas.microsoft.com/office/drawing/2010/main"/>
              </a:ext>
            </a:extLst>
          </a:blip>
          <a:srcRect/>
          <a:stretch/>
        </p:blipFill>
        <p:spPr bwMode="auto">
          <a:xfrm>
            <a:off x="4497415" y="4773598"/>
            <a:ext cx="710845" cy="712407"/>
          </a:xfrm>
          <a:prstGeom prst="ellipse">
            <a:avLst/>
          </a:prstGeom>
          <a:noFill/>
          <a:ln>
            <a:solidFill>
              <a:schemeClr val="accent1">
                <a:shade val="15000"/>
              </a:schemeClr>
            </a:solidFill>
          </a:ln>
          <a:extLst>
            <a:ext uri="{909E8E84-426E-40DD-AFC4-6F175D3DCCD1}">
              <a14:hiddenFill xmlns:a14="http://schemas.microsoft.com/office/drawing/2010/main">
                <a:solidFill>
                  <a:srgbClr val="FFFFFF"/>
                </a:solidFill>
              </a14:hiddenFill>
            </a:ext>
          </a:extLst>
        </p:spPr>
      </p:pic>
      <p:sp>
        <p:nvSpPr>
          <p:cNvPr id="4134" name="テキスト ボックス 4133">
            <a:extLst>
              <a:ext uri="{FF2B5EF4-FFF2-40B4-BE49-F238E27FC236}">
                <a16:creationId xmlns:a16="http://schemas.microsoft.com/office/drawing/2014/main" id="{14BCF02C-3ABA-B8D3-976E-BFA1C14650E1}"/>
              </a:ext>
            </a:extLst>
          </p:cNvPr>
          <p:cNvSpPr txBox="1"/>
          <p:nvPr/>
        </p:nvSpPr>
        <p:spPr>
          <a:xfrm>
            <a:off x="4673433" y="6554969"/>
            <a:ext cx="2318636" cy="200055"/>
          </a:xfrm>
          <a:prstGeom prst="rect">
            <a:avLst/>
          </a:prstGeom>
          <a:noFill/>
        </p:spPr>
        <p:txBody>
          <a:bodyPr wrap="square">
            <a:spAutoFit/>
          </a:bodyPr>
          <a:lstStyle/>
          <a:p>
            <a:pPr algn="ctr"/>
            <a:r>
              <a:rPr lang="ja-JP" altLang="en-US" sz="700">
                <a:latin typeface="Meiryo UI" panose="020B0604030504040204" pitchFamily="34" charset="-128"/>
                <a:ea typeface="Meiryo UI" panose="020B0604030504040204" pitchFamily="34" charset="-128"/>
              </a:rPr>
              <a:t>https://www.bepal.net/archives/441697</a:t>
            </a:r>
          </a:p>
        </p:txBody>
      </p:sp>
      <p:sp>
        <p:nvSpPr>
          <p:cNvPr id="4135" name="テキスト ボックス 4134">
            <a:extLst>
              <a:ext uri="{FF2B5EF4-FFF2-40B4-BE49-F238E27FC236}">
                <a16:creationId xmlns:a16="http://schemas.microsoft.com/office/drawing/2014/main" id="{329544F9-4C4B-DEC3-732E-F17063D41737}"/>
              </a:ext>
            </a:extLst>
          </p:cNvPr>
          <p:cNvSpPr txBox="1"/>
          <p:nvPr/>
        </p:nvSpPr>
        <p:spPr>
          <a:xfrm>
            <a:off x="2357586" y="6540679"/>
            <a:ext cx="2328118" cy="200055"/>
          </a:xfrm>
          <a:prstGeom prst="rect">
            <a:avLst/>
          </a:prstGeom>
          <a:noFill/>
        </p:spPr>
        <p:txBody>
          <a:bodyPr wrap="square">
            <a:spAutoFit/>
          </a:bodyPr>
          <a:lstStyle/>
          <a:p>
            <a:pPr algn="ctr"/>
            <a:r>
              <a:rPr lang="ja-JP" altLang="en-US" sz="700">
                <a:latin typeface="Meiryo UI" panose="020B0604030504040204" pitchFamily="34" charset="-128"/>
                <a:ea typeface="Meiryo UI" panose="020B0604030504040204" pitchFamily="34" charset="-128"/>
              </a:rPr>
              <a:t>https://www.bepal.net/archives/337531</a:t>
            </a:r>
          </a:p>
        </p:txBody>
      </p:sp>
      <p:sp>
        <p:nvSpPr>
          <p:cNvPr id="4136" name="角丸四角形吹き出し 85">
            <a:extLst>
              <a:ext uri="{FF2B5EF4-FFF2-40B4-BE49-F238E27FC236}">
                <a16:creationId xmlns:a16="http://schemas.microsoft.com/office/drawing/2014/main" id="{296EB191-7CA8-CDDF-CF19-30ECC5CCE9C1}"/>
              </a:ext>
            </a:extLst>
          </p:cNvPr>
          <p:cNvSpPr/>
          <p:nvPr/>
        </p:nvSpPr>
        <p:spPr>
          <a:xfrm flipH="1">
            <a:off x="1024432" y="2397119"/>
            <a:ext cx="1240078" cy="240418"/>
          </a:xfrm>
          <a:prstGeom prst="wedgeRoundRectCallout">
            <a:avLst>
              <a:gd name="adj1" fmla="val -10310"/>
              <a:gd name="adj2" fmla="val 84520"/>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b="0" i="0">
                <a:solidFill>
                  <a:schemeClr val="tx1"/>
                </a:solidFill>
                <a:effectLst/>
                <a:latin typeface="Meiryo UI" panose="020B0604030504040204" pitchFamily="34" charset="-128"/>
                <a:ea typeface="Meiryo UI" panose="020B0604030504040204" pitchFamily="34" charset="-128"/>
              </a:rPr>
              <a:t>トッピングアレンジラーメン</a:t>
            </a:r>
            <a:endParaRPr kumimoji="1" lang="ja-JP" altLang="en-US" sz="800">
              <a:solidFill>
                <a:schemeClr val="tx1"/>
              </a:solidFill>
              <a:latin typeface="Meiryo UI" panose="020B0604030504040204" pitchFamily="34" charset="-128"/>
              <a:ea typeface="Meiryo UI" panose="020B0604030504040204" pitchFamily="34" charset="-128"/>
            </a:endParaRPr>
          </a:p>
        </p:txBody>
      </p:sp>
      <p:sp>
        <p:nvSpPr>
          <p:cNvPr id="4137" name="テキスト ボックス 4136">
            <a:extLst>
              <a:ext uri="{FF2B5EF4-FFF2-40B4-BE49-F238E27FC236}">
                <a16:creationId xmlns:a16="http://schemas.microsoft.com/office/drawing/2014/main" id="{A971F7EC-81D2-54FB-1129-11A0DD3B7EC3}"/>
              </a:ext>
            </a:extLst>
          </p:cNvPr>
          <p:cNvSpPr txBox="1"/>
          <p:nvPr/>
        </p:nvSpPr>
        <p:spPr>
          <a:xfrm>
            <a:off x="-164757" y="3919804"/>
            <a:ext cx="2702239" cy="200055"/>
          </a:xfrm>
          <a:prstGeom prst="rect">
            <a:avLst/>
          </a:prstGeom>
          <a:noFill/>
        </p:spPr>
        <p:txBody>
          <a:bodyPr wrap="square">
            <a:spAutoFit/>
          </a:bodyPr>
          <a:lstStyle/>
          <a:p>
            <a:pPr algn="ctr"/>
            <a:r>
              <a:rPr lang="ja-JP" altLang="en-US" sz="700">
                <a:latin typeface="Meiryo UI" panose="020B0604030504040204" pitchFamily="34" charset="-128"/>
                <a:ea typeface="Meiryo UI" panose="020B0604030504040204" pitchFamily="34" charset="-128"/>
              </a:rPr>
              <a:t>https://www.bepal.net/archives/356271</a:t>
            </a:r>
          </a:p>
        </p:txBody>
      </p:sp>
      <p:sp>
        <p:nvSpPr>
          <p:cNvPr id="4138" name="テキスト ボックス 4137">
            <a:extLst>
              <a:ext uri="{FF2B5EF4-FFF2-40B4-BE49-F238E27FC236}">
                <a16:creationId xmlns:a16="http://schemas.microsoft.com/office/drawing/2014/main" id="{ECFD2204-2CC2-5A83-EA19-B97003D118EF}"/>
              </a:ext>
            </a:extLst>
          </p:cNvPr>
          <p:cNvSpPr txBox="1"/>
          <p:nvPr/>
        </p:nvSpPr>
        <p:spPr>
          <a:xfrm>
            <a:off x="2469845" y="3918501"/>
            <a:ext cx="2352057" cy="200055"/>
          </a:xfrm>
          <a:prstGeom prst="rect">
            <a:avLst/>
          </a:prstGeom>
          <a:noFill/>
        </p:spPr>
        <p:txBody>
          <a:bodyPr wrap="square">
            <a:spAutoFit/>
          </a:bodyPr>
          <a:lstStyle/>
          <a:p>
            <a:pPr algn="ctr"/>
            <a:r>
              <a:rPr lang="ja-JP" altLang="en-US" sz="700">
                <a:latin typeface="Meiryo UI" panose="020B0604030504040204" pitchFamily="34" charset="-128"/>
                <a:ea typeface="Meiryo UI" panose="020B0604030504040204" pitchFamily="34" charset="-128"/>
              </a:rPr>
              <a:t>https://www.bepal.net/archives/473565</a:t>
            </a:r>
          </a:p>
        </p:txBody>
      </p:sp>
      <p:sp>
        <p:nvSpPr>
          <p:cNvPr id="4139" name="テキスト ボックス 4138">
            <a:extLst>
              <a:ext uri="{FF2B5EF4-FFF2-40B4-BE49-F238E27FC236}">
                <a16:creationId xmlns:a16="http://schemas.microsoft.com/office/drawing/2014/main" id="{53598702-05A5-5074-4DE0-38F6D2F92406}"/>
              </a:ext>
            </a:extLst>
          </p:cNvPr>
          <p:cNvSpPr txBox="1"/>
          <p:nvPr/>
        </p:nvSpPr>
        <p:spPr>
          <a:xfrm>
            <a:off x="4584388" y="3911798"/>
            <a:ext cx="2498944" cy="200055"/>
          </a:xfrm>
          <a:prstGeom prst="rect">
            <a:avLst/>
          </a:prstGeom>
          <a:noFill/>
        </p:spPr>
        <p:txBody>
          <a:bodyPr wrap="square">
            <a:spAutoFit/>
          </a:bodyPr>
          <a:lstStyle/>
          <a:p>
            <a:pPr algn="ctr"/>
            <a:r>
              <a:rPr lang="ja-JP" altLang="en-US" sz="700">
                <a:latin typeface="Meiryo UI" panose="020B0604030504040204" pitchFamily="34" charset="-128"/>
                <a:ea typeface="Meiryo UI" panose="020B0604030504040204" pitchFamily="34" charset="-128"/>
              </a:rPr>
              <a:t>https://www.bepal.net/archives/363704</a:t>
            </a:r>
          </a:p>
        </p:txBody>
      </p:sp>
      <p:pic>
        <p:nvPicPr>
          <p:cNvPr id="4140" name="図 4139">
            <a:extLst>
              <a:ext uri="{FF2B5EF4-FFF2-40B4-BE49-F238E27FC236}">
                <a16:creationId xmlns:a16="http://schemas.microsoft.com/office/drawing/2014/main" id="{0BA366BB-06C8-832C-7293-73671A2210DF}"/>
              </a:ext>
            </a:extLst>
          </p:cNvPr>
          <p:cNvPicPr>
            <a:picLocks noChangeAspect="1"/>
          </p:cNvPicPr>
          <p:nvPr/>
        </p:nvPicPr>
        <p:blipFill>
          <a:blip r:embed="rId27" cstate="print">
            <a:extLst>
              <a:ext uri="{28A0092B-C50C-407E-A947-70E740481C1C}">
                <a14:useLocalDpi xmlns:a14="http://schemas.microsoft.com/office/drawing/2010/main"/>
              </a:ext>
            </a:extLst>
          </a:blip>
          <a:stretch>
            <a:fillRect/>
          </a:stretch>
        </p:blipFill>
        <p:spPr>
          <a:xfrm>
            <a:off x="1791435" y="5967670"/>
            <a:ext cx="440633" cy="580165"/>
          </a:xfrm>
          <a:prstGeom prst="rect">
            <a:avLst/>
          </a:prstGeom>
        </p:spPr>
      </p:pic>
      <p:pic>
        <p:nvPicPr>
          <p:cNvPr id="4141" name="Picture 18">
            <a:extLst>
              <a:ext uri="{FF2B5EF4-FFF2-40B4-BE49-F238E27FC236}">
                <a16:creationId xmlns:a16="http://schemas.microsoft.com/office/drawing/2014/main" id="{DFE32B10-6EE5-ADE8-6671-61256F7F68F6}"/>
              </a:ext>
            </a:extLst>
          </p:cNvPr>
          <p:cNvPicPr>
            <a:picLocks noChangeAspect="1" noChangeArrowheads="1"/>
          </p:cNvPicPr>
          <p:nvPr/>
        </p:nvPicPr>
        <p:blipFill>
          <a:blip r:embed="rId28" cstate="print">
            <a:extLst>
              <a:ext uri="{28A0092B-C50C-407E-A947-70E740481C1C}">
                <a14:useLocalDpi xmlns:a14="http://schemas.microsoft.com/office/drawing/2010/main"/>
              </a:ext>
            </a:extLst>
          </a:blip>
          <a:srcRect/>
          <a:stretch>
            <a:fillRect/>
          </a:stretch>
        </p:blipFill>
        <p:spPr bwMode="auto">
          <a:xfrm>
            <a:off x="238998" y="5607309"/>
            <a:ext cx="934832" cy="623221"/>
          </a:xfrm>
          <a:prstGeom prst="rect">
            <a:avLst/>
          </a:prstGeom>
          <a:noFill/>
          <a:extLst>
            <a:ext uri="{909E8E84-426E-40DD-AFC4-6F175D3DCCD1}">
              <a14:hiddenFill xmlns:a14="http://schemas.microsoft.com/office/drawing/2010/main">
                <a:solidFill>
                  <a:srgbClr val="FFFFFF"/>
                </a:solidFill>
              </a14:hiddenFill>
            </a:ext>
          </a:extLst>
        </p:spPr>
      </p:pic>
      <p:sp>
        <p:nvSpPr>
          <p:cNvPr id="4142" name="テキスト ボックス 4141">
            <a:extLst>
              <a:ext uri="{FF2B5EF4-FFF2-40B4-BE49-F238E27FC236}">
                <a16:creationId xmlns:a16="http://schemas.microsoft.com/office/drawing/2014/main" id="{4E0FD441-2F06-0943-7927-599DD7F4616E}"/>
              </a:ext>
            </a:extLst>
          </p:cNvPr>
          <p:cNvSpPr txBox="1"/>
          <p:nvPr/>
        </p:nvSpPr>
        <p:spPr>
          <a:xfrm>
            <a:off x="54653" y="6561509"/>
            <a:ext cx="2516209" cy="200055"/>
          </a:xfrm>
          <a:prstGeom prst="rect">
            <a:avLst/>
          </a:prstGeom>
          <a:noFill/>
        </p:spPr>
        <p:txBody>
          <a:bodyPr wrap="square">
            <a:spAutoFit/>
          </a:bodyPr>
          <a:lstStyle/>
          <a:p>
            <a:pPr algn="ctr"/>
            <a:r>
              <a:rPr lang="ja-JP" altLang="en-US" sz="700" dirty="0">
                <a:latin typeface="Meiryo UI" panose="020B0604030504040204" pitchFamily="34" charset="-128"/>
                <a:ea typeface="Meiryo UI" panose="020B0604030504040204" pitchFamily="34" charset="-128"/>
              </a:rPr>
              <a:t>https://www.bepal.net/archives/318749</a:t>
            </a:r>
          </a:p>
        </p:txBody>
      </p:sp>
      <p:pic>
        <p:nvPicPr>
          <p:cNvPr id="4143" name="Picture 22">
            <a:extLst>
              <a:ext uri="{FF2B5EF4-FFF2-40B4-BE49-F238E27FC236}">
                <a16:creationId xmlns:a16="http://schemas.microsoft.com/office/drawing/2014/main" id="{1EC08E5B-6A35-BD45-5148-40BB7C86007B}"/>
              </a:ext>
            </a:extLst>
          </p:cNvPr>
          <p:cNvPicPr>
            <a:picLocks noChangeAspect="1" noChangeArrowheads="1"/>
          </p:cNvPicPr>
          <p:nvPr/>
        </p:nvPicPr>
        <p:blipFill>
          <a:blip r:embed="rId29" cstate="print">
            <a:extLst>
              <a:ext uri="{28A0092B-C50C-407E-A947-70E740481C1C}">
                <a14:useLocalDpi xmlns:a14="http://schemas.microsoft.com/office/drawing/2010/main"/>
              </a:ext>
            </a:extLst>
          </a:blip>
          <a:srcRect/>
          <a:stretch>
            <a:fillRect/>
          </a:stretch>
        </p:blipFill>
        <p:spPr bwMode="auto">
          <a:xfrm>
            <a:off x="216907" y="2963474"/>
            <a:ext cx="933249" cy="622814"/>
          </a:xfrm>
          <a:prstGeom prst="rect">
            <a:avLst/>
          </a:prstGeom>
          <a:noFill/>
          <a:extLst>
            <a:ext uri="{909E8E84-426E-40DD-AFC4-6F175D3DCCD1}">
              <a14:hiddenFill xmlns:a14="http://schemas.microsoft.com/office/drawing/2010/main">
                <a:solidFill>
                  <a:srgbClr val="FFFFFF"/>
                </a:solidFill>
              </a14:hiddenFill>
            </a:ext>
          </a:extLst>
        </p:spPr>
      </p:pic>
      <p:sp>
        <p:nvSpPr>
          <p:cNvPr id="4144" name="テキスト ボックス 4143">
            <a:extLst>
              <a:ext uri="{FF2B5EF4-FFF2-40B4-BE49-F238E27FC236}">
                <a16:creationId xmlns:a16="http://schemas.microsoft.com/office/drawing/2014/main" id="{CEAC2FC1-FEAB-3B11-3DF4-AAA2C3FFB482}"/>
              </a:ext>
            </a:extLst>
          </p:cNvPr>
          <p:cNvSpPr txBox="1"/>
          <p:nvPr/>
        </p:nvSpPr>
        <p:spPr>
          <a:xfrm>
            <a:off x="6655676" y="6551227"/>
            <a:ext cx="2498944" cy="200055"/>
          </a:xfrm>
          <a:prstGeom prst="rect">
            <a:avLst/>
          </a:prstGeom>
          <a:noFill/>
        </p:spPr>
        <p:txBody>
          <a:bodyPr wrap="square">
            <a:spAutoFit/>
          </a:bodyPr>
          <a:lstStyle/>
          <a:p>
            <a:pPr algn="ctr"/>
            <a:r>
              <a:rPr lang="ja-JP" altLang="en-US" sz="700">
                <a:latin typeface="Meiryo UI" panose="020B0604030504040204" pitchFamily="34" charset="-128"/>
                <a:ea typeface="Meiryo UI" panose="020B0604030504040204" pitchFamily="34" charset="-128"/>
              </a:rPr>
              <a:t>https://www.bepal.net/archives/327965</a:t>
            </a:r>
          </a:p>
        </p:txBody>
      </p:sp>
      <p:pic>
        <p:nvPicPr>
          <p:cNvPr id="4145" name="Picture 26" descr="【ギフトボックス入り】上島珈琲店 フレッシュキューブ（1杯分/粉）全19種セット 包装済み">
            <a:extLst>
              <a:ext uri="{FF2B5EF4-FFF2-40B4-BE49-F238E27FC236}">
                <a16:creationId xmlns:a16="http://schemas.microsoft.com/office/drawing/2014/main" id="{C5FB99FB-CCB8-3281-75E6-ACCC085C2743}"/>
              </a:ext>
            </a:extLst>
          </p:cNvPr>
          <p:cNvPicPr>
            <a:picLocks noChangeAspect="1" noChangeArrowheads="1"/>
          </p:cNvPicPr>
          <p:nvPr/>
        </p:nvPicPr>
        <p:blipFill rotWithShape="1">
          <a:blip r:embed="rId30" cstate="print">
            <a:extLst>
              <a:ext uri="{28A0092B-C50C-407E-A947-70E740481C1C}">
                <a14:useLocalDpi xmlns:a14="http://schemas.microsoft.com/office/drawing/2010/main"/>
              </a:ext>
            </a:extLst>
          </a:blip>
          <a:srcRect/>
          <a:stretch/>
        </p:blipFill>
        <p:spPr bwMode="auto">
          <a:xfrm>
            <a:off x="6710919" y="4780888"/>
            <a:ext cx="712407" cy="712407"/>
          </a:xfrm>
          <a:prstGeom prst="ellipse">
            <a:avLst/>
          </a:prstGeom>
          <a:noFill/>
          <a:ln w="9525">
            <a:solidFill>
              <a:schemeClr val="accent1">
                <a:shade val="15000"/>
              </a:schemeClr>
            </a:solidFill>
          </a:ln>
          <a:extLst>
            <a:ext uri="{909E8E84-426E-40DD-AFC4-6F175D3DCCD1}">
              <a14:hiddenFill xmlns:a14="http://schemas.microsoft.com/office/drawing/2010/main">
                <a:solidFill>
                  <a:srgbClr val="FFFFFF"/>
                </a:solidFill>
              </a14:hiddenFill>
            </a:ext>
          </a:extLst>
        </p:spPr>
      </p:pic>
      <p:pic>
        <p:nvPicPr>
          <p:cNvPr id="4146" name="図 4145">
            <a:extLst>
              <a:ext uri="{FF2B5EF4-FFF2-40B4-BE49-F238E27FC236}">
                <a16:creationId xmlns:a16="http://schemas.microsoft.com/office/drawing/2014/main" id="{89E5916A-9B82-50CF-4DAF-C2F43661DEBE}"/>
              </a:ext>
            </a:extLst>
          </p:cNvPr>
          <p:cNvPicPr>
            <a:picLocks noChangeAspect="1"/>
          </p:cNvPicPr>
          <p:nvPr/>
        </p:nvPicPr>
        <p:blipFill>
          <a:blip r:embed="rId31" cstate="print">
            <a:extLst>
              <a:ext uri="{28A0092B-C50C-407E-A947-70E740481C1C}">
                <a14:useLocalDpi xmlns:a14="http://schemas.microsoft.com/office/drawing/2010/main"/>
              </a:ext>
            </a:extLst>
          </a:blip>
          <a:stretch>
            <a:fillRect/>
          </a:stretch>
        </p:blipFill>
        <p:spPr>
          <a:xfrm>
            <a:off x="8292467" y="3288185"/>
            <a:ext cx="443193" cy="583538"/>
          </a:xfrm>
          <a:prstGeom prst="rect">
            <a:avLst/>
          </a:prstGeom>
        </p:spPr>
      </p:pic>
      <p:sp>
        <p:nvSpPr>
          <p:cNvPr id="4147" name="角丸四角形吹き出し 86">
            <a:extLst>
              <a:ext uri="{FF2B5EF4-FFF2-40B4-BE49-F238E27FC236}">
                <a16:creationId xmlns:a16="http://schemas.microsoft.com/office/drawing/2014/main" id="{2E4F4EFD-1646-2048-FE02-96D9CE1D3194}"/>
              </a:ext>
            </a:extLst>
          </p:cNvPr>
          <p:cNvSpPr/>
          <p:nvPr/>
        </p:nvSpPr>
        <p:spPr>
          <a:xfrm>
            <a:off x="73481" y="3644581"/>
            <a:ext cx="1393443" cy="241168"/>
          </a:xfrm>
          <a:prstGeom prst="wedgeRoundRectCallout">
            <a:avLst>
              <a:gd name="adj1" fmla="val -13162"/>
              <a:gd name="adj2" fmla="val -69358"/>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b="0" i="0">
                <a:solidFill>
                  <a:schemeClr val="tx1"/>
                </a:solidFill>
                <a:effectLst/>
                <a:latin typeface="Meiryo UI" panose="020B0604030504040204" pitchFamily="34" charset="-128"/>
                <a:ea typeface="Meiryo UI" panose="020B0604030504040204" pitchFamily="34" charset="-128"/>
              </a:rPr>
              <a:t>マメロニ入りジャーマンポテト</a:t>
            </a:r>
            <a:endParaRPr kumimoji="1" lang="ja-JP" altLang="en-US" sz="800">
              <a:solidFill>
                <a:schemeClr val="tx1"/>
              </a:solidFill>
              <a:latin typeface="Meiryo UI" panose="020B0604030504040204" pitchFamily="34" charset="-128"/>
              <a:ea typeface="Meiryo UI" panose="020B0604030504040204" pitchFamily="34" charset="-128"/>
            </a:endParaRPr>
          </a:p>
        </p:txBody>
      </p:sp>
      <p:sp>
        <p:nvSpPr>
          <p:cNvPr id="4148" name="角丸四角形吹き出し 173">
            <a:extLst>
              <a:ext uri="{FF2B5EF4-FFF2-40B4-BE49-F238E27FC236}">
                <a16:creationId xmlns:a16="http://schemas.microsoft.com/office/drawing/2014/main" id="{49BE1FE9-1DB4-C8D0-9581-FAC7CF51E65B}"/>
              </a:ext>
            </a:extLst>
          </p:cNvPr>
          <p:cNvSpPr/>
          <p:nvPr/>
        </p:nvSpPr>
        <p:spPr>
          <a:xfrm>
            <a:off x="2621212" y="3659845"/>
            <a:ext cx="1393443" cy="241168"/>
          </a:xfrm>
          <a:prstGeom prst="wedgeRoundRectCallout">
            <a:avLst>
              <a:gd name="adj1" fmla="val -4855"/>
              <a:gd name="adj2" fmla="val -88556"/>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b="0" i="0">
                <a:solidFill>
                  <a:schemeClr val="tx1"/>
                </a:solidFill>
                <a:effectLst/>
                <a:latin typeface="Meiryo UI" panose="020B0604030504040204" pitchFamily="34" charset="-128"/>
                <a:ea typeface="Meiryo UI" panose="020B0604030504040204" pitchFamily="34" charset="-128"/>
              </a:rPr>
              <a:t>葱油餅（ツォンヨピン）</a:t>
            </a:r>
          </a:p>
        </p:txBody>
      </p:sp>
      <p:sp>
        <p:nvSpPr>
          <p:cNvPr id="4149" name="角丸四角形吹き出し 176">
            <a:extLst>
              <a:ext uri="{FF2B5EF4-FFF2-40B4-BE49-F238E27FC236}">
                <a16:creationId xmlns:a16="http://schemas.microsoft.com/office/drawing/2014/main" id="{AE533374-CE47-C91E-B238-C4ACEB591100}"/>
              </a:ext>
            </a:extLst>
          </p:cNvPr>
          <p:cNvSpPr/>
          <p:nvPr/>
        </p:nvSpPr>
        <p:spPr>
          <a:xfrm flipH="1">
            <a:off x="3323412" y="2397119"/>
            <a:ext cx="1240078" cy="240418"/>
          </a:xfrm>
          <a:prstGeom prst="wedgeRoundRectCallout">
            <a:avLst>
              <a:gd name="adj1" fmla="val -10310"/>
              <a:gd name="adj2" fmla="val 84520"/>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b="0" i="0">
                <a:solidFill>
                  <a:schemeClr val="tx1"/>
                </a:solidFill>
                <a:effectLst/>
                <a:latin typeface="Meiryo UI" panose="020B0604030504040204" pitchFamily="34" charset="-128"/>
                <a:ea typeface="Meiryo UI" panose="020B0604030504040204" pitchFamily="34" charset="-128"/>
              </a:rPr>
              <a:t>シーチキン</a:t>
            </a:r>
            <a:r>
              <a:rPr lang="en-US" altLang="ja-JP" sz="800" b="0" i="0" dirty="0">
                <a:solidFill>
                  <a:schemeClr val="tx1"/>
                </a:solidFill>
                <a:effectLst/>
                <a:latin typeface="Meiryo UI" panose="020B0604030504040204" pitchFamily="34" charset="-128"/>
                <a:ea typeface="Meiryo UI" panose="020B0604030504040204" pitchFamily="34" charset="-128"/>
              </a:rPr>
              <a:t>® </a:t>
            </a:r>
            <a:r>
              <a:rPr lang="ja-JP" altLang="en-US" sz="800" b="0" i="0">
                <a:solidFill>
                  <a:schemeClr val="tx1"/>
                </a:solidFill>
                <a:effectLst/>
                <a:latin typeface="Meiryo UI" panose="020B0604030504040204" pitchFamily="34" charset="-128"/>
                <a:ea typeface="Meiryo UI" panose="020B0604030504040204" pitchFamily="34" charset="-128"/>
              </a:rPr>
              <a:t>・ ナシゴレン</a:t>
            </a:r>
          </a:p>
        </p:txBody>
      </p:sp>
      <p:sp>
        <p:nvSpPr>
          <p:cNvPr id="4150" name="角丸四角形吹き出し 179">
            <a:extLst>
              <a:ext uri="{FF2B5EF4-FFF2-40B4-BE49-F238E27FC236}">
                <a16:creationId xmlns:a16="http://schemas.microsoft.com/office/drawing/2014/main" id="{06D5EE18-CE3B-5E63-D68B-3E3E4491FB12}"/>
              </a:ext>
            </a:extLst>
          </p:cNvPr>
          <p:cNvSpPr/>
          <p:nvPr/>
        </p:nvSpPr>
        <p:spPr>
          <a:xfrm flipH="1">
            <a:off x="5348400" y="2415357"/>
            <a:ext cx="1240078" cy="240418"/>
          </a:xfrm>
          <a:prstGeom prst="wedgeRoundRectCallout">
            <a:avLst>
              <a:gd name="adj1" fmla="val -10310"/>
              <a:gd name="adj2" fmla="val 84520"/>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i="0">
                <a:solidFill>
                  <a:schemeClr val="tx1"/>
                </a:solidFill>
                <a:effectLst/>
                <a:latin typeface="Meiryo UI" panose="020B0604030504040204" pitchFamily="34" charset="-128"/>
                <a:ea typeface="Meiryo UI" panose="020B0604030504040204" pitchFamily="34" charset="-128"/>
              </a:rPr>
              <a:t>焚き火ハンバーガー</a:t>
            </a:r>
          </a:p>
        </p:txBody>
      </p:sp>
      <p:sp>
        <p:nvSpPr>
          <p:cNvPr id="4151" name="角丸四角形吹き出し 180">
            <a:extLst>
              <a:ext uri="{FF2B5EF4-FFF2-40B4-BE49-F238E27FC236}">
                <a16:creationId xmlns:a16="http://schemas.microsoft.com/office/drawing/2014/main" id="{A7D640DA-96D3-C79A-5DB8-FC2453644894}"/>
              </a:ext>
            </a:extLst>
          </p:cNvPr>
          <p:cNvSpPr/>
          <p:nvPr/>
        </p:nvSpPr>
        <p:spPr>
          <a:xfrm flipH="1">
            <a:off x="7528960" y="2442712"/>
            <a:ext cx="1240078" cy="240418"/>
          </a:xfrm>
          <a:prstGeom prst="wedgeRoundRectCallout">
            <a:avLst>
              <a:gd name="adj1" fmla="val -10310"/>
              <a:gd name="adj2" fmla="val 84520"/>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i="0">
                <a:solidFill>
                  <a:schemeClr val="tx1"/>
                </a:solidFill>
                <a:effectLst/>
                <a:latin typeface="Meiryo UI" panose="020B0604030504040204" pitchFamily="34" charset="-128"/>
                <a:ea typeface="Meiryo UI" panose="020B0604030504040204" pitchFamily="34" charset="-128"/>
              </a:rPr>
              <a:t>冷やしみそカレースープ</a:t>
            </a:r>
          </a:p>
        </p:txBody>
      </p:sp>
      <p:sp>
        <p:nvSpPr>
          <p:cNvPr id="4152" name="角丸四角形吹き出し 181">
            <a:extLst>
              <a:ext uri="{FF2B5EF4-FFF2-40B4-BE49-F238E27FC236}">
                <a16:creationId xmlns:a16="http://schemas.microsoft.com/office/drawing/2014/main" id="{46F104C9-2EF4-14FF-ED86-761057D285BC}"/>
              </a:ext>
            </a:extLst>
          </p:cNvPr>
          <p:cNvSpPr/>
          <p:nvPr/>
        </p:nvSpPr>
        <p:spPr>
          <a:xfrm flipH="1">
            <a:off x="961983" y="5068354"/>
            <a:ext cx="1240078" cy="240418"/>
          </a:xfrm>
          <a:prstGeom prst="wedgeRoundRectCallout">
            <a:avLst>
              <a:gd name="adj1" fmla="val -10310"/>
              <a:gd name="adj2" fmla="val 84520"/>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b="0" i="0">
                <a:solidFill>
                  <a:schemeClr val="tx1"/>
                </a:solidFill>
                <a:effectLst/>
                <a:latin typeface="Meiryo UI" panose="020B0604030504040204" pitchFamily="34" charset="-128"/>
                <a:ea typeface="Meiryo UI" panose="020B0604030504040204" pitchFamily="34" charset="-128"/>
              </a:rPr>
              <a:t>クロクロスティーニ</a:t>
            </a:r>
            <a:r>
              <a:rPr lang="en-US" altLang="ja-JP" sz="800" b="0" i="0" dirty="0">
                <a:solidFill>
                  <a:schemeClr val="tx1"/>
                </a:solidFill>
                <a:effectLst/>
                <a:latin typeface="Meiryo UI" panose="020B0604030504040204" pitchFamily="34" charset="-128"/>
                <a:ea typeface="Meiryo UI" panose="020B0604030504040204" pitchFamily="34" charset="-128"/>
              </a:rPr>
              <a:t>2</a:t>
            </a:r>
            <a:r>
              <a:rPr lang="ja-JP" altLang="en-US" sz="800" b="0" i="0">
                <a:solidFill>
                  <a:schemeClr val="tx1"/>
                </a:solidFill>
                <a:effectLst/>
                <a:latin typeface="Meiryo UI" panose="020B0604030504040204" pitchFamily="34" charset="-128"/>
                <a:ea typeface="Meiryo UI" panose="020B0604030504040204" pitchFamily="34" charset="-128"/>
              </a:rPr>
              <a:t>種</a:t>
            </a:r>
            <a:endParaRPr kumimoji="1" lang="ja-JP" altLang="en-US" sz="800">
              <a:solidFill>
                <a:schemeClr val="tx1"/>
              </a:solidFill>
              <a:latin typeface="Meiryo UI" panose="020B0604030504040204" pitchFamily="34" charset="-128"/>
              <a:ea typeface="Meiryo UI" panose="020B0604030504040204" pitchFamily="34" charset="-128"/>
            </a:endParaRPr>
          </a:p>
        </p:txBody>
      </p:sp>
      <p:sp>
        <p:nvSpPr>
          <p:cNvPr id="4153" name="角丸四角形吹き出し 182">
            <a:extLst>
              <a:ext uri="{FF2B5EF4-FFF2-40B4-BE49-F238E27FC236}">
                <a16:creationId xmlns:a16="http://schemas.microsoft.com/office/drawing/2014/main" id="{30214762-D8C3-6EB6-398E-318FF041E23A}"/>
              </a:ext>
            </a:extLst>
          </p:cNvPr>
          <p:cNvSpPr/>
          <p:nvPr/>
        </p:nvSpPr>
        <p:spPr>
          <a:xfrm flipH="1">
            <a:off x="3260963" y="5068354"/>
            <a:ext cx="1240078" cy="310338"/>
          </a:xfrm>
          <a:prstGeom prst="wedgeRoundRectCallout">
            <a:avLst>
              <a:gd name="adj1" fmla="val -10310"/>
              <a:gd name="adj2" fmla="val 84520"/>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a:solidFill>
                  <a:schemeClr val="tx1"/>
                </a:solidFill>
                <a:latin typeface="Meiryo UI" panose="020B0604030504040204" pitchFamily="34" charset="-128"/>
                <a:ea typeface="Meiryo UI" panose="020B0604030504040204" pitchFamily="34" charset="-128"/>
              </a:rPr>
              <a:t>カツオの塩たたき</a:t>
            </a:r>
            <a:r>
              <a:rPr kumimoji="1" lang="en-US" altLang="ja-JP" sz="800" dirty="0">
                <a:solidFill>
                  <a:schemeClr val="tx1"/>
                </a:solidFill>
                <a:latin typeface="Meiryo UI" panose="020B0604030504040204" pitchFamily="34" charset="-128"/>
                <a:ea typeface="Meiryo UI" panose="020B0604030504040204" pitchFamily="34" charset="-128"/>
              </a:rPr>
              <a:t>〜</a:t>
            </a:r>
            <a:r>
              <a:rPr kumimoji="1" lang="ja-JP" altLang="en-US" sz="800">
                <a:solidFill>
                  <a:schemeClr val="tx1"/>
                </a:solidFill>
                <a:latin typeface="Meiryo UI" panose="020B0604030504040204" pitchFamily="34" charset="-128"/>
                <a:ea typeface="Meiryo UI" panose="020B0604030504040204" pitchFamily="34" charset="-128"/>
              </a:rPr>
              <a:t>熱々ガーリックオイルがけ</a:t>
            </a:r>
            <a:r>
              <a:rPr kumimoji="1" lang="en-US" altLang="ja-JP" sz="800" dirty="0">
                <a:solidFill>
                  <a:schemeClr val="tx1"/>
                </a:solidFill>
                <a:latin typeface="Meiryo UI" panose="020B0604030504040204" pitchFamily="34" charset="-128"/>
                <a:ea typeface="Meiryo UI" panose="020B0604030504040204" pitchFamily="34" charset="-128"/>
              </a:rPr>
              <a:t>〜</a:t>
            </a:r>
            <a:endParaRPr lang="ja-JP" altLang="en-US" sz="800" b="0" i="0">
              <a:solidFill>
                <a:schemeClr val="tx1"/>
              </a:solidFill>
              <a:effectLst/>
              <a:latin typeface="Meiryo UI" panose="020B0604030504040204" pitchFamily="34" charset="-128"/>
              <a:ea typeface="Meiryo UI" panose="020B0604030504040204" pitchFamily="34" charset="-128"/>
            </a:endParaRPr>
          </a:p>
        </p:txBody>
      </p:sp>
      <p:sp>
        <p:nvSpPr>
          <p:cNvPr id="4154" name="角丸四角形吹き出し 183">
            <a:extLst>
              <a:ext uri="{FF2B5EF4-FFF2-40B4-BE49-F238E27FC236}">
                <a16:creationId xmlns:a16="http://schemas.microsoft.com/office/drawing/2014/main" id="{FBDC4D04-E420-9713-19DD-2E0D375987F5}"/>
              </a:ext>
            </a:extLst>
          </p:cNvPr>
          <p:cNvSpPr/>
          <p:nvPr/>
        </p:nvSpPr>
        <p:spPr>
          <a:xfrm flipH="1">
            <a:off x="5390910" y="5079618"/>
            <a:ext cx="1200265" cy="304282"/>
          </a:xfrm>
          <a:prstGeom prst="wedgeRoundRectCallout">
            <a:avLst>
              <a:gd name="adj1" fmla="val -10310"/>
              <a:gd name="adj2" fmla="val 84520"/>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i="0">
                <a:solidFill>
                  <a:schemeClr val="tx1"/>
                </a:solidFill>
                <a:effectLst/>
                <a:latin typeface="Meiryo UI" panose="020B0604030504040204" pitchFamily="34" charset="-128"/>
                <a:ea typeface="Meiryo UI" panose="020B0604030504040204" pitchFamily="34" charset="-128"/>
              </a:rPr>
              <a:t>ステーキと焼きトマト入り</a:t>
            </a:r>
            <a:endParaRPr lang="en-US" altLang="ja-JP" sz="800" i="0" dirty="0">
              <a:solidFill>
                <a:schemeClr val="tx1"/>
              </a:solidFill>
              <a:effectLst/>
              <a:latin typeface="Meiryo UI" panose="020B0604030504040204" pitchFamily="34" charset="-128"/>
              <a:ea typeface="Meiryo UI" panose="020B0604030504040204" pitchFamily="34" charset="-128"/>
            </a:endParaRPr>
          </a:p>
          <a:p>
            <a:pPr algn="ctr"/>
            <a:r>
              <a:rPr lang="ja-JP" altLang="en-US" sz="800" i="0">
                <a:solidFill>
                  <a:schemeClr val="tx1"/>
                </a:solidFill>
                <a:effectLst/>
                <a:latin typeface="Meiryo UI" panose="020B0604030504040204" pitchFamily="34" charset="-128"/>
                <a:ea typeface="Meiryo UI" panose="020B0604030504040204" pitchFamily="34" charset="-128"/>
              </a:rPr>
              <a:t>サルサソースのタコス</a:t>
            </a:r>
          </a:p>
        </p:txBody>
      </p:sp>
      <p:sp>
        <p:nvSpPr>
          <p:cNvPr id="4155" name="角丸四角形吹き出し 184">
            <a:extLst>
              <a:ext uri="{FF2B5EF4-FFF2-40B4-BE49-F238E27FC236}">
                <a16:creationId xmlns:a16="http://schemas.microsoft.com/office/drawing/2014/main" id="{B95E52DB-209A-788D-A89C-9EC9D68C7367}"/>
              </a:ext>
            </a:extLst>
          </p:cNvPr>
          <p:cNvSpPr/>
          <p:nvPr/>
        </p:nvSpPr>
        <p:spPr>
          <a:xfrm flipH="1">
            <a:off x="7727210" y="5108532"/>
            <a:ext cx="1025228" cy="310093"/>
          </a:xfrm>
          <a:prstGeom prst="wedgeRoundRectCallout">
            <a:avLst>
              <a:gd name="adj1" fmla="val 31692"/>
              <a:gd name="adj2" fmla="val 113406"/>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a:solidFill>
                  <a:schemeClr val="tx1"/>
                </a:solidFill>
                <a:latin typeface="Meiryo UI" panose="020B0604030504040204" pitchFamily="34" charset="-128"/>
                <a:ea typeface="Meiryo UI" panose="020B0604030504040204" pitchFamily="34" charset="-128"/>
              </a:rPr>
              <a:t>スキレットで作る</a:t>
            </a:r>
            <a:endParaRPr kumimoji="1" lang="en-US" altLang="ja-JP" sz="800" dirty="0">
              <a:solidFill>
                <a:schemeClr val="tx1"/>
              </a:solidFill>
              <a:latin typeface="Meiryo UI" panose="020B0604030504040204" pitchFamily="34" charset="-128"/>
              <a:ea typeface="Meiryo UI" panose="020B0604030504040204" pitchFamily="34" charset="-128"/>
            </a:endParaRPr>
          </a:p>
          <a:p>
            <a:pPr algn="ctr"/>
            <a:r>
              <a:rPr kumimoji="1" lang="ja-JP" altLang="en-US" sz="800">
                <a:solidFill>
                  <a:schemeClr val="tx1"/>
                </a:solidFill>
                <a:latin typeface="Meiryo UI" panose="020B0604030504040204" pitchFamily="34" charset="-128"/>
                <a:ea typeface="Meiryo UI" panose="020B0604030504040204" pitchFamily="34" charset="-128"/>
              </a:rPr>
              <a:t>アップルコブラー</a:t>
            </a:r>
            <a:endParaRPr lang="ja-JP" altLang="en-US" sz="800" i="0">
              <a:solidFill>
                <a:schemeClr val="tx1"/>
              </a:solidFill>
              <a:effectLst/>
              <a:latin typeface="Meiryo UI" panose="020B0604030504040204" pitchFamily="34" charset="-128"/>
              <a:ea typeface="Meiryo UI" panose="020B0604030504040204" pitchFamily="34" charset="-128"/>
            </a:endParaRPr>
          </a:p>
        </p:txBody>
      </p:sp>
      <p:sp>
        <p:nvSpPr>
          <p:cNvPr id="4156" name="角丸四角形吹き出し 185">
            <a:extLst>
              <a:ext uri="{FF2B5EF4-FFF2-40B4-BE49-F238E27FC236}">
                <a16:creationId xmlns:a16="http://schemas.microsoft.com/office/drawing/2014/main" id="{030C09C7-E110-6670-8EFD-714F3755867C}"/>
              </a:ext>
            </a:extLst>
          </p:cNvPr>
          <p:cNvSpPr/>
          <p:nvPr/>
        </p:nvSpPr>
        <p:spPr>
          <a:xfrm>
            <a:off x="4841225" y="6290713"/>
            <a:ext cx="1393443" cy="241168"/>
          </a:xfrm>
          <a:prstGeom prst="wedgeRoundRectCallout">
            <a:avLst>
              <a:gd name="adj1" fmla="val -4855"/>
              <a:gd name="adj2" fmla="val -88556"/>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00" dirty="0">
                <a:solidFill>
                  <a:schemeClr val="tx1"/>
                </a:solidFill>
                <a:latin typeface="Meiryo UI" panose="020B0604030504040204" pitchFamily="34" charset="-128"/>
                <a:ea typeface="Meiryo UI" panose="020B0604030504040204" pitchFamily="34" charset="-128"/>
              </a:rPr>
              <a:t>タコ串の炭火焼きガリシア風</a:t>
            </a:r>
          </a:p>
        </p:txBody>
      </p:sp>
      <p:sp>
        <p:nvSpPr>
          <p:cNvPr id="4157" name="角丸四角形吹き出し 186">
            <a:extLst>
              <a:ext uri="{FF2B5EF4-FFF2-40B4-BE49-F238E27FC236}">
                <a16:creationId xmlns:a16="http://schemas.microsoft.com/office/drawing/2014/main" id="{9E690123-BD8E-295F-779B-36C90BD05E75}"/>
              </a:ext>
            </a:extLst>
          </p:cNvPr>
          <p:cNvSpPr/>
          <p:nvPr/>
        </p:nvSpPr>
        <p:spPr>
          <a:xfrm>
            <a:off x="2545145" y="6309423"/>
            <a:ext cx="1393443" cy="241168"/>
          </a:xfrm>
          <a:prstGeom prst="wedgeRoundRectCallout">
            <a:avLst>
              <a:gd name="adj1" fmla="val -4855"/>
              <a:gd name="adj2" fmla="val -88556"/>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b="0" i="0">
                <a:solidFill>
                  <a:schemeClr val="tx1"/>
                </a:solidFill>
                <a:effectLst/>
                <a:latin typeface="Meiryo UI" panose="020B0604030504040204" pitchFamily="34" charset="-128"/>
                <a:ea typeface="Meiryo UI" panose="020B0604030504040204" pitchFamily="34" charset="-128"/>
              </a:rPr>
              <a:t>エビと魚のサテ</a:t>
            </a:r>
          </a:p>
        </p:txBody>
      </p:sp>
      <p:sp>
        <p:nvSpPr>
          <p:cNvPr id="4158" name="角丸四角形吹き出し 187">
            <a:extLst>
              <a:ext uri="{FF2B5EF4-FFF2-40B4-BE49-F238E27FC236}">
                <a16:creationId xmlns:a16="http://schemas.microsoft.com/office/drawing/2014/main" id="{F104FFE8-5B42-7591-91BC-C4384F0D71C5}"/>
              </a:ext>
            </a:extLst>
          </p:cNvPr>
          <p:cNvSpPr/>
          <p:nvPr/>
        </p:nvSpPr>
        <p:spPr>
          <a:xfrm>
            <a:off x="205510" y="6240784"/>
            <a:ext cx="1584680" cy="304414"/>
          </a:xfrm>
          <a:prstGeom prst="wedgeRoundRectCallout">
            <a:avLst>
              <a:gd name="adj1" fmla="val -4855"/>
              <a:gd name="adj2" fmla="val -88556"/>
              <a:gd name="adj3" fmla="val 16667"/>
            </a:avLst>
          </a:prstGeom>
          <a:solidFill>
            <a:srgbClr val="D5ED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800" b="0" i="0">
                <a:solidFill>
                  <a:schemeClr val="tx1"/>
                </a:solidFill>
                <a:effectLst/>
                <a:latin typeface="Meiryo UI" panose="020B0604030504040204" pitchFamily="34" charset="-128"/>
                <a:ea typeface="Meiryo UI" panose="020B0604030504040204" pitchFamily="34" charset="-128"/>
              </a:rPr>
              <a:t>葱塩豚のマンゴー＆パイナップルのサルサソースがけ</a:t>
            </a:r>
          </a:p>
        </p:txBody>
      </p:sp>
      <p:pic>
        <p:nvPicPr>
          <p:cNvPr id="4159" name="グラフィックス 4158" descr="戻る 単色塗りつぶし">
            <a:extLst>
              <a:ext uri="{FF2B5EF4-FFF2-40B4-BE49-F238E27FC236}">
                <a16:creationId xmlns:a16="http://schemas.microsoft.com/office/drawing/2014/main" id="{C47ED0CF-55B7-94CE-5926-ED15A492AEA6}"/>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rot="12501128">
            <a:off x="574225" y="2569655"/>
            <a:ext cx="547175" cy="547175"/>
          </a:xfrm>
          <a:prstGeom prst="rect">
            <a:avLst/>
          </a:prstGeom>
        </p:spPr>
      </p:pic>
      <p:pic>
        <p:nvPicPr>
          <p:cNvPr id="1024" name="グラフィックス 1023" descr="戻る 単色塗りつぶし">
            <a:extLst>
              <a:ext uri="{FF2B5EF4-FFF2-40B4-BE49-F238E27FC236}">
                <a16:creationId xmlns:a16="http://schemas.microsoft.com/office/drawing/2014/main" id="{CAA1A8DF-31EB-2B11-85B6-DC8CC868B6E2}"/>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rot="12501128">
            <a:off x="2856827" y="2549018"/>
            <a:ext cx="547175" cy="547175"/>
          </a:xfrm>
          <a:prstGeom prst="rect">
            <a:avLst/>
          </a:prstGeom>
        </p:spPr>
      </p:pic>
      <p:pic>
        <p:nvPicPr>
          <p:cNvPr id="1025" name="グラフィックス 1024" descr="戻る 単色塗りつぶし">
            <a:extLst>
              <a:ext uri="{FF2B5EF4-FFF2-40B4-BE49-F238E27FC236}">
                <a16:creationId xmlns:a16="http://schemas.microsoft.com/office/drawing/2014/main" id="{B08FFAED-0A9F-A1EF-15C9-90F169ABD38F}"/>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rot="12501128">
            <a:off x="5081924" y="2582384"/>
            <a:ext cx="547175" cy="547175"/>
          </a:xfrm>
          <a:prstGeom prst="rect">
            <a:avLst/>
          </a:prstGeom>
        </p:spPr>
      </p:pic>
      <p:pic>
        <p:nvPicPr>
          <p:cNvPr id="1027" name="グラフィックス 1026" descr="戻る 単色塗りつぶし">
            <a:extLst>
              <a:ext uri="{FF2B5EF4-FFF2-40B4-BE49-F238E27FC236}">
                <a16:creationId xmlns:a16="http://schemas.microsoft.com/office/drawing/2014/main" id="{64215516-7001-13B5-BF62-5A86DC9A0B7E}"/>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rot="12501128">
            <a:off x="7089175" y="2595154"/>
            <a:ext cx="547175" cy="547175"/>
          </a:xfrm>
          <a:prstGeom prst="rect">
            <a:avLst/>
          </a:prstGeom>
        </p:spPr>
      </p:pic>
      <p:pic>
        <p:nvPicPr>
          <p:cNvPr id="1028" name="グラフィックス 1027" descr="戻る 単色塗りつぶし">
            <a:extLst>
              <a:ext uri="{FF2B5EF4-FFF2-40B4-BE49-F238E27FC236}">
                <a16:creationId xmlns:a16="http://schemas.microsoft.com/office/drawing/2014/main" id="{DA9EA60E-5188-0568-3FD3-583136813055}"/>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rot="12501128">
            <a:off x="7109130" y="5194801"/>
            <a:ext cx="547175" cy="547175"/>
          </a:xfrm>
          <a:prstGeom prst="rect">
            <a:avLst/>
          </a:prstGeom>
        </p:spPr>
      </p:pic>
      <p:pic>
        <p:nvPicPr>
          <p:cNvPr id="1029" name="グラフィックス 1028" descr="戻る 単色塗りつぶし">
            <a:extLst>
              <a:ext uri="{FF2B5EF4-FFF2-40B4-BE49-F238E27FC236}">
                <a16:creationId xmlns:a16="http://schemas.microsoft.com/office/drawing/2014/main" id="{28613A04-6033-0972-9630-78CDB6B1ADD8}"/>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rot="12501128">
            <a:off x="4921832" y="5192976"/>
            <a:ext cx="547175" cy="547175"/>
          </a:xfrm>
          <a:prstGeom prst="rect">
            <a:avLst/>
          </a:prstGeom>
        </p:spPr>
      </p:pic>
      <p:pic>
        <p:nvPicPr>
          <p:cNvPr id="1030" name="グラフィックス 1029" descr="戻る 単色塗りつぶし">
            <a:extLst>
              <a:ext uri="{FF2B5EF4-FFF2-40B4-BE49-F238E27FC236}">
                <a16:creationId xmlns:a16="http://schemas.microsoft.com/office/drawing/2014/main" id="{4D743BF9-6195-E741-8313-7F81B29B7D73}"/>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rot="12501128">
            <a:off x="2721938" y="5211402"/>
            <a:ext cx="547175" cy="547175"/>
          </a:xfrm>
          <a:prstGeom prst="rect">
            <a:avLst/>
          </a:prstGeom>
        </p:spPr>
      </p:pic>
      <p:pic>
        <p:nvPicPr>
          <p:cNvPr id="1031" name="グラフィックス 1030" descr="戻る 単色塗りつぶし">
            <a:extLst>
              <a:ext uri="{FF2B5EF4-FFF2-40B4-BE49-F238E27FC236}">
                <a16:creationId xmlns:a16="http://schemas.microsoft.com/office/drawing/2014/main" id="{AEDA20B0-5999-5686-CDC5-DE35D3E7B482}"/>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rot="12501128">
            <a:off x="547190" y="5227396"/>
            <a:ext cx="547175" cy="547175"/>
          </a:xfrm>
          <a:prstGeom prst="rect">
            <a:avLst/>
          </a:prstGeom>
        </p:spPr>
      </p:pic>
      <p:sp>
        <p:nvSpPr>
          <p:cNvPr id="1032" name="テキスト ボックス 1031">
            <a:extLst>
              <a:ext uri="{FF2B5EF4-FFF2-40B4-BE49-F238E27FC236}">
                <a16:creationId xmlns:a16="http://schemas.microsoft.com/office/drawing/2014/main" id="{D9175890-CC97-7B74-BCBF-5952452E1111}"/>
              </a:ext>
            </a:extLst>
          </p:cNvPr>
          <p:cNvSpPr txBox="1"/>
          <p:nvPr/>
        </p:nvSpPr>
        <p:spPr>
          <a:xfrm>
            <a:off x="6494361" y="3897796"/>
            <a:ext cx="2722608" cy="200055"/>
          </a:xfrm>
          <a:prstGeom prst="rect">
            <a:avLst/>
          </a:prstGeom>
          <a:noFill/>
        </p:spPr>
        <p:txBody>
          <a:bodyPr wrap="square">
            <a:spAutoFit/>
          </a:bodyPr>
          <a:lstStyle/>
          <a:p>
            <a:pPr algn="ctr"/>
            <a:r>
              <a:rPr lang="ja-JP" altLang="en-US" sz="700" dirty="0">
                <a:latin typeface="Meiryo UI" panose="020B0604030504040204" pitchFamily="34" charset="-128"/>
                <a:ea typeface="Meiryo UI" panose="020B0604030504040204" pitchFamily="34" charset="-128"/>
              </a:rPr>
              <a:t>https://www.bepal.net/archives/326165</a:t>
            </a:r>
          </a:p>
        </p:txBody>
      </p:sp>
    </p:spTree>
    <p:extLst>
      <p:ext uri="{BB962C8B-B14F-4D97-AF65-F5344CB8AC3E}">
        <p14:creationId xmlns:p14="http://schemas.microsoft.com/office/powerpoint/2010/main" val="3122359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正方形/長方形 46">
            <a:extLst>
              <a:ext uri="{FF2B5EF4-FFF2-40B4-BE49-F238E27FC236}">
                <a16:creationId xmlns:a16="http://schemas.microsoft.com/office/drawing/2014/main" id="{7CB494E3-059C-1DB3-5047-7C32690C2276}"/>
              </a:ext>
            </a:extLst>
          </p:cNvPr>
          <p:cNvSpPr/>
          <p:nvPr/>
        </p:nvSpPr>
        <p:spPr>
          <a:xfrm>
            <a:off x="6040675" y="1409979"/>
            <a:ext cx="2623125" cy="2573299"/>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46" name="正方形/長方形 45">
            <a:extLst>
              <a:ext uri="{FF2B5EF4-FFF2-40B4-BE49-F238E27FC236}">
                <a16:creationId xmlns:a16="http://schemas.microsoft.com/office/drawing/2014/main" id="{879BFB04-0C0E-9824-39FD-DABD55B9B701}"/>
              </a:ext>
            </a:extLst>
          </p:cNvPr>
          <p:cNvSpPr/>
          <p:nvPr/>
        </p:nvSpPr>
        <p:spPr>
          <a:xfrm>
            <a:off x="6035793" y="4124524"/>
            <a:ext cx="2623125" cy="2573299"/>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45" name="正方形/長方形 44">
            <a:extLst>
              <a:ext uri="{FF2B5EF4-FFF2-40B4-BE49-F238E27FC236}">
                <a16:creationId xmlns:a16="http://schemas.microsoft.com/office/drawing/2014/main" id="{99B490CD-84BC-861C-71C5-D95C5965F9DC}"/>
              </a:ext>
            </a:extLst>
          </p:cNvPr>
          <p:cNvSpPr/>
          <p:nvPr/>
        </p:nvSpPr>
        <p:spPr>
          <a:xfrm>
            <a:off x="168925" y="4124524"/>
            <a:ext cx="5538206" cy="2573299"/>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43" name="正方形/長方形 42">
            <a:extLst>
              <a:ext uri="{FF2B5EF4-FFF2-40B4-BE49-F238E27FC236}">
                <a16:creationId xmlns:a16="http://schemas.microsoft.com/office/drawing/2014/main" id="{85BFC31D-0182-AACA-EAC5-7957284C817D}"/>
              </a:ext>
            </a:extLst>
          </p:cNvPr>
          <p:cNvSpPr/>
          <p:nvPr/>
        </p:nvSpPr>
        <p:spPr>
          <a:xfrm>
            <a:off x="3098762" y="1406649"/>
            <a:ext cx="2623125" cy="2573299"/>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3" name="スライド番号プレースホルダー 2">
            <a:extLst>
              <a:ext uri="{FF2B5EF4-FFF2-40B4-BE49-F238E27FC236}">
                <a16:creationId xmlns:a16="http://schemas.microsoft.com/office/drawing/2014/main" id="{E3F9FED3-34F5-C388-8651-BBFA9173C44A}"/>
              </a:ext>
            </a:extLst>
          </p:cNvPr>
          <p:cNvSpPr>
            <a:spLocks noGrp="1"/>
          </p:cNvSpPr>
          <p:nvPr>
            <p:ph type="sldNum" idx="12"/>
          </p:nvPr>
        </p:nvSpPr>
        <p:spPr>
          <a:xfrm>
            <a:off x="6676138" y="6298894"/>
            <a:ext cx="2057400" cy="365125"/>
          </a:xfrm>
        </p:spPr>
        <p:txBody>
          <a:bodyPr/>
          <a:lstStyle/>
          <a:p>
            <a:pPr marL="0" lvl="0" indent="0" algn="r" rtl="0">
              <a:spcBef>
                <a:spcPts val="0"/>
              </a:spcBef>
              <a:spcAft>
                <a:spcPts val="0"/>
              </a:spcAft>
              <a:buNone/>
            </a:pPr>
            <a:fld id="{00000000-1234-1234-1234-123412341234}" type="slidenum">
              <a:rPr lang="en-US" smtClean="0">
                <a:latin typeface="Meiryo UI" panose="020B0604030504040204" pitchFamily="34" charset="-128"/>
                <a:ea typeface="Meiryo UI" panose="020B0604030504040204" pitchFamily="34" charset="-128"/>
              </a:rPr>
              <a:t>59</a:t>
            </a:fld>
            <a:endParaRPr lang="en-US" dirty="0">
              <a:latin typeface="Meiryo UI" panose="020B0604030504040204" pitchFamily="34" charset="-128"/>
              <a:ea typeface="Meiryo UI" panose="020B0604030504040204" pitchFamily="34" charset="-128"/>
            </a:endParaRPr>
          </a:p>
        </p:txBody>
      </p:sp>
      <p:sp>
        <p:nvSpPr>
          <p:cNvPr id="2" name="Google Shape;263;p43">
            <a:extLst>
              <a:ext uri="{FF2B5EF4-FFF2-40B4-BE49-F238E27FC236}">
                <a16:creationId xmlns:a16="http://schemas.microsoft.com/office/drawing/2014/main" id="{3F0A8251-85C2-2B9F-670B-39B69B7C5C4D}"/>
              </a:ext>
            </a:extLst>
          </p:cNvPr>
          <p:cNvSpPr txBox="1"/>
          <p:nvPr/>
        </p:nvSpPr>
        <p:spPr>
          <a:xfrm>
            <a:off x="862990" y="201503"/>
            <a:ext cx="7554416" cy="4924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dirty="0" err="1">
                <a:solidFill>
                  <a:schemeClr val="dk1"/>
                </a:solidFill>
                <a:latin typeface="Meiryo UI" panose="020B0604030504040204" pitchFamily="34" charset="-128"/>
                <a:ea typeface="Meiryo UI" panose="020B0604030504040204" pitchFamily="34" charset="-128"/>
                <a:cs typeface="Meiryo"/>
                <a:sym typeface="Meiryo"/>
              </a:rPr>
              <a:t>アウトドアシーンで大活躍</a:t>
            </a:r>
            <a:r>
              <a:rPr lang="en-US" sz="2600" b="1" dirty="0">
                <a:solidFill>
                  <a:schemeClr val="dk1"/>
                </a:solidFill>
                <a:latin typeface="Meiryo UI" panose="020B0604030504040204" pitchFamily="34" charset="-128"/>
                <a:ea typeface="Meiryo UI" panose="020B0604030504040204" pitchFamily="34" charset="-128"/>
                <a:cs typeface="Meiryo"/>
                <a:sym typeface="Meiryo"/>
              </a:rPr>
              <a:t>！</a:t>
            </a:r>
            <a:endParaRPr sz="26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25" name="テキスト ボックス 24">
            <a:extLst>
              <a:ext uri="{FF2B5EF4-FFF2-40B4-BE49-F238E27FC236}">
                <a16:creationId xmlns:a16="http://schemas.microsoft.com/office/drawing/2014/main" id="{55DD1214-77E7-19F3-114B-00170387AB8D}"/>
              </a:ext>
            </a:extLst>
          </p:cNvPr>
          <p:cNvSpPr txBox="1"/>
          <p:nvPr/>
        </p:nvSpPr>
        <p:spPr>
          <a:xfrm>
            <a:off x="256694" y="887664"/>
            <a:ext cx="8208623" cy="400110"/>
          </a:xfrm>
          <a:prstGeom prst="rect">
            <a:avLst/>
          </a:prstGeom>
          <a:noFill/>
        </p:spPr>
        <p:txBody>
          <a:bodyPr wrap="square" rtlCol="0">
            <a:spAutoFit/>
          </a:bodyPr>
          <a:lstStyle/>
          <a:p>
            <a:r>
              <a:rPr kumimoji="1" lang="ja-JP" altLang="en-US" sz="2000" b="1">
                <a:solidFill>
                  <a:schemeClr val="tx1"/>
                </a:solidFill>
                <a:latin typeface="Meiryo UI" panose="020B0604030504040204" pitchFamily="34" charset="-128"/>
                <a:ea typeface="Meiryo UI" panose="020B0604030504040204" pitchFamily="34" charset="-128"/>
              </a:rPr>
              <a:t>キャンプで活躍する様々な商材をアウトドア軸で効果的に訴求！</a:t>
            </a:r>
          </a:p>
        </p:txBody>
      </p:sp>
      <p:sp>
        <p:nvSpPr>
          <p:cNvPr id="12" name="テキスト ボックス 11">
            <a:extLst>
              <a:ext uri="{FF2B5EF4-FFF2-40B4-BE49-F238E27FC236}">
                <a16:creationId xmlns:a16="http://schemas.microsoft.com/office/drawing/2014/main" id="{A3E25DD6-8B4D-6EE6-3BFD-94AA72110649}"/>
              </a:ext>
            </a:extLst>
          </p:cNvPr>
          <p:cNvSpPr txBox="1"/>
          <p:nvPr/>
        </p:nvSpPr>
        <p:spPr>
          <a:xfrm>
            <a:off x="2125145" y="4216899"/>
            <a:ext cx="1625765" cy="369332"/>
          </a:xfrm>
          <a:prstGeom prst="rect">
            <a:avLst/>
          </a:prstGeom>
          <a:noFill/>
        </p:spPr>
        <p:txBody>
          <a:bodyPr wrap="none" rtlCol="0">
            <a:spAutoFit/>
          </a:bodyPr>
          <a:lstStyle/>
          <a:p>
            <a:pPr algn="ctr"/>
            <a:r>
              <a:rPr kumimoji="1" lang="ja-JP" altLang="en-US" sz="1800" b="1">
                <a:latin typeface="Meiryo UI" panose="020B0604030504040204" pitchFamily="34" charset="-128"/>
                <a:ea typeface="Meiryo UI" panose="020B0604030504040204" pitchFamily="34" charset="-128"/>
              </a:rPr>
              <a:t>ポータブル電源</a:t>
            </a:r>
          </a:p>
        </p:txBody>
      </p:sp>
      <p:pic>
        <p:nvPicPr>
          <p:cNvPr id="1028" name="Picture 4">
            <a:extLst>
              <a:ext uri="{FF2B5EF4-FFF2-40B4-BE49-F238E27FC236}">
                <a16:creationId xmlns:a16="http://schemas.microsoft.com/office/drawing/2014/main" id="{2D11FFEF-4928-86A0-33A5-55F44E227AED}"/>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68925" y="4594577"/>
            <a:ext cx="2619785" cy="1811199"/>
          </a:xfrm>
          <a:prstGeom prst="rect">
            <a:avLst/>
          </a:prstGeom>
          <a:noFill/>
          <a:extLst>
            <a:ext uri="{909E8E84-426E-40DD-AFC4-6F175D3DCCD1}">
              <a14:hiddenFill xmlns:a14="http://schemas.microsoft.com/office/drawing/2010/main">
                <a:solidFill>
                  <a:srgbClr val="FFFFFF"/>
                </a:solidFill>
              </a14:hiddenFill>
            </a:ext>
          </a:extLst>
        </p:spPr>
      </p:pic>
      <p:sp>
        <p:nvSpPr>
          <p:cNvPr id="21" name="テキスト ボックス 20">
            <a:extLst>
              <a:ext uri="{FF2B5EF4-FFF2-40B4-BE49-F238E27FC236}">
                <a16:creationId xmlns:a16="http://schemas.microsoft.com/office/drawing/2014/main" id="{9CB2AD54-1B22-5345-9E7E-A3552BBC0728}"/>
              </a:ext>
            </a:extLst>
          </p:cNvPr>
          <p:cNvSpPr txBox="1"/>
          <p:nvPr/>
        </p:nvSpPr>
        <p:spPr>
          <a:xfrm>
            <a:off x="157326" y="6438700"/>
            <a:ext cx="2631384" cy="215444"/>
          </a:xfrm>
          <a:prstGeom prst="rect">
            <a:avLst/>
          </a:prstGeom>
          <a:noFill/>
        </p:spPr>
        <p:txBody>
          <a:bodyPr wrap="square">
            <a:spAutoFit/>
          </a:bodyPr>
          <a:lstStyle/>
          <a:p>
            <a:r>
              <a:rPr lang="ja-JP" altLang="en-US" sz="800">
                <a:latin typeface="Meiryo UI" panose="020B0604030504040204" pitchFamily="34" charset="-128"/>
                <a:ea typeface="Meiryo UI" panose="020B0604030504040204" pitchFamily="34" charset="-128"/>
              </a:rPr>
              <a:t>https://www.bepal.net/archives/340242</a:t>
            </a:r>
          </a:p>
        </p:txBody>
      </p:sp>
      <p:sp>
        <p:nvSpPr>
          <p:cNvPr id="9" name="フローチャート: 端子 8">
            <a:extLst>
              <a:ext uri="{FF2B5EF4-FFF2-40B4-BE49-F238E27FC236}">
                <a16:creationId xmlns:a16="http://schemas.microsoft.com/office/drawing/2014/main" id="{B65450EA-054C-458C-73F0-FBF7F2EF2B22}"/>
              </a:ext>
            </a:extLst>
          </p:cNvPr>
          <p:cNvSpPr/>
          <p:nvPr/>
        </p:nvSpPr>
        <p:spPr>
          <a:xfrm>
            <a:off x="443637" y="6095667"/>
            <a:ext cx="2114041" cy="257848"/>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34" charset="-128"/>
                <a:ea typeface="Meiryo UI" panose="020B0604030504040204" pitchFamily="34" charset="-128"/>
              </a:rPr>
              <a:t>ALLPOWERS</a:t>
            </a:r>
            <a:r>
              <a:rPr kumimoji="1" lang="ja-JP" altLang="en-US">
                <a:latin typeface="Meiryo UI" panose="020B0604030504040204" pitchFamily="34" charset="-128"/>
                <a:ea typeface="Meiryo UI" panose="020B0604030504040204" pitchFamily="34" charset="-128"/>
              </a:rPr>
              <a:t>様</a:t>
            </a:r>
            <a:endParaRPr kumimoji="1" lang="en-US" altLang="ja-JP" dirty="0">
              <a:latin typeface="Meiryo UI" panose="020B0604030504040204" pitchFamily="34" charset="-128"/>
              <a:ea typeface="Meiryo UI" panose="020B0604030504040204" pitchFamily="34" charset="-128"/>
            </a:endParaRPr>
          </a:p>
        </p:txBody>
      </p:sp>
      <p:sp>
        <p:nvSpPr>
          <p:cNvPr id="14" name="テキスト ボックス 13">
            <a:extLst>
              <a:ext uri="{FF2B5EF4-FFF2-40B4-BE49-F238E27FC236}">
                <a16:creationId xmlns:a16="http://schemas.microsoft.com/office/drawing/2014/main" id="{17B3A354-187C-5AD9-AB43-8F0F323A4A71}"/>
              </a:ext>
            </a:extLst>
          </p:cNvPr>
          <p:cNvSpPr txBox="1"/>
          <p:nvPr/>
        </p:nvSpPr>
        <p:spPr>
          <a:xfrm>
            <a:off x="6788116" y="1460069"/>
            <a:ext cx="1107996" cy="369332"/>
          </a:xfrm>
          <a:prstGeom prst="rect">
            <a:avLst/>
          </a:prstGeom>
          <a:noFill/>
        </p:spPr>
        <p:txBody>
          <a:bodyPr wrap="none" rtlCol="0">
            <a:spAutoFit/>
          </a:bodyPr>
          <a:lstStyle/>
          <a:p>
            <a:pPr algn="ctr"/>
            <a:r>
              <a:rPr kumimoji="1" lang="ja-JP" altLang="en-US" sz="1800" b="1">
                <a:latin typeface="Meiryo UI" panose="020B0604030504040204" pitchFamily="34" charset="-128"/>
                <a:ea typeface="Meiryo UI" panose="020B0604030504040204" pitchFamily="34" charset="-128"/>
              </a:rPr>
              <a:t>携帯電話</a:t>
            </a:r>
          </a:p>
        </p:txBody>
      </p:sp>
      <p:pic>
        <p:nvPicPr>
          <p:cNvPr id="5122" name="Picture 2" descr="夕暮れ時のテント再サイトを撮影する様子">
            <a:extLst>
              <a:ext uri="{FF2B5EF4-FFF2-40B4-BE49-F238E27FC236}">
                <a16:creationId xmlns:a16="http://schemas.microsoft.com/office/drawing/2014/main" id="{3F219E6F-C64D-7BC9-AFA6-910760B74AE7}"/>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6043806" y="1875120"/>
            <a:ext cx="2619993" cy="1765449"/>
          </a:xfrm>
          <a:prstGeom prst="rect">
            <a:avLst/>
          </a:prstGeom>
          <a:noFill/>
          <a:extLst>
            <a:ext uri="{909E8E84-426E-40DD-AFC4-6F175D3DCCD1}">
              <a14:hiddenFill xmlns:a14="http://schemas.microsoft.com/office/drawing/2010/main">
                <a:solidFill>
                  <a:srgbClr val="FFFFFF"/>
                </a:solidFill>
              </a14:hiddenFill>
            </a:ext>
          </a:extLst>
        </p:spPr>
      </p:pic>
      <p:sp>
        <p:nvSpPr>
          <p:cNvPr id="11" name="フローチャート: 端子 10">
            <a:extLst>
              <a:ext uri="{FF2B5EF4-FFF2-40B4-BE49-F238E27FC236}">
                <a16:creationId xmlns:a16="http://schemas.microsoft.com/office/drawing/2014/main" id="{1B9B137D-49C5-D9AC-43BB-7EADA988F22C}"/>
              </a:ext>
            </a:extLst>
          </p:cNvPr>
          <p:cNvSpPr/>
          <p:nvPr/>
        </p:nvSpPr>
        <p:spPr>
          <a:xfrm>
            <a:off x="6303365" y="3351356"/>
            <a:ext cx="2114041" cy="257848"/>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latin typeface="Meiryo UI" panose="020B0604030504040204" pitchFamily="34" charset="-128"/>
                <a:ea typeface="Meiryo UI" panose="020B0604030504040204" pitchFamily="34" charset="-128"/>
              </a:rPr>
              <a:t>モトローラ様</a:t>
            </a:r>
            <a:endParaRPr kumimoji="1" lang="en-US" altLang="ja-JP" dirty="0">
              <a:latin typeface="Meiryo UI" panose="020B0604030504040204" pitchFamily="34" charset="-128"/>
              <a:ea typeface="Meiryo UI" panose="020B0604030504040204" pitchFamily="34" charset="-128"/>
            </a:endParaRPr>
          </a:p>
        </p:txBody>
      </p:sp>
      <p:sp>
        <p:nvSpPr>
          <p:cNvPr id="20" name="テキスト ボックス 19">
            <a:extLst>
              <a:ext uri="{FF2B5EF4-FFF2-40B4-BE49-F238E27FC236}">
                <a16:creationId xmlns:a16="http://schemas.microsoft.com/office/drawing/2014/main" id="{C6EC19D1-95E1-2536-024C-C37E84C20D33}"/>
              </a:ext>
            </a:extLst>
          </p:cNvPr>
          <p:cNvSpPr txBox="1"/>
          <p:nvPr/>
        </p:nvSpPr>
        <p:spPr>
          <a:xfrm>
            <a:off x="6040675" y="3666045"/>
            <a:ext cx="2623126" cy="215444"/>
          </a:xfrm>
          <a:prstGeom prst="rect">
            <a:avLst/>
          </a:prstGeom>
          <a:noFill/>
        </p:spPr>
        <p:txBody>
          <a:bodyPr wrap="square">
            <a:spAutoFit/>
          </a:bodyPr>
          <a:lstStyle/>
          <a:p>
            <a:r>
              <a:rPr lang="ja-JP" altLang="en-US" sz="800">
                <a:latin typeface="Meiryo UI" panose="020B0604030504040204" pitchFamily="34" charset="-128"/>
                <a:ea typeface="Meiryo UI" panose="020B0604030504040204" pitchFamily="34" charset="-128"/>
              </a:rPr>
              <a:t>https://www.bepal.net/archives/315799</a:t>
            </a:r>
          </a:p>
        </p:txBody>
      </p:sp>
      <p:sp>
        <p:nvSpPr>
          <p:cNvPr id="22" name="正方形/長方形 21">
            <a:extLst>
              <a:ext uri="{FF2B5EF4-FFF2-40B4-BE49-F238E27FC236}">
                <a16:creationId xmlns:a16="http://schemas.microsoft.com/office/drawing/2014/main" id="{C32AB772-C616-F149-A9A3-1CC50CC68D0B}"/>
              </a:ext>
            </a:extLst>
          </p:cNvPr>
          <p:cNvSpPr/>
          <p:nvPr/>
        </p:nvSpPr>
        <p:spPr>
          <a:xfrm>
            <a:off x="168925" y="1401562"/>
            <a:ext cx="2623125" cy="2573299"/>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27" name="テキスト ボックス 26">
            <a:extLst>
              <a:ext uri="{FF2B5EF4-FFF2-40B4-BE49-F238E27FC236}">
                <a16:creationId xmlns:a16="http://schemas.microsoft.com/office/drawing/2014/main" id="{B137CCDC-FBA3-5810-F090-476ED0E8E488}"/>
              </a:ext>
            </a:extLst>
          </p:cNvPr>
          <p:cNvSpPr txBox="1"/>
          <p:nvPr/>
        </p:nvSpPr>
        <p:spPr>
          <a:xfrm>
            <a:off x="656530" y="1462773"/>
            <a:ext cx="1678665" cy="369332"/>
          </a:xfrm>
          <a:prstGeom prst="rect">
            <a:avLst/>
          </a:prstGeom>
          <a:noFill/>
        </p:spPr>
        <p:txBody>
          <a:bodyPr wrap="none" rtlCol="0">
            <a:spAutoFit/>
          </a:bodyPr>
          <a:lstStyle/>
          <a:p>
            <a:pPr algn="ctr"/>
            <a:r>
              <a:rPr kumimoji="1" lang="ja-JP" altLang="en-US" sz="1800" b="1">
                <a:latin typeface="Meiryo UI" panose="020B0604030504040204" pitchFamily="34" charset="-128"/>
                <a:ea typeface="Meiryo UI" panose="020B0604030504040204" pitchFamily="34" charset="-128"/>
              </a:rPr>
              <a:t>クーラーボックス</a:t>
            </a:r>
          </a:p>
        </p:txBody>
      </p:sp>
      <p:sp>
        <p:nvSpPr>
          <p:cNvPr id="29" name="テキスト ボックス 28">
            <a:extLst>
              <a:ext uri="{FF2B5EF4-FFF2-40B4-BE49-F238E27FC236}">
                <a16:creationId xmlns:a16="http://schemas.microsoft.com/office/drawing/2014/main" id="{445CF859-DF04-60B4-F446-CDBA5D52A8CB}"/>
              </a:ext>
            </a:extLst>
          </p:cNvPr>
          <p:cNvSpPr txBox="1"/>
          <p:nvPr/>
        </p:nvSpPr>
        <p:spPr>
          <a:xfrm>
            <a:off x="189094" y="3669810"/>
            <a:ext cx="2623126" cy="215444"/>
          </a:xfrm>
          <a:prstGeom prst="rect">
            <a:avLst/>
          </a:prstGeom>
          <a:noFill/>
        </p:spPr>
        <p:txBody>
          <a:bodyPr wrap="square">
            <a:spAutoFit/>
          </a:bodyPr>
          <a:lstStyle/>
          <a:p>
            <a:r>
              <a:rPr lang="en" altLang="ja-JP" sz="800" dirty="0">
                <a:latin typeface="Meiryo UI" panose="020B0604030504040204" pitchFamily="34" charset="-128"/>
                <a:ea typeface="Meiryo UI" panose="020B0604030504040204" pitchFamily="34" charset="-128"/>
              </a:rPr>
              <a:t>https://</a:t>
            </a:r>
            <a:r>
              <a:rPr lang="en" altLang="ja-JP" sz="800" dirty="0" err="1">
                <a:latin typeface="Meiryo UI" panose="020B0604030504040204" pitchFamily="34" charset="-128"/>
                <a:ea typeface="Meiryo UI" panose="020B0604030504040204" pitchFamily="34" charset="-128"/>
              </a:rPr>
              <a:t>www.bepal.net</a:t>
            </a:r>
            <a:r>
              <a:rPr lang="en" altLang="ja-JP" sz="800" dirty="0">
                <a:latin typeface="Meiryo UI" panose="020B0604030504040204" pitchFamily="34" charset="-128"/>
                <a:ea typeface="Meiryo UI" panose="020B0604030504040204" pitchFamily="34" charset="-128"/>
              </a:rPr>
              <a:t>/archives/327253</a:t>
            </a:r>
            <a:endParaRPr lang="ja-JP" altLang="en-US" sz="800">
              <a:latin typeface="Meiryo UI" panose="020B0604030504040204" pitchFamily="34" charset="-128"/>
              <a:ea typeface="Meiryo UI" panose="020B0604030504040204" pitchFamily="34" charset="-128"/>
            </a:endParaRPr>
          </a:p>
        </p:txBody>
      </p:sp>
      <p:pic>
        <p:nvPicPr>
          <p:cNvPr id="5126" name="Picture 6" descr="ドリンクを渡すママ">
            <a:extLst>
              <a:ext uri="{FF2B5EF4-FFF2-40B4-BE49-F238E27FC236}">
                <a16:creationId xmlns:a16="http://schemas.microsoft.com/office/drawing/2014/main" id="{D6F61E8A-609A-227D-17D0-84120F8395FB}"/>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168925" y="1875120"/>
            <a:ext cx="2623124" cy="1772840"/>
          </a:xfrm>
          <a:prstGeom prst="rect">
            <a:avLst/>
          </a:prstGeom>
          <a:noFill/>
          <a:extLst>
            <a:ext uri="{909E8E84-426E-40DD-AFC4-6F175D3DCCD1}">
              <a14:hiddenFill xmlns:a14="http://schemas.microsoft.com/office/drawing/2010/main">
                <a:solidFill>
                  <a:srgbClr val="FFFFFF"/>
                </a:solidFill>
              </a14:hiddenFill>
            </a:ext>
          </a:extLst>
        </p:spPr>
      </p:pic>
      <p:sp>
        <p:nvSpPr>
          <p:cNvPr id="4" name="フローチャート: 端子 3">
            <a:extLst>
              <a:ext uri="{FF2B5EF4-FFF2-40B4-BE49-F238E27FC236}">
                <a16:creationId xmlns:a16="http://schemas.microsoft.com/office/drawing/2014/main" id="{D6DC2028-0A0F-03B5-22B9-CB415172ADB2}"/>
              </a:ext>
            </a:extLst>
          </p:cNvPr>
          <p:cNvSpPr/>
          <p:nvPr/>
        </p:nvSpPr>
        <p:spPr>
          <a:xfrm>
            <a:off x="436186" y="3351356"/>
            <a:ext cx="2114041" cy="257848"/>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latin typeface="Meiryo UI" panose="020B0604030504040204" pitchFamily="34" charset="-128"/>
                <a:ea typeface="Meiryo UI" panose="020B0604030504040204" pitchFamily="34" charset="-128"/>
              </a:rPr>
              <a:t>アイリスオーヤマ様</a:t>
            </a:r>
            <a:endParaRPr kumimoji="1" lang="en-US" altLang="ja-JP" dirty="0">
              <a:latin typeface="Meiryo UI" panose="020B0604030504040204" pitchFamily="34" charset="-128"/>
              <a:ea typeface="Meiryo UI" panose="020B0604030504040204" pitchFamily="34" charset="-128"/>
            </a:endParaRPr>
          </a:p>
        </p:txBody>
      </p:sp>
      <p:sp>
        <p:nvSpPr>
          <p:cNvPr id="33" name="テキスト ボックス 32">
            <a:extLst>
              <a:ext uri="{FF2B5EF4-FFF2-40B4-BE49-F238E27FC236}">
                <a16:creationId xmlns:a16="http://schemas.microsoft.com/office/drawing/2014/main" id="{2F72B26C-E027-0ACD-8646-3877D62ABF23}"/>
              </a:ext>
            </a:extLst>
          </p:cNvPr>
          <p:cNvSpPr txBox="1"/>
          <p:nvPr/>
        </p:nvSpPr>
        <p:spPr>
          <a:xfrm>
            <a:off x="3587823" y="1462773"/>
            <a:ext cx="1645002" cy="369332"/>
          </a:xfrm>
          <a:prstGeom prst="rect">
            <a:avLst/>
          </a:prstGeom>
          <a:noFill/>
        </p:spPr>
        <p:txBody>
          <a:bodyPr wrap="none" rtlCol="0">
            <a:spAutoFit/>
          </a:bodyPr>
          <a:lstStyle/>
          <a:p>
            <a:pPr algn="ctr"/>
            <a:r>
              <a:rPr lang="ja-JP" altLang="en-US" sz="1800" b="1" i="0">
                <a:solidFill>
                  <a:srgbClr val="000000"/>
                </a:solidFill>
                <a:effectLst/>
                <a:latin typeface="Meiryo UI" panose="020B0604030504040204" pitchFamily="34" charset="-128"/>
                <a:ea typeface="Meiryo UI" panose="020B0604030504040204" pitchFamily="34" charset="-128"/>
              </a:rPr>
              <a:t>真空断熱カップ</a:t>
            </a:r>
            <a:endParaRPr kumimoji="1" lang="ja-JP" altLang="en-US" b="1">
              <a:latin typeface="Meiryo UI" panose="020B0604030504040204" pitchFamily="34" charset="-128"/>
              <a:ea typeface="Meiryo UI" panose="020B0604030504040204" pitchFamily="34" charset="-128"/>
            </a:endParaRPr>
          </a:p>
        </p:txBody>
      </p:sp>
      <p:sp>
        <p:nvSpPr>
          <p:cNvPr id="34" name="テキスト ボックス 33">
            <a:extLst>
              <a:ext uri="{FF2B5EF4-FFF2-40B4-BE49-F238E27FC236}">
                <a16:creationId xmlns:a16="http://schemas.microsoft.com/office/drawing/2014/main" id="{710B3B13-D89F-65EC-61D2-3D17716FEE00}"/>
              </a:ext>
            </a:extLst>
          </p:cNvPr>
          <p:cNvSpPr txBox="1"/>
          <p:nvPr/>
        </p:nvSpPr>
        <p:spPr>
          <a:xfrm>
            <a:off x="3079449" y="3666045"/>
            <a:ext cx="2623126" cy="215444"/>
          </a:xfrm>
          <a:prstGeom prst="rect">
            <a:avLst/>
          </a:prstGeom>
          <a:noFill/>
        </p:spPr>
        <p:txBody>
          <a:bodyPr wrap="square">
            <a:spAutoFit/>
          </a:bodyPr>
          <a:lstStyle/>
          <a:p>
            <a:r>
              <a:rPr lang="en" altLang="ja-JP" sz="800" dirty="0">
                <a:latin typeface="Meiryo UI" panose="020B0604030504040204" pitchFamily="34" charset="-128"/>
                <a:ea typeface="Meiryo UI" panose="020B0604030504040204" pitchFamily="34" charset="-128"/>
              </a:rPr>
              <a:t>https://</a:t>
            </a:r>
            <a:r>
              <a:rPr lang="en" altLang="ja-JP" sz="800" dirty="0" err="1">
                <a:latin typeface="Meiryo UI" panose="020B0604030504040204" pitchFamily="34" charset="-128"/>
                <a:ea typeface="Meiryo UI" panose="020B0604030504040204" pitchFamily="34" charset="-128"/>
              </a:rPr>
              <a:t>www.bepal.net</a:t>
            </a:r>
            <a:r>
              <a:rPr lang="en" altLang="ja-JP" sz="800" dirty="0">
                <a:latin typeface="Meiryo UI" panose="020B0604030504040204" pitchFamily="34" charset="-128"/>
                <a:ea typeface="Meiryo UI" panose="020B0604030504040204" pitchFamily="34" charset="-128"/>
              </a:rPr>
              <a:t>/archives/328155</a:t>
            </a:r>
            <a:endParaRPr lang="ja-JP" altLang="en-US" sz="800">
              <a:latin typeface="Meiryo UI" panose="020B0604030504040204" pitchFamily="34" charset="-128"/>
              <a:ea typeface="Meiryo UI" panose="020B0604030504040204" pitchFamily="34" charset="-128"/>
            </a:endParaRPr>
          </a:p>
        </p:txBody>
      </p:sp>
      <p:pic>
        <p:nvPicPr>
          <p:cNvPr id="5130" name="Picture 10" descr="キャンプで乾杯する男女４人">
            <a:extLst>
              <a:ext uri="{FF2B5EF4-FFF2-40B4-BE49-F238E27FC236}">
                <a16:creationId xmlns:a16="http://schemas.microsoft.com/office/drawing/2014/main" id="{3B35B9B4-789E-D7D8-747A-876DC9F686F1}"/>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t="-196"/>
          <a:stretch/>
        </p:blipFill>
        <p:spPr bwMode="auto">
          <a:xfrm>
            <a:off x="3095021" y="1875121"/>
            <a:ext cx="2622562" cy="1765448"/>
          </a:xfrm>
          <a:prstGeom prst="rect">
            <a:avLst/>
          </a:prstGeom>
          <a:noFill/>
          <a:extLst>
            <a:ext uri="{909E8E84-426E-40DD-AFC4-6F175D3DCCD1}">
              <a14:hiddenFill xmlns:a14="http://schemas.microsoft.com/office/drawing/2010/main">
                <a:solidFill>
                  <a:srgbClr val="FFFFFF"/>
                </a:solidFill>
              </a14:hiddenFill>
            </a:ext>
          </a:extLst>
        </p:spPr>
      </p:pic>
      <p:sp>
        <p:nvSpPr>
          <p:cNvPr id="5" name="フローチャート: 端子 4">
            <a:extLst>
              <a:ext uri="{FF2B5EF4-FFF2-40B4-BE49-F238E27FC236}">
                <a16:creationId xmlns:a16="http://schemas.microsoft.com/office/drawing/2014/main" id="{990AAAC2-F52E-C576-B1F9-5AC68FDB0DC2}"/>
              </a:ext>
            </a:extLst>
          </p:cNvPr>
          <p:cNvSpPr/>
          <p:nvPr/>
        </p:nvSpPr>
        <p:spPr>
          <a:xfrm>
            <a:off x="3349281" y="3351356"/>
            <a:ext cx="2114041" cy="257848"/>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latin typeface="Meiryo UI" panose="020B0604030504040204" pitchFamily="34" charset="-128"/>
                <a:ea typeface="Meiryo UI" panose="020B0604030504040204" pitchFamily="34" charset="-128"/>
              </a:rPr>
              <a:t>サーモス様</a:t>
            </a:r>
            <a:endParaRPr kumimoji="1" lang="en-US" altLang="ja-JP" dirty="0">
              <a:latin typeface="Meiryo UI" panose="020B0604030504040204" pitchFamily="34" charset="-128"/>
              <a:ea typeface="Meiryo UI" panose="020B0604030504040204" pitchFamily="34" charset="-128"/>
            </a:endParaRPr>
          </a:p>
        </p:txBody>
      </p:sp>
      <p:pic>
        <p:nvPicPr>
          <p:cNvPr id="8" name="Picture 12" descr="サーモスの真空断熱保冷マグ、保冷缶ホルダー、ジョッキ">
            <a:extLst>
              <a:ext uri="{FF2B5EF4-FFF2-40B4-BE49-F238E27FC236}">
                <a16:creationId xmlns:a16="http://schemas.microsoft.com/office/drawing/2014/main" id="{02A6B7EB-08C9-56BC-1622-1108F262080B}"/>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4800115" y="1962632"/>
            <a:ext cx="1110983" cy="1080444"/>
          </a:xfrm>
          <a:prstGeom prst="ellipse">
            <a:avLst/>
          </a:prstGeom>
          <a:noFill/>
          <a:ln w="38100">
            <a:solidFill>
              <a:schemeClr val="accent2">
                <a:lumMod val="50000"/>
              </a:schemeClr>
            </a:solidFill>
          </a:ln>
          <a:extLst>
            <a:ext uri="{909E8E84-426E-40DD-AFC4-6F175D3DCCD1}">
              <a14:hiddenFill xmlns:a14="http://schemas.microsoft.com/office/drawing/2010/main">
                <a:solidFill>
                  <a:srgbClr val="FFFFFF"/>
                </a:solidFill>
              </a14:hiddenFill>
            </a:ext>
          </a:extLst>
        </p:spPr>
      </p:pic>
      <p:pic>
        <p:nvPicPr>
          <p:cNvPr id="1030" name="Picture 6" descr="image">
            <a:extLst>
              <a:ext uri="{FF2B5EF4-FFF2-40B4-BE49-F238E27FC236}">
                <a16:creationId xmlns:a16="http://schemas.microsoft.com/office/drawing/2014/main" id="{4AB634D1-1A26-2443-85E3-94FF6C35B617}"/>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r="-1"/>
          <a:stretch/>
        </p:blipFill>
        <p:spPr bwMode="auto">
          <a:xfrm>
            <a:off x="3093740" y="4594577"/>
            <a:ext cx="2615467" cy="1806718"/>
          </a:xfrm>
          <a:prstGeom prst="rect">
            <a:avLst/>
          </a:prstGeom>
          <a:noFill/>
          <a:extLst>
            <a:ext uri="{909E8E84-426E-40DD-AFC4-6F175D3DCCD1}">
              <a14:hiddenFill xmlns:a14="http://schemas.microsoft.com/office/drawing/2010/main">
                <a:solidFill>
                  <a:srgbClr val="FFFFFF"/>
                </a:solidFill>
              </a14:hiddenFill>
            </a:ext>
          </a:extLst>
        </p:spPr>
      </p:pic>
      <p:sp>
        <p:nvSpPr>
          <p:cNvPr id="10" name="フローチャート: 端子 9">
            <a:extLst>
              <a:ext uri="{FF2B5EF4-FFF2-40B4-BE49-F238E27FC236}">
                <a16:creationId xmlns:a16="http://schemas.microsoft.com/office/drawing/2014/main" id="{1539CE92-6305-7A1E-A1B9-AFF5943FFC53}"/>
              </a:ext>
            </a:extLst>
          </p:cNvPr>
          <p:cNvSpPr/>
          <p:nvPr/>
        </p:nvSpPr>
        <p:spPr>
          <a:xfrm>
            <a:off x="3407378" y="6099648"/>
            <a:ext cx="2114041" cy="257848"/>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34" charset="-128"/>
                <a:ea typeface="Meiryo UI" panose="020B0604030504040204" pitchFamily="34" charset="-128"/>
              </a:rPr>
              <a:t>BLUETTI</a:t>
            </a:r>
            <a:r>
              <a:rPr kumimoji="1" lang="ja-JP" altLang="en-US">
                <a:latin typeface="Meiryo UI" panose="020B0604030504040204" pitchFamily="34" charset="-128"/>
                <a:ea typeface="Meiryo UI" panose="020B0604030504040204" pitchFamily="34" charset="-128"/>
              </a:rPr>
              <a:t>様</a:t>
            </a:r>
            <a:endParaRPr kumimoji="1" lang="en-US" altLang="ja-JP" dirty="0">
              <a:latin typeface="Meiryo UI" panose="020B0604030504040204" pitchFamily="34" charset="-128"/>
              <a:ea typeface="Meiryo UI" panose="020B0604030504040204" pitchFamily="34" charset="-128"/>
            </a:endParaRPr>
          </a:p>
        </p:txBody>
      </p:sp>
      <p:sp>
        <p:nvSpPr>
          <p:cNvPr id="36" name="テキスト ボックス 35">
            <a:extLst>
              <a:ext uri="{FF2B5EF4-FFF2-40B4-BE49-F238E27FC236}">
                <a16:creationId xmlns:a16="http://schemas.microsoft.com/office/drawing/2014/main" id="{39985C22-5B85-B088-360E-12E166322492}"/>
              </a:ext>
            </a:extLst>
          </p:cNvPr>
          <p:cNvSpPr txBox="1"/>
          <p:nvPr/>
        </p:nvSpPr>
        <p:spPr>
          <a:xfrm>
            <a:off x="3075621" y="6438700"/>
            <a:ext cx="3241579" cy="215444"/>
          </a:xfrm>
          <a:prstGeom prst="rect">
            <a:avLst/>
          </a:prstGeom>
          <a:noFill/>
        </p:spPr>
        <p:txBody>
          <a:bodyPr wrap="square">
            <a:spAutoFit/>
          </a:bodyPr>
          <a:lstStyle/>
          <a:p>
            <a:r>
              <a:rPr lang="ja-JP" altLang="en-US" sz="800">
                <a:latin typeface="Meiryo UI" panose="020B0604030504040204" pitchFamily="34" charset="-128"/>
                <a:ea typeface="Meiryo UI" panose="020B0604030504040204" pitchFamily="34" charset="-128"/>
              </a:rPr>
              <a:t>https://www.bepal.net/archives/313049</a:t>
            </a:r>
          </a:p>
        </p:txBody>
      </p:sp>
      <p:pic>
        <p:nvPicPr>
          <p:cNvPr id="1026" name="Picture 2">
            <a:extLst>
              <a:ext uri="{FF2B5EF4-FFF2-40B4-BE49-F238E27FC236}">
                <a16:creationId xmlns:a16="http://schemas.microsoft.com/office/drawing/2014/main" id="{F334DAC0-D8D9-1FDD-42EC-218415DB6A09}"/>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t="-993"/>
          <a:stretch/>
        </p:blipFill>
        <p:spPr bwMode="auto">
          <a:xfrm>
            <a:off x="1864146" y="4678606"/>
            <a:ext cx="1108582" cy="1081209"/>
          </a:xfrm>
          <a:prstGeom prst="ellipse">
            <a:avLst/>
          </a:prstGeom>
          <a:noFill/>
          <a:ln w="31750">
            <a:solidFill>
              <a:schemeClr val="accent2">
                <a:lumMod val="50000"/>
              </a:schemeClr>
            </a:solidFill>
          </a:ln>
          <a:extLst>
            <a:ext uri="{909E8E84-426E-40DD-AFC4-6F175D3DCCD1}">
              <a14:hiddenFill xmlns:a14="http://schemas.microsoft.com/office/drawing/2010/main">
                <a:solidFill>
                  <a:srgbClr val="FFFFFF"/>
                </a:solidFill>
              </a14:hiddenFill>
            </a:ext>
          </a:extLst>
        </p:spPr>
      </p:pic>
      <p:grpSp>
        <p:nvGrpSpPr>
          <p:cNvPr id="49" name="グループ化 48">
            <a:extLst>
              <a:ext uri="{FF2B5EF4-FFF2-40B4-BE49-F238E27FC236}">
                <a16:creationId xmlns:a16="http://schemas.microsoft.com/office/drawing/2014/main" id="{44168043-116C-A6BE-9AD5-BE11C5B9C502}"/>
              </a:ext>
            </a:extLst>
          </p:cNvPr>
          <p:cNvGrpSpPr/>
          <p:nvPr/>
        </p:nvGrpSpPr>
        <p:grpSpPr>
          <a:xfrm>
            <a:off x="4800115" y="4681641"/>
            <a:ext cx="1108582" cy="1108582"/>
            <a:chOff x="4800115" y="4626906"/>
            <a:chExt cx="1110983" cy="1110983"/>
          </a:xfrm>
        </p:grpSpPr>
        <p:sp>
          <p:nvSpPr>
            <p:cNvPr id="15" name="円/楕円 14">
              <a:extLst>
                <a:ext uri="{FF2B5EF4-FFF2-40B4-BE49-F238E27FC236}">
                  <a16:creationId xmlns:a16="http://schemas.microsoft.com/office/drawing/2014/main" id="{248A9E52-0E70-16C3-2EDF-43ABD0F6C7BB}"/>
                </a:ext>
              </a:extLst>
            </p:cNvPr>
            <p:cNvSpPr/>
            <p:nvPr/>
          </p:nvSpPr>
          <p:spPr>
            <a:xfrm>
              <a:off x="4800115" y="4626906"/>
              <a:ext cx="1110983" cy="1110983"/>
            </a:xfrm>
            <a:prstGeom prst="ellipse">
              <a:avLst/>
            </a:prstGeom>
            <a:solidFill>
              <a:schemeClr val="bg1"/>
            </a:solidFill>
            <a:ln w="3175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pic>
          <p:nvPicPr>
            <p:cNvPr id="1032" name="Picture 8" descr="image">
              <a:extLst>
                <a:ext uri="{FF2B5EF4-FFF2-40B4-BE49-F238E27FC236}">
                  <a16:creationId xmlns:a16="http://schemas.microsoft.com/office/drawing/2014/main" id="{9FF547D8-EB7D-B7FA-482F-029F9D1316ED}"/>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r="-3192"/>
            <a:stretch/>
          </p:blipFill>
          <p:spPr bwMode="auto">
            <a:xfrm>
              <a:off x="4896467" y="4813700"/>
              <a:ext cx="915530" cy="718327"/>
            </a:xfrm>
            <a:prstGeom prst="roundRect">
              <a:avLst/>
            </a:prstGeom>
            <a:noFill/>
            <a:extLst>
              <a:ext uri="{909E8E84-426E-40DD-AFC4-6F175D3DCCD1}">
                <a14:hiddenFill xmlns:a14="http://schemas.microsoft.com/office/drawing/2010/main">
                  <a:solidFill>
                    <a:srgbClr val="FFFFFF"/>
                  </a:solidFill>
                </a14:hiddenFill>
              </a:ext>
            </a:extLst>
          </p:spPr>
        </p:pic>
      </p:grpSp>
      <p:grpSp>
        <p:nvGrpSpPr>
          <p:cNvPr id="48" name="グループ化 47">
            <a:extLst>
              <a:ext uri="{FF2B5EF4-FFF2-40B4-BE49-F238E27FC236}">
                <a16:creationId xmlns:a16="http://schemas.microsoft.com/office/drawing/2014/main" id="{813DD096-0A00-6F74-7145-66A59763BB69}"/>
              </a:ext>
            </a:extLst>
          </p:cNvPr>
          <p:cNvGrpSpPr/>
          <p:nvPr/>
        </p:nvGrpSpPr>
        <p:grpSpPr>
          <a:xfrm>
            <a:off x="1854461" y="1916996"/>
            <a:ext cx="1110983" cy="1110983"/>
            <a:chOff x="1922275" y="1917518"/>
            <a:chExt cx="1110983" cy="1110983"/>
          </a:xfrm>
        </p:grpSpPr>
        <p:sp>
          <p:nvSpPr>
            <p:cNvPr id="30" name="円/楕円 29">
              <a:extLst>
                <a:ext uri="{FF2B5EF4-FFF2-40B4-BE49-F238E27FC236}">
                  <a16:creationId xmlns:a16="http://schemas.microsoft.com/office/drawing/2014/main" id="{E94697E7-1B9B-C2EF-AA43-E79F2CC0804E}"/>
                </a:ext>
              </a:extLst>
            </p:cNvPr>
            <p:cNvSpPr/>
            <p:nvPr/>
          </p:nvSpPr>
          <p:spPr>
            <a:xfrm>
              <a:off x="1922275" y="1917518"/>
              <a:ext cx="1110983" cy="1110983"/>
            </a:xfrm>
            <a:prstGeom prst="ellipse">
              <a:avLst/>
            </a:prstGeom>
            <a:solidFill>
              <a:schemeClr val="bg1"/>
            </a:solidFill>
            <a:ln w="31750">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34" charset="-128"/>
                  <a:ea typeface="Meiryo UI" panose="020B0604030504040204" pitchFamily="34" charset="-128"/>
                </a:rPr>
                <a:t>z</a:t>
              </a:r>
              <a:endParaRPr kumimoji="1" lang="ja-JP" altLang="en-US">
                <a:latin typeface="Meiryo UI" panose="020B0604030504040204" pitchFamily="34" charset="-128"/>
                <a:ea typeface="Meiryo UI" panose="020B0604030504040204" pitchFamily="34" charset="-128"/>
              </a:endParaRPr>
            </a:p>
          </p:txBody>
        </p:sp>
        <p:pic>
          <p:nvPicPr>
            <p:cNvPr id="5128" name="Picture 8">
              <a:extLst>
                <a:ext uri="{FF2B5EF4-FFF2-40B4-BE49-F238E27FC236}">
                  <a16:creationId xmlns:a16="http://schemas.microsoft.com/office/drawing/2014/main" id="{515B525E-824C-F9A2-29ED-B89EA4CB1B7D}"/>
                </a:ext>
              </a:extLst>
            </p:cNvPr>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2042939" y="2161478"/>
              <a:ext cx="886625" cy="631848"/>
            </a:xfrm>
            <a:prstGeom prst="rect">
              <a:avLst/>
            </a:prstGeom>
            <a:noFill/>
            <a:extLst>
              <a:ext uri="{909E8E84-426E-40DD-AFC4-6F175D3DCCD1}">
                <a14:hiddenFill xmlns:a14="http://schemas.microsoft.com/office/drawing/2010/main">
                  <a:solidFill>
                    <a:srgbClr val="FFFFFF"/>
                  </a:solidFill>
                </a14:hiddenFill>
              </a:ext>
            </a:extLst>
          </p:spPr>
        </p:pic>
      </p:grpSp>
      <p:pic>
        <p:nvPicPr>
          <p:cNvPr id="5124" name="Picture 4" descr="モトローラ／moto g52j ５Gの外観">
            <a:extLst>
              <a:ext uri="{FF2B5EF4-FFF2-40B4-BE49-F238E27FC236}">
                <a16:creationId xmlns:a16="http://schemas.microsoft.com/office/drawing/2014/main" id="{5433C173-3F4E-488E-8147-A9AE41A6BD76}"/>
              </a:ext>
            </a:extLst>
          </p:cNvPr>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t="-2192"/>
          <a:stretch/>
        </p:blipFill>
        <p:spPr bwMode="auto">
          <a:xfrm>
            <a:off x="7704838" y="1951606"/>
            <a:ext cx="1107239" cy="1080445"/>
          </a:xfrm>
          <a:prstGeom prst="ellipse">
            <a:avLst/>
          </a:prstGeom>
          <a:noFill/>
          <a:ln w="38100">
            <a:solidFill>
              <a:schemeClr val="accent2">
                <a:lumMod val="50000"/>
              </a:schemeClr>
            </a:solidFill>
          </a:ln>
          <a:extLst>
            <a:ext uri="{909E8E84-426E-40DD-AFC4-6F175D3DCCD1}">
              <a14:hiddenFill xmlns:a14="http://schemas.microsoft.com/office/drawing/2010/main">
                <a:solidFill>
                  <a:srgbClr val="FFFFFF"/>
                </a:solidFill>
              </a14:hiddenFill>
            </a:ext>
          </a:extLst>
        </p:spPr>
      </p:pic>
      <p:sp>
        <p:nvSpPr>
          <p:cNvPr id="40" name="テキスト ボックス 39">
            <a:extLst>
              <a:ext uri="{FF2B5EF4-FFF2-40B4-BE49-F238E27FC236}">
                <a16:creationId xmlns:a16="http://schemas.microsoft.com/office/drawing/2014/main" id="{F1216D18-CBAD-AC6F-C460-EBF061075263}"/>
              </a:ext>
            </a:extLst>
          </p:cNvPr>
          <p:cNvSpPr txBox="1"/>
          <p:nvPr/>
        </p:nvSpPr>
        <p:spPr>
          <a:xfrm>
            <a:off x="7144488" y="4216899"/>
            <a:ext cx="415498" cy="369332"/>
          </a:xfrm>
          <a:prstGeom prst="rect">
            <a:avLst/>
          </a:prstGeom>
          <a:noFill/>
        </p:spPr>
        <p:txBody>
          <a:bodyPr wrap="none" rtlCol="0">
            <a:spAutoFit/>
          </a:bodyPr>
          <a:lstStyle/>
          <a:p>
            <a:pPr algn="ctr"/>
            <a:r>
              <a:rPr kumimoji="1" lang="ja-JP" altLang="en-US" sz="1800" b="1">
                <a:latin typeface="Meiryo UI" panose="020B0604030504040204" pitchFamily="34" charset="-128"/>
                <a:ea typeface="Meiryo UI" panose="020B0604030504040204" pitchFamily="34" charset="-128"/>
              </a:rPr>
              <a:t>車</a:t>
            </a:r>
          </a:p>
        </p:txBody>
      </p:sp>
      <p:sp>
        <p:nvSpPr>
          <p:cNvPr id="38" name="テキスト ボックス 37">
            <a:extLst>
              <a:ext uri="{FF2B5EF4-FFF2-40B4-BE49-F238E27FC236}">
                <a16:creationId xmlns:a16="http://schemas.microsoft.com/office/drawing/2014/main" id="{1F8FB2C5-51A6-E634-868A-C0AA2A4AD6F5}"/>
              </a:ext>
            </a:extLst>
          </p:cNvPr>
          <p:cNvSpPr txBox="1"/>
          <p:nvPr/>
        </p:nvSpPr>
        <p:spPr>
          <a:xfrm>
            <a:off x="6035792" y="6457136"/>
            <a:ext cx="3241579" cy="215444"/>
          </a:xfrm>
          <a:prstGeom prst="rect">
            <a:avLst/>
          </a:prstGeom>
          <a:noFill/>
        </p:spPr>
        <p:txBody>
          <a:bodyPr wrap="square">
            <a:spAutoFit/>
          </a:bodyPr>
          <a:lstStyle/>
          <a:p>
            <a:r>
              <a:rPr lang="en" altLang="ja-JP" sz="800" dirty="0">
                <a:latin typeface="Meiryo UI" panose="020B0604030504040204" pitchFamily="34" charset="-128"/>
                <a:ea typeface="Meiryo UI" panose="020B0604030504040204" pitchFamily="34" charset="-128"/>
              </a:rPr>
              <a:t>https://</a:t>
            </a:r>
            <a:r>
              <a:rPr lang="en" altLang="ja-JP" sz="800" dirty="0" err="1">
                <a:latin typeface="Meiryo UI" panose="020B0604030504040204" pitchFamily="34" charset="-128"/>
                <a:ea typeface="Meiryo UI" panose="020B0604030504040204" pitchFamily="34" charset="-128"/>
              </a:rPr>
              <a:t>www.bepal.net</a:t>
            </a:r>
            <a:r>
              <a:rPr lang="en" altLang="ja-JP" sz="800" dirty="0">
                <a:latin typeface="Meiryo UI" panose="020B0604030504040204" pitchFamily="34" charset="-128"/>
                <a:ea typeface="Meiryo UI" panose="020B0604030504040204" pitchFamily="34" charset="-128"/>
              </a:rPr>
              <a:t>/archives/296479</a:t>
            </a:r>
            <a:endParaRPr lang="ja-JP" altLang="en-US" sz="800">
              <a:latin typeface="Meiryo UI" panose="020B0604030504040204" pitchFamily="34" charset="-128"/>
              <a:ea typeface="Meiryo UI" panose="020B0604030504040204" pitchFamily="34" charset="-128"/>
            </a:endParaRPr>
          </a:p>
        </p:txBody>
      </p:sp>
      <p:pic>
        <p:nvPicPr>
          <p:cNvPr id="2050" name="Picture 2">
            <a:extLst>
              <a:ext uri="{FF2B5EF4-FFF2-40B4-BE49-F238E27FC236}">
                <a16:creationId xmlns:a16="http://schemas.microsoft.com/office/drawing/2014/main" id="{740051B2-01E8-07D5-2B79-8B2A8FB529D6}"/>
              </a:ext>
            </a:extLst>
          </p:cNvPr>
          <p:cNvPicPr>
            <a:picLocks noChangeAspect="1" noChangeArrowheads="1"/>
          </p:cNvPicPr>
          <p:nvPr/>
        </p:nvPicPr>
        <p:blipFill rotWithShape="1">
          <a:blip r:embed="rId13" cstate="print">
            <a:extLst>
              <a:ext uri="{28A0092B-C50C-407E-A947-70E740481C1C}">
                <a14:useLocalDpi xmlns:a14="http://schemas.microsoft.com/office/drawing/2010/main"/>
              </a:ext>
            </a:extLst>
          </a:blip>
          <a:srcRect/>
          <a:stretch/>
        </p:blipFill>
        <p:spPr bwMode="auto">
          <a:xfrm>
            <a:off x="6035792" y="4604783"/>
            <a:ext cx="2623126" cy="1801992"/>
          </a:xfrm>
          <a:prstGeom prst="rect">
            <a:avLst/>
          </a:prstGeom>
          <a:noFill/>
          <a:extLst>
            <a:ext uri="{909E8E84-426E-40DD-AFC4-6F175D3DCCD1}">
              <a14:hiddenFill xmlns:a14="http://schemas.microsoft.com/office/drawing/2010/main">
                <a:solidFill>
                  <a:srgbClr val="FFFFFF"/>
                </a:solidFill>
              </a14:hiddenFill>
            </a:ext>
          </a:extLst>
        </p:spPr>
      </p:pic>
      <p:sp>
        <p:nvSpPr>
          <p:cNvPr id="42" name="フローチャート: 端子 41">
            <a:extLst>
              <a:ext uri="{FF2B5EF4-FFF2-40B4-BE49-F238E27FC236}">
                <a16:creationId xmlns:a16="http://schemas.microsoft.com/office/drawing/2014/main" id="{29C7749F-9B1E-4E4A-B886-0C42294030FF}"/>
              </a:ext>
            </a:extLst>
          </p:cNvPr>
          <p:cNvSpPr/>
          <p:nvPr/>
        </p:nvSpPr>
        <p:spPr>
          <a:xfrm>
            <a:off x="6358480" y="6114772"/>
            <a:ext cx="2114041" cy="257848"/>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latin typeface="Meiryo UI" panose="020B0604030504040204" pitchFamily="34" charset="-128"/>
                <a:ea typeface="Meiryo UI" panose="020B0604030504040204" pitchFamily="34" charset="-128"/>
              </a:rPr>
              <a:t>三菱自動車工業様</a:t>
            </a:r>
            <a:endParaRPr kumimoji="1" lang="en-US" altLang="ja-JP" dirty="0">
              <a:latin typeface="Meiryo UI" panose="020B0604030504040204" pitchFamily="34" charset="-128"/>
              <a:ea typeface="Meiryo UI" panose="020B0604030504040204" pitchFamily="34" charset="-128"/>
            </a:endParaRPr>
          </a:p>
        </p:txBody>
      </p:sp>
      <p:pic>
        <p:nvPicPr>
          <p:cNvPr id="53" name="Picture 2">
            <a:extLst>
              <a:ext uri="{FF2B5EF4-FFF2-40B4-BE49-F238E27FC236}">
                <a16:creationId xmlns:a16="http://schemas.microsoft.com/office/drawing/2014/main" id="{A487E5A8-0E17-5FFC-902F-E8E7527D53BF}"/>
              </a:ext>
            </a:extLst>
          </p:cNvPr>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r="-28"/>
          <a:stretch/>
        </p:blipFill>
        <p:spPr bwMode="auto">
          <a:xfrm>
            <a:off x="7748272" y="4687183"/>
            <a:ext cx="1063805" cy="1108582"/>
          </a:xfrm>
          <a:prstGeom prst="ellipse">
            <a:avLst/>
          </a:prstGeom>
          <a:noFill/>
          <a:ln w="38100">
            <a:solidFill>
              <a:schemeClr val="accent2">
                <a:lumMod val="50000"/>
              </a:schemeClr>
            </a:solidFill>
          </a:ln>
        </p:spPr>
      </p:pic>
    </p:spTree>
    <p:extLst>
      <p:ext uri="{BB962C8B-B14F-4D97-AF65-F5344CB8AC3E}">
        <p14:creationId xmlns:p14="http://schemas.microsoft.com/office/powerpoint/2010/main" val="28630757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A6F665E4-AE0C-8625-AE09-53D2B4295FB7}"/>
              </a:ext>
            </a:extLst>
          </p:cNvPr>
          <p:cNvSpPr/>
          <p:nvPr/>
        </p:nvSpPr>
        <p:spPr>
          <a:xfrm>
            <a:off x="3018922" y="1685260"/>
            <a:ext cx="1828255" cy="131071"/>
          </a:xfrm>
          <a:prstGeom prst="rect">
            <a:avLst/>
          </a:prstGeom>
          <a:solidFill>
            <a:schemeClr val="accent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14" name="正方形/長方形 13">
            <a:extLst>
              <a:ext uri="{FF2B5EF4-FFF2-40B4-BE49-F238E27FC236}">
                <a16:creationId xmlns:a16="http://schemas.microsoft.com/office/drawing/2014/main" id="{868EEEF1-99F8-71A8-081E-CFE02DCB2E6F}"/>
              </a:ext>
            </a:extLst>
          </p:cNvPr>
          <p:cNvSpPr/>
          <p:nvPr/>
        </p:nvSpPr>
        <p:spPr>
          <a:xfrm>
            <a:off x="2617019" y="1901557"/>
            <a:ext cx="2610770" cy="159221"/>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pic>
        <p:nvPicPr>
          <p:cNvPr id="6" name="図 5">
            <a:extLst>
              <a:ext uri="{FF2B5EF4-FFF2-40B4-BE49-F238E27FC236}">
                <a16:creationId xmlns:a16="http://schemas.microsoft.com/office/drawing/2014/main" id="{D834F48A-E1B3-4BB5-6900-D26F174670A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316889" y="3800075"/>
            <a:ext cx="2339522" cy="2897863"/>
          </a:xfrm>
          <a:prstGeom prst="rect">
            <a:avLst/>
          </a:prstGeom>
          <a:ln>
            <a:solidFill>
              <a:schemeClr val="tx2">
                <a:lumMod val="90000"/>
              </a:schemeClr>
            </a:solidFill>
          </a:ln>
        </p:spPr>
      </p:pic>
      <p:pic>
        <p:nvPicPr>
          <p:cNvPr id="9" name="図 8">
            <a:extLst>
              <a:ext uri="{FF2B5EF4-FFF2-40B4-BE49-F238E27FC236}">
                <a16:creationId xmlns:a16="http://schemas.microsoft.com/office/drawing/2014/main" id="{F5F09C68-7BBD-BEE3-3817-5CEB15B8AA4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62"/>
          <a:stretch/>
        </p:blipFill>
        <p:spPr>
          <a:xfrm>
            <a:off x="186942" y="943810"/>
            <a:ext cx="2051805" cy="2534063"/>
          </a:xfrm>
          <a:prstGeom prst="rect">
            <a:avLst/>
          </a:prstGeom>
          <a:ln>
            <a:solidFill>
              <a:schemeClr val="tx2">
                <a:lumMod val="90000"/>
              </a:schemeClr>
            </a:solidFill>
          </a:ln>
        </p:spPr>
      </p:pic>
      <p:sp>
        <p:nvSpPr>
          <p:cNvPr id="3" name="スライド番号プレースホルダー 2">
            <a:extLst>
              <a:ext uri="{FF2B5EF4-FFF2-40B4-BE49-F238E27FC236}">
                <a16:creationId xmlns:a16="http://schemas.microsoft.com/office/drawing/2014/main" id="{E3F9FED3-34F5-C388-8651-BBFA9173C44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latin typeface="Meiryo UI" panose="020B0604030504040204" pitchFamily="34" charset="-128"/>
                <a:ea typeface="Meiryo UI" panose="020B0604030504040204" pitchFamily="34" charset="-128"/>
              </a:rPr>
              <a:t>60</a:t>
            </a:fld>
            <a:endParaRPr lang="en-US">
              <a:latin typeface="Meiryo UI" panose="020B0604030504040204" pitchFamily="34" charset="-128"/>
              <a:ea typeface="Meiryo UI" panose="020B0604030504040204" pitchFamily="34" charset="-128"/>
            </a:endParaRPr>
          </a:p>
        </p:txBody>
      </p:sp>
      <p:sp>
        <p:nvSpPr>
          <p:cNvPr id="2" name="Google Shape;263;p43">
            <a:extLst>
              <a:ext uri="{FF2B5EF4-FFF2-40B4-BE49-F238E27FC236}">
                <a16:creationId xmlns:a16="http://schemas.microsoft.com/office/drawing/2014/main" id="{3F0A8251-85C2-2B9F-670B-39B69B7C5C4D}"/>
              </a:ext>
            </a:extLst>
          </p:cNvPr>
          <p:cNvSpPr txBox="1"/>
          <p:nvPr/>
        </p:nvSpPr>
        <p:spPr>
          <a:xfrm>
            <a:off x="871149" y="216155"/>
            <a:ext cx="8980088" cy="4924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dirty="0">
                <a:solidFill>
                  <a:schemeClr val="dk1"/>
                </a:solidFill>
                <a:latin typeface="Meiryo UI" panose="020B0604030504040204" pitchFamily="34" charset="-128"/>
                <a:ea typeface="Meiryo UI" panose="020B0604030504040204" pitchFamily="34" charset="-128"/>
                <a:cs typeface="Meiryo"/>
                <a:sym typeface="Meiryo"/>
              </a:rPr>
              <a:t>『</a:t>
            </a:r>
            <a:r>
              <a:rPr lang="en-US" sz="2600" b="1" dirty="0" err="1">
                <a:solidFill>
                  <a:schemeClr val="dk1"/>
                </a:solidFill>
                <a:latin typeface="Meiryo UI" panose="020B0604030504040204" pitchFamily="34" charset="-128"/>
                <a:ea typeface="Meiryo UI" panose="020B0604030504040204" pitchFamily="34" charset="-128"/>
                <a:cs typeface="Meiryo"/>
                <a:sym typeface="Meiryo"/>
              </a:rPr>
              <a:t>BE-PAL』プロデュース事例</a:t>
            </a:r>
            <a:endParaRPr sz="26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10" name="テキスト ボックス 9">
            <a:extLst>
              <a:ext uri="{FF2B5EF4-FFF2-40B4-BE49-F238E27FC236}">
                <a16:creationId xmlns:a16="http://schemas.microsoft.com/office/drawing/2014/main" id="{DF30A8A9-64CA-EB6F-CF03-12252D5F4A98}"/>
              </a:ext>
            </a:extLst>
          </p:cNvPr>
          <p:cNvSpPr txBox="1"/>
          <p:nvPr/>
        </p:nvSpPr>
        <p:spPr>
          <a:xfrm>
            <a:off x="6390761" y="1316783"/>
            <a:ext cx="1648208" cy="584775"/>
          </a:xfrm>
          <a:prstGeom prst="rect">
            <a:avLst/>
          </a:prstGeom>
          <a:solidFill>
            <a:schemeClr val="bg1"/>
          </a:solidFill>
        </p:spPr>
        <p:txBody>
          <a:bodyPr wrap="none" rtlCol="0">
            <a:spAutoFit/>
          </a:bodyPr>
          <a:lstStyle/>
          <a:p>
            <a:pPr algn="ctr"/>
            <a:r>
              <a:rPr kumimoji="1" lang="ja-JP" altLang="en-US" sz="3200">
                <a:latin typeface="Meiryo UI" panose="020B0604030504040204" pitchFamily="34" charset="-128"/>
                <a:ea typeface="Meiryo UI" panose="020B0604030504040204" pitchFamily="34" charset="-128"/>
              </a:rPr>
              <a:t>マンション</a:t>
            </a:r>
          </a:p>
        </p:txBody>
      </p:sp>
      <p:sp>
        <p:nvSpPr>
          <p:cNvPr id="11" name="テキスト ボックス 10">
            <a:extLst>
              <a:ext uri="{FF2B5EF4-FFF2-40B4-BE49-F238E27FC236}">
                <a16:creationId xmlns:a16="http://schemas.microsoft.com/office/drawing/2014/main" id="{ABE00DD1-04B2-D044-4A0A-616554A656B0}"/>
              </a:ext>
            </a:extLst>
          </p:cNvPr>
          <p:cNvSpPr txBox="1"/>
          <p:nvPr/>
        </p:nvSpPr>
        <p:spPr>
          <a:xfrm>
            <a:off x="598531" y="4336114"/>
            <a:ext cx="1826141" cy="584775"/>
          </a:xfrm>
          <a:prstGeom prst="rect">
            <a:avLst/>
          </a:prstGeom>
          <a:noFill/>
        </p:spPr>
        <p:txBody>
          <a:bodyPr wrap="none" rtlCol="0">
            <a:spAutoFit/>
          </a:bodyPr>
          <a:lstStyle/>
          <a:p>
            <a:pPr algn="ctr"/>
            <a:r>
              <a:rPr kumimoji="1" lang="ja-JP" altLang="en-US" sz="3200">
                <a:latin typeface="Meiryo UI" panose="020B0604030504040204" pitchFamily="34" charset="-128"/>
                <a:ea typeface="Meiryo UI" panose="020B0604030504040204" pitchFamily="34" charset="-128"/>
              </a:rPr>
              <a:t>商業施設</a:t>
            </a:r>
          </a:p>
        </p:txBody>
      </p:sp>
      <p:sp>
        <p:nvSpPr>
          <p:cNvPr id="12" name="フローチャート: 端子 11">
            <a:extLst>
              <a:ext uri="{FF2B5EF4-FFF2-40B4-BE49-F238E27FC236}">
                <a16:creationId xmlns:a16="http://schemas.microsoft.com/office/drawing/2014/main" id="{0B25E48D-1648-3227-A916-011642B60AD9}"/>
              </a:ext>
            </a:extLst>
          </p:cNvPr>
          <p:cNvSpPr/>
          <p:nvPr/>
        </p:nvSpPr>
        <p:spPr>
          <a:xfrm>
            <a:off x="2559142" y="1033139"/>
            <a:ext cx="2976342" cy="311904"/>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latin typeface="Meiryo UI" panose="020B0604030504040204" pitchFamily="34" charset="-128"/>
                <a:ea typeface="Meiryo UI" panose="020B0604030504040204" pitchFamily="34" charset="-128"/>
              </a:rPr>
              <a:t>三井不動産レジデンシャル様</a:t>
            </a:r>
            <a:endParaRPr kumimoji="1" lang="en-US" altLang="ja-JP" dirty="0">
              <a:latin typeface="Meiryo UI" panose="020B0604030504040204" pitchFamily="34" charset="-128"/>
              <a:ea typeface="Meiryo UI" panose="020B0604030504040204" pitchFamily="34" charset="-128"/>
            </a:endParaRPr>
          </a:p>
        </p:txBody>
      </p:sp>
      <p:sp>
        <p:nvSpPr>
          <p:cNvPr id="13" name="フローチャート: 端子 12">
            <a:extLst>
              <a:ext uri="{FF2B5EF4-FFF2-40B4-BE49-F238E27FC236}">
                <a16:creationId xmlns:a16="http://schemas.microsoft.com/office/drawing/2014/main" id="{CF6B7473-60A5-00C0-5C8A-95ADD71B11FE}"/>
              </a:ext>
            </a:extLst>
          </p:cNvPr>
          <p:cNvSpPr/>
          <p:nvPr/>
        </p:nvSpPr>
        <p:spPr>
          <a:xfrm>
            <a:off x="3083829" y="4069663"/>
            <a:ext cx="2976342" cy="311904"/>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34" charset="-128"/>
                <a:ea typeface="Meiryo UI" panose="020B0604030504040204" pitchFamily="34" charset="-128"/>
              </a:rPr>
              <a:t>三井アウトレットパーク様</a:t>
            </a:r>
            <a:endParaRPr kumimoji="1" lang="en-US" altLang="ja-JP" dirty="0">
              <a:latin typeface="Meiryo UI" panose="020B0604030504040204" pitchFamily="34" charset="-128"/>
              <a:ea typeface="Meiryo UI" panose="020B0604030504040204" pitchFamily="34" charset="-128"/>
            </a:endParaRPr>
          </a:p>
        </p:txBody>
      </p:sp>
      <p:cxnSp>
        <p:nvCxnSpPr>
          <p:cNvPr id="16" name="直線コネクタ 15">
            <a:extLst>
              <a:ext uri="{FF2B5EF4-FFF2-40B4-BE49-F238E27FC236}">
                <a16:creationId xmlns:a16="http://schemas.microsoft.com/office/drawing/2014/main" id="{CD704E27-13E5-654E-A99B-5C4808C7C196}"/>
              </a:ext>
            </a:extLst>
          </p:cNvPr>
          <p:cNvCxnSpPr>
            <a:cxnSpLocks/>
          </p:cNvCxnSpPr>
          <p:nvPr/>
        </p:nvCxnSpPr>
        <p:spPr>
          <a:xfrm>
            <a:off x="277639" y="4093028"/>
            <a:ext cx="2059992"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EF8B43F2-59F6-3A40-D704-7D9D7D8443F7}"/>
              </a:ext>
            </a:extLst>
          </p:cNvPr>
          <p:cNvCxnSpPr>
            <a:cxnSpLocks/>
          </p:cNvCxnSpPr>
          <p:nvPr/>
        </p:nvCxnSpPr>
        <p:spPr>
          <a:xfrm>
            <a:off x="481606" y="4251418"/>
            <a:ext cx="2059992"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93D3D6A9-5E0E-54D7-9E37-67D4FD081A6A}"/>
              </a:ext>
            </a:extLst>
          </p:cNvPr>
          <p:cNvCxnSpPr>
            <a:cxnSpLocks/>
          </p:cNvCxnSpPr>
          <p:nvPr/>
        </p:nvCxnSpPr>
        <p:spPr>
          <a:xfrm>
            <a:off x="494613" y="4898924"/>
            <a:ext cx="2059992"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9409A516-1B6E-FAE5-7ADD-ECA66ECE86C7}"/>
              </a:ext>
            </a:extLst>
          </p:cNvPr>
          <p:cNvCxnSpPr>
            <a:cxnSpLocks/>
          </p:cNvCxnSpPr>
          <p:nvPr/>
        </p:nvCxnSpPr>
        <p:spPr>
          <a:xfrm>
            <a:off x="698580" y="5057314"/>
            <a:ext cx="2059992"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C6A29EFC-FA6E-FAE0-9224-FC7973CCF44C}"/>
              </a:ext>
            </a:extLst>
          </p:cNvPr>
          <p:cNvCxnSpPr>
            <a:cxnSpLocks/>
          </p:cNvCxnSpPr>
          <p:nvPr/>
        </p:nvCxnSpPr>
        <p:spPr>
          <a:xfrm>
            <a:off x="5937389" y="1050216"/>
            <a:ext cx="2059992"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A664ACD0-FC08-3B10-3A4B-41ACACF12627}"/>
              </a:ext>
            </a:extLst>
          </p:cNvPr>
          <p:cNvCxnSpPr>
            <a:cxnSpLocks/>
          </p:cNvCxnSpPr>
          <p:nvPr/>
        </p:nvCxnSpPr>
        <p:spPr>
          <a:xfrm>
            <a:off x="6141356" y="1208606"/>
            <a:ext cx="2059992"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BDA5DB7A-DEB8-A23B-3339-412C79DF6DA2}"/>
              </a:ext>
            </a:extLst>
          </p:cNvPr>
          <p:cNvCxnSpPr>
            <a:cxnSpLocks/>
          </p:cNvCxnSpPr>
          <p:nvPr/>
        </p:nvCxnSpPr>
        <p:spPr>
          <a:xfrm>
            <a:off x="6154363" y="1856112"/>
            <a:ext cx="2142641"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9B776A78-BB4B-772A-4C2C-D5CB2DA68B49}"/>
              </a:ext>
            </a:extLst>
          </p:cNvPr>
          <p:cNvCxnSpPr>
            <a:cxnSpLocks/>
          </p:cNvCxnSpPr>
          <p:nvPr/>
        </p:nvCxnSpPr>
        <p:spPr>
          <a:xfrm>
            <a:off x="6358330" y="2014502"/>
            <a:ext cx="2059992"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a:extLst>
              <a:ext uri="{FF2B5EF4-FFF2-40B4-BE49-F238E27FC236}">
                <a16:creationId xmlns:a16="http://schemas.microsoft.com/office/drawing/2014/main" id="{7C279781-B2EC-B6A3-723A-464D62A29CA0}"/>
              </a:ext>
            </a:extLst>
          </p:cNvPr>
          <p:cNvSpPr txBox="1"/>
          <p:nvPr/>
        </p:nvSpPr>
        <p:spPr>
          <a:xfrm>
            <a:off x="2491131" y="1537182"/>
            <a:ext cx="2858475" cy="523220"/>
          </a:xfrm>
          <a:prstGeom prst="rect">
            <a:avLst/>
          </a:prstGeom>
          <a:noFill/>
        </p:spPr>
        <p:txBody>
          <a:bodyPr wrap="square" rtlCol="0">
            <a:spAutoFit/>
          </a:bodyPr>
          <a:lstStyle/>
          <a:p>
            <a:pPr algn="ctr"/>
            <a:r>
              <a:rPr kumimoji="1" lang="en-US" altLang="ja-JP" b="1" dirty="0">
                <a:solidFill>
                  <a:schemeClr val="tx1"/>
                </a:solidFill>
                <a:latin typeface="Meiryo UI" panose="020B0604030504040204" pitchFamily="34" charset="-128"/>
                <a:ea typeface="Meiryo UI" panose="020B0604030504040204" pitchFamily="34" charset="-128"/>
              </a:rPr>
              <a:t>『BE-PAL』</a:t>
            </a:r>
            <a:r>
              <a:rPr kumimoji="1" lang="ja-JP" altLang="en-US" b="1">
                <a:solidFill>
                  <a:schemeClr val="tx1"/>
                </a:solidFill>
                <a:latin typeface="Meiryo UI" panose="020B0604030504040204" pitchFamily="34" charset="-128"/>
                <a:ea typeface="Meiryo UI" panose="020B0604030504040204" pitchFamily="34" charset="-128"/>
              </a:rPr>
              <a:t>編集部が</a:t>
            </a:r>
            <a:endParaRPr kumimoji="1" lang="en-US" altLang="ja-JP" b="1" dirty="0">
              <a:solidFill>
                <a:schemeClr val="tx1"/>
              </a:solidFill>
              <a:latin typeface="Meiryo UI" panose="020B0604030504040204" pitchFamily="34" charset="-128"/>
              <a:ea typeface="Meiryo UI" panose="020B0604030504040204" pitchFamily="34" charset="-128"/>
            </a:endParaRPr>
          </a:p>
          <a:p>
            <a:pPr algn="ctr"/>
            <a:r>
              <a:rPr kumimoji="1" lang="ja-JP" altLang="en-US" b="1">
                <a:solidFill>
                  <a:schemeClr val="tx1"/>
                </a:solidFill>
                <a:latin typeface="Meiryo UI" panose="020B0604030504040204" pitchFamily="34" charset="-128"/>
                <a:ea typeface="Meiryo UI" panose="020B0604030504040204" pitchFamily="34" charset="-128"/>
              </a:rPr>
              <a:t>マンション共有部をプロデュース</a:t>
            </a:r>
          </a:p>
        </p:txBody>
      </p:sp>
      <p:sp>
        <p:nvSpPr>
          <p:cNvPr id="33" name="正方形/長方形 32">
            <a:extLst>
              <a:ext uri="{FF2B5EF4-FFF2-40B4-BE49-F238E27FC236}">
                <a16:creationId xmlns:a16="http://schemas.microsoft.com/office/drawing/2014/main" id="{089231C4-3EC4-3EC8-2967-4BD5E3FA18FC}"/>
              </a:ext>
            </a:extLst>
          </p:cNvPr>
          <p:cNvSpPr/>
          <p:nvPr/>
        </p:nvSpPr>
        <p:spPr>
          <a:xfrm>
            <a:off x="3947090" y="4626178"/>
            <a:ext cx="1249820" cy="145817"/>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5" name="正方形/長方形 4">
            <a:extLst>
              <a:ext uri="{FF2B5EF4-FFF2-40B4-BE49-F238E27FC236}">
                <a16:creationId xmlns:a16="http://schemas.microsoft.com/office/drawing/2014/main" id="{5DFA6D50-FEDC-E8D9-114A-364DB69108FD}"/>
              </a:ext>
            </a:extLst>
          </p:cNvPr>
          <p:cNvSpPr/>
          <p:nvPr/>
        </p:nvSpPr>
        <p:spPr>
          <a:xfrm>
            <a:off x="3947089" y="4857281"/>
            <a:ext cx="1249820" cy="145817"/>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eiryo UI" panose="020B0604030504040204" pitchFamily="34" charset="-128"/>
              <a:ea typeface="Meiryo UI" panose="020B0604030504040204" pitchFamily="34" charset="-128"/>
            </a:endParaRPr>
          </a:p>
        </p:txBody>
      </p:sp>
      <p:sp>
        <p:nvSpPr>
          <p:cNvPr id="41" name="テキスト ボックス 40">
            <a:extLst>
              <a:ext uri="{FF2B5EF4-FFF2-40B4-BE49-F238E27FC236}">
                <a16:creationId xmlns:a16="http://schemas.microsoft.com/office/drawing/2014/main" id="{1187800E-F27C-C7DD-4214-10025F6F5B7C}"/>
              </a:ext>
            </a:extLst>
          </p:cNvPr>
          <p:cNvSpPr txBox="1"/>
          <p:nvPr/>
        </p:nvSpPr>
        <p:spPr>
          <a:xfrm>
            <a:off x="3916210" y="4466853"/>
            <a:ext cx="1311578" cy="523220"/>
          </a:xfrm>
          <a:prstGeom prst="rect">
            <a:avLst/>
          </a:prstGeom>
          <a:noFill/>
        </p:spPr>
        <p:txBody>
          <a:bodyPr wrap="none" rtlCol="0">
            <a:spAutoFit/>
          </a:bodyPr>
          <a:lstStyle/>
          <a:p>
            <a:pPr algn="ctr"/>
            <a:r>
              <a:rPr kumimoji="1" lang="ja-JP" altLang="en-US" b="1">
                <a:solidFill>
                  <a:schemeClr val="tx1"/>
                </a:solidFill>
                <a:latin typeface="Meiryo UI" panose="020B0604030504040204" pitchFamily="34" charset="-128"/>
                <a:ea typeface="Meiryo UI" panose="020B0604030504040204" pitchFamily="34" charset="-128"/>
              </a:rPr>
              <a:t>集客につながる</a:t>
            </a:r>
            <a:endParaRPr kumimoji="1" lang="en-US" altLang="ja-JP" b="1" dirty="0">
              <a:solidFill>
                <a:schemeClr val="tx1"/>
              </a:solidFill>
              <a:latin typeface="Meiryo UI" panose="020B0604030504040204" pitchFamily="34" charset="-128"/>
              <a:ea typeface="Meiryo UI" panose="020B0604030504040204" pitchFamily="34" charset="-128"/>
            </a:endParaRPr>
          </a:p>
          <a:p>
            <a:pPr algn="ctr"/>
            <a:r>
              <a:rPr kumimoji="1" lang="ja-JP" altLang="en-US" b="1">
                <a:solidFill>
                  <a:schemeClr val="tx1"/>
                </a:solidFill>
                <a:latin typeface="Meiryo UI" panose="020B0604030504040204" pitchFamily="34" charset="-128"/>
                <a:ea typeface="Meiryo UI" panose="020B0604030504040204" pitchFamily="34" charset="-128"/>
              </a:rPr>
              <a:t>イベントを実施</a:t>
            </a:r>
          </a:p>
        </p:txBody>
      </p:sp>
      <p:sp>
        <p:nvSpPr>
          <p:cNvPr id="8" name="テキスト ボックス 7">
            <a:extLst>
              <a:ext uri="{FF2B5EF4-FFF2-40B4-BE49-F238E27FC236}">
                <a16:creationId xmlns:a16="http://schemas.microsoft.com/office/drawing/2014/main" id="{CF792541-3D9B-7527-9360-D28261840335}"/>
              </a:ext>
            </a:extLst>
          </p:cNvPr>
          <p:cNvSpPr txBox="1"/>
          <p:nvPr/>
        </p:nvSpPr>
        <p:spPr>
          <a:xfrm>
            <a:off x="135706" y="5421160"/>
            <a:ext cx="6051525" cy="1015663"/>
          </a:xfrm>
          <a:prstGeom prst="rect">
            <a:avLst/>
          </a:prstGeom>
          <a:noFill/>
        </p:spPr>
        <p:txBody>
          <a:bodyPr wrap="square">
            <a:spAutoFit/>
          </a:bodyPr>
          <a:lstStyle/>
          <a:p>
            <a:pPr algn="just"/>
            <a:r>
              <a:rPr lang="ja-JP" altLang="ja-JP" sz="1200" kern="100">
                <a:effectLst/>
                <a:latin typeface="Meiryo UI" panose="020B0604030504040204" pitchFamily="34" charset="-128"/>
                <a:ea typeface="Meiryo UI" panose="020B0604030504040204" pitchFamily="34" charset="-128"/>
                <a:cs typeface="Times New Roman" panose="02020603050405020304" pitchFamily="18" charset="0"/>
              </a:rPr>
              <a:t>三井アウトレットパーク木更津で開催されたイベント「アウトドアカーニバル」。</a:t>
            </a:r>
            <a:endParaRPr lang="en-US" altLang="ja-JP" sz="1200" kern="100" dirty="0">
              <a:effectLst/>
              <a:latin typeface="Meiryo UI" panose="020B0604030504040204" pitchFamily="34" charset="-128"/>
              <a:ea typeface="Meiryo UI" panose="020B0604030504040204" pitchFamily="34" charset="-128"/>
              <a:cs typeface="Times New Roman" panose="02020603050405020304" pitchFamily="18" charset="0"/>
            </a:endParaRPr>
          </a:p>
          <a:p>
            <a:pPr algn="just"/>
            <a:r>
              <a:rPr lang="ja-JP" altLang="ja-JP" sz="1200" kern="100">
                <a:effectLst/>
                <a:latin typeface="Meiryo UI" panose="020B0604030504040204" pitchFamily="34" charset="-128"/>
                <a:ea typeface="Meiryo UI" panose="020B0604030504040204" pitchFamily="34" charset="-128"/>
                <a:cs typeface="Times New Roman" panose="02020603050405020304" pitchFamily="18" charset="0"/>
              </a:rPr>
              <a:t>そのイベントで、集客に繋がり、来館者を楽しませる事のできるコンテンツ展開を求められ</a:t>
            </a:r>
            <a:r>
              <a:rPr lang="ja-JP" altLang="ja-JP" sz="1600" kern="100">
                <a:solidFill>
                  <a:schemeClr val="accent5"/>
                </a:solidFill>
                <a:effectLst/>
                <a:latin typeface="Meiryo UI" panose="020B0604030504040204" pitchFamily="34" charset="-128"/>
                <a:ea typeface="Meiryo UI" panose="020B0604030504040204" pitchFamily="34" charset="-128"/>
                <a:cs typeface="Times New Roman" panose="02020603050405020304" pitchFamily="18" charset="0"/>
              </a:rPr>
              <a:t>「親子焚き火教室」「</a:t>
            </a:r>
            <a:r>
              <a:rPr lang="ja-JP" altLang="ja-JP" sz="1600" kern="100">
                <a:solidFill>
                  <a:schemeClr val="accent5"/>
                </a:solidFill>
                <a:effectLst/>
                <a:latin typeface="Meiryo UI" panose="020B0604030504040204" pitchFamily="34" charset="-128"/>
                <a:ea typeface="Meiryo UI" panose="020B0604030504040204" pitchFamily="34" charset="-128"/>
                <a:cs typeface="Arial" panose="020B0604020202020204" pitchFamily="34" charset="0"/>
              </a:rPr>
              <a:t>端材（木材）を使った鍋敷き作り」</a:t>
            </a:r>
            <a:endParaRPr lang="en-US" altLang="ja-JP" sz="1600" kern="100" dirty="0">
              <a:solidFill>
                <a:schemeClr val="accent5"/>
              </a:solidFill>
              <a:effectLst/>
              <a:latin typeface="Meiryo UI" panose="020B0604030504040204" pitchFamily="34" charset="-128"/>
              <a:ea typeface="Meiryo UI" panose="020B0604030504040204" pitchFamily="34" charset="-128"/>
              <a:cs typeface="Arial" panose="020B0604020202020204" pitchFamily="34" charset="0"/>
            </a:endParaRPr>
          </a:p>
          <a:p>
            <a:pPr algn="just"/>
            <a:r>
              <a:rPr lang="ja-JP" altLang="ja-JP" sz="1600" kern="100">
                <a:solidFill>
                  <a:schemeClr val="accent5"/>
                </a:solidFill>
                <a:effectLst/>
                <a:latin typeface="Meiryo UI" panose="020B0604030504040204" pitchFamily="34" charset="-128"/>
                <a:ea typeface="Meiryo UI" panose="020B0604030504040204" pitchFamily="34" charset="-128"/>
                <a:cs typeface="Arial" panose="020B0604020202020204" pitchFamily="34" charset="0"/>
              </a:rPr>
              <a:t>「レザークラフト」</a:t>
            </a:r>
            <a:r>
              <a:rPr lang="ja-JP" altLang="ja-JP" sz="1600" kern="100">
                <a:solidFill>
                  <a:srgbClr val="000000"/>
                </a:solidFill>
                <a:effectLst/>
                <a:latin typeface="Meiryo UI" panose="020B0604030504040204" pitchFamily="34" charset="-128"/>
                <a:ea typeface="Meiryo UI" panose="020B0604030504040204" pitchFamily="34" charset="-128"/>
                <a:cs typeface="Arial" panose="020B0604020202020204" pitchFamily="34" charset="0"/>
              </a:rPr>
              <a:t>と</a:t>
            </a:r>
            <a:r>
              <a:rPr lang="en-US" altLang="ja-JP" sz="1600" kern="100" dirty="0">
                <a:solidFill>
                  <a:srgbClr val="000000"/>
                </a:solidFill>
                <a:effectLst/>
                <a:latin typeface="Meiryo UI" panose="020B0604030504040204" pitchFamily="34" charset="-128"/>
                <a:ea typeface="Meiryo UI" panose="020B0604030504040204" pitchFamily="34" charset="-128"/>
                <a:cs typeface="Times New Roman" panose="02020603050405020304" pitchFamily="18" charset="0"/>
              </a:rPr>
              <a:t>3</a:t>
            </a:r>
            <a:r>
              <a:rPr lang="ja-JP" altLang="ja-JP" sz="1600" kern="100">
                <a:solidFill>
                  <a:srgbClr val="000000"/>
                </a:solidFill>
                <a:effectLst/>
                <a:latin typeface="Meiryo UI" panose="020B0604030504040204" pitchFamily="34" charset="-128"/>
                <a:ea typeface="Meiryo UI" panose="020B0604030504040204" pitchFamily="34" charset="-128"/>
                <a:cs typeface="Arial" panose="020B0604020202020204" pitchFamily="34" charset="0"/>
              </a:rPr>
              <a:t>つの</a:t>
            </a:r>
            <a:r>
              <a:rPr lang="en-US" altLang="ja-JP" sz="1600" kern="100" dirty="0">
                <a:solidFill>
                  <a:srgbClr val="000000"/>
                </a:solidFill>
                <a:effectLst/>
                <a:latin typeface="Meiryo UI" panose="020B0604030504040204" pitchFamily="34" charset="-128"/>
                <a:ea typeface="Meiryo UI" panose="020B0604030504040204" pitchFamily="34" charset="-128"/>
                <a:cs typeface="Times New Roman" panose="02020603050405020304" pitchFamily="18" charset="0"/>
              </a:rPr>
              <a:t>workshop</a:t>
            </a:r>
            <a:r>
              <a:rPr lang="ja-JP" altLang="ja-JP" sz="1600" kern="100">
                <a:solidFill>
                  <a:srgbClr val="000000"/>
                </a:solidFill>
                <a:effectLst/>
                <a:latin typeface="Meiryo UI" panose="020B0604030504040204" pitchFamily="34" charset="-128"/>
                <a:ea typeface="Meiryo UI" panose="020B0604030504040204" pitchFamily="34" charset="-128"/>
                <a:cs typeface="Arial" panose="020B0604020202020204" pitchFamily="34" charset="0"/>
              </a:rPr>
              <a:t>を展開。</a:t>
            </a:r>
            <a:r>
              <a:rPr lang="ja-JP" altLang="ja-JP" sz="1200" kern="100">
                <a:solidFill>
                  <a:srgbClr val="000000"/>
                </a:solidFill>
                <a:effectLst/>
                <a:latin typeface="Meiryo UI" panose="020B0604030504040204" pitchFamily="34" charset="-128"/>
                <a:ea typeface="Meiryo UI" panose="020B0604030504040204" pitchFamily="34" charset="-128"/>
                <a:cs typeface="Arial" panose="020B0604020202020204" pitchFamily="34" charset="0"/>
              </a:rPr>
              <a:t>会場を盛り上げ</a:t>
            </a:r>
            <a:r>
              <a:rPr lang="ja-JP" altLang="en-US" sz="1200" kern="100">
                <a:solidFill>
                  <a:srgbClr val="000000"/>
                </a:solidFill>
                <a:effectLst/>
                <a:latin typeface="Meiryo UI" panose="020B0604030504040204" pitchFamily="34" charset="-128"/>
                <a:ea typeface="Meiryo UI" panose="020B0604030504040204" pitchFamily="34" charset="-128"/>
                <a:cs typeface="Arial" panose="020B0604020202020204" pitchFamily="34" charset="0"/>
              </a:rPr>
              <a:t>ました</a:t>
            </a:r>
            <a:r>
              <a:rPr lang="ja-JP" altLang="ja-JP" sz="1200" kern="100">
                <a:solidFill>
                  <a:srgbClr val="000000"/>
                </a:solidFill>
                <a:effectLst/>
                <a:latin typeface="Meiryo UI" panose="020B0604030504040204" pitchFamily="34" charset="-128"/>
                <a:ea typeface="Meiryo UI" panose="020B0604030504040204" pitchFamily="34" charset="-128"/>
                <a:cs typeface="Arial" panose="020B0604020202020204" pitchFamily="34" charset="0"/>
              </a:rPr>
              <a:t>。</a:t>
            </a:r>
            <a:endParaRPr lang="ja-JP" altLang="ja-JP" sz="1600" kern="100">
              <a:effectLst/>
              <a:latin typeface="Meiryo UI" panose="020B0604030504040204" pitchFamily="34" charset="-128"/>
              <a:ea typeface="Meiryo UI" panose="020B0604030504040204" pitchFamily="34" charset="-128"/>
              <a:cs typeface="Times New Roman" panose="02020603050405020304" pitchFamily="18" charset="0"/>
            </a:endParaRPr>
          </a:p>
        </p:txBody>
      </p:sp>
      <p:sp>
        <p:nvSpPr>
          <p:cNvPr id="19" name="テキスト ボックス 18">
            <a:extLst>
              <a:ext uri="{FF2B5EF4-FFF2-40B4-BE49-F238E27FC236}">
                <a16:creationId xmlns:a16="http://schemas.microsoft.com/office/drawing/2014/main" id="{77944F09-3E3C-4EF3-D6B6-151CD80765AC}"/>
              </a:ext>
            </a:extLst>
          </p:cNvPr>
          <p:cNvSpPr txBox="1"/>
          <p:nvPr/>
        </p:nvSpPr>
        <p:spPr>
          <a:xfrm>
            <a:off x="2351831" y="2231495"/>
            <a:ext cx="6375709" cy="1200329"/>
          </a:xfrm>
          <a:prstGeom prst="rect">
            <a:avLst/>
          </a:prstGeom>
          <a:noFill/>
        </p:spPr>
        <p:txBody>
          <a:bodyPr wrap="square">
            <a:spAutoFit/>
          </a:bodyPr>
          <a:lstStyle/>
          <a:p>
            <a:pPr algn="just"/>
            <a:r>
              <a:rPr lang="ja-JP" altLang="ja-JP" sz="1200" kern="100" dirty="0">
                <a:effectLst/>
                <a:latin typeface="Meiryo UI" panose="020B0604030504040204" pitchFamily="34" charset="-128"/>
                <a:ea typeface="Meiryo UI" panose="020B0604030504040204" pitchFamily="34" charset="-128"/>
                <a:cs typeface="Times New Roman" panose="02020603050405020304" pitchFamily="18" charset="0"/>
              </a:rPr>
              <a:t>兵庫県伊丹市稲野町にある新築マンションの共用スペースを「情操教育」「人と人、人と自然との繋がり」をテーマに【住人が集い、会話を楽しみ、コミュニティ形成の一助となるようなスペース】【厳選した高性能で設置し易いテントやタープを用意し、食事したり、読書したり、遊んだりと、住人が自由時間を楽しめるようなバーベキュー広場やワークスペース空間】を</a:t>
            </a:r>
            <a:r>
              <a:rPr lang="en-US" altLang="ja-JP" sz="1200" kern="100" dirty="0">
                <a:effectLst/>
                <a:latin typeface="Meiryo UI" panose="020B0604030504040204" pitchFamily="34" charset="-128"/>
                <a:ea typeface="Meiryo UI" panose="020B0604030504040204" pitchFamily="34" charset="-128"/>
                <a:cs typeface="Times New Roman" panose="02020603050405020304" pitchFamily="18" charset="0"/>
              </a:rPr>
              <a:t>BE-PAL</a:t>
            </a:r>
            <a:r>
              <a:rPr lang="ja-JP" altLang="ja-JP" sz="1200" kern="100" dirty="0">
                <a:effectLst/>
                <a:latin typeface="Meiryo UI" panose="020B0604030504040204" pitchFamily="34" charset="-128"/>
                <a:ea typeface="Meiryo UI" panose="020B0604030504040204" pitchFamily="34" charset="-128"/>
                <a:cs typeface="Times New Roman" panose="02020603050405020304" pitchFamily="18" charset="0"/>
              </a:rPr>
              <a:t>がデザイン。ちょっとした非日常の屋外空間で、仲間と有意義に過ごす気持ちのいい時間を演出し、且つコミュニティ形成や人間力を高めるような場をプロデュースし</a:t>
            </a:r>
            <a:r>
              <a:rPr lang="ja-JP" altLang="en-US" sz="1200" kern="100" dirty="0">
                <a:effectLst/>
                <a:latin typeface="Meiryo UI" panose="020B0604030504040204" pitchFamily="34" charset="-128"/>
                <a:ea typeface="Meiryo UI" panose="020B0604030504040204" pitchFamily="34" charset="-128"/>
                <a:cs typeface="Times New Roman" panose="02020603050405020304" pitchFamily="18" charset="0"/>
              </a:rPr>
              <a:t>ました</a:t>
            </a:r>
            <a:r>
              <a:rPr lang="ja-JP" altLang="ja-JP" sz="1200" kern="100" dirty="0">
                <a:effectLst/>
                <a:latin typeface="Meiryo UI" panose="020B0604030504040204" pitchFamily="34" charset="-128"/>
                <a:ea typeface="Meiryo UI" panose="020B0604030504040204" pitchFamily="34" charset="-128"/>
                <a:cs typeface="Times New Roman" panose="02020603050405020304" pitchFamily="18" charset="0"/>
              </a:rPr>
              <a:t>。</a:t>
            </a:r>
          </a:p>
        </p:txBody>
      </p:sp>
      <p:cxnSp>
        <p:nvCxnSpPr>
          <p:cNvPr id="35" name="直線コネクタ 34">
            <a:extLst>
              <a:ext uri="{FF2B5EF4-FFF2-40B4-BE49-F238E27FC236}">
                <a16:creationId xmlns:a16="http://schemas.microsoft.com/office/drawing/2014/main" id="{DAA182C0-D533-CC4D-11FA-F1EC47BE29F5}"/>
              </a:ext>
            </a:extLst>
          </p:cNvPr>
          <p:cNvCxnSpPr/>
          <p:nvPr/>
        </p:nvCxnSpPr>
        <p:spPr>
          <a:xfrm>
            <a:off x="81956" y="3653144"/>
            <a:ext cx="8724611"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20697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グループ化 26">
            <a:extLst>
              <a:ext uri="{FF2B5EF4-FFF2-40B4-BE49-F238E27FC236}">
                <a16:creationId xmlns:a16="http://schemas.microsoft.com/office/drawing/2014/main" id="{E23890D8-E855-ED20-DC10-E5A51A0E3D53}"/>
              </a:ext>
            </a:extLst>
          </p:cNvPr>
          <p:cNvGrpSpPr/>
          <p:nvPr/>
        </p:nvGrpSpPr>
        <p:grpSpPr>
          <a:xfrm>
            <a:off x="2424" y="736982"/>
            <a:ext cx="8943279" cy="6130068"/>
            <a:chOff x="0" y="1091371"/>
            <a:chExt cx="8437932" cy="5785159"/>
          </a:xfrm>
        </p:grpSpPr>
        <p:pic>
          <p:nvPicPr>
            <p:cNvPr id="32" name="図 31">
              <a:extLst>
                <a:ext uri="{FF2B5EF4-FFF2-40B4-BE49-F238E27FC236}">
                  <a16:creationId xmlns:a16="http://schemas.microsoft.com/office/drawing/2014/main" id="{FF30CEEF-7FBE-5BEF-1FD8-556801CA0D1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1"/>
            <a:stretch/>
          </p:blipFill>
          <p:spPr>
            <a:xfrm>
              <a:off x="5625288" y="1099916"/>
              <a:ext cx="2812644" cy="5776614"/>
            </a:xfrm>
            <a:prstGeom prst="rect">
              <a:avLst/>
            </a:prstGeom>
          </p:spPr>
        </p:pic>
        <p:pic>
          <p:nvPicPr>
            <p:cNvPr id="33" name="図 32">
              <a:extLst>
                <a:ext uri="{FF2B5EF4-FFF2-40B4-BE49-F238E27FC236}">
                  <a16:creationId xmlns:a16="http://schemas.microsoft.com/office/drawing/2014/main" id="{A926906B-E670-18F3-C2AE-A88D887810C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0" y="1091371"/>
              <a:ext cx="2812644" cy="5776618"/>
            </a:xfrm>
            <a:prstGeom prst="rect">
              <a:avLst/>
            </a:prstGeom>
          </p:spPr>
        </p:pic>
        <p:pic>
          <p:nvPicPr>
            <p:cNvPr id="34" name="図 33">
              <a:extLst>
                <a:ext uri="{FF2B5EF4-FFF2-40B4-BE49-F238E27FC236}">
                  <a16:creationId xmlns:a16="http://schemas.microsoft.com/office/drawing/2014/main" id="{EDE0D5F9-0F78-7E7F-D454-7E7B1B47BED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812643" y="1099912"/>
              <a:ext cx="2812644" cy="5776618"/>
            </a:xfrm>
            <a:prstGeom prst="rect">
              <a:avLst/>
            </a:prstGeom>
          </p:spPr>
        </p:pic>
      </p:grpSp>
      <p:sp>
        <p:nvSpPr>
          <p:cNvPr id="28" name="正方形/長方形 27">
            <a:extLst>
              <a:ext uri="{FF2B5EF4-FFF2-40B4-BE49-F238E27FC236}">
                <a16:creationId xmlns:a16="http://schemas.microsoft.com/office/drawing/2014/main" id="{7004926B-574B-7642-0CB9-47873B72F40B}"/>
              </a:ext>
            </a:extLst>
          </p:cNvPr>
          <p:cNvSpPr/>
          <p:nvPr/>
        </p:nvSpPr>
        <p:spPr>
          <a:xfrm>
            <a:off x="1210" y="736982"/>
            <a:ext cx="8945703" cy="6132007"/>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b="1">
              <a:latin typeface="Meiryo UI" panose="020B0604030504040204" pitchFamily="34" charset="-128"/>
              <a:ea typeface="Meiryo UI" panose="020B0604030504040204" pitchFamily="34" charset="-128"/>
            </a:endParaRPr>
          </a:p>
        </p:txBody>
      </p:sp>
      <p:sp>
        <p:nvSpPr>
          <p:cNvPr id="3" name="スライド番号プレースホルダー 2">
            <a:extLst>
              <a:ext uri="{FF2B5EF4-FFF2-40B4-BE49-F238E27FC236}">
                <a16:creationId xmlns:a16="http://schemas.microsoft.com/office/drawing/2014/main" id="{E3F9FED3-34F5-C388-8651-BBFA9173C44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b="1" smtClean="0">
                <a:latin typeface="Meiryo UI" panose="020B0604030504040204" pitchFamily="34" charset="-128"/>
                <a:ea typeface="Meiryo UI" panose="020B0604030504040204" pitchFamily="34" charset="-128"/>
              </a:rPr>
              <a:t>61</a:t>
            </a:fld>
            <a:endParaRPr lang="en-US" b="1">
              <a:latin typeface="Meiryo UI" panose="020B0604030504040204" pitchFamily="34" charset="-128"/>
              <a:ea typeface="Meiryo UI" panose="020B0604030504040204" pitchFamily="34" charset="-128"/>
            </a:endParaRPr>
          </a:p>
        </p:txBody>
      </p:sp>
      <p:sp>
        <p:nvSpPr>
          <p:cNvPr id="5" name="Google Shape;263;p43">
            <a:extLst>
              <a:ext uri="{FF2B5EF4-FFF2-40B4-BE49-F238E27FC236}">
                <a16:creationId xmlns:a16="http://schemas.microsoft.com/office/drawing/2014/main" id="{80B3B504-AA3D-AAA0-C2B6-0220EA492BF4}"/>
              </a:ext>
            </a:extLst>
          </p:cNvPr>
          <p:cNvSpPr txBox="1"/>
          <p:nvPr/>
        </p:nvSpPr>
        <p:spPr>
          <a:xfrm>
            <a:off x="770181" y="216230"/>
            <a:ext cx="8980088" cy="4924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600" b="1" dirty="0" err="1">
                <a:solidFill>
                  <a:schemeClr val="dk1"/>
                </a:solidFill>
                <a:latin typeface="Meiryo UI" panose="020B0604030504040204" pitchFamily="34" charset="-128"/>
                <a:ea typeface="Meiryo UI" panose="020B0604030504040204" pitchFamily="34" charset="-128"/>
                <a:cs typeface="Meiryo"/>
                <a:sym typeface="Meiryo"/>
              </a:rPr>
              <a:t>アウトドアブランドからも絶大な支持</a:t>
            </a:r>
            <a:r>
              <a:rPr lang="en-US" sz="2600" b="1" dirty="0">
                <a:solidFill>
                  <a:schemeClr val="dk1"/>
                </a:solidFill>
                <a:latin typeface="Meiryo UI" panose="020B0604030504040204" pitchFamily="34" charset="-128"/>
                <a:ea typeface="Meiryo UI" panose="020B0604030504040204" pitchFamily="34" charset="-128"/>
                <a:cs typeface="Meiryo"/>
                <a:sym typeface="Meiryo"/>
              </a:rPr>
              <a:t>！</a:t>
            </a:r>
            <a:endParaRPr sz="260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p:txBody>
      </p:sp>
      <p:sp>
        <p:nvSpPr>
          <p:cNvPr id="7" name="スライド番号プレースホルダー 2">
            <a:extLst>
              <a:ext uri="{FF2B5EF4-FFF2-40B4-BE49-F238E27FC236}">
                <a16:creationId xmlns:a16="http://schemas.microsoft.com/office/drawing/2014/main" id="{532C3E74-B601-80EA-CF07-2A2638F7D855}"/>
              </a:ext>
            </a:extLst>
          </p:cNvPr>
          <p:cNvSpPr txBox="1">
            <a:spLocks/>
          </p:cNvSpPr>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Meiryo"/>
                <a:ea typeface="Meiryo"/>
                <a:cs typeface="Meiryo"/>
                <a:sym typeface="Meiryo"/>
              </a:defRPr>
            </a:lvl9pPr>
          </a:lstStyle>
          <a:p>
            <a:fld id="{00000000-1234-1234-1234-123412341234}" type="slidenum">
              <a:rPr lang="en-US" b="1" smtClean="0">
                <a:latin typeface="Meiryo UI" panose="020B0604030504040204" pitchFamily="34" charset="-128"/>
                <a:ea typeface="Meiryo UI" panose="020B0604030504040204" pitchFamily="34" charset="-128"/>
              </a:rPr>
              <a:pPr/>
              <a:t>61</a:t>
            </a:fld>
            <a:endParaRPr lang="en-US" b="1">
              <a:latin typeface="Meiryo UI" panose="020B0604030504040204" pitchFamily="34" charset="-128"/>
              <a:ea typeface="Meiryo UI" panose="020B0604030504040204" pitchFamily="34" charset="-128"/>
            </a:endParaRPr>
          </a:p>
        </p:txBody>
      </p:sp>
      <p:sp>
        <p:nvSpPr>
          <p:cNvPr id="14" name="フローチャート: 端子 13">
            <a:extLst>
              <a:ext uri="{FF2B5EF4-FFF2-40B4-BE49-F238E27FC236}">
                <a16:creationId xmlns:a16="http://schemas.microsoft.com/office/drawing/2014/main" id="{B8E9A340-5F42-E910-23E5-1B5AFC99FD03}"/>
              </a:ext>
            </a:extLst>
          </p:cNvPr>
          <p:cNvSpPr/>
          <p:nvPr/>
        </p:nvSpPr>
        <p:spPr>
          <a:xfrm>
            <a:off x="5520814" y="1744951"/>
            <a:ext cx="2114041" cy="257848"/>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err="1">
                <a:latin typeface="Meiryo UI" panose="020B0604030504040204" pitchFamily="34" charset="-128"/>
                <a:ea typeface="Meiryo UI" panose="020B0604030504040204" pitchFamily="34" charset="-128"/>
              </a:rPr>
              <a:t>snowpeak</a:t>
            </a:r>
            <a:r>
              <a:rPr kumimoji="1" lang="ja-JP" altLang="en-US" b="1" dirty="0">
                <a:latin typeface="Meiryo UI" panose="020B0604030504040204" pitchFamily="34" charset="-128"/>
                <a:ea typeface="Meiryo UI" panose="020B0604030504040204" pitchFamily="34" charset="-128"/>
              </a:rPr>
              <a:t>様</a:t>
            </a:r>
            <a:endParaRPr kumimoji="1" lang="en-US" altLang="ja-JP" b="1" dirty="0">
              <a:latin typeface="Meiryo UI" panose="020B0604030504040204" pitchFamily="34" charset="-128"/>
              <a:ea typeface="Meiryo UI" panose="020B0604030504040204" pitchFamily="34" charset="-128"/>
            </a:endParaRPr>
          </a:p>
        </p:txBody>
      </p:sp>
      <p:grpSp>
        <p:nvGrpSpPr>
          <p:cNvPr id="18" name="グループ化 17">
            <a:extLst>
              <a:ext uri="{FF2B5EF4-FFF2-40B4-BE49-F238E27FC236}">
                <a16:creationId xmlns:a16="http://schemas.microsoft.com/office/drawing/2014/main" id="{9320707B-D410-A0AD-60BB-E15E7A154A33}"/>
              </a:ext>
            </a:extLst>
          </p:cNvPr>
          <p:cNvGrpSpPr/>
          <p:nvPr/>
        </p:nvGrpSpPr>
        <p:grpSpPr>
          <a:xfrm>
            <a:off x="305345" y="3151309"/>
            <a:ext cx="2114041" cy="1282813"/>
            <a:chOff x="3508445" y="1184583"/>
            <a:chExt cx="2114041" cy="1282813"/>
          </a:xfrm>
        </p:grpSpPr>
        <p:sp>
          <p:nvSpPr>
            <p:cNvPr id="19" name="フローチャート: 端子 18">
              <a:extLst>
                <a:ext uri="{FF2B5EF4-FFF2-40B4-BE49-F238E27FC236}">
                  <a16:creationId xmlns:a16="http://schemas.microsoft.com/office/drawing/2014/main" id="{DDC78FE3-C8E4-3E5D-BE5F-BD87E6F45296}"/>
                </a:ext>
              </a:extLst>
            </p:cNvPr>
            <p:cNvSpPr/>
            <p:nvPr/>
          </p:nvSpPr>
          <p:spPr>
            <a:xfrm>
              <a:off x="3508445" y="2209548"/>
              <a:ext cx="2114041" cy="257848"/>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Meiryo UI" panose="020B0604030504040204" pitchFamily="34" charset="-128"/>
                  <a:ea typeface="Meiryo UI" panose="020B0604030504040204" pitchFamily="34" charset="-128"/>
                </a:rPr>
                <a:t>ミレー様</a:t>
              </a:r>
              <a:endParaRPr kumimoji="1" lang="en-US" altLang="ja-JP" b="1" dirty="0">
                <a:latin typeface="Meiryo UI" panose="020B0604030504040204" pitchFamily="34" charset="-128"/>
                <a:ea typeface="Meiryo UI" panose="020B0604030504040204" pitchFamily="34" charset="-128"/>
              </a:endParaRPr>
            </a:p>
          </p:txBody>
        </p:sp>
        <p:pic>
          <p:nvPicPr>
            <p:cNvPr id="20" name="Picture 4" descr="ミレー公式オンラインストア">
              <a:extLst>
                <a:ext uri="{FF2B5EF4-FFF2-40B4-BE49-F238E27FC236}">
                  <a16:creationId xmlns:a16="http://schemas.microsoft.com/office/drawing/2014/main" id="{5B389C9C-DFA4-100E-EF45-A8D1C0DE18C3}"/>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147573" y="1184583"/>
              <a:ext cx="969164" cy="969164"/>
            </a:xfrm>
            <a:prstGeom prst="rect">
              <a:avLst/>
            </a:prstGeom>
            <a:noFill/>
            <a:extLst>
              <a:ext uri="{909E8E84-426E-40DD-AFC4-6F175D3DCCD1}">
                <a14:hiddenFill xmlns:a14="http://schemas.microsoft.com/office/drawing/2010/main">
                  <a:solidFill>
                    <a:srgbClr val="FFFFFF"/>
                  </a:solidFill>
                </a14:hiddenFill>
              </a:ext>
            </a:extLst>
          </p:spPr>
        </p:pic>
      </p:grpSp>
      <p:sp>
        <p:nvSpPr>
          <p:cNvPr id="22" name="フローチャート: 端子 21">
            <a:extLst>
              <a:ext uri="{FF2B5EF4-FFF2-40B4-BE49-F238E27FC236}">
                <a16:creationId xmlns:a16="http://schemas.microsoft.com/office/drawing/2014/main" id="{B1615EDF-E2B6-E2D3-48A1-D7985DCF5A59}"/>
              </a:ext>
            </a:extLst>
          </p:cNvPr>
          <p:cNvSpPr/>
          <p:nvPr/>
        </p:nvSpPr>
        <p:spPr>
          <a:xfrm>
            <a:off x="3464634" y="6124127"/>
            <a:ext cx="2114041" cy="257848"/>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latin typeface="Meiryo UI" panose="020B0604030504040204" pitchFamily="34" charset="-128"/>
                <a:ea typeface="Meiryo UI" panose="020B0604030504040204" pitchFamily="34" charset="-128"/>
              </a:rPr>
              <a:t>L.L.Bean</a:t>
            </a:r>
            <a:r>
              <a:rPr kumimoji="1" lang="ja-JP" altLang="en-US" b="1" dirty="0">
                <a:latin typeface="Meiryo UI" panose="020B0604030504040204" pitchFamily="34" charset="-128"/>
                <a:ea typeface="Meiryo UI" panose="020B0604030504040204" pitchFamily="34" charset="-128"/>
              </a:rPr>
              <a:t>様</a:t>
            </a:r>
            <a:endParaRPr kumimoji="1" lang="en-US" altLang="ja-JP" b="1" dirty="0">
              <a:latin typeface="Meiryo UI" panose="020B0604030504040204" pitchFamily="34" charset="-128"/>
              <a:ea typeface="Meiryo UI" panose="020B0604030504040204" pitchFamily="34" charset="-128"/>
            </a:endParaRPr>
          </a:p>
        </p:txBody>
      </p:sp>
      <p:grpSp>
        <p:nvGrpSpPr>
          <p:cNvPr id="24" name="グループ化 23">
            <a:extLst>
              <a:ext uri="{FF2B5EF4-FFF2-40B4-BE49-F238E27FC236}">
                <a16:creationId xmlns:a16="http://schemas.microsoft.com/office/drawing/2014/main" id="{3CA97408-2F48-F8B5-4FF6-F1E67A812FD7}"/>
              </a:ext>
            </a:extLst>
          </p:cNvPr>
          <p:cNvGrpSpPr/>
          <p:nvPr/>
        </p:nvGrpSpPr>
        <p:grpSpPr>
          <a:xfrm>
            <a:off x="6532715" y="3077984"/>
            <a:ext cx="2114041" cy="1382383"/>
            <a:chOff x="6457950" y="2046617"/>
            <a:chExt cx="2114041" cy="1382383"/>
          </a:xfrm>
        </p:grpSpPr>
        <p:sp>
          <p:nvSpPr>
            <p:cNvPr id="25" name="フローチャート: 端子 24">
              <a:extLst>
                <a:ext uri="{FF2B5EF4-FFF2-40B4-BE49-F238E27FC236}">
                  <a16:creationId xmlns:a16="http://schemas.microsoft.com/office/drawing/2014/main" id="{5E38C0AB-08A3-4FE6-90F6-1DEC8558F5E9}"/>
                </a:ext>
              </a:extLst>
            </p:cNvPr>
            <p:cNvSpPr/>
            <p:nvPr/>
          </p:nvSpPr>
          <p:spPr>
            <a:xfrm>
              <a:off x="6457950" y="3171152"/>
              <a:ext cx="2114041" cy="257848"/>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b="1" dirty="0">
                  <a:latin typeface="Meiryo UI" panose="020B0604030504040204" pitchFamily="34" charset="-128"/>
                  <a:ea typeface="Meiryo UI" panose="020B0604030504040204" pitchFamily="34" charset="-128"/>
                </a:rPr>
                <a:t>CHUMS</a:t>
              </a:r>
              <a:r>
                <a:rPr kumimoji="1" lang="ja-JP" altLang="en-US" b="1" dirty="0">
                  <a:latin typeface="Meiryo UI" panose="020B0604030504040204" pitchFamily="34" charset="-128"/>
                  <a:ea typeface="Meiryo UI" panose="020B0604030504040204" pitchFamily="34" charset="-128"/>
                </a:rPr>
                <a:t>様</a:t>
              </a:r>
              <a:endParaRPr kumimoji="1" lang="en-US" altLang="ja-JP" b="1" dirty="0">
                <a:latin typeface="Meiryo UI" panose="020B0604030504040204" pitchFamily="34" charset="-128"/>
                <a:ea typeface="Meiryo UI" panose="020B0604030504040204" pitchFamily="34" charset="-128"/>
              </a:endParaRPr>
            </a:p>
          </p:txBody>
        </p:sp>
        <p:pic>
          <p:nvPicPr>
            <p:cNvPr id="35" name="Picture 8" descr="CHUMS(チャムス)|アウトドアファッション公式通販">
              <a:extLst>
                <a:ext uri="{FF2B5EF4-FFF2-40B4-BE49-F238E27FC236}">
                  <a16:creationId xmlns:a16="http://schemas.microsoft.com/office/drawing/2014/main" id="{C17BA8AD-6E03-CD52-A5C6-6165B01782DD}"/>
                </a:ext>
              </a:extLst>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127080" y="2046617"/>
              <a:ext cx="896395" cy="112754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6" name="グループ化 35">
            <a:extLst>
              <a:ext uri="{FF2B5EF4-FFF2-40B4-BE49-F238E27FC236}">
                <a16:creationId xmlns:a16="http://schemas.microsoft.com/office/drawing/2014/main" id="{140BE6CC-4519-775C-A278-85EB58C7A02D}"/>
              </a:ext>
            </a:extLst>
          </p:cNvPr>
          <p:cNvGrpSpPr/>
          <p:nvPr/>
        </p:nvGrpSpPr>
        <p:grpSpPr>
          <a:xfrm>
            <a:off x="2849765" y="1918178"/>
            <a:ext cx="3251267" cy="3251267"/>
            <a:chOff x="-3686413" y="3125248"/>
            <a:chExt cx="3251267" cy="3251267"/>
          </a:xfrm>
          <a:solidFill>
            <a:schemeClr val="accent6"/>
          </a:solidFill>
        </p:grpSpPr>
        <p:sp>
          <p:nvSpPr>
            <p:cNvPr id="37" name="円/楕円 36">
              <a:extLst>
                <a:ext uri="{FF2B5EF4-FFF2-40B4-BE49-F238E27FC236}">
                  <a16:creationId xmlns:a16="http://schemas.microsoft.com/office/drawing/2014/main" id="{36064C13-F677-2041-B349-5DD26F13C9BD}"/>
                </a:ext>
              </a:extLst>
            </p:cNvPr>
            <p:cNvSpPr/>
            <p:nvPr/>
          </p:nvSpPr>
          <p:spPr>
            <a:xfrm>
              <a:off x="-3686413" y="3125248"/>
              <a:ext cx="3251267" cy="3251267"/>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2400" b="1">
                <a:latin typeface="Meiryo UI" panose="020B0604030504040204" pitchFamily="34" charset="-128"/>
                <a:ea typeface="Meiryo UI" panose="020B0604030504040204" pitchFamily="34" charset="-128"/>
              </a:endParaRPr>
            </a:p>
          </p:txBody>
        </p:sp>
        <p:sp>
          <p:nvSpPr>
            <p:cNvPr id="38" name="テキスト ボックス 37">
              <a:extLst>
                <a:ext uri="{FF2B5EF4-FFF2-40B4-BE49-F238E27FC236}">
                  <a16:creationId xmlns:a16="http://schemas.microsoft.com/office/drawing/2014/main" id="{86C04A8C-142F-659D-C52E-AEF4F81526F4}"/>
                </a:ext>
              </a:extLst>
            </p:cNvPr>
            <p:cNvSpPr txBox="1"/>
            <p:nvPr/>
          </p:nvSpPr>
          <p:spPr>
            <a:xfrm>
              <a:off x="-3476928" y="3935020"/>
              <a:ext cx="2829621" cy="1815882"/>
            </a:xfrm>
            <a:prstGeom prst="rect">
              <a:avLst/>
            </a:prstGeom>
            <a:noFill/>
          </p:spPr>
          <p:txBody>
            <a:bodyPr wrap="none" rtlCol="0">
              <a:spAutoFit/>
            </a:bodyPr>
            <a:lstStyle/>
            <a:p>
              <a:pPr algn="ctr"/>
              <a:r>
                <a:rPr kumimoji="1" lang="ja-JP" altLang="en-US" sz="2000" b="1">
                  <a:solidFill>
                    <a:schemeClr val="bg1"/>
                  </a:solidFill>
                  <a:latin typeface="Meiryo UI" panose="020B0604030504040204" pitchFamily="34" charset="-128"/>
                  <a:ea typeface="Meiryo UI" panose="020B0604030504040204" pitchFamily="34" charset="-128"/>
                </a:rPr>
                <a:t>アウトドアシーンで</a:t>
              </a:r>
              <a:endParaRPr kumimoji="1" lang="en-US" altLang="ja-JP" sz="2000" b="1" dirty="0">
                <a:solidFill>
                  <a:schemeClr val="bg1"/>
                </a:solidFill>
                <a:latin typeface="Meiryo UI" panose="020B0604030504040204" pitchFamily="34" charset="-128"/>
                <a:ea typeface="Meiryo UI" panose="020B0604030504040204" pitchFamily="34" charset="-128"/>
              </a:endParaRPr>
            </a:p>
            <a:p>
              <a:pPr algn="ctr"/>
              <a:r>
                <a:rPr kumimoji="1" lang="ja-JP" altLang="en-US" sz="3600" b="1">
                  <a:solidFill>
                    <a:schemeClr val="bg1"/>
                  </a:solidFill>
                  <a:latin typeface="Meiryo UI" panose="020B0604030504040204" pitchFamily="34" charset="-128"/>
                  <a:ea typeface="Meiryo UI" panose="020B0604030504040204" pitchFamily="34" charset="-128"/>
                </a:rPr>
                <a:t>商材の魅力を</a:t>
              </a:r>
              <a:endParaRPr kumimoji="1" lang="en-US" altLang="ja-JP" sz="3600" b="1" dirty="0">
                <a:solidFill>
                  <a:schemeClr val="bg1"/>
                </a:solidFill>
                <a:latin typeface="Meiryo UI" panose="020B0604030504040204" pitchFamily="34" charset="-128"/>
                <a:ea typeface="Meiryo UI" panose="020B0604030504040204" pitchFamily="34" charset="-128"/>
              </a:endParaRPr>
            </a:p>
            <a:p>
              <a:pPr algn="ctr"/>
              <a:r>
                <a:rPr kumimoji="1" lang="ja-JP" altLang="en-US" sz="3600" b="1">
                  <a:solidFill>
                    <a:schemeClr val="bg1"/>
                  </a:solidFill>
                  <a:latin typeface="Meiryo UI" panose="020B0604030504040204" pitchFamily="34" charset="-128"/>
                  <a:ea typeface="Meiryo UI" panose="020B0604030504040204" pitchFamily="34" charset="-128"/>
                </a:rPr>
                <a:t>最大限に</a:t>
              </a:r>
              <a:endParaRPr kumimoji="1" lang="en-US" altLang="ja-JP" sz="3600" b="1" dirty="0">
                <a:solidFill>
                  <a:schemeClr val="bg1"/>
                </a:solidFill>
                <a:latin typeface="Meiryo UI" panose="020B0604030504040204" pitchFamily="34" charset="-128"/>
                <a:ea typeface="Meiryo UI" panose="020B0604030504040204" pitchFamily="34" charset="-128"/>
              </a:endParaRPr>
            </a:p>
            <a:p>
              <a:pPr algn="ctr"/>
              <a:r>
                <a:rPr kumimoji="1" lang="ja-JP" altLang="en-US" sz="2000" b="1">
                  <a:solidFill>
                    <a:schemeClr val="bg1"/>
                  </a:solidFill>
                  <a:latin typeface="Meiryo UI" panose="020B0604030504040204" pitchFamily="34" charset="-128"/>
                  <a:ea typeface="Meiryo UI" panose="020B0604030504040204" pitchFamily="34" charset="-128"/>
                </a:rPr>
                <a:t>引き出します！</a:t>
              </a:r>
            </a:p>
          </p:txBody>
        </p:sp>
      </p:grpSp>
      <p:grpSp>
        <p:nvGrpSpPr>
          <p:cNvPr id="39" name="グループ化 38">
            <a:extLst>
              <a:ext uri="{FF2B5EF4-FFF2-40B4-BE49-F238E27FC236}">
                <a16:creationId xmlns:a16="http://schemas.microsoft.com/office/drawing/2014/main" id="{7AF659D8-3236-A744-B99F-2AAF9A832009}"/>
              </a:ext>
            </a:extLst>
          </p:cNvPr>
          <p:cNvGrpSpPr/>
          <p:nvPr/>
        </p:nvGrpSpPr>
        <p:grpSpPr>
          <a:xfrm>
            <a:off x="1242316" y="1197990"/>
            <a:ext cx="2176064" cy="804809"/>
            <a:chOff x="5675250" y="4298074"/>
            <a:chExt cx="2176064" cy="804809"/>
          </a:xfrm>
        </p:grpSpPr>
        <p:sp>
          <p:nvSpPr>
            <p:cNvPr id="40" name="フローチャート: 端子 39">
              <a:extLst>
                <a:ext uri="{FF2B5EF4-FFF2-40B4-BE49-F238E27FC236}">
                  <a16:creationId xmlns:a16="http://schemas.microsoft.com/office/drawing/2014/main" id="{B6FB385F-F7AE-0AE5-46BF-672BC5B36D91}"/>
                </a:ext>
              </a:extLst>
            </p:cNvPr>
            <p:cNvSpPr/>
            <p:nvPr/>
          </p:nvSpPr>
          <p:spPr>
            <a:xfrm>
              <a:off x="5675250" y="4845035"/>
              <a:ext cx="2114041" cy="257848"/>
            </a:xfrm>
            <a:prstGeom prst="flowChartTerminator">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Meiryo UI" panose="020B0604030504040204" pitchFamily="34" charset="-128"/>
                  <a:ea typeface="Meiryo UI" panose="020B0604030504040204" pitchFamily="34" charset="-128"/>
                </a:rPr>
                <a:t>モンベル様</a:t>
              </a:r>
              <a:endParaRPr kumimoji="1" lang="en-US" altLang="ja-JP" b="1" dirty="0">
                <a:latin typeface="Meiryo UI" panose="020B0604030504040204" pitchFamily="34" charset="-128"/>
                <a:ea typeface="Meiryo UI" panose="020B0604030504040204" pitchFamily="34" charset="-128"/>
              </a:endParaRPr>
            </a:p>
          </p:txBody>
        </p:sp>
        <p:pic>
          <p:nvPicPr>
            <p:cNvPr id="41" name="Picture 6">
              <a:extLst>
                <a:ext uri="{FF2B5EF4-FFF2-40B4-BE49-F238E27FC236}">
                  <a16:creationId xmlns:a16="http://schemas.microsoft.com/office/drawing/2014/main" id="{C146FEDF-26F9-48D7-337C-334D783857C7}"/>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737273" y="4298074"/>
              <a:ext cx="2114041" cy="422808"/>
            </a:xfrm>
            <a:prstGeom prst="rect">
              <a:avLst/>
            </a:prstGeom>
            <a:noFill/>
            <a:extLst>
              <a:ext uri="{909E8E84-426E-40DD-AFC4-6F175D3DCCD1}">
                <a14:hiddenFill xmlns:a14="http://schemas.microsoft.com/office/drawing/2010/main">
                  <a:solidFill>
                    <a:srgbClr val="FFFFFF"/>
                  </a:solidFill>
                </a14:hiddenFill>
              </a:ext>
            </a:extLst>
          </p:spPr>
        </p:pic>
      </p:grpSp>
      <p:pic>
        <p:nvPicPr>
          <p:cNvPr id="1030" name="Picture 6" descr="スノーピーク LUCUA 1100」が2020年9月18日（金）にオープンすることをお知らせします。 | 新着情報 | スノーピーク ＊ Snow  Peak">
            <a:extLst>
              <a:ext uri="{FF2B5EF4-FFF2-40B4-BE49-F238E27FC236}">
                <a16:creationId xmlns:a16="http://schemas.microsoft.com/office/drawing/2014/main" id="{C8EABA88-5376-5B74-106A-52846898E1B2}"/>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a:stretch/>
        </p:blipFill>
        <p:spPr bwMode="auto">
          <a:xfrm>
            <a:off x="5571868" y="1195833"/>
            <a:ext cx="1921693" cy="49674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E31F84C1-121F-94B6-4032-6411A581C37D}"/>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3577674" y="5590418"/>
            <a:ext cx="1900446" cy="393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46989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23"/>
          <p:cNvSpPr txBox="1"/>
          <p:nvPr/>
        </p:nvSpPr>
        <p:spPr>
          <a:xfrm>
            <a:off x="178129" y="1852527"/>
            <a:ext cx="6301047" cy="16311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en-US" sz="6000" b="1" i="0" u="none" strike="noStrike" cap="none">
                <a:solidFill>
                  <a:schemeClr val="dk1"/>
                </a:solidFill>
                <a:latin typeface="Meiryo"/>
                <a:ea typeface="Meiryo"/>
                <a:cs typeface="Meiryo"/>
                <a:sym typeface="Meiryo"/>
              </a:rPr>
              <a:t>Regulations</a:t>
            </a:r>
            <a:endParaRPr sz="1400" b="1"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chemeClr val="dk1"/>
                </a:solidFill>
                <a:latin typeface="Meiryo"/>
                <a:ea typeface="Meiryo"/>
                <a:cs typeface="Meiryo"/>
                <a:sym typeface="Meiryo"/>
              </a:rPr>
              <a:t>入稿規定・注意事項</a:t>
            </a:r>
            <a:endParaRPr sz="4000" b="1" i="0" u="none" strike="noStrike" cap="none">
              <a:solidFill>
                <a:schemeClr val="dk1"/>
              </a:solidFill>
              <a:latin typeface="Meiryo"/>
              <a:ea typeface="Meiryo"/>
              <a:cs typeface="Meiryo"/>
              <a:sym typeface="Meiryo"/>
            </a:endParaRPr>
          </a:p>
        </p:txBody>
      </p:sp>
      <p:sp>
        <p:nvSpPr>
          <p:cNvPr id="397" name="Google Shape;397;p2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62</a:t>
            </a:fld>
            <a:endParaRPr/>
          </a:p>
        </p:txBody>
      </p:sp>
      <p:pic>
        <p:nvPicPr>
          <p:cNvPr id="398" name="Google Shape;398;p2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354051" y="3632200"/>
            <a:ext cx="4837171" cy="3225801"/>
          </a:xfrm>
          <a:prstGeom prst="rect">
            <a:avLst/>
          </a:prstGeom>
          <a:noFill/>
          <a:ln>
            <a:noFill/>
          </a:ln>
        </p:spPr>
      </p:pic>
    </p:spTree>
    <p:extLst>
      <p:ext uri="{BB962C8B-B14F-4D97-AF65-F5344CB8AC3E}">
        <p14:creationId xmlns:p14="http://schemas.microsoft.com/office/powerpoint/2010/main" val="220014517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14" name="Google Shape;414;p24"/>
          <p:cNvSpPr txBox="1"/>
          <p:nvPr/>
        </p:nvSpPr>
        <p:spPr>
          <a:xfrm>
            <a:off x="934849" y="166756"/>
            <a:ext cx="639123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Meiryo UI" panose="020B0604030504040204" pitchFamily="34" charset="-128"/>
                <a:ea typeface="Meiryo UI" panose="020B0604030504040204" pitchFamily="34" charset="-128"/>
                <a:cs typeface="Meiryo"/>
                <a:sym typeface="Meiryo"/>
              </a:rPr>
              <a:t>注意事項</a:t>
            </a:r>
            <a:endParaRPr sz="2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415" name="Google Shape;415;p2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63</a:t>
            </a:fld>
            <a:endParaRPr>
              <a:latin typeface="Meiryo UI" panose="020B0604030504040204" pitchFamily="34" charset="-128"/>
              <a:ea typeface="Meiryo UI" panose="020B0604030504040204" pitchFamily="34" charset="-128"/>
              <a:cs typeface="Calibri"/>
              <a:sym typeface="Calibri"/>
            </a:endParaRPr>
          </a:p>
        </p:txBody>
      </p:sp>
      <p:grpSp>
        <p:nvGrpSpPr>
          <p:cNvPr id="2" name="Google Shape;404;p24">
            <a:extLst>
              <a:ext uri="{FF2B5EF4-FFF2-40B4-BE49-F238E27FC236}">
                <a16:creationId xmlns:a16="http://schemas.microsoft.com/office/drawing/2014/main" id="{D851E074-A65B-DCF3-C985-4AAE7EB53217}"/>
              </a:ext>
            </a:extLst>
          </p:cNvPr>
          <p:cNvGrpSpPr/>
          <p:nvPr/>
        </p:nvGrpSpPr>
        <p:grpSpPr>
          <a:xfrm>
            <a:off x="266796" y="1079569"/>
            <a:ext cx="8479639" cy="5244144"/>
            <a:chOff x="539750" y="1039813"/>
            <a:chExt cx="8061582" cy="5244144"/>
          </a:xfrm>
        </p:grpSpPr>
        <p:sp>
          <p:nvSpPr>
            <p:cNvPr id="3" name="Google Shape;405;p24">
              <a:extLst>
                <a:ext uri="{FF2B5EF4-FFF2-40B4-BE49-F238E27FC236}">
                  <a16:creationId xmlns:a16="http://schemas.microsoft.com/office/drawing/2014/main" id="{2D121EC4-DC91-DD22-C8E0-7CB0B6DF76EE}"/>
                </a:ext>
              </a:extLst>
            </p:cNvPr>
            <p:cNvSpPr txBox="1"/>
            <p:nvPr/>
          </p:nvSpPr>
          <p:spPr>
            <a:xfrm>
              <a:off x="539750" y="2535238"/>
              <a:ext cx="3887788" cy="374871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a:ea typeface="Meiryo"/>
                  <a:cs typeface="Meiryo"/>
                  <a:sym typeface="Meiryo"/>
                </a:rPr>
                <a:t>以下の内容の広告掲載はお断りしております</a:t>
              </a:r>
              <a:r>
                <a:rPr lang="en-US" sz="900" b="0" i="0" u="none" strike="noStrike" cap="none" dirty="0">
                  <a:solidFill>
                    <a:schemeClr val="dk1"/>
                  </a:solidFill>
                  <a:latin typeface="Meiryo"/>
                  <a:ea typeface="Meiryo"/>
                  <a:cs typeface="Meiryo"/>
                  <a:sym typeface="Meiryo"/>
                </a:rPr>
                <a:t>。</a:t>
              </a:r>
              <a:endParaRPr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err="1">
                  <a:solidFill>
                    <a:schemeClr val="dk1"/>
                  </a:solidFill>
                  <a:latin typeface="Meiryo"/>
                  <a:ea typeface="Meiryo"/>
                  <a:cs typeface="Meiryo"/>
                  <a:sym typeface="Meiryo"/>
                </a:rPr>
                <a:t>ご不明な点があれば、お気軽に弊社営業担当までお問い合わせください</a:t>
              </a:r>
              <a:r>
                <a:rPr lang="en-US" sz="900" b="0" i="0" u="none" strike="noStrike" cap="none" dirty="0">
                  <a:solidFill>
                    <a:schemeClr val="dk1"/>
                  </a:solidFill>
                  <a:latin typeface="Meiryo"/>
                  <a:ea typeface="Meiryo"/>
                  <a:cs typeface="Meiryo"/>
                  <a:sym typeface="Meiryo"/>
                </a:rPr>
                <a:t>。</a:t>
              </a:r>
              <a:endParaRPr sz="900" b="0" i="0" u="none" strike="noStrike" cap="none" dirty="0">
                <a:solidFill>
                  <a:schemeClr val="dk1"/>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endParaRPr sz="900" b="0" i="0" u="none" strike="noStrike" cap="none" dirty="0">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a:t>
              </a:r>
              <a:r>
                <a:rPr lang="en-US" sz="900" b="0" i="0" u="none" strike="noStrike" cap="none" dirty="0" err="1">
                  <a:solidFill>
                    <a:schemeClr val="dk1"/>
                  </a:solidFill>
                  <a:latin typeface="Meiryo"/>
                  <a:ea typeface="Meiryo"/>
                  <a:cs typeface="Meiryo"/>
                  <a:sym typeface="Meiryo"/>
                </a:rPr>
                <a:t>違法な広告の排除</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法令に違反しまたは違反するおそれのある広告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違法な表</a:t>
              </a:r>
              <a:r>
                <a:rPr lang="en-US" sz="900" b="0" i="0" u="none" strike="noStrike" cap="none" dirty="0">
                  <a:solidFill>
                    <a:schemeClr val="dk1"/>
                  </a:solidFill>
                  <a:latin typeface="Meiryo"/>
                  <a:ea typeface="Meiryo"/>
                  <a:cs typeface="Meiryo"/>
                  <a:sym typeface="Meiryo"/>
                </a:rPr>
                <a:t>⽰、⼿</a:t>
              </a:r>
              <a:r>
                <a:rPr lang="en-US" sz="900" b="0" i="0" u="none" strike="noStrike" cap="none" dirty="0" err="1">
                  <a:solidFill>
                    <a:schemeClr val="dk1"/>
                  </a:solidFill>
                  <a:latin typeface="Meiryo"/>
                  <a:ea typeface="Meiryo"/>
                  <a:cs typeface="Meiryo"/>
                  <a:sym typeface="Meiryo"/>
                </a:rPr>
                <a:t>段による広告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違法な商品やサービスの広告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詐欺による広告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各種業法に規定された広告表⽰義務を果たしていない広告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芸能⼈やSNSにアップロードされた画像等の無許諾の写真・素材を利⽤した広告</a:t>
              </a:r>
              <a:r>
                <a:rPr lang="en-US" sz="900" b="0" i="0" u="none" strike="noStrike" cap="none" dirty="0">
                  <a:solidFill>
                    <a:schemeClr val="dk1"/>
                  </a:solidFill>
                  <a:latin typeface="Meiryo"/>
                  <a:ea typeface="Meiryo"/>
                  <a:cs typeface="Meiryo"/>
                  <a:sym typeface="Meiryo"/>
                </a:rPr>
                <a:t> </a:t>
              </a:r>
              <a:endParaRPr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 </a:t>
              </a:r>
              <a:endParaRPr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a:t>
              </a:r>
              <a:r>
                <a:rPr lang="en-US" sz="900" b="0" i="0" u="none" strike="noStrike" cap="none" dirty="0" err="1">
                  <a:solidFill>
                    <a:schemeClr val="dk1"/>
                  </a:solidFill>
                  <a:latin typeface="Meiryo"/>
                  <a:ea typeface="Meiryo"/>
                  <a:cs typeface="Meiryo"/>
                  <a:sym typeface="Meiryo"/>
                </a:rPr>
                <a:t>権侵害を助⻑する広告の排除</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他⼈の名誉を毀損する広告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権侵害の恐れのある広告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ヘイトスピーチ等の差別を助⻑する表現を含む広告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個⼈情報、個⼈を特定できる情報、個⼈を攻撃する広告</a:t>
              </a:r>
              <a:r>
                <a:rPr lang="en-US" sz="900" b="0" i="0" u="none" strike="noStrike" cap="none" dirty="0">
                  <a:solidFill>
                    <a:schemeClr val="dk1"/>
                  </a:solidFill>
                  <a:latin typeface="Meiryo"/>
                  <a:ea typeface="Meiryo"/>
                  <a:cs typeface="Meiryo"/>
                  <a:sym typeface="Meiryo"/>
                </a:rPr>
                <a:t> </a:t>
              </a:r>
              <a:endParaRPr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 </a:t>
              </a:r>
              <a:endParaRPr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a:t>
              </a:r>
              <a:r>
                <a:rPr lang="en-US" sz="900" b="0" i="0" u="none" strike="noStrike" cap="none" dirty="0" err="1">
                  <a:solidFill>
                    <a:schemeClr val="dk1"/>
                  </a:solidFill>
                  <a:latin typeface="Meiryo"/>
                  <a:ea typeface="Meiryo"/>
                  <a:cs typeface="Meiryo"/>
                  <a:sym typeface="Meiryo"/>
                </a:rPr>
                <a:t>反社会的な広告の排除</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暴⼒団、テロ組織など反社会組織を⽀援、正当化する表現を含む広告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露⾻な暴</a:t>
              </a:r>
              <a:r>
                <a:rPr lang="en-US" sz="900" b="0" i="0" u="none" strike="noStrike" cap="none" dirty="0">
                  <a:solidFill>
                    <a:schemeClr val="dk1"/>
                  </a:solidFill>
                  <a:latin typeface="Meiryo"/>
                  <a:ea typeface="Meiryo"/>
                  <a:cs typeface="Meiryo"/>
                  <a:sym typeface="Meiryo"/>
                </a:rPr>
                <a:t>⼒、</a:t>
              </a:r>
              <a:r>
                <a:rPr lang="en-US" sz="900" b="0" i="0" u="none" strike="noStrike" cap="none" dirty="0" err="1">
                  <a:solidFill>
                    <a:schemeClr val="dk1"/>
                  </a:solidFill>
                  <a:latin typeface="Meiryo"/>
                  <a:ea typeface="Meiryo"/>
                  <a:cs typeface="Meiryo"/>
                  <a:sym typeface="Meiryo"/>
                </a:rPr>
                <a:t>暴⼒的または残虐な表現を含む広告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過度な露出や性的興味関⼼を引かせる広告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公序良俗に反する広告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殺</a:t>
              </a:r>
              <a:r>
                <a:rPr lang="en-US" sz="900" b="0" i="0" u="none" strike="noStrike" cap="none" dirty="0">
                  <a:solidFill>
                    <a:schemeClr val="dk1"/>
                  </a:solidFill>
                  <a:latin typeface="Meiryo"/>
                  <a:ea typeface="Meiryo"/>
                  <a:cs typeface="Meiryo"/>
                  <a:sym typeface="Meiryo"/>
                </a:rPr>
                <a:t>、⾃</a:t>
              </a:r>
              <a:r>
                <a:rPr lang="en-US" sz="900" b="0" i="0" u="none" strike="noStrike" cap="none" dirty="0" err="1">
                  <a:solidFill>
                    <a:schemeClr val="dk1"/>
                  </a:solidFill>
                  <a:latin typeface="Meiryo"/>
                  <a:ea typeface="Meiryo"/>
                  <a:cs typeface="Meiryo"/>
                  <a:sym typeface="Meiryo"/>
                </a:rPr>
                <a:t>傷⾏為、摂⾷障害を助⻑するまたは正当化する表現を含む広告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閲覧者またはその他の第三者に不快感を与える広告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違法な薬物、銃器、その他危険物などの規制対象品の広告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消費者等を騙したり、欺こうとしたり、脅したりする広告</a:t>
              </a:r>
              <a:r>
                <a:rPr lang="en-US" sz="900" b="0" i="0" u="none" strike="noStrike" cap="none" dirty="0">
                  <a:solidFill>
                    <a:schemeClr val="dk1"/>
                  </a:solidFill>
                  <a:latin typeface="Meiryo"/>
                  <a:ea typeface="Meiryo"/>
                  <a:cs typeface="Meiryo"/>
                  <a:sym typeface="Meiryo"/>
                </a:rPr>
                <a:t> </a:t>
              </a:r>
              <a:endParaRPr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 </a:t>
              </a:r>
              <a:endParaRPr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a:t>
              </a:r>
              <a:r>
                <a:rPr lang="en-US" sz="900" b="0" i="0" u="none" strike="noStrike" cap="none" dirty="0" err="1">
                  <a:solidFill>
                    <a:schemeClr val="dk1"/>
                  </a:solidFill>
                  <a:latin typeface="Meiryo"/>
                  <a:ea typeface="Meiryo"/>
                  <a:cs typeface="Meiryo"/>
                  <a:sym typeface="Meiryo"/>
                </a:rPr>
                <a:t>その他以下のような広告の排除</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チェーンメール等の第三者への情報の拡散を求める広告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スパムメール、マルウエア、ウィルスその他の有害なコンピュータ</a:t>
              </a:r>
              <a:r>
                <a:rPr lang="en-US" sz="900" b="0" i="0" u="none" strike="noStrike" cap="none" dirty="0">
                  <a:solidFill>
                    <a:schemeClr val="dk1"/>
                  </a:solidFill>
                  <a:latin typeface="Meiryo"/>
                  <a:ea typeface="Meiryo"/>
                  <a:cs typeface="Meiryo"/>
                  <a:sym typeface="Meiryo"/>
                </a:rPr>
                <a:t>ー・</a:t>
              </a:r>
              <a:r>
                <a:rPr lang="en-US" sz="900" b="0" i="0" u="none" strike="noStrike" cap="none" dirty="0" err="1">
                  <a:solidFill>
                    <a:schemeClr val="dk1"/>
                  </a:solidFill>
                  <a:latin typeface="Meiryo"/>
                  <a:ea typeface="Meiryo"/>
                  <a:cs typeface="Meiryo"/>
                  <a:sym typeface="Meiryo"/>
                </a:rPr>
                <a:t>プログラムを含む恐れのある広告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およびランディングページの広告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リンク先のランディングページに提供元情報の記載されていない広告</a:t>
              </a: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広告主体者が明確でない広告</a:t>
              </a:r>
              <a:r>
                <a:rPr lang="en-US" sz="900" b="0" i="0" u="none" strike="noStrike" cap="none" dirty="0">
                  <a:solidFill>
                    <a:schemeClr val="dk1"/>
                  </a:solidFill>
                  <a:latin typeface="Meiryo"/>
                  <a:ea typeface="Meiryo"/>
                  <a:cs typeface="Meiryo"/>
                  <a:sym typeface="Meiryo"/>
                </a:rPr>
                <a:t> </a:t>
              </a:r>
              <a:endParaRPr sz="1400" b="0" i="0" u="none" strike="noStrike" cap="none" dirty="0">
                <a:solidFill>
                  <a:srgbClr val="000000"/>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endParaRPr sz="900" b="0" i="0" u="none" strike="noStrike" cap="none" dirty="0">
                <a:solidFill>
                  <a:schemeClr val="dk1"/>
                </a:solidFill>
                <a:latin typeface="Meiryo"/>
                <a:ea typeface="Meiryo"/>
                <a:cs typeface="Meiryo"/>
                <a:sym typeface="Meiryo"/>
              </a:endParaRPr>
            </a:p>
          </p:txBody>
        </p:sp>
        <p:grpSp>
          <p:nvGrpSpPr>
            <p:cNvPr id="4" name="Google Shape;406;p24">
              <a:extLst>
                <a:ext uri="{FF2B5EF4-FFF2-40B4-BE49-F238E27FC236}">
                  <a16:creationId xmlns:a16="http://schemas.microsoft.com/office/drawing/2014/main" id="{63CC8BAD-89AE-7608-9C6A-5B6A7A15CF41}"/>
                </a:ext>
              </a:extLst>
            </p:cNvPr>
            <p:cNvGrpSpPr/>
            <p:nvPr/>
          </p:nvGrpSpPr>
          <p:grpSpPr>
            <a:xfrm>
              <a:off x="539750" y="1039813"/>
              <a:ext cx="8061582" cy="3899028"/>
              <a:chOff x="539750" y="1039813"/>
              <a:chExt cx="8061582" cy="3899028"/>
            </a:xfrm>
          </p:grpSpPr>
          <p:sp>
            <p:nvSpPr>
              <p:cNvPr id="5" name="Google Shape;407;p24">
                <a:extLst>
                  <a:ext uri="{FF2B5EF4-FFF2-40B4-BE49-F238E27FC236}">
                    <a16:creationId xmlns:a16="http://schemas.microsoft.com/office/drawing/2014/main" id="{6DA6FB40-84B6-F6FA-7C87-36A02713B83C}"/>
                  </a:ext>
                </a:extLst>
              </p:cNvPr>
              <p:cNvSpPr txBox="1"/>
              <p:nvPr/>
            </p:nvSpPr>
            <p:spPr>
              <a:xfrm>
                <a:off x="539750" y="1320800"/>
                <a:ext cx="3816350" cy="64611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広告掲載の可否の決定権は、小学館が有しています。</a:t>
                </a:r>
                <a:endParaRPr sz="1400" b="0" i="0" u="none" strike="noStrike" cap="none">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掲載を承認もしくは拒否した広告について、小学館はその理由を説明する義務を負いません。</a:t>
                </a:r>
                <a:endParaRPr sz="1400" b="0" i="0" u="none" strike="noStrike" cap="none">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申し込み、掲載された広告の責任はすべて広告主が負うものとします。</a:t>
                </a:r>
                <a:endParaRPr sz="1400" b="0" i="0" u="none" strike="noStrike" cap="none">
                  <a:solidFill>
                    <a:srgbClr val="000000"/>
                  </a:solidFill>
                  <a:latin typeface="Meiryo"/>
                  <a:ea typeface="Meiryo"/>
                  <a:cs typeface="Meiryo"/>
                  <a:sym typeface="Meiryo"/>
                </a:endParaRPr>
              </a:p>
            </p:txBody>
          </p:sp>
          <p:sp>
            <p:nvSpPr>
              <p:cNvPr id="6" name="Google Shape;408;p24">
                <a:extLst>
                  <a:ext uri="{FF2B5EF4-FFF2-40B4-BE49-F238E27FC236}">
                    <a16:creationId xmlns:a16="http://schemas.microsoft.com/office/drawing/2014/main" id="{515D2803-561D-FD13-1C4F-DCB53ED36255}"/>
                  </a:ext>
                </a:extLst>
              </p:cNvPr>
              <p:cNvSpPr/>
              <p:nvPr/>
            </p:nvSpPr>
            <p:spPr>
              <a:xfrm>
                <a:off x="539750" y="1039813"/>
                <a:ext cx="3856038" cy="214312"/>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広告掲載基準</a:t>
                </a:r>
                <a:endParaRPr sz="1400" b="0" i="0" u="none" strike="noStrike" cap="none">
                  <a:solidFill>
                    <a:srgbClr val="000000"/>
                  </a:solidFill>
                  <a:latin typeface="Meiryo"/>
                  <a:ea typeface="Meiryo"/>
                  <a:cs typeface="Meiryo"/>
                  <a:sym typeface="Meiryo"/>
                </a:endParaRPr>
              </a:p>
            </p:txBody>
          </p:sp>
          <p:sp>
            <p:nvSpPr>
              <p:cNvPr id="7" name="Google Shape;409;p24">
                <a:extLst>
                  <a:ext uri="{FF2B5EF4-FFF2-40B4-BE49-F238E27FC236}">
                    <a16:creationId xmlns:a16="http://schemas.microsoft.com/office/drawing/2014/main" id="{4F7CF0CF-7C99-CDDE-5132-EC74D84E728D}"/>
                  </a:ext>
                </a:extLst>
              </p:cNvPr>
              <p:cNvSpPr/>
              <p:nvPr/>
            </p:nvSpPr>
            <p:spPr>
              <a:xfrm>
                <a:off x="539750" y="2166938"/>
                <a:ext cx="3856038" cy="214312"/>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掲載禁止商品・サービス</a:t>
                </a:r>
                <a:endParaRPr sz="1400" b="0" i="0" u="none" strike="noStrike" cap="none">
                  <a:solidFill>
                    <a:srgbClr val="000000"/>
                  </a:solidFill>
                  <a:latin typeface="Meiryo"/>
                  <a:ea typeface="Meiryo"/>
                  <a:cs typeface="Meiryo"/>
                  <a:sym typeface="Meiryo"/>
                </a:endParaRPr>
              </a:p>
            </p:txBody>
          </p:sp>
          <p:sp>
            <p:nvSpPr>
              <p:cNvPr id="8" name="Google Shape;410;p24">
                <a:extLst>
                  <a:ext uri="{FF2B5EF4-FFF2-40B4-BE49-F238E27FC236}">
                    <a16:creationId xmlns:a16="http://schemas.microsoft.com/office/drawing/2014/main" id="{9513C523-59CC-DB5B-B29B-D6B2CBA220C3}"/>
                  </a:ext>
                </a:extLst>
              </p:cNvPr>
              <p:cNvSpPr txBox="1"/>
              <p:nvPr/>
            </p:nvSpPr>
            <p:spPr>
              <a:xfrm>
                <a:off x="4613936" y="1039813"/>
                <a:ext cx="3987396" cy="2017475"/>
              </a:xfrm>
              <a:prstGeom prst="rect">
                <a:avLst/>
              </a:prstGeom>
              <a:noFill/>
              <a:ln>
                <a:noFill/>
              </a:ln>
            </p:spPr>
            <p:txBody>
              <a:bodyPr spcFirstLastPara="1" wrap="square" lIns="91425" tIns="45700" rIns="91425" bIns="45700" anchor="t" anchorCtr="0">
                <a:spAutoFit/>
              </a:bodyPr>
              <a:lstStyle/>
              <a:p>
                <a:pPr marL="0" marR="0" lvl="0" indent="0" algn="l" rtl="0">
                  <a:lnSpc>
                    <a:spcPct val="7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•ネット上で申し込みが可能な、通販・通教については、</a:t>
                </a:r>
                <a:endParaRPr sz="900" b="0" i="0" u="none" strike="noStrike" cap="none">
                  <a:solidFill>
                    <a:schemeClr val="dk1"/>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広告主様のサイトを拝見させていただいた上で、判断致します。</a:t>
                </a:r>
                <a:endParaRPr sz="900" b="0" i="0" u="none" strike="noStrike" cap="none">
                  <a:solidFill>
                    <a:schemeClr val="dk1"/>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•美容整形については、現状ではお受けいたしておりません。</a:t>
                </a:r>
                <a:endParaRPr sz="1400" b="0" i="0" u="none" strike="noStrike" cap="none">
                  <a:solidFill>
                    <a:srgbClr val="000000"/>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•未成年者、若年層の見るサイトでは、酒類、ダイエット食品、</a:t>
                </a:r>
                <a:endParaRPr sz="900" b="0" i="0" u="none" strike="noStrike" cap="none">
                  <a:solidFill>
                    <a:schemeClr val="dk1"/>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エステティックサロン、消費者金融の広告はお受けいたしておりません。</a:t>
                </a:r>
                <a:endParaRPr sz="1400" b="0" i="0" u="none" strike="noStrike" cap="none">
                  <a:solidFill>
                    <a:srgbClr val="000000"/>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•以上の他、ユーザー保護の観点等の理由により、株式会社⼩学館が不</a:t>
                </a:r>
                <a:endParaRPr sz="900" b="0" i="0" u="none" strike="noStrike" cap="none">
                  <a:solidFill>
                    <a:schemeClr val="dk1"/>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適切と判断する商品、サービスの広告は掲載で きません。また、掲載基</a:t>
                </a:r>
                <a:endParaRPr sz="900" b="0" i="0" u="none" strike="noStrike" cap="none">
                  <a:solidFill>
                    <a:schemeClr val="dk1"/>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準は変更されることがあります。 </a:t>
                </a:r>
                <a:endParaRPr sz="1400" b="0" i="0" u="none" strike="noStrike" cap="none">
                  <a:solidFill>
                    <a:srgbClr val="000000"/>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a:t>
                </a:r>
                <a:endParaRPr sz="1400" b="0" i="0" u="none" strike="noStrike" cap="none">
                  <a:solidFill>
                    <a:srgbClr val="000000"/>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・弊社及び小学館集英社プロダクションなど関連会社の商品と</a:t>
                </a:r>
                <a:endParaRPr sz="900" b="0" i="0" u="none" strike="noStrike" cap="none">
                  <a:solidFill>
                    <a:schemeClr val="dk1"/>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競合する他社の広告については、商品、内容ごとに判断させていただき</a:t>
                </a:r>
                <a:endParaRPr sz="900" b="0" i="0" u="none" strike="noStrike" cap="none">
                  <a:solidFill>
                    <a:schemeClr val="dk1"/>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ますので、恐れ入りますがその都度お問い合わせの上、ご確認ください。</a:t>
                </a:r>
                <a:r>
                  <a:rPr lang="en-US" sz="800" b="0" i="0" u="none" strike="noStrike" cap="none">
                    <a:solidFill>
                      <a:schemeClr val="dk1"/>
                    </a:solidFill>
                    <a:latin typeface="Meiryo"/>
                    <a:ea typeface="Meiryo"/>
                    <a:cs typeface="Meiryo"/>
                    <a:sym typeface="Meiryo"/>
                  </a:rPr>
                  <a:t>　</a:t>
                </a:r>
                <a:endParaRPr sz="1400" b="0" i="0" u="none" strike="noStrike" cap="none">
                  <a:solidFill>
                    <a:srgbClr val="000000"/>
                  </a:solidFill>
                  <a:latin typeface="Meiryo"/>
                  <a:ea typeface="Meiryo"/>
                  <a:cs typeface="Meiryo"/>
                  <a:sym typeface="Meiryo"/>
                </a:endParaRPr>
              </a:p>
            </p:txBody>
          </p:sp>
          <p:sp>
            <p:nvSpPr>
              <p:cNvPr id="9" name="Google Shape;411;p24">
                <a:extLst>
                  <a:ext uri="{FF2B5EF4-FFF2-40B4-BE49-F238E27FC236}">
                    <a16:creationId xmlns:a16="http://schemas.microsoft.com/office/drawing/2014/main" id="{B2E435D8-C1E8-FD1E-237D-935DF9A92AF5}"/>
                  </a:ext>
                </a:extLst>
              </p:cNvPr>
              <p:cNvSpPr/>
              <p:nvPr/>
            </p:nvSpPr>
            <p:spPr>
              <a:xfrm>
                <a:off x="4716720" y="3435479"/>
                <a:ext cx="3856037" cy="214312"/>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掲載基準を設けている商品・サービス</a:t>
                </a:r>
                <a:endParaRPr sz="1400" b="0" i="0" u="none" strike="noStrike" cap="none">
                  <a:solidFill>
                    <a:srgbClr val="000000"/>
                  </a:solidFill>
                  <a:latin typeface="Meiryo"/>
                  <a:ea typeface="Meiryo"/>
                  <a:cs typeface="Meiryo"/>
                  <a:sym typeface="Meiryo"/>
                </a:endParaRPr>
              </a:p>
            </p:txBody>
          </p:sp>
          <p:sp>
            <p:nvSpPr>
              <p:cNvPr id="10" name="Google Shape;412;p24">
                <a:extLst>
                  <a:ext uri="{FF2B5EF4-FFF2-40B4-BE49-F238E27FC236}">
                    <a16:creationId xmlns:a16="http://schemas.microsoft.com/office/drawing/2014/main" id="{395C3791-9BD7-DF99-7A8A-2C20B46C55F0}"/>
                  </a:ext>
                </a:extLst>
              </p:cNvPr>
              <p:cNvSpPr txBox="1"/>
              <p:nvPr/>
            </p:nvSpPr>
            <p:spPr>
              <a:xfrm>
                <a:off x="4713545" y="3716466"/>
                <a:ext cx="3887787" cy="64611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新規商品、サービスにおいては個別審査のうえ、 小学館が承認した場合のみ掲載可能とします。</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（このほかにも掲載判断が必要になる場合がございます）</a:t>
                </a:r>
                <a:endParaRPr sz="1400" b="0" i="0" u="none" strike="noStrike" cap="none">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審査に際しては、下記の項目を弊社営業あてにお送りください。</a:t>
                </a:r>
                <a:endParaRPr sz="1400" b="0" i="0" u="none" strike="noStrike" cap="none">
                  <a:solidFill>
                    <a:srgbClr val="000000"/>
                  </a:solidFill>
                  <a:latin typeface="Meiryo"/>
                  <a:ea typeface="Meiryo"/>
                  <a:cs typeface="Meiryo"/>
                  <a:sym typeface="Meiryo"/>
                </a:endParaRPr>
              </a:p>
            </p:txBody>
          </p:sp>
          <p:sp>
            <p:nvSpPr>
              <p:cNvPr id="11" name="Google Shape;413;p24">
                <a:extLst>
                  <a:ext uri="{FF2B5EF4-FFF2-40B4-BE49-F238E27FC236}">
                    <a16:creationId xmlns:a16="http://schemas.microsoft.com/office/drawing/2014/main" id="{3C83BC30-9CDB-CCD4-82E3-B6BC05BB98BC}"/>
                  </a:ext>
                </a:extLst>
              </p:cNvPr>
              <p:cNvSpPr txBox="1"/>
              <p:nvPr/>
            </p:nvSpPr>
            <p:spPr>
              <a:xfrm>
                <a:off x="4810382" y="4427666"/>
                <a:ext cx="3071813" cy="511175"/>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① 会社概要（会社名・会社住所・代表者名・連絡先）</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② プロモーション内容</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③ 掲載希望商品・掲載期間</a:t>
                </a:r>
                <a:endParaRPr sz="1400" b="0" i="0" u="none" strike="noStrike" cap="none">
                  <a:solidFill>
                    <a:srgbClr val="000000"/>
                  </a:solidFill>
                  <a:latin typeface="Meiryo"/>
                  <a:ea typeface="Meiryo"/>
                  <a:cs typeface="Meiryo"/>
                  <a:sym typeface="Meiryo"/>
                </a:endParaRPr>
              </a:p>
            </p:txBody>
          </p:sp>
        </p:grpSp>
      </p:grpSp>
      <p:sp>
        <p:nvSpPr>
          <p:cNvPr id="12" name="Google Shape;275;p86">
            <a:extLst>
              <a:ext uri="{FF2B5EF4-FFF2-40B4-BE49-F238E27FC236}">
                <a16:creationId xmlns:a16="http://schemas.microsoft.com/office/drawing/2014/main" id="{EF451EDA-1F1A-ABD8-5C65-D1F7A6AA6C30}"/>
              </a:ext>
            </a:extLst>
          </p:cNvPr>
          <p:cNvSpPr txBox="1"/>
          <p:nvPr/>
        </p:nvSpPr>
        <p:spPr>
          <a:xfrm>
            <a:off x="7721600" y="182793"/>
            <a:ext cx="8033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21771448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36" name="Google Shape;436;p9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64</a:t>
            </a:fld>
            <a:endParaRPr>
              <a:latin typeface="Meiryo UI" panose="020B0604030504040204" pitchFamily="34" charset="-128"/>
              <a:ea typeface="Meiryo UI" panose="020B0604030504040204" pitchFamily="34" charset="-128"/>
              <a:cs typeface="Calibri"/>
              <a:sym typeface="Calibri"/>
            </a:endParaRPr>
          </a:p>
        </p:txBody>
      </p:sp>
      <p:sp>
        <p:nvSpPr>
          <p:cNvPr id="2" name="Google Shape;414;p24">
            <a:extLst>
              <a:ext uri="{FF2B5EF4-FFF2-40B4-BE49-F238E27FC236}">
                <a16:creationId xmlns:a16="http://schemas.microsoft.com/office/drawing/2014/main" id="{3860287E-9FA4-6B85-FBB7-BD7BDC71CF08}"/>
              </a:ext>
            </a:extLst>
          </p:cNvPr>
          <p:cNvSpPr txBox="1"/>
          <p:nvPr/>
        </p:nvSpPr>
        <p:spPr>
          <a:xfrm>
            <a:off x="934849" y="166756"/>
            <a:ext cx="6380352"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Meiryo UI" panose="020B0604030504040204" pitchFamily="34" charset="-128"/>
                <a:ea typeface="Meiryo UI" panose="020B0604030504040204" pitchFamily="34" charset="-128"/>
                <a:cs typeface="Meiryo"/>
                <a:sym typeface="Meiryo"/>
              </a:rPr>
              <a:t>注意事項</a:t>
            </a:r>
            <a:endParaRPr sz="2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grpSp>
        <p:nvGrpSpPr>
          <p:cNvPr id="3" name="Google Shape;421;p94">
            <a:extLst>
              <a:ext uri="{FF2B5EF4-FFF2-40B4-BE49-F238E27FC236}">
                <a16:creationId xmlns:a16="http://schemas.microsoft.com/office/drawing/2014/main" id="{072D53BC-249D-D4E1-2AB7-1FEDFD069493}"/>
              </a:ext>
            </a:extLst>
          </p:cNvPr>
          <p:cNvGrpSpPr/>
          <p:nvPr/>
        </p:nvGrpSpPr>
        <p:grpSpPr>
          <a:xfrm>
            <a:off x="271464" y="1023848"/>
            <a:ext cx="8393250" cy="5077865"/>
            <a:chOff x="373063" y="1023848"/>
            <a:chExt cx="8151057" cy="4431681"/>
          </a:xfrm>
        </p:grpSpPr>
        <p:sp>
          <p:nvSpPr>
            <p:cNvPr id="4" name="Google Shape;422;p94">
              <a:extLst>
                <a:ext uri="{FF2B5EF4-FFF2-40B4-BE49-F238E27FC236}">
                  <a16:creationId xmlns:a16="http://schemas.microsoft.com/office/drawing/2014/main" id="{4D5966E7-6DF6-EC92-6B7D-4C0AD457A9E2}"/>
                </a:ext>
              </a:extLst>
            </p:cNvPr>
            <p:cNvSpPr txBox="1"/>
            <p:nvPr/>
          </p:nvSpPr>
          <p:spPr>
            <a:xfrm>
              <a:off x="373063" y="1333410"/>
              <a:ext cx="3856038" cy="20145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以下の表現を含んだ広告の掲載はお断りします。なお、これ以外にもユーザーからのクレームが懸念される場合は掲載をお断りすることや、広告表現の修正をお願いする場合がございます。</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 ユーザーに不快感を抱かせる広告表現</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- 1秒間に3回以上の高速点滅、アニメーションの単純ループ</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 コントラストの強い画面の反転表示</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アラートマーク、機能しない検索窓などのギミック表現</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小学館媒体のコンテンツと混同する可能性がある広告表現</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誇大表現のおそれがある広告表現</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法律で禁止されている行為を連想させる広告表現</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・ユーザーのアクセス環境や機種、OSのバージョンなどにより配信されない場合やうまく表示がされない場合がございます。</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これが原因で広告主様に損害が生じた場合、弊社は一切責任を負わないものとします。予めご了承ください。</a:t>
              </a:r>
              <a:endParaRPr sz="900" b="0" i="0" u="none" strike="noStrike" cap="none">
                <a:solidFill>
                  <a:schemeClr val="dk1"/>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Meiryo"/>
                <a:ea typeface="Meiryo"/>
                <a:cs typeface="Meiryo"/>
                <a:sym typeface="Meiryo"/>
              </a:endParaRPr>
            </a:p>
          </p:txBody>
        </p:sp>
        <p:sp>
          <p:nvSpPr>
            <p:cNvPr id="5" name="Google Shape;423;p94">
              <a:extLst>
                <a:ext uri="{FF2B5EF4-FFF2-40B4-BE49-F238E27FC236}">
                  <a16:creationId xmlns:a16="http://schemas.microsoft.com/office/drawing/2014/main" id="{8BDEDE8E-672E-F079-E87E-34C473C524A2}"/>
                </a:ext>
              </a:extLst>
            </p:cNvPr>
            <p:cNvSpPr txBox="1"/>
            <p:nvPr/>
          </p:nvSpPr>
          <p:spPr>
            <a:xfrm>
              <a:off x="4668082" y="1313566"/>
              <a:ext cx="3854450" cy="68495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•広告原稿は別ページ(各原稿規定)をご参照ください。</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•入稿方法はEメールで担当まで、添付ファイルにてご入稿ください。</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入稿確認後、受領メールをお送り致します。</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•リンク先について動作確認の関係上、掲載開始日の5営業日前までに</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指定のURLを立ち上げてください。</a:t>
              </a:r>
              <a:endParaRPr sz="1400" b="0" i="0" u="none" strike="noStrike" cap="none">
                <a:solidFill>
                  <a:srgbClr val="000000"/>
                </a:solidFill>
                <a:latin typeface="Meiryo"/>
                <a:ea typeface="Meiryo"/>
                <a:cs typeface="Meiryo"/>
                <a:sym typeface="Meiryo"/>
              </a:endParaRPr>
            </a:p>
          </p:txBody>
        </p:sp>
        <p:sp>
          <p:nvSpPr>
            <p:cNvPr id="6" name="Google Shape;424;p94">
              <a:extLst>
                <a:ext uri="{FF2B5EF4-FFF2-40B4-BE49-F238E27FC236}">
                  <a16:creationId xmlns:a16="http://schemas.microsoft.com/office/drawing/2014/main" id="{2E3FEB28-2D3A-0D91-A84B-2134F0841BC5}"/>
                </a:ext>
              </a:extLst>
            </p:cNvPr>
            <p:cNvSpPr/>
            <p:nvPr/>
          </p:nvSpPr>
          <p:spPr>
            <a:xfrm>
              <a:off x="4668082" y="1026229"/>
              <a:ext cx="3856038" cy="214312"/>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入稿規定</a:t>
              </a:r>
              <a:endParaRPr sz="1400" b="0" i="0" u="none" strike="noStrike" cap="none">
                <a:solidFill>
                  <a:srgbClr val="000000"/>
                </a:solidFill>
                <a:latin typeface="Meiryo"/>
                <a:ea typeface="Meiryo"/>
                <a:cs typeface="Meiryo"/>
                <a:sym typeface="Meiryo"/>
              </a:endParaRPr>
            </a:p>
          </p:txBody>
        </p:sp>
        <p:sp>
          <p:nvSpPr>
            <p:cNvPr id="7" name="Google Shape;425;p94">
              <a:extLst>
                <a:ext uri="{FF2B5EF4-FFF2-40B4-BE49-F238E27FC236}">
                  <a16:creationId xmlns:a16="http://schemas.microsoft.com/office/drawing/2014/main" id="{06C1CA04-6CDB-27F0-7D08-4AC6AA83B89F}"/>
                </a:ext>
              </a:extLst>
            </p:cNvPr>
            <p:cNvSpPr/>
            <p:nvPr/>
          </p:nvSpPr>
          <p:spPr>
            <a:xfrm>
              <a:off x="373063" y="1023848"/>
              <a:ext cx="3856038" cy="214312"/>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広告表現の制限</a:t>
              </a:r>
              <a:endParaRPr sz="1400" b="0" i="0" u="none" strike="noStrike" cap="none">
                <a:solidFill>
                  <a:srgbClr val="000000"/>
                </a:solidFill>
                <a:latin typeface="Meiryo"/>
                <a:ea typeface="Meiryo"/>
                <a:cs typeface="Meiryo"/>
                <a:sym typeface="Meiryo"/>
              </a:endParaRPr>
            </a:p>
          </p:txBody>
        </p:sp>
        <p:sp>
          <p:nvSpPr>
            <p:cNvPr id="8" name="Google Shape;426;p94">
              <a:extLst>
                <a:ext uri="{FF2B5EF4-FFF2-40B4-BE49-F238E27FC236}">
                  <a16:creationId xmlns:a16="http://schemas.microsoft.com/office/drawing/2014/main" id="{DE75E246-BF7F-C88C-EE70-BA195E1DD88C}"/>
                </a:ext>
              </a:extLst>
            </p:cNvPr>
            <p:cNvSpPr txBox="1"/>
            <p:nvPr/>
          </p:nvSpPr>
          <p:spPr>
            <a:xfrm>
              <a:off x="4666495" y="2423229"/>
              <a:ext cx="3854450" cy="68495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広告原稿の入稿および差し替えについては、広告掲載開始5営業日前(動画広告は10営業日前)の17時までとさせていただきます。</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・詳細は各広告メニューをご参照ください。</a:t>
              </a:r>
              <a:endParaRPr sz="1400" b="0" i="0" u="none" strike="noStrike" cap="none">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なお、年末年始、大型連休などの期間は、事前に告知したうえで、入稿締切日を繰り上げさせていただく場合があります。</a:t>
              </a:r>
              <a:endParaRPr sz="1400" b="0" i="0" u="none" strike="noStrike" cap="none">
                <a:solidFill>
                  <a:srgbClr val="000000"/>
                </a:solidFill>
                <a:latin typeface="Meiryo"/>
                <a:ea typeface="Meiryo"/>
                <a:cs typeface="Meiryo"/>
                <a:sym typeface="Meiryo"/>
              </a:endParaRPr>
            </a:p>
          </p:txBody>
        </p:sp>
        <p:sp>
          <p:nvSpPr>
            <p:cNvPr id="9" name="Google Shape;427;p94">
              <a:extLst>
                <a:ext uri="{FF2B5EF4-FFF2-40B4-BE49-F238E27FC236}">
                  <a16:creationId xmlns:a16="http://schemas.microsoft.com/office/drawing/2014/main" id="{0A0258D4-CA9C-E525-DF15-96A7E54A251F}"/>
                </a:ext>
              </a:extLst>
            </p:cNvPr>
            <p:cNvSpPr/>
            <p:nvPr/>
          </p:nvSpPr>
          <p:spPr>
            <a:xfrm>
              <a:off x="4666495" y="2112079"/>
              <a:ext cx="3856037" cy="214312"/>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入稿締切日</a:t>
              </a:r>
              <a:endParaRPr sz="1400" b="0" i="0" u="none" strike="noStrike" cap="none">
                <a:solidFill>
                  <a:srgbClr val="000000"/>
                </a:solidFill>
                <a:latin typeface="Meiryo"/>
                <a:ea typeface="Meiryo"/>
                <a:cs typeface="Meiryo"/>
                <a:sym typeface="Meiryo"/>
              </a:endParaRPr>
            </a:p>
          </p:txBody>
        </p:sp>
        <p:sp>
          <p:nvSpPr>
            <p:cNvPr id="10" name="Google Shape;428;p94">
              <a:extLst>
                <a:ext uri="{FF2B5EF4-FFF2-40B4-BE49-F238E27FC236}">
                  <a16:creationId xmlns:a16="http://schemas.microsoft.com/office/drawing/2014/main" id="{845C6D1F-A89F-70DC-8F9D-49140882BD97}"/>
                </a:ext>
              </a:extLst>
            </p:cNvPr>
            <p:cNvSpPr/>
            <p:nvPr/>
          </p:nvSpPr>
          <p:spPr>
            <a:xfrm>
              <a:off x="401638" y="3641635"/>
              <a:ext cx="3856037" cy="214313"/>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競合調整</a:t>
              </a:r>
              <a:endParaRPr sz="1400" b="0" i="0" u="none" strike="noStrike" cap="none">
                <a:solidFill>
                  <a:srgbClr val="000000"/>
                </a:solidFill>
                <a:latin typeface="Meiryo"/>
                <a:ea typeface="Meiryo"/>
                <a:cs typeface="Meiryo"/>
                <a:sym typeface="Meiryo"/>
              </a:endParaRPr>
            </a:p>
          </p:txBody>
        </p:sp>
        <p:sp>
          <p:nvSpPr>
            <p:cNvPr id="11" name="Google Shape;429;p94">
              <a:extLst>
                <a:ext uri="{FF2B5EF4-FFF2-40B4-BE49-F238E27FC236}">
                  <a16:creationId xmlns:a16="http://schemas.microsoft.com/office/drawing/2014/main" id="{15F84311-2D8C-1385-ADBE-AA20A9037970}"/>
                </a:ext>
              </a:extLst>
            </p:cNvPr>
            <p:cNvSpPr txBox="1"/>
            <p:nvPr/>
          </p:nvSpPr>
          <p:spPr>
            <a:xfrm>
              <a:off x="373063" y="4649698"/>
              <a:ext cx="3884612" cy="8058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正式申し込み（仮押えは含みません）後のキャンセルについては、</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下記の通りキャンセル料金を申し受けます。</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掲載開始日2営業日以前 料金の50％</a:t>
              </a:r>
              <a:endParaRPr sz="1400" b="0" i="0" u="none" strike="noStrike" cap="none">
                <a:solidFill>
                  <a:srgbClr val="000000"/>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掲載開始1営業日前以降: 料金の100％</a:t>
              </a:r>
              <a:endParaRPr sz="900" b="0" i="0" u="none" strike="noStrike" cap="none">
                <a:solidFill>
                  <a:schemeClr val="dk1"/>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•タイアップ企画の場合に限り、申し込み後キャンセル料金が100％発生いたします。</a:t>
              </a:r>
              <a:endParaRPr sz="1400" b="0" i="0" u="none" strike="noStrike" cap="none">
                <a:solidFill>
                  <a:srgbClr val="000000"/>
                </a:solidFill>
                <a:latin typeface="Meiryo"/>
                <a:ea typeface="Meiryo"/>
                <a:cs typeface="Meiryo"/>
                <a:sym typeface="Meiryo"/>
              </a:endParaRPr>
            </a:p>
          </p:txBody>
        </p:sp>
        <p:sp>
          <p:nvSpPr>
            <p:cNvPr id="12" name="Google Shape;430;p94">
              <a:extLst>
                <a:ext uri="{FF2B5EF4-FFF2-40B4-BE49-F238E27FC236}">
                  <a16:creationId xmlns:a16="http://schemas.microsoft.com/office/drawing/2014/main" id="{66767176-82E3-30D0-101E-BC4247F70172}"/>
                </a:ext>
              </a:extLst>
            </p:cNvPr>
            <p:cNvSpPr/>
            <p:nvPr/>
          </p:nvSpPr>
          <p:spPr>
            <a:xfrm>
              <a:off x="401638" y="4295685"/>
              <a:ext cx="3856037" cy="214313"/>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キャンセル規定</a:t>
              </a:r>
              <a:endParaRPr sz="1400" b="0" i="0" u="none" strike="noStrike" cap="none">
                <a:solidFill>
                  <a:srgbClr val="000000"/>
                </a:solidFill>
                <a:latin typeface="Meiryo"/>
                <a:ea typeface="Meiryo"/>
                <a:cs typeface="Meiryo"/>
                <a:sym typeface="Meiryo"/>
              </a:endParaRPr>
            </a:p>
          </p:txBody>
        </p:sp>
        <p:sp>
          <p:nvSpPr>
            <p:cNvPr id="13" name="Google Shape;431;p94">
              <a:extLst>
                <a:ext uri="{FF2B5EF4-FFF2-40B4-BE49-F238E27FC236}">
                  <a16:creationId xmlns:a16="http://schemas.microsoft.com/office/drawing/2014/main" id="{F5278C55-1B29-3CE3-88EA-03E1F45FF53D}"/>
                </a:ext>
              </a:extLst>
            </p:cNvPr>
            <p:cNvSpPr txBox="1"/>
            <p:nvPr/>
          </p:nvSpPr>
          <p:spPr>
            <a:xfrm>
              <a:off x="401638" y="3925798"/>
              <a:ext cx="3098800" cy="2014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弊社ではいわゆる競合調整は行っておりません。</a:t>
              </a:r>
              <a:endParaRPr sz="1400" b="0" i="0" u="none" strike="noStrike" cap="none">
                <a:solidFill>
                  <a:srgbClr val="000000"/>
                </a:solidFill>
                <a:latin typeface="Meiryo"/>
                <a:ea typeface="Meiryo"/>
                <a:cs typeface="Meiryo"/>
                <a:sym typeface="Meiryo"/>
              </a:endParaRPr>
            </a:p>
          </p:txBody>
        </p:sp>
        <p:sp>
          <p:nvSpPr>
            <p:cNvPr id="14" name="Google Shape;432;p94">
              <a:extLst>
                <a:ext uri="{FF2B5EF4-FFF2-40B4-BE49-F238E27FC236}">
                  <a16:creationId xmlns:a16="http://schemas.microsoft.com/office/drawing/2014/main" id="{8677F6FF-2353-6374-3763-B380034B36B6}"/>
                </a:ext>
              </a:extLst>
            </p:cNvPr>
            <p:cNvSpPr txBox="1"/>
            <p:nvPr/>
          </p:nvSpPr>
          <p:spPr>
            <a:xfrm>
              <a:off x="4629982" y="3781335"/>
              <a:ext cx="3889375" cy="1531079"/>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土日、祝日の掲載開始、差し替えは不可となります。</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但し、事前に弊社担当者と調整ができている場合については</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土日祝日でも掲載開始が可能です。</a:t>
              </a:r>
              <a:endParaRPr sz="1400" b="0" i="0" u="none" strike="noStrike" cap="none">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掲載開始は通常正午とし、同日15時までを掲載確認時間としております。掲載確認時間内の掲載不良については補填措置の対象外となりますので、予めご了承ください。</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•各広告枠の料金、枠数、在庫、仕様は予告なく変更される可能性がございます。最新の状況を必ず弊社担当までご確認ください。</a:t>
              </a:r>
              <a:endParaRPr sz="900" b="0" i="0" u="none" strike="noStrike" cap="none">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弊社の原因によらない停電・天災などの不可抗力、各通信会社・各プロパイダ会社・各データセンター側の都合、システムメンテナンス・保守点検を行う場合、その他の原因により本広告が掲載されずに広告主様に損害が生じたとしても、当社は一切の責任を負わないものとします。</a:t>
              </a:r>
              <a:endParaRPr sz="900" b="0" i="0" u="none" strike="noStrike" cap="none">
                <a:solidFill>
                  <a:schemeClr val="dk1"/>
                </a:solidFill>
                <a:latin typeface="Meiryo"/>
                <a:ea typeface="Meiryo"/>
                <a:cs typeface="Meiryo"/>
                <a:sym typeface="Meiryo"/>
              </a:endParaRPr>
            </a:p>
          </p:txBody>
        </p:sp>
        <p:sp>
          <p:nvSpPr>
            <p:cNvPr id="15" name="Google Shape;433;p94">
              <a:extLst>
                <a:ext uri="{FF2B5EF4-FFF2-40B4-BE49-F238E27FC236}">
                  <a16:creationId xmlns:a16="http://schemas.microsoft.com/office/drawing/2014/main" id="{50336A0B-514C-994D-122B-4A0CC6D0A59D}"/>
                </a:ext>
              </a:extLst>
            </p:cNvPr>
            <p:cNvSpPr/>
            <p:nvPr/>
          </p:nvSpPr>
          <p:spPr>
            <a:xfrm>
              <a:off x="4664907" y="3427322"/>
              <a:ext cx="3856038" cy="214313"/>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取引条件・免責事項</a:t>
              </a:r>
              <a:endParaRPr sz="1400" b="0" i="0" u="none" strike="noStrike" cap="none">
                <a:solidFill>
                  <a:srgbClr val="000000"/>
                </a:solidFill>
                <a:latin typeface="Meiryo"/>
                <a:ea typeface="Meiryo"/>
                <a:cs typeface="Meiryo"/>
                <a:sym typeface="Meiryo"/>
              </a:endParaRPr>
            </a:p>
          </p:txBody>
        </p:sp>
      </p:grpSp>
      <p:sp>
        <p:nvSpPr>
          <p:cNvPr id="16" name="Google Shape;275;p86">
            <a:extLst>
              <a:ext uri="{FF2B5EF4-FFF2-40B4-BE49-F238E27FC236}">
                <a16:creationId xmlns:a16="http://schemas.microsoft.com/office/drawing/2014/main" id="{78B46041-E32E-22BD-B0D6-1F9D55436E33}"/>
              </a:ext>
            </a:extLst>
          </p:cNvPr>
          <p:cNvSpPr txBox="1"/>
          <p:nvPr/>
        </p:nvSpPr>
        <p:spPr>
          <a:xfrm>
            <a:off x="7721600" y="182793"/>
            <a:ext cx="8033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16729239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52" name="Google Shape;452;p9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cs typeface="Calibri"/>
                <a:sym typeface="Calibri"/>
              </a:rPr>
              <a:t>65</a:t>
            </a:fld>
            <a:endParaRPr>
              <a:latin typeface="Meiryo UI" panose="020B0604030504040204" pitchFamily="34" charset="-128"/>
              <a:ea typeface="Meiryo UI" panose="020B0604030504040204" pitchFamily="34" charset="-128"/>
              <a:cs typeface="Calibri"/>
              <a:sym typeface="Calibri"/>
            </a:endParaRPr>
          </a:p>
        </p:txBody>
      </p:sp>
      <p:sp>
        <p:nvSpPr>
          <p:cNvPr id="2" name="Google Shape;414;p24">
            <a:extLst>
              <a:ext uri="{FF2B5EF4-FFF2-40B4-BE49-F238E27FC236}">
                <a16:creationId xmlns:a16="http://schemas.microsoft.com/office/drawing/2014/main" id="{422EAEB7-817A-82CE-6329-725EB5E9FA25}"/>
              </a:ext>
            </a:extLst>
          </p:cNvPr>
          <p:cNvSpPr txBox="1"/>
          <p:nvPr/>
        </p:nvSpPr>
        <p:spPr>
          <a:xfrm>
            <a:off x="934849" y="166756"/>
            <a:ext cx="639123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Meiryo UI" panose="020B0604030504040204" pitchFamily="34" charset="-128"/>
                <a:ea typeface="Meiryo UI" panose="020B0604030504040204" pitchFamily="34" charset="-128"/>
                <a:cs typeface="Meiryo"/>
                <a:sym typeface="Meiryo"/>
              </a:rPr>
              <a:t>注意事項</a:t>
            </a:r>
            <a:endParaRPr sz="2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grpSp>
        <p:nvGrpSpPr>
          <p:cNvPr id="3" name="Google Shape;442;p95">
            <a:extLst>
              <a:ext uri="{FF2B5EF4-FFF2-40B4-BE49-F238E27FC236}">
                <a16:creationId xmlns:a16="http://schemas.microsoft.com/office/drawing/2014/main" id="{49DB04A7-A776-9582-BC23-E86D2C4A38E9}"/>
              </a:ext>
            </a:extLst>
          </p:cNvPr>
          <p:cNvGrpSpPr/>
          <p:nvPr/>
        </p:nvGrpSpPr>
        <p:grpSpPr>
          <a:xfrm>
            <a:off x="379506" y="981532"/>
            <a:ext cx="8151423" cy="4871204"/>
            <a:chOff x="495620" y="981532"/>
            <a:chExt cx="8128582" cy="3941028"/>
          </a:xfrm>
        </p:grpSpPr>
        <p:sp>
          <p:nvSpPr>
            <p:cNvPr id="4" name="Google Shape;443;p95">
              <a:extLst>
                <a:ext uri="{FF2B5EF4-FFF2-40B4-BE49-F238E27FC236}">
                  <a16:creationId xmlns:a16="http://schemas.microsoft.com/office/drawing/2014/main" id="{75002B68-785A-89B3-35AA-26A1390B92E0}"/>
                </a:ext>
              </a:extLst>
            </p:cNvPr>
            <p:cNvSpPr txBox="1"/>
            <p:nvPr/>
          </p:nvSpPr>
          <p:spPr>
            <a:xfrm>
              <a:off x="495620" y="1317815"/>
              <a:ext cx="4064291" cy="156873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Meiryo"/>
                  <a:ea typeface="Meiryo"/>
                  <a:cs typeface="Meiryo"/>
                  <a:sym typeface="Meiryo"/>
                </a:rPr>
                <a:t>【PC】</a:t>
              </a:r>
              <a:endParaRPr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ja-JP" altLang="en-US" sz="900" b="0" i="0" u="none" strike="noStrike" cap="none" dirty="0">
                  <a:solidFill>
                    <a:schemeClr val="dk1"/>
                  </a:solidFill>
                  <a:latin typeface="Meiryo"/>
                  <a:ea typeface="Meiryo"/>
                  <a:cs typeface="Meiryo"/>
                  <a:sym typeface="Meiryo"/>
                </a:rPr>
                <a:t>・ </a:t>
              </a:r>
              <a:r>
                <a:rPr lang="en-US" altLang="ja-JP" sz="900" b="0" i="0" u="none" strike="noStrike" cap="none" dirty="0">
                  <a:solidFill>
                    <a:schemeClr val="dk1"/>
                  </a:solidFill>
                  <a:latin typeface="Meiryo"/>
                  <a:ea typeface="Meiryo"/>
                  <a:cs typeface="Meiryo"/>
                  <a:sym typeface="Meiryo"/>
                </a:rPr>
                <a:t>OS</a:t>
              </a:r>
              <a:r>
                <a:rPr lang="ja-JP" altLang="en-US" sz="900" b="0" i="0" u="none" strike="noStrike" cap="none" dirty="0">
                  <a:solidFill>
                    <a:schemeClr val="dk1"/>
                  </a:solidFill>
                  <a:latin typeface="Meiryo"/>
                  <a:ea typeface="Meiryo"/>
                  <a:cs typeface="Meiryo"/>
                  <a:sym typeface="Meiryo"/>
                </a:rPr>
                <a:t>／</a:t>
              </a:r>
              <a:r>
                <a:rPr lang="en-US" altLang="ja-JP" sz="900" b="0" i="0" u="none" strike="noStrike" cap="none" dirty="0">
                  <a:solidFill>
                    <a:schemeClr val="dk1"/>
                  </a:solidFill>
                  <a:latin typeface="Meiryo"/>
                  <a:ea typeface="Meiryo"/>
                  <a:cs typeface="Meiryo"/>
                  <a:sym typeface="Meiryo"/>
                </a:rPr>
                <a:t>Windows11</a:t>
              </a:r>
              <a:r>
                <a:rPr lang="ja-JP" altLang="en-US" sz="900" b="0" i="0" u="none" strike="noStrike" cap="none" dirty="0">
                  <a:solidFill>
                    <a:schemeClr val="dk1"/>
                  </a:solidFill>
                  <a:latin typeface="Meiryo"/>
                  <a:ea typeface="Meiryo"/>
                  <a:cs typeface="Meiryo"/>
                  <a:sym typeface="Meiryo"/>
                </a:rPr>
                <a:t>以上、 </a:t>
              </a:r>
              <a:r>
                <a:rPr lang="en-US" altLang="ja-JP" sz="900" b="0" i="0" u="none" strike="noStrike" cap="none" dirty="0">
                  <a:solidFill>
                    <a:schemeClr val="dk1"/>
                  </a:solidFill>
                  <a:latin typeface="Meiryo"/>
                  <a:ea typeface="Meiryo"/>
                  <a:cs typeface="Meiryo"/>
                  <a:sym typeface="Meiryo"/>
                </a:rPr>
                <a:t>macOS Sonoma 14</a:t>
              </a:r>
              <a:r>
                <a:rPr lang="ja-JP" altLang="en-US" sz="900" b="0" i="0" u="none" strike="noStrike" cap="none" dirty="0">
                  <a:solidFill>
                    <a:schemeClr val="dk1"/>
                  </a:solidFill>
                  <a:latin typeface="Meiryo"/>
                  <a:ea typeface="Meiryo"/>
                  <a:cs typeface="Meiryo"/>
                  <a:sym typeface="Meiryo"/>
                </a:rPr>
                <a:t>以上</a:t>
              </a:r>
            </a:p>
            <a:p>
              <a:pPr marL="0" marR="0" lvl="0" indent="0" algn="just" rtl="0">
                <a:lnSpc>
                  <a:spcPct val="100000"/>
                </a:lnSpc>
                <a:spcBef>
                  <a:spcPts val="0"/>
                </a:spcBef>
                <a:spcAft>
                  <a:spcPts val="0"/>
                </a:spcAft>
                <a:buClr>
                  <a:srgbClr val="000000"/>
                </a:buClr>
                <a:buSzPts val="900"/>
                <a:buFont typeface="Arial"/>
                <a:buNone/>
              </a:pPr>
              <a:r>
                <a:rPr lang="ja-JP" altLang="en-US" sz="900" b="0" i="0" u="none" strike="noStrike" cap="none" dirty="0">
                  <a:solidFill>
                    <a:schemeClr val="dk1"/>
                  </a:solidFill>
                  <a:latin typeface="Meiryo"/>
                  <a:ea typeface="Meiryo"/>
                  <a:cs typeface="Meiryo"/>
                  <a:sym typeface="Meiryo"/>
                </a:rPr>
                <a:t>・ ブラウザ／</a:t>
              </a:r>
              <a:r>
                <a:rPr lang="en-US" altLang="ja-JP" sz="900" b="0" i="0" u="none" strike="noStrike" cap="none" dirty="0">
                  <a:solidFill>
                    <a:schemeClr val="dk1"/>
                  </a:solidFill>
                  <a:latin typeface="Meiryo"/>
                  <a:ea typeface="Meiryo"/>
                  <a:cs typeface="Meiryo"/>
                  <a:sym typeface="Meiryo"/>
                </a:rPr>
                <a:t>Windows</a:t>
              </a:r>
              <a:r>
                <a:rPr lang="ja-JP" altLang="en-US" sz="900" b="0" i="0" u="none" strike="noStrike" cap="none" dirty="0">
                  <a:solidFill>
                    <a:schemeClr val="dk1"/>
                  </a:solidFill>
                  <a:latin typeface="Meiryo"/>
                  <a:ea typeface="Meiryo"/>
                  <a:cs typeface="Meiryo"/>
                  <a:sym typeface="Meiryo"/>
                </a:rPr>
                <a:t>：</a:t>
              </a:r>
              <a:r>
                <a:rPr lang="en-US" altLang="ja-JP" sz="900" b="0" i="0" u="none" strike="noStrike" cap="none" dirty="0">
                  <a:solidFill>
                    <a:schemeClr val="dk1"/>
                  </a:solidFill>
                  <a:latin typeface="Meiryo"/>
                  <a:ea typeface="Meiryo"/>
                  <a:cs typeface="Meiryo"/>
                  <a:sym typeface="Meiryo"/>
                </a:rPr>
                <a:t>Chrome</a:t>
              </a:r>
              <a:r>
                <a:rPr lang="ja-JP" altLang="en-US" sz="900" b="0" i="0" u="none" strike="noStrike" cap="none" dirty="0">
                  <a:solidFill>
                    <a:schemeClr val="dk1"/>
                  </a:solidFill>
                  <a:latin typeface="Meiryo"/>
                  <a:ea typeface="Meiryo"/>
                  <a:cs typeface="Meiryo"/>
                  <a:sym typeface="Meiryo"/>
                </a:rPr>
                <a:t>（最新）、</a:t>
              </a:r>
              <a:r>
                <a:rPr lang="en-US" altLang="ja-JP" sz="900" b="0" i="0" u="none" strike="noStrike" cap="none" dirty="0" err="1">
                  <a:solidFill>
                    <a:schemeClr val="dk1"/>
                  </a:solidFill>
                  <a:latin typeface="Meiryo"/>
                  <a:ea typeface="Meiryo"/>
                  <a:cs typeface="Meiryo"/>
                  <a:sym typeface="Meiryo"/>
                </a:rPr>
                <a:t>FireFox</a:t>
              </a:r>
              <a:r>
                <a:rPr lang="ja-JP" altLang="en-US" sz="900" b="0" i="0" u="none" strike="noStrike" cap="none" dirty="0">
                  <a:solidFill>
                    <a:schemeClr val="dk1"/>
                  </a:solidFill>
                  <a:latin typeface="Meiryo"/>
                  <a:ea typeface="Meiryo"/>
                  <a:cs typeface="Meiryo"/>
                  <a:sym typeface="Meiryo"/>
                </a:rPr>
                <a:t>（最新） </a:t>
              </a:r>
              <a:r>
                <a:rPr lang="en-US" altLang="ja-JP" sz="900" b="0" i="0" u="none" strike="noStrike" cap="none" dirty="0">
                  <a:solidFill>
                    <a:schemeClr val="dk1"/>
                  </a:solidFill>
                  <a:latin typeface="Meiryo"/>
                  <a:ea typeface="Meiryo"/>
                  <a:cs typeface="Meiryo"/>
                  <a:sym typeface="Meiryo"/>
                </a:rPr>
                <a:t>Mac</a:t>
              </a:r>
              <a:r>
                <a:rPr lang="ja-JP" altLang="en-US" sz="900" b="0" i="0" u="none" strike="noStrike" cap="none" dirty="0">
                  <a:solidFill>
                    <a:schemeClr val="dk1"/>
                  </a:solidFill>
                  <a:latin typeface="Meiryo"/>
                  <a:ea typeface="Meiryo"/>
                  <a:cs typeface="Meiryo"/>
                  <a:sym typeface="Meiryo"/>
                </a:rPr>
                <a:t>：</a:t>
              </a:r>
              <a:r>
                <a:rPr lang="en-US" altLang="ja-JP" sz="900" b="0" i="0" u="none" strike="noStrike" cap="none" dirty="0">
                  <a:solidFill>
                    <a:schemeClr val="dk1"/>
                  </a:solidFill>
                  <a:latin typeface="Meiryo"/>
                  <a:ea typeface="Meiryo"/>
                  <a:cs typeface="Meiryo"/>
                  <a:sym typeface="Meiryo"/>
                </a:rPr>
                <a:t>Safari</a:t>
              </a:r>
            </a:p>
            <a:p>
              <a:pPr marL="0" marR="0" lvl="0" indent="0" algn="just"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a:ea typeface="Meiryo"/>
                  <a:cs typeface="Meiryo"/>
                  <a:sym typeface="Meiryo"/>
                </a:rPr>
                <a:t>(</a:t>
              </a:r>
              <a:r>
                <a:rPr lang="ja-JP" altLang="en-US" sz="900" b="0" i="0" u="none" strike="noStrike" cap="none" dirty="0">
                  <a:solidFill>
                    <a:schemeClr val="dk1"/>
                  </a:solidFill>
                  <a:latin typeface="Meiryo"/>
                  <a:ea typeface="Meiryo"/>
                  <a:cs typeface="Meiryo"/>
                  <a:sym typeface="Meiryo"/>
                </a:rPr>
                <a:t>最新</a:t>
              </a:r>
              <a:r>
                <a:rPr lang="en-US" altLang="ja-JP" sz="900" b="0" i="0" u="none" strike="noStrike" cap="none" dirty="0">
                  <a:solidFill>
                    <a:schemeClr val="dk1"/>
                  </a:solidFill>
                  <a:latin typeface="Meiryo"/>
                  <a:ea typeface="Meiryo"/>
                  <a:cs typeface="Meiryo"/>
                  <a:sym typeface="Meiryo"/>
                </a:rPr>
                <a:t>)</a:t>
              </a:r>
              <a:endParaRPr lang="ja-JP" altLang="en-US" sz="900" b="0" i="0" u="none" strike="noStrike" cap="none" dirty="0">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endParaRPr lang="ja-JP" altLang="en-US" sz="900" b="0" i="0" u="none" strike="noStrike" cap="none" dirty="0">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a:ea typeface="Meiryo"/>
                  <a:cs typeface="Meiryo"/>
                  <a:sym typeface="Meiryo"/>
                </a:rPr>
                <a:t>※ </a:t>
              </a:r>
              <a:r>
                <a:rPr lang="ja-JP" altLang="en-US" sz="900" b="0" i="0" u="none" strike="noStrike" cap="none" dirty="0">
                  <a:solidFill>
                    <a:schemeClr val="dk1"/>
                  </a:solidFill>
                  <a:latin typeface="Meiryo"/>
                  <a:ea typeface="Meiryo"/>
                  <a:cs typeface="Meiryo"/>
                  <a:sym typeface="Meiryo"/>
                </a:rPr>
                <a:t>上記は、表示を保証するものではございません。</a:t>
              </a:r>
              <a:endParaRPr lang="ja-JP" altLang="en-US"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a:ea typeface="Meiryo"/>
                  <a:cs typeface="Meiryo"/>
                  <a:sym typeface="Meiryo"/>
                </a:rPr>
                <a:t>※ OS</a:t>
              </a:r>
              <a:r>
                <a:rPr lang="ja-JP" altLang="en-US" sz="900" b="0" i="0" u="none" strike="noStrike" cap="none" dirty="0">
                  <a:solidFill>
                    <a:schemeClr val="dk1"/>
                  </a:solidFill>
                  <a:latin typeface="Meiryo"/>
                  <a:ea typeface="Meiryo"/>
                  <a:cs typeface="Meiryo"/>
                  <a:sym typeface="Meiryo"/>
                </a:rPr>
                <a:t>／ブラウザの更新に伴う仕様変更等により、推奨環境が変わる可能性がございます。</a:t>
              </a:r>
              <a:endParaRPr lang="ja-JP" altLang="en-US"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altLang="ja-JP" sz="900" b="0" i="0" u="none" strike="noStrike" cap="none" dirty="0">
                  <a:solidFill>
                    <a:schemeClr val="dk1"/>
                  </a:solidFill>
                  <a:latin typeface="Meiryo"/>
                  <a:ea typeface="Meiryo"/>
                  <a:cs typeface="Meiryo"/>
                  <a:sym typeface="Meiryo"/>
                </a:rPr>
                <a:t>※ </a:t>
              </a:r>
              <a:r>
                <a:rPr lang="ja-JP" altLang="en-US" sz="900" b="0" i="0" u="none" strike="noStrike" cap="none" dirty="0">
                  <a:solidFill>
                    <a:schemeClr val="dk1"/>
                  </a:solidFill>
                  <a:latin typeface="Meiryo"/>
                  <a:ea typeface="Meiryo"/>
                  <a:cs typeface="Meiryo"/>
                  <a:sym typeface="Meiryo"/>
                </a:rPr>
                <a:t>サポートバージョン内であっても、ユーザーアクセス環境や機種、</a:t>
              </a:r>
              <a:r>
                <a:rPr lang="en-US" altLang="ja-JP" sz="900" b="0" i="0" u="none" strike="noStrike" cap="none" dirty="0">
                  <a:solidFill>
                    <a:schemeClr val="dk1"/>
                  </a:solidFill>
                  <a:latin typeface="Meiryo"/>
                  <a:ea typeface="Meiryo"/>
                  <a:cs typeface="Meiryo"/>
                  <a:sym typeface="Meiryo"/>
                </a:rPr>
                <a:t>OS</a:t>
              </a:r>
              <a:r>
                <a:rPr lang="ja-JP" altLang="en-US" sz="900" b="0" i="0" u="none" strike="noStrike" cap="none" dirty="0">
                  <a:solidFill>
                    <a:schemeClr val="dk1"/>
                  </a:solidFill>
                  <a:latin typeface="Meiryo"/>
                  <a:ea typeface="Meiryo"/>
                  <a:cs typeface="Meiryo"/>
                  <a:sym typeface="Meiryo"/>
                </a:rPr>
                <a:t>のバージョンなどにより、広告が配信できない、表示に時間がかかる、正しく掲載されない、リンク先に遷移しないなどの可能性があることをご了承ください。</a:t>
              </a:r>
            </a:p>
          </p:txBody>
        </p:sp>
        <p:sp>
          <p:nvSpPr>
            <p:cNvPr id="5" name="Google Shape;444;p95">
              <a:extLst>
                <a:ext uri="{FF2B5EF4-FFF2-40B4-BE49-F238E27FC236}">
                  <a16:creationId xmlns:a16="http://schemas.microsoft.com/office/drawing/2014/main" id="{8C28316E-3630-5772-27AE-4B0BA940E2AF}"/>
                </a:ext>
              </a:extLst>
            </p:cNvPr>
            <p:cNvSpPr/>
            <p:nvPr/>
          </p:nvSpPr>
          <p:spPr>
            <a:xfrm>
              <a:off x="495620" y="981532"/>
              <a:ext cx="8068542" cy="257750"/>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広告表示・推奨環境</a:t>
              </a:r>
              <a:endParaRPr sz="1400" b="0" i="0" u="none" strike="noStrike" cap="none">
                <a:solidFill>
                  <a:srgbClr val="000000"/>
                </a:solidFill>
                <a:latin typeface="Meiryo"/>
                <a:ea typeface="Meiryo"/>
                <a:cs typeface="Meiryo"/>
                <a:sym typeface="Meiryo"/>
              </a:endParaRPr>
            </a:p>
          </p:txBody>
        </p:sp>
        <p:sp>
          <p:nvSpPr>
            <p:cNvPr id="6" name="Google Shape;445;p95">
              <a:extLst>
                <a:ext uri="{FF2B5EF4-FFF2-40B4-BE49-F238E27FC236}">
                  <a16:creationId xmlns:a16="http://schemas.microsoft.com/office/drawing/2014/main" id="{0DECA695-9DB7-214D-FF7F-738E5D54E50E}"/>
                </a:ext>
              </a:extLst>
            </p:cNvPr>
            <p:cNvSpPr txBox="1"/>
            <p:nvPr/>
          </p:nvSpPr>
          <p:spPr>
            <a:xfrm>
              <a:off x="4559911" y="1317815"/>
              <a:ext cx="4064291" cy="168075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dirty="0">
                  <a:solidFill>
                    <a:schemeClr val="dk1"/>
                  </a:solidFill>
                  <a:latin typeface="Meiryo"/>
                  <a:ea typeface="Meiryo"/>
                  <a:cs typeface="Meiryo"/>
                  <a:sym typeface="Meiryo"/>
                </a:rPr>
                <a:t>【SP】</a:t>
              </a:r>
              <a:endParaRPr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ja-JP" altLang="en-US" sz="900" b="0" i="0" u="none" strike="noStrike" cap="none" dirty="0">
                  <a:solidFill>
                    <a:schemeClr val="dk1"/>
                  </a:solidFill>
                  <a:latin typeface="Meiryo"/>
                  <a:ea typeface="Meiryo"/>
                  <a:cs typeface="Meiryo"/>
                  <a:sym typeface="Meiryo"/>
                </a:rPr>
                <a:t>・ </a:t>
              </a:r>
              <a:r>
                <a:rPr lang="en-US" altLang="ja-JP" sz="900" b="0" i="0" u="none" strike="noStrike" cap="none" dirty="0">
                  <a:solidFill>
                    <a:schemeClr val="dk1"/>
                  </a:solidFill>
                  <a:latin typeface="Meiryo"/>
                  <a:ea typeface="Meiryo"/>
                  <a:cs typeface="Meiryo"/>
                  <a:sym typeface="Meiryo"/>
                </a:rPr>
                <a:t>iPhone</a:t>
              </a:r>
              <a:r>
                <a:rPr lang="ja-JP" altLang="en-US" sz="900" b="0" i="0" u="none" strike="noStrike" cap="none" dirty="0">
                  <a:solidFill>
                    <a:schemeClr val="dk1"/>
                  </a:solidFill>
                  <a:latin typeface="Meiryo"/>
                  <a:ea typeface="Meiryo"/>
                  <a:cs typeface="Meiryo"/>
                  <a:sym typeface="Meiryo"/>
                </a:rPr>
                <a:t>／</a:t>
              </a:r>
              <a:r>
                <a:rPr lang="en-US" altLang="ja-JP" sz="900" b="0" i="0" u="none" strike="noStrike" cap="none" dirty="0">
                  <a:solidFill>
                    <a:schemeClr val="dk1"/>
                  </a:solidFill>
                  <a:latin typeface="Meiryo"/>
                  <a:ea typeface="Meiryo"/>
                  <a:cs typeface="Meiryo"/>
                  <a:sym typeface="Meiryo"/>
                </a:rPr>
                <a:t>OS</a:t>
              </a:r>
              <a:r>
                <a:rPr lang="ja-JP" altLang="en-US" sz="900" b="0" i="0" u="none" strike="noStrike" cap="none" dirty="0">
                  <a:solidFill>
                    <a:schemeClr val="dk1"/>
                  </a:solidFill>
                  <a:latin typeface="Meiryo"/>
                  <a:ea typeface="Meiryo"/>
                  <a:cs typeface="Meiryo"/>
                  <a:sym typeface="Meiryo"/>
                </a:rPr>
                <a:t>：</a:t>
              </a:r>
              <a:r>
                <a:rPr lang="en-US" altLang="ja-JP" sz="900" b="0" i="0" u="none" strike="noStrike" cap="none" dirty="0">
                  <a:solidFill>
                    <a:schemeClr val="dk1"/>
                  </a:solidFill>
                  <a:latin typeface="Meiryo"/>
                  <a:ea typeface="Meiryo"/>
                  <a:cs typeface="Meiryo"/>
                  <a:sym typeface="Meiryo"/>
                </a:rPr>
                <a:t>iOS 17</a:t>
              </a:r>
              <a:r>
                <a:rPr lang="ja-JP" altLang="en-US" sz="900" b="0" i="0" u="none" strike="noStrike" cap="none" dirty="0">
                  <a:solidFill>
                    <a:schemeClr val="dk1"/>
                  </a:solidFill>
                  <a:latin typeface="Meiryo"/>
                  <a:ea typeface="Meiryo"/>
                  <a:cs typeface="Meiryo"/>
                  <a:sym typeface="Meiryo"/>
                </a:rPr>
                <a:t>以上 ブラウザ： </a:t>
              </a:r>
              <a:r>
                <a:rPr lang="en-US" altLang="ja-JP" sz="900" b="0" i="0" u="none" strike="noStrike" cap="none" dirty="0">
                  <a:solidFill>
                    <a:schemeClr val="dk1"/>
                  </a:solidFill>
                  <a:latin typeface="Meiryo"/>
                  <a:ea typeface="Meiryo"/>
                  <a:cs typeface="Meiryo"/>
                  <a:sym typeface="Meiryo"/>
                </a:rPr>
                <a:t>Safari</a:t>
              </a:r>
              <a:r>
                <a:rPr lang="ja-JP" altLang="en-US" sz="900" b="0" i="0" u="none" strike="noStrike" cap="none" dirty="0">
                  <a:solidFill>
                    <a:schemeClr val="dk1"/>
                  </a:solidFill>
                  <a:latin typeface="Meiryo"/>
                  <a:ea typeface="Meiryo"/>
                  <a:cs typeface="Meiryo"/>
                  <a:sym typeface="Meiryo"/>
                </a:rPr>
                <a:t>（最新）</a:t>
              </a:r>
            </a:p>
            <a:p>
              <a:pPr marL="0" marR="0" lvl="0" indent="0" algn="just" rtl="0">
                <a:lnSpc>
                  <a:spcPct val="100000"/>
                </a:lnSpc>
                <a:spcBef>
                  <a:spcPts val="0"/>
                </a:spcBef>
                <a:spcAft>
                  <a:spcPts val="0"/>
                </a:spcAft>
                <a:buClr>
                  <a:srgbClr val="000000"/>
                </a:buClr>
                <a:buSzPts val="900"/>
                <a:buFont typeface="Arial"/>
                <a:buNone/>
              </a:pPr>
              <a:r>
                <a:rPr lang="ja-JP" altLang="en-US" sz="900" b="0" i="0" u="none" strike="noStrike" cap="none" dirty="0">
                  <a:solidFill>
                    <a:schemeClr val="dk1"/>
                  </a:solidFill>
                  <a:latin typeface="Meiryo"/>
                  <a:ea typeface="Meiryo"/>
                  <a:cs typeface="Meiryo"/>
                  <a:sym typeface="Meiryo"/>
                </a:rPr>
                <a:t>・ </a:t>
              </a:r>
              <a:r>
                <a:rPr lang="en-US" altLang="ja-JP" sz="900" b="0" i="0" u="none" strike="noStrike" cap="none" dirty="0">
                  <a:solidFill>
                    <a:schemeClr val="dk1"/>
                  </a:solidFill>
                  <a:latin typeface="Meiryo"/>
                  <a:ea typeface="Meiryo"/>
                  <a:cs typeface="Meiryo"/>
                  <a:sym typeface="Meiryo"/>
                </a:rPr>
                <a:t>Android</a:t>
              </a:r>
              <a:r>
                <a:rPr lang="ja-JP" altLang="en-US" sz="900" b="0" i="0" u="none" strike="noStrike" cap="none" dirty="0">
                  <a:solidFill>
                    <a:schemeClr val="dk1"/>
                  </a:solidFill>
                  <a:latin typeface="Meiryo"/>
                  <a:ea typeface="Meiryo"/>
                  <a:cs typeface="Meiryo"/>
                  <a:sym typeface="Meiryo"/>
                </a:rPr>
                <a:t>／</a:t>
              </a:r>
              <a:r>
                <a:rPr lang="en-US" altLang="ja-JP" sz="900" b="0" i="0" u="none" strike="noStrike" cap="none" dirty="0">
                  <a:solidFill>
                    <a:schemeClr val="dk1"/>
                  </a:solidFill>
                  <a:latin typeface="Meiryo"/>
                  <a:ea typeface="Meiryo"/>
                  <a:cs typeface="Meiryo"/>
                  <a:sym typeface="Meiryo"/>
                </a:rPr>
                <a:t>OS</a:t>
              </a:r>
              <a:r>
                <a:rPr lang="ja-JP" altLang="en-US" sz="900" b="0" i="0" u="none" strike="noStrike" cap="none" dirty="0">
                  <a:solidFill>
                    <a:schemeClr val="dk1"/>
                  </a:solidFill>
                  <a:latin typeface="Meiryo"/>
                  <a:ea typeface="Meiryo"/>
                  <a:cs typeface="Meiryo"/>
                  <a:sym typeface="Meiryo"/>
                </a:rPr>
                <a:t>：</a:t>
              </a:r>
              <a:r>
                <a:rPr lang="en-US" altLang="ja-JP" sz="900" b="0" i="0" u="none" strike="noStrike" cap="none" dirty="0">
                  <a:solidFill>
                    <a:schemeClr val="dk1"/>
                  </a:solidFill>
                  <a:latin typeface="Meiryo"/>
                  <a:ea typeface="Meiryo"/>
                  <a:cs typeface="Meiryo"/>
                  <a:sym typeface="Meiryo"/>
                </a:rPr>
                <a:t>Android OS 14</a:t>
              </a:r>
              <a:r>
                <a:rPr lang="ja-JP" altLang="en-US" sz="900" b="0" i="0" u="none" strike="noStrike" cap="none" dirty="0">
                  <a:solidFill>
                    <a:schemeClr val="dk1"/>
                  </a:solidFill>
                  <a:latin typeface="Meiryo"/>
                  <a:ea typeface="Meiryo"/>
                  <a:cs typeface="Meiryo"/>
                  <a:sym typeface="Meiryo"/>
                </a:rPr>
                <a:t>以上 ブラウザ： </a:t>
              </a:r>
              <a:r>
                <a:rPr lang="en-US" altLang="ja-JP" sz="900" b="0" i="0" u="none" strike="noStrike" cap="none" dirty="0">
                  <a:solidFill>
                    <a:schemeClr val="dk1"/>
                  </a:solidFill>
                  <a:latin typeface="Meiryo"/>
                  <a:ea typeface="Meiryo"/>
                  <a:cs typeface="Meiryo"/>
                  <a:sym typeface="Meiryo"/>
                </a:rPr>
                <a:t>Chrome</a:t>
              </a:r>
              <a:r>
                <a:rPr lang="ja-JP" altLang="en-US" sz="900" b="0" i="0" u="none" strike="noStrike" cap="none" dirty="0">
                  <a:solidFill>
                    <a:schemeClr val="dk1"/>
                  </a:solidFill>
                  <a:latin typeface="Meiryo"/>
                  <a:ea typeface="Meiryo"/>
                  <a:cs typeface="Meiryo"/>
                  <a:sym typeface="Meiryo"/>
                </a:rPr>
                <a:t>（最新）</a:t>
              </a:r>
            </a:p>
            <a:p>
              <a:pPr marL="0" marR="0" lvl="0" indent="0" algn="just" rtl="0">
                <a:lnSpc>
                  <a:spcPct val="100000"/>
                </a:lnSpc>
                <a:spcBef>
                  <a:spcPts val="0"/>
                </a:spcBef>
                <a:spcAft>
                  <a:spcPts val="0"/>
                </a:spcAft>
                <a:buClr>
                  <a:srgbClr val="000000"/>
                </a:buClr>
                <a:buSzPts val="900"/>
                <a:buFont typeface="Arial"/>
                <a:buNone/>
              </a:pPr>
              <a:endParaRPr sz="900" b="0" i="0" u="none" strike="noStrike" cap="none" dirty="0">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endParaRPr sz="900" b="0" i="0" u="none" strike="noStrike" cap="none" dirty="0">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上記は、表示を保証するものではございません</a:t>
              </a:r>
              <a:r>
                <a:rPr lang="en-US" sz="900" b="0" i="0" u="none" strike="noStrike" cap="none" dirty="0">
                  <a:solidFill>
                    <a:schemeClr val="dk1"/>
                  </a:solidFill>
                  <a:latin typeface="Meiryo"/>
                  <a:ea typeface="Meiryo"/>
                  <a:cs typeface="Meiryo"/>
                  <a:sym typeface="Meiryo"/>
                </a:rPr>
                <a:t>。</a:t>
              </a:r>
              <a:endParaRPr sz="1400" b="0" i="0" u="none" strike="noStrike" cap="none" dirty="0">
                <a:solidFill>
                  <a:srgbClr val="000000"/>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a:t>
              </a:r>
              <a:r>
                <a:rPr lang="en-US" sz="900" b="0" i="0" u="none" strike="noStrike" cap="none" dirty="0" err="1">
                  <a:solidFill>
                    <a:schemeClr val="dk1"/>
                  </a:solidFill>
                  <a:latin typeface="Meiryo"/>
                  <a:ea typeface="Meiryo"/>
                  <a:cs typeface="Meiryo"/>
                  <a:sym typeface="Meiryo"/>
                </a:rPr>
                <a:t>新規デバイスのリリースやOS／ブラウザの更新に伴う仕様変更等により、推奨環境が変わる可能性がございます</a:t>
              </a:r>
              <a:r>
                <a:rPr lang="en-US" sz="900" b="0" i="0" u="none" strike="noStrike" cap="none" dirty="0">
                  <a:solidFill>
                    <a:schemeClr val="dk1"/>
                  </a:solidFill>
                  <a:latin typeface="Meiryo"/>
                  <a:ea typeface="Meiryo"/>
                  <a:cs typeface="Meiryo"/>
                  <a:sym typeface="Meiryo"/>
                </a:rPr>
                <a:t>。</a:t>
              </a:r>
              <a:endParaRPr sz="900" b="0" i="0" u="none" strike="noStrike" cap="none" dirty="0">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 サポートバージョン内であっても、ユーザーアクセス環境や機種、OSのバージョンなどにより、広告が配信できない、表示に時間がかかる、正しく掲載されない、リンク先に遷移しないなどの可能性があることをご了承ください。</a:t>
              </a:r>
              <a:endParaRPr sz="900" b="0" i="0" u="none" strike="noStrike" cap="none" dirty="0">
                <a:solidFill>
                  <a:schemeClr val="dk1"/>
                </a:solidFill>
                <a:latin typeface="Meiryo"/>
                <a:ea typeface="Meiryo"/>
                <a:cs typeface="Meiryo"/>
                <a:sym typeface="Meiryo"/>
              </a:endParaRPr>
            </a:p>
            <a:p>
              <a:pPr marL="0" marR="0" lvl="0" indent="0" algn="just" rtl="0">
                <a:lnSpc>
                  <a:spcPct val="10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 </a:t>
              </a:r>
              <a:r>
                <a:rPr lang="en-US" sz="900" b="0" i="0" u="none" strike="noStrike" cap="none" dirty="0" err="1">
                  <a:solidFill>
                    <a:schemeClr val="dk1"/>
                  </a:solidFill>
                  <a:latin typeface="Meiryo"/>
                  <a:ea typeface="Meiryo"/>
                  <a:cs typeface="Meiryo"/>
                  <a:sym typeface="Meiryo"/>
                </a:rPr>
                <a:t>通信環境、端末の性能によっては、動画再生までに時間がかかる場合がございます。予めご了承ください</a:t>
              </a:r>
              <a:r>
                <a:rPr lang="en-US" sz="900" b="0" i="0" u="none" strike="noStrike" cap="none" dirty="0">
                  <a:solidFill>
                    <a:schemeClr val="dk1"/>
                  </a:solidFill>
                  <a:latin typeface="Meiryo"/>
                  <a:ea typeface="Meiryo"/>
                  <a:cs typeface="Meiryo"/>
                  <a:sym typeface="Meiryo"/>
                </a:rPr>
                <a:t>。</a:t>
              </a:r>
              <a:endParaRPr sz="1400" b="0" i="0" u="none" strike="noStrike" cap="none" dirty="0">
                <a:solidFill>
                  <a:srgbClr val="000000"/>
                </a:solidFill>
                <a:latin typeface="Meiryo"/>
                <a:ea typeface="Meiryo"/>
                <a:cs typeface="Meiryo"/>
                <a:sym typeface="Meiryo"/>
              </a:endParaRPr>
            </a:p>
          </p:txBody>
        </p:sp>
        <p:sp>
          <p:nvSpPr>
            <p:cNvPr id="7" name="Google Shape;446;p95">
              <a:extLst>
                <a:ext uri="{FF2B5EF4-FFF2-40B4-BE49-F238E27FC236}">
                  <a16:creationId xmlns:a16="http://schemas.microsoft.com/office/drawing/2014/main" id="{3F016B08-880A-0506-0D0B-711A865D932D}"/>
                </a:ext>
              </a:extLst>
            </p:cNvPr>
            <p:cNvSpPr txBox="1"/>
            <p:nvPr/>
          </p:nvSpPr>
          <p:spPr>
            <a:xfrm>
              <a:off x="4768164" y="4399648"/>
              <a:ext cx="3856038" cy="5229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この資料は最新版の資料がリリースされるまで有効です。</a:t>
              </a:r>
              <a:endParaRPr sz="900" b="0" i="0" u="none" strike="noStrike" cap="none">
                <a:solidFill>
                  <a:schemeClr val="dk1"/>
                </a:solidFill>
                <a:latin typeface="Meiryo"/>
                <a:ea typeface="Meiryo"/>
                <a:cs typeface="Meiryo"/>
                <a:sym typeface="Meiryo"/>
              </a:endParaRPr>
            </a:p>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Meiryo"/>
                  <a:ea typeface="Meiryo"/>
                  <a:cs typeface="Meiryo"/>
                  <a:sym typeface="Meiryo"/>
                </a:rPr>
                <a:t>• 各商品の有効期間はセールスシート上に記載されている「有効期間」の通りです。但し、止むを得ない理由により有効期間内でも商品内容の改訂、商品の廃止などを行う場合があります。</a:t>
              </a:r>
              <a:endParaRPr sz="1400" b="0" i="0" u="none" strike="noStrike" cap="none">
                <a:solidFill>
                  <a:srgbClr val="000000"/>
                </a:solidFill>
                <a:latin typeface="Meiryo"/>
                <a:ea typeface="Meiryo"/>
                <a:cs typeface="Meiryo"/>
                <a:sym typeface="Meiryo"/>
              </a:endParaRPr>
            </a:p>
          </p:txBody>
        </p:sp>
        <p:sp>
          <p:nvSpPr>
            <p:cNvPr id="8" name="Google Shape;447;p95">
              <a:extLst>
                <a:ext uri="{FF2B5EF4-FFF2-40B4-BE49-F238E27FC236}">
                  <a16:creationId xmlns:a16="http://schemas.microsoft.com/office/drawing/2014/main" id="{D213DCBB-D812-C702-F887-271F2F808DDA}"/>
                </a:ext>
              </a:extLst>
            </p:cNvPr>
            <p:cNvSpPr/>
            <p:nvPr/>
          </p:nvSpPr>
          <p:spPr>
            <a:xfrm>
              <a:off x="4768164" y="4072623"/>
              <a:ext cx="3856038" cy="214313"/>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資料の有効期限</a:t>
              </a:r>
              <a:endParaRPr sz="1400" b="0" i="0" u="none" strike="noStrike" cap="none">
                <a:solidFill>
                  <a:srgbClr val="000000"/>
                </a:solidFill>
                <a:latin typeface="Meiryo"/>
                <a:ea typeface="Meiryo"/>
                <a:cs typeface="Meiryo"/>
                <a:sym typeface="Meiryo"/>
              </a:endParaRPr>
            </a:p>
          </p:txBody>
        </p:sp>
        <p:sp>
          <p:nvSpPr>
            <p:cNvPr id="9" name="Google Shape;448;p95">
              <a:extLst>
                <a:ext uri="{FF2B5EF4-FFF2-40B4-BE49-F238E27FC236}">
                  <a16:creationId xmlns:a16="http://schemas.microsoft.com/office/drawing/2014/main" id="{19B1838A-329E-6BC1-D8DE-06B4AD6C1D9F}"/>
                </a:ext>
              </a:extLst>
            </p:cNvPr>
            <p:cNvSpPr txBox="1"/>
            <p:nvPr/>
          </p:nvSpPr>
          <p:spPr>
            <a:xfrm>
              <a:off x="495620" y="4467136"/>
              <a:ext cx="3076575" cy="291142"/>
            </a:xfrm>
            <a:prstGeom prst="rect">
              <a:avLst/>
            </a:prstGeom>
            <a:noFill/>
            <a:ln>
              <a:noFill/>
            </a:ln>
          </p:spPr>
          <p:txBody>
            <a:bodyPr spcFirstLastPara="1" wrap="square" lIns="95750" tIns="47875" rIns="95750" bIns="47875" anchor="t" anchorCtr="0">
              <a:spAutoFit/>
            </a:bodyPr>
            <a:lstStyle/>
            <a:p>
              <a:pPr marL="0" marR="0" lvl="0" indent="0" algn="l" rtl="0">
                <a:lnSpc>
                  <a:spcPct val="70000"/>
                </a:lnSpc>
                <a:spcBef>
                  <a:spcPts val="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a:t>
              </a:r>
              <a:r>
                <a:rPr lang="en-US" sz="900" b="0" i="0" u="none" strike="noStrike" cap="none" dirty="0" err="1">
                  <a:solidFill>
                    <a:schemeClr val="dk1"/>
                  </a:solidFill>
                  <a:latin typeface="Meiryo"/>
                  <a:ea typeface="Meiryo"/>
                  <a:cs typeface="Meiryo"/>
                  <a:sym typeface="Meiryo"/>
                </a:rPr>
                <a:t>掲載料金については消費税は含まれておりません</a:t>
              </a:r>
              <a:r>
                <a:rPr lang="en-US" sz="900" b="0" i="0" u="none" strike="noStrike" cap="none" dirty="0">
                  <a:solidFill>
                    <a:schemeClr val="dk1"/>
                  </a:solidFill>
                  <a:latin typeface="Meiryo"/>
                  <a:ea typeface="Meiryo"/>
                  <a:cs typeface="Meiryo"/>
                  <a:sym typeface="Meiryo"/>
                </a:rPr>
                <a:t>。</a:t>
              </a:r>
              <a:endParaRPr sz="1400" b="0" i="0" u="none" strike="noStrike" cap="none" dirty="0">
                <a:solidFill>
                  <a:srgbClr val="000000"/>
                </a:solidFill>
                <a:latin typeface="Meiryo"/>
                <a:ea typeface="Meiryo"/>
                <a:cs typeface="Meiryo"/>
                <a:sym typeface="Meiryo"/>
              </a:endParaRPr>
            </a:p>
            <a:p>
              <a:pPr marL="0" marR="0" lvl="0" indent="0" algn="l" rtl="0">
                <a:lnSpc>
                  <a:spcPct val="70000"/>
                </a:lnSpc>
                <a:spcBef>
                  <a:spcPts val="450"/>
                </a:spcBef>
                <a:spcAft>
                  <a:spcPts val="0"/>
                </a:spcAft>
                <a:buClr>
                  <a:srgbClr val="000000"/>
                </a:buClr>
                <a:buSzPts val="900"/>
                <a:buFont typeface="Arial"/>
                <a:buNone/>
              </a:pPr>
              <a:r>
                <a:rPr lang="en-US" sz="900" b="0" i="0" u="none" strike="noStrike" cap="none" dirty="0">
                  <a:solidFill>
                    <a:schemeClr val="dk1"/>
                  </a:solidFill>
                  <a:latin typeface="Meiryo"/>
                  <a:ea typeface="Meiryo"/>
                  <a:cs typeface="Meiryo"/>
                  <a:sym typeface="Meiryo"/>
                </a:rPr>
                <a:t>•</a:t>
              </a:r>
              <a:r>
                <a:rPr lang="en-US" sz="900" b="0" i="0" u="none" strike="noStrike" cap="none" dirty="0" err="1">
                  <a:solidFill>
                    <a:schemeClr val="dk1"/>
                  </a:solidFill>
                  <a:latin typeface="Meiryo"/>
                  <a:ea typeface="Meiryo"/>
                  <a:cs typeface="Meiryo"/>
                  <a:sym typeface="Meiryo"/>
                </a:rPr>
                <a:t>ページデザインは変更となる場合がございます</a:t>
              </a:r>
              <a:r>
                <a:rPr lang="en-US" sz="900" b="0" i="0" u="none" strike="noStrike" cap="none" dirty="0">
                  <a:solidFill>
                    <a:schemeClr val="dk1"/>
                  </a:solidFill>
                  <a:latin typeface="Meiryo"/>
                  <a:ea typeface="Meiryo"/>
                  <a:cs typeface="Meiryo"/>
                  <a:sym typeface="Meiryo"/>
                </a:rPr>
                <a:t>。</a:t>
              </a:r>
              <a:endParaRPr sz="900" b="0" i="0" u="none" strike="noStrike" cap="none" dirty="0">
                <a:solidFill>
                  <a:schemeClr val="dk1"/>
                </a:solidFill>
                <a:latin typeface="Meiryo"/>
                <a:ea typeface="Meiryo"/>
                <a:cs typeface="Meiryo"/>
                <a:sym typeface="Meiryo"/>
              </a:endParaRPr>
            </a:p>
          </p:txBody>
        </p:sp>
        <p:sp>
          <p:nvSpPr>
            <p:cNvPr id="10" name="Google Shape;449;p95">
              <a:extLst>
                <a:ext uri="{FF2B5EF4-FFF2-40B4-BE49-F238E27FC236}">
                  <a16:creationId xmlns:a16="http://schemas.microsoft.com/office/drawing/2014/main" id="{E08C11AD-1AAD-0123-219F-A22852101A4D}"/>
                </a:ext>
              </a:extLst>
            </p:cNvPr>
            <p:cNvSpPr/>
            <p:nvPr/>
          </p:nvSpPr>
          <p:spPr>
            <a:xfrm>
              <a:off x="495620" y="4076611"/>
              <a:ext cx="3856037" cy="214312"/>
            </a:xfrm>
            <a:prstGeom prst="roundRect">
              <a:avLst>
                <a:gd name="adj" fmla="val 6917"/>
              </a:avLst>
            </a:prstGeom>
            <a:solidFill>
              <a:srgbClr val="595959"/>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lt1"/>
                  </a:solidFill>
                  <a:latin typeface="Meiryo"/>
                  <a:ea typeface="Meiryo"/>
                  <a:cs typeface="Meiryo"/>
                  <a:sym typeface="Meiryo"/>
                </a:rPr>
                <a:t>  本企画書の記載内容について</a:t>
              </a:r>
              <a:endParaRPr sz="1400" b="0" i="0" u="none" strike="noStrike" cap="none">
                <a:solidFill>
                  <a:srgbClr val="000000"/>
                </a:solidFill>
                <a:latin typeface="Meiryo"/>
                <a:ea typeface="Meiryo"/>
                <a:cs typeface="Meiryo"/>
                <a:sym typeface="Meiryo"/>
              </a:endParaRPr>
            </a:p>
          </p:txBody>
        </p:sp>
      </p:grpSp>
      <p:sp>
        <p:nvSpPr>
          <p:cNvPr id="11" name="Google Shape;275;p86">
            <a:extLst>
              <a:ext uri="{FF2B5EF4-FFF2-40B4-BE49-F238E27FC236}">
                <a16:creationId xmlns:a16="http://schemas.microsoft.com/office/drawing/2014/main" id="{2F0BE1FA-3EBB-74A7-1AB5-A16C20300D15}"/>
              </a:ext>
            </a:extLst>
          </p:cNvPr>
          <p:cNvSpPr txBox="1"/>
          <p:nvPr/>
        </p:nvSpPr>
        <p:spPr>
          <a:xfrm>
            <a:off x="7721600" y="182793"/>
            <a:ext cx="803368" cy="369332"/>
          </a:xfrm>
          <a:prstGeom prst="rect">
            <a:avLst/>
          </a:prstGeom>
          <a:solidFill>
            <a:schemeClr val="accent5"/>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Meiryo UI" panose="020B0604030504040204" pitchFamily="34" charset="-128"/>
                <a:ea typeface="Meiryo UI" panose="020B0604030504040204" pitchFamily="34" charset="-128"/>
                <a:cs typeface="Meiryo"/>
                <a:sym typeface="Meiryo"/>
              </a:rPr>
              <a:t>WEB</a:t>
            </a:r>
            <a:endParaRPr sz="1800" b="1" i="0" u="none" strike="noStrike" cap="none">
              <a:solidFill>
                <a:schemeClr val="lt1"/>
              </a:solidFill>
              <a:latin typeface="Meiryo UI" panose="020B0604030504040204" pitchFamily="34" charset="-128"/>
              <a:ea typeface="Meiryo UI" panose="020B0604030504040204" pitchFamily="34" charset="-128"/>
              <a:cs typeface="Meiryo"/>
              <a:sym typeface="Meiryo"/>
            </a:endParaRPr>
          </a:p>
        </p:txBody>
      </p:sp>
    </p:spTree>
    <p:extLst>
      <p:ext uri="{BB962C8B-B14F-4D97-AF65-F5344CB8AC3E}">
        <p14:creationId xmlns:p14="http://schemas.microsoft.com/office/powerpoint/2010/main" val="22911888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159"/>
        <p:cNvGrpSpPr/>
        <p:nvPr/>
      </p:nvGrpSpPr>
      <p:grpSpPr>
        <a:xfrm>
          <a:off x="0" y="0"/>
          <a:ext cx="0" cy="0"/>
          <a:chOff x="0" y="0"/>
          <a:chExt cx="0" cy="0"/>
        </a:xfrm>
      </p:grpSpPr>
      <p:sp>
        <p:nvSpPr>
          <p:cNvPr id="2160" name="Google Shape;2160;p25"/>
          <p:cNvSpPr txBox="1"/>
          <p:nvPr/>
        </p:nvSpPr>
        <p:spPr>
          <a:xfrm>
            <a:off x="876399" y="136524"/>
            <a:ext cx="7944591"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1"/>
                </a:solidFill>
                <a:latin typeface="Meiryo UI" panose="020B0604030504040204" pitchFamily="34" charset="-128"/>
                <a:ea typeface="Meiryo UI" panose="020B0604030504040204" pitchFamily="34" charset="-128"/>
                <a:cs typeface="Meiryo"/>
                <a:sym typeface="Meiryo"/>
              </a:rPr>
              <a:t>お問合せ先</a:t>
            </a:r>
            <a:endParaRPr sz="2800" b="0" i="0" u="none" strike="noStrike" cap="none">
              <a:solidFill>
                <a:schemeClr val="dk1"/>
              </a:solidFill>
              <a:latin typeface="Meiryo UI" panose="020B0604030504040204" pitchFamily="34" charset="-128"/>
              <a:ea typeface="Meiryo UI" panose="020B0604030504040204" pitchFamily="34" charset="-128"/>
              <a:cs typeface="Meiryo"/>
              <a:sym typeface="Meiryo"/>
            </a:endParaRPr>
          </a:p>
        </p:txBody>
      </p:sp>
      <p:sp>
        <p:nvSpPr>
          <p:cNvPr id="2161" name="Google Shape;2161;p25"/>
          <p:cNvSpPr/>
          <p:nvPr/>
        </p:nvSpPr>
        <p:spPr>
          <a:xfrm>
            <a:off x="4276842" y="1328551"/>
            <a:ext cx="4399568" cy="286228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3200"/>
              <a:buFont typeface="Arial"/>
              <a:buNone/>
            </a:pPr>
            <a:r>
              <a:rPr lang="en-US" sz="3200" b="1"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お問合せ先</a:t>
            </a:r>
            <a:endParaRPr sz="1050" b="1"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小学館</a:t>
            </a: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 </a:t>
            </a:r>
            <a:r>
              <a:rPr lang="ja-JP" alt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メディアビジネス</a:t>
            </a: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局 第</a:t>
            </a:r>
            <a:r>
              <a:rPr lang="ja-JP" alt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二メディア</a:t>
            </a: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営業室</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TEL:03-3230-5366</a:t>
            </a:r>
            <a:endParaRPr sz="14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MAIL:net-biz@shogakukan.co.jp</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a:t>
            </a:r>
            <a:r>
              <a:rPr lang="en-US" sz="1200" b="0" i="0" u="none" strike="noStrike" cap="none" dirty="0" err="1">
                <a:solidFill>
                  <a:srgbClr val="000000"/>
                </a:solidFill>
                <a:latin typeface="Meiryo UI" panose="020B0604030504040204" pitchFamily="34" charset="-128"/>
                <a:ea typeface="Meiryo UI" panose="020B0604030504040204" pitchFamily="34" charset="-128"/>
                <a:cs typeface="Meiryo"/>
                <a:sym typeface="Meiryo"/>
              </a:rPr>
              <a:t>メールの際は下記担当者にccでご連絡お願いします</a:t>
            </a: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endParaRPr>
          </a:p>
          <a:p>
            <a:pPr marL="0" marR="0" lvl="0" indent="0" algn="l" rtl="0">
              <a:lnSpc>
                <a:spcPct val="100000"/>
              </a:lnSpc>
              <a:spcBef>
                <a:spcPts val="0"/>
              </a:spcBef>
              <a:spcAft>
                <a:spcPts val="0"/>
              </a:spcAft>
              <a:buClr>
                <a:srgbClr val="000000"/>
              </a:buClr>
              <a:buSzPts val="1200"/>
              <a:buFont typeface="Arial"/>
              <a:buNone/>
            </a:pPr>
            <a:r>
              <a:rPr lang="en-US" sz="1200" b="0" i="0" u="none" strike="noStrike" cap="none" dirty="0">
                <a:solidFill>
                  <a:srgbClr val="000000"/>
                </a:solidFill>
                <a:latin typeface="Meiryo UI" panose="020B0604030504040204" pitchFamily="34" charset="-128"/>
                <a:ea typeface="Meiryo UI" panose="020B0604030504040204" pitchFamily="34" charset="-128"/>
                <a:cs typeface="Meiryo"/>
                <a:sym typeface="Meiryo"/>
              </a:rPr>
              <a:t>櫻田	</a:t>
            </a:r>
            <a:r>
              <a:rPr lang="en-US" sz="1200" b="1" i="0" u="sng" strike="noStrike" cap="none" dirty="0">
                <a:solidFill>
                  <a:srgbClr val="000000"/>
                </a:solidFill>
                <a:latin typeface="Meiryo UI" panose="020B0604030504040204" pitchFamily="34" charset="-128"/>
                <a:ea typeface="Meiryo UI" panose="020B0604030504040204" pitchFamily="34" charset="-128"/>
                <a:cs typeface="Meiryo"/>
                <a:sym typeface="Meiryo"/>
                <a:hlinkClick r:id="rId3">
                  <a:extLst>
                    <a:ext uri="{A12FA001-AC4F-418D-AE19-62706E023703}">
                      <ahyp:hlinkClr xmlns:ahyp="http://schemas.microsoft.com/office/drawing/2018/hyperlinkcolor" val="tx"/>
                    </a:ext>
                  </a:extLst>
                </a:hlinkClick>
              </a:rPr>
              <a:t>sakurada@mail.shogakukan.co.jp</a:t>
            </a:r>
            <a:endParaRPr lang="en-US" sz="1200" b="1" u="sng" dirty="0">
              <a:latin typeface="Meiryo UI" panose="020B0604030504040204" pitchFamily="34" charset="-128"/>
              <a:ea typeface="Meiryo UI" panose="020B0604030504040204" pitchFamily="34" charset="-128"/>
              <a:cs typeface="Meiryo"/>
              <a:sym typeface="Meiryo"/>
            </a:endParaRPr>
          </a:p>
          <a:p>
            <a:pPr>
              <a:buSzPts val="1200"/>
            </a:pPr>
            <a:r>
              <a:rPr lang="ja-JP" altLang="en-US" sz="1200" dirty="0">
                <a:latin typeface="Meiryo UI" panose="020B0604030504040204" pitchFamily="34" charset="-128"/>
                <a:ea typeface="Meiryo UI" panose="020B0604030504040204" pitchFamily="34" charset="-128"/>
                <a:cs typeface="Meiryo"/>
                <a:sym typeface="Meiryo"/>
              </a:rPr>
              <a:t>田中	</a:t>
            </a:r>
            <a:r>
              <a:rPr lang="en-US" altLang="ja-JP" sz="1200" b="1" u="sng" dirty="0">
                <a:latin typeface="Meiryo UI" panose="020B0604030504040204" pitchFamily="34" charset="-128"/>
                <a:ea typeface="Meiryo UI" panose="020B0604030504040204" pitchFamily="34" charset="-128"/>
                <a:cs typeface="Meiryo"/>
                <a:sym typeface="Meiryo"/>
              </a:rPr>
              <a:t>tanaka.da</a:t>
            </a:r>
            <a:r>
              <a:rPr lang="en-US" altLang="ja-JP" sz="1200" b="1" u="sng" dirty="0">
                <a:latin typeface="Meiryo UI" panose="020B0604030504040204" pitchFamily="34" charset="-128"/>
                <a:ea typeface="Meiryo UI" panose="020B0604030504040204" pitchFamily="34" charset="-128"/>
                <a:cs typeface="Meiryo"/>
                <a:sym typeface="Meiryo"/>
                <a:hlinkClick r:id="rId3">
                  <a:extLst>
                    <a:ext uri="{A12FA001-AC4F-418D-AE19-62706E023703}">
                      <ahyp:hlinkClr xmlns:ahyp="http://schemas.microsoft.com/office/drawing/2018/hyperlinkcolor" val="tx"/>
                    </a:ext>
                  </a:extLst>
                </a:hlinkClick>
              </a:rPr>
              <a:t>@mail.shogakukan.co.jp</a:t>
            </a:r>
            <a:r>
              <a:rPr lang="ja-JP" altLang="en-US" sz="1200" b="1" u="sng" dirty="0">
                <a:latin typeface="Meiryo UI" panose="020B0604030504040204" pitchFamily="34" charset="-128"/>
                <a:ea typeface="Meiryo UI" panose="020B0604030504040204" pitchFamily="34" charset="-128"/>
                <a:cs typeface="Meiryo"/>
                <a:sym typeface="Meiryo"/>
              </a:rPr>
              <a:t>　　　　　</a:t>
            </a:r>
            <a:endParaRPr lang="en-US" altLang="ja-JP" sz="1200" b="1" dirty="0">
              <a:latin typeface="Meiryo UI" panose="020B0604030504040204" pitchFamily="34" charset="-128"/>
              <a:ea typeface="Meiryo UI" panose="020B0604030504040204" pitchFamily="34" charset="-128"/>
              <a:cs typeface="Meiryo"/>
              <a:sym typeface="Meiryo"/>
            </a:endParaRPr>
          </a:p>
        </p:txBody>
      </p:sp>
      <p:pic>
        <p:nvPicPr>
          <p:cNvPr id="2162" name="Google Shape;2162;p25"/>
          <p:cNvPicPr preferRelativeResize="0"/>
          <p:nvPr/>
        </p:nvPicPr>
        <p:blipFill rotWithShape="1">
          <a:blip r:embed="rId4">
            <a:alphaModFix/>
          </a:blip>
          <a:srcRect/>
          <a:stretch/>
        </p:blipFill>
        <p:spPr>
          <a:xfrm>
            <a:off x="0" y="827314"/>
            <a:ext cx="4021367" cy="6030685"/>
          </a:xfrm>
          <a:prstGeom prst="rect">
            <a:avLst/>
          </a:prstGeom>
          <a:noFill/>
          <a:ln>
            <a:noFill/>
          </a:ln>
        </p:spPr>
      </p:pic>
      <p:sp>
        <p:nvSpPr>
          <p:cNvPr id="2163" name="Google Shape;2163;p2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latin typeface="Meiryo UI" panose="020B0604030504040204" pitchFamily="34" charset="-128"/>
                <a:ea typeface="Meiryo UI" panose="020B0604030504040204" pitchFamily="34" charset="-128"/>
              </a:rPr>
              <a:t>66</a:t>
            </a:fld>
            <a:endParaRPr>
              <a:latin typeface="Meiryo UI" panose="020B0604030504040204" pitchFamily="34" charset="-128"/>
              <a:ea typeface="Meiryo UI" panose="020B0604030504040204" pitchFamily="34" charset="-128"/>
            </a:endParaRPr>
          </a:p>
        </p:txBody>
      </p:sp>
    </p:spTree>
  </p:cSld>
  <p:clrMapOvr>
    <a:masterClrMapping/>
  </p:clrMapOvr>
</p:sld>
</file>

<file path=ppt/theme/theme1.xml><?xml version="1.0" encoding="utf-8"?>
<a:theme xmlns:a="http://schemas.openxmlformats.org/drawingml/2006/main" name="Office テーマ">
  <a:themeElements>
    <a:clrScheme name="BE-PAL_2025">
      <a:dk1>
        <a:srgbClr val="000000"/>
      </a:dk1>
      <a:lt1>
        <a:srgbClr val="FCFFEF"/>
      </a:lt1>
      <a:dk2>
        <a:srgbClr val="0F4F51"/>
      </a:dk2>
      <a:lt2>
        <a:srgbClr val="F3F3F1"/>
      </a:lt2>
      <a:accent1>
        <a:srgbClr val="3AB338"/>
      </a:accent1>
      <a:accent2>
        <a:srgbClr val="A3B353"/>
      </a:accent2>
      <a:accent3>
        <a:srgbClr val="0F4F36"/>
      </a:accent3>
      <a:accent4>
        <a:srgbClr val="44C1A3"/>
      </a:accent4>
      <a:accent5>
        <a:srgbClr val="DAA700"/>
      </a:accent5>
      <a:accent6>
        <a:srgbClr val="923B25"/>
      </a:accent6>
      <a:hlink>
        <a:srgbClr val="EE7B08"/>
      </a:hlink>
      <a:folHlink>
        <a:srgbClr val="97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69769</TotalTime>
  <Words>10151</Words>
  <Application>Microsoft Office PowerPoint</Application>
  <PresentationFormat>画面に合わせる (4:3)</PresentationFormat>
  <Paragraphs>2128</Paragraphs>
  <Slides>66</Slides>
  <Notes>63</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66</vt:i4>
      </vt:variant>
    </vt:vector>
  </HeadingPairs>
  <TitlesOfParts>
    <vt:vector size="75" baseType="lpstr">
      <vt:lpstr>HGP創英角ﾎﾟｯﾌﾟ体</vt:lpstr>
      <vt:lpstr>Hiragino Kaku Gothic Std W8</vt:lpstr>
      <vt:lpstr>Meiryo UI</vt:lpstr>
      <vt:lpstr>メイリオ</vt:lpstr>
      <vt:lpstr>メイリオ</vt:lpstr>
      <vt:lpstr>游ゴシック</vt:lpstr>
      <vt:lpstr>Arial</vt:lpstr>
      <vt:lpstr>Calibri</vt:lpstr>
      <vt:lpstr>Office テーマ</vt:lpstr>
      <vt:lpstr>MEDIA GUIDE Jul.-Dec. 2026 小学館　メディアビジネス局</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MEDIA GUIDE Jan.-Jun. 2023 小学館　広告局</dc:title>
  <dc:creator>美穂 有井</dc:creator>
  <cp:lastModifiedBy>田中 大梧</cp:lastModifiedBy>
  <cp:revision>218</cp:revision>
  <dcterms:created xsi:type="dcterms:W3CDTF">2022-10-12T05:33:24Z</dcterms:created>
  <dcterms:modified xsi:type="dcterms:W3CDTF">2026-06-17T02:06:28Z</dcterms:modified>
</cp:coreProperties>
</file>