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31" r:id="rId5"/>
    <p:sldId id="257" r:id="rId6"/>
    <p:sldId id="297" r:id="rId7"/>
    <p:sldId id="349" r:id="rId8"/>
    <p:sldId id="347" r:id="rId9"/>
    <p:sldId id="330" r:id="rId10"/>
    <p:sldId id="299" r:id="rId11"/>
    <p:sldId id="300" r:id="rId12"/>
    <p:sldId id="301" r:id="rId13"/>
    <p:sldId id="351" r:id="rId14"/>
    <p:sldId id="632" r:id="rId15"/>
    <p:sldId id="333" r:id="rId16"/>
    <p:sldId id="341" r:id="rId17"/>
    <p:sldId id="334" r:id="rId18"/>
    <p:sldId id="336" r:id="rId19"/>
    <p:sldId id="625" r:id="rId20"/>
    <p:sldId id="338" r:id="rId21"/>
    <p:sldId id="342" r:id="rId22"/>
    <p:sldId id="344" r:id="rId23"/>
    <p:sldId id="343" r:id="rId24"/>
    <p:sldId id="339" r:id="rId25"/>
    <p:sldId id="350" r:id="rId26"/>
    <p:sldId id="348" r:id="rId27"/>
    <p:sldId id="626" r:id="rId28"/>
    <p:sldId id="628" r:id="rId29"/>
    <p:sldId id="629" r:id="rId30"/>
    <p:sldId id="317" r:id="rId31"/>
    <p:sldId id="318" r:id="rId32"/>
    <p:sldId id="630"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5F8"/>
    <a:srgbClr val="FFFBF8"/>
    <a:srgbClr val="F2F2F2"/>
    <a:srgbClr val="8181DB"/>
    <a:srgbClr val="D2D2F2"/>
    <a:srgbClr val="FDE451"/>
    <a:srgbClr val="6DAAE1"/>
    <a:srgbClr val="86AACB"/>
    <a:srgbClr val="B7B6F0"/>
    <a:srgbClr val="B7B7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1DF1D-257A-42C6-B1C8-103ECA9EDDBB}" v="1" dt="2026-04-10T04:30:03.1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5"/>
  </p:normalViewPr>
  <p:slideViewPr>
    <p:cSldViewPr snapToGrid="0">
      <p:cViewPr varScale="1">
        <p:scale>
          <a:sx n="96" d="100"/>
          <a:sy n="96" d="100"/>
        </p:scale>
        <p:origin x="111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C3182-3054-47E3-B2FD-7C9CB8C9164E}" type="datetimeFigureOut">
              <a:rPr kumimoji="1" lang="ja-JP" altLang="en-US" smtClean="0"/>
              <a:t>2026/4/10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599E9-4C03-4F81-BE97-A77A61FF634B}" type="slidenum">
              <a:rPr kumimoji="1" lang="ja-JP" altLang="en-US" smtClean="0"/>
              <a:t>‹#›</a:t>
            </a:fld>
            <a:endParaRPr kumimoji="1" lang="ja-JP" altLang="en-US"/>
          </a:p>
        </p:txBody>
      </p:sp>
    </p:spTree>
    <p:extLst>
      <p:ext uri="{BB962C8B-B14F-4D97-AF65-F5344CB8AC3E}">
        <p14:creationId xmlns:p14="http://schemas.microsoft.com/office/powerpoint/2010/main" val="25113491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2</a:t>
            </a:fld>
            <a:endParaRPr kumimoji="1" lang="ja-JP" altLang="en-US"/>
          </a:p>
        </p:txBody>
      </p:sp>
    </p:spTree>
    <p:extLst>
      <p:ext uri="{BB962C8B-B14F-4D97-AF65-F5344CB8AC3E}">
        <p14:creationId xmlns:p14="http://schemas.microsoft.com/office/powerpoint/2010/main" val="178280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3</a:t>
            </a:fld>
            <a:endParaRPr kumimoji="1" lang="ja-JP" altLang="en-US"/>
          </a:p>
        </p:txBody>
      </p:sp>
    </p:spTree>
    <p:extLst>
      <p:ext uri="{BB962C8B-B14F-4D97-AF65-F5344CB8AC3E}">
        <p14:creationId xmlns:p14="http://schemas.microsoft.com/office/powerpoint/2010/main" val="263775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6</a:t>
            </a:fld>
            <a:endParaRPr kumimoji="1" lang="ja-JP" altLang="en-US"/>
          </a:p>
        </p:txBody>
      </p:sp>
    </p:spTree>
    <p:extLst>
      <p:ext uri="{BB962C8B-B14F-4D97-AF65-F5344CB8AC3E}">
        <p14:creationId xmlns:p14="http://schemas.microsoft.com/office/powerpoint/2010/main" val="228282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7</a:t>
            </a:fld>
            <a:endParaRPr kumimoji="1" lang="ja-JP" altLang="en-US"/>
          </a:p>
        </p:txBody>
      </p:sp>
    </p:spTree>
    <p:extLst>
      <p:ext uri="{BB962C8B-B14F-4D97-AF65-F5344CB8AC3E}">
        <p14:creationId xmlns:p14="http://schemas.microsoft.com/office/powerpoint/2010/main" val="315173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10</a:t>
            </a:fld>
            <a:endParaRPr kumimoji="1" lang="ja-JP" altLang="en-US"/>
          </a:p>
        </p:txBody>
      </p:sp>
    </p:spTree>
    <p:extLst>
      <p:ext uri="{BB962C8B-B14F-4D97-AF65-F5344CB8AC3E}">
        <p14:creationId xmlns:p14="http://schemas.microsoft.com/office/powerpoint/2010/main" val="75409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12</a:t>
            </a:fld>
            <a:endParaRPr kumimoji="1" lang="ja-JP" altLang="en-US"/>
          </a:p>
        </p:txBody>
      </p:sp>
    </p:spTree>
    <p:extLst>
      <p:ext uri="{BB962C8B-B14F-4D97-AF65-F5344CB8AC3E}">
        <p14:creationId xmlns:p14="http://schemas.microsoft.com/office/powerpoint/2010/main" val="370771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20</a:t>
            </a:fld>
            <a:endParaRPr kumimoji="1" lang="ja-JP" altLang="en-US"/>
          </a:p>
        </p:txBody>
      </p:sp>
    </p:spTree>
    <p:extLst>
      <p:ext uri="{BB962C8B-B14F-4D97-AF65-F5344CB8AC3E}">
        <p14:creationId xmlns:p14="http://schemas.microsoft.com/office/powerpoint/2010/main" val="146271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4599E9-4C03-4F81-BE97-A77A61FF634B}" type="slidenum">
              <a:rPr kumimoji="1" lang="ja-JP" altLang="en-US" smtClean="0"/>
              <a:t>21</a:t>
            </a:fld>
            <a:endParaRPr kumimoji="1" lang="ja-JP" altLang="en-US"/>
          </a:p>
        </p:txBody>
      </p:sp>
    </p:spTree>
    <p:extLst>
      <p:ext uri="{BB962C8B-B14F-4D97-AF65-F5344CB8AC3E}">
        <p14:creationId xmlns:p14="http://schemas.microsoft.com/office/powerpoint/2010/main" val="263441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2" tIns="46251" rIns="92502" bIns="46251" anchor="b"/>
          <a:lstStyle>
            <a:lvl1pPr defTabSz="923925">
              <a:defRPr kumimoji="1" sz="1400">
                <a:solidFill>
                  <a:schemeClr val="tx1"/>
                </a:solidFill>
                <a:latin typeface="Verdana" panose="020B0604030504040204" pitchFamily="34" charset="0"/>
                <a:ea typeface="ＭＳ Ｐゴシック" panose="020B0600070205080204" pitchFamily="50" charset="-128"/>
              </a:defRPr>
            </a:lvl1pPr>
            <a:lvl2pPr marL="742950" indent="-285750" defTabSz="923925">
              <a:defRPr kumimoji="1" sz="1400">
                <a:solidFill>
                  <a:schemeClr val="tx1"/>
                </a:solidFill>
                <a:latin typeface="Verdana" panose="020B0604030504040204" pitchFamily="34" charset="0"/>
                <a:ea typeface="ＭＳ Ｐゴシック" panose="020B0600070205080204" pitchFamily="50" charset="-128"/>
              </a:defRPr>
            </a:lvl2pPr>
            <a:lvl3pPr marL="1143000" indent="-228600" defTabSz="923925">
              <a:defRPr kumimoji="1" sz="1400">
                <a:solidFill>
                  <a:schemeClr val="tx1"/>
                </a:solidFill>
                <a:latin typeface="Verdana" panose="020B0604030504040204" pitchFamily="34" charset="0"/>
                <a:ea typeface="ＭＳ Ｐゴシック" panose="020B0600070205080204" pitchFamily="50" charset="-128"/>
              </a:defRPr>
            </a:lvl3pPr>
            <a:lvl4pPr marL="1600200" indent="-228600" defTabSz="923925">
              <a:defRPr kumimoji="1" sz="1400">
                <a:solidFill>
                  <a:schemeClr val="tx1"/>
                </a:solidFill>
                <a:latin typeface="Verdana" panose="020B0604030504040204" pitchFamily="34" charset="0"/>
                <a:ea typeface="ＭＳ Ｐゴシック" panose="020B0600070205080204" pitchFamily="50" charset="-128"/>
              </a:defRPr>
            </a:lvl4pPr>
            <a:lvl5pPr marL="2057400" indent="-228600" defTabSz="923925">
              <a:defRPr kumimoji="1" sz="1400">
                <a:solidFill>
                  <a:schemeClr val="tx1"/>
                </a:solidFill>
                <a:latin typeface="Verdana" panose="020B0604030504040204" pitchFamily="34" charset="0"/>
                <a:ea typeface="ＭＳ Ｐゴシック" panose="020B0600070205080204" pitchFamily="50" charset="-128"/>
              </a:defRPr>
            </a:lvl5pPr>
            <a:lvl6pPr marL="2514600" indent="-228600" defTabSz="923925" eaLnBrk="0" fontAlgn="base" hangingPunct="0">
              <a:spcBef>
                <a:spcPct val="0"/>
              </a:spcBef>
              <a:spcAft>
                <a:spcPct val="0"/>
              </a:spcAft>
              <a:defRPr kumimoji="1" sz="1400">
                <a:solidFill>
                  <a:schemeClr val="tx1"/>
                </a:solidFill>
                <a:latin typeface="Verdana" panose="020B0604030504040204" pitchFamily="34" charset="0"/>
                <a:ea typeface="ＭＳ Ｐゴシック" panose="020B0600070205080204" pitchFamily="50" charset="-128"/>
              </a:defRPr>
            </a:lvl6pPr>
            <a:lvl7pPr marL="2971800" indent="-228600" defTabSz="923925" eaLnBrk="0" fontAlgn="base" hangingPunct="0">
              <a:spcBef>
                <a:spcPct val="0"/>
              </a:spcBef>
              <a:spcAft>
                <a:spcPct val="0"/>
              </a:spcAft>
              <a:defRPr kumimoji="1" sz="1400">
                <a:solidFill>
                  <a:schemeClr val="tx1"/>
                </a:solidFill>
                <a:latin typeface="Verdana" panose="020B0604030504040204" pitchFamily="34" charset="0"/>
                <a:ea typeface="ＭＳ Ｐゴシック" panose="020B0600070205080204" pitchFamily="50" charset="-128"/>
              </a:defRPr>
            </a:lvl7pPr>
            <a:lvl8pPr marL="3429000" indent="-228600" defTabSz="923925" eaLnBrk="0" fontAlgn="base" hangingPunct="0">
              <a:spcBef>
                <a:spcPct val="0"/>
              </a:spcBef>
              <a:spcAft>
                <a:spcPct val="0"/>
              </a:spcAft>
              <a:defRPr kumimoji="1" sz="1400">
                <a:solidFill>
                  <a:schemeClr val="tx1"/>
                </a:solidFill>
                <a:latin typeface="Verdana" panose="020B0604030504040204" pitchFamily="34" charset="0"/>
                <a:ea typeface="ＭＳ Ｐゴシック" panose="020B0600070205080204" pitchFamily="50" charset="-128"/>
              </a:defRPr>
            </a:lvl8pPr>
            <a:lvl9pPr marL="3886200" indent="-228600" defTabSz="923925" eaLnBrk="0" fontAlgn="base" hangingPunct="0">
              <a:spcBef>
                <a:spcPct val="0"/>
              </a:spcBef>
              <a:spcAft>
                <a:spcPct val="0"/>
              </a:spcAft>
              <a:defRPr kumimoji="1" sz="1400">
                <a:solidFill>
                  <a:schemeClr val="tx1"/>
                </a:solidFill>
                <a:latin typeface="Verdana" panose="020B0604030504040204" pitchFamily="34" charset="0"/>
                <a:ea typeface="ＭＳ Ｐゴシック" panose="020B0600070205080204" pitchFamily="50" charset="-128"/>
              </a:defRPr>
            </a:lvl9pPr>
          </a:lstStyle>
          <a:p>
            <a:pPr algn="r" eaLnBrk="1" hangingPunct="1"/>
            <a:fld id="{2809A1E8-B013-4402-AFDF-44A91EBA139E}" type="slidenum">
              <a:rPr lang="en-US" altLang="ja-JP" sz="1200">
                <a:latin typeface="Arial" panose="020B0604020202020204" pitchFamily="34" charset="0"/>
              </a:rPr>
              <a:pPr algn="r" eaLnBrk="1" hangingPunct="1"/>
              <a:t>27</a:t>
            </a:fld>
            <a:endParaRPr lang="en-US" altLang="ja-JP" sz="1200">
              <a:latin typeface="Arial" panose="020B0604020202020204" pitchFamily="34" charset="0"/>
            </a:endParaRPr>
          </a:p>
        </p:txBody>
      </p:sp>
      <p:sp>
        <p:nvSpPr>
          <p:cNvPr id="78850" name="Rectangle 2"/>
          <p:cNvSpPr>
            <a:spLocks noGrp="1" noRot="1" noChangeAspect="1" noChangeArrowheads="1" noTextEdit="1"/>
          </p:cNvSpPr>
          <p:nvPr>
            <p:ph type="sldImg"/>
          </p:nvPr>
        </p:nvSpPr>
        <p:spPr>
          <a:xfrm>
            <a:off x="92075" y="742950"/>
            <a:ext cx="6626225" cy="3727450"/>
          </a:xfrm>
          <a:ln/>
        </p:spPr>
      </p:sp>
      <p:sp>
        <p:nvSpPr>
          <p:cNvPr id="78851" name="Rectangle 3"/>
          <p:cNvSpPr>
            <a:spLocks noGrp="1" noChangeArrowheads="1"/>
          </p:cNvSpPr>
          <p:nvPr>
            <p:ph type="body" idx="1"/>
          </p:nvPr>
        </p:nvSpPr>
        <p:spPr>
          <a:xfrm>
            <a:off x="677863" y="4724400"/>
            <a:ext cx="545147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78180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CC13D-9DDD-A212-1CBE-05A68EA9F19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51783DC-B0D4-0C2D-CD17-B8A7782C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E469F0-5994-219A-66BE-F387E1E5620D}"/>
              </a:ext>
            </a:extLst>
          </p:cNvPr>
          <p:cNvSpPr>
            <a:spLocks noGrp="1"/>
          </p:cNvSpPr>
          <p:nvPr>
            <p:ph type="dt" sz="half" idx="10"/>
          </p:nvPr>
        </p:nvSpPr>
        <p:spPr/>
        <p:txBody>
          <a:bodyPr/>
          <a:lstStyle/>
          <a:p>
            <a:fld id="{26B36E17-E9F3-464C-8870-5E827BB9D124}"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DDB0AE5A-ACDE-7496-D0C7-D10D7C050A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96DD12-7E34-EB76-5D38-ADCA20132042}"/>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350160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606D3-E21E-0BCC-8C26-BE675628338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942A7E-157D-E953-B8F1-826E280745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7D77D2-AAE1-6C29-66B4-F5B64688EA9E}"/>
              </a:ext>
            </a:extLst>
          </p:cNvPr>
          <p:cNvSpPr>
            <a:spLocks noGrp="1"/>
          </p:cNvSpPr>
          <p:nvPr>
            <p:ph type="dt" sz="half" idx="10"/>
          </p:nvPr>
        </p:nvSpPr>
        <p:spPr/>
        <p:txBody>
          <a:bodyPr/>
          <a:lstStyle/>
          <a:p>
            <a:fld id="{FA29A2A8-1E80-4968-8026-668AB3AA9348}"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FD1593CC-BC55-EB1E-35FD-B4219B326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B3716E-C498-E22C-6CE8-A3087732A277}"/>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352572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3BE1F3B-4073-7B01-B0C1-37B141201B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210859-B69C-A454-143D-09DC1208F70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65DCF3-CC18-E1B9-0A06-37D3A33C3290}"/>
              </a:ext>
            </a:extLst>
          </p:cNvPr>
          <p:cNvSpPr>
            <a:spLocks noGrp="1"/>
          </p:cNvSpPr>
          <p:nvPr>
            <p:ph type="dt" sz="half" idx="10"/>
          </p:nvPr>
        </p:nvSpPr>
        <p:spPr/>
        <p:txBody>
          <a:bodyPr/>
          <a:lstStyle/>
          <a:p>
            <a:fld id="{0F057666-135E-449A-81AE-7BC94832BDE1}"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197D7E0E-6987-E981-38DC-8733893EF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C92075-9F60-4978-0906-A6A26CBA1CD9}"/>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234283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4B08422-0D0C-4437-9308-906C8AA1EE3E}" type="datetime1">
              <a:rPr lang="en-US" altLang="ja-JP" smtClean="0"/>
              <a:t>4/10/2026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876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FC2DE-F0FF-8A15-ED58-FFD6BBB6C9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A35ED7-483B-4F1F-63EC-1D73EF182E0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1F9045-F701-1CC2-60A7-F52C28F3BDF9}"/>
              </a:ext>
            </a:extLst>
          </p:cNvPr>
          <p:cNvSpPr>
            <a:spLocks noGrp="1"/>
          </p:cNvSpPr>
          <p:nvPr>
            <p:ph type="dt" sz="half" idx="10"/>
          </p:nvPr>
        </p:nvSpPr>
        <p:spPr/>
        <p:txBody>
          <a:bodyPr/>
          <a:lstStyle/>
          <a:p>
            <a:fld id="{F2AE9743-C687-43EB-B535-2349EEFD6321}"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A9DDEB47-A5D5-1354-A0DF-14C4A015CC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611FF0-E919-D5A5-CE36-FE3E05A5FEE9}"/>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47977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A5D2A-6C74-4529-63BC-09BC29C5AFC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E1E30C-1EDC-FD90-CB91-13BF2C0BC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0106C58-3146-B9BB-6C59-EEEDA7558696}"/>
              </a:ext>
            </a:extLst>
          </p:cNvPr>
          <p:cNvSpPr>
            <a:spLocks noGrp="1"/>
          </p:cNvSpPr>
          <p:nvPr>
            <p:ph type="dt" sz="half" idx="10"/>
          </p:nvPr>
        </p:nvSpPr>
        <p:spPr/>
        <p:txBody>
          <a:bodyPr/>
          <a:lstStyle/>
          <a:p>
            <a:fld id="{585ABD4B-FF97-4722-B403-31808205A9D4}"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FC028E79-999B-487A-B242-62ADA31550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FD2D62-A26D-7CBC-0454-552FE33D7FE9}"/>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42253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C5A93-2626-9096-7269-37B34AAA79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383A45-B923-9A09-ADD6-9580775F82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8A1DF1-73C7-EECE-2CD0-F7F176713E0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11BB14-C781-05A3-AD4A-79123A072192}"/>
              </a:ext>
            </a:extLst>
          </p:cNvPr>
          <p:cNvSpPr>
            <a:spLocks noGrp="1"/>
          </p:cNvSpPr>
          <p:nvPr>
            <p:ph type="dt" sz="half" idx="10"/>
          </p:nvPr>
        </p:nvSpPr>
        <p:spPr/>
        <p:txBody>
          <a:bodyPr/>
          <a:lstStyle/>
          <a:p>
            <a:fld id="{A61286D1-4E79-456E-9C4E-48CD445BF620}" type="datetime1">
              <a:rPr kumimoji="1" lang="en-US" altLang="ja-JP" smtClean="0"/>
              <a:t>4/10/2026</a:t>
            </a:fld>
            <a:endParaRPr kumimoji="1" lang="ja-JP" altLang="en-US"/>
          </a:p>
        </p:txBody>
      </p:sp>
      <p:sp>
        <p:nvSpPr>
          <p:cNvPr id="6" name="フッター プレースホルダー 5">
            <a:extLst>
              <a:ext uri="{FF2B5EF4-FFF2-40B4-BE49-F238E27FC236}">
                <a16:creationId xmlns:a16="http://schemas.microsoft.com/office/drawing/2014/main" id="{946CE3B5-28D2-9800-232C-ACB2163F65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C629C8-BF07-0BCD-D1CD-BBB599F3AB5B}"/>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367318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D5819-9BA5-0FA4-4371-F01F2662915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432F33-4697-821D-7ED6-178FF10EE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0C2BC67-9782-F453-FEAA-39C68A1691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DA15FCE-0821-5A03-9A9F-054C188BA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6B9981C-4B39-1A24-6137-F2A51F45C2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F91291-B797-8E4E-EAD0-5B48E21E80F9}"/>
              </a:ext>
            </a:extLst>
          </p:cNvPr>
          <p:cNvSpPr>
            <a:spLocks noGrp="1"/>
          </p:cNvSpPr>
          <p:nvPr>
            <p:ph type="dt" sz="half" idx="10"/>
          </p:nvPr>
        </p:nvSpPr>
        <p:spPr/>
        <p:txBody>
          <a:bodyPr/>
          <a:lstStyle/>
          <a:p>
            <a:fld id="{F817DE68-EF0D-4D72-8E9F-1731085830E4}" type="datetime1">
              <a:rPr kumimoji="1" lang="en-US" altLang="ja-JP" smtClean="0"/>
              <a:t>4/10/2026</a:t>
            </a:fld>
            <a:endParaRPr kumimoji="1" lang="ja-JP" altLang="en-US"/>
          </a:p>
        </p:txBody>
      </p:sp>
      <p:sp>
        <p:nvSpPr>
          <p:cNvPr id="8" name="フッター プレースホルダー 7">
            <a:extLst>
              <a:ext uri="{FF2B5EF4-FFF2-40B4-BE49-F238E27FC236}">
                <a16:creationId xmlns:a16="http://schemas.microsoft.com/office/drawing/2014/main" id="{DA9B9FA8-9F59-35EE-87E5-45C49CFEC8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EE3F0A-344C-601B-BD9B-80DC7A6D021A}"/>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98716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BFF16-428F-0A3B-EA72-8149669343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1F959B4-1383-D63B-A631-421EB33AF75E}"/>
              </a:ext>
            </a:extLst>
          </p:cNvPr>
          <p:cNvSpPr>
            <a:spLocks noGrp="1"/>
          </p:cNvSpPr>
          <p:nvPr>
            <p:ph type="dt" sz="half" idx="10"/>
          </p:nvPr>
        </p:nvSpPr>
        <p:spPr/>
        <p:txBody>
          <a:bodyPr/>
          <a:lstStyle/>
          <a:p>
            <a:fld id="{5E05E880-3948-4CC9-A48F-E6E000EA42D5}" type="datetime1">
              <a:rPr kumimoji="1" lang="en-US" altLang="ja-JP" smtClean="0"/>
              <a:t>4/10/2026</a:t>
            </a:fld>
            <a:endParaRPr kumimoji="1" lang="ja-JP" altLang="en-US"/>
          </a:p>
        </p:txBody>
      </p:sp>
      <p:sp>
        <p:nvSpPr>
          <p:cNvPr id="4" name="フッター プレースホルダー 3">
            <a:extLst>
              <a:ext uri="{FF2B5EF4-FFF2-40B4-BE49-F238E27FC236}">
                <a16:creationId xmlns:a16="http://schemas.microsoft.com/office/drawing/2014/main" id="{38FE3ADD-F678-4752-81D5-7697F3F9E69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9CC439-99B5-96CE-1988-01D250CA05C3}"/>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255709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0ED3E35-9325-4238-F4A8-1EEBC4C05CEE}"/>
              </a:ext>
            </a:extLst>
          </p:cNvPr>
          <p:cNvSpPr>
            <a:spLocks noGrp="1"/>
          </p:cNvSpPr>
          <p:nvPr>
            <p:ph type="dt" sz="half" idx="10"/>
          </p:nvPr>
        </p:nvSpPr>
        <p:spPr/>
        <p:txBody>
          <a:bodyPr/>
          <a:lstStyle/>
          <a:p>
            <a:fld id="{9CE225DC-ADCF-4B20-8AE9-6E34E80308AF}" type="datetime1">
              <a:rPr kumimoji="1" lang="en-US" altLang="ja-JP" smtClean="0"/>
              <a:t>4/10/2026</a:t>
            </a:fld>
            <a:endParaRPr kumimoji="1" lang="ja-JP" altLang="en-US"/>
          </a:p>
        </p:txBody>
      </p:sp>
      <p:sp>
        <p:nvSpPr>
          <p:cNvPr id="3" name="フッター プレースホルダー 2">
            <a:extLst>
              <a:ext uri="{FF2B5EF4-FFF2-40B4-BE49-F238E27FC236}">
                <a16:creationId xmlns:a16="http://schemas.microsoft.com/office/drawing/2014/main" id="{971B16E8-112B-500B-5ECF-31683DC5900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6F2A5A-6F0A-AF77-B936-36DCCC271D65}"/>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357674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F9AF67-081C-90AF-F1E2-6DC4073996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744090A-AC18-C943-7220-8B847E75C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176E85-1BA3-A6E1-C484-80F189006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D2D341-B069-CDB4-4F56-65E69AB8184D}"/>
              </a:ext>
            </a:extLst>
          </p:cNvPr>
          <p:cNvSpPr>
            <a:spLocks noGrp="1"/>
          </p:cNvSpPr>
          <p:nvPr>
            <p:ph type="dt" sz="half" idx="10"/>
          </p:nvPr>
        </p:nvSpPr>
        <p:spPr/>
        <p:txBody>
          <a:bodyPr/>
          <a:lstStyle/>
          <a:p>
            <a:fld id="{4DE50B10-A42E-42CF-9A4B-83A5E05FBD38}" type="datetime1">
              <a:rPr kumimoji="1" lang="en-US" altLang="ja-JP" smtClean="0"/>
              <a:t>4/10/2026</a:t>
            </a:fld>
            <a:endParaRPr kumimoji="1" lang="ja-JP" altLang="en-US"/>
          </a:p>
        </p:txBody>
      </p:sp>
      <p:sp>
        <p:nvSpPr>
          <p:cNvPr id="6" name="フッター プレースホルダー 5">
            <a:extLst>
              <a:ext uri="{FF2B5EF4-FFF2-40B4-BE49-F238E27FC236}">
                <a16:creationId xmlns:a16="http://schemas.microsoft.com/office/drawing/2014/main" id="{A8EEE2C6-0D6E-8044-FF8C-419B705F8F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B0B50C-EA7F-0B1C-4B92-FDDD7C9EF683}"/>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363149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29F614-6B56-61C3-866A-A7F8F8C24A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A89DD23-DEB6-77F2-A34D-AB7C04CC6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9E7253D-5D98-340D-E680-53425524C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259405E-2392-5296-CEC4-100327D33FB8}"/>
              </a:ext>
            </a:extLst>
          </p:cNvPr>
          <p:cNvSpPr>
            <a:spLocks noGrp="1"/>
          </p:cNvSpPr>
          <p:nvPr>
            <p:ph type="dt" sz="half" idx="10"/>
          </p:nvPr>
        </p:nvSpPr>
        <p:spPr/>
        <p:txBody>
          <a:bodyPr/>
          <a:lstStyle/>
          <a:p>
            <a:fld id="{C41960E2-3F8B-47E8-8288-5C34FA1D8C2E}" type="datetime1">
              <a:rPr kumimoji="1" lang="en-US" altLang="ja-JP" smtClean="0"/>
              <a:t>4/10/2026</a:t>
            </a:fld>
            <a:endParaRPr kumimoji="1" lang="ja-JP" altLang="en-US"/>
          </a:p>
        </p:txBody>
      </p:sp>
      <p:sp>
        <p:nvSpPr>
          <p:cNvPr id="6" name="フッター プレースホルダー 5">
            <a:extLst>
              <a:ext uri="{FF2B5EF4-FFF2-40B4-BE49-F238E27FC236}">
                <a16:creationId xmlns:a16="http://schemas.microsoft.com/office/drawing/2014/main" id="{182DD6CD-1531-26F1-5083-16E5015B58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4A9A16-E26C-4DCE-8DBB-C558AF5934FF}"/>
              </a:ext>
            </a:extLst>
          </p:cNvPr>
          <p:cNvSpPr>
            <a:spLocks noGrp="1"/>
          </p:cNvSpPr>
          <p:nvPr>
            <p:ph type="sldNum" sz="quarter" idx="12"/>
          </p:nvPr>
        </p:nvSpPr>
        <p:spPr/>
        <p:txBody>
          <a:body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221498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8"/>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A726815-B3DD-6FE1-0931-9330AE35C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D43F01-AD5D-7FFE-9429-4F1B78F80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07B072-CB9D-9E69-5AF8-3BD224B1F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077A3-BD55-4CDD-A1A3-63297C315694}" type="datetime1">
              <a:rPr kumimoji="1" lang="en-US" altLang="ja-JP" smtClean="0"/>
              <a:t>4/10/2026</a:t>
            </a:fld>
            <a:endParaRPr kumimoji="1" lang="ja-JP" altLang="en-US"/>
          </a:p>
        </p:txBody>
      </p:sp>
      <p:sp>
        <p:nvSpPr>
          <p:cNvPr id="5" name="フッター プレースホルダー 4">
            <a:extLst>
              <a:ext uri="{FF2B5EF4-FFF2-40B4-BE49-F238E27FC236}">
                <a16:creationId xmlns:a16="http://schemas.microsoft.com/office/drawing/2014/main" id="{619F9871-85F4-561B-F6CF-B1445B141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C52A203-074B-F2BF-3F4D-9705249CD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5609-E9B0-419D-B3FA-22D9F77AE177}" type="slidenum">
              <a:rPr kumimoji="1" lang="ja-JP" altLang="en-US" smtClean="0"/>
              <a:t>‹#›</a:t>
            </a:fld>
            <a:endParaRPr kumimoji="1" lang="ja-JP" altLang="en-US"/>
          </a:p>
        </p:txBody>
      </p:sp>
    </p:spTree>
    <p:extLst>
      <p:ext uri="{BB962C8B-B14F-4D97-AF65-F5344CB8AC3E}">
        <p14:creationId xmlns:p14="http://schemas.microsoft.com/office/powerpoint/2010/main" val="20188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www.instagram.com/oggi_mag/?hl=ja" TargetMode="External"/><Relationship Id="rId3" Type="http://schemas.openxmlformats.org/officeDocument/2006/relationships/image" Target="../media/image1.png"/><Relationship Id="rId7" Type="http://schemas.openxmlformats.org/officeDocument/2006/relationships/hyperlink" Target="https://oggi.jp/lifestyle" TargetMode="External"/><Relationship Id="rId12" Type="http://schemas.openxmlformats.org/officeDocument/2006/relationships/image" Target="../media/image5.svg"/><Relationship Id="rId2" Type="http://schemas.openxmlformats.org/officeDocument/2006/relationships/hyperlink" Target="https://oggi.jp/" TargetMode="External"/><Relationship Id="rId1" Type="http://schemas.openxmlformats.org/officeDocument/2006/relationships/slideLayout" Target="../slideLayouts/slideLayout7.xml"/><Relationship Id="rId6" Type="http://schemas.openxmlformats.org/officeDocument/2006/relationships/hyperlink" Target="https://oggi.jp/work" TargetMode="External"/><Relationship Id="rId11" Type="http://schemas.openxmlformats.org/officeDocument/2006/relationships/image" Target="../media/image4.png"/><Relationship Id="rId5" Type="http://schemas.openxmlformats.org/officeDocument/2006/relationships/hyperlink" Target="https://oggi.jp/beauty" TargetMode="External"/><Relationship Id="rId10" Type="http://schemas.openxmlformats.org/officeDocument/2006/relationships/hyperlink" Target="https://adpocket.shogakukan.co.jp/" TargetMode="External"/><Relationship Id="rId4" Type="http://schemas.openxmlformats.org/officeDocument/2006/relationships/hyperlink" Target="https://oggi.jp/fashion" TargetMode="External"/><Relationship Id="rId9" Type="http://schemas.openxmlformats.org/officeDocument/2006/relationships/image" Target="../media/image3.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99.svg"/><Relationship Id="rId3" Type="http://schemas.openxmlformats.org/officeDocument/2006/relationships/image" Target="../media/image54.png"/><Relationship Id="rId7" Type="http://schemas.openxmlformats.org/officeDocument/2006/relationships/image" Target="../media/image94.emf"/><Relationship Id="rId12" Type="http://schemas.openxmlformats.org/officeDocument/2006/relationships/image" Target="../media/image98.png"/><Relationship Id="rId2" Type="http://schemas.openxmlformats.org/officeDocument/2006/relationships/notesSlide" Target="../notesSlides/notesSlide5.xml"/><Relationship Id="rId16"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97.svg"/><Relationship Id="rId5" Type="http://schemas.openxmlformats.org/officeDocument/2006/relationships/image" Target="../media/image82.png"/><Relationship Id="rId15" Type="http://schemas.openxmlformats.org/officeDocument/2006/relationships/image" Target="../media/image100.png"/><Relationship Id="rId10" Type="http://schemas.openxmlformats.org/officeDocument/2006/relationships/image" Target="../media/image96.png"/><Relationship Id="rId4" Type="http://schemas.openxmlformats.org/officeDocument/2006/relationships/hyperlink" Target="https://oggi.jp/model/0507/0510" TargetMode="External"/><Relationship Id="rId9" Type="http://schemas.openxmlformats.org/officeDocument/2006/relationships/hyperlink" Target="https://www.instagram.com/kotokoyamaga/?hl=ja" TargetMode="External"/><Relationship Id="rId14" Type="http://schemas.openxmlformats.org/officeDocument/2006/relationships/hyperlink" Target="https://shogakukan.box.com/s/kicxekq7szhu9eghvl9wj3ss6nxokha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instagram.com/sk_120/" TargetMode="External"/><Relationship Id="rId3" Type="http://schemas.openxmlformats.org/officeDocument/2006/relationships/image" Target="../media/image82.png"/><Relationship Id="rId7" Type="http://schemas.openxmlformats.org/officeDocument/2006/relationships/hyperlink" Target="https://www.instagram.com/eri7810/" TargetMode="External"/><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hyperlink" Target="https://www.instagram.com/ayaaa0707/" TargetMode="External"/><Relationship Id="rId5" Type="http://schemas.openxmlformats.org/officeDocument/2006/relationships/hyperlink" Target="https://www.instagram.com/c.hyodo/" TargetMode="External"/><Relationship Id="rId4" Type="http://schemas.openxmlformats.org/officeDocument/2006/relationships/hyperlink" Target="https://www.instagram.com/nabechika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9.jpeg"/><Relationship Id="rId18" Type="http://schemas.openxmlformats.org/officeDocument/2006/relationships/image" Target="../media/image114.jpeg"/><Relationship Id="rId26" Type="http://schemas.openxmlformats.org/officeDocument/2006/relationships/image" Target="../media/image122.svg"/><Relationship Id="rId3" Type="http://schemas.openxmlformats.org/officeDocument/2006/relationships/image" Target="../media/image57.png"/><Relationship Id="rId21" Type="http://schemas.openxmlformats.org/officeDocument/2006/relationships/image" Target="../media/image117.jpeg"/><Relationship Id="rId7" Type="http://schemas.openxmlformats.org/officeDocument/2006/relationships/hyperlink" Target="https://www.instagram.com/_misako.f.misao/" TargetMode="External"/><Relationship Id="rId12" Type="http://schemas.openxmlformats.org/officeDocument/2006/relationships/hyperlink" Target="https://www.instagram.com/riho_rikimaru/" TargetMode="External"/><Relationship Id="rId17" Type="http://schemas.openxmlformats.org/officeDocument/2006/relationships/image" Target="../media/image113.jpeg"/><Relationship Id="rId25" Type="http://schemas.openxmlformats.org/officeDocument/2006/relationships/image" Target="../media/image121.png"/><Relationship Id="rId2" Type="http://schemas.openxmlformats.org/officeDocument/2006/relationships/notesSlide" Target="../notesSlides/notesSlide6.xml"/><Relationship Id="rId16" Type="http://schemas.openxmlformats.org/officeDocument/2006/relationships/image" Target="../media/image112.jpeg"/><Relationship Id="rId20" Type="http://schemas.openxmlformats.org/officeDocument/2006/relationships/image" Target="../media/image116.jpeg"/><Relationship Id="rId29"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04.jpeg"/><Relationship Id="rId11" Type="http://schemas.openxmlformats.org/officeDocument/2006/relationships/image" Target="../media/image108.jpeg"/><Relationship Id="rId24" Type="http://schemas.openxmlformats.org/officeDocument/2006/relationships/image" Target="../media/image120.svg"/><Relationship Id="rId5" Type="http://schemas.openxmlformats.org/officeDocument/2006/relationships/image" Target="../media/image103.jpeg"/><Relationship Id="rId15" Type="http://schemas.openxmlformats.org/officeDocument/2006/relationships/image" Target="../media/image111.jpeg"/><Relationship Id="rId23" Type="http://schemas.openxmlformats.org/officeDocument/2006/relationships/image" Target="../media/image119.png"/><Relationship Id="rId28" Type="http://schemas.openxmlformats.org/officeDocument/2006/relationships/image" Target="../media/image124.png"/><Relationship Id="rId10" Type="http://schemas.openxmlformats.org/officeDocument/2006/relationships/image" Target="../media/image107.jpeg"/><Relationship Id="rId19" Type="http://schemas.openxmlformats.org/officeDocument/2006/relationships/image" Target="../media/image115.jpeg"/><Relationship Id="rId4" Type="http://schemas.openxmlformats.org/officeDocument/2006/relationships/image" Target="../media/image58.svg"/><Relationship Id="rId9" Type="http://schemas.openxmlformats.org/officeDocument/2006/relationships/image" Target="../media/image106.jpeg"/><Relationship Id="rId14" Type="http://schemas.openxmlformats.org/officeDocument/2006/relationships/image" Target="../media/image110.jpeg"/><Relationship Id="rId22" Type="http://schemas.openxmlformats.org/officeDocument/2006/relationships/image" Target="../media/image118.jpeg"/><Relationship Id="rId27" Type="http://schemas.openxmlformats.org/officeDocument/2006/relationships/image" Target="../media/image123.jpeg"/><Relationship Id="rId30" Type="http://schemas.openxmlformats.org/officeDocument/2006/relationships/image" Target="../media/image126.png"/></Relationships>
</file>

<file path=ppt/slides/_rels/slide1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5.svg"/><Relationship Id="rId13" Type="http://schemas.openxmlformats.org/officeDocument/2006/relationships/image" Target="../media/image138.jpe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7.jpe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11" Type="http://schemas.openxmlformats.org/officeDocument/2006/relationships/image" Target="../media/image136.jpeg"/><Relationship Id="rId5" Type="http://schemas.openxmlformats.org/officeDocument/2006/relationships/image" Target="../media/image132.jpeg"/><Relationship Id="rId15" Type="http://schemas.openxmlformats.org/officeDocument/2006/relationships/image" Target="../media/image140.jpeg"/><Relationship Id="rId10" Type="http://schemas.openxmlformats.org/officeDocument/2006/relationships/image" Target="../media/image122.svg"/><Relationship Id="rId4" Type="http://schemas.openxmlformats.org/officeDocument/2006/relationships/image" Target="../media/image131.jpeg"/><Relationship Id="rId9" Type="http://schemas.openxmlformats.org/officeDocument/2006/relationships/image" Target="../media/image121.png"/><Relationship Id="rId14" Type="http://schemas.openxmlformats.org/officeDocument/2006/relationships/image" Target="../media/image139.jpeg"/></Relationships>
</file>

<file path=ppt/slides/_rels/slide15.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130.png"/><Relationship Id="rId7" Type="http://schemas.openxmlformats.org/officeDocument/2006/relationships/image" Target="../media/image135.sv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2.jpeg"/><Relationship Id="rId10" Type="http://schemas.openxmlformats.org/officeDocument/2006/relationships/image" Target="../media/image143.jpeg"/><Relationship Id="rId4" Type="http://schemas.openxmlformats.org/officeDocument/2006/relationships/image" Target="../media/image131.jpeg"/><Relationship Id="rId9" Type="http://schemas.openxmlformats.org/officeDocument/2006/relationships/image" Target="../media/image142.jpeg"/></Relationships>
</file>

<file path=ppt/slides/_rels/slide16.xml.rels><?xml version="1.0" encoding="UTF-8" standalone="yes"?>
<Relationships xmlns="http://schemas.openxmlformats.org/package/2006/relationships"><Relationship Id="rId8" Type="http://schemas.openxmlformats.org/officeDocument/2006/relationships/image" Target="../media/image144.jpeg"/><Relationship Id="rId3" Type="http://schemas.openxmlformats.org/officeDocument/2006/relationships/image" Target="../media/image130.png"/><Relationship Id="rId7" Type="http://schemas.openxmlformats.org/officeDocument/2006/relationships/image" Target="../media/image135.sv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2.jpeg"/><Relationship Id="rId4" Type="http://schemas.openxmlformats.org/officeDocument/2006/relationships/image" Target="../media/image131.jpeg"/></Relationships>
</file>

<file path=ppt/slides/_rels/slide17.xml.rels><?xml version="1.0" encoding="UTF-8" standalone="yes"?>
<Relationships xmlns="http://schemas.openxmlformats.org/package/2006/relationships"><Relationship Id="rId8" Type="http://schemas.openxmlformats.org/officeDocument/2006/relationships/image" Target="../media/image145.jpeg"/><Relationship Id="rId3" Type="http://schemas.openxmlformats.org/officeDocument/2006/relationships/image" Target="../media/image130.png"/><Relationship Id="rId7" Type="http://schemas.openxmlformats.org/officeDocument/2006/relationships/image" Target="../media/image135.sv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148.jpeg"/><Relationship Id="rId5" Type="http://schemas.openxmlformats.org/officeDocument/2006/relationships/image" Target="../media/image132.jpeg"/><Relationship Id="rId10" Type="http://schemas.openxmlformats.org/officeDocument/2006/relationships/image" Target="../media/image147.jpeg"/><Relationship Id="rId4" Type="http://schemas.openxmlformats.org/officeDocument/2006/relationships/image" Target="../media/image131.jpeg"/><Relationship Id="rId9" Type="http://schemas.openxmlformats.org/officeDocument/2006/relationships/image" Target="../media/image14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51.jpeg"/><Relationship Id="rId13" Type="http://schemas.openxmlformats.org/officeDocument/2006/relationships/image" Target="../media/image156.jpeg"/><Relationship Id="rId3" Type="http://schemas.openxmlformats.org/officeDocument/2006/relationships/image" Target="../media/image134.png"/><Relationship Id="rId7" Type="http://schemas.openxmlformats.org/officeDocument/2006/relationships/image" Target="../media/image132.jpeg"/><Relationship Id="rId12" Type="http://schemas.openxmlformats.org/officeDocument/2006/relationships/image" Target="../media/image155.jpe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31.jpeg"/><Relationship Id="rId11" Type="http://schemas.openxmlformats.org/officeDocument/2006/relationships/image" Target="../media/image154.jpeg"/><Relationship Id="rId5" Type="http://schemas.openxmlformats.org/officeDocument/2006/relationships/image" Target="../media/image129.png"/><Relationship Id="rId15" Type="http://schemas.openxmlformats.org/officeDocument/2006/relationships/image" Target="../media/image158.jpeg"/><Relationship Id="rId10" Type="http://schemas.openxmlformats.org/officeDocument/2006/relationships/image" Target="../media/image153.jpeg"/><Relationship Id="rId4" Type="http://schemas.openxmlformats.org/officeDocument/2006/relationships/image" Target="../media/image135.svg"/><Relationship Id="rId9" Type="http://schemas.openxmlformats.org/officeDocument/2006/relationships/image" Target="../media/image152.jpeg"/><Relationship Id="rId14" Type="http://schemas.openxmlformats.org/officeDocument/2006/relationships/image" Target="../media/image157.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65.png"/><Relationship Id="rId3" Type="http://schemas.openxmlformats.org/officeDocument/2006/relationships/image" Target="../media/image159.jpeg"/><Relationship Id="rId7" Type="http://schemas.openxmlformats.org/officeDocument/2006/relationships/image" Target="../media/image161.jpeg"/><Relationship Id="rId12" Type="http://schemas.openxmlformats.org/officeDocument/2006/relationships/image" Target="../media/image16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5.svg"/><Relationship Id="rId11" Type="http://schemas.openxmlformats.org/officeDocument/2006/relationships/image" Target="../media/image163.jpeg"/><Relationship Id="rId5" Type="http://schemas.openxmlformats.org/officeDocument/2006/relationships/image" Target="../media/image134.png"/><Relationship Id="rId15" Type="http://schemas.openxmlformats.org/officeDocument/2006/relationships/image" Target="../media/image167.jpeg"/><Relationship Id="rId10" Type="http://schemas.openxmlformats.org/officeDocument/2006/relationships/image" Target="../media/image130.png"/><Relationship Id="rId4" Type="http://schemas.openxmlformats.org/officeDocument/2006/relationships/image" Target="../media/image160.jpeg"/><Relationship Id="rId9" Type="http://schemas.openxmlformats.org/officeDocument/2006/relationships/image" Target="../media/image162.jpeg"/><Relationship Id="rId14" Type="http://schemas.openxmlformats.org/officeDocument/2006/relationships/image" Target="../media/image166.jpeg"/></Relationships>
</file>

<file path=ppt/slides/_rels/slide21.xml.rels><?xml version="1.0" encoding="UTF-8" standalone="yes"?>
<Relationships xmlns="http://schemas.openxmlformats.org/package/2006/relationships"><Relationship Id="rId8" Type="http://schemas.openxmlformats.org/officeDocument/2006/relationships/image" Target="../media/image170.jpeg"/><Relationship Id="rId13" Type="http://schemas.microsoft.com/office/2007/relationships/hdphoto" Target="../media/hdphoto1.wdp"/><Relationship Id="rId18" Type="http://schemas.openxmlformats.org/officeDocument/2006/relationships/image" Target="../media/image179.jpeg"/><Relationship Id="rId3" Type="http://schemas.openxmlformats.org/officeDocument/2006/relationships/image" Target="../media/image134.png"/><Relationship Id="rId21" Type="http://schemas.openxmlformats.org/officeDocument/2006/relationships/image" Target="../media/image129.png"/><Relationship Id="rId7" Type="http://schemas.openxmlformats.org/officeDocument/2006/relationships/image" Target="../media/image169.jpeg"/><Relationship Id="rId12" Type="http://schemas.openxmlformats.org/officeDocument/2006/relationships/image" Target="../media/image174.png"/><Relationship Id="rId17" Type="http://schemas.openxmlformats.org/officeDocument/2006/relationships/image" Target="../media/image178.jpeg"/><Relationship Id="rId25" Type="http://schemas.openxmlformats.org/officeDocument/2006/relationships/image" Target="../media/image185.jpeg"/><Relationship Id="rId2" Type="http://schemas.openxmlformats.org/officeDocument/2006/relationships/notesSlide" Target="../notesSlides/notesSlide8.xml"/><Relationship Id="rId16" Type="http://schemas.openxmlformats.org/officeDocument/2006/relationships/image" Target="../media/image177.jpeg"/><Relationship Id="rId20" Type="http://schemas.openxmlformats.org/officeDocument/2006/relationships/image" Target="../media/image181.svg"/><Relationship Id="rId1" Type="http://schemas.openxmlformats.org/officeDocument/2006/relationships/slideLayout" Target="../slideLayouts/slideLayout7.xml"/><Relationship Id="rId6" Type="http://schemas.openxmlformats.org/officeDocument/2006/relationships/image" Target="../media/image168.jpeg"/><Relationship Id="rId11" Type="http://schemas.openxmlformats.org/officeDocument/2006/relationships/image" Target="../media/image173.jpeg"/><Relationship Id="rId24" Type="http://schemas.openxmlformats.org/officeDocument/2006/relationships/image" Target="../media/image184.jpeg"/><Relationship Id="rId5" Type="http://schemas.openxmlformats.org/officeDocument/2006/relationships/image" Target="../media/image150.png"/><Relationship Id="rId15" Type="http://schemas.openxmlformats.org/officeDocument/2006/relationships/image" Target="../media/image176.jpeg"/><Relationship Id="rId23" Type="http://schemas.openxmlformats.org/officeDocument/2006/relationships/image" Target="../media/image183.jpeg"/><Relationship Id="rId10" Type="http://schemas.openxmlformats.org/officeDocument/2006/relationships/image" Target="../media/image172.jpeg"/><Relationship Id="rId19" Type="http://schemas.openxmlformats.org/officeDocument/2006/relationships/image" Target="../media/image180.png"/><Relationship Id="rId4" Type="http://schemas.openxmlformats.org/officeDocument/2006/relationships/image" Target="../media/image135.svg"/><Relationship Id="rId9" Type="http://schemas.openxmlformats.org/officeDocument/2006/relationships/image" Target="../media/image171.jpeg"/><Relationship Id="rId14" Type="http://schemas.openxmlformats.org/officeDocument/2006/relationships/image" Target="../media/image175.jpeg"/><Relationship Id="rId22" Type="http://schemas.openxmlformats.org/officeDocument/2006/relationships/image" Target="../media/image182.jpeg"/></Relationships>
</file>

<file path=ppt/slides/_rels/slide22.xml.rels><?xml version="1.0" encoding="UTF-8" standalone="yes"?>
<Relationships xmlns="http://schemas.openxmlformats.org/package/2006/relationships"><Relationship Id="rId3" Type="http://schemas.openxmlformats.org/officeDocument/2006/relationships/hyperlink" Target="https://adpocket.shogakukan.co.jp/wordpress/wp-content/uploads/2024/06/&#12304;Oggi32&#21608;&#24180;&#20225;&#30011;&#12305;FIX.pdf" TargetMode="External"/><Relationship Id="rId2" Type="http://schemas.openxmlformats.org/officeDocument/2006/relationships/hyperlink" Target="https://shogakukan.box.com/s/c94vfxhxjl9por9pt4ohhjedo7arhzbk" TargetMode="External"/><Relationship Id="rId1" Type="http://schemas.openxmlformats.org/officeDocument/2006/relationships/slideLayout" Target="../slideLayouts/slideLayout7.xml"/><Relationship Id="rId5" Type="http://schemas.openxmlformats.org/officeDocument/2006/relationships/image" Target="../media/image186.png"/><Relationship Id="rId4" Type="http://schemas.openxmlformats.org/officeDocument/2006/relationships/hyperlink" Target="https://adpocket.shogakukan.co.jp/wordpress/wp-content/uploads/2025/05/250523_Oggi33&#21608;&#24180;&#20225;&#3001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7.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25.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7.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97.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200.jpeg"/><Relationship Id="rId5" Type="http://schemas.openxmlformats.org/officeDocument/2006/relationships/image" Target="../media/image199.jpeg"/><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3" Type="http://schemas.openxmlformats.org/officeDocument/2006/relationships/image" Target="../media/image201.jpeg"/><Relationship Id="rId7" Type="http://schemas.openxmlformats.org/officeDocument/2006/relationships/image" Target="../media/image20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3.jpeg"/><Relationship Id="rId5" Type="http://schemas.openxmlformats.org/officeDocument/2006/relationships/image" Target="../media/image202.png"/><Relationship Id="rId4" Type="http://schemas.openxmlformats.org/officeDocument/2006/relationships/image" Target="../media/image129.png"/></Relationships>
</file>

<file path=ppt/slides/_rels/slide28.xml.rels><?xml version="1.0" encoding="UTF-8" standalone="yes"?>
<Relationships xmlns="http://schemas.openxmlformats.org/package/2006/relationships"><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29.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hyperlink" Target="mailto:masashi.kimura@shogakukan.jp" TargetMode="External"/><Relationship Id="rId7" Type="http://schemas.openxmlformats.org/officeDocument/2006/relationships/image" Target="../media/image213.jpeg"/><Relationship Id="rId2" Type="http://schemas.openxmlformats.org/officeDocument/2006/relationships/hyperlink" Target="mailto:y-ofuji@mail.shogakukan.co.jp" TargetMode="External"/><Relationship Id="rId1" Type="http://schemas.openxmlformats.org/officeDocument/2006/relationships/slideLayout" Target="../slideLayouts/slideLayout7.xml"/><Relationship Id="rId6" Type="http://schemas.openxmlformats.org/officeDocument/2006/relationships/image" Target="../media/image212.jpeg"/><Relationship Id="rId11" Type="http://schemas.openxmlformats.org/officeDocument/2006/relationships/hyperlink" Target="https://adpocket.shogakukan.co.jp/wordpress/wp-content/uploads/2025/06/&#12304;Oggi.jp&#12305;&#23186;&#20307;&#36039;&#26009;2025.7-12_ver1.pdf" TargetMode="External"/><Relationship Id="rId5" Type="http://schemas.openxmlformats.org/officeDocument/2006/relationships/image" Target="../media/image211.png"/><Relationship Id="rId10" Type="http://schemas.openxmlformats.org/officeDocument/2006/relationships/hyperlink" Target="https://adpocket.shogakukan.co.jp/media/oggi/" TargetMode="External"/><Relationship Id="rId4" Type="http://schemas.openxmlformats.org/officeDocument/2006/relationships/hyperlink" Target="mailto:oggijpsales@shogakukan.jp" TargetMode="Externa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gif"/><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svg"/><Relationship Id="rId10" Type="http://schemas.openxmlformats.org/officeDocument/2006/relationships/image" Target="../media/image34.svg"/><Relationship Id="rId19" Type="http://schemas.openxmlformats.org/officeDocument/2006/relationships/hyperlink" Target="https://adpocket.shogakukan.co.jp/wordpress/wp-content/uploads/2024/06/&#12304;Oggi.jp&#12305;&#23186;&#20307;&#36039;&#26009;2024.7-12ver_1.1.pdf" TargetMode="External"/><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hyperlink" Target="https://oggi.jp/model/317/402" TargetMode="External"/><Relationship Id="rId13" Type="http://schemas.openxmlformats.org/officeDocument/2006/relationships/hyperlink" Target="https://oggi.jp/model/318/386" TargetMode="External"/><Relationship Id="rId18" Type="http://schemas.openxmlformats.org/officeDocument/2006/relationships/image" Target="../media/image62.jpeg"/><Relationship Id="rId3" Type="http://schemas.openxmlformats.org/officeDocument/2006/relationships/image" Target="../media/image54.png"/><Relationship Id="rId21" Type="http://schemas.openxmlformats.org/officeDocument/2006/relationships/hyperlink" Target="https://oggi.jp/model/318/484" TargetMode="External"/><Relationship Id="rId7" Type="http://schemas.openxmlformats.org/officeDocument/2006/relationships/image" Target="../media/image58.svg"/><Relationship Id="rId12" Type="http://schemas.openxmlformats.org/officeDocument/2006/relationships/hyperlink" Target="https://oggi.jp/model/317/0509" TargetMode="External"/><Relationship Id="rId17" Type="http://schemas.openxmlformats.org/officeDocument/2006/relationships/image" Target="../media/image61.jpeg"/><Relationship Id="rId2" Type="http://schemas.openxmlformats.org/officeDocument/2006/relationships/notesSlide" Target="../notesSlides/notesSlide3.xml"/><Relationship Id="rId16" Type="http://schemas.openxmlformats.org/officeDocument/2006/relationships/image" Target="../media/image60.jpeg"/><Relationship Id="rId20"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hyperlink" Target="https://oggi.jp/model/318/387" TargetMode="External"/><Relationship Id="rId5" Type="http://schemas.openxmlformats.org/officeDocument/2006/relationships/image" Target="../media/image56.jpeg"/><Relationship Id="rId15" Type="http://schemas.openxmlformats.org/officeDocument/2006/relationships/image" Target="../media/image59.jpeg"/><Relationship Id="rId10" Type="http://schemas.openxmlformats.org/officeDocument/2006/relationships/hyperlink" Target="https://oggi.jp/model/317/302" TargetMode="External"/><Relationship Id="rId19" Type="http://schemas.openxmlformats.org/officeDocument/2006/relationships/image" Target="../media/image63.jpeg"/><Relationship Id="rId4" Type="http://schemas.openxmlformats.org/officeDocument/2006/relationships/image" Target="../media/image55.jpeg"/><Relationship Id="rId9" Type="http://schemas.openxmlformats.org/officeDocument/2006/relationships/hyperlink" Target="https://oggi.jp/model/317/306" TargetMode="External"/><Relationship Id="rId14" Type="http://schemas.openxmlformats.org/officeDocument/2006/relationships/hyperlink" Target="https://oggi.jp/model/318/050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hyperlink" Target="https://oggi.jp/model/317/302" TargetMode="External"/><Relationship Id="rId18" Type="http://schemas.openxmlformats.org/officeDocument/2006/relationships/image" Target="../media/image74.jpeg"/><Relationship Id="rId3" Type="http://schemas.openxmlformats.org/officeDocument/2006/relationships/hyperlink" Target="https://oggi.jp/model/317/306" TargetMode="External"/><Relationship Id="rId7" Type="http://schemas.openxmlformats.org/officeDocument/2006/relationships/image" Target="../media/image58.svg"/><Relationship Id="rId12" Type="http://schemas.openxmlformats.org/officeDocument/2006/relationships/hyperlink" Target="https://www.instagram.com/asahina_aya/" TargetMode="External"/><Relationship Id="rId17" Type="http://schemas.openxmlformats.org/officeDocument/2006/relationships/image" Target="../media/image73.jpeg"/><Relationship Id="rId2" Type="http://schemas.openxmlformats.org/officeDocument/2006/relationships/notesSlide" Target="../notesSlides/notesSlide4.xml"/><Relationship Id="rId16" Type="http://schemas.openxmlformats.org/officeDocument/2006/relationships/image" Target="../media/image72.jpeg"/><Relationship Id="rId20"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9.jpeg"/><Relationship Id="rId5" Type="http://schemas.openxmlformats.org/officeDocument/2006/relationships/image" Target="../media/image65.png"/><Relationship Id="rId15" Type="http://schemas.openxmlformats.org/officeDocument/2006/relationships/image" Target="../media/image71.jpeg"/><Relationship Id="rId10" Type="http://schemas.openxmlformats.org/officeDocument/2006/relationships/image" Target="../media/image68.jpeg"/><Relationship Id="rId19" Type="http://schemas.openxmlformats.org/officeDocument/2006/relationships/image" Target="../media/image75.jpeg"/><Relationship Id="rId4" Type="http://schemas.openxmlformats.org/officeDocument/2006/relationships/hyperlink" Target="https://www.instagram.com/rika_izumi_/" TargetMode="External"/><Relationship Id="rId9" Type="http://schemas.openxmlformats.org/officeDocument/2006/relationships/image" Target="../media/image67.jpeg"/><Relationship Id="rId14" Type="http://schemas.openxmlformats.org/officeDocument/2006/relationships/image" Target="../media/image70.jpeg"/></Relationships>
</file>

<file path=ppt/slides/_rels/slide8.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hyperlink" Target="https://oggi.jp/model/317/0509" TargetMode="External"/><Relationship Id="rId18" Type="http://schemas.openxmlformats.org/officeDocument/2006/relationships/image" Target="../media/image85.jpeg"/><Relationship Id="rId3" Type="http://schemas.openxmlformats.org/officeDocument/2006/relationships/image" Target="../media/image65.png"/><Relationship Id="rId7" Type="http://schemas.openxmlformats.org/officeDocument/2006/relationships/image" Target="../media/image58.svg"/><Relationship Id="rId12" Type="http://schemas.openxmlformats.org/officeDocument/2006/relationships/image" Target="../media/image81.jpeg"/><Relationship Id="rId17" Type="http://schemas.openxmlformats.org/officeDocument/2006/relationships/image" Target="../media/image84.jpeg"/><Relationship Id="rId2" Type="http://schemas.openxmlformats.org/officeDocument/2006/relationships/hyperlink" Target="https://www.instagram.com/takizawakarenofficial/" TargetMode="External"/><Relationship Id="rId16" Type="http://schemas.openxmlformats.org/officeDocument/2006/relationships/image" Target="../media/image83.jpeg"/><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80.jpeg"/><Relationship Id="rId5" Type="http://schemas.openxmlformats.org/officeDocument/2006/relationships/image" Target="../media/image77.emf"/><Relationship Id="rId15" Type="http://schemas.openxmlformats.org/officeDocument/2006/relationships/hyperlink" Target="https://www.instagram.com/starandsummer/" TargetMode="External"/><Relationship Id="rId10" Type="http://schemas.openxmlformats.org/officeDocument/2006/relationships/hyperlink" Target="https://oggi.jp/model/317/402" TargetMode="External"/><Relationship Id="rId19" Type="http://schemas.openxmlformats.org/officeDocument/2006/relationships/image" Target="../media/image86.jpeg"/><Relationship Id="rId4" Type="http://schemas.openxmlformats.org/officeDocument/2006/relationships/oleObject" Target="../embeddings/oleObject1.bin"/><Relationship Id="rId9" Type="http://schemas.openxmlformats.org/officeDocument/2006/relationships/image" Target="../media/image79.jpeg"/><Relationship Id="rId14" Type="http://schemas.openxmlformats.org/officeDocument/2006/relationships/image" Target="../media/image82.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oggi.jp/model/318/387" TargetMode="External"/><Relationship Id="rId18" Type="http://schemas.openxmlformats.org/officeDocument/2006/relationships/hyperlink" Target="https://oggi.jp/model/318/484" TargetMode="External"/><Relationship Id="rId3" Type="http://schemas.openxmlformats.org/officeDocument/2006/relationships/image" Target="../media/image88.jpeg"/><Relationship Id="rId7" Type="http://schemas.openxmlformats.org/officeDocument/2006/relationships/hyperlink" Target="https://www.instagram.com/mayukoarisue/?hl=ja" TargetMode="External"/><Relationship Id="rId12" Type="http://schemas.openxmlformats.org/officeDocument/2006/relationships/hyperlink" Target="https://www.instagram.com/hikaru_takahashi_official/?hl=ja" TargetMode="External"/><Relationship Id="rId17" Type="http://schemas.openxmlformats.org/officeDocument/2006/relationships/image" Target="../media/image93.jpeg"/><Relationship Id="rId2" Type="http://schemas.openxmlformats.org/officeDocument/2006/relationships/image" Target="../media/image87.jpeg"/><Relationship Id="rId16"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hyperlink" Target="https://oggi.jp/model/318/386" TargetMode="External"/><Relationship Id="rId11" Type="http://schemas.openxmlformats.org/officeDocument/2006/relationships/image" Target="../media/image82.png"/><Relationship Id="rId5" Type="http://schemas.openxmlformats.org/officeDocument/2006/relationships/image" Target="../media/image90.png"/><Relationship Id="rId15" Type="http://schemas.openxmlformats.org/officeDocument/2006/relationships/image" Target="../media/image91.jpeg"/><Relationship Id="rId10" Type="http://schemas.openxmlformats.org/officeDocument/2006/relationships/hyperlink" Target="https://oggi.jp/model/318/0508" TargetMode="External"/><Relationship Id="rId19" Type="http://schemas.openxmlformats.org/officeDocument/2006/relationships/hyperlink" Target="https://www.instagram.com/shika_0225/" TargetMode="External"/><Relationship Id="rId4" Type="http://schemas.openxmlformats.org/officeDocument/2006/relationships/image" Target="../media/image89.png"/><Relationship Id="rId9" Type="http://schemas.openxmlformats.org/officeDocument/2006/relationships/image" Target="../media/image58.svg"/><Relationship Id="rId14" Type="http://schemas.openxmlformats.org/officeDocument/2006/relationships/hyperlink" Target="https://www.instagram.com/yumi_wakatsuki_official/?hl=j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F75F29E9-5204-EB10-4D0F-9FFBC151178D}"/>
              </a:ext>
            </a:extLst>
          </p:cNvPr>
          <p:cNvSpPr txBox="1"/>
          <p:nvPr/>
        </p:nvSpPr>
        <p:spPr>
          <a:xfrm>
            <a:off x="2591654" y="5244618"/>
            <a:ext cx="7008691" cy="1000530"/>
          </a:xfrm>
          <a:prstGeom prst="rect">
            <a:avLst/>
          </a:prstGeom>
        </p:spPr>
        <p:txBody>
          <a:bodyPr wrap="square" lIns="0" tIns="0" rIns="0" bIns="0" rtlCol="0" anchor="t">
            <a:spAutoFit/>
          </a:bodyPr>
          <a:lstStyle/>
          <a:p>
            <a:pPr algn="ctr">
              <a:lnSpc>
                <a:spcPts val="3983"/>
              </a:lnSpc>
            </a:pPr>
            <a:r>
              <a:rPr lang="en-US" sz="2845" dirty="0"/>
              <a:t>202</a:t>
            </a:r>
            <a:r>
              <a:rPr lang="en-US" altLang="ja-JP" sz="2845" dirty="0"/>
              <a:t>6</a:t>
            </a:r>
            <a:r>
              <a:rPr lang="ja-JP" altLang="en-US" sz="2845" dirty="0"/>
              <a:t>年</a:t>
            </a:r>
            <a:r>
              <a:rPr lang="en-US" sz="2845" dirty="0"/>
              <a:t> </a:t>
            </a:r>
            <a:r>
              <a:rPr lang="en-US" sz="2845" dirty="0" err="1"/>
              <a:t>通年媒体資料＆広告メニュー紹介</a:t>
            </a:r>
            <a:endParaRPr lang="en-US" sz="2845" dirty="0"/>
          </a:p>
          <a:p>
            <a:pPr algn="ctr">
              <a:lnSpc>
                <a:spcPts val="3983"/>
              </a:lnSpc>
            </a:pPr>
            <a:r>
              <a:rPr lang="en-US" sz="2845" dirty="0"/>
              <a:t>小学館 </a:t>
            </a:r>
            <a:r>
              <a:rPr lang="en-US" sz="2845" dirty="0" err="1"/>
              <a:t>広告局</a:t>
            </a:r>
            <a:r>
              <a:rPr lang="en-US" sz="2845" dirty="0"/>
              <a:t> </a:t>
            </a:r>
          </a:p>
        </p:txBody>
      </p:sp>
      <p:sp>
        <p:nvSpPr>
          <p:cNvPr id="7" name="正方形/長方形 6">
            <a:extLst>
              <a:ext uri="{FF2B5EF4-FFF2-40B4-BE49-F238E27FC236}">
                <a16:creationId xmlns:a16="http://schemas.microsoft.com/office/drawing/2014/main" id="{4B91AC6C-8766-58DF-4647-3C037856E8FA}"/>
              </a:ext>
            </a:extLst>
          </p:cNvPr>
          <p:cNvSpPr/>
          <p:nvPr/>
        </p:nvSpPr>
        <p:spPr>
          <a:xfrm flipV="1">
            <a:off x="0" y="458675"/>
            <a:ext cx="12192000"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object 5">
            <a:hlinkClick r:id="rId2"/>
            <a:extLst>
              <a:ext uri="{FF2B5EF4-FFF2-40B4-BE49-F238E27FC236}">
                <a16:creationId xmlns:a16="http://schemas.microsoft.com/office/drawing/2014/main" id="{94D59A87-5883-6B30-8AF7-5510E3B29C38}"/>
              </a:ext>
            </a:extLst>
          </p:cNvPr>
          <p:cNvPicPr/>
          <p:nvPr/>
        </p:nvPicPr>
        <p:blipFill>
          <a:blip r:embed="rId3" cstate="email">
            <a:extLst>
              <a:ext uri="{28A0092B-C50C-407E-A947-70E740481C1C}">
                <a14:useLocalDpi xmlns:a14="http://schemas.microsoft.com/office/drawing/2010/main"/>
              </a:ext>
            </a:extLst>
          </a:blip>
          <a:stretch>
            <a:fillRect/>
          </a:stretch>
        </p:blipFill>
        <p:spPr>
          <a:xfrm>
            <a:off x="1864222" y="1793563"/>
            <a:ext cx="7945464" cy="3270873"/>
          </a:xfrm>
          <a:prstGeom prst="rect">
            <a:avLst/>
          </a:prstGeom>
        </p:spPr>
      </p:pic>
      <p:sp>
        <p:nvSpPr>
          <p:cNvPr id="9" name="テキスト ボックス 8">
            <a:extLst>
              <a:ext uri="{FF2B5EF4-FFF2-40B4-BE49-F238E27FC236}">
                <a16:creationId xmlns:a16="http://schemas.microsoft.com/office/drawing/2014/main" id="{7C2E3D16-BDCA-EE8A-F0D6-9233B1EA8487}"/>
              </a:ext>
            </a:extLst>
          </p:cNvPr>
          <p:cNvSpPr txBox="1"/>
          <p:nvPr/>
        </p:nvSpPr>
        <p:spPr>
          <a:xfrm>
            <a:off x="2800996" y="589291"/>
            <a:ext cx="761747" cy="400110"/>
          </a:xfrm>
          <a:prstGeom prst="rect">
            <a:avLst/>
          </a:prstGeom>
          <a:noFill/>
        </p:spPr>
        <p:txBody>
          <a:bodyPr wrap="none" rtlCol="0">
            <a:spAutoFit/>
          </a:bodyPr>
          <a:lstStyle/>
          <a:p>
            <a:r>
              <a:rPr kumimoji="1" lang="en-US" altLang="ja-JP" sz="2000">
                <a:latin typeface="Arabic Typesetting" panose="03020402040406030203" pitchFamily="66" charset="-78"/>
                <a:ea typeface="PCMyungjo" pitchFamily="2" charset="-127"/>
                <a:cs typeface="Arabic Typesetting" panose="03020402040406030203" pitchFamily="66" charset="-78"/>
                <a:hlinkClick r:id="rId4">
                  <a:extLst>
                    <a:ext uri="{A12FA001-AC4F-418D-AE19-62706E023703}">
                      <ahyp:hlinkClr xmlns:ahyp="http://schemas.microsoft.com/office/drawing/2018/hyperlinkcolor" val="tx"/>
                    </a:ext>
                  </a:extLst>
                </a:hlinkClick>
              </a:rPr>
              <a:t>fashion</a:t>
            </a:r>
            <a:r>
              <a:rPr kumimoji="1" lang="en-US" altLang="ja-JP" sz="2000">
                <a:latin typeface="Arabic Typesetting" panose="03020402040406030203" pitchFamily="66" charset="-78"/>
                <a:ea typeface="PCMyungjo" pitchFamily="2" charset="-127"/>
                <a:cs typeface="Arabic Typesetting" panose="03020402040406030203" pitchFamily="66" charset="-78"/>
              </a:rPr>
              <a:t> </a:t>
            </a:r>
            <a:endParaRPr kumimoji="1" lang="ja-JP" altLang="en-US" sz="2000">
              <a:latin typeface="Arabic Typesetting" panose="03020402040406030203" pitchFamily="66" charset="-78"/>
              <a:cs typeface="Arabic Typesetting" panose="03020402040406030203" pitchFamily="66" charset="-78"/>
            </a:endParaRPr>
          </a:p>
        </p:txBody>
      </p:sp>
      <p:sp>
        <p:nvSpPr>
          <p:cNvPr id="10" name="テキスト ボックス 9">
            <a:extLst>
              <a:ext uri="{FF2B5EF4-FFF2-40B4-BE49-F238E27FC236}">
                <a16:creationId xmlns:a16="http://schemas.microsoft.com/office/drawing/2014/main" id="{D9F83398-A317-FCFF-C1E9-320A0ED2849C}"/>
              </a:ext>
            </a:extLst>
          </p:cNvPr>
          <p:cNvSpPr txBox="1"/>
          <p:nvPr/>
        </p:nvSpPr>
        <p:spPr>
          <a:xfrm>
            <a:off x="6331895" y="589291"/>
            <a:ext cx="659155" cy="400110"/>
          </a:xfrm>
          <a:prstGeom prst="rect">
            <a:avLst/>
          </a:prstGeom>
          <a:noFill/>
        </p:spPr>
        <p:txBody>
          <a:bodyPr wrap="none" rtlCol="0">
            <a:spAutoFit/>
          </a:bodyPr>
          <a:lstStyle/>
          <a:p>
            <a:r>
              <a:rPr kumimoji="1" lang="en-US" altLang="ja-JP" sz="2000">
                <a:latin typeface="Arabic Typesetting" panose="03020402040406030203" pitchFamily="66" charset="-78"/>
                <a:ea typeface="PCMyungjo" pitchFamily="2" charset="-127"/>
                <a:cs typeface="Arabic Typesetting" panose="03020402040406030203" pitchFamily="66" charset="-78"/>
                <a:hlinkClick r:id="rId5">
                  <a:extLst>
                    <a:ext uri="{A12FA001-AC4F-418D-AE19-62706E023703}">
                      <ahyp:hlinkClr xmlns:ahyp="http://schemas.microsoft.com/office/drawing/2018/hyperlinkcolor" val="tx"/>
                    </a:ext>
                  </a:extLst>
                </a:hlinkClick>
              </a:rPr>
              <a:t>beauty</a:t>
            </a:r>
            <a:endParaRPr kumimoji="1" lang="ja-JP" altLang="en-US" sz="2000">
              <a:latin typeface="Arabic Typesetting" panose="03020402040406030203" pitchFamily="66" charset="-78"/>
              <a:cs typeface="Arabic Typesetting" panose="03020402040406030203" pitchFamily="66" charset="-78"/>
            </a:endParaRPr>
          </a:p>
        </p:txBody>
      </p:sp>
      <p:sp>
        <p:nvSpPr>
          <p:cNvPr id="11" name="テキスト ボックス 10">
            <a:extLst>
              <a:ext uri="{FF2B5EF4-FFF2-40B4-BE49-F238E27FC236}">
                <a16:creationId xmlns:a16="http://schemas.microsoft.com/office/drawing/2014/main" id="{FCA9EEB5-D4BD-E02E-CEA6-1D826DA2DC0E}"/>
              </a:ext>
            </a:extLst>
          </p:cNvPr>
          <p:cNvSpPr txBox="1"/>
          <p:nvPr/>
        </p:nvSpPr>
        <p:spPr>
          <a:xfrm>
            <a:off x="4671442" y="589291"/>
            <a:ext cx="551754" cy="400110"/>
          </a:xfrm>
          <a:prstGeom prst="rect">
            <a:avLst/>
          </a:prstGeom>
          <a:noFill/>
        </p:spPr>
        <p:txBody>
          <a:bodyPr wrap="none" rtlCol="0">
            <a:spAutoFit/>
          </a:bodyPr>
          <a:lstStyle/>
          <a:p>
            <a:r>
              <a:rPr kumimoji="1" lang="en-US" altLang="ja-JP" sz="2000">
                <a:latin typeface="Arabic Typesetting" panose="03020402040406030203" pitchFamily="66" charset="-78"/>
                <a:cs typeface="Arabic Typesetting" panose="03020402040406030203" pitchFamily="66" charset="-78"/>
                <a:hlinkClick r:id="rId6">
                  <a:extLst>
                    <a:ext uri="{A12FA001-AC4F-418D-AE19-62706E023703}">
                      <ahyp:hlinkClr xmlns:ahyp="http://schemas.microsoft.com/office/drawing/2018/hyperlinkcolor" val="tx"/>
                    </a:ext>
                  </a:extLst>
                </a:hlinkClick>
              </a:rPr>
              <a:t>work</a:t>
            </a:r>
            <a:endParaRPr kumimoji="1" lang="ja-JP" altLang="en-US" sz="2000">
              <a:latin typeface="Arabic Typesetting" panose="03020402040406030203" pitchFamily="66" charset="-78"/>
              <a:cs typeface="Arabic Typesetting" panose="03020402040406030203" pitchFamily="66" charset="-78"/>
            </a:endParaRPr>
          </a:p>
        </p:txBody>
      </p:sp>
      <p:sp>
        <p:nvSpPr>
          <p:cNvPr id="12" name="テキスト ボックス 11">
            <a:extLst>
              <a:ext uri="{FF2B5EF4-FFF2-40B4-BE49-F238E27FC236}">
                <a16:creationId xmlns:a16="http://schemas.microsoft.com/office/drawing/2014/main" id="{75DE9DDC-8C3D-8261-0950-5AAF6AE59B98}"/>
              </a:ext>
            </a:extLst>
          </p:cNvPr>
          <p:cNvSpPr txBox="1"/>
          <p:nvPr/>
        </p:nvSpPr>
        <p:spPr>
          <a:xfrm>
            <a:off x="8099749" y="589291"/>
            <a:ext cx="731290" cy="400110"/>
          </a:xfrm>
          <a:prstGeom prst="rect">
            <a:avLst/>
          </a:prstGeom>
          <a:noFill/>
        </p:spPr>
        <p:txBody>
          <a:bodyPr wrap="none" rtlCol="0">
            <a:spAutoFit/>
          </a:bodyPr>
          <a:lstStyle/>
          <a:p>
            <a:r>
              <a:rPr kumimoji="1" lang="en-US" altLang="ja-JP" sz="2000">
                <a:latin typeface="Arabic Typesetting" panose="03020402040406030203" pitchFamily="66" charset="-78"/>
                <a:ea typeface="PCMyungjo" pitchFamily="2" charset="-127"/>
                <a:cs typeface="Arabic Typesetting" panose="03020402040406030203" pitchFamily="66" charset="-78"/>
                <a:hlinkClick r:id="rId7">
                  <a:extLst>
                    <a:ext uri="{A12FA001-AC4F-418D-AE19-62706E023703}">
                      <ahyp:hlinkClr xmlns:ahyp="http://schemas.microsoft.com/office/drawing/2018/hyperlinkcolor" val="tx"/>
                    </a:ext>
                  </a:extLst>
                </a:hlinkClick>
              </a:rPr>
              <a:t>lifestyle</a:t>
            </a:r>
            <a:endParaRPr kumimoji="1" lang="ja-JP" altLang="en-US" sz="2000">
              <a:latin typeface="Arabic Typesetting" panose="03020402040406030203" pitchFamily="66" charset="-78"/>
              <a:cs typeface="Arabic Typesetting" panose="03020402040406030203" pitchFamily="66" charset="-78"/>
            </a:endParaRPr>
          </a:p>
        </p:txBody>
      </p:sp>
      <p:pic>
        <p:nvPicPr>
          <p:cNvPr id="13" name="グラフィックス 12" descr="ユーザー 単色塗りつぶし">
            <a:hlinkClick r:id="rId2"/>
            <a:extLst>
              <a:ext uri="{FF2B5EF4-FFF2-40B4-BE49-F238E27FC236}">
                <a16:creationId xmlns:a16="http://schemas.microsoft.com/office/drawing/2014/main" id="{D5C93E68-9E7C-C464-89FA-3D2C93FC37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65403" y="92220"/>
            <a:ext cx="342580" cy="342580"/>
          </a:xfrm>
          <a:prstGeom prst="rect">
            <a:avLst/>
          </a:prstGeom>
        </p:spPr>
      </p:pic>
      <p:pic>
        <p:nvPicPr>
          <p:cNvPr id="18" name="グラフィックス 17" descr="コンパス 単色塗りつぶし">
            <a:hlinkClick r:id="rId10"/>
            <a:extLst>
              <a:ext uri="{FF2B5EF4-FFF2-40B4-BE49-F238E27FC236}">
                <a16:creationId xmlns:a16="http://schemas.microsoft.com/office/drawing/2014/main" id="{45D81F82-3748-4298-FE8E-4A04234665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69002" y="92220"/>
            <a:ext cx="342580" cy="342580"/>
          </a:xfrm>
          <a:prstGeom prst="rect">
            <a:avLst/>
          </a:prstGeom>
        </p:spPr>
      </p:pic>
      <p:pic>
        <p:nvPicPr>
          <p:cNvPr id="21" name="object 8">
            <a:hlinkClick r:id="rId13"/>
            <a:extLst>
              <a:ext uri="{FF2B5EF4-FFF2-40B4-BE49-F238E27FC236}">
                <a16:creationId xmlns:a16="http://schemas.microsoft.com/office/drawing/2014/main" id="{BE0E66E2-1B71-6E25-83EC-CCF274A35C5F}"/>
              </a:ext>
            </a:extLst>
          </p:cNvPr>
          <p:cNvPicPr/>
          <p:nvPr/>
        </p:nvPicPr>
        <p:blipFill>
          <a:blip r:embed="rId14" cstate="email">
            <a:extLst>
              <a:ext uri="{28A0092B-C50C-407E-A947-70E740481C1C}">
                <a14:useLocalDpi xmlns:a14="http://schemas.microsoft.com/office/drawing/2010/main"/>
              </a:ext>
            </a:extLst>
          </a:blip>
          <a:stretch>
            <a:fillRect/>
          </a:stretch>
        </p:blipFill>
        <p:spPr>
          <a:xfrm>
            <a:off x="10641067" y="119046"/>
            <a:ext cx="290031" cy="291878"/>
          </a:xfrm>
          <a:prstGeom prst="rect">
            <a:avLst/>
          </a:prstGeom>
        </p:spPr>
      </p:pic>
      <p:sp>
        <p:nvSpPr>
          <p:cNvPr id="22" name="テキスト ボックス 21">
            <a:extLst>
              <a:ext uri="{FF2B5EF4-FFF2-40B4-BE49-F238E27FC236}">
                <a16:creationId xmlns:a16="http://schemas.microsoft.com/office/drawing/2014/main" id="{47AE56FD-78D6-BA42-7402-7F9C3E3827C3}"/>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 name="スライド番号プレースホルダー 1">
            <a:extLst>
              <a:ext uri="{FF2B5EF4-FFF2-40B4-BE49-F238E27FC236}">
                <a16:creationId xmlns:a16="http://schemas.microsoft.com/office/drawing/2014/main" id="{7007D7C2-7CE5-0630-E670-26CAF9C6EFB2}"/>
              </a:ext>
            </a:extLst>
          </p:cNvPr>
          <p:cNvSpPr>
            <a:spLocks noGrp="1"/>
          </p:cNvSpPr>
          <p:nvPr>
            <p:ph type="sldNum" sz="quarter" idx="12"/>
          </p:nvPr>
        </p:nvSpPr>
        <p:spPr/>
        <p:txBody>
          <a:bodyPr/>
          <a:lstStyle/>
          <a:p>
            <a:fld id="{DF8D5609-E9B0-419D-B3FA-22D9F77AE177}" type="slidenum">
              <a:rPr kumimoji="1" lang="ja-JP" altLang="en-US" smtClean="0"/>
              <a:t>1</a:t>
            </a:fld>
            <a:endParaRPr kumimoji="1" lang="ja-JP" altLang="en-US"/>
          </a:p>
        </p:txBody>
      </p:sp>
    </p:spTree>
    <p:extLst>
      <p:ext uri="{BB962C8B-B14F-4D97-AF65-F5344CB8AC3E}">
        <p14:creationId xmlns:p14="http://schemas.microsoft.com/office/powerpoint/2010/main" val="83862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a:extLst>
              <a:ext uri="{FF2B5EF4-FFF2-40B4-BE49-F238E27FC236}">
                <a16:creationId xmlns:a16="http://schemas.microsoft.com/office/drawing/2014/main" id="{D942C64B-16AF-380F-CAF0-8D2B130ECF0A}"/>
              </a:ext>
            </a:extLst>
          </p:cNvPr>
          <p:cNvSpPr/>
          <p:nvPr/>
        </p:nvSpPr>
        <p:spPr>
          <a:xfrm flipV="1">
            <a:off x="-66787" y="412771"/>
            <a:ext cx="12258787" cy="2066"/>
          </a:xfrm>
          <a:prstGeom prst="line">
            <a:avLst/>
          </a:prstGeom>
          <a:ln w="19050" cap="flat">
            <a:solidFill>
              <a:srgbClr val="000000"/>
            </a:solidFill>
            <a:prstDash val="solid"/>
            <a:headEnd type="none" w="sm" len="sm"/>
            <a:tailEnd type="none" w="sm" len="sm"/>
          </a:ln>
        </p:spPr>
        <p:txBody>
          <a:bodyPr/>
          <a:lstStyle/>
          <a:p>
            <a:endParaRPr lang="ja-JP" altLang="en-US"/>
          </a:p>
        </p:txBody>
      </p:sp>
      <p:sp>
        <p:nvSpPr>
          <p:cNvPr id="3" name="AutoShape 12">
            <a:extLst>
              <a:ext uri="{FF2B5EF4-FFF2-40B4-BE49-F238E27FC236}">
                <a16:creationId xmlns:a16="http://schemas.microsoft.com/office/drawing/2014/main" id="{9B44C50A-7E47-3FBB-7395-2D177E4EA42B}"/>
              </a:ext>
            </a:extLst>
          </p:cNvPr>
          <p:cNvSpPr/>
          <p:nvPr/>
        </p:nvSpPr>
        <p:spPr>
          <a:xfrm flipH="1">
            <a:off x="392799" y="11176"/>
            <a:ext cx="25400" cy="6858000"/>
          </a:xfrm>
          <a:prstGeom prst="line">
            <a:avLst/>
          </a:prstGeom>
          <a:ln w="19050" cap="flat">
            <a:solidFill>
              <a:srgbClr val="000000"/>
            </a:solidFill>
            <a:prstDash val="solid"/>
            <a:headEnd type="none" w="sm" len="sm"/>
            <a:tailEnd type="none" w="sm" len="sm"/>
          </a:ln>
        </p:spPr>
        <p:txBody>
          <a:bodyPr/>
          <a:lstStyle/>
          <a:p>
            <a:endParaRPr lang="ja-JP" altLang="en-US"/>
          </a:p>
        </p:txBody>
      </p:sp>
      <p:pic>
        <p:nvPicPr>
          <p:cNvPr id="4" name="object 5">
            <a:extLst>
              <a:ext uri="{FF2B5EF4-FFF2-40B4-BE49-F238E27FC236}">
                <a16:creationId xmlns:a16="http://schemas.microsoft.com/office/drawing/2014/main" id="{1733FB70-48A8-5330-7DBC-504EEF587AFA}"/>
              </a:ext>
            </a:extLst>
          </p:cNvPr>
          <p:cNvPicPr/>
          <p:nvPr/>
        </p:nvPicPr>
        <p:blipFill>
          <a:blip r:embed="rId3" cstate="email">
            <a:extLst>
              <a:ext uri="{28A0092B-C50C-407E-A947-70E740481C1C}">
                <a14:useLocalDpi xmlns:a14="http://schemas.microsoft.com/office/drawing/2010/main"/>
              </a:ext>
            </a:extLst>
          </a:blip>
          <a:stretch>
            <a:fillRect/>
          </a:stretch>
        </p:blipFill>
        <p:spPr>
          <a:xfrm>
            <a:off x="1203470" y="758794"/>
            <a:ext cx="2940196" cy="1210377"/>
          </a:xfrm>
          <a:prstGeom prst="rect">
            <a:avLst/>
          </a:prstGeom>
        </p:spPr>
      </p:pic>
      <p:sp>
        <p:nvSpPr>
          <p:cNvPr id="6" name="テキスト ボックス 5">
            <a:extLst>
              <a:ext uri="{FF2B5EF4-FFF2-40B4-BE49-F238E27FC236}">
                <a16:creationId xmlns:a16="http://schemas.microsoft.com/office/drawing/2014/main" id="{F6C3F533-0805-AE3F-6767-82B62AB02D69}"/>
              </a:ext>
            </a:extLst>
          </p:cNvPr>
          <p:cNvSpPr txBox="1"/>
          <p:nvPr/>
        </p:nvSpPr>
        <p:spPr>
          <a:xfrm>
            <a:off x="3971900" y="1010040"/>
            <a:ext cx="4742542" cy="769441"/>
          </a:xfrm>
          <a:prstGeom prst="rect">
            <a:avLst/>
          </a:prstGeom>
          <a:noFill/>
        </p:spPr>
        <p:txBody>
          <a:bodyPr wrap="square">
            <a:spAutoFit/>
          </a:bodyPr>
          <a:lstStyle/>
          <a:p>
            <a:r>
              <a:rPr lang="ja-JP" altLang="en-US" sz="4400" b="1">
                <a:latin typeface="游ゴシック Medium" panose="020B0500000000000000" pitchFamily="50" charset="-128"/>
                <a:ea typeface="游ゴシック Medium" panose="020B0500000000000000" pitchFamily="50" charset="-128"/>
              </a:rPr>
              <a:t>専属アンバサダー</a:t>
            </a:r>
            <a:endParaRPr lang="ja-JP" altLang="en-US" sz="4400"/>
          </a:p>
        </p:txBody>
      </p:sp>
      <p:sp>
        <p:nvSpPr>
          <p:cNvPr id="8" name="テキスト ボックス 7">
            <a:extLst>
              <a:ext uri="{FF2B5EF4-FFF2-40B4-BE49-F238E27FC236}">
                <a16:creationId xmlns:a16="http://schemas.microsoft.com/office/drawing/2014/main" id="{9D4848F2-35BB-0A9D-2B57-5511AF3B39F5}"/>
              </a:ext>
            </a:extLst>
          </p:cNvPr>
          <p:cNvSpPr txBox="1"/>
          <p:nvPr/>
        </p:nvSpPr>
        <p:spPr>
          <a:xfrm>
            <a:off x="4632875" y="2872565"/>
            <a:ext cx="4081567" cy="769441"/>
          </a:xfrm>
          <a:prstGeom prst="rect">
            <a:avLst/>
          </a:prstGeom>
          <a:noFill/>
        </p:spPr>
        <p:txBody>
          <a:bodyPr wrap="none" rtlCol="0">
            <a:spAutoFit/>
          </a:bodyPr>
          <a:lstStyle/>
          <a:p>
            <a:r>
              <a:rPr kumimoji="1" lang="ja-JP" altLang="en-US" sz="2400" b="1" dirty="0">
                <a:hlinkClick r:id="rId4"/>
              </a:rPr>
              <a:t>山賀琴子</a:t>
            </a:r>
            <a:r>
              <a:rPr kumimoji="1" lang="ja-JP" altLang="en-US" sz="2400" b="1" dirty="0"/>
              <a:t>／</a:t>
            </a:r>
            <a:r>
              <a:rPr kumimoji="1" lang="en-US" altLang="ja-JP" sz="2400" b="1" dirty="0"/>
              <a:t>Kotoko Yamaga</a:t>
            </a:r>
          </a:p>
          <a:p>
            <a:r>
              <a:rPr kumimoji="1" lang="ja-JP" altLang="en-US" sz="2000" dirty="0"/>
              <a:t>インフルエンサー・モデル</a:t>
            </a:r>
          </a:p>
        </p:txBody>
      </p:sp>
      <p:graphicFrame>
        <p:nvGraphicFramePr>
          <p:cNvPr id="9" name="object 13">
            <a:extLst>
              <a:ext uri="{FF2B5EF4-FFF2-40B4-BE49-F238E27FC236}">
                <a16:creationId xmlns:a16="http://schemas.microsoft.com/office/drawing/2014/main" id="{CD6AA3CB-D697-E729-2FA4-07794D297291}"/>
              </a:ext>
            </a:extLst>
          </p:cNvPr>
          <p:cNvGraphicFramePr>
            <a:graphicFrameLocks noGrp="1"/>
          </p:cNvGraphicFramePr>
          <p:nvPr>
            <p:extLst>
              <p:ext uri="{D42A27DB-BD31-4B8C-83A1-F6EECF244321}">
                <p14:modId xmlns:p14="http://schemas.microsoft.com/office/powerpoint/2010/main" val="883615811"/>
              </p:ext>
            </p:extLst>
          </p:nvPr>
        </p:nvGraphicFramePr>
        <p:xfrm>
          <a:off x="4651715" y="3233709"/>
          <a:ext cx="7510818" cy="3654595"/>
        </p:xfrm>
        <a:graphic>
          <a:graphicData uri="http://schemas.openxmlformats.org/drawingml/2006/table">
            <a:tbl>
              <a:tblPr firstRow="1" bandRow="1">
                <a:tableStyleId>{2D5ABB26-0587-4C30-8999-92F81FD0307C}</a:tableStyleId>
              </a:tblPr>
              <a:tblGrid>
                <a:gridCol w="1513872">
                  <a:extLst>
                    <a:ext uri="{9D8B030D-6E8A-4147-A177-3AD203B41FA5}">
                      <a16:colId xmlns:a16="http://schemas.microsoft.com/office/drawing/2014/main" val="20000"/>
                    </a:ext>
                  </a:extLst>
                </a:gridCol>
                <a:gridCol w="5996946">
                  <a:extLst>
                    <a:ext uri="{9D8B030D-6E8A-4147-A177-3AD203B41FA5}">
                      <a16:colId xmlns:a16="http://schemas.microsoft.com/office/drawing/2014/main" val="20001"/>
                    </a:ext>
                  </a:extLst>
                </a:gridCol>
              </a:tblGrid>
              <a:tr h="688774">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755"/>
                        </a:spcBef>
                      </a:pPr>
                      <a:endParaRPr sz="1400">
                        <a:latin typeface="Times New Roman"/>
                        <a:cs typeface="Times New Roman"/>
                      </a:endParaRPr>
                    </a:p>
                  </a:txBody>
                  <a:tcPr marL="0" marR="0" marT="0" marB="0">
                    <a:lnB w="9525">
                      <a:solidFill>
                        <a:srgbClr val="7E7E7E"/>
                      </a:solidFill>
                      <a:prstDash val="dot"/>
                    </a:lnB>
                  </a:tcPr>
                </a:tc>
                <a:tc>
                  <a:txBody>
                    <a:bodyPr/>
                    <a:lstStyle/>
                    <a:p>
                      <a:pPr marL="32384" algn="l">
                        <a:lnSpc>
                          <a:spcPts val="1295"/>
                        </a:lnSpc>
                      </a:pPr>
                      <a:endParaRPr sz="1400">
                        <a:latin typeface="Yu Gothic"/>
                        <a:cs typeface="Yu Gothic"/>
                      </a:endParaRPr>
                    </a:p>
                  </a:txBody>
                  <a:tcPr marL="0" marR="0" marT="0" marB="0">
                    <a:lnB w="9525">
                      <a:solidFill>
                        <a:srgbClr val="7E7E7E"/>
                      </a:solidFill>
                      <a:prstDash val="dot"/>
                    </a:lnB>
                  </a:tcPr>
                </a:tc>
                <a:extLst>
                  <a:ext uri="{0D108BD9-81ED-4DB2-BD59-A6C34878D82A}">
                    <a16:rowId xmlns:a16="http://schemas.microsoft.com/office/drawing/2014/main" val="10000"/>
                  </a:ext>
                </a:extLst>
              </a:tr>
              <a:tr h="240628">
                <a:tc>
                  <a:txBody>
                    <a:bodyPr/>
                    <a:lstStyle/>
                    <a:p>
                      <a:pPr marL="4445">
                        <a:lnSpc>
                          <a:spcPct val="100000"/>
                        </a:lnSpc>
                      </a:pPr>
                      <a:r>
                        <a:rPr lang="ja-JP" altLang="en-US" sz="1600" b="1">
                          <a:latin typeface="Yu Gothic"/>
                          <a:cs typeface="Yu Gothic"/>
                        </a:rPr>
                        <a:t>生年月日</a:t>
                      </a:r>
                    </a:p>
                  </a:txBody>
                  <a:tcPr marL="0" marR="0" marT="24130" marB="0">
                    <a:lnT w="9525">
                      <a:solidFill>
                        <a:srgbClr val="7E7E7E"/>
                      </a:solidFill>
                      <a:prstDash val="dot"/>
                    </a:lnT>
                    <a:lnB w="9525">
                      <a:solidFill>
                        <a:srgbClr val="7E7E7E"/>
                      </a:solidFill>
                      <a:prstDash val="dot"/>
                    </a:lnB>
                  </a:tcPr>
                </a:tc>
                <a:tc>
                  <a:txBody>
                    <a:bodyPr/>
                    <a:lstStyle/>
                    <a:p>
                      <a:pPr marL="32384" algn="l">
                        <a:lnSpc>
                          <a:spcPts val="1295"/>
                        </a:lnSpc>
                      </a:pPr>
                      <a:r>
                        <a:rPr lang="en-US" altLang="ja-JP" sz="1600" b="0" dirty="0">
                          <a:latin typeface="Yu Gothic"/>
                          <a:cs typeface="Yu Gothic"/>
                        </a:rPr>
                        <a:t>1995</a:t>
                      </a:r>
                      <a:r>
                        <a:rPr lang="ja-JP" altLang="en-US" sz="1600" b="0">
                          <a:latin typeface="Yu Gothic"/>
                          <a:cs typeface="Yu Gothic"/>
                        </a:rPr>
                        <a:t>年</a:t>
                      </a:r>
                      <a:r>
                        <a:rPr lang="en-US" altLang="ja-JP" sz="1600" b="0" dirty="0">
                          <a:latin typeface="Yu Gothic"/>
                          <a:cs typeface="Yu Gothic"/>
                        </a:rPr>
                        <a:t>1</a:t>
                      </a:r>
                      <a:r>
                        <a:rPr lang="ja-JP" altLang="en-US" sz="1600" b="0">
                          <a:latin typeface="Yu Gothic"/>
                          <a:cs typeface="Yu Gothic"/>
                        </a:rPr>
                        <a:t>月</a:t>
                      </a:r>
                      <a:r>
                        <a:rPr lang="en-US" altLang="ja-JP" sz="1600" b="0" dirty="0">
                          <a:latin typeface="Yu Gothic"/>
                          <a:cs typeface="Yu Gothic"/>
                        </a:rPr>
                        <a:t>23</a:t>
                      </a:r>
                      <a:r>
                        <a:rPr lang="ja-JP" altLang="en-US" sz="1600" b="0">
                          <a:latin typeface="Yu Gothic"/>
                          <a:cs typeface="Yu Gothic"/>
                        </a:rPr>
                        <a:t>日</a:t>
                      </a:r>
                    </a:p>
                  </a:txBody>
                  <a:tcPr marL="0" marR="0" marT="24130" marB="0">
                    <a:lnT w="9525">
                      <a:solidFill>
                        <a:srgbClr val="7E7E7E"/>
                      </a:solidFill>
                      <a:prstDash val="dot"/>
                    </a:lnT>
                    <a:lnB w="9525">
                      <a:solidFill>
                        <a:srgbClr val="7E7E7E"/>
                      </a:solidFill>
                      <a:prstDash val="dot"/>
                    </a:lnB>
                  </a:tcPr>
                </a:tc>
                <a:extLst>
                  <a:ext uri="{0D108BD9-81ED-4DB2-BD59-A6C34878D82A}">
                    <a16:rowId xmlns:a16="http://schemas.microsoft.com/office/drawing/2014/main" val="10001"/>
                  </a:ext>
                </a:extLst>
              </a:tr>
              <a:tr h="240628">
                <a:tc>
                  <a:txBody>
                    <a:bodyPr/>
                    <a:lstStyle/>
                    <a:p>
                      <a:pPr marL="4445">
                        <a:lnSpc>
                          <a:spcPct val="100000"/>
                        </a:lnSpc>
                        <a:spcBef>
                          <a:spcPts val="190"/>
                        </a:spcBef>
                      </a:pPr>
                      <a:r>
                        <a:rPr lang="ja-JP" altLang="en-US" sz="1600" b="1">
                          <a:latin typeface="Yu Gothic"/>
                          <a:cs typeface="Yu Gothic"/>
                        </a:rPr>
                        <a:t>出身</a:t>
                      </a:r>
                      <a:endParaRPr sz="1600" b="1">
                        <a:latin typeface="Yu Gothic"/>
                        <a:cs typeface="Yu Gothic"/>
                      </a:endParaRPr>
                    </a:p>
                  </a:txBody>
                  <a:tcPr marL="0" marR="0" marT="24130" marB="0">
                    <a:lnT w="9525">
                      <a:solidFill>
                        <a:srgbClr val="7E7E7E"/>
                      </a:solidFill>
                      <a:prstDash val="dot"/>
                    </a:lnT>
                    <a:lnB w="9525">
                      <a:solidFill>
                        <a:srgbClr val="7E7E7E"/>
                      </a:solidFill>
                      <a:prstDash val="dot"/>
                    </a:lnB>
                  </a:tcPr>
                </a:tc>
                <a:tc>
                  <a:txBody>
                    <a:bodyPr/>
                    <a:lstStyle/>
                    <a:p>
                      <a:pPr marL="32384">
                        <a:lnSpc>
                          <a:spcPct val="100000"/>
                        </a:lnSpc>
                        <a:spcBef>
                          <a:spcPts val="190"/>
                        </a:spcBef>
                      </a:pPr>
                      <a:r>
                        <a:rPr lang="ja-JP" altLang="en-US" sz="1600" b="0" spc="-10">
                          <a:solidFill>
                            <a:srgbClr val="404040"/>
                          </a:solidFill>
                          <a:latin typeface="Yu Gothic"/>
                          <a:cs typeface="Yu Gothic"/>
                        </a:rPr>
                        <a:t>北海道</a:t>
                      </a:r>
                      <a:endParaRPr sz="1600" b="0">
                        <a:latin typeface="Yu Gothic"/>
                        <a:cs typeface="Yu Gothic"/>
                      </a:endParaRPr>
                    </a:p>
                  </a:txBody>
                  <a:tcPr marL="0" marR="0" marT="24130" marB="0">
                    <a:lnT w="9525">
                      <a:solidFill>
                        <a:srgbClr val="7E7E7E"/>
                      </a:solidFill>
                      <a:prstDash val="dot"/>
                    </a:lnT>
                    <a:lnB w="9525">
                      <a:solidFill>
                        <a:srgbClr val="7E7E7E"/>
                      </a:solidFill>
                      <a:prstDash val="dot"/>
                    </a:lnB>
                  </a:tcPr>
                </a:tc>
                <a:extLst>
                  <a:ext uri="{0D108BD9-81ED-4DB2-BD59-A6C34878D82A}">
                    <a16:rowId xmlns:a16="http://schemas.microsoft.com/office/drawing/2014/main" val="10002"/>
                  </a:ext>
                </a:extLst>
              </a:tr>
              <a:tr h="241366">
                <a:tc>
                  <a:txBody>
                    <a:bodyPr/>
                    <a:lstStyle/>
                    <a:p>
                      <a:pPr marL="4445">
                        <a:lnSpc>
                          <a:spcPct val="100000"/>
                        </a:lnSpc>
                        <a:spcBef>
                          <a:spcPts val="195"/>
                        </a:spcBef>
                      </a:pPr>
                      <a:r>
                        <a:rPr lang="ja-JP" altLang="en-US" sz="1600" b="1">
                          <a:latin typeface="Yu Gothic"/>
                          <a:cs typeface="Yu Gothic"/>
                        </a:rPr>
                        <a:t>身長</a:t>
                      </a:r>
                      <a:endParaRPr sz="1600" b="1">
                        <a:latin typeface="Yu Gothic"/>
                        <a:cs typeface="Yu Gothic"/>
                      </a:endParaRPr>
                    </a:p>
                  </a:txBody>
                  <a:tcPr marL="0" marR="0" marT="24765" marB="0">
                    <a:lnT w="9525">
                      <a:solidFill>
                        <a:srgbClr val="7E7E7E"/>
                      </a:solidFill>
                      <a:prstDash val="dot"/>
                    </a:lnT>
                    <a:lnB w="9525">
                      <a:solidFill>
                        <a:srgbClr val="7E7E7E"/>
                      </a:solidFill>
                      <a:prstDash val="dot"/>
                    </a:lnB>
                  </a:tcPr>
                </a:tc>
                <a:tc>
                  <a:txBody>
                    <a:bodyPr/>
                    <a:lstStyle/>
                    <a:p>
                      <a:pPr marL="32384">
                        <a:lnSpc>
                          <a:spcPct val="100000"/>
                        </a:lnSpc>
                        <a:spcBef>
                          <a:spcPts val="195"/>
                        </a:spcBef>
                      </a:pPr>
                      <a:r>
                        <a:rPr lang="en-US" altLang="ja-JP" sz="1600" b="0" spc="-10">
                          <a:solidFill>
                            <a:srgbClr val="404040"/>
                          </a:solidFill>
                          <a:latin typeface="Yu Gothic"/>
                          <a:cs typeface="Yu Gothic"/>
                        </a:rPr>
                        <a:t>160cm</a:t>
                      </a:r>
                      <a:endParaRPr sz="1600" b="0">
                        <a:latin typeface="Yu Gothic"/>
                        <a:cs typeface="Yu Gothic"/>
                      </a:endParaRPr>
                    </a:p>
                  </a:txBody>
                  <a:tcPr marL="0" marR="0" marT="24765" marB="0">
                    <a:lnT w="9525">
                      <a:solidFill>
                        <a:srgbClr val="7E7E7E"/>
                      </a:solidFill>
                      <a:prstDash val="dot"/>
                    </a:lnT>
                    <a:lnB w="9525">
                      <a:solidFill>
                        <a:srgbClr val="7E7E7E"/>
                      </a:solidFill>
                      <a:prstDash val="dot"/>
                    </a:lnB>
                  </a:tcPr>
                </a:tc>
                <a:extLst>
                  <a:ext uri="{0D108BD9-81ED-4DB2-BD59-A6C34878D82A}">
                    <a16:rowId xmlns:a16="http://schemas.microsoft.com/office/drawing/2014/main" val="10003"/>
                  </a:ext>
                </a:extLst>
              </a:tr>
              <a:tr h="1091685">
                <a:tc>
                  <a:txBody>
                    <a:bodyPr/>
                    <a:lstStyle/>
                    <a:p>
                      <a:pPr marL="4445">
                        <a:lnSpc>
                          <a:spcPct val="100000"/>
                        </a:lnSpc>
                        <a:spcBef>
                          <a:spcPts val="195"/>
                        </a:spcBef>
                      </a:pPr>
                      <a:r>
                        <a:rPr lang="ja-JP" altLang="en-US" sz="1600" b="1">
                          <a:latin typeface="Yu Gothic"/>
                          <a:cs typeface="Yu Gothic"/>
                        </a:rPr>
                        <a:t>経歴</a:t>
                      </a:r>
                      <a:endParaRPr sz="1600" b="1">
                        <a:latin typeface="Yu Gothic"/>
                        <a:cs typeface="Yu Gothic"/>
                      </a:endParaRPr>
                    </a:p>
                  </a:txBody>
                  <a:tcPr marL="0" marR="0" marT="24765" marB="0">
                    <a:lnT w="9525">
                      <a:solidFill>
                        <a:srgbClr val="7E7E7E"/>
                      </a:solidFill>
                      <a:prstDash val="dot"/>
                    </a:lnT>
                    <a:lnB w="9525">
                      <a:solidFill>
                        <a:srgbClr val="7E7E7E"/>
                      </a:solidFill>
                      <a:prstDash val="dot"/>
                    </a:lnB>
                  </a:tcPr>
                </a:tc>
                <a:tc>
                  <a:txBody>
                    <a:bodyPr/>
                    <a:lstStyle/>
                    <a:p>
                      <a:pPr marL="32384">
                        <a:lnSpc>
                          <a:spcPct val="100000"/>
                        </a:lnSpc>
                        <a:spcBef>
                          <a:spcPts val="195"/>
                        </a:spcBef>
                      </a:pPr>
                      <a:r>
                        <a:rPr lang="en-US" altLang="ja-JP" sz="1600" b="0" dirty="0">
                          <a:latin typeface="Yu Gothic"/>
                          <a:cs typeface="Yu Gothic"/>
                        </a:rPr>
                        <a:t>2015</a:t>
                      </a:r>
                      <a:r>
                        <a:rPr lang="ja-JP" altLang="en-US" sz="1600" b="0" dirty="0">
                          <a:latin typeface="Yu Gothic"/>
                          <a:cs typeface="Yu Gothic"/>
                        </a:rPr>
                        <a:t>年に</a:t>
                      </a:r>
                      <a:r>
                        <a:rPr lang="ja-JP" altLang="en-US" sz="1600" b="1" dirty="0">
                          <a:latin typeface="Yu Gothic"/>
                          <a:cs typeface="Yu Gothic"/>
                        </a:rPr>
                        <a:t>ミス青山グランプリ</a:t>
                      </a:r>
                      <a:r>
                        <a:rPr lang="ja-JP" altLang="en-US" sz="1600" b="0" dirty="0">
                          <a:latin typeface="Yu Gothic"/>
                          <a:cs typeface="Yu Gothic"/>
                        </a:rPr>
                        <a:t>に輝き、女優、モデルと</a:t>
                      </a:r>
                      <a:endParaRPr lang="en-US" altLang="ja-JP" sz="1600" b="0" dirty="0">
                        <a:latin typeface="Yu Gothic"/>
                        <a:cs typeface="Yu Gothic"/>
                      </a:endParaRPr>
                    </a:p>
                    <a:p>
                      <a:pPr marL="32384">
                        <a:lnSpc>
                          <a:spcPct val="100000"/>
                        </a:lnSpc>
                        <a:spcBef>
                          <a:spcPts val="195"/>
                        </a:spcBef>
                      </a:pPr>
                      <a:r>
                        <a:rPr lang="ja-JP" altLang="en-US" sz="1600" b="0" dirty="0">
                          <a:latin typeface="Yu Gothic"/>
                          <a:cs typeface="Yu Gothic"/>
                        </a:rPr>
                        <a:t>して活動。</a:t>
                      </a:r>
                      <a:r>
                        <a:rPr lang="en-US" altLang="ja-JP" sz="1600" b="0" dirty="0">
                          <a:latin typeface="Yu Gothic"/>
                          <a:cs typeface="Yu Gothic"/>
                        </a:rPr>
                        <a:t>2019</a:t>
                      </a:r>
                      <a:r>
                        <a:rPr lang="ja-JP" altLang="en-US" sz="1600" b="0" dirty="0">
                          <a:latin typeface="Yu Gothic"/>
                          <a:cs typeface="Yu Gothic"/>
                        </a:rPr>
                        <a:t>年</a:t>
                      </a:r>
                      <a:r>
                        <a:rPr lang="en-US" altLang="ja-JP" sz="1600" b="0" dirty="0">
                          <a:latin typeface="Yu Gothic"/>
                          <a:cs typeface="Yu Gothic"/>
                        </a:rPr>
                        <a:t>1</a:t>
                      </a:r>
                      <a:r>
                        <a:rPr lang="ja-JP" altLang="en-US" sz="1600" b="0" dirty="0">
                          <a:latin typeface="Yu Gothic"/>
                          <a:cs typeface="Yu Gothic"/>
                        </a:rPr>
                        <a:t>月</a:t>
                      </a:r>
                      <a:r>
                        <a:rPr lang="en-US" altLang="ja-JP" sz="1600" b="0" dirty="0">
                          <a:latin typeface="Yu Gothic"/>
                          <a:cs typeface="Yu Gothic"/>
                        </a:rPr>
                        <a:t>23</a:t>
                      </a:r>
                      <a:r>
                        <a:rPr lang="ja-JP" altLang="en-US" sz="1600" b="0" dirty="0">
                          <a:latin typeface="Yu Gothic"/>
                          <a:cs typeface="Yu Gothic"/>
                        </a:rPr>
                        <a:t>日に株式会社コトコトを設立。</a:t>
                      </a:r>
                      <a:endParaRPr lang="en-US" altLang="ja-JP" sz="1600" b="0" dirty="0">
                        <a:latin typeface="Yu Gothic"/>
                        <a:cs typeface="Yu Gothic"/>
                      </a:endParaRPr>
                    </a:p>
                    <a:p>
                      <a:pPr marL="32384">
                        <a:lnSpc>
                          <a:spcPct val="100000"/>
                        </a:lnSpc>
                        <a:spcBef>
                          <a:spcPts val="195"/>
                        </a:spcBef>
                      </a:pPr>
                      <a:r>
                        <a:rPr lang="en-US" altLang="ja-JP" sz="1600" b="1" dirty="0">
                          <a:latin typeface="Yu Gothic"/>
                          <a:cs typeface="Yu Gothic"/>
                        </a:rPr>
                        <a:t>YouTuber</a:t>
                      </a:r>
                      <a:r>
                        <a:rPr lang="ja-JP" altLang="en-US" sz="1600" b="1" dirty="0">
                          <a:latin typeface="Yu Gothic"/>
                          <a:cs typeface="Yu Gothic"/>
                        </a:rPr>
                        <a:t>としても活動</a:t>
                      </a:r>
                      <a:r>
                        <a:rPr lang="ja-JP" altLang="en-US" sz="1600" b="0" dirty="0">
                          <a:latin typeface="Yu Gothic"/>
                          <a:cs typeface="Yu Gothic"/>
                        </a:rPr>
                        <a:t>しており、チャンネル登録者数は</a:t>
                      </a:r>
                      <a:endParaRPr lang="en-US" altLang="ja-JP" sz="1600" b="0" dirty="0">
                        <a:latin typeface="Yu Gothic"/>
                        <a:cs typeface="Yu Gothic"/>
                      </a:endParaRPr>
                    </a:p>
                    <a:p>
                      <a:pPr marL="32384">
                        <a:lnSpc>
                          <a:spcPct val="100000"/>
                        </a:lnSpc>
                        <a:spcBef>
                          <a:spcPts val="195"/>
                        </a:spcBef>
                      </a:pPr>
                      <a:r>
                        <a:rPr lang="ja-JP" altLang="en-US" sz="1600" b="0" dirty="0">
                          <a:latin typeface="Yu Gothic"/>
                          <a:cs typeface="Yu Gothic"/>
                        </a:rPr>
                        <a:t>約</a:t>
                      </a:r>
                      <a:r>
                        <a:rPr lang="en-US" altLang="ja-JP" sz="1600" b="0" dirty="0">
                          <a:latin typeface="Yu Gothic"/>
                          <a:cs typeface="Yu Gothic"/>
                        </a:rPr>
                        <a:t>91,000</a:t>
                      </a:r>
                      <a:r>
                        <a:rPr lang="ja-JP" altLang="en-US" sz="1600" b="0" dirty="0">
                          <a:latin typeface="Yu Gothic"/>
                          <a:cs typeface="Yu Gothic"/>
                        </a:rPr>
                        <a:t>人（</a:t>
                      </a:r>
                      <a:r>
                        <a:rPr lang="en-US" altLang="ja-JP" sz="1600" b="0" dirty="0">
                          <a:latin typeface="Yu Gothic"/>
                          <a:cs typeface="Yu Gothic"/>
                        </a:rPr>
                        <a:t>2023</a:t>
                      </a:r>
                      <a:r>
                        <a:rPr lang="ja-JP" altLang="en-US" sz="1600" b="0" dirty="0">
                          <a:latin typeface="Yu Gothic"/>
                          <a:cs typeface="Yu Gothic"/>
                        </a:rPr>
                        <a:t>年</a:t>
                      </a:r>
                      <a:r>
                        <a:rPr lang="en-US" altLang="ja-JP" sz="1600" b="0" dirty="0">
                          <a:latin typeface="Yu Gothic"/>
                          <a:cs typeface="Yu Gothic"/>
                        </a:rPr>
                        <a:t>12</a:t>
                      </a:r>
                      <a:r>
                        <a:rPr lang="ja-JP" altLang="en-US" sz="1600" b="0" dirty="0">
                          <a:latin typeface="Yu Gothic"/>
                          <a:cs typeface="Yu Gothic"/>
                        </a:rPr>
                        <a:t>月現在）。</a:t>
                      </a:r>
                      <a:endParaRPr sz="1600" b="0" dirty="0">
                        <a:latin typeface="Yu Gothic"/>
                        <a:cs typeface="Yu Gothic"/>
                      </a:endParaRPr>
                    </a:p>
                  </a:txBody>
                  <a:tcPr marL="0" marR="0" marT="24765" marB="0">
                    <a:lnT w="9525">
                      <a:solidFill>
                        <a:srgbClr val="7E7E7E"/>
                      </a:solidFill>
                      <a:prstDash val="dot"/>
                    </a:lnT>
                    <a:lnB w="9525">
                      <a:solidFill>
                        <a:srgbClr val="7E7E7E"/>
                      </a:solidFill>
                      <a:prstDash val="dot"/>
                    </a:lnB>
                  </a:tcPr>
                </a:tc>
                <a:extLst>
                  <a:ext uri="{0D108BD9-81ED-4DB2-BD59-A6C34878D82A}">
                    <a16:rowId xmlns:a16="http://schemas.microsoft.com/office/drawing/2014/main" val="10004"/>
                  </a:ext>
                </a:extLst>
              </a:tr>
              <a:tr h="1016685">
                <a:tc>
                  <a:txBody>
                    <a:bodyPr/>
                    <a:lstStyle/>
                    <a:p>
                      <a:pPr marL="4445">
                        <a:lnSpc>
                          <a:spcPct val="100000"/>
                        </a:lnSpc>
                      </a:pPr>
                      <a:r>
                        <a:rPr lang="ja-JP" altLang="en-US" sz="1600" b="1" spc="-10" dirty="0">
                          <a:solidFill>
                            <a:srgbClr val="404040"/>
                          </a:solidFill>
                          <a:latin typeface="Yu Gothic"/>
                          <a:cs typeface="Yu Gothic"/>
                        </a:rPr>
                        <a:t>趣味</a:t>
                      </a:r>
                      <a:endParaRPr lang="en-US" altLang="ja-JP" sz="1600" b="1" spc="-10" dirty="0">
                        <a:solidFill>
                          <a:srgbClr val="404040"/>
                        </a:solidFill>
                        <a:latin typeface="Yu Gothic"/>
                        <a:cs typeface="Yu Gothic"/>
                      </a:endParaRPr>
                    </a:p>
                    <a:p>
                      <a:pPr marL="4445">
                        <a:lnSpc>
                          <a:spcPct val="100000"/>
                        </a:lnSpc>
                      </a:pPr>
                      <a:r>
                        <a:rPr lang="ja-JP" altLang="en-US" sz="1600" b="1" dirty="0">
                          <a:latin typeface="Yu Gothic"/>
                          <a:cs typeface="Yu Gothic"/>
                        </a:rPr>
                        <a:t>得意分野</a:t>
                      </a:r>
                      <a:endParaRPr sz="1600" b="1" dirty="0">
                        <a:latin typeface="Yu Gothic"/>
                        <a:cs typeface="Yu Gothic"/>
                      </a:endParaRPr>
                    </a:p>
                  </a:txBody>
                  <a:tcPr marL="0" marR="0" marT="0" marB="0">
                    <a:lnT w="9525">
                      <a:solidFill>
                        <a:srgbClr val="7E7E7E"/>
                      </a:solidFill>
                      <a:prstDash val="dot"/>
                    </a:lnT>
                    <a:lnB w="9525">
                      <a:solidFill>
                        <a:srgbClr val="7E7E7E"/>
                      </a:solidFill>
                      <a:prstDash val="dot"/>
                    </a:lnB>
                  </a:tcPr>
                </a:tc>
                <a:tc>
                  <a:txBody>
                    <a:bodyPr/>
                    <a:lstStyle/>
                    <a:p>
                      <a:pPr marL="32384">
                        <a:lnSpc>
                          <a:spcPct val="100000"/>
                        </a:lnSpc>
                        <a:spcBef>
                          <a:spcPts val="195"/>
                        </a:spcBef>
                      </a:pPr>
                      <a:r>
                        <a:rPr lang="ja-JP" altLang="en-US" sz="1600" b="0" spc="-10" dirty="0">
                          <a:solidFill>
                            <a:srgbClr val="404040"/>
                          </a:solidFill>
                          <a:latin typeface="Yu Gothic"/>
                          <a:cs typeface="Yu Gothic"/>
                        </a:rPr>
                        <a:t>旅行　筋トレ　美容　ファッション　美食　車　</a:t>
                      </a:r>
                      <a:r>
                        <a:rPr lang="en-US" altLang="ja-JP" sz="1600" b="0" spc="-10" dirty="0" err="1">
                          <a:solidFill>
                            <a:srgbClr val="404040"/>
                          </a:solidFill>
                          <a:latin typeface="Yu Gothic"/>
                          <a:cs typeface="Yu Gothic"/>
                        </a:rPr>
                        <a:t>etc</a:t>
                      </a:r>
                      <a:r>
                        <a:rPr lang="en-US" altLang="ja-JP" sz="1600" b="0" spc="-10" dirty="0">
                          <a:solidFill>
                            <a:srgbClr val="404040"/>
                          </a:solidFill>
                          <a:latin typeface="Yu Gothic"/>
                          <a:cs typeface="Yu Gothic"/>
                        </a:rPr>
                        <a:t>…</a:t>
                      </a:r>
                    </a:p>
                  </a:txBody>
                  <a:tcPr marL="0" marR="0" marT="24765" marB="0">
                    <a:lnT w="9525">
                      <a:solidFill>
                        <a:srgbClr val="7E7E7E"/>
                      </a:solidFill>
                      <a:prstDash val="dot"/>
                    </a:lnT>
                    <a:lnB w="9525">
                      <a:solidFill>
                        <a:srgbClr val="7E7E7E"/>
                      </a:solidFill>
                      <a:prstDash val="dot"/>
                    </a:lnB>
                  </a:tcPr>
                </a:tc>
                <a:extLst>
                  <a:ext uri="{0D108BD9-81ED-4DB2-BD59-A6C34878D82A}">
                    <a16:rowId xmlns:a16="http://schemas.microsoft.com/office/drawing/2014/main" val="10005"/>
                  </a:ext>
                </a:extLst>
              </a:tr>
            </a:tbl>
          </a:graphicData>
        </a:graphic>
      </p:graphicFrame>
      <p:sp>
        <p:nvSpPr>
          <p:cNvPr id="10" name="テキスト ボックス 9">
            <a:extLst>
              <a:ext uri="{FF2B5EF4-FFF2-40B4-BE49-F238E27FC236}">
                <a16:creationId xmlns:a16="http://schemas.microsoft.com/office/drawing/2014/main" id="{1B619305-4194-5487-907C-35DF52C73B33}"/>
              </a:ext>
            </a:extLst>
          </p:cNvPr>
          <p:cNvSpPr txBox="1"/>
          <p:nvPr/>
        </p:nvSpPr>
        <p:spPr>
          <a:xfrm>
            <a:off x="995011" y="2073231"/>
            <a:ext cx="11692181" cy="646331"/>
          </a:xfrm>
          <a:prstGeom prst="rect">
            <a:avLst/>
          </a:prstGeom>
          <a:noFill/>
        </p:spPr>
        <p:txBody>
          <a:bodyPr wrap="square" rtlCol="0">
            <a:spAutoFit/>
          </a:bodyPr>
          <a:lstStyle/>
          <a:p>
            <a:r>
              <a:rPr lang="ja-JP" altLang="en-US" sz="1800" b="0" i="0" dirty="0">
                <a:effectLst/>
                <a:latin typeface="Arial" panose="020B0604020202020204" pitchFamily="34" charset="0"/>
              </a:rPr>
              <a:t>インフルエンサーでモデルの山賀琴子さんが、</a:t>
            </a:r>
            <a:r>
              <a:rPr lang="en-US" altLang="ja-JP" dirty="0">
                <a:latin typeface="Arial" panose="020B0604020202020204" pitchFamily="34" charset="0"/>
              </a:rPr>
              <a:t>           </a:t>
            </a:r>
            <a:r>
              <a:rPr lang="ja-JP" altLang="en-US" sz="1800" b="0" i="0" dirty="0">
                <a:effectLst/>
                <a:latin typeface="Arial" panose="020B0604020202020204" pitchFamily="34" charset="0"/>
              </a:rPr>
              <a:t>初の専属アンバサダーに就任！</a:t>
            </a:r>
            <a:br>
              <a:rPr lang="en-US" altLang="ja-JP" sz="1800" b="0" i="0" dirty="0">
                <a:effectLst/>
                <a:latin typeface="Arial" panose="020B0604020202020204" pitchFamily="34" charset="0"/>
              </a:rPr>
            </a:br>
            <a:r>
              <a:rPr kumimoji="1" lang="en-US" altLang="ja-JP" sz="1800" dirty="0">
                <a:solidFill>
                  <a:schemeClr val="bg2">
                    <a:lumMod val="25000"/>
                  </a:schemeClr>
                </a:solidFill>
              </a:rPr>
              <a:t>20</a:t>
            </a:r>
            <a:r>
              <a:rPr kumimoji="1" lang="ja-JP" altLang="en-US" sz="1800" dirty="0">
                <a:solidFill>
                  <a:schemeClr val="bg2">
                    <a:lumMod val="25000"/>
                  </a:schemeClr>
                </a:solidFill>
              </a:rPr>
              <a:t>代～</a:t>
            </a:r>
            <a:r>
              <a:rPr kumimoji="1" lang="en-US" altLang="ja-JP" sz="1800" dirty="0">
                <a:solidFill>
                  <a:schemeClr val="bg2">
                    <a:lumMod val="25000"/>
                  </a:schemeClr>
                </a:solidFill>
              </a:rPr>
              <a:t>30</a:t>
            </a:r>
            <a:r>
              <a:rPr kumimoji="1" lang="ja-JP" altLang="en-US" sz="1800" dirty="0">
                <a:solidFill>
                  <a:schemeClr val="bg2">
                    <a:lumMod val="25000"/>
                  </a:schemeClr>
                </a:solidFill>
              </a:rPr>
              <a:t>代の女性からの知名度は群を抜き、</a:t>
            </a:r>
            <a:r>
              <a:rPr kumimoji="1" lang="en-US" altLang="ja-JP" sz="1800" dirty="0">
                <a:solidFill>
                  <a:schemeClr val="bg2">
                    <a:lumMod val="25000"/>
                  </a:schemeClr>
                </a:solidFill>
              </a:rPr>
              <a:t>SNS</a:t>
            </a:r>
            <a:r>
              <a:rPr kumimoji="1" lang="ja-JP" altLang="en-US" sz="1800" dirty="0">
                <a:solidFill>
                  <a:schemeClr val="bg2">
                    <a:lumMod val="25000"/>
                  </a:schemeClr>
                </a:solidFill>
              </a:rPr>
              <a:t>では約</a:t>
            </a:r>
            <a:r>
              <a:rPr kumimoji="1" lang="en-US" altLang="ja-JP" sz="1800" dirty="0">
                <a:solidFill>
                  <a:schemeClr val="bg2">
                    <a:lumMod val="25000"/>
                  </a:schemeClr>
                </a:solidFill>
              </a:rPr>
              <a:t>52</a:t>
            </a:r>
            <a:r>
              <a:rPr kumimoji="1" lang="ja-JP" altLang="en-US" sz="1800" dirty="0">
                <a:solidFill>
                  <a:schemeClr val="bg2">
                    <a:lumMod val="25000"/>
                  </a:schemeClr>
                </a:solidFill>
              </a:rPr>
              <a:t>万人のフォロワーを誇ります。</a:t>
            </a:r>
            <a:endParaRPr kumimoji="1" lang="ja-JP" altLang="en-US" dirty="0"/>
          </a:p>
        </p:txBody>
      </p:sp>
      <p:pic>
        <p:nvPicPr>
          <p:cNvPr id="11" name="object 9">
            <a:extLst>
              <a:ext uri="{FF2B5EF4-FFF2-40B4-BE49-F238E27FC236}">
                <a16:creationId xmlns:a16="http://schemas.microsoft.com/office/drawing/2014/main" id="{5E3C4BAA-C196-2D79-EC80-685C3CA60531}"/>
              </a:ext>
            </a:extLst>
          </p:cNvPr>
          <p:cNvPicPr/>
          <p:nvPr/>
        </p:nvPicPr>
        <p:blipFill>
          <a:blip r:embed="rId5" cstate="email">
            <a:extLst>
              <a:ext uri="{28A0092B-C50C-407E-A947-70E740481C1C}">
                <a14:useLocalDpi xmlns:a14="http://schemas.microsoft.com/office/drawing/2010/main"/>
              </a:ext>
            </a:extLst>
          </a:blip>
          <a:stretch>
            <a:fillRect/>
          </a:stretch>
        </p:blipFill>
        <p:spPr>
          <a:xfrm>
            <a:off x="7903685" y="3312100"/>
            <a:ext cx="259079" cy="260603"/>
          </a:xfrm>
          <a:prstGeom prst="rect">
            <a:avLst/>
          </a:prstGeom>
        </p:spPr>
      </p:pic>
      <p:graphicFrame>
        <p:nvGraphicFramePr>
          <p:cNvPr id="12" name="オブジェクト 11">
            <a:extLst>
              <a:ext uri="{FF2B5EF4-FFF2-40B4-BE49-F238E27FC236}">
                <a16:creationId xmlns:a16="http://schemas.microsoft.com/office/drawing/2014/main" id="{F05BDA78-128B-D2D8-B882-9B07CD1F7B12}"/>
              </a:ext>
            </a:extLst>
          </p:cNvPr>
          <p:cNvGraphicFramePr>
            <a:graphicFrameLocks noChangeAspect="1"/>
          </p:cNvGraphicFramePr>
          <p:nvPr>
            <p:extLst>
              <p:ext uri="{D42A27DB-BD31-4B8C-83A1-F6EECF244321}">
                <p14:modId xmlns:p14="http://schemas.microsoft.com/office/powerpoint/2010/main" val="4003870594"/>
              </p:ext>
            </p:extLst>
          </p:nvPr>
        </p:nvGraphicFramePr>
        <p:xfrm>
          <a:off x="8764475" y="666352"/>
          <a:ext cx="2143745" cy="1372649"/>
        </p:xfrm>
        <a:graphic>
          <a:graphicData uri="http://schemas.openxmlformats.org/presentationml/2006/ole">
            <mc:AlternateContent xmlns:mc="http://schemas.openxmlformats.org/markup-compatibility/2006">
              <mc:Choice xmlns:v="urn:schemas-microsoft-com:vml" Requires="v">
                <p:oleObj name="Acrobat Document" r:id="rId6" imgW="6262305" imgH="4009869" progId="Acrobat.Document.DC">
                  <p:embed/>
                </p:oleObj>
              </mc:Choice>
              <mc:Fallback>
                <p:oleObj name="Acrobat Document" r:id="rId6" imgW="6262305" imgH="4009869" progId="Acrobat.Document.DC">
                  <p:embed/>
                  <p:pic>
                    <p:nvPicPr>
                      <p:cNvPr id="12" name="オブジェクト 11">
                        <a:extLst>
                          <a:ext uri="{FF2B5EF4-FFF2-40B4-BE49-F238E27FC236}">
                            <a16:creationId xmlns:a16="http://schemas.microsoft.com/office/drawing/2014/main" id="{F05BDA78-128B-D2D8-B882-9B07CD1F7B12}"/>
                          </a:ext>
                        </a:extLst>
                      </p:cNvPr>
                      <p:cNvPicPr/>
                      <p:nvPr/>
                    </p:nvPicPr>
                    <p:blipFill>
                      <a:blip r:embed="rId7"/>
                      <a:stretch>
                        <a:fillRect/>
                      </a:stretch>
                    </p:blipFill>
                    <p:spPr>
                      <a:xfrm>
                        <a:off x="8764475" y="666352"/>
                        <a:ext cx="2143745" cy="1372649"/>
                      </a:xfrm>
                      <a:prstGeom prst="rect">
                        <a:avLst/>
                      </a:prstGeom>
                    </p:spPr>
                  </p:pic>
                </p:oleObj>
              </mc:Fallback>
            </mc:AlternateContent>
          </a:graphicData>
        </a:graphic>
      </p:graphicFrame>
      <p:pic>
        <p:nvPicPr>
          <p:cNvPr id="13" name="図 12" descr="テキスト&#10;&#10;自動的に生成された説明">
            <a:extLst>
              <a:ext uri="{FF2B5EF4-FFF2-40B4-BE49-F238E27FC236}">
                <a16:creationId xmlns:a16="http://schemas.microsoft.com/office/drawing/2014/main" id="{2CE38E5E-15FF-79D1-BDE6-626DF04692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57731" y="1503667"/>
            <a:ext cx="1325231" cy="1695812"/>
          </a:xfrm>
          <a:prstGeom prst="rect">
            <a:avLst/>
          </a:prstGeom>
        </p:spPr>
      </p:pic>
      <p:sp>
        <p:nvSpPr>
          <p:cNvPr id="14" name="テキスト ボックス 13">
            <a:extLst>
              <a:ext uri="{FF2B5EF4-FFF2-40B4-BE49-F238E27FC236}">
                <a16:creationId xmlns:a16="http://schemas.microsoft.com/office/drawing/2014/main" id="{7CA1C275-1413-6FAF-88D7-097DAFF27240}"/>
              </a:ext>
            </a:extLst>
          </p:cNvPr>
          <p:cNvSpPr txBox="1"/>
          <p:nvPr/>
        </p:nvSpPr>
        <p:spPr>
          <a:xfrm>
            <a:off x="8127904" y="3272674"/>
            <a:ext cx="1954381" cy="369332"/>
          </a:xfrm>
          <a:prstGeom prst="rect">
            <a:avLst/>
          </a:prstGeom>
          <a:noFill/>
        </p:spPr>
        <p:txBody>
          <a:bodyPr wrap="none" rtlCol="0">
            <a:spAutoFit/>
          </a:bodyPr>
          <a:lstStyle/>
          <a:p>
            <a:r>
              <a:rPr lang="ja-JP" altLang="en-US" sz="1800">
                <a:hlinkClick r:id="rId9"/>
              </a:rPr>
              <a:t>＠</a:t>
            </a:r>
            <a:r>
              <a:rPr lang="en-US" altLang="ja-JP" sz="1800" err="1">
                <a:hlinkClick r:id="rId9"/>
              </a:rPr>
              <a:t>k</a:t>
            </a:r>
            <a:r>
              <a:rPr kumimoji="1" lang="en-US" altLang="ja-JP" sz="1800" err="1">
                <a:hlinkClick r:id="rId9"/>
              </a:rPr>
              <a:t>otokoyamaga</a:t>
            </a:r>
            <a:endParaRPr kumimoji="1" lang="ja-JP" altLang="en-US"/>
          </a:p>
        </p:txBody>
      </p:sp>
      <p:pic>
        <p:nvPicPr>
          <p:cNvPr id="17" name="グラフィックス 16" descr="バッジ: チェックマーク 1 枠線">
            <a:extLst>
              <a:ext uri="{FF2B5EF4-FFF2-40B4-BE49-F238E27FC236}">
                <a16:creationId xmlns:a16="http://schemas.microsoft.com/office/drawing/2014/main" id="{4D8FB8D8-5F4A-630D-47D7-DA7A204B7D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2799" y="814542"/>
            <a:ext cx="1067705" cy="1067705"/>
          </a:xfrm>
          <a:prstGeom prst="rect">
            <a:avLst/>
          </a:prstGeom>
        </p:spPr>
      </p:pic>
      <p:sp>
        <p:nvSpPr>
          <p:cNvPr id="18" name="テキスト ボックス 17">
            <a:extLst>
              <a:ext uri="{FF2B5EF4-FFF2-40B4-BE49-F238E27FC236}">
                <a16:creationId xmlns:a16="http://schemas.microsoft.com/office/drawing/2014/main" id="{0F2D0456-B893-9E5F-3E9F-1A32157A8942}"/>
              </a:ext>
            </a:extLst>
          </p:cNvPr>
          <p:cNvSpPr txBox="1"/>
          <p:nvPr/>
        </p:nvSpPr>
        <p:spPr>
          <a:xfrm>
            <a:off x="479486" y="521176"/>
            <a:ext cx="1031051" cy="400110"/>
          </a:xfrm>
          <a:prstGeom prst="rect">
            <a:avLst/>
          </a:prstGeom>
          <a:noFill/>
        </p:spPr>
        <p:txBody>
          <a:bodyPr wrap="none" rtlCol="0">
            <a:spAutoFit/>
          </a:bodyPr>
          <a:lstStyle/>
          <a:p>
            <a:r>
              <a:rPr kumimoji="1" lang="en-US" altLang="ja-JP" sz="2000"/>
              <a:t>NEW</a:t>
            </a:r>
            <a:r>
              <a:rPr kumimoji="1" lang="ja-JP" altLang="en-US" sz="2000"/>
              <a:t>！</a:t>
            </a:r>
          </a:p>
        </p:txBody>
      </p:sp>
      <p:sp>
        <p:nvSpPr>
          <p:cNvPr id="19" name="テキスト ボックス 18">
            <a:extLst>
              <a:ext uri="{FF2B5EF4-FFF2-40B4-BE49-F238E27FC236}">
                <a16:creationId xmlns:a16="http://schemas.microsoft.com/office/drawing/2014/main" id="{45DF02D0-1853-4DF2-0A39-B3E2EB3660F2}"/>
              </a:ext>
            </a:extLst>
          </p:cNvPr>
          <p:cNvSpPr txBox="1"/>
          <p:nvPr/>
        </p:nvSpPr>
        <p:spPr>
          <a:xfrm>
            <a:off x="1782897" y="5847960"/>
            <a:ext cx="2262158" cy="369332"/>
          </a:xfrm>
          <a:prstGeom prst="rect">
            <a:avLst/>
          </a:prstGeom>
          <a:noFill/>
        </p:spPr>
        <p:txBody>
          <a:bodyPr wrap="none" rtlCol="0">
            <a:spAutoFit/>
          </a:bodyPr>
          <a:lstStyle/>
          <a:p>
            <a:pPr algn="ctr"/>
            <a:r>
              <a:rPr lang="ja-JP" altLang="en-US" b="1" dirty="0"/>
              <a:t>■企画書はこちら！</a:t>
            </a:r>
            <a:endParaRPr lang="en-US" altLang="ja-JP" b="1" dirty="0"/>
          </a:p>
        </p:txBody>
      </p:sp>
      <p:sp>
        <p:nvSpPr>
          <p:cNvPr id="23" name="テキスト ボックス 22">
            <a:extLst>
              <a:ext uri="{FF2B5EF4-FFF2-40B4-BE49-F238E27FC236}">
                <a16:creationId xmlns:a16="http://schemas.microsoft.com/office/drawing/2014/main" id="{334BDC7B-C7FC-D7AC-8B15-76E14CBEDA50}"/>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15" name="グラフィックス 14" descr="チャットの吹き出し 単色塗りつぶし">
            <a:extLst>
              <a:ext uri="{FF2B5EF4-FFF2-40B4-BE49-F238E27FC236}">
                <a16:creationId xmlns:a16="http://schemas.microsoft.com/office/drawing/2014/main" id="{0BE76292-241A-EF00-6C7F-175D1A70E1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85401" y="360472"/>
            <a:ext cx="1340945" cy="1197561"/>
          </a:xfrm>
          <a:prstGeom prst="rect">
            <a:avLst/>
          </a:prstGeom>
        </p:spPr>
      </p:pic>
      <p:sp>
        <p:nvSpPr>
          <p:cNvPr id="20" name="正方形/長方形 19">
            <a:extLst>
              <a:ext uri="{FF2B5EF4-FFF2-40B4-BE49-F238E27FC236}">
                <a16:creationId xmlns:a16="http://schemas.microsoft.com/office/drawing/2014/main" id="{C834627E-9EAF-B10C-EFDE-99C8704B58F1}"/>
              </a:ext>
            </a:extLst>
          </p:cNvPr>
          <p:cNvSpPr/>
          <p:nvPr/>
        </p:nvSpPr>
        <p:spPr>
          <a:xfrm>
            <a:off x="10827610" y="697932"/>
            <a:ext cx="850129" cy="3870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a:extLst>
              <a:ext uri="{FF2B5EF4-FFF2-40B4-BE49-F238E27FC236}">
                <a16:creationId xmlns:a16="http://schemas.microsoft.com/office/drawing/2014/main" id="{3D5C92FF-0E82-3F8F-26BB-26DE6753A74D}"/>
              </a:ext>
            </a:extLst>
          </p:cNvPr>
          <p:cNvSpPr txBox="1"/>
          <p:nvPr/>
        </p:nvSpPr>
        <p:spPr>
          <a:xfrm>
            <a:off x="10827923" y="632122"/>
            <a:ext cx="902811" cy="523220"/>
          </a:xfrm>
          <a:prstGeom prst="rect">
            <a:avLst/>
          </a:prstGeom>
          <a:noFill/>
        </p:spPr>
        <p:txBody>
          <a:bodyPr wrap="none" rtlCol="0">
            <a:spAutoFit/>
          </a:bodyPr>
          <a:lstStyle/>
          <a:p>
            <a:r>
              <a:rPr kumimoji="1" lang="ja-JP" altLang="en-US" sz="1400" dirty="0">
                <a:solidFill>
                  <a:schemeClr val="tx1"/>
                </a:solidFill>
              </a:rPr>
              <a:t>誌面でも</a:t>
            </a:r>
            <a:endParaRPr kumimoji="1" lang="en-US" altLang="ja-JP" sz="1400" dirty="0">
              <a:solidFill>
                <a:schemeClr val="tx1"/>
              </a:solidFill>
            </a:endParaRPr>
          </a:p>
          <a:p>
            <a:r>
              <a:rPr kumimoji="1" lang="ja-JP" altLang="en-US" sz="1400" dirty="0">
                <a:solidFill>
                  <a:schemeClr val="tx1"/>
                </a:solidFill>
              </a:rPr>
              <a:t>活躍中！</a:t>
            </a:r>
          </a:p>
        </p:txBody>
      </p:sp>
      <p:sp>
        <p:nvSpPr>
          <p:cNvPr id="5" name="テキスト ボックス 4">
            <a:extLst>
              <a:ext uri="{FF2B5EF4-FFF2-40B4-BE49-F238E27FC236}">
                <a16:creationId xmlns:a16="http://schemas.microsoft.com/office/drawing/2014/main" id="{E300F757-1569-1E81-7979-AEF076EB52BA}"/>
              </a:ext>
            </a:extLst>
          </p:cNvPr>
          <p:cNvSpPr txBox="1"/>
          <p:nvPr/>
        </p:nvSpPr>
        <p:spPr>
          <a:xfrm>
            <a:off x="2584398" y="6217292"/>
            <a:ext cx="659155" cy="369332"/>
          </a:xfrm>
          <a:prstGeom prst="rect">
            <a:avLst/>
          </a:prstGeom>
          <a:noFill/>
        </p:spPr>
        <p:txBody>
          <a:bodyPr wrap="none" rtlCol="0">
            <a:spAutoFit/>
          </a:bodyPr>
          <a:lstStyle/>
          <a:p>
            <a:pPr algn="ctr"/>
            <a:r>
              <a:rPr kumimoji="1" lang="en-US" altLang="ja-JP" dirty="0">
                <a:hlinkClick r:id="rId14"/>
              </a:rPr>
              <a:t>BOX</a:t>
            </a:r>
            <a:endParaRPr kumimoji="1" lang="ja-JP" altLang="en-US" dirty="0"/>
          </a:p>
        </p:txBody>
      </p:sp>
      <p:sp>
        <p:nvSpPr>
          <p:cNvPr id="16" name="スライド番号プレースホルダー 15">
            <a:extLst>
              <a:ext uri="{FF2B5EF4-FFF2-40B4-BE49-F238E27FC236}">
                <a16:creationId xmlns:a16="http://schemas.microsoft.com/office/drawing/2014/main" id="{090F4853-F256-89C9-426C-10A2D53D3705}"/>
              </a:ext>
            </a:extLst>
          </p:cNvPr>
          <p:cNvSpPr>
            <a:spLocks noGrp="1"/>
          </p:cNvSpPr>
          <p:nvPr>
            <p:ph type="sldNum" sz="quarter" idx="12"/>
          </p:nvPr>
        </p:nvSpPr>
        <p:spPr/>
        <p:txBody>
          <a:bodyPr/>
          <a:lstStyle/>
          <a:p>
            <a:fld id="{DF8D5609-E9B0-419D-B3FA-22D9F77AE177}" type="slidenum">
              <a:rPr kumimoji="1" lang="ja-JP" altLang="en-US" smtClean="0"/>
              <a:t>10</a:t>
            </a:fld>
            <a:endParaRPr kumimoji="1" lang="ja-JP" altLang="en-US" dirty="0"/>
          </a:p>
        </p:txBody>
      </p:sp>
      <p:pic>
        <p:nvPicPr>
          <p:cNvPr id="22" name="object 5">
            <a:extLst>
              <a:ext uri="{FF2B5EF4-FFF2-40B4-BE49-F238E27FC236}">
                <a16:creationId xmlns:a16="http://schemas.microsoft.com/office/drawing/2014/main" id="{5A4DEC31-2DD0-AE75-104D-47CEE05B0A55}"/>
              </a:ext>
            </a:extLst>
          </p:cNvPr>
          <p:cNvPicPr/>
          <p:nvPr/>
        </p:nvPicPr>
        <p:blipFill>
          <a:blip r:embed="rId15" cstate="email">
            <a:extLst>
              <a:ext uri="{28A0092B-C50C-407E-A947-70E740481C1C}">
                <a14:useLocalDpi xmlns:a14="http://schemas.microsoft.com/office/drawing/2010/main"/>
              </a:ext>
            </a:extLst>
          </a:blip>
          <a:stretch>
            <a:fillRect/>
          </a:stretch>
        </p:blipFill>
        <p:spPr>
          <a:xfrm>
            <a:off x="5838490" y="2102912"/>
            <a:ext cx="712917" cy="293483"/>
          </a:xfrm>
          <a:prstGeom prst="rect">
            <a:avLst/>
          </a:prstGeom>
        </p:spPr>
      </p:pic>
      <p:pic>
        <p:nvPicPr>
          <p:cNvPr id="26" name="図 25" descr="白いシャツを着ている女性&#10;&#10;自動的に生成された説明">
            <a:extLst>
              <a:ext uri="{FF2B5EF4-FFF2-40B4-BE49-F238E27FC236}">
                <a16:creationId xmlns:a16="http://schemas.microsoft.com/office/drawing/2014/main" id="{0350B832-8F5B-4A58-A170-D7EA7CAB99B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415"/>
          <a:stretch/>
        </p:blipFill>
        <p:spPr>
          <a:xfrm>
            <a:off x="1429769" y="2753792"/>
            <a:ext cx="2869354" cy="3009869"/>
          </a:xfrm>
          <a:prstGeom prst="rect">
            <a:avLst/>
          </a:prstGeom>
        </p:spPr>
      </p:pic>
    </p:spTree>
    <p:extLst>
      <p:ext uri="{BB962C8B-B14F-4D97-AF65-F5344CB8AC3E}">
        <p14:creationId xmlns:p14="http://schemas.microsoft.com/office/powerpoint/2010/main" val="12328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2">
            <a:extLst>
              <a:ext uri="{FF2B5EF4-FFF2-40B4-BE49-F238E27FC236}">
                <a16:creationId xmlns:a16="http://schemas.microsoft.com/office/drawing/2014/main" id="{170E9A43-0DF9-AC9C-4243-4FE97ECE2D9B}"/>
              </a:ext>
            </a:extLst>
          </p:cNvPr>
          <p:cNvSpPr/>
          <p:nvPr/>
        </p:nvSpPr>
        <p:spPr>
          <a:xfrm flipH="1">
            <a:off x="402454" y="-20964"/>
            <a:ext cx="25400" cy="6858000"/>
          </a:xfrm>
          <a:prstGeom prst="line">
            <a:avLst/>
          </a:prstGeom>
          <a:ln w="12700" cap="flat">
            <a:solidFill>
              <a:srgbClr val="000000"/>
            </a:solidFill>
            <a:prstDash val="solid"/>
            <a:headEnd type="none" w="sm" len="sm"/>
            <a:tailEnd type="none" w="sm" len="sm"/>
          </a:ln>
        </p:spPr>
        <p:txBody>
          <a:bodyPr/>
          <a:lstStyle/>
          <a:p>
            <a:endParaRPr lang="ja-JP" altLang="en-US"/>
          </a:p>
        </p:txBody>
      </p:sp>
      <p:sp>
        <p:nvSpPr>
          <p:cNvPr id="2" name="スライド番号プレースホルダー 1">
            <a:extLst>
              <a:ext uri="{FF2B5EF4-FFF2-40B4-BE49-F238E27FC236}">
                <a16:creationId xmlns:a16="http://schemas.microsoft.com/office/drawing/2014/main" id="{862AFEE6-32B4-5886-FA5A-AD1B7387D363}"/>
              </a:ext>
            </a:extLst>
          </p:cNvPr>
          <p:cNvSpPr>
            <a:spLocks noGrp="1"/>
          </p:cNvSpPr>
          <p:nvPr>
            <p:ph type="sldNum" sz="quarter" idx="12"/>
          </p:nvPr>
        </p:nvSpPr>
        <p:spPr/>
        <p:txBody>
          <a:bodyPr/>
          <a:lstStyle/>
          <a:p>
            <a:fld id="{DF8D5609-E9B0-419D-B3FA-22D9F77AE177}"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6844C6B3-B58C-1175-FF1D-31AF8BC713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51213" cy="5936124"/>
          </a:xfrm>
          <a:prstGeom prst="rect">
            <a:avLst/>
          </a:prstGeom>
        </p:spPr>
      </p:pic>
      <p:sp>
        <p:nvSpPr>
          <p:cNvPr id="3" name="テキスト ボックス 2">
            <a:extLst>
              <a:ext uri="{FF2B5EF4-FFF2-40B4-BE49-F238E27FC236}">
                <a16:creationId xmlns:a16="http://schemas.microsoft.com/office/drawing/2014/main" id="{AD289E79-BDD3-CAF0-864C-6CDFA28BDF64}"/>
              </a:ext>
            </a:extLst>
          </p:cNvPr>
          <p:cNvSpPr txBox="1"/>
          <p:nvPr/>
        </p:nvSpPr>
        <p:spPr>
          <a:xfrm>
            <a:off x="1202911" y="5890556"/>
            <a:ext cx="774571" cy="307777"/>
          </a:xfrm>
          <a:prstGeom prst="rect">
            <a:avLst/>
          </a:prstGeom>
          <a:noFill/>
        </p:spPr>
        <p:txBody>
          <a:bodyPr wrap="none" rtlCol="0">
            <a:spAutoFit/>
          </a:bodyPr>
          <a:lstStyle/>
          <a:p>
            <a:r>
              <a:rPr lang="ja-JP" altLang="en-US" sz="1400" dirty="0"/>
              <a:t>金子</a:t>
            </a:r>
            <a:r>
              <a:rPr lang="en-US" altLang="ja-JP" sz="1400" dirty="0"/>
              <a:t> </a:t>
            </a:r>
            <a:r>
              <a:rPr lang="ja-JP" altLang="en-US" sz="1400" dirty="0"/>
              <a:t>綾</a:t>
            </a:r>
            <a:endParaRPr kumimoji="1" lang="ja-JP" altLang="en-US" sz="1400" dirty="0"/>
          </a:p>
        </p:txBody>
      </p:sp>
      <p:sp>
        <p:nvSpPr>
          <p:cNvPr id="5" name="テキスト ボックス 4">
            <a:extLst>
              <a:ext uri="{FF2B5EF4-FFF2-40B4-BE49-F238E27FC236}">
                <a16:creationId xmlns:a16="http://schemas.microsoft.com/office/drawing/2014/main" id="{B2C34F60-7711-629B-1DE1-5882F64B8345}"/>
              </a:ext>
            </a:extLst>
          </p:cNvPr>
          <p:cNvSpPr txBox="1"/>
          <p:nvPr/>
        </p:nvSpPr>
        <p:spPr>
          <a:xfrm>
            <a:off x="2719932" y="5884584"/>
            <a:ext cx="902811" cy="307777"/>
          </a:xfrm>
          <a:prstGeom prst="rect">
            <a:avLst/>
          </a:prstGeom>
          <a:noFill/>
        </p:spPr>
        <p:txBody>
          <a:bodyPr wrap="none" rtlCol="0">
            <a:spAutoFit/>
          </a:bodyPr>
          <a:lstStyle/>
          <a:p>
            <a:r>
              <a:rPr kumimoji="1" lang="ja-JP" altLang="en-US" sz="1400" dirty="0"/>
              <a:t>縄田恵里</a:t>
            </a:r>
          </a:p>
        </p:txBody>
      </p:sp>
      <p:sp>
        <p:nvSpPr>
          <p:cNvPr id="6" name="テキスト ボックス 5">
            <a:extLst>
              <a:ext uri="{FF2B5EF4-FFF2-40B4-BE49-F238E27FC236}">
                <a16:creationId xmlns:a16="http://schemas.microsoft.com/office/drawing/2014/main" id="{D1E44F7C-43FB-E808-B87A-022A78913F6D}"/>
              </a:ext>
            </a:extLst>
          </p:cNvPr>
          <p:cNvSpPr txBox="1"/>
          <p:nvPr/>
        </p:nvSpPr>
        <p:spPr>
          <a:xfrm>
            <a:off x="7172838" y="5912549"/>
            <a:ext cx="902811" cy="307777"/>
          </a:xfrm>
          <a:prstGeom prst="rect">
            <a:avLst/>
          </a:prstGeom>
          <a:noFill/>
        </p:spPr>
        <p:txBody>
          <a:bodyPr wrap="none" rtlCol="0">
            <a:spAutoFit/>
          </a:bodyPr>
          <a:lstStyle/>
          <a:p>
            <a:r>
              <a:rPr kumimoji="1" lang="ja-JP" altLang="en-US" sz="1400" dirty="0"/>
              <a:t>渡辺智佳</a:t>
            </a:r>
          </a:p>
        </p:txBody>
      </p:sp>
      <p:sp>
        <p:nvSpPr>
          <p:cNvPr id="7" name="テキスト ボックス 6">
            <a:extLst>
              <a:ext uri="{FF2B5EF4-FFF2-40B4-BE49-F238E27FC236}">
                <a16:creationId xmlns:a16="http://schemas.microsoft.com/office/drawing/2014/main" id="{4D6B9885-D500-6872-D398-5B522539FD8C}"/>
              </a:ext>
            </a:extLst>
          </p:cNvPr>
          <p:cNvSpPr txBox="1"/>
          <p:nvPr/>
        </p:nvSpPr>
        <p:spPr>
          <a:xfrm>
            <a:off x="9187347" y="5990506"/>
            <a:ext cx="1261884" cy="523220"/>
          </a:xfrm>
          <a:prstGeom prst="rect">
            <a:avLst/>
          </a:prstGeom>
          <a:noFill/>
        </p:spPr>
        <p:txBody>
          <a:bodyPr wrap="none" rtlCol="0">
            <a:spAutoFit/>
          </a:bodyPr>
          <a:lstStyle/>
          <a:p>
            <a:pPr algn="ctr"/>
            <a:r>
              <a:rPr lang="ja-JP" altLang="en-US" sz="1400" dirty="0"/>
              <a:t>三尋木奈保</a:t>
            </a:r>
            <a:br>
              <a:rPr lang="en-US" altLang="ja-JP" sz="1400" dirty="0"/>
            </a:br>
            <a:r>
              <a:rPr lang="ja-JP" altLang="en-US" sz="1400" dirty="0"/>
              <a:t>ファッション</a:t>
            </a:r>
            <a:endParaRPr kumimoji="1" lang="ja-JP" altLang="en-US" sz="1400" dirty="0"/>
          </a:p>
        </p:txBody>
      </p:sp>
      <p:pic>
        <p:nvPicPr>
          <p:cNvPr id="8" name="object 9">
            <a:extLst>
              <a:ext uri="{FF2B5EF4-FFF2-40B4-BE49-F238E27FC236}">
                <a16:creationId xmlns:a16="http://schemas.microsoft.com/office/drawing/2014/main" id="{53D848BC-3332-50CB-692E-379885972615}"/>
              </a:ext>
            </a:extLst>
          </p:cNvPr>
          <p:cNvPicPr/>
          <p:nvPr/>
        </p:nvPicPr>
        <p:blipFill>
          <a:blip r:embed="rId3" cstate="email">
            <a:extLst>
              <a:ext uri="{28A0092B-C50C-407E-A947-70E740481C1C}">
                <a14:useLocalDpi xmlns:a14="http://schemas.microsoft.com/office/drawing/2010/main"/>
              </a:ext>
            </a:extLst>
          </a:blip>
          <a:stretch>
            <a:fillRect/>
          </a:stretch>
        </p:blipFill>
        <p:spPr>
          <a:xfrm>
            <a:off x="910132" y="6129287"/>
            <a:ext cx="253303" cy="254793"/>
          </a:xfrm>
          <a:prstGeom prst="rect">
            <a:avLst/>
          </a:prstGeom>
        </p:spPr>
      </p:pic>
      <p:pic>
        <p:nvPicPr>
          <p:cNvPr id="9" name="object 9">
            <a:extLst>
              <a:ext uri="{FF2B5EF4-FFF2-40B4-BE49-F238E27FC236}">
                <a16:creationId xmlns:a16="http://schemas.microsoft.com/office/drawing/2014/main" id="{05BCBC02-2CCA-21C9-4C9B-A5042288B903}"/>
              </a:ext>
            </a:extLst>
          </p:cNvPr>
          <p:cNvPicPr/>
          <p:nvPr/>
        </p:nvPicPr>
        <p:blipFill>
          <a:blip r:embed="rId3" cstate="email">
            <a:extLst>
              <a:ext uri="{28A0092B-C50C-407E-A947-70E740481C1C}">
                <a14:useLocalDpi xmlns:a14="http://schemas.microsoft.com/office/drawing/2010/main"/>
              </a:ext>
            </a:extLst>
          </a:blip>
          <a:stretch>
            <a:fillRect/>
          </a:stretch>
        </p:blipFill>
        <p:spPr>
          <a:xfrm>
            <a:off x="2643074" y="6132728"/>
            <a:ext cx="253303" cy="254793"/>
          </a:xfrm>
          <a:prstGeom prst="rect">
            <a:avLst/>
          </a:prstGeom>
        </p:spPr>
      </p:pic>
      <p:pic>
        <p:nvPicPr>
          <p:cNvPr id="10" name="object 9">
            <a:extLst>
              <a:ext uri="{FF2B5EF4-FFF2-40B4-BE49-F238E27FC236}">
                <a16:creationId xmlns:a16="http://schemas.microsoft.com/office/drawing/2014/main" id="{E1B9BC57-2959-EAC5-2586-637295B66BEE}"/>
              </a:ext>
            </a:extLst>
          </p:cNvPr>
          <p:cNvPicPr/>
          <p:nvPr/>
        </p:nvPicPr>
        <p:blipFill>
          <a:blip r:embed="rId3" cstate="email">
            <a:extLst>
              <a:ext uri="{28A0092B-C50C-407E-A947-70E740481C1C}">
                <a14:useLocalDpi xmlns:a14="http://schemas.microsoft.com/office/drawing/2010/main"/>
              </a:ext>
            </a:extLst>
          </a:blip>
          <a:stretch>
            <a:fillRect/>
          </a:stretch>
        </p:blipFill>
        <p:spPr>
          <a:xfrm>
            <a:off x="5607653" y="6170887"/>
            <a:ext cx="253303" cy="254793"/>
          </a:xfrm>
          <a:prstGeom prst="rect">
            <a:avLst/>
          </a:prstGeom>
        </p:spPr>
      </p:pic>
      <p:pic>
        <p:nvPicPr>
          <p:cNvPr id="11" name="object 9">
            <a:extLst>
              <a:ext uri="{FF2B5EF4-FFF2-40B4-BE49-F238E27FC236}">
                <a16:creationId xmlns:a16="http://schemas.microsoft.com/office/drawing/2014/main" id="{ABE0D7F7-9F73-6D35-4541-213A1E01FBA3}"/>
              </a:ext>
            </a:extLst>
          </p:cNvPr>
          <p:cNvPicPr/>
          <p:nvPr/>
        </p:nvPicPr>
        <p:blipFill>
          <a:blip r:embed="rId3" cstate="email">
            <a:extLst>
              <a:ext uri="{28A0092B-C50C-407E-A947-70E740481C1C}">
                <a14:useLocalDpi xmlns:a14="http://schemas.microsoft.com/office/drawing/2010/main"/>
              </a:ext>
            </a:extLst>
          </a:blip>
          <a:stretch>
            <a:fillRect/>
          </a:stretch>
        </p:blipFill>
        <p:spPr>
          <a:xfrm>
            <a:off x="7108800" y="6192161"/>
            <a:ext cx="253303" cy="254793"/>
          </a:xfrm>
          <a:prstGeom prst="rect">
            <a:avLst/>
          </a:prstGeom>
        </p:spPr>
      </p:pic>
      <p:sp>
        <p:nvSpPr>
          <p:cNvPr id="12" name="テキスト ボックス 11">
            <a:extLst>
              <a:ext uri="{FF2B5EF4-FFF2-40B4-BE49-F238E27FC236}">
                <a16:creationId xmlns:a16="http://schemas.microsoft.com/office/drawing/2014/main" id="{093E74DD-230C-CE11-7238-4A3B2DFC3FED}"/>
              </a:ext>
            </a:extLst>
          </p:cNvPr>
          <p:cNvSpPr txBox="1"/>
          <p:nvPr/>
        </p:nvSpPr>
        <p:spPr>
          <a:xfrm>
            <a:off x="7323304" y="6137861"/>
            <a:ext cx="1313129" cy="523220"/>
          </a:xfrm>
          <a:prstGeom prst="rect">
            <a:avLst/>
          </a:prstGeom>
          <a:noFill/>
        </p:spPr>
        <p:txBody>
          <a:bodyPr wrap="square" rtlCol="0">
            <a:spAutoFit/>
          </a:bodyPr>
          <a:lstStyle/>
          <a:p>
            <a:r>
              <a:rPr lang="en-US" altLang="ja-JP" sz="1400" b="0" i="0" u="none" strike="noStrike" dirty="0">
                <a:effectLst/>
                <a:latin typeface="var(--font-family-system)"/>
                <a:hlinkClick r:id="rId4"/>
              </a:rPr>
              <a:t>@</a:t>
            </a:r>
            <a:r>
              <a:rPr lang="en" altLang="ja-JP" sz="1400" b="0" i="0" u="none" strike="noStrike" dirty="0">
                <a:effectLst/>
                <a:latin typeface="var(--font-family-system)"/>
                <a:hlinkClick r:id="rId4"/>
              </a:rPr>
              <a:t>nabechikas</a:t>
            </a:r>
          </a:p>
          <a:p>
            <a:endParaRPr kumimoji="1" lang="ja-JP" altLang="en-US" sz="1400" dirty="0"/>
          </a:p>
        </p:txBody>
      </p:sp>
      <p:sp>
        <p:nvSpPr>
          <p:cNvPr id="13" name="テキスト ボックス 12">
            <a:extLst>
              <a:ext uri="{FF2B5EF4-FFF2-40B4-BE49-F238E27FC236}">
                <a16:creationId xmlns:a16="http://schemas.microsoft.com/office/drawing/2014/main" id="{C89E897D-2A35-D78D-EE66-6F54C7D8F17A}"/>
              </a:ext>
            </a:extLst>
          </p:cNvPr>
          <p:cNvSpPr txBox="1"/>
          <p:nvPr/>
        </p:nvSpPr>
        <p:spPr>
          <a:xfrm>
            <a:off x="5812470" y="6137861"/>
            <a:ext cx="919804" cy="307777"/>
          </a:xfrm>
          <a:prstGeom prst="rect">
            <a:avLst/>
          </a:prstGeom>
          <a:noFill/>
        </p:spPr>
        <p:txBody>
          <a:bodyPr wrap="none" rtlCol="0">
            <a:spAutoFit/>
          </a:bodyPr>
          <a:lstStyle/>
          <a:p>
            <a:r>
              <a:rPr lang="en" altLang="ja-JP" sz="1400" b="0" i="0">
                <a:solidFill>
                  <a:srgbClr val="000000"/>
                </a:solidFill>
                <a:effectLst/>
                <a:latin typeface="-apple-system"/>
                <a:hlinkClick r:id="rId5"/>
              </a:rPr>
              <a:t>@</a:t>
            </a:r>
            <a:r>
              <a:rPr lang="en" altLang="ja-JP" sz="1400" b="0" i="0" u="none" strike="noStrike">
                <a:effectLst/>
                <a:latin typeface="var(--font-family-system)"/>
                <a:hlinkClick r:id="rId5"/>
              </a:rPr>
              <a:t>c.hyodo</a:t>
            </a:r>
          </a:p>
        </p:txBody>
      </p:sp>
      <p:sp>
        <p:nvSpPr>
          <p:cNvPr id="14" name="テキスト ボックス 13">
            <a:extLst>
              <a:ext uri="{FF2B5EF4-FFF2-40B4-BE49-F238E27FC236}">
                <a16:creationId xmlns:a16="http://schemas.microsoft.com/office/drawing/2014/main" id="{789846DC-0F1C-CE5F-6A9B-F939B22A5D9A}"/>
              </a:ext>
            </a:extLst>
          </p:cNvPr>
          <p:cNvSpPr txBox="1"/>
          <p:nvPr/>
        </p:nvSpPr>
        <p:spPr>
          <a:xfrm>
            <a:off x="1133955" y="6125742"/>
            <a:ext cx="1132426" cy="307777"/>
          </a:xfrm>
          <a:prstGeom prst="rect">
            <a:avLst/>
          </a:prstGeom>
          <a:noFill/>
        </p:spPr>
        <p:txBody>
          <a:bodyPr wrap="none" rtlCol="0">
            <a:spAutoFit/>
          </a:bodyPr>
          <a:lstStyle/>
          <a:p>
            <a:pPr algn="l"/>
            <a:r>
              <a:rPr lang="en" altLang="ja-JP" sz="1400" b="0" i="0" u="none" strike="noStrike">
                <a:solidFill>
                  <a:srgbClr val="000000"/>
                </a:solidFill>
                <a:effectLst/>
                <a:latin typeface="var(--font-family-system)"/>
                <a:hlinkClick r:id="rId6"/>
              </a:rPr>
              <a:t>@ayaaa0707</a:t>
            </a:r>
          </a:p>
        </p:txBody>
      </p:sp>
      <p:sp>
        <p:nvSpPr>
          <p:cNvPr id="15" name="テキスト ボックス 14">
            <a:extLst>
              <a:ext uri="{FF2B5EF4-FFF2-40B4-BE49-F238E27FC236}">
                <a16:creationId xmlns:a16="http://schemas.microsoft.com/office/drawing/2014/main" id="{99FA3C75-E05C-CC87-5DF6-E9DA1DD8D3B8}"/>
              </a:ext>
            </a:extLst>
          </p:cNvPr>
          <p:cNvSpPr txBox="1"/>
          <p:nvPr/>
        </p:nvSpPr>
        <p:spPr>
          <a:xfrm>
            <a:off x="5695579" y="5908056"/>
            <a:ext cx="902811" cy="307777"/>
          </a:xfrm>
          <a:prstGeom prst="rect">
            <a:avLst/>
          </a:prstGeom>
          <a:noFill/>
        </p:spPr>
        <p:txBody>
          <a:bodyPr wrap="none" rtlCol="0">
            <a:spAutoFit/>
          </a:bodyPr>
          <a:lstStyle/>
          <a:p>
            <a:r>
              <a:rPr kumimoji="1" lang="ja-JP" altLang="en-US" sz="1400" dirty="0"/>
              <a:t>兵藤千尋</a:t>
            </a:r>
          </a:p>
        </p:txBody>
      </p:sp>
      <p:sp>
        <p:nvSpPr>
          <p:cNvPr id="16" name="テキスト ボックス 15">
            <a:extLst>
              <a:ext uri="{FF2B5EF4-FFF2-40B4-BE49-F238E27FC236}">
                <a16:creationId xmlns:a16="http://schemas.microsoft.com/office/drawing/2014/main" id="{DC5A2E8E-B69A-0735-127E-96FE80130DCF}"/>
              </a:ext>
            </a:extLst>
          </p:cNvPr>
          <p:cNvSpPr txBox="1"/>
          <p:nvPr/>
        </p:nvSpPr>
        <p:spPr>
          <a:xfrm>
            <a:off x="2870260" y="6127510"/>
            <a:ext cx="904415" cy="307777"/>
          </a:xfrm>
          <a:prstGeom prst="rect">
            <a:avLst/>
          </a:prstGeom>
          <a:noFill/>
        </p:spPr>
        <p:txBody>
          <a:bodyPr wrap="none" rtlCol="0">
            <a:spAutoFit/>
          </a:bodyPr>
          <a:lstStyle/>
          <a:p>
            <a:r>
              <a:rPr lang="en" altLang="ja-JP" sz="1400" b="0" i="0" u="none" strike="noStrike">
                <a:effectLst/>
                <a:latin typeface="var(--font-family-system)"/>
                <a:hlinkClick r:id="rId7"/>
              </a:rPr>
              <a:t>@eri7810</a:t>
            </a:r>
          </a:p>
        </p:txBody>
      </p:sp>
      <p:sp>
        <p:nvSpPr>
          <p:cNvPr id="17" name="テキスト ボックス 16">
            <a:extLst>
              <a:ext uri="{FF2B5EF4-FFF2-40B4-BE49-F238E27FC236}">
                <a16:creationId xmlns:a16="http://schemas.microsoft.com/office/drawing/2014/main" id="{718AF5F4-A104-27F1-5407-6B338D11A56A}"/>
              </a:ext>
            </a:extLst>
          </p:cNvPr>
          <p:cNvSpPr txBox="1"/>
          <p:nvPr/>
        </p:nvSpPr>
        <p:spPr>
          <a:xfrm>
            <a:off x="4218320" y="5879449"/>
            <a:ext cx="1082348" cy="307777"/>
          </a:xfrm>
          <a:prstGeom prst="rect">
            <a:avLst/>
          </a:prstGeom>
          <a:noFill/>
        </p:spPr>
        <p:txBody>
          <a:bodyPr wrap="none" rtlCol="0">
            <a:spAutoFit/>
          </a:bodyPr>
          <a:lstStyle/>
          <a:p>
            <a:r>
              <a:rPr kumimoji="1" lang="ja-JP" altLang="en-US" sz="1400" dirty="0"/>
              <a:t>川上さやか</a:t>
            </a:r>
          </a:p>
        </p:txBody>
      </p:sp>
      <p:pic>
        <p:nvPicPr>
          <p:cNvPr id="18" name="object 9">
            <a:extLst>
              <a:ext uri="{FF2B5EF4-FFF2-40B4-BE49-F238E27FC236}">
                <a16:creationId xmlns:a16="http://schemas.microsoft.com/office/drawing/2014/main" id="{F55F4464-977E-9041-57E6-F9B7C034617D}"/>
              </a:ext>
            </a:extLst>
          </p:cNvPr>
          <p:cNvPicPr/>
          <p:nvPr/>
        </p:nvPicPr>
        <p:blipFill>
          <a:blip r:embed="rId3" cstate="email">
            <a:extLst>
              <a:ext uri="{28A0092B-C50C-407E-A947-70E740481C1C}">
                <a14:useLocalDpi xmlns:a14="http://schemas.microsoft.com/office/drawing/2010/main"/>
              </a:ext>
            </a:extLst>
          </a:blip>
          <a:stretch>
            <a:fillRect/>
          </a:stretch>
        </p:blipFill>
        <p:spPr>
          <a:xfrm>
            <a:off x="4141462" y="6127593"/>
            <a:ext cx="253303" cy="254793"/>
          </a:xfrm>
          <a:prstGeom prst="rect">
            <a:avLst/>
          </a:prstGeom>
        </p:spPr>
      </p:pic>
      <p:sp>
        <p:nvSpPr>
          <p:cNvPr id="19" name="テキスト ボックス 18">
            <a:extLst>
              <a:ext uri="{FF2B5EF4-FFF2-40B4-BE49-F238E27FC236}">
                <a16:creationId xmlns:a16="http://schemas.microsoft.com/office/drawing/2014/main" id="{A4035939-6264-D26D-5E70-F75E2E48BBAA}"/>
              </a:ext>
            </a:extLst>
          </p:cNvPr>
          <p:cNvSpPr txBox="1"/>
          <p:nvPr/>
        </p:nvSpPr>
        <p:spPr>
          <a:xfrm>
            <a:off x="4368648" y="6122375"/>
            <a:ext cx="861133" cy="523220"/>
          </a:xfrm>
          <a:prstGeom prst="rect">
            <a:avLst/>
          </a:prstGeom>
          <a:noFill/>
        </p:spPr>
        <p:txBody>
          <a:bodyPr wrap="none" rtlCol="0">
            <a:spAutoFit/>
          </a:bodyPr>
          <a:lstStyle/>
          <a:p>
            <a:r>
              <a:rPr lang="en" altLang="ja-JP" sz="1400" b="0" i="0" u="none" strike="noStrike" dirty="0">
                <a:effectLst/>
                <a:latin typeface="var(--font-family-system)"/>
                <a:hlinkClick r:id="rId7"/>
              </a:rPr>
              <a:t>@</a:t>
            </a:r>
            <a:r>
              <a:rPr lang="en-US" altLang="ja-JP" sz="1400" dirty="0">
                <a:latin typeface="var(--font-family-system)"/>
                <a:hlinkClick r:id="rId8"/>
              </a:rPr>
              <a:t>sk_120</a:t>
            </a:r>
          </a:p>
          <a:p>
            <a:endParaRPr lang="en" altLang="ja-JP" sz="1400" b="0" i="0" u="none" strike="noStrike" dirty="0">
              <a:effectLst/>
              <a:latin typeface="var(--font-family-system)"/>
              <a:hlinkClick r:id="rId7"/>
            </a:endParaRPr>
          </a:p>
        </p:txBody>
      </p:sp>
      <p:sp>
        <p:nvSpPr>
          <p:cNvPr id="20" name="テキスト ボックス 19">
            <a:extLst>
              <a:ext uri="{FF2B5EF4-FFF2-40B4-BE49-F238E27FC236}">
                <a16:creationId xmlns:a16="http://schemas.microsoft.com/office/drawing/2014/main" id="{8E98F15F-34BF-E43D-6168-F05856D4BAFA}"/>
              </a:ext>
            </a:extLst>
          </p:cNvPr>
          <p:cNvSpPr txBox="1"/>
          <p:nvPr/>
        </p:nvSpPr>
        <p:spPr>
          <a:xfrm>
            <a:off x="10547815" y="5998514"/>
            <a:ext cx="1313129" cy="523220"/>
          </a:xfrm>
          <a:prstGeom prst="rect">
            <a:avLst/>
          </a:prstGeom>
          <a:noFill/>
        </p:spPr>
        <p:txBody>
          <a:bodyPr wrap="square" rtlCol="0">
            <a:spAutoFit/>
          </a:bodyPr>
          <a:lstStyle/>
          <a:p>
            <a:pPr algn="ctr"/>
            <a:r>
              <a:rPr kumimoji="1" lang="ja-JP" altLang="en-US" sz="1400" dirty="0"/>
              <a:t>杉浦由佳子</a:t>
            </a:r>
            <a:endParaRPr kumimoji="1" lang="en-US" altLang="ja-JP" sz="1400" dirty="0"/>
          </a:p>
          <a:p>
            <a:pPr algn="ctr"/>
            <a:r>
              <a:rPr kumimoji="1" lang="ja-JP" altLang="en-US" sz="1400" dirty="0"/>
              <a:t>ビューティー</a:t>
            </a:r>
          </a:p>
        </p:txBody>
      </p:sp>
    </p:spTree>
    <p:extLst>
      <p:ext uri="{BB962C8B-B14F-4D97-AF65-F5344CB8AC3E}">
        <p14:creationId xmlns:p14="http://schemas.microsoft.com/office/powerpoint/2010/main" val="24019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8C1E5D4-3AE7-567D-8AEC-BDC851B4E777}"/>
              </a:ext>
            </a:extLst>
          </p:cNvPr>
          <p:cNvSpPr/>
          <p:nvPr/>
        </p:nvSpPr>
        <p:spPr>
          <a:xfrm>
            <a:off x="6318788" y="336893"/>
            <a:ext cx="5873211" cy="6529360"/>
          </a:xfrm>
          <a:prstGeom prst="rect">
            <a:avLst/>
          </a:prstGeom>
          <a:solidFill>
            <a:schemeClr val="bg1">
              <a:lumMod val="95000"/>
            </a:schemeClr>
          </a:solidFill>
          <a:ln>
            <a:solidFill>
              <a:srgbClr val="F2F2F2">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5C48F4B-9A43-2157-D839-423E91BEC4A3}"/>
              </a:ext>
            </a:extLst>
          </p:cNvPr>
          <p:cNvSpPr/>
          <p:nvPr/>
        </p:nvSpPr>
        <p:spPr>
          <a:xfrm>
            <a:off x="471806" y="2436925"/>
            <a:ext cx="5598794" cy="1293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12">
            <a:extLst>
              <a:ext uri="{FF2B5EF4-FFF2-40B4-BE49-F238E27FC236}">
                <a16:creationId xmlns:a16="http://schemas.microsoft.com/office/drawing/2014/main" id="{FE959303-CEBA-28F0-1483-576BBCBDDB1A}"/>
              </a:ext>
            </a:extLst>
          </p:cNvPr>
          <p:cNvSpPr/>
          <p:nvPr/>
        </p:nvSpPr>
        <p:spPr>
          <a:xfrm>
            <a:off x="9525" y="322521"/>
            <a:ext cx="12182475" cy="0"/>
          </a:xfrm>
          <a:prstGeom prst="line">
            <a:avLst/>
          </a:prstGeom>
          <a:ln w="12700" cap="flat">
            <a:solidFill>
              <a:srgbClr val="000000"/>
            </a:solidFill>
            <a:prstDash val="solid"/>
            <a:headEnd type="none" w="sm" len="sm"/>
            <a:tailEnd type="none" w="sm" len="sm"/>
          </a:ln>
        </p:spPr>
        <p:txBody>
          <a:bodyPr/>
          <a:lstStyle/>
          <a:p>
            <a:endParaRPr lang="ja-JP" altLang="en-US"/>
          </a:p>
        </p:txBody>
      </p:sp>
      <p:sp>
        <p:nvSpPr>
          <p:cNvPr id="3" name="AutoShape 12">
            <a:extLst>
              <a:ext uri="{FF2B5EF4-FFF2-40B4-BE49-F238E27FC236}">
                <a16:creationId xmlns:a16="http://schemas.microsoft.com/office/drawing/2014/main" id="{5429DC74-0D42-1AA4-92E4-3E0F7164F67C}"/>
              </a:ext>
            </a:extLst>
          </p:cNvPr>
          <p:cNvSpPr/>
          <p:nvPr/>
        </p:nvSpPr>
        <p:spPr>
          <a:xfrm flipH="1">
            <a:off x="392799" y="11176"/>
            <a:ext cx="25400" cy="6858000"/>
          </a:xfrm>
          <a:prstGeom prst="line">
            <a:avLst/>
          </a:prstGeom>
          <a:ln w="12700" cap="flat">
            <a:solidFill>
              <a:srgbClr val="000000"/>
            </a:solidFill>
            <a:prstDash val="solid"/>
            <a:headEnd type="none" w="sm" len="sm"/>
            <a:tailEnd type="none" w="sm" len="sm"/>
          </a:ln>
        </p:spPr>
        <p:txBody>
          <a:bodyPr/>
          <a:lstStyle/>
          <a:p>
            <a:endParaRPr lang="ja-JP" altLang="en-US"/>
          </a:p>
        </p:txBody>
      </p:sp>
      <p:sp>
        <p:nvSpPr>
          <p:cNvPr id="4" name="テキスト ボックス 3">
            <a:extLst>
              <a:ext uri="{FF2B5EF4-FFF2-40B4-BE49-F238E27FC236}">
                <a16:creationId xmlns:a16="http://schemas.microsoft.com/office/drawing/2014/main" id="{A87E264F-FEF4-4FAA-7309-9D4406D0F884}"/>
              </a:ext>
            </a:extLst>
          </p:cNvPr>
          <p:cNvSpPr txBox="1"/>
          <p:nvPr/>
        </p:nvSpPr>
        <p:spPr>
          <a:xfrm>
            <a:off x="584791" y="704398"/>
            <a:ext cx="5262979" cy="1107996"/>
          </a:xfrm>
          <a:prstGeom prst="rect">
            <a:avLst/>
          </a:prstGeom>
          <a:noFill/>
        </p:spPr>
        <p:txBody>
          <a:bodyPr wrap="none" rtlCol="0">
            <a:spAutoFit/>
          </a:bodyPr>
          <a:lstStyle/>
          <a:p>
            <a:r>
              <a:rPr kumimoji="1" lang="ja-JP" altLang="en-US" sz="6600" b="1"/>
              <a:t>オッジェンヌ</a:t>
            </a:r>
          </a:p>
        </p:txBody>
      </p:sp>
      <p:sp>
        <p:nvSpPr>
          <p:cNvPr id="14" name="テキスト ボックス 13">
            <a:extLst>
              <a:ext uri="{FF2B5EF4-FFF2-40B4-BE49-F238E27FC236}">
                <a16:creationId xmlns:a16="http://schemas.microsoft.com/office/drawing/2014/main" id="{BF6981E2-56EE-27A0-299B-1B77F50C15FD}"/>
              </a:ext>
            </a:extLst>
          </p:cNvPr>
          <p:cNvSpPr txBox="1"/>
          <p:nvPr/>
        </p:nvSpPr>
        <p:spPr>
          <a:xfrm>
            <a:off x="584791" y="1698260"/>
            <a:ext cx="5511209" cy="738664"/>
          </a:xfrm>
          <a:prstGeom prst="rect">
            <a:avLst/>
          </a:prstGeom>
          <a:noFill/>
        </p:spPr>
        <p:txBody>
          <a:bodyPr wrap="square" rtlCol="0">
            <a:spAutoFit/>
          </a:bodyPr>
          <a:lstStyle/>
          <a:p>
            <a:pPr algn="just"/>
            <a:r>
              <a:rPr lang="ja-JP" altLang="en-US" sz="1400" b="0" i="0">
                <a:solidFill>
                  <a:srgbClr val="222222"/>
                </a:solidFill>
                <a:effectLst/>
                <a:latin typeface="Roboto" panose="02000000000000000000" pitchFamily="2" charset="0"/>
              </a:rPr>
              <a:t>働く女性の一代表として、着こなしや仕事のこと、メイクのこと、将来のこと</a:t>
            </a:r>
            <a:r>
              <a:rPr lang="en-US" altLang="ja-JP" sz="1400" b="0" i="0">
                <a:solidFill>
                  <a:srgbClr val="222222"/>
                </a:solidFill>
                <a:effectLst/>
                <a:latin typeface="Roboto" panose="02000000000000000000" pitchFamily="2" charset="0"/>
              </a:rPr>
              <a:t>… </a:t>
            </a:r>
            <a:r>
              <a:rPr lang="ja-JP" altLang="en-US" sz="1400" b="0" i="0">
                <a:solidFill>
                  <a:srgbClr val="222222"/>
                </a:solidFill>
                <a:effectLst/>
                <a:latin typeface="Roboto" panose="02000000000000000000" pitchFamily="2" charset="0"/>
              </a:rPr>
              <a:t>などを、誌面や</a:t>
            </a:r>
            <a:r>
              <a:rPr lang="en" altLang="ja-JP" sz="1400" b="0" i="0">
                <a:solidFill>
                  <a:srgbClr val="222222"/>
                </a:solidFill>
                <a:effectLst/>
                <a:latin typeface="Roboto" panose="02000000000000000000" pitchFamily="2" charset="0"/>
              </a:rPr>
              <a:t>Web</a:t>
            </a:r>
            <a:r>
              <a:rPr lang="ja-JP" altLang="en-US" sz="1400" b="0" i="0">
                <a:solidFill>
                  <a:srgbClr val="222222"/>
                </a:solidFill>
                <a:effectLst/>
                <a:latin typeface="Roboto" panose="02000000000000000000" pitchFamily="2" charset="0"/>
              </a:rPr>
              <a:t>で継続的に表現し、多くの同年代の女性たちから支持を集めています。現在</a:t>
            </a:r>
            <a:r>
              <a:rPr lang="en-US" altLang="ja-JP" sz="1400" b="0" i="0">
                <a:solidFill>
                  <a:srgbClr val="222222"/>
                </a:solidFill>
                <a:effectLst/>
                <a:latin typeface="Roboto" panose="02000000000000000000" pitchFamily="2" charset="0"/>
              </a:rPr>
              <a:t>20</a:t>
            </a:r>
            <a:r>
              <a:rPr lang="ja-JP" altLang="en-US" sz="1400" b="0" i="0">
                <a:solidFill>
                  <a:srgbClr val="222222"/>
                </a:solidFill>
                <a:effectLst/>
                <a:latin typeface="Roboto" panose="02000000000000000000" pitchFamily="2" charset="0"/>
              </a:rPr>
              <a:t>名が所属！</a:t>
            </a:r>
            <a:endParaRPr kumimoji="1" lang="ja-JP" altLang="en-US" sz="1400"/>
          </a:p>
        </p:txBody>
      </p:sp>
      <p:pic>
        <p:nvPicPr>
          <p:cNvPr id="16" name="グラフィックス 15" descr="キャレットを右へ 単色塗りつぶし">
            <a:extLst>
              <a:ext uri="{FF2B5EF4-FFF2-40B4-BE49-F238E27FC236}">
                <a16:creationId xmlns:a16="http://schemas.microsoft.com/office/drawing/2014/main" id="{802F03D5-5050-D5B1-AAA8-F1CDBBD245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013" y="449201"/>
            <a:ext cx="353431" cy="373915"/>
          </a:xfrm>
          <a:prstGeom prst="rect">
            <a:avLst/>
          </a:prstGeom>
        </p:spPr>
      </p:pic>
      <p:sp>
        <p:nvSpPr>
          <p:cNvPr id="17" name="テキスト ボックス 16">
            <a:extLst>
              <a:ext uri="{FF2B5EF4-FFF2-40B4-BE49-F238E27FC236}">
                <a16:creationId xmlns:a16="http://schemas.microsoft.com/office/drawing/2014/main" id="{98A1A849-1937-70E6-A535-90F6711A609D}"/>
              </a:ext>
            </a:extLst>
          </p:cNvPr>
          <p:cNvSpPr txBox="1"/>
          <p:nvPr/>
        </p:nvSpPr>
        <p:spPr>
          <a:xfrm>
            <a:off x="954122" y="471447"/>
            <a:ext cx="2262158" cy="369332"/>
          </a:xfrm>
          <a:prstGeom prst="rect">
            <a:avLst/>
          </a:prstGeom>
          <a:noFill/>
        </p:spPr>
        <p:txBody>
          <a:bodyPr wrap="none" rtlCol="0">
            <a:spAutoFit/>
          </a:bodyPr>
          <a:lstStyle/>
          <a:p>
            <a:r>
              <a:rPr kumimoji="1" lang="ja-JP" altLang="en-US"/>
              <a:t>専属読者モデル組織</a:t>
            </a:r>
          </a:p>
        </p:txBody>
      </p:sp>
      <p:pic>
        <p:nvPicPr>
          <p:cNvPr id="19" name="図 18" descr="女性の写真のコラージュ&#10;&#10;自動的に生成された説明">
            <a:extLst>
              <a:ext uri="{FF2B5EF4-FFF2-40B4-BE49-F238E27FC236}">
                <a16:creationId xmlns:a16="http://schemas.microsoft.com/office/drawing/2014/main" id="{716016FD-4D5A-1BE9-D6CA-1EB0482BAF3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9045" y="2450480"/>
            <a:ext cx="2199637" cy="1269828"/>
          </a:xfrm>
          <a:prstGeom prst="rect">
            <a:avLst/>
          </a:prstGeom>
        </p:spPr>
      </p:pic>
      <p:pic>
        <p:nvPicPr>
          <p:cNvPr id="21" name="図 20" descr="女性の写真のコラージュ&#10;&#10;自動的に生成された説明">
            <a:extLst>
              <a:ext uri="{FF2B5EF4-FFF2-40B4-BE49-F238E27FC236}">
                <a16:creationId xmlns:a16="http://schemas.microsoft.com/office/drawing/2014/main" id="{E8DE4A36-9592-5B80-B6B7-539B066534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1805" y="2460864"/>
            <a:ext cx="591473" cy="1269828"/>
          </a:xfrm>
          <a:prstGeom prst="rect">
            <a:avLst/>
          </a:prstGeom>
        </p:spPr>
      </p:pic>
      <p:sp>
        <p:nvSpPr>
          <p:cNvPr id="31" name="正方形/長方形 30">
            <a:extLst>
              <a:ext uri="{FF2B5EF4-FFF2-40B4-BE49-F238E27FC236}">
                <a16:creationId xmlns:a16="http://schemas.microsoft.com/office/drawing/2014/main" id="{1E4E6248-EA8C-5D7E-693D-79627C1B5A4E}"/>
              </a:ext>
            </a:extLst>
          </p:cNvPr>
          <p:cNvSpPr/>
          <p:nvPr/>
        </p:nvSpPr>
        <p:spPr>
          <a:xfrm>
            <a:off x="7941407" y="405688"/>
            <a:ext cx="2917399" cy="3279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400"/>
              <a:t>おすすめオッジェンヌ＆事例紹介</a:t>
            </a:r>
          </a:p>
        </p:txBody>
      </p:sp>
      <p:cxnSp>
        <p:nvCxnSpPr>
          <p:cNvPr id="32" name="直線コネクタ 31">
            <a:extLst>
              <a:ext uri="{FF2B5EF4-FFF2-40B4-BE49-F238E27FC236}">
                <a16:creationId xmlns:a16="http://schemas.microsoft.com/office/drawing/2014/main" id="{D2E47E2F-E3E9-48CA-7411-DDF2EB885C7E}"/>
              </a:ext>
            </a:extLst>
          </p:cNvPr>
          <p:cNvCxnSpPr>
            <a:cxnSpLocks/>
          </p:cNvCxnSpPr>
          <p:nvPr/>
        </p:nvCxnSpPr>
        <p:spPr>
          <a:xfrm>
            <a:off x="6318789" y="512851"/>
            <a:ext cx="0" cy="59730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テキスト ボックス 34">
            <a:extLst>
              <a:ext uri="{FF2B5EF4-FFF2-40B4-BE49-F238E27FC236}">
                <a16:creationId xmlns:a16="http://schemas.microsoft.com/office/drawing/2014/main" id="{B09D4BDD-D317-15BC-951E-2E343C9AF8ED}"/>
              </a:ext>
            </a:extLst>
          </p:cNvPr>
          <p:cNvSpPr txBox="1"/>
          <p:nvPr/>
        </p:nvSpPr>
        <p:spPr>
          <a:xfrm>
            <a:off x="8152478" y="895082"/>
            <a:ext cx="1107996" cy="369332"/>
          </a:xfrm>
          <a:prstGeom prst="rect">
            <a:avLst/>
          </a:prstGeom>
          <a:noFill/>
        </p:spPr>
        <p:txBody>
          <a:bodyPr wrap="none" rtlCol="0">
            <a:spAutoFit/>
          </a:bodyPr>
          <a:lstStyle/>
          <a:p>
            <a:r>
              <a:rPr kumimoji="1" lang="ja-JP" altLang="en-US" dirty="0"/>
              <a:t>志村美咲</a:t>
            </a:r>
          </a:p>
        </p:txBody>
      </p:sp>
      <p:sp>
        <p:nvSpPr>
          <p:cNvPr id="37" name="テキスト ボックス 36">
            <a:extLst>
              <a:ext uri="{FF2B5EF4-FFF2-40B4-BE49-F238E27FC236}">
                <a16:creationId xmlns:a16="http://schemas.microsoft.com/office/drawing/2014/main" id="{715CA54B-DD57-1B42-8066-E7E3223F95A8}"/>
              </a:ext>
            </a:extLst>
          </p:cNvPr>
          <p:cNvSpPr txBox="1"/>
          <p:nvPr/>
        </p:nvSpPr>
        <p:spPr>
          <a:xfrm>
            <a:off x="9088143" y="987415"/>
            <a:ext cx="2824319" cy="276999"/>
          </a:xfrm>
          <a:prstGeom prst="rect">
            <a:avLst/>
          </a:prstGeom>
          <a:noFill/>
        </p:spPr>
        <p:txBody>
          <a:bodyPr wrap="square">
            <a:spAutoFit/>
          </a:bodyPr>
          <a:lstStyle/>
          <a:p>
            <a:r>
              <a:rPr lang="ja-JP" altLang="en-US" sz="1200" dirty="0">
                <a:solidFill>
                  <a:srgbClr val="222222"/>
                </a:solidFill>
                <a:latin typeface="Roboto" panose="02000000000000000000" pitchFamily="2" charset="0"/>
              </a:rPr>
              <a:t>（</a:t>
            </a:r>
            <a:r>
              <a:rPr lang="en-US" altLang="ja-JP" sz="1200" dirty="0">
                <a:solidFill>
                  <a:srgbClr val="222222"/>
                </a:solidFill>
                <a:latin typeface="Roboto" panose="02000000000000000000" pitchFamily="2" charset="0"/>
              </a:rPr>
              <a:t>1996</a:t>
            </a:r>
            <a:r>
              <a:rPr lang="ja-JP" altLang="en-US" sz="1200" dirty="0">
                <a:solidFill>
                  <a:srgbClr val="222222"/>
                </a:solidFill>
                <a:latin typeface="Roboto" panose="02000000000000000000" pitchFamily="2" charset="0"/>
              </a:rPr>
              <a:t>年生</a:t>
            </a:r>
            <a:r>
              <a:rPr lang="en-US" altLang="ja-JP" sz="1200" dirty="0">
                <a:solidFill>
                  <a:srgbClr val="222222"/>
                </a:solidFill>
                <a:latin typeface="Roboto" panose="02000000000000000000" pitchFamily="2" charset="0"/>
              </a:rPr>
              <a:t> </a:t>
            </a:r>
            <a:r>
              <a:rPr lang="ja-JP" altLang="en-US" sz="1200" dirty="0">
                <a:solidFill>
                  <a:srgbClr val="222222"/>
                </a:solidFill>
                <a:latin typeface="Roboto" panose="02000000000000000000" pitchFamily="2" charset="0"/>
              </a:rPr>
              <a:t>食料品会社勤務</a:t>
            </a:r>
            <a:r>
              <a:rPr lang="ja-JP" altLang="en-US" sz="1200" b="0" i="0" dirty="0">
                <a:solidFill>
                  <a:srgbClr val="222222"/>
                </a:solidFill>
                <a:effectLst/>
                <a:latin typeface="Roboto" panose="02000000000000000000" pitchFamily="2" charset="0"/>
              </a:rPr>
              <a:t>）</a:t>
            </a:r>
            <a:endParaRPr lang="ja-JP" altLang="en-US" sz="1200" dirty="0"/>
          </a:p>
        </p:txBody>
      </p:sp>
      <p:sp>
        <p:nvSpPr>
          <p:cNvPr id="38" name="テキスト ボックス 37">
            <a:extLst>
              <a:ext uri="{FF2B5EF4-FFF2-40B4-BE49-F238E27FC236}">
                <a16:creationId xmlns:a16="http://schemas.microsoft.com/office/drawing/2014/main" id="{C868D39F-7BB7-608D-0ABA-D1BFF006F399}"/>
              </a:ext>
            </a:extLst>
          </p:cNvPr>
          <p:cNvSpPr txBox="1"/>
          <p:nvPr/>
        </p:nvSpPr>
        <p:spPr>
          <a:xfrm>
            <a:off x="8497307" y="1203879"/>
            <a:ext cx="1551387" cy="307777"/>
          </a:xfrm>
          <a:prstGeom prst="rect">
            <a:avLst/>
          </a:prstGeom>
          <a:noFill/>
        </p:spPr>
        <p:txBody>
          <a:bodyPr wrap="none" rtlCol="0">
            <a:spAutoFit/>
          </a:bodyPr>
          <a:lstStyle/>
          <a:p>
            <a:r>
              <a:rPr lang="en" altLang="ja-JP" sz="1400" dirty="0">
                <a:solidFill>
                  <a:srgbClr val="000000"/>
                </a:solidFill>
                <a:latin typeface="var(--font-family-system)"/>
                <a:hlinkClick r:id="rId7"/>
              </a:rPr>
              <a:t>@</a:t>
            </a:r>
            <a:r>
              <a:rPr lang="en-US" altLang="ja-JP" sz="1400" dirty="0">
                <a:solidFill>
                  <a:srgbClr val="000000"/>
                </a:solidFill>
                <a:latin typeface="-apple-system"/>
                <a:hlinkClick r:id="rId7"/>
              </a:rPr>
              <a:t> _</a:t>
            </a:r>
            <a:r>
              <a:rPr lang="en-US" altLang="ja-JP" sz="1400" dirty="0" err="1">
                <a:solidFill>
                  <a:srgbClr val="000000"/>
                </a:solidFill>
                <a:latin typeface="-apple-system"/>
                <a:hlinkClick r:id="rId7"/>
              </a:rPr>
              <a:t>misako.f.misao</a:t>
            </a:r>
            <a:endParaRPr lang="en-US" altLang="ja-JP" sz="1400" dirty="0">
              <a:solidFill>
                <a:srgbClr val="000000"/>
              </a:solidFill>
              <a:latin typeface="-apple-system"/>
            </a:endParaRPr>
          </a:p>
        </p:txBody>
      </p:sp>
      <p:pic>
        <p:nvPicPr>
          <p:cNvPr id="39" name="object 31">
            <a:extLst>
              <a:ext uri="{FF2B5EF4-FFF2-40B4-BE49-F238E27FC236}">
                <a16:creationId xmlns:a16="http://schemas.microsoft.com/office/drawing/2014/main" id="{067C7972-907E-E58B-6584-6E06CB17F013}"/>
              </a:ext>
            </a:extLst>
          </p:cNvPr>
          <p:cNvPicPr/>
          <p:nvPr/>
        </p:nvPicPr>
        <p:blipFill>
          <a:blip r:embed="rId8" cstate="email">
            <a:extLst>
              <a:ext uri="{28A0092B-C50C-407E-A947-70E740481C1C}">
                <a14:useLocalDpi xmlns:a14="http://schemas.microsoft.com/office/drawing/2010/main"/>
              </a:ext>
            </a:extLst>
          </a:blip>
          <a:stretch>
            <a:fillRect/>
          </a:stretch>
        </p:blipFill>
        <p:spPr>
          <a:xfrm>
            <a:off x="8312025" y="1254287"/>
            <a:ext cx="201732" cy="203770"/>
          </a:xfrm>
          <a:prstGeom prst="rect">
            <a:avLst/>
          </a:prstGeom>
        </p:spPr>
      </p:pic>
      <p:sp>
        <p:nvSpPr>
          <p:cNvPr id="40" name="テキスト ボックス 39">
            <a:extLst>
              <a:ext uri="{FF2B5EF4-FFF2-40B4-BE49-F238E27FC236}">
                <a16:creationId xmlns:a16="http://schemas.microsoft.com/office/drawing/2014/main" id="{32342A21-DE95-7215-9BA8-74F64927844F}"/>
              </a:ext>
            </a:extLst>
          </p:cNvPr>
          <p:cNvSpPr txBox="1"/>
          <p:nvPr/>
        </p:nvSpPr>
        <p:spPr>
          <a:xfrm>
            <a:off x="8113565" y="1508498"/>
            <a:ext cx="3982180" cy="646331"/>
          </a:xfrm>
          <a:prstGeom prst="rect">
            <a:avLst/>
          </a:prstGeom>
          <a:noFill/>
        </p:spPr>
        <p:txBody>
          <a:bodyPr wrap="none" rtlCol="0">
            <a:spAutoFit/>
          </a:bodyPr>
          <a:lstStyle/>
          <a:p>
            <a:r>
              <a:rPr lang="ja-JP" altLang="en-US" sz="1200" dirty="0">
                <a:latin typeface="游ゴシック" panose="020B0400000000000000" pitchFamily="50" charset="-128"/>
                <a:ea typeface="游ゴシック" panose="020B0400000000000000" pitchFamily="50" charset="-128"/>
              </a:rPr>
              <a:t>抜群のスタイル＆トレンドを押さえた</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大人かわいい私服が大人気！</a:t>
            </a:r>
            <a:br>
              <a:rPr lang="en-US" altLang="ja-JP"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私服コーデを紹介した</a:t>
            </a:r>
            <a:r>
              <a:rPr lang="en-US" altLang="ja-JP" sz="1200" dirty="0">
                <a:latin typeface="游ゴシック" panose="020B0400000000000000" pitchFamily="50" charset="-128"/>
                <a:ea typeface="游ゴシック" panose="020B0400000000000000" pitchFamily="50" charset="-128"/>
              </a:rPr>
              <a:t>IG</a:t>
            </a:r>
            <a:r>
              <a:rPr lang="ja-JP" altLang="en-US" sz="1200" dirty="0">
                <a:latin typeface="游ゴシック" panose="020B0400000000000000" pitchFamily="50" charset="-128"/>
                <a:ea typeface="游ゴシック" panose="020B0400000000000000" pitchFamily="50" charset="-128"/>
              </a:rPr>
              <a:t>リールはなんと</a:t>
            </a:r>
            <a:r>
              <a:rPr lang="en-US" altLang="ja-JP" sz="1200" dirty="0">
                <a:latin typeface="游ゴシック" panose="020B0400000000000000" pitchFamily="50" charset="-128"/>
                <a:ea typeface="游ゴシック" panose="020B0400000000000000" pitchFamily="50" charset="-128"/>
              </a:rPr>
              <a:t>115</a:t>
            </a:r>
            <a:r>
              <a:rPr lang="ja-JP" altLang="en-US" sz="1200" dirty="0">
                <a:latin typeface="游ゴシック" panose="020B0400000000000000" pitchFamily="50" charset="-128"/>
                <a:ea typeface="游ゴシック" panose="020B0400000000000000" pitchFamily="50" charset="-128"/>
              </a:rPr>
              <a:t>万回再生。</a:t>
            </a:r>
            <a:endParaRPr kumimoji="1" lang="ja-JP" altLang="en-US" dirty="0"/>
          </a:p>
        </p:txBody>
      </p:sp>
      <p:pic>
        <p:nvPicPr>
          <p:cNvPr id="43" name="図 42" descr="女性の写真のコラージュ&#10;&#10;自動的に生成された説明">
            <a:extLst>
              <a:ext uri="{FF2B5EF4-FFF2-40B4-BE49-F238E27FC236}">
                <a16:creationId xmlns:a16="http://schemas.microsoft.com/office/drawing/2014/main" id="{7290E394-CD70-FF04-5D03-9FAB297E592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96902" y="2460120"/>
            <a:ext cx="1211830" cy="613827"/>
          </a:xfrm>
          <a:prstGeom prst="rect">
            <a:avLst/>
          </a:prstGeom>
        </p:spPr>
      </p:pic>
      <p:pic>
        <p:nvPicPr>
          <p:cNvPr id="45" name="図 44" descr="女性の写真のコラージュ&#10;&#10;自動的に生成された説明">
            <a:extLst>
              <a:ext uri="{FF2B5EF4-FFF2-40B4-BE49-F238E27FC236}">
                <a16:creationId xmlns:a16="http://schemas.microsoft.com/office/drawing/2014/main" id="{5D352E37-DD25-823C-97FC-7FD7EAABCB3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232021" y="3100296"/>
            <a:ext cx="1172836" cy="634912"/>
          </a:xfrm>
          <a:prstGeom prst="rect">
            <a:avLst/>
          </a:prstGeom>
        </p:spPr>
      </p:pic>
      <p:sp>
        <p:nvSpPr>
          <p:cNvPr id="52" name="テキスト ボックス 51">
            <a:extLst>
              <a:ext uri="{FF2B5EF4-FFF2-40B4-BE49-F238E27FC236}">
                <a16:creationId xmlns:a16="http://schemas.microsoft.com/office/drawing/2014/main" id="{8D1FD1B6-AFD4-B732-AA91-CBFA260D5B00}"/>
              </a:ext>
            </a:extLst>
          </p:cNvPr>
          <p:cNvSpPr txBox="1"/>
          <p:nvPr/>
        </p:nvSpPr>
        <p:spPr>
          <a:xfrm>
            <a:off x="6851217" y="3269027"/>
            <a:ext cx="2151551" cy="461665"/>
          </a:xfrm>
          <a:prstGeom prst="rect">
            <a:avLst/>
          </a:prstGeom>
          <a:noFill/>
        </p:spPr>
        <p:txBody>
          <a:bodyPr wrap="none" rtlCol="0">
            <a:spAutoFit/>
          </a:bodyPr>
          <a:lstStyle/>
          <a:p>
            <a:r>
              <a:rPr kumimoji="1" lang="ja-JP" altLang="en-US" sz="1200" dirty="0"/>
              <a:t>▲</a:t>
            </a:r>
            <a:r>
              <a:rPr kumimoji="1" lang="en-US" altLang="ja-JP" sz="1200" dirty="0"/>
              <a:t> </a:t>
            </a:r>
            <a:r>
              <a:rPr kumimoji="1" lang="ja-JP" altLang="en-US" sz="1200" dirty="0"/>
              <a:t> 眼鏡市場</a:t>
            </a:r>
            <a:r>
              <a:rPr kumimoji="1" lang="en" altLang="ja-JP" sz="1200" dirty="0"/>
              <a:t> </a:t>
            </a:r>
            <a:r>
              <a:rPr kumimoji="1" lang="en-US" altLang="ja-JP" sz="1200" dirty="0"/>
              <a:t> TU</a:t>
            </a:r>
            <a:br>
              <a:rPr kumimoji="1" lang="en-US" altLang="ja-JP" sz="1200" dirty="0"/>
            </a:br>
            <a:r>
              <a:rPr kumimoji="1" lang="en-US" altLang="ja-JP" sz="1200" dirty="0"/>
              <a:t>    (Oggi.jp 2025</a:t>
            </a:r>
            <a:r>
              <a:rPr kumimoji="1" lang="ja-JP" altLang="en-US" sz="1200" dirty="0"/>
              <a:t>年</a:t>
            </a:r>
            <a:r>
              <a:rPr lang="en-US" altLang="ja-JP" sz="1200" dirty="0"/>
              <a:t>2</a:t>
            </a:r>
            <a:r>
              <a:rPr kumimoji="1" lang="ja-JP" altLang="en-US" sz="1200" dirty="0"/>
              <a:t>月実施）</a:t>
            </a:r>
          </a:p>
        </p:txBody>
      </p:sp>
      <p:sp>
        <p:nvSpPr>
          <p:cNvPr id="53" name="テキスト ボックス 52">
            <a:extLst>
              <a:ext uri="{FF2B5EF4-FFF2-40B4-BE49-F238E27FC236}">
                <a16:creationId xmlns:a16="http://schemas.microsoft.com/office/drawing/2014/main" id="{340CF00F-42AB-D5C1-B724-6F14791A2B7D}"/>
              </a:ext>
            </a:extLst>
          </p:cNvPr>
          <p:cNvSpPr txBox="1"/>
          <p:nvPr/>
        </p:nvSpPr>
        <p:spPr>
          <a:xfrm>
            <a:off x="9116501" y="3286982"/>
            <a:ext cx="2789546" cy="461665"/>
          </a:xfrm>
          <a:prstGeom prst="rect">
            <a:avLst/>
          </a:prstGeom>
          <a:noFill/>
        </p:spPr>
        <p:txBody>
          <a:bodyPr wrap="none" rtlCol="0">
            <a:spAutoFit/>
          </a:bodyPr>
          <a:lstStyle/>
          <a:p>
            <a:r>
              <a:rPr lang="ja-JP" altLang="en-US" sz="1200" dirty="0"/>
              <a:t>▲グリーンレーベル リラクシング</a:t>
            </a:r>
            <a:r>
              <a:rPr lang="en-US" altLang="ja-JP" sz="1200" dirty="0"/>
              <a:t> TU</a:t>
            </a:r>
            <a:br>
              <a:rPr kumimoji="1" lang="en-US" altLang="ja-JP" sz="1200" dirty="0"/>
            </a:br>
            <a:r>
              <a:rPr kumimoji="1" lang="en-US" altLang="ja-JP" sz="1200" dirty="0"/>
              <a:t>    (Oggi.jp</a:t>
            </a:r>
            <a:r>
              <a:rPr lang="en-US" altLang="ja-JP" sz="1200" dirty="0"/>
              <a:t> </a:t>
            </a:r>
            <a:r>
              <a:rPr kumimoji="1" lang="en-US" altLang="ja-JP" sz="1200" dirty="0"/>
              <a:t>2025</a:t>
            </a:r>
            <a:r>
              <a:rPr kumimoji="1" lang="ja-JP" altLang="en-US" sz="1200" dirty="0"/>
              <a:t>年</a:t>
            </a:r>
            <a:r>
              <a:rPr kumimoji="1" lang="en-US" altLang="ja-JP" sz="1200" dirty="0"/>
              <a:t>5</a:t>
            </a:r>
            <a:r>
              <a:rPr kumimoji="1" lang="ja-JP" altLang="en-US" sz="1200" dirty="0"/>
              <a:t>月実施）</a:t>
            </a:r>
          </a:p>
        </p:txBody>
      </p:sp>
      <p:cxnSp>
        <p:nvCxnSpPr>
          <p:cNvPr id="54" name="直線コネクタ 53">
            <a:extLst>
              <a:ext uri="{FF2B5EF4-FFF2-40B4-BE49-F238E27FC236}">
                <a16:creationId xmlns:a16="http://schemas.microsoft.com/office/drawing/2014/main" id="{76606AFB-3057-DEED-E99B-0E6198036135}"/>
              </a:ext>
            </a:extLst>
          </p:cNvPr>
          <p:cNvCxnSpPr>
            <a:cxnSpLocks/>
          </p:cNvCxnSpPr>
          <p:nvPr/>
        </p:nvCxnSpPr>
        <p:spPr>
          <a:xfrm flipH="1">
            <a:off x="6629546" y="3826716"/>
            <a:ext cx="5043871"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170" name="Picture 2" descr="オッジェンヌ・力丸莉帆さん">
            <a:extLst>
              <a:ext uri="{FF2B5EF4-FFF2-40B4-BE49-F238E27FC236}">
                <a16:creationId xmlns:a16="http://schemas.microsoft.com/office/drawing/2014/main" id="{EB5CF8EE-F5AB-6D46-D1A9-88F88252CD73}"/>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513756" y="3919701"/>
            <a:ext cx="1173070" cy="1277182"/>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F89821E5-CE1A-02F1-CB1E-3224FB8DBA07}"/>
              </a:ext>
            </a:extLst>
          </p:cNvPr>
          <p:cNvSpPr txBox="1"/>
          <p:nvPr/>
        </p:nvSpPr>
        <p:spPr>
          <a:xfrm>
            <a:off x="8113565" y="3962738"/>
            <a:ext cx="1671061" cy="646331"/>
          </a:xfrm>
          <a:prstGeom prst="rect">
            <a:avLst/>
          </a:prstGeom>
          <a:noFill/>
        </p:spPr>
        <p:txBody>
          <a:bodyPr wrap="square" rtlCol="0">
            <a:spAutoFit/>
          </a:bodyPr>
          <a:lstStyle/>
          <a:p>
            <a:r>
              <a:rPr lang="ja-JP" altLang="en-US"/>
              <a:t>力丸</a:t>
            </a:r>
            <a:r>
              <a:rPr lang="ja-JP" altLang="en-US" b="0" i="0">
                <a:solidFill>
                  <a:srgbClr val="222222"/>
                </a:solidFill>
                <a:effectLst/>
                <a:latin typeface="Roboto" panose="02000000000000000000" pitchFamily="2" charset="0"/>
              </a:rPr>
              <a:t>莉帆</a:t>
            </a:r>
          </a:p>
          <a:p>
            <a:endParaRPr kumimoji="1" lang="ja-JP" altLang="en-US"/>
          </a:p>
        </p:txBody>
      </p:sp>
      <p:sp>
        <p:nvSpPr>
          <p:cNvPr id="57" name="テキスト ボックス 56">
            <a:extLst>
              <a:ext uri="{FF2B5EF4-FFF2-40B4-BE49-F238E27FC236}">
                <a16:creationId xmlns:a16="http://schemas.microsoft.com/office/drawing/2014/main" id="{7535C417-D38E-B4FC-FA79-2C0630612CA9}"/>
              </a:ext>
            </a:extLst>
          </p:cNvPr>
          <p:cNvSpPr txBox="1"/>
          <p:nvPr/>
        </p:nvSpPr>
        <p:spPr>
          <a:xfrm>
            <a:off x="9049231" y="4055070"/>
            <a:ext cx="2824319" cy="276999"/>
          </a:xfrm>
          <a:prstGeom prst="rect">
            <a:avLst/>
          </a:prstGeom>
          <a:noFill/>
        </p:spPr>
        <p:txBody>
          <a:bodyPr wrap="square">
            <a:spAutoFit/>
          </a:bodyPr>
          <a:lstStyle/>
          <a:p>
            <a:r>
              <a:rPr lang="ja-JP" altLang="en-US" sz="1200">
                <a:solidFill>
                  <a:srgbClr val="222222"/>
                </a:solidFill>
                <a:latin typeface="Roboto" panose="02000000000000000000" pitchFamily="2" charset="0"/>
              </a:rPr>
              <a:t>（</a:t>
            </a:r>
            <a:r>
              <a:rPr lang="en-US" altLang="ja-JP" sz="1200">
                <a:solidFill>
                  <a:srgbClr val="222222"/>
                </a:solidFill>
                <a:latin typeface="Roboto" panose="02000000000000000000" pitchFamily="2" charset="0"/>
              </a:rPr>
              <a:t>1990</a:t>
            </a:r>
            <a:r>
              <a:rPr lang="ja-JP" altLang="en-US" sz="1200">
                <a:solidFill>
                  <a:srgbClr val="222222"/>
                </a:solidFill>
                <a:latin typeface="Roboto" panose="02000000000000000000" pitchFamily="2" charset="0"/>
              </a:rPr>
              <a:t>年生</a:t>
            </a:r>
            <a:r>
              <a:rPr lang="en-US" altLang="ja-JP" sz="1200">
                <a:solidFill>
                  <a:srgbClr val="222222"/>
                </a:solidFill>
                <a:latin typeface="Roboto" panose="02000000000000000000" pitchFamily="2" charset="0"/>
              </a:rPr>
              <a:t> </a:t>
            </a:r>
            <a:r>
              <a:rPr lang="ja-JP" altLang="en-US" sz="1200">
                <a:solidFill>
                  <a:srgbClr val="222222"/>
                </a:solidFill>
                <a:latin typeface="Roboto" panose="02000000000000000000" pitchFamily="2" charset="0"/>
              </a:rPr>
              <a:t>不動産関連会社</a:t>
            </a:r>
            <a:r>
              <a:rPr lang="ja-JP" altLang="en-US" sz="1200" b="0" i="0">
                <a:solidFill>
                  <a:srgbClr val="222222"/>
                </a:solidFill>
                <a:effectLst/>
                <a:latin typeface="Roboto" panose="02000000000000000000" pitchFamily="2" charset="0"/>
              </a:rPr>
              <a:t>）</a:t>
            </a:r>
            <a:endParaRPr lang="ja-JP" altLang="en-US" sz="1200"/>
          </a:p>
        </p:txBody>
      </p:sp>
      <p:pic>
        <p:nvPicPr>
          <p:cNvPr id="59" name="object 31">
            <a:extLst>
              <a:ext uri="{FF2B5EF4-FFF2-40B4-BE49-F238E27FC236}">
                <a16:creationId xmlns:a16="http://schemas.microsoft.com/office/drawing/2014/main" id="{8A173754-C958-AE9E-080B-411A97EF91A2}"/>
              </a:ext>
            </a:extLst>
          </p:cNvPr>
          <p:cNvPicPr/>
          <p:nvPr/>
        </p:nvPicPr>
        <p:blipFill>
          <a:blip r:embed="rId8" cstate="email">
            <a:extLst>
              <a:ext uri="{28A0092B-C50C-407E-A947-70E740481C1C}">
                <a14:useLocalDpi xmlns:a14="http://schemas.microsoft.com/office/drawing/2010/main"/>
              </a:ext>
            </a:extLst>
          </a:blip>
          <a:stretch>
            <a:fillRect/>
          </a:stretch>
        </p:blipFill>
        <p:spPr>
          <a:xfrm>
            <a:off x="8167230" y="4451640"/>
            <a:ext cx="201732" cy="203770"/>
          </a:xfrm>
          <a:prstGeom prst="rect">
            <a:avLst/>
          </a:prstGeom>
        </p:spPr>
      </p:pic>
      <p:sp>
        <p:nvSpPr>
          <p:cNvPr id="60" name="テキスト ボックス 59">
            <a:extLst>
              <a:ext uri="{FF2B5EF4-FFF2-40B4-BE49-F238E27FC236}">
                <a16:creationId xmlns:a16="http://schemas.microsoft.com/office/drawing/2014/main" id="{EECDC0E6-73FE-1B9C-8FF4-2A4186A412DA}"/>
              </a:ext>
            </a:extLst>
          </p:cNvPr>
          <p:cNvSpPr txBox="1"/>
          <p:nvPr/>
        </p:nvSpPr>
        <p:spPr>
          <a:xfrm>
            <a:off x="8303802" y="4711754"/>
            <a:ext cx="2646878" cy="461665"/>
          </a:xfrm>
          <a:prstGeom prst="rect">
            <a:avLst/>
          </a:prstGeom>
          <a:noFill/>
        </p:spPr>
        <p:txBody>
          <a:bodyPr wrap="none" rtlCol="0">
            <a:spAutoFit/>
          </a:bodyPr>
          <a:lstStyle/>
          <a:p>
            <a:pPr>
              <a:defRPr/>
            </a:pPr>
            <a:r>
              <a:rPr lang="ja-JP" altLang="en-US" sz="1200">
                <a:solidFill>
                  <a:prstClr val="black"/>
                </a:solidFill>
                <a:latin typeface="游ゴシック" panose="020B0400000000000000" pitchFamily="50" charset="-128"/>
                <a:ea typeface="游ゴシック" panose="020B0400000000000000" pitchFamily="50" charset="-128"/>
              </a:rPr>
              <a:t>圧倒的オーラを放つ</a:t>
            </a:r>
            <a:endParaRPr lang="en-US" altLang="ja-JP" sz="1200">
              <a:solidFill>
                <a:prstClr val="black"/>
              </a:solidFill>
              <a:latin typeface="游ゴシック" panose="020B0400000000000000" pitchFamily="50" charset="-128"/>
              <a:ea typeface="游ゴシック" panose="020B0400000000000000" pitchFamily="50" charset="-128"/>
            </a:endParaRPr>
          </a:p>
          <a:p>
            <a:pPr>
              <a:defRPr/>
            </a:pPr>
            <a:r>
              <a:rPr lang="ja-JP" altLang="en-US" sz="1200">
                <a:solidFill>
                  <a:prstClr val="black"/>
                </a:solidFill>
                <a:latin typeface="游ゴシック" panose="020B0400000000000000" pitchFamily="50" charset="-128"/>
                <a:ea typeface="游ゴシック" panose="020B0400000000000000" pitchFamily="50" charset="-128"/>
              </a:rPr>
              <a:t>元タカラジェンヌ・オッジェンヌ！</a:t>
            </a:r>
            <a:endParaRPr kumimoji="1" lang="ja-JP" altLang="en-US"/>
          </a:p>
        </p:txBody>
      </p:sp>
      <p:sp>
        <p:nvSpPr>
          <p:cNvPr id="61" name="テキスト ボックス 60">
            <a:extLst>
              <a:ext uri="{FF2B5EF4-FFF2-40B4-BE49-F238E27FC236}">
                <a16:creationId xmlns:a16="http://schemas.microsoft.com/office/drawing/2014/main" id="{C5E1765F-28C6-5D3E-14FB-62350967128D}"/>
              </a:ext>
            </a:extLst>
          </p:cNvPr>
          <p:cNvSpPr txBox="1"/>
          <p:nvPr/>
        </p:nvSpPr>
        <p:spPr>
          <a:xfrm>
            <a:off x="8368962" y="4335761"/>
            <a:ext cx="1694695" cy="369332"/>
          </a:xfrm>
          <a:prstGeom prst="rect">
            <a:avLst/>
          </a:prstGeom>
          <a:noFill/>
        </p:spPr>
        <p:txBody>
          <a:bodyPr wrap="none" rtlCol="0">
            <a:spAutoFit/>
          </a:bodyPr>
          <a:lstStyle/>
          <a:p>
            <a:r>
              <a:rPr lang="ja-JP" altLang="en-US" b="0" i="0" u="none" strike="noStrike">
                <a:effectLst/>
                <a:latin typeface="var(--font-family-system)"/>
                <a:hlinkClick r:id="rId12"/>
              </a:rPr>
              <a:t>＠</a:t>
            </a:r>
            <a:r>
              <a:rPr lang="en" altLang="ja-JP" b="0" i="0" u="none" strike="noStrike">
                <a:effectLst/>
                <a:latin typeface="var(--font-family-system)"/>
                <a:hlinkClick r:id="rId12"/>
              </a:rPr>
              <a:t>riho_rikimaru</a:t>
            </a:r>
          </a:p>
        </p:txBody>
      </p:sp>
      <p:pic>
        <p:nvPicPr>
          <p:cNvPr id="62" name="図 61">
            <a:extLst>
              <a:ext uri="{FF2B5EF4-FFF2-40B4-BE49-F238E27FC236}">
                <a16:creationId xmlns:a16="http://schemas.microsoft.com/office/drawing/2014/main" id="{D8B559D9-F0DC-1000-C8F2-1AF3014B4CA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68160" y="5259930"/>
            <a:ext cx="1831454" cy="1144659"/>
          </a:xfrm>
          <a:prstGeom prst="rect">
            <a:avLst/>
          </a:prstGeom>
        </p:spPr>
      </p:pic>
      <p:pic>
        <p:nvPicPr>
          <p:cNvPr id="7168" name="図 7167" descr="屋内, 人, テーブル, 女性 が含まれている画像&#10;&#10;自動的に生成された説明">
            <a:extLst>
              <a:ext uri="{FF2B5EF4-FFF2-40B4-BE49-F238E27FC236}">
                <a16:creationId xmlns:a16="http://schemas.microsoft.com/office/drawing/2014/main" id="{3B4E1D0B-48A3-3DE3-B75C-9B607A8BFE6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332253" y="5259929"/>
            <a:ext cx="1747978" cy="1144659"/>
          </a:xfrm>
          <a:prstGeom prst="rect">
            <a:avLst/>
          </a:prstGeom>
        </p:spPr>
      </p:pic>
      <p:sp>
        <p:nvSpPr>
          <p:cNvPr id="7169" name="テキスト ボックス 7168">
            <a:extLst>
              <a:ext uri="{FF2B5EF4-FFF2-40B4-BE49-F238E27FC236}">
                <a16:creationId xmlns:a16="http://schemas.microsoft.com/office/drawing/2014/main" id="{A9182F43-95DA-80FF-0ED6-2A96DE7BB24C}"/>
              </a:ext>
            </a:extLst>
          </p:cNvPr>
          <p:cNvSpPr txBox="1"/>
          <p:nvPr/>
        </p:nvSpPr>
        <p:spPr>
          <a:xfrm>
            <a:off x="7091454" y="6404588"/>
            <a:ext cx="2151551" cy="461665"/>
          </a:xfrm>
          <a:prstGeom prst="rect">
            <a:avLst/>
          </a:prstGeom>
          <a:noFill/>
        </p:spPr>
        <p:txBody>
          <a:bodyPr wrap="none" rtlCol="0">
            <a:spAutoFit/>
          </a:bodyPr>
          <a:lstStyle/>
          <a:p>
            <a:r>
              <a:rPr kumimoji="1" lang="ja-JP" altLang="en-US" sz="1200"/>
              <a:t>▲</a:t>
            </a:r>
            <a:r>
              <a:rPr kumimoji="1" lang="en-US" altLang="ja-JP" sz="1200"/>
              <a:t> </a:t>
            </a:r>
            <a:r>
              <a:rPr kumimoji="1" lang="ja-JP" altLang="en-US" sz="1200"/>
              <a:t> </a:t>
            </a:r>
            <a:r>
              <a:rPr lang="en-US" altLang="ja-JP" sz="1200"/>
              <a:t>YA-MAN TU</a:t>
            </a:r>
            <a:br>
              <a:rPr kumimoji="1" lang="en-US" altLang="ja-JP" sz="1200"/>
            </a:br>
            <a:r>
              <a:rPr kumimoji="1" lang="en-US" altLang="ja-JP" sz="1200"/>
              <a:t>    (</a:t>
            </a:r>
            <a:r>
              <a:rPr kumimoji="1" lang="en-US" altLang="ja-JP" sz="1200" err="1"/>
              <a:t>Oggi.jp</a:t>
            </a:r>
            <a:r>
              <a:rPr kumimoji="1" lang="en-US" altLang="ja-JP" sz="1200"/>
              <a:t> 2023</a:t>
            </a:r>
            <a:r>
              <a:rPr kumimoji="1" lang="ja-JP" altLang="en-US" sz="1200"/>
              <a:t>年</a:t>
            </a:r>
            <a:r>
              <a:rPr kumimoji="1" lang="en-US" altLang="ja-JP" sz="1200"/>
              <a:t>6</a:t>
            </a:r>
            <a:r>
              <a:rPr kumimoji="1" lang="ja-JP" altLang="en-US" sz="1200"/>
              <a:t>月実施）</a:t>
            </a:r>
          </a:p>
        </p:txBody>
      </p:sp>
      <p:sp>
        <p:nvSpPr>
          <p:cNvPr id="7171" name="テキスト ボックス 7170">
            <a:extLst>
              <a:ext uri="{FF2B5EF4-FFF2-40B4-BE49-F238E27FC236}">
                <a16:creationId xmlns:a16="http://schemas.microsoft.com/office/drawing/2014/main" id="{5FA59E16-E5B3-B9B7-329A-D32B99E5A525}"/>
              </a:ext>
            </a:extLst>
          </p:cNvPr>
          <p:cNvSpPr txBox="1"/>
          <p:nvPr/>
        </p:nvSpPr>
        <p:spPr>
          <a:xfrm>
            <a:off x="9257296" y="6418959"/>
            <a:ext cx="1822935" cy="461665"/>
          </a:xfrm>
          <a:prstGeom prst="rect">
            <a:avLst/>
          </a:prstGeom>
          <a:noFill/>
        </p:spPr>
        <p:txBody>
          <a:bodyPr wrap="none" rtlCol="0">
            <a:spAutoFit/>
          </a:bodyPr>
          <a:lstStyle/>
          <a:p>
            <a:r>
              <a:rPr lang="ja-JP" altLang="en-US" sz="1200"/>
              <a:t>▲</a:t>
            </a:r>
            <a:r>
              <a:rPr lang="en-US" altLang="ja-JP" sz="1200"/>
              <a:t> </a:t>
            </a:r>
            <a:r>
              <a:rPr lang="ja-JP" altLang="en-US" sz="1200"/>
              <a:t>大正製薬</a:t>
            </a:r>
            <a:r>
              <a:rPr lang="en-US" altLang="ja-JP" sz="1200"/>
              <a:t> TU</a:t>
            </a:r>
            <a:br>
              <a:rPr kumimoji="1" lang="en-US" altLang="ja-JP" sz="1200"/>
            </a:br>
            <a:r>
              <a:rPr kumimoji="1" lang="en-US" altLang="ja-JP" sz="1200"/>
              <a:t>    (</a:t>
            </a:r>
            <a:r>
              <a:rPr kumimoji="1" lang="en-US" altLang="ja-JP" sz="1200" err="1"/>
              <a:t>Oggi</a:t>
            </a:r>
            <a:r>
              <a:rPr lang="en-US" altLang="ja-JP" sz="1200"/>
              <a:t> </a:t>
            </a:r>
            <a:r>
              <a:rPr kumimoji="1" lang="en-US" altLang="ja-JP" sz="1200"/>
              <a:t>2023</a:t>
            </a:r>
            <a:r>
              <a:rPr kumimoji="1" lang="ja-JP" altLang="en-US" sz="1200"/>
              <a:t>年</a:t>
            </a:r>
            <a:r>
              <a:rPr lang="en-US" altLang="ja-JP" sz="1200"/>
              <a:t>2</a:t>
            </a:r>
            <a:r>
              <a:rPr kumimoji="1" lang="ja-JP" altLang="en-US" sz="1200"/>
              <a:t>月号）</a:t>
            </a:r>
          </a:p>
        </p:txBody>
      </p:sp>
      <p:pic>
        <p:nvPicPr>
          <p:cNvPr id="1026" name="Picture 2" descr="読者モデルの女性">
            <a:extLst>
              <a:ext uri="{FF2B5EF4-FFF2-40B4-BE49-F238E27FC236}">
                <a16:creationId xmlns:a16="http://schemas.microsoft.com/office/drawing/2014/main" id="{FE49B78A-A0E4-F5AA-4AC8-FDB04CBDB91F}"/>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4392944" y="2468419"/>
            <a:ext cx="553714" cy="547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読者モデルの女性">
            <a:extLst>
              <a:ext uri="{FF2B5EF4-FFF2-40B4-BE49-F238E27FC236}">
                <a16:creationId xmlns:a16="http://schemas.microsoft.com/office/drawing/2014/main" id="{2884E020-F1DD-CBED-22DD-17A562F24495}"/>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969389" y="2465788"/>
            <a:ext cx="531910" cy="552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読者モデルの女性">
            <a:extLst>
              <a:ext uri="{FF2B5EF4-FFF2-40B4-BE49-F238E27FC236}">
                <a16:creationId xmlns:a16="http://schemas.microsoft.com/office/drawing/2014/main" id="{C1E64D7D-F252-2AF1-837D-4AC1EC21CFF1}"/>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4386069" y="3102688"/>
            <a:ext cx="540588" cy="552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読者モデルの女性">
            <a:extLst>
              <a:ext uri="{FF2B5EF4-FFF2-40B4-BE49-F238E27FC236}">
                <a16:creationId xmlns:a16="http://schemas.microsoft.com/office/drawing/2014/main" id="{8AF27741-D19F-2368-A822-364C723CC5C5}"/>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4956554" y="3105867"/>
            <a:ext cx="553714" cy="5370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読者モデルの女性">
            <a:extLst>
              <a:ext uri="{FF2B5EF4-FFF2-40B4-BE49-F238E27FC236}">
                <a16:creationId xmlns:a16="http://schemas.microsoft.com/office/drawing/2014/main" id="{47546643-A628-7C1A-8078-03556FAD4C01}"/>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5518551" y="2468419"/>
            <a:ext cx="538653" cy="5523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読者モデルの女性">
            <a:extLst>
              <a:ext uri="{FF2B5EF4-FFF2-40B4-BE49-F238E27FC236}">
                <a16:creationId xmlns:a16="http://schemas.microsoft.com/office/drawing/2014/main" id="{1F74D831-480E-DB24-F17C-046F20704578}"/>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5527771" y="3105868"/>
            <a:ext cx="523749" cy="53705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7F3C1E9-64FD-3E03-729D-9B388055BFF7}"/>
              </a:ext>
            </a:extLst>
          </p:cNvPr>
          <p:cNvSpPr txBox="1"/>
          <p:nvPr/>
        </p:nvSpPr>
        <p:spPr>
          <a:xfrm>
            <a:off x="4458464" y="2984511"/>
            <a:ext cx="352982" cy="153888"/>
          </a:xfrm>
          <a:prstGeom prst="rect">
            <a:avLst/>
          </a:prstGeom>
          <a:noFill/>
        </p:spPr>
        <p:txBody>
          <a:bodyPr wrap="none" rtlCol="0">
            <a:spAutoFit/>
          </a:bodyPr>
          <a:lstStyle/>
          <a:p>
            <a:r>
              <a:rPr kumimoji="1" lang="ja-JP" altLang="en-US" sz="400"/>
              <a:t>谷</a:t>
            </a:r>
            <a:r>
              <a:rPr kumimoji="1" lang="en-US" altLang="ja-JP" sz="400"/>
              <a:t> </a:t>
            </a:r>
            <a:r>
              <a:rPr kumimoji="1" lang="ja-JP" altLang="en-US" sz="400"/>
              <a:t>桃子</a:t>
            </a:r>
          </a:p>
        </p:txBody>
      </p:sp>
      <p:sp>
        <p:nvSpPr>
          <p:cNvPr id="7" name="テキスト ボックス 6">
            <a:extLst>
              <a:ext uri="{FF2B5EF4-FFF2-40B4-BE49-F238E27FC236}">
                <a16:creationId xmlns:a16="http://schemas.microsoft.com/office/drawing/2014/main" id="{32CF34EA-EF7F-8C0C-F3B5-AE44AA9203BB}"/>
              </a:ext>
            </a:extLst>
          </p:cNvPr>
          <p:cNvSpPr txBox="1"/>
          <p:nvPr/>
        </p:nvSpPr>
        <p:spPr>
          <a:xfrm>
            <a:off x="5052061" y="2984511"/>
            <a:ext cx="389850" cy="153888"/>
          </a:xfrm>
          <a:prstGeom prst="rect">
            <a:avLst/>
          </a:prstGeom>
          <a:noFill/>
        </p:spPr>
        <p:txBody>
          <a:bodyPr wrap="none" rtlCol="0">
            <a:spAutoFit/>
          </a:bodyPr>
          <a:lstStyle/>
          <a:p>
            <a:r>
              <a:rPr kumimoji="1" lang="ja-JP" altLang="en-US" sz="400"/>
              <a:t>田口利奈</a:t>
            </a:r>
          </a:p>
        </p:txBody>
      </p:sp>
      <p:sp>
        <p:nvSpPr>
          <p:cNvPr id="8" name="テキスト ボックス 7">
            <a:extLst>
              <a:ext uri="{FF2B5EF4-FFF2-40B4-BE49-F238E27FC236}">
                <a16:creationId xmlns:a16="http://schemas.microsoft.com/office/drawing/2014/main" id="{37C84E7D-4337-C2EE-6082-930FFD70D991}"/>
              </a:ext>
            </a:extLst>
          </p:cNvPr>
          <p:cNvSpPr txBox="1"/>
          <p:nvPr/>
        </p:nvSpPr>
        <p:spPr>
          <a:xfrm>
            <a:off x="5591437" y="2987824"/>
            <a:ext cx="441146" cy="153888"/>
          </a:xfrm>
          <a:prstGeom prst="rect">
            <a:avLst/>
          </a:prstGeom>
          <a:noFill/>
        </p:spPr>
        <p:txBody>
          <a:bodyPr wrap="none" rtlCol="0">
            <a:spAutoFit/>
          </a:bodyPr>
          <a:lstStyle/>
          <a:p>
            <a:r>
              <a:rPr kumimoji="1" lang="ja-JP" altLang="en-US" sz="400"/>
              <a:t>高嶋望和子</a:t>
            </a:r>
          </a:p>
        </p:txBody>
      </p:sp>
      <p:sp>
        <p:nvSpPr>
          <p:cNvPr id="11" name="テキスト ボックス 10">
            <a:extLst>
              <a:ext uri="{FF2B5EF4-FFF2-40B4-BE49-F238E27FC236}">
                <a16:creationId xmlns:a16="http://schemas.microsoft.com/office/drawing/2014/main" id="{32EBBFC5-2999-0E85-C1DA-901D937BB840}"/>
              </a:ext>
            </a:extLst>
          </p:cNvPr>
          <p:cNvSpPr txBox="1"/>
          <p:nvPr/>
        </p:nvSpPr>
        <p:spPr>
          <a:xfrm>
            <a:off x="5590500" y="3611564"/>
            <a:ext cx="389850" cy="153888"/>
          </a:xfrm>
          <a:prstGeom prst="rect">
            <a:avLst/>
          </a:prstGeom>
          <a:noFill/>
        </p:spPr>
        <p:txBody>
          <a:bodyPr wrap="none" rtlCol="0">
            <a:spAutoFit/>
          </a:bodyPr>
          <a:lstStyle/>
          <a:p>
            <a:r>
              <a:rPr lang="ja-JP" altLang="en-US" sz="400" i="0">
                <a:solidFill>
                  <a:srgbClr val="222222"/>
                </a:solidFill>
                <a:effectLst/>
                <a:latin typeface="Roboto" panose="02000000000000000000" pitchFamily="2" charset="0"/>
              </a:rPr>
              <a:t>高島杏奈</a:t>
            </a:r>
            <a:endParaRPr lang="ja-JP" altLang="en-US" sz="300" i="0">
              <a:solidFill>
                <a:srgbClr val="222222"/>
              </a:solidFill>
              <a:effectLst/>
              <a:latin typeface="Roboto" panose="02000000000000000000" pitchFamily="2" charset="0"/>
            </a:endParaRPr>
          </a:p>
        </p:txBody>
      </p:sp>
      <p:sp>
        <p:nvSpPr>
          <p:cNvPr id="12" name="テキスト ボックス 11">
            <a:extLst>
              <a:ext uri="{FF2B5EF4-FFF2-40B4-BE49-F238E27FC236}">
                <a16:creationId xmlns:a16="http://schemas.microsoft.com/office/drawing/2014/main" id="{A4EE6474-4607-60CA-1C27-C87D815AC463}"/>
              </a:ext>
            </a:extLst>
          </p:cNvPr>
          <p:cNvSpPr txBox="1"/>
          <p:nvPr/>
        </p:nvSpPr>
        <p:spPr>
          <a:xfrm>
            <a:off x="5043658" y="3618990"/>
            <a:ext cx="352982" cy="153888"/>
          </a:xfrm>
          <a:prstGeom prst="rect">
            <a:avLst/>
          </a:prstGeom>
          <a:noFill/>
        </p:spPr>
        <p:txBody>
          <a:bodyPr wrap="none" rtlCol="0">
            <a:spAutoFit/>
          </a:bodyPr>
          <a:lstStyle/>
          <a:p>
            <a:r>
              <a:rPr kumimoji="1" lang="ja-JP" altLang="en-US" sz="400"/>
              <a:t>原</a:t>
            </a:r>
            <a:r>
              <a:rPr kumimoji="1" lang="en-US" altLang="ja-JP" sz="400"/>
              <a:t> </a:t>
            </a:r>
            <a:r>
              <a:rPr kumimoji="1" lang="ja-JP" altLang="en-US" sz="400"/>
              <a:t>舞香</a:t>
            </a:r>
          </a:p>
        </p:txBody>
      </p:sp>
      <p:sp>
        <p:nvSpPr>
          <p:cNvPr id="13" name="テキスト ボックス 12">
            <a:extLst>
              <a:ext uri="{FF2B5EF4-FFF2-40B4-BE49-F238E27FC236}">
                <a16:creationId xmlns:a16="http://schemas.microsoft.com/office/drawing/2014/main" id="{0644E473-4F62-183C-3E59-E8DA869C8BAD}"/>
              </a:ext>
            </a:extLst>
          </p:cNvPr>
          <p:cNvSpPr txBox="1"/>
          <p:nvPr/>
        </p:nvSpPr>
        <p:spPr>
          <a:xfrm>
            <a:off x="4474325" y="3622474"/>
            <a:ext cx="389850" cy="153888"/>
          </a:xfrm>
          <a:prstGeom prst="rect">
            <a:avLst/>
          </a:prstGeom>
          <a:noFill/>
        </p:spPr>
        <p:txBody>
          <a:bodyPr wrap="none" rtlCol="0">
            <a:spAutoFit/>
          </a:bodyPr>
          <a:lstStyle/>
          <a:p>
            <a:r>
              <a:rPr kumimoji="1" lang="ja-JP" altLang="en-US" sz="400"/>
              <a:t>高瀬貴子</a:t>
            </a:r>
          </a:p>
        </p:txBody>
      </p:sp>
      <p:pic>
        <p:nvPicPr>
          <p:cNvPr id="1038" name="Picture 14" descr="インスタライブの様子">
            <a:extLst>
              <a:ext uri="{FF2B5EF4-FFF2-40B4-BE49-F238E27FC236}">
                <a16:creationId xmlns:a16="http://schemas.microsoft.com/office/drawing/2014/main" id="{71361D67-5E7D-F8D2-D6D1-E0D51BD543A7}"/>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824776" y="5412172"/>
            <a:ext cx="1501594" cy="122324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ドレスを着た女性の写真のコラージュ&#10;&#10;中程度の精度で自動的に生成された説明">
            <a:extLst>
              <a:ext uri="{FF2B5EF4-FFF2-40B4-BE49-F238E27FC236}">
                <a16:creationId xmlns:a16="http://schemas.microsoft.com/office/drawing/2014/main" id="{ECBA7BC0-9EC3-E6F0-BCA0-49977BD0AF9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92383" y="4312652"/>
            <a:ext cx="3116185" cy="2337139"/>
          </a:xfrm>
          <a:prstGeom prst="rect">
            <a:avLst/>
          </a:prstGeom>
        </p:spPr>
      </p:pic>
      <p:pic>
        <p:nvPicPr>
          <p:cNvPr id="22" name="グラフィックス 21" descr="山形の矢印 単色塗りつぶし">
            <a:extLst>
              <a:ext uri="{FF2B5EF4-FFF2-40B4-BE49-F238E27FC236}">
                <a16:creationId xmlns:a16="http://schemas.microsoft.com/office/drawing/2014/main" id="{A12B2162-F9EC-D5D1-6CC4-5EA2697CECB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2214" y="3824668"/>
            <a:ext cx="394008" cy="394008"/>
          </a:xfrm>
          <a:prstGeom prst="rect">
            <a:avLst/>
          </a:prstGeom>
        </p:spPr>
      </p:pic>
      <p:sp>
        <p:nvSpPr>
          <p:cNvPr id="23" name="テキスト ボックス 22">
            <a:extLst>
              <a:ext uri="{FF2B5EF4-FFF2-40B4-BE49-F238E27FC236}">
                <a16:creationId xmlns:a16="http://schemas.microsoft.com/office/drawing/2014/main" id="{A36DA18E-B5DE-856E-8EED-50675D7EB48E}"/>
              </a:ext>
            </a:extLst>
          </p:cNvPr>
          <p:cNvSpPr txBox="1"/>
          <p:nvPr/>
        </p:nvSpPr>
        <p:spPr>
          <a:xfrm>
            <a:off x="1076444" y="3858234"/>
            <a:ext cx="5315879" cy="369332"/>
          </a:xfrm>
          <a:prstGeom prst="rect">
            <a:avLst/>
          </a:prstGeom>
          <a:noFill/>
        </p:spPr>
        <p:txBody>
          <a:bodyPr wrap="none" rtlCol="0">
            <a:spAutoFit/>
          </a:bodyPr>
          <a:lstStyle/>
          <a:p>
            <a:r>
              <a:rPr kumimoji="1" lang="ja-JP" altLang="en-US"/>
              <a:t>同世代代表として、</a:t>
            </a:r>
            <a:r>
              <a:rPr kumimoji="1" lang="en-US" altLang="ja-JP"/>
              <a:t>TU</a:t>
            </a:r>
            <a:r>
              <a:rPr kumimoji="1" lang="ja-JP" altLang="en-US"/>
              <a:t>でもリアルな声をお届け！</a:t>
            </a:r>
          </a:p>
        </p:txBody>
      </p:sp>
      <p:pic>
        <p:nvPicPr>
          <p:cNvPr id="24" name="グラフィックス 23" descr="バッジ: チェックマーク 単色塗りつぶし">
            <a:extLst>
              <a:ext uri="{FF2B5EF4-FFF2-40B4-BE49-F238E27FC236}">
                <a16:creationId xmlns:a16="http://schemas.microsoft.com/office/drawing/2014/main" id="{2678FF40-0DF2-0D02-351C-C8262C64FAF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161690" y="4343297"/>
            <a:ext cx="829619" cy="829619"/>
          </a:xfrm>
          <a:prstGeom prst="rect">
            <a:avLst/>
          </a:prstGeom>
        </p:spPr>
      </p:pic>
      <p:sp>
        <p:nvSpPr>
          <p:cNvPr id="27" name="円/楕円 26">
            <a:extLst>
              <a:ext uri="{FF2B5EF4-FFF2-40B4-BE49-F238E27FC236}">
                <a16:creationId xmlns:a16="http://schemas.microsoft.com/office/drawing/2014/main" id="{BFE1621D-EC97-CB0A-472C-A5BAE09C3FED}"/>
              </a:ext>
            </a:extLst>
          </p:cNvPr>
          <p:cNvSpPr/>
          <p:nvPr/>
        </p:nvSpPr>
        <p:spPr>
          <a:xfrm>
            <a:off x="3330801" y="4491759"/>
            <a:ext cx="503228" cy="53269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2A3CAE0-642C-DADC-95F9-D180DBAAA32A}"/>
              </a:ext>
            </a:extLst>
          </p:cNvPr>
          <p:cNvSpPr txBox="1"/>
          <p:nvPr/>
        </p:nvSpPr>
        <p:spPr>
          <a:xfrm>
            <a:off x="3235760" y="4565893"/>
            <a:ext cx="697627" cy="400110"/>
          </a:xfrm>
          <a:prstGeom prst="rect">
            <a:avLst/>
          </a:prstGeom>
          <a:noFill/>
        </p:spPr>
        <p:txBody>
          <a:bodyPr wrap="none" rtlCol="0">
            <a:spAutoFit/>
          </a:bodyPr>
          <a:lstStyle/>
          <a:p>
            <a:pPr algn="ctr"/>
            <a:r>
              <a:rPr kumimoji="1" lang="ja-JP" altLang="en-US" sz="1000">
                <a:solidFill>
                  <a:schemeClr val="bg1"/>
                </a:solidFill>
              </a:rPr>
              <a:t>アイテム</a:t>
            </a:r>
            <a:br>
              <a:rPr kumimoji="1" lang="en-US" altLang="ja-JP" sz="1000">
                <a:solidFill>
                  <a:schemeClr val="bg1"/>
                </a:solidFill>
              </a:rPr>
            </a:br>
            <a:r>
              <a:rPr kumimoji="1" lang="ja-JP" altLang="en-US" sz="1000">
                <a:solidFill>
                  <a:schemeClr val="bg1"/>
                </a:solidFill>
              </a:rPr>
              <a:t>コラボ</a:t>
            </a:r>
            <a:endParaRPr kumimoji="1" lang="en-US" altLang="ja-JP" sz="1000">
              <a:solidFill>
                <a:schemeClr val="bg1"/>
              </a:solidFill>
            </a:endParaRPr>
          </a:p>
        </p:txBody>
      </p:sp>
      <p:grpSp>
        <p:nvGrpSpPr>
          <p:cNvPr id="36" name="グループ化 35">
            <a:extLst>
              <a:ext uri="{FF2B5EF4-FFF2-40B4-BE49-F238E27FC236}">
                <a16:creationId xmlns:a16="http://schemas.microsoft.com/office/drawing/2014/main" id="{FF9C54B8-6233-72E7-7159-7CE86C38B8BC}"/>
              </a:ext>
            </a:extLst>
          </p:cNvPr>
          <p:cNvGrpSpPr/>
          <p:nvPr/>
        </p:nvGrpSpPr>
        <p:grpSpPr>
          <a:xfrm>
            <a:off x="3607036" y="5193851"/>
            <a:ext cx="607859" cy="517992"/>
            <a:chOff x="4903125" y="4551327"/>
            <a:chExt cx="607859" cy="517992"/>
          </a:xfrm>
        </p:grpSpPr>
        <p:sp>
          <p:nvSpPr>
            <p:cNvPr id="33" name="円/楕円 32">
              <a:extLst>
                <a:ext uri="{FF2B5EF4-FFF2-40B4-BE49-F238E27FC236}">
                  <a16:creationId xmlns:a16="http://schemas.microsoft.com/office/drawing/2014/main" id="{86D94518-FDC4-B00F-A309-A9483B37439C}"/>
                </a:ext>
              </a:extLst>
            </p:cNvPr>
            <p:cNvSpPr/>
            <p:nvPr/>
          </p:nvSpPr>
          <p:spPr>
            <a:xfrm>
              <a:off x="4948059" y="4551327"/>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34" name="テキスト ボックス 33">
              <a:extLst>
                <a:ext uri="{FF2B5EF4-FFF2-40B4-BE49-F238E27FC236}">
                  <a16:creationId xmlns:a16="http://schemas.microsoft.com/office/drawing/2014/main" id="{6E80BFCB-4631-4BC8-A416-8F5C9C810C24}"/>
                </a:ext>
              </a:extLst>
            </p:cNvPr>
            <p:cNvSpPr txBox="1"/>
            <p:nvPr/>
          </p:nvSpPr>
          <p:spPr>
            <a:xfrm>
              <a:off x="4903125" y="4600270"/>
              <a:ext cx="607859" cy="430887"/>
            </a:xfrm>
            <a:prstGeom prst="rect">
              <a:avLst/>
            </a:prstGeom>
            <a:noFill/>
          </p:spPr>
          <p:txBody>
            <a:bodyPr wrap="none" rtlCol="0">
              <a:spAutoFit/>
            </a:bodyPr>
            <a:lstStyle/>
            <a:p>
              <a:pPr algn="ctr"/>
              <a:r>
                <a:rPr kumimoji="1" lang="en-US" altLang="ja-JP" sz="1100">
                  <a:solidFill>
                    <a:schemeClr val="bg1"/>
                  </a:solidFill>
                </a:rPr>
                <a:t>IG</a:t>
              </a:r>
            </a:p>
            <a:p>
              <a:pPr algn="ctr"/>
              <a:r>
                <a:rPr kumimoji="1" lang="ja-JP" altLang="en-US" sz="1100">
                  <a:solidFill>
                    <a:schemeClr val="bg1"/>
                  </a:solidFill>
                </a:rPr>
                <a:t>ライブ</a:t>
              </a:r>
              <a:endParaRPr kumimoji="1" lang="ja-JP" altLang="en-US" sz="1200">
                <a:solidFill>
                  <a:schemeClr val="bg1"/>
                </a:solidFill>
              </a:endParaRPr>
            </a:p>
          </p:txBody>
        </p:sp>
      </p:grpSp>
      <p:pic>
        <p:nvPicPr>
          <p:cNvPr id="42" name="図 41" descr="新聞, テキスト, 写真, 男 が含まれている画像&#10;&#10;自動的に生成された説明">
            <a:extLst>
              <a:ext uri="{FF2B5EF4-FFF2-40B4-BE49-F238E27FC236}">
                <a16:creationId xmlns:a16="http://schemas.microsoft.com/office/drawing/2014/main" id="{992A4022-A98D-250D-B49F-F48DF1D602E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430369" y="4182295"/>
            <a:ext cx="1733076" cy="1121479"/>
          </a:xfrm>
          <a:prstGeom prst="rect">
            <a:avLst/>
          </a:prstGeom>
        </p:spPr>
      </p:pic>
      <p:sp>
        <p:nvSpPr>
          <p:cNvPr id="48" name="円/楕円 47">
            <a:extLst>
              <a:ext uri="{FF2B5EF4-FFF2-40B4-BE49-F238E27FC236}">
                <a16:creationId xmlns:a16="http://schemas.microsoft.com/office/drawing/2014/main" id="{CDCE8B7C-5B6C-AE82-BE60-588E5DCF432A}"/>
              </a:ext>
            </a:extLst>
          </p:cNvPr>
          <p:cNvSpPr/>
          <p:nvPr/>
        </p:nvSpPr>
        <p:spPr>
          <a:xfrm>
            <a:off x="4099754" y="4166683"/>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50" name="テキスト ボックス 49">
            <a:extLst>
              <a:ext uri="{FF2B5EF4-FFF2-40B4-BE49-F238E27FC236}">
                <a16:creationId xmlns:a16="http://schemas.microsoft.com/office/drawing/2014/main" id="{B37F7DE5-8B9F-D689-D64A-42D2D43FA5AE}"/>
              </a:ext>
            </a:extLst>
          </p:cNvPr>
          <p:cNvSpPr txBox="1"/>
          <p:nvPr/>
        </p:nvSpPr>
        <p:spPr>
          <a:xfrm>
            <a:off x="4125353" y="4215626"/>
            <a:ext cx="466794" cy="430887"/>
          </a:xfrm>
          <a:prstGeom prst="rect">
            <a:avLst/>
          </a:prstGeom>
          <a:noFill/>
        </p:spPr>
        <p:txBody>
          <a:bodyPr wrap="none" rtlCol="0">
            <a:spAutoFit/>
          </a:bodyPr>
          <a:lstStyle/>
          <a:p>
            <a:pPr algn="ctr"/>
            <a:r>
              <a:rPr kumimoji="1" lang="ja-JP" altLang="en-US" sz="1100">
                <a:solidFill>
                  <a:schemeClr val="bg1"/>
                </a:solidFill>
              </a:rPr>
              <a:t>本誌</a:t>
            </a:r>
            <a:br>
              <a:rPr kumimoji="1" lang="en-US" altLang="ja-JP" sz="1100">
                <a:solidFill>
                  <a:schemeClr val="bg1"/>
                </a:solidFill>
              </a:rPr>
            </a:br>
            <a:r>
              <a:rPr kumimoji="1" lang="en-US" altLang="ja-JP" sz="1100">
                <a:solidFill>
                  <a:schemeClr val="bg1"/>
                </a:solidFill>
              </a:rPr>
              <a:t>TU</a:t>
            </a:r>
            <a:endParaRPr kumimoji="1" lang="ja-JP" altLang="en-US" sz="1200">
              <a:solidFill>
                <a:schemeClr val="bg1"/>
              </a:solidFill>
            </a:endParaRPr>
          </a:p>
        </p:txBody>
      </p:sp>
      <p:sp>
        <p:nvSpPr>
          <p:cNvPr id="10" name="テキスト ボックス 9">
            <a:extLst>
              <a:ext uri="{FF2B5EF4-FFF2-40B4-BE49-F238E27FC236}">
                <a16:creationId xmlns:a16="http://schemas.microsoft.com/office/drawing/2014/main" id="{7AF16DBE-D35E-98B8-CCB6-713D12302390}"/>
              </a:ext>
            </a:extLst>
          </p:cNvPr>
          <p:cNvSpPr txBox="1"/>
          <p:nvPr/>
        </p:nvSpPr>
        <p:spPr>
          <a:xfrm>
            <a:off x="567224" y="6682211"/>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15" name="スライド番号プレースホルダー 14">
            <a:extLst>
              <a:ext uri="{FF2B5EF4-FFF2-40B4-BE49-F238E27FC236}">
                <a16:creationId xmlns:a16="http://schemas.microsoft.com/office/drawing/2014/main" id="{F4D7360B-49E1-94C9-EC8B-92DFD7F92E62}"/>
              </a:ext>
            </a:extLst>
          </p:cNvPr>
          <p:cNvSpPr>
            <a:spLocks noGrp="1"/>
          </p:cNvSpPr>
          <p:nvPr>
            <p:ph type="sldNum" sz="quarter" idx="12"/>
          </p:nvPr>
        </p:nvSpPr>
        <p:spPr/>
        <p:txBody>
          <a:bodyPr/>
          <a:lstStyle/>
          <a:p>
            <a:fld id="{DF8D5609-E9B0-419D-B3FA-22D9F77AE177}" type="slidenum">
              <a:rPr kumimoji="1" lang="ja-JP" altLang="en-US" smtClean="0"/>
              <a:t>12</a:t>
            </a:fld>
            <a:endParaRPr kumimoji="1" lang="ja-JP" altLang="en-US"/>
          </a:p>
        </p:txBody>
      </p:sp>
      <p:pic>
        <p:nvPicPr>
          <p:cNvPr id="28" name="図 27" descr="髪の長い女性&#10;&#10;AI によって生成されたコンテンツは間違っている可能性があります。">
            <a:extLst>
              <a:ext uri="{FF2B5EF4-FFF2-40B4-BE49-F238E27FC236}">
                <a16:creationId xmlns:a16="http://schemas.microsoft.com/office/drawing/2014/main" id="{53487C8E-A657-44B8-FBB5-8F8196489937}"/>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508065" y="839030"/>
            <a:ext cx="1264401" cy="1315799"/>
          </a:xfrm>
          <a:prstGeom prst="rect">
            <a:avLst/>
          </a:prstGeom>
        </p:spPr>
      </p:pic>
      <p:pic>
        <p:nvPicPr>
          <p:cNvPr id="30" name="図 29" descr="ポーズをとる男性たち&#10;&#10;AI によって生成されたコンテンツは間違っている可能性があります。">
            <a:extLst>
              <a:ext uri="{FF2B5EF4-FFF2-40B4-BE49-F238E27FC236}">
                <a16:creationId xmlns:a16="http://schemas.microsoft.com/office/drawing/2014/main" id="{7ABA903A-811A-AF1C-7902-CC4BDD6869AF}"/>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951622" y="2228812"/>
            <a:ext cx="1695622" cy="1058170"/>
          </a:xfrm>
          <a:prstGeom prst="rect">
            <a:avLst/>
          </a:prstGeom>
        </p:spPr>
      </p:pic>
      <p:pic>
        <p:nvPicPr>
          <p:cNvPr id="44" name="図 43" descr="白いシャツを着ている男性たち&#10;&#10;AI によって生成されたコンテンツは間違っている可能性があります。">
            <a:extLst>
              <a:ext uri="{FF2B5EF4-FFF2-40B4-BE49-F238E27FC236}">
                <a16:creationId xmlns:a16="http://schemas.microsoft.com/office/drawing/2014/main" id="{309C75B7-E944-470C-FFA9-1401E3FF695C}"/>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221333" y="2241339"/>
            <a:ext cx="1695622" cy="1055243"/>
          </a:xfrm>
          <a:prstGeom prst="rect">
            <a:avLst/>
          </a:prstGeom>
        </p:spPr>
      </p:pic>
    </p:spTree>
    <p:extLst>
      <p:ext uri="{BB962C8B-B14F-4D97-AF65-F5344CB8AC3E}">
        <p14:creationId xmlns:p14="http://schemas.microsoft.com/office/powerpoint/2010/main" val="247395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人, 女性, 携帯電話, 電話 が含まれている画像&#10;&#10;自動的に生成された説明">
            <a:extLst>
              <a:ext uri="{FF2B5EF4-FFF2-40B4-BE49-F238E27FC236}">
                <a16:creationId xmlns:a16="http://schemas.microsoft.com/office/drawing/2014/main" id="{68C9CA46-EA98-209F-AA32-36023A1E37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057" y="-6353"/>
            <a:ext cx="3851533" cy="6858000"/>
          </a:xfrm>
          <a:prstGeom prst="rect">
            <a:avLst/>
          </a:prstGeom>
        </p:spPr>
      </p:pic>
      <p:sp>
        <p:nvSpPr>
          <p:cNvPr id="4" name="テキスト ボックス 3">
            <a:extLst>
              <a:ext uri="{FF2B5EF4-FFF2-40B4-BE49-F238E27FC236}">
                <a16:creationId xmlns:a16="http://schemas.microsoft.com/office/drawing/2014/main" id="{F550EE7C-6E4F-D691-9959-380F628A7D7F}"/>
              </a:ext>
            </a:extLst>
          </p:cNvPr>
          <p:cNvSpPr txBox="1"/>
          <p:nvPr/>
        </p:nvSpPr>
        <p:spPr>
          <a:xfrm>
            <a:off x="5476988" y="2052516"/>
            <a:ext cx="4346041" cy="769441"/>
          </a:xfrm>
          <a:prstGeom prst="rect">
            <a:avLst/>
          </a:prstGeom>
          <a:noFill/>
        </p:spPr>
        <p:txBody>
          <a:bodyPr wrap="square" rtlCol="0">
            <a:spAutoFit/>
          </a:bodyPr>
          <a:lstStyle/>
          <a:p>
            <a:r>
              <a:rPr lang="en-US" altLang="ja-JP" sz="4400" err="1">
                <a:solidFill>
                  <a:srgbClr val="000000"/>
                </a:solidFill>
                <a:latin typeface="Kollektif Italics"/>
              </a:rPr>
              <a:t>定番TU</a:t>
            </a:r>
            <a:r>
              <a:rPr lang="en-US" altLang="ja-JP" sz="4400">
                <a:solidFill>
                  <a:srgbClr val="000000"/>
                </a:solidFill>
                <a:latin typeface="Kollektif Italics"/>
              </a:rPr>
              <a:t> </a:t>
            </a:r>
            <a:r>
              <a:rPr lang="en-US" altLang="ja-JP" sz="4400" err="1">
                <a:solidFill>
                  <a:srgbClr val="000000"/>
                </a:solidFill>
                <a:latin typeface="Kollektif Italics"/>
              </a:rPr>
              <a:t>メニュ</a:t>
            </a:r>
            <a:r>
              <a:rPr lang="ja-JP" altLang="en-US" sz="4400">
                <a:solidFill>
                  <a:srgbClr val="000000"/>
                </a:solidFill>
                <a:latin typeface="Kollektif Italics"/>
              </a:rPr>
              <a:t>ー</a:t>
            </a:r>
            <a:endParaRPr lang="en-US" altLang="ja-JP" sz="4400">
              <a:solidFill>
                <a:srgbClr val="000000"/>
              </a:solidFill>
              <a:latin typeface="Kollektif Italics"/>
            </a:endParaRPr>
          </a:p>
        </p:txBody>
      </p:sp>
      <p:pic>
        <p:nvPicPr>
          <p:cNvPr id="5" name="object 5">
            <a:extLst>
              <a:ext uri="{FF2B5EF4-FFF2-40B4-BE49-F238E27FC236}">
                <a16:creationId xmlns:a16="http://schemas.microsoft.com/office/drawing/2014/main" id="{5A7BFDEE-12D1-54E6-4E60-4CEC46C0176A}"/>
              </a:ext>
            </a:extLst>
          </p:cNvPr>
          <p:cNvPicPr/>
          <p:nvPr/>
        </p:nvPicPr>
        <p:blipFill>
          <a:blip r:embed="rId3" cstate="email">
            <a:extLst>
              <a:ext uri="{28A0092B-C50C-407E-A947-70E740481C1C}">
                <a14:useLocalDpi xmlns:a14="http://schemas.microsoft.com/office/drawing/2010/main"/>
              </a:ext>
            </a:extLst>
          </a:blip>
          <a:stretch>
            <a:fillRect/>
          </a:stretch>
        </p:blipFill>
        <p:spPr>
          <a:xfrm>
            <a:off x="5284268" y="298952"/>
            <a:ext cx="4465476" cy="1838282"/>
          </a:xfrm>
          <a:prstGeom prst="rect">
            <a:avLst/>
          </a:prstGeom>
        </p:spPr>
      </p:pic>
      <p:cxnSp>
        <p:nvCxnSpPr>
          <p:cNvPr id="8" name="直線コネクタ 7">
            <a:extLst>
              <a:ext uri="{FF2B5EF4-FFF2-40B4-BE49-F238E27FC236}">
                <a16:creationId xmlns:a16="http://schemas.microsoft.com/office/drawing/2014/main" id="{BB9504B7-E49D-E159-52D6-60A8131916E4}"/>
              </a:ext>
            </a:extLst>
          </p:cNvPr>
          <p:cNvCxnSpPr>
            <a:cxnSpLocks/>
          </p:cNvCxnSpPr>
          <p:nvPr/>
        </p:nvCxnSpPr>
        <p:spPr>
          <a:xfrm>
            <a:off x="3798476" y="3752483"/>
            <a:ext cx="840956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566021B4-F40F-2321-64BC-21486EDEB02E}"/>
              </a:ext>
            </a:extLst>
          </p:cNvPr>
          <p:cNvCxnSpPr/>
          <p:nvPr/>
        </p:nvCxnSpPr>
        <p:spPr>
          <a:xfrm>
            <a:off x="11245941" y="6353"/>
            <a:ext cx="0" cy="685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30B9F51F-E534-0371-8B1D-F56168C796FF}"/>
              </a:ext>
            </a:extLst>
          </p:cNvPr>
          <p:cNvCxnSpPr>
            <a:cxnSpLocks/>
          </p:cNvCxnSpPr>
          <p:nvPr/>
        </p:nvCxnSpPr>
        <p:spPr>
          <a:xfrm>
            <a:off x="3798476" y="4972435"/>
            <a:ext cx="744746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E89BB4B9-DA19-EB95-B218-FA8332A0F74C}"/>
              </a:ext>
            </a:extLst>
          </p:cNvPr>
          <p:cNvCxnSpPr>
            <a:cxnSpLocks/>
          </p:cNvCxnSpPr>
          <p:nvPr/>
        </p:nvCxnSpPr>
        <p:spPr>
          <a:xfrm>
            <a:off x="3782434" y="5582411"/>
            <a:ext cx="746350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CF62C56F-4536-0183-5C88-66CA25726F06}"/>
              </a:ext>
            </a:extLst>
          </p:cNvPr>
          <p:cNvCxnSpPr>
            <a:cxnSpLocks/>
          </p:cNvCxnSpPr>
          <p:nvPr/>
        </p:nvCxnSpPr>
        <p:spPr>
          <a:xfrm>
            <a:off x="3798476" y="6192387"/>
            <a:ext cx="7447465"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89DECFBB-7B27-2F30-F253-6941233C667C}"/>
              </a:ext>
            </a:extLst>
          </p:cNvPr>
          <p:cNvSpPr txBox="1"/>
          <p:nvPr/>
        </p:nvSpPr>
        <p:spPr>
          <a:xfrm>
            <a:off x="5622682" y="3872805"/>
            <a:ext cx="4054652" cy="369332"/>
          </a:xfrm>
          <a:prstGeom prst="rect">
            <a:avLst/>
          </a:prstGeom>
          <a:noFill/>
        </p:spPr>
        <p:txBody>
          <a:bodyPr wrap="square">
            <a:spAutoFit/>
          </a:bodyPr>
          <a:lstStyle/>
          <a:p>
            <a:r>
              <a:rPr kumimoji="1" lang="ja-JP" altLang="en-US" sz="1800" b="1"/>
              <a:t>専属モデル起用 セットメニュー</a:t>
            </a:r>
            <a:r>
              <a:rPr kumimoji="1" lang="en-US" altLang="ja-JP" sz="1800" b="1"/>
              <a:t> p.14</a:t>
            </a:r>
            <a:endParaRPr kumimoji="1" lang="ja-JP" altLang="en-US" sz="1800" b="1"/>
          </a:p>
        </p:txBody>
      </p:sp>
      <p:sp>
        <p:nvSpPr>
          <p:cNvPr id="20" name="テキスト ボックス 19">
            <a:extLst>
              <a:ext uri="{FF2B5EF4-FFF2-40B4-BE49-F238E27FC236}">
                <a16:creationId xmlns:a16="http://schemas.microsoft.com/office/drawing/2014/main" id="{2AEB8AD9-3867-348E-124B-0690FA1655AD}"/>
              </a:ext>
            </a:extLst>
          </p:cNvPr>
          <p:cNvSpPr txBox="1"/>
          <p:nvPr/>
        </p:nvSpPr>
        <p:spPr>
          <a:xfrm>
            <a:off x="4997365" y="4482781"/>
            <a:ext cx="5305286" cy="369332"/>
          </a:xfrm>
          <a:prstGeom prst="rect">
            <a:avLst/>
          </a:prstGeom>
          <a:noFill/>
        </p:spPr>
        <p:txBody>
          <a:bodyPr wrap="square" rtlCol="0">
            <a:spAutoFit/>
          </a:bodyPr>
          <a:lstStyle/>
          <a:p>
            <a:r>
              <a:rPr lang="ja-JP" altLang="en-US" sz="1600" b="1">
                <a:latin typeface="+mn-ea"/>
              </a:rPr>
              <a:t>専属美容モデル </a:t>
            </a:r>
            <a:r>
              <a:rPr lang="ja-JP" altLang="en-US" b="1">
                <a:latin typeface="+mn-ea"/>
              </a:rPr>
              <a:t>若月佑美起用 セットメニュー</a:t>
            </a:r>
            <a:r>
              <a:rPr lang="en-US" altLang="ja-JP" b="1">
                <a:latin typeface="+mn-ea"/>
              </a:rPr>
              <a:t> p.15</a:t>
            </a:r>
            <a:endParaRPr lang="ja-JP" altLang="en-US" sz="2000" b="1">
              <a:latin typeface="+mn-ea"/>
            </a:endParaRPr>
          </a:p>
        </p:txBody>
      </p:sp>
      <p:sp>
        <p:nvSpPr>
          <p:cNvPr id="22" name="テキスト ボックス 21">
            <a:extLst>
              <a:ext uri="{FF2B5EF4-FFF2-40B4-BE49-F238E27FC236}">
                <a16:creationId xmlns:a16="http://schemas.microsoft.com/office/drawing/2014/main" id="{28DCF596-1FA3-C746-3A37-801ECB20BD27}"/>
              </a:ext>
            </a:extLst>
          </p:cNvPr>
          <p:cNvSpPr txBox="1"/>
          <p:nvPr/>
        </p:nvSpPr>
        <p:spPr>
          <a:xfrm>
            <a:off x="5299510" y="5092757"/>
            <a:ext cx="4700996" cy="369332"/>
          </a:xfrm>
          <a:prstGeom prst="rect">
            <a:avLst/>
          </a:prstGeom>
          <a:noFill/>
        </p:spPr>
        <p:txBody>
          <a:bodyPr wrap="square" rtlCol="0">
            <a:spAutoFit/>
          </a:bodyPr>
          <a:lstStyle/>
          <a:p>
            <a:r>
              <a:rPr lang="ja-JP" altLang="en-US" b="1">
                <a:latin typeface="+mn-ea"/>
              </a:rPr>
              <a:t>レギュラーモデル起用 セットメニュー</a:t>
            </a:r>
            <a:r>
              <a:rPr lang="en-US" altLang="ja-JP" b="1">
                <a:latin typeface="+mn-ea"/>
              </a:rPr>
              <a:t> p.16</a:t>
            </a:r>
            <a:endParaRPr lang="ja-JP" altLang="en-US" b="1">
              <a:latin typeface="+mn-ea"/>
            </a:endParaRPr>
          </a:p>
        </p:txBody>
      </p:sp>
      <p:sp>
        <p:nvSpPr>
          <p:cNvPr id="23" name="テキスト ボックス 22">
            <a:extLst>
              <a:ext uri="{FF2B5EF4-FFF2-40B4-BE49-F238E27FC236}">
                <a16:creationId xmlns:a16="http://schemas.microsoft.com/office/drawing/2014/main" id="{03FBE4D4-D968-8577-42BC-E2350796F0F5}"/>
              </a:ext>
            </a:extLst>
          </p:cNvPr>
          <p:cNvSpPr txBox="1"/>
          <p:nvPr/>
        </p:nvSpPr>
        <p:spPr>
          <a:xfrm>
            <a:off x="5495618" y="6312712"/>
            <a:ext cx="4308780" cy="369332"/>
          </a:xfrm>
          <a:prstGeom prst="rect">
            <a:avLst/>
          </a:prstGeom>
          <a:noFill/>
        </p:spPr>
        <p:txBody>
          <a:bodyPr wrap="square" rtlCol="0">
            <a:spAutoFit/>
          </a:bodyPr>
          <a:lstStyle/>
          <a:p>
            <a:r>
              <a:rPr lang="ja-JP" altLang="en-US" b="1">
                <a:latin typeface="+mn-ea"/>
              </a:rPr>
              <a:t>オッジェンヌ起用 セットメニュー</a:t>
            </a:r>
            <a:r>
              <a:rPr lang="en-US" altLang="ja-JP" b="1">
                <a:latin typeface="+mn-ea"/>
              </a:rPr>
              <a:t> p.18</a:t>
            </a:r>
            <a:endParaRPr lang="ja-JP" altLang="en-US" b="1">
              <a:latin typeface="+mn-ea"/>
            </a:endParaRPr>
          </a:p>
        </p:txBody>
      </p:sp>
      <p:cxnSp>
        <p:nvCxnSpPr>
          <p:cNvPr id="25" name="直線コネクタ 24">
            <a:extLst>
              <a:ext uri="{FF2B5EF4-FFF2-40B4-BE49-F238E27FC236}">
                <a16:creationId xmlns:a16="http://schemas.microsoft.com/office/drawing/2014/main" id="{969D14EF-E8DA-74B6-3735-177F5756665F}"/>
              </a:ext>
            </a:extLst>
          </p:cNvPr>
          <p:cNvCxnSpPr/>
          <p:nvPr/>
        </p:nvCxnSpPr>
        <p:spPr>
          <a:xfrm>
            <a:off x="3798476" y="6353"/>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CFDCA8BB-C0BE-D99E-01A8-97C8FF458651}"/>
              </a:ext>
            </a:extLst>
          </p:cNvPr>
          <p:cNvSpPr/>
          <p:nvPr/>
        </p:nvSpPr>
        <p:spPr>
          <a:xfrm>
            <a:off x="-53057" y="-12298"/>
            <a:ext cx="12245057" cy="19092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8D33BA1-34E2-ECAF-C3A4-A96268259928}"/>
              </a:ext>
            </a:extLst>
          </p:cNvPr>
          <p:cNvSpPr txBox="1"/>
          <p:nvPr/>
        </p:nvSpPr>
        <p:spPr>
          <a:xfrm>
            <a:off x="4354152" y="2772091"/>
            <a:ext cx="6591713" cy="830997"/>
          </a:xfrm>
          <a:prstGeom prst="rect">
            <a:avLst/>
          </a:prstGeom>
          <a:noFill/>
        </p:spPr>
        <p:txBody>
          <a:bodyPr wrap="square" rtlCol="0">
            <a:spAutoFit/>
          </a:bodyPr>
          <a:lstStyle/>
          <a:p>
            <a:pPr algn="ctr"/>
            <a:r>
              <a:rPr kumimoji="1" lang="ja-JP" altLang="en-US" sz="1600" dirty="0"/>
              <a:t>雑誌</a:t>
            </a:r>
            <a:r>
              <a:rPr kumimoji="1" lang="en-US" altLang="ja-JP" sz="1600" dirty="0"/>
              <a:t>TU</a:t>
            </a:r>
            <a:r>
              <a:rPr lang="ja-JP" altLang="en-US" sz="1600" dirty="0"/>
              <a:t>と、</a:t>
            </a:r>
            <a:r>
              <a:rPr kumimoji="1" lang="ja-JP" altLang="en-US" sz="1600" dirty="0"/>
              <a:t>人気オプションの二次使用、インスタ投稿、</a:t>
            </a:r>
            <a:r>
              <a:rPr kumimoji="1" lang="en-US" altLang="ja-JP" sz="1600" dirty="0"/>
              <a:t> WEB</a:t>
            </a:r>
            <a:r>
              <a:rPr lang="ja-JP" altLang="en-US" sz="1600" dirty="0"/>
              <a:t>転載</a:t>
            </a:r>
            <a:r>
              <a:rPr kumimoji="1" lang="ja-JP" altLang="en-US" sz="1600" dirty="0"/>
              <a:t>を</a:t>
            </a:r>
            <a:r>
              <a:rPr lang="ja-JP" altLang="en-US" sz="1600" dirty="0"/>
              <a:t>まとめた</a:t>
            </a:r>
            <a:r>
              <a:rPr kumimoji="1" lang="ja-JP" altLang="en-US" sz="1600" dirty="0"/>
              <a:t>お得なセットメニューです。</a:t>
            </a:r>
            <a:br>
              <a:rPr kumimoji="1" lang="en-US" altLang="ja-JP" sz="1600" dirty="0"/>
            </a:br>
            <a:r>
              <a:rPr lang="ja-JP" altLang="en-US" sz="1600" dirty="0"/>
              <a:t>紙媒体、</a:t>
            </a:r>
            <a:r>
              <a:rPr lang="en-US" altLang="ja-JP" sz="1600" dirty="0"/>
              <a:t>WEB</a:t>
            </a:r>
            <a:r>
              <a:rPr lang="ja-JP" altLang="en-US" sz="1600" dirty="0"/>
              <a:t>、店頭、</a:t>
            </a:r>
            <a:r>
              <a:rPr lang="en-US" altLang="ja-JP" sz="1600" dirty="0"/>
              <a:t>SNS</a:t>
            </a:r>
            <a:r>
              <a:rPr lang="ja-JP" altLang="en-US" sz="1600" dirty="0"/>
              <a:t>と全方位への訴求が可能です！</a:t>
            </a:r>
            <a:endParaRPr lang="en-US" altLang="ja-JP" sz="1600" dirty="0"/>
          </a:p>
        </p:txBody>
      </p:sp>
      <p:cxnSp>
        <p:nvCxnSpPr>
          <p:cNvPr id="3" name="直線コネクタ 2">
            <a:extLst>
              <a:ext uri="{FF2B5EF4-FFF2-40B4-BE49-F238E27FC236}">
                <a16:creationId xmlns:a16="http://schemas.microsoft.com/office/drawing/2014/main" id="{09ADCA40-8596-DAF7-A855-E1A18E0F1A72}"/>
              </a:ext>
            </a:extLst>
          </p:cNvPr>
          <p:cNvCxnSpPr>
            <a:cxnSpLocks/>
          </p:cNvCxnSpPr>
          <p:nvPr/>
        </p:nvCxnSpPr>
        <p:spPr>
          <a:xfrm>
            <a:off x="3798476" y="4362459"/>
            <a:ext cx="7447465"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50E9F6E-D01E-A5F5-036E-2160EE3DCF85}"/>
              </a:ext>
            </a:extLst>
          </p:cNvPr>
          <p:cNvSpPr txBox="1"/>
          <p:nvPr/>
        </p:nvSpPr>
        <p:spPr>
          <a:xfrm>
            <a:off x="5227643" y="5702733"/>
            <a:ext cx="4844731" cy="369332"/>
          </a:xfrm>
          <a:prstGeom prst="rect">
            <a:avLst/>
          </a:prstGeom>
          <a:noFill/>
        </p:spPr>
        <p:txBody>
          <a:bodyPr wrap="square" rtlCol="0">
            <a:spAutoFit/>
          </a:bodyPr>
          <a:lstStyle/>
          <a:p>
            <a:r>
              <a:rPr lang="ja-JP" altLang="en-US" b="1">
                <a:latin typeface="+mn-ea"/>
              </a:rPr>
              <a:t>専属アンバサダー起用 セットメニュー</a:t>
            </a:r>
            <a:r>
              <a:rPr lang="en-US" altLang="ja-JP" b="1">
                <a:latin typeface="+mn-ea"/>
              </a:rPr>
              <a:t> p.17</a:t>
            </a:r>
            <a:endParaRPr lang="ja-JP" altLang="en-US" b="1">
              <a:latin typeface="+mn-ea"/>
            </a:endParaRPr>
          </a:p>
        </p:txBody>
      </p:sp>
      <p:sp>
        <p:nvSpPr>
          <p:cNvPr id="7" name="テキスト ボックス 6">
            <a:extLst>
              <a:ext uri="{FF2B5EF4-FFF2-40B4-BE49-F238E27FC236}">
                <a16:creationId xmlns:a16="http://schemas.microsoft.com/office/drawing/2014/main" id="{727DBD73-5006-E0EF-3CE2-6D616E1FF372}"/>
              </a:ext>
            </a:extLst>
          </p:cNvPr>
          <p:cNvSpPr txBox="1"/>
          <p:nvPr/>
        </p:nvSpPr>
        <p:spPr>
          <a:xfrm>
            <a:off x="0" y="6677538"/>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9" name="スライド番号プレースホルダー 8">
            <a:extLst>
              <a:ext uri="{FF2B5EF4-FFF2-40B4-BE49-F238E27FC236}">
                <a16:creationId xmlns:a16="http://schemas.microsoft.com/office/drawing/2014/main" id="{1F513114-74D4-9D02-36DC-2B5E4823DF38}"/>
              </a:ext>
            </a:extLst>
          </p:cNvPr>
          <p:cNvSpPr>
            <a:spLocks noGrp="1"/>
          </p:cNvSpPr>
          <p:nvPr>
            <p:ph type="sldNum" sz="quarter" idx="12"/>
          </p:nvPr>
        </p:nvSpPr>
        <p:spPr>
          <a:xfrm>
            <a:off x="9153570" y="6435524"/>
            <a:ext cx="2743200" cy="365125"/>
          </a:xfrm>
        </p:spPr>
        <p:txBody>
          <a:bodyPr/>
          <a:lstStyle/>
          <a:p>
            <a:fld id="{DF8D5609-E9B0-419D-B3FA-22D9F77AE177}" type="slidenum">
              <a:rPr kumimoji="1" lang="ja-JP" altLang="en-US" smtClean="0"/>
              <a:t>13</a:t>
            </a:fld>
            <a:endParaRPr kumimoji="1" lang="ja-JP" altLang="en-US" dirty="0"/>
          </a:p>
        </p:txBody>
      </p:sp>
    </p:spTree>
    <p:extLst>
      <p:ext uri="{BB962C8B-B14F-4D97-AF65-F5344CB8AC3E}">
        <p14:creationId xmlns:p14="http://schemas.microsoft.com/office/powerpoint/2010/main" val="137517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CD7BC4-5C69-0F29-32CD-C418A51BE1BB}"/>
              </a:ext>
            </a:extLst>
          </p:cNvPr>
          <p:cNvSpPr/>
          <p:nvPr/>
        </p:nvSpPr>
        <p:spPr>
          <a:xfrm>
            <a:off x="0" y="0"/>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D434ED67-4AEC-6F10-8106-2C3AFB7E83A4}"/>
              </a:ext>
            </a:extLst>
          </p:cNvPr>
          <p:cNvSpPr txBox="1"/>
          <p:nvPr/>
        </p:nvSpPr>
        <p:spPr>
          <a:xfrm>
            <a:off x="-3117851" y="-111194"/>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regular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0" y="1104677"/>
            <a:ext cx="12229652" cy="0"/>
          </a:xfrm>
          <a:prstGeom prst="line">
            <a:avLst/>
          </a:prstGeom>
          <a:ln w="3175"/>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2D1D5544-A3D3-CFE1-011A-A53D69D724B0}"/>
              </a:ext>
            </a:extLst>
          </p:cNvPr>
          <p:cNvSpPr txBox="1"/>
          <p:nvPr/>
        </p:nvSpPr>
        <p:spPr>
          <a:xfrm>
            <a:off x="4119436" y="1883902"/>
            <a:ext cx="402826" cy="523220"/>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12" name="正方形/長方形 11">
            <a:extLst>
              <a:ext uri="{FF2B5EF4-FFF2-40B4-BE49-F238E27FC236}">
                <a16:creationId xmlns:a16="http://schemas.microsoft.com/office/drawing/2014/main" id="{27B99332-B5E3-7BFD-FDFA-5BBE83CA709E}"/>
              </a:ext>
            </a:extLst>
          </p:cNvPr>
          <p:cNvSpPr/>
          <p:nvPr/>
        </p:nvSpPr>
        <p:spPr>
          <a:xfrm>
            <a:off x="9661335" y="1538576"/>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1"/>
              </a:solidFill>
              <a:latin typeface="メイリオ" panose="020B0604030504040204" pitchFamily="50" charset="-128"/>
              <a:ea typeface="メイリオ" panose="020B0604030504040204" pitchFamily="50" charset="-128"/>
            </a:endParaRPr>
          </a:p>
          <a:p>
            <a:pPr algn="ctr"/>
            <a:r>
              <a:rPr lang="en-US" altLang="ja-JP" sz="1200" b="1" u="sng">
                <a:solidFill>
                  <a:schemeClr val="tx1"/>
                </a:solidFill>
                <a:latin typeface="+mn-ea"/>
              </a:rPr>
              <a:t>WEB</a:t>
            </a:r>
            <a:r>
              <a:rPr lang="ja-JP" altLang="en-US" sz="1200" b="1" u="sng">
                <a:solidFill>
                  <a:schemeClr val="tx1"/>
                </a:solidFill>
                <a:latin typeface="+mn-ea"/>
              </a:rPr>
              <a:t>転載 </a:t>
            </a:r>
            <a:r>
              <a:rPr lang="en-US" altLang="ja-JP" sz="1200" b="1" u="sng">
                <a:solidFill>
                  <a:schemeClr val="tx1"/>
                </a:solidFill>
                <a:latin typeface="+mn-ea"/>
              </a:rPr>
              <a:t>CMS</a:t>
            </a:r>
            <a:br>
              <a:rPr lang="en-US" altLang="ja-JP" sz="1200">
                <a:solidFill>
                  <a:schemeClr val="tx1"/>
                </a:solidFill>
                <a:latin typeface="+mn-ea"/>
              </a:rPr>
            </a:br>
            <a:r>
              <a:rPr lang="en-US" altLang="ja-JP" sz="1200">
                <a:solidFill>
                  <a:schemeClr val="tx1"/>
                </a:solidFill>
                <a:latin typeface="+mn-ea"/>
              </a:rPr>
              <a:t>or</a:t>
            </a:r>
          </a:p>
          <a:p>
            <a:pPr algn="ctr"/>
            <a:r>
              <a:rPr lang="ja-JP" altLang="en-US" sz="1200" b="1" u="sng">
                <a:solidFill>
                  <a:schemeClr val="tx1"/>
                </a:solidFill>
                <a:latin typeface="+mn-ea"/>
              </a:rPr>
              <a:t>インスタフィード</a:t>
            </a:r>
            <a:br>
              <a:rPr lang="en-US" altLang="ja-JP" sz="1200" b="1" u="sng">
                <a:solidFill>
                  <a:schemeClr val="tx1"/>
                </a:solidFill>
                <a:latin typeface="+mn-ea"/>
              </a:rPr>
            </a:br>
            <a:r>
              <a:rPr lang="ja-JP" altLang="en-US" sz="1200" b="1" u="sng">
                <a:solidFill>
                  <a:schemeClr val="tx1"/>
                </a:solidFill>
                <a:latin typeface="+mn-ea"/>
              </a:rPr>
              <a:t>マガジン</a:t>
            </a:r>
          </a:p>
        </p:txBody>
      </p:sp>
      <p:sp>
        <p:nvSpPr>
          <p:cNvPr id="13" name="正方形/長方形 12">
            <a:extLst>
              <a:ext uri="{FF2B5EF4-FFF2-40B4-BE49-F238E27FC236}">
                <a16:creationId xmlns:a16="http://schemas.microsoft.com/office/drawing/2014/main" id="{3D80486B-E241-1B8F-EE01-7C4AB1DB794A}"/>
              </a:ext>
            </a:extLst>
          </p:cNvPr>
          <p:cNvSpPr/>
          <p:nvPr/>
        </p:nvSpPr>
        <p:spPr>
          <a:xfrm>
            <a:off x="4632624" y="1523988"/>
            <a:ext cx="2245820" cy="12258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1"/>
                </a:solidFill>
                <a:latin typeface="+mn-ea"/>
              </a:rPr>
              <a:t>掲載カット</a:t>
            </a:r>
            <a:r>
              <a:rPr lang="en-US" altLang="ja-JP" sz="1400" b="1" u="sng">
                <a:solidFill>
                  <a:schemeClr val="tx1"/>
                </a:solidFill>
                <a:latin typeface="+mn-ea"/>
              </a:rPr>
              <a:t>+Oggi</a:t>
            </a:r>
            <a:r>
              <a:rPr lang="ja-JP" altLang="en-US" sz="1400" b="1" u="sng">
                <a:solidFill>
                  <a:schemeClr val="tx1"/>
                </a:solidFill>
                <a:latin typeface="+mn-ea"/>
              </a:rPr>
              <a:t>ロゴ</a:t>
            </a:r>
            <a:br>
              <a:rPr lang="en-US" altLang="ja-JP" sz="1400" b="1" u="sng">
                <a:solidFill>
                  <a:schemeClr val="tx1"/>
                </a:solidFill>
                <a:latin typeface="+mn-ea"/>
              </a:rPr>
            </a:br>
            <a:r>
              <a:rPr lang="ja-JP" altLang="en-US" sz="1400" b="1" u="sng">
                <a:solidFill>
                  <a:schemeClr val="tx1"/>
                </a:solidFill>
                <a:latin typeface="+mn-ea"/>
              </a:rPr>
              <a:t>二次利用</a:t>
            </a:r>
            <a:endParaRPr lang="en-US" altLang="ja-JP" sz="1400" b="1" u="sng">
              <a:solidFill>
                <a:schemeClr val="tx1"/>
              </a:solidFill>
              <a:latin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か月間</a:t>
            </a:r>
            <a:endParaRPr kumimoji="1" lang="ja-JP" altLang="en-US" sz="160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E7FF186C-AF07-78B0-15BA-D249ED8BCD5B}"/>
              </a:ext>
            </a:extLst>
          </p:cNvPr>
          <p:cNvSpPr txBox="1"/>
          <p:nvPr/>
        </p:nvSpPr>
        <p:spPr>
          <a:xfrm>
            <a:off x="6832272" y="1875323"/>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5" name="図 14">
            <a:extLst>
              <a:ext uri="{FF2B5EF4-FFF2-40B4-BE49-F238E27FC236}">
                <a16:creationId xmlns:a16="http://schemas.microsoft.com/office/drawing/2014/main" id="{67B517B0-8B76-3E97-EB3F-2E36E640D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2641" y="1602025"/>
            <a:ext cx="507553" cy="175123"/>
          </a:xfrm>
          <a:prstGeom prst="rect">
            <a:avLst/>
          </a:prstGeom>
        </p:spPr>
      </p:pic>
      <p:sp>
        <p:nvSpPr>
          <p:cNvPr id="16" name="正方形/長方形 15">
            <a:extLst>
              <a:ext uri="{FF2B5EF4-FFF2-40B4-BE49-F238E27FC236}">
                <a16:creationId xmlns:a16="http://schemas.microsoft.com/office/drawing/2014/main" id="{826B4BF1-B2A1-4BC4-489A-02FC2226447D}"/>
              </a:ext>
            </a:extLst>
          </p:cNvPr>
          <p:cNvSpPr/>
          <p:nvPr/>
        </p:nvSpPr>
        <p:spPr>
          <a:xfrm>
            <a:off x="7353924" y="1510062"/>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00" b="1" u="sng">
              <a:solidFill>
                <a:schemeClr val="tx1"/>
              </a:solidFill>
              <a:latin typeface="メイリオ" panose="020B0604030504040204" pitchFamily="50" charset="-128"/>
              <a:ea typeface="メイリオ" panose="020B0604030504040204" pitchFamily="50" charset="-128"/>
            </a:endParaRPr>
          </a:p>
          <a:p>
            <a:pPr algn="ctr"/>
            <a:r>
              <a:rPr lang="en-US" altLang="ja-JP" sz="1400" b="1" u="sng">
                <a:solidFill>
                  <a:schemeClr val="tx1"/>
                </a:solidFill>
                <a:latin typeface="+mn-ea"/>
              </a:rPr>
              <a:t>Oggi</a:t>
            </a:r>
            <a:r>
              <a:rPr lang="ja-JP" altLang="en-US" sz="1400" b="1" u="sng">
                <a:solidFill>
                  <a:schemeClr val="tx1"/>
                </a:solidFill>
                <a:latin typeface="+mn-ea"/>
              </a:rPr>
              <a:t>公式</a:t>
            </a:r>
            <a:endParaRPr lang="en-US" altLang="ja-JP" sz="1400" b="1" u="sng">
              <a:solidFill>
                <a:schemeClr val="tx1"/>
              </a:solidFill>
              <a:latin typeface="+mn-ea"/>
            </a:endParaRPr>
          </a:p>
          <a:p>
            <a:pPr algn="ctr"/>
            <a:r>
              <a:rPr lang="en-US" altLang="ja-JP" sz="1400" b="1" u="sng">
                <a:solidFill>
                  <a:schemeClr val="tx1"/>
                </a:solidFill>
                <a:latin typeface="+mn-ea"/>
              </a:rPr>
              <a:t>Instagram</a:t>
            </a:r>
          </a:p>
          <a:p>
            <a:pPr algn="ctr"/>
            <a:r>
              <a:rPr lang="ja-JP" altLang="en-US" sz="1050">
                <a:solidFill>
                  <a:schemeClr val="tx1"/>
                </a:solidFill>
                <a:latin typeface="+mn-ea"/>
              </a:rPr>
              <a:t>フィード</a:t>
            </a:r>
            <a:r>
              <a:rPr lang="en-US" altLang="ja-JP" sz="1050">
                <a:solidFill>
                  <a:schemeClr val="tx1"/>
                </a:solidFill>
                <a:latin typeface="+mn-ea"/>
              </a:rPr>
              <a:t>or</a:t>
            </a:r>
            <a:r>
              <a:rPr lang="ja-JP" altLang="en-US" sz="1050">
                <a:solidFill>
                  <a:schemeClr val="tx1"/>
                </a:solidFill>
                <a:latin typeface="+mn-ea"/>
              </a:rPr>
              <a:t>ストーリーズ</a:t>
            </a:r>
            <a:br>
              <a:rPr lang="en-US" altLang="ja-JP" sz="1050">
                <a:solidFill>
                  <a:schemeClr val="tx1"/>
                </a:solidFill>
                <a:latin typeface="+mn-ea"/>
              </a:rPr>
            </a:br>
            <a:r>
              <a:rPr lang="en-US" altLang="ja-JP" sz="1050">
                <a:solidFill>
                  <a:schemeClr val="tx1"/>
                </a:solidFill>
                <a:latin typeface="+mn-ea"/>
              </a:rPr>
              <a:t>1</a:t>
            </a:r>
            <a:r>
              <a:rPr lang="ja-JP" altLang="en-US" sz="1050">
                <a:solidFill>
                  <a:schemeClr val="tx1"/>
                </a:solidFill>
                <a:latin typeface="+mn-ea"/>
              </a:rPr>
              <a:t>回投稿</a:t>
            </a:r>
            <a:endParaRPr lang="en-US" altLang="ja-JP" sz="1050">
              <a:solidFill>
                <a:schemeClr val="tx1"/>
              </a:solidFill>
              <a:latin typeface="+mn-ea"/>
            </a:endParaRPr>
          </a:p>
        </p:txBody>
      </p:sp>
      <p:pic>
        <p:nvPicPr>
          <p:cNvPr id="17" name="図 16">
            <a:extLst>
              <a:ext uri="{FF2B5EF4-FFF2-40B4-BE49-F238E27FC236}">
                <a16:creationId xmlns:a16="http://schemas.microsoft.com/office/drawing/2014/main" id="{1CD07143-33F3-F123-EEA4-C3D819B63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0581" y="1875150"/>
            <a:ext cx="220399" cy="221992"/>
          </a:xfrm>
          <a:prstGeom prst="rect">
            <a:avLst/>
          </a:prstGeom>
        </p:spPr>
      </p:pic>
      <p:sp>
        <p:nvSpPr>
          <p:cNvPr id="18" name="テキスト ボックス 17">
            <a:extLst>
              <a:ext uri="{FF2B5EF4-FFF2-40B4-BE49-F238E27FC236}">
                <a16:creationId xmlns:a16="http://schemas.microsoft.com/office/drawing/2014/main" id="{49190B34-10C2-2734-BBFC-2FCB6C9B6D18}"/>
              </a:ext>
            </a:extLst>
          </p:cNvPr>
          <p:cNvSpPr txBox="1"/>
          <p:nvPr/>
        </p:nvSpPr>
        <p:spPr>
          <a:xfrm>
            <a:off x="9092553" y="1893685"/>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9" name="図 18">
            <a:extLst>
              <a:ext uri="{FF2B5EF4-FFF2-40B4-BE49-F238E27FC236}">
                <a16:creationId xmlns:a16="http://schemas.microsoft.com/office/drawing/2014/main" id="{619D249B-72A2-6AE2-3E7C-1582ED896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7975" y="1431981"/>
            <a:ext cx="1787511" cy="1340633"/>
          </a:xfrm>
          <a:prstGeom prst="rect">
            <a:avLst/>
          </a:prstGeom>
          <a:pattFill prst="pct60">
            <a:fgClr>
              <a:srgbClr val="D7F3F9"/>
            </a:fgClr>
            <a:bgClr>
              <a:schemeClr val="bg1"/>
            </a:bgClr>
          </a:pattFill>
        </p:spPr>
      </p:pic>
      <p:sp>
        <p:nvSpPr>
          <p:cNvPr id="20" name="テキスト ボックス 19">
            <a:extLst>
              <a:ext uri="{FF2B5EF4-FFF2-40B4-BE49-F238E27FC236}">
                <a16:creationId xmlns:a16="http://schemas.microsoft.com/office/drawing/2014/main" id="{CDE4B398-8225-8A55-7807-0BEFA5EB0277}"/>
              </a:ext>
            </a:extLst>
          </p:cNvPr>
          <p:cNvSpPr txBox="1"/>
          <p:nvPr/>
        </p:nvSpPr>
        <p:spPr>
          <a:xfrm>
            <a:off x="2571252" y="1841685"/>
            <a:ext cx="1620957" cy="507831"/>
          </a:xfrm>
          <a:prstGeom prst="rect">
            <a:avLst/>
          </a:prstGeom>
          <a:noFill/>
        </p:spPr>
        <p:txBody>
          <a:bodyPr wrap="none" rtlCol="0">
            <a:spAutoFit/>
          </a:bodyPr>
          <a:lstStyle/>
          <a:p>
            <a:pPr algn="ctr"/>
            <a:r>
              <a:rPr lang="ja-JP" altLang="en-US" sz="1100" b="1" dirty="0">
                <a:solidFill>
                  <a:srgbClr val="F26486"/>
                </a:solidFill>
                <a:latin typeface="+mn-ea"/>
              </a:rPr>
              <a:t>専属モデル</a:t>
            </a:r>
            <a:r>
              <a:rPr lang="en-US" altLang="ja-JP" sz="1100" b="1" dirty="0">
                <a:solidFill>
                  <a:srgbClr val="F26486"/>
                </a:solidFill>
                <a:latin typeface="+mn-ea"/>
              </a:rPr>
              <a:t>1</a:t>
            </a:r>
            <a:r>
              <a:rPr lang="ja-JP" altLang="en-US" sz="1100" b="1" dirty="0">
                <a:solidFill>
                  <a:srgbClr val="F26486"/>
                </a:solidFill>
                <a:latin typeface="+mn-ea"/>
              </a:rPr>
              <a:t>名起用</a:t>
            </a:r>
            <a:endParaRPr lang="en-US" altLang="ja-JP" sz="1100" b="1" dirty="0">
              <a:solidFill>
                <a:srgbClr val="F26486"/>
              </a:solidFill>
              <a:latin typeface="+mn-ea"/>
            </a:endParaRPr>
          </a:p>
          <a:p>
            <a:pPr algn="ctr"/>
            <a:r>
              <a:rPr lang="ja-JP" altLang="en-US" sz="1600" b="1" u="sng" dirty="0">
                <a:latin typeface="+mn-ea"/>
              </a:rPr>
              <a:t>雑誌タイアップ</a:t>
            </a:r>
            <a:endParaRPr lang="en-US" altLang="ja-JP" sz="1600" b="1" u="sng" dirty="0">
              <a:latin typeface="+mn-ea"/>
            </a:endParaRPr>
          </a:p>
        </p:txBody>
      </p:sp>
      <p:pic>
        <p:nvPicPr>
          <p:cNvPr id="21" name="図 20">
            <a:extLst>
              <a:ext uri="{FF2B5EF4-FFF2-40B4-BE49-F238E27FC236}">
                <a16:creationId xmlns:a16="http://schemas.microsoft.com/office/drawing/2014/main" id="{5763E91F-6DBF-7443-AD57-BE9D9F78B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6349" y="1586433"/>
            <a:ext cx="463929" cy="193490"/>
          </a:xfrm>
          <a:prstGeom prst="rect">
            <a:avLst/>
          </a:prstGeom>
        </p:spPr>
      </p:pic>
      <p:graphicFrame>
        <p:nvGraphicFramePr>
          <p:cNvPr id="4" name="表 3">
            <a:extLst>
              <a:ext uri="{FF2B5EF4-FFF2-40B4-BE49-F238E27FC236}">
                <a16:creationId xmlns:a16="http://schemas.microsoft.com/office/drawing/2014/main" id="{B761FE78-6509-1695-E132-A421EF5CCF82}"/>
              </a:ext>
            </a:extLst>
          </p:cNvPr>
          <p:cNvGraphicFramePr>
            <a:graphicFrameLocks noGrp="1"/>
          </p:cNvGraphicFramePr>
          <p:nvPr>
            <p:extLst>
              <p:ext uri="{D42A27DB-BD31-4B8C-83A1-F6EECF244321}">
                <p14:modId xmlns:p14="http://schemas.microsoft.com/office/powerpoint/2010/main" val="1681301037"/>
              </p:ext>
            </p:extLst>
          </p:nvPr>
        </p:nvGraphicFramePr>
        <p:xfrm>
          <a:off x="584872" y="2997709"/>
          <a:ext cx="10882554" cy="3279568"/>
        </p:xfrm>
        <a:graphic>
          <a:graphicData uri="http://schemas.openxmlformats.org/drawingml/2006/table">
            <a:tbl>
              <a:tblPr firstRow="1" bandRow="1">
                <a:tableStyleId>{5C22544A-7EE6-4342-B048-85BDC9FD1C3A}</a:tableStyleId>
              </a:tblPr>
              <a:tblGrid>
                <a:gridCol w="1813759">
                  <a:extLst>
                    <a:ext uri="{9D8B030D-6E8A-4147-A177-3AD203B41FA5}">
                      <a16:colId xmlns:a16="http://schemas.microsoft.com/office/drawing/2014/main" val="3024922907"/>
                    </a:ext>
                  </a:extLst>
                </a:gridCol>
                <a:gridCol w="1280558">
                  <a:extLst>
                    <a:ext uri="{9D8B030D-6E8A-4147-A177-3AD203B41FA5}">
                      <a16:colId xmlns:a16="http://schemas.microsoft.com/office/drawing/2014/main" val="1889103656"/>
                    </a:ext>
                  </a:extLst>
                </a:gridCol>
                <a:gridCol w="2346960">
                  <a:extLst>
                    <a:ext uri="{9D8B030D-6E8A-4147-A177-3AD203B41FA5}">
                      <a16:colId xmlns:a16="http://schemas.microsoft.com/office/drawing/2014/main" val="1913824876"/>
                    </a:ext>
                  </a:extLst>
                </a:gridCol>
                <a:gridCol w="1991957">
                  <a:extLst>
                    <a:ext uri="{9D8B030D-6E8A-4147-A177-3AD203B41FA5}">
                      <a16:colId xmlns:a16="http://schemas.microsoft.com/office/drawing/2014/main" val="1892561269"/>
                    </a:ext>
                  </a:extLst>
                </a:gridCol>
                <a:gridCol w="1635561">
                  <a:extLst>
                    <a:ext uri="{9D8B030D-6E8A-4147-A177-3AD203B41FA5}">
                      <a16:colId xmlns:a16="http://schemas.microsoft.com/office/drawing/2014/main" val="3211449004"/>
                    </a:ext>
                  </a:extLst>
                </a:gridCol>
                <a:gridCol w="1813759">
                  <a:extLst>
                    <a:ext uri="{9D8B030D-6E8A-4147-A177-3AD203B41FA5}">
                      <a16:colId xmlns:a16="http://schemas.microsoft.com/office/drawing/2014/main" val="154844277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起用モデル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a:solidFill>
                            <a:schemeClr val="tx1"/>
                          </a:solidFill>
                          <a:latin typeface="+mn-ea"/>
                          <a:ea typeface="+mn-ea"/>
                        </a:rPr>
                        <a:t>Oggi</a:t>
                      </a:r>
                      <a:r>
                        <a:rPr kumimoji="1" lang="ja-JP" altLang="en-US" sz="1600" b="1">
                          <a:solidFill>
                            <a:schemeClr val="tx1"/>
                          </a:solidFill>
                          <a:latin typeface="+mn-ea"/>
                          <a:ea typeface="+mn-ea"/>
                        </a:rPr>
                        <a:t>本誌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a:solidFill>
                            <a:schemeClr val="tx1"/>
                          </a:solidFill>
                          <a:latin typeface="+mn-ea"/>
                          <a:ea typeface="+mn-ea"/>
                        </a:rPr>
                        <a:t>二次利用（１か月間）</a:t>
                      </a:r>
                      <a:endParaRPr kumimoji="1" lang="en-US" altLang="ja-JP" sz="16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en-US" altLang="ja-JP" sz="1200" b="1">
                          <a:solidFill>
                            <a:schemeClr val="tx1"/>
                          </a:solidFill>
                          <a:latin typeface="+mn-ea"/>
                          <a:ea typeface="+mn-ea"/>
                        </a:rPr>
                        <a:t>Oggi</a:t>
                      </a:r>
                      <a:r>
                        <a:rPr kumimoji="1" lang="ja-JP" altLang="en-US" sz="1200" b="1">
                          <a:solidFill>
                            <a:schemeClr val="tx1"/>
                          </a:solidFill>
                          <a:latin typeface="+mn-ea"/>
                          <a:ea typeface="+mn-ea"/>
                        </a:rPr>
                        <a:t>公式</a:t>
                      </a:r>
                      <a:endParaRPr kumimoji="1" lang="en-US" altLang="ja-JP" sz="1200" b="1">
                        <a:solidFill>
                          <a:schemeClr val="tx1"/>
                        </a:solidFill>
                        <a:latin typeface="+mn-ea"/>
                        <a:ea typeface="+mn-ea"/>
                      </a:endParaRPr>
                    </a:p>
                    <a:p>
                      <a:pPr algn="ctr"/>
                      <a:r>
                        <a:rPr kumimoji="1" lang="en-US" altLang="ja-JP" sz="1200" b="1">
                          <a:solidFill>
                            <a:schemeClr val="tx1"/>
                          </a:solidFill>
                          <a:latin typeface="+mn-ea"/>
                          <a:ea typeface="+mn-ea"/>
                        </a:rPr>
                        <a:t>Instagram</a:t>
                      </a:r>
                    </a:p>
                    <a:p>
                      <a:pPr algn="ctr"/>
                      <a:r>
                        <a:rPr kumimoji="1" lang="ja-JP" altLang="en-US" sz="1200" b="1">
                          <a:solidFill>
                            <a:schemeClr val="tx1"/>
                          </a:solidFill>
                          <a:latin typeface="+mn-ea"/>
                          <a:ea typeface="+mn-ea"/>
                        </a:rPr>
                        <a:t>フィード</a:t>
                      </a:r>
                      <a:r>
                        <a:rPr kumimoji="1" lang="en-US" altLang="ja-JP" sz="1200" b="1">
                          <a:solidFill>
                            <a:schemeClr val="tx1"/>
                          </a:solidFill>
                          <a:latin typeface="+mn-ea"/>
                          <a:ea typeface="+mn-ea"/>
                        </a:rPr>
                        <a:t>or </a:t>
                      </a:r>
                      <a:r>
                        <a:rPr kumimoji="1" lang="ja-JP" altLang="en-US" sz="1200" b="1">
                          <a:solidFill>
                            <a:schemeClr val="tx1"/>
                          </a:solidFill>
                          <a:latin typeface="+mn-ea"/>
                          <a:ea typeface="+mn-ea"/>
                        </a:rPr>
                        <a:t>ストーリーズ</a:t>
                      </a:r>
                      <a:endParaRPr kumimoji="1" lang="en-US" altLang="ja-JP" sz="12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転載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特別料金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2F2"/>
                    </a:solidFill>
                  </a:tcPr>
                </a:tc>
                <a:extLst>
                  <a:ext uri="{0D108BD9-81ED-4DB2-BD59-A6C34878D82A}">
                    <a16:rowId xmlns:a16="http://schemas.microsoft.com/office/drawing/2014/main" val="1385677012"/>
                  </a:ext>
                </a:extLst>
              </a:tr>
              <a:tr h="659872">
                <a:tc rowSpan="4">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2P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400" b="0" u="none"/>
                        <a:t>掲載</a:t>
                      </a:r>
                      <a:r>
                        <a:rPr kumimoji="1" lang="en-US" altLang="ja-JP" sz="1600" b="1" u="none"/>
                        <a:t>3</a:t>
                      </a:r>
                      <a:r>
                        <a:rPr kumimoji="1" lang="ja-JP" altLang="en-US" sz="1400" b="0" u="none"/>
                        <a:t>カット＋</a:t>
                      </a:r>
                      <a:r>
                        <a:rPr kumimoji="1" lang="en-US" altLang="ja-JP" sz="1400" b="0" u="none" err="1"/>
                        <a:t>Oggi</a:t>
                      </a:r>
                      <a:r>
                        <a:rPr kumimoji="1" lang="ja-JP" altLang="en-US" sz="1400" b="0" u="none"/>
                        <a:t>ロゴ</a:t>
                      </a:r>
                      <a:br>
                        <a:rPr kumimoji="1" lang="ja-JP" altLang="en-US" sz="1000"/>
                      </a:br>
                      <a:r>
                        <a:rPr kumimoji="1" lang="ja-JP" altLang="en-US" sz="1000"/>
                        <a:t>▼使用可能範囲</a:t>
                      </a:r>
                      <a:br>
                        <a:rPr kumimoji="1" lang="en-US" altLang="ja-JP" sz="1000"/>
                      </a:br>
                      <a:r>
                        <a:rPr kumimoji="1" lang="ja-JP" altLang="en-US" sz="1000"/>
                        <a:t>・</a:t>
                      </a:r>
                      <a:r>
                        <a:rPr kumimoji="1" lang="ja-JP" altLang="en-US" sz="900"/>
                        <a:t>店頭</a:t>
                      </a:r>
                      <a:r>
                        <a:rPr kumimoji="1" lang="en-US" altLang="ja-JP" sz="900"/>
                        <a:t>POP</a:t>
                      </a:r>
                      <a:r>
                        <a:rPr kumimoji="1" lang="ja-JP" altLang="en-US" sz="900"/>
                        <a:t>（</a:t>
                      </a:r>
                      <a:r>
                        <a:rPr kumimoji="1" lang="en-US" altLang="ja-JP" sz="900"/>
                        <a:t>A3</a:t>
                      </a:r>
                      <a:r>
                        <a:rPr kumimoji="1" lang="ja-JP" altLang="en-US" sz="900"/>
                        <a:t>サイズまで）</a:t>
                      </a:r>
                    </a:p>
                    <a:p>
                      <a:pPr algn="ctr"/>
                      <a:r>
                        <a:rPr kumimoji="1" lang="ja-JP" altLang="en-US" sz="900"/>
                        <a:t>・クライアント</a:t>
                      </a:r>
                      <a:r>
                        <a:rPr kumimoji="1" lang="en-US" altLang="ja-JP" sz="900"/>
                        <a:t>WEB</a:t>
                      </a:r>
                      <a:r>
                        <a:rPr kumimoji="1" lang="ja-JP" altLang="en-US" sz="900"/>
                        <a:t>サイト</a:t>
                      </a:r>
                    </a:p>
                    <a:p>
                      <a:pPr algn="ctr"/>
                      <a:r>
                        <a:rPr kumimoji="1" lang="ja-JP" altLang="en-US" sz="900"/>
                        <a:t>・クライアント公式</a:t>
                      </a:r>
                      <a:r>
                        <a:rPr kumimoji="1" lang="en-US" altLang="ja-JP" sz="900"/>
                        <a:t>SNS</a:t>
                      </a:r>
                      <a:br>
                        <a:rPr kumimoji="1" lang="en-US" altLang="ja-JP" sz="900"/>
                      </a:br>
                      <a:r>
                        <a:rPr kumimoji="1" lang="en-US" altLang="ja-JP" sz="900"/>
                        <a:t>※</a:t>
                      </a:r>
                      <a:r>
                        <a:rPr lang="en-US" altLang="ja-JP" sz="900">
                          <a:latin typeface="+mn-ea"/>
                        </a:rPr>
                        <a:t>EC</a:t>
                      </a:r>
                      <a:r>
                        <a:rPr lang="ja-JP" altLang="en-US" sz="900">
                          <a:latin typeface="+mn-ea"/>
                        </a:rPr>
                        <a:t>サイトの商品ページでの使用は</a:t>
                      </a:r>
                      <a:r>
                        <a:rPr lang="en-US" altLang="ja-JP" sz="900">
                          <a:latin typeface="+mn-ea"/>
                        </a:rPr>
                        <a:t>NG</a:t>
                      </a:r>
                      <a:endParaRPr kumimoji="1" lang="en-US" altLang="ja-JP"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G450</a:t>
                      </a:r>
                      <a:r>
                        <a:rPr kumimoji="1" lang="ja-JP" altLang="en-US" b="1" dirty="0">
                          <a:solidFill>
                            <a:srgbClr val="FF0000"/>
                          </a:solidFill>
                        </a:rPr>
                        <a:t>万</a:t>
                      </a:r>
                      <a:r>
                        <a:rPr kumimoji="1" lang="ja-JP" altLang="en-US" sz="1400" b="1" dirty="0">
                          <a:solidFill>
                            <a:srgbClr val="FF0000"/>
                          </a:solidFill>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050505"/>
                  </a:ext>
                </a:extLst>
              </a:tr>
              <a:tr h="6598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a:t>
                      </a:r>
                      <a:r>
                        <a:rPr kumimoji="1" lang="ja-JP" altLang="en-US" sz="1100" b="0" i="0" u="none" strike="noStrike" kern="1200" cap="none" spc="0" normalizeH="0" baseline="0" noProof="0">
                          <a:ln>
                            <a:noFill/>
                          </a:ln>
                          <a:solidFill>
                            <a:prstClr val="black"/>
                          </a:solidFill>
                          <a:effectLst/>
                          <a:uLnTx/>
                          <a:uFillTx/>
                          <a:latin typeface="+mn-ea"/>
                          <a:ea typeface="+mn-ea"/>
                          <a:cs typeface="+mn-cs"/>
                        </a:rPr>
                        <a:t> </a:t>
                      </a:r>
                      <a:r>
                        <a:rPr kumimoji="1" lang="en-US" altLang="ja-JP" sz="1100" b="0" i="0" u="none" strike="noStrike" kern="1200" cap="none" spc="0" normalizeH="0" baseline="0" noProof="0">
                          <a:ln>
                            <a:noFill/>
                          </a:ln>
                          <a:solidFill>
                            <a:prstClr val="black"/>
                          </a:solidFill>
                          <a:effectLst/>
                          <a:uLnTx/>
                          <a:uFillTx/>
                          <a:latin typeface="+mn-ea"/>
                          <a:ea typeface="+mn-ea"/>
                          <a:cs typeface="+mn-cs"/>
                        </a:rPr>
                        <a:t>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G500</a:t>
                      </a:r>
                      <a:r>
                        <a:rPr kumimoji="1" lang="ja-JP" altLang="en-US" b="1" dirty="0">
                          <a:solidFill>
                            <a:srgbClr val="FF0000"/>
                          </a:solidFill>
                        </a:rPr>
                        <a:t>万</a:t>
                      </a:r>
                      <a:r>
                        <a:rPr kumimoji="1" lang="ja-JP" altLang="en-US" sz="1400" b="1" dirty="0">
                          <a:solidFill>
                            <a:srgbClr val="FF0000"/>
                          </a:solidFill>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94341"/>
                  </a:ext>
                </a:extLst>
              </a:tr>
              <a:tr h="659872">
                <a:tc vMerge="1">
                  <a:txBody>
                    <a:bodyPr/>
                    <a:lstStyle/>
                    <a:p>
                      <a:endParaRPr kumimoji="1" lang="ja-JP" altLang="en-US"/>
                    </a:p>
                  </a:txBody>
                  <a:tcPr/>
                </a:tc>
                <a:tc rowSpan="2">
                  <a:txBody>
                    <a:bodyPr/>
                    <a:lstStyle/>
                    <a:p>
                      <a:pPr algn="ctr"/>
                      <a:r>
                        <a:rPr kumimoji="1" lang="en-US" altLang="ja-JP"/>
                        <a:t>4P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n-lt"/>
                          <a:ea typeface="+mn-ea"/>
                          <a:cs typeface="+mn-cs"/>
                        </a:rPr>
                        <a:t>掲載</a:t>
                      </a:r>
                      <a:r>
                        <a:rPr kumimoji="1" lang="en-US" altLang="ja-JP" sz="1600" b="1" i="0" u="none" strike="noStrike" kern="1200" cap="none" spc="0" normalizeH="0" baseline="0" noProof="0">
                          <a:ln>
                            <a:noFill/>
                          </a:ln>
                          <a:solidFill>
                            <a:prstClr val="black"/>
                          </a:solidFill>
                          <a:effectLst/>
                          <a:uLnTx/>
                          <a:uFillTx/>
                          <a:latin typeface="+mn-lt"/>
                          <a:ea typeface="+mn-ea"/>
                          <a:cs typeface="+mn-cs"/>
                        </a:rPr>
                        <a:t>6</a:t>
                      </a:r>
                      <a:r>
                        <a:rPr kumimoji="1" lang="ja-JP" altLang="en-US" sz="1400" b="0" i="0" u="none" strike="noStrike" kern="1200" cap="none" spc="0" normalizeH="0" baseline="0" noProof="0">
                          <a:ln>
                            <a:noFill/>
                          </a:ln>
                          <a:solidFill>
                            <a:prstClr val="black"/>
                          </a:solidFill>
                          <a:effectLst/>
                          <a:uLnTx/>
                          <a:uFillTx/>
                          <a:latin typeface="+mn-lt"/>
                          <a:ea typeface="+mn-ea"/>
                          <a:cs typeface="+mn-cs"/>
                        </a:rPr>
                        <a:t>カット＋</a:t>
                      </a:r>
                      <a:r>
                        <a:rPr kumimoji="1" lang="en-US" altLang="ja-JP" sz="1400" b="0" i="0" u="none" strike="noStrike" kern="1200" cap="none" spc="0" normalizeH="0" baseline="0" noProof="0" err="1">
                          <a:ln>
                            <a:noFill/>
                          </a:ln>
                          <a:solidFill>
                            <a:prstClr val="black"/>
                          </a:solidFill>
                          <a:effectLst/>
                          <a:uLnTx/>
                          <a:uFillTx/>
                          <a:latin typeface="+mn-lt"/>
                          <a:ea typeface="+mn-ea"/>
                          <a:cs typeface="+mn-cs"/>
                        </a:rPr>
                        <a:t>Oggi</a:t>
                      </a:r>
                      <a:r>
                        <a:rPr kumimoji="1" lang="ja-JP" altLang="en-US" sz="1400" b="0" i="0" u="none" strike="noStrike" kern="1200" cap="none" spc="0" normalizeH="0" baseline="0" noProof="0">
                          <a:ln>
                            <a:noFill/>
                          </a:ln>
                          <a:solidFill>
                            <a:prstClr val="black"/>
                          </a:solidFill>
                          <a:effectLst/>
                          <a:uLnTx/>
                          <a:uFillTx/>
                          <a:latin typeface="+mn-lt"/>
                          <a:ea typeface="+mn-ea"/>
                          <a:cs typeface="+mn-cs"/>
                        </a:rPr>
                        <a:t>ロゴ</a:t>
                      </a:r>
                      <a:br>
                        <a:rPr kumimoji="1" lang="ja-JP" altLang="en-US"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▼使用可能範囲</a:t>
                      </a:r>
                      <a:br>
                        <a:rPr kumimoji="1" lang="en-US" altLang="ja-JP"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a:t>
                      </a:r>
                      <a:r>
                        <a:rPr kumimoji="1" lang="ja-JP" altLang="en-US" sz="900" b="0" i="0" u="none" strike="noStrike" kern="1200" cap="none" spc="0" normalizeH="0" baseline="0" noProof="0">
                          <a:ln>
                            <a:noFill/>
                          </a:ln>
                          <a:solidFill>
                            <a:prstClr val="black"/>
                          </a:solidFill>
                          <a:effectLst/>
                          <a:uLnTx/>
                          <a:uFillTx/>
                          <a:latin typeface="+mn-lt"/>
                          <a:ea typeface="+mn-ea"/>
                          <a:cs typeface="+mn-cs"/>
                        </a:rPr>
                        <a:t>店頭</a:t>
                      </a:r>
                      <a:r>
                        <a:rPr kumimoji="1" lang="en-US" altLang="ja-JP" sz="900" b="0" i="0" u="none" strike="noStrike" kern="1200" cap="none" spc="0" normalizeH="0" baseline="0" noProof="0">
                          <a:ln>
                            <a:noFill/>
                          </a:ln>
                          <a:solidFill>
                            <a:prstClr val="black"/>
                          </a:solidFill>
                          <a:effectLst/>
                          <a:uLnTx/>
                          <a:uFillTx/>
                          <a:latin typeface="+mn-lt"/>
                          <a:ea typeface="+mn-ea"/>
                          <a:cs typeface="+mn-cs"/>
                        </a:rPr>
                        <a:t>POP</a:t>
                      </a:r>
                      <a:r>
                        <a:rPr kumimoji="1" lang="ja-JP" altLang="en-US"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mn-lt"/>
                          <a:ea typeface="+mn-ea"/>
                          <a:cs typeface="+mn-cs"/>
                        </a:rPr>
                        <a:t>A3</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サイズまで）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a:t>
                      </a:r>
                      <a:r>
                        <a:rPr kumimoji="1" lang="en-US" altLang="ja-JP" sz="900" b="0" i="0" u="none" strike="noStrike" kern="1200" cap="none" spc="0" normalizeH="0" baseline="0" noProof="0">
                          <a:ln>
                            <a:noFill/>
                          </a:ln>
                          <a:solidFill>
                            <a:prstClr val="black"/>
                          </a:solidFill>
                          <a:effectLst/>
                          <a:uLnTx/>
                          <a:uFillTx/>
                          <a:latin typeface="+mn-lt"/>
                          <a:ea typeface="+mn-ea"/>
                          <a:cs typeface="+mn-cs"/>
                        </a:rPr>
                        <a:t>WEB</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・クライアント公式</a:t>
                      </a:r>
                      <a:r>
                        <a:rPr kumimoji="1" lang="en-US" altLang="ja-JP" sz="900" b="0" i="0" u="none" strike="noStrike" kern="1200" cap="none" spc="0" normalizeH="0" baseline="0" noProof="0">
                          <a:ln>
                            <a:noFill/>
                          </a:ln>
                          <a:solidFill>
                            <a:prstClr val="black"/>
                          </a:solidFill>
                          <a:effectLst/>
                          <a:uLnTx/>
                          <a:uFillTx/>
                          <a:latin typeface="+mn-lt"/>
                          <a:ea typeface="+mn-ea"/>
                          <a:cs typeface="+mn-cs"/>
                        </a:rPr>
                        <a:t>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EC</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サイトの商品ページでの使用は</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NG</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G650</a:t>
                      </a:r>
                      <a:r>
                        <a:rPr kumimoji="1" lang="ja-JP" altLang="en-US" b="1" dirty="0">
                          <a:solidFill>
                            <a:srgbClr val="FF0000"/>
                          </a:solidFill>
                        </a:rPr>
                        <a:t>万</a:t>
                      </a:r>
                      <a:r>
                        <a:rPr kumimoji="1" lang="ja-JP" altLang="en-US" sz="1400" b="1" dirty="0">
                          <a:solidFill>
                            <a:srgbClr val="FF0000"/>
                          </a:solidFill>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43359"/>
                  </a:ext>
                </a:extLst>
              </a:tr>
              <a:tr h="65987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a:t>
                      </a:r>
                      <a:r>
                        <a:rPr kumimoji="1" lang="ja-JP" altLang="en-US" sz="1100" b="0" i="0" u="none" strike="noStrike" kern="1200" cap="none" spc="0" normalizeH="0" baseline="0" noProof="0">
                          <a:ln>
                            <a:noFill/>
                          </a:ln>
                          <a:solidFill>
                            <a:prstClr val="black"/>
                          </a:solidFill>
                          <a:effectLst/>
                          <a:uLnTx/>
                          <a:uFillTx/>
                          <a:latin typeface="+mn-ea"/>
                          <a:ea typeface="+mn-ea"/>
                          <a:cs typeface="+mn-cs"/>
                        </a:rPr>
                        <a:t> </a:t>
                      </a:r>
                      <a:r>
                        <a:rPr kumimoji="1" lang="en-US" altLang="ja-JP" sz="1100" b="0" i="0" u="none" strike="noStrike" kern="1200" cap="none" spc="0" normalizeH="0" baseline="0" noProof="0">
                          <a:ln>
                            <a:noFill/>
                          </a:ln>
                          <a:solidFill>
                            <a:prstClr val="black"/>
                          </a:solidFill>
                          <a:effectLst/>
                          <a:uLnTx/>
                          <a:uFillTx/>
                          <a:latin typeface="+mn-ea"/>
                          <a:ea typeface="+mn-ea"/>
                          <a:cs typeface="+mn-cs"/>
                        </a:rPr>
                        <a:t>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G700</a:t>
                      </a:r>
                      <a:r>
                        <a:rPr kumimoji="1" lang="ja-JP" altLang="en-US" b="1" dirty="0">
                          <a:solidFill>
                            <a:srgbClr val="FF0000"/>
                          </a:solidFill>
                        </a:rPr>
                        <a:t>万</a:t>
                      </a:r>
                      <a:r>
                        <a:rPr kumimoji="1" lang="ja-JP" altLang="en-US" sz="1400" b="1" dirty="0">
                          <a:solidFill>
                            <a:srgbClr val="FF0000"/>
                          </a:solidFill>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58412"/>
                  </a:ext>
                </a:extLst>
              </a:tr>
            </a:tbl>
          </a:graphicData>
        </a:graphic>
      </p:graphicFrame>
      <p:sp>
        <p:nvSpPr>
          <p:cNvPr id="24" name="テキスト ボックス 23">
            <a:extLst>
              <a:ext uri="{FF2B5EF4-FFF2-40B4-BE49-F238E27FC236}">
                <a16:creationId xmlns:a16="http://schemas.microsoft.com/office/drawing/2014/main" id="{EF41199A-FB95-C4C3-DD04-CC0F796E4BF2}"/>
              </a:ext>
            </a:extLst>
          </p:cNvPr>
          <p:cNvSpPr txBox="1"/>
          <p:nvPr/>
        </p:nvSpPr>
        <p:spPr>
          <a:xfrm>
            <a:off x="836211" y="3874114"/>
            <a:ext cx="1338828" cy="2123658"/>
          </a:xfrm>
          <a:prstGeom prst="rect">
            <a:avLst/>
          </a:prstGeom>
          <a:noFill/>
        </p:spPr>
        <p:txBody>
          <a:bodyPr wrap="none" rtlCol="0">
            <a:spAutoFit/>
          </a:bodyPr>
          <a:lstStyle/>
          <a:p>
            <a:pPr algn="ctr"/>
            <a:r>
              <a:rPr kumimoji="1" lang="ja-JP" altLang="en-US" b="1" dirty="0"/>
              <a:t>専属モデル</a:t>
            </a:r>
            <a:endParaRPr kumimoji="1" lang="en-US" altLang="ja-JP" b="1" dirty="0"/>
          </a:p>
          <a:p>
            <a:pPr algn="ctr"/>
            <a:r>
              <a:rPr lang="en-US" altLang="ja-JP" b="1" dirty="0"/>
              <a:t>1</a:t>
            </a:r>
            <a:r>
              <a:rPr lang="ja-JP" altLang="en-US" b="1" dirty="0"/>
              <a:t>名</a:t>
            </a:r>
            <a:endParaRPr kumimoji="1" lang="en-US" altLang="ja-JP" b="1" dirty="0"/>
          </a:p>
          <a:p>
            <a:pPr algn="ctr"/>
            <a:r>
              <a:rPr kumimoji="1" lang="ja-JP" altLang="en-US" sz="1600" dirty="0"/>
              <a:t>泉 里香</a:t>
            </a:r>
            <a:endParaRPr kumimoji="1" lang="en-US" altLang="ja-JP" sz="1600" dirty="0"/>
          </a:p>
          <a:p>
            <a:pPr algn="ctr"/>
            <a:r>
              <a:rPr kumimoji="1" lang="ja-JP" altLang="en-US" sz="1600" dirty="0"/>
              <a:t>朝比奈 彩</a:t>
            </a:r>
            <a:endParaRPr kumimoji="1" lang="en-US" altLang="ja-JP" sz="1600" dirty="0"/>
          </a:p>
          <a:p>
            <a:pPr algn="ctr"/>
            <a:r>
              <a:rPr kumimoji="1" lang="ja-JP" altLang="en-US" sz="1600" dirty="0"/>
              <a:t>滝沢カレン</a:t>
            </a:r>
            <a:endParaRPr kumimoji="1" lang="en-US" altLang="ja-JP" sz="1600" dirty="0"/>
          </a:p>
          <a:p>
            <a:pPr algn="ctr"/>
            <a:r>
              <a:rPr kumimoji="1" lang="ja-JP" altLang="en-US" sz="1600" dirty="0"/>
              <a:t>古畑星夏</a:t>
            </a:r>
            <a:endParaRPr kumimoji="1" lang="en-US" altLang="ja-JP" sz="1600" dirty="0"/>
          </a:p>
          <a:p>
            <a:pPr algn="ctr"/>
            <a:r>
              <a:rPr kumimoji="1" lang="ja-JP" altLang="en-US" sz="1600" dirty="0"/>
              <a:t>髙橋ひかる</a:t>
            </a:r>
            <a:endParaRPr kumimoji="1" lang="en-US" altLang="ja-JP" sz="1600" dirty="0"/>
          </a:p>
          <a:p>
            <a:pPr algn="ctr"/>
            <a:endParaRPr kumimoji="1" lang="en-US" altLang="ja-JP" sz="1600" dirty="0"/>
          </a:p>
        </p:txBody>
      </p:sp>
      <p:sp>
        <p:nvSpPr>
          <p:cNvPr id="25" name="テキスト ボックス 24">
            <a:extLst>
              <a:ext uri="{FF2B5EF4-FFF2-40B4-BE49-F238E27FC236}">
                <a16:creationId xmlns:a16="http://schemas.microsoft.com/office/drawing/2014/main" id="{EB31A656-B344-6C86-A39D-1AD094B93343}"/>
              </a:ext>
            </a:extLst>
          </p:cNvPr>
          <p:cNvSpPr txBox="1"/>
          <p:nvPr/>
        </p:nvSpPr>
        <p:spPr>
          <a:xfrm>
            <a:off x="962931" y="6285661"/>
            <a:ext cx="10406082" cy="577081"/>
          </a:xfrm>
          <a:prstGeom prst="rect">
            <a:avLst/>
          </a:prstGeom>
          <a:noFill/>
        </p:spPr>
        <p:txBody>
          <a:bodyPr wrap="square" rtlCol="0">
            <a:spAutoFit/>
          </a:bodyPr>
          <a:lstStyle/>
          <a:p>
            <a:r>
              <a:rPr lang="en-US" altLang="ja-JP" sz="1050">
                <a:latin typeface="+mn-ea"/>
              </a:rPr>
              <a:t>※</a:t>
            </a:r>
            <a:r>
              <a:rPr lang="ja-JP" altLang="en-US" sz="1050">
                <a:latin typeface="+mn-ea"/>
              </a:rPr>
              <a:t>お取り上げブランドについては事前確認が必要です。</a:t>
            </a:r>
            <a:r>
              <a:rPr lang="en-US" altLang="ja-JP" sz="1050">
                <a:latin typeface="+mn-ea"/>
              </a:rPr>
              <a:t>※</a:t>
            </a:r>
            <a:r>
              <a:rPr lang="ja-JP" altLang="en-US" sz="1050">
                <a:latin typeface="+mn-ea"/>
              </a:rPr>
              <a:t>競合排除はお受けできかねます。</a:t>
            </a:r>
            <a:r>
              <a:rPr lang="en-US" altLang="ja-JP" sz="1050">
                <a:latin typeface="+mn-ea"/>
              </a:rPr>
              <a:t>※AD</a:t>
            </a:r>
            <a:r>
              <a:rPr lang="ja-JP" altLang="en-US" sz="1050">
                <a:latin typeface="+mn-ea"/>
              </a:rPr>
              <a:t>配信は追加料金</a:t>
            </a:r>
            <a:r>
              <a:rPr lang="en-US" altLang="ja-JP" sz="1050">
                <a:latin typeface="+mn-ea"/>
              </a:rPr>
              <a:t>&amp;</a:t>
            </a:r>
            <a:r>
              <a:rPr lang="ja-JP" altLang="en-US" sz="1050">
                <a:latin typeface="+mn-ea"/>
              </a:rPr>
              <a:t>要審査でご相談可能です。</a:t>
            </a:r>
            <a:endParaRPr lang="en-US" altLang="ja-JP" sz="1050">
              <a:latin typeface="+mn-ea"/>
            </a:endParaRPr>
          </a:p>
          <a:p>
            <a:r>
              <a:rPr lang="en-US" altLang="ja-JP" sz="1050">
                <a:latin typeface="+mn-ea"/>
              </a:rPr>
              <a:t>※</a:t>
            </a:r>
            <a:r>
              <a:rPr lang="ja-JP" altLang="en-US" sz="1050">
                <a:latin typeface="+mn-ea"/>
              </a:rPr>
              <a:t>構成に関しては、編集部任意でお願いいたします。</a:t>
            </a:r>
            <a:r>
              <a:rPr kumimoji="1" lang="en-US" altLang="ja-JP" sz="1050" b="0" i="0" u="none" strike="noStrike" kern="1200" cap="none" spc="0" normalizeH="0" baseline="0" noProof="0">
                <a:ln>
                  <a:noFill/>
                </a:ln>
                <a:solidFill>
                  <a:prstClr val="black"/>
                </a:solidFill>
                <a:effectLst/>
                <a:uLnTx/>
                <a:uFillTx/>
                <a:latin typeface="+mn-ea"/>
                <a:cs typeface="+mn-cs"/>
              </a:rPr>
              <a:t> ※</a:t>
            </a:r>
            <a:r>
              <a:rPr kumimoji="1" lang="ja-JP" altLang="en-US" sz="1050" b="0" i="0" u="none" strike="noStrike" kern="1200" cap="none" spc="0" normalizeH="0" baseline="0" noProof="0">
                <a:ln>
                  <a:noFill/>
                </a:ln>
                <a:solidFill>
                  <a:prstClr val="black"/>
                </a:solidFill>
                <a:effectLst/>
                <a:uLnTx/>
                <a:uFillTx/>
                <a:latin typeface="+mn-ea"/>
                <a:cs typeface="+mn-cs"/>
              </a:rPr>
              <a:t>スケジュールや競合状況によっては、ご希望に添えない場合がございます</a:t>
            </a:r>
            <a:endParaRPr lang="en-US" altLang="ja-JP" sz="1050">
              <a:latin typeface="+mn-ea"/>
            </a:endParaRPr>
          </a:p>
          <a:p>
            <a:r>
              <a:rPr lang="en-US" altLang="ja-JP" sz="1050">
                <a:latin typeface="+mn-ea"/>
              </a:rPr>
              <a:t>※Oggi.jp</a:t>
            </a:r>
            <a:r>
              <a:rPr lang="ja-JP" altLang="en-US" sz="1050">
                <a:latin typeface="+mn-ea"/>
              </a:rPr>
              <a:t>転載の内容は本誌流用のためデザイン・ネームの修正は原則お受けできません。</a:t>
            </a:r>
            <a:r>
              <a:rPr lang="en-US" altLang="ja-JP" sz="1050">
                <a:latin typeface="+mn-ea"/>
              </a:rPr>
              <a:t>※</a:t>
            </a:r>
            <a:r>
              <a:rPr lang="ja-JP" altLang="en-US" sz="1050">
                <a:latin typeface="+mn-ea"/>
              </a:rPr>
              <a:t>インスタ投稿の内容は編集部にお任せください。</a:t>
            </a:r>
            <a:endParaRPr lang="en-US" altLang="ja-JP" sz="1050">
              <a:latin typeface="+mn-ea"/>
            </a:endParaRPr>
          </a:p>
        </p:txBody>
      </p:sp>
      <p:pic>
        <p:nvPicPr>
          <p:cNvPr id="26" name="object 5">
            <a:extLst>
              <a:ext uri="{FF2B5EF4-FFF2-40B4-BE49-F238E27FC236}">
                <a16:creationId xmlns:a16="http://schemas.microsoft.com/office/drawing/2014/main" id="{4379CEEB-B520-A58A-C2B5-7AC113902CA4}"/>
              </a:ext>
            </a:extLst>
          </p:cNvPr>
          <p:cNvPicPr/>
          <p:nvPr/>
        </p:nvPicPr>
        <p:blipFill>
          <a:blip r:embed="rId6" cstate="email">
            <a:extLst>
              <a:ext uri="{28A0092B-C50C-407E-A947-70E740481C1C}">
                <a14:useLocalDpi xmlns:a14="http://schemas.microsoft.com/office/drawing/2010/main"/>
              </a:ext>
            </a:extLst>
          </a:blip>
          <a:stretch>
            <a:fillRect/>
          </a:stretch>
        </p:blipFill>
        <p:spPr>
          <a:xfrm>
            <a:off x="1505625" y="452815"/>
            <a:ext cx="1311204" cy="539777"/>
          </a:xfrm>
          <a:prstGeom prst="rect">
            <a:avLst/>
          </a:prstGeom>
        </p:spPr>
      </p:pic>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682" y="6319959"/>
            <a:ext cx="466818" cy="466818"/>
          </a:xfrm>
          <a:prstGeom prst="rect">
            <a:avLst/>
          </a:prstGeom>
        </p:spPr>
      </p:pic>
      <p:sp>
        <p:nvSpPr>
          <p:cNvPr id="39" name="テキスト ボックス 38">
            <a:extLst>
              <a:ext uri="{FF2B5EF4-FFF2-40B4-BE49-F238E27FC236}">
                <a16:creationId xmlns:a16="http://schemas.microsoft.com/office/drawing/2014/main" id="{5674F446-A089-F057-1A3C-D3A58294A42D}"/>
              </a:ext>
            </a:extLst>
          </p:cNvPr>
          <p:cNvSpPr txBox="1"/>
          <p:nvPr/>
        </p:nvSpPr>
        <p:spPr>
          <a:xfrm>
            <a:off x="2694379" y="420865"/>
            <a:ext cx="6046848" cy="584775"/>
          </a:xfrm>
          <a:prstGeom prst="rect">
            <a:avLst/>
          </a:prstGeom>
          <a:noFill/>
        </p:spPr>
        <p:txBody>
          <a:bodyPr wrap="none" rtlCol="0">
            <a:spAutoFit/>
          </a:bodyPr>
          <a:lstStyle/>
          <a:p>
            <a:r>
              <a:rPr kumimoji="1" lang="ja-JP" altLang="en-US" sz="3200" b="1"/>
              <a:t>専属モデル起用 セットメニュー</a:t>
            </a:r>
          </a:p>
        </p:txBody>
      </p:sp>
      <p:cxnSp>
        <p:nvCxnSpPr>
          <p:cNvPr id="45" name="直線コネクタ 44">
            <a:extLst>
              <a:ext uri="{FF2B5EF4-FFF2-40B4-BE49-F238E27FC236}">
                <a16:creationId xmlns:a16="http://schemas.microsoft.com/office/drawing/2014/main" id="{AD4E1610-806E-A6EC-1723-95EDFA12FF87}"/>
              </a:ext>
            </a:extLst>
          </p:cNvPr>
          <p:cNvCxnSpPr>
            <a:cxnSpLocks/>
          </p:cNvCxnSpPr>
          <p:nvPr/>
        </p:nvCxnSpPr>
        <p:spPr>
          <a:xfrm>
            <a:off x="9260979" y="187824"/>
            <a:ext cx="0" cy="916853"/>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C287051A-0D62-AA9A-DB5B-0FC4F9A487D9}"/>
              </a:ext>
            </a:extLst>
          </p:cNvPr>
          <p:cNvSpPr txBox="1"/>
          <p:nvPr/>
        </p:nvSpPr>
        <p:spPr>
          <a:xfrm>
            <a:off x="9491811" y="417786"/>
            <a:ext cx="2507010" cy="584775"/>
          </a:xfrm>
          <a:prstGeom prst="rect">
            <a:avLst/>
          </a:prstGeom>
          <a:noFill/>
        </p:spPr>
        <p:txBody>
          <a:bodyPr wrap="square">
            <a:spAutoFit/>
          </a:bodyPr>
          <a:lstStyle/>
          <a:p>
            <a:pPr algn="ctr"/>
            <a:r>
              <a:rPr kumimoji="1" lang="en-US" altLang="ja-JP" sz="3200" b="1" dirty="0">
                <a:solidFill>
                  <a:srgbClr val="FF0000"/>
                </a:solidFill>
              </a:rPr>
              <a:t>G450</a:t>
            </a:r>
            <a:r>
              <a:rPr kumimoji="1" lang="ja-JP" altLang="en-US" sz="3200" b="1" dirty="0">
                <a:solidFill>
                  <a:srgbClr val="FF0000"/>
                </a:solidFill>
              </a:rPr>
              <a:t>万</a:t>
            </a:r>
            <a:r>
              <a:rPr kumimoji="1" lang="ja-JP" altLang="en-US" sz="2400" b="1" dirty="0">
                <a:solidFill>
                  <a:srgbClr val="FF0000"/>
                </a:solidFill>
              </a:rPr>
              <a:t>円</a:t>
            </a:r>
            <a:r>
              <a:rPr kumimoji="1" lang="ja-JP" altLang="en-US" sz="3200" b="1" dirty="0">
                <a:solidFill>
                  <a:srgbClr val="FF0000"/>
                </a:solidFill>
              </a:rPr>
              <a:t>～</a:t>
            </a:r>
          </a:p>
        </p:txBody>
      </p:sp>
      <p:pic>
        <p:nvPicPr>
          <p:cNvPr id="53" name="グラフィックス 52" descr="バッジ: チェックマーク 単色塗りつぶし">
            <a:extLst>
              <a:ext uri="{FF2B5EF4-FFF2-40B4-BE49-F238E27FC236}">
                <a16:creationId xmlns:a16="http://schemas.microsoft.com/office/drawing/2014/main" id="{B7152D6D-B641-7236-F917-C1F0FC986F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813671">
            <a:off x="452020" y="136378"/>
            <a:ext cx="1045402" cy="1045402"/>
          </a:xfrm>
          <a:prstGeom prst="rect">
            <a:avLst/>
          </a:prstGeom>
        </p:spPr>
      </p:pic>
      <p:sp>
        <p:nvSpPr>
          <p:cNvPr id="54" name="円/楕円 21">
            <a:extLst>
              <a:ext uri="{FF2B5EF4-FFF2-40B4-BE49-F238E27FC236}">
                <a16:creationId xmlns:a16="http://schemas.microsoft.com/office/drawing/2014/main" id="{ADD61DF3-B233-3327-FA24-E7C19871742D}"/>
              </a:ext>
            </a:extLst>
          </p:cNvPr>
          <p:cNvSpPr/>
          <p:nvPr/>
        </p:nvSpPr>
        <p:spPr>
          <a:xfrm>
            <a:off x="651161" y="377698"/>
            <a:ext cx="647120" cy="58616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55" name="テキスト ボックス 54">
            <a:extLst>
              <a:ext uri="{FF2B5EF4-FFF2-40B4-BE49-F238E27FC236}">
                <a16:creationId xmlns:a16="http://schemas.microsoft.com/office/drawing/2014/main" id="{270EC60E-36FA-ED2E-6CCC-70FE6A19E897}"/>
              </a:ext>
            </a:extLst>
          </p:cNvPr>
          <p:cNvSpPr txBox="1"/>
          <p:nvPr/>
        </p:nvSpPr>
        <p:spPr>
          <a:xfrm rot="20813671">
            <a:off x="570687" y="387892"/>
            <a:ext cx="808067" cy="523220"/>
          </a:xfrm>
          <a:prstGeom prst="rect">
            <a:avLst/>
          </a:prstGeom>
          <a:noFill/>
        </p:spPr>
        <p:txBody>
          <a:bodyPr wrap="square" rtlCol="0">
            <a:spAutoFit/>
          </a:bodyPr>
          <a:lstStyle/>
          <a:p>
            <a:pPr algn="ctr"/>
            <a:r>
              <a:rPr kumimoji="1" lang="ja-JP" altLang="en-US" sz="1400" b="1">
                <a:solidFill>
                  <a:schemeClr val="bg1"/>
                </a:solidFill>
              </a:rPr>
              <a:t>人気</a:t>
            </a:r>
            <a:endParaRPr lang="en-US" altLang="ja-JP" sz="1400" b="1">
              <a:solidFill>
                <a:schemeClr val="bg1"/>
              </a:solidFill>
            </a:endParaRPr>
          </a:p>
          <a:p>
            <a:pPr algn="ctr"/>
            <a:r>
              <a:rPr kumimoji="1" lang="en-US" altLang="ja-JP" sz="1400" b="1">
                <a:solidFill>
                  <a:schemeClr val="bg1"/>
                </a:solidFill>
              </a:rPr>
              <a:t>No.1</a:t>
            </a:r>
            <a:endParaRPr kumimoji="1" lang="ja-JP" altLang="en-US" sz="1400" b="1">
              <a:solidFill>
                <a:schemeClr val="bg1"/>
              </a:solidFill>
            </a:endParaRPr>
          </a:p>
        </p:txBody>
      </p:sp>
      <p:sp>
        <p:nvSpPr>
          <p:cNvPr id="5" name="テキスト ボックス 4">
            <a:extLst>
              <a:ext uri="{FF2B5EF4-FFF2-40B4-BE49-F238E27FC236}">
                <a16:creationId xmlns:a16="http://schemas.microsoft.com/office/drawing/2014/main" id="{0505F9A3-28FF-E313-00B1-C0AB9D98A8C3}"/>
              </a:ext>
            </a:extLst>
          </p:cNvPr>
          <p:cNvSpPr txBox="1"/>
          <p:nvPr/>
        </p:nvSpPr>
        <p:spPr>
          <a:xfrm>
            <a:off x="9363527" y="6725222"/>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8" name="図 7" descr="ポーズをとる女性&#10;&#10;自動的に生成された説明">
            <a:extLst>
              <a:ext uri="{FF2B5EF4-FFF2-40B4-BE49-F238E27FC236}">
                <a16:creationId xmlns:a16="http://schemas.microsoft.com/office/drawing/2014/main" id="{59418D98-9A0E-8C24-7477-01578B7316A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987"/>
          <a:stretch/>
        </p:blipFill>
        <p:spPr>
          <a:xfrm>
            <a:off x="8196" y="2138067"/>
            <a:ext cx="896952" cy="835886"/>
          </a:xfrm>
          <a:prstGeom prst="rect">
            <a:avLst/>
          </a:prstGeom>
        </p:spPr>
      </p:pic>
      <p:pic>
        <p:nvPicPr>
          <p:cNvPr id="9" name="図 8" descr="ぬいぐるみを持っている女性&#10;&#10;低い精度で自動的に生成された説明">
            <a:extLst>
              <a:ext uri="{FF2B5EF4-FFF2-40B4-BE49-F238E27FC236}">
                <a16:creationId xmlns:a16="http://schemas.microsoft.com/office/drawing/2014/main" id="{FB59C667-CB4A-BFDD-003F-F1C9521A932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15" y="1136066"/>
            <a:ext cx="827169" cy="981179"/>
          </a:xfrm>
          <a:prstGeom prst="rect">
            <a:avLst/>
          </a:prstGeom>
        </p:spPr>
      </p:pic>
      <p:pic>
        <p:nvPicPr>
          <p:cNvPr id="22" name="図 21" descr="セーターを着た髪の長い女性&#10;&#10;自動的に生成された説明">
            <a:extLst>
              <a:ext uri="{FF2B5EF4-FFF2-40B4-BE49-F238E27FC236}">
                <a16:creationId xmlns:a16="http://schemas.microsoft.com/office/drawing/2014/main" id="{B620AB82-CC43-579C-863E-90E1779B6DB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61019" y="1129374"/>
            <a:ext cx="838666" cy="994563"/>
          </a:xfrm>
          <a:prstGeom prst="rect">
            <a:avLst/>
          </a:prstGeom>
        </p:spPr>
      </p:pic>
      <p:sp>
        <p:nvSpPr>
          <p:cNvPr id="23" name="スライド番号プレースホルダー 22">
            <a:extLst>
              <a:ext uri="{FF2B5EF4-FFF2-40B4-BE49-F238E27FC236}">
                <a16:creationId xmlns:a16="http://schemas.microsoft.com/office/drawing/2014/main" id="{13BB1821-F787-5E9A-38A8-3AAF0837477C}"/>
              </a:ext>
            </a:extLst>
          </p:cNvPr>
          <p:cNvSpPr>
            <a:spLocks noGrp="1"/>
          </p:cNvSpPr>
          <p:nvPr>
            <p:ph type="sldNum" sz="quarter" idx="12"/>
          </p:nvPr>
        </p:nvSpPr>
        <p:spPr/>
        <p:txBody>
          <a:bodyPr/>
          <a:lstStyle/>
          <a:p>
            <a:fld id="{DF8D5609-E9B0-419D-B3FA-22D9F77AE177}" type="slidenum">
              <a:rPr kumimoji="1" lang="ja-JP" altLang="en-US" smtClean="0"/>
              <a:t>14</a:t>
            </a:fld>
            <a:endParaRPr kumimoji="1" lang="ja-JP" altLang="en-US"/>
          </a:p>
        </p:txBody>
      </p:sp>
      <p:pic>
        <p:nvPicPr>
          <p:cNvPr id="28" name="図 27" descr="ジャケットを着ている女性&#10;&#10;自動的に生成された説明">
            <a:extLst>
              <a:ext uri="{FF2B5EF4-FFF2-40B4-BE49-F238E27FC236}">
                <a16:creationId xmlns:a16="http://schemas.microsoft.com/office/drawing/2014/main" id="{59F1F2B7-204E-0D12-A858-6737140AC8C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80671" y="2136206"/>
            <a:ext cx="823745" cy="839609"/>
          </a:xfrm>
          <a:prstGeom prst="rect">
            <a:avLst/>
          </a:prstGeom>
        </p:spPr>
      </p:pic>
      <p:pic>
        <p:nvPicPr>
          <p:cNvPr id="6" name="図 5" descr="白いバックグラウンドの前に立っている女性&#10;&#10;AI によって生成されたコンテンツは間違っている可能性があります。">
            <a:extLst>
              <a:ext uri="{FF2B5EF4-FFF2-40B4-BE49-F238E27FC236}">
                <a16:creationId xmlns:a16="http://schemas.microsoft.com/office/drawing/2014/main" id="{1C75C37A-2A25-954C-2E9E-D47CB1F3AEBC}"/>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1718483" y="2141860"/>
            <a:ext cx="817468" cy="828300"/>
          </a:xfrm>
          <a:prstGeom prst="rect">
            <a:avLst/>
          </a:prstGeom>
        </p:spPr>
      </p:pic>
    </p:spTree>
    <p:extLst>
      <p:ext uri="{BB962C8B-B14F-4D97-AF65-F5344CB8AC3E}">
        <p14:creationId xmlns:p14="http://schemas.microsoft.com/office/powerpoint/2010/main" val="129981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CD7BC4-5C69-0F29-32CD-C418A51BE1BB}"/>
              </a:ext>
            </a:extLst>
          </p:cNvPr>
          <p:cNvSpPr/>
          <p:nvPr/>
        </p:nvSpPr>
        <p:spPr>
          <a:xfrm>
            <a:off x="0" y="-741"/>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D434ED67-4AEC-6F10-8106-2C3AFB7E83A4}"/>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regular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B8FDC51-42BE-4336-43F9-3E338028C52D}"/>
              </a:ext>
            </a:extLst>
          </p:cNvPr>
          <p:cNvSpPr txBox="1"/>
          <p:nvPr/>
        </p:nvSpPr>
        <p:spPr>
          <a:xfrm>
            <a:off x="675360" y="398037"/>
            <a:ext cx="7294934" cy="584775"/>
          </a:xfrm>
          <a:prstGeom prst="rect">
            <a:avLst/>
          </a:prstGeom>
          <a:noFill/>
        </p:spPr>
        <p:txBody>
          <a:bodyPr wrap="square" rtlCol="0">
            <a:spAutoFit/>
          </a:bodyPr>
          <a:lstStyle/>
          <a:p>
            <a:r>
              <a:rPr lang="ja-JP" altLang="en-US" sz="3200" b="1">
                <a:latin typeface="+mn-ea"/>
              </a:rPr>
              <a:t>レギュラーモデル起用 セットメニュー</a:t>
            </a:r>
          </a:p>
        </p:txBody>
      </p:sp>
      <p:sp>
        <p:nvSpPr>
          <p:cNvPr id="11" name="テキスト ボックス 10">
            <a:extLst>
              <a:ext uri="{FF2B5EF4-FFF2-40B4-BE49-F238E27FC236}">
                <a16:creationId xmlns:a16="http://schemas.microsoft.com/office/drawing/2014/main" id="{2D1D5544-A3D3-CFE1-011A-A53D69D724B0}"/>
              </a:ext>
            </a:extLst>
          </p:cNvPr>
          <p:cNvSpPr txBox="1"/>
          <p:nvPr/>
        </p:nvSpPr>
        <p:spPr>
          <a:xfrm>
            <a:off x="4090916" y="1699926"/>
            <a:ext cx="402826" cy="523220"/>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12" name="正方形/長方形 11">
            <a:extLst>
              <a:ext uri="{FF2B5EF4-FFF2-40B4-BE49-F238E27FC236}">
                <a16:creationId xmlns:a16="http://schemas.microsoft.com/office/drawing/2014/main" id="{27B99332-B5E3-7BFD-FDFA-5BBE83CA709E}"/>
              </a:ext>
            </a:extLst>
          </p:cNvPr>
          <p:cNvSpPr/>
          <p:nvPr/>
        </p:nvSpPr>
        <p:spPr>
          <a:xfrm>
            <a:off x="9997773" y="1343778"/>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1"/>
              </a:solidFill>
              <a:latin typeface="メイリオ" panose="020B0604030504040204" pitchFamily="50" charset="-128"/>
              <a:ea typeface="メイリオ" panose="020B0604030504040204" pitchFamily="50" charset="-128"/>
            </a:endParaRPr>
          </a:p>
          <a:p>
            <a:pPr algn="ctr"/>
            <a:r>
              <a:rPr lang="en-US" altLang="ja-JP" sz="1200" b="1" u="sng">
                <a:solidFill>
                  <a:schemeClr val="tx1"/>
                </a:solidFill>
                <a:latin typeface="+mn-ea"/>
              </a:rPr>
              <a:t>WEB</a:t>
            </a:r>
            <a:r>
              <a:rPr lang="ja-JP" altLang="en-US" sz="1200" b="1" u="sng">
                <a:solidFill>
                  <a:schemeClr val="tx1"/>
                </a:solidFill>
                <a:latin typeface="+mn-ea"/>
              </a:rPr>
              <a:t>転載 </a:t>
            </a:r>
            <a:r>
              <a:rPr lang="en-US" altLang="ja-JP" sz="1200" b="1" u="sng">
                <a:solidFill>
                  <a:schemeClr val="tx1"/>
                </a:solidFill>
                <a:latin typeface="+mn-ea"/>
              </a:rPr>
              <a:t>CMS</a:t>
            </a:r>
            <a:br>
              <a:rPr lang="en-US" altLang="ja-JP" sz="1200">
                <a:solidFill>
                  <a:schemeClr val="tx1"/>
                </a:solidFill>
                <a:latin typeface="+mn-ea"/>
              </a:rPr>
            </a:br>
            <a:r>
              <a:rPr lang="en-US" altLang="ja-JP" sz="1200">
                <a:solidFill>
                  <a:schemeClr val="tx1"/>
                </a:solidFill>
                <a:latin typeface="+mn-ea"/>
              </a:rPr>
              <a:t>or</a:t>
            </a:r>
          </a:p>
          <a:p>
            <a:pPr algn="ctr"/>
            <a:r>
              <a:rPr lang="ja-JP" altLang="en-US" sz="1200" b="1" u="sng">
                <a:solidFill>
                  <a:schemeClr val="tx1"/>
                </a:solidFill>
                <a:latin typeface="+mn-ea"/>
              </a:rPr>
              <a:t>インスタフィード</a:t>
            </a:r>
            <a:br>
              <a:rPr lang="en-US" altLang="ja-JP" sz="1200" b="1" u="sng">
                <a:solidFill>
                  <a:schemeClr val="tx1"/>
                </a:solidFill>
                <a:latin typeface="+mn-ea"/>
              </a:rPr>
            </a:br>
            <a:r>
              <a:rPr lang="ja-JP" altLang="en-US" sz="1200" b="1" u="sng">
                <a:solidFill>
                  <a:schemeClr val="tx1"/>
                </a:solidFill>
                <a:latin typeface="+mn-ea"/>
              </a:rPr>
              <a:t>マガジン</a:t>
            </a:r>
          </a:p>
        </p:txBody>
      </p:sp>
      <p:sp>
        <p:nvSpPr>
          <p:cNvPr id="13" name="正方形/長方形 12">
            <a:extLst>
              <a:ext uri="{FF2B5EF4-FFF2-40B4-BE49-F238E27FC236}">
                <a16:creationId xmlns:a16="http://schemas.microsoft.com/office/drawing/2014/main" id="{3D80486B-E241-1B8F-EE01-7C4AB1DB794A}"/>
              </a:ext>
            </a:extLst>
          </p:cNvPr>
          <p:cNvSpPr/>
          <p:nvPr/>
        </p:nvSpPr>
        <p:spPr>
          <a:xfrm>
            <a:off x="4683244" y="1340011"/>
            <a:ext cx="2245820" cy="12258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1"/>
                </a:solidFill>
                <a:latin typeface="+mn-ea"/>
              </a:rPr>
              <a:t>掲載カット</a:t>
            </a:r>
            <a:r>
              <a:rPr lang="en-US" altLang="ja-JP" sz="1400" b="1" u="sng">
                <a:solidFill>
                  <a:schemeClr val="tx1"/>
                </a:solidFill>
                <a:latin typeface="+mn-ea"/>
              </a:rPr>
              <a:t>+Oggi</a:t>
            </a:r>
            <a:r>
              <a:rPr lang="ja-JP" altLang="en-US" sz="1400" b="1" u="sng">
                <a:solidFill>
                  <a:schemeClr val="tx1"/>
                </a:solidFill>
                <a:latin typeface="+mn-ea"/>
              </a:rPr>
              <a:t>ロゴ</a:t>
            </a:r>
            <a:br>
              <a:rPr lang="en-US" altLang="ja-JP" sz="1400" b="1" u="sng">
                <a:solidFill>
                  <a:schemeClr val="tx1"/>
                </a:solidFill>
                <a:latin typeface="+mn-ea"/>
              </a:rPr>
            </a:br>
            <a:r>
              <a:rPr lang="ja-JP" altLang="en-US" sz="1400" b="1" u="sng">
                <a:solidFill>
                  <a:schemeClr val="tx1"/>
                </a:solidFill>
                <a:latin typeface="+mn-ea"/>
              </a:rPr>
              <a:t>二次利用</a:t>
            </a:r>
            <a:endParaRPr lang="en-US" altLang="ja-JP" sz="1400" b="1" u="sng">
              <a:solidFill>
                <a:schemeClr val="tx1"/>
              </a:solidFill>
              <a:latin typeface="+mn-ea"/>
            </a:endParaRPr>
          </a:p>
          <a:p>
            <a:pPr algn="ctr"/>
            <a:r>
              <a:rPr kumimoji="1" lang="en-US" altLang="ja-JP" sz="1200">
                <a:solidFill>
                  <a:schemeClr val="tx1"/>
                </a:solidFill>
                <a:latin typeface="+mn-ea"/>
                <a:ea typeface="+mn-ea"/>
              </a:rPr>
              <a:t>※1</a:t>
            </a:r>
            <a:r>
              <a:rPr kumimoji="1" lang="ja-JP" altLang="en-US" sz="1200">
                <a:solidFill>
                  <a:schemeClr val="tx1"/>
                </a:solidFill>
                <a:latin typeface="+mn-ea"/>
                <a:ea typeface="+mn-ea"/>
              </a:rPr>
              <a:t>か月間</a:t>
            </a:r>
            <a:endParaRPr kumimoji="1" lang="ja-JP" altLang="en-US"/>
          </a:p>
        </p:txBody>
      </p:sp>
      <p:sp>
        <p:nvSpPr>
          <p:cNvPr id="14" name="テキスト ボックス 13">
            <a:extLst>
              <a:ext uri="{FF2B5EF4-FFF2-40B4-BE49-F238E27FC236}">
                <a16:creationId xmlns:a16="http://schemas.microsoft.com/office/drawing/2014/main" id="{E7FF186C-AF07-78B0-15BA-D249ED8BCD5B}"/>
              </a:ext>
            </a:extLst>
          </p:cNvPr>
          <p:cNvSpPr txBox="1"/>
          <p:nvPr/>
        </p:nvSpPr>
        <p:spPr>
          <a:xfrm>
            <a:off x="7013414" y="1669569"/>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5" name="図 14">
            <a:extLst>
              <a:ext uri="{FF2B5EF4-FFF2-40B4-BE49-F238E27FC236}">
                <a16:creationId xmlns:a16="http://schemas.microsoft.com/office/drawing/2014/main" id="{67B517B0-8B76-3E97-EB3F-2E36E640D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1623" y="1391651"/>
            <a:ext cx="507553" cy="175123"/>
          </a:xfrm>
          <a:prstGeom prst="rect">
            <a:avLst/>
          </a:prstGeom>
        </p:spPr>
      </p:pic>
      <p:sp>
        <p:nvSpPr>
          <p:cNvPr id="16" name="正方形/長方形 15">
            <a:extLst>
              <a:ext uri="{FF2B5EF4-FFF2-40B4-BE49-F238E27FC236}">
                <a16:creationId xmlns:a16="http://schemas.microsoft.com/office/drawing/2014/main" id="{826B4BF1-B2A1-4BC4-489A-02FC2226447D}"/>
              </a:ext>
            </a:extLst>
          </p:cNvPr>
          <p:cNvSpPr/>
          <p:nvPr/>
        </p:nvSpPr>
        <p:spPr>
          <a:xfrm>
            <a:off x="7609579" y="1336041"/>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00" b="1" u="sng">
              <a:solidFill>
                <a:schemeClr val="tx1"/>
              </a:solidFill>
              <a:latin typeface="メイリオ" panose="020B0604030504040204" pitchFamily="50" charset="-128"/>
              <a:ea typeface="メイリオ" panose="020B0604030504040204" pitchFamily="50" charset="-128"/>
            </a:endParaRPr>
          </a:p>
          <a:p>
            <a:pPr algn="ctr"/>
            <a:r>
              <a:rPr lang="en-US" altLang="ja-JP" sz="1400" b="1" u="sng">
                <a:solidFill>
                  <a:schemeClr val="tx1"/>
                </a:solidFill>
                <a:latin typeface="+mn-ea"/>
              </a:rPr>
              <a:t>Oggi</a:t>
            </a:r>
            <a:r>
              <a:rPr lang="ja-JP" altLang="en-US" sz="1400" b="1" u="sng">
                <a:solidFill>
                  <a:schemeClr val="tx1"/>
                </a:solidFill>
                <a:latin typeface="+mn-ea"/>
              </a:rPr>
              <a:t>公式</a:t>
            </a:r>
            <a:endParaRPr lang="en-US" altLang="ja-JP" sz="1400" b="1" u="sng">
              <a:solidFill>
                <a:schemeClr val="tx1"/>
              </a:solidFill>
              <a:latin typeface="+mn-ea"/>
            </a:endParaRPr>
          </a:p>
          <a:p>
            <a:pPr algn="ctr"/>
            <a:r>
              <a:rPr lang="en-US" altLang="ja-JP" sz="1400" b="1" u="sng">
                <a:solidFill>
                  <a:schemeClr val="tx1"/>
                </a:solidFill>
                <a:latin typeface="+mn-ea"/>
              </a:rPr>
              <a:t>Instagram</a:t>
            </a:r>
          </a:p>
          <a:p>
            <a:pPr algn="ctr"/>
            <a:r>
              <a:rPr lang="ja-JP" altLang="en-US" sz="1050">
                <a:solidFill>
                  <a:schemeClr val="tx1"/>
                </a:solidFill>
                <a:latin typeface="+mn-ea"/>
              </a:rPr>
              <a:t>フィード</a:t>
            </a:r>
            <a:r>
              <a:rPr lang="en-US" altLang="ja-JP" sz="1050">
                <a:solidFill>
                  <a:schemeClr val="tx1"/>
                </a:solidFill>
                <a:latin typeface="+mn-ea"/>
              </a:rPr>
              <a:t>or</a:t>
            </a:r>
            <a:r>
              <a:rPr lang="ja-JP" altLang="en-US" sz="1050">
                <a:solidFill>
                  <a:schemeClr val="tx1"/>
                </a:solidFill>
                <a:latin typeface="+mn-ea"/>
              </a:rPr>
              <a:t>ストーリーズ</a:t>
            </a:r>
            <a:br>
              <a:rPr lang="en-US" altLang="ja-JP" sz="1050">
                <a:solidFill>
                  <a:schemeClr val="tx1"/>
                </a:solidFill>
                <a:latin typeface="+mn-ea"/>
              </a:rPr>
            </a:br>
            <a:r>
              <a:rPr lang="en-US" altLang="ja-JP" sz="1050">
                <a:solidFill>
                  <a:schemeClr val="tx1"/>
                </a:solidFill>
                <a:latin typeface="+mn-ea"/>
              </a:rPr>
              <a:t>1</a:t>
            </a:r>
            <a:r>
              <a:rPr lang="ja-JP" altLang="en-US" sz="1050">
                <a:solidFill>
                  <a:schemeClr val="tx1"/>
                </a:solidFill>
                <a:latin typeface="+mn-ea"/>
              </a:rPr>
              <a:t>回投稿</a:t>
            </a:r>
            <a:endParaRPr lang="en-US" altLang="ja-JP" sz="1050">
              <a:solidFill>
                <a:schemeClr val="tx1"/>
              </a:solidFill>
              <a:latin typeface="+mn-ea"/>
            </a:endParaRPr>
          </a:p>
        </p:txBody>
      </p:sp>
      <p:pic>
        <p:nvPicPr>
          <p:cNvPr id="17" name="図 16">
            <a:extLst>
              <a:ext uri="{FF2B5EF4-FFF2-40B4-BE49-F238E27FC236}">
                <a16:creationId xmlns:a16="http://schemas.microsoft.com/office/drawing/2014/main" id="{1CD07143-33F3-F123-EEA4-C3D819B63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6236" y="1701129"/>
            <a:ext cx="220399" cy="221992"/>
          </a:xfrm>
          <a:prstGeom prst="rect">
            <a:avLst/>
          </a:prstGeom>
        </p:spPr>
      </p:pic>
      <p:sp>
        <p:nvSpPr>
          <p:cNvPr id="18" name="テキスト ボックス 17">
            <a:extLst>
              <a:ext uri="{FF2B5EF4-FFF2-40B4-BE49-F238E27FC236}">
                <a16:creationId xmlns:a16="http://schemas.microsoft.com/office/drawing/2014/main" id="{49190B34-10C2-2734-BBFC-2FCB6C9B6D18}"/>
              </a:ext>
            </a:extLst>
          </p:cNvPr>
          <p:cNvSpPr txBox="1"/>
          <p:nvPr/>
        </p:nvSpPr>
        <p:spPr>
          <a:xfrm>
            <a:off x="9338220" y="1708866"/>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9" name="図 18">
            <a:extLst>
              <a:ext uri="{FF2B5EF4-FFF2-40B4-BE49-F238E27FC236}">
                <a16:creationId xmlns:a16="http://schemas.microsoft.com/office/drawing/2014/main" id="{619D249B-72A2-6AE2-3E7C-1582ED896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528" y="1255909"/>
            <a:ext cx="1787511" cy="1340633"/>
          </a:xfrm>
          <a:prstGeom prst="rect">
            <a:avLst/>
          </a:prstGeom>
          <a:pattFill prst="pct60">
            <a:fgClr>
              <a:srgbClr val="D7F3F9"/>
            </a:fgClr>
            <a:bgClr>
              <a:schemeClr val="bg1"/>
            </a:bgClr>
          </a:pattFill>
        </p:spPr>
      </p:pic>
      <p:sp>
        <p:nvSpPr>
          <p:cNvPr id="20" name="テキスト ボックス 19">
            <a:extLst>
              <a:ext uri="{FF2B5EF4-FFF2-40B4-BE49-F238E27FC236}">
                <a16:creationId xmlns:a16="http://schemas.microsoft.com/office/drawing/2014/main" id="{CDE4B398-8225-8A55-7807-0BEFA5EB0277}"/>
              </a:ext>
            </a:extLst>
          </p:cNvPr>
          <p:cNvSpPr txBox="1"/>
          <p:nvPr/>
        </p:nvSpPr>
        <p:spPr>
          <a:xfrm>
            <a:off x="2467086" y="1669569"/>
            <a:ext cx="1620957" cy="507831"/>
          </a:xfrm>
          <a:prstGeom prst="rect">
            <a:avLst/>
          </a:prstGeom>
          <a:noFill/>
        </p:spPr>
        <p:txBody>
          <a:bodyPr wrap="none" rtlCol="0">
            <a:spAutoFit/>
          </a:bodyPr>
          <a:lstStyle/>
          <a:p>
            <a:pPr algn="ctr"/>
            <a:r>
              <a:rPr lang="ja-JP" altLang="en-US" sz="1100" b="1" dirty="0">
                <a:solidFill>
                  <a:srgbClr val="F26486"/>
                </a:solidFill>
                <a:latin typeface="+mn-ea"/>
              </a:rPr>
              <a:t>モデル</a:t>
            </a:r>
            <a:r>
              <a:rPr lang="en-US" altLang="ja-JP" sz="1100" b="1" dirty="0">
                <a:solidFill>
                  <a:srgbClr val="F26486"/>
                </a:solidFill>
                <a:latin typeface="+mn-ea"/>
              </a:rPr>
              <a:t>1</a:t>
            </a:r>
            <a:r>
              <a:rPr lang="ja-JP" altLang="en-US" sz="1100" b="1" dirty="0">
                <a:solidFill>
                  <a:srgbClr val="F26486"/>
                </a:solidFill>
                <a:latin typeface="+mn-ea"/>
              </a:rPr>
              <a:t>名起用</a:t>
            </a:r>
            <a:endParaRPr lang="en-US" altLang="ja-JP" sz="1100" b="1" dirty="0">
              <a:solidFill>
                <a:srgbClr val="F26486"/>
              </a:solidFill>
              <a:latin typeface="+mn-ea"/>
            </a:endParaRPr>
          </a:p>
          <a:p>
            <a:pPr algn="ctr"/>
            <a:r>
              <a:rPr lang="ja-JP" altLang="en-US" sz="1600" b="1" u="sng" dirty="0">
                <a:latin typeface="+mn-ea"/>
              </a:rPr>
              <a:t>雑誌タイアップ</a:t>
            </a:r>
            <a:endParaRPr lang="en-US" altLang="ja-JP" sz="1600" b="1" u="sng" dirty="0">
              <a:latin typeface="+mn-ea"/>
            </a:endParaRPr>
          </a:p>
        </p:txBody>
      </p:sp>
      <p:pic>
        <p:nvPicPr>
          <p:cNvPr id="21" name="図 20">
            <a:extLst>
              <a:ext uri="{FF2B5EF4-FFF2-40B4-BE49-F238E27FC236}">
                <a16:creationId xmlns:a16="http://schemas.microsoft.com/office/drawing/2014/main" id="{5763E91F-6DBF-7443-AD57-BE9D9F78B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02" y="1410361"/>
            <a:ext cx="463929" cy="193490"/>
          </a:xfrm>
          <a:prstGeom prst="rect">
            <a:avLst/>
          </a:prstGeom>
        </p:spPr>
      </p:pic>
      <p:graphicFrame>
        <p:nvGraphicFramePr>
          <p:cNvPr id="4" name="表 3">
            <a:extLst>
              <a:ext uri="{FF2B5EF4-FFF2-40B4-BE49-F238E27FC236}">
                <a16:creationId xmlns:a16="http://schemas.microsoft.com/office/drawing/2014/main" id="{B761FE78-6509-1695-E132-A421EF5CCF82}"/>
              </a:ext>
            </a:extLst>
          </p:cNvPr>
          <p:cNvGraphicFramePr>
            <a:graphicFrameLocks noGrp="1"/>
          </p:cNvGraphicFramePr>
          <p:nvPr>
            <p:extLst>
              <p:ext uri="{D42A27DB-BD31-4B8C-83A1-F6EECF244321}">
                <p14:modId xmlns:p14="http://schemas.microsoft.com/office/powerpoint/2010/main" val="2379128662"/>
              </p:ext>
            </p:extLst>
          </p:nvPr>
        </p:nvGraphicFramePr>
        <p:xfrm>
          <a:off x="736601" y="2942695"/>
          <a:ext cx="11082360" cy="3259824"/>
        </p:xfrm>
        <a:graphic>
          <a:graphicData uri="http://schemas.openxmlformats.org/drawingml/2006/table">
            <a:tbl>
              <a:tblPr firstRow="1" bandRow="1">
                <a:tableStyleId>{5C22544A-7EE6-4342-B048-85BDC9FD1C3A}</a:tableStyleId>
              </a:tblPr>
              <a:tblGrid>
                <a:gridCol w="1847060">
                  <a:extLst>
                    <a:ext uri="{9D8B030D-6E8A-4147-A177-3AD203B41FA5}">
                      <a16:colId xmlns:a16="http://schemas.microsoft.com/office/drawing/2014/main" val="3024922907"/>
                    </a:ext>
                  </a:extLst>
                </a:gridCol>
                <a:gridCol w="1304069">
                  <a:extLst>
                    <a:ext uri="{9D8B030D-6E8A-4147-A177-3AD203B41FA5}">
                      <a16:colId xmlns:a16="http://schemas.microsoft.com/office/drawing/2014/main" val="1889103656"/>
                    </a:ext>
                  </a:extLst>
                </a:gridCol>
                <a:gridCol w="2390051">
                  <a:extLst>
                    <a:ext uri="{9D8B030D-6E8A-4147-A177-3AD203B41FA5}">
                      <a16:colId xmlns:a16="http://schemas.microsoft.com/office/drawing/2014/main" val="1913824876"/>
                    </a:ext>
                  </a:extLst>
                </a:gridCol>
                <a:gridCol w="2028530">
                  <a:extLst>
                    <a:ext uri="{9D8B030D-6E8A-4147-A177-3AD203B41FA5}">
                      <a16:colId xmlns:a16="http://schemas.microsoft.com/office/drawing/2014/main" val="1892561269"/>
                    </a:ext>
                  </a:extLst>
                </a:gridCol>
                <a:gridCol w="1665590">
                  <a:extLst>
                    <a:ext uri="{9D8B030D-6E8A-4147-A177-3AD203B41FA5}">
                      <a16:colId xmlns:a16="http://schemas.microsoft.com/office/drawing/2014/main" val="3211449004"/>
                    </a:ext>
                  </a:extLst>
                </a:gridCol>
                <a:gridCol w="1847060">
                  <a:extLst>
                    <a:ext uri="{9D8B030D-6E8A-4147-A177-3AD203B41FA5}">
                      <a16:colId xmlns:a16="http://schemas.microsoft.com/office/drawing/2014/main" val="1548442778"/>
                    </a:ext>
                  </a:extLst>
                </a:gridCol>
              </a:tblGrid>
              <a:tr h="635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起用モデル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a:solidFill>
                            <a:schemeClr val="tx1"/>
                          </a:solidFill>
                          <a:latin typeface="+mn-ea"/>
                          <a:ea typeface="+mn-ea"/>
                        </a:rPr>
                        <a:t>Oggi</a:t>
                      </a:r>
                      <a:r>
                        <a:rPr kumimoji="1" lang="ja-JP" altLang="en-US" sz="1600" b="1">
                          <a:solidFill>
                            <a:schemeClr val="tx1"/>
                          </a:solidFill>
                          <a:latin typeface="+mn-ea"/>
                          <a:ea typeface="+mn-ea"/>
                        </a:rPr>
                        <a:t>本誌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dirty="0">
                          <a:solidFill>
                            <a:schemeClr val="tx1"/>
                          </a:solidFill>
                          <a:latin typeface="+mn-ea"/>
                          <a:ea typeface="+mn-ea"/>
                        </a:rPr>
                        <a:t>二次利用（１か月間）</a:t>
                      </a:r>
                      <a:endParaRPr kumimoji="1" lang="en-US" altLang="ja-JP"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en-US" altLang="ja-JP" sz="1200" b="1">
                          <a:solidFill>
                            <a:schemeClr val="tx1"/>
                          </a:solidFill>
                          <a:latin typeface="+mn-ea"/>
                          <a:ea typeface="+mn-ea"/>
                        </a:rPr>
                        <a:t>Oggi</a:t>
                      </a:r>
                      <a:r>
                        <a:rPr kumimoji="1" lang="ja-JP" altLang="en-US" sz="1200" b="1">
                          <a:solidFill>
                            <a:schemeClr val="tx1"/>
                          </a:solidFill>
                          <a:latin typeface="+mn-ea"/>
                          <a:ea typeface="+mn-ea"/>
                        </a:rPr>
                        <a:t>公式</a:t>
                      </a:r>
                      <a:endParaRPr kumimoji="1" lang="en-US" altLang="ja-JP" sz="1200" b="1">
                        <a:solidFill>
                          <a:schemeClr val="tx1"/>
                        </a:solidFill>
                        <a:latin typeface="+mn-ea"/>
                        <a:ea typeface="+mn-ea"/>
                      </a:endParaRPr>
                    </a:p>
                    <a:p>
                      <a:pPr algn="ctr"/>
                      <a:r>
                        <a:rPr kumimoji="1" lang="en-US" altLang="ja-JP" sz="1200" b="1">
                          <a:solidFill>
                            <a:schemeClr val="tx1"/>
                          </a:solidFill>
                          <a:latin typeface="+mn-ea"/>
                          <a:ea typeface="+mn-ea"/>
                        </a:rPr>
                        <a:t>Instagram</a:t>
                      </a:r>
                    </a:p>
                    <a:p>
                      <a:pPr algn="ctr"/>
                      <a:r>
                        <a:rPr kumimoji="1" lang="ja-JP" altLang="en-US" sz="1200" b="1">
                          <a:solidFill>
                            <a:schemeClr val="tx1"/>
                          </a:solidFill>
                          <a:latin typeface="+mn-ea"/>
                          <a:ea typeface="+mn-ea"/>
                        </a:rPr>
                        <a:t>フィード</a:t>
                      </a:r>
                      <a:r>
                        <a:rPr kumimoji="1" lang="en-US" altLang="ja-JP" sz="1200" b="1">
                          <a:solidFill>
                            <a:schemeClr val="tx1"/>
                          </a:solidFill>
                          <a:latin typeface="+mn-ea"/>
                          <a:ea typeface="+mn-ea"/>
                        </a:rPr>
                        <a:t>or </a:t>
                      </a:r>
                      <a:r>
                        <a:rPr kumimoji="1" lang="ja-JP" altLang="en-US" sz="1200" b="1">
                          <a:solidFill>
                            <a:schemeClr val="tx1"/>
                          </a:solidFill>
                          <a:latin typeface="+mn-ea"/>
                          <a:ea typeface="+mn-ea"/>
                        </a:rPr>
                        <a:t>ストーリーズ</a:t>
                      </a:r>
                      <a:endParaRPr kumimoji="1" lang="en-US" altLang="ja-JP" sz="12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転載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特別料金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2F2"/>
                    </a:solidFill>
                  </a:tcPr>
                </a:tc>
                <a:extLst>
                  <a:ext uri="{0D108BD9-81ED-4DB2-BD59-A6C34878D82A}">
                    <a16:rowId xmlns:a16="http://schemas.microsoft.com/office/drawing/2014/main" val="1385677012"/>
                  </a:ext>
                </a:extLst>
              </a:tr>
              <a:tr h="654936">
                <a:tc rowSpan="4">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2P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400" b="0" u="none"/>
                        <a:t>掲載</a:t>
                      </a:r>
                      <a:r>
                        <a:rPr kumimoji="1" lang="ja-JP" altLang="en-US" sz="1600" b="1" u="none"/>
                        <a:t>全</a:t>
                      </a:r>
                      <a:r>
                        <a:rPr kumimoji="1" lang="ja-JP" altLang="en-US" sz="1400" b="0" u="none"/>
                        <a:t>カット＋</a:t>
                      </a:r>
                      <a:r>
                        <a:rPr kumimoji="1" lang="en-US" altLang="ja-JP" sz="1400" b="0" u="none"/>
                        <a:t>Oggi</a:t>
                      </a:r>
                      <a:r>
                        <a:rPr kumimoji="1" lang="ja-JP" altLang="en-US" sz="1400" b="0" u="none"/>
                        <a:t>ロゴ</a:t>
                      </a:r>
                      <a:br>
                        <a:rPr kumimoji="1" lang="ja-JP" altLang="en-US" sz="1000"/>
                      </a:br>
                      <a:r>
                        <a:rPr kumimoji="1" lang="ja-JP" altLang="en-US" sz="1000"/>
                        <a:t>▼使用可能範囲</a:t>
                      </a:r>
                      <a:br>
                        <a:rPr kumimoji="1" lang="en-US" altLang="ja-JP" sz="1000"/>
                      </a:br>
                      <a:r>
                        <a:rPr kumimoji="1" lang="ja-JP" altLang="en-US" sz="1000"/>
                        <a:t>・</a:t>
                      </a:r>
                      <a:r>
                        <a:rPr kumimoji="1" lang="ja-JP" altLang="en-US" sz="900"/>
                        <a:t>店頭</a:t>
                      </a:r>
                      <a:r>
                        <a:rPr kumimoji="1" lang="en-US" altLang="ja-JP" sz="900"/>
                        <a:t>POP</a:t>
                      </a:r>
                      <a:r>
                        <a:rPr kumimoji="1" lang="ja-JP" altLang="en-US" sz="900"/>
                        <a:t>（</a:t>
                      </a:r>
                      <a:r>
                        <a:rPr kumimoji="1" lang="en-US" altLang="ja-JP" sz="900"/>
                        <a:t>A3</a:t>
                      </a:r>
                      <a:r>
                        <a:rPr kumimoji="1" lang="ja-JP" altLang="en-US" sz="900"/>
                        <a:t>サイズまで）</a:t>
                      </a:r>
                    </a:p>
                    <a:p>
                      <a:pPr algn="ctr"/>
                      <a:r>
                        <a:rPr kumimoji="1" lang="ja-JP" altLang="en-US" sz="900"/>
                        <a:t>・クライアント</a:t>
                      </a:r>
                      <a:r>
                        <a:rPr kumimoji="1" lang="en-US" altLang="ja-JP" sz="900"/>
                        <a:t>WEB</a:t>
                      </a:r>
                      <a:r>
                        <a:rPr kumimoji="1" lang="ja-JP" altLang="en-US" sz="900"/>
                        <a:t>サイト</a:t>
                      </a:r>
                    </a:p>
                    <a:p>
                      <a:pPr algn="ctr"/>
                      <a:r>
                        <a:rPr kumimoji="1" lang="ja-JP" altLang="en-US" sz="900"/>
                        <a:t>・クライアント公式</a:t>
                      </a:r>
                      <a:r>
                        <a:rPr kumimoji="1" lang="en-US" altLang="ja-JP" sz="900"/>
                        <a:t>SNS</a:t>
                      </a:r>
                      <a:br>
                        <a:rPr kumimoji="1" lang="en-US" altLang="ja-JP" sz="900"/>
                      </a:br>
                      <a:r>
                        <a:rPr kumimoji="1" lang="en-US" altLang="ja-JP" sz="900"/>
                        <a:t>※</a:t>
                      </a:r>
                      <a:r>
                        <a:rPr lang="en-US" altLang="ja-JP" sz="900">
                          <a:latin typeface="+mn-ea"/>
                        </a:rPr>
                        <a:t>EC</a:t>
                      </a:r>
                      <a:r>
                        <a:rPr lang="ja-JP" altLang="en-US" sz="900">
                          <a:latin typeface="+mn-ea"/>
                        </a:rPr>
                        <a:t>サイトの商品ページでの使用は</a:t>
                      </a:r>
                      <a:r>
                        <a:rPr lang="en-US" altLang="ja-JP" sz="900">
                          <a:latin typeface="+mn-ea"/>
                        </a:rPr>
                        <a:t>NG</a:t>
                      </a:r>
                      <a:endParaRPr kumimoji="1" lang="en-US" altLang="ja-JP"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G350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050505"/>
                  </a:ext>
                </a:extLst>
              </a:tr>
              <a:tr h="6549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 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G400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94341"/>
                  </a:ext>
                </a:extLst>
              </a:tr>
              <a:tr h="654936">
                <a:tc vMerge="1">
                  <a:txBody>
                    <a:bodyPr/>
                    <a:lstStyle/>
                    <a:p>
                      <a:endParaRPr kumimoji="1" lang="ja-JP" altLang="en-US"/>
                    </a:p>
                  </a:txBody>
                  <a:tcPr/>
                </a:tc>
                <a:tc rowSpan="2">
                  <a:txBody>
                    <a:bodyPr/>
                    <a:lstStyle/>
                    <a:p>
                      <a:pPr algn="ctr"/>
                      <a:r>
                        <a:rPr kumimoji="1" lang="en-US" altLang="ja-JP"/>
                        <a:t>4P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n-lt"/>
                          <a:ea typeface="+mn-ea"/>
                          <a:cs typeface="+mn-cs"/>
                        </a:rPr>
                        <a:t>掲載</a:t>
                      </a:r>
                      <a:r>
                        <a:rPr kumimoji="1" lang="ja-JP" altLang="en-US" sz="1600" b="1" u="none"/>
                        <a:t>全</a:t>
                      </a:r>
                      <a:r>
                        <a:rPr kumimoji="1" lang="ja-JP" altLang="en-US" sz="1400" b="0" i="0" u="none" strike="noStrike" kern="1200" cap="none" spc="0" normalizeH="0" baseline="0" noProof="0">
                          <a:ln>
                            <a:noFill/>
                          </a:ln>
                          <a:solidFill>
                            <a:prstClr val="black"/>
                          </a:solidFill>
                          <a:effectLst/>
                          <a:uLnTx/>
                          <a:uFillTx/>
                          <a:latin typeface="+mn-lt"/>
                          <a:ea typeface="+mn-ea"/>
                          <a:cs typeface="+mn-cs"/>
                        </a:rPr>
                        <a:t>カット＋</a:t>
                      </a:r>
                      <a:r>
                        <a:rPr kumimoji="1" lang="en-US" altLang="ja-JP" sz="1400" b="0" i="0" u="none" strike="noStrike" kern="1200" cap="none" spc="0" normalizeH="0" baseline="0" noProof="0" err="1">
                          <a:ln>
                            <a:noFill/>
                          </a:ln>
                          <a:solidFill>
                            <a:prstClr val="black"/>
                          </a:solidFill>
                          <a:effectLst/>
                          <a:uLnTx/>
                          <a:uFillTx/>
                          <a:latin typeface="+mn-lt"/>
                          <a:ea typeface="+mn-ea"/>
                          <a:cs typeface="+mn-cs"/>
                        </a:rPr>
                        <a:t>Oggi</a:t>
                      </a:r>
                      <a:r>
                        <a:rPr kumimoji="1" lang="ja-JP" altLang="en-US" sz="1400" b="0" i="0" u="none" strike="noStrike" kern="1200" cap="none" spc="0" normalizeH="0" baseline="0" noProof="0">
                          <a:ln>
                            <a:noFill/>
                          </a:ln>
                          <a:solidFill>
                            <a:prstClr val="black"/>
                          </a:solidFill>
                          <a:effectLst/>
                          <a:uLnTx/>
                          <a:uFillTx/>
                          <a:latin typeface="+mn-lt"/>
                          <a:ea typeface="+mn-ea"/>
                          <a:cs typeface="+mn-cs"/>
                        </a:rPr>
                        <a:t>ロゴ</a:t>
                      </a:r>
                      <a:br>
                        <a:rPr kumimoji="1" lang="ja-JP" altLang="en-US"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▼使用可能範囲</a:t>
                      </a:r>
                      <a:br>
                        <a:rPr kumimoji="1" lang="en-US" altLang="ja-JP"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a:t>
                      </a:r>
                      <a:r>
                        <a:rPr kumimoji="1" lang="ja-JP" altLang="en-US" sz="900" b="0" i="0" u="none" strike="noStrike" kern="1200" cap="none" spc="0" normalizeH="0" baseline="0" noProof="0">
                          <a:ln>
                            <a:noFill/>
                          </a:ln>
                          <a:solidFill>
                            <a:prstClr val="black"/>
                          </a:solidFill>
                          <a:effectLst/>
                          <a:uLnTx/>
                          <a:uFillTx/>
                          <a:latin typeface="+mn-lt"/>
                          <a:ea typeface="+mn-ea"/>
                          <a:cs typeface="+mn-cs"/>
                        </a:rPr>
                        <a:t>店頭</a:t>
                      </a:r>
                      <a:r>
                        <a:rPr kumimoji="1" lang="en-US" altLang="ja-JP" sz="900" b="0" i="0" u="none" strike="noStrike" kern="1200" cap="none" spc="0" normalizeH="0" baseline="0" noProof="0">
                          <a:ln>
                            <a:noFill/>
                          </a:ln>
                          <a:solidFill>
                            <a:prstClr val="black"/>
                          </a:solidFill>
                          <a:effectLst/>
                          <a:uLnTx/>
                          <a:uFillTx/>
                          <a:latin typeface="+mn-lt"/>
                          <a:ea typeface="+mn-ea"/>
                          <a:cs typeface="+mn-cs"/>
                        </a:rPr>
                        <a:t>POP</a:t>
                      </a:r>
                      <a:r>
                        <a:rPr kumimoji="1" lang="ja-JP" altLang="en-US"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mn-lt"/>
                          <a:ea typeface="+mn-ea"/>
                          <a:cs typeface="+mn-cs"/>
                        </a:rPr>
                        <a:t>A3</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サイズまで）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a:t>
                      </a:r>
                      <a:r>
                        <a:rPr kumimoji="1" lang="en-US" altLang="ja-JP" sz="900" b="0" i="0" u="none" strike="noStrike" kern="1200" cap="none" spc="0" normalizeH="0" baseline="0" noProof="0">
                          <a:ln>
                            <a:noFill/>
                          </a:ln>
                          <a:solidFill>
                            <a:prstClr val="black"/>
                          </a:solidFill>
                          <a:effectLst/>
                          <a:uLnTx/>
                          <a:uFillTx/>
                          <a:latin typeface="+mn-lt"/>
                          <a:ea typeface="+mn-ea"/>
                          <a:cs typeface="+mn-cs"/>
                        </a:rPr>
                        <a:t>WEB</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・クライアント公式</a:t>
                      </a:r>
                      <a:r>
                        <a:rPr kumimoji="1" lang="en-US" altLang="ja-JP" sz="900" b="0" i="0" u="none" strike="noStrike" kern="1200" cap="none" spc="0" normalizeH="0" baseline="0" noProof="0">
                          <a:ln>
                            <a:noFill/>
                          </a:ln>
                          <a:solidFill>
                            <a:prstClr val="black"/>
                          </a:solidFill>
                          <a:effectLst/>
                          <a:uLnTx/>
                          <a:uFillTx/>
                          <a:latin typeface="+mn-lt"/>
                          <a:ea typeface="+mn-ea"/>
                          <a:cs typeface="+mn-cs"/>
                        </a:rPr>
                        <a:t>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EC</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サイトの商品ページでの使用は</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NG</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G550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43359"/>
                  </a:ext>
                </a:extLst>
              </a:tr>
              <a:tr h="6549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 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G600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58412"/>
                  </a:ext>
                </a:extLst>
              </a:tr>
            </a:tbl>
          </a:graphicData>
        </a:graphic>
      </p:graphicFrame>
      <p:sp>
        <p:nvSpPr>
          <p:cNvPr id="24" name="テキスト ボックス 23">
            <a:extLst>
              <a:ext uri="{FF2B5EF4-FFF2-40B4-BE49-F238E27FC236}">
                <a16:creationId xmlns:a16="http://schemas.microsoft.com/office/drawing/2014/main" id="{EF41199A-FB95-C4C3-DD04-CC0F796E4BF2}"/>
              </a:ext>
            </a:extLst>
          </p:cNvPr>
          <p:cNvSpPr txBox="1"/>
          <p:nvPr/>
        </p:nvSpPr>
        <p:spPr>
          <a:xfrm>
            <a:off x="675360" y="4247874"/>
            <a:ext cx="1928733" cy="1354217"/>
          </a:xfrm>
          <a:prstGeom prst="rect">
            <a:avLst/>
          </a:prstGeom>
          <a:noFill/>
        </p:spPr>
        <p:txBody>
          <a:bodyPr wrap="none" rtlCol="0">
            <a:spAutoFit/>
          </a:bodyPr>
          <a:lstStyle/>
          <a:p>
            <a:pPr algn="ctr"/>
            <a:r>
              <a:rPr kumimoji="1" lang="ja-JP" altLang="en-US" sz="1700" b="1" dirty="0"/>
              <a:t>レギュラーモデル</a:t>
            </a:r>
            <a:endParaRPr kumimoji="1" lang="en-US" altLang="ja-JP" sz="1700" b="1" dirty="0"/>
          </a:p>
          <a:p>
            <a:pPr algn="ctr"/>
            <a:r>
              <a:rPr lang="en-US" altLang="ja-JP" sz="1700" b="1" dirty="0"/>
              <a:t>1</a:t>
            </a:r>
            <a:r>
              <a:rPr lang="ja-JP" altLang="en-US" sz="1700" b="1" dirty="0"/>
              <a:t>名</a:t>
            </a:r>
            <a:endParaRPr kumimoji="1" lang="en-US" altLang="ja-JP" sz="1700" b="1" dirty="0"/>
          </a:p>
          <a:p>
            <a:pPr algn="ctr"/>
            <a:r>
              <a:rPr lang="ja-JP" altLang="en-US" sz="1600" dirty="0">
                <a:latin typeface="Yu Gothic"/>
                <a:cs typeface="Yu Gothic"/>
              </a:rPr>
              <a:t>有末麻祐子</a:t>
            </a:r>
            <a:endParaRPr lang="en-US" altLang="ja-JP" sz="1600" dirty="0">
              <a:latin typeface="Yu Gothic"/>
              <a:cs typeface="Yu Gothic"/>
            </a:endParaRPr>
          </a:p>
          <a:p>
            <a:pPr algn="ctr"/>
            <a:r>
              <a:rPr lang="ja-JP" altLang="en-US" sz="1600" dirty="0">
                <a:latin typeface="Yu Gothic"/>
                <a:cs typeface="Yu Gothic"/>
              </a:rPr>
              <a:t>鹿沼憂妃</a:t>
            </a:r>
          </a:p>
          <a:p>
            <a:pPr algn="ctr"/>
            <a:r>
              <a:rPr lang="ja-JP" altLang="en-US" sz="1600" dirty="0">
                <a:latin typeface="Yu Gothic"/>
                <a:cs typeface="Yu Gothic"/>
              </a:rPr>
              <a:t>若月佑美（美容）</a:t>
            </a:r>
            <a:endParaRPr lang="en-US" altLang="ja-JP" sz="1600" dirty="0">
              <a:latin typeface="Yu Gothic"/>
              <a:cs typeface="Yu Gothic"/>
            </a:endParaRPr>
          </a:p>
        </p:txBody>
      </p:sp>
      <p:sp>
        <p:nvSpPr>
          <p:cNvPr id="25" name="テキスト ボックス 24">
            <a:extLst>
              <a:ext uri="{FF2B5EF4-FFF2-40B4-BE49-F238E27FC236}">
                <a16:creationId xmlns:a16="http://schemas.microsoft.com/office/drawing/2014/main" id="{EB31A656-B344-6C86-A39D-1AD094B93343}"/>
              </a:ext>
            </a:extLst>
          </p:cNvPr>
          <p:cNvSpPr txBox="1"/>
          <p:nvPr/>
        </p:nvSpPr>
        <p:spPr>
          <a:xfrm>
            <a:off x="1299369" y="6252381"/>
            <a:ext cx="104060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cs typeface="+mn-cs"/>
              </a:rPr>
              <a:t>※</a:t>
            </a:r>
            <a:r>
              <a:rPr kumimoji="1" lang="ja-JP" altLang="en-US" sz="1100" b="0" i="0" u="none" strike="noStrike" kern="1200" cap="none" spc="0" normalizeH="0" baseline="0" noProof="0">
                <a:ln>
                  <a:noFill/>
                </a:ln>
                <a:solidFill>
                  <a:prstClr val="black"/>
                </a:solidFill>
                <a:effectLst/>
                <a:uLnTx/>
                <a:uFillTx/>
                <a:latin typeface="+mn-ea"/>
                <a:cs typeface="+mn-cs"/>
              </a:rPr>
              <a:t>お取り上げブランドについては事前確認が必要</a:t>
            </a:r>
            <a:r>
              <a:rPr lang="ja-JP" altLang="en-US" sz="1100">
                <a:solidFill>
                  <a:prstClr val="black"/>
                </a:solidFill>
                <a:latin typeface="+mn-ea"/>
              </a:rPr>
              <a:t>です</a:t>
            </a:r>
            <a:r>
              <a:rPr kumimoji="1" lang="ja-JP" altLang="en-US" sz="1100" b="0" i="0" u="none" strike="noStrike" kern="1200" cap="none" spc="0" normalizeH="0" baseline="0" noProof="0">
                <a:ln>
                  <a:noFill/>
                </a:ln>
                <a:solidFill>
                  <a:prstClr val="black"/>
                </a:solidFill>
                <a:effectLst/>
                <a:uLnTx/>
                <a:uFillTx/>
                <a:latin typeface="+mn-ea"/>
                <a:cs typeface="+mn-cs"/>
              </a:rPr>
              <a:t>。</a:t>
            </a:r>
            <a:r>
              <a:rPr kumimoji="1" lang="en-US" altLang="ja-JP" sz="1100" b="0" i="0" u="none" strike="noStrike" kern="1200" cap="none" spc="0" normalizeH="0" baseline="0" noProof="0">
                <a:ln>
                  <a:noFill/>
                </a:ln>
                <a:solidFill>
                  <a:prstClr val="black"/>
                </a:solidFill>
                <a:effectLst/>
                <a:uLnTx/>
                <a:uFillTx/>
                <a:latin typeface="+mn-ea"/>
                <a:cs typeface="+mn-cs"/>
              </a:rPr>
              <a:t>※</a:t>
            </a:r>
            <a:r>
              <a:rPr kumimoji="1" lang="ja-JP" altLang="en-US" sz="1100" b="0" i="0" u="none" strike="noStrike" kern="1200" cap="none" spc="0" normalizeH="0" baseline="0" noProof="0">
                <a:ln>
                  <a:noFill/>
                </a:ln>
                <a:solidFill>
                  <a:prstClr val="black"/>
                </a:solidFill>
                <a:effectLst/>
                <a:uLnTx/>
                <a:uFillTx/>
                <a:latin typeface="+mn-ea"/>
                <a:cs typeface="+mn-cs"/>
              </a:rPr>
              <a:t>競合排除はお受けできかねます。</a:t>
            </a:r>
            <a:endParaRPr kumimoji="1" lang="en-US" altLang="ja-JP" sz="1100" b="0" i="0" u="none" strike="noStrike" kern="1200" cap="none" spc="0" normalizeH="0" baseline="0" noProof="0">
              <a:ln>
                <a:noFill/>
              </a:ln>
              <a:solidFill>
                <a:prstClr val="black"/>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cs typeface="+mn-cs"/>
              </a:rPr>
              <a:t>※AD</a:t>
            </a:r>
            <a:r>
              <a:rPr kumimoji="1" lang="ja-JP" altLang="en-US" sz="1100" b="0" i="0" u="none" strike="noStrike" kern="1200" cap="none" spc="0" normalizeH="0" baseline="0" noProof="0">
                <a:ln>
                  <a:noFill/>
                </a:ln>
                <a:solidFill>
                  <a:prstClr val="black"/>
                </a:solidFill>
                <a:effectLst/>
                <a:uLnTx/>
                <a:uFillTx/>
                <a:latin typeface="+mn-ea"/>
                <a:cs typeface="+mn-cs"/>
              </a:rPr>
              <a:t>配信は追加料金</a:t>
            </a:r>
            <a:r>
              <a:rPr kumimoji="1" lang="en-US" altLang="ja-JP" sz="1100" b="0" i="0" u="none" strike="noStrike" kern="1200" cap="none" spc="0" normalizeH="0" baseline="0" noProof="0">
                <a:ln>
                  <a:noFill/>
                </a:ln>
                <a:solidFill>
                  <a:prstClr val="black"/>
                </a:solidFill>
                <a:effectLst/>
                <a:uLnTx/>
                <a:uFillTx/>
                <a:latin typeface="+mn-ea"/>
                <a:cs typeface="+mn-cs"/>
              </a:rPr>
              <a:t>&amp;</a:t>
            </a:r>
            <a:r>
              <a:rPr kumimoji="1" lang="ja-JP" altLang="en-US" sz="1100" b="0" i="0" u="none" strike="noStrike" kern="1200" cap="none" spc="0" normalizeH="0" baseline="0" noProof="0">
                <a:ln>
                  <a:noFill/>
                </a:ln>
                <a:solidFill>
                  <a:prstClr val="black"/>
                </a:solidFill>
                <a:effectLst/>
                <a:uLnTx/>
                <a:uFillTx/>
                <a:latin typeface="+mn-ea"/>
                <a:cs typeface="+mn-cs"/>
              </a:rPr>
              <a:t>要審査でご相談可能です。</a:t>
            </a:r>
            <a:r>
              <a:rPr kumimoji="1" lang="en-US" altLang="ja-JP" sz="1100" b="0" i="0" u="none" strike="noStrike" kern="1200" cap="none" spc="0" normalizeH="0" baseline="0" noProof="0">
                <a:ln>
                  <a:noFill/>
                </a:ln>
                <a:solidFill>
                  <a:prstClr val="black"/>
                </a:solidFill>
                <a:effectLst/>
                <a:uLnTx/>
                <a:uFillTx/>
                <a:latin typeface="+mn-ea"/>
                <a:cs typeface="+mn-cs"/>
              </a:rPr>
              <a:t>※</a:t>
            </a:r>
            <a:r>
              <a:rPr kumimoji="1" lang="ja-JP" altLang="en-US" sz="1100" b="0" i="0" u="none" strike="noStrike" kern="1200" cap="none" spc="0" normalizeH="0" baseline="0" noProof="0">
                <a:ln>
                  <a:noFill/>
                </a:ln>
                <a:solidFill>
                  <a:prstClr val="black"/>
                </a:solidFill>
                <a:effectLst/>
                <a:uLnTx/>
                <a:uFillTx/>
                <a:latin typeface="+mn-ea"/>
                <a:cs typeface="+mn-cs"/>
              </a:rPr>
              <a:t>スケジュールや競合状況によっては、ご希望に添えない場合がございます。</a:t>
            </a:r>
            <a:r>
              <a:rPr kumimoji="1" lang="en-US" altLang="ja-JP" sz="1100" b="0" i="0" u="none" strike="noStrike" kern="1200" cap="none" spc="0" normalizeH="0" baseline="0" noProof="0">
                <a:ln>
                  <a:noFill/>
                </a:ln>
                <a:solidFill>
                  <a:prstClr val="black"/>
                </a:solidFill>
                <a:effectLst/>
                <a:uLnTx/>
                <a:uFillTx/>
                <a:latin typeface="+mn-ea"/>
                <a:cs typeface="+mn-cs"/>
              </a:rPr>
              <a:t>※</a:t>
            </a:r>
            <a:r>
              <a:rPr kumimoji="1" lang="ja-JP" altLang="en-US" sz="1100" b="0" i="0" u="none" strike="noStrike" kern="1200" cap="none" spc="0" normalizeH="0" baseline="0" noProof="0">
                <a:ln>
                  <a:noFill/>
                </a:ln>
                <a:solidFill>
                  <a:prstClr val="black"/>
                </a:solidFill>
                <a:effectLst/>
                <a:uLnTx/>
                <a:uFillTx/>
                <a:latin typeface="+mn-ea"/>
                <a:cs typeface="+mn-cs"/>
              </a:rPr>
              <a:t>構成に関しては、編集部任意でお願いいたします。</a:t>
            </a:r>
            <a:r>
              <a:rPr kumimoji="1" lang="en-US" altLang="ja-JP" sz="1100" b="0" i="0" u="none" strike="noStrike" kern="1200" cap="none" spc="0" normalizeH="0" baseline="0" noProof="0">
                <a:ln>
                  <a:noFill/>
                </a:ln>
                <a:solidFill>
                  <a:prstClr val="black"/>
                </a:solidFill>
                <a:effectLst/>
                <a:uLnTx/>
                <a:uFillTx/>
                <a:latin typeface="+mn-ea"/>
                <a:cs typeface="+mn-cs"/>
              </a:rPr>
              <a:t>※</a:t>
            </a:r>
            <a:r>
              <a:rPr kumimoji="1" lang="en-US" altLang="ja-JP" sz="1100" b="0" i="0" u="none" strike="noStrike" kern="1200" cap="none" spc="0" normalizeH="0" baseline="0" noProof="0" err="1">
                <a:ln>
                  <a:noFill/>
                </a:ln>
                <a:solidFill>
                  <a:prstClr val="black"/>
                </a:solidFill>
                <a:effectLst/>
                <a:uLnTx/>
                <a:uFillTx/>
                <a:latin typeface="+mn-ea"/>
                <a:cs typeface="+mn-cs"/>
              </a:rPr>
              <a:t>Oggi.jp</a:t>
            </a:r>
            <a:r>
              <a:rPr kumimoji="1" lang="ja-JP" altLang="en-US" sz="1100" b="0" i="0" u="none" strike="noStrike" kern="1200" cap="none" spc="0" normalizeH="0" baseline="0" noProof="0">
                <a:ln>
                  <a:noFill/>
                </a:ln>
                <a:solidFill>
                  <a:prstClr val="black"/>
                </a:solidFill>
                <a:effectLst/>
                <a:uLnTx/>
                <a:uFillTx/>
                <a:latin typeface="+mn-ea"/>
                <a:cs typeface="+mn-cs"/>
              </a:rPr>
              <a:t>転載の内容は本誌流用のためデザイン・ネームの修正は原則お受けできません。</a:t>
            </a:r>
            <a:r>
              <a:rPr kumimoji="1" lang="en-US" altLang="ja-JP" sz="1100" b="0" i="0" u="none" strike="noStrike" kern="1200" cap="none" spc="0" normalizeH="0" baseline="0" noProof="0">
                <a:ln>
                  <a:noFill/>
                </a:ln>
                <a:solidFill>
                  <a:prstClr val="black"/>
                </a:solidFill>
                <a:effectLst/>
                <a:uLnTx/>
                <a:uFillTx/>
                <a:latin typeface="+mn-ea"/>
                <a:cs typeface="+mn-cs"/>
              </a:rPr>
              <a:t> ※</a:t>
            </a:r>
            <a:r>
              <a:rPr kumimoji="1" lang="ja-JP" altLang="en-US" sz="1100" b="0" i="0" u="none" strike="noStrike" kern="1200" cap="none" spc="0" normalizeH="0" baseline="0" noProof="0">
                <a:ln>
                  <a:noFill/>
                </a:ln>
                <a:solidFill>
                  <a:prstClr val="black"/>
                </a:solidFill>
                <a:effectLst/>
                <a:uLnTx/>
                <a:uFillTx/>
                <a:latin typeface="+mn-ea"/>
                <a:cs typeface="+mn-cs"/>
              </a:rPr>
              <a:t>インスタ投稿の内容は編集部にお任せください。</a:t>
            </a:r>
            <a:endParaRPr lang="en-US" altLang="ja-JP" sz="1100">
              <a:latin typeface="+mn-ea"/>
            </a:endParaRPr>
          </a:p>
        </p:txBody>
      </p:sp>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51" y="6269959"/>
            <a:ext cx="466818" cy="466818"/>
          </a:xfrm>
          <a:prstGeom prst="rect">
            <a:avLst/>
          </a:prstGeom>
        </p:spPr>
      </p:pic>
      <p:pic>
        <p:nvPicPr>
          <p:cNvPr id="22" name="object 34">
            <a:extLst>
              <a:ext uri="{FF2B5EF4-FFF2-40B4-BE49-F238E27FC236}">
                <a16:creationId xmlns:a16="http://schemas.microsoft.com/office/drawing/2014/main" id="{14ECD98C-1B48-C828-4082-F288AEABCEB4}"/>
              </a:ext>
            </a:extLst>
          </p:cNvPr>
          <p:cNvPicPr/>
          <p:nvPr/>
        </p:nvPicPr>
        <p:blipFill rotWithShape="1">
          <a:blip r:embed="rId8" cstate="email">
            <a:extLst>
              <a:ext uri="{28A0092B-C50C-407E-A947-70E740481C1C}">
                <a14:useLocalDpi xmlns:a14="http://schemas.microsoft.com/office/drawing/2010/main"/>
              </a:ext>
            </a:extLst>
          </a:blip>
          <a:srcRect r="-973"/>
          <a:stretch/>
        </p:blipFill>
        <p:spPr>
          <a:xfrm>
            <a:off x="1555918" y="1154276"/>
            <a:ext cx="779831" cy="808880"/>
          </a:xfrm>
          <a:prstGeom prst="rect">
            <a:avLst/>
          </a:prstGeom>
        </p:spPr>
      </p:pic>
      <p:cxnSp>
        <p:nvCxnSpPr>
          <p:cNvPr id="28" name="直線コネクタ 27">
            <a:extLst>
              <a:ext uri="{FF2B5EF4-FFF2-40B4-BE49-F238E27FC236}">
                <a16:creationId xmlns:a16="http://schemas.microsoft.com/office/drawing/2014/main" id="{43FCB17A-40B3-124C-CDDF-151C3D07774F}"/>
              </a:ext>
            </a:extLst>
          </p:cNvPr>
          <p:cNvCxnSpPr>
            <a:cxnSpLocks/>
          </p:cNvCxnSpPr>
          <p:nvPr/>
        </p:nvCxnSpPr>
        <p:spPr>
          <a:xfrm>
            <a:off x="9724914" y="187824"/>
            <a:ext cx="0" cy="916853"/>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749C8DB5-4045-5DED-EDFC-2105EA7C8413}"/>
              </a:ext>
            </a:extLst>
          </p:cNvPr>
          <p:cNvSpPr txBox="1"/>
          <p:nvPr/>
        </p:nvSpPr>
        <p:spPr>
          <a:xfrm>
            <a:off x="9881959" y="403041"/>
            <a:ext cx="2218877" cy="584775"/>
          </a:xfrm>
          <a:prstGeom prst="rect">
            <a:avLst/>
          </a:prstGeom>
          <a:noFill/>
        </p:spPr>
        <p:txBody>
          <a:bodyPr wrap="none" rtlCol="0">
            <a:spAutoFit/>
          </a:bodyPr>
          <a:lstStyle/>
          <a:p>
            <a:r>
              <a:rPr kumimoji="1" lang="en-US" altLang="ja-JP" sz="3200" b="1" dirty="0">
                <a:solidFill>
                  <a:srgbClr val="FF0000"/>
                </a:solidFill>
              </a:rPr>
              <a:t>G350</a:t>
            </a:r>
            <a:r>
              <a:rPr kumimoji="1" lang="ja-JP" altLang="en-US" sz="3200" b="1" dirty="0">
                <a:solidFill>
                  <a:srgbClr val="FF0000"/>
                </a:solidFill>
              </a:rPr>
              <a:t>万</a:t>
            </a:r>
            <a:r>
              <a:rPr kumimoji="1" lang="ja-JP" altLang="en-US" sz="2400" b="1" dirty="0">
                <a:solidFill>
                  <a:srgbClr val="FF0000"/>
                </a:solidFill>
              </a:rPr>
              <a:t>円</a:t>
            </a:r>
            <a:r>
              <a:rPr lang="en-US" altLang="ja-JP" sz="3200" b="1" dirty="0">
                <a:solidFill>
                  <a:srgbClr val="FF0000"/>
                </a:solidFill>
              </a:rPr>
              <a:t>~</a:t>
            </a:r>
          </a:p>
        </p:txBody>
      </p:sp>
      <p:sp>
        <p:nvSpPr>
          <p:cNvPr id="5" name="テキスト ボックス 4">
            <a:extLst>
              <a:ext uri="{FF2B5EF4-FFF2-40B4-BE49-F238E27FC236}">
                <a16:creationId xmlns:a16="http://schemas.microsoft.com/office/drawing/2014/main" id="{66BD815F-A723-9A2E-AC61-715A73DE16C5}"/>
              </a:ext>
            </a:extLst>
          </p:cNvPr>
          <p:cNvSpPr txBox="1"/>
          <p:nvPr/>
        </p:nvSpPr>
        <p:spPr>
          <a:xfrm>
            <a:off x="8953610" y="6286827"/>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6" name="スライド番号プレースホルダー 5">
            <a:extLst>
              <a:ext uri="{FF2B5EF4-FFF2-40B4-BE49-F238E27FC236}">
                <a16:creationId xmlns:a16="http://schemas.microsoft.com/office/drawing/2014/main" id="{96A61353-A5FF-6BDB-F38A-17A719B0CB22}"/>
              </a:ext>
            </a:extLst>
          </p:cNvPr>
          <p:cNvSpPr>
            <a:spLocks noGrp="1"/>
          </p:cNvSpPr>
          <p:nvPr>
            <p:ph type="sldNum" sz="quarter" idx="12"/>
          </p:nvPr>
        </p:nvSpPr>
        <p:spPr>
          <a:xfrm>
            <a:off x="9338220" y="6503604"/>
            <a:ext cx="2743200" cy="365125"/>
          </a:xfrm>
        </p:spPr>
        <p:txBody>
          <a:bodyPr/>
          <a:lstStyle/>
          <a:p>
            <a:fld id="{DF8D5609-E9B0-419D-B3FA-22D9F77AE177}" type="slidenum">
              <a:rPr kumimoji="1" lang="ja-JP" altLang="en-US" smtClean="0"/>
              <a:t>15</a:t>
            </a:fld>
            <a:endParaRPr kumimoji="1" lang="ja-JP" altLang="en-US" dirty="0"/>
          </a:p>
        </p:txBody>
      </p:sp>
      <p:pic>
        <p:nvPicPr>
          <p:cNvPr id="9" name="図 8" descr="白いシャツを着ている女性&#10;&#10;自動的に生成された説明">
            <a:extLst>
              <a:ext uri="{FF2B5EF4-FFF2-40B4-BE49-F238E27FC236}">
                <a16:creationId xmlns:a16="http://schemas.microsoft.com/office/drawing/2014/main" id="{6AE40D96-A6B5-7F83-6E84-951B26A325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5360" y="2028870"/>
            <a:ext cx="791812" cy="808880"/>
          </a:xfrm>
          <a:prstGeom prst="rect">
            <a:avLst/>
          </a:prstGeom>
        </p:spPr>
      </p:pic>
      <p:pic>
        <p:nvPicPr>
          <p:cNvPr id="8" name="Picture 4" descr="鹿沼憂妃">
            <a:extLst>
              <a:ext uri="{FF2B5EF4-FFF2-40B4-BE49-F238E27FC236}">
                <a16:creationId xmlns:a16="http://schemas.microsoft.com/office/drawing/2014/main" id="{5FFCFF62-2D36-11CF-E26A-484EE83B9D27}"/>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642"/>
          <a:stretch>
            <a:fillRect/>
          </a:stretch>
        </p:blipFill>
        <p:spPr bwMode="auto">
          <a:xfrm>
            <a:off x="658747" y="1165564"/>
            <a:ext cx="802420" cy="80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CD7BC4-5C69-0F29-32CD-C418A51BE1BB}"/>
              </a:ext>
            </a:extLst>
          </p:cNvPr>
          <p:cNvSpPr/>
          <p:nvPr/>
        </p:nvSpPr>
        <p:spPr>
          <a:xfrm>
            <a:off x="-15294" y="-15853"/>
            <a:ext cx="12207294" cy="2521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a:p>
        </p:txBody>
      </p:sp>
      <p:sp>
        <p:nvSpPr>
          <p:cNvPr id="3" name="TextBox 18">
            <a:extLst>
              <a:ext uri="{FF2B5EF4-FFF2-40B4-BE49-F238E27FC236}">
                <a16:creationId xmlns:a16="http://schemas.microsoft.com/office/drawing/2014/main" id="{D434ED67-4AEC-6F10-8106-2C3AFB7E83A4}"/>
              </a:ext>
            </a:extLst>
          </p:cNvPr>
          <p:cNvSpPr txBox="1"/>
          <p:nvPr/>
        </p:nvSpPr>
        <p:spPr>
          <a:xfrm>
            <a:off x="-3048000" y="-107667"/>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regular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B8FDC51-42BE-4336-43F9-3E338028C52D}"/>
              </a:ext>
            </a:extLst>
          </p:cNvPr>
          <p:cNvSpPr txBox="1"/>
          <p:nvPr/>
        </p:nvSpPr>
        <p:spPr>
          <a:xfrm>
            <a:off x="681701" y="485932"/>
            <a:ext cx="7294934" cy="584775"/>
          </a:xfrm>
          <a:prstGeom prst="rect">
            <a:avLst/>
          </a:prstGeom>
          <a:noFill/>
        </p:spPr>
        <p:txBody>
          <a:bodyPr wrap="square" rtlCol="0">
            <a:spAutoFit/>
          </a:bodyPr>
          <a:lstStyle/>
          <a:p>
            <a:r>
              <a:rPr lang="ja-JP" altLang="en-US" sz="3200" b="1">
                <a:latin typeface="+mn-ea"/>
              </a:rPr>
              <a:t>山賀琴子さん起用 セットメニュー</a:t>
            </a:r>
          </a:p>
        </p:txBody>
      </p:sp>
      <p:sp>
        <p:nvSpPr>
          <p:cNvPr id="11" name="テキスト ボックス 10">
            <a:extLst>
              <a:ext uri="{FF2B5EF4-FFF2-40B4-BE49-F238E27FC236}">
                <a16:creationId xmlns:a16="http://schemas.microsoft.com/office/drawing/2014/main" id="{2D1D5544-A3D3-CFE1-011A-A53D69D724B0}"/>
              </a:ext>
            </a:extLst>
          </p:cNvPr>
          <p:cNvSpPr txBox="1"/>
          <p:nvPr/>
        </p:nvSpPr>
        <p:spPr>
          <a:xfrm>
            <a:off x="4090916" y="1699926"/>
            <a:ext cx="402826" cy="523220"/>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12" name="正方形/長方形 11">
            <a:extLst>
              <a:ext uri="{FF2B5EF4-FFF2-40B4-BE49-F238E27FC236}">
                <a16:creationId xmlns:a16="http://schemas.microsoft.com/office/drawing/2014/main" id="{27B99332-B5E3-7BFD-FDFA-5BBE83CA709E}"/>
              </a:ext>
            </a:extLst>
          </p:cNvPr>
          <p:cNvSpPr/>
          <p:nvPr/>
        </p:nvSpPr>
        <p:spPr>
          <a:xfrm>
            <a:off x="9997773" y="1343778"/>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1" u="sng" dirty="0">
                <a:solidFill>
                  <a:schemeClr val="tx1"/>
                </a:solidFill>
                <a:latin typeface="+mn-ea"/>
              </a:rPr>
              <a:t>雑誌タイアップ</a:t>
            </a:r>
            <a:endParaRPr kumimoji="1" lang="en-US" altLang="ja-JP" sz="1400" b="1" u="sng" dirty="0">
              <a:solidFill>
                <a:schemeClr val="tx1"/>
              </a:solidFill>
              <a:latin typeface="+mn-ea"/>
            </a:endParaRPr>
          </a:p>
          <a:p>
            <a:pPr algn="ctr"/>
            <a:r>
              <a:rPr kumimoji="1" lang="en-US" altLang="ja-JP" sz="1400" b="1" u="sng" dirty="0">
                <a:solidFill>
                  <a:schemeClr val="tx1"/>
                </a:solidFill>
                <a:latin typeface="+mn-ea"/>
              </a:rPr>
              <a:t>Oggi.jp</a:t>
            </a:r>
            <a:r>
              <a:rPr kumimoji="1" lang="ja-JP" altLang="en-US" sz="1400" b="1" u="sng" dirty="0">
                <a:solidFill>
                  <a:schemeClr val="tx1"/>
                </a:solidFill>
                <a:latin typeface="+mn-ea"/>
              </a:rPr>
              <a:t>転載</a:t>
            </a:r>
            <a:endParaRPr kumimoji="1" lang="en-US" altLang="ja-JP" sz="1400" b="1" u="sng" dirty="0">
              <a:solidFill>
                <a:schemeClr val="tx1"/>
              </a:solidFill>
              <a:latin typeface="+mn-ea"/>
            </a:endParaRPr>
          </a:p>
          <a:p>
            <a:pPr algn="ctr"/>
            <a:r>
              <a:rPr kumimoji="1" lang="en-US" altLang="ja-JP" sz="1200" dirty="0">
                <a:solidFill>
                  <a:schemeClr val="tx1"/>
                </a:solidFill>
                <a:latin typeface="+mn-ea"/>
              </a:rPr>
              <a:t>(CMS</a:t>
            </a:r>
            <a:r>
              <a:rPr kumimoji="1" lang="ja-JP" altLang="en-US" sz="1200" dirty="0">
                <a:solidFill>
                  <a:schemeClr val="tx1"/>
                </a:solidFill>
                <a:latin typeface="+mn-ea"/>
              </a:rPr>
              <a:t>形式</a:t>
            </a:r>
            <a:r>
              <a:rPr kumimoji="1" lang="en-US" altLang="ja-JP" sz="1200" dirty="0">
                <a:solidFill>
                  <a:schemeClr val="tx1"/>
                </a:solidFill>
                <a:latin typeface="+mn-ea"/>
              </a:rPr>
              <a:t>)</a:t>
            </a:r>
            <a:endParaRPr lang="ja-JP" altLang="en-US" sz="1200" b="1" u="sng" dirty="0">
              <a:solidFill>
                <a:schemeClr val="tx1"/>
              </a:solidFill>
              <a:latin typeface="+mn-ea"/>
            </a:endParaRPr>
          </a:p>
        </p:txBody>
      </p:sp>
      <p:sp>
        <p:nvSpPr>
          <p:cNvPr id="13" name="正方形/長方形 12">
            <a:extLst>
              <a:ext uri="{FF2B5EF4-FFF2-40B4-BE49-F238E27FC236}">
                <a16:creationId xmlns:a16="http://schemas.microsoft.com/office/drawing/2014/main" id="{3D80486B-E241-1B8F-EE01-7C4AB1DB794A}"/>
              </a:ext>
            </a:extLst>
          </p:cNvPr>
          <p:cNvSpPr/>
          <p:nvPr/>
        </p:nvSpPr>
        <p:spPr>
          <a:xfrm>
            <a:off x="4683244" y="1340011"/>
            <a:ext cx="2245820" cy="12258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1"/>
                </a:solidFill>
                <a:latin typeface="+mn-ea"/>
              </a:rPr>
              <a:t>掲載カット</a:t>
            </a:r>
            <a:r>
              <a:rPr lang="en-US" altLang="ja-JP" sz="1400" b="1" u="sng">
                <a:solidFill>
                  <a:schemeClr val="tx1"/>
                </a:solidFill>
                <a:latin typeface="+mn-ea"/>
              </a:rPr>
              <a:t>+</a:t>
            </a:r>
            <a:r>
              <a:rPr lang="en-US" altLang="ja-JP" sz="1400" b="1" u="sng" err="1">
                <a:solidFill>
                  <a:schemeClr val="tx1"/>
                </a:solidFill>
                <a:latin typeface="+mn-ea"/>
              </a:rPr>
              <a:t>Oggi</a:t>
            </a:r>
            <a:r>
              <a:rPr lang="ja-JP" altLang="en-US" sz="1400" b="1" u="sng">
                <a:solidFill>
                  <a:schemeClr val="tx1"/>
                </a:solidFill>
                <a:latin typeface="+mn-ea"/>
              </a:rPr>
              <a:t>ロゴ</a:t>
            </a:r>
            <a:br>
              <a:rPr lang="en-US" altLang="ja-JP" sz="1400" b="1" u="sng">
                <a:solidFill>
                  <a:schemeClr val="tx1"/>
                </a:solidFill>
                <a:latin typeface="+mn-ea"/>
              </a:rPr>
            </a:br>
            <a:r>
              <a:rPr lang="ja-JP" altLang="en-US" sz="1400" b="1" u="sng">
                <a:solidFill>
                  <a:schemeClr val="tx1"/>
                </a:solidFill>
                <a:latin typeface="+mn-ea"/>
              </a:rPr>
              <a:t>二次利用</a:t>
            </a:r>
            <a:endParaRPr lang="en-US" altLang="ja-JP" sz="1400" b="1" u="sng">
              <a:solidFill>
                <a:schemeClr val="tx1"/>
              </a:solidFill>
              <a:latin typeface="+mn-ea"/>
            </a:endParaRPr>
          </a:p>
          <a:p>
            <a:pPr algn="ctr"/>
            <a:r>
              <a:rPr kumimoji="1" lang="en-US" altLang="ja-JP" sz="1200">
                <a:solidFill>
                  <a:schemeClr val="tx1"/>
                </a:solidFill>
                <a:latin typeface="+mn-ea"/>
                <a:ea typeface="+mn-ea"/>
              </a:rPr>
              <a:t>※1</a:t>
            </a:r>
            <a:r>
              <a:rPr kumimoji="1" lang="ja-JP" altLang="en-US" sz="1200">
                <a:solidFill>
                  <a:schemeClr val="tx1"/>
                </a:solidFill>
                <a:latin typeface="+mn-ea"/>
                <a:ea typeface="+mn-ea"/>
              </a:rPr>
              <a:t>か月間</a:t>
            </a:r>
            <a:endParaRPr kumimoji="1" lang="ja-JP" altLang="en-US"/>
          </a:p>
        </p:txBody>
      </p:sp>
      <p:sp>
        <p:nvSpPr>
          <p:cNvPr id="14" name="テキスト ボックス 13">
            <a:extLst>
              <a:ext uri="{FF2B5EF4-FFF2-40B4-BE49-F238E27FC236}">
                <a16:creationId xmlns:a16="http://schemas.microsoft.com/office/drawing/2014/main" id="{E7FF186C-AF07-78B0-15BA-D249ED8BCD5B}"/>
              </a:ext>
            </a:extLst>
          </p:cNvPr>
          <p:cNvSpPr txBox="1"/>
          <p:nvPr/>
        </p:nvSpPr>
        <p:spPr>
          <a:xfrm>
            <a:off x="7013414" y="1669569"/>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5" name="図 14">
            <a:extLst>
              <a:ext uri="{FF2B5EF4-FFF2-40B4-BE49-F238E27FC236}">
                <a16:creationId xmlns:a16="http://schemas.microsoft.com/office/drawing/2014/main" id="{67B517B0-8B76-3E97-EB3F-2E36E640D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1623" y="1391651"/>
            <a:ext cx="507553" cy="175123"/>
          </a:xfrm>
          <a:prstGeom prst="rect">
            <a:avLst/>
          </a:prstGeom>
        </p:spPr>
      </p:pic>
      <p:sp>
        <p:nvSpPr>
          <p:cNvPr id="16" name="正方形/長方形 15">
            <a:extLst>
              <a:ext uri="{FF2B5EF4-FFF2-40B4-BE49-F238E27FC236}">
                <a16:creationId xmlns:a16="http://schemas.microsoft.com/office/drawing/2014/main" id="{826B4BF1-B2A1-4BC4-489A-02FC2226447D}"/>
              </a:ext>
            </a:extLst>
          </p:cNvPr>
          <p:cNvSpPr/>
          <p:nvPr/>
        </p:nvSpPr>
        <p:spPr>
          <a:xfrm>
            <a:off x="7609579" y="1336041"/>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00" b="1" u="sng" dirty="0">
              <a:solidFill>
                <a:schemeClr val="tx1"/>
              </a:solidFill>
              <a:latin typeface="メイリオ" panose="020B0604030504040204" pitchFamily="50" charset="-128"/>
              <a:ea typeface="メイリオ" panose="020B0604030504040204" pitchFamily="50" charset="-128"/>
            </a:endParaRPr>
          </a:p>
          <a:p>
            <a:pPr algn="ctr"/>
            <a:r>
              <a:rPr kumimoji="1" lang="ja-JP" altLang="en-US" sz="1050" b="1" dirty="0">
                <a:solidFill>
                  <a:schemeClr val="tx1"/>
                </a:solidFill>
                <a:latin typeface="+mn-ea"/>
              </a:rPr>
              <a:t>計</a:t>
            </a:r>
            <a:r>
              <a:rPr lang="en-US" altLang="ja-JP" sz="1050" b="1" dirty="0">
                <a:solidFill>
                  <a:schemeClr val="tx1"/>
                </a:solidFill>
                <a:latin typeface="+mn-ea"/>
              </a:rPr>
              <a:t>86</a:t>
            </a:r>
            <a:r>
              <a:rPr kumimoji="1" lang="ja-JP" altLang="en-US" sz="1050" b="1" dirty="0">
                <a:solidFill>
                  <a:schemeClr val="tx1"/>
                </a:solidFill>
                <a:latin typeface="+mn-ea"/>
              </a:rPr>
              <a:t>万フォロワー超え！</a:t>
            </a:r>
            <a:endParaRPr kumimoji="1" lang="en-US" altLang="ja-JP" sz="1050" b="1" dirty="0">
              <a:solidFill>
                <a:schemeClr val="tx1"/>
              </a:solidFill>
              <a:latin typeface="+mn-ea"/>
            </a:endParaRPr>
          </a:p>
          <a:p>
            <a:pPr algn="ctr"/>
            <a:r>
              <a:rPr kumimoji="1" lang="en-US" altLang="ja-JP" sz="1200" dirty="0">
                <a:solidFill>
                  <a:schemeClr val="tx1"/>
                </a:solidFill>
                <a:latin typeface="+mn-ea"/>
              </a:rPr>
              <a:t>Oggi</a:t>
            </a:r>
            <a:r>
              <a:rPr kumimoji="1" lang="ja-JP" altLang="en-US" sz="1200" dirty="0">
                <a:solidFill>
                  <a:schemeClr val="tx1"/>
                </a:solidFill>
                <a:latin typeface="+mn-ea"/>
              </a:rPr>
              <a:t>公式</a:t>
            </a:r>
            <a:r>
              <a:rPr kumimoji="1" lang="en-US" altLang="ja-JP" sz="1200" dirty="0">
                <a:solidFill>
                  <a:schemeClr val="tx1"/>
                </a:solidFill>
                <a:latin typeface="+mn-ea"/>
              </a:rPr>
              <a:t>Instagram</a:t>
            </a:r>
            <a:r>
              <a:rPr kumimoji="1" lang="ja-JP" altLang="en-US" sz="1200" dirty="0">
                <a:solidFill>
                  <a:schemeClr val="tx1"/>
                </a:solidFill>
                <a:latin typeface="+mn-ea"/>
              </a:rPr>
              <a:t>＆</a:t>
            </a:r>
            <a:br>
              <a:rPr kumimoji="1" lang="en-US" altLang="ja-JP" sz="1200" dirty="0">
                <a:solidFill>
                  <a:schemeClr val="tx1"/>
                </a:solidFill>
                <a:latin typeface="+mn-ea"/>
              </a:rPr>
            </a:br>
            <a:r>
              <a:rPr kumimoji="1" lang="ja-JP" altLang="en-US" sz="1200" dirty="0">
                <a:solidFill>
                  <a:schemeClr val="tx1"/>
                </a:solidFill>
                <a:latin typeface="+mn-ea"/>
              </a:rPr>
              <a:t>山賀さん</a:t>
            </a:r>
            <a:r>
              <a:rPr kumimoji="1" lang="en-US" altLang="ja-JP" sz="1200" dirty="0">
                <a:solidFill>
                  <a:schemeClr val="tx1"/>
                </a:solidFill>
                <a:latin typeface="+mn-ea"/>
              </a:rPr>
              <a:t>Instagram</a:t>
            </a:r>
            <a:r>
              <a:rPr kumimoji="1" lang="ja-JP" altLang="en-US" sz="1200" dirty="0">
                <a:solidFill>
                  <a:schemeClr val="tx1"/>
                </a:solidFill>
                <a:latin typeface="+mn-ea"/>
              </a:rPr>
              <a:t>で</a:t>
            </a:r>
            <a:br>
              <a:rPr kumimoji="1" lang="en-US" altLang="ja-JP" sz="1400" b="1" u="sng" dirty="0">
                <a:solidFill>
                  <a:schemeClr val="tx1"/>
                </a:solidFill>
                <a:latin typeface="+mn-ea"/>
              </a:rPr>
            </a:br>
            <a:r>
              <a:rPr kumimoji="1" lang="ja-JP" altLang="en-US" sz="1600" b="1" u="sng" dirty="0">
                <a:solidFill>
                  <a:schemeClr val="tx1"/>
                </a:solidFill>
                <a:latin typeface="+mn-ea"/>
              </a:rPr>
              <a:t>共同投稿</a:t>
            </a:r>
            <a:endParaRPr kumimoji="1" lang="en-US" altLang="ja-JP" sz="1600" b="1" u="sng" dirty="0">
              <a:solidFill>
                <a:schemeClr val="tx1"/>
              </a:solidFill>
              <a:latin typeface="+mn-ea"/>
            </a:endParaRPr>
          </a:p>
        </p:txBody>
      </p:sp>
      <p:pic>
        <p:nvPicPr>
          <p:cNvPr id="17" name="図 16">
            <a:extLst>
              <a:ext uri="{FF2B5EF4-FFF2-40B4-BE49-F238E27FC236}">
                <a16:creationId xmlns:a16="http://schemas.microsoft.com/office/drawing/2014/main" id="{1CD07143-33F3-F123-EEA4-C3D819B63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5436" y="1391651"/>
            <a:ext cx="220399" cy="221992"/>
          </a:xfrm>
          <a:prstGeom prst="rect">
            <a:avLst/>
          </a:prstGeom>
        </p:spPr>
      </p:pic>
      <p:sp>
        <p:nvSpPr>
          <p:cNvPr id="18" name="テキスト ボックス 17">
            <a:extLst>
              <a:ext uri="{FF2B5EF4-FFF2-40B4-BE49-F238E27FC236}">
                <a16:creationId xmlns:a16="http://schemas.microsoft.com/office/drawing/2014/main" id="{49190B34-10C2-2734-BBFC-2FCB6C9B6D18}"/>
              </a:ext>
            </a:extLst>
          </p:cNvPr>
          <p:cNvSpPr txBox="1"/>
          <p:nvPr/>
        </p:nvSpPr>
        <p:spPr>
          <a:xfrm>
            <a:off x="9338220" y="1708866"/>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9" name="図 18">
            <a:extLst>
              <a:ext uri="{FF2B5EF4-FFF2-40B4-BE49-F238E27FC236}">
                <a16:creationId xmlns:a16="http://schemas.microsoft.com/office/drawing/2014/main" id="{619D249B-72A2-6AE2-3E7C-1582ED896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528" y="1255909"/>
            <a:ext cx="1787511" cy="1340633"/>
          </a:xfrm>
          <a:prstGeom prst="rect">
            <a:avLst/>
          </a:prstGeom>
          <a:pattFill prst="pct60">
            <a:fgClr>
              <a:srgbClr val="D7F3F9"/>
            </a:fgClr>
            <a:bgClr>
              <a:schemeClr val="bg1"/>
            </a:bgClr>
          </a:pattFill>
        </p:spPr>
      </p:pic>
      <p:sp>
        <p:nvSpPr>
          <p:cNvPr id="20" name="テキスト ボックス 19">
            <a:extLst>
              <a:ext uri="{FF2B5EF4-FFF2-40B4-BE49-F238E27FC236}">
                <a16:creationId xmlns:a16="http://schemas.microsoft.com/office/drawing/2014/main" id="{CDE4B398-8225-8A55-7807-0BEFA5EB0277}"/>
              </a:ext>
            </a:extLst>
          </p:cNvPr>
          <p:cNvSpPr txBox="1"/>
          <p:nvPr/>
        </p:nvSpPr>
        <p:spPr>
          <a:xfrm>
            <a:off x="2467086" y="1669569"/>
            <a:ext cx="1620957" cy="507831"/>
          </a:xfrm>
          <a:prstGeom prst="rect">
            <a:avLst/>
          </a:prstGeom>
          <a:noFill/>
        </p:spPr>
        <p:txBody>
          <a:bodyPr wrap="none" rtlCol="0">
            <a:spAutoFit/>
          </a:bodyPr>
          <a:lstStyle/>
          <a:p>
            <a:pPr algn="ctr"/>
            <a:r>
              <a:rPr lang="ja-JP" altLang="en-US" sz="1100" b="1" dirty="0">
                <a:solidFill>
                  <a:srgbClr val="F26486"/>
                </a:solidFill>
                <a:latin typeface="+mn-ea"/>
              </a:rPr>
              <a:t>山賀琴子さん起用</a:t>
            </a:r>
            <a:endParaRPr lang="en-US" altLang="ja-JP" sz="1100" b="1" dirty="0">
              <a:solidFill>
                <a:srgbClr val="F26486"/>
              </a:solidFill>
              <a:latin typeface="+mn-ea"/>
            </a:endParaRPr>
          </a:p>
          <a:p>
            <a:pPr algn="ctr"/>
            <a:r>
              <a:rPr lang="ja-JP" altLang="en-US" sz="1600" b="1" u="sng" dirty="0">
                <a:latin typeface="+mn-ea"/>
              </a:rPr>
              <a:t>雑誌タイアップ</a:t>
            </a:r>
            <a:endParaRPr lang="en-US" altLang="ja-JP" sz="1600" b="1" u="sng" dirty="0">
              <a:latin typeface="+mn-ea"/>
            </a:endParaRPr>
          </a:p>
        </p:txBody>
      </p:sp>
      <p:pic>
        <p:nvPicPr>
          <p:cNvPr id="21" name="図 20">
            <a:extLst>
              <a:ext uri="{FF2B5EF4-FFF2-40B4-BE49-F238E27FC236}">
                <a16:creationId xmlns:a16="http://schemas.microsoft.com/office/drawing/2014/main" id="{5763E91F-6DBF-7443-AD57-BE9D9F78B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02" y="1410361"/>
            <a:ext cx="463929" cy="193490"/>
          </a:xfrm>
          <a:prstGeom prst="rect">
            <a:avLst/>
          </a:prstGeom>
        </p:spPr>
      </p:pic>
      <p:graphicFrame>
        <p:nvGraphicFramePr>
          <p:cNvPr id="4" name="表 3">
            <a:extLst>
              <a:ext uri="{FF2B5EF4-FFF2-40B4-BE49-F238E27FC236}">
                <a16:creationId xmlns:a16="http://schemas.microsoft.com/office/drawing/2014/main" id="{B761FE78-6509-1695-E132-A421EF5CCF82}"/>
              </a:ext>
            </a:extLst>
          </p:cNvPr>
          <p:cNvGraphicFramePr>
            <a:graphicFrameLocks noGrp="1"/>
          </p:cNvGraphicFramePr>
          <p:nvPr>
            <p:extLst>
              <p:ext uri="{D42A27DB-BD31-4B8C-83A1-F6EECF244321}">
                <p14:modId xmlns:p14="http://schemas.microsoft.com/office/powerpoint/2010/main" val="1661272076"/>
              </p:ext>
            </p:extLst>
          </p:nvPr>
        </p:nvGraphicFramePr>
        <p:xfrm>
          <a:off x="736601" y="2720524"/>
          <a:ext cx="11082360" cy="3477205"/>
        </p:xfrm>
        <a:graphic>
          <a:graphicData uri="http://schemas.openxmlformats.org/drawingml/2006/table">
            <a:tbl>
              <a:tblPr firstRow="1" bandRow="1">
                <a:tableStyleId>{5C22544A-7EE6-4342-B048-85BDC9FD1C3A}</a:tableStyleId>
              </a:tblPr>
              <a:tblGrid>
                <a:gridCol w="1847060">
                  <a:extLst>
                    <a:ext uri="{9D8B030D-6E8A-4147-A177-3AD203B41FA5}">
                      <a16:colId xmlns:a16="http://schemas.microsoft.com/office/drawing/2014/main" val="3024922907"/>
                    </a:ext>
                  </a:extLst>
                </a:gridCol>
                <a:gridCol w="1304069">
                  <a:extLst>
                    <a:ext uri="{9D8B030D-6E8A-4147-A177-3AD203B41FA5}">
                      <a16:colId xmlns:a16="http://schemas.microsoft.com/office/drawing/2014/main" val="1889103656"/>
                    </a:ext>
                  </a:extLst>
                </a:gridCol>
                <a:gridCol w="2390051">
                  <a:extLst>
                    <a:ext uri="{9D8B030D-6E8A-4147-A177-3AD203B41FA5}">
                      <a16:colId xmlns:a16="http://schemas.microsoft.com/office/drawing/2014/main" val="1913824876"/>
                    </a:ext>
                  </a:extLst>
                </a:gridCol>
                <a:gridCol w="2028530">
                  <a:extLst>
                    <a:ext uri="{9D8B030D-6E8A-4147-A177-3AD203B41FA5}">
                      <a16:colId xmlns:a16="http://schemas.microsoft.com/office/drawing/2014/main" val="1892561269"/>
                    </a:ext>
                  </a:extLst>
                </a:gridCol>
                <a:gridCol w="1665590">
                  <a:extLst>
                    <a:ext uri="{9D8B030D-6E8A-4147-A177-3AD203B41FA5}">
                      <a16:colId xmlns:a16="http://schemas.microsoft.com/office/drawing/2014/main" val="3211449004"/>
                    </a:ext>
                  </a:extLst>
                </a:gridCol>
                <a:gridCol w="1847060">
                  <a:extLst>
                    <a:ext uri="{9D8B030D-6E8A-4147-A177-3AD203B41FA5}">
                      <a16:colId xmlns:a16="http://schemas.microsoft.com/office/drawing/2014/main" val="1548442778"/>
                    </a:ext>
                  </a:extLst>
                </a:gridCol>
              </a:tblGrid>
              <a:tr h="678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起用モデル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err="1">
                          <a:solidFill>
                            <a:schemeClr val="tx1"/>
                          </a:solidFill>
                          <a:latin typeface="+mn-ea"/>
                          <a:ea typeface="+mn-ea"/>
                        </a:rPr>
                        <a:t>Oggi</a:t>
                      </a:r>
                      <a:r>
                        <a:rPr kumimoji="1" lang="ja-JP" altLang="en-US" sz="1600" b="1">
                          <a:solidFill>
                            <a:schemeClr val="tx1"/>
                          </a:solidFill>
                          <a:latin typeface="+mn-ea"/>
                          <a:ea typeface="+mn-ea"/>
                        </a:rPr>
                        <a:t>本誌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a:solidFill>
                            <a:schemeClr val="tx1"/>
                          </a:solidFill>
                          <a:latin typeface="+mn-ea"/>
                          <a:ea typeface="+mn-ea"/>
                        </a:rPr>
                        <a:t>二次利用（１か月間）</a:t>
                      </a:r>
                      <a:endParaRPr kumimoji="1" lang="en-US" altLang="ja-JP" sz="16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en-US" altLang="ja-JP" sz="1200" b="1">
                          <a:solidFill>
                            <a:schemeClr val="tx1"/>
                          </a:solidFill>
                          <a:latin typeface="+mn-ea"/>
                          <a:ea typeface="+mn-ea"/>
                        </a:rPr>
                        <a:t>Oggi</a:t>
                      </a:r>
                      <a:r>
                        <a:rPr kumimoji="1" lang="ja-JP" altLang="en-US" sz="1200" b="1">
                          <a:solidFill>
                            <a:schemeClr val="tx1"/>
                          </a:solidFill>
                          <a:latin typeface="+mn-ea"/>
                          <a:ea typeface="+mn-ea"/>
                        </a:rPr>
                        <a:t>公式</a:t>
                      </a:r>
                      <a:endParaRPr kumimoji="1" lang="en-US" altLang="ja-JP" sz="1200" b="1">
                        <a:solidFill>
                          <a:schemeClr val="tx1"/>
                        </a:solidFill>
                        <a:latin typeface="+mn-ea"/>
                        <a:ea typeface="+mn-ea"/>
                      </a:endParaRPr>
                    </a:p>
                    <a:p>
                      <a:pPr algn="ctr"/>
                      <a:r>
                        <a:rPr kumimoji="1" lang="en-US" altLang="ja-JP" sz="1200" b="1">
                          <a:solidFill>
                            <a:schemeClr val="tx1"/>
                          </a:solidFill>
                          <a:latin typeface="+mn-ea"/>
                          <a:ea typeface="+mn-ea"/>
                        </a:rPr>
                        <a:t>Instagram</a:t>
                      </a:r>
                    </a:p>
                    <a:p>
                      <a:pPr algn="ctr"/>
                      <a:r>
                        <a:rPr kumimoji="1" lang="ja-JP" altLang="en-US" sz="1200" b="1">
                          <a:solidFill>
                            <a:schemeClr val="tx1"/>
                          </a:solidFill>
                          <a:latin typeface="+mn-ea"/>
                          <a:ea typeface="+mn-ea"/>
                        </a:rPr>
                        <a:t>フィード共同投稿</a:t>
                      </a:r>
                      <a:endParaRPr kumimoji="1" lang="en-US" altLang="ja-JP" sz="12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a:solidFill>
                            <a:schemeClr val="tx1"/>
                          </a:solidFill>
                          <a:latin typeface="+mn-ea"/>
                          <a:ea typeface="+mn-ea"/>
                        </a:rPr>
                        <a:t>Oggi.jp</a:t>
                      </a:r>
                      <a:r>
                        <a:rPr kumimoji="1" lang="ja-JP" altLang="en-US" sz="1600" b="1">
                          <a:solidFill>
                            <a:schemeClr val="tx1"/>
                          </a:solidFill>
                          <a:latin typeface="+mn-ea"/>
                          <a:ea typeface="+mn-ea"/>
                        </a:rPr>
                        <a:t>転載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特別料金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2F2"/>
                    </a:solidFill>
                  </a:tcPr>
                </a:tc>
                <a:extLst>
                  <a:ext uri="{0D108BD9-81ED-4DB2-BD59-A6C34878D82A}">
                    <a16:rowId xmlns:a16="http://schemas.microsoft.com/office/drawing/2014/main" val="1385677012"/>
                  </a:ext>
                </a:extLst>
              </a:tr>
              <a:tr h="699638">
                <a:tc rowSpan="4">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2P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400" b="0" u="none"/>
                        <a:t>掲載</a:t>
                      </a:r>
                      <a:r>
                        <a:rPr kumimoji="1" lang="ja-JP" altLang="en-US" sz="1800" b="1" u="none"/>
                        <a:t>３</a:t>
                      </a:r>
                      <a:r>
                        <a:rPr kumimoji="1" lang="ja-JP" altLang="en-US" sz="1400" b="0" u="none"/>
                        <a:t>カット＋</a:t>
                      </a:r>
                      <a:r>
                        <a:rPr kumimoji="1" lang="en-US" altLang="ja-JP" sz="1400" b="0" u="none"/>
                        <a:t>Oggi</a:t>
                      </a:r>
                      <a:r>
                        <a:rPr kumimoji="1" lang="ja-JP" altLang="en-US" sz="1400" b="0" u="none"/>
                        <a:t>ロゴ</a:t>
                      </a:r>
                      <a:br>
                        <a:rPr kumimoji="1" lang="ja-JP" altLang="en-US" sz="1000"/>
                      </a:br>
                      <a:r>
                        <a:rPr kumimoji="1" lang="ja-JP" altLang="en-US" sz="1000"/>
                        <a:t>▼使用可能範囲</a:t>
                      </a:r>
                      <a:br>
                        <a:rPr kumimoji="1" lang="en-US" altLang="ja-JP" sz="1000"/>
                      </a:br>
                      <a:r>
                        <a:rPr kumimoji="1" lang="ja-JP" altLang="en-US" sz="1000"/>
                        <a:t>・</a:t>
                      </a:r>
                      <a:r>
                        <a:rPr kumimoji="1" lang="ja-JP" altLang="en-US" sz="900"/>
                        <a:t>店頭</a:t>
                      </a:r>
                      <a:r>
                        <a:rPr kumimoji="1" lang="en-US" altLang="ja-JP" sz="900"/>
                        <a:t>POP</a:t>
                      </a:r>
                      <a:r>
                        <a:rPr kumimoji="1" lang="ja-JP" altLang="en-US" sz="900"/>
                        <a:t>（</a:t>
                      </a:r>
                      <a:r>
                        <a:rPr kumimoji="1" lang="en-US" altLang="ja-JP" sz="900"/>
                        <a:t>A3</a:t>
                      </a:r>
                      <a:r>
                        <a:rPr kumimoji="1" lang="ja-JP" altLang="en-US" sz="900"/>
                        <a:t>サイズまで）</a:t>
                      </a:r>
                    </a:p>
                    <a:p>
                      <a:pPr algn="ctr"/>
                      <a:r>
                        <a:rPr kumimoji="1" lang="ja-JP" altLang="en-US" sz="900"/>
                        <a:t>・クライアント</a:t>
                      </a:r>
                      <a:r>
                        <a:rPr kumimoji="1" lang="en-US" altLang="ja-JP" sz="900"/>
                        <a:t>WEB</a:t>
                      </a:r>
                      <a:r>
                        <a:rPr kumimoji="1" lang="ja-JP" altLang="en-US" sz="900"/>
                        <a:t>サイト</a:t>
                      </a:r>
                    </a:p>
                    <a:p>
                      <a:pPr algn="ctr"/>
                      <a:r>
                        <a:rPr kumimoji="1" lang="ja-JP" altLang="en-US" sz="900"/>
                        <a:t>・クライアント公式</a:t>
                      </a:r>
                      <a:r>
                        <a:rPr kumimoji="1" lang="en-US" altLang="ja-JP" sz="900"/>
                        <a:t>SNS</a:t>
                      </a:r>
                      <a:br>
                        <a:rPr kumimoji="1" lang="en-US" altLang="ja-JP" sz="900"/>
                      </a:br>
                      <a:r>
                        <a:rPr kumimoji="1" lang="en-US" altLang="ja-JP" sz="900"/>
                        <a:t>※</a:t>
                      </a:r>
                      <a:r>
                        <a:rPr lang="en-US" altLang="ja-JP" sz="900">
                          <a:latin typeface="+mn-ea"/>
                        </a:rPr>
                        <a:t>EC</a:t>
                      </a:r>
                      <a:r>
                        <a:rPr lang="ja-JP" altLang="en-US" sz="900">
                          <a:latin typeface="+mn-ea"/>
                        </a:rPr>
                        <a:t>サイトの商品ページでの使用は</a:t>
                      </a:r>
                      <a:r>
                        <a:rPr lang="en-US" altLang="ja-JP" sz="900">
                          <a:latin typeface="+mn-ea"/>
                        </a:rPr>
                        <a:t>NG</a:t>
                      </a:r>
                      <a:endParaRPr kumimoji="1" lang="en-US" altLang="ja-JP"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G300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050505"/>
                  </a:ext>
                </a:extLst>
              </a:tr>
              <a:tr h="6996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n-ea"/>
                          <a:ea typeface="+mn-ea"/>
                          <a:cs typeface="+mn-cs"/>
                        </a:rPr>
                        <a:t>CMS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G350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94341"/>
                  </a:ext>
                </a:extLst>
              </a:tr>
              <a:tr h="699638">
                <a:tc vMerge="1">
                  <a:txBody>
                    <a:bodyPr/>
                    <a:lstStyle/>
                    <a:p>
                      <a:endParaRPr kumimoji="1" lang="ja-JP" altLang="en-US"/>
                    </a:p>
                  </a:txBody>
                  <a:tcPr/>
                </a:tc>
                <a:tc rowSpan="2">
                  <a:txBody>
                    <a:bodyPr/>
                    <a:lstStyle/>
                    <a:p>
                      <a:pPr algn="ctr"/>
                      <a:r>
                        <a:rPr kumimoji="1" lang="en-US" altLang="ja-JP"/>
                        <a:t>4P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n-lt"/>
                          <a:ea typeface="+mn-ea"/>
                          <a:cs typeface="+mn-cs"/>
                        </a:rPr>
                        <a:t>掲載</a:t>
                      </a:r>
                      <a:r>
                        <a:rPr kumimoji="1" lang="ja-JP" altLang="en-US" sz="1800" b="1" i="0" u="none" strike="noStrike" kern="1200" cap="none" spc="0" normalizeH="0" baseline="0" noProof="0">
                          <a:ln>
                            <a:noFill/>
                          </a:ln>
                          <a:solidFill>
                            <a:prstClr val="black"/>
                          </a:solidFill>
                          <a:effectLst/>
                          <a:uLnTx/>
                          <a:uFillTx/>
                          <a:latin typeface="+mn-lt"/>
                          <a:ea typeface="+mn-ea"/>
                          <a:cs typeface="+mn-cs"/>
                        </a:rPr>
                        <a:t>６</a:t>
                      </a:r>
                      <a:r>
                        <a:rPr kumimoji="1" lang="ja-JP" altLang="en-US" sz="1400" b="0" i="0" u="none" strike="noStrike" kern="1200" cap="none" spc="0" normalizeH="0" baseline="0" noProof="0">
                          <a:ln>
                            <a:noFill/>
                          </a:ln>
                          <a:solidFill>
                            <a:prstClr val="black"/>
                          </a:solidFill>
                          <a:effectLst/>
                          <a:uLnTx/>
                          <a:uFillTx/>
                          <a:latin typeface="+mn-lt"/>
                          <a:ea typeface="+mn-ea"/>
                          <a:cs typeface="+mn-cs"/>
                        </a:rPr>
                        <a:t>カット＋</a:t>
                      </a:r>
                      <a:r>
                        <a:rPr kumimoji="1" lang="en-US" altLang="ja-JP" sz="1400" b="0" i="0" u="none" strike="noStrike" kern="1200" cap="none" spc="0" normalizeH="0" baseline="0" noProof="0">
                          <a:ln>
                            <a:noFill/>
                          </a:ln>
                          <a:solidFill>
                            <a:prstClr val="black"/>
                          </a:solidFill>
                          <a:effectLst/>
                          <a:uLnTx/>
                          <a:uFillTx/>
                          <a:latin typeface="+mn-lt"/>
                          <a:ea typeface="+mn-ea"/>
                          <a:cs typeface="+mn-cs"/>
                        </a:rPr>
                        <a:t>Oggi</a:t>
                      </a:r>
                      <a:r>
                        <a:rPr kumimoji="1" lang="ja-JP" altLang="en-US" sz="1400" b="0" i="0" u="none" strike="noStrike" kern="1200" cap="none" spc="0" normalizeH="0" baseline="0" noProof="0">
                          <a:ln>
                            <a:noFill/>
                          </a:ln>
                          <a:solidFill>
                            <a:prstClr val="black"/>
                          </a:solidFill>
                          <a:effectLst/>
                          <a:uLnTx/>
                          <a:uFillTx/>
                          <a:latin typeface="+mn-lt"/>
                          <a:ea typeface="+mn-ea"/>
                          <a:cs typeface="+mn-cs"/>
                        </a:rPr>
                        <a:t>ロゴ</a:t>
                      </a:r>
                      <a:br>
                        <a:rPr kumimoji="1" lang="ja-JP" altLang="en-US"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▼使用可能範囲</a:t>
                      </a:r>
                      <a:br>
                        <a:rPr kumimoji="1" lang="en-US" altLang="ja-JP"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a:t>
                      </a:r>
                      <a:r>
                        <a:rPr kumimoji="1" lang="ja-JP" altLang="en-US" sz="900" b="0" i="0" u="none" strike="noStrike" kern="1200" cap="none" spc="0" normalizeH="0" baseline="0" noProof="0">
                          <a:ln>
                            <a:noFill/>
                          </a:ln>
                          <a:solidFill>
                            <a:prstClr val="black"/>
                          </a:solidFill>
                          <a:effectLst/>
                          <a:uLnTx/>
                          <a:uFillTx/>
                          <a:latin typeface="+mn-lt"/>
                          <a:ea typeface="+mn-ea"/>
                          <a:cs typeface="+mn-cs"/>
                        </a:rPr>
                        <a:t>店頭</a:t>
                      </a:r>
                      <a:r>
                        <a:rPr kumimoji="1" lang="en-US" altLang="ja-JP" sz="900" b="0" i="0" u="none" strike="noStrike" kern="1200" cap="none" spc="0" normalizeH="0" baseline="0" noProof="0">
                          <a:ln>
                            <a:noFill/>
                          </a:ln>
                          <a:solidFill>
                            <a:prstClr val="black"/>
                          </a:solidFill>
                          <a:effectLst/>
                          <a:uLnTx/>
                          <a:uFillTx/>
                          <a:latin typeface="+mn-lt"/>
                          <a:ea typeface="+mn-ea"/>
                          <a:cs typeface="+mn-cs"/>
                        </a:rPr>
                        <a:t>POP</a:t>
                      </a:r>
                      <a:r>
                        <a:rPr kumimoji="1" lang="ja-JP" altLang="en-US"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mn-lt"/>
                          <a:ea typeface="+mn-ea"/>
                          <a:cs typeface="+mn-cs"/>
                        </a:rPr>
                        <a:t>A3</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サイズまで）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a:t>
                      </a:r>
                      <a:r>
                        <a:rPr kumimoji="1" lang="en-US" altLang="ja-JP" sz="900" b="0" i="0" u="none" strike="noStrike" kern="1200" cap="none" spc="0" normalizeH="0" baseline="0" noProof="0">
                          <a:ln>
                            <a:noFill/>
                          </a:ln>
                          <a:solidFill>
                            <a:prstClr val="black"/>
                          </a:solidFill>
                          <a:effectLst/>
                          <a:uLnTx/>
                          <a:uFillTx/>
                          <a:latin typeface="+mn-lt"/>
                          <a:ea typeface="+mn-ea"/>
                          <a:cs typeface="+mn-cs"/>
                        </a:rPr>
                        <a:t>WEB</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・クライアント公式</a:t>
                      </a:r>
                      <a:r>
                        <a:rPr kumimoji="1" lang="en-US" altLang="ja-JP" sz="900" b="0" i="0" u="none" strike="noStrike" kern="1200" cap="none" spc="0" normalizeH="0" baseline="0" noProof="0">
                          <a:ln>
                            <a:noFill/>
                          </a:ln>
                          <a:solidFill>
                            <a:prstClr val="black"/>
                          </a:solidFill>
                          <a:effectLst/>
                          <a:uLnTx/>
                          <a:uFillTx/>
                          <a:latin typeface="+mn-lt"/>
                          <a:ea typeface="+mn-ea"/>
                          <a:cs typeface="+mn-cs"/>
                        </a:rPr>
                        <a:t>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EC</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サイトの商品ページでの使用は</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NG</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G450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43359"/>
                  </a:ext>
                </a:extLst>
              </a:tr>
              <a:tr h="6996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n-ea"/>
                          <a:ea typeface="+mn-ea"/>
                          <a:cs typeface="+mn-cs"/>
                        </a:rPr>
                        <a:t>CMS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G500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58412"/>
                  </a:ext>
                </a:extLst>
              </a:tr>
            </a:tbl>
          </a:graphicData>
        </a:graphic>
      </p:graphicFrame>
      <p:sp>
        <p:nvSpPr>
          <p:cNvPr id="24" name="テキスト ボックス 23">
            <a:extLst>
              <a:ext uri="{FF2B5EF4-FFF2-40B4-BE49-F238E27FC236}">
                <a16:creationId xmlns:a16="http://schemas.microsoft.com/office/drawing/2014/main" id="{EF41199A-FB95-C4C3-DD04-CC0F796E4BF2}"/>
              </a:ext>
            </a:extLst>
          </p:cNvPr>
          <p:cNvSpPr txBox="1"/>
          <p:nvPr/>
        </p:nvSpPr>
        <p:spPr>
          <a:xfrm>
            <a:off x="886813" y="4437355"/>
            <a:ext cx="1492716" cy="353943"/>
          </a:xfrm>
          <a:prstGeom prst="rect">
            <a:avLst/>
          </a:prstGeom>
          <a:noFill/>
        </p:spPr>
        <p:txBody>
          <a:bodyPr wrap="none" rtlCol="0">
            <a:spAutoFit/>
          </a:bodyPr>
          <a:lstStyle/>
          <a:p>
            <a:pPr algn="ctr"/>
            <a:r>
              <a:rPr lang="ja-JP" altLang="en-US" sz="1700" b="1"/>
              <a:t>山賀琴子さん</a:t>
            </a:r>
            <a:endParaRPr kumimoji="1" lang="en-US" altLang="ja-JP" sz="1700" b="1"/>
          </a:p>
        </p:txBody>
      </p:sp>
      <p:sp>
        <p:nvSpPr>
          <p:cNvPr id="25" name="テキスト ボックス 24">
            <a:extLst>
              <a:ext uri="{FF2B5EF4-FFF2-40B4-BE49-F238E27FC236}">
                <a16:creationId xmlns:a16="http://schemas.microsoft.com/office/drawing/2014/main" id="{EB31A656-B344-6C86-A39D-1AD094B93343}"/>
              </a:ext>
            </a:extLst>
          </p:cNvPr>
          <p:cNvSpPr txBox="1"/>
          <p:nvPr/>
        </p:nvSpPr>
        <p:spPr>
          <a:xfrm>
            <a:off x="1299369" y="6252381"/>
            <a:ext cx="10406082" cy="577081"/>
          </a:xfrm>
          <a:prstGeom prst="rect">
            <a:avLst/>
          </a:prstGeom>
          <a:noFill/>
        </p:spPr>
        <p:txBody>
          <a:bodyPr wrap="square" rtlCol="0">
            <a:spAutoFit/>
          </a:bodyPr>
          <a:lstStyle/>
          <a:p>
            <a:pPr>
              <a:defRPr/>
            </a:pP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お取り上げブランドについては事前確認が必要</a:t>
            </a:r>
            <a:r>
              <a:rPr lang="ja-JP" altLang="en-US" sz="1050">
                <a:solidFill>
                  <a:prstClr val="black"/>
                </a:solidFill>
                <a:latin typeface="+mn-ea"/>
              </a:rPr>
              <a:t>です</a:t>
            </a:r>
            <a:r>
              <a:rPr kumimoji="1" lang="ja-JP" altLang="en-US" sz="1050" b="0" i="0" u="none" strike="noStrike" kern="1200" cap="none" spc="0" normalizeH="0" baseline="0" noProof="0">
                <a:ln>
                  <a:noFill/>
                </a:ln>
                <a:solidFill>
                  <a:prstClr val="black"/>
                </a:solidFill>
                <a:effectLst/>
                <a:uLnTx/>
                <a:uFillTx/>
                <a:latin typeface="+mn-ea"/>
                <a:cs typeface="+mn-cs"/>
              </a:rPr>
              <a:t>。</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競合排除はお受けできかねます。 </a:t>
            </a:r>
            <a:endParaRPr kumimoji="1" lang="en-US" altLang="ja-JP" sz="1050" b="0" i="0" u="none" strike="noStrike" kern="1200" cap="none" spc="0" normalizeH="0" baseline="0" noProof="0">
              <a:ln>
                <a:noFill/>
              </a:ln>
              <a:solidFill>
                <a:prstClr val="black"/>
              </a:solidFill>
              <a:effectLst/>
              <a:uLnTx/>
              <a:uFillTx/>
              <a:latin typeface="+mn-ea"/>
              <a:cs typeface="+mn-cs"/>
            </a:endParaRPr>
          </a:p>
          <a:p>
            <a:pPr>
              <a:defRPr/>
            </a:pPr>
            <a:r>
              <a:rPr kumimoji="1" lang="en-US" altLang="ja-JP" sz="1050" b="0" i="0" u="none" strike="noStrike" kern="1200" cap="none" spc="0" normalizeH="0" baseline="0" noProof="0">
                <a:ln>
                  <a:noFill/>
                </a:ln>
                <a:solidFill>
                  <a:prstClr val="black"/>
                </a:solidFill>
                <a:effectLst/>
                <a:uLnTx/>
                <a:uFillTx/>
                <a:latin typeface="+mn-ea"/>
                <a:cs typeface="+mn-cs"/>
              </a:rPr>
              <a:t>※AD</a:t>
            </a:r>
            <a:r>
              <a:rPr kumimoji="1" lang="ja-JP" altLang="en-US" sz="1050" b="0" i="0" u="none" strike="noStrike" kern="1200" cap="none" spc="0" normalizeH="0" baseline="0" noProof="0">
                <a:ln>
                  <a:noFill/>
                </a:ln>
                <a:solidFill>
                  <a:prstClr val="black"/>
                </a:solidFill>
                <a:effectLst/>
                <a:uLnTx/>
                <a:uFillTx/>
                <a:latin typeface="+mn-ea"/>
                <a:cs typeface="+mn-cs"/>
              </a:rPr>
              <a:t>配信は追加料金</a:t>
            </a:r>
            <a:r>
              <a:rPr kumimoji="1" lang="en-US" altLang="ja-JP" sz="1050" b="0" i="0" u="none" strike="noStrike" kern="1200" cap="none" spc="0" normalizeH="0" baseline="0" noProof="0">
                <a:ln>
                  <a:noFill/>
                </a:ln>
                <a:solidFill>
                  <a:prstClr val="black"/>
                </a:solidFill>
                <a:effectLst/>
                <a:uLnTx/>
                <a:uFillTx/>
                <a:latin typeface="+mn-ea"/>
                <a:cs typeface="+mn-cs"/>
              </a:rPr>
              <a:t>&amp;</a:t>
            </a:r>
            <a:r>
              <a:rPr kumimoji="1" lang="ja-JP" altLang="en-US" sz="1050" b="0" i="0" u="none" strike="noStrike" kern="1200" cap="none" spc="0" normalizeH="0" baseline="0" noProof="0">
                <a:ln>
                  <a:noFill/>
                </a:ln>
                <a:solidFill>
                  <a:prstClr val="black"/>
                </a:solidFill>
                <a:effectLst/>
                <a:uLnTx/>
                <a:uFillTx/>
                <a:latin typeface="+mn-ea"/>
                <a:cs typeface="+mn-cs"/>
              </a:rPr>
              <a:t>要審査でご相談可能です。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スケジュールや競合状況によっては、ご希望に添えない場合がございます。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構成に関しては、編集部任意でお願い</a:t>
            </a:r>
            <a:br>
              <a:rPr kumimoji="1" lang="en-US" altLang="ja-JP" sz="1050" b="0" i="0" u="none" strike="noStrike" kern="1200" cap="none" spc="0" normalizeH="0" baseline="0" noProof="0">
                <a:ln>
                  <a:noFill/>
                </a:ln>
                <a:solidFill>
                  <a:prstClr val="black"/>
                </a:solidFill>
                <a:effectLst/>
                <a:uLnTx/>
                <a:uFillTx/>
                <a:latin typeface="+mn-ea"/>
                <a:cs typeface="+mn-cs"/>
              </a:rPr>
            </a:br>
            <a:r>
              <a:rPr kumimoji="1" lang="ja-JP" altLang="en-US" sz="1050" b="0" i="0" u="none" strike="noStrike" kern="1200" cap="none" spc="0" normalizeH="0" baseline="0" noProof="0">
                <a:ln>
                  <a:noFill/>
                </a:ln>
                <a:solidFill>
                  <a:prstClr val="black"/>
                </a:solidFill>
                <a:effectLst/>
                <a:uLnTx/>
                <a:uFillTx/>
                <a:latin typeface="+mn-ea"/>
                <a:cs typeface="+mn-cs"/>
              </a:rPr>
              <a:t>いたします。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en-US" altLang="ja-JP" sz="1050" b="0" i="0" u="none" strike="noStrike" kern="1200" cap="none" spc="0" normalizeH="0" baseline="0" noProof="0" err="1">
                <a:ln>
                  <a:noFill/>
                </a:ln>
                <a:solidFill>
                  <a:prstClr val="black"/>
                </a:solidFill>
                <a:effectLst/>
                <a:uLnTx/>
                <a:uFillTx/>
                <a:latin typeface="+mn-ea"/>
                <a:cs typeface="+mn-cs"/>
              </a:rPr>
              <a:t>Oggi.jp</a:t>
            </a:r>
            <a:r>
              <a:rPr kumimoji="1" lang="ja-JP" altLang="en-US" sz="1050" b="0" i="0" u="none" strike="noStrike" kern="1200" cap="none" spc="0" normalizeH="0" baseline="0" noProof="0">
                <a:ln>
                  <a:noFill/>
                </a:ln>
                <a:solidFill>
                  <a:prstClr val="black"/>
                </a:solidFill>
                <a:effectLst/>
                <a:uLnTx/>
                <a:uFillTx/>
                <a:latin typeface="+mn-ea"/>
                <a:cs typeface="+mn-cs"/>
              </a:rPr>
              <a:t>転載の内容は本誌流用のためデザイン・ネームの修正は原則お受けできません。</a:t>
            </a:r>
            <a:r>
              <a:rPr kumimoji="1" lang="en-US" altLang="ja-JP" sz="1050" b="0" i="0" u="none" strike="noStrike" kern="1200" cap="none" spc="0" normalizeH="0" baseline="0" noProof="0">
                <a:ln>
                  <a:noFill/>
                </a:ln>
                <a:solidFill>
                  <a:prstClr val="black"/>
                </a:solidFill>
                <a:effectLst/>
                <a:uLnTx/>
                <a:uFillTx/>
                <a:latin typeface="+mn-ea"/>
                <a:cs typeface="+mn-cs"/>
              </a:rPr>
              <a:t> ※</a:t>
            </a:r>
            <a:r>
              <a:rPr kumimoji="1" lang="ja-JP" altLang="en-US" sz="1050" b="0" i="0" u="none" strike="noStrike" kern="1200" cap="none" spc="0" normalizeH="0" baseline="0" noProof="0">
                <a:ln>
                  <a:noFill/>
                </a:ln>
                <a:solidFill>
                  <a:prstClr val="black"/>
                </a:solidFill>
                <a:effectLst/>
                <a:uLnTx/>
                <a:uFillTx/>
                <a:latin typeface="+mn-ea"/>
                <a:cs typeface="+mn-cs"/>
              </a:rPr>
              <a:t>インスタ投稿の内容は編集部にお任せください。</a:t>
            </a:r>
            <a:endParaRPr lang="en-US" altLang="ja-JP" sz="1400">
              <a:latin typeface="+mn-ea"/>
            </a:endParaRPr>
          </a:p>
        </p:txBody>
      </p:sp>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51" y="6269959"/>
            <a:ext cx="466818" cy="466818"/>
          </a:xfrm>
          <a:prstGeom prst="rect">
            <a:avLst/>
          </a:prstGeom>
        </p:spPr>
      </p:pic>
      <p:cxnSp>
        <p:nvCxnSpPr>
          <p:cNvPr id="28" name="直線コネクタ 27">
            <a:extLst>
              <a:ext uri="{FF2B5EF4-FFF2-40B4-BE49-F238E27FC236}">
                <a16:creationId xmlns:a16="http://schemas.microsoft.com/office/drawing/2014/main" id="{43FCB17A-40B3-124C-CDDF-151C3D07774F}"/>
              </a:ext>
            </a:extLst>
          </p:cNvPr>
          <p:cNvCxnSpPr>
            <a:cxnSpLocks/>
          </p:cNvCxnSpPr>
          <p:nvPr/>
        </p:nvCxnSpPr>
        <p:spPr>
          <a:xfrm>
            <a:off x="9724914" y="187824"/>
            <a:ext cx="0" cy="916853"/>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749C8DB5-4045-5DED-EDFC-2105EA7C8413}"/>
              </a:ext>
            </a:extLst>
          </p:cNvPr>
          <p:cNvSpPr txBox="1"/>
          <p:nvPr/>
        </p:nvSpPr>
        <p:spPr>
          <a:xfrm>
            <a:off x="9973123" y="418532"/>
            <a:ext cx="2218877" cy="584775"/>
          </a:xfrm>
          <a:prstGeom prst="rect">
            <a:avLst/>
          </a:prstGeom>
          <a:noFill/>
        </p:spPr>
        <p:txBody>
          <a:bodyPr wrap="none" rtlCol="0">
            <a:spAutoFit/>
          </a:bodyPr>
          <a:lstStyle/>
          <a:p>
            <a:r>
              <a:rPr kumimoji="1" lang="en-US" altLang="ja-JP" sz="3200" b="1" dirty="0">
                <a:solidFill>
                  <a:srgbClr val="FF0000"/>
                </a:solidFill>
              </a:rPr>
              <a:t>G300</a:t>
            </a:r>
            <a:r>
              <a:rPr kumimoji="1" lang="ja-JP" altLang="en-US" sz="3200" b="1" dirty="0">
                <a:solidFill>
                  <a:srgbClr val="FF0000"/>
                </a:solidFill>
              </a:rPr>
              <a:t>万</a:t>
            </a:r>
            <a:r>
              <a:rPr kumimoji="1" lang="ja-JP" altLang="en-US" sz="2400" b="1" dirty="0">
                <a:solidFill>
                  <a:srgbClr val="FF0000"/>
                </a:solidFill>
              </a:rPr>
              <a:t>円</a:t>
            </a:r>
            <a:r>
              <a:rPr lang="en-US" altLang="ja-JP" sz="3200" b="1" dirty="0">
                <a:solidFill>
                  <a:srgbClr val="FF0000"/>
                </a:solidFill>
              </a:rPr>
              <a:t>~</a:t>
            </a:r>
          </a:p>
        </p:txBody>
      </p:sp>
      <p:sp>
        <p:nvSpPr>
          <p:cNvPr id="8" name="テキスト ボックス 7">
            <a:extLst>
              <a:ext uri="{FF2B5EF4-FFF2-40B4-BE49-F238E27FC236}">
                <a16:creationId xmlns:a16="http://schemas.microsoft.com/office/drawing/2014/main" id="{5A9ED33C-0AB4-C1AD-E60E-17FB77CFF53B}"/>
              </a:ext>
            </a:extLst>
          </p:cNvPr>
          <p:cNvSpPr txBox="1"/>
          <p:nvPr/>
        </p:nvSpPr>
        <p:spPr>
          <a:xfrm>
            <a:off x="728266" y="212937"/>
            <a:ext cx="2031325" cy="369332"/>
          </a:xfrm>
          <a:prstGeom prst="rect">
            <a:avLst/>
          </a:prstGeom>
          <a:noFill/>
        </p:spPr>
        <p:txBody>
          <a:bodyPr wrap="none" rtlCol="0">
            <a:spAutoFit/>
          </a:bodyPr>
          <a:lstStyle/>
          <a:p>
            <a:r>
              <a:rPr kumimoji="1" lang="ja-JP" altLang="en-US"/>
              <a:t>専属アンバサダー</a:t>
            </a:r>
          </a:p>
        </p:txBody>
      </p:sp>
      <p:sp>
        <p:nvSpPr>
          <p:cNvPr id="23" name="テキスト ボックス 22">
            <a:extLst>
              <a:ext uri="{FF2B5EF4-FFF2-40B4-BE49-F238E27FC236}">
                <a16:creationId xmlns:a16="http://schemas.microsoft.com/office/drawing/2014/main" id="{51F89062-8619-4732-6F9D-84E584B92781}"/>
              </a:ext>
            </a:extLst>
          </p:cNvPr>
          <p:cNvSpPr txBox="1"/>
          <p:nvPr/>
        </p:nvSpPr>
        <p:spPr>
          <a:xfrm>
            <a:off x="9055384" y="6252381"/>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5" name="スライド番号プレースホルダー 4">
            <a:extLst>
              <a:ext uri="{FF2B5EF4-FFF2-40B4-BE49-F238E27FC236}">
                <a16:creationId xmlns:a16="http://schemas.microsoft.com/office/drawing/2014/main" id="{7D3A0E4B-4D36-95F0-AD0A-B847361F6FC5}"/>
              </a:ext>
            </a:extLst>
          </p:cNvPr>
          <p:cNvSpPr>
            <a:spLocks noGrp="1"/>
          </p:cNvSpPr>
          <p:nvPr>
            <p:ph type="sldNum" sz="quarter" idx="12"/>
          </p:nvPr>
        </p:nvSpPr>
        <p:spPr>
          <a:xfrm>
            <a:off x="9212717" y="6430144"/>
            <a:ext cx="2743200" cy="365125"/>
          </a:xfrm>
        </p:spPr>
        <p:txBody>
          <a:bodyPr/>
          <a:lstStyle/>
          <a:p>
            <a:fld id="{DF8D5609-E9B0-419D-B3FA-22D9F77AE177}" type="slidenum">
              <a:rPr kumimoji="1" lang="ja-JP" altLang="en-US" smtClean="0"/>
              <a:t>16</a:t>
            </a:fld>
            <a:endParaRPr kumimoji="1" lang="ja-JP" altLang="en-US" dirty="0"/>
          </a:p>
        </p:txBody>
      </p:sp>
      <p:pic>
        <p:nvPicPr>
          <p:cNvPr id="6" name="図 5" descr="白いシャツを着ている女性&#10;&#10;自動的に生成された説明">
            <a:extLst>
              <a:ext uri="{FF2B5EF4-FFF2-40B4-BE49-F238E27FC236}">
                <a16:creationId xmlns:a16="http://schemas.microsoft.com/office/drawing/2014/main" id="{9332B5EE-B9FE-3168-DACA-998091B588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15"/>
          <a:stretch/>
        </p:blipFill>
        <p:spPr>
          <a:xfrm>
            <a:off x="954998" y="1213624"/>
            <a:ext cx="1295652" cy="1359101"/>
          </a:xfrm>
          <a:prstGeom prst="rect">
            <a:avLst/>
          </a:prstGeom>
        </p:spPr>
      </p:pic>
    </p:spTree>
    <p:extLst>
      <p:ext uri="{BB962C8B-B14F-4D97-AF65-F5344CB8AC3E}">
        <p14:creationId xmlns:p14="http://schemas.microsoft.com/office/powerpoint/2010/main" val="186108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CD7BC4-5C69-0F29-32CD-C418A51BE1BB}"/>
              </a:ext>
            </a:extLst>
          </p:cNvPr>
          <p:cNvSpPr/>
          <p:nvPr/>
        </p:nvSpPr>
        <p:spPr>
          <a:xfrm>
            <a:off x="-15294" y="-15853"/>
            <a:ext cx="12207294" cy="2521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ja-JP"/>
          </a:p>
        </p:txBody>
      </p:sp>
      <p:sp>
        <p:nvSpPr>
          <p:cNvPr id="3" name="TextBox 18">
            <a:extLst>
              <a:ext uri="{FF2B5EF4-FFF2-40B4-BE49-F238E27FC236}">
                <a16:creationId xmlns:a16="http://schemas.microsoft.com/office/drawing/2014/main" id="{D434ED67-4AEC-6F10-8106-2C3AFB7E83A4}"/>
              </a:ext>
            </a:extLst>
          </p:cNvPr>
          <p:cNvSpPr txBox="1"/>
          <p:nvPr/>
        </p:nvSpPr>
        <p:spPr>
          <a:xfrm>
            <a:off x="-3048000" y="-107667"/>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regular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B8FDC51-42BE-4336-43F9-3E338028C52D}"/>
              </a:ext>
            </a:extLst>
          </p:cNvPr>
          <p:cNvSpPr txBox="1"/>
          <p:nvPr/>
        </p:nvSpPr>
        <p:spPr>
          <a:xfrm>
            <a:off x="681701" y="485932"/>
            <a:ext cx="7294934" cy="584775"/>
          </a:xfrm>
          <a:prstGeom prst="rect">
            <a:avLst/>
          </a:prstGeom>
          <a:noFill/>
        </p:spPr>
        <p:txBody>
          <a:bodyPr wrap="square" rtlCol="0">
            <a:spAutoFit/>
          </a:bodyPr>
          <a:lstStyle/>
          <a:p>
            <a:r>
              <a:rPr lang="ja-JP" altLang="en-US" sz="3200" b="1">
                <a:latin typeface="+mn-ea"/>
              </a:rPr>
              <a:t>オッジェンヌ起用 セットメニュー</a:t>
            </a:r>
          </a:p>
        </p:txBody>
      </p:sp>
      <p:sp>
        <p:nvSpPr>
          <p:cNvPr id="11" name="テキスト ボックス 10">
            <a:extLst>
              <a:ext uri="{FF2B5EF4-FFF2-40B4-BE49-F238E27FC236}">
                <a16:creationId xmlns:a16="http://schemas.microsoft.com/office/drawing/2014/main" id="{2D1D5544-A3D3-CFE1-011A-A53D69D724B0}"/>
              </a:ext>
            </a:extLst>
          </p:cNvPr>
          <p:cNvSpPr txBox="1"/>
          <p:nvPr/>
        </p:nvSpPr>
        <p:spPr>
          <a:xfrm>
            <a:off x="4090916" y="1699926"/>
            <a:ext cx="402826" cy="523220"/>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12" name="正方形/長方形 11">
            <a:extLst>
              <a:ext uri="{FF2B5EF4-FFF2-40B4-BE49-F238E27FC236}">
                <a16:creationId xmlns:a16="http://schemas.microsoft.com/office/drawing/2014/main" id="{27B99332-B5E3-7BFD-FDFA-5BBE83CA709E}"/>
              </a:ext>
            </a:extLst>
          </p:cNvPr>
          <p:cNvSpPr/>
          <p:nvPr/>
        </p:nvSpPr>
        <p:spPr>
          <a:xfrm>
            <a:off x="9997773" y="1343778"/>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1"/>
              </a:solidFill>
              <a:latin typeface="メイリオ" panose="020B0604030504040204" pitchFamily="50" charset="-128"/>
              <a:ea typeface="メイリオ" panose="020B0604030504040204" pitchFamily="50" charset="-128"/>
            </a:endParaRPr>
          </a:p>
          <a:p>
            <a:pPr algn="ctr"/>
            <a:r>
              <a:rPr lang="en-US" altLang="ja-JP" sz="1200" b="1" u="sng">
                <a:solidFill>
                  <a:schemeClr val="tx1"/>
                </a:solidFill>
                <a:latin typeface="+mn-ea"/>
              </a:rPr>
              <a:t>WEB</a:t>
            </a:r>
            <a:r>
              <a:rPr lang="ja-JP" altLang="en-US" sz="1200" b="1" u="sng">
                <a:solidFill>
                  <a:schemeClr val="tx1"/>
                </a:solidFill>
                <a:latin typeface="+mn-ea"/>
              </a:rPr>
              <a:t>転載 </a:t>
            </a:r>
            <a:r>
              <a:rPr lang="en-US" altLang="ja-JP" sz="1200" b="1" u="sng">
                <a:solidFill>
                  <a:schemeClr val="tx1"/>
                </a:solidFill>
                <a:latin typeface="+mn-ea"/>
              </a:rPr>
              <a:t>CMS</a:t>
            </a:r>
            <a:br>
              <a:rPr lang="en-US" altLang="ja-JP" sz="1200">
                <a:solidFill>
                  <a:schemeClr val="tx1"/>
                </a:solidFill>
                <a:latin typeface="+mn-ea"/>
              </a:rPr>
            </a:br>
            <a:r>
              <a:rPr lang="en-US" altLang="ja-JP" sz="1200">
                <a:solidFill>
                  <a:schemeClr val="tx1"/>
                </a:solidFill>
                <a:latin typeface="+mn-ea"/>
              </a:rPr>
              <a:t>or</a:t>
            </a:r>
          </a:p>
          <a:p>
            <a:pPr algn="ctr"/>
            <a:r>
              <a:rPr lang="ja-JP" altLang="en-US" sz="1200" b="1" u="sng">
                <a:solidFill>
                  <a:schemeClr val="tx1"/>
                </a:solidFill>
                <a:latin typeface="+mn-ea"/>
              </a:rPr>
              <a:t>インスタフィード</a:t>
            </a:r>
            <a:br>
              <a:rPr lang="en-US" altLang="ja-JP" sz="1200" b="1" u="sng">
                <a:solidFill>
                  <a:schemeClr val="tx1"/>
                </a:solidFill>
                <a:latin typeface="+mn-ea"/>
              </a:rPr>
            </a:br>
            <a:r>
              <a:rPr lang="ja-JP" altLang="en-US" sz="1200" b="1" u="sng">
                <a:solidFill>
                  <a:schemeClr val="tx1"/>
                </a:solidFill>
                <a:latin typeface="+mn-ea"/>
              </a:rPr>
              <a:t>マガジン</a:t>
            </a:r>
          </a:p>
        </p:txBody>
      </p:sp>
      <p:sp>
        <p:nvSpPr>
          <p:cNvPr id="13" name="正方形/長方形 12">
            <a:extLst>
              <a:ext uri="{FF2B5EF4-FFF2-40B4-BE49-F238E27FC236}">
                <a16:creationId xmlns:a16="http://schemas.microsoft.com/office/drawing/2014/main" id="{3D80486B-E241-1B8F-EE01-7C4AB1DB794A}"/>
              </a:ext>
            </a:extLst>
          </p:cNvPr>
          <p:cNvSpPr/>
          <p:nvPr/>
        </p:nvSpPr>
        <p:spPr>
          <a:xfrm>
            <a:off x="4683244" y="1340011"/>
            <a:ext cx="2245820" cy="12258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latin typeface="+mn-ea"/>
              </a:rPr>
              <a:t>掲載カット</a:t>
            </a:r>
            <a:r>
              <a:rPr lang="en-US" altLang="ja-JP" sz="1400" b="1" u="sng" dirty="0">
                <a:solidFill>
                  <a:schemeClr val="tx1"/>
                </a:solidFill>
                <a:latin typeface="+mn-ea"/>
              </a:rPr>
              <a:t>+Oggi</a:t>
            </a:r>
            <a:r>
              <a:rPr lang="ja-JP" altLang="en-US" sz="1400" b="1" u="sng" dirty="0">
                <a:solidFill>
                  <a:schemeClr val="tx1"/>
                </a:solidFill>
                <a:latin typeface="+mn-ea"/>
              </a:rPr>
              <a:t>ロゴ</a:t>
            </a:r>
            <a:br>
              <a:rPr lang="en-US" altLang="ja-JP" sz="1400" b="1" u="sng" dirty="0">
                <a:solidFill>
                  <a:schemeClr val="tx1"/>
                </a:solidFill>
                <a:latin typeface="+mn-ea"/>
              </a:rPr>
            </a:br>
            <a:r>
              <a:rPr lang="ja-JP" altLang="en-US" sz="1400" b="1" u="sng" dirty="0">
                <a:solidFill>
                  <a:schemeClr val="tx1"/>
                </a:solidFill>
                <a:latin typeface="+mn-ea"/>
              </a:rPr>
              <a:t>二次利用</a:t>
            </a:r>
            <a:endParaRPr lang="en-US" altLang="ja-JP" sz="1400" b="1" u="sng" dirty="0">
              <a:solidFill>
                <a:schemeClr val="tx1"/>
              </a:solidFill>
              <a:latin typeface="+mn-ea"/>
            </a:endParaRPr>
          </a:p>
          <a:p>
            <a:pPr algn="ctr"/>
            <a:r>
              <a:rPr kumimoji="1" lang="en-US" altLang="ja-JP" sz="1200" dirty="0">
                <a:solidFill>
                  <a:schemeClr val="tx1"/>
                </a:solidFill>
                <a:latin typeface="+mn-ea"/>
                <a:ea typeface="+mn-ea"/>
              </a:rPr>
              <a:t>※1</a:t>
            </a:r>
            <a:r>
              <a:rPr kumimoji="1" lang="ja-JP" altLang="en-US" sz="1200" dirty="0">
                <a:solidFill>
                  <a:schemeClr val="tx1"/>
                </a:solidFill>
                <a:latin typeface="+mn-ea"/>
                <a:ea typeface="+mn-ea"/>
              </a:rPr>
              <a:t>か月間</a:t>
            </a:r>
            <a:endParaRPr kumimoji="1" lang="ja-JP" altLang="en-US" dirty="0"/>
          </a:p>
        </p:txBody>
      </p:sp>
      <p:sp>
        <p:nvSpPr>
          <p:cNvPr id="14" name="テキスト ボックス 13">
            <a:extLst>
              <a:ext uri="{FF2B5EF4-FFF2-40B4-BE49-F238E27FC236}">
                <a16:creationId xmlns:a16="http://schemas.microsoft.com/office/drawing/2014/main" id="{E7FF186C-AF07-78B0-15BA-D249ED8BCD5B}"/>
              </a:ext>
            </a:extLst>
          </p:cNvPr>
          <p:cNvSpPr txBox="1"/>
          <p:nvPr/>
        </p:nvSpPr>
        <p:spPr>
          <a:xfrm>
            <a:off x="7013414" y="1669569"/>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5" name="図 14">
            <a:extLst>
              <a:ext uri="{FF2B5EF4-FFF2-40B4-BE49-F238E27FC236}">
                <a16:creationId xmlns:a16="http://schemas.microsoft.com/office/drawing/2014/main" id="{67B517B0-8B76-3E97-EB3F-2E36E640DE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1623" y="1391651"/>
            <a:ext cx="507553" cy="175123"/>
          </a:xfrm>
          <a:prstGeom prst="rect">
            <a:avLst/>
          </a:prstGeom>
        </p:spPr>
      </p:pic>
      <p:sp>
        <p:nvSpPr>
          <p:cNvPr id="16" name="正方形/長方形 15">
            <a:extLst>
              <a:ext uri="{FF2B5EF4-FFF2-40B4-BE49-F238E27FC236}">
                <a16:creationId xmlns:a16="http://schemas.microsoft.com/office/drawing/2014/main" id="{826B4BF1-B2A1-4BC4-489A-02FC2226447D}"/>
              </a:ext>
            </a:extLst>
          </p:cNvPr>
          <p:cNvSpPr/>
          <p:nvPr/>
        </p:nvSpPr>
        <p:spPr>
          <a:xfrm>
            <a:off x="7609579" y="1336041"/>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00" b="1" u="sng">
              <a:solidFill>
                <a:schemeClr val="tx1"/>
              </a:solidFill>
              <a:latin typeface="メイリオ" panose="020B0604030504040204" pitchFamily="50" charset="-128"/>
              <a:ea typeface="メイリオ" panose="020B0604030504040204" pitchFamily="50" charset="-128"/>
            </a:endParaRPr>
          </a:p>
          <a:p>
            <a:pPr algn="ctr"/>
            <a:r>
              <a:rPr lang="en-US" altLang="ja-JP" sz="1400" b="1" u="sng" err="1">
                <a:solidFill>
                  <a:schemeClr val="tx1"/>
                </a:solidFill>
                <a:latin typeface="+mn-ea"/>
              </a:rPr>
              <a:t>Oggi</a:t>
            </a:r>
            <a:r>
              <a:rPr lang="ja-JP" altLang="en-US" sz="1400" b="1" u="sng">
                <a:solidFill>
                  <a:schemeClr val="tx1"/>
                </a:solidFill>
                <a:latin typeface="+mn-ea"/>
              </a:rPr>
              <a:t>公式</a:t>
            </a:r>
            <a:endParaRPr lang="en-US" altLang="ja-JP" sz="1400" b="1" u="sng">
              <a:solidFill>
                <a:schemeClr val="tx1"/>
              </a:solidFill>
              <a:latin typeface="+mn-ea"/>
            </a:endParaRPr>
          </a:p>
          <a:p>
            <a:pPr algn="ctr"/>
            <a:r>
              <a:rPr lang="en-US" altLang="ja-JP" sz="1400" b="1" u="sng">
                <a:solidFill>
                  <a:schemeClr val="tx1"/>
                </a:solidFill>
                <a:latin typeface="+mn-ea"/>
              </a:rPr>
              <a:t>Instagram</a:t>
            </a:r>
          </a:p>
          <a:p>
            <a:pPr algn="ctr"/>
            <a:r>
              <a:rPr lang="ja-JP" altLang="en-US" sz="1050">
                <a:solidFill>
                  <a:schemeClr val="tx1"/>
                </a:solidFill>
                <a:latin typeface="+mn-ea"/>
              </a:rPr>
              <a:t>フィード</a:t>
            </a:r>
            <a:r>
              <a:rPr lang="en-US" altLang="ja-JP" sz="1050">
                <a:solidFill>
                  <a:schemeClr val="tx1"/>
                </a:solidFill>
                <a:latin typeface="+mn-ea"/>
              </a:rPr>
              <a:t>or</a:t>
            </a:r>
            <a:r>
              <a:rPr lang="ja-JP" altLang="en-US" sz="1050">
                <a:solidFill>
                  <a:schemeClr val="tx1"/>
                </a:solidFill>
                <a:latin typeface="+mn-ea"/>
              </a:rPr>
              <a:t>ストーリーズ</a:t>
            </a:r>
            <a:br>
              <a:rPr lang="en-US" altLang="ja-JP" sz="1050">
                <a:solidFill>
                  <a:schemeClr val="tx1"/>
                </a:solidFill>
                <a:latin typeface="+mn-ea"/>
              </a:rPr>
            </a:br>
            <a:r>
              <a:rPr lang="en-US" altLang="ja-JP" sz="1050">
                <a:solidFill>
                  <a:schemeClr val="tx1"/>
                </a:solidFill>
                <a:latin typeface="+mn-ea"/>
              </a:rPr>
              <a:t>1</a:t>
            </a:r>
            <a:r>
              <a:rPr lang="ja-JP" altLang="en-US" sz="1050">
                <a:solidFill>
                  <a:schemeClr val="tx1"/>
                </a:solidFill>
                <a:latin typeface="+mn-ea"/>
              </a:rPr>
              <a:t>回投稿</a:t>
            </a:r>
            <a:endParaRPr lang="en-US" altLang="ja-JP" sz="1050">
              <a:solidFill>
                <a:schemeClr val="tx1"/>
              </a:solidFill>
              <a:latin typeface="+mn-ea"/>
            </a:endParaRPr>
          </a:p>
        </p:txBody>
      </p:sp>
      <p:pic>
        <p:nvPicPr>
          <p:cNvPr id="17" name="図 16">
            <a:extLst>
              <a:ext uri="{FF2B5EF4-FFF2-40B4-BE49-F238E27FC236}">
                <a16:creationId xmlns:a16="http://schemas.microsoft.com/office/drawing/2014/main" id="{1CD07143-33F3-F123-EEA4-C3D819B63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6236" y="1701129"/>
            <a:ext cx="220399" cy="221992"/>
          </a:xfrm>
          <a:prstGeom prst="rect">
            <a:avLst/>
          </a:prstGeom>
        </p:spPr>
      </p:pic>
      <p:sp>
        <p:nvSpPr>
          <p:cNvPr id="18" name="テキスト ボックス 17">
            <a:extLst>
              <a:ext uri="{FF2B5EF4-FFF2-40B4-BE49-F238E27FC236}">
                <a16:creationId xmlns:a16="http://schemas.microsoft.com/office/drawing/2014/main" id="{49190B34-10C2-2734-BBFC-2FCB6C9B6D18}"/>
              </a:ext>
            </a:extLst>
          </p:cNvPr>
          <p:cNvSpPr txBox="1"/>
          <p:nvPr/>
        </p:nvSpPr>
        <p:spPr>
          <a:xfrm>
            <a:off x="9338220" y="1708866"/>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19" name="図 18">
            <a:extLst>
              <a:ext uri="{FF2B5EF4-FFF2-40B4-BE49-F238E27FC236}">
                <a16:creationId xmlns:a16="http://schemas.microsoft.com/office/drawing/2014/main" id="{619D249B-72A2-6AE2-3E7C-1582ED896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9528" y="1255909"/>
            <a:ext cx="1787511" cy="1340633"/>
          </a:xfrm>
          <a:prstGeom prst="rect">
            <a:avLst/>
          </a:prstGeom>
          <a:pattFill prst="pct60">
            <a:fgClr>
              <a:srgbClr val="D7F3F9"/>
            </a:fgClr>
            <a:bgClr>
              <a:schemeClr val="bg1"/>
            </a:bgClr>
          </a:pattFill>
        </p:spPr>
      </p:pic>
      <p:sp>
        <p:nvSpPr>
          <p:cNvPr id="20" name="テキスト ボックス 19">
            <a:extLst>
              <a:ext uri="{FF2B5EF4-FFF2-40B4-BE49-F238E27FC236}">
                <a16:creationId xmlns:a16="http://schemas.microsoft.com/office/drawing/2014/main" id="{CDE4B398-8225-8A55-7807-0BEFA5EB0277}"/>
              </a:ext>
            </a:extLst>
          </p:cNvPr>
          <p:cNvSpPr txBox="1"/>
          <p:nvPr/>
        </p:nvSpPr>
        <p:spPr>
          <a:xfrm>
            <a:off x="2467086" y="1669569"/>
            <a:ext cx="1620957" cy="507831"/>
          </a:xfrm>
          <a:prstGeom prst="rect">
            <a:avLst/>
          </a:prstGeom>
          <a:noFill/>
        </p:spPr>
        <p:txBody>
          <a:bodyPr wrap="none" rtlCol="0">
            <a:spAutoFit/>
          </a:bodyPr>
          <a:lstStyle/>
          <a:p>
            <a:pPr algn="ctr"/>
            <a:r>
              <a:rPr lang="ja-JP" altLang="en-US" sz="1100" b="1" dirty="0">
                <a:solidFill>
                  <a:srgbClr val="F26486"/>
                </a:solidFill>
                <a:latin typeface="+mn-ea"/>
              </a:rPr>
              <a:t>オッジェンヌ起用</a:t>
            </a:r>
            <a:endParaRPr lang="en-US" altLang="ja-JP" sz="1100" b="1" dirty="0">
              <a:solidFill>
                <a:srgbClr val="F26486"/>
              </a:solidFill>
              <a:latin typeface="+mn-ea"/>
            </a:endParaRPr>
          </a:p>
          <a:p>
            <a:pPr algn="ctr"/>
            <a:r>
              <a:rPr lang="ja-JP" altLang="en-US" sz="1600" b="1" u="sng" dirty="0">
                <a:latin typeface="+mn-ea"/>
              </a:rPr>
              <a:t>雑誌タイアップ</a:t>
            </a:r>
            <a:endParaRPr lang="en-US" altLang="ja-JP" sz="1600" b="1" u="sng" dirty="0">
              <a:latin typeface="+mn-ea"/>
            </a:endParaRPr>
          </a:p>
        </p:txBody>
      </p:sp>
      <p:pic>
        <p:nvPicPr>
          <p:cNvPr id="21" name="図 20">
            <a:extLst>
              <a:ext uri="{FF2B5EF4-FFF2-40B4-BE49-F238E27FC236}">
                <a16:creationId xmlns:a16="http://schemas.microsoft.com/office/drawing/2014/main" id="{5763E91F-6DBF-7443-AD57-BE9D9F78B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02" y="1410361"/>
            <a:ext cx="463929" cy="193490"/>
          </a:xfrm>
          <a:prstGeom prst="rect">
            <a:avLst/>
          </a:prstGeom>
        </p:spPr>
      </p:pic>
      <p:graphicFrame>
        <p:nvGraphicFramePr>
          <p:cNvPr id="4" name="表 3">
            <a:extLst>
              <a:ext uri="{FF2B5EF4-FFF2-40B4-BE49-F238E27FC236}">
                <a16:creationId xmlns:a16="http://schemas.microsoft.com/office/drawing/2014/main" id="{B761FE78-6509-1695-E132-A421EF5CCF82}"/>
              </a:ext>
            </a:extLst>
          </p:cNvPr>
          <p:cNvGraphicFramePr>
            <a:graphicFrameLocks noGrp="1"/>
          </p:cNvGraphicFramePr>
          <p:nvPr>
            <p:extLst>
              <p:ext uri="{D42A27DB-BD31-4B8C-83A1-F6EECF244321}">
                <p14:modId xmlns:p14="http://schemas.microsoft.com/office/powerpoint/2010/main" val="3932768424"/>
              </p:ext>
            </p:extLst>
          </p:nvPr>
        </p:nvGraphicFramePr>
        <p:xfrm>
          <a:off x="736601" y="2720524"/>
          <a:ext cx="11082360" cy="3477205"/>
        </p:xfrm>
        <a:graphic>
          <a:graphicData uri="http://schemas.openxmlformats.org/drawingml/2006/table">
            <a:tbl>
              <a:tblPr firstRow="1" bandRow="1">
                <a:tableStyleId>{5C22544A-7EE6-4342-B048-85BDC9FD1C3A}</a:tableStyleId>
              </a:tblPr>
              <a:tblGrid>
                <a:gridCol w="1847060">
                  <a:extLst>
                    <a:ext uri="{9D8B030D-6E8A-4147-A177-3AD203B41FA5}">
                      <a16:colId xmlns:a16="http://schemas.microsoft.com/office/drawing/2014/main" val="3024922907"/>
                    </a:ext>
                  </a:extLst>
                </a:gridCol>
                <a:gridCol w="1304069">
                  <a:extLst>
                    <a:ext uri="{9D8B030D-6E8A-4147-A177-3AD203B41FA5}">
                      <a16:colId xmlns:a16="http://schemas.microsoft.com/office/drawing/2014/main" val="1889103656"/>
                    </a:ext>
                  </a:extLst>
                </a:gridCol>
                <a:gridCol w="2390051">
                  <a:extLst>
                    <a:ext uri="{9D8B030D-6E8A-4147-A177-3AD203B41FA5}">
                      <a16:colId xmlns:a16="http://schemas.microsoft.com/office/drawing/2014/main" val="1913824876"/>
                    </a:ext>
                  </a:extLst>
                </a:gridCol>
                <a:gridCol w="2028530">
                  <a:extLst>
                    <a:ext uri="{9D8B030D-6E8A-4147-A177-3AD203B41FA5}">
                      <a16:colId xmlns:a16="http://schemas.microsoft.com/office/drawing/2014/main" val="1892561269"/>
                    </a:ext>
                  </a:extLst>
                </a:gridCol>
                <a:gridCol w="1665590">
                  <a:extLst>
                    <a:ext uri="{9D8B030D-6E8A-4147-A177-3AD203B41FA5}">
                      <a16:colId xmlns:a16="http://schemas.microsoft.com/office/drawing/2014/main" val="3211449004"/>
                    </a:ext>
                  </a:extLst>
                </a:gridCol>
                <a:gridCol w="1847060">
                  <a:extLst>
                    <a:ext uri="{9D8B030D-6E8A-4147-A177-3AD203B41FA5}">
                      <a16:colId xmlns:a16="http://schemas.microsoft.com/office/drawing/2014/main" val="1548442778"/>
                    </a:ext>
                  </a:extLst>
                </a:gridCol>
              </a:tblGrid>
              <a:tr h="6786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起用モデル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err="1">
                          <a:solidFill>
                            <a:schemeClr val="tx1"/>
                          </a:solidFill>
                          <a:latin typeface="+mn-ea"/>
                          <a:ea typeface="+mn-ea"/>
                        </a:rPr>
                        <a:t>Oggi</a:t>
                      </a:r>
                      <a:r>
                        <a:rPr kumimoji="1" lang="ja-JP" altLang="en-US" sz="1600" b="1">
                          <a:solidFill>
                            <a:schemeClr val="tx1"/>
                          </a:solidFill>
                          <a:latin typeface="+mn-ea"/>
                          <a:ea typeface="+mn-ea"/>
                        </a:rPr>
                        <a:t>本誌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a:solidFill>
                            <a:schemeClr val="tx1"/>
                          </a:solidFill>
                          <a:latin typeface="+mn-ea"/>
                          <a:ea typeface="+mn-ea"/>
                        </a:rPr>
                        <a:t>二次利用（１か月間）</a:t>
                      </a:r>
                      <a:endParaRPr kumimoji="1" lang="en-US" altLang="ja-JP" sz="16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en-US" altLang="ja-JP" sz="1200" b="1">
                          <a:solidFill>
                            <a:schemeClr val="tx1"/>
                          </a:solidFill>
                          <a:latin typeface="+mn-ea"/>
                          <a:ea typeface="+mn-ea"/>
                        </a:rPr>
                        <a:t>Oggi</a:t>
                      </a:r>
                      <a:r>
                        <a:rPr kumimoji="1" lang="ja-JP" altLang="en-US" sz="1200" b="1">
                          <a:solidFill>
                            <a:schemeClr val="tx1"/>
                          </a:solidFill>
                          <a:latin typeface="+mn-ea"/>
                          <a:ea typeface="+mn-ea"/>
                        </a:rPr>
                        <a:t>公式</a:t>
                      </a:r>
                      <a:endParaRPr kumimoji="1" lang="en-US" altLang="ja-JP" sz="1200" b="1">
                        <a:solidFill>
                          <a:schemeClr val="tx1"/>
                        </a:solidFill>
                        <a:latin typeface="+mn-ea"/>
                        <a:ea typeface="+mn-ea"/>
                      </a:endParaRPr>
                    </a:p>
                    <a:p>
                      <a:pPr algn="ctr"/>
                      <a:r>
                        <a:rPr kumimoji="1" lang="en-US" altLang="ja-JP" sz="1200" b="1">
                          <a:solidFill>
                            <a:schemeClr val="tx1"/>
                          </a:solidFill>
                          <a:latin typeface="+mn-ea"/>
                          <a:ea typeface="+mn-ea"/>
                        </a:rPr>
                        <a:t>Instagram</a:t>
                      </a:r>
                    </a:p>
                    <a:p>
                      <a:pPr algn="ctr"/>
                      <a:r>
                        <a:rPr kumimoji="1" lang="ja-JP" altLang="en-US" sz="1200" b="1">
                          <a:solidFill>
                            <a:schemeClr val="tx1"/>
                          </a:solidFill>
                          <a:latin typeface="+mn-ea"/>
                          <a:ea typeface="+mn-ea"/>
                        </a:rPr>
                        <a:t>フィード</a:t>
                      </a:r>
                      <a:r>
                        <a:rPr kumimoji="1" lang="en-US" altLang="ja-JP" sz="1200" b="1">
                          <a:solidFill>
                            <a:schemeClr val="tx1"/>
                          </a:solidFill>
                          <a:latin typeface="+mn-ea"/>
                          <a:ea typeface="+mn-ea"/>
                        </a:rPr>
                        <a:t>or </a:t>
                      </a:r>
                      <a:r>
                        <a:rPr kumimoji="1" lang="ja-JP" altLang="en-US" sz="1200" b="1">
                          <a:solidFill>
                            <a:schemeClr val="tx1"/>
                          </a:solidFill>
                          <a:latin typeface="+mn-ea"/>
                          <a:ea typeface="+mn-ea"/>
                        </a:rPr>
                        <a:t>ストーリーズ</a:t>
                      </a:r>
                      <a:endParaRPr kumimoji="1" lang="en-US" altLang="ja-JP" sz="12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転載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特別料金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2F2"/>
                    </a:solidFill>
                  </a:tcPr>
                </a:tc>
                <a:extLst>
                  <a:ext uri="{0D108BD9-81ED-4DB2-BD59-A6C34878D82A}">
                    <a16:rowId xmlns:a16="http://schemas.microsoft.com/office/drawing/2014/main" val="1385677012"/>
                  </a:ext>
                </a:extLst>
              </a:tr>
              <a:tr h="699638">
                <a:tc rowSpan="4">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2P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400" b="0" u="none"/>
                        <a:t>掲載</a:t>
                      </a:r>
                      <a:r>
                        <a:rPr kumimoji="1" lang="ja-JP" altLang="en-US" sz="1600" b="1" u="none"/>
                        <a:t>全</a:t>
                      </a:r>
                      <a:r>
                        <a:rPr kumimoji="1" lang="ja-JP" altLang="en-US" sz="1400" b="0" u="none"/>
                        <a:t>カット＋</a:t>
                      </a:r>
                      <a:r>
                        <a:rPr kumimoji="1" lang="en-US" altLang="ja-JP" sz="1400" b="0" u="none" err="1"/>
                        <a:t>Oggi</a:t>
                      </a:r>
                      <a:r>
                        <a:rPr kumimoji="1" lang="ja-JP" altLang="en-US" sz="1400" b="0" u="none"/>
                        <a:t>ロゴ</a:t>
                      </a:r>
                      <a:br>
                        <a:rPr kumimoji="1" lang="ja-JP" altLang="en-US" sz="1000"/>
                      </a:br>
                      <a:r>
                        <a:rPr kumimoji="1" lang="ja-JP" altLang="en-US" sz="1000"/>
                        <a:t>▼使用可能範囲</a:t>
                      </a:r>
                      <a:br>
                        <a:rPr kumimoji="1" lang="en-US" altLang="ja-JP" sz="1000"/>
                      </a:br>
                      <a:r>
                        <a:rPr kumimoji="1" lang="ja-JP" altLang="en-US" sz="1000"/>
                        <a:t>・</a:t>
                      </a:r>
                      <a:r>
                        <a:rPr kumimoji="1" lang="ja-JP" altLang="en-US" sz="900"/>
                        <a:t>店頭</a:t>
                      </a:r>
                      <a:r>
                        <a:rPr kumimoji="1" lang="en-US" altLang="ja-JP" sz="900"/>
                        <a:t>POP</a:t>
                      </a:r>
                      <a:r>
                        <a:rPr kumimoji="1" lang="ja-JP" altLang="en-US" sz="900"/>
                        <a:t>（</a:t>
                      </a:r>
                      <a:r>
                        <a:rPr kumimoji="1" lang="en-US" altLang="ja-JP" sz="900"/>
                        <a:t>A3</a:t>
                      </a:r>
                      <a:r>
                        <a:rPr kumimoji="1" lang="ja-JP" altLang="en-US" sz="900"/>
                        <a:t>サイズまで）</a:t>
                      </a:r>
                    </a:p>
                    <a:p>
                      <a:pPr algn="ctr"/>
                      <a:r>
                        <a:rPr kumimoji="1" lang="ja-JP" altLang="en-US" sz="900"/>
                        <a:t>・クライアント</a:t>
                      </a:r>
                      <a:r>
                        <a:rPr kumimoji="1" lang="en-US" altLang="ja-JP" sz="900"/>
                        <a:t>WEB</a:t>
                      </a:r>
                      <a:r>
                        <a:rPr kumimoji="1" lang="ja-JP" altLang="en-US" sz="900"/>
                        <a:t>サイト</a:t>
                      </a:r>
                    </a:p>
                    <a:p>
                      <a:pPr algn="ctr"/>
                      <a:r>
                        <a:rPr kumimoji="1" lang="ja-JP" altLang="en-US" sz="900"/>
                        <a:t>・クライアント公式</a:t>
                      </a:r>
                      <a:r>
                        <a:rPr kumimoji="1" lang="en-US" altLang="ja-JP" sz="900"/>
                        <a:t>SNS</a:t>
                      </a:r>
                      <a:br>
                        <a:rPr kumimoji="1" lang="en-US" altLang="ja-JP" sz="900"/>
                      </a:br>
                      <a:r>
                        <a:rPr kumimoji="1" lang="en-US" altLang="ja-JP" sz="900"/>
                        <a:t>※</a:t>
                      </a:r>
                      <a:r>
                        <a:rPr lang="en-US" altLang="ja-JP" sz="900">
                          <a:latin typeface="+mn-ea"/>
                        </a:rPr>
                        <a:t>EC</a:t>
                      </a:r>
                      <a:r>
                        <a:rPr lang="ja-JP" altLang="en-US" sz="900">
                          <a:latin typeface="+mn-ea"/>
                        </a:rPr>
                        <a:t>サイトの商品ページでの使用は</a:t>
                      </a:r>
                      <a:r>
                        <a:rPr lang="en-US" altLang="ja-JP" sz="900">
                          <a:latin typeface="+mn-ea"/>
                        </a:rPr>
                        <a:t>NG</a:t>
                      </a:r>
                      <a:endParaRPr kumimoji="1" lang="en-US" altLang="ja-JP" sz="9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G270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050505"/>
                  </a:ext>
                </a:extLst>
              </a:tr>
              <a:tr h="6996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 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G320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3494341"/>
                  </a:ext>
                </a:extLst>
              </a:tr>
              <a:tr h="699638">
                <a:tc vMerge="1">
                  <a:txBody>
                    <a:bodyPr/>
                    <a:lstStyle/>
                    <a:p>
                      <a:endParaRPr kumimoji="1" lang="ja-JP" altLang="en-US"/>
                    </a:p>
                  </a:txBody>
                  <a:tcPr/>
                </a:tc>
                <a:tc rowSpan="2">
                  <a:txBody>
                    <a:bodyPr/>
                    <a:lstStyle/>
                    <a:p>
                      <a:pPr algn="ctr"/>
                      <a:r>
                        <a:rPr kumimoji="1" lang="en-US" altLang="ja-JP"/>
                        <a:t>4P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n-lt"/>
                          <a:ea typeface="+mn-ea"/>
                          <a:cs typeface="+mn-cs"/>
                        </a:rPr>
                        <a:t>掲載</a:t>
                      </a:r>
                      <a:r>
                        <a:rPr kumimoji="1" lang="ja-JP" altLang="en-US" sz="1600" b="1" u="none"/>
                        <a:t>全</a:t>
                      </a:r>
                      <a:r>
                        <a:rPr kumimoji="1" lang="ja-JP" altLang="en-US" sz="1400" b="0" i="0" u="none" strike="noStrike" kern="1200" cap="none" spc="0" normalizeH="0" baseline="0" noProof="0">
                          <a:ln>
                            <a:noFill/>
                          </a:ln>
                          <a:solidFill>
                            <a:prstClr val="black"/>
                          </a:solidFill>
                          <a:effectLst/>
                          <a:uLnTx/>
                          <a:uFillTx/>
                          <a:latin typeface="+mn-lt"/>
                          <a:ea typeface="+mn-ea"/>
                          <a:cs typeface="+mn-cs"/>
                        </a:rPr>
                        <a:t>カット＋</a:t>
                      </a:r>
                      <a:r>
                        <a:rPr kumimoji="1" lang="en-US" altLang="ja-JP" sz="1400" b="0" i="0" u="none" strike="noStrike" kern="1200" cap="none" spc="0" normalizeH="0" baseline="0" noProof="0" err="1">
                          <a:ln>
                            <a:noFill/>
                          </a:ln>
                          <a:solidFill>
                            <a:prstClr val="black"/>
                          </a:solidFill>
                          <a:effectLst/>
                          <a:uLnTx/>
                          <a:uFillTx/>
                          <a:latin typeface="+mn-lt"/>
                          <a:ea typeface="+mn-ea"/>
                          <a:cs typeface="+mn-cs"/>
                        </a:rPr>
                        <a:t>Oggi</a:t>
                      </a:r>
                      <a:r>
                        <a:rPr kumimoji="1" lang="ja-JP" altLang="en-US" sz="1400" b="0" i="0" u="none" strike="noStrike" kern="1200" cap="none" spc="0" normalizeH="0" baseline="0" noProof="0">
                          <a:ln>
                            <a:noFill/>
                          </a:ln>
                          <a:solidFill>
                            <a:prstClr val="black"/>
                          </a:solidFill>
                          <a:effectLst/>
                          <a:uLnTx/>
                          <a:uFillTx/>
                          <a:latin typeface="+mn-lt"/>
                          <a:ea typeface="+mn-ea"/>
                          <a:cs typeface="+mn-cs"/>
                        </a:rPr>
                        <a:t>ロゴ</a:t>
                      </a:r>
                      <a:br>
                        <a:rPr kumimoji="1" lang="ja-JP" altLang="en-US"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▼使用可能範囲</a:t>
                      </a:r>
                      <a:br>
                        <a:rPr kumimoji="1" lang="en-US" altLang="ja-JP" sz="1000" b="0" i="0" u="none" strike="noStrike" kern="1200" cap="none" spc="0" normalizeH="0" baseline="0" noProof="0">
                          <a:ln>
                            <a:noFill/>
                          </a:ln>
                          <a:solidFill>
                            <a:prstClr val="black"/>
                          </a:solidFill>
                          <a:effectLst/>
                          <a:uLnTx/>
                          <a:uFillTx/>
                          <a:latin typeface="+mn-lt"/>
                          <a:ea typeface="+mn-ea"/>
                          <a:cs typeface="+mn-cs"/>
                        </a:rPr>
                      </a:br>
                      <a:r>
                        <a:rPr kumimoji="1" lang="ja-JP" altLang="en-US" sz="1000" b="0" i="0" u="none" strike="noStrike" kern="1200" cap="none" spc="0" normalizeH="0" baseline="0" noProof="0">
                          <a:ln>
                            <a:noFill/>
                          </a:ln>
                          <a:solidFill>
                            <a:prstClr val="black"/>
                          </a:solidFill>
                          <a:effectLst/>
                          <a:uLnTx/>
                          <a:uFillTx/>
                          <a:latin typeface="+mn-lt"/>
                          <a:ea typeface="+mn-ea"/>
                          <a:cs typeface="+mn-cs"/>
                        </a:rPr>
                        <a:t>・</a:t>
                      </a:r>
                      <a:r>
                        <a:rPr kumimoji="1" lang="ja-JP" altLang="en-US" sz="900" b="0" i="0" u="none" strike="noStrike" kern="1200" cap="none" spc="0" normalizeH="0" baseline="0" noProof="0">
                          <a:ln>
                            <a:noFill/>
                          </a:ln>
                          <a:solidFill>
                            <a:prstClr val="black"/>
                          </a:solidFill>
                          <a:effectLst/>
                          <a:uLnTx/>
                          <a:uFillTx/>
                          <a:latin typeface="+mn-lt"/>
                          <a:ea typeface="+mn-ea"/>
                          <a:cs typeface="+mn-cs"/>
                        </a:rPr>
                        <a:t>店頭</a:t>
                      </a:r>
                      <a:r>
                        <a:rPr kumimoji="1" lang="en-US" altLang="ja-JP" sz="900" b="0" i="0" u="none" strike="noStrike" kern="1200" cap="none" spc="0" normalizeH="0" baseline="0" noProof="0">
                          <a:ln>
                            <a:noFill/>
                          </a:ln>
                          <a:solidFill>
                            <a:prstClr val="black"/>
                          </a:solidFill>
                          <a:effectLst/>
                          <a:uLnTx/>
                          <a:uFillTx/>
                          <a:latin typeface="+mn-lt"/>
                          <a:ea typeface="+mn-ea"/>
                          <a:cs typeface="+mn-cs"/>
                        </a:rPr>
                        <a:t>POP</a:t>
                      </a:r>
                      <a:r>
                        <a:rPr kumimoji="1" lang="ja-JP" altLang="en-US"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mn-lt"/>
                          <a:ea typeface="+mn-ea"/>
                          <a:cs typeface="+mn-cs"/>
                        </a:rPr>
                        <a:t>A3</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サイズまで）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a:t>
                      </a:r>
                      <a:r>
                        <a:rPr kumimoji="1" lang="en-US" altLang="ja-JP" sz="900" b="0" i="0" u="none" strike="noStrike" kern="1200" cap="none" spc="0" normalizeH="0" baseline="0" noProof="0">
                          <a:ln>
                            <a:noFill/>
                          </a:ln>
                          <a:solidFill>
                            <a:prstClr val="black"/>
                          </a:solidFill>
                          <a:effectLst/>
                          <a:uLnTx/>
                          <a:uFillTx/>
                          <a:latin typeface="+mn-lt"/>
                          <a:ea typeface="+mn-ea"/>
                          <a:cs typeface="+mn-cs"/>
                        </a:rPr>
                        <a:t>WEB</a:t>
                      </a:r>
                      <a:r>
                        <a:rPr kumimoji="1" lang="ja-JP" altLang="en-US" sz="900" b="0" i="0" u="none" strike="noStrike" kern="1200" cap="none" spc="0" normalizeH="0" baseline="0" noProof="0">
                          <a:ln>
                            <a:noFill/>
                          </a:ln>
                          <a:solidFill>
                            <a:prstClr val="black"/>
                          </a:solidFill>
                          <a:effectLst/>
                          <a:uLnTx/>
                          <a:uFillTx/>
                          <a:latin typeface="+mn-lt"/>
                          <a:ea typeface="+mn-ea"/>
                          <a:cs typeface="+mn-cs"/>
                        </a:rPr>
                        <a:t>サイト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n-lt"/>
                          <a:ea typeface="+mn-ea"/>
                          <a:cs typeface="+mn-cs"/>
                        </a:rPr>
                        <a:t>・クライアント公式</a:t>
                      </a:r>
                      <a:r>
                        <a:rPr kumimoji="1" lang="en-US" altLang="ja-JP" sz="900" b="0" i="0" u="none" strike="noStrike" kern="1200" cap="none" spc="0" normalizeH="0" baseline="0" noProof="0">
                          <a:ln>
                            <a:noFill/>
                          </a:ln>
                          <a:solidFill>
                            <a:prstClr val="black"/>
                          </a:solidFill>
                          <a:effectLst/>
                          <a:uLnTx/>
                          <a:uFillTx/>
                          <a:latin typeface="+mn-lt"/>
                          <a:ea typeface="+mn-ea"/>
                          <a:cs typeface="+mn-cs"/>
                        </a:rPr>
                        <a:t>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n-lt"/>
                          <a:ea typeface="+mn-ea"/>
                          <a:cs typeface="+mn-cs"/>
                        </a:rPr>
                        <a:t>※</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EC</a:t>
                      </a: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サイトの商品ページでの使用は</a:t>
                      </a:r>
                      <a:r>
                        <a:rPr kumimoji="1" lang="en-US" altLang="ja-JP" sz="900" b="0"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NG</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a:t>1</a:t>
                      </a:r>
                      <a:r>
                        <a:rPr kumimoji="1" lang="ja-JP" altLang="en-US"/>
                        <a:t>回投稿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G420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43359"/>
                  </a:ext>
                </a:extLst>
              </a:tr>
              <a:tr h="6996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n-ea"/>
                          <a:ea typeface="+mn-ea"/>
                          <a:cs typeface="+mn-cs"/>
                        </a:rPr>
                        <a:t>WEB CMS or </a:t>
                      </a:r>
                      <a:br>
                        <a:rPr kumimoji="1" lang="en-US" altLang="ja-JP" sz="1100" b="0" i="0" u="none" strike="noStrike" kern="1200" cap="none" spc="0" normalizeH="0" baseline="0" noProof="0">
                          <a:ln>
                            <a:noFill/>
                          </a:ln>
                          <a:solidFill>
                            <a:prstClr val="black"/>
                          </a:solidFill>
                          <a:effectLst/>
                          <a:uLnTx/>
                          <a:uFillTx/>
                          <a:latin typeface="+mn-ea"/>
                          <a:ea typeface="+mn-ea"/>
                          <a:cs typeface="+mn-cs"/>
                        </a:rPr>
                      </a:br>
                      <a:r>
                        <a:rPr kumimoji="1" lang="en-US" altLang="ja-JP" sz="1100" b="0" i="0" u="none" strike="noStrike" kern="1200" cap="none" spc="0" normalizeH="0" baseline="0" noProof="0">
                          <a:ln>
                            <a:noFill/>
                          </a:ln>
                          <a:solidFill>
                            <a:prstClr val="black"/>
                          </a:solidFill>
                          <a:effectLst/>
                          <a:uLnTx/>
                          <a:uFillTx/>
                          <a:latin typeface="+mn-ea"/>
                          <a:ea typeface="+mn-ea"/>
                          <a:cs typeface="+mn-cs"/>
                        </a:rPr>
                        <a:t>IG</a:t>
                      </a:r>
                      <a:r>
                        <a:rPr kumimoji="1" lang="ja-JP" altLang="en-US" sz="1100" b="0" i="0" u="none" strike="noStrike" kern="1200" cap="none" spc="0" normalizeH="0" baseline="0" noProof="0">
                          <a:ln>
                            <a:noFill/>
                          </a:ln>
                          <a:solidFill>
                            <a:prstClr val="black"/>
                          </a:solidFill>
                          <a:effectLst/>
                          <a:uLnTx/>
                          <a:uFillTx/>
                          <a:latin typeface="+mn-ea"/>
                          <a:ea typeface="+mn-ea"/>
                          <a:cs typeface="+mn-cs"/>
                        </a:rPr>
                        <a:t>フィードマガジン</a:t>
                      </a:r>
                      <a:endParaRPr kumimoji="1" lang="en-US" altLang="ja-JP" sz="1100" b="0" i="0" u="none" strike="noStrike" kern="1200" cap="none" spc="0" normalizeH="0" baseline="0" noProof="0">
                        <a:ln>
                          <a:noFill/>
                        </a:ln>
                        <a:solidFill>
                          <a:prstClr val="black"/>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G470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0958412"/>
                  </a:ext>
                </a:extLst>
              </a:tr>
            </a:tbl>
          </a:graphicData>
        </a:graphic>
      </p:graphicFrame>
      <p:sp>
        <p:nvSpPr>
          <p:cNvPr id="24" name="テキスト ボックス 23">
            <a:extLst>
              <a:ext uri="{FF2B5EF4-FFF2-40B4-BE49-F238E27FC236}">
                <a16:creationId xmlns:a16="http://schemas.microsoft.com/office/drawing/2014/main" id="{EF41199A-FB95-C4C3-DD04-CC0F796E4BF2}"/>
              </a:ext>
            </a:extLst>
          </p:cNvPr>
          <p:cNvSpPr txBox="1"/>
          <p:nvPr/>
        </p:nvSpPr>
        <p:spPr>
          <a:xfrm>
            <a:off x="886812" y="4459126"/>
            <a:ext cx="1492716" cy="615553"/>
          </a:xfrm>
          <a:prstGeom prst="rect">
            <a:avLst/>
          </a:prstGeom>
          <a:noFill/>
        </p:spPr>
        <p:txBody>
          <a:bodyPr wrap="none" rtlCol="0">
            <a:spAutoFit/>
          </a:bodyPr>
          <a:lstStyle/>
          <a:p>
            <a:pPr algn="ctr"/>
            <a:r>
              <a:rPr lang="ja-JP" altLang="en-US" sz="1700" b="1"/>
              <a:t>オッジェンヌ</a:t>
            </a:r>
            <a:endParaRPr lang="en-US" altLang="ja-JP" sz="1700" b="1"/>
          </a:p>
          <a:p>
            <a:pPr algn="ctr"/>
            <a:r>
              <a:rPr kumimoji="1" lang="ja-JP" altLang="en-US" sz="1700" b="1"/>
              <a:t>（人数相談）</a:t>
            </a:r>
            <a:endParaRPr kumimoji="1" lang="en-US" altLang="ja-JP" sz="1700" b="1"/>
          </a:p>
        </p:txBody>
      </p:sp>
      <p:sp>
        <p:nvSpPr>
          <p:cNvPr id="25" name="テキスト ボックス 24">
            <a:extLst>
              <a:ext uri="{FF2B5EF4-FFF2-40B4-BE49-F238E27FC236}">
                <a16:creationId xmlns:a16="http://schemas.microsoft.com/office/drawing/2014/main" id="{EB31A656-B344-6C86-A39D-1AD094B93343}"/>
              </a:ext>
            </a:extLst>
          </p:cNvPr>
          <p:cNvSpPr txBox="1"/>
          <p:nvPr/>
        </p:nvSpPr>
        <p:spPr>
          <a:xfrm>
            <a:off x="1299369" y="6252381"/>
            <a:ext cx="10406082" cy="577081"/>
          </a:xfrm>
          <a:prstGeom prst="rect">
            <a:avLst/>
          </a:prstGeom>
          <a:noFill/>
        </p:spPr>
        <p:txBody>
          <a:bodyPr wrap="square" rtlCol="0">
            <a:spAutoFit/>
          </a:bodyPr>
          <a:lstStyle/>
          <a:p>
            <a:pPr>
              <a:defRPr/>
            </a:pP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お取り上げブランドについては事前確認が必要</a:t>
            </a:r>
            <a:r>
              <a:rPr lang="ja-JP" altLang="en-US" sz="1050">
                <a:solidFill>
                  <a:prstClr val="black"/>
                </a:solidFill>
                <a:latin typeface="+mn-ea"/>
              </a:rPr>
              <a:t>です</a:t>
            </a:r>
            <a:r>
              <a:rPr kumimoji="1" lang="ja-JP" altLang="en-US" sz="1050" b="0" i="0" u="none" strike="noStrike" kern="1200" cap="none" spc="0" normalizeH="0" baseline="0" noProof="0">
                <a:ln>
                  <a:noFill/>
                </a:ln>
                <a:solidFill>
                  <a:prstClr val="black"/>
                </a:solidFill>
                <a:effectLst/>
                <a:uLnTx/>
                <a:uFillTx/>
                <a:latin typeface="+mn-ea"/>
                <a:cs typeface="+mn-cs"/>
              </a:rPr>
              <a:t>。</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競合排除はお受けできかねます。 </a:t>
            </a:r>
            <a:endParaRPr kumimoji="1" lang="en-US" altLang="ja-JP" sz="1050" b="0" i="0" u="none" strike="noStrike" kern="1200" cap="none" spc="0" normalizeH="0" baseline="0" noProof="0">
              <a:ln>
                <a:noFill/>
              </a:ln>
              <a:solidFill>
                <a:prstClr val="black"/>
              </a:solidFill>
              <a:effectLst/>
              <a:uLnTx/>
              <a:uFillTx/>
              <a:latin typeface="+mn-ea"/>
              <a:cs typeface="+mn-cs"/>
            </a:endParaRPr>
          </a:p>
          <a:p>
            <a:pPr>
              <a:defRPr/>
            </a:pPr>
            <a:r>
              <a:rPr kumimoji="1" lang="en-US" altLang="ja-JP" sz="1050" b="0" i="0" u="none" strike="noStrike" kern="1200" cap="none" spc="0" normalizeH="0" baseline="0" noProof="0">
                <a:ln>
                  <a:noFill/>
                </a:ln>
                <a:solidFill>
                  <a:prstClr val="black"/>
                </a:solidFill>
                <a:effectLst/>
                <a:uLnTx/>
                <a:uFillTx/>
                <a:latin typeface="+mn-ea"/>
                <a:cs typeface="+mn-cs"/>
              </a:rPr>
              <a:t>※AD</a:t>
            </a:r>
            <a:r>
              <a:rPr kumimoji="1" lang="ja-JP" altLang="en-US" sz="1050" b="0" i="0" u="none" strike="noStrike" kern="1200" cap="none" spc="0" normalizeH="0" baseline="0" noProof="0">
                <a:ln>
                  <a:noFill/>
                </a:ln>
                <a:solidFill>
                  <a:prstClr val="black"/>
                </a:solidFill>
                <a:effectLst/>
                <a:uLnTx/>
                <a:uFillTx/>
                <a:latin typeface="+mn-ea"/>
                <a:cs typeface="+mn-cs"/>
              </a:rPr>
              <a:t>配信は追加料金</a:t>
            </a:r>
            <a:r>
              <a:rPr kumimoji="1" lang="en-US" altLang="ja-JP" sz="1050" b="0" i="0" u="none" strike="noStrike" kern="1200" cap="none" spc="0" normalizeH="0" baseline="0" noProof="0">
                <a:ln>
                  <a:noFill/>
                </a:ln>
                <a:solidFill>
                  <a:prstClr val="black"/>
                </a:solidFill>
                <a:effectLst/>
                <a:uLnTx/>
                <a:uFillTx/>
                <a:latin typeface="+mn-ea"/>
                <a:cs typeface="+mn-cs"/>
              </a:rPr>
              <a:t>&amp;</a:t>
            </a:r>
            <a:r>
              <a:rPr kumimoji="1" lang="ja-JP" altLang="en-US" sz="1050" b="0" i="0" u="none" strike="noStrike" kern="1200" cap="none" spc="0" normalizeH="0" baseline="0" noProof="0">
                <a:ln>
                  <a:noFill/>
                </a:ln>
                <a:solidFill>
                  <a:prstClr val="black"/>
                </a:solidFill>
                <a:effectLst/>
                <a:uLnTx/>
                <a:uFillTx/>
                <a:latin typeface="+mn-ea"/>
                <a:cs typeface="+mn-cs"/>
              </a:rPr>
              <a:t>要審査でご相談可能です。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スケジュールや競合状況によっては、ご希望に添えない場合がございます。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ja-JP" altLang="en-US" sz="1050" b="0" i="0" u="none" strike="noStrike" kern="1200" cap="none" spc="0" normalizeH="0" baseline="0" noProof="0">
                <a:ln>
                  <a:noFill/>
                </a:ln>
                <a:solidFill>
                  <a:prstClr val="black"/>
                </a:solidFill>
                <a:effectLst/>
                <a:uLnTx/>
                <a:uFillTx/>
                <a:latin typeface="+mn-ea"/>
                <a:cs typeface="+mn-cs"/>
              </a:rPr>
              <a:t>構成に関しては、編集部任意でお願い</a:t>
            </a:r>
            <a:br>
              <a:rPr kumimoji="1" lang="en-US" altLang="ja-JP" sz="1050" b="0" i="0" u="none" strike="noStrike" kern="1200" cap="none" spc="0" normalizeH="0" baseline="0" noProof="0">
                <a:ln>
                  <a:noFill/>
                </a:ln>
                <a:solidFill>
                  <a:prstClr val="black"/>
                </a:solidFill>
                <a:effectLst/>
                <a:uLnTx/>
                <a:uFillTx/>
                <a:latin typeface="+mn-ea"/>
                <a:cs typeface="+mn-cs"/>
              </a:rPr>
            </a:br>
            <a:r>
              <a:rPr kumimoji="1" lang="ja-JP" altLang="en-US" sz="1050" b="0" i="0" u="none" strike="noStrike" kern="1200" cap="none" spc="0" normalizeH="0" baseline="0" noProof="0">
                <a:ln>
                  <a:noFill/>
                </a:ln>
                <a:solidFill>
                  <a:prstClr val="black"/>
                </a:solidFill>
                <a:effectLst/>
                <a:uLnTx/>
                <a:uFillTx/>
                <a:latin typeface="+mn-ea"/>
                <a:cs typeface="+mn-cs"/>
              </a:rPr>
              <a:t>いたします。</a:t>
            </a:r>
            <a:r>
              <a:rPr kumimoji="1" lang="en-US" altLang="ja-JP" sz="1050" b="0" i="0" u="none" strike="noStrike" kern="1200" cap="none" spc="0" normalizeH="0" baseline="0" noProof="0">
                <a:ln>
                  <a:noFill/>
                </a:ln>
                <a:solidFill>
                  <a:prstClr val="black"/>
                </a:solidFill>
                <a:effectLst/>
                <a:uLnTx/>
                <a:uFillTx/>
                <a:latin typeface="+mn-ea"/>
                <a:cs typeface="+mn-cs"/>
              </a:rPr>
              <a:t>※</a:t>
            </a:r>
            <a:r>
              <a:rPr kumimoji="1" lang="en-US" altLang="ja-JP" sz="1050" b="0" i="0" u="none" strike="noStrike" kern="1200" cap="none" spc="0" normalizeH="0" baseline="0" noProof="0" err="1">
                <a:ln>
                  <a:noFill/>
                </a:ln>
                <a:solidFill>
                  <a:prstClr val="black"/>
                </a:solidFill>
                <a:effectLst/>
                <a:uLnTx/>
                <a:uFillTx/>
                <a:latin typeface="+mn-ea"/>
                <a:cs typeface="+mn-cs"/>
              </a:rPr>
              <a:t>Oggi.jp</a:t>
            </a:r>
            <a:r>
              <a:rPr kumimoji="1" lang="ja-JP" altLang="en-US" sz="1050" b="0" i="0" u="none" strike="noStrike" kern="1200" cap="none" spc="0" normalizeH="0" baseline="0" noProof="0">
                <a:ln>
                  <a:noFill/>
                </a:ln>
                <a:solidFill>
                  <a:prstClr val="black"/>
                </a:solidFill>
                <a:effectLst/>
                <a:uLnTx/>
                <a:uFillTx/>
                <a:latin typeface="+mn-ea"/>
                <a:cs typeface="+mn-cs"/>
              </a:rPr>
              <a:t>転載の内容は本誌流用のためデザイン・ネームの修正は原則お受けできません。</a:t>
            </a:r>
            <a:r>
              <a:rPr kumimoji="1" lang="en-US" altLang="ja-JP" sz="1050" b="0" i="0" u="none" strike="noStrike" kern="1200" cap="none" spc="0" normalizeH="0" baseline="0" noProof="0">
                <a:ln>
                  <a:noFill/>
                </a:ln>
                <a:solidFill>
                  <a:prstClr val="black"/>
                </a:solidFill>
                <a:effectLst/>
                <a:uLnTx/>
                <a:uFillTx/>
                <a:latin typeface="+mn-ea"/>
                <a:cs typeface="+mn-cs"/>
              </a:rPr>
              <a:t> ※</a:t>
            </a:r>
            <a:r>
              <a:rPr kumimoji="1" lang="ja-JP" altLang="en-US" sz="1050" b="0" i="0" u="none" strike="noStrike" kern="1200" cap="none" spc="0" normalizeH="0" baseline="0" noProof="0">
                <a:ln>
                  <a:noFill/>
                </a:ln>
                <a:solidFill>
                  <a:prstClr val="black"/>
                </a:solidFill>
                <a:effectLst/>
                <a:uLnTx/>
                <a:uFillTx/>
                <a:latin typeface="+mn-ea"/>
                <a:cs typeface="+mn-cs"/>
              </a:rPr>
              <a:t>インスタ投稿の内容は編集部にお任せください。</a:t>
            </a:r>
            <a:endParaRPr lang="en-US" altLang="ja-JP" sz="1400">
              <a:latin typeface="+mn-ea"/>
            </a:endParaRPr>
          </a:p>
        </p:txBody>
      </p:sp>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51" y="6269959"/>
            <a:ext cx="466818" cy="466818"/>
          </a:xfrm>
          <a:prstGeom prst="rect">
            <a:avLst/>
          </a:prstGeom>
        </p:spPr>
      </p:pic>
      <p:cxnSp>
        <p:nvCxnSpPr>
          <p:cNvPr id="28" name="直線コネクタ 27">
            <a:extLst>
              <a:ext uri="{FF2B5EF4-FFF2-40B4-BE49-F238E27FC236}">
                <a16:creationId xmlns:a16="http://schemas.microsoft.com/office/drawing/2014/main" id="{43FCB17A-40B3-124C-CDDF-151C3D07774F}"/>
              </a:ext>
            </a:extLst>
          </p:cNvPr>
          <p:cNvCxnSpPr>
            <a:cxnSpLocks/>
          </p:cNvCxnSpPr>
          <p:nvPr/>
        </p:nvCxnSpPr>
        <p:spPr>
          <a:xfrm>
            <a:off x="9724914" y="187824"/>
            <a:ext cx="0" cy="916853"/>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749C8DB5-4045-5DED-EDFC-2105EA7C8413}"/>
              </a:ext>
            </a:extLst>
          </p:cNvPr>
          <p:cNvSpPr txBox="1"/>
          <p:nvPr/>
        </p:nvSpPr>
        <p:spPr>
          <a:xfrm>
            <a:off x="9902912" y="417546"/>
            <a:ext cx="2218877" cy="584775"/>
          </a:xfrm>
          <a:prstGeom prst="rect">
            <a:avLst/>
          </a:prstGeom>
          <a:noFill/>
        </p:spPr>
        <p:txBody>
          <a:bodyPr wrap="none" rtlCol="0">
            <a:spAutoFit/>
          </a:bodyPr>
          <a:lstStyle/>
          <a:p>
            <a:r>
              <a:rPr kumimoji="1" lang="en-US" altLang="ja-JP" sz="3200" b="1" dirty="0">
                <a:solidFill>
                  <a:srgbClr val="FF0000"/>
                </a:solidFill>
              </a:rPr>
              <a:t>G270</a:t>
            </a:r>
            <a:r>
              <a:rPr kumimoji="1" lang="ja-JP" altLang="en-US" sz="3200" b="1" dirty="0">
                <a:solidFill>
                  <a:srgbClr val="FF0000"/>
                </a:solidFill>
              </a:rPr>
              <a:t>万</a:t>
            </a:r>
            <a:r>
              <a:rPr kumimoji="1" lang="ja-JP" altLang="en-US" sz="2400" b="1" dirty="0">
                <a:solidFill>
                  <a:srgbClr val="FF0000"/>
                </a:solidFill>
              </a:rPr>
              <a:t>円</a:t>
            </a:r>
            <a:r>
              <a:rPr lang="en-US" altLang="ja-JP" sz="3200" b="1" dirty="0">
                <a:solidFill>
                  <a:srgbClr val="FF0000"/>
                </a:solidFill>
              </a:rPr>
              <a:t>~</a:t>
            </a:r>
          </a:p>
        </p:txBody>
      </p:sp>
      <p:pic>
        <p:nvPicPr>
          <p:cNvPr id="5" name="Picture 2" descr="読者モデルの女性">
            <a:extLst>
              <a:ext uri="{FF2B5EF4-FFF2-40B4-BE49-F238E27FC236}">
                <a16:creationId xmlns:a16="http://schemas.microsoft.com/office/drawing/2014/main" id="{BA726DD7-CBA5-BF70-E283-8BE5B62A9853}"/>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31650" y="1127816"/>
            <a:ext cx="722024" cy="769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読者モデルの女性">
            <a:extLst>
              <a:ext uri="{FF2B5EF4-FFF2-40B4-BE49-F238E27FC236}">
                <a16:creationId xmlns:a16="http://schemas.microsoft.com/office/drawing/2014/main" id="{6D9B99F9-19C1-7AE3-F6CE-1C33C4A462B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31649" y="1915517"/>
            <a:ext cx="720775" cy="7589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読者モデルの女性">
            <a:extLst>
              <a:ext uri="{FF2B5EF4-FFF2-40B4-BE49-F238E27FC236}">
                <a16:creationId xmlns:a16="http://schemas.microsoft.com/office/drawing/2014/main" id="{27E9D864-13A3-7523-A884-DF402BC664C8}"/>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664222" y="1921142"/>
            <a:ext cx="681852" cy="7569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読者モデルの女性">
            <a:extLst>
              <a:ext uri="{FF2B5EF4-FFF2-40B4-BE49-F238E27FC236}">
                <a16:creationId xmlns:a16="http://schemas.microsoft.com/office/drawing/2014/main" id="{9C14A028-4385-E054-9BDE-E679E269AEF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665470" y="1128956"/>
            <a:ext cx="680604" cy="76917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A9ED33C-0AB4-C1AD-E60E-17FB77CFF53B}"/>
              </a:ext>
            </a:extLst>
          </p:cNvPr>
          <p:cNvSpPr txBox="1"/>
          <p:nvPr/>
        </p:nvSpPr>
        <p:spPr>
          <a:xfrm>
            <a:off x="728266" y="212937"/>
            <a:ext cx="2262158" cy="369332"/>
          </a:xfrm>
          <a:prstGeom prst="rect">
            <a:avLst/>
          </a:prstGeom>
          <a:noFill/>
        </p:spPr>
        <p:txBody>
          <a:bodyPr wrap="none" rtlCol="0">
            <a:spAutoFit/>
          </a:bodyPr>
          <a:lstStyle/>
          <a:p>
            <a:r>
              <a:rPr kumimoji="1" lang="ja-JP" altLang="en-US"/>
              <a:t>専属読者モデル組織</a:t>
            </a:r>
          </a:p>
        </p:txBody>
      </p:sp>
      <p:sp>
        <p:nvSpPr>
          <p:cNvPr id="22" name="テキスト ボックス 21">
            <a:extLst>
              <a:ext uri="{FF2B5EF4-FFF2-40B4-BE49-F238E27FC236}">
                <a16:creationId xmlns:a16="http://schemas.microsoft.com/office/drawing/2014/main" id="{A7E2710B-F798-05D2-C512-8CF9881BD951}"/>
              </a:ext>
            </a:extLst>
          </p:cNvPr>
          <p:cNvSpPr txBox="1"/>
          <p:nvPr/>
        </p:nvSpPr>
        <p:spPr>
          <a:xfrm>
            <a:off x="9044295" y="6252381"/>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3" name="スライド番号プレースホルダー 22">
            <a:extLst>
              <a:ext uri="{FF2B5EF4-FFF2-40B4-BE49-F238E27FC236}">
                <a16:creationId xmlns:a16="http://schemas.microsoft.com/office/drawing/2014/main" id="{E40DC835-79DC-67F9-15FB-CA053713112C}"/>
              </a:ext>
            </a:extLst>
          </p:cNvPr>
          <p:cNvSpPr>
            <a:spLocks noGrp="1"/>
          </p:cNvSpPr>
          <p:nvPr>
            <p:ph type="sldNum" sz="quarter" idx="12"/>
          </p:nvPr>
        </p:nvSpPr>
        <p:spPr>
          <a:xfrm>
            <a:off x="9143104" y="6446000"/>
            <a:ext cx="2743200" cy="365125"/>
          </a:xfrm>
        </p:spPr>
        <p:txBody>
          <a:bodyPr/>
          <a:lstStyle/>
          <a:p>
            <a:fld id="{DF8D5609-E9B0-419D-B3FA-22D9F77AE177}" type="slidenum">
              <a:rPr kumimoji="1" lang="ja-JP" altLang="en-US" smtClean="0"/>
              <a:t>17</a:t>
            </a:fld>
            <a:endParaRPr kumimoji="1" lang="ja-JP" altLang="en-US" dirty="0"/>
          </a:p>
        </p:txBody>
      </p:sp>
    </p:spTree>
    <p:extLst>
      <p:ext uri="{BB962C8B-B14F-4D97-AF65-F5344CB8AC3E}">
        <p14:creationId xmlns:p14="http://schemas.microsoft.com/office/powerpoint/2010/main" val="236225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BB9504B7-E49D-E159-52D6-60A8131916E4}"/>
              </a:ext>
            </a:extLst>
          </p:cNvPr>
          <p:cNvCxnSpPr>
            <a:cxnSpLocks/>
          </p:cNvCxnSpPr>
          <p:nvPr/>
        </p:nvCxnSpPr>
        <p:spPr>
          <a:xfrm>
            <a:off x="0" y="4211820"/>
            <a:ext cx="834539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566021B4-F40F-2321-64BC-21486EDEB02E}"/>
              </a:ext>
            </a:extLst>
          </p:cNvPr>
          <p:cNvCxnSpPr/>
          <p:nvPr/>
        </p:nvCxnSpPr>
        <p:spPr>
          <a:xfrm>
            <a:off x="798558" y="0"/>
            <a:ext cx="0" cy="685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30B9F51F-E534-0371-8B1D-F56168C796FF}"/>
              </a:ext>
            </a:extLst>
          </p:cNvPr>
          <p:cNvCxnSpPr>
            <a:cxnSpLocks/>
          </p:cNvCxnSpPr>
          <p:nvPr/>
        </p:nvCxnSpPr>
        <p:spPr>
          <a:xfrm>
            <a:off x="798557" y="5509214"/>
            <a:ext cx="791887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E89BB4B9-DA19-EB95-B218-FA8332A0F74C}"/>
              </a:ext>
            </a:extLst>
          </p:cNvPr>
          <p:cNvCxnSpPr>
            <a:cxnSpLocks/>
          </p:cNvCxnSpPr>
          <p:nvPr/>
        </p:nvCxnSpPr>
        <p:spPr>
          <a:xfrm>
            <a:off x="798557" y="6183598"/>
            <a:ext cx="7918875"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2AEB8AD9-3867-348E-124B-0690FA1655AD}"/>
              </a:ext>
            </a:extLst>
          </p:cNvPr>
          <p:cNvSpPr txBox="1"/>
          <p:nvPr/>
        </p:nvSpPr>
        <p:spPr>
          <a:xfrm>
            <a:off x="1309093" y="5023993"/>
            <a:ext cx="6265153" cy="369332"/>
          </a:xfrm>
          <a:prstGeom prst="rect">
            <a:avLst/>
          </a:prstGeom>
          <a:noFill/>
        </p:spPr>
        <p:txBody>
          <a:bodyPr wrap="square" rtlCol="0">
            <a:spAutoFit/>
          </a:bodyPr>
          <a:lstStyle/>
          <a:p>
            <a:r>
              <a:rPr lang="ja-JP" altLang="en-US" b="1">
                <a:latin typeface="+mn-ea"/>
              </a:rPr>
              <a:t>編集企画「働く</a:t>
            </a:r>
            <a:r>
              <a:rPr lang="en-US" altLang="ja-JP" b="1">
                <a:latin typeface="+mn-ea"/>
              </a:rPr>
              <a:t>30</a:t>
            </a:r>
            <a:r>
              <a:rPr lang="ja-JP" altLang="en-US" b="1">
                <a:latin typeface="+mn-ea"/>
              </a:rPr>
              <a:t>歳からのはじめてシリーズ」 連動　</a:t>
            </a:r>
            <a:r>
              <a:rPr lang="en-US" altLang="ja-JP" b="1">
                <a:latin typeface="+mn-ea"/>
              </a:rPr>
              <a:t>p.17</a:t>
            </a:r>
            <a:endParaRPr lang="ja-JP" altLang="en-US" b="1">
              <a:latin typeface="+mn-ea"/>
            </a:endParaRPr>
          </a:p>
        </p:txBody>
      </p:sp>
      <p:sp>
        <p:nvSpPr>
          <p:cNvPr id="22" name="テキスト ボックス 21">
            <a:extLst>
              <a:ext uri="{FF2B5EF4-FFF2-40B4-BE49-F238E27FC236}">
                <a16:creationId xmlns:a16="http://schemas.microsoft.com/office/drawing/2014/main" id="{28DCF596-1FA3-C746-3A37-801ECB20BD27}"/>
              </a:ext>
            </a:extLst>
          </p:cNvPr>
          <p:cNvSpPr txBox="1"/>
          <p:nvPr/>
        </p:nvSpPr>
        <p:spPr>
          <a:xfrm>
            <a:off x="1853518" y="5698377"/>
            <a:ext cx="5176303" cy="369332"/>
          </a:xfrm>
          <a:prstGeom prst="rect">
            <a:avLst/>
          </a:prstGeom>
          <a:noFill/>
        </p:spPr>
        <p:txBody>
          <a:bodyPr wrap="square" rtlCol="0">
            <a:spAutoFit/>
          </a:bodyPr>
          <a:lstStyle/>
          <a:p>
            <a:r>
              <a:rPr lang="ja-JP" altLang="en-US" sz="1800" b="1">
                <a:latin typeface="+mn-ea"/>
              </a:rPr>
              <a:t>スタイリストコラボ＆ライブショッピング</a:t>
            </a:r>
            <a:r>
              <a:rPr lang="en-US" altLang="ja-JP" sz="1800" b="1">
                <a:latin typeface="+mn-ea"/>
              </a:rPr>
              <a:t> p.20</a:t>
            </a:r>
            <a:endParaRPr lang="ja-JP" altLang="en-US" sz="1800" b="1">
              <a:latin typeface="+mn-ea"/>
            </a:endParaRPr>
          </a:p>
        </p:txBody>
      </p:sp>
      <p:pic>
        <p:nvPicPr>
          <p:cNvPr id="11" name="図 10" descr="ドレスを着た女性&#10;&#10;自動的に生成された説明">
            <a:extLst>
              <a:ext uri="{FF2B5EF4-FFF2-40B4-BE49-F238E27FC236}">
                <a16:creationId xmlns:a16="http://schemas.microsoft.com/office/drawing/2014/main" id="{8EFE069E-75D2-21F7-5E63-4A225180AF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24563" y="190902"/>
            <a:ext cx="4167437" cy="6667098"/>
          </a:xfrm>
          <a:prstGeom prst="rect">
            <a:avLst/>
          </a:prstGeom>
        </p:spPr>
      </p:pic>
      <p:sp>
        <p:nvSpPr>
          <p:cNvPr id="18" name="テキスト ボックス 17">
            <a:extLst>
              <a:ext uri="{FF2B5EF4-FFF2-40B4-BE49-F238E27FC236}">
                <a16:creationId xmlns:a16="http://schemas.microsoft.com/office/drawing/2014/main" id="{D1567D46-4C9B-AEB1-8310-3A0F021DF653}"/>
              </a:ext>
            </a:extLst>
          </p:cNvPr>
          <p:cNvSpPr txBox="1"/>
          <p:nvPr/>
        </p:nvSpPr>
        <p:spPr>
          <a:xfrm>
            <a:off x="2791655" y="4349609"/>
            <a:ext cx="3300029" cy="369332"/>
          </a:xfrm>
          <a:prstGeom prst="rect">
            <a:avLst/>
          </a:prstGeom>
          <a:noFill/>
        </p:spPr>
        <p:txBody>
          <a:bodyPr wrap="square" rtlCol="0">
            <a:spAutoFit/>
          </a:bodyPr>
          <a:lstStyle/>
          <a:p>
            <a:r>
              <a:rPr lang="ja-JP" altLang="en-US" b="1">
                <a:latin typeface="+mn-ea"/>
              </a:rPr>
              <a:t>専属モデル起用</a:t>
            </a:r>
            <a:r>
              <a:rPr lang="en-US" altLang="ja-JP" b="1">
                <a:latin typeface="+mn-ea"/>
              </a:rPr>
              <a:t> 1P </a:t>
            </a:r>
            <a:r>
              <a:rPr lang="ja-JP" altLang="en-US" b="1">
                <a:latin typeface="+mn-ea"/>
              </a:rPr>
              <a:t>連載</a:t>
            </a:r>
            <a:r>
              <a:rPr lang="en-US" altLang="ja-JP" b="1">
                <a:latin typeface="+mn-ea"/>
              </a:rPr>
              <a:t> p.19</a:t>
            </a:r>
            <a:endParaRPr lang="ja-JP" altLang="en-US" b="1">
              <a:latin typeface="+mn-ea"/>
            </a:endParaRPr>
          </a:p>
        </p:txBody>
      </p:sp>
      <p:cxnSp>
        <p:nvCxnSpPr>
          <p:cNvPr id="29" name="直線コネクタ 28">
            <a:extLst>
              <a:ext uri="{FF2B5EF4-FFF2-40B4-BE49-F238E27FC236}">
                <a16:creationId xmlns:a16="http://schemas.microsoft.com/office/drawing/2014/main" id="{D9EE7AB5-17A3-15E9-4754-04B67AEB59CE}"/>
              </a:ext>
            </a:extLst>
          </p:cNvPr>
          <p:cNvCxnSpPr/>
          <p:nvPr/>
        </p:nvCxnSpPr>
        <p:spPr>
          <a:xfrm>
            <a:off x="8017460" y="0"/>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9B004345-0B42-DDE0-C683-06D6DEB89C5E}"/>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88E6032-7E41-9D49-61B1-A86E3B48A9B3}"/>
              </a:ext>
            </a:extLst>
          </p:cNvPr>
          <p:cNvSpPr txBox="1"/>
          <p:nvPr/>
        </p:nvSpPr>
        <p:spPr>
          <a:xfrm>
            <a:off x="1390118" y="2465337"/>
            <a:ext cx="6103103" cy="769441"/>
          </a:xfrm>
          <a:prstGeom prst="rect">
            <a:avLst/>
          </a:prstGeom>
          <a:noFill/>
        </p:spPr>
        <p:txBody>
          <a:bodyPr wrap="square" rtlCol="0">
            <a:spAutoFit/>
          </a:bodyPr>
          <a:lstStyle/>
          <a:p>
            <a:r>
              <a:rPr lang="ja-JP" altLang="en-US" sz="4400">
                <a:solidFill>
                  <a:srgbClr val="000000"/>
                </a:solidFill>
                <a:latin typeface="Kollektif Italics"/>
              </a:rPr>
              <a:t>スペシャル</a:t>
            </a:r>
            <a:r>
              <a:rPr lang="en-US" altLang="ja-JP" sz="4400">
                <a:solidFill>
                  <a:srgbClr val="000000"/>
                </a:solidFill>
                <a:latin typeface="Kollektif Italics"/>
              </a:rPr>
              <a:t>TU </a:t>
            </a:r>
            <a:r>
              <a:rPr lang="en-US" altLang="ja-JP" sz="4400" err="1">
                <a:solidFill>
                  <a:srgbClr val="000000"/>
                </a:solidFill>
                <a:latin typeface="Kollektif Italics"/>
              </a:rPr>
              <a:t>メニュ</a:t>
            </a:r>
            <a:r>
              <a:rPr lang="ja-JP" altLang="en-US" sz="4400">
                <a:solidFill>
                  <a:srgbClr val="000000"/>
                </a:solidFill>
                <a:latin typeface="Kollektif Italics"/>
              </a:rPr>
              <a:t>ー</a:t>
            </a:r>
            <a:endParaRPr lang="en-US" altLang="ja-JP" sz="4400">
              <a:solidFill>
                <a:srgbClr val="000000"/>
              </a:solidFill>
              <a:latin typeface="Kollektif Italics"/>
            </a:endParaRPr>
          </a:p>
        </p:txBody>
      </p:sp>
      <p:pic>
        <p:nvPicPr>
          <p:cNvPr id="9" name="object 5">
            <a:extLst>
              <a:ext uri="{FF2B5EF4-FFF2-40B4-BE49-F238E27FC236}">
                <a16:creationId xmlns:a16="http://schemas.microsoft.com/office/drawing/2014/main" id="{70E3B5F1-BE10-28E4-1528-2B114358AAD9}"/>
              </a:ext>
            </a:extLst>
          </p:cNvPr>
          <p:cNvPicPr/>
          <p:nvPr/>
        </p:nvPicPr>
        <p:blipFill>
          <a:blip r:embed="rId3" cstate="email">
            <a:extLst>
              <a:ext uri="{28A0092B-C50C-407E-A947-70E740481C1C}">
                <a14:useLocalDpi xmlns:a14="http://schemas.microsoft.com/office/drawing/2010/main"/>
              </a:ext>
            </a:extLst>
          </a:blip>
          <a:stretch>
            <a:fillRect/>
          </a:stretch>
        </p:blipFill>
        <p:spPr>
          <a:xfrm>
            <a:off x="2208931" y="532474"/>
            <a:ext cx="4465476" cy="1838282"/>
          </a:xfrm>
          <a:prstGeom prst="rect">
            <a:avLst/>
          </a:prstGeom>
        </p:spPr>
      </p:pic>
      <p:sp>
        <p:nvSpPr>
          <p:cNvPr id="15" name="テキスト ボックス 14">
            <a:extLst>
              <a:ext uri="{FF2B5EF4-FFF2-40B4-BE49-F238E27FC236}">
                <a16:creationId xmlns:a16="http://schemas.microsoft.com/office/drawing/2014/main" id="{90FE5D7D-41EE-F6F6-D940-96F19DF25ADA}"/>
              </a:ext>
            </a:extLst>
          </p:cNvPr>
          <p:cNvSpPr txBox="1"/>
          <p:nvPr/>
        </p:nvSpPr>
        <p:spPr>
          <a:xfrm>
            <a:off x="1145813" y="3296423"/>
            <a:ext cx="6591713" cy="584775"/>
          </a:xfrm>
          <a:prstGeom prst="rect">
            <a:avLst/>
          </a:prstGeom>
          <a:noFill/>
        </p:spPr>
        <p:txBody>
          <a:bodyPr wrap="square" rtlCol="0">
            <a:spAutoFit/>
          </a:bodyPr>
          <a:lstStyle/>
          <a:p>
            <a:pPr algn="ctr"/>
            <a:r>
              <a:rPr lang="en-US" altLang="ja-JP" sz="1600"/>
              <a:t>Oggi</a:t>
            </a:r>
            <a:r>
              <a:rPr lang="ja-JP" altLang="en-US" sz="1600"/>
              <a:t>の人気企画が広告</a:t>
            </a:r>
            <a:r>
              <a:rPr lang="en-US" altLang="ja-JP" sz="1600"/>
              <a:t>TU</a:t>
            </a:r>
            <a:r>
              <a:rPr lang="ja-JP" altLang="en-US" sz="1600"/>
              <a:t>になって登場！</a:t>
            </a:r>
            <a:endParaRPr lang="en-US" altLang="ja-JP" sz="1600"/>
          </a:p>
          <a:p>
            <a:pPr algn="ctr"/>
            <a:r>
              <a:rPr lang="ja-JP" altLang="en-US" sz="1600"/>
              <a:t>新鮮な切り口をお求めのクライアントさまにぴったりのメニューです。</a:t>
            </a:r>
            <a:endParaRPr lang="en-US" altLang="ja-JP" sz="1600"/>
          </a:p>
        </p:txBody>
      </p:sp>
      <p:cxnSp>
        <p:nvCxnSpPr>
          <p:cNvPr id="2" name="直線コネクタ 1">
            <a:extLst>
              <a:ext uri="{FF2B5EF4-FFF2-40B4-BE49-F238E27FC236}">
                <a16:creationId xmlns:a16="http://schemas.microsoft.com/office/drawing/2014/main" id="{20D972B7-47D6-2E83-68C2-198ECCF283AE}"/>
              </a:ext>
            </a:extLst>
          </p:cNvPr>
          <p:cNvCxnSpPr>
            <a:cxnSpLocks/>
          </p:cNvCxnSpPr>
          <p:nvPr/>
        </p:nvCxnSpPr>
        <p:spPr>
          <a:xfrm>
            <a:off x="798557" y="4834830"/>
            <a:ext cx="7218903"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CDD14681-4609-83E3-243F-C886AB6E1468}"/>
              </a:ext>
            </a:extLst>
          </p:cNvPr>
          <p:cNvSpPr txBox="1"/>
          <p:nvPr/>
        </p:nvSpPr>
        <p:spPr>
          <a:xfrm>
            <a:off x="2923099" y="6326541"/>
            <a:ext cx="3037140" cy="369332"/>
          </a:xfrm>
          <a:prstGeom prst="rect">
            <a:avLst/>
          </a:prstGeom>
          <a:noFill/>
        </p:spPr>
        <p:txBody>
          <a:bodyPr wrap="square" rtlCol="0">
            <a:spAutoFit/>
          </a:bodyPr>
          <a:lstStyle/>
          <a:p>
            <a:r>
              <a:rPr lang="en-US" altLang="ja-JP" sz="1800" b="1">
                <a:latin typeface="+mn-ea"/>
              </a:rPr>
              <a:t>31</a:t>
            </a:r>
            <a:r>
              <a:rPr lang="ja-JP" altLang="en-US" sz="1800" b="1">
                <a:latin typeface="+mn-ea"/>
              </a:rPr>
              <a:t>周年特別企画ご案内</a:t>
            </a:r>
            <a:r>
              <a:rPr lang="en-US" altLang="ja-JP" sz="1800" b="1">
                <a:latin typeface="+mn-ea"/>
              </a:rPr>
              <a:t> p.22</a:t>
            </a:r>
            <a:endParaRPr lang="ja-JP" altLang="en-US" sz="1800" b="1">
              <a:latin typeface="+mn-ea"/>
            </a:endParaRPr>
          </a:p>
        </p:txBody>
      </p:sp>
      <p:sp>
        <p:nvSpPr>
          <p:cNvPr id="6" name="テキスト ボックス 5">
            <a:extLst>
              <a:ext uri="{FF2B5EF4-FFF2-40B4-BE49-F238E27FC236}">
                <a16:creationId xmlns:a16="http://schemas.microsoft.com/office/drawing/2014/main" id="{87855B19-99CC-882B-DB44-91BF06B2C967}"/>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4" name="スライド番号プレースホルダー 3">
            <a:extLst>
              <a:ext uri="{FF2B5EF4-FFF2-40B4-BE49-F238E27FC236}">
                <a16:creationId xmlns:a16="http://schemas.microsoft.com/office/drawing/2014/main" id="{ADE4C13B-E8DE-A375-336F-1F35FFE7F416}"/>
              </a:ext>
            </a:extLst>
          </p:cNvPr>
          <p:cNvSpPr>
            <a:spLocks noGrp="1"/>
          </p:cNvSpPr>
          <p:nvPr>
            <p:ph type="sldNum" sz="quarter" idx="12"/>
          </p:nvPr>
        </p:nvSpPr>
        <p:spPr/>
        <p:txBody>
          <a:bodyPr/>
          <a:lstStyle/>
          <a:p>
            <a:fld id="{DF8D5609-E9B0-419D-B3FA-22D9F77AE177}" type="slidenum">
              <a:rPr kumimoji="1" lang="ja-JP" altLang="en-US" smtClean="0"/>
              <a:t>18</a:t>
            </a:fld>
            <a:endParaRPr kumimoji="1" lang="ja-JP" altLang="en-US"/>
          </a:p>
        </p:txBody>
      </p:sp>
    </p:spTree>
    <p:extLst>
      <p:ext uri="{BB962C8B-B14F-4D97-AF65-F5344CB8AC3E}">
        <p14:creationId xmlns:p14="http://schemas.microsoft.com/office/powerpoint/2010/main" val="70253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90075C0F-A002-EA0E-162E-8C76521E83FE}"/>
              </a:ext>
            </a:extLst>
          </p:cNvPr>
          <p:cNvSpPr/>
          <p:nvPr/>
        </p:nvSpPr>
        <p:spPr>
          <a:xfrm>
            <a:off x="10033757" y="1935658"/>
            <a:ext cx="2104920" cy="4310513"/>
          </a:xfrm>
          <a:prstGeom prst="rect">
            <a:avLst/>
          </a:prstGeom>
          <a:solidFill>
            <a:schemeClr val="bg2">
              <a:lumMod val="75000"/>
              <a:alpha val="2117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87E6ED1-1C26-B314-66F1-633401AF72A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0A48FFD8-3694-E38D-B356-36C45EDEA140}"/>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special TU plan</a:t>
            </a:r>
            <a:endParaRPr lang="en-US" altLang="ja-JP" sz="1200" i="1">
              <a:solidFill>
                <a:srgbClr val="FFFBF8"/>
              </a:solidFill>
              <a:latin typeface="Kollektif Italics"/>
            </a:endParaRPr>
          </a:p>
        </p:txBody>
      </p:sp>
      <p:cxnSp>
        <p:nvCxnSpPr>
          <p:cNvPr id="4" name="直線コネクタ 3">
            <a:extLst>
              <a:ext uri="{FF2B5EF4-FFF2-40B4-BE49-F238E27FC236}">
                <a16:creationId xmlns:a16="http://schemas.microsoft.com/office/drawing/2014/main" id="{AEDCBB59-BB0F-8A21-6B05-A8DD9EBAF57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646B337B-FFF0-A57D-3E2E-C6213448618B}"/>
              </a:ext>
            </a:extLst>
          </p:cNvPr>
          <p:cNvSpPr txBox="1"/>
          <p:nvPr/>
        </p:nvSpPr>
        <p:spPr>
          <a:xfrm>
            <a:off x="2064983" y="406424"/>
            <a:ext cx="6940115" cy="584775"/>
          </a:xfrm>
          <a:prstGeom prst="rect">
            <a:avLst/>
          </a:prstGeom>
          <a:noFill/>
        </p:spPr>
        <p:txBody>
          <a:bodyPr wrap="square" rtlCol="0">
            <a:spAutoFit/>
          </a:bodyPr>
          <a:lstStyle/>
          <a:p>
            <a:r>
              <a:rPr lang="ja-JP" altLang="en-US" sz="3200" b="1">
                <a:latin typeface="+mn-ea"/>
              </a:rPr>
              <a:t>専属モデル起用</a:t>
            </a:r>
            <a:r>
              <a:rPr lang="en-US" altLang="ja-JP" sz="3200" b="1">
                <a:latin typeface="+mn-ea"/>
              </a:rPr>
              <a:t> 1P </a:t>
            </a:r>
            <a:r>
              <a:rPr lang="ja-JP" altLang="en-US" sz="3200" b="1">
                <a:latin typeface="+mn-ea"/>
              </a:rPr>
              <a:t>連載</a:t>
            </a:r>
          </a:p>
        </p:txBody>
      </p:sp>
      <p:cxnSp>
        <p:nvCxnSpPr>
          <p:cNvPr id="6" name="直線コネクタ 5">
            <a:extLst>
              <a:ext uri="{FF2B5EF4-FFF2-40B4-BE49-F238E27FC236}">
                <a16:creationId xmlns:a16="http://schemas.microsoft.com/office/drawing/2014/main" id="{BFE7EEA0-A9D2-E0DF-EC96-9BCE3B7954BC}"/>
              </a:ext>
            </a:extLst>
          </p:cNvPr>
          <p:cNvCxnSpPr>
            <a:cxnSpLocks/>
          </p:cNvCxnSpPr>
          <p:nvPr/>
        </p:nvCxnSpPr>
        <p:spPr>
          <a:xfrm>
            <a:off x="9566241" y="203200"/>
            <a:ext cx="0" cy="901477"/>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4D13ACCD-386D-97AF-9DC2-CC94D9AB5752}"/>
              </a:ext>
            </a:extLst>
          </p:cNvPr>
          <p:cNvSpPr txBox="1"/>
          <p:nvPr/>
        </p:nvSpPr>
        <p:spPr>
          <a:xfrm>
            <a:off x="9819493" y="428785"/>
            <a:ext cx="2334293" cy="584775"/>
          </a:xfrm>
          <a:prstGeom prst="rect">
            <a:avLst/>
          </a:prstGeom>
          <a:noFill/>
        </p:spPr>
        <p:txBody>
          <a:bodyPr wrap="none" rtlCol="0">
            <a:spAutoFit/>
          </a:bodyPr>
          <a:lstStyle/>
          <a:p>
            <a:r>
              <a:rPr kumimoji="1" lang="en-US" altLang="ja-JP" sz="3200" b="1" dirty="0">
                <a:solidFill>
                  <a:srgbClr val="FF0000"/>
                </a:solidFill>
              </a:rPr>
              <a:t>G150</a:t>
            </a:r>
            <a:r>
              <a:rPr kumimoji="1" lang="ja-JP" altLang="en-US" sz="3200" b="1" dirty="0">
                <a:solidFill>
                  <a:srgbClr val="FF0000"/>
                </a:solidFill>
              </a:rPr>
              <a:t>万</a:t>
            </a:r>
            <a:r>
              <a:rPr kumimoji="1" lang="ja-JP" altLang="en-US" sz="2400" b="1" dirty="0">
                <a:solidFill>
                  <a:srgbClr val="FF0000"/>
                </a:solidFill>
              </a:rPr>
              <a:t>円</a:t>
            </a:r>
            <a:r>
              <a:rPr kumimoji="1" lang="en-US" altLang="ja-JP" sz="3200" b="1" dirty="0">
                <a:solidFill>
                  <a:srgbClr val="FF0000"/>
                </a:solidFill>
              </a:rPr>
              <a:t>〜</a:t>
            </a:r>
            <a:endParaRPr lang="en-US" altLang="ja-JP" sz="3200" b="1" dirty="0">
              <a:solidFill>
                <a:srgbClr val="FF0000"/>
              </a:solidFill>
            </a:endParaRPr>
          </a:p>
        </p:txBody>
      </p:sp>
      <p:pic>
        <p:nvPicPr>
          <p:cNvPr id="8" name="object 5">
            <a:extLst>
              <a:ext uri="{FF2B5EF4-FFF2-40B4-BE49-F238E27FC236}">
                <a16:creationId xmlns:a16="http://schemas.microsoft.com/office/drawing/2014/main" id="{DC8D9A4F-3D9E-094E-49C2-7D182A8E4EC9}"/>
              </a:ext>
            </a:extLst>
          </p:cNvPr>
          <p:cNvPicPr/>
          <p:nvPr/>
        </p:nvPicPr>
        <p:blipFill>
          <a:blip r:embed="rId2" cstate="email">
            <a:extLst>
              <a:ext uri="{28A0092B-C50C-407E-A947-70E740481C1C}">
                <a14:useLocalDpi xmlns:a14="http://schemas.microsoft.com/office/drawing/2010/main"/>
              </a:ext>
            </a:extLst>
          </a:blip>
          <a:stretch>
            <a:fillRect/>
          </a:stretch>
        </p:blipFill>
        <p:spPr>
          <a:xfrm>
            <a:off x="887639" y="428900"/>
            <a:ext cx="1319774" cy="543305"/>
          </a:xfrm>
          <a:prstGeom prst="rect">
            <a:avLst/>
          </a:prstGeom>
        </p:spPr>
      </p:pic>
      <p:sp>
        <p:nvSpPr>
          <p:cNvPr id="9" name="テキスト ボックス 8">
            <a:extLst>
              <a:ext uri="{FF2B5EF4-FFF2-40B4-BE49-F238E27FC236}">
                <a16:creationId xmlns:a16="http://schemas.microsoft.com/office/drawing/2014/main" id="{E7D51F23-CBFF-A158-B00A-47791887959F}"/>
              </a:ext>
            </a:extLst>
          </p:cNvPr>
          <p:cNvSpPr txBox="1"/>
          <p:nvPr/>
        </p:nvSpPr>
        <p:spPr>
          <a:xfrm>
            <a:off x="349278" y="1217873"/>
            <a:ext cx="10982338" cy="523220"/>
          </a:xfrm>
          <a:prstGeom prst="rect">
            <a:avLst/>
          </a:prstGeom>
          <a:noFill/>
        </p:spPr>
        <p:txBody>
          <a:bodyPr wrap="square">
            <a:spAutoFit/>
          </a:bodyPr>
          <a:lstStyle/>
          <a:p>
            <a:r>
              <a:rPr lang="ja-JP" altLang="en-US" sz="1400" dirty="0">
                <a:latin typeface="+mn-ea"/>
              </a:rPr>
              <a:t>誌面の連載タイアップが１</a:t>
            </a:r>
            <a:r>
              <a:rPr lang="en" altLang="ja-JP" sz="1400" dirty="0">
                <a:latin typeface="+mn-ea"/>
              </a:rPr>
              <a:t>P</a:t>
            </a:r>
            <a:r>
              <a:rPr lang="ja-JP" altLang="en-US" sz="1400" dirty="0">
                <a:latin typeface="+mn-ea"/>
              </a:rPr>
              <a:t>から可能になりました！</a:t>
            </a:r>
            <a:r>
              <a:rPr lang="en-US" altLang="ja-JP" sz="1400" dirty="0">
                <a:latin typeface="+mn-ea"/>
              </a:rPr>
              <a:t> </a:t>
            </a:r>
            <a:r>
              <a:rPr lang="ja-JP" altLang="en-US" sz="1400" dirty="0">
                <a:latin typeface="+mn-ea"/>
              </a:rPr>
              <a:t>専属モデルを起用し、雑誌の中面にて連載タイアップを掲載できるメニューです。</a:t>
            </a:r>
          </a:p>
          <a:p>
            <a:r>
              <a:rPr lang="ja-JP" altLang="en-US" sz="1400" dirty="0">
                <a:latin typeface="+mn-ea"/>
              </a:rPr>
              <a:t>働く</a:t>
            </a:r>
            <a:r>
              <a:rPr lang="en-US" altLang="ja-JP" sz="1400" dirty="0">
                <a:latin typeface="+mn-ea"/>
              </a:rPr>
              <a:t>30</a:t>
            </a:r>
            <a:r>
              <a:rPr lang="ja-JP" altLang="en-US" sz="1400" dirty="0">
                <a:latin typeface="+mn-ea"/>
              </a:rPr>
              <a:t>代女性に向け、クライアントさまの魅力をより効果的かつ持続的にアピールできます。</a:t>
            </a:r>
            <a:r>
              <a:rPr lang="en-US" altLang="ja-JP" sz="1400" b="1" dirty="0">
                <a:latin typeface="+mn-ea"/>
              </a:rPr>
              <a:t>3</a:t>
            </a:r>
            <a:r>
              <a:rPr lang="ja-JP" altLang="en-US" sz="1400" b="1" dirty="0">
                <a:latin typeface="+mn-ea"/>
              </a:rPr>
              <a:t>か月以上の連続掲載が条件です。</a:t>
            </a:r>
            <a:endParaRPr lang="ja-JP" altLang="en-US" sz="1400" b="1" dirty="0">
              <a:latin typeface="+mn-ea"/>
              <a:cs typeface="Meiryo"/>
              <a:sym typeface="Meiryo"/>
            </a:endParaRPr>
          </a:p>
        </p:txBody>
      </p:sp>
      <p:sp>
        <p:nvSpPr>
          <p:cNvPr id="11" name="正方形/長方形 10">
            <a:extLst>
              <a:ext uri="{FF2B5EF4-FFF2-40B4-BE49-F238E27FC236}">
                <a16:creationId xmlns:a16="http://schemas.microsoft.com/office/drawing/2014/main" id="{449FFBF8-7A7B-CEDA-5FBC-CC325B542B6A}"/>
              </a:ext>
            </a:extLst>
          </p:cNvPr>
          <p:cNvSpPr/>
          <p:nvPr/>
        </p:nvSpPr>
        <p:spPr>
          <a:xfrm>
            <a:off x="1084409" y="6246380"/>
            <a:ext cx="10619938" cy="500137"/>
          </a:xfrm>
          <a:prstGeom prst="rect">
            <a:avLst/>
          </a:prstGeom>
        </p:spPr>
        <p:txBody>
          <a:bodyPr wrap="square">
            <a:spAutoFit/>
          </a:bodyPr>
          <a:lstStyle/>
          <a:p>
            <a:r>
              <a:rPr lang="en-US" altLang="ja-JP" sz="1050" b="1">
                <a:solidFill>
                  <a:srgbClr val="FF0000"/>
                </a:solidFill>
                <a:latin typeface="+mn-ea"/>
              </a:rPr>
              <a:t>※3</a:t>
            </a:r>
            <a:r>
              <a:rPr lang="ja-JP" altLang="en-US" sz="1050" b="1">
                <a:solidFill>
                  <a:srgbClr val="FF0000"/>
                </a:solidFill>
                <a:latin typeface="+mn-ea"/>
              </a:rPr>
              <a:t>か月以上の連続掲載を条件とさせていただきます。　</a:t>
            </a:r>
            <a:r>
              <a:rPr lang="en-US" altLang="ja-JP" sz="800">
                <a:solidFill>
                  <a:srgbClr val="000000"/>
                </a:solidFill>
                <a:latin typeface="+mn-ea"/>
              </a:rPr>
              <a:t>※</a:t>
            </a:r>
            <a:r>
              <a:rPr lang="ja-JP" altLang="en-US" sz="800">
                <a:solidFill>
                  <a:srgbClr val="000000"/>
                </a:solidFill>
                <a:latin typeface="+mn-ea"/>
              </a:rPr>
              <a:t>台割の位置は中面の編集部判断にお任せになります。</a:t>
            </a:r>
          </a:p>
          <a:p>
            <a:r>
              <a:rPr lang="en-US" altLang="ja-JP" sz="800">
                <a:solidFill>
                  <a:srgbClr val="000000"/>
                </a:solidFill>
                <a:latin typeface="+mn-ea"/>
              </a:rPr>
              <a:t>※</a:t>
            </a:r>
            <a:r>
              <a:rPr lang="ja-JP" altLang="en-US" sz="800">
                <a:solidFill>
                  <a:srgbClr val="000000"/>
                </a:solidFill>
                <a:latin typeface="+mn-ea"/>
              </a:rPr>
              <a:t>撮影は複数回分をまとめて実施させてください（</a:t>
            </a:r>
            <a:r>
              <a:rPr lang="en-US" altLang="ja-JP" sz="800">
                <a:solidFill>
                  <a:srgbClr val="000000"/>
                </a:solidFill>
                <a:latin typeface="+mn-ea"/>
              </a:rPr>
              <a:t>1</a:t>
            </a:r>
            <a:r>
              <a:rPr lang="ja-JP" altLang="en-US" sz="800">
                <a:solidFill>
                  <a:srgbClr val="000000"/>
                </a:solidFill>
                <a:latin typeface="+mn-ea"/>
              </a:rPr>
              <a:t>回の撮影に</a:t>
            </a:r>
            <a:r>
              <a:rPr lang="en-US" altLang="ja-JP" sz="800">
                <a:solidFill>
                  <a:srgbClr val="000000"/>
                </a:solidFill>
                <a:latin typeface="+mn-ea"/>
              </a:rPr>
              <a:t>4</a:t>
            </a:r>
            <a:r>
              <a:rPr lang="ja-JP" altLang="en-US" sz="800">
                <a:solidFill>
                  <a:srgbClr val="000000"/>
                </a:solidFill>
                <a:latin typeface="+mn-ea"/>
              </a:rPr>
              <a:t>ヶ月分の商材撮影など）</a:t>
            </a:r>
            <a:r>
              <a:rPr lang="en-US" altLang="ja-JP" sz="800">
                <a:solidFill>
                  <a:prstClr val="black"/>
                </a:solidFill>
                <a:latin typeface="+mn-ea"/>
              </a:rPr>
              <a:t>※</a:t>
            </a:r>
            <a:r>
              <a:rPr lang="ja-JP" altLang="en-US" sz="800">
                <a:solidFill>
                  <a:prstClr val="black"/>
                </a:solidFill>
                <a:latin typeface="+mn-ea"/>
              </a:rPr>
              <a:t>お取り上げブランドについては事前確認が必要な場合がございます。</a:t>
            </a:r>
            <a:r>
              <a:rPr lang="en-US" altLang="ja-JP" sz="800">
                <a:solidFill>
                  <a:prstClr val="black"/>
                </a:solidFill>
                <a:latin typeface="+mn-ea"/>
              </a:rPr>
              <a:t>※</a:t>
            </a:r>
            <a:r>
              <a:rPr lang="ja-JP" altLang="en-US" sz="800">
                <a:solidFill>
                  <a:prstClr val="black"/>
                </a:solidFill>
                <a:latin typeface="+mn-ea"/>
              </a:rPr>
              <a:t>競合排除はお受けできかねます。</a:t>
            </a:r>
            <a:r>
              <a:rPr lang="en-US" altLang="ja-JP" sz="800">
                <a:solidFill>
                  <a:prstClr val="black"/>
                </a:solidFill>
                <a:latin typeface="+mn-ea"/>
              </a:rPr>
              <a:t>※AD</a:t>
            </a:r>
            <a:r>
              <a:rPr lang="ja-JP" altLang="en-US" sz="800">
                <a:solidFill>
                  <a:prstClr val="black"/>
                </a:solidFill>
                <a:latin typeface="+mn-ea"/>
              </a:rPr>
              <a:t>配信は追加料金</a:t>
            </a:r>
            <a:r>
              <a:rPr lang="en-US" altLang="ja-JP" sz="800">
                <a:solidFill>
                  <a:prstClr val="black"/>
                </a:solidFill>
                <a:latin typeface="+mn-ea"/>
              </a:rPr>
              <a:t>&amp;</a:t>
            </a:r>
            <a:r>
              <a:rPr lang="ja-JP" altLang="en-US" sz="800">
                <a:solidFill>
                  <a:prstClr val="black"/>
                </a:solidFill>
                <a:latin typeface="+mn-ea"/>
              </a:rPr>
              <a:t>要審査でご相談可能です。</a:t>
            </a:r>
            <a:r>
              <a:rPr lang="en-US" altLang="ja-JP" sz="800">
                <a:solidFill>
                  <a:prstClr val="black"/>
                </a:solidFill>
                <a:latin typeface="+mn-ea"/>
              </a:rPr>
              <a:t>※</a:t>
            </a:r>
            <a:r>
              <a:rPr lang="ja-JP" altLang="en-US" sz="800">
                <a:solidFill>
                  <a:prstClr val="black"/>
                </a:solidFill>
                <a:latin typeface="+mn-ea"/>
              </a:rPr>
              <a:t>構成に関しては、編集部任意でお願いいたします。</a:t>
            </a:r>
            <a:r>
              <a:rPr lang="en-US" altLang="ja-JP" sz="800">
                <a:solidFill>
                  <a:prstClr val="black"/>
                </a:solidFill>
                <a:latin typeface="+mn-ea"/>
              </a:rPr>
              <a:t>※</a:t>
            </a:r>
            <a:r>
              <a:rPr lang="en-US" altLang="ja-JP" sz="800" err="1">
                <a:solidFill>
                  <a:prstClr val="black"/>
                </a:solidFill>
                <a:latin typeface="+mn-ea"/>
              </a:rPr>
              <a:t>Oggi.jp</a:t>
            </a:r>
            <a:r>
              <a:rPr lang="ja-JP" altLang="en-US" sz="800">
                <a:solidFill>
                  <a:prstClr val="black"/>
                </a:solidFill>
                <a:latin typeface="+mn-ea"/>
              </a:rPr>
              <a:t>転載の内容は本誌流用のためデザイン・ネームの修正は原則お受けできません。</a:t>
            </a:r>
            <a:endParaRPr lang="en-US" altLang="ja-JP" sz="800">
              <a:solidFill>
                <a:prstClr val="black"/>
              </a:solidFill>
              <a:latin typeface="+mn-ea"/>
            </a:endParaRPr>
          </a:p>
        </p:txBody>
      </p:sp>
      <p:pic>
        <p:nvPicPr>
          <p:cNvPr id="12" name="グラフィックス 11" descr="情報 単色塗りつぶし">
            <a:extLst>
              <a:ext uri="{FF2B5EF4-FFF2-40B4-BE49-F238E27FC236}">
                <a16:creationId xmlns:a16="http://schemas.microsoft.com/office/drawing/2014/main" id="{5C20D589-DE88-AAB0-6A0B-382374A60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591" y="6246380"/>
            <a:ext cx="466818" cy="466818"/>
          </a:xfrm>
          <a:prstGeom prst="rect">
            <a:avLst/>
          </a:prstGeom>
        </p:spPr>
      </p:pic>
      <p:graphicFrame>
        <p:nvGraphicFramePr>
          <p:cNvPr id="15" name="表 14">
            <a:extLst>
              <a:ext uri="{FF2B5EF4-FFF2-40B4-BE49-F238E27FC236}">
                <a16:creationId xmlns:a16="http://schemas.microsoft.com/office/drawing/2014/main" id="{75E9A9A5-AED5-E598-32A3-AD1855FA11A3}"/>
              </a:ext>
            </a:extLst>
          </p:cNvPr>
          <p:cNvGraphicFramePr>
            <a:graphicFrameLocks noGrp="1"/>
          </p:cNvGraphicFramePr>
          <p:nvPr>
            <p:extLst>
              <p:ext uri="{D42A27DB-BD31-4B8C-83A1-F6EECF244321}">
                <p14:modId xmlns:p14="http://schemas.microsoft.com/office/powerpoint/2010/main" val="1277948887"/>
              </p:ext>
            </p:extLst>
          </p:nvPr>
        </p:nvGraphicFramePr>
        <p:xfrm>
          <a:off x="702718" y="3589661"/>
          <a:ext cx="9246993" cy="2692380"/>
        </p:xfrm>
        <a:graphic>
          <a:graphicData uri="http://schemas.openxmlformats.org/drawingml/2006/table">
            <a:tbl>
              <a:tblPr firstRow="1" bandRow="1">
                <a:tableStyleId>{5C22544A-7EE6-4342-B048-85BDC9FD1C3A}</a:tableStyleId>
              </a:tblPr>
              <a:tblGrid>
                <a:gridCol w="1813759">
                  <a:extLst>
                    <a:ext uri="{9D8B030D-6E8A-4147-A177-3AD203B41FA5}">
                      <a16:colId xmlns:a16="http://schemas.microsoft.com/office/drawing/2014/main" val="3024922907"/>
                    </a:ext>
                  </a:extLst>
                </a:gridCol>
                <a:gridCol w="1280558">
                  <a:extLst>
                    <a:ext uri="{9D8B030D-6E8A-4147-A177-3AD203B41FA5}">
                      <a16:colId xmlns:a16="http://schemas.microsoft.com/office/drawing/2014/main" val="1889103656"/>
                    </a:ext>
                  </a:extLst>
                </a:gridCol>
                <a:gridCol w="2346960">
                  <a:extLst>
                    <a:ext uri="{9D8B030D-6E8A-4147-A177-3AD203B41FA5}">
                      <a16:colId xmlns:a16="http://schemas.microsoft.com/office/drawing/2014/main" val="1913824876"/>
                    </a:ext>
                  </a:extLst>
                </a:gridCol>
                <a:gridCol w="2084618">
                  <a:extLst>
                    <a:ext uri="{9D8B030D-6E8A-4147-A177-3AD203B41FA5}">
                      <a16:colId xmlns:a16="http://schemas.microsoft.com/office/drawing/2014/main" val="1892561269"/>
                    </a:ext>
                  </a:extLst>
                </a:gridCol>
                <a:gridCol w="1721098">
                  <a:extLst>
                    <a:ext uri="{9D8B030D-6E8A-4147-A177-3AD203B41FA5}">
                      <a16:colId xmlns:a16="http://schemas.microsoft.com/office/drawing/2014/main" val="1548442778"/>
                    </a:ext>
                  </a:extLst>
                </a:gridCol>
              </a:tblGrid>
              <a:tr h="2994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起用モデル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a:solidFill>
                            <a:schemeClr val="tx1"/>
                          </a:solidFill>
                          <a:latin typeface="+mn-ea"/>
                          <a:ea typeface="+mn-ea"/>
                        </a:rPr>
                        <a:t>Oggi</a:t>
                      </a:r>
                      <a:r>
                        <a:rPr kumimoji="1" lang="ja-JP" altLang="en-US" sz="1600" b="1">
                          <a:solidFill>
                            <a:schemeClr val="tx1"/>
                          </a:solidFill>
                          <a:latin typeface="+mn-ea"/>
                          <a:ea typeface="+mn-ea"/>
                        </a:rPr>
                        <a:t>本誌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dirty="0">
                          <a:solidFill>
                            <a:schemeClr val="tx1"/>
                          </a:solidFill>
                          <a:latin typeface="+mn-ea"/>
                          <a:ea typeface="+mn-ea"/>
                        </a:rPr>
                        <a:t>二次利用（１か月間）</a:t>
                      </a:r>
                      <a:endParaRPr kumimoji="1" lang="en-US" altLang="ja-JP" sz="16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600" b="1">
                          <a:solidFill>
                            <a:schemeClr val="tx1"/>
                          </a:solidFill>
                          <a:latin typeface="+mn-ea"/>
                          <a:ea typeface="+mn-ea"/>
                        </a:rPr>
                        <a:t>転載</a:t>
                      </a:r>
                      <a:endParaRPr kumimoji="1" lang="en-US" altLang="ja-JP" sz="16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mn-ea"/>
                          <a:ea typeface="+mn-ea"/>
                        </a:rPr>
                        <a:t>特別料金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2F2"/>
                    </a:solidFill>
                  </a:tcPr>
                </a:tc>
                <a:extLst>
                  <a:ext uri="{0D108BD9-81ED-4DB2-BD59-A6C34878D82A}">
                    <a16:rowId xmlns:a16="http://schemas.microsoft.com/office/drawing/2014/main" val="1385677012"/>
                  </a:ext>
                </a:extLst>
              </a:tr>
              <a:tr h="1178550">
                <a:tc row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a:t>1P</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b="0" u="none"/>
                        <a:t>なし</a:t>
                      </a:r>
                      <a:endParaRPr kumimoji="1" lang="en-US" altLang="ja-JP"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G150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5050505"/>
                  </a:ext>
                </a:extLst>
              </a:tr>
              <a:tr h="117855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r>
                        <a:rPr kumimoji="1" lang="en-US" altLang="ja-JP"/>
                        <a:t>4P</a:t>
                      </a:r>
                      <a:endParaRPr kumimoji="1" lang="ja-JP" altLang="en-US"/>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掲載</a:t>
                      </a:r>
                      <a:r>
                        <a:rPr kumimoji="1" lang="ja-JP" altLang="en-US" sz="1600" b="1" i="0" u="none" strike="noStrike" kern="1200" cap="none" spc="0" normalizeH="0" baseline="0" noProof="0" dirty="0">
                          <a:ln>
                            <a:noFill/>
                          </a:ln>
                          <a:solidFill>
                            <a:prstClr val="black"/>
                          </a:solidFill>
                          <a:effectLst/>
                          <a:uLnTx/>
                          <a:uFillTx/>
                          <a:latin typeface="+mn-lt"/>
                          <a:ea typeface="+mn-ea"/>
                          <a:cs typeface="+mn-cs"/>
                        </a:rPr>
                        <a:t>全</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カット＋</a:t>
                      </a:r>
                      <a:r>
                        <a:rPr kumimoji="1" lang="en-US" altLang="ja-JP" sz="1400" b="0" i="0" u="none" strike="noStrike" kern="1200" cap="none" spc="0" normalizeH="0" baseline="0" noProof="0" dirty="0">
                          <a:ln>
                            <a:noFill/>
                          </a:ln>
                          <a:solidFill>
                            <a:prstClr val="black"/>
                          </a:solidFill>
                          <a:effectLst/>
                          <a:uLnTx/>
                          <a:uFillTx/>
                          <a:latin typeface="+mn-lt"/>
                          <a:ea typeface="+mn-ea"/>
                          <a:cs typeface="+mn-cs"/>
                        </a:rPr>
                        <a:t>Oggi</a:t>
                      </a: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ロゴ</a:t>
                      </a:r>
                      <a:br>
                        <a:rPr kumimoji="1" lang="ja-JP" altLang="en-US" sz="1000" b="0"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▼使用可能範囲</a:t>
                      </a:r>
                      <a:br>
                        <a:rPr kumimoji="1" lang="en-US" altLang="ja-JP" sz="1000" b="0" i="0" u="none" strike="noStrike" kern="1200" cap="none" spc="0" normalizeH="0" baseline="0" noProof="0" dirty="0">
                          <a:ln>
                            <a:noFill/>
                          </a:ln>
                          <a:solidFill>
                            <a:prstClr val="black"/>
                          </a:solidFill>
                          <a:effectLst/>
                          <a:uLnTx/>
                          <a:uFillTx/>
                          <a:latin typeface="+mn-lt"/>
                          <a:ea typeface="+mn-ea"/>
                          <a:cs typeface="+mn-cs"/>
                        </a:rPr>
                      </a:br>
                      <a:r>
                        <a:rPr kumimoji="1" lang="ja-JP" altLang="en-US" sz="10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店頭</a:t>
                      </a:r>
                      <a:r>
                        <a:rPr kumimoji="1" lang="en-US" altLang="ja-JP" sz="900" b="0" i="0" u="none" strike="noStrike" kern="1200" cap="none" spc="0" normalizeH="0" baseline="0" noProof="0" dirty="0">
                          <a:ln>
                            <a:noFill/>
                          </a:ln>
                          <a:solidFill>
                            <a:prstClr val="black"/>
                          </a:solidFill>
                          <a:effectLst/>
                          <a:uLnTx/>
                          <a:uFillTx/>
                          <a:latin typeface="+mn-lt"/>
                          <a:ea typeface="+mn-ea"/>
                          <a:cs typeface="+mn-cs"/>
                        </a:rPr>
                        <a:t>POP</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a:ln>
                            <a:noFill/>
                          </a:ln>
                          <a:solidFill>
                            <a:prstClr val="black"/>
                          </a:solidFill>
                          <a:effectLst/>
                          <a:uLnTx/>
                          <a:uFillTx/>
                          <a:latin typeface="+mn-lt"/>
                          <a:ea typeface="+mn-ea"/>
                          <a:cs typeface="+mn-cs"/>
                        </a:rPr>
                        <a:t>A3</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サイズまで）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・クライアント</a:t>
                      </a:r>
                      <a:r>
                        <a:rPr kumimoji="1" lang="en-US" altLang="ja-JP" sz="900" b="0" i="0" u="none" strike="noStrike" kern="1200" cap="none" spc="0" normalizeH="0" baseline="0" noProof="0" dirty="0">
                          <a:ln>
                            <a:noFill/>
                          </a:ln>
                          <a:solidFill>
                            <a:prstClr val="black"/>
                          </a:solidFill>
                          <a:effectLst/>
                          <a:uLnTx/>
                          <a:uFillTx/>
                          <a:latin typeface="+mn-lt"/>
                          <a:ea typeface="+mn-ea"/>
                          <a:cs typeface="+mn-cs"/>
                        </a:rPr>
                        <a:t>WEB</a:t>
                      </a:r>
                      <a:r>
                        <a:rPr kumimoji="1" lang="ja-JP" altLang="en-US" sz="900" b="0" i="0" u="none" strike="noStrike" kern="1200" cap="none" spc="0" normalizeH="0" baseline="0" noProof="0" dirty="0">
                          <a:ln>
                            <a:noFill/>
                          </a:ln>
                          <a:solidFill>
                            <a:prstClr val="black"/>
                          </a:solidFill>
                          <a:effectLst/>
                          <a:uLnTx/>
                          <a:uFillTx/>
                          <a:latin typeface="+mn-lt"/>
                          <a:ea typeface="+mn-ea"/>
                          <a:cs typeface="+mn-cs"/>
                        </a:rPr>
                        <a:t>サイト</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lt"/>
                          <a:ea typeface="+mn-ea"/>
                          <a:cs typeface="+mn-cs"/>
                        </a:rPr>
                        <a:t>・クライアント公式</a:t>
                      </a:r>
                      <a:r>
                        <a:rPr kumimoji="1" lang="en-US" altLang="ja-JP" sz="900" b="0" i="0" u="none" strike="noStrike" kern="1200" cap="none" spc="0" normalizeH="0" baseline="0" noProof="0" dirty="0">
                          <a:ln>
                            <a:noFill/>
                          </a:ln>
                          <a:solidFill>
                            <a:prstClr val="black"/>
                          </a:solidFill>
                          <a:effectLst/>
                          <a:uLnTx/>
                          <a:uFillTx/>
                          <a:latin typeface="+mn-lt"/>
                          <a:ea typeface="+mn-ea"/>
                          <a:cs typeface="+mn-cs"/>
                        </a:rPr>
                        <a:t>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EC</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サイトの商品ページでの使用は</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NG</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a:t>WEB CMS </a:t>
                      </a:r>
                      <a:br>
                        <a:rPr kumimoji="1" lang="en-US" altLang="ja-JP" sz="1600"/>
                      </a:br>
                      <a:r>
                        <a:rPr kumimoji="1" lang="en-US" altLang="ja-JP" sz="1600"/>
                        <a:t>or </a:t>
                      </a:r>
                      <a:br>
                        <a:rPr kumimoji="1" lang="en-US" altLang="ja-JP" sz="1600"/>
                      </a:br>
                      <a:r>
                        <a:rPr kumimoji="1" lang="en-US" altLang="ja-JP" sz="1600"/>
                        <a:t>IG</a:t>
                      </a:r>
                      <a:r>
                        <a:rPr kumimoji="1" lang="ja-JP" altLang="en-US" sz="1600"/>
                        <a:t>フィードマガジン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solidFill>
                            <a:srgbClr val="FF0000"/>
                          </a:solidFill>
                        </a:rPr>
                        <a:t>G250</a:t>
                      </a:r>
                      <a:r>
                        <a:rPr kumimoji="1" lang="ja-JP" altLang="en-US" b="1" dirty="0">
                          <a:solidFill>
                            <a:srgbClr val="FF0000"/>
                          </a:solidFill>
                        </a:rPr>
                        <a:t>万</a:t>
                      </a:r>
                      <a:r>
                        <a:rPr kumimoji="1" lang="ja-JP" altLang="en-US" sz="1400" b="1" i="0" u="none" strike="noStrike" kern="1200" cap="none" spc="0" normalizeH="0" baseline="0" noProof="0" dirty="0">
                          <a:ln>
                            <a:noFill/>
                          </a:ln>
                          <a:solidFill>
                            <a:srgbClr val="FF0000"/>
                          </a:solidFill>
                          <a:effectLst/>
                          <a:uLnTx/>
                          <a:uFillTx/>
                          <a:latin typeface="+mn-lt"/>
                          <a:ea typeface="+mn-ea"/>
                          <a:cs typeface="+mn-cs"/>
                        </a:rPr>
                        <a:t>円</a:t>
                      </a:r>
                      <a:endParaRPr kumimoji="1" lang="ja-JP"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943359"/>
                  </a:ext>
                </a:extLst>
              </a:tr>
            </a:tbl>
          </a:graphicData>
        </a:graphic>
      </p:graphicFrame>
      <p:sp>
        <p:nvSpPr>
          <p:cNvPr id="16" name="テキスト ボックス 15">
            <a:extLst>
              <a:ext uri="{FF2B5EF4-FFF2-40B4-BE49-F238E27FC236}">
                <a16:creationId xmlns:a16="http://schemas.microsoft.com/office/drawing/2014/main" id="{E31FBB49-CDF8-FDD5-9219-C1838564CB33}"/>
              </a:ext>
            </a:extLst>
          </p:cNvPr>
          <p:cNvSpPr txBox="1"/>
          <p:nvPr/>
        </p:nvSpPr>
        <p:spPr>
          <a:xfrm>
            <a:off x="922761" y="4090338"/>
            <a:ext cx="1338828" cy="1877437"/>
          </a:xfrm>
          <a:prstGeom prst="rect">
            <a:avLst/>
          </a:prstGeom>
          <a:noFill/>
        </p:spPr>
        <p:txBody>
          <a:bodyPr wrap="none" rtlCol="0">
            <a:spAutoFit/>
          </a:bodyPr>
          <a:lstStyle/>
          <a:p>
            <a:pPr algn="ctr"/>
            <a:r>
              <a:rPr kumimoji="1" lang="ja-JP" altLang="en-US" b="1" dirty="0"/>
              <a:t>専属モデル</a:t>
            </a:r>
            <a:endParaRPr kumimoji="1" lang="en-US" altLang="ja-JP" b="1" dirty="0"/>
          </a:p>
          <a:p>
            <a:pPr algn="ctr"/>
            <a:r>
              <a:rPr lang="en-US" altLang="ja-JP" b="1" dirty="0"/>
              <a:t>1</a:t>
            </a:r>
            <a:r>
              <a:rPr lang="ja-JP" altLang="en-US" b="1" dirty="0"/>
              <a:t>名</a:t>
            </a:r>
            <a:endParaRPr kumimoji="1" lang="en-US" altLang="ja-JP" b="1" dirty="0"/>
          </a:p>
          <a:p>
            <a:pPr algn="ctr"/>
            <a:r>
              <a:rPr kumimoji="1" lang="ja-JP" altLang="en-US" sz="1600" dirty="0"/>
              <a:t>泉 里香</a:t>
            </a:r>
            <a:endParaRPr lang="en-US" altLang="ja-JP" sz="1600" dirty="0"/>
          </a:p>
          <a:p>
            <a:pPr algn="ctr"/>
            <a:r>
              <a:rPr kumimoji="1" lang="ja-JP" altLang="en-US" sz="1600" dirty="0"/>
              <a:t>朝比奈 彩</a:t>
            </a:r>
            <a:endParaRPr kumimoji="1" lang="en-US" altLang="ja-JP" sz="1600" dirty="0"/>
          </a:p>
          <a:p>
            <a:pPr algn="ctr"/>
            <a:r>
              <a:rPr kumimoji="1" lang="ja-JP" altLang="en-US" sz="1600" dirty="0"/>
              <a:t>滝沢カレン</a:t>
            </a:r>
            <a:endParaRPr lang="en-US" altLang="ja-JP" sz="1600" dirty="0"/>
          </a:p>
          <a:p>
            <a:pPr algn="ctr"/>
            <a:r>
              <a:rPr kumimoji="1" lang="ja-JP" altLang="en-US" sz="1600" dirty="0"/>
              <a:t>古畑星夏</a:t>
            </a:r>
            <a:endParaRPr kumimoji="1" lang="en-US" altLang="ja-JP" sz="1600" dirty="0"/>
          </a:p>
          <a:p>
            <a:pPr algn="ctr"/>
            <a:r>
              <a:rPr kumimoji="1" lang="ja-JP" altLang="en-US" sz="1600" dirty="0"/>
              <a:t>髙橋ひかる</a:t>
            </a:r>
            <a:endParaRPr kumimoji="1" lang="en-US" altLang="ja-JP" sz="1600" dirty="0"/>
          </a:p>
        </p:txBody>
      </p:sp>
      <p:grpSp>
        <p:nvGrpSpPr>
          <p:cNvPr id="30" name="グループ化 29">
            <a:extLst>
              <a:ext uri="{FF2B5EF4-FFF2-40B4-BE49-F238E27FC236}">
                <a16:creationId xmlns:a16="http://schemas.microsoft.com/office/drawing/2014/main" id="{C386F464-A4D3-B5C2-C78F-DF1AA3EC3E28}"/>
              </a:ext>
            </a:extLst>
          </p:cNvPr>
          <p:cNvGrpSpPr/>
          <p:nvPr/>
        </p:nvGrpSpPr>
        <p:grpSpPr>
          <a:xfrm>
            <a:off x="2694554" y="1963374"/>
            <a:ext cx="6772303" cy="1389322"/>
            <a:chOff x="3019656" y="1749101"/>
            <a:chExt cx="6772303" cy="1389322"/>
          </a:xfrm>
        </p:grpSpPr>
        <p:sp>
          <p:nvSpPr>
            <p:cNvPr id="17" name="テキスト ボックス 16">
              <a:extLst>
                <a:ext uri="{FF2B5EF4-FFF2-40B4-BE49-F238E27FC236}">
                  <a16:creationId xmlns:a16="http://schemas.microsoft.com/office/drawing/2014/main" id="{DC919BC4-181F-D21D-FBB5-6D95C9654925}"/>
                </a:ext>
              </a:extLst>
            </p:cNvPr>
            <p:cNvSpPr txBox="1"/>
            <p:nvPr/>
          </p:nvSpPr>
          <p:spPr>
            <a:xfrm>
              <a:off x="4740291" y="2267479"/>
              <a:ext cx="402826" cy="523220"/>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18" name="正方形/長方形 17">
              <a:extLst>
                <a:ext uri="{FF2B5EF4-FFF2-40B4-BE49-F238E27FC236}">
                  <a16:creationId xmlns:a16="http://schemas.microsoft.com/office/drawing/2014/main" id="{E71CC1AC-A147-E08C-2CD4-046D317E789F}"/>
                </a:ext>
              </a:extLst>
            </p:cNvPr>
            <p:cNvSpPr/>
            <p:nvPr/>
          </p:nvSpPr>
          <p:spPr>
            <a:xfrm>
              <a:off x="8084281" y="1904594"/>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1"/>
                </a:solidFill>
                <a:latin typeface="メイリオ" panose="020B0604030504040204" pitchFamily="50" charset="-128"/>
                <a:ea typeface="メイリオ" panose="020B0604030504040204" pitchFamily="50" charset="-128"/>
              </a:endParaRPr>
            </a:p>
            <a:p>
              <a:pPr algn="ctr"/>
              <a:r>
                <a:rPr lang="en-US" altLang="ja-JP" sz="1200" b="1" u="sng">
                  <a:solidFill>
                    <a:schemeClr val="tx1"/>
                  </a:solidFill>
                  <a:latin typeface="+mn-ea"/>
                </a:rPr>
                <a:t>WEB</a:t>
              </a:r>
              <a:r>
                <a:rPr lang="ja-JP" altLang="en-US" sz="1200" b="1" u="sng">
                  <a:solidFill>
                    <a:schemeClr val="tx1"/>
                  </a:solidFill>
                  <a:latin typeface="+mn-ea"/>
                </a:rPr>
                <a:t>転載 </a:t>
              </a:r>
              <a:r>
                <a:rPr lang="en-US" altLang="ja-JP" sz="1200" b="1" u="sng">
                  <a:solidFill>
                    <a:schemeClr val="tx1"/>
                  </a:solidFill>
                  <a:latin typeface="+mn-ea"/>
                </a:rPr>
                <a:t>CMS</a:t>
              </a:r>
              <a:br>
                <a:rPr lang="en-US" altLang="ja-JP" sz="1200">
                  <a:solidFill>
                    <a:schemeClr val="tx1"/>
                  </a:solidFill>
                  <a:latin typeface="+mn-ea"/>
                </a:rPr>
              </a:br>
              <a:r>
                <a:rPr lang="en-US" altLang="ja-JP" sz="1200">
                  <a:solidFill>
                    <a:schemeClr val="tx1"/>
                  </a:solidFill>
                  <a:latin typeface="+mn-ea"/>
                </a:rPr>
                <a:t>or</a:t>
              </a:r>
            </a:p>
            <a:p>
              <a:pPr algn="ctr"/>
              <a:r>
                <a:rPr lang="ja-JP" altLang="en-US" sz="1200" b="1" u="sng">
                  <a:solidFill>
                    <a:schemeClr val="tx1"/>
                  </a:solidFill>
                  <a:latin typeface="+mn-ea"/>
                </a:rPr>
                <a:t>インスタフィード</a:t>
              </a:r>
              <a:br>
                <a:rPr lang="en-US" altLang="ja-JP" sz="1200" b="1" u="sng">
                  <a:solidFill>
                    <a:schemeClr val="tx1"/>
                  </a:solidFill>
                  <a:latin typeface="+mn-ea"/>
                </a:rPr>
              </a:br>
              <a:r>
                <a:rPr lang="ja-JP" altLang="en-US" sz="1200" b="1" u="sng">
                  <a:solidFill>
                    <a:schemeClr val="tx1"/>
                  </a:solidFill>
                  <a:latin typeface="+mn-ea"/>
                </a:rPr>
                <a:t>マガジン</a:t>
              </a:r>
            </a:p>
          </p:txBody>
        </p:sp>
        <p:sp>
          <p:nvSpPr>
            <p:cNvPr id="19" name="正方形/長方形 18">
              <a:extLst>
                <a:ext uri="{FF2B5EF4-FFF2-40B4-BE49-F238E27FC236}">
                  <a16:creationId xmlns:a16="http://schemas.microsoft.com/office/drawing/2014/main" id="{4F3FF0C5-8E2A-4CDB-6E69-91F061611693}"/>
                </a:ext>
              </a:extLst>
            </p:cNvPr>
            <p:cNvSpPr/>
            <p:nvPr/>
          </p:nvSpPr>
          <p:spPr>
            <a:xfrm>
              <a:off x="5316487" y="1904265"/>
              <a:ext cx="2245820" cy="12258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chemeClr val="tx1"/>
                  </a:solidFill>
                  <a:latin typeface="+mn-ea"/>
                </a:rPr>
                <a:t>掲載カット</a:t>
              </a:r>
              <a:r>
                <a:rPr lang="en-US" altLang="ja-JP" sz="1400" b="1" u="sng" dirty="0">
                  <a:solidFill>
                    <a:schemeClr val="tx1"/>
                  </a:solidFill>
                  <a:latin typeface="+mn-ea"/>
                </a:rPr>
                <a:t>+Oggi</a:t>
              </a:r>
              <a:r>
                <a:rPr lang="ja-JP" altLang="en-US" sz="1400" b="1" u="sng" dirty="0">
                  <a:solidFill>
                    <a:schemeClr val="tx1"/>
                  </a:solidFill>
                  <a:latin typeface="+mn-ea"/>
                </a:rPr>
                <a:t>ロゴ</a:t>
              </a:r>
              <a:br>
                <a:rPr lang="en-US" altLang="ja-JP" sz="1400" b="1" u="sng" dirty="0">
                  <a:solidFill>
                    <a:schemeClr val="tx1"/>
                  </a:solidFill>
                  <a:latin typeface="+mn-ea"/>
                </a:rPr>
              </a:br>
              <a:r>
                <a:rPr lang="ja-JP" altLang="en-US" sz="1400" b="1" u="sng" dirty="0">
                  <a:solidFill>
                    <a:schemeClr val="tx1"/>
                  </a:solidFill>
                  <a:latin typeface="+mn-ea"/>
                </a:rPr>
                <a:t>二次利用</a:t>
              </a:r>
              <a:endParaRPr lang="en-US" altLang="ja-JP" sz="1400" b="1" u="sng" dirty="0">
                <a:solidFill>
                  <a:schemeClr val="tx1"/>
                </a:solidFill>
                <a:latin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1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か月間</a:t>
              </a:r>
              <a:endParaRPr kumimoji="1" lang="ja-JP" altLang="en-US" sz="160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 name="図 19">
              <a:extLst>
                <a:ext uri="{FF2B5EF4-FFF2-40B4-BE49-F238E27FC236}">
                  <a16:creationId xmlns:a16="http://schemas.microsoft.com/office/drawing/2014/main" id="{8B932490-13BF-69BC-F443-1D049F3EF3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61" y="1980750"/>
              <a:ext cx="507553" cy="175123"/>
            </a:xfrm>
            <a:prstGeom prst="rect">
              <a:avLst/>
            </a:prstGeom>
          </p:spPr>
        </p:pic>
        <p:sp>
          <p:nvSpPr>
            <p:cNvPr id="21" name="テキスト ボックス 20">
              <a:extLst>
                <a:ext uri="{FF2B5EF4-FFF2-40B4-BE49-F238E27FC236}">
                  <a16:creationId xmlns:a16="http://schemas.microsoft.com/office/drawing/2014/main" id="{24197BA8-087D-60AD-2EE0-9EE5D824E265}"/>
                </a:ext>
              </a:extLst>
            </p:cNvPr>
            <p:cNvSpPr txBox="1"/>
            <p:nvPr/>
          </p:nvSpPr>
          <p:spPr>
            <a:xfrm>
              <a:off x="7515499" y="2259703"/>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22" name="図 21">
              <a:extLst>
                <a:ext uri="{FF2B5EF4-FFF2-40B4-BE49-F238E27FC236}">
                  <a16:creationId xmlns:a16="http://schemas.microsoft.com/office/drawing/2014/main" id="{14F53670-FF8B-4C18-879F-A7A00480BB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656" y="1749101"/>
              <a:ext cx="1787511" cy="1340633"/>
            </a:xfrm>
            <a:prstGeom prst="rect">
              <a:avLst/>
            </a:prstGeom>
            <a:pattFill prst="pct60">
              <a:fgClr>
                <a:srgbClr val="D7F3F9"/>
              </a:fgClr>
              <a:bgClr>
                <a:schemeClr val="bg1"/>
              </a:bgClr>
            </a:pattFill>
          </p:spPr>
        </p:pic>
        <p:sp>
          <p:nvSpPr>
            <p:cNvPr id="23" name="テキスト ボックス 22">
              <a:extLst>
                <a:ext uri="{FF2B5EF4-FFF2-40B4-BE49-F238E27FC236}">
                  <a16:creationId xmlns:a16="http://schemas.microsoft.com/office/drawing/2014/main" id="{6078632E-C090-FFD2-8431-7DFB0B13B69C}"/>
                </a:ext>
              </a:extLst>
            </p:cNvPr>
            <p:cNvSpPr txBox="1"/>
            <p:nvPr/>
          </p:nvSpPr>
          <p:spPr>
            <a:xfrm>
              <a:off x="3103701" y="2217635"/>
              <a:ext cx="1620957" cy="507831"/>
            </a:xfrm>
            <a:prstGeom prst="rect">
              <a:avLst/>
            </a:prstGeom>
            <a:noFill/>
          </p:spPr>
          <p:txBody>
            <a:bodyPr wrap="none" rtlCol="0">
              <a:spAutoFit/>
            </a:bodyPr>
            <a:lstStyle/>
            <a:p>
              <a:pPr algn="ctr"/>
              <a:r>
                <a:rPr lang="ja-JP" altLang="en-US" sz="1100" b="1" dirty="0">
                  <a:solidFill>
                    <a:srgbClr val="F26486"/>
                  </a:solidFill>
                  <a:latin typeface="+mn-ea"/>
                </a:rPr>
                <a:t>専属モデル</a:t>
              </a:r>
              <a:r>
                <a:rPr lang="en-US" altLang="ja-JP" sz="1100" b="1" dirty="0">
                  <a:solidFill>
                    <a:srgbClr val="F26486"/>
                  </a:solidFill>
                  <a:latin typeface="+mn-ea"/>
                </a:rPr>
                <a:t>1</a:t>
              </a:r>
              <a:r>
                <a:rPr lang="ja-JP" altLang="en-US" sz="1100" b="1" dirty="0">
                  <a:solidFill>
                    <a:srgbClr val="F26486"/>
                  </a:solidFill>
                  <a:latin typeface="+mn-ea"/>
                </a:rPr>
                <a:t>名起用</a:t>
              </a:r>
              <a:endParaRPr lang="en-US" altLang="ja-JP" sz="1100" b="1" dirty="0">
                <a:solidFill>
                  <a:srgbClr val="F26486"/>
                </a:solidFill>
                <a:latin typeface="+mn-ea"/>
              </a:endParaRPr>
            </a:p>
            <a:p>
              <a:pPr algn="ctr"/>
              <a:r>
                <a:rPr lang="ja-JP" altLang="en-US" sz="1600" b="1" u="sng" dirty="0">
                  <a:latin typeface="+mn-ea"/>
                </a:rPr>
                <a:t>雑誌タイアップ</a:t>
              </a:r>
              <a:endParaRPr lang="en-US" altLang="ja-JP" sz="1600" b="1" u="sng" dirty="0">
                <a:latin typeface="+mn-ea"/>
              </a:endParaRPr>
            </a:p>
          </p:txBody>
        </p:sp>
        <p:pic>
          <p:nvPicPr>
            <p:cNvPr id="24" name="図 23">
              <a:extLst>
                <a:ext uri="{FF2B5EF4-FFF2-40B4-BE49-F238E27FC236}">
                  <a16:creationId xmlns:a16="http://schemas.microsoft.com/office/drawing/2014/main" id="{EDF4FC2A-0B53-F786-9A54-0CED61AD41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98799" y="1962383"/>
              <a:ext cx="463929" cy="193490"/>
            </a:xfrm>
            <a:prstGeom prst="rect">
              <a:avLst/>
            </a:prstGeom>
          </p:spPr>
        </p:pic>
      </p:grpSp>
      <p:sp>
        <p:nvSpPr>
          <p:cNvPr id="31" name="正方形/長方形 30">
            <a:extLst>
              <a:ext uri="{FF2B5EF4-FFF2-40B4-BE49-F238E27FC236}">
                <a16:creationId xmlns:a16="http://schemas.microsoft.com/office/drawing/2014/main" id="{221D5D09-E8C1-E963-8E0C-BC781908D608}"/>
              </a:ext>
            </a:extLst>
          </p:cNvPr>
          <p:cNvSpPr/>
          <p:nvPr/>
        </p:nvSpPr>
        <p:spPr>
          <a:xfrm>
            <a:off x="10331179" y="2037313"/>
            <a:ext cx="1504709" cy="29990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sz="1600" b="1">
                <a:latin typeface="+mn-ea"/>
              </a:rPr>
              <a:t>TU</a:t>
            </a:r>
            <a:r>
              <a:rPr lang="ja-JP" altLang="en-US" sz="1600" b="1">
                <a:latin typeface="+mn-ea"/>
              </a:rPr>
              <a:t>過去例</a:t>
            </a:r>
            <a:endParaRPr kumimoji="1" lang="ja-JP" altLang="en-US" sz="1600" b="1">
              <a:latin typeface="+mn-ea"/>
            </a:endParaRPr>
          </a:p>
        </p:txBody>
      </p:sp>
      <p:pic>
        <p:nvPicPr>
          <p:cNvPr id="32" name="図 31" descr="テキスト&#10;&#10;自動的に生成された説明">
            <a:extLst>
              <a:ext uri="{FF2B5EF4-FFF2-40B4-BE49-F238E27FC236}">
                <a16:creationId xmlns:a16="http://schemas.microsoft.com/office/drawing/2014/main" id="{01EDD203-885A-8E1D-0E28-94706EDFA7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9575">
            <a:off x="10851930" y="2720110"/>
            <a:ext cx="1142902" cy="1462497"/>
          </a:xfrm>
          <a:prstGeom prst="rect">
            <a:avLst/>
          </a:prstGeom>
        </p:spPr>
      </p:pic>
      <p:pic>
        <p:nvPicPr>
          <p:cNvPr id="13" name="図 12" descr="ダイアグラム&#10;&#10;自動的に生成された説明">
            <a:extLst>
              <a:ext uri="{FF2B5EF4-FFF2-40B4-BE49-F238E27FC236}">
                <a16:creationId xmlns:a16="http://schemas.microsoft.com/office/drawing/2014/main" id="{E8935A3C-3793-95CD-7C99-FB0B1C7AED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968540">
            <a:off x="10173159" y="3743781"/>
            <a:ext cx="1175967" cy="1504808"/>
          </a:xfrm>
          <a:prstGeom prst="rect">
            <a:avLst/>
          </a:prstGeom>
        </p:spPr>
      </p:pic>
      <p:pic>
        <p:nvPicPr>
          <p:cNvPr id="34" name="図 33" descr="タイムライン&#10;&#10;中程度の精度で自動的に生成された説明">
            <a:extLst>
              <a:ext uri="{FF2B5EF4-FFF2-40B4-BE49-F238E27FC236}">
                <a16:creationId xmlns:a16="http://schemas.microsoft.com/office/drawing/2014/main" id="{696B3BF8-1D48-A2A3-0F04-B994EECF0A5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841580">
            <a:off x="10868160" y="4896998"/>
            <a:ext cx="1114328" cy="1425933"/>
          </a:xfrm>
          <a:prstGeom prst="rect">
            <a:avLst/>
          </a:prstGeom>
        </p:spPr>
      </p:pic>
      <p:sp>
        <p:nvSpPr>
          <p:cNvPr id="35" name="テキスト ボックス 34">
            <a:extLst>
              <a:ext uri="{FF2B5EF4-FFF2-40B4-BE49-F238E27FC236}">
                <a16:creationId xmlns:a16="http://schemas.microsoft.com/office/drawing/2014/main" id="{A0EAF5E7-70D6-BB6A-D257-1B7FD13301BC}"/>
              </a:ext>
            </a:extLst>
          </p:cNvPr>
          <p:cNvSpPr txBox="1"/>
          <p:nvPr/>
        </p:nvSpPr>
        <p:spPr>
          <a:xfrm>
            <a:off x="10067275" y="2370096"/>
            <a:ext cx="2071401" cy="276999"/>
          </a:xfrm>
          <a:prstGeom prst="rect">
            <a:avLst/>
          </a:prstGeom>
          <a:noFill/>
        </p:spPr>
        <p:txBody>
          <a:bodyPr wrap="none" rtlCol="0">
            <a:spAutoFit/>
          </a:bodyPr>
          <a:lstStyle/>
          <a:p>
            <a:r>
              <a:rPr kumimoji="1" lang="ja-JP" altLang="en-US" sz="1200"/>
              <a:t>▼</a:t>
            </a:r>
            <a:r>
              <a:rPr kumimoji="1" lang="en-US" altLang="ja-JP" sz="1200"/>
              <a:t>SOREL TU </a:t>
            </a:r>
            <a:r>
              <a:rPr kumimoji="1" lang="ja-JP" altLang="en-US" sz="1200"/>
              <a:t>計</a:t>
            </a:r>
            <a:r>
              <a:rPr kumimoji="1" lang="en-US" altLang="ja-JP" sz="1200"/>
              <a:t>10</a:t>
            </a:r>
            <a:r>
              <a:rPr kumimoji="1" lang="ja-JP" altLang="en-US" sz="1200"/>
              <a:t>か月実施</a:t>
            </a:r>
          </a:p>
        </p:txBody>
      </p:sp>
      <p:sp>
        <p:nvSpPr>
          <p:cNvPr id="10" name="テキスト ボックス 9">
            <a:extLst>
              <a:ext uri="{FF2B5EF4-FFF2-40B4-BE49-F238E27FC236}">
                <a16:creationId xmlns:a16="http://schemas.microsoft.com/office/drawing/2014/main" id="{64EC0E6A-16B2-DBA2-69F2-4530868383CC}"/>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9" name="スライド番号プレースホルダー 28">
            <a:extLst>
              <a:ext uri="{FF2B5EF4-FFF2-40B4-BE49-F238E27FC236}">
                <a16:creationId xmlns:a16="http://schemas.microsoft.com/office/drawing/2014/main" id="{87B1AC00-7998-0E42-919B-A636AF78E1EA}"/>
              </a:ext>
            </a:extLst>
          </p:cNvPr>
          <p:cNvSpPr>
            <a:spLocks noGrp="1"/>
          </p:cNvSpPr>
          <p:nvPr>
            <p:ph type="sldNum" sz="quarter" idx="12"/>
          </p:nvPr>
        </p:nvSpPr>
        <p:spPr>
          <a:xfrm>
            <a:off x="9281834" y="6356025"/>
            <a:ext cx="2743200" cy="365125"/>
          </a:xfrm>
        </p:spPr>
        <p:txBody>
          <a:bodyPr/>
          <a:lstStyle/>
          <a:p>
            <a:fld id="{DF8D5609-E9B0-419D-B3FA-22D9F77AE177}" type="slidenum">
              <a:rPr kumimoji="1" lang="ja-JP" altLang="en-US" smtClean="0"/>
              <a:t>19</a:t>
            </a:fld>
            <a:endParaRPr kumimoji="1" lang="ja-JP" altLang="en-US" dirty="0"/>
          </a:p>
        </p:txBody>
      </p:sp>
      <p:pic>
        <p:nvPicPr>
          <p:cNvPr id="14" name="図 13" descr="ポーズをとる女性&#10;&#10;自動的に生成された説明">
            <a:extLst>
              <a:ext uri="{FF2B5EF4-FFF2-40B4-BE49-F238E27FC236}">
                <a16:creationId xmlns:a16="http://schemas.microsoft.com/office/drawing/2014/main" id="{F1EFC7DA-0A14-AF1D-DA52-2779D90DE19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01638" y="2713183"/>
            <a:ext cx="586594" cy="616694"/>
          </a:xfrm>
          <a:prstGeom prst="rect">
            <a:avLst/>
          </a:prstGeom>
        </p:spPr>
      </p:pic>
      <p:pic>
        <p:nvPicPr>
          <p:cNvPr id="25" name="図 24" descr="ぬいぐるみを持っている女性&#10;&#10;低い精度で自動的に生成された説明">
            <a:extLst>
              <a:ext uri="{FF2B5EF4-FFF2-40B4-BE49-F238E27FC236}">
                <a16:creationId xmlns:a16="http://schemas.microsoft.com/office/drawing/2014/main" id="{BC789133-B9B2-F82A-F012-542425D13A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01637" y="2007389"/>
            <a:ext cx="586595" cy="688150"/>
          </a:xfrm>
          <a:prstGeom prst="rect">
            <a:avLst/>
          </a:prstGeom>
        </p:spPr>
      </p:pic>
      <p:pic>
        <p:nvPicPr>
          <p:cNvPr id="27" name="図 26" descr="セーターを着た髪の長い女性&#10;&#10;自動的に生成された説明">
            <a:extLst>
              <a:ext uri="{FF2B5EF4-FFF2-40B4-BE49-F238E27FC236}">
                <a16:creationId xmlns:a16="http://schemas.microsoft.com/office/drawing/2014/main" id="{91CCA797-4AD1-1280-D484-A74F4FCED08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304991" y="2006045"/>
            <a:ext cx="593234" cy="688149"/>
          </a:xfrm>
          <a:prstGeom prst="rect">
            <a:avLst/>
          </a:prstGeom>
        </p:spPr>
      </p:pic>
      <p:pic>
        <p:nvPicPr>
          <p:cNvPr id="28" name="図 27" descr="ジャケットを着ている女性&#10;&#10;自動的に生成された説明">
            <a:extLst>
              <a:ext uri="{FF2B5EF4-FFF2-40B4-BE49-F238E27FC236}">
                <a16:creationId xmlns:a16="http://schemas.microsoft.com/office/drawing/2014/main" id="{02E001AA-C4E6-E46D-4EF2-9CC3F56AE07A}"/>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2646" y="2713183"/>
            <a:ext cx="597923" cy="609437"/>
          </a:xfrm>
          <a:prstGeom prst="rect">
            <a:avLst/>
          </a:prstGeom>
        </p:spPr>
      </p:pic>
      <p:pic>
        <p:nvPicPr>
          <p:cNvPr id="40" name="図 39" descr="白いバックグラウンドの前に立っている女性&#10;&#10;AI によって生成されたコンテンツは間違っている可能性があります。">
            <a:extLst>
              <a:ext uri="{FF2B5EF4-FFF2-40B4-BE49-F238E27FC236}">
                <a16:creationId xmlns:a16="http://schemas.microsoft.com/office/drawing/2014/main" id="{1C0C054F-9CD5-FDBB-8E2F-704977BF9D81}"/>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1914957" y="2713183"/>
            <a:ext cx="601467" cy="609437"/>
          </a:xfrm>
          <a:prstGeom prst="rect">
            <a:avLst/>
          </a:prstGeom>
        </p:spPr>
      </p:pic>
    </p:spTree>
    <p:extLst>
      <p:ext uri="{BB962C8B-B14F-4D97-AF65-F5344CB8AC3E}">
        <p14:creationId xmlns:p14="http://schemas.microsoft.com/office/powerpoint/2010/main" val="136697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図 23" descr="テキスト&#10;&#10;自動的に生成された説明">
            <a:extLst>
              <a:ext uri="{FF2B5EF4-FFF2-40B4-BE49-F238E27FC236}">
                <a16:creationId xmlns:a16="http://schemas.microsoft.com/office/drawing/2014/main" id="{D67B0C36-B752-291F-AC56-02AF19923309}"/>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418" y="115097"/>
            <a:ext cx="1546523" cy="1980000"/>
          </a:xfrm>
          <a:prstGeom prst="rect">
            <a:avLst/>
          </a:prstGeom>
        </p:spPr>
      </p:pic>
      <p:pic>
        <p:nvPicPr>
          <p:cNvPr id="27" name="図 26" descr="人, 女性, 座る, テーブル が含まれている画像&#10;&#10;自動的に生成された説明">
            <a:extLst>
              <a:ext uri="{FF2B5EF4-FFF2-40B4-BE49-F238E27FC236}">
                <a16:creationId xmlns:a16="http://schemas.microsoft.com/office/drawing/2014/main" id="{28A6635A-31D2-2103-78A7-3DE5972110F4}"/>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22741" y="115097"/>
            <a:ext cx="1546522" cy="1980000"/>
          </a:xfrm>
          <a:prstGeom prst="rect">
            <a:avLst/>
          </a:prstGeom>
        </p:spPr>
      </p:pic>
      <p:pic>
        <p:nvPicPr>
          <p:cNvPr id="29" name="図 28" descr="人 が含まれている画像&#10;&#10;自動的に生成された説明">
            <a:extLst>
              <a:ext uri="{FF2B5EF4-FFF2-40B4-BE49-F238E27FC236}">
                <a16:creationId xmlns:a16="http://schemas.microsoft.com/office/drawing/2014/main" id="{AB24588D-A0B3-E6E1-15D0-F1BBE68C8FFD}"/>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4064" y="115097"/>
            <a:ext cx="1546522" cy="1980000"/>
          </a:xfrm>
          <a:prstGeom prst="rect">
            <a:avLst/>
          </a:prstGeom>
        </p:spPr>
      </p:pic>
      <p:pic>
        <p:nvPicPr>
          <p:cNvPr id="31" name="図 30" descr="人, 女性, 携帯電話, 電話 が含まれている画像&#10;&#10;自動的に生成された説明">
            <a:extLst>
              <a:ext uri="{FF2B5EF4-FFF2-40B4-BE49-F238E27FC236}">
                <a16:creationId xmlns:a16="http://schemas.microsoft.com/office/drawing/2014/main" id="{BBFE3970-49AB-8375-3496-41CB15B47387}"/>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65388" y="115097"/>
            <a:ext cx="1546522" cy="1980000"/>
          </a:xfrm>
          <a:prstGeom prst="rect">
            <a:avLst/>
          </a:prstGeom>
        </p:spPr>
      </p:pic>
      <p:pic>
        <p:nvPicPr>
          <p:cNvPr id="33" name="図 32" descr="テキスト, ホワイトボード&#10;&#10;自動的に生成された説明">
            <a:extLst>
              <a:ext uri="{FF2B5EF4-FFF2-40B4-BE49-F238E27FC236}">
                <a16:creationId xmlns:a16="http://schemas.microsoft.com/office/drawing/2014/main" id="{6E56FC6C-B22F-7BD7-5B22-8C3B2BB38548}"/>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418" y="2378648"/>
            <a:ext cx="1546522" cy="1980000"/>
          </a:xfrm>
          <a:prstGeom prst="rect">
            <a:avLst/>
          </a:prstGeom>
        </p:spPr>
      </p:pic>
      <p:pic>
        <p:nvPicPr>
          <p:cNvPr id="35" name="図 34" descr="テキスト, ホワイトボード&#10;&#10;自動的に生成された説明">
            <a:extLst>
              <a:ext uri="{FF2B5EF4-FFF2-40B4-BE49-F238E27FC236}">
                <a16:creationId xmlns:a16="http://schemas.microsoft.com/office/drawing/2014/main" id="{6AF45BA5-FE31-AD73-E1E8-E2DCFECD544E}"/>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22741" y="2378648"/>
            <a:ext cx="1546522" cy="1980000"/>
          </a:xfrm>
          <a:prstGeom prst="rect">
            <a:avLst/>
          </a:prstGeom>
        </p:spPr>
      </p:pic>
      <p:pic>
        <p:nvPicPr>
          <p:cNvPr id="37" name="図 36" descr="テキスト&#10;&#10;自動的に生成された説明">
            <a:extLst>
              <a:ext uri="{FF2B5EF4-FFF2-40B4-BE49-F238E27FC236}">
                <a16:creationId xmlns:a16="http://schemas.microsoft.com/office/drawing/2014/main" id="{C1470B43-A198-EB62-4E5B-3CE02C59DA33}"/>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4064" y="2378648"/>
            <a:ext cx="1546522" cy="1980000"/>
          </a:xfrm>
          <a:prstGeom prst="rect">
            <a:avLst/>
          </a:prstGeom>
        </p:spPr>
      </p:pic>
      <p:pic>
        <p:nvPicPr>
          <p:cNvPr id="39" name="図 38" descr="テキスト, ホワイトボード&#10;&#10;自動的に生成された説明">
            <a:extLst>
              <a:ext uri="{FF2B5EF4-FFF2-40B4-BE49-F238E27FC236}">
                <a16:creationId xmlns:a16="http://schemas.microsoft.com/office/drawing/2014/main" id="{FEDDE3A2-EC31-7DB6-A7C5-115CD9012337}"/>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65388" y="2378648"/>
            <a:ext cx="1546522" cy="1980000"/>
          </a:xfrm>
          <a:prstGeom prst="rect">
            <a:avLst/>
          </a:prstGeom>
        </p:spPr>
      </p:pic>
      <p:pic>
        <p:nvPicPr>
          <p:cNvPr id="41" name="図 40" descr="ポーズをとっている人の写真のコラージュ&#10;&#10;低い精度で自動的に生成された説明">
            <a:extLst>
              <a:ext uri="{FF2B5EF4-FFF2-40B4-BE49-F238E27FC236}">
                <a16:creationId xmlns:a16="http://schemas.microsoft.com/office/drawing/2014/main" id="{F74E0010-37F3-F8A4-CD6E-6088C4863EC0}"/>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418" y="4647429"/>
            <a:ext cx="1547316" cy="1980000"/>
          </a:xfrm>
          <a:prstGeom prst="rect">
            <a:avLst/>
          </a:prstGeom>
        </p:spPr>
      </p:pic>
      <p:pic>
        <p:nvPicPr>
          <p:cNvPr id="43" name="図 42" descr="テキスト が含まれている画像&#10;&#10;自動的に生成された説明">
            <a:extLst>
              <a:ext uri="{FF2B5EF4-FFF2-40B4-BE49-F238E27FC236}">
                <a16:creationId xmlns:a16="http://schemas.microsoft.com/office/drawing/2014/main" id="{F885358D-8EF5-ACBF-5113-63A68D342D08}"/>
              </a:ext>
            </a:extLst>
          </p:cNvPr>
          <p:cNvPicPr>
            <a:picLocks noChangeAspect="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22741" y="4647429"/>
            <a:ext cx="1547316" cy="1980000"/>
          </a:xfrm>
          <a:prstGeom prst="rect">
            <a:avLst/>
          </a:prstGeom>
        </p:spPr>
      </p:pic>
      <p:pic>
        <p:nvPicPr>
          <p:cNvPr id="45" name="図 44" descr="テキスト&#10;&#10;自動的に生成された説明">
            <a:extLst>
              <a:ext uri="{FF2B5EF4-FFF2-40B4-BE49-F238E27FC236}">
                <a16:creationId xmlns:a16="http://schemas.microsoft.com/office/drawing/2014/main" id="{B0BBFF77-5D48-068C-010B-064249980516}"/>
              </a:ext>
            </a:extLst>
          </p:cNvPr>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065360" y="4672381"/>
            <a:ext cx="1559616" cy="1996764"/>
          </a:xfrm>
          <a:prstGeom prst="rect">
            <a:avLst/>
          </a:prstGeom>
        </p:spPr>
      </p:pic>
      <p:pic>
        <p:nvPicPr>
          <p:cNvPr id="47" name="図 46" descr="黒い服を着ている女性&#10;&#10;中程度の精度で自動的に生成された説明">
            <a:extLst>
              <a:ext uri="{FF2B5EF4-FFF2-40B4-BE49-F238E27FC236}">
                <a16:creationId xmlns:a16="http://schemas.microsoft.com/office/drawing/2014/main" id="{8422CBF3-3794-66EA-721E-2B72EB1DE27F}"/>
              </a:ext>
            </a:extLst>
          </p:cNvPr>
          <p:cNvPicPr>
            <a:picLocks noChangeAspect="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4037" y="4671964"/>
            <a:ext cx="1559616" cy="1996718"/>
          </a:xfrm>
          <a:prstGeom prst="rect">
            <a:avLst/>
          </a:prstGeom>
        </p:spPr>
      </p:pic>
      <p:grpSp>
        <p:nvGrpSpPr>
          <p:cNvPr id="2" name="Group 2"/>
          <p:cNvGrpSpPr/>
          <p:nvPr/>
        </p:nvGrpSpPr>
        <p:grpSpPr>
          <a:xfrm>
            <a:off x="6096000" y="92597"/>
            <a:ext cx="6096000" cy="6765403"/>
            <a:chOff x="0" y="0"/>
            <a:chExt cx="2469893" cy="2821327"/>
          </a:xfrm>
          <a:solidFill>
            <a:srgbClr val="F7F3F6"/>
          </a:solidFill>
        </p:grpSpPr>
        <p:sp>
          <p:nvSpPr>
            <p:cNvPr id="3" name="Freeform 3"/>
            <p:cNvSpPr/>
            <p:nvPr/>
          </p:nvSpPr>
          <p:spPr>
            <a:xfrm>
              <a:off x="0" y="0"/>
              <a:ext cx="2469893" cy="2821327"/>
            </a:xfrm>
            <a:custGeom>
              <a:avLst/>
              <a:gdLst/>
              <a:ahLst/>
              <a:cxnLst/>
              <a:rect l="l" t="t" r="r" b="b"/>
              <a:pathLst>
                <a:path w="2469893" h="2821327">
                  <a:moveTo>
                    <a:pt x="0" y="0"/>
                  </a:moveTo>
                  <a:lnTo>
                    <a:pt x="2469893" y="0"/>
                  </a:lnTo>
                  <a:lnTo>
                    <a:pt x="2469893" y="2821327"/>
                  </a:lnTo>
                  <a:lnTo>
                    <a:pt x="0" y="2821327"/>
                  </a:lnTo>
                  <a:close/>
                </a:path>
              </a:pathLst>
            </a:custGeom>
            <a:grpFill/>
          </p:spPr>
          <p:txBody>
            <a:bodyPr/>
            <a:lstStyle/>
            <a:p>
              <a:endParaRPr lang="ja-JP" altLang="en-US" sz="1200"/>
            </a:p>
          </p:txBody>
        </p:sp>
        <p:sp>
          <p:nvSpPr>
            <p:cNvPr id="4" name="TextBox 4"/>
            <p:cNvSpPr txBox="1"/>
            <p:nvPr/>
          </p:nvSpPr>
          <p:spPr>
            <a:xfrm>
              <a:off x="0" y="-38100"/>
              <a:ext cx="2469893" cy="2859427"/>
            </a:xfrm>
            <a:prstGeom prst="rect">
              <a:avLst/>
            </a:prstGeom>
            <a:grpFill/>
          </p:spPr>
          <p:txBody>
            <a:bodyPr lIns="33867" tIns="33867" rIns="33867" bIns="33867" rtlCol="0" anchor="ctr"/>
            <a:lstStyle/>
            <a:p>
              <a:pPr algn="ctr">
                <a:lnSpc>
                  <a:spcPts val="1773"/>
                </a:lnSpc>
              </a:pPr>
              <a:endParaRPr sz="1200"/>
            </a:p>
          </p:txBody>
        </p:sp>
      </p:grpSp>
      <p:sp>
        <p:nvSpPr>
          <p:cNvPr id="5" name="TextBox 5"/>
          <p:cNvSpPr txBox="1"/>
          <p:nvPr/>
        </p:nvSpPr>
        <p:spPr>
          <a:xfrm>
            <a:off x="574232" y="3577420"/>
            <a:ext cx="5792274" cy="730969"/>
          </a:xfrm>
          <a:prstGeom prst="rect">
            <a:avLst/>
          </a:prstGeom>
        </p:spPr>
        <p:txBody>
          <a:bodyPr wrap="square" lIns="0" tIns="0" rIns="0" bIns="0" rtlCol="0" anchor="t">
            <a:spAutoFit/>
          </a:bodyPr>
          <a:lstStyle/>
          <a:p>
            <a:pPr>
              <a:lnSpc>
                <a:spcPts val="5654"/>
              </a:lnSpc>
            </a:pPr>
            <a:r>
              <a:rPr lang="en-US" sz="4800" err="1">
                <a:solidFill>
                  <a:srgbClr val="000000"/>
                </a:solidFill>
              </a:rPr>
              <a:t>目次</a:t>
            </a:r>
            <a:endParaRPr lang="en-US" sz="4800">
              <a:solidFill>
                <a:srgbClr val="000000"/>
              </a:solidFill>
            </a:endParaRPr>
          </a:p>
        </p:txBody>
      </p:sp>
      <p:sp>
        <p:nvSpPr>
          <p:cNvPr id="7" name="TextBox 7"/>
          <p:cNvSpPr txBox="1"/>
          <p:nvPr/>
        </p:nvSpPr>
        <p:spPr>
          <a:xfrm>
            <a:off x="7554327" y="4577177"/>
            <a:ext cx="2352005" cy="252570"/>
          </a:xfrm>
          <a:prstGeom prst="rect">
            <a:avLst/>
          </a:prstGeom>
        </p:spPr>
        <p:txBody>
          <a:bodyPr wrap="square" lIns="0" tIns="0" rIns="0" bIns="0" rtlCol="0" anchor="t">
            <a:spAutoFit/>
          </a:bodyPr>
          <a:lstStyle/>
          <a:p>
            <a:pPr>
              <a:lnSpc>
                <a:spcPts val="1999"/>
              </a:lnSpc>
            </a:pPr>
            <a:r>
              <a:rPr lang="en-US" sz="1666" err="1">
                <a:solidFill>
                  <a:srgbClr val="000000"/>
                </a:solidFill>
              </a:rPr>
              <a:t>スペシャルTU</a:t>
            </a:r>
            <a:r>
              <a:rPr lang="en-US" sz="1666">
                <a:solidFill>
                  <a:srgbClr val="000000"/>
                </a:solidFill>
              </a:rPr>
              <a:t> </a:t>
            </a:r>
            <a:r>
              <a:rPr lang="en-US" sz="1666" err="1">
                <a:solidFill>
                  <a:srgbClr val="000000"/>
                </a:solidFill>
              </a:rPr>
              <a:t>メニュ</a:t>
            </a:r>
            <a:r>
              <a:rPr lang="en-US" sz="1666">
                <a:solidFill>
                  <a:srgbClr val="000000"/>
                </a:solidFill>
              </a:rPr>
              <a:t>ー</a:t>
            </a:r>
          </a:p>
        </p:txBody>
      </p:sp>
      <p:sp>
        <p:nvSpPr>
          <p:cNvPr id="8" name="TextBox 8"/>
          <p:cNvSpPr txBox="1"/>
          <p:nvPr/>
        </p:nvSpPr>
        <p:spPr>
          <a:xfrm>
            <a:off x="6624976" y="4527362"/>
            <a:ext cx="929351" cy="382349"/>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1</a:t>
            </a:r>
            <a:r>
              <a:rPr lang="en-US" altLang="ja-JP" sz="2666">
                <a:solidFill>
                  <a:srgbClr val="000000"/>
                </a:solidFill>
                <a:latin typeface="PilGi" pitchFamily="2" charset="-127"/>
                <a:ea typeface="PilGi" pitchFamily="2" charset="-127"/>
              </a:rPr>
              <a:t>9</a:t>
            </a:r>
            <a:endParaRPr lang="en-US" sz="2666">
              <a:solidFill>
                <a:srgbClr val="000000"/>
              </a:solidFill>
              <a:latin typeface="PilGi" pitchFamily="2" charset="-127"/>
              <a:ea typeface="PilGi" pitchFamily="2" charset="-127"/>
            </a:endParaRPr>
          </a:p>
        </p:txBody>
      </p:sp>
      <p:sp>
        <p:nvSpPr>
          <p:cNvPr id="9" name="TextBox 9"/>
          <p:cNvSpPr txBox="1"/>
          <p:nvPr/>
        </p:nvSpPr>
        <p:spPr>
          <a:xfrm>
            <a:off x="6624976" y="611614"/>
            <a:ext cx="929351" cy="392736"/>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cs typeface="Cochocib Script Latin Pro" panose="020F0502020204030204" pitchFamily="34" charset="0"/>
              </a:rPr>
              <a:t>03</a:t>
            </a:r>
          </a:p>
        </p:txBody>
      </p:sp>
      <p:sp>
        <p:nvSpPr>
          <p:cNvPr id="10" name="TextBox 10"/>
          <p:cNvSpPr txBox="1"/>
          <p:nvPr/>
        </p:nvSpPr>
        <p:spPr>
          <a:xfrm>
            <a:off x="7554327" y="655499"/>
            <a:ext cx="2817417" cy="252570"/>
          </a:xfrm>
          <a:prstGeom prst="rect">
            <a:avLst/>
          </a:prstGeom>
        </p:spPr>
        <p:txBody>
          <a:bodyPr lIns="0" tIns="0" rIns="0" bIns="0" rtlCol="0" anchor="t">
            <a:spAutoFit/>
          </a:bodyPr>
          <a:lstStyle/>
          <a:p>
            <a:pPr>
              <a:lnSpc>
                <a:spcPts val="1999"/>
              </a:lnSpc>
            </a:pPr>
            <a:r>
              <a:rPr lang="en-US" sz="1666" err="1">
                <a:solidFill>
                  <a:srgbClr val="000000"/>
                </a:solidFill>
              </a:rPr>
              <a:t>Oggiについて</a:t>
            </a:r>
            <a:endParaRPr lang="en-US" sz="1666">
              <a:solidFill>
                <a:srgbClr val="000000"/>
              </a:solidFill>
            </a:endParaRPr>
          </a:p>
        </p:txBody>
      </p:sp>
      <p:sp>
        <p:nvSpPr>
          <p:cNvPr id="11" name="TextBox 11"/>
          <p:cNvSpPr txBox="1"/>
          <p:nvPr/>
        </p:nvSpPr>
        <p:spPr>
          <a:xfrm>
            <a:off x="6624976" y="1262421"/>
            <a:ext cx="929351" cy="398058"/>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06</a:t>
            </a:r>
          </a:p>
        </p:txBody>
      </p:sp>
      <p:sp>
        <p:nvSpPr>
          <p:cNvPr id="12" name="TextBox 12"/>
          <p:cNvSpPr txBox="1"/>
          <p:nvPr/>
        </p:nvSpPr>
        <p:spPr>
          <a:xfrm>
            <a:off x="7554327" y="1309112"/>
            <a:ext cx="2817417" cy="252570"/>
          </a:xfrm>
          <a:prstGeom prst="rect">
            <a:avLst/>
          </a:prstGeom>
        </p:spPr>
        <p:txBody>
          <a:bodyPr lIns="0" tIns="0" rIns="0" bIns="0" rtlCol="0" anchor="t">
            <a:spAutoFit/>
          </a:bodyPr>
          <a:lstStyle/>
          <a:p>
            <a:pPr>
              <a:lnSpc>
                <a:spcPts val="1999"/>
              </a:lnSpc>
            </a:pPr>
            <a:r>
              <a:rPr lang="en-US" sz="1666" err="1">
                <a:solidFill>
                  <a:srgbClr val="000000"/>
                </a:solidFill>
              </a:rPr>
              <a:t>出演モデル紹介</a:t>
            </a:r>
            <a:endParaRPr lang="en-US" sz="1666">
              <a:solidFill>
                <a:srgbClr val="000000"/>
              </a:solidFill>
            </a:endParaRPr>
          </a:p>
        </p:txBody>
      </p:sp>
      <p:sp>
        <p:nvSpPr>
          <p:cNvPr id="13" name="TextBox 13"/>
          <p:cNvSpPr txBox="1"/>
          <p:nvPr/>
        </p:nvSpPr>
        <p:spPr>
          <a:xfrm>
            <a:off x="6624976" y="2558972"/>
            <a:ext cx="929351" cy="398058"/>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11</a:t>
            </a:r>
          </a:p>
        </p:txBody>
      </p:sp>
      <p:sp>
        <p:nvSpPr>
          <p:cNvPr id="14" name="TextBox 14"/>
          <p:cNvSpPr txBox="1"/>
          <p:nvPr/>
        </p:nvSpPr>
        <p:spPr>
          <a:xfrm>
            <a:off x="7554327" y="2616338"/>
            <a:ext cx="3011762" cy="252570"/>
          </a:xfrm>
          <a:prstGeom prst="rect">
            <a:avLst/>
          </a:prstGeom>
        </p:spPr>
        <p:txBody>
          <a:bodyPr wrap="square" lIns="0" tIns="0" rIns="0" bIns="0" rtlCol="0" anchor="t">
            <a:spAutoFit/>
          </a:bodyPr>
          <a:lstStyle/>
          <a:p>
            <a:pPr>
              <a:lnSpc>
                <a:spcPts val="1999"/>
              </a:lnSpc>
            </a:pPr>
            <a:r>
              <a:rPr lang="en-US" sz="1666" err="1">
                <a:solidFill>
                  <a:srgbClr val="000000"/>
                </a:solidFill>
              </a:rPr>
              <a:t>スタイリスト／エディター紹介</a:t>
            </a:r>
            <a:endParaRPr lang="en-US" sz="1666">
              <a:solidFill>
                <a:srgbClr val="000000"/>
              </a:solidFill>
            </a:endParaRPr>
          </a:p>
        </p:txBody>
      </p:sp>
      <p:sp>
        <p:nvSpPr>
          <p:cNvPr id="15" name="TextBox 15"/>
          <p:cNvSpPr txBox="1"/>
          <p:nvPr/>
        </p:nvSpPr>
        <p:spPr>
          <a:xfrm>
            <a:off x="6624976" y="3215102"/>
            <a:ext cx="929351" cy="398058"/>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12</a:t>
            </a:r>
          </a:p>
        </p:txBody>
      </p:sp>
      <p:sp>
        <p:nvSpPr>
          <p:cNvPr id="16" name="TextBox 16"/>
          <p:cNvSpPr txBox="1"/>
          <p:nvPr/>
        </p:nvSpPr>
        <p:spPr>
          <a:xfrm>
            <a:off x="7554327" y="3269951"/>
            <a:ext cx="2817417" cy="252570"/>
          </a:xfrm>
          <a:prstGeom prst="rect">
            <a:avLst/>
          </a:prstGeom>
        </p:spPr>
        <p:txBody>
          <a:bodyPr lIns="0" tIns="0" rIns="0" bIns="0" rtlCol="0" anchor="t">
            <a:spAutoFit/>
          </a:bodyPr>
          <a:lstStyle/>
          <a:p>
            <a:pPr>
              <a:lnSpc>
                <a:spcPts val="1999"/>
              </a:lnSpc>
            </a:pPr>
            <a:r>
              <a:rPr lang="en-US" sz="1666" err="1">
                <a:solidFill>
                  <a:srgbClr val="000000"/>
                </a:solidFill>
              </a:rPr>
              <a:t>オッジェンヌ紹介</a:t>
            </a:r>
            <a:endParaRPr lang="en-US" sz="1666">
              <a:solidFill>
                <a:srgbClr val="000000"/>
              </a:solidFill>
            </a:endParaRPr>
          </a:p>
        </p:txBody>
      </p:sp>
      <p:sp>
        <p:nvSpPr>
          <p:cNvPr id="17" name="TextBox 17"/>
          <p:cNvSpPr txBox="1"/>
          <p:nvPr/>
        </p:nvSpPr>
        <p:spPr>
          <a:xfrm>
            <a:off x="6624976" y="3871232"/>
            <a:ext cx="929351" cy="398058"/>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13</a:t>
            </a:r>
          </a:p>
        </p:txBody>
      </p:sp>
      <p:sp>
        <p:nvSpPr>
          <p:cNvPr id="18" name="TextBox 18"/>
          <p:cNvSpPr txBox="1"/>
          <p:nvPr/>
        </p:nvSpPr>
        <p:spPr>
          <a:xfrm>
            <a:off x="7554327" y="3923564"/>
            <a:ext cx="2817417" cy="252570"/>
          </a:xfrm>
          <a:prstGeom prst="rect">
            <a:avLst/>
          </a:prstGeom>
        </p:spPr>
        <p:txBody>
          <a:bodyPr lIns="0" tIns="0" rIns="0" bIns="0" rtlCol="0" anchor="t">
            <a:spAutoFit/>
          </a:bodyPr>
          <a:lstStyle/>
          <a:p>
            <a:pPr>
              <a:lnSpc>
                <a:spcPts val="1999"/>
              </a:lnSpc>
            </a:pPr>
            <a:r>
              <a:rPr lang="en-US" sz="1666" err="1">
                <a:solidFill>
                  <a:srgbClr val="000000"/>
                </a:solidFill>
              </a:rPr>
              <a:t>定番TU</a:t>
            </a:r>
            <a:r>
              <a:rPr lang="en-US" sz="1666">
                <a:solidFill>
                  <a:srgbClr val="000000"/>
                </a:solidFill>
              </a:rPr>
              <a:t> </a:t>
            </a:r>
            <a:r>
              <a:rPr lang="en-US" sz="1666" err="1">
                <a:solidFill>
                  <a:srgbClr val="000000"/>
                </a:solidFill>
              </a:rPr>
              <a:t>メニュ</a:t>
            </a:r>
            <a:r>
              <a:rPr lang="en-US" sz="1666">
                <a:solidFill>
                  <a:srgbClr val="000000"/>
                </a:solidFill>
              </a:rPr>
              <a:t>ー</a:t>
            </a:r>
          </a:p>
        </p:txBody>
      </p:sp>
      <p:sp>
        <p:nvSpPr>
          <p:cNvPr id="19" name="TextBox 19"/>
          <p:cNvSpPr txBox="1"/>
          <p:nvPr/>
        </p:nvSpPr>
        <p:spPr>
          <a:xfrm>
            <a:off x="6624976" y="5808201"/>
            <a:ext cx="929351" cy="382349"/>
          </a:xfrm>
          <a:prstGeom prst="rect">
            <a:avLst/>
          </a:prstGeom>
        </p:spPr>
        <p:txBody>
          <a:bodyPr lIns="0" tIns="0" rIns="0" bIns="0" rtlCol="0" anchor="t">
            <a:spAutoFit/>
          </a:bodyPr>
          <a:lstStyle/>
          <a:p>
            <a:pPr algn="ctr">
              <a:lnSpc>
                <a:spcPts val="3199"/>
              </a:lnSpc>
            </a:pPr>
            <a:r>
              <a:rPr lang="en-US" altLang="ja-JP" sz="2666">
                <a:solidFill>
                  <a:srgbClr val="000000"/>
                </a:solidFill>
                <a:latin typeface="PilGi" pitchFamily="2" charset="-127"/>
                <a:ea typeface="PilGi" pitchFamily="2" charset="-127"/>
              </a:rPr>
              <a:t>30</a:t>
            </a:r>
            <a:endParaRPr lang="en-US" sz="2666">
              <a:solidFill>
                <a:srgbClr val="000000"/>
              </a:solidFill>
              <a:latin typeface="PilGi" pitchFamily="2" charset="-127"/>
              <a:ea typeface="PilGi" pitchFamily="2" charset="-127"/>
            </a:endParaRPr>
          </a:p>
        </p:txBody>
      </p:sp>
      <p:sp>
        <p:nvSpPr>
          <p:cNvPr id="20" name="TextBox 20"/>
          <p:cNvSpPr txBox="1"/>
          <p:nvPr/>
        </p:nvSpPr>
        <p:spPr>
          <a:xfrm>
            <a:off x="7554327" y="5884401"/>
            <a:ext cx="2817417" cy="252570"/>
          </a:xfrm>
          <a:prstGeom prst="rect">
            <a:avLst/>
          </a:prstGeom>
        </p:spPr>
        <p:txBody>
          <a:bodyPr lIns="0" tIns="0" rIns="0" bIns="0" rtlCol="0" anchor="t">
            <a:spAutoFit/>
          </a:bodyPr>
          <a:lstStyle/>
          <a:p>
            <a:pPr>
              <a:lnSpc>
                <a:spcPts val="1999"/>
              </a:lnSpc>
            </a:pPr>
            <a:r>
              <a:rPr lang="en-US" sz="1666" err="1">
                <a:solidFill>
                  <a:srgbClr val="000000"/>
                </a:solidFill>
              </a:rPr>
              <a:t>問い合わせ先</a:t>
            </a:r>
            <a:endParaRPr lang="en-US" sz="1666">
              <a:solidFill>
                <a:srgbClr val="000000"/>
              </a:solidFill>
            </a:endParaRPr>
          </a:p>
        </p:txBody>
      </p:sp>
      <p:sp>
        <p:nvSpPr>
          <p:cNvPr id="21" name="TextBox 21"/>
          <p:cNvSpPr txBox="1"/>
          <p:nvPr/>
        </p:nvSpPr>
        <p:spPr>
          <a:xfrm>
            <a:off x="7554327" y="5230790"/>
            <a:ext cx="2062638" cy="252570"/>
          </a:xfrm>
          <a:prstGeom prst="rect">
            <a:avLst/>
          </a:prstGeom>
        </p:spPr>
        <p:txBody>
          <a:bodyPr wrap="square" lIns="0" tIns="0" rIns="0" bIns="0" rtlCol="0" anchor="t">
            <a:spAutoFit/>
          </a:bodyPr>
          <a:lstStyle/>
          <a:p>
            <a:pPr>
              <a:lnSpc>
                <a:spcPts val="1999"/>
              </a:lnSpc>
            </a:pPr>
            <a:r>
              <a:rPr lang="en-US" sz="1666" err="1">
                <a:solidFill>
                  <a:srgbClr val="000000"/>
                </a:solidFill>
              </a:rPr>
              <a:t>オプションメニュ</a:t>
            </a:r>
            <a:r>
              <a:rPr lang="en-US" sz="1666">
                <a:solidFill>
                  <a:srgbClr val="000000"/>
                </a:solidFill>
              </a:rPr>
              <a:t>ー</a:t>
            </a:r>
          </a:p>
        </p:txBody>
      </p:sp>
      <p:sp>
        <p:nvSpPr>
          <p:cNvPr id="22" name="TextBox 22"/>
          <p:cNvSpPr txBox="1"/>
          <p:nvPr/>
        </p:nvSpPr>
        <p:spPr>
          <a:xfrm>
            <a:off x="6624976" y="5167783"/>
            <a:ext cx="929351" cy="382349"/>
          </a:xfrm>
          <a:prstGeom prst="rect">
            <a:avLst/>
          </a:prstGeom>
        </p:spPr>
        <p:txBody>
          <a:bodyPr lIns="0" tIns="0" rIns="0" bIns="0" rtlCol="0" anchor="t">
            <a:spAutoFit/>
          </a:bodyPr>
          <a:lstStyle/>
          <a:p>
            <a:pPr algn="ctr">
              <a:lnSpc>
                <a:spcPts val="3199"/>
              </a:lnSpc>
            </a:pPr>
            <a:r>
              <a:rPr lang="en-US" sz="2666">
                <a:solidFill>
                  <a:srgbClr val="000000"/>
                </a:solidFill>
                <a:latin typeface="PilGi" pitchFamily="2" charset="-127"/>
                <a:ea typeface="PilGi" pitchFamily="2" charset="-127"/>
              </a:rPr>
              <a:t>2</a:t>
            </a:r>
            <a:r>
              <a:rPr lang="en-US" altLang="ja-JP" sz="2666">
                <a:solidFill>
                  <a:srgbClr val="000000"/>
                </a:solidFill>
                <a:latin typeface="PilGi" pitchFamily="2" charset="-127"/>
                <a:ea typeface="PilGi" pitchFamily="2" charset="-127"/>
              </a:rPr>
              <a:t>4</a:t>
            </a:r>
            <a:endParaRPr lang="en-US" sz="2666">
              <a:solidFill>
                <a:srgbClr val="000000"/>
              </a:solidFill>
              <a:latin typeface="PilGi" pitchFamily="2" charset="-127"/>
              <a:ea typeface="PilGi" pitchFamily="2" charset="-127"/>
            </a:endParaRPr>
          </a:p>
        </p:txBody>
      </p:sp>
      <p:sp>
        <p:nvSpPr>
          <p:cNvPr id="26" name="TextBox 14">
            <a:extLst>
              <a:ext uri="{FF2B5EF4-FFF2-40B4-BE49-F238E27FC236}">
                <a16:creationId xmlns:a16="http://schemas.microsoft.com/office/drawing/2014/main" id="{511ED457-EE1F-29D0-51B3-D1B0C3B43384}"/>
              </a:ext>
            </a:extLst>
          </p:cNvPr>
          <p:cNvSpPr txBox="1"/>
          <p:nvPr/>
        </p:nvSpPr>
        <p:spPr>
          <a:xfrm>
            <a:off x="499574" y="2378648"/>
            <a:ext cx="3218309" cy="1477328"/>
          </a:xfrm>
          <a:prstGeom prst="rect">
            <a:avLst/>
          </a:prstGeom>
        </p:spPr>
        <p:txBody>
          <a:bodyPr wrap="square" lIns="0" tIns="0" rIns="0" bIns="0" rtlCol="0" anchor="t">
            <a:spAutoFit/>
          </a:bodyPr>
          <a:lstStyle/>
          <a:p>
            <a:pPr algn="r"/>
            <a:r>
              <a:rPr lang="en-US" sz="9600" i="1">
                <a:latin typeface="Kollektif Italics"/>
              </a:rPr>
              <a:t>INDEX</a:t>
            </a:r>
            <a:endParaRPr lang="en-US" sz="11500" i="1">
              <a:latin typeface="Kollektif Italics"/>
            </a:endParaRPr>
          </a:p>
        </p:txBody>
      </p:sp>
      <p:sp>
        <p:nvSpPr>
          <p:cNvPr id="6" name="テキスト ボックス 5">
            <a:extLst>
              <a:ext uri="{FF2B5EF4-FFF2-40B4-BE49-F238E27FC236}">
                <a16:creationId xmlns:a16="http://schemas.microsoft.com/office/drawing/2014/main" id="{0E010A7A-5502-53EF-E549-865B2FF13D08}"/>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3" name="TextBox 11">
            <a:extLst>
              <a:ext uri="{FF2B5EF4-FFF2-40B4-BE49-F238E27FC236}">
                <a16:creationId xmlns:a16="http://schemas.microsoft.com/office/drawing/2014/main" id="{40663014-AFB2-60DC-07D4-F73BDA05E66D}"/>
              </a:ext>
            </a:extLst>
          </p:cNvPr>
          <p:cNvSpPr txBox="1"/>
          <p:nvPr/>
        </p:nvSpPr>
        <p:spPr>
          <a:xfrm>
            <a:off x="6624976" y="1918551"/>
            <a:ext cx="929351" cy="382349"/>
          </a:xfrm>
          <a:prstGeom prst="rect">
            <a:avLst/>
          </a:prstGeom>
        </p:spPr>
        <p:txBody>
          <a:bodyPr lIns="0" tIns="0" rIns="0" bIns="0" rtlCol="0" anchor="t">
            <a:spAutoFit/>
          </a:bodyPr>
          <a:lstStyle/>
          <a:p>
            <a:pPr algn="ctr">
              <a:lnSpc>
                <a:spcPts val="3199"/>
              </a:lnSpc>
            </a:pPr>
            <a:r>
              <a:rPr lang="en-US" altLang="ja-JP" sz="2666">
                <a:solidFill>
                  <a:srgbClr val="000000"/>
                </a:solidFill>
                <a:latin typeface="PilGi" pitchFamily="2" charset="-127"/>
                <a:ea typeface="PilGi" pitchFamily="2" charset="-127"/>
              </a:rPr>
              <a:t>10</a:t>
            </a:r>
            <a:endParaRPr lang="en-US" sz="2666">
              <a:solidFill>
                <a:srgbClr val="000000"/>
              </a:solidFill>
              <a:latin typeface="PilGi" pitchFamily="2" charset="-127"/>
              <a:ea typeface="PilGi" pitchFamily="2" charset="-127"/>
            </a:endParaRPr>
          </a:p>
        </p:txBody>
      </p:sp>
      <p:sp>
        <p:nvSpPr>
          <p:cNvPr id="25" name="TextBox 12">
            <a:extLst>
              <a:ext uri="{FF2B5EF4-FFF2-40B4-BE49-F238E27FC236}">
                <a16:creationId xmlns:a16="http://schemas.microsoft.com/office/drawing/2014/main" id="{7D15CA1C-C839-D026-8C21-A5DB466FF0AE}"/>
              </a:ext>
            </a:extLst>
          </p:cNvPr>
          <p:cNvSpPr txBox="1"/>
          <p:nvPr/>
        </p:nvSpPr>
        <p:spPr>
          <a:xfrm>
            <a:off x="7554327" y="1962725"/>
            <a:ext cx="2817417" cy="252570"/>
          </a:xfrm>
          <a:prstGeom prst="rect">
            <a:avLst/>
          </a:prstGeom>
        </p:spPr>
        <p:txBody>
          <a:bodyPr lIns="0" tIns="0" rIns="0" bIns="0" rtlCol="0" anchor="t">
            <a:spAutoFit/>
          </a:bodyPr>
          <a:lstStyle/>
          <a:p>
            <a:pPr>
              <a:lnSpc>
                <a:spcPts val="1999"/>
              </a:lnSpc>
            </a:pPr>
            <a:r>
              <a:rPr lang="ja-JP" altLang="en-US" sz="1666">
                <a:solidFill>
                  <a:srgbClr val="000000"/>
                </a:solidFill>
              </a:rPr>
              <a:t>専属アンバサダー</a:t>
            </a:r>
            <a:r>
              <a:rPr lang="en-US" sz="1666" err="1">
                <a:solidFill>
                  <a:srgbClr val="000000"/>
                </a:solidFill>
              </a:rPr>
              <a:t>紹介</a:t>
            </a:r>
            <a:endParaRPr lang="en-US" sz="1666">
              <a:solidFill>
                <a:srgbClr val="000000"/>
              </a:solidFill>
            </a:endParaRPr>
          </a:p>
        </p:txBody>
      </p:sp>
      <p:sp>
        <p:nvSpPr>
          <p:cNvPr id="28" name="スライド番号プレースホルダー 27">
            <a:extLst>
              <a:ext uri="{FF2B5EF4-FFF2-40B4-BE49-F238E27FC236}">
                <a16:creationId xmlns:a16="http://schemas.microsoft.com/office/drawing/2014/main" id="{8FB906B0-AC35-12DC-0D8D-0127AF175677}"/>
              </a:ext>
            </a:extLst>
          </p:cNvPr>
          <p:cNvSpPr>
            <a:spLocks noGrp="1"/>
          </p:cNvSpPr>
          <p:nvPr>
            <p:ph type="sldNum" sz="quarter" idx="7"/>
          </p:nvPr>
        </p:nvSpPr>
        <p:spPr/>
        <p:txBody>
          <a:bodyPr/>
          <a:lstStyle/>
          <a:p>
            <a:fld id="{B6F15528-21DE-4FAA-801E-634DDDAF4B2B}" type="slidenum">
              <a:rPr lang="en-US" altLang="ja-JP" smtClean="0"/>
              <a:t>2</a:t>
            </a:fld>
            <a:endParaRPr lang="ja-JP" altLang="en-US"/>
          </a:p>
        </p:txBody>
      </p:sp>
      <p:sp>
        <p:nvSpPr>
          <p:cNvPr id="30" name="正方形/長方形 29">
            <a:extLst>
              <a:ext uri="{FF2B5EF4-FFF2-40B4-BE49-F238E27FC236}">
                <a16:creationId xmlns:a16="http://schemas.microsoft.com/office/drawing/2014/main" id="{93FB6B13-119E-6392-4054-E3EE59DDCAFD}"/>
              </a:ext>
            </a:extLst>
          </p:cNvPr>
          <p:cNvSpPr/>
          <p:nvPr/>
        </p:nvSpPr>
        <p:spPr>
          <a:xfrm>
            <a:off x="-5251" y="-9235"/>
            <a:ext cx="208345" cy="6881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 新聞, 食品 が含まれている画像&#10;&#10;自動的に生成された説明">
            <a:extLst>
              <a:ext uri="{FF2B5EF4-FFF2-40B4-BE49-F238E27FC236}">
                <a16:creationId xmlns:a16="http://schemas.microsoft.com/office/drawing/2014/main" id="{9362E957-B053-E7C1-698D-A3A521BEB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32733">
            <a:off x="5479051" y="4144004"/>
            <a:ext cx="1420025" cy="1817113"/>
          </a:xfrm>
          <a:prstGeom prst="rect">
            <a:avLst/>
          </a:prstGeom>
        </p:spPr>
      </p:pic>
      <p:sp>
        <p:nvSpPr>
          <p:cNvPr id="143" name="正方形/長方形 142">
            <a:extLst>
              <a:ext uri="{FF2B5EF4-FFF2-40B4-BE49-F238E27FC236}">
                <a16:creationId xmlns:a16="http://schemas.microsoft.com/office/drawing/2014/main" id="{6CBACC11-52BC-3AA2-62D6-9DC6050DEBAB}"/>
              </a:ext>
            </a:extLst>
          </p:cNvPr>
          <p:cNvSpPr/>
          <p:nvPr/>
        </p:nvSpPr>
        <p:spPr>
          <a:xfrm>
            <a:off x="7239145" y="3565436"/>
            <a:ext cx="4771565" cy="2593961"/>
          </a:xfrm>
          <a:prstGeom prst="rect">
            <a:avLst/>
          </a:prstGeom>
          <a:solidFill>
            <a:srgbClr val="D0CECE">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a:extLst>
              <a:ext uri="{FF2B5EF4-FFF2-40B4-BE49-F238E27FC236}">
                <a16:creationId xmlns:a16="http://schemas.microsoft.com/office/drawing/2014/main" id="{3701E61F-2A1D-9E6E-52FA-B6E0D7F1532D}"/>
              </a:ext>
            </a:extLst>
          </p:cNvPr>
          <p:cNvSpPr/>
          <p:nvPr/>
        </p:nvSpPr>
        <p:spPr>
          <a:xfrm>
            <a:off x="7377402" y="3678419"/>
            <a:ext cx="2531093" cy="16172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a:extLst>
              <a:ext uri="{FF2B5EF4-FFF2-40B4-BE49-F238E27FC236}">
                <a16:creationId xmlns:a16="http://schemas.microsoft.com/office/drawing/2014/main" id="{EF498F8C-FDA4-48C8-2C3A-F77E407FB5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9694" y="1975783"/>
            <a:ext cx="1990420" cy="1557686"/>
          </a:xfrm>
          <a:prstGeom prst="rect">
            <a:avLst/>
          </a:prstGeom>
        </p:spPr>
      </p:pic>
      <p:sp>
        <p:nvSpPr>
          <p:cNvPr id="2" name="正方形/長方形 1">
            <a:extLst>
              <a:ext uri="{FF2B5EF4-FFF2-40B4-BE49-F238E27FC236}">
                <a16:creationId xmlns:a16="http://schemas.microsoft.com/office/drawing/2014/main" id="{CBCD7BC4-5C69-0F29-32CD-C418A51BE1B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D434ED67-4AEC-6F10-8106-2C3AFB7E83A4}"/>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special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18738" y="124822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B8FDC51-42BE-4336-43F9-3E338028C52D}"/>
              </a:ext>
            </a:extLst>
          </p:cNvPr>
          <p:cNvSpPr txBox="1"/>
          <p:nvPr/>
        </p:nvSpPr>
        <p:spPr>
          <a:xfrm>
            <a:off x="108961" y="557307"/>
            <a:ext cx="9329582" cy="523220"/>
          </a:xfrm>
          <a:prstGeom prst="rect">
            <a:avLst/>
          </a:prstGeom>
          <a:noFill/>
        </p:spPr>
        <p:txBody>
          <a:bodyPr wrap="square" rtlCol="0">
            <a:spAutoFit/>
          </a:bodyPr>
          <a:lstStyle/>
          <a:p>
            <a:r>
              <a:rPr lang="ja-JP" altLang="en-US" sz="2800" b="1">
                <a:latin typeface="+mn-ea"/>
              </a:rPr>
              <a:t>編集企画</a:t>
            </a:r>
            <a:r>
              <a:rPr lang="en-US" altLang="ja-JP" sz="2800" b="1">
                <a:latin typeface="+mn-ea"/>
              </a:rPr>
              <a:t>『</a:t>
            </a:r>
            <a:r>
              <a:rPr lang="ja-JP" altLang="en-US" sz="2800" b="1">
                <a:latin typeface="+mn-ea"/>
              </a:rPr>
              <a:t>働く</a:t>
            </a:r>
            <a:r>
              <a:rPr lang="en-US" altLang="ja-JP" sz="2800" b="1">
                <a:latin typeface="+mn-ea"/>
              </a:rPr>
              <a:t>30</a:t>
            </a:r>
            <a:r>
              <a:rPr lang="ja-JP" altLang="en-US" sz="2800" b="1">
                <a:latin typeface="+mn-ea"/>
              </a:rPr>
              <a:t>歳からのはじめてシリーズ</a:t>
            </a:r>
            <a:r>
              <a:rPr lang="en-US" altLang="ja-JP" sz="2800" b="1">
                <a:latin typeface="+mn-ea"/>
              </a:rPr>
              <a:t>』</a:t>
            </a:r>
            <a:r>
              <a:rPr lang="ja-JP" altLang="en-US" sz="2800" b="1">
                <a:latin typeface="+mn-ea"/>
              </a:rPr>
              <a:t> 連動</a:t>
            </a:r>
            <a:r>
              <a:rPr lang="en-US" altLang="ja-JP" sz="2800" b="1">
                <a:latin typeface="+mn-ea"/>
              </a:rPr>
              <a:t>TU</a:t>
            </a:r>
            <a:endParaRPr lang="ja-JP" altLang="en-US" sz="3200" b="1">
              <a:latin typeface="+mn-ea"/>
            </a:endParaRPr>
          </a:p>
        </p:txBody>
      </p:sp>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719" y="6241255"/>
            <a:ext cx="466818" cy="466818"/>
          </a:xfrm>
          <a:prstGeom prst="rect">
            <a:avLst/>
          </a:prstGeom>
        </p:spPr>
      </p:pic>
      <p:cxnSp>
        <p:nvCxnSpPr>
          <p:cNvPr id="28" name="直線コネクタ 27">
            <a:extLst>
              <a:ext uri="{FF2B5EF4-FFF2-40B4-BE49-F238E27FC236}">
                <a16:creationId xmlns:a16="http://schemas.microsoft.com/office/drawing/2014/main" id="{43FCB17A-40B3-124C-CDDF-151C3D07774F}"/>
              </a:ext>
            </a:extLst>
          </p:cNvPr>
          <p:cNvCxnSpPr>
            <a:cxnSpLocks/>
          </p:cNvCxnSpPr>
          <p:nvPr/>
        </p:nvCxnSpPr>
        <p:spPr>
          <a:xfrm>
            <a:off x="9566241" y="203200"/>
            <a:ext cx="0" cy="1045025"/>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749C8DB5-4045-5DED-EDFC-2105EA7C8413}"/>
              </a:ext>
            </a:extLst>
          </p:cNvPr>
          <p:cNvSpPr txBox="1"/>
          <p:nvPr/>
        </p:nvSpPr>
        <p:spPr>
          <a:xfrm>
            <a:off x="9988322" y="489733"/>
            <a:ext cx="1923925" cy="584775"/>
          </a:xfrm>
          <a:prstGeom prst="rect">
            <a:avLst/>
          </a:prstGeom>
          <a:noFill/>
        </p:spPr>
        <p:txBody>
          <a:bodyPr wrap="none" rtlCol="0">
            <a:spAutoFit/>
          </a:bodyPr>
          <a:lstStyle/>
          <a:p>
            <a:r>
              <a:rPr kumimoji="1" lang="en-US" altLang="ja-JP" sz="3200" b="1" dirty="0">
                <a:solidFill>
                  <a:srgbClr val="FF0000"/>
                </a:solidFill>
              </a:rPr>
              <a:t>G750</a:t>
            </a:r>
            <a:r>
              <a:rPr kumimoji="1" lang="ja-JP" altLang="en-US" sz="3200" b="1" dirty="0">
                <a:solidFill>
                  <a:srgbClr val="FF0000"/>
                </a:solidFill>
              </a:rPr>
              <a:t>万</a:t>
            </a:r>
            <a:r>
              <a:rPr kumimoji="1" lang="ja-JP" altLang="en-US" sz="2400" b="1" dirty="0">
                <a:solidFill>
                  <a:srgbClr val="FF0000"/>
                </a:solidFill>
              </a:rPr>
              <a:t>円</a:t>
            </a:r>
            <a:endParaRPr lang="en-US" altLang="ja-JP" sz="3200" b="1" dirty="0">
              <a:solidFill>
                <a:srgbClr val="FF0000"/>
              </a:solidFill>
            </a:endParaRPr>
          </a:p>
        </p:txBody>
      </p:sp>
      <p:sp>
        <p:nvSpPr>
          <p:cNvPr id="33" name="テキスト ボックス 32">
            <a:extLst>
              <a:ext uri="{FF2B5EF4-FFF2-40B4-BE49-F238E27FC236}">
                <a16:creationId xmlns:a16="http://schemas.microsoft.com/office/drawing/2014/main" id="{2029CA03-4876-15AF-5921-DED30F3BCAF1}"/>
              </a:ext>
            </a:extLst>
          </p:cNvPr>
          <p:cNvSpPr txBox="1"/>
          <p:nvPr/>
        </p:nvSpPr>
        <p:spPr>
          <a:xfrm>
            <a:off x="83059" y="1395809"/>
            <a:ext cx="12090203" cy="523220"/>
          </a:xfrm>
          <a:prstGeom prst="rect">
            <a:avLst/>
          </a:prstGeom>
          <a:noFill/>
        </p:spPr>
        <p:txBody>
          <a:bodyPr wrap="square">
            <a:spAutoFit/>
          </a:bodyPr>
          <a:lstStyle/>
          <a:p>
            <a:pPr>
              <a:buClr>
                <a:srgbClr val="000000"/>
              </a:buClr>
              <a:buSzPts val="1300"/>
            </a:pPr>
            <a:r>
              <a:rPr lang="en-US" altLang="ja-JP" sz="1400">
                <a:latin typeface="+mn-ea"/>
                <a:cs typeface="Meiryo"/>
                <a:sym typeface="Meiryo"/>
              </a:rPr>
              <a:t>Oggi</a:t>
            </a:r>
            <a:r>
              <a:rPr lang="ja-JP" altLang="en-US" sz="1400">
                <a:latin typeface="+mn-ea"/>
                <a:cs typeface="Meiryo"/>
                <a:sym typeface="Meiryo"/>
              </a:rPr>
              <a:t>世代にとっては、まだわからないことが多い“大人”なジャンルを解説する不定期連載</a:t>
            </a:r>
            <a:r>
              <a:rPr lang="en-US" altLang="ja-JP" sz="1400">
                <a:latin typeface="+mn-ea"/>
                <a:cs typeface="Meiryo"/>
                <a:sym typeface="Meiryo"/>
              </a:rPr>
              <a:t>『</a:t>
            </a:r>
            <a:r>
              <a:rPr lang="ja-JP" altLang="en-US" sz="1400">
                <a:latin typeface="+mn-ea"/>
                <a:cs typeface="Meiryo"/>
                <a:sym typeface="Meiryo"/>
              </a:rPr>
              <a:t>働く</a:t>
            </a:r>
            <a:r>
              <a:rPr lang="en-US" altLang="ja-JP" sz="1400">
                <a:latin typeface="+mn-ea"/>
                <a:cs typeface="Meiryo"/>
                <a:sym typeface="Meiryo"/>
              </a:rPr>
              <a:t>30</a:t>
            </a:r>
            <a:r>
              <a:rPr lang="ja-JP" altLang="en-US" sz="1400">
                <a:latin typeface="+mn-ea"/>
                <a:cs typeface="Meiryo"/>
                <a:sym typeface="Meiryo"/>
              </a:rPr>
              <a:t>歳からのはじめてシリーズ</a:t>
            </a:r>
            <a:r>
              <a:rPr lang="en-US" altLang="ja-JP" sz="1400">
                <a:latin typeface="+mn-ea"/>
                <a:cs typeface="Meiryo"/>
                <a:sym typeface="Meiryo"/>
              </a:rPr>
              <a:t>』</a:t>
            </a:r>
            <a:r>
              <a:rPr lang="ja-JP" altLang="en-US" sz="1400">
                <a:latin typeface="+mn-ea"/>
                <a:cs typeface="Meiryo"/>
                <a:sym typeface="Meiryo"/>
              </a:rPr>
              <a:t>。</a:t>
            </a:r>
            <a:br>
              <a:rPr lang="en-US" altLang="ja-JP" sz="1400">
                <a:latin typeface="+mn-ea"/>
                <a:cs typeface="Meiryo"/>
                <a:sym typeface="Meiryo"/>
              </a:rPr>
            </a:br>
            <a:r>
              <a:rPr lang="ja-JP" altLang="en-US" sz="1400">
                <a:latin typeface="+mn-ea"/>
                <a:cs typeface="Meiryo"/>
                <a:sym typeface="Meiryo"/>
              </a:rPr>
              <a:t>その編集記事</a:t>
            </a:r>
            <a:r>
              <a:rPr lang="en-US" altLang="ja-JP" sz="1400">
                <a:latin typeface="+mn-ea"/>
                <a:cs typeface="Meiryo"/>
                <a:sym typeface="Meiryo"/>
              </a:rPr>
              <a:t>6P</a:t>
            </a:r>
            <a:r>
              <a:rPr lang="ja-JP" altLang="en-US" sz="1400">
                <a:latin typeface="+mn-ea"/>
                <a:cs typeface="Meiryo"/>
                <a:sym typeface="Meiryo"/>
              </a:rPr>
              <a:t>とタイアップ</a:t>
            </a:r>
            <a:r>
              <a:rPr lang="en-US" altLang="ja-JP" sz="1400">
                <a:latin typeface="+mn-ea"/>
                <a:cs typeface="Meiryo"/>
                <a:sym typeface="Meiryo"/>
              </a:rPr>
              <a:t>2P</a:t>
            </a:r>
            <a:r>
              <a:rPr lang="ja-JP" altLang="en-US" sz="1400">
                <a:latin typeface="+mn-ea"/>
                <a:cs typeface="Meiryo"/>
                <a:sym typeface="Meiryo"/>
              </a:rPr>
              <a:t>を連動！</a:t>
            </a:r>
            <a:r>
              <a:rPr lang="en-US" altLang="ja-JP" sz="1400">
                <a:latin typeface="+mn-ea"/>
                <a:cs typeface="Meiryo"/>
                <a:sym typeface="Meiryo"/>
              </a:rPr>
              <a:t> </a:t>
            </a:r>
            <a:r>
              <a:rPr lang="ja-JP" altLang="en-US" sz="1400">
                <a:latin typeface="+mn-ea"/>
                <a:cs typeface="Meiryo"/>
                <a:sym typeface="Meiryo"/>
              </a:rPr>
              <a:t>「</a:t>
            </a:r>
            <a:r>
              <a:rPr lang="en-US" altLang="ja-JP" sz="1400">
                <a:latin typeface="+mn-ea"/>
                <a:cs typeface="Meiryo"/>
                <a:sym typeface="Meiryo"/>
              </a:rPr>
              <a:t>Oggi</a:t>
            </a:r>
            <a:r>
              <a:rPr lang="ja-JP" altLang="en-US" sz="1400">
                <a:latin typeface="+mn-ea"/>
                <a:cs typeface="Meiryo"/>
                <a:sym typeface="Meiryo"/>
              </a:rPr>
              <a:t>世代にこそ、ぜひ始めてほしい」そんなクライアント様におすすめな広告メニューです。</a:t>
            </a:r>
          </a:p>
        </p:txBody>
      </p:sp>
      <p:sp>
        <p:nvSpPr>
          <p:cNvPr id="45" name="正方形/長方形 44">
            <a:extLst>
              <a:ext uri="{FF2B5EF4-FFF2-40B4-BE49-F238E27FC236}">
                <a16:creationId xmlns:a16="http://schemas.microsoft.com/office/drawing/2014/main" id="{A14D021C-848E-C13F-5CB1-638DC1674A5C}"/>
              </a:ext>
            </a:extLst>
          </p:cNvPr>
          <p:cNvSpPr/>
          <p:nvPr/>
        </p:nvSpPr>
        <p:spPr>
          <a:xfrm>
            <a:off x="9206880" y="2110613"/>
            <a:ext cx="1774017" cy="13183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1"/>
              </a:solidFill>
              <a:latin typeface="+mn-ea"/>
            </a:endParaRPr>
          </a:p>
          <a:p>
            <a:pPr algn="ctr"/>
            <a:r>
              <a:rPr lang="en-US" altLang="ja-JP" sz="1400" b="1" u="sng">
                <a:solidFill>
                  <a:schemeClr val="tx1"/>
                </a:solidFill>
                <a:latin typeface="+mn-ea"/>
              </a:rPr>
              <a:t>WEB</a:t>
            </a:r>
            <a:r>
              <a:rPr lang="ja-JP" altLang="en-US" sz="1400" b="1" u="sng">
                <a:solidFill>
                  <a:schemeClr val="tx1"/>
                </a:solidFill>
                <a:latin typeface="+mn-ea"/>
              </a:rPr>
              <a:t>転載 </a:t>
            </a:r>
            <a:r>
              <a:rPr lang="en-US" altLang="ja-JP" sz="1400" b="1" u="sng">
                <a:solidFill>
                  <a:schemeClr val="tx1"/>
                </a:solidFill>
                <a:latin typeface="+mn-ea"/>
              </a:rPr>
              <a:t>CMS</a:t>
            </a:r>
            <a:br>
              <a:rPr lang="en-US" altLang="ja-JP" sz="1400">
                <a:solidFill>
                  <a:schemeClr val="tx1"/>
                </a:solidFill>
                <a:latin typeface="+mn-ea"/>
              </a:rPr>
            </a:br>
            <a:r>
              <a:rPr lang="en-US" altLang="ja-JP" sz="1400">
                <a:solidFill>
                  <a:schemeClr val="tx1"/>
                </a:solidFill>
                <a:latin typeface="+mn-ea"/>
              </a:rPr>
              <a:t>or</a:t>
            </a:r>
          </a:p>
          <a:p>
            <a:pPr algn="ctr"/>
            <a:r>
              <a:rPr lang="ja-JP" altLang="en-US" sz="1400" b="1" u="sng">
                <a:solidFill>
                  <a:schemeClr val="tx1"/>
                </a:solidFill>
                <a:latin typeface="+mn-ea"/>
              </a:rPr>
              <a:t>インスタフィード</a:t>
            </a:r>
            <a:br>
              <a:rPr lang="en-US" altLang="ja-JP" sz="1400" b="1" u="sng">
                <a:solidFill>
                  <a:schemeClr val="tx1"/>
                </a:solidFill>
                <a:latin typeface="+mn-ea"/>
              </a:rPr>
            </a:br>
            <a:r>
              <a:rPr lang="ja-JP" altLang="en-US" sz="1400" b="1" u="sng">
                <a:solidFill>
                  <a:schemeClr val="tx1"/>
                </a:solidFill>
                <a:latin typeface="+mn-ea"/>
              </a:rPr>
              <a:t>マガジン</a:t>
            </a:r>
          </a:p>
        </p:txBody>
      </p:sp>
      <p:pic>
        <p:nvPicPr>
          <p:cNvPr id="47" name="図 46">
            <a:extLst>
              <a:ext uri="{FF2B5EF4-FFF2-40B4-BE49-F238E27FC236}">
                <a16:creationId xmlns:a16="http://schemas.microsoft.com/office/drawing/2014/main" id="{4A806AB0-43EC-C5A7-4004-6031D03704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4148" y="1931493"/>
            <a:ext cx="2080286" cy="1524055"/>
          </a:xfrm>
          <a:prstGeom prst="rect">
            <a:avLst/>
          </a:prstGeom>
        </p:spPr>
      </p:pic>
      <p:pic>
        <p:nvPicPr>
          <p:cNvPr id="48" name="図 47">
            <a:extLst>
              <a:ext uri="{FF2B5EF4-FFF2-40B4-BE49-F238E27FC236}">
                <a16:creationId xmlns:a16="http://schemas.microsoft.com/office/drawing/2014/main" id="{76FEB227-CEA9-1E6E-EEDE-C334F5C2B9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9982" y="2190585"/>
            <a:ext cx="678884" cy="234238"/>
          </a:xfrm>
          <a:prstGeom prst="rect">
            <a:avLst/>
          </a:prstGeom>
        </p:spPr>
      </p:pic>
      <p:pic>
        <p:nvPicPr>
          <p:cNvPr id="68" name="図 67">
            <a:extLst>
              <a:ext uri="{FF2B5EF4-FFF2-40B4-BE49-F238E27FC236}">
                <a16:creationId xmlns:a16="http://schemas.microsoft.com/office/drawing/2014/main" id="{6278AD80-8A8F-8F05-494D-8B383B9378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31966" y="2076447"/>
            <a:ext cx="526619" cy="219636"/>
          </a:xfrm>
          <a:prstGeom prst="rect">
            <a:avLst/>
          </a:prstGeom>
        </p:spPr>
      </p:pic>
      <p:sp>
        <p:nvSpPr>
          <p:cNvPr id="69" name="正方形/長方形 68">
            <a:extLst>
              <a:ext uri="{FF2B5EF4-FFF2-40B4-BE49-F238E27FC236}">
                <a16:creationId xmlns:a16="http://schemas.microsoft.com/office/drawing/2014/main" id="{FF5C3F59-A23D-C090-0B54-75F3D7754B63}"/>
              </a:ext>
            </a:extLst>
          </p:cNvPr>
          <p:cNvSpPr/>
          <p:nvPr/>
        </p:nvSpPr>
        <p:spPr>
          <a:xfrm>
            <a:off x="6265374" y="2137590"/>
            <a:ext cx="2352195" cy="131310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u="sng">
              <a:solidFill>
                <a:srgbClr val="FF0000"/>
              </a:solidFill>
              <a:latin typeface="+mn-ea"/>
            </a:endParaRPr>
          </a:p>
          <a:p>
            <a:pPr algn="ctr"/>
            <a:r>
              <a:rPr lang="en-US" altLang="ja-JP" sz="1400" b="1" u="sng" err="1">
                <a:solidFill>
                  <a:schemeClr val="tx1"/>
                </a:solidFill>
                <a:latin typeface="+mn-ea"/>
              </a:rPr>
              <a:t>Oggi</a:t>
            </a:r>
            <a:r>
              <a:rPr lang="ja-JP" altLang="en-US" sz="1400" b="1" u="sng">
                <a:solidFill>
                  <a:schemeClr val="tx1"/>
                </a:solidFill>
                <a:latin typeface="+mn-ea"/>
              </a:rPr>
              <a:t>公式</a:t>
            </a:r>
            <a:endParaRPr lang="en-US" altLang="ja-JP" sz="1400" b="1" u="sng">
              <a:solidFill>
                <a:schemeClr val="tx1"/>
              </a:solidFill>
              <a:latin typeface="+mn-ea"/>
            </a:endParaRPr>
          </a:p>
          <a:p>
            <a:pPr algn="ctr"/>
            <a:r>
              <a:rPr lang="en-US" altLang="ja-JP" sz="1400" b="1" u="sng">
                <a:solidFill>
                  <a:schemeClr val="tx1"/>
                </a:solidFill>
                <a:latin typeface="+mn-ea"/>
              </a:rPr>
              <a:t>Instagram</a:t>
            </a:r>
            <a:br>
              <a:rPr lang="en-US" altLang="ja-JP" sz="1400" b="1" u="sng">
                <a:solidFill>
                  <a:schemeClr val="tx1"/>
                </a:solidFill>
                <a:latin typeface="+mn-ea"/>
              </a:rPr>
            </a:br>
            <a:r>
              <a:rPr lang="ja-JP" altLang="en-US" sz="1400">
                <a:solidFill>
                  <a:schemeClr val="tx1"/>
                </a:solidFill>
                <a:latin typeface="+mn-ea"/>
              </a:rPr>
              <a:t>フィード</a:t>
            </a:r>
            <a:r>
              <a:rPr lang="en-US" altLang="ja-JP" sz="1400">
                <a:solidFill>
                  <a:schemeClr val="tx1"/>
                </a:solidFill>
                <a:latin typeface="+mn-ea"/>
              </a:rPr>
              <a:t>or</a:t>
            </a:r>
            <a:r>
              <a:rPr lang="ja-JP" altLang="en-US" sz="1400">
                <a:solidFill>
                  <a:schemeClr val="tx1"/>
                </a:solidFill>
                <a:latin typeface="+mn-ea"/>
              </a:rPr>
              <a:t>ストーリーズ</a:t>
            </a:r>
            <a:br>
              <a:rPr lang="en-US" altLang="ja-JP" sz="1400">
                <a:solidFill>
                  <a:schemeClr val="tx1"/>
                </a:solidFill>
                <a:latin typeface="+mn-ea"/>
              </a:rPr>
            </a:br>
            <a:r>
              <a:rPr lang="ja-JP" altLang="en-US" sz="1400">
                <a:solidFill>
                  <a:schemeClr val="tx1"/>
                </a:solidFill>
                <a:latin typeface="+mn-ea"/>
              </a:rPr>
              <a:t>１回投稿</a:t>
            </a:r>
            <a:endParaRPr lang="en-US" altLang="ja-JP" sz="1400">
              <a:solidFill>
                <a:schemeClr val="tx1"/>
              </a:solidFill>
              <a:latin typeface="+mn-ea"/>
            </a:endParaRPr>
          </a:p>
        </p:txBody>
      </p:sp>
      <p:pic>
        <p:nvPicPr>
          <p:cNvPr id="70" name="図 69">
            <a:extLst>
              <a:ext uri="{FF2B5EF4-FFF2-40B4-BE49-F238E27FC236}">
                <a16:creationId xmlns:a16="http://schemas.microsoft.com/office/drawing/2014/main" id="{BFF9ACD1-E977-746A-69D1-90A2947932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87535" y="2449481"/>
            <a:ext cx="302602" cy="304789"/>
          </a:xfrm>
          <a:prstGeom prst="rect">
            <a:avLst/>
          </a:prstGeom>
        </p:spPr>
      </p:pic>
      <p:sp>
        <p:nvSpPr>
          <p:cNvPr id="71" name="テキスト ボックス 70">
            <a:extLst>
              <a:ext uri="{FF2B5EF4-FFF2-40B4-BE49-F238E27FC236}">
                <a16:creationId xmlns:a16="http://schemas.microsoft.com/office/drawing/2014/main" id="{2E880511-D21F-3D05-5CF4-548570955AAC}"/>
              </a:ext>
            </a:extLst>
          </p:cNvPr>
          <p:cNvSpPr txBox="1"/>
          <p:nvPr/>
        </p:nvSpPr>
        <p:spPr>
          <a:xfrm>
            <a:off x="8653398" y="2537730"/>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pic>
        <p:nvPicPr>
          <p:cNvPr id="72" name="図 71">
            <a:extLst>
              <a:ext uri="{FF2B5EF4-FFF2-40B4-BE49-F238E27FC236}">
                <a16:creationId xmlns:a16="http://schemas.microsoft.com/office/drawing/2014/main" id="{B76E75D2-1310-288D-5B43-1C56EF20343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94433" y="2202333"/>
            <a:ext cx="542401" cy="226218"/>
          </a:xfrm>
          <a:prstGeom prst="rect">
            <a:avLst/>
          </a:prstGeom>
        </p:spPr>
      </p:pic>
      <p:sp>
        <p:nvSpPr>
          <p:cNvPr id="73" name="テキスト ボックス 72">
            <a:extLst>
              <a:ext uri="{FF2B5EF4-FFF2-40B4-BE49-F238E27FC236}">
                <a16:creationId xmlns:a16="http://schemas.microsoft.com/office/drawing/2014/main" id="{20ADEC10-7437-96B6-2AF7-09818F302E6F}"/>
              </a:ext>
            </a:extLst>
          </p:cNvPr>
          <p:cNvSpPr txBox="1"/>
          <p:nvPr/>
        </p:nvSpPr>
        <p:spPr>
          <a:xfrm>
            <a:off x="3805574" y="2558658"/>
            <a:ext cx="1620957" cy="338554"/>
          </a:xfrm>
          <a:prstGeom prst="rect">
            <a:avLst/>
          </a:prstGeom>
          <a:noFill/>
        </p:spPr>
        <p:txBody>
          <a:bodyPr wrap="none" rtlCol="0">
            <a:spAutoFit/>
          </a:bodyPr>
          <a:lstStyle/>
          <a:p>
            <a:pPr algn="ctr"/>
            <a:r>
              <a:rPr lang="ja-JP" altLang="en-US" sz="1600" b="1" u="sng" dirty="0">
                <a:latin typeface="+mn-ea"/>
              </a:rPr>
              <a:t>雑誌タイアップ</a:t>
            </a:r>
          </a:p>
        </p:txBody>
      </p:sp>
      <p:sp>
        <p:nvSpPr>
          <p:cNvPr id="74" name="テキスト ボックス 73">
            <a:extLst>
              <a:ext uri="{FF2B5EF4-FFF2-40B4-BE49-F238E27FC236}">
                <a16:creationId xmlns:a16="http://schemas.microsoft.com/office/drawing/2014/main" id="{004AC3E9-A3F4-B8F9-4BCB-5A56247E1B2F}"/>
              </a:ext>
            </a:extLst>
          </p:cNvPr>
          <p:cNvSpPr txBox="1"/>
          <p:nvPr/>
        </p:nvSpPr>
        <p:spPr>
          <a:xfrm>
            <a:off x="1123358" y="2306356"/>
            <a:ext cx="2031325" cy="692497"/>
          </a:xfrm>
          <a:prstGeom prst="rect">
            <a:avLst/>
          </a:prstGeom>
          <a:noFill/>
        </p:spPr>
        <p:txBody>
          <a:bodyPr wrap="none" rtlCol="0">
            <a:spAutoFit/>
          </a:bodyPr>
          <a:lstStyle/>
          <a:p>
            <a:pPr algn="ctr"/>
            <a:r>
              <a:rPr lang="ja-JP" altLang="en-US" sz="1100">
                <a:latin typeface="+mn-ea"/>
              </a:rPr>
              <a:t>不定期連載・特別編</a:t>
            </a:r>
            <a:endParaRPr lang="en-US" altLang="ja-JP" sz="1100">
              <a:latin typeface="+mn-ea"/>
            </a:endParaRPr>
          </a:p>
          <a:p>
            <a:pPr algn="ctr"/>
            <a:r>
              <a:rPr lang="ja-JP" altLang="en-US" sz="1600" b="1" u="sng">
                <a:latin typeface="+mn-ea"/>
              </a:rPr>
              <a:t>「はじめての●●」</a:t>
            </a:r>
            <a:endParaRPr lang="en-US" altLang="ja-JP" sz="1200">
              <a:latin typeface="+mn-ea"/>
            </a:endParaRPr>
          </a:p>
          <a:p>
            <a:pPr algn="ctr"/>
            <a:r>
              <a:rPr lang="ja-JP" altLang="en-US" sz="1200" b="1" u="sng">
                <a:latin typeface="+mn-ea"/>
              </a:rPr>
              <a:t>編集ページ</a:t>
            </a:r>
            <a:endParaRPr lang="ja-JP" altLang="en-US" sz="1600" b="1" u="sng">
              <a:latin typeface="+mn-ea"/>
            </a:endParaRPr>
          </a:p>
        </p:txBody>
      </p:sp>
      <p:sp>
        <p:nvSpPr>
          <p:cNvPr id="75" name="テキスト ボックス 74">
            <a:extLst>
              <a:ext uri="{FF2B5EF4-FFF2-40B4-BE49-F238E27FC236}">
                <a16:creationId xmlns:a16="http://schemas.microsoft.com/office/drawing/2014/main" id="{ED8F1AFE-FB7B-B9CA-1585-D45C30F4894C}"/>
              </a:ext>
            </a:extLst>
          </p:cNvPr>
          <p:cNvSpPr txBox="1"/>
          <p:nvPr/>
        </p:nvSpPr>
        <p:spPr>
          <a:xfrm>
            <a:off x="3645389" y="2984696"/>
            <a:ext cx="2074057" cy="253916"/>
          </a:xfrm>
          <a:prstGeom prst="rect">
            <a:avLst/>
          </a:prstGeom>
          <a:noFill/>
        </p:spPr>
        <p:txBody>
          <a:bodyPr wrap="square" rtlCol="0">
            <a:spAutoFit/>
          </a:bodyPr>
          <a:lstStyle/>
          <a:p>
            <a:pPr algn="ctr"/>
            <a:r>
              <a:rPr lang="ja-JP" altLang="en-US" sz="1050">
                <a:latin typeface="+mn-ea"/>
              </a:rPr>
              <a:t>クライアント商品を紹介！</a:t>
            </a:r>
          </a:p>
        </p:txBody>
      </p:sp>
      <p:sp>
        <p:nvSpPr>
          <p:cNvPr id="76" name="テキスト ボックス 75">
            <a:extLst>
              <a:ext uri="{FF2B5EF4-FFF2-40B4-BE49-F238E27FC236}">
                <a16:creationId xmlns:a16="http://schemas.microsoft.com/office/drawing/2014/main" id="{326170FE-E357-6341-E98B-C70D64223A90}"/>
              </a:ext>
            </a:extLst>
          </p:cNvPr>
          <p:cNvSpPr txBox="1"/>
          <p:nvPr/>
        </p:nvSpPr>
        <p:spPr>
          <a:xfrm>
            <a:off x="5701781" y="2537730"/>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77" name="テキスト ボックス 76">
            <a:extLst>
              <a:ext uri="{FF2B5EF4-FFF2-40B4-BE49-F238E27FC236}">
                <a16:creationId xmlns:a16="http://schemas.microsoft.com/office/drawing/2014/main" id="{92DCF101-EC1C-E9D6-B198-2AFF97B49739}"/>
              </a:ext>
            </a:extLst>
          </p:cNvPr>
          <p:cNvSpPr txBox="1"/>
          <p:nvPr/>
        </p:nvSpPr>
        <p:spPr>
          <a:xfrm>
            <a:off x="2405497" y="2043787"/>
            <a:ext cx="442750" cy="276999"/>
          </a:xfrm>
          <a:prstGeom prst="rect">
            <a:avLst/>
          </a:prstGeom>
          <a:solidFill>
            <a:srgbClr val="D2D2F2"/>
          </a:solidFill>
        </p:spPr>
        <p:txBody>
          <a:bodyPr wrap="none" rtlCol="0">
            <a:spAutoFit/>
          </a:bodyPr>
          <a:lstStyle/>
          <a:p>
            <a:pPr algn="ctr"/>
            <a:r>
              <a:rPr lang="en-US" altLang="ja-JP" sz="1200" b="1">
                <a:latin typeface="+mn-ea"/>
              </a:rPr>
              <a:t>6</a:t>
            </a:r>
            <a:r>
              <a:rPr lang="ja-JP" altLang="en-US" sz="1200" b="1">
                <a:latin typeface="+mn-ea"/>
              </a:rPr>
              <a:t>Ｐ</a:t>
            </a:r>
          </a:p>
        </p:txBody>
      </p:sp>
      <p:sp>
        <p:nvSpPr>
          <p:cNvPr id="78" name="テキスト ボックス 77">
            <a:extLst>
              <a:ext uri="{FF2B5EF4-FFF2-40B4-BE49-F238E27FC236}">
                <a16:creationId xmlns:a16="http://schemas.microsoft.com/office/drawing/2014/main" id="{901419D4-B296-2D4B-6E99-DDECE0BF729A}"/>
              </a:ext>
            </a:extLst>
          </p:cNvPr>
          <p:cNvSpPr txBox="1"/>
          <p:nvPr/>
        </p:nvSpPr>
        <p:spPr>
          <a:xfrm>
            <a:off x="4852942" y="2113313"/>
            <a:ext cx="442750" cy="276999"/>
          </a:xfrm>
          <a:prstGeom prst="rect">
            <a:avLst/>
          </a:prstGeom>
          <a:solidFill>
            <a:srgbClr val="FFE6F0"/>
          </a:solidFill>
        </p:spPr>
        <p:txBody>
          <a:bodyPr wrap="none" rtlCol="0">
            <a:spAutoFit/>
          </a:bodyPr>
          <a:lstStyle/>
          <a:p>
            <a:pPr algn="ctr"/>
            <a:r>
              <a:rPr lang="en-US" altLang="ja-JP" sz="1200" b="1">
                <a:latin typeface="+mn-ea"/>
              </a:rPr>
              <a:t>2</a:t>
            </a:r>
            <a:r>
              <a:rPr lang="ja-JP" altLang="en-US" sz="1200" b="1">
                <a:latin typeface="+mn-ea"/>
              </a:rPr>
              <a:t>Ｐ</a:t>
            </a:r>
          </a:p>
        </p:txBody>
      </p:sp>
      <p:sp>
        <p:nvSpPr>
          <p:cNvPr id="83" name="テキスト ボックス 82">
            <a:extLst>
              <a:ext uri="{FF2B5EF4-FFF2-40B4-BE49-F238E27FC236}">
                <a16:creationId xmlns:a16="http://schemas.microsoft.com/office/drawing/2014/main" id="{B67E5DEC-39B9-0E44-1841-304B552C9FEF}"/>
              </a:ext>
            </a:extLst>
          </p:cNvPr>
          <p:cNvSpPr txBox="1"/>
          <p:nvPr/>
        </p:nvSpPr>
        <p:spPr>
          <a:xfrm>
            <a:off x="3158390" y="2537730"/>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84" name="テキスト ボックス 83">
            <a:extLst>
              <a:ext uri="{FF2B5EF4-FFF2-40B4-BE49-F238E27FC236}">
                <a16:creationId xmlns:a16="http://schemas.microsoft.com/office/drawing/2014/main" id="{F67BE288-9C5A-7138-3A56-1AF9D66CDBA7}"/>
              </a:ext>
            </a:extLst>
          </p:cNvPr>
          <p:cNvSpPr txBox="1"/>
          <p:nvPr/>
        </p:nvSpPr>
        <p:spPr>
          <a:xfrm>
            <a:off x="1182672" y="2980979"/>
            <a:ext cx="1952917" cy="253916"/>
          </a:xfrm>
          <a:prstGeom prst="rect">
            <a:avLst/>
          </a:prstGeom>
          <a:noFill/>
        </p:spPr>
        <p:txBody>
          <a:bodyPr wrap="square" rtlCol="0">
            <a:spAutoFit/>
          </a:bodyPr>
          <a:lstStyle/>
          <a:p>
            <a:pPr algn="ctr"/>
            <a:r>
              <a:rPr lang="ja-JP" altLang="en-US" sz="1050">
                <a:latin typeface="+mn-ea"/>
              </a:rPr>
              <a:t>編集ページでじっくり解説！</a:t>
            </a:r>
          </a:p>
        </p:txBody>
      </p:sp>
      <p:sp>
        <p:nvSpPr>
          <p:cNvPr id="85" name="テキスト ボックス 84">
            <a:extLst>
              <a:ext uri="{FF2B5EF4-FFF2-40B4-BE49-F238E27FC236}">
                <a16:creationId xmlns:a16="http://schemas.microsoft.com/office/drawing/2014/main" id="{BAB135CF-6FC5-5815-2235-BE7EB8EA42DE}"/>
              </a:ext>
            </a:extLst>
          </p:cNvPr>
          <p:cNvSpPr txBox="1"/>
          <p:nvPr/>
        </p:nvSpPr>
        <p:spPr>
          <a:xfrm>
            <a:off x="950537" y="6177877"/>
            <a:ext cx="10495181" cy="861774"/>
          </a:xfrm>
          <a:prstGeom prst="rect">
            <a:avLst/>
          </a:prstGeom>
          <a:noFill/>
        </p:spPr>
        <p:txBody>
          <a:bodyPr wrap="none" rtlCol="0">
            <a:spAutoFit/>
          </a:bodyPr>
          <a:lstStyle/>
          <a:p>
            <a:r>
              <a:rPr lang="en-US" altLang="ja-JP" sz="1000" b="1" dirty="0">
                <a:latin typeface="+mn-ea"/>
              </a:rPr>
              <a:t>※</a:t>
            </a:r>
            <a:r>
              <a:rPr lang="ja-JP" altLang="en-US" sz="1000" b="1" dirty="0">
                <a:latin typeface="+mn-ea"/>
              </a:rPr>
              <a:t>編集ページはレギュラーモデルや読者代表、アンバサダーを起用想定です。 </a:t>
            </a:r>
            <a:r>
              <a:rPr lang="en-US" altLang="ja-JP" sz="1000" dirty="0">
                <a:latin typeface="+mn-ea"/>
              </a:rPr>
              <a:t>※</a:t>
            </a:r>
            <a:r>
              <a:rPr lang="ja-JP" altLang="en-US" sz="1000" dirty="0">
                <a:latin typeface="+mn-ea"/>
              </a:rPr>
              <a:t>編集ページの構成は編集部任意、校正</a:t>
            </a:r>
            <a:r>
              <a:rPr lang="en-US" altLang="ja-JP" sz="1000" dirty="0">
                <a:latin typeface="+mn-ea"/>
              </a:rPr>
              <a:t>1</a:t>
            </a:r>
            <a:r>
              <a:rPr lang="ja-JP" altLang="en-US" sz="1000" dirty="0">
                <a:latin typeface="+mn-ea"/>
              </a:rPr>
              <a:t>回確認、撮影お任せでお願いいたします。</a:t>
            </a:r>
            <a:endParaRPr lang="en-US" altLang="ja-JP" sz="1000" dirty="0">
              <a:latin typeface="+mn-ea"/>
            </a:endParaRPr>
          </a:p>
          <a:p>
            <a:r>
              <a:rPr lang="en-US" altLang="ja-JP" sz="1000" b="1" dirty="0">
                <a:solidFill>
                  <a:srgbClr val="FF0000"/>
                </a:solidFill>
                <a:latin typeface="+mn-ea"/>
              </a:rPr>
              <a:t>※</a:t>
            </a:r>
            <a:r>
              <a:rPr lang="ja-JP" altLang="en-US" sz="1000" b="1" dirty="0">
                <a:solidFill>
                  <a:srgbClr val="FF0000"/>
                </a:solidFill>
                <a:latin typeface="+mn-ea"/>
              </a:rPr>
              <a:t>お取り上げテーマ・ジャンルに関しては事前確認が必須になります。 </a:t>
            </a:r>
            <a:r>
              <a:rPr lang="en-US" altLang="ja-JP" sz="1000" dirty="0">
                <a:latin typeface="+mn-ea"/>
              </a:rPr>
              <a:t>※1</a:t>
            </a:r>
            <a:r>
              <a:rPr lang="ja-JP" altLang="en-US" sz="1000" dirty="0">
                <a:latin typeface="+mn-ea"/>
              </a:rPr>
              <a:t>号</a:t>
            </a:r>
            <a:r>
              <a:rPr lang="en-US" altLang="ja-JP" sz="1000" dirty="0">
                <a:latin typeface="+mn-ea"/>
              </a:rPr>
              <a:t>1</a:t>
            </a:r>
            <a:r>
              <a:rPr lang="ja-JP" altLang="en-US" sz="1000" dirty="0">
                <a:latin typeface="+mn-ea"/>
              </a:rPr>
              <a:t>社限定メニューです。</a:t>
            </a:r>
            <a:r>
              <a:rPr lang="en-US" altLang="ja-JP" sz="1000" dirty="0">
                <a:latin typeface="+mn-ea"/>
              </a:rPr>
              <a:t>※</a:t>
            </a:r>
            <a:r>
              <a:rPr lang="ja-JP" altLang="en-US" sz="1000" dirty="0">
                <a:latin typeface="+mn-ea"/>
              </a:rPr>
              <a:t>スケジュールや競合状況によっては、ご希望に添えない場合がございます。</a:t>
            </a:r>
            <a:endParaRPr lang="en-US" altLang="ja-JP" sz="1000" dirty="0">
              <a:latin typeface="+mn-ea"/>
            </a:endParaRPr>
          </a:p>
          <a:p>
            <a:r>
              <a:rPr lang="en-US" altLang="ja-JP" sz="1000" dirty="0">
                <a:latin typeface="+mn-ea"/>
              </a:rPr>
              <a:t>※Oggi</a:t>
            </a:r>
            <a:r>
              <a:rPr lang="ja-JP" altLang="en-US" sz="1000" dirty="0">
                <a:latin typeface="+mn-ea"/>
              </a:rPr>
              <a:t>公式</a:t>
            </a:r>
            <a:r>
              <a:rPr lang="en-US" altLang="ja-JP" sz="1000" dirty="0">
                <a:latin typeface="+mn-ea"/>
              </a:rPr>
              <a:t>Instagram</a:t>
            </a:r>
            <a:r>
              <a:rPr lang="ja-JP" altLang="en-US" sz="1000" dirty="0">
                <a:latin typeface="+mn-ea"/>
              </a:rPr>
              <a:t>投稿の内容・タイミングは編集部任意でお願いいたします。</a:t>
            </a:r>
            <a:r>
              <a:rPr lang="en-US" altLang="ja-JP" sz="1000" dirty="0">
                <a:latin typeface="+mn-ea"/>
              </a:rPr>
              <a:t>※Oggi.jp</a:t>
            </a:r>
            <a:r>
              <a:rPr lang="ja-JP" altLang="en-US" sz="1000" dirty="0">
                <a:latin typeface="+mn-ea"/>
              </a:rPr>
              <a:t>に転載されるのは</a:t>
            </a:r>
            <a:r>
              <a:rPr lang="en-US" altLang="ja-JP" sz="1000" dirty="0">
                <a:latin typeface="+mn-ea"/>
              </a:rPr>
              <a:t>2PTU</a:t>
            </a:r>
            <a:r>
              <a:rPr lang="ja-JP" altLang="en-US" sz="1000" dirty="0">
                <a:latin typeface="+mn-ea"/>
              </a:rPr>
              <a:t>のみになります。</a:t>
            </a:r>
            <a:endParaRPr lang="en-US" altLang="ja-JP" sz="1000" dirty="0">
              <a:latin typeface="+mn-ea"/>
            </a:endParaRPr>
          </a:p>
          <a:p>
            <a:r>
              <a:rPr lang="en-US" altLang="ja-JP" sz="1000" dirty="0">
                <a:latin typeface="+mn-ea"/>
              </a:rPr>
              <a:t>※Oggi.jp</a:t>
            </a:r>
            <a:r>
              <a:rPr lang="ja-JP" altLang="en-US" sz="1000" dirty="0">
                <a:latin typeface="+mn-ea"/>
              </a:rPr>
              <a:t>転載の内容は本誌流用のため基本デザイン・ネームの修正は原則お受けできません。</a:t>
            </a:r>
            <a:endParaRPr lang="en-US" altLang="ja-JP" sz="1000" dirty="0">
              <a:latin typeface="+mn-ea"/>
            </a:endParaRPr>
          </a:p>
          <a:p>
            <a:endParaRPr lang="en-US" altLang="ja-JP" sz="1000" dirty="0">
              <a:latin typeface="+mn-ea"/>
            </a:endParaRPr>
          </a:p>
        </p:txBody>
      </p:sp>
      <p:sp>
        <p:nvSpPr>
          <p:cNvPr id="91" name="テキスト ボックス 90">
            <a:extLst>
              <a:ext uri="{FF2B5EF4-FFF2-40B4-BE49-F238E27FC236}">
                <a16:creationId xmlns:a16="http://schemas.microsoft.com/office/drawing/2014/main" id="{71F3C89E-0332-3F25-58D7-4C250A6A39F3}"/>
              </a:ext>
            </a:extLst>
          </p:cNvPr>
          <p:cNvSpPr txBox="1"/>
          <p:nvPr/>
        </p:nvSpPr>
        <p:spPr>
          <a:xfrm>
            <a:off x="1776459" y="3722312"/>
            <a:ext cx="3076483" cy="307777"/>
          </a:xfrm>
          <a:prstGeom prst="rect">
            <a:avLst/>
          </a:prstGeom>
          <a:noFill/>
        </p:spPr>
        <p:txBody>
          <a:bodyPr wrap="none" rtlCol="0">
            <a:spAutoFit/>
          </a:bodyPr>
          <a:lstStyle/>
          <a:p>
            <a:r>
              <a:rPr lang="en-US" altLang="ja-JP" sz="1400" b="1"/>
              <a:t>30</a:t>
            </a:r>
            <a:r>
              <a:rPr lang="ja-JP" altLang="en-US" sz="1400" b="1"/>
              <a:t>歳からのはじめてシリーズって？</a:t>
            </a:r>
            <a:endParaRPr kumimoji="1" lang="ja-JP" altLang="en-US" sz="1400" b="1"/>
          </a:p>
        </p:txBody>
      </p:sp>
      <p:cxnSp>
        <p:nvCxnSpPr>
          <p:cNvPr id="92" name="直線コネクタ 91">
            <a:extLst>
              <a:ext uri="{FF2B5EF4-FFF2-40B4-BE49-F238E27FC236}">
                <a16:creationId xmlns:a16="http://schemas.microsoft.com/office/drawing/2014/main" id="{585E62A7-B5AA-F094-04A6-D01550CA3A18}"/>
              </a:ext>
            </a:extLst>
          </p:cNvPr>
          <p:cNvCxnSpPr>
            <a:cxnSpLocks/>
          </p:cNvCxnSpPr>
          <p:nvPr/>
        </p:nvCxnSpPr>
        <p:spPr>
          <a:xfrm>
            <a:off x="277488" y="3865728"/>
            <a:ext cx="1327530" cy="0"/>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id="{1F70ABB8-A2FE-EB49-2573-089824BFB627}"/>
              </a:ext>
            </a:extLst>
          </p:cNvPr>
          <p:cNvCxnSpPr>
            <a:cxnSpLocks/>
          </p:cNvCxnSpPr>
          <p:nvPr/>
        </p:nvCxnSpPr>
        <p:spPr>
          <a:xfrm>
            <a:off x="5083363" y="3865728"/>
            <a:ext cx="1644587" cy="0"/>
          </a:xfrm>
          <a:prstGeom prst="line">
            <a:avLst/>
          </a:prstGeom>
        </p:spPr>
        <p:style>
          <a:lnRef idx="1">
            <a:schemeClr val="dk1"/>
          </a:lnRef>
          <a:fillRef idx="0">
            <a:schemeClr val="dk1"/>
          </a:fillRef>
          <a:effectRef idx="0">
            <a:schemeClr val="dk1"/>
          </a:effectRef>
          <a:fontRef idx="minor">
            <a:schemeClr val="tx1"/>
          </a:fontRef>
        </p:style>
      </p:cxnSp>
      <p:pic>
        <p:nvPicPr>
          <p:cNvPr id="98" name="図 97" descr="タイムライン&#10;&#10;中程度の精度で自動的に生成された説明">
            <a:extLst>
              <a:ext uri="{FF2B5EF4-FFF2-40B4-BE49-F238E27FC236}">
                <a16:creationId xmlns:a16="http://schemas.microsoft.com/office/drawing/2014/main" id="{195CF9FE-A1B3-6464-0B5E-EE8DE5DE2B2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38557" y="4637798"/>
            <a:ext cx="2207029" cy="1411491"/>
          </a:xfrm>
          <a:prstGeom prst="rect">
            <a:avLst/>
          </a:prstGeom>
        </p:spPr>
      </p:pic>
      <p:pic>
        <p:nvPicPr>
          <p:cNvPr id="100" name="図 99">
            <a:extLst>
              <a:ext uri="{FF2B5EF4-FFF2-40B4-BE49-F238E27FC236}">
                <a16:creationId xmlns:a16="http://schemas.microsoft.com/office/drawing/2014/main" id="{78D6D7FD-B4DD-3E3C-AA1F-6873FC2B354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72227" y="3691501"/>
            <a:ext cx="2536268" cy="1623983"/>
          </a:xfrm>
          <a:prstGeom prst="rect">
            <a:avLst/>
          </a:prstGeom>
        </p:spPr>
      </p:pic>
      <p:sp>
        <p:nvSpPr>
          <p:cNvPr id="101" name="テキスト ボックス 100">
            <a:extLst>
              <a:ext uri="{FF2B5EF4-FFF2-40B4-BE49-F238E27FC236}">
                <a16:creationId xmlns:a16="http://schemas.microsoft.com/office/drawing/2014/main" id="{3EAA6C47-161F-3298-71DB-55C9BA544B6B}"/>
              </a:ext>
            </a:extLst>
          </p:cNvPr>
          <p:cNvSpPr txBox="1"/>
          <p:nvPr/>
        </p:nvSpPr>
        <p:spPr>
          <a:xfrm>
            <a:off x="226409" y="4244666"/>
            <a:ext cx="2463003" cy="1754326"/>
          </a:xfrm>
          <a:prstGeom prst="rect">
            <a:avLst/>
          </a:prstGeom>
          <a:noFill/>
        </p:spPr>
        <p:txBody>
          <a:bodyPr wrap="square" rtlCol="0">
            <a:spAutoFit/>
          </a:bodyPr>
          <a:lstStyle/>
          <a:p>
            <a:r>
              <a:rPr lang="en-US" altLang="ja-JP" sz="1200" dirty="0">
                <a:latin typeface="+mn-ea"/>
              </a:rPr>
              <a:t>Oggi</a:t>
            </a:r>
            <a:r>
              <a:rPr lang="ja-JP" altLang="en-US" sz="1200" dirty="0">
                <a:latin typeface="+mn-ea"/>
              </a:rPr>
              <a:t>読者である「働く女性」がさまざまな“はじめて”に触れる、人気の不定期連載企画です。</a:t>
            </a:r>
            <a:br>
              <a:rPr lang="en-US" altLang="ja-JP" sz="1200" dirty="0">
                <a:latin typeface="+mn-ea"/>
              </a:rPr>
            </a:br>
            <a:br>
              <a:rPr lang="en-US" altLang="ja-JP" sz="1200" dirty="0">
                <a:latin typeface="+mn-ea"/>
              </a:rPr>
            </a:br>
            <a:r>
              <a:rPr lang="ja-JP" altLang="en-US" sz="1200" b="1" dirty="0">
                <a:latin typeface="+mn-ea"/>
              </a:rPr>
              <a:t>回らないお鮨や落語、ゴルフなど、始めてみたいけれど、ルールやマナーが心配</a:t>
            </a:r>
            <a:r>
              <a:rPr lang="en-US" altLang="ja-JP" sz="1200" b="1" dirty="0">
                <a:latin typeface="+mn-ea"/>
              </a:rPr>
              <a:t>…</a:t>
            </a:r>
            <a:r>
              <a:rPr lang="ja-JP" altLang="en-US" sz="1200" dirty="0">
                <a:latin typeface="+mn-ea"/>
              </a:rPr>
              <a:t>そんな気持ちに寄り添い、基礎から丁寧に解説します！</a:t>
            </a:r>
            <a:endParaRPr lang="en-US" altLang="ja-JP" sz="1200" dirty="0">
              <a:latin typeface="+mn-ea"/>
            </a:endParaRPr>
          </a:p>
        </p:txBody>
      </p:sp>
      <p:sp>
        <p:nvSpPr>
          <p:cNvPr id="140" name="テキスト ボックス 139">
            <a:extLst>
              <a:ext uri="{FF2B5EF4-FFF2-40B4-BE49-F238E27FC236}">
                <a16:creationId xmlns:a16="http://schemas.microsoft.com/office/drawing/2014/main" id="{0F882229-F252-8802-45E3-5C88707CA23A}"/>
              </a:ext>
            </a:extLst>
          </p:cNvPr>
          <p:cNvSpPr txBox="1"/>
          <p:nvPr/>
        </p:nvSpPr>
        <p:spPr>
          <a:xfrm>
            <a:off x="9988322" y="3947771"/>
            <a:ext cx="2031325" cy="646331"/>
          </a:xfrm>
          <a:prstGeom prst="rect">
            <a:avLst/>
          </a:prstGeom>
          <a:noFill/>
        </p:spPr>
        <p:txBody>
          <a:bodyPr wrap="none" rtlCol="0">
            <a:spAutoFit/>
          </a:bodyPr>
          <a:lstStyle/>
          <a:p>
            <a:r>
              <a:rPr kumimoji="1" lang="ja-JP" altLang="en-US" sz="1200"/>
              <a:t>サントリー「フレシネ」</a:t>
            </a:r>
            <a:br>
              <a:rPr kumimoji="1" lang="en-US" altLang="ja-JP" sz="1200"/>
            </a:br>
            <a:r>
              <a:rPr kumimoji="1" lang="en-US" altLang="ja-JP" sz="1200"/>
              <a:t>『</a:t>
            </a:r>
            <a:r>
              <a:rPr kumimoji="1" lang="ja-JP" altLang="en-US" sz="1200"/>
              <a:t>スパークリングワインを</a:t>
            </a:r>
            <a:br>
              <a:rPr kumimoji="1" lang="en-US" altLang="ja-JP" sz="1200"/>
            </a:br>
            <a:r>
              <a:rPr kumimoji="1" lang="ja-JP" altLang="en-US" sz="1200"/>
              <a:t>嗜もう♡</a:t>
            </a:r>
            <a:r>
              <a:rPr kumimoji="1" lang="en-US" altLang="ja-JP" sz="1200"/>
              <a:t>』</a:t>
            </a:r>
            <a:endParaRPr kumimoji="1" lang="ja-JP" altLang="en-US" sz="1200"/>
          </a:p>
        </p:txBody>
      </p:sp>
      <p:sp>
        <p:nvSpPr>
          <p:cNvPr id="141" name="テキスト ボックス 140">
            <a:extLst>
              <a:ext uri="{FF2B5EF4-FFF2-40B4-BE49-F238E27FC236}">
                <a16:creationId xmlns:a16="http://schemas.microsoft.com/office/drawing/2014/main" id="{D0C312BD-76F8-6D27-F47C-A201DDB3FB62}"/>
              </a:ext>
            </a:extLst>
          </p:cNvPr>
          <p:cNvSpPr txBox="1"/>
          <p:nvPr/>
        </p:nvSpPr>
        <p:spPr>
          <a:xfrm>
            <a:off x="7320171" y="5400357"/>
            <a:ext cx="1380506" cy="276999"/>
          </a:xfrm>
          <a:prstGeom prst="rect">
            <a:avLst/>
          </a:prstGeom>
          <a:noFill/>
        </p:spPr>
        <p:txBody>
          <a:bodyPr wrap="none" rtlCol="0">
            <a:spAutoFit/>
          </a:bodyPr>
          <a:lstStyle/>
          <a:p>
            <a:r>
              <a:rPr lang="ja-JP" altLang="en-US" sz="1200"/>
              <a:t>▲</a:t>
            </a:r>
            <a:r>
              <a:rPr lang="en-US" altLang="ja-JP" sz="1200"/>
              <a:t> </a:t>
            </a:r>
            <a:r>
              <a:rPr lang="ja-JP" altLang="en-US" sz="1200"/>
              <a:t>編集ページ</a:t>
            </a:r>
            <a:r>
              <a:rPr lang="en-US" altLang="ja-JP" sz="1200"/>
              <a:t> 6P</a:t>
            </a:r>
            <a:endParaRPr kumimoji="1" lang="ja-JP" altLang="en-US" sz="1200"/>
          </a:p>
        </p:txBody>
      </p:sp>
      <p:sp>
        <p:nvSpPr>
          <p:cNvPr id="142" name="テキスト ボックス 141">
            <a:extLst>
              <a:ext uri="{FF2B5EF4-FFF2-40B4-BE49-F238E27FC236}">
                <a16:creationId xmlns:a16="http://schemas.microsoft.com/office/drawing/2014/main" id="{B9B0D6AA-C37A-2AD4-4735-4DF9F0718296}"/>
              </a:ext>
            </a:extLst>
          </p:cNvPr>
          <p:cNvSpPr txBox="1"/>
          <p:nvPr/>
        </p:nvSpPr>
        <p:spPr>
          <a:xfrm>
            <a:off x="8440978" y="5782011"/>
            <a:ext cx="1272946" cy="276999"/>
          </a:xfrm>
          <a:prstGeom prst="rect">
            <a:avLst/>
          </a:prstGeom>
          <a:noFill/>
        </p:spPr>
        <p:txBody>
          <a:bodyPr wrap="square" rtlCol="0">
            <a:spAutoFit/>
          </a:bodyPr>
          <a:lstStyle/>
          <a:p>
            <a:r>
              <a:rPr kumimoji="1" lang="en-US" altLang="ja-JP" sz="1200"/>
              <a:t>TU</a:t>
            </a:r>
            <a:r>
              <a:rPr kumimoji="1" lang="ja-JP" altLang="en-US" sz="1200"/>
              <a:t>ページ︎</a:t>
            </a:r>
            <a:r>
              <a:rPr kumimoji="1" lang="en-US" altLang="ja-JP" sz="1200"/>
              <a:t> 2P</a:t>
            </a:r>
            <a:r>
              <a:rPr kumimoji="1" lang="ja-JP" altLang="en-US" sz="1200"/>
              <a:t> ▶</a:t>
            </a:r>
          </a:p>
        </p:txBody>
      </p:sp>
      <p:sp>
        <p:nvSpPr>
          <p:cNvPr id="145" name="正方形/長方形 144">
            <a:extLst>
              <a:ext uri="{FF2B5EF4-FFF2-40B4-BE49-F238E27FC236}">
                <a16:creationId xmlns:a16="http://schemas.microsoft.com/office/drawing/2014/main" id="{80AECD18-A8D7-4A69-AF34-FC43A7A7CABA}"/>
              </a:ext>
            </a:extLst>
          </p:cNvPr>
          <p:cNvSpPr/>
          <p:nvPr/>
        </p:nvSpPr>
        <p:spPr>
          <a:xfrm>
            <a:off x="10138916" y="3623263"/>
            <a:ext cx="1504709" cy="29990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sz="1600" b="1">
                <a:latin typeface="+mn-ea"/>
              </a:rPr>
              <a:t>TU</a:t>
            </a:r>
            <a:r>
              <a:rPr lang="ja-JP" altLang="en-US" sz="1600" b="1">
                <a:latin typeface="+mn-ea"/>
              </a:rPr>
              <a:t>過去例</a:t>
            </a:r>
            <a:endParaRPr kumimoji="1" lang="ja-JP" altLang="en-US" sz="1600" b="1">
              <a:latin typeface="+mn-ea"/>
            </a:endParaRPr>
          </a:p>
        </p:txBody>
      </p:sp>
      <p:sp>
        <p:nvSpPr>
          <p:cNvPr id="4" name="テキスト ボックス 3">
            <a:extLst>
              <a:ext uri="{FF2B5EF4-FFF2-40B4-BE49-F238E27FC236}">
                <a16:creationId xmlns:a16="http://schemas.microsoft.com/office/drawing/2014/main" id="{48853CC7-9342-81E0-F386-DA7E0654EB33}"/>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9" name="図 8" descr="新聞, テキスト, 異なる, 冷蔵庫 が含まれている画像&#10;&#10;自動的に生成された説明">
            <a:extLst>
              <a:ext uri="{FF2B5EF4-FFF2-40B4-BE49-F238E27FC236}">
                <a16:creationId xmlns:a16="http://schemas.microsoft.com/office/drawing/2014/main" id="{F7D57C3A-27C2-D0E5-721A-7EACE805C4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345777">
            <a:off x="4120341" y="4201794"/>
            <a:ext cx="1403464" cy="1795922"/>
          </a:xfrm>
          <a:prstGeom prst="rect">
            <a:avLst/>
          </a:prstGeom>
        </p:spPr>
      </p:pic>
      <p:pic>
        <p:nvPicPr>
          <p:cNvPr id="6" name="図 5" descr="屋外, 記号, 建物, 男 が含まれている画像&#10;&#10;自動的に生成された説明">
            <a:extLst>
              <a:ext uri="{FF2B5EF4-FFF2-40B4-BE49-F238E27FC236}">
                <a16:creationId xmlns:a16="http://schemas.microsoft.com/office/drawing/2014/main" id="{6B7AE6F4-B5A8-D868-E806-BC0073D9437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1132105">
            <a:off x="2819494" y="4219786"/>
            <a:ext cx="1370959" cy="1754327"/>
          </a:xfrm>
          <a:prstGeom prst="rect">
            <a:avLst/>
          </a:prstGeom>
        </p:spPr>
      </p:pic>
      <p:sp>
        <p:nvSpPr>
          <p:cNvPr id="13" name="スライド番号プレースホルダー 12">
            <a:extLst>
              <a:ext uri="{FF2B5EF4-FFF2-40B4-BE49-F238E27FC236}">
                <a16:creationId xmlns:a16="http://schemas.microsoft.com/office/drawing/2014/main" id="{632B51FA-644E-E9F5-9977-84C9BD8707B3}"/>
              </a:ext>
            </a:extLst>
          </p:cNvPr>
          <p:cNvSpPr>
            <a:spLocks noGrp="1"/>
          </p:cNvSpPr>
          <p:nvPr>
            <p:ph type="sldNum" sz="quarter" idx="12"/>
          </p:nvPr>
        </p:nvSpPr>
        <p:spPr>
          <a:xfrm>
            <a:off x="9077451" y="6347075"/>
            <a:ext cx="2743200" cy="365125"/>
          </a:xfrm>
        </p:spPr>
        <p:txBody>
          <a:bodyPr/>
          <a:lstStyle/>
          <a:p>
            <a:fld id="{DF8D5609-E9B0-419D-B3FA-22D9F77AE177}" type="slidenum">
              <a:rPr kumimoji="1" lang="ja-JP" altLang="en-US" smtClean="0"/>
              <a:t>20</a:t>
            </a:fld>
            <a:endParaRPr kumimoji="1" lang="ja-JP" altLang="en-US" dirty="0"/>
          </a:p>
        </p:txBody>
      </p:sp>
    </p:spTree>
    <p:extLst>
      <p:ext uri="{BB962C8B-B14F-4D97-AF65-F5344CB8AC3E}">
        <p14:creationId xmlns:p14="http://schemas.microsoft.com/office/powerpoint/2010/main" val="249940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CD7BC4-5C69-0F29-32CD-C418A51BE1B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D434ED67-4AEC-6F10-8106-2C3AFB7E83A4}"/>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special TU plan</a:t>
            </a:r>
            <a:endParaRPr lang="en-US" altLang="ja-JP" sz="1200" i="1">
              <a:solidFill>
                <a:srgbClr val="FFFBF8"/>
              </a:solidFill>
              <a:latin typeface="Kollektif Italics"/>
            </a:endParaRPr>
          </a:p>
        </p:txBody>
      </p:sp>
      <p:cxnSp>
        <p:nvCxnSpPr>
          <p:cNvPr id="7" name="直線コネクタ 6">
            <a:extLst>
              <a:ext uri="{FF2B5EF4-FFF2-40B4-BE49-F238E27FC236}">
                <a16:creationId xmlns:a16="http://schemas.microsoft.com/office/drawing/2014/main" id="{C0507700-4720-EC96-313C-7BBE80463F5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B8FDC51-42BE-4336-43F9-3E338028C52D}"/>
              </a:ext>
            </a:extLst>
          </p:cNvPr>
          <p:cNvSpPr txBox="1"/>
          <p:nvPr/>
        </p:nvSpPr>
        <p:spPr>
          <a:xfrm>
            <a:off x="1393651" y="396703"/>
            <a:ext cx="7944569" cy="584775"/>
          </a:xfrm>
          <a:prstGeom prst="rect">
            <a:avLst/>
          </a:prstGeom>
          <a:noFill/>
        </p:spPr>
        <p:txBody>
          <a:bodyPr wrap="square" rtlCol="0">
            <a:spAutoFit/>
          </a:bodyPr>
          <a:lstStyle/>
          <a:p>
            <a:r>
              <a:rPr lang="ja-JP" altLang="en-US" sz="3200" b="1" dirty="0">
                <a:latin typeface="+mn-ea"/>
              </a:rPr>
              <a:t>スタイリストコラボ＆</a:t>
            </a:r>
            <a:r>
              <a:rPr lang="en-US" altLang="ja-JP" sz="3200" b="1" dirty="0">
                <a:latin typeface="+mn-ea"/>
              </a:rPr>
              <a:t>Instagram </a:t>
            </a:r>
            <a:r>
              <a:rPr lang="ja-JP" altLang="en-US" sz="3200" b="1" dirty="0">
                <a:latin typeface="+mn-ea"/>
              </a:rPr>
              <a:t>ライブ</a:t>
            </a:r>
          </a:p>
        </p:txBody>
      </p:sp>
      <p:sp>
        <p:nvSpPr>
          <p:cNvPr id="11" name="テキスト ボックス 10">
            <a:extLst>
              <a:ext uri="{FF2B5EF4-FFF2-40B4-BE49-F238E27FC236}">
                <a16:creationId xmlns:a16="http://schemas.microsoft.com/office/drawing/2014/main" id="{2D1D5544-A3D3-CFE1-011A-A53D69D724B0}"/>
              </a:ext>
            </a:extLst>
          </p:cNvPr>
          <p:cNvSpPr txBox="1"/>
          <p:nvPr/>
        </p:nvSpPr>
        <p:spPr>
          <a:xfrm>
            <a:off x="1582911" y="2367941"/>
            <a:ext cx="402826"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E7FF186C-AF07-78B0-15BA-D249ED8BCD5B}"/>
              </a:ext>
            </a:extLst>
          </p:cNvPr>
          <p:cNvSpPr txBox="1"/>
          <p:nvPr/>
        </p:nvSpPr>
        <p:spPr>
          <a:xfrm>
            <a:off x="4975888" y="2315923"/>
            <a:ext cx="543739" cy="523220"/>
          </a:xfrm>
          <a:prstGeom prst="rect">
            <a:avLst/>
          </a:prstGeom>
          <a:noFill/>
        </p:spPr>
        <p:txBody>
          <a:bodyPr wrap="none" rtlCol="0">
            <a:spAutoFit/>
          </a:bodyPr>
          <a:lstStyle/>
          <a:p>
            <a:r>
              <a:rPr lang="ja-JP" altLang="en-US" sz="2800">
                <a:latin typeface="メイリオ" panose="020B0604030504040204" pitchFamily="50" charset="-128"/>
                <a:ea typeface="メイリオ" panose="020B0604030504040204" pitchFamily="50" charset="-128"/>
              </a:rPr>
              <a:t>＋</a:t>
            </a:r>
          </a:p>
        </p:txBody>
      </p:sp>
      <p:sp>
        <p:nvSpPr>
          <p:cNvPr id="25" name="テキスト ボックス 24">
            <a:extLst>
              <a:ext uri="{FF2B5EF4-FFF2-40B4-BE49-F238E27FC236}">
                <a16:creationId xmlns:a16="http://schemas.microsoft.com/office/drawing/2014/main" id="{EB31A656-B344-6C86-A39D-1AD094B93343}"/>
              </a:ext>
            </a:extLst>
          </p:cNvPr>
          <p:cNvSpPr txBox="1"/>
          <p:nvPr/>
        </p:nvSpPr>
        <p:spPr>
          <a:xfrm>
            <a:off x="690559" y="6259003"/>
            <a:ext cx="8228253" cy="553998"/>
          </a:xfrm>
          <a:prstGeom prst="rect">
            <a:avLst/>
          </a:prstGeom>
          <a:noFill/>
        </p:spPr>
        <p:txBody>
          <a:bodyPr wrap="square" rtlCol="0">
            <a:spAutoFit/>
          </a:bodyPr>
          <a:lstStyle/>
          <a:p>
            <a:r>
              <a:rPr lang="en-US" altLang="ja-JP" sz="1000" b="1">
                <a:solidFill>
                  <a:srgbClr val="FF0000"/>
                </a:solidFill>
                <a:latin typeface="+mn-ea"/>
              </a:rPr>
              <a:t>※</a:t>
            </a:r>
            <a:r>
              <a:rPr lang="ja-JP" altLang="en-US" sz="1000" b="1">
                <a:solidFill>
                  <a:srgbClr val="FF0000"/>
                </a:solidFill>
                <a:latin typeface="+mn-ea"/>
              </a:rPr>
              <a:t>起用できる</a:t>
            </a:r>
            <a:r>
              <a:rPr lang="en-US" altLang="ja-JP" sz="1000" b="1" err="1">
                <a:solidFill>
                  <a:srgbClr val="FF0000"/>
                </a:solidFill>
                <a:latin typeface="+mn-ea"/>
              </a:rPr>
              <a:t>Oggi</a:t>
            </a:r>
            <a:r>
              <a:rPr lang="ja-JP" altLang="en-US" sz="1000" b="1">
                <a:solidFill>
                  <a:srgbClr val="FF0000"/>
                </a:solidFill>
                <a:latin typeface="+mn-ea"/>
              </a:rPr>
              <a:t>スタイリスト・モデルは要相談になります。</a:t>
            </a:r>
            <a:r>
              <a:rPr lang="en-US" altLang="ja-JP" sz="1000">
                <a:latin typeface="+mn-ea"/>
              </a:rPr>
              <a:t>※</a:t>
            </a:r>
            <a:r>
              <a:rPr lang="ja-JP" altLang="en-US" sz="1000">
                <a:latin typeface="+mn-ea"/>
              </a:rPr>
              <a:t>お取り上げブランドについては事前確認が必要な場合がございます。</a:t>
            </a:r>
            <a:endParaRPr lang="en-US" altLang="ja-JP" sz="1000">
              <a:latin typeface="+mn-ea"/>
            </a:endParaRPr>
          </a:p>
          <a:p>
            <a:r>
              <a:rPr lang="en-US" altLang="ja-JP" sz="1000">
                <a:latin typeface="+mn-ea"/>
              </a:rPr>
              <a:t>※</a:t>
            </a:r>
            <a:r>
              <a:rPr lang="ja-JP" altLang="en-US" sz="1000">
                <a:latin typeface="+mn-ea"/>
              </a:rPr>
              <a:t>競合排除はお受けできかねます。</a:t>
            </a:r>
            <a:r>
              <a:rPr lang="en-US" altLang="ja-JP" sz="1000">
                <a:latin typeface="+mn-ea"/>
              </a:rPr>
              <a:t>※</a:t>
            </a:r>
            <a:r>
              <a:rPr lang="ja-JP" altLang="en-US" sz="1000">
                <a:latin typeface="+mn-ea"/>
              </a:rPr>
              <a:t>スケジュールや競合状況によっては、ご希望に添えない場合がございます。</a:t>
            </a:r>
            <a:endParaRPr lang="en-US" altLang="ja-JP" sz="1000">
              <a:latin typeface="+mn-ea"/>
            </a:endParaRPr>
          </a:p>
          <a:p>
            <a:r>
              <a:rPr lang="en-US" altLang="ja-JP" sz="1000">
                <a:latin typeface="+mn-ea"/>
              </a:rPr>
              <a:t>※</a:t>
            </a:r>
            <a:r>
              <a:rPr lang="ja-JP" altLang="en-US" sz="1000">
                <a:latin typeface="+mn-ea"/>
              </a:rPr>
              <a:t>コラボのサンプルチェックは</a:t>
            </a:r>
            <a:r>
              <a:rPr lang="en-US" altLang="ja-JP" sz="1000">
                <a:latin typeface="+mn-ea"/>
              </a:rPr>
              <a:t>2</a:t>
            </a:r>
            <a:r>
              <a:rPr lang="ja-JP" altLang="en-US" sz="1000">
                <a:latin typeface="+mn-ea"/>
              </a:rPr>
              <a:t>～</a:t>
            </a:r>
            <a:r>
              <a:rPr lang="en-US" altLang="ja-JP" sz="1000">
                <a:latin typeface="+mn-ea"/>
              </a:rPr>
              <a:t>3</a:t>
            </a:r>
            <a:r>
              <a:rPr lang="ja-JP" altLang="en-US" sz="1000">
                <a:latin typeface="+mn-ea"/>
              </a:rPr>
              <a:t>回程度の想定です。</a:t>
            </a:r>
            <a:endParaRPr lang="en-US" altLang="ja-JP" sz="1000">
              <a:latin typeface="+mn-ea"/>
            </a:endParaRPr>
          </a:p>
        </p:txBody>
      </p:sp>
      <p:pic>
        <p:nvPicPr>
          <p:cNvPr id="29" name="グラフィックス 28" descr="情報 単色塗りつぶし">
            <a:extLst>
              <a:ext uri="{FF2B5EF4-FFF2-40B4-BE49-F238E27FC236}">
                <a16:creationId xmlns:a16="http://schemas.microsoft.com/office/drawing/2014/main" id="{5B7CE3B2-4EAE-E3A5-EF7C-5C037B6F55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652" y="6259003"/>
            <a:ext cx="466818" cy="466818"/>
          </a:xfrm>
          <a:prstGeom prst="rect">
            <a:avLst/>
          </a:prstGeom>
        </p:spPr>
      </p:pic>
      <p:cxnSp>
        <p:nvCxnSpPr>
          <p:cNvPr id="28" name="直線コネクタ 27">
            <a:extLst>
              <a:ext uri="{FF2B5EF4-FFF2-40B4-BE49-F238E27FC236}">
                <a16:creationId xmlns:a16="http://schemas.microsoft.com/office/drawing/2014/main" id="{43FCB17A-40B3-124C-CDDF-151C3D07774F}"/>
              </a:ext>
            </a:extLst>
          </p:cNvPr>
          <p:cNvCxnSpPr>
            <a:cxnSpLocks/>
          </p:cNvCxnSpPr>
          <p:nvPr/>
        </p:nvCxnSpPr>
        <p:spPr>
          <a:xfrm>
            <a:off x="9566241" y="203200"/>
            <a:ext cx="0" cy="901477"/>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749C8DB5-4045-5DED-EDFC-2105EA7C8413}"/>
              </a:ext>
            </a:extLst>
          </p:cNvPr>
          <p:cNvSpPr txBox="1"/>
          <p:nvPr/>
        </p:nvSpPr>
        <p:spPr>
          <a:xfrm>
            <a:off x="9973308" y="355647"/>
            <a:ext cx="1923925" cy="584775"/>
          </a:xfrm>
          <a:prstGeom prst="rect">
            <a:avLst/>
          </a:prstGeom>
          <a:noFill/>
        </p:spPr>
        <p:txBody>
          <a:bodyPr wrap="none" rtlCol="0">
            <a:spAutoFit/>
          </a:bodyPr>
          <a:lstStyle/>
          <a:p>
            <a:r>
              <a:rPr kumimoji="1" lang="en-US" altLang="ja-JP" sz="3200" b="1" dirty="0">
                <a:solidFill>
                  <a:srgbClr val="FF0000"/>
                </a:solidFill>
              </a:rPr>
              <a:t>G700</a:t>
            </a:r>
            <a:r>
              <a:rPr kumimoji="1" lang="ja-JP" altLang="en-US" sz="3200" b="1" dirty="0">
                <a:solidFill>
                  <a:srgbClr val="FF0000"/>
                </a:solidFill>
              </a:rPr>
              <a:t>万</a:t>
            </a:r>
            <a:r>
              <a:rPr kumimoji="1" lang="ja-JP" altLang="en-US" sz="2400" b="1" dirty="0">
                <a:solidFill>
                  <a:srgbClr val="FF0000"/>
                </a:solidFill>
              </a:rPr>
              <a:t>円</a:t>
            </a:r>
            <a:endParaRPr lang="en-US" altLang="ja-JP" sz="3200" b="1" dirty="0">
              <a:solidFill>
                <a:srgbClr val="FF0000"/>
              </a:solidFill>
            </a:endParaRPr>
          </a:p>
        </p:txBody>
      </p:sp>
      <p:pic>
        <p:nvPicPr>
          <p:cNvPr id="8" name="object 5">
            <a:extLst>
              <a:ext uri="{FF2B5EF4-FFF2-40B4-BE49-F238E27FC236}">
                <a16:creationId xmlns:a16="http://schemas.microsoft.com/office/drawing/2014/main" id="{AE047924-611D-E2A5-E428-795BCCD72A9B}"/>
              </a:ext>
            </a:extLst>
          </p:cNvPr>
          <p:cNvPicPr/>
          <p:nvPr/>
        </p:nvPicPr>
        <p:blipFill>
          <a:blip r:embed="rId5" cstate="email">
            <a:extLst>
              <a:ext uri="{28A0092B-C50C-407E-A947-70E740481C1C}">
                <a14:useLocalDpi xmlns:a14="http://schemas.microsoft.com/office/drawing/2010/main"/>
              </a:ext>
            </a:extLst>
          </a:blip>
          <a:stretch>
            <a:fillRect/>
          </a:stretch>
        </p:blipFill>
        <p:spPr>
          <a:xfrm>
            <a:off x="192590" y="431621"/>
            <a:ext cx="1319774" cy="543305"/>
          </a:xfrm>
          <a:prstGeom prst="rect">
            <a:avLst/>
          </a:prstGeom>
        </p:spPr>
      </p:pic>
      <p:pic>
        <p:nvPicPr>
          <p:cNvPr id="23" name="図 22" descr="白い壁の前に立っている男&#10;&#10;低い精度で自動的に生成された説明">
            <a:extLst>
              <a:ext uri="{FF2B5EF4-FFF2-40B4-BE49-F238E27FC236}">
                <a16:creationId xmlns:a16="http://schemas.microsoft.com/office/drawing/2014/main" id="{4D105ECC-16B9-B041-4764-CD98BA9F94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92169" y="3754917"/>
            <a:ext cx="983717" cy="1796967"/>
          </a:xfrm>
          <a:prstGeom prst="rect">
            <a:avLst/>
          </a:prstGeom>
        </p:spPr>
      </p:pic>
      <p:pic>
        <p:nvPicPr>
          <p:cNvPr id="26" name="図 25" descr="スーツを着て立っている女性&#10;&#10;中程度の精度で自動的に生成された説明">
            <a:extLst>
              <a:ext uri="{FF2B5EF4-FFF2-40B4-BE49-F238E27FC236}">
                <a16:creationId xmlns:a16="http://schemas.microsoft.com/office/drawing/2014/main" id="{7840A958-08EF-4963-3DDE-B540A426661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1014" y="3742687"/>
            <a:ext cx="1105464" cy="1809197"/>
          </a:xfrm>
          <a:prstGeom prst="rect">
            <a:avLst/>
          </a:prstGeom>
        </p:spPr>
      </p:pic>
      <p:pic>
        <p:nvPicPr>
          <p:cNvPr id="31" name="図 30" descr="屋外, 道路, 人, 若い が含まれている画像&#10;&#10;自動的に生成された説明">
            <a:extLst>
              <a:ext uri="{FF2B5EF4-FFF2-40B4-BE49-F238E27FC236}">
                <a16:creationId xmlns:a16="http://schemas.microsoft.com/office/drawing/2014/main" id="{CEA867DE-0391-B339-76FD-F01C2090CC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84438" y="3766042"/>
            <a:ext cx="1005466" cy="1809197"/>
          </a:xfrm>
          <a:prstGeom prst="rect">
            <a:avLst/>
          </a:prstGeom>
        </p:spPr>
      </p:pic>
      <p:sp>
        <p:nvSpPr>
          <p:cNvPr id="33" name="テキスト ボックス 32">
            <a:extLst>
              <a:ext uri="{FF2B5EF4-FFF2-40B4-BE49-F238E27FC236}">
                <a16:creationId xmlns:a16="http://schemas.microsoft.com/office/drawing/2014/main" id="{2029CA03-4876-15AF-5921-DED30F3BCAF1}"/>
              </a:ext>
            </a:extLst>
          </p:cNvPr>
          <p:cNvSpPr txBox="1"/>
          <p:nvPr/>
        </p:nvSpPr>
        <p:spPr>
          <a:xfrm>
            <a:off x="128826" y="1360941"/>
            <a:ext cx="8441837" cy="338554"/>
          </a:xfrm>
          <a:prstGeom prst="rect">
            <a:avLst/>
          </a:prstGeom>
          <a:noFill/>
        </p:spPr>
        <p:txBody>
          <a:bodyPr wrap="square">
            <a:spAutoFit/>
          </a:bodyPr>
          <a:lstStyle/>
          <a:p>
            <a:pPr>
              <a:buClr>
                <a:srgbClr val="000000"/>
              </a:buClr>
              <a:buSzPts val="1300"/>
            </a:pPr>
            <a:r>
              <a:rPr lang="en-US" altLang="ja-JP" sz="1600" dirty="0">
                <a:latin typeface="+mn-ea"/>
                <a:cs typeface="Meiryo"/>
                <a:sym typeface="Meiryo"/>
              </a:rPr>
              <a:t>Oggi</a:t>
            </a:r>
            <a:r>
              <a:rPr lang="ja-JP" altLang="en-US" sz="1600" dirty="0">
                <a:latin typeface="+mn-ea"/>
                <a:cs typeface="Meiryo"/>
                <a:sym typeface="Meiryo"/>
              </a:rPr>
              <a:t>スタイリストとのコラボで作ったアイテムを、インスタライブで</a:t>
            </a:r>
            <a:r>
              <a:rPr lang="en-US" altLang="ja-JP" sz="1600" dirty="0">
                <a:latin typeface="+mn-ea"/>
                <a:cs typeface="Meiryo"/>
                <a:sym typeface="Meiryo"/>
              </a:rPr>
              <a:t>PR</a:t>
            </a:r>
            <a:r>
              <a:rPr lang="ja-JP" altLang="en-US" sz="1600" dirty="0">
                <a:latin typeface="+mn-ea"/>
                <a:cs typeface="Meiryo"/>
                <a:sym typeface="Meiryo"/>
              </a:rPr>
              <a:t>＆販売！</a:t>
            </a:r>
            <a:endParaRPr lang="en-US" altLang="ja-JP" sz="1600" dirty="0">
              <a:latin typeface="+mn-ea"/>
              <a:cs typeface="Meiryo"/>
              <a:sym typeface="Meiryo"/>
            </a:endParaRPr>
          </a:p>
        </p:txBody>
      </p:sp>
      <p:graphicFrame>
        <p:nvGraphicFramePr>
          <p:cNvPr id="34" name="Google Shape;491;p15">
            <a:extLst>
              <a:ext uri="{FF2B5EF4-FFF2-40B4-BE49-F238E27FC236}">
                <a16:creationId xmlns:a16="http://schemas.microsoft.com/office/drawing/2014/main" id="{466E6432-FEDC-4A03-AABC-ADE401FE8CC1}"/>
              </a:ext>
            </a:extLst>
          </p:cNvPr>
          <p:cNvGraphicFramePr/>
          <p:nvPr>
            <p:extLst>
              <p:ext uri="{D42A27DB-BD31-4B8C-83A1-F6EECF244321}">
                <p14:modId xmlns:p14="http://schemas.microsoft.com/office/powerpoint/2010/main" val="4046374380"/>
              </p:ext>
            </p:extLst>
          </p:nvPr>
        </p:nvGraphicFramePr>
        <p:xfrm>
          <a:off x="8536301" y="1531528"/>
          <a:ext cx="3573685" cy="4528777"/>
        </p:xfrm>
        <a:graphic>
          <a:graphicData uri="http://schemas.openxmlformats.org/drawingml/2006/table">
            <a:tbl>
              <a:tblPr firstRow="1" bandRow="1">
                <a:noFill/>
              </a:tblPr>
              <a:tblGrid>
                <a:gridCol w="1035633">
                  <a:extLst>
                    <a:ext uri="{9D8B030D-6E8A-4147-A177-3AD203B41FA5}">
                      <a16:colId xmlns:a16="http://schemas.microsoft.com/office/drawing/2014/main" val="20000"/>
                    </a:ext>
                  </a:extLst>
                </a:gridCol>
                <a:gridCol w="2538052">
                  <a:extLst>
                    <a:ext uri="{9D8B030D-6E8A-4147-A177-3AD203B41FA5}">
                      <a16:colId xmlns:a16="http://schemas.microsoft.com/office/drawing/2014/main" val="20001"/>
                    </a:ext>
                  </a:extLst>
                </a:gridCol>
              </a:tblGrid>
              <a:tr h="308731">
                <a:tc>
                  <a:txBody>
                    <a:bodyPr/>
                    <a:lstStyle/>
                    <a:p>
                      <a:pPr marL="0" marR="0" lvl="0" indent="0" algn="ctr" rtl="0">
                        <a:lnSpc>
                          <a:spcPct val="100000"/>
                        </a:lnSpc>
                        <a:spcBef>
                          <a:spcPts val="0"/>
                        </a:spcBef>
                        <a:spcAft>
                          <a:spcPts val="0"/>
                        </a:spcAft>
                        <a:buClr>
                          <a:srgbClr val="000000"/>
                        </a:buClr>
                        <a:buSzPts val="1000"/>
                        <a:buFont typeface="Arial"/>
                        <a:buNone/>
                      </a:pPr>
                      <a:r>
                        <a:rPr lang="ja-JP" sz="1050" b="1" u="none" strike="noStrike" cap="none" dirty="0">
                          <a:latin typeface="+mn-ea"/>
                          <a:ea typeface="+mn-ea"/>
                        </a:rPr>
                        <a:t>掲載期間</a:t>
                      </a:r>
                      <a:endParaRPr sz="1050" b="1" u="none" strike="noStrike" cap="none" dirty="0">
                        <a:solidFill>
                          <a:srgbClr val="3F3F3F"/>
                        </a:solidFill>
                        <a:latin typeface="+mn-ea"/>
                        <a:ea typeface="+mn-ea"/>
                        <a:cs typeface="Arial"/>
                        <a:sym typeface="Arial"/>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altLang="ja-JP" sz="900" u="none" strike="noStrike" cap="none" dirty="0">
                          <a:latin typeface="+mn-ea"/>
                          <a:ea typeface="+mn-ea"/>
                        </a:rPr>
                        <a:t>IG</a:t>
                      </a:r>
                      <a:r>
                        <a:rPr lang="ja-JP" altLang="en-US" sz="900" u="none" strike="noStrike" cap="none" dirty="0">
                          <a:latin typeface="+mn-ea"/>
                          <a:ea typeface="+mn-ea"/>
                        </a:rPr>
                        <a:t>ライブ配信後</a:t>
                      </a:r>
                      <a:r>
                        <a:rPr lang="ja-JP" sz="900" u="none" strike="noStrike" cap="none" dirty="0">
                          <a:latin typeface="+mn-ea"/>
                          <a:ea typeface="+mn-ea"/>
                        </a:rPr>
                        <a:t>１ヶ月</a:t>
                      </a:r>
                      <a:endParaRPr sz="900" b="0" u="none" strike="noStrike" cap="none" dirty="0">
                        <a:solidFill>
                          <a:schemeClr val="dk1"/>
                        </a:solidFill>
                        <a:latin typeface="+mn-ea"/>
                        <a:ea typeface="+mn-ea"/>
                        <a:cs typeface="Arial"/>
                        <a:sym typeface="Arial"/>
                      </a:endParaRPr>
                    </a:p>
                  </a:txBody>
                  <a:tcPr marL="63300" marR="63300" marT="31638" marB="31638" anchor="ctr"/>
                </a:tc>
                <a:extLst>
                  <a:ext uri="{0D108BD9-81ED-4DB2-BD59-A6C34878D82A}">
                    <a16:rowId xmlns:a16="http://schemas.microsoft.com/office/drawing/2014/main" val="10001"/>
                  </a:ext>
                </a:extLst>
              </a:tr>
              <a:tr h="403010">
                <a:tc>
                  <a:txBody>
                    <a:bodyPr/>
                    <a:lstStyle/>
                    <a:p>
                      <a:pPr marL="0" marR="0" lvl="0" indent="0" algn="ctr" rtl="0">
                        <a:lnSpc>
                          <a:spcPct val="100000"/>
                        </a:lnSpc>
                        <a:spcBef>
                          <a:spcPts val="0"/>
                        </a:spcBef>
                        <a:spcAft>
                          <a:spcPts val="0"/>
                        </a:spcAft>
                        <a:buClr>
                          <a:srgbClr val="000000"/>
                        </a:buClr>
                        <a:buSzPts val="800"/>
                        <a:buFont typeface="Arial"/>
                        <a:buNone/>
                      </a:pPr>
                      <a:r>
                        <a:rPr lang="ja-JP" sz="1050" b="1" u="none" strike="noStrike" cap="none">
                          <a:latin typeface="+mn-ea"/>
                          <a:ea typeface="+mn-ea"/>
                        </a:rPr>
                        <a:t>配信推奨日時</a:t>
                      </a:r>
                      <a:endParaRPr sz="1050" b="1" u="none" strike="noStrike" cap="none">
                        <a:latin typeface="+mn-ea"/>
                        <a:ea typeface="+mn-ea"/>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900" u="none" strike="noStrike" cap="none" dirty="0">
                          <a:latin typeface="+mn-ea"/>
                          <a:ea typeface="+mn-ea"/>
                        </a:rPr>
                        <a:t>配信日：平日任意　</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800"/>
                        <a:buFont typeface="Arial"/>
                        <a:buNone/>
                      </a:pPr>
                      <a:r>
                        <a:rPr lang="ja-JP" sz="900" u="none" strike="noStrike" cap="none" dirty="0">
                          <a:latin typeface="+mn-ea"/>
                          <a:ea typeface="+mn-ea"/>
                        </a:rPr>
                        <a:t>開始時間：17:00～</a:t>
                      </a:r>
                      <a:r>
                        <a:rPr lang="en-US" altLang="ja-JP" sz="900" u="none" strike="noStrike" cap="none" dirty="0">
                          <a:latin typeface="+mn-ea"/>
                          <a:ea typeface="+mn-ea"/>
                        </a:rPr>
                        <a:t>20</a:t>
                      </a:r>
                      <a:r>
                        <a:rPr lang="ja-JP" sz="900" u="none" strike="noStrike" cap="none" dirty="0">
                          <a:latin typeface="+mn-ea"/>
                          <a:ea typeface="+mn-ea"/>
                        </a:rPr>
                        <a:t>:00</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800"/>
                        <a:buFont typeface="Arial"/>
                        <a:buNone/>
                      </a:pPr>
                      <a:r>
                        <a:rPr lang="en-US" altLang="ja-JP" sz="900" b="0" u="none" strike="noStrike" cap="none" dirty="0">
                          <a:solidFill>
                            <a:schemeClr val="dk1"/>
                          </a:solidFill>
                          <a:latin typeface="+mn-ea"/>
                          <a:ea typeface="+mn-ea"/>
                          <a:cs typeface="Arial"/>
                          <a:sym typeface="Arial"/>
                        </a:rPr>
                        <a:t>※</a:t>
                      </a:r>
                      <a:r>
                        <a:rPr lang="ja-JP" altLang="en-US" sz="900" b="0" u="none" strike="noStrike" cap="none" dirty="0">
                          <a:solidFill>
                            <a:schemeClr val="dk1"/>
                          </a:solidFill>
                          <a:latin typeface="+mn-ea"/>
                          <a:ea typeface="+mn-ea"/>
                          <a:cs typeface="Arial"/>
                          <a:sym typeface="Arial"/>
                        </a:rPr>
                        <a:t>編集部と相談の上決定</a:t>
                      </a:r>
                    </a:p>
                  </a:txBody>
                  <a:tcPr marL="63300" marR="63300" marT="31638" marB="31638" anchor="ctr"/>
                </a:tc>
                <a:extLst>
                  <a:ext uri="{0D108BD9-81ED-4DB2-BD59-A6C34878D82A}">
                    <a16:rowId xmlns:a16="http://schemas.microsoft.com/office/drawing/2014/main" val="10004"/>
                  </a:ext>
                </a:extLst>
              </a:tr>
              <a:tr h="201490">
                <a:tc>
                  <a:txBody>
                    <a:bodyPr/>
                    <a:lstStyle/>
                    <a:p>
                      <a:pPr marL="0" marR="0" lvl="0" indent="0" algn="ctr" rtl="0">
                        <a:lnSpc>
                          <a:spcPct val="100000"/>
                        </a:lnSpc>
                        <a:spcBef>
                          <a:spcPts val="0"/>
                        </a:spcBef>
                        <a:spcAft>
                          <a:spcPts val="0"/>
                        </a:spcAft>
                        <a:buClr>
                          <a:srgbClr val="000000"/>
                        </a:buClr>
                        <a:buSzPts val="800"/>
                        <a:buFont typeface="Arial"/>
                        <a:buNone/>
                      </a:pPr>
                      <a:r>
                        <a:rPr lang="ja-JP" sz="1050" b="1" u="none" strike="noStrike" cap="none">
                          <a:latin typeface="+mn-ea"/>
                          <a:ea typeface="+mn-ea"/>
                        </a:rPr>
                        <a:t>尺</a:t>
                      </a:r>
                      <a:endParaRPr sz="1050" b="1" u="none" strike="noStrike" cap="none">
                        <a:latin typeface="+mn-ea"/>
                        <a:ea typeface="+mn-ea"/>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900" u="none" strike="noStrike" cap="none" dirty="0">
                          <a:latin typeface="+mn-ea"/>
                          <a:ea typeface="+mn-ea"/>
                        </a:rPr>
                        <a:t>30分以内</a:t>
                      </a:r>
                      <a:endParaRPr sz="900" u="none" strike="noStrike" cap="none" dirty="0">
                        <a:latin typeface="+mn-ea"/>
                        <a:ea typeface="+mn-ea"/>
                      </a:endParaRPr>
                    </a:p>
                  </a:txBody>
                  <a:tcPr marL="63300" marR="63300" marT="31638" marB="31638" anchor="ctr"/>
                </a:tc>
                <a:extLst>
                  <a:ext uri="{0D108BD9-81ED-4DB2-BD59-A6C34878D82A}">
                    <a16:rowId xmlns:a16="http://schemas.microsoft.com/office/drawing/2014/main" val="10005"/>
                  </a:ext>
                </a:extLst>
              </a:tr>
              <a:tr h="289876">
                <a:tc>
                  <a:txBody>
                    <a:bodyPr/>
                    <a:lstStyle/>
                    <a:p>
                      <a:pPr marL="0" marR="0" lvl="0" indent="0" algn="ctr" rtl="0">
                        <a:lnSpc>
                          <a:spcPct val="100000"/>
                        </a:lnSpc>
                        <a:spcBef>
                          <a:spcPts val="0"/>
                        </a:spcBef>
                        <a:spcAft>
                          <a:spcPts val="0"/>
                        </a:spcAft>
                        <a:buClr>
                          <a:srgbClr val="000000"/>
                        </a:buClr>
                        <a:buSzPts val="800"/>
                        <a:buFont typeface="Arial"/>
                        <a:buNone/>
                      </a:pPr>
                      <a:r>
                        <a:rPr lang="ja-JP" sz="1050" b="1" u="none" strike="noStrike" cap="none">
                          <a:latin typeface="+mn-ea"/>
                          <a:ea typeface="+mn-ea"/>
                        </a:rPr>
                        <a:t>会場</a:t>
                      </a:r>
                      <a:endParaRPr sz="1050" b="1" u="none" strike="noStrike" cap="none">
                        <a:latin typeface="+mn-ea"/>
                        <a:ea typeface="+mn-ea"/>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ja-JP" altLang="en-US" sz="900" u="none" strike="noStrike" cap="none">
                          <a:latin typeface="+mn-ea"/>
                          <a:ea typeface="+mn-ea"/>
                        </a:rPr>
                        <a:t>都度ご相談</a:t>
                      </a:r>
                      <a:endParaRPr lang="en-US" altLang="ja-JP" sz="900" u="none" strike="noStrike" cap="none">
                        <a:latin typeface="+mn-ea"/>
                        <a:ea typeface="+mn-ea"/>
                      </a:endParaRPr>
                    </a:p>
                    <a:p>
                      <a:pPr marL="0" marR="0" lvl="0" indent="0" algn="l" rtl="0">
                        <a:lnSpc>
                          <a:spcPct val="100000"/>
                        </a:lnSpc>
                        <a:spcBef>
                          <a:spcPts val="0"/>
                        </a:spcBef>
                        <a:spcAft>
                          <a:spcPts val="0"/>
                        </a:spcAft>
                        <a:buClr>
                          <a:schemeClr val="dk1"/>
                        </a:buClr>
                        <a:buSzPts val="800"/>
                        <a:buFont typeface="Arial"/>
                        <a:buNone/>
                      </a:pPr>
                      <a:r>
                        <a:rPr lang="en-US" altLang="ja-JP" sz="900" u="none" strike="noStrike" cap="none">
                          <a:latin typeface="+mn-ea"/>
                          <a:ea typeface="+mn-ea"/>
                        </a:rPr>
                        <a:t>※</a:t>
                      </a:r>
                      <a:r>
                        <a:rPr lang="ja-JP" altLang="en-US" sz="900" u="none" strike="noStrike" cap="none">
                          <a:latin typeface="+mn-ea"/>
                          <a:ea typeface="+mn-ea"/>
                        </a:rPr>
                        <a:t>小学館内会議室の利用も可能です</a:t>
                      </a:r>
                      <a:endParaRPr sz="900" u="none" strike="noStrike" cap="none">
                        <a:latin typeface="+mn-ea"/>
                        <a:ea typeface="+mn-ea"/>
                      </a:endParaRPr>
                    </a:p>
                  </a:txBody>
                  <a:tcPr marL="63300" marR="63300" marT="31638" marB="31638" anchor="ctr"/>
                </a:tc>
                <a:extLst>
                  <a:ext uri="{0D108BD9-81ED-4DB2-BD59-A6C34878D82A}">
                    <a16:rowId xmlns:a16="http://schemas.microsoft.com/office/drawing/2014/main" val="1997362805"/>
                  </a:ext>
                </a:extLst>
              </a:tr>
              <a:tr h="256778">
                <a:tc>
                  <a:txBody>
                    <a:bodyPr/>
                    <a:lstStyle/>
                    <a:p>
                      <a:pPr marL="0" marR="0" lvl="0" indent="0" algn="ctr" rtl="0">
                        <a:lnSpc>
                          <a:spcPct val="100000"/>
                        </a:lnSpc>
                        <a:spcBef>
                          <a:spcPts val="0"/>
                        </a:spcBef>
                        <a:spcAft>
                          <a:spcPts val="0"/>
                        </a:spcAft>
                        <a:buClr>
                          <a:srgbClr val="000000"/>
                        </a:buClr>
                        <a:buSzPts val="1000"/>
                        <a:buFont typeface="Arial"/>
                        <a:buNone/>
                      </a:pPr>
                      <a:r>
                        <a:rPr lang="ja-JP" sz="1050" b="1" u="none" strike="noStrike" cap="none">
                          <a:latin typeface="+mn-ea"/>
                          <a:ea typeface="+mn-ea"/>
                        </a:rPr>
                        <a:t>申込期限</a:t>
                      </a:r>
                      <a:endParaRPr sz="1050" b="1" u="none" strike="noStrike" cap="none">
                        <a:solidFill>
                          <a:srgbClr val="3F3F3F"/>
                        </a:solidFill>
                        <a:latin typeface="+mn-ea"/>
                        <a:ea typeface="+mn-ea"/>
                        <a:cs typeface="Arial"/>
                        <a:sym typeface="Arial"/>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900" u="none" strike="noStrike" cap="none">
                          <a:latin typeface="+mn-ea"/>
                          <a:ea typeface="+mn-ea"/>
                        </a:rPr>
                        <a:t>ライブ配信</a:t>
                      </a:r>
                      <a:r>
                        <a:rPr lang="ja-JP" sz="900" u="none" strike="noStrike" cap="none">
                          <a:latin typeface="+mn-ea"/>
                          <a:ea typeface="+mn-ea"/>
                        </a:rPr>
                        <a:t>日より</a:t>
                      </a:r>
                      <a:r>
                        <a:rPr lang="en-US" altLang="ja-JP" sz="900" u="none" strike="noStrike" cap="none">
                          <a:latin typeface="+mn-ea"/>
                          <a:ea typeface="+mn-ea"/>
                        </a:rPr>
                        <a:t>2</a:t>
                      </a:r>
                      <a:r>
                        <a:rPr lang="ja-JP" altLang="en-US" sz="900" u="none" strike="noStrike" cap="none">
                          <a:latin typeface="+mn-ea"/>
                          <a:ea typeface="+mn-ea"/>
                        </a:rPr>
                        <a:t>か月前まで</a:t>
                      </a:r>
                      <a:endParaRPr sz="900" u="none" strike="noStrike" cap="none">
                        <a:latin typeface="+mn-ea"/>
                        <a:ea typeface="+mn-ea"/>
                      </a:endParaRPr>
                    </a:p>
                  </a:txBody>
                  <a:tcPr marL="63300" marR="63300" marT="31638" marB="31638" anchor="ctr"/>
                </a:tc>
                <a:extLst>
                  <a:ext uri="{0D108BD9-81ED-4DB2-BD59-A6C34878D82A}">
                    <a16:rowId xmlns:a16="http://schemas.microsoft.com/office/drawing/2014/main" val="10006"/>
                  </a:ext>
                </a:extLst>
              </a:tr>
              <a:tr h="1421210">
                <a:tc>
                  <a:txBody>
                    <a:bodyPr/>
                    <a:lstStyle/>
                    <a:p>
                      <a:pPr marL="0" marR="0" lvl="0" indent="0" algn="ctr" rtl="0">
                        <a:lnSpc>
                          <a:spcPct val="100000"/>
                        </a:lnSpc>
                        <a:spcBef>
                          <a:spcPts val="0"/>
                        </a:spcBef>
                        <a:spcAft>
                          <a:spcPts val="0"/>
                        </a:spcAft>
                        <a:buClr>
                          <a:srgbClr val="000000"/>
                        </a:buClr>
                        <a:buSzPts val="1000"/>
                        <a:buFont typeface="Arial"/>
                        <a:buNone/>
                      </a:pPr>
                      <a:r>
                        <a:rPr lang="ja-JP" sz="1050" b="1" u="none" strike="noStrike" cap="none">
                          <a:latin typeface="+mn-ea"/>
                          <a:ea typeface="+mn-ea"/>
                        </a:rPr>
                        <a:t>掲載レポート</a:t>
                      </a:r>
                      <a:endParaRPr sz="1050" b="1" u="none" strike="noStrike" cap="none">
                        <a:solidFill>
                          <a:srgbClr val="3F3F3F"/>
                        </a:solidFill>
                        <a:latin typeface="+mn-ea"/>
                        <a:ea typeface="+mn-ea"/>
                        <a:cs typeface="Arial"/>
                        <a:sym typeface="Arial"/>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ja-JP" altLang="en-US" sz="900" u="none" strike="noStrike" cap="none" dirty="0">
                          <a:latin typeface="+mn-ea"/>
                          <a:ea typeface="+mn-ea"/>
                        </a:rPr>
                        <a:t>●</a:t>
                      </a:r>
                      <a:r>
                        <a:rPr lang="en-US" altLang="ja-JP" sz="900" u="none" strike="noStrike" cap="none" dirty="0">
                          <a:latin typeface="+mn-ea"/>
                          <a:ea typeface="+mn-ea"/>
                        </a:rPr>
                        <a:t>IG</a:t>
                      </a:r>
                      <a:r>
                        <a:rPr lang="ja-JP" altLang="en-US" sz="900" u="none" strike="noStrike" cap="none" dirty="0">
                          <a:latin typeface="+mn-ea"/>
                          <a:ea typeface="+mn-ea"/>
                        </a:rPr>
                        <a:t>ライブ</a:t>
                      </a:r>
                      <a:endParaRPr lang="en-US" altLang="ja-JP" sz="900" u="none" strike="noStrike" cap="none" dirty="0">
                        <a:latin typeface="+mn-ea"/>
                        <a:ea typeface="+mn-ea"/>
                      </a:endParaRPr>
                    </a:p>
                    <a:p>
                      <a:pPr marL="0" marR="0" lvl="0" indent="0" algn="l" defTabSz="914126" rtl="0" eaLnBrk="1" fontAlgn="auto" latinLnBrk="0" hangingPunct="1">
                        <a:lnSpc>
                          <a:spcPct val="100000"/>
                        </a:lnSpc>
                        <a:spcBef>
                          <a:spcPts val="0"/>
                        </a:spcBef>
                        <a:spcAft>
                          <a:spcPts val="0"/>
                        </a:spcAft>
                        <a:buClr>
                          <a:srgbClr val="000000"/>
                        </a:buClr>
                        <a:buSzPts val="700"/>
                        <a:buFont typeface="Arial"/>
                        <a:buNone/>
                        <a:tabLst/>
                        <a:defRPr/>
                      </a:pPr>
                      <a:r>
                        <a:rPr lang="en-US" altLang="ja-JP" sz="900" u="none" strike="noStrike" cap="none" dirty="0">
                          <a:latin typeface="+mn-ea"/>
                          <a:ea typeface="+mn-ea"/>
                        </a:rPr>
                        <a:t>LIVE</a:t>
                      </a:r>
                      <a:r>
                        <a:rPr lang="ja-JP" altLang="en-US" sz="900" u="none" strike="noStrike" cap="none" dirty="0">
                          <a:latin typeface="+mn-ea"/>
                          <a:ea typeface="+mn-ea"/>
                        </a:rPr>
                        <a:t>配信中の延べ視聴者数</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700"/>
                        <a:buFont typeface="Arial"/>
                        <a:buNone/>
                      </a:pPr>
                      <a:r>
                        <a:rPr lang="en-US" altLang="ja-JP" sz="900" u="none" strike="noStrike" cap="none" dirty="0">
                          <a:latin typeface="+mn-ea"/>
                          <a:ea typeface="+mn-ea"/>
                        </a:rPr>
                        <a:t>IGTV</a:t>
                      </a:r>
                      <a:r>
                        <a:rPr lang="ja-JP" altLang="en-US" sz="900" u="none" strike="noStrike" cap="none" dirty="0">
                          <a:latin typeface="+mn-ea"/>
                          <a:ea typeface="+mn-ea"/>
                        </a:rPr>
                        <a:t>再生回数（１か月間）</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700"/>
                        <a:buFont typeface="Arial"/>
                        <a:buNone/>
                      </a:pP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700"/>
                        <a:buFont typeface="Arial"/>
                        <a:buNone/>
                      </a:pPr>
                      <a:r>
                        <a:rPr lang="en-US" altLang="ja-JP" sz="900" u="none" strike="noStrike" cap="none" dirty="0">
                          <a:latin typeface="+mn-ea"/>
                          <a:ea typeface="+mn-ea"/>
                        </a:rPr>
                        <a:t>※WEB</a:t>
                      </a:r>
                      <a:r>
                        <a:rPr lang="ja-JP" altLang="en-US" sz="900" u="none" strike="noStrike" cap="none" dirty="0">
                          <a:latin typeface="+mn-ea"/>
                          <a:ea typeface="+mn-ea"/>
                        </a:rPr>
                        <a:t>告知記事、および各</a:t>
                      </a:r>
                      <a:r>
                        <a:rPr lang="en-US" altLang="ja-JP" sz="900" u="none" strike="noStrike" cap="none" dirty="0">
                          <a:latin typeface="+mn-ea"/>
                          <a:ea typeface="+mn-ea"/>
                        </a:rPr>
                        <a:t>SNS</a:t>
                      </a:r>
                      <a:r>
                        <a:rPr lang="ja-JP" altLang="en-US" sz="900" u="none" strike="noStrike" cap="none" dirty="0">
                          <a:latin typeface="+mn-ea"/>
                          <a:ea typeface="+mn-ea"/>
                        </a:rPr>
                        <a:t>施策に関しての数値は本メニューにおいてはお出しいたしません。</a:t>
                      </a:r>
                      <a:endParaRPr lang="en-US" altLang="ja-JP" sz="900" u="none" strike="noStrike" cap="none" dirty="0">
                        <a:latin typeface="+mn-ea"/>
                        <a:ea typeface="+mn-ea"/>
                      </a:endParaRPr>
                    </a:p>
                  </a:txBody>
                  <a:tcPr marL="63300" marR="63300" marT="31638" marB="31638" anchor="ctr"/>
                </a:tc>
                <a:extLst>
                  <a:ext uri="{0D108BD9-81ED-4DB2-BD59-A6C34878D82A}">
                    <a16:rowId xmlns:a16="http://schemas.microsoft.com/office/drawing/2014/main" val="10007"/>
                  </a:ext>
                </a:extLst>
              </a:tr>
              <a:tr h="1506410">
                <a:tc>
                  <a:txBody>
                    <a:bodyPr/>
                    <a:lstStyle/>
                    <a:p>
                      <a:pPr marL="0" marR="0" lvl="0" indent="0" algn="ctr" rtl="0">
                        <a:lnSpc>
                          <a:spcPct val="100000"/>
                        </a:lnSpc>
                        <a:spcBef>
                          <a:spcPts val="0"/>
                        </a:spcBef>
                        <a:spcAft>
                          <a:spcPts val="0"/>
                        </a:spcAft>
                        <a:buClr>
                          <a:srgbClr val="000000"/>
                        </a:buClr>
                        <a:buSzPts val="1000"/>
                        <a:buFont typeface="Arial"/>
                        <a:buNone/>
                      </a:pPr>
                      <a:r>
                        <a:rPr lang="ja-JP" sz="1050" b="1" u="none" strike="noStrike" cap="none">
                          <a:latin typeface="+mn-ea"/>
                          <a:ea typeface="+mn-ea"/>
                        </a:rPr>
                        <a:t>備考</a:t>
                      </a:r>
                      <a:endParaRPr sz="1050" b="1" u="none" strike="noStrike" cap="none">
                        <a:latin typeface="+mn-ea"/>
                        <a:ea typeface="+mn-ea"/>
                      </a:endParaRPr>
                    </a:p>
                  </a:txBody>
                  <a:tcPr marL="63300" marR="63300" marT="31638" marB="31638" anchor="ctr">
                    <a:solidFill>
                      <a:schemeClr val="tx2">
                        <a:lumMod val="20000"/>
                        <a:lumOff val="80000"/>
                        <a:alpha val="51000"/>
                      </a:schemeClr>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ja-JP" altLang="en-US" sz="900" u="none" strike="noStrike" cap="none" dirty="0">
                          <a:latin typeface="+mn-ea"/>
                          <a:ea typeface="+mn-ea"/>
                        </a:rPr>
                        <a:t>・同期間の競合排除はいたしません。</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900"/>
                        <a:buFont typeface="Arial"/>
                        <a:buNone/>
                      </a:pPr>
                      <a:r>
                        <a:rPr lang="ja-JP" altLang="en-US" sz="900" u="none" strike="noStrike" cap="none" dirty="0">
                          <a:latin typeface="+mn-ea"/>
                          <a:ea typeface="+mn-ea"/>
                        </a:rPr>
                        <a:t>・企業・ブランド可否がございます。</a:t>
                      </a:r>
                      <a:endParaRPr lang="en-US" altLang="ja-JP" sz="900" u="none" strike="noStrike" cap="none" dirty="0">
                        <a:latin typeface="+mn-ea"/>
                        <a:ea typeface="+mn-ea"/>
                      </a:endParaRPr>
                    </a:p>
                    <a:p>
                      <a:pPr marL="0" marR="0" lvl="0" indent="0" algn="l" rtl="0">
                        <a:lnSpc>
                          <a:spcPct val="100000"/>
                        </a:lnSpc>
                        <a:spcBef>
                          <a:spcPts val="0"/>
                        </a:spcBef>
                        <a:spcAft>
                          <a:spcPts val="0"/>
                        </a:spcAft>
                        <a:buClr>
                          <a:srgbClr val="000000"/>
                        </a:buClr>
                        <a:buSzPts val="900"/>
                        <a:buFont typeface="Arial"/>
                        <a:buNone/>
                      </a:pPr>
                      <a:r>
                        <a:rPr lang="ja-JP" altLang="en-US" sz="900" u="none" strike="noStrike" cap="none" dirty="0">
                          <a:latin typeface="+mn-ea"/>
                          <a:ea typeface="+mn-ea"/>
                        </a:rPr>
                        <a:t>空き枠とともに都度お問い合わせください。</a:t>
                      </a:r>
                      <a:endParaRPr lang="ja-JP" altLang="en-US" sz="900" dirty="0">
                        <a:solidFill>
                          <a:srgbClr val="3F3F3F"/>
                        </a:solidFill>
                        <a:latin typeface="+mn-ea"/>
                        <a:ea typeface="+mn-ea"/>
                        <a:sym typeface="Arial"/>
                      </a:endParaRPr>
                    </a:p>
                    <a:p>
                      <a:pPr>
                        <a:buClr>
                          <a:srgbClr val="000000"/>
                        </a:buClr>
                        <a:buSzPts val="700"/>
                      </a:pPr>
                      <a:r>
                        <a:rPr lang="ja-JP" altLang="en-US" sz="900" dirty="0">
                          <a:solidFill>
                            <a:srgbClr val="3F3F3F"/>
                          </a:solidFill>
                          <a:latin typeface="+mn-ea"/>
                          <a:ea typeface="+mn-ea"/>
                          <a:sym typeface="Arial"/>
                        </a:rPr>
                        <a:t>・</a:t>
                      </a:r>
                      <a:r>
                        <a:rPr lang="ja-JP" altLang="en-US" sz="900" dirty="0">
                          <a:solidFill>
                            <a:schemeClr val="tx1"/>
                          </a:solidFill>
                          <a:latin typeface="+mn-ea"/>
                          <a:ea typeface="+mn-ea"/>
                          <a:sym typeface="Arial"/>
                        </a:rPr>
                        <a:t>インターネット回線の状況や</a:t>
                      </a:r>
                      <a:r>
                        <a:rPr lang="en-US" altLang="ja-JP" sz="900" dirty="0">
                          <a:solidFill>
                            <a:schemeClr val="tx1"/>
                          </a:solidFill>
                          <a:latin typeface="+mn-ea"/>
                          <a:ea typeface="+mn-ea"/>
                          <a:sym typeface="Arial"/>
                        </a:rPr>
                        <a:t>Instagram</a:t>
                      </a:r>
                      <a:r>
                        <a:rPr lang="ja-JP" altLang="en-US" sz="900" dirty="0">
                          <a:solidFill>
                            <a:schemeClr val="tx1"/>
                          </a:solidFill>
                          <a:latin typeface="+mn-ea"/>
                          <a:ea typeface="+mn-ea"/>
                          <a:sym typeface="Arial"/>
                        </a:rPr>
                        <a:t>のサーバーの負荷などにより、映像に影響がでる可能性がございます。ご理解いただけますようお願いいたします。</a:t>
                      </a:r>
                    </a:p>
                  </a:txBody>
                  <a:tcPr marL="63300" marR="63300" marT="31638" marB="31638" anchor="ctr"/>
                </a:tc>
                <a:extLst>
                  <a:ext uri="{0D108BD9-81ED-4DB2-BD59-A6C34878D82A}">
                    <a16:rowId xmlns:a16="http://schemas.microsoft.com/office/drawing/2014/main" val="10008"/>
                  </a:ext>
                </a:extLst>
              </a:tr>
            </a:tbl>
          </a:graphicData>
        </a:graphic>
      </p:graphicFrame>
      <p:pic>
        <p:nvPicPr>
          <p:cNvPr id="19" name="図 18">
            <a:extLst>
              <a:ext uri="{FF2B5EF4-FFF2-40B4-BE49-F238E27FC236}">
                <a16:creationId xmlns:a16="http://schemas.microsoft.com/office/drawing/2014/main" id="{619D249B-72A2-6AE2-3E7C-1582ED8965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8826" y="1974928"/>
            <a:ext cx="1575471" cy="1181603"/>
          </a:xfrm>
          <a:prstGeom prst="rect">
            <a:avLst/>
          </a:prstGeom>
          <a:pattFill prst="pct60">
            <a:fgClr>
              <a:srgbClr val="D7F3F9"/>
            </a:fgClr>
            <a:bgClr>
              <a:schemeClr val="bg1"/>
            </a:bgClr>
          </a:pattFill>
        </p:spPr>
      </p:pic>
      <p:pic>
        <p:nvPicPr>
          <p:cNvPr id="21" name="図 20">
            <a:extLst>
              <a:ext uri="{FF2B5EF4-FFF2-40B4-BE49-F238E27FC236}">
                <a16:creationId xmlns:a16="http://schemas.microsoft.com/office/drawing/2014/main" id="{5763E91F-6DBF-7443-AD57-BE9D9F78B4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8787" y="2186470"/>
            <a:ext cx="408896" cy="170538"/>
          </a:xfrm>
          <a:prstGeom prst="rect">
            <a:avLst/>
          </a:prstGeom>
        </p:spPr>
      </p:pic>
      <p:sp>
        <p:nvSpPr>
          <p:cNvPr id="36" name="テキスト ボックス 35">
            <a:extLst>
              <a:ext uri="{FF2B5EF4-FFF2-40B4-BE49-F238E27FC236}">
                <a16:creationId xmlns:a16="http://schemas.microsoft.com/office/drawing/2014/main" id="{31B6F227-1F57-E9C8-98BC-6DDE10CBEB3B}"/>
              </a:ext>
            </a:extLst>
          </p:cNvPr>
          <p:cNvSpPr txBox="1"/>
          <p:nvPr/>
        </p:nvSpPr>
        <p:spPr>
          <a:xfrm>
            <a:off x="208062" y="2398086"/>
            <a:ext cx="1454244" cy="592470"/>
          </a:xfrm>
          <a:prstGeom prst="rect">
            <a:avLst/>
          </a:prstGeom>
          <a:noFill/>
        </p:spPr>
        <p:txBody>
          <a:bodyPr wrap="none" rtlCol="0">
            <a:spAutoFit/>
          </a:bodyPr>
          <a:lstStyle/>
          <a:p>
            <a:pPr algn="ctr"/>
            <a:r>
              <a:rPr lang="en-US" altLang="ja-JP" sz="1100" b="1" dirty="0">
                <a:latin typeface="+mn-ea"/>
              </a:rPr>
              <a:t>Oggi</a:t>
            </a:r>
            <a:r>
              <a:rPr lang="ja-JP" altLang="en-US" sz="1100" b="1" dirty="0">
                <a:latin typeface="+mn-ea"/>
              </a:rPr>
              <a:t>スタイリスト</a:t>
            </a:r>
            <a:endParaRPr lang="en-US" altLang="ja-JP" sz="1100" b="1" dirty="0">
              <a:latin typeface="+mn-ea"/>
            </a:endParaRPr>
          </a:p>
          <a:p>
            <a:pPr algn="ctr"/>
            <a:r>
              <a:rPr lang="ja-JP" altLang="en-US" sz="1100" b="1" dirty="0">
                <a:latin typeface="+mn-ea"/>
              </a:rPr>
              <a:t>コラボ＆タイアップ</a:t>
            </a:r>
            <a:endParaRPr lang="en-US" altLang="ja-JP" sz="1100" b="1" dirty="0">
              <a:latin typeface="+mn-ea"/>
            </a:endParaRPr>
          </a:p>
          <a:p>
            <a:pPr algn="ctr"/>
            <a:r>
              <a:rPr lang="en-US" altLang="ja-JP" sz="1050" dirty="0">
                <a:latin typeface="+mn-ea"/>
              </a:rPr>
              <a:t>2P</a:t>
            </a:r>
            <a:r>
              <a:rPr lang="ja-JP" altLang="en-US" sz="1050" dirty="0">
                <a:latin typeface="+mn-ea"/>
              </a:rPr>
              <a:t> </a:t>
            </a:r>
            <a:r>
              <a:rPr lang="en-US" altLang="ja-JP" sz="1050" dirty="0">
                <a:latin typeface="+mn-ea"/>
              </a:rPr>
              <a:t>TU</a:t>
            </a:r>
          </a:p>
        </p:txBody>
      </p:sp>
      <p:sp>
        <p:nvSpPr>
          <p:cNvPr id="41" name="正方形/長方形 40">
            <a:extLst>
              <a:ext uri="{FF2B5EF4-FFF2-40B4-BE49-F238E27FC236}">
                <a16:creationId xmlns:a16="http://schemas.microsoft.com/office/drawing/2014/main" id="{BE287614-128E-C5D9-DD47-650E60A9600F}"/>
              </a:ext>
            </a:extLst>
          </p:cNvPr>
          <p:cNvSpPr/>
          <p:nvPr/>
        </p:nvSpPr>
        <p:spPr>
          <a:xfrm>
            <a:off x="6447120" y="2074588"/>
            <a:ext cx="1942477" cy="108691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n-ea"/>
              </a:rPr>
              <a:t>IG</a:t>
            </a:r>
            <a:r>
              <a:rPr lang="ja-JP" altLang="en-US" sz="1400" b="1" dirty="0">
                <a:solidFill>
                  <a:schemeClr val="tx1"/>
                </a:solidFill>
                <a:latin typeface="+mn-ea"/>
              </a:rPr>
              <a:t>ライブ</a:t>
            </a:r>
            <a:br>
              <a:rPr lang="en-US" altLang="ja-JP" sz="1400" b="1" dirty="0">
                <a:solidFill>
                  <a:schemeClr val="tx1"/>
                </a:solidFill>
                <a:latin typeface="+mn-ea"/>
              </a:rPr>
            </a:br>
            <a:r>
              <a:rPr lang="en-US" altLang="ja-JP" sz="1400" b="1" dirty="0">
                <a:solidFill>
                  <a:schemeClr val="tx1"/>
                </a:solidFill>
                <a:latin typeface="+mn-ea"/>
              </a:rPr>
              <a:t>1</a:t>
            </a:r>
            <a:r>
              <a:rPr lang="ja-JP" altLang="en-US" sz="1400" b="1" dirty="0">
                <a:solidFill>
                  <a:schemeClr val="tx1"/>
                </a:solidFill>
                <a:latin typeface="+mn-ea"/>
              </a:rPr>
              <a:t>回</a:t>
            </a:r>
            <a:endParaRPr lang="ja-JP" altLang="en-US" sz="1200" b="1" dirty="0">
              <a:solidFill>
                <a:schemeClr val="tx1"/>
              </a:solidFill>
              <a:latin typeface="+mn-ea"/>
            </a:endParaRPr>
          </a:p>
        </p:txBody>
      </p:sp>
      <p:pic>
        <p:nvPicPr>
          <p:cNvPr id="43" name="図 42">
            <a:extLst>
              <a:ext uri="{FF2B5EF4-FFF2-40B4-BE49-F238E27FC236}">
                <a16:creationId xmlns:a16="http://schemas.microsoft.com/office/drawing/2014/main" id="{ED39083E-67E5-7861-BD3C-2193AF6A195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971669" y="2709984"/>
            <a:ext cx="543740" cy="883608"/>
          </a:xfrm>
          <a:prstGeom prst="rect">
            <a:avLst/>
          </a:prstGeom>
        </p:spPr>
      </p:pic>
      <p:pic>
        <p:nvPicPr>
          <p:cNvPr id="46" name="図 45">
            <a:extLst>
              <a:ext uri="{FF2B5EF4-FFF2-40B4-BE49-F238E27FC236}">
                <a16:creationId xmlns:a16="http://schemas.microsoft.com/office/drawing/2014/main" id="{9EA89E2B-215D-DF4C-CDDF-EE951A460480}"/>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3600" b="100000" l="9701" r="99627"/>
                    </a14:imgEffect>
                  </a14:imgLayer>
                </a14:imgProps>
              </a:ext>
              <a:ext uri="{28A0092B-C50C-407E-A947-70E740481C1C}">
                <a14:useLocalDpi xmlns:a14="http://schemas.microsoft.com/office/drawing/2010/main"/>
              </a:ext>
            </a:extLst>
          </a:blip>
          <a:srcRect/>
          <a:stretch/>
        </p:blipFill>
        <p:spPr>
          <a:xfrm rot="20211653">
            <a:off x="46269" y="4744091"/>
            <a:ext cx="670071" cy="1250337"/>
          </a:xfrm>
          <a:prstGeom prst="rect">
            <a:avLst/>
          </a:prstGeom>
        </p:spPr>
      </p:pic>
      <p:sp>
        <p:nvSpPr>
          <p:cNvPr id="49" name="テキスト ボックス 48">
            <a:extLst>
              <a:ext uri="{FF2B5EF4-FFF2-40B4-BE49-F238E27FC236}">
                <a16:creationId xmlns:a16="http://schemas.microsoft.com/office/drawing/2014/main" id="{F7FAE89C-EBA4-124B-1AAB-959A2DFBC0C8}"/>
              </a:ext>
            </a:extLst>
          </p:cNvPr>
          <p:cNvSpPr txBox="1"/>
          <p:nvPr/>
        </p:nvSpPr>
        <p:spPr>
          <a:xfrm>
            <a:off x="2336244" y="3386270"/>
            <a:ext cx="3595856" cy="307777"/>
          </a:xfrm>
          <a:prstGeom prst="rect">
            <a:avLst/>
          </a:prstGeom>
          <a:noFill/>
        </p:spPr>
        <p:txBody>
          <a:bodyPr wrap="none" rtlCol="0">
            <a:spAutoFit/>
          </a:bodyPr>
          <a:lstStyle/>
          <a:p>
            <a:r>
              <a:rPr kumimoji="1" lang="ja-JP" altLang="en-US" sz="1400"/>
              <a:t>ライブショッピング出演キャスティング案</a:t>
            </a:r>
          </a:p>
        </p:txBody>
      </p:sp>
      <p:sp>
        <p:nvSpPr>
          <p:cNvPr id="50" name="テキスト ボックス 49">
            <a:extLst>
              <a:ext uri="{FF2B5EF4-FFF2-40B4-BE49-F238E27FC236}">
                <a16:creationId xmlns:a16="http://schemas.microsoft.com/office/drawing/2014/main" id="{D2FF28AD-CC7D-D30F-B142-E7CD6EEFD934}"/>
              </a:ext>
            </a:extLst>
          </p:cNvPr>
          <p:cNvSpPr txBox="1"/>
          <p:nvPr/>
        </p:nvSpPr>
        <p:spPr>
          <a:xfrm>
            <a:off x="3559299" y="4458280"/>
            <a:ext cx="525558" cy="433196"/>
          </a:xfrm>
          <a:prstGeom prst="rect">
            <a:avLst/>
          </a:prstGeom>
          <a:noFill/>
        </p:spPr>
        <p:txBody>
          <a:bodyPr wrap="square" rtlCol="0">
            <a:spAutoFit/>
          </a:bodyPr>
          <a:lstStyle/>
          <a:p>
            <a:r>
              <a:rPr lang="ja-JP" altLang="en-US" sz="2215">
                <a:latin typeface="メイリオ" panose="020B0604030504040204" pitchFamily="50" charset="-128"/>
                <a:ea typeface="メイリオ" panose="020B0604030504040204" pitchFamily="50" charset="-128"/>
              </a:rPr>
              <a:t>＆</a:t>
            </a:r>
          </a:p>
        </p:txBody>
      </p:sp>
      <p:pic>
        <p:nvPicPr>
          <p:cNvPr id="51" name="図 50" descr="ポーズをとる女性&#10;&#10;自動的に生成された説明">
            <a:extLst>
              <a:ext uri="{FF2B5EF4-FFF2-40B4-BE49-F238E27FC236}">
                <a16:creationId xmlns:a16="http://schemas.microsoft.com/office/drawing/2014/main" id="{7FAE93A9-FC2F-BFDD-69D8-CBA33FF2C23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r="-1385"/>
          <a:stretch/>
        </p:blipFill>
        <p:spPr>
          <a:xfrm>
            <a:off x="6176691" y="3867575"/>
            <a:ext cx="650925" cy="819560"/>
          </a:xfrm>
          <a:prstGeom prst="rect">
            <a:avLst/>
          </a:prstGeom>
        </p:spPr>
      </p:pic>
      <p:pic>
        <p:nvPicPr>
          <p:cNvPr id="52" name="図 51" descr="ぬいぐるみを持っている女性&#10;&#10;低い精度で自動的に生成された説明">
            <a:extLst>
              <a:ext uri="{FF2B5EF4-FFF2-40B4-BE49-F238E27FC236}">
                <a16:creationId xmlns:a16="http://schemas.microsoft.com/office/drawing/2014/main" id="{1079E0B8-D503-0908-4C21-D97A1F0C785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782344" y="3863010"/>
            <a:ext cx="636454" cy="828691"/>
          </a:xfrm>
          <a:prstGeom prst="rect">
            <a:avLst/>
          </a:prstGeom>
        </p:spPr>
      </p:pic>
      <p:pic>
        <p:nvPicPr>
          <p:cNvPr id="54" name="図 53" descr="セーターを着た髪の長い女性&#10;&#10;自動的に生成された説明">
            <a:extLst>
              <a:ext uri="{FF2B5EF4-FFF2-40B4-BE49-F238E27FC236}">
                <a16:creationId xmlns:a16="http://schemas.microsoft.com/office/drawing/2014/main" id="{4250C5EE-0C68-8279-6241-E68C52EAECE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453447" y="3867575"/>
            <a:ext cx="611179" cy="819560"/>
          </a:xfrm>
          <a:prstGeom prst="rect">
            <a:avLst/>
          </a:prstGeom>
        </p:spPr>
      </p:pic>
      <p:pic>
        <p:nvPicPr>
          <p:cNvPr id="60" name="Picture 6" descr="読者モデルの女性">
            <a:extLst>
              <a:ext uri="{FF2B5EF4-FFF2-40B4-BE49-F238E27FC236}">
                <a16:creationId xmlns:a16="http://schemas.microsoft.com/office/drawing/2014/main" id="{E433B337-D198-241F-843F-979FA7DBC308}"/>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7067248" y="4795318"/>
            <a:ext cx="824411" cy="80529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読者モデルの女性">
            <a:extLst>
              <a:ext uri="{FF2B5EF4-FFF2-40B4-BE49-F238E27FC236}">
                <a16:creationId xmlns:a16="http://schemas.microsoft.com/office/drawing/2014/main" id="{FB177E4F-3DBE-1E6C-38DF-80959E406D59}"/>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6136049" y="4795013"/>
            <a:ext cx="812560" cy="805907"/>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0957FDFA-35C1-92B0-A944-B278518FD1F3}"/>
              </a:ext>
            </a:extLst>
          </p:cNvPr>
          <p:cNvSpPr txBox="1"/>
          <p:nvPr/>
        </p:nvSpPr>
        <p:spPr>
          <a:xfrm>
            <a:off x="894449" y="5612754"/>
            <a:ext cx="1928733" cy="369332"/>
          </a:xfrm>
          <a:prstGeom prst="rect">
            <a:avLst/>
          </a:prstGeom>
          <a:noFill/>
        </p:spPr>
        <p:txBody>
          <a:bodyPr wrap="none" rtlCol="0">
            <a:spAutoFit/>
          </a:bodyPr>
          <a:lstStyle/>
          <a:p>
            <a:r>
              <a:rPr kumimoji="1" lang="ja-JP" altLang="en-US"/>
              <a:t>スタイリスト</a:t>
            </a:r>
            <a:r>
              <a:rPr kumimoji="1" lang="en-US" altLang="ja-JP"/>
              <a:t>1</a:t>
            </a:r>
            <a:r>
              <a:rPr kumimoji="1" lang="ja-JP" altLang="en-US"/>
              <a:t>名</a:t>
            </a:r>
          </a:p>
        </p:txBody>
      </p:sp>
      <p:sp>
        <p:nvSpPr>
          <p:cNvPr id="64" name="テキスト ボックス 63">
            <a:extLst>
              <a:ext uri="{FF2B5EF4-FFF2-40B4-BE49-F238E27FC236}">
                <a16:creationId xmlns:a16="http://schemas.microsoft.com/office/drawing/2014/main" id="{55E7A04B-7BDD-0EDA-C63E-CC0AA0F75774}"/>
              </a:ext>
            </a:extLst>
          </p:cNvPr>
          <p:cNvSpPr txBox="1"/>
          <p:nvPr/>
        </p:nvSpPr>
        <p:spPr>
          <a:xfrm>
            <a:off x="1461307" y="5942262"/>
            <a:ext cx="1082348" cy="307777"/>
          </a:xfrm>
          <a:prstGeom prst="rect">
            <a:avLst/>
          </a:prstGeom>
          <a:noFill/>
        </p:spPr>
        <p:txBody>
          <a:bodyPr wrap="none" rtlCol="0">
            <a:spAutoFit/>
          </a:bodyPr>
          <a:lstStyle/>
          <a:p>
            <a:r>
              <a:rPr kumimoji="1" lang="ja-JP" altLang="en-US" sz="1400" dirty="0"/>
              <a:t>兵藤千尋氏</a:t>
            </a:r>
          </a:p>
        </p:txBody>
      </p:sp>
      <p:sp>
        <p:nvSpPr>
          <p:cNvPr id="65" name="テキスト ボックス 64">
            <a:extLst>
              <a:ext uri="{FF2B5EF4-FFF2-40B4-BE49-F238E27FC236}">
                <a16:creationId xmlns:a16="http://schemas.microsoft.com/office/drawing/2014/main" id="{DBAF718B-8C97-0028-BAB5-22B3FC599F63}"/>
              </a:ext>
            </a:extLst>
          </p:cNvPr>
          <p:cNvSpPr txBox="1"/>
          <p:nvPr/>
        </p:nvSpPr>
        <p:spPr>
          <a:xfrm>
            <a:off x="339703" y="5933298"/>
            <a:ext cx="1082348" cy="307777"/>
          </a:xfrm>
          <a:prstGeom prst="rect">
            <a:avLst/>
          </a:prstGeom>
          <a:noFill/>
        </p:spPr>
        <p:txBody>
          <a:bodyPr wrap="none" rtlCol="0">
            <a:spAutoFit/>
          </a:bodyPr>
          <a:lstStyle/>
          <a:p>
            <a:r>
              <a:rPr kumimoji="1" lang="ja-JP" altLang="en-US" sz="1400" dirty="0"/>
              <a:t>縄田恵里氏</a:t>
            </a:r>
          </a:p>
        </p:txBody>
      </p:sp>
      <p:sp>
        <p:nvSpPr>
          <p:cNvPr id="66" name="テキスト ボックス 65">
            <a:extLst>
              <a:ext uri="{FF2B5EF4-FFF2-40B4-BE49-F238E27FC236}">
                <a16:creationId xmlns:a16="http://schemas.microsoft.com/office/drawing/2014/main" id="{71171E44-A0A7-0640-5BD1-4076C5718976}"/>
              </a:ext>
            </a:extLst>
          </p:cNvPr>
          <p:cNvSpPr txBox="1"/>
          <p:nvPr/>
        </p:nvSpPr>
        <p:spPr>
          <a:xfrm>
            <a:off x="2545997" y="5942261"/>
            <a:ext cx="1082348" cy="307777"/>
          </a:xfrm>
          <a:prstGeom prst="rect">
            <a:avLst/>
          </a:prstGeom>
          <a:noFill/>
        </p:spPr>
        <p:txBody>
          <a:bodyPr wrap="none" rtlCol="0">
            <a:spAutoFit/>
          </a:bodyPr>
          <a:lstStyle/>
          <a:p>
            <a:r>
              <a:rPr kumimoji="1" lang="ja-JP" altLang="en-US" sz="1400" dirty="0"/>
              <a:t>渡辺智佳氏</a:t>
            </a:r>
          </a:p>
        </p:txBody>
      </p:sp>
      <p:sp>
        <p:nvSpPr>
          <p:cNvPr id="67" name="テキスト ボックス 66">
            <a:extLst>
              <a:ext uri="{FF2B5EF4-FFF2-40B4-BE49-F238E27FC236}">
                <a16:creationId xmlns:a16="http://schemas.microsoft.com/office/drawing/2014/main" id="{05888740-AF06-FAE2-B64E-7C9B86BC44CC}"/>
              </a:ext>
            </a:extLst>
          </p:cNvPr>
          <p:cNvSpPr txBox="1"/>
          <p:nvPr/>
        </p:nvSpPr>
        <p:spPr>
          <a:xfrm>
            <a:off x="3849357" y="5594306"/>
            <a:ext cx="4581703" cy="646331"/>
          </a:xfrm>
          <a:prstGeom prst="rect">
            <a:avLst/>
          </a:prstGeom>
          <a:noFill/>
        </p:spPr>
        <p:txBody>
          <a:bodyPr wrap="none" rtlCol="0">
            <a:spAutoFit/>
          </a:bodyPr>
          <a:lstStyle/>
          <a:p>
            <a:pPr algn="ctr"/>
            <a:r>
              <a:rPr lang="ja-JP" altLang="en-US" dirty="0"/>
              <a:t>専属モデル</a:t>
            </a:r>
            <a:r>
              <a:rPr lang="en-US" altLang="ja-JP" dirty="0"/>
              <a:t>or</a:t>
            </a:r>
            <a:r>
              <a:rPr lang="ja-JP" altLang="en-US" dirty="0"/>
              <a:t>レギュラーモデル</a:t>
            </a:r>
            <a:r>
              <a:rPr lang="en-US" altLang="ja-JP" dirty="0"/>
              <a:t>or </a:t>
            </a:r>
          </a:p>
          <a:p>
            <a:pPr algn="ctr"/>
            <a:r>
              <a:rPr kumimoji="1" lang="ja-JP" altLang="en-US"/>
              <a:t>アンバサダー</a:t>
            </a:r>
            <a:r>
              <a:rPr kumimoji="1" lang="en-US" altLang="ja-JP" dirty="0"/>
              <a:t>or </a:t>
            </a:r>
            <a:r>
              <a:rPr kumimoji="1" lang="ja-JP" altLang="en-US"/>
              <a:t>オッジェンヌ</a:t>
            </a:r>
            <a:r>
              <a:rPr kumimoji="1" lang="ja-JP" altLang="en-US" dirty="0"/>
              <a:t>の中から</a:t>
            </a:r>
            <a:r>
              <a:rPr kumimoji="1" lang="en-US" altLang="ja-JP" dirty="0"/>
              <a:t> 1</a:t>
            </a:r>
            <a:r>
              <a:rPr kumimoji="1" lang="ja-JP" altLang="en-US" dirty="0"/>
              <a:t>名</a:t>
            </a:r>
          </a:p>
        </p:txBody>
      </p:sp>
      <p:pic>
        <p:nvPicPr>
          <p:cNvPr id="5" name="グラフィックス 4" descr="ビデオ カメラ 単色塗りつぶし">
            <a:extLst>
              <a:ext uri="{FF2B5EF4-FFF2-40B4-BE49-F238E27FC236}">
                <a16:creationId xmlns:a16="http://schemas.microsoft.com/office/drawing/2014/main" id="{C67F5702-70AA-F353-ACB2-95210809611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57693" y="2659180"/>
            <a:ext cx="426525" cy="426525"/>
          </a:xfrm>
          <a:prstGeom prst="rect">
            <a:avLst/>
          </a:prstGeom>
        </p:spPr>
      </p:pic>
      <p:sp>
        <p:nvSpPr>
          <p:cNvPr id="6" name="正方形/長方形 5">
            <a:extLst>
              <a:ext uri="{FF2B5EF4-FFF2-40B4-BE49-F238E27FC236}">
                <a16:creationId xmlns:a16="http://schemas.microsoft.com/office/drawing/2014/main" id="{4F5D3905-8177-EA62-4DED-F87176CD2293}"/>
              </a:ext>
            </a:extLst>
          </p:cNvPr>
          <p:cNvSpPr/>
          <p:nvPr/>
        </p:nvSpPr>
        <p:spPr>
          <a:xfrm>
            <a:off x="881056" y="5622061"/>
            <a:ext cx="1914797" cy="31658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3DF183E9-19B0-B6F5-5EA2-BBAC0487C8FE}"/>
              </a:ext>
            </a:extLst>
          </p:cNvPr>
          <p:cNvCxnSpPr>
            <a:cxnSpLocks/>
          </p:cNvCxnSpPr>
          <p:nvPr/>
        </p:nvCxnSpPr>
        <p:spPr>
          <a:xfrm>
            <a:off x="5950803" y="3538808"/>
            <a:ext cx="2304058" cy="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C499F06-8774-456A-73DD-5ABF448C2407}"/>
              </a:ext>
            </a:extLst>
          </p:cNvPr>
          <p:cNvCxnSpPr>
            <a:cxnSpLocks/>
            <a:endCxn id="49" idx="1"/>
          </p:cNvCxnSpPr>
          <p:nvPr/>
        </p:nvCxnSpPr>
        <p:spPr>
          <a:xfrm>
            <a:off x="339703" y="3539344"/>
            <a:ext cx="1996541" cy="815"/>
          </a:xfrm>
          <a:prstGeom prst="line">
            <a:avLst/>
          </a:prstGeom>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AF03D455-ECB0-DD36-04E9-C59DC47402BF}"/>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12" name="テキスト ボックス 11">
            <a:extLst>
              <a:ext uri="{FF2B5EF4-FFF2-40B4-BE49-F238E27FC236}">
                <a16:creationId xmlns:a16="http://schemas.microsoft.com/office/drawing/2014/main" id="{95510A1D-C478-4AFD-2C56-65260ED5B6B6}"/>
              </a:ext>
            </a:extLst>
          </p:cNvPr>
          <p:cNvSpPr txBox="1"/>
          <p:nvPr/>
        </p:nvSpPr>
        <p:spPr>
          <a:xfrm>
            <a:off x="9562092" y="853294"/>
            <a:ext cx="2621230" cy="400110"/>
          </a:xfrm>
          <a:prstGeom prst="rect">
            <a:avLst/>
          </a:prstGeom>
          <a:noFill/>
        </p:spPr>
        <p:txBody>
          <a:bodyPr wrap="none" rtlCol="0">
            <a:spAutoFit/>
          </a:bodyPr>
          <a:lstStyle/>
          <a:p>
            <a:r>
              <a:rPr lang="en-US" altLang="ja-JP" sz="1000" u="none" strike="noStrike" cap="none" dirty="0">
                <a:solidFill>
                  <a:schemeClr val="tx1"/>
                </a:solidFill>
                <a:latin typeface="+mn-ea"/>
                <a:ea typeface="+mn-ea"/>
              </a:rPr>
              <a:t>※</a:t>
            </a:r>
            <a:r>
              <a:rPr lang="ja-JP" altLang="en-US" sz="1000" u="none" strike="noStrike" cap="none" dirty="0">
                <a:solidFill>
                  <a:schemeClr val="tx1"/>
                </a:solidFill>
                <a:latin typeface="+mn-ea"/>
                <a:ea typeface="+mn-ea"/>
              </a:rPr>
              <a:t>著名人キャスティングは別途費用ご相談</a:t>
            </a:r>
          </a:p>
          <a:p>
            <a:endParaRPr kumimoji="1" lang="ja-JP" altLang="en-US" sz="1000" dirty="0"/>
          </a:p>
        </p:txBody>
      </p:sp>
      <p:sp>
        <p:nvSpPr>
          <p:cNvPr id="15" name="正方形/長方形 14">
            <a:extLst>
              <a:ext uri="{FF2B5EF4-FFF2-40B4-BE49-F238E27FC236}">
                <a16:creationId xmlns:a16="http://schemas.microsoft.com/office/drawing/2014/main" id="{A20B2DE4-670C-7F6C-6DD4-451137C0A1C2}"/>
              </a:ext>
            </a:extLst>
          </p:cNvPr>
          <p:cNvSpPr/>
          <p:nvPr/>
        </p:nvSpPr>
        <p:spPr>
          <a:xfrm>
            <a:off x="4001680" y="2082571"/>
            <a:ext cx="1976593" cy="107893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掲載カット</a:t>
            </a:r>
            <a:r>
              <a:rPr lang="en-US" altLang="ja-JP" sz="1400" b="1" dirty="0">
                <a:solidFill>
                  <a:schemeClr val="tx1"/>
                </a:solidFill>
                <a:latin typeface="+mn-ea"/>
              </a:rPr>
              <a:t>+Oggi</a:t>
            </a:r>
            <a:r>
              <a:rPr lang="ja-JP" altLang="en-US" sz="1400" b="1" dirty="0">
                <a:solidFill>
                  <a:schemeClr val="tx1"/>
                </a:solidFill>
                <a:latin typeface="+mn-ea"/>
              </a:rPr>
              <a:t>ロゴ</a:t>
            </a:r>
            <a:br>
              <a:rPr lang="en-US" altLang="ja-JP" sz="1400" b="1" dirty="0">
                <a:solidFill>
                  <a:schemeClr val="tx1"/>
                </a:solidFill>
                <a:latin typeface="+mn-ea"/>
              </a:rPr>
            </a:br>
            <a:r>
              <a:rPr lang="ja-JP" altLang="en-US" sz="1400" b="1" dirty="0">
                <a:solidFill>
                  <a:schemeClr val="tx1"/>
                </a:solidFill>
                <a:latin typeface="+mn-ea"/>
              </a:rPr>
              <a:t>二次利用</a:t>
            </a:r>
            <a:endParaRPr lang="en-US" altLang="ja-JP" sz="1400" b="1" dirty="0">
              <a:solidFill>
                <a:schemeClr val="tx1"/>
              </a:solidFill>
              <a:latin typeface="+mn-ea"/>
            </a:endParaRPr>
          </a:p>
          <a:p>
            <a:pPr algn="ctr"/>
            <a:r>
              <a:rPr kumimoji="1" lang="en-US" altLang="ja-JP" sz="1200" dirty="0">
                <a:solidFill>
                  <a:schemeClr val="tx1"/>
                </a:solidFill>
                <a:latin typeface="+mn-ea"/>
                <a:ea typeface="+mn-ea"/>
              </a:rPr>
              <a:t>※1</a:t>
            </a:r>
            <a:r>
              <a:rPr kumimoji="1" lang="ja-JP" altLang="en-US" sz="1200" dirty="0">
                <a:solidFill>
                  <a:schemeClr val="tx1"/>
                </a:solidFill>
                <a:latin typeface="+mn-ea"/>
                <a:ea typeface="+mn-ea"/>
              </a:rPr>
              <a:t>か月間</a:t>
            </a:r>
            <a:endParaRPr kumimoji="1" lang="ja-JP" altLang="en-US" dirty="0"/>
          </a:p>
        </p:txBody>
      </p:sp>
      <p:sp>
        <p:nvSpPr>
          <p:cNvPr id="17" name="テキスト ボックス 16">
            <a:extLst>
              <a:ext uri="{FF2B5EF4-FFF2-40B4-BE49-F238E27FC236}">
                <a16:creationId xmlns:a16="http://schemas.microsoft.com/office/drawing/2014/main" id="{ABEC8DBA-03DA-C821-D99A-7FA672AE9B0C}"/>
              </a:ext>
            </a:extLst>
          </p:cNvPr>
          <p:cNvSpPr txBox="1"/>
          <p:nvPr/>
        </p:nvSpPr>
        <p:spPr>
          <a:xfrm>
            <a:off x="5945777" y="2331825"/>
            <a:ext cx="543739" cy="523220"/>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rPr>
              <a:t>＋</a:t>
            </a:r>
          </a:p>
        </p:txBody>
      </p:sp>
      <p:grpSp>
        <p:nvGrpSpPr>
          <p:cNvPr id="22" name="グループ化 21">
            <a:extLst>
              <a:ext uri="{FF2B5EF4-FFF2-40B4-BE49-F238E27FC236}">
                <a16:creationId xmlns:a16="http://schemas.microsoft.com/office/drawing/2014/main" id="{BE295202-A877-E1AF-6967-84A0B486EDEC}"/>
              </a:ext>
            </a:extLst>
          </p:cNvPr>
          <p:cNvGrpSpPr/>
          <p:nvPr/>
        </p:nvGrpSpPr>
        <p:grpSpPr>
          <a:xfrm>
            <a:off x="2091436" y="2074588"/>
            <a:ext cx="1441397" cy="1041436"/>
            <a:chOff x="2391193" y="2012637"/>
            <a:chExt cx="1707678" cy="1233829"/>
          </a:xfrm>
        </p:grpSpPr>
        <p:sp>
          <p:nvSpPr>
            <p:cNvPr id="13" name="正方形/長方形 12">
              <a:extLst>
                <a:ext uri="{FF2B5EF4-FFF2-40B4-BE49-F238E27FC236}">
                  <a16:creationId xmlns:a16="http://schemas.microsoft.com/office/drawing/2014/main" id="{5A204B10-CE34-58B4-5F3B-1B3F929EAEC6}"/>
                </a:ext>
              </a:extLst>
            </p:cNvPr>
            <p:cNvSpPr/>
            <p:nvPr/>
          </p:nvSpPr>
          <p:spPr>
            <a:xfrm>
              <a:off x="2391193" y="2012637"/>
              <a:ext cx="1707678" cy="12338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dirty="0">
                <a:solidFill>
                  <a:schemeClr val="tx1"/>
                </a:solidFill>
                <a:latin typeface="メイリオ" panose="020B0604030504040204" pitchFamily="50" charset="-128"/>
                <a:ea typeface="メイリオ" panose="020B0604030504040204" pitchFamily="50" charset="-128"/>
              </a:endParaRPr>
            </a:p>
            <a:p>
              <a:pPr algn="ctr"/>
              <a:r>
                <a:rPr lang="en-US" altLang="ja-JP" sz="1200" b="1" dirty="0">
                  <a:solidFill>
                    <a:schemeClr val="tx1"/>
                  </a:solidFill>
                  <a:latin typeface="+mn-ea"/>
                </a:rPr>
                <a:t>WEB</a:t>
              </a:r>
              <a:r>
                <a:rPr lang="ja-JP" altLang="en-US" sz="1200" b="1" dirty="0">
                  <a:solidFill>
                    <a:schemeClr val="tx1"/>
                  </a:solidFill>
                  <a:latin typeface="+mn-ea"/>
                </a:rPr>
                <a:t>転載 </a:t>
              </a:r>
              <a:r>
                <a:rPr lang="en-US" altLang="ja-JP" sz="1200" b="1" dirty="0">
                  <a:solidFill>
                    <a:schemeClr val="tx1"/>
                  </a:solidFill>
                  <a:latin typeface="+mn-ea"/>
                </a:rPr>
                <a:t>CMS</a:t>
              </a:r>
              <a:br>
                <a:rPr lang="en-US" altLang="ja-JP" sz="1200" dirty="0">
                  <a:solidFill>
                    <a:schemeClr val="tx1"/>
                  </a:solidFill>
                  <a:latin typeface="+mn-ea"/>
                </a:rPr>
              </a:br>
              <a:r>
                <a:rPr lang="en-US" altLang="ja-JP" sz="1200" dirty="0">
                  <a:solidFill>
                    <a:schemeClr val="tx1"/>
                  </a:solidFill>
                  <a:latin typeface="+mn-ea"/>
                </a:rPr>
                <a:t>or</a:t>
              </a:r>
            </a:p>
            <a:p>
              <a:pPr algn="ctr"/>
              <a:r>
                <a:rPr lang="ja-JP" altLang="en-US" sz="1200" b="1" dirty="0">
                  <a:solidFill>
                    <a:schemeClr val="tx1"/>
                  </a:solidFill>
                  <a:latin typeface="+mn-ea"/>
                </a:rPr>
                <a:t>インスタフィード</a:t>
              </a:r>
              <a:br>
                <a:rPr lang="en-US" altLang="ja-JP" sz="1200" b="1" dirty="0">
                  <a:solidFill>
                    <a:schemeClr val="tx1"/>
                  </a:solidFill>
                  <a:latin typeface="+mn-ea"/>
                </a:rPr>
              </a:br>
              <a:r>
                <a:rPr lang="ja-JP" altLang="en-US" sz="1200" b="1" dirty="0">
                  <a:solidFill>
                    <a:schemeClr val="tx1"/>
                  </a:solidFill>
                  <a:latin typeface="+mn-ea"/>
                </a:rPr>
                <a:t>マガジン</a:t>
              </a:r>
            </a:p>
          </p:txBody>
        </p:sp>
        <p:pic>
          <p:nvPicPr>
            <p:cNvPr id="18" name="図 17">
              <a:extLst>
                <a:ext uri="{FF2B5EF4-FFF2-40B4-BE49-F238E27FC236}">
                  <a16:creationId xmlns:a16="http://schemas.microsoft.com/office/drawing/2014/main" id="{66ADD259-BC4F-F84A-79BC-B1784C0D6C8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75043" y="2060510"/>
              <a:ext cx="507553" cy="175123"/>
            </a:xfrm>
            <a:prstGeom prst="rect">
              <a:avLst/>
            </a:prstGeom>
          </p:spPr>
        </p:pic>
      </p:grpSp>
      <p:sp>
        <p:nvSpPr>
          <p:cNvPr id="24" name="テキスト ボックス 23">
            <a:extLst>
              <a:ext uri="{FF2B5EF4-FFF2-40B4-BE49-F238E27FC236}">
                <a16:creationId xmlns:a16="http://schemas.microsoft.com/office/drawing/2014/main" id="{C83EA1A8-B52D-1D7F-7633-4A331F22AFCE}"/>
              </a:ext>
            </a:extLst>
          </p:cNvPr>
          <p:cNvSpPr txBox="1"/>
          <p:nvPr/>
        </p:nvSpPr>
        <p:spPr>
          <a:xfrm>
            <a:off x="3512302" y="2353911"/>
            <a:ext cx="402826"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a:t>
            </a:r>
          </a:p>
        </p:txBody>
      </p:sp>
      <p:sp>
        <p:nvSpPr>
          <p:cNvPr id="32" name="スライド番号プレースホルダー 31">
            <a:extLst>
              <a:ext uri="{FF2B5EF4-FFF2-40B4-BE49-F238E27FC236}">
                <a16:creationId xmlns:a16="http://schemas.microsoft.com/office/drawing/2014/main" id="{99893733-E8BB-7997-B8F0-7955CA8706CD}"/>
              </a:ext>
            </a:extLst>
          </p:cNvPr>
          <p:cNvSpPr>
            <a:spLocks noGrp="1"/>
          </p:cNvSpPr>
          <p:nvPr>
            <p:ph type="sldNum" sz="quarter" idx="12"/>
          </p:nvPr>
        </p:nvSpPr>
        <p:spPr/>
        <p:txBody>
          <a:bodyPr/>
          <a:lstStyle/>
          <a:p>
            <a:fld id="{DF8D5609-E9B0-419D-B3FA-22D9F77AE177}" type="slidenum">
              <a:rPr kumimoji="1" lang="ja-JP" altLang="en-US" smtClean="0"/>
              <a:t>21</a:t>
            </a:fld>
            <a:endParaRPr kumimoji="1" lang="ja-JP" altLang="en-US"/>
          </a:p>
        </p:txBody>
      </p:sp>
      <p:pic>
        <p:nvPicPr>
          <p:cNvPr id="37" name="図 36" descr="白いシャツを着ている女性&#10;&#10;自動的に生成された説明">
            <a:extLst>
              <a:ext uri="{FF2B5EF4-FFF2-40B4-BE49-F238E27FC236}">
                <a16:creationId xmlns:a16="http://schemas.microsoft.com/office/drawing/2014/main" id="{96942675-2ED0-0F36-9953-6B43E8C90B69}"/>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r="-415"/>
          <a:stretch/>
        </p:blipFill>
        <p:spPr>
          <a:xfrm>
            <a:off x="5239285" y="4789852"/>
            <a:ext cx="778124" cy="816229"/>
          </a:xfrm>
          <a:prstGeom prst="rect">
            <a:avLst/>
          </a:prstGeom>
        </p:spPr>
      </p:pic>
      <p:pic>
        <p:nvPicPr>
          <p:cNvPr id="38" name="object 34">
            <a:extLst>
              <a:ext uri="{FF2B5EF4-FFF2-40B4-BE49-F238E27FC236}">
                <a16:creationId xmlns:a16="http://schemas.microsoft.com/office/drawing/2014/main" id="{153CB5B3-79BB-A4C2-7DAA-33499D6281F8}"/>
              </a:ext>
            </a:extLst>
          </p:cNvPr>
          <p:cNvPicPr/>
          <p:nvPr/>
        </p:nvPicPr>
        <p:blipFill rotWithShape="1">
          <a:blip r:embed="rId23" cstate="email">
            <a:extLst>
              <a:ext uri="{28A0092B-C50C-407E-A947-70E740481C1C}">
                <a14:useLocalDpi xmlns:a14="http://schemas.microsoft.com/office/drawing/2010/main"/>
              </a:ext>
            </a:extLst>
          </a:blip>
          <a:srcRect r="-973"/>
          <a:stretch/>
        </p:blipFill>
        <p:spPr>
          <a:xfrm>
            <a:off x="4367442" y="4803597"/>
            <a:ext cx="753203" cy="788739"/>
          </a:xfrm>
          <a:prstGeom prst="rect">
            <a:avLst/>
          </a:prstGeom>
        </p:spPr>
      </p:pic>
      <p:pic>
        <p:nvPicPr>
          <p:cNvPr id="44" name="図 43" descr="ジャケットを着ている女性&#10;&#10;自動的に生成された説明">
            <a:extLst>
              <a:ext uri="{FF2B5EF4-FFF2-40B4-BE49-F238E27FC236}">
                <a16:creationId xmlns:a16="http://schemas.microsoft.com/office/drawing/2014/main" id="{A760E9D8-BE26-8058-2981-4A0E8E66B503}"/>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862265" y="3860207"/>
            <a:ext cx="596560" cy="834296"/>
          </a:xfrm>
          <a:prstGeom prst="rect">
            <a:avLst/>
          </a:prstGeom>
        </p:spPr>
      </p:pic>
      <p:pic>
        <p:nvPicPr>
          <p:cNvPr id="9" name="図 8" descr="白いバックグラウンドの前に立っている女性&#10;&#10;AI によって生成されたコンテンツは間違っている可能性があります。">
            <a:extLst>
              <a:ext uri="{FF2B5EF4-FFF2-40B4-BE49-F238E27FC236}">
                <a16:creationId xmlns:a16="http://schemas.microsoft.com/office/drawing/2014/main" id="{9695762F-A366-5340-7F3D-E1ADEEDBF773}"/>
              </a:ext>
            </a:extLst>
          </p:cNvPr>
          <p:cNvPicPr>
            <a:picLocks noChangeAspect="1"/>
          </p:cNvPicPr>
          <p:nvPr/>
        </p:nvPicPr>
        <p:blipFill>
          <a:blip r:embed="rId25" cstate="email">
            <a:extLst>
              <a:ext uri="{28A0092B-C50C-407E-A947-70E740481C1C}">
                <a14:useLocalDpi xmlns:a14="http://schemas.microsoft.com/office/drawing/2010/main"/>
              </a:ext>
            </a:extLst>
          </a:blip>
          <a:srcRect/>
          <a:stretch/>
        </p:blipFill>
        <p:spPr>
          <a:xfrm>
            <a:off x="7493472" y="3858961"/>
            <a:ext cx="591408" cy="836788"/>
          </a:xfrm>
          <a:prstGeom prst="rect">
            <a:avLst/>
          </a:prstGeom>
        </p:spPr>
      </p:pic>
    </p:spTree>
    <p:extLst>
      <p:ext uri="{BB962C8B-B14F-4D97-AF65-F5344CB8AC3E}">
        <p14:creationId xmlns:p14="http://schemas.microsoft.com/office/powerpoint/2010/main" val="360459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9B3B230-0A21-55F5-4B73-8542138AE2E6}"/>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E924193E-C61F-D9DC-7357-C0E0FAD6031B}"/>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err="1">
                <a:solidFill>
                  <a:srgbClr val="FFFBF8"/>
                </a:solidFill>
                <a:latin typeface="Kollektif Italics"/>
              </a:rPr>
              <a:t>Oggi</a:t>
            </a:r>
            <a:r>
              <a:rPr lang="en-US" sz="1200" i="1">
                <a:solidFill>
                  <a:srgbClr val="FFFBF8"/>
                </a:solidFill>
                <a:latin typeface="Kollektif Italics"/>
              </a:rPr>
              <a:t> special TU plan</a:t>
            </a:r>
            <a:endParaRPr lang="en-US" altLang="ja-JP" sz="1200" i="1">
              <a:solidFill>
                <a:srgbClr val="FFFBF8"/>
              </a:solidFill>
              <a:latin typeface="Kollektif Italics"/>
            </a:endParaRPr>
          </a:p>
        </p:txBody>
      </p:sp>
      <p:cxnSp>
        <p:nvCxnSpPr>
          <p:cNvPr id="4" name="直線コネクタ 3">
            <a:extLst>
              <a:ext uri="{FF2B5EF4-FFF2-40B4-BE49-F238E27FC236}">
                <a16:creationId xmlns:a16="http://schemas.microsoft.com/office/drawing/2014/main" id="{04AEC072-5FDE-94D7-F3B0-1EAB6CD754D9}"/>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DED3F068-286D-D6A0-592D-8E8E5F8745F3}"/>
              </a:ext>
            </a:extLst>
          </p:cNvPr>
          <p:cNvSpPr txBox="1"/>
          <p:nvPr/>
        </p:nvSpPr>
        <p:spPr>
          <a:xfrm>
            <a:off x="553978" y="437747"/>
            <a:ext cx="4333072" cy="584775"/>
          </a:xfrm>
          <a:prstGeom prst="rect">
            <a:avLst/>
          </a:prstGeom>
          <a:noFill/>
        </p:spPr>
        <p:txBody>
          <a:bodyPr wrap="square" rtlCol="0">
            <a:spAutoFit/>
          </a:bodyPr>
          <a:lstStyle/>
          <a:p>
            <a:r>
              <a:rPr lang="en-US" altLang="ja-JP" sz="3200" b="1" dirty="0">
                <a:latin typeface="+mn-ea"/>
              </a:rPr>
              <a:t>33</a:t>
            </a:r>
            <a:r>
              <a:rPr lang="ja-JP" altLang="en-US" sz="3200" b="1" dirty="0">
                <a:latin typeface="+mn-ea"/>
              </a:rPr>
              <a:t>周年特別企画ご案内</a:t>
            </a:r>
          </a:p>
        </p:txBody>
      </p:sp>
      <p:sp>
        <p:nvSpPr>
          <p:cNvPr id="5" name="テキスト ボックス 4">
            <a:extLst>
              <a:ext uri="{FF2B5EF4-FFF2-40B4-BE49-F238E27FC236}">
                <a16:creationId xmlns:a16="http://schemas.microsoft.com/office/drawing/2014/main" id="{EE155AF4-81CB-6F70-4CCC-BEE0A3FF6F32}"/>
              </a:ext>
            </a:extLst>
          </p:cNvPr>
          <p:cNvSpPr txBox="1"/>
          <p:nvPr/>
        </p:nvSpPr>
        <p:spPr>
          <a:xfrm>
            <a:off x="553978" y="1180836"/>
            <a:ext cx="11536422" cy="584775"/>
          </a:xfrm>
          <a:prstGeom prst="rect">
            <a:avLst/>
          </a:prstGeom>
          <a:noFill/>
        </p:spPr>
        <p:txBody>
          <a:bodyPr wrap="square">
            <a:spAutoFit/>
          </a:bodyPr>
          <a:lstStyle/>
          <a:p>
            <a:pPr>
              <a:buClr>
                <a:srgbClr val="000000"/>
              </a:buClr>
              <a:buSzPts val="1300"/>
            </a:pPr>
            <a:r>
              <a:rPr lang="en-US" altLang="ja-JP" sz="1600" dirty="0">
                <a:latin typeface="+mn-ea"/>
                <a:cs typeface="Meiryo"/>
                <a:sym typeface="Meiryo"/>
              </a:rPr>
              <a:t>Oggi</a:t>
            </a:r>
            <a:r>
              <a:rPr lang="ja-JP" altLang="en-US" sz="1600" dirty="0">
                <a:latin typeface="+mn-ea"/>
                <a:cs typeface="Meiryo"/>
                <a:sym typeface="Meiryo"/>
              </a:rPr>
              <a:t>の</a:t>
            </a:r>
            <a:r>
              <a:rPr lang="en-US" altLang="ja-JP" sz="1600" dirty="0">
                <a:latin typeface="+mn-ea"/>
                <a:cs typeface="Meiryo"/>
                <a:sym typeface="Meiryo"/>
              </a:rPr>
              <a:t>33</a:t>
            </a:r>
            <a:r>
              <a:rPr lang="ja-JP" altLang="en-US" sz="1600" dirty="0">
                <a:latin typeface="+mn-ea"/>
                <a:cs typeface="Meiryo"/>
                <a:sym typeface="Meiryo"/>
              </a:rPr>
              <a:t>周年を記念した特別な新プランが登場しました。</a:t>
            </a:r>
            <a:endParaRPr lang="en-US" altLang="ja-JP" sz="1600" dirty="0">
              <a:latin typeface="+mn-ea"/>
              <a:cs typeface="Meiryo"/>
              <a:sym typeface="Meiryo"/>
            </a:endParaRPr>
          </a:p>
          <a:p>
            <a:pPr>
              <a:buClr>
                <a:srgbClr val="000000"/>
              </a:buClr>
              <a:buSzPts val="1300"/>
            </a:pPr>
            <a:r>
              <a:rPr lang="en-US" altLang="ja-JP" sz="1600" dirty="0">
                <a:latin typeface="+mn-ea"/>
                <a:cs typeface="Meiryo"/>
                <a:sym typeface="Meiryo"/>
              </a:rPr>
              <a:t>TU</a:t>
            </a:r>
            <a:r>
              <a:rPr lang="ja-JP" altLang="en-US" sz="1600" dirty="0">
                <a:latin typeface="+mn-ea"/>
                <a:cs typeface="Meiryo"/>
                <a:sym typeface="Meiryo"/>
              </a:rPr>
              <a:t>に新鮮な切り口を求めるクライアントさまにオススメの企画ばかりです。 </a:t>
            </a:r>
            <a:r>
              <a:rPr lang="en-US" altLang="ja-JP" sz="1600" dirty="0">
                <a:latin typeface="+mn-ea"/>
                <a:cs typeface="Meiryo"/>
                <a:sym typeface="Meiryo"/>
              </a:rPr>
              <a:t>※2025</a:t>
            </a:r>
            <a:r>
              <a:rPr lang="ja-JP" altLang="en-US" sz="1600" dirty="0">
                <a:latin typeface="+mn-ea"/>
                <a:cs typeface="Meiryo"/>
                <a:sym typeface="Meiryo"/>
              </a:rPr>
              <a:t>年</a:t>
            </a:r>
            <a:r>
              <a:rPr lang="en-US" altLang="ja-JP" sz="1600" dirty="0">
                <a:latin typeface="+mn-ea"/>
                <a:cs typeface="Meiryo"/>
                <a:sym typeface="Meiryo"/>
              </a:rPr>
              <a:t>8</a:t>
            </a:r>
            <a:r>
              <a:rPr lang="ja-JP" altLang="en-US" sz="1600" dirty="0">
                <a:latin typeface="+mn-ea"/>
                <a:cs typeface="Meiryo"/>
                <a:sym typeface="Meiryo"/>
              </a:rPr>
              <a:t>月売～</a:t>
            </a:r>
            <a:r>
              <a:rPr lang="en-US" altLang="ja-JP" sz="1600" dirty="0">
                <a:latin typeface="+mn-ea"/>
                <a:cs typeface="Meiryo"/>
                <a:sym typeface="Meiryo"/>
              </a:rPr>
              <a:t>2026</a:t>
            </a:r>
            <a:r>
              <a:rPr lang="ja-JP" altLang="en-US" sz="1600" dirty="0">
                <a:latin typeface="+mn-ea"/>
                <a:cs typeface="Meiryo"/>
                <a:sym typeface="Meiryo"/>
              </a:rPr>
              <a:t>年</a:t>
            </a:r>
            <a:r>
              <a:rPr lang="en-US" altLang="ja-JP" sz="1600" dirty="0">
                <a:latin typeface="+mn-ea"/>
                <a:cs typeface="Meiryo"/>
                <a:sym typeface="Meiryo"/>
              </a:rPr>
              <a:t>7</a:t>
            </a:r>
            <a:r>
              <a:rPr lang="ja-JP" altLang="en-US" sz="1600" dirty="0">
                <a:latin typeface="+mn-ea"/>
                <a:cs typeface="Meiryo"/>
                <a:sym typeface="Meiryo"/>
              </a:rPr>
              <a:t>月売 実施分</a:t>
            </a:r>
          </a:p>
        </p:txBody>
      </p:sp>
      <p:sp>
        <p:nvSpPr>
          <p:cNvPr id="7" name="正方形/長方形 6">
            <a:extLst>
              <a:ext uri="{FF2B5EF4-FFF2-40B4-BE49-F238E27FC236}">
                <a16:creationId xmlns:a16="http://schemas.microsoft.com/office/drawing/2014/main" id="{D8CDA3C9-6095-AD22-4513-6CA709DC96C4}"/>
              </a:ext>
            </a:extLst>
          </p:cNvPr>
          <p:cNvSpPr/>
          <p:nvPr/>
        </p:nvSpPr>
        <p:spPr>
          <a:xfrm>
            <a:off x="550814" y="5323253"/>
            <a:ext cx="4840982" cy="1139837"/>
          </a:xfrm>
          <a:prstGeom prst="rect">
            <a:avLst/>
          </a:prstGeom>
          <a:solidFill>
            <a:schemeClr val="bg1">
              <a:lumMod val="8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en-US" altLang="ja-JP" dirty="0">
                <a:hlinkClick r:id="rId2"/>
              </a:rPr>
              <a:t>BOX</a:t>
            </a:r>
            <a:endParaRPr kumimoji="1" lang="ja-JP" altLang="en-US" dirty="0"/>
          </a:p>
        </p:txBody>
      </p:sp>
      <p:sp>
        <p:nvSpPr>
          <p:cNvPr id="9" name="テキスト ボックス 8">
            <a:extLst>
              <a:ext uri="{FF2B5EF4-FFF2-40B4-BE49-F238E27FC236}">
                <a16:creationId xmlns:a16="http://schemas.microsoft.com/office/drawing/2014/main" id="{51D78312-9658-B231-5161-CEFD40074BE5}"/>
              </a:ext>
            </a:extLst>
          </p:cNvPr>
          <p:cNvSpPr txBox="1"/>
          <p:nvPr/>
        </p:nvSpPr>
        <p:spPr>
          <a:xfrm>
            <a:off x="1456789" y="5431506"/>
            <a:ext cx="3067858" cy="369332"/>
          </a:xfrm>
          <a:prstGeom prst="rect">
            <a:avLst/>
          </a:prstGeom>
          <a:noFill/>
        </p:spPr>
        <p:txBody>
          <a:bodyPr wrap="square" rtlCol="0">
            <a:spAutoFit/>
          </a:bodyPr>
          <a:lstStyle/>
          <a:p>
            <a:pPr algn="ctr"/>
            <a:r>
              <a:rPr kumimoji="1" lang="ja-JP" altLang="en-US" b="1" dirty="0"/>
              <a:t>■企画書はこちら！</a:t>
            </a:r>
            <a:endParaRPr kumimoji="1" lang="en-US" altLang="ja-JP" b="1" dirty="0"/>
          </a:p>
        </p:txBody>
      </p:sp>
      <p:sp>
        <p:nvSpPr>
          <p:cNvPr id="12" name="テキスト ボックス 11">
            <a:extLst>
              <a:ext uri="{FF2B5EF4-FFF2-40B4-BE49-F238E27FC236}">
                <a16:creationId xmlns:a16="http://schemas.microsoft.com/office/drawing/2014/main" id="{5724798C-32E6-F1E5-A38B-37D7D4CDD161}"/>
              </a:ext>
            </a:extLst>
          </p:cNvPr>
          <p:cNvSpPr txBox="1"/>
          <p:nvPr/>
        </p:nvSpPr>
        <p:spPr>
          <a:xfrm>
            <a:off x="5587420" y="3900368"/>
            <a:ext cx="2749471" cy="400110"/>
          </a:xfrm>
          <a:prstGeom prst="rect">
            <a:avLst/>
          </a:prstGeom>
          <a:solidFill>
            <a:schemeClr val="bg2"/>
          </a:solidFill>
        </p:spPr>
        <p:txBody>
          <a:bodyPr wrap="none" rtlCol="0">
            <a:spAutoFit/>
          </a:bodyPr>
          <a:lstStyle/>
          <a:p>
            <a:r>
              <a:rPr kumimoji="1" lang="ja-JP" altLang="en-US" sz="2000" b="1" dirty="0">
                <a:solidFill>
                  <a:srgbClr val="8181DB"/>
                </a:solidFill>
              </a:rPr>
              <a:t>●古畑星夏出演企画例</a:t>
            </a:r>
          </a:p>
        </p:txBody>
      </p:sp>
      <p:sp>
        <p:nvSpPr>
          <p:cNvPr id="15" name="テキスト ボックス 14">
            <a:extLst>
              <a:ext uri="{FF2B5EF4-FFF2-40B4-BE49-F238E27FC236}">
                <a16:creationId xmlns:a16="http://schemas.microsoft.com/office/drawing/2014/main" id="{9A679B82-24EB-78BB-7BEF-E1BFC4D1F44F}"/>
              </a:ext>
            </a:extLst>
          </p:cNvPr>
          <p:cNvSpPr txBox="1"/>
          <p:nvPr/>
        </p:nvSpPr>
        <p:spPr>
          <a:xfrm>
            <a:off x="5641208" y="4331256"/>
            <a:ext cx="6251453" cy="1754326"/>
          </a:xfrm>
          <a:prstGeom prst="rect">
            <a:avLst/>
          </a:prstGeom>
          <a:noFill/>
        </p:spPr>
        <p:txBody>
          <a:bodyPr wrap="square" rtlCol="0">
            <a:spAutoFit/>
          </a:bodyPr>
          <a:lstStyle/>
          <a:p>
            <a:r>
              <a:rPr kumimoji="1" lang="ja-JP" altLang="en-US" b="1" dirty="0"/>
              <a:t>・古畑星夏やる気コラボ</a:t>
            </a:r>
            <a:endParaRPr kumimoji="1" lang="en-US" altLang="ja-JP" b="1" dirty="0"/>
          </a:p>
          <a:p>
            <a:r>
              <a:rPr kumimoji="1" lang="ja-JP" altLang="en-US" dirty="0"/>
              <a:t>ファッションクライアント限定。</a:t>
            </a:r>
            <a:br>
              <a:rPr kumimoji="1" lang="en-US" altLang="ja-JP" dirty="0"/>
            </a:br>
            <a:r>
              <a:rPr kumimoji="1" lang="ja-JP" altLang="en-US" dirty="0"/>
              <a:t>コラボアイテムを古畑星夏と作成できます！</a:t>
            </a:r>
            <a:br>
              <a:rPr kumimoji="1" lang="en-US" altLang="ja-JP" dirty="0"/>
            </a:br>
            <a:r>
              <a:rPr kumimoji="1" lang="ja-JP" altLang="en-US" dirty="0"/>
              <a:t>本人</a:t>
            </a:r>
            <a:r>
              <a:rPr kumimoji="1" lang="en-US" altLang="ja-JP" dirty="0"/>
              <a:t>YouTube</a:t>
            </a:r>
            <a:r>
              <a:rPr kumimoji="1" lang="ja-JP" altLang="en-US" dirty="0"/>
              <a:t>にて制作過程～仕上がりまでを動画で紹介。</a:t>
            </a:r>
            <a:r>
              <a:rPr kumimoji="1" lang="en-US" altLang="ja-JP" dirty="0"/>
              <a:t>20</a:t>
            </a:r>
            <a:r>
              <a:rPr kumimoji="1" lang="ja-JP" altLang="en-US" dirty="0"/>
              <a:t>代後半からの知名度が高い古畑さん。</a:t>
            </a:r>
            <a:br>
              <a:rPr kumimoji="1" lang="en-US" altLang="ja-JP" dirty="0"/>
            </a:br>
            <a:r>
              <a:rPr kumimoji="1" lang="ja-JP" altLang="en-US" dirty="0"/>
              <a:t>コラボへのやる気はたっぷりです！</a:t>
            </a:r>
          </a:p>
        </p:txBody>
      </p:sp>
      <p:sp>
        <p:nvSpPr>
          <p:cNvPr id="18" name="テキスト ボックス 17">
            <a:extLst>
              <a:ext uri="{FF2B5EF4-FFF2-40B4-BE49-F238E27FC236}">
                <a16:creationId xmlns:a16="http://schemas.microsoft.com/office/drawing/2014/main" id="{6395A3A9-E31B-1DD0-5C4C-34213CE9594D}"/>
              </a:ext>
            </a:extLst>
          </p:cNvPr>
          <p:cNvSpPr txBox="1"/>
          <p:nvPr/>
        </p:nvSpPr>
        <p:spPr>
          <a:xfrm>
            <a:off x="5587420" y="6085582"/>
            <a:ext cx="5570756" cy="400110"/>
          </a:xfrm>
          <a:prstGeom prst="rect">
            <a:avLst/>
          </a:prstGeom>
          <a:noFill/>
        </p:spPr>
        <p:txBody>
          <a:bodyPr wrap="none" rtlCol="0">
            <a:spAutoFit/>
          </a:bodyPr>
          <a:lstStyle/>
          <a:p>
            <a:r>
              <a:rPr kumimoji="1" lang="ja-JP" altLang="en-US" sz="2000" b="1"/>
              <a:t>などなど、他にも斬新なプランが勢揃いです！</a:t>
            </a:r>
          </a:p>
        </p:txBody>
      </p:sp>
      <p:sp>
        <p:nvSpPr>
          <p:cNvPr id="19" name="テキスト ボックス 18">
            <a:extLst>
              <a:ext uri="{FF2B5EF4-FFF2-40B4-BE49-F238E27FC236}">
                <a16:creationId xmlns:a16="http://schemas.microsoft.com/office/drawing/2014/main" id="{61D3C2F8-B79B-D76B-776D-64A932C542FB}"/>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10" name="スライド番号プレースホルダー 9">
            <a:extLst>
              <a:ext uri="{FF2B5EF4-FFF2-40B4-BE49-F238E27FC236}">
                <a16:creationId xmlns:a16="http://schemas.microsoft.com/office/drawing/2014/main" id="{4AAAA451-6985-E558-8C69-87C922FF856A}"/>
              </a:ext>
            </a:extLst>
          </p:cNvPr>
          <p:cNvSpPr>
            <a:spLocks noGrp="1"/>
          </p:cNvSpPr>
          <p:nvPr>
            <p:ph type="sldNum" sz="quarter" idx="12"/>
          </p:nvPr>
        </p:nvSpPr>
        <p:spPr/>
        <p:txBody>
          <a:bodyPr/>
          <a:lstStyle/>
          <a:p>
            <a:fld id="{DF8D5609-E9B0-419D-B3FA-22D9F77AE177}" type="slidenum">
              <a:rPr kumimoji="1" lang="ja-JP" altLang="en-US" smtClean="0"/>
              <a:t>22</a:t>
            </a:fld>
            <a:endParaRPr kumimoji="1" lang="ja-JP" altLang="en-US"/>
          </a:p>
        </p:txBody>
      </p:sp>
      <p:sp>
        <p:nvSpPr>
          <p:cNvPr id="11" name="テキスト ボックス 10">
            <a:extLst>
              <a:ext uri="{FF2B5EF4-FFF2-40B4-BE49-F238E27FC236}">
                <a16:creationId xmlns:a16="http://schemas.microsoft.com/office/drawing/2014/main" id="{94B41C62-88A2-A07D-4157-6A349AE96BEA}"/>
              </a:ext>
            </a:extLst>
          </p:cNvPr>
          <p:cNvSpPr txBox="1"/>
          <p:nvPr/>
        </p:nvSpPr>
        <p:spPr>
          <a:xfrm>
            <a:off x="5587420" y="2057896"/>
            <a:ext cx="3005951" cy="400110"/>
          </a:xfrm>
          <a:prstGeom prst="rect">
            <a:avLst/>
          </a:prstGeom>
          <a:solidFill>
            <a:schemeClr val="bg2"/>
          </a:solidFill>
        </p:spPr>
        <p:txBody>
          <a:bodyPr wrap="none" rtlCol="0">
            <a:spAutoFit/>
          </a:bodyPr>
          <a:lstStyle/>
          <a:p>
            <a:r>
              <a:rPr kumimoji="1" lang="ja-JP" altLang="en-US" sz="2000" b="1" dirty="0">
                <a:solidFill>
                  <a:srgbClr val="8181DB"/>
                </a:solidFill>
              </a:rPr>
              <a:t>●髙橋ひかる出演企画例</a:t>
            </a:r>
          </a:p>
        </p:txBody>
      </p:sp>
      <p:sp>
        <p:nvSpPr>
          <p:cNvPr id="20" name="テキスト ボックス 19">
            <a:extLst>
              <a:ext uri="{FF2B5EF4-FFF2-40B4-BE49-F238E27FC236}">
                <a16:creationId xmlns:a16="http://schemas.microsoft.com/office/drawing/2014/main" id="{8CAD4849-EFE7-5481-8674-7911C56D2A11}"/>
              </a:ext>
            </a:extLst>
          </p:cNvPr>
          <p:cNvSpPr txBox="1"/>
          <p:nvPr/>
        </p:nvSpPr>
        <p:spPr>
          <a:xfrm>
            <a:off x="5486963" y="2486639"/>
            <a:ext cx="6251453" cy="1477328"/>
          </a:xfrm>
          <a:prstGeom prst="rect">
            <a:avLst/>
          </a:prstGeom>
          <a:noFill/>
        </p:spPr>
        <p:txBody>
          <a:bodyPr wrap="square" rtlCol="0">
            <a:spAutoFit/>
          </a:bodyPr>
          <a:lstStyle/>
          <a:p>
            <a:r>
              <a:rPr kumimoji="1" lang="ja-JP" altLang="en-US" b="1" dirty="0"/>
              <a:t>・髙橋ひかるの「ひかる！しゃべる！」</a:t>
            </a:r>
            <a:endParaRPr kumimoji="1" lang="en-US" altLang="ja-JP" b="1" dirty="0"/>
          </a:p>
          <a:p>
            <a:r>
              <a:rPr kumimoji="1" lang="ja-JP" altLang="en-US" dirty="0"/>
              <a:t>コメント力に定評あり！新</a:t>
            </a:r>
            <a:r>
              <a:rPr kumimoji="1" lang="en-US" altLang="ja-JP" dirty="0"/>
              <a:t>Oggi</a:t>
            </a:r>
            <a:r>
              <a:rPr kumimoji="1" lang="ja-JP" altLang="en-US" dirty="0"/>
              <a:t>専属モデル・髙橋ひかるが</a:t>
            </a:r>
            <a:r>
              <a:rPr kumimoji="1" lang="en-US" altLang="ja-JP" dirty="0"/>
              <a:t>Instagram</a:t>
            </a:r>
            <a:r>
              <a:rPr kumimoji="1" lang="ja-JP" altLang="en-US" dirty="0"/>
              <a:t>ライブ＆リール動画に登場。</a:t>
            </a:r>
            <a:br>
              <a:rPr kumimoji="1" lang="en-US" altLang="ja-JP" dirty="0"/>
            </a:br>
            <a:r>
              <a:rPr kumimoji="1" lang="ja-JP" altLang="en-US" dirty="0"/>
              <a:t>商品の感想を、髙橋さんの言葉でコメントします。</a:t>
            </a:r>
          </a:p>
          <a:p>
            <a:endParaRPr kumimoji="1" lang="ja-JP" altLang="en-US" dirty="0"/>
          </a:p>
        </p:txBody>
      </p:sp>
      <p:sp>
        <p:nvSpPr>
          <p:cNvPr id="8" name="テキスト ボックス 7">
            <a:hlinkClick r:id="rId3"/>
            <a:extLst>
              <a:ext uri="{FF2B5EF4-FFF2-40B4-BE49-F238E27FC236}">
                <a16:creationId xmlns:a16="http://schemas.microsoft.com/office/drawing/2014/main" id="{D6AA191F-D2DB-C0EE-B7B6-DBF38963DC13}"/>
              </a:ext>
            </a:extLst>
          </p:cNvPr>
          <p:cNvSpPr txBox="1"/>
          <p:nvPr/>
        </p:nvSpPr>
        <p:spPr>
          <a:xfrm>
            <a:off x="2274817" y="6033603"/>
            <a:ext cx="1431802" cy="369332"/>
          </a:xfrm>
          <a:prstGeom prst="rect">
            <a:avLst/>
          </a:prstGeom>
          <a:noFill/>
        </p:spPr>
        <p:txBody>
          <a:bodyPr wrap="none" rtlCol="0">
            <a:spAutoFit/>
          </a:bodyPr>
          <a:lstStyle/>
          <a:p>
            <a:r>
              <a:rPr kumimoji="1" lang="en-US" altLang="ja-JP" dirty="0">
                <a:hlinkClick r:id="rId4"/>
              </a:rPr>
              <a:t>ADPOCKET</a:t>
            </a:r>
            <a:endParaRPr kumimoji="1" lang="ja-JP" altLang="en-US" dirty="0"/>
          </a:p>
        </p:txBody>
      </p:sp>
      <p:pic>
        <p:nvPicPr>
          <p:cNvPr id="16" name="図 15" descr="テキスト&#10;&#10;AI によって生成されたコンテンツは間違っている可能性があります。">
            <a:extLst>
              <a:ext uri="{FF2B5EF4-FFF2-40B4-BE49-F238E27FC236}">
                <a16:creationId xmlns:a16="http://schemas.microsoft.com/office/drawing/2014/main" id="{8EF4ABDB-7B31-B6B2-BEC7-CBEA33C1DC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4" y="1765611"/>
            <a:ext cx="4819831" cy="3324877"/>
          </a:xfrm>
          <a:prstGeom prst="rect">
            <a:avLst/>
          </a:prstGeom>
        </p:spPr>
      </p:pic>
    </p:spTree>
    <p:extLst>
      <p:ext uri="{BB962C8B-B14F-4D97-AF65-F5344CB8AC3E}">
        <p14:creationId xmlns:p14="http://schemas.microsoft.com/office/powerpoint/2010/main" val="357249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白い服を着ている女性&#10;&#10;自動的に生成された説明">
            <a:extLst>
              <a:ext uri="{FF2B5EF4-FFF2-40B4-BE49-F238E27FC236}">
                <a16:creationId xmlns:a16="http://schemas.microsoft.com/office/drawing/2014/main" id="{D6AD209E-E479-4E6E-027D-D74D587D1C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564"/>
            <a:ext cx="3782433" cy="6858000"/>
          </a:xfrm>
          <a:prstGeom prst="rect">
            <a:avLst/>
          </a:prstGeom>
        </p:spPr>
      </p:pic>
      <p:sp>
        <p:nvSpPr>
          <p:cNvPr id="4" name="テキスト ボックス 3">
            <a:extLst>
              <a:ext uri="{FF2B5EF4-FFF2-40B4-BE49-F238E27FC236}">
                <a16:creationId xmlns:a16="http://schemas.microsoft.com/office/drawing/2014/main" id="{F550EE7C-6E4F-D691-9959-380F628A7D7F}"/>
              </a:ext>
            </a:extLst>
          </p:cNvPr>
          <p:cNvSpPr txBox="1"/>
          <p:nvPr/>
        </p:nvSpPr>
        <p:spPr>
          <a:xfrm>
            <a:off x="4938330" y="2665912"/>
            <a:ext cx="5361433" cy="769441"/>
          </a:xfrm>
          <a:prstGeom prst="rect">
            <a:avLst/>
          </a:prstGeom>
          <a:noFill/>
        </p:spPr>
        <p:txBody>
          <a:bodyPr wrap="square" rtlCol="0">
            <a:spAutoFit/>
          </a:bodyPr>
          <a:lstStyle/>
          <a:p>
            <a:r>
              <a:rPr lang="ja-JP" altLang="en-US" sz="4400">
                <a:solidFill>
                  <a:srgbClr val="000000"/>
                </a:solidFill>
                <a:latin typeface="Kollektif Italics"/>
              </a:rPr>
              <a:t>オプション</a:t>
            </a:r>
            <a:r>
              <a:rPr lang="en-US" altLang="ja-JP" sz="4400" err="1">
                <a:solidFill>
                  <a:srgbClr val="000000"/>
                </a:solidFill>
                <a:latin typeface="Kollektif Italics"/>
              </a:rPr>
              <a:t>メニュ</a:t>
            </a:r>
            <a:r>
              <a:rPr lang="ja-JP" altLang="en-US" sz="4400">
                <a:solidFill>
                  <a:srgbClr val="000000"/>
                </a:solidFill>
                <a:latin typeface="Kollektif Italics"/>
              </a:rPr>
              <a:t>ー</a:t>
            </a:r>
            <a:endParaRPr lang="en-US" altLang="ja-JP" sz="4400">
              <a:solidFill>
                <a:srgbClr val="000000"/>
              </a:solidFill>
              <a:latin typeface="Kollektif Italics"/>
            </a:endParaRPr>
          </a:p>
        </p:txBody>
      </p:sp>
      <p:pic>
        <p:nvPicPr>
          <p:cNvPr id="5" name="object 5">
            <a:extLst>
              <a:ext uri="{FF2B5EF4-FFF2-40B4-BE49-F238E27FC236}">
                <a16:creationId xmlns:a16="http://schemas.microsoft.com/office/drawing/2014/main" id="{5A7BFDEE-12D1-54E6-4E60-4CEC46C0176A}"/>
              </a:ext>
            </a:extLst>
          </p:cNvPr>
          <p:cNvPicPr/>
          <p:nvPr/>
        </p:nvPicPr>
        <p:blipFill>
          <a:blip r:embed="rId3" cstate="email">
            <a:extLst>
              <a:ext uri="{28A0092B-C50C-407E-A947-70E740481C1C}">
                <a14:useLocalDpi xmlns:a14="http://schemas.microsoft.com/office/drawing/2010/main"/>
              </a:ext>
            </a:extLst>
          </a:blip>
          <a:stretch>
            <a:fillRect/>
          </a:stretch>
        </p:blipFill>
        <p:spPr>
          <a:xfrm>
            <a:off x="4691062" y="308494"/>
            <a:ext cx="5855969" cy="2410700"/>
          </a:xfrm>
          <a:prstGeom prst="rect">
            <a:avLst/>
          </a:prstGeom>
        </p:spPr>
      </p:pic>
      <p:cxnSp>
        <p:nvCxnSpPr>
          <p:cNvPr id="8" name="直線コネクタ 7">
            <a:extLst>
              <a:ext uri="{FF2B5EF4-FFF2-40B4-BE49-F238E27FC236}">
                <a16:creationId xmlns:a16="http://schemas.microsoft.com/office/drawing/2014/main" id="{BB9504B7-E49D-E159-52D6-60A8131916E4}"/>
              </a:ext>
            </a:extLst>
          </p:cNvPr>
          <p:cNvCxnSpPr>
            <a:cxnSpLocks/>
          </p:cNvCxnSpPr>
          <p:nvPr/>
        </p:nvCxnSpPr>
        <p:spPr>
          <a:xfrm>
            <a:off x="3782433" y="4755783"/>
            <a:ext cx="840956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566021B4-F40F-2321-64BC-21486EDEB02E}"/>
              </a:ext>
            </a:extLst>
          </p:cNvPr>
          <p:cNvCxnSpPr/>
          <p:nvPr/>
        </p:nvCxnSpPr>
        <p:spPr>
          <a:xfrm>
            <a:off x="11229898" y="196391"/>
            <a:ext cx="0" cy="685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30B9F51F-E534-0371-8B1D-F56168C796FF}"/>
              </a:ext>
            </a:extLst>
          </p:cNvPr>
          <p:cNvCxnSpPr>
            <a:cxnSpLocks/>
          </p:cNvCxnSpPr>
          <p:nvPr/>
        </p:nvCxnSpPr>
        <p:spPr>
          <a:xfrm>
            <a:off x="3782433" y="5467684"/>
            <a:ext cx="744746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E89BB4B9-DA19-EB95-B218-FA8332A0F74C}"/>
              </a:ext>
            </a:extLst>
          </p:cNvPr>
          <p:cNvCxnSpPr>
            <a:cxnSpLocks/>
          </p:cNvCxnSpPr>
          <p:nvPr/>
        </p:nvCxnSpPr>
        <p:spPr>
          <a:xfrm>
            <a:off x="3798476" y="6186732"/>
            <a:ext cx="7431422" cy="0"/>
          </a:xfrm>
          <a:prstGeom prst="line">
            <a:avLst/>
          </a:prstGeom>
          <a:ln w="12700"/>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89DECFBB-7B27-2F30-F253-6941233C667C}"/>
              </a:ext>
            </a:extLst>
          </p:cNvPr>
          <p:cNvSpPr txBox="1"/>
          <p:nvPr/>
        </p:nvSpPr>
        <p:spPr>
          <a:xfrm>
            <a:off x="6143865" y="4981553"/>
            <a:ext cx="2950362" cy="369332"/>
          </a:xfrm>
          <a:prstGeom prst="rect">
            <a:avLst/>
          </a:prstGeom>
          <a:noFill/>
        </p:spPr>
        <p:txBody>
          <a:bodyPr wrap="square">
            <a:spAutoFit/>
          </a:bodyPr>
          <a:lstStyle/>
          <a:p>
            <a:r>
              <a:rPr kumimoji="1" lang="ja-JP" altLang="en-US" sz="1800" b="1"/>
              <a:t>オリジナル動画制作　</a:t>
            </a:r>
            <a:r>
              <a:rPr kumimoji="1" lang="en-US" altLang="ja-JP" sz="1800" b="1"/>
              <a:t>p.25</a:t>
            </a:r>
            <a:endParaRPr kumimoji="1" lang="ja-JP" altLang="en-US" sz="1800" b="1"/>
          </a:p>
        </p:txBody>
      </p:sp>
      <p:sp>
        <p:nvSpPr>
          <p:cNvPr id="20" name="テキスト ボックス 19">
            <a:extLst>
              <a:ext uri="{FF2B5EF4-FFF2-40B4-BE49-F238E27FC236}">
                <a16:creationId xmlns:a16="http://schemas.microsoft.com/office/drawing/2014/main" id="{2AEB8AD9-3867-348E-124B-0690FA1655AD}"/>
              </a:ext>
            </a:extLst>
          </p:cNvPr>
          <p:cNvSpPr txBox="1"/>
          <p:nvPr/>
        </p:nvSpPr>
        <p:spPr>
          <a:xfrm>
            <a:off x="5788061" y="5641668"/>
            <a:ext cx="3661971" cy="369332"/>
          </a:xfrm>
          <a:prstGeom prst="rect">
            <a:avLst/>
          </a:prstGeom>
          <a:noFill/>
        </p:spPr>
        <p:txBody>
          <a:bodyPr wrap="square" rtlCol="0">
            <a:spAutoFit/>
          </a:bodyPr>
          <a:lstStyle/>
          <a:p>
            <a:r>
              <a:rPr lang="en-US" altLang="ja-JP" b="1">
                <a:latin typeface="+mn-ea"/>
              </a:rPr>
              <a:t>Instagram</a:t>
            </a:r>
            <a:r>
              <a:rPr lang="ja-JP" altLang="en-US" b="1">
                <a:latin typeface="+mn-ea"/>
              </a:rPr>
              <a:t>リール動画制作　</a:t>
            </a:r>
            <a:r>
              <a:rPr lang="en-US" altLang="ja-JP" b="1">
                <a:latin typeface="+mn-ea"/>
              </a:rPr>
              <a:t>p.26</a:t>
            </a:r>
            <a:endParaRPr lang="ja-JP" altLang="en-US" b="1">
              <a:latin typeface="+mn-ea"/>
            </a:endParaRPr>
          </a:p>
        </p:txBody>
      </p:sp>
      <p:sp>
        <p:nvSpPr>
          <p:cNvPr id="22" name="テキスト ボックス 21">
            <a:extLst>
              <a:ext uri="{FF2B5EF4-FFF2-40B4-BE49-F238E27FC236}">
                <a16:creationId xmlns:a16="http://schemas.microsoft.com/office/drawing/2014/main" id="{28DCF596-1FA3-C746-3A37-801ECB20BD27}"/>
              </a:ext>
            </a:extLst>
          </p:cNvPr>
          <p:cNvSpPr txBox="1"/>
          <p:nvPr/>
        </p:nvSpPr>
        <p:spPr>
          <a:xfrm>
            <a:off x="5970105" y="6301764"/>
            <a:ext cx="3297882" cy="369310"/>
          </a:xfrm>
          <a:prstGeom prst="rect">
            <a:avLst/>
          </a:prstGeom>
          <a:noFill/>
        </p:spPr>
        <p:txBody>
          <a:bodyPr wrap="square" rtlCol="0">
            <a:spAutoFit/>
          </a:bodyPr>
          <a:lstStyle/>
          <a:p>
            <a:r>
              <a:rPr lang="en-US" altLang="ja-JP" b="1">
                <a:latin typeface="+mn-ea"/>
              </a:rPr>
              <a:t>Oggi</a:t>
            </a:r>
            <a:r>
              <a:rPr lang="ja-JP" altLang="en-US" b="1">
                <a:latin typeface="+mn-ea"/>
              </a:rPr>
              <a:t>カフェ＆パーティー </a:t>
            </a:r>
            <a:r>
              <a:rPr lang="en-US" altLang="ja-JP" b="1">
                <a:latin typeface="+mn-ea"/>
              </a:rPr>
              <a:t>p.27</a:t>
            </a:r>
            <a:endParaRPr lang="ja-JP" altLang="en-US" b="1">
              <a:latin typeface="+mn-ea"/>
            </a:endParaRPr>
          </a:p>
        </p:txBody>
      </p:sp>
      <p:cxnSp>
        <p:nvCxnSpPr>
          <p:cNvPr id="25" name="直線コネクタ 24">
            <a:extLst>
              <a:ext uri="{FF2B5EF4-FFF2-40B4-BE49-F238E27FC236}">
                <a16:creationId xmlns:a16="http://schemas.microsoft.com/office/drawing/2014/main" id="{969D14EF-E8DA-74B6-3735-177F5756665F}"/>
              </a:ext>
            </a:extLst>
          </p:cNvPr>
          <p:cNvCxnSpPr/>
          <p:nvPr/>
        </p:nvCxnSpPr>
        <p:spPr>
          <a:xfrm>
            <a:off x="3798476" y="6353"/>
            <a:ext cx="0" cy="6858000"/>
          </a:xfrm>
          <a:prstGeom prst="line">
            <a:avLst/>
          </a:prstGeom>
          <a:ln w="12700"/>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CFDCA8BB-C0BE-D99E-01A8-97C8FF458651}"/>
              </a:ext>
            </a:extLst>
          </p:cNvPr>
          <p:cNvSpPr/>
          <p:nvPr/>
        </p:nvSpPr>
        <p:spPr>
          <a:xfrm>
            <a:off x="0" y="-12297"/>
            <a:ext cx="12192000" cy="19092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8D33BA1-34E2-ECAF-C3A4-A96268259928}"/>
              </a:ext>
            </a:extLst>
          </p:cNvPr>
          <p:cNvSpPr txBox="1"/>
          <p:nvPr/>
        </p:nvSpPr>
        <p:spPr>
          <a:xfrm>
            <a:off x="4912972" y="3577962"/>
            <a:ext cx="5412148" cy="830997"/>
          </a:xfrm>
          <a:prstGeom prst="rect">
            <a:avLst/>
          </a:prstGeom>
          <a:noFill/>
        </p:spPr>
        <p:txBody>
          <a:bodyPr wrap="square" rtlCol="0">
            <a:spAutoFit/>
          </a:bodyPr>
          <a:lstStyle/>
          <a:p>
            <a:pPr algn="ctr"/>
            <a:r>
              <a:rPr lang="ja-JP" altLang="en-US" sz="1600"/>
              <a:t>紙媒体や</a:t>
            </a:r>
            <a:r>
              <a:rPr lang="en-US" altLang="ja-JP" sz="1600"/>
              <a:t>WEB</a:t>
            </a:r>
            <a:r>
              <a:rPr lang="ja-JP" altLang="en-US" sz="1600"/>
              <a:t>の枠を超えて</a:t>
            </a:r>
            <a:endParaRPr lang="en-US" altLang="ja-JP" sz="1600"/>
          </a:p>
          <a:p>
            <a:pPr algn="ctr"/>
            <a:r>
              <a:rPr lang="ja-JP" altLang="en-US" sz="1600"/>
              <a:t>商品を訴求したいクライアントさま向け！</a:t>
            </a:r>
            <a:endParaRPr lang="en-US" altLang="ja-JP" sz="1600"/>
          </a:p>
          <a:p>
            <a:pPr algn="ctr"/>
            <a:r>
              <a:rPr lang="en-US" altLang="ja-JP" sz="1600"/>
              <a:t>TU</a:t>
            </a:r>
            <a:r>
              <a:rPr lang="ja-JP" altLang="en-US" sz="1600"/>
              <a:t>にオプションとして付けていただける追加プランです。</a:t>
            </a:r>
            <a:endParaRPr lang="en-US" altLang="ja-JP" sz="1600"/>
          </a:p>
        </p:txBody>
      </p:sp>
      <p:sp>
        <p:nvSpPr>
          <p:cNvPr id="7" name="テキスト ボックス 6">
            <a:extLst>
              <a:ext uri="{FF2B5EF4-FFF2-40B4-BE49-F238E27FC236}">
                <a16:creationId xmlns:a16="http://schemas.microsoft.com/office/drawing/2014/main" id="{46CDA6A9-688F-94DB-DBED-E48E86D471E7}"/>
              </a:ext>
            </a:extLst>
          </p:cNvPr>
          <p:cNvSpPr txBox="1"/>
          <p:nvPr/>
        </p:nvSpPr>
        <p:spPr>
          <a:xfrm>
            <a:off x="134162" y="6671074"/>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 name="スライド番号プレースホルダー 1">
            <a:extLst>
              <a:ext uri="{FF2B5EF4-FFF2-40B4-BE49-F238E27FC236}">
                <a16:creationId xmlns:a16="http://schemas.microsoft.com/office/drawing/2014/main" id="{4F899A08-E19D-433F-C792-8CE4490FE782}"/>
              </a:ext>
            </a:extLst>
          </p:cNvPr>
          <p:cNvSpPr>
            <a:spLocks noGrp="1"/>
          </p:cNvSpPr>
          <p:nvPr>
            <p:ph type="sldNum" sz="quarter" idx="12"/>
          </p:nvPr>
        </p:nvSpPr>
        <p:spPr>
          <a:xfrm>
            <a:off x="9175431" y="6342980"/>
            <a:ext cx="2743200" cy="365125"/>
          </a:xfrm>
        </p:spPr>
        <p:txBody>
          <a:bodyPr/>
          <a:lstStyle/>
          <a:p>
            <a:fld id="{DF8D5609-E9B0-419D-B3FA-22D9F77AE177}" type="slidenum">
              <a:rPr kumimoji="1" lang="ja-JP" altLang="en-US" smtClean="0"/>
              <a:t>23</a:t>
            </a:fld>
            <a:endParaRPr kumimoji="1" lang="ja-JP" altLang="en-US" dirty="0"/>
          </a:p>
        </p:txBody>
      </p:sp>
    </p:spTree>
    <p:extLst>
      <p:ext uri="{BB962C8B-B14F-4D97-AF65-F5344CB8AC3E}">
        <p14:creationId xmlns:p14="http://schemas.microsoft.com/office/powerpoint/2010/main" val="423151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7E6ED1-1C26-B314-66F1-633401AF72A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0A48FFD8-3694-E38D-B356-36C45EDEA140}"/>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option plan</a:t>
            </a:r>
            <a:endParaRPr lang="en-US" altLang="ja-JP" sz="1200" i="1">
              <a:solidFill>
                <a:srgbClr val="FFFBF8"/>
              </a:solidFill>
              <a:latin typeface="Kollektif Italics"/>
            </a:endParaRPr>
          </a:p>
        </p:txBody>
      </p:sp>
      <p:cxnSp>
        <p:nvCxnSpPr>
          <p:cNvPr id="4" name="直線コネクタ 3">
            <a:extLst>
              <a:ext uri="{FF2B5EF4-FFF2-40B4-BE49-F238E27FC236}">
                <a16:creationId xmlns:a16="http://schemas.microsoft.com/office/drawing/2014/main" id="{AEDCBB59-BB0F-8A21-6B05-A8DD9EBAF57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BFE7EEA0-A9D2-E0DF-EC96-9BCE3B7954BC}"/>
              </a:ext>
            </a:extLst>
          </p:cNvPr>
          <p:cNvCxnSpPr>
            <a:cxnSpLocks/>
          </p:cNvCxnSpPr>
          <p:nvPr/>
        </p:nvCxnSpPr>
        <p:spPr>
          <a:xfrm>
            <a:off x="9566241" y="203200"/>
            <a:ext cx="0" cy="901477"/>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4D13ACCD-386D-97AF-9DC2-CC94D9AB5752}"/>
              </a:ext>
            </a:extLst>
          </p:cNvPr>
          <p:cNvSpPr txBox="1"/>
          <p:nvPr/>
        </p:nvSpPr>
        <p:spPr>
          <a:xfrm>
            <a:off x="9843393" y="361550"/>
            <a:ext cx="2334293" cy="584775"/>
          </a:xfrm>
          <a:prstGeom prst="rect">
            <a:avLst/>
          </a:prstGeom>
          <a:noFill/>
        </p:spPr>
        <p:txBody>
          <a:bodyPr wrap="none" rtlCol="0">
            <a:spAutoFit/>
          </a:bodyPr>
          <a:lstStyle/>
          <a:p>
            <a:r>
              <a:rPr kumimoji="1" lang="en-US" altLang="ja-JP" sz="3200" b="1" dirty="0">
                <a:solidFill>
                  <a:srgbClr val="FF0000"/>
                </a:solidFill>
              </a:rPr>
              <a:t>G250</a:t>
            </a:r>
            <a:r>
              <a:rPr kumimoji="1" lang="ja-JP" altLang="en-US" sz="3200" b="1" dirty="0">
                <a:solidFill>
                  <a:srgbClr val="FF0000"/>
                </a:solidFill>
              </a:rPr>
              <a:t>万</a:t>
            </a:r>
            <a:r>
              <a:rPr kumimoji="1" lang="ja-JP" altLang="en-US" sz="2400" b="1" dirty="0">
                <a:solidFill>
                  <a:srgbClr val="FF0000"/>
                </a:solidFill>
              </a:rPr>
              <a:t>円</a:t>
            </a:r>
            <a:r>
              <a:rPr kumimoji="1" lang="en-US" altLang="ja-JP" sz="3200" b="1" dirty="0">
                <a:solidFill>
                  <a:srgbClr val="FF0000"/>
                </a:solidFill>
              </a:rPr>
              <a:t>〜</a:t>
            </a:r>
            <a:endParaRPr lang="en-US" altLang="ja-JP" sz="3200" b="1" dirty="0">
              <a:solidFill>
                <a:srgbClr val="FF0000"/>
              </a:solidFill>
            </a:endParaRPr>
          </a:p>
        </p:txBody>
      </p:sp>
      <p:sp>
        <p:nvSpPr>
          <p:cNvPr id="9" name="テキスト ボックス 8">
            <a:extLst>
              <a:ext uri="{FF2B5EF4-FFF2-40B4-BE49-F238E27FC236}">
                <a16:creationId xmlns:a16="http://schemas.microsoft.com/office/drawing/2014/main" id="{E7D51F23-CBFF-A158-B00A-47791887959F}"/>
              </a:ext>
            </a:extLst>
          </p:cNvPr>
          <p:cNvSpPr txBox="1"/>
          <p:nvPr/>
        </p:nvSpPr>
        <p:spPr>
          <a:xfrm>
            <a:off x="349278" y="1134856"/>
            <a:ext cx="11675756" cy="523220"/>
          </a:xfrm>
          <a:prstGeom prst="rect">
            <a:avLst/>
          </a:prstGeom>
          <a:noFill/>
        </p:spPr>
        <p:txBody>
          <a:bodyPr wrap="square">
            <a:spAutoFit/>
          </a:bodyPr>
          <a:lstStyle/>
          <a:p>
            <a:r>
              <a:rPr lang="en-US" altLang="ja-JP" sz="1400" dirty="0">
                <a:latin typeface="+mn-ea"/>
              </a:rPr>
              <a:t>Oggi</a:t>
            </a:r>
            <a:r>
              <a:rPr lang="ja-JP" altLang="en-US" sz="1400" dirty="0">
                <a:latin typeface="+mn-ea"/>
              </a:rPr>
              <a:t>の世界感を活かし、広告主様の商材・サービスについてオリジナル動画を制作します。制作した動画はタイアップ転載記事内エンベット、</a:t>
            </a:r>
            <a:r>
              <a:rPr lang="en-US" altLang="ja-JP" sz="1400" dirty="0">
                <a:latin typeface="+mn-ea"/>
              </a:rPr>
              <a:t>Oggi</a:t>
            </a:r>
            <a:r>
              <a:rPr lang="ja-JP" altLang="en-US" sz="1400" dirty="0">
                <a:latin typeface="+mn-ea"/>
              </a:rPr>
              <a:t>公式「</a:t>
            </a:r>
            <a:r>
              <a:rPr lang="en-US" altLang="ja-JP" sz="1400" dirty="0">
                <a:latin typeface="+mn-ea"/>
              </a:rPr>
              <a:t>Instagram</a:t>
            </a:r>
            <a:r>
              <a:rPr lang="ja-JP" altLang="en-US" sz="1400" dirty="0">
                <a:latin typeface="+mn-ea"/>
              </a:rPr>
              <a:t>」・「</a:t>
            </a:r>
            <a:r>
              <a:rPr lang="en-US" altLang="ja-JP" sz="1400" dirty="0">
                <a:latin typeface="+mn-ea"/>
              </a:rPr>
              <a:t>YouTube</a:t>
            </a:r>
            <a:r>
              <a:rPr lang="ja-JP" altLang="en-US" sz="1400" dirty="0">
                <a:latin typeface="+mn-ea"/>
              </a:rPr>
              <a:t>」・「</a:t>
            </a:r>
            <a:r>
              <a:rPr lang="en-US" altLang="ja-JP" sz="1400" dirty="0">
                <a:latin typeface="+mn-ea"/>
              </a:rPr>
              <a:t>Facebook</a:t>
            </a:r>
            <a:r>
              <a:rPr lang="ja-JP" altLang="en-US" sz="1400" dirty="0">
                <a:latin typeface="+mn-ea"/>
              </a:rPr>
              <a:t>」・「</a:t>
            </a:r>
            <a:r>
              <a:rPr lang="en-US" altLang="ja-JP" sz="1400" dirty="0">
                <a:latin typeface="+mn-ea"/>
              </a:rPr>
              <a:t>X</a:t>
            </a:r>
            <a:r>
              <a:rPr lang="ja-JP" altLang="en-US" sz="1400" dirty="0">
                <a:latin typeface="+mn-ea"/>
              </a:rPr>
              <a:t>」にて拡散！合計</a:t>
            </a:r>
            <a:r>
              <a:rPr lang="en-US" altLang="ja-JP" sz="1400" dirty="0">
                <a:latin typeface="+mn-ea"/>
              </a:rPr>
              <a:t>3</a:t>
            </a:r>
            <a:r>
              <a:rPr lang="ja-JP" altLang="en-US" sz="1400" dirty="0">
                <a:latin typeface="+mn-ea"/>
              </a:rPr>
              <a:t>万回再生保証にて展開。</a:t>
            </a:r>
          </a:p>
        </p:txBody>
      </p:sp>
      <p:sp>
        <p:nvSpPr>
          <p:cNvPr id="14" name="テキスト ボックス 13">
            <a:extLst>
              <a:ext uri="{FF2B5EF4-FFF2-40B4-BE49-F238E27FC236}">
                <a16:creationId xmlns:a16="http://schemas.microsoft.com/office/drawing/2014/main" id="{CD534046-232F-1981-121D-F47B45CF4EC5}"/>
              </a:ext>
            </a:extLst>
          </p:cNvPr>
          <p:cNvSpPr txBox="1"/>
          <p:nvPr/>
        </p:nvSpPr>
        <p:spPr>
          <a:xfrm>
            <a:off x="349278" y="361284"/>
            <a:ext cx="9085208" cy="646331"/>
          </a:xfrm>
          <a:prstGeom prst="rect">
            <a:avLst/>
          </a:prstGeom>
          <a:noFill/>
        </p:spPr>
        <p:txBody>
          <a:bodyPr wrap="square">
            <a:spAutoFit/>
          </a:bodyPr>
          <a:lstStyle/>
          <a:p>
            <a:r>
              <a:rPr lang="ja-JP" altLang="en-US" sz="2400" b="1">
                <a:solidFill>
                  <a:schemeClr val="dk1"/>
                </a:solidFill>
                <a:latin typeface="游ゴシック" panose="020B0400000000000000" pitchFamily="50" charset="-128"/>
                <a:ea typeface="游ゴシック" panose="020B0400000000000000" pitchFamily="50" charset="-128"/>
                <a:cs typeface="Meiryo"/>
                <a:sym typeface="Meiryo"/>
              </a:rPr>
              <a:t>オプションプラン❶ </a:t>
            </a:r>
            <a:r>
              <a:rPr lang="ja-JP" altLang="en-US" sz="3600" b="1">
                <a:solidFill>
                  <a:schemeClr val="dk1"/>
                </a:solidFill>
                <a:latin typeface="游ゴシック" panose="020B0400000000000000" pitchFamily="50" charset="-128"/>
                <a:ea typeface="游ゴシック" panose="020B0400000000000000" pitchFamily="50" charset="-128"/>
                <a:cs typeface="Meiryo"/>
                <a:sym typeface="Meiryo"/>
              </a:rPr>
              <a:t>オリジナル動画制作</a:t>
            </a:r>
            <a:endParaRPr lang="ja-JP" altLang="en-US" sz="3600">
              <a:latin typeface="游ゴシック" panose="020B0400000000000000" pitchFamily="50" charset="-128"/>
              <a:ea typeface="游ゴシック" panose="020B0400000000000000" pitchFamily="50" charset="-128"/>
            </a:endParaRPr>
          </a:p>
        </p:txBody>
      </p:sp>
      <p:sp>
        <p:nvSpPr>
          <p:cNvPr id="33" name="Google Shape;1488;p124">
            <a:extLst>
              <a:ext uri="{FF2B5EF4-FFF2-40B4-BE49-F238E27FC236}">
                <a16:creationId xmlns:a16="http://schemas.microsoft.com/office/drawing/2014/main" id="{AD1A43E6-5BBC-5C15-616A-A24D1AED3D4E}"/>
              </a:ext>
            </a:extLst>
          </p:cNvPr>
          <p:cNvSpPr/>
          <p:nvPr/>
        </p:nvSpPr>
        <p:spPr>
          <a:xfrm>
            <a:off x="1699824" y="1806561"/>
            <a:ext cx="3108543" cy="646290"/>
          </a:xfrm>
          <a:prstGeom prst="rect">
            <a:avLst/>
          </a:prstGeom>
          <a:noFill/>
          <a:ln>
            <a:noFill/>
          </a:ln>
        </p:spPr>
        <p:txBody>
          <a:bodyPr spcFirstLastPara="1" wrap="square" lIns="91425" tIns="45700" rIns="91425" bIns="45700" anchor="t" anchorCtr="0">
            <a:spAutoFit/>
          </a:bodyPr>
          <a:lstStyle/>
          <a:p>
            <a:r>
              <a:rPr lang="ja-JP" altLang="en-US" sz="1200" dirty="0">
                <a:latin typeface="游ゴシック" panose="020B0400000000000000" pitchFamily="50" charset="-128"/>
                <a:ea typeface="游ゴシック" panose="020B0400000000000000" pitchFamily="50" charset="-128"/>
                <a:cs typeface="Meiryo"/>
                <a:sym typeface="Meiryo"/>
              </a:rPr>
              <a:t>雑誌からの転載記事内に動画エンベット。</a:t>
            </a:r>
            <a:endParaRPr sz="1200" dirty="0">
              <a:latin typeface="游ゴシック" panose="020B0400000000000000" pitchFamily="50" charset="-128"/>
              <a:ea typeface="游ゴシック" panose="020B0400000000000000" pitchFamily="50" charset="-128"/>
              <a:cs typeface="Meiryo"/>
              <a:sym typeface="Meiryo"/>
            </a:endParaRPr>
          </a:p>
          <a:p>
            <a:r>
              <a:rPr lang="ja-JP" altLang="en-US" sz="1200" dirty="0">
                <a:latin typeface="游ゴシック" panose="020B0400000000000000" pitchFamily="50" charset="-128"/>
                <a:ea typeface="游ゴシック" panose="020B0400000000000000" pitchFamily="50" charset="-128"/>
                <a:cs typeface="Meiryo"/>
                <a:sym typeface="Meiryo"/>
              </a:rPr>
              <a:t>動画で商品のイメージ・世界感を演出し、</a:t>
            </a:r>
            <a:endParaRPr sz="1200" dirty="0">
              <a:latin typeface="游ゴシック" panose="020B0400000000000000" pitchFamily="50" charset="-128"/>
              <a:ea typeface="游ゴシック" panose="020B0400000000000000" pitchFamily="50" charset="-128"/>
              <a:cs typeface="Meiryo"/>
              <a:sym typeface="Meiryo"/>
            </a:endParaRPr>
          </a:p>
          <a:p>
            <a:r>
              <a:rPr lang="ja-JP" altLang="en-US" sz="1200" dirty="0">
                <a:latin typeface="游ゴシック" panose="020B0400000000000000" pitchFamily="50" charset="-128"/>
                <a:ea typeface="游ゴシック" panose="020B0400000000000000" pitchFamily="50" charset="-128"/>
                <a:cs typeface="Meiryo"/>
                <a:sym typeface="Meiryo"/>
              </a:rPr>
              <a:t>記事にて商品詳細を訴求します。</a:t>
            </a:r>
            <a:endParaRPr sz="1400" dirty="0">
              <a:latin typeface="游ゴシック" panose="020B0400000000000000" pitchFamily="50" charset="-128"/>
              <a:ea typeface="游ゴシック" panose="020B0400000000000000" pitchFamily="50" charset="-128"/>
            </a:endParaRPr>
          </a:p>
        </p:txBody>
      </p:sp>
      <p:sp>
        <p:nvSpPr>
          <p:cNvPr id="37" name="Google Shape;1494;p124">
            <a:extLst>
              <a:ext uri="{FF2B5EF4-FFF2-40B4-BE49-F238E27FC236}">
                <a16:creationId xmlns:a16="http://schemas.microsoft.com/office/drawing/2014/main" id="{58C72C5F-40F7-5EFD-D783-EF40C45794E1}"/>
              </a:ext>
            </a:extLst>
          </p:cNvPr>
          <p:cNvSpPr/>
          <p:nvPr/>
        </p:nvSpPr>
        <p:spPr>
          <a:xfrm>
            <a:off x="731891" y="1834859"/>
            <a:ext cx="872735" cy="306859"/>
          </a:xfrm>
          <a:prstGeom prst="rect">
            <a:avLst/>
          </a:prstGeom>
          <a:solidFill>
            <a:srgbClr val="D2D2F2"/>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a:r>
              <a:rPr lang="ja-JP" altLang="en-US" sz="1050" b="1">
                <a:solidFill>
                  <a:schemeClr val="lt1"/>
                </a:solidFill>
                <a:latin typeface="游ゴシック" panose="020B0400000000000000" pitchFamily="50" charset="-128"/>
                <a:ea typeface="游ゴシック" panose="020B0400000000000000" pitchFamily="50" charset="-128"/>
                <a:cs typeface="Meiryo"/>
                <a:sym typeface="Meiryo"/>
              </a:rPr>
              <a:t>イメージ</a:t>
            </a:r>
            <a:endParaRPr>
              <a:latin typeface="游ゴシック" panose="020B0400000000000000" pitchFamily="50" charset="-128"/>
              <a:ea typeface="游ゴシック" panose="020B0400000000000000" pitchFamily="50" charset="-128"/>
            </a:endParaRPr>
          </a:p>
        </p:txBody>
      </p:sp>
      <p:grpSp>
        <p:nvGrpSpPr>
          <p:cNvPr id="38" name="グループ化 37">
            <a:extLst>
              <a:ext uri="{FF2B5EF4-FFF2-40B4-BE49-F238E27FC236}">
                <a16:creationId xmlns:a16="http://schemas.microsoft.com/office/drawing/2014/main" id="{8D14B944-F9D5-32FC-A29C-46AE608717EC}"/>
              </a:ext>
            </a:extLst>
          </p:cNvPr>
          <p:cNvGrpSpPr/>
          <p:nvPr/>
        </p:nvGrpSpPr>
        <p:grpSpPr>
          <a:xfrm>
            <a:off x="800207" y="2893969"/>
            <a:ext cx="1285652" cy="3084974"/>
            <a:chOff x="-824248" y="463550"/>
            <a:chExt cx="4537267" cy="11795174"/>
          </a:xfrm>
        </p:grpSpPr>
        <p:grpSp>
          <p:nvGrpSpPr>
            <p:cNvPr id="39" name="グループ化 38">
              <a:extLst>
                <a:ext uri="{FF2B5EF4-FFF2-40B4-BE49-F238E27FC236}">
                  <a16:creationId xmlns:a16="http://schemas.microsoft.com/office/drawing/2014/main" id="{9EA675E0-A8DA-0747-6716-CD9B60DCE5AD}"/>
                </a:ext>
              </a:extLst>
            </p:cNvPr>
            <p:cNvGrpSpPr/>
            <p:nvPr/>
          </p:nvGrpSpPr>
          <p:grpSpPr>
            <a:xfrm>
              <a:off x="-824248" y="463550"/>
              <a:ext cx="4537267" cy="3166341"/>
              <a:chOff x="-1370588" y="1922938"/>
              <a:chExt cx="5194444" cy="3620033"/>
            </a:xfrm>
          </p:grpSpPr>
          <p:pic>
            <p:nvPicPr>
              <p:cNvPr id="41" name="図 40">
                <a:extLst>
                  <a:ext uri="{FF2B5EF4-FFF2-40B4-BE49-F238E27FC236}">
                    <a16:creationId xmlns:a16="http://schemas.microsoft.com/office/drawing/2014/main" id="{41C45664-D422-576F-C2A7-A297C6250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0588" y="1922938"/>
                <a:ext cx="5194444" cy="1024811"/>
              </a:xfrm>
              <a:prstGeom prst="rect">
                <a:avLst/>
              </a:prstGeom>
            </p:spPr>
          </p:pic>
          <p:pic>
            <p:nvPicPr>
              <p:cNvPr id="42" name="図 41">
                <a:extLst>
                  <a:ext uri="{FF2B5EF4-FFF2-40B4-BE49-F238E27FC236}">
                    <a16:creationId xmlns:a16="http://schemas.microsoft.com/office/drawing/2014/main" id="{030248E6-85EC-8189-C8A9-DFFE5CF8BD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588" y="2936935"/>
                <a:ext cx="5194444" cy="2606036"/>
              </a:xfrm>
              <a:prstGeom prst="rect">
                <a:avLst/>
              </a:prstGeom>
            </p:spPr>
          </p:pic>
        </p:grpSp>
        <p:pic>
          <p:nvPicPr>
            <p:cNvPr id="40" name="図 39">
              <a:extLst>
                <a:ext uri="{FF2B5EF4-FFF2-40B4-BE49-F238E27FC236}">
                  <a16:creationId xmlns:a16="http://schemas.microsoft.com/office/drawing/2014/main" id="{FD2B5191-1707-1899-C3D0-5A7FE6C7C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724" y="3544400"/>
              <a:ext cx="4531743" cy="8714324"/>
            </a:xfrm>
            <a:prstGeom prst="rect">
              <a:avLst/>
            </a:prstGeom>
          </p:spPr>
        </p:pic>
      </p:grpSp>
      <p:pic>
        <p:nvPicPr>
          <p:cNvPr id="43" name="図 42">
            <a:extLst>
              <a:ext uri="{FF2B5EF4-FFF2-40B4-BE49-F238E27FC236}">
                <a16:creationId xmlns:a16="http://schemas.microsoft.com/office/drawing/2014/main" id="{BC1D5C3C-C7AE-F236-C19C-81A4290B23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7220" y="2459902"/>
            <a:ext cx="1634544" cy="1306542"/>
          </a:xfrm>
          <a:prstGeom prst="rect">
            <a:avLst/>
          </a:prstGeom>
        </p:spPr>
      </p:pic>
      <p:pic>
        <p:nvPicPr>
          <p:cNvPr id="44" name="図 43">
            <a:extLst>
              <a:ext uri="{FF2B5EF4-FFF2-40B4-BE49-F238E27FC236}">
                <a16:creationId xmlns:a16="http://schemas.microsoft.com/office/drawing/2014/main" id="{05A10181-0B39-8638-B35A-DE16204169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9591" y="3120799"/>
            <a:ext cx="1933332" cy="1398333"/>
          </a:xfrm>
          <a:prstGeom prst="rect">
            <a:avLst/>
          </a:prstGeom>
        </p:spPr>
      </p:pic>
      <p:pic>
        <p:nvPicPr>
          <p:cNvPr id="45" name="図 44">
            <a:extLst>
              <a:ext uri="{FF2B5EF4-FFF2-40B4-BE49-F238E27FC236}">
                <a16:creationId xmlns:a16="http://schemas.microsoft.com/office/drawing/2014/main" id="{E13665E9-F2DD-C60A-0B14-F6DF23165F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93412" y="4667617"/>
            <a:ext cx="2381190" cy="1756485"/>
          </a:xfrm>
          <a:prstGeom prst="rect">
            <a:avLst/>
          </a:prstGeom>
        </p:spPr>
      </p:pic>
      <p:pic>
        <p:nvPicPr>
          <p:cNvPr id="46" name="図 45">
            <a:extLst>
              <a:ext uri="{FF2B5EF4-FFF2-40B4-BE49-F238E27FC236}">
                <a16:creationId xmlns:a16="http://schemas.microsoft.com/office/drawing/2014/main" id="{8A7C76C9-B403-6A45-F434-34295662F40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35921" y="3882388"/>
            <a:ext cx="1285652" cy="938019"/>
          </a:xfrm>
          <a:prstGeom prst="rect">
            <a:avLst/>
          </a:prstGeom>
        </p:spPr>
      </p:pic>
      <p:sp>
        <p:nvSpPr>
          <p:cNvPr id="47" name="左中かっこ 46">
            <a:extLst>
              <a:ext uri="{FF2B5EF4-FFF2-40B4-BE49-F238E27FC236}">
                <a16:creationId xmlns:a16="http://schemas.microsoft.com/office/drawing/2014/main" id="{A5966B9A-F3E4-E541-66C5-D749CC2D60B5}"/>
              </a:ext>
            </a:extLst>
          </p:cNvPr>
          <p:cNvSpPr/>
          <p:nvPr/>
        </p:nvSpPr>
        <p:spPr>
          <a:xfrm>
            <a:off x="2048537" y="2596373"/>
            <a:ext cx="318086" cy="4008582"/>
          </a:xfrm>
          <a:prstGeom prst="leftBrace">
            <a:avLst>
              <a:gd name="adj1" fmla="val 8333"/>
              <a:gd name="adj2" fmla="val 3525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aphicFrame>
        <p:nvGraphicFramePr>
          <p:cNvPr id="48" name="Google Shape;1481;p124">
            <a:extLst>
              <a:ext uri="{FF2B5EF4-FFF2-40B4-BE49-F238E27FC236}">
                <a16:creationId xmlns:a16="http://schemas.microsoft.com/office/drawing/2014/main" id="{1CACBB48-5FDC-984A-EF01-DDCEC161BD79}"/>
              </a:ext>
            </a:extLst>
          </p:cNvPr>
          <p:cNvGraphicFramePr/>
          <p:nvPr>
            <p:extLst>
              <p:ext uri="{D42A27DB-BD31-4B8C-83A1-F6EECF244321}">
                <p14:modId xmlns:p14="http://schemas.microsoft.com/office/powerpoint/2010/main" val="3550385630"/>
              </p:ext>
            </p:extLst>
          </p:nvPr>
        </p:nvGraphicFramePr>
        <p:xfrm>
          <a:off x="5752221" y="1646102"/>
          <a:ext cx="6066141" cy="5159990"/>
        </p:xfrm>
        <a:graphic>
          <a:graphicData uri="http://schemas.openxmlformats.org/drawingml/2006/table">
            <a:tbl>
              <a:tblPr firstRow="1" bandRow="1">
                <a:noFill/>
              </a:tblPr>
              <a:tblGrid>
                <a:gridCol w="1213087">
                  <a:extLst>
                    <a:ext uri="{9D8B030D-6E8A-4147-A177-3AD203B41FA5}">
                      <a16:colId xmlns:a16="http://schemas.microsoft.com/office/drawing/2014/main" val="20000"/>
                    </a:ext>
                  </a:extLst>
                </a:gridCol>
                <a:gridCol w="2319066">
                  <a:extLst>
                    <a:ext uri="{9D8B030D-6E8A-4147-A177-3AD203B41FA5}">
                      <a16:colId xmlns:a16="http://schemas.microsoft.com/office/drawing/2014/main" val="20001"/>
                    </a:ext>
                  </a:extLst>
                </a:gridCol>
                <a:gridCol w="2533988">
                  <a:extLst>
                    <a:ext uri="{9D8B030D-6E8A-4147-A177-3AD203B41FA5}">
                      <a16:colId xmlns:a16="http://schemas.microsoft.com/office/drawing/2014/main" val="20002"/>
                    </a:ext>
                  </a:extLst>
                </a:gridCol>
              </a:tblGrid>
              <a:tr h="445143">
                <a:tc>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latin typeface="游ゴシック" panose="020B0400000000000000" pitchFamily="50" charset="-128"/>
                          <a:ea typeface="游ゴシック" panose="020B0400000000000000" pitchFamily="50" charset="-128"/>
                          <a:cs typeface="Meiryo"/>
                          <a:sym typeface="Meiryo"/>
                        </a:rPr>
                        <a:t>プラン</a:t>
                      </a:r>
                      <a:endParaRPr sz="1000" b="1"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chemeClr val="dk1"/>
                      </a:solidFill>
                      <a:prstDash val="solid"/>
                      <a:round/>
                      <a:headEnd type="none" w="sm" len="sm"/>
                      <a:tailEnd type="none" w="sm" len="sm"/>
                    </a:lnT>
                    <a:lnB w="9525" cap="flat" cmpd="sng">
                      <a:solidFill>
                        <a:srgbClr val="7F7F7F"/>
                      </a:solidFill>
                      <a:prstDash val="dot"/>
                      <a:round/>
                      <a:headEnd type="none" w="sm" len="sm"/>
                      <a:tailEnd type="none" w="sm" len="sm"/>
                    </a:lnB>
                    <a:solidFill>
                      <a:srgbClr val="D2D2F2"/>
                    </a:solidFill>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latin typeface="游ゴシック" panose="020B0400000000000000" pitchFamily="50" charset="-128"/>
                          <a:ea typeface="游ゴシック" panose="020B0400000000000000" pitchFamily="50" charset="-128"/>
                          <a:cs typeface="Meiryo"/>
                          <a:sym typeface="Meiryo"/>
                        </a:rPr>
                        <a:t>動画制作メニュー</a:t>
                      </a:r>
                      <a:endParaRPr sz="1000" b="1"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7F7F7F"/>
                      </a:solidFill>
                      <a:prstDash val="dot"/>
                      <a:round/>
                      <a:headEnd type="none" w="sm" len="sm"/>
                      <a:tailEnd type="none" w="sm" len="sm"/>
                    </a:lnB>
                    <a:solidFill>
                      <a:srgbClr val="D2D2F2"/>
                    </a:solidFill>
                  </a:tcPr>
                </a:tc>
                <a:tc hMerge="1">
                  <a:txBody>
                    <a:bodyPr/>
                    <a:lstStyle/>
                    <a:p>
                      <a:endParaRPr lang="ja-JP"/>
                    </a:p>
                  </a:txBody>
                  <a:tcPr/>
                </a:tc>
                <a:extLst>
                  <a:ext uri="{0D108BD9-81ED-4DB2-BD59-A6C34878D82A}">
                    <a16:rowId xmlns:a16="http://schemas.microsoft.com/office/drawing/2014/main" val="10000"/>
                  </a:ext>
                </a:extLst>
              </a:tr>
              <a:tr h="773135">
                <a:tc rowSpan="2">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料金</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FF0000"/>
                        </a:buClr>
                        <a:buSzPts val="1000"/>
                        <a:buFont typeface="Meiryo"/>
                        <a:buNone/>
                      </a:pPr>
                      <a:r>
                        <a:rPr lang="ja-JP" altLang="ja-JP" sz="1200" b="1" i="0" u="none" strike="noStrike" cap="none">
                          <a:solidFill>
                            <a:schemeClr val="dk1"/>
                          </a:solidFill>
                          <a:latin typeface="游ゴシック" panose="020B0400000000000000" pitchFamily="50" charset="-128"/>
                          <a:ea typeface="+mn-ea"/>
                          <a:cs typeface="Meiryo"/>
                          <a:sym typeface="Meiryo"/>
                        </a:rPr>
                        <a:t>モデル無・</a:t>
                      </a:r>
                      <a:r>
                        <a:rPr 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Ｇ2</a:t>
                      </a:r>
                      <a:r>
                        <a:rPr lang="en-US" alt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50</a:t>
                      </a:r>
                      <a:r>
                        <a:rPr 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万円</a:t>
                      </a:r>
                      <a:endParaRPr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chemeClr val="dk1"/>
                        </a:buClr>
                        <a:buSzPts val="800"/>
                        <a:buFont typeface="Meiryo"/>
                        <a:buNone/>
                      </a:pPr>
                      <a:r>
                        <a:rPr lang="ja-JP" sz="800" b="1"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（制作費・配信費込）</a:t>
                      </a:r>
                      <a:endParaRPr sz="800" b="1" i="0" u="none" strike="noStrike" cap="none">
                        <a:solidFill>
                          <a:schemeClr val="dk1"/>
                        </a:solidFill>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FF0000"/>
                        </a:buClr>
                        <a:buSzPts val="1000"/>
                        <a:buFont typeface="Meiryo"/>
                        <a:buNone/>
                      </a:pPr>
                      <a:r>
                        <a:rPr lang="ja-JP" altLang="ja-JP" sz="1200" b="1" i="0" u="none" strike="noStrike" cap="none">
                          <a:solidFill>
                            <a:schemeClr val="dk1"/>
                          </a:solidFill>
                          <a:latin typeface="游ゴシック" panose="020B0400000000000000" pitchFamily="50" charset="-128"/>
                          <a:ea typeface="+mn-ea"/>
                          <a:cs typeface="Meiryo"/>
                          <a:sym typeface="Meiryo"/>
                        </a:rPr>
                        <a:t>モデル有・</a:t>
                      </a:r>
                      <a:r>
                        <a:rPr 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Ｇ</a:t>
                      </a:r>
                      <a:r>
                        <a:rPr lang="en-US" alt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300</a:t>
                      </a:r>
                      <a:r>
                        <a:rPr 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万円</a:t>
                      </a:r>
                      <a:endParaRPr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chemeClr val="dk1"/>
                        </a:buClr>
                        <a:buSzPts val="800"/>
                        <a:buFont typeface="Meiryo"/>
                        <a:buNone/>
                      </a:pPr>
                      <a:r>
                        <a:rPr lang="ja-JP" sz="800" b="1"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（制作費・配信費込）</a:t>
                      </a:r>
                      <a:endParaRPr sz="8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1"/>
                  </a:ext>
                </a:extLst>
              </a:tr>
              <a:tr h="918914">
                <a:tc vMerge="1">
                  <a:txBody>
                    <a:bodyPr/>
                    <a:lstStyle/>
                    <a:p>
                      <a:endParaRPr lang="ja-JP"/>
                    </a:p>
                  </a:txBody>
                  <a:tcPr/>
                </a:tc>
                <a:tc gridSpan="2">
                  <a:txBody>
                    <a:bodyPr/>
                    <a:lstStyle/>
                    <a:p>
                      <a:pPr marL="0" marR="0" lvl="0" indent="0" algn="l" rtl="0">
                        <a:lnSpc>
                          <a:spcPct val="100000"/>
                        </a:lnSpc>
                        <a:spcBef>
                          <a:spcPts val="0"/>
                        </a:spcBef>
                        <a:spcAft>
                          <a:spcPts val="0"/>
                        </a:spcAft>
                        <a:buClr>
                          <a:schemeClr val="dk1"/>
                        </a:buClr>
                        <a:buSzPts val="800"/>
                        <a:buFont typeface="Meiryo"/>
                        <a:buNone/>
                      </a:pPr>
                      <a:r>
                        <a:rPr lang="ja-JP"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a:t>
                      </a:r>
                      <a:r>
                        <a:rPr lang="ja-JP" altLang="en-US"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雑</a:t>
                      </a:r>
                      <a:r>
                        <a:rPr lang="ja-JP"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誌orWEBタイアップのオプションメニューです。</a:t>
                      </a:r>
                      <a:endParaRPr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chemeClr val="dk1"/>
                        </a:buClr>
                        <a:buSzPts val="800"/>
                        <a:buFont typeface="Meiryo"/>
                        <a:buNone/>
                      </a:pPr>
                      <a:r>
                        <a:rPr lang="ja-JP"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上記記載金額は動画制作のみの金額となります。</a:t>
                      </a:r>
                      <a:endParaRPr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chemeClr val="dk1"/>
                        </a:buClr>
                        <a:buSzPts val="800"/>
                        <a:buFont typeface="Meiryo"/>
                        <a:buNone/>
                      </a:pPr>
                      <a:r>
                        <a:rPr lang="ja-JP"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rPr>
                        <a:t>※動画の制作内容により別途追加費用発生の場合があります。</a:t>
                      </a:r>
                      <a:endParaRPr sz="800" b="0" i="0" u="none" strike="noStrike" cap="none" dirty="0">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※遠方取材の場合、取材・宿泊費などは別途実費請求。</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a:t>
                      </a:r>
                      <a:r>
                        <a:rPr lang="ja-JP" sz="800" u="none" strike="noStrike" cap="none" dirty="0">
                          <a:latin typeface="游ゴシック" panose="020B0400000000000000" pitchFamily="50" charset="-128"/>
                          <a:ea typeface="游ゴシック" panose="020B0400000000000000" pitchFamily="50" charset="-128"/>
                          <a:cs typeface="Meiryo"/>
                          <a:sym typeface="Meiryo"/>
                        </a:rPr>
                        <a:t>動画の方向性は、「ブランディング／イメージ」「How to」「イベント（店舗／人物）取材」等</a:t>
                      </a:r>
                      <a:endParaRPr lang="en-US" altLang="ja-JP" sz="80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dirty="0">
                          <a:latin typeface="游ゴシック" panose="020B0400000000000000" pitchFamily="50" charset="-128"/>
                          <a:ea typeface="游ゴシック" panose="020B0400000000000000" pitchFamily="50" charset="-128"/>
                          <a:cs typeface="Meiryo"/>
                          <a:sym typeface="Meiryo"/>
                        </a:rPr>
                        <a:t>ご相談ください。</a:t>
                      </a:r>
                      <a:endParaRPr sz="80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※起用者により実施可否確認、別途費用発生の可能性がございます。</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2"/>
                  </a:ext>
                </a:extLst>
              </a:tr>
              <a:tr h="326072">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ビデオ尺／</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本数</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60秒以内／１本</a:t>
                      </a:r>
                      <a:endParaRPr sz="10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3"/>
                  </a:ext>
                </a:extLst>
              </a:tr>
              <a:tr h="547988">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再生数</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10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３万再生保証</a:t>
                      </a:r>
                      <a:r>
                        <a:rPr lang="ja-JP" sz="1000" b="0"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（各SNSアカウント合算）</a:t>
                      </a:r>
                      <a:endParaRPr sz="1000" b="0" i="0" u="none" strike="noStrike" cap="none">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※再生回数は、Oggi.jp公式アカウントを利用したブーストを利用する場合がございます。</a:t>
                      </a:r>
                      <a:endParaRPr>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※再生回数の増加は要相談。</a:t>
                      </a:r>
                      <a:endParaRPr sz="800" b="0" i="0" u="none" strike="noStrike" cap="none">
                        <a:solidFill>
                          <a:schemeClr val="dk1"/>
                        </a:solidFill>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4"/>
                  </a:ext>
                </a:extLst>
              </a:tr>
              <a:tr h="272034">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掲載期間</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1ヶ月間</a:t>
                      </a:r>
                      <a:endParaRPr sz="10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5"/>
                  </a:ext>
                </a:extLst>
              </a:tr>
              <a:tr h="272034">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掲載開始</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平日任意</a:t>
                      </a:r>
                      <a:endParaRPr sz="10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6"/>
                  </a:ext>
                </a:extLst>
              </a:tr>
              <a:tr h="667692">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掲載面／</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配信先</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・You</a:t>
                      </a:r>
                      <a:r>
                        <a:rPr lang="en-US" altLang="ja-JP" sz="800" dirty="0">
                          <a:latin typeface="+mn-ea"/>
                        </a:rPr>
                        <a:t>T</a:t>
                      </a:r>
                      <a:r>
                        <a:rPr lang="ja-JP" sz="800" b="0" i="0" u="none" strike="noStrike" cap="none" dirty="0">
                          <a:latin typeface="游ゴシック" panose="020B0400000000000000" pitchFamily="50" charset="-128"/>
                          <a:ea typeface="游ゴシック" panose="020B0400000000000000" pitchFamily="50" charset="-128"/>
                          <a:cs typeface="Meiryo"/>
                          <a:sym typeface="Meiryo"/>
                        </a:rPr>
                        <a:t>ubeにて動画アップ／facebook、</a:t>
                      </a:r>
                      <a:r>
                        <a:rPr lang="en-US" altLang="ja-JP" sz="800" b="0" i="0" u="none" strike="noStrike" cap="none" dirty="0">
                          <a:latin typeface="游ゴシック" panose="020B0400000000000000" pitchFamily="50" charset="-128"/>
                          <a:ea typeface="游ゴシック" panose="020B0400000000000000" pitchFamily="50" charset="-128"/>
                          <a:cs typeface="Meiryo"/>
                          <a:sym typeface="Meiryo"/>
                        </a:rPr>
                        <a:t>X</a:t>
                      </a:r>
                      <a:r>
                        <a:rPr lang="ja-JP" sz="800" b="0" i="0" u="none" strike="noStrike" cap="none" dirty="0">
                          <a:latin typeface="游ゴシック" panose="020B0400000000000000" pitchFamily="50" charset="-128"/>
                          <a:ea typeface="游ゴシック" panose="020B0400000000000000" pitchFamily="50" charset="-128"/>
                          <a:cs typeface="Meiryo"/>
                          <a:sym typeface="Meiryo"/>
                        </a:rPr>
                        <a:t>、instagramにて動画投稿。</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・記事内エンベット</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・掲載期間終了後、youtube動画は削除</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・動画二次利用は別途ご相談</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7"/>
                  </a:ext>
                </a:extLst>
              </a:tr>
              <a:tr h="37096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申込み期限</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gridSpan="2">
                  <a:txBody>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latin typeface="游ゴシック" panose="020B0400000000000000" pitchFamily="50" charset="-128"/>
                          <a:ea typeface="游ゴシック" panose="020B0400000000000000" pitchFamily="50" charset="-128"/>
                          <a:cs typeface="Meiryo"/>
                          <a:sym typeface="Meiryo"/>
                        </a:rPr>
                        <a:t>プレミアムタイアップ・スタンダードタイアップお申込み時</a:t>
                      </a:r>
                      <a:endParaRPr sz="8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8"/>
                  </a:ext>
                </a:extLst>
              </a:tr>
              <a:tr h="469864">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レポート</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chemeClr val="dk1"/>
                      </a:solidFill>
                      <a:prstDash val="solid"/>
                      <a:round/>
                      <a:headEnd type="none" w="sm" len="sm"/>
                      <a:tailEnd type="none" w="sm" len="sm"/>
                    </a:lnB>
                    <a:solidFill>
                      <a:schemeClr val="bg1"/>
                    </a:solidFill>
                  </a:tcPr>
                </a:tc>
                <a:tc gridSpan="2">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You</a:t>
                      </a:r>
                      <a:r>
                        <a:rPr lang="en-US" altLang="ja-JP" sz="800" dirty="0">
                          <a:latin typeface="+mn-ea"/>
                        </a:rPr>
                        <a:t>T</a:t>
                      </a:r>
                      <a:r>
                        <a:rPr lang="ja-JP" sz="800" b="0" i="0" u="none" strike="noStrike" cap="none" dirty="0">
                          <a:latin typeface="游ゴシック" panose="020B0400000000000000" pitchFamily="50" charset="-128"/>
                          <a:ea typeface="游ゴシック" panose="020B0400000000000000" pitchFamily="50" charset="-128"/>
                          <a:cs typeface="Meiryo"/>
                          <a:sym typeface="Meiryo"/>
                        </a:rPr>
                        <a:t>ube、Facebook、Instagram、</a:t>
                      </a:r>
                      <a:r>
                        <a:rPr lang="en-US" altLang="ja-JP" sz="800" b="0" i="0" u="none" strike="noStrike" cap="none" dirty="0">
                          <a:latin typeface="游ゴシック" panose="020B0400000000000000" pitchFamily="50" charset="-128"/>
                          <a:ea typeface="游ゴシック" panose="020B0400000000000000" pitchFamily="50" charset="-128"/>
                          <a:cs typeface="Meiryo"/>
                          <a:sym typeface="Meiryo"/>
                        </a:rPr>
                        <a:t>X</a:t>
                      </a:r>
                      <a:r>
                        <a:rPr lang="ja-JP" sz="800" b="0" i="0" u="none" strike="noStrike" cap="none" dirty="0">
                          <a:latin typeface="游ゴシック" panose="020B0400000000000000" pitchFamily="50" charset="-128"/>
                          <a:ea typeface="游ゴシック" panose="020B0400000000000000" pitchFamily="50" charset="-128"/>
                          <a:cs typeface="Meiryo"/>
                          <a:sym typeface="Meiryo"/>
                        </a:rPr>
                        <a:t>の合計再生回数</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dirty="0">
                          <a:latin typeface="游ゴシック" panose="020B0400000000000000" pitchFamily="50" charset="-128"/>
                          <a:ea typeface="游ゴシック" panose="020B0400000000000000" pitchFamily="50" charset="-128"/>
                          <a:cs typeface="Meiryo"/>
                          <a:sym typeface="Meiryo"/>
                        </a:rPr>
                        <a:t>※場合により、Oggi公式アカウントを利用したブースト再生回数記載。</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chemeClr val="dk1"/>
                      </a:solidFill>
                      <a:prstDash val="solid"/>
                      <a:round/>
                      <a:headEnd type="none" w="sm" len="sm"/>
                      <a:tailEnd type="none" w="sm" len="sm"/>
                    </a:lnB>
                    <a:solidFill>
                      <a:schemeClr val="bg1"/>
                    </a:solidFill>
                  </a:tcPr>
                </a:tc>
                <a:tc hMerge="1">
                  <a:txBody>
                    <a:bodyPr/>
                    <a:lstStyle/>
                    <a:p>
                      <a:endParaRPr lang="ja-JP"/>
                    </a:p>
                  </a:txBody>
                  <a:tcPr/>
                </a:tc>
                <a:extLst>
                  <a:ext uri="{0D108BD9-81ED-4DB2-BD59-A6C34878D82A}">
                    <a16:rowId xmlns:a16="http://schemas.microsoft.com/office/drawing/2014/main" val="10009"/>
                  </a:ext>
                </a:extLst>
              </a:tr>
            </a:tbl>
          </a:graphicData>
        </a:graphic>
      </p:graphicFrame>
      <p:sp>
        <p:nvSpPr>
          <p:cNvPr id="49" name="テキスト ボックス 48">
            <a:extLst>
              <a:ext uri="{FF2B5EF4-FFF2-40B4-BE49-F238E27FC236}">
                <a16:creationId xmlns:a16="http://schemas.microsoft.com/office/drawing/2014/main" id="{524482D3-4B02-CDE7-E3EC-E72759698EA2}"/>
              </a:ext>
            </a:extLst>
          </p:cNvPr>
          <p:cNvSpPr txBox="1"/>
          <p:nvPr/>
        </p:nvSpPr>
        <p:spPr>
          <a:xfrm>
            <a:off x="373638" y="6682981"/>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5" name="スライド番号プレースホルダー 4">
            <a:extLst>
              <a:ext uri="{FF2B5EF4-FFF2-40B4-BE49-F238E27FC236}">
                <a16:creationId xmlns:a16="http://schemas.microsoft.com/office/drawing/2014/main" id="{4D6BFFD0-AB02-1AE0-B5CE-254AFC01B89F}"/>
              </a:ext>
            </a:extLst>
          </p:cNvPr>
          <p:cNvSpPr>
            <a:spLocks noGrp="1"/>
          </p:cNvSpPr>
          <p:nvPr>
            <p:ph type="sldNum" sz="quarter" idx="12"/>
          </p:nvPr>
        </p:nvSpPr>
        <p:spPr>
          <a:xfrm>
            <a:off x="9434486" y="6440967"/>
            <a:ext cx="2743200" cy="365125"/>
          </a:xfrm>
        </p:spPr>
        <p:txBody>
          <a:bodyPr/>
          <a:lstStyle/>
          <a:p>
            <a:fld id="{DF8D5609-E9B0-419D-B3FA-22D9F77AE177}" type="slidenum">
              <a:rPr kumimoji="1" lang="ja-JP" altLang="en-US" smtClean="0"/>
              <a:t>24</a:t>
            </a:fld>
            <a:endParaRPr kumimoji="1" lang="ja-JP" altLang="en-US" dirty="0"/>
          </a:p>
        </p:txBody>
      </p:sp>
    </p:spTree>
    <p:extLst>
      <p:ext uri="{BB962C8B-B14F-4D97-AF65-F5344CB8AC3E}">
        <p14:creationId xmlns:p14="http://schemas.microsoft.com/office/powerpoint/2010/main" val="334823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7E6ED1-1C26-B314-66F1-633401AF72A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0A48FFD8-3694-E38D-B356-36C45EDEA140}"/>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option plan</a:t>
            </a:r>
            <a:endParaRPr lang="en-US" altLang="ja-JP" sz="1200" i="1">
              <a:solidFill>
                <a:srgbClr val="FFFBF8"/>
              </a:solidFill>
              <a:latin typeface="Kollektif Italics"/>
            </a:endParaRPr>
          </a:p>
        </p:txBody>
      </p:sp>
      <p:cxnSp>
        <p:nvCxnSpPr>
          <p:cNvPr id="4" name="直線コネクタ 3">
            <a:extLst>
              <a:ext uri="{FF2B5EF4-FFF2-40B4-BE49-F238E27FC236}">
                <a16:creationId xmlns:a16="http://schemas.microsoft.com/office/drawing/2014/main" id="{AEDCBB59-BB0F-8A21-6B05-A8DD9EBAF57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BFE7EEA0-A9D2-E0DF-EC96-9BCE3B7954BC}"/>
              </a:ext>
            </a:extLst>
          </p:cNvPr>
          <p:cNvCxnSpPr>
            <a:cxnSpLocks/>
          </p:cNvCxnSpPr>
          <p:nvPr/>
        </p:nvCxnSpPr>
        <p:spPr>
          <a:xfrm>
            <a:off x="9566241" y="203200"/>
            <a:ext cx="0" cy="901477"/>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4D13ACCD-386D-97AF-9DC2-CC94D9AB5752}"/>
              </a:ext>
            </a:extLst>
          </p:cNvPr>
          <p:cNvSpPr txBox="1"/>
          <p:nvPr/>
        </p:nvSpPr>
        <p:spPr>
          <a:xfrm>
            <a:off x="9935984" y="361550"/>
            <a:ext cx="1923925" cy="584775"/>
          </a:xfrm>
          <a:prstGeom prst="rect">
            <a:avLst/>
          </a:prstGeom>
          <a:noFill/>
        </p:spPr>
        <p:txBody>
          <a:bodyPr wrap="none" rtlCol="0">
            <a:spAutoFit/>
          </a:bodyPr>
          <a:lstStyle/>
          <a:p>
            <a:r>
              <a:rPr kumimoji="1" lang="en-US" altLang="ja-JP" sz="3200" b="1" dirty="0">
                <a:solidFill>
                  <a:srgbClr val="FF0000"/>
                </a:solidFill>
              </a:rPr>
              <a:t>G200</a:t>
            </a:r>
            <a:r>
              <a:rPr kumimoji="1" lang="ja-JP" altLang="en-US" sz="3200" b="1" dirty="0">
                <a:solidFill>
                  <a:srgbClr val="FF0000"/>
                </a:solidFill>
              </a:rPr>
              <a:t>万</a:t>
            </a:r>
            <a:r>
              <a:rPr kumimoji="1" lang="ja-JP" altLang="en-US" sz="2400" b="1" dirty="0">
                <a:solidFill>
                  <a:srgbClr val="FF0000"/>
                </a:solidFill>
              </a:rPr>
              <a:t>円</a:t>
            </a:r>
            <a:endParaRPr lang="en-US" altLang="ja-JP" sz="3200" b="1" dirty="0">
              <a:solidFill>
                <a:srgbClr val="FF0000"/>
              </a:solidFill>
            </a:endParaRPr>
          </a:p>
        </p:txBody>
      </p:sp>
      <p:sp>
        <p:nvSpPr>
          <p:cNvPr id="9" name="テキスト ボックス 8">
            <a:extLst>
              <a:ext uri="{FF2B5EF4-FFF2-40B4-BE49-F238E27FC236}">
                <a16:creationId xmlns:a16="http://schemas.microsoft.com/office/drawing/2014/main" id="{E7D51F23-CBFF-A158-B00A-47791887959F}"/>
              </a:ext>
            </a:extLst>
          </p:cNvPr>
          <p:cNvSpPr txBox="1"/>
          <p:nvPr/>
        </p:nvSpPr>
        <p:spPr>
          <a:xfrm>
            <a:off x="349278" y="1134856"/>
            <a:ext cx="11675756" cy="307777"/>
          </a:xfrm>
          <a:prstGeom prst="rect">
            <a:avLst/>
          </a:prstGeom>
          <a:noFill/>
        </p:spPr>
        <p:txBody>
          <a:bodyPr wrap="square">
            <a:spAutoFit/>
          </a:bodyPr>
          <a:lstStyle/>
          <a:p>
            <a:endParaRPr lang="ja-JP" altLang="en-US" sz="1400">
              <a:latin typeface="+mn-ea"/>
            </a:endParaRPr>
          </a:p>
        </p:txBody>
      </p:sp>
      <p:sp>
        <p:nvSpPr>
          <p:cNvPr id="14" name="テキスト ボックス 13">
            <a:extLst>
              <a:ext uri="{FF2B5EF4-FFF2-40B4-BE49-F238E27FC236}">
                <a16:creationId xmlns:a16="http://schemas.microsoft.com/office/drawing/2014/main" id="{CD534046-232F-1981-121D-F47B45CF4EC5}"/>
              </a:ext>
            </a:extLst>
          </p:cNvPr>
          <p:cNvSpPr txBox="1"/>
          <p:nvPr/>
        </p:nvSpPr>
        <p:spPr>
          <a:xfrm>
            <a:off x="349278" y="361284"/>
            <a:ext cx="9085208" cy="646331"/>
          </a:xfrm>
          <a:prstGeom prst="rect">
            <a:avLst/>
          </a:prstGeom>
          <a:noFill/>
        </p:spPr>
        <p:txBody>
          <a:bodyPr wrap="square">
            <a:spAutoFit/>
          </a:bodyPr>
          <a:lstStyle/>
          <a:p>
            <a:r>
              <a:rPr lang="ja-JP" altLang="en-US" sz="2400" b="1">
                <a:solidFill>
                  <a:schemeClr val="dk1"/>
                </a:solidFill>
                <a:latin typeface="游ゴシック" panose="020B0400000000000000" pitchFamily="50" charset="-128"/>
                <a:ea typeface="游ゴシック" panose="020B0400000000000000" pitchFamily="50" charset="-128"/>
                <a:cs typeface="Meiryo"/>
                <a:sym typeface="Meiryo"/>
              </a:rPr>
              <a:t>オプションプラン❷ </a:t>
            </a:r>
            <a:r>
              <a:rPr lang="ja-JP" altLang="en-US" sz="3600" b="1">
                <a:solidFill>
                  <a:schemeClr val="dk1"/>
                </a:solidFill>
                <a:latin typeface="游ゴシック" panose="020B0400000000000000" pitchFamily="50" charset="-128"/>
                <a:ea typeface="游ゴシック" panose="020B0400000000000000" pitchFamily="50" charset="-128"/>
                <a:cs typeface="Meiryo"/>
                <a:sym typeface="Meiryo"/>
              </a:rPr>
              <a:t>リール動画制作</a:t>
            </a:r>
            <a:endParaRPr lang="ja-JP" altLang="en-US" sz="3600">
              <a:latin typeface="游ゴシック" panose="020B0400000000000000" pitchFamily="50" charset="-128"/>
              <a:ea typeface="游ゴシック" panose="020B0400000000000000" pitchFamily="50" charset="-128"/>
            </a:endParaRPr>
          </a:p>
        </p:txBody>
      </p:sp>
      <p:sp>
        <p:nvSpPr>
          <p:cNvPr id="11" name="Google Shape;1523;p126">
            <a:extLst>
              <a:ext uri="{FF2B5EF4-FFF2-40B4-BE49-F238E27FC236}">
                <a16:creationId xmlns:a16="http://schemas.microsoft.com/office/drawing/2014/main" id="{EC1480C8-0E29-7F9F-1341-E0E85B6BC095}"/>
              </a:ext>
            </a:extLst>
          </p:cNvPr>
          <p:cNvSpPr txBox="1"/>
          <p:nvPr/>
        </p:nvSpPr>
        <p:spPr>
          <a:xfrm>
            <a:off x="439661" y="1263029"/>
            <a:ext cx="7624839" cy="523180"/>
          </a:xfrm>
          <a:prstGeom prst="rect">
            <a:avLst/>
          </a:prstGeom>
          <a:noFill/>
          <a:ln>
            <a:noFill/>
          </a:ln>
        </p:spPr>
        <p:txBody>
          <a:bodyPr spcFirstLastPara="1" wrap="square" lIns="91425" tIns="45700" rIns="91425" bIns="45700" anchor="t" anchorCtr="0">
            <a:spAutoFit/>
          </a:bodyPr>
          <a:lstStyle/>
          <a:p>
            <a:r>
              <a:rPr lang="en-US" altLang="ja-JP" sz="1400">
                <a:solidFill>
                  <a:srgbClr val="3F3F3F"/>
                </a:solidFill>
                <a:latin typeface="游ゴシック" panose="020B0400000000000000" pitchFamily="50" charset="-128"/>
                <a:ea typeface="游ゴシック" panose="020B0400000000000000" pitchFamily="50" charset="-128"/>
                <a:cs typeface="Meiryo"/>
                <a:sym typeface="Meiryo"/>
              </a:rPr>
              <a:t>Oggi</a:t>
            </a:r>
            <a:r>
              <a:rPr lang="ja-JP" altLang="en-US" sz="1400">
                <a:solidFill>
                  <a:srgbClr val="3F3F3F"/>
                </a:solidFill>
                <a:latin typeface="游ゴシック" panose="020B0400000000000000" pitchFamily="50" charset="-128"/>
                <a:ea typeface="游ゴシック" panose="020B0400000000000000" pitchFamily="50" charset="-128"/>
                <a:cs typeface="Meiryo"/>
                <a:sym typeface="Meiryo"/>
              </a:rPr>
              <a:t>の世界感を活かし、広告主様の商材・サービスについて</a:t>
            </a:r>
            <a:r>
              <a:rPr lang="en-US" altLang="ja-JP" sz="1400">
                <a:solidFill>
                  <a:srgbClr val="3F3F3F"/>
                </a:solidFill>
                <a:latin typeface="游ゴシック" panose="020B0400000000000000" pitchFamily="50" charset="-128"/>
                <a:ea typeface="游ゴシック" panose="020B0400000000000000" pitchFamily="50" charset="-128"/>
                <a:cs typeface="Meiryo"/>
                <a:sym typeface="Meiryo"/>
              </a:rPr>
              <a:t>Instagram</a:t>
            </a:r>
            <a:r>
              <a:rPr lang="ja-JP" altLang="en-US" sz="1400">
                <a:solidFill>
                  <a:srgbClr val="3F3F3F"/>
                </a:solidFill>
                <a:latin typeface="游ゴシック" panose="020B0400000000000000" pitchFamily="50" charset="-128"/>
                <a:ea typeface="游ゴシック" panose="020B0400000000000000" pitchFamily="50" charset="-128"/>
                <a:cs typeface="Meiryo"/>
                <a:sym typeface="Meiryo"/>
              </a:rPr>
              <a:t>リール画像を制作。</a:t>
            </a:r>
            <a:endParaRPr sz="1400">
              <a:solidFill>
                <a:srgbClr val="3F3F3F"/>
              </a:solidFill>
              <a:latin typeface="游ゴシック" panose="020B0400000000000000" pitchFamily="50" charset="-128"/>
              <a:ea typeface="游ゴシック" panose="020B0400000000000000" pitchFamily="50" charset="-128"/>
              <a:cs typeface="Meiryo"/>
              <a:sym typeface="Meiryo"/>
            </a:endParaRPr>
          </a:p>
          <a:p>
            <a:r>
              <a:rPr lang="en-US" altLang="ja-JP" sz="1400">
                <a:solidFill>
                  <a:srgbClr val="3F3F3F"/>
                </a:solidFill>
                <a:latin typeface="游ゴシック" panose="020B0400000000000000" pitchFamily="50" charset="-128"/>
                <a:ea typeface="游ゴシック" panose="020B0400000000000000" pitchFamily="50" charset="-128"/>
                <a:cs typeface="Meiryo"/>
                <a:sym typeface="Meiryo"/>
              </a:rPr>
              <a:t>Oggi</a:t>
            </a:r>
            <a:r>
              <a:rPr lang="ja-JP" altLang="en-US" sz="1400">
                <a:solidFill>
                  <a:srgbClr val="3F3F3F"/>
                </a:solidFill>
                <a:latin typeface="游ゴシック" panose="020B0400000000000000" pitchFamily="50" charset="-128"/>
                <a:ea typeface="游ゴシック" panose="020B0400000000000000" pitchFamily="50" charset="-128"/>
                <a:cs typeface="Meiryo"/>
                <a:sym typeface="Meiryo"/>
              </a:rPr>
              <a:t>公式</a:t>
            </a:r>
            <a:r>
              <a:rPr lang="en-US" altLang="ja-JP" sz="1400">
                <a:solidFill>
                  <a:srgbClr val="3F3F3F"/>
                </a:solidFill>
                <a:latin typeface="游ゴシック" panose="020B0400000000000000" pitchFamily="50" charset="-128"/>
                <a:ea typeface="游ゴシック" panose="020B0400000000000000" pitchFamily="50" charset="-128"/>
                <a:cs typeface="Meiryo"/>
                <a:sym typeface="Meiryo"/>
              </a:rPr>
              <a:t>Instagram</a:t>
            </a:r>
            <a:r>
              <a:rPr lang="ja-JP" altLang="en-US" sz="1400">
                <a:solidFill>
                  <a:srgbClr val="3F3F3F"/>
                </a:solidFill>
                <a:latin typeface="游ゴシック" panose="020B0400000000000000" pitchFamily="50" charset="-128"/>
                <a:ea typeface="游ゴシック" panose="020B0400000000000000" pitchFamily="50" charset="-128"/>
                <a:cs typeface="Meiryo"/>
                <a:sym typeface="Meiryo"/>
              </a:rPr>
              <a:t>内にてリールに投稿、展開します。</a:t>
            </a:r>
            <a:endParaRPr sz="1400">
              <a:solidFill>
                <a:srgbClr val="3F3F3F"/>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12" name="Google Shape;1520;p126">
            <a:extLst>
              <a:ext uri="{FF2B5EF4-FFF2-40B4-BE49-F238E27FC236}">
                <a16:creationId xmlns:a16="http://schemas.microsoft.com/office/drawing/2014/main" id="{461EDBB7-53B0-0960-4224-AD613A5CEF4F}"/>
              </a:ext>
            </a:extLst>
          </p:cNvPr>
          <p:cNvGraphicFramePr/>
          <p:nvPr>
            <p:extLst>
              <p:ext uri="{D42A27DB-BD31-4B8C-83A1-F6EECF244321}">
                <p14:modId xmlns:p14="http://schemas.microsoft.com/office/powerpoint/2010/main" val="3675606820"/>
              </p:ext>
            </p:extLst>
          </p:nvPr>
        </p:nvGraphicFramePr>
        <p:xfrm>
          <a:off x="7184216" y="1594559"/>
          <a:ext cx="4328175" cy="4755650"/>
        </p:xfrm>
        <a:graphic>
          <a:graphicData uri="http://schemas.openxmlformats.org/drawingml/2006/table">
            <a:tbl>
              <a:tblPr firstRow="1" bandRow="1">
                <a:noFill/>
              </a:tblPr>
              <a:tblGrid>
                <a:gridCol w="1401225">
                  <a:extLst>
                    <a:ext uri="{9D8B030D-6E8A-4147-A177-3AD203B41FA5}">
                      <a16:colId xmlns:a16="http://schemas.microsoft.com/office/drawing/2014/main" val="20000"/>
                    </a:ext>
                  </a:extLst>
                </a:gridCol>
                <a:gridCol w="2926950">
                  <a:extLst>
                    <a:ext uri="{9D8B030D-6E8A-4147-A177-3AD203B41FA5}">
                      <a16:colId xmlns:a16="http://schemas.microsoft.com/office/drawing/2014/main" val="20001"/>
                    </a:ext>
                  </a:extLst>
                </a:gridCol>
              </a:tblGrid>
              <a:tr h="448425">
                <a:tc>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latin typeface="游ゴシック" panose="020B0400000000000000" pitchFamily="50" charset="-128"/>
                          <a:ea typeface="游ゴシック" panose="020B0400000000000000" pitchFamily="50" charset="-128"/>
                          <a:cs typeface="Meiryo"/>
                          <a:sym typeface="Meiryo"/>
                        </a:rPr>
                        <a:t>プラン</a:t>
                      </a:r>
                      <a:endParaRPr sz="1000" b="1"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chemeClr val="dk1"/>
                      </a:solidFill>
                      <a:prstDash val="solid"/>
                      <a:round/>
                      <a:headEnd type="none" w="sm" len="sm"/>
                      <a:tailEnd type="none" w="sm" len="sm"/>
                    </a:lnT>
                    <a:lnB w="9525" cap="flat" cmpd="sng">
                      <a:solidFill>
                        <a:srgbClr val="7F7F7F"/>
                      </a:solidFill>
                      <a:prstDash val="dot"/>
                      <a:round/>
                      <a:headEnd type="none" w="sm" len="sm"/>
                      <a:tailEnd type="none" w="sm" len="sm"/>
                    </a:lnB>
                    <a:solidFill>
                      <a:srgbClr val="D2D2F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latin typeface="游ゴシック" panose="020B0400000000000000" pitchFamily="50" charset="-128"/>
                          <a:ea typeface="游ゴシック" panose="020B0400000000000000" pitchFamily="50" charset="-128"/>
                          <a:cs typeface="Meiryo"/>
                          <a:sym typeface="Meiryo"/>
                        </a:rPr>
                        <a:t>リール動画制作メニュー</a:t>
                      </a:r>
                      <a:endParaRPr sz="1000" b="1"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7F7F7F"/>
                      </a:solidFill>
                      <a:prstDash val="dot"/>
                      <a:round/>
                      <a:headEnd type="none" w="sm" len="sm"/>
                      <a:tailEnd type="none" w="sm" len="sm"/>
                    </a:lnB>
                    <a:solidFill>
                      <a:srgbClr val="D2D2F2"/>
                    </a:solidFill>
                  </a:tcPr>
                </a:tc>
                <a:extLst>
                  <a:ext uri="{0D108BD9-81ED-4DB2-BD59-A6C34878D82A}">
                    <a16:rowId xmlns:a16="http://schemas.microsoft.com/office/drawing/2014/main" val="10000"/>
                  </a:ext>
                </a:extLst>
              </a:tr>
              <a:tr h="778825">
                <a:tc rowSpan="2">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料金</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FF0000"/>
                        </a:buClr>
                        <a:buSzPts val="1000"/>
                        <a:buFont typeface="Meiryo"/>
                        <a:buNone/>
                      </a:pPr>
                      <a:r>
                        <a:rPr lang="ja-JP" sz="14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Ｇ</a:t>
                      </a:r>
                      <a:r>
                        <a:rPr lang="en-US" altLang="ja-JP" sz="14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200</a:t>
                      </a:r>
                      <a:r>
                        <a:rPr lang="ja-JP" sz="14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万円</a:t>
                      </a:r>
                      <a:endParaRPr sz="14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chemeClr val="dk1"/>
                        </a:buClr>
                        <a:buSzPts val="800"/>
                        <a:buFont typeface="Meiryo"/>
                        <a:buNone/>
                      </a:pPr>
                      <a:r>
                        <a:rPr lang="ja-JP" sz="1400" b="1" i="0" u="none" strike="noStrike" cap="none">
                          <a:solidFill>
                            <a:schemeClr val="dk1"/>
                          </a:solidFill>
                          <a:latin typeface="游ゴシック" panose="020B0400000000000000" pitchFamily="50" charset="-128"/>
                          <a:ea typeface="游ゴシック" panose="020B0400000000000000" pitchFamily="50" charset="-128"/>
                          <a:cs typeface="Meiryo"/>
                          <a:sym typeface="Meiryo"/>
                        </a:rPr>
                        <a:t>（動画制作費・配信費込）</a:t>
                      </a:r>
                      <a:endParaRPr sz="14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1"/>
                  </a:ext>
                </a:extLst>
              </a:tr>
              <a:tr h="502725">
                <a:tc v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800"/>
                        <a:buFont typeface="Meiryo"/>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雑</a:t>
                      </a: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誌orWEBタイアップのオプションメニューです。</a:t>
                      </a:r>
                      <a:endParaRPr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chemeClr val="dk1"/>
                        </a:buClr>
                        <a:buSzPts val="800"/>
                        <a:buFont typeface="Meiryo"/>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※動画の制作内容により別途追加費用発生の場合があります。</a:t>
                      </a:r>
                      <a:endParaRPr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※起用者により実施可否確認、別途費用発生の可能性がございます</a:t>
                      </a:r>
                      <a:r>
                        <a:rPr lang="ja-JP" sz="800" b="0" i="0" u="none" strike="noStrike" cap="none" dirty="0">
                          <a:latin typeface="游ゴシック" panose="020B0400000000000000" pitchFamily="50" charset="-128"/>
                          <a:ea typeface="游ゴシック" panose="020B0400000000000000" pitchFamily="50" charset="-128"/>
                          <a:cs typeface="Meiryo"/>
                          <a:sym typeface="Meiryo"/>
                        </a:rPr>
                        <a:t>。</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rPr>
                        <a:t>※上記記載金額は動画制作のみの金額となります</a:t>
                      </a:r>
                      <a:endParaRPr sz="800" b="0" i="0" u="none" strike="noStrike" cap="none" dirty="0">
                        <a:solidFill>
                          <a:schemeClr val="dk1"/>
                        </a:solidFill>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2"/>
                  </a:ext>
                </a:extLst>
              </a:tr>
              <a:tr h="324875">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ビデオ尺／</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本数</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30秒以内／１本</a:t>
                      </a:r>
                      <a:endParaRPr sz="10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3"/>
                  </a:ext>
                </a:extLst>
              </a:tr>
              <a:tr h="49390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再生数</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alt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5</a:t>
                      </a:r>
                      <a:r>
                        <a:rPr lang="ja-JP"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万回再生想定</a:t>
                      </a:r>
                      <a:endParaRPr sz="12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900" b="1" i="0" u="none" strike="noStrike" cap="none">
                          <a:solidFill>
                            <a:srgbClr val="FF0000"/>
                          </a:solidFill>
                          <a:latin typeface="游ゴシック" panose="020B0400000000000000" pitchFamily="50" charset="-128"/>
                          <a:ea typeface="游ゴシック" panose="020B0400000000000000" pitchFamily="50" charset="-128"/>
                          <a:cs typeface="Meiryo"/>
                          <a:sym typeface="Meiryo"/>
                        </a:rPr>
                        <a:t>※Instagramリールによるオーガニック投稿の数字</a:t>
                      </a:r>
                      <a:endParaRPr sz="900" b="0" i="0" u="none" strike="noStrike" cap="none">
                        <a:solidFill>
                          <a:srgbClr val="FF0000"/>
                        </a:solidFill>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4"/>
                  </a:ext>
                </a:extLst>
              </a:tr>
              <a:tr h="27405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掲載期間</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1ヶ月間</a:t>
                      </a:r>
                      <a:endParaRPr sz="10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5"/>
                  </a:ext>
                </a:extLst>
              </a:tr>
              <a:tr h="27405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掲載開始</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平日任意</a:t>
                      </a:r>
                      <a:endParaRPr sz="10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6"/>
                  </a:ext>
                </a:extLst>
              </a:tr>
              <a:tr h="45425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掲載面／</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配信先</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latin typeface="游ゴシック" panose="020B0400000000000000" pitchFamily="50" charset="-128"/>
                          <a:ea typeface="游ゴシック" panose="020B0400000000000000" pitchFamily="50" charset="-128"/>
                          <a:cs typeface="Meiryo"/>
                          <a:sym typeface="Meiryo"/>
                        </a:rPr>
                        <a:t>・Oggiの公式Instagramリール内</a:t>
                      </a:r>
                      <a:endParaRPr sz="8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latin typeface="游ゴシック" panose="020B0400000000000000" pitchFamily="50" charset="-128"/>
                          <a:ea typeface="游ゴシック" panose="020B0400000000000000" pitchFamily="50" charset="-128"/>
                          <a:cs typeface="Meiryo"/>
                          <a:sym typeface="Meiryo"/>
                        </a:rPr>
                        <a:t>・動画二次利用は別途ご相談</a:t>
                      </a:r>
                      <a:endParaRPr sz="8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7"/>
                  </a:ext>
                </a:extLst>
              </a:tr>
              <a:tr h="37370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申込み期限</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latin typeface="游ゴシック" panose="020B0400000000000000" pitchFamily="50" charset="-128"/>
                          <a:ea typeface="游ゴシック" panose="020B0400000000000000" pitchFamily="50" charset="-128"/>
                          <a:cs typeface="Meiryo"/>
                          <a:sym typeface="Meiryo"/>
                        </a:rPr>
                        <a:t>本誌/WEBタイアップお申込み時</a:t>
                      </a:r>
                      <a:endParaRPr sz="800" b="0" i="0" u="none" strike="noStrike" cap="none">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rgbClr val="7F7F7F"/>
                      </a:solidFill>
                      <a:prstDash val="dot"/>
                      <a:round/>
                      <a:headEnd type="none" w="sm" len="sm"/>
                      <a:tailEnd type="none" w="sm" len="sm"/>
                    </a:lnB>
                    <a:solidFill>
                      <a:schemeClr val="bg1"/>
                    </a:solidFill>
                  </a:tcPr>
                </a:tc>
                <a:extLst>
                  <a:ext uri="{0D108BD9-81ED-4DB2-BD59-A6C34878D82A}">
                    <a16:rowId xmlns:a16="http://schemas.microsoft.com/office/drawing/2014/main" val="10008"/>
                  </a:ext>
                </a:extLst>
              </a:tr>
              <a:tr h="561150">
                <a:tc>
                  <a:txBody>
                    <a:bodyPr/>
                    <a:lstStyle/>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掲載</a:t>
                      </a:r>
                      <a:endParaRPr sz="1000" b="0" i="0" u="none" strike="noStrike" cap="none">
                        <a:latin typeface="游ゴシック" panose="020B0400000000000000" pitchFamily="50" charset="-128"/>
                        <a:ea typeface="游ゴシック" panose="020B0400000000000000" pitchFamily="50" charset="-128"/>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1000" b="0" i="0" u="none" strike="noStrike" cap="none">
                          <a:latin typeface="游ゴシック" panose="020B0400000000000000" pitchFamily="50" charset="-128"/>
                          <a:ea typeface="游ゴシック" panose="020B0400000000000000" pitchFamily="50" charset="-128"/>
                          <a:cs typeface="Meiryo"/>
                          <a:sym typeface="Meiryo"/>
                        </a:rPr>
                        <a:t>レポート</a:t>
                      </a:r>
                      <a:endParaRPr sz="1800" u="none" strike="noStrike" cap="none">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7F7F7F"/>
                      </a:solidFill>
                      <a:prstDash val="dot"/>
                      <a:round/>
                      <a:headEnd type="none" w="sm" len="sm"/>
                      <a:tailEnd type="none" w="sm" len="sm"/>
                    </a:lnR>
                    <a:lnT w="9525" cap="flat" cmpd="sng">
                      <a:solidFill>
                        <a:srgbClr val="7F7F7F"/>
                      </a:solidFill>
                      <a:prstDash val="dot"/>
                      <a:round/>
                      <a:headEnd type="none" w="sm" len="sm"/>
                      <a:tailEnd type="none" w="sm" len="sm"/>
                    </a:lnT>
                    <a:lnB w="9525" cap="flat" cmpd="sng">
                      <a:solidFill>
                        <a:schemeClr val="dk1"/>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latin typeface="游ゴシック" panose="020B0400000000000000" pitchFamily="50" charset="-128"/>
                          <a:ea typeface="游ゴシック" panose="020B0400000000000000" pitchFamily="50" charset="-128"/>
                          <a:cs typeface="Meiryo"/>
                          <a:sym typeface="Meiryo"/>
                        </a:rPr>
                        <a:t>Instagramリール再生数・投稿キャプチャ</a:t>
                      </a:r>
                      <a:endParaRPr sz="800" b="0" i="0" u="none" strike="noStrike" cap="none" dirty="0">
                        <a:latin typeface="游ゴシック" panose="020B0400000000000000" pitchFamily="50" charset="-128"/>
                        <a:ea typeface="游ゴシック" panose="020B0400000000000000" pitchFamily="50" charset="-128"/>
                        <a:cs typeface="Meiryo"/>
                        <a:sym typeface="Meiryo"/>
                      </a:endParaRPr>
                    </a:p>
                  </a:txBody>
                  <a:tcPr marL="91450" marR="91450" marT="45725" marB="45725" anchor="ctr">
                    <a:lnL w="9525" cap="flat" cmpd="sng">
                      <a:solidFill>
                        <a:srgbClr val="7F7F7F"/>
                      </a:solidFill>
                      <a:prstDash val="dot"/>
                      <a:round/>
                      <a:headEnd type="none" w="sm" len="sm"/>
                      <a:tailEnd type="none" w="sm" len="sm"/>
                    </a:lnL>
                    <a:lnR w="9525" cap="flat" cmpd="sng">
                      <a:solidFill>
                        <a:schemeClr val="dk1"/>
                      </a:solidFill>
                      <a:prstDash val="solid"/>
                      <a:round/>
                      <a:headEnd type="none" w="sm" len="sm"/>
                      <a:tailEnd type="none" w="sm" len="sm"/>
                    </a:lnR>
                    <a:lnT w="9525" cap="flat" cmpd="sng">
                      <a:solidFill>
                        <a:srgbClr val="7F7F7F"/>
                      </a:solidFill>
                      <a:prstDash val="dot"/>
                      <a:round/>
                      <a:headEnd type="none" w="sm" len="sm"/>
                      <a:tailEnd type="none" w="sm" len="sm"/>
                    </a:lnT>
                    <a:lnB w="9525"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bl>
          </a:graphicData>
        </a:graphic>
      </p:graphicFrame>
      <p:pic>
        <p:nvPicPr>
          <p:cNvPr id="13" name="Google Shape;1524;p126">
            <a:extLst>
              <a:ext uri="{FF2B5EF4-FFF2-40B4-BE49-F238E27FC236}">
                <a16:creationId xmlns:a16="http://schemas.microsoft.com/office/drawing/2014/main" id="{FEB78759-6780-3FEC-D375-F1E5E8464BB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94166" y="2129402"/>
            <a:ext cx="1874175" cy="3632930"/>
          </a:xfrm>
          <a:prstGeom prst="rect">
            <a:avLst/>
          </a:prstGeom>
          <a:noFill/>
          <a:ln>
            <a:noFill/>
          </a:ln>
        </p:spPr>
      </p:pic>
      <p:sp>
        <p:nvSpPr>
          <p:cNvPr id="15" name="Google Shape;1531;p126">
            <a:extLst>
              <a:ext uri="{FF2B5EF4-FFF2-40B4-BE49-F238E27FC236}">
                <a16:creationId xmlns:a16="http://schemas.microsoft.com/office/drawing/2014/main" id="{AB13EEC2-EA00-6430-808C-4746DF224B2D}"/>
              </a:ext>
            </a:extLst>
          </p:cNvPr>
          <p:cNvSpPr txBox="1"/>
          <p:nvPr/>
        </p:nvSpPr>
        <p:spPr>
          <a:xfrm>
            <a:off x="7634396" y="6350209"/>
            <a:ext cx="4231253" cy="507791"/>
          </a:xfrm>
          <a:prstGeom prst="rect">
            <a:avLst/>
          </a:prstGeom>
          <a:noFill/>
          <a:ln>
            <a:noFill/>
          </a:ln>
        </p:spPr>
        <p:txBody>
          <a:bodyPr spcFirstLastPara="1" wrap="square" lIns="91425" tIns="45700" rIns="91425" bIns="45700" anchor="t" anchorCtr="0">
            <a:spAutoFit/>
          </a:bodyPr>
          <a:lstStyle/>
          <a:p>
            <a:r>
              <a:rPr lang="en-US" altLang="ja-JP" sz="900">
                <a:solidFill>
                  <a:srgbClr val="3F3F3F"/>
                </a:solidFill>
                <a:latin typeface="游ゴシック" panose="020B0400000000000000" pitchFamily="50" charset="-128"/>
                <a:ea typeface="游ゴシック" panose="020B0400000000000000" pitchFamily="50" charset="-128"/>
                <a:cs typeface="Meiryo"/>
                <a:sym typeface="Meiryo"/>
              </a:rPr>
              <a:t>※Oggi</a:t>
            </a:r>
            <a:r>
              <a:rPr lang="ja-JP" altLang="en-US" sz="900">
                <a:solidFill>
                  <a:srgbClr val="3F3F3F"/>
                </a:solidFill>
                <a:latin typeface="游ゴシック" panose="020B0400000000000000" pitchFamily="50" charset="-128"/>
                <a:ea typeface="游ゴシック" panose="020B0400000000000000" pitchFamily="50" charset="-128"/>
                <a:cs typeface="Meiryo"/>
                <a:sym typeface="Meiryo"/>
              </a:rPr>
              <a:t>公式</a:t>
            </a:r>
            <a:r>
              <a:rPr lang="en-US" altLang="ja-JP" sz="900">
                <a:solidFill>
                  <a:srgbClr val="3F3F3F"/>
                </a:solidFill>
                <a:latin typeface="游ゴシック" panose="020B0400000000000000" pitchFamily="50" charset="-128"/>
                <a:ea typeface="游ゴシック" panose="020B0400000000000000" pitchFamily="50" charset="-128"/>
                <a:cs typeface="Meiryo"/>
                <a:sym typeface="Meiryo"/>
              </a:rPr>
              <a:t>Instagram</a:t>
            </a:r>
            <a:r>
              <a:rPr lang="ja-JP" altLang="en-US" sz="900">
                <a:solidFill>
                  <a:srgbClr val="3F3F3F"/>
                </a:solidFill>
                <a:latin typeface="游ゴシック" panose="020B0400000000000000" pitchFamily="50" charset="-128"/>
                <a:ea typeface="游ゴシック" panose="020B0400000000000000" pitchFamily="50" charset="-128"/>
                <a:cs typeface="Meiryo"/>
                <a:sym typeface="Meiryo"/>
              </a:rPr>
              <a:t>リールを</a:t>
            </a:r>
            <a:r>
              <a:rPr lang="en-US" altLang="ja-JP" sz="900">
                <a:solidFill>
                  <a:srgbClr val="3F3F3F"/>
                </a:solidFill>
                <a:latin typeface="游ゴシック" panose="020B0400000000000000" pitchFamily="50" charset="-128"/>
                <a:ea typeface="游ゴシック" panose="020B0400000000000000" pitchFamily="50" charset="-128"/>
                <a:cs typeface="Meiryo"/>
                <a:sym typeface="Meiryo"/>
              </a:rPr>
              <a:t>Instagram</a:t>
            </a:r>
            <a:r>
              <a:rPr lang="ja-JP" altLang="en-US" sz="900">
                <a:solidFill>
                  <a:srgbClr val="3F3F3F"/>
                </a:solidFill>
                <a:latin typeface="游ゴシック" panose="020B0400000000000000" pitchFamily="50" charset="-128"/>
                <a:ea typeface="游ゴシック" panose="020B0400000000000000" pitchFamily="50" charset="-128"/>
                <a:cs typeface="Meiryo"/>
                <a:sym typeface="Meiryo"/>
              </a:rPr>
              <a:t>フィード内にシェアします。</a:t>
            </a:r>
            <a:endParaRPr sz="900">
              <a:solidFill>
                <a:srgbClr val="3F3F3F"/>
              </a:solidFill>
              <a:latin typeface="游ゴシック" panose="020B0400000000000000" pitchFamily="50" charset="-128"/>
              <a:ea typeface="游ゴシック" panose="020B0400000000000000" pitchFamily="50" charset="-128"/>
              <a:cs typeface="Meiryo"/>
              <a:sym typeface="Meiryo"/>
            </a:endParaRPr>
          </a:p>
          <a:p>
            <a:r>
              <a:rPr lang="en-US" altLang="ja-JP" sz="900">
                <a:solidFill>
                  <a:srgbClr val="3F3F3F"/>
                </a:solidFill>
                <a:latin typeface="游ゴシック" panose="020B0400000000000000" pitchFamily="50" charset="-128"/>
                <a:ea typeface="游ゴシック" panose="020B0400000000000000" pitchFamily="50" charset="-128"/>
                <a:cs typeface="Meiryo"/>
                <a:sym typeface="Meiryo"/>
              </a:rPr>
              <a:t>※</a:t>
            </a:r>
            <a:r>
              <a:rPr lang="ja-JP" altLang="en-US" sz="900">
                <a:solidFill>
                  <a:srgbClr val="3F3F3F"/>
                </a:solidFill>
                <a:latin typeface="游ゴシック" panose="020B0400000000000000" pitchFamily="50" charset="-128"/>
                <a:ea typeface="游ゴシック" panose="020B0400000000000000" pitchFamily="50" charset="-128"/>
                <a:cs typeface="Meiryo"/>
                <a:sym typeface="Meiryo"/>
              </a:rPr>
              <a:t>掲載期間中の競合調整は行いませんのでご了承ください。</a:t>
            </a:r>
            <a:endParaRPr sz="900">
              <a:solidFill>
                <a:srgbClr val="3F3F3F"/>
              </a:solidFill>
              <a:latin typeface="游ゴシック" panose="020B0400000000000000" pitchFamily="50" charset="-128"/>
              <a:ea typeface="游ゴシック" panose="020B0400000000000000" pitchFamily="50" charset="-128"/>
              <a:cs typeface="Meiryo"/>
              <a:sym typeface="Meiryo"/>
            </a:endParaRPr>
          </a:p>
          <a:p>
            <a:r>
              <a:rPr lang="en-US" altLang="ja-JP" sz="900">
                <a:solidFill>
                  <a:srgbClr val="3F3F3F"/>
                </a:solidFill>
                <a:latin typeface="游ゴシック" panose="020B0400000000000000" pitchFamily="50" charset="-128"/>
                <a:ea typeface="游ゴシック" panose="020B0400000000000000" pitchFamily="50" charset="-128"/>
                <a:cs typeface="Meiryo"/>
                <a:sym typeface="Meiryo"/>
              </a:rPr>
              <a:t>※</a:t>
            </a:r>
            <a:r>
              <a:rPr lang="ja-JP" altLang="en-US" sz="900">
                <a:solidFill>
                  <a:srgbClr val="3F3F3F"/>
                </a:solidFill>
                <a:latin typeface="游ゴシック" panose="020B0400000000000000" pitchFamily="50" charset="-128"/>
                <a:ea typeface="游ゴシック" panose="020B0400000000000000" pitchFamily="50" charset="-128"/>
                <a:cs typeface="Meiryo"/>
                <a:sym typeface="Meiryo"/>
              </a:rPr>
              <a:t>リール動画撮影は基本的にタイアップ撮影と同日実施となります。</a:t>
            </a:r>
            <a:endParaRPr sz="900">
              <a:solidFill>
                <a:srgbClr val="3F3F3F"/>
              </a:solidFill>
              <a:latin typeface="游ゴシック" panose="020B0400000000000000" pitchFamily="50" charset="-128"/>
              <a:ea typeface="游ゴシック" panose="020B0400000000000000" pitchFamily="50" charset="-128"/>
              <a:cs typeface="Meiryo"/>
              <a:sym typeface="Meiryo"/>
            </a:endParaRPr>
          </a:p>
        </p:txBody>
      </p:sp>
      <p:sp>
        <p:nvSpPr>
          <p:cNvPr id="16" name="Google Shape;1532;p126">
            <a:extLst>
              <a:ext uri="{FF2B5EF4-FFF2-40B4-BE49-F238E27FC236}">
                <a16:creationId xmlns:a16="http://schemas.microsoft.com/office/drawing/2014/main" id="{37E932AC-F6FB-37F5-55AD-45ED1F5DE9DE}"/>
              </a:ext>
            </a:extLst>
          </p:cNvPr>
          <p:cNvSpPr txBox="1"/>
          <p:nvPr/>
        </p:nvSpPr>
        <p:spPr>
          <a:xfrm>
            <a:off x="1149715" y="6003980"/>
            <a:ext cx="4946285" cy="692457"/>
          </a:xfrm>
          <a:prstGeom prst="rect">
            <a:avLst/>
          </a:prstGeom>
          <a:noFill/>
          <a:ln>
            <a:noFill/>
          </a:ln>
        </p:spPr>
        <p:txBody>
          <a:bodyPr spcFirstLastPara="1" wrap="square" lIns="91425" tIns="45700" rIns="91425" bIns="45700" anchor="t" anchorCtr="0">
            <a:spAutoFit/>
          </a:bodyPr>
          <a:lstStyle/>
          <a:p>
            <a:pPr algn="ctr"/>
            <a:r>
              <a:rPr lang="en-US" altLang="ja-JP" sz="1300">
                <a:solidFill>
                  <a:srgbClr val="17365D"/>
                </a:solidFill>
                <a:latin typeface="游ゴシック" panose="020B0400000000000000" pitchFamily="50" charset="-128"/>
                <a:ea typeface="游ゴシック" panose="020B0400000000000000" pitchFamily="50" charset="-128"/>
                <a:cs typeface="Meiryo"/>
                <a:sym typeface="Meiryo"/>
              </a:rPr>
              <a:t>【</a:t>
            </a:r>
            <a:r>
              <a:rPr lang="ja-JP" altLang="en-US" sz="1300">
                <a:solidFill>
                  <a:srgbClr val="17365D"/>
                </a:solidFill>
                <a:latin typeface="游ゴシック" panose="020B0400000000000000" pitchFamily="50" charset="-128"/>
                <a:ea typeface="游ゴシック" panose="020B0400000000000000" pitchFamily="50" charset="-128"/>
                <a:cs typeface="Meiryo"/>
                <a:sym typeface="Meiryo"/>
              </a:rPr>
              <a:t>撮影構成・動画撮影・編集（音楽込）</a:t>
            </a:r>
            <a:r>
              <a:rPr lang="en-US" altLang="ja-JP" sz="1300">
                <a:solidFill>
                  <a:srgbClr val="17365D"/>
                </a:solidFill>
                <a:latin typeface="游ゴシック" panose="020B0400000000000000" pitchFamily="50" charset="-128"/>
                <a:ea typeface="游ゴシック" panose="020B0400000000000000" pitchFamily="50" charset="-128"/>
                <a:cs typeface="Meiryo"/>
                <a:sym typeface="Meiryo"/>
              </a:rPr>
              <a:t>】</a:t>
            </a:r>
            <a:endParaRPr>
              <a:latin typeface="游ゴシック" panose="020B0400000000000000" pitchFamily="50" charset="-128"/>
              <a:ea typeface="游ゴシック" panose="020B0400000000000000" pitchFamily="50" charset="-128"/>
            </a:endParaRPr>
          </a:p>
          <a:p>
            <a:pPr algn="ctr"/>
            <a:r>
              <a:rPr lang="en-US" altLang="ja-JP" sz="1300">
                <a:solidFill>
                  <a:srgbClr val="17365D"/>
                </a:solidFill>
                <a:latin typeface="游ゴシック" panose="020B0400000000000000" pitchFamily="50" charset="-128"/>
                <a:ea typeface="游ゴシック" panose="020B0400000000000000" pitchFamily="50" charset="-128"/>
                <a:cs typeface="Meiryo"/>
                <a:sym typeface="Meiryo"/>
              </a:rPr>
              <a:t>30</a:t>
            </a:r>
            <a:r>
              <a:rPr lang="ja-JP" altLang="en-US" sz="1300">
                <a:solidFill>
                  <a:srgbClr val="17365D"/>
                </a:solidFill>
                <a:latin typeface="游ゴシック" panose="020B0400000000000000" pitchFamily="50" charset="-128"/>
                <a:ea typeface="游ゴシック" panose="020B0400000000000000" pitchFamily="50" charset="-128"/>
                <a:cs typeface="Meiryo"/>
                <a:sym typeface="Meiryo"/>
              </a:rPr>
              <a:t>秒以内の短尺動画を制作し、</a:t>
            </a:r>
            <a:r>
              <a:rPr lang="en-US" altLang="ja-JP" sz="1300">
                <a:solidFill>
                  <a:srgbClr val="17365D"/>
                </a:solidFill>
                <a:latin typeface="游ゴシック" panose="020B0400000000000000" pitchFamily="50" charset="-128"/>
                <a:ea typeface="游ゴシック" panose="020B0400000000000000" pitchFamily="50" charset="-128"/>
                <a:cs typeface="Meiryo"/>
                <a:sym typeface="Meiryo"/>
              </a:rPr>
              <a:t>Oggi</a:t>
            </a:r>
            <a:r>
              <a:rPr lang="ja-JP" altLang="en-US" sz="1300">
                <a:solidFill>
                  <a:srgbClr val="17365D"/>
                </a:solidFill>
                <a:latin typeface="游ゴシック" panose="020B0400000000000000" pitchFamily="50" charset="-128"/>
                <a:ea typeface="游ゴシック" panose="020B0400000000000000" pitchFamily="50" charset="-128"/>
                <a:cs typeface="Meiryo"/>
                <a:sym typeface="Meiryo"/>
              </a:rPr>
              <a:t>ならではの世界感を活かし、</a:t>
            </a:r>
            <a:endParaRPr sz="1300">
              <a:solidFill>
                <a:srgbClr val="17365D"/>
              </a:solidFill>
              <a:latin typeface="游ゴシック" panose="020B0400000000000000" pitchFamily="50" charset="-128"/>
              <a:ea typeface="游ゴシック" panose="020B0400000000000000" pitchFamily="50" charset="-128"/>
              <a:cs typeface="Meiryo"/>
              <a:sym typeface="Meiryo"/>
            </a:endParaRPr>
          </a:p>
          <a:p>
            <a:pPr algn="ctr"/>
            <a:r>
              <a:rPr lang="ja-JP" altLang="en-US" sz="1300">
                <a:solidFill>
                  <a:srgbClr val="17365D"/>
                </a:solidFill>
                <a:latin typeface="游ゴシック" panose="020B0400000000000000" pitchFamily="50" charset="-128"/>
                <a:ea typeface="游ゴシック" panose="020B0400000000000000" pitchFamily="50" charset="-128"/>
                <a:cs typeface="Meiryo"/>
                <a:sym typeface="Meiryo"/>
              </a:rPr>
              <a:t>商材・サービスを広く訴求します！</a:t>
            </a:r>
            <a:endParaRPr sz="1300">
              <a:solidFill>
                <a:srgbClr val="17365D"/>
              </a:solidFill>
              <a:latin typeface="游ゴシック" panose="020B0400000000000000" pitchFamily="50" charset="-128"/>
              <a:ea typeface="游ゴシック" panose="020B0400000000000000" pitchFamily="50" charset="-128"/>
              <a:cs typeface="Meiryo"/>
              <a:sym typeface="Meiryo"/>
            </a:endParaRPr>
          </a:p>
        </p:txBody>
      </p:sp>
      <p:pic>
        <p:nvPicPr>
          <p:cNvPr id="17" name="Google Shape;1534;p126">
            <a:extLst>
              <a:ext uri="{FF2B5EF4-FFF2-40B4-BE49-F238E27FC236}">
                <a16:creationId xmlns:a16="http://schemas.microsoft.com/office/drawing/2014/main" id="{A338813A-5B7D-6396-8F8C-3084540E2FF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49044" y="2138891"/>
            <a:ext cx="1945456" cy="3623059"/>
          </a:xfrm>
          <a:prstGeom prst="rect">
            <a:avLst/>
          </a:prstGeom>
          <a:noFill/>
          <a:ln>
            <a:noFill/>
          </a:ln>
        </p:spPr>
      </p:pic>
      <p:pic>
        <p:nvPicPr>
          <p:cNvPr id="19" name="図 18">
            <a:extLst>
              <a:ext uri="{FF2B5EF4-FFF2-40B4-BE49-F238E27FC236}">
                <a16:creationId xmlns:a16="http://schemas.microsoft.com/office/drawing/2014/main" id="{9C04BA43-A05F-6AC6-1EEA-003935E7FD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447" y="2100085"/>
            <a:ext cx="2076016" cy="3623059"/>
          </a:xfrm>
          <a:prstGeom prst="rect">
            <a:avLst/>
          </a:prstGeom>
        </p:spPr>
      </p:pic>
      <p:pic>
        <p:nvPicPr>
          <p:cNvPr id="20" name="グラフィックス 19" descr="情報 単色塗りつぶし">
            <a:extLst>
              <a:ext uri="{FF2B5EF4-FFF2-40B4-BE49-F238E27FC236}">
                <a16:creationId xmlns:a16="http://schemas.microsoft.com/office/drawing/2014/main" id="{B675DDF9-CCF0-6CD6-8324-0629987C5A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4351" y="6429823"/>
            <a:ext cx="350045" cy="350045"/>
          </a:xfrm>
          <a:prstGeom prst="rect">
            <a:avLst/>
          </a:prstGeom>
        </p:spPr>
      </p:pic>
      <p:sp>
        <p:nvSpPr>
          <p:cNvPr id="21" name="テキスト ボックス 20">
            <a:extLst>
              <a:ext uri="{FF2B5EF4-FFF2-40B4-BE49-F238E27FC236}">
                <a16:creationId xmlns:a16="http://schemas.microsoft.com/office/drawing/2014/main" id="{46A55863-74E8-25E9-BCEE-EAE3D662F67A}"/>
              </a:ext>
            </a:extLst>
          </p:cNvPr>
          <p:cNvSpPr txBox="1"/>
          <p:nvPr/>
        </p:nvSpPr>
        <p:spPr>
          <a:xfrm>
            <a:off x="537447" y="6696437"/>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5" name="スライド番号プレースホルダー 4">
            <a:extLst>
              <a:ext uri="{FF2B5EF4-FFF2-40B4-BE49-F238E27FC236}">
                <a16:creationId xmlns:a16="http://schemas.microsoft.com/office/drawing/2014/main" id="{83CC1546-65BB-54C9-C353-A20841D85DCD}"/>
              </a:ext>
            </a:extLst>
          </p:cNvPr>
          <p:cNvSpPr>
            <a:spLocks noGrp="1"/>
          </p:cNvSpPr>
          <p:nvPr>
            <p:ph type="sldNum" sz="quarter" idx="12"/>
          </p:nvPr>
        </p:nvSpPr>
        <p:spPr>
          <a:xfrm>
            <a:off x="9172792" y="6401804"/>
            <a:ext cx="2743200" cy="365125"/>
          </a:xfrm>
        </p:spPr>
        <p:txBody>
          <a:bodyPr/>
          <a:lstStyle/>
          <a:p>
            <a:fld id="{DF8D5609-E9B0-419D-B3FA-22D9F77AE177}" type="slidenum">
              <a:rPr kumimoji="1" lang="ja-JP" altLang="en-US" smtClean="0"/>
              <a:t>25</a:t>
            </a:fld>
            <a:endParaRPr kumimoji="1" lang="ja-JP" altLang="en-US" dirty="0"/>
          </a:p>
        </p:txBody>
      </p:sp>
    </p:spTree>
    <p:extLst>
      <p:ext uri="{BB962C8B-B14F-4D97-AF65-F5344CB8AC3E}">
        <p14:creationId xmlns:p14="http://schemas.microsoft.com/office/powerpoint/2010/main" val="329312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87E6ED1-1C26-B314-66F1-633401AF72AB}"/>
              </a:ext>
            </a:extLst>
          </p:cNvPr>
          <p:cNvSpPr/>
          <p:nvPr/>
        </p:nvSpPr>
        <p:spPr>
          <a:xfrm>
            <a:off x="0" y="-12298"/>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18">
            <a:extLst>
              <a:ext uri="{FF2B5EF4-FFF2-40B4-BE49-F238E27FC236}">
                <a16:creationId xmlns:a16="http://schemas.microsoft.com/office/drawing/2014/main" id="{0A48FFD8-3694-E38D-B356-36C45EDEA140}"/>
              </a:ext>
            </a:extLst>
          </p:cNvPr>
          <p:cNvSpPr txBox="1"/>
          <p:nvPr/>
        </p:nvSpPr>
        <p:spPr>
          <a:xfrm>
            <a:off x="-3092123" y="-122133"/>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option plan</a:t>
            </a:r>
            <a:endParaRPr lang="en-US" altLang="ja-JP" sz="1200" i="1">
              <a:solidFill>
                <a:srgbClr val="FFFBF8"/>
              </a:solidFill>
              <a:latin typeface="Kollektif Italics"/>
            </a:endParaRPr>
          </a:p>
        </p:txBody>
      </p:sp>
      <p:cxnSp>
        <p:nvCxnSpPr>
          <p:cNvPr id="4" name="直線コネクタ 3">
            <a:extLst>
              <a:ext uri="{FF2B5EF4-FFF2-40B4-BE49-F238E27FC236}">
                <a16:creationId xmlns:a16="http://schemas.microsoft.com/office/drawing/2014/main" id="{AEDCBB59-BB0F-8A21-6B05-A8DD9EBAF571}"/>
              </a:ext>
            </a:extLst>
          </p:cNvPr>
          <p:cNvCxnSpPr>
            <a:cxnSpLocks/>
          </p:cNvCxnSpPr>
          <p:nvPr/>
        </p:nvCxnSpPr>
        <p:spPr>
          <a:xfrm>
            <a:off x="-68239" y="1104677"/>
            <a:ext cx="12297891"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BFE7EEA0-A9D2-E0DF-EC96-9BCE3B7954BC}"/>
              </a:ext>
            </a:extLst>
          </p:cNvPr>
          <p:cNvCxnSpPr>
            <a:cxnSpLocks/>
          </p:cNvCxnSpPr>
          <p:nvPr/>
        </p:nvCxnSpPr>
        <p:spPr>
          <a:xfrm>
            <a:off x="9566241" y="203200"/>
            <a:ext cx="0" cy="901477"/>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4D13ACCD-386D-97AF-9DC2-CC94D9AB5752}"/>
              </a:ext>
            </a:extLst>
          </p:cNvPr>
          <p:cNvSpPr txBox="1"/>
          <p:nvPr/>
        </p:nvSpPr>
        <p:spPr>
          <a:xfrm>
            <a:off x="9730800" y="392039"/>
            <a:ext cx="2334293" cy="584775"/>
          </a:xfrm>
          <a:prstGeom prst="rect">
            <a:avLst/>
          </a:prstGeom>
          <a:noFill/>
        </p:spPr>
        <p:txBody>
          <a:bodyPr wrap="none" rtlCol="0">
            <a:spAutoFit/>
          </a:bodyPr>
          <a:lstStyle/>
          <a:p>
            <a:r>
              <a:rPr kumimoji="1" lang="en-US" altLang="ja-JP" sz="3200" b="1" dirty="0">
                <a:solidFill>
                  <a:srgbClr val="FF0000"/>
                </a:solidFill>
              </a:rPr>
              <a:t>G350</a:t>
            </a:r>
            <a:r>
              <a:rPr kumimoji="1" lang="ja-JP" altLang="en-US" sz="3200" b="1" dirty="0">
                <a:solidFill>
                  <a:srgbClr val="FF0000"/>
                </a:solidFill>
              </a:rPr>
              <a:t>万</a:t>
            </a:r>
            <a:r>
              <a:rPr kumimoji="1" lang="ja-JP" altLang="en-US" sz="2400" b="1" dirty="0">
                <a:solidFill>
                  <a:srgbClr val="FF0000"/>
                </a:solidFill>
              </a:rPr>
              <a:t>円</a:t>
            </a:r>
            <a:r>
              <a:rPr kumimoji="1" lang="en-US" altLang="ja-JP" sz="3200" b="1" dirty="0">
                <a:solidFill>
                  <a:srgbClr val="FF0000"/>
                </a:solidFill>
              </a:rPr>
              <a:t>〜</a:t>
            </a:r>
            <a:endParaRPr lang="en-US" altLang="ja-JP" sz="3200" b="1" dirty="0">
              <a:solidFill>
                <a:srgbClr val="FF0000"/>
              </a:solidFill>
            </a:endParaRPr>
          </a:p>
        </p:txBody>
      </p:sp>
      <p:sp>
        <p:nvSpPr>
          <p:cNvPr id="9" name="テキスト ボックス 8">
            <a:extLst>
              <a:ext uri="{FF2B5EF4-FFF2-40B4-BE49-F238E27FC236}">
                <a16:creationId xmlns:a16="http://schemas.microsoft.com/office/drawing/2014/main" id="{E7D51F23-CBFF-A158-B00A-47791887959F}"/>
              </a:ext>
            </a:extLst>
          </p:cNvPr>
          <p:cNvSpPr txBox="1"/>
          <p:nvPr/>
        </p:nvSpPr>
        <p:spPr>
          <a:xfrm>
            <a:off x="349278" y="1134856"/>
            <a:ext cx="11675756" cy="307777"/>
          </a:xfrm>
          <a:prstGeom prst="rect">
            <a:avLst/>
          </a:prstGeom>
          <a:noFill/>
        </p:spPr>
        <p:txBody>
          <a:bodyPr wrap="square">
            <a:spAutoFit/>
          </a:bodyPr>
          <a:lstStyle/>
          <a:p>
            <a:endParaRPr lang="ja-JP" altLang="en-US" sz="1400">
              <a:latin typeface="+mn-ea"/>
            </a:endParaRPr>
          </a:p>
        </p:txBody>
      </p:sp>
      <p:sp>
        <p:nvSpPr>
          <p:cNvPr id="14" name="テキスト ボックス 13">
            <a:extLst>
              <a:ext uri="{FF2B5EF4-FFF2-40B4-BE49-F238E27FC236}">
                <a16:creationId xmlns:a16="http://schemas.microsoft.com/office/drawing/2014/main" id="{CD534046-232F-1981-121D-F47B45CF4EC5}"/>
              </a:ext>
            </a:extLst>
          </p:cNvPr>
          <p:cNvSpPr txBox="1"/>
          <p:nvPr/>
        </p:nvSpPr>
        <p:spPr>
          <a:xfrm>
            <a:off x="349278" y="458171"/>
            <a:ext cx="2990822" cy="461665"/>
          </a:xfrm>
          <a:prstGeom prst="rect">
            <a:avLst/>
          </a:prstGeom>
          <a:noFill/>
        </p:spPr>
        <p:txBody>
          <a:bodyPr wrap="square">
            <a:spAutoFit/>
          </a:bodyPr>
          <a:lstStyle/>
          <a:p>
            <a:r>
              <a:rPr lang="ja-JP" altLang="en-US" sz="2400" b="1">
                <a:solidFill>
                  <a:schemeClr val="dk1"/>
                </a:solidFill>
                <a:latin typeface="游ゴシック" panose="020B0400000000000000" pitchFamily="50" charset="-128"/>
                <a:ea typeface="游ゴシック" panose="020B0400000000000000" pitchFamily="50" charset="-128"/>
                <a:cs typeface="Meiryo"/>
                <a:sym typeface="Meiryo"/>
              </a:rPr>
              <a:t>オプションプラン❸</a:t>
            </a:r>
            <a:endParaRPr lang="ja-JP" altLang="en-US" sz="3600">
              <a:latin typeface="游ゴシック" panose="020B0400000000000000" pitchFamily="50" charset="-128"/>
              <a:ea typeface="游ゴシック" panose="020B0400000000000000" pitchFamily="50" charset="-128"/>
            </a:endParaRPr>
          </a:p>
        </p:txBody>
      </p:sp>
      <p:sp>
        <p:nvSpPr>
          <p:cNvPr id="11" name="Google Shape;1523;p126">
            <a:extLst>
              <a:ext uri="{FF2B5EF4-FFF2-40B4-BE49-F238E27FC236}">
                <a16:creationId xmlns:a16="http://schemas.microsoft.com/office/drawing/2014/main" id="{EC1480C8-0E29-7F9F-1341-E0E85B6BC095}"/>
              </a:ext>
            </a:extLst>
          </p:cNvPr>
          <p:cNvSpPr txBox="1"/>
          <p:nvPr/>
        </p:nvSpPr>
        <p:spPr>
          <a:xfrm>
            <a:off x="439661" y="1263029"/>
            <a:ext cx="11447539" cy="338514"/>
          </a:xfrm>
          <a:prstGeom prst="rect">
            <a:avLst/>
          </a:prstGeom>
          <a:noFill/>
          <a:ln>
            <a:noFill/>
          </a:ln>
        </p:spPr>
        <p:txBody>
          <a:bodyPr spcFirstLastPara="1" wrap="square" lIns="91425" tIns="45700" rIns="91425" bIns="45700" anchor="t" anchorCtr="0">
            <a:spAutoFit/>
          </a:bodyPr>
          <a:lstStyle/>
          <a:p>
            <a:r>
              <a:rPr lang="ja-JP" altLang="en-US" sz="1600" dirty="0">
                <a:solidFill>
                  <a:srgbClr val="3F3F3F"/>
                </a:solidFill>
                <a:latin typeface="游ゴシック" panose="020B0400000000000000" pitchFamily="50" charset="-128"/>
                <a:ea typeface="游ゴシック" panose="020B0400000000000000" pitchFamily="50" charset="-128"/>
                <a:cs typeface="Meiryo"/>
                <a:sym typeface="Meiryo"/>
              </a:rPr>
              <a:t>読者が商品を手に取り、使ったときのリアルな反応がすぐ見える！ポップアップリアルイベント企画です。</a:t>
            </a:r>
          </a:p>
        </p:txBody>
      </p:sp>
      <p:pic>
        <p:nvPicPr>
          <p:cNvPr id="5" name="object 5">
            <a:extLst>
              <a:ext uri="{FF2B5EF4-FFF2-40B4-BE49-F238E27FC236}">
                <a16:creationId xmlns:a16="http://schemas.microsoft.com/office/drawing/2014/main" id="{905ACFE1-8AC8-3FE2-1158-76EC51FF8445}"/>
              </a:ext>
            </a:extLst>
          </p:cNvPr>
          <p:cNvPicPr/>
          <p:nvPr/>
        </p:nvPicPr>
        <p:blipFill>
          <a:blip r:embed="rId2" cstate="email">
            <a:extLst>
              <a:ext uri="{28A0092B-C50C-407E-A947-70E740481C1C}">
                <a14:useLocalDpi xmlns:a14="http://schemas.microsoft.com/office/drawing/2010/main"/>
              </a:ext>
            </a:extLst>
          </a:blip>
          <a:stretch>
            <a:fillRect/>
          </a:stretch>
        </p:blipFill>
        <p:spPr>
          <a:xfrm>
            <a:off x="3249163" y="308211"/>
            <a:ext cx="1760986" cy="724937"/>
          </a:xfrm>
          <a:prstGeom prst="rect">
            <a:avLst/>
          </a:prstGeom>
        </p:spPr>
      </p:pic>
      <p:sp>
        <p:nvSpPr>
          <p:cNvPr id="8" name="テキスト ボックス 7">
            <a:extLst>
              <a:ext uri="{FF2B5EF4-FFF2-40B4-BE49-F238E27FC236}">
                <a16:creationId xmlns:a16="http://schemas.microsoft.com/office/drawing/2014/main" id="{032C5E20-2965-7D87-EE07-F866DED3812A}"/>
              </a:ext>
            </a:extLst>
          </p:cNvPr>
          <p:cNvSpPr txBox="1"/>
          <p:nvPr/>
        </p:nvSpPr>
        <p:spPr>
          <a:xfrm>
            <a:off x="4949627" y="417512"/>
            <a:ext cx="3416320" cy="523220"/>
          </a:xfrm>
          <a:prstGeom prst="rect">
            <a:avLst/>
          </a:prstGeom>
          <a:noFill/>
        </p:spPr>
        <p:txBody>
          <a:bodyPr wrap="none" rtlCol="0">
            <a:spAutoFit/>
          </a:bodyPr>
          <a:lstStyle/>
          <a:p>
            <a:r>
              <a:rPr kumimoji="1" lang="ja-JP" altLang="en-US" sz="2800"/>
              <a:t>カフェ＆パーテイー</a:t>
            </a:r>
          </a:p>
        </p:txBody>
      </p:sp>
      <p:pic>
        <p:nvPicPr>
          <p:cNvPr id="18" name="グラフィックス 17" descr="キャレットを右へ 単色塗りつぶし">
            <a:extLst>
              <a:ext uri="{FF2B5EF4-FFF2-40B4-BE49-F238E27FC236}">
                <a16:creationId xmlns:a16="http://schemas.microsoft.com/office/drawing/2014/main" id="{01821477-F864-9A2B-EEB0-523DD071D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661" y="1576817"/>
            <a:ext cx="546072" cy="546072"/>
          </a:xfrm>
          <a:prstGeom prst="rect">
            <a:avLst/>
          </a:prstGeom>
        </p:spPr>
      </p:pic>
      <p:sp>
        <p:nvSpPr>
          <p:cNvPr id="21" name="テキスト ボックス 20">
            <a:extLst>
              <a:ext uri="{FF2B5EF4-FFF2-40B4-BE49-F238E27FC236}">
                <a16:creationId xmlns:a16="http://schemas.microsoft.com/office/drawing/2014/main" id="{79089E61-0851-71D9-4313-E3239CF1E4EC}"/>
              </a:ext>
            </a:extLst>
          </p:cNvPr>
          <p:cNvSpPr txBox="1"/>
          <p:nvPr/>
        </p:nvSpPr>
        <p:spPr>
          <a:xfrm>
            <a:off x="3798645" y="2517535"/>
            <a:ext cx="8171103" cy="1569660"/>
          </a:xfrm>
          <a:prstGeom prst="rect">
            <a:avLst/>
          </a:prstGeom>
          <a:noFill/>
        </p:spPr>
        <p:txBody>
          <a:bodyPr wrap="square" rtlCol="0">
            <a:spAutoFit/>
          </a:bodyPr>
          <a:lstStyle/>
          <a:p>
            <a:r>
              <a:rPr kumimoji="1" lang="en-US" altLang="ja-JP" sz="1600"/>
              <a:t>Oggi</a:t>
            </a:r>
            <a:r>
              <a:rPr kumimoji="1" lang="ja-JP" altLang="en-US" sz="1600"/>
              <a:t>読者最大</a:t>
            </a:r>
            <a:r>
              <a:rPr kumimoji="1" lang="en-US" altLang="ja-JP" sz="1600"/>
              <a:t>24</a:t>
            </a:r>
            <a:r>
              <a:rPr kumimoji="1" lang="ja-JP" altLang="en-US" sz="1600"/>
              <a:t>名を招待可能。</a:t>
            </a:r>
            <a:endParaRPr kumimoji="1" lang="en-US" altLang="ja-JP" sz="1600"/>
          </a:p>
          <a:p>
            <a:r>
              <a:rPr kumimoji="1" lang="ja-JP" altLang="en-US" sz="1600"/>
              <a:t>小学館本社ビル</a:t>
            </a:r>
            <a:r>
              <a:rPr kumimoji="1" lang="en-US" altLang="ja-JP" sz="1600"/>
              <a:t>1</a:t>
            </a:r>
            <a:r>
              <a:rPr kumimoji="1" lang="ja-JP" altLang="en-US" sz="1600"/>
              <a:t>階のカフェなどを会場に開催するポップアップリアルイベント。</a:t>
            </a:r>
            <a:endParaRPr kumimoji="1" lang="en-US" altLang="ja-JP" sz="1600"/>
          </a:p>
          <a:p>
            <a:r>
              <a:rPr kumimoji="1" lang="ja-JP" altLang="en-US" sz="1600"/>
              <a:t>少人数に厳選された読者に商品の魅力を直接、確実に伝えることが可能なプランです。</a:t>
            </a:r>
            <a:endParaRPr kumimoji="1" lang="en-US" altLang="ja-JP" sz="1600"/>
          </a:p>
          <a:p>
            <a:endParaRPr kumimoji="1" lang="en-US" altLang="ja-JP" sz="1600"/>
          </a:p>
          <a:p>
            <a:r>
              <a:rPr kumimoji="1" lang="ja-JP" altLang="en-US" sz="1600"/>
              <a:t>実施後は、</a:t>
            </a:r>
            <a:r>
              <a:rPr kumimoji="1" lang="en-US" altLang="ja-JP" sz="1600"/>
              <a:t>Oggi.jp</a:t>
            </a:r>
            <a:r>
              <a:rPr kumimoji="1" lang="ja-JP" altLang="en-US" sz="1600"/>
              <a:t>公式インスタグラムでの情報発信や</a:t>
            </a:r>
            <a:r>
              <a:rPr kumimoji="1" lang="en-US" altLang="ja-JP" sz="1600"/>
              <a:t>Oggi.jp</a:t>
            </a:r>
            <a:r>
              <a:rPr kumimoji="1" lang="ja-JP" altLang="en-US" sz="1600"/>
              <a:t>内でイベント報告も</a:t>
            </a:r>
            <a:endParaRPr kumimoji="1" lang="en-US" altLang="ja-JP" sz="1600"/>
          </a:p>
          <a:p>
            <a:r>
              <a:rPr kumimoji="1" lang="ja-JP" altLang="en-US" sz="1600"/>
              <a:t>いたします。</a:t>
            </a:r>
          </a:p>
        </p:txBody>
      </p:sp>
      <p:sp>
        <p:nvSpPr>
          <p:cNvPr id="22" name="テキスト ボックス 21">
            <a:extLst>
              <a:ext uri="{FF2B5EF4-FFF2-40B4-BE49-F238E27FC236}">
                <a16:creationId xmlns:a16="http://schemas.microsoft.com/office/drawing/2014/main" id="{B719EDAB-F453-B14A-BA41-93924787C34B}"/>
              </a:ext>
            </a:extLst>
          </p:cNvPr>
          <p:cNvSpPr txBox="1"/>
          <p:nvPr/>
        </p:nvSpPr>
        <p:spPr>
          <a:xfrm>
            <a:off x="826983" y="1662161"/>
            <a:ext cx="2557110" cy="400110"/>
          </a:xfrm>
          <a:prstGeom prst="rect">
            <a:avLst/>
          </a:prstGeom>
          <a:noFill/>
        </p:spPr>
        <p:txBody>
          <a:bodyPr wrap="none" rtlCol="0">
            <a:spAutoFit/>
          </a:bodyPr>
          <a:lstStyle/>
          <a:p>
            <a:r>
              <a:rPr kumimoji="1" lang="en-US" altLang="ja-JP" sz="2000" b="1"/>
              <a:t>Oggi </a:t>
            </a:r>
            <a:r>
              <a:rPr lang="en-US" altLang="ja-JP" sz="2000" b="1">
                <a:latin typeface="游ゴシック" panose="020B0400000000000000" pitchFamily="50" charset="-128"/>
                <a:ea typeface="游ゴシック" panose="020B0400000000000000" pitchFamily="50" charset="-128"/>
              </a:rPr>
              <a:t>Café</a:t>
            </a:r>
            <a:r>
              <a:rPr lang="ja-JP" altLang="en-US" sz="2000" b="1">
                <a:latin typeface="游ゴシック" panose="020B0400000000000000" pitchFamily="50" charset="-128"/>
                <a:ea typeface="游ゴシック" panose="020B0400000000000000" pitchFamily="50" charset="-128"/>
              </a:rPr>
              <a:t>　</a:t>
            </a:r>
            <a:r>
              <a:rPr lang="en-US" altLang="ja-JP" sz="2000" b="1">
                <a:latin typeface="游ゴシック" panose="020B0400000000000000" pitchFamily="50" charset="-128"/>
                <a:ea typeface="游ゴシック" panose="020B0400000000000000" pitchFamily="50" charset="-128"/>
              </a:rPr>
              <a:t>G350</a:t>
            </a:r>
            <a:r>
              <a:rPr lang="ja-JP" altLang="en-US" sz="2000" b="1">
                <a:latin typeface="游ゴシック" panose="020B0400000000000000" pitchFamily="50" charset="-128"/>
                <a:ea typeface="游ゴシック" panose="020B0400000000000000" pitchFamily="50" charset="-128"/>
              </a:rPr>
              <a:t>万</a:t>
            </a:r>
            <a:endParaRPr kumimoji="1" lang="ja-JP" altLang="en-US" sz="2000" b="1"/>
          </a:p>
        </p:txBody>
      </p:sp>
      <p:pic>
        <p:nvPicPr>
          <p:cNvPr id="23" name="図 22">
            <a:extLst>
              <a:ext uri="{FF2B5EF4-FFF2-40B4-BE49-F238E27FC236}">
                <a16:creationId xmlns:a16="http://schemas.microsoft.com/office/drawing/2014/main" id="{F0DAA883-1BA0-0644-E9DD-E1F68B2EA0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8651" y="2367044"/>
            <a:ext cx="2546695" cy="1685979"/>
          </a:xfrm>
          <a:prstGeom prst="rect">
            <a:avLst/>
          </a:prstGeom>
          <a:effectLst>
            <a:outerShdw blurRad="50800" dist="38100" dir="2700000" algn="tl" rotWithShape="0">
              <a:prstClr val="black">
                <a:alpha val="40000"/>
              </a:prstClr>
            </a:outerShdw>
          </a:effectLst>
        </p:spPr>
      </p:pic>
      <p:pic>
        <p:nvPicPr>
          <p:cNvPr id="26" name="グラフィックス 25" descr="キャレットを右へ 単色塗りつぶし">
            <a:extLst>
              <a:ext uri="{FF2B5EF4-FFF2-40B4-BE49-F238E27FC236}">
                <a16:creationId xmlns:a16="http://schemas.microsoft.com/office/drawing/2014/main" id="{096921A8-19A9-FE82-1C99-B81301C60E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661" y="4297178"/>
            <a:ext cx="546072" cy="546072"/>
          </a:xfrm>
          <a:prstGeom prst="rect">
            <a:avLst/>
          </a:prstGeom>
        </p:spPr>
      </p:pic>
      <p:sp>
        <p:nvSpPr>
          <p:cNvPr id="27" name="テキスト ボックス 26">
            <a:extLst>
              <a:ext uri="{FF2B5EF4-FFF2-40B4-BE49-F238E27FC236}">
                <a16:creationId xmlns:a16="http://schemas.microsoft.com/office/drawing/2014/main" id="{2A664FB3-FF2B-7471-B360-EA88861B45E2}"/>
              </a:ext>
            </a:extLst>
          </p:cNvPr>
          <p:cNvSpPr txBox="1"/>
          <p:nvPr/>
        </p:nvSpPr>
        <p:spPr>
          <a:xfrm>
            <a:off x="826983" y="4382522"/>
            <a:ext cx="2855269" cy="400110"/>
          </a:xfrm>
          <a:prstGeom prst="rect">
            <a:avLst/>
          </a:prstGeom>
          <a:noFill/>
        </p:spPr>
        <p:txBody>
          <a:bodyPr wrap="none" rtlCol="0">
            <a:spAutoFit/>
          </a:bodyPr>
          <a:lstStyle/>
          <a:p>
            <a:r>
              <a:rPr kumimoji="1" lang="en-US" altLang="ja-JP" sz="2000" b="1"/>
              <a:t>Oggi </a:t>
            </a:r>
            <a:r>
              <a:rPr lang="en-US" altLang="ja-JP" sz="2000" b="1">
                <a:latin typeface="游ゴシック" panose="020B0400000000000000" pitchFamily="50" charset="-128"/>
                <a:ea typeface="游ゴシック" panose="020B0400000000000000" pitchFamily="50" charset="-128"/>
              </a:rPr>
              <a:t>PARTY</a:t>
            </a:r>
            <a:r>
              <a:rPr lang="ja-JP" altLang="en-US" sz="2000" b="1">
                <a:latin typeface="游ゴシック" panose="020B0400000000000000" pitchFamily="50" charset="-128"/>
                <a:ea typeface="游ゴシック" panose="020B0400000000000000" pitchFamily="50" charset="-128"/>
              </a:rPr>
              <a:t>　</a:t>
            </a:r>
            <a:r>
              <a:rPr lang="en-US" altLang="ja-JP" sz="2000" b="1">
                <a:latin typeface="游ゴシック" panose="020B0400000000000000" pitchFamily="50" charset="-128"/>
                <a:ea typeface="游ゴシック" panose="020B0400000000000000" pitchFamily="50" charset="-128"/>
              </a:rPr>
              <a:t>G850</a:t>
            </a:r>
            <a:r>
              <a:rPr lang="ja-JP" altLang="en-US" sz="2000" b="1">
                <a:latin typeface="游ゴシック" panose="020B0400000000000000" pitchFamily="50" charset="-128"/>
                <a:ea typeface="游ゴシック" panose="020B0400000000000000" pitchFamily="50" charset="-128"/>
              </a:rPr>
              <a:t>万</a:t>
            </a:r>
            <a:endParaRPr kumimoji="1" lang="ja-JP" altLang="en-US" sz="2000" b="1"/>
          </a:p>
        </p:txBody>
      </p:sp>
      <p:pic>
        <p:nvPicPr>
          <p:cNvPr id="28" name="図 27" descr="屋外, 木, 建物, 草 が含まれている画像&#10;&#10;自動的に生成された説明">
            <a:extLst>
              <a:ext uri="{FF2B5EF4-FFF2-40B4-BE49-F238E27FC236}">
                <a16:creationId xmlns:a16="http://schemas.microsoft.com/office/drawing/2014/main" id="{1E0709E2-3524-954C-EDEE-FB53C506B6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651" y="4867014"/>
            <a:ext cx="2546695" cy="1818707"/>
          </a:xfrm>
          <a:prstGeom prst="rect">
            <a:avLst/>
          </a:prstGeom>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AF523C33-0CF4-371D-FC1F-A98B369DD4D4}"/>
              </a:ext>
            </a:extLst>
          </p:cNvPr>
          <p:cNvSpPr txBox="1"/>
          <p:nvPr/>
        </p:nvSpPr>
        <p:spPr>
          <a:xfrm>
            <a:off x="3798646" y="5030646"/>
            <a:ext cx="8171104" cy="1569660"/>
          </a:xfrm>
          <a:prstGeom prst="rect">
            <a:avLst/>
          </a:prstGeom>
          <a:noFill/>
        </p:spPr>
        <p:txBody>
          <a:bodyPr wrap="square" rtlCol="0">
            <a:spAutoFit/>
          </a:bodyPr>
          <a:lstStyle/>
          <a:p>
            <a:r>
              <a:rPr kumimoji="1" lang="en-US" altLang="ja-JP" sz="1600"/>
              <a:t>Oggi</a:t>
            </a:r>
            <a:r>
              <a:rPr kumimoji="1" lang="ja-JP" altLang="en-US" sz="1600"/>
              <a:t>読者最大</a:t>
            </a:r>
            <a:r>
              <a:rPr kumimoji="1" lang="en-US" altLang="ja-JP" sz="1600"/>
              <a:t>48</a:t>
            </a:r>
            <a:r>
              <a:rPr kumimoji="1" lang="ja-JP" altLang="en-US" sz="1600"/>
              <a:t>名を招待可能。</a:t>
            </a:r>
            <a:endParaRPr kumimoji="1" lang="en-US" altLang="ja-JP" sz="1600"/>
          </a:p>
          <a:p>
            <a:r>
              <a:rPr kumimoji="1" lang="ja-JP" altLang="en-US" sz="1600"/>
              <a:t>渋谷にある</a:t>
            </a:r>
            <a:r>
              <a:rPr kumimoji="1" lang="en-US" altLang="ja-JP" sz="1600"/>
              <a:t>TRUNK</a:t>
            </a:r>
            <a:r>
              <a:rPr kumimoji="1" lang="ja-JP" altLang="en-US" sz="1600"/>
              <a:t>（</a:t>
            </a:r>
            <a:r>
              <a:rPr kumimoji="1" lang="en-US" altLang="ja-JP" sz="1600"/>
              <a:t>HOTEL</a:t>
            </a:r>
            <a:r>
              <a:rPr kumimoji="1" lang="ja-JP" altLang="en-US" sz="1600"/>
              <a:t>）のバンケット会場で開催するリアルイベント。</a:t>
            </a:r>
            <a:endParaRPr kumimoji="1" lang="en-US" altLang="ja-JP" sz="1600"/>
          </a:p>
          <a:p>
            <a:r>
              <a:rPr kumimoji="1" lang="ja-JP" altLang="en-US" sz="1600"/>
              <a:t>より多くの読者に商品の魅力を直接、確実に伝えることが可能なプランです。</a:t>
            </a:r>
            <a:endParaRPr kumimoji="1" lang="en-US" altLang="ja-JP" sz="1600"/>
          </a:p>
          <a:p>
            <a:endParaRPr kumimoji="1" lang="en-US" altLang="ja-JP" sz="1600"/>
          </a:p>
          <a:p>
            <a:r>
              <a:rPr kumimoji="1" lang="ja-JP" altLang="en-US" sz="1600"/>
              <a:t>実施後は、</a:t>
            </a:r>
            <a:r>
              <a:rPr kumimoji="1" lang="en-US" altLang="ja-JP" sz="1600"/>
              <a:t>Oggi.jp</a:t>
            </a:r>
            <a:r>
              <a:rPr kumimoji="1" lang="ja-JP" altLang="en-US" sz="1600"/>
              <a:t>公式インスタグラムでの情報発信や</a:t>
            </a:r>
            <a:r>
              <a:rPr kumimoji="1" lang="en-US" altLang="ja-JP" sz="1600"/>
              <a:t>Oggi.jp</a:t>
            </a:r>
            <a:r>
              <a:rPr kumimoji="1" lang="ja-JP" altLang="en-US" sz="1600"/>
              <a:t>内でイベント報告も</a:t>
            </a:r>
            <a:endParaRPr kumimoji="1" lang="en-US" altLang="ja-JP" sz="1600"/>
          </a:p>
          <a:p>
            <a:r>
              <a:rPr kumimoji="1" lang="ja-JP" altLang="en-US" sz="1600"/>
              <a:t>いたします。</a:t>
            </a:r>
          </a:p>
        </p:txBody>
      </p:sp>
      <p:sp>
        <p:nvSpPr>
          <p:cNvPr id="30" name="テキスト ボックス 29">
            <a:extLst>
              <a:ext uri="{FF2B5EF4-FFF2-40B4-BE49-F238E27FC236}">
                <a16:creationId xmlns:a16="http://schemas.microsoft.com/office/drawing/2014/main" id="{638D2E6C-A828-AB7C-6F67-1955477E773C}"/>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10" name="スライド番号プレースホルダー 9">
            <a:extLst>
              <a:ext uri="{FF2B5EF4-FFF2-40B4-BE49-F238E27FC236}">
                <a16:creationId xmlns:a16="http://schemas.microsoft.com/office/drawing/2014/main" id="{B438E50F-7A16-6934-FB53-4D0A4CFACF5E}"/>
              </a:ext>
            </a:extLst>
          </p:cNvPr>
          <p:cNvSpPr>
            <a:spLocks noGrp="1"/>
          </p:cNvSpPr>
          <p:nvPr>
            <p:ph type="sldNum" sz="quarter" idx="12"/>
          </p:nvPr>
        </p:nvSpPr>
        <p:spPr/>
        <p:txBody>
          <a:bodyPr/>
          <a:lstStyle/>
          <a:p>
            <a:fld id="{DF8D5609-E9B0-419D-B3FA-22D9F77AE177}" type="slidenum">
              <a:rPr kumimoji="1" lang="ja-JP" altLang="en-US" smtClean="0"/>
              <a:t>26</a:t>
            </a:fld>
            <a:endParaRPr kumimoji="1" lang="ja-JP" altLang="en-US"/>
          </a:p>
        </p:txBody>
      </p:sp>
    </p:spTree>
    <p:extLst>
      <p:ext uri="{BB962C8B-B14F-4D97-AF65-F5344CB8AC3E}">
        <p14:creationId xmlns:p14="http://schemas.microsoft.com/office/powerpoint/2010/main" val="67618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正方形/長方形 10"/>
          <p:cNvSpPr/>
          <p:nvPr/>
        </p:nvSpPr>
        <p:spPr>
          <a:xfrm>
            <a:off x="0" y="-7827"/>
            <a:ext cx="12192000" cy="500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mn-ea"/>
              </a:rPr>
              <a:t>ロゴ規定</a:t>
            </a:r>
          </a:p>
        </p:txBody>
      </p:sp>
      <p:sp>
        <p:nvSpPr>
          <p:cNvPr id="6" name="テキスト ボックス 5"/>
          <p:cNvSpPr txBox="1"/>
          <p:nvPr/>
        </p:nvSpPr>
        <p:spPr>
          <a:xfrm>
            <a:off x="1642256" y="647097"/>
            <a:ext cx="9144000" cy="523220"/>
          </a:xfrm>
          <a:prstGeom prst="rect">
            <a:avLst/>
          </a:prstGeom>
          <a:noFill/>
        </p:spPr>
        <p:txBody>
          <a:bodyPr wrap="square" rtlCol="0">
            <a:spAutoFit/>
          </a:bodyPr>
          <a:lstStyle/>
          <a:p>
            <a:r>
              <a:rPr lang="en-US" altLang="ja-JP" sz="1400" err="1">
                <a:latin typeface="+mn-ea"/>
              </a:rPr>
              <a:t>Oggi</a:t>
            </a:r>
            <a:r>
              <a:rPr lang="ja-JP" altLang="en-US" sz="1400">
                <a:latin typeface="+mn-ea"/>
              </a:rPr>
              <a:t>の各種ロゴの料金や使用範囲、条件についての規定をまとめました。</a:t>
            </a:r>
            <a:endParaRPr lang="en-US" altLang="ja-JP" sz="1400">
              <a:latin typeface="+mn-ea"/>
            </a:endParaRPr>
          </a:p>
          <a:p>
            <a:r>
              <a:rPr lang="ja-JP" altLang="en-US" sz="1400">
                <a:latin typeface="+mn-ea"/>
              </a:rPr>
              <a:t>二次使用の際の参考としてご確認ください。</a:t>
            </a:r>
          </a:p>
        </p:txBody>
      </p:sp>
      <p:graphicFrame>
        <p:nvGraphicFramePr>
          <p:cNvPr id="13" name="表 12">
            <a:extLst>
              <a:ext uri="{FF2B5EF4-FFF2-40B4-BE49-F238E27FC236}">
                <a16:creationId xmlns:a16="http://schemas.microsoft.com/office/drawing/2014/main" id="{155FB605-F28B-3049-B68C-F21571949B71}"/>
              </a:ext>
            </a:extLst>
          </p:cNvPr>
          <p:cNvGraphicFramePr>
            <a:graphicFrameLocks noGrp="1"/>
          </p:cNvGraphicFramePr>
          <p:nvPr>
            <p:extLst>
              <p:ext uri="{D42A27DB-BD31-4B8C-83A1-F6EECF244321}">
                <p14:modId xmlns:p14="http://schemas.microsoft.com/office/powerpoint/2010/main" val="632600553"/>
              </p:ext>
            </p:extLst>
          </p:nvPr>
        </p:nvGraphicFramePr>
        <p:xfrm>
          <a:off x="1642256" y="1268799"/>
          <a:ext cx="8848195" cy="5026432"/>
        </p:xfrm>
        <a:graphic>
          <a:graphicData uri="http://schemas.openxmlformats.org/drawingml/2006/table">
            <a:tbl>
              <a:tblPr/>
              <a:tblGrid>
                <a:gridCol w="804931">
                  <a:extLst>
                    <a:ext uri="{9D8B030D-6E8A-4147-A177-3AD203B41FA5}">
                      <a16:colId xmlns:a16="http://schemas.microsoft.com/office/drawing/2014/main" val="20000"/>
                    </a:ext>
                  </a:extLst>
                </a:gridCol>
                <a:gridCol w="1700768">
                  <a:extLst>
                    <a:ext uri="{9D8B030D-6E8A-4147-A177-3AD203B41FA5}">
                      <a16:colId xmlns:a16="http://schemas.microsoft.com/office/drawing/2014/main" val="338672093"/>
                    </a:ext>
                  </a:extLst>
                </a:gridCol>
                <a:gridCol w="1554983">
                  <a:extLst>
                    <a:ext uri="{9D8B030D-6E8A-4147-A177-3AD203B41FA5}">
                      <a16:colId xmlns:a16="http://schemas.microsoft.com/office/drawing/2014/main" val="20002"/>
                    </a:ext>
                  </a:extLst>
                </a:gridCol>
                <a:gridCol w="1488830">
                  <a:extLst>
                    <a:ext uri="{9D8B030D-6E8A-4147-A177-3AD203B41FA5}">
                      <a16:colId xmlns:a16="http://schemas.microsoft.com/office/drawing/2014/main" val="785254201"/>
                    </a:ext>
                  </a:extLst>
                </a:gridCol>
                <a:gridCol w="1557515">
                  <a:extLst>
                    <a:ext uri="{9D8B030D-6E8A-4147-A177-3AD203B41FA5}">
                      <a16:colId xmlns:a16="http://schemas.microsoft.com/office/drawing/2014/main" val="20004"/>
                    </a:ext>
                  </a:extLst>
                </a:gridCol>
                <a:gridCol w="1741168">
                  <a:extLst>
                    <a:ext uri="{9D8B030D-6E8A-4147-A177-3AD203B41FA5}">
                      <a16:colId xmlns:a16="http://schemas.microsoft.com/office/drawing/2014/main" val="2626744962"/>
                    </a:ext>
                  </a:extLst>
                </a:gridCol>
              </a:tblGrid>
              <a:tr h="11226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a:solidFill>
                            <a:schemeClr val="tx1"/>
                          </a:solidFill>
                          <a:latin typeface="+mn-ea"/>
                          <a:ea typeface="+mn-ea"/>
                        </a:rPr>
                        <a:t>ロゴ</a:t>
                      </a:r>
                      <a:endParaRPr lang="en-US" altLang="ja-JP" sz="1050" b="1" i="0" u="none" strike="noStrike">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a:solidFill>
                            <a:schemeClr val="tx1"/>
                          </a:solidFill>
                          <a:latin typeface="+mn-ea"/>
                          <a:ea typeface="+mn-ea"/>
                        </a:rPr>
                        <a:t>イメージ</a:t>
                      </a:r>
                      <a:endParaRPr lang="en-US" altLang="ja-JP" sz="1050" b="1"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kumimoji="1" lang="ja-JP" altLang="en-US">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tx1"/>
                          </a:solidFill>
                          <a:latin typeface="+mn-ea"/>
                          <a:ea typeface="+mn-ea"/>
                        </a:rPr>
                        <a:t>　　　　　　　</a:t>
                      </a:r>
                      <a:endParaRPr lang="ja-JP" altLang="en-US" sz="1200" b="0" i="0" u="none" strike="noStrike">
                        <a:solidFill>
                          <a:srgbClr val="EE0F92"/>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EE0F92"/>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EE0F92"/>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2921610"/>
                  </a:ext>
                </a:extLst>
              </a:tr>
              <a:tr h="7019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a:solidFill>
                            <a:schemeClr val="tx1"/>
                          </a:solidFill>
                          <a:latin typeface="+mn-ea"/>
                          <a:ea typeface="+mn-ea"/>
                        </a:rPr>
                        <a:t>ロゴ種類</a:t>
                      </a:r>
                      <a:endParaRPr lang="en-US" altLang="ja-JP" sz="1050" b="1"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err="1">
                          <a:solidFill>
                            <a:schemeClr val="tx1"/>
                          </a:solidFill>
                          <a:latin typeface="+mn-ea"/>
                          <a:ea typeface="+mn-ea"/>
                        </a:rPr>
                        <a:t>Oggi</a:t>
                      </a:r>
                      <a:r>
                        <a:rPr lang="ja-JP" altLang="en-US" sz="1400" b="0" i="0" u="none" strike="noStrike">
                          <a:solidFill>
                            <a:schemeClr val="tx1"/>
                          </a:solidFill>
                          <a:latin typeface="+mn-ea"/>
                          <a:ea typeface="+mn-ea"/>
                        </a:rPr>
                        <a:t>ロゴ</a:t>
                      </a: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400" err="1">
                          <a:latin typeface="+mn-ea"/>
                          <a:ea typeface="+mn-ea"/>
                        </a:rPr>
                        <a:t>Oggiselect</a:t>
                      </a:r>
                      <a:r>
                        <a:rPr kumimoji="1" lang="ja-JP" altLang="en-US" sz="1400">
                          <a:latin typeface="+mn-ea"/>
                          <a:ea typeface="+mn-ea"/>
                        </a:rPr>
                        <a:t>ロゴ</a:t>
                      </a:r>
                      <a:endParaRPr kumimoji="1" lang="en-US" altLang="ja-JP" sz="1400">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a:solidFill>
                            <a:schemeClr val="tx1"/>
                          </a:solidFill>
                          <a:latin typeface="+mn-ea"/>
                          <a:ea typeface="+mn-ea"/>
                        </a:rPr>
                        <a:t>Oggi.jp</a:t>
                      </a:r>
                      <a:r>
                        <a:rPr lang="ja-JP" altLang="en-US" sz="1400" b="0" i="0" u="none" strike="noStrike">
                          <a:solidFill>
                            <a:schemeClr val="tx1"/>
                          </a:solidFill>
                          <a:latin typeface="+mn-ea"/>
                          <a:ea typeface="+mn-ea"/>
                        </a:rPr>
                        <a:t>ロゴ</a:t>
                      </a: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err="1">
                          <a:solidFill>
                            <a:schemeClr val="tx1"/>
                          </a:solidFill>
                          <a:latin typeface="+mn-ea"/>
                          <a:ea typeface="+mn-ea"/>
                        </a:rPr>
                        <a:t>Oggi</a:t>
                      </a:r>
                      <a:r>
                        <a:rPr lang="ja-JP" altLang="en-US" sz="1200" b="0" i="0" u="none" strike="noStrike">
                          <a:solidFill>
                            <a:schemeClr val="tx1"/>
                          </a:solidFill>
                          <a:latin typeface="+mn-ea"/>
                          <a:ea typeface="+mn-ea"/>
                        </a:rPr>
                        <a:t>ベストコスメ</a:t>
                      </a:r>
                      <a:endParaRPr lang="en-US" altLang="ja-JP" sz="1200" b="0" i="0" u="none" strike="noStrike">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tx1"/>
                          </a:solidFill>
                          <a:latin typeface="+mn-ea"/>
                          <a:ea typeface="+mn-ea"/>
                        </a:rPr>
                        <a:t>ロゴ</a:t>
                      </a:r>
                      <a:endParaRPr lang="en-US" altLang="ja-JP" sz="1200" b="0"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err="1">
                          <a:solidFill>
                            <a:schemeClr val="tx1"/>
                          </a:solidFill>
                          <a:latin typeface="+mn-ea"/>
                          <a:ea typeface="+mn-ea"/>
                        </a:rPr>
                        <a:t>Oggi</a:t>
                      </a:r>
                      <a:r>
                        <a:rPr lang="ja-JP" altLang="en-US" sz="1200" b="0" i="0" u="none" strike="noStrike">
                          <a:solidFill>
                            <a:schemeClr val="tx1"/>
                          </a:solidFill>
                          <a:latin typeface="+mn-ea"/>
                          <a:ea typeface="+mn-ea"/>
                        </a:rPr>
                        <a:t>アワード</a:t>
                      </a:r>
                      <a:endParaRPr lang="en-US" altLang="ja-JP" sz="1200" b="0" i="0" u="none" strike="noStrike">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chemeClr val="tx1"/>
                          </a:solidFill>
                          <a:latin typeface="+mn-ea"/>
                          <a:ea typeface="+mn-ea"/>
                        </a:rPr>
                        <a:t>ロゴ</a:t>
                      </a:r>
                      <a:endParaRPr lang="en-US" altLang="ja-JP" sz="1200" b="0"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3174983"/>
                  </a:ext>
                </a:extLst>
              </a:tr>
              <a:tr h="5827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a:solidFill>
                            <a:schemeClr val="tx1"/>
                          </a:solidFill>
                          <a:latin typeface="+mn-ea"/>
                          <a:ea typeface="+mn-ea"/>
                        </a:rPr>
                        <a:t>料金</a:t>
                      </a:r>
                      <a:endParaRPr lang="en-US" altLang="ja-JP" sz="1050" b="1"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a:solidFill>
                            <a:srgbClr val="FF0000"/>
                          </a:solidFill>
                          <a:latin typeface="+mn-ea"/>
                          <a:ea typeface="+mn-ea"/>
                        </a:rPr>
                        <a:t>G30</a:t>
                      </a:r>
                      <a:r>
                        <a:rPr lang="ja-JP" altLang="en-US" sz="1400" b="1" i="0" u="none" strike="noStrike">
                          <a:solidFill>
                            <a:srgbClr val="FF0000"/>
                          </a:solidFill>
                          <a:latin typeface="+mn-ea"/>
                          <a:ea typeface="+mn-ea"/>
                        </a:rPr>
                        <a:t>万円</a:t>
                      </a:r>
                      <a:endParaRPr lang="en-US" altLang="ja-JP" sz="1000" b="0" i="0" u="none" strike="noStrike">
                        <a:solidFill>
                          <a:srgbClr val="FF0000"/>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FF0000"/>
                          </a:solidFill>
                          <a:latin typeface="+mn-ea"/>
                          <a:ea typeface="+mn-ea"/>
                        </a:rPr>
                        <a:t>無料</a:t>
                      </a:r>
                      <a:endParaRPr lang="en-US" altLang="ja-JP" sz="1000" b="0" i="0" u="none" strike="noStrike">
                        <a:solidFill>
                          <a:srgbClr val="FF0000"/>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a:solidFill>
                            <a:srgbClr val="FF0000"/>
                          </a:solidFill>
                          <a:latin typeface="+mn-ea"/>
                          <a:ea typeface="+mn-ea"/>
                        </a:rPr>
                        <a:t>G30</a:t>
                      </a:r>
                      <a:r>
                        <a:rPr lang="ja-JP" altLang="en-US" sz="1400" b="1" i="0" u="none" strike="noStrike">
                          <a:solidFill>
                            <a:srgbClr val="FF0000"/>
                          </a:solidFill>
                          <a:latin typeface="+mn-ea"/>
                          <a:ea typeface="+mn-ea"/>
                        </a:rPr>
                        <a:t>万円</a:t>
                      </a:r>
                      <a:endParaRPr lang="en-US" altLang="ja-JP" sz="1100" b="0" i="0" u="none" strike="noStrike">
                        <a:solidFill>
                          <a:srgbClr val="FF0000"/>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a:solidFill>
                            <a:srgbClr val="FF0000"/>
                          </a:solidFill>
                          <a:latin typeface="+mn-ea"/>
                          <a:ea typeface="+mn-ea"/>
                        </a:rPr>
                        <a:t>G30</a:t>
                      </a:r>
                      <a:r>
                        <a:rPr lang="ja-JP" altLang="en-US" sz="1400" b="1" i="0" u="none" strike="noStrike">
                          <a:solidFill>
                            <a:srgbClr val="FF0000"/>
                          </a:solidFill>
                          <a:latin typeface="+mn-ea"/>
                          <a:ea typeface="+mn-ea"/>
                        </a:rPr>
                        <a:t>万円</a:t>
                      </a:r>
                      <a:endParaRPr lang="ja-JP" altLang="en-US" sz="1100" b="0" i="0" u="none" strike="noStrike">
                        <a:solidFill>
                          <a:srgbClr val="FF0000"/>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1" i="0" u="none" strike="noStrike">
                          <a:solidFill>
                            <a:srgbClr val="FF0000"/>
                          </a:solidFill>
                          <a:latin typeface="+mn-ea"/>
                          <a:ea typeface="+mn-ea"/>
                        </a:rPr>
                        <a:t>G30</a:t>
                      </a:r>
                      <a:r>
                        <a:rPr lang="ja-JP" altLang="en-US" sz="1400" b="1" i="0" u="none" strike="noStrike">
                          <a:solidFill>
                            <a:srgbClr val="FF0000"/>
                          </a:solidFill>
                          <a:latin typeface="+mn-ea"/>
                          <a:ea typeface="+mn-ea"/>
                        </a:rPr>
                        <a:t>万円</a:t>
                      </a: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890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a:solidFill>
                            <a:schemeClr val="tx1"/>
                          </a:solidFill>
                          <a:latin typeface="+mn-ea"/>
                          <a:ea typeface="+mn-ea"/>
                        </a:rPr>
                        <a:t>条件</a:t>
                      </a:r>
                      <a:endParaRPr lang="en-US" altLang="ja-JP" sz="1050" b="1">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・“雑誌であること”が分かる</a:t>
                      </a: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表記が必須</a:t>
                      </a: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a:solidFill>
                            <a:schemeClr val="tx1"/>
                          </a:solidFill>
                          <a:latin typeface="+mn-ea"/>
                          <a:ea typeface="+mn-ea"/>
                        </a:rPr>
                        <a:t>ex)</a:t>
                      </a:r>
                      <a:r>
                        <a:rPr lang="ja-JP" altLang="en-US" sz="800" b="0">
                          <a:solidFill>
                            <a:schemeClr val="tx1"/>
                          </a:solidFill>
                          <a:latin typeface="+mn-ea"/>
                          <a:ea typeface="+mn-ea"/>
                        </a:rPr>
                        <a:t>「</a:t>
                      </a:r>
                      <a:r>
                        <a:rPr lang="en-US" altLang="ja-JP" sz="800" b="0" err="1">
                          <a:solidFill>
                            <a:schemeClr val="tx1"/>
                          </a:solidFill>
                          <a:latin typeface="+mn-ea"/>
                          <a:ea typeface="+mn-ea"/>
                        </a:rPr>
                        <a:t>Oggi</a:t>
                      </a:r>
                      <a:r>
                        <a:rPr lang="ja-JP" altLang="en-US" sz="800" b="0">
                          <a:solidFill>
                            <a:schemeClr val="tx1"/>
                          </a:solidFill>
                          <a:latin typeface="+mn-ea"/>
                          <a:ea typeface="+mn-ea"/>
                        </a:rPr>
                        <a:t>●月号掲載」</a:t>
                      </a:r>
                      <a:endParaRPr lang="en-US" altLang="ja-JP" sz="800" b="0">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a:solidFill>
                            <a:schemeClr val="tx1"/>
                          </a:solidFill>
                          <a:latin typeface="+mn-ea"/>
                          <a:ea typeface="+mn-ea"/>
                        </a:rPr>
                        <a:t>「雑誌」「</a:t>
                      </a:r>
                      <a:r>
                        <a:rPr lang="en-US" altLang="ja-JP" sz="800" b="0">
                          <a:solidFill>
                            <a:schemeClr val="tx1"/>
                          </a:solidFill>
                          <a:latin typeface="+mn-ea"/>
                          <a:ea typeface="+mn-ea"/>
                        </a:rPr>
                        <a:t>Magazine</a:t>
                      </a:r>
                      <a:r>
                        <a:rPr lang="ja-JP" altLang="en-US" sz="800" b="0">
                          <a:solidFill>
                            <a:schemeClr val="tx1"/>
                          </a:solidFill>
                          <a:latin typeface="+mn-ea"/>
                          <a:ea typeface="+mn-ea"/>
                        </a:rPr>
                        <a:t>」など</a:t>
                      </a:r>
                      <a:endParaRPr lang="ja-JP" altLang="en-US" sz="800" b="1" u="sng">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・条件は特になし</a:t>
                      </a: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・ロゴのみの単体使用が可能</a:t>
                      </a:r>
                      <a:endParaRPr lang="en-US" altLang="ja-JP" sz="900" b="1" u="sng">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・掲載日の表記が必須</a:t>
                      </a: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a:solidFill>
                            <a:schemeClr val="tx1"/>
                          </a:solidFill>
                          <a:latin typeface="+mn-ea"/>
                          <a:ea typeface="+mn-ea"/>
                        </a:rPr>
                        <a:t>ex)</a:t>
                      </a:r>
                      <a:r>
                        <a:rPr lang="ja-JP" altLang="en-US" sz="800" b="0">
                          <a:solidFill>
                            <a:schemeClr val="tx1"/>
                          </a:solidFill>
                          <a:latin typeface="+mn-ea"/>
                          <a:ea typeface="+mn-ea"/>
                        </a:rPr>
                        <a:t>「●●年●月●日掲載」</a:t>
                      </a:r>
                      <a:endParaRPr lang="en-US" altLang="ja-JP" sz="800" b="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a:t>
                      </a:r>
                      <a:r>
                        <a:rPr lang="ja-JP" altLang="en-US" sz="900" b="1" u="sng" err="1">
                          <a:solidFill>
                            <a:schemeClr val="tx1"/>
                          </a:solidFill>
                          <a:latin typeface="+mn-ea"/>
                          <a:ea typeface="+mn-ea"/>
                        </a:rPr>
                        <a:t>べ</a:t>
                      </a:r>
                      <a:r>
                        <a:rPr lang="ja-JP" altLang="en-US" sz="900" b="1" u="sng">
                          <a:solidFill>
                            <a:schemeClr val="tx1"/>
                          </a:solidFill>
                          <a:latin typeface="+mn-ea"/>
                          <a:ea typeface="+mn-ea"/>
                        </a:rPr>
                        <a:t>スコス受賞アイテムのみ</a:t>
                      </a:r>
                      <a:endParaRPr lang="en-US" altLang="ja-JP" sz="900" b="1" u="sng">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使用可能</a:t>
                      </a:r>
                      <a:endParaRPr lang="en-US" altLang="ja-JP" sz="900" b="1" u="sng">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a:t>
                      </a:r>
                      <a:r>
                        <a:rPr lang="en-US" altLang="ja-JP" sz="900" b="1" u="sng" dirty="0" err="1">
                          <a:solidFill>
                            <a:schemeClr val="tx1"/>
                          </a:solidFill>
                          <a:latin typeface="+mn-ea"/>
                          <a:ea typeface="+mn-ea"/>
                        </a:rPr>
                        <a:t>Oggi</a:t>
                      </a:r>
                      <a:r>
                        <a:rPr lang="ja-JP" altLang="en-US" sz="900" b="1" u="sng">
                          <a:solidFill>
                            <a:schemeClr val="tx1"/>
                          </a:solidFill>
                          <a:latin typeface="+mn-ea"/>
                          <a:ea typeface="+mn-ea"/>
                        </a:rPr>
                        <a:t>アワード受賞</a:t>
                      </a:r>
                      <a:endParaRPr lang="en-US" altLang="ja-JP" sz="900" b="1" u="sng" dirty="0">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アイテムのみ</a:t>
                      </a:r>
                      <a:endParaRPr lang="en-US" altLang="ja-JP" sz="900" b="1" u="sng" dirty="0">
                        <a:solidFill>
                          <a:schemeClr val="tx1"/>
                        </a:solidFill>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u="sng">
                          <a:solidFill>
                            <a:schemeClr val="tx1"/>
                          </a:solidFill>
                          <a:latin typeface="+mn-ea"/>
                          <a:ea typeface="+mn-ea"/>
                        </a:rPr>
                        <a:t>使用可能</a:t>
                      </a:r>
                      <a:endParaRPr lang="en-US" altLang="ja-JP" sz="900" b="1" u="sng" dirty="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58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i="0" u="none" strike="noStrike">
                          <a:solidFill>
                            <a:schemeClr val="tx1"/>
                          </a:solidFill>
                          <a:latin typeface="+mn-ea"/>
                          <a:ea typeface="+mn-ea"/>
                        </a:rPr>
                        <a:t>使用期間</a:t>
                      </a:r>
                      <a:endParaRPr lang="en-US" altLang="ja-JP" sz="1050" b="1" i="0" u="none" strike="noStrike">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algn="ctr"/>
                      <a:r>
                        <a:rPr lang="ja-JP" altLang="en-US" sz="1400" b="1" dirty="0">
                          <a:latin typeface="+mn-ea"/>
                          <a:ea typeface="+mn-ea"/>
                        </a:rPr>
                        <a:t>雑誌発売から</a:t>
                      </a:r>
                      <a:r>
                        <a:rPr lang="en-US" altLang="ja-JP" sz="1400" b="1" dirty="0">
                          <a:latin typeface="+mn-ea"/>
                          <a:ea typeface="+mn-ea"/>
                        </a:rPr>
                        <a:t>1</a:t>
                      </a:r>
                      <a:r>
                        <a:rPr lang="ja-JP" altLang="en-US" sz="1400" b="1" dirty="0">
                          <a:latin typeface="+mn-ea"/>
                          <a:ea typeface="+mn-ea"/>
                        </a:rPr>
                        <a:t>か月間</a:t>
                      </a: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lang="ja-JP" altLang="en-US"/>
                    </a:p>
                  </a:txBody>
                  <a:tcPr marL="5918" marR="5918" marT="591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err="1">
                          <a:solidFill>
                            <a:schemeClr val="tx1"/>
                          </a:solidFill>
                          <a:latin typeface="+mn-ea"/>
                          <a:ea typeface="+mn-ea"/>
                        </a:rPr>
                        <a:t>べ</a:t>
                      </a:r>
                      <a:r>
                        <a:rPr lang="ja-JP" altLang="en-US" sz="800" b="1" i="0" u="none" strike="noStrike">
                          <a:solidFill>
                            <a:schemeClr val="tx1"/>
                          </a:solidFill>
                          <a:latin typeface="+mn-ea"/>
                          <a:ea typeface="+mn-ea"/>
                        </a:rPr>
                        <a:t>スコス実施号</a:t>
                      </a:r>
                      <a:r>
                        <a:rPr lang="en-US" altLang="ja-JP" sz="800" b="1" i="0" u="none" strike="noStrike" dirty="0">
                          <a:solidFill>
                            <a:schemeClr val="tx1"/>
                          </a:solidFill>
                          <a:latin typeface="+mn-ea"/>
                          <a:ea typeface="+mn-ea"/>
                        </a:rPr>
                        <a:t>(2</a:t>
                      </a:r>
                      <a:r>
                        <a:rPr lang="ja-JP" altLang="en-US" sz="800" b="1" i="0" u="none" strike="noStrike">
                          <a:solidFill>
                            <a:schemeClr val="tx1"/>
                          </a:solidFill>
                          <a:latin typeface="+mn-ea"/>
                          <a:ea typeface="+mn-ea"/>
                        </a:rPr>
                        <a:t>月号</a:t>
                      </a:r>
                      <a:r>
                        <a:rPr lang="en-US" altLang="ja-JP" sz="800" b="1" i="0" u="none" strike="noStrike" dirty="0">
                          <a:solidFill>
                            <a:schemeClr val="tx1"/>
                          </a:solidFill>
                          <a:latin typeface="+mn-ea"/>
                          <a:ea typeface="+mn-ea"/>
                        </a:rPr>
                        <a:t>)</a:t>
                      </a:r>
                      <a:r>
                        <a:rPr lang="ja-JP" altLang="en-US" sz="800" b="1" i="0" u="none" strike="noStrike">
                          <a:solidFill>
                            <a:schemeClr val="tx1"/>
                          </a:solidFill>
                          <a:latin typeface="+mn-ea"/>
                          <a:ea typeface="+mn-ea"/>
                        </a:rPr>
                        <a:t>から</a:t>
                      </a:r>
                      <a:endParaRPr lang="en-US" altLang="ja-JP" sz="800" b="1" i="0" u="none" strike="noStrike" dirty="0">
                        <a:solidFill>
                          <a:schemeClr val="tx1"/>
                        </a:solidFill>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chemeClr val="tx1"/>
                          </a:solidFill>
                          <a:latin typeface="+mn-ea"/>
                          <a:ea typeface="+mn-ea"/>
                        </a:rPr>
                        <a:t>次回実施号までの</a:t>
                      </a:r>
                      <a:r>
                        <a:rPr lang="en-US" altLang="ja-JP" sz="800" b="1" i="0" u="none" strike="noStrike" dirty="0">
                          <a:solidFill>
                            <a:schemeClr val="tx1"/>
                          </a:solidFill>
                          <a:latin typeface="+mn-ea"/>
                          <a:ea typeface="+mn-ea"/>
                        </a:rPr>
                        <a:t>1</a:t>
                      </a:r>
                      <a:r>
                        <a:rPr lang="ja-JP" altLang="en-US" sz="800" b="1" i="0" u="none" strike="noStrike">
                          <a:solidFill>
                            <a:schemeClr val="tx1"/>
                          </a:solidFill>
                          <a:latin typeface="+mn-ea"/>
                          <a:ea typeface="+mn-ea"/>
                        </a:rPr>
                        <a:t>年間</a:t>
                      </a:r>
                      <a:endParaRPr lang="en-US" altLang="ja-JP" sz="800" b="1" i="0" u="none" strike="noStrike" dirty="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1" i="0" u="none" strike="noStrike" dirty="0" err="1">
                          <a:solidFill>
                            <a:schemeClr val="tx1"/>
                          </a:solidFill>
                          <a:latin typeface="+mn-ea"/>
                          <a:ea typeface="+mn-ea"/>
                        </a:rPr>
                        <a:t>Oggi</a:t>
                      </a:r>
                      <a:r>
                        <a:rPr lang="ja-JP" altLang="en-US" sz="800" b="1" i="0" u="none" strike="noStrike">
                          <a:solidFill>
                            <a:schemeClr val="tx1"/>
                          </a:solidFill>
                          <a:latin typeface="+mn-ea"/>
                          <a:ea typeface="+mn-ea"/>
                        </a:rPr>
                        <a:t>アワード実施号</a:t>
                      </a:r>
                      <a:r>
                        <a:rPr lang="en-US" altLang="ja-JP" sz="800" b="1" i="0" u="none" strike="noStrike" dirty="0">
                          <a:solidFill>
                            <a:schemeClr val="tx1"/>
                          </a:solidFill>
                          <a:latin typeface="+mn-ea"/>
                          <a:ea typeface="+mn-ea"/>
                        </a:rPr>
                        <a:t>(1</a:t>
                      </a:r>
                      <a:r>
                        <a:rPr lang="ja-JP" altLang="en-US" sz="800" b="1" i="0" u="none" strike="noStrike">
                          <a:solidFill>
                            <a:schemeClr val="tx1"/>
                          </a:solidFill>
                          <a:latin typeface="+mn-ea"/>
                          <a:ea typeface="+mn-ea"/>
                        </a:rPr>
                        <a:t>月号</a:t>
                      </a:r>
                      <a:r>
                        <a:rPr lang="en-US" altLang="ja-JP" sz="800" b="1" i="0" u="none" strike="noStrike" dirty="0">
                          <a:solidFill>
                            <a:schemeClr val="tx1"/>
                          </a:solidFill>
                          <a:latin typeface="+mn-ea"/>
                          <a:ea typeface="+mn-ea"/>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1" i="0" u="none" strike="noStrike">
                          <a:solidFill>
                            <a:schemeClr val="tx1"/>
                          </a:solidFill>
                          <a:latin typeface="+mn-ea"/>
                          <a:ea typeface="+mn-ea"/>
                        </a:rPr>
                        <a:t>から</a:t>
                      </a:r>
                      <a:r>
                        <a:rPr lang="en-US" altLang="ja-JP" sz="800" b="1" i="0" u="none" strike="noStrike" dirty="0">
                          <a:solidFill>
                            <a:schemeClr val="tx1"/>
                          </a:solidFill>
                          <a:latin typeface="+mn-ea"/>
                          <a:ea typeface="+mn-ea"/>
                        </a:rPr>
                        <a:t>1</a:t>
                      </a:r>
                      <a:r>
                        <a:rPr lang="ja-JP" altLang="en-US" sz="800" b="1" i="0" u="none" strike="noStrike">
                          <a:solidFill>
                            <a:schemeClr val="tx1"/>
                          </a:solidFill>
                          <a:latin typeface="+mn-ea"/>
                          <a:ea typeface="+mn-ea"/>
                        </a:rPr>
                        <a:t>年間</a:t>
                      </a:r>
                      <a:endParaRPr lang="en-US" altLang="ja-JP" sz="800" b="1" i="0" u="none" strike="noStrike" dirty="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5837496"/>
                  </a:ext>
                </a:extLst>
              </a:tr>
              <a:tr h="964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a:solidFill>
                            <a:schemeClr val="tx1"/>
                          </a:solidFill>
                          <a:latin typeface="+mn-ea"/>
                          <a:ea typeface="+mn-ea"/>
                        </a:rPr>
                        <a:t>備考</a:t>
                      </a:r>
                      <a:endParaRPr lang="en-US" altLang="ja-JP" sz="1050" b="1">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a:solidFill>
                            <a:schemeClr val="tx1"/>
                          </a:solidFill>
                          <a:latin typeface="+mn-ea"/>
                          <a:ea typeface="+mn-ea"/>
                        </a:rPr>
                        <a:t>・料金については担当営業とご相談ください。</a:t>
                      </a:r>
                      <a:endParaRPr lang="en-US" altLang="ja-JP" sz="900" b="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a:solidFill>
                            <a:schemeClr val="tx1"/>
                          </a:solidFill>
                          <a:latin typeface="+mn-ea"/>
                          <a:ea typeface="+mn-ea"/>
                        </a:rPr>
                        <a:t>・ロゴの使用方法、イメージは事前チェックが必須になります。</a:t>
                      </a:r>
                      <a:endParaRPr lang="en-US" altLang="ja-JP" sz="900" b="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a:solidFill>
                            <a:schemeClr val="tx1"/>
                          </a:solidFill>
                          <a:latin typeface="+mn-ea"/>
                          <a:ea typeface="+mn-ea"/>
                        </a:rPr>
                        <a:t>・使用カラーは基本的に黒、白でお願いいたします。</a:t>
                      </a:r>
                      <a:endParaRPr lang="en-US" altLang="ja-JP" sz="900" b="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dirty="0">
                          <a:solidFill>
                            <a:schemeClr val="tx1"/>
                          </a:solidFill>
                          <a:latin typeface="+mn-ea"/>
                          <a:ea typeface="+mn-ea"/>
                        </a:rPr>
                        <a:t>・料金については担当営業とご相談ください。</a:t>
                      </a: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dirty="0">
                          <a:solidFill>
                            <a:schemeClr val="tx1"/>
                          </a:solidFill>
                          <a:latin typeface="+mn-ea"/>
                          <a:ea typeface="+mn-ea"/>
                        </a:rPr>
                        <a:t>・ロゴの使用方法、イメージは事前チェックが必須になります。</a:t>
                      </a: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dirty="0">
                          <a:solidFill>
                            <a:schemeClr val="tx1"/>
                          </a:solidFill>
                          <a:latin typeface="+mn-ea"/>
                          <a:ea typeface="+mn-ea"/>
                        </a:rPr>
                        <a:t>・ロゴは発注を受けてから新規作成するため、</a:t>
                      </a: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dirty="0">
                          <a:solidFill>
                            <a:schemeClr val="tx1"/>
                          </a:solidFill>
                          <a:latin typeface="+mn-ea"/>
                          <a:ea typeface="+mn-ea"/>
                        </a:rPr>
                        <a:t>　納品まで少々お時間をいただきます。</a:t>
                      </a: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dirty="0">
                          <a:solidFill>
                            <a:schemeClr val="tx1"/>
                          </a:solidFill>
                          <a:latin typeface="+mn-ea"/>
                          <a:ea typeface="+mn-ea"/>
                        </a:rPr>
                        <a:t>・ロゴイメージは変更になる可能性がございます。</a:t>
                      </a:r>
                      <a:endParaRPr lang="en-US" altLang="ja-JP" sz="800" b="0" dirty="0">
                        <a:solidFill>
                          <a:schemeClr val="tx1"/>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800" b="0" dirty="0">
                        <a:solidFill>
                          <a:schemeClr val="tx1"/>
                        </a:solidFill>
                        <a:latin typeface="+mn-ea"/>
                        <a:ea typeface="+mn-ea"/>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900" b="0">
                        <a:solidFill>
                          <a:schemeClr val="tx1"/>
                        </a:solidFill>
                        <a:latin typeface="メイリオ" panose="020B0604030504040204" pitchFamily="50" charset="-128"/>
                        <a:ea typeface="メイリオ" panose="020B0604030504040204" pitchFamily="50" charset="-128"/>
                      </a:endParaRPr>
                    </a:p>
                  </a:txBody>
                  <a:tcPr marL="5918" marR="5918"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8519" y="1625923"/>
            <a:ext cx="1081336" cy="450991"/>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8467" y="1668900"/>
            <a:ext cx="1114980" cy="384707"/>
          </a:xfrm>
          <a:prstGeom prst="rect">
            <a:avLst/>
          </a:prstGeom>
        </p:spPr>
      </p:pic>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57821" y="1576589"/>
            <a:ext cx="1348670" cy="500325"/>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3050" y="1348475"/>
            <a:ext cx="952500" cy="952500"/>
          </a:xfrm>
          <a:prstGeom prst="rect">
            <a:avLst/>
          </a:prstGeom>
        </p:spPr>
      </p:pic>
      <p:sp>
        <p:nvSpPr>
          <p:cNvPr id="23" name="テキスト ボックス 22"/>
          <p:cNvSpPr txBox="1"/>
          <p:nvPr/>
        </p:nvSpPr>
        <p:spPr>
          <a:xfrm>
            <a:off x="9816412" y="2235793"/>
            <a:ext cx="628650" cy="153888"/>
          </a:xfrm>
          <a:prstGeom prst="rect">
            <a:avLst/>
          </a:prstGeom>
          <a:noFill/>
        </p:spPr>
        <p:txBody>
          <a:bodyPr wrap="square" rtlCol="0">
            <a:spAutoFit/>
          </a:bodyPr>
          <a:lstStyle/>
          <a:p>
            <a:r>
              <a:rPr lang="en-US" altLang="ja-JP" sz="400">
                <a:latin typeface="メイリオ" panose="020B0604030504040204" pitchFamily="50" charset="-128"/>
                <a:ea typeface="メイリオ" panose="020B0604030504040204" pitchFamily="50" charset="-128"/>
              </a:rPr>
              <a:t>※</a:t>
            </a:r>
            <a:r>
              <a:rPr lang="ja-JP" altLang="en-US" sz="400">
                <a:latin typeface="メイリオ" panose="020B0604030504040204" pitchFamily="50" charset="-128"/>
                <a:ea typeface="メイリオ" panose="020B0604030504040204" pitchFamily="50" charset="-128"/>
              </a:rPr>
              <a:t>イメージです。</a:t>
            </a:r>
            <a:endParaRPr lang="en-US" altLang="ja-JP" sz="40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833E187-1299-B703-49F8-7D6CB34A46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12990" y="1365623"/>
            <a:ext cx="952500" cy="918204"/>
          </a:xfrm>
          <a:prstGeom prst="rect">
            <a:avLst/>
          </a:prstGeom>
        </p:spPr>
      </p:pic>
      <p:sp>
        <p:nvSpPr>
          <p:cNvPr id="22" name="テキスト ボックス 21"/>
          <p:cNvSpPr txBox="1"/>
          <p:nvPr/>
        </p:nvSpPr>
        <p:spPr>
          <a:xfrm>
            <a:off x="8151165" y="2224031"/>
            <a:ext cx="628650" cy="153888"/>
          </a:xfrm>
          <a:prstGeom prst="rect">
            <a:avLst/>
          </a:prstGeom>
          <a:noFill/>
        </p:spPr>
        <p:txBody>
          <a:bodyPr wrap="square" rtlCol="0">
            <a:spAutoFit/>
          </a:bodyPr>
          <a:lstStyle/>
          <a:p>
            <a:r>
              <a:rPr lang="en-US" altLang="ja-JP" sz="400">
                <a:latin typeface="メイリオ" panose="020B0604030504040204" pitchFamily="50" charset="-128"/>
                <a:ea typeface="メイリオ" panose="020B0604030504040204" pitchFamily="50" charset="-128"/>
              </a:rPr>
              <a:t>※</a:t>
            </a:r>
            <a:r>
              <a:rPr lang="ja-JP" altLang="en-US" sz="400">
                <a:latin typeface="メイリオ" panose="020B0604030504040204" pitchFamily="50" charset="-128"/>
                <a:ea typeface="メイリオ" panose="020B0604030504040204" pitchFamily="50" charset="-128"/>
              </a:rPr>
              <a:t>イメージです。</a:t>
            </a:r>
            <a:endParaRPr lang="en-US" altLang="ja-JP" sz="40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763F6C5-6003-577F-4D9C-919A6D6EA847}"/>
              </a:ext>
            </a:extLst>
          </p:cNvPr>
          <p:cNvSpPr txBox="1"/>
          <p:nvPr/>
        </p:nvSpPr>
        <p:spPr>
          <a:xfrm>
            <a:off x="9240405" y="6654965"/>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2" name="スライド番号プレースホルダー 1">
            <a:extLst>
              <a:ext uri="{FF2B5EF4-FFF2-40B4-BE49-F238E27FC236}">
                <a16:creationId xmlns:a16="http://schemas.microsoft.com/office/drawing/2014/main" id="{C70217AA-5FFD-44AB-9EA0-27A89E2D794F}"/>
              </a:ext>
            </a:extLst>
          </p:cNvPr>
          <p:cNvSpPr>
            <a:spLocks noGrp="1"/>
          </p:cNvSpPr>
          <p:nvPr>
            <p:ph type="sldNum" sz="quarter" idx="12"/>
          </p:nvPr>
        </p:nvSpPr>
        <p:spPr/>
        <p:txBody>
          <a:bodyPr/>
          <a:lstStyle/>
          <a:p>
            <a:fld id="{DF8D5609-E9B0-419D-B3FA-22D9F77AE177}" type="slidenum">
              <a:rPr kumimoji="1" lang="ja-JP" altLang="en-US" smtClean="0"/>
              <a:t>27</a:t>
            </a:fld>
            <a:endParaRPr kumimoji="1" lang="ja-JP" altLang="en-US"/>
          </a:p>
        </p:txBody>
      </p:sp>
    </p:spTree>
    <p:extLst>
      <p:ext uri="{BB962C8B-B14F-4D97-AF65-F5344CB8AC3E}">
        <p14:creationId xmlns:p14="http://schemas.microsoft.com/office/powerpoint/2010/main" val="13946789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0250" y="807218"/>
            <a:ext cx="10820400" cy="5320239"/>
          </a:xfrm>
          <a:prstGeom prst="rect">
            <a:avLst/>
          </a:prstGeom>
          <a:noFill/>
        </p:spPr>
        <p:txBody>
          <a:bodyPr wrap="square" rtlCol="0">
            <a:spAutoFit/>
          </a:bodyPr>
          <a:lstStyle/>
          <a:p>
            <a:r>
              <a:rPr lang="ja-JP" altLang="en-US" sz="1662" dirty="0"/>
              <a:t>　</a:t>
            </a:r>
            <a:r>
              <a:rPr lang="ja-JP" altLang="en-US" sz="1477" dirty="0"/>
              <a:t>オフィシャル</a:t>
            </a:r>
            <a:r>
              <a:rPr lang="en-US" altLang="ja-JP" sz="1477" dirty="0"/>
              <a:t>EC</a:t>
            </a:r>
            <a:r>
              <a:rPr lang="ja-JP" altLang="en-US" sz="1477" dirty="0"/>
              <a:t>サイトやアプリ、外部</a:t>
            </a:r>
            <a:r>
              <a:rPr lang="en-US" altLang="ja-JP" sz="1477" dirty="0"/>
              <a:t>EC</a:t>
            </a:r>
            <a:r>
              <a:rPr lang="ja-JP" altLang="en-US" sz="1477" dirty="0"/>
              <a:t>サイトの</a:t>
            </a:r>
            <a:r>
              <a:rPr lang="ja-JP" altLang="en-US" sz="1600" b="1" dirty="0">
                <a:solidFill>
                  <a:srgbClr val="FF0000"/>
                </a:solidFill>
              </a:rPr>
              <a:t>購入ページでのモデルカット二次使用は</a:t>
            </a:r>
            <a:r>
              <a:rPr lang="en-US" altLang="ja-JP" sz="1600" b="1" dirty="0">
                <a:solidFill>
                  <a:srgbClr val="FF0000"/>
                </a:solidFill>
              </a:rPr>
              <a:t>NG</a:t>
            </a:r>
            <a:r>
              <a:rPr lang="ja-JP" altLang="en-US" sz="1600" b="1" dirty="0">
                <a:solidFill>
                  <a:srgbClr val="FF0000"/>
                </a:solidFill>
              </a:rPr>
              <a:t>とさせていただきます。</a:t>
            </a:r>
            <a:endParaRPr lang="en-US" altLang="ja-JP" sz="1600" b="1" dirty="0">
              <a:solidFill>
                <a:srgbClr val="FF0000"/>
              </a:solidFill>
            </a:endParaRPr>
          </a:p>
          <a:p>
            <a:r>
              <a:rPr lang="ja-JP" altLang="en-US" sz="1477" dirty="0"/>
              <a:t>　トップページや特集ページでの使用は問題ございません。二次使用は、必ず事前の編集部・事務所確認が必須です。</a:t>
            </a:r>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1477" dirty="0"/>
          </a:p>
          <a:p>
            <a:endParaRPr lang="en-US" altLang="ja-JP" sz="369" dirty="0"/>
          </a:p>
          <a:p>
            <a:endParaRPr lang="en-US" altLang="ja-JP" sz="1292" dirty="0"/>
          </a:p>
          <a:p>
            <a:endParaRPr lang="en-US" altLang="ja-JP" sz="1292" dirty="0"/>
          </a:p>
          <a:p>
            <a:endParaRPr lang="en-US" altLang="ja-JP" sz="1292" dirty="0"/>
          </a:p>
          <a:p>
            <a:endParaRPr lang="en-US" altLang="ja-JP" sz="1477" dirty="0"/>
          </a:p>
        </p:txBody>
      </p:sp>
      <p:sp>
        <p:nvSpPr>
          <p:cNvPr id="11" name="角丸四角形吹き出し 10"/>
          <p:cNvSpPr/>
          <p:nvPr/>
        </p:nvSpPr>
        <p:spPr>
          <a:xfrm>
            <a:off x="5859511" y="4290736"/>
            <a:ext cx="2534022" cy="705559"/>
          </a:xfrm>
          <a:prstGeom prst="wedgeRoundRectCallout">
            <a:avLst>
              <a:gd name="adj1" fmla="val -67174"/>
              <a:gd name="adj2" fmla="val 37745"/>
              <a:gd name="adj3" fmla="val 16667"/>
            </a:avLst>
          </a:prstGeom>
          <a:solidFill>
            <a:srgbClr val="FD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a:latin typeface="+mn-ea"/>
              </a:rPr>
              <a:t>このように直接カートに入れて</a:t>
            </a:r>
            <a:endParaRPr lang="en-US" altLang="ja-JP" sz="1108" b="1">
              <a:latin typeface="+mn-ea"/>
            </a:endParaRPr>
          </a:p>
          <a:p>
            <a:r>
              <a:rPr lang="ja-JP" altLang="en-US" sz="1108" b="1">
                <a:latin typeface="+mn-ea"/>
              </a:rPr>
              <a:t>購買に紐付くような商品ページでの</a:t>
            </a:r>
            <a:endParaRPr lang="en-US" altLang="ja-JP" sz="1108" b="1">
              <a:latin typeface="+mn-ea"/>
            </a:endParaRPr>
          </a:p>
          <a:p>
            <a:r>
              <a:rPr lang="ja-JP" altLang="en-US" sz="1108" b="1">
                <a:latin typeface="+mn-ea"/>
              </a:rPr>
              <a:t>画像掲載は</a:t>
            </a:r>
            <a:r>
              <a:rPr lang="en-US" altLang="ja-JP" sz="1108" b="1">
                <a:latin typeface="+mn-ea"/>
              </a:rPr>
              <a:t>NG</a:t>
            </a:r>
            <a:r>
              <a:rPr lang="ja-JP" altLang="en-US" sz="1108" b="1">
                <a:latin typeface="+mn-ea"/>
              </a:rPr>
              <a:t>です。</a:t>
            </a:r>
          </a:p>
        </p:txBody>
      </p:sp>
      <p:sp>
        <p:nvSpPr>
          <p:cNvPr id="63" name="テキスト ボックス 62"/>
          <p:cNvSpPr txBox="1"/>
          <p:nvPr/>
        </p:nvSpPr>
        <p:spPr>
          <a:xfrm>
            <a:off x="2493162" y="1816169"/>
            <a:ext cx="404278" cy="262829"/>
          </a:xfrm>
          <a:prstGeom prst="rect">
            <a:avLst/>
          </a:prstGeom>
          <a:solidFill>
            <a:srgbClr val="78ECFC"/>
          </a:solidFill>
          <a:ln w="3175">
            <a:solidFill>
              <a:schemeClr val="bg1">
                <a:lumMod val="50000"/>
              </a:schemeClr>
            </a:solidFill>
          </a:ln>
        </p:spPr>
        <p:txBody>
          <a:bodyPr wrap="square" rtlCol="0" anchor="ctr">
            <a:spAutoFit/>
          </a:bodyPr>
          <a:lstStyle/>
          <a:p>
            <a:pPr algn="ctr"/>
            <a:r>
              <a:rPr lang="en-US" altLang="ja-JP" sz="1108" b="1">
                <a:solidFill>
                  <a:schemeClr val="bg1"/>
                </a:solidFill>
                <a:latin typeface="メイリオ" panose="020B0604030504040204" pitchFamily="50" charset="-128"/>
                <a:ea typeface="メイリオ" panose="020B0604030504040204" pitchFamily="50" charset="-128"/>
              </a:rPr>
              <a:t>OK</a:t>
            </a:r>
            <a:endParaRPr lang="ja-JP" altLang="en-US" sz="1108" b="1">
              <a:solidFill>
                <a:schemeClr val="bg1"/>
              </a:solidFill>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2517733" y="3982910"/>
            <a:ext cx="410690" cy="262829"/>
          </a:xfrm>
          <a:prstGeom prst="rect">
            <a:avLst/>
          </a:prstGeom>
          <a:solidFill>
            <a:srgbClr val="FD8383"/>
          </a:solidFill>
          <a:ln w="3175">
            <a:solidFill>
              <a:schemeClr val="bg1">
                <a:lumMod val="50000"/>
              </a:schemeClr>
            </a:solidFill>
          </a:ln>
        </p:spPr>
        <p:txBody>
          <a:bodyPr wrap="none" rtlCol="0" anchor="ctr">
            <a:spAutoFit/>
          </a:bodyPr>
          <a:lstStyle/>
          <a:p>
            <a:r>
              <a:rPr lang="en-US" altLang="ja-JP" sz="1108" b="1">
                <a:solidFill>
                  <a:schemeClr val="bg1"/>
                </a:solidFill>
                <a:latin typeface="メイリオ" panose="020B0604030504040204" pitchFamily="50" charset="-128"/>
                <a:ea typeface="メイリオ" panose="020B0604030504040204" pitchFamily="50" charset="-128"/>
              </a:rPr>
              <a:t>NG</a:t>
            </a:r>
            <a:endParaRPr lang="ja-JP" altLang="en-US" sz="1108" b="1">
              <a:solidFill>
                <a:schemeClr val="bg1"/>
              </a:solidFill>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2874180" y="1831794"/>
            <a:ext cx="2752677" cy="262829"/>
          </a:xfrm>
          <a:prstGeom prst="rect">
            <a:avLst/>
          </a:prstGeom>
          <a:noFill/>
        </p:spPr>
        <p:txBody>
          <a:bodyPr wrap="square" rtlCol="0">
            <a:spAutoFit/>
          </a:bodyPr>
          <a:lstStyle/>
          <a:p>
            <a:r>
              <a:rPr lang="ja-JP" altLang="en-US" sz="1108">
                <a:latin typeface="メイリオ" panose="020B0604030504040204" pitchFamily="50" charset="-128"/>
                <a:ea typeface="メイリオ" panose="020B0604030504040204" pitchFamily="50" charset="-128"/>
              </a:rPr>
              <a:t>①記事掲載の商品一覧特集のバナー利用</a:t>
            </a:r>
          </a:p>
        </p:txBody>
      </p:sp>
      <p:sp>
        <p:nvSpPr>
          <p:cNvPr id="66" name="テキスト ボックス 65"/>
          <p:cNvSpPr txBox="1"/>
          <p:nvPr/>
        </p:nvSpPr>
        <p:spPr>
          <a:xfrm>
            <a:off x="6622716" y="1826052"/>
            <a:ext cx="2752677" cy="262829"/>
          </a:xfrm>
          <a:prstGeom prst="rect">
            <a:avLst/>
          </a:prstGeom>
          <a:noFill/>
        </p:spPr>
        <p:txBody>
          <a:bodyPr wrap="none" rtlCol="0">
            <a:spAutoFit/>
          </a:bodyPr>
          <a:lstStyle/>
          <a:p>
            <a:r>
              <a:rPr lang="ja-JP" altLang="en-US" sz="1108">
                <a:latin typeface="メイリオ" panose="020B0604030504040204" pitchFamily="50" charset="-128"/>
                <a:ea typeface="メイリオ" panose="020B0604030504040204" pitchFamily="50" charset="-128"/>
              </a:rPr>
              <a:t>②着用アイテムから商品リンク一覧掲載</a:t>
            </a:r>
          </a:p>
        </p:txBody>
      </p:sp>
      <p:grpSp>
        <p:nvGrpSpPr>
          <p:cNvPr id="67" name="グループ化 66"/>
          <p:cNvGrpSpPr/>
          <p:nvPr/>
        </p:nvGrpSpPr>
        <p:grpSpPr>
          <a:xfrm>
            <a:off x="6277825" y="2204616"/>
            <a:ext cx="3549514" cy="1503495"/>
            <a:chOff x="4540948" y="1697026"/>
            <a:chExt cx="4353405" cy="1844005"/>
          </a:xfrm>
        </p:grpSpPr>
        <p:sp>
          <p:nvSpPr>
            <p:cNvPr id="68" name="正方形/長方形 67"/>
            <p:cNvSpPr/>
            <p:nvPr/>
          </p:nvSpPr>
          <p:spPr>
            <a:xfrm>
              <a:off x="4645278" y="1722242"/>
              <a:ext cx="1200814" cy="152348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grpSp>
          <p:nvGrpSpPr>
            <p:cNvPr id="69" name="グループ化 68"/>
            <p:cNvGrpSpPr/>
            <p:nvPr/>
          </p:nvGrpSpPr>
          <p:grpSpPr>
            <a:xfrm>
              <a:off x="4540948" y="1702648"/>
              <a:ext cx="2599508" cy="1620544"/>
              <a:chOff x="478043" y="4245078"/>
              <a:chExt cx="2599508" cy="1620544"/>
            </a:xfrm>
          </p:grpSpPr>
          <p:pic>
            <p:nvPicPr>
              <p:cNvPr id="78" name="図 7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8043" y="4245078"/>
                <a:ext cx="2599508" cy="1620544"/>
              </a:xfrm>
              <a:prstGeom prst="rect">
                <a:avLst/>
              </a:prstGeom>
              <a:ln w="3175">
                <a:solidFill>
                  <a:schemeClr val="bg1">
                    <a:lumMod val="50000"/>
                  </a:schemeClr>
                </a:solidFill>
              </a:ln>
            </p:spPr>
          </p:pic>
          <p:pic>
            <p:nvPicPr>
              <p:cNvPr id="79" name="図 7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58879" y="4911632"/>
                <a:ext cx="444528" cy="744585"/>
              </a:xfrm>
              <a:prstGeom prst="rect">
                <a:avLst/>
              </a:prstGeom>
            </p:spPr>
          </p:pic>
        </p:grpSp>
        <p:pic>
          <p:nvPicPr>
            <p:cNvPr id="70" name="図 6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76164" y="1972243"/>
              <a:ext cx="1812877" cy="1141764"/>
            </a:xfrm>
            <a:prstGeom prst="rect">
              <a:avLst/>
            </a:prstGeom>
            <a:ln w="3175">
              <a:solidFill>
                <a:schemeClr val="bg1">
                  <a:lumMod val="50000"/>
                </a:schemeClr>
              </a:solidFill>
            </a:ln>
          </p:spPr>
        </p:pic>
        <p:sp>
          <p:nvSpPr>
            <p:cNvPr id="71" name="正方形/長方形 70"/>
            <p:cNvSpPr/>
            <p:nvPr/>
          </p:nvSpPr>
          <p:spPr>
            <a:xfrm>
              <a:off x="5911932" y="2416210"/>
              <a:ext cx="334257" cy="6505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72" name="直線矢印コネクタ 71"/>
            <p:cNvCxnSpPr>
              <a:stCxn id="79" idx="1"/>
              <a:endCxn id="70" idx="1"/>
            </p:cNvCxnSpPr>
            <p:nvPr/>
          </p:nvCxnSpPr>
          <p:spPr>
            <a:xfrm flipV="1">
              <a:off x="6221784" y="2543125"/>
              <a:ext cx="754380" cy="1983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739889" y="1763058"/>
              <a:ext cx="1154464" cy="252520"/>
            </a:xfrm>
            <a:prstGeom prst="rect">
              <a:avLst/>
            </a:prstGeom>
            <a:noFill/>
          </p:spPr>
          <p:txBody>
            <a:bodyPr wrap="none" rtlCol="0">
              <a:spAutoFit/>
            </a:bodyPr>
            <a:lstStyle/>
            <a:p>
              <a:r>
                <a:rPr lang="ja-JP" altLang="en-US" sz="738">
                  <a:latin typeface="メイリオ" panose="020B0604030504040204" pitchFamily="50" charset="-128"/>
                  <a:ea typeface="メイリオ" panose="020B0604030504040204" pitchFamily="50" charset="-128"/>
                </a:rPr>
                <a:t>商品詳細ページへ</a:t>
              </a:r>
            </a:p>
          </p:txBody>
        </p:sp>
        <p:sp>
          <p:nvSpPr>
            <p:cNvPr id="74" name="正方形/長方形 73"/>
            <p:cNvSpPr/>
            <p:nvPr/>
          </p:nvSpPr>
          <p:spPr>
            <a:xfrm>
              <a:off x="8298909" y="2852245"/>
              <a:ext cx="334257" cy="1334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75" name="直線矢印コネクタ 74"/>
            <p:cNvCxnSpPr>
              <a:endCxn id="76" idx="0"/>
            </p:cNvCxnSpPr>
            <p:nvPr/>
          </p:nvCxnSpPr>
          <p:spPr>
            <a:xfrm>
              <a:off x="8459507" y="3004427"/>
              <a:ext cx="7683" cy="3187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8047308" y="3323192"/>
              <a:ext cx="839763" cy="217839"/>
            </a:xfrm>
            <a:prstGeom prst="rect">
              <a:avLst/>
            </a:prstGeom>
            <a:solidFill>
              <a:srgbClr val="0F182C"/>
            </a:solidFill>
          </p:spPr>
          <p:txBody>
            <a:bodyPr wrap="square" rtlCol="0">
              <a:spAutoFit/>
            </a:bodyPr>
            <a:lstStyle/>
            <a:p>
              <a:pPr algn="ctr"/>
              <a:r>
                <a:rPr lang="ja-JP" altLang="en-US" sz="554">
                  <a:solidFill>
                    <a:schemeClr val="bg1"/>
                  </a:solidFill>
                  <a:latin typeface="メイリオ" panose="020B0604030504040204" pitchFamily="50" charset="-128"/>
                  <a:ea typeface="メイリオ" panose="020B0604030504040204" pitchFamily="50" charset="-128"/>
                </a:rPr>
                <a:t>カートに入れる</a:t>
              </a:r>
            </a:p>
          </p:txBody>
        </p:sp>
        <p:sp>
          <p:nvSpPr>
            <p:cNvPr id="77" name="正方形/長方形 76"/>
            <p:cNvSpPr/>
            <p:nvPr/>
          </p:nvSpPr>
          <p:spPr>
            <a:xfrm>
              <a:off x="4639806" y="1697026"/>
              <a:ext cx="1238941" cy="159693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grpSp>
      <p:grpSp>
        <p:nvGrpSpPr>
          <p:cNvPr id="80" name="グループ化 79"/>
          <p:cNvGrpSpPr/>
          <p:nvPr/>
        </p:nvGrpSpPr>
        <p:grpSpPr>
          <a:xfrm>
            <a:off x="2603340" y="4290734"/>
            <a:ext cx="3071359" cy="1404630"/>
            <a:chOff x="478043" y="4673797"/>
            <a:chExt cx="3883353" cy="1775980"/>
          </a:xfrm>
        </p:grpSpPr>
        <p:pic>
          <p:nvPicPr>
            <p:cNvPr id="81" name="図 8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8043" y="4720247"/>
              <a:ext cx="2492222" cy="1729530"/>
            </a:xfrm>
            <a:prstGeom prst="rect">
              <a:avLst/>
            </a:prstGeom>
            <a:ln w="3175">
              <a:solidFill>
                <a:schemeClr val="bg1">
                  <a:lumMod val="50000"/>
                </a:schemeClr>
              </a:solidFill>
            </a:ln>
          </p:spPr>
        </p:pic>
        <p:sp>
          <p:nvSpPr>
            <p:cNvPr id="82" name="正方形/長方形 81"/>
            <p:cNvSpPr/>
            <p:nvPr/>
          </p:nvSpPr>
          <p:spPr>
            <a:xfrm>
              <a:off x="2381806" y="6067013"/>
              <a:ext cx="334257" cy="1334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83" name="直線矢印コネクタ 82"/>
            <p:cNvCxnSpPr>
              <a:stCxn id="82" idx="3"/>
              <a:endCxn id="84" idx="1"/>
            </p:cNvCxnSpPr>
            <p:nvPr/>
          </p:nvCxnSpPr>
          <p:spPr>
            <a:xfrm>
              <a:off x="2716063" y="6133731"/>
              <a:ext cx="805569" cy="77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521632" y="6033703"/>
              <a:ext cx="839764" cy="332394"/>
            </a:xfrm>
            <a:prstGeom prst="rect">
              <a:avLst/>
            </a:prstGeom>
            <a:solidFill>
              <a:srgbClr val="0F182C"/>
            </a:solidFill>
          </p:spPr>
          <p:txBody>
            <a:bodyPr wrap="square" rtlCol="0">
              <a:spAutoFit/>
            </a:bodyPr>
            <a:lstStyle/>
            <a:p>
              <a:pPr algn="ctr"/>
              <a:r>
                <a:rPr lang="ja-JP" altLang="en-US" sz="554">
                  <a:solidFill>
                    <a:schemeClr val="bg1"/>
                  </a:solidFill>
                  <a:latin typeface="メイリオ" panose="020B0604030504040204" pitchFamily="50" charset="-128"/>
                  <a:ea typeface="メイリオ" panose="020B0604030504040204" pitchFamily="50" charset="-128"/>
                </a:rPr>
                <a:t>カートに入れる</a:t>
              </a:r>
            </a:p>
          </p:txBody>
        </p:sp>
        <p:sp>
          <p:nvSpPr>
            <p:cNvPr id="85" name="正方形/長方形 84"/>
            <p:cNvSpPr/>
            <p:nvPr/>
          </p:nvSpPr>
          <p:spPr>
            <a:xfrm>
              <a:off x="573612" y="4673797"/>
              <a:ext cx="1177541" cy="151946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grpSp>
      <p:grpSp>
        <p:nvGrpSpPr>
          <p:cNvPr id="86" name="グループ化 85"/>
          <p:cNvGrpSpPr/>
          <p:nvPr/>
        </p:nvGrpSpPr>
        <p:grpSpPr>
          <a:xfrm>
            <a:off x="2546795" y="2205384"/>
            <a:ext cx="2936207" cy="1570880"/>
            <a:chOff x="478043" y="1913263"/>
            <a:chExt cx="3643289" cy="1949171"/>
          </a:xfrm>
        </p:grpSpPr>
        <p:pic>
          <p:nvPicPr>
            <p:cNvPr id="87" name="図 8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8043" y="1913263"/>
              <a:ext cx="1665514" cy="1949171"/>
            </a:xfrm>
            <a:prstGeom prst="rect">
              <a:avLst/>
            </a:prstGeom>
            <a:ln w="3175">
              <a:solidFill>
                <a:schemeClr val="bg1">
                  <a:lumMod val="50000"/>
                </a:schemeClr>
              </a:solidFill>
            </a:ln>
          </p:spPr>
        </p:pic>
        <p:pic>
          <p:nvPicPr>
            <p:cNvPr id="88" name="図 8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67123" y="2141207"/>
              <a:ext cx="1574392" cy="1166838"/>
            </a:xfrm>
            <a:prstGeom prst="rect">
              <a:avLst/>
            </a:prstGeom>
            <a:ln w="3175">
              <a:solidFill>
                <a:schemeClr val="bg1">
                  <a:lumMod val="50000"/>
                </a:schemeClr>
              </a:solidFill>
            </a:ln>
          </p:spPr>
        </p:pic>
        <p:sp>
          <p:nvSpPr>
            <p:cNvPr id="89" name="正方形/長方形 88"/>
            <p:cNvSpPr/>
            <p:nvPr/>
          </p:nvSpPr>
          <p:spPr>
            <a:xfrm>
              <a:off x="573612" y="2591144"/>
              <a:ext cx="334257" cy="6505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90" name="直線矢印コネクタ 89"/>
            <p:cNvCxnSpPr>
              <a:stCxn id="89" idx="3"/>
              <a:endCxn id="88" idx="1"/>
            </p:cNvCxnSpPr>
            <p:nvPr/>
          </p:nvCxnSpPr>
          <p:spPr>
            <a:xfrm flipV="1">
              <a:off x="907869" y="2724626"/>
              <a:ext cx="1459254" cy="1918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288408" y="1932007"/>
              <a:ext cx="1167958" cy="255471"/>
            </a:xfrm>
            <a:prstGeom prst="rect">
              <a:avLst/>
            </a:prstGeom>
            <a:noFill/>
          </p:spPr>
          <p:txBody>
            <a:bodyPr wrap="none" rtlCol="0">
              <a:spAutoFit/>
            </a:bodyPr>
            <a:lstStyle/>
            <a:p>
              <a:r>
                <a:rPr lang="ja-JP" altLang="en-US" sz="738">
                  <a:latin typeface="メイリオ" panose="020B0604030504040204" pitchFamily="50" charset="-128"/>
                  <a:ea typeface="メイリオ" panose="020B0604030504040204" pitchFamily="50" charset="-128"/>
                </a:rPr>
                <a:t>商品詳細ページへ</a:t>
              </a:r>
            </a:p>
          </p:txBody>
        </p:sp>
        <p:sp>
          <p:nvSpPr>
            <p:cNvPr id="92" name="正方形/長方形 91"/>
            <p:cNvSpPr/>
            <p:nvPr/>
          </p:nvSpPr>
          <p:spPr>
            <a:xfrm>
              <a:off x="573612" y="2035686"/>
              <a:ext cx="1477257" cy="44096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93" name="正方形/長方形 92"/>
            <p:cNvSpPr/>
            <p:nvPr/>
          </p:nvSpPr>
          <p:spPr>
            <a:xfrm>
              <a:off x="3533170" y="3124968"/>
              <a:ext cx="334257" cy="1334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94" name="直線矢印コネクタ 93"/>
            <p:cNvCxnSpPr>
              <a:endCxn id="95" idx="0"/>
            </p:cNvCxnSpPr>
            <p:nvPr/>
          </p:nvCxnSpPr>
          <p:spPr>
            <a:xfrm>
              <a:off x="3693767" y="3277150"/>
              <a:ext cx="7683" cy="3187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3281568" y="3595914"/>
              <a:ext cx="839764" cy="220385"/>
            </a:xfrm>
            <a:prstGeom prst="rect">
              <a:avLst/>
            </a:prstGeom>
            <a:solidFill>
              <a:srgbClr val="0F182C"/>
            </a:solidFill>
          </p:spPr>
          <p:txBody>
            <a:bodyPr wrap="square" rtlCol="0">
              <a:spAutoFit/>
            </a:bodyPr>
            <a:lstStyle/>
            <a:p>
              <a:pPr algn="ctr"/>
              <a:r>
                <a:rPr lang="ja-JP" altLang="en-US" sz="554">
                  <a:solidFill>
                    <a:schemeClr val="bg1"/>
                  </a:solidFill>
                  <a:latin typeface="メイリオ" panose="020B0604030504040204" pitchFamily="50" charset="-128"/>
                  <a:ea typeface="メイリオ" panose="020B0604030504040204" pitchFamily="50" charset="-128"/>
                </a:rPr>
                <a:t>カートに入れる</a:t>
              </a:r>
            </a:p>
          </p:txBody>
        </p:sp>
      </p:grpSp>
      <p:sp>
        <p:nvSpPr>
          <p:cNvPr id="96" name="テキスト ボックス 95"/>
          <p:cNvSpPr txBox="1"/>
          <p:nvPr/>
        </p:nvSpPr>
        <p:spPr>
          <a:xfrm>
            <a:off x="2970646" y="4003942"/>
            <a:ext cx="2752677" cy="262829"/>
          </a:xfrm>
          <a:prstGeom prst="rect">
            <a:avLst/>
          </a:prstGeom>
          <a:noFill/>
        </p:spPr>
        <p:txBody>
          <a:bodyPr wrap="none" rtlCol="0">
            <a:spAutoFit/>
          </a:bodyPr>
          <a:lstStyle/>
          <a:p>
            <a:r>
              <a:rPr lang="ja-JP" altLang="en-US" sz="1108">
                <a:latin typeface="メイリオ" panose="020B0604030504040204" pitchFamily="50" charset="-128"/>
                <a:ea typeface="メイリオ" panose="020B0604030504040204" pitchFamily="50" charset="-128"/>
              </a:rPr>
              <a:t>直接購入できる商品詳細ページでの利用</a:t>
            </a:r>
          </a:p>
        </p:txBody>
      </p:sp>
      <p:sp>
        <p:nvSpPr>
          <p:cNvPr id="97" name="テキスト ボックス 96"/>
          <p:cNvSpPr txBox="1"/>
          <p:nvPr/>
        </p:nvSpPr>
        <p:spPr>
          <a:xfrm>
            <a:off x="6270414" y="1814840"/>
            <a:ext cx="404278" cy="262829"/>
          </a:xfrm>
          <a:prstGeom prst="rect">
            <a:avLst/>
          </a:prstGeom>
          <a:solidFill>
            <a:srgbClr val="78ECFC"/>
          </a:solidFill>
          <a:ln w="3175">
            <a:solidFill>
              <a:schemeClr val="bg1">
                <a:lumMod val="50000"/>
              </a:schemeClr>
            </a:solidFill>
          </a:ln>
        </p:spPr>
        <p:txBody>
          <a:bodyPr wrap="none" rtlCol="0" anchor="ctr">
            <a:spAutoFit/>
          </a:bodyPr>
          <a:lstStyle/>
          <a:p>
            <a:pPr algn="ctr"/>
            <a:r>
              <a:rPr lang="en-US" altLang="ja-JP" sz="1108" b="1">
                <a:solidFill>
                  <a:schemeClr val="bg1"/>
                </a:solidFill>
                <a:latin typeface="メイリオ" panose="020B0604030504040204" pitchFamily="50" charset="-128"/>
                <a:ea typeface="メイリオ" panose="020B0604030504040204" pitchFamily="50" charset="-128"/>
              </a:rPr>
              <a:t>OK</a:t>
            </a:r>
            <a:endParaRPr lang="ja-JP" altLang="en-US" sz="1108" b="1">
              <a:solidFill>
                <a:schemeClr val="bg1"/>
              </a:solidFill>
              <a:latin typeface="メイリオ" panose="020B0604030504040204" pitchFamily="50" charset="-128"/>
              <a:ea typeface="メイリオ" panose="020B0604030504040204" pitchFamily="50" charset="-128"/>
            </a:endParaRPr>
          </a:p>
        </p:txBody>
      </p:sp>
      <p:sp>
        <p:nvSpPr>
          <p:cNvPr id="98" name="乗算 97"/>
          <p:cNvSpPr/>
          <p:nvPr/>
        </p:nvSpPr>
        <p:spPr>
          <a:xfrm>
            <a:off x="4380678" y="4164109"/>
            <a:ext cx="920423" cy="807678"/>
          </a:xfrm>
          <a:prstGeom prst="mathMultiply">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0" name="角丸四角形 99"/>
          <p:cNvSpPr/>
          <p:nvPr/>
        </p:nvSpPr>
        <p:spPr>
          <a:xfrm>
            <a:off x="889000" y="1492251"/>
            <a:ext cx="10280650" cy="4941874"/>
          </a:xfrm>
          <a:prstGeom prst="round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1" name="テキスト ボックス 100"/>
          <p:cNvSpPr txBox="1"/>
          <p:nvPr/>
        </p:nvSpPr>
        <p:spPr>
          <a:xfrm>
            <a:off x="5892190" y="5247254"/>
            <a:ext cx="4550105" cy="319639"/>
          </a:xfrm>
          <a:prstGeom prst="rect">
            <a:avLst/>
          </a:prstGeom>
          <a:noFill/>
        </p:spPr>
        <p:txBody>
          <a:bodyPr wrap="square" rtlCol="0">
            <a:spAutoFit/>
          </a:bodyPr>
          <a:lstStyle/>
          <a:p>
            <a:r>
              <a:rPr lang="ja-JP" altLang="en-US" sz="1477" b="1" u="sng"/>
              <a:t>オフィシャル</a:t>
            </a:r>
            <a:r>
              <a:rPr lang="en-US" altLang="ja-JP" sz="1477" b="1" u="sng"/>
              <a:t>EC</a:t>
            </a:r>
            <a:r>
              <a:rPr lang="ja-JP" altLang="en-US" sz="1477" b="1" u="sng"/>
              <a:t>サイトでの使用範囲について</a:t>
            </a:r>
          </a:p>
        </p:txBody>
      </p:sp>
      <p:sp>
        <p:nvSpPr>
          <p:cNvPr id="43" name="正方形/長方形 42"/>
          <p:cNvSpPr/>
          <p:nvPr/>
        </p:nvSpPr>
        <p:spPr>
          <a:xfrm>
            <a:off x="0" y="1"/>
            <a:ext cx="12192000" cy="500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mn-ea"/>
              </a:rPr>
              <a:t>補足情報～</a:t>
            </a:r>
            <a:r>
              <a:rPr lang="en-US" altLang="ja-JP" b="1">
                <a:solidFill>
                  <a:schemeClr val="bg1"/>
                </a:solidFill>
                <a:latin typeface="+mn-ea"/>
              </a:rPr>
              <a:t>EC</a:t>
            </a:r>
            <a:r>
              <a:rPr lang="ja-JP" altLang="en-US" b="1">
                <a:solidFill>
                  <a:schemeClr val="bg1"/>
                </a:solidFill>
                <a:latin typeface="+mn-ea"/>
              </a:rPr>
              <a:t>サイトでの二次使用について</a:t>
            </a:r>
          </a:p>
        </p:txBody>
      </p:sp>
      <p:sp>
        <p:nvSpPr>
          <p:cNvPr id="2" name="テキスト ボックス 1">
            <a:extLst>
              <a:ext uri="{FF2B5EF4-FFF2-40B4-BE49-F238E27FC236}">
                <a16:creationId xmlns:a16="http://schemas.microsoft.com/office/drawing/2014/main" id="{9EBBA2AB-D5A6-6FBF-6C52-2BDF2FFD5510}"/>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3" name="スライド番号プレースホルダー 2">
            <a:extLst>
              <a:ext uri="{FF2B5EF4-FFF2-40B4-BE49-F238E27FC236}">
                <a16:creationId xmlns:a16="http://schemas.microsoft.com/office/drawing/2014/main" id="{DAE2A457-E98E-699D-4D07-8F595940F529}"/>
              </a:ext>
            </a:extLst>
          </p:cNvPr>
          <p:cNvSpPr>
            <a:spLocks noGrp="1"/>
          </p:cNvSpPr>
          <p:nvPr>
            <p:ph type="sldNum" sz="quarter" idx="12"/>
          </p:nvPr>
        </p:nvSpPr>
        <p:spPr/>
        <p:txBody>
          <a:bodyPr/>
          <a:lstStyle/>
          <a:p>
            <a:fld id="{DF8D5609-E9B0-419D-B3FA-22D9F77AE177}" type="slidenum">
              <a:rPr kumimoji="1" lang="ja-JP" altLang="en-US" smtClean="0"/>
              <a:t>28</a:t>
            </a:fld>
            <a:endParaRPr kumimoji="1" lang="ja-JP" altLang="en-US"/>
          </a:p>
        </p:txBody>
      </p:sp>
    </p:spTree>
    <p:extLst>
      <p:ext uri="{BB962C8B-B14F-4D97-AF65-F5344CB8AC3E}">
        <p14:creationId xmlns:p14="http://schemas.microsoft.com/office/powerpoint/2010/main" val="372641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33712433-FD96-872F-4944-ED16DB3F2966}"/>
              </a:ext>
            </a:extLst>
          </p:cNvPr>
          <p:cNvCxnSpPr>
            <a:cxnSpLocks/>
          </p:cNvCxnSpPr>
          <p:nvPr/>
        </p:nvCxnSpPr>
        <p:spPr>
          <a:xfrm>
            <a:off x="0" y="55245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8B69579-B2BE-2243-9975-42D9EF1C8A8C}"/>
              </a:ext>
            </a:extLst>
          </p:cNvPr>
          <p:cNvCxnSpPr>
            <a:cxnSpLocks/>
          </p:cNvCxnSpPr>
          <p:nvPr/>
        </p:nvCxnSpPr>
        <p:spPr>
          <a:xfrm>
            <a:off x="0" y="630555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61FA42F-1536-C82D-A96D-5075E73E0D11}"/>
              </a:ext>
            </a:extLst>
          </p:cNvPr>
          <p:cNvCxnSpPr>
            <a:cxnSpLocks/>
          </p:cNvCxnSpPr>
          <p:nvPr/>
        </p:nvCxnSpPr>
        <p:spPr>
          <a:xfrm>
            <a:off x="8007350" y="552448"/>
            <a:ext cx="0" cy="57531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B811CE6-CA50-B4F7-3CE3-1CFC1AAAC87C}"/>
              </a:ext>
            </a:extLst>
          </p:cNvPr>
          <p:cNvCxnSpPr>
            <a:cxnSpLocks/>
          </p:cNvCxnSpPr>
          <p:nvPr/>
        </p:nvCxnSpPr>
        <p:spPr>
          <a:xfrm>
            <a:off x="3937000" y="552449"/>
            <a:ext cx="0" cy="57531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4DC547D-C9B0-F0C6-2423-510C753F40FD}"/>
              </a:ext>
            </a:extLst>
          </p:cNvPr>
          <p:cNvCxnSpPr>
            <a:cxnSpLocks/>
          </p:cNvCxnSpPr>
          <p:nvPr/>
        </p:nvCxnSpPr>
        <p:spPr>
          <a:xfrm>
            <a:off x="0" y="34290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21">
            <a:extLst>
              <a:ext uri="{FF2B5EF4-FFF2-40B4-BE49-F238E27FC236}">
                <a16:creationId xmlns:a16="http://schemas.microsoft.com/office/drawing/2014/main" id="{C75A39B9-4B69-413D-FE19-5E33FFFE2263}"/>
              </a:ext>
            </a:extLst>
          </p:cNvPr>
          <p:cNvSpPr txBox="1"/>
          <p:nvPr/>
        </p:nvSpPr>
        <p:spPr>
          <a:xfrm>
            <a:off x="356378" y="1539171"/>
            <a:ext cx="3828273" cy="1146789"/>
          </a:xfrm>
          <a:prstGeom prst="rect">
            <a:avLst/>
          </a:prstGeom>
        </p:spPr>
        <p:txBody>
          <a:bodyPr wrap="square" lIns="0" tIns="0" rIns="0" bIns="0" rtlCol="0" anchor="t">
            <a:spAutoFit/>
          </a:bodyPr>
          <a:lstStyle/>
          <a:p>
            <a:pPr>
              <a:lnSpc>
                <a:spcPts val="9576"/>
              </a:lnSpc>
            </a:pPr>
            <a:r>
              <a:rPr lang="en-US" altLang="ja-JP" sz="6600" i="1">
                <a:solidFill>
                  <a:srgbClr val="000000"/>
                </a:solidFill>
                <a:latin typeface="Kollektif Italics"/>
              </a:rPr>
              <a:t>CONTACT</a:t>
            </a:r>
            <a:endParaRPr lang="en-US" sz="6600" i="1">
              <a:solidFill>
                <a:srgbClr val="000000"/>
              </a:solidFill>
              <a:latin typeface="Kollektif Italics"/>
            </a:endParaRPr>
          </a:p>
        </p:txBody>
      </p:sp>
      <p:sp>
        <p:nvSpPr>
          <p:cNvPr id="13" name="テキスト ボックス 12">
            <a:extLst>
              <a:ext uri="{FF2B5EF4-FFF2-40B4-BE49-F238E27FC236}">
                <a16:creationId xmlns:a16="http://schemas.microsoft.com/office/drawing/2014/main" id="{BB01D7C1-F608-24DC-E55B-9849D23B74DF}"/>
              </a:ext>
            </a:extLst>
          </p:cNvPr>
          <p:cNvSpPr txBox="1"/>
          <p:nvPr/>
        </p:nvSpPr>
        <p:spPr>
          <a:xfrm>
            <a:off x="4554622" y="1082690"/>
            <a:ext cx="3005951" cy="707886"/>
          </a:xfrm>
          <a:prstGeom prst="rect">
            <a:avLst/>
          </a:prstGeom>
          <a:noFill/>
        </p:spPr>
        <p:txBody>
          <a:bodyPr wrap="none" rtlCol="0">
            <a:spAutoFit/>
          </a:bodyPr>
          <a:lstStyle/>
          <a:p>
            <a:pPr algn="ctr"/>
            <a:r>
              <a:rPr kumimoji="1" lang="ja-JP" altLang="en-US" sz="2000" b="1" dirty="0"/>
              <a:t>小学館</a:t>
            </a:r>
            <a:endParaRPr kumimoji="1" lang="en-US" altLang="ja-JP" sz="2000" b="1" dirty="0"/>
          </a:p>
          <a:p>
            <a:pPr algn="ctr"/>
            <a:r>
              <a:rPr kumimoji="1" lang="ja-JP" altLang="en-US" sz="2000" b="1" dirty="0"/>
              <a:t>広告局　第二企画営業室</a:t>
            </a:r>
          </a:p>
        </p:txBody>
      </p:sp>
      <p:sp>
        <p:nvSpPr>
          <p:cNvPr id="15" name="テキスト ボックス 14">
            <a:extLst>
              <a:ext uri="{FF2B5EF4-FFF2-40B4-BE49-F238E27FC236}">
                <a16:creationId xmlns:a16="http://schemas.microsoft.com/office/drawing/2014/main" id="{43A1FA79-3817-4A5F-F469-E8D1A3B217F8}"/>
              </a:ext>
            </a:extLst>
          </p:cNvPr>
          <p:cNvSpPr txBox="1"/>
          <p:nvPr/>
        </p:nvSpPr>
        <p:spPr>
          <a:xfrm>
            <a:off x="3987800" y="3776156"/>
            <a:ext cx="4063998" cy="2062103"/>
          </a:xfrm>
          <a:prstGeom prst="rect">
            <a:avLst/>
          </a:prstGeom>
          <a:noFill/>
        </p:spPr>
        <p:txBody>
          <a:bodyPr wrap="square">
            <a:spAutoFit/>
          </a:bodyPr>
          <a:lstStyle/>
          <a:p>
            <a:pPr algn="ctr" eaLnBrk="1" hangingPunct="1"/>
            <a:r>
              <a:rPr lang="ja-JP" altLang="en-US" sz="2000" dirty="0">
                <a:latin typeface="游ゴシック" panose="020B0400000000000000" pitchFamily="50" charset="-128"/>
                <a:ea typeface="游ゴシック" panose="020B0400000000000000" pitchFamily="50" charset="-128"/>
              </a:rPr>
              <a:t>本誌</a:t>
            </a:r>
            <a:br>
              <a:rPr lang="en-US" altLang="ja-JP" sz="2000" dirty="0">
                <a:latin typeface="游ゴシック" panose="020B0400000000000000" pitchFamily="50" charset="-128"/>
                <a:ea typeface="游ゴシック" panose="020B0400000000000000" pitchFamily="50" charset="-128"/>
              </a:rPr>
            </a:br>
            <a:endParaRPr lang="en-US" altLang="ja-JP" sz="2000" dirty="0">
              <a:latin typeface="游ゴシック" panose="020B0400000000000000" pitchFamily="50" charset="-128"/>
              <a:ea typeface="游ゴシック" panose="020B0400000000000000" pitchFamily="50" charset="-128"/>
            </a:endParaRPr>
          </a:p>
          <a:p>
            <a:pPr algn="ctr" eaLnBrk="1" hangingPunct="1"/>
            <a:r>
              <a:rPr lang="ja-JP" altLang="en-US" sz="2000" dirty="0">
                <a:latin typeface="游ゴシック" panose="020B0400000000000000" pitchFamily="50" charset="-128"/>
                <a:ea typeface="游ゴシック" panose="020B0400000000000000" pitchFamily="50" charset="-128"/>
              </a:rPr>
              <a:t>第一メディア営業室</a:t>
            </a:r>
            <a:endParaRPr lang="en-US" altLang="ja-JP" sz="2000" dirty="0">
              <a:latin typeface="游ゴシック" panose="020B0400000000000000" pitchFamily="50" charset="-128"/>
              <a:ea typeface="游ゴシック" panose="020B0400000000000000" pitchFamily="50" charset="-128"/>
            </a:endParaRPr>
          </a:p>
          <a:p>
            <a:pPr algn="ctr" eaLnBrk="1" hangingPunct="1"/>
            <a:r>
              <a:rPr lang="ja-JP" altLang="en-US" sz="2000" dirty="0">
                <a:latin typeface="游ゴシック" panose="020B0400000000000000" pitchFamily="50" charset="-128"/>
                <a:ea typeface="游ゴシック" panose="020B0400000000000000" pitchFamily="50" charset="-128"/>
              </a:rPr>
              <a:t>大藤優歌・木村匡志</a:t>
            </a:r>
            <a:br>
              <a:rPr lang="en-US" altLang="ja-JP" sz="2000" dirty="0">
                <a:latin typeface="游ゴシック" panose="020B0400000000000000" pitchFamily="50" charset="-128"/>
                <a:ea typeface="游ゴシック" panose="020B0400000000000000" pitchFamily="50" charset="-128"/>
              </a:rPr>
            </a:br>
            <a:r>
              <a:rPr lang="en-US" altLang="ja-JP" sz="1600" dirty="0">
                <a:latin typeface="游ゴシック" panose="020B0400000000000000" pitchFamily="50" charset="-128"/>
                <a:ea typeface="游ゴシック" panose="020B0400000000000000" pitchFamily="50" charset="-128"/>
                <a:hlinkClick r:id="rId2"/>
              </a:rPr>
              <a:t>y-ofuji@mail.shogakukan.co.jp</a:t>
            </a:r>
            <a:endParaRPr lang="en-US" altLang="ja-JP" sz="2000" dirty="0">
              <a:latin typeface="游ゴシック" panose="020B0400000000000000" pitchFamily="50" charset="-128"/>
              <a:ea typeface="游ゴシック" panose="020B0400000000000000" pitchFamily="50" charset="-128"/>
            </a:endParaRPr>
          </a:p>
          <a:p>
            <a:pPr algn="ctr" eaLnBrk="1" hangingPunct="1"/>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hlinkClick r:id="rId3"/>
              </a:rPr>
              <a:t>masashi.kimura@shogakukan.jp</a:t>
            </a:r>
            <a:endParaRPr lang="en-US" altLang="ja-JP" sz="1600" dirty="0">
              <a:latin typeface="游ゴシック" panose="020B0400000000000000" pitchFamily="50" charset="-128"/>
              <a:ea typeface="游ゴシック" panose="020B0400000000000000" pitchFamily="50" charset="-128"/>
            </a:endParaRPr>
          </a:p>
          <a:p>
            <a:pPr algn="ctr" eaLnBrk="1" hangingPunct="1"/>
            <a:r>
              <a:rPr lang="en-US" altLang="ja-JP" sz="1600" dirty="0">
                <a:latin typeface="游ゴシック" panose="020B0400000000000000" pitchFamily="50" charset="-128"/>
                <a:ea typeface="游ゴシック" panose="020B0400000000000000" pitchFamily="50" charset="-128"/>
              </a:rPr>
              <a:t>TEL</a:t>
            </a:r>
            <a:r>
              <a:rPr lang="ja-JP" altLang="en-US" sz="1600" dirty="0">
                <a:latin typeface="游ゴシック" panose="020B0400000000000000" pitchFamily="50" charset="-128"/>
                <a:ea typeface="游ゴシック" panose="020B0400000000000000" pitchFamily="50" charset="-128"/>
              </a:rPr>
              <a:t>：</a:t>
            </a:r>
            <a:r>
              <a:rPr lang="en-US" altLang="ja-JP" sz="1600" dirty="0">
                <a:latin typeface="游ゴシック" panose="020B0400000000000000" pitchFamily="50" charset="-128"/>
                <a:ea typeface="游ゴシック" panose="020B0400000000000000" pitchFamily="50" charset="-128"/>
              </a:rPr>
              <a:t>03-3230-5372</a:t>
            </a:r>
            <a:endParaRPr lang="ja-JP" altLang="en-US" sz="1600"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8A58142E-0A43-68EA-7C38-FE951624C62D}"/>
              </a:ext>
            </a:extLst>
          </p:cNvPr>
          <p:cNvSpPr txBox="1"/>
          <p:nvPr/>
        </p:nvSpPr>
        <p:spPr>
          <a:xfrm>
            <a:off x="7058459" y="3759422"/>
            <a:ext cx="6296024" cy="1815882"/>
          </a:xfrm>
          <a:prstGeom prst="rect">
            <a:avLst/>
          </a:prstGeom>
          <a:noFill/>
        </p:spPr>
        <p:txBody>
          <a:bodyPr wrap="square">
            <a:spAutoFit/>
          </a:bodyPr>
          <a:lstStyle/>
          <a:p>
            <a:pPr algn="ctr" eaLnBrk="1" hangingPunct="1"/>
            <a:r>
              <a:rPr lang="en-US" altLang="ja-JP" sz="2000" dirty="0">
                <a:latin typeface="游ゴシック" panose="020B0400000000000000" pitchFamily="50" charset="-128"/>
                <a:ea typeface="游ゴシック" panose="020B0400000000000000" pitchFamily="50" charset="-128"/>
              </a:rPr>
              <a:t>WEB</a:t>
            </a:r>
            <a:br>
              <a:rPr lang="en-US" altLang="ja-JP" sz="2000" dirty="0">
                <a:latin typeface="游ゴシック" panose="020B0400000000000000" pitchFamily="50" charset="-128"/>
                <a:ea typeface="游ゴシック" panose="020B0400000000000000" pitchFamily="50" charset="-128"/>
              </a:rPr>
            </a:br>
            <a:endParaRPr lang="en-US" altLang="ja-JP" sz="2000" dirty="0">
              <a:latin typeface="游ゴシック" panose="020B0400000000000000" pitchFamily="50" charset="-128"/>
              <a:ea typeface="游ゴシック" panose="020B0400000000000000" pitchFamily="50" charset="-128"/>
            </a:endParaRPr>
          </a:p>
          <a:p>
            <a:pPr algn="ctr" eaLnBrk="1" hangingPunct="1"/>
            <a:r>
              <a:rPr lang="ja-JP" altLang="en-US" sz="2000" dirty="0">
                <a:latin typeface="游ゴシック" panose="020B0400000000000000" pitchFamily="50" charset="-128"/>
                <a:ea typeface="游ゴシック" panose="020B0400000000000000" pitchFamily="50" charset="-128"/>
              </a:rPr>
              <a:t>第一メディア営業室</a:t>
            </a:r>
            <a:endParaRPr lang="en-US" altLang="ja-JP" sz="2000" dirty="0">
              <a:latin typeface="游ゴシック" panose="020B0400000000000000" pitchFamily="50" charset="-128"/>
              <a:ea typeface="游ゴシック" panose="020B0400000000000000" pitchFamily="50" charset="-128"/>
            </a:endParaRPr>
          </a:p>
          <a:p>
            <a:pPr algn="ctr" eaLnBrk="1" hangingPunct="1"/>
            <a:r>
              <a:rPr lang="ja-JP" altLang="en-US" sz="2000" dirty="0">
                <a:latin typeface="游ゴシック" panose="020B0400000000000000" pitchFamily="50" charset="-128"/>
                <a:ea typeface="游ゴシック" panose="020B0400000000000000" pitchFamily="50" charset="-128"/>
              </a:rPr>
              <a:t>小泉夏帆・柳澤詩織・片岡 愛</a:t>
            </a:r>
            <a:endParaRPr lang="en-US" altLang="ja-JP" sz="2000" dirty="0">
              <a:latin typeface="游ゴシック" panose="020B0400000000000000" pitchFamily="50" charset="-128"/>
              <a:ea typeface="游ゴシック" panose="020B0400000000000000" pitchFamily="50" charset="-128"/>
            </a:endParaRPr>
          </a:p>
          <a:p>
            <a:pPr algn="ctr"/>
            <a:r>
              <a:rPr lang="en-US" altLang="ja-JP" sz="1600" dirty="0">
                <a:solidFill>
                  <a:schemeClr val="tx1">
                    <a:lumMod val="65000"/>
                    <a:lumOff val="35000"/>
                  </a:schemeClr>
                </a:solidFill>
                <a:hlinkClick r:id="rId4"/>
              </a:rPr>
              <a:t>oggijpsales@shogakukan.jp</a:t>
            </a:r>
            <a:endParaRPr lang="en-US" altLang="ja-JP" sz="1600" dirty="0">
              <a:solidFill>
                <a:schemeClr val="tx1">
                  <a:lumMod val="65000"/>
                  <a:lumOff val="35000"/>
                </a:schemeClr>
              </a:solidFill>
            </a:endParaRPr>
          </a:p>
          <a:p>
            <a:pPr algn="ctr" eaLnBrk="1" hangingPunct="1"/>
            <a:r>
              <a:rPr lang="en-US" altLang="ja-JP" sz="1600" dirty="0">
                <a:latin typeface="游ゴシック" panose="020B0400000000000000" pitchFamily="50" charset="-128"/>
                <a:ea typeface="游ゴシック" panose="020B0400000000000000" pitchFamily="50" charset="-128"/>
              </a:rPr>
              <a:t>TEL</a:t>
            </a:r>
            <a:r>
              <a:rPr lang="ja-JP" altLang="en-US" sz="1600" dirty="0">
                <a:latin typeface="游ゴシック" panose="020B0400000000000000" pitchFamily="50" charset="-128"/>
                <a:ea typeface="游ゴシック" panose="020B0400000000000000" pitchFamily="50" charset="-128"/>
              </a:rPr>
              <a:t>：</a:t>
            </a:r>
            <a:r>
              <a:rPr lang="en-US" altLang="ja-JP" sz="1600" dirty="0">
                <a:latin typeface="游ゴシック" panose="020B0400000000000000" pitchFamily="50" charset="-128"/>
                <a:ea typeface="游ゴシック" panose="020B0400000000000000" pitchFamily="50" charset="-128"/>
              </a:rPr>
              <a:t>03-3230-5375</a:t>
            </a:r>
            <a:endParaRPr lang="ja-JP" altLang="en-US" sz="1600" dirty="0">
              <a:latin typeface="游ゴシック" panose="020B0400000000000000" pitchFamily="50" charset="-128"/>
              <a:ea typeface="游ゴシック" panose="020B0400000000000000" pitchFamily="50" charset="-128"/>
            </a:endParaRPr>
          </a:p>
        </p:txBody>
      </p:sp>
      <p:pic>
        <p:nvPicPr>
          <p:cNvPr id="18" name="object 5">
            <a:extLst>
              <a:ext uri="{FF2B5EF4-FFF2-40B4-BE49-F238E27FC236}">
                <a16:creationId xmlns:a16="http://schemas.microsoft.com/office/drawing/2014/main" id="{957E04CD-1731-E4EC-3E37-551733758253}"/>
              </a:ext>
            </a:extLst>
          </p:cNvPr>
          <p:cNvPicPr/>
          <p:nvPr/>
        </p:nvPicPr>
        <p:blipFill>
          <a:blip r:embed="rId5" cstate="email">
            <a:extLst>
              <a:ext uri="{28A0092B-C50C-407E-A947-70E740481C1C}">
                <a14:useLocalDpi xmlns:a14="http://schemas.microsoft.com/office/drawing/2010/main"/>
              </a:ext>
            </a:extLst>
          </a:blip>
          <a:stretch>
            <a:fillRect/>
          </a:stretch>
        </p:blipFill>
        <p:spPr>
          <a:xfrm>
            <a:off x="5442220" y="36944"/>
            <a:ext cx="1230757" cy="506660"/>
          </a:xfrm>
          <a:prstGeom prst="rect">
            <a:avLst/>
          </a:prstGeom>
        </p:spPr>
      </p:pic>
      <p:pic>
        <p:nvPicPr>
          <p:cNvPr id="23" name="図 22" descr="人, 口, 女の子, 持つ が含まれている画像&#10;&#10;自動的に生成された説明">
            <a:extLst>
              <a:ext uri="{FF2B5EF4-FFF2-40B4-BE49-F238E27FC236}">
                <a16:creationId xmlns:a16="http://schemas.microsoft.com/office/drawing/2014/main" id="{B10A082D-87A8-821F-A270-46C9E443A0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07350" y="552448"/>
            <a:ext cx="4184650" cy="2868317"/>
          </a:xfrm>
          <a:prstGeom prst="rect">
            <a:avLst/>
          </a:prstGeom>
        </p:spPr>
      </p:pic>
      <p:pic>
        <p:nvPicPr>
          <p:cNvPr id="25" name="図 24" descr="携帯電話を持っている女性&#10;&#10;中程度の精度で自動的に生成された説明">
            <a:extLst>
              <a:ext uri="{FF2B5EF4-FFF2-40B4-BE49-F238E27FC236}">
                <a16:creationId xmlns:a16="http://schemas.microsoft.com/office/drawing/2014/main" id="{A2E70029-C718-9362-F77E-02A7F704B26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51" y="3437275"/>
            <a:ext cx="3930650" cy="2859429"/>
          </a:xfrm>
          <a:prstGeom prst="rect">
            <a:avLst/>
          </a:prstGeom>
        </p:spPr>
      </p:pic>
      <p:sp>
        <p:nvSpPr>
          <p:cNvPr id="26" name="テキスト ボックス 25">
            <a:extLst>
              <a:ext uri="{FF2B5EF4-FFF2-40B4-BE49-F238E27FC236}">
                <a16:creationId xmlns:a16="http://schemas.microsoft.com/office/drawing/2014/main" id="{67657B3A-5A41-6718-0D1A-752CB50213AF}"/>
              </a:ext>
            </a:extLst>
          </p:cNvPr>
          <p:cNvSpPr txBox="1"/>
          <p:nvPr/>
        </p:nvSpPr>
        <p:spPr>
          <a:xfrm>
            <a:off x="3459277" y="6401622"/>
            <a:ext cx="5032148" cy="646331"/>
          </a:xfrm>
          <a:prstGeom prst="rect">
            <a:avLst/>
          </a:prstGeom>
          <a:noFill/>
        </p:spPr>
        <p:txBody>
          <a:bodyPr wrap="none" rtlCol="0">
            <a:spAutoFit/>
          </a:bodyPr>
          <a:lstStyle/>
          <a:p>
            <a:r>
              <a:rPr lang="en-US" altLang="ja-JP" sz="1800">
                <a:solidFill>
                  <a:schemeClr val="tx1">
                    <a:lumMod val="65000"/>
                    <a:lumOff val="35000"/>
                  </a:schemeClr>
                </a:solidFill>
              </a:rPr>
              <a:t>※</a:t>
            </a:r>
            <a:r>
              <a:rPr lang="ja-JP" altLang="en-US" sz="1800">
                <a:solidFill>
                  <a:schemeClr val="tx1">
                    <a:lumMod val="65000"/>
                    <a:lumOff val="35000"/>
                  </a:schemeClr>
                </a:solidFill>
              </a:rPr>
              <a:t>もしくは各担当営業にお問い合わせください</a:t>
            </a:r>
            <a:endParaRPr lang="en-US" altLang="ja-JP" sz="1800">
              <a:solidFill>
                <a:schemeClr val="tx1">
                  <a:lumMod val="65000"/>
                  <a:lumOff val="35000"/>
                </a:schemeClr>
              </a:solidFill>
            </a:endParaRPr>
          </a:p>
          <a:p>
            <a:endParaRPr kumimoji="1" lang="ja-JP" altLang="en-US"/>
          </a:p>
        </p:txBody>
      </p:sp>
      <p:sp>
        <p:nvSpPr>
          <p:cNvPr id="27" name="テキスト ボックス 26">
            <a:extLst>
              <a:ext uri="{FF2B5EF4-FFF2-40B4-BE49-F238E27FC236}">
                <a16:creationId xmlns:a16="http://schemas.microsoft.com/office/drawing/2014/main" id="{08BB5DAE-C5F6-A83C-B273-D0796106145A}"/>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4" name="図 3" descr="QR コード&#10;&#10;自動的に生成された説明">
            <a:extLst>
              <a:ext uri="{FF2B5EF4-FFF2-40B4-BE49-F238E27FC236}">
                <a16:creationId xmlns:a16="http://schemas.microsoft.com/office/drawing/2014/main" id="{604196E7-2767-AEA0-FDBC-1665168B2B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8944" y="2178649"/>
            <a:ext cx="997601" cy="997601"/>
          </a:xfrm>
          <a:prstGeom prst="rect">
            <a:avLst/>
          </a:prstGeom>
        </p:spPr>
      </p:pic>
      <p:pic>
        <p:nvPicPr>
          <p:cNvPr id="8" name="図 7" descr="QR コード&#10;&#10;自動的に生成された説明">
            <a:extLst>
              <a:ext uri="{FF2B5EF4-FFF2-40B4-BE49-F238E27FC236}">
                <a16:creationId xmlns:a16="http://schemas.microsoft.com/office/drawing/2014/main" id="{65B5D720-C21B-28E4-6ECF-A6A50711DD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7651" y="2176484"/>
            <a:ext cx="997600" cy="997600"/>
          </a:xfrm>
          <a:prstGeom prst="rect">
            <a:avLst/>
          </a:prstGeom>
        </p:spPr>
      </p:pic>
      <p:sp>
        <p:nvSpPr>
          <p:cNvPr id="12" name="テキスト ボックス 11">
            <a:extLst>
              <a:ext uri="{FF2B5EF4-FFF2-40B4-BE49-F238E27FC236}">
                <a16:creationId xmlns:a16="http://schemas.microsoft.com/office/drawing/2014/main" id="{B9331D23-E1D1-D119-5676-DD2F8FDBA159}"/>
              </a:ext>
            </a:extLst>
          </p:cNvPr>
          <p:cNvSpPr txBox="1"/>
          <p:nvPr/>
        </p:nvSpPr>
        <p:spPr>
          <a:xfrm>
            <a:off x="4378662" y="1876915"/>
            <a:ext cx="1511952" cy="307777"/>
          </a:xfrm>
          <a:prstGeom prst="rect">
            <a:avLst/>
          </a:prstGeom>
          <a:noFill/>
        </p:spPr>
        <p:txBody>
          <a:bodyPr wrap="none" rtlCol="0">
            <a:spAutoFit/>
          </a:bodyPr>
          <a:lstStyle/>
          <a:p>
            <a:r>
              <a:rPr kumimoji="1" lang="ja-JP" altLang="en-US" sz="1400" dirty="0"/>
              <a:t>＼</a:t>
            </a:r>
            <a:r>
              <a:rPr kumimoji="1" lang="en-US" altLang="ja-JP" sz="1400" dirty="0">
                <a:hlinkClick r:id="rId10"/>
              </a:rPr>
              <a:t>ADPOCKET</a:t>
            </a:r>
            <a:r>
              <a:rPr kumimoji="1" lang="ja-JP" altLang="en-US" sz="1400" dirty="0"/>
              <a:t>／</a:t>
            </a:r>
          </a:p>
        </p:txBody>
      </p:sp>
      <p:sp>
        <p:nvSpPr>
          <p:cNvPr id="14" name="テキスト ボックス 13">
            <a:extLst>
              <a:ext uri="{FF2B5EF4-FFF2-40B4-BE49-F238E27FC236}">
                <a16:creationId xmlns:a16="http://schemas.microsoft.com/office/drawing/2014/main" id="{6C37B2A4-D09C-59FE-1F5D-7A28B65A8996}"/>
              </a:ext>
            </a:extLst>
          </p:cNvPr>
          <p:cNvSpPr txBox="1"/>
          <p:nvPr/>
        </p:nvSpPr>
        <p:spPr>
          <a:xfrm>
            <a:off x="6035036" y="1884595"/>
            <a:ext cx="1890261" cy="307777"/>
          </a:xfrm>
          <a:prstGeom prst="rect">
            <a:avLst/>
          </a:prstGeom>
          <a:noFill/>
        </p:spPr>
        <p:txBody>
          <a:bodyPr wrap="none" rtlCol="0">
            <a:spAutoFit/>
          </a:bodyPr>
          <a:lstStyle/>
          <a:p>
            <a:r>
              <a:rPr kumimoji="1" lang="ja-JP" altLang="en-US" sz="1400" dirty="0"/>
              <a:t>＼</a:t>
            </a:r>
            <a:r>
              <a:rPr kumimoji="1" lang="en-US" altLang="ja-JP" sz="1400" dirty="0">
                <a:hlinkClick r:id="rId11"/>
              </a:rPr>
              <a:t>Oggi.jp</a:t>
            </a:r>
            <a:r>
              <a:rPr kumimoji="1" lang="ja-JP" altLang="en-US" sz="1400" dirty="0">
                <a:hlinkClick r:id="rId11"/>
              </a:rPr>
              <a:t>媒体資料</a:t>
            </a:r>
            <a:r>
              <a:rPr kumimoji="1" lang="ja-JP" altLang="en-US" sz="1400" dirty="0"/>
              <a:t>／</a:t>
            </a:r>
          </a:p>
        </p:txBody>
      </p:sp>
      <p:sp>
        <p:nvSpPr>
          <p:cNvPr id="2" name="スライド番号プレースホルダー 1">
            <a:extLst>
              <a:ext uri="{FF2B5EF4-FFF2-40B4-BE49-F238E27FC236}">
                <a16:creationId xmlns:a16="http://schemas.microsoft.com/office/drawing/2014/main" id="{0EEC6A70-BE1D-0DBD-4C12-8BC26DE307F6}"/>
              </a:ext>
            </a:extLst>
          </p:cNvPr>
          <p:cNvSpPr>
            <a:spLocks noGrp="1"/>
          </p:cNvSpPr>
          <p:nvPr>
            <p:ph type="sldNum" sz="quarter" idx="12"/>
          </p:nvPr>
        </p:nvSpPr>
        <p:spPr/>
        <p:txBody>
          <a:bodyPr/>
          <a:lstStyle/>
          <a:p>
            <a:fld id="{DF8D5609-E9B0-419D-B3FA-22D9F77AE177}" type="slidenum">
              <a:rPr kumimoji="1" lang="ja-JP" altLang="en-US" smtClean="0"/>
              <a:t>29</a:t>
            </a:fld>
            <a:endParaRPr kumimoji="1" lang="ja-JP" altLang="en-US"/>
          </a:p>
        </p:txBody>
      </p:sp>
    </p:spTree>
    <p:extLst>
      <p:ext uri="{BB962C8B-B14F-4D97-AF65-F5344CB8AC3E}">
        <p14:creationId xmlns:p14="http://schemas.microsoft.com/office/powerpoint/2010/main" val="125843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5F8"/>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7F670F-7C43-E178-0BE8-2CE22F5CAE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99825" y="-9234"/>
            <a:ext cx="5892174" cy="4086686"/>
          </a:xfrm>
          <a:prstGeom prst="rect">
            <a:avLst/>
          </a:prstGeom>
        </p:spPr>
      </p:pic>
      <p:pic>
        <p:nvPicPr>
          <p:cNvPr id="25" name="object 5"/>
          <p:cNvPicPr/>
          <p:nvPr/>
        </p:nvPicPr>
        <p:blipFill>
          <a:blip r:embed="rId4" cstate="email">
            <a:extLst>
              <a:ext uri="{28A0092B-C50C-407E-A947-70E740481C1C}">
                <a14:useLocalDpi xmlns:a14="http://schemas.microsoft.com/office/drawing/2010/main"/>
              </a:ext>
            </a:extLst>
          </a:blip>
          <a:stretch>
            <a:fillRect/>
          </a:stretch>
        </p:blipFill>
        <p:spPr>
          <a:xfrm>
            <a:off x="693084" y="298409"/>
            <a:ext cx="2178308" cy="896734"/>
          </a:xfrm>
          <a:prstGeom prst="rect">
            <a:avLst/>
          </a:prstGeom>
        </p:spPr>
      </p:pic>
      <p:sp>
        <p:nvSpPr>
          <p:cNvPr id="22" name="テキスト ボックス 21"/>
          <p:cNvSpPr txBox="1"/>
          <p:nvPr/>
        </p:nvSpPr>
        <p:spPr>
          <a:xfrm>
            <a:off x="770476" y="3341497"/>
            <a:ext cx="4771475" cy="2723823"/>
          </a:xfrm>
          <a:prstGeom prst="rect">
            <a:avLst/>
          </a:prstGeom>
          <a:noFill/>
        </p:spPr>
        <p:txBody>
          <a:bodyPr wrap="square" rtlCol="0">
            <a:spAutoFit/>
          </a:bodyPr>
          <a:lstStyle/>
          <a:p>
            <a:pPr>
              <a:defRPr/>
            </a:pPr>
            <a:r>
              <a:rPr lang="en-US" altLang="ja-JP" sz="1600" dirty="0">
                <a:solidFill>
                  <a:prstClr val="black"/>
                </a:solidFill>
                <a:latin typeface="游ゴシック" panose="020B0400000000000000" pitchFamily="50" charset="-128"/>
                <a:ea typeface="游ゴシック" panose="020B0400000000000000" pitchFamily="50" charset="-128"/>
              </a:rPr>
              <a:t>30</a:t>
            </a:r>
            <a:r>
              <a:rPr lang="ja-JP" altLang="en-US" sz="1600" dirty="0">
                <a:solidFill>
                  <a:prstClr val="black"/>
                </a:solidFill>
                <a:latin typeface="游ゴシック" panose="020B0400000000000000" pitchFamily="50" charset="-128"/>
                <a:ea typeface="游ゴシック" panose="020B0400000000000000" pitchFamily="50" charset="-128"/>
              </a:rPr>
              <a:t>代、人生のターニングポイント。</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結婚や出産、人生の新たなフィールドへ</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進む大事な時となります。</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ただ一つ変わらないのは、</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「働く自分が好き」という気持ち。</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en-US" altLang="ja-JP" sz="1600" dirty="0">
                <a:solidFill>
                  <a:prstClr val="black"/>
                </a:solidFill>
                <a:latin typeface="游ゴシック" panose="020B0400000000000000" pitchFamily="50" charset="-128"/>
                <a:ea typeface="游ゴシック" panose="020B0400000000000000" pitchFamily="50" charset="-128"/>
              </a:rPr>
              <a:t>          </a:t>
            </a:r>
            <a:r>
              <a:rPr lang="ja-JP" altLang="en-US" sz="1600" dirty="0">
                <a:solidFill>
                  <a:prstClr val="black"/>
                </a:solidFill>
                <a:latin typeface="游ゴシック" panose="020B0400000000000000" pitchFamily="50" charset="-128"/>
                <a:ea typeface="游ゴシック" panose="020B0400000000000000" pitchFamily="50" charset="-128"/>
              </a:rPr>
              <a:t>は、仕事もおしゃれも大好きな</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働く女性たちが喜ぶ</a:t>
            </a:r>
            <a:endParaRPr lang="en-US" altLang="ja-JP" sz="1600" dirty="0">
              <a:solidFill>
                <a:prstClr val="black"/>
              </a:solidFill>
              <a:latin typeface="游ゴシック" panose="020B0400000000000000" pitchFamily="50" charset="-128"/>
              <a:ea typeface="游ゴシック" panose="020B0400000000000000" pitchFamily="50" charset="-128"/>
            </a:endParaRPr>
          </a:p>
          <a:p>
            <a:pPr>
              <a:defRPr/>
            </a:pPr>
            <a:r>
              <a:rPr lang="ja-JP" altLang="en-US" sz="1600" dirty="0">
                <a:solidFill>
                  <a:prstClr val="black"/>
                </a:solidFill>
                <a:latin typeface="游ゴシック" panose="020B0400000000000000" pitchFamily="50" charset="-128"/>
                <a:ea typeface="游ゴシック" panose="020B0400000000000000" pitchFamily="50" charset="-128"/>
              </a:rPr>
              <a:t>競合誌</a:t>
            </a:r>
            <a:r>
              <a:rPr lang="en-US" altLang="ja-JP" sz="1600" dirty="0">
                <a:solidFill>
                  <a:prstClr val="black"/>
                </a:solidFill>
                <a:latin typeface="游ゴシック" panose="020B0400000000000000" pitchFamily="50" charset="-128"/>
                <a:ea typeface="游ゴシック" panose="020B0400000000000000" pitchFamily="50" charset="-128"/>
              </a:rPr>
              <a:t>No.1</a:t>
            </a:r>
            <a:r>
              <a:rPr lang="ja-JP" altLang="en-US" sz="1600" dirty="0">
                <a:solidFill>
                  <a:prstClr val="black"/>
                </a:solidFill>
                <a:latin typeface="游ゴシック" panose="020B0400000000000000" pitchFamily="50" charset="-128"/>
                <a:ea typeface="游ゴシック" panose="020B0400000000000000" pitchFamily="50" charset="-128"/>
              </a:rPr>
              <a:t>のメディアとして応援していきます。</a:t>
            </a:r>
          </a:p>
        </p:txBody>
      </p:sp>
      <p:sp>
        <p:nvSpPr>
          <p:cNvPr id="6" name="テキスト ボックス 5">
            <a:extLst>
              <a:ext uri="{FF2B5EF4-FFF2-40B4-BE49-F238E27FC236}">
                <a16:creationId xmlns:a16="http://schemas.microsoft.com/office/drawing/2014/main" id="{8913381C-542F-0609-FDB6-4AD0B47D4B6B}"/>
              </a:ext>
            </a:extLst>
          </p:cNvPr>
          <p:cNvSpPr txBox="1"/>
          <p:nvPr/>
        </p:nvSpPr>
        <p:spPr>
          <a:xfrm>
            <a:off x="770476" y="1915462"/>
            <a:ext cx="5570756" cy="1324593"/>
          </a:xfrm>
          <a:prstGeom prst="rect">
            <a:avLst/>
          </a:prstGeom>
          <a:noFill/>
        </p:spPr>
        <p:txBody>
          <a:bodyPr wrap="none" rtlCol="0">
            <a:spAutoFit/>
          </a:bodyPr>
          <a:lstStyle/>
          <a:p>
            <a:pPr>
              <a:lnSpc>
                <a:spcPct val="150000"/>
              </a:lnSpc>
            </a:pPr>
            <a:r>
              <a:rPr lang="ja-JP" altLang="en-US" sz="2800" i="0" dirty="0">
                <a:effectLst/>
                <a:latin typeface="游ゴシック" panose="020B0400000000000000" pitchFamily="50" charset="-128"/>
                <a:ea typeface="游ゴシック" panose="020B0400000000000000" pitchFamily="50" charset="-128"/>
              </a:rPr>
              <a:t>日本の働く女性たちが、</a:t>
            </a:r>
            <a:endParaRPr lang="en-US" altLang="ja-JP" sz="2800" i="0" dirty="0">
              <a:effectLst/>
              <a:latin typeface="游ゴシック" panose="020B0400000000000000" pitchFamily="50" charset="-128"/>
              <a:ea typeface="游ゴシック" panose="020B0400000000000000" pitchFamily="50" charset="-128"/>
            </a:endParaRPr>
          </a:p>
          <a:p>
            <a:pPr algn="ctr">
              <a:lnSpc>
                <a:spcPct val="150000"/>
              </a:lnSpc>
            </a:pPr>
            <a:r>
              <a:rPr lang="ja-JP" altLang="en-US" sz="2800" i="0" dirty="0">
                <a:effectLst/>
                <a:latin typeface="游ゴシック" panose="020B0400000000000000" pitchFamily="50" charset="-128"/>
                <a:ea typeface="游ゴシック" panose="020B0400000000000000" pitchFamily="50" charset="-128"/>
              </a:rPr>
              <a:t>今一番読んでいるメディアです！</a:t>
            </a:r>
            <a:endParaRPr kumimoji="1" lang="ja-JP" altLang="en-US" sz="2800"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EE73C8A1-155F-596E-BDE1-AC84117B7A38}"/>
              </a:ext>
            </a:extLst>
          </p:cNvPr>
          <p:cNvSpPr/>
          <p:nvPr/>
        </p:nvSpPr>
        <p:spPr>
          <a:xfrm>
            <a:off x="-5251" y="-9235"/>
            <a:ext cx="208345" cy="6881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Box 21">
            <a:extLst>
              <a:ext uri="{FF2B5EF4-FFF2-40B4-BE49-F238E27FC236}">
                <a16:creationId xmlns:a16="http://schemas.microsoft.com/office/drawing/2014/main" id="{33547E43-CCA5-355A-8B1C-BC6CAFB8C1A0}"/>
              </a:ext>
            </a:extLst>
          </p:cNvPr>
          <p:cNvSpPr txBox="1"/>
          <p:nvPr/>
        </p:nvSpPr>
        <p:spPr>
          <a:xfrm>
            <a:off x="844231" y="765887"/>
            <a:ext cx="3359286" cy="1085810"/>
          </a:xfrm>
          <a:prstGeom prst="rect">
            <a:avLst/>
          </a:prstGeom>
        </p:spPr>
        <p:txBody>
          <a:bodyPr wrap="square" lIns="0" tIns="0" rIns="0" bIns="0" rtlCol="0" anchor="t">
            <a:spAutoFit/>
          </a:bodyPr>
          <a:lstStyle/>
          <a:p>
            <a:pPr>
              <a:lnSpc>
                <a:spcPts val="9576"/>
              </a:lnSpc>
            </a:pPr>
            <a:r>
              <a:rPr lang="en-US" sz="4800" i="1" u="sng" dirty="0">
                <a:solidFill>
                  <a:srgbClr val="000000"/>
                </a:solidFill>
                <a:latin typeface="Kollektif Italics"/>
              </a:rPr>
              <a:t>ABOUT US</a:t>
            </a:r>
          </a:p>
        </p:txBody>
      </p:sp>
      <p:sp>
        <p:nvSpPr>
          <p:cNvPr id="21" name="正方形/長方形 20">
            <a:extLst>
              <a:ext uri="{FF2B5EF4-FFF2-40B4-BE49-F238E27FC236}">
                <a16:creationId xmlns:a16="http://schemas.microsoft.com/office/drawing/2014/main" id="{71BB8227-73E3-898C-08C8-FB8F2271F872}"/>
              </a:ext>
            </a:extLst>
          </p:cNvPr>
          <p:cNvSpPr/>
          <p:nvPr/>
        </p:nvSpPr>
        <p:spPr>
          <a:xfrm>
            <a:off x="6341232" y="3901954"/>
            <a:ext cx="5478994" cy="2723823"/>
          </a:xfrm>
          <a:prstGeom prst="rect">
            <a:avLst/>
          </a:prstGeom>
          <a:solidFill>
            <a:srgbClr val="FFFBF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BF8"/>
              </a:solidFill>
            </a:endParaRPr>
          </a:p>
        </p:txBody>
      </p:sp>
      <p:sp>
        <p:nvSpPr>
          <p:cNvPr id="23" name="テキスト ボックス 22">
            <a:extLst>
              <a:ext uri="{FF2B5EF4-FFF2-40B4-BE49-F238E27FC236}">
                <a16:creationId xmlns:a16="http://schemas.microsoft.com/office/drawing/2014/main" id="{3DBD51F7-219A-38C9-4059-A545D4579917}"/>
              </a:ext>
            </a:extLst>
          </p:cNvPr>
          <p:cNvSpPr txBox="1"/>
          <p:nvPr/>
        </p:nvSpPr>
        <p:spPr>
          <a:xfrm>
            <a:off x="8509098" y="3966363"/>
            <a:ext cx="1826141" cy="338554"/>
          </a:xfrm>
          <a:prstGeom prst="rect">
            <a:avLst/>
          </a:prstGeom>
          <a:noFill/>
        </p:spPr>
        <p:txBody>
          <a:bodyPr wrap="none" rtlCol="0">
            <a:spAutoFit/>
          </a:bodyPr>
          <a:lstStyle/>
          <a:p>
            <a:r>
              <a:rPr kumimoji="1" lang="ja-JP" altLang="en-US" sz="1600" dirty="0"/>
              <a:t>読者はこんな人！</a:t>
            </a:r>
          </a:p>
        </p:txBody>
      </p:sp>
      <p:cxnSp>
        <p:nvCxnSpPr>
          <p:cNvPr id="24" name="直線コネクタ 23">
            <a:extLst>
              <a:ext uri="{FF2B5EF4-FFF2-40B4-BE49-F238E27FC236}">
                <a16:creationId xmlns:a16="http://schemas.microsoft.com/office/drawing/2014/main" id="{6A31D1A8-7DB6-2B79-B5D2-7BB1384C9A34}"/>
              </a:ext>
            </a:extLst>
          </p:cNvPr>
          <p:cNvCxnSpPr>
            <a:cxnSpLocks/>
          </p:cNvCxnSpPr>
          <p:nvPr/>
        </p:nvCxnSpPr>
        <p:spPr>
          <a:xfrm>
            <a:off x="6341232" y="4304917"/>
            <a:ext cx="5478994"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C471933B-CED1-D81B-E31B-4A2FD1ECFFCD}"/>
              </a:ext>
            </a:extLst>
          </p:cNvPr>
          <p:cNvSpPr txBox="1"/>
          <p:nvPr/>
        </p:nvSpPr>
        <p:spPr>
          <a:xfrm>
            <a:off x="458355" y="6675435"/>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16" name="図 15" descr="ダイアグラム&#10;&#10;中程度の精度で自動的に生成された説明">
            <a:extLst>
              <a:ext uri="{FF2B5EF4-FFF2-40B4-BE49-F238E27FC236}">
                <a16:creationId xmlns:a16="http://schemas.microsoft.com/office/drawing/2014/main" id="{EF749971-A602-1D2C-0EA9-08D1731EE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7957" y="4495268"/>
            <a:ext cx="1970503" cy="1903044"/>
          </a:xfrm>
          <a:prstGeom prst="rect">
            <a:avLst/>
          </a:prstGeom>
        </p:spPr>
      </p:pic>
      <p:pic>
        <p:nvPicPr>
          <p:cNvPr id="28" name="図 27" descr="テキスト&#10;&#10;自動的に生成された説明">
            <a:extLst>
              <a:ext uri="{FF2B5EF4-FFF2-40B4-BE49-F238E27FC236}">
                <a16:creationId xmlns:a16="http://schemas.microsoft.com/office/drawing/2014/main" id="{FA78AE52-69D9-F7C8-5E62-75686442B3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35618" y="5657597"/>
            <a:ext cx="2746960" cy="881222"/>
          </a:xfrm>
          <a:prstGeom prst="rect">
            <a:avLst/>
          </a:prstGeom>
        </p:spPr>
      </p:pic>
      <p:pic>
        <p:nvPicPr>
          <p:cNvPr id="30" name="図 29" descr="テキスト&#10;&#10;自動的に生成された説明">
            <a:extLst>
              <a:ext uri="{FF2B5EF4-FFF2-40B4-BE49-F238E27FC236}">
                <a16:creationId xmlns:a16="http://schemas.microsoft.com/office/drawing/2014/main" id="{518B34AE-3A94-B4C7-D3DC-FD56D14963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8306" y="4497343"/>
            <a:ext cx="1099651" cy="1019746"/>
          </a:xfrm>
          <a:prstGeom prst="rect">
            <a:avLst/>
          </a:prstGeom>
        </p:spPr>
      </p:pic>
      <p:sp>
        <p:nvSpPr>
          <p:cNvPr id="31" name="テキスト ボックス 30">
            <a:extLst>
              <a:ext uri="{FF2B5EF4-FFF2-40B4-BE49-F238E27FC236}">
                <a16:creationId xmlns:a16="http://schemas.microsoft.com/office/drawing/2014/main" id="{A15CF7E9-3421-D366-9EFE-DC3890E02126}"/>
              </a:ext>
            </a:extLst>
          </p:cNvPr>
          <p:cNvSpPr txBox="1"/>
          <p:nvPr/>
        </p:nvSpPr>
        <p:spPr>
          <a:xfrm>
            <a:off x="6463990" y="4465581"/>
            <a:ext cx="2129109" cy="369332"/>
          </a:xfrm>
          <a:prstGeom prst="rect">
            <a:avLst/>
          </a:prstGeom>
          <a:noFill/>
        </p:spPr>
        <p:txBody>
          <a:bodyPr wrap="none" rtlCol="0">
            <a:spAutoFit/>
          </a:bodyPr>
          <a:lstStyle/>
          <a:p>
            <a:r>
              <a:rPr kumimoji="1" lang="ja-JP" altLang="en-US" dirty="0"/>
              <a:t>■平均年齢ｰ</a:t>
            </a:r>
            <a:r>
              <a:rPr kumimoji="1" lang="en-US" altLang="ja-JP" dirty="0"/>
              <a:t>33.9</a:t>
            </a:r>
            <a:r>
              <a:rPr kumimoji="1" lang="ja-JP" altLang="en-US" dirty="0"/>
              <a:t>歳</a:t>
            </a:r>
          </a:p>
        </p:txBody>
      </p:sp>
      <p:sp>
        <p:nvSpPr>
          <p:cNvPr id="33" name="テキスト ボックス 32">
            <a:extLst>
              <a:ext uri="{FF2B5EF4-FFF2-40B4-BE49-F238E27FC236}">
                <a16:creationId xmlns:a16="http://schemas.microsoft.com/office/drawing/2014/main" id="{E7D87867-D97B-FB55-B354-C1E8B070AF74}"/>
              </a:ext>
            </a:extLst>
          </p:cNvPr>
          <p:cNvSpPr txBox="1"/>
          <p:nvPr/>
        </p:nvSpPr>
        <p:spPr>
          <a:xfrm>
            <a:off x="6463990" y="4803680"/>
            <a:ext cx="1582484" cy="923330"/>
          </a:xfrm>
          <a:prstGeom prst="rect">
            <a:avLst/>
          </a:prstGeom>
          <a:noFill/>
        </p:spPr>
        <p:txBody>
          <a:bodyPr wrap="none" rtlCol="0">
            <a:spAutoFit/>
          </a:bodyPr>
          <a:lstStyle/>
          <a:p>
            <a:r>
              <a:rPr kumimoji="1" lang="ja-JP" altLang="en-US" dirty="0"/>
              <a:t>■独身ｰ</a:t>
            </a:r>
            <a:r>
              <a:rPr kumimoji="1" lang="en-US" altLang="ja-JP" dirty="0"/>
              <a:t>50</a:t>
            </a:r>
            <a:r>
              <a:rPr kumimoji="1" lang="ja-JP" altLang="en-US" dirty="0"/>
              <a:t>％</a:t>
            </a:r>
            <a:endParaRPr kumimoji="1" lang="en-US" altLang="ja-JP" dirty="0"/>
          </a:p>
          <a:p>
            <a:r>
              <a:rPr kumimoji="1" lang="ja-JP" altLang="en-US" dirty="0"/>
              <a:t>　既婚ｰ</a:t>
            </a:r>
            <a:r>
              <a:rPr kumimoji="1" lang="en-US" altLang="ja-JP" dirty="0"/>
              <a:t>47</a:t>
            </a:r>
            <a:r>
              <a:rPr kumimoji="1" lang="ja-JP" altLang="en-US" dirty="0"/>
              <a:t>％</a:t>
            </a:r>
            <a:br>
              <a:rPr kumimoji="1" lang="en-US" altLang="ja-JP" dirty="0"/>
            </a:br>
            <a:r>
              <a:rPr kumimoji="1" lang="ja-JP" altLang="en-US" dirty="0"/>
              <a:t>　無回答ｰ</a:t>
            </a:r>
            <a:r>
              <a:rPr kumimoji="1" lang="en-US" altLang="ja-JP" dirty="0"/>
              <a:t>3</a:t>
            </a:r>
            <a:r>
              <a:rPr kumimoji="1" lang="ja-JP" altLang="en-US" dirty="0"/>
              <a:t>％</a:t>
            </a:r>
          </a:p>
        </p:txBody>
      </p:sp>
      <p:pic>
        <p:nvPicPr>
          <p:cNvPr id="2" name="object 5">
            <a:extLst>
              <a:ext uri="{FF2B5EF4-FFF2-40B4-BE49-F238E27FC236}">
                <a16:creationId xmlns:a16="http://schemas.microsoft.com/office/drawing/2014/main" id="{73AC26EB-D049-BAE6-0515-35407D4FD908}"/>
              </a:ext>
            </a:extLst>
          </p:cNvPr>
          <p:cNvPicPr/>
          <p:nvPr/>
        </p:nvPicPr>
        <p:blipFill>
          <a:blip r:embed="rId8" cstate="email">
            <a:extLst>
              <a:ext uri="{28A0092B-C50C-407E-A947-70E740481C1C}">
                <a14:useLocalDpi xmlns:a14="http://schemas.microsoft.com/office/drawing/2010/main"/>
              </a:ext>
            </a:extLst>
          </a:blip>
          <a:stretch>
            <a:fillRect/>
          </a:stretch>
        </p:blipFill>
        <p:spPr>
          <a:xfrm>
            <a:off x="8005011" y="4001036"/>
            <a:ext cx="598846" cy="246524"/>
          </a:xfrm>
          <a:prstGeom prst="rect">
            <a:avLst/>
          </a:prstGeom>
        </p:spPr>
      </p:pic>
      <p:sp>
        <p:nvSpPr>
          <p:cNvPr id="3" name="スライド番号プレースホルダー 2">
            <a:extLst>
              <a:ext uri="{FF2B5EF4-FFF2-40B4-BE49-F238E27FC236}">
                <a16:creationId xmlns:a16="http://schemas.microsoft.com/office/drawing/2014/main" id="{E2A4B4D2-B590-6683-3116-1114C7EFF5EF}"/>
              </a:ext>
            </a:extLst>
          </p:cNvPr>
          <p:cNvSpPr>
            <a:spLocks noGrp="1"/>
          </p:cNvSpPr>
          <p:nvPr>
            <p:ph type="sldNum" sz="quarter" idx="12"/>
          </p:nvPr>
        </p:nvSpPr>
        <p:spPr/>
        <p:txBody>
          <a:bodyPr/>
          <a:lstStyle/>
          <a:p>
            <a:fld id="{DF8D5609-E9B0-419D-B3FA-22D9F77AE177}" type="slidenum">
              <a:rPr kumimoji="1" lang="ja-JP" altLang="en-US" smtClean="0"/>
              <a:t>3</a:t>
            </a:fld>
            <a:endParaRPr kumimoji="1" lang="ja-JP" altLang="en-US"/>
          </a:p>
        </p:txBody>
      </p:sp>
      <p:pic>
        <p:nvPicPr>
          <p:cNvPr id="5" name="object 5">
            <a:extLst>
              <a:ext uri="{FF2B5EF4-FFF2-40B4-BE49-F238E27FC236}">
                <a16:creationId xmlns:a16="http://schemas.microsoft.com/office/drawing/2014/main" id="{D14562C8-6219-45F8-E77F-592C8E2BBA3C}"/>
              </a:ext>
            </a:extLst>
          </p:cNvPr>
          <p:cNvPicPr/>
          <p:nvPr/>
        </p:nvPicPr>
        <p:blipFill>
          <a:blip r:embed="rId9" cstate="email">
            <a:extLst>
              <a:ext uri="{28A0092B-C50C-407E-A947-70E740481C1C}">
                <a14:useLocalDpi xmlns:a14="http://schemas.microsoft.com/office/drawing/2010/main"/>
              </a:ext>
            </a:extLst>
          </a:blip>
          <a:stretch>
            <a:fillRect/>
          </a:stretch>
        </p:blipFill>
        <p:spPr>
          <a:xfrm>
            <a:off x="838919" y="5243904"/>
            <a:ext cx="637476" cy="262427"/>
          </a:xfrm>
          <a:prstGeom prst="rect">
            <a:avLst/>
          </a:prstGeom>
        </p:spPr>
      </p:pic>
    </p:spTree>
    <p:extLst>
      <p:ext uri="{BB962C8B-B14F-4D97-AF65-F5344CB8AC3E}">
        <p14:creationId xmlns:p14="http://schemas.microsoft.com/office/powerpoint/2010/main" val="159447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39C155D-718C-D7B0-E363-EEABD6C414A3}"/>
              </a:ext>
            </a:extLst>
          </p:cNvPr>
          <p:cNvSpPr/>
          <p:nvPr/>
        </p:nvSpPr>
        <p:spPr>
          <a:xfrm>
            <a:off x="-5251" y="1"/>
            <a:ext cx="208345" cy="6881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object 5">
            <a:extLst>
              <a:ext uri="{FF2B5EF4-FFF2-40B4-BE49-F238E27FC236}">
                <a16:creationId xmlns:a16="http://schemas.microsoft.com/office/drawing/2014/main" id="{8576BABF-B32C-AD57-26E1-2F1667F0FA7D}"/>
              </a:ext>
            </a:extLst>
          </p:cNvPr>
          <p:cNvPicPr/>
          <p:nvPr/>
        </p:nvPicPr>
        <p:blipFill>
          <a:blip r:embed="rId2" cstate="email">
            <a:extLst>
              <a:ext uri="{28A0092B-C50C-407E-A947-70E740481C1C}">
                <a14:useLocalDpi xmlns:a14="http://schemas.microsoft.com/office/drawing/2010/main"/>
              </a:ext>
            </a:extLst>
          </a:blip>
          <a:stretch>
            <a:fillRect/>
          </a:stretch>
        </p:blipFill>
        <p:spPr>
          <a:xfrm>
            <a:off x="438150" y="250668"/>
            <a:ext cx="3067827" cy="1262918"/>
          </a:xfrm>
          <a:prstGeom prst="rect">
            <a:avLst/>
          </a:prstGeom>
        </p:spPr>
      </p:pic>
      <p:sp>
        <p:nvSpPr>
          <p:cNvPr id="4" name="TextBox 21">
            <a:extLst>
              <a:ext uri="{FF2B5EF4-FFF2-40B4-BE49-F238E27FC236}">
                <a16:creationId xmlns:a16="http://schemas.microsoft.com/office/drawing/2014/main" id="{615CAC2C-7C32-B532-659E-A850536080B6}"/>
              </a:ext>
            </a:extLst>
          </p:cNvPr>
          <p:cNvSpPr txBox="1"/>
          <p:nvPr/>
        </p:nvSpPr>
        <p:spPr>
          <a:xfrm>
            <a:off x="3505977" y="250668"/>
            <a:ext cx="2590023" cy="1146789"/>
          </a:xfrm>
          <a:prstGeom prst="rect">
            <a:avLst/>
          </a:prstGeom>
        </p:spPr>
        <p:txBody>
          <a:bodyPr wrap="square" lIns="0" tIns="0" rIns="0" bIns="0" rtlCol="0" anchor="t">
            <a:spAutoFit/>
          </a:bodyPr>
          <a:lstStyle/>
          <a:p>
            <a:pPr>
              <a:lnSpc>
                <a:spcPts val="9576"/>
              </a:lnSpc>
            </a:pPr>
            <a:r>
              <a:rPr lang="en-US" sz="6600" i="1">
                <a:solidFill>
                  <a:srgbClr val="000000"/>
                </a:solidFill>
                <a:latin typeface="Kollektif Italics"/>
              </a:rPr>
              <a:t>BRAND</a:t>
            </a:r>
          </a:p>
        </p:txBody>
      </p:sp>
      <p:sp>
        <p:nvSpPr>
          <p:cNvPr id="6" name="テキスト ボックス 5">
            <a:extLst>
              <a:ext uri="{FF2B5EF4-FFF2-40B4-BE49-F238E27FC236}">
                <a16:creationId xmlns:a16="http://schemas.microsoft.com/office/drawing/2014/main" id="{70CA0C5B-C19F-1F7B-A291-A72B249286D1}"/>
              </a:ext>
            </a:extLst>
          </p:cNvPr>
          <p:cNvSpPr txBox="1"/>
          <p:nvPr/>
        </p:nvSpPr>
        <p:spPr>
          <a:xfrm>
            <a:off x="465822" y="61033"/>
            <a:ext cx="1090363" cy="369332"/>
          </a:xfrm>
          <a:prstGeom prst="rect">
            <a:avLst/>
          </a:prstGeom>
          <a:noFill/>
        </p:spPr>
        <p:txBody>
          <a:bodyPr wrap="none" rtlCol="0">
            <a:spAutoFit/>
          </a:bodyPr>
          <a:lstStyle/>
          <a:p>
            <a:r>
              <a:rPr lang="en-US" altLang="ja-JP" i="1"/>
              <a:t>a</a:t>
            </a:r>
            <a:r>
              <a:rPr kumimoji="1" lang="en-US" altLang="ja-JP" i="1"/>
              <a:t>bout</a:t>
            </a:r>
            <a:r>
              <a:rPr lang="ja-JP" altLang="en-US" i="1"/>
              <a:t> </a:t>
            </a:r>
            <a:r>
              <a:rPr kumimoji="1" lang="en-US" altLang="ja-JP" i="1"/>
              <a:t>…</a:t>
            </a:r>
            <a:endParaRPr kumimoji="1" lang="ja-JP" altLang="en-US" i="1"/>
          </a:p>
        </p:txBody>
      </p:sp>
      <p:sp>
        <p:nvSpPr>
          <p:cNvPr id="7" name="テキスト ボックス 6">
            <a:extLst>
              <a:ext uri="{FF2B5EF4-FFF2-40B4-BE49-F238E27FC236}">
                <a16:creationId xmlns:a16="http://schemas.microsoft.com/office/drawing/2014/main" id="{F35AF04E-5708-16E1-4C1B-1BF059904A4E}"/>
              </a:ext>
            </a:extLst>
          </p:cNvPr>
          <p:cNvSpPr txBox="1"/>
          <p:nvPr/>
        </p:nvSpPr>
        <p:spPr>
          <a:xfrm>
            <a:off x="4186574" y="228558"/>
            <a:ext cx="1107996" cy="369332"/>
          </a:xfrm>
          <a:prstGeom prst="rect">
            <a:avLst/>
          </a:prstGeom>
          <a:noFill/>
        </p:spPr>
        <p:txBody>
          <a:bodyPr wrap="none" rtlCol="0">
            <a:spAutoFit/>
          </a:bodyPr>
          <a:lstStyle/>
          <a:p>
            <a:r>
              <a:rPr kumimoji="1" lang="ja-JP" altLang="en-US" dirty="0"/>
              <a:t>ブランド</a:t>
            </a:r>
          </a:p>
        </p:txBody>
      </p:sp>
      <p:pic>
        <p:nvPicPr>
          <p:cNvPr id="13" name="グラフィックス 12" descr="物語 枠線">
            <a:extLst>
              <a:ext uri="{FF2B5EF4-FFF2-40B4-BE49-F238E27FC236}">
                <a16:creationId xmlns:a16="http://schemas.microsoft.com/office/drawing/2014/main" id="{0482C438-ACFE-E8C4-A37E-84B426E193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8853" y="2689345"/>
            <a:ext cx="1280527" cy="1280527"/>
          </a:xfrm>
          <a:prstGeom prst="rect">
            <a:avLst/>
          </a:prstGeom>
        </p:spPr>
      </p:pic>
      <p:pic>
        <p:nvPicPr>
          <p:cNvPr id="14" name="Google Shape;315;p50">
            <a:extLst>
              <a:ext uri="{FF2B5EF4-FFF2-40B4-BE49-F238E27FC236}">
                <a16:creationId xmlns:a16="http://schemas.microsoft.com/office/drawing/2014/main" id="{182B16DC-7A0E-2A30-D3B6-4FF7B949153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86718" y="4071823"/>
            <a:ext cx="1326505" cy="456029"/>
          </a:xfrm>
          <a:prstGeom prst="rect">
            <a:avLst/>
          </a:prstGeom>
          <a:noFill/>
          <a:ln>
            <a:noFill/>
          </a:ln>
        </p:spPr>
      </p:pic>
      <p:pic>
        <p:nvPicPr>
          <p:cNvPr id="15" name="Google Shape;314;p50">
            <a:extLst>
              <a:ext uri="{FF2B5EF4-FFF2-40B4-BE49-F238E27FC236}">
                <a16:creationId xmlns:a16="http://schemas.microsoft.com/office/drawing/2014/main" id="{A48BCFCF-0C08-1CFD-0F4B-4B5E72BC34ED}"/>
              </a:ext>
            </a:extLst>
          </p:cNvPr>
          <p:cNvPicPr preferRelativeResize="0"/>
          <p:nvPr/>
        </p:nvPicPr>
        <p:blipFill rotWithShape="1">
          <a:blip r:embed="rId6" cstate="email">
            <a:alphaModFix/>
            <a:extLst>
              <a:ext uri="{28A0092B-C50C-407E-A947-70E740481C1C}">
                <a14:useLocalDpi xmlns:a14="http://schemas.microsoft.com/office/drawing/2010/main"/>
              </a:ext>
            </a:extLst>
          </a:blip>
          <a:srcRect t="34909" b="36000"/>
          <a:stretch/>
        </p:blipFill>
        <p:spPr>
          <a:xfrm>
            <a:off x="2315974" y="4024048"/>
            <a:ext cx="1326420" cy="545930"/>
          </a:xfrm>
          <a:prstGeom prst="rect">
            <a:avLst/>
          </a:prstGeom>
          <a:noFill/>
          <a:ln>
            <a:noFill/>
          </a:ln>
        </p:spPr>
      </p:pic>
      <p:pic>
        <p:nvPicPr>
          <p:cNvPr id="17" name="グラフィックス 16" descr="ノート PC 枠線">
            <a:extLst>
              <a:ext uri="{FF2B5EF4-FFF2-40B4-BE49-F238E27FC236}">
                <a16:creationId xmlns:a16="http://schemas.microsoft.com/office/drawing/2014/main" id="{1300B994-2CDF-3B0D-C876-AD567A55CA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8866" y="2829155"/>
            <a:ext cx="1308087" cy="1308087"/>
          </a:xfrm>
          <a:prstGeom prst="rect">
            <a:avLst/>
          </a:prstGeom>
        </p:spPr>
      </p:pic>
      <p:pic>
        <p:nvPicPr>
          <p:cNvPr id="19" name="グラフィックス 18" descr="スマート フォン 枠線">
            <a:extLst>
              <a:ext uri="{FF2B5EF4-FFF2-40B4-BE49-F238E27FC236}">
                <a16:creationId xmlns:a16="http://schemas.microsoft.com/office/drawing/2014/main" id="{1F87FB7C-CD5E-8C59-BD87-1FFF9E3DAB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88485" y="2994242"/>
            <a:ext cx="977462" cy="977462"/>
          </a:xfrm>
          <a:prstGeom prst="rect">
            <a:avLst/>
          </a:prstGeom>
        </p:spPr>
      </p:pic>
      <p:cxnSp>
        <p:nvCxnSpPr>
          <p:cNvPr id="23" name="直線コネクタ 22">
            <a:extLst>
              <a:ext uri="{FF2B5EF4-FFF2-40B4-BE49-F238E27FC236}">
                <a16:creationId xmlns:a16="http://schemas.microsoft.com/office/drawing/2014/main" id="{679438A7-708F-8EE2-DE29-39721B3C1AAF}"/>
              </a:ext>
            </a:extLst>
          </p:cNvPr>
          <p:cNvCxnSpPr/>
          <p:nvPr/>
        </p:nvCxnSpPr>
        <p:spPr>
          <a:xfrm>
            <a:off x="3988026" y="3608363"/>
            <a:ext cx="147931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1272BF8-4BB0-84CD-5CBE-9DAC30B1F339}"/>
              </a:ext>
            </a:extLst>
          </p:cNvPr>
          <p:cNvCxnSpPr/>
          <p:nvPr/>
        </p:nvCxnSpPr>
        <p:spPr>
          <a:xfrm>
            <a:off x="7845322" y="3608363"/>
            <a:ext cx="1479315" cy="0"/>
          </a:xfrm>
          <a:prstGeom prst="line">
            <a:avLst/>
          </a:prstGeom>
          <a:ln w="19050"/>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0191627-7262-35B9-2CC7-FA85747153F0}"/>
              </a:ext>
            </a:extLst>
          </p:cNvPr>
          <p:cNvSpPr txBox="1"/>
          <p:nvPr/>
        </p:nvSpPr>
        <p:spPr>
          <a:xfrm>
            <a:off x="9707376" y="4112357"/>
            <a:ext cx="939681" cy="523220"/>
          </a:xfrm>
          <a:prstGeom prst="rect">
            <a:avLst/>
          </a:prstGeom>
          <a:noFill/>
        </p:spPr>
        <p:txBody>
          <a:bodyPr wrap="none" rtlCol="0">
            <a:spAutoFit/>
          </a:bodyPr>
          <a:lstStyle/>
          <a:p>
            <a:r>
              <a:rPr kumimoji="1" lang="en-US" altLang="ja-JP" sz="2800" b="1"/>
              <a:t>SNS</a:t>
            </a:r>
            <a:endParaRPr kumimoji="1" lang="ja-JP" altLang="en-US" sz="2800" b="1"/>
          </a:p>
        </p:txBody>
      </p:sp>
      <p:sp>
        <p:nvSpPr>
          <p:cNvPr id="27" name="Google Shape;310;p50">
            <a:extLst>
              <a:ext uri="{FF2B5EF4-FFF2-40B4-BE49-F238E27FC236}">
                <a16:creationId xmlns:a16="http://schemas.microsoft.com/office/drawing/2014/main" id="{8AA9F977-DB38-0434-4329-678117734FB9}"/>
              </a:ext>
            </a:extLst>
          </p:cNvPr>
          <p:cNvSpPr txBox="1"/>
          <p:nvPr/>
        </p:nvSpPr>
        <p:spPr>
          <a:xfrm>
            <a:off x="1760298" y="5276198"/>
            <a:ext cx="2437635" cy="369291"/>
          </a:xfrm>
          <a:prstGeom prst="rect">
            <a:avLst/>
          </a:prstGeom>
          <a:noFill/>
          <a:ln>
            <a:noFill/>
          </a:ln>
        </p:spPr>
        <p:txBody>
          <a:bodyPr spcFirstLastPara="1" wrap="square" lIns="91425" tIns="45700" rIns="91425" bIns="45700" anchor="t" anchorCtr="0">
            <a:spAutoFit/>
          </a:bodyPr>
          <a:lstStyle/>
          <a:p>
            <a:pPr algn="ctr">
              <a:buClr>
                <a:srgbClr val="000000"/>
              </a:buClr>
              <a:buSzPts val="1800"/>
            </a:pPr>
            <a:r>
              <a:rPr lang="ja-JP" altLang="en-US" sz="1400">
                <a:solidFill>
                  <a:schemeClr val="dk1"/>
                </a:solidFill>
                <a:latin typeface="游ゴシック" panose="020B0400000000000000" pitchFamily="50" charset="-128"/>
                <a:ea typeface="游ゴシック" panose="020B0400000000000000" pitchFamily="50" charset="-128"/>
                <a:cs typeface="Meiryo"/>
                <a:sym typeface="Meiryo"/>
              </a:rPr>
              <a:t>発行部数</a:t>
            </a:r>
            <a:r>
              <a:rPr lang="en-US" altLang="ja-JP" b="1">
                <a:solidFill>
                  <a:schemeClr val="dk1"/>
                </a:solidFill>
                <a:ea typeface="Meiryo"/>
                <a:cs typeface="Meiryo"/>
                <a:sym typeface="Meiryo"/>
              </a:rPr>
              <a:t>60,000</a:t>
            </a:r>
            <a:r>
              <a:rPr lang="ja-JP" altLang="en-US" sz="1100" b="1">
                <a:solidFill>
                  <a:schemeClr val="dk1"/>
                </a:solidFill>
                <a:ea typeface="Meiryo"/>
                <a:cs typeface="Meiryo"/>
                <a:sym typeface="Meiryo"/>
              </a:rPr>
              <a:t>部</a:t>
            </a:r>
            <a:endParaRPr b="1">
              <a:solidFill>
                <a:schemeClr val="dk1"/>
              </a:solidFill>
              <a:ea typeface="Meiryo"/>
              <a:cs typeface="Meiryo"/>
              <a:sym typeface="Meiryo"/>
            </a:endParaRPr>
          </a:p>
        </p:txBody>
      </p:sp>
      <p:sp>
        <p:nvSpPr>
          <p:cNvPr id="28" name="Google Shape;311;p50">
            <a:extLst>
              <a:ext uri="{FF2B5EF4-FFF2-40B4-BE49-F238E27FC236}">
                <a16:creationId xmlns:a16="http://schemas.microsoft.com/office/drawing/2014/main" id="{E70C543A-C64B-D15C-E1ED-2FF2B5337D55}"/>
              </a:ext>
            </a:extLst>
          </p:cNvPr>
          <p:cNvSpPr txBox="1"/>
          <p:nvPr/>
        </p:nvSpPr>
        <p:spPr>
          <a:xfrm>
            <a:off x="1657088" y="5637816"/>
            <a:ext cx="2752677" cy="307736"/>
          </a:xfrm>
          <a:prstGeom prst="rect">
            <a:avLst/>
          </a:prstGeom>
          <a:noFill/>
          <a:ln>
            <a:noFill/>
          </a:ln>
        </p:spPr>
        <p:txBody>
          <a:bodyPr spcFirstLastPara="1" wrap="square" lIns="91425" tIns="45700" rIns="91425" bIns="45700" anchor="t" anchorCtr="0">
            <a:spAutoFit/>
          </a:bodyPr>
          <a:lstStyle/>
          <a:p>
            <a:pPr algn="ctr">
              <a:buClr>
                <a:srgbClr val="000000"/>
              </a:buClr>
              <a:buSzPts val="1800"/>
            </a:pPr>
            <a:r>
              <a:rPr lang="ja-JP" altLang="en-US" sz="1400" dirty="0">
                <a:solidFill>
                  <a:schemeClr val="dk1"/>
                </a:solidFill>
                <a:latin typeface="游ゴシック" panose="020B0400000000000000" pitchFamily="50" charset="-128"/>
                <a:ea typeface="游ゴシック" panose="020B0400000000000000" pitchFamily="50" charset="-128"/>
                <a:cs typeface="Meiryo"/>
                <a:sym typeface="Meiryo"/>
              </a:rPr>
              <a:t>読み放題</a:t>
            </a:r>
            <a:r>
              <a:rPr lang="en-US" altLang="ja-JP" sz="1400" b="1" dirty="0">
                <a:solidFill>
                  <a:schemeClr val="dk1"/>
                </a:solidFill>
                <a:latin typeface="Meiryo"/>
                <a:ea typeface="Meiryo"/>
                <a:cs typeface="Meiryo"/>
                <a:sym typeface="Meiryo"/>
              </a:rPr>
              <a:t>149,938</a:t>
            </a:r>
            <a:r>
              <a:rPr lang="en-US" altLang="ja-JP" sz="1100" b="1" dirty="0">
                <a:solidFill>
                  <a:schemeClr val="dk1"/>
                </a:solidFill>
                <a:ea typeface="Meiryo"/>
                <a:cs typeface="Meiryo"/>
                <a:sym typeface="Meiryo"/>
              </a:rPr>
              <a:t>UU</a:t>
            </a:r>
            <a:endParaRPr dirty="0"/>
          </a:p>
        </p:txBody>
      </p:sp>
      <p:sp>
        <p:nvSpPr>
          <p:cNvPr id="29" name="Google Shape;312;p50">
            <a:extLst>
              <a:ext uri="{FF2B5EF4-FFF2-40B4-BE49-F238E27FC236}">
                <a16:creationId xmlns:a16="http://schemas.microsoft.com/office/drawing/2014/main" id="{B176D275-2808-113A-FD65-1E8011C9B2AB}"/>
              </a:ext>
            </a:extLst>
          </p:cNvPr>
          <p:cNvSpPr/>
          <p:nvPr/>
        </p:nvSpPr>
        <p:spPr>
          <a:xfrm>
            <a:off x="5361356" y="5283872"/>
            <a:ext cx="2752676" cy="723235"/>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altLang="ja-JP" sz="1600" b="1" dirty="0">
                <a:ea typeface="Meiryo"/>
                <a:cs typeface="Meiryo"/>
                <a:sym typeface="Meiryo"/>
              </a:rPr>
              <a:t>5,541,686</a:t>
            </a:r>
            <a:r>
              <a:rPr lang="ja-JP" altLang="en-US" sz="1600" b="1" dirty="0">
                <a:ea typeface="Meiryo"/>
                <a:cs typeface="Meiryo"/>
                <a:sym typeface="Meiryo"/>
              </a:rPr>
              <a:t> </a:t>
            </a:r>
            <a:r>
              <a:rPr lang="en-US" altLang="ja-JP" sz="1600" b="1" dirty="0">
                <a:ea typeface="Meiryo"/>
                <a:cs typeface="Meiryo"/>
                <a:sym typeface="Meiryo"/>
              </a:rPr>
              <a:t>UU</a:t>
            </a:r>
            <a:r>
              <a:rPr lang="ja-JP" altLang="en-US" sz="1100" b="1" dirty="0">
                <a:ea typeface="Meiryo"/>
                <a:cs typeface="Meiryo"/>
                <a:sym typeface="Meiryo"/>
              </a:rPr>
              <a:t>（外部込み</a:t>
            </a:r>
            <a:r>
              <a:rPr lang="en-US" altLang="ja-JP" sz="1100" b="1" dirty="0">
                <a:ea typeface="Meiryo"/>
                <a:cs typeface="Meiryo"/>
                <a:sym typeface="Meiryo"/>
              </a:rPr>
              <a:t>MAU</a:t>
            </a:r>
            <a:r>
              <a:rPr lang="ja-JP" altLang="en-US" sz="1100" b="1" dirty="0">
                <a:ea typeface="Meiryo"/>
                <a:cs typeface="Meiryo"/>
                <a:sym typeface="Meiryo"/>
              </a:rPr>
              <a:t>）</a:t>
            </a:r>
            <a:endParaRPr sz="1100" b="1" dirty="0">
              <a:ea typeface="Meiryo"/>
              <a:cs typeface="Meiryo"/>
              <a:sym typeface="Meiryo"/>
            </a:endParaRPr>
          </a:p>
          <a:p>
            <a:pPr algn="ctr">
              <a:buClr>
                <a:srgbClr val="000000"/>
              </a:buClr>
              <a:buSzPts val="1200"/>
            </a:pPr>
            <a:r>
              <a:rPr lang="ja-JP" altLang="en-US" sz="1600" b="1" dirty="0">
                <a:ea typeface="Meiryo"/>
                <a:cs typeface="Meiryo"/>
                <a:sym typeface="Meiryo"/>
              </a:rPr>
              <a:t>（</a:t>
            </a:r>
            <a:r>
              <a:rPr lang="ja-JP" altLang="en-US" sz="1050" b="1" dirty="0">
                <a:ea typeface="Meiryo"/>
                <a:cs typeface="Meiryo"/>
                <a:sym typeface="Meiryo"/>
              </a:rPr>
              <a:t> </a:t>
            </a:r>
            <a:r>
              <a:rPr lang="en-US" altLang="ja-JP" sz="1050" b="1" dirty="0">
                <a:ea typeface="Meiryo"/>
                <a:cs typeface="Meiryo"/>
                <a:sym typeface="Meiryo"/>
              </a:rPr>
              <a:t>10,814,858</a:t>
            </a:r>
            <a:r>
              <a:rPr lang="ja-JP" altLang="en-US" sz="1000" dirty="0">
                <a:ea typeface="Verdana"/>
                <a:cs typeface="Verdana"/>
                <a:sym typeface="Verdana"/>
              </a:rPr>
              <a:t> </a:t>
            </a:r>
            <a:r>
              <a:rPr lang="en-US" altLang="ja-JP" sz="1000" b="1" dirty="0">
                <a:ea typeface="Meiryo"/>
                <a:cs typeface="Meiryo"/>
                <a:sym typeface="Meiryo"/>
              </a:rPr>
              <a:t>PV </a:t>
            </a:r>
            <a:r>
              <a:rPr lang="ja-JP" altLang="en-US" sz="1400" b="1" dirty="0">
                <a:ea typeface="Meiryo"/>
                <a:cs typeface="Meiryo"/>
                <a:sym typeface="Meiryo"/>
              </a:rPr>
              <a:t>）</a:t>
            </a:r>
            <a:endParaRPr sz="900" dirty="0">
              <a:ea typeface="Meiryo"/>
              <a:cs typeface="Meiryo"/>
              <a:sym typeface="Meiryo"/>
            </a:endParaRPr>
          </a:p>
          <a:p>
            <a:pPr algn="ctr">
              <a:buClr>
                <a:srgbClr val="000000"/>
              </a:buClr>
              <a:buSzPts val="700"/>
            </a:pPr>
            <a:r>
              <a:rPr lang="en-US" altLang="ja-JP" sz="900" dirty="0">
                <a:ea typeface="Meiryo"/>
                <a:cs typeface="Meiryo"/>
                <a:sym typeface="Meiryo"/>
              </a:rPr>
              <a:t>※Google Analytics2024</a:t>
            </a:r>
            <a:r>
              <a:rPr lang="ja-JP" altLang="en-US" sz="900" dirty="0">
                <a:ea typeface="Meiryo"/>
                <a:cs typeface="Meiryo"/>
                <a:sym typeface="Meiryo"/>
              </a:rPr>
              <a:t>年</a:t>
            </a:r>
            <a:r>
              <a:rPr lang="en-US" altLang="ja-JP" sz="900" dirty="0">
                <a:ea typeface="Meiryo"/>
                <a:cs typeface="Meiryo"/>
                <a:sym typeface="Meiryo"/>
              </a:rPr>
              <a:t>4</a:t>
            </a:r>
            <a:r>
              <a:rPr lang="ja-JP" altLang="en-US" sz="900" dirty="0">
                <a:ea typeface="Meiryo"/>
                <a:cs typeface="Meiryo"/>
                <a:sym typeface="Meiryo"/>
              </a:rPr>
              <a:t>月参照</a:t>
            </a:r>
            <a:endParaRPr sz="1000" dirty="0">
              <a:ea typeface="Meiryo"/>
              <a:cs typeface="Meiryo"/>
              <a:sym typeface="Meiryo"/>
            </a:endParaRPr>
          </a:p>
        </p:txBody>
      </p:sp>
      <p:sp>
        <p:nvSpPr>
          <p:cNvPr id="30" name="Google Shape;316;p50">
            <a:extLst>
              <a:ext uri="{FF2B5EF4-FFF2-40B4-BE49-F238E27FC236}">
                <a16:creationId xmlns:a16="http://schemas.microsoft.com/office/drawing/2014/main" id="{E482B012-90D6-D1FF-21E2-01156D911204}"/>
              </a:ext>
            </a:extLst>
          </p:cNvPr>
          <p:cNvSpPr txBox="1"/>
          <p:nvPr/>
        </p:nvSpPr>
        <p:spPr>
          <a:xfrm>
            <a:off x="3160404" y="1437095"/>
            <a:ext cx="6876845" cy="1138733"/>
          </a:xfrm>
          <a:prstGeom prst="rect">
            <a:avLst/>
          </a:prstGeom>
          <a:noFill/>
          <a:ln>
            <a:noFill/>
          </a:ln>
        </p:spPr>
        <p:txBody>
          <a:bodyPr spcFirstLastPara="1" wrap="square" lIns="91425" tIns="45700" rIns="91425" bIns="45700" anchor="t" anchorCtr="0">
            <a:spAutoFit/>
          </a:bodyPr>
          <a:lstStyle/>
          <a:p>
            <a:pPr algn="ctr">
              <a:buClr>
                <a:srgbClr val="000000"/>
              </a:buClr>
              <a:buSzPts val="2000"/>
            </a:pPr>
            <a:r>
              <a:rPr lang="ja-JP" altLang="en-US" sz="2400" b="1" dirty="0">
                <a:solidFill>
                  <a:schemeClr val="dk1"/>
                </a:solidFill>
                <a:latin typeface="游ゴシック" panose="020B0400000000000000" pitchFamily="50" charset="-128"/>
                <a:ea typeface="游ゴシック" panose="020B0400000000000000" pitchFamily="50" charset="-128"/>
                <a:cs typeface="Meiryo"/>
                <a:sym typeface="Meiryo"/>
              </a:rPr>
              <a:t>のコンテンツは、月間</a:t>
            </a:r>
            <a:r>
              <a:rPr lang="ja-JP" altLang="en-US" sz="4400" b="1" dirty="0">
                <a:solidFill>
                  <a:srgbClr val="8181DB"/>
                </a:solidFill>
                <a:latin typeface="游ゴシック" panose="020B0400000000000000" pitchFamily="50" charset="-128"/>
                <a:ea typeface="游ゴシック" panose="020B0400000000000000" pitchFamily="50" charset="-128"/>
                <a:cs typeface="Meiryo"/>
                <a:sym typeface="Meiryo"/>
              </a:rPr>
              <a:t>約</a:t>
            </a:r>
            <a:r>
              <a:rPr lang="en-US" altLang="ja-JP" sz="4400" b="1" dirty="0">
                <a:solidFill>
                  <a:srgbClr val="8181DB"/>
                </a:solidFill>
                <a:latin typeface="游ゴシック" panose="020B0400000000000000" pitchFamily="50" charset="-128"/>
                <a:ea typeface="游ゴシック" panose="020B0400000000000000" pitchFamily="50" charset="-128"/>
                <a:cs typeface="Meiryo"/>
                <a:sym typeface="Meiryo"/>
              </a:rPr>
              <a:t>947</a:t>
            </a:r>
            <a:r>
              <a:rPr lang="ja-JP" altLang="en-US" sz="4400" b="1" dirty="0">
                <a:solidFill>
                  <a:srgbClr val="8181DB"/>
                </a:solidFill>
                <a:latin typeface="游ゴシック" panose="020B0400000000000000" pitchFamily="50" charset="-128"/>
                <a:ea typeface="游ゴシック" panose="020B0400000000000000" pitchFamily="50" charset="-128"/>
                <a:cs typeface="Meiryo"/>
                <a:sym typeface="Meiryo"/>
              </a:rPr>
              <a:t>万人</a:t>
            </a:r>
            <a:r>
              <a:rPr lang="ja-JP" altLang="en-US" sz="2400" b="1" dirty="0">
                <a:solidFill>
                  <a:schemeClr val="dk1"/>
                </a:solidFill>
                <a:latin typeface="游ゴシック" panose="020B0400000000000000" pitchFamily="50" charset="-128"/>
                <a:ea typeface="游ゴシック" panose="020B0400000000000000" pitchFamily="50" charset="-128"/>
                <a:cs typeface="Meiryo"/>
                <a:sym typeface="Meiryo"/>
              </a:rPr>
              <a:t>の</a:t>
            </a:r>
            <a:endParaRPr sz="2400" b="1" dirty="0">
              <a:solidFill>
                <a:schemeClr val="dk1"/>
              </a:solidFill>
              <a:latin typeface="游ゴシック" panose="020B0400000000000000" pitchFamily="50" charset="-128"/>
              <a:ea typeface="游ゴシック" panose="020B0400000000000000" pitchFamily="50" charset="-128"/>
              <a:cs typeface="Meiryo"/>
              <a:sym typeface="Meiryo"/>
            </a:endParaRPr>
          </a:p>
          <a:p>
            <a:pPr algn="ctr">
              <a:buClr>
                <a:srgbClr val="000000"/>
              </a:buClr>
              <a:buSzPts val="2000"/>
            </a:pPr>
            <a:r>
              <a:rPr lang="ja-JP" altLang="en-US" sz="2400" b="1" dirty="0">
                <a:solidFill>
                  <a:schemeClr val="dk1"/>
                </a:solidFill>
                <a:latin typeface="游ゴシック" panose="020B0400000000000000" pitchFamily="50" charset="-128"/>
                <a:ea typeface="游ゴシック" panose="020B0400000000000000" pitchFamily="50" charset="-128"/>
                <a:cs typeface="Meiryo"/>
                <a:sym typeface="Meiryo"/>
              </a:rPr>
              <a:t>働く女性にリーチしています！</a:t>
            </a:r>
            <a:endParaRPr sz="1600" dirty="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33" name="テキスト ボックス 32">
            <a:extLst>
              <a:ext uri="{FF2B5EF4-FFF2-40B4-BE49-F238E27FC236}">
                <a16:creationId xmlns:a16="http://schemas.microsoft.com/office/drawing/2014/main" id="{13CF2BBD-5FEC-4739-845C-E02217C585FD}"/>
              </a:ext>
            </a:extLst>
          </p:cNvPr>
          <p:cNvSpPr txBox="1"/>
          <p:nvPr/>
        </p:nvSpPr>
        <p:spPr>
          <a:xfrm>
            <a:off x="5352332" y="4582696"/>
            <a:ext cx="2492990" cy="646331"/>
          </a:xfrm>
          <a:prstGeom prst="rect">
            <a:avLst/>
          </a:prstGeom>
          <a:noFill/>
        </p:spPr>
        <p:txBody>
          <a:bodyPr wrap="none" rtlCol="0">
            <a:spAutoFit/>
          </a:bodyPr>
          <a:lstStyle/>
          <a:p>
            <a:pPr algn="ctr"/>
            <a:r>
              <a:rPr kumimoji="1" lang="en-US" altLang="ja-JP"/>
              <a:t>WEB</a:t>
            </a:r>
            <a:r>
              <a:rPr kumimoji="1" lang="ja-JP" altLang="en-US"/>
              <a:t>サイトでも</a:t>
            </a:r>
            <a:endParaRPr kumimoji="1" lang="en-US" altLang="ja-JP"/>
          </a:p>
          <a:p>
            <a:pPr algn="ctr"/>
            <a:r>
              <a:rPr kumimoji="1" lang="ja-JP" altLang="en-US"/>
              <a:t>充実の情報を毎日更新</a:t>
            </a:r>
          </a:p>
        </p:txBody>
      </p:sp>
      <p:sp>
        <p:nvSpPr>
          <p:cNvPr id="35" name="テキスト ボックス 34">
            <a:extLst>
              <a:ext uri="{FF2B5EF4-FFF2-40B4-BE49-F238E27FC236}">
                <a16:creationId xmlns:a16="http://schemas.microsoft.com/office/drawing/2014/main" id="{5DA591B5-B11F-43FE-F58F-66B09CB22B29}"/>
              </a:ext>
            </a:extLst>
          </p:cNvPr>
          <p:cNvSpPr txBox="1"/>
          <p:nvPr/>
        </p:nvSpPr>
        <p:spPr>
          <a:xfrm>
            <a:off x="1685956" y="4583337"/>
            <a:ext cx="2752677" cy="646331"/>
          </a:xfrm>
          <a:prstGeom prst="rect">
            <a:avLst/>
          </a:prstGeom>
          <a:noFill/>
        </p:spPr>
        <p:txBody>
          <a:bodyPr wrap="none" rtlCol="0">
            <a:spAutoFit/>
          </a:bodyPr>
          <a:lstStyle/>
          <a:p>
            <a:pPr algn="ctr"/>
            <a:r>
              <a:rPr kumimoji="1" lang="ja-JP" altLang="en-US" dirty="0"/>
              <a:t>創刊</a:t>
            </a:r>
            <a:r>
              <a:rPr kumimoji="1" lang="en-US" altLang="ja-JP" dirty="0"/>
              <a:t>33</a:t>
            </a:r>
            <a:r>
              <a:rPr kumimoji="1" lang="ja-JP" altLang="en-US" dirty="0"/>
              <a:t>周年に突入</a:t>
            </a:r>
            <a:endParaRPr kumimoji="1" lang="en-US" altLang="ja-JP" dirty="0"/>
          </a:p>
          <a:p>
            <a:pPr algn="ctr"/>
            <a:r>
              <a:rPr kumimoji="1" lang="ja-JP" altLang="en-US" dirty="0"/>
              <a:t>読者へのリーチ数</a:t>
            </a:r>
            <a:r>
              <a:rPr kumimoji="1" lang="en-US" altLang="ja-JP" dirty="0"/>
              <a:t>No.1</a:t>
            </a:r>
            <a:r>
              <a:rPr kumimoji="1" lang="ja-JP" altLang="en-US" dirty="0"/>
              <a:t>！</a:t>
            </a:r>
          </a:p>
        </p:txBody>
      </p:sp>
      <p:sp>
        <p:nvSpPr>
          <p:cNvPr id="36" name="テキスト ボックス 35">
            <a:extLst>
              <a:ext uri="{FF2B5EF4-FFF2-40B4-BE49-F238E27FC236}">
                <a16:creationId xmlns:a16="http://schemas.microsoft.com/office/drawing/2014/main" id="{F4F65E62-917E-CBCF-C961-1B79BEFD1520}"/>
              </a:ext>
            </a:extLst>
          </p:cNvPr>
          <p:cNvSpPr txBox="1"/>
          <p:nvPr/>
        </p:nvSpPr>
        <p:spPr>
          <a:xfrm>
            <a:off x="8732509" y="4527852"/>
            <a:ext cx="2954655" cy="646331"/>
          </a:xfrm>
          <a:prstGeom prst="rect">
            <a:avLst/>
          </a:prstGeom>
          <a:noFill/>
        </p:spPr>
        <p:txBody>
          <a:bodyPr wrap="none" rtlCol="0">
            <a:spAutoFit/>
          </a:bodyPr>
          <a:lstStyle/>
          <a:p>
            <a:pPr algn="ctr"/>
            <a:r>
              <a:rPr kumimoji="1" lang="ja-JP" altLang="en-US"/>
              <a:t>フォロワー数は</a:t>
            </a:r>
            <a:endParaRPr kumimoji="1" lang="en-US" altLang="ja-JP"/>
          </a:p>
          <a:p>
            <a:pPr algn="ctr"/>
            <a:r>
              <a:rPr kumimoji="1" lang="ja-JP" altLang="en-US"/>
              <a:t>同ジャンルメディア最多！</a:t>
            </a:r>
          </a:p>
        </p:txBody>
      </p:sp>
      <p:pic>
        <p:nvPicPr>
          <p:cNvPr id="37" name="Google Shape;326;p50">
            <a:extLst>
              <a:ext uri="{FF2B5EF4-FFF2-40B4-BE49-F238E27FC236}">
                <a16:creationId xmlns:a16="http://schemas.microsoft.com/office/drawing/2014/main" id="{15266854-6146-ADE8-9537-B74BEB78A6B3}"/>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06812" y="5252466"/>
            <a:ext cx="340805" cy="340805"/>
          </a:xfrm>
          <a:prstGeom prst="rect">
            <a:avLst/>
          </a:prstGeom>
          <a:noFill/>
          <a:ln>
            <a:noFill/>
          </a:ln>
        </p:spPr>
      </p:pic>
      <p:sp>
        <p:nvSpPr>
          <p:cNvPr id="38" name="Google Shape;321;p50">
            <a:extLst>
              <a:ext uri="{FF2B5EF4-FFF2-40B4-BE49-F238E27FC236}">
                <a16:creationId xmlns:a16="http://schemas.microsoft.com/office/drawing/2014/main" id="{AB724628-7352-FEDF-3F92-B8E3429EB4ED}"/>
              </a:ext>
            </a:extLst>
          </p:cNvPr>
          <p:cNvSpPr txBox="1"/>
          <p:nvPr/>
        </p:nvSpPr>
        <p:spPr>
          <a:xfrm>
            <a:off x="8242660" y="5657503"/>
            <a:ext cx="1427461" cy="800179"/>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ja-JP" altLang="en-US" sz="900" dirty="0">
                <a:solidFill>
                  <a:schemeClr val="dk1"/>
                </a:solidFill>
                <a:latin typeface="游ゴシック" panose="020B0400000000000000" pitchFamily="50" charset="-128"/>
                <a:ea typeface="游ゴシック" panose="020B0400000000000000" pitchFamily="50" charset="-128"/>
                <a:cs typeface="Meiryo"/>
                <a:sym typeface="Meiryo"/>
              </a:rPr>
              <a:t>アカウントメディア</a:t>
            </a:r>
            <a:endParaRPr lang="en-US" altLang="ja-JP" sz="900" dirty="0">
              <a:solidFill>
                <a:schemeClr val="dk1"/>
              </a:solidFill>
              <a:latin typeface="游ゴシック" panose="020B0400000000000000" pitchFamily="50" charset="-128"/>
              <a:ea typeface="游ゴシック" panose="020B0400000000000000" pitchFamily="50" charset="-128"/>
              <a:cs typeface="Meiryo"/>
              <a:sym typeface="Meiryo"/>
            </a:endParaRPr>
          </a:p>
          <a:p>
            <a:pPr algn="ctr">
              <a:buClr>
                <a:srgbClr val="000000"/>
              </a:buClr>
              <a:buSzPts val="1200"/>
            </a:pPr>
            <a:r>
              <a:rPr lang="en-US" altLang="ja-JP" sz="1400" b="1" dirty="0">
                <a:solidFill>
                  <a:schemeClr val="dk1"/>
                </a:solidFill>
                <a:latin typeface="游ゴシック" panose="020B0400000000000000" pitchFamily="50" charset="-128"/>
                <a:ea typeface="游ゴシック" panose="020B0400000000000000" pitchFamily="50" charset="-128"/>
                <a:cs typeface="Meiryo"/>
                <a:sym typeface="Meiryo"/>
              </a:rPr>
              <a:t>857,543</a:t>
            </a:r>
            <a:r>
              <a:rPr lang="ja-JP" altLang="en-US" sz="600" b="1" dirty="0">
                <a:solidFill>
                  <a:schemeClr val="dk1"/>
                </a:solidFill>
                <a:latin typeface="游ゴシック" panose="020B0400000000000000" pitchFamily="50" charset="-128"/>
                <a:ea typeface="游ゴシック" panose="020B0400000000000000" pitchFamily="50" charset="-128"/>
                <a:cs typeface="Meiryo"/>
                <a:sym typeface="Meiryo"/>
              </a:rPr>
              <a:t>友だち</a:t>
            </a:r>
            <a:endParaRPr lang="en-US" altLang="ja-JP" sz="600" b="1" dirty="0">
              <a:solidFill>
                <a:schemeClr val="dk1"/>
              </a:solidFill>
              <a:latin typeface="游ゴシック" panose="020B0400000000000000" pitchFamily="50" charset="-128"/>
              <a:ea typeface="游ゴシック" panose="020B0400000000000000" pitchFamily="50" charset="-128"/>
              <a:cs typeface="Meiryo"/>
              <a:sym typeface="Meiryo"/>
            </a:endParaRPr>
          </a:p>
          <a:p>
            <a:pPr algn="ctr">
              <a:buClr>
                <a:srgbClr val="000000"/>
              </a:buClr>
              <a:buSzPts val="1200"/>
            </a:pPr>
            <a:r>
              <a:rPr lang="ja-JP" altLang="en-US" sz="900" dirty="0">
                <a:solidFill>
                  <a:schemeClr val="dk1"/>
                </a:solidFill>
                <a:latin typeface="游ゴシック" panose="020B0400000000000000" pitchFamily="50" charset="-128"/>
                <a:ea typeface="游ゴシック" panose="020B0400000000000000" pitchFamily="50" charset="-128"/>
                <a:cs typeface="Meiryo"/>
                <a:sym typeface="Meiryo"/>
              </a:rPr>
              <a:t>公式</a:t>
            </a:r>
            <a:endParaRPr lang="en-US" altLang="ja-JP" sz="900" dirty="0">
              <a:solidFill>
                <a:schemeClr val="dk1"/>
              </a:solidFill>
              <a:latin typeface="游ゴシック" panose="020B0400000000000000" pitchFamily="50" charset="-128"/>
              <a:ea typeface="游ゴシック" panose="020B0400000000000000" pitchFamily="50" charset="-128"/>
              <a:cs typeface="Meiryo"/>
              <a:sym typeface="Meiryo"/>
            </a:endParaRPr>
          </a:p>
          <a:p>
            <a:pPr algn="ctr">
              <a:buSzPts val="1200"/>
            </a:pPr>
            <a:r>
              <a:rPr lang="en-US" altLang="ja-JP" sz="1400" b="1" dirty="0">
                <a:solidFill>
                  <a:schemeClr val="dk1"/>
                </a:solidFill>
                <a:latin typeface="游ゴシック" panose="020B0400000000000000" pitchFamily="50" charset="-128"/>
                <a:ea typeface="游ゴシック" panose="020B0400000000000000" pitchFamily="50" charset="-128"/>
                <a:cs typeface="Meiryo"/>
                <a:sym typeface="Meiryo"/>
              </a:rPr>
              <a:t>150,969</a:t>
            </a:r>
            <a:r>
              <a:rPr lang="ja-JP" altLang="ja-JP" sz="700" b="1" dirty="0">
                <a:solidFill>
                  <a:schemeClr val="dk1"/>
                </a:solidFill>
                <a:latin typeface="游ゴシック" panose="020B0400000000000000" pitchFamily="50" charset="-128"/>
                <a:ea typeface="游ゴシック" panose="020B0400000000000000" pitchFamily="50" charset="-128"/>
                <a:cs typeface="Meiryo"/>
                <a:sym typeface="Meiryo"/>
              </a:rPr>
              <a:t>友だち</a:t>
            </a:r>
            <a:endParaRPr lang="en-US" altLang="ja-JP" sz="200" b="1" dirty="0">
              <a:solidFill>
                <a:schemeClr val="dk1"/>
              </a:solidFill>
              <a:latin typeface="游ゴシック" panose="020B0400000000000000" pitchFamily="50" charset="-128"/>
              <a:ea typeface="游ゴシック" panose="020B0400000000000000" pitchFamily="50" charset="-128"/>
              <a:cs typeface="Meiryo"/>
              <a:sym typeface="Meiryo"/>
            </a:endParaRPr>
          </a:p>
        </p:txBody>
      </p:sp>
      <p:pic>
        <p:nvPicPr>
          <p:cNvPr id="39" name="Google Shape;322;p50">
            <a:extLst>
              <a:ext uri="{FF2B5EF4-FFF2-40B4-BE49-F238E27FC236}">
                <a16:creationId xmlns:a16="http://schemas.microsoft.com/office/drawing/2014/main" id="{F2D123B8-E63B-44C1-C5FB-0769750A15D8}"/>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781681" y="5243851"/>
            <a:ext cx="349420" cy="349420"/>
          </a:xfrm>
          <a:prstGeom prst="rect">
            <a:avLst/>
          </a:prstGeom>
          <a:noFill/>
          <a:ln>
            <a:noFill/>
          </a:ln>
        </p:spPr>
      </p:pic>
      <p:sp>
        <p:nvSpPr>
          <p:cNvPr id="40" name="Google Shape;328;p50">
            <a:extLst>
              <a:ext uri="{FF2B5EF4-FFF2-40B4-BE49-F238E27FC236}">
                <a16:creationId xmlns:a16="http://schemas.microsoft.com/office/drawing/2014/main" id="{6A6624D8-58F4-F72F-C0B8-682A9D1ADA9B}"/>
              </a:ext>
            </a:extLst>
          </p:cNvPr>
          <p:cNvSpPr txBox="1"/>
          <p:nvPr/>
        </p:nvSpPr>
        <p:spPr>
          <a:xfrm>
            <a:off x="10906341" y="5659508"/>
            <a:ext cx="882743" cy="446236"/>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altLang="ja-JP" sz="1400" b="1" dirty="0">
                <a:solidFill>
                  <a:srgbClr val="000000"/>
                </a:solidFill>
                <a:latin typeface="游ゴシック" panose="020B0400000000000000" pitchFamily="50" charset="-128"/>
                <a:ea typeface="游ゴシック" panose="020B0400000000000000" pitchFamily="50" charset="-128"/>
                <a:sym typeface="Arial"/>
              </a:rPr>
              <a:t>162,333</a:t>
            </a:r>
            <a:endParaRPr sz="1600" b="1" dirty="0">
              <a:solidFill>
                <a:srgbClr val="000000"/>
              </a:solidFill>
              <a:latin typeface="游ゴシック" panose="020B0400000000000000" pitchFamily="50" charset="-128"/>
              <a:ea typeface="游ゴシック" panose="020B0400000000000000" pitchFamily="50" charset="-128"/>
              <a:sym typeface="Arial"/>
            </a:endParaRPr>
          </a:p>
          <a:p>
            <a:pPr algn="ctr">
              <a:buClr>
                <a:srgbClr val="000000"/>
              </a:buClr>
              <a:buSzPts val="500"/>
            </a:pPr>
            <a:r>
              <a:rPr lang="ja-JP" altLang="en-US" sz="900" dirty="0">
                <a:solidFill>
                  <a:schemeClr val="dk1"/>
                </a:solidFill>
                <a:latin typeface="游ゴシック" panose="020B0400000000000000" pitchFamily="50" charset="-128"/>
                <a:ea typeface="游ゴシック" panose="020B0400000000000000" pitchFamily="50" charset="-128"/>
                <a:cs typeface="Meiryo"/>
                <a:sym typeface="Meiryo"/>
              </a:rPr>
              <a:t>フォロワー</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pic>
        <p:nvPicPr>
          <p:cNvPr id="41" name="図 40">
            <a:extLst>
              <a:ext uri="{FF2B5EF4-FFF2-40B4-BE49-F238E27FC236}">
                <a16:creationId xmlns:a16="http://schemas.microsoft.com/office/drawing/2014/main" id="{270AA831-0C98-C191-C892-543752EC3E0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173003" y="5252466"/>
            <a:ext cx="349420" cy="343233"/>
          </a:xfrm>
          <a:prstGeom prst="rect">
            <a:avLst/>
          </a:prstGeom>
        </p:spPr>
      </p:pic>
      <p:sp>
        <p:nvSpPr>
          <p:cNvPr id="42" name="Google Shape;325;p50">
            <a:extLst>
              <a:ext uri="{FF2B5EF4-FFF2-40B4-BE49-F238E27FC236}">
                <a16:creationId xmlns:a16="http://schemas.microsoft.com/office/drawing/2014/main" id="{59F7F4EB-F83D-1C58-8850-36F1A6E317E0}"/>
              </a:ext>
            </a:extLst>
          </p:cNvPr>
          <p:cNvSpPr txBox="1"/>
          <p:nvPr/>
        </p:nvSpPr>
        <p:spPr>
          <a:xfrm>
            <a:off x="9646017" y="5659508"/>
            <a:ext cx="1062397" cy="446236"/>
          </a:xfrm>
          <a:prstGeom prst="rect">
            <a:avLst/>
          </a:prstGeom>
          <a:noFill/>
          <a:ln>
            <a:noFill/>
          </a:ln>
        </p:spPr>
        <p:txBody>
          <a:bodyPr spcFirstLastPara="1" wrap="square" lIns="91425" tIns="45700" rIns="91425" bIns="45700" anchor="t" anchorCtr="0">
            <a:spAutoFit/>
          </a:bodyPr>
          <a:lstStyle/>
          <a:p>
            <a:pPr algn="ctr">
              <a:buClr>
                <a:srgbClr val="000000"/>
              </a:buClr>
              <a:buSzPts val="1200"/>
            </a:pPr>
            <a:r>
              <a:rPr lang="en-US" altLang="ja-JP" sz="1400" b="1" dirty="0">
                <a:solidFill>
                  <a:schemeClr val="dk1"/>
                </a:solidFill>
                <a:latin typeface="游ゴシック" panose="020B0400000000000000" pitchFamily="50" charset="-128"/>
                <a:ea typeface="游ゴシック" panose="020B0400000000000000" pitchFamily="50" charset="-128"/>
                <a:sym typeface="Arial"/>
              </a:rPr>
              <a:t>435,313</a:t>
            </a:r>
          </a:p>
          <a:p>
            <a:pPr algn="ctr">
              <a:buClr>
                <a:srgbClr val="000000"/>
              </a:buClr>
              <a:buSzPts val="1200"/>
            </a:pPr>
            <a:r>
              <a:rPr lang="ja-JP" altLang="en-US" sz="900" dirty="0">
                <a:solidFill>
                  <a:schemeClr val="dk1"/>
                </a:solidFill>
                <a:latin typeface="游ゴシック" panose="020B0400000000000000" pitchFamily="50" charset="-128"/>
                <a:ea typeface="游ゴシック" panose="020B0400000000000000" pitchFamily="50" charset="-128"/>
                <a:cs typeface="Meiryo"/>
                <a:sym typeface="Meiryo"/>
              </a:rPr>
              <a:t>フォロワー</a:t>
            </a:r>
            <a:endParaRPr sz="900" dirty="0">
              <a:solidFill>
                <a:schemeClr val="dk1"/>
              </a:solidFill>
              <a:latin typeface="游ゴシック" panose="020B0400000000000000" pitchFamily="50" charset="-128"/>
              <a:ea typeface="游ゴシック" panose="020B0400000000000000" pitchFamily="50" charset="-128"/>
              <a:cs typeface="Meiryo"/>
              <a:sym typeface="Meiryo"/>
            </a:endParaRPr>
          </a:p>
        </p:txBody>
      </p:sp>
      <p:sp>
        <p:nvSpPr>
          <p:cNvPr id="44" name="テキスト ボックス 43">
            <a:extLst>
              <a:ext uri="{FF2B5EF4-FFF2-40B4-BE49-F238E27FC236}">
                <a16:creationId xmlns:a16="http://schemas.microsoft.com/office/drawing/2014/main" id="{025AA979-6D7A-F036-24D3-D20220AE59A1}"/>
              </a:ext>
            </a:extLst>
          </p:cNvPr>
          <p:cNvSpPr txBox="1"/>
          <p:nvPr/>
        </p:nvSpPr>
        <p:spPr>
          <a:xfrm>
            <a:off x="10061104" y="6119127"/>
            <a:ext cx="1561646" cy="369332"/>
          </a:xfrm>
          <a:prstGeom prst="rect">
            <a:avLst/>
          </a:prstGeom>
          <a:noFill/>
        </p:spPr>
        <p:txBody>
          <a:bodyPr wrap="none" rtlCol="0">
            <a:spAutoFit/>
          </a:bodyPr>
          <a:lstStyle/>
          <a:p>
            <a:r>
              <a:rPr kumimoji="1" lang="en-US" altLang="ja-JP" dirty="0"/>
              <a:t>more </a:t>
            </a:r>
            <a:r>
              <a:rPr kumimoji="1" lang="en-US" altLang="ja-JP" dirty="0" err="1"/>
              <a:t>more</a:t>
            </a:r>
            <a:r>
              <a:rPr kumimoji="1" lang="en-US" altLang="ja-JP" dirty="0"/>
              <a:t>…</a:t>
            </a:r>
            <a:endParaRPr kumimoji="1" lang="ja-JP" altLang="en-US" dirty="0"/>
          </a:p>
        </p:txBody>
      </p:sp>
      <p:pic>
        <p:nvPicPr>
          <p:cNvPr id="47" name="グラフィックス 46" descr="コメント: ハート 枠線">
            <a:extLst>
              <a:ext uri="{FF2B5EF4-FFF2-40B4-BE49-F238E27FC236}">
                <a16:creationId xmlns:a16="http://schemas.microsoft.com/office/drawing/2014/main" id="{F911CE7D-F96B-4B42-459D-FB7F021C00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10434656" y="2603574"/>
            <a:ext cx="640683" cy="640683"/>
          </a:xfrm>
          <a:prstGeom prst="rect">
            <a:avLst/>
          </a:prstGeom>
        </p:spPr>
      </p:pic>
      <p:cxnSp>
        <p:nvCxnSpPr>
          <p:cNvPr id="49" name="直線コネクタ 48">
            <a:extLst>
              <a:ext uri="{FF2B5EF4-FFF2-40B4-BE49-F238E27FC236}">
                <a16:creationId xmlns:a16="http://schemas.microsoft.com/office/drawing/2014/main" id="{88A0B263-EC76-BED9-D8AC-51000990AD4C}"/>
              </a:ext>
            </a:extLst>
          </p:cNvPr>
          <p:cNvCxnSpPr/>
          <p:nvPr/>
        </p:nvCxnSpPr>
        <p:spPr>
          <a:xfrm>
            <a:off x="750803" y="1676400"/>
            <a:ext cx="0" cy="518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03A9AE36-4144-965E-87E4-C45BA93EE3D4}"/>
              </a:ext>
            </a:extLst>
          </p:cNvPr>
          <p:cNvCxnSpPr>
            <a:cxnSpLocks/>
          </p:cNvCxnSpPr>
          <p:nvPr/>
        </p:nvCxnSpPr>
        <p:spPr>
          <a:xfrm>
            <a:off x="750803" y="3615865"/>
            <a:ext cx="1339254" cy="0"/>
          </a:xfrm>
          <a:prstGeom prst="line">
            <a:avLst/>
          </a:prstGeom>
          <a:ln w="19050"/>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C3C43353-CAB3-F1F7-9FC8-41BC014BFF6C}"/>
              </a:ext>
            </a:extLst>
          </p:cNvPr>
          <p:cNvSpPr txBox="1"/>
          <p:nvPr/>
        </p:nvSpPr>
        <p:spPr>
          <a:xfrm>
            <a:off x="9284158" y="668471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pic>
        <p:nvPicPr>
          <p:cNvPr id="18" name="図 17" descr="ロゴ&#10;&#10;中程度の精度で自動的に生成された説明">
            <a:extLst>
              <a:ext uri="{FF2B5EF4-FFF2-40B4-BE49-F238E27FC236}">
                <a16:creationId xmlns:a16="http://schemas.microsoft.com/office/drawing/2014/main" id="{BE195726-2F9E-F155-E8F3-AEE3161E406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26509" y="5051072"/>
            <a:ext cx="606431" cy="606431"/>
          </a:xfrm>
          <a:prstGeom prst="rect">
            <a:avLst/>
          </a:prstGeom>
        </p:spPr>
      </p:pic>
      <p:pic>
        <p:nvPicPr>
          <p:cNvPr id="20" name="図 19" descr="ロゴ&#10;&#10;中程度の精度で自動的に生成された説明">
            <a:extLst>
              <a:ext uri="{FF2B5EF4-FFF2-40B4-BE49-F238E27FC236}">
                <a16:creationId xmlns:a16="http://schemas.microsoft.com/office/drawing/2014/main" id="{204315CB-00A8-12DD-E2D3-F7B55B6F93A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716911" y="5051072"/>
            <a:ext cx="606431" cy="606431"/>
          </a:xfrm>
          <a:prstGeom prst="rect">
            <a:avLst/>
          </a:prstGeom>
        </p:spPr>
      </p:pic>
      <p:pic>
        <p:nvPicPr>
          <p:cNvPr id="22" name="図 21" descr="テキスト, 矢印&#10;&#10;自動的に生成された説明">
            <a:extLst>
              <a:ext uri="{FF2B5EF4-FFF2-40B4-BE49-F238E27FC236}">
                <a16:creationId xmlns:a16="http://schemas.microsoft.com/office/drawing/2014/main" id="{299A276A-216D-D535-893D-64D9EF312E4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752823" y="5134082"/>
            <a:ext cx="798642" cy="798642"/>
          </a:xfrm>
          <a:prstGeom prst="rect">
            <a:avLst/>
          </a:prstGeom>
        </p:spPr>
      </p:pic>
      <p:pic>
        <p:nvPicPr>
          <p:cNvPr id="5" name="図 4" descr="QR コード&#10;&#10;自動的に生成された説明">
            <a:extLst>
              <a:ext uri="{FF2B5EF4-FFF2-40B4-BE49-F238E27FC236}">
                <a16:creationId xmlns:a16="http://schemas.microsoft.com/office/drawing/2014/main" id="{03E83554-334F-9572-3674-271A8418240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207141" y="6052329"/>
            <a:ext cx="662095" cy="662095"/>
          </a:xfrm>
          <a:prstGeom prst="rect">
            <a:avLst/>
          </a:prstGeom>
        </p:spPr>
      </p:pic>
      <p:sp>
        <p:nvSpPr>
          <p:cNvPr id="8" name="テキスト ボックス 7">
            <a:extLst>
              <a:ext uri="{FF2B5EF4-FFF2-40B4-BE49-F238E27FC236}">
                <a16:creationId xmlns:a16="http://schemas.microsoft.com/office/drawing/2014/main" id="{76020510-EB9E-BBE8-C957-159FD93121FA}"/>
              </a:ext>
            </a:extLst>
          </p:cNvPr>
          <p:cNvSpPr txBox="1"/>
          <p:nvPr/>
        </p:nvSpPr>
        <p:spPr>
          <a:xfrm>
            <a:off x="5913903" y="6303793"/>
            <a:ext cx="1659429" cy="307777"/>
          </a:xfrm>
          <a:prstGeom prst="rect">
            <a:avLst/>
          </a:prstGeom>
          <a:noFill/>
        </p:spPr>
        <p:txBody>
          <a:bodyPr wrap="none" rtlCol="0">
            <a:spAutoFit/>
          </a:bodyPr>
          <a:lstStyle/>
          <a:p>
            <a:r>
              <a:rPr kumimoji="1" lang="ja-JP" altLang="en-US" sz="1400" dirty="0"/>
              <a:t>◀</a:t>
            </a:r>
            <a:r>
              <a:rPr kumimoji="1" lang="en-US" altLang="ja-JP" sz="1400" dirty="0">
                <a:hlinkClick r:id="rId19"/>
              </a:rPr>
              <a:t>Oggi.jp</a:t>
            </a:r>
            <a:r>
              <a:rPr kumimoji="1" lang="ja-JP" altLang="en-US" sz="1400" dirty="0">
                <a:hlinkClick r:id="rId19"/>
              </a:rPr>
              <a:t>媒体資料</a:t>
            </a:r>
            <a:endParaRPr kumimoji="1" lang="ja-JP" altLang="en-US" sz="1400" dirty="0"/>
          </a:p>
        </p:txBody>
      </p:sp>
      <p:sp>
        <p:nvSpPr>
          <p:cNvPr id="9" name="スライド番号プレースホルダー 8">
            <a:extLst>
              <a:ext uri="{FF2B5EF4-FFF2-40B4-BE49-F238E27FC236}">
                <a16:creationId xmlns:a16="http://schemas.microsoft.com/office/drawing/2014/main" id="{77B0C2FC-B40A-C53D-21F8-D8392834FBA2}"/>
              </a:ext>
            </a:extLst>
          </p:cNvPr>
          <p:cNvSpPr>
            <a:spLocks noGrp="1"/>
          </p:cNvSpPr>
          <p:nvPr>
            <p:ph type="sldNum" sz="quarter" idx="12"/>
          </p:nvPr>
        </p:nvSpPr>
        <p:spPr/>
        <p:txBody>
          <a:bodyPr/>
          <a:lstStyle/>
          <a:p>
            <a:fld id="{DF8D5609-E9B0-419D-B3FA-22D9F77AE177}" type="slidenum">
              <a:rPr kumimoji="1" lang="ja-JP" altLang="en-US" smtClean="0"/>
              <a:t>4</a:t>
            </a:fld>
            <a:endParaRPr kumimoji="1" lang="ja-JP" altLang="en-US"/>
          </a:p>
        </p:txBody>
      </p:sp>
      <p:pic>
        <p:nvPicPr>
          <p:cNvPr id="10" name="object 5">
            <a:extLst>
              <a:ext uri="{FF2B5EF4-FFF2-40B4-BE49-F238E27FC236}">
                <a16:creationId xmlns:a16="http://schemas.microsoft.com/office/drawing/2014/main" id="{93BF3161-D68B-14A6-0000-1666FC12E6CE}"/>
              </a:ext>
            </a:extLst>
          </p:cNvPr>
          <p:cNvPicPr/>
          <p:nvPr/>
        </p:nvPicPr>
        <p:blipFill>
          <a:blip r:embed="rId20" cstate="email">
            <a:extLst>
              <a:ext uri="{28A0092B-C50C-407E-A947-70E740481C1C}">
                <a14:useLocalDpi xmlns:a14="http://schemas.microsoft.com/office/drawing/2010/main"/>
              </a:ext>
            </a:extLst>
          </a:blip>
          <a:stretch>
            <a:fillRect/>
          </a:stretch>
        </p:blipFill>
        <p:spPr>
          <a:xfrm>
            <a:off x="2681704" y="1703221"/>
            <a:ext cx="979201" cy="403103"/>
          </a:xfrm>
          <a:prstGeom prst="rect">
            <a:avLst/>
          </a:prstGeom>
        </p:spPr>
      </p:pic>
      <p:pic>
        <p:nvPicPr>
          <p:cNvPr id="11" name="図 10" descr="ロゴ&#10;&#10;中程度の精度で自動的に生成された説明">
            <a:extLst>
              <a:ext uri="{FF2B5EF4-FFF2-40B4-BE49-F238E27FC236}">
                <a16:creationId xmlns:a16="http://schemas.microsoft.com/office/drawing/2014/main" id="{28BEE1B5-3230-6C6C-69E2-9BBA0C0E91C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46108" y="5083984"/>
            <a:ext cx="798642" cy="798642"/>
          </a:xfrm>
          <a:prstGeom prst="rect">
            <a:avLst/>
          </a:prstGeom>
        </p:spPr>
      </p:pic>
      <p:sp>
        <p:nvSpPr>
          <p:cNvPr id="12" name="楕円 11">
            <a:extLst>
              <a:ext uri="{FF2B5EF4-FFF2-40B4-BE49-F238E27FC236}">
                <a16:creationId xmlns:a16="http://schemas.microsoft.com/office/drawing/2014/main" id="{DA2908F9-CC44-481A-F569-B9A762A30DDB}"/>
              </a:ext>
            </a:extLst>
          </p:cNvPr>
          <p:cNvSpPr/>
          <p:nvPr/>
        </p:nvSpPr>
        <p:spPr>
          <a:xfrm>
            <a:off x="1631670" y="5252466"/>
            <a:ext cx="402980" cy="46567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8296BBB0-3223-F24F-1671-7DC310DA6110}"/>
              </a:ext>
            </a:extLst>
          </p:cNvPr>
          <p:cNvSpPr/>
          <p:nvPr/>
        </p:nvSpPr>
        <p:spPr>
          <a:xfrm>
            <a:off x="4950654" y="5299781"/>
            <a:ext cx="402980" cy="46567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8600B91-BAD1-5F6B-53AF-D302E51B7CC3}"/>
              </a:ext>
            </a:extLst>
          </p:cNvPr>
          <p:cNvSpPr txBox="1"/>
          <p:nvPr/>
        </p:nvSpPr>
        <p:spPr>
          <a:xfrm>
            <a:off x="1557558" y="5276198"/>
            <a:ext cx="595035" cy="461665"/>
          </a:xfrm>
          <a:prstGeom prst="rect">
            <a:avLst/>
          </a:prstGeom>
          <a:noFill/>
        </p:spPr>
        <p:txBody>
          <a:bodyPr wrap="none" rtlCol="0">
            <a:spAutoFit/>
          </a:bodyPr>
          <a:lstStyle/>
          <a:p>
            <a:pPr algn="ctr"/>
            <a:r>
              <a:rPr kumimoji="1" lang="ja-JP" altLang="en-US" sz="800" b="1" dirty="0">
                <a:solidFill>
                  <a:schemeClr val="bg1"/>
                </a:solidFill>
              </a:rPr>
              <a:t>販売部数</a:t>
            </a:r>
            <a:br>
              <a:rPr kumimoji="1" lang="en-US" altLang="ja-JP" sz="800" b="1" dirty="0">
                <a:solidFill>
                  <a:schemeClr val="bg1"/>
                </a:solidFill>
              </a:rPr>
            </a:br>
            <a:r>
              <a:rPr kumimoji="1" lang="ja-JP" altLang="en-US" sz="800" b="1" dirty="0">
                <a:solidFill>
                  <a:schemeClr val="bg1"/>
                </a:solidFill>
              </a:rPr>
              <a:t>ジャンル</a:t>
            </a:r>
            <a:br>
              <a:rPr kumimoji="1" lang="en-US" altLang="ja-JP" sz="800" b="1" dirty="0">
                <a:solidFill>
                  <a:schemeClr val="bg1"/>
                </a:solidFill>
              </a:rPr>
            </a:br>
            <a:r>
              <a:rPr lang="en-US" altLang="ja-JP" sz="800" b="1" dirty="0">
                <a:solidFill>
                  <a:schemeClr val="bg1"/>
                </a:solidFill>
              </a:rPr>
              <a:t>No.1</a:t>
            </a:r>
            <a:endParaRPr kumimoji="1" lang="ja-JP" altLang="en-US" sz="800" b="1" dirty="0">
              <a:solidFill>
                <a:schemeClr val="bg1"/>
              </a:solidFill>
            </a:endParaRPr>
          </a:p>
        </p:txBody>
      </p:sp>
      <p:sp>
        <p:nvSpPr>
          <p:cNvPr id="26" name="テキスト ボックス 25">
            <a:extLst>
              <a:ext uri="{FF2B5EF4-FFF2-40B4-BE49-F238E27FC236}">
                <a16:creationId xmlns:a16="http://schemas.microsoft.com/office/drawing/2014/main" id="{282BCEA9-701A-4109-101A-2A66C1C914F5}"/>
              </a:ext>
            </a:extLst>
          </p:cNvPr>
          <p:cNvSpPr txBox="1"/>
          <p:nvPr/>
        </p:nvSpPr>
        <p:spPr>
          <a:xfrm>
            <a:off x="4816349" y="5354436"/>
            <a:ext cx="697627" cy="400110"/>
          </a:xfrm>
          <a:prstGeom prst="rect">
            <a:avLst/>
          </a:prstGeom>
          <a:noFill/>
        </p:spPr>
        <p:txBody>
          <a:bodyPr wrap="none" rtlCol="0">
            <a:spAutoFit/>
          </a:bodyPr>
          <a:lstStyle/>
          <a:p>
            <a:pPr algn="ctr"/>
            <a:r>
              <a:rPr kumimoji="1" lang="ja-JP" altLang="en-US" sz="1000" b="1" dirty="0">
                <a:solidFill>
                  <a:schemeClr val="bg1"/>
                </a:solidFill>
              </a:rPr>
              <a:t>ジャンル</a:t>
            </a:r>
            <a:br>
              <a:rPr kumimoji="1" lang="en-US" altLang="ja-JP" sz="1000" b="1" dirty="0">
                <a:solidFill>
                  <a:schemeClr val="bg1"/>
                </a:solidFill>
              </a:rPr>
            </a:br>
            <a:r>
              <a:rPr lang="en-US" altLang="ja-JP" sz="1000" b="1" dirty="0">
                <a:solidFill>
                  <a:schemeClr val="bg1"/>
                </a:solidFill>
              </a:rPr>
              <a:t>No.1</a:t>
            </a:r>
            <a:endParaRPr kumimoji="1" lang="ja-JP" altLang="en-US" sz="1000" b="1" dirty="0">
              <a:solidFill>
                <a:schemeClr val="bg1"/>
              </a:solidFill>
            </a:endParaRPr>
          </a:p>
        </p:txBody>
      </p:sp>
    </p:spTree>
    <p:extLst>
      <p:ext uri="{BB962C8B-B14F-4D97-AF65-F5344CB8AC3E}">
        <p14:creationId xmlns:p14="http://schemas.microsoft.com/office/powerpoint/2010/main" val="83270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5">
            <a:extLst>
              <a:ext uri="{FF2B5EF4-FFF2-40B4-BE49-F238E27FC236}">
                <a16:creationId xmlns:a16="http://schemas.microsoft.com/office/drawing/2014/main" id="{F321D888-BD61-F588-C245-57F8EB9BC691}"/>
              </a:ext>
            </a:extLst>
          </p:cNvPr>
          <p:cNvPicPr/>
          <p:nvPr/>
        </p:nvPicPr>
        <p:blipFill>
          <a:blip r:embed="rId2" cstate="email">
            <a:extLst>
              <a:ext uri="{28A0092B-C50C-407E-A947-70E740481C1C}">
                <a14:useLocalDpi xmlns:a14="http://schemas.microsoft.com/office/drawing/2010/main"/>
              </a:ext>
            </a:extLst>
          </a:blip>
          <a:stretch>
            <a:fillRect/>
          </a:stretch>
        </p:blipFill>
        <p:spPr>
          <a:xfrm>
            <a:off x="438150" y="250668"/>
            <a:ext cx="3067827" cy="1262918"/>
          </a:xfrm>
          <a:prstGeom prst="rect">
            <a:avLst/>
          </a:prstGeom>
        </p:spPr>
      </p:pic>
      <p:sp>
        <p:nvSpPr>
          <p:cNvPr id="6" name="TextBox 21">
            <a:extLst>
              <a:ext uri="{FF2B5EF4-FFF2-40B4-BE49-F238E27FC236}">
                <a16:creationId xmlns:a16="http://schemas.microsoft.com/office/drawing/2014/main" id="{C4502541-B64E-A662-F215-26CF60466B2E}"/>
              </a:ext>
            </a:extLst>
          </p:cNvPr>
          <p:cNvSpPr txBox="1"/>
          <p:nvPr/>
        </p:nvSpPr>
        <p:spPr>
          <a:xfrm>
            <a:off x="3505977" y="250668"/>
            <a:ext cx="3336576" cy="1146789"/>
          </a:xfrm>
          <a:prstGeom prst="rect">
            <a:avLst/>
          </a:prstGeom>
        </p:spPr>
        <p:txBody>
          <a:bodyPr wrap="square" lIns="0" tIns="0" rIns="0" bIns="0" rtlCol="0" anchor="t">
            <a:spAutoFit/>
          </a:bodyPr>
          <a:lstStyle/>
          <a:p>
            <a:pPr>
              <a:lnSpc>
                <a:spcPts val="9576"/>
              </a:lnSpc>
            </a:pPr>
            <a:r>
              <a:rPr lang="en-US" sz="6600" i="1">
                <a:solidFill>
                  <a:srgbClr val="000000"/>
                </a:solidFill>
                <a:latin typeface="Kollektif Italics"/>
              </a:rPr>
              <a:t>FASHION</a:t>
            </a:r>
          </a:p>
        </p:txBody>
      </p:sp>
      <p:cxnSp>
        <p:nvCxnSpPr>
          <p:cNvPr id="8" name="直線コネクタ 7">
            <a:extLst>
              <a:ext uri="{FF2B5EF4-FFF2-40B4-BE49-F238E27FC236}">
                <a16:creationId xmlns:a16="http://schemas.microsoft.com/office/drawing/2014/main" id="{60BFB513-9D62-8665-0691-DBE734412B68}"/>
              </a:ext>
            </a:extLst>
          </p:cNvPr>
          <p:cNvCxnSpPr/>
          <p:nvPr/>
        </p:nvCxnSpPr>
        <p:spPr>
          <a:xfrm>
            <a:off x="197587" y="1509375"/>
            <a:ext cx="1198890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7F03150A-661E-C5D1-D5C8-32E014790158}"/>
              </a:ext>
            </a:extLst>
          </p:cNvPr>
          <p:cNvCxnSpPr/>
          <p:nvPr/>
        </p:nvCxnSpPr>
        <p:spPr>
          <a:xfrm>
            <a:off x="3048000" y="2177143"/>
            <a:ext cx="0" cy="4704236"/>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4E937B49-F43A-E500-D2C4-D1786C203453}"/>
              </a:ext>
            </a:extLst>
          </p:cNvPr>
          <p:cNvCxnSpPr>
            <a:cxnSpLocks/>
          </p:cNvCxnSpPr>
          <p:nvPr/>
        </p:nvCxnSpPr>
        <p:spPr>
          <a:xfrm>
            <a:off x="5891309" y="1511974"/>
            <a:ext cx="0" cy="5346025"/>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F711242B-CC94-DB3B-AC5D-222C306B03E4}"/>
              </a:ext>
            </a:extLst>
          </p:cNvPr>
          <p:cNvCxnSpPr/>
          <p:nvPr/>
        </p:nvCxnSpPr>
        <p:spPr>
          <a:xfrm>
            <a:off x="197587" y="4759460"/>
            <a:ext cx="11988906"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1D6DB2DA-0323-C551-7F88-B83FE47FA9CE}"/>
              </a:ext>
            </a:extLst>
          </p:cNvPr>
          <p:cNvSpPr txBox="1"/>
          <p:nvPr/>
        </p:nvSpPr>
        <p:spPr>
          <a:xfrm>
            <a:off x="5988710" y="1689848"/>
            <a:ext cx="3948889" cy="369332"/>
          </a:xfrm>
          <a:prstGeom prst="rect">
            <a:avLst/>
          </a:prstGeom>
          <a:noFill/>
        </p:spPr>
        <p:txBody>
          <a:bodyPr wrap="square" rtlCol="0">
            <a:spAutoFit/>
          </a:bodyPr>
          <a:lstStyle/>
          <a:p>
            <a:r>
              <a:rPr lang="ja-JP" altLang="en-US" b="1" dirty="0"/>
              <a:t>働く女性はかっこいい！</a:t>
            </a:r>
            <a:endParaRPr lang="en-US" altLang="ja-JP" b="1" dirty="0"/>
          </a:p>
        </p:txBody>
      </p:sp>
      <p:sp>
        <p:nvSpPr>
          <p:cNvPr id="16" name="テキスト ボックス 15">
            <a:extLst>
              <a:ext uri="{FF2B5EF4-FFF2-40B4-BE49-F238E27FC236}">
                <a16:creationId xmlns:a16="http://schemas.microsoft.com/office/drawing/2014/main" id="{31A03AC3-87DD-6749-73CA-8149D4558B6B}"/>
              </a:ext>
            </a:extLst>
          </p:cNvPr>
          <p:cNvSpPr txBox="1"/>
          <p:nvPr/>
        </p:nvSpPr>
        <p:spPr>
          <a:xfrm>
            <a:off x="6003098" y="2368403"/>
            <a:ext cx="6469010" cy="2246769"/>
          </a:xfrm>
          <a:prstGeom prst="rect">
            <a:avLst/>
          </a:prstGeom>
          <a:noFill/>
        </p:spPr>
        <p:txBody>
          <a:bodyPr wrap="square" rtlCol="0">
            <a:spAutoFit/>
          </a:bodyPr>
          <a:lstStyle/>
          <a:p>
            <a:r>
              <a:rPr lang="en" altLang="ja-JP" sz="1400" dirty="0"/>
              <a:t>            </a:t>
            </a:r>
            <a:r>
              <a:rPr kumimoji="1" lang="ja-JP" altLang="en-US" sz="1400"/>
              <a:t>は</a:t>
            </a:r>
            <a:r>
              <a:rPr kumimoji="1" lang="ja-JP" altLang="en-US" sz="1400" b="1" dirty="0"/>
              <a:t>「かっこよくて女らしい」スタイリング</a:t>
            </a:r>
            <a:r>
              <a:rPr kumimoji="1" lang="ja-JP" altLang="en-US" sz="1400" dirty="0"/>
              <a:t>が得意。</a:t>
            </a:r>
            <a:endParaRPr kumimoji="1" lang="en-US" altLang="ja-JP" sz="1400" dirty="0"/>
          </a:p>
          <a:p>
            <a:br>
              <a:rPr kumimoji="1" lang="en-US" altLang="ja-JP" sz="1400" dirty="0"/>
            </a:br>
            <a:r>
              <a:rPr kumimoji="1" lang="ja-JP" altLang="en-US" sz="1400" dirty="0"/>
              <a:t>日本の</a:t>
            </a:r>
            <a:r>
              <a:rPr lang="ja-JP" altLang="en-US" sz="1400" dirty="0"/>
              <a:t>働く女性に向けて、</a:t>
            </a:r>
            <a:endParaRPr lang="en-US" altLang="ja-JP" sz="1400" dirty="0"/>
          </a:p>
          <a:p>
            <a:r>
              <a:rPr lang="ja-JP" altLang="en-US" sz="1400" b="1" dirty="0"/>
              <a:t>シンプルでセンスのよい、ベーシックなファッション</a:t>
            </a:r>
            <a:r>
              <a:rPr lang="ja-JP" altLang="en-US" sz="1400" dirty="0"/>
              <a:t>を提案します。</a:t>
            </a:r>
            <a:br>
              <a:rPr lang="en-US" altLang="ja-JP" sz="1400" dirty="0"/>
            </a:br>
            <a:r>
              <a:rPr lang="ja-JP" altLang="en-US" sz="1400" dirty="0"/>
              <a:t>トレンドだけを追いかけるのではなく、</a:t>
            </a:r>
            <a:br>
              <a:rPr lang="en-US" altLang="ja-JP" sz="1400" dirty="0"/>
            </a:br>
            <a:r>
              <a:rPr lang="ja-JP" altLang="en-US" sz="1400" dirty="0"/>
              <a:t>「着る人が素敵に見える」「本人も周りも心地よい」スタイルを追求。</a:t>
            </a:r>
            <a:br>
              <a:rPr lang="en-US" altLang="ja-JP" sz="1400" dirty="0"/>
            </a:br>
            <a:br>
              <a:rPr lang="en-US" altLang="ja-JP" sz="1400" dirty="0"/>
            </a:br>
            <a:r>
              <a:rPr lang="ja-JP" altLang="en-US" sz="1400" b="1" dirty="0"/>
              <a:t>仕事の場にもふさわしい、知性と品格のあるファッション</a:t>
            </a:r>
            <a:r>
              <a:rPr lang="ja-JP" altLang="en-US" sz="1400" dirty="0"/>
              <a:t>は、</a:t>
            </a:r>
            <a:endParaRPr lang="en-US" altLang="ja-JP" sz="1400" dirty="0"/>
          </a:p>
          <a:p>
            <a:r>
              <a:rPr lang="ja-JP" altLang="en-US" sz="1400" dirty="0"/>
              <a:t>多くの支持を集めています。</a:t>
            </a:r>
            <a:endParaRPr lang="en-US" altLang="ja-JP" sz="1400" dirty="0"/>
          </a:p>
          <a:p>
            <a:endParaRPr kumimoji="1" lang="ja-JP" altLang="en-US" sz="1400" dirty="0"/>
          </a:p>
        </p:txBody>
      </p:sp>
      <p:pic>
        <p:nvPicPr>
          <p:cNvPr id="18" name="図 17" descr="歩道を歩いている女性たち&#10;&#10;中程度の精度で自動的に生成された説明">
            <a:extLst>
              <a:ext uri="{FF2B5EF4-FFF2-40B4-BE49-F238E27FC236}">
                <a16:creationId xmlns:a16="http://schemas.microsoft.com/office/drawing/2014/main" id="{7E7F2396-9B14-D496-48ED-A7613DD7CB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477" y="1511974"/>
            <a:ext cx="5688546" cy="3244422"/>
          </a:xfrm>
          <a:prstGeom prst="rect">
            <a:avLst/>
          </a:prstGeom>
        </p:spPr>
      </p:pic>
      <p:cxnSp>
        <p:nvCxnSpPr>
          <p:cNvPr id="19" name="直線コネクタ 18">
            <a:extLst>
              <a:ext uri="{FF2B5EF4-FFF2-40B4-BE49-F238E27FC236}">
                <a16:creationId xmlns:a16="http://schemas.microsoft.com/office/drawing/2014/main" id="{644EF73C-CC3D-E4AE-5B67-9B6E34C8941F}"/>
              </a:ext>
            </a:extLst>
          </p:cNvPr>
          <p:cNvCxnSpPr>
            <a:cxnSpLocks/>
          </p:cNvCxnSpPr>
          <p:nvPr/>
        </p:nvCxnSpPr>
        <p:spPr>
          <a:xfrm>
            <a:off x="8637842" y="4768419"/>
            <a:ext cx="0" cy="2099518"/>
          </a:xfrm>
          <a:prstGeom prst="line">
            <a:avLst/>
          </a:prstGeom>
          <a:ln w="12700"/>
        </p:spPr>
        <p:style>
          <a:lnRef idx="1">
            <a:schemeClr val="dk1"/>
          </a:lnRef>
          <a:fillRef idx="0">
            <a:schemeClr val="dk1"/>
          </a:fillRef>
          <a:effectRef idx="0">
            <a:schemeClr val="dk1"/>
          </a:effectRef>
          <a:fontRef idx="minor">
            <a:schemeClr val="tx1"/>
          </a:fontRef>
        </p:style>
      </p:cxnSp>
      <p:pic>
        <p:nvPicPr>
          <p:cNvPr id="22" name="図 21">
            <a:extLst>
              <a:ext uri="{FF2B5EF4-FFF2-40B4-BE49-F238E27FC236}">
                <a16:creationId xmlns:a16="http://schemas.microsoft.com/office/drawing/2014/main" id="{ACB28769-200A-BCF1-D74B-5BD9D4D7B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215" y="5225616"/>
            <a:ext cx="2388653" cy="1529465"/>
          </a:xfrm>
          <a:prstGeom prst="rect">
            <a:avLst/>
          </a:prstGeom>
        </p:spPr>
      </p:pic>
      <p:pic>
        <p:nvPicPr>
          <p:cNvPr id="24" name="図 23" descr="テーブル, テキスト, 項目, 座る が含まれている画像&#10;&#10;自動的に生成された説明">
            <a:extLst>
              <a:ext uri="{FF2B5EF4-FFF2-40B4-BE49-F238E27FC236}">
                <a16:creationId xmlns:a16="http://schemas.microsoft.com/office/drawing/2014/main" id="{9CBA7A66-0DB9-4678-8570-DDAE80257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7715" y="5353880"/>
            <a:ext cx="1718729" cy="1099201"/>
          </a:xfrm>
          <a:prstGeom prst="rect">
            <a:avLst/>
          </a:prstGeom>
        </p:spPr>
      </p:pic>
      <p:pic>
        <p:nvPicPr>
          <p:cNvPr id="26" name="図 25" descr="電話をしている女性&#10;&#10;中程度の精度で自動的に生成された説明">
            <a:extLst>
              <a:ext uri="{FF2B5EF4-FFF2-40B4-BE49-F238E27FC236}">
                <a16:creationId xmlns:a16="http://schemas.microsoft.com/office/drawing/2014/main" id="{2AB5E737-B879-04F3-4FBB-AD348F9734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6458" y="5225614"/>
            <a:ext cx="2391494" cy="1529465"/>
          </a:xfrm>
          <a:prstGeom prst="rect">
            <a:avLst/>
          </a:prstGeom>
        </p:spPr>
      </p:pic>
      <p:sp>
        <p:nvSpPr>
          <p:cNvPr id="27" name="テキスト ボックス 26">
            <a:extLst>
              <a:ext uri="{FF2B5EF4-FFF2-40B4-BE49-F238E27FC236}">
                <a16:creationId xmlns:a16="http://schemas.microsoft.com/office/drawing/2014/main" id="{9C25AB76-41D8-7A79-8CE2-A14037DA3B6D}"/>
              </a:ext>
            </a:extLst>
          </p:cNvPr>
          <p:cNvSpPr txBox="1"/>
          <p:nvPr/>
        </p:nvSpPr>
        <p:spPr>
          <a:xfrm>
            <a:off x="465822" y="61033"/>
            <a:ext cx="1024639" cy="369332"/>
          </a:xfrm>
          <a:prstGeom prst="rect">
            <a:avLst/>
          </a:prstGeom>
          <a:noFill/>
        </p:spPr>
        <p:txBody>
          <a:bodyPr wrap="none" rtlCol="0">
            <a:spAutoFit/>
          </a:bodyPr>
          <a:lstStyle/>
          <a:p>
            <a:r>
              <a:rPr kumimoji="1" lang="en-US" altLang="ja-JP" i="1" dirty="0"/>
              <a:t>about…</a:t>
            </a:r>
            <a:endParaRPr kumimoji="1" lang="ja-JP" altLang="en-US" i="1" dirty="0"/>
          </a:p>
        </p:txBody>
      </p:sp>
      <p:pic>
        <p:nvPicPr>
          <p:cNvPr id="31" name="図 30" descr="人, ラケット, 屋外, 裁判所 が含まれている画像&#10;&#10;自動的に生成された説明">
            <a:extLst>
              <a:ext uri="{FF2B5EF4-FFF2-40B4-BE49-F238E27FC236}">
                <a16:creationId xmlns:a16="http://schemas.microsoft.com/office/drawing/2014/main" id="{0BC6AD98-0C19-31A8-4079-1C6D772838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5133" y="5225616"/>
            <a:ext cx="2391491" cy="1529463"/>
          </a:xfrm>
          <a:prstGeom prst="rect">
            <a:avLst/>
          </a:prstGeom>
        </p:spPr>
      </p:pic>
      <p:pic>
        <p:nvPicPr>
          <p:cNvPr id="33" name="図 32" descr="ダイアグラム が含まれている画像&#10;&#10;自動的に生成された説明">
            <a:extLst>
              <a:ext uri="{FF2B5EF4-FFF2-40B4-BE49-F238E27FC236}">
                <a16:creationId xmlns:a16="http://schemas.microsoft.com/office/drawing/2014/main" id="{2D59E048-B8A1-AECF-289C-D9A8BE8917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88683" y="5368000"/>
            <a:ext cx="1674568" cy="1070959"/>
          </a:xfrm>
          <a:prstGeom prst="rect">
            <a:avLst/>
          </a:prstGeom>
        </p:spPr>
      </p:pic>
      <p:sp>
        <p:nvSpPr>
          <p:cNvPr id="39" name="テキスト ボックス 38">
            <a:extLst>
              <a:ext uri="{FF2B5EF4-FFF2-40B4-BE49-F238E27FC236}">
                <a16:creationId xmlns:a16="http://schemas.microsoft.com/office/drawing/2014/main" id="{A39D2506-7C86-BC4A-4551-65C3F8684649}"/>
              </a:ext>
            </a:extLst>
          </p:cNvPr>
          <p:cNvSpPr txBox="1"/>
          <p:nvPr/>
        </p:nvSpPr>
        <p:spPr>
          <a:xfrm>
            <a:off x="1399389" y="4912069"/>
            <a:ext cx="1361270" cy="307777"/>
          </a:xfrm>
          <a:prstGeom prst="rect">
            <a:avLst/>
          </a:prstGeom>
          <a:noFill/>
        </p:spPr>
        <p:txBody>
          <a:bodyPr wrap="none" rtlCol="0">
            <a:spAutoFit/>
          </a:bodyPr>
          <a:lstStyle/>
          <a:p>
            <a:r>
              <a:rPr lang="en-US" altLang="ja-JP" sz="1400" b="1"/>
              <a:t>3</a:t>
            </a:r>
            <a:r>
              <a:rPr lang="ja-JP" altLang="en-US" sz="1400" b="1"/>
              <a:t>大通勤コーデ</a:t>
            </a:r>
            <a:endParaRPr kumimoji="1" lang="ja-JP" altLang="en-US" sz="1400" b="1"/>
          </a:p>
        </p:txBody>
      </p:sp>
      <p:sp>
        <p:nvSpPr>
          <p:cNvPr id="41" name="テキスト ボックス 40">
            <a:extLst>
              <a:ext uri="{FF2B5EF4-FFF2-40B4-BE49-F238E27FC236}">
                <a16:creationId xmlns:a16="http://schemas.microsoft.com/office/drawing/2014/main" id="{1CDC1699-2E82-83E0-DB5A-9E17342BB6B5}"/>
              </a:ext>
            </a:extLst>
          </p:cNvPr>
          <p:cNvSpPr txBox="1"/>
          <p:nvPr/>
        </p:nvSpPr>
        <p:spPr>
          <a:xfrm>
            <a:off x="6821031" y="4912069"/>
            <a:ext cx="1661545" cy="307777"/>
          </a:xfrm>
          <a:prstGeom prst="rect">
            <a:avLst/>
          </a:prstGeom>
          <a:noFill/>
        </p:spPr>
        <p:txBody>
          <a:bodyPr wrap="square" rtlCol="0">
            <a:spAutoFit/>
          </a:bodyPr>
          <a:lstStyle/>
          <a:p>
            <a:r>
              <a:rPr kumimoji="1" lang="ja-JP" altLang="en-US" sz="1400" b="1"/>
              <a:t>憧れブランド小物</a:t>
            </a:r>
          </a:p>
        </p:txBody>
      </p:sp>
      <p:sp>
        <p:nvSpPr>
          <p:cNvPr id="42" name="テキスト ボックス 41">
            <a:extLst>
              <a:ext uri="{FF2B5EF4-FFF2-40B4-BE49-F238E27FC236}">
                <a16:creationId xmlns:a16="http://schemas.microsoft.com/office/drawing/2014/main" id="{2FFEA7B3-54D1-ADD6-EF2A-845DB780AF17}"/>
              </a:ext>
            </a:extLst>
          </p:cNvPr>
          <p:cNvSpPr txBox="1"/>
          <p:nvPr/>
        </p:nvSpPr>
        <p:spPr>
          <a:xfrm>
            <a:off x="9607238" y="4847660"/>
            <a:ext cx="2159566" cy="523220"/>
          </a:xfrm>
          <a:prstGeom prst="rect">
            <a:avLst/>
          </a:prstGeom>
          <a:noFill/>
        </p:spPr>
        <p:txBody>
          <a:bodyPr wrap="none" rtlCol="0">
            <a:spAutoFit/>
          </a:bodyPr>
          <a:lstStyle/>
          <a:p>
            <a:r>
              <a:rPr lang="ja-JP" altLang="en-US" sz="1400" b="1"/>
              <a:t>ファッション軸で考える</a:t>
            </a:r>
            <a:endParaRPr lang="en-US" altLang="ja-JP" sz="1400" b="1"/>
          </a:p>
          <a:p>
            <a:r>
              <a:rPr lang="ja-JP" altLang="en-US" sz="1400" b="1"/>
              <a:t>ビューティー企画</a:t>
            </a:r>
            <a:endParaRPr kumimoji="1" lang="ja-JP" altLang="en-US" sz="1400" b="1"/>
          </a:p>
        </p:txBody>
      </p:sp>
      <p:sp>
        <p:nvSpPr>
          <p:cNvPr id="43" name="正方形/長方形 42">
            <a:extLst>
              <a:ext uri="{FF2B5EF4-FFF2-40B4-BE49-F238E27FC236}">
                <a16:creationId xmlns:a16="http://schemas.microsoft.com/office/drawing/2014/main" id="{B2260095-F22B-975D-ACE6-C4C72E9D32C5}"/>
              </a:ext>
            </a:extLst>
          </p:cNvPr>
          <p:cNvSpPr/>
          <p:nvPr/>
        </p:nvSpPr>
        <p:spPr>
          <a:xfrm>
            <a:off x="506394" y="4912069"/>
            <a:ext cx="884394" cy="279419"/>
          </a:xfrm>
          <a:prstGeom prst="rect">
            <a:avLst/>
          </a:prstGeom>
          <a:solidFill>
            <a:srgbClr val="B7B7D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200"/>
              <a:t>特集例</a:t>
            </a:r>
            <a:r>
              <a:rPr kumimoji="1" lang="en-US" altLang="ja-JP" sz="1200"/>
              <a:t>①</a:t>
            </a:r>
            <a:endParaRPr kumimoji="1" lang="ja-JP" altLang="en-US" sz="1200"/>
          </a:p>
        </p:txBody>
      </p:sp>
      <p:sp>
        <p:nvSpPr>
          <p:cNvPr id="44" name="正方形/長方形 43">
            <a:extLst>
              <a:ext uri="{FF2B5EF4-FFF2-40B4-BE49-F238E27FC236}">
                <a16:creationId xmlns:a16="http://schemas.microsoft.com/office/drawing/2014/main" id="{4FF917EB-12C2-E360-12CD-60DFD5B4BB01}"/>
              </a:ext>
            </a:extLst>
          </p:cNvPr>
          <p:cNvSpPr/>
          <p:nvPr/>
        </p:nvSpPr>
        <p:spPr>
          <a:xfrm>
            <a:off x="3201714" y="4912069"/>
            <a:ext cx="823030" cy="279418"/>
          </a:xfrm>
          <a:prstGeom prst="rect">
            <a:avLst/>
          </a:prstGeom>
          <a:solidFill>
            <a:srgbClr val="B7B7D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200"/>
              <a:t>特集例</a:t>
            </a:r>
            <a:r>
              <a:rPr kumimoji="1" lang="en-US" altLang="ja-JP" sz="1200"/>
              <a:t>②</a:t>
            </a:r>
            <a:endParaRPr kumimoji="1" lang="ja-JP" altLang="en-US" sz="1200"/>
          </a:p>
        </p:txBody>
      </p:sp>
      <p:sp>
        <p:nvSpPr>
          <p:cNvPr id="45" name="正方形/長方形 44">
            <a:extLst>
              <a:ext uri="{FF2B5EF4-FFF2-40B4-BE49-F238E27FC236}">
                <a16:creationId xmlns:a16="http://schemas.microsoft.com/office/drawing/2014/main" id="{92B36677-57EF-E4BD-ED15-991E512B4764}"/>
              </a:ext>
            </a:extLst>
          </p:cNvPr>
          <p:cNvSpPr/>
          <p:nvPr/>
        </p:nvSpPr>
        <p:spPr>
          <a:xfrm>
            <a:off x="5983041" y="4912069"/>
            <a:ext cx="859512" cy="279414"/>
          </a:xfrm>
          <a:prstGeom prst="rect">
            <a:avLst/>
          </a:prstGeom>
          <a:solidFill>
            <a:srgbClr val="B7B7D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200"/>
              <a:t>特集例</a:t>
            </a:r>
            <a:r>
              <a:rPr kumimoji="1" lang="en-US" altLang="ja-JP" sz="1200"/>
              <a:t>③</a:t>
            </a:r>
            <a:endParaRPr kumimoji="1" lang="ja-JP" altLang="en-US" sz="1200"/>
          </a:p>
        </p:txBody>
      </p:sp>
      <p:sp>
        <p:nvSpPr>
          <p:cNvPr id="46" name="テキスト ボックス 45">
            <a:extLst>
              <a:ext uri="{FF2B5EF4-FFF2-40B4-BE49-F238E27FC236}">
                <a16:creationId xmlns:a16="http://schemas.microsoft.com/office/drawing/2014/main" id="{168322D1-D3D4-A87D-76E3-86B45CF8C36E}"/>
              </a:ext>
            </a:extLst>
          </p:cNvPr>
          <p:cNvSpPr txBox="1"/>
          <p:nvPr/>
        </p:nvSpPr>
        <p:spPr>
          <a:xfrm>
            <a:off x="3965028" y="4922699"/>
            <a:ext cx="2012753" cy="307777"/>
          </a:xfrm>
          <a:prstGeom prst="rect">
            <a:avLst/>
          </a:prstGeom>
          <a:noFill/>
        </p:spPr>
        <p:txBody>
          <a:bodyPr wrap="square" rtlCol="0">
            <a:spAutoFit/>
          </a:bodyPr>
          <a:lstStyle/>
          <a:p>
            <a:r>
              <a:rPr kumimoji="1" lang="ja-JP" altLang="en-US" sz="1400" b="1"/>
              <a:t>休日カジュアルコーデ</a:t>
            </a:r>
          </a:p>
        </p:txBody>
      </p:sp>
      <p:sp>
        <p:nvSpPr>
          <p:cNvPr id="47" name="正方形/長方形 46">
            <a:extLst>
              <a:ext uri="{FF2B5EF4-FFF2-40B4-BE49-F238E27FC236}">
                <a16:creationId xmlns:a16="http://schemas.microsoft.com/office/drawing/2014/main" id="{D152E67D-4110-D963-BF53-048B48937358}"/>
              </a:ext>
            </a:extLst>
          </p:cNvPr>
          <p:cNvSpPr/>
          <p:nvPr/>
        </p:nvSpPr>
        <p:spPr>
          <a:xfrm>
            <a:off x="8742466" y="4911052"/>
            <a:ext cx="859512" cy="279414"/>
          </a:xfrm>
          <a:prstGeom prst="rect">
            <a:avLst/>
          </a:prstGeom>
          <a:solidFill>
            <a:srgbClr val="B7B7D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kumimoji="1" lang="ja-JP" altLang="en-US" sz="1200"/>
              <a:t>特集例</a:t>
            </a:r>
            <a:r>
              <a:rPr kumimoji="1" lang="en-US" altLang="ja-JP" sz="1200"/>
              <a:t>④</a:t>
            </a:r>
            <a:endParaRPr kumimoji="1" lang="ja-JP" altLang="en-US" sz="1200"/>
          </a:p>
        </p:txBody>
      </p:sp>
      <p:sp>
        <p:nvSpPr>
          <p:cNvPr id="2" name="正方形/長方形 1">
            <a:extLst>
              <a:ext uri="{FF2B5EF4-FFF2-40B4-BE49-F238E27FC236}">
                <a16:creationId xmlns:a16="http://schemas.microsoft.com/office/drawing/2014/main" id="{6E354053-B1E5-91AF-39E1-365D1A15F480}"/>
              </a:ext>
            </a:extLst>
          </p:cNvPr>
          <p:cNvSpPr/>
          <p:nvPr/>
        </p:nvSpPr>
        <p:spPr>
          <a:xfrm>
            <a:off x="-5251" y="1"/>
            <a:ext cx="208345" cy="6881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ドレスを着た女性のcg&#10;&#10;低い精度で自動的に生成された説明">
            <a:extLst>
              <a:ext uri="{FF2B5EF4-FFF2-40B4-BE49-F238E27FC236}">
                <a16:creationId xmlns:a16="http://schemas.microsoft.com/office/drawing/2014/main" id="{A2D8C81E-2803-2ACF-0B5C-3A15142B6F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57103" y="-369353"/>
            <a:ext cx="1607139" cy="2144955"/>
          </a:xfrm>
          <a:prstGeom prst="rect">
            <a:avLst/>
          </a:prstGeom>
        </p:spPr>
      </p:pic>
      <p:pic>
        <p:nvPicPr>
          <p:cNvPr id="55" name="図 54" descr="ラケットを持って立っている女性&#10;&#10;中程度の精度で自動的に生成された説明">
            <a:extLst>
              <a:ext uri="{FF2B5EF4-FFF2-40B4-BE49-F238E27FC236}">
                <a16:creationId xmlns:a16="http://schemas.microsoft.com/office/drawing/2014/main" id="{0218CB76-8443-5D2E-E437-1E61430A80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61031" y="-199366"/>
            <a:ext cx="1230422" cy="1847510"/>
          </a:xfrm>
          <a:prstGeom prst="rect">
            <a:avLst/>
          </a:prstGeom>
        </p:spPr>
      </p:pic>
      <p:pic>
        <p:nvPicPr>
          <p:cNvPr id="57" name="図 56" descr="暗い背景に立つ女性&#10;&#10;中程度の精度で自動的に生成された説明">
            <a:extLst>
              <a:ext uri="{FF2B5EF4-FFF2-40B4-BE49-F238E27FC236}">
                <a16:creationId xmlns:a16="http://schemas.microsoft.com/office/drawing/2014/main" id="{18F1D8D9-4295-A8D8-A676-FD893E7BE37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32698" y="-263432"/>
            <a:ext cx="1448811" cy="2174988"/>
          </a:xfrm>
          <a:prstGeom prst="rect">
            <a:avLst/>
          </a:prstGeom>
        </p:spPr>
      </p:pic>
      <p:sp>
        <p:nvSpPr>
          <p:cNvPr id="58" name="テキスト ボックス 57">
            <a:extLst>
              <a:ext uri="{FF2B5EF4-FFF2-40B4-BE49-F238E27FC236}">
                <a16:creationId xmlns:a16="http://schemas.microsoft.com/office/drawing/2014/main" id="{A09E4096-503E-63B8-1A13-F42133115E3A}"/>
              </a:ext>
            </a:extLst>
          </p:cNvPr>
          <p:cNvSpPr txBox="1"/>
          <p:nvPr/>
        </p:nvSpPr>
        <p:spPr>
          <a:xfrm>
            <a:off x="4186574" y="228558"/>
            <a:ext cx="1569660" cy="369332"/>
          </a:xfrm>
          <a:prstGeom prst="rect">
            <a:avLst/>
          </a:prstGeom>
          <a:noFill/>
        </p:spPr>
        <p:txBody>
          <a:bodyPr wrap="none" rtlCol="0">
            <a:spAutoFit/>
          </a:bodyPr>
          <a:lstStyle/>
          <a:p>
            <a:r>
              <a:rPr kumimoji="1" lang="ja-JP" altLang="en-US"/>
              <a:t>ファッション</a:t>
            </a:r>
          </a:p>
        </p:txBody>
      </p:sp>
      <p:sp>
        <p:nvSpPr>
          <p:cNvPr id="3" name="テキスト ボックス 2">
            <a:extLst>
              <a:ext uri="{FF2B5EF4-FFF2-40B4-BE49-F238E27FC236}">
                <a16:creationId xmlns:a16="http://schemas.microsoft.com/office/drawing/2014/main" id="{5D956007-DFF0-8168-35F9-902948CD133A}"/>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5" name="スライド番号プレースホルダー 4">
            <a:extLst>
              <a:ext uri="{FF2B5EF4-FFF2-40B4-BE49-F238E27FC236}">
                <a16:creationId xmlns:a16="http://schemas.microsoft.com/office/drawing/2014/main" id="{E7E6ADF5-BA76-B1A2-F47E-40C55DA72F5A}"/>
              </a:ext>
            </a:extLst>
          </p:cNvPr>
          <p:cNvSpPr>
            <a:spLocks noGrp="1"/>
          </p:cNvSpPr>
          <p:nvPr>
            <p:ph type="sldNum" sz="quarter" idx="12"/>
          </p:nvPr>
        </p:nvSpPr>
        <p:spPr>
          <a:xfrm>
            <a:off x="9350171" y="6377382"/>
            <a:ext cx="2743200" cy="365125"/>
          </a:xfrm>
        </p:spPr>
        <p:txBody>
          <a:bodyPr/>
          <a:lstStyle/>
          <a:p>
            <a:fld id="{DF8D5609-E9B0-419D-B3FA-22D9F77AE177}" type="slidenum">
              <a:rPr kumimoji="1" lang="ja-JP" altLang="en-US" smtClean="0"/>
              <a:t>5</a:t>
            </a:fld>
            <a:endParaRPr kumimoji="1" lang="ja-JP" altLang="en-US" dirty="0"/>
          </a:p>
        </p:txBody>
      </p:sp>
      <p:pic>
        <p:nvPicPr>
          <p:cNvPr id="7" name="object 5">
            <a:extLst>
              <a:ext uri="{FF2B5EF4-FFF2-40B4-BE49-F238E27FC236}">
                <a16:creationId xmlns:a16="http://schemas.microsoft.com/office/drawing/2014/main" id="{02B18706-C03F-C01F-A80F-F5DBC9CE77E9}"/>
              </a:ext>
            </a:extLst>
          </p:cNvPr>
          <p:cNvPicPr/>
          <p:nvPr/>
        </p:nvPicPr>
        <p:blipFill>
          <a:blip r:embed="rId12" cstate="email">
            <a:extLst>
              <a:ext uri="{28A0092B-C50C-407E-A947-70E740481C1C}">
                <a14:useLocalDpi xmlns:a14="http://schemas.microsoft.com/office/drawing/2010/main"/>
              </a:ext>
            </a:extLst>
          </a:blip>
          <a:stretch>
            <a:fillRect/>
          </a:stretch>
        </p:blipFill>
        <p:spPr>
          <a:xfrm>
            <a:off x="6071621" y="2368404"/>
            <a:ext cx="676545" cy="278510"/>
          </a:xfrm>
          <a:prstGeom prst="rect">
            <a:avLst/>
          </a:prstGeom>
        </p:spPr>
      </p:pic>
    </p:spTree>
    <p:extLst>
      <p:ext uri="{BB962C8B-B14F-4D97-AF65-F5344CB8AC3E}">
        <p14:creationId xmlns:p14="http://schemas.microsoft.com/office/powerpoint/2010/main" val="323106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2">
            <a:extLst>
              <a:ext uri="{FF2B5EF4-FFF2-40B4-BE49-F238E27FC236}">
                <a16:creationId xmlns:a16="http://schemas.microsoft.com/office/drawing/2014/main" id="{4325D22B-039E-BD1C-FFAB-3B637437CCAB}"/>
              </a:ext>
            </a:extLst>
          </p:cNvPr>
          <p:cNvSpPr/>
          <p:nvPr/>
        </p:nvSpPr>
        <p:spPr>
          <a:xfrm>
            <a:off x="9525" y="247934"/>
            <a:ext cx="12182475" cy="0"/>
          </a:xfrm>
          <a:prstGeom prst="line">
            <a:avLst/>
          </a:prstGeom>
          <a:ln w="19050" cap="flat">
            <a:solidFill>
              <a:srgbClr val="000000"/>
            </a:solidFill>
            <a:prstDash val="solid"/>
            <a:headEnd type="none" w="sm" len="sm"/>
            <a:tailEnd type="none" w="sm" len="sm"/>
          </a:ln>
        </p:spPr>
        <p:txBody>
          <a:bodyPr/>
          <a:lstStyle/>
          <a:p>
            <a:endParaRPr lang="ja-JP" altLang="en-US"/>
          </a:p>
        </p:txBody>
      </p:sp>
      <p:sp>
        <p:nvSpPr>
          <p:cNvPr id="8" name="AutoShape 12">
            <a:extLst>
              <a:ext uri="{FF2B5EF4-FFF2-40B4-BE49-F238E27FC236}">
                <a16:creationId xmlns:a16="http://schemas.microsoft.com/office/drawing/2014/main" id="{81835647-296C-ACD6-3BDA-81755798525E}"/>
              </a:ext>
            </a:extLst>
          </p:cNvPr>
          <p:cNvSpPr/>
          <p:nvPr/>
        </p:nvSpPr>
        <p:spPr>
          <a:xfrm flipH="1">
            <a:off x="392799" y="11176"/>
            <a:ext cx="25400" cy="6858000"/>
          </a:xfrm>
          <a:prstGeom prst="line">
            <a:avLst/>
          </a:prstGeom>
          <a:ln w="19050" cap="flat">
            <a:solidFill>
              <a:srgbClr val="000000"/>
            </a:solidFill>
            <a:prstDash val="solid"/>
            <a:headEnd type="none" w="sm" len="sm"/>
            <a:tailEnd type="none" w="sm" len="sm"/>
          </a:ln>
        </p:spPr>
        <p:txBody>
          <a:bodyPr/>
          <a:lstStyle/>
          <a:p>
            <a:endParaRPr lang="ja-JP" altLang="en-US"/>
          </a:p>
        </p:txBody>
      </p:sp>
      <p:sp>
        <p:nvSpPr>
          <p:cNvPr id="10" name="TextBox 14">
            <a:extLst>
              <a:ext uri="{FF2B5EF4-FFF2-40B4-BE49-F238E27FC236}">
                <a16:creationId xmlns:a16="http://schemas.microsoft.com/office/drawing/2014/main" id="{7F1024FB-EDEB-99C3-8111-E630AD11376D}"/>
              </a:ext>
            </a:extLst>
          </p:cNvPr>
          <p:cNvSpPr txBox="1"/>
          <p:nvPr/>
        </p:nvSpPr>
        <p:spPr>
          <a:xfrm>
            <a:off x="3267127" y="400497"/>
            <a:ext cx="3371204" cy="1231106"/>
          </a:xfrm>
          <a:prstGeom prst="rect">
            <a:avLst/>
          </a:prstGeom>
        </p:spPr>
        <p:txBody>
          <a:bodyPr wrap="square" lIns="0" tIns="0" rIns="0" bIns="0" rtlCol="0" anchor="t">
            <a:spAutoFit/>
          </a:bodyPr>
          <a:lstStyle/>
          <a:p>
            <a:pPr algn="r"/>
            <a:r>
              <a:rPr lang="en-US" sz="8000" i="1" dirty="0">
                <a:latin typeface="Kollektif Italics"/>
              </a:rPr>
              <a:t>MODEL</a:t>
            </a:r>
            <a:endParaRPr lang="en-US" sz="8800" i="1" dirty="0">
              <a:latin typeface="Kollektif Italics"/>
            </a:endParaRPr>
          </a:p>
        </p:txBody>
      </p:sp>
      <p:pic>
        <p:nvPicPr>
          <p:cNvPr id="11" name="object 5">
            <a:extLst>
              <a:ext uri="{FF2B5EF4-FFF2-40B4-BE49-F238E27FC236}">
                <a16:creationId xmlns:a16="http://schemas.microsoft.com/office/drawing/2014/main" id="{28525563-CDCD-3C31-38F4-62230D885D00}"/>
              </a:ext>
            </a:extLst>
          </p:cNvPr>
          <p:cNvPicPr/>
          <p:nvPr/>
        </p:nvPicPr>
        <p:blipFill>
          <a:blip r:embed="rId3" cstate="email">
            <a:extLst>
              <a:ext uri="{28A0092B-C50C-407E-A947-70E740481C1C}">
                <a14:useLocalDpi xmlns:a14="http://schemas.microsoft.com/office/drawing/2010/main"/>
              </a:ext>
            </a:extLst>
          </a:blip>
          <a:stretch>
            <a:fillRect/>
          </a:stretch>
        </p:blipFill>
        <p:spPr>
          <a:xfrm>
            <a:off x="581760" y="472487"/>
            <a:ext cx="2940196" cy="1210377"/>
          </a:xfrm>
          <a:prstGeom prst="rect">
            <a:avLst/>
          </a:prstGeom>
        </p:spPr>
      </p:pic>
      <p:sp>
        <p:nvSpPr>
          <p:cNvPr id="12" name="テキスト ボックス 11">
            <a:extLst>
              <a:ext uri="{FF2B5EF4-FFF2-40B4-BE49-F238E27FC236}">
                <a16:creationId xmlns:a16="http://schemas.microsoft.com/office/drawing/2014/main" id="{BAEE1002-0DAF-B5D6-7D7D-6E109724657F}"/>
              </a:ext>
            </a:extLst>
          </p:cNvPr>
          <p:cNvSpPr txBox="1"/>
          <p:nvPr/>
        </p:nvSpPr>
        <p:spPr>
          <a:xfrm>
            <a:off x="6835646" y="863388"/>
            <a:ext cx="3518912" cy="400110"/>
          </a:xfrm>
          <a:prstGeom prst="rect">
            <a:avLst/>
          </a:prstGeom>
          <a:noFill/>
        </p:spPr>
        <p:txBody>
          <a:bodyPr wrap="none" rtlCol="0">
            <a:spAutoFit/>
          </a:bodyPr>
          <a:lstStyle/>
          <a:p>
            <a:r>
              <a:rPr lang="ja-JP" altLang="en-US" sz="2000" dirty="0"/>
              <a:t>出演モデルズは知名度抜群！</a:t>
            </a:r>
            <a:endParaRPr lang="en-US" altLang="ja-JP" sz="2000" dirty="0"/>
          </a:p>
        </p:txBody>
      </p:sp>
      <p:pic>
        <p:nvPicPr>
          <p:cNvPr id="17" name="図 16" descr="白いシャツを着ている女性&#10;&#10;自動的に生成された説明">
            <a:extLst>
              <a:ext uri="{FF2B5EF4-FFF2-40B4-BE49-F238E27FC236}">
                <a16:creationId xmlns:a16="http://schemas.microsoft.com/office/drawing/2014/main" id="{D0D74EC0-1FE7-4C5C-3A85-952EE1C3C3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82315" y="4759583"/>
            <a:ext cx="1266970" cy="1626982"/>
          </a:xfrm>
          <a:prstGeom prst="rect">
            <a:avLst/>
          </a:prstGeom>
        </p:spPr>
      </p:pic>
      <p:pic>
        <p:nvPicPr>
          <p:cNvPr id="22" name="object 34">
            <a:extLst>
              <a:ext uri="{FF2B5EF4-FFF2-40B4-BE49-F238E27FC236}">
                <a16:creationId xmlns:a16="http://schemas.microsoft.com/office/drawing/2014/main" id="{A49CF54E-3ECA-F88D-76B3-16A8F876EBD4}"/>
              </a:ext>
            </a:extLst>
          </p:cNvPr>
          <p:cNvPicPr/>
          <p:nvPr/>
        </p:nvPicPr>
        <p:blipFill>
          <a:blip r:embed="rId5" cstate="email">
            <a:extLst>
              <a:ext uri="{28A0092B-C50C-407E-A947-70E740481C1C}">
                <a14:useLocalDpi xmlns:a14="http://schemas.microsoft.com/office/drawing/2010/main"/>
              </a:ext>
            </a:extLst>
          </a:blip>
          <a:stretch>
            <a:fillRect/>
          </a:stretch>
        </p:blipFill>
        <p:spPr>
          <a:xfrm>
            <a:off x="801473" y="4767833"/>
            <a:ext cx="1266970" cy="1617680"/>
          </a:xfrm>
          <a:prstGeom prst="rect">
            <a:avLst/>
          </a:prstGeom>
        </p:spPr>
      </p:pic>
      <p:sp>
        <p:nvSpPr>
          <p:cNvPr id="26" name="正方形/長方形 25">
            <a:extLst>
              <a:ext uri="{FF2B5EF4-FFF2-40B4-BE49-F238E27FC236}">
                <a16:creationId xmlns:a16="http://schemas.microsoft.com/office/drawing/2014/main" id="{B08A766C-E26A-EB93-B8BA-3B35252D3091}"/>
              </a:ext>
            </a:extLst>
          </p:cNvPr>
          <p:cNvSpPr/>
          <p:nvPr/>
        </p:nvSpPr>
        <p:spPr>
          <a:xfrm>
            <a:off x="7770454" y="4920199"/>
            <a:ext cx="3553172" cy="60133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専属</a:t>
            </a:r>
            <a:r>
              <a:rPr kumimoji="1" lang="ja-JP" altLang="en-US" dirty="0"/>
              <a:t>モデル</a:t>
            </a:r>
            <a:r>
              <a:rPr kumimoji="1" lang="en-US" altLang="ja-JP" dirty="0"/>
              <a:t> </a:t>
            </a:r>
            <a:br>
              <a:rPr kumimoji="1" lang="en-US" altLang="ja-JP" dirty="0"/>
            </a:br>
            <a:r>
              <a:rPr kumimoji="1" lang="ja-JP" altLang="en-US" dirty="0"/>
              <a:t>プロフィール／事例紹介</a:t>
            </a:r>
            <a:r>
              <a:rPr kumimoji="1" lang="en-US" altLang="ja-JP" dirty="0"/>
              <a:t> p7</a:t>
            </a:r>
            <a:endParaRPr kumimoji="1" lang="ja-JP" altLang="en-US" dirty="0"/>
          </a:p>
        </p:txBody>
      </p:sp>
      <p:sp>
        <p:nvSpPr>
          <p:cNvPr id="27" name="正方形/長方形 26">
            <a:extLst>
              <a:ext uri="{FF2B5EF4-FFF2-40B4-BE49-F238E27FC236}">
                <a16:creationId xmlns:a16="http://schemas.microsoft.com/office/drawing/2014/main" id="{F3F4C7A4-5666-6294-F99C-23F18B856B92}"/>
              </a:ext>
            </a:extLst>
          </p:cNvPr>
          <p:cNvSpPr/>
          <p:nvPr/>
        </p:nvSpPr>
        <p:spPr>
          <a:xfrm>
            <a:off x="7766120" y="5781061"/>
            <a:ext cx="3557506" cy="60133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レギュラーモデルプロフィール　</a:t>
            </a:r>
            <a:r>
              <a:rPr kumimoji="1" lang="en-US" altLang="ja-JP" dirty="0"/>
              <a:t>p9</a:t>
            </a:r>
            <a:r>
              <a:rPr kumimoji="1" lang="ja-JP" altLang="en-US" dirty="0"/>
              <a:t>　</a:t>
            </a:r>
          </a:p>
        </p:txBody>
      </p:sp>
      <p:pic>
        <p:nvPicPr>
          <p:cNvPr id="37" name="グラフィックス 36" descr="キャレットを右へ 単色塗りつぶし">
            <a:extLst>
              <a:ext uri="{FF2B5EF4-FFF2-40B4-BE49-F238E27FC236}">
                <a16:creationId xmlns:a16="http://schemas.microsoft.com/office/drawing/2014/main" id="{7815B272-1C68-E26C-1EA0-17ED1A0A77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978" y="1591106"/>
            <a:ext cx="387552" cy="387552"/>
          </a:xfrm>
          <a:prstGeom prst="rect">
            <a:avLst/>
          </a:prstGeom>
        </p:spPr>
      </p:pic>
      <p:sp>
        <p:nvSpPr>
          <p:cNvPr id="38" name="テキスト ボックス 37">
            <a:extLst>
              <a:ext uri="{FF2B5EF4-FFF2-40B4-BE49-F238E27FC236}">
                <a16:creationId xmlns:a16="http://schemas.microsoft.com/office/drawing/2014/main" id="{FA91E480-F2B1-526C-EB73-C0205420EE7F}"/>
              </a:ext>
            </a:extLst>
          </p:cNvPr>
          <p:cNvSpPr txBox="1"/>
          <p:nvPr/>
        </p:nvSpPr>
        <p:spPr>
          <a:xfrm>
            <a:off x="1074821" y="1614421"/>
            <a:ext cx="1338828" cy="369332"/>
          </a:xfrm>
          <a:prstGeom prst="rect">
            <a:avLst/>
          </a:prstGeom>
          <a:noFill/>
        </p:spPr>
        <p:txBody>
          <a:bodyPr wrap="none" rtlCol="0">
            <a:spAutoFit/>
          </a:bodyPr>
          <a:lstStyle/>
          <a:p>
            <a:r>
              <a:rPr kumimoji="1" lang="ja-JP" altLang="en-US" b="1" dirty="0"/>
              <a:t>専属モデル</a:t>
            </a:r>
          </a:p>
        </p:txBody>
      </p:sp>
      <p:pic>
        <p:nvPicPr>
          <p:cNvPr id="39" name="グラフィックス 38" descr="キャレットを右へ 単色塗りつぶし">
            <a:extLst>
              <a:ext uri="{FF2B5EF4-FFF2-40B4-BE49-F238E27FC236}">
                <a16:creationId xmlns:a16="http://schemas.microsoft.com/office/drawing/2014/main" id="{27C1D868-6AB3-A2D8-B47D-6CAE689604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512" y="4235299"/>
            <a:ext cx="427043" cy="427043"/>
          </a:xfrm>
          <a:prstGeom prst="rect">
            <a:avLst/>
          </a:prstGeom>
        </p:spPr>
      </p:pic>
      <p:sp>
        <p:nvSpPr>
          <p:cNvPr id="40" name="テキスト ボックス 39">
            <a:extLst>
              <a:ext uri="{FF2B5EF4-FFF2-40B4-BE49-F238E27FC236}">
                <a16:creationId xmlns:a16="http://schemas.microsoft.com/office/drawing/2014/main" id="{2EC91698-7526-3F59-AB61-CBCA6E358E12}"/>
              </a:ext>
            </a:extLst>
          </p:cNvPr>
          <p:cNvSpPr txBox="1"/>
          <p:nvPr/>
        </p:nvSpPr>
        <p:spPr>
          <a:xfrm>
            <a:off x="1138189" y="4283222"/>
            <a:ext cx="1826141" cy="338554"/>
          </a:xfrm>
          <a:prstGeom prst="rect">
            <a:avLst/>
          </a:prstGeom>
          <a:noFill/>
        </p:spPr>
        <p:txBody>
          <a:bodyPr wrap="none" rtlCol="0">
            <a:spAutoFit/>
          </a:bodyPr>
          <a:lstStyle/>
          <a:p>
            <a:r>
              <a:rPr lang="ja-JP" altLang="en-US" sz="1600" b="1" dirty="0"/>
              <a:t>レギュラー</a:t>
            </a:r>
            <a:r>
              <a:rPr kumimoji="1" lang="ja-JP" altLang="en-US" sz="1600" b="1" dirty="0"/>
              <a:t>モデル</a:t>
            </a:r>
          </a:p>
        </p:txBody>
      </p:sp>
      <p:sp>
        <p:nvSpPr>
          <p:cNvPr id="4" name="テキスト ボックス 3">
            <a:extLst>
              <a:ext uri="{FF2B5EF4-FFF2-40B4-BE49-F238E27FC236}">
                <a16:creationId xmlns:a16="http://schemas.microsoft.com/office/drawing/2014/main" id="{F598F71F-28E5-8BC2-A4F5-9C78DF29DA13}"/>
              </a:ext>
            </a:extLst>
          </p:cNvPr>
          <p:cNvSpPr txBox="1"/>
          <p:nvPr/>
        </p:nvSpPr>
        <p:spPr>
          <a:xfrm>
            <a:off x="4827479" y="3980196"/>
            <a:ext cx="1082348" cy="307777"/>
          </a:xfrm>
          <a:prstGeom prst="rect">
            <a:avLst/>
          </a:prstGeom>
          <a:noFill/>
        </p:spPr>
        <p:txBody>
          <a:bodyPr wrap="none" rtlCol="0" anchor="ctr">
            <a:spAutoFit/>
          </a:bodyPr>
          <a:lstStyle/>
          <a:p>
            <a:r>
              <a:rPr kumimoji="1" lang="ja-JP" altLang="en-US" sz="1400" dirty="0">
                <a:hlinkClick r:id="rId8"/>
              </a:rPr>
              <a:t>滝沢カレン</a:t>
            </a:r>
            <a:endParaRPr kumimoji="1" lang="ja-JP" altLang="en-US" sz="1400" dirty="0"/>
          </a:p>
        </p:txBody>
      </p:sp>
      <p:sp>
        <p:nvSpPr>
          <p:cNvPr id="5" name="テキスト ボックス 4">
            <a:extLst>
              <a:ext uri="{FF2B5EF4-FFF2-40B4-BE49-F238E27FC236}">
                <a16:creationId xmlns:a16="http://schemas.microsoft.com/office/drawing/2014/main" id="{26B8D386-9860-75D2-2148-840788E9D887}"/>
              </a:ext>
            </a:extLst>
          </p:cNvPr>
          <p:cNvSpPr txBox="1"/>
          <p:nvPr/>
        </p:nvSpPr>
        <p:spPr>
          <a:xfrm>
            <a:off x="1230719" y="3980196"/>
            <a:ext cx="774571" cy="307777"/>
          </a:xfrm>
          <a:prstGeom prst="rect">
            <a:avLst/>
          </a:prstGeom>
          <a:noFill/>
        </p:spPr>
        <p:txBody>
          <a:bodyPr wrap="none" rtlCol="0" anchor="ctr">
            <a:spAutoFit/>
          </a:bodyPr>
          <a:lstStyle/>
          <a:p>
            <a:r>
              <a:rPr kumimoji="1" lang="ja-JP" altLang="en-US" sz="1400" dirty="0">
                <a:hlinkClick r:id="rId9"/>
              </a:rPr>
              <a:t>泉</a:t>
            </a:r>
            <a:r>
              <a:rPr kumimoji="1" lang="en-US" altLang="ja-JP" sz="1400" dirty="0">
                <a:hlinkClick r:id="rId9"/>
              </a:rPr>
              <a:t> </a:t>
            </a:r>
            <a:r>
              <a:rPr kumimoji="1" lang="ja-JP" altLang="en-US" sz="1400" dirty="0">
                <a:hlinkClick r:id="rId9"/>
              </a:rPr>
              <a:t>里香</a:t>
            </a:r>
            <a:endParaRPr kumimoji="1" lang="ja-JP" altLang="en-US" sz="1400" dirty="0"/>
          </a:p>
        </p:txBody>
      </p:sp>
      <p:sp>
        <p:nvSpPr>
          <p:cNvPr id="7" name="テキスト ボックス 6">
            <a:extLst>
              <a:ext uri="{FF2B5EF4-FFF2-40B4-BE49-F238E27FC236}">
                <a16:creationId xmlns:a16="http://schemas.microsoft.com/office/drawing/2014/main" id="{22A1E230-D948-AC7D-9273-B49759ED99EB}"/>
              </a:ext>
            </a:extLst>
          </p:cNvPr>
          <p:cNvSpPr txBox="1"/>
          <p:nvPr/>
        </p:nvSpPr>
        <p:spPr>
          <a:xfrm>
            <a:off x="3029149" y="3980196"/>
            <a:ext cx="954107" cy="307777"/>
          </a:xfrm>
          <a:prstGeom prst="rect">
            <a:avLst/>
          </a:prstGeom>
          <a:noFill/>
        </p:spPr>
        <p:txBody>
          <a:bodyPr wrap="none" rtlCol="0" anchor="ctr">
            <a:spAutoFit/>
          </a:bodyPr>
          <a:lstStyle/>
          <a:p>
            <a:r>
              <a:rPr kumimoji="1" lang="ja-JP" altLang="en-US" sz="1400" dirty="0">
                <a:hlinkClick r:id="rId10"/>
              </a:rPr>
              <a:t>朝比奈</a:t>
            </a:r>
            <a:r>
              <a:rPr kumimoji="1" lang="en-US" altLang="ja-JP" sz="1400" dirty="0">
                <a:hlinkClick r:id="rId10"/>
              </a:rPr>
              <a:t> </a:t>
            </a:r>
            <a:r>
              <a:rPr kumimoji="1" lang="ja-JP" altLang="en-US" sz="1400" dirty="0">
                <a:hlinkClick r:id="rId10"/>
              </a:rPr>
              <a:t>彩</a:t>
            </a:r>
            <a:endParaRPr kumimoji="1" lang="ja-JP" altLang="en-US" sz="1400" dirty="0"/>
          </a:p>
        </p:txBody>
      </p:sp>
      <p:sp>
        <p:nvSpPr>
          <p:cNvPr id="9" name="テキスト ボックス 8">
            <a:extLst>
              <a:ext uri="{FF2B5EF4-FFF2-40B4-BE49-F238E27FC236}">
                <a16:creationId xmlns:a16="http://schemas.microsoft.com/office/drawing/2014/main" id="{2973F1D5-7F0E-428F-6932-7943B33FAC38}"/>
              </a:ext>
            </a:extLst>
          </p:cNvPr>
          <p:cNvSpPr txBox="1"/>
          <p:nvPr/>
        </p:nvSpPr>
        <p:spPr>
          <a:xfrm>
            <a:off x="3657487" y="6411071"/>
            <a:ext cx="1620957" cy="307777"/>
          </a:xfrm>
          <a:prstGeom prst="rect">
            <a:avLst/>
          </a:prstGeom>
          <a:noFill/>
        </p:spPr>
        <p:txBody>
          <a:bodyPr wrap="none" rtlCol="0">
            <a:spAutoFit/>
          </a:bodyPr>
          <a:lstStyle/>
          <a:p>
            <a:r>
              <a:rPr kumimoji="1" lang="ja-JP" altLang="en-US" sz="1400" dirty="0">
                <a:hlinkClick r:id="rId11"/>
              </a:rPr>
              <a:t>若月佑美（美容）</a:t>
            </a:r>
            <a:endParaRPr kumimoji="1" lang="ja-JP" altLang="en-US" sz="1400" dirty="0"/>
          </a:p>
        </p:txBody>
      </p:sp>
      <p:sp>
        <p:nvSpPr>
          <p:cNvPr id="18" name="テキスト ボックス 17">
            <a:extLst>
              <a:ext uri="{FF2B5EF4-FFF2-40B4-BE49-F238E27FC236}">
                <a16:creationId xmlns:a16="http://schemas.microsoft.com/office/drawing/2014/main" id="{91F13D10-13D0-B93D-F123-6D1B884DB4C2}"/>
              </a:ext>
            </a:extLst>
          </p:cNvPr>
          <p:cNvSpPr txBox="1"/>
          <p:nvPr/>
        </p:nvSpPr>
        <p:spPr>
          <a:xfrm>
            <a:off x="6818495" y="3980196"/>
            <a:ext cx="902811" cy="307777"/>
          </a:xfrm>
          <a:prstGeom prst="rect">
            <a:avLst/>
          </a:prstGeom>
          <a:noFill/>
        </p:spPr>
        <p:txBody>
          <a:bodyPr wrap="none" rtlCol="0" anchor="ctr">
            <a:spAutoFit/>
          </a:bodyPr>
          <a:lstStyle/>
          <a:p>
            <a:r>
              <a:rPr kumimoji="1" lang="ja-JP" altLang="en-US" sz="1400" dirty="0">
                <a:hlinkClick r:id="rId12"/>
              </a:rPr>
              <a:t>古畑星夏</a:t>
            </a:r>
            <a:endParaRPr kumimoji="1" lang="ja-JP" altLang="en-US" sz="1400" dirty="0"/>
          </a:p>
        </p:txBody>
      </p:sp>
      <p:sp>
        <p:nvSpPr>
          <p:cNvPr id="19" name="テキスト ボックス 18">
            <a:extLst>
              <a:ext uri="{FF2B5EF4-FFF2-40B4-BE49-F238E27FC236}">
                <a16:creationId xmlns:a16="http://schemas.microsoft.com/office/drawing/2014/main" id="{EE39A4FC-4E7D-27C7-92EB-A6E95E5015AC}"/>
              </a:ext>
            </a:extLst>
          </p:cNvPr>
          <p:cNvSpPr txBox="1"/>
          <p:nvPr/>
        </p:nvSpPr>
        <p:spPr>
          <a:xfrm>
            <a:off x="893784" y="6411071"/>
            <a:ext cx="1082348" cy="307777"/>
          </a:xfrm>
          <a:prstGeom prst="rect">
            <a:avLst/>
          </a:prstGeom>
          <a:noFill/>
        </p:spPr>
        <p:txBody>
          <a:bodyPr wrap="none" rtlCol="0">
            <a:spAutoFit/>
          </a:bodyPr>
          <a:lstStyle/>
          <a:p>
            <a:r>
              <a:rPr kumimoji="1" lang="ja-JP" altLang="en-US" sz="1400" dirty="0">
                <a:hlinkClick r:id="rId13"/>
              </a:rPr>
              <a:t>有末麻祐子</a:t>
            </a:r>
            <a:endParaRPr kumimoji="1" lang="ja-JP" altLang="en-US" sz="1400" dirty="0"/>
          </a:p>
        </p:txBody>
      </p:sp>
      <p:sp>
        <p:nvSpPr>
          <p:cNvPr id="25" name="テキスト ボックス 24">
            <a:extLst>
              <a:ext uri="{FF2B5EF4-FFF2-40B4-BE49-F238E27FC236}">
                <a16:creationId xmlns:a16="http://schemas.microsoft.com/office/drawing/2014/main" id="{B90058FF-E1EF-4D5C-B138-D9063D704624}"/>
              </a:ext>
            </a:extLst>
          </p:cNvPr>
          <p:cNvSpPr txBox="1"/>
          <p:nvPr/>
        </p:nvSpPr>
        <p:spPr>
          <a:xfrm>
            <a:off x="8927003" y="6624411"/>
            <a:ext cx="2763577" cy="123111"/>
          </a:xfrm>
          <a:prstGeom prst="rect">
            <a:avLst/>
          </a:prstGeom>
          <a:noFill/>
        </p:spPr>
        <p:txBody>
          <a:bodyPr wrap="none" lIns="0" tIns="0" rIns="0" bIns="0" rtlCol="0">
            <a:spAutoFit/>
          </a:bodyPr>
          <a:lstStyle/>
          <a:p>
            <a:pPr algn="r"/>
            <a:r>
              <a:rPr lang="en-US" altLang="ja-JP" sz="800" dirty="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dirty="0">
              <a:solidFill>
                <a:schemeClr val="tx1">
                  <a:lumMod val="75000"/>
                  <a:lumOff val="25000"/>
                </a:schemeClr>
              </a:solidFill>
              <a:ea typeface="平成明朝体W3" pitchFamily="17" charset="-128"/>
              <a:cs typeface="Arial" pitchFamily="34" charset="0"/>
            </a:endParaRPr>
          </a:p>
        </p:txBody>
      </p:sp>
      <p:sp>
        <p:nvSpPr>
          <p:cNvPr id="3" name="スライド番号プレースホルダー 2">
            <a:extLst>
              <a:ext uri="{FF2B5EF4-FFF2-40B4-BE49-F238E27FC236}">
                <a16:creationId xmlns:a16="http://schemas.microsoft.com/office/drawing/2014/main" id="{478E310B-C469-5CD1-0F90-77E8D18EA86F}"/>
              </a:ext>
            </a:extLst>
          </p:cNvPr>
          <p:cNvSpPr>
            <a:spLocks noGrp="1"/>
          </p:cNvSpPr>
          <p:nvPr>
            <p:ph type="sldNum" sz="quarter" idx="12"/>
          </p:nvPr>
        </p:nvSpPr>
        <p:spPr>
          <a:xfrm>
            <a:off x="9286895" y="6564960"/>
            <a:ext cx="2743200" cy="365125"/>
          </a:xfrm>
        </p:spPr>
        <p:txBody>
          <a:bodyPr/>
          <a:lstStyle/>
          <a:p>
            <a:fld id="{DF8D5609-E9B0-419D-B3FA-22D9F77AE177}" type="slidenum">
              <a:rPr kumimoji="1" lang="ja-JP" altLang="en-US" smtClean="0"/>
              <a:t>6</a:t>
            </a:fld>
            <a:endParaRPr kumimoji="1" lang="ja-JP" altLang="en-US" dirty="0"/>
          </a:p>
        </p:txBody>
      </p:sp>
      <p:sp>
        <p:nvSpPr>
          <p:cNvPr id="33" name="テキスト ボックス 32">
            <a:extLst>
              <a:ext uri="{FF2B5EF4-FFF2-40B4-BE49-F238E27FC236}">
                <a16:creationId xmlns:a16="http://schemas.microsoft.com/office/drawing/2014/main" id="{1BDAE2F6-EB4A-2DA8-3749-436730216000}"/>
              </a:ext>
            </a:extLst>
          </p:cNvPr>
          <p:cNvSpPr txBox="1"/>
          <p:nvPr/>
        </p:nvSpPr>
        <p:spPr>
          <a:xfrm>
            <a:off x="8699259" y="3983764"/>
            <a:ext cx="1082348" cy="307777"/>
          </a:xfrm>
          <a:prstGeom prst="rect">
            <a:avLst/>
          </a:prstGeom>
          <a:noFill/>
        </p:spPr>
        <p:txBody>
          <a:bodyPr wrap="none" rtlCol="0">
            <a:spAutoFit/>
          </a:bodyPr>
          <a:lstStyle/>
          <a:p>
            <a:r>
              <a:rPr kumimoji="1" lang="ja-JP" altLang="en-US" sz="1400" dirty="0">
                <a:hlinkClick r:id="rId14"/>
              </a:rPr>
              <a:t>高橋ひかる</a:t>
            </a:r>
            <a:endParaRPr kumimoji="1" lang="ja-JP" altLang="en-US" sz="1400" dirty="0"/>
          </a:p>
        </p:txBody>
      </p:sp>
      <p:sp>
        <p:nvSpPr>
          <p:cNvPr id="41" name="テキスト ボックス 40">
            <a:extLst>
              <a:ext uri="{FF2B5EF4-FFF2-40B4-BE49-F238E27FC236}">
                <a16:creationId xmlns:a16="http://schemas.microsoft.com/office/drawing/2014/main" id="{AFDB93D4-DE61-AA5C-496C-8D1D2B2D295E}"/>
              </a:ext>
            </a:extLst>
          </p:cNvPr>
          <p:cNvSpPr txBox="1"/>
          <p:nvPr/>
        </p:nvSpPr>
        <p:spPr>
          <a:xfrm>
            <a:off x="4621832" y="391236"/>
            <a:ext cx="877163" cy="369332"/>
          </a:xfrm>
          <a:prstGeom prst="rect">
            <a:avLst/>
          </a:prstGeom>
          <a:noFill/>
        </p:spPr>
        <p:txBody>
          <a:bodyPr wrap="none" rtlCol="0">
            <a:spAutoFit/>
          </a:bodyPr>
          <a:lstStyle/>
          <a:p>
            <a:r>
              <a:rPr kumimoji="1" lang="ja-JP" altLang="en-US" dirty="0"/>
              <a:t>モデル</a:t>
            </a:r>
          </a:p>
        </p:txBody>
      </p:sp>
      <p:sp>
        <p:nvSpPr>
          <p:cNvPr id="42" name="テキスト ボックス 41">
            <a:extLst>
              <a:ext uri="{FF2B5EF4-FFF2-40B4-BE49-F238E27FC236}">
                <a16:creationId xmlns:a16="http://schemas.microsoft.com/office/drawing/2014/main" id="{72B32AD5-FEEC-2457-8FA2-EA4976E5B4D1}"/>
              </a:ext>
            </a:extLst>
          </p:cNvPr>
          <p:cNvSpPr txBox="1"/>
          <p:nvPr/>
        </p:nvSpPr>
        <p:spPr>
          <a:xfrm>
            <a:off x="439428" y="330300"/>
            <a:ext cx="1024639" cy="369332"/>
          </a:xfrm>
          <a:prstGeom prst="rect">
            <a:avLst/>
          </a:prstGeom>
          <a:noFill/>
        </p:spPr>
        <p:txBody>
          <a:bodyPr wrap="none" rtlCol="0">
            <a:spAutoFit/>
          </a:bodyPr>
          <a:lstStyle/>
          <a:p>
            <a:r>
              <a:rPr kumimoji="1" lang="en-US" altLang="ja-JP" i="1" dirty="0"/>
              <a:t>about…</a:t>
            </a:r>
            <a:endParaRPr kumimoji="1" lang="ja-JP" altLang="en-US" i="1" dirty="0"/>
          </a:p>
        </p:txBody>
      </p:sp>
      <p:pic>
        <p:nvPicPr>
          <p:cNvPr id="23" name="図 22" descr="携帯電話を耳に当てている女性&#10;&#10;AI によって生成されたコンテンツは間違っている可能性があります。">
            <a:extLst>
              <a:ext uri="{FF2B5EF4-FFF2-40B4-BE49-F238E27FC236}">
                <a16:creationId xmlns:a16="http://schemas.microsoft.com/office/drawing/2014/main" id="{E408C08A-35C2-0405-1714-981674FDBC9B}"/>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794570" y="1987575"/>
            <a:ext cx="1646869" cy="1968366"/>
          </a:xfrm>
          <a:prstGeom prst="rect">
            <a:avLst/>
          </a:prstGeom>
        </p:spPr>
      </p:pic>
      <p:pic>
        <p:nvPicPr>
          <p:cNvPr id="28" name="図 27" descr="女の子を抱いている女性&#10;&#10;AI によって生成されたコンテンツは間違っている可能性があります。">
            <a:extLst>
              <a:ext uri="{FF2B5EF4-FFF2-40B4-BE49-F238E27FC236}">
                <a16:creationId xmlns:a16="http://schemas.microsoft.com/office/drawing/2014/main" id="{35EDAFA3-1A3A-DDEA-9F1A-C46D7F145584}"/>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2676338" y="1987575"/>
            <a:ext cx="1659728" cy="1968366"/>
          </a:xfrm>
          <a:prstGeom prst="rect">
            <a:avLst/>
          </a:prstGeom>
        </p:spPr>
      </p:pic>
      <p:pic>
        <p:nvPicPr>
          <p:cNvPr id="43" name="図 42" descr="白いシャツを着ている女はスマイルしている&#10;&#10;AI によって生成されたコンテンツは間違っている可能性があります。">
            <a:extLst>
              <a:ext uri="{FF2B5EF4-FFF2-40B4-BE49-F238E27FC236}">
                <a16:creationId xmlns:a16="http://schemas.microsoft.com/office/drawing/2014/main" id="{6E6758B0-14B2-FDA1-61FA-48BA8FD30C5C}"/>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4585992" y="1983741"/>
            <a:ext cx="1565322" cy="1976034"/>
          </a:xfrm>
          <a:prstGeom prst="rect">
            <a:avLst/>
          </a:prstGeom>
        </p:spPr>
      </p:pic>
      <p:pic>
        <p:nvPicPr>
          <p:cNvPr id="45" name="図 44" descr="髪の長い女性&#10;&#10;AI によって生成されたコンテンツは間違っている可能性があります。">
            <a:extLst>
              <a:ext uri="{FF2B5EF4-FFF2-40B4-BE49-F238E27FC236}">
                <a16:creationId xmlns:a16="http://schemas.microsoft.com/office/drawing/2014/main" id="{E4F07590-ACF4-F706-2303-03495A91007B}"/>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8364311" y="1976730"/>
            <a:ext cx="1752245" cy="1990056"/>
          </a:xfrm>
          <a:prstGeom prst="rect">
            <a:avLst/>
          </a:prstGeom>
        </p:spPr>
      </p:pic>
      <p:pic>
        <p:nvPicPr>
          <p:cNvPr id="48" name="図 47" descr="ポーズをとっている女の子&#10;&#10;AI によって生成されたコンテンツは間違っている可能性があります。">
            <a:extLst>
              <a:ext uri="{FF2B5EF4-FFF2-40B4-BE49-F238E27FC236}">
                <a16:creationId xmlns:a16="http://schemas.microsoft.com/office/drawing/2014/main" id="{78C656CD-3690-2A8F-F7D5-1D871124BA60}"/>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6415603" y="1979261"/>
            <a:ext cx="1708594" cy="1984994"/>
          </a:xfrm>
          <a:prstGeom prst="rect">
            <a:avLst/>
          </a:prstGeom>
        </p:spPr>
      </p:pic>
      <p:pic>
        <p:nvPicPr>
          <p:cNvPr id="13" name="Picture 4" descr="鹿沼憂妃">
            <a:extLst>
              <a:ext uri="{FF2B5EF4-FFF2-40B4-BE49-F238E27FC236}">
                <a16:creationId xmlns:a16="http://schemas.microsoft.com/office/drawing/2014/main" id="{683DADF1-CB50-3634-9195-805EFD5E9868}"/>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a:fillRect/>
          </a:stretch>
        </p:blipFill>
        <p:spPr bwMode="auto">
          <a:xfrm>
            <a:off x="2284432" y="4767833"/>
            <a:ext cx="1275581" cy="162698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hlinkClick r:id="rId21"/>
            <a:extLst>
              <a:ext uri="{FF2B5EF4-FFF2-40B4-BE49-F238E27FC236}">
                <a16:creationId xmlns:a16="http://schemas.microsoft.com/office/drawing/2014/main" id="{FAD81E2D-FD22-9EC5-FF3D-409DAD886677}"/>
              </a:ext>
            </a:extLst>
          </p:cNvPr>
          <p:cNvSpPr txBox="1"/>
          <p:nvPr/>
        </p:nvSpPr>
        <p:spPr>
          <a:xfrm>
            <a:off x="2385935" y="6411071"/>
            <a:ext cx="1062700" cy="307777"/>
          </a:xfrm>
          <a:prstGeom prst="rect">
            <a:avLst/>
          </a:prstGeom>
          <a:noFill/>
        </p:spPr>
        <p:txBody>
          <a:bodyPr wrap="square">
            <a:spAutoFit/>
          </a:bodyPr>
          <a:lstStyle/>
          <a:p>
            <a:pPr algn="ctr">
              <a:buNone/>
            </a:pPr>
            <a:r>
              <a:rPr lang="ja-JP" altLang="en-US" sz="1400" i="0" dirty="0">
                <a:solidFill>
                  <a:srgbClr val="222222"/>
                </a:solidFill>
                <a:effectLst/>
                <a:latin typeface="Roboto" panose="02000000000000000000" pitchFamily="2" charset="0"/>
                <a:hlinkClick r:id="rId21"/>
              </a:rPr>
              <a:t>鹿沼憂妃</a:t>
            </a:r>
            <a:endParaRPr lang="ja-JP" altLang="en-US" sz="1000" i="0" dirty="0">
              <a:solidFill>
                <a:srgbClr val="222222"/>
              </a:solidFill>
              <a:effectLst/>
              <a:latin typeface="+mn-ea"/>
            </a:endParaRPr>
          </a:p>
        </p:txBody>
      </p:sp>
    </p:spTree>
    <p:extLst>
      <p:ext uri="{BB962C8B-B14F-4D97-AF65-F5344CB8AC3E}">
        <p14:creationId xmlns:p14="http://schemas.microsoft.com/office/powerpoint/2010/main" val="168674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5EBF7E6-002E-F347-49BF-5558D2759C52}"/>
              </a:ext>
            </a:extLst>
          </p:cNvPr>
          <p:cNvSpPr/>
          <p:nvPr/>
        </p:nvSpPr>
        <p:spPr>
          <a:xfrm>
            <a:off x="131017" y="4772907"/>
            <a:ext cx="2366909" cy="2021320"/>
          </a:xfrm>
          <a:prstGeom prst="rect">
            <a:avLst/>
          </a:prstGeom>
          <a:solidFill>
            <a:srgbClr val="D0CECE">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ライド番号プレースホルダー 2"/>
          <p:cNvSpPr txBox="1">
            <a:spLocks/>
          </p:cNvSpPr>
          <p:nvPr/>
        </p:nvSpPr>
        <p:spPr>
          <a:xfrm>
            <a:off x="10021601" y="642129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メイリオ" panose="020B0604030504040204" pitchFamily="50" charset="-128"/>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DC40EFC-1A16-4FAE-BDE1-588AC636687E}" type="slidenum">
              <a:rPr lang="ja-JP" altLang="en-US">
                <a:solidFill>
                  <a:prstClr val="black">
                    <a:tint val="75000"/>
                  </a:prstClr>
                </a:solidFill>
              </a:rPr>
              <a:pPr>
                <a:defRPr/>
              </a:pPr>
              <a:t>7</a:t>
            </a:fld>
            <a:endParaRPr lang="ja-JP" altLang="en-US">
              <a:solidFill>
                <a:prstClr val="black">
                  <a:tint val="75000"/>
                </a:prstClr>
              </a:solidFill>
            </a:endParaRPr>
          </a:p>
        </p:txBody>
      </p:sp>
      <p:cxnSp>
        <p:nvCxnSpPr>
          <p:cNvPr id="4" name="直線コネクタ 3">
            <a:extLst>
              <a:ext uri="{FF2B5EF4-FFF2-40B4-BE49-F238E27FC236}">
                <a16:creationId xmlns:a16="http://schemas.microsoft.com/office/drawing/2014/main" id="{44D09D89-48B7-F725-80D1-438585DD2238}"/>
              </a:ext>
            </a:extLst>
          </p:cNvPr>
          <p:cNvCxnSpPr>
            <a:cxnSpLocks/>
          </p:cNvCxnSpPr>
          <p:nvPr/>
        </p:nvCxnSpPr>
        <p:spPr>
          <a:xfrm>
            <a:off x="6199830" y="1322069"/>
            <a:ext cx="0" cy="548358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object 8">
            <a:extLst>
              <a:ext uri="{FF2B5EF4-FFF2-40B4-BE49-F238E27FC236}">
                <a16:creationId xmlns:a16="http://schemas.microsoft.com/office/drawing/2014/main" id="{D2521E13-6A00-61D8-7F73-FA091691DA29}"/>
              </a:ext>
            </a:extLst>
          </p:cNvPr>
          <p:cNvSpPr txBox="1"/>
          <p:nvPr/>
        </p:nvSpPr>
        <p:spPr>
          <a:xfrm>
            <a:off x="3071639" y="1623023"/>
            <a:ext cx="3281045" cy="689932"/>
          </a:xfrm>
          <a:prstGeom prst="rect">
            <a:avLst/>
          </a:prstGeom>
        </p:spPr>
        <p:txBody>
          <a:bodyPr vert="horz" wrap="square" lIns="0" tIns="12700" rIns="0" bIns="0" rtlCol="0">
            <a:spAutoFit/>
          </a:bodyPr>
          <a:lstStyle/>
          <a:p>
            <a:pPr marL="12700">
              <a:spcBef>
                <a:spcPts val="100"/>
              </a:spcBef>
              <a:defRPr/>
            </a:pPr>
            <a:r>
              <a:rPr lang="ja-JP" altLang="en-US" sz="4400" dirty="0">
                <a:latin typeface="Yu Gothic"/>
                <a:cs typeface="Yu Gothic"/>
                <a:hlinkClick r:id="rId3"/>
              </a:rPr>
              <a:t>泉 里香</a:t>
            </a:r>
            <a:endParaRPr sz="4400" dirty="0">
              <a:latin typeface="Yu Gothic"/>
              <a:cs typeface="Yu Gothic"/>
            </a:endParaRPr>
          </a:p>
        </p:txBody>
      </p:sp>
      <p:sp>
        <p:nvSpPr>
          <p:cNvPr id="40" name="object 2">
            <a:extLst>
              <a:ext uri="{FF2B5EF4-FFF2-40B4-BE49-F238E27FC236}">
                <a16:creationId xmlns:a16="http://schemas.microsoft.com/office/drawing/2014/main" id="{FF0CCF04-9139-A2B9-1D0A-2231A4D3530C}"/>
              </a:ext>
            </a:extLst>
          </p:cNvPr>
          <p:cNvSpPr txBox="1"/>
          <p:nvPr/>
        </p:nvSpPr>
        <p:spPr>
          <a:xfrm>
            <a:off x="3228325" y="2202111"/>
            <a:ext cx="2556019" cy="621965"/>
          </a:xfrm>
          <a:prstGeom prst="rect">
            <a:avLst/>
          </a:prstGeom>
        </p:spPr>
        <p:txBody>
          <a:bodyPr vert="horz" wrap="square" lIns="0" tIns="128270" rIns="0" bIns="0" rtlCol="0">
            <a:spAutoFit/>
          </a:bodyPr>
          <a:lstStyle/>
          <a:p>
            <a:pPr marL="285115">
              <a:spcBef>
                <a:spcPts val="1010"/>
              </a:spcBef>
              <a:defRPr/>
            </a:pPr>
            <a:r>
              <a:rPr lang="en-US" sz="1600" spc="-5" dirty="0">
                <a:solidFill>
                  <a:prstClr val="black"/>
                </a:solidFill>
                <a:latin typeface="Yu Gothic"/>
                <a:cs typeface="Yu Gothic"/>
                <a:hlinkClick r:id="rId4"/>
              </a:rPr>
              <a:t>@</a:t>
            </a:r>
            <a:r>
              <a:rPr sz="1600" spc="60" dirty="0">
                <a:solidFill>
                  <a:prstClr val="black"/>
                </a:solidFill>
                <a:latin typeface="Yu Gothic"/>
                <a:cs typeface="Yu Gothic"/>
                <a:hlinkClick r:id="rId4"/>
              </a:rPr>
              <a:t>rika_izumi_</a:t>
            </a:r>
            <a:br>
              <a:rPr lang="en-US" sz="1600" spc="60" dirty="0">
                <a:solidFill>
                  <a:prstClr val="black"/>
                </a:solidFill>
                <a:latin typeface="Yu Gothic"/>
                <a:cs typeface="Yu Gothic"/>
                <a:hlinkClick r:id="rId4"/>
              </a:rPr>
            </a:br>
            <a:r>
              <a:rPr lang="en-US" sz="1600" spc="60" dirty="0">
                <a:solidFill>
                  <a:prstClr val="black"/>
                </a:solidFill>
                <a:latin typeface="Yu Gothic"/>
                <a:cs typeface="Yu Gothic"/>
              </a:rPr>
              <a:t>13</a:t>
            </a:r>
            <a:r>
              <a:rPr lang="en-US" altLang="ja-JP" sz="1600" spc="60" dirty="0">
                <a:solidFill>
                  <a:prstClr val="black"/>
                </a:solidFill>
                <a:latin typeface="Yu Gothic"/>
                <a:cs typeface="Yu Gothic"/>
              </a:rPr>
              <a:t>2</a:t>
            </a:r>
            <a:r>
              <a:rPr lang="ja-JP" altLang="en-US" sz="1600" spc="60" dirty="0">
                <a:solidFill>
                  <a:prstClr val="black"/>
                </a:solidFill>
                <a:latin typeface="Yu Gothic"/>
                <a:cs typeface="Yu Gothic"/>
              </a:rPr>
              <a:t>万 </a:t>
            </a:r>
            <a:r>
              <a:rPr lang="en-US" altLang="ja-JP" sz="1600" spc="60" dirty="0">
                <a:solidFill>
                  <a:prstClr val="black"/>
                </a:solidFill>
                <a:latin typeface="Yu Gothic"/>
                <a:cs typeface="Yu Gothic"/>
              </a:rPr>
              <a:t>followers</a:t>
            </a:r>
            <a:endParaRPr lang="en-US" sz="1600" spc="60" dirty="0">
              <a:solidFill>
                <a:prstClr val="black"/>
              </a:solidFill>
              <a:latin typeface="Yu Gothic"/>
              <a:cs typeface="Yu Gothic"/>
            </a:endParaRPr>
          </a:p>
        </p:txBody>
      </p:sp>
      <p:pic>
        <p:nvPicPr>
          <p:cNvPr id="41" name="object 8">
            <a:extLst>
              <a:ext uri="{FF2B5EF4-FFF2-40B4-BE49-F238E27FC236}">
                <a16:creationId xmlns:a16="http://schemas.microsoft.com/office/drawing/2014/main" id="{65C08C0C-E556-A5E7-2D63-32E00B8B4E1D}"/>
              </a:ext>
            </a:extLst>
          </p:cNvPr>
          <p:cNvPicPr/>
          <p:nvPr/>
        </p:nvPicPr>
        <p:blipFill>
          <a:blip r:embed="rId5" cstate="email">
            <a:extLst>
              <a:ext uri="{28A0092B-C50C-407E-A947-70E740481C1C}">
                <a14:useLocalDpi xmlns:a14="http://schemas.microsoft.com/office/drawing/2010/main"/>
              </a:ext>
            </a:extLst>
          </a:blip>
          <a:stretch>
            <a:fillRect/>
          </a:stretch>
        </p:blipFill>
        <p:spPr>
          <a:xfrm>
            <a:off x="3174420" y="2318078"/>
            <a:ext cx="239268" cy="240792"/>
          </a:xfrm>
          <a:prstGeom prst="rect">
            <a:avLst/>
          </a:prstGeom>
        </p:spPr>
      </p:pic>
      <p:sp>
        <p:nvSpPr>
          <p:cNvPr id="3" name="正方形/長方形 2">
            <a:extLst>
              <a:ext uri="{FF2B5EF4-FFF2-40B4-BE49-F238E27FC236}">
                <a16:creationId xmlns:a16="http://schemas.microsoft.com/office/drawing/2014/main" id="{17B68DDB-9B1A-3D84-DAF9-30F7B090472C}"/>
              </a:ext>
            </a:extLst>
          </p:cNvPr>
          <p:cNvSpPr/>
          <p:nvPr/>
        </p:nvSpPr>
        <p:spPr>
          <a:xfrm>
            <a:off x="0" y="3669"/>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68761137-F3B6-D47A-688D-194C5B3ED020}"/>
              </a:ext>
            </a:extLst>
          </p:cNvPr>
          <p:cNvCxnSpPr>
            <a:cxnSpLocks/>
          </p:cNvCxnSpPr>
          <p:nvPr/>
        </p:nvCxnSpPr>
        <p:spPr>
          <a:xfrm>
            <a:off x="0" y="117310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8">
            <a:extLst>
              <a:ext uri="{FF2B5EF4-FFF2-40B4-BE49-F238E27FC236}">
                <a16:creationId xmlns:a16="http://schemas.microsoft.com/office/drawing/2014/main" id="{C3D07E44-BDA8-2A4A-7052-9C592E2FFE40}"/>
              </a:ext>
            </a:extLst>
          </p:cNvPr>
          <p:cNvSpPr txBox="1"/>
          <p:nvPr/>
        </p:nvSpPr>
        <p:spPr>
          <a:xfrm>
            <a:off x="-3147096" y="-112921"/>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models’ profiles</a:t>
            </a:r>
            <a:endParaRPr lang="en-US" altLang="ja-JP" sz="1200" i="1">
              <a:solidFill>
                <a:srgbClr val="FFFBF8"/>
              </a:solidFill>
              <a:latin typeface="Kollektif Italics"/>
            </a:endParaRPr>
          </a:p>
        </p:txBody>
      </p:sp>
      <p:sp>
        <p:nvSpPr>
          <p:cNvPr id="17" name="テキスト ボックス 16">
            <a:extLst>
              <a:ext uri="{FF2B5EF4-FFF2-40B4-BE49-F238E27FC236}">
                <a16:creationId xmlns:a16="http://schemas.microsoft.com/office/drawing/2014/main" id="{3B3DADF3-BF85-A93D-4573-FB834598CF90}"/>
              </a:ext>
            </a:extLst>
          </p:cNvPr>
          <p:cNvSpPr txBox="1"/>
          <p:nvPr/>
        </p:nvSpPr>
        <p:spPr>
          <a:xfrm>
            <a:off x="2265080" y="432273"/>
            <a:ext cx="7511993" cy="707886"/>
          </a:xfrm>
          <a:prstGeom prst="rect">
            <a:avLst/>
          </a:prstGeom>
          <a:noFill/>
        </p:spPr>
        <p:txBody>
          <a:bodyPr wrap="none" rtlCol="0">
            <a:spAutoFit/>
          </a:bodyPr>
          <a:lstStyle/>
          <a:p>
            <a:r>
              <a:rPr lang="ja-JP" altLang="en-US" sz="4000"/>
              <a:t>モデル</a:t>
            </a:r>
            <a:r>
              <a:rPr lang="en-US" altLang="ja-JP" sz="4000"/>
              <a:t> </a:t>
            </a:r>
            <a:r>
              <a:rPr lang="ja-JP" altLang="en-US" sz="4000"/>
              <a:t>プロフィール／事例紹介</a:t>
            </a:r>
            <a:endParaRPr kumimoji="1" lang="ja-JP" altLang="en-US" sz="4000"/>
          </a:p>
        </p:txBody>
      </p:sp>
      <p:cxnSp>
        <p:nvCxnSpPr>
          <p:cNvPr id="20" name="直線コネクタ 19">
            <a:extLst>
              <a:ext uri="{FF2B5EF4-FFF2-40B4-BE49-F238E27FC236}">
                <a16:creationId xmlns:a16="http://schemas.microsoft.com/office/drawing/2014/main" id="{D288E4BB-4C70-003F-5EC0-CBFD8DD1D609}"/>
              </a:ext>
            </a:extLst>
          </p:cNvPr>
          <p:cNvCxnSpPr>
            <a:cxnSpLocks/>
          </p:cNvCxnSpPr>
          <p:nvPr/>
        </p:nvCxnSpPr>
        <p:spPr>
          <a:xfrm>
            <a:off x="0" y="1242956"/>
            <a:ext cx="1219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4" name="表 23">
            <a:extLst>
              <a:ext uri="{FF2B5EF4-FFF2-40B4-BE49-F238E27FC236}">
                <a16:creationId xmlns:a16="http://schemas.microsoft.com/office/drawing/2014/main" id="{33725DA6-3426-25A3-C950-EA3D57DE42FC}"/>
              </a:ext>
            </a:extLst>
          </p:cNvPr>
          <p:cNvGraphicFramePr>
            <a:graphicFrameLocks noGrp="1"/>
          </p:cNvGraphicFramePr>
          <p:nvPr>
            <p:extLst>
              <p:ext uri="{D42A27DB-BD31-4B8C-83A1-F6EECF244321}">
                <p14:modId xmlns:p14="http://schemas.microsoft.com/office/powerpoint/2010/main" val="663870300"/>
              </p:ext>
            </p:extLst>
          </p:nvPr>
        </p:nvGraphicFramePr>
        <p:xfrm>
          <a:off x="2830805" y="3018182"/>
          <a:ext cx="3281045" cy="1493040"/>
        </p:xfrm>
        <a:graphic>
          <a:graphicData uri="http://schemas.openxmlformats.org/drawingml/2006/table">
            <a:tbl>
              <a:tblPr firstRow="1" bandRow="1">
                <a:tableStyleId>{D7AC3CCA-C797-4891-BE02-D94E43425B78}</a:tableStyleId>
              </a:tblPr>
              <a:tblGrid>
                <a:gridCol w="1268236">
                  <a:extLst>
                    <a:ext uri="{9D8B030D-6E8A-4147-A177-3AD203B41FA5}">
                      <a16:colId xmlns:a16="http://schemas.microsoft.com/office/drawing/2014/main" val="334819513"/>
                    </a:ext>
                  </a:extLst>
                </a:gridCol>
                <a:gridCol w="2012809">
                  <a:extLst>
                    <a:ext uri="{9D8B030D-6E8A-4147-A177-3AD203B41FA5}">
                      <a16:colId xmlns:a16="http://schemas.microsoft.com/office/drawing/2014/main" val="4075573044"/>
                    </a:ext>
                  </a:extLst>
                </a:gridCol>
              </a:tblGrid>
              <a:tr h="396000">
                <a:tc>
                  <a:txBody>
                    <a:bodyPr/>
                    <a:lstStyle/>
                    <a:p>
                      <a:pPr algn="r"/>
                      <a:r>
                        <a:rPr kumimoji="1" lang="ja-JP" altLang="en-US" sz="1400"/>
                        <a:t>生年月日</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en-US" altLang="ja-JP" sz="1400" b="0"/>
                        <a:t>1988</a:t>
                      </a:r>
                      <a:r>
                        <a:rPr kumimoji="1" lang="ja-JP" altLang="en-US" sz="1400" b="0"/>
                        <a:t>／</a:t>
                      </a:r>
                      <a:r>
                        <a:rPr kumimoji="1" lang="en-US" altLang="ja-JP" sz="1400" b="0"/>
                        <a:t>10</a:t>
                      </a:r>
                      <a:r>
                        <a:rPr kumimoji="1" lang="ja-JP" altLang="en-US" sz="1400" b="0"/>
                        <a:t>／</a:t>
                      </a:r>
                      <a:r>
                        <a:rPr kumimoji="1" lang="en-US" altLang="ja-JP" sz="1400" b="0"/>
                        <a:t>11</a:t>
                      </a:r>
                      <a:endParaRPr kumimoji="1" lang="ja-JP" altLang="en-US" sz="1400" b="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9466185"/>
                  </a:ext>
                </a:extLst>
              </a:tr>
              <a:tr h="396000">
                <a:tc>
                  <a:txBody>
                    <a:bodyPr/>
                    <a:lstStyle/>
                    <a:p>
                      <a:pPr algn="r"/>
                      <a:r>
                        <a:rPr kumimoji="1" lang="ja-JP" altLang="en-US" sz="1400" b="1"/>
                        <a:t>出身地</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a:t>京都府</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6906736"/>
                  </a:ext>
                </a:extLst>
              </a:tr>
              <a:tr h="600863">
                <a:tc>
                  <a:txBody>
                    <a:bodyPr/>
                    <a:lstStyle/>
                    <a:p>
                      <a:pPr algn="r"/>
                      <a:r>
                        <a:rPr kumimoji="1" lang="en-US" altLang="ja-JP" sz="1400" b="1" dirty="0"/>
                        <a:t>32</a:t>
                      </a:r>
                      <a:r>
                        <a:rPr kumimoji="1" lang="ja-JP" altLang="en-US" sz="1400" b="1" dirty="0"/>
                        <a:t>周年</a:t>
                      </a:r>
                      <a:br>
                        <a:rPr kumimoji="1" lang="en-US" altLang="ja-JP" sz="1400" b="1" dirty="0"/>
                      </a:br>
                      <a:r>
                        <a:rPr kumimoji="1" lang="ja-JP" altLang="en-US" sz="1400" b="1" dirty="0"/>
                        <a:t>特別</a:t>
                      </a:r>
                      <a:r>
                        <a:rPr kumimoji="1" lang="en-US" altLang="ja-JP" sz="1400" b="1" dirty="0"/>
                        <a:t>TU</a:t>
                      </a:r>
                      <a:r>
                        <a:rPr kumimoji="1" lang="ja-JP" altLang="en-US" sz="1400" b="1" dirty="0"/>
                        <a:t>企画</a:t>
                      </a:r>
                      <a:endParaRPr kumimoji="1" lang="en-US" altLang="ja-JP" sz="1400" b="1" dirty="0"/>
                    </a:p>
                    <a:p>
                      <a:pPr algn="r"/>
                      <a:r>
                        <a:rPr kumimoji="1" lang="ja-JP" altLang="en-US" sz="1200" b="1" dirty="0"/>
                        <a:t>（別紙参照）</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kumimoji="1" lang="ja-JP" altLang="en-US" sz="1400" dirty="0"/>
                        <a:t>・寄り寄り里香ちゃん</a:t>
                      </a:r>
                      <a:endParaRPr kumimoji="1" lang="en-US" altLang="ja-JP" sz="1400" dirty="0"/>
                    </a:p>
                    <a:p>
                      <a:pPr algn="l"/>
                      <a:r>
                        <a:rPr kumimoji="1" lang="ja-JP" altLang="en-US" sz="1400" dirty="0"/>
                        <a:t>・リカッシャ</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313560797"/>
                  </a:ext>
                </a:extLst>
              </a:tr>
            </a:tbl>
          </a:graphicData>
        </a:graphic>
      </p:graphicFrame>
      <p:pic>
        <p:nvPicPr>
          <p:cNvPr id="31" name="グラフィックス 30" descr="キャレットを右へ 単色塗りつぶし">
            <a:extLst>
              <a:ext uri="{FF2B5EF4-FFF2-40B4-BE49-F238E27FC236}">
                <a16:creationId xmlns:a16="http://schemas.microsoft.com/office/drawing/2014/main" id="{1FAAE679-A38A-410F-3656-4D3F22157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13947" y="1250582"/>
            <a:ext cx="387552" cy="387552"/>
          </a:xfrm>
          <a:prstGeom prst="rect">
            <a:avLst/>
          </a:prstGeom>
        </p:spPr>
      </p:pic>
      <p:sp>
        <p:nvSpPr>
          <p:cNvPr id="34" name="テキスト ボックス 33">
            <a:extLst>
              <a:ext uri="{FF2B5EF4-FFF2-40B4-BE49-F238E27FC236}">
                <a16:creationId xmlns:a16="http://schemas.microsoft.com/office/drawing/2014/main" id="{064E7FC7-765F-980B-1F18-98ABED69CBCF}"/>
              </a:ext>
            </a:extLst>
          </p:cNvPr>
          <p:cNvSpPr txBox="1"/>
          <p:nvPr/>
        </p:nvSpPr>
        <p:spPr>
          <a:xfrm>
            <a:off x="3258790" y="1273897"/>
            <a:ext cx="1338828" cy="369332"/>
          </a:xfrm>
          <a:prstGeom prst="rect">
            <a:avLst/>
          </a:prstGeom>
          <a:noFill/>
        </p:spPr>
        <p:txBody>
          <a:bodyPr wrap="none" rtlCol="0">
            <a:spAutoFit/>
          </a:bodyPr>
          <a:lstStyle/>
          <a:p>
            <a:r>
              <a:rPr kumimoji="1" lang="ja-JP" altLang="en-US" b="1"/>
              <a:t>専属モデル</a:t>
            </a:r>
          </a:p>
        </p:txBody>
      </p:sp>
      <p:sp>
        <p:nvSpPr>
          <p:cNvPr id="55" name="テキスト ボックス 54">
            <a:extLst>
              <a:ext uri="{FF2B5EF4-FFF2-40B4-BE49-F238E27FC236}">
                <a16:creationId xmlns:a16="http://schemas.microsoft.com/office/drawing/2014/main" id="{5295F2B5-FB97-12BC-3B3F-FF604F6F6A94}"/>
              </a:ext>
            </a:extLst>
          </p:cNvPr>
          <p:cNvSpPr txBox="1"/>
          <p:nvPr/>
        </p:nvSpPr>
        <p:spPr>
          <a:xfrm>
            <a:off x="2620234" y="4595793"/>
            <a:ext cx="902811" cy="307777"/>
          </a:xfrm>
          <a:prstGeom prst="rect">
            <a:avLst/>
          </a:prstGeom>
          <a:noFill/>
        </p:spPr>
        <p:txBody>
          <a:bodyPr wrap="none" rtlCol="0">
            <a:spAutoFit/>
          </a:bodyPr>
          <a:lstStyle/>
          <a:p>
            <a:r>
              <a:rPr kumimoji="1" lang="ja-JP" altLang="en-US" sz="1400"/>
              <a:t>事例紹介</a:t>
            </a:r>
          </a:p>
        </p:txBody>
      </p:sp>
      <p:cxnSp>
        <p:nvCxnSpPr>
          <p:cNvPr id="56" name="直線コネクタ 55">
            <a:extLst>
              <a:ext uri="{FF2B5EF4-FFF2-40B4-BE49-F238E27FC236}">
                <a16:creationId xmlns:a16="http://schemas.microsoft.com/office/drawing/2014/main" id="{B7744AAD-A3A4-1A36-0DBF-A8B8C89BE6A0}"/>
              </a:ext>
            </a:extLst>
          </p:cNvPr>
          <p:cNvCxnSpPr>
            <a:cxnSpLocks/>
          </p:cNvCxnSpPr>
          <p:nvPr/>
        </p:nvCxnSpPr>
        <p:spPr>
          <a:xfrm>
            <a:off x="164587" y="4724232"/>
            <a:ext cx="2352137" cy="0"/>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0088BD3-E822-75D3-9654-EEB24F1F6823}"/>
              </a:ext>
            </a:extLst>
          </p:cNvPr>
          <p:cNvCxnSpPr>
            <a:cxnSpLocks/>
          </p:cNvCxnSpPr>
          <p:nvPr/>
        </p:nvCxnSpPr>
        <p:spPr>
          <a:xfrm>
            <a:off x="3645818" y="4706764"/>
            <a:ext cx="2383610" cy="0"/>
          </a:xfrm>
          <a:prstGeom prst="line">
            <a:avLst/>
          </a:prstGeom>
        </p:spPr>
        <p:style>
          <a:lnRef idx="1">
            <a:schemeClr val="dk1"/>
          </a:lnRef>
          <a:fillRef idx="0">
            <a:schemeClr val="dk1"/>
          </a:fillRef>
          <a:effectRef idx="0">
            <a:schemeClr val="dk1"/>
          </a:effectRef>
          <a:fontRef idx="minor">
            <a:schemeClr val="tx1"/>
          </a:fontRef>
        </p:style>
      </p:cxnSp>
      <p:pic>
        <p:nvPicPr>
          <p:cNvPr id="59" name="図 58" descr="テーブルの上に立っている女性たち&#10;&#10;低い精度で自動的に生成された説明">
            <a:extLst>
              <a:ext uri="{FF2B5EF4-FFF2-40B4-BE49-F238E27FC236}">
                <a16:creationId xmlns:a16="http://schemas.microsoft.com/office/drawing/2014/main" id="{F918FD29-AE00-5DD6-615B-47ED1394C6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4402" y="4868668"/>
            <a:ext cx="1803346" cy="1153318"/>
          </a:xfrm>
          <a:prstGeom prst="rect">
            <a:avLst/>
          </a:prstGeom>
        </p:spPr>
      </p:pic>
      <p:pic>
        <p:nvPicPr>
          <p:cNvPr id="2050" name="Picture 2" descr="Oggi編集部さんのインスタグラム動画 - (Oggi編集部Instagram ...">
            <a:extLst>
              <a:ext uri="{FF2B5EF4-FFF2-40B4-BE49-F238E27FC236}">
                <a16:creationId xmlns:a16="http://schemas.microsoft.com/office/drawing/2014/main" id="{6574ED01-B748-D371-A3C5-08BD3CC3D53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30334" y="5159846"/>
            <a:ext cx="818682" cy="1455435"/>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descr="グラフィカル ユーザー インターフェイス&#10;&#10;自動的に生成された説明">
            <a:extLst>
              <a:ext uri="{FF2B5EF4-FFF2-40B4-BE49-F238E27FC236}">
                <a16:creationId xmlns:a16="http://schemas.microsoft.com/office/drawing/2014/main" id="{2BBAA896-C115-75BA-7455-A93A57489C3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44305" y="5556424"/>
            <a:ext cx="775236" cy="1169424"/>
          </a:xfrm>
          <a:prstGeom prst="rect">
            <a:avLst/>
          </a:prstGeom>
        </p:spPr>
      </p:pic>
      <p:pic>
        <p:nvPicPr>
          <p:cNvPr id="2049" name="図 2048" descr="テキスト が含まれている画像&#10;&#10;自動的に生成された説明">
            <a:extLst>
              <a:ext uri="{FF2B5EF4-FFF2-40B4-BE49-F238E27FC236}">
                <a16:creationId xmlns:a16="http://schemas.microsoft.com/office/drawing/2014/main" id="{1B5FCCFD-DBB8-6B6D-4EF2-D3A1FBD8144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12109" y="4896390"/>
            <a:ext cx="1825514" cy="1044902"/>
          </a:xfrm>
          <a:prstGeom prst="rect">
            <a:avLst/>
          </a:prstGeom>
        </p:spPr>
      </p:pic>
      <p:sp>
        <p:nvSpPr>
          <p:cNvPr id="2051" name="円/楕円 2050">
            <a:extLst>
              <a:ext uri="{FF2B5EF4-FFF2-40B4-BE49-F238E27FC236}">
                <a16:creationId xmlns:a16="http://schemas.microsoft.com/office/drawing/2014/main" id="{73573D76-3AB3-0E7F-254D-B218F1B951A9}"/>
              </a:ext>
            </a:extLst>
          </p:cNvPr>
          <p:cNvSpPr/>
          <p:nvPr/>
        </p:nvSpPr>
        <p:spPr>
          <a:xfrm>
            <a:off x="1790314" y="4785859"/>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52" name="テキスト ボックス 2051">
            <a:extLst>
              <a:ext uri="{FF2B5EF4-FFF2-40B4-BE49-F238E27FC236}">
                <a16:creationId xmlns:a16="http://schemas.microsoft.com/office/drawing/2014/main" id="{01DA7F15-524F-AF88-9D88-E1F11D9DE603}"/>
              </a:ext>
            </a:extLst>
          </p:cNvPr>
          <p:cNvSpPr txBox="1"/>
          <p:nvPr/>
        </p:nvSpPr>
        <p:spPr>
          <a:xfrm>
            <a:off x="1815913" y="4852562"/>
            <a:ext cx="466794" cy="430887"/>
          </a:xfrm>
          <a:prstGeom prst="rect">
            <a:avLst/>
          </a:prstGeom>
          <a:noFill/>
        </p:spPr>
        <p:txBody>
          <a:bodyPr wrap="none" rtlCol="0">
            <a:spAutoFit/>
          </a:bodyPr>
          <a:lstStyle/>
          <a:p>
            <a:pPr algn="ctr"/>
            <a:r>
              <a:rPr kumimoji="1" lang="ja-JP" altLang="en-US" sz="1100">
                <a:solidFill>
                  <a:schemeClr val="bg1"/>
                </a:solidFill>
              </a:rPr>
              <a:t>本誌</a:t>
            </a:r>
            <a:br>
              <a:rPr kumimoji="1" lang="en-US" altLang="ja-JP" sz="1100">
                <a:solidFill>
                  <a:schemeClr val="bg1"/>
                </a:solidFill>
              </a:rPr>
            </a:br>
            <a:r>
              <a:rPr kumimoji="1" lang="en-US" altLang="ja-JP" sz="1100">
                <a:solidFill>
                  <a:schemeClr val="bg1"/>
                </a:solidFill>
              </a:rPr>
              <a:t>TU</a:t>
            </a:r>
            <a:endParaRPr kumimoji="1" lang="ja-JP" altLang="en-US" sz="1200">
              <a:solidFill>
                <a:schemeClr val="bg1"/>
              </a:solidFill>
            </a:endParaRPr>
          </a:p>
        </p:txBody>
      </p:sp>
      <p:sp>
        <p:nvSpPr>
          <p:cNvPr id="2053" name="円/楕円 2052">
            <a:extLst>
              <a:ext uri="{FF2B5EF4-FFF2-40B4-BE49-F238E27FC236}">
                <a16:creationId xmlns:a16="http://schemas.microsoft.com/office/drawing/2014/main" id="{1237567F-2D2F-B6A9-C971-4EA8A8B3AEC0}"/>
              </a:ext>
            </a:extLst>
          </p:cNvPr>
          <p:cNvSpPr/>
          <p:nvPr/>
        </p:nvSpPr>
        <p:spPr>
          <a:xfrm>
            <a:off x="2674191" y="4965805"/>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54" name="テキスト ボックス 2053">
            <a:extLst>
              <a:ext uri="{FF2B5EF4-FFF2-40B4-BE49-F238E27FC236}">
                <a16:creationId xmlns:a16="http://schemas.microsoft.com/office/drawing/2014/main" id="{B9245390-D08C-1F71-5901-CA04245664E5}"/>
              </a:ext>
            </a:extLst>
          </p:cNvPr>
          <p:cNvSpPr txBox="1"/>
          <p:nvPr/>
        </p:nvSpPr>
        <p:spPr>
          <a:xfrm>
            <a:off x="2675618" y="5035974"/>
            <a:ext cx="498856" cy="430887"/>
          </a:xfrm>
          <a:prstGeom prst="rect">
            <a:avLst/>
          </a:prstGeom>
          <a:noFill/>
        </p:spPr>
        <p:txBody>
          <a:bodyPr wrap="none" rtlCol="0">
            <a:spAutoFit/>
          </a:bodyPr>
          <a:lstStyle/>
          <a:p>
            <a:pPr algn="ctr"/>
            <a:r>
              <a:rPr kumimoji="1" lang="en-US" altLang="ja-JP" sz="1100">
                <a:solidFill>
                  <a:schemeClr val="bg1"/>
                </a:solidFill>
              </a:rPr>
              <a:t>WEB</a:t>
            </a:r>
            <a:br>
              <a:rPr kumimoji="1" lang="en-US" altLang="ja-JP" sz="1100">
                <a:solidFill>
                  <a:schemeClr val="bg1"/>
                </a:solidFill>
              </a:rPr>
            </a:br>
            <a:r>
              <a:rPr kumimoji="1" lang="en-US" altLang="ja-JP" sz="1100">
                <a:solidFill>
                  <a:schemeClr val="bg1"/>
                </a:solidFill>
              </a:rPr>
              <a:t>TU</a:t>
            </a:r>
            <a:endParaRPr kumimoji="1" lang="ja-JP" altLang="en-US" sz="1200">
              <a:solidFill>
                <a:schemeClr val="bg1"/>
              </a:solidFill>
            </a:endParaRPr>
          </a:p>
        </p:txBody>
      </p:sp>
      <p:sp>
        <p:nvSpPr>
          <p:cNvPr id="2055" name="円/楕円 2054">
            <a:extLst>
              <a:ext uri="{FF2B5EF4-FFF2-40B4-BE49-F238E27FC236}">
                <a16:creationId xmlns:a16="http://schemas.microsoft.com/office/drawing/2014/main" id="{69BB70A0-2E4E-D0C5-91CE-FBFEBFC47BEA}"/>
              </a:ext>
            </a:extLst>
          </p:cNvPr>
          <p:cNvSpPr/>
          <p:nvPr/>
        </p:nvSpPr>
        <p:spPr>
          <a:xfrm>
            <a:off x="5507818" y="4772907"/>
            <a:ext cx="625318" cy="62531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56" name="テキスト ボックス 2055">
            <a:extLst>
              <a:ext uri="{FF2B5EF4-FFF2-40B4-BE49-F238E27FC236}">
                <a16:creationId xmlns:a16="http://schemas.microsoft.com/office/drawing/2014/main" id="{1373A452-5194-D261-E609-52903001F679}"/>
              </a:ext>
            </a:extLst>
          </p:cNvPr>
          <p:cNvSpPr txBox="1"/>
          <p:nvPr/>
        </p:nvSpPr>
        <p:spPr>
          <a:xfrm>
            <a:off x="5450907" y="4877298"/>
            <a:ext cx="748923" cy="430887"/>
          </a:xfrm>
          <a:prstGeom prst="rect">
            <a:avLst/>
          </a:prstGeom>
          <a:noFill/>
        </p:spPr>
        <p:txBody>
          <a:bodyPr wrap="none" rtlCol="0">
            <a:spAutoFit/>
          </a:bodyPr>
          <a:lstStyle/>
          <a:p>
            <a:pPr algn="ctr"/>
            <a:r>
              <a:rPr kumimoji="1" lang="ja-JP" altLang="en-US" sz="1100">
                <a:solidFill>
                  <a:schemeClr val="bg1"/>
                </a:solidFill>
              </a:rPr>
              <a:t>イベント</a:t>
            </a:r>
            <a:br>
              <a:rPr kumimoji="1" lang="en-US" altLang="ja-JP" sz="1100">
                <a:solidFill>
                  <a:schemeClr val="bg1"/>
                </a:solidFill>
              </a:rPr>
            </a:br>
            <a:r>
              <a:rPr kumimoji="1" lang="ja-JP" altLang="en-US" sz="1100">
                <a:solidFill>
                  <a:schemeClr val="bg1"/>
                </a:solidFill>
              </a:rPr>
              <a:t>出演</a:t>
            </a:r>
            <a:endParaRPr kumimoji="1" lang="ja-JP" altLang="en-US" sz="1200">
              <a:solidFill>
                <a:schemeClr val="bg1"/>
              </a:solidFill>
            </a:endParaRPr>
          </a:p>
        </p:txBody>
      </p:sp>
      <p:sp>
        <p:nvSpPr>
          <p:cNvPr id="2057" name="テキスト ボックス 2056">
            <a:extLst>
              <a:ext uri="{FF2B5EF4-FFF2-40B4-BE49-F238E27FC236}">
                <a16:creationId xmlns:a16="http://schemas.microsoft.com/office/drawing/2014/main" id="{19A7A570-76B8-2ED0-A176-4E7FDB7B3174}"/>
              </a:ext>
            </a:extLst>
          </p:cNvPr>
          <p:cNvSpPr txBox="1"/>
          <p:nvPr/>
        </p:nvSpPr>
        <p:spPr>
          <a:xfrm>
            <a:off x="258021" y="6059221"/>
            <a:ext cx="1317990" cy="646331"/>
          </a:xfrm>
          <a:prstGeom prst="rect">
            <a:avLst/>
          </a:prstGeom>
          <a:noFill/>
        </p:spPr>
        <p:txBody>
          <a:bodyPr wrap="none" rtlCol="0">
            <a:spAutoFit/>
          </a:bodyPr>
          <a:lstStyle/>
          <a:p>
            <a:r>
              <a:rPr kumimoji="1" lang="ja-JP" altLang="en-US" sz="1200"/>
              <a:t>▲</a:t>
            </a:r>
            <a:r>
              <a:rPr kumimoji="1" lang="en-US" altLang="ja-JP" sz="1200"/>
              <a:t> </a:t>
            </a:r>
            <a:r>
              <a:rPr kumimoji="1" lang="ja-JP" altLang="en-US" sz="1200" b="1"/>
              <a:t>ファッション</a:t>
            </a:r>
            <a:br>
              <a:rPr kumimoji="1" lang="en-US" altLang="ja-JP" sz="1200"/>
            </a:br>
            <a:r>
              <a:rPr kumimoji="1" lang="ja-JP" altLang="en-US" sz="1200"/>
              <a:t>トリーバーチ</a:t>
            </a:r>
            <a:r>
              <a:rPr kumimoji="1" lang="en-US" altLang="ja-JP" sz="1200"/>
              <a:t>TU</a:t>
            </a:r>
          </a:p>
          <a:p>
            <a:r>
              <a:rPr lang="en-US" altLang="ja-JP" sz="1200"/>
              <a:t>IG</a:t>
            </a:r>
            <a:r>
              <a:rPr lang="ja-JP" altLang="en-US" sz="1200"/>
              <a:t>リール実施</a:t>
            </a:r>
            <a:endParaRPr kumimoji="1" lang="ja-JP" altLang="en-US" sz="1200"/>
          </a:p>
        </p:txBody>
      </p:sp>
      <p:sp>
        <p:nvSpPr>
          <p:cNvPr id="2058" name="テキスト ボックス 2057">
            <a:extLst>
              <a:ext uri="{FF2B5EF4-FFF2-40B4-BE49-F238E27FC236}">
                <a16:creationId xmlns:a16="http://schemas.microsoft.com/office/drawing/2014/main" id="{56CD84CB-6F6B-8A15-65A4-23A81B01F213}"/>
              </a:ext>
            </a:extLst>
          </p:cNvPr>
          <p:cNvSpPr txBox="1"/>
          <p:nvPr/>
        </p:nvSpPr>
        <p:spPr>
          <a:xfrm>
            <a:off x="2884600" y="5912315"/>
            <a:ext cx="1459054" cy="461665"/>
          </a:xfrm>
          <a:prstGeom prst="rect">
            <a:avLst/>
          </a:prstGeom>
          <a:noFill/>
        </p:spPr>
        <p:txBody>
          <a:bodyPr wrap="none" rtlCol="0">
            <a:spAutoFit/>
          </a:bodyPr>
          <a:lstStyle/>
          <a:p>
            <a:r>
              <a:rPr kumimoji="1" lang="ja-JP" altLang="en-US" sz="1200"/>
              <a:t>▲</a:t>
            </a:r>
            <a:r>
              <a:rPr kumimoji="1" lang="en-US" altLang="ja-JP" sz="1200"/>
              <a:t> </a:t>
            </a:r>
            <a:r>
              <a:rPr kumimoji="1" lang="ja-JP" altLang="en-US" sz="1200" b="1"/>
              <a:t>ライフスタイル</a:t>
            </a:r>
            <a:br>
              <a:rPr kumimoji="1" lang="en-US" altLang="ja-JP" sz="1200"/>
            </a:br>
            <a:r>
              <a:rPr lang="ja-JP" altLang="en-US" sz="1200"/>
              <a:t>メゾン</a:t>
            </a:r>
            <a:r>
              <a:rPr lang="en-US" altLang="ja-JP" sz="1200"/>
              <a:t> </a:t>
            </a:r>
            <a:r>
              <a:rPr lang="ja-JP" altLang="en-US" sz="1200"/>
              <a:t>マム</a:t>
            </a:r>
            <a:r>
              <a:rPr kumimoji="1" lang="en-US" altLang="ja-JP" sz="1200"/>
              <a:t>TU</a:t>
            </a:r>
          </a:p>
        </p:txBody>
      </p:sp>
      <p:sp>
        <p:nvSpPr>
          <p:cNvPr id="2059" name="テキスト ボックス 2058">
            <a:extLst>
              <a:ext uri="{FF2B5EF4-FFF2-40B4-BE49-F238E27FC236}">
                <a16:creationId xmlns:a16="http://schemas.microsoft.com/office/drawing/2014/main" id="{B076B6CB-CB30-745F-A5B4-3E84E1FD631A}"/>
              </a:ext>
            </a:extLst>
          </p:cNvPr>
          <p:cNvSpPr txBox="1"/>
          <p:nvPr/>
        </p:nvSpPr>
        <p:spPr>
          <a:xfrm>
            <a:off x="3192183" y="6391213"/>
            <a:ext cx="1744388" cy="276999"/>
          </a:xfrm>
          <a:prstGeom prst="rect">
            <a:avLst/>
          </a:prstGeom>
          <a:noFill/>
        </p:spPr>
        <p:txBody>
          <a:bodyPr wrap="none" rtlCol="0">
            <a:spAutoFit/>
          </a:bodyPr>
          <a:lstStyle/>
          <a:p>
            <a:r>
              <a:rPr kumimoji="1" lang="en-US" altLang="ja-JP" sz="1200"/>
              <a:t> </a:t>
            </a:r>
            <a:r>
              <a:rPr lang="en-US" altLang="ja-JP" sz="1200"/>
              <a:t>TUMI </a:t>
            </a:r>
            <a:r>
              <a:rPr lang="ja-JP" altLang="en-US" sz="1200"/>
              <a:t>トークショー▶︎</a:t>
            </a:r>
            <a:endParaRPr kumimoji="1" lang="en-US" altLang="ja-JP" sz="1200"/>
          </a:p>
        </p:txBody>
      </p:sp>
      <p:sp>
        <p:nvSpPr>
          <p:cNvPr id="13" name="テキスト ボックス 12">
            <a:extLst>
              <a:ext uri="{FF2B5EF4-FFF2-40B4-BE49-F238E27FC236}">
                <a16:creationId xmlns:a16="http://schemas.microsoft.com/office/drawing/2014/main" id="{B10B0F98-1A46-C828-1D28-57F601944E8A}"/>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14" name="正方形/長方形 13">
            <a:extLst>
              <a:ext uri="{FF2B5EF4-FFF2-40B4-BE49-F238E27FC236}">
                <a16:creationId xmlns:a16="http://schemas.microsoft.com/office/drawing/2014/main" id="{3151FF8A-4FCA-F614-BCD7-D29C5AA95A86}"/>
              </a:ext>
            </a:extLst>
          </p:cNvPr>
          <p:cNvSpPr/>
          <p:nvPr/>
        </p:nvSpPr>
        <p:spPr>
          <a:xfrm>
            <a:off x="6347141" y="4924348"/>
            <a:ext cx="2115834" cy="1819751"/>
          </a:xfrm>
          <a:prstGeom prst="rect">
            <a:avLst/>
          </a:prstGeom>
          <a:solidFill>
            <a:srgbClr val="D0CECE">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10">
            <a:extLst>
              <a:ext uri="{FF2B5EF4-FFF2-40B4-BE49-F238E27FC236}">
                <a16:creationId xmlns:a16="http://schemas.microsoft.com/office/drawing/2014/main" id="{2176A7D4-AC4C-D818-9E52-1A9A2E898B48}"/>
              </a:ext>
            </a:extLst>
          </p:cNvPr>
          <p:cNvSpPr txBox="1"/>
          <p:nvPr/>
        </p:nvSpPr>
        <p:spPr>
          <a:xfrm>
            <a:off x="9152258" y="2221140"/>
            <a:ext cx="2283460" cy="517449"/>
          </a:xfrm>
          <a:prstGeom prst="rect">
            <a:avLst/>
          </a:prstGeom>
        </p:spPr>
        <p:txBody>
          <a:bodyPr vert="horz" wrap="square" lIns="0" tIns="12065" rIns="0" bIns="0" rtlCol="0">
            <a:spAutoFit/>
          </a:bodyPr>
          <a:lstStyle/>
          <a:p>
            <a:pPr marL="80645" marR="5080" indent="-68580">
              <a:spcBef>
                <a:spcPts val="95"/>
              </a:spcBef>
              <a:defRPr/>
            </a:pPr>
            <a:r>
              <a:rPr lang="en-US" sz="1600" spc="20" dirty="0">
                <a:solidFill>
                  <a:prstClr val="black"/>
                </a:solidFill>
                <a:latin typeface="Yu Gothic"/>
                <a:cs typeface="Yu Gothic"/>
                <a:hlinkClick r:id="rId12"/>
              </a:rPr>
              <a:t>@asahina_aya</a:t>
            </a:r>
            <a:endParaRPr lang="en-US" sz="1600" spc="20" dirty="0">
              <a:solidFill>
                <a:prstClr val="black"/>
              </a:solidFill>
              <a:latin typeface="Yu Gothic"/>
              <a:cs typeface="Yu Gothic"/>
            </a:endParaRPr>
          </a:p>
          <a:p>
            <a:pPr marL="80645" marR="5080" indent="-68580">
              <a:spcBef>
                <a:spcPts val="95"/>
              </a:spcBef>
              <a:defRPr/>
            </a:pPr>
            <a:r>
              <a:rPr sz="1600" spc="20" dirty="0">
                <a:solidFill>
                  <a:prstClr val="black"/>
                </a:solidFill>
                <a:latin typeface="Yu Gothic"/>
                <a:cs typeface="Yu Gothic"/>
              </a:rPr>
              <a:t> </a:t>
            </a:r>
            <a:r>
              <a:rPr sz="1600" spc="-445" dirty="0">
                <a:solidFill>
                  <a:prstClr val="black"/>
                </a:solidFill>
                <a:latin typeface="Yu Gothic"/>
                <a:cs typeface="Yu Gothic"/>
              </a:rPr>
              <a:t> </a:t>
            </a:r>
            <a:r>
              <a:rPr lang="en-US" sz="1600" spc="100" dirty="0">
                <a:solidFill>
                  <a:prstClr val="black"/>
                </a:solidFill>
                <a:latin typeface="Yu Gothic"/>
                <a:ea typeface="ＭＳ Ｐゴシック" panose="020B0600070205080204" pitchFamily="50" charset="-128"/>
                <a:cs typeface="Yu Gothic"/>
              </a:rPr>
              <a:t>1</a:t>
            </a:r>
            <a:r>
              <a:rPr lang="en-US" altLang="ja-JP" sz="1600" spc="100" dirty="0">
                <a:solidFill>
                  <a:prstClr val="black"/>
                </a:solidFill>
                <a:latin typeface="Yu Gothic"/>
                <a:ea typeface="ＭＳ Ｐゴシック" panose="020B0600070205080204" pitchFamily="50" charset="-128"/>
                <a:cs typeface="Yu Gothic"/>
              </a:rPr>
              <a:t>56</a:t>
            </a:r>
            <a:r>
              <a:rPr sz="1600" spc="-5" dirty="0">
                <a:solidFill>
                  <a:prstClr val="black"/>
                </a:solidFill>
                <a:latin typeface="Yu Gothic"/>
                <a:cs typeface="Yu Gothic"/>
              </a:rPr>
              <a:t>万</a:t>
            </a:r>
            <a:r>
              <a:rPr lang="ja-JP" altLang="en-US" sz="1600" spc="-5" dirty="0">
                <a:solidFill>
                  <a:prstClr val="black"/>
                </a:solidFill>
                <a:latin typeface="Yu Gothic"/>
                <a:cs typeface="Yu Gothic"/>
              </a:rPr>
              <a:t> </a:t>
            </a:r>
            <a:r>
              <a:rPr sz="1600" spc="20" dirty="0">
                <a:solidFill>
                  <a:prstClr val="black"/>
                </a:solidFill>
                <a:latin typeface="Yu Gothic"/>
                <a:cs typeface="Yu Gothic"/>
              </a:rPr>
              <a:t>followers</a:t>
            </a:r>
            <a:endParaRPr sz="1600" dirty="0">
              <a:solidFill>
                <a:prstClr val="black"/>
              </a:solidFill>
              <a:latin typeface="Yu Gothic"/>
              <a:cs typeface="Yu Gothic"/>
            </a:endParaRPr>
          </a:p>
        </p:txBody>
      </p:sp>
      <p:sp>
        <p:nvSpPr>
          <p:cNvPr id="19" name="object 8">
            <a:extLst>
              <a:ext uri="{FF2B5EF4-FFF2-40B4-BE49-F238E27FC236}">
                <a16:creationId xmlns:a16="http://schemas.microsoft.com/office/drawing/2014/main" id="{F98AE765-619A-4D45-A69C-A3FEDFEF6C6B}"/>
              </a:ext>
            </a:extLst>
          </p:cNvPr>
          <p:cNvSpPr txBox="1"/>
          <p:nvPr/>
        </p:nvSpPr>
        <p:spPr>
          <a:xfrm>
            <a:off x="8790503" y="1588058"/>
            <a:ext cx="3281045" cy="689932"/>
          </a:xfrm>
          <a:prstGeom prst="rect">
            <a:avLst/>
          </a:prstGeom>
        </p:spPr>
        <p:txBody>
          <a:bodyPr vert="horz" wrap="square" lIns="0" tIns="12700" rIns="0" bIns="0" rtlCol="0">
            <a:spAutoFit/>
          </a:bodyPr>
          <a:lstStyle/>
          <a:p>
            <a:pPr marL="12700">
              <a:spcBef>
                <a:spcPts val="100"/>
              </a:spcBef>
              <a:defRPr/>
            </a:pPr>
            <a:r>
              <a:rPr lang="ja-JP" altLang="en-US" sz="4400" dirty="0">
                <a:latin typeface="Yu Gothic"/>
                <a:cs typeface="Yu Gothic"/>
                <a:hlinkClick r:id="rId13"/>
              </a:rPr>
              <a:t>朝比奈 彩</a:t>
            </a:r>
            <a:endParaRPr sz="4400" dirty="0">
              <a:latin typeface="Yu Gothic"/>
              <a:cs typeface="Yu Gothic"/>
            </a:endParaRPr>
          </a:p>
        </p:txBody>
      </p:sp>
      <p:pic>
        <p:nvPicPr>
          <p:cNvPr id="33" name="object 8">
            <a:extLst>
              <a:ext uri="{FF2B5EF4-FFF2-40B4-BE49-F238E27FC236}">
                <a16:creationId xmlns:a16="http://schemas.microsoft.com/office/drawing/2014/main" id="{A7C8D6DB-B8B1-1691-BE31-A2ACE9E104F9}"/>
              </a:ext>
            </a:extLst>
          </p:cNvPr>
          <p:cNvPicPr/>
          <p:nvPr/>
        </p:nvPicPr>
        <p:blipFill>
          <a:blip r:embed="rId5" cstate="email">
            <a:extLst>
              <a:ext uri="{28A0092B-C50C-407E-A947-70E740481C1C}">
                <a14:useLocalDpi xmlns:a14="http://schemas.microsoft.com/office/drawing/2010/main"/>
              </a:ext>
            </a:extLst>
          </a:blip>
          <a:stretch>
            <a:fillRect/>
          </a:stretch>
        </p:blipFill>
        <p:spPr>
          <a:xfrm>
            <a:off x="8857452" y="2239073"/>
            <a:ext cx="239268" cy="240792"/>
          </a:xfrm>
          <a:prstGeom prst="rect">
            <a:avLst/>
          </a:prstGeom>
        </p:spPr>
      </p:pic>
      <p:pic>
        <p:nvPicPr>
          <p:cNvPr id="42" name="図 41" descr="テキスト&#10;&#10;自動的に生成された説明">
            <a:extLst>
              <a:ext uri="{FF2B5EF4-FFF2-40B4-BE49-F238E27FC236}">
                <a16:creationId xmlns:a16="http://schemas.microsoft.com/office/drawing/2014/main" id="{BDE06D80-2DF5-6868-553C-A5855A81863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11034" y="5654492"/>
            <a:ext cx="1573277" cy="1007126"/>
          </a:xfrm>
          <a:prstGeom prst="rect">
            <a:avLst/>
          </a:prstGeom>
        </p:spPr>
      </p:pic>
      <p:graphicFrame>
        <p:nvGraphicFramePr>
          <p:cNvPr id="44" name="表 43">
            <a:extLst>
              <a:ext uri="{FF2B5EF4-FFF2-40B4-BE49-F238E27FC236}">
                <a16:creationId xmlns:a16="http://schemas.microsoft.com/office/drawing/2014/main" id="{22401ED8-E98C-0B2F-F269-83A02F17EEE9}"/>
              </a:ext>
            </a:extLst>
          </p:cNvPr>
          <p:cNvGraphicFramePr>
            <a:graphicFrameLocks noGrp="1"/>
          </p:cNvGraphicFramePr>
          <p:nvPr>
            <p:extLst>
              <p:ext uri="{D42A27DB-BD31-4B8C-83A1-F6EECF244321}">
                <p14:modId xmlns:p14="http://schemas.microsoft.com/office/powerpoint/2010/main" val="1922888561"/>
              </p:ext>
            </p:extLst>
          </p:nvPr>
        </p:nvGraphicFramePr>
        <p:xfrm>
          <a:off x="8843498" y="2957336"/>
          <a:ext cx="3147165" cy="1493040"/>
        </p:xfrm>
        <a:graphic>
          <a:graphicData uri="http://schemas.openxmlformats.org/drawingml/2006/table">
            <a:tbl>
              <a:tblPr firstRow="1" bandRow="1">
                <a:tableStyleId>{D7AC3CCA-C797-4891-BE02-D94E43425B78}</a:tableStyleId>
              </a:tblPr>
              <a:tblGrid>
                <a:gridCol w="1216486">
                  <a:extLst>
                    <a:ext uri="{9D8B030D-6E8A-4147-A177-3AD203B41FA5}">
                      <a16:colId xmlns:a16="http://schemas.microsoft.com/office/drawing/2014/main" val="334819513"/>
                    </a:ext>
                  </a:extLst>
                </a:gridCol>
                <a:gridCol w="1930679">
                  <a:extLst>
                    <a:ext uri="{9D8B030D-6E8A-4147-A177-3AD203B41FA5}">
                      <a16:colId xmlns:a16="http://schemas.microsoft.com/office/drawing/2014/main" val="4075573044"/>
                    </a:ext>
                  </a:extLst>
                </a:gridCol>
              </a:tblGrid>
              <a:tr h="396000">
                <a:tc>
                  <a:txBody>
                    <a:bodyPr/>
                    <a:lstStyle/>
                    <a:p>
                      <a:pPr algn="r"/>
                      <a:r>
                        <a:rPr kumimoji="1" lang="ja-JP" altLang="en-US" sz="1400"/>
                        <a:t>生年月日</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en-US" altLang="ja-JP" sz="1400" b="0"/>
                        <a:t>1993</a:t>
                      </a:r>
                      <a:r>
                        <a:rPr kumimoji="1" lang="ja-JP" altLang="en-US" sz="1400" b="0"/>
                        <a:t>／</a:t>
                      </a:r>
                      <a:r>
                        <a:rPr kumimoji="1" lang="en-US" altLang="ja-JP" sz="1400" b="0"/>
                        <a:t>10</a:t>
                      </a:r>
                      <a:r>
                        <a:rPr kumimoji="1" lang="ja-JP" altLang="en-US" sz="1400" b="0"/>
                        <a:t>／</a:t>
                      </a:r>
                      <a:r>
                        <a:rPr kumimoji="1" lang="en-US" altLang="ja-JP" sz="1400" b="0"/>
                        <a:t>6</a:t>
                      </a:r>
                      <a:endParaRPr kumimoji="1" lang="ja-JP" altLang="en-US" sz="1400" b="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9466185"/>
                  </a:ext>
                </a:extLst>
              </a:tr>
              <a:tr h="396000">
                <a:tc>
                  <a:txBody>
                    <a:bodyPr/>
                    <a:lstStyle/>
                    <a:p>
                      <a:pPr algn="r"/>
                      <a:r>
                        <a:rPr kumimoji="1" lang="ja-JP" altLang="en-US" sz="1400" b="1"/>
                        <a:t>出身地</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dirty="0"/>
                        <a:t>兵庫県</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6906736"/>
                  </a:ext>
                </a:extLst>
              </a:tr>
              <a:tr h="600863">
                <a:tc>
                  <a:txBody>
                    <a:bodyPr/>
                    <a:lstStyle/>
                    <a:p>
                      <a:pPr algn="r"/>
                      <a:r>
                        <a:rPr kumimoji="1" lang="en-US" altLang="ja-JP" sz="1400" b="1" dirty="0"/>
                        <a:t>32</a:t>
                      </a:r>
                      <a:r>
                        <a:rPr kumimoji="1" lang="ja-JP" altLang="en-US" sz="1400" b="1" dirty="0"/>
                        <a:t>周年</a:t>
                      </a:r>
                      <a:br>
                        <a:rPr kumimoji="1" lang="en-US" altLang="ja-JP" sz="1400" b="1" dirty="0"/>
                      </a:br>
                      <a:r>
                        <a:rPr kumimoji="1" lang="ja-JP" altLang="en-US" sz="1400" b="1" dirty="0"/>
                        <a:t>特別</a:t>
                      </a:r>
                      <a:r>
                        <a:rPr kumimoji="1" lang="en-US" altLang="ja-JP" sz="1400" b="1" dirty="0"/>
                        <a:t>TU</a:t>
                      </a:r>
                      <a:r>
                        <a:rPr kumimoji="1" lang="ja-JP" altLang="en-US" sz="1400" b="1" dirty="0"/>
                        <a:t>企画</a:t>
                      </a:r>
                      <a:r>
                        <a:rPr kumimoji="1" lang="ja-JP" altLang="en-US" sz="1200" b="1" dirty="0"/>
                        <a:t>（別紙参照）</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kumimoji="1" lang="ja-JP" altLang="en-US" sz="1400" dirty="0"/>
                        <a:t>・褒め褒め朝比奈</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313560797"/>
                  </a:ext>
                </a:extLst>
              </a:tr>
            </a:tbl>
          </a:graphicData>
        </a:graphic>
      </p:graphicFrame>
      <p:pic>
        <p:nvPicPr>
          <p:cNvPr id="45" name="グラフィックス 44" descr="キャレットを右へ 単色塗りつぶし">
            <a:extLst>
              <a:ext uri="{FF2B5EF4-FFF2-40B4-BE49-F238E27FC236}">
                <a16:creationId xmlns:a16="http://schemas.microsoft.com/office/drawing/2014/main" id="{52FA5C9D-56E3-76CF-BE99-0B62C0E627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3463" y="1234205"/>
            <a:ext cx="387552" cy="387552"/>
          </a:xfrm>
          <a:prstGeom prst="rect">
            <a:avLst/>
          </a:prstGeom>
        </p:spPr>
      </p:pic>
      <p:sp>
        <p:nvSpPr>
          <p:cNvPr id="46" name="テキスト ボックス 45">
            <a:extLst>
              <a:ext uri="{FF2B5EF4-FFF2-40B4-BE49-F238E27FC236}">
                <a16:creationId xmlns:a16="http://schemas.microsoft.com/office/drawing/2014/main" id="{C364BD45-9D0D-9979-2A3B-ED2518684E36}"/>
              </a:ext>
            </a:extLst>
          </p:cNvPr>
          <p:cNvSpPr txBox="1"/>
          <p:nvPr/>
        </p:nvSpPr>
        <p:spPr>
          <a:xfrm>
            <a:off x="9007651" y="1241830"/>
            <a:ext cx="1338828" cy="369332"/>
          </a:xfrm>
          <a:prstGeom prst="rect">
            <a:avLst/>
          </a:prstGeom>
          <a:noFill/>
        </p:spPr>
        <p:txBody>
          <a:bodyPr wrap="square" rtlCol="0">
            <a:spAutoFit/>
          </a:bodyPr>
          <a:lstStyle/>
          <a:p>
            <a:r>
              <a:rPr kumimoji="1" lang="ja-JP" altLang="en-US" b="1" dirty="0"/>
              <a:t>専属モデル</a:t>
            </a:r>
          </a:p>
        </p:txBody>
      </p:sp>
      <p:sp>
        <p:nvSpPr>
          <p:cNvPr id="48" name="テキスト ボックス 47">
            <a:extLst>
              <a:ext uri="{FF2B5EF4-FFF2-40B4-BE49-F238E27FC236}">
                <a16:creationId xmlns:a16="http://schemas.microsoft.com/office/drawing/2014/main" id="{5FA28F72-26E8-7861-6206-85F860BFBB60}"/>
              </a:ext>
            </a:extLst>
          </p:cNvPr>
          <p:cNvSpPr txBox="1"/>
          <p:nvPr/>
        </p:nvSpPr>
        <p:spPr>
          <a:xfrm>
            <a:off x="8672652" y="4555719"/>
            <a:ext cx="902811" cy="307777"/>
          </a:xfrm>
          <a:prstGeom prst="rect">
            <a:avLst/>
          </a:prstGeom>
          <a:noFill/>
        </p:spPr>
        <p:txBody>
          <a:bodyPr wrap="square" rtlCol="0">
            <a:spAutoFit/>
          </a:bodyPr>
          <a:lstStyle/>
          <a:p>
            <a:r>
              <a:rPr kumimoji="1" lang="ja-JP" altLang="en-US" sz="1400" dirty="0"/>
              <a:t>事例紹介</a:t>
            </a:r>
          </a:p>
        </p:txBody>
      </p:sp>
      <p:cxnSp>
        <p:nvCxnSpPr>
          <p:cNvPr id="50" name="直線コネクタ 49">
            <a:extLst>
              <a:ext uri="{FF2B5EF4-FFF2-40B4-BE49-F238E27FC236}">
                <a16:creationId xmlns:a16="http://schemas.microsoft.com/office/drawing/2014/main" id="{FE3BCC88-5C55-9168-92F0-FB80878086E3}"/>
              </a:ext>
            </a:extLst>
          </p:cNvPr>
          <p:cNvCxnSpPr>
            <a:cxnSpLocks/>
          </p:cNvCxnSpPr>
          <p:nvPr/>
        </p:nvCxnSpPr>
        <p:spPr>
          <a:xfrm>
            <a:off x="6344296" y="4695288"/>
            <a:ext cx="2352137" cy="0"/>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674EFC74-91A8-D48E-B35A-C8ACCCD4271C}"/>
              </a:ext>
            </a:extLst>
          </p:cNvPr>
          <p:cNvCxnSpPr>
            <a:cxnSpLocks/>
          </p:cNvCxnSpPr>
          <p:nvPr/>
        </p:nvCxnSpPr>
        <p:spPr>
          <a:xfrm>
            <a:off x="9575463" y="4706764"/>
            <a:ext cx="2383610" cy="0"/>
          </a:xfrm>
          <a:prstGeom prst="line">
            <a:avLst/>
          </a:prstGeom>
        </p:spPr>
        <p:style>
          <a:lnRef idx="1">
            <a:schemeClr val="dk1"/>
          </a:lnRef>
          <a:fillRef idx="0">
            <a:schemeClr val="dk1"/>
          </a:fillRef>
          <a:effectRef idx="0">
            <a:schemeClr val="dk1"/>
          </a:effectRef>
          <a:fontRef idx="minor">
            <a:schemeClr val="tx1"/>
          </a:fontRef>
        </p:style>
      </p:cxnSp>
      <p:pic>
        <p:nvPicPr>
          <p:cNvPr id="54" name="図 53" descr="新聞の表紙に乗っている男性&#10;&#10;低い精度で自動的に生成された説明">
            <a:extLst>
              <a:ext uri="{FF2B5EF4-FFF2-40B4-BE49-F238E27FC236}">
                <a16:creationId xmlns:a16="http://schemas.microsoft.com/office/drawing/2014/main" id="{024C15D7-4412-4BE0-CCF5-E8C25169758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398349" y="4801057"/>
            <a:ext cx="1724684" cy="1103011"/>
          </a:xfrm>
          <a:prstGeom prst="rect">
            <a:avLst/>
          </a:prstGeom>
        </p:spPr>
      </p:pic>
      <p:pic>
        <p:nvPicPr>
          <p:cNvPr id="58" name="図 57" descr="ドレスを着た女性と文字の加工写真&#10;&#10;低い精度で自動的に生成された説明">
            <a:extLst>
              <a:ext uri="{FF2B5EF4-FFF2-40B4-BE49-F238E27FC236}">
                <a16:creationId xmlns:a16="http://schemas.microsoft.com/office/drawing/2014/main" id="{C28AC101-6B5B-96F1-B732-5D30D55F70D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302400" y="4967755"/>
            <a:ext cx="1199240" cy="892349"/>
          </a:xfrm>
          <a:prstGeom prst="rect">
            <a:avLst/>
          </a:prstGeom>
        </p:spPr>
      </p:pic>
      <p:pic>
        <p:nvPicPr>
          <p:cNvPr id="60" name="図 59" descr="パソコンの前に立っている女性&#10;&#10;低い精度で自動的に生成された説明">
            <a:extLst>
              <a:ext uri="{FF2B5EF4-FFF2-40B4-BE49-F238E27FC236}">
                <a16:creationId xmlns:a16="http://schemas.microsoft.com/office/drawing/2014/main" id="{B2C4B71F-A37B-75EB-54E5-AA87C041BF7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429344" y="6021986"/>
            <a:ext cx="1122686" cy="677668"/>
          </a:xfrm>
          <a:prstGeom prst="rect">
            <a:avLst/>
          </a:prstGeom>
        </p:spPr>
      </p:pic>
      <p:pic>
        <p:nvPicPr>
          <p:cNvPr id="61" name="図 60" descr="女性, 食品, 若い, 持つ が含まれている画像&#10;&#10;自動的に生成された説明">
            <a:extLst>
              <a:ext uri="{FF2B5EF4-FFF2-40B4-BE49-F238E27FC236}">
                <a16:creationId xmlns:a16="http://schemas.microsoft.com/office/drawing/2014/main" id="{23D57DEB-9911-22AB-F469-B44632D7347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711710" y="5772856"/>
            <a:ext cx="666416" cy="1032800"/>
          </a:xfrm>
          <a:prstGeom prst="rect">
            <a:avLst/>
          </a:prstGeom>
        </p:spPr>
      </p:pic>
      <p:sp>
        <p:nvSpPr>
          <p:cNvPr id="62" name="円/楕円 31">
            <a:extLst>
              <a:ext uri="{FF2B5EF4-FFF2-40B4-BE49-F238E27FC236}">
                <a16:creationId xmlns:a16="http://schemas.microsoft.com/office/drawing/2014/main" id="{DD0AA773-EE3C-96A3-4D07-D4CF1AB1BF0A}"/>
              </a:ext>
            </a:extLst>
          </p:cNvPr>
          <p:cNvSpPr/>
          <p:nvPr/>
        </p:nvSpPr>
        <p:spPr>
          <a:xfrm>
            <a:off x="7902769" y="4716388"/>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48" name="テキスト ボックス 2047">
            <a:extLst>
              <a:ext uri="{FF2B5EF4-FFF2-40B4-BE49-F238E27FC236}">
                <a16:creationId xmlns:a16="http://schemas.microsoft.com/office/drawing/2014/main" id="{1F7DB174-954D-1EB3-EAA0-D9CBC2D5DCB1}"/>
              </a:ext>
            </a:extLst>
          </p:cNvPr>
          <p:cNvSpPr txBox="1"/>
          <p:nvPr/>
        </p:nvSpPr>
        <p:spPr>
          <a:xfrm>
            <a:off x="7928368" y="4783091"/>
            <a:ext cx="466794" cy="430887"/>
          </a:xfrm>
          <a:prstGeom prst="rect">
            <a:avLst/>
          </a:prstGeom>
          <a:noFill/>
        </p:spPr>
        <p:txBody>
          <a:bodyPr wrap="squar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2060" name="円/楕円 33">
            <a:extLst>
              <a:ext uri="{FF2B5EF4-FFF2-40B4-BE49-F238E27FC236}">
                <a16:creationId xmlns:a16="http://schemas.microsoft.com/office/drawing/2014/main" id="{A7EFC60E-1D0A-D699-DD89-227EE77C2F62}"/>
              </a:ext>
            </a:extLst>
          </p:cNvPr>
          <p:cNvSpPr/>
          <p:nvPr/>
        </p:nvSpPr>
        <p:spPr>
          <a:xfrm>
            <a:off x="8552568" y="5362514"/>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61" name="テキスト ボックス 2060">
            <a:extLst>
              <a:ext uri="{FF2B5EF4-FFF2-40B4-BE49-F238E27FC236}">
                <a16:creationId xmlns:a16="http://schemas.microsoft.com/office/drawing/2014/main" id="{1063421F-E867-67B5-1B1C-5BEE8A5FEA48}"/>
              </a:ext>
            </a:extLst>
          </p:cNvPr>
          <p:cNvSpPr txBox="1"/>
          <p:nvPr/>
        </p:nvSpPr>
        <p:spPr>
          <a:xfrm>
            <a:off x="8578167" y="5429217"/>
            <a:ext cx="466794" cy="430887"/>
          </a:xfrm>
          <a:prstGeom prst="rect">
            <a:avLst/>
          </a:prstGeom>
          <a:noFill/>
        </p:spPr>
        <p:txBody>
          <a:bodyPr wrap="squar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2062" name="テキスト ボックス 2061">
            <a:extLst>
              <a:ext uri="{FF2B5EF4-FFF2-40B4-BE49-F238E27FC236}">
                <a16:creationId xmlns:a16="http://schemas.microsoft.com/office/drawing/2014/main" id="{47F360F2-AB0D-BC4F-B190-BE63BBC87A1C}"/>
              </a:ext>
            </a:extLst>
          </p:cNvPr>
          <p:cNvSpPr txBox="1"/>
          <p:nvPr/>
        </p:nvSpPr>
        <p:spPr>
          <a:xfrm>
            <a:off x="8480843" y="4762479"/>
            <a:ext cx="1720343" cy="646331"/>
          </a:xfrm>
          <a:prstGeom prst="rect">
            <a:avLst/>
          </a:prstGeom>
          <a:noFill/>
        </p:spPr>
        <p:txBody>
          <a:bodyPr wrap="square" rtlCol="0">
            <a:spAutoFit/>
          </a:bodyPr>
          <a:lstStyle/>
          <a:p>
            <a:r>
              <a:rPr lang="ja-JP" altLang="en-US" sz="1200" dirty="0"/>
              <a:t>◀︎</a:t>
            </a:r>
            <a:r>
              <a:rPr kumimoji="1" lang="en-US" altLang="ja-JP" sz="1200" dirty="0"/>
              <a:t> </a:t>
            </a:r>
            <a:r>
              <a:rPr kumimoji="1" lang="ja-JP" altLang="en-US" sz="1200" b="1" dirty="0"/>
              <a:t>ビューティ</a:t>
            </a:r>
            <a:br>
              <a:rPr kumimoji="1" lang="en-US" altLang="ja-JP" sz="1200" dirty="0"/>
            </a:br>
            <a:r>
              <a:rPr kumimoji="1" lang="en-US" altLang="ja-JP" sz="1200" dirty="0"/>
              <a:t>YA-MAN TU</a:t>
            </a:r>
            <a:br>
              <a:rPr kumimoji="1" lang="en-US" altLang="ja-JP" sz="1200" dirty="0"/>
            </a:br>
            <a:r>
              <a:rPr kumimoji="1" lang="en-US" altLang="ja-JP" sz="1200" dirty="0"/>
              <a:t>YouTube</a:t>
            </a:r>
            <a:r>
              <a:rPr kumimoji="1" lang="ja-JP" altLang="en-US" sz="1200" dirty="0"/>
              <a:t>＋リール実施</a:t>
            </a:r>
          </a:p>
        </p:txBody>
      </p:sp>
      <p:sp>
        <p:nvSpPr>
          <p:cNvPr id="2063" name="テキスト ボックス 2062">
            <a:extLst>
              <a:ext uri="{FF2B5EF4-FFF2-40B4-BE49-F238E27FC236}">
                <a16:creationId xmlns:a16="http://schemas.microsoft.com/office/drawing/2014/main" id="{ED4AFB00-886F-7DD6-0E4F-F96B8B0A9DF5}"/>
              </a:ext>
            </a:extLst>
          </p:cNvPr>
          <p:cNvSpPr txBox="1"/>
          <p:nvPr/>
        </p:nvSpPr>
        <p:spPr>
          <a:xfrm>
            <a:off x="10302400" y="6207824"/>
            <a:ext cx="2350397" cy="415498"/>
          </a:xfrm>
          <a:prstGeom prst="rect">
            <a:avLst/>
          </a:prstGeom>
          <a:noFill/>
        </p:spPr>
        <p:txBody>
          <a:bodyPr wrap="square" rtlCol="0">
            <a:spAutoFit/>
          </a:bodyPr>
          <a:lstStyle/>
          <a:p>
            <a:r>
              <a:rPr kumimoji="1" lang="ja-JP" altLang="en-US" sz="1200" dirty="0"/>
              <a:t>◀</a:t>
            </a:r>
            <a:r>
              <a:rPr kumimoji="1" lang="en-US" altLang="ja-JP" sz="1200" dirty="0"/>
              <a:t> </a:t>
            </a:r>
            <a:r>
              <a:rPr kumimoji="1" lang="ja-JP" altLang="en-US" sz="1200" b="1" dirty="0"/>
              <a:t>ファッション</a:t>
            </a:r>
            <a:r>
              <a:rPr lang="en-US" altLang="ja-JP" sz="1200" dirty="0"/>
              <a:t> </a:t>
            </a:r>
            <a:br>
              <a:rPr lang="en-US" altLang="ja-JP" sz="1200" dirty="0"/>
            </a:br>
            <a:r>
              <a:rPr lang="en-US" altLang="ja-JP" sz="900" dirty="0"/>
              <a:t>NATURAL BEAUTY BASIC</a:t>
            </a:r>
            <a:r>
              <a:rPr kumimoji="1" lang="en-US" altLang="ja-JP" sz="900" dirty="0"/>
              <a:t> TU</a:t>
            </a:r>
            <a:endParaRPr kumimoji="1" lang="ja-JP" altLang="en-US" sz="1200" dirty="0"/>
          </a:p>
        </p:txBody>
      </p:sp>
      <p:sp>
        <p:nvSpPr>
          <p:cNvPr id="2064" name="テキスト ボックス 2063">
            <a:extLst>
              <a:ext uri="{FF2B5EF4-FFF2-40B4-BE49-F238E27FC236}">
                <a16:creationId xmlns:a16="http://schemas.microsoft.com/office/drawing/2014/main" id="{D7F5792B-1F13-E79A-ACC2-0F30CA1ED608}"/>
              </a:ext>
            </a:extLst>
          </p:cNvPr>
          <p:cNvSpPr txBox="1"/>
          <p:nvPr/>
        </p:nvSpPr>
        <p:spPr>
          <a:xfrm>
            <a:off x="10302400" y="5810415"/>
            <a:ext cx="1459054" cy="461665"/>
          </a:xfrm>
          <a:prstGeom prst="rect">
            <a:avLst/>
          </a:prstGeom>
          <a:noFill/>
        </p:spPr>
        <p:txBody>
          <a:bodyPr wrap="square" rtlCol="0">
            <a:spAutoFit/>
          </a:bodyPr>
          <a:lstStyle/>
          <a:p>
            <a:r>
              <a:rPr kumimoji="1" lang="ja-JP" altLang="en-US" sz="1200" dirty="0"/>
              <a:t>▲</a:t>
            </a:r>
            <a:r>
              <a:rPr kumimoji="1" lang="en-US" altLang="ja-JP" sz="1200" dirty="0"/>
              <a:t> </a:t>
            </a:r>
            <a:r>
              <a:rPr kumimoji="1" lang="ja-JP" altLang="en-US" sz="1200" b="1" dirty="0"/>
              <a:t>ライフスタイル</a:t>
            </a:r>
            <a:br>
              <a:rPr kumimoji="1" lang="en-US" altLang="ja-JP" sz="1200" dirty="0"/>
            </a:br>
            <a:r>
              <a:rPr kumimoji="1" lang="ja-JP" altLang="en-US" sz="1200" dirty="0"/>
              <a:t>楽天カード</a:t>
            </a:r>
            <a:r>
              <a:rPr kumimoji="1" lang="en-US" altLang="ja-JP" sz="1200" dirty="0"/>
              <a:t> TU</a:t>
            </a:r>
            <a:endParaRPr kumimoji="1" lang="ja-JP" altLang="en-US" sz="1200" dirty="0"/>
          </a:p>
        </p:txBody>
      </p:sp>
      <p:sp>
        <p:nvSpPr>
          <p:cNvPr id="2065" name="円/楕円 46">
            <a:extLst>
              <a:ext uri="{FF2B5EF4-FFF2-40B4-BE49-F238E27FC236}">
                <a16:creationId xmlns:a16="http://schemas.microsoft.com/office/drawing/2014/main" id="{F541D6FE-1AEF-3E0F-0A06-2E8A77CC5008}"/>
              </a:ext>
            </a:extLst>
          </p:cNvPr>
          <p:cNvSpPr/>
          <p:nvPr/>
        </p:nvSpPr>
        <p:spPr>
          <a:xfrm>
            <a:off x="11385827" y="4791416"/>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2066" name="テキスト ボックス 2065">
            <a:extLst>
              <a:ext uri="{FF2B5EF4-FFF2-40B4-BE49-F238E27FC236}">
                <a16:creationId xmlns:a16="http://schemas.microsoft.com/office/drawing/2014/main" id="{1EC14DC7-BA71-E5BC-2EF6-CC72F86DCBFD}"/>
              </a:ext>
            </a:extLst>
          </p:cNvPr>
          <p:cNvSpPr txBox="1"/>
          <p:nvPr/>
        </p:nvSpPr>
        <p:spPr>
          <a:xfrm>
            <a:off x="11387254" y="4861585"/>
            <a:ext cx="498856" cy="430887"/>
          </a:xfrm>
          <a:prstGeom prst="rect">
            <a:avLst/>
          </a:prstGeom>
          <a:noFill/>
        </p:spPr>
        <p:txBody>
          <a:bodyPr wrap="square" rtlCol="0">
            <a:spAutoFit/>
          </a:bodyPr>
          <a:lstStyle/>
          <a:p>
            <a:pPr algn="ctr"/>
            <a:r>
              <a:rPr kumimoji="1" lang="en-US" altLang="ja-JP" sz="1100" dirty="0">
                <a:solidFill>
                  <a:schemeClr val="bg1"/>
                </a:solidFill>
              </a:rPr>
              <a:t>WEB</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pic>
        <p:nvPicPr>
          <p:cNvPr id="2" name="図 1" descr="携帯電話を耳に当てている女性&#10;&#10;AI によって生成されたコンテンツは間違っている可能性があります。">
            <a:extLst>
              <a:ext uri="{FF2B5EF4-FFF2-40B4-BE49-F238E27FC236}">
                <a16:creationId xmlns:a16="http://schemas.microsoft.com/office/drawing/2014/main" id="{85158A30-B0C2-5DBC-DC39-970FF34FE910}"/>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137065" y="1391141"/>
            <a:ext cx="2419010" cy="2891242"/>
          </a:xfrm>
          <a:prstGeom prst="rect">
            <a:avLst/>
          </a:prstGeom>
        </p:spPr>
      </p:pic>
      <p:pic>
        <p:nvPicPr>
          <p:cNvPr id="6" name="図 5" descr="女の子を抱いている女性&#10;&#10;AI によって生成されたコンテンツは間違っている可能性があります。">
            <a:extLst>
              <a:ext uri="{FF2B5EF4-FFF2-40B4-BE49-F238E27FC236}">
                <a16:creationId xmlns:a16="http://schemas.microsoft.com/office/drawing/2014/main" id="{3D23355A-A975-D720-C1E8-DC3594674832}"/>
              </a:ext>
            </a:extLst>
          </p:cNvPr>
          <p:cNvPicPr>
            <a:picLocks noChangeAspect="1"/>
          </p:cNvPicPr>
          <p:nvPr/>
        </p:nvPicPr>
        <p:blipFill>
          <a:blip r:embed="rId20" cstate="email">
            <a:extLst>
              <a:ext uri="{28A0092B-C50C-407E-A947-70E740481C1C}">
                <a14:useLocalDpi xmlns:a14="http://schemas.microsoft.com/office/drawing/2010/main"/>
              </a:ext>
            </a:extLst>
          </a:blip>
          <a:srcRect/>
          <a:stretch/>
        </p:blipFill>
        <p:spPr>
          <a:xfrm>
            <a:off x="6323925" y="1381061"/>
            <a:ext cx="2446395" cy="2901319"/>
          </a:xfrm>
          <a:prstGeom prst="rect">
            <a:avLst/>
          </a:prstGeom>
        </p:spPr>
      </p:pic>
    </p:spTree>
    <p:extLst>
      <p:ext uri="{BB962C8B-B14F-4D97-AF65-F5344CB8AC3E}">
        <p14:creationId xmlns:p14="http://schemas.microsoft.com/office/powerpoint/2010/main" val="186558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ー 2"/>
          <p:cNvSpPr txBox="1">
            <a:spLocks/>
          </p:cNvSpPr>
          <p:nvPr/>
        </p:nvSpPr>
        <p:spPr>
          <a:xfrm>
            <a:off x="9771306" y="637897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メイリオ" panose="020B0604030504040204" pitchFamily="50" charset="-128"/>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DC40EFC-1A16-4FAE-BDE1-588AC636687E}" type="slidenum">
              <a:rPr lang="ja-JP" altLang="en-US">
                <a:solidFill>
                  <a:prstClr val="black">
                    <a:tint val="75000"/>
                  </a:prstClr>
                </a:solidFill>
              </a:rPr>
              <a:pPr>
                <a:defRPr/>
              </a:pPr>
              <a:t>8</a:t>
            </a:fld>
            <a:endParaRPr lang="ja-JP" altLang="en-US">
              <a:solidFill>
                <a:prstClr val="black">
                  <a:tint val="75000"/>
                </a:prstClr>
              </a:solidFill>
            </a:endParaRPr>
          </a:p>
        </p:txBody>
      </p:sp>
      <p:sp>
        <p:nvSpPr>
          <p:cNvPr id="2" name="正方形/長方形 1">
            <a:extLst>
              <a:ext uri="{FF2B5EF4-FFF2-40B4-BE49-F238E27FC236}">
                <a16:creationId xmlns:a16="http://schemas.microsoft.com/office/drawing/2014/main" id="{3F4BBA10-AD01-996A-9071-28FD54A8FC65}"/>
              </a:ext>
            </a:extLst>
          </p:cNvPr>
          <p:cNvSpPr/>
          <p:nvPr/>
        </p:nvSpPr>
        <p:spPr>
          <a:xfrm>
            <a:off x="0" y="3669"/>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Box 18">
            <a:extLst>
              <a:ext uri="{FF2B5EF4-FFF2-40B4-BE49-F238E27FC236}">
                <a16:creationId xmlns:a16="http://schemas.microsoft.com/office/drawing/2014/main" id="{E2F65CD8-45CB-AEBA-3AE8-C4D7FEAF47FF}"/>
              </a:ext>
            </a:extLst>
          </p:cNvPr>
          <p:cNvSpPr txBox="1"/>
          <p:nvPr/>
        </p:nvSpPr>
        <p:spPr>
          <a:xfrm>
            <a:off x="-3122923" y="-115990"/>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models’ profiles</a:t>
            </a:r>
            <a:endParaRPr lang="en-US" altLang="ja-JP" sz="1200" i="1">
              <a:solidFill>
                <a:srgbClr val="FFFBF8"/>
              </a:solidFill>
              <a:latin typeface="Kollektif Italics"/>
            </a:endParaRPr>
          </a:p>
        </p:txBody>
      </p:sp>
      <p:sp>
        <p:nvSpPr>
          <p:cNvPr id="23" name="テキスト ボックス 22">
            <a:extLst>
              <a:ext uri="{FF2B5EF4-FFF2-40B4-BE49-F238E27FC236}">
                <a16:creationId xmlns:a16="http://schemas.microsoft.com/office/drawing/2014/main" id="{00B69647-96C1-F095-3E82-0D6F8D9AF62E}"/>
              </a:ext>
            </a:extLst>
          </p:cNvPr>
          <p:cNvSpPr txBox="1"/>
          <p:nvPr/>
        </p:nvSpPr>
        <p:spPr>
          <a:xfrm>
            <a:off x="9297555" y="6709566"/>
            <a:ext cx="2763577" cy="123111"/>
          </a:xfrm>
          <a:prstGeom prst="rect">
            <a:avLst/>
          </a:prstGeom>
          <a:noFill/>
        </p:spPr>
        <p:txBody>
          <a:bodyPr wrap="none" lIns="0" tIns="0" rIns="0" bIns="0" rtlCol="0">
            <a:spAutoFit/>
          </a:bodyPr>
          <a:lstStyle/>
          <a:p>
            <a:pPr algn="r"/>
            <a:r>
              <a:rPr lang="en-US" altLang="ja-JP" sz="80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a:solidFill>
                <a:schemeClr val="tx1">
                  <a:lumMod val="75000"/>
                  <a:lumOff val="25000"/>
                </a:schemeClr>
              </a:solidFill>
              <a:ea typeface="平成明朝体W3" pitchFamily="17" charset="-128"/>
              <a:cs typeface="Arial" pitchFamily="34" charset="0"/>
            </a:endParaRPr>
          </a:p>
        </p:txBody>
      </p:sp>
      <p:sp>
        <p:nvSpPr>
          <p:cNvPr id="49" name="object 10">
            <a:extLst>
              <a:ext uri="{FF2B5EF4-FFF2-40B4-BE49-F238E27FC236}">
                <a16:creationId xmlns:a16="http://schemas.microsoft.com/office/drawing/2014/main" id="{4A809202-3AEF-98C8-0893-FEAF71DAE8CE}"/>
              </a:ext>
            </a:extLst>
          </p:cNvPr>
          <p:cNvSpPr txBox="1"/>
          <p:nvPr/>
        </p:nvSpPr>
        <p:spPr>
          <a:xfrm>
            <a:off x="9391878" y="1664085"/>
            <a:ext cx="2283460" cy="513080"/>
          </a:xfrm>
          <a:prstGeom prst="rect">
            <a:avLst/>
          </a:prstGeom>
        </p:spPr>
        <p:txBody>
          <a:bodyPr vert="horz" wrap="square" lIns="0" tIns="12065" rIns="0" bIns="0" rtlCol="0">
            <a:spAutoFit/>
          </a:bodyPr>
          <a:lstStyle/>
          <a:p>
            <a:pPr marL="80645" marR="5080" indent="-68580">
              <a:spcBef>
                <a:spcPts val="95"/>
              </a:spcBef>
              <a:defRPr/>
            </a:pPr>
            <a:r>
              <a:rPr sz="1600" spc="20" dirty="0">
                <a:solidFill>
                  <a:prstClr val="black"/>
                </a:solidFill>
                <a:latin typeface="Yu Gothic"/>
                <a:cs typeface="Yu Gothic"/>
                <a:hlinkClick r:id="rId2"/>
              </a:rPr>
              <a:t>＠</a:t>
            </a:r>
            <a:r>
              <a:rPr sz="1600" spc="20" dirty="0" err="1">
                <a:solidFill>
                  <a:prstClr val="black"/>
                </a:solidFill>
                <a:latin typeface="Yu Gothic"/>
                <a:cs typeface="Yu Gothic"/>
                <a:hlinkClick r:id="rId2"/>
              </a:rPr>
              <a:t>takizawakarenofficial</a:t>
            </a:r>
            <a:r>
              <a:rPr sz="1600" spc="20" dirty="0">
                <a:solidFill>
                  <a:prstClr val="black"/>
                </a:solidFill>
                <a:latin typeface="Yu Gothic"/>
                <a:cs typeface="Yu Gothic"/>
                <a:hlinkClick r:id="rId2"/>
              </a:rPr>
              <a:t> </a:t>
            </a:r>
            <a:r>
              <a:rPr sz="1600" spc="-445" dirty="0">
                <a:solidFill>
                  <a:prstClr val="black"/>
                </a:solidFill>
                <a:latin typeface="Yu Gothic"/>
                <a:cs typeface="Yu Gothic"/>
                <a:hlinkClick r:id="rId2"/>
              </a:rPr>
              <a:t> </a:t>
            </a:r>
            <a:r>
              <a:rPr lang="en-US" altLang="ja-JP" sz="1600" spc="100" dirty="0">
                <a:solidFill>
                  <a:prstClr val="black"/>
                </a:solidFill>
                <a:latin typeface="Yu Gothic"/>
                <a:ea typeface="ＭＳ Ｐゴシック" panose="020B0600070205080204" pitchFamily="50" charset="-128"/>
                <a:cs typeface="Yu Gothic"/>
              </a:rPr>
              <a:t>204</a:t>
            </a:r>
            <a:r>
              <a:rPr sz="1600" spc="-5" dirty="0">
                <a:solidFill>
                  <a:prstClr val="black"/>
                </a:solidFill>
                <a:latin typeface="Yu Gothic"/>
                <a:cs typeface="Yu Gothic"/>
              </a:rPr>
              <a:t>万</a:t>
            </a:r>
            <a:r>
              <a:rPr lang="en-US" sz="1600" spc="-5" dirty="0">
                <a:solidFill>
                  <a:prstClr val="black"/>
                </a:solidFill>
                <a:latin typeface="Yu Gothic"/>
                <a:cs typeface="Yu Gothic"/>
              </a:rPr>
              <a:t> </a:t>
            </a:r>
            <a:r>
              <a:rPr sz="1600" spc="20" dirty="0">
                <a:solidFill>
                  <a:prstClr val="black"/>
                </a:solidFill>
                <a:latin typeface="Yu Gothic"/>
                <a:cs typeface="Yu Gothic"/>
              </a:rPr>
              <a:t>followers</a:t>
            </a:r>
            <a:endParaRPr sz="1600" dirty="0">
              <a:solidFill>
                <a:prstClr val="black"/>
              </a:solidFill>
              <a:latin typeface="Yu Gothic"/>
              <a:cs typeface="Yu Gothic"/>
            </a:endParaRPr>
          </a:p>
        </p:txBody>
      </p:sp>
      <p:pic>
        <p:nvPicPr>
          <p:cNvPr id="51" name="object 8">
            <a:extLst>
              <a:ext uri="{FF2B5EF4-FFF2-40B4-BE49-F238E27FC236}">
                <a16:creationId xmlns:a16="http://schemas.microsoft.com/office/drawing/2014/main" id="{7F4A3A74-8C80-2E57-DBBA-91C8E2A12493}"/>
              </a:ext>
            </a:extLst>
          </p:cNvPr>
          <p:cNvPicPr/>
          <p:nvPr/>
        </p:nvPicPr>
        <p:blipFill>
          <a:blip r:embed="rId3" cstate="email">
            <a:extLst>
              <a:ext uri="{28A0092B-C50C-407E-A947-70E740481C1C}">
                <a14:useLocalDpi xmlns:a14="http://schemas.microsoft.com/office/drawing/2010/main"/>
              </a:ext>
            </a:extLst>
          </a:blip>
          <a:stretch>
            <a:fillRect/>
          </a:stretch>
        </p:blipFill>
        <p:spPr>
          <a:xfrm>
            <a:off x="9098601" y="1674480"/>
            <a:ext cx="239268" cy="240792"/>
          </a:xfrm>
          <a:prstGeom prst="rect">
            <a:avLst/>
          </a:prstGeom>
        </p:spPr>
      </p:pic>
      <p:graphicFrame>
        <p:nvGraphicFramePr>
          <p:cNvPr id="53" name="オブジェクト 52">
            <a:extLst>
              <a:ext uri="{FF2B5EF4-FFF2-40B4-BE49-F238E27FC236}">
                <a16:creationId xmlns:a16="http://schemas.microsoft.com/office/drawing/2014/main" id="{14773B00-6CD6-B509-DA0B-56F724A39F77}"/>
              </a:ext>
            </a:extLst>
          </p:cNvPr>
          <p:cNvGraphicFramePr>
            <a:graphicFrameLocks noChangeAspect="1"/>
          </p:cNvGraphicFramePr>
          <p:nvPr>
            <p:extLst>
              <p:ext uri="{D42A27DB-BD31-4B8C-83A1-F6EECF244321}">
                <p14:modId xmlns:p14="http://schemas.microsoft.com/office/powerpoint/2010/main" val="3899706141"/>
              </p:ext>
            </p:extLst>
          </p:nvPr>
        </p:nvGraphicFramePr>
        <p:xfrm>
          <a:off x="6187203" y="4283926"/>
          <a:ext cx="1833199" cy="1173805"/>
        </p:xfrm>
        <a:graphic>
          <a:graphicData uri="http://schemas.openxmlformats.org/presentationml/2006/ole">
            <mc:AlternateContent xmlns:mc="http://schemas.openxmlformats.org/markup-compatibility/2006">
              <mc:Choice xmlns:v="urn:schemas-microsoft-com:vml" Requires="v">
                <p:oleObj name="Acrobat Document" r:id="rId4" imgW="6262305" imgH="4009869" progId="Acrobat.Document.DC">
                  <p:embed/>
                </p:oleObj>
              </mc:Choice>
              <mc:Fallback>
                <p:oleObj name="Acrobat Document" r:id="rId4" imgW="6262305" imgH="4009869" progId="Acrobat.Document.DC">
                  <p:embed/>
                  <p:pic>
                    <p:nvPicPr>
                      <p:cNvPr id="53" name="オブジェクト 52">
                        <a:extLst>
                          <a:ext uri="{FF2B5EF4-FFF2-40B4-BE49-F238E27FC236}">
                            <a16:creationId xmlns:a16="http://schemas.microsoft.com/office/drawing/2014/main" id="{14773B00-6CD6-B509-DA0B-56F724A39F77}"/>
                          </a:ext>
                        </a:extLst>
                      </p:cNvPr>
                      <p:cNvPicPr/>
                      <p:nvPr/>
                    </p:nvPicPr>
                    <p:blipFill>
                      <a:blip r:embed="rId5"/>
                      <a:stretch>
                        <a:fillRect/>
                      </a:stretch>
                    </p:blipFill>
                    <p:spPr>
                      <a:xfrm>
                        <a:off x="6187203" y="4283926"/>
                        <a:ext cx="1833199" cy="1173805"/>
                      </a:xfrm>
                      <a:prstGeom prst="rect">
                        <a:avLst/>
                      </a:prstGeom>
                    </p:spPr>
                  </p:pic>
                </p:oleObj>
              </mc:Fallback>
            </mc:AlternateContent>
          </a:graphicData>
        </a:graphic>
      </p:graphicFrame>
      <p:graphicFrame>
        <p:nvGraphicFramePr>
          <p:cNvPr id="55" name="表 54">
            <a:extLst>
              <a:ext uri="{FF2B5EF4-FFF2-40B4-BE49-F238E27FC236}">
                <a16:creationId xmlns:a16="http://schemas.microsoft.com/office/drawing/2014/main" id="{7B34F8DF-F34A-EF03-04A2-FD5572C32CD2}"/>
              </a:ext>
            </a:extLst>
          </p:cNvPr>
          <p:cNvGraphicFramePr>
            <a:graphicFrameLocks noGrp="1"/>
          </p:cNvGraphicFramePr>
          <p:nvPr>
            <p:extLst>
              <p:ext uri="{D42A27DB-BD31-4B8C-83A1-F6EECF244321}">
                <p14:modId xmlns:p14="http://schemas.microsoft.com/office/powerpoint/2010/main" val="1735667329"/>
              </p:ext>
            </p:extLst>
          </p:nvPr>
        </p:nvGraphicFramePr>
        <p:xfrm>
          <a:off x="8927608" y="2312283"/>
          <a:ext cx="3147165" cy="1493040"/>
        </p:xfrm>
        <a:graphic>
          <a:graphicData uri="http://schemas.openxmlformats.org/drawingml/2006/table">
            <a:tbl>
              <a:tblPr firstRow="1" bandRow="1">
                <a:tableStyleId>{D7AC3CCA-C797-4891-BE02-D94E43425B78}</a:tableStyleId>
              </a:tblPr>
              <a:tblGrid>
                <a:gridCol w="1216486">
                  <a:extLst>
                    <a:ext uri="{9D8B030D-6E8A-4147-A177-3AD203B41FA5}">
                      <a16:colId xmlns:a16="http://schemas.microsoft.com/office/drawing/2014/main" val="334819513"/>
                    </a:ext>
                  </a:extLst>
                </a:gridCol>
                <a:gridCol w="1930679">
                  <a:extLst>
                    <a:ext uri="{9D8B030D-6E8A-4147-A177-3AD203B41FA5}">
                      <a16:colId xmlns:a16="http://schemas.microsoft.com/office/drawing/2014/main" val="4075573044"/>
                    </a:ext>
                  </a:extLst>
                </a:gridCol>
              </a:tblGrid>
              <a:tr h="396000">
                <a:tc>
                  <a:txBody>
                    <a:bodyPr/>
                    <a:lstStyle/>
                    <a:p>
                      <a:pPr algn="r"/>
                      <a:r>
                        <a:rPr kumimoji="1" lang="ja-JP" altLang="en-US" sz="1400"/>
                        <a:t>生年月日</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en-US" altLang="ja-JP" sz="1400" b="0"/>
                        <a:t>1992</a:t>
                      </a:r>
                      <a:r>
                        <a:rPr kumimoji="1" lang="ja-JP" altLang="en-US" sz="1400" b="0"/>
                        <a:t>／</a:t>
                      </a:r>
                      <a:r>
                        <a:rPr kumimoji="1" lang="en-US" altLang="ja-JP" sz="1400" b="0"/>
                        <a:t>5</a:t>
                      </a:r>
                      <a:r>
                        <a:rPr kumimoji="1" lang="ja-JP" altLang="en-US" sz="1400" b="0"/>
                        <a:t>／</a:t>
                      </a:r>
                      <a:r>
                        <a:rPr kumimoji="1" lang="en-US" altLang="ja-JP" sz="1400" b="0"/>
                        <a:t>13</a:t>
                      </a:r>
                      <a:endParaRPr kumimoji="1" lang="ja-JP" altLang="en-US" sz="1400" b="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9466185"/>
                  </a:ext>
                </a:extLst>
              </a:tr>
              <a:tr h="396000">
                <a:tc>
                  <a:txBody>
                    <a:bodyPr/>
                    <a:lstStyle/>
                    <a:p>
                      <a:pPr algn="r"/>
                      <a:r>
                        <a:rPr kumimoji="1" lang="ja-JP" altLang="en-US" sz="1400" b="1"/>
                        <a:t>出身地</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a:t>東京都</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6906736"/>
                  </a:ext>
                </a:extLst>
              </a:tr>
              <a:tr h="600863">
                <a:tc>
                  <a:txBody>
                    <a:bodyPr/>
                    <a:lstStyle/>
                    <a:p>
                      <a:pPr algn="r"/>
                      <a:r>
                        <a:rPr kumimoji="1" lang="en-US" altLang="ja-JP" sz="1400" b="1" dirty="0"/>
                        <a:t>32</a:t>
                      </a:r>
                      <a:r>
                        <a:rPr kumimoji="1" lang="ja-JP" altLang="en-US" sz="1400" b="1" dirty="0"/>
                        <a:t>周年</a:t>
                      </a:r>
                      <a:br>
                        <a:rPr kumimoji="1" lang="en-US" altLang="ja-JP" sz="1400" b="1" dirty="0"/>
                      </a:br>
                      <a:r>
                        <a:rPr kumimoji="1" lang="ja-JP" altLang="en-US" sz="1400" b="1" dirty="0"/>
                        <a:t>特別</a:t>
                      </a:r>
                      <a:r>
                        <a:rPr kumimoji="1" lang="en-US" altLang="ja-JP" sz="1400" b="1" dirty="0"/>
                        <a:t>TU</a:t>
                      </a:r>
                      <a:r>
                        <a:rPr kumimoji="1" lang="ja-JP" altLang="en-US" sz="1400" b="1" dirty="0"/>
                        <a:t>企画</a:t>
                      </a:r>
                      <a:r>
                        <a:rPr kumimoji="1" lang="ja-JP" altLang="en-US" sz="1200" b="1" dirty="0"/>
                        <a:t>（別紙参照）</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kumimoji="1" lang="ja-JP" altLang="en-US" sz="1400" dirty="0"/>
                        <a:t>・動くカレン</a:t>
                      </a:r>
                      <a:endParaRPr kumimoji="1" lang="en-US" altLang="ja-JP" sz="1400" dirty="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313560797"/>
                  </a:ext>
                </a:extLst>
              </a:tr>
            </a:tbl>
          </a:graphicData>
        </a:graphic>
      </p:graphicFrame>
      <p:sp>
        <p:nvSpPr>
          <p:cNvPr id="63" name="テキスト ボックス 62">
            <a:extLst>
              <a:ext uri="{FF2B5EF4-FFF2-40B4-BE49-F238E27FC236}">
                <a16:creationId xmlns:a16="http://schemas.microsoft.com/office/drawing/2014/main" id="{E4FB8EB2-7CB0-922D-A179-206D47C6D838}"/>
              </a:ext>
            </a:extLst>
          </p:cNvPr>
          <p:cNvSpPr txBox="1"/>
          <p:nvPr/>
        </p:nvSpPr>
        <p:spPr>
          <a:xfrm>
            <a:off x="8005255" y="4687013"/>
            <a:ext cx="1538173" cy="430887"/>
          </a:xfrm>
          <a:prstGeom prst="rect">
            <a:avLst/>
          </a:prstGeom>
          <a:noFill/>
        </p:spPr>
        <p:txBody>
          <a:bodyPr wrap="square" rtlCol="0">
            <a:spAutoFit/>
          </a:bodyPr>
          <a:lstStyle/>
          <a:p>
            <a:r>
              <a:rPr lang="ja-JP" altLang="en-US" sz="1100" dirty="0"/>
              <a:t>◀</a:t>
            </a:r>
            <a:r>
              <a:rPr lang="en-US" altLang="ja-JP" sz="1100" dirty="0"/>
              <a:t> </a:t>
            </a:r>
            <a:r>
              <a:rPr lang="ja-JP" altLang="en-US" sz="1100" b="1" dirty="0"/>
              <a:t>ファッション</a:t>
            </a:r>
            <a:br>
              <a:rPr lang="en-US" altLang="ja-JP" sz="1100" dirty="0"/>
            </a:br>
            <a:r>
              <a:rPr lang="en-US" altLang="ja-JP" sz="1100" dirty="0" err="1"/>
              <a:t>agete</a:t>
            </a:r>
            <a:r>
              <a:rPr lang="en-US" altLang="ja-JP" sz="1100" dirty="0"/>
              <a:t> TU</a:t>
            </a:r>
            <a:endParaRPr kumimoji="1" lang="ja-JP" altLang="en-US" sz="1100" dirty="0"/>
          </a:p>
        </p:txBody>
      </p:sp>
      <p:pic>
        <p:nvPicPr>
          <p:cNvPr id="64" name="グラフィックス 63" descr="キャレットを右へ 単色塗りつぶし">
            <a:extLst>
              <a:ext uri="{FF2B5EF4-FFF2-40B4-BE49-F238E27FC236}">
                <a16:creationId xmlns:a16="http://schemas.microsoft.com/office/drawing/2014/main" id="{BA4DE48F-36A1-32D9-935D-A7C4BE7958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17519" y="537459"/>
            <a:ext cx="387552" cy="387552"/>
          </a:xfrm>
          <a:prstGeom prst="rect">
            <a:avLst/>
          </a:prstGeom>
        </p:spPr>
      </p:pic>
      <p:sp>
        <p:nvSpPr>
          <p:cNvPr id="65" name="テキスト ボックス 64">
            <a:extLst>
              <a:ext uri="{FF2B5EF4-FFF2-40B4-BE49-F238E27FC236}">
                <a16:creationId xmlns:a16="http://schemas.microsoft.com/office/drawing/2014/main" id="{AFEC4CB2-FDA7-EF46-6902-70E01CE36B80}"/>
              </a:ext>
            </a:extLst>
          </p:cNvPr>
          <p:cNvSpPr txBox="1"/>
          <p:nvPr/>
        </p:nvSpPr>
        <p:spPr>
          <a:xfrm>
            <a:off x="9162362" y="560774"/>
            <a:ext cx="1338828" cy="369332"/>
          </a:xfrm>
          <a:prstGeom prst="rect">
            <a:avLst/>
          </a:prstGeom>
          <a:noFill/>
        </p:spPr>
        <p:txBody>
          <a:bodyPr wrap="none" rtlCol="0">
            <a:spAutoFit/>
          </a:bodyPr>
          <a:lstStyle/>
          <a:p>
            <a:r>
              <a:rPr kumimoji="1" lang="ja-JP" altLang="en-US" b="1"/>
              <a:t>専属モデル</a:t>
            </a:r>
          </a:p>
        </p:txBody>
      </p:sp>
      <p:pic>
        <p:nvPicPr>
          <p:cNvPr id="66" name="図 65" descr="新聞の一面&#10;&#10;中程度の精度で自動的に生成された説明">
            <a:extLst>
              <a:ext uri="{FF2B5EF4-FFF2-40B4-BE49-F238E27FC236}">
                <a16:creationId xmlns:a16="http://schemas.microsoft.com/office/drawing/2014/main" id="{8B5412A1-5D4E-6E54-B8DC-3146AF7C027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8264" y="5502685"/>
            <a:ext cx="1868880" cy="1145442"/>
          </a:xfrm>
          <a:prstGeom prst="rect">
            <a:avLst/>
          </a:prstGeom>
        </p:spPr>
      </p:pic>
      <p:pic>
        <p:nvPicPr>
          <p:cNvPr id="67" name="図 66" descr="携帯電話の画面を見ている女性&#10;&#10;中程度の精度で自動的に生成された説明">
            <a:extLst>
              <a:ext uri="{FF2B5EF4-FFF2-40B4-BE49-F238E27FC236}">
                <a16:creationId xmlns:a16="http://schemas.microsoft.com/office/drawing/2014/main" id="{179EB41B-8CA1-2EBC-1F70-2440DEC240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9380" y="4220930"/>
            <a:ext cx="1965618" cy="1431966"/>
          </a:xfrm>
          <a:prstGeom prst="rect">
            <a:avLst/>
          </a:prstGeom>
        </p:spPr>
      </p:pic>
      <p:sp>
        <p:nvSpPr>
          <p:cNvPr id="68" name="テキスト ボックス 67">
            <a:extLst>
              <a:ext uri="{FF2B5EF4-FFF2-40B4-BE49-F238E27FC236}">
                <a16:creationId xmlns:a16="http://schemas.microsoft.com/office/drawing/2014/main" id="{3731466C-E57D-4D47-722D-A009D185C884}"/>
              </a:ext>
            </a:extLst>
          </p:cNvPr>
          <p:cNvSpPr txBox="1"/>
          <p:nvPr/>
        </p:nvSpPr>
        <p:spPr>
          <a:xfrm>
            <a:off x="6146160" y="6613296"/>
            <a:ext cx="1845377" cy="261610"/>
          </a:xfrm>
          <a:prstGeom prst="rect">
            <a:avLst/>
          </a:prstGeom>
          <a:noFill/>
        </p:spPr>
        <p:txBody>
          <a:bodyPr wrap="none" rtlCol="0">
            <a:spAutoFit/>
          </a:bodyPr>
          <a:lstStyle/>
          <a:p>
            <a:r>
              <a:rPr lang="ja-JP" altLang="en-US" sz="1100" dirty="0"/>
              <a:t>▲</a:t>
            </a:r>
            <a:r>
              <a:rPr lang="en-US" altLang="ja-JP" sz="1100" dirty="0"/>
              <a:t> </a:t>
            </a:r>
            <a:r>
              <a:rPr lang="ja-JP" altLang="en-US" sz="1100" b="1" dirty="0"/>
              <a:t>ビューティ</a:t>
            </a:r>
            <a:r>
              <a:rPr lang="en-US" altLang="ja-JP" sz="1100" dirty="0"/>
              <a:t> SUQQU TU</a:t>
            </a:r>
            <a:endParaRPr kumimoji="1" lang="ja-JP" altLang="en-US" sz="1100" dirty="0"/>
          </a:p>
        </p:txBody>
      </p:sp>
      <p:sp>
        <p:nvSpPr>
          <p:cNvPr id="69" name="円/楕円 25">
            <a:extLst>
              <a:ext uri="{FF2B5EF4-FFF2-40B4-BE49-F238E27FC236}">
                <a16:creationId xmlns:a16="http://schemas.microsoft.com/office/drawing/2014/main" id="{8D634CEF-DCE2-B874-6D8D-231C32B40D3D}"/>
              </a:ext>
            </a:extLst>
          </p:cNvPr>
          <p:cNvSpPr/>
          <p:nvPr/>
        </p:nvSpPr>
        <p:spPr>
          <a:xfrm>
            <a:off x="7838536" y="4161054"/>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70" name="テキスト ボックス 69">
            <a:extLst>
              <a:ext uri="{FF2B5EF4-FFF2-40B4-BE49-F238E27FC236}">
                <a16:creationId xmlns:a16="http://schemas.microsoft.com/office/drawing/2014/main" id="{FB918D92-DD43-2D70-9C45-F58637BC0D5D}"/>
              </a:ext>
            </a:extLst>
          </p:cNvPr>
          <p:cNvSpPr txBox="1"/>
          <p:nvPr/>
        </p:nvSpPr>
        <p:spPr>
          <a:xfrm>
            <a:off x="7864135" y="4227757"/>
            <a:ext cx="466794" cy="430887"/>
          </a:xfrm>
          <a:prstGeom prst="rect">
            <a:avLst/>
          </a:prstGeom>
          <a:noFill/>
        </p:spPr>
        <p:txBody>
          <a:bodyPr wrap="non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71" name="円/楕円 27">
            <a:extLst>
              <a:ext uri="{FF2B5EF4-FFF2-40B4-BE49-F238E27FC236}">
                <a16:creationId xmlns:a16="http://schemas.microsoft.com/office/drawing/2014/main" id="{84367E28-79FD-864F-75F2-29DCF572E464}"/>
              </a:ext>
            </a:extLst>
          </p:cNvPr>
          <p:cNvSpPr/>
          <p:nvPr/>
        </p:nvSpPr>
        <p:spPr>
          <a:xfrm>
            <a:off x="7830055" y="5469158"/>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72" name="テキスト ボックス 71">
            <a:extLst>
              <a:ext uri="{FF2B5EF4-FFF2-40B4-BE49-F238E27FC236}">
                <a16:creationId xmlns:a16="http://schemas.microsoft.com/office/drawing/2014/main" id="{4830B2D9-2BB7-5225-F20F-CEC295807C61}"/>
              </a:ext>
            </a:extLst>
          </p:cNvPr>
          <p:cNvSpPr txBox="1"/>
          <p:nvPr/>
        </p:nvSpPr>
        <p:spPr>
          <a:xfrm>
            <a:off x="7855654" y="5518101"/>
            <a:ext cx="466794" cy="430887"/>
          </a:xfrm>
          <a:prstGeom prst="rect">
            <a:avLst/>
          </a:prstGeom>
          <a:noFill/>
        </p:spPr>
        <p:txBody>
          <a:bodyPr wrap="non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73" name="円/楕円 35">
            <a:extLst>
              <a:ext uri="{FF2B5EF4-FFF2-40B4-BE49-F238E27FC236}">
                <a16:creationId xmlns:a16="http://schemas.microsoft.com/office/drawing/2014/main" id="{6440FF32-58AF-56C0-8BA8-6740FBA5AA56}"/>
              </a:ext>
            </a:extLst>
          </p:cNvPr>
          <p:cNvSpPr/>
          <p:nvPr/>
        </p:nvSpPr>
        <p:spPr>
          <a:xfrm>
            <a:off x="11561714" y="4235659"/>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74" name="テキスト ボックス 73">
            <a:extLst>
              <a:ext uri="{FF2B5EF4-FFF2-40B4-BE49-F238E27FC236}">
                <a16:creationId xmlns:a16="http://schemas.microsoft.com/office/drawing/2014/main" id="{CFA3F476-7526-54EC-B128-B7B54EAE2FD1}"/>
              </a:ext>
            </a:extLst>
          </p:cNvPr>
          <p:cNvSpPr txBox="1"/>
          <p:nvPr/>
        </p:nvSpPr>
        <p:spPr>
          <a:xfrm>
            <a:off x="11563141" y="4305828"/>
            <a:ext cx="498856" cy="430887"/>
          </a:xfrm>
          <a:prstGeom prst="rect">
            <a:avLst/>
          </a:prstGeom>
          <a:noFill/>
        </p:spPr>
        <p:txBody>
          <a:bodyPr wrap="none" rtlCol="0">
            <a:spAutoFit/>
          </a:bodyPr>
          <a:lstStyle/>
          <a:p>
            <a:pPr algn="ctr"/>
            <a:r>
              <a:rPr kumimoji="1" lang="en-US" altLang="ja-JP" sz="1100" dirty="0">
                <a:solidFill>
                  <a:schemeClr val="bg1"/>
                </a:solidFill>
              </a:rPr>
              <a:t>WEB</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75" name="テキスト ボックス 74">
            <a:extLst>
              <a:ext uri="{FF2B5EF4-FFF2-40B4-BE49-F238E27FC236}">
                <a16:creationId xmlns:a16="http://schemas.microsoft.com/office/drawing/2014/main" id="{E7C9C31F-B1B3-C24A-E80E-BE4E29947C70}"/>
              </a:ext>
            </a:extLst>
          </p:cNvPr>
          <p:cNvSpPr txBox="1"/>
          <p:nvPr/>
        </p:nvSpPr>
        <p:spPr>
          <a:xfrm>
            <a:off x="10444683" y="5652266"/>
            <a:ext cx="1313180" cy="600164"/>
          </a:xfrm>
          <a:prstGeom prst="rect">
            <a:avLst/>
          </a:prstGeom>
          <a:noFill/>
        </p:spPr>
        <p:txBody>
          <a:bodyPr wrap="none" rtlCol="0">
            <a:spAutoFit/>
          </a:bodyPr>
          <a:lstStyle/>
          <a:p>
            <a:r>
              <a:rPr lang="ja-JP" altLang="en-US" sz="1100" b="1" dirty="0"/>
              <a:t>▲ライフスタイル</a:t>
            </a:r>
            <a:endParaRPr lang="en-US" altLang="ja-JP" sz="1100" dirty="0"/>
          </a:p>
          <a:p>
            <a:r>
              <a:rPr lang="ja-JP" altLang="en-US" sz="1100" dirty="0"/>
              <a:t>森永製菓</a:t>
            </a:r>
            <a:r>
              <a:rPr lang="en-US" altLang="ja-JP" sz="1100" dirty="0"/>
              <a:t>WEB TU</a:t>
            </a:r>
            <a:br>
              <a:rPr lang="en-US" altLang="ja-JP" sz="1100" dirty="0"/>
            </a:br>
            <a:r>
              <a:rPr lang="en-US" altLang="ja-JP" sz="1100" dirty="0"/>
              <a:t>IG</a:t>
            </a:r>
            <a:r>
              <a:rPr lang="ja-JP" altLang="en-US" sz="1100" dirty="0"/>
              <a:t>リール実施</a:t>
            </a:r>
            <a:endParaRPr kumimoji="1" lang="ja-JP" altLang="en-US" sz="1100" dirty="0"/>
          </a:p>
        </p:txBody>
      </p:sp>
      <p:sp>
        <p:nvSpPr>
          <p:cNvPr id="76" name="テキスト ボックス 75">
            <a:extLst>
              <a:ext uri="{FF2B5EF4-FFF2-40B4-BE49-F238E27FC236}">
                <a16:creationId xmlns:a16="http://schemas.microsoft.com/office/drawing/2014/main" id="{CA51FB7C-3A46-C896-4C0A-A1F536D36745}"/>
              </a:ext>
            </a:extLst>
          </p:cNvPr>
          <p:cNvSpPr txBox="1"/>
          <p:nvPr/>
        </p:nvSpPr>
        <p:spPr>
          <a:xfrm>
            <a:off x="8654043" y="3994798"/>
            <a:ext cx="902811" cy="307777"/>
          </a:xfrm>
          <a:prstGeom prst="rect">
            <a:avLst/>
          </a:prstGeom>
          <a:noFill/>
        </p:spPr>
        <p:txBody>
          <a:bodyPr wrap="none" rtlCol="0">
            <a:spAutoFit/>
          </a:bodyPr>
          <a:lstStyle/>
          <a:p>
            <a:r>
              <a:rPr kumimoji="1" lang="ja-JP" altLang="en-US" sz="1400" dirty="0"/>
              <a:t>事例紹介</a:t>
            </a:r>
          </a:p>
        </p:txBody>
      </p:sp>
      <p:cxnSp>
        <p:nvCxnSpPr>
          <p:cNvPr id="77" name="直線コネクタ 76">
            <a:extLst>
              <a:ext uri="{FF2B5EF4-FFF2-40B4-BE49-F238E27FC236}">
                <a16:creationId xmlns:a16="http://schemas.microsoft.com/office/drawing/2014/main" id="{14733637-EECE-AA7C-7451-EF9D692CD7FC}"/>
              </a:ext>
            </a:extLst>
          </p:cNvPr>
          <p:cNvCxnSpPr>
            <a:cxnSpLocks/>
          </p:cNvCxnSpPr>
          <p:nvPr/>
        </p:nvCxnSpPr>
        <p:spPr>
          <a:xfrm>
            <a:off x="6161492" y="4153086"/>
            <a:ext cx="2352137" cy="0"/>
          </a:xfrm>
          <a:prstGeom prst="line">
            <a:avLst/>
          </a:prstGeom>
        </p:spPr>
        <p:style>
          <a:lnRef idx="1">
            <a:schemeClr val="dk1"/>
          </a:lnRef>
          <a:fillRef idx="0">
            <a:schemeClr val="dk1"/>
          </a:fillRef>
          <a:effectRef idx="0">
            <a:schemeClr val="dk1"/>
          </a:effectRef>
          <a:fontRef idx="minor">
            <a:schemeClr val="tx1"/>
          </a:fontRef>
        </p:style>
      </p:cxnSp>
      <p:sp>
        <p:nvSpPr>
          <p:cNvPr id="78" name="object 8">
            <a:extLst>
              <a:ext uri="{FF2B5EF4-FFF2-40B4-BE49-F238E27FC236}">
                <a16:creationId xmlns:a16="http://schemas.microsoft.com/office/drawing/2014/main" id="{1A01E936-04A7-C092-25D4-F8A52A7C3B70}"/>
              </a:ext>
            </a:extLst>
          </p:cNvPr>
          <p:cNvSpPr txBox="1"/>
          <p:nvPr/>
        </p:nvSpPr>
        <p:spPr>
          <a:xfrm>
            <a:off x="9038820" y="957217"/>
            <a:ext cx="3281045" cy="689932"/>
          </a:xfrm>
          <a:prstGeom prst="rect">
            <a:avLst/>
          </a:prstGeom>
        </p:spPr>
        <p:txBody>
          <a:bodyPr vert="horz" wrap="square" lIns="0" tIns="12700" rIns="0" bIns="0" rtlCol="0">
            <a:spAutoFit/>
          </a:bodyPr>
          <a:lstStyle/>
          <a:p>
            <a:pPr marL="12700">
              <a:spcBef>
                <a:spcPts val="100"/>
              </a:spcBef>
              <a:defRPr/>
            </a:pPr>
            <a:r>
              <a:rPr sz="4400" dirty="0" err="1">
                <a:latin typeface="Yu Gothic"/>
                <a:cs typeface="Yu Gothic"/>
                <a:hlinkClick r:id="rId10"/>
              </a:rPr>
              <a:t>滝沢</a:t>
            </a:r>
            <a:r>
              <a:rPr lang="ja-JP" altLang="en-US" sz="4400" dirty="0">
                <a:latin typeface="Yu Gothic"/>
                <a:cs typeface="Yu Gothic"/>
                <a:hlinkClick r:id="rId10"/>
              </a:rPr>
              <a:t>カレン</a:t>
            </a:r>
            <a:endParaRPr sz="4400" dirty="0">
              <a:latin typeface="Yu Gothic"/>
              <a:cs typeface="Yu Gothic"/>
            </a:endParaRPr>
          </a:p>
        </p:txBody>
      </p:sp>
      <p:cxnSp>
        <p:nvCxnSpPr>
          <p:cNvPr id="79" name="直線コネクタ 78">
            <a:extLst>
              <a:ext uri="{FF2B5EF4-FFF2-40B4-BE49-F238E27FC236}">
                <a16:creationId xmlns:a16="http://schemas.microsoft.com/office/drawing/2014/main" id="{A86CBF77-23CE-26B2-0CF8-6783C7C688B7}"/>
              </a:ext>
            </a:extLst>
          </p:cNvPr>
          <p:cNvCxnSpPr>
            <a:cxnSpLocks/>
          </p:cNvCxnSpPr>
          <p:nvPr/>
        </p:nvCxnSpPr>
        <p:spPr>
          <a:xfrm>
            <a:off x="9621706" y="4156623"/>
            <a:ext cx="2383610" cy="0"/>
          </a:xfrm>
          <a:prstGeom prst="line">
            <a:avLst/>
          </a:prstGeom>
        </p:spPr>
        <p:style>
          <a:lnRef idx="1">
            <a:schemeClr val="dk1"/>
          </a:lnRef>
          <a:fillRef idx="0">
            <a:schemeClr val="dk1"/>
          </a:fillRef>
          <a:effectRef idx="0">
            <a:schemeClr val="dk1"/>
          </a:effectRef>
          <a:fontRef idx="minor">
            <a:schemeClr val="tx1"/>
          </a:fontRef>
        </p:style>
      </p:cxnSp>
      <p:pic>
        <p:nvPicPr>
          <p:cNvPr id="7" name="図 6" descr="人, 写真, 女性, 民衆 が含まれている画像&#10;&#10;自動的に生成された説明">
            <a:extLst>
              <a:ext uri="{FF2B5EF4-FFF2-40B4-BE49-F238E27FC236}">
                <a16:creationId xmlns:a16="http://schemas.microsoft.com/office/drawing/2014/main" id="{7AA713A5-EC3A-B8FE-1551-88960DC83C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55209" y="5117900"/>
            <a:ext cx="1582340" cy="1435762"/>
          </a:xfrm>
          <a:prstGeom prst="rect">
            <a:avLst/>
          </a:prstGeom>
        </p:spPr>
      </p:pic>
      <p:sp>
        <p:nvSpPr>
          <p:cNvPr id="13" name="円/楕円 35">
            <a:extLst>
              <a:ext uri="{FF2B5EF4-FFF2-40B4-BE49-F238E27FC236}">
                <a16:creationId xmlns:a16="http://schemas.microsoft.com/office/drawing/2014/main" id="{99441722-8BEE-EA04-730A-7A6761EE8C79}"/>
              </a:ext>
            </a:extLst>
          </p:cNvPr>
          <p:cNvSpPr/>
          <p:nvPr/>
        </p:nvSpPr>
        <p:spPr>
          <a:xfrm>
            <a:off x="9658021" y="4807603"/>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17" name="テキスト ボックス 16">
            <a:extLst>
              <a:ext uri="{FF2B5EF4-FFF2-40B4-BE49-F238E27FC236}">
                <a16:creationId xmlns:a16="http://schemas.microsoft.com/office/drawing/2014/main" id="{42DD5982-8C5D-A432-DFA7-29F19C3B31CD}"/>
              </a:ext>
            </a:extLst>
          </p:cNvPr>
          <p:cNvSpPr txBox="1"/>
          <p:nvPr/>
        </p:nvSpPr>
        <p:spPr>
          <a:xfrm>
            <a:off x="9659448" y="4877772"/>
            <a:ext cx="498856" cy="430887"/>
          </a:xfrm>
          <a:prstGeom prst="rect">
            <a:avLst/>
          </a:prstGeom>
          <a:noFill/>
        </p:spPr>
        <p:txBody>
          <a:bodyPr wrap="none" rtlCol="0">
            <a:spAutoFit/>
          </a:bodyPr>
          <a:lstStyle/>
          <a:p>
            <a:pPr algn="ctr"/>
            <a:r>
              <a:rPr kumimoji="1" lang="en-US" altLang="ja-JP" sz="1100" dirty="0">
                <a:solidFill>
                  <a:schemeClr val="bg1"/>
                </a:solidFill>
              </a:rPr>
              <a:t>WEB</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sp>
        <p:nvSpPr>
          <p:cNvPr id="20" name="テキスト ボックス 19">
            <a:extLst>
              <a:ext uri="{FF2B5EF4-FFF2-40B4-BE49-F238E27FC236}">
                <a16:creationId xmlns:a16="http://schemas.microsoft.com/office/drawing/2014/main" id="{FA14C315-BE2C-EB30-5EF3-EA43E9B278E1}"/>
              </a:ext>
            </a:extLst>
          </p:cNvPr>
          <p:cNvSpPr txBox="1"/>
          <p:nvPr/>
        </p:nvSpPr>
        <p:spPr>
          <a:xfrm>
            <a:off x="10236022" y="6224947"/>
            <a:ext cx="1364476" cy="430887"/>
          </a:xfrm>
          <a:prstGeom prst="rect">
            <a:avLst/>
          </a:prstGeom>
          <a:noFill/>
        </p:spPr>
        <p:txBody>
          <a:bodyPr wrap="none" rtlCol="0">
            <a:spAutoFit/>
          </a:bodyPr>
          <a:lstStyle/>
          <a:p>
            <a:r>
              <a:rPr kumimoji="1" lang="ja-JP" altLang="en-US" sz="1100" b="1" dirty="0"/>
              <a:t>◀ファッション</a:t>
            </a:r>
            <a:br>
              <a:rPr kumimoji="1" lang="en-US" altLang="ja-JP" sz="1100" dirty="0"/>
            </a:br>
            <a:r>
              <a:rPr kumimoji="1" lang="ja-JP" altLang="en-US" sz="1100" dirty="0"/>
              <a:t>ポール・スミス</a:t>
            </a:r>
            <a:r>
              <a:rPr kumimoji="1" lang="en-US" altLang="ja-JP" sz="1100" dirty="0"/>
              <a:t>TU</a:t>
            </a:r>
            <a:endParaRPr kumimoji="1" lang="ja-JP" altLang="en-US" sz="1100" dirty="0"/>
          </a:p>
        </p:txBody>
      </p:sp>
      <p:pic>
        <p:nvPicPr>
          <p:cNvPr id="21" name="図 20" descr="白いシャツを着ている女はスマイルしている&#10;&#10;AI によって生成されたコンテンツは間違っている可能性があります。">
            <a:extLst>
              <a:ext uri="{FF2B5EF4-FFF2-40B4-BE49-F238E27FC236}">
                <a16:creationId xmlns:a16="http://schemas.microsoft.com/office/drawing/2014/main" id="{1CE6103D-368B-DF90-EFE1-9875BE4BA7F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154952" y="642014"/>
            <a:ext cx="2391536" cy="3019031"/>
          </a:xfrm>
          <a:prstGeom prst="rect">
            <a:avLst/>
          </a:prstGeom>
        </p:spPr>
      </p:pic>
      <p:cxnSp>
        <p:nvCxnSpPr>
          <p:cNvPr id="12" name="直線コネクタ 11">
            <a:extLst>
              <a:ext uri="{FF2B5EF4-FFF2-40B4-BE49-F238E27FC236}">
                <a16:creationId xmlns:a16="http://schemas.microsoft.com/office/drawing/2014/main" id="{5305D5CC-9917-8A1E-D667-B66F13DF9BDA}"/>
              </a:ext>
            </a:extLst>
          </p:cNvPr>
          <p:cNvCxnSpPr>
            <a:cxnSpLocks/>
          </p:cNvCxnSpPr>
          <p:nvPr/>
        </p:nvCxnSpPr>
        <p:spPr>
          <a:xfrm>
            <a:off x="5911893" y="437007"/>
            <a:ext cx="0" cy="624805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bject 7">
            <a:extLst>
              <a:ext uri="{FF2B5EF4-FFF2-40B4-BE49-F238E27FC236}">
                <a16:creationId xmlns:a16="http://schemas.microsoft.com/office/drawing/2014/main" id="{D310948C-226E-FF7A-7E8A-36CDE15D5BDA}"/>
              </a:ext>
            </a:extLst>
          </p:cNvPr>
          <p:cNvSpPr txBox="1"/>
          <p:nvPr/>
        </p:nvSpPr>
        <p:spPr>
          <a:xfrm>
            <a:off x="3059377" y="561637"/>
            <a:ext cx="3002280" cy="843821"/>
          </a:xfrm>
          <a:prstGeom prst="rect">
            <a:avLst/>
          </a:prstGeom>
        </p:spPr>
        <p:txBody>
          <a:bodyPr vert="horz" wrap="square" lIns="0" tIns="12700" rIns="0" bIns="0" rtlCol="0">
            <a:spAutoFit/>
          </a:bodyPr>
          <a:lstStyle/>
          <a:p>
            <a:pPr marL="12700">
              <a:spcBef>
                <a:spcPts val="100"/>
              </a:spcBef>
              <a:defRPr/>
            </a:pPr>
            <a:r>
              <a:rPr lang="ja-JP" altLang="en-US" sz="5400" dirty="0">
                <a:latin typeface="Yu Gothic"/>
                <a:cs typeface="Yu Gothic"/>
                <a:hlinkClick r:id="rId13"/>
              </a:rPr>
              <a:t>古畑星夏</a:t>
            </a:r>
            <a:endParaRPr sz="5400" dirty="0">
              <a:latin typeface="Yu Gothic"/>
              <a:cs typeface="Yu Gothic"/>
            </a:endParaRPr>
          </a:p>
        </p:txBody>
      </p:sp>
      <p:pic>
        <p:nvPicPr>
          <p:cNvPr id="24" name="グラフィックス 23" descr="キャレットを右へ 単色塗りつぶし">
            <a:extLst>
              <a:ext uri="{FF2B5EF4-FFF2-40B4-BE49-F238E27FC236}">
                <a16:creationId xmlns:a16="http://schemas.microsoft.com/office/drawing/2014/main" id="{AA872125-C57D-FA9A-C88C-65A5E313E1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796" y="346060"/>
            <a:ext cx="387552" cy="387552"/>
          </a:xfrm>
          <a:prstGeom prst="rect">
            <a:avLst/>
          </a:prstGeom>
        </p:spPr>
      </p:pic>
      <p:pic>
        <p:nvPicPr>
          <p:cNvPr id="26" name="object 9">
            <a:extLst>
              <a:ext uri="{FF2B5EF4-FFF2-40B4-BE49-F238E27FC236}">
                <a16:creationId xmlns:a16="http://schemas.microsoft.com/office/drawing/2014/main" id="{C6F33843-18B6-BCC0-B81E-A7D7794100C6}"/>
              </a:ext>
            </a:extLst>
          </p:cNvPr>
          <p:cNvPicPr/>
          <p:nvPr/>
        </p:nvPicPr>
        <p:blipFill>
          <a:blip r:embed="rId14" cstate="email">
            <a:extLst>
              <a:ext uri="{28A0092B-C50C-407E-A947-70E740481C1C}">
                <a14:useLocalDpi xmlns:a14="http://schemas.microsoft.com/office/drawing/2010/main"/>
              </a:ext>
            </a:extLst>
          </a:blip>
          <a:stretch>
            <a:fillRect/>
          </a:stretch>
        </p:blipFill>
        <p:spPr>
          <a:xfrm>
            <a:off x="2782075" y="1385207"/>
            <a:ext cx="259079" cy="260603"/>
          </a:xfrm>
          <a:prstGeom prst="rect">
            <a:avLst/>
          </a:prstGeom>
        </p:spPr>
      </p:pic>
      <p:sp>
        <p:nvSpPr>
          <p:cNvPr id="27" name="テキスト ボックス 26">
            <a:extLst>
              <a:ext uri="{FF2B5EF4-FFF2-40B4-BE49-F238E27FC236}">
                <a16:creationId xmlns:a16="http://schemas.microsoft.com/office/drawing/2014/main" id="{2F1DFB9C-55E9-90B2-DD78-D92757F56B6E}"/>
              </a:ext>
            </a:extLst>
          </p:cNvPr>
          <p:cNvSpPr txBox="1"/>
          <p:nvPr/>
        </p:nvSpPr>
        <p:spPr>
          <a:xfrm>
            <a:off x="3029713" y="1317487"/>
            <a:ext cx="2050561" cy="369332"/>
          </a:xfrm>
          <a:prstGeom prst="rect">
            <a:avLst/>
          </a:prstGeom>
          <a:noFill/>
        </p:spPr>
        <p:txBody>
          <a:bodyPr wrap="none" rtlCol="0">
            <a:spAutoFit/>
          </a:bodyPr>
          <a:lstStyle/>
          <a:p>
            <a:r>
              <a:rPr kumimoji="1" lang="en-US" altLang="ja-JP" dirty="0">
                <a:hlinkClick r:id="rId15"/>
              </a:rPr>
              <a:t>@starandsummer</a:t>
            </a:r>
            <a:endParaRPr kumimoji="1" lang="ja-JP" altLang="en-US" dirty="0"/>
          </a:p>
        </p:txBody>
      </p:sp>
      <p:sp>
        <p:nvSpPr>
          <p:cNvPr id="29" name="テキスト ボックス 28">
            <a:extLst>
              <a:ext uri="{FF2B5EF4-FFF2-40B4-BE49-F238E27FC236}">
                <a16:creationId xmlns:a16="http://schemas.microsoft.com/office/drawing/2014/main" id="{CE37A719-A1AA-4310-2FB1-9DD63E94D50B}"/>
              </a:ext>
            </a:extLst>
          </p:cNvPr>
          <p:cNvSpPr txBox="1"/>
          <p:nvPr/>
        </p:nvSpPr>
        <p:spPr>
          <a:xfrm>
            <a:off x="3098874" y="1634660"/>
            <a:ext cx="1539204" cy="338554"/>
          </a:xfrm>
          <a:prstGeom prst="rect">
            <a:avLst/>
          </a:prstGeom>
          <a:noFill/>
        </p:spPr>
        <p:txBody>
          <a:bodyPr wrap="none" rtlCol="0">
            <a:spAutoFit/>
          </a:bodyPr>
          <a:lstStyle/>
          <a:p>
            <a:r>
              <a:rPr kumimoji="1" lang="en-US" altLang="ja-JP" sz="1600" dirty="0"/>
              <a:t>26</a:t>
            </a:r>
            <a:r>
              <a:rPr kumimoji="1" lang="ja-JP" altLang="en-US" sz="1600" dirty="0"/>
              <a:t>万 </a:t>
            </a:r>
            <a:r>
              <a:rPr kumimoji="1" lang="en-US" altLang="ja-JP" sz="1600" dirty="0"/>
              <a:t>followers</a:t>
            </a:r>
            <a:endParaRPr kumimoji="1" lang="ja-JP" altLang="en-US" sz="1600" dirty="0"/>
          </a:p>
        </p:txBody>
      </p:sp>
      <p:graphicFrame>
        <p:nvGraphicFramePr>
          <p:cNvPr id="31" name="表 30">
            <a:extLst>
              <a:ext uri="{FF2B5EF4-FFF2-40B4-BE49-F238E27FC236}">
                <a16:creationId xmlns:a16="http://schemas.microsoft.com/office/drawing/2014/main" id="{434DB096-8F73-334F-C8FA-A26AD982650F}"/>
              </a:ext>
            </a:extLst>
          </p:cNvPr>
          <p:cNvGraphicFramePr>
            <a:graphicFrameLocks noGrp="1"/>
          </p:cNvGraphicFramePr>
          <p:nvPr>
            <p:extLst>
              <p:ext uri="{D42A27DB-BD31-4B8C-83A1-F6EECF244321}">
                <p14:modId xmlns:p14="http://schemas.microsoft.com/office/powerpoint/2010/main" val="3087395822"/>
              </p:ext>
            </p:extLst>
          </p:nvPr>
        </p:nvGraphicFramePr>
        <p:xfrm>
          <a:off x="2521367" y="1931696"/>
          <a:ext cx="3274338" cy="2093903"/>
        </p:xfrm>
        <a:graphic>
          <a:graphicData uri="http://schemas.openxmlformats.org/drawingml/2006/table">
            <a:tbl>
              <a:tblPr firstRow="1" bandRow="1">
                <a:tableStyleId>{D7AC3CCA-C797-4891-BE02-D94E43425B78}</a:tableStyleId>
              </a:tblPr>
              <a:tblGrid>
                <a:gridCol w="1265643">
                  <a:extLst>
                    <a:ext uri="{9D8B030D-6E8A-4147-A177-3AD203B41FA5}">
                      <a16:colId xmlns:a16="http://schemas.microsoft.com/office/drawing/2014/main" val="334819513"/>
                    </a:ext>
                  </a:extLst>
                </a:gridCol>
                <a:gridCol w="2008695">
                  <a:extLst>
                    <a:ext uri="{9D8B030D-6E8A-4147-A177-3AD203B41FA5}">
                      <a16:colId xmlns:a16="http://schemas.microsoft.com/office/drawing/2014/main" val="4075573044"/>
                    </a:ext>
                  </a:extLst>
                </a:gridCol>
              </a:tblGrid>
              <a:tr h="396000">
                <a:tc>
                  <a:txBody>
                    <a:bodyPr/>
                    <a:lstStyle/>
                    <a:p>
                      <a:pPr algn="r"/>
                      <a:r>
                        <a:rPr kumimoji="1" lang="ja-JP" altLang="en-US" sz="1400"/>
                        <a:t>生年月日</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en-US" altLang="ja-JP" sz="1400" b="0"/>
                        <a:t>1996</a:t>
                      </a:r>
                      <a:r>
                        <a:rPr kumimoji="1" lang="ja-JP" altLang="en-US" sz="1400" b="0"/>
                        <a:t>／</a:t>
                      </a:r>
                      <a:r>
                        <a:rPr kumimoji="1" lang="en-US" altLang="ja-JP" sz="1400" b="0"/>
                        <a:t>7</a:t>
                      </a:r>
                      <a:r>
                        <a:rPr kumimoji="1" lang="ja-JP" altLang="en-US" sz="1400" b="0"/>
                        <a:t>／</a:t>
                      </a:r>
                      <a:r>
                        <a:rPr kumimoji="1" lang="en-US" altLang="ja-JP" sz="1400" b="0"/>
                        <a:t>8</a:t>
                      </a:r>
                      <a:endParaRPr kumimoji="1" lang="ja-JP" altLang="en-US" sz="1400" b="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9466185"/>
                  </a:ext>
                </a:extLst>
              </a:tr>
              <a:tr h="396000">
                <a:tc>
                  <a:txBody>
                    <a:bodyPr/>
                    <a:lstStyle/>
                    <a:p>
                      <a:pPr algn="r"/>
                      <a:r>
                        <a:rPr kumimoji="1" lang="ja-JP" altLang="en-US" sz="1400" b="1"/>
                        <a:t>出身地</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a:t>東京都</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6906736"/>
                  </a:ext>
                </a:extLst>
              </a:tr>
              <a:tr h="600863">
                <a:tc>
                  <a:txBody>
                    <a:bodyPr/>
                    <a:lstStyle/>
                    <a:p>
                      <a:pPr algn="r"/>
                      <a:r>
                        <a:rPr kumimoji="1" lang="en-US" altLang="ja-JP" sz="1400" b="1" dirty="0"/>
                        <a:t>TU</a:t>
                      </a:r>
                      <a:r>
                        <a:rPr kumimoji="1" lang="ja-JP" altLang="en-US" sz="1400" b="1" dirty="0"/>
                        <a:t>出演可能ジャンル</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dirty="0"/>
                        <a:t>全般</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3560797"/>
                  </a:ext>
                </a:extLst>
              </a:tr>
              <a:tr h="600863">
                <a:tc>
                  <a:txBody>
                    <a:bodyPr/>
                    <a:lstStyle/>
                    <a:p>
                      <a:pPr algn="r"/>
                      <a:r>
                        <a:rPr kumimoji="1" lang="en-US" altLang="ja-JP" sz="1400" b="1" dirty="0"/>
                        <a:t>32</a:t>
                      </a:r>
                      <a:r>
                        <a:rPr kumimoji="1" lang="ja-JP" altLang="en-US" sz="1400" b="1" dirty="0"/>
                        <a:t>周年</a:t>
                      </a:r>
                      <a:br>
                        <a:rPr kumimoji="1" lang="en-US" altLang="ja-JP" sz="1400" b="1" dirty="0"/>
                      </a:br>
                      <a:r>
                        <a:rPr kumimoji="1" lang="ja-JP" altLang="en-US" sz="1400" b="1" dirty="0"/>
                        <a:t>特別</a:t>
                      </a:r>
                      <a:r>
                        <a:rPr kumimoji="1" lang="en-US" altLang="ja-JP" sz="1400" b="1" dirty="0"/>
                        <a:t>TU</a:t>
                      </a:r>
                      <a:r>
                        <a:rPr kumimoji="1" lang="ja-JP" altLang="en-US" sz="1400" b="1" dirty="0"/>
                        <a:t>企画</a:t>
                      </a:r>
                      <a:r>
                        <a:rPr kumimoji="1" lang="ja-JP" altLang="en-US" sz="1200" b="1" dirty="0"/>
                        <a:t>（別紙参照）</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kumimoji="1" lang="ja-JP" altLang="en-US" sz="1400" dirty="0"/>
                        <a:t>・はじめまして、古畑です。</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2835579938"/>
                  </a:ext>
                </a:extLst>
              </a:tr>
            </a:tbl>
          </a:graphicData>
        </a:graphic>
      </p:graphicFrame>
      <p:sp>
        <p:nvSpPr>
          <p:cNvPr id="32" name="テキスト ボックス 31">
            <a:extLst>
              <a:ext uri="{FF2B5EF4-FFF2-40B4-BE49-F238E27FC236}">
                <a16:creationId xmlns:a16="http://schemas.microsoft.com/office/drawing/2014/main" id="{C84899AD-0F66-51BD-6F0B-A2938D45000D}"/>
              </a:ext>
            </a:extLst>
          </p:cNvPr>
          <p:cNvSpPr txBox="1"/>
          <p:nvPr/>
        </p:nvSpPr>
        <p:spPr>
          <a:xfrm>
            <a:off x="2489612" y="4110445"/>
            <a:ext cx="902811" cy="307777"/>
          </a:xfrm>
          <a:prstGeom prst="rect">
            <a:avLst/>
          </a:prstGeom>
          <a:noFill/>
        </p:spPr>
        <p:txBody>
          <a:bodyPr wrap="none" rtlCol="0">
            <a:spAutoFit/>
          </a:bodyPr>
          <a:lstStyle/>
          <a:p>
            <a:r>
              <a:rPr kumimoji="1" lang="ja-JP" altLang="en-US" sz="1400" dirty="0"/>
              <a:t>事例紹介</a:t>
            </a:r>
          </a:p>
        </p:txBody>
      </p:sp>
      <p:cxnSp>
        <p:nvCxnSpPr>
          <p:cNvPr id="33" name="直線コネクタ 32">
            <a:extLst>
              <a:ext uri="{FF2B5EF4-FFF2-40B4-BE49-F238E27FC236}">
                <a16:creationId xmlns:a16="http://schemas.microsoft.com/office/drawing/2014/main" id="{557D510A-B63C-3B39-AE97-5399DB838B72}"/>
              </a:ext>
            </a:extLst>
          </p:cNvPr>
          <p:cNvCxnSpPr>
            <a:cxnSpLocks/>
          </p:cNvCxnSpPr>
          <p:nvPr/>
        </p:nvCxnSpPr>
        <p:spPr>
          <a:xfrm>
            <a:off x="33965" y="4264333"/>
            <a:ext cx="2352137" cy="0"/>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805C76C2-F385-0687-5F4E-D32E01EC52B4}"/>
              </a:ext>
            </a:extLst>
          </p:cNvPr>
          <p:cNvCxnSpPr>
            <a:cxnSpLocks/>
          </p:cNvCxnSpPr>
          <p:nvPr/>
        </p:nvCxnSpPr>
        <p:spPr>
          <a:xfrm>
            <a:off x="3515196" y="4264333"/>
            <a:ext cx="2280509" cy="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C80EEAEF-6898-C888-1F59-A4DB03C7B92D}"/>
              </a:ext>
            </a:extLst>
          </p:cNvPr>
          <p:cNvSpPr txBox="1"/>
          <p:nvPr/>
        </p:nvSpPr>
        <p:spPr>
          <a:xfrm>
            <a:off x="118591" y="6347408"/>
            <a:ext cx="2714205" cy="276999"/>
          </a:xfrm>
          <a:prstGeom prst="rect">
            <a:avLst/>
          </a:prstGeom>
          <a:noFill/>
        </p:spPr>
        <p:txBody>
          <a:bodyPr wrap="none" rtlCol="0">
            <a:spAutoFit/>
          </a:bodyPr>
          <a:lstStyle/>
          <a:p>
            <a:r>
              <a:rPr kumimoji="1" lang="ja-JP" altLang="en-US" sz="1200" b="1" dirty="0"/>
              <a:t>▲</a:t>
            </a:r>
            <a:r>
              <a:rPr kumimoji="1" lang="en-US" altLang="ja-JP" sz="1200" b="1" dirty="0"/>
              <a:t>2024</a:t>
            </a:r>
            <a:r>
              <a:rPr kumimoji="1" lang="ja-JP" altLang="en-US" sz="1200" b="1" dirty="0"/>
              <a:t>年</a:t>
            </a:r>
            <a:r>
              <a:rPr kumimoji="1" lang="en-US" altLang="ja-JP" sz="1200" b="1" dirty="0"/>
              <a:t>11</a:t>
            </a:r>
            <a:r>
              <a:rPr kumimoji="1" lang="ja-JP" altLang="en-US" sz="1200" b="1" dirty="0"/>
              <a:t>月号にて専属デビュー！</a:t>
            </a:r>
            <a:endParaRPr kumimoji="1" lang="ja-JP" altLang="en-US" sz="1200" dirty="0"/>
          </a:p>
        </p:txBody>
      </p:sp>
      <p:sp>
        <p:nvSpPr>
          <p:cNvPr id="39" name="テキスト ボックス 38">
            <a:extLst>
              <a:ext uri="{FF2B5EF4-FFF2-40B4-BE49-F238E27FC236}">
                <a16:creationId xmlns:a16="http://schemas.microsoft.com/office/drawing/2014/main" id="{67AB68EE-E7E4-4CB1-C43B-95AD0E05A11C}"/>
              </a:ext>
            </a:extLst>
          </p:cNvPr>
          <p:cNvSpPr txBox="1"/>
          <p:nvPr/>
        </p:nvSpPr>
        <p:spPr>
          <a:xfrm>
            <a:off x="444550" y="362924"/>
            <a:ext cx="1338828" cy="369332"/>
          </a:xfrm>
          <a:prstGeom prst="rect">
            <a:avLst/>
          </a:prstGeom>
          <a:noFill/>
        </p:spPr>
        <p:txBody>
          <a:bodyPr wrap="none" rtlCol="0">
            <a:spAutoFit/>
          </a:bodyPr>
          <a:lstStyle/>
          <a:p>
            <a:r>
              <a:rPr kumimoji="1" lang="ja-JP" altLang="en-US" b="1" dirty="0"/>
              <a:t>専属モデル</a:t>
            </a:r>
          </a:p>
        </p:txBody>
      </p:sp>
      <p:pic>
        <p:nvPicPr>
          <p:cNvPr id="40" name="図 39" descr="女性の写真のコラージュ&#10;&#10;低い精度で自動的に生成された説明">
            <a:extLst>
              <a:ext uri="{FF2B5EF4-FFF2-40B4-BE49-F238E27FC236}">
                <a16:creationId xmlns:a16="http://schemas.microsoft.com/office/drawing/2014/main" id="{0FE88836-AE41-DEF8-8706-7D6F3633713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64208" y="4631976"/>
            <a:ext cx="2580886" cy="1652144"/>
          </a:xfrm>
          <a:prstGeom prst="rect">
            <a:avLst/>
          </a:prstGeom>
        </p:spPr>
      </p:pic>
      <p:pic>
        <p:nvPicPr>
          <p:cNvPr id="41" name="図 40" descr="テキスト が含まれている画像&#10;&#10;自動的に生成された説明">
            <a:extLst>
              <a:ext uri="{FF2B5EF4-FFF2-40B4-BE49-F238E27FC236}">
                <a16:creationId xmlns:a16="http://schemas.microsoft.com/office/drawing/2014/main" id="{DB8CA780-8274-1AF2-052E-9B640A76D2B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805014" y="4635312"/>
            <a:ext cx="1958239" cy="1253559"/>
          </a:xfrm>
          <a:prstGeom prst="rect">
            <a:avLst/>
          </a:prstGeom>
        </p:spPr>
      </p:pic>
      <p:pic>
        <p:nvPicPr>
          <p:cNvPr id="42" name="図 41" descr="テキスト, タイムライン&#10;&#10;中程度の精度で自動的に生成された説明">
            <a:extLst>
              <a:ext uri="{FF2B5EF4-FFF2-40B4-BE49-F238E27FC236}">
                <a16:creationId xmlns:a16="http://schemas.microsoft.com/office/drawing/2014/main" id="{14C28AF6-5044-62E7-C550-78947B536B8A}"/>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035560" y="5662587"/>
            <a:ext cx="1763844" cy="1129118"/>
          </a:xfrm>
          <a:prstGeom prst="rect">
            <a:avLst/>
          </a:prstGeom>
        </p:spPr>
      </p:pic>
      <p:grpSp>
        <p:nvGrpSpPr>
          <p:cNvPr id="44" name="グループ化 43">
            <a:extLst>
              <a:ext uri="{FF2B5EF4-FFF2-40B4-BE49-F238E27FC236}">
                <a16:creationId xmlns:a16="http://schemas.microsoft.com/office/drawing/2014/main" id="{CF8582E2-F4ED-3637-44EE-85BE6CCAF40B}"/>
              </a:ext>
            </a:extLst>
          </p:cNvPr>
          <p:cNvGrpSpPr/>
          <p:nvPr/>
        </p:nvGrpSpPr>
        <p:grpSpPr>
          <a:xfrm>
            <a:off x="3589013" y="5577818"/>
            <a:ext cx="517992" cy="517992"/>
            <a:chOff x="3529507" y="5488364"/>
            <a:chExt cx="517992" cy="517992"/>
          </a:xfrm>
        </p:grpSpPr>
        <p:sp>
          <p:nvSpPr>
            <p:cNvPr id="45" name="円/楕円 31">
              <a:extLst>
                <a:ext uri="{FF2B5EF4-FFF2-40B4-BE49-F238E27FC236}">
                  <a16:creationId xmlns:a16="http://schemas.microsoft.com/office/drawing/2014/main" id="{BF32B995-EBED-FDC3-BBF5-39B97115E2A4}"/>
                </a:ext>
              </a:extLst>
            </p:cNvPr>
            <p:cNvSpPr/>
            <p:nvPr/>
          </p:nvSpPr>
          <p:spPr>
            <a:xfrm>
              <a:off x="3529507" y="5488364"/>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46" name="テキスト ボックス 45">
              <a:extLst>
                <a:ext uri="{FF2B5EF4-FFF2-40B4-BE49-F238E27FC236}">
                  <a16:creationId xmlns:a16="http://schemas.microsoft.com/office/drawing/2014/main" id="{622B95FD-07D0-54D8-96B9-9B17D2DE19E4}"/>
                </a:ext>
              </a:extLst>
            </p:cNvPr>
            <p:cNvSpPr txBox="1"/>
            <p:nvPr/>
          </p:nvSpPr>
          <p:spPr>
            <a:xfrm>
              <a:off x="3555106" y="5575469"/>
              <a:ext cx="466794" cy="430887"/>
            </a:xfrm>
            <a:prstGeom prst="rect">
              <a:avLst/>
            </a:prstGeom>
            <a:noFill/>
          </p:spPr>
          <p:txBody>
            <a:bodyPr wrap="non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grpSp>
      <p:sp>
        <p:nvSpPr>
          <p:cNvPr id="47" name="テキスト ボックス 46">
            <a:extLst>
              <a:ext uri="{FF2B5EF4-FFF2-40B4-BE49-F238E27FC236}">
                <a16:creationId xmlns:a16="http://schemas.microsoft.com/office/drawing/2014/main" id="{9E9379C8-A402-5CC1-2AC6-D6837A7F21A6}"/>
              </a:ext>
            </a:extLst>
          </p:cNvPr>
          <p:cNvSpPr txBox="1"/>
          <p:nvPr/>
        </p:nvSpPr>
        <p:spPr>
          <a:xfrm>
            <a:off x="2874562" y="6347408"/>
            <a:ext cx="1172116" cy="430887"/>
          </a:xfrm>
          <a:prstGeom prst="rect">
            <a:avLst/>
          </a:prstGeom>
          <a:noFill/>
        </p:spPr>
        <p:txBody>
          <a:bodyPr wrap="none" rtlCol="0">
            <a:spAutoFit/>
          </a:bodyPr>
          <a:lstStyle/>
          <a:p>
            <a:r>
              <a:rPr kumimoji="1" lang="ja-JP" altLang="en-US" sz="1100" b="1" dirty="0"/>
              <a:t>ファッション▶</a:t>
            </a:r>
            <a:br>
              <a:rPr kumimoji="1" lang="en-US" altLang="ja-JP" sz="1100" dirty="0"/>
            </a:br>
            <a:r>
              <a:rPr kumimoji="1" lang="ja-JP" altLang="en-US" sz="1100" dirty="0"/>
              <a:t>タトラス</a:t>
            </a:r>
            <a:r>
              <a:rPr kumimoji="1" lang="en-US" altLang="ja-JP" sz="1100" dirty="0"/>
              <a:t>TU</a:t>
            </a:r>
            <a:endParaRPr kumimoji="1" lang="ja-JP" altLang="en-US" sz="1100" dirty="0"/>
          </a:p>
        </p:txBody>
      </p:sp>
      <p:grpSp>
        <p:nvGrpSpPr>
          <p:cNvPr id="48" name="グループ化 47">
            <a:extLst>
              <a:ext uri="{FF2B5EF4-FFF2-40B4-BE49-F238E27FC236}">
                <a16:creationId xmlns:a16="http://schemas.microsoft.com/office/drawing/2014/main" id="{346FBE67-A2C8-2A3C-731D-DED581B40BEE}"/>
              </a:ext>
            </a:extLst>
          </p:cNvPr>
          <p:cNvGrpSpPr/>
          <p:nvPr/>
        </p:nvGrpSpPr>
        <p:grpSpPr>
          <a:xfrm>
            <a:off x="4671290" y="4449491"/>
            <a:ext cx="517992" cy="517992"/>
            <a:chOff x="4983942" y="4330279"/>
            <a:chExt cx="517992" cy="517992"/>
          </a:xfrm>
        </p:grpSpPr>
        <p:sp>
          <p:nvSpPr>
            <p:cNvPr id="61" name="円/楕円 31">
              <a:extLst>
                <a:ext uri="{FF2B5EF4-FFF2-40B4-BE49-F238E27FC236}">
                  <a16:creationId xmlns:a16="http://schemas.microsoft.com/office/drawing/2014/main" id="{8A131FF5-7892-2F46-6DEF-3D6F5F6874C2}"/>
                </a:ext>
              </a:extLst>
            </p:cNvPr>
            <p:cNvSpPr/>
            <p:nvPr/>
          </p:nvSpPr>
          <p:spPr>
            <a:xfrm>
              <a:off x="4983942" y="4330279"/>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80" name="テキスト ボックス 79">
              <a:extLst>
                <a:ext uri="{FF2B5EF4-FFF2-40B4-BE49-F238E27FC236}">
                  <a16:creationId xmlns:a16="http://schemas.microsoft.com/office/drawing/2014/main" id="{9C10EFD6-5541-37B1-0ED9-905BFD40D5DB}"/>
                </a:ext>
              </a:extLst>
            </p:cNvPr>
            <p:cNvSpPr txBox="1"/>
            <p:nvPr/>
          </p:nvSpPr>
          <p:spPr>
            <a:xfrm>
              <a:off x="5009541" y="4417384"/>
              <a:ext cx="466794" cy="430887"/>
            </a:xfrm>
            <a:prstGeom prst="rect">
              <a:avLst/>
            </a:prstGeom>
            <a:noFill/>
          </p:spPr>
          <p:txBody>
            <a:bodyPr wrap="non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grpSp>
      <p:pic>
        <p:nvPicPr>
          <p:cNvPr id="81" name="図 80" descr="ポーズをとっている女の子&#10;&#10;AI によって生成されたコンテンツは間違っている可能性があります。">
            <a:extLst>
              <a:ext uri="{FF2B5EF4-FFF2-40B4-BE49-F238E27FC236}">
                <a16:creationId xmlns:a16="http://schemas.microsoft.com/office/drawing/2014/main" id="{1091A915-D000-29CA-6B44-A7E13ED0DC95}"/>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184836" y="1009537"/>
            <a:ext cx="2125431" cy="2469263"/>
          </a:xfrm>
          <a:prstGeom prst="rect">
            <a:avLst/>
          </a:prstGeom>
        </p:spPr>
      </p:pic>
      <p:sp>
        <p:nvSpPr>
          <p:cNvPr id="82" name="テキスト ボックス 81">
            <a:extLst>
              <a:ext uri="{FF2B5EF4-FFF2-40B4-BE49-F238E27FC236}">
                <a16:creationId xmlns:a16="http://schemas.microsoft.com/office/drawing/2014/main" id="{96963FAB-739C-6FB8-9D27-5E4F619EBCAC}"/>
              </a:ext>
            </a:extLst>
          </p:cNvPr>
          <p:cNvSpPr txBox="1"/>
          <p:nvPr/>
        </p:nvSpPr>
        <p:spPr>
          <a:xfrm>
            <a:off x="4707001" y="5053323"/>
            <a:ext cx="1313180" cy="600164"/>
          </a:xfrm>
          <a:prstGeom prst="rect">
            <a:avLst/>
          </a:prstGeom>
          <a:noFill/>
        </p:spPr>
        <p:txBody>
          <a:bodyPr wrap="none" rtlCol="0">
            <a:spAutoFit/>
          </a:bodyPr>
          <a:lstStyle/>
          <a:p>
            <a:r>
              <a:rPr kumimoji="1" lang="ja-JP" altLang="en-US" sz="1100" b="1" dirty="0"/>
              <a:t>◀ファッション</a:t>
            </a:r>
            <a:br>
              <a:rPr kumimoji="1" lang="en-US" altLang="ja-JP" sz="1100" dirty="0"/>
            </a:br>
            <a:r>
              <a:rPr kumimoji="1" lang="ja-JP" altLang="en-US" sz="1100" dirty="0"/>
              <a:t>ジャスグリッティ</a:t>
            </a:r>
            <a:endParaRPr kumimoji="1" lang="en-US" altLang="ja-JP" sz="1100" dirty="0"/>
          </a:p>
          <a:p>
            <a:r>
              <a:rPr kumimoji="1" lang="en-US" altLang="ja-JP" sz="1100" dirty="0"/>
              <a:t>TU</a:t>
            </a:r>
            <a:endParaRPr kumimoji="1" lang="ja-JP" altLang="en-US" sz="1100" dirty="0"/>
          </a:p>
        </p:txBody>
      </p:sp>
    </p:spTree>
    <p:extLst>
      <p:ext uri="{BB962C8B-B14F-4D97-AF65-F5344CB8AC3E}">
        <p14:creationId xmlns:p14="http://schemas.microsoft.com/office/powerpoint/2010/main" val="121906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0AA734C-F9E2-2952-E488-A1A705797622}"/>
              </a:ext>
            </a:extLst>
          </p:cNvPr>
          <p:cNvCxnSpPr>
            <a:cxnSpLocks/>
          </p:cNvCxnSpPr>
          <p:nvPr/>
        </p:nvCxnSpPr>
        <p:spPr>
          <a:xfrm>
            <a:off x="6480853" y="437007"/>
            <a:ext cx="0" cy="624805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図 4" descr="白いシャツを着ている女性&#10;&#10;自動的に生成された説明">
            <a:extLst>
              <a:ext uri="{FF2B5EF4-FFF2-40B4-BE49-F238E27FC236}">
                <a16:creationId xmlns:a16="http://schemas.microsoft.com/office/drawing/2014/main" id="{D769D125-BE3A-246D-232D-FF71787CBB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95250" y="3873643"/>
            <a:ext cx="1869340" cy="2400517"/>
          </a:xfrm>
          <a:prstGeom prst="rect">
            <a:avLst/>
          </a:prstGeom>
        </p:spPr>
      </p:pic>
      <p:pic>
        <p:nvPicPr>
          <p:cNvPr id="39" name="object 34">
            <a:extLst>
              <a:ext uri="{FF2B5EF4-FFF2-40B4-BE49-F238E27FC236}">
                <a16:creationId xmlns:a16="http://schemas.microsoft.com/office/drawing/2014/main" id="{22C613C0-EF64-6914-4E25-CDCE0E7A9BD3}"/>
              </a:ext>
            </a:extLst>
          </p:cNvPr>
          <p:cNvPicPr/>
          <p:nvPr/>
        </p:nvPicPr>
        <p:blipFill>
          <a:blip r:embed="rId3" cstate="email">
            <a:extLst>
              <a:ext uri="{28A0092B-C50C-407E-A947-70E740481C1C}">
                <a14:useLocalDpi xmlns:a14="http://schemas.microsoft.com/office/drawing/2010/main"/>
              </a:ext>
            </a:extLst>
          </a:blip>
          <a:stretch>
            <a:fillRect/>
          </a:stretch>
        </p:blipFill>
        <p:spPr>
          <a:xfrm>
            <a:off x="7189876" y="721225"/>
            <a:ext cx="1880088" cy="2400516"/>
          </a:xfrm>
          <a:prstGeom prst="rect">
            <a:avLst/>
          </a:prstGeom>
        </p:spPr>
      </p:pic>
      <p:sp>
        <p:nvSpPr>
          <p:cNvPr id="46" name="テキスト ボックス 45">
            <a:extLst>
              <a:ext uri="{FF2B5EF4-FFF2-40B4-BE49-F238E27FC236}">
                <a16:creationId xmlns:a16="http://schemas.microsoft.com/office/drawing/2014/main" id="{4673EC66-A776-DF3C-9DFB-94EC832C979E}"/>
              </a:ext>
            </a:extLst>
          </p:cNvPr>
          <p:cNvSpPr txBox="1"/>
          <p:nvPr/>
        </p:nvSpPr>
        <p:spPr>
          <a:xfrm>
            <a:off x="449892" y="412714"/>
            <a:ext cx="1210588" cy="338554"/>
          </a:xfrm>
          <a:prstGeom prst="rect">
            <a:avLst/>
          </a:prstGeom>
          <a:noFill/>
        </p:spPr>
        <p:txBody>
          <a:bodyPr wrap="none" rtlCol="0">
            <a:spAutoFit/>
          </a:bodyPr>
          <a:lstStyle/>
          <a:p>
            <a:r>
              <a:rPr kumimoji="1" lang="ja-JP" altLang="en-US" sz="1600" b="1" dirty="0"/>
              <a:t>専属モデル</a:t>
            </a:r>
          </a:p>
        </p:txBody>
      </p:sp>
      <p:pic>
        <p:nvPicPr>
          <p:cNvPr id="50" name="object 11">
            <a:extLst>
              <a:ext uri="{FF2B5EF4-FFF2-40B4-BE49-F238E27FC236}">
                <a16:creationId xmlns:a16="http://schemas.microsoft.com/office/drawing/2014/main" id="{644086BA-53CD-96FD-61F1-FDC19590D9C9}"/>
              </a:ext>
            </a:extLst>
          </p:cNvPr>
          <p:cNvPicPr/>
          <p:nvPr/>
        </p:nvPicPr>
        <p:blipFill>
          <a:blip r:embed="rId4" cstate="email">
            <a:extLst>
              <a:ext uri="{28A0092B-C50C-407E-A947-70E740481C1C}">
                <a14:useLocalDpi xmlns:a14="http://schemas.microsoft.com/office/drawing/2010/main"/>
              </a:ext>
            </a:extLst>
          </a:blip>
          <a:stretch>
            <a:fillRect/>
          </a:stretch>
        </p:blipFill>
        <p:spPr>
          <a:xfrm>
            <a:off x="9246129" y="5766473"/>
            <a:ext cx="303275" cy="304799"/>
          </a:xfrm>
          <a:prstGeom prst="rect">
            <a:avLst/>
          </a:prstGeom>
        </p:spPr>
      </p:pic>
      <p:pic>
        <p:nvPicPr>
          <p:cNvPr id="57" name="object 31">
            <a:extLst>
              <a:ext uri="{FF2B5EF4-FFF2-40B4-BE49-F238E27FC236}">
                <a16:creationId xmlns:a16="http://schemas.microsoft.com/office/drawing/2014/main" id="{CF388317-7555-C941-290F-6B1DEC6355B9}"/>
              </a:ext>
            </a:extLst>
          </p:cNvPr>
          <p:cNvPicPr/>
          <p:nvPr/>
        </p:nvPicPr>
        <p:blipFill>
          <a:blip r:embed="rId5" cstate="email">
            <a:extLst>
              <a:ext uri="{28A0092B-C50C-407E-A947-70E740481C1C}">
                <a14:useLocalDpi xmlns:a14="http://schemas.microsoft.com/office/drawing/2010/main"/>
              </a:ext>
            </a:extLst>
          </a:blip>
          <a:stretch>
            <a:fillRect/>
          </a:stretch>
        </p:blipFill>
        <p:spPr>
          <a:xfrm>
            <a:off x="7269948" y="3284339"/>
            <a:ext cx="301751" cy="304800"/>
          </a:xfrm>
          <a:prstGeom prst="rect">
            <a:avLst/>
          </a:prstGeom>
        </p:spPr>
      </p:pic>
      <p:sp>
        <p:nvSpPr>
          <p:cNvPr id="58" name="object 32">
            <a:extLst>
              <a:ext uri="{FF2B5EF4-FFF2-40B4-BE49-F238E27FC236}">
                <a16:creationId xmlns:a16="http://schemas.microsoft.com/office/drawing/2014/main" id="{EAAEBD8D-B0F7-DC4E-5FB0-04CAF607B47E}"/>
              </a:ext>
            </a:extLst>
          </p:cNvPr>
          <p:cNvSpPr txBox="1"/>
          <p:nvPr/>
        </p:nvSpPr>
        <p:spPr>
          <a:xfrm>
            <a:off x="7549530" y="3121741"/>
            <a:ext cx="1160780" cy="576440"/>
          </a:xfrm>
          <a:prstGeom prst="rect">
            <a:avLst/>
          </a:prstGeom>
        </p:spPr>
        <p:txBody>
          <a:bodyPr vert="horz" wrap="square" lIns="0" tIns="52705" rIns="0" bIns="0" rtlCol="0">
            <a:spAutoFit/>
          </a:bodyPr>
          <a:lstStyle/>
          <a:p>
            <a:pPr algn="ctr">
              <a:defRPr/>
            </a:pPr>
            <a:r>
              <a:rPr lang="ja-JP" altLang="en-US" sz="1400" b="1" dirty="0">
                <a:latin typeface="Yu Gothic"/>
                <a:cs typeface="Yu Gothic"/>
                <a:hlinkClick r:id="rId6"/>
              </a:rPr>
              <a:t>有末麻祐子</a:t>
            </a:r>
            <a:endParaRPr sz="1400" dirty="0">
              <a:latin typeface="Yu Gothic"/>
              <a:cs typeface="Yu Gothic"/>
            </a:endParaRPr>
          </a:p>
          <a:p>
            <a:pPr marR="5080" algn="ctr">
              <a:defRPr/>
            </a:pPr>
            <a:r>
              <a:rPr sz="1000" spc="150" dirty="0">
                <a:latin typeface="Yu Gothic"/>
                <a:cs typeface="Yu Gothic"/>
                <a:hlinkClick r:id="rId7"/>
              </a:rPr>
              <a:t>@</a:t>
            </a:r>
            <a:r>
              <a:rPr lang="en" sz="1000" spc="90" dirty="0">
                <a:latin typeface="Yu Gothic"/>
                <a:cs typeface="Yu Gothic"/>
                <a:hlinkClick r:id="rId7"/>
              </a:rPr>
              <a:t>m</a:t>
            </a:r>
            <a:r>
              <a:rPr lang="en" sz="1000" spc="35" dirty="0">
                <a:latin typeface="Yu Gothic"/>
                <a:cs typeface="Yu Gothic"/>
                <a:hlinkClick r:id="rId7"/>
              </a:rPr>
              <a:t>ay</a:t>
            </a:r>
            <a:r>
              <a:rPr lang="en" sz="1000" spc="30" dirty="0">
                <a:latin typeface="Yu Gothic"/>
                <a:cs typeface="Yu Gothic"/>
                <a:hlinkClick r:id="rId7"/>
              </a:rPr>
              <a:t>u</a:t>
            </a:r>
            <a:r>
              <a:rPr lang="en" sz="1000" spc="15" dirty="0">
                <a:latin typeface="Yu Gothic"/>
                <a:cs typeface="Yu Gothic"/>
                <a:hlinkClick r:id="rId7"/>
              </a:rPr>
              <a:t>k</a:t>
            </a:r>
            <a:r>
              <a:rPr lang="en" sz="1000" spc="25" dirty="0">
                <a:latin typeface="Yu Gothic"/>
                <a:cs typeface="Yu Gothic"/>
                <a:hlinkClick r:id="rId7"/>
              </a:rPr>
              <a:t>o</a:t>
            </a:r>
            <a:r>
              <a:rPr lang="en" sz="1000" spc="35" dirty="0">
                <a:latin typeface="Yu Gothic"/>
                <a:cs typeface="Yu Gothic"/>
                <a:hlinkClick r:id="rId7"/>
              </a:rPr>
              <a:t>a</a:t>
            </a:r>
            <a:r>
              <a:rPr lang="en" sz="1000" spc="15" dirty="0">
                <a:latin typeface="Yu Gothic"/>
                <a:cs typeface="Yu Gothic"/>
                <a:hlinkClick r:id="rId7"/>
              </a:rPr>
              <a:t>r</a:t>
            </a:r>
            <a:r>
              <a:rPr lang="en" sz="1000" spc="-10" dirty="0">
                <a:latin typeface="Yu Gothic"/>
                <a:cs typeface="Yu Gothic"/>
                <a:hlinkClick r:id="rId7"/>
              </a:rPr>
              <a:t>i</a:t>
            </a:r>
            <a:r>
              <a:rPr lang="en" sz="1000" spc="-20" dirty="0">
                <a:latin typeface="Yu Gothic"/>
                <a:cs typeface="Yu Gothic"/>
                <a:hlinkClick r:id="rId7"/>
              </a:rPr>
              <a:t>s</a:t>
            </a:r>
            <a:r>
              <a:rPr lang="en" sz="1000" spc="25" dirty="0">
                <a:latin typeface="Yu Gothic"/>
                <a:cs typeface="Yu Gothic"/>
                <a:hlinkClick r:id="rId7"/>
              </a:rPr>
              <a:t>u</a:t>
            </a:r>
            <a:r>
              <a:rPr lang="en" sz="1000" spc="10" dirty="0">
                <a:latin typeface="Yu Gothic"/>
                <a:cs typeface="Yu Gothic"/>
                <a:hlinkClick r:id="rId7"/>
              </a:rPr>
              <a:t>e</a:t>
            </a:r>
            <a:r>
              <a:rPr sz="1000" spc="10" dirty="0">
                <a:latin typeface="Yu Gothic"/>
                <a:cs typeface="Yu Gothic"/>
                <a:hlinkClick r:id="rId7"/>
              </a:rPr>
              <a:t>  </a:t>
            </a:r>
            <a:r>
              <a:rPr sz="1000" spc="65" dirty="0">
                <a:latin typeface="Yu Gothic"/>
                <a:cs typeface="Yu Gothic"/>
              </a:rPr>
              <a:t>13</a:t>
            </a:r>
            <a:r>
              <a:rPr sz="1000" spc="-5" dirty="0">
                <a:latin typeface="Yu Gothic"/>
                <a:cs typeface="Yu Gothic"/>
              </a:rPr>
              <a:t>万</a:t>
            </a:r>
            <a:r>
              <a:rPr sz="1000" spc="15" dirty="0">
                <a:latin typeface="Yu Gothic"/>
                <a:cs typeface="Yu Gothic"/>
              </a:rPr>
              <a:t>follower</a:t>
            </a:r>
            <a:r>
              <a:rPr lang="en-US" altLang="ja-JP" sz="1000" spc="15" dirty="0">
                <a:latin typeface="Yu Gothic"/>
                <a:cs typeface="Yu Gothic"/>
              </a:rPr>
              <a:t>s</a:t>
            </a:r>
            <a:endParaRPr sz="1000" dirty="0">
              <a:latin typeface="Yu Gothic"/>
              <a:cs typeface="Yu Gothic"/>
            </a:endParaRPr>
          </a:p>
        </p:txBody>
      </p:sp>
      <p:sp>
        <p:nvSpPr>
          <p:cNvPr id="4" name="正方形/長方形 3">
            <a:extLst>
              <a:ext uri="{FF2B5EF4-FFF2-40B4-BE49-F238E27FC236}">
                <a16:creationId xmlns:a16="http://schemas.microsoft.com/office/drawing/2014/main" id="{B7F5991F-D22A-B5BD-FC29-A4F88C8340E8}"/>
              </a:ext>
            </a:extLst>
          </p:cNvPr>
          <p:cNvSpPr/>
          <p:nvPr/>
        </p:nvSpPr>
        <p:spPr>
          <a:xfrm>
            <a:off x="0" y="3669"/>
            <a:ext cx="12192000" cy="2032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Box 18">
            <a:extLst>
              <a:ext uri="{FF2B5EF4-FFF2-40B4-BE49-F238E27FC236}">
                <a16:creationId xmlns:a16="http://schemas.microsoft.com/office/drawing/2014/main" id="{4F7B66DE-47BA-DB50-7E4B-97CF2DD0B19B}"/>
              </a:ext>
            </a:extLst>
          </p:cNvPr>
          <p:cNvSpPr txBox="1"/>
          <p:nvPr/>
        </p:nvSpPr>
        <p:spPr>
          <a:xfrm>
            <a:off x="-3122923" y="-117203"/>
            <a:ext cx="18288000" cy="309957"/>
          </a:xfrm>
          <a:prstGeom prst="rect">
            <a:avLst/>
          </a:prstGeom>
        </p:spPr>
        <p:txBody>
          <a:bodyPr lIns="0" tIns="0" rIns="0" bIns="0" rtlCol="0" anchor="t">
            <a:spAutoFit/>
          </a:bodyPr>
          <a:lstStyle/>
          <a:p>
            <a:pPr algn="ctr">
              <a:lnSpc>
                <a:spcPts val="2799"/>
              </a:lnSpc>
            </a:pPr>
            <a:r>
              <a:rPr lang="en-US" sz="1200" i="1">
                <a:solidFill>
                  <a:srgbClr val="FFFBF8"/>
                </a:solidFill>
                <a:latin typeface="Kollektif Italics"/>
              </a:rPr>
              <a:t>Oggi models’ profiles</a:t>
            </a:r>
            <a:endParaRPr lang="en-US" altLang="ja-JP" sz="1200" i="1">
              <a:solidFill>
                <a:srgbClr val="FFFBF8"/>
              </a:solidFill>
              <a:latin typeface="Kollektif Italics"/>
            </a:endParaRPr>
          </a:p>
        </p:txBody>
      </p:sp>
      <p:pic>
        <p:nvPicPr>
          <p:cNvPr id="12" name="グラフィックス 11" descr="キャレットを右へ 単色塗りつぶし">
            <a:extLst>
              <a:ext uri="{FF2B5EF4-FFF2-40B4-BE49-F238E27FC236}">
                <a16:creationId xmlns:a16="http://schemas.microsoft.com/office/drawing/2014/main" id="{4D52AA50-14A5-2A21-5C16-4192464992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746" y="382131"/>
            <a:ext cx="387552" cy="387552"/>
          </a:xfrm>
          <a:prstGeom prst="rect">
            <a:avLst/>
          </a:prstGeom>
        </p:spPr>
      </p:pic>
      <p:sp>
        <p:nvSpPr>
          <p:cNvPr id="24" name="テキスト ボックス 23">
            <a:extLst>
              <a:ext uri="{FF2B5EF4-FFF2-40B4-BE49-F238E27FC236}">
                <a16:creationId xmlns:a16="http://schemas.microsoft.com/office/drawing/2014/main" id="{20E79F5D-DBC6-AA47-AA65-79983148577D}"/>
              </a:ext>
            </a:extLst>
          </p:cNvPr>
          <p:cNvSpPr txBox="1"/>
          <p:nvPr/>
        </p:nvSpPr>
        <p:spPr>
          <a:xfrm>
            <a:off x="5099064" y="6694840"/>
            <a:ext cx="2763577" cy="123111"/>
          </a:xfrm>
          <a:prstGeom prst="rect">
            <a:avLst/>
          </a:prstGeom>
          <a:noFill/>
        </p:spPr>
        <p:txBody>
          <a:bodyPr wrap="none" lIns="0" tIns="0" rIns="0" bIns="0" rtlCol="0">
            <a:spAutoFit/>
          </a:bodyPr>
          <a:lstStyle/>
          <a:p>
            <a:pPr algn="r"/>
            <a:r>
              <a:rPr lang="en-US" altLang="ja-JP" sz="800" dirty="0">
                <a:solidFill>
                  <a:schemeClr val="tx1">
                    <a:lumMod val="75000"/>
                    <a:lumOff val="25000"/>
                  </a:schemeClr>
                </a:solidFill>
                <a:ea typeface="平成明朝体W3" pitchFamily="17" charset="-128"/>
                <a:cs typeface="Arial" pitchFamily="34" charset="0"/>
              </a:rPr>
              <a:t>©Copyright 2024 SHOGAKUKAN INC., all rights reserved.</a:t>
            </a:r>
            <a:endParaRPr lang="ja-JP" altLang="en-US" sz="800" dirty="0">
              <a:solidFill>
                <a:schemeClr val="tx1">
                  <a:lumMod val="75000"/>
                  <a:lumOff val="25000"/>
                </a:schemeClr>
              </a:solidFill>
              <a:ea typeface="平成明朝体W3" pitchFamily="17" charset="-128"/>
              <a:cs typeface="Arial" pitchFamily="34" charset="0"/>
            </a:endParaRPr>
          </a:p>
        </p:txBody>
      </p:sp>
      <p:sp>
        <p:nvSpPr>
          <p:cNvPr id="27" name="スライド番号プレースホルダー 26">
            <a:extLst>
              <a:ext uri="{FF2B5EF4-FFF2-40B4-BE49-F238E27FC236}">
                <a16:creationId xmlns:a16="http://schemas.microsoft.com/office/drawing/2014/main" id="{A29998DB-B6BD-192D-D89B-805C31A04A58}"/>
              </a:ext>
            </a:extLst>
          </p:cNvPr>
          <p:cNvSpPr>
            <a:spLocks noGrp="1"/>
          </p:cNvSpPr>
          <p:nvPr>
            <p:ph type="sldNum" sz="quarter" idx="12"/>
          </p:nvPr>
        </p:nvSpPr>
        <p:spPr>
          <a:xfrm>
            <a:off x="9307743" y="6413170"/>
            <a:ext cx="2743200" cy="365125"/>
          </a:xfrm>
        </p:spPr>
        <p:txBody>
          <a:bodyPr/>
          <a:lstStyle/>
          <a:p>
            <a:fld id="{DF8D5609-E9B0-419D-B3FA-22D9F77AE177}" type="slidenum">
              <a:rPr kumimoji="1" lang="ja-JP" altLang="en-US" smtClean="0"/>
              <a:t>9</a:t>
            </a:fld>
            <a:endParaRPr kumimoji="1" lang="ja-JP" altLang="en-US" dirty="0"/>
          </a:p>
        </p:txBody>
      </p:sp>
      <p:sp>
        <p:nvSpPr>
          <p:cNvPr id="47" name="object 7">
            <a:extLst>
              <a:ext uri="{FF2B5EF4-FFF2-40B4-BE49-F238E27FC236}">
                <a16:creationId xmlns:a16="http://schemas.microsoft.com/office/drawing/2014/main" id="{4D062067-571F-DFB3-38D3-0710638CD64A}"/>
              </a:ext>
            </a:extLst>
          </p:cNvPr>
          <p:cNvSpPr txBox="1"/>
          <p:nvPr/>
        </p:nvSpPr>
        <p:spPr>
          <a:xfrm>
            <a:off x="2889270" y="561637"/>
            <a:ext cx="3453502" cy="843821"/>
          </a:xfrm>
          <a:prstGeom prst="rect">
            <a:avLst/>
          </a:prstGeom>
        </p:spPr>
        <p:txBody>
          <a:bodyPr vert="horz" wrap="square" lIns="0" tIns="12700" rIns="0" bIns="0" rtlCol="0">
            <a:spAutoFit/>
          </a:bodyPr>
          <a:lstStyle/>
          <a:p>
            <a:pPr marL="12700">
              <a:spcBef>
                <a:spcPts val="100"/>
              </a:spcBef>
              <a:defRPr/>
            </a:pPr>
            <a:r>
              <a:rPr lang="ja-JP" altLang="en-US" sz="5400" dirty="0">
                <a:latin typeface="Yu Gothic"/>
                <a:cs typeface="Yu Gothic"/>
                <a:hlinkClick r:id="rId10"/>
              </a:rPr>
              <a:t>髙橋ひかる</a:t>
            </a:r>
            <a:endParaRPr sz="5400" dirty="0">
              <a:latin typeface="Yu Gothic"/>
              <a:cs typeface="Yu Gothic"/>
            </a:endParaRPr>
          </a:p>
        </p:txBody>
      </p:sp>
      <p:pic>
        <p:nvPicPr>
          <p:cNvPr id="48" name="object 9">
            <a:extLst>
              <a:ext uri="{FF2B5EF4-FFF2-40B4-BE49-F238E27FC236}">
                <a16:creationId xmlns:a16="http://schemas.microsoft.com/office/drawing/2014/main" id="{DD57DC5A-94E3-2788-B5FF-E8634D775C9C}"/>
              </a:ext>
            </a:extLst>
          </p:cNvPr>
          <p:cNvPicPr/>
          <p:nvPr/>
        </p:nvPicPr>
        <p:blipFill>
          <a:blip r:embed="rId11" cstate="email">
            <a:extLst>
              <a:ext uri="{28A0092B-C50C-407E-A947-70E740481C1C}">
                <a14:useLocalDpi xmlns:a14="http://schemas.microsoft.com/office/drawing/2010/main"/>
              </a:ext>
            </a:extLst>
          </a:blip>
          <a:stretch>
            <a:fillRect/>
          </a:stretch>
        </p:blipFill>
        <p:spPr>
          <a:xfrm>
            <a:off x="3010155" y="1394056"/>
            <a:ext cx="259079" cy="260603"/>
          </a:xfrm>
          <a:prstGeom prst="rect">
            <a:avLst/>
          </a:prstGeom>
        </p:spPr>
      </p:pic>
      <p:sp>
        <p:nvSpPr>
          <p:cNvPr id="51" name="テキスト ボックス 50">
            <a:hlinkClick r:id="rId12"/>
            <a:extLst>
              <a:ext uri="{FF2B5EF4-FFF2-40B4-BE49-F238E27FC236}">
                <a16:creationId xmlns:a16="http://schemas.microsoft.com/office/drawing/2014/main" id="{5A778B25-1AA0-9EC2-B745-D6990D987870}"/>
              </a:ext>
            </a:extLst>
          </p:cNvPr>
          <p:cNvSpPr txBox="1"/>
          <p:nvPr/>
        </p:nvSpPr>
        <p:spPr>
          <a:xfrm>
            <a:off x="3206220" y="1344129"/>
            <a:ext cx="3033203" cy="369332"/>
          </a:xfrm>
          <a:prstGeom prst="rect">
            <a:avLst/>
          </a:prstGeom>
          <a:noFill/>
        </p:spPr>
        <p:txBody>
          <a:bodyPr wrap="none" rtlCol="0">
            <a:spAutoFit/>
          </a:bodyPr>
          <a:lstStyle/>
          <a:p>
            <a:r>
              <a:rPr kumimoji="1" lang="en-US" altLang="ja-JP" dirty="0">
                <a:hlinkClick r:id="rId12"/>
              </a:rPr>
              <a:t>@hikaru_takahashi_official</a:t>
            </a:r>
            <a:endParaRPr kumimoji="1" lang="ja-JP" altLang="en-US" dirty="0"/>
          </a:p>
        </p:txBody>
      </p:sp>
      <p:sp>
        <p:nvSpPr>
          <p:cNvPr id="52" name="テキスト ボックス 51">
            <a:extLst>
              <a:ext uri="{FF2B5EF4-FFF2-40B4-BE49-F238E27FC236}">
                <a16:creationId xmlns:a16="http://schemas.microsoft.com/office/drawing/2014/main" id="{5D5B3C3E-6968-4451-1B49-FED277914C6E}"/>
              </a:ext>
            </a:extLst>
          </p:cNvPr>
          <p:cNvSpPr txBox="1"/>
          <p:nvPr/>
        </p:nvSpPr>
        <p:spPr>
          <a:xfrm>
            <a:off x="3326954" y="1643509"/>
            <a:ext cx="1539204" cy="338554"/>
          </a:xfrm>
          <a:prstGeom prst="rect">
            <a:avLst/>
          </a:prstGeom>
          <a:noFill/>
        </p:spPr>
        <p:txBody>
          <a:bodyPr wrap="none" rtlCol="0">
            <a:spAutoFit/>
          </a:bodyPr>
          <a:lstStyle/>
          <a:p>
            <a:r>
              <a:rPr lang="en-US" altLang="ja-JP" sz="1600" dirty="0"/>
              <a:t>66</a:t>
            </a:r>
            <a:r>
              <a:rPr kumimoji="1" lang="ja-JP" altLang="en-US" sz="1600" dirty="0"/>
              <a:t>万 </a:t>
            </a:r>
            <a:r>
              <a:rPr kumimoji="1" lang="en-US" altLang="ja-JP" sz="1600" dirty="0"/>
              <a:t>followers</a:t>
            </a:r>
            <a:endParaRPr kumimoji="1" lang="ja-JP" altLang="en-US" sz="1600" dirty="0"/>
          </a:p>
        </p:txBody>
      </p:sp>
      <p:graphicFrame>
        <p:nvGraphicFramePr>
          <p:cNvPr id="53" name="表 52">
            <a:extLst>
              <a:ext uri="{FF2B5EF4-FFF2-40B4-BE49-F238E27FC236}">
                <a16:creationId xmlns:a16="http://schemas.microsoft.com/office/drawing/2014/main" id="{C75132CE-716E-F509-D9A3-C6F271051FF6}"/>
              </a:ext>
            </a:extLst>
          </p:cNvPr>
          <p:cNvGraphicFramePr>
            <a:graphicFrameLocks noGrp="1"/>
          </p:cNvGraphicFramePr>
          <p:nvPr>
            <p:extLst>
              <p:ext uri="{D42A27DB-BD31-4B8C-83A1-F6EECF244321}">
                <p14:modId xmlns:p14="http://schemas.microsoft.com/office/powerpoint/2010/main" val="1544127762"/>
              </p:ext>
            </p:extLst>
          </p:nvPr>
        </p:nvGraphicFramePr>
        <p:xfrm>
          <a:off x="2464074" y="1905653"/>
          <a:ext cx="3694181" cy="2093903"/>
        </p:xfrm>
        <a:graphic>
          <a:graphicData uri="http://schemas.openxmlformats.org/drawingml/2006/table">
            <a:tbl>
              <a:tblPr firstRow="1" bandRow="1">
                <a:tableStyleId>{D7AC3CCA-C797-4891-BE02-D94E43425B78}</a:tableStyleId>
              </a:tblPr>
              <a:tblGrid>
                <a:gridCol w="1427927">
                  <a:extLst>
                    <a:ext uri="{9D8B030D-6E8A-4147-A177-3AD203B41FA5}">
                      <a16:colId xmlns:a16="http://schemas.microsoft.com/office/drawing/2014/main" val="334819513"/>
                    </a:ext>
                  </a:extLst>
                </a:gridCol>
                <a:gridCol w="2266254">
                  <a:extLst>
                    <a:ext uri="{9D8B030D-6E8A-4147-A177-3AD203B41FA5}">
                      <a16:colId xmlns:a16="http://schemas.microsoft.com/office/drawing/2014/main" val="4075573044"/>
                    </a:ext>
                  </a:extLst>
                </a:gridCol>
              </a:tblGrid>
              <a:tr h="396000">
                <a:tc>
                  <a:txBody>
                    <a:bodyPr/>
                    <a:lstStyle/>
                    <a:p>
                      <a:pPr algn="r"/>
                      <a:r>
                        <a:rPr kumimoji="1" lang="ja-JP" altLang="en-US" sz="1400"/>
                        <a:t>生年月日</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en-US" altLang="ja-JP" sz="1400" b="0" dirty="0"/>
                        <a:t>2001</a:t>
                      </a:r>
                      <a:r>
                        <a:rPr kumimoji="1" lang="ja-JP" altLang="en-US" sz="1400" b="0" dirty="0"/>
                        <a:t>／</a:t>
                      </a:r>
                      <a:r>
                        <a:rPr kumimoji="1" lang="en-US" altLang="ja-JP" sz="1400" b="0" dirty="0"/>
                        <a:t>9</a:t>
                      </a:r>
                      <a:r>
                        <a:rPr kumimoji="1" lang="ja-JP" altLang="en-US" sz="1400" b="0" dirty="0"/>
                        <a:t>／</a:t>
                      </a:r>
                      <a:r>
                        <a:rPr kumimoji="1" lang="en-US" altLang="ja-JP" sz="1400" b="0" dirty="0"/>
                        <a:t>22</a:t>
                      </a:r>
                      <a:endParaRPr kumimoji="1" lang="ja-JP" altLang="en-US" sz="1400" b="0" dirty="0"/>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9466185"/>
                  </a:ext>
                </a:extLst>
              </a:tr>
              <a:tr h="396000">
                <a:tc>
                  <a:txBody>
                    <a:bodyPr/>
                    <a:lstStyle/>
                    <a:p>
                      <a:pPr algn="r"/>
                      <a:r>
                        <a:rPr kumimoji="1" lang="ja-JP" altLang="en-US" sz="1400" b="1"/>
                        <a:t>出身地</a:t>
                      </a:r>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dirty="0"/>
                        <a:t>滋賀県</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6906736"/>
                  </a:ext>
                </a:extLst>
              </a:tr>
              <a:tr h="600863">
                <a:tc>
                  <a:txBody>
                    <a:bodyPr/>
                    <a:lstStyle/>
                    <a:p>
                      <a:pPr algn="r"/>
                      <a:r>
                        <a:rPr kumimoji="1" lang="en-US" altLang="ja-JP" sz="1400" b="1" dirty="0"/>
                        <a:t>TU</a:t>
                      </a:r>
                      <a:r>
                        <a:rPr kumimoji="1" lang="ja-JP" altLang="en-US" sz="1400" b="1" dirty="0"/>
                        <a:t>出演可能ジャンル</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400" dirty="0"/>
                        <a:t>全般</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13560797"/>
                  </a:ext>
                </a:extLst>
              </a:tr>
              <a:tr h="600863">
                <a:tc>
                  <a:txBody>
                    <a:bodyPr/>
                    <a:lstStyle/>
                    <a:p>
                      <a:pPr algn="r"/>
                      <a:r>
                        <a:rPr kumimoji="1" lang="en-US" altLang="ja-JP" sz="1400" b="1" dirty="0"/>
                        <a:t>32</a:t>
                      </a:r>
                      <a:r>
                        <a:rPr kumimoji="1" lang="ja-JP" altLang="en-US" sz="1400" b="1" dirty="0"/>
                        <a:t>周年</a:t>
                      </a:r>
                      <a:br>
                        <a:rPr kumimoji="1" lang="en-US" altLang="ja-JP" sz="1400" b="1" dirty="0"/>
                      </a:br>
                      <a:r>
                        <a:rPr kumimoji="1" lang="ja-JP" altLang="en-US" sz="1400" b="1" dirty="0"/>
                        <a:t>特別</a:t>
                      </a:r>
                      <a:r>
                        <a:rPr kumimoji="1" lang="en-US" altLang="ja-JP" sz="1400" b="1" dirty="0"/>
                        <a:t>TU</a:t>
                      </a:r>
                      <a:r>
                        <a:rPr kumimoji="1" lang="ja-JP" altLang="en-US" sz="1400" b="1" dirty="0"/>
                        <a:t>企画</a:t>
                      </a:r>
                      <a:r>
                        <a:rPr kumimoji="1" lang="ja-JP" altLang="en-US" sz="1200" b="1" dirty="0"/>
                        <a:t>（別紙参照）</a:t>
                      </a:r>
                      <a:endParaRPr kumimoji="1" lang="en-US" altLang="ja-JP" sz="1400" b="1" dirty="0"/>
                    </a:p>
                  </a:txBody>
                  <a:tcPr anchor="ctr">
                    <a:lnL w="1270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algn="l"/>
                      <a:r>
                        <a:rPr kumimoji="1" lang="ja-JP" altLang="en-US" sz="1400" dirty="0"/>
                        <a:t>・それ光ってる！</a:t>
                      </a:r>
                      <a:br>
                        <a:rPr kumimoji="1" lang="en-US" altLang="ja-JP" sz="1400" dirty="0"/>
                      </a:br>
                      <a:r>
                        <a:rPr kumimoji="1" lang="ja-JP" altLang="en-US" sz="1400" dirty="0"/>
                        <a:t>・おでかけデートコーデ</a:t>
                      </a: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552907399"/>
                  </a:ext>
                </a:extLst>
              </a:tr>
            </a:tbl>
          </a:graphicData>
        </a:graphic>
      </p:graphicFrame>
      <p:sp>
        <p:nvSpPr>
          <p:cNvPr id="54" name="object 32">
            <a:extLst>
              <a:ext uri="{FF2B5EF4-FFF2-40B4-BE49-F238E27FC236}">
                <a16:creationId xmlns:a16="http://schemas.microsoft.com/office/drawing/2014/main" id="{947131D8-FED2-88FF-849E-529BC8EC195C}"/>
              </a:ext>
            </a:extLst>
          </p:cNvPr>
          <p:cNvSpPr txBox="1"/>
          <p:nvPr/>
        </p:nvSpPr>
        <p:spPr>
          <a:xfrm>
            <a:off x="9509090" y="5506418"/>
            <a:ext cx="2155636" cy="627736"/>
          </a:xfrm>
          <a:prstGeom prst="rect">
            <a:avLst/>
          </a:prstGeom>
        </p:spPr>
        <p:txBody>
          <a:bodyPr vert="horz" wrap="square" lIns="0" tIns="52705" rIns="0" bIns="0" rtlCol="0">
            <a:spAutoFit/>
          </a:bodyPr>
          <a:lstStyle/>
          <a:p>
            <a:pPr marL="12700" algn="ctr">
              <a:spcBef>
                <a:spcPts val="415"/>
              </a:spcBef>
              <a:defRPr/>
            </a:pPr>
            <a:r>
              <a:rPr lang="ja-JP" altLang="en-US" sz="1400" b="1" dirty="0">
                <a:latin typeface="Yu Gothic"/>
                <a:cs typeface="Yu Gothic"/>
                <a:hlinkClick r:id="rId13"/>
              </a:rPr>
              <a:t>若月佑美</a:t>
            </a:r>
            <a:r>
              <a:rPr lang="ja-JP" altLang="en-US" sz="1400" b="1" dirty="0">
                <a:latin typeface="Yu Gothic"/>
                <a:cs typeface="Yu Gothic"/>
              </a:rPr>
              <a:t>（美容）</a:t>
            </a:r>
            <a:endParaRPr lang="en-US" altLang="ja-JP" sz="1400" b="1" dirty="0">
              <a:latin typeface="Yu Gothic"/>
              <a:cs typeface="Yu Gothic"/>
            </a:endParaRPr>
          </a:p>
          <a:p>
            <a:pPr marL="12700" algn="ctr">
              <a:spcBef>
                <a:spcPts val="415"/>
              </a:spcBef>
              <a:defRPr/>
            </a:pPr>
            <a:r>
              <a:rPr lang="en-US" sz="1000" spc="150" dirty="0">
                <a:latin typeface="Yu Gothic"/>
                <a:cs typeface="Yu Gothic"/>
                <a:hlinkClick r:id="rId14"/>
              </a:rPr>
              <a:t>@yumi_wakatsuki_official</a:t>
            </a:r>
            <a:br>
              <a:rPr lang="en-US" sz="1000" spc="150" dirty="0">
                <a:latin typeface="Yu Gothic"/>
                <a:cs typeface="Yu Gothic"/>
              </a:rPr>
            </a:br>
            <a:r>
              <a:rPr sz="1000" spc="10" dirty="0">
                <a:latin typeface="Yu Gothic"/>
                <a:cs typeface="Yu Gothic"/>
              </a:rPr>
              <a:t>  </a:t>
            </a:r>
            <a:r>
              <a:rPr lang="en-US" sz="1000" spc="65" dirty="0">
                <a:latin typeface="Yu Gothic"/>
                <a:cs typeface="Yu Gothic"/>
              </a:rPr>
              <a:t>48</a:t>
            </a:r>
            <a:r>
              <a:rPr lang="ja-JP" altLang="en-US" sz="1000" spc="65" dirty="0">
                <a:latin typeface="Yu Gothic"/>
                <a:cs typeface="Yu Gothic"/>
              </a:rPr>
              <a:t>万</a:t>
            </a:r>
            <a:r>
              <a:rPr sz="1000" spc="15" dirty="0">
                <a:latin typeface="Yu Gothic"/>
                <a:cs typeface="Yu Gothic"/>
              </a:rPr>
              <a:t>follower</a:t>
            </a:r>
            <a:r>
              <a:rPr lang="en-US" altLang="ja-JP" sz="1000" spc="15" dirty="0">
                <a:latin typeface="Yu Gothic"/>
                <a:cs typeface="Yu Gothic"/>
              </a:rPr>
              <a:t>s</a:t>
            </a:r>
            <a:endParaRPr sz="1000" dirty="0">
              <a:latin typeface="Yu Gothic"/>
              <a:cs typeface="Yu Gothic"/>
            </a:endParaRPr>
          </a:p>
        </p:txBody>
      </p:sp>
      <p:pic>
        <p:nvPicPr>
          <p:cNvPr id="13" name="グラフィックス 12" descr="キャレットを右へ 単色塗りつぶし">
            <a:extLst>
              <a:ext uri="{FF2B5EF4-FFF2-40B4-BE49-F238E27FC236}">
                <a16:creationId xmlns:a16="http://schemas.microsoft.com/office/drawing/2014/main" id="{96109F74-CB89-F81B-0A3A-B9CC49634D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59722" y="345205"/>
            <a:ext cx="387552" cy="387552"/>
          </a:xfrm>
          <a:prstGeom prst="rect">
            <a:avLst/>
          </a:prstGeom>
        </p:spPr>
      </p:pic>
      <p:sp>
        <p:nvSpPr>
          <p:cNvPr id="25" name="テキスト ボックス 24">
            <a:extLst>
              <a:ext uri="{FF2B5EF4-FFF2-40B4-BE49-F238E27FC236}">
                <a16:creationId xmlns:a16="http://schemas.microsoft.com/office/drawing/2014/main" id="{56A9E2CC-F81E-9444-F5D1-640BEEEA696A}"/>
              </a:ext>
            </a:extLst>
          </p:cNvPr>
          <p:cNvSpPr txBox="1"/>
          <p:nvPr/>
        </p:nvSpPr>
        <p:spPr>
          <a:xfrm>
            <a:off x="6994409" y="391464"/>
            <a:ext cx="1826141" cy="338554"/>
          </a:xfrm>
          <a:prstGeom prst="rect">
            <a:avLst/>
          </a:prstGeom>
          <a:noFill/>
        </p:spPr>
        <p:txBody>
          <a:bodyPr wrap="none" rtlCol="0">
            <a:spAutoFit/>
          </a:bodyPr>
          <a:lstStyle/>
          <a:p>
            <a:r>
              <a:rPr kumimoji="1" lang="ja-JP" altLang="en-US" sz="1600" b="1" dirty="0"/>
              <a:t>レギュラーモデル</a:t>
            </a:r>
          </a:p>
        </p:txBody>
      </p:sp>
      <p:sp>
        <p:nvSpPr>
          <p:cNvPr id="26" name="テキスト ボックス 25">
            <a:extLst>
              <a:ext uri="{FF2B5EF4-FFF2-40B4-BE49-F238E27FC236}">
                <a16:creationId xmlns:a16="http://schemas.microsoft.com/office/drawing/2014/main" id="{D1BD6C7C-8179-AE6D-4345-3337B9B4E3A8}"/>
              </a:ext>
            </a:extLst>
          </p:cNvPr>
          <p:cNvSpPr txBox="1"/>
          <p:nvPr/>
        </p:nvSpPr>
        <p:spPr>
          <a:xfrm>
            <a:off x="3069908" y="353465"/>
            <a:ext cx="2691763" cy="276999"/>
          </a:xfrm>
          <a:prstGeom prst="rect">
            <a:avLst/>
          </a:prstGeom>
          <a:noFill/>
        </p:spPr>
        <p:txBody>
          <a:bodyPr wrap="none" rtlCol="0">
            <a:spAutoFit/>
          </a:bodyPr>
          <a:lstStyle/>
          <a:p>
            <a:r>
              <a:rPr kumimoji="1" lang="ja-JP" altLang="en-US" sz="1200" b="1" dirty="0"/>
              <a:t>▶</a:t>
            </a:r>
            <a:r>
              <a:rPr kumimoji="1" lang="en-US" altLang="ja-JP" sz="1200" b="1" dirty="0"/>
              <a:t>2025</a:t>
            </a:r>
            <a:r>
              <a:rPr kumimoji="1" lang="ja-JP" altLang="en-US" sz="1200" b="1" dirty="0"/>
              <a:t>年</a:t>
            </a:r>
            <a:r>
              <a:rPr kumimoji="1" lang="en-US" altLang="ja-JP" sz="1200" b="1" dirty="0"/>
              <a:t>2</a:t>
            </a:r>
            <a:r>
              <a:rPr kumimoji="1" lang="ja-JP" altLang="en-US" sz="1200" b="1" dirty="0"/>
              <a:t>月号にて専属デビュー！</a:t>
            </a:r>
            <a:endParaRPr kumimoji="1" lang="ja-JP" altLang="en-US" sz="1200" dirty="0"/>
          </a:p>
        </p:txBody>
      </p:sp>
      <p:pic>
        <p:nvPicPr>
          <p:cNvPr id="17" name="図 16" descr="髪の長い女性&#10;&#10;AI によって生成されたコンテンツは間違っている可能性があります。">
            <a:extLst>
              <a:ext uri="{FF2B5EF4-FFF2-40B4-BE49-F238E27FC236}">
                <a16:creationId xmlns:a16="http://schemas.microsoft.com/office/drawing/2014/main" id="{A39086A7-C5B2-099B-45B2-80746A91BCF3}"/>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173131" y="1040225"/>
            <a:ext cx="2151766" cy="2443799"/>
          </a:xfrm>
          <a:prstGeom prst="rect">
            <a:avLst/>
          </a:prstGeom>
        </p:spPr>
      </p:pic>
      <p:sp>
        <p:nvSpPr>
          <p:cNvPr id="3" name="テキスト ボックス 2">
            <a:extLst>
              <a:ext uri="{FF2B5EF4-FFF2-40B4-BE49-F238E27FC236}">
                <a16:creationId xmlns:a16="http://schemas.microsoft.com/office/drawing/2014/main" id="{A45474C4-8AB0-3068-0367-587199FCE57D}"/>
              </a:ext>
            </a:extLst>
          </p:cNvPr>
          <p:cNvSpPr txBox="1"/>
          <p:nvPr/>
        </p:nvSpPr>
        <p:spPr>
          <a:xfrm>
            <a:off x="2812767" y="4110981"/>
            <a:ext cx="902811" cy="307777"/>
          </a:xfrm>
          <a:prstGeom prst="rect">
            <a:avLst/>
          </a:prstGeom>
          <a:noFill/>
        </p:spPr>
        <p:txBody>
          <a:bodyPr wrap="square" rtlCol="0">
            <a:spAutoFit/>
          </a:bodyPr>
          <a:lstStyle/>
          <a:p>
            <a:r>
              <a:rPr kumimoji="1" lang="ja-JP" altLang="en-US" sz="1400" dirty="0"/>
              <a:t>事例紹介</a:t>
            </a:r>
          </a:p>
        </p:txBody>
      </p:sp>
      <p:cxnSp>
        <p:nvCxnSpPr>
          <p:cNvPr id="22" name="直線コネクタ 21">
            <a:extLst>
              <a:ext uri="{FF2B5EF4-FFF2-40B4-BE49-F238E27FC236}">
                <a16:creationId xmlns:a16="http://schemas.microsoft.com/office/drawing/2014/main" id="{15A8A1DC-91C1-6CF8-906B-75EE48AAFF97}"/>
              </a:ext>
            </a:extLst>
          </p:cNvPr>
          <p:cNvCxnSpPr>
            <a:cxnSpLocks/>
          </p:cNvCxnSpPr>
          <p:nvPr/>
        </p:nvCxnSpPr>
        <p:spPr>
          <a:xfrm>
            <a:off x="484411" y="4250550"/>
            <a:ext cx="2352137" cy="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1359E3F-1BBE-AB52-1561-FA24FDDD93B5}"/>
              </a:ext>
            </a:extLst>
          </p:cNvPr>
          <p:cNvCxnSpPr>
            <a:cxnSpLocks/>
          </p:cNvCxnSpPr>
          <p:nvPr/>
        </p:nvCxnSpPr>
        <p:spPr>
          <a:xfrm>
            <a:off x="3715578" y="4262026"/>
            <a:ext cx="2383610" cy="0"/>
          </a:xfrm>
          <a:prstGeom prst="line">
            <a:avLst/>
          </a:prstGeom>
        </p:spPr>
        <p:style>
          <a:lnRef idx="1">
            <a:schemeClr val="dk1"/>
          </a:lnRef>
          <a:fillRef idx="0">
            <a:schemeClr val="dk1"/>
          </a:fillRef>
          <a:effectRef idx="0">
            <a:schemeClr val="dk1"/>
          </a:effectRef>
          <a:fontRef idx="minor">
            <a:schemeClr val="tx1"/>
          </a:fontRef>
        </p:style>
      </p:cxnSp>
      <p:pic>
        <p:nvPicPr>
          <p:cNvPr id="33" name="図 32">
            <a:extLst>
              <a:ext uri="{FF2B5EF4-FFF2-40B4-BE49-F238E27FC236}">
                <a16:creationId xmlns:a16="http://schemas.microsoft.com/office/drawing/2014/main" id="{C2FD0A48-729B-B640-7B18-C26AEA5F9D8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61890" y="4592633"/>
            <a:ext cx="3283950" cy="2102207"/>
          </a:xfrm>
          <a:prstGeom prst="rect">
            <a:avLst/>
          </a:prstGeom>
        </p:spPr>
      </p:pic>
      <p:grpSp>
        <p:nvGrpSpPr>
          <p:cNvPr id="35" name="グループ化 34">
            <a:extLst>
              <a:ext uri="{FF2B5EF4-FFF2-40B4-BE49-F238E27FC236}">
                <a16:creationId xmlns:a16="http://schemas.microsoft.com/office/drawing/2014/main" id="{D5F5247B-076C-E2A1-0685-CD19E5A33B5E}"/>
              </a:ext>
            </a:extLst>
          </p:cNvPr>
          <p:cNvGrpSpPr/>
          <p:nvPr/>
        </p:nvGrpSpPr>
        <p:grpSpPr>
          <a:xfrm>
            <a:off x="3326954" y="4435902"/>
            <a:ext cx="517992" cy="517992"/>
            <a:chOff x="4983942" y="4330279"/>
            <a:chExt cx="517992" cy="517992"/>
          </a:xfrm>
        </p:grpSpPr>
        <p:sp>
          <p:nvSpPr>
            <p:cNvPr id="36" name="円/楕円 31">
              <a:extLst>
                <a:ext uri="{FF2B5EF4-FFF2-40B4-BE49-F238E27FC236}">
                  <a16:creationId xmlns:a16="http://schemas.microsoft.com/office/drawing/2014/main" id="{72FC81D1-73A6-27E2-7876-EF94B60574F5}"/>
                </a:ext>
              </a:extLst>
            </p:cNvPr>
            <p:cNvSpPr/>
            <p:nvPr/>
          </p:nvSpPr>
          <p:spPr>
            <a:xfrm>
              <a:off x="4983942" y="4330279"/>
              <a:ext cx="517992" cy="51799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000"/>
            </a:p>
          </p:txBody>
        </p:sp>
        <p:sp>
          <p:nvSpPr>
            <p:cNvPr id="37" name="テキスト ボックス 36">
              <a:extLst>
                <a:ext uri="{FF2B5EF4-FFF2-40B4-BE49-F238E27FC236}">
                  <a16:creationId xmlns:a16="http://schemas.microsoft.com/office/drawing/2014/main" id="{B9A4159C-4C3C-6F95-96EA-3421C58B965E}"/>
                </a:ext>
              </a:extLst>
            </p:cNvPr>
            <p:cNvSpPr txBox="1"/>
            <p:nvPr/>
          </p:nvSpPr>
          <p:spPr>
            <a:xfrm>
              <a:off x="5009541" y="4417384"/>
              <a:ext cx="466794" cy="430887"/>
            </a:xfrm>
            <a:prstGeom prst="rect">
              <a:avLst/>
            </a:prstGeom>
            <a:noFill/>
          </p:spPr>
          <p:txBody>
            <a:bodyPr wrap="none" rtlCol="0">
              <a:spAutoFit/>
            </a:bodyPr>
            <a:lstStyle/>
            <a:p>
              <a:pPr algn="ctr"/>
              <a:r>
                <a:rPr kumimoji="1" lang="ja-JP" altLang="en-US" sz="1100" dirty="0">
                  <a:solidFill>
                    <a:schemeClr val="bg1"/>
                  </a:solidFill>
                </a:rPr>
                <a:t>本誌</a:t>
              </a:r>
              <a:br>
                <a:rPr kumimoji="1" lang="en-US" altLang="ja-JP" sz="1100" dirty="0">
                  <a:solidFill>
                    <a:schemeClr val="bg1"/>
                  </a:solidFill>
                </a:rPr>
              </a:br>
              <a:r>
                <a:rPr kumimoji="1" lang="en-US" altLang="ja-JP" sz="1100" dirty="0">
                  <a:solidFill>
                    <a:schemeClr val="bg1"/>
                  </a:solidFill>
                </a:rPr>
                <a:t>TU</a:t>
              </a:r>
              <a:endParaRPr kumimoji="1" lang="ja-JP" altLang="en-US" sz="1200" dirty="0">
                <a:solidFill>
                  <a:schemeClr val="bg1"/>
                </a:solidFill>
              </a:endParaRPr>
            </a:p>
          </p:txBody>
        </p:sp>
      </p:grpSp>
      <p:sp>
        <p:nvSpPr>
          <p:cNvPr id="40" name="テキスト ボックス 39">
            <a:extLst>
              <a:ext uri="{FF2B5EF4-FFF2-40B4-BE49-F238E27FC236}">
                <a16:creationId xmlns:a16="http://schemas.microsoft.com/office/drawing/2014/main" id="{E13BA7A6-7FB2-33B4-A654-AEAE576BEF1C}"/>
              </a:ext>
            </a:extLst>
          </p:cNvPr>
          <p:cNvSpPr txBox="1"/>
          <p:nvPr/>
        </p:nvSpPr>
        <p:spPr>
          <a:xfrm>
            <a:off x="3545840" y="6094676"/>
            <a:ext cx="1172116" cy="600164"/>
          </a:xfrm>
          <a:prstGeom prst="rect">
            <a:avLst/>
          </a:prstGeom>
          <a:noFill/>
        </p:spPr>
        <p:txBody>
          <a:bodyPr wrap="none" rtlCol="0">
            <a:spAutoFit/>
          </a:bodyPr>
          <a:lstStyle/>
          <a:p>
            <a:r>
              <a:rPr kumimoji="1" lang="ja-JP" altLang="en-US" sz="1100" b="1" dirty="0"/>
              <a:t>◀ビューティー</a:t>
            </a:r>
            <a:br>
              <a:rPr kumimoji="1" lang="en-US" altLang="ja-JP" sz="1100" dirty="0"/>
            </a:br>
            <a:r>
              <a:rPr kumimoji="1" lang="ja-JP" altLang="en-US" sz="1100" dirty="0"/>
              <a:t>ファンケル</a:t>
            </a:r>
            <a:endParaRPr kumimoji="1" lang="en-US" altLang="ja-JP" sz="1100" dirty="0"/>
          </a:p>
          <a:p>
            <a:r>
              <a:rPr kumimoji="1" lang="en-US" altLang="ja-JP" sz="1100" dirty="0"/>
              <a:t>TU</a:t>
            </a:r>
            <a:endParaRPr kumimoji="1" lang="ja-JP" altLang="en-US" sz="1100" dirty="0"/>
          </a:p>
        </p:txBody>
      </p:sp>
      <p:pic>
        <p:nvPicPr>
          <p:cNvPr id="1028" name="Picture 4" descr="鹿沼憂妃">
            <a:extLst>
              <a:ext uri="{FF2B5EF4-FFF2-40B4-BE49-F238E27FC236}">
                <a16:creationId xmlns:a16="http://schemas.microsoft.com/office/drawing/2014/main" id="{8F85BE8E-A750-6C85-B6E2-83602F75A24A}"/>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9583582" y="723846"/>
            <a:ext cx="1879988" cy="2397895"/>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hlinkClick r:id="rId18"/>
            <a:extLst>
              <a:ext uri="{FF2B5EF4-FFF2-40B4-BE49-F238E27FC236}">
                <a16:creationId xmlns:a16="http://schemas.microsoft.com/office/drawing/2014/main" id="{DA2A4395-8839-B695-3979-C6F3332D5F23}"/>
              </a:ext>
            </a:extLst>
          </p:cNvPr>
          <p:cNvSpPr txBox="1"/>
          <p:nvPr/>
        </p:nvSpPr>
        <p:spPr>
          <a:xfrm>
            <a:off x="9992226" y="3102184"/>
            <a:ext cx="1062700" cy="615553"/>
          </a:xfrm>
          <a:prstGeom prst="rect">
            <a:avLst/>
          </a:prstGeom>
          <a:noFill/>
        </p:spPr>
        <p:txBody>
          <a:bodyPr wrap="square">
            <a:spAutoFit/>
          </a:bodyPr>
          <a:lstStyle/>
          <a:p>
            <a:pPr algn="ctr">
              <a:buNone/>
            </a:pPr>
            <a:r>
              <a:rPr lang="ja-JP" altLang="en-US" sz="1400" b="1" i="0" dirty="0">
                <a:solidFill>
                  <a:srgbClr val="222222"/>
                </a:solidFill>
                <a:effectLst/>
                <a:latin typeface="Roboto" panose="02000000000000000000" pitchFamily="2" charset="0"/>
                <a:hlinkClick r:id="rId18"/>
              </a:rPr>
              <a:t>鹿沼憂妃</a:t>
            </a:r>
            <a:r>
              <a:rPr lang="en-US" altLang="ja-JP" sz="1000" dirty="0">
                <a:solidFill>
                  <a:srgbClr val="222222"/>
                </a:solidFill>
                <a:latin typeface="+mn-ea"/>
                <a:hlinkClick r:id="rId19"/>
              </a:rPr>
              <a:t>@shika_0225</a:t>
            </a:r>
            <a:endParaRPr lang="en-US" altLang="ja-JP" sz="1000" dirty="0">
              <a:solidFill>
                <a:srgbClr val="222222"/>
              </a:solidFill>
              <a:latin typeface="+mn-ea"/>
            </a:endParaRPr>
          </a:p>
          <a:p>
            <a:pPr algn="ctr"/>
            <a:r>
              <a:rPr lang="en-US" altLang="ja-JP" sz="1000" spc="65" dirty="0">
                <a:latin typeface="+mn-ea"/>
                <a:cs typeface="Yu Gothic"/>
              </a:rPr>
              <a:t>13</a:t>
            </a:r>
            <a:r>
              <a:rPr lang="ja-JP" altLang="en-US" sz="1000" spc="-5" dirty="0">
                <a:latin typeface="+mn-ea"/>
                <a:cs typeface="Yu Gothic"/>
              </a:rPr>
              <a:t>万</a:t>
            </a:r>
            <a:r>
              <a:rPr lang="en-US" altLang="ja-JP" sz="1000" spc="15" dirty="0">
                <a:latin typeface="+mn-ea"/>
                <a:cs typeface="Yu Gothic"/>
              </a:rPr>
              <a:t>followers</a:t>
            </a:r>
            <a:endParaRPr lang="ja-JP" altLang="en-US" sz="1000" b="1" i="0" dirty="0">
              <a:solidFill>
                <a:srgbClr val="222222"/>
              </a:solidFill>
              <a:effectLst/>
              <a:latin typeface="+mn-ea"/>
            </a:endParaRPr>
          </a:p>
        </p:txBody>
      </p:sp>
      <p:pic>
        <p:nvPicPr>
          <p:cNvPr id="44" name="object 31">
            <a:extLst>
              <a:ext uri="{FF2B5EF4-FFF2-40B4-BE49-F238E27FC236}">
                <a16:creationId xmlns:a16="http://schemas.microsoft.com/office/drawing/2014/main" id="{DC115B31-83D7-06F6-7473-69673ECEE3BE}"/>
              </a:ext>
            </a:extLst>
          </p:cNvPr>
          <p:cNvPicPr/>
          <p:nvPr/>
        </p:nvPicPr>
        <p:blipFill>
          <a:blip r:embed="rId5" cstate="email">
            <a:extLst>
              <a:ext uri="{28A0092B-C50C-407E-A947-70E740481C1C}">
                <a14:useLocalDpi xmlns:a14="http://schemas.microsoft.com/office/drawing/2010/main"/>
              </a:ext>
            </a:extLst>
          </a:blip>
          <a:stretch>
            <a:fillRect/>
          </a:stretch>
        </p:blipFill>
        <p:spPr>
          <a:xfrm>
            <a:off x="9762689" y="3284339"/>
            <a:ext cx="301751" cy="304800"/>
          </a:xfrm>
          <a:prstGeom prst="rect">
            <a:avLst/>
          </a:prstGeom>
        </p:spPr>
      </p:pic>
    </p:spTree>
    <p:extLst>
      <p:ext uri="{BB962C8B-B14F-4D97-AF65-F5344CB8AC3E}">
        <p14:creationId xmlns:p14="http://schemas.microsoft.com/office/powerpoint/2010/main" val="91312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50DFE53031D8146A1A7FA14BD8E3F3A" ma:contentTypeVersion="13" ma:contentTypeDescription="新しいドキュメントを作成します。" ma:contentTypeScope="" ma:versionID="a4aac55b853749e7277ba8b2055ba7fb">
  <xsd:schema xmlns:xsd="http://www.w3.org/2001/XMLSchema" xmlns:xs="http://www.w3.org/2001/XMLSchema" xmlns:p="http://schemas.microsoft.com/office/2006/metadata/properties" xmlns:ns3="79c2f3e3-a8e5-4d88-8de1-f5b675e89902" xmlns:ns4="164bd3d9-35e6-4c55-96f7-559296d89a0a" targetNamespace="http://schemas.microsoft.com/office/2006/metadata/properties" ma:root="true" ma:fieldsID="9b4fa595485e23578c75640645790fc5" ns3:_="" ns4:_="">
    <xsd:import namespace="79c2f3e3-a8e5-4d88-8de1-f5b675e89902"/>
    <xsd:import namespace="164bd3d9-35e6-4c55-96f7-559296d89a0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2f3e3-a8e5-4d88-8de1-f5b675e89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4bd3d9-35e6-4c55-96f7-559296d89a0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9c2f3e3-a8e5-4d88-8de1-f5b675e89902" xsi:nil="true"/>
  </documentManagement>
</p:properties>
</file>

<file path=customXml/itemProps1.xml><?xml version="1.0" encoding="utf-8"?>
<ds:datastoreItem xmlns:ds="http://schemas.openxmlformats.org/officeDocument/2006/customXml" ds:itemID="{D677FC79-CBC4-434D-B3ED-05C3C0BF7F27}">
  <ds:schemaRefs>
    <ds:schemaRef ds:uri="164bd3d9-35e6-4c55-96f7-559296d89a0a"/>
    <ds:schemaRef ds:uri="79c2f3e3-a8e5-4d88-8de1-f5b675e89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B4B2FB-A008-44AC-A07F-E7CAE205FEBB}">
  <ds:schemaRefs>
    <ds:schemaRef ds:uri="http://schemas.microsoft.com/sharepoint/v3/contenttype/forms"/>
  </ds:schemaRefs>
</ds:datastoreItem>
</file>

<file path=customXml/itemProps3.xml><?xml version="1.0" encoding="utf-8"?>
<ds:datastoreItem xmlns:ds="http://schemas.openxmlformats.org/officeDocument/2006/customXml" ds:itemID="{4A7FCEBE-552A-461A-9B09-72FFFCB5EA40}">
  <ds:schemaRefs>
    <ds:schemaRef ds:uri="http://schemas.openxmlformats.org/package/2006/metadata/core-properties"/>
    <ds:schemaRef ds:uri="http://www.w3.org/XML/1998/namespace"/>
    <ds:schemaRef ds:uri="http://schemas.microsoft.com/office/2006/metadata/properties"/>
    <ds:schemaRef ds:uri="http://purl.org/dc/terms/"/>
    <ds:schemaRef ds:uri="http://schemas.microsoft.com/office/2006/documentManagement/types"/>
    <ds:schemaRef ds:uri="79c2f3e3-a8e5-4d88-8de1-f5b675e89902"/>
    <ds:schemaRef ds:uri="http://purl.org/dc/elements/1.1/"/>
    <ds:schemaRef ds:uri="http://purl.org/dc/dcmitype/"/>
    <ds:schemaRef ds:uri="http://schemas.microsoft.com/office/infopath/2007/PartnerControls"/>
    <ds:schemaRef ds:uri="164bd3d9-35e6-4c55-96f7-559296d89a0a"/>
  </ds:schemaRefs>
</ds:datastoreItem>
</file>

<file path=docProps/app.xml><?xml version="1.0" encoding="utf-8"?>
<Properties xmlns="http://schemas.openxmlformats.org/officeDocument/2006/extended-properties" xmlns:vt="http://schemas.openxmlformats.org/officeDocument/2006/docPropsVTypes">
  <TotalTime>1093</TotalTime>
  <Words>5254</Words>
  <Application>Microsoft Office PowerPoint</Application>
  <PresentationFormat>ワイド画面</PresentationFormat>
  <Paragraphs>914</Paragraphs>
  <Slides>29</Slides>
  <Notes>9</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48" baseType="lpstr">
      <vt:lpstr>-apple-system</vt:lpstr>
      <vt:lpstr>Kollektif Italics</vt:lpstr>
      <vt:lpstr>ＭＳ Ｐゴシック</vt:lpstr>
      <vt:lpstr>PilGi</vt:lpstr>
      <vt:lpstr>var(--font-family-system)</vt:lpstr>
      <vt:lpstr>メイリオ</vt:lpstr>
      <vt:lpstr>メイリオ</vt:lpstr>
      <vt:lpstr>平成明朝体W3</vt:lpstr>
      <vt:lpstr>Yu Gothic</vt:lpstr>
      <vt:lpstr>Yu Gothic</vt:lpstr>
      <vt:lpstr>游ゴシック Light</vt:lpstr>
      <vt:lpstr>游ゴシック Medium</vt:lpstr>
      <vt:lpstr>Arabic Typesetting</vt:lpstr>
      <vt:lpstr>Arial</vt:lpstr>
      <vt:lpstr>Roboto</vt:lpstr>
      <vt:lpstr>Times New Roman</vt:lpstr>
      <vt:lpstr>Verdana</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鶴見 知香</dc:creator>
  <cp:lastModifiedBy>細川 壮</cp:lastModifiedBy>
  <cp:revision>35</cp:revision>
  <dcterms:created xsi:type="dcterms:W3CDTF">2023-11-20T07:59:48Z</dcterms:created>
  <dcterms:modified xsi:type="dcterms:W3CDTF">2026-04-10T04:30:07Z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0x010100950DFE53031D8146A1A7FA14BD8E3F3A</vt:lpwstr>
  </property>
</Properties>
</file>