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56" r:id="rId2"/>
    <p:sldId id="257" r:id="rId3"/>
    <p:sldId id="258" r:id="rId4"/>
    <p:sldId id="264" r:id="rId5"/>
    <p:sldId id="270" r:id="rId6"/>
    <p:sldId id="261" r:id="rId7"/>
    <p:sldId id="259" r:id="rId8"/>
    <p:sldId id="267" r:id="rId9"/>
    <p:sldId id="260" r:id="rId10"/>
    <p:sldId id="262" r:id="rId11"/>
    <p:sldId id="263" r:id="rId12"/>
    <p:sldId id="269"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48" autoAdjust="0"/>
    <p:restoredTop sz="94798"/>
  </p:normalViewPr>
  <p:slideViewPr>
    <p:cSldViewPr snapToGrid="0">
      <p:cViewPr varScale="1">
        <p:scale>
          <a:sx n="101" d="100"/>
          <a:sy n="101" d="100"/>
        </p:scale>
        <p:origin x="224"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5ECEC-4B1B-4860-A5B6-F1BA82D977D6}" type="datetimeFigureOut">
              <a:rPr kumimoji="1" lang="ja-JP" altLang="en-US" smtClean="0"/>
              <a:t>2025/8/27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8A9815-F233-4522-B9F6-89C8BCE4DAEC}" type="slidenum">
              <a:rPr kumimoji="1" lang="ja-JP" altLang="en-US" smtClean="0"/>
              <a:t>‹#›</a:t>
            </a:fld>
            <a:endParaRPr kumimoji="1" lang="ja-JP" altLang="en-US"/>
          </a:p>
        </p:txBody>
      </p:sp>
    </p:spTree>
    <p:extLst>
      <p:ext uri="{BB962C8B-B14F-4D97-AF65-F5344CB8AC3E}">
        <p14:creationId xmlns:p14="http://schemas.microsoft.com/office/powerpoint/2010/main" val="32037992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68A9815-F233-4522-B9F6-89C8BCE4DAEC}" type="slidenum">
              <a:rPr kumimoji="1" lang="ja-JP" altLang="en-US" smtClean="0"/>
              <a:t>2</a:t>
            </a:fld>
            <a:endParaRPr kumimoji="1" lang="ja-JP" altLang="en-US"/>
          </a:p>
        </p:txBody>
      </p:sp>
    </p:spTree>
    <p:extLst>
      <p:ext uri="{BB962C8B-B14F-4D97-AF65-F5344CB8AC3E}">
        <p14:creationId xmlns:p14="http://schemas.microsoft.com/office/powerpoint/2010/main" val="41311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7A361-7743-C6B5-98F2-04173BF189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FFAF16-E3C4-AF04-F220-C5B4CC0F6A9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B01FD2C-25B0-6C49-FF4B-18ED7663D11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F8E72F5-B23D-4637-86D5-4634A0D58CDA}"/>
              </a:ext>
            </a:extLst>
          </p:cNvPr>
          <p:cNvSpPr>
            <a:spLocks noGrp="1"/>
          </p:cNvSpPr>
          <p:nvPr>
            <p:ph type="sldNum" sz="quarter" idx="5"/>
          </p:nvPr>
        </p:nvSpPr>
        <p:spPr/>
        <p:txBody>
          <a:bodyPr/>
          <a:lstStyle/>
          <a:p>
            <a:fld id="{568A9815-F233-4522-B9F6-89C8BCE4DAEC}" type="slidenum">
              <a:rPr kumimoji="1" lang="ja-JP" altLang="en-US" smtClean="0"/>
              <a:t>13</a:t>
            </a:fld>
            <a:endParaRPr kumimoji="1" lang="ja-JP" altLang="en-US"/>
          </a:p>
        </p:txBody>
      </p:sp>
    </p:spTree>
    <p:extLst>
      <p:ext uri="{BB962C8B-B14F-4D97-AF65-F5344CB8AC3E}">
        <p14:creationId xmlns:p14="http://schemas.microsoft.com/office/powerpoint/2010/main" val="5414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68A9815-F233-4522-B9F6-89C8BCE4DAEC}" type="slidenum">
              <a:rPr kumimoji="1" lang="ja-JP" altLang="en-US" smtClean="0"/>
              <a:t>3</a:t>
            </a:fld>
            <a:endParaRPr kumimoji="1" lang="ja-JP" altLang="en-US"/>
          </a:p>
        </p:txBody>
      </p:sp>
    </p:spTree>
    <p:extLst>
      <p:ext uri="{BB962C8B-B14F-4D97-AF65-F5344CB8AC3E}">
        <p14:creationId xmlns:p14="http://schemas.microsoft.com/office/powerpoint/2010/main" val="9414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2FC93-5EAF-9835-AAF9-2CFAFD077F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DF2B97-B527-E1AA-D699-7EC40A2DF7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0081230-4FBB-6688-4A86-5B4E8D25A2E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6CD8B3A-678B-67AD-3A48-BB4E6D889FB5}"/>
              </a:ext>
            </a:extLst>
          </p:cNvPr>
          <p:cNvSpPr>
            <a:spLocks noGrp="1"/>
          </p:cNvSpPr>
          <p:nvPr>
            <p:ph type="sldNum" sz="quarter" idx="5"/>
          </p:nvPr>
        </p:nvSpPr>
        <p:spPr/>
        <p:txBody>
          <a:bodyPr/>
          <a:lstStyle/>
          <a:p>
            <a:fld id="{568A9815-F233-4522-B9F6-89C8BCE4DAEC}" type="slidenum">
              <a:rPr kumimoji="1" lang="ja-JP" altLang="en-US" smtClean="0"/>
              <a:t>4</a:t>
            </a:fld>
            <a:endParaRPr kumimoji="1" lang="ja-JP" altLang="en-US"/>
          </a:p>
        </p:txBody>
      </p:sp>
    </p:spTree>
    <p:extLst>
      <p:ext uri="{BB962C8B-B14F-4D97-AF65-F5344CB8AC3E}">
        <p14:creationId xmlns:p14="http://schemas.microsoft.com/office/powerpoint/2010/main" val="1757868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D39EF-8B3D-0091-342F-B82F670727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301839-32DE-E947-0C9E-FB399AC1D3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979D8EC-7AB8-3F29-E020-18941E2D96C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8A3E4BE-FAC0-CFD7-DF2C-15B0EE2B0548}"/>
              </a:ext>
            </a:extLst>
          </p:cNvPr>
          <p:cNvSpPr>
            <a:spLocks noGrp="1"/>
          </p:cNvSpPr>
          <p:nvPr>
            <p:ph type="sldNum" sz="quarter" idx="5"/>
          </p:nvPr>
        </p:nvSpPr>
        <p:spPr/>
        <p:txBody>
          <a:bodyPr/>
          <a:lstStyle/>
          <a:p>
            <a:fld id="{568A9815-F233-4522-B9F6-89C8BCE4DAEC}" type="slidenum">
              <a:rPr kumimoji="1" lang="ja-JP" altLang="en-US" smtClean="0"/>
              <a:t>5</a:t>
            </a:fld>
            <a:endParaRPr kumimoji="1" lang="ja-JP" altLang="en-US"/>
          </a:p>
        </p:txBody>
      </p:sp>
    </p:spTree>
    <p:extLst>
      <p:ext uri="{BB962C8B-B14F-4D97-AF65-F5344CB8AC3E}">
        <p14:creationId xmlns:p14="http://schemas.microsoft.com/office/powerpoint/2010/main" val="4174533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FD328-4C80-4D93-48B4-A33D0A0072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951687-E4B4-4AB1-C7D9-C1A179A3D1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0A7505-45C8-9509-1D19-72425EDA890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15E70A6-3348-97CB-403F-009CCBE04A39}"/>
              </a:ext>
            </a:extLst>
          </p:cNvPr>
          <p:cNvSpPr>
            <a:spLocks noGrp="1"/>
          </p:cNvSpPr>
          <p:nvPr>
            <p:ph type="sldNum" sz="quarter" idx="5"/>
          </p:nvPr>
        </p:nvSpPr>
        <p:spPr/>
        <p:txBody>
          <a:bodyPr/>
          <a:lstStyle/>
          <a:p>
            <a:fld id="{568A9815-F233-4522-B9F6-89C8BCE4DAEC}" type="slidenum">
              <a:rPr kumimoji="1" lang="ja-JP" altLang="en-US" smtClean="0"/>
              <a:t>8</a:t>
            </a:fld>
            <a:endParaRPr kumimoji="1" lang="ja-JP" altLang="en-US"/>
          </a:p>
        </p:txBody>
      </p:sp>
    </p:spTree>
    <p:extLst>
      <p:ext uri="{BB962C8B-B14F-4D97-AF65-F5344CB8AC3E}">
        <p14:creationId xmlns:p14="http://schemas.microsoft.com/office/powerpoint/2010/main" val="2727632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68A9815-F233-4522-B9F6-89C8BCE4DAEC}" type="slidenum">
              <a:rPr kumimoji="1" lang="ja-JP" altLang="en-US" smtClean="0"/>
              <a:t>9</a:t>
            </a:fld>
            <a:endParaRPr kumimoji="1" lang="ja-JP" altLang="en-US"/>
          </a:p>
        </p:txBody>
      </p:sp>
    </p:spTree>
    <p:extLst>
      <p:ext uri="{BB962C8B-B14F-4D97-AF65-F5344CB8AC3E}">
        <p14:creationId xmlns:p14="http://schemas.microsoft.com/office/powerpoint/2010/main" val="4000598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2D964-835D-7576-F3BD-96665D72E9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A04899-AFE9-F018-A3C4-0E7CE87A94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22FEE1-85E9-EEAD-2EA1-908D26F5D18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813084C-A656-16BE-F080-697940774CBB}"/>
              </a:ext>
            </a:extLst>
          </p:cNvPr>
          <p:cNvSpPr>
            <a:spLocks noGrp="1"/>
          </p:cNvSpPr>
          <p:nvPr>
            <p:ph type="sldNum" sz="quarter" idx="5"/>
          </p:nvPr>
        </p:nvSpPr>
        <p:spPr/>
        <p:txBody>
          <a:bodyPr/>
          <a:lstStyle/>
          <a:p>
            <a:fld id="{568A9815-F233-4522-B9F6-89C8BCE4DAEC}" type="slidenum">
              <a:rPr kumimoji="1" lang="ja-JP" altLang="en-US" smtClean="0"/>
              <a:t>10</a:t>
            </a:fld>
            <a:endParaRPr kumimoji="1" lang="ja-JP" altLang="en-US"/>
          </a:p>
        </p:txBody>
      </p:sp>
    </p:spTree>
    <p:extLst>
      <p:ext uri="{BB962C8B-B14F-4D97-AF65-F5344CB8AC3E}">
        <p14:creationId xmlns:p14="http://schemas.microsoft.com/office/powerpoint/2010/main" val="21951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EE06D-640B-183B-2052-02BB394523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03D34E-6488-4133-4F1B-D4068CF606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46FDCFB-50B9-97BB-17DA-26F73E3B156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FC360F0-F247-7069-201D-5AECEBA7B1C9}"/>
              </a:ext>
            </a:extLst>
          </p:cNvPr>
          <p:cNvSpPr>
            <a:spLocks noGrp="1"/>
          </p:cNvSpPr>
          <p:nvPr>
            <p:ph type="sldNum" sz="quarter" idx="5"/>
          </p:nvPr>
        </p:nvSpPr>
        <p:spPr/>
        <p:txBody>
          <a:bodyPr/>
          <a:lstStyle/>
          <a:p>
            <a:fld id="{568A9815-F233-4522-B9F6-89C8BCE4DAEC}" type="slidenum">
              <a:rPr kumimoji="1" lang="ja-JP" altLang="en-US" smtClean="0"/>
              <a:t>11</a:t>
            </a:fld>
            <a:endParaRPr kumimoji="1" lang="ja-JP" altLang="en-US"/>
          </a:p>
        </p:txBody>
      </p:sp>
    </p:spTree>
    <p:extLst>
      <p:ext uri="{BB962C8B-B14F-4D97-AF65-F5344CB8AC3E}">
        <p14:creationId xmlns:p14="http://schemas.microsoft.com/office/powerpoint/2010/main" val="2337715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53D3A-E347-0101-D48F-C3FC37F7F83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FD3115-E7C3-201F-D8F8-DFD165F505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D873DD0-B24E-B411-1354-0194E51B774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A74B53F-FE78-37BA-E206-F53DF4CDC7EA}"/>
              </a:ext>
            </a:extLst>
          </p:cNvPr>
          <p:cNvSpPr>
            <a:spLocks noGrp="1"/>
          </p:cNvSpPr>
          <p:nvPr>
            <p:ph type="sldNum" sz="quarter" idx="5"/>
          </p:nvPr>
        </p:nvSpPr>
        <p:spPr/>
        <p:txBody>
          <a:bodyPr/>
          <a:lstStyle/>
          <a:p>
            <a:fld id="{568A9815-F233-4522-B9F6-89C8BCE4DAEC}" type="slidenum">
              <a:rPr kumimoji="1" lang="ja-JP" altLang="en-US" smtClean="0"/>
              <a:t>12</a:t>
            </a:fld>
            <a:endParaRPr kumimoji="1" lang="ja-JP" altLang="en-US"/>
          </a:p>
        </p:txBody>
      </p:sp>
    </p:spTree>
    <p:extLst>
      <p:ext uri="{BB962C8B-B14F-4D97-AF65-F5344CB8AC3E}">
        <p14:creationId xmlns:p14="http://schemas.microsoft.com/office/powerpoint/2010/main" val="157016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178568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558632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410693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1770503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2477114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215530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147256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3515470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3965086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232618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1D23A2F-DF40-40F9-BA24-1180F6F4CCD1}" type="datetimeFigureOut">
              <a:rPr kumimoji="1" lang="ja-JP" altLang="en-US" smtClean="0"/>
              <a:t>2025/8/27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26000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D23A2F-DF40-40F9-BA24-1180F6F4CCD1}" type="datetimeFigureOut">
              <a:rPr kumimoji="1" lang="ja-JP" altLang="en-US" smtClean="0"/>
              <a:t>2025/8/27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946D05-39C3-45C7-A674-B51729A643BD}" type="slidenum">
              <a:rPr kumimoji="1" lang="ja-JP" altLang="en-US" smtClean="0"/>
              <a:t>‹#›</a:t>
            </a:fld>
            <a:endParaRPr kumimoji="1" lang="ja-JP" altLang="en-US"/>
          </a:p>
        </p:txBody>
      </p:sp>
    </p:spTree>
    <p:extLst>
      <p:ext uri="{BB962C8B-B14F-4D97-AF65-F5344CB8AC3E}">
        <p14:creationId xmlns:p14="http://schemas.microsoft.com/office/powerpoint/2010/main" val="31889263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Jiro.suemitsu@shogakukan.j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automotive-quantum.jp/"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6.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4.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5.jp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AB53D7C6-1C34-8F15-9498-803A37420626}"/>
              </a:ext>
            </a:extLst>
          </p:cNvPr>
          <p:cNvSpPr txBox="1"/>
          <p:nvPr/>
        </p:nvSpPr>
        <p:spPr>
          <a:xfrm>
            <a:off x="-358381" y="5776714"/>
            <a:ext cx="7614208" cy="584775"/>
          </a:xfrm>
          <a:prstGeom prst="rect">
            <a:avLst/>
          </a:prstGeom>
          <a:noFill/>
        </p:spPr>
        <p:txBody>
          <a:bodyPr wrap="square" rtlCol="0">
            <a:spAutoFit/>
          </a:bodyPr>
          <a:lstStyle/>
          <a:p>
            <a:pPr algn="ctr"/>
            <a:r>
              <a:rPr lang="ja-JP" altLang="en-US" sz="2800" b="1">
                <a:latin typeface="+mn-ea"/>
              </a:rPr>
              <a:t>タブロイド＆</a:t>
            </a:r>
            <a:r>
              <a:rPr lang="en-US" altLang="ja-JP" sz="2800" b="1" dirty="0">
                <a:latin typeface="+mn-ea"/>
              </a:rPr>
              <a:t>web</a:t>
            </a:r>
            <a:r>
              <a:rPr lang="ja-JP" altLang="en-US" sz="2800" b="1">
                <a:latin typeface="+mn-ea"/>
              </a:rPr>
              <a:t>マガジン</a:t>
            </a:r>
            <a:r>
              <a:rPr lang="en-US" altLang="ja-JP" sz="2800" b="1" dirty="0">
                <a:latin typeface="+mn-ea"/>
              </a:rPr>
              <a:t>『AQ』</a:t>
            </a:r>
            <a:r>
              <a:rPr lang="ja-JP" altLang="en-US" sz="3200" b="1" dirty="0">
                <a:latin typeface="+mn-ea"/>
              </a:rPr>
              <a:t> </a:t>
            </a:r>
            <a:r>
              <a:rPr lang="ja-JP" altLang="en-US" sz="2400" b="1" dirty="0">
                <a:latin typeface="+mn-ea"/>
              </a:rPr>
              <a:t>企画書</a:t>
            </a:r>
            <a:endParaRPr lang="en-US" altLang="ja-JP" sz="2400" b="1" dirty="0">
              <a:latin typeface="+mn-ea"/>
            </a:endParaRPr>
          </a:p>
        </p:txBody>
      </p:sp>
      <p:pic>
        <p:nvPicPr>
          <p:cNvPr id="11" name="図 10">
            <a:extLst>
              <a:ext uri="{FF2B5EF4-FFF2-40B4-BE49-F238E27FC236}">
                <a16:creationId xmlns:a16="http://schemas.microsoft.com/office/drawing/2014/main" id="{C49D11A6-67DC-77F0-1ADB-71AA933A0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624" y="3741518"/>
            <a:ext cx="3040835" cy="1787271"/>
          </a:xfrm>
          <a:prstGeom prst="rect">
            <a:avLst/>
          </a:prstGeom>
        </p:spPr>
      </p:pic>
      <p:sp>
        <p:nvSpPr>
          <p:cNvPr id="12" name="テキスト ボックス 11">
            <a:extLst>
              <a:ext uri="{FF2B5EF4-FFF2-40B4-BE49-F238E27FC236}">
                <a16:creationId xmlns:a16="http://schemas.microsoft.com/office/drawing/2014/main" id="{A8AA4562-A179-3102-F96F-5539CB04A993}"/>
              </a:ext>
            </a:extLst>
          </p:cNvPr>
          <p:cNvSpPr txBox="1"/>
          <p:nvPr/>
        </p:nvSpPr>
        <p:spPr>
          <a:xfrm>
            <a:off x="2668614" y="6385713"/>
            <a:ext cx="1616853" cy="381504"/>
          </a:xfrm>
          <a:prstGeom prst="rect">
            <a:avLst/>
          </a:prstGeom>
          <a:noFill/>
        </p:spPr>
        <p:txBody>
          <a:bodyPr wrap="square" rtlCol="0">
            <a:spAutoFit/>
          </a:bodyPr>
          <a:lstStyle/>
          <a:p>
            <a:pPr algn="ctr"/>
            <a:r>
              <a:rPr kumimoji="1" lang="ja-JP" altLang="en-US" b="1" dirty="0"/>
              <a:t>小学館 広告局</a:t>
            </a:r>
          </a:p>
        </p:txBody>
      </p:sp>
      <p:cxnSp>
        <p:nvCxnSpPr>
          <p:cNvPr id="2" name="直線コネクタ 1">
            <a:extLst>
              <a:ext uri="{FF2B5EF4-FFF2-40B4-BE49-F238E27FC236}">
                <a16:creationId xmlns:a16="http://schemas.microsoft.com/office/drawing/2014/main" id="{879BC9EA-E2F5-CE4A-9BB0-4122476F4E32}"/>
              </a:ext>
            </a:extLst>
          </p:cNvPr>
          <p:cNvCxnSpPr>
            <a:cxnSpLocks/>
          </p:cNvCxnSpPr>
          <p:nvPr/>
        </p:nvCxnSpPr>
        <p:spPr>
          <a:xfrm>
            <a:off x="187880" y="6348268"/>
            <a:ext cx="6578324"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B59A5E89-56BB-EAAE-D0D4-A19F0DF03C9B}"/>
              </a:ext>
            </a:extLst>
          </p:cNvPr>
          <p:cNvCxnSpPr>
            <a:cxnSpLocks/>
          </p:cNvCxnSpPr>
          <p:nvPr/>
        </p:nvCxnSpPr>
        <p:spPr>
          <a:xfrm>
            <a:off x="187880" y="5689507"/>
            <a:ext cx="6578324"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pic>
        <p:nvPicPr>
          <p:cNvPr id="1028" name="Picture 4">
            <a:extLst>
              <a:ext uri="{FF2B5EF4-FFF2-40B4-BE49-F238E27FC236}">
                <a16:creationId xmlns:a16="http://schemas.microsoft.com/office/drawing/2014/main" id="{2323F749-1805-3EEF-0D3E-AB47DFA561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14" b="11417"/>
          <a:stretch/>
        </p:blipFill>
        <p:spPr bwMode="auto">
          <a:xfrm>
            <a:off x="187880" y="191232"/>
            <a:ext cx="6578324" cy="33623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B51FE47-8017-6CCE-77D4-9A50212F8F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612" r="1911" b="5012"/>
          <a:stretch/>
        </p:blipFill>
        <p:spPr bwMode="auto">
          <a:xfrm>
            <a:off x="6948744" y="3688905"/>
            <a:ext cx="5055376" cy="29252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E948BC2-B567-FE6E-5333-2F6F24AAF9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744" y="184874"/>
            <a:ext cx="5055376" cy="336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453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9BB1-A063-7D2C-5C45-08FBDB32D73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06D4CD8-EE07-8413-9992-669DA855E8C9}"/>
              </a:ext>
            </a:extLst>
          </p:cNvPr>
          <p:cNvSpPr/>
          <p:nvPr/>
        </p:nvSpPr>
        <p:spPr>
          <a:xfrm>
            <a:off x="0" y="267390"/>
            <a:ext cx="2807594"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mn-ea"/>
              </a:rPr>
              <a:t> 　特別メニュー</a:t>
            </a:r>
          </a:p>
        </p:txBody>
      </p:sp>
      <p:pic>
        <p:nvPicPr>
          <p:cNvPr id="20" name="図 19" descr="白黒の写真にテキストが書いてある｜｜｜ｐ&#10;&#10;AI によって生成されたコンテンツは間違っている可能性があります。">
            <a:extLst>
              <a:ext uri="{FF2B5EF4-FFF2-40B4-BE49-F238E27FC236}">
                <a16:creationId xmlns:a16="http://schemas.microsoft.com/office/drawing/2014/main" id="{D521F534-1AE4-9A80-4CB2-B555DB6DDA93}"/>
              </a:ext>
            </a:extLst>
          </p:cNvPr>
          <p:cNvPicPr>
            <a:picLocks noChangeAspect="1"/>
          </p:cNvPicPr>
          <p:nvPr/>
        </p:nvPicPr>
        <p:blipFill>
          <a:blip r:embed="rId3">
            <a:extLst>
              <a:ext uri="{28A0092B-C50C-407E-A947-70E740481C1C}">
                <a14:useLocalDpi xmlns:a14="http://schemas.microsoft.com/office/drawing/2010/main" val="0"/>
              </a:ext>
            </a:extLst>
          </a:blip>
          <a:srcRect l="27570" t="13059" r="29002" b="14580"/>
          <a:stretch/>
        </p:blipFill>
        <p:spPr>
          <a:xfrm>
            <a:off x="6912606" y="721205"/>
            <a:ext cx="2482850" cy="4137076"/>
          </a:xfrm>
          <a:prstGeom prst="rect">
            <a:avLst/>
          </a:prstGeom>
        </p:spPr>
      </p:pic>
      <p:sp>
        <p:nvSpPr>
          <p:cNvPr id="22" name="十字形 21">
            <a:extLst>
              <a:ext uri="{FF2B5EF4-FFF2-40B4-BE49-F238E27FC236}">
                <a16:creationId xmlns:a16="http://schemas.microsoft.com/office/drawing/2014/main" id="{30EC9BD9-9FE7-ACD7-C8C5-3D06D152730D}"/>
              </a:ext>
            </a:extLst>
          </p:cNvPr>
          <p:cNvSpPr/>
          <p:nvPr/>
        </p:nvSpPr>
        <p:spPr>
          <a:xfrm>
            <a:off x="6311761" y="2228207"/>
            <a:ext cx="504056" cy="504056"/>
          </a:xfrm>
          <a:prstGeom prst="plus">
            <a:avLst>
              <a:gd name="adj" fmla="val 37450"/>
            </a:avLst>
          </a:prstGeom>
          <a:solidFill>
            <a:schemeClr val="tx1">
              <a:lumMod val="50000"/>
              <a:lumOff val="50000"/>
            </a:schemeClr>
          </a:solidFill>
          <a:ln>
            <a:noFill/>
          </a:ln>
          <a:effectLst>
            <a:outerShdw blurRad="50800" dist="38100" sx="108000" sy="108000" algn="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2">
                  <a:lumMod val="75000"/>
                </a:schemeClr>
              </a:solidFill>
            </a:endParaRPr>
          </a:p>
        </p:txBody>
      </p:sp>
      <p:grpSp>
        <p:nvGrpSpPr>
          <p:cNvPr id="29" name="グループ化 28">
            <a:extLst>
              <a:ext uri="{FF2B5EF4-FFF2-40B4-BE49-F238E27FC236}">
                <a16:creationId xmlns:a16="http://schemas.microsoft.com/office/drawing/2014/main" id="{8A080154-FB20-0154-672A-5758571A4F23}"/>
              </a:ext>
            </a:extLst>
          </p:cNvPr>
          <p:cNvGrpSpPr/>
          <p:nvPr/>
        </p:nvGrpSpPr>
        <p:grpSpPr>
          <a:xfrm>
            <a:off x="7115873" y="5117524"/>
            <a:ext cx="2148522" cy="730459"/>
            <a:chOff x="472993" y="5117524"/>
            <a:chExt cx="2148522" cy="730459"/>
          </a:xfrm>
        </p:grpSpPr>
        <p:sp>
          <p:nvSpPr>
            <p:cNvPr id="30" name="テキスト ボックス 29">
              <a:extLst>
                <a:ext uri="{FF2B5EF4-FFF2-40B4-BE49-F238E27FC236}">
                  <a16:creationId xmlns:a16="http://schemas.microsoft.com/office/drawing/2014/main" id="{113B4123-37F6-5183-4D34-BC197EB73FF9}"/>
                </a:ext>
              </a:extLst>
            </p:cNvPr>
            <p:cNvSpPr txBox="1"/>
            <p:nvPr/>
          </p:nvSpPr>
          <p:spPr>
            <a:xfrm>
              <a:off x="472993" y="5172288"/>
              <a:ext cx="2148522" cy="646331"/>
            </a:xfrm>
            <a:prstGeom prst="rect">
              <a:avLst/>
            </a:prstGeom>
            <a:noFill/>
          </p:spPr>
          <p:txBody>
            <a:bodyPr wrap="square" rtlCol="0">
              <a:spAutoFit/>
            </a:bodyPr>
            <a:lstStyle/>
            <a:p>
              <a:r>
                <a:rPr kumimoji="1" lang="en-US" altLang="ja-JP" b="1" dirty="0">
                  <a:latin typeface="+mn-ea"/>
                </a:rPr>
                <a:t>『AQ』WEB</a:t>
              </a:r>
              <a:r>
                <a:rPr kumimoji="1" lang="ja-JP" altLang="en-US" b="1" dirty="0">
                  <a:latin typeface="+mn-ea"/>
                </a:rPr>
                <a:t>転載</a:t>
              </a:r>
              <a:endParaRPr kumimoji="1" lang="en-US" altLang="ja-JP" b="1" dirty="0">
                <a:latin typeface="+mn-ea"/>
              </a:endParaRPr>
            </a:p>
            <a:p>
              <a:r>
                <a:rPr kumimoji="1" lang="ja-JP" altLang="en-US" b="1" dirty="0">
                  <a:latin typeface="+mn-ea"/>
                </a:rPr>
                <a:t>（</a:t>
              </a:r>
              <a:r>
                <a:rPr kumimoji="1" lang="en-US" altLang="ja-JP" b="1" dirty="0">
                  <a:latin typeface="+mn-ea"/>
                </a:rPr>
                <a:t>20,000PV</a:t>
              </a:r>
              <a:r>
                <a:rPr kumimoji="1" lang="ja-JP" altLang="en-US" b="1" dirty="0">
                  <a:latin typeface="+mn-ea"/>
                </a:rPr>
                <a:t>保証）</a:t>
              </a:r>
            </a:p>
          </p:txBody>
        </p:sp>
        <p:cxnSp>
          <p:nvCxnSpPr>
            <p:cNvPr id="31" name="直線コネクタ 30">
              <a:extLst>
                <a:ext uri="{FF2B5EF4-FFF2-40B4-BE49-F238E27FC236}">
                  <a16:creationId xmlns:a16="http://schemas.microsoft.com/office/drawing/2014/main" id="{E2625CAE-7721-2F42-0B67-2628B0A860B8}"/>
                </a:ext>
              </a:extLst>
            </p:cNvPr>
            <p:cNvCxnSpPr>
              <a:cxnSpLocks/>
            </p:cNvCxnSpPr>
            <p:nvPr/>
          </p:nvCxnSpPr>
          <p:spPr>
            <a:xfrm>
              <a:off x="504744" y="5117524"/>
              <a:ext cx="2085021"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3AE55C37-E1FB-640D-8F00-CF66781B3B3E}"/>
                </a:ext>
              </a:extLst>
            </p:cNvPr>
            <p:cNvCxnSpPr>
              <a:cxnSpLocks/>
            </p:cNvCxnSpPr>
            <p:nvPr/>
          </p:nvCxnSpPr>
          <p:spPr>
            <a:xfrm>
              <a:off x="504743" y="5847983"/>
              <a:ext cx="2085022"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sp>
        <p:nvSpPr>
          <p:cNvPr id="49" name="テキスト ボックス 48">
            <a:extLst>
              <a:ext uri="{FF2B5EF4-FFF2-40B4-BE49-F238E27FC236}">
                <a16:creationId xmlns:a16="http://schemas.microsoft.com/office/drawing/2014/main" id="{E08FBE5A-CA88-EC6F-76FA-A49AA4F78FE1}"/>
              </a:ext>
            </a:extLst>
          </p:cNvPr>
          <p:cNvSpPr txBox="1"/>
          <p:nvPr/>
        </p:nvSpPr>
        <p:spPr>
          <a:xfrm>
            <a:off x="6912606" y="6019134"/>
            <a:ext cx="4937157" cy="707886"/>
          </a:xfrm>
          <a:prstGeom prst="rect">
            <a:avLst/>
          </a:prstGeom>
          <a:noFill/>
          <a:ln w="19050">
            <a:noFill/>
            <a:prstDash val="dash"/>
          </a:ln>
        </p:spPr>
        <p:txBody>
          <a:bodyPr wrap="square" rtlCol="0">
            <a:spAutoFit/>
          </a:bodyPr>
          <a:lstStyle/>
          <a:p>
            <a:r>
              <a:rPr lang="ja-JP" altLang="en-US" b="1" dirty="0">
                <a:latin typeface="+mn-ea"/>
              </a:rPr>
              <a:t>▶実施</a:t>
            </a:r>
            <a:r>
              <a:rPr lang="ja-JP" altLang="en-US" b="1">
                <a:latin typeface="+mn-ea"/>
              </a:rPr>
              <a:t>料金：</a:t>
            </a:r>
            <a:r>
              <a:rPr lang="en-US" altLang="ja-JP" sz="4000" b="1" u="sng" dirty="0">
                <a:solidFill>
                  <a:srgbClr val="FF0000"/>
                </a:solidFill>
                <a:effectLst>
                  <a:outerShdw blurRad="50800" dist="38100" dir="2700000" algn="tl" rotWithShape="0">
                    <a:prstClr val="black">
                      <a:alpha val="40000"/>
                    </a:prstClr>
                  </a:outerShdw>
                </a:effectLst>
                <a:latin typeface="+mn-ea"/>
              </a:rPr>
              <a:t>N300</a:t>
            </a:r>
            <a:r>
              <a:rPr lang="ja-JP" altLang="en-US" sz="4000" b="1" u="sng">
                <a:solidFill>
                  <a:srgbClr val="FF0000"/>
                </a:solidFill>
                <a:effectLst>
                  <a:outerShdw blurRad="50800" dist="38100" dir="2700000" algn="tl" rotWithShape="0">
                    <a:prstClr val="black">
                      <a:alpha val="40000"/>
                    </a:prstClr>
                  </a:outerShdw>
                </a:effectLst>
                <a:latin typeface="+mn-ea"/>
              </a:rPr>
              <a:t>万円</a:t>
            </a:r>
            <a:r>
              <a:rPr lang="ja-JP" altLang="en-US" sz="2000" b="1" u="sng">
                <a:solidFill>
                  <a:srgbClr val="FF0000"/>
                </a:solidFill>
                <a:effectLst>
                  <a:outerShdw blurRad="50800" dist="38100" dir="2700000" algn="tl" rotWithShape="0">
                    <a:prstClr val="black">
                      <a:alpha val="40000"/>
                    </a:prstClr>
                  </a:outerShdw>
                </a:effectLst>
                <a:latin typeface="+mn-ea"/>
              </a:rPr>
              <a:t>（</a:t>
            </a:r>
            <a:r>
              <a:rPr lang="en-US" altLang="ja-JP" sz="2000" b="1" u="sng" dirty="0">
                <a:solidFill>
                  <a:srgbClr val="FF0000"/>
                </a:solidFill>
                <a:effectLst>
                  <a:outerShdw blurRad="50800" dist="38100" dir="2700000" algn="tl" rotWithShape="0">
                    <a:prstClr val="black">
                      <a:alpha val="40000"/>
                    </a:prstClr>
                  </a:outerShdw>
                </a:effectLst>
                <a:latin typeface="+mn-ea"/>
              </a:rPr>
              <a:t>+</a:t>
            </a:r>
            <a:r>
              <a:rPr lang="ja-JP" altLang="en-US" sz="2000" b="1" u="sng">
                <a:solidFill>
                  <a:srgbClr val="FF0000"/>
                </a:solidFill>
                <a:effectLst>
                  <a:outerShdw blurRad="50800" dist="38100" dir="2700000" algn="tl" rotWithShape="0">
                    <a:prstClr val="black">
                      <a:alpha val="40000"/>
                    </a:prstClr>
                  </a:outerShdw>
                </a:effectLst>
                <a:latin typeface="+mn-ea"/>
              </a:rPr>
              <a:t>税）</a:t>
            </a:r>
            <a:endParaRPr lang="ja-JP" altLang="en-US" sz="4000" b="1" u="sng" dirty="0">
              <a:solidFill>
                <a:srgbClr val="FF0000"/>
              </a:solidFill>
              <a:effectLst>
                <a:outerShdw blurRad="50800" dist="38100" dir="2700000" algn="tl" rotWithShape="0">
                  <a:prstClr val="black">
                    <a:alpha val="40000"/>
                  </a:prstClr>
                </a:outerShdw>
              </a:effectLst>
              <a:latin typeface="+mn-ea"/>
            </a:endParaRPr>
          </a:p>
        </p:txBody>
      </p:sp>
      <p:sp>
        <p:nvSpPr>
          <p:cNvPr id="50" name="テキスト ボックス 49">
            <a:extLst>
              <a:ext uri="{FF2B5EF4-FFF2-40B4-BE49-F238E27FC236}">
                <a16:creationId xmlns:a16="http://schemas.microsoft.com/office/drawing/2014/main" id="{81B24351-C702-220D-C313-7A4C9C4BCCE1}"/>
              </a:ext>
            </a:extLst>
          </p:cNvPr>
          <p:cNvSpPr txBox="1"/>
          <p:nvPr/>
        </p:nvSpPr>
        <p:spPr>
          <a:xfrm>
            <a:off x="233727" y="6249966"/>
            <a:ext cx="8715737" cy="477054"/>
          </a:xfrm>
          <a:prstGeom prst="rect">
            <a:avLst/>
          </a:prstGeom>
          <a:noFill/>
        </p:spPr>
        <p:txBody>
          <a:bodyPr wrap="square" rtlCol="0">
            <a:spAutoFit/>
          </a:bodyPr>
          <a:lstStyle/>
          <a:p>
            <a:r>
              <a:rPr lang="en-US" altLang="ja-JP" sz="1100" dirty="0">
                <a:latin typeface="+mn-ea"/>
              </a:rPr>
              <a:t>※</a:t>
            </a:r>
            <a:r>
              <a:rPr lang="ja-JP" altLang="en-US" sz="1100" dirty="0">
                <a:latin typeface="+mn-ea"/>
              </a:rPr>
              <a:t>著名人起用、遠方取材などの場合は別途費用が発生する可能性がございます。</a:t>
            </a:r>
            <a:endParaRPr lang="en-US" altLang="ja-JP" sz="1100" dirty="0">
              <a:latin typeface="+mn-ea"/>
            </a:endParaRPr>
          </a:p>
          <a:p>
            <a:r>
              <a:rPr lang="en-US" altLang="ja-JP" sz="1100" dirty="0">
                <a:latin typeface="+mn-ea"/>
              </a:rPr>
              <a:t>※</a:t>
            </a:r>
            <a:r>
              <a:rPr lang="ja-JP" altLang="en-US" sz="1100" dirty="0">
                <a:latin typeface="+mn-ea"/>
              </a:rPr>
              <a:t>タイアップページへの誘導には、在庫状況により一部外部トラフィックを利用する可能性があります</a:t>
            </a:r>
            <a:r>
              <a:rPr lang="ja-JP" altLang="en-US" sz="1400" dirty="0">
                <a:solidFill>
                  <a:schemeClr val="bg1"/>
                </a:solidFill>
              </a:rPr>
              <a:t>。</a:t>
            </a:r>
          </a:p>
        </p:txBody>
      </p:sp>
      <p:pic>
        <p:nvPicPr>
          <p:cNvPr id="12" name="図 11" descr="文字が書かれている&#10;&#10;AI 生成コンテンツは誤りを含む可能性があります。">
            <a:extLst>
              <a:ext uri="{FF2B5EF4-FFF2-40B4-BE49-F238E27FC236}">
                <a16:creationId xmlns:a16="http://schemas.microsoft.com/office/drawing/2014/main" id="{1627FB04-676A-2DF3-E93A-FBB4ED7EA1D7}"/>
              </a:ext>
            </a:extLst>
          </p:cNvPr>
          <p:cNvPicPr>
            <a:picLocks noChangeAspect="1"/>
          </p:cNvPicPr>
          <p:nvPr/>
        </p:nvPicPr>
        <p:blipFill>
          <a:blip r:embed="rId4">
            <a:extLst>
              <a:ext uri="{28A0092B-C50C-407E-A947-70E740481C1C}">
                <a14:useLocalDpi xmlns:a14="http://schemas.microsoft.com/office/drawing/2010/main" val="0"/>
              </a:ext>
            </a:extLst>
          </a:blip>
          <a:srcRect t="8859" b="270"/>
          <a:stretch>
            <a:fillRect/>
          </a:stretch>
        </p:blipFill>
        <p:spPr>
          <a:xfrm>
            <a:off x="7285560" y="1158257"/>
            <a:ext cx="1793983" cy="3527920"/>
          </a:xfrm>
          <a:prstGeom prst="rect">
            <a:avLst/>
          </a:prstGeom>
          <a:ln>
            <a:noFill/>
          </a:ln>
        </p:spPr>
      </p:pic>
      <p:pic>
        <p:nvPicPr>
          <p:cNvPr id="5" name="図 4" descr="タイムライン が含まれている画像&#10;&#10;AI 生成コンテンツは誤りを含む可能性があります。">
            <a:extLst>
              <a:ext uri="{FF2B5EF4-FFF2-40B4-BE49-F238E27FC236}">
                <a16:creationId xmlns:a16="http://schemas.microsoft.com/office/drawing/2014/main" id="{7443A730-7ECC-A108-5AEB-D7F856970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2662" y="1142215"/>
            <a:ext cx="1958452" cy="2507250"/>
          </a:xfrm>
          <a:prstGeom prst="rect">
            <a:avLst/>
          </a:prstGeom>
          <a:ln>
            <a:solidFill>
              <a:schemeClr val="tx1"/>
            </a:solidFill>
          </a:ln>
        </p:spPr>
      </p:pic>
      <p:pic>
        <p:nvPicPr>
          <p:cNvPr id="6" name="図 5" descr="ダイアグラム が含まれている画像&#10;&#10;AI 生成コンテンツは誤りを含む可能性があります。">
            <a:extLst>
              <a:ext uri="{FF2B5EF4-FFF2-40B4-BE49-F238E27FC236}">
                <a16:creationId xmlns:a16="http://schemas.microsoft.com/office/drawing/2014/main" id="{26213ED5-545C-212D-DA4D-3E37BF1A9A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8474" y="1142216"/>
            <a:ext cx="1958451" cy="2507249"/>
          </a:xfrm>
          <a:prstGeom prst="rect">
            <a:avLst/>
          </a:prstGeom>
          <a:ln>
            <a:solidFill>
              <a:schemeClr val="tx1"/>
            </a:solidFill>
          </a:ln>
        </p:spPr>
      </p:pic>
      <p:grpSp>
        <p:nvGrpSpPr>
          <p:cNvPr id="7" name="グループ化 6">
            <a:extLst>
              <a:ext uri="{FF2B5EF4-FFF2-40B4-BE49-F238E27FC236}">
                <a16:creationId xmlns:a16="http://schemas.microsoft.com/office/drawing/2014/main" id="{CCD00620-91DF-2AE0-F1FE-E75BF6568D7D}"/>
              </a:ext>
            </a:extLst>
          </p:cNvPr>
          <p:cNvGrpSpPr/>
          <p:nvPr/>
        </p:nvGrpSpPr>
        <p:grpSpPr>
          <a:xfrm>
            <a:off x="1518398" y="4582595"/>
            <a:ext cx="3922508" cy="444709"/>
            <a:chOff x="504743" y="5117524"/>
            <a:chExt cx="3922508" cy="444709"/>
          </a:xfrm>
        </p:grpSpPr>
        <p:sp>
          <p:nvSpPr>
            <p:cNvPr id="8" name="テキスト ボックス 7">
              <a:extLst>
                <a:ext uri="{FF2B5EF4-FFF2-40B4-BE49-F238E27FC236}">
                  <a16:creationId xmlns:a16="http://schemas.microsoft.com/office/drawing/2014/main" id="{D4A24F1F-1292-F2C1-D25C-B46D662F2A92}"/>
                </a:ext>
              </a:extLst>
            </p:cNvPr>
            <p:cNvSpPr txBox="1"/>
            <p:nvPr/>
          </p:nvSpPr>
          <p:spPr>
            <a:xfrm>
              <a:off x="669007" y="5156059"/>
              <a:ext cx="3758243" cy="369332"/>
            </a:xfrm>
            <a:prstGeom prst="rect">
              <a:avLst/>
            </a:prstGeom>
            <a:noFill/>
          </p:spPr>
          <p:txBody>
            <a:bodyPr wrap="square" rtlCol="0">
              <a:spAutoFit/>
            </a:bodyPr>
            <a:lstStyle/>
            <a:p>
              <a:r>
                <a:rPr kumimoji="1" lang="ja-JP" altLang="en-US" b="1" dirty="0">
                  <a:latin typeface="+mn-ea"/>
                </a:rPr>
                <a:t>４</a:t>
              </a:r>
              <a:r>
                <a:rPr kumimoji="1" lang="en-US" altLang="ja-JP" b="1" dirty="0">
                  <a:latin typeface="+mn-ea"/>
                </a:rPr>
                <a:t>C</a:t>
              </a:r>
              <a:r>
                <a:rPr kumimoji="1" lang="ja-JP" altLang="en-US" b="1" dirty="0">
                  <a:latin typeface="+mn-ea"/>
                </a:rPr>
                <a:t>２</a:t>
              </a:r>
              <a:r>
                <a:rPr kumimoji="1" lang="en-US" altLang="ja-JP" b="1" dirty="0">
                  <a:latin typeface="+mn-ea"/>
                </a:rPr>
                <a:t>P</a:t>
              </a:r>
              <a:r>
                <a:rPr kumimoji="1" lang="ja-JP" altLang="en-US" b="1" dirty="0">
                  <a:latin typeface="+mn-ea"/>
                </a:rPr>
                <a:t>タイアップ（</a:t>
              </a:r>
              <a:r>
                <a:rPr kumimoji="1" lang="en-US" altLang="ja-JP" b="1" dirty="0">
                  <a:latin typeface="+mn-ea"/>
                </a:rPr>
                <a:t>20</a:t>
              </a:r>
              <a:r>
                <a:rPr kumimoji="1" lang="ja-JP" altLang="en-US" b="1" dirty="0">
                  <a:latin typeface="+mn-ea"/>
                </a:rPr>
                <a:t>万部配布）</a:t>
              </a:r>
            </a:p>
          </p:txBody>
        </p:sp>
        <p:cxnSp>
          <p:nvCxnSpPr>
            <p:cNvPr id="9" name="直線コネクタ 8">
              <a:extLst>
                <a:ext uri="{FF2B5EF4-FFF2-40B4-BE49-F238E27FC236}">
                  <a16:creationId xmlns:a16="http://schemas.microsoft.com/office/drawing/2014/main" id="{4C6DCCF1-7812-83E5-A8B2-651D6444875F}"/>
                </a:ext>
              </a:extLst>
            </p:cNvPr>
            <p:cNvCxnSpPr>
              <a:cxnSpLocks/>
            </p:cNvCxnSpPr>
            <p:nvPr/>
          </p:nvCxnSpPr>
          <p:spPr>
            <a:xfrm>
              <a:off x="504744" y="5117524"/>
              <a:ext cx="3922507"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83B8FECA-C3D2-007F-D1E9-A6F33278F912}"/>
                </a:ext>
              </a:extLst>
            </p:cNvPr>
            <p:cNvCxnSpPr>
              <a:cxnSpLocks/>
            </p:cNvCxnSpPr>
            <p:nvPr/>
          </p:nvCxnSpPr>
          <p:spPr>
            <a:xfrm>
              <a:off x="504743" y="5562233"/>
              <a:ext cx="3922507"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pic>
        <p:nvPicPr>
          <p:cNvPr id="13" name="図 12" descr="草, 車, 座る, テーブル が含まれている画像&#10;&#10;AI 生成コンテンツは誤りを含む可能性があります。">
            <a:extLst>
              <a:ext uri="{FF2B5EF4-FFF2-40B4-BE49-F238E27FC236}">
                <a16:creationId xmlns:a16="http://schemas.microsoft.com/office/drawing/2014/main" id="{1234C3E4-B463-ACC3-2E17-7E46CA7DD8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12877">
            <a:off x="1512529" y="1841531"/>
            <a:ext cx="1894719" cy="2425658"/>
          </a:xfrm>
          <a:prstGeom prst="rect">
            <a:avLst/>
          </a:prstGeom>
          <a:ln>
            <a:solidFill>
              <a:schemeClr val="tx1"/>
            </a:solidFill>
          </a:ln>
        </p:spPr>
      </p:pic>
      <p:sp>
        <p:nvSpPr>
          <p:cNvPr id="14" name="テキスト ボックス 13">
            <a:extLst>
              <a:ext uri="{FF2B5EF4-FFF2-40B4-BE49-F238E27FC236}">
                <a16:creationId xmlns:a16="http://schemas.microsoft.com/office/drawing/2014/main" id="{0741346B-74CF-44AB-8F83-D9615778371A}"/>
              </a:ext>
            </a:extLst>
          </p:cNvPr>
          <p:cNvSpPr txBox="1"/>
          <p:nvPr/>
        </p:nvSpPr>
        <p:spPr>
          <a:xfrm>
            <a:off x="1441325" y="5083255"/>
            <a:ext cx="4165600" cy="1077218"/>
          </a:xfrm>
          <a:prstGeom prst="rect">
            <a:avLst/>
          </a:prstGeom>
          <a:noFill/>
        </p:spPr>
        <p:txBody>
          <a:bodyPr wrap="square" rtlCol="0">
            <a:spAutoFit/>
          </a:bodyPr>
          <a:lstStyle/>
          <a:p>
            <a:pPr algn="ctr"/>
            <a:r>
              <a:rPr kumimoji="1" lang="ja-JP" altLang="en-US" sz="1600" b="1"/>
              <a:t>出稿１</a:t>
            </a:r>
            <a:r>
              <a:rPr kumimoji="1" lang="en-US" altLang="ja-JP" sz="1600" b="1" dirty="0"/>
              <a:t>P</a:t>
            </a:r>
            <a:r>
              <a:rPr kumimoji="1" lang="ja-JP" altLang="en-US" sz="1600" b="1"/>
              <a:t>につき</a:t>
            </a:r>
            <a:r>
              <a:rPr kumimoji="1" lang="en-US" altLang="ja-JP" sz="1600" b="1" dirty="0"/>
              <a:t>200</a:t>
            </a:r>
            <a:r>
              <a:rPr kumimoji="1" lang="ja-JP" altLang="en-US" sz="1600" b="1"/>
              <a:t>部をお渡しします。</a:t>
            </a:r>
            <a:endParaRPr kumimoji="1" lang="en-US" altLang="ja-JP" sz="1600" b="1" dirty="0"/>
          </a:p>
          <a:p>
            <a:pPr algn="ctr"/>
            <a:r>
              <a:rPr kumimoji="1" lang="ja-JP" altLang="en-US" sz="1600" b="1"/>
              <a:t>（例：２</a:t>
            </a:r>
            <a:r>
              <a:rPr kumimoji="1" lang="en-US" altLang="ja-JP" sz="1600" b="1" dirty="0"/>
              <a:t>P</a:t>
            </a:r>
            <a:r>
              <a:rPr kumimoji="1" lang="ja-JP" altLang="en-US" sz="1600" b="1"/>
              <a:t>出稿＝</a:t>
            </a:r>
            <a:r>
              <a:rPr kumimoji="1" lang="en-US" altLang="ja-JP" sz="1600" b="1" dirty="0"/>
              <a:t>400</a:t>
            </a:r>
            <a:r>
              <a:rPr kumimoji="1" lang="ja-JP" altLang="en-US" sz="1600" b="1"/>
              <a:t>部お渡し）</a:t>
            </a:r>
            <a:endParaRPr kumimoji="1" lang="en-US" altLang="ja-JP" sz="1600" b="1" dirty="0"/>
          </a:p>
          <a:p>
            <a:pPr algn="ctr"/>
            <a:r>
              <a:rPr kumimoji="1" lang="ja-JP" altLang="en-US" sz="1600" b="1"/>
              <a:t>店頭での配布、営業ツールなど、</a:t>
            </a:r>
            <a:endParaRPr kumimoji="1" lang="en-US" altLang="ja-JP" sz="1600" b="1" dirty="0"/>
          </a:p>
          <a:p>
            <a:pPr algn="ctr"/>
            <a:r>
              <a:rPr kumimoji="1" lang="ja-JP" altLang="en-US" sz="1600" b="1"/>
              <a:t>ご自由にお使いください。</a:t>
            </a:r>
          </a:p>
        </p:txBody>
      </p:sp>
    </p:spTree>
    <p:extLst>
      <p:ext uri="{BB962C8B-B14F-4D97-AF65-F5344CB8AC3E}">
        <p14:creationId xmlns:p14="http://schemas.microsoft.com/office/powerpoint/2010/main" val="1038218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2C42F-CC18-DE55-894F-FFE5B23C3A8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0B410C0-3D1C-0BD3-AECD-2698BADCE695}"/>
              </a:ext>
            </a:extLst>
          </p:cNvPr>
          <p:cNvSpPr/>
          <p:nvPr/>
        </p:nvSpPr>
        <p:spPr>
          <a:xfrm>
            <a:off x="0" y="267390"/>
            <a:ext cx="2807594"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mn-ea"/>
              </a:rPr>
              <a:t> 　特別メニュー</a:t>
            </a:r>
          </a:p>
        </p:txBody>
      </p:sp>
      <p:grpSp>
        <p:nvGrpSpPr>
          <p:cNvPr id="28" name="グループ化 27">
            <a:extLst>
              <a:ext uri="{FF2B5EF4-FFF2-40B4-BE49-F238E27FC236}">
                <a16:creationId xmlns:a16="http://schemas.microsoft.com/office/drawing/2014/main" id="{2592ACDA-5BB5-31BE-7616-A5FF450F34D7}"/>
              </a:ext>
            </a:extLst>
          </p:cNvPr>
          <p:cNvGrpSpPr/>
          <p:nvPr/>
        </p:nvGrpSpPr>
        <p:grpSpPr>
          <a:xfrm>
            <a:off x="3640151" y="4940159"/>
            <a:ext cx="3922508" cy="444709"/>
            <a:chOff x="504743" y="5117524"/>
            <a:chExt cx="3922508" cy="444709"/>
          </a:xfrm>
        </p:grpSpPr>
        <p:sp>
          <p:nvSpPr>
            <p:cNvPr id="24" name="テキスト ボックス 23">
              <a:extLst>
                <a:ext uri="{FF2B5EF4-FFF2-40B4-BE49-F238E27FC236}">
                  <a16:creationId xmlns:a16="http://schemas.microsoft.com/office/drawing/2014/main" id="{CFCDC6FD-059C-5FFD-B2BD-410DA17D8094}"/>
                </a:ext>
              </a:extLst>
            </p:cNvPr>
            <p:cNvSpPr txBox="1"/>
            <p:nvPr/>
          </p:nvSpPr>
          <p:spPr>
            <a:xfrm>
              <a:off x="669007" y="5156059"/>
              <a:ext cx="3758243" cy="369332"/>
            </a:xfrm>
            <a:prstGeom prst="rect">
              <a:avLst/>
            </a:prstGeom>
            <a:noFill/>
          </p:spPr>
          <p:txBody>
            <a:bodyPr wrap="square" rtlCol="0">
              <a:spAutoFit/>
            </a:bodyPr>
            <a:lstStyle/>
            <a:p>
              <a:r>
                <a:rPr kumimoji="1" lang="ja-JP" altLang="en-US" b="1" dirty="0">
                  <a:latin typeface="+mn-ea"/>
                </a:rPr>
                <a:t>４</a:t>
              </a:r>
              <a:r>
                <a:rPr kumimoji="1" lang="en-US" altLang="ja-JP" b="1" dirty="0">
                  <a:latin typeface="+mn-ea"/>
                </a:rPr>
                <a:t>C</a:t>
              </a:r>
              <a:r>
                <a:rPr kumimoji="1" lang="ja-JP" altLang="en-US" b="1" dirty="0">
                  <a:latin typeface="+mn-ea"/>
                </a:rPr>
                <a:t>２</a:t>
              </a:r>
              <a:r>
                <a:rPr kumimoji="1" lang="en-US" altLang="ja-JP" b="1" dirty="0">
                  <a:latin typeface="+mn-ea"/>
                </a:rPr>
                <a:t>P</a:t>
              </a:r>
              <a:r>
                <a:rPr kumimoji="1" lang="ja-JP" altLang="en-US" b="1" dirty="0">
                  <a:latin typeface="+mn-ea"/>
                </a:rPr>
                <a:t>タイアップ（</a:t>
              </a:r>
              <a:r>
                <a:rPr kumimoji="1" lang="en-US" altLang="ja-JP" b="1" dirty="0">
                  <a:latin typeface="+mn-ea"/>
                </a:rPr>
                <a:t>20</a:t>
              </a:r>
              <a:r>
                <a:rPr kumimoji="1" lang="ja-JP" altLang="en-US" b="1" dirty="0">
                  <a:latin typeface="+mn-ea"/>
                </a:rPr>
                <a:t>万部配布）</a:t>
              </a:r>
            </a:p>
          </p:txBody>
        </p:sp>
        <p:cxnSp>
          <p:nvCxnSpPr>
            <p:cNvPr id="25" name="直線コネクタ 24">
              <a:extLst>
                <a:ext uri="{FF2B5EF4-FFF2-40B4-BE49-F238E27FC236}">
                  <a16:creationId xmlns:a16="http://schemas.microsoft.com/office/drawing/2014/main" id="{234F2AB1-FB97-01D0-F04E-A56FE9900CE1}"/>
                </a:ext>
              </a:extLst>
            </p:cNvPr>
            <p:cNvCxnSpPr>
              <a:cxnSpLocks/>
            </p:cNvCxnSpPr>
            <p:nvPr/>
          </p:nvCxnSpPr>
          <p:spPr>
            <a:xfrm>
              <a:off x="504744" y="5117524"/>
              <a:ext cx="3922507"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D23E4B84-B76F-8C32-41DC-69B6CF8BB239}"/>
                </a:ext>
              </a:extLst>
            </p:cNvPr>
            <p:cNvCxnSpPr>
              <a:cxnSpLocks/>
            </p:cNvCxnSpPr>
            <p:nvPr/>
          </p:nvCxnSpPr>
          <p:spPr>
            <a:xfrm>
              <a:off x="504743" y="5562233"/>
              <a:ext cx="3922507"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sp>
        <p:nvSpPr>
          <p:cNvPr id="49" name="テキスト ボックス 48">
            <a:extLst>
              <a:ext uri="{FF2B5EF4-FFF2-40B4-BE49-F238E27FC236}">
                <a16:creationId xmlns:a16="http://schemas.microsoft.com/office/drawing/2014/main" id="{2E956781-C9E0-D636-3C3E-C8BE90655903}"/>
              </a:ext>
            </a:extLst>
          </p:cNvPr>
          <p:cNvSpPr txBox="1"/>
          <p:nvPr/>
        </p:nvSpPr>
        <p:spPr>
          <a:xfrm>
            <a:off x="6921500" y="6019134"/>
            <a:ext cx="4928263" cy="707886"/>
          </a:xfrm>
          <a:prstGeom prst="rect">
            <a:avLst/>
          </a:prstGeom>
          <a:noFill/>
          <a:ln w="19050">
            <a:noFill/>
            <a:prstDash val="dash"/>
          </a:ln>
        </p:spPr>
        <p:txBody>
          <a:bodyPr wrap="square" rtlCol="0">
            <a:spAutoFit/>
          </a:bodyPr>
          <a:lstStyle/>
          <a:p>
            <a:r>
              <a:rPr lang="ja-JP" altLang="en-US" b="1" dirty="0">
                <a:latin typeface="+mn-ea"/>
              </a:rPr>
              <a:t>▶実施</a:t>
            </a:r>
            <a:r>
              <a:rPr lang="ja-JP" altLang="en-US" b="1">
                <a:latin typeface="+mn-ea"/>
              </a:rPr>
              <a:t>料金：</a:t>
            </a:r>
            <a:r>
              <a:rPr lang="en-US" altLang="ja-JP" sz="4000" b="1" u="sng" dirty="0">
                <a:solidFill>
                  <a:srgbClr val="FF0000"/>
                </a:solidFill>
                <a:effectLst>
                  <a:outerShdw blurRad="50800" dist="38100" dir="2700000" algn="tl" rotWithShape="0">
                    <a:prstClr val="black">
                      <a:alpha val="40000"/>
                    </a:prstClr>
                  </a:outerShdw>
                </a:effectLst>
                <a:latin typeface="+mn-ea"/>
              </a:rPr>
              <a:t>N250</a:t>
            </a:r>
            <a:r>
              <a:rPr lang="ja-JP" altLang="en-US" sz="4000" b="1" u="sng">
                <a:solidFill>
                  <a:srgbClr val="FF0000"/>
                </a:solidFill>
                <a:effectLst>
                  <a:outerShdw blurRad="50800" dist="38100" dir="2700000" algn="tl" rotWithShape="0">
                    <a:prstClr val="black">
                      <a:alpha val="40000"/>
                    </a:prstClr>
                  </a:outerShdw>
                </a:effectLst>
                <a:latin typeface="+mn-ea"/>
              </a:rPr>
              <a:t>万円</a:t>
            </a:r>
            <a:r>
              <a:rPr lang="ja-JP" altLang="en-US" sz="2000" b="1" u="sng">
                <a:solidFill>
                  <a:srgbClr val="FF0000"/>
                </a:solidFill>
                <a:effectLst>
                  <a:outerShdw blurRad="50800" dist="38100" dir="2700000" algn="tl" rotWithShape="0">
                    <a:prstClr val="black">
                      <a:alpha val="40000"/>
                    </a:prstClr>
                  </a:outerShdw>
                </a:effectLst>
                <a:latin typeface="+mn-ea"/>
              </a:rPr>
              <a:t>（</a:t>
            </a:r>
            <a:r>
              <a:rPr lang="en-US" altLang="ja-JP" sz="2000" b="1" u="sng" dirty="0">
                <a:solidFill>
                  <a:srgbClr val="FF0000"/>
                </a:solidFill>
                <a:effectLst>
                  <a:outerShdw blurRad="50800" dist="38100" dir="2700000" algn="tl" rotWithShape="0">
                    <a:prstClr val="black">
                      <a:alpha val="40000"/>
                    </a:prstClr>
                  </a:outerShdw>
                </a:effectLst>
                <a:latin typeface="+mn-ea"/>
              </a:rPr>
              <a:t>+</a:t>
            </a:r>
            <a:r>
              <a:rPr lang="ja-JP" altLang="en-US" sz="2000" b="1" u="sng">
                <a:solidFill>
                  <a:srgbClr val="FF0000"/>
                </a:solidFill>
                <a:effectLst>
                  <a:outerShdw blurRad="50800" dist="38100" dir="2700000" algn="tl" rotWithShape="0">
                    <a:prstClr val="black">
                      <a:alpha val="40000"/>
                    </a:prstClr>
                  </a:outerShdw>
                </a:effectLst>
                <a:latin typeface="+mn-ea"/>
              </a:rPr>
              <a:t>税）</a:t>
            </a:r>
            <a:endParaRPr lang="ja-JP" altLang="en-US" sz="4000" b="1" u="sng" dirty="0">
              <a:solidFill>
                <a:srgbClr val="FF0000"/>
              </a:solidFill>
              <a:effectLst>
                <a:outerShdw blurRad="50800" dist="38100" dir="2700000" algn="tl" rotWithShape="0">
                  <a:prstClr val="black">
                    <a:alpha val="40000"/>
                  </a:prstClr>
                </a:outerShdw>
              </a:effectLst>
              <a:latin typeface="+mn-ea"/>
            </a:endParaRPr>
          </a:p>
        </p:txBody>
      </p:sp>
      <p:sp>
        <p:nvSpPr>
          <p:cNvPr id="50" name="テキスト ボックス 49">
            <a:extLst>
              <a:ext uri="{FF2B5EF4-FFF2-40B4-BE49-F238E27FC236}">
                <a16:creationId xmlns:a16="http://schemas.microsoft.com/office/drawing/2014/main" id="{EED1D291-3719-E055-9301-B96715886AE2}"/>
              </a:ext>
            </a:extLst>
          </p:cNvPr>
          <p:cNvSpPr txBox="1"/>
          <p:nvPr/>
        </p:nvSpPr>
        <p:spPr>
          <a:xfrm>
            <a:off x="233727" y="6249966"/>
            <a:ext cx="8715737" cy="477054"/>
          </a:xfrm>
          <a:prstGeom prst="rect">
            <a:avLst/>
          </a:prstGeom>
          <a:noFill/>
        </p:spPr>
        <p:txBody>
          <a:bodyPr wrap="square" rtlCol="0">
            <a:spAutoFit/>
          </a:bodyPr>
          <a:lstStyle/>
          <a:p>
            <a:r>
              <a:rPr lang="en-US" altLang="ja-JP" sz="1100" dirty="0">
                <a:latin typeface="+mn-ea"/>
              </a:rPr>
              <a:t>※</a:t>
            </a:r>
            <a:r>
              <a:rPr lang="ja-JP" altLang="en-US" sz="1100" dirty="0">
                <a:latin typeface="+mn-ea"/>
              </a:rPr>
              <a:t>著名人起用、遠方取材などの場合は別途費用が発生する可能性がございます。</a:t>
            </a:r>
            <a:endParaRPr lang="en-US" altLang="ja-JP" sz="1100" dirty="0">
              <a:latin typeface="+mn-ea"/>
            </a:endParaRPr>
          </a:p>
          <a:p>
            <a:r>
              <a:rPr lang="en-US" altLang="ja-JP" sz="1100" dirty="0">
                <a:latin typeface="+mn-ea"/>
              </a:rPr>
              <a:t>※</a:t>
            </a:r>
            <a:r>
              <a:rPr lang="ja-JP" altLang="en-US" sz="1100" dirty="0">
                <a:latin typeface="+mn-ea"/>
              </a:rPr>
              <a:t>タイアップページへの誘導には、在庫状況により一部外部トラフィックを利用する可能性があります</a:t>
            </a:r>
            <a:r>
              <a:rPr lang="ja-JP" altLang="en-US" sz="1400" dirty="0">
                <a:solidFill>
                  <a:schemeClr val="bg1"/>
                </a:solidFill>
              </a:rPr>
              <a:t>。</a:t>
            </a:r>
          </a:p>
        </p:txBody>
      </p:sp>
      <p:pic>
        <p:nvPicPr>
          <p:cNvPr id="2" name="図 1" descr="タイムライン が含まれている画像&#10;&#10;AI 生成コンテンツは誤りを含む可能性があります。">
            <a:extLst>
              <a:ext uri="{FF2B5EF4-FFF2-40B4-BE49-F238E27FC236}">
                <a16:creationId xmlns:a16="http://schemas.microsoft.com/office/drawing/2014/main" id="{93FD24F5-3D61-0666-FF92-4E3FC27EB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236" y="612648"/>
            <a:ext cx="3080744" cy="3944031"/>
          </a:xfrm>
          <a:prstGeom prst="rect">
            <a:avLst/>
          </a:prstGeom>
          <a:ln>
            <a:solidFill>
              <a:schemeClr val="tx1"/>
            </a:solidFill>
          </a:ln>
        </p:spPr>
      </p:pic>
      <p:pic>
        <p:nvPicPr>
          <p:cNvPr id="3" name="図 2" descr="ダイアグラム が含まれている画像&#10;&#10;AI 生成コンテンツは誤りを含む可能性があります。">
            <a:extLst>
              <a:ext uri="{FF2B5EF4-FFF2-40B4-BE49-F238E27FC236}">
                <a16:creationId xmlns:a16="http://schemas.microsoft.com/office/drawing/2014/main" id="{8A75023F-BEA9-86E9-FBBB-A20E7E708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980" y="621898"/>
            <a:ext cx="3080742" cy="3944029"/>
          </a:xfrm>
          <a:prstGeom prst="rect">
            <a:avLst/>
          </a:prstGeom>
          <a:ln>
            <a:solidFill>
              <a:schemeClr val="tx1"/>
            </a:solidFill>
          </a:ln>
        </p:spPr>
      </p:pic>
      <p:pic>
        <p:nvPicPr>
          <p:cNvPr id="10" name="図 9" descr="草, 車, 座る, テーブル が含まれている画像&#10;&#10;AI 生成コンテンツは誤りを含む可能性があります。">
            <a:extLst>
              <a:ext uri="{FF2B5EF4-FFF2-40B4-BE49-F238E27FC236}">
                <a16:creationId xmlns:a16="http://schemas.microsoft.com/office/drawing/2014/main" id="{B885F431-D40B-5E54-B2CE-41A0716CB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2877">
            <a:off x="1632883" y="1394474"/>
            <a:ext cx="2682882" cy="3434680"/>
          </a:xfrm>
          <a:prstGeom prst="rect">
            <a:avLst/>
          </a:prstGeom>
          <a:ln>
            <a:solidFill>
              <a:schemeClr val="tx1"/>
            </a:solidFill>
          </a:ln>
        </p:spPr>
      </p:pic>
      <p:sp>
        <p:nvSpPr>
          <p:cNvPr id="5" name="テキスト ボックス 4">
            <a:extLst>
              <a:ext uri="{FF2B5EF4-FFF2-40B4-BE49-F238E27FC236}">
                <a16:creationId xmlns:a16="http://schemas.microsoft.com/office/drawing/2014/main" id="{5B15CED2-19A6-460D-CC17-882547C5DCA1}"/>
              </a:ext>
            </a:extLst>
          </p:cNvPr>
          <p:cNvSpPr txBox="1"/>
          <p:nvPr/>
        </p:nvSpPr>
        <p:spPr>
          <a:xfrm>
            <a:off x="2374900" y="5443682"/>
            <a:ext cx="6743700" cy="584775"/>
          </a:xfrm>
          <a:prstGeom prst="rect">
            <a:avLst/>
          </a:prstGeom>
          <a:noFill/>
        </p:spPr>
        <p:txBody>
          <a:bodyPr wrap="square" rtlCol="0">
            <a:spAutoFit/>
          </a:bodyPr>
          <a:lstStyle/>
          <a:p>
            <a:pPr algn="ctr"/>
            <a:r>
              <a:rPr kumimoji="1" lang="ja-JP" altLang="en-US" sz="1600" b="1"/>
              <a:t>出稿１</a:t>
            </a:r>
            <a:r>
              <a:rPr kumimoji="1" lang="en-US" altLang="ja-JP" sz="1600" b="1" dirty="0"/>
              <a:t>P</a:t>
            </a:r>
            <a:r>
              <a:rPr kumimoji="1" lang="ja-JP" altLang="en-US" sz="1600" b="1"/>
              <a:t>につき</a:t>
            </a:r>
            <a:r>
              <a:rPr kumimoji="1" lang="en-US" altLang="ja-JP" sz="1600" b="1" dirty="0"/>
              <a:t>200</a:t>
            </a:r>
            <a:r>
              <a:rPr kumimoji="1" lang="ja-JP" altLang="en-US" sz="1600" b="1"/>
              <a:t>部をお渡しします（例：２</a:t>
            </a:r>
            <a:r>
              <a:rPr kumimoji="1" lang="en-US" altLang="ja-JP" sz="1600" b="1" dirty="0"/>
              <a:t>P</a:t>
            </a:r>
            <a:r>
              <a:rPr kumimoji="1" lang="ja-JP" altLang="en-US" sz="1600" b="1"/>
              <a:t>出稿＝</a:t>
            </a:r>
            <a:r>
              <a:rPr kumimoji="1" lang="en-US" altLang="ja-JP" sz="1600" b="1" dirty="0"/>
              <a:t>400</a:t>
            </a:r>
            <a:r>
              <a:rPr kumimoji="1" lang="ja-JP" altLang="en-US" sz="1600" b="1"/>
              <a:t>部お渡し）。</a:t>
            </a:r>
            <a:endParaRPr kumimoji="1" lang="en-US" altLang="ja-JP" sz="1600" b="1" dirty="0"/>
          </a:p>
          <a:p>
            <a:pPr algn="ctr"/>
            <a:r>
              <a:rPr kumimoji="1" lang="ja-JP" altLang="en-US" sz="1600" b="1"/>
              <a:t>店頭での配布、営業ツールなど、ご自由にお使いください。</a:t>
            </a:r>
          </a:p>
        </p:txBody>
      </p:sp>
    </p:spTree>
    <p:extLst>
      <p:ext uri="{BB962C8B-B14F-4D97-AF65-F5344CB8AC3E}">
        <p14:creationId xmlns:p14="http://schemas.microsoft.com/office/powerpoint/2010/main" val="187328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9535B-A39C-78DA-2B0D-FA9E320E211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9D2039-9688-D72A-04BF-F8B6DE8D6B6B}"/>
              </a:ext>
            </a:extLst>
          </p:cNvPr>
          <p:cNvSpPr/>
          <p:nvPr/>
        </p:nvSpPr>
        <p:spPr>
          <a:xfrm>
            <a:off x="0" y="267390"/>
            <a:ext cx="2807594"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bg1"/>
                </a:solidFill>
                <a:latin typeface="+mn-ea"/>
              </a:rPr>
              <a:t> 　スケジュール</a:t>
            </a:r>
            <a:endParaRPr lang="ja-JP" altLang="en-US" sz="2400" b="1" dirty="0">
              <a:solidFill>
                <a:schemeClr val="bg1"/>
              </a:solidFill>
              <a:latin typeface="+mn-ea"/>
            </a:endParaRPr>
          </a:p>
        </p:txBody>
      </p:sp>
      <p:sp>
        <p:nvSpPr>
          <p:cNvPr id="10" name="テキスト ボックス 9">
            <a:extLst>
              <a:ext uri="{FF2B5EF4-FFF2-40B4-BE49-F238E27FC236}">
                <a16:creationId xmlns:a16="http://schemas.microsoft.com/office/drawing/2014/main" id="{DF52EB11-C787-DE60-5753-D7FAB5C7CB32}"/>
              </a:ext>
            </a:extLst>
          </p:cNvPr>
          <p:cNvSpPr txBox="1"/>
          <p:nvPr/>
        </p:nvSpPr>
        <p:spPr>
          <a:xfrm>
            <a:off x="3211359" y="1465714"/>
            <a:ext cx="6139342" cy="461665"/>
          </a:xfrm>
          <a:prstGeom prst="rect">
            <a:avLst/>
          </a:prstGeom>
          <a:noFill/>
        </p:spPr>
        <p:txBody>
          <a:bodyPr wrap="square" rtlCol="0">
            <a:spAutoFit/>
          </a:bodyPr>
          <a:lstStyle/>
          <a:p>
            <a:r>
              <a:rPr kumimoji="1" lang="ja-JP" altLang="en-US" sz="2400" b="1"/>
              <a:t>◾️記事タイアップ仮スケジュールイメージ</a:t>
            </a:r>
            <a:endParaRPr kumimoji="1" lang="en-US" altLang="ja-JP" sz="2400" b="1" dirty="0"/>
          </a:p>
        </p:txBody>
      </p:sp>
      <p:sp>
        <p:nvSpPr>
          <p:cNvPr id="11" name="テキスト ボックス 10">
            <a:extLst>
              <a:ext uri="{FF2B5EF4-FFF2-40B4-BE49-F238E27FC236}">
                <a16:creationId xmlns:a16="http://schemas.microsoft.com/office/drawing/2014/main" id="{C20C3CCB-92AF-80B4-D8AF-1FE1B0866B7E}"/>
              </a:ext>
            </a:extLst>
          </p:cNvPr>
          <p:cNvSpPr txBox="1"/>
          <p:nvPr/>
        </p:nvSpPr>
        <p:spPr>
          <a:xfrm>
            <a:off x="3816900" y="2223165"/>
            <a:ext cx="4928260" cy="3170099"/>
          </a:xfrm>
          <a:prstGeom prst="rect">
            <a:avLst/>
          </a:prstGeom>
          <a:noFill/>
        </p:spPr>
        <p:txBody>
          <a:bodyPr wrap="square" rtlCol="0">
            <a:spAutoFit/>
          </a:bodyPr>
          <a:lstStyle/>
          <a:p>
            <a:r>
              <a:rPr lang="en-US" altLang="ja-JP" sz="2000" b="1" dirty="0"/>
              <a:t>〜11</a:t>
            </a:r>
            <a:r>
              <a:rPr lang="ja-JP" altLang="en-US" sz="2000" b="1"/>
              <a:t>月</a:t>
            </a:r>
            <a:r>
              <a:rPr lang="en-US" altLang="ja-JP" sz="2000" b="1" dirty="0"/>
              <a:t>1</a:t>
            </a:r>
            <a:r>
              <a:rPr lang="ja-JP" altLang="en-US" sz="2000" b="1"/>
              <a:t>日：オリエンテーション実施〆切</a:t>
            </a:r>
            <a:endParaRPr lang="en-US" altLang="ja-JP" sz="2000" b="1" dirty="0"/>
          </a:p>
          <a:p>
            <a:r>
              <a:rPr lang="en-US" altLang="ja-JP" sz="2000" b="1" dirty="0"/>
              <a:t>11</a:t>
            </a:r>
            <a:r>
              <a:rPr lang="ja-JP" altLang="en-US" sz="2000" b="1"/>
              <a:t>月</a:t>
            </a:r>
            <a:r>
              <a:rPr lang="en-US" altLang="ja-JP" sz="2000" b="1" dirty="0"/>
              <a:t>9</a:t>
            </a:r>
            <a:r>
              <a:rPr lang="ja-JP" altLang="en-US" sz="2000" b="1"/>
              <a:t>日（木）：構成案・コンテ提出</a:t>
            </a:r>
            <a:endParaRPr lang="en-US" altLang="ja-JP" sz="2000" b="1" dirty="0"/>
          </a:p>
          <a:p>
            <a:r>
              <a:rPr lang="en-US" altLang="ja-JP" sz="2000" b="1" dirty="0"/>
              <a:t>11</a:t>
            </a:r>
            <a:r>
              <a:rPr lang="ja-JP" altLang="en-US" sz="2000" b="1"/>
              <a:t>月</a:t>
            </a:r>
            <a:r>
              <a:rPr lang="en-US" altLang="ja-JP" sz="2000" b="1" dirty="0"/>
              <a:t>16</a:t>
            </a:r>
            <a:r>
              <a:rPr lang="ja-JP" altLang="en-US" sz="2000" b="1"/>
              <a:t>日（木）：構成案・コンテお戻し</a:t>
            </a:r>
            <a:endParaRPr lang="en-US" altLang="ja-JP" sz="2000" b="1" dirty="0"/>
          </a:p>
          <a:p>
            <a:r>
              <a:rPr lang="en-US" altLang="ja-JP" sz="2000" b="1" dirty="0"/>
              <a:t>11</a:t>
            </a:r>
            <a:r>
              <a:rPr lang="ja-JP" altLang="en-US" sz="2000" b="1"/>
              <a:t>月</a:t>
            </a:r>
            <a:r>
              <a:rPr lang="en-US" altLang="ja-JP" sz="2000" b="1" dirty="0"/>
              <a:t>20</a:t>
            </a:r>
            <a:r>
              <a:rPr lang="ja-JP" altLang="en-US" sz="2000" b="1"/>
              <a:t>日</a:t>
            </a:r>
            <a:r>
              <a:rPr lang="en-US" altLang="ja-JP" sz="2000" b="1" dirty="0"/>
              <a:t>〜29</a:t>
            </a:r>
            <a:r>
              <a:rPr lang="ja-JP" altLang="en-US" sz="2000" b="1"/>
              <a:t>日：撮影・取材実施</a:t>
            </a:r>
            <a:endParaRPr lang="en-US" altLang="ja-JP" sz="2000" b="1" dirty="0"/>
          </a:p>
          <a:p>
            <a:r>
              <a:rPr lang="en-US" altLang="ja-JP" sz="2000" b="1" dirty="0"/>
              <a:t>11</a:t>
            </a:r>
            <a:r>
              <a:rPr lang="ja-JP" altLang="en-US" sz="2000" b="1"/>
              <a:t>月</a:t>
            </a:r>
            <a:r>
              <a:rPr lang="en-US" altLang="ja-JP" sz="2000" b="1" dirty="0"/>
              <a:t>5</a:t>
            </a:r>
            <a:r>
              <a:rPr lang="ja-JP" altLang="en-US" sz="2000" b="1"/>
              <a:t>日（水）：初稿提出</a:t>
            </a:r>
            <a:endParaRPr lang="en-US" altLang="ja-JP" sz="2000" b="1" dirty="0"/>
          </a:p>
          <a:p>
            <a:r>
              <a:rPr lang="en-US" altLang="ja-JP" sz="2000" b="1" dirty="0"/>
              <a:t>11</a:t>
            </a:r>
            <a:r>
              <a:rPr lang="ja-JP" altLang="en-US" sz="2000" b="1"/>
              <a:t>月</a:t>
            </a:r>
            <a:r>
              <a:rPr lang="en-US" altLang="ja-JP" sz="2000" b="1" dirty="0"/>
              <a:t>11</a:t>
            </a:r>
            <a:r>
              <a:rPr lang="ja-JP" altLang="en-US" sz="2000" b="1"/>
              <a:t>日（火）：初稿お戻し</a:t>
            </a:r>
            <a:endParaRPr lang="en-US" altLang="ja-JP" sz="2000" b="1" dirty="0"/>
          </a:p>
          <a:p>
            <a:r>
              <a:rPr lang="en-US" altLang="ja-JP" sz="2000" b="1" dirty="0"/>
              <a:t>11</a:t>
            </a:r>
            <a:r>
              <a:rPr lang="ja-JP" altLang="en-US" sz="2000" b="1"/>
              <a:t>月</a:t>
            </a:r>
            <a:r>
              <a:rPr lang="en-US" altLang="ja-JP" sz="2000" b="1" dirty="0"/>
              <a:t>14</a:t>
            </a:r>
            <a:r>
              <a:rPr lang="ja-JP" altLang="en-US" sz="2000" b="1"/>
              <a:t>日（金）：再校提出</a:t>
            </a:r>
            <a:endParaRPr lang="en-US" altLang="ja-JP" sz="2000" b="1" dirty="0"/>
          </a:p>
          <a:p>
            <a:r>
              <a:rPr lang="en-US" altLang="ja-JP" sz="2000" b="1" dirty="0"/>
              <a:t>11</a:t>
            </a:r>
            <a:r>
              <a:rPr lang="ja-JP" altLang="en-US" sz="2000" b="1"/>
              <a:t>月</a:t>
            </a:r>
            <a:r>
              <a:rPr lang="en-US" altLang="ja-JP" sz="2000" b="1" dirty="0"/>
              <a:t>18</a:t>
            </a:r>
            <a:r>
              <a:rPr lang="ja-JP" altLang="en-US" sz="2000" b="1"/>
              <a:t>日（火）：再校お戻し</a:t>
            </a:r>
            <a:endParaRPr lang="en-US" altLang="ja-JP" sz="2000" b="1" dirty="0"/>
          </a:p>
          <a:p>
            <a:r>
              <a:rPr lang="en-US" altLang="ja-JP" sz="2000" b="1" dirty="0"/>
              <a:t>11</a:t>
            </a:r>
            <a:r>
              <a:rPr lang="ja-JP" altLang="en-US" sz="2000" b="1"/>
              <a:t>月</a:t>
            </a:r>
            <a:r>
              <a:rPr lang="en-US" altLang="ja-JP" sz="2000" b="1" dirty="0"/>
              <a:t>20</a:t>
            </a:r>
            <a:r>
              <a:rPr lang="ja-JP" altLang="en-US" sz="2000" b="1"/>
              <a:t>日（木）：念稿提出</a:t>
            </a:r>
            <a:endParaRPr lang="en-US" altLang="ja-JP" sz="2000" b="1" dirty="0"/>
          </a:p>
          <a:p>
            <a:r>
              <a:rPr lang="en-US" altLang="ja-JP" sz="2000" b="1" dirty="0"/>
              <a:t>11</a:t>
            </a:r>
            <a:r>
              <a:rPr lang="ja-JP" altLang="en-US" sz="2000" b="1"/>
              <a:t>月</a:t>
            </a:r>
            <a:r>
              <a:rPr lang="en-US" altLang="ja-JP" sz="2000" b="1" dirty="0"/>
              <a:t>21</a:t>
            </a:r>
            <a:r>
              <a:rPr lang="ja-JP" altLang="en-US" sz="2000" b="1"/>
              <a:t>日（金）：念稿お戻し・校了</a:t>
            </a:r>
            <a:endParaRPr lang="en-US" altLang="ja-JP" sz="2000" b="1" dirty="0"/>
          </a:p>
        </p:txBody>
      </p:sp>
    </p:spTree>
    <p:extLst>
      <p:ext uri="{BB962C8B-B14F-4D97-AF65-F5344CB8AC3E}">
        <p14:creationId xmlns:p14="http://schemas.microsoft.com/office/powerpoint/2010/main" val="2322793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2318-7A29-688C-8601-BB73B401E47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AC8E9FA-E925-4D50-64E1-6CE8FEE66211}"/>
              </a:ext>
            </a:extLst>
          </p:cNvPr>
          <p:cNvSpPr/>
          <p:nvPr/>
        </p:nvSpPr>
        <p:spPr>
          <a:xfrm>
            <a:off x="0" y="267390"/>
            <a:ext cx="2807594"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bg1"/>
                </a:solidFill>
                <a:latin typeface="+mn-ea"/>
              </a:rPr>
              <a:t> 　お問い合わせ先</a:t>
            </a:r>
            <a:endParaRPr lang="ja-JP" altLang="en-US" sz="2400" b="1" dirty="0">
              <a:solidFill>
                <a:schemeClr val="bg1"/>
              </a:solidFill>
              <a:latin typeface="+mn-ea"/>
            </a:endParaRPr>
          </a:p>
        </p:txBody>
      </p:sp>
      <p:sp>
        <p:nvSpPr>
          <p:cNvPr id="2" name="Google Shape;526;p18">
            <a:extLst>
              <a:ext uri="{FF2B5EF4-FFF2-40B4-BE49-F238E27FC236}">
                <a16:creationId xmlns:a16="http://schemas.microsoft.com/office/drawing/2014/main" id="{BBED0994-7CF4-D977-5FAF-3261CF464F1B}"/>
              </a:ext>
            </a:extLst>
          </p:cNvPr>
          <p:cNvSpPr>
            <a:spLocks noChangeArrowheads="1"/>
          </p:cNvSpPr>
          <p:nvPr/>
        </p:nvSpPr>
        <p:spPr bwMode="auto">
          <a:xfrm>
            <a:off x="3256241" y="1853423"/>
            <a:ext cx="5679517" cy="230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defRPr kumimoji="1" sz="1400">
                <a:solidFill>
                  <a:schemeClr val="tx1"/>
                </a:solidFill>
                <a:latin typeface="Verdana" panose="020B0604030504040204" pitchFamily="34" charset="0"/>
                <a:ea typeface="ＭＳ Ｐゴシック" panose="020B0600070205080204" pitchFamily="34" charset="-128"/>
              </a:defRPr>
            </a:lvl1pPr>
            <a:lvl2pPr marL="742950" indent="-285750">
              <a:defRPr kumimoji="1" sz="1400">
                <a:solidFill>
                  <a:schemeClr val="tx1"/>
                </a:solidFill>
                <a:latin typeface="Verdana" panose="020B0604030504040204" pitchFamily="34" charset="0"/>
                <a:ea typeface="ＭＳ Ｐゴシック" panose="020B0600070205080204" pitchFamily="34" charset="-128"/>
              </a:defRPr>
            </a:lvl2pPr>
            <a:lvl3pPr marL="1143000" indent="-228600">
              <a:defRPr kumimoji="1" sz="1400">
                <a:solidFill>
                  <a:schemeClr val="tx1"/>
                </a:solidFill>
                <a:latin typeface="Verdana" panose="020B0604030504040204" pitchFamily="34" charset="0"/>
                <a:ea typeface="ＭＳ Ｐゴシック" panose="020B0600070205080204" pitchFamily="34" charset="-128"/>
              </a:defRPr>
            </a:lvl3pPr>
            <a:lvl4pPr marL="1600200" indent="-228600">
              <a:defRPr kumimoji="1" sz="1400">
                <a:solidFill>
                  <a:schemeClr val="tx1"/>
                </a:solidFill>
                <a:latin typeface="Verdana" panose="020B0604030504040204" pitchFamily="34" charset="0"/>
                <a:ea typeface="ＭＳ Ｐゴシック" panose="020B0600070205080204" pitchFamily="34" charset="-128"/>
              </a:defRPr>
            </a:lvl4pPr>
            <a:lvl5pPr marL="2057400" indent="-228600">
              <a:defRPr kumimoji="1" sz="1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34" charset="-128"/>
              </a:defRPr>
            </a:lvl9pPr>
          </a:lstStyle>
          <a:p>
            <a:pPr algn="ctr"/>
            <a:r>
              <a:rPr lang="ja-JP" altLang="ja-JP" sz="2400" b="1" u="sng">
                <a:solidFill>
                  <a:srgbClr val="000000"/>
                </a:solidFill>
                <a:latin typeface="メイリオ" panose="020B0604030504040204" pitchFamily="50" charset="-128"/>
                <a:ea typeface="メイリオ" panose="020B0604030504040204" pitchFamily="50" charset="-128"/>
                <a:cs typeface="Arial" panose="020B0604020202020204" pitchFamily="34" charset="0"/>
                <a:sym typeface="Arial" panose="020B0604020202020204" pitchFamily="34" charset="0"/>
              </a:rPr>
              <a:t>小学館　広告局　</a:t>
            </a:r>
            <a:r>
              <a:rPr lang="ja-JP" altLang="en-US" sz="2400" b="1" u="sng">
                <a:solidFill>
                  <a:srgbClr val="000000"/>
                </a:solidFill>
                <a:latin typeface="メイリオ" panose="020B0604030504040204" pitchFamily="50" charset="-128"/>
                <a:ea typeface="メイリオ" panose="020B0604030504040204" pitchFamily="50" charset="-128"/>
                <a:cs typeface="Arial" panose="020B0604020202020204" pitchFamily="34" charset="0"/>
                <a:sym typeface="Arial" panose="020B0604020202020204" pitchFamily="34" charset="0"/>
              </a:rPr>
              <a:t>第二メディア営業室</a:t>
            </a:r>
            <a:endParaRPr lang="ja-JP" altLang="ja-JP" sz="2400" u="sng" dirty="0">
              <a:solidFill>
                <a:srgbClr val="000000"/>
              </a:solidFill>
              <a:latin typeface="メイリオ" panose="020B0604030504040204" pitchFamily="50" charset="-128"/>
              <a:ea typeface="メイリオ" panose="020B0604030504040204" pitchFamily="50" charset="-128"/>
              <a:cs typeface="Arial" panose="020B0604020202020204" pitchFamily="34" charset="0"/>
              <a:sym typeface="Arial" panose="020B0604020202020204" pitchFamily="34" charset="0"/>
            </a:endParaRPr>
          </a:p>
          <a:p>
            <a:pPr algn="ctr"/>
            <a:endParaRPr lang="en-US" altLang="ja-JP" sz="2400" dirty="0">
              <a:solidFill>
                <a:srgbClr val="000000"/>
              </a:solidFill>
              <a:latin typeface="メイリオ" panose="020B0604030504040204" pitchFamily="50" charset="-128"/>
              <a:ea typeface="メイリオ" panose="020B0604030504040204" pitchFamily="50" charset="-128"/>
              <a:cs typeface="Arial" panose="020B0604020202020204" pitchFamily="34" charset="0"/>
              <a:sym typeface="Arial" panose="020B0604020202020204" pitchFamily="34" charset="0"/>
            </a:endParaRPr>
          </a:p>
          <a:p>
            <a:pPr algn="ctr"/>
            <a:r>
              <a:rPr lang="ja-JP" altLang="en-US" sz="2400">
                <a:solidFill>
                  <a:srgbClr val="000000"/>
                </a:solidFill>
                <a:latin typeface="メイリオ" panose="020B0604030504040204" pitchFamily="50" charset="-128"/>
                <a:ea typeface="メイリオ" panose="020B0604030504040204" pitchFamily="50" charset="-128"/>
                <a:cs typeface="Arial" panose="020B0604020202020204" pitchFamily="34" charset="0"/>
                <a:sym typeface="Arial" panose="020B0604020202020204" pitchFamily="34" charset="0"/>
              </a:rPr>
              <a:t>末光次郎</a:t>
            </a:r>
            <a:endParaRPr lang="en-US" altLang="ja-JP" sz="2400" dirty="0">
              <a:solidFill>
                <a:srgbClr val="000000"/>
              </a:solidFill>
              <a:latin typeface="メイリオ" panose="020B0604030504040204" pitchFamily="50" charset="-128"/>
              <a:ea typeface="メイリオ" panose="020B0604030504040204" pitchFamily="50" charset="-128"/>
              <a:cs typeface="Arial" panose="020B0604020202020204" pitchFamily="34" charset="0"/>
              <a:sym typeface="Arial" panose="020B0604020202020204" pitchFamily="34" charset="0"/>
            </a:endParaRPr>
          </a:p>
          <a:p>
            <a:pPr algn="ctr"/>
            <a:r>
              <a:rPr lang="en-US" altLang="ja-JP" sz="2400" dirty="0">
                <a:solidFill>
                  <a:srgbClr val="000000"/>
                </a:solidFill>
                <a:latin typeface="メイリオ" panose="020B0604030504040204" pitchFamily="50" charset="-128"/>
                <a:ea typeface="メイリオ" panose="020B0604030504040204" pitchFamily="50" charset="-128"/>
                <a:cs typeface="Arial" panose="020B0604020202020204" pitchFamily="34" charset="0"/>
                <a:sym typeface="Arial" panose="020B0604020202020204" pitchFamily="34" charset="0"/>
                <a:hlinkClick r:id="rId3"/>
              </a:rPr>
              <a:t>Jiro.suemitsu@shogakukan.jp</a:t>
            </a:r>
            <a:endParaRPr lang="en-US" altLang="ja-JP" sz="2400" dirty="0">
              <a:solidFill>
                <a:srgbClr val="000000"/>
              </a:solidFill>
              <a:latin typeface="メイリオ" panose="020B0604030504040204" pitchFamily="50" charset="-128"/>
              <a:ea typeface="メイリオ" panose="020B0604030504040204" pitchFamily="50" charset="-128"/>
              <a:cs typeface="Arial" panose="020B0604020202020204" pitchFamily="34" charset="0"/>
              <a:sym typeface="Arial" panose="020B0604020202020204" pitchFamily="34" charset="0"/>
            </a:endParaRPr>
          </a:p>
          <a:p>
            <a:pPr algn="ctr"/>
            <a:endParaRPr lang="en-US" altLang="ja-JP" sz="2400" dirty="0">
              <a:solidFill>
                <a:srgbClr val="000000"/>
              </a:solidFill>
              <a:latin typeface="メイリオ" panose="020B0604030504040204" pitchFamily="50" charset="-128"/>
              <a:ea typeface="メイリオ" panose="020B0604030504040204" pitchFamily="50" charset="-128"/>
              <a:cs typeface="Arial" panose="020B0604020202020204" pitchFamily="34" charset="0"/>
              <a:sym typeface="Arial" panose="020B0604020202020204" pitchFamily="34" charset="0"/>
            </a:endParaRPr>
          </a:p>
          <a:p>
            <a:pPr algn="ctr"/>
            <a:r>
              <a:rPr lang="en-US" altLang="ja-JP" sz="2400" dirty="0">
                <a:solidFill>
                  <a:srgbClr val="000000"/>
                </a:solidFill>
                <a:latin typeface="メイリオ" panose="020B0604030504040204" pitchFamily="50" charset="-128"/>
                <a:ea typeface="メイリオ" panose="020B0604030504040204" pitchFamily="50" charset="-128"/>
                <a:cs typeface="Arial" panose="020B0604020202020204" pitchFamily="34" charset="0"/>
                <a:sym typeface="Arial" panose="020B0604020202020204" pitchFamily="34" charset="0"/>
              </a:rPr>
              <a:t>03-3230-5375</a:t>
            </a:r>
            <a:endParaRPr lang="ja-JP" altLang="ja-JP" dirty="0">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960069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F305ADD-B39F-E3B9-B0A2-E3D2523F460F}"/>
              </a:ext>
            </a:extLst>
          </p:cNvPr>
          <p:cNvSpPr/>
          <p:nvPr/>
        </p:nvSpPr>
        <p:spPr>
          <a:xfrm>
            <a:off x="0" y="267390"/>
            <a:ext cx="2748601"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bg1"/>
                </a:solidFill>
                <a:latin typeface="Impact" panose="020B0806030902050204" pitchFamily="34" charset="0"/>
              </a:rPr>
              <a:t>　</a:t>
            </a:r>
            <a:r>
              <a:rPr lang="en-US" altLang="ja-JP" sz="2400" dirty="0">
                <a:solidFill>
                  <a:schemeClr val="bg1"/>
                </a:solidFill>
                <a:latin typeface="Impact" panose="020B0806030902050204" pitchFamily="34" charset="0"/>
              </a:rPr>
              <a:t>about</a:t>
            </a:r>
            <a:r>
              <a:rPr lang="ja-JP" altLang="en-US" sz="2400">
                <a:solidFill>
                  <a:schemeClr val="bg1"/>
                </a:solidFill>
                <a:latin typeface="Impact" panose="020B0806030902050204" pitchFamily="34" charset="0"/>
              </a:rPr>
              <a:t>　</a:t>
            </a:r>
            <a:r>
              <a:rPr lang="en-US" altLang="ja-JP" sz="3600" dirty="0">
                <a:solidFill>
                  <a:schemeClr val="bg1"/>
                </a:solidFill>
                <a:latin typeface="Impact" panose="020B0806030902050204" pitchFamily="34" charset="0"/>
              </a:rPr>
              <a:t> </a:t>
            </a:r>
            <a:r>
              <a:rPr lang="ja-JP" altLang="en-US" sz="3600">
                <a:solidFill>
                  <a:schemeClr val="bg1"/>
                </a:solidFill>
                <a:latin typeface="Impact" panose="020B0806030902050204" pitchFamily="34" charset="0"/>
              </a:rPr>
              <a:t>　　</a:t>
            </a:r>
            <a:endParaRPr lang="ja-JP" altLang="en-US" sz="3600" dirty="0">
              <a:solidFill>
                <a:schemeClr val="bg1"/>
              </a:solidFill>
              <a:latin typeface="Impact" panose="020B0806030902050204" pitchFamily="34" charset="0"/>
            </a:endParaRPr>
          </a:p>
        </p:txBody>
      </p:sp>
      <p:pic>
        <p:nvPicPr>
          <p:cNvPr id="7" name="図 6">
            <a:extLst>
              <a:ext uri="{FF2B5EF4-FFF2-40B4-BE49-F238E27FC236}">
                <a16:creationId xmlns:a16="http://schemas.microsoft.com/office/drawing/2014/main" id="{B3570990-75D6-BEFE-3DC2-64B97189E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736" y="283150"/>
            <a:ext cx="1046031" cy="614810"/>
          </a:xfrm>
          <a:prstGeom prst="rect">
            <a:avLst/>
          </a:prstGeom>
        </p:spPr>
      </p:pic>
      <p:sp>
        <p:nvSpPr>
          <p:cNvPr id="8" name="テキスト ボックス 7">
            <a:extLst>
              <a:ext uri="{FF2B5EF4-FFF2-40B4-BE49-F238E27FC236}">
                <a16:creationId xmlns:a16="http://schemas.microsoft.com/office/drawing/2014/main" id="{E844F962-662F-A6E6-3C12-76652A9637E3}"/>
              </a:ext>
            </a:extLst>
          </p:cNvPr>
          <p:cNvSpPr txBox="1"/>
          <p:nvPr/>
        </p:nvSpPr>
        <p:spPr>
          <a:xfrm>
            <a:off x="3518320" y="1381963"/>
            <a:ext cx="8441547" cy="1446550"/>
          </a:xfrm>
          <a:prstGeom prst="rect">
            <a:avLst/>
          </a:prstGeom>
          <a:noFill/>
        </p:spPr>
        <p:txBody>
          <a:bodyPr wrap="square" rtlCol="0">
            <a:spAutoFit/>
          </a:bodyPr>
          <a:lstStyle/>
          <a:p>
            <a:pPr algn="ctr"/>
            <a:r>
              <a:rPr kumimoji="1" lang="en-US" altLang="ja-JP" sz="2200" b="1" dirty="0">
                <a:latin typeface="+mn-ea"/>
              </a:rPr>
              <a:t>『AQ』</a:t>
            </a:r>
            <a:r>
              <a:rPr kumimoji="1" lang="ja-JP" altLang="en-US" sz="2200" b="1" dirty="0">
                <a:latin typeface="+mn-ea"/>
              </a:rPr>
              <a:t>は、ラグジュアリーなクルマのある暮らしを愉しむ、</a:t>
            </a:r>
            <a:endParaRPr kumimoji="1" lang="en-US" altLang="ja-JP" sz="2200" b="1" dirty="0">
              <a:latin typeface="+mn-ea"/>
            </a:endParaRPr>
          </a:p>
          <a:p>
            <a:pPr algn="ctr"/>
            <a:r>
              <a:rPr kumimoji="1" lang="ja-JP" altLang="en-US" sz="2200" b="1" dirty="0">
                <a:latin typeface="+mn-ea"/>
              </a:rPr>
              <a:t>知的で</a:t>
            </a:r>
            <a:r>
              <a:rPr kumimoji="1" lang="ja-JP" altLang="en-US" sz="2200" b="1">
                <a:latin typeface="+mn-ea"/>
              </a:rPr>
              <a:t>アクティブな人のためのライフスタイルメディア</a:t>
            </a:r>
            <a:r>
              <a:rPr kumimoji="1" lang="ja-JP" altLang="en-US" sz="2200" b="1" dirty="0">
                <a:latin typeface="+mn-ea"/>
              </a:rPr>
              <a:t>。</a:t>
            </a:r>
            <a:endParaRPr kumimoji="1" lang="en-US" altLang="ja-JP" sz="2200" b="1" dirty="0">
              <a:latin typeface="+mn-ea"/>
            </a:endParaRPr>
          </a:p>
          <a:p>
            <a:pPr algn="ctr"/>
            <a:r>
              <a:rPr kumimoji="1" lang="ja-JP" altLang="en-US" sz="2200" b="1">
                <a:latin typeface="+mn-ea"/>
              </a:rPr>
              <a:t>動画＆</a:t>
            </a:r>
            <a:r>
              <a:rPr kumimoji="1" lang="en-US" altLang="ja-JP" sz="2200" b="1" dirty="0">
                <a:latin typeface="+mn-ea"/>
              </a:rPr>
              <a:t>WEB</a:t>
            </a:r>
            <a:r>
              <a:rPr kumimoji="1" lang="ja-JP" altLang="en-US" sz="2200" b="1">
                <a:latin typeface="+mn-ea"/>
              </a:rPr>
              <a:t>を中心に、多様化</a:t>
            </a:r>
            <a:r>
              <a:rPr kumimoji="1" lang="ja-JP" altLang="en-US" sz="2200" b="1" dirty="0">
                <a:latin typeface="+mn-ea"/>
              </a:rPr>
              <a:t>するライフスタイル</a:t>
            </a:r>
            <a:r>
              <a:rPr kumimoji="1" lang="ja-JP" altLang="en-US" sz="2200" b="1">
                <a:latin typeface="+mn-ea"/>
              </a:rPr>
              <a:t>に合わせた</a:t>
            </a:r>
            <a:endParaRPr kumimoji="1" lang="en-US" altLang="ja-JP" sz="2200" b="1" dirty="0">
              <a:latin typeface="+mn-ea"/>
            </a:endParaRPr>
          </a:p>
          <a:p>
            <a:pPr algn="ctr"/>
            <a:r>
              <a:rPr kumimoji="1" lang="ja-JP" altLang="en-US" sz="2200" b="1">
                <a:latin typeface="+mn-ea"/>
              </a:rPr>
              <a:t>クルマ</a:t>
            </a:r>
            <a:r>
              <a:rPr kumimoji="1" lang="ja-JP" altLang="en-US" sz="2200" b="1" dirty="0">
                <a:latin typeface="+mn-ea"/>
              </a:rPr>
              <a:t>の愉しみ方を提案</a:t>
            </a:r>
            <a:r>
              <a:rPr kumimoji="1" lang="ja-JP" altLang="en-US" sz="2200" b="1">
                <a:latin typeface="+mn-ea"/>
              </a:rPr>
              <a:t>し、最先端</a:t>
            </a:r>
            <a:r>
              <a:rPr kumimoji="1" lang="ja-JP" altLang="en-US" sz="2200" b="1" dirty="0">
                <a:latin typeface="+mn-ea"/>
              </a:rPr>
              <a:t>の情報を発信しています。</a:t>
            </a:r>
            <a:endParaRPr kumimoji="1" lang="en-US" altLang="ja-JP" sz="2200" b="1" dirty="0">
              <a:latin typeface="+mn-ea"/>
            </a:endParaRPr>
          </a:p>
        </p:txBody>
      </p:sp>
      <p:pic>
        <p:nvPicPr>
          <p:cNvPr id="9" name="図 8">
            <a:extLst>
              <a:ext uri="{FF2B5EF4-FFF2-40B4-BE49-F238E27FC236}">
                <a16:creationId xmlns:a16="http://schemas.microsoft.com/office/drawing/2014/main" id="{0C539C11-A4F0-2D91-6C70-45147BB32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358" y="1297484"/>
            <a:ext cx="2748600" cy="1615509"/>
          </a:xfrm>
          <a:prstGeom prst="rect">
            <a:avLst/>
          </a:prstGeom>
        </p:spPr>
      </p:pic>
      <p:sp>
        <p:nvSpPr>
          <p:cNvPr id="10" name="テキスト ボックス 9">
            <a:extLst>
              <a:ext uri="{FF2B5EF4-FFF2-40B4-BE49-F238E27FC236}">
                <a16:creationId xmlns:a16="http://schemas.microsoft.com/office/drawing/2014/main" id="{3F316A13-F848-BF68-F857-3D93978E0FF1}"/>
              </a:ext>
            </a:extLst>
          </p:cNvPr>
          <p:cNvSpPr txBox="1"/>
          <p:nvPr/>
        </p:nvSpPr>
        <p:spPr>
          <a:xfrm>
            <a:off x="0" y="3296756"/>
            <a:ext cx="12192000" cy="553998"/>
          </a:xfrm>
          <a:prstGeom prst="rect">
            <a:avLst/>
          </a:prstGeom>
          <a:solidFill>
            <a:schemeClr val="tx1"/>
          </a:solidFill>
        </p:spPr>
        <p:txBody>
          <a:bodyPr wrap="square" rtlCol="0">
            <a:spAutoFit/>
          </a:bodyPr>
          <a:lstStyle/>
          <a:p>
            <a:pPr algn="ctr"/>
            <a:r>
              <a:rPr kumimoji="1" lang="ja-JP" altLang="en-US" sz="3000" b="1">
                <a:solidFill>
                  <a:schemeClr val="bg1"/>
                </a:solidFill>
                <a:latin typeface="+mn-ea"/>
              </a:rPr>
              <a:t>大好評の</a:t>
            </a:r>
            <a:r>
              <a:rPr kumimoji="1" lang="en-US" altLang="ja-JP" sz="3000" b="1" dirty="0">
                <a:solidFill>
                  <a:schemeClr val="bg1"/>
                </a:solidFill>
                <a:latin typeface="+mn-ea"/>
              </a:rPr>
              <a:t>6</a:t>
            </a:r>
            <a:r>
              <a:rPr kumimoji="1" lang="ja-JP" altLang="en-US" sz="3000" b="1">
                <a:solidFill>
                  <a:schemeClr val="bg1"/>
                </a:solidFill>
                <a:latin typeface="+mn-ea"/>
              </a:rPr>
              <a:t>月・第</a:t>
            </a:r>
            <a:r>
              <a:rPr kumimoji="1" lang="en-US" altLang="ja-JP" sz="3000" b="1" dirty="0">
                <a:solidFill>
                  <a:schemeClr val="bg1"/>
                </a:solidFill>
                <a:latin typeface="+mn-ea"/>
              </a:rPr>
              <a:t>1</a:t>
            </a:r>
            <a:r>
              <a:rPr kumimoji="1" lang="ja-JP" altLang="en-US" sz="3000" b="1">
                <a:solidFill>
                  <a:schemeClr val="bg1"/>
                </a:solidFill>
                <a:latin typeface="+mn-ea"/>
              </a:rPr>
              <a:t>弾に続き、</a:t>
            </a:r>
            <a:r>
              <a:rPr kumimoji="1" lang="en-US" altLang="ja-JP" sz="3000" b="1" dirty="0">
                <a:solidFill>
                  <a:schemeClr val="bg1"/>
                </a:solidFill>
                <a:latin typeface="+mn-ea"/>
              </a:rPr>
              <a:t>『AQ』</a:t>
            </a:r>
            <a:r>
              <a:rPr kumimoji="1" lang="ja-JP" altLang="en-US" sz="3000" b="1">
                <a:solidFill>
                  <a:schemeClr val="bg1"/>
                </a:solidFill>
                <a:latin typeface="+mn-ea"/>
              </a:rPr>
              <a:t>“タブロイドマガジン”が登場！</a:t>
            </a:r>
            <a:endParaRPr kumimoji="1" lang="ja-JP" altLang="en-US" sz="3000" b="1" dirty="0">
              <a:solidFill>
                <a:schemeClr val="bg1"/>
              </a:solidFill>
              <a:latin typeface="+mn-ea"/>
            </a:endParaRPr>
          </a:p>
        </p:txBody>
      </p:sp>
      <p:sp>
        <p:nvSpPr>
          <p:cNvPr id="11" name="正方形/長方形 10">
            <a:extLst>
              <a:ext uri="{FF2B5EF4-FFF2-40B4-BE49-F238E27FC236}">
                <a16:creationId xmlns:a16="http://schemas.microsoft.com/office/drawing/2014/main" id="{C3435D8A-AF01-D850-BD61-D48475EE076C}"/>
              </a:ext>
            </a:extLst>
          </p:cNvPr>
          <p:cNvSpPr/>
          <p:nvPr/>
        </p:nvSpPr>
        <p:spPr>
          <a:xfrm>
            <a:off x="1356199" y="4266526"/>
            <a:ext cx="10091614" cy="2108269"/>
          </a:xfrm>
          <a:prstGeom prst="rect">
            <a:avLst/>
          </a:prstGeom>
          <a:ln w="28575">
            <a:solidFill>
              <a:schemeClr val="tx1">
                <a:lumMod val="50000"/>
                <a:lumOff val="50000"/>
              </a:schemeClr>
            </a:solidFill>
            <a:prstDash val="sysDot"/>
          </a:ln>
        </p:spPr>
        <p:txBody>
          <a:bodyPr wrap="square">
            <a:spAutoFit/>
          </a:bodyPr>
          <a:lstStyle/>
          <a:p>
            <a:r>
              <a:rPr lang="ja-JP" altLang="en-US" b="1" dirty="0">
                <a:latin typeface="+mn-ea"/>
              </a:rPr>
              <a:t>＜刊行形態＞</a:t>
            </a:r>
          </a:p>
          <a:p>
            <a:r>
              <a:rPr lang="ja-JP" altLang="en-US" b="1" dirty="0">
                <a:latin typeface="+mn-ea"/>
              </a:rPr>
              <a:t>▶総ページ数：８～</a:t>
            </a:r>
            <a:r>
              <a:rPr lang="en-US" altLang="ja-JP" b="1" dirty="0">
                <a:latin typeface="+mn-ea"/>
              </a:rPr>
              <a:t>16</a:t>
            </a:r>
            <a:r>
              <a:rPr lang="ja-JP" altLang="en-US" b="1" dirty="0">
                <a:latin typeface="+mn-ea"/>
              </a:rPr>
              <a:t>ページ程度</a:t>
            </a:r>
            <a:endParaRPr lang="en-US" altLang="ja-JP" b="1" dirty="0">
              <a:latin typeface="+mn-ea"/>
            </a:endParaRPr>
          </a:p>
          <a:p>
            <a:endParaRPr lang="en-US" altLang="ja-JP" sz="900" b="1" dirty="0">
              <a:latin typeface="+mn-ea"/>
            </a:endParaRPr>
          </a:p>
          <a:p>
            <a:r>
              <a:rPr lang="ja-JP" altLang="en-US" b="1" dirty="0">
                <a:latin typeface="+mn-ea"/>
              </a:rPr>
              <a:t>▶サイズ：</a:t>
            </a:r>
            <a:r>
              <a:rPr lang="en-US" altLang="ja-JP" b="1" dirty="0">
                <a:latin typeface="+mn-ea"/>
              </a:rPr>
              <a:t>329×257</a:t>
            </a:r>
            <a:r>
              <a:rPr lang="ja-JP" altLang="en-US" b="1" dirty="0">
                <a:latin typeface="+mn-ea"/>
              </a:rPr>
              <a:t>ｍｍ</a:t>
            </a:r>
            <a:endParaRPr lang="en-US" altLang="ja-JP" b="1" dirty="0">
              <a:latin typeface="+mn-ea"/>
            </a:endParaRPr>
          </a:p>
          <a:p>
            <a:endParaRPr lang="en-US" altLang="ja-JP" sz="900" b="1" dirty="0">
              <a:latin typeface="+mn-ea"/>
            </a:endParaRPr>
          </a:p>
          <a:p>
            <a:r>
              <a:rPr lang="ja-JP" altLang="en-US" b="1" dirty="0">
                <a:latin typeface="+mn-ea"/>
              </a:rPr>
              <a:t>▶</a:t>
            </a:r>
            <a:r>
              <a:rPr lang="ja-JP" altLang="en-US" b="1" u="sng" dirty="0">
                <a:latin typeface="+mn-ea"/>
              </a:rPr>
              <a:t>発行</a:t>
            </a:r>
            <a:r>
              <a:rPr lang="ja-JP" altLang="en-US" b="1" u="sng">
                <a:latin typeface="+mn-ea"/>
              </a:rPr>
              <a:t>日：</a:t>
            </a:r>
            <a:r>
              <a:rPr lang="en-US" altLang="ja-JP" b="1" u="sng" dirty="0">
                <a:solidFill>
                  <a:srgbClr val="C00000"/>
                </a:solidFill>
                <a:latin typeface="+mn-ea"/>
              </a:rPr>
              <a:t>12</a:t>
            </a:r>
            <a:r>
              <a:rPr lang="ja-JP" altLang="en-US" b="1" u="sng">
                <a:solidFill>
                  <a:srgbClr val="C00000"/>
                </a:solidFill>
                <a:latin typeface="+mn-ea"/>
              </a:rPr>
              <a:t>月</a:t>
            </a:r>
            <a:r>
              <a:rPr lang="en-US" altLang="ja-JP" b="1" u="sng" dirty="0">
                <a:solidFill>
                  <a:srgbClr val="C00000"/>
                </a:solidFill>
                <a:latin typeface="+mn-ea"/>
              </a:rPr>
              <a:t>6</a:t>
            </a:r>
            <a:r>
              <a:rPr lang="ja-JP" altLang="en-US" b="1" u="sng">
                <a:solidFill>
                  <a:srgbClr val="C00000"/>
                </a:solidFill>
                <a:latin typeface="+mn-ea"/>
              </a:rPr>
              <a:t>日</a:t>
            </a:r>
            <a:r>
              <a:rPr lang="en-US" altLang="ja-JP" b="1" u="sng" dirty="0">
                <a:solidFill>
                  <a:srgbClr val="C00000"/>
                </a:solidFill>
                <a:latin typeface="+mn-ea"/>
              </a:rPr>
              <a:t>(</a:t>
            </a:r>
            <a:r>
              <a:rPr lang="ja-JP" altLang="en-US" b="1" u="sng" dirty="0">
                <a:solidFill>
                  <a:srgbClr val="C00000"/>
                </a:solidFill>
                <a:latin typeface="+mn-ea"/>
              </a:rPr>
              <a:t>土</a:t>
            </a:r>
            <a:r>
              <a:rPr lang="en-US" altLang="ja-JP" b="1" u="sng" dirty="0">
                <a:solidFill>
                  <a:srgbClr val="C00000"/>
                </a:solidFill>
                <a:latin typeface="+mn-ea"/>
              </a:rPr>
              <a:t>)</a:t>
            </a:r>
            <a:r>
              <a:rPr lang="ja-JP" altLang="en-US" b="1" u="sng">
                <a:solidFill>
                  <a:srgbClr val="C00000"/>
                </a:solidFill>
                <a:latin typeface="+mn-ea"/>
              </a:rPr>
              <a:t>　予定</a:t>
            </a:r>
            <a:endParaRPr lang="en-US" altLang="ja-JP" b="1" u="sng" dirty="0">
              <a:solidFill>
                <a:srgbClr val="C00000"/>
              </a:solidFill>
              <a:latin typeface="+mn-ea"/>
            </a:endParaRPr>
          </a:p>
          <a:p>
            <a:r>
              <a:rPr lang="ja-JP" altLang="en-US" sz="1400" b="1">
                <a:latin typeface="+mn-ea"/>
              </a:rPr>
              <a:t>（</a:t>
            </a:r>
            <a:r>
              <a:rPr lang="en-US" altLang="ja-JP" sz="1400" b="1" dirty="0">
                <a:latin typeface="+mn-ea"/>
              </a:rPr>
              <a:t>※</a:t>
            </a:r>
            <a:r>
              <a:rPr lang="en-US" altLang="ja-JP" sz="1400" b="1" dirty="0" err="1">
                <a:solidFill>
                  <a:srgbClr val="000000"/>
                </a:solidFill>
                <a:latin typeface="+mn-ea"/>
              </a:rPr>
              <a:t>AdvancedTime</a:t>
            </a:r>
            <a:r>
              <a:rPr lang="ja-JP" altLang="en-US" sz="1400" b="1">
                <a:solidFill>
                  <a:srgbClr val="000000"/>
                </a:solidFill>
                <a:latin typeface="+mn-ea"/>
              </a:rPr>
              <a:t>との同時配布</a:t>
            </a:r>
            <a:r>
              <a:rPr lang="ja-JP" altLang="en-US" sz="1400" b="1">
                <a:latin typeface="+mn-ea"/>
              </a:rPr>
              <a:t>予定。企画内容により、</a:t>
            </a:r>
            <a:r>
              <a:rPr lang="en-US" altLang="ja-JP" sz="1400" b="1" dirty="0" err="1">
                <a:latin typeface="+mn-ea"/>
              </a:rPr>
              <a:t>AdvancedTime</a:t>
            </a:r>
            <a:r>
              <a:rPr lang="ja-JP" altLang="en-US" sz="1400" b="1">
                <a:latin typeface="+mn-ea"/>
              </a:rPr>
              <a:t>内での掲載になる場合がございます）</a:t>
            </a:r>
            <a:endParaRPr lang="en-US" altLang="ja-JP" sz="1600" b="1" dirty="0">
              <a:latin typeface="+mn-ea"/>
            </a:endParaRPr>
          </a:p>
          <a:p>
            <a:endParaRPr lang="en-US" altLang="ja-JP" sz="900" b="1" dirty="0">
              <a:latin typeface="+mn-ea"/>
            </a:endParaRPr>
          </a:p>
          <a:p>
            <a:r>
              <a:rPr lang="ja-JP" altLang="en-US" b="1" dirty="0">
                <a:latin typeface="+mn-ea"/>
              </a:rPr>
              <a:t>▶</a:t>
            </a:r>
            <a:r>
              <a:rPr lang="en-US" altLang="ja-JP" b="1" dirty="0">
                <a:latin typeface="+mn-ea"/>
              </a:rPr>
              <a:t>HP</a:t>
            </a:r>
            <a:r>
              <a:rPr lang="ja-JP" altLang="en-US" b="1" dirty="0">
                <a:latin typeface="+mn-ea"/>
              </a:rPr>
              <a:t>：</a:t>
            </a:r>
            <a:r>
              <a:rPr lang="en-US" altLang="ja-JP" b="1" dirty="0">
                <a:latin typeface="+mn-ea"/>
                <a:hlinkClick r:id="rId5"/>
              </a:rPr>
              <a:t>https://automotive-quantum.jp/</a:t>
            </a:r>
            <a:endParaRPr lang="en-US" altLang="ja-JP" sz="1400" b="1" dirty="0">
              <a:latin typeface="+mn-ea"/>
            </a:endParaRPr>
          </a:p>
        </p:txBody>
      </p:sp>
      <p:sp>
        <p:nvSpPr>
          <p:cNvPr id="13" name="正方形/長方形 12">
            <a:extLst>
              <a:ext uri="{FF2B5EF4-FFF2-40B4-BE49-F238E27FC236}">
                <a16:creationId xmlns:a16="http://schemas.microsoft.com/office/drawing/2014/main" id="{5C5E3817-BCEB-C92D-0640-630A51DE902C}"/>
              </a:ext>
            </a:extLst>
          </p:cNvPr>
          <p:cNvSpPr/>
          <p:nvPr/>
        </p:nvSpPr>
        <p:spPr>
          <a:xfrm>
            <a:off x="5468234" y="4540595"/>
            <a:ext cx="5816432" cy="923330"/>
          </a:xfrm>
          <a:prstGeom prst="rect">
            <a:avLst/>
          </a:prstGeom>
          <a:ln>
            <a:noFill/>
            <a:prstDash val="sysDot"/>
          </a:ln>
        </p:spPr>
        <p:txBody>
          <a:bodyPr wrap="square">
            <a:spAutoFit/>
          </a:bodyPr>
          <a:lstStyle/>
          <a:p>
            <a:r>
              <a:rPr lang="ja-JP" altLang="en-US" b="1" dirty="0">
                <a:solidFill>
                  <a:srgbClr val="000000"/>
                </a:solidFill>
                <a:latin typeface="+mn-ea"/>
              </a:rPr>
              <a:t>▶発行部数：</a:t>
            </a:r>
            <a:r>
              <a:rPr lang="en-US" altLang="ja-JP" b="1" dirty="0">
                <a:solidFill>
                  <a:srgbClr val="0070C0"/>
                </a:solidFill>
                <a:latin typeface="+mn-ea"/>
              </a:rPr>
              <a:t>20</a:t>
            </a:r>
            <a:r>
              <a:rPr lang="ja-JP" altLang="en-US" b="1" dirty="0">
                <a:solidFill>
                  <a:srgbClr val="0070C0"/>
                </a:solidFill>
                <a:latin typeface="+mn-ea"/>
              </a:rPr>
              <a:t>万部</a:t>
            </a:r>
            <a:endParaRPr lang="en-US" altLang="ja-JP" b="1" dirty="0">
              <a:solidFill>
                <a:srgbClr val="0070C0"/>
              </a:solidFill>
              <a:latin typeface="+mn-ea"/>
            </a:endParaRPr>
          </a:p>
          <a:p>
            <a:r>
              <a:rPr lang="ja-JP" altLang="en-US" b="1" dirty="0">
                <a:latin typeface="+mn-ea"/>
              </a:rPr>
              <a:t>　朝日新聞、読売新聞 、日本経済新聞、中日新聞 </a:t>
            </a:r>
            <a:endParaRPr lang="en-US" altLang="ja-JP" b="1" dirty="0">
              <a:latin typeface="+mn-ea"/>
            </a:endParaRPr>
          </a:p>
          <a:p>
            <a:r>
              <a:rPr lang="ja-JP" altLang="en-US" b="1" dirty="0">
                <a:solidFill>
                  <a:schemeClr val="tx1">
                    <a:lumMod val="75000"/>
                    <a:lumOff val="25000"/>
                  </a:schemeClr>
                </a:solidFill>
                <a:latin typeface="+mn-ea"/>
              </a:rPr>
              <a:t>　</a:t>
            </a:r>
            <a:r>
              <a:rPr lang="en-US" altLang="ja-JP" sz="1400" b="1" dirty="0">
                <a:solidFill>
                  <a:schemeClr val="tx1">
                    <a:lumMod val="75000"/>
                    <a:lumOff val="25000"/>
                  </a:schemeClr>
                </a:solidFill>
                <a:latin typeface="+mn-ea"/>
              </a:rPr>
              <a:t>※</a:t>
            </a:r>
            <a:r>
              <a:rPr lang="ja-JP" altLang="en-US" sz="1400" b="1" dirty="0">
                <a:solidFill>
                  <a:schemeClr val="tx1">
                    <a:lumMod val="75000"/>
                    <a:lumOff val="25000"/>
                  </a:schemeClr>
                </a:solidFill>
                <a:latin typeface="+mn-ea"/>
              </a:rPr>
              <a:t>配布先・配布数は企画内容により調整・変動いたします</a:t>
            </a:r>
            <a:endParaRPr lang="en-US" altLang="ja-JP" sz="1400" b="1" dirty="0">
              <a:solidFill>
                <a:schemeClr val="tx1">
                  <a:lumMod val="75000"/>
                  <a:lumOff val="25000"/>
                </a:schemeClr>
              </a:solidFill>
              <a:latin typeface="+mn-ea"/>
            </a:endParaRPr>
          </a:p>
        </p:txBody>
      </p:sp>
      <p:cxnSp>
        <p:nvCxnSpPr>
          <p:cNvPr id="2" name="直線コネクタ 1">
            <a:extLst>
              <a:ext uri="{FF2B5EF4-FFF2-40B4-BE49-F238E27FC236}">
                <a16:creationId xmlns:a16="http://schemas.microsoft.com/office/drawing/2014/main" id="{6097C752-50C2-A4F0-0121-68C072A79029}"/>
              </a:ext>
            </a:extLst>
          </p:cNvPr>
          <p:cNvCxnSpPr>
            <a:cxnSpLocks/>
          </p:cNvCxnSpPr>
          <p:nvPr/>
        </p:nvCxnSpPr>
        <p:spPr>
          <a:xfrm>
            <a:off x="3543543" y="2912993"/>
            <a:ext cx="8317901"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5" name="直線コネクタ 4">
            <a:extLst>
              <a:ext uri="{FF2B5EF4-FFF2-40B4-BE49-F238E27FC236}">
                <a16:creationId xmlns:a16="http://schemas.microsoft.com/office/drawing/2014/main" id="{3B0DF891-3709-7BB5-7B5F-4E98A93B2DBE}"/>
              </a:ext>
            </a:extLst>
          </p:cNvPr>
          <p:cNvCxnSpPr>
            <a:cxnSpLocks/>
          </p:cNvCxnSpPr>
          <p:nvPr/>
        </p:nvCxnSpPr>
        <p:spPr>
          <a:xfrm>
            <a:off x="3543543" y="1265508"/>
            <a:ext cx="8317901"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4593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91AB116-8B27-D750-63B8-05580DFF9D99}"/>
              </a:ext>
            </a:extLst>
          </p:cNvPr>
          <p:cNvSpPr/>
          <p:nvPr/>
        </p:nvSpPr>
        <p:spPr>
          <a:xfrm>
            <a:off x="1" y="267390"/>
            <a:ext cx="5425844"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mn-ea"/>
              </a:rPr>
              <a:t> </a:t>
            </a:r>
            <a:r>
              <a:rPr lang="en-US" altLang="ja-JP" sz="2400" b="1" dirty="0">
                <a:solidFill>
                  <a:schemeClr val="bg1"/>
                </a:solidFill>
                <a:latin typeface="+mn-ea"/>
              </a:rPr>
              <a:t>【</a:t>
            </a:r>
            <a:r>
              <a:rPr lang="ja-JP" altLang="en-US" sz="2400" b="1" dirty="0">
                <a:solidFill>
                  <a:schemeClr val="bg1"/>
                </a:solidFill>
                <a:latin typeface="+mn-ea"/>
              </a:rPr>
              <a:t>媒体情報</a:t>
            </a:r>
            <a:r>
              <a:rPr lang="en-US" altLang="ja-JP" sz="2400" b="1" dirty="0">
                <a:solidFill>
                  <a:schemeClr val="bg1"/>
                </a:solidFill>
                <a:latin typeface="+mn-ea"/>
              </a:rPr>
              <a:t>】</a:t>
            </a:r>
            <a:r>
              <a:rPr lang="ja-JP" altLang="en-US" sz="2400" b="1" dirty="0">
                <a:solidFill>
                  <a:schemeClr val="bg1"/>
                </a:solidFill>
                <a:latin typeface="+mn-ea"/>
              </a:rPr>
              <a:t>ターゲット＆媒体特性</a:t>
            </a:r>
          </a:p>
        </p:txBody>
      </p:sp>
      <p:sp>
        <p:nvSpPr>
          <p:cNvPr id="5" name="テキスト ボックス 4">
            <a:extLst>
              <a:ext uri="{FF2B5EF4-FFF2-40B4-BE49-F238E27FC236}">
                <a16:creationId xmlns:a16="http://schemas.microsoft.com/office/drawing/2014/main" id="{0CAE36B5-E8AF-56B1-9D94-E4723AC3390C}"/>
              </a:ext>
            </a:extLst>
          </p:cNvPr>
          <p:cNvSpPr txBox="1"/>
          <p:nvPr/>
        </p:nvSpPr>
        <p:spPr>
          <a:xfrm>
            <a:off x="224785" y="1167338"/>
            <a:ext cx="7594268" cy="2462213"/>
          </a:xfrm>
          <a:prstGeom prst="rect">
            <a:avLst/>
          </a:prstGeom>
          <a:noFill/>
        </p:spPr>
        <p:txBody>
          <a:bodyPr wrap="square" rtlCol="0">
            <a:spAutoFit/>
          </a:bodyPr>
          <a:lstStyle/>
          <a:p>
            <a:r>
              <a:rPr kumimoji="1" lang="en-US" altLang="ja-JP" sz="2200" dirty="0">
                <a:latin typeface="+mn-ea"/>
              </a:rPr>
              <a:t>&lt;</a:t>
            </a:r>
            <a:r>
              <a:rPr kumimoji="1" lang="ja-JP" altLang="en-US" sz="2200" u="sng">
                <a:latin typeface="+mn-ea"/>
              </a:rPr>
              <a:t>ターゲットイメージ</a:t>
            </a:r>
            <a:r>
              <a:rPr kumimoji="1" lang="en-US" altLang="ja-JP" sz="2200" dirty="0">
                <a:latin typeface="+mn-ea"/>
              </a:rPr>
              <a:t>&gt;</a:t>
            </a:r>
          </a:p>
          <a:p>
            <a:endParaRPr kumimoji="1" lang="en-US" altLang="ja-JP" sz="800" b="1" dirty="0">
              <a:latin typeface="+mn-ea"/>
            </a:endParaRPr>
          </a:p>
          <a:p>
            <a:r>
              <a:rPr kumimoji="1" lang="ja-JP" altLang="en-US" b="1">
                <a:latin typeface="+mn-ea"/>
              </a:rPr>
              <a:t>✔　ラグジュアリーなクルマのある暮らしを愉しむ、</a:t>
            </a:r>
            <a:endParaRPr kumimoji="1" lang="en-US" altLang="ja-JP" b="1" dirty="0">
              <a:latin typeface="+mn-ea"/>
            </a:endParaRPr>
          </a:p>
          <a:p>
            <a:r>
              <a:rPr kumimoji="1" lang="ja-JP" altLang="en-US" b="1">
                <a:latin typeface="+mn-ea"/>
              </a:rPr>
              <a:t>       </a:t>
            </a:r>
            <a:r>
              <a:rPr kumimoji="1" lang="ja-JP" altLang="en-US" b="1" dirty="0">
                <a:latin typeface="+mn-ea"/>
              </a:rPr>
              <a:t>知的でアクティブ</a:t>
            </a:r>
            <a:r>
              <a:rPr kumimoji="1" lang="ja-JP" altLang="en-US" b="1">
                <a:latin typeface="+mn-ea"/>
              </a:rPr>
              <a:t>な人</a:t>
            </a:r>
            <a:endParaRPr kumimoji="1" lang="en-US" altLang="ja-JP" b="1" dirty="0">
              <a:latin typeface="+mn-ea"/>
            </a:endParaRPr>
          </a:p>
          <a:p>
            <a:endParaRPr kumimoji="1" lang="en-US" altLang="ja-JP" sz="800" b="1" dirty="0">
              <a:latin typeface="+mn-ea"/>
            </a:endParaRPr>
          </a:p>
          <a:p>
            <a:r>
              <a:rPr kumimoji="1" lang="ja-JP" altLang="en-US" b="1" dirty="0">
                <a:latin typeface="+mn-ea"/>
              </a:rPr>
              <a:t>✔　クルマを動力性能やサイズだけで選ぶのではなく、</a:t>
            </a:r>
            <a:endParaRPr kumimoji="1" lang="en-US" altLang="ja-JP" b="1" dirty="0">
              <a:latin typeface="+mn-ea"/>
            </a:endParaRPr>
          </a:p>
          <a:p>
            <a:r>
              <a:rPr kumimoji="1" lang="en-US" altLang="ja-JP" b="1" dirty="0">
                <a:latin typeface="+mn-ea"/>
              </a:rPr>
              <a:t>      </a:t>
            </a:r>
            <a:r>
              <a:rPr kumimoji="1" lang="ja-JP" altLang="en-US" b="1">
                <a:latin typeface="+mn-ea"/>
              </a:rPr>
              <a:t>カーライフやライフスタイルにも重点</a:t>
            </a:r>
            <a:r>
              <a:rPr kumimoji="1" lang="ja-JP" altLang="en-US" b="1" dirty="0">
                <a:latin typeface="+mn-ea"/>
              </a:rPr>
              <a:t>を置いて</a:t>
            </a:r>
            <a:r>
              <a:rPr kumimoji="1" lang="ja-JP" altLang="en-US" b="1">
                <a:latin typeface="+mn-ea"/>
              </a:rPr>
              <a:t>いる人</a:t>
            </a:r>
            <a:endParaRPr kumimoji="1" lang="en-US" altLang="ja-JP" b="1" dirty="0">
              <a:latin typeface="+mn-ea"/>
            </a:endParaRPr>
          </a:p>
          <a:p>
            <a:endParaRPr kumimoji="1" lang="en-US" altLang="ja-JP" sz="800" b="1" dirty="0">
              <a:latin typeface="+mn-ea"/>
            </a:endParaRPr>
          </a:p>
          <a:p>
            <a:r>
              <a:rPr kumimoji="1" lang="ja-JP" altLang="en-US" b="1">
                <a:latin typeface="+mn-ea"/>
              </a:rPr>
              <a:t>✔　</a:t>
            </a:r>
            <a:r>
              <a:rPr lang="ja-JP" altLang="en-US" b="1">
                <a:latin typeface="+mn-ea"/>
              </a:rPr>
              <a:t>クルマやファッション含めて、価格ではなく、商品が持つ哲学に</a:t>
            </a:r>
            <a:endParaRPr lang="en-US" altLang="ja-JP" b="1" dirty="0">
              <a:latin typeface="+mn-ea"/>
            </a:endParaRPr>
          </a:p>
          <a:p>
            <a:r>
              <a:rPr lang="ja-JP" altLang="en-US" b="1">
                <a:latin typeface="+mn-ea"/>
              </a:rPr>
              <a:t>　</a:t>
            </a:r>
            <a:r>
              <a:rPr lang="ja-JP" altLang="en-US" b="1" dirty="0">
                <a:latin typeface="+mn-ea"/>
              </a:rPr>
              <a:t>　</a:t>
            </a:r>
            <a:r>
              <a:rPr lang="ja-JP" altLang="en-US" b="1">
                <a:latin typeface="+mn-ea"/>
              </a:rPr>
              <a:t>こそラグジュアリーの本質的価値を見出す人</a:t>
            </a:r>
            <a:endParaRPr kumimoji="1" lang="en-US" altLang="ja-JP" b="1" dirty="0">
              <a:latin typeface="+mn-ea"/>
            </a:endParaRPr>
          </a:p>
        </p:txBody>
      </p:sp>
      <p:cxnSp>
        <p:nvCxnSpPr>
          <p:cNvPr id="7" name="直線コネクタ 6">
            <a:extLst>
              <a:ext uri="{FF2B5EF4-FFF2-40B4-BE49-F238E27FC236}">
                <a16:creationId xmlns:a16="http://schemas.microsoft.com/office/drawing/2014/main" id="{2BD79961-A6DD-1D57-70A0-A5FAEDCC40BE}"/>
              </a:ext>
            </a:extLst>
          </p:cNvPr>
          <p:cNvCxnSpPr>
            <a:cxnSpLocks/>
          </p:cNvCxnSpPr>
          <p:nvPr/>
        </p:nvCxnSpPr>
        <p:spPr>
          <a:xfrm>
            <a:off x="0" y="3832227"/>
            <a:ext cx="328527"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B81703B2-A0CE-1188-E948-F609B89682F9}"/>
              </a:ext>
            </a:extLst>
          </p:cNvPr>
          <p:cNvCxnSpPr>
            <a:cxnSpLocks/>
          </p:cNvCxnSpPr>
          <p:nvPr/>
        </p:nvCxnSpPr>
        <p:spPr>
          <a:xfrm>
            <a:off x="-1" y="1388899"/>
            <a:ext cx="290199"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FDAB996F-1384-1327-7DE3-B3F3FF8AD932}"/>
              </a:ext>
            </a:extLst>
          </p:cNvPr>
          <p:cNvCxnSpPr>
            <a:cxnSpLocks/>
          </p:cNvCxnSpPr>
          <p:nvPr/>
        </p:nvCxnSpPr>
        <p:spPr>
          <a:xfrm>
            <a:off x="3270912" y="1388899"/>
            <a:ext cx="4498379"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7CE9194A-7F5F-4CFC-0A61-1EE7782B628D}"/>
              </a:ext>
            </a:extLst>
          </p:cNvPr>
          <p:cNvCxnSpPr>
            <a:cxnSpLocks/>
          </p:cNvCxnSpPr>
          <p:nvPr/>
        </p:nvCxnSpPr>
        <p:spPr>
          <a:xfrm>
            <a:off x="1972318" y="3832227"/>
            <a:ext cx="5796973"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sp>
        <p:nvSpPr>
          <p:cNvPr id="2" name="テキスト ボックス 1">
            <a:extLst>
              <a:ext uri="{FF2B5EF4-FFF2-40B4-BE49-F238E27FC236}">
                <a16:creationId xmlns:a16="http://schemas.microsoft.com/office/drawing/2014/main" id="{3E3B069F-F7FE-5FD7-2374-49C042C588B9}"/>
              </a:ext>
            </a:extLst>
          </p:cNvPr>
          <p:cNvSpPr txBox="1"/>
          <p:nvPr/>
        </p:nvSpPr>
        <p:spPr>
          <a:xfrm>
            <a:off x="0" y="3628793"/>
            <a:ext cx="7819053" cy="3247043"/>
          </a:xfrm>
          <a:prstGeom prst="rect">
            <a:avLst/>
          </a:prstGeom>
          <a:noFill/>
        </p:spPr>
        <p:txBody>
          <a:bodyPr wrap="square" rtlCol="0">
            <a:spAutoFit/>
          </a:bodyPr>
          <a:lstStyle/>
          <a:p>
            <a:r>
              <a:rPr kumimoji="1" lang="ja-JP" altLang="en-US" sz="2200">
                <a:latin typeface="+mn-ea"/>
              </a:rPr>
              <a:t>＜</a:t>
            </a:r>
            <a:r>
              <a:rPr kumimoji="1" lang="ja-JP" altLang="en-US" sz="2200" u="sng">
                <a:latin typeface="+mn-ea"/>
              </a:rPr>
              <a:t>媒体特性</a:t>
            </a:r>
            <a:r>
              <a:rPr kumimoji="1" lang="ja-JP" altLang="en-US" sz="2200">
                <a:latin typeface="+mn-ea"/>
              </a:rPr>
              <a:t>＞</a:t>
            </a:r>
            <a:endParaRPr kumimoji="1" lang="en-US" altLang="ja-JP" sz="2200" dirty="0">
              <a:latin typeface="+mn-ea"/>
            </a:endParaRPr>
          </a:p>
          <a:p>
            <a:endParaRPr kumimoji="1" lang="en-US" altLang="ja-JP" sz="300" dirty="0">
              <a:latin typeface="+mn-ea"/>
            </a:endParaRPr>
          </a:p>
          <a:p>
            <a:r>
              <a:rPr kumimoji="1" lang="ja-JP" altLang="en-US" b="1">
                <a:latin typeface="+mn-ea"/>
              </a:rPr>
              <a:t>クルマの価値もライフスタイルも急速に変化している今の時代に</a:t>
            </a:r>
            <a:endParaRPr kumimoji="1" lang="en-US" altLang="ja-JP" b="1" dirty="0">
              <a:latin typeface="+mn-ea"/>
            </a:endParaRPr>
          </a:p>
          <a:p>
            <a:r>
              <a:rPr kumimoji="1" lang="ja-JP" altLang="en-US" b="1">
                <a:latin typeface="+mn-ea"/>
              </a:rPr>
              <a:t>クルマの楽しみ方を加速度的に増やしてほしいという思いを込めて、</a:t>
            </a:r>
            <a:endParaRPr kumimoji="1" lang="en-US" altLang="ja-JP" b="1" dirty="0">
              <a:latin typeface="+mn-ea"/>
            </a:endParaRPr>
          </a:p>
          <a:p>
            <a:r>
              <a:rPr kumimoji="1" lang="ja-JP" altLang="en-US" b="1">
                <a:latin typeface="+mn-ea"/>
              </a:rPr>
              <a:t>誕生した</a:t>
            </a:r>
            <a:r>
              <a:rPr kumimoji="1" lang="en-US" altLang="ja-JP" b="1" dirty="0">
                <a:latin typeface="+mn-ea"/>
              </a:rPr>
              <a:t>『AQ』</a:t>
            </a:r>
            <a:r>
              <a:rPr kumimoji="1" lang="ja-JP" altLang="en-US" b="1">
                <a:latin typeface="+mn-ea"/>
              </a:rPr>
              <a:t>。記事だけでなく、表現力に優れた動画も軸とした情報発信は読者からも高い評価を得ています。</a:t>
            </a:r>
            <a:endParaRPr kumimoji="1" lang="en-US" altLang="ja-JP" b="1" dirty="0">
              <a:latin typeface="+mn-ea"/>
            </a:endParaRPr>
          </a:p>
          <a:p>
            <a:r>
              <a:rPr kumimoji="1" lang="ja-JP" altLang="en-US" b="1">
                <a:latin typeface="+mn-ea"/>
              </a:rPr>
              <a:t>そんななか新たな軸として、今年の</a:t>
            </a:r>
            <a:r>
              <a:rPr kumimoji="1" lang="en-US" altLang="ja-JP" b="1" dirty="0">
                <a:latin typeface="+mn-ea"/>
              </a:rPr>
              <a:t>6</a:t>
            </a:r>
            <a:r>
              <a:rPr kumimoji="1" lang="ja-JP" altLang="en-US" b="1">
                <a:latin typeface="+mn-ea"/>
              </a:rPr>
              <a:t>月にタブロイドマガジンを初めて発刊。富裕層エリアに限定したセグメント、発行部数</a:t>
            </a:r>
            <a:r>
              <a:rPr kumimoji="1" lang="en-US" altLang="ja-JP" b="1" dirty="0">
                <a:latin typeface="+mn-ea"/>
              </a:rPr>
              <a:t>20</a:t>
            </a:r>
            <a:r>
              <a:rPr kumimoji="1" lang="ja-JP" altLang="en-US" b="1">
                <a:latin typeface="+mn-ea"/>
              </a:rPr>
              <a:t>万部のリーチ、タブロイド版という大型誌面で見せる圧倒的ビジュアル、長年自動車業界・ラグジュアリー業界に携わってきた編集者が作るハイレベルな誌面は、他メディアでは実現できない</a:t>
            </a:r>
            <a:r>
              <a:rPr kumimoji="1" lang="en-US" altLang="ja-JP" b="1" dirty="0">
                <a:latin typeface="+mn-ea"/>
              </a:rPr>
              <a:t>『AQ』</a:t>
            </a:r>
            <a:r>
              <a:rPr kumimoji="1" lang="ja-JP" altLang="en-US" b="1">
                <a:latin typeface="+mn-ea"/>
              </a:rPr>
              <a:t>唯一無二のものとして大きな評判を呼びました。そんな好評を受けて第</a:t>
            </a:r>
            <a:r>
              <a:rPr kumimoji="1" lang="en-US" altLang="ja-JP" b="1" dirty="0">
                <a:latin typeface="+mn-ea"/>
              </a:rPr>
              <a:t>2</a:t>
            </a:r>
            <a:r>
              <a:rPr kumimoji="1" lang="ja-JP" altLang="en-US" b="1">
                <a:latin typeface="+mn-ea"/>
              </a:rPr>
              <a:t>弾を、</a:t>
            </a:r>
            <a:r>
              <a:rPr kumimoji="1" lang="en-US" altLang="ja-JP" b="1" dirty="0">
                <a:latin typeface="+mn-ea"/>
              </a:rPr>
              <a:t>12</a:t>
            </a:r>
            <a:r>
              <a:rPr kumimoji="1" lang="ja-JP" altLang="en-US" b="1">
                <a:latin typeface="+mn-ea"/>
              </a:rPr>
              <a:t>月に発刊いたします。</a:t>
            </a:r>
            <a:endParaRPr kumimoji="1" lang="en-US" altLang="ja-JP" b="1" dirty="0">
              <a:latin typeface="+mn-ea"/>
            </a:endParaRPr>
          </a:p>
        </p:txBody>
      </p:sp>
      <p:pic>
        <p:nvPicPr>
          <p:cNvPr id="6" name="図 5" descr="草, 車, 座る, テーブル が含まれている画像&#10;&#10;AI 生成コンテンツは誤りを含む可能性があります。">
            <a:extLst>
              <a:ext uri="{FF2B5EF4-FFF2-40B4-BE49-F238E27FC236}">
                <a16:creationId xmlns:a16="http://schemas.microsoft.com/office/drawing/2014/main" id="{A067586D-137F-E785-F2DF-28F6D7F2D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145" y="499310"/>
            <a:ext cx="4576854" cy="5859379"/>
          </a:xfrm>
          <a:prstGeom prst="rect">
            <a:avLst/>
          </a:prstGeom>
        </p:spPr>
      </p:pic>
    </p:spTree>
    <p:extLst>
      <p:ext uri="{BB962C8B-B14F-4D97-AF65-F5344CB8AC3E}">
        <p14:creationId xmlns:p14="http://schemas.microsoft.com/office/powerpoint/2010/main" val="2982697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1FEFC-066B-86AC-ACDB-4ACC6E013EB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F00B88C-BDE4-4B19-7CDE-2703ABA68191}"/>
              </a:ext>
            </a:extLst>
          </p:cNvPr>
          <p:cNvSpPr/>
          <p:nvPr/>
        </p:nvSpPr>
        <p:spPr>
          <a:xfrm>
            <a:off x="1" y="267390"/>
            <a:ext cx="4370118"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mn-ea"/>
              </a:rPr>
              <a:t> </a:t>
            </a:r>
            <a:r>
              <a:rPr lang="en-US" altLang="ja-JP" sz="2400" b="1" dirty="0">
                <a:solidFill>
                  <a:schemeClr val="bg1"/>
                </a:solidFill>
                <a:latin typeface="+mn-ea"/>
              </a:rPr>
              <a:t>【</a:t>
            </a:r>
            <a:r>
              <a:rPr lang="ja-JP" altLang="en-US" sz="2400" b="1" dirty="0">
                <a:solidFill>
                  <a:schemeClr val="bg1"/>
                </a:solidFill>
                <a:latin typeface="+mn-ea"/>
              </a:rPr>
              <a:t>媒体</a:t>
            </a:r>
            <a:r>
              <a:rPr lang="ja-JP" altLang="en-US" sz="2400" b="1">
                <a:solidFill>
                  <a:schemeClr val="bg1"/>
                </a:solidFill>
                <a:latin typeface="+mn-ea"/>
              </a:rPr>
              <a:t>情報</a:t>
            </a:r>
            <a:r>
              <a:rPr lang="en-US" altLang="ja-JP" sz="2400" b="1" dirty="0">
                <a:solidFill>
                  <a:schemeClr val="bg1"/>
                </a:solidFill>
                <a:latin typeface="+mn-ea"/>
              </a:rPr>
              <a:t>】</a:t>
            </a:r>
            <a:r>
              <a:rPr lang="ja-JP" altLang="en-US" sz="2400" b="1">
                <a:solidFill>
                  <a:schemeClr val="bg1"/>
                </a:solidFill>
                <a:latin typeface="+mn-ea"/>
              </a:rPr>
              <a:t>配布ユーザー層</a:t>
            </a:r>
            <a:endParaRPr lang="ja-JP" altLang="en-US" sz="2400" b="1" dirty="0">
              <a:solidFill>
                <a:schemeClr val="bg1"/>
              </a:solidFill>
              <a:latin typeface="+mn-ea"/>
            </a:endParaRPr>
          </a:p>
        </p:txBody>
      </p:sp>
      <p:sp>
        <p:nvSpPr>
          <p:cNvPr id="3" name="正方形/長方形 2">
            <a:extLst>
              <a:ext uri="{FF2B5EF4-FFF2-40B4-BE49-F238E27FC236}">
                <a16:creationId xmlns:a16="http://schemas.microsoft.com/office/drawing/2014/main" id="{EDC81EA5-A5CA-4021-0F8D-F9DB1E5DBD26}"/>
              </a:ext>
            </a:extLst>
          </p:cNvPr>
          <p:cNvSpPr/>
          <p:nvPr/>
        </p:nvSpPr>
        <p:spPr>
          <a:xfrm>
            <a:off x="404154" y="989916"/>
            <a:ext cx="11383692" cy="1200329"/>
          </a:xfrm>
          <a:prstGeom prst="rect">
            <a:avLst/>
          </a:prstGeom>
        </p:spPr>
        <p:txBody>
          <a:bodyPr wrap="square">
            <a:spAutoFit/>
          </a:bodyPr>
          <a:lstStyle/>
          <a:p>
            <a:pPr algn="ctr">
              <a:lnSpc>
                <a:spcPct val="100000"/>
              </a:lnSpc>
            </a:pPr>
            <a:r>
              <a:rPr lang="ja-JP" altLang="en-US" sz="2400" b="1">
                <a:solidFill>
                  <a:schemeClr val="accent5">
                    <a:lumMod val="75000"/>
                  </a:schemeClr>
                </a:solidFill>
                <a:latin typeface="メイリオ" panose="020B0604030504040204" pitchFamily="50" charset="-128"/>
                <a:ea typeface="メイリオ" panose="020B0604030504040204" pitchFamily="50" charset="-128"/>
              </a:rPr>
              <a:t>タブロイドマガジン</a:t>
            </a:r>
            <a:r>
              <a:rPr lang="ja-JP" altLang="ja-JP" sz="2400" b="1">
                <a:solidFill>
                  <a:schemeClr val="accent5">
                    <a:lumMod val="75000"/>
                  </a:schemeClr>
                </a:solidFill>
                <a:latin typeface="メイリオ" panose="020B0604030504040204" pitchFamily="50" charset="-128"/>
                <a:ea typeface="メイリオ" panose="020B0604030504040204" pitchFamily="50" charset="-128"/>
              </a:rPr>
              <a:t>「</a:t>
            </a:r>
            <a:r>
              <a:rPr lang="en-US" altLang="ja-JP" sz="2400" b="1" dirty="0">
                <a:solidFill>
                  <a:schemeClr val="accent5">
                    <a:lumMod val="75000"/>
                  </a:schemeClr>
                </a:solidFill>
                <a:latin typeface="メイリオ" panose="020B0604030504040204" pitchFamily="50" charset="-128"/>
                <a:ea typeface="メイリオ" panose="020B0604030504040204" pitchFamily="50" charset="-128"/>
              </a:rPr>
              <a:t>AQ</a:t>
            </a:r>
            <a:r>
              <a:rPr lang="ja-JP" altLang="ja-JP" sz="2400" b="1">
                <a:solidFill>
                  <a:schemeClr val="accent5">
                    <a:lumMod val="75000"/>
                  </a:schemeClr>
                </a:solidFill>
                <a:latin typeface="メイリオ" panose="020B0604030504040204" pitchFamily="50" charset="-128"/>
                <a:ea typeface="メイリオ" panose="020B0604030504040204" pitchFamily="50" charset="-128"/>
              </a:rPr>
              <a:t>」</a:t>
            </a:r>
            <a:r>
              <a:rPr lang="ja-JP" altLang="ja-JP" sz="2400" b="1" dirty="0">
                <a:latin typeface="メイリオ" panose="020B0604030504040204" pitchFamily="50" charset="-128"/>
                <a:ea typeface="メイリオ" panose="020B0604030504040204" pitchFamily="50" charset="-128"/>
              </a:rPr>
              <a:t>は、</a:t>
            </a:r>
            <a:endParaRPr lang="en-US" altLang="ja-JP" sz="2400" b="1" dirty="0">
              <a:latin typeface="メイリオ" panose="020B0604030504040204" pitchFamily="50" charset="-128"/>
              <a:ea typeface="メイリオ" panose="020B0604030504040204" pitchFamily="50" charset="-128"/>
            </a:endParaRPr>
          </a:p>
          <a:p>
            <a:pPr algn="ctr">
              <a:lnSpc>
                <a:spcPct val="100000"/>
              </a:lnSpc>
            </a:pPr>
            <a:r>
              <a:rPr lang="ja-JP" altLang="ja-JP" sz="2400" b="1" dirty="0">
                <a:latin typeface="メイリオ" panose="020B0604030504040204" pitchFamily="50" charset="-128"/>
                <a:ea typeface="メイリオ" panose="020B0604030504040204" pitchFamily="50" charset="-128"/>
              </a:rPr>
              <a:t>朝日新聞、読売新聞、日本経済新聞</a:t>
            </a:r>
            <a:r>
              <a:rPr lang="ja-JP" altLang="en-US" sz="2400" b="1" dirty="0">
                <a:latin typeface="メイリオ" panose="020B0604030504040204" pitchFamily="50" charset="-128"/>
                <a:ea typeface="メイリオ" panose="020B0604030504040204" pitchFamily="50" charset="-128"/>
              </a:rPr>
              <a:t>、中日新聞</a:t>
            </a:r>
            <a:r>
              <a:rPr lang="ja-JP" altLang="ja-JP" sz="2400" b="1" dirty="0">
                <a:latin typeface="メイリオ" panose="020B0604030504040204" pitchFamily="50" charset="-128"/>
                <a:ea typeface="メイリオ" panose="020B0604030504040204" pitchFamily="50" charset="-128"/>
              </a:rPr>
              <a:t>の</a:t>
            </a:r>
            <a:endParaRPr lang="en-US" altLang="ja-JP" sz="1000" b="1" dirty="0">
              <a:latin typeface="メイリオ" panose="020B0604030504040204" pitchFamily="50" charset="-128"/>
              <a:ea typeface="メイリオ" panose="020B0604030504040204" pitchFamily="50" charset="-128"/>
            </a:endParaRPr>
          </a:p>
          <a:p>
            <a:pPr algn="ctr">
              <a:lnSpc>
                <a:spcPct val="100000"/>
              </a:lnSpc>
            </a:pPr>
            <a:r>
              <a:rPr lang="ja-JP" altLang="en-US" sz="2400" b="1" u="sng" dirty="0">
                <a:solidFill>
                  <a:srgbClr val="C00000"/>
                </a:solidFill>
                <a:latin typeface="メイリオ" panose="020B0604030504040204" pitchFamily="50" charset="-128"/>
                <a:ea typeface="メイリオ" panose="020B0604030504040204" pitchFamily="50" charset="-128"/>
              </a:rPr>
              <a:t>４紙</a:t>
            </a:r>
            <a:r>
              <a:rPr lang="ja-JP" altLang="ja-JP" sz="2400" b="1" u="sng" dirty="0">
                <a:solidFill>
                  <a:srgbClr val="C00000"/>
                </a:solidFill>
                <a:latin typeface="メイリオ" panose="020B0604030504040204" pitchFamily="50" charset="-128"/>
                <a:ea typeface="メイリオ" panose="020B0604030504040204" pitchFamily="50" charset="-128"/>
              </a:rPr>
              <a:t>に同梱</a:t>
            </a:r>
            <a:r>
              <a:rPr lang="ja-JP" altLang="en-US" sz="2400" b="1" u="sng" dirty="0">
                <a:solidFill>
                  <a:srgbClr val="C00000"/>
                </a:solidFill>
                <a:latin typeface="メイリオ" panose="020B0604030504040204" pitchFamily="50" charset="-128"/>
                <a:ea typeface="メイリオ" panose="020B0604030504040204" pitchFamily="50" charset="-128"/>
              </a:rPr>
              <a:t>の上</a:t>
            </a:r>
            <a:r>
              <a:rPr lang="ja-JP" altLang="ja-JP" sz="2400" b="1" u="sng" dirty="0">
                <a:solidFill>
                  <a:srgbClr val="C00000"/>
                </a:solidFill>
                <a:latin typeface="メイリオ" panose="020B0604030504040204" pitchFamily="50" charset="-128"/>
                <a:ea typeface="メイリオ" panose="020B0604030504040204" pitchFamily="50" charset="-128"/>
              </a:rPr>
              <a:t>、</a:t>
            </a:r>
            <a:r>
              <a:rPr lang="ja-JP" altLang="en-US" sz="2400" b="1" u="sng" dirty="0">
                <a:solidFill>
                  <a:srgbClr val="C00000"/>
                </a:solidFill>
                <a:latin typeface="メイリオ" panose="020B0604030504040204" pitchFamily="50" charset="-128"/>
                <a:ea typeface="メイリオ" panose="020B0604030504040204" pitchFamily="50" charset="-128"/>
              </a:rPr>
              <a:t>東京・名古屋・大阪・神戸</a:t>
            </a:r>
            <a:r>
              <a:rPr lang="ja-JP" altLang="ja-JP" sz="2400" b="1" u="sng" dirty="0">
                <a:solidFill>
                  <a:srgbClr val="C00000"/>
                </a:solidFill>
                <a:latin typeface="メイリオ" panose="020B0604030504040204" pitchFamily="50" charset="-128"/>
                <a:ea typeface="メイリオ" panose="020B0604030504040204" pitchFamily="50" charset="-128"/>
              </a:rPr>
              <a:t>の</a:t>
            </a:r>
            <a:r>
              <a:rPr lang="en-US" altLang="ja-JP" sz="2400" b="1" u="sng" dirty="0">
                <a:solidFill>
                  <a:srgbClr val="C00000"/>
                </a:solidFill>
                <a:latin typeface="メイリオ" panose="020B0604030504040204" pitchFamily="50" charset="-128"/>
                <a:ea typeface="メイリオ" panose="020B0604030504040204" pitchFamily="50" charset="-128"/>
              </a:rPr>
              <a:t>【</a:t>
            </a:r>
            <a:r>
              <a:rPr lang="ja-JP" altLang="ja-JP" sz="2400" b="1" u="sng" dirty="0">
                <a:solidFill>
                  <a:srgbClr val="C00000"/>
                </a:solidFill>
                <a:latin typeface="メイリオ" panose="020B0604030504040204" pitchFamily="50" charset="-128"/>
                <a:ea typeface="メイリオ" panose="020B0604030504040204" pitchFamily="50" charset="-128"/>
              </a:rPr>
              <a:t>富裕層エリア</a:t>
            </a:r>
            <a:r>
              <a:rPr lang="en-US" altLang="ja-JP" sz="2400" b="1" u="sng" dirty="0">
                <a:solidFill>
                  <a:srgbClr val="C00000"/>
                </a:solidFill>
                <a:latin typeface="メイリオ" panose="020B0604030504040204" pitchFamily="50" charset="-128"/>
                <a:ea typeface="メイリオ" panose="020B0604030504040204" pitchFamily="50" charset="-128"/>
              </a:rPr>
              <a:t>】20</a:t>
            </a:r>
            <a:r>
              <a:rPr lang="ja-JP" altLang="en-US" sz="2400" b="1" u="sng" dirty="0">
                <a:solidFill>
                  <a:srgbClr val="C00000"/>
                </a:solidFill>
                <a:latin typeface="メイリオ" panose="020B0604030504040204" pitchFamily="50" charset="-128"/>
                <a:ea typeface="メイリオ" panose="020B0604030504040204" pitchFamily="50" charset="-128"/>
              </a:rPr>
              <a:t>万人</a:t>
            </a:r>
            <a:r>
              <a:rPr lang="ja-JP" altLang="ja-JP" sz="2400" b="1" u="sng" dirty="0">
                <a:solidFill>
                  <a:srgbClr val="C00000"/>
                </a:solidFill>
                <a:latin typeface="メイリオ" panose="020B0604030504040204" pitchFamily="50" charset="-128"/>
                <a:ea typeface="メイリオ" panose="020B0604030504040204" pitchFamily="50" charset="-128"/>
              </a:rPr>
              <a:t>に配布</a:t>
            </a:r>
            <a:r>
              <a:rPr lang="ja-JP" altLang="en-US" sz="2400" b="1" u="sng" dirty="0">
                <a:solidFill>
                  <a:srgbClr val="C00000"/>
                </a:solidFill>
                <a:latin typeface="メイリオ" panose="020B0604030504040204" pitchFamily="50" charset="-128"/>
                <a:ea typeface="メイリオ" panose="020B0604030504040204" pitchFamily="50" charset="-128"/>
              </a:rPr>
              <a:t>！</a:t>
            </a:r>
            <a:endParaRPr lang="ja-JP" altLang="en-US" sz="2400" b="1" u="sng" dirty="0">
              <a:solidFill>
                <a:srgbClr val="FF0000"/>
              </a:solidFill>
              <a:latin typeface="メイリオ" panose="020B0604030504040204" pitchFamily="50" charset="-128"/>
              <a:ea typeface="メイリオ" panose="020B0604030504040204" pitchFamily="50" charset="-128"/>
            </a:endParaRPr>
          </a:p>
        </p:txBody>
      </p:sp>
      <p:sp>
        <p:nvSpPr>
          <p:cNvPr id="6" name="コンテンツ プレースホルダー 18">
            <a:extLst>
              <a:ext uri="{FF2B5EF4-FFF2-40B4-BE49-F238E27FC236}">
                <a16:creationId xmlns:a16="http://schemas.microsoft.com/office/drawing/2014/main" id="{C3958456-1EE8-A3FD-1CD2-DB4CAEFC98AC}"/>
              </a:ext>
            </a:extLst>
          </p:cNvPr>
          <p:cNvSpPr txBox="1">
            <a:spLocks/>
          </p:cNvSpPr>
          <p:nvPr/>
        </p:nvSpPr>
        <p:spPr>
          <a:xfrm>
            <a:off x="2418970" y="4619440"/>
            <a:ext cx="7610620" cy="1589831"/>
          </a:xfrm>
          <a:prstGeom prst="rect">
            <a:avLst/>
          </a:prstGeom>
        </p:spPr>
        <p:txBody>
          <a:bodyPr vert="horz" lIns="99060" tIns="49530" rIns="99060" bIns="49530" rtlCol="0">
            <a:normAutofit fontScale="85000" lnSpcReduction="20000"/>
          </a:bodyPr>
          <a:lst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a:buFont typeface="+mj-lt"/>
              <a:buAutoNum type="arabicPeriod"/>
            </a:pPr>
            <a:r>
              <a:rPr lang="ja-JP" altLang="en-US" sz="1900" b="1" dirty="0">
                <a:solidFill>
                  <a:schemeClr val="tx1"/>
                </a:solidFill>
                <a:latin typeface="メイリオ" panose="020B0604030504040204" pitchFamily="50" charset="-128"/>
                <a:ea typeface="メイリオ" panose="020B0604030504040204" pitchFamily="50" charset="-128"/>
              </a:rPr>
              <a:t>各紙の富裕層居住エリアに集中配布！</a:t>
            </a:r>
            <a:endParaRPr lang="en-US" altLang="ja-JP" sz="1900" b="1" dirty="0">
              <a:solidFill>
                <a:schemeClr val="tx1"/>
              </a:solidFill>
              <a:latin typeface="メイリオ" panose="020B0604030504040204" pitchFamily="50" charset="-128"/>
              <a:ea typeface="メイリオ" panose="020B0604030504040204" pitchFamily="50" charset="-128"/>
            </a:endParaRPr>
          </a:p>
          <a:p>
            <a:pPr marL="228600" indent="-228600">
              <a:buFont typeface="+mj-lt"/>
              <a:buAutoNum type="arabicPeriod"/>
            </a:pPr>
            <a:endParaRPr lang="en-US" altLang="ja-JP" sz="700" b="1" dirty="0">
              <a:solidFill>
                <a:schemeClr val="tx1"/>
              </a:solidFill>
              <a:latin typeface="メイリオ" panose="020B0604030504040204" pitchFamily="50" charset="-128"/>
              <a:ea typeface="メイリオ" panose="020B0604030504040204" pitchFamily="50" charset="-128"/>
            </a:endParaRPr>
          </a:p>
          <a:p>
            <a:pPr>
              <a:buFont typeface="+mj-lt"/>
              <a:buAutoNum type="arabicPeriod"/>
            </a:pPr>
            <a:r>
              <a:rPr lang="ja-JP" altLang="en-US" sz="1900" b="1" dirty="0">
                <a:solidFill>
                  <a:schemeClr val="tx1"/>
                </a:solidFill>
                <a:latin typeface="メイリオ" panose="020B0604030504040204" pitchFamily="50" charset="-128"/>
                <a:ea typeface="メイリオ" panose="020B0604030504040204" pitchFamily="50" charset="-128"/>
              </a:rPr>
              <a:t>ピンポイントに配布できるため、販促物としての</a:t>
            </a:r>
            <a:endParaRPr lang="en-US" altLang="ja-JP" sz="1900" b="1" dirty="0">
              <a:solidFill>
                <a:schemeClr val="tx1"/>
              </a:solidFill>
              <a:latin typeface="メイリオ" panose="020B0604030504040204" pitchFamily="50" charset="-128"/>
              <a:ea typeface="メイリオ" panose="020B0604030504040204" pitchFamily="50" charset="-128"/>
            </a:endParaRPr>
          </a:p>
          <a:p>
            <a:pPr marL="0" indent="0">
              <a:buNone/>
            </a:pPr>
            <a:r>
              <a:rPr lang="ja-JP" altLang="en-US" sz="1900" b="1" dirty="0">
                <a:solidFill>
                  <a:srgbClr val="C00000"/>
                </a:solidFill>
                <a:latin typeface="メイリオ" panose="020B0604030504040204" pitchFamily="50" charset="-128"/>
                <a:ea typeface="メイリオ" panose="020B0604030504040204" pitchFamily="50" charset="-128"/>
              </a:rPr>
              <a:t>　　「プロモーションメディア」</a:t>
            </a:r>
            <a:r>
              <a:rPr lang="ja-JP" altLang="en-US" sz="1900" b="1" dirty="0">
                <a:solidFill>
                  <a:schemeClr val="tx1"/>
                </a:solidFill>
                <a:latin typeface="メイリオ" panose="020B0604030504040204" pitchFamily="50" charset="-128"/>
                <a:ea typeface="メイリオ" panose="020B0604030504040204" pitchFamily="50" charset="-128"/>
              </a:rPr>
              <a:t>的に効果を発揮！</a:t>
            </a:r>
            <a:endParaRPr lang="en-US" altLang="ja-JP" sz="1900" b="1" dirty="0">
              <a:solidFill>
                <a:schemeClr val="tx1"/>
              </a:solidFill>
              <a:latin typeface="メイリオ" panose="020B0604030504040204" pitchFamily="50" charset="-128"/>
              <a:ea typeface="メイリオ" panose="020B0604030504040204" pitchFamily="50" charset="-128"/>
            </a:endParaRPr>
          </a:p>
          <a:p>
            <a:pPr marL="228600" indent="-228600">
              <a:buFont typeface="+mj-lt"/>
              <a:buAutoNum type="arabicPeriod"/>
            </a:pPr>
            <a:endParaRPr lang="en-US" altLang="ja-JP" sz="700" b="1" dirty="0">
              <a:solidFill>
                <a:schemeClr val="tx1"/>
              </a:solidFill>
              <a:latin typeface="メイリオ" panose="020B0604030504040204" pitchFamily="50" charset="-128"/>
              <a:ea typeface="メイリオ" panose="020B0604030504040204" pitchFamily="50" charset="-128"/>
            </a:endParaRPr>
          </a:p>
          <a:p>
            <a:pPr marL="0" indent="0">
              <a:buNone/>
            </a:pPr>
            <a:r>
              <a:rPr lang="ja-JP" altLang="en-US" sz="1800" b="1" dirty="0">
                <a:solidFill>
                  <a:schemeClr val="tx1"/>
                </a:solidFill>
                <a:latin typeface="メイリオ" panose="020B0604030504040204" pitchFamily="50" charset="-128"/>
                <a:ea typeface="メイリオ" panose="020B0604030504040204" pitchFamily="50" charset="-128"/>
              </a:rPr>
              <a:t>３</a:t>
            </a:r>
            <a:r>
              <a:rPr lang="en-US" altLang="ja-JP" sz="1600" b="1" dirty="0">
                <a:solidFill>
                  <a:schemeClr val="tx1"/>
                </a:solidFill>
                <a:latin typeface="メイリオ" panose="020B0604030504040204" pitchFamily="50" charset="-128"/>
                <a:ea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rPr>
              <a:t>　</a:t>
            </a:r>
            <a:r>
              <a:rPr lang="ja-JP" altLang="en-US" sz="1900" b="1" u="sng" dirty="0">
                <a:solidFill>
                  <a:srgbClr val="C00000"/>
                </a:solidFill>
                <a:latin typeface="メイリオ" panose="020B0604030504040204" pitchFamily="50" charset="-128"/>
                <a:ea typeface="メイリオ" panose="020B0604030504040204" pitchFamily="50" charset="-128"/>
              </a:rPr>
              <a:t>買い切り、エリア対応、他紙の追加もアレンジ</a:t>
            </a:r>
            <a:r>
              <a:rPr lang="ja-JP" altLang="en-US" sz="1900" b="1" u="sng">
                <a:solidFill>
                  <a:srgbClr val="C00000"/>
                </a:solidFill>
                <a:latin typeface="メイリオ" panose="020B0604030504040204" pitchFamily="50" charset="-128"/>
                <a:ea typeface="メイリオ" panose="020B0604030504040204" pitchFamily="50" charset="-128"/>
              </a:rPr>
              <a:t>可能！</a:t>
            </a:r>
            <a:endParaRPr lang="en-US" altLang="ja-JP" sz="1900" b="1" u="sng" dirty="0">
              <a:solidFill>
                <a:srgbClr val="C00000"/>
              </a:solidFill>
              <a:latin typeface="メイリオ" panose="020B0604030504040204" pitchFamily="50" charset="-128"/>
              <a:ea typeface="メイリオ" panose="020B0604030504040204" pitchFamily="50" charset="-128"/>
            </a:endParaRPr>
          </a:p>
          <a:p>
            <a:pPr marL="0" indent="0">
              <a:buNone/>
            </a:pPr>
            <a:r>
              <a:rPr lang="ja-JP" altLang="en-US" sz="1900" b="1">
                <a:solidFill>
                  <a:schemeClr val="tx1"/>
                </a:solidFill>
                <a:latin typeface="メイリオ" panose="020B0604030504040204" pitchFamily="50" charset="-128"/>
                <a:ea typeface="メイリオ" panose="020B0604030504040204" pitchFamily="50" charset="-128"/>
              </a:rPr>
              <a:t>　　ぜひご相談ください</a:t>
            </a:r>
            <a:endParaRPr lang="en-US" altLang="ja-JP" sz="1900" b="1" dirty="0">
              <a:solidFill>
                <a:schemeClr val="tx1"/>
              </a:solidFill>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C9C9B724-9C7A-F794-FF36-062318B5E127}"/>
              </a:ext>
            </a:extLst>
          </p:cNvPr>
          <p:cNvSpPr/>
          <p:nvPr/>
        </p:nvSpPr>
        <p:spPr>
          <a:xfrm>
            <a:off x="4680768" y="6445687"/>
            <a:ext cx="7331142" cy="307777"/>
          </a:xfrm>
          <a:prstGeom prst="rect">
            <a:avLst/>
          </a:prstGeom>
        </p:spPr>
        <p:txBody>
          <a:bodyPr wrap="square">
            <a:spAutoFit/>
          </a:bodyPr>
          <a:lstStyle/>
          <a:p>
            <a:r>
              <a:rPr lang="en-US" altLang="ja-JP" sz="105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1400" b="1" dirty="0">
                <a:solidFill>
                  <a:schemeClr val="tx1">
                    <a:lumMod val="65000"/>
                    <a:lumOff val="35000"/>
                  </a:schemeClr>
                </a:solidFill>
                <a:latin typeface="メイリオ" panose="020B0604030504040204" pitchFamily="50" charset="-128"/>
                <a:ea typeface="メイリオ" panose="020B0604030504040204" pitchFamily="50" charset="-128"/>
              </a:rPr>
              <a:t>配布先・配布数は企画内容により変動いたします。ご希望に応じてアレンジ可能です。</a:t>
            </a:r>
            <a:endParaRPr lang="en-US" altLang="ja-JP" sz="1400" b="1"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96308339-0113-BFB9-B67A-042CFC812BAC}"/>
              </a:ext>
            </a:extLst>
          </p:cNvPr>
          <p:cNvSpPr txBox="1"/>
          <p:nvPr/>
        </p:nvSpPr>
        <p:spPr>
          <a:xfrm>
            <a:off x="1470715" y="4517951"/>
            <a:ext cx="835485" cy="461665"/>
          </a:xfrm>
          <a:prstGeom prst="rect">
            <a:avLst/>
          </a:prstGeom>
          <a:pattFill prst="pct70">
            <a:fgClr>
              <a:srgbClr val="0070C0"/>
            </a:fgClr>
            <a:bgClr>
              <a:schemeClr val="bg1"/>
            </a:bgClr>
          </a:pattFill>
          <a:ln w="6350">
            <a:noFill/>
          </a:ln>
        </p:spPr>
        <p:txBody>
          <a:bodyPr wrap="none" rtlCol="0">
            <a:spAutoFit/>
          </a:bodyPr>
          <a:lstStyle/>
          <a:p>
            <a:r>
              <a:rPr kumimoji="1" lang="en-US" altLang="ja-JP" sz="2400" dirty="0">
                <a:solidFill>
                  <a:schemeClr val="bg1"/>
                </a:solidFill>
                <a:latin typeface="Impact" panose="020B0806030902050204" pitchFamily="34" charset="0"/>
                <a:ea typeface="メイリオ" panose="020B0604030504040204" pitchFamily="50" charset="-128"/>
              </a:rPr>
              <a:t>Point</a:t>
            </a:r>
            <a:endParaRPr kumimoji="1" lang="ja-JP" altLang="en-US" sz="2400" dirty="0">
              <a:solidFill>
                <a:schemeClr val="bg1"/>
              </a:solidFill>
              <a:latin typeface="Impact" panose="020B0806030902050204" pitchFamily="34" charset="0"/>
              <a:ea typeface="メイリオ" panose="020B0604030504040204" pitchFamily="50" charset="-128"/>
            </a:endParaRPr>
          </a:p>
        </p:txBody>
      </p:sp>
      <p:sp>
        <p:nvSpPr>
          <p:cNvPr id="13" name="正方形/長方形 12">
            <a:extLst>
              <a:ext uri="{FF2B5EF4-FFF2-40B4-BE49-F238E27FC236}">
                <a16:creationId xmlns:a16="http://schemas.microsoft.com/office/drawing/2014/main" id="{58BD4631-C346-8973-3DA0-CF4CE94ADEF8}"/>
              </a:ext>
            </a:extLst>
          </p:cNvPr>
          <p:cNvSpPr/>
          <p:nvPr/>
        </p:nvSpPr>
        <p:spPr>
          <a:xfrm>
            <a:off x="2877078" y="2284708"/>
            <a:ext cx="1099326" cy="300464"/>
          </a:xfrm>
          <a:prstGeom prst="rect">
            <a:avLst/>
          </a:prstGeom>
        </p:spPr>
        <p:txBody>
          <a:bodyPr wrap="none">
            <a:spAutoFit/>
          </a:bodyPr>
          <a:lstStyle/>
          <a:p>
            <a:r>
              <a:rPr kumimoji="1" lang="ja-JP" altLang="en-US" sz="1600" b="1" dirty="0">
                <a:latin typeface="メイリオ" panose="020B0604030504040204" pitchFamily="50" charset="-128"/>
                <a:ea typeface="メイリオ" panose="020B0604030504040204" pitchFamily="50" charset="-128"/>
              </a:rPr>
              <a:t>東京エリア</a:t>
            </a:r>
          </a:p>
        </p:txBody>
      </p:sp>
      <p:sp>
        <p:nvSpPr>
          <p:cNvPr id="14" name="正方形/長方形 13">
            <a:extLst>
              <a:ext uri="{FF2B5EF4-FFF2-40B4-BE49-F238E27FC236}">
                <a16:creationId xmlns:a16="http://schemas.microsoft.com/office/drawing/2014/main" id="{9EA0EB74-7717-4D6C-4FDC-3D045716D08E}"/>
              </a:ext>
            </a:extLst>
          </p:cNvPr>
          <p:cNvSpPr/>
          <p:nvPr/>
        </p:nvSpPr>
        <p:spPr>
          <a:xfrm>
            <a:off x="7848413" y="2285837"/>
            <a:ext cx="2077539" cy="300464"/>
          </a:xfrm>
          <a:prstGeom prst="rect">
            <a:avLst/>
          </a:prstGeom>
        </p:spPr>
        <p:txBody>
          <a:bodyPr wrap="none">
            <a:spAutoFit/>
          </a:bodyPr>
          <a:lstStyle/>
          <a:p>
            <a:r>
              <a:rPr kumimoji="1" lang="ja-JP" altLang="en-US" sz="1600" b="1" dirty="0">
                <a:latin typeface="メイリオ" panose="020B0604030504040204" pitchFamily="50" charset="-128"/>
                <a:ea typeface="メイリオ" panose="020B0604030504040204" pitchFamily="50" charset="-128"/>
              </a:rPr>
              <a:t>関西エリア</a:t>
            </a:r>
            <a:r>
              <a:rPr kumimoji="1" lang="ja-JP" altLang="en-US" sz="1200" b="1" dirty="0">
                <a:latin typeface="メイリオ" panose="020B0604030504040204" pitchFamily="50" charset="-128"/>
                <a:ea typeface="メイリオ" panose="020B0604030504040204" pitchFamily="50" charset="-128"/>
              </a:rPr>
              <a:t>（大阪・神戸）</a:t>
            </a:r>
          </a:p>
        </p:txBody>
      </p:sp>
      <p:sp>
        <p:nvSpPr>
          <p:cNvPr id="15" name="正方形/長方形 14">
            <a:extLst>
              <a:ext uri="{FF2B5EF4-FFF2-40B4-BE49-F238E27FC236}">
                <a16:creationId xmlns:a16="http://schemas.microsoft.com/office/drawing/2014/main" id="{A97A6A58-D4B8-D5CC-C12E-8336741CDD6B}"/>
              </a:ext>
            </a:extLst>
          </p:cNvPr>
          <p:cNvSpPr/>
          <p:nvPr/>
        </p:nvSpPr>
        <p:spPr>
          <a:xfrm>
            <a:off x="5438690" y="2282225"/>
            <a:ext cx="1571181" cy="338554"/>
          </a:xfrm>
          <a:prstGeom prst="rect">
            <a:avLst/>
          </a:prstGeom>
        </p:spPr>
        <p:txBody>
          <a:bodyPr wrap="square">
            <a:spAutoFit/>
          </a:bodyPr>
          <a:lstStyle/>
          <a:p>
            <a:r>
              <a:rPr kumimoji="1" lang="ja-JP" altLang="en-US" sz="1600" b="1" dirty="0">
                <a:latin typeface="メイリオ" panose="020B0604030504040204" pitchFamily="50" charset="-128"/>
                <a:ea typeface="メイリオ" panose="020B0604030504040204" pitchFamily="50" charset="-128"/>
              </a:rPr>
              <a:t>名古屋エリア</a:t>
            </a:r>
          </a:p>
        </p:txBody>
      </p:sp>
      <p:pic>
        <p:nvPicPr>
          <p:cNvPr id="17" name="図 16">
            <a:extLst>
              <a:ext uri="{FF2B5EF4-FFF2-40B4-BE49-F238E27FC236}">
                <a16:creationId xmlns:a16="http://schemas.microsoft.com/office/drawing/2014/main" id="{3E55C989-5D4A-C51E-B022-3A3DDBDBCB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5071" y="2539686"/>
            <a:ext cx="2665697" cy="1723287"/>
          </a:xfrm>
          <a:prstGeom prst="rect">
            <a:avLst/>
          </a:prstGeom>
          <a:ln w="3175">
            <a:solidFill>
              <a:schemeClr val="tx1">
                <a:lumMod val="50000"/>
                <a:lumOff val="50000"/>
              </a:schemeClr>
            </a:solidFill>
          </a:ln>
        </p:spPr>
      </p:pic>
      <p:pic>
        <p:nvPicPr>
          <p:cNvPr id="18" name="図 17">
            <a:extLst>
              <a:ext uri="{FF2B5EF4-FFF2-40B4-BE49-F238E27FC236}">
                <a16:creationId xmlns:a16="http://schemas.microsoft.com/office/drawing/2014/main" id="{9B60A2DA-99FE-9875-36CA-EC91166936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2023" y="2549626"/>
            <a:ext cx="2624516" cy="1723287"/>
          </a:xfrm>
          <a:prstGeom prst="rect">
            <a:avLst/>
          </a:prstGeom>
          <a:ln w="3175">
            <a:solidFill>
              <a:schemeClr val="tx1">
                <a:lumMod val="50000"/>
                <a:lumOff val="50000"/>
              </a:schemeClr>
            </a:solidFill>
          </a:ln>
        </p:spPr>
      </p:pic>
      <p:pic>
        <p:nvPicPr>
          <p:cNvPr id="19" name="図 18">
            <a:extLst>
              <a:ext uri="{FF2B5EF4-FFF2-40B4-BE49-F238E27FC236}">
                <a16:creationId xmlns:a16="http://schemas.microsoft.com/office/drawing/2014/main" id="{B82E4CB3-0E8E-DF92-FD74-459A99C428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7970" y="2546712"/>
            <a:ext cx="2473721" cy="1739110"/>
          </a:xfrm>
          <a:prstGeom prst="rect">
            <a:avLst/>
          </a:prstGeom>
          <a:ln w="3175">
            <a:solidFill>
              <a:schemeClr val="tx1">
                <a:lumMod val="50000"/>
                <a:lumOff val="50000"/>
              </a:schemeClr>
            </a:solidFill>
          </a:ln>
        </p:spPr>
      </p:pic>
      <p:sp>
        <p:nvSpPr>
          <p:cNvPr id="21" name="コンテンツ プレースホルダー 18">
            <a:extLst>
              <a:ext uri="{FF2B5EF4-FFF2-40B4-BE49-F238E27FC236}">
                <a16:creationId xmlns:a16="http://schemas.microsoft.com/office/drawing/2014/main" id="{CDFE4D8C-89C9-4084-6A57-0B0D8FF4915C}"/>
              </a:ext>
            </a:extLst>
          </p:cNvPr>
          <p:cNvSpPr txBox="1">
            <a:spLocks/>
          </p:cNvSpPr>
          <p:nvPr/>
        </p:nvSpPr>
        <p:spPr>
          <a:xfrm>
            <a:off x="1800165" y="4349618"/>
            <a:ext cx="9243892" cy="2444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rtl="0">
              <a:buNone/>
              <a:defRPr sz="1100" b="1" i="0" u="none" strike="noStrike" kern="1200" baseline="0">
                <a:solidFill>
                  <a:prstClr val="black"/>
                </a:solidFill>
                <a:latin typeface="+mn-lt"/>
                <a:ea typeface="+mn-ea"/>
                <a:cs typeface="+mn-cs"/>
              </a:defRPr>
            </a:pPr>
            <a:r>
              <a:rPr lang="ja-JP" altLang="en-US" sz="1050" dirty="0">
                <a:latin typeface="メイリオ" panose="020B0604030504040204" pitchFamily="50" charset="-128"/>
                <a:ea typeface="メイリオ" panose="020B0604030504040204" pitchFamily="50" charset="-128"/>
              </a:rPr>
              <a:t>　　　　　　　　　　　　　　　　　　　　　　　　　　　　　　　　　　　　　</a:t>
            </a:r>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各エリアは毎号アップデートされています。</a:t>
            </a:r>
            <a:endParaRPr lang="en-US" altLang="ja-JP" sz="1050" dirty="0">
              <a:latin typeface="メイリオ" panose="020B0604030504040204" pitchFamily="50" charset="-128"/>
              <a:ea typeface="メイリオ" panose="020B0604030504040204" pitchFamily="50" charset="-128"/>
            </a:endParaRPr>
          </a:p>
        </p:txBody>
      </p:sp>
      <p:pic>
        <p:nvPicPr>
          <p:cNvPr id="22" name="図 21">
            <a:extLst>
              <a:ext uri="{FF2B5EF4-FFF2-40B4-BE49-F238E27FC236}">
                <a16:creationId xmlns:a16="http://schemas.microsoft.com/office/drawing/2014/main" id="{94AAFDE8-C2C8-3BC3-4E3B-4E238DD2F3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3298" y="4680736"/>
            <a:ext cx="1247767" cy="1589831"/>
          </a:xfrm>
          <a:prstGeom prst="rect">
            <a:avLst/>
          </a:prstGeom>
          <a:ln w="3175">
            <a:solidFill>
              <a:schemeClr val="bg1"/>
            </a:solidFill>
          </a:ln>
        </p:spPr>
      </p:pic>
      <p:pic>
        <p:nvPicPr>
          <p:cNvPr id="24" name="図 23" descr="女性の顔と文字&#10;&#10;中程度の精度で">
            <a:extLst>
              <a:ext uri="{FF2B5EF4-FFF2-40B4-BE49-F238E27FC236}">
                <a16:creationId xmlns:a16="http://schemas.microsoft.com/office/drawing/2014/main" id="{74C6A7D8-9E14-E280-20B5-13464654AA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5706" y="4830507"/>
            <a:ext cx="1247767" cy="1599130"/>
          </a:xfrm>
          <a:prstGeom prst="rect">
            <a:avLst/>
          </a:prstGeom>
        </p:spPr>
      </p:pic>
    </p:spTree>
    <p:extLst>
      <p:ext uri="{BB962C8B-B14F-4D97-AF65-F5344CB8AC3E}">
        <p14:creationId xmlns:p14="http://schemas.microsoft.com/office/powerpoint/2010/main" val="334900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577C1-14FC-5E17-5B25-1C6E9BF0AFC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1F37DBC-AACA-70B0-D7CF-99FAA70A41A3}"/>
              </a:ext>
            </a:extLst>
          </p:cNvPr>
          <p:cNvSpPr/>
          <p:nvPr/>
        </p:nvSpPr>
        <p:spPr>
          <a:xfrm>
            <a:off x="0" y="267390"/>
            <a:ext cx="5194300"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mn-ea"/>
              </a:rPr>
              <a:t> </a:t>
            </a:r>
            <a:r>
              <a:rPr lang="en-US" altLang="ja-JP" sz="2400" b="1" dirty="0">
                <a:solidFill>
                  <a:schemeClr val="bg1"/>
                </a:solidFill>
                <a:latin typeface="+mn-ea"/>
              </a:rPr>
              <a:t>【</a:t>
            </a:r>
            <a:r>
              <a:rPr lang="ja-JP" altLang="en-US" sz="2400" b="1" dirty="0">
                <a:solidFill>
                  <a:schemeClr val="bg1"/>
                </a:solidFill>
                <a:latin typeface="+mn-ea"/>
              </a:rPr>
              <a:t>媒体</a:t>
            </a:r>
            <a:r>
              <a:rPr lang="ja-JP" altLang="en-US" sz="2400" b="1">
                <a:solidFill>
                  <a:schemeClr val="bg1"/>
                </a:solidFill>
                <a:latin typeface="+mn-ea"/>
              </a:rPr>
              <a:t>情報</a:t>
            </a:r>
            <a:r>
              <a:rPr lang="en-US" altLang="ja-JP" sz="2400" b="1" dirty="0">
                <a:solidFill>
                  <a:schemeClr val="bg1"/>
                </a:solidFill>
                <a:latin typeface="+mn-ea"/>
              </a:rPr>
              <a:t>】</a:t>
            </a:r>
            <a:r>
              <a:rPr lang="ja-JP" altLang="en-US" sz="2400" b="1">
                <a:solidFill>
                  <a:schemeClr val="bg1"/>
                </a:solidFill>
                <a:latin typeface="+mn-ea"/>
              </a:rPr>
              <a:t>配布エリア情報（例）</a:t>
            </a:r>
            <a:endParaRPr lang="ja-JP" altLang="en-US" sz="2400" b="1" dirty="0">
              <a:solidFill>
                <a:schemeClr val="bg1"/>
              </a:solidFill>
              <a:latin typeface="+mn-ea"/>
            </a:endParaRPr>
          </a:p>
        </p:txBody>
      </p:sp>
      <p:sp>
        <p:nvSpPr>
          <p:cNvPr id="13" name="正方形/長方形 12">
            <a:extLst>
              <a:ext uri="{FF2B5EF4-FFF2-40B4-BE49-F238E27FC236}">
                <a16:creationId xmlns:a16="http://schemas.microsoft.com/office/drawing/2014/main" id="{5BC79EA7-3D67-E207-40F5-8FA2F39F95B3}"/>
              </a:ext>
            </a:extLst>
          </p:cNvPr>
          <p:cNvSpPr/>
          <p:nvPr/>
        </p:nvSpPr>
        <p:spPr>
          <a:xfrm>
            <a:off x="137866" y="1495786"/>
            <a:ext cx="1723549" cy="461665"/>
          </a:xfrm>
          <a:prstGeom prst="rect">
            <a:avLst/>
          </a:prstGeom>
        </p:spPr>
        <p:txBody>
          <a:bodyPr wrap="none">
            <a:spAutoFit/>
          </a:bodyPr>
          <a:lstStyle/>
          <a:p>
            <a:r>
              <a:rPr kumimoji="1" lang="ja-JP" altLang="en-US" sz="2400" b="1">
                <a:latin typeface="メイリオ" panose="020B0604030504040204" pitchFamily="50" charset="-128"/>
                <a:ea typeface="メイリオ" panose="020B0604030504040204" pitchFamily="50" charset="-128"/>
              </a:rPr>
              <a:t>東京エリア</a:t>
            </a:r>
            <a:endParaRPr kumimoji="1" lang="ja-JP" altLang="en-US" sz="2400" b="1"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E90037B3-D5B1-1233-993E-05C25939E52D}"/>
              </a:ext>
            </a:extLst>
          </p:cNvPr>
          <p:cNvSpPr/>
          <p:nvPr/>
        </p:nvSpPr>
        <p:spPr>
          <a:xfrm>
            <a:off x="4533713" y="1957451"/>
            <a:ext cx="2903359" cy="400110"/>
          </a:xfrm>
          <a:prstGeom prst="rect">
            <a:avLst/>
          </a:prstGeom>
        </p:spPr>
        <p:txBody>
          <a:bodyPr wrap="none">
            <a:spAutoFit/>
          </a:bodyPr>
          <a:lstStyle/>
          <a:p>
            <a:r>
              <a:rPr kumimoji="1" lang="ja-JP" altLang="en-US" sz="2000" b="1" dirty="0">
                <a:latin typeface="メイリオ" panose="020B0604030504040204" pitchFamily="50" charset="-128"/>
                <a:ea typeface="メイリオ" panose="020B0604030504040204" pitchFamily="50" charset="-128"/>
              </a:rPr>
              <a:t>関西エリア</a:t>
            </a:r>
            <a:r>
              <a:rPr kumimoji="1" lang="ja-JP" altLang="en-US" sz="1600" b="1" dirty="0">
                <a:latin typeface="メイリオ" panose="020B0604030504040204" pitchFamily="50" charset="-128"/>
                <a:ea typeface="メイリオ" panose="020B0604030504040204" pitchFamily="50" charset="-128"/>
              </a:rPr>
              <a:t>（大阪・神戸）</a:t>
            </a:r>
          </a:p>
        </p:txBody>
      </p:sp>
      <p:sp>
        <p:nvSpPr>
          <p:cNvPr id="15" name="正方形/長方形 14">
            <a:extLst>
              <a:ext uri="{FF2B5EF4-FFF2-40B4-BE49-F238E27FC236}">
                <a16:creationId xmlns:a16="http://schemas.microsoft.com/office/drawing/2014/main" id="{5D0233FD-53EE-4E7F-A952-E7797D7CC9CD}"/>
              </a:ext>
            </a:extLst>
          </p:cNvPr>
          <p:cNvSpPr/>
          <p:nvPr/>
        </p:nvSpPr>
        <p:spPr>
          <a:xfrm>
            <a:off x="4533713" y="4594091"/>
            <a:ext cx="2316789" cy="400110"/>
          </a:xfrm>
          <a:prstGeom prst="rect">
            <a:avLst/>
          </a:prstGeom>
        </p:spPr>
        <p:txBody>
          <a:bodyPr wrap="square">
            <a:spAutoFit/>
          </a:bodyPr>
          <a:lstStyle/>
          <a:p>
            <a:r>
              <a:rPr kumimoji="1" lang="ja-JP" altLang="en-US" sz="2000" b="1" dirty="0">
                <a:latin typeface="メイリオ" panose="020B0604030504040204" pitchFamily="50" charset="-128"/>
                <a:ea typeface="メイリオ" panose="020B0604030504040204" pitchFamily="50" charset="-128"/>
              </a:rPr>
              <a:t>名古屋エリア</a:t>
            </a:r>
          </a:p>
        </p:txBody>
      </p:sp>
      <p:pic>
        <p:nvPicPr>
          <p:cNvPr id="17" name="図 16">
            <a:extLst>
              <a:ext uri="{FF2B5EF4-FFF2-40B4-BE49-F238E27FC236}">
                <a16:creationId xmlns:a16="http://schemas.microsoft.com/office/drawing/2014/main" id="{903DC74A-CAB7-5E3F-9C88-DCA17CEF80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866" y="1957451"/>
            <a:ext cx="4078534" cy="2636640"/>
          </a:xfrm>
          <a:prstGeom prst="rect">
            <a:avLst/>
          </a:prstGeom>
          <a:ln w="3175">
            <a:solidFill>
              <a:schemeClr val="tx1">
                <a:lumMod val="50000"/>
                <a:lumOff val="50000"/>
              </a:schemeClr>
            </a:solidFill>
          </a:ln>
        </p:spPr>
      </p:pic>
      <p:pic>
        <p:nvPicPr>
          <p:cNvPr id="18" name="図 17">
            <a:extLst>
              <a:ext uri="{FF2B5EF4-FFF2-40B4-BE49-F238E27FC236}">
                <a16:creationId xmlns:a16="http://schemas.microsoft.com/office/drawing/2014/main" id="{DF324B27-953C-6DDC-DB47-64474EE58C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3712" y="4994201"/>
            <a:ext cx="2711430" cy="1780356"/>
          </a:xfrm>
          <a:prstGeom prst="rect">
            <a:avLst/>
          </a:prstGeom>
          <a:ln w="3175">
            <a:solidFill>
              <a:schemeClr val="tx1">
                <a:lumMod val="50000"/>
                <a:lumOff val="50000"/>
              </a:schemeClr>
            </a:solidFill>
          </a:ln>
        </p:spPr>
      </p:pic>
      <p:pic>
        <p:nvPicPr>
          <p:cNvPr id="19" name="図 18">
            <a:extLst>
              <a:ext uri="{FF2B5EF4-FFF2-40B4-BE49-F238E27FC236}">
                <a16:creationId xmlns:a16="http://schemas.microsoft.com/office/drawing/2014/main" id="{08FD8876-6C29-33BA-3EE9-088A0D0DCB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3713" y="2419116"/>
            <a:ext cx="2711430" cy="1906227"/>
          </a:xfrm>
          <a:prstGeom prst="rect">
            <a:avLst/>
          </a:prstGeom>
          <a:ln w="3175">
            <a:solidFill>
              <a:schemeClr val="tx1">
                <a:lumMod val="50000"/>
                <a:lumOff val="50000"/>
              </a:schemeClr>
            </a:solidFill>
          </a:ln>
        </p:spPr>
      </p:pic>
      <p:sp>
        <p:nvSpPr>
          <p:cNvPr id="2" name="正方形/長方形 1">
            <a:extLst>
              <a:ext uri="{FF2B5EF4-FFF2-40B4-BE49-F238E27FC236}">
                <a16:creationId xmlns:a16="http://schemas.microsoft.com/office/drawing/2014/main" id="{72D04895-A25B-3342-B482-1C9FEF6A53B5}"/>
              </a:ext>
            </a:extLst>
          </p:cNvPr>
          <p:cNvSpPr/>
          <p:nvPr/>
        </p:nvSpPr>
        <p:spPr>
          <a:xfrm>
            <a:off x="137866" y="4757454"/>
            <a:ext cx="3710234" cy="2062103"/>
          </a:xfrm>
          <a:prstGeom prst="rect">
            <a:avLst/>
          </a:prstGeom>
        </p:spPr>
        <p:txBody>
          <a:bodyPr wrap="square">
            <a:spAutoFit/>
          </a:bodyPr>
          <a:lstStyle/>
          <a:p>
            <a:r>
              <a:rPr kumimoji="1" lang="en-US" altLang="ja-JP" sz="1600" b="1" dirty="0">
                <a:latin typeface="メイリオ" panose="020B0604030504040204" pitchFamily="50" charset="-128"/>
                <a:ea typeface="メイリオ" panose="020B0604030504040204" pitchFamily="50" charset="-128"/>
              </a:rPr>
              <a:t>【</a:t>
            </a:r>
            <a:r>
              <a:rPr kumimoji="1" lang="ja-JP" altLang="en-US" sz="1600" b="1">
                <a:latin typeface="メイリオ" panose="020B0604030504040204" pitchFamily="50" charset="-128"/>
                <a:ea typeface="メイリオ" panose="020B0604030504040204" pitchFamily="50" charset="-128"/>
              </a:rPr>
              <a:t>実績を基にした配布エリア例</a:t>
            </a:r>
            <a:r>
              <a:rPr kumimoji="1" lang="en-US" altLang="ja-JP" sz="1600" b="1" dirty="0">
                <a:latin typeface="メイリオ" panose="020B0604030504040204" pitchFamily="50" charset="-128"/>
                <a:ea typeface="メイリオ" panose="020B0604030504040204" pitchFamily="50" charset="-128"/>
              </a:rPr>
              <a:t>】</a:t>
            </a:r>
          </a:p>
          <a:p>
            <a:r>
              <a:rPr kumimoji="1" lang="ja-JP" altLang="en-US" sz="1600" b="1">
                <a:latin typeface="メイリオ" panose="020B0604030504040204" pitchFamily="50" charset="-128"/>
                <a:ea typeface="メイリオ" panose="020B0604030504040204" pitchFamily="50" charset="-128"/>
              </a:rPr>
              <a:t>・南麻布</a:t>
            </a:r>
            <a:endParaRPr kumimoji="1" lang="en-US" altLang="ja-JP" sz="1600" b="1" dirty="0">
              <a:latin typeface="メイリオ" panose="020B0604030504040204" pitchFamily="50" charset="-128"/>
              <a:ea typeface="メイリオ" panose="020B0604030504040204" pitchFamily="50" charset="-128"/>
            </a:endParaRPr>
          </a:p>
          <a:p>
            <a:r>
              <a:rPr kumimoji="1" lang="ja-JP" altLang="en-US" sz="1600" b="1">
                <a:latin typeface="メイリオ" panose="020B0604030504040204" pitchFamily="50" charset="-128"/>
                <a:ea typeface="メイリオ" panose="020B0604030504040204" pitchFamily="50" charset="-128"/>
              </a:rPr>
              <a:t>・白金</a:t>
            </a:r>
            <a:endParaRPr kumimoji="1" lang="en-US" altLang="ja-JP" sz="1600" b="1" dirty="0">
              <a:latin typeface="メイリオ" panose="020B0604030504040204" pitchFamily="50" charset="-128"/>
              <a:ea typeface="メイリオ" panose="020B0604030504040204" pitchFamily="50" charset="-128"/>
            </a:endParaRPr>
          </a:p>
          <a:p>
            <a:r>
              <a:rPr kumimoji="1" lang="ja-JP" altLang="en-US" sz="1600" b="1">
                <a:latin typeface="メイリオ" panose="020B0604030504040204" pitchFamily="50" charset="-128"/>
                <a:ea typeface="メイリオ" panose="020B0604030504040204" pitchFamily="50" charset="-128"/>
              </a:rPr>
              <a:t>・白金台</a:t>
            </a:r>
            <a:endParaRPr kumimoji="1" lang="en-US" altLang="ja-JP" sz="1600" b="1" dirty="0">
              <a:latin typeface="メイリオ" panose="020B0604030504040204" pitchFamily="50" charset="-128"/>
              <a:ea typeface="メイリオ" panose="020B0604030504040204" pitchFamily="50" charset="-128"/>
            </a:endParaRPr>
          </a:p>
          <a:p>
            <a:r>
              <a:rPr kumimoji="1" lang="ja-JP" altLang="en-US" sz="1600" b="1">
                <a:latin typeface="メイリオ" panose="020B0604030504040204" pitchFamily="50" charset="-128"/>
                <a:ea typeface="メイリオ" panose="020B0604030504040204" pitchFamily="50" charset="-128"/>
              </a:rPr>
              <a:t>・番町（千代田区）</a:t>
            </a:r>
            <a:endParaRPr kumimoji="1" lang="en-US" altLang="ja-JP" sz="1600" b="1" dirty="0">
              <a:latin typeface="メイリオ" panose="020B0604030504040204" pitchFamily="50" charset="-128"/>
              <a:ea typeface="メイリオ" panose="020B0604030504040204" pitchFamily="50" charset="-128"/>
            </a:endParaRPr>
          </a:p>
          <a:p>
            <a:r>
              <a:rPr kumimoji="1" lang="ja-JP" altLang="en-US" sz="1600" b="1">
                <a:latin typeface="メイリオ" panose="020B0604030504040204" pitchFamily="50" charset="-128"/>
                <a:ea typeface="メイリオ" panose="020B0604030504040204" pitchFamily="50" charset="-128"/>
              </a:rPr>
              <a:t>・小石川（文京区）</a:t>
            </a:r>
            <a:endParaRPr kumimoji="1" lang="en-US" altLang="ja-JP" sz="1600" b="1" dirty="0">
              <a:latin typeface="メイリオ" panose="020B0604030504040204" pitchFamily="50" charset="-128"/>
              <a:ea typeface="メイリオ" panose="020B0604030504040204" pitchFamily="50" charset="-128"/>
            </a:endParaRPr>
          </a:p>
          <a:p>
            <a:r>
              <a:rPr kumimoji="1" lang="ja-JP" altLang="en-US" sz="1600" b="1">
                <a:latin typeface="メイリオ" panose="020B0604030504040204" pitchFamily="50" charset="-128"/>
                <a:ea typeface="メイリオ" panose="020B0604030504040204" pitchFamily="50" charset="-128"/>
              </a:rPr>
              <a:t>・二子玉川</a:t>
            </a:r>
            <a:endParaRPr kumimoji="1" lang="en-US" altLang="ja-JP" sz="1600" b="1" dirty="0">
              <a:latin typeface="メイリオ" panose="020B0604030504040204" pitchFamily="50" charset="-128"/>
              <a:ea typeface="メイリオ" panose="020B0604030504040204" pitchFamily="50" charset="-128"/>
            </a:endParaRPr>
          </a:p>
          <a:p>
            <a:r>
              <a:rPr kumimoji="1" lang="ja-JP" altLang="en-US" sz="1600" b="1">
                <a:latin typeface="メイリオ" panose="020B0604030504040204" pitchFamily="50" charset="-128"/>
                <a:ea typeface="メイリオ" panose="020B0604030504040204" pitchFamily="50" charset="-128"/>
              </a:rPr>
              <a:t>・国立市（駅周辺エリア）　など</a:t>
            </a:r>
            <a:endParaRPr kumimoji="1" lang="en-US" altLang="ja-JP" sz="1600" b="1" dirty="0">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04148D54-AFB8-6701-4D53-8BD29449F3F8}"/>
              </a:ext>
            </a:extLst>
          </p:cNvPr>
          <p:cNvSpPr/>
          <p:nvPr/>
        </p:nvSpPr>
        <p:spPr>
          <a:xfrm>
            <a:off x="7245142" y="2724905"/>
            <a:ext cx="4707392" cy="1384995"/>
          </a:xfrm>
          <a:prstGeom prst="rect">
            <a:avLst/>
          </a:prstGeom>
        </p:spPr>
        <p:txBody>
          <a:bodyPr wrap="square">
            <a:spAutoFit/>
          </a:bodyPr>
          <a:lstStyle/>
          <a:p>
            <a:r>
              <a:rPr kumimoji="1" lang="en-US" altLang="ja-JP" sz="1400" b="1" dirty="0">
                <a:latin typeface="メイリオ" panose="020B0604030504040204" pitchFamily="50" charset="-128"/>
                <a:ea typeface="メイリオ" panose="020B0604030504040204" pitchFamily="50" charset="-128"/>
              </a:rPr>
              <a:t>【</a:t>
            </a:r>
            <a:r>
              <a:rPr kumimoji="1" lang="ja-JP" altLang="en-US" sz="1400" b="1">
                <a:latin typeface="メイリオ" panose="020B0604030504040204" pitchFamily="50" charset="-128"/>
                <a:ea typeface="メイリオ" panose="020B0604030504040204" pitchFamily="50" charset="-128"/>
              </a:rPr>
              <a:t>実績を基にした配布エリア例</a:t>
            </a:r>
            <a:r>
              <a:rPr kumimoji="1" lang="en-US" altLang="ja-JP" sz="1400" b="1" dirty="0">
                <a:latin typeface="メイリオ" panose="020B0604030504040204" pitchFamily="50" charset="-128"/>
                <a:ea typeface="メイリオ" panose="020B0604030504040204" pitchFamily="50" charset="-128"/>
              </a:rPr>
              <a:t>】</a:t>
            </a:r>
          </a:p>
          <a:p>
            <a:r>
              <a:rPr kumimoji="1" lang="ja-JP" altLang="en-US" sz="1400" b="1">
                <a:latin typeface="メイリオ" panose="020B0604030504040204" pitchFamily="50" charset="-128"/>
                <a:ea typeface="メイリオ" panose="020B0604030504040204" pitchFamily="50" charset="-128"/>
              </a:rPr>
              <a:t>・京都府：下鴨、南禅寺、北山</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・大阪府：上野、緑丘、百楽荘、桜井、桜が丘、帝塚山</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・兵庫県：六麓荘、芦屋、苦楽園、住吉山手</a:t>
            </a:r>
            <a:endParaRPr kumimoji="1" lang="en-US" altLang="ja-JP" sz="1400" b="1" dirty="0">
              <a:latin typeface="メイリオ" panose="020B0604030504040204" pitchFamily="50" charset="-128"/>
              <a:ea typeface="メイリオ" panose="020B0604030504040204" pitchFamily="50" charset="-128"/>
            </a:endParaRPr>
          </a:p>
          <a:p>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　など</a:t>
            </a:r>
            <a:endParaRPr kumimoji="1" lang="en-US" altLang="ja-JP" sz="1400" b="1"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FF8B2808-561D-B32C-9A4C-7B08BF3DB954}"/>
              </a:ext>
            </a:extLst>
          </p:cNvPr>
          <p:cNvSpPr/>
          <p:nvPr/>
        </p:nvSpPr>
        <p:spPr>
          <a:xfrm>
            <a:off x="7245142" y="4976438"/>
            <a:ext cx="4707392" cy="1815882"/>
          </a:xfrm>
          <a:prstGeom prst="rect">
            <a:avLst/>
          </a:prstGeom>
        </p:spPr>
        <p:txBody>
          <a:bodyPr wrap="square">
            <a:spAutoFit/>
          </a:bodyPr>
          <a:lstStyle/>
          <a:p>
            <a:r>
              <a:rPr kumimoji="1" lang="en-US" altLang="ja-JP" sz="1400" b="1" dirty="0">
                <a:latin typeface="メイリオ" panose="020B0604030504040204" pitchFamily="50" charset="-128"/>
                <a:ea typeface="メイリオ" panose="020B0604030504040204" pitchFamily="50" charset="-128"/>
              </a:rPr>
              <a:t>【</a:t>
            </a:r>
            <a:r>
              <a:rPr kumimoji="1" lang="ja-JP" altLang="en-US" sz="1400" b="1">
                <a:latin typeface="メイリオ" panose="020B0604030504040204" pitchFamily="50" charset="-128"/>
                <a:ea typeface="メイリオ" panose="020B0604030504040204" pitchFamily="50" charset="-128"/>
              </a:rPr>
              <a:t>実績を基にした配布エリア例</a:t>
            </a:r>
            <a:r>
              <a:rPr kumimoji="1" lang="en-US" altLang="ja-JP" sz="1400" b="1" dirty="0">
                <a:latin typeface="メイリオ" panose="020B0604030504040204" pitchFamily="50" charset="-128"/>
                <a:ea typeface="メイリオ" panose="020B0604030504040204" pitchFamily="50" charset="-128"/>
              </a:rPr>
              <a:t>】</a:t>
            </a:r>
          </a:p>
          <a:p>
            <a:r>
              <a:rPr kumimoji="1" lang="ja-JP" altLang="en-US" sz="1400" b="1">
                <a:latin typeface="メイリオ" panose="020B0604030504040204" pitchFamily="50" charset="-128"/>
                <a:ea typeface="メイリオ" panose="020B0604030504040204" pitchFamily="50" charset="-128"/>
              </a:rPr>
              <a:t>・八事</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・松栄町</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・田辺通</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・東区</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・白壁・主税町</a:t>
            </a:r>
            <a:endParaRPr kumimoji="1" lang="en-US" altLang="ja-JP" sz="1400" b="1" dirty="0">
              <a:latin typeface="メイリオ" panose="020B0604030504040204" pitchFamily="50" charset="-128"/>
              <a:ea typeface="メイリオ" panose="020B0604030504040204" pitchFamily="50" charset="-128"/>
            </a:endParaRPr>
          </a:p>
          <a:p>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b="1">
                <a:latin typeface="メイリオ" panose="020B0604030504040204" pitchFamily="50" charset="-128"/>
                <a:ea typeface="メイリオ" panose="020B0604030504040204" pitchFamily="50" charset="-128"/>
              </a:rPr>
              <a:t>　など</a:t>
            </a:r>
            <a:endParaRPr kumimoji="1" lang="en-US" altLang="ja-JP" sz="1400" b="1" dirty="0">
              <a:latin typeface="メイリオ" panose="020B0604030504040204" pitchFamily="50" charset="-128"/>
              <a:ea typeface="メイリオ" panose="020B0604030504040204" pitchFamily="50" charset="-128"/>
            </a:endParaRPr>
          </a:p>
        </p:txBody>
      </p:sp>
      <p:sp>
        <p:nvSpPr>
          <p:cNvPr id="8" name="コンテンツ プレースホルダー 18">
            <a:extLst>
              <a:ext uri="{FF2B5EF4-FFF2-40B4-BE49-F238E27FC236}">
                <a16:creationId xmlns:a16="http://schemas.microsoft.com/office/drawing/2014/main" id="{80E98481-544F-1084-157A-3F000EE784AB}"/>
              </a:ext>
            </a:extLst>
          </p:cNvPr>
          <p:cNvSpPr txBox="1">
            <a:spLocks/>
          </p:cNvSpPr>
          <p:nvPr/>
        </p:nvSpPr>
        <p:spPr>
          <a:xfrm>
            <a:off x="5194300" y="571066"/>
            <a:ext cx="6471030" cy="400111"/>
          </a:xfrm>
          <a:prstGeom prst="rect">
            <a:avLst/>
          </a:prstGeom>
        </p:spPr>
        <p:txBody>
          <a:bodyPr vert="horz" lIns="99060" tIns="49530" rIns="99060" bIns="49530" rtlCol="0">
            <a:noAutofit/>
          </a:bodyPr>
          <a:lst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pPr>
            <a:r>
              <a:rPr lang="ja-JP" altLang="en-US" b="1">
                <a:solidFill>
                  <a:srgbClr val="FF0000"/>
                </a:solidFill>
                <a:latin typeface="メイリオ" panose="020B0604030504040204" pitchFamily="50" charset="-128"/>
                <a:ea typeface="メイリオ" panose="020B0604030504040204" pitchFamily="50" charset="-128"/>
              </a:rPr>
              <a:t>・下記エリア、特に</a:t>
            </a:r>
            <a:r>
              <a:rPr lang="ja-JP" altLang="en-US" b="1" u="sng">
                <a:solidFill>
                  <a:srgbClr val="FF0000"/>
                </a:solidFill>
                <a:latin typeface="メイリオ" panose="020B0604030504040204" pitchFamily="50" charset="-128"/>
                <a:ea typeface="メイリオ" panose="020B0604030504040204" pitchFamily="50" charset="-128"/>
              </a:rPr>
              <a:t>戸建て住居を中心</a:t>
            </a:r>
            <a:r>
              <a:rPr lang="ja-JP" altLang="en-US" b="1">
                <a:solidFill>
                  <a:srgbClr val="FF0000"/>
                </a:solidFill>
                <a:latin typeface="メイリオ" panose="020B0604030504040204" pitchFamily="50" charset="-128"/>
                <a:ea typeface="メイリオ" panose="020B0604030504040204" pitchFamily="50" charset="-128"/>
              </a:rPr>
              <a:t>に配布</a:t>
            </a:r>
            <a:endParaRPr lang="en-US" altLang="ja-JP" b="1" dirty="0">
              <a:solidFill>
                <a:srgbClr val="FF0000"/>
              </a:solidFill>
              <a:latin typeface="メイリオ" panose="020B0604030504040204" pitchFamily="50" charset="-128"/>
              <a:ea typeface="メイリオ" panose="020B0604030504040204" pitchFamily="50" charset="-128"/>
            </a:endParaRPr>
          </a:p>
          <a:p>
            <a:pPr>
              <a:buFont typeface="+mj-lt"/>
              <a:buAutoNum type="arabicPeriod"/>
            </a:pPr>
            <a:endParaRPr lang="en-US" altLang="ja-JP" b="1" dirty="0">
              <a:solidFill>
                <a:srgbClr val="FF0000"/>
              </a:solidFill>
              <a:latin typeface="メイリオ" panose="020B0604030504040204" pitchFamily="50" charset="-128"/>
              <a:ea typeface="メイリオ" panose="020B0604030504040204" pitchFamily="50" charset="-128"/>
            </a:endParaRPr>
          </a:p>
        </p:txBody>
      </p:sp>
      <p:sp>
        <p:nvSpPr>
          <p:cNvPr id="9" name="コンテンツ プレースホルダー 18">
            <a:extLst>
              <a:ext uri="{FF2B5EF4-FFF2-40B4-BE49-F238E27FC236}">
                <a16:creationId xmlns:a16="http://schemas.microsoft.com/office/drawing/2014/main" id="{0E1454D5-2191-D8C8-4756-CD4EEDA11654}"/>
              </a:ext>
            </a:extLst>
          </p:cNvPr>
          <p:cNvSpPr txBox="1">
            <a:spLocks/>
          </p:cNvSpPr>
          <p:nvPr/>
        </p:nvSpPr>
        <p:spPr>
          <a:xfrm>
            <a:off x="5194300" y="1324127"/>
            <a:ext cx="7289988" cy="400111"/>
          </a:xfrm>
          <a:prstGeom prst="rect">
            <a:avLst/>
          </a:prstGeom>
        </p:spPr>
        <p:txBody>
          <a:bodyPr vert="horz" lIns="99060" tIns="49530" rIns="99060" bIns="49530" rtlCol="0">
            <a:noAutofit/>
          </a:bodyPr>
          <a:lst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pPr>
            <a:r>
              <a:rPr lang="ja-JP" altLang="en-US" b="1">
                <a:solidFill>
                  <a:srgbClr val="FF0000"/>
                </a:solidFill>
                <a:latin typeface="メイリオ" panose="020B0604030504040204" pitchFamily="50" charset="-128"/>
                <a:ea typeface="メイリオ" panose="020B0604030504040204" pitchFamily="50" charset="-128"/>
              </a:rPr>
              <a:t>・ご希望に応じて、</a:t>
            </a:r>
            <a:r>
              <a:rPr lang="ja-JP" altLang="en-US" b="1" u="sng">
                <a:solidFill>
                  <a:srgbClr val="FF0000"/>
                </a:solidFill>
                <a:latin typeface="メイリオ" panose="020B0604030504040204" pitchFamily="50" charset="-128"/>
                <a:ea typeface="メイリオ" panose="020B0604030504040204" pitchFamily="50" charset="-128"/>
              </a:rPr>
              <a:t>配布エリアはアレンジ可能</a:t>
            </a:r>
            <a:endParaRPr lang="en-US" altLang="ja-JP" b="1" u="sng"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7761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8F29E-2DDD-D8AB-34B7-8F42D56DF27B}"/>
            </a:ext>
          </a:extLst>
        </p:cNvPr>
        <p:cNvGrpSpPr/>
        <p:nvPr/>
      </p:nvGrpSpPr>
      <p:grpSpPr>
        <a:xfrm>
          <a:off x="0" y="0"/>
          <a:ext cx="0" cy="0"/>
          <a:chOff x="0" y="0"/>
          <a:chExt cx="0" cy="0"/>
        </a:xfrm>
      </p:grpSpPr>
      <p:cxnSp>
        <p:nvCxnSpPr>
          <p:cNvPr id="12" name="直線コネクタ 11">
            <a:extLst>
              <a:ext uri="{FF2B5EF4-FFF2-40B4-BE49-F238E27FC236}">
                <a16:creationId xmlns:a16="http://schemas.microsoft.com/office/drawing/2014/main" id="{578588C0-1597-DACD-1B21-AA4B0B857AB2}"/>
              </a:ext>
            </a:extLst>
          </p:cNvPr>
          <p:cNvCxnSpPr>
            <a:cxnSpLocks/>
          </p:cNvCxnSpPr>
          <p:nvPr/>
        </p:nvCxnSpPr>
        <p:spPr>
          <a:xfrm>
            <a:off x="3874099" y="5384731"/>
            <a:ext cx="8317901"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92936736-172A-67CF-1540-4CF23935951B}"/>
              </a:ext>
            </a:extLst>
          </p:cNvPr>
          <p:cNvCxnSpPr>
            <a:cxnSpLocks/>
          </p:cNvCxnSpPr>
          <p:nvPr/>
        </p:nvCxnSpPr>
        <p:spPr>
          <a:xfrm>
            <a:off x="0" y="1708420"/>
            <a:ext cx="8317901"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pic>
        <p:nvPicPr>
          <p:cNvPr id="28" name="図 27" descr="設計図 が含まれている画像&#10;&#10;AI 生成コンテンツは誤りを含む可能性があります。">
            <a:extLst>
              <a:ext uri="{FF2B5EF4-FFF2-40B4-BE49-F238E27FC236}">
                <a16:creationId xmlns:a16="http://schemas.microsoft.com/office/drawing/2014/main" id="{152FD2B9-C08B-0581-E2BD-DD9BC24A0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31" y="2503120"/>
            <a:ext cx="3151766" cy="4034954"/>
          </a:xfrm>
          <a:prstGeom prst="rect">
            <a:avLst/>
          </a:prstGeom>
          <a:ln>
            <a:solidFill>
              <a:schemeClr val="tx1"/>
            </a:solidFill>
          </a:ln>
        </p:spPr>
      </p:pic>
      <p:pic>
        <p:nvPicPr>
          <p:cNvPr id="26" name="図 25" descr="カレンダー が含まれている画像&#10;&#10;AI 生成コンテンツは誤りを含む可能性があります。">
            <a:extLst>
              <a:ext uri="{FF2B5EF4-FFF2-40B4-BE49-F238E27FC236}">
                <a16:creationId xmlns:a16="http://schemas.microsoft.com/office/drawing/2014/main" id="{6BFCDE8C-8D45-D34F-F763-C73252C01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124" y="1804741"/>
            <a:ext cx="3151766" cy="4034954"/>
          </a:xfrm>
          <a:prstGeom prst="rect">
            <a:avLst/>
          </a:prstGeom>
          <a:ln>
            <a:solidFill>
              <a:schemeClr val="tx1"/>
            </a:solidFill>
          </a:ln>
        </p:spPr>
      </p:pic>
      <p:pic>
        <p:nvPicPr>
          <p:cNvPr id="24" name="図 23" descr="タイムライン が含まれている画像&#10;&#10;AI 生成コンテンツは誤りを含む可能性があります。">
            <a:extLst>
              <a:ext uri="{FF2B5EF4-FFF2-40B4-BE49-F238E27FC236}">
                <a16:creationId xmlns:a16="http://schemas.microsoft.com/office/drawing/2014/main" id="{5C74F7CC-D8AC-5916-DBA7-F0CBCA23B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303" y="1018305"/>
            <a:ext cx="3151766" cy="4034954"/>
          </a:xfrm>
          <a:prstGeom prst="rect">
            <a:avLst/>
          </a:prstGeom>
          <a:ln>
            <a:solidFill>
              <a:schemeClr val="tx1"/>
            </a:solidFill>
          </a:ln>
        </p:spPr>
      </p:pic>
      <p:pic>
        <p:nvPicPr>
          <p:cNvPr id="22" name="図 21" descr="ダイアグラム が含まれている画像&#10;&#10;AI 生成コンテンツは誤りを含む可能性があります。">
            <a:extLst>
              <a:ext uri="{FF2B5EF4-FFF2-40B4-BE49-F238E27FC236}">
                <a16:creationId xmlns:a16="http://schemas.microsoft.com/office/drawing/2014/main" id="{59427A54-47EC-3D5D-1205-5F64ED5679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6578" y="593375"/>
            <a:ext cx="3632815" cy="4650803"/>
          </a:xfrm>
          <a:prstGeom prst="rect">
            <a:avLst/>
          </a:prstGeom>
          <a:ln>
            <a:solidFill>
              <a:schemeClr val="tx1"/>
            </a:solidFill>
          </a:ln>
        </p:spPr>
      </p:pic>
      <p:pic>
        <p:nvPicPr>
          <p:cNvPr id="20" name="図 19" descr="草, 車, 座る, テーブル が含まれている画像&#10;&#10;AI 生成コンテンツは誤りを含む可能性があります。">
            <a:extLst>
              <a:ext uri="{FF2B5EF4-FFF2-40B4-BE49-F238E27FC236}">
                <a16:creationId xmlns:a16="http://schemas.microsoft.com/office/drawing/2014/main" id="{18E06866-2CE2-355A-DF6C-2EC54E647A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6597" y="231872"/>
            <a:ext cx="3805403" cy="4871753"/>
          </a:xfrm>
          <a:prstGeom prst="rect">
            <a:avLst/>
          </a:prstGeom>
          <a:ln>
            <a:solidFill>
              <a:schemeClr val="tx1"/>
            </a:solidFill>
          </a:ln>
        </p:spPr>
      </p:pic>
      <p:sp>
        <p:nvSpPr>
          <p:cNvPr id="4" name="正方形/長方形 3">
            <a:extLst>
              <a:ext uri="{FF2B5EF4-FFF2-40B4-BE49-F238E27FC236}">
                <a16:creationId xmlns:a16="http://schemas.microsoft.com/office/drawing/2014/main" id="{B57EF137-6E3F-E5BD-F7E0-41A38904B89F}"/>
              </a:ext>
            </a:extLst>
          </p:cNvPr>
          <p:cNvSpPr/>
          <p:nvPr/>
        </p:nvSpPr>
        <p:spPr>
          <a:xfrm>
            <a:off x="0" y="267390"/>
            <a:ext cx="2517819"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mn-ea"/>
              </a:rPr>
              <a:t> 　制作記事例</a:t>
            </a:r>
          </a:p>
        </p:txBody>
      </p:sp>
    </p:spTree>
    <p:extLst>
      <p:ext uri="{BB962C8B-B14F-4D97-AF65-F5344CB8AC3E}">
        <p14:creationId xmlns:p14="http://schemas.microsoft.com/office/powerpoint/2010/main" val="274074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線コネクタ 20">
            <a:extLst>
              <a:ext uri="{FF2B5EF4-FFF2-40B4-BE49-F238E27FC236}">
                <a16:creationId xmlns:a16="http://schemas.microsoft.com/office/drawing/2014/main" id="{FF58FA49-74E9-0D33-E49D-1EE8C74553E5}"/>
              </a:ext>
            </a:extLst>
          </p:cNvPr>
          <p:cNvCxnSpPr>
            <a:cxnSpLocks/>
          </p:cNvCxnSpPr>
          <p:nvPr/>
        </p:nvCxnSpPr>
        <p:spPr>
          <a:xfrm>
            <a:off x="0" y="1222645"/>
            <a:ext cx="8317901"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pic>
        <p:nvPicPr>
          <p:cNvPr id="6" name="図 5" descr="時計が表示されている&#10;&#10;AI 生成コンテンツは誤りを含む可能性があります。">
            <a:extLst>
              <a:ext uri="{FF2B5EF4-FFF2-40B4-BE49-F238E27FC236}">
                <a16:creationId xmlns:a16="http://schemas.microsoft.com/office/drawing/2014/main" id="{8D5F0FC5-ACC2-3576-9C2F-41939E368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57" y="2398537"/>
            <a:ext cx="3274495" cy="4192073"/>
          </a:xfrm>
          <a:prstGeom prst="rect">
            <a:avLst/>
          </a:prstGeom>
          <a:ln>
            <a:solidFill>
              <a:schemeClr val="tx1"/>
            </a:solidFill>
          </a:ln>
        </p:spPr>
      </p:pic>
      <p:pic>
        <p:nvPicPr>
          <p:cNvPr id="13" name="図 12" descr="タイムライン&#10;&#10;AI 生成コンテンツは誤りを含む可能性があります。">
            <a:extLst>
              <a:ext uri="{FF2B5EF4-FFF2-40B4-BE49-F238E27FC236}">
                <a16:creationId xmlns:a16="http://schemas.microsoft.com/office/drawing/2014/main" id="{B30407B2-CCB8-A9BC-9AD6-92535B0F5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463" y="913721"/>
            <a:ext cx="3274494" cy="4192072"/>
          </a:xfrm>
          <a:prstGeom prst="rect">
            <a:avLst/>
          </a:prstGeom>
          <a:ln>
            <a:solidFill>
              <a:schemeClr val="tx1"/>
            </a:solidFill>
          </a:ln>
        </p:spPr>
      </p:pic>
      <p:cxnSp>
        <p:nvCxnSpPr>
          <p:cNvPr id="20" name="直線コネクタ 19">
            <a:extLst>
              <a:ext uri="{FF2B5EF4-FFF2-40B4-BE49-F238E27FC236}">
                <a16:creationId xmlns:a16="http://schemas.microsoft.com/office/drawing/2014/main" id="{5AD5D008-A151-CD33-44B3-5B695D394B37}"/>
              </a:ext>
            </a:extLst>
          </p:cNvPr>
          <p:cNvCxnSpPr>
            <a:cxnSpLocks/>
          </p:cNvCxnSpPr>
          <p:nvPr/>
        </p:nvCxnSpPr>
        <p:spPr>
          <a:xfrm>
            <a:off x="3903962" y="6320561"/>
            <a:ext cx="8317901"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100F5605-02D8-B96C-9652-28DF10CB7160}"/>
              </a:ext>
            </a:extLst>
          </p:cNvPr>
          <p:cNvSpPr/>
          <p:nvPr/>
        </p:nvSpPr>
        <p:spPr>
          <a:xfrm>
            <a:off x="0" y="267390"/>
            <a:ext cx="2517819"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mn-ea"/>
              </a:rPr>
              <a:t> 　制作記事例</a:t>
            </a:r>
          </a:p>
        </p:txBody>
      </p:sp>
      <p:pic>
        <p:nvPicPr>
          <p:cNvPr id="3" name="図 2" descr="ダイアグラム が含まれている画像&#10;&#10;AI 生成コンテンツは誤りを含む可能性があります。">
            <a:extLst>
              <a:ext uri="{FF2B5EF4-FFF2-40B4-BE49-F238E27FC236}">
                <a16:creationId xmlns:a16="http://schemas.microsoft.com/office/drawing/2014/main" id="{564740A1-3B79-A22D-FDB6-236600ED4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064" y="1752207"/>
            <a:ext cx="3274494" cy="4192072"/>
          </a:xfrm>
          <a:prstGeom prst="rect">
            <a:avLst/>
          </a:prstGeom>
          <a:ln>
            <a:solidFill>
              <a:schemeClr val="tx1"/>
            </a:solidFill>
          </a:ln>
        </p:spPr>
      </p:pic>
      <p:pic>
        <p:nvPicPr>
          <p:cNvPr id="10" name="図 9" descr="ダイアグラム が含まれている画像&#10;&#10;AI 生成コンテンツは誤りを含む可能性があります。">
            <a:extLst>
              <a:ext uri="{FF2B5EF4-FFF2-40B4-BE49-F238E27FC236}">
                <a16:creationId xmlns:a16="http://schemas.microsoft.com/office/drawing/2014/main" id="{598F9264-0B01-4D8D-4432-3819B1F55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269" y="420599"/>
            <a:ext cx="3274494" cy="4192072"/>
          </a:xfrm>
          <a:prstGeom prst="rect">
            <a:avLst/>
          </a:prstGeom>
          <a:ln>
            <a:solidFill>
              <a:schemeClr val="tx1"/>
            </a:solidFill>
          </a:ln>
        </p:spPr>
      </p:pic>
    </p:spTree>
    <p:extLst>
      <p:ext uri="{BB962C8B-B14F-4D97-AF65-F5344CB8AC3E}">
        <p14:creationId xmlns:p14="http://schemas.microsoft.com/office/powerpoint/2010/main" val="4175152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F74DB-3F71-C272-5322-1FF3DC44BFBE}"/>
            </a:ext>
          </a:extLst>
        </p:cNvPr>
        <p:cNvGrpSpPr/>
        <p:nvPr/>
      </p:nvGrpSpPr>
      <p:grpSpPr>
        <a:xfrm>
          <a:off x="0" y="0"/>
          <a:ext cx="0" cy="0"/>
          <a:chOff x="0" y="0"/>
          <a:chExt cx="0" cy="0"/>
        </a:xfrm>
      </p:grpSpPr>
      <p:pic>
        <p:nvPicPr>
          <p:cNvPr id="2" name="図 1" descr="草, 車, 座る, テーブル が含まれている画像&#10;&#10;AI 生成コンテンツは誤りを含む可能性があります。">
            <a:extLst>
              <a:ext uri="{FF2B5EF4-FFF2-40B4-BE49-F238E27FC236}">
                <a16:creationId xmlns:a16="http://schemas.microsoft.com/office/drawing/2014/main" id="{402753FF-5740-0C1D-0405-AFC76CBEC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7724" y="2637171"/>
            <a:ext cx="2320929" cy="2971300"/>
          </a:xfrm>
          <a:prstGeom prst="rect">
            <a:avLst/>
          </a:prstGeom>
          <a:ln>
            <a:solidFill>
              <a:schemeClr val="tx1"/>
            </a:solidFill>
          </a:ln>
        </p:spPr>
      </p:pic>
      <p:sp>
        <p:nvSpPr>
          <p:cNvPr id="4" name="正方形/長方形 3">
            <a:extLst>
              <a:ext uri="{FF2B5EF4-FFF2-40B4-BE49-F238E27FC236}">
                <a16:creationId xmlns:a16="http://schemas.microsoft.com/office/drawing/2014/main" id="{56A86E0A-14CF-FD2F-6352-ED04131F7B23}"/>
              </a:ext>
            </a:extLst>
          </p:cNvPr>
          <p:cNvSpPr/>
          <p:nvPr/>
        </p:nvSpPr>
        <p:spPr>
          <a:xfrm>
            <a:off x="-1" y="267390"/>
            <a:ext cx="11123113"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bg1"/>
                </a:solidFill>
                <a:latin typeface="+mn-ea"/>
              </a:rPr>
              <a:t> </a:t>
            </a:r>
            <a:r>
              <a:rPr lang="en-US" altLang="ja-JP" sz="2400" b="1" dirty="0">
                <a:solidFill>
                  <a:schemeClr val="bg1"/>
                </a:solidFill>
                <a:latin typeface="+mn-ea"/>
              </a:rPr>
              <a:t>【1</a:t>
            </a:r>
            <a:r>
              <a:rPr lang="ja-JP" altLang="en-US" sz="2400" b="1">
                <a:solidFill>
                  <a:schemeClr val="bg1"/>
                </a:solidFill>
                <a:latin typeface="+mn-ea"/>
              </a:rPr>
              <a:t>社限定</a:t>
            </a:r>
            <a:r>
              <a:rPr lang="en-US" altLang="ja-JP" sz="2400" b="1" dirty="0">
                <a:solidFill>
                  <a:schemeClr val="bg1"/>
                </a:solidFill>
                <a:latin typeface="+mn-ea"/>
              </a:rPr>
              <a:t>】</a:t>
            </a:r>
            <a:r>
              <a:rPr lang="ja-JP" altLang="en-US" sz="2400" b="1">
                <a:solidFill>
                  <a:schemeClr val="bg1"/>
                </a:solidFill>
                <a:latin typeface="+mn-ea"/>
              </a:rPr>
              <a:t>本誌</a:t>
            </a:r>
            <a:r>
              <a:rPr lang="en-US" altLang="ja-JP" sz="2400" b="1" dirty="0">
                <a:solidFill>
                  <a:schemeClr val="bg1"/>
                </a:solidFill>
                <a:latin typeface="+mn-ea"/>
              </a:rPr>
              <a:t>TOPICS</a:t>
            </a:r>
            <a:r>
              <a:rPr lang="ja-JP" altLang="en-US" sz="2400" b="1">
                <a:solidFill>
                  <a:schemeClr val="bg1"/>
                </a:solidFill>
                <a:latin typeface="+mn-ea"/>
              </a:rPr>
              <a:t>＆表紙連動特別メニュー</a:t>
            </a:r>
            <a:r>
              <a:rPr lang="en-US" altLang="ja-JP" sz="2400" b="1" dirty="0">
                <a:solidFill>
                  <a:schemeClr val="bg1"/>
                </a:solidFill>
                <a:latin typeface="+mn-ea"/>
              </a:rPr>
              <a:t>②Cover Automotive</a:t>
            </a:r>
            <a:r>
              <a:rPr lang="ja-JP" altLang="en-US" sz="2400" b="1">
                <a:solidFill>
                  <a:schemeClr val="bg1"/>
                </a:solidFill>
                <a:latin typeface="+mn-ea"/>
              </a:rPr>
              <a:t>プラン</a:t>
            </a:r>
            <a:endParaRPr lang="ja-JP" altLang="en-US" sz="2400" b="1" dirty="0">
              <a:solidFill>
                <a:schemeClr val="bg1"/>
              </a:solidFill>
              <a:latin typeface="+mn-ea"/>
            </a:endParaRPr>
          </a:p>
        </p:txBody>
      </p:sp>
      <p:sp>
        <p:nvSpPr>
          <p:cNvPr id="11" name="タイトル 5">
            <a:extLst>
              <a:ext uri="{FF2B5EF4-FFF2-40B4-BE49-F238E27FC236}">
                <a16:creationId xmlns:a16="http://schemas.microsoft.com/office/drawing/2014/main" id="{13D6B468-113C-EB62-70E2-E81BA566D1DD}"/>
              </a:ext>
            </a:extLst>
          </p:cNvPr>
          <p:cNvSpPr txBox="1">
            <a:spLocks/>
          </p:cNvSpPr>
          <p:nvPr/>
        </p:nvSpPr>
        <p:spPr>
          <a:xfrm>
            <a:off x="851027" y="1116900"/>
            <a:ext cx="6388256" cy="533396"/>
          </a:xfrm>
          <a:prstGeom prst="rect">
            <a:avLst/>
          </a:prstGeom>
          <a:ln>
            <a:solidFill>
              <a:srgbClr val="C00000"/>
            </a:solidFill>
          </a:ln>
        </p:spPr>
        <p:txBody>
          <a:bodyPr vert="horz" lIns="91440" tIns="45720" rIns="91440" bIns="45720" rtlCol="0" anchor="ctr">
            <a:noAutofit/>
          </a:bodyPr>
          <a:lstStyle>
            <a:lvl1pPr algn="ctr" defTabSz="914400" rtl="0" eaLnBrk="1" latinLnBrk="0" hangingPunct="1">
              <a:lnSpc>
                <a:spcPct val="100000"/>
              </a:lnSpc>
              <a:spcBef>
                <a:spcPct val="0"/>
              </a:spcBef>
              <a:buNone/>
              <a:defRPr kumimoji="1" sz="80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20000"/>
              </a:lnSpc>
            </a:pPr>
            <a:r>
              <a:rPr lang="en-US" altLang="ja-JP" sz="3200" b="1" dirty="0">
                <a:solidFill>
                  <a:schemeClr val="tx1"/>
                </a:solidFill>
                <a:effectLst/>
                <a:latin typeface="メイリオ" panose="020B0604030504040204" pitchFamily="50" charset="-128"/>
                <a:ea typeface="メイリオ" panose="020B0604030504040204" pitchFamily="50" charset="-128"/>
              </a:rPr>
              <a:t>【</a:t>
            </a:r>
            <a:r>
              <a:rPr lang="ja-JP" altLang="en-US" sz="3200" b="1" dirty="0">
                <a:solidFill>
                  <a:schemeClr val="tx1"/>
                </a:solidFill>
                <a:effectLst/>
                <a:latin typeface="メイリオ" panose="020B0604030504040204" pitchFamily="50" charset="-128"/>
                <a:ea typeface="メイリオ" panose="020B0604030504040204" pitchFamily="50" charset="-128"/>
              </a:rPr>
              <a:t>表紙連動</a:t>
            </a:r>
            <a:r>
              <a:rPr lang="ja-JP" altLang="en-US" sz="3200" b="1">
                <a:solidFill>
                  <a:schemeClr val="tx1"/>
                </a:solidFill>
                <a:effectLst/>
                <a:latin typeface="メイリオ" panose="020B0604030504040204" pitchFamily="50" charset="-128"/>
                <a:ea typeface="メイリオ" panose="020B0604030504040204" pitchFamily="50" charset="-128"/>
              </a:rPr>
              <a:t>プラン</a:t>
            </a:r>
            <a:r>
              <a:rPr lang="en-US" altLang="ja-JP" sz="3200" dirty="0">
                <a:solidFill>
                  <a:schemeClr val="tx1"/>
                </a:solidFill>
                <a:effectLst/>
                <a:latin typeface="メイリオ" panose="020B0604030504040204" pitchFamily="50" charset="-128"/>
                <a:ea typeface="メイリオ" panose="020B0604030504040204" pitchFamily="50" charset="-128"/>
              </a:rPr>
              <a:t>】</a:t>
            </a:r>
            <a:r>
              <a:rPr lang="en-US" altLang="ja-JP" sz="3200" b="1" dirty="0">
                <a:solidFill>
                  <a:srgbClr val="C00000"/>
                </a:solidFill>
                <a:effectLst/>
                <a:latin typeface="メイリオ" panose="020B0604030504040204" pitchFamily="50" charset="-128"/>
                <a:ea typeface="メイリオ" panose="020B0604030504040204" pitchFamily="50" charset="-128"/>
              </a:rPr>
              <a:t>N500</a:t>
            </a:r>
            <a:r>
              <a:rPr lang="ja-JP" altLang="en-US" sz="3200" b="1" dirty="0">
                <a:solidFill>
                  <a:srgbClr val="C00000"/>
                </a:solidFill>
                <a:effectLst/>
                <a:latin typeface="メイリオ" panose="020B0604030504040204" pitchFamily="50" charset="-128"/>
                <a:ea typeface="メイリオ" panose="020B0604030504040204" pitchFamily="50" charset="-128"/>
              </a:rPr>
              <a:t>万円～</a:t>
            </a:r>
          </a:p>
        </p:txBody>
      </p:sp>
      <p:sp>
        <p:nvSpPr>
          <p:cNvPr id="20" name="テキスト ボックス 19">
            <a:extLst>
              <a:ext uri="{FF2B5EF4-FFF2-40B4-BE49-F238E27FC236}">
                <a16:creationId xmlns:a16="http://schemas.microsoft.com/office/drawing/2014/main" id="{FCCC92A7-68DB-134F-B13C-EE5D6550514F}"/>
              </a:ext>
            </a:extLst>
          </p:cNvPr>
          <p:cNvSpPr txBox="1"/>
          <p:nvPr/>
        </p:nvSpPr>
        <p:spPr>
          <a:xfrm>
            <a:off x="884430" y="5690437"/>
            <a:ext cx="10513198" cy="1138773"/>
          </a:xfrm>
          <a:prstGeom prst="rect">
            <a:avLst/>
          </a:prstGeom>
          <a:noFill/>
        </p:spPr>
        <p:txBody>
          <a:bodyPr wrap="square" rtlCol="0">
            <a:spAutoFit/>
          </a:bodyPr>
          <a:lstStyle/>
          <a:p>
            <a:r>
              <a:rPr kumimoji="1" lang="ja-JP" altLang="en-US" sz="2000">
                <a:latin typeface="メイリオ" panose="020B0604030504040204" pitchFamily="50" charset="-128"/>
                <a:ea typeface="メイリオ" panose="020B0604030504040204" pitchFamily="50" charset="-128"/>
              </a:rPr>
              <a:t>タブロイドマガジン</a:t>
            </a:r>
            <a:r>
              <a:rPr kumimoji="1" lang="en-US" altLang="ja-JP" sz="2000" dirty="0">
                <a:latin typeface="メイリオ" panose="020B0604030504040204" pitchFamily="50" charset="-128"/>
                <a:ea typeface="メイリオ" panose="020B0604030504040204" pitchFamily="50" charset="-128"/>
              </a:rPr>
              <a:t>『AQ』</a:t>
            </a:r>
            <a:r>
              <a:rPr kumimoji="1" lang="ja-JP" altLang="en-US" sz="2000">
                <a:latin typeface="メイリオ" panose="020B0604030504040204" pitchFamily="50" charset="-128"/>
                <a:ea typeface="メイリオ" panose="020B0604030504040204" pitchFamily="50" charset="-128"/>
              </a:rPr>
              <a:t>の</a:t>
            </a:r>
            <a:r>
              <a:rPr kumimoji="1" lang="ja-JP" altLang="en-US" sz="2000" dirty="0">
                <a:latin typeface="メイリオ" panose="020B0604030504040204" pitchFamily="50" charset="-128"/>
                <a:ea typeface="メイリオ" panose="020B0604030504040204" pitchFamily="50" charset="-128"/>
              </a:rPr>
              <a:t>顔である「</a:t>
            </a:r>
            <a:r>
              <a:rPr kumimoji="1" lang="ja-JP" altLang="en-US" sz="2000">
                <a:latin typeface="メイリオ" panose="020B0604030504040204" pitchFamily="50" charset="-128"/>
                <a:ea typeface="メイリオ" panose="020B0604030504040204" pitchFamily="50" charset="-128"/>
              </a:rPr>
              <a:t>表紙」に掲載。そこから連続するページに２</a:t>
            </a:r>
            <a:r>
              <a:rPr kumimoji="1" lang="en-US" altLang="ja-JP" sz="2000" dirty="0">
                <a:latin typeface="メイリオ" panose="020B0604030504040204" pitchFamily="50" charset="-128"/>
                <a:ea typeface="メイリオ" panose="020B0604030504040204" pitchFamily="50" charset="-128"/>
              </a:rPr>
              <a:t>P</a:t>
            </a:r>
            <a:r>
              <a:rPr kumimoji="1" lang="ja-JP" altLang="en-US" sz="2000">
                <a:latin typeface="メイリオ" panose="020B0604030504040204" pitchFamily="50" charset="-128"/>
                <a:ea typeface="メイリオ" panose="020B0604030504040204" pitchFamily="50" charset="-128"/>
              </a:rPr>
              <a:t>のタイアップ記事も掲載し、</a:t>
            </a:r>
            <a:r>
              <a:rPr kumimoji="1" lang="en-US" altLang="ja-JP" sz="2000" dirty="0">
                <a:latin typeface="メイリオ" panose="020B0604030504040204" pitchFamily="50" charset="-128"/>
                <a:ea typeface="メイリオ" panose="020B0604030504040204" pitchFamily="50" charset="-128"/>
              </a:rPr>
              <a:t>WEB</a:t>
            </a:r>
            <a:r>
              <a:rPr kumimoji="1" lang="ja-JP" altLang="en-US" sz="2000">
                <a:latin typeface="メイリオ" panose="020B0604030504040204" pitchFamily="50" charset="-128"/>
                <a:ea typeface="メイリオ" panose="020B0604030504040204" pitchFamily="50" charset="-128"/>
              </a:rPr>
              <a:t>転載も付いた最も訴求力の高い特別メニューになります。</a:t>
            </a:r>
            <a:endParaRPr kumimoji="1" lang="en-US" altLang="ja-JP" sz="2000" dirty="0">
              <a:latin typeface="メイリオ" panose="020B0604030504040204" pitchFamily="50" charset="-128"/>
              <a:ea typeface="メイリオ" panose="020B0604030504040204" pitchFamily="50" charset="-128"/>
            </a:endParaRPr>
          </a:p>
          <a:p>
            <a:r>
              <a:rPr lang="en-US" altLang="ja-JP" sz="1400" dirty="0">
                <a:solidFill>
                  <a:srgbClr val="FF0000"/>
                </a:solidFill>
                <a:latin typeface="メイリオ" panose="020B0604030504040204" pitchFamily="50" charset="-128"/>
                <a:ea typeface="メイリオ" panose="020B0604030504040204" pitchFamily="50" charset="-128"/>
              </a:rPr>
              <a:t>※1</a:t>
            </a:r>
            <a:r>
              <a:rPr lang="ja-JP" altLang="en-US" sz="1400" dirty="0">
                <a:solidFill>
                  <a:srgbClr val="FF0000"/>
                </a:solidFill>
                <a:latin typeface="メイリオ" panose="020B0604030504040204" pitchFamily="50" charset="-128"/>
                <a:ea typeface="メイリオ" panose="020B0604030504040204" pitchFamily="50" charset="-128"/>
              </a:rPr>
              <a:t>号</a:t>
            </a:r>
            <a:r>
              <a:rPr lang="en-US" altLang="ja-JP" sz="1400" dirty="0">
                <a:solidFill>
                  <a:srgbClr val="FF0000"/>
                </a:solidFill>
                <a:latin typeface="メイリオ" panose="020B0604030504040204" pitchFamily="50" charset="-128"/>
                <a:ea typeface="メイリオ" panose="020B0604030504040204" pitchFamily="50" charset="-128"/>
              </a:rPr>
              <a:t>1</a:t>
            </a:r>
            <a:r>
              <a:rPr lang="ja-JP" altLang="en-US" sz="1400" dirty="0">
                <a:solidFill>
                  <a:srgbClr val="FF0000"/>
                </a:solidFill>
                <a:latin typeface="メイリオ" panose="020B0604030504040204" pitchFamily="50" charset="-128"/>
                <a:ea typeface="メイリオ" panose="020B0604030504040204" pitchFamily="50" charset="-128"/>
              </a:rPr>
              <a:t>社限定につき、早めの枠ご確認をいただけますと</a:t>
            </a:r>
            <a:r>
              <a:rPr lang="ja-JP" altLang="en-US" sz="1400">
                <a:solidFill>
                  <a:srgbClr val="FF0000"/>
                </a:solidFill>
                <a:latin typeface="メイリオ" panose="020B0604030504040204" pitchFamily="50" charset="-128"/>
                <a:ea typeface="メイリオ" panose="020B0604030504040204" pitchFamily="50" charset="-128"/>
              </a:rPr>
              <a:t>幸いです</a:t>
            </a:r>
            <a:endParaRPr lang="en-US" altLang="ja-JP" sz="1400" dirty="0">
              <a:solidFill>
                <a:srgbClr val="FF0000"/>
              </a:solidFill>
              <a:latin typeface="メイリオ" panose="020B0604030504040204" pitchFamily="50" charset="-128"/>
              <a:ea typeface="メイリオ" panose="020B0604030504040204" pitchFamily="50" charset="-128"/>
            </a:endParaRPr>
          </a:p>
          <a:p>
            <a:r>
              <a:rPr lang="en-US" altLang="ja-JP" sz="1400" dirty="0">
                <a:solidFill>
                  <a:srgbClr val="FF0000"/>
                </a:solidFill>
                <a:latin typeface="メイリオ" panose="020B0604030504040204" pitchFamily="50" charset="-128"/>
                <a:ea typeface="メイリオ" panose="020B0604030504040204" pitchFamily="50" charset="-128"/>
              </a:rPr>
              <a:t>※</a:t>
            </a:r>
            <a:r>
              <a:rPr lang="ja-JP" altLang="en-US" sz="1400">
                <a:solidFill>
                  <a:srgbClr val="FF0000"/>
                </a:solidFill>
                <a:latin typeface="メイリオ" panose="020B0604030504040204" pitchFamily="50" charset="-128"/>
                <a:ea typeface="メイリオ" panose="020B0604030504040204" pitchFamily="50" charset="-128"/>
              </a:rPr>
              <a:t>＋</a:t>
            </a:r>
            <a:r>
              <a:rPr lang="en-US" altLang="ja-JP" sz="1400" dirty="0">
                <a:solidFill>
                  <a:srgbClr val="FF0000"/>
                </a:solidFill>
                <a:latin typeface="メイリオ" panose="020B0604030504040204" pitchFamily="50" charset="-128"/>
                <a:ea typeface="メイリオ" panose="020B0604030504040204" pitchFamily="50" charset="-128"/>
              </a:rPr>
              <a:t>100</a:t>
            </a:r>
            <a:r>
              <a:rPr lang="ja-JP" altLang="en-US" sz="1400">
                <a:solidFill>
                  <a:srgbClr val="FF0000"/>
                </a:solidFill>
                <a:latin typeface="メイリオ" panose="020B0604030504040204" pitchFamily="50" charset="-128"/>
                <a:ea typeface="メイリオ" panose="020B0604030504040204" pitchFamily="50" charset="-128"/>
              </a:rPr>
              <a:t>万円で動画制作（</a:t>
            </a:r>
            <a:r>
              <a:rPr lang="en-US" altLang="ja-JP" sz="1400" dirty="0">
                <a:solidFill>
                  <a:srgbClr val="FF0000"/>
                </a:solidFill>
                <a:latin typeface="メイリオ" panose="020B0604030504040204" pitchFamily="50" charset="-128"/>
                <a:ea typeface="メイリオ" panose="020B0604030504040204" pitchFamily="50" charset="-128"/>
              </a:rPr>
              <a:t>3</a:t>
            </a:r>
            <a:r>
              <a:rPr lang="ja-JP" altLang="en-US" sz="1400">
                <a:solidFill>
                  <a:srgbClr val="FF0000"/>
                </a:solidFill>
                <a:latin typeface="メイリオ" panose="020B0604030504040204" pitchFamily="50" charset="-128"/>
                <a:ea typeface="メイリオ" panose="020B0604030504040204" pitchFamily="50" charset="-128"/>
              </a:rPr>
              <a:t>万回再生保証付き）も可能です。</a:t>
            </a:r>
            <a:endParaRPr lang="en-US" altLang="ja-JP" sz="1400" dirty="0">
              <a:solidFill>
                <a:srgbClr val="FF0000"/>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BDA43499-327B-1188-AE11-3680BF9CEB6F}"/>
              </a:ext>
            </a:extLst>
          </p:cNvPr>
          <p:cNvSpPr txBox="1"/>
          <p:nvPr/>
        </p:nvSpPr>
        <p:spPr>
          <a:xfrm>
            <a:off x="9379376" y="2014737"/>
            <a:ext cx="697627" cy="400110"/>
          </a:xfrm>
          <a:prstGeom prst="rect">
            <a:avLst/>
          </a:prstGeom>
          <a:noFill/>
          <a:ln>
            <a:solidFill>
              <a:schemeClr val="tx1">
                <a:lumMod val="75000"/>
                <a:lumOff val="25000"/>
              </a:schemeClr>
            </a:solidFill>
          </a:ln>
        </p:spPr>
        <p:txBody>
          <a:bodyPr wrap="none" rtlCol="0">
            <a:spAutoFit/>
          </a:bodyPr>
          <a:lstStyle/>
          <a:p>
            <a:r>
              <a:rPr kumimoji="1" lang="ja-JP" altLang="en-US" sz="2000" b="1" dirty="0">
                <a:latin typeface="メイリオ" panose="020B0604030504040204" pitchFamily="50" charset="-128"/>
                <a:ea typeface="メイリオ" panose="020B0604030504040204" pitchFamily="50" charset="-128"/>
              </a:rPr>
              <a:t>表紙</a:t>
            </a:r>
          </a:p>
        </p:txBody>
      </p:sp>
      <p:sp>
        <p:nvSpPr>
          <p:cNvPr id="27" name="テキスト ボックス 26">
            <a:extLst>
              <a:ext uri="{FF2B5EF4-FFF2-40B4-BE49-F238E27FC236}">
                <a16:creationId xmlns:a16="http://schemas.microsoft.com/office/drawing/2014/main" id="{959004C1-483C-94EC-0110-FA9E49975DE1}"/>
              </a:ext>
            </a:extLst>
          </p:cNvPr>
          <p:cNvSpPr txBox="1"/>
          <p:nvPr/>
        </p:nvSpPr>
        <p:spPr>
          <a:xfrm>
            <a:off x="7602461" y="2604628"/>
            <a:ext cx="554811" cy="276999"/>
          </a:xfrm>
          <a:prstGeom prst="rect">
            <a:avLst/>
          </a:prstGeom>
          <a:noFill/>
          <a:ln>
            <a:noFill/>
          </a:ln>
        </p:spPr>
        <p:txBody>
          <a:bodyPr wrap="square" rtlCol="0">
            <a:spAutoFit/>
          </a:bodyPr>
          <a:lstStyle/>
          <a:p>
            <a:r>
              <a:rPr kumimoji="1" lang="en-US" altLang="ja-JP" sz="1200" dirty="0">
                <a:latin typeface="メイリオ" panose="020B0604030504040204" pitchFamily="50" charset="-128"/>
                <a:ea typeface="メイリオ" panose="020B0604030504040204" pitchFamily="50" charset="-128"/>
              </a:rPr>
              <a:t>2p</a:t>
            </a:r>
            <a:endParaRPr kumimoji="1" lang="ja-JP" altLang="en-US" sz="12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9663A33A-2E83-89E9-D97C-C2583D1A6ADC}"/>
              </a:ext>
            </a:extLst>
          </p:cNvPr>
          <p:cNvSpPr txBox="1"/>
          <p:nvPr/>
        </p:nvSpPr>
        <p:spPr>
          <a:xfrm>
            <a:off x="3941513" y="2607291"/>
            <a:ext cx="373820" cy="276999"/>
          </a:xfrm>
          <a:prstGeom prst="rect">
            <a:avLst/>
          </a:prstGeom>
          <a:noFill/>
          <a:ln>
            <a:noFill/>
          </a:ln>
        </p:spPr>
        <p:txBody>
          <a:bodyPr wrap="none" rtlCol="0">
            <a:spAutoFit/>
          </a:bodyPr>
          <a:lstStyle/>
          <a:p>
            <a:r>
              <a:rPr kumimoji="1" lang="en-US" altLang="ja-JP" sz="1200" dirty="0">
                <a:latin typeface="メイリオ" panose="020B0604030504040204" pitchFamily="50" charset="-128"/>
                <a:ea typeface="メイリオ" panose="020B0604030504040204" pitchFamily="50" charset="-128"/>
              </a:rPr>
              <a:t>3p</a:t>
            </a:r>
            <a:endParaRPr kumimoji="1" lang="ja-JP" altLang="en-US" sz="12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6ACC58DB-1371-2A70-C2A2-80DF89BB5C51}"/>
              </a:ext>
            </a:extLst>
          </p:cNvPr>
          <p:cNvSpPr txBox="1"/>
          <p:nvPr/>
        </p:nvSpPr>
        <p:spPr>
          <a:xfrm>
            <a:off x="3980040" y="2000354"/>
            <a:ext cx="4464684" cy="400110"/>
          </a:xfrm>
          <a:prstGeom prst="rect">
            <a:avLst/>
          </a:prstGeom>
          <a:noFill/>
          <a:ln>
            <a:solidFill>
              <a:schemeClr val="tx1">
                <a:lumMod val="75000"/>
                <a:lumOff val="25000"/>
              </a:schemeClr>
            </a:solidFill>
          </a:ln>
        </p:spPr>
        <p:txBody>
          <a:bodyPr wrap="none" rtlCol="0">
            <a:spAutoFit/>
          </a:bodyPr>
          <a:lstStyle/>
          <a:p>
            <a:r>
              <a:rPr kumimoji="1" lang="ja-JP" altLang="en-US" sz="2000" b="1">
                <a:latin typeface="メイリオ" panose="020B0604030504040204" pitchFamily="50" charset="-128"/>
                <a:ea typeface="メイリオ" panose="020B0604030504040204" pitchFamily="50" charset="-128"/>
              </a:rPr>
              <a:t>表紙からの連続で２</a:t>
            </a:r>
            <a:r>
              <a:rPr kumimoji="1" lang="en-US" altLang="ja-JP" sz="2000" b="1" dirty="0">
                <a:latin typeface="メイリオ" panose="020B0604030504040204" pitchFamily="50" charset="-128"/>
                <a:ea typeface="メイリオ" panose="020B0604030504040204" pitchFamily="50" charset="-128"/>
              </a:rPr>
              <a:t>P</a:t>
            </a:r>
            <a:r>
              <a:rPr kumimoji="1" lang="ja-JP" altLang="en-US" sz="2000" b="1">
                <a:latin typeface="メイリオ" panose="020B0604030504040204" pitchFamily="50" charset="-128"/>
                <a:ea typeface="メイリオ" panose="020B0604030504040204" pitchFamily="50" charset="-128"/>
              </a:rPr>
              <a:t>タイアップ記事</a:t>
            </a:r>
            <a:endParaRPr kumimoji="1" lang="ja-JP" altLang="en-US" sz="2000" b="1"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5135ED2E-BEC1-E9F8-4F72-9A9E30D98DAA}"/>
              </a:ext>
            </a:extLst>
          </p:cNvPr>
          <p:cNvSpPr txBox="1"/>
          <p:nvPr/>
        </p:nvSpPr>
        <p:spPr>
          <a:xfrm>
            <a:off x="250987" y="1847319"/>
            <a:ext cx="3374642" cy="707886"/>
          </a:xfrm>
          <a:prstGeom prst="rect">
            <a:avLst/>
          </a:prstGeom>
          <a:noFill/>
          <a:ln>
            <a:solidFill>
              <a:schemeClr val="tx1">
                <a:lumMod val="75000"/>
                <a:lumOff val="25000"/>
              </a:schemeClr>
            </a:solidFill>
          </a:ln>
        </p:spPr>
        <p:txBody>
          <a:bodyPr wrap="none" rtlCol="0">
            <a:spAutoFit/>
          </a:bodyPr>
          <a:lstStyle/>
          <a:p>
            <a:r>
              <a:rPr kumimoji="1" lang="ja-JP" altLang="en-US" sz="2000" b="1">
                <a:latin typeface="メイリオ" panose="020B0604030504040204" pitchFamily="50" charset="-128"/>
                <a:ea typeface="メイリオ" panose="020B0604030504040204" pitchFamily="50" charset="-128"/>
              </a:rPr>
              <a:t>タイアップ記事の</a:t>
            </a:r>
            <a:r>
              <a:rPr kumimoji="1" lang="en-US" altLang="ja-JP" sz="2000" b="1" dirty="0">
                <a:latin typeface="メイリオ" panose="020B0604030504040204" pitchFamily="50" charset="-128"/>
                <a:ea typeface="メイリオ" panose="020B0604030504040204" pitchFamily="50" charset="-128"/>
              </a:rPr>
              <a:t>WEB</a:t>
            </a:r>
            <a:r>
              <a:rPr kumimoji="1" lang="ja-JP" altLang="en-US" sz="2000" b="1">
                <a:latin typeface="メイリオ" panose="020B0604030504040204" pitchFamily="50" charset="-128"/>
                <a:ea typeface="メイリオ" panose="020B0604030504040204" pitchFamily="50" charset="-128"/>
              </a:rPr>
              <a:t>転載</a:t>
            </a:r>
            <a:endParaRPr kumimoji="1" lang="en-US" altLang="ja-JP" sz="2000" b="1" dirty="0">
              <a:latin typeface="メイリオ" panose="020B0604030504040204" pitchFamily="50" charset="-128"/>
              <a:ea typeface="メイリオ" panose="020B0604030504040204" pitchFamily="50" charset="-128"/>
            </a:endParaRPr>
          </a:p>
          <a:p>
            <a:pPr algn="ctr"/>
            <a:r>
              <a:rPr kumimoji="1" lang="ja-JP" altLang="en-US" sz="2000" b="1">
                <a:latin typeface="メイリオ" panose="020B0604030504040204" pitchFamily="50" charset="-128"/>
                <a:ea typeface="メイリオ" panose="020B0604030504040204" pitchFamily="50" charset="-128"/>
              </a:rPr>
              <a:t>（</a:t>
            </a:r>
            <a:r>
              <a:rPr kumimoji="1" lang="en-US" altLang="ja-JP" sz="2000" b="1" dirty="0">
                <a:latin typeface="メイリオ" panose="020B0604030504040204" pitchFamily="50" charset="-128"/>
                <a:ea typeface="メイリオ" panose="020B0604030504040204" pitchFamily="50" charset="-128"/>
              </a:rPr>
              <a:t>2</a:t>
            </a:r>
            <a:r>
              <a:rPr kumimoji="1" lang="ja-JP" altLang="en-US" sz="2000" b="1">
                <a:latin typeface="メイリオ" panose="020B0604030504040204" pitchFamily="50" charset="-128"/>
                <a:ea typeface="メイリオ" panose="020B0604030504040204" pitchFamily="50" charset="-128"/>
              </a:rPr>
              <a:t>万</a:t>
            </a:r>
            <a:r>
              <a:rPr kumimoji="1" lang="en-US" altLang="ja-JP" sz="2000" b="1" dirty="0">
                <a:latin typeface="メイリオ" panose="020B0604030504040204" pitchFamily="50" charset="-128"/>
                <a:ea typeface="メイリオ" panose="020B0604030504040204" pitchFamily="50" charset="-128"/>
              </a:rPr>
              <a:t>PV</a:t>
            </a:r>
            <a:r>
              <a:rPr kumimoji="1" lang="ja-JP" altLang="en-US" sz="2000" b="1">
                <a:latin typeface="メイリオ" panose="020B0604030504040204" pitchFamily="50" charset="-128"/>
                <a:ea typeface="メイリオ" panose="020B0604030504040204" pitchFamily="50" charset="-128"/>
              </a:rPr>
              <a:t>保証）</a:t>
            </a:r>
            <a:endParaRPr kumimoji="1" lang="ja-JP" altLang="en-US" sz="2000" b="1" dirty="0">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E654CEE5-AFFC-960B-7633-C057411C4947}"/>
              </a:ext>
            </a:extLst>
          </p:cNvPr>
          <p:cNvSpPr/>
          <p:nvPr/>
        </p:nvSpPr>
        <p:spPr>
          <a:xfrm>
            <a:off x="4281675" y="4560093"/>
            <a:ext cx="2934032" cy="6641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44" name="直線矢印コネクタ 43">
            <a:extLst>
              <a:ext uri="{FF2B5EF4-FFF2-40B4-BE49-F238E27FC236}">
                <a16:creationId xmlns:a16="http://schemas.microsoft.com/office/drawing/2014/main" id="{A9BE5746-4FBD-2925-6101-B78071CFDA99}"/>
              </a:ext>
            </a:extLst>
          </p:cNvPr>
          <p:cNvCxnSpPr>
            <a:cxnSpLocks/>
          </p:cNvCxnSpPr>
          <p:nvPr/>
        </p:nvCxnSpPr>
        <p:spPr>
          <a:xfrm flipH="1" flipV="1">
            <a:off x="2103148" y="3231731"/>
            <a:ext cx="8218468" cy="12292"/>
          </a:xfrm>
          <a:prstGeom prst="straightConnector1">
            <a:avLst/>
          </a:prstGeom>
          <a:ln w="3175">
            <a:solidFill>
              <a:schemeClr val="tx1">
                <a:lumMod val="65000"/>
                <a:lumOff val="35000"/>
              </a:schemeClr>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楕円 27">
            <a:extLst>
              <a:ext uri="{FF2B5EF4-FFF2-40B4-BE49-F238E27FC236}">
                <a16:creationId xmlns:a16="http://schemas.microsoft.com/office/drawing/2014/main" id="{A363F2AC-8DFD-FD53-52B6-0CCB40BA4CFC}"/>
              </a:ext>
            </a:extLst>
          </p:cNvPr>
          <p:cNvSpPr/>
          <p:nvPr/>
        </p:nvSpPr>
        <p:spPr>
          <a:xfrm>
            <a:off x="8832963" y="4221504"/>
            <a:ext cx="1830045" cy="120463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0E450670-C169-6619-DF74-2AA65F8F0DBD}"/>
              </a:ext>
            </a:extLst>
          </p:cNvPr>
          <p:cNvGrpSpPr/>
          <p:nvPr/>
        </p:nvGrpSpPr>
        <p:grpSpPr>
          <a:xfrm>
            <a:off x="989708" y="2617426"/>
            <a:ext cx="1897201" cy="2733337"/>
            <a:chOff x="5010150" y="1014014"/>
            <a:chExt cx="2482850" cy="4137076"/>
          </a:xfrm>
        </p:grpSpPr>
        <p:pic>
          <p:nvPicPr>
            <p:cNvPr id="13" name="図 12" descr="白黒の写真にテキストが書いてある｜｜｜ｐ&#10;&#10;AI によって生成されたコンテンツは間違っている可能性があります。">
              <a:extLst>
                <a:ext uri="{FF2B5EF4-FFF2-40B4-BE49-F238E27FC236}">
                  <a16:creationId xmlns:a16="http://schemas.microsoft.com/office/drawing/2014/main" id="{7CC46A66-4383-C237-CEEA-9D8457E821EF}"/>
                </a:ext>
              </a:extLst>
            </p:cNvPr>
            <p:cNvPicPr>
              <a:picLocks noChangeAspect="1"/>
            </p:cNvPicPr>
            <p:nvPr/>
          </p:nvPicPr>
          <p:blipFill>
            <a:blip r:embed="rId4">
              <a:extLst>
                <a:ext uri="{28A0092B-C50C-407E-A947-70E740481C1C}">
                  <a14:useLocalDpi xmlns:a14="http://schemas.microsoft.com/office/drawing/2010/main" val="0"/>
                </a:ext>
              </a:extLst>
            </a:blip>
            <a:srcRect l="27570" t="13059" r="29002" b="14580"/>
            <a:stretch/>
          </p:blipFill>
          <p:spPr>
            <a:xfrm>
              <a:off x="5010150" y="1014014"/>
              <a:ext cx="2482850" cy="4137076"/>
            </a:xfrm>
            <a:prstGeom prst="rect">
              <a:avLst/>
            </a:prstGeom>
          </p:spPr>
        </p:pic>
        <p:pic>
          <p:nvPicPr>
            <p:cNvPr id="14" name="図 13">
              <a:extLst>
                <a:ext uri="{FF2B5EF4-FFF2-40B4-BE49-F238E27FC236}">
                  <a16:creationId xmlns:a16="http://schemas.microsoft.com/office/drawing/2014/main" id="{AF24B1C9-C2F8-783B-C2AD-0F5BC0F2EA44}"/>
                </a:ext>
              </a:extLst>
            </p:cNvPr>
            <p:cNvPicPr>
              <a:picLocks noChangeAspect="1"/>
            </p:cNvPicPr>
            <p:nvPr/>
          </p:nvPicPr>
          <p:blipFill>
            <a:blip r:embed="rId5"/>
            <a:stretch>
              <a:fillRect/>
            </a:stretch>
          </p:blipFill>
          <p:spPr>
            <a:xfrm>
              <a:off x="5367242" y="1424932"/>
              <a:ext cx="1840872" cy="3521718"/>
            </a:xfrm>
            <a:prstGeom prst="rect">
              <a:avLst/>
            </a:prstGeom>
            <a:ln>
              <a:solidFill>
                <a:schemeClr val="tx1"/>
              </a:solidFill>
            </a:ln>
            <a:effectLst/>
          </p:spPr>
        </p:pic>
      </p:grpSp>
      <p:sp>
        <p:nvSpPr>
          <p:cNvPr id="33" name="テキスト ボックス 32">
            <a:extLst>
              <a:ext uri="{FF2B5EF4-FFF2-40B4-BE49-F238E27FC236}">
                <a16:creationId xmlns:a16="http://schemas.microsoft.com/office/drawing/2014/main" id="{F0CC3EA4-8E6D-5A86-3478-E93F21FC7481}"/>
              </a:ext>
            </a:extLst>
          </p:cNvPr>
          <p:cNvSpPr txBox="1"/>
          <p:nvPr/>
        </p:nvSpPr>
        <p:spPr>
          <a:xfrm>
            <a:off x="10748364" y="3231731"/>
            <a:ext cx="1104772" cy="307777"/>
          </a:xfrm>
          <a:prstGeom prst="rect">
            <a:avLst/>
          </a:prstGeom>
          <a:solidFill>
            <a:schemeClr val="tx2">
              <a:lumMod val="40000"/>
              <a:lumOff val="60000"/>
              <a:alpha val="85000"/>
            </a:schemeClr>
          </a:solidFill>
          <a:ln>
            <a:noFill/>
          </a:ln>
        </p:spPr>
        <p:txBody>
          <a:bodyPr wrap="square" rtlCol="0">
            <a:spAutoFit/>
          </a:bodyPr>
          <a:lstStyle/>
          <a:p>
            <a:pPr algn="ctr"/>
            <a:r>
              <a:rPr kumimoji="1" lang="ja-JP" altLang="en-US" sz="1400" b="1">
                <a:solidFill>
                  <a:srgbClr val="FF0000"/>
                </a:solidFill>
                <a:latin typeface="メイリオ" panose="020B0604030504040204" pitchFamily="50" charset="-128"/>
                <a:ea typeface="メイリオ" panose="020B0604030504040204" pitchFamily="50" charset="-128"/>
              </a:rPr>
              <a:t>表紙に使用</a:t>
            </a:r>
            <a:endParaRPr kumimoji="1" lang="ja-JP" altLang="en-US" sz="1400" b="1" dirty="0">
              <a:solidFill>
                <a:srgbClr val="FF0000"/>
              </a:solidFill>
              <a:latin typeface="メイリオ" panose="020B0604030504040204" pitchFamily="50" charset="-128"/>
              <a:ea typeface="メイリオ" panose="020B0604030504040204" pitchFamily="50" charset="-128"/>
            </a:endParaRPr>
          </a:p>
        </p:txBody>
      </p:sp>
      <p:pic>
        <p:nvPicPr>
          <p:cNvPr id="3" name="図 2" descr="タイムライン が含まれている画像&#10;&#10;AI 生成コンテンツは誤りを含む可能性があります。">
            <a:extLst>
              <a:ext uri="{FF2B5EF4-FFF2-40B4-BE49-F238E27FC236}">
                <a16:creationId xmlns:a16="http://schemas.microsoft.com/office/drawing/2014/main" id="{A57BC73F-D43A-AFC3-0E5A-BCFDD61939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2257" y="2918884"/>
            <a:ext cx="1958452" cy="2507250"/>
          </a:xfrm>
          <a:prstGeom prst="rect">
            <a:avLst/>
          </a:prstGeom>
          <a:ln>
            <a:solidFill>
              <a:schemeClr val="tx1"/>
            </a:solidFill>
          </a:ln>
        </p:spPr>
      </p:pic>
      <p:pic>
        <p:nvPicPr>
          <p:cNvPr id="5" name="図 4" descr="ダイアグラム が含まれている画像&#10;&#10;AI 生成コンテンツは誤りを含む可能性があります。">
            <a:extLst>
              <a:ext uri="{FF2B5EF4-FFF2-40B4-BE49-F238E27FC236}">
                <a16:creationId xmlns:a16="http://schemas.microsoft.com/office/drawing/2014/main" id="{6F135D50-BBD5-DF6F-5520-D64C3073E7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8069" y="2918885"/>
            <a:ext cx="1958451" cy="2507249"/>
          </a:xfrm>
          <a:prstGeom prst="rect">
            <a:avLst/>
          </a:prstGeom>
          <a:ln>
            <a:solidFill>
              <a:schemeClr val="tx1"/>
            </a:solidFill>
          </a:ln>
        </p:spPr>
      </p:pic>
      <p:pic>
        <p:nvPicPr>
          <p:cNvPr id="9" name="図 8" descr="文字が書かれている&#10;&#10;AI 生成コンテンツは誤りを含む可能性があります。">
            <a:extLst>
              <a:ext uri="{FF2B5EF4-FFF2-40B4-BE49-F238E27FC236}">
                <a16:creationId xmlns:a16="http://schemas.microsoft.com/office/drawing/2014/main" id="{D1BE0043-3AEA-BEEF-CA1D-84472F4318FD}"/>
              </a:ext>
            </a:extLst>
          </p:cNvPr>
          <p:cNvPicPr>
            <a:picLocks noChangeAspect="1"/>
          </p:cNvPicPr>
          <p:nvPr/>
        </p:nvPicPr>
        <p:blipFill>
          <a:blip r:embed="rId8">
            <a:extLst>
              <a:ext uri="{28A0092B-C50C-407E-A947-70E740481C1C}">
                <a14:useLocalDpi xmlns:a14="http://schemas.microsoft.com/office/drawing/2010/main" val="0"/>
              </a:ext>
            </a:extLst>
          </a:blip>
          <a:srcRect t="8860" b="13163"/>
          <a:stretch>
            <a:fillRect/>
          </a:stretch>
        </p:blipFill>
        <p:spPr>
          <a:xfrm>
            <a:off x="1283683" y="2888918"/>
            <a:ext cx="1378841" cy="2326773"/>
          </a:xfrm>
          <a:prstGeom prst="rect">
            <a:avLst/>
          </a:prstGeom>
          <a:ln>
            <a:noFill/>
          </a:ln>
        </p:spPr>
      </p:pic>
    </p:spTree>
    <p:extLst>
      <p:ext uri="{BB962C8B-B14F-4D97-AF65-F5344CB8AC3E}">
        <p14:creationId xmlns:p14="http://schemas.microsoft.com/office/powerpoint/2010/main" val="1727898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タイムライン が含まれている画像&#10;&#10;AI 生成コンテンツは誤りを含む可能性があります。">
            <a:extLst>
              <a:ext uri="{FF2B5EF4-FFF2-40B4-BE49-F238E27FC236}">
                <a16:creationId xmlns:a16="http://schemas.microsoft.com/office/drawing/2014/main" id="{F5486564-75F1-DAF1-4C05-56B4E6EDE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62" y="1142215"/>
            <a:ext cx="1958452" cy="2507250"/>
          </a:xfrm>
          <a:prstGeom prst="rect">
            <a:avLst/>
          </a:prstGeom>
          <a:ln>
            <a:solidFill>
              <a:schemeClr val="tx1"/>
            </a:solidFill>
          </a:ln>
        </p:spPr>
      </p:pic>
      <p:pic>
        <p:nvPicPr>
          <p:cNvPr id="13" name="図 12" descr="ダイアグラム が含まれている画像&#10;&#10;AI 生成コンテンツは誤りを含む可能性があります。">
            <a:extLst>
              <a:ext uri="{FF2B5EF4-FFF2-40B4-BE49-F238E27FC236}">
                <a16:creationId xmlns:a16="http://schemas.microsoft.com/office/drawing/2014/main" id="{A9D36C29-11D2-61A8-E654-7024A6906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7374" y="1142216"/>
            <a:ext cx="1958451" cy="2507249"/>
          </a:xfrm>
          <a:prstGeom prst="rect">
            <a:avLst/>
          </a:prstGeom>
          <a:ln>
            <a:solidFill>
              <a:schemeClr val="tx1"/>
            </a:solidFill>
          </a:ln>
        </p:spPr>
      </p:pic>
      <p:sp>
        <p:nvSpPr>
          <p:cNvPr id="4" name="正方形/長方形 3">
            <a:extLst>
              <a:ext uri="{FF2B5EF4-FFF2-40B4-BE49-F238E27FC236}">
                <a16:creationId xmlns:a16="http://schemas.microsoft.com/office/drawing/2014/main" id="{28AF1531-C076-E053-A209-3905B36D3C89}"/>
              </a:ext>
            </a:extLst>
          </p:cNvPr>
          <p:cNvSpPr/>
          <p:nvPr/>
        </p:nvSpPr>
        <p:spPr>
          <a:xfrm>
            <a:off x="0" y="267390"/>
            <a:ext cx="2807594" cy="6463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mn-ea"/>
              </a:rPr>
              <a:t> 　特別メニュー</a:t>
            </a:r>
          </a:p>
        </p:txBody>
      </p:sp>
      <p:pic>
        <p:nvPicPr>
          <p:cNvPr id="20" name="図 19" descr="白黒の写真にテキストが書いてある｜｜｜ｐ&#10;&#10;AI によって生成されたコンテンツは間違っている可能性があります。">
            <a:extLst>
              <a:ext uri="{FF2B5EF4-FFF2-40B4-BE49-F238E27FC236}">
                <a16:creationId xmlns:a16="http://schemas.microsoft.com/office/drawing/2014/main" id="{F5B87979-8D1F-5669-385C-DE1D01F5D3B2}"/>
              </a:ext>
            </a:extLst>
          </p:cNvPr>
          <p:cNvPicPr>
            <a:picLocks noChangeAspect="1"/>
          </p:cNvPicPr>
          <p:nvPr/>
        </p:nvPicPr>
        <p:blipFill>
          <a:blip r:embed="rId5">
            <a:extLst>
              <a:ext uri="{28A0092B-C50C-407E-A947-70E740481C1C}">
                <a14:useLocalDpi xmlns:a14="http://schemas.microsoft.com/office/drawing/2010/main" val="0"/>
              </a:ext>
            </a:extLst>
          </a:blip>
          <a:srcRect l="27570" t="13059" r="29002" b="14580"/>
          <a:stretch/>
        </p:blipFill>
        <p:spPr>
          <a:xfrm>
            <a:off x="5106110" y="721205"/>
            <a:ext cx="2482850" cy="4137076"/>
          </a:xfrm>
          <a:prstGeom prst="rect">
            <a:avLst/>
          </a:prstGeom>
        </p:spPr>
      </p:pic>
      <p:pic>
        <p:nvPicPr>
          <p:cNvPr id="16" name="図 15">
            <a:extLst>
              <a:ext uri="{FF2B5EF4-FFF2-40B4-BE49-F238E27FC236}">
                <a16:creationId xmlns:a16="http://schemas.microsoft.com/office/drawing/2014/main" id="{27408CF3-A0EE-0D4D-FD5B-C2F3CCC834DA}"/>
              </a:ext>
            </a:extLst>
          </p:cNvPr>
          <p:cNvPicPr>
            <a:picLocks noChangeAspect="1"/>
          </p:cNvPicPr>
          <p:nvPr/>
        </p:nvPicPr>
        <p:blipFill>
          <a:blip r:embed="rId6"/>
          <a:srcRect b="13744"/>
          <a:stretch/>
        </p:blipFill>
        <p:spPr>
          <a:xfrm>
            <a:off x="8702310" y="267390"/>
            <a:ext cx="3070559" cy="3790260"/>
          </a:xfrm>
          <a:prstGeom prst="rect">
            <a:avLst/>
          </a:prstGeom>
          <a:ln>
            <a:solidFill>
              <a:schemeClr val="tx1"/>
            </a:solidFill>
          </a:ln>
          <a:effectLst>
            <a:outerShdw blurRad="50800" dist="38100" sx="102000" sy="102000" algn="ctr" rotWithShape="0">
              <a:schemeClr val="tx1">
                <a:lumMod val="50000"/>
                <a:lumOff val="50000"/>
                <a:alpha val="40000"/>
              </a:schemeClr>
            </a:outerShdw>
          </a:effectLst>
        </p:spPr>
      </p:pic>
      <p:pic>
        <p:nvPicPr>
          <p:cNvPr id="14" name="図 13">
            <a:extLst>
              <a:ext uri="{FF2B5EF4-FFF2-40B4-BE49-F238E27FC236}">
                <a16:creationId xmlns:a16="http://schemas.microsoft.com/office/drawing/2014/main" id="{A9D1BD2E-0B4A-60AC-49F6-950AA23E77E4}"/>
              </a:ext>
            </a:extLst>
          </p:cNvPr>
          <p:cNvPicPr>
            <a:picLocks noChangeAspect="1"/>
          </p:cNvPicPr>
          <p:nvPr/>
        </p:nvPicPr>
        <p:blipFill>
          <a:blip r:embed="rId7"/>
          <a:stretch>
            <a:fillRect/>
          </a:stretch>
        </p:blipFill>
        <p:spPr>
          <a:xfrm>
            <a:off x="8084563" y="3025877"/>
            <a:ext cx="2853126" cy="18254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2" name="十字形 21">
            <a:extLst>
              <a:ext uri="{FF2B5EF4-FFF2-40B4-BE49-F238E27FC236}">
                <a16:creationId xmlns:a16="http://schemas.microsoft.com/office/drawing/2014/main" id="{10CD35DD-CF1D-401C-1F9A-C39B8E9E36D8}"/>
              </a:ext>
            </a:extLst>
          </p:cNvPr>
          <p:cNvSpPr/>
          <p:nvPr/>
        </p:nvSpPr>
        <p:spPr>
          <a:xfrm>
            <a:off x="4505265" y="2228207"/>
            <a:ext cx="504056" cy="504056"/>
          </a:xfrm>
          <a:prstGeom prst="plus">
            <a:avLst>
              <a:gd name="adj" fmla="val 37450"/>
            </a:avLst>
          </a:prstGeom>
          <a:solidFill>
            <a:schemeClr val="tx1">
              <a:lumMod val="50000"/>
              <a:lumOff val="50000"/>
            </a:schemeClr>
          </a:solidFill>
          <a:ln>
            <a:noFill/>
          </a:ln>
          <a:effectLst>
            <a:outerShdw blurRad="50800" dist="38100" sx="108000" sy="108000" algn="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2">
                  <a:lumMod val="75000"/>
                </a:schemeClr>
              </a:solidFill>
            </a:endParaRPr>
          </a:p>
        </p:txBody>
      </p:sp>
      <p:sp>
        <p:nvSpPr>
          <p:cNvPr id="23" name="十字形 22">
            <a:extLst>
              <a:ext uri="{FF2B5EF4-FFF2-40B4-BE49-F238E27FC236}">
                <a16:creationId xmlns:a16="http://schemas.microsoft.com/office/drawing/2014/main" id="{D36D3997-9AC1-8C62-1D34-5F338B1A4713}"/>
              </a:ext>
            </a:extLst>
          </p:cNvPr>
          <p:cNvSpPr/>
          <p:nvPr/>
        </p:nvSpPr>
        <p:spPr>
          <a:xfrm>
            <a:off x="7832535" y="2228207"/>
            <a:ext cx="504056" cy="504056"/>
          </a:xfrm>
          <a:prstGeom prst="plus">
            <a:avLst>
              <a:gd name="adj" fmla="val 37450"/>
            </a:avLst>
          </a:prstGeom>
          <a:solidFill>
            <a:schemeClr val="tx1">
              <a:lumMod val="50000"/>
              <a:lumOff val="50000"/>
            </a:schemeClr>
          </a:solidFill>
          <a:ln>
            <a:noFill/>
          </a:ln>
          <a:effectLst>
            <a:outerShdw blurRad="50800" dist="38100" sx="108000" sy="108000" algn="l" rotWithShape="0">
              <a:schemeClr val="tx1">
                <a:lumMod val="50000"/>
                <a:lumOff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2">
                  <a:lumMod val="75000"/>
                </a:schemeClr>
              </a:solidFill>
            </a:endParaRPr>
          </a:p>
        </p:txBody>
      </p:sp>
      <p:grpSp>
        <p:nvGrpSpPr>
          <p:cNvPr id="28" name="グループ化 27">
            <a:extLst>
              <a:ext uri="{FF2B5EF4-FFF2-40B4-BE49-F238E27FC236}">
                <a16:creationId xmlns:a16="http://schemas.microsoft.com/office/drawing/2014/main" id="{BF4AACEA-FBF7-2A45-EC5A-4715D3B02068}"/>
              </a:ext>
            </a:extLst>
          </p:cNvPr>
          <p:cNvGrpSpPr/>
          <p:nvPr/>
        </p:nvGrpSpPr>
        <p:grpSpPr>
          <a:xfrm>
            <a:off x="337298" y="4582595"/>
            <a:ext cx="3922508" cy="444709"/>
            <a:chOff x="504743" y="5117524"/>
            <a:chExt cx="3922508" cy="444709"/>
          </a:xfrm>
        </p:grpSpPr>
        <p:sp>
          <p:nvSpPr>
            <p:cNvPr id="24" name="テキスト ボックス 23">
              <a:extLst>
                <a:ext uri="{FF2B5EF4-FFF2-40B4-BE49-F238E27FC236}">
                  <a16:creationId xmlns:a16="http://schemas.microsoft.com/office/drawing/2014/main" id="{83132D62-F42E-4CF8-FC90-6182716B252E}"/>
                </a:ext>
              </a:extLst>
            </p:cNvPr>
            <p:cNvSpPr txBox="1"/>
            <p:nvPr/>
          </p:nvSpPr>
          <p:spPr>
            <a:xfrm>
              <a:off x="669007" y="5156059"/>
              <a:ext cx="3758243" cy="369332"/>
            </a:xfrm>
            <a:prstGeom prst="rect">
              <a:avLst/>
            </a:prstGeom>
            <a:noFill/>
          </p:spPr>
          <p:txBody>
            <a:bodyPr wrap="square" rtlCol="0">
              <a:spAutoFit/>
            </a:bodyPr>
            <a:lstStyle/>
            <a:p>
              <a:r>
                <a:rPr kumimoji="1" lang="ja-JP" altLang="en-US" b="1" dirty="0">
                  <a:latin typeface="+mn-ea"/>
                </a:rPr>
                <a:t>４</a:t>
              </a:r>
              <a:r>
                <a:rPr kumimoji="1" lang="en-US" altLang="ja-JP" b="1" dirty="0">
                  <a:latin typeface="+mn-ea"/>
                </a:rPr>
                <a:t>C</a:t>
              </a:r>
              <a:r>
                <a:rPr kumimoji="1" lang="ja-JP" altLang="en-US" b="1" dirty="0">
                  <a:latin typeface="+mn-ea"/>
                </a:rPr>
                <a:t>２</a:t>
              </a:r>
              <a:r>
                <a:rPr kumimoji="1" lang="en-US" altLang="ja-JP" b="1" dirty="0">
                  <a:latin typeface="+mn-ea"/>
                </a:rPr>
                <a:t>P</a:t>
              </a:r>
              <a:r>
                <a:rPr kumimoji="1" lang="ja-JP" altLang="en-US" b="1" dirty="0">
                  <a:latin typeface="+mn-ea"/>
                </a:rPr>
                <a:t>タイアップ（</a:t>
              </a:r>
              <a:r>
                <a:rPr kumimoji="1" lang="en-US" altLang="ja-JP" b="1" dirty="0">
                  <a:latin typeface="+mn-ea"/>
                </a:rPr>
                <a:t>20</a:t>
              </a:r>
              <a:r>
                <a:rPr kumimoji="1" lang="ja-JP" altLang="en-US" b="1" dirty="0">
                  <a:latin typeface="+mn-ea"/>
                </a:rPr>
                <a:t>万部配布）</a:t>
              </a:r>
            </a:p>
          </p:txBody>
        </p:sp>
        <p:cxnSp>
          <p:nvCxnSpPr>
            <p:cNvPr id="25" name="直線コネクタ 24">
              <a:extLst>
                <a:ext uri="{FF2B5EF4-FFF2-40B4-BE49-F238E27FC236}">
                  <a16:creationId xmlns:a16="http://schemas.microsoft.com/office/drawing/2014/main" id="{28E6647D-27A4-4BA0-F6F2-05489D2C61B5}"/>
                </a:ext>
              </a:extLst>
            </p:cNvPr>
            <p:cNvCxnSpPr>
              <a:cxnSpLocks/>
            </p:cNvCxnSpPr>
            <p:nvPr/>
          </p:nvCxnSpPr>
          <p:spPr>
            <a:xfrm>
              <a:off x="504744" y="5117524"/>
              <a:ext cx="3922507"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DB3B08DE-C153-0FA2-25DE-74752877B443}"/>
                </a:ext>
              </a:extLst>
            </p:cNvPr>
            <p:cNvCxnSpPr>
              <a:cxnSpLocks/>
            </p:cNvCxnSpPr>
            <p:nvPr/>
          </p:nvCxnSpPr>
          <p:spPr>
            <a:xfrm>
              <a:off x="504743" y="5562233"/>
              <a:ext cx="3922507"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grpSp>
        <p:nvGrpSpPr>
          <p:cNvPr id="29" name="グループ化 28">
            <a:extLst>
              <a:ext uri="{FF2B5EF4-FFF2-40B4-BE49-F238E27FC236}">
                <a16:creationId xmlns:a16="http://schemas.microsoft.com/office/drawing/2014/main" id="{711EC8FB-ECC8-446F-4E96-8D04DEA28DAF}"/>
              </a:ext>
            </a:extLst>
          </p:cNvPr>
          <p:cNvGrpSpPr/>
          <p:nvPr/>
        </p:nvGrpSpPr>
        <p:grpSpPr>
          <a:xfrm>
            <a:off x="5309377" y="5117524"/>
            <a:ext cx="2148522" cy="730459"/>
            <a:chOff x="472993" y="5117524"/>
            <a:chExt cx="2148522" cy="730459"/>
          </a:xfrm>
        </p:grpSpPr>
        <p:sp>
          <p:nvSpPr>
            <p:cNvPr id="30" name="テキスト ボックス 29">
              <a:extLst>
                <a:ext uri="{FF2B5EF4-FFF2-40B4-BE49-F238E27FC236}">
                  <a16:creationId xmlns:a16="http://schemas.microsoft.com/office/drawing/2014/main" id="{AB398526-185A-A6A6-664F-C8F23CA0E9F2}"/>
                </a:ext>
              </a:extLst>
            </p:cNvPr>
            <p:cNvSpPr txBox="1"/>
            <p:nvPr/>
          </p:nvSpPr>
          <p:spPr>
            <a:xfrm>
              <a:off x="472993" y="5172288"/>
              <a:ext cx="2148522" cy="646331"/>
            </a:xfrm>
            <a:prstGeom prst="rect">
              <a:avLst/>
            </a:prstGeom>
            <a:noFill/>
          </p:spPr>
          <p:txBody>
            <a:bodyPr wrap="square" rtlCol="0">
              <a:spAutoFit/>
            </a:bodyPr>
            <a:lstStyle/>
            <a:p>
              <a:r>
                <a:rPr kumimoji="1" lang="en-US" altLang="ja-JP" b="1" dirty="0">
                  <a:latin typeface="+mn-ea"/>
                </a:rPr>
                <a:t>『AQ』WEB</a:t>
              </a:r>
              <a:r>
                <a:rPr kumimoji="1" lang="ja-JP" altLang="en-US" b="1" dirty="0">
                  <a:latin typeface="+mn-ea"/>
                </a:rPr>
                <a:t>転載</a:t>
              </a:r>
              <a:endParaRPr kumimoji="1" lang="en-US" altLang="ja-JP" b="1" dirty="0">
                <a:latin typeface="+mn-ea"/>
              </a:endParaRPr>
            </a:p>
            <a:p>
              <a:r>
                <a:rPr kumimoji="1" lang="ja-JP" altLang="en-US" b="1" dirty="0">
                  <a:latin typeface="+mn-ea"/>
                </a:rPr>
                <a:t>（</a:t>
              </a:r>
              <a:r>
                <a:rPr kumimoji="1" lang="en-US" altLang="ja-JP" b="1" dirty="0">
                  <a:latin typeface="+mn-ea"/>
                </a:rPr>
                <a:t>20,000PV</a:t>
              </a:r>
              <a:r>
                <a:rPr kumimoji="1" lang="ja-JP" altLang="en-US" b="1" dirty="0">
                  <a:latin typeface="+mn-ea"/>
                </a:rPr>
                <a:t>保証）</a:t>
              </a:r>
            </a:p>
          </p:txBody>
        </p:sp>
        <p:cxnSp>
          <p:nvCxnSpPr>
            <p:cNvPr id="31" name="直線コネクタ 30">
              <a:extLst>
                <a:ext uri="{FF2B5EF4-FFF2-40B4-BE49-F238E27FC236}">
                  <a16:creationId xmlns:a16="http://schemas.microsoft.com/office/drawing/2014/main" id="{26A07035-B5CF-F560-90D5-0ED1AC98B60F}"/>
                </a:ext>
              </a:extLst>
            </p:cNvPr>
            <p:cNvCxnSpPr>
              <a:cxnSpLocks/>
            </p:cNvCxnSpPr>
            <p:nvPr/>
          </p:nvCxnSpPr>
          <p:spPr>
            <a:xfrm>
              <a:off x="504744" y="5117524"/>
              <a:ext cx="2085021"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81D039D1-4821-29FC-CD91-0AFC057073DB}"/>
                </a:ext>
              </a:extLst>
            </p:cNvPr>
            <p:cNvCxnSpPr>
              <a:cxnSpLocks/>
            </p:cNvCxnSpPr>
            <p:nvPr/>
          </p:nvCxnSpPr>
          <p:spPr>
            <a:xfrm>
              <a:off x="504743" y="5847983"/>
              <a:ext cx="2085022"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grpSp>
        <p:nvGrpSpPr>
          <p:cNvPr id="42" name="グループ化 41">
            <a:extLst>
              <a:ext uri="{FF2B5EF4-FFF2-40B4-BE49-F238E27FC236}">
                <a16:creationId xmlns:a16="http://schemas.microsoft.com/office/drawing/2014/main" id="{AAC7B38D-717C-CAD1-DE7E-4DF9D6F4EB60}"/>
              </a:ext>
            </a:extLst>
          </p:cNvPr>
          <p:cNvGrpSpPr/>
          <p:nvPr/>
        </p:nvGrpSpPr>
        <p:grpSpPr>
          <a:xfrm>
            <a:off x="8217426" y="5268395"/>
            <a:ext cx="3555443" cy="444709"/>
            <a:chOff x="504743" y="5117524"/>
            <a:chExt cx="3597402" cy="444709"/>
          </a:xfrm>
        </p:grpSpPr>
        <p:sp>
          <p:nvSpPr>
            <p:cNvPr id="43" name="テキスト ボックス 42">
              <a:extLst>
                <a:ext uri="{FF2B5EF4-FFF2-40B4-BE49-F238E27FC236}">
                  <a16:creationId xmlns:a16="http://schemas.microsoft.com/office/drawing/2014/main" id="{8E60E51D-BA29-DE45-B5FE-F4CFDB02AE90}"/>
                </a:ext>
              </a:extLst>
            </p:cNvPr>
            <p:cNvSpPr txBox="1"/>
            <p:nvPr/>
          </p:nvSpPr>
          <p:spPr>
            <a:xfrm>
              <a:off x="599013" y="5165241"/>
              <a:ext cx="3503132" cy="369332"/>
            </a:xfrm>
            <a:prstGeom prst="rect">
              <a:avLst/>
            </a:prstGeom>
            <a:noFill/>
          </p:spPr>
          <p:txBody>
            <a:bodyPr wrap="square" rtlCol="0">
              <a:spAutoFit/>
            </a:bodyPr>
            <a:lstStyle/>
            <a:p>
              <a:r>
                <a:rPr kumimoji="1" lang="ja-JP" altLang="en-US" b="1" dirty="0">
                  <a:latin typeface="+mn-ea"/>
                </a:rPr>
                <a:t>動画制作（</a:t>
              </a:r>
              <a:r>
                <a:rPr kumimoji="1" lang="en-US" altLang="ja-JP" b="1" dirty="0">
                  <a:latin typeface="+mn-ea"/>
                </a:rPr>
                <a:t>30,000</a:t>
              </a:r>
              <a:r>
                <a:rPr kumimoji="1" lang="ja-JP" altLang="en-US" b="1" dirty="0">
                  <a:latin typeface="+mn-ea"/>
                </a:rPr>
                <a:t>回再生保証）</a:t>
              </a:r>
            </a:p>
          </p:txBody>
        </p:sp>
        <p:cxnSp>
          <p:nvCxnSpPr>
            <p:cNvPr id="44" name="直線コネクタ 43">
              <a:extLst>
                <a:ext uri="{FF2B5EF4-FFF2-40B4-BE49-F238E27FC236}">
                  <a16:creationId xmlns:a16="http://schemas.microsoft.com/office/drawing/2014/main" id="{112569A9-CCDB-3F94-194E-6CBE7A268A25}"/>
                </a:ext>
              </a:extLst>
            </p:cNvPr>
            <p:cNvCxnSpPr>
              <a:cxnSpLocks/>
            </p:cNvCxnSpPr>
            <p:nvPr/>
          </p:nvCxnSpPr>
          <p:spPr>
            <a:xfrm>
              <a:off x="504744" y="5117524"/>
              <a:ext cx="3524160"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75E96718-E5D5-BD19-6AEA-E1302E43B272}"/>
                </a:ext>
              </a:extLst>
            </p:cNvPr>
            <p:cNvCxnSpPr>
              <a:cxnSpLocks/>
            </p:cNvCxnSpPr>
            <p:nvPr/>
          </p:nvCxnSpPr>
          <p:spPr>
            <a:xfrm>
              <a:off x="504743" y="5562233"/>
              <a:ext cx="3524161" cy="0"/>
            </a:xfrm>
            <a:prstGeom prst="line">
              <a:avLst/>
            </a:prstGeom>
            <a:ln w="25400">
              <a:solidFill>
                <a:srgbClr val="C00000"/>
              </a:solidFill>
              <a:prstDash val="sysDash"/>
            </a:ln>
          </p:spPr>
          <p:style>
            <a:lnRef idx="2">
              <a:schemeClr val="accent1"/>
            </a:lnRef>
            <a:fillRef idx="0">
              <a:schemeClr val="accent1"/>
            </a:fillRef>
            <a:effectRef idx="1">
              <a:schemeClr val="accent1"/>
            </a:effectRef>
            <a:fontRef idx="minor">
              <a:schemeClr val="tx1"/>
            </a:fontRef>
          </p:style>
        </p:cxnSp>
      </p:grpSp>
      <p:sp>
        <p:nvSpPr>
          <p:cNvPr id="50" name="テキスト ボックス 49">
            <a:extLst>
              <a:ext uri="{FF2B5EF4-FFF2-40B4-BE49-F238E27FC236}">
                <a16:creationId xmlns:a16="http://schemas.microsoft.com/office/drawing/2014/main" id="{3796E82D-CCC8-C5CD-283E-C48FF28F5CBF}"/>
              </a:ext>
            </a:extLst>
          </p:cNvPr>
          <p:cNvSpPr txBox="1"/>
          <p:nvPr/>
        </p:nvSpPr>
        <p:spPr>
          <a:xfrm>
            <a:off x="233727" y="6249966"/>
            <a:ext cx="8715737" cy="477054"/>
          </a:xfrm>
          <a:prstGeom prst="rect">
            <a:avLst/>
          </a:prstGeom>
          <a:noFill/>
        </p:spPr>
        <p:txBody>
          <a:bodyPr wrap="square" rtlCol="0">
            <a:spAutoFit/>
          </a:bodyPr>
          <a:lstStyle/>
          <a:p>
            <a:r>
              <a:rPr lang="en-US" altLang="ja-JP" sz="1100" dirty="0">
                <a:latin typeface="+mn-ea"/>
              </a:rPr>
              <a:t>※</a:t>
            </a:r>
            <a:r>
              <a:rPr lang="ja-JP" altLang="en-US" sz="1100" dirty="0">
                <a:latin typeface="+mn-ea"/>
              </a:rPr>
              <a:t>著名人起用、遠方取材などの場合は別途費用が発生する可能性がございます。</a:t>
            </a:r>
            <a:endParaRPr lang="en-US" altLang="ja-JP" sz="1100" dirty="0">
              <a:latin typeface="+mn-ea"/>
            </a:endParaRPr>
          </a:p>
          <a:p>
            <a:r>
              <a:rPr lang="en-US" altLang="ja-JP" sz="1100" dirty="0">
                <a:latin typeface="+mn-ea"/>
              </a:rPr>
              <a:t>※</a:t>
            </a:r>
            <a:r>
              <a:rPr lang="ja-JP" altLang="en-US" sz="1100" dirty="0">
                <a:latin typeface="+mn-ea"/>
              </a:rPr>
              <a:t>タイアップページへの誘導には、在庫状況により一部外部トラフィックを利用する可能性があります</a:t>
            </a:r>
            <a:r>
              <a:rPr lang="ja-JP" altLang="en-US" sz="1400" dirty="0">
                <a:solidFill>
                  <a:schemeClr val="bg1"/>
                </a:solidFill>
              </a:rPr>
              <a:t>。</a:t>
            </a:r>
          </a:p>
        </p:txBody>
      </p:sp>
      <p:sp>
        <p:nvSpPr>
          <p:cNvPr id="2" name="テキスト ボックス 1">
            <a:extLst>
              <a:ext uri="{FF2B5EF4-FFF2-40B4-BE49-F238E27FC236}">
                <a16:creationId xmlns:a16="http://schemas.microsoft.com/office/drawing/2014/main" id="{34E733A7-C6F1-2F0E-4CA1-D8820411BE1E}"/>
              </a:ext>
            </a:extLst>
          </p:cNvPr>
          <p:cNvSpPr txBox="1"/>
          <p:nvPr/>
        </p:nvSpPr>
        <p:spPr>
          <a:xfrm>
            <a:off x="7035800" y="6019134"/>
            <a:ext cx="4813963" cy="707886"/>
          </a:xfrm>
          <a:prstGeom prst="rect">
            <a:avLst/>
          </a:prstGeom>
          <a:noFill/>
          <a:ln w="19050">
            <a:noFill/>
            <a:prstDash val="dash"/>
          </a:ln>
        </p:spPr>
        <p:txBody>
          <a:bodyPr wrap="square" rtlCol="0">
            <a:spAutoFit/>
          </a:bodyPr>
          <a:lstStyle/>
          <a:p>
            <a:r>
              <a:rPr lang="ja-JP" altLang="en-US" b="1" dirty="0">
                <a:latin typeface="+mn-ea"/>
              </a:rPr>
              <a:t>▶実施</a:t>
            </a:r>
            <a:r>
              <a:rPr lang="ja-JP" altLang="en-US" b="1">
                <a:latin typeface="+mn-ea"/>
              </a:rPr>
              <a:t>料金：</a:t>
            </a:r>
            <a:r>
              <a:rPr lang="en-US" altLang="ja-JP" sz="4000" b="1" u="sng" dirty="0">
                <a:solidFill>
                  <a:srgbClr val="FF0000"/>
                </a:solidFill>
                <a:effectLst>
                  <a:outerShdw blurRad="50800" dist="38100" dir="2700000" algn="tl" rotWithShape="0">
                    <a:prstClr val="black">
                      <a:alpha val="40000"/>
                    </a:prstClr>
                  </a:outerShdw>
                </a:effectLst>
                <a:latin typeface="+mn-ea"/>
              </a:rPr>
              <a:t>N400</a:t>
            </a:r>
            <a:r>
              <a:rPr lang="ja-JP" altLang="en-US" sz="4000" b="1" u="sng">
                <a:solidFill>
                  <a:srgbClr val="FF0000"/>
                </a:solidFill>
                <a:effectLst>
                  <a:outerShdw blurRad="50800" dist="38100" dir="2700000" algn="tl" rotWithShape="0">
                    <a:prstClr val="black">
                      <a:alpha val="40000"/>
                    </a:prstClr>
                  </a:outerShdw>
                </a:effectLst>
                <a:latin typeface="+mn-ea"/>
              </a:rPr>
              <a:t>万円</a:t>
            </a:r>
            <a:r>
              <a:rPr lang="ja-JP" altLang="en-US" sz="2000" b="1" u="sng">
                <a:solidFill>
                  <a:srgbClr val="FF0000"/>
                </a:solidFill>
                <a:effectLst>
                  <a:outerShdw blurRad="50800" dist="38100" dir="2700000" algn="tl" rotWithShape="0">
                    <a:prstClr val="black">
                      <a:alpha val="40000"/>
                    </a:prstClr>
                  </a:outerShdw>
                </a:effectLst>
                <a:latin typeface="+mn-ea"/>
              </a:rPr>
              <a:t>（</a:t>
            </a:r>
            <a:r>
              <a:rPr lang="en-US" altLang="ja-JP" sz="2000" b="1" u="sng" dirty="0">
                <a:solidFill>
                  <a:srgbClr val="FF0000"/>
                </a:solidFill>
                <a:effectLst>
                  <a:outerShdw blurRad="50800" dist="38100" dir="2700000" algn="tl" rotWithShape="0">
                    <a:prstClr val="black">
                      <a:alpha val="40000"/>
                    </a:prstClr>
                  </a:outerShdw>
                </a:effectLst>
                <a:latin typeface="+mn-ea"/>
              </a:rPr>
              <a:t>+</a:t>
            </a:r>
            <a:r>
              <a:rPr lang="ja-JP" altLang="en-US" sz="2000" b="1" u="sng">
                <a:solidFill>
                  <a:srgbClr val="FF0000"/>
                </a:solidFill>
                <a:effectLst>
                  <a:outerShdw blurRad="50800" dist="38100" dir="2700000" algn="tl" rotWithShape="0">
                    <a:prstClr val="black">
                      <a:alpha val="40000"/>
                    </a:prstClr>
                  </a:outerShdw>
                </a:effectLst>
                <a:latin typeface="+mn-ea"/>
              </a:rPr>
              <a:t>税）</a:t>
            </a:r>
            <a:endParaRPr lang="ja-JP" altLang="en-US" sz="4000" b="1" u="sng" dirty="0">
              <a:solidFill>
                <a:srgbClr val="FF0000"/>
              </a:solidFill>
              <a:effectLst>
                <a:outerShdw blurRad="50800" dist="38100" dir="2700000" algn="tl" rotWithShape="0">
                  <a:prstClr val="black">
                    <a:alpha val="40000"/>
                  </a:prstClr>
                </a:outerShdw>
              </a:effectLst>
              <a:latin typeface="+mn-ea"/>
            </a:endParaRPr>
          </a:p>
        </p:txBody>
      </p:sp>
      <p:pic>
        <p:nvPicPr>
          <p:cNvPr id="3" name="図 2" descr="草, 車, 座る, テーブル が含まれている画像&#10;&#10;AI 生成コンテンツは誤りを含む可能性があります。">
            <a:extLst>
              <a:ext uri="{FF2B5EF4-FFF2-40B4-BE49-F238E27FC236}">
                <a16:creationId xmlns:a16="http://schemas.microsoft.com/office/drawing/2014/main" id="{0B88FEFB-CF91-585E-4848-A940C91138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12877">
            <a:off x="331429" y="1841531"/>
            <a:ext cx="1894719" cy="2425658"/>
          </a:xfrm>
          <a:prstGeom prst="rect">
            <a:avLst/>
          </a:prstGeom>
          <a:ln>
            <a:solidFill>
              <a:schemeClr val="tx1"/>
            </a:solidFill>
          </a:ln>
        </p:spPr>
      </p:pic>
      <p:pic>
        <p:nvPicPr>
          <p:cNvPr id="11" name="図 10" descr="文字が書かれている&#10;&#10;AI 生成コンテンツは誤りを含む可能性があります。">
            <a:extLst>
              <a:ext uri="{FF2B5EF4-FFF2-40B4-BE49-F238E27FC236}">
                <a16:creationId xmlns:a16="http://schemas.microsoft.com/office/drawing/2014/main" id="{B073941D-C52A-0DBA-7C92-DC952E2FFA2B}"/>
              </a:ext>
            </a:extLst>
          </p:cNvPr>
          <p:cNvPicPr>
            <a:picLocks noChangeAspect="1"/>
          </p:cNvPicPr>
          <p:nvPr/>
        </p:nvPicPr>
        <p:blipFill>
          <a:blip r:embed="rId9">
            <a:extLst>
              <a:ext uri="{28A0092B-C50C-407E-A947-70E740481C1C}">
                <a14:useLocalDpi xmlns:a14="http://schemas.microsoft.com/office/drawing/2010/main" val="0"/>
              </a:ext>
            </a:extLst>
          </a:blip>
          <a:srcRect t="8859" b="270"/>
          <a:stretch>
            <a:fillRect/>
          </a:stretch>
        </p:blipFill>
        <p:spPr>
          <a:xfrm>
            <a:off x="5455400" y="1142215"/>
            <a:ext cx="1793983" cy="3527920"/>
          </a:xfrm>
          <a:prstGeom prst="rect">
            <a:avLst/>
          </a:prstGeom>
          <a:ln>
            <a:noFill/>
          </a:ln>
        </p:spPr>
      </p:pic>
      <p:sp>
        <p:nvSpPr>
          <p:cNvPr id="5" name="テキスト ボックス 4">
            <a:extLst>
              <a:ext uri="{FF2B5EF4-FFF2-40B4-BE49-F238E27FC236}">
                <a16:creationId xmlns:a16="http://schemas.microsoft.com/office/drawing/2014/main" id="{2CDCFF1C-D500-AD08-6EC0-93F6F6977ACA}"/>
              </a:ext>
            </a:extLst>
          </p:cNvPr>
          <p:cNvSpPr txBox="1"/>
          <p:nvPr/>
        </p:nvSpPr>
        <p:spPr>
          <a:xfrm>
            <a:off x="260225" y="5083255"/>
            <a:ext cx="4165600" cy="1077218"/>
          </a:xfrm>
          <a:prstGeom prst="rect">
            <a:avLst/>
          </a:prstGeom>
          <a:noFill/>
        </p:spPr>
        <p:txBody>
          <a:bodyPr wrap="square" rtlCol="0">
            <a:spAutoFit/>
          </a:bodyPr>
          <a:lstStyle/>
          <a:p>
            <a:pPr algn="ctr"/>
            <a:r>
              <a:rPr kumimoji="1" lang="ja-JP" altLang="en-US" sz="1600" b="1"/>
              <a:t>出稿１</a:t>
            </a:r>
            <a:r>
              <a:rPr kumimoji="1" lang="en-US" altLang="ja-JP" sz="1600" b="1" dirty="0"/>
              <a:t>P</a:t>
            </a:r>
            <a:r>
              <a:rPr kumimoji="1" lang="ja-JP" altLang="en-US" sz="1600" b="1"/>
              <a:t>につき</a:t>
            </a:r>
            <a:r>
              <a:rPr kumimoji="1" lang="en-US" altLang="ja-JP" sz="1600" b="1" dirty="0"/>
              <a:t>200</a:t>
            </a:r>
            <a:r>
              <a:rPr kumimoji="1" lang="ja-JP" altLang="en-US" sz="1600" b="1"/>
              <a:t>部をお渡しします。</a:t>
            </a:r>
            <a:endParaRPr kumimoji="1" lang="en-US" altLang="ja-JP" sz="1600" b="1" dirty="0"/>
          </a:p>
          <a:p>
            <a:pPr algn="ctr"/>
            <a:r>
              <a:rPr kumimoji="1" lang="ja-JP" altLang="en-US" sz="1600" b="1"/>
              <a:t>（例：２</a:t>
            </a:r>
            <a:r>
              <a:rPr kumimoji="1" lang="en-US" altLang="ja-JP" sz="1600" b="1" dirty="0"/>
              <a:t>P</a:t>
            </a:r>
            <a:r>
              <a:rPr kumimoji="1" lang="ja-JP" altLang="en-US" sz="1600" b="1"/>
              <a:t>出稿＝</a:t>
            </a:r>
            <a:r>
              <a:rPr kumimoji="1" lang="en-US" altLang="ja-JP" sz="1600" b="1" dirty="0"/>
              <a:t>400</a:t>
            </a:r>
            <a:r>
              <a:rPr kumimoji="1" lang="ja-JP" altLang="en-US" sz="1600" b="1"/>
              <a:t>部お渡し）</a:t>
            </a:r>
            <a:endParaRPr kumimoji="1" lang="en-US" altLang="ja-JP" sz="1600" b="1" dirty="0"/>
          </a:p>
          <a:p>
            <a:pPr algn="ctr"/>
            <a:r>
              <a:rPr kumimoji="1" lang="ja-JP" altLang="en-US" sz="1600" b="1"/>
              <a:t>店頭での配布、営業ツールなど、</a:t>
            </a:r>
            <a:endParaRPr kumimoji="1" lang="en-US" altLang="ja-JP" sz="1600" b="1" dirty="0"/>
          </a:p>
          <a:p>
            <a:pPr algn="ctr"/>
            <a:r>
              <a:rPr kumimoji="1" lang="ja-JP" altLang="en-US" sz="1600" b="1"/>
              <a:t>ご自由にお使いください。</a:t>
            </a:r>
          </a:p>
        </p:txBody>
      </p:sp>
    </p:spTree>
    <p:extLst>
      <p:ext uri="{BB962C8B-B14F-4D97-AF65-F5344CB8AC3E}">
        <p14:creationId xmlns:p14="http://schemas.microsoft.com/office/powerpoint/2010/main" val="187130519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4942</TotalTime>
  <Words>1317</Words>
  <Application>Microsoft Macintosh PowerPoint</Application>
  <PresentationFormat>ワイド画面</PresentationFormat>
  <Paragraphs>155</Paragraphs>
  <Slides>13</Slides>
  <Notes>10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13</vt:i4>
      </vt:variant>
    </vt:vector>
  </HeadingPairs>
  <TitlesOfParts>
    <vt:vector size="20" baseType="lpstr">
      <vt:lpstr>メイリオ</vt:lpstr>
      <vt:lpstr>游ゴシック</vt:lpstr>
      <vt:lpstr>Aptos</vt:lpstr>
      <vt:lpstr>Aptos Display</vt:lpstr>
      <vt:lpstr>Arial</vt:lpstr>
      <vt:lpstr>Impact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赤木 花</dc:creator>
  <cp:lastModifiedBy>末光 次郎</cp:lastModifiedBy>
  <cp:revision>15</cp:revision>
  <dcterms:created xsi:type="dcterms:W3CDTF">2025-02-17T09:21:35Z</dcterms:created>
  <dcterms:modified xsi:type="dcterms:W3CDTF">2025-08-29T08:42:07Z</dcterms:modified>
</cp:coreProperties>
</file>